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9" r:id="rId3"/>
    <p:sldId id="271" r:id="rId4"/>
    <p:sldId id="274" r:id="rId5"/>
    <p:sldId id="275" r:id="rId6"/>
    <p:sldId id="277" r:id="rId7"/>
    <p:sldId id="278" r:id="rId8"/>
    <p:sldId id="280" r:id="rId9"/>
    <p:sldId id="267" r:id="rId1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28A"/>
    <a:srgbClr val="E7A723"/>
    <a:srgbClr val="EAB242"/>
    <a:srgbClr val="EDBA55"/>
    <a:srgbClr val="0000FF"/>
    <a:srgbClr val="000000"/>
    <a:srgbClr val="FF9900"/>
    <a:srgbClr val="FF0066"/>
    <a:srgbClr val="FF0000"/>
    <a:srgbClr val="6E1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26" autoAdjust="0"/>
  </p:normalViewPr>
  <p:slideViewPr>
    <p:cSldViewPr>
      <p:cViewPr varScale="1">
        <p:scale>
          <a:sx n="98" d="100"/>
          <a:sy n="98" d="100"/>
        </p:scale>
        <p:origin x="15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438F117-224A-4842-98A5-52F924AD0D97}" type="datetimeFigureOut">
              <a:rPr lang="zh-TW" altLang="en-US"/>
              <a:pPr>
                <a:defRPr/>
              </a:pPr>
              <a:t>2024/9/10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A8CBD1-309E-493B-BBAF-B4F0676744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A35080-F3DF-4EE8-9420-510CE5478FD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864EC8-4BFA-4241-A559-CC05134F3E77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5080-F3DF-4EE8-9420-510CE5478FD9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66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35080-F3DF-4EE8-9420-510CE5478FD9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618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2532" name="投影片編號版面配置區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6763" indent="-2936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81100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55763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28838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60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432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004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576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5622282-65D3-47A1-90AB-D1BFABC4E092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9" name="圖片 30" descr="TKUICLAB02.bmp"/>
          <p:cNvPicPr>
            <a:picLocks noChangeAspect="1"/>
          </p:cNvPicPr>
          <p:nvPr userDrawn="1"/>
        </p:nvPicPr>
        <p:blipFill>
          <a:blip r:embed="rId2">
            <a:lum bright="4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111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574086" y="1537385"/>
            <a:ext cx="5995827" cy="646331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Picture 3" descr="C:\Users\iclab\Desktop\未命名-1.png">
            <a:extLst>
              <a:ext uri="{FF2B5EF4-FFF2-40B4-BE49-F238E27FC236}">
                <a16:creationId xmlns:a16="http://schemas.microsoft.com/office/drawing/2014/main" id="{44DC8269-7CC9-4BC7-A080-AFB8F7291A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>
            <a:fillRect/>
          </a:stretch>
        </p:blipFill>
        <p:spPr bwMode="auto">
          <a:xfrm>
            <a:off x="5181600" y="341313"/>
            <a:ext cx="3810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31">
            <a:extLst>
              <a:ext uri="{FF2B5EF4-FFF2-40B4-BE49-F238E27FC236}">
                <a16:creationId xmlns:a16="http://schemas.microsoft.com/office/drawing/2014/main" id="{FE308CEF-5EF6-4F10-B1A4-AB9A117FB9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2225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4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1">
            <a:extLst>
              <a:ext uri="{FF2B5EF4-FFF2-40B4-BE49-F238E27FC236}">
                <a16:creationId xmlns:a16="http://schemas.microsoft.com/office/drawing/2014/main" id="{D02DD66D-3472-4048-B84B-0E928D64F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/7</a:t>
            </a:r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0" y="0"/>
            <a:ext cx="4764720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07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參考文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C0B7C1-4D56-4508-A9A2-0A53E4ADE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/6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D923AD-63C3-44BF-8DB6-93A63FF2A0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23220"/>
            <a:ext cx="9144000" cy="6334780"/>
          </a:xfrm>
        </p:spPr>
        <p:txBody>
          <a:bodyPr/>
          <a:lstStyle>
            <a:lvl1pPr marL="457200" indent="-457200">
              <a:buClrTx/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2F80E601-67E6-4740-96C5-D13A06F619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-3312"/>
            <a:ext cx="1892139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392384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文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D31D18-EF55-495C-A174-2862873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/5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400F5C8-8A84-41BC-B9A3-420D5BFC74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2610285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中英文對照表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35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符號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D31D18-EF55-495C-A174-2862873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/5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400F5C8-8A84-41BC-B9A3-420D5BFC74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2251212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符號對照表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6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09600"/>
            <a:ext cx="87630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/5</a:t>
            </a:r>
            <a:endParaRPr lang="zh-TW" alt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4764720" cy="52322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7" r:id="rId1"/>
    <p:sldLayoutId id="2147487220" r:id="rId2"/>
    <p:sldLayoutId id="2147487221" r:id="rId3"/>
    <p:sldLayoutId id="2147487222" r:id="rId4"/>
    <p:sldLayoutId id="2147487223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st.com.cn/zh/evaluation-tools/nucleo-f429z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mcu.com.cn/ecosystem/Cube/Cube-introduction" TargetMode="External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t.com/en/development-tools/stm32cubemx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stmcu.com.cn/ecosystem/Cube/STM32cubemx" TargetMode="Externa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mcu.com.cn/ecosystem/Cube/STM32CubeI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s://www.st.com/en/development-tools/stm32cubepro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mcu.com.cn/ecosystem/Cube/STM32CubePro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mcu.com.cn/ecosystem/Cube/STM32CubeMonitor" TargetMode="External"/><Relationship Id="rId2" Type="http://schemas.openxmlformats.org/officeDocument/2006/relationships/hyperlink" Target="https://www.st.com/en/development-tools/stm32cubemonit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mcu.com.cn/ecosystem/Cube/STM32CubeMonitor" TargetMode="External"/><Relationship Id="rId2" Type="http://schemas.openxmlformats.org/officeDocument/2006/relationships/hyperlink" Target="https://www.st.com/en/development-tools/stm32cubemonit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標題 1"/>
          <p:cNvSpPr>
            <a:spLocks noGrp="1"/>
          </p:cNvSpPr>
          <p:nvPr>
            <p:ph type="ctrTitle" sz="quarter"/>
          </p:nvPr>
        </p:nvSpPr>
        <p:spPr>
          <a:xfrm>
            <a:off x="1561266" y="1752600"/>
            <a:ext cx="6021476" cy="646331"/>
          </a:xfrm>
        </p:spPr>
        <p:txBody>
          <a:bodyPr/>
          <a:lstStyle/>
          <a:p>
            <a:r>
              <a:rPr lang="en-US" altLang="zh-TW" dirty="0"/>
              <a:t>STM32</a:t>
            </a:r>
            <a:r>
              <a:rPr lang="zh-TW" altLang="en-US" dirty="0"/>
              <a:t>晶片與相關工具介紹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3FDAFC6-3740-AC88-9C85-F4FACB7F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40" y="609600"/>
            <a:ext cx="8758760" cy="5937250"/>
          </a:xfrm>
        </p:spPr>
        <p:txBody>
          <a:bodyPr/>
          <a:lstStyle/>
          <a:p>
            <a:r>
              <a:rPr lang="de-DE" altLang="zh-TW" sz="2800" dirty="0">
                <a:hlinkClick r:id="rId2"/>
              </a:rPr>
              <a:t>NUCLEO-F429ZI</a:t>
            </a:r>
            <a:r>
              <a:rPr lang="de-DE" altLang="zh-TW" sz="2800" dirty="0"/>
              <a:t> </a:t>
            </a:r>
          </a:p>
          <a:p>
            <a:endParaRPr lang="de-DE" altLang="zh-TW" sz="2800" dirty="0"/>
          </a:p>
          <a:p>
            <a:pPr marL="514350" indent="-457200">
              <a:buFont typeface="+mj-lt"/>
              <a:buAutoNum type="arabicPeriod"/>
            </a:pPr>
            <a:r>
              <a:rPr lang="zh-TW" altLang="en-US" sz="2000" dirty="0"/>
              <a:t>使用 </a:t>
            </a:r>
            <a:r>
              <a:rPr lang="en-US" altLang="zh-TW" sz="2000" dirty="0"/>
              <a:t>STM32F429ZI</a:t>
            </a:r>
            <a:r>
              <a:rPr lang="zh-TW" altLang="en-US" sz="2000" dirty="0"/>
              <a:t> 晶片</a:t>
            </a:r>
            <a:endParaRPr lang="en-US" altLang="zh-TW" sz="2000" dirty="0"/>
          </a:p>
          <a:p>
            <a:pPr marL="514350" indent="-457200">
              <a:buFont typeface="+mj-lt"/>
              <a:buAutoNum type="arabicPeriod"/>
            </a:pPr>
            <a:r>
              <a:rPr lang="zh-TW" altLang="en-US" sz="2000" dirty="0"/>
              <a:t>有</a:t>
            </a:r>
            <a:r>
              <a:rPr lang="en-US" altLang="zh-TW" sz="2000" dirty="0"/>
              <a:t>144</a:t>
            </a:r>
            <a:r>
              <a:rPr lang="zh-TW" altLang="en-US" sz="2000" dirty="0"/>
              <a:t>支接腳</a:t>
            </a:r>
            <a:endParaRPr lang="de-DE" altLang="zh-TW" sz="2000" dirty="0"/>
          </a:p>
          <a:p>
            <a:pPr marL="514350" indent="-457200">
              <a:buFont typeface="+mj-lt"/>
              <a:buAutoNum type="arabicPeriod"/>
            </a:pPr>
            <a:r>
              <a:rPr lang="zh-TW" altLang="en-US" sz="2000" dirty="0"/>
              <a:t>板載尺寸為</a:t>
            </a:r>
            <a:r>
              <a:rPr lang="en-US" altLang="zh-TW" sz="2000" dirty="0"/>
              <a:t>70 </a:t>
            </a:r>
            <a:r>
              <a:rPr lang="de-DE" altLang="zh-TW" sz="2000" dirty="0"/>
              <a:t>x 134 mm</a:t>
            </a:r>
          </a:p>
          <a:p>
            <a:pPr marL="514350" indent="-457200">
              <a:buFont typeface="+mj-lt"/>
              <a:buAutoNum type="arabicPeriod"/>
            </a:pPr>
            <a:r>
              <a:rPr lang="zh-TW" altLang="en-US" sz="2000" dirty="0"/>
              <a:t>採用</a:t>
            </a:r>
            <a:r>
              <a:rPr lang="de-DE" altLang="zh-TW" sz="2000" dirty="0"/>
              <a:t>Arduino Mega</a:t>
            </a:r>
            <a:r>
              <a:rPr lang="zh-TW" altLang="en-US" sz="2000" dirty="0"/>
              <a:t>形狀母座</a:t>
            </a:r>
            <a:endParaRPr lang="en-US" altLang="zh-TW" sz="2000" dirty="0"/>
          </a:p>
          <a:p>
            <a:pPr marL="51435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擴展 </a:t>
            </a:r>
            <a:r>
              <a:rPr lang="de-DE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ARDUINO Uno V3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的連接性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14350" indent="-457200">
              <a:buFont typeface="+mj-lt"/>
              <a:buAutoNum type="arabicPeriod"/>
            </a:pPr>
            <a:r>
              <a:rPr lang="zh-TW" alt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擁有</a:t>
            </a:r>
            <a:r>
              <a:rPr lang="de-DE" altLang="zh-TW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ST-LINK/V2-1</a:t>
            </a:r>
            <a:r>
              <a:rPr lang="zh-TW" altLang="en-US" sz="2000" dirty="0"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除錯</a:t>
            </a:r>
            <a:r>
              <a:rPr lang="en-US" altLang="zh-TW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/</a:t>
            </a:r>
            <a:r>
              <a:rPr lang="zh-TW" alt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r>
              <a:rPr lang="zh-TW" altLang="en-US" sz="2000" dirty="0"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編碼</a:t>
            </a:r>
            <a:r>
              <a:rPr lang="zh-TW" altLang="en-US" sz="20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器</a:t>
            </a:r>
            <a:endParaRPr lang="en-US" altLang="zh-TW" sz="20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個使用者 </a:t>
            </a:r>
            <a:r>
              <a:rPr lang="de-DE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LED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2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個使用者和複位按鈕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(reset)</a:t>
            </a:r>
          </a:p>
          <a:p>
            <a:pPr marL="514350" indent="-457200">
              <a:buFont typeface="+mj-lt"/>
              <a:buAutoNum type="arabicPeriod"/>
            </a:pPr>
            <a:r>
              <a:rPr lang="de-DE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32.768 kHz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晶體振蕩器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1435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乙太網路接口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1435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兼容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STM32CubeIDE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Keil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IAR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等多種開發環境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14350" indent="-457200"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支持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mbed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線上開發平台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A1FB151-5BD8-8DFF-028E-EEE2EB4F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97359" cy="523220"/>
          </a:xfrm>
        </p:spPr>
        <p:txBody>
          <a:bodyPr/>
          <a:lstStyle/>
          <a:p>
            <a:r>
              <a:rPr lang="de-DE" altLang="zh-TW" dirty="0"/>
              <a:t>STM32 Nucleo</a:t>
            </a:r>
            <a:r>
              <a:rPr lang="zh-TW" altLang="en-US" dirty="0"/>
              <a:t>系列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7C745F-5022-079D-6E85-D0CA0630D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5555" r="15001" b="6667"/>
          <a:stretch/>
        </p:blipFill>
        <p:spPr bwMode="auto">
          <a:xfrm>
            <a:off x="6345760" y="1309370"/>
            <a:ext cx="2641600" cy="521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0B3ED6-9E78-1E01-7370-5DFAD773E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70" y="0"/>
            <a:ext cx="1859070" cy="1786165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013C8A-35CA-0CC2-2697-6B07A60D5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</a:t>
            </a:fld>
            <a:r>
              <a:rPr lang="en-US" altLang="zh-TW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405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FDE2BF2-5D88-0268-5BA4-F79F01B9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17803"/>
            <a:ext cx="5843588" cy="535343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ABAD6C1-51D3-11DF-2950-221701306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4419600" cy="6191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38E30BC-4049-80A5-B5F2-F9FD9036D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820" y="1701719"/>
            <a:ext cx="4071160" cy="46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9A8D8A5-BDC4-49E6-4D0F-77FD4EC0D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494" y="1641312"/>
            <a:ext cx="4019812" cy="468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6337B85-443B-D373-2CD3-FDAE2C5C0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533" y="1694099"/>
            <a:ext cx="4762467" cy="4680000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TW" dirty="0">
                <a:hlinkClick r:id="rId8"/>
              </a:rPr>
              <a:t>https://www.stmcu.com.cn/ecosystem/Cube/Cube-introduction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46814" cy="523220"/>
          </a:xfrm>
        </p:spPr>
        <p:txBody>
          <a:bodyPr/>
          <a:lstStyle/>
          <a:p>
            <a:r>
              <a:rPr lang="en-US" altLang="zh-TW" dirty="0"/>
              <a:t>STM32Cube</a:t>
            </a:r>
            <a:r>
              <a:rPr lang="zh-TW" altLang="en-US" dirty="0"/>
              <a:t>基本介紹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2B4E061-6301-B3DB-2A99-E3679285EC8B}"/>
              </a:ext>
            </a:extLst>
          </p:cNvPr>
          <p:cNvSpPr/>
          <p:nvPr/>
        </p:nvSpPr>
        <p:spPr>
          <a:xfrm>
            <a:off x="1829756" y="2114047"/>
            <a:ext cx="4228079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AAA8578-1075-BB21-6C9C-E7D75BACC1BC}"/>
              </a:ext>
            </a:extLst>
          </p:cNvPr>
          <p:cNvSpPr/>
          <p:nvPr/>
        </p:nvSpPr>
        <p:spPr>
          <a:xfrm rot="21125103">
            <a:off x="1796386" y="2564724"/>
            <a:ext cx="6129176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BD3C94A-0377-5717-4D1E-BB2BFB7EF5B5}"/>
              </a:ext>
            </a:extLst>
          </p:cNvPr>
          <p:cNvSpPr/>
          <p:nvPr/>
        </p:nvSpPr>
        <p:spPr>
          <a:xfrm rot="20651765">
            <a:off x="1777349" y="3302208"/>
            <a:ext cx="3501873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CB7A736-F52A-193C-5068-CBA305B6FFB9}"/>
              </a:ext>
            </a:extLst>
          </p:cNvPr>
          <p:cNvSpPr/>
          <p:nvPr/>
        </p:nvSpPr>
        <p:spPr>
          <a:xfrm rot="21014537">
            <a:off x="1795701" y="4184261"/>
            <a:ext cx="4800490" cy="304800"/>
          </a:xfrm>
          <a:prstGeom prst="rightArrow">
            <a:avLst>
              <a:gd name="adj1" fmla="val 50000"/>
              <a:gd name="adj2" fmla="val 512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FC6E58-4FB8-7ADD-AD67-9000E133D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2</a:t>
            </a:fld>
            <a:r>
              <a:rPr lang="en-US" altLang="zh-TW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6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72F9644-F279-DB63-B1FF-6884ADD9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是一個圖形化配置工具，主要用於</a:t>
            </a:r>
            <a:r>
              <a:rPr lang="en-US" altLang="zh-TW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STM32</a:t>
            </a:r>
            <a:r>
              <a:rPr lang="zh-TW" altLang="en-US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系列微控制器的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初始</a:t>
            </a:r>
            <a:r>
              <a:rPr lang="zh-TW" altLang="en-US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程式碼生成。</a:t>
            </a:r>
            <a:endParaRPr lang="en-US" altLang="zh-TW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主要特點和功能：</a:t>
            </a:r>
            <a:endParaRPr lang="en-US" altLang="zh-TW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b="1" i="0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圖形化界面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：提供直觀的圖形界面，方便使用者配置微控制器的各項功能。</a:t>
            </a:r>
            <a:endParaRPr lang="en-US" altLang="zh-TW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接</a:t>
            </a:r>
            <a:r>
              <a:rPr lang="zh-TW" altLang="en-US" sz="1600" b="1" i="0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腳配置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：允許使用者輕鬆配置和分配微控制器的接腳功能。</a:t>
            </a:r>
            <a:endParaRPr lang="en-US" altLang="zh-TW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b="1" i="0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時脈配置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：可以設置和優化系統時脈，包括</a:t>
            </a:r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PLL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、預分頻器等。</a:t>
            </a:r>
            <a:endParaRPr lang="en-US" altLang="zh-TW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b="1" i="0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外部裝置配置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支援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設定各項外部裝置通訊，如</a:t>
            </a:r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UART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SPI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I2C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ADC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等。</a:t>
            </a:r>
            <a:endParaRPr lang="en-US" altLang="zh-TW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b="1" i="0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中斷配置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：可以設置和管理中斷優先級。</a:t>
            </a:r>
            <a:endParaRPr lang="en-US" altLang="zh-TW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</a:t>
            </a:r>
            <a:r>
              <a:rPr lang="zh-TW" altLang="en-US" sz="1600" b="1" i="0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碼生成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：根據使用者配置自動生成初始的程式碼，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支援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多種</a:t>
            </a:r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IDE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和工具鏈。</a:t>
            </a:r>
            <a:endParaRPr lang="en-US" altLang="zh-TW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b="1" i="0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中介支持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r>
              <a:rPr lang="en-US" altLang="zh-TW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STM32Cube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中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</a:rPr>
              <a:t>介參數配置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，如</a:t>
            </a:r>
            <a:r>
              <a:rPr lang="de-DE" altLang="zh-TW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USB</a:t>
            </a:r>
            <a:r>
              <a:rPr lang="zh-TW" altLang="de-DE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de-DE" altLang="zh-TW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LwIP</a:t>
            </a:r>
            <a:r>
              <a:rPr lang="zh-TW" altLang="de-DE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de-DE" altLang="zh-TW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FatFS</a:t>
            </a:r>
            <a:r>
              <a:rPr lang="zh-TW" altLang="de-DE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de-DE" altLang="zh-TW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FreeRTOS</a:t>
            </a:r>
            <a:r>
              <a:rPr lang="zh-TW" altLang="de-DE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de-DE" altLang="zh-TW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Mbed TLS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等。</a:t>
            </a:r>
            <a:endParaRPr lang="en-US" altLang="zh-TW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b="1" i="0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功耗計算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：提供功耗估算工具，幫助優化低功耗應用。</a:t>
            </a:r>
            <a:endParaRPr lang="en-US" altLang="zh-TW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b="1" i="0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驗證和一致性檢查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：檢查配置的有效性和一致性，避免常見錯誤。</a:t>
            </a:r>
            <a:endParaRPr lang="en-US" altLang="zh-TW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600" b="1" i="0" u="sng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項目管理</a:t>
            </a:r>
            <a:r>
              <a:rPr lang="zh-TW" altLang="en-US" sz="1600" i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：可以保存、加載和管理多個項目配置。</a:t>
            </a:r>
            <a:endParaRPr lang="en-US" altLang="zh-TW" sz="1600" i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b="1" dirty="0">
              <a:solidFill>
                <a:srgbClr val="03234B"/>
              </a:solidFill>
              <a:highlight>
                <a:srgbClr val="F6F9FB"/>
              </a:highlight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b="1" dirty="0">
              <a:solidFill>
                <a:srgbClr val="03234B"/>
              </a:solidFill>
              <a:highlight>
                <a:srgbClr val="F6F9FB"/>
              </a:highlight>
              <a:latin typeface="Arial" panose="020B0604020202020204" pitchFamily="34" charset="0"/>
            </a:endParaRPr>
          </a:p>
          <a:p>
            <a:r>
              <a:rPr lang="zh-TW" altLang="en-US" b="1" i="0" dirty="0">
                <a:solidFill>
                  <a:srgbClr val="03234B"/>
                </a:solidFill>
                <a:effectLst/>
                <a:highlight>
                  <a:srgbClr val="F6F9FB"/>
                </a:highlight>
                <a:latin typeface="Arial" panose="020B0604020202020204" pitchFamily="34" charset="0"/>
              </a:rPr>
              <a:t>下載網址</a:t>
            </a:r>
            <a:endParaRPr lang="en-US" altLang="zh-TW" b="1" i="0" dirty="0">
              <a:solidFill>
                <a:srgbClr val="03234B"/>
              </a:solidFill>
              <a:effectLst/>
              <a:highlight>
                <a:srgbClr val="F6F9FB"/>
              </a:highlight>
              <a:latin typeface="Arial" panose="020B0604020202020204" pitchFamily="34" charset="0"/>
            </a:endParaRPr>
          </a:p>
          <a:p>
            <a:pPr lvl="1"/>
            <a:r>
              <a:rPr lang="de-DE" altLang="zh-TW" dirty="0">
                <a:hlinkClick r:id="rId3"/>
              </a:rPr>
              <a:t>https://www.st.com/en/development-tools/stm32cubemx.html</a:t>
            </a:r>
            <a:endParaRPr lang="de-DE" altLang="zh-TW" dirty="0"/>
          </a:p>
          <a:p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0CD6184-1A60-ADFA-E26A-7757C972C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23505" y="1398640"/>
            <a:ext cx="7667625" cy="4524375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07BAB919-2A86-C5C4-57E9-0DD16CF8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9207" cy="523220"/>
          </a:xfrm>
        </p:spPr>
        <p:txBody>
          <a:bodyPr/>
          <a:lstStyle/>
          <a:p>
            <a:r>
              <a:rPr lang="de-DE" altLang="zh-TW" dirty="0"/>
              <a:t>STM32CubeMX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AE89E3-E41B-E4C6-961D-69B0294D931D}"/>
              </a:ext>
            </a:extLst>
          </p:cNvPr>
          <p:cNvSpPr txBox="1"/>
          <p:nvPr/>
        </p:nvSpPr>
        <p:spPr>
          <a:xfrm>
            <a:off x="2855703" y="76944"/>
            <a:ext cx="628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5"/>
              </a:rPr>
              <a:t>https://www.stmcu.com.cn/ecosystem/Cube/STM32cubemx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2EF2AAF-BAC9-A6F3-2CD4-4E2B1B01F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714424" y="796925"/>
            <a:ext cx="4714424" cy="55626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A4F1035-07DD-74D0-EE6D-7B7B956FC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010400" y="1233435"/>
            <a:ext cx="7010400" cy="46895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102DE1C-515F-D594-54CB-2FEFC1F04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988592" y="934985"/>
            <a:ext cx="6966784" cy="523240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3026D9-D4F5-C7D2-363F-88E1E05DA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3</a:t>
            </a:fld>
            <a:r>
              <a:rPr lang="en-US" altLang="zh-TW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9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0.92535 -0.000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6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0.54114 0.0004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99166 0.0004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88333 0.004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6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DDFAD-DB79-3ECC-E199-E99AD754E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是一個開發環境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(IDE)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，專門用於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STM32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微控制器的開發。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基於</a:t>
            </a:r>
            <a:r>
              <a:rPr lang="de-DE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Eclipse/CDT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框架，</a:t>
            </a:r>
            <a:r>
              <a:rPr lang="da-DK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GNU C/C++ for Arm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編譯工具鏈和</a:t>
            </a:r>
            <a:r>
              <a:rPr lang="de-DE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GDB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除錯工具，支援</a:t>
            </a:r>
            <a:r>
              <a:rPr lang="de-DE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Eclipse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插件。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同時，</a:t>
            </a:r>
            <a:r>
              <a:rPr lang="zh-TW" altLang="en-US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整合部分</a:t>
            </a:r>
            <a:r>
              <a:rPr lang="de-DE" altLang="zh-TW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STM32CubeMX</a:t>
            </a:r>
            <a:r>
              <a:rPr lang="zh-TW" altLang="en-US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de-DE" altLang="zh-TW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STM32CubeProgrammer</a:t>
            </a:r>
            <a:r>
              <a:rPr lang="zh-TW" altLang="en-US" b="1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rPr>
              <a:t>的功能。</a:t>
            </a:r>
            <a:endParaRPr lang="en-US" altLang="zh-TW" b="1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主要特點和功能介紹：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整合開發環境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：整合編碼、編譯、除錯等功能於一體。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程式碼生成器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：內建</a:t>
            </a:r>
            <a:r>
              <a:rPr lang="de-DE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STM32CubeMX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，並自動生成初始程式碼。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：使用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GNU C/C++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編譯器，支援</a:t>
            </a:r>
            <a:r>
              <a:rPr lang="de-DE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ARM Cortex-M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核心的優化。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b="1" u="sng" dirty="0">
                <a:latin typeface="Times New Roman" panose="02020603050405020304" pitchFamily="18" charset="0"/>
                <a:ea typeface="標楷體" panose="03000509000000000000" pitchFamily="65" charset="-120"/>
              </a:rPr>
              <a:t>除錯功能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：支援</a:t>
            </a:r>
            <a:r>
              <a:rPr lang="de-DE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ST-LINK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de-DE" altLang="zh-TW" dirty="0"/>
              <a:t>J-Link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除錯器，包括斷點、單步執行、變量查看等。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="1" i="0" dirty="0">
                <a:solidFill>
                  <a:srgbClr val="03234B"/>
                </a:solidFill>
                <a:effectLst/>
                <a:highlight>
                  <a:srgbClr val="F6F9FB"/>
                </a:highlight>
                <a:latin typeface="Arial" panose="020B0604020202020204" pitchFamily="34" charset="0"/>
              </a:rPr>
              <a:t>下載網址</a:t>
            </a:r>
            <a:endParaRPr lang="en-US" altLang="zh-TW" b="1" i="0" dirty="0">
              <a:solidFill>
                <a:srgbClr val="03234B"/>
              </a:solidFill>
              <a:effectLst/>
              <a:highlight>
                <a:srgbClr val="F6F9FB"/>
              </a:highlight>
              <a:latin typeface="Arial" panose="020B0604020202020204" pitchFamily="34" charset="0"/>
            </a:endParaRPr>
          </a:p>
          <a:p>
            <a:pPr lvl="1"/>
            <a:r>
              <a:rPr lang="de-DE" altLang="zh-TW" dirty="0">
                <a:hlinkClick r:id="rId2"/>
              </a:rPr>
              <a:t>https://www.st.com/en/development-tools/stm32cubeide.html</a:t>
            </a:r>
            <a:endParaRPr lang="de-DE" altLang="zh-TW" dirty="0"/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2C01541-A618-9AFF-1D1C-66337062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10047" cy="523220"/>
          </a:xfrm>
        </p:spPr>
        <p:txBody>
          <a:bodyPr/>
          <a:lstStyle/>
          <a:p>
            <a:r>
              <a:rPr lang="de-DE" altLang="zh-TW" dirty="0"/>
              <a:t>STM32CubeIDE</a:t>
            </a:r>
            <a:endParaRPr lang="zh-TW" alt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CC380D8-AAE4-18EA-8543-4B5DC79EBF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E18D62-D58F-89D0-11A7-A9F9B7F6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44828" y="1447800"/>
            <a:ext cx="8844828" cy="41338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4D155DB-5482-3CAD-A72F-E914D2E27E21}"/>
              </a:ext>
            </a:extLst>
          </p:cNvPr>
          <p:cNvSpPr txBox="1"/>
          <p:nvPr/>
        </p:nvSpPr>
        <p:spPr>
          <a:xfrm>
            <a:off x="2930367" y="76944"/>
            <a:ext cx="5947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https://www.stmcu.com.cn/ecosystem/Cube/STM32CubeIDE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9218B5-80DC-9B82-B3C2-E714440A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4</a:t>
            </a:fld>
            <a:r>
              <a:rPr lang="en-US" altLang="zh-TW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662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022E-16 L 0.98368 -0.01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84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D065E6-D4A1-2C45-23B5-4ECFA260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主要用於編程和除錯</a:t>
            </a:r>
            <a:r>
              <a:rPr lang="en-US" altLang="zh-TW" dirty="0"/>
              <a:t>STM32</a:t>
            </a:r>
            <a:r>
              <a:rPr lang="zh-TW" altLang="en-US" dirty="0"/>
              <a:t>設備，支持多種編程介面。如</a:t>
            </a:r>
            <a:r>
              <a:rPr lang="en-US" altLang="zh-TW" dirty="0"/>
              <a:t>JTAG</a:t>
            </a:r>
            <a:r>
              <a:rPr lang="zh-TW" altLang="en-US" dirty="0"/>
              <a:t>、</a:t>
            </a:r>
            <a:r>
              <a:rPr lang="en-US" altLang="zh-TW" dirty="0"/>
              <a:t>SWD</a:t>
            </a:r>
            <a:r>
              <a:rPr lang="zh-TW" altLang="en-US" dirty="0"/>
              <a:t>和</a:t>
            </a:r>
            <a:r>
              <a:rPr lang="en-US" altLang="zh-TW" dirty="0"/>
              <a:t>UART</a:t>
            </a:r>
            <a:r>
              <a:rPr lang="zh-TW" altLang="en-US" dirty="0"/>
              <a:t>。</a:t>
            </a:r>
            <a:endParaRPr lang="de-DE" altLang="zh-TW" dirty="0">
              <a:hlinkClick r:id="rId2"/>
            </a:endParaRPr>
          </a:p>
          <a:p>
            <a:endParaRPr lang="de-DE" altLang="zh-TW" dirty="0">
              <a:hlinkClick r:id="rId2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主要特點和功能介紹：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提供圖形化用戶界面。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支援多種文件格式，包括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.hex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.bin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能夠進行韌體更新和設備配置。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可以進行</a:t>
            </a:r>
            <a:r>
              <a:rPr lang="zh-TW" altLang="en-US" b="1" u="sng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記憶體抹除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及讀寫操作。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提供設備狀態信息。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支援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等多種操作系統。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僅支援透過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UART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USB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通訊介面對晶片記憶體進行操作，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v3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則增加了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SPI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I2C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通訊介面的支援。</a:t>
            </a:r>
            <a:endParaRPr lang="de-DE" altLang="zh-TW" dirty="0"/>
          </a:p>
          <a:p>
            <a:pPr marL="800100" lvl="1" indent="-342900">
              <a:buFont typeface="+mj-lt"/>
              <a:buAutoNum type="arabicPeriod"/>
            </a:pPr>
            <a:endParaRPr lang="de-DE" altLang="zh-TW" dirty="0">
              <a:hlinkClick r:id="rId2"/>
            </a:endParaRPr>
          </a:p>
          <a:p>
            <a:pPr marL="457200" lvl="1" indent="0">
              <a:buNone/>
            </a:pPr>
            <a:endParaRPr lang="de-DE" altLang="zh-TW" dirty="0">
              <a:hlinkClick r:id="rId2"/>
            </a:endParaRPr>
          </a:p>
          <a:p>
            <a:r>
              <a:rPr lang="zh-TW" altLang="en-US" b="1" i="0" dirty="0">
                <a:solidFill>
                  <a:srgbClr val="03234B"/>
                </a:solidFill>
                <a:effectLst/>
                <a:highlight>
                  <a:srgbClr val="F6F9FB"/>
                </a:highlight>
                <a:latin typeface="Arial" panose="020B0604020202020204" pitchFamily="34" charset="0"/>
              </a:rPr>
              <a:t>下載網址</a:t>
            </a:r>
            <a:endParaRPr lang="en-US" altLang="zh-TW" b="1" i="0" dirty="0">
              <a:solidFill>
                <a:srgbClr val="03234B"/>
              </a:solidFill>
              <a:effectLst/>
              <a:highlight>
                <a:srgbClr val="F6F9FB"/>
              </a:highlight>
              <a:latin typeface="Arial" panose="020B0604020202020204" pitchFamily="34" charset="0"/>
            </a:endParaRPr>
          </a:p>
          <a:p>
            <a:pPr lvl="1"/>
            <a:r>
              <a:rPr lang="de-DE" altLang="zh-TW" dirty="0">
                <a:hlinkClick r:id="rId2"/>
              </a:rPr>
              <a:t>https://www.st.com/en/development-tools/stm32cubeprog.html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BEF81CC-C66C-473F-EA8D-91C9FA0F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90197" cy="523220"/>
          </a:xfrm>
        </p:spPr>
        <p:txBody>
          <a:bodyPr/>
          <a:lstStyle/>
          <a:p>
            <a:r>
              <a:rPr lang="de-DE" altLang="zh-TW" dirty="0"/>
              <a:t>STM32CubeProg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B2F9E93-82A4-09C2-2141-96A143D5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48700" y="990600"/>
            <a:ext cx="8648700" cy="51720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279C9F4-900B-8403-FD2F-22ED01B89B41}"/>
              </a:ext>
            </a:extLst>
          </p:cNvPr>
          <p:cNvSpPr txBox="1"/>
          <p:nvPr/>
        </p:nvSpPr>
        <p:spPr>
          <a:xfrm>
            <a:off x="2990197" y="76944"/>
            <a:ext cx="6153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4"/>
              </a:rPr>
              <a:t>https://www.stmcu.com.cn/ecosystem/Cube/STM32CubeProg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17EB60-D8EB-E24D-99DD-DD9C578AF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5</a:t>
            </a:fld>
            <a:r>
              <a:rPr lang="en-US" altLang="zh-TW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574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97292 0.0111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46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E25415-E566-2DCD-2BA1-C8C2F0C1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主要用於監控和除錯</a:t>
            </a:r>
            <a:r>
              <a:rPr lang="de-DE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STM32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微控制器應用程序的工具。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支援透過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ST-LINK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SWD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JTAG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介面連接到目標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MCU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，可以在程式運行不間斷的情況中，讀取需要偵測的變數值。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基於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NODE-RED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開發，有豐富的圖形開發元件，可以開發出靈活多變的視覺化圖形介面。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de-DE" altLang="zh-TW" dirty="0">
              <a:hlinkClick r:id="rId2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主要特點和功能介紹：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即時資料的圖形化界面。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性能監控。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與運行中的應用程序進行互動。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="1" i="0" dirty="0">
                <a:solidFill>
                  <a:srgbClr val="03234B"/>
                </a:solidFill>
                <a:effectLst/>
                <a:highlight>
                  <a:srgbClr val="F6F9FB"/>
                </a:highlight>
                <a:latin typeface="Arial" panose="020B0604020202020204" pitchFamily="34" charset="0"/>
              </a:rPr>
              <a:t>下載網址</a:t>
            </a:r>
            <a:endParaRPr lang="en-US" altLang="zh-TW" b="1" i="0" dirty="0">
              <a:solidFill>
                <a:srgbClr val="03234B"/>
              </a:solidFill>
              <a:effectLst/>
              <a:highlight>
                <a:srgbClr val="F6F9FB"/>
              </a:highlight>
              <a:latin typeface="Arial" panose="020B0604020202020204" pitchFamily="34" charset="0"/>
            </a:endParaRPr>
          </a:p>
          <a:p>
            <a:pPr lvl="1"/>
            <a:r>
              <a:rPr lang="de-DE" altLang="zh-TW" dirty="0">
                <a:hlinkClick r:id="rId2"/>
              </a:rPr>
              <a:t>https://www.st.com/en/development-tools/stm32cubemonitor.html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F833969-22BD-76EB-6EE4-161C8399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87128" cy="523220"/>
          </a:xfrm>
        </p:spPr>
        <p:txBody>
          <a:bodyPr/>
          <a:lstStyle/>
          <a:p>
            <a:r>
              <a:rPr lang="de-DE" altLang="zh-TW" dirty="0"/>
              <a:t>STM32CubeMonitor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C68CD1-6432-3592-49DC-D5044B10F3C2}"/>
              </a:ext>
            </a:extLst>
          </p:cNvPr>
          <p:cNvSpPr txBox="1"/>
          <p:nvPr/>
        </p:nvSpPr>
        <p:spPr>
          <a:xfrm>
            <a:off x="3487128" y="0"/>
            <a:ext cx="5656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https://www.stmcu.com.cn/ecosystem/Cube/STM32CubeMonitor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1D85876-7A79-24F1-2F9E-20FED4C37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43900" y="1442666"/>
            <a:ext cx="8343900" cy="43346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2180C6-DED8-DA6F-28B9-A540456D8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67775" y="1282587"/>
            <a:ext cx="8867775" cy="5038725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3AA544-59B4-C9D9-5CE2-460D7EDC9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6</a:t>
            </a:fld>
            <a:r>
              <a:rPr lang="en-US" altLang="zh-TW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47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95625 -0.004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1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9849 -0.0321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36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E25415-E566-2DCD-2BA1-C8C2F0C1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主要用於監控和除錯</a:t>
            </a:r>
            <a:r>
              <a:rPr lang="de-DE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STM32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微控制器應用程序的工具。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支援透過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ST-LINK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SWD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JTAG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介面連接到目標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MCU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，可以在程式運行不間斷的情況中，讀取需要偵測的變數值。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基於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NODE-RED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開發，有豐富的圖形開發元件，可以開發出靈活多變的視覺化圖形介面。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de-DE" altLang="zh-TW" dirty="0">
              <a:hlinkClick r:id="rId2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主要特點和功能介紹：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即時資料的圖形化界面。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性能監控。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與運行中的應用程序進行互動。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="1" i="0" dirty="0">
                <a:solidFill>
                  <a:srgbClr val="03234B"/>
                </a:solidFill>
                <a:effectLst/>
                <a:highlight>
                  <a:srgbClr val="F6F9FB"/>
                </a:highlight>
                <a:latin typeface="Arial" panose="020B0604020202020204" pitchFamily="34" charset="0"/>
              </a:rPr>
              <a:t>下載網址</a:t>
            </a:r>
            <a:endParaRPr lang="en-US" altLang="zh-TW" b="1" i="0" dirty="0">
              <a:solidFill>
                <a:srgbClr val="03234B"/>
              </a:solidFill>
              <a:effectLst/>
              <a:highlight>
                <a:srgbClr val="F6F9FB"/>
              </a:highlight>
              <a:latin typeface="Arial" panose="020B0604020202020204" pitchFamily="34" charset="0"/>
            </a:endParaRPr>
          </a:p>
          <a:p>
            <a:pPr lvl="1"/>
            <a:r>
              <a:rPr lang="de-DE" altLang="zh-TW" dirty="0">
                <a:hlinkClick r:id="rId2"/>
              </a:rPr>
              <a:t>https://www.st.com/en/development-tools/stm32cubemonitor.html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F833969-22BD-76EB-6EE4-161C8399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87128" cy="523220"/>
          </a:xfrm>
        </p:spPr>
        <p:txBody>
          <a:bodyPr/>
          <a:lstStyle/>
          <a:p>
            <a:r>
              <a:rPr lang="de-DE" altLang="zh-TW" dirty="0"/>
              <a:t>STM32CubeMonitor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C68CD1-6432-3592-49DC-D5044B10F3C2}"/>
              </a:ext>
            </a:extLst>
          </p:cNvPr>
          <p:cNvSpPr txBox="1"/>
          <p:nvPr/>
        </p:nvSpPr>
        <p:spPr>
          <a:xfrm>
            <a:off x="3487128" y="0"/>
            <a:ext cx="5656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hlinkClick r:id="rId3"/>
              </a:rPr>
              <a:t>https://www.stmcu.com.cn/ecosystem/Cube/STM32CubeMonitor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1D85876-7A79-24F1-2F9E-20FED4C37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43900" y="1442666"/>
            <a:ext cx="8343900" cy="43346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2180C6-DED8-DA6F-28B9-A540456D8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67775" y="1282587"/>
            <a:ext cx="8867775" cy="503872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9F948C-843D-267F-9790-248155F93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7</a:t>
            </a:fld>
            <a:r>
              <a:rPr lang="en-US" altLang="zh-TW"/>
              <a:t>/7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66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95625 -0.0041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1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9849 -0.0321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36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/>
              <a:t>謝 謝 指 教</a:t>
            </a:r>
          </a:p>
        </p:txBody>
      </p:sp>
      <p:pic>
        <p:nvPicPr>
          <p:cNvPr id="21507" name="圖片 6" descr="home4.bmp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圖片 7" descr="hum7_1.bmp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 descr="MSLmark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CLab投影片母片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智慧型控制實驗室-eng</Template>
  <TotalTime>46668</TotalTime>
  <Words>1041</Words>
  <Application>Microsoft Office PowerPoint</Application>
  <PresentationFormat>On-screen Show (4:3)</PresentationFormat>
  <Paragraphs>110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Wingdings</vt:lpstr>
      <vt:lpstr>ICLab投影片母片</vt:lpstr>
      <vt:lpstr>STM32晶片與相關工具介紹</vt:lpstr>
      <vt:lpstr>STM32 Nucleo系列</vt:lpstr>
      <vt:lpstr>STM32Cube基本介紹</vt:lpstr>
      <vt:lpstr>STM32CubeMX</vt:lpstr>
      <vt:lpstr>STM32CubeIDE</vt:lpstr>
      <vt:lpstr>STM32CubeProg</vt:lpstr>
      <vt:lpstr>STM32CubeMonitor</vt:lpstr>
      <vt:lpstr>STM32CubeMonitor</vt:lpstr>
      <vt:lpstr>謝 謝 指 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NEET;Zidstyle</dc:creator>
  <cp:lastModifiedBy>Zhekai Wang</cp:lastModifiedBy>
  <cp:revision>1512</cp:revision>
  <cp:lastPrinted>2016-05-30T10:09:16Z</cp:lastPrinted>
  <dcterms:created xsi:type="dcterms:W3CDTF">1601-01-01T00:00:00Z</dcterms:created>
  <dcterms:modified xsi:type="dcterms:W3CDTF">2024-09-10T10:02:04Z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