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269" r:id="rId2"/>
    <p:sldId id="271" r:id="rId3"/>
    <p:sldId id="274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92" r:id="rId15"/>
    <p:sldId id="286" r:id="rId16"/>
    <p:sldId id="287" r:id="rId17"/>
    <p:sldId id="288" r:id="rId18"/>
    <p:sldId id="289" r:id="rId19"/>
    <p:sldId id="267" r:id="rId20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28A"/>
    <a:srgbClr val="E7A723"/>
    <a:srgbClr val="EAB242"/>
    <a:srgbClr val="EDBA55"/>
    <a:srgbClr val="0000FF"/>
    <a:srgbClr val="000000"/>
    <a:srgbClr val="FF9900"/>
    <a:srgbClr val="FF0066"/>
    <a:srgbClr val="FF0000"/>
    <a:srgbClr val="6E1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876" autoAdjust="0"/>
  </p:normalViewPr>
  <p:slideViewPr>
    <p:cSldViewPr>
      <p:cViewPr varScale="1">
        <p:scale>
          <a:sx n="107" d="100"/>
          <a:sy n="107" d="100"/>
        </p:scale>
        <p:origin x="177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84" y="114"/>
      </p:cViewPr>
      <p:guideLst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438F117-224A-4842-98A5-52F924AD0D97}" type="datetimeFigureOut">
              <a:rPr lang="zh-TW" altLang="en-US"/>
              <a:pPr>
                <a:defRPr/>
              </a:pPr>
              <a:t>2024/9/2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A8CBD1-309E-493B-BBAF-B4F0676744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A35080-F3DF-4EE8-9420-510CE5478F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4864EC8-4BFA-4241-A559-CC05134F3E77}" type="slidenum">
              <a:rPr lang="en-US" altLang="zh-TW" smtClean="0"/>
              <a:pPr/>
              <a:t>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2532" name="投影片編號版面配置區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6763" indent="-2936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81100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55763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28838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60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432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004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576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5622282-65D3-47A1-90AB-D1BFABC4E092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1016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9388" y="1701800"/>
            <a:ext cx="8713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58888" y="2924175"/>
            <a:ext cx="6913562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pic>
        <p:nvPicPr>
          <p:cNvPr id="19" name="圖片 30" descr="TKUICLAB02.bmp"/>
          <p:cNvPicPr>
            <a:picLocks noChangeAspect="1"/>
          </p:cNvPicPr>
          <p:nvPr userDrawn="1"/>
        </p:nvPicPr>
        <p:blipFill>
          <a:blip r:embed="rId2">
            <a:lum bright="4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111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574086" y="1537385"/>
            <a:ext cx="5995827" cy="646331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2" name="Picture 3" descr="C:\Users\iclab\Desktop\未命名-1.png">
            <a:extLst>
              <a:ext uri="{FF2B5EF4-FFF2-40B4-BE49-F238E27FC236}">
                <a16:creationId xmlns:a16="http://schemas.microsoft.com/office/drawing/2014/main" id="{44DC8269-7CC9-4BC7-A080-AFB8F7291A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>
            <a:fillRect/>
          </a:stretch>
        </p:blipFill>
        <p:spPr bwMode="auto">
          <a:xfrm>
            <a:off x="5181600" y="341313"/>
            <a:ext cx="3810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31">
            <a:extLst>
              <a:ext uri="{FF2B5EF4-FFF2-40B4-BE49-F238E27FC236}">
                <a16:creationId xmlns:a16="http://schemas.microsoft.com/office/drawing/2014/main" id="{FE308CEF-5EF6-4F10-B1A4-AB9A117FB9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22250"/>
            <a:ext cx="75882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48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1">
            <a:extLst>
              <a:ext uri="{FF2B5EF4-FFF2-40B4-BE49-F238E27FC236}">
                <a16:creationId xmlns:a16="http://schemas.microsoft.com/office/drawing/2014/main" id="{D02DD66D-3472-4048-B84B-0E928D64F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000" y="6321312"/>
            <a:ext cx="900000" cy="54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000000"/>
                </a:solidFill>
                <a:latin typeface="+mn-lt"/>
              </a:defRPr>
            </a:lvl1pPr>
          </a:lstStyle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 dirty="0"/>
              <a:t>/17</a:t>
            </a:r>
            <a:endParaRPr lang="zh-TW" alt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0" y="0"/>
            <a:ext cx="4764720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079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參考文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CC0B7C1-4D56-4508-A9A2-0A53E4ADE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D923AD-63C3-44BF-8DB6-93A63FF2A0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23220"/>
            <a:ext cx="9144000" cy="6334780"/>
          </a:xfrm>
        </p:spPr>
        <p:txBody>
          <a:bodyPr/>
          <a:lstStyle>
            <a:lvl1pPr marL="457200" indent="-457200">
              <a:buClrTx/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2F80E601-67E6-4740-96C5-D13A06F619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-3312"/>
            <a:ext cx="1892139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392384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英文對照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D31D18-EF55-495C-A174-2862873CB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400F5C8-8A84-41BC-B9A3-420D5BFC746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0"/>
            <a:ext cx="2610285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中英文對照表</a:t>
            </a:r>
          </a:p>
        </p:txBody>
      </p:sp>
      <p:sp>
        <p:nvSpPr>
          <p:cNvPr id="10" name="表格版面配置區 9">
            <a:extLst>
              <a:ext uri="{FF2B5EF4-FFF2-40B4-BE49-F238E27FC236}">
                <a16:creationId xmlns:a16="http://schemas.microsoft.com/office/drawing/2014/main" id="{F783D700-D90D-46EE-B2DD-D943E4734FD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52400" y="609600"/>
            <a:ext cx="8305800" cy="60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35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符號對照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D31D18-EF55-495C-A174-2862873CB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400F5C8-8A84-41BC-B9A3-420D5BFC746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0"/>
            <a:ext cx="2251212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符號對照表</a:t>
            </a:r>
          </a:p>
        </p:txBody>
      </p:sp>
      <p:sp>
        <p:nvSpPr>
          <p:cNvPr id="10" name="表格版面配置區 9">
            <a:extLst>
              <a:ext uri="{FF2B5EF4-FFF2-40B4-BE49-F238E27FC236}">
                <a16:creationId xmlns:a16="http://schemas.microsoft.com/office/drawing/2014/main" id="{F783D700-D90D-46EE-B2DD-D943E4734FD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52400" y="609600"/>
            <a:ext cx="8305800" cy="60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62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09600"/>
            <a:ext cx="87630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244000" y="6321312"/>
            <a:ext cx="900000" cy="54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0000"/>
                </a:solidFill>
                <a:latin typeface="+mn-lt"/>
              </a:defRPr>
            </a:lvl1pPr>
          </a:lstStyle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 dirty="0"/>
              <a:t>/5</a:t>
            </a:r>
            <a:endParaRPr lang="zh-TW" alt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4764720" cy="52322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17" r:id="rId1"/>
    <p:sldLayoutId id="2147487220" r:id="rId2"/>
    <p:sldLayoutId id="2147487221" r:id="rId3"/>
    <p:sldLayoutId id="2147487222" r:id="rId4"/>
    <p:sldLayoutId id="21474872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7"/>
          <p:cNvSpPr txBox="1">
            <a:spLocks noChangeArrowheads="1"/>
          </p:cNvSpPr>
          <p:nvPr/>
        </p:nvSpPr>
        <p:spPr bwMode="auto">
          <a:xfrm>
            <a:off x="3143249" y="5257800"/>
            <a:ext cx="28575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algn="just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TW" altLang="en-US" dirty="0"/>
              <a:t>日期：</a:t>
            </a:r>
            <a:r>
              <a:rPr lang="en-US" altLang="zh-TW" dirty="0"/>
              <a:t>xxx/xx/xx</a:t>
            </a:r>
          </a:p>
        </p:txBody>
      </p:sp>
      <p:sp>
        <p:nvSpPr>
          <p:cNvPr id="6147" name="標題 1"/>
          <p:cNvSpPr>
            <a:spLocks noGrp="1"/>
          </p:cNvSpPr>
          <p:nvPr>
            <p:ph type="ctrTitle" sz="quarter"/>
          </p:nvPr>
        </p:nvSpPr>
        <p:spPr>
          <a:xfrm>
            <a:off x="1497148" y="1537385"/>
            <a:ext cx="6149715" cy="646331"/>
          </a:xfrm>
        </p:spPr>
        <p:txBody>
          <a:bodyPr/>
          <a:lstStyle/>
          <a:p>
            <a:r>
              <a:rPr lang="zh-TW" altLang="en-US" b="0" dirty="0"/>
              <a:t>實驗三：基本設定與通用</a:t>
            </a:r>
            <a:r>
              <a:rPr lang="en-US" altLang="zh-TW" b="0" dirty="0"/>
              <a:t>I/O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/>
            <a:r>
              <a:rPr lang="en-US" altLang="zh-TW" dirty="0" err="1">
                <a:solidFill>
                  <a:srgbClr val="7030A0"/>
                </a:solidFill>
              </a:rPr>
              <a:t>GPIO_SPEED_FREQ_x</a:t>
            </a:r>
            <a:endParaRPr lang="en-US" altLang="zh-TW" dirty="0">
              <a:solidFill>
                <a:srgbClr val="7030A0"/>
              </a:solidFill>
            </a:endParaRPr>
          </a:p>
          <a:p>
            <a:pPr lvl="1" fontAlgn="auto"/>
            <a:r>
              <a:rPr lang="en-US" altLang="zh-TW" dirty="0"/>
              <a:t>GPIO_SPEED_FREQ_LOW</a:t>
            </a:r>
          </a:p>
          <a:p>
            <a:pPr lvl="1" fontAlgn="auto"/>
            <a:r>
              <a:rPr lang="en-US" altLang="zh-TW" dirty="0"/>
              <a:t>GPIO_SPEED_FREQ_MEDIUM</a:t>
            </a:r>
          </a:p>
          <a:p>
            <a:pPr lvl="1" fontAlgn="auto"/>
            <a:r>
              <a:rPr lang="en-US" altLang="zh-TW" dirty="0"/>
              <a:t>GPIO_SPEED_FREQ_HIGH</a:t>
            </a:r>
          </a:p>
          <a:p>
            <a:pPr lvl="1" fontAlgn="auto"/>
            <a:r>
              <a:rPr lang="en-US" altLang="zh-TW" dirty="0"/>
              <a:t>GPIO_SPEED_FREQ_VERY_HIGH</a:t>
            </a:r>
          </a:p>
          <a:p>
            <a:pPr fontAlgn="auto"/>
            <a:r>
              <a:rPr lang="en-US" altLang="zh-TW" dirty="0" err="1">
                <a:solidFill>
                  <a:schemeClr val="accent5"/>
                </a:solidFill>
              </a:rPr>
              <a:t>GPIOx</a:t>
            </a:r>
            <a:endParaRPr lang="en-US" altLang="zh-TW" dirty="0">
              <a:solidFill>
                <a:schemeClr val="accent5"/>
              </a:solidFill>
            </a:endParaRPr>
          </a:p>
          <a:p>
            <a:pPr lvl="1" fontAlgn="auto"/>
            <a:r>
              <a:rPr lang="en-US" altLang="zh-TW" dirty="0"/>
              <a:t>GPIOA</a:t>
            </a:r>
          </a:p>
          <a:p>
            <a:pPr lvl="1" fontAlgn="auto"/>
            <a:r>
              <a:rPr lang="en-US" altLang="zh-TW" dirty="0"/>
              <a:t>GPIOB</a:t>
            </a:r>
          </a:p>
          <a:p>
            <a:pPr lvl="1" fontAlgn="auto"/>
            <a:r>
              <a:rPr lang="en-US" altLang="zh-TW" dirty="0"/>
              <a:t>…</a:t>
            </a:r>
          </a:p>
          <a:p>
            <a:pPr fontAlgn="auto"/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PinState</a:t>
            </a:r>
            <a:endParaRPr lang="en-US" altLang="zh-TW" dirty="0">
              <a:solidFill>
                <a:srgbClr val="FF0000"/>
              </a:solidFill>
            </a:endParaRPr>
          </a:p>
          <a:p>
            <a:pPr lvl="1" fontAlgn="auto"/>
            <a:r>
              <a:rPr lang="en-US" altLang="zh-TW" dirty="0"/>
              <a:t>SET</a:t>
            </a:r>
          </a:p>
          <a:p>
            <a:pPr lvl="1" fontAlgn="auto"/>
            <a:r>
              <a:rPr lang="en-US" altLang="zh-TW" dirty="0"/>
              <a:t>RESET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69631" cy="523220"/>
          </a:xfrm>
        </p:spPr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(6/7)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4BBA246-E68D-ECBF-032F-9331D6D97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9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851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的快速用法</a:t>
            </a:r>
            <a:endParaRPr lang="en-US" altLang="zh-TW" dirty="0"/>
          </a:p>
          <a:p>
            <a:pPr lvl="1"/>
            <a:r>
              <a:rPr lang="zh-TW" altLang="en-US" dirty="0"/>
              <a:t>可將腳位一次設定完成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69631" cy="523220"/>
          </a:xfrm>
        </p:spPr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(7/7)</a:t>
            </a:r>
            <a:endParaRPr lang="zh-TW" altLang="en-US" dirty="0"/>
          </a:p>
        </p:txBody>
      </p:sp>
      <p:sp>
        <p:nvSpPr>
          <p:cNvPr id="2" name="向下箭號 7">
            <a:extLst>
              <a:ext uri="{FF2B5EF4-FFF2-40B4-BE49-F238E27FC236}">
                <a16:creationId xmlns:a16="http://schemas.microsoft.com/office/drawing/2014/main" id="{DFC1CBD1-15EC-C668-5BF1-3C8FB1FE2532}"/>
              </a:ext>
            </a:extLst>
          </p:cNvPr>
          <p:cNvSpPr/>
          <p:nvPr/>
        </p:nvSpPr>
        <p:spPr>
          <a:xfrm rot="18435877">
            <a:off x="4159558" y="2260994"/>
            <a:ext cx="792088" cy="770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244AB4-BBDF-4091-D5A9-56E0B5C83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3" y="2039886"/>
            <a:ext cx="4067944" cy="59586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1B57E12-1DC4-57C7-C918-ACC520DE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409" y="3278554"/>
            <a:ext cx="4725059" cy="161948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5C82E2A-6AA9-F2B2-7BC4-4B1463DB1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10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628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使用按鈕控制</a:t>
            </a:r>
            <a:r>
              <a:rPr lang="en-US" altLang="zh-TW" dirty="0"/>
              <a:t>LED</a:t>
            </a:r>
            <a:r>
              <a:rPr lang="zh-TW" altLang="en-US" dirty="0"/>
              <a:t>燈亮暗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39889" cy="523220"/>
          </a:xfrm>
        </p:spPr>
        <p:txBody>
          <a:bodyPr/>
          <a:lstStyle/>
          <a:p>
            <a:r>
              <a:rPr lang="zh-TW" altLang="en-US" dirty="0"/>
              <a:t>本單元實習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C4482A-35A0-BA85-B9EF-7BF837D76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11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611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範例程式流程圖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39889" cy="523220"/>
          </a:xfrm>
        </p:spPr>
        <p:txBody>
          <a:bodyPr/>
          <a:lstStyle/>
          <a:p>
            <a:r>
              <a:rPr lang="zh-TW" altLang="en-US" dirty="0"/>
              <a:t>本單元實習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E04124-C90E-E427-F93E-3DF3968A4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12</a:t>
            </a:fld>
            <a:r>
              <a:rPr lang="en-US" altLang="zh-TW"/>
              <a:t>/17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4B04C045-B445-90BC-4D3C-82663C2FA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755278"/>
              </p:ext>
            </p:extLst>
          </p:nvPr>
        </p:nvGraphicFramePr>
        <p:xfrm>
          <a:off x="714375" y="1676400"/>
          <a:ext cx="7639050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39170" imgH="4010011" progId="Visio.Drawing.15">
                  <p:embed/>
                </p:oleObj>
              </mc:Choice>
              <mc:Fallback>
                <p:oleObj name="Visio" r:id="rId2" imgW="7639170" imgH="401001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75" y="1676400"/>
                        <a:ext cx="7639050" cy="401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838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選擇腳位進行刪除功能</a:t>
            </a:r>
            <a:r>
              <a:rPr lang="en-US" altLang="zh-TW" dirty="0"/>
              <a:t>(</a:t>
            </a:r>
            <a:r>
              <a:rPr lang="en-US" altLang="zh-TW" dirty="0" err="1"/>
              <a:t>Reset_State</a:t>
            </a:r>
            <a:r>
              <a:rPr lang="en-US" altLang="zh-TW" dirty="0"/>
              <a:t>)</a:t>
            </a:r>
            <a:r>
              <a:rPr lang="zh-TW" altLang="en-US" dirty="0"/>
              <a:t>或新增功能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80817" cy="523220"/>
          </a:xfrm>
        </p:spPr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512DCF6D-42A9-2D19-5FBE-07B8D6D20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13</a:t>
            </a:fld>
            <a:r>
              <a:rPr lang="en-US" altLang="zh-TW"/>
              <a:t>/17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AE2E1E2-806C-6DAF-C3FC-FEAD5A82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" y="1502512"/>
            <a:ext cx="8915400" cy="482453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548AA86-4139-06F2-2233-FB2439F938E0}"/>
              </a:ext>
            </a:extLst>
          </p:cNvPr>
          <p:cNvSpPr/>
          <p:nvPr/>
        </p:nvSpPr>
        <p:spPr>
          <a:xfrm>
            <a:off x="369207" y="3036093"/>
            <a:ext cx="533400" cy="1524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02F8DD-1616-368D-C8EC-0D17F5FA7638}"/>
              </a:ext>
            </a:extLst>
          </p:cNvPr>
          <p:cNvSpPr/>
          <p:nvPr/>
        </p:nvSpPr>
        <p:spPr>
          <a:xfrm>
            <a:off x="262127" y="2696752"/>
            <a:ext cx="533400" cy="1524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8216C3-206E-5805-54DF-5447E3818037}"/>
              </a:ext>
            </a:extLst>
          </p:cNvPr>
          <p:cNvSpPr/>
          <p:nvPr/>
        </p:nvSpPr>
        <p:spPr>
          <a:xfrm>
            <a:off x="1125028" y="3926776"/>
            <a:ext cx="2769079" cy="13083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0D1EA0-8F5A-A774-F7B8-C30839D376F6}"/>
              </a:ext>
            </a:extLst>
          </p:cNvPr>
          <p:cNvSpPr/>
          <p:nvPr/>
        </p:nvSpPr>
        <p:spPr>
          <a:xfrm>
            <a:off x="7419886" y="4133181"/>
            <a:ext cx="218536" cy="14233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50E684-418A-4346-601F-8FF9B9E3708D}"/>
              </a:ext>
            </a:extLst>
          </p:cNvPr>
          <p:cNvSpPr txBox="1"/>
          <p:nvPr/>
        </p:nvSpPr>
        <p:spPr>
          <a:xfrm>
            <a:off x="26369" y="25793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90B434F-E9ED-2DB3-EFC9-15FD3AA100EE}"/>
              </a:ext>
            </a:extLst>
          </p:cNvPr>
          <p:cNvSpPr txBox="1"/>
          <p:nvPr/>
        </p:nvSpPr>
        <p:spPr>
          <a:xfrm>
            <a:off x="50436" y="29031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12968E3-5DF6-5A4A-973C-B6AAA2301C38}"/>
              </a:ext>
            </a:extLst>
          </p:cNvPr>
          <p:cNvSpPr txBox="1"/>
          <p:nvPr/>
        </p:nvSpPr>
        <p:spPr>
          <a:xfrm>
            <a:off x="854734" y="38075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82E6CAFA-20AC-CCA8-8078-B88F9FE00BD5}"/>
              </a:ext>
            </a:extLst>
          </p:cNvPr>
          <p:cNvSpPr txBox="1"/>
          <p:nvPr/>
        </p:nvSpPr>
        <p:spPr>
          <a:xfrm>
            <a:off x="7107699" y="40196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41F97B-093F-BB87-2C0A-ED74FEEDED58}"/>
              </a:ext>
            </a:extLst>
          </p:cNvPr>
          <p:cNvSpPr/>
          <p:nvPr/>
        </p:nvSpPr>
        <p:spPr>
          <a:xfrm>
            <a:off x="7529154" y="4286817"/>
            <a:ext cx="471846" cy="142336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BCD4DDF-7E4E-CA20-AC0F-2F087E2BA1A4}"/>
              </a:ext>
            </a:extLst>
          </p:cNvPr>
          <p:cNvSpPr txBox="1"/>
          <p:nvPr/>
        </p:nvSpPr>
        <p:spPr>
          <a:xfrm>
            <a:off x="8001000" y="4176860"/>
            <a:ext cx="67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64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GPIO</a:t>
            </a:r>
            <a:r>
              <a:rPr lang="zh-TW" altLang="en-US" dirty="0"/>
              <a:t>輸出輸入設定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80817" cy="523220"/>
          </a:xfrm>
        </p:spPr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495F1F5-E56D-459A-991A-AE26D687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97" y="1916832"/>
            <a:ext cx="4078055" cy="4351487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FE3CD05-FB53-68BC-CB23-F8386BCED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652" y="386003"/>
            <a:ext cx="3755909" cy="563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873DAE2-5CE6-8724-50A8-47909A5CBBE3}"/>
              </a:ext>
            </a:extLst>
          </p:cNvPr>
          <p:cNvSpPr/>
          <p:nvPr/>
        </p:nvSpPr>
        <p:spPr>
          <a:xfrm>
            <a:off x="6300192" y="1484784"/>
            <a:ext cx="720080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203153-C849-91C0-CC19-F6A12853A216}"/>
              </a:ext>
            </a:extLst>
          </p:cNvPr>
          <p:cNvSpPr/>
          <p:nvPr/>
        </p:nvSpPr>
        <p:spPr>
          <a:xfrm>
            <a:off x="6574877" y="1722219"/>
            <a:ext cx="40025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7B02AB-D759-D259-5AF4-76734DC31104}"/>
              </a:ext>
            </a:extLst>
          </p:cNvPr>
          <p:cNvSpPr/>
          <p:nvPr/>
        </p:nvSpPr>
        <p:spPr>
          <a:xfrm>
            <a:off x="6447476" y="1452356"/>
            <a:ext cx="40025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B7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9A9273-9A49-47A1-9DB7-D19DA751004D}"/>
              </a:ext>
            </a:extLst>
          </p:cNvPr>
          <p:cNvSpPr/>
          <p:nvPr/>
        </p:nvSpPr>
        <p:spPr>
          <a:xfrm>
            <a:off x="6256373" y="1715082"/>
            <a:ext cx="49422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B14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487A6C-6F39-9135-E54B-B334F5B00801}"/>
              </a:ext>
            </a:extLst>
          </p:cNvPr>
          <p:cNvSpPr/>
          <p:nvPr/>
        </p:nvSpPr>
        <p:spPr>
          <a:xfrm>
            <a:off x="5451990" y="5369976"/>
            <a:ext cx="54427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C13</a:t>
            </a:r>
            <a:endParaRPr lang="en-US" altLang="zh-TW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6B221D-6D69-708F-BE33-78BB0D61AB61}"/>
              </a:ext>
            </a:extLst>
          </p:cNvPr>
          <p:cNvSpPr/>
          <p:nvPr/>
        </p:nvSpPr>
        <p:spPr>
          <a:xfrm>
            <a:off x="5508104" y="5085184"/>
            <a:ext cx="432048" cy="5760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512DCF6D-42A9-2D19-5FBE-07B8D6D20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14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123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主程式撰寫</a:t>
            </a:r>
            <a:endParaRPr lang="en-US" altLang="zh-TW" dirty="0"/>
          </a:p>
          <a:p>
            <a:pPr lvl="1"/>
            <a:r>
              <a:rPr lang="zh-TW" altLang="en-US" sz="2000" dirty="0">
                <a:latin typeface="標楷體" panose="03000509000000000000" pitchFamily="65" charset="-120"/>
              </a:rPr>
              <a:t>啟用</a:t>
            </a:r>
            <a:r>
              <a:rPr lang="en-US" altLang="zh-TW" sz="2000" dirty="0"/>
              <a:t>CLOCK</a:t>
            </a:r>
            <a:r>
              <a:rPr lang="zh-TW" altLang="en-US" sz="2000" dirty="0">
                <a:latin typeface="標楷體" panose="03000509000000000000" pitchFamily="65" charset="-120"/>
              </a:rPr>
              <a:t>與</a:t>
            </a:r>
            <a:r>
              <a:rPr lang="en-US" altLang="zh-TW" sz="2000" dirty="0"/>
              <a:t>GPIO</a:t>
            </a:r>
            <a:r>
              <a:rPr lang="zh-TW" altLang="en-US" sz="2000" dirty="0">
                <a:latin typeface="標楷體" panose="03000509000000000000" pitchFamily="65" charset="-120"/>
              </a:rPr>
              <a:t>設定</a:t>
            </a:r>
          </a:p>
          <a:p>
            <a:pPr lvl="1"/>
            <a:r>
              <a:rPr lang="zh-TW" altLang="en-US" sz="2000" dirty="0">
                <a:latin typeface="標楷體" panose="03000509000000000000" pitchFamily="65" charset="-120"/>
              </a:rPr>
              <a:t>讀取按鈕數值</a:t>
            </a:r>
            <a:endParaRPr lang="en-US" altLang="zh-TW" sz="2000" dirty="0">
              <a:latin typeface="標楷體" panose="03000509000000000000" pitchFamily="65" charset="-120"/>
            </a:endParaRPr>
          </a:p>
          <a:p>
            <a:pPr lvl="1"/>
            <a:r>
              <a:rPr lang="zh-TW" altLang="en-US" sz="2000" dirty="0">
                <a:latin typeface="標楷體" panose="03000509000000000000" pitchFamily="65" charset="-120"/>
              </a:rPr>
              <a:t>顯示</a:t>
            </a:r>
            <a:r>
              <a:rPr lang="en-US" altLang="zh-TW" sz="2000" dirty="0">
                <a:latin typeface="標楷體" panose="03000509000000000000" pitchFamily="65" charset="-120"/>
              </a:rPr>
              <a:t>3</a:t>
            </a:r>
            <a:r>
              <a:rPr lang="zh-TW" altLang="en-US" sz="2000" dirty="0">
                <a:latin typeface="標楷體" panose="03000509000000000000" pitchFamily="65" charset="-120"/>
              </a:rPr>
              <a:t>個位置的</a:t>
            </a:r>
            <a:r>
              <a:rPr lang="en-US" altLang="zh-TW" sz="2000" dirty="0">
                <a:latin typeface="標楷體" panose="03000509000000000000" pitchFamily="65" charset="-120"/>
              </a:rPr>
              <a:t>LED</a:t>
            </a:r>
            <a:r>
              <a:rPr lang="zh-TW" altLang="en-US" sz="2000" dirty="0">
                <a:latin typeface="標楷體" panose="03000509000000000000" pitchFamily="65" charset="-120"/>
              </a:rPr>
              <a:t>燈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80817" cy="523220"/>
          </a:xfrm>
        </p:spPr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8332C84-BF01-A3AD-E7CB-8832B426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88" y="1988840"/>
            <a:ext cx="4947789" cy="417757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0993B7-7850-791C-FCFA-BA8286C2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15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11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  <a:r>
              <a:rPr lang="en-US" altLang="zh-TW" dirty="0"/>
              <a:t>:</a:t>
            </a:r>
            <a:r>
              <a:rPr lang="zh-TW" altLang="en-US" dirty="0"/>
              <a:t>使用</a:t>
            </a:r>
            <a:r>
              <a:rPr lang="en-US" altLang="zh-TW" dirty="0"/>
              <a:t>USER</a:t>
            </a:r>
            <a:r>
              <a:rPr lang="zh-TW" altLang="en-US" dirty="0"/>
              <a:t>按鈕控制狀態切換</a:t>
            </a:r>
            <a:endParaRPr lang="en-US" altLang="zh-TW" dirty="0"/>
          </a:p>
          <a:p>
            <a:pPr lvl="1"/>
            <a:r>
              <a:rPr lang="zh-TW" altLang="en-US" dirty="0"/>
              <a:t>狀態一</a:t>
            </a:r>
            <a:r>
              <a:rPr lang="en-US" altLang="zh-TW" dirty="0"/>
              <a:t>:</a:t>
            </a:r>
            <a:r>
              <a:rPr lang="zh-TW" altLang="en-US" dirty="0"/>
              <a:t>按住</a:t>
            </a:r>
            <a:r>
              <a:rPr lang="en-US" altLang="zh-TW" dirty="0"/>
              <a:t>USER</a:t>
            </a:r>
            <a:r>
              <a:rPr lang="zh-TW" altLang="en-US" dirty="0"/>
              <a:t>按鈕，</a:t>
            </a:r>
            <a:r>
              <a:rPr lang="en-US" altLang="zh-TW" dirty="0"/>
              <a:t>LED2</a:t>
            </a:r>
            <a:r>
              <a:rPr lang="zh-TW" altLang="en-US" dirty="0"/>
              <a:t>、</a:t>
            </a:r>
            <a:r>
              <a:rPr lang="en-US" altLang="zh-TW" dirty="0"/>
              <a:t>LED3</a:t>
            </a:r>
            <a:r>
              <a:rPr lang="zh-TW" altLang="en-US" dirty="0"/>
              <a:t>相互閃爍</a:t>
            </a:r>
            <a:endParaRPr lang="en-US" altLang="zh-TW" dirty="0"/>
          </a:p>
          <a:p>
            <a:pPr lvl="1"/>
            <a:r>
              <a:rPr lang="zh-TW" altLang="en-US" dirty="0"/>
              <a:t>狀態二</a:t>
            </a:r>
            <a:r>
              <a:rPr lang="en-US" altLang="zh-TW" dirty="0"/>
              <a:t>:</a:t>
            </a:r>
            <a:r>
              <a:rPr lang="zh-TW" altLang="en-US" dirty="0"/>
              <a:t>未按住</a:t>
            </a:r>
            <a:r>
              <a:rPr lang="en-US" altLang="zh-TW" dirty="0"/>
              <a:t>USER</a:t>
            </a:r>
            <a:r>
              <a:rPr lang="zh-TW" altLang="en-US" dirty="0"/>
              <a:t>按鈕，</a:t>
            </a:r>
            <a:r>
              <a:rPr lang="en-US" altLang="zh-TW" dirty="0"/>
              <a:t>LED1</a:t>
            </a:r>
            <a:r>
              <a:rPr lang="zh-TW" altLang="en-US" dirty="0"/>
              <a:t>恆亮</a:t>
            </a:r>
            <a:endParaRPr lang="en-US" altLang="zh-TW" dirty="0"/>
          </a:p>
          <a:p>
            <a:r>
              <a:rPr lang="zh-TW" altLang="en-US" dirty="0"/>
              <a:t>提示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讀取</a:t>
            </a:r>
            <a:r>
              <a:rPr lang="en-US" altLang="zh-TW" dirty="0"/>
              <a:t>USER</a:t>
            </a:r>
            <a:r>
              <a:rPr lang="zh-TW" altLang="en-US" dirty="0"/>
              <a:t>按鈕值判斷狀態</a:t>
            </a:r>
            <a:endParaRPr lang="en-US" altLang="zh-TW" dirty="0"/>
          </a:p>
          <a:p>
            <a:pPr lvl="1"/>
            <a:r>
              <a:rPr lang="zh-TW" altLang="en-US" dirty="0"/>
              <a:t>利用迴圈延遲令燈亮暗</a:t>
            </a:r>
            <a:r>
              <a:rPr lang="en-US" altLang="zh-TW" dirty="0"/>
              <a:t>(</a:t>
            </a:r>
            <a:r>
              <a:rPr lang="zh-TW" altLang="en-US" dirty="0"/>
              <a:t>利用視覺暫留原理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91048" cy="523220"/>
          </a:xfrm>
        </p:spPr>
        <p:txBody>
          <a:bodyPr/>
          <a:lstStyle/>
          <a:p>
            <a:r>
              <a:rPr lang="zh-TW" altLang="en-US" dirty="0"/>
              <a:t>驗收題目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4B0E52-42D3-FB3C-E573-7FAA5F1C2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16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4915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驗收程式流程圖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91048" cy="523220"/>
          </a:xfrm>
        </p:spPr>
        <p:txBody>
          <a:bodyPr/>
          <a:lstStyle/>
          <a:p>
            <a:r>
              <a:rPr lang="zh-TW" altLang="en-US" dirty="0"/>
              <a:t>驗收題目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BE7E86-1359-2DD0-715C-BB58AE386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17</a:t>
            </a:fld>
            <a:r>
              <a:rPr lang="en-US" altLang="zh-TW"/>
              <a:t>/17</a:t>
            </a:r>
            <a:endParaRPr lang="zh-TW" altLang="en-US" dirty="0"/>
          </a:p>
        </p:txBody>
      </p:sp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D8C0B26A-D2A2-95F8-77BE-E9813EFBDE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497154"/>
              </p:ext>
            </p:extLst>
          </p:nvPr>
        </p:nvGraphicFramePr>
        <p:xfrm>
          <a:off x="3406981" y="853962"/>
          <a:ext cx="4810125" cy="54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10089" imgH="5467464" progId="Visio.Drawing.15">
                  <p:embed/>
                </p:oleObj>
              </mc:Choice>
              <mc:Fallback>
                <p:oleObj name="Visio" r:id="rId2" imgW="4810089" imgH="546746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06981" y="853962"/>
                        <a:ext cx="4810125" cy="546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887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dirty="0"/>
              <a:t>謝 謝 指 教</a:t>
            </a:r>
          </a:p>
        </p:txBody>
      </p:sp>
      <p:pic>
        <p:nvPicPr>
          <p:cNvPr id="21507" name="圖片 6" descr="home4.bmp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3429000"/>
            <a:ext cx="192246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圖片 7" descr="hum7_1.bmp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24003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 descr="MSLmark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1784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zh-TW" altLang="en-US" dirty="0"/>
              <a:t>使用的元件設備</a:t>
            </a:r>
            <a:endParaRPr lang="en-US" altLang="zh-TW" dirty="0"/>
          </a:p>
          <a:p>
            <a:r>
              <a:rPr lang="zh-TW" altLang="en-US" dirty="0"/>
              <a:t>實驗原理</a:t>
            </a:r>
            <a:endParaRPr lang="en-US" altLang="zh-TW" dirty="0"/>
          </a:p>
          <a:p>
            <a:r>
              <a:rPr lang="zh-TW" altLang="en-US" dirty="0"/>
              <a:t>本單元實習</a:t>
            </a:r>
            <a:endParaRPr lang="en-US" altLang="zh-TW" dirty="0"/>
          </a:p>
          <a:p>
            <a:r>
              <a:rPr lang="zh-TW" altLang="en-US" dirty="0"/>
              <a:t>範例講解</a:t>
            </a:r>
            <a:endParaRPr lang="en-US" altLang="zh-TW" dirty="0"/>
          </a:p>
          <a:p>
            <a:r>
              <a:rPr lang="zh-TW" altLang="en-US" dirty="0"/>
              <a:t>驗收題目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3994" cy="523220"/>
          </a:xfr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8B3394E-6A78-C602-FF43-A16025915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68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熟悉</a:t>
            </a:r>
            <a:r>
              <a:rPr lang="en-US" altLang="zh-TW" dirty="0"/>
              <a:t>STM32cubeIDE</a:t>
            </a:r>
            <a:r>
              <a:rPr lang="zh-TW" altLang="en-US" dirty="0"/>
              <a:t>的軟體開發套件</a:t>
            </a:r>
            <a:endParaRPr lang="en-US" altLang="zh-TW" dirty="0"/>
          </a:p>
          <a:p>
            <a:r>
              <a:rPr lang="zh-TW" altLang="en-US" dirty="0"/>
              <a:t>學習</a:t>
            </a:r>
            <a:r>
              <a:rPr lang="en-US" altLang="zh-TW" dirty="0"/>
              <a:t>STM32F429ZTI6</a:t>
            </a:r>
            <a:r>
              <a:rPr lang="zh-TW" altLang="en-US" dirty="0"/>
              <a:t>輸出輸入設定</a:t>
            </a:r>
            <a:r>
              <a:rPr lang="en-US" altLang="zh-TW" dirty="0"/>
              <a:t>(GPIO)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92139" cy="523220"/>
          </a:xfrm>
        </p:spPr>
        <p:txBody>
          <a:bodyPr/>
          <a:lstStyle/>
          <a:p>
            <a:r>
              <a:rPr lang="zh-TW" altLang="en-US" dirty="0"/>
              <a:t>實驗目的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1EA306-14CD-CD91-43C7-2060125B5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2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39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STM32F429ZTI6</a:t>
            </a:r>
            <a:r>
              <a:rPr lang="zh-TW" altLang="en-US" dirty="0"/>
              <a:t>開發板</a:t>
            </a:r>
            <a:endParaRPr lang="en-US" altLang="zh-TW" dirty="0"/>
          </a:p>
          <a:p>
            <a:r>
              <a:rPr lang="zh-TW" altLang="en-US" dirty="0"/>
              <a:t>杜邦線材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69357" cy="523220"/>
          </a:xfrm>
        </p:spPr>
        <p:txBody>
          <a:bodyPr/>
          <a:lstStyle/>
          <a:p>
            <a:r>
              <a:rPr lang="zh-TW" altLang="en-US" dirty="0"/>
              <a:t>使用的元件設備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172DBC0-F065-B11D-913F-03339BF89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3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429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通用輸入</a:t>
            </a:r>
            <a:r>
              <a:rPr lang="en-US" altLang="zh-TW" dirty="0"/>
              <a:t>/</a:t>
            </a:r>
            <a:r>
              <a:rPr lang="zh-TW" altLang="en-US" dirty="0"/>
              <a:t>輸出埠</a:t>
            </a:r>
            <a:r>
              <a:rPr lang="en-US" altLang="zh-TW" dirty="0"/>
              <a:t>(General Purpose I/O, GPIO)</a:t>
            </a:r>
          </a:p>
          <a:p>
            <a:pPr lvl="1"/>
            <a:r>
              <a:rPr lang="zh-TW" altLang="en-US" dirty="0"/>
              <a:t>基本的高低電位輸入輸出功能。</a:t>
            </a:r>
            <a:endParaRPr lang="en-US" altLang="zh-TW" dirty="0"/>
          </a:p>
          <a:p>
            <a:pPr lvl="1"/>
            <a:r>
              <a:rPr lang="zh-TW" altLang="en-US" dirty="0"/>
              <a:t>輸入：</a:t>
            </a:r>
          </a:p>
          <a:p>
            <a:pPr lvl="2"/>
            <a:r>
              <a:rPr lang="zh-TW" altLang="en-US" dirty="0"/>
              <a:t>具史密特觸發</a:t>
            </a:r>
            <a:r>
              <a:rPr lang="en-US" altLang="zh-TW" dirty="0"/>
              <a:t>(Schmitt Trigger)</a:t>
            </a:r>
            <a:r>
              <a:rPr lang="zh-TW" altLang="en-US" dirty="0"/>
              <a:t>輸入功能。</a:t>
            </a:r>
          </a:p>
          <a:p>
            <a:pPr lvl="2"/>
            <a:r>
              <a:rPr lang="zh-TW" altLang="en-US" dirty="0"/>
              <a:t>具輸入提升電阻</a:t>
            </a:r>
            <a:r>
              <a:rPr lang="en-US" altLang="zh-TW" dirty="0"/>
              <a:t>(Pull-up)/</a:t>
            </a:r>
            <a:r>
              <a:rPr lang="zh-TW" altLang="en-US" dirty="0"/>
              <a:t>接地電阻</a:t>
            </a:r>
            <a:r>
              <a:rPr lang="en-US" altLang="zh-TW" dirty="0"/>
              <a:t>(Pull-down)</a:t>
            </a:r>
            <a:r>
              <a:rPr lang="zh-TW" altLang="en-US" dirty="0"/>
              <a:t>功能。</a:t>
            </a:r>
          </a:p>
          <a:p>
            <a:pPr lvl="1"/>
            <a:r>
              <a:rPr lang="zh-TW" altLang="en-US" dirty="0"/>
              <a:t>輸出</a:t>
            </a:r>
            <a:endParaRPr lang="en-US" altLang="zh-TW" dirty="0"/>
          </a:p>
          <a:p>
            <a:pPr lvl="2"/>
            <a:r>
              <a:rPr lang="zh-TW" altLang="en-US" dirty="0"/>
              <a:t>具推挽式</a:t>
            </a:r>
            <a:r>
              <a:rPr lang="en-US" altLang="zh-TW" dirty="0"/>
              <a:t>(Push-pull)/</a:t>
            </a:r>
            <a:r>
              <a:rPr lang="zh-TW" altLang="en-US" dirty="0"/>
              <a:t>汲極開路</a:t>
            </a:r>
            <a:r>
              <a:rPr lang="en-US" altLang="zh-TW" dirty="0"/>
              <a:t>(Open Drain)</a:t>
            </a:r>
            <a:r>
              <a:rPr lang="zh-TW" altLang="en-US" dirty="0"/>
              <a:t>功能</a:t>
            </a:r>
          </a:p>
          <a:p>
            <a:pPr lvl="2"/>
            <a:r>
              <a:rPr lang="zh-TW" altLang="en-US" dirty="0"/>
              <a:t>輸出具設定</a:t>
            </a:r>
            <a:r>
              <a:rPr lang="en-US" altLang="zh-TW" dirty="0"/>
              <a:t>/</a:t>
            </a:r>
            <a:r>
              <a:rPr lang="zh-TW" altLang="en-US" dirty="0"/>
              <a:t>清除功能。</a:t>
            </a:r>
            <a:endParaRPr lang="en-US" altLang="zh-TW" dirty="0"/>
          </a:p>
          <a:p>
            <a:pPr lvl="1"/>
            <a:r>
              <a:rPr lang="zh-TW" altLang="en-US" dirty="0"/>
              <a:t>本晶片具備多組</a:t>
            </a:r>
            <a:r>
              <a:rPr lang="en-US" altLang="zh-TW" dirty="0"/>
              <a:t>GPIO</a:t>
            </a:r>
            <a:r>
              <a:rPr lang="zh-TW" altLang="en-US" dirty="0"/>
              <a:t>模組</a:t>
            </a:r>
            <a:endParaRPr lang="en-US" altLang="zh-TW" dirty="0"/>
          </a:p>
          <a:p>
            <a:pPr lvl="2"/>
            <a:r>
              <a:rPr lang="en-US" altLang="zh-TW" dirty="0"/>
              <a:t>GPIO</a:t>
            </a:r>
            <a:r>
              <a:rPr lang="zh-TW" altLang="en-US" dirty="0"/>
              <a:t>  </a:t>
            </a:r>
            <a:r>
              <a:rPr lang="en-US" altLang="zh-TW" dirty="0"/>
              <a:t>A~F</a:t>
            </a:r>
            <a:r>
              <a:rPr lang="zh-TW" altLang="en-US" dirty="0"/>
              <a:t>  </a:t>
            </a:r>
            <a:r>
              <a:rPr lang="en-US" altLang="zh-TW" dirty="0"/>
              <a:t>0~15</a:t>
            </a:r>
            <a:r>
              <a:rPr lang="en-US" altLang="zh-TW" dirty="0">
                <a:solidFill>
                  <a:srgbClr val="FF0000"/>
                </a:solidFill>
              </a:rPr>
              <a:t>(PC13 </a:t>
            </a:r>
            <a:r>
              <a:rPr lang="zh-TW" altLang="en-US" dirty="0">
                <a:solidFill>
                  <a:srgbClr val="FF0000"/>
                </a:solidFill>
              </a:rPr>
              <a:t>到</a:t>
            </a:r>
            <a:r>
              <a:rPr lang="en-US" altLang="zh-TW" dirty="0">
                <a:solidFill>
                  <a:srgbClr val="FF0000"/>
                </a:solidFill>
              </a:rPr>
              <a:t> PC15</a:t>
            </a:r>
            <a:r>
              <a:rPr lang="zh-TW" altLang="en-US" dirty="0">
                <a:solidFill>
                  <a:srgbClr val="FF0000"/>
                </a:solidFill>
              </a:rPr>
              <a:t>會有問題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69631" cy="523220"/>
          </a:xfrm>
        </p:spPr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(1/7)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E37E0F7-1BE7-CF56-312C-ACA3D2D83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83" y="4648200"/>
            <a:ext cx="8036834" cy="68308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62FC8C-772A-0BB5-320C-FF059BE27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4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49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GPIO</a:t>
            </a:r>
            <a:r>
              <a:rPr lang="zh-TW" altLang="en-US" dirty="0"/>
              <a:t>暫存器</a:t>
            </a:r>
            <a:endParaRPr lang="en-US" altLang="zh-TW" dirty="0"/>
          </a:p>
          <a:p>
            <a:pPr lvl="1"/>
            <a:r>
              <a:rPr lang="zh-TW" altLang="en-US" dirty="0"/>
              <a:t>本晶片為</a:t>
            </a:r>
            <a:r>
              <a:rPr lang="en-US" altLang="zh-TW" dirty="0"/>
              <a:t>32</a:t>
            </a:r>
            <a:r>
              <a:rPr lang="zh-TW" altLang="en-US" dirty="0"/>
              <a:t>位元處理器，故暫存器多以</a:t>
            </a:r>
            <a:r>
              <a:rPr lang="en-US" altLang="zh-TW" dirty="0"/>
              <a:t>32</a:t>
            </a:r>
            <a:r>
              <a:rPr lang="zh-TW" altLang="en-US" dirty="0"/>
              <a:t>位元為一個單位進行分配</a:t>
            </a:r>
            <a:endParaRPr lang="en-US" altLang="zh-TW" dirty="0"/>
          </a:p>
          <a:p>
            <a:pPr lvl="1"/>
            <a:r>
              <a:rPr lang="en-US" altLang="zh-TW" dirty="0"/>
              <a:t>GPIO</a:t>
            </a:r>
            <a:r>
              <a:rPr lang="zh-TW" altLang="en-US" dirty="0"/>
              <a:t> </a:t>
            </a:r>
            <a:r>
              <a:rPr lang="en-US" altLang="zh-TW" dirty="0"/>
              <a:t>A~F</a:t>
            </a:r>
            <a:r>
              <a:rPr lang="zh-TW" altLang="en-US" dirty="0"/>
              <a:t>相同功能的暫存器以相似名稱定義</a:t>
            </a:r>
            <a:endParaRPr lang="en-US" altLang="zh-TW" dirty="0"/>
          </a:p>
          <a:p>
            <a:pPr lvl="2"/>
            <a:r>
              <a:rPr lang="zh-TW" altLang="en-US" dirty="0"/>
              <a:t>如資料方向暫存器以</a:t>
            </a:r>
            <a:r>
              <a:rPr lang="en-US" altLang="zh-TW" dirty="0" err="1"/>
              <a:t>GPIOx_MODER</a:t>
            </a:r>
            <a:r>
              <a:rPr lang="zh-TW" altLang="en-US" dirty="0"/>
              <a:t>表示</a:t>
            </a:r>
            <a:r>
              <a:rPr lang="en-US" altLang="zh-TW" dirty="0"/>
              <a:t>(</a:t>
            </a:r>
            <a:r>
              <a:rPr lang="pt-BR" altLang="zh-TW" dirty="0"/>
              <a:t>x = A, B, C, D, E, F) 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69631" cy="523220"/>
          </a:xfrm>
        </p:spPr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(2/7)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FB7F584-B6DD-BC01-305E-A1EE166CA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4984"/>
            <a:ext cx="9144000" cy="128682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F8408F6-47A9-1047-D778-98312145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48" y="4653136"/>
            <a:ext cx="5572903" cy="146705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6A21B5-1492-55E6-EE19-E7E4CF72B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5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61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</a:t>
            </a:r>
            <a:r>
              <a:rPr lang="en-US" altLang="zh-TW" dirty="0"/>
              <a:t>GPIO</a:t>
            </a:r>
            <a:r>
              <a:rPr lang="zh-TW" altLang="en-US" dirty="0"/>
              <a:t>的初始化設定</a:t>
            </a:r>
            <a:endParaRPr lang="en-US" altLang="zh-TW" dirty="0"/>
          </a:p>
          <a:p>
            <a:pPr lvl="1"/>
            <a:r>
              <a:rPr lang="zh-TW" altLang="en-US" dirty="0"/>
              <a:t>設定腳位</a:t>
            </a:r>
            <a:endParaRPr lang="en-US" altLang="zh-TW" dirty="0"/>
          </a:p>
          <a:p>
            <a:pPr lvl="2"/>
            <a:r>
              <a:rPr lang="en-US" altLang="zh-TW" dirty="0" err="1"/>
              <a:t>GPIO_InitStruct.Pin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GPIO_PIN_x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設定模式</a:t>
            </a:r>
            <a:endParaRPr lang="en-US" altLang="zh-TW" dirty="0"/>
          </a:p>
          <a:p>
            <a:pPr lvl="2"/>
            <a:r>
              <a:rPr lang="en-US" altLang="zh-TW" dirty="0" err="1"/>
              <a:t>GPIO_InitStruct.Mode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GPIO_MODE_x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r>
              <a:rPr lang="zh-TW" altLang="en-US" dirty="0"/>
              <a:t>設定腳位是否加上提升</a:t>
            </a:r>
            <a:r>
              <a:rPr lang="en-US" altLang="zh-TW" dirty="0"/>
              <a:t>/</a:t>
            </a:r>
            <a:r>
              <a:rPr lang="zh-TW" altLang="en-US" dirty="0"/>
              <a:t>接地電阻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err="1"/>
              <a:t>GPIO_InitStruct.Pull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00B0F0"/>
                </a:solidFill>
              </a:rPr>
              <a:t>GPIO_x</a:t>
            </a:r>
            <a:endParaRPr lang="en-US" altLang="zh-TW" dirty="0">
              <a:solidFill>
                <a:srgbClr val="00B0F0"/>
              </a:solidFill>
            </a:endParaRPr>
          </a:p>
          <a:p>
            <a:pPr lvl="1"/>
            <a:r>
              <a:rPr lang="zh-TW" altLang="en-US" dirty="0"/>
              <a:t>設定腳位數值變化速度</a:t>
            </a:r>
            <a:endParaRPr lang="en-US" altLang="zh-TW" dirty="0"/>
          </a:p>
          <a:p>
            <a:pPr lvl="2"/>
            <a:r>
              <a:rPr lang="en-US" altLang="zh-TW" dirty="0" err="1"/>
              <a:t>GPIO_InitStruct.Speed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7030A0"/>
                </a:solidFill>
              </a:rPr>
              <a:t>GPIO_SPEED_FREQ_x</a:t>
            </a:r>
            <a:endParaRPr lang="en-US" altLang="zh-TW" dirty="0">
              <a:solidFill>
                <a:srgbClr val="7030A0"/>
              </a:solidFill>
            </a:endParaRPr>
          </a:p>
          <a:p>
            <a:r>
              <a:rPr lang="zh-TW" altLang="en-US" dirty="0"/>
              <a:t>用於</a:t>
            </a:r>
            <a:r>
              <a:rPr lang="en-US" altLang="zh-TW" dirty="0"/>
              <a:t>GPIO</a:t>
            </a:r>
            <a:r>
              <a:rPr lang="zh-TW" altLang="en-US" dirty="0"/>
              <a:t>的</a:t>
            </a:r>
            <a:r>
              <a:rPr lang="en-US" altLang="zh-TW" dirty="0"/>
              <a:t>API(1/2)</a:t>
            </a:r>
          </a:p>
          <a:p>
            <a:pPr lvl="1"/>
            <a:r>
              <a:rPr lang="zh-TW" altLang="en-US" dirty="0"/>
              <a:t>初始化某一腳位設定</a:t>
            </a:r>
            <a:endParaRPr lang="en-US" altLang="zh-TW" dirty="0"/>
          </a:p>
          <a:p>
            <a:pPr lvl="2"/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void </a:t>
            </a:r>
            <a:r>
              <a:rPr lang="en-US" altLang="zh-TW" dirty="0" err="1"/>
              <a:t>HAL_GPIO_Init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chemeClr val="accent5"/>
                </a:solidFill>
              </a:rPr>
              <a:t>GPIOx</a:t>
            </a:r>
            <a:r>
              <a:rPr lang="en-US" altLang="zh-TW" dirty="0"/>
              <a:t>, </a:t>
            </a:r>
            <a:r>
              <a:rPr lang="zh-TW" altLang="en-US" dirty="0">
                <a:solidFill>
                  <a:schemeClr val="accent6"/>
                </a:solidFill>
              </a:rPr>
              <a:t>*</a:t>
            </a:r>
            <a:r>
              <a:rPr lang="en-US" altLang="zh-TW" dirty="0" err="1">
                <a:solidFill>
                  <a:schemeClr val="accent6"/>
                </a:solidFill>
              </a:rPr>
              <a:t>GPIO_InitStruct</a:t>
            </a:r>
            <a:r>
              <a:rPr lang="en-US" altLang="zh-TW" dirty="0"/>
              <a:t>)</a:t>
            </a:r>
          </a:p>
          <a:p>
            <a:pPr marL="363537" lvl="1" indent="0">
              <a:buNone/>
            </a:pPr>
            <a:endParaRPr lang="en-US" altLang="zh-TW" sz="2000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69631" cy="523220"/>
          </a:xfrm>
        </p:spPr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(3/7)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6864D0-DAA0-7ED6-1F88-A9923787E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6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46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</a:t>
            </a:r>
            <a:r>
              <a:rPr lang="en-US" altLang="zh-TW" dirty="0"/>
              <a:t>GPIO</a:t>
            </a:r>
            <a:r>
              <a:rPr lang="zh-TW" altLang="en-US" dirty="0"/>
              <a:t>的</a:t>
            </a:r>
            <a:r>
              <a:rPr lang="en-US" altLang="zh-TW" dirty="0"/>
              <a:t>API(2/2)</a:t>
            </a:r>
          </a:p>
          <a:p>
            <a:pPr lvl="1"/>
            <a:r>
              <a:rPr lang="zh-TW" altLang="en-US" dirty="0"/>
              <a:t>讀取</a:t>
            </a:r>
            <a:r>
              <a:rPr lang="en-US" altLang="zh-TW" dirty="0" err="1"/>
              <a:t>Px</a:t>
            </a:r>
            <a:r>
              <a:rPr lang="zh-TW" altLang="en-US" dirty="0"/>
              <a:t>全部腳位</a:t>
            </a:r>
            <a:r>
              <a:rPr lang="en-US" altLang="zh-TW" dirty="0"/>
              <a:t>Input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en-US" altLang="zh-TW" dirty="0" err="1"/>
              <a:t>GPIO_PinState</a:t>
            </a:r>
            <a:r>
              <a:rPr lang="en-US" altLang="zh-TW" dirty="0"/>
              <a:t> </a:t>
            </a:r>
            <a:r>
              <a:rPr lang="en-US" altLang="zh-TW" dirty="0" err="1"/>
              <a:t>HAL_GPIO_ReadPin</a:t>
            </a:r>
            <a:r>
              <a:rPr lang="en-US" altLang="zh-TW" dirty="0"/>
              <a:t>(</a:t>
            </a:r>
            <a:r>
              <a:rPr lang="en-US" altLang="zh-TW" dirty="0" err="1">
                <a:solidFill>
                  <a:schemeClr val="accent5"/>
                </a:solidFill>
              </a:rPr>
              <a:t>GPIOx</a:t>
            </a:r>
            <a:r>
              <a:rPr lang="en-US" altLang="zh-TW" dirty="0"/>
              <a:t>,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GPIO_PIN_x</a:t>
            </a:r>
            <a:r>
              <a:rPr lang="en-US" altLang="zh-TW" sz="2400" dirty="0"/>
              <a:t>)</a:t>
            </a:r>
            <a:endParaRPr lang="en-US" altLang="zh-TW" dirty="0"/>
          </a:p>
          <a:p>
            <a:pPr lvl="2"/>
            <a:r>
              <a:rPr lang="zh-TW" altLang="en-US" dirty="0"/>
              <a:t>回傳數值型態</a:t>
            </a:r>
            <a:r>
              <a:rPr lang="en-US" altLang="zh-TW" dirty="0" err="1"/>
              <a:t>GPIO_PinState</a:t>
            </a:r>
            <a:r>
              <a:rPr lang="zh-TW" altLang="en-US" dirty="0"/>
              <a:t>代表</a:t>
            </a:r>
            <a:r>
              <a:rPr lang="en-US" altLang="zh-TW" dirty="0"/>
              <a:t>unsigned16</a:t>
            </a:r>
            <a:r>
              <a:rPr lang="zh-TW" altLang="en-US" dirty="0"/>
              <a:t>位元數值，其</a:t>
            </a:r>
            <a:r>
              <a:rPr lang="en-US" altLang="zh-TW" dirty="0"/>
              <a:t>16</a:t>
            </a:r>
            <a:r>
              <a:rPr lang="zh-TW" altLang="en-US" dirty="0"/>
              <a:t>位元一一對應到輸入的</a:t>
            </a:r>
            <a:r>
              <a:rPr lang="en-US" altLang="zh-TW" dirty="0"/>
              <a:t>Px0~Px15</a:t>
            </a:r>
            <a:r>
              <a:rPr lang="zh-TW" altLang="en-US" dirty="0"/>
              <a:t>的資料</a:t>
            </a:r>
            <a:endParaRPr lang="en-US" altLang="zh-TW" dirty="0"/>
          </a:p>
          <a:p>
            <a:pPr lvl="1"/>
            <a:r>
              <a:rPr lang="zh-TW" altLang="en-US" dirty="0"/>
              <a:t>設定某一腳位</a:t>
            </a:r>
            <a:r>
              <a:rPr lang="en-US" altLang="zh-TW" dirty="0"/>
              <a:t>Output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2"/>
            <a:r>
              <a:rPr lang="en-US" altLang="zh-TW" dirty="0"/>
              <a:t>void HAL_ </a:t>
            </a:r>
            <a:r>
              <a:rPr lang="en-US" altLang="zh-TW" dirty="0" err="1"/>
              <a:t>GPIO_WritePin</a:t>
            </a:r>
            <a:r>
              <a:rPr lang="en-US" altLang="zh-TW" dirty="0"/>
              <a:t> (</a:t>
            </a:r>
            <a:r>
              <a:rPr lang="en-US" altLang="zh-TW" dirty="0" err="1">
                <a:solidFill>
                  <a:schemeClr val="accent5"/>
                </a:solidFill>
              </a:rPr>
              <a:t>GPIOx</a:t>
            </a:r>
            <a:r>
              <a:rPr lang="en-US" altLang="zh-TW" sz="2000" dirty="0"/>
              <a:t>,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GPIO_PIN_x</a:t>
            </a:r>
            <a:r>
              <a:rPr lang="en-US" altLang="zh-TW" sz="2000" dirty="0"/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PinState</a:t>
            </a:r>
            <a:r>
              <a:rPr lang="en-US" altLang="zh-TW" sz="2000" dirty="0"/>
              <a:t>)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69631" cy="523220"/>
          </a:xfrm>
        </p:spPr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(4/7)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2D688C1-B7F4-C3D9-BA68-4E66B0EB3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7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11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GPIO_PIN_x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GPIO_PIN_0</a:t>
            </a:r>
          </a:p>
          <a:p>
            <a:pPr lvl="1"/>
            <a:r>
              <a:rPr lang="en-US" altLang="zh-TW" dirty="0"/>
              <a:t>GPIO_PIN_1</a:t>
            </a:r>
          </a:p>
          <a:p>
            <a:pPr lvl="1"/>
            <a:r>
              <a:rPr lang="en-US" altLang="zh-TW" dirty="0"/>
              <a:t>…</a:t>
            </a:r>
            <a:endParaRPr lang="en-US" altLang="zh-TW" dirty="0">
              <a:solidFill>
                <a:schemeClr val="accent5"/>
              </a:solidFill>
            </a:endParaRPr>
          </a:p>
          <a:p>
            <a:r>
              <a:rPr lang="en-US" altLang="zh-TW" dirty="0" err="1">
                <a:solidFill>
                  <a:srgbClr val="00B050"/>
                </a:solidFill>
              </a:rPr>
              <a:t>GPIO_MODE_x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r>
              <a:rPr lang="en-US" altLang="zh-TW" dirty="0"/>
              <a:t>GPIO_MODE_INPUT </a:t>
            </a:r>
          </a:p>
          <a:p>
            <a:pPr lvl="1"/>
            <a:r>
              <a:rPr lang="en-US" altLang="zh-TW" dirty="0"/>
              <a:t>GPIO_MODE_OUTPUT_PP</a:t>
            </a:r>
          </a:p>
          <a:p>
            <a:pPr lvl="1"/>
            <a:r>
              <a:rPr lang="en-US" altLang="zh-TW" dirty="0"/>
              <a:t>…</a:t>
            </a:r>
          </a:p>
          <a:p>
            <a:r>
              <a:rPr lang="en-US" altLang="zh-TW" dirty="0" err="1">
                <a:solidFill>
                  <a:srgbClr val="00B0F0"/>
                </a:solidFill>
              </a:rPr>
              <a:t>GPIO_x</a:t>
            </a:r>
            <a:endParaRPr lang="en-US" altLang="zh-TW" dirty="0">
              <a:solidFill>
                <a:srgbClr val="00B0F0"/>
              </a:solidFill>
            </a:endParaRPr>
          </a:p>
          <a:p>
            <a:pPr lvl="1"/>
            <a:r>
              <a:rPr lang="en-US" altLang="zh-TW" dirty="0"/>
              <a:t>GPIO_NOPULL</a:t>
            </a:r>
          </a:p>
          <a:p>
            <a:pPr lvl="1"/>
            <a:r>
              <a:rPr lang="en-US" altLang="zh-TW" dirty="0"/>
              <a:t>GPIO_PULLUP</a:t>
            </a:r>
          </a:p>
          <a:p>
            <a:pPr lvl="1"/>
            <a:r>
              <a:rPr lang="en-US" altLang="zh-TW" dirty="0"/>
              <a:t>GPIO_PULLDOWN</a:t>
            </a: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69631" cy="523220"/>
          </a:xfrm>
        </p:spPr>
        <p:txBody>
          <a:bodyPr/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 GPIO (5/7)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950E56-490C-4806-D120-543B747FC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8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9489185"/>
      </p:ext>
    </p:extLst>
  </p:cSld>
  <p:clrMapOvr>
    <a:masterClrMapping/>
  </p:clrMapOvr>
</p:sld>
</file>

<file path=ppt/theme/theme1.xml><?xml version="1.0" encoding="utf-8"?>
<a:theme xmlns:a="http://schemas.openxmlformats.org/drawingml/2006/main" name="ICLab投影片母片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智慧型控制實驗室-eng</Template>
  <TotalTime>47755</TotalTime>
  <Words>713</Words>
  <Application>Microsoft Office PowerPoint</Application>
  <PresentationFormat>如螢幕大小 (4:3)</PresentationFormat>
  <Paragraphs>131</Paragraphs>
  <Slides>19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標楷體</vt:lpstr>
      <vt:lpstr>Arial</vt:lpstr>
      <vt:lpstr>Times New Roman</vt:lpstr>
      <vt:lpstr>Wingdings</vt:lpstr>
      <vt:lpstr>ICLab投影片母片</vt:lpstr>
      <vt:lpstr>Microsoft Visio 繪圖</vt:lpstr>
      <vt:lpstr>實驗三：基本設定與通用I/O</vt:lpstr>
      <vt:lpstr>大綱</vt:lpstr>
      <vt:lpstr>實驗目的</vt:lpstr>
      <vt:lpstr>使用的元件設備</vt:lpstr>
      <vt:lpstr>實驗原理— GPIO (1/7)</vt:lpstr>
      <vt:lpstr>實驗原理— GPIO (2/7)</vt:lpstr>
      <vt:lpstr>實驗原理— GPIO (3/7)</vt:lpstr>
      <vt:lpstr>實驗原理— GPIO (4/7)</vt:lpstr>
      <vt:lpstr>實驗原理— GPIO (5/7)</vt:lpstr>
      <vt:lpstr>實驗原理— GPIO (6/7)</vt:lpstr>
      <vt:lpstr>實驗原理— GPIO (7/7)</vt:lpstr>
      <vt:lpstr>本單元實習 (1/2)</vt:lpstr>
      <vt:lpstr>本單元實習 (2/2)</vt:lpstr>
      <vt:lpstr>範例講解 (1/3)</vt:lpstr>
      <vt:lpstr>範例講解 (2/3)</vt:lpstr>
      <vt:lpstr>範例講解 (3/3)</vt:lpstr>
      <vt:lpstr>驗收題目(1/2)</vt:lpstr>
      <vt:lpstr>驗收題目(2/2)</vt:lpstr>
      <vt:lpstr>謝 謝 指 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NEET;Zidstyle</dc:creator>
  <cp:lastModifiedBy>彥銘 陳</cp:lastModifiedBy>
  <cp:revision>1368</cp:revision>
  <cp:lastPrinted>2016-05-30T10:09:16Z</cp:lastPrinted>
  <dcterms:created xsi:type="dcterms:W3CDTF">1601-01-01T00:00:00Z</dcterms:created>
  <dcterms:modified xsi:type="dcterms:W3CDTF">2024-09-02T08:39:55Z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