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3" r:id="rId1"/>
  </p:sldMasterIdLst>
  <p:notesMasterIdLst>
    <p:notesMasterId r:id="rId24"/>
  </p:notesMasterIdLst>
  <p:handoutMasterIdLst>
    <p:handoutMasterId r:id="rId25"/>
  </p:handoutMasterIdLst>
  <p:sldIdLst>
    <p:sldId id="269" r:id="rId2"/>
    <p:sldId id="271" r:id="rId3"/>
    <p:sldId id="274" r:id="rId4"/>
    <p:sldId id="275" r:id="rId5"/>
    <p:sldId id="280" r:id="rId6"/>
    <p:sldId id="281" r:id="rId7"/>
    <p:sldId id="276" r:id="rId8"/>
    <p:sldId id="277" r:id="rId9"/>
    <p:sldId id="282" r:id="rId10"/>
    <p:sldId id="283" r:id="rId11"/>
    <p:sldId id="284" r:id="rId12"/>
    <p:sldId id="293" r:id="rId13"/>
    <p:sldId id="294" r:id="rId14"/>
    <p:sldId id="295" r:id="rId15"/>
    <p:sldId id="296" r:id="rId16"/>
    <p:sldId id="285" r:id="rId17"/>
    <p:sldId id="286" r:id="rId18"/>
    <p:sldId id="289" r:id="rId19"/>
    <p:sldId id="290" r:id="rId20"/>
    <p:sldId id="291" r:id="rId21"/>
    <p:sldId id="292" r:id="rId22"/>
    <p:sldId id="267" r:id="rId23"/>
  </p:sldIdLst>
  <p:sldSz cx="9144000" cy="6858000" type="screen4x3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D28A"/>
    <a:srgbClr val="E7A723"/>
    <a:srgbClr val="EAB242"/>
    <a:srgbClr val="EDBA55"/>
    <a:srgbClr val="0000FF"/>
    <a:srgbClr val="000000"/>
    <a:srgbClr val="FF9900"/>
    <a:srgbClr val="FF0066"/>
    <a:srgbClr val="FF0000"/>
    <a:srgbClr val="6E14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876" autoAdjust="0"/>
  </p:normalViewPr>
  <p:slideViewPr>
    <p:cSldViewPr>
      <p:cViewPr varScale="1">
        <p:scale>
          <a:sx n="111" d="100"/>
          <a:sy n="111" d="100"/>
        </p:scale>
        <p:origin x="165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3984" y="114"/>
      </p:cViewPr>
      <p:guideLst>
        <p:guide orient="horz" pos="3224"/>
        <p:guide pos="223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4988" cy="512763"/>
          </a:xfrm>
          <a:prstGeom prst="rect">
            <a:avLst/>
          </a:prstGeom>
        </p:spPr>
        <p:txBody>
          <a:bodyPr vert="horz" lIns="94744" tIns="47373" rIns="94744" bIns="47373" rtlCol="0"/>
          <a:lstStyle>
            <a:lvl1pPr algn="l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4988" cy="512763"/>
          </a:xfrm>
          <a:prstGeom prst="rect">
            <a:avLst/>
          </a:prstGeom>
        </p:spPr>
        <p:txBody>
          <a:bodyPr vert="horz" lIns="94744" tIns="47373" rIns="94744" bIns="47373" rtlCol="0"/>
          <a:lstStyle>
            <a:lvl1pPr algn="r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3438F117-224A-4842-98A5-52F924AD0D97}" type="datetimeFigureOut">
              <a:rPr lang="zh-TW" altLang="en-US"/>
              <a:pPr>
                <a:defRPr/>
              </a:pPr>
              <a:t>2024/10/8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0263"/>
            <a:ext cx="3074988" cy="512762"/>
          </a:xfrm>
          <a:prstGeom prst="rect">
            <a:avLst/>
          </a:prstGeom>
        </p:spPr>
        <p:txBody>
          <a:bodyPr vert="horz" lIns="94744" tIns="47373" rIns="94744" bIns="47373" rtlCol="0" anchor="b"/>
          <a:lstStyle>
            <a:lvl1pPr algn="l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2725" y="9720263"/>
            <a:ext cx="3074988" cy="512762"/>
          </a:xfrm>
          <a:prstGeom prst="rect">
            <a:avLst/>
          </a:prstGeom>
        </p:spPr>
        <p:txBody>
          <a:bodyPr vert="horz" wrap="square" lIns="94744" tIns="47373" rIns="94744" bIns="4737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8A8CBD1-309E-493B-BBAF-B4F06767442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4" tIns="47373" rIns="94744" bIns="4737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4" tIns="47373" rIns="94744" bIns="4737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4" tIns="47373" rIns="94744" bIns="473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498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4" tIns="47373" rIns="94744" bIns="4737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4" tIns="47373" rIns="94744" bIns="4737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6A35080-F3DF-4EE8-9420-510CE5478FD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717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C4864EC8-4BFA-4241-A559-CC05134F3E77}" type="slidenum">
              <a:rPr lang="en-US" altLang="zh-TW" smtClean="0"/>
              <a:pPr/>
              <a:t>0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22532" name="投影片編號版面配置區 1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66763" indent="-2936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81100" indent="-233363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55763" indent="-233363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128838" indent="-233363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86038" indent="-2333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3043238" indent="-2333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500438" indent="-2333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957638" indent="-2333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95622282-65D3-47A1-90AB-D1BFABC4E092}" type="slidenum">
              <a:rPr lang="en-US" altLang="zh-TW" smtClean="0"/>
              <a:pPr/>
              <a:t>21</a:t>
            </a:fld>
            <a:endParaRPr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0" y="2708275"/>
            <a:ext cx="9144000" cy="0"/>
          </a:xfrm>
          <a:prstGeom prst="line">
            <a:avLst/>
          </a:prstGeom>
          <a:noFill/>
          <a:ln w="101600" cmpd="thinThick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79388" y="1701800"/>
            <a:ext cx="8713787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zh-TW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258888" y="2924175"/>
            <a:ext cx="6913562" cy="309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zh-TW"/>
          </a:p>
        </p:txBody>
      </p:sp>
      <p:pic>
        <p:nvPicPr>
          <p:cNvPr id="19" name="圖片 30" descr="TKUICLAB02.bmp"/>
          <p:cNvPicPr>
            <a:picLocks noChangeAspect="1"/>
          </p:cNvPicPr>
          <p:nvPr userDrawn="1"/>
        </p:nvPicPr>
        <p:blipFill>
          <a:blip r:embed="rId2">
            <a:lum bright="40000"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31115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10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574086" y="1537385"/>
            <a:ext cx="5995827" cy="646331"/>
          </a:xfrm>
          <a:noFill/>
        </p:spPr>
        <p:txBody>
          <a:bodyPr/>
          <a:lstStyle>
            <a:lvl1pPr algn="ctr">
              <a:defRPr sz="36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pic>
        <p:nvPicPr>
          <p:cNvPr id="12" name="Picture 3" descr="C:\Users\iclab\Desktop\未命名-1.png">
            <a:extLst>
              <a:ext uri="{FF2B5EF4-FFF2-40B4-BE49-F238E27FC236}">
                <a16:creationId xmlns:a16="http://schemas.microsoft.com/office/drawing/2014/main" id="{44DC8269-7CC9-4BC7-A080-AFB8F7291A0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43"/>
          <a:stretch>
            <a:fillRect/>
          </a:stretch>
        </p:blipFill>
        <p:spPr bwMode="auto">
          <a:xfrm>
            <a:off x="5181600" y="341313"/>
            <a:ext cx="381000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圖片 31">
            <a:extLst>
              <a:ext uri="{FF2B5EF4-FFF2-40B4-BE49-F238E27FC236}">
                <a16:creationId xmlns:a16="http://schemas.microsoft.com/office/drawing/2014/main" id="{FE308CEF-5EF6-4F10-B1A4-AB9A117FB9A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925" y="222250"/>
            <a:ext cx="758825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1488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 marL="1143000" indent="-228600">
              <a:buFont typeface="Wingdings" panose="05000000000000000000" pitchFamily="2" charset="2"/>
              <a:buChar char="Ø"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投影片編號版面配置區 1">
            <a:extLst>
              <a:ext uri="{FF2B5EF4-FFF2-40B4-BE49-F238E27FC236}">
                <a16:creationId xmlns:a16="http://schemas.microsoft.com/office/drawing/2014/main" id="{D02DD66D-3472-4048-B84B-0E928D64F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44000" y="6321312"/>
            <a:ext cx="900000" cy="54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000000"/>
                </a:solidFill>
                <a:latin typeface="+mn-lt"/>
              </a:defRPr>
            </a:lvl1pPr>
          </a:lstStyle>
          <a:p>
            <a:pPr algn="ctr">
              <a:defRPr/>
            </a:pPr>
            <a:fld id="{8E43CC5F-1AB8-4BEC-82AC-75ACFB5D3858}" type="slidenum">
              <a:rPr lang="zh-TW" altLang="en-US" smtClean="0"/>
              <a:pPr algn="ctr">
                <a:defRPr/>
              </a:pPr>
              <a:t>‹#›</a:t>
            </a:fld>
            <a:r>
              <a:rPr lang="en-US" altLang="zh-TW" dirty="0"/>
              <a:t>/20</a:t>
            </a:r>
            <a:endParaRPr lang="zh-TW" altLang="en-US" dirty="0"/>
          </a:p>
        </p:txBody>
      </p:sp>
      <p:sp>
        <p:nvSpPr>
          <p:cNvPr id="10" name="標題 9"/>
          <p:cNvSpPr>
            <a:spLocks noGrp="1"/>
          </p:cNvSpPr>
          <p:nvPr>
            <p:ph type="title"/>
          </p:nvPr>
        </p:nvSpPr>
        <p:spPr>
          <a:xfrm>
            <a:off x="0" y="0"/>
            <a:ext cx="4764720" cy="523220"/>
          </a:xfrm>
        </p:spPr>
        <p:txBody>
          <a:bodyPr/>
          <a:lstStyle>
            <a:lvl1pPr>
              <a:defRPr sz="28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220791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參考文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CC0B7C1-4D56-4508-A9A2-0A53E4ADE1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8E43CC5F-1AB8-4BEC-82AC-75ACFB5D3858}" type="slidenum">
              <a:rPr lang="zh-TW" altLang="en-US" smtClean="0"/>
              <a:pPr algn="ctr">
                <a:defRPr/>
              </a:pPr>
              <a:t>‹#›</a:t>
            </a:fld>
            <a:r>
              <a:rPr lang="en-US" altLang="zh-TW"/>
              <a:t>/5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FD923AD-63C3-44BF-8DB6-93A63FF2A0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523220"/>
            <a:ext cx="9144000" cy="6334780"/>
          </a:xfrm>
        </p:spPr>
        <p:txBody>
          <a:bodyPr/>
          <a:lstStyle>
            <a:lvl1pPr marL="457200" indent="-457200">
              <a:buClrTx/>
              <a:buFont typeface="+mj-lt"/>
              <a:buAutoNum type="arabicPeriod"/>
              <a:defRPr/>
            </a:lvl1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2F80E601-67E6-4740-96C5-D13A06F619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0" y="-3312"/>
            <a:ext cx="1892139" cy="52322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none" lIns="91440" tIns="45720" rIns="36000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just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2pPr>
            <a:lvl3pPr algn="just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3pPr>
            <a:lvl4pPr algn="just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4pPr>
            <a:lvl5pPr algn="just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5pPr>
            <a:lvl6pPr marL="457200" algn="just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6pPr>
            <a:lvl7pPr marL="914400" algn="just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7pPr>
            <a:lvl8pPr marL="1371600" algn="just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8pPr>
            <a:lvl9pPr marL="1828800" algn="just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r>
              <a:rPr lang="zh-TW" altLang="en-US" kern="0" dirty="0"/>
              <a:t>參考文獻</a:t>
            </a:r>
          </a:p>
        </p:txBody>
      </p:sp>
    </p:spTree>
    <p:extLst>
      <p:ext uri="{BB962C8B-B14F-4D97-AF65-F5344CB8AC3E}">
        <p14:creationId xmlns:p14="http://schemas.microsoft.com/office/powerpoint/2010/main" val="3923849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中英文對照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FD31D18-EF55-495C-A174-2862873CB5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8E43CC5F-1AB8-4BEC-82AC-75ACFB5D3858}" type="slidenum">
              <a:rPr lang="zh-TW" altLang="en-US" smtClean="0"/>
              <a:pPr algn="ctr">
                <a:defRPr/>
              </a:pPr>
              <a:t>‹#›</a:t>
            </a:fld>
            <a:r>
              <a:rPr lang="en-US" altLang="zh-TW"/>
              <a:t>/5</a:t>
            </a:r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8400F5C8-8A84-41BC-B9A3-420D5BFC746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0" y="0"/>
            <a:ext cx="2610285" cy="52322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none" lIns="91440" tIns="45720" rIns="36000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just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2pPr>
            <a:lvl3pPr algn="just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3pPr>
            <a:lvl4pPr algn="just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4pPr>
            <a:lvl5pPr algn="just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5pPr>
            <a:lvl6pPr marL="457200" algn="just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6pPr>
            <a:lvl7pPr marL="914400" algn="just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7pPr>
            <a:lvl8pPr marL="1371600" algn="just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8pPr>
            <a:lvl9pPr marL="1828800" algn="just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r>
              <a:rPr lang="zh-TW" altLang="en-US" kern="0" dirty="0"/>
              <a:t>中英文對照表</a:t>
            </a:r>
          </a:p>
        </p:txBody>
      </p:sp>
      <p:sp>
        <p:nvSpPr>
          <p:cNvPr id="10" name="表格版面配置區 9">
            <a:extLst>
              <a:ext uri="{FF2B5EF4-FFF2-40B4-BE49-F238E27FC236}">
                <a16:creationId xmlns:a16="http://schemas.microsoft.com/office/drawing/2014/main" id="{F783D700-D90D-46EE-B2DD-D943E4734FD1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152400" y="609600"/>
            <a:ext cx="8305800" cy="609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5351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符號對照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FD31D18-EF55-495C-A174-2862873CB5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8E43CC5F-1AB8-4BEC-82AC-75ACFB5D3858}" type="slidenum">
              <a:rPr lang="zh-TW" altLang="en-US" smtClean="0"/>
              <a:pPr algn="ctr">
                <a:defRPr/>
              </a:pPr>
              <a:t>‹#›</a:t>
            </a:fld>
            <a:r>
              <a:rPr lang="en-US" altLang="zh-TW"/>
              <a:t>/5</a:t>
            </a:r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8400F5C8-8A84-41BC-B9A3-420D5BFC746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0" y="0"/>
            <a:ext cx="2251212" cy="52322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none" lIns="91440" tIns="45720" rIns="36000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just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2pPr>
            <a:lvl3pPr algn="just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3pPr>
            <a:lvl4pPr algn="just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4pPr>
            <a:lvl5pPr algn="just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5pPr>
            <a:lvl6pPr marL="457200" algn="just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6pPr>
            <a:lvl7pPr marL="914400" algn="just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7pPr>
            <a:lvl8pPr marL="1371600" algn="just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8pPr>
            <a:lvl9pPr marL="1828800" algn="just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r>
              <a:rPr lang="zh-TW" altLang="en-US" kern="0" dirty="0"/>
              <a:t>符號對照表</a:t>
            </a:r>
          </a:p>
        </p:txBody>
      </p:sp>
      <p:sp>
        <p:nvSpPr>
          <p:cNvPr id="10" name="表格版面配置區 9">
            <a:extLst>
              <a:ext uri="{FF2B5EF4-FFF2-40B4-BE49-F238E27FC236}">
                <a16:creationId xmlns:a16="http://schemas.microsoft.com/office/drawing/2014/main" id="{F783D700-D90D-46EE-B2DD-D943E4734FD1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152400" y="609600"/>
            <a:ext cx="8305800" cy="609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3620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609600"/>
            <a:ext cx="8763000" cy="593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8244000" y="6321312"/>
            <a:ext cx="900000" cy="54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rgbClr val="000000"/>
                </a:solidFill>
                <a:latin typeface="+mn-lt"/>
              </a:defRPr>
            </a:lvl1pPr>
          </a:lstStyle>
          <a:p>
            <a:pPr algn="ctr">
              <a:defRPr/>
            </a:pPr>
            <a:fld id="{8E43CC5F-1AB8-4BEC-82AC-75ACFB5D3858}" type="slidenum">
              <a:rPr lang="zh-TW" altLang="en-US" smtClean="0"/>
              <a:pPr algn="ctr">
                <a:defRPr/>
              </a:pPr>
              <a:t>‹#›</a:t>
            </a:fld>
            <a:r>
              <a:rPr lang="en-US" altLang="zh-TW" dirty="0"/>
              <a:t>/5</a:t>
            </a:r>
            <a:endParaRPr lang="zh-TW" altLang="en-US" dirty="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4764720" cy="523220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none" lIns="91440" tIns="45720" rIns="36000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217" r:id="rId1"/>
    <p:sldLayoutId id="2147487220" r:id="rId2"/>
    <p:sldLayoutId id="2147487221" r:id="rId3"/>
    <p:sldLayoutId id="2147487222" r:id="rId4"/>
    <p:sldLayoutId id="2147487223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just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標楷體" pitchFamily="65" charset="-120"/>
        </a:defRPr>
      </a:lvl2pPr>
      <a:lvl3pPr algn="just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標楷體" pitchFamily="65" charset="-120"/>
        </a:defRPr>
      </a:lvl3pPr>
      <a:lvl4pPr algn="just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標楷體" pitchFamily="65" charset="-120"/>
        </a:defRPr>
      </a:lvl4pPr>
      <a:lvl5pPr algn="just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標楷體" pitchFamily="65" charset="-120"/>
        </a:defRPr>
      </a:lvl5pPr>
      <a:lvl6pPr marL="457200" algn="just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標楷體" pitchFamily="65" charset="-120"/>
        </a:defRPr>
      </a:lvl6pPr>
      <a:lvl7pPr marL="914400" algn="just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標楷體" pitchFamily="65" charset="-120"/>
        </a:defRPr>
      </a:lvl7pPr>
      <a:lvl8pPr marL="1371600" algn="just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標楷體" pitchFamily="65" charset="-120"/>
        </a:defRPr>
      </a:lvl8pPr>
      <a:lvl9pPr marL="1828800" algn="just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p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p"/>
        <a:defRPr kumimoji="1" sz="1800">
          <a:solidFill>
            <a:schemeClr val="tx1"/>
          </a:solidFill>
          <a:latin typeface="+mn-lt"/>
          <a:ea typeface="+mn-ea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n"/>
        <a:defRPr kumimoji="1" sz="1800">
          <a:solidFill>
            <a:schemeClr val="tx1"/>
          </a:solidFill>
          <a:latin typeface="+mn-lt"/>
          <a:ea typeface="+mn-ea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p"/>
        <a:defRPr kumimoji="1" sz="1800">
          <a:solidFill>
            <a:schemeClr val="tx1"/>
          </a:solidFill>
          <a:latin typeface="+mn-lt"/>
          <a:ea typeface="+mn-ea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7"/>
          <p:cNvSpPr txBox="1">
            <a:spLocks noChangeArrowheads="1"/>
          </p:cNvSpPr>
          <p:nvPr/>
        </p:nvSpPr>
        <p:spPr bwMode="auto">
          <a:xfrm>
            <a:off x="2044462" y="5334000"/>
            <a:ext cx="505507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TW" altLang="en-US" dirty="0"/>
              <a:t>日期：</a:t>
            </a:r>
            <a:r>
              <a:rPr lang="en-US" altLang="zh-TW" dirty="0"/>
              <a:t>2024/10/9</a:t>
            </a:r>
          </a:p>
        </p:txBody>
      </p:sp>
      <p:sp>
        <p:nvSpPr>
          <p:cNvPr id="6147" name="標題 1"/>
          <p:cNvSpPr>
            <a:spLocks noGrp="1"/>
          </p:cNvSpPr>
          <p:nvPr>
            <p:ph type="ctrTitle" sz="quarter"/>
          </p:nvPr>
        </p:nvSpPr>
        <p:spPr>
          <a:xfrm>
            <a:off x="945676" y="1524000"/>
            <a:ext cx="7252646" cy="1200329"/>
          </a:xfrm>
        </p:spPr>
        <p:txBody>
          <a:bodyPr/>
          <a:lstStyle/>
          <a:p>
            <a:pPr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zh-TW" altLang="en-US" sz="3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實驗四：中斷程序</a:t>
            </a:r>
            <a:r>
              <a:rPr lang="en-US" altLang="zh-TW" sz="3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—EXTI</a:t>
            </a:r>
            <a:r>
              <a:rPr lang="zh-TW" altLang="en-US" sz="3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、</a:t>
            </a:r>
            <a:r>
              <a:rPr lang="en-US" altLang="zh-TW" sz="3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NVIC</a:t>
            </a:r>
            <a:br>
              <a:rPr lang="en-US" altLang="zh-TW" sz="3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endParaRPr lang="en-US" altLang="zh-TW" sz="36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EA675FEF-3143-4E3B-93A5-F37D7C08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039889" cy="523220"/>
          </a:xfrm>
        </p:spPr>
        <p:txBody>
          <a:bodyPr/>
          <a:lstStyle/>
          <a:p>
            <a:r>
              <a:rPr lang="zh-TW" altLang="en-US" dirty="0"/>
              <a:t>本單元實習 </a:t>
            </a:r>
            <a:r>
              <a:rPr lang="en-US" altLang="zh-TW" dirty="0"/>
              <a:t>(2/3)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F62052C-DCED-F79D-A1E5-8A3DF2A81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>
              <a:defRPr/>
            </a:pPr>
            <a:fld id="{8E43CC5F-1AB8-4BEC-82AC-75ACFB5D3858}" type="slidenum">
              <a:rPr lang="zh-TW" altLang="en-US" smtClean="0"/>
              <a:pPr algn="ctr">
                <a:defRPr/>
              </a:pPr>
              <a:t>9</a:t>
            </a:fld>
            <a:r>
              <a:rPr lang="en-US" altLang="zh-TW"/>
              <a:t>/20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7000D15-6FC6-7107-D815-B102D2776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" y="609600"/>
            <a:ext cx="8562975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735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5CAFC36C-7838-4379-A44C-BAB473D75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LED</a:t>
            </a:r>
            <a:r>
              <a:rPr lang="zh-TW" altLang="en-US" dirty="0"/>
              <a:t>、</a:t>
            </a:r>
            <a:r>
              <a:rPr lang="en-US" altLang="zh-TW" dirty="0"/>
              <a:t>Button</a:t>
            </a:r>
            <a:r>
              <a:rPr lang="zh-TW" altLang="en-US" dirty="0"/>
              <a:t>腳位圖</a:t>
            </a:r>
          </a:p>
          <a:p>
            <a:endParaRPr lang="zh-TW" altLang="en-US" dirty="0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EA675FEF-3143-4E3B-93A5-F37D7C08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039889" cy="523220"/>
          </a:xfrm>
        </p:spPr>
        <p:txBody>
          <a:bodyPr/>
          <a:lstStyle/>
          <a:p>
            <a:r>
              <a:rPr lang="zh-TW" altLang="en-US" dirty="0"/>
              <a:t>本單元實習 </a:t>
            </a:r>
            <a:r>
              <a:rPr lang="en-US" altLang="zh-TW" dirty="0"/>
              <a:t>(3/3)</a:t>
            </a:r>
            <a:endParaRPr lang="zh-TW" alt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7AC0DC5-126F-84EF-8361-B235BF5A0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045" y="999366"/>
            <a:ext cx="3755909" cy="563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706263B-3B5E-7602-1C64-AADB34961C47}"/>
              </a:ext>
            </a:extLst>
          </p:cNvPr>
          <p:cNvSpPr/>
          <p:nvPr/>
        </p:nvSpPr>
        <p:spPr>
          <a:xfrm>
            <a:off x="6052597" y="2247679"/>
            <a:ext cx="400259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B0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EADCB2F-0FD9-D1EA-3D14-660615B7F987}"/>
              </a:ext>
            </a:extLst>
          </p:cNvPr>
          <p:cNvSpPr/>
          <p:nvPr/>
        </p:nvSpPr>
        <p:spPr>
          <a:xfrm>
            <a:off x="4371869" y="860866"/>
            <a:ext cx="400259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B7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9A82D7D-7285-14FC-3A66-E6CFA047EDE1}"/>
              </a:ext>
            </a:extLst>
          </p:cNvPr>
          <p:cNvSpPr/>
          <p:nvPr/>
        </p:nvSpPr>
        <p:spPr>
          <a:xfrm>
            <a:off x="2691143" y="2247679"/>
            <a:ext cx="494221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B14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FD04B82-55A1-CB5B-8F73-1BB23DEE9ED5}"/>
              </a:ext>
            </a:extLst>
          </p:cNvPr>
          <p:cNvSpPr/>
          <p:nvPr/>
        </p:nvSpPr>
        <p:spPr>
          <a:xfrm>
            <a:off x="3376383" y="5983339"/>
            <a:ext cx="54427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C13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FE65898-4129-8C2F-549A-4DDF1DCB9A31}"/>
              </a:ext>
            </a:extLst>
          </p:cNvPr>
          <p:cNvSpPr/>
          <p:nvPr/>
        </p:nvSpPr>
        <p:spPr>
          <a:xfrm>
            <a:off x="3432497" y="5698547"/>
            <a:ext cx="432048" cy="57606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E3BCB7BE-29FB-BC6A-FE80-1335DEA6CC93}"/>
              </a:ext>
            </a:extLst>
          </p:cNvPr>
          <p:cNvCxnSpPr/>
          <p:nvPr/>
        </p:nvCxnSpPr>
        <p:spPr>
          <a:xfrm flipV="1">
            <a:off x="4571998" y="1168643"/>
            <a:ext cx="0" cy="10790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AB801494-490B-8B9E-9281-CCE7CDD97782}"/>
              </a:ext>
            </a:extLst>
          </p:cNvPr>
          <p:cNvCxnSpPr>
            <a:cxnSpLocks/>
          </p:cNvCxnSpPr>
          <p:nvPr/>
        </p:nvCxnSpPr>
        <p:spPr>
          <a:xfrm>
            <a:off x="4724400" y="2362200"/>
            <a:ext cx="1328197" cy="3936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369453D6-6A4C-39B1-4309-865074095451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3185364" y="2362200"/>
            <a:ext cx="1186505" cy="393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AE05418-9B91-CBEE-C4CB-C837858D2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>
              <a:defRPr/>
            </a:pPr>
            <a:fld id="{8E43CC5F-1AB8-4BEC-82AC-75ACFB5D3858}" type="slidenum">
              <a:rPr lang="zh-TW" altLang="en-US" smtClean="0"/>
              <a:pPr algn="ctr">
                <a:defRPr/>
              </a:pPr>
              <a:t>10</a:t>
            </a:fld>
            <a:r>
              <a:rPr lang="en-US" altLang="zh-TW"/>
              <a:t>/20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6091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5CAFC36C-7838-4379-A44C-BAB473D75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腳位設定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EA675FEF-3143-4E3B-93A5-F37D7C08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680817" cy="523220"/>
          </a:xfrm>
        </p:spPr>
        <p:txBody>
          <a:bodyPr/>
          <a:lstStyle/>
          <a:p>
            <a:r>
              <a:rPr lang="zh-TW" altLang="en-US" dirty="0"/>
              <a:t>範例講解 </a:t>
            </a:r>
            <a:r>
              <a:rPr lang="en-US" altLang="zh-TW" dirty="0"/>
              <a:t>(1/8)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D270106-E3F1-D92C-56D6-436627100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4358" y="1297371"/>
            <a:ext cx="826914" cy="485227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9422671-16E6-69F3-A635-E7114B398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014" y="458302"/>
            <a:ext cx="4811484" cy="847393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B5B64827-E446-8A55-9C16-1853309EE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3186" y="1269434"/>
            <a:ext cx="828000" cy="4880214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E9624B8B-2B5F-48B3-05F7-D3DE2C862E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1186" y="6142860"/>
            <a:ext cx="4893172" cy="483209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DD972B94-E458-E16C-7A97-7B334F1F71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5499" y="1301544"/>
            <a:ext cx="4881999" cy="4852276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6C6F3FA-9077-0BA8-5DDA-34AA94D71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>
              <a:defRPr/>
            </a:pPr>
            <a:fld id="{8E43CC5F-1AB8-4BEC-82AC-75ACFB5D3858}" type="slidenum">
              <a:rPr lang="zh-TW" altLang="en-US" smtClean="0"/>
              <a:pPr algn="ctr">
                <a:defRPr/>
              </a:pPr>
              <a:t>11</a:t>
            </a:fld>
            <a:r>
              <a:rPr lang="en-US" altLang="zh-TW"/>
              <a:t>/20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3317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5CAFC36C-7838-4379-A44C-BAB473D75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腳位設定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EA675FEF-3143-4E3B-93A5-F37D7C08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680817" cy="523220"/>
          </a:xfrm>
        </p:spPr>
        <p:txBody>
          <a:bodyPr/>
          <a:lstStyle/>
          <a:p>
            <a:r>
              <a:rPr lang="zh-TW" altLang="en-US" dirty="0"/>
              <a:t>範例講解 </a:t>
            </a:r>
            <a:r>
              <a:rPr lang="en-US" altLang="zh-TW" dirty="0"/>
              <a:t>(1/8)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A984829-0DAB-9AC3-2162-91264C829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98" y="1194897"/>
            <a:ext cx="8457403" cy="447836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4ECE15E1-55AE-EBF9-A55F-78276525FDDC}"/>
              </a:ext>
            </a:extLst>
          </p:cNvPr>
          <p:cNvSpPr/>
          <p:nvPr/>
        </p:nvSpPr>
        <p:spPr>
          <a:xfrm>
            <a:off x="1676400" y="2682000"/>
            <a:ext cx="6819600" cy="432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DDD77F9-3E65-51B3-A421-A448FAD795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>
              <a:defRPr/>
            </a:pPr>
            <a:fld id="{8E43CC5F-1AB8-4BEC-82AC-75ACFB5D3858}" type="slidenum">
              <a:rPr lang="zh-TW" altLang="en-US" smtClean="0"/>
              <a:pPr algn="ctr">
                <a:defRPr/>
              </a:pPr>
              <a:t>12</a:t>
            </a:fld>
            <a:r>
              <a:rPr lang="en-US" altLang="zh-TW"/>
              <a:t>/20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9422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5CAFC36C-7838-4379-A44C-BAB473D75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腳位設定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EA675FEF-3143-4E3B-93A5-F37D7C08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680817" cy="523220"/>
          </a:xfrm>
        </p:spPr>
        <p:txBody>
          <a:bodyPr/>
          <a:lstStyle/>
          <a:p>
            <a:r>
              <a:rPr lang="zh-TW" altLang="en-US" dirty="0"/>
              <a:t>範例講解 </a:t>
            </a:r>
            <a:r>
              <a:rPr lang="en-US" altLang="zh-TW" dirty="0"/>
              <a:t>(1/8)</a:t>
            </a:r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8E5ABF1-2138-B5B6-2AA3-48E8B43FD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83" y="1333961"/>
            <a:ext cx="8324833" cy="448852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0903D02-B5C8-F6BB-3122-B78F8F773D09}"/>
              </a:ext>
            </a:extLst>
          </p:cNvPr>
          <p:cNvSpPr/>
          <p:nvPr/>
        </p:nvSpPr>
        <p:spPr>
          <a:xfrm>
            <a:off x="5638800" y="2286000"/>
            <a:ext cx="381000" cy="2286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F311978-0B69-9704-EFB6-B093CE03D8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>
              <a:defRPr/>
            </a:pPr>
            <a:fld id="{8E43CC5F-1AB8-4BEC-82AC-75ACFB5D3858}" type="slidenum">
              <a:rPr lang="zh-TW" altLang="en-US" smtClean="0"/>
              <a:pPr algn="ctr">
                <a:defRPr/>
              </a:pPr>
              <a:t>13</a:t>
            </a:fld>
            <a:r>
              <a:rPr lang="en-US" altLang="zh-TW"/>
              <a:t>/20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6154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5CAFC36C-7838-4379-A44C-BAB473D75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腳位設定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時脈優先級要比</a:t>
            </a:r>
            <a:r>
              <a:rPr lang="en-US" altLang="zh-TW" dirty="0">
                <a:solidFill>
                  <a:srgbClr val="FF0000"/>
                </a:solidFill>
              </a:rPr>
              <a:t>EXTI</a:t>
            </a:r>
            <a:r>
              <a:rPr lang="zh-TW" altLang="en-US" dirty="0">
                <a:solidFill>
                  <a:srgbClr val="FF0000"/>
                </a:solidFill>
              </a:rPr>
              <a:t>高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EA675FEF-3143-4E3B-93A5-F37D7C08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680817" cy="523220"/>
          </a:xfrm>
        </p:spPr>
        <p:txBody>
          <a:bodyPr/>
          <a:lstStyle/>
          <a:p>
            <a:r>
              <a:rPr lang="zh-TW" altLang="en-US" dirty="0"/>
              <a:t>範例講解 </a:t>
            </a:r>
            <a:r>
              <a:rPr lang="en-US" altLang="zh-TW" dirty="0"/>
              <a:t>(1/8)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240C55A-6111-1D2B-FE27-558FEF5DA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83" y="1344795"/>
            <a:ext cx="8324833" cy="446685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42085CE-1796-8238-5F02-B642032CC30F}"/>
              </a:ext>
            </a:extLst>
          </p:cNvPr>
          <p:cNvSpPr/>
          <p:nvPr/>
        </p:nvSpPr>
        <p:spPr>
          <a:xfrm>
            <a:off x="1692000" y="3886200"/>
            <a:ext cx="6984000" cy="126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E156BA5-227A-6383-0C4B-AA4EB6ADDD6B}"/>
              </a:ext>
            </a:extLst>
          </p:cNvPr>
          <p:cNvSpPr/>
          <p:nvPr/>
        </p:nvSpPr>
        <p:spPr>
          <a:xfrm>
            <a:off x="1710000" y="3474000"/>
            <a:ext cx="6984000" cy="126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45BB53C-3B72-03D6-5D96-D8B779689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>
              <a:defRPr/>
            </a:pPr>
            <a:fld id="{8E43CC5F-1AB8-4BEC-82AC-75ACFB5D3858}" type="slidenum">
              <a:rPr lang="zh-TW" altLang="en-US" smtClean="0"/>
              <a:pPr algn="ctr">
                <a:defRPr/>
              </a:pPr>
              <a:t>14</a:t>
            </a:fld>
            <a:r>
              <a:rPr lang="en-US" altLang="zh-TW"/>
              <a:t>/20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176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5CAFC36C-7838-4379-A44C-BAB473D75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main.c</a:t>
            </a:r>
            <a:endParaRPr lang="en-US" altLang="zh-TW" dirty="0"/>
          </a:p>
          <a:p>
            <a:pPr lvl="1"/>
            <a:r>
              <a:rPr lang="zh-TW" altLang="en-US" dirty="0">
                <a:latin typeface="標楷體" panose="03000509000000000000" pitchFamily="65" charset="-120"/>
              </a:rPr>
              <a:t>設定全域變數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EA675FEF-3143-4E3B-93A5-F37D7C08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680817" cy="523220"/>
          </a:xfrm>
        </p:spPr>
        <p:txBody>
          <a:bodyPr/>
          <a:lstStyle/>
          <a:p>
            <a:r>
              <a:rPr lang="zh-TW" altLang="en-US" dirty="0"/>
              <a:t>範例講解 </a:t>
            </a:r>
            <a:r>
              <a:rPr lang="en-US" altLang="zh-TW" dirty="0"/>
              <a:t>(1/8)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A8B5E9EB-6506-3903-227E-C08DFA634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40895"/>
            <a:ext cx="7649643" cy="857370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87425BC-9B21-C7B3-CCA5-050ACF0A3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>
              <a:defRPr/>
            </a:pPr>
            <a:fld id="{8E43CC5F-1AB8-4BEC-82AC-75ACFB5D3858}" type="slidenum">
              <a:rPr lang="zh-TW" altLang="en-US" smtClean="0"/>
              <a:pPr algn="ctr">
                <a:defRPr/>
              </a:pPr>
              <a:t>15</a:t>
            </a:fld>
            <a:r>
              <a:rPr lang="en-US" altLang="zh-TW"/>
              <a:t>/20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5153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5CAFC36C-7838-4379-A44C-BAB473D75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GPIO</a:t>
            </a:r>
            <a:r>
              <a:rPr lang="zh-TW" altLang="en-US" dirty="0"/>
              <a:t>、</a:t>
            </a:r>
            <a:r>
              <a:rPr lang="en-US" altLang="zh-TW" dirty="0"/>
              <a:t>NVIC</a:t>
            </a:r>
            <a:r>
              <a:rPr lang="zh-TW" altLang="en-US" dirty="0"/>
              <a:t>設定</a:t>
            </a:r>
          </a:p>
          <a:p>
            <a:endParaRPr lang="zh-TW" altLang="en-US" dirty="0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EA675FEF-3143-4E3B-93A5-F37D7C08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680817" cy="523220"/>
          </a:xfrm>
        </p:spPr>
        <p:txBody>
          <a:bodyPr/>
          <a:lstStyle/>
          <a:p>
            <a:r>
              <a:rPr lang="zh-TW" altLang="en-US" dirty="0"/>
              <a:t>範例講解 </a:t>
            </a:r>
            <a:r>
              <a:rPr lang="en-US" altLang="zh-TW" dirty="0"/>
              <a:t>(2/8)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B146699-D4E3-5FA0-8BB0-BCE389C1DB69}"/>
              </a:ext>
            </a:extLst>
          </p:cNvPr>
          <p:cNvSpPr txBox="1"/>
          <p:nvPr/>
        </p:nvSpPr>
        <p:spPr>
          <a:xfrm>
            <a:off x="6421294" y="5459056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GPIO 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參考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 action="ppaction://hlinksldjump"/>
              </a:rPr>
              <a:t>電路圖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7D385A9-07FC-7086-0F8E-316680EF9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143000"/>
            <a:ext cx="5105400" cy="5312375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1B2E358-9180-07FC-7B0E-CAAF90CEE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>
              <a:defRPr/>
            </a:pPr>
            <a:fld id="{8E43CC5F-1AB8-4BEC-82AC-75ACFB5D3858}" type="slidenum">
              <a:rPr lang="zh-TW" altLang="en-US" smtClean="0"/>
              <a:pPr algn="ctr">
                <a:defRPr/>
              </a:pPr>
              <a:t>16</a:t>
            </a:fld>
            <a:r>
              <a:rPr lang="en-US" altLang="zh-TW"/>
              <a:t>/20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2202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5CAFC36C-7838-4379-A44C-BAB473D75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設定按鍵旗標功能</a:t>
            </a:r>
          </a:p>
          <a:p>
            <a:endParaRPr lang="zh-TW" altLang="en-US" dirty="0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EA675FEF-3143-4E3B-93A5-F37D7C08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680817" cy="523220"/>
          </a:xfrm>
        </p:spPr>
        <p:txBody>
          <a:bodyPr/>
          <a:lstStyle/>
          <a:p>
            <a:r>
              <a:rPr lang="zh-TW" altLang="en-US" dirty="0"/>
              <a:t>範例講解 </a:t>
            </a:r>
            <a:r>
              <a:rPr lang="en-US" altLang="zh-TW" dirty="0"/>
              <a:t>(5/8)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F83A09C8-6A15-1B79-0D10-219553F90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869" y="1096866"/>
            <a:ext cx="6716062" cy="5458587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FB01D33-F0F7-5EB9-8415-9DC47F507F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>
              <a:defRPr/>
            </a:pPr>
            <a:fld id="{8E43CC5F-1AB8-4BEC-82AC-75ACFB5D3858}" type="slidenum">
              <a:rPr lang="zh-TW" altLang="en-US" smtClean="0"/>
              <a:pPr algn="ctr">
                <a:defRPr/>
              </a:pPr>
              <a:t>17</a:t>
            </a:fld>
            <a:r>
              <a:rPr lang="en-US" altLang="zh-TW"/>
              <a:t>/20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8840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5CAFC36C-7838-4379-A44C-BAB473D75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主程式</a:t>
            </a:r>
          </a:p>
          <a:p>
            <a:endParaRPr lang="zh-TW" altLang="en-US" dirty="0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EA675FEF-3143-4E3B-93A5-F37D7C08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680817" cy="523220"/>
          </a:xfrm>
        </p:spPr>
        <p:txBody>
          <a:bodyPr/>
          <a:lstStyle/>
          <a:p>
            <a:r>
              <a:rPr lang="zh-TW" altLang="en-US" dirty="0"/>
              <a:t>範例講解 </a:t>
            </a:r>
            <a:r>
              <a:rPr lang="en-US" altLang="zh-TW" dirty="0"/>
              <a:t>(6/8)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F461064-9C0C-6D29-8774-266249B4A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52" y="1066800"/>
            <a:ext cx="7849695" cy="5677692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5BA09FF-7E2A-15F6-AED5-F3CBE5635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>
              <a:defRPr/>
            </a:pPr>
            <a:fld id="{8E43CC5F-1AB8-4BEC-82AC-75ACFB5D3858}" type="slidenum">
              <a:rPr lang="zh-TW" altLang="en-US" smtClean="0"/>
              <a:pPr algn="ctr">
                <a:defRPr/>
              </a:pPr>
              <a:t>18</a:t>
            </a:fld>
            <a:r>
              <a:rPr lang="en-US" altLang="zh-TW"/>
              <a:t>/20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873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5CAFC36C-7838-4379-A44C-BAB473D75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實驗目的</a:t>
            </a:r>
            <a:endParaRPr lang="en-US" altLang="zh-TW" dirty="0"/>
          </a:p>
          <a:p>
            <a:r>
              <a:rPr lang="zh-TW" altLang="en-US" dirty="0"/>
              <a:t>使用的元件設備</a:t>
            </a:r>
            <a:endParaRPr lang="en-US" altLang="zh-TW" dirty="0"/>
          </a:p>
          <a:p>
            <a:r>
              <a:rPr lang="zh-TW" altLang="en-US" dirty="0"/>
              <a:t>實驗原理</a:t>
            </a:r>
            <a:endParaRPr lang="en-US" altLang="zh-TW" dirty="0"/>
          </a:p>
          <a:p>
            <a:r>
              <a:rPr lang="zh-TW" altLang="en-US" dirty="0"/>
              <a:t>本單元實習</a:t>
            </a:r>
            <a:endParaRPr lang="en-US" altLang="zh-TW" dirty="0"/>
          </a:p>
          <a:p>
            <a:r>
              <a:rPr lang="zh-TW" altLang="en-US" dirty="0"/>
              <a:t>範例講解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EA675FEF-3143-4E3B-93A5-F37D7C08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73994" cy="523220"/>
          </a:xfrm>
        </p:spPr>
        <p:txBody>
          <a:bodyPr/>
          <a:lstStyle/>
          <a:p>
            <a:r>
              <a:rPr lang="zh-TW" altLang="en-US" dirty="0"/>
              <a:t>大綱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875285F-0780-DB3A-D4B9-C8E0B5E8F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>
              <a:defRPr/>
            </a:pPr>
            <a:fld id="{8E43CC5F-1AB8-4BEC-82AC-75ACFB5D3858}" type="slidenum">
              <a:rPr lang="zh-TW" altLang="en-US" smtClean="0"/>
              <a:pPr algn="ctr">
                <a:defRPr/>
              </a:pPr>
              <a:t>1</a:t>
            </a:fld>
            <a:r>
              <a:rPr lang="en-US" altLang="zh-TW"/>
              <a:t>/20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4687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5CAFC36C-7838-4379-A44C-BAB473D75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main.c</a:t>
            </a:r>
            <a:endParaRPr lang="en-US" altLang="zh-TW" dirty="0"/>
          </a:p>
          <a:p>
            <a:pPr lvl="1"/>
            <a:r>
              <a:rPr lang="zh-TW" altLang="en-US" dirty="0"/>
              <a:t>設定中斷副函式</a:t>
            </a:r>
            <a:r>
              <a:rPr lang="en-US" altLang="zh-TW" dirty="0"/>
              <a:t>(</a:t>
            </a:r>
            <a:r>
              <a:rPr lang="en-US" altLang="zh-TW" dirty="0" err="1"/>
              <a:t>HAL_GPIO_EXTI_Callback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EA675FEF-3143-4E3B-93A5-F37D7C08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680817" cy="523220"/>
          </a:xfrm>
        </p:spPr>
        <p:txBody>
          <a:bodyPr/>
          <a:lstStyle/>
          <a:p>
            <a:r>
              <a:rPr lang="zh-TW" altLang="en-US" dirty="0"/>
              <a:t>範例講解 </a:t>
            </a:r>
            <a:r>
              <a:rPr lang="en-US" altLang="zh-TW" dirty="0"/>
              <a:t>(7/8)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5499528-66DD-C1BF-7E0C-6669E9D3F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916" y="1847629"/>
            <a:ext cx="6392167" cy="3162741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85C90D8-1178-B1F9-047E-43DC399B6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>
              <a:defRPr/>
            </a:pPr>
            <a:fld id="{8E43CC5F-1AB8-4BEC-82AC-75ACFB5D3858}" type="slidenum">
              <a:rPr lang="zh-TW" altLang="en-US" smtClean="0"/>
              <a:pPr algn="ctr">
                <a:defRPr/>
              </a:pPr>
              <a:t>19</a:t>
            </a:fld>
            <a:r>
              <a:rPr lang="en-US" altLang="zh-TW"/>
              <a:t>/20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5994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5CAFC36C-7838-4379-A44C-BAB473D75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驗收</a:t>
            </a:r>
            <a:r>
              <a:rPr lang="en-US" altLang="zh-TW" dirty="0"/>
              <a:t>:</a:t>
            </a:r>
            <a:r>
              <a:rPr lang="zh-TW" altLang="en-US" dirty="0"/>
              <a:t>使用</a:t>
            </a:r>
            <a:r>
              <a:rPr lang="en-US" altLang="zh-TW" dirty="0"/>
              <a:t>USER</a:t>
            </a:r>
            <a:r>
              <a:rPr lang="zh-TW" altLang="en-US" dirty="0"/>
              <a:t>按鈕控制狀態切換</a:t>
            </a:r>
            <a:r>
              <a:rPr lang="en-US" altLang="zh-TW" dirty="0"/>
              <a:t>(</a:t>
            </a:r>
            <a:r>
              <a:rPr lang="zh-TW" altLang="en-US" dirty="0"/>
              <a:t>利用中斷完成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狀態一</a:t>
            </a:r>
            <a:r>
              <a:rPr lang="en-US" altLang="zh-TW" dirty="0"/>
              <a:t>:</a:t>
            </a:r>
            <a:r>
              <a:rPr lang="zh-TW" altLang="en-US" dirty="0"/>
              <a:t>按住</a:t>
            </a:r>
            <a:r>
              <a:rPr lang="en-US" altLang="zh-TW" dirty="0"/>
              <a:t>USER</a:t>
            </a:r>
            <a:r>
              <a:rPr lang="zh-TW" altLang="en-US" dirty="0"/>
              <a:t>按鈕，</a:t>
            </a:r>
            <a:r>
              <a:rPr lang="en-US" altLang="zh-TW" dirty="0"/>
              <a:t>LED1</a:t>
            </a:r>
            <a:r>
              <a:rPr lang="zh-TW" altLang="en-US" dirty="0"/>
              <a:t>恆暗，</a:t>
            </a:r>
            <a:r>
              <a:rPr lang="en-US" altLang="zh-TW" dirty="0"/>
              <a:t>LED2</a:t>
            </a:r>
            <a:r>
              <a:rPr lang="zh-TW" altLang="en-US" dirty="0"/>
              <a:t>、</a:t>
            </a:r>
            <a:r>
              <a:rPr lang="en-US" altLang="zh-TW" dirty="0"/>
              <a:t>LED3</a:t>
            </a:r>
            <a:r>
              <a:rPr lang="zh-TW" altLang="en-US" dirty="0"/>
              <a:t>相互閃爍</a:t>
            </a:r>
            <a:endParaRPr lang="en-US" altLang="zh-TW" dirty="0"/>
          </a:p>
          <a:p>
            <a:pPr lvl="1"/>
            <a:r>
              <a:rPr lang="zh-TW" altLang="en-US" dirty="0"/>
              <a:t>狀態二</a:t>
            </a:r>
            <a:r>
              <a:rPr lang="en-US" altLang="zh-TW" dirty="0"/>
              <a:t>:</a:t>
            </a:r>
            <a:r>
              <a:rPr lang="zh-TW" altLang="en-US" dirty="0"/>
              <a:t>未按住</a:t>
            </a:r>
            <a:r>
              <a:rPr lang="en-US" altLang="zh-TW" dirty="0"/>
              <a:t>USER</a:t>
            </a:r>
            <a:r>
              <a:rPr lang="zh-TW" altLang="en-US" dirty="0"/>
              <a:t>按鈕，</a:t>
            </a:r>
            <a:r>
              <a:rPr lang="en-US" altLang="zh-TW" dirty="0"/>
              <a:t>LED2</a:t>
            </a:r>
            <a:r>
              <a:rPr lang="zh-TW" altLang="en-US" dirty="0"/>
              <a:t>、</a:t>
            </a:r>
            <a:r>
              <a:rPr lang="en-US" altLang="zh-TW" dirty="0"/>
              <a:t>LED3</a:t>
            </a:r>
            <a:r>
              <a:rPr lang="zh-TW" altLang="en-US" dirty="0"/>
              <a:t>恆暗，</a:t>
            </a:r>
            <a:r>
              <a:rPr lang="en-US" altLang="zh-TW" dirty="0"/>
              <a:t>LED1</a:t>
            </a:r>
            <a:r>
              <a:rPr lang="zh-TW" altLang="en-US" dirty="0"/>
              <a:t>恆亮</a:t>
            </a:r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EA675FEF-3143-4E3B-93A5-F37D7C08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680817" cy="523220"/>
          </a:xfrm>
        </p:spPr>
        <p:txBody>
          <a:bodyPr/>
          <a:lstStyle/>
          <a:p>
            <a:r>
              <a:rPr lang="zh-TW" altLang="en-US" dirty="0"/>
              <a:t>範例講解 </a:t>
            </a:r>
            <a:r>
              <a:rPr lang="en-US" altLang="zh-TW" dirty="0"/>
              <a:t>(8/8)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9E9E346-905D-DA82-06AA-8120494D2B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>
              <a:defRPr/>
            </a:pPr>
            <a:fld id="{8E43CC5F-1AB8-4BEC-82AC-75ACFB5D3858}" type="slidenum">
              <a:rPr lang="zh-TW" altLang="en-US" smtClean="0"/>
              <a:pPr algn="ctr">
                <a:defRPr/>
              </a:pPr>
              <a:t>20</a:t>
            </a:fld>
            <a:r>
              <a:rPr lang="en-US" altLang="zh-TW"/>
              <a:t>/20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2631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TW" altLang="en-US" dirty="0"/>
              <a:t>謝 謝 指 教</a:t>
            </a:r>
          </a:p>
        </p:txBody>
      </p:sp>
      <p:pic>
        <p:nvPicPr>
          <p:cNvPr id="21507" name="圖片 6" descr="home4.bmp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863" y="3429000"/>
            <a:ext cx="1922462" cy="305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圖片 7" descr="hum7_1.bmp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886200"/>
            <a:ext cx="24003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6" descr="MSLmark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343400"/>
            <a:ext cx="178435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5CAFC36C-7838-4379-A44C-BAB473D75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熟悉</a:t>
            </a:r>
            <a:r>
              <a:rPr lang="en-US" altLang="zh-TW" dirty="0"/>
              <a:t>STM32F429ZTI6</a:t>
            </a:r>
            <a:r>
              <a:rPr lang="zh-TW" altLang="en-US" dirty="0"/>
              <a:t>的軟體開發套件</a:t>
            </a:r>
            <a:endParaRPr lang="en-US" altLang="zh-TW" dirty="0"/>
          </a:p>
          <a:p>
            <a:r>
              <a:rPr lang="zh-TW" altLang="en-US" dirty="0"/>
              <a:t>學習</a:t>
            </a:r>
            <a:r>
              <a:rPr lang="en-US" altLang="zh-TW" dirty="0"/>
              <a:t>STM32F429ZTI6</a:t>
            </a:r>
            <a:r>
              <a:rPr lang="zh-CN" altLang="en-US" dirty="0"/>
              <a:t>嵌套向量中</a:t>
            </a:r>
            <a:r>
              <a:rPr lang="zh-TW" altLang="en-US" dirty="0"/>
              <a:t>斷</a:t>
            </a:r>
            <a:r>
              <a:rPr lang="zh-CN" altLang="en-US" dirty="0"/>
              <a:t>控制器</a:t>
            </a:r>
            <a:r>
              <a:rPr lang="en-US" altLang="zh-TW" dirty="0"/>
              <a:t>(NVIC)</a:t>
            </a:r>
          </a:p>
          <a:p>
            <a:r>
              <a:rPr lang="zh-TW" altLang="en-US" dirty="0"/>
              <a:t>學習</a:t>
            </a:r>
            <a:r>
              <a:rPr lang="en-US" altLang="zh-TW" dirty="0"/>
              <a:t>STM32F429ZTI6</a:t>
            </a:r>
            <a:r>
              <a:rPr lang="zh-CN" altLang="en-US" dirty="0"/>
              <a:t>外部中</a:t>
            </a:r>
            <a:r>
              <a:rPr lang="zh-TW" altLang="en-US" dirty="0"/>
              <a:t>斷</a:t>
            </a:r>
            <a:r>
              <a:rPr lang="zh-CN" altLang="en-US" dirty="0"/>
              <a:t> </a:t>
            </a:r>
            <a:r>
              <a:rPr lang="en-US" altLang="zh-CN" dirty="0"/>
              <a:t>/ </a:t>
            </a:r>
            <a:r>
              <a:rPr lang="zh-CN" altLang="en-US" dirty="0"/>
              <a:t>事件控制器</a:t>
            </a:r>
            <a:r>
              <a:rPr lang="en-US" altLang="zh-TW" dirty="0"/>
              <a:t>(EXTI)</a:t>
            </a:r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EA675FEF-3143-4E3B-93A5-F37D7C08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892139" cy="523220"/>
          </a:xfrm>
        </p:spPr>
        <p:txBody>
          <a:bodyPr/>
          <a:lstStyle/>
          <a:p>
            <a:r>
              <a:rPr lang="zh-TW" altLang="en-US" dirty="0"/>
              <a:t>實驗目的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A250841-26E6-AAB1-79CF-8F3F15547B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>
              <a:defRPr/>
            </a:pPr>
            <a:fld id="{8E43CC5F-1AB8-4BEC-82AC-75ACFB5D3858}" type="slidenum">
              <a:rPr lang="zh-TW" altLang="en-US" smtClean="0"/>
              <a:pPr algn="ctr">
                <a:defRPr/>
              </a:pPr>
              <a:t>2</a:t>
            </a:fld>
            <a:r>
              <a:rPr lang="en-US" altLang="zh-TW"/>
              <a:t>/20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5667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5CAFC36C-7838-4379-A44C-BAB473D75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NUCLEO-F429ZI</a:t>
            </a:r>
            <a:r>
              <a:rPr lang="zh-TW" altLang="en-US" dirty="0"/>
              <a:t>開發版</a:t>
            </a:r>
            <a:endParaRPr lang="en-US" altLang="zh-TW" dirty="0"/>
          </a:p>
          <a:p>
            <a:r>
              <a:rPr lang="zh-TW" altLang="en-US" dirty="0"/>
              <a:t>杜邦線</a:t>
            </a:r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EA675FEF-3143-4E3B-93A5-F37D7C08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969357" cy="523220"/>
          </a:xfrm>
        </p:spPr>
        <p:txBody>
          <a:bodyPr/>
          <a:lstStyle/>
          <a:p>
            <a:r>
              <a:rPr lang="zh-TW" altLang="en-US" dirty="0"/>
              <a:t>使用的元件設備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4A15D7A-92DB-6004-66F9-A55D4504A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>
              <a:defRPr/>
            </a:pPr>
            <a:fld id="{8E43CC5F-1AB8-4BEC-82AC-75ACFB5D3858}" type="slidenum">
              <a:rPr lang="zh-TW" altLang="en-US" smtClean="0"/>
              <a:pPr algn="ctr">
                <a:defRPr/>
              </a:pPr>
              <a:t>3</a:t>
            </a:fld>
            <a:r>
              <a:rPr lang="en-US" altLang="zh-TW"/>
              <a:t>/20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9577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5CAFC36C-7838-4379-A44C-BAB473D75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嵌套向量中</a:t>
            </a:r>
            <a:r>
              <a:rPr lang="zh-TW" altLang="en-US" dirty="0"/>
              <a:t>斷</a:t>
            </a:r>
            <a:r>
              <a:rPr lang="zh-CN" altLang="en-US" dirty="0"/>
              <a:t>控制器</a:t>
            </a:r>
            <a:r>
              <a:rPr lang="en-US" altLang="zh-TW" dirty="0"/>
              <a:t>(Nested Vectored Interrupt Controller, NVIC)</a:t>
            </a:r>
          </a:p>
          <a:p>
            <a:pPr lvl="1"/>
            <a:r>
              <a:rPr lang="zh-TW" altLang="en-US" dirty="0"/>
              <a:t>為了減少延遲並提高中斷處理效率，</a:t>
            </a:r>
            <a:r>
              <a:rPr lang="en-US" altLang="zh-TW" dirty="0"/>
              <a:t>Cortex</a:t>
            </a:r>
            <a:r>
              <a:rPr lang="en-US" altLang="zh-TW" baseline="30000" dirty="0"/>
              <a:t>TM</a:t>
            </a:r>
            <a:r>
              <a:rPr lang="en-US" altLang="zh-TW" dirty="0"/>
              <a:t>-M4 </a:t>
            </a:r>
            <a:r>
              <a:rPr lang="zh-TW" altLang="en-US" dirty="0"/>
              <a:t>提供了緊密耦合集成部分，即嵌套向量中斷控制器 </a:t>
            </a:r>
            <a:r>
              <a:rPr lang="en-US" altLang="zh-TW" dirty="0"/>
              <a:t>NVIC</a:t>
            </a:r>
            <a:r>
              <a:rPr lang="zh-TW" altLang="en-US" dirty="0"/>
              <a:t>。 </a:t>
            </a:r>
            <a:r>
              <a:rPr lang="en-US" altLang="zh-TW" dirty="0"/>
              <a:t>NVIC </a:t>
            </a:r>
            <a:r>
              <a:rPr lang="zh-TW" altLang="en-US" dirty="0"/>
              <a:t>控制系統異常及包括如使能 </a:t>
            </a:r>
            <a:r>
              <a:rPr lang="en-US" altLang="zh-TW" dirty="0"/>
              <a:t>/ </a:t>
            </a:r>
            <a:r>
              <a:rPr lang="zh-TW" altLang="en-US" dirty="0"/>
              <a:t>除能控制，優先級，清除 </a:t>
            </a:r>
            <a:r>
              <a:rPr lang="en-US" altLang="zh-TW" dirty="0"/>
              <a:t>- </a:t>
            </a:r>
            <a:r>
              <a:rPr lang="zh-TW" altLang="en-US" dirty="0"/>
              <a:t>掛起，有效狀態報告，軟件觸發和向量表重置功能的外設中斷。</a:t>
            </a:r>
            <a:endParaRPr lang="en-US" altLang="zh-TW" dirty="0"/>
          </a:p>
          <a:p>
            <a:r>
              <a:rPr lang="zh-TW" altLang="en-US" dirty="0"/>
              <a:t>進入中斷後</a:t>
            </a:r>
            <a:endParaRPr lang="en-US" altLang="zh-TW" dirty="0"/>
          </a:p>
          <a:p>
            <a:pPr lvl="1"/>
            <a:r>
              <a:rPr lang="zh-TW" altLang="en-US" dirty="0"/>
              <a:t>取得此系列通道中斷狀態</a:t>
            </a:r>
            <a:endParaRPr lang="en-US" altLang="zh-TW" dirty="0"/>
          </a:p>
          <a:p>
            <a:pPr lvl="2"/>
            <a:r>
              <a:rPr lang="zh-TW" altLang="en-US" dirty="0"/>
              <a:t>如</a:t>
            </a:r>
            <a:r>
              <a:rPr lang="en-US" altLang="zh-TW" dirty="0"/>
              <a:t>EXTI15_10_IRQn</a:t>
            </a:r>
            <a:r>
              <a:rPr lang="zh-TW" altLang="en-US" dirty="0"/>
              <a:t>需要確認本次是由</a:t>
            </a:r>
            <a:r>
              <a:rPr lang="en-US" altLang="zh-TW" dirty="0"/>
              <a:t>EXIT15~EXIT10</a:t>
            </a:r>
            <a:r>
              <a:rPr lang="zh-TW" altLang="en-US" dirty="0"/>
              <a:t>哪個觸發</a:t>
            </a:r>
            <a:endParaRPr lang="en-US" altLang="zh-TW" dirty="0"/>
          </a:p>
          <a:p>
            <a:pPr lvl="1"/>
            <a:r>
              <a:rPr lang="zh-TW" altLang="en-US" dirty="0"/>
              <a:t>按照確認後的通道執行對應的程式</a:t>
            </a:r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EA675FEF-3143-4E3B-93A5-F37D7C08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918335" cy="523220"/>
          </a:xfrm>
        </p:spPr>
        <p:txBody>
          <a:bodyPr/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—NVIC (1/2)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211FBC5-FD1C-BC52-2EB2-10B154C455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>
              <a:defRPr/>
            </a:pPr>
            <a:fld id="{8E43CC5F-1AB8-4BEC-82AC-75ACFB5D3858}" type="slidenum">
              <a:rPr lang="zh-TW" altLang="en-US" smtClean="0"/>
              <a:pPr algn="ctr">
                <a:defRPr/>
              </a:pPr>
              <a:t>4</a:t>
            </a:fld>
            <a:r>
              <a:rPr lang="en-US" altLang="zh-TW"/>
              <a:t>/20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8650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EA675FEF-3143-4E3B-93A5-F37D7C08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918335" cy="523220"/>
          </a:xfrm>
        </p:spPr>
        <p:txBody>
          <a:bodyPr/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—NVIC (2/2)</a:t>
            </a:r>
            <a:endParaRPr lang="zh-TW" altLang="en-US" dirty="0"/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E403CCD-B186-C325-8B05-DA6730A0E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38200"/>
            <a:ext cx="8229600" cy="5483112"/>
          </a:xfrm>
        </p:spPr>
        <p:txBody>
          <a:bodyPr>
            <a:normAutofit/>
          </a:bodyPr>
          <a:lstStyle/>
          <a:p>
            <a:r>
              <a:rPr lang="zh-TW" altLang="en-US" dirty="0"/>
              <a:t>用於</a:t>
            </a:r>
            <a:r>
              <a:rPr lang="en-US" altLang="zh-TW" dirty="0"/>
              <a:t>EXIT</a:t>
            </a:r>
            <a:r>
              <a:rPr lang="zh-TW" altLang="en-US" dirty="0"/>
              <a:t>的</a:t>
            </a:r>
            <a:r>
              <a:rPr lang="en-US" altLang="zh-TW" dirty="0"/>
              <a:t>API</a:t>
            </a:r>
          </a:p>
          <a:p>
            <a:pPr lvl="1"/>
            <a:r>
              <a:rPr lang="zh-TW" altLang="en-US" dirty="0"/>
              <a:t>設定中斷優先序</a:t>
            </a:r>
            <a:endParaRPr lang="en-US" altLang="zh-TW" dirty="0"/>
          </a:p>
          <a:p>
            <a:pPr lvl="2"/>
            <a:r>
              <a:rPr lang="en-US" altLang="zh-TW" dirty="0" err="1"/>
              <a:t>HAL_NVIC_SetPriority</a:t>
            </a:r>
            <a:r>
              <a:rPr lang="en-US" altLang="zh-TW" dirty="0"/>
              <a:t>(</a:t>
            </a:r>
            <a:r>
              <a:rPr lang="en-US" altLang="zh-TW" dirty="0" err="1">
                <a:solidFill>
                  <a:srgbClr val="FF0000"/>
                </a:solidFill>
              </a:rPr>
              <a:t>EXTIx_IRQn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數值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0~15)</a:t>
            </a:r>
            <a:r>
              <a:rPr lang="en-US" altLang="zh-TW" dirty="0"/>
              <a:t>,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數值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0~15)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啟用中斷請求</a:t>
            </a:r>
            <a:endParaRPr lang="en-US" altLang="zh-TW" dirty="0"/>
          </a:p>
          <a:p>
            <a:pPr lvl="2"/>
            <a:r>
              <a:rPr lang="en-US" altLang="zh-TW" dirty="0" err="1"/>
              <a:t>HAL_NVIC_EnableIRQ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EXTI0_IRQn</a:t>
            </a:r>
            <a:r>
              <a:rPr lang="en-US" altLang="zh-TW" dirty="0"/>
              <a:t>)</a:t>
            </a:r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r>
              <a:rPr lang="en-US" altLang="zh-TW" dirty="0" err="1">
                <a:solidFill>
                  <a:srgbClr val="FF0000"/>
                </a:solidFill>
              </a:rPr>
              <a:t>EXTIx_IRQn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altLang="zh-TW" dirty="0"/>
              <a:t>EXTI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  <a:r>
              <a:rPr lang="en-US" altLang="zh-TW" dirty="0"/>
              <a:t>_IRQn</a:t>
            </a:r>
          </a:p>
          <a:p>
            <a:pPr lvl="1"/>
            <a:r>
              <a:rPr lang="en-US" altLang="zh-TW" dirty="0"/>
              <a:t>EXTI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en-US" altLang="zh-TW" dirty="0"/>
              <a:t>_IRQn</a:t>
            </a:r>
          </a:p>
          <a:p>
            <a:pPr lvl="1"/>
            <a:r>
              <a:rPr lang="en-US" altLang="zh-TW" dirty="0"/>
              <a:t>……</a:t>
            </a:r>
          </a:p>
          <a:p>
            <a:pPr lvl="1"/>
            <a:r>
              <a:rPr lang="en-US" altLang="zh-TW" dirty="0"/>
              <a:t>EXTI</a:t>
            </a:r>
            <a:r>
              <a:rPr lang="en-US" altLang="zh-TW" dirty="0">
                <a:solidFill>
                  <a:srgbClr val="FF0000"/>
                </a:solidFill>
              </a:rPr>
              <a:t>4</a:t>
            </a:r>
            <a:r>
              <a:rPr lang="en-US" altLang="zh-TW" dirty="0"/>
              <a:t>_IRQn</a:t>
            </a:r>
          </a:p>
          <a:p>
            <a:pPr lvl="1"/>
            <a:r>
              <a:rPr lang="en-US" altLang="zh-TW" dirty="0"/>
              <a:t>EXTI</a:t>
            </a:r>
            <a:r>
              <a:rPr lang="en-US" altLang="zh-TW" dirty="0">
                <a:solidFill>
                  <a:srgbClr val="FF0000"/>
                </a:solidFill>
              </a:rPr>
              <a:t>9</a:t>
            </a:r>
            <a:r>
              <a:rPr lang="en-US" altLang="zh-TW" dirty="0"/>
              <a:t>_</a:t>
            </a:r>
            <a:r>
              <a:rPr lang="en-US" altLang="zh-TW" dirty="0">
                <a:solidFill>
                  <a:srgbClr val="FF0000"/>
                </a:solidFill>
              </a:rPr>
              <a:t>5</a:t>
            </a:r>
            <a:r>
              <a:rPr lang="en-US" altLang="zh-TW" dirty="0"/>
              <a:t>_IRQn</a:t>
            </a:r>
          </a:p>
          <a:p>
            <a:pPr lvl="1"/>
            <a:r>
              <a:rPr lang="en-US" altLang="zh-TW" dirty="0"/>
              <a:t>EXTI</a:t>
            </a:r>
            <a:r>
              <a:rPr lang="en-US" altLang="zh-TW" dirty="0">
                <a:solidFill>
                  <a:srgbClr val="FF0000"/>
                </a:solidFill>
              </a:rPr>
              <a:t>15</a:t>
            </a:r>
            <a:r>
              <a:rPr lang="en-US" altLang="zh-TW" dirty="0"/>
              <a:t>_</a:t>
            </a:r>
            <a:r>
              <a:rPr lang="en-US" altLang="zh-TW" dirty="0">
                <a:solidFill>
                  <a:srgbClr val="FF0000"/>
                </a:solidFill>
              </a:rPr>
              <a:t>10</a:t>
            </a:r>
            <a:r>
              <a:rPr lang="en-US" altLang="zh-TW" dirty="0"/>
              <a:t>_IRQn</a:t>
            </a:r>
          </a:p>
          <a:p>
            <a:pPr lvl="1"/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45012A8-0450-806C-FE6D-A053E1EC9C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>
              <a:defRPr/>
            </a:pPr>
            <a:fld id="{8E43CC5F-1AB8-4BEC-82AC-75ACFB5D3858}" type="slidenum">
              <a:rPr lang="zh-TW" altLang="en-US" smtClean="0"/>
              <a:pPr algn="ctr">
                <a:defRPr/>
              </a:pPr>
              <a:t>5</a:t>
            </a:fld>
            <a:r>
              <a:rPr lang="en-US" altLang="zh-TW"/>
              <a:t>/20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700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5CAFC36C-7838-4379-A44C-BAB473D75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09600"/>
            <a:ext cx="9144000" cy="5937250"/>
          </a:xfrm>
        </p:spPr>
        <p:txBody>
          <a:bodyPr/>
          <a:lstStyle/>
          <a:p>
            <a:r>
              <a:rPr lang="zh-CN" altLang="en-US" dirty="0"/>
              <a:t>外部中</a:t>
            </a:r>
            <a:r>
              <a:rPr lang="zh-TW" altLang="en-US" dirty="0"/>
              <a:t>斷 </a:t>
            </a:r>
            <a:r>
              <a:rPr lang="en-US" altLang="zh-CN" dirty="0"/>
              <a:t>/ </a:t>
            </a:r>
            <a:r>
              <a:rPr lang="zh-CN" altLang="en-US" dirty="0"/>
              <a:t>事件</a:t>
            </a:r>
            <a:r>
              <a:rPr lang="zh-TW" altLang="en-US" dirty="0"/>
              <a:t>控制</a:t>
            </a:r>
            <a:r>
              <a:rPr lang="zh-CN" altLang="en-US" dirty="0"/>
              <a:t>器</a:t>
            </a:r>
            <a:r>
              <a:rPr lang="en-US" altLang="zh-TW" dirty="0"/>
              <a:t>(External Interrupt/Event Controller, EXTI)</a:t>
            </a:r>
          </a:p>
          <a:p>
            <a:pPr lvl="1"/>
            <a:r>
              <a:rPr lang="zh-TW" altLang="en-US" dirty="0"/>
              <a:t>當設定好的中斷訊號源被激活時，中斷控制器可以暫停目前所執行的程式，跳到中斷程式執行，執行完成後回到原本被暫停的程式繼續執行。</a:t>
            </a:r>
            <a:endParaRPr lang="en-US" altLang="zh-TW" dirty="0"/>
          </a:p>
          <a:p>
            <a:pPr lvl="1"/>
            <a:r>
              <a:rPr lang="zh-TW" altLang="en-US" dirty="0"/>
              <a:t>三種觸發類型，分別為：正緣觸發、負緣觸發與正負緣觸發。</a:t>
            </a:r>
            <a:endParaRPr lang="en-US" altLang="zh-TW" dirty="0"/>
          </a:p>
          <a:p>
            <a:pPr lvl="1"/>
            <a:r>
              <a:rPr lang="zh-TW" altLang="en-US" dirty="0"/>
              <a:t>兩種偏置電阻類型，分別為：上拉電阻及下拉電阻</a:t>
            </a:r>
          </a:p>
          <a:p>
            <a:endParaRPr lang="zh-TW" altLang="en-US" dirty="0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EA675FEF-3143-4E3B-93A5-F37D7C08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859024" cy="523220"/>
          </a:xfrm>
        </p:spPr>
        <p:txBody>
          <a:bodyPr/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—EXTI (1/2)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CB5643B-E9CB-48CD-3FA8-04053E55E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880" y="2667000"/>
            <a:ext cx="3250240" cy="3761656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F1A0237-A5A8-C4CF-438D-116C2CB507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>
              <a:defRPr/>
            </a:pPr>
            <a:fld id="{8E43CC5F-1AB8-4BEC-82AC-75ACFB5D3858}" type="slidenum">
              <a:rPr lang="zh-TW" altLang="en-US" smtClean="0"/>
              <a:pPr algn="ctr">
                <a:defRPr/>
              </a:pPr>
              <a:t>6</a:t>
            </a:fld>
            <a:r>
              <a:rPr lang="en-US" altLang="zh-TW"/>
              <a:t>/20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0518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5CAFC36C-7838-4379-A44C-BAB473D75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去抖動功能</a:t>
            </a:r>
          </a:p>
          <a:p>
            <a:endParaRPr lang="zh-TW" altLang="en-US" dirty="0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EA675FEF-3143-4E3B-93A5-F37D7C08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859024" cy="523220"/>
          </a:xfrm>
        </p:spPr>
        <p:txBody>
          <a:bodyPr/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—EXTI (2/2)</a:t>
            </a:r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A21D035C-121D-6B51-CE1D-0C86BD3FE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810" y="2407959"/>
            <a:ext cx="6946379" cy="2042081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1D9245A-84F3-7260-5CC2-FB9707938D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>
              <a:defRPr/>
            </a:pPr>
            <a:fld id="{8E43CC5F-1AB8-4BEC-82AC-75ACFB5D3858}" type="slidenum">
              <a:rPr lang="zh-TW" altLang="en-US" smtClean="0"/>
              <a:pPr algn="ctr">
                <a:defRPr/>
              </a:pPr>
              <a:t>7</a:t>
            </a:fld>
            <a:r>
              <a:rPr lang="en-US" altLang="zh-TW"/>
              <a:t>/20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7513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5CAFC36C-7838-4379-A44C-BAB473D75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功能</a:t>
            </a:r>
            <a:r>
              <a:rPr lang="en-US" altLang="zh-TW" dirty="0"/>
              <a:t>:</a:t>
            </a:r>
            <a:r>
              <a:rPr lang="zh-TW" altLang="en-US" dirty="0"/>
              <a:t>當主函式在執行中，按下按鈕後進入中斷函式改變旗標後，再回到主函式依旗標顯示</a:t>
            </a:r>
            <a:r>
              <a:rPr lang="en-US" altLang="zh-TW" dirty="0"/>
              <a:t>LED</a:t>
            </a:r>
            <a:r>
              <a:rPr lang="zh-TW" altLang="en-US" dirty="0"/>
              <a:t>燈</a:t>
            </a:r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EA675FEF-3143-4E3B-93A5-F37D7C08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039889" cy="523220"/>
          </a:xfrm>
        </p:spPr>
        <p:txBody>
          <a:bodyPr/>
          <a:lstStyle/>
          <a:p>
            <a:r>
              <a:rPr lang="zh-TW" altLang="en-US" dirty="0"/>
              <a:t>本單元實習 </a:t>
            </a:r>
            <a:r>
              <a:rPr lang="en-US" altLang="zh-TW" dirty="0"/>
              <a:t>(1/3)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57E8CF5-F1FC-FEFA-7011-8E0FFB90B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>
              <a:defRPr/>
            </a:pPr>
            <a:fld id="{8E43CC5F-1AB8-4BEC-82AC-75ACFB5D3858}" type="slidenum">
              <a:rPr lang="zh-TW" altLang="en-US" smtClean="0"/>
              <a:pPr algn="ctr">
                <a:defRPr/>
              </a:pPr>
              <a:t>8</a:t>
            </a:fld>
            <a:r>
              <a:rPr lang="en-US" altLang="zh-TW"/>
              <a:t>/20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643979"/>
      </p:ext>
    </p:extLst>
  </p:cSld>
  <p:clrMapOvr>
    <a:masterClrMapping/>
  </p:clrMapOvr>
</p:sld>
</file>

<file path=ppt/theme/theme1.xml><?xml version="1.0" encoding="utf-8"?>
<a:theme xmlns:a="http://schemas.openxmlformats.org/drawingml/2006/main" name="ICLab投影片母片">
  <a:themeElements>
    <a:clrScheme name="1_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訂設計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智慧型控制實驗室-eng</Template>
  <TotalTime>51891</TotalTime>
  <Words>617</Words>
  <Application>Microsoft Office PowerPoint</Application>
  <PresentationFormat>如螢幕大小 (4:3)</PresentationFormat>
  <Paragraphs>103</Paragraphs>
  <Slides>22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7" baseType="lpstr">
      <vt:lpstr>標楷體</vt:lpstr>
      <vt:lpstr>Arial</vt:lpstr>
      <vt:lpstr>Times New Roman</vt:lpstr>
      <vt:lpstr>Wingdings</vt:lpstr>
      <vt:lpstr>ICLab投影片母片</vt:lpstr>
      <vt:lpstr>實驗四：中斷程序—EXTI、NVIC </vt:lpstr>
      <vt:lpstr>大綱</vt:lpstr>
      <vt:lpstr>實驗目的</vt:lpstr>
      <vt:lpstr>使用的元件設備</vt:lpstr>
      <vt:lpstr>實驗原理—NVIC (1/2)</vt:lpstr>
      <vt:lpstr>實驗原理—NVIC (2/2)</vt:lpstr>
      <vt:lpstr>實驗原理—EXTI (1/2)</vt:lpstr>
      <vt:lpstr>實驗原理—EXTI (2/2)</vt:lpstr>
      <vt:lpstr>本單元實習 (1/3)</vt:lpstr>
      <vt:lpstr>本單元實習 (2/3)</vt:lpstr>
      <vt:lpstr>本單元實習 (3/3)</vt:lpstr>
      <vt:lpstr>範例講解 (1/8)</vt:lpstr>
      <vt:lpstr>範例講解 (1/8)</vt:lpstr>
      <vt:lpstr>範例講解 (1/8)</vt:lpstr>
      <vt:lpstr>範例講解 (1/8)</vt:lpstr>
      <vt:lpstr>範例講解 (1/8)</vt:lpstr>
      <vt:lpstr>範例講解 (2/8)</vt:lpstr>
      <vt:lpstr>範例講解 (5/8)</vt:lpstr>
      <vt:lpstr>範例講解 (6/8)</vt:lpstr>
      <vt:lpstr>範例講解 (7/8)</vt:lpstr>
      <vt:lpstr>範例講解 (8/8)</vt:lpstr>
      <vt:lpstr>謝 謝 指 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NEET;Zidstyle</dc:creator>
  <cp:lastModifiedBy>陳彥銘</cp:lastModifiedBy>
  <cp:revision>1368</cp:revision>
  <cp:lastPrinted>2016-05-30T10:09:16Z</cp:lastPrinted>
  <dcterms:created xsi:type="dcterms:W3CDTF">1601-01-01T00:00:00Z</dcterms:created>
  <dcterms:modified xsi:type="dcterms:W3CDTF">2024-10-08T10:00:10Z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