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0.jpg" ContentType="image/pn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84" r:id="rId5"/>
    <p:sldId id="287" r:id="rId6"/>
    <p:sldId id="285" r:id="rId7"/>
    <p:sldId id="299" r:id="rId8"/>
    <p:sldId id="300" r:id="rId9"/>
    <p:sldId id="292" r:id="rId10"/>
    <p:sldId id="293" r:id="rId11"/>
    <p:sldId id="301" r:id="rId12"/>
    <p:sldId id="294" r:id="rId13"/>
    <p:sldId id="288"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CFC"/>
    <a:srgbClr val="1726B5"/>
    <a:srgbClr val="100A90"/>
    <a:srgbClr val="264653"/>
    <a:srgbClr val="97EFD3"/>
    <a:srgbClr val="E9C46A"/>
    <a:srgbClr val="F15574"/>
    <a:srgbClr val="F4EBE8"/>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78" d="100"/>
          <a:sy n="78" d="100"/>
        </p:scale>
        <p:origin x="154"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6" Type="http://schemas.openxmlformats.org/officeDocument/2006/relationships/image" Target="../media/image10.jp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35000">
              <a:srgbClr val="00B0F0"/>
            </a:gs>
            <a:gs pos="0">
              <a:schemeClr val="accent6">
                <a:lumMod val="0"/>
                <a:lumOff val="100000"/>
              </a:schemeClr>
            </a:gs>
            <a:gs pos="100000">
              <a:schemeClr val="tx1">
                <a:lumMod val="95000"/>
                <a:lumOff val="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10D7E4-4354-DA81-D1B9-79BFEF2DB88B}"/>
              </a:ext>
            </a:extLst>
          </p:cNvPr>
          <p:cNvSpPr/>
          <p:nvPr/>
        </p:nvSpPr>
        <p:spPr>
          <a:xfrm>
            <a:off x="1056640" y="812292"/>
            <a:ext cx="5678458" cy="4928616"/>
          </a:xfrm>
          <a:prstGeom prst="rect">
            <a:avLst/>
          </a:prstGeom>
          <a:solidFill>
            <a:schemeClr val="accent1"/>
          </a:solidFill>
          <a:ln w="28575">
            <a:solidFill>
              <a:schemeClr val="tx1">
                <a:lumMod val="95000"/>
                <a:lumOff val="5000"/>
              </a:schemeClr>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795272"/>
            <a:ext cx="4873752" cy="1709928"/>
          </a:xfrm>
        </p:spPr>
        <p:txBody>
          <a:bodyPr/>
          <a:lstStyle/>
          <a:p>
            <a:r>
              <a:rPr lang="en-US" sz="8000">
                <a:ln w="0"/>
                <a:solidFill>
                  <a:srgbClr val="00B0F0"/>
                </a:solidFill>
                <a:effectLst>
                  <a:reflection blurRad="6350" stA="53000" endA="300" endPos="35500" dir="5400000" sy="-90000" algn="bl" rotWithShape="0"/>
                </a:effectLst>
              </a:rPr>
              <a:t>spOrtcult</a:t>
            </a:r>
            <a:endParaRPr lang="en-US" sz="8000" dirty="0">
              <a:ln w="0"/>
              <a:solidFill>
                <a:srgbClr val="00B0F0"/>
              </a:solidFill>
              <a:effectLst>
                <a:reflection blurRad="6350" stA="53000" endA="300" endPos="35500" dir="5400000" sy="-90000" algn="bl" rotWithShape="0"/>
              </a:effectLst>
            </a:endParaRP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4769289" y="4417011"/>
            <a:ext cx="1887553" cy="680212"/>
          </a:xfrm>
        </p:spPr>
        <p:txBody>
          <a:bodyPr/>
          <a:lstStyle/>
          <a:p>
            <a:r>
              <a:rPr lang="en-US" sz="1400">
                <a:latin typeface="+mj-lt"/>
              </a:rPr>
              <a:t>Report by-</a:t>
            </a:r>
            <a:endParaRPr lang="en-US" sz="1400" dirty="0">
              <a:latin typeface="+mj-lt"/>
            </a:endParaRPr>
          </a:p>
          <a:p>
            <a:r>
              <a:rPr lang="en-US" sz="1400">
                <a:latin typeface="+mj-lt"/>
              </a:rPr>
              <a:t>Rahul Pratap Sing</a:t>
            </a:r>
            <a:r>
              <a:rPr lang="en-US" sz="1400" dirty="0">
                <a:latin typeface="+mj-lt"/>
              </a:rPr>
              <a:t>h</a:t>
            </a:r>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2"/>
          <a:srcRect l="24023" r="24023"/>
          <a:stretch/>
        </p:blipFill>
        <p:spPr>
          <a:xfrm>
            <a:off x="6743192" y="822124"/>
            <a:ext cx="4465582" cy="4928616"/>
          </a:xfrm>
          <a:blipFill>
            <a:blip r:embed="rId3">
              <a:alphaModFix amt="65000"/>
            </a:blip>
            <a:stretch>
              <a:fillRect/>
            </a:stretch>
          </a: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75000"/>
              </a:schemeClr>
            </a:gs>
            <a:gs pos="35000">
              <a:srgbClr val="00B0F0"/>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r>
              <a:rPr lang="en-US" dirty="0"/>
              <a:t>Business opportunities are like buses. There’s always another one coming.</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r>
              <a:rPr lang="en-US" altLang="zh-CN" dirty="0"/>
              <a:t>Richard Branson</a:t>
            </a:r>
          </a:p>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r>
              <a:rPr lang="en-US">
                <a:solidFill>
                  <a:schemeClr val="bg1">
                    <a:lumMod val="95000"/>
                  </a:schemeClr>
                </a:solidFill>
              </a:rPr>
              <a:t>9</a:t>
            </a:r>
            <a:endParaRPr lang="en-US" dirty="0">
              <a:solidFill>
                <a:schemeClr val="bg1">
                  <a:lumMod val="95000"/>
                </a:schemeClr>
              </a:solidFill>
            </a:endParaRPr>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a:solidFill>
                  <a:schemeClr val="bg1">
                    <a:lumMod val="95000"/>
                  </a:schemeClr>
                </a:solidFill>
              </a:rPr>
              <a:t>Sportcult</a:t>
            </a:r>
            <a:endParaRPr lang="en-US" dirty="0">
              <a:solidFill>
                <a:schemeClr val="bg1">
                  <a:lumMod val="95000"/>
                </a:schemeClr>
              </a:solidFill>
            </a:endParaRP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a:solidFill>
                  <a:schemeClr val="bg1">
                    <a:lumMod val="95000"/>
                  </a:schemeClr>
                </a:solidFill>
              </a:rPr>
              <a:t>2024-25</a:t>
            </a:r>
            <a:endParaRPr lang="en-US" dirty="0">
              <a:solidFill>
                <a:schemeClr val="bg1">
                  <a:lumMod val="95000"/>
                </a:schemeClr>
              </a:solidFill>
            </a:endParaRPr>
          </a:p>
        </p:txBody>
      </p:sp>
    </p:spTree>
    <p:extLst>
      <p:ext uri="{BB962C8B-B14F-4D97-AF65-F5344CB8AC3E}">
        <p14:creationId xmlns:p14="http://schemas.microsoft.com/office/powerpoint/2010/main" val="61328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6">
                <a:lumMod val="40000"/>
                <a:lumOff val="60000"/>
              </a:schemeClr>
            </a:gs>
            <a:gs pos="35000">
              <a:srgbClr val="00B0F0"/>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425677" y="1901952"/>
            <a:ext cx="4975123" cy="1709928"/>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a:t>Rahul Pratap Singh</a:t>
            </a:r>
            <a:endParaRPr lang="en-US" dirty="0"/>
          </a:p>
          <a:p>
            <a:r>
              <a:rPr lang="en-US"/>
              <a:t>rahulprataps11@gmail.</a:t>
            </a:r>
            <a:r>
              <a:rPr lang="en-US" dirty="0"/>
              <a:t>com</a:t>
            </a:r>
          </a:p>
          <a:p>
            <a:r>
              <a:rPr lang="en-US"/>
              <a:t>8865000219</a:t>
            </a:r>
            <a:endParaRPr lang="en-US" dirty="0"/>
          </a:p>
          <a:p>
            <a:endParaRPr lang="en-US" dirty="0"/>
          </a:p>
        </p:txBody>
      </p:sp>
      <p:pic>
        <p:nvPicPr>
          <p:cNvPr id="33" name="Picture Placeholder 32">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a:blip r:embed="rId2"/>
          <a:srcRect l="32755" t="93" r="32755" b="93"/>
          <a:stretch/>
        </p:blipFill>
        <p:spPr>
          <a:xfrm>
            <a:off x="6443482" y="812292"/>
            <a:ext cx="4636008" cy="4928616"/>
          </a:xfr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lumMod val="75000"/>
              </a:schemeClr>
            </a:gs>
            <a:gs pos="35000">
              <a:srgbClr val="00B0F0"/>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a:t>Who we are</a:t>
            </a: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660804"/>
            <a:ext cx="5010912" cy="2668279"/>
          </a:xfrm>
        </p:spPr>
        <p:txBody>
          <a:bodyPr/>
          <a:lstStyle/>
          <a:p>
            <a:r>
              <a:rPr lang="en-US" b="1"/>
              <a:t>SportCult</a:t>
            </a:r>
            <a:r>
              <a:rPr lang="en-US"/>
              <a:t> is your ultimate online platform for all things sports. Whether you're an avid athlete, a casual sports enthusiast, or a vendor looking to reach a wider audience, SportCult has something for everyone. At Sportcult,we offer personalized shopping experience for our people as well as effortless onboarding for our beloved vendors.</a:t>
            </a:r>
          </a:p>
          <a:p>
            <a:r>
              <a:rPr lang="en-US" b="1"/>
              <a:t>SportCult</a:t>
            </a:r>
            <a:r>
              <a:rPr lang="en-US"/>
              <a:t> is more than just an online marketplace; it's a community that celebrates the spirit of sports. Join us today and experience the future of sports shopping!</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r>
              <a:rPr lang="en-US"/>
              <a:t>1</a:t>
            </a:r>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srcRect l="24353" r="34474"/>
          <a:stretch/>
        </p:blipFill>
        <p:spPr>
          <a:xfrm>
            <a:off x="6583680" y="0"/>
            <a:ext cx="5669280" cy="6858000"/>
          </a:xfrm>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75000"/>
              </a:schemeClr>
            </a:gs>
            <a:gs pos="35000">
              <a:srgbClr val="00B0F0"/>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19" y="1947672"/>
            <a:ext cx="3407862" cy="1938528"/>
          </a:xfrm>
        </p:spPr>
        <p:txBody>
          <a:bodyPr/>
          <a:lstStyle/>
          <a:p>
            <a:r>
              <a:rPr lang="en-US">
                <a:solidFill>
                  <a:schemeClr val="bg1">
                    <a:lumMod val="85000"/>
                  </a:schemeClr>
                </a:solidFill>
              </a:rPr>
              <a:t>Major Features</a:t>
            </a:r>
            <a:endParaRPr lang="en-US" dirty="0">
              <a:solidFill>
                <a:schemeClr val="bg1">
                  <a:lumMod val="85000"/>
                </a:schemeClr>
              </a:solidFill>
            </a:endParaRPr>
          </a:p>
        </p:txBody>
      </p:sp>
      <p:pic>
        <p:nvPicPr>
          <p:cNvPr id="16" name="Picture Placeholder 15">
            <a:extLst>
              <a:ext uri="{FF2B5EF4-FFF2-40B4-BE49-F238E27FC236}">
                <a16:creationId xmlns:a16="http://schemas.microsoft.com/office/drawing/2014/main" id="{1AA3A0A8-F2C4-4E9E-F193-425FD8EA094D}"/>
              </a:ext>
            </a:extLst>
          </p:cNvPr>
          <p:cNvPicPr>
            <a:picLocks noGrp="1" noChangeAspect="1"/>
          </p:cNvPicPr>
          <p:nvPr>
            <p:ph type="pic" sz="quarter" idx="10"/>
          </p:nvPr>
        </p:nvPicPr>
        <p:blipFill>
          <a:blip r:embed="rId2"/>
          <a:srcRect l="414" t="1137" r="414" b="1137"/>
          <a:stretch/>
        </p:blipFill>
        <p:spPr>
          <a:xfrm>
            <a:off x="5115559" y="633811"/>
            <a:ext cx="5985059" cy="5897880"/>
          </a:xfrm>
        </p:spPr>
      </p:pic>
      <p:cxnSp>
        <p:nvCxnSpPr>
          <p:cNvPr id="38" name="Straight Connector 37">
            <a:extLst>
              <a:ext uri="{FF2B5EF4-FFF2-40B4-BE49-F238E27FC236}">
                <a16:creationId xmlns:a16="http://schemas.microsoft.com/office/drawing/2014/main" id="{6FA79243-5B04-6603-FFA1-75A88DCC34E3}"/>
              </a:ext>
            </a:extLst>
          </p:cNvPr>
          <p:cNvCxnSpPr>
            <a:cxnSpLocks/>
          </p:cNvCxnSpPr>
          <p:nvPr/>
        </p:nvCxnSpPr>
        <p:spPr>
          <a:xfrm>
            <a:off x="0" y="6685280"/>
            <a:ext cx="14732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0250F0B-ACF9-B577-64F9-C86C8C0037A4}"/>
              </a:ext>
            </a:extLst>
          </p:cNvPr>
          <p:cNvSpPr txBox="1"/>
          <p:nvPr/>
        </p:nvSpPr>
        <p:spPr>
          <a:xfrm>
            <a:off x="1473200" y="6562169"/>
            <a:ext cx="255198" cy="246221"/>
          </a:xfrm>
          <a:prstGeom prst="rect">
            <a:avLst/>
          </a:prstGeom>
          <a:noFill/>
        </p:spPr>
        <p:txBody>
          <a:bodyPr wrap="none" rtlCol="0">
            <a:spAutoFit/>
          </a:bodyPr>
          <a:lstStyle/>
          <a:p>
            <a:r>
              <a:rPr lang="en-US" sz="1000">
                <a:solidFill>
                  <a:schemeClr val="bg1">
                    <a:lumMod val="95000"/>
                  </a:schemeClr>
                </a:solidFill>
                <a:latin typeface="+mj-lt"/>
              </a:rPr>
              <a:t>2</a:t>
            </a:r>
            <a:endParaRPr lang="en-IN" sz="1000">
              <a:solidFill>
                <a:schemeClr val="bg1">
                  <a:lumMod val="95000"/>
                </a:schemeClr>
              </a:solidFill>
              <a:latin typeface="+mj-lt"/>
            </a:endParaRPr>
          </a:p>
        </p:txBody>
      </p:sp>
      <p:cxnSp>
        <p:nvCxnSpPr>
          <p:cNvPr id="44" name="Straight Connector 43">
            <a:extLst>
              <a:ext uri="{FF2B5EF4-FFF2-40B4-BE49-F238E27FC236}">
                <a16:creationId xmlns:a16="http://schemas.microsoft.com/office/drawing/2014/main" id="{40383B3E-3642-3ED6-5515-4018E71398A8}"/>
              </a:ext>
            </a:extLst>
          </p:cNvPr>
          <p:cNvCxnSpPr>
            <a:cxnSpLocks/>
            <a:stCxn id="42" idx="3"/>
          </p:cNvCxnSpPr>
          <p:nvPr/>
        </p:nvCxnSpPr>
        <p:spPr>
          <a:xfrm>
            <a:off x="1728398" y="6685280"/>
            <a:ext cx="3697042"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F8A631B-CDE9-F71C-3479-17FA2C44B93E}"/>
              </a:ext>
            </a:extLst>
          </p:cNvPr>
          <p:cNvCxnSpPr>
            <a:cxnSpLocks/>
          </p:cNvCxnSpPr>
          <p:nvPr/>
        </p:nvCxnSpPr>
        <p:spPr>
          <a:xfrm flipV="1">
            <a:off x="6385971" y="6685279"/>
            <a:ext cx="3702909" cy="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A12667B-285F-C2B2-8213-D55B5ED6DAC1}"/>
              </a:ext>
            </a:extLst>
          </p:cNvPr>
          <p:cNvSpPr txBox="1"/>
          <p:nvPr/>
        </p:nvSpPr>
        <p:spPr>
          <a:xfrm>
            <a:off x="5506721" y="6562168"/>
            <a:ext cx="1758499" cy="246221"/>
          </a:xfrm>
          <a:prstGeom prst="rect">
            <a:avLst/>
          </a:prstGeom>
          <a:noFill/>
        </p:spPr>
        <p:txBody>
          <a:bodyPr wrap="square" rtlCol="0">
            <a:spAutoFit/>
          </a:bodyPr>
          <a:lstStyle/>
          <a:p>
            <a:r>
              <a:rPr lang="en-US" sz="1000">
                <a:solidFill>
                  <a:schemeClr val="bg1">
                    <a:lumMod val="95000"/>
                  </a:schemeClr>
                </a:solidFill>
                <a:latin typeface="+mj-lt"/>
              </a:rPr>
              <a:t>Sportcult</a:t>
            </a:r>
            <a:endParaRPr lang="en-IN" sz="1000">
              <a:solidFill>
                <a:schemeClr val="bg1">
                  <a:lumMod val="95000"/>
                </a:schemeClr>
              </a:solidFill>
              <a:latin typeface="+mj-lt"/>
            </a:endParaRPr>
          </a:p>
        </p:txBody>
      </p:sp>
      <p:sp>
        <p:nvSpPr>
          <p:cNvPr id="57" name="TextBox 56">
            <a:extLst>
              <a:ext uri="{FF2B5EF4-FFF2-40B4-BE49-F238E27FC236}">
                <a16:creationId xmlns:a16="http://schemas.microsoft.com/office/drawing/2014/main" id="{DEFB56EF-65C8-ABC5-23E9-F8F5DEDC047C}"/>
              </a:ext>
            </a:extLst>
          </p:cNvPr>
          <p:cNvSpPr txBox="1"/>
          <p:nvPr/>
        </p:nvSpPr>
        <p:spPr>
          <a:xfrm>
            <a:off x="10248508" y="6562167"/>
            <a:ext cx="651140" cy="246221"/>
          </a:xfrm>
          <a:prstGeom prst="rect">
            <a:avLst/>
          </a:prstGeom>
          <a:noFill/>
        </p:spPr>
        <p:txBody>
          <a:bodyPr wrap="none" rtlCol="0">
            <a:spAutoFit/>
          </a:bodyPr>
          <a:lstStyle/>
          <a:p>
            <a:r>
              <a:rPr lang="en-US" sz="1000">
                <a:solidFill>
                  <a:schemeClr val="bg1">
                    <a:lumMod val="95000"/>
                  </a:schemeClr>
                </a:solidFill>
                <a:latin typeface="+mj-lt"/>
              </a:rPr>
              <a:t>2024-25</a:t>
            </a:r>
            <a:endParaRPr lang="en-IN" sz="1000">
              <a:solidFill>
                <a:schemeClr val="bg1">
                  <a:lumMod val="95000"/>
                </a:schemeClr>
              </a:solidFill>
              <a:latin typeface="+mj-lt"/>
            </a:endParaRPr>
          </a:p>
        </p:txBody>
      </p:sp>
      <p:cxnSp>
        <p:nvCxnSpPr>
          <p:cNvPr id="59" name="Straight Connector 58">
            <a:extLst>
              <a:ext uri="{FF2B5EF4-FFF2-40B4-BE49-F238E27FC236}">
                <a16:creationId xmlns:a16="http://schemas.microsoft.com/office/drawing/2014/main" id="{9205BC6E-4424-B332-8322-474C5BC77EAC}"/>
              </a:ext>
            </a:extLst>
          </p:cNvPr>
          <p:cNvCxnSpPr>
            <a:cxnSpLocks/>
          </p:cNvCxnSpPr>
          <p:nvPr/>
        </p:nvCxnSpPr>
        <p:spPr>
          <a:xfrm>
            <a:off x="11013440" y="6654800"/>
            <a:ext cx="117856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35000">
              <a:srgbClr val="00B0F0"/>
            </a:gs>
            <a:gs pos="100000">
              <a:schemeClr val="accent6">
                <a:lumMod val="60000"/>
              </a:schemeClr>
            </a:gs>
          </a:gsLst>
          <a:path path="circle">
            <a:fillToRect l="50000" t="130000" r="50000" b="-30000"/>
          </a:path>
          <a:tileRect/>
        </a:gradFill>
        <a:effectLst/>
      </p:bgPr>
    </p:bg>
    <p:spTree>
      <p:nvGrpSpPr>
        <p:cNvPr id="1" name="">
          <a:extLst>
            <a:ext uri="{FF2B5EF4-FFF2-40B4-BE49-F238E27FC236}">
              <a16:creationId xmlns:a16="http://schemas.microsoft.com/office/drawing/2014/main" id="{721CBD89-0CE1-206A-6727-8664A867A35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D5397-FBD9-450B-5AC4-E04BDF36F220}"/>
              </a:ext>
            </a:extLst>
          </p:cNvPr>
          <p:cNvSpPr>
            <a:spLocks noGrp="1"/>
          </p:cNvSpPr>
          <p:nvPr>
            <p:ph type="sldNum" sz="quarter" idx="12"/>
          </p:nvPr>
        </p:nvSpPr>
        <p:spPr/>
        <p:txBody>
          <a:bodyPr/>
          <a:lstStyle/>
          <a:p>
            <a:r>
              <a:rPr lang="en-US">
                <a:solidFill>
                  <a:schemeClr val="bg1"/>
                </a:solidFill>
              </a:rPr>
              <a:t>3</a:t>
            </a:r>
            <a:endParaRPr lang="en-US" noProof="0">
              <a:solidFill>
                <a:schemeClr val="bg1"/>
              </a:solidFill>
            </a:endParaRPr>
          </a:p>
        </p:txBody>
      </p:sp>
      <p:sp>
        <p:nvSpPr>
          <p:cNvPr id="3" name="Footer Placeholder 2">
            <a:extLst>
              <a:ext uri="{FF2B5EF4-FFF2-40B4-BE49-F238E27FC236}">
                <a16:creationId xmlns:a16="http://schemas.microsoft.com/office/drawing/2014/main" id="{FA8DA7E9-0E68-6CC0-F469-C31F9FA64FCE}"/>
              </a:ext>
            </a:extLst>
          </p:cNvPr>
          <p:cNvSpPr>
            <a:spLocks noGrp="1"/>
          </p:cNvSpPr>
          <p:nvPr>
            <p:ph type="ftr" sz="quarter" idx="11"/>
          </p:nvPr>
        </p:nvSpPr>
        <p:spPr/>
        <p:txBody>
          <a:bodyPr/>
          <a:lstStyle/>
          <a:p>
            <a:r>
              <a:rPr lang="en-US" noProof="0">
                <a:solidFill>
                  <a:schemeClr val="bg1"/>
                </a:solidFill>
              </a:rPr>
              <a:t>Sportcult</a:t>
            </a:r>
          </a:p>
        </p:txBody>
      </p:sp>
      <p:sp>
        <p:nvSpPr>
          <p:cNvPr id="4" name="Date Placeholder 3">
            <a:extLst>
              <a:ext uri="{FF2B5EF4-FFF2-40B4-BE49-F238E27FC236}">
                <a16:creationId xmlns:a16="http://schemas.microsoft.com/office/drawing/2014/main" id="{20913577-8CBA-A770-31D6-6BEA955CB690}"/>
              </a:ext>
            </a:extLst>
          </p:cNvPr>
          <p:cNvSpPr>
            <a:spLocks noGrp="1"/>
          </p:cNvSpPr>
          <p:nvPr>
            <p:ph type="dt" sz="half" idx="10"/>
          </p:nvPr>
        </p:nvSpPr>
        <p:spPr/>
        <p:txBody>
          <a:bodyPr/>
          <a:lstStyle/>
          <a:p>
            <a:r>
              <a:rPr lang="en-US" noProof="0">
                <a:solidFill>
                  <a:schemeClr val="bg1"/>
                </a:solidFill>
              </a:rPr>
              <a:t>2024-25</a:t>
            </a:r>
          </a:p>
        </p:txBody>
      </p:sp>
      <p:sp>
        <p:nvSpPr>
          <p:cNvPr id="5" name="Title 1">
            <a:extLst>
              <a:ext uri="{FF2B5EF4-FFF2-40B4-BE49-F238E27FC236}">
                <a16:creationId xmlns:a16="http://schemas.microsoft.com/office/drawing/2014/main" id="{EFBE6DAE-2113-18B2-8E59-63178DA4B5E7}"/>
              </a:ext>
            </a:extLst>
          </p:cNvPr>
          <p:cNvSpPr txBox="1">
            <a:spLocks/>
          </p:cNvSpPr>
          <p:nvPr/>
        </p:nvSpPr>
        <p:spPr>
          <a:xfrm>
            <a:off x="78658" y="1947672"/>
            <a:ext cx="4125616" cy="2862072"/>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a:solidFill>
                  <a:schemeClr val="bg1"/>
                </a:solidFill>
              </a:rPr>
              <a:t>For Customers</a:t>
            </a:r>
            <a:endParaRPr lang="en-US" dirty="0">
              <a:solidFill>
                <a:schemeClr val="bg1"/>
              </a:solidFill>
            </a:endParaRPr>
          </a:p>
        </p:txBody>
      </p:sp>
      <p:pic>
        <p:nvPicPr>
          <p:cNvPr id="6" name="Picture Placeholder 81" descr="blueprint icon">
            <a:extLst>
              <a:ext uri="{FF2B5EF4-FFF2-40B4-BE49-F238E27FC236}">
                <a16:creationId xmlns:a16="http://schemas.microsoft.com/office/drawing/2014/main" id="{887E199F-04F5-09AD-5142-6A35C8FF9454}"/>
              </a:ext>
            </a:extLst>
          </p:cNvPr>
          <p:cNvPicPr>
            <a:picLocks noChangeAspect="1"/>
          </p:cNvPicPr>
          <p:nvPr/>
        </p:nvPicPr>
        <p:blipFill rotWithShape="1">
          <a:blip r:embed="rId2"/>
          <a:srcRect/>
          <a:stretch/>
        </p:blipFill>
        <p:spPr>
          <a:xfrm>
            <a:off x="4666645" y="467895"/>
            <a:ext cx="640080" cy="640080"/>
          </a:xfrm>
          <a:prstGeom prst="rect">
            <a:avLst/>
          </a:prstGeom>
          <a:effectLst>
            <a:glow rad="127000">
              <a:schemeClr val="bg1"/>
            </a:glow>
          </a:effectLst>
        </p:spPr>
      </p:pic>
      <p:sp>
        <p:nvSpPr>
          <p:cNvPr id="7" name="Text Placeholder 7">
            <a:extLst>
              <a:ext uri="{FF2B5EF4-FFF2-40B4-BE49-F238E27FC236}">
                <a16:creationId xmlns:a16="http://schemas.microsoft.com/office/drawing/2014/main" id="{4442B253-0A39-EBC9-507A-C7702318EDB2}"/>
              </a:ext>
            </a:extLst>
          </p:cNvPr>
          <p:cNvSpPr txBox="1">
            <a:spLocks/>
          </p:cNvSpPr>
          <p:nvPr/>
        </p:nvSpPr>
        <p:spPr>
          <a:xfrm>
            <a:off x="5708378" y="290395"/>
            <a:ext cx="38404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Product Catalog</a:t>
            </a:r>
            <a:endParaRPr lang="en-US" sz="2000" dirty="0">
              <a:solidFill>
                <a:schemeClr val="bg1"/>
              </a:solidFill>
            </a:endParaRPr>
          </a:p>
        </p:txBody>
      </p:sp>
      <p:sp>
        <p:nvSpPr>
          <p:cNvPr id="8" name="Text Placeholder 12">
            <a:extLst>
              <a:ext uri="{FF2B5EF4-FFF2-40B4-BE49-F238E27FC236}">
                <a16:creationId xmlns:a16="http://schemas.microsoft.com/office/drawing/2014/main" id="{38E17CD4-AD76-CC7B-FB1E-70B6B41348CC}"/>
              </a:ext>
            </a:extLst>
          </p:cNvPr>
          <p:cNvSpPr txBox="1">
            <a:spLocks/>
          </p:cNvSpPr>
          <p:nvPr/>
        </p:nvSpPr>
        <p:spPr>
          <a:xfrm>
            <a:off x="5708378" y="601640"/>
            <a:ext cx="5863336" cy="8605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rPr>
              <a:t>Comprehensive product catalog with detailed images and descriptions</a:t>
            </a:r>
          </a:p>
          <a:p>
            <a:r>
              <a:rPr lang="en-US" sz="1200">
                <a:solidFill>
                  <a:schemeClr val="bg1"/>
                </a:solidFill>
              </a:rPr>
              <a:t>Smart search and filter options for better results (brands,category, price range,size,etc.)</a:t>
            </a:r>
          </a:p>
          <a:p>
            <a:r>
              <a:rPr lang="en-US" sz="1200">
                <a:solidFill>
                  <a:schemeClr val="bg1"/>
                </a:solidFill>
              </a:rPr>
              <a:t>Recommendations based on browsing history</a:t>
            </a:r>
            <a:endParaRPr lang="en-US" sz="1200" dirty="0">
              <a:solidFill>
                <a:schemeClr val="bg1"/>
              </a:solidFill>
            </a:endParaRPr>
          </a:p>
        </p:txBody>
      </p:sp>
      <p:pic>
        <p:nvPicPr>
          <p:cNvPr id="9" name="Picture Placeholder 83" descr="easel icon">
            <a:extLst>
              <a:ext uri="{FF2B5EF4-FFF2-40B4-BE49-F238E27FC236}">
                <a16:creationId xmlns:a16="http://schemas.microsoft.com/office/drawing/2014/main" id="{09D79E12-7754-E493-610A-F113E13B75EF}"/>
              </a:ext>
            </a:extLst>
          </p:cNvPr>
          <p:cNvPicPr>
            <a:picLocks noChangeAspect="1"/>
          </p:cNvPicPr>
          <p:nvPr/>
        </p:nvPicPr>
        <p:blipFill rotWithShape="1">
          <a:blip r:embed="rId3"/>
          <a:srcRect/>
          <a:stretch/>
        </p:blipFill>
        <p:spPr>
          <a:xfrm>
            <a:off x="4666645" y="1744522"/>
            <a:ext cx="640080" cy="640080"/>
          </a:xfrm>
          <a:prstGeom prst="rect">
            <a:avLst/>
          </a:prstGeom>
          <a:effectLst>
            <a:glow rad="127000">
              <a:schemeClr val="bg1"/>
            </a:glow>
          </a:effectLst>
        </p:spPr>
      </p:pic>
      <p:sp>
        <p:nvSpPr>
          <p:cNvPr id="10" name="Text Placeholder 8">
            <a:extLst>
              <a:ext uri="{FF2B5EF4-FFF2-40B4-BE49-F238E27FC236}">
                <a16:creationId xmlns:a16="http://schemas.microsoft.com/office/drawing/2014/main" id="{F3B907C2-CBD2-6DA9-B617-815DF4D70EF3}"/>
              </a:ext>
            </a:extLst>
          </p:cNvPr>
          <p:cNvSpPr txBox="1">
            <a:spLocks/>
          </p:cNvSpPr>
          <p:nvPr/>
        </p:nvSpPr>
        <p:spPr>
          <a:xfrm>
            <a:off x="5770633" y="1526853"/>
            <a:ext cx="4430776"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Secure checkout and payments</a:t>
            </a:r>
            <a:endParaRPr lang="en-US" sz="2000" dirty="0">
              <a:solidFill>
                <a:schemeClr val="bg1"/>
              </a:solidFill>
            </a:endParaRPr>
          </a:p>
        </p:txBody>
      </p:sp>
      <p:sp>
        <p:nvSpPr>
          <p:cNvPr id="11" name="Text Placeholder 13">
            <a:extLst>
              <a:ext uri="{FF2B5EF4-FFF2-40B4-BE49-F238E27FC236}">
                <a16:creationId xmlns:a16="http://schemas.microsoft.com/office/drawing/2014/main" id="{29AF2B32-5690-065B-7EDD-0106C9EFE768}"/>
              </a:ext>
            </a:extLst>
          </p:cNvPr>
          <p:cNvSpPr txBox="1">
            <a:spLocks/>
          </p:cNvSpPr>
          <p:nvPr/>
        </p:nvSpPr>
        <p:spPr>
          <a:xfrm>
            <a:off x="5770633" y="1875747"/>
            <a:ext cx="5801850" cy="8349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rPr>
              <a:t>All payment options will be available (credit/debit cards, digital wallets, net banking, UPI)</a:t>
            </a:r>
          </a:p>
          <a:p>
            <a:r>
              <a:rPr lang="en-US" sz="1200">
                <a:solidFill>
                  <a:schemeClr val="bg1"/>
                </a:solidFill>
              </a:rPr>
              <a:t>Secured payment gateway for smooth payment operations</a:t>
            </a:r>
          </a:p>
          <a:p>
            <a:r>
              <a:rPr lang="en-US" sz="1200">
                <a:solidFill>
                  <a:schemeClr val="bg1"/>
                </a:solidFill>
              </a:rPr>
              <a:t>Easy and safe checkout processes</a:t>
            </a:r>
          </a:p>
          <a:p>
            <a:endParaRPr lang="en-US" sz="1200" dirty="0">
              <a:solidFill>
                <a:schemeClr val="bg1"/>
              </a:solidFill>
            </a:endParaRPr>
          </a:p>
        </p:txBody>
      </p:sp>
      <p:pic>
        <p:nvPicPr>
          <p:cNvPr id="12" name="Picture Placeholder 85" descr="ruler icon">
            <a:extLst>
              <a:ext uri="{FF2B5EF4-FFF2-40B4-BE49-F238E27FC236}">
                <a16:creationId xmlns:a16="http://schemas.microsoft.com/office/drawing/2014/main" id="{46DC1072-F81E-B815-58B0-23A56A478A1B}"/>
              </a:ext>
            </a:extLst>
          </p:cNvPr>
          <p:cNvPicPr>
            <a:picLocks noChangeAspect="1"/>
          </p:cNvPicPr>
          <p:nvPr/>
        </p:nvPicPr>
        <p:blipFill rotWithShape="1">
          <a:blip r:embed="rId4"/>
          <a:srcRect/>
          <a:stretch/>
        </p:blipFill>
        <p:spPr>
          <a:xfrm>
            <a:off x="4666645" y="4211179"/>
            <a:ext cx="640080" cy="640080"/>
          </a:xfrm>
          <a:prstGeom prst="rect">
            <a:avLst/>
          </a:prstGeom>
          <a:effectLst>
            <a:glow rad="127000">
              <a:schemeClr val="bg1"/>
            </a:glow>
          </a:effectLst>
        </p:spPr>
      </p:pic>
      <p:sp>
        <p:nvSpPr>
          <p:cNvPr id="13" name="Text Placeholder 9">
            <a:extLst>
              <a:ext uri="{FF2B5EF4-FFF2-40B4-BE49-F238E27FC236}">
                <a16:creationId xmlns:a16="http://schemas.microsoft.com/office/drawing/2014/main" id="{C7D6A8DF-6F24-AA7B-D9E8-891F56FFDBCA}"/>
              </a:ext>
            </a:extLst>
          </p:cNvPr>
          <p:cNvSpPr txBox="1">
            <a:spLocks/>
          </p:cNvSpPr>
          <p:nvPr/>
        </p:nvSpPr>
        <p:spPr>
          <a:xfrm>
            <a:off x="5751329" y="2780120"/>
            <a:ext cx="38404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Order Tracking made easy</a:t>
            </a:r>
            <a:endParaRPr lang="en-US" sz="2000" dirty="0">
              <a:solidFill>
                <a:schemeClr val="bg1"/>
              </a:solidFill>
            </a:endParaRPr>
          </a:p>
        </p:txBody>
      </p:sp>
      <p:sp>
        <p:nvSpPr>
          <p:cNvPr id="14" name="Text Placeholder 14">
            <a:extLst>
              <a:ext uri="{FF2B5EF4-FFF2-40B4-BE49-F238E27FC236}">
                <a16:creationId xmlns:a16="http://schemas.microsoft.com/office/drawing/2014/main" id="{34C6FE8A-ED1C-EE7F-2EB4-2AD6B4C1FB0B}"/>
              </a:ext>
            </a:extLst>
          </p:cNvPr>
          <p:cNvSpPr txBox="1">
            <a:spLocks/>
          </p:cNvSpPr>
          <p:nvPr/>
        </p:nvSpPr>
        <p:spPr>
          <a:xfrm>
            <a:off x="5769864" y="3118448"/>
            <a:ext cx="5253736" cy="8349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rPr>
              <a:t>Customer support (24/7) via chat, email and phones for tracking and problem solving</a:t>
            </a:r>
          </a:p>
          <a:p>
            <a:r>
              <a:rPr lang="en-US" sz="1200">
                <a:solidFill>
                  <a:schemeClr val="bg1"/>
                </a:solidFill>
              </a:rPr>
              <a:t>Texts and emails to customers for order dispatch and delivery dates and times</a:t>
            </a:r>
          </a:p>
          <a:p>
            <a:r>
              <a:rPr lang="en-US" sz="1200">
                <a:solidFill>
                  <a:schemeClr val="bg1"/>
                </a:solidFill>
              </a:rPr>
              <a:t>Careful and safe shipping operations for product safety</a:t>
            </a:r>
            <a:endParaRPr lang="en-US" sz="1200" dirty="0">
              <a:solidFill>
                <a:schemeClr val="bg1"/>
              </a:solidFill>
            </a:endParaRPr>
          </a:p>
        </p:txBody>
      </p:sp>
      <p:pic>
        <p:nvPicPr>
          <p:cNvPr id="15" name="Picture Placeholder 87" descr="strategy icon">
            <a:extLst>
              <a:ext uri="{FF2B5EF4-FFF2-40B4-BE49-F238E27FC236}">
                <a16:creationId xmlns:a16="http://schemas.microsoft.com/office/drawing/2014/main" id="{5C3D95A1-7DAA-860B-FBFF-900AFBA83F0A}"/>
              </a:ext>
            </a:extLst>
          </p:cNvPr>
          <p:cNvPicPr>
            <a:picLocks noChangeAspect="1"/>
          </p:cNvPicPr>
          <p:nvPr/>
        </p:nvPicPr>
        <p:blipFill rotWithShape="1">
          <a:blip r:embed="rId5"/>
          <a:srcRect t="476" b="476"/>
          <a:stretch/>
        </p:blipFill>
        <p:spPr>
          <a:xfrm>
            <a:off x="4666645" y="5186184"/>
            <a:ext cx="640080" cy="640080"/>
          </a:xfrm>
          <a:prstGeom prst="rect">
            <a:avLst/>
          </a:prstGeom>
          <a:effectLst>
            <a:glow rad="127000">
              <a:schemeClr val="bg1"/>
            </a:glow>
          </a:effectLst>
        </p:spPr>
      </p:pic>
      <p:sp>
        <p:nvSpPr>
          <p:cNvPr id="16" name="Text Placeholder 10">
            <a:extLst>
              <a:ext uri="{FF2B5EF4-FFF2-40B4-BE49-F238E27FC236}">
                <a16:creationId xmlns:a16="http://schemas.microsoft.com/office/drawing/2014/main" id="{C0115D9D-10E9-5418-6DBE-2031BEEEAC89}"/>
              </a:ext>
            </a:extLst>
          </p:cNvPr>
          <p:cNvSpPr txBox="1">
            <a:spLocks/>
          </p:cNvSpPr>
          <p:nvPr/>
        </p:nvSpPr>
        <p:spPr>
          <a:xfrm>
            <a:off x="5770633" y="4038075"/>
            <a:ext cx="38404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Reviews and Ratings</a:t>
            </a:r>
            <a:endParaRPr lang="en-US" sz="2000" dirty="0">
              <a:solidFill>
                <a:schemeClr val="bg1"/>
              </a:solidFill>
            </a:endParaRPr>
          </a:p>
        </p:txBody>
      </p:sp>
      <p:sp>
        <p:nvSpPr>
          <p:cNvPr id="17" name="Text Placeholder 15">
            <a:extLst>
              <a:ext uri="{FF2B5EF4-FFF2-40B4-BE49-F238E27FC236}">
                <a16:creationId xmlns:a16="http://schemas.microsoft.com/office/drawing/2014/main" id="{EF41BDD0-0997-ED08-2703-9DECFC56EAF1}"/>
              </a:ext>
            </a:extLst>
          </p:cNvPr>
          <p:cNvSpPr txBox="1">
            <a:spLocks/>
          </p:cNvSpPr>
          <p:nvPr/>
        </p:nvSpPr>
        <p:spPr>
          <a:xfrm>
            <a:off x="5770633" y="4366243"/>
            <a:ext cx="5029200" cy="6400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rPr>
              <a:t>Reviews and ratings from users are considered as valuable </a:t>
            </a:r>
          </a:p>
          <a:p>
            <a:r>
              <a:rPr lang="en-US" sz="1200">
                <a:solidFill>
                  <a:schemeClr val="bg1"/>
                </a:solidFill>
              </a:rPr>
              <a:t>Regular buyers are offered credit points to enhance their motivation and loyalty</a:t>
            </a:r>
          </a:p>
          <a:p>
            <a:endParaRPr lang="en-US" dirty="0">
              <a:solidFill>
                <a:schemeClr val="bg1"/>
              </a:solidFill>
            </a:endParaRPr>
          </a:p>
        </p:txBody>
      </p:sp>
      <p:pic>
        <p:nvPicPr>
          <p:cNvPr id="18" name="Picture Placeholder 89" descr="airplane icon">
            <a:extLst>
              <a:ext uri="{FF2B5EF4-FFF2-40B4-BE49-F238E27FC236}">
                <a16:creationId xmlns:a16="http://schemas.microsoft.com/office/drawing/2014/main" id="{047C6EEE-9F66-99CE-A0CB-CBFA546C510D}"/>
              </a:ext>
            </a:extLst>
          </p:cNvPr>
          <p:cNvPicPr>
            <a:picLocks noChangeAspect="1"/>
          </p:cNvPicPr>
          <p:nvPr/>
        </p:nvPicPr>
        <p:blipFill rotWithShape="1">
          <a:blip r:embed="rId6"/>
          <a:srcRect/>
          <a:stretch/>
        </p:blipFill>
        <p:spPr>
          <a:xfrm>
            <a:off x="4666645" y="3076696"/>
            <a:ext cx="640080" cy="640080"/>
          </a:xfrm>
          <a:prstGeom prst="rect">
            <a:avLst/>
          </a:prstGeom>
          <a:effectLst>
            <a:glow rad="127000">
              <a:schemeClr val="bg1"/>
            </a:glow>
          </a:effectLst>
        </p:spPr>
      </p:pic>
      <p:sp>
        <p:nvSpPr>
          <p:cNvPr id="19" name="Text Placeholder 11">
            <a:extLst>
              <a:ext uri="{FF2B5EF4-FFF2-40B4-BE49-F238E27FC236}">
                <a16:creationId xmlns:a16="http://schemas.microsoft.com/office/drawing/2014/main" id="{21B3D3CD-8C00-7478-2C24-50F7FA7029C4}"/>
              </a:ext>
            </a:extLst>
          </p:cNvPr>
          <p:cNvSpPr txBox="1">
            <a:spLocks/>
          </p:cNvSpPr>
          <p:nvPr/>
        </p:nvSpPr>
        <p:spPr>
          <a:xfrm>
            <a:off x="5770633" y="4978473"/>
            <a:ext cx="5517896"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Exchange,Refund and Replacement (ERR)</a:t>
            </a:r>
            <a:endParaRPr lang="en-US" sz="2000" dirty="0">
              <a:solidFill>
                <a:schemeClr val="bg1"/>
              </a:solidFill>
            </a:endParaRPr>
          </a:p>
        </p:txBody>
      </p:sp>
      <p:sp>
        <p:nvSpPr>
          <p:cNvPr id="20" name="Text Placeholder 16">
            <a:extLst>
              <a:ext uri="{FF2B5EF4-FFF2-40B4-BE49-F238E27FC236}">
                <a16:creationId xmlns:a16="http://schemas.microsoft.com/office/drawing/2014/main" id="{D0546EB1-BD67-D468-FFC5-11578B5622B9}"/>
              </a:ext>
            </a:extLst>
          </p:cNvPr>
          <p:cNvSpPr txBox="1">
            <a:spLocks/>
          </p:cNvSpPr>
          <p:nvPr/>
        </p:nvSpPr>
        <p:spPr>
          <a:xfrm>
            <a:off x="5770633" y="5309762"/>
            <a:ext cx="5029200" cy="6467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rPr>
              <a:t>Hasslefree exchange and replacement options in valid cases</a:t>
            </a:r>
          </a:p>
          <a:p>
            <a:r>
              <a:rPr lang="en-US" sz="1200">
                <a:solidFill>
                  <a:schemeClr val="bg1"/>
                </a:solidFill>
              </a:rPr>
              <a:t>Proper customer support and guidance in refund cases for happy customers. </a:t>
            </a:r>
          </a:p>
          <a:p>
            <a:endParaRPr lang="en-US" dirty="0">
              <a:solidFill>
                <a:schemeClr val="bg1"/>
              </a:solidFill>
            </a:endParaRPr>
          </a:p>
        </p:txBody>
      </p:sp>
    </p:spTree>
    <p:extLst>
      <p:ext uri="{BB962C8B-B14F-4D97-AF65-F5344CB8AC3E}">
        <p14:creationId xmlns:p14="http://schemas.microsoft.com/office/powerpoint/2010/main" val="495855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75000"/>
              </a:schemeClr>
            </a:gs>
            <a:gs pos="35000">
              <a:srgbClr val="00B0F0"/>
            </a:gs>
            <a:gs pos="100000">
              <a:schemeClr val="accent6">
                <a:lumMod val="60000"/>
              </a:schemeClr>
            </a:gs>
          </a:gsLst>
          <a:path path="circle">
            <a:fillToRect l="50000" t="130000" r="50000" b="-30000"/>
          </a:path>
        </a:gradFill>
        <a:effectLst/>
      </p:bgPr>
    </p:bg>
    <p:spTree>
      <p:nvGrpSpPr>
        <p:cNvPr id="1" name="">
          <a:extLst>
            <a:ext uri="{FF2B5EF4-FFF2-40B4-BE49-F238E27FC236}">
              <a16:creationId xmlns:a16="http://schemas.microsoft.com/office/drawing/2014/main" id="{7284A954-4B55-9FC7-1BD9-EC9D1601C0A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E5F650-2902-265A-0083-41692E665F3F}"/>
              </a:ext>
            </a:extLst>
          </p:cNvPr>
          <p:cNvSpPr>
            <a:spLocks noGrp="1"/>
          </p:cNvSpPr>
          <p:nvPr>
            <p:ph type="sldNum" sz="quarter" idx="12"/>
          </p:nvPr>
        </p:nvSpPr>
        <p:spPr/>
        <p:txBody>
          <a:bodyPr/>
          <a:lstStyle/>
          <a:p>
            <a:r>
              <a:rPr lang="en-US">
                <a:solidFill>
                  <a:schemeClr val="bg1"/>
                </a:solidFill>
              </a:rPr>
              <a:t>4</a:t>
            </a:r>
            <a:endParaRPr lang="en-US" noProof="0">
              <a:solidFill>
                <a:schemeClr val="bg1"/>
              </a:solidFill>
            </a:endParaRPr>
          </a:p>
        </p:txBody>
      </p:sp>
      <p:sp>
        <p:nvSpPr>
          <p:cNvPr id="3" name="Footer Placeholder 2">
            <a:extLst>
              <a:ext uri="{FF2B5EF4-FFF2-40B4-BE49-F238E27FC236}">
                <a16:creationId xmlns:a16="http://schemas.microsoft.com/office/drawing/2014/main" id="{FC9BBFDE-74E6-C333-EB88-1949794CC017}"/>
              </a:ext>
            </a:extLst>
          </p:cNvPr>
          <p:cNvSpPr>
            <a:spLocks noGrp="1"/>
          </p:cNvSpPr>
          <p:nvPr>
            <p:ph type="ftr" sz="quarter" idx="11"/>
          </p:nvPr>
        </p:nvSpPr>
        <p:spPr/>
        <p:txBody>
          <a:bodyPr/>
          <a:lstStyle/>
          <a:p>
            <a:r>
              <a:rPr lang="en-US" noProof="0">
                <a:solidFill>
                  <a:schemeClr val="bg1"/>
                </a:solidFill>
              </a:rPr>
              <a:t>Sportcult</a:t>
            </a:r>
          </a:p>
        </p:txBody>
      </p:sp>
      <p:sp>
        <p:nvSpPr>
          <p:cNvPr id="4" name="Date Placeholder 3">
            <a:extLst>
              <a:ext uri="{FF2B5EF4-FFF2-40B4-BE49-F238E27FC236}">
                <a16:creationId xmlns:a16="http://schemas.microsoft.com/office/drawing/2014/main" id="{A78B5281-B4A6-3370-150D-FC2324B9D2AA}"/>
              </a:ext>
            </a:extLst>
          </p:cNvPr>
          <p:cNvSpPr>
            <a:spLocks noGrp="1"/>
          </p:cNvSpPr>
          <p:nvPr>
            <p:ph type="dt" sz="half" idx="10"/>
          </p:nvPr>
        </p:nvSpPr>
        <p:spPr/>
        <p:txBody>
          <a:bodyPr/>
          <a:lstStyle/>
          <a:p>
            <a:r>
              <a:rPr lang="en-US" noProof="0">
                <a:solidFill>
                  <a:schemeClr val="bg1"/>
                </a:solidFill>
              </a:rPr>
              <a:t>2024-25</a:t>
            </a:r>
          </a:p>
        </p:txBody>
      </p:sp>
      <p:sp>
        <p:nvSpPr>
          <p:cNvPr id="5" name="Title 1">
            <a:extLst>
              <a:ext uri="{FF2B5EF4-FFF2-40B4-BE49-F238E27FC236}">
                <a16:creationId xmlns:a16="http://schemas.microsoft.com/office/drawing/2014/main" id="{DE320F77-74C3-29B9-A08B-D3C9572CCABE}"/>
              </a:ext>
            </a:extLst>
          </p:cNvPr>
          <p:cNvSpPr txBox="1">
            <a:spLocks/>
          </p:cNvSpPr>
          <p:nvPr/>
        </p:nvSpPr>
        <p:spPr>
          <a:xfrm>
            <a:off x="78658" y="1947672"/>
            <a:ext cx="4125616" cy="2862072"/>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a:solidFill>
                  <a:schemeClr val="bg1"/>
                </a:solidFill>
              </a:rPr>
              <a:t>For Vendors</a:t>
            </a:r>
            <a:endParaRPr lang="en-US" dirty="0">
              <a:solidFill>
                <a:schemeClr val="bg1"/>
              </a:solidFill>
            </a:endParaRPr>
          </a:p>
        </p:txBody>
      </p:sp>
      <p:pic>
        <p:nvPicPr>
          <p:cNvPr id="6" name="Picture Placeholder 81" descr="blueprint icon">
            <a:extLst>
              <a:ext uri="{FF2B5EF4-FFF2-40B4-BE49-F238E27FC236}">
                <a16:creationId xmlns:a16="http://schemas.microsoft.com/office/drawing/2014/main" id="{DC4E92A0-A7C4-B917-48D4-9CDBBB5ECEBE}"/>
              </a:ext>
            </a:extLst>
          </p:cNvPr>
          <p:cNvPicPr>
            <a:picLocks noChangeAspect="1"/>
          </p:cNvPicPr>
          <p:nvPr/>
        </p:nvPicPr>
        <p:blipFill rotWithShape="1">
          <a:blip r:embed="rId2"/>
          <a:srcRect/>
          <a:stretch/>
        </p:blipFill>
        <p:spPr>
          <a:xfrm>
            <a:off x="4646068" y="1728767"/>
            <a:ext cx="640080" cy="640080"/>
          </a:xfrm>
          <a:prstGeom prst="rect">
            <a:avLst/>
          </a:prstGeom>
          <a:effectLst>
            <a:glow rad="127000">
              <a:schemeClr val="bg1"/>
            </a:glow>
          </a:effectLst>
        </p:spPr>
      </p:pic>
      <p:sp>
        <p:nvSpPr>
          <p:cNvPr id="7" name="Text Placeholder 7">
            <a:extLst>
              <a:ext uri="{FF2B5EF4-FFF2-40B4-BE49-F238E27FC236}">
                <a16:creationId xmlns:a16="http://schemas.microsoft.com/office/drawing/2014/main" id="{E330636A-3579-9C3E-C94E-6E6AB68ABCDB}"/>
              </a:ext>
            </a:extLst>
          </p:cNvPr>
          <p:cNvSpPr txBox="1">
            <a:spLocks/>
          </p:cNvSpPr>
          <p:nvPr/>
        </p:nvSpPr>
        <p:spPr>
          <a:xfrm>
            <a:off x="5733531" y="388087"/>
            <a:ext cx="38404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Vendor dashboard</a:t>
            </a:r>
            <a:endParaRPr lang="en-US" sz="2000" dirty="0">
              <a:solidFill>
                <a:schemeClr val="bg1"/>
              </a:solidFill>
            </a:endParaRPr>
          </a:p>
        </p:txBody>
      </p:sp>
      <p:sp>
        <p:nvSpPr>
          <p:cNvPr id="8" name="Text Placeholder 12">
            <a:extLst>
              <a:ext uri="{FF2B5EF4-FFF2-40B4-BE49-F238E27FC236}">
                <a16:creationId xmlns:a16="http://schemas.microsoft.com/office/drawing/2014/main" id="{893AA41C-E9CD-D7F4-71B7-FF011C162759}"/>
              </a:ext>
            </a:extLst>
          </p:cNvPr>
          <p:cNvSpPr txBox="1">
            <a:spLocks/>
          </p:cNvSpPr>
          <p:nvPr/>
        </p:nvSpPr>
        <p:spPr>
          <a:xfrm>
            <a:off x="5739121" y="685416"/>
            <a:ext cx="5863336" cy="8605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rPr>
              <a:t>Ease-to-use dashboard for managing products, orders, inventory and payments</a:t>
            </a:r>
          </a:p>
          <a:p>
            <a:r>
              <a:rPr lang="en-US" sz="1200">
                <a:solidFill>
                  <a:schemeClr val="bg1"/>
                </a:solidFill>
              </a:rPr>
              <a:t>User-friendly products listing and management tools</a:t>
            </a:r>
          </a:p>
          <a:p>
            <a:r>
              <a:rPr lang="en-US" sz="1200">
                <a:solidFill>
                  <a:schemeClr val="bg1"/>
                </a:solidFill>
              </a:rPr>
              <a:t>Timely order fulfilment and tracking system</a:t>
            </a:r>
            <a:endParaRPr lang="en-US" sz="1200" dirty="0">
              <a:solidFill>
                <a:schemeClr val="bg1"/>
              </a:solidFill>
            </a:endParaRPr>
          </a:p>
        </p:txBody>
      </p:sp>
      <p:pic>
        <p:nvPicPr>
          <p:cNvPr id="9" name="Picture Placeholder 83" descr="easel icon">
            <a:extLst>
              <a:ext uri="{FF2B5EF4-FFF2-40B4-BE49-F238E27FC236}">
                <a16:creationId xmlns:a16="http://schemas.microsoft.com/office/drawing/2014/main" id="{677E0CF1-C150-A5A0-83D8-FB61957D40FA}"/>
              </a:ext>
            </a:extLst>
          </p:cNvPr>
          <p:cNvPicPr>
            <a:picLocks noChangeAspect="1"/>
          </p:cNvPicPr>
          <p:nvPr/>
        </p:nvPicPr>
        <p:blipFill rotWithShape="1">
          <a:blip r:embed="rId3"/>
          <a:srcRect/>
          <a:stretch/>
        </p:blipFill>
        <p:spPr>
          <a:xfrm>
            <a:off x="4646068" y="575743"/>
            <a:ext cx="640080" cy="640080"/>
          </a:xfrm>
          <a:prstGeom prst="rect">
            <a:avLst/>
          </a:prstGeom>
          <a:effectLst>
            <a:glow rad="127000">
              <a:schemeClr val="bg1"/>
            </a:glow>
          </a:effectLst>
        </p:spPr>
      </p:pic>
      <p:sp>
        <p:nvSpPr>
          <p:cNvPr id="10" name="Text Placeholder 8">
            <a:extLst>
              <a:ext uri="{FF2B5EF4-FFF2-40B4-BE49-F238E27FC236}">
                <a16:creationId xmlns:a16="http://schemas.microsoft.com/office/drawing/2014/main" id="{7F431525-3B13-8F20-5201-837C44AF1015}"/>
              </a:ext>
            </a:extLst>
          </p:cNvPr>
          <p:cNvSpPr txBox="1">
            <a:spLocks/>
          </p:cNvSpPr>
          <p:nvPr/>
        </p:nvSpPr>
        <p:spPr>
          <a:xfrm>
            <a:off x="5739121" y="1655546"/>
            <a:ext cx="4938007"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Timely payments and disbursement</a:t>
            </a:r>
            <a:endParaRPr lang="en-US" sz="2000" dirty="0">
              <a:solidFill>
                <a:schemeClr val="bg1"/>
              </a:solidFill>
            </a:endParaRPr>
          </a:p>
        </p:txBody>
      </p:sp>
      <p:sp>
        <p:nvSpPr>
          <p:cNvPr id="11" name="Text Placeholder 13">
            <a:extLst>
              <a:ext uri="{FF2B5EF4-FFF2-40B4-BE49-F238E27FC236}">
                <a16:creationId xmlns:a16="http://schemas.microsoft.com/office/drawing/2014/main" id="{9E48EF09-E771-2DF0-82F9-7A7E125F1F3B}"/>
              </a:ext>
            </a:extLst>
          </p:cNvPr>
          <p:cNvSpPr txBox="1">
            <a:spLocks/>
          </p:cNvSpPr>
          <p:nvPr/>
        </p:nvSpPr>
        <p:spPr>
          <a:xfrm>
            <a:off x="5769864" y="1951350"/>
            <a:ext cx="5801850" cy="8349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rPr>
              <a:t>Timely and even payments and disbursements</a:t>
            </a:r>
          </a:p>
          <a:p>
            <a:r>
              <a:rPr lang="en-US" sz="1200">
                <a:solidFill>
                  <a:schemeClr val="bg1"/>
                </a:solidFill>
              </a:rPr>
              <a:t>All payment options will be available (credit/debit cards, digital wallets, net banking, UPI)</a:t>
            </a:r>
          </a:p>
          <a:p>
            <a:endParaRPr lang="en-US" sz="1200">
              <a:solidFill>
                <a:schemeClr val="bg1"/>
              </a:solidFill>
            </a:endParaRPr>
          </a:p>
          <a:p>
            <a:endParaRPr lang="en-US" sz="1200" dirty="0">
              <a:solidFill>
                <a:schemeClr val="bg1"/>
              </a:solidFill>
            </a:endParaRPr>
          </a:p>
        </p:txBody>
      </p:sp>
      <p:pic>
        <p:nvPicPr>
          <p:cNvPr id="12" name="Picture Placeholder 85" descr="ruler icon">
            <a:extLst>
              <a:ext uri="{FF2B5EF4-FFF2-40B4-BE49-F238E27FC236}">
                <a16:creationId xmlns:a16="http://schemas.microsoft.com/office/drawing/2014/main" id="{A8117E34-23F1-515A-1C34-09032E0CD0EF}"/>
              </a:ext>
            </a:extLst>
          </p:cNvPr>
          <p:cNvPicPr>
            <a:picLocks noChangeAspect="1"/>
          </p:cNvPicPr>
          <p:nvPr/>
        </p:nvPicPr>
        <p:blipFill rotWithShape="1">
          <a:blip r:embed="rId4"/>
          <a:srcRect/>
          <a:stretch/>
        </p:blipFill>
        <p:spPr>
          <a:xfrm>
            <a:off x="4646068" y="5228150"/>
            <a:ext cx="640080" cy="640080"/>
          </a:xfrm>
          <a:prstGeom prst="rect">
            <a:avLst/>
          </a:prstGeom>
          <a:effectLst>
            <a:glow rad="127000">
              <a:schemeClr val="bg1"/>
            </a:glow>
          </a:effectLst>
        </p:spPr>
      </p:pic>
      <p:sp>
        <p:nvSpPr>
          <p:cNvPr id="13" name="Text Placeholder 9">
            <a:extLst>
              <a:ext uri="{FF2B5EF4-FFF2-40B4-BE49-F238E27FC236}">
                <a16:creationId xmlns:a16="http://schemas.microsoft.com/office/drawing/2014/main" id="{5A2F6585-D8E8-F626-EE8A-149453D0CA71}"/>
              </a:ext>
            </a:extLst>
          </p:cNvPr>
          <p:cNvSpPr txBox="1">
            <a:spLocks/>
          </p:cNvSpPr>
          <p:nvPr/>
        </p:nvSpPr>
        <p:spPr>
          <a:xfrm>
            <a:off x="5752695" y="2591602"/>
            <a:ext cx="38404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Customer support</a:t>
            </a:r>
            <a:endParaRPr lang="en-US" sz="2000" dirty="0">
              <a:solidFill>
                <a:schemeClr val="bg1"/>
              </a:solidFill>
            </a:endParaRPr>
          </a:p>
        </p:txBody>
      </p:sp>
      <p:sp>
        <p:nvSpPr>
          <p:cNvPr id="14" name="Text Placeholder 14">
            <a:extLst>
              <a:ext uri="{FF2B5EF4-FFF2-40B4-BE49-F238E27FC236}">
                <a16:creationId xmlns:a16="http://schemas.microsoft.com/office/drawing/2014/main" id="{8C33F7F5-39C6-E4DA-5CCE-8FFBFDE598A9}"/>
              </a:ext>
            </a:extLst>
          </p:cNvPr>
          <p:cNvSpPr txBox="1">
            <a:spLocks/>
          </p:cNvSpPr>
          <p:nvPr/>
        </p:nvSpPr>
        <p:spPr>
          <a:xfrm>
            <a:off x="5770633" y="2929930"/>
            <a:ext cx="5253736" cy="8349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rPr>
              <a:t>Dedicateed vendor team for grievances and support</a:t>
            </a:r>
          </a:p>
          <a:p>
            <a:r>
              <a:rPr lang="en-US" sz="1200">
                <a:solidFill>
                  <a:schemeClr val="bg1"/>
                </a:solidFill>
              </a:rPr>
              <a:t>Vendor support (24/7) via chat, email and phones for tracking and problem solving</a:t>
            </a:r>
          </a:p>
          <a:p>
            <a:r>
              <a:rPr lang="en-US" sz="1200">
                <a:solidFill>
                  <a:schemeClr val="bg1"/>
                </a:solidFill>
              </a:rPr>
              <a:t>Alert texts and emails to vendors for order dispatch and delivery dates and times</a:t>
            </a:r>
          </a:p>
        </p:txBody>
      </p:sp>
      <p:pic>
        <p:nvPicPr>
          <p:cNvPr id="15" name="Picture Placeholder 87" descr="strategy icon">
            <a:extLst>
              <a:ext uri="{FF2B5EF4-FFF2-40B4-BE49-F238E27FC236}">
                <a16:creationId xmlns:a16="http://schemas.microsoft.com/office/drawing/2014/main" id="{8C6D817D-0E3B-9057-5B9B-1C0E7B8AB81F}"/>
              </a:ext>
            </a:extLst>
          </p:cNvPr>
          <p:cNvPicPr>
            <a:picLocks noChangeAspect="1"/>
          </p:cNvPicPr>
          <p:nvPr/>
        </p:nvPicPr>
        <p:blipFill rotWithShape="1">
          <a:blip r:embed="rId5"/>
          <a:srcRect t="476" b="476"/>
          <a:stretch/>
        </p:blipFill>
        <p:spPr>
          <a:xfrm>
            <a:off x="4646068" y="4169664"/>
            <a:ext cx="640080" cy="640080"/>
          </a:xfrm>
          <a:prstGeom prst="rect">
            <a:avLst/>
          </a:prstGeom>
          <a:effectLst>
            <a:glow rad="127000">
              <a:schemeClr val="bg1"/>
            </a:glow>
          </a:effectLst>
        </p:spPr>
      </p:pic>
      <p:sp>
        <p:nvSpPr>
          <p:cNvPr id="16" name="Text Placeholder 10">
            <a:extLst>
              <a:ext uri="{FF2B5EF4-FFF2-40B4-BE49-F238E27FC236}">
                <a16:creationId xmlns:a16="http://schemas.microsoft.com/office/drawing/2014/main" id="{91D11ADF-0E08-BA94-2C2B-EA09DCB082FC}"/>
              </a:ext>
            </a:extLst>
          </p:cNvPr>
          <p:cNvSpPr txBox="1">
            <a:spLocks/>
          </p:cNvSpPr>
          <p:nvPr/>
        </p:nvSpPr>
        <p:spPr>
          <a:xfrm>
            <a:off x="5770633" y="3915598"/>
            <a:ext cx="38404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Marketing Strategies in action</a:t>
            </a:r>
            <a:endParaRPr lang="en-US" sz="2000" dirty="0">
              <a:solidFill>
                <a:schemeClr val="bg1"/>
              </a:solidFill>
            </a:endParaRPr>
          </a:p>
        </p:txBody>
      </p:sp>
      <p:sp>
        <p:nvSpPr>
          <p:cNvPr id="17" name="Text Placeholder 15">
            <a:extLst>
              <a:ext uri="{FF2B5EF4-FFF2-40B4-BE49-F238E27FC236}">
                <a16:creationId xmlns:a16="http://schemas.microsoft.com/office/drawing/2014/main" id="{8E037ED8-3716-ED85-6A62-53DA15AABB65}"/>
              </a:ext>
            </a:extLst>
          </p:cNvPr>
          <p:cNvSpPr txBox="1">
            <a:spLocks/>
          </p:cNvSpPr>
          <p:nvPr/>
        </p:nvSpPr>
        <p:spPr>
          <a:xfrm>
            <a:off x="5787622" y="4265174"/>
            <a:ext cx="5029200" cy="6400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rPr>
              <a:t>Different marketing strategies from time to time to promote sales</a:t>
            </a:r>
            <a:endParaRPr lang="en-US" sz="1200" dirty="0">
              <a:solidFill>
                <a:schemeClr val="bg1"/>
              </a:solidFill>
            </a:endParaRPr>
          </a:p>
          <a:p>
            <a:r>
              <a:rPr lang="en-US" sz="1200">
                <a:solidFill>
                  <a:schemeClr val="bg1"/>
                </a:solidFill>
              </a:rPr>
              <a:t>Dedicated marketing team for sales growth</a:t>
            </a:r>
          </a:p>
        </p:txBody>
      </p:sp>
      <p:pic>
        <p:nvPicPr>
          <p:cNvPr id="18" name="Picture Placeholder 89">
            <a:extLst>
              <a:ext uri="{FF2B5EF4-FFF2-40B4-BE49-F238E27FC236}">
                <a16:creationId xmlns:a16="http://schemas.microsoft.com/office/drawing/2014/main" id="{261FE05F-140F-E574-95F1-8CA0E0A9681A}"/>
              </a:ext>
            </a:extLst>
          </p:cNvPr>
          <p:cNvPicPr>
            <a:picLocks noChangeAspect="1"/>
          </p:cNvPicPr>
          <p:nvPr/>
        </p:nvPicPr>
        <p:blipFill>
          <a:blip r:embed="rId6"/>
          <a:srcRect/>
          <a:stretch/>
        </p:blipFill>
        <p:spPr>
          <a:xfrm>
            <a:off x="4672194" y="3034716"/>
            <a:ext cx="587828" cy="640080"/>
          </a:xfrm>
          <a:prstGeom prst="rect">
            <a:avLst/>
          </a:prstGeom>
          <a:effectLst>
            <a:glow rad="127000">
              <a:schemeClr val="bg1"/>
            </a:glow>
          </a:effectLst>
        </p:spPr>
      </p:pic>
      <p:sp>
        <p:nvSpPr>
          <p:cNvPr id="19" name="Text Placeholder 11">
            <a:extLst>
              <a:ext uri="{FF2B5EF4-FFF2-40B4-BE49-F238E27FC236}">
                <a16:creationId xmlns:a16="http://schemas.microsoft.com/office/drawing/2014/main" id="{3D241076-31CD-D5BB-E62F-92335F821120}"/>
              </a:ext>
            </a:extLst>
          </p:cNvPr>
          <p:cNvSpPr txBox="1">
            <a:spLocks/>
          </p:cNvSpPr>
          <p:nvPr/>
        </p:nvSpPr>
        <p:spPr>
          <a:xfrm>
            <a:off x="5787622" y="4958305"/>
            <a:ext cx="5517896"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Analysis and Business Insights</a:t>
            </a:r>
            <a:endParaRPr lang="en-US" sz="2000" dirty="0">
              <a:solidFill>
                <a:schemeClr val="bg1"/>
              </a:solidFill>
            </a:endParaRPr>
          </a:p>
        </p:txBody>
      </p:sp>
      <p:sp>
        <p:nvSpPr>
          <p:cNvPr id="20" name="Text Placeholder 16">
            <a:extLst>
              <a:ext uri="{FF2B5EF4-FFF2-40B4-BE49-F238E27FC236}">
                <a16:creationId xmlns:a16="http://schemas.microsoft.com/office/drawing/2014/main" id="{5E77531C-A8BE-39D7-DFE3-A108348722F7}"/>
              </a:ext>
            </a:extLst>
          </p:cNvPr>
          <p:cNvSpPr txBox="1">
            <a:spLocks/>
          </p:cNvSpPr>
          <p:nvPr/>
        </p:nvSpPr>
        <p:spPr>
          <a:xfrm>
            <a:off x="5770633" y="5309762"/>
            <a:ext cx="5029200" cy="6467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rPr>
              <a:t>Sales, customer reviews and feedbacks used for analysis and future predictions</a:t>
            </a:r>
          </a:p>
          <a:p>
            <a:r>
              <a:rPr lang="en-US" sz="1200">
                <a:solidFill>
                  <a:schemeClr val="bg1"/>
                </a:solidFill>
              </a:rPr>
              <a:t>Product performance reports for future prediction of production, demand and sales</a:t>
            </a:r>
          </a:p>
        </p:txBody>
      </p:sp>
    </p:spTree>
    <p:extLst>
      <p:ext uri="{BB962C8B-B14F-4D97-AF65-F5344CB8AC3E}">
        <p14:creationId xmlns:p14="http://schemas.microsoft.com/office/powerpoint/2010/main" val="263336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40000"/>
                <a:lumOff val="60000"/>
              </a:schemeClr>
            </a:gs>
            <a:gs pos="35000">
              <a:srgbClr val="00B0F0"/>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a:solidFill>
                  <a:schemeClr val="bg1"/>
                </a:solidFill>
              </a:rPr>
              <a:t>User Journey</a:t>
            </a:r>
            <a:endParaRPr lang="en-US" dirty="0">
              <a:solidFill>
                <a:schemeClr val="bg1"/>
              </a:solidFill>
            </a:endParaRP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solidFill>
                  <a:schemeClr val="bg1"/>
                </a:solidFill>
              </a:rPr>
              <a:t>Iterative approaches to corporate strategy</a:t>
            </a:r>
          </a:p>
          <a:p>
            <a:r>
              <a:rPr lang="en-US" dirty="0">
                <a:solidFill>
                  <a:schemeClr val="bg1"/>
                </a:solidFill>
              </a:rPr>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r>
              <a:rPr lang="en-US">
                <a:solidFill>
                  <a:schemeClr val="bg1"/>
                </a:solidFill>
              </a:rPr>
              <a:t>5</a:t>
            </a:r>
            <a:endParaRPr lang="en-US" dirty="0">
              <a:solidFill>
                <a:schemeClr val="bg1"/>
              </a:solidFill>
            </a:endParaRPr>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a:solidFill>
                  <a:schemeClr val="bg1"/>
                </a:solidFill>
              </a:rPr>
              <a:t>Sportcult</a:t>
            </a:r>
            <a:endParaRPr lang="en-US" dirty="0">
              <a:solidFill>
                <a:schemeClr val="bg1"/>
              </a:solidFill>
            </a:endParaRP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a:solidFill>
                  <a:schemeClr val="bg1"/>
                </a:solidFill>
              </a:rPr>
              <a:t>2024-25</a:t>
            </a:r>
            <a:endParaRPr lang="en-US" dirty="0">
              <a:solidFill>
                <a:schemeClr val="bg1"/>
              </a:solidFill>
            </a:endParaRPr>
          </a:p>
        </p:txBody>
      </p:sp>
      <p:sp>
        <p:nvSpPr>
          <p:cNvPr id="10" name="Parallelogram 9">
            <a:extLst>
              <a:ext uri="{FF2B5EF4-FFF2-40B4-BE49-F238E27FC236}">
                <a16:creationId xmlns:a16="http://schemas.microsoft.com/office/drawing/2014/main" id="{25F3F597-C04C-C816-FB91-0F98E3896F64}"/>
              </a:ext>
            </a:extLst>
          </p:cNvPr>
          <p:cNvSpPr/>
          <p:nvPr/>
        </p:nvSpPr>
        <p:spPr>
          <a:xfrm>
            <a:off x="1021080" y="4101267"/>
            <a:ext cx="10248145" cy="1635760"/>
          </a:xfrm>
          <a:prstGeom prst="parallelogram">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gradFill>
          <a:ln w="19050">
            <a:solidFill>
              <a:schemeClr val="tx1"/>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1" name="Parallelogram 10">
            <a:extLst>
              <a:ext uri="{FF2B5EF4-FFF2-40B4-BE49-F238E27FC236}">
                <a16:creationId xmlns:a16="http://schemas.microsoft.com/office/drawing/2014/main" id="{727A446A-8394-462D-BC06-3674B912F9B7}"/>
              </a:ext>
            </a:extLst>
          </p:cNvPr>
          <p:cNvSpPr/>
          <p:nvPr/>
        </p:nvSpPr>
        <p:spPr>
          <a:xfrm>
            <a:off x="1021080" y="2045405"/>
            <a:ext cx="10353040" cy="1635760"/>
          </a:xfrm>
          <a:prstGeom prst="parallelogram">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w="19050">
            <a:solidFill>
              <a:schemeClr val="tx1"/>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2" name="TextBox 11">
            <a:extLst>
              <a:ext uri="{FF2B5EF4-FFF2-40B4-BE49-F238E27FC236}">
                <a16:creationId xmlns:a16="http://schemas.microsoft.com/office/drawing/2014/main" id="{5048D95A-8584-2EE5-A181-4B2BC316873B}"/>
              </a:ext>
            </a:extLst>
          </p:cNvPr>
          <p:cNvSpPr txBox="1"/>
          <p:nvPr/>
        </p:nvSpPr>
        <p:spPr>
          <a:xfrm>
            <a:off x="1960879" y="2560320"/>
            <a:ext cx="8668265" cy="830997"/>
          </a:xfrm>
          <a:prstGeom prst="rect">
            <a:avLst/>
          </a:prstGeom>
          <a:noFill/>
        </p:spPr>
        <p:txBody>
          <a:bodyPr wrap="square" rtlCol="0">
            <a:spAutoFit/>
          </a:bodyPr>
          <a:lstStyle/>
          <a:p>
            <a:r>
              <a:rPr lang="en-US" sz="4800">
                <a:solidFill>
                  <a:schemeClr val="bg1"/>
                </a:solidFill>
                <a:latin typeface="+mj-lt"/>
              </a:rPr>
              <a:t>Customers Onboarding</a:t>
            </a:r>
            <a:endParaRPr lang="en-IN" sz="4800">
              <a:solidFill>
                <a:schemeClr val="bg1"/>
              </a:solidFill>
              <a:latin typeface="+mj-lt"/>
            </a:endParaRPr>
          </a:p>
        </p:txBody>
      </p:sp>
      <p:sp>
        <p:nvSpPr>
          <p:cNvPr id="14" name="TextBox 13">
            <a:extLst>
              <a:ext uri="{FF2B5EF4-FFF2-40B4-BE49-F238E27FC236}">
                <a16:creationId xmlns:a16="http://schemas.microsoft.com/office/drawing/2014/main" id="{DCB6FAA7-EC5E-69E2-6F50-2EDE52CBC5C0}"/>
              </a:ext>
            </a:extLst>
          </p:cNvPr>
          <p:cNvSpPr txBox="1"/>
          <p:nvPr/>
        </p:nvSpPr>
        <p:spPr>
          <a:xfrm>
            <a:off x="1960880" y="4509052"/>
            <a:ext cx="8971280" cy="830997"/>
          </a:xfrm>
          <a:prstGeom prst="rect">
            <a:avLst/>
          </a:prstGeom>
          <a:noFill/>
        </p:spPr>
        <p:txBody>
          <a:bodyPr wrap="square" rtlCol="0">
            <a:spAutoFit/>
          </a:bodyPr>
          <a:lstStyle/>
          <a:p>
            <a:r>
              <a:rPr lang="en-US" sz="4800">
                <a:solidFill>
                  <a:schemeClr val="bg1"/>
                </a:solidFill>
                <a:latin typeface="+mj-lt"/>
              </a:rPr>
              <a:t>Vendors Onboarding</a:t>
            </a:r>
            <a:endParaRPr lang="en-IN" sz="4800">
              <a:solidFill>
                <a:schemeClr val="bg1"/>
              </a:solidFill>
              <a:latin typeface="+mj-lt"/>
            </a:endParaRPr>
          </a:p>
        </p:txBody>
      </p:sp>
    </p:spTree>
    <p:extLst>
      <p:ext uri="{BB962C8B-B14F-4D97-AF65-F5344CB8AC3E}">
        <p14:creationId xmlns:p14="http://schemas.microsoft.com/office/powerpoint/2010/main" val="164672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75000"/>
              </a:schemeClr>
            </a:gs>
            <a:gs pos="35000">
              <a:srgbClr val="00B0F0"/>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a:xfrm>
            <a:off x="1139952" y="512064"/>
            <a:ext cx="9912096" cy="1014984"/>
          </a:xfrm>
        </p:spPr>
        <p:txBody>
          <a:bodyPr/>
          <a:lstStyle/>
          <a:p>
            <a:r>
              <a:rPr lang="en-US" dirty="0"/>
              <a:t>How we get there​</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a:xfrm>
            <a:off x="401957" y="1704064"/>
            <a:ext cx="3650456" cy="2135504"/>
          </a:xfrm>
        </p:spPr>
        <p:txBody>
          <a:bodyPr/>
          <a:lstStyle/>
          <a:p>
            <a:r>
              <a:rPr lang="en-US"/>
              <a:t>1. Visitors :</a:t>
            </a:r>
          </a:p>
          <a:p>
            <a:pPr marL="342900" indent="-342900">
              <a:buFont typeface="Arial" panose="020B0604020202020204" pitchFamily="34" charset="0"/>
              <a:buChar char="•"/>
            </a:pPr>
            <a:r>
              <a:rPr lang="en-US" sz="1400"/>
              <a:t>Visits the website</a:t>
            </a:r>
          </a:p>
          <a:p>
            <a:pPr marL="342900" indent="-342900">
              <a:buFont typeface="Arial" panose="020B0604020202020204" pitchFamily="34" charset="0"/>
              <a:buChar char="•"/>
            </a:pPr>
            <a:r>
              <a:rPr lang="en-US" sz="1400"/>
              <a:t>Browse product categories</a:t>
            </a:r>
          </a:p>
          <a:p>
            <a:pPr marL="342900" indent="-342900">
              <a:buFont typeface="Arial" panose="020B0604020202020204" pitchFamily="34" charset="0"/>
              <a:buChar char="•"/>
            </a:pPr>
            <a:r>
              <a:rPr lang="en-US" sz="1400"/>
              <a:t>Selects product for purchase </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a:xfrm>
            <a:off x="4456747" y="1704064"/>
            <a:ext cx="3141028" cy="2135504"/>
          </a:xfrm>
        </p:spPr>
        <p:txBody>
          <a:bodyPr/>
          <a:lstStyle/>
          <a:p>
            <a:r>
              <a:rPr lang="en-US"/>
              <a:t>2. Guests :</a:t>
            </a:r>
          </a:p>
          <a:p>
            <a:pPr marL="342900" indent="-342900">
              <a:buFont typeface="Arial" panose="020B0604020202020204" pitchFamily="34" charset="0"/>
              <a:buChar char="•"/>
            </a:pPr>
            <a:r>
              <a:rPr lang="en-US" sz="1400"/>
              <a:t>Adds products to cart</a:t>
            </a:r>
          </a:p>
          <a:p>
            <a:pPr marL="342900" indent="-342900">
              <a:buFont typeface="Arial" panose="020B0604020202020204" pitchFamily="34" charset="0"/>
              <a:buChar char="•"/>
            </a:pPr>
            <a:r>
              <a:rPr lang="en-US" sz="1400"/>
              <a:t>Proceeds to check out</a:t>
            </a:r>
          </a:p>
          <a:p>
            <a:r>
              <a:rPr lang="en-US" sz="1400"/>
              <a:t>       as a guest</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a:xfrm>
            <a:off x="401956" y="4128602"/>
            <a:ext cx="3650455" cy="2050668"/>
          </a:xfrm>
        </p:spPr>
        <p:txBody>
          <a:bodyPr/>
          <a:lstStyle/>
          <a:p>
            <a:r>
              <a:rPr lang="en-US"/>
              <a:t>4. ​Order Placement</a:t>
            </a:r>
          </a:p>
          <a:p>
            <a:pPr marL="342900" indent="-342900">
              <a:buFont typeface="Arial" panose="020B0604020202020204" pitchFamily="34" charset="0"/>
              <a:buChar char="•"/>
            </a:pPr>
            <a:r>
              <a:rPr lang="en-US" sz="1400"/>
              <a:t>Select shipping address</a:t>
            </a:r>
          </a:p>
          <a:p>
            <a:pPr marL="342900" indent="-342900">
              <a:buFont typeface="Arial" panose="020B0604020202020204" pitchFamily="34" charset="0"/>
              <a:buChar char="•"/>
            </a:pPr>
            <a:r>
              <a:rPr lang="en-US" sz="1400"/>
              <a:t>Select payment method</a:t>
            </a:r>
          </a:p>
          <a:p>
            <a:pPr marL="342900" indent="-342900">
              <a:buFont typeface="Arial" panose="020B0604020202020204" pitchFamily="34" charset="0"/>
              <a:buChar char="•"/>
            </a:pPr>
            <a:r>
              <a:rPr lang="en-US" sz="1400"/>
              <a:t>Confirms order</a:t>
            </a:r>
            <a:endParaRPr lang="en-US" sz="1400"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a:xfrm>
            <a:off x="838200" y="6400904"/>
            <a:ext cx="365760" cy="246888"/>
          </a:xfrm>
        </p:spPr>
        <p:txBody>
          <a:bodyPr/>
          <a:lstStyle/>
          <a:p>
            <a:r>
              <a:rPr lang="en-US">
                <a:solidFill>
                  <a:schemeClr val="bg1">
                    <a:lumMod val="95000"/>
                  </a:schemeClr>
                </a:solidFill>
              </a:rPr>
              <a:t>6</a:t>
            </a:r>
            <a:endParaRPr lang="en-US" dirty="0">
              <a:solidFill>
                <a:schemeClr val="bg1">
                  <a:lumMod val="95000"/>
                </a:schemeClr>
              </a:solidFill>
            </a:endParaRPr>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a:xfrm>
            <a:off x="5364480" y="6400904"/>
            <a:ext cx="1463040" cy="246888"/>
          </a:xfrm>
        </p:spPr>
        <p:txBody>
          <a:bodyPr/>
          <a:lstStyle/>
          <a:p>
            <a:r>
              <a:rPr lang="en-US">
                <a:solidFill>
                  <a:schemeClr val="bg1">
                    <a:lumMod val="95000"/>
                  </a:schemeClr>
                </a:solidFill>
              </a:rPr>
              <a:t>Sportcult</a:t>
            </a:r>
            <a:endParaRPr lang="en-US" dirty="0">
              <a:solidFill>
                <a:schemeClr val="bg1">
                  <a:lumMod val="95000"/>
                </a:schemeClr>
              </a:solidFill>
            </a:endParaRP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a:xfrm>
            <a:off x="10629145" y="6400904"/>
            <a:ext cx="640080" cy="246888"/>
          </a:xfrm>
        </p:spPr>
        <p:txBody>
          <a:bodyPr/>
          <a:lstStyle/>
          <a:p>
            <a:r>
              <a:rPr lang="en-US">
                <a:solidFill>
                  <a:schemeClr val="bg1">
                    <a:lumMod val="95000"/>
                  </a:schemeClr>
                </a:solidFill>
              </a:rPr>
              <a:t>2024-25</a:t>
            </a:r>
            <a:endParaRPr lang="en-US" dirty="0">
              <a:solidFill>
                <a:schemeClr val="bg1">
                  <a:lumMod val="95000"/>
                </a:schemeClr>
              </a:solidFill>
            </a:endParaRPr>
          </a:p>
        </p:txBody>
      </p:sp>
      <p:sp>
        <p:nvSpPr>
          <p:cNvPr id="9" name="Text Placeholder 2">
            <a:extLst>
              <a:ext uri="{FF2B5EF4-FFF2-40B4-BE49-F238E27FC236}">
                <a16:creationId xmlns:a16="http://schemas.microsoft.com/office/drawing/2014/main" id="{3B8C0DA5-C079-101E-44D7-DC79DA057D5F}"/>
              </a:ext>
            </a:extLst>
          </p:cNvPr>
          <p:cNvSpPr txBox="1">
            <a:spLocks/>
          </p:cNvSpPr>
          <p:nvPr/>
        </p:nvSpPr>
        <p:spPr>
          <a:xfrm>
            <a:off x="8002109" y="1704064"/>
            <a:ext cx="3650455" cy="2135504"/>
          </a:xfrm>
          <a:prstGeom prst="rect">
            <a:avLst/>
          </a:prstGeom>
          <a:solidFill>
            <a:schemeClr val="accent5"/>
          </a:solidFill>
          <a:ln w="25400">
            <a:solidFill>
              <a:schemeClr val="dk1"/>
            </a:solidFill>
          </a:ln>
        </p:spPr>
        <p:txBody>
          <a:bodyPr vert="horz" lIns="320040" tIns="5029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3. Registered User</a:t>
            </a:r>
          </a:p>
          <a:p>
            <a:pPr marL="342900" indent="-342900">
              <a:buFont typeface="Arial" panose="020B0604020202020204" pitchFamily="34" charset="0"/>
              <a:buChar char="•"/>
            </a:pPr>
            <a:r>
              <a:rPr lang="en-US" sz="1400"/>
              <a:t>​Creates an account and logs in</a:t>
            </a:r>
          </a:p>
          <a:p>
            <a:pPr marL="342900" indent="-342900">
              <a:buFont typeface="Arial" panose="020B0604020202020204" pitchFamily="34" charset="0"/>
              <a:buChar char="•"/>
            </a:pPr>
            <a:r>
              <a:rPr lang="en-US" sz="1400"/>
              <a:t>Checks added product in cart</a:t>
            </a:r>
          </a:p>
          <a:p>
            <a:pPr marL="342900" indent="-342900">
              <a:buFont typeface="Arial" panose="020B0604020202020204" pitchFamily="34" charset="0"/>
              <a:buChar char="•"/>
            </a:pPr>
            <a:r>
              <a:rPr lang="en-US" sz="1400"/>
              <a:t>Procees to make payment</a:t>
            </a:r>
            <a:endParaRPr lang="en-US" sz="1400" dirty="0"/>
          </a:p>
        </p:txBody>
      </p:sp>
      <p:sp>
        <p:nvSpPr>
          <p:cNvPr id="28" name="Text Placeholder 2">
            <a:extLst>
              <a:ext uri="{FF2B5EF4-FFF2-40B4-BE49-F238E27FC236}">
                <a16:creationId xmlns:a16="http://schemas.microsoft.com/office/drawing/2014/main" id="{E4C9A3FF-7469-3E18-09C4-2F843E667CC8}"/>
              </a:ext>
            </a:extLst>
          </p:cNvPr>
          <p:cNvSpPr txBox="1">
            <a:spLocks/>
          </p:cNvSpPr>
          <p:nvPr/>
        </p:nvSpPr>
        <p:spPr>
          <a:xfrm>
            <a:off x="8002109" y="4128602"/>
            <a:ext cx="3650455" cy="2050668"/>
          </a:xfrm>
          <a:prstGeom prst="rect">
            <a:avLst/>
          </a:prstGeom>
          <a:solidFill>
            <a:schemeClr val="accent5"/>
          </a:solidFill>
          <a:ln w="25400">
            <a:solidFill>
              <a:schemeClr val="dk1"/>
            </a:solidFill>
          </a:ln>
        </p:spPr>
        <p:txBody>
          <a:bodyPr vert="horz" lIns="320040" tIns="5029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6. Post-Purchase :</a:t>
            </a:r>
          </a:p>
          <a:p>
            <a:pPr marL="342900" indent="-342900">
              <a:buFont typeface="Arial" panose="020B0604020202020204" pitchFamily="34" charset="0"/>
              <a:buChar char="•"/>
            </a:pPr>
            <a:r>
              <a:rPr lang="en-US" sz="1400"/>
              <a:t>Receives the product</a:t>
            </a:r>
          </a:p>
          <a:p>
            <a:pPr marL="342900" indent="-342900">
              <a:buFont typeface="Arial" panose="020B0604020202020204" pitchFamily="34" charset="0"/>
              <a:buChar char="•"/>
            </a:pPr>
            <a:r>
              <a:rPr lang="en-US" sz="1400"/>
              <a:t>Reviews and rates the products</a:t>
            </a:r>
          </a:p>
          <a:p>
            <a:endParaRPr lang="en-US" sz="2000"/>
          </a:p>
        </p:txBody>
      </p:sp>
      <p:sp>
        <p:nvSpPr>
          <p:cNvPr id="33" name="Text Placeholder 3">
            <a:extLst>
              <a:ext uri="{FF2B5EF4-FFF2-40B4-BE49-F238E27FC236}">
                <a16:creationId xmlns:a16="http://schemas.microsoft.com/office/drawing/2014/main" id="{9372D713-5CFE-476B-87AC-C21EE3584B02}"/>
              </a:ext>
            </a:extLst>
          </p:cNvPr>
          <p:cNvSpPr txBox="1">
            <a:spLocks/>
          </p:cNvSpPr>
          <p:nvPr/>
        </p:nvSpPr>
        <p:spPr>
          <a:xfrm>
            <a:off x="4456746" y="4128602"/>
            <a:ext cx="3141028" cy="2050668"/>
          </a:xfrm>
          <a:prstGeom prst="rect">
            <a:avLst/>
          </a:prstGeom>
          <a:solidFill>
            <a:schemeClr val="accent5"/>
          </a:solidFill>
          <a:ln w="25400">
            <a:solidFill>
              <a:schemeClr val="dk1"/>
            </a:solidFill>
          </a:ln>
        </p:spPr>
        <p:txBody>
          <a:bodyPr vert="horz" lIns="320040" tIns="5029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5. Order Fulfillment :</a:t>
            </a:r>
          </a:p>
          <a:p>
            <a:pPr marL="342900" indent="-342900">
              <a:buFont typeface="Arial" panose="020B0604020202020204" pitchFamily="34" charset="0"/>
              <a:buChar char="•"/>
            </a:pPr>
            <a:r>
              <a:rPr lang="en-US" sz="1400"/>
              <a:t>Reeives order confirmation</a:t>
            </a:r>
          </a:p>
          <a:p>
            <a:pPr marL="342900" indent="-342900">
              <a:buFont typeface="Arial" panose="020B0604020202020204" pitchFamily="34" charset="0"/>
              <a:buChar char="•"/>
            </a:pPr>
            <a:r>
              <a:rPr lang="en-US" sz="1400"/>
              <a:t>Tracks order status</a:t>
            </a:r>
          </a:p>
        </p:txBody>
      </p:sp>
    </p:spTree>
    <p:extLst>
      <p:ext uri="{BB962C8B-B14F-4D97-AF65-F5344CB8AC3E}">
        <p14:creationId xmlns:p14="http://schemas.microsoft.com/office/powerpoint/2010/main" val="309524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lumMod val="75000"/>
              </a:schemeClr>
            </a:gs>
            <a:gs pos="35000">
              <a:srgbClr val="00B0F0"/>
            </a:gs>
            <a:gs pos="100000">
              <a:schemeClr val="accent6">
                <a:lumMod val="60000"/>
              </a:schemeClr>
            </a:gs>
          </a:gsLst>
          <a:path path="circle">
            <a:fillToRect l="50000" t="130000" r="50000" b="-30000"/>
          </a:path>
          <a:tileRect/>
        </a:gradFill>
        <a:effectLst/>
      </p:bgPr>
    </p:bg>
    <p:spTree>
      <p:nvGrpSpPr>
        <p:cNvPr id="1" name="">
          <a:extLst>
            <a:ext uri="{FF2B5EF4-FFF2-40B4-BE49-F238E27FC236}">
              <a16:creationId xmlns:a16="http://schemas.microsoft.com/office/drawing/2014/main" id="{4A1EEE1E-946B-2DC5-05EA-F5B41749B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12B86A-AA8E-8593-D83C-2A00D0CBB9F2}"/>
              </a:ext>
            </a:extLst>
          </p:cNvPr>
          <p:cNvSpPr>
            <a:spLocks noGrp="1"/>
          </p:cNvSpPr>
          <p:nvPr>
            <p:ph type="title"/>
          </p:nvPr>
        </p:nvSpPr>
        <p:spPr>
          <a:xfrm>
            <a:off x="1139952" y="512064"/>
            <a:ext cx="9912096" cy="1014984"/>
          </a:xfrm>
        </p:spPr>
        <p:txBody>
          <a:bodyPr/>
          <a:lstStyle/>
          <a:p>
            <a:r>
              <a:rPr lang="en-US" dirty="0">
                <a:solidFill>
                  <a:schemeClr val="bg1">
                    <a:lumMod val="95000"/>
                  </a:schemeClr>
                </a:solidFill>
              </a:rPr>
              <a:t>How we get there</a:t>
            </a:r>
            <a:r>
              <a:rPr lang="en-US" dirty="0"/>
              <a:t>​</a:t>
            </a:r>
          </a:p>
        </p:txBody>
      </p:sp>
      <p:sp>
        <p:nvSpPr>
          <p:cNvPr id="3" name="Text Placeholder 2">
            <a:extLst>
              <a:ext uri="{FF2B5EF4-FFF2-40B4-BE49-F238E27FC236}">
                <a16:creationId xmlns:a16="http://schemas.microsoft.com/office/drawing/2014/main" id="{4678F56B-395C-C5C5-917E-2F7C5ED4215A}"/>
              </a:ext>
            </a:extLst>
          </p:cNvPr>
          <p:cNvSpPr>
            <a:spLocks noGrp="1"/>
          </p:cNvSpPr>
          <p:nvPr>
            <p:ph type="body" sz="quarter" idx="14"/>
          </p:nvPr>
        </p:nvSpPr>
        <p:spPr>
          <a:xfrm>
            <a:off x="401956" y="1704064"/>
            <a:ext cx="3386774" cy="2047852"/>
          </a:xfrm>
        </p:spPr>
        <p:txBody>
          <a:bodyPr/>
          <a:lstStyle/>
          <a:p>
            <a:r>
              <a:rPr lang="en-US"/>
              <a:t>1. V</a:t>
            </a:r>
            <a:r>
              <a:rPr lang="en-IN"/>
              <a:t>endor Registration</a:t>
            </a:r>
            <a:r>
              <a:rPr lang="en-US"/>
              <a:t> :</a:t>
            </a:r>
          </a:p>
          <a:p>
            <a:pPr marL="342900" indent="-342900">
              <a:buFont typeface="Arial" panose="020B0604020202020204" pitchFamily="34" charset="0"/>
              <a:buChar char="•"/>
            </a:pPr>
            <a:r>
              <a:rPr lang="en-US" sz="1400"/>
              <a:t>Creates a vendor account</a:t>
            </a:r>
          </a:p>
          <a:p>
            <a:pPr marL="342900" indent="-342900">
              <a:buFont typeface="Arial" panose="020B0604020202020204" pitchFamily="34" charset="0"/>
              <a:buChar char="•"/>
            </a:pPr>
            <a:r>
              <a:rPr lang="en-US" sz="1400"/>
              <a:t>Provides business information and documents</a:t>
            </a:r>
          </a:p>
        </p:txBody>
      </p:sp>
      <p:sp>
        <p:nvSpPr>
          <p:cNvPr id="5" name="Text Placeholder 4">
            <a:extLst>
              <a:ext uri="{FF2B5EF4-FFF2-40B4-BE49-F238E27FC236}">
                <a16:creationId xmlns:a16="http://schemas.microsoft.com/office/drawing/2014/main" id="{619E7E59-0BB5-4BA1-1AE2-7E40CF566817}"/>
              </a:ext>
            </a:extLst>
          </p:cNvPr>
          <p:cNvSpPr>
            <a:spLocks noGrp="1"/>
          </p:cNvSpPr>
          <p:nvPr>
            <p:ph type="body" sz="quarter" idx="19"/>
          </p:nvPr>
        </p:nvSpPr>
        <p:spPr>
          <a:xfrm>
            <a:off x="7956232" y="1701248"/>
            <a:ext cx="3833812" cy="2050668"/>
          </a:xfrm>
        </p:spPr>
        <p:txBody>
          <a:bodyPr/>
          <a:lstStyle/>
          <a:p>
            <a:r>
              <a:rPr lang="en-US"/>
              <a:t>3. Products Listing :</a:t>
            </a:r>
          </a:p>
          <a:p>
            <a:pPr marL="342900" indent="-342900">
              <a:buFont typeface="Arial" panose="020B0604020202020204" pitchFamily="34" charset="0"/>
              <a:buChar char="•"/>
            </a:pPr>
            <a:r>
              <a:rPr lang="en-US" sz="1400"/>
              <a:t>Products categories shared</a:t>
            </a:r>
          </a:p>
          <a:p>
            <a:pPr marL="342900" indent="-342900">
              <a:buFont typeface="Arial" panose="020B0604020202020204" pitchFamily="34" charset="0"/>
              <a:buChar char="•"/>
            </a:pPr>
            <a:r>
              <a:rPr lang="en-US" sz="1400"/>
              <a:t>Updated on website</a:t>
            </a:r>
          </a:p>
        </p:txBody>
      </p:sp>
      <p:sp>
        <p:nvSpPr>
          <p:cNvPr id="32" name="Slide Number Placeholder 31">
            <a:extLst>
              <a:ext uri="{FF2B5EF4-FFF2-40B4-BE49-F238E27FC236}">
                <a16:creationId xmlns:a16="http://schemas.microsoft.com/office/drawing/2014/main" id="{EC76954E-A423-E6D1-4E71-B8BC8ACB7747}"/>
              </a:ext>
            </a:extLst>
          </p:cNvPr>
          <p:cNvSpPr>
            <a:spLocks noGrp="1"/>
          </p:cNvSpPr>
          <p:nvPr>
            <p:ph type="sldNum" sz="quarter" idx="12"/>
          </p:nvPr>
        </p:nvSpPr>
        <p:spPr>
          <a:xfrm>
            <a:off x="838200" y="6400904"/>
            <a:ext cx="365760" cy="246888"/>
          </a:xfrm>
        </p:spPr>
        <p:txBody>
          <a:bodyPr/>
          <a:lstStyle/>
          <a:p>
            <a:r>
              <a:rPr lang="en-US">
                <a:solidFill>
                  <a:schemeClr val="bg1">
                    <a:lumMod val="95000"/>
                  </a:schemeClr>
                </a:solidFill>
              </a:rPr>
              <a:t>7</a:t>
            </a:r>
            <a:endParaRPr lang="en-US" dirty="0">
              <a:solidFill>
                <a:schemeClr val="bg1">
                  <a:lumMod val="95000"/>
                </a:schemeClr>
              </a:solidFill>
            </a:endParaRPr>
          </a:p>
        </p:txBody>
      </p:sp>
      <p:sp>
        <p:nvSpPr>
          <p:cNvPr id="31" name="Footer Placeholder 30">
            <a:extLst>
              <a:ext uri="{FF2B5EF4-FFF2-40B4-BE49-F238E27FC236}">
                <a16:creationId xmlns:a16="http://schemas.microsoft.com/office/drawing/2014/main" id="{8FB40C31-B3B8-241F-4A35-EC4A451667F8}"/>
              </a:ext>
            </a:extLst>
          </p:cNvPr>
          <p:cNvSpPr>
            <a:spLocks noGrp="1"/>
          </p:cNvSpPr>
          <p:nvPr>
            <p:ph type="ftr" sz="quarter" idx="11"/>
          </p:nvPr>
        </p:nvSpPr>
        <p:spPr>
          <a:xfrm>
            <a:off x="5364480" y="6400904"/>
            <a:ext cx="1463040" cy="246888"/>
          </a:xfrm>
        </p:spPr>
        <p:txBody>
          <a:bodyPr/>
          <a:lstStyle/>
          <a:p>
            <a:r>
              <a:rPr lang="en-US">
                <a:solidFill>
                  <a:schemeClr val="bg1">
                    <a:lumMod val="95000"/>
                  </a:schemeClr>
                </a:solidFill>
              </a:rPr>
              <a:t>Sportcult</a:t>
            </a:r>
            <a:endParaRPr lang="en-US" dirty="0">
              <a:solidFill>
                <a:schemeClr val="bg1">
                  <a:lumMod val="95000"/>
                </a:schemeClr>
              </a:solidFill>
            </a:endParaRPr>
          </a:p>
        </p:txBody>
      </p:sp>
      <p:sp>
        <p:nvSpPr>
          <p:cNvPr id="30" name="Date Placeholder 29">
            <a:extLst>
              <a:ext uri="{FF2B5EF4-FFF2-40B4-BE49-F238E27FC236}">
                <a16:creationId xmlns:a16="http://schemas.microsoft.com/office/drawing/2014/main" id="{F6E774C3-DF60-2EC1-C495-0CF621961C3C}"/>
              </a:ext>
            </a:extLst>
          </p:cNvPr>
          <p:cNvSpPr>
            <a:spLocks noGrp="1"/>
          </p:cNvSpPr>
          <p:nvPr>
            <p:ph type="dt" sz="half" idx="10"/>
          </p:nvPr>
        </p:nvSpPr>
        <p:spPr>
          <a:xfrm>
            <a:off x="10629145" y="6400904"/>
            <a:ext cx="640080" cy="246888"/>
          </a:xfrm>
        </p:spPr>
        <p:txBody>
          <a:bodyPr/>
          <a:lstStyle/>
          <a:p>
            <a:r>
              <a:rPr lang="en-US">
                <a:solidFill>
                  <a:schemeClr val="bg1">
                    <a:lumMod val="95000"/>
                  </a:schemeClr>
                </a:solidFill>
              </a:rPr>
              <a:t>2024-25</a:t>
            </a:r>
            <a:endParaRPr lang="en-US" dirty="0">
              <a:solidFill>
                <a:schemeClr val="bg1">
                  <a:lumMod val="95000"/>
                </a:schemeClr>
              </a:solidFill>
            </a:endParaRPr>
          </a:p>
        </p:txBody>
      </p:sp>
      <p:sp>
        <p:nvSpPr>
          <p:cNvPr id="9" name="Text Placeholder 2">
            <a:extLst>
              <a:ext uri="{FF2B5EF4-FFF2-40B4-BE49-F238E27FC236}">
                <a16:creationId xmlns:a16="http://schemas.microsoft.com/office/drawing/2014/main" id="{7C56EEBA-F7DC-51E5-5A9D-E06D748C53CD}"/>
              </a:ext>
            </a:extLst>
          </p:cNvPr>
          <p:cNvSpPr txBox="1">
            <a:spLocks/>
          </p:cNvSpPr>
          <p:nvPr/>
        </p:nvSpPr>
        <p:spPr>
          <a:xfrm>
            <a:off x="4179094" y="1701248"/>
            <a:ext cx="3386774" cy="2050668"/>
          </a:xfrm>
          <a:prstGeom prst="rect">
            <a:avLst/>
          </a:prstGeom>
          <a:solidFill>
            <a:schemeClr val="accent5"/>
          </a:solidFill>
          <a:ln w="25400">
            <a:solidFill>
              <a:schemeClr val="dk1"/>
            </a:solidFill>
          </a:ln>
        </p:spPr>
        <p:txBody>
          <a:bodyPr vert="horz" lIns="320040" tIns="5029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 Account Verification:</a:t>
            </a:r>
          </a:p>
          <a:p>
            <a:pPr marL="342900" indent="-342900">
              <a:buFont typeface="Arial" panose="020B0604020202020204" pitchFamily="34" charset="0"/>
              <a:buChar char="•"/>
            </a:pPr>
            <a:r>
              <a:rPr lang="en-US" sz="1400"/>
              <a:t>Provided details are cross-checked</a:t>
            </a:r>
          </a:p>
          <a:p>
            <a:pPr marL="342900" indent="-342900">
              <a:buFont typeface="Arial" panose="020B0604020202020204" pitchFamily="34" charset="0"/>
              <a:buChar char="•"/>
            </a:pPr>
            <a:r>
              <a:rPr lang="en-US" sz="1400"/>
              <a:t>All documents are verified</a:t>
            </a:r>
            <a:endParaRPr lang="en-US" sz="1400" dirty="0"/>
          </a:p>
        </p:txBody>
      </p:sp>
      <p:sp>
        <p:nvSpPr>
          <p:cNvPr id="28" name="Text Placeholder 2">
            <a:extLst>
              <a:ext uri="{FF2B5EF4-FFF2-40B4-BE49-F238E27FC236}">
                <a16:creationId xmlns:a16="http://schemas.microsoft.com/office/drawing/2014/main" id="{3A2EDEB0-8739-A364-43D8-89952E0C3A6D}"/>
              </a:ext>
            </a:extLst>
          </p:cNvPr>
          <p:cNvSpPr txBox="1">
            <a:spLocks/>
          </p:cNvSpPr>
          <p:nvPr/>
        </p:nvSpPr>
        <p:spPr>
          <a:xfrm>
            <a:off x="7956232" y="4196050"/>
            <a:ext cx="3833812" cy="1919414"/>
          </a:xfrm>
          <a:prstGeom prst="rect">
            <a:avLst/>
          </a:prstGeom>
          <a:solidFill>
            <a:schemeClr val="accent5"/>
          </a:solidFill>
          <a:ln w="25400">
            <a:solidFill>
              <a:schemeClr val="dk1"/>
            </a:solidFill>
          </a:ln>
        </p:spPr>
        <p:txBody>
          <a:bodyPr vert="horz" lIns="320040" tIns="5029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6. Payment Disbursement :</a:t>
            </a:r>
          </a:p>
          <a:p>
            <a:pPr marL="342900" indent="-342900">
              <a:buFont typeface="Arial" panose="020B0604020202020204" pitchFamily="34" charset="0"/>
              <a:buChar char="•"/>
            </a:pPr>
            <a:r>
              <a:rPr lang="en-US" sz="1400"/>
              <a:t>Receives payment for fulfilled orders</a:t>
            </a:r>
            <a:endParaRPr lang="en-US"/>
          </a:p>
          <a:p>
            <a:pPr marL="342900" indent="-342900">
              <a:buFont typeface="Arial" panose="020B0604020202020204" pitchFamily="34" charset="0"/>
              <a:buChar char="•"/>
            </a:pPr>
            <a:r>
              <a:rPr lang="en-US" sz="1400"/>
              <a:t>Updated for replacement, refund or exchange cases</a:t>
            </a:r>
          </a:p>
        </p:txBody>
      </p:sp>
      <p:sp>
        <p:nvSpPr>
          <p:cNvPr id="33" name="Text Placeholder 3">
            <a:extLst>
              <a:ext uri="{FF2B5EF4-FFF2-40B4-BE49-F238E27FC236}">
                <a16:creationId xmlns:a16="http://schemas.microsoft.com/office/drawing/2014/main" id="{74BFAE8A-0F34-CAA0-F711-52A4CFF104EE}"/>
              </a:ext>
            </a:extLst>
          </p:cNvPr>
          <p:cNvSpPr txBox="1">
            <a:spLocks/>
          </p:cNvSpPr>
          <p:nvPr/>
        </p:nvSpPr>
        <p:spPr>
          <a:xfrm>
            <a:off x="4253708" y="4196050"/>
            <a:ext cx="3312160" cy="1923056"/>
          </a:xfrm>
          <a:prstGeom prst="rect">
            <a:avLst/>
          </a:prstGeom>
          <a:solidFill>
            <a:schemeClr val="accent5"/>
          </a:solidFill>
          <a:ln w="25400">
            <a:solidFill>
              <a:schemeClr val="dk1"/>
            </a:solidFill>
          </a:ln>
        </p:spPr>
        <p:txBody>
          <a:bodyPr vert="horz" lIns="320040" tIns="5029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5. Order Fulfillment :</a:t>
            </a:r>
          </a:p>
          <a:p>
            <a:pPr marL="342900" indent="-342900">
              <a:buFont typeface="Arial" panose="020B0604020202020204" pitchFamily="34" charset="0"/>
              <a:buChar char="•"/>
            </a:pPr>
            <a:r>
              <a:rPr lang="en-US" sz="1400"/>
              <a:t>Reeives order confirmation</a:t>
            </a:r>
          </a:p>
          <a:p>
            <a:pPr marL="342900" indent="-342900">
              <a:buFont typeface="Arial" panose="020B0604020202020204" pitchFamily="34" charset="0"/>
              <a:buChar char="•"/>
            </a:pPr>
            <a:r>
              <a:rPr lang="en-US" sz="1400"/>
              <a:t>Fulfills orders and updates the order status</a:t>
            </a:r>
          </a:p>
        </p:txBody>
      </p:sp>
      <p:sp>
        <p:nvSpPr>
          <p:cNvPr id="11" name="Text Placeholder 4">
            <a:extLst>
              <a:ext uri="{FF2B5EF4-FFF2-40B4-BE49-F238E27FC236}">
                <a16:creationId xmlns:a16="http://schemas.microsoft.com/office/drawing/2014/main" id="{29CD885A-5C3F-F2D2-CB76-A9468CCEF760}"/>
              </a:ext>
            </a:extLst>
          </p:cNvPr>
          <p:cNvSpPr txBox="1">
            <a:spLocks/>
          </p:cNvSpPr>
          <p:nvPr/>
        </p:nvSpPr>
        <p:spPr>
          <a:xfrm>
            <a:off x="401957" y="4196050"/>
            <a:ext cx="3386773" cy="1923056"/>
          </a:xfrm>
          <a:prstGeom prst="rect">
            <a:avLst/>
          </a:prstGeom>
          <a:solidFill>
            <a:schemeClr val="accent5"/>
          </a:solidFill>
          <a:ln w="25400">
            <a:solidFill>
              <a:schemeClr val="dk1"/>
            </a:solidFill>
          </a:ln>
        </p:spPr>
        <p:txBody>
          <a:bodyPr vert="horz" lIns="320040" tIns="5029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4. Order Placement :</a:t>
            </a:r>
          </a:p>
          <a:p>
            <a:pPr marL="342900" indent="-342900">
              <a:buFont typeface="Arial" panose="020B0604020202020204" pitchFamily="34" charset="0"/>
              <a:buChar char="•"/>
            </a:pPr>
            <a:r>
              <a:rPr lang="en-US" sz="1400"/>
              <a:t>Select shipping address</a:t>
            </a:r>
          </a:p>
          <a:p>
            <a:pPr marL="342900" indent="-342900">
              <a:buFont typeface="Arial" panose="020B0604020202020204" pitchFamily="34" charset="0"/>
              <a:buChar char="•"/>
            </a:pPr>
            <a:r>
              <a:rPr lang="en-US" sz="1400"/>
              <a:t>Select payment method</a:t>
            </a:r>
          </a:p>
          <a:p>
            <a:pPr marL="342900" indent="-342900">
              <a:buFont typeface="Arial" panose="020B0604020202020204" pitchFamily="34" charset="0"/>
              <a:buChar char="•"/>
            </a:pPr>
            <a:r>
              <a:rPr lang="en-US" sz="1400"/>
              <a:t>Confirms order</a:t>
            </a:r>
            <a:endParaRPr lang="en-US" sz="1400" dirty="0"/>
          </a:p>
        </p:txBody>
      </p:sp>
    </p:spTree>
    <p:extLst>
      <p:ext uri="{BB962C8B-B14F-4D97-AF65-F5344CB8AC3E}">
        <p14:creationId xmlns:p14="http://schemas.microsoft.com/office/powerpoint/2010/main" val="214448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75000"/>
              </a:schemeClr>
            </a:gs>
            <a:gs pos="35000">
              <a:srgbClr val="00B0F0"/>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solidFill>
                  <a:schemeClr val="bg1">
                    <a:lumMod val="95000"/>
                  </a:schemeClr>
                </a:solidFill>
              </a:rPr>
              <a:t>Summary</a:t>
            </a:r>
            <a:br>
              <a:rPr lang="en-US" dirty="0">
                <a:solidFill>
                  <a:schemeClr val="bg1">
                    <a:lumMod val="95000"/>
                  </a:schemeClr>
                </a:solidFill>
              </a:rPr>
            </a:br>
            <a:endParaRPr lang="en-US" dirty="0">
              <a:solidFill>
                <a:schemeClr val="bg1">
                  <a:lumMod val="95000"/>
                </a:schemeClr>
              </a:solidFill>
            </a:endParaRPr>
          </a:p>
        </p:txBody>
      </p:sp>
      <p:pic>
        <p:nvPicPr>
          <p:cNvPr id="12" name="Picture Placeholder 11">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a:blip r:embed="rId2"/>
          <a:srcRect l="3320" r="3320"/>
          <a:stretch/>
        </p:blipFill>
        <p:spPr>
          <a:xfrm>
            <a:off x="-1" y="0"/>
            <a:ext cx="5378245" cy="6858000"/>
          </a:xfrm>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US">
                <a:solidFill>
                  <a:schemeClr val="bg1">
                    <a:lumMod val="95000"/>
                  </a:schemeClr>
                </a:solidFill>
                <a:latin typeface="+mj-lt"/>
              </a:rPr>
              <a:t>SportsCult is not just an online store, it's a destination for all sports enthusiasts. It offers a seamless shopping experience, a vast array of high-quality products, and a commitment to customer satisfaction. With its user-friendly interface, secure payment options, and efficient delivery services, SportsCult is poised to revolutionize the way you shop for sports equipment. We believe that SportsCult will not only meet but exceed your expectations and become your go-to platform for all your sporting needs.</a:t>
            </a:r>
            <a:endParaRPr lang="en-US" dirty="0">
              <a:solidFill>
                <a:schemeClr val="bg1">
                  <a:lumMod val="95000"/>
                </a:schemeClr>
              </a:solidFill>
              <a:latin typeface="+mj-lt"/>
            </a:endParaRP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r>
              <a:rPr lang="en-US">
                <a:solidFill>
                  <a:schemeClr val="bg1">
                    <a:lumMod val="95000"/>
                  </a:schemeClr>
                </a:solidFill>
              </a:rPr>
              <a:t>8</a:t>
            </a:r>
            <a:endParaRPr lang="en-US" dirty="0">
              <a:solidFill>
                <a:schemeClr val="bg1">
                  <a:lumMod val="95000"/>
                </a:schemeClr>
              </a:solidFill>
            </a:endParaRPr>
          </a:p>
        </p:txBody>
      </p:sp>
    </p:spTree>
    <p:extLst>
      <p:ext uri="{BB962C8B-B14F-4D97-AF65-F5344CB8AC3E}">
        <p14:creationId xmlns:p14="http://schemas.microsoft.com/office/powerpoint/2010/main" val="591722392"/>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360</TotalTime>
  <Words>748</Words>
  <Application>Microsoft Office PowerPoint</Application>
  <PresentationFormat>Widescreen</PresentationFormat>
  <Paragraphs>125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Karla</vt:lpstr>
      <vt:lpstr>Univers Condensed Light</vt:lpstr>
      <vt:lpstr>Office Theme</vt:lpstr>
      <vt:lpstr>spOrtcult</vt:lpstr>
      <vt:lpstr>Who we are</vt:lpstr>
      <vt:lpstr>Major Features</vt:lpstr>
      <vt:lpstr>PowerPoint Presentation</vt:lpstr>
      <vt:lpstr>PowerPoint Presentation</vt:lpstr>
      <vt:lpstr>User Journey</vt:lpstr>
      <vt:lpstr>How we get there​</vt:lpstr>
      <vt:lpstr>How we get there​</vt:lpstr>
      <vt:lpstr>Summary </vt:lpstr>
      <vt:lpstr>Business opportunities are like buses. There’s always another one coming.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kapil singh</dc:creator>
  <cp:lastModifiedBy>kapil singh</cp:lastModifiedBy>
  <cp:revision>1</cp:revision>
  <dcterms:created xsi:type="dcterms:W3CDTF">2024-11-22T04:01:38Z</dcterms:created>
  <dcterms:modified xsi:type="dcterms:W3CDTF">2024-11-22T10:02:29Z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