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9" r:id="rId58"/>
    <p:sldId id="313" r:id="rId59"/>
    <p:sldId id="314" r:id="rId60"/>
    <p:sldId id="315" r:id="rId61"/>
    <p:sldId id="316" r:id="rId62"/>
    <p:sldId id="317" r:id="rId63"/>
    <p:sldId id="318" r:id="rId64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EAF463A-BC7C-46EE-9F1E-7F377CCA4891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EAF463A-BC7C-46EE-9F1E-7F377CCA4891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EAF463A-BC7C-46EE-9F1E-7F377CCA4891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9600" y="3276600"/>
            <a:ext cx="7772400" cy="1199704"/>
          </a:xfrm>
        </p:spPr>
        <p:txBody>
          <a:bodyPr/>
          <a:lstStyle/>
          <a:p>
            <a:pPr algn="ctr"/>
            <a:r>
              <a:rPr lang="en-US" sz="3200" b="1" dirty="0" smtClean="0"/>
              <a:t>INTECWEB.RU</a:t>
            </a:r>
          </a:p>
          <a:p>
            <a:endParaRPr lang="ru-RU" dirty="0"/>
          </a:p>
        </p:txBody>
      </p:sp>
      <p:pic>
        <p:nvPicPr>
          <p:cNvPr id="4" name="Рисунок 3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685800"/>
            <a:ext cx="4465672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HTML-тег </a:t>
            </a:r>
            <a:r>
              <a:rPr lang="ru-RU" dirty="0" smtClean="0"/>
              <a:t>— (</a:t>
            </a:r>
            <a:r>
              <a:rPr lang="en-US" dirty="0" smtClean="0"/>
              <a:t>tag — </a:t>
            </a:r>
            <a:r>
              <a:rPr lang="ru-RU" dirty="0" smtClean="0"/>
              <a:t>именованная метка)</a:t>
            </a:r>
            <a:r>
              <a:rPr lang="ru-RU" b="1" dirty="0" smtClean="0"/>
              <a:t> </a:t>
            </a:r>
            <a:r>
              <a:rPr lang="ru-RU" dirty="0" smtClean="0"/>
              <a:t>символы, заключенные в угловые скобки и являющиеся элементами языка гипертекстовой разметки (HTML). 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r>
              <a:rPr lang="ru-RU" dirty="0" smtClean="0"/>
              <a:t>-тег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Парные</a:t>
            </a:r>
          </a:p>
          <a:p>
            <a:endParaRPr lang="ru-RU" dirty="0" smtClean="0"/>
          </a:p>
          <a:p>
            <a:r>
              <a:rPr lang="ru-RU" dirty="0" smtClean="0"/>
              <a:t>Одиночные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тегов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Открывающий тег</a:t>
            </a:r>
            <a:r>
              <a:rPr lang="ru-RU" dirty="0" smtClean="0"/>
              <a:t> - </a:t>
            </a:r>
            <a:r>
              <a:rPr lang="ru-RU" dirty="0" err="1" smtClean="0"/>
              <a:t>тег</a:t>
            </a:r>
            <a:r>
              <a:rPr lang="ru-RU" dirty="0" smtClean="0"/>
              <a:t>, стоящий в начале, перед редактируемым текстом. </a:t>
            </a:r>
          </a:p>
          <a:p>
            <a:r>
              <a:rPr lang="ru-RU" b="1" dirty="0" smtClean="0"/>
              <a:t>Закрывающий тег</a:t>
            </a:r>
            <a:r>
              <a:rPr lang="ru-RU" dirty="0" smtClean="0"/>
              <a:t> - </a:t>
            </a:r>
            <a:r>
              <a:rPr lang="ru-RU" dirty="0" err="1" smtClean="0"/>
              <a:t>тег</a:t>
            </a:r>
            <a:r>
              <a:rPr lang="ru-RU" dirty="0" smtClean="0"/>
              <a:t>, стоящий в конце. Отличительной чертой служит слеш «/» перед символами в угловых скобках. </a:t>
            </a:r>
          </a:p>
          <a:p>
            <a:endParaRPr lang="ru-RU" dirty="0" smtClean="0"/>
          </a:p>
          <a:p>
            <a:r>
              <a:rPr lang="ru-RU" dirty="0" smtClean="0"/>
              <a:t>Текст, содержащийся между начальным и конечным </a:t>
            </a:r>
            <a:r>
              <a:rPr lang="ru-RU" b="1" dirty="0" smtClean="0"/>
              <a:t>тегом</a:t>
            </a:r>
            <a:r>
              <a:rPr lang="ru-RU" dirty="0" smtClean="0"/>
              <a:t>, отображается и размещается в соответствии со свойствами, указанными в начальном теге.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Парные теги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&lt;h1&gt;</a:t>
            </a:r>
            <a:r>
              <a:rPr lang="ru-RU" dirty="0" smtClean="0"/>
              <a:t>Заголовок страницы</a:t>
            </a:r>
            <a:r>
              <a:rPr lang="en-US" dirty="0" smtClean="0"/>
              <a:t>&lt;/h1&gt;</a:t>
            </a:r>
            <a:endParaRPr lang="ru-RU" dirty="0" smtClean="0"/>
          </a:p>
          <a:p>
            <a:r>
              <a:rPr lang="en-US" dirty="0" smtClean="0"/>
              <a:t>&lt;p&gt;</a:t>
            </a:r>
            <a:r>
              <a:rPr lang="ru-RU" dirty="0" smtClean="0"/>
              <a:t>Новый абзац в тексте</a:t>
            </a:r>
            <a:r>
              <a:rPr lang="en-US" dirty="0" smtClean="0"/>
              <a:t>&lt;/p&gt;</a:t>
            </a:r>
            <a:endParaRPr lang="ru-RU" dirty="0" smtClean="0"/>
          </a:p>
          <a:p>
            <a:r>
              <a:rPr lang="en-US" dirty="0" smtClean="0"/>
              <a:t>&lt;strong&gt;</a:t>
            </a:r>
            <a:r>
              <a:rPr lang="ru-RU" dirty="0" smtClean="0"/>
              <a:t>Текст выделен жирным</a:t>
            </a:r>
            <a:r>
              <a:rPr lang="en-US" dirty="0" smtClean="0"/>
              <a:t>&lt;/strong&gt;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парных тегов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Одиночные теги</a:t>
            </a:r>
            <a:r>
              <a:rPr lang="ru-RU" dirty="0" smtClean="0"/>
              <a:t> — </a:t>
            </a:r>
            <a:r>
              <a:rPr lang="ru-RU" dirty="0" err="1" smtClean="0"/>
              <a:t>теги</a:t>
            </a:r>
            <a:r>
              <a:rPr lang="ru-RU" dirty="0" smtClean="0"/>
              <a:t>, которые не имеют закрывающего тега.</a:t>
            </a:r>
          </a:p>
          <a:p>
            <a:endParaRPr lang="ru-RU" dirty="0" smtClean="0"/>
          </a:p>
          <a:p>
            <a:r>
              <a:rPr lang="ru-RU" dirty="0" smtClean="0"/>
              <a:t>Примеры: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 - </a:t>
            </a:r>
            <a:r>
              <a:rPr lang="ru-RU" dirty="0" smtClean="0"/>
              <a:t>перенос строки тексте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 - </a:t>
            </a:r>
            <a:r>
              <a:rPr lang="ru-RU" dirty="0" smtClean="0"/>
              <a:t>вставка изображения на страницу</a:t>
            </a:r>
          </a:p>
          <a:p>
            <a:pPr lvl="1"/>
            <a:r>
              <a:rPr lang="en-US" dirty="0" smtClean="0"/>
              <a:t>&lt;hr&gt; - </a:t>
            </a:r>
            <a:r>
              <a:rPr lang="ru-RU" dirty="0" smtClean="0"/>
              <a:t>вставка линии на страницу</a:t>
            </a:r>
          </a:p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Одиночные теги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pPr algn="ctr"/>
            <a:r>
              <a:rPr lang="ru-RU" dirty="0" smtClean="0"/>
              <a:t>Структура </a:t>
            </a:r>
            <a:r>
              <a:rPr lang="en-US" dirty="0" smtClean="0"/>
              <a:t>HTML-</a:t>
            </a:r>
            <a:r>
              <a:rPr lang="ru-RU" dirty="0" smtClean="0"/>
              <a:t>документа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pPr algn="ctr">
              <a:buNone/>
            </a:pPr>
            <a:r>
              <a:rPr lang="en-US" b="1" dirty="0" smtClean="0"/>
              <a:t>&lt;!DOCTYPE&gt;</a:t>
            </a:r>
            <a:endParaRPr lang="ru-RU" b="1" dirty="0" smtClean="0"/>
          </a:p>
          <a:p>
            <a:endParaRPr lang="ru-RU" dirty="0" smtClean="0"/>
          </a:p>
          <a:p>
            <a:r>
              <a:rPr lang="ru-RU" dirty="0" smtClean="0"/>
              <a:t>Каждый HTML-документ должен начинаться с декларации типа документа или «</a:t>
            </a:r>
            <a:r>
              <a:rPr lang="ru-RU" dirty="0" err="1" smtClean="0"/>
              <a:t>доктайпа</a:t>
            </a:r>
            <a:r>
              <a:rPr lang="ru-RU" dirty="0" smtClean="0"/>
              <a:t>». Тип документа нужен, чтобы браузер мог определить версию HTML и правильно отобразить страницу.</a:t>
            </a:r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550091"/>
          </a:xfrm>
        </p:spPr>
        <p:txBody>
          <a:bodyPr/>
          <a:lstStyle/>
          <a:p>
            <a:r>
              <a:rPr lang="ru-RU" dirty="0" smtClean="0"/>
              <a:t>Для старой версии </a:t>
            </a:r>
            <a:r>
              <a:rPr lang="en-US" dirty="0" smtClean="0"/>
              <a:t>HTML 4.01 </a:t>
            </a:r>
            <a:r>
              <a:rPr lang="ru-RU" dirty="0" err="1" smtClean="0"/>
              <a:t>доктайп</a:t>
            </a:r>
            <a:r>
              <a:rPr lang="ru-RU" dirty="0" smtClean="0"/>
              <a:t> выглядит так:</a:t>
            </a:r>
          </a:p>
          <a:p>
            <a:endParaRPr lang="en-US" sz="1200" dirty="0" smtClean="0"/>
          </a:p>
          <a:p>
            <a:pPr>
              <a:buNone/>
            </a:pPr>
            <a:r>
              <a:rPr lang="ru-RU" sz="1600" dirty="0" smtClean="0"/>
              <a:t>&lt;!</a:t>
            </a:r>
            <a:r>
              <a:rPr lang="en-US" sz="1600" dirty="0" smtClean="0"/>
              <a:t>DOCTYPE HTML PUBLIC "-//W3C//DTD HTML 4.01//EN" "http://www.w3.org/TR/html4/strict.dtd"&gt;</a:t>
            </a:r>
          </a:p>
          <a:p>
            <a:pPr>
              <a:buNone/>
            </a:pP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Для последней версии </a:t>
            </a:r>
            <a:r>
              <a:rPr lang="en-US" dirty="0" smtClean="0"/>
              <a:t>html5</a:t>
            </a:r>
            <a:r>
              <a:rPr lang="ru-RU" dirty="0" smtClean="0"/>
              <a:t>:</a:t>
            </a:r>
          </a:p>
          <a:p>
            <a:endParaRPr lang="en-US" sz="1200" dirty="0" smtClean="0"/>
          </a:p>
          <a:p>
            <a:pPr>
              <a:buNone/>
            </a:pPr>
            <a:r>
              <a:rPr lang="en-US" sz="1800" dirty="0" smtClean="0"/>
              <a:t>&lt;!DOCTYPE html&gt;</a:t>
            </a:r>
          </a:p>
          <a:p>
            <a:endParaRPr lang="en-US" dirty="0" smtClean="0"/>
          </a:p>
          <a:p>
            <a:endParaRPr lang="ru-RU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ru-RU" sz="18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Тег </a:t>
            </a:r>
            <a:r>
              <a:rPr lang="ru-RU" sz="2400" dirty="0" smtClean="0"/>
              <a:t>&lt;</a:t>
            </a:r>
            <a:r>
              <a:rPr lang="ru-RU" sz="2400" dirty="0" err="1" smtClean="0"/>
              <a:t>html</a:t>
            </a:r>
            <a:r>
              <a:rPr lang="ru-RU" sz="2400" dirty="0" smtClean="0"/>
              <a:t>&gt;</a:t>
            </a:r>
            <a:r>
              <a:rPr lang="ru-RU" dirty="0" smtClean="0"/>
              <a:t> — это контейнер, в котором находится всё содержимое страницы, включая теги </a:t>
            </a:r>
            <a:r>
              <a:rPr lang="ru-RU" sz="2400" dirty="0" smtClean="0"/>
              <a:t>&lt;</a:t>
            </a:r>
            <a:r>
              <a:rPr lang="ru-RU" sz="2400" dirty="0" err="1" smtClean="0"/>
              <a:t>head</a:t>
            </a:r>
            <a:r>
              <a:rPr lang="ru-RU" sz="2400" dirty="0" smtClean="0"/>
              <a:t>&gt;</a:t>
            </a:r>
            <a:r>
              <a:rPr lang="ru-RU" dirty="0" smtClean="0"/>
              <a:t> и </a:t>
            </a:r>
            <a:r>
              <a:rPr lang="ru-RU" sz="2400" dirty="0" smtClean="0"/>
              <a:t>&lt;</a:t>
            </a:r>
            <a:r>
              <a:rPr lang="ru-RU" sz="2400" dirty="0" err="1" smtClean="0"/>
              <a:t>body</a:t>
            </a:r>
            <a:r>
              <a:rPr lang="ru-RU" sz="2400" dirty="0" smtClean="0"/>
              <a:t>&gt;</a:t>
            </a:r>
            <a:r>
              <a:rPr lang="ru-RU" dirty="0" smtClean="0"/>
              <a:t>. Как правило, тег </a:t>
            </a:r>
            <a:r>
              <a:rPr lang="ru-RU" sz="2400" dirty="0" smtClean="0"/>
              <a:t>&lt;</a:t>
            </a:r>
            <a:r>
              <a:rPr lang="ru-RU" sz="2400" dirty="0" err="1" smtClean="0"/>
              <a:t>html</a:t>
            </a:r>
            <a:r>
              <a:rPr lang="ru-RU" sz="2400" dirty="0" smtClean="0"/>
              <a:t>&gt;</a:t>
            </a:r>
            <a:r>
              <a:rPr lang="ru-RU" dirty="0" smtClean="0"/>
              <a:t> идёт в документе вторым после </a:t>
            </a:r>
            <a:r>
              <a:rPr lang="ru-RU" dirty="0" err="1" smtClean="0"/>
              <a:t>доктайпа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 smtClean="0"/>
              <a:t>&lt;html&gt;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Тег </a:t>
            </a:r>
            <a:r>
              <a:rPr lang="ru-RU" sz="2400" dirty="0" smtClean="0"/>
              <a:t>&lt;</a:t>
            </a:r>
            <a:r>
              <a:rPr lang="ru-RU" sz="2400" dirty="0" err="1" smtClean="0"/>
              <a:t>head</a:t>
            </a:r>
            <a:r>
              <a:rPr lang="ru-RU" sz="2400" dirty="0" smtClean="0"/>
              <a:t>&gt;</a:t>
            </a:r>
            <a:r>
              <a:rPr lang="ru-RU" dirty="0" smtClean="0"/>
              <a:t> предназначен для хранения других элементов, цель которых — помочь браузеру в работе с данными. Содержимое этого тега не отображается напрямую.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&lt;head&gt;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HTML/CSS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Тег </a:t>
            </a:r>
            <a:r>
              <a:rPr lang="ru-RU" sz="2400" dirty="0" smtClean="0"/>
              <a:t>&lt;</a:t>
            </a:r>
            <a:r>
              <a:rPr lang="ru-RU" sz="2400" dirty="0" err="1" smtClean="0"/>
              <a:t>body</a:t>
            </a:r>
            <a:r>
              <a:rPr lang="ru-RU" sz="2400" dirty="0" smtClean="0"/>
              <a:t>&gt;</a:t>
            </a:r>
            <a:r>
              <a:rPr lang="ru-RU" dirty="0" smtClean="0"/>
              <a:t> предназначен для хранения содержания </a:t>
            </a:r>
            <a:r>
              <a:rPr lang="ru-RU" dirty="0" err="1" smtClean="0"/>
              <a:t>веб-страницы</a:t>
            </a:r>
            <a:r>
              <a:rPr lang="ru-RU" dirty="0" smtClean="0"/>
              <a:t> (</a:t>
            </a:r>
            <a:r>
              <a:rPr lang="ru-RU" dirty="0" err="1" smtClean="0"/>
              <a:t>контента</a:t>
            </a:r>
            <a:r>
              <a:rPr lang="ru-RU" dirty="0" smtClean="0"/>
              <a:t>), отображаемого в окне браузера.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&lt;body&gt;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Заголовок страницы это тот текст, который отображается в левом верхнем углу браузера, а также во вкладках.</a:t>
            </a:r>
          </a:p>
          <a:p>
            <a:r>
              <a:rPr lang="ru-RU" dirty="0" smtClean="0"/>
              <a:t>Чтобы задать заголовок страницы, нужно использовать тег &lt;</a:t>
            </a:r>
            <a:r>
              <a:rPr lang="ru-RU" dirty="0" err="1" smtClean="0"/>
              <a:t>title</a:t>
            </a:r>
            <a:r>
              <a:rPr lang="ru-RU" dirty="0" smtClean="0"/>
              <a:t>&gt; внутри тега &lt;</a:t>
            </a:r>
            <a:r>
              <a:rPr lang="ru-RU" dirty="0" err="1" smtClean="0"/>
              <a:t>head</a:t>
            </a:r>
            <a:r>
              <a:rPr lang="ru-RU" dirty="0" smtClean="0"/>
              <a:t>&gt;</a:t>
            </a:r>
            <a:r>
              <a:rPr lang="en-US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Пример:</a:t>
            </a:r>
          </a:p>
          <a:p>
            <a:pPr>
              <a:buNone/>
            </a:pPr>
            <a:r>
              <a:rPr lang="en-US" sz="2000" dirty="0" smtClean="0"/>
              <a:t>&lt;head&gt;</a:t>
            </a:r>
          </a:p>
          <a:p>
            <a:pPr lvl="1">
              <a:buNone/>
            </a:pPr>
            <a:r>
              <a:rPr lang="en-US" sz="2000" dirty="0" smtClean="0"/>
              <a:t>&lt;title&gt;</a:t>
            </a:r>
            <a:r>
              <a:rPr lang="ru-RU" sz="2000" dirty="0" smtClean="0"/>
              <a:t>Заголовок окна браузера</a:t>
            </a:r>
            <a:r>
              <a:rPr lang="en-US" sz="2000" dirty="0" smtClean="0"/>
              <a:t>&lt;/title&gt;</a:t>
            </a:r>
          </a:p>
          <a:p>
            <a:pPr>
              <a:buNone/>
            </a:pPr>
            <a:r>
              <a:rPr lang="en-US" sz="2000" dirty="0" smtClean="0"/>
              <a:t>&lt;/head&gt;</a:t>
            </a:r>
            <a:endParaRPr lang="ru-RU" sz="2000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&lt;title&gt;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4525963"/>
          </a:xfrm>
        </p:spPr>
        <p:txBody>
          <a:bodyPr/>
          <a:lstStyle/>
          <a:p>
            <a:r>
              <a:rPr lang="ru-RU" dirty="0" smtClean="0"/>
              <a:t>Структура простого </a:t>
            </a:r>
            <a:r>
              <a:rPr lang="en-US" dirty="0" smtClean="0"/>
              <a:t>HTML-</a:t>
            </a:r>
            <a:r>
              <a:rPr lang="ru-RU" dirty="0" smtClean="0"/>
              <a:t>документа:</a:t>
            </a:r>
          </a:p>
          <a:p>
            <a:endParaRPr lang="ru-RU" dirty="0"/>
          </a:p>
        </p:txBody>
      </p:sp>
      <p:pic>
        <p:nvPicPr>
          <p:cNvPr id="4" name="Рисунок 3" descr="tab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295400"/>
            <a:ext cx="8394523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&lt;h1&gt; - </a:t>
            </a:r>
            <a:r>
              <a:rPr lang="ru-RU" dirty="0" smtClean="0"/>
              <a:t>тег для выделения заголовков. Может принимать значения от 1 до 6, в зависимости от уровня заголовка.</a:t>
            </a:r>
          </a:p>
          <a:p>
            <a:r>
              <a:rPr lang="en-US" dirty="0" smtClean="0"/>
              <a:t>&lt;p&gt; - </a:t>
            </a:r>
            <a:r>
              <a:rPr lang="ru-RU" dirty="0" smtClean="0"/>
              <a:t>тег для выделения нового абзаца в тексте.</a:t>
            </a:r>
          </a:p>
          <a:p>
            <a:r>
              <a:rPr lang="en-US" dirty="0" smtClean="0"/>
              <a:t>&lt;b&gt; -</a:t>
            </a:r>
            <a:r>
              <a:rPr lang="ru-RU" dirty="0" smtClean="0"/>
              <a:t> выделяет текст жирным.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i</a:t>
            </a:r>
            <a:r>
              <a:rPr lang="en-US" dirty="0" smtClean="0"/>
              <a:t>&gt; - </a:t>
            </a:r>
            <a:r>
              <a:rPr lang="ru-RU" dirty="0" smtClean="0"/>
              <a:t>выделяет текст курсивом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Основные теги оформления текста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ru-RU" b="1" dirty="0" smtClean="0"/>
              <a:t>Атрибуты</a:t>
            </a:r>
            <a:r>
              <a:rPr lang="ru-RU" dirty="0" smtClean="0"/>
              <a:t> </a:t>
            </a:r>
            <a:r>
              <a:rPr lang="ru-RU" b="1" dirty="0" smtClean="0"/>
              <a:t>тега – </a:t>
            </a:r>
            <a:r>
              <a:rPr lang="ru-RU" dirty="0" smtClean="0"/>
              <a:t>это свойства, дающие дополнительные возможности форматирования. Они записываются в виде сочетания: имя </a:t>
            </a:r>
            <a:r>
              <a:rPr lang="ru-RU" b="1" dirty="0" smtClean="0"/>
              <a:t>атрибута</a:t>
            </a:r>
            <a:r>
              <a:rPr lang="ru-RU" dirty="0" smtClean="0"/>
              <a:t>-значения, текстовые значения заключаются в кавычки.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Атрибуты тегов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4738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Примеры атрибутов: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Тег </a:t>
            </a: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 (</a:t>
            </a:r>
            <a:r>
              <a:rPr lang="ru-RU" dirty="0" smtClean="0"/>
              <a:t>вставка изображения</a:t>
            </a:r>
            <a:r>
              <a:rPr lang="en-US" dirty="0" smtClean="0"/>
              <a:t>) </a:t>
            </a:r>
            <a:r>
              <a:rPr lang="ru-RU" dirty="0" smtClean="0"/>
              <a:t>имеет атрибут 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ru-RU" dirty="0" smtClean="0"/>
              <a:t>в котором указывается путь до изображения</a:t>
            </a:r>
          </a:p>
          <a:p>
            <a:pPr algn="ctr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=“/images/img.png”&gt;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Тег </a:t>
            </a:r>
            <a:r>
              <a:rPr lang="en-US" dirty="0" smtClean="0"/>
              <a:t>&lt;a&gt;</a:t>
            </a:r>
            <a:r>
              <a:rPr lang="ru-RU" dirty="0" smtClean="0"/>
              <a:t> (добавление гиперссылки на страницу) имеет атрибут </a:t>
            </a:r>
            <a:r>
              <a:rPr lang="en-US" dirty="0" err="1" smtClean="0"/>
              <a:t>href</a:t>
            </a:r>
            <a:r>
              <a:rPr lang="en-US" dirty="0" smtClean="0"/>
              <a:t>, </a:t>
            </a:r>
            <a:r>
              <a:rPr lang="ru-RU" dirty="0" smtClean="0"/>
              <a:t>в </a:t>
            </a:r>
            <a:r>
              <a:rPr lang="ru-RU" dirty="0" err="1" smtClean="0"/>
              <a:t>которм</a:t>
            </a:r>
            <a:r>
              <a:rPr lang="ru-RU" dirty="0" smtClean="0"/>
              <a:t> указывается путь, на который ведет данная ссылка</a:t>
            </a:r>
          </a:p>
          <a:p>
            <a:pPr algn="ctr">
              <a:buNone/>
            </a:pPr>
            <a:r>
              <a:rPr lang="en-US" sz="2400" dirty="0" smtClean="0"/>
              <a:t>&lt;a</a:t>
            </a:r>
            <a:r>
              <a:rPr lang="ru-RU" sz="2400" dirty="0" smtClean="0"/>
              <a:t> </a:t>
            </a:r>
            <a:r>
              <a:rPr lang="en-US" sz="2400" dirty="0" err="1" smtClean="0"/>
              <a:t>href</a:t>
            </a:r>
            <a:r>
              <a:rPr lang="en-US" sz="2400" dirty="0" smtClean="0"/>
              <a:t>=“/page2.html”&gt;</a:t>
            </a:r>
            <a:r>
              <a:rPr lang="ru-RU" sz="2400" dirty="0" smtClean="0"/>
              <a:t>Ссылка</a:t>
            </a:r>
            <a:r>
              <a:rPr lang="en-US" sz="2400" dirty="0" smtClean="0"/>
              <a:t>&lt;/a&gt;</a:t>
            </a:r>
            <a:endParaRPr lang="ru-RU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&amp;</a:t>
            </a:r>
            <a:r>
              <a:rPr lang="en-US" dirty="0" err="1" smtClean="0"/>
              <a:t>lt</a:t>
            </a:r>
            <a:r>
              <a:rPr lang="en-US" dirty="0" smtClean="0"/>
              <a:t>;   -  &lt;</a:t>
            </a:r>
          </a:p>
          <a:p>
            <a:r>
              <a:rPr lang="en-US" dirty="0" smtClean="0"/>
              <a:t>&amp;</a:t>
            </a:r>
            <a:r>
              <a:rPr lang="en-US" dirty="0" err="1" smtClean="0"/>
              <a:t>gt</a:t>
            </a:r>
            <a:r>
              <a:rPr lang="en-US" dirty="0" smtClean="0"/>
              <a:t>;  -  &gt;</a:t>
            </a:r>
          </a:p>
          <a:p>
            <a:r>
              <a:rPr lang="en-US" dirty="0" smtClean="0"/>
              <a:t>&amp;</a:t>
            </a:r>
            <a:r>
              <a:rPr lang="en-US" dirty="0" err="1" smtClean="0"/>
              <a:t>nbsp</a:t>
            </a:r>
            <a:r>
              <a:rPr lang="en-US" dirty="0" smtClean="0"/>
              <a:t>; - </a:t>
            </a:r>
            <a:r>
              <a:rPr lang="ru-RU" dirty="0" smtClean="0"/>
              <a:t>пробел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Спецсимволы </a:t>
            </a:r>
            <a:r>
              <a:rPr lang="en-US" dirty="0" smtClean="0"/>
              <a:t>html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Комментарии в </a:t>
            </a:r>
            <a:r>
              <a:rPr lang="ru-RU" dirty="0" err="1" smtClean="0"/>
              <a:t>html</a:t>
            </a:r>
            <a:r>
              <a:rPr lang="ru-RU" dirty="0" smtClean="0"/>
              <a:t> задаются с помощью конструкции </a:t>
            </a:r>
            <a:r>
              <a:rPr lang="ru-RU" b="1" dirty="0" smtClean="0"/>
              <a:t>&lt;!-- --&gt;</a:t>
            </a:r>
            <a:r>
              <a:rPr lang="ru-RU" dirty="0" smtClean="0"/>
              <a:t>. Визуально на странице они никак не отображаются.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Комментарии в </a:t>
            </a:r>
            <a:r>
              <a:rPr lang="en-US" dirty="0" smtClean="0"/>
              <a:t>html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491"/>
          </a:xfrm>
        </p:spPr>
        <p:txBody>
          <a:bodyPr/>
          <a:lstStyle/>
          <a:p>
            <a:r>
              <a:rPr lang="ru-RU" dirty="0" smtClean="0"/>
              <a:t>Пример:</a:t>
            </a:r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…</a:t>
            </a:r>
          </a:p>
          <a:p>
            <a:pPr>
              <a:buNone/>
            </a:pPr>
            <a:r>
              <a:rPr lang="en-US" sz="2400" dirty="0" smtClean="0"/>
              <a:t>&lt;body&gt;</a:t>
            </a:r>
          </a:p>
          <a:p>
            <a:pPr>
              <a:buNone/>
            </a:pPr>
            <a:r>
              <a:rPr lang="en-US" sz="2400" dirty="0" smtClean="0"/>
              <a:t>&lt;p&gt;</a:t>
            </a:r>
          </a:p>
          <a:p>
            <a:pPr>
              <a:buNone/>
            </a:pPr>
            <a:r>
              <a:rPr lang="ru-RU" sz="2400" dirty="0" smtClean="0"/>
              <a:t>Текст, видимый пользователю сайта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&lt;!–</a:t>
            </a:r>
            <a:r>
              <a:rPr lang="ru-RU" sz="2400" dirty="0" smtClean="0">
                <a:solidFill>
                  <a:srgbClr val="00B050"/>
                </a:solidFill>
              </a:rPr>
              <a:t>-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ru-RU" sz="2400" dirty="0" smtClean="0">
                <a:solidFill>
                  <a:srgbClr val="00B050"/>
                </a:solidFill>
              </a:rPr>
              <a:t>Данный текст не виден пользователю</a:t>
            </a:r>
            <a:r>
              <a:rPr lang="en-US" sz="2400" dirty="0" smtClean="0">
                <a:solidFill>
                  <a:srgbClr val="00B050"/>
                </a:solidFill>
              </a:rPr>
              <a:t> --&gt;</a:t>
            </a:r>
          </a:p>
          <a:p>
            <a:pPr>
              <a:buNone/>
            </a:pPr>
            <a:r>
              <a:rPr lang="en-US" sz="2400" dirty="0" smtClean="0"/>
              <a:t>&lt;/p&gt;</a:t>
            </a:r>
          </a:p>
          <a:p>
            <a:pPr>
              <a:buNone/>
            </a:pPr>
            <a:r>
              <a:rPr lang="en-US" sz="2400" dirty="0" smtClean="0"/>
              <a:t>&lt;/body&gt;</a:t>
            </a:r>
          </a:p>
          <a:p>
            <a:pPr>
              <a:buNone/>
            </a:pPr>
            <a:r>
              <a:rPr lang="en-US" sz="2400" dirty="0" smtClean="0"/>
              <a:t>…</a:t>
            </a:r>
            <a:endParaRPr lang="ru-RU" sz="24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Парный тег </a:t>
            </a:r>
            <a:r>
              <a:rPr lang="en-US" dirty="0" smtClean="0"/>
              <a:t>&lt;a&gt;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Содержит в себе текст ссылки:</a:t>
            </a:r>
          </a:p>
          <a:p>
            <a:pPr>
              <a:buNone/>
            </a:pPr>
            <a:r>
              <a:rPr lang="en-US" sz="2400" dirty="0" smtClean="0"/>
              <a:t>&lt;</a:t>
            </a:r>
            <a:r>
              <a:rPr lang="ru-RU" sz="2400" dirty="0" smtClean="0"/>
              <a:t>а</a:t>
            </a:r>
            <a:r>
              <a:rPr lang="en-US" sz="2400" dirty="0" smtClean="0"/>
              <a:t>&gt;</a:t>
            </a:r>
            <a:r>
              <a:rPr lang="ru-RU" sz="2400" dirty="0" smtClean="0"/>
              <a:t>Перейти в каталог</a:t>
            </a:r>
            <a:r>
              <a:rPr lang="en-US" sz="2400" dirty="0" smtClean="0"/>
              <a:t>&lt;/</a:t>
            </a:r>
            <a:r>
              <a:rPr lang="ru-RU" sz="2400" dirty="0" smtClean="0"/>
              <a:t>а</a:t>
            </a:r>
            <a:r>
              <a:rPr lang="en-US" sz="2400" dirty="0" smtClean="0"/>
              <a:t>&gt;</a:t>
            </a: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Ссылки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63036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Основные понятия в </a:t>
            </a:r>
            <a:br>
              <a:rPr lang="ru-RU" dirty="0" smtClean="0"/>
            </a:br>
            <a:r>
              <a:rPr lang="ru-RU" dirty="0" err="1" smtClean="0"/>
              <a:t>веб-разработке</a:t>
            </a: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/>
          <a:lstStyle/>
          <a:p>
            <a:r>
              <a:rPr lang="ru-RU" dirty="0" smtClean="0"/>
              <a:t>Атрибут </a:t>
            </a:r>
            <a:r>
              <a:rPr lang="en-US" dirty="0" err="1" smtClean="0"/>
              <a:t>href</a:t>
            </a:r>
            <a:r>
              <a:rPr lang="en-US" dirty="0" smtClean="0"/>
              <a:t> – </a:t>
            </a:r>
            <a:r>
              <a:rPr lang="ru-RU" dirty="0" smtClean="0"/>
              <a:t>устанавливает адрес для перехода по ссылке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sz="2400" dirty="0" smtClean="0"/>
              <a:t>&lt;a</a:t>
            </a:r>
            <a:r>
              <a:rPr lang="ru-RU" sz="2400" dirty="0" smtClean="0"/>
              <a:t> </a:t>
            </a:r>
            <a:r>
              <a:rPr lang="en-US" sz="2400" dirty="0" err="1" smtClean="0"/>
              <a:t>href</a:t>
            </a:r>
            <a:r>
              <a:rPr lang="en-US" sz="2400" dirty="0" smtClean="0"/>
              <a:t>=“/catalog.html”&gt;</a:t>
            </a:r>
            <a:r>
              <a:rPr lang="ru-RU" sz="2400" dirty="0" smtClean="0"/>
              <a:t>Перейти в каталог</a:t>
            </a:r>
            <a:r>
              <a:rPr lang="en-US" sz="2400" dirty="0" smtClean="0"/>
              <a:t>&lt;/a&gt;</a:t>
            </a:r>
          </a:p>
          <a:p>
            <a:endParaRPr lang="en-US" dirty="0" smtClean="0"/>
          </a:p>
          <a:p>
            <a:r>
              <a:rPr lang="ru-RU" dirty="0" smtClean="0"/>
              <a:t>Атрибут </a:t>
            </a:r>
            <a:r>
              <a:rPr lang="en-US" dirty="0" smtClean="0"/>
              <a:t>target – </a:t>
            </a:r>
            <a:r>
              <a:rPr lang="ru-RU" dirty="0" smtClean="0"/>
              <a:t>определяет, где будет открываться новая страница</a:t>
            </a:r>
          </a:p>
          <a:p>
            <a:pPr lvl="2">
              <a:buNone/>
            </a:pPr>
            <a:r>
              <a:rPr lang="en-US" dirty="0" smtClean="0"/>
              <a:t>“</a:t>
            </a:r>
            <a:r>
              <a:rPr lang="ru-RU" dirty="0" smtClean="0"/>
              <a:t>_</a:t>
            </a:r>
            <a:r>
              <a:rPr lang="en-US" dirty="0" smtClean="0"/>
              <a:t>blank” – </a:t>
            </a:r>
            <a:r>
              <a:rPr lang="ru-RU" dirty="0" smtClean="0"/>
              <a:t>в новой вкладке</a:t>
            </a:r>
          </a:p>
          <a:p>
            <a:pPr lvl="2">
              <a:buNone/>
            </a:pPr>
            <a:r>
              <a:rPr lang="en-US" dirty="0" smtClean="0"/>
              <a:t>“_self” – </a:t>
            </a:r>
            <a:r>
              <a:rPr lang="ru-RU" dirty="0" smtClean="0"/>
              <a:t>в текущей вкладке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ru-RU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вставки изображений в</a:t>
            </a:r>
            <a:r>
              <a:rPr lang="en-US" dirty="0" smtClean="0"/>
              <a:t> HTML-</a:t>
            </a:r>
            <a:r>
              <a:rPr lang="ru-RU" dirty="0" smtClean="0"/>
              <a:t>документ используется тег </a:t>
            </a: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=“images/img.png”&gt;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Вставка изображений</a:t>
            </a:r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Маркированный список</a:t>
            </a:r>
          </a:p>
          <a:p>
            <a:pPr lvl="1"/>
            <a:r>
              <a:rPr lang="ru-RU" dirty="0" smtClean="0"/>
              <a:t>1</a:t>
            </a:r>
          </a:p>
          <a:p>
            <a:pPr lvl="1"/>
            <a:r>
              <a:rPr lang="ru-RU" dirty="0" smtClean="0"/>
              <a:t>2</a:t>
            </a:r>
          </a:p>
          <a:p>
            <a:pPr lvl="1"/>
            <a:r>
              <a:rPr lang="ru-RU" dirty="0" smtClean="0"/>
              <a:t>3</a:t>
            </a:r>
          </a:p>
          <a:p>
            <a:pPr lvl="1"/>
            <a:r>
              <a:rPr lang="ru-RU" dirty="0" smtClean="0"/>
              <a:t>4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Нумерованный список</a:t>
            </a:r>
          </a:p>
          <a:p>
            <a:pPr marL="850392" lvl="1" indent="-457200">
              <a:buFont typeface="+mj-lt"/>
              <a:buAutoNum type="arabicPeriod"/>
            </a:pPr>
            <a:r>
              <a:rPr lang="ru-RU" dirty="0" smtClean="0"/>
              <a:t>Один</a:t>
            </a:r>
          </a:p>
          <a:p>
            <a:pPr marL="850392" lvl="1" indent="-457200">
              <a:buFont typeface="+mj-lt"/>
              <a:buAutoNum type="arabicPeriod"/>
            </a:pPr>
            <a:r>
              <a:rPr lang="ru-RU" dirty="0" smtClean="0"/>
              <a:t>Два</a:t>
            </a:r>
          </a:p>
          <a:p>
            <a:pPr marL="850392" lvl="1" indent="-457200">
              <a:buFont typeface="+mj-lt"/>
              <a:buAutoNum type="arabicPeriod"/>
            </a:pPr>
            <a:r>
              <a:rPr lang="ru-RU" dirty="0" smtClean="0"/>
              <a:t>Три</a:t>
            </a:r>
          </a:p>
          <a:p>
            <a:pPr marL="850392" lvl="1" indent="-457200">
              <a:buFont typeface="+mj-lt"/>
              <a:buAutoNum type="arabicPeriod"/>
            </a:pPr>
            <a:r>
              <a:rPr lang="ru-RU" dirty="0" smtClean="0"/>
              <a:t>Четыре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Списки</a:t>
            </a:r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sz="2400" dirty="0" smtClean="0"/>
              <a:t>&lt;ul&gt; 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	</a:t>
            </a:r>
            <a:r>
              <a:rPr lang="it-IT" sz="2400" dirty="0" smtClean="0"/>
              <a:t>&lt;li&gt;</a:t>
            </a:r>
            <a:r>
              <a:rPr lang="ru-RU" sz="2400" dirty="0" smtClean="0"/>
              <a:t>1</a:t>
            </a:r>
            <a:r>
              <a:rPr lang="it-IT" sz="2400" dirty="0" smtClean="0"/>
              <a:t>&lt;/li&gt; 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	</a:t>
            </a:r>
            <a:r>
              <a:rPr lang="it-IT" sz="2400" dirty="0" smtClean="0"/>
              <a:t>&lt;li&gt;</a:t>
            </a:r>
            <a:r>
              <a:rPr lang="ru-RU" sz="2400" dirty="0" smtClean="0"/>
              <a:t>2</a:t>
            </a:r>
            <a:r>
              <a:rPr lang="it-IT" sz="2400" dirty="0" smtClean="0"/>
              <a:t>&lt;/li&gt; 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	</a:t>
            </a:r>
            <a:r>
              <a:rPr lang="it-IT" sz="2400" dirty="0" smtClean="0"/>
              <a:t>&lt;li&gt;</a:t>
            </a:r>
            <a:r>
              <a:rPr lang="ru-RU" sz="2400" dirty="0" smtClean="0"/>
              <a:t>3</a:t>
            </a:r>
            <a:r>
              <a:rPr lang="it-IT" sz="2400" dirty="0" smtClean="0"/>
              <a:t>&lt;/li&gt; 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	</a:t>
            </a:r>
            <a:r>
              <a:rPr lang="it-IT" sz="2400" dirty="0" smtClean="0"/>
              <a:t>&lt;li&gt;</a:t>
            </a:r>
            <a:r>
              <a:rPr lang="ru-RU" sz="2400" dirty="0" smtClean="0"/>
              <a:t>4</a:t>
            </a:r>
            <a:r>
              <a:rPr lang="it-IT" sz="2400" dirty="0" smtClean="0"/>
              <a:t>&lt;/li&gt; </a:t>
            </a:r>
            <a:endParaRPr lang="ru-RU" sz="2400" dirty="0" smtClean="0"/>
          </a:p>
          <a:p>
            <a:pPr>
              <a:buNone/>
            </a:pPr>
            <a:r>
              <a:rPr lang="it-IT" sz="2400" dirty="0" smtClean="0"/>
              <a:t>&lt;/ul&gt;</a:t>
            </a:r>
            <a:endParaRPr lang="ru-RU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Маркированный список</a:t>
            </a:r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sz="2800" dirty="0" smtClean="0"/>
              <a:t>&lt;</a:t>
            </a:r>
            <a:r>
              <a:rPr lang="en-US" sz="2800" dirty="0" smtClean="0"/>
              <a:t>o</a:t>
            </a:r>
            <a:r>
              <a:rPr lang="it-IT" sz="2800" dirty="0" smtClean="0"/>
              <a:t>l&gt; </a:t>
            </a: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	</a:t>
            </a:r>
            <a:r>
              <a:rPr lang="it-IT" sz="2800" dirty="0" smtClean="0"/>
              <a:t>&lt;li&gt;</a:t>
            </a:r>
            <a:r>
              <a:rPr lang="ru-RU" sz="2800" dirty="0" smtClean="0"/>
              <a:t>Один</a:t>
            </a:r>
            <a:r>
              <a:rPr lang="it-IT" sz="2800" dirty="0" smtClean="0"/>
              <a:t>&lt;/li&gt; </a:t>
            </a: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	</a:t>
            </a:r>
            <a:r>
              <a:rPr lang="it-IT" sz="2800" dirty="0" smtClean="0"/>
              <a:t>&lt;li&gt;</a:t>
            </a:r>
            <a:r>
              <a:rPr lang="ru-RU" sz="2800" dirty="0" smtClean="0"/>
              <a:t>Два</a:t>
            </a:r>
            <a:r>
              <a:rPr lang="it-IT" sz="2800" dirty="0" smtClean="0"/>
              <a:t>&lt;/li&gt; </a:t>
            </a: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	</a:t>
            </a:r>
            <a:r>
              <a:rPr lang="it-IT" sz="2800" dirty="0" smtClean="0"/>
              <a:t>&lt;li&gt;</a:t>
            </a:r>
            <a:r>
              <a:rPr lang="ru-RU" sz="2800" dirty="0" smtClean="0"/>
              <a:t>Три</a:t>
            </a:r>
            <a:r>
              <a:rPr lang="it-IT" sz="2800" dirty="0" smtClean="0"/>
              <a:t>&lt;/li&gt; </a:t>
            </a: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	</a:t>
            </a:r>
            <a:r>
              <a:rPr lang="it-IT" sz="2800" dirty="0" smtClean="0"/>
              <a:t>&lt;li&gt;</a:t>
            </a:r>
            <a:r>
              <a:rPr lang="ru-RU" sz="2800" dirty="0" smtClean="0"/>
              <a:t>Четыре</a:t>
            </a:r>
            <a:r>
              <a:rPr lang="it-IT" sz="2800" dirty="0" smtClean="0"/>
              <a:t>&lt;/li&gt; </a:t>
            </a:r>
            <a:endParaRPr lang="ru-RU" sz="2800" dirty="0" smtClean="0"/>
          </a:p>
          <a:p>
            <a:pPr>
              <a:buNone/>
            </a:pPr>
            <a:r>
              <a:rPr lang="it-IT" sz="2800" dirty="0" smtClean="0"/>
              <a:t>&lt;/ol&gt;</a:t>
            </a:r>
            <a:endParaRPr lang="ru-RU" sz="2800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Нумерованный список</a:t>
            </a:r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CSS (</a:t>
            </a:r>
            <a:r>
              <a:rPr lang="ru-RU" b="1" dirty="0" err="1" smtClean="0"/>
              <a:t>Cascading</a:t>
            </a:r>
            <a:r>
              <a:rPr lang="ru-RU" b="1" dirty="0" smtClean="0"/>
              <a:t> </a:t>
            </a:r>
            <a:r>
              <a:rPr lang="ru-RU" b="1" dirty="0" err="1" smtClean="0"/>
              <a:t>Style</a:t>
            </a:r>
            <a:r>
              <a:rPr lang="ru-RU" b="1" dirty="0" smtClean="0"/>
              <a:t> </a:t>
            </a:r>
            <a:r>
              <a:rPr lang="ru-RU" b="1" dirty="0" err="1" smtClean="0"/>
              <a:t>Sheets</a:t>
            </a:r>
            <a:r>
              <a:rPr lang="ru-RU" b="1" dirty="0" smtClean="0"/>
              <a:t>), или каскадные таблицы стилей</a:t>
            </a:r>
            <a:r>
              <a:rPr lang="ru-RU" dirty="0" smtClean="0"/>
              <a:t>, используются для описания внешнего вида документа, написанного языком разметки</a:t>
            </a:r>
            <a:r>
              <a:rPr lang="en-US" dirty="0" smtClean="0"/>
              <a:t> HTML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Каскадные таблицы стилей описывают правила форматирования элементов с помощью свойств и допустимых значений этих свойств.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CSS</a:t>
            </a:r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cs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828800"/>
            <a:ext cx="7348406" cy="2759735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Синтаксис </a:t>
            </a:r>
            <a:r>
              <a:rPr lang="en-US" dirty="0" smtClean="0"/>
              <a:t>CSS</a:t>
            </a:r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Внешняя таблица стилей</a:t>
            </a:r>
          </a:p>
          <a:p>
            <a:r>
              <a:rPr lang="ru-RU" dirty="0" smtClean="0"/>
              <a:t>Внутренние стили</a:t>
            </a:r>
          </a:p>
          <a:p>
            <a:r>
              <a:rPr lang="ru-RU" dirty="0" smtClean="0"/>
              <a:t>Встроенные стили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Способы объявления </a:t>
            </a:r>
            <a:r>
              <a:rPr lang="en-US" dirty="0" smtClean="0"/>
              <a:t>CSS</a:t>
            </a:r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Внешняя таблица стилей</a:t>
            </a:r>
            <a:r>
              <a:rPr lang="ru-RU" dirty="0" smtClean="0"/>
              <a:t> представляет собой текстовый файл с расширением .</a:t>
            </a:r>
            <a:r>
              <a:rPr lang="ru-RU" dirty="0" err="1" smtClean="0"/>
              <a:t>css</a:t>
            </a:r>
            <a:r>
              <a:rPr lang="ru-RU" dirty="0" smtClean="0"/>
              <a:t>, в котором находится набор CSS-стилей элементов. </a:t>
            </a:r>
          </a:p>
          <a:p>
            <a:r>
              <a:rPr lang="ru-RU" dirty="0" smtClean="0"/>
              <a:t>Внутри файла могут содержатся только стили, без HTML-разметки. Внешняя таблица стилей подключается к </a:t>
            </a:r>
            <a:r>
              <a:rPr lang="ru-RU" dirty="0" err="1" smtClean="0"/>
              <a:t>веб-странице</a:t>
            </a:r>
            <a:r>
              <a:rPr lang="ru-RU" dirty="0" smtClean="0"/>
              <a:t> с помощью тега </a:t>
            </a:r>
            <a:r>
              <a:rPr lang="ru-RU" sz="2400" dirty="0" smtClean="0"/>
              <a:t>&lt;</a:t>
            </a:r>
            <a:r>
              <a:rPr lang="ru-RU" sz="2400" dirty="0" err="1" smtClean="0"/>
              <a:t>link</a:t>
            </a:r>
            <a:r>
              <a:rPr lang="ru-RU" sz="2400" dirty="0" smtClean="0"/>
              <a:t>&gt;</a:t>
            </a:r>
            <a:r>
              <a:rPr lang="ru-RU" dirty="0" smtClean="0"/>
              <a:t>, расположенного внутри раздела &lt;</a:t>
            </a:r>
            <a:r>
              <a:rPr lang="ru-RU" dirty="0" err="1" smtClean="0"/>
              <a:t>head</a:t>
            </a:r>
            <a:r>
              <a:rPr lang="ru-RU" dirty="0" smtClean="0"/>
              <a:t>&gt;&lt;/</a:t>
            </a:r>
            <a:r>
              <a:rPr lang="ru-RU" dirty="0" err="1" smtClean="0"/>
              <a:t>head</a:t>
            </a:r>
            <a:r>
              <a:rPr lang="ru-RU" dirty="0" smtClean="0"/>
              <a:t>&gt;.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Внешняя таблица стилей</a:t>
            </a:r>
            <a:endParaRPr lang="ru-R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en-US" sz="2400" dirty="0" smtClean="0"/>
              <a:t>&lt;head&gt; </a:t>
            </a:r>
            <a:endParaRPr lang="ru-RU" sz="2400" dirty="0" smtClean="0"/>
          </a:p>
          <a:p>
            <a:pPr lvl="1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&lt;link </a:t>
            </a:r>
            <a:r>
              <a:rPr lang="en-US" sz="2400" dirty="0" err="1" smtClean="0"/>
              <a:t>rel</a:t>
            </a:r>
            <a:r>
              <a:rPr lang="en-US" sz="2400" dirty="0" smtClean="0"/>
              <a:t>="</a:t>
            </a:r>
            <a:r>
              <a:rPr lang="en-US" sz="2400" dirty="0" err="1" smtClean="0"/>
              <a:t>stylesheet</a:t>
            </a:r>
            <a:r>
              <a:rPr lang="en-US" sz="2400" dirty="0" smtClean="0"/>
              <a:t>" </a:t>
            </a:r>
            <a:r>
              <a:rPr lang="en-US" sz="2400" dirty="0" err="1" smtClean="0"/>
              <a:t>href</a:t>
            </a:r>
            <a:r>
              <a:rPr lang="en-US" sz="2400" dirty="0" smtClean="0"/>
              <a:t>="</a:t>
            </a:r>
            <a:r>
              <a:rPr lang="en-US" sz="2400" dirty="0" err="1" smtClean="0"/>
              <a:t>css</a:t>
            </a:r>
            <a:r>
              <a:rPr lang="en-US" sz="2400" dirty="0" smtClean="0"/>
              <a:t>/style.css"&gt; </a:t>
            </a:r>
            <a:endParaRPr lang="ru-RU" sz="2400" dirty="0" smtClean="0"/>
          </a:p>
          <a:p>
            <a:pPr lvl="1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&lt;link </a:t>
            </a:r>
            <a:r>
              <a:rPr lang="en-US" sz="2400" dirty="0" err="1" smtClean="0"/>
              <a:t>rel</a:t>
            </a:r>
            <a:r>
              <a:rPr lang="en-US" sz="2400" dirty="0" smtClean="0"/>
              <a:t>="</a:t>
            </a:r>
            <a:r>
              <a:rPr lang="en-US" sz="2400" dirty="0" err="1" smtClean="0"/>
              <a:t>stylesheet</a:t>
            </a:r>
            <a:r>
              <a:rPr lang="en-US" sz="2400" dirty="0" smtClean="0"/>
              <a:t>" </a:t>
            </a:r>
            <a:r>
              <a:rPr lang="en-US" sz="2400" dirty="0" err="1" smtClean="0"/>
              <a:t>href</a:t>
            </a:r>
            <a:r>
              <a:rPr lang="en-US" sz="2400" dirty="0" smtClean="0"/>
              <a:t>="</a:t>
            </a:r>
            <a:r>
              <a:rPr lang="en-US" sz="2400" dirty="0" err="1" smtClean="0"/>
              <a:t>css</a:t>
            </a:r>
            <a:r>
              <a:rPr lang="en-US" sz="2400" dirty="0" smtClean="0"/>
              <a:t>/style1.css&gt; </a:t>
            </a:r>
            <a:endParaRPr lang="ru-RU" sz="2400" dirty="0" smtClean="0"/>
          </a:p>
          <a:p>
            <a:pPr lvl="1">
              <a:buNone/>
            </a:pPr>
            <a:r>
              <a:rPr lang="en-US" sz="2400" dirty="0" smtClean="0"/>
              <a:t>&lt;/head&gt;</a:t>
            </a:r>
            <a:endParaRPr lang="ru-RU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 smtClean="0"/>
              <a:t>Веб-сайт</a:t>
            </a:r>
            <a:r>
              <a:rPr lang="ru-RU" dirty="0" smtClean="0"/>
              <a:t> — это совокупность логически связанной гипертекстовой информации, оформленной в виде отдельных страниц и доступной в сети Интернет.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ru-RU" dirty="0" err="1" smtClean="0"/>
              <a:t>веб-сайт</a:t>
            </a:r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Внутренние стили</a:t>
            </a:r>
            <a:r>
              <a:rPr lang="ru-RU" dirty="0" smtClean="0"/>
              <a:t> встраиваются в раздел </a:t>
            </a:r>
            <a:r>
              <a:rPr lang="ru-RU" sz="2400" dirty="0" smtClean="0"/>
              <a:t>&lt;</a:t>
            </a:r>
            <a:r>
              <a:rPr lang="ru-RU" sz="2400" dirty="0" err="1" smtClean="0"/>
              <a:t>head</a:t>
            </a:r>
            <a:r>
              <a:rPr lang="ru-RU" sz="2400" dirty="0" smtClean="0"/>
              <a:t>&gt;&lt;/</a:t>
            </a:r>
            <a:r>
              <a:rPr lang="ru-RU" sz="2400" dirty="0" err="1" smtClean="0"/>
              <a:t>head</a:t>
            </a:r>
            <a:r>
              <a:rPr lang="ru-RU" sz="2400" dirty="0" smtClean="0"/>
              <a:t>&gt;</a:t>
            </a:r>
            <a:r>
              <a:rPr lang="ru-RU" dirty="0" smtClean="0"/>
              <a:t> HTML-документа и определяются внутри тега </a:t>
            </a:r>
            <a:r>
              <a:rPr lang="ru-RU" sz="2400" dirty="0" smtClean="0"/>
              <a:t>&lt;</a:t>
            </a:r>
            <a:r>
              <a:rPr lang="ru-RU" sz="2400" dirty="0" err="1" smtClean="0"/>
              <a:t>style</a:t>
            </a:r>
            <a:r>
              <a:rPr lang="ru-RU" sz="2400" dirty="0" smtClean="0"/>
              <a:t>&gt;&lt;/</a:t>
            </a:r>
            <a:r>
              <a:rPr lang="ru-RU" sz="2400" dirty="0" err="1" smtClean="0"/>
              <a:t>style</a:t>
            </a:r>
            <a:r>
              <a:rPr lang="ru-RU" sz="2400" dirty="0" smtClean="0"/>
              <a:t>&gt;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Внутренние стили</a:t>
            </a:r>
            <a:endParaRPr lang="ru-R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491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&lt;head&gt; </a:t>
            </a: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	</a:t>
            </a:r>
            <a:r>
              <a:rPr lang="en-US" sz="2800" dirty="0" smtClean="0"/>
              <a:t>&lt;style&gt; </a:t>
            </a: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		</a:t>
            </a:r>
            <a:r>
              <a:rPr lang="en-US" sz="2800" dirty="0" smtClean="0"/>
              <a:t>h1, h2 { </a:t>
            </a: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			</a:t>
            </a:r>
            <a:r>
              <a:rPr lang="en-US" sz="2800" dirty="0" smtClean="0"/>
              <a:t>color: red; </a:t>
            </a: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			</a:t>
            </a:r>
            <a:r>
              <a:rPr lang="en-US" sz="2800" dirty="0" smtClean="0"/>
              <a:t>font-size: 16px;</a:t>
            </a:r>
            <a:r>
              <a:rPr lang="ru-RU" sz="2800" dirty="0" smtClean="0"/>
              <a:t>	</a:t>
            </a:r>
          </a:p>
          <a:p>
            <a:pPr>
              <a:buNone/>
            </a:pPr>
            <a:r>
              <a:rPr lang="ru-RU" sz="2800" dirty="0" smtClean="0"/>
              <a:t>		</a:t>
            </a:r>
            <a:r>
              <a:rPr lang="en-US" sz="2800" dirty="0" smtClean="0"/>
              <a:t>} </a:t>
            </a: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	</a:t>
            </a:r>
            <a:r>
              <a:rPr lang="en-US" sz="2800" dirty="0" smtClean="0"/>
              <a:t>&lt;/style&gt; </a:t>
            </a:r>
          </a:p>
          <a:p>
            <a:pPr>
              <a:buNone/>
            </a:pPr>
            <a:r>
              <a:rPr lang="en-US" sz="2800" dirty="0" smtClean="0"/>
              <a:t>&lt;/head&gt; </a:t>
            </a:r>
          </a:p>
          <a:p>
            <a:pPr>
              <a:buNone/>
            </a:pPr>
            <a:r>
              <a:rPr lang="en-US" sz="2800" dirty="0" smtClean="0"/>
              <a:t>&lt;body&gt; </a:t>
            </a:r>
          </a:p>
          <a:p>
            <a:pPr>
              <a:buNone/>
            </a:pPr>
            <a:r>
              <a:rPr lang="en-US" sz="2800" dirty="0" smtClean="0"/>
              <a:t>... </a:t>
            </a:r>
          </a:p>
          <a:p>
            <a:pPr>
              <a:buNone/>
            </a:pPr>
            <a:r>
              <a:rPr lang="en-US" sz="2800" dirty="0" smtClean="0"/>
              <a:t>&lt;/body&gt;</a:t>
            </a:r>
            <a:endParaRPr lang="ru-RU" sz="28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Встроенные стили </a:t>
            </a:r>
            <a:r>
              <a:rPr lang="ru-RU" dirty="0" smtClean="0"/>
              <a:t>пишутся</a:t>
            </a:r>
            <a:r>
              <a:rPr lang="ru-RU" b="1" dirty="0" smtClean="0"/>
              <a:t> </a:t>
            </a:r>
            <a:r>
              <a:rPr lang="ru-RU" dirty="0" smtClean="0"/>
              <a:t>в HTML-файл, непосредственно внутри тега элемента с помощью атрибута </a:t>
            </a:r>
            <a:r>
              <a:rPr lang="ru-RU" dirty="0" err="1" smtClean="0"/>
              <a:t>style</a:t>
            </a:r>
            <a:r>
              <a:rPr lang="ru-RU" dirty="0" smtClean="0"/>
              <a:t>:</a:t>
            </a:r>
          </a:p>
          <a:p>
            <a:pPr>
              <a:buNone/>
            </a:pPr>
            <a:r>
              <a:rPr lang="ru-RU" sz="2400" dirty="0" smtClean="0"/>
              <a:t>&lt;</a:t>
            </a:r>
            <a:r>
              <a:rPr lang="ru-RU" sz="2400" dirty="0" err="1" smtClean="0"/>
              <a:t>p</a:t>
            </a:r>
            <a:r>
              <a:rPr lang="ru-RU" sz="2400" dirty="0" smtClean="0"/>
              <a:t> </a:t>
            </a:r>
            <a:r>
              <a:rPr lang="ru-RU" sz="2400" dirty="0" err="1" smtClean="0"/>
              <a:t>style=</a:t>
            </a:r>
            <a:r>
              <a:rPr lang="ru-RU" sz="2400" dirty="0" smtClean="0"/>
              <a:t>"</a:t>
            </a:r>
            <a:r>
              <a:rPr lang="ru-RU" sz="2400" dirty="0" err="1" smtClean="0"/>
              <a:t>font-weight</a:t>
            </a:r>
            <a:r>
              <a:rPr lang="ru-RU" sz="2400" dirty="0" smtClean="0"/>
              <a:t>: </a:t>
            </a:r>
            <a:r>
              <a:rPr lang="ru-RU" sz="2400" dirty="0" err="1" smtClean="0"/>
              <a:t>bold</a:t>
            </a:r>
            <a:r>
              <a:rPr lang="ru-RU" sz="2400" dirty="0" smtClean="0"/>
              <a:t>; </a:t>
            </a:r>
            <a:r>
              <a:rPr lang="ru-RU" sz="2400" dirty="0" err="1" smtClean="0"/>
              <a:t>color</a:t>
            </a:r>
            <a:r>
              <a:rPr lang="ru-RU" sz="2400" dirty="0" smtClean="0"/>
              <a:t>: </a:t>
            </a:r>
            <a:r>
              <a:rPr lang="ru-RU" sz="2400" dirty="0" err="1" smtClean="0"/>
              <a:t>red</a:t>
            </a:r>
            <a:r>
              <a:rPr lang="ru-RU" sz="2400" dirty="0" smtClean="0"/>
              <a:t>;"&gt;</a:t>
            </a:r>
          </a:p>
          <a:p>
            <a:pPr>
              <a:buNone/>
            </a:pPr>
            <a:r>
              <a:rPr lang="ru-RU" sz="2400" dirty="0" smtClean="0"/>
              <a:t>	Жирный красный цвет</a:t>
            </a:r>
          </a:p>
          <a:p>
            <a:pPr>
              <a:buNone/>
            </a:pPr>
            <a:r>
              <a:rPr lang="ru-RU" sz="2400" dirty="0" smtClean="0"/>
              <a:t>&lt;/</a:t>
            </a:r>
            <a:r>
              <a:rPr lang="ru-RU" sz="2400" dirty="0" err="1" smtClean="0"/>
              <a:t>p</a:t>
            </a:r>
            <a:r>
              <a:rPr lang="ru-RU" sz="2400" dirty="0" smtClean="0"/>
              <a:t>&gt;</a:t>
            </a:r>
            <a:endParaRPr lang="ru-RU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Встроенные стили</a:t>
            </a:r>
            <a:endParaRPr lang="ru-RU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Селекторы</a:t>
            </a:r>
            <a:r>
              <a:rPr lang="ru-RU" dirty="0" smtClean="0"/>
              <a:t> представляют структуру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err="1" smtClean="0"/>
              <a:t>веб-страницы</a:t>
            </a:r>
            <a:r>
              <a:rPr lang="ru-RU" dirty="0" smtClean="0"/>
              <a:t>. С их помощью создаются правила для форматирования элементов </a:t>
            </a:r>
            <a:r>
              <a:rPr lang="ru-RU" dirty="0" err="1" smtClean="0"/>
              <a:t>веб-страницы</a:t>
            </a:r>
            <a:r>
              <a:rPr lang="ru-RU" dirty="0" smtClean="0"/>
              <a:t>. Селекторами могут быть элементы, их классы и идентификаторы, а также </a:t>
            </a:r>
            <a:r>
              <a:rPr lang="ru-RU" dirty="0" err="1" smtClean="0"/>
              <a:t>псевдоклассы</a:t>
            </a:r>
            <a:r>
              <a:rPr lang="ru-RU" dirty="0" smtClean="0"/>
              <a:t> и </a:t>
            </a:r>
            <a:r>
              <a:rPr lang="ru-RU" dirty="0" err="1" smtClean="0"/>
              <a:t>псевдоэлементы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Селекторы стилей</a:t>
            </a:r>
            <a:endParaRPr lang="ru-RU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Соответствует любому HTML-элементу.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Пример: </a:t>
            </a:r>
          </a:p>
          <a:p>
            <a:pPr>
              <a:buNone/>
            </a:pPr>
            <a:r>
              <a:rPr lang="ru-RU" sz="2400" dirty="0" smtClean="0"/>
              <a:t>* {</a:t>
            </a:r>
            <a:r>
              <a:rPr lang="en-US" sz="2400" dirty="0" smtClean="0"/>
              <a:t>font-size</a:t>
            </a:r>
            <a:r>
              <a:rPr lang="ru-RU" sz="2400" dirty="0" smtClean="0"/>
              <a:t>: </a:t>
            </a:r>
            <a:r>
              <a:rPr lang="en-US" sz="2400" dirty="0" smtClean="0"/>
              <a:t>16px</a:t>
            </a:r>
            <a:r>
              <a:rPr lang="ru-RU" sz="2400" dirty="0" smtClean="0"/>
              <a:t>;}</a:t>
            </a:r>
            <a:r>
              <a:rPr lang="ru-RU" dirty="0" smtClean="0"/>
              <a:t> 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Универсальный селектор</a:t>
            </a:r>
            <a:endParaRPr lang="ru-RU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Селекторы элементов позволяют форматировать все элементы данного типа на всех страницах сайта. </a:t>
            </a:r>
          </a:p>
          <a:p>
            <a:endParaRPr lang="ru-RU" dirty="0" smtClean="0"/>
          </a:p>
          <a:p>
            <a:pPr>
              <a:buNone/>
            </a:pPr>
            <a:r>
              <a:rPr lang="ru-RU" dirty="0" smtClean="0"/>
              <a:t>Пример</a:t>
            </a:r>
            <a:r>
              <a:rPr lang="en-US" dirty="0" smtClean="0"/>
              <a:t>:</a:t>
            </a:r>
            <a:r>
              <a:rPr lang="ru-RU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ru-RU" sz="2400" dirty="0" smtClean="0"/>
              <a:t>h1 {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ru-RU" sz="2400" dirty="0" err="1" smtClean="0"/>
              <a:t>font</a:t>
            </a:r>
            <a:r>
              <a:rPr lang="ru-RU" sz="2400" dirty="0" smtClean="0"/>
              <a:t>-</a:t>
            </a:r>
            <a:r>
              <a:rPr lang="en-US" sz="2400" dirty="0" smtClean="0"/>
              <a:t>size</a:t>
            </a:r>
            <a:r>
              <a:rPr lang="ru-RU" sz="2400" dirty="0" smtClean="0"/>
              <a:t>: </a:t>
            </a:r>
            <a:r>
              <a:rPr lang="en-US" sz="2400" dirty="0" smtClean="0"/>
              <a:t>16px</a:t>
            </a:r>
            <a:r>
              <a:rPr lang="ru-RU" sz="2400" dirty="0" smtClean="0"/>
              <a:t>;</a:t>
            </a:r>
            <a:endParaRPr lang="en-US" sz="2400" dirty="0" smtClean="0"/>
          </a:p>
          <a:p>
            <a:pPr>
              <a:buNone/>
            </a:pPr>
            <a:r>
              <a:rPr lang="ru-RU" sz="2400" dirty="0" smtClean="0"/>
              <a:t>}</a:t>
            </a:r>
            <a:r>
              <a:rPr lang="ru-RU" dirty="0" smtClean="0"/>
              <a:t> 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Селектор элемента</a:t>
            </a:r>
            <a:endParaRPr lang="ru-RU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Селекторы класса позволяют задавать стили для одного и более элементов с одинаковым именем класса, размещенных в разных местах страницы. </a:t>
            </a:r>
          </a:p>
          <a:p>
            <a:endParaRPr lang="ru-RU" dirty="0" smtClean="0"/>
          </a:p>
          <a:p>
            <a:pPr>
              <a:buNone/>
            </a:pPr>
            <a:r>
              <a:rPr lang="ru-RU" sz="2400" dirty="0" smtClean="0"/>
              <a:t>&lt;h1 </a:t>
            </a:r>
            <a:r>
              <a:rPr lang="ru-RU" sz="2400" dirty="0" err="1" smtClean="0"/>
              <a:t>class=</a:t>
            </a:r>
            <a:r>
              <a:rPr lang="ru-RU" sz="2400" dirty="0" smtClean="0"/>
              <a:t>"</a:t>
            </a:r>
            <a:r>
              <a:rPr lang="ru-RU" sz="2400" dirty="0" err="1" smtClean="0"/>
              <a:t>headline</a:t>
            </a:r>
            <a:r>
              <a:rPr lang="ru-RU" sz="2400" dirty="0" smtClean="0"/>
              <a:t>"&gt;Заголовок&lt;/h1&gt;</a:t>
            </a:r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.headline { 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color: #0000bb; 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}</a:t>
            </a:r>
            <a:endParaRPr lang="ru-RU" sz="2400" dirty="0" smtClean="0"/>
          </a:p>
          <a:p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Селектор класса</a:t>
            </a:r>
            <a:endParaRPr lang="ru-RU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Селектор идентификатора позволяет форматировать </a:t>
            </a:r>
            <a:r>
              <a:rPr lang="ru-RU" b="1" dirty="0" smtClean="0"/>
              <a:t>один</a:t>
            </a:r>
            <a:r>
              <a:rPr lang="ru-RU" dirty="0" smtClean="0"/>
              <a:t> конкретный элемент. Идентификатор </a:t>
            </a:r>
            <a:r>
              <a:rPr lang="ru-RU" dirty="0" err="1" smtClean="0"/>
              <a:t>id</a:t>
            </a:r>
            <a:r>
              <a:rPr lang="ru-RU" dirty="0" smtClean="0"/>
              <a:t> должен быть уникальным и на одной странице может встречаться только один раз.</a:t>
            </a:r>
          </a:p>
          <a:p>
            <a:endParaRPr lang="ru-RU" dirty="0" smtClean="0"/>
          </a:p>
          <a:p>
            <a:pPr>
              <a:buNone/>
            </a:pPr>
            <a:r>
              <a:rPr lang="ru-RU" sz="2400" dirty="0" smtClean="0"/>
              <a:t>&lt;h1 </a:t>
            </a:r>
            <a:r>
              <a:rPr lang="en-US" sz="2400" dirty="0" smtClean="0"/>
              <a:t>id</a:t>
            </a:r>
            <a:r>
              <a:rPr lang="ru-RU" sz="2400" dirty="0" smtClean="0"/>
              <a:t>="</a:t>
            </a:r>
            <a:r>
              <a:rPr lang="ru-RU" sz="2400" dirty="0" err="1" smtClean="0"/>
              <a:t>headline</a:t>
            </a:r>
            <a:r>
              <a:rPr lang="ru-RU" sz="2400" dirty="0" smtClean="0"/>
              <a:t>"&gt;Заголовок&lt;/h1&gt;</a:t>
            </a:r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#id { 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color: #0000bb; 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}</a:t>
            </a:r>
            <a:endParaRPr lang="ru-RU" sz="2400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Селектор идентификатора</a:t>
            </a:r>
            <a:endParaRPr lang="ru-RU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Селекторы атрибутов выбирают элементы на основе имени атрибута или значения атрибута:</a:t>
            </a:r>
          </a:p>
          <a:p>
            <a:pPr lvl="1"/>
            <a:r>
              <a:rPr lang="ru-RU" sz="2000" dirty="0" smtClean="0"/>
              <a:t>[атрибут] — все элементы, содержащие указанный атрибут;</a:t>
            </a:r>
          </a:p>
          <a:p>
            <a:pPr lvl="1"/>
            <a:r>
              <a:rPr lang="ru-RU" sz="2000" dirty="0" smtClean="0"/>
              <a:t>селектор[атрибут] — элементы данного типа, содержащие указанный атрибут;</a:t>
            </a:r>
          </a:p>
          <a:p>
            <a:pPr lvl="1"/>
            <a:r>
              <a:rPr lang="ru-RU" sz="2000" dirty="0" smtClean="0"/>
              <a:t>селектор[</a:t>
            </a:r>
            <a:r>
              <a:rPr lang="ru-RU" sz="2000" dirty="0" err="1" smtClean="0"/>
              <a:t>атрибут=</a:t>
            </a:r>
            <a:r>
              <a:rPr lang="ru-RU" sz="2000" dirty="0" smtClean="0"/>
              <a:t>"значение"] — элементы данного типа, содержащие указанный атрибут с конкретным значением.</a:t>
            </a:r>
          </a:p>
          <a:p>
            <a:pPr lvl="1"/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Селектор атрибута</a:t>
            </a:r>
            <a:endParaRPr lang="ru-RU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Псевдоклассы</a:t>
            </a:r>
            <a:r>
              <a:rPr lang="ru-RU" dirty="0" smtClean="0"/>
              <a:t> — это классы, фактически не прикрепленные к HTML-тегам. Они позволяют применить CSS-правила к элементам при совершении события или подчиняющимся определенному правилу.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0" dirty="0" smtClean="0"/>
              <a:t>Селектор </a:t>
            </a:r>
            <a:r>
              <a:rPr lang="ru-RU" b="0" dirty="0" err="1" smtClean="0"/>
              <a:t>псевдокласса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Определение целей сайта</a:t>
            </a:r>
          </a:p>
          <a:p>
            <a:r>
              <a:rPr lang="ru-RU" dirty="0" smtClean="0"/>
              <a:t>Создание Технического Задания (ТЗ) на разработку сайта.</a:t>
            </a:r>
          </a:p>
          <a:p>
            <a:r>
              <a:rPr lang="ru-RU" dirty="0" smtClean="0"/>
              <a:t>Создание </a:t>
            </a:r>
            <a:r>
              <a:rPr lang="ru-RU" dirty="0" err="1" smtClean="0"/>
              <a:t>дизайн-макета</a:t>
            </a:r>
            <a:r>
              <a:rPr lang="ru-RU" dirty="0" smtClean="0"/>
              <a:t> сайта.</a:t>
            </a:r>
          </a:p>
          <a:p>
            <a:r>
              <a:rPr lang="ru-RU" dirty="0" smtClean="0"/>
              <a:t>Верстка сайта.</a:t>
            </a:r>
          </a:p>
          <a:p>
            <a:r>
              <a:rPr lang="ru-RU" dirty="0" smtClean="0"/>
              <a:t>Программирование сайта.</a:t>
            </a:r>
          </a:p>
          <a:p>
            <a:r>
              <a:rPr lang="ru-RU" dirty="0" smtClean="0"/>
              <a:t>Наполнение сайта информацией.</a:t>
            </a:r>
          </a:p>
          <a:p>
            <a:r>
              <a:rPr lang="ru-RU" dirty="0" smtClean="0"/>
              <a:t>Расположение сайта в сети Интернет.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этапы создания сайта</a:t>
            </a:r>
            <a:endParaRPr lang="ru-RU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Псевдоклассы</a:t>
            </a:r>
            <a:r>
              <a:rPr lang="ru-RU" dirty="0" smtClean="0"/>
              <a:t> характеризуют элементы со следующими свойствами:</a:t>
            </a:r>
          </a:p>
          <a:p>
            <a:pPr lvl="1"/>
            <a:r>
              <a:rPr lang="ru-RU" dirty="0" smtClean="0"/>
              <a:t>:</a:t>
            </a:r>
            <a:r>
              <a:rPr lang="ru-RU" dirty="0" err="1" smtClean="0"/>
              <a:t>link</a:t>
            </a:r>
            <a:r>
              <a:rPr lang="ru-RU" dirty="0" smtClean="0"/>
              <a:t> — не посещенная ссылка;</a:t>
            </a:r>
          </a:p>
          <a:p>
            <a:pPr lvl="1"/>
            <a:r>
              <a:rPr lang="ru-RU" dirty="0" smtClean="0"/>
              <a:t>:</a:t>
            </a:r>
            <a:r>
              <a:rPr lang="ru-RU" dirty="0" err="1" smtClean="0"/>
              <a:t>visited</a:t>
            </a:r>
            <a:r>
              <a:rPr lang="ru-RU" dirty="0" smtClean="0"/>
              <a:t> — посещенная ссылка;</a:t>
            </a:r>
          </a:p>
          <a:p>
            <a:pPr lvl="1"/>
            <a:r>
              <a:rPr lang="ru-RU" dirty="0" smtClean="0"/>
              <a:t>:</a:t>
            </a:r>
            <a:r>
              <a:rPr lang="ru-RU" dirty="0" err="1" smtClean="0"/>
              <a:t>hover</a:t>
            </a:r>
            <a:r>
              <a:rPr lang="ru-RU" dirty="0" smtClean="0"/>
              <a:t> — любой элемент, по которому проводят курсором мыши;</a:t>
            </a:r>
          </a:p>
          <a:p>
            <a:pPr lvl="1"/>
            <a:r>
              <a:rPr lang="ru-RU" dirty="0" smtClean="0"/>
              <a:t>:</a:t>
            </a:r>
            <a:r>
              <a:rPr lang="ru-RU" dirty="0" err="1" smtClean="0"/>
              <a:t>focus</a:t>
            </a:r>
            <a:r>
              <a:rPr lang="ru-RU" dirty="0" smtClean="0"/>
              <a:t> — интерактивный элемент, к которому перешли с помощью клавиатуры или активировали посредством мыши;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pPr lvl="1">
              <a:buNone/>
            </a:pPr>
            <a:r>
              <a:rPr lang="ru-RU" dirty="0" smtClean="0"/>
              <a:t>Структурные </a:t>
            </a:r>
            <a:r>
              <a:rPr lang="ru-RU" dirty="0" err="1" smtClean="0"/>
              <a:t>псевдоклассы</a:t>
            </a:r>
            <a:r>
              <a:rPr lang="ru-RU" dirty="0" smtClean="0"/>
              <a:t> отбирают дочерние</a:t>
            </a:r>
          </a:p>
          <a:p>
            <a:pPr lvl="1">
              <a:buNone/>
            </a:pPr>
            <a:r>
              <a:rPr lang="ru-RU" dirty="0" smtClean="0"/>
              <a:t>элементы в соответствии с параметром, указанным</a:t>
            </a:r>
          </a:p>
          <a:p>
            <a:pPr lvl="1">
              <a:buNone/>
            </a:pPr>
            <a:r>
              <a:rPr lang="ru-RU" dirty="0" smtClean="0"/>
              <a:t> в круглых скобках:</a:t>
            </a:r>
          </a:p>
          <a:p>
            <a:pPr lvl="1">
              <a:buNone/>
            </a:pPr>
            <a:endParaRPr lang="ru-RU" dirty="0" smtClean="0"/>
          </a:p>
          <a:p>
            <a:pPr lvl="1"/>
            <a:r>
              <a:rPr lang="en-US" dirty="0" smtClean="0"/>
              <a:t>:nth-child(odd) — </a:t>
            </a:r>
            <a:r>
              <a:rPr lang="ru-RU" dirty="0" smtClean="0"/>
              <a:t>нечётные дочерние элементы;</a:t>
            </a:r>
          </a:p>
          <a:p>
            <a:pPr lvl="1"/>
            <a:r>
              <a:rPr lang="ru-RU" dirty="0" smtClean="0"/>
              <a:t>:</a:t>
            </a:r>
            <a:r>
              <a:rPr lang="en-US" dirty="0" smtClean="0"/>
              <a:t>nth-child(even) — </a:t>
            </a:r>
            <a:r>
              <a:rPr lang="ru-RU" dirty="0" smtClean="0"/>
              <a:t>чётные дочерние элементы;</a:t>
            </a:r>
          </a:p>
          <a:p>
            <a:pPr lvl="1"/>
            <a:r>
              <a:rPr lang="ru-RU" dirty="0" smtClean="0"/>
              <a:t>:</a:t>
            </a:r>
            <a:r>
              <a:rPr lang="en-US" dirty="0" smtClean="0"/>
              <a:t>nth-child(3n) — </a:t>
            </a:r>
            <a:r>
              <a:rPr lang="ru-RU" dirty="0" smtClean="0"/>
              <a:t>каждый третий элемент среди дочерних;</a:t>
            </a:r>
          </a:p>
          <a:p>
            <a:pPr lvl="1"/>
            <a:r>
              <a:rPr lang="ru-RU" dirty="0" smtClean="0"/>
              <a:t>:</a:t>
            </a:r>
            <a:r>
              <a:rPr lang="ru-RU" dirty="0" err="1" smtClean="0"/>
              <a:t>nth-child</a:t>
            </a:r>
            <a:r>
              <a:rPr lang="ru-RU" dirty="0" smtClean="0"/>
              <a:t>(3) — выбирает третий дочерний элемент;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0" dirty="0" smtClean="0"/>
              <a:t>Селектор структурных </a:t>
            </a:r>
            <a:r>
              <a:rPr lang="ru-RU" b="0" dirty="0" err="1" smtClean="0"/>
              <a:t>псевдоклассов</a:t>
            </a:r>
            <a:endParaRPr lang="ru-RU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/>
          <a:lstStyle/>
          <a:p>
            <a:pPr lvl="1"/>
            <a:r>
              <a:rPr lang="ru-RU" dirty="0" smtClean="0"/>
              <a:t>:</a:t>
            </a:r>
            <a:r>
              <a:rPr lang="ru-RU" dirty="0" err="1" smtClean="0"/>
              <a:t>nth-last-child</a:t>
            </a:r>
            <a:r>
              <a:rPr lang="ru-RU" dirty="0" smtClean="0"/>
              <a:t>() — в списке дочерних элементов выбирает элемент с указанным местоположением, аналогично с :</a:t>
            </a:r>
            <a:r>
              <a:rPr lang="ru-RU" dirty="0" err="1" smtClean="0"/>
              <a:t>nth-child</a:t>
            </a:r>
            <a:r>
              <a:rPr lang="ru-RU" dirty="0" smtClean="0"/>
              <a:t>(), но начиная с последнего, в обратную сторону;</a:t>
            </a:r>
          </a:p>
          <a:p>
            <a:pPr lvl="1"/>
            <a:r>
              <a:rPr lang="ru-RU" dirty="0" smtClean="0"/>
              <a:t>:</a:t>
            </a:r>
            <a:r>
              <a:rPr lang="ru-RU" dirty="0" err="1" smtClean="0"/>
              <a:t>first-child</a:t>
            </a:r>
            <a:r>
              <a:rPr lang="ru-RU" dirty="0" smtClean="0"/>
              <a:t> — позволяет оформить только самый первый дочерний элемент тега;</a:t>
            </a:r>
          </a:p>
          <a:p>
            <a:pPr lvl="1"/>
            <a:r>
              <a:rPr lang="ru-RU" dirty="0" smtClean="0"/>
              <a:t>:</a:t>
            </a:r>
            <a:r>
              <a:rPr lang="ru-RU" dirty="0" err="1" smtClean="0"/>
              <a:t>last-child</a:t>
            </a:r>
            <a:r>
              <a:rPr lang="ru-RU" dirty="0" smtClean="0"/>
              <a:t> — позволяет форматировать последний дочерний элемент тега;</a:t>
            </a: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Блочная верстка — это подход, при котором сайт строят на основе блоков, в качестве блоков выступают теги </a:t>
            </a:r>
            <a:r>
              <a:rPr lang="en-US" dirty="0" smtClean="0"/>
              <a:t>&lt;</a:t>
            </a:r>
            <a:r>
              <a:rPr lang="ru-RU" dirty="0" err="1" smtClean="0"/>
              <a:t>div</a:t>
            </a:r>
            <a:r>
              <a:rPr lang="en-US" dirty="0" smtClean="0"/>
              <a:t>&gt;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Блочная верстка</a:t>
            </a:r>
            <a:endParaRPr lang="ru-RU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Теги </a:t>
            </a:r>
            <a:r>
              <a:rPr lang="ru-RU" dirty="0" err="1" smtClean="0"/>
              <a:t>div</a:t>
            </a:r>
            <a:r>
              <a:rPr lang="ru-RU" dirty="0" smtClean="0"/>
              <a:t> имеют некоторые свойства:</a:t>
            </a:r>
          </a:p>
          <a:p>
            <a:endParaRPr lang="ru-RU" dirty="0" smtClean="0"/>
          </a:p>
          <a:p>
            <a:pPr lvl="1"/>
            <a:r>
              <a:rPr lang="ru-RU" dirty="0" err="1" smtClean="0"/>
              <a:t>div</a:t>
            </a:r>
            <a:r>
              <a:rPr lang="ru-RU" dirty="0" smtClean="0"/>
              <a:t> — блочный элемент, поэтому, если не задана ширина, растягивается на всю ширину окна браузера;</a:t>
            </a:r>
          </a:p>
          <a:p>
            <a:pPr lvl="1"/>
            <a:endParaRPr lang="ru-RU" dirty="0" smtClean="0"/>
          </a:p>
          <a:p>
            <a:pPr lvl="1"/>
            <a:r>
              <a:rPr lang="ru-RU" dirty="0" err="1" smtClean="0"/>
              <a:t>div</a:t>
            </a:r>
            <a:r>
              <a:rPr lang="ru-RU" dirty="0" smtClean="0"/>
              <a:t> — высота блока, если она не задана, равна содержимому. Пустой блок </a:t>
            </a:r>
            <a:r>
              <a:rPr lang="ru-RU" dirty="0" err="1" smtClean="0"/>
              <a:t>div</a:t>
            </a:r>
            <a:r>
              <a:rPr lang="ru-RU" dirty="0" smtClean="0"/>
              <a:t> имеет высоту — 0 </a:t>
            </a:r>
            <a:r>
              <a:rPr lang="ru-RU" dirty="0" err="1" smtClean="0"/>
              <a:t>px</a:t>
            </a:r>
            <a:r>
              <a:rPr lang="ru-RU" dirty="0" smtClean="0"/>
              <a:t>, поэтому не отображается на странице;</a:t>
            </a:r>
          </a:p>
          <a:p>
            <a:pPr lvl="1"/>
            <a:endParaRPr lang="ru-RU" dirty="0" smtClean="0"/>
          </a:p>
          <a:p>
            <a:pPr lvl="1"/>
            <a:r>
              <a:rPr lang="ru-RU" dirty="0" err="1" smtClean="0"/>
              <a:t>div</a:t>
            </a:r>
            <a:r>
              <a:rPr lang="ru-RU" dirty="0" smtClean="0"/>
              <a:t> не имеет оформления. Чтобы его увидеть нужно задать ему стили в CSS.</a:t>
            </a:r>
          </a:p>
          <a:p>
            <a:pPr lvl="1"/>
            <a:endParaRPr lang="ru-RU" dirty="0" smtClean="0"/>
          </a:p>
          <a:p>
            <a:pPr lvl="1"/>
            <a:r>
              <a:rPr lang="ru-RU" dirty="0" err="1" smtClean="0"/>
              <a:t>div</a:t>
            </a:r>
            <a:r>
              <a:rPr lang="ru-RU" dirty="0" smtClean="0"/>
              <a:t> не несет смысловой нагрузки, это просто способ структурировать сайт</a:t>
            </a:r>
          </a:p>
          <a:p>
            <a:pPr lvl="1"/>
            <a:endParaRPr lang="ru-RU" dirty="0" smtClean="0"/>
          </a:p>
          <a:p>
            <a:pPr lvl="1"/>
            <a:r>
              <a:rPr lang="ru-RU" dirty="0" err="1" smtClean="0"/>
              <a:t>div</a:t>
            </a:r>
            <a:r>
              <a:rPr lang="ru-RU" dirty="0" smtClean="0"/>
              <a:t> — может содержать любое количество вложенных элементов. Так в </a:t>
            </a:r>
            <a:r>
              <a:rPr lang="ru-RU" dirty="0" err="1" smtClean="0"/>
              <a:t>div</a:t>
            </a:r>
            <a:r>
              <a:rPr lang="ru-RU" dirty="0" smtClean="0"/>
              <a:t> можно вкладывать другие блоки </a:t>
            </a:r>
            <a:r>
              <a:rPr lang="ru-RU" dirty="0" err="1" smtClean="0"/>
              <a:t>div</a:t>
            </a:r>
            <a:r>
              <a:rPr lang="ru-RU" dirty="0" smtClean="0"/>
              <a:t>, заголовки, параграфы, изображения и многие другие элементы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block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457200"/>
            <a:ext cx="5105400" cy="5677204"/>
          </a:xfr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Внешние отступы</a:t>
            </a:r>
          </a:p>
          <a:p>
            <a:pPr lvl="1"/>
            <a:r>
              <a:rPr lang="ru-RU" dirty="0" smtClean="0"/>
              <a:t>Свойство стилей </a:t>
            </a:r>
            <a:r>
              <a:rPr lang="en-US" dirty="0" smtClean="0"/>
              <a:t>margin</a:t>
            </a:r>
          </a:p>
          <a:p>
            <a:pPr lvl="1"/>
            <a:endParaRPr lang="en-US" dirty="0" smtClean="0"/>
          </a:p>
          <a:p>
            <a:r>
              <a:rPr lang="ru-RU" dirty="0" smtClean="0"/>
              <a:t>Внутренние отступы</a:t>
            </a:r>
          </a:p>
          <a:p>
            <a:pPr lvl="1"/>
            <a:r>
              <a:rPr lang="ru-RU" dirty="0" smtClean="0"/>
              <a:t>Свойство стилей </a:t>
            </a:r>
            <a:r>
              <a:rPr lang="en-US" dirty="0" smtClean="0"/>
              <a:t>padding</a:t>
            </a:r>
          </a:p>
          <a:p>
            <a:pPr lvl="1"/>
            <a:endParaRPr lang="ru-RU" dirty="0" smtClean="0"/>
          </a:p>
          <a:p>
            <a:pPr lvl="1"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Отступы элементов</a:t>
            </a:r>
            <a:endParaRPr lang="ru-RU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Свойство  </a:t>
            </a:r>
            <a:r>
              <a:rPr lang="ru-RU" dirty="0" err="1" smtClean="0"/>
              <a:t>box-sizing</a:t>
            </a:r>
            <a:r>
              <a:rPr lang="ru-RU" dirty="0" smtClean="0"/>
              <a:t> используется для изменения </a:t>
            </a:r>
            <a:r>
              <a:rPr lang="ru-RU" dirty="0" smtClean="0"/>
              <a:t>модели, </a:t>
            </a:r>
            <a:r>
              <a:rPr lang="ru-RU" dirty="0" smtClean="0"/>
              <a:t>с помощью которой вычисляются ширина и </a:t>
            </a:r>
            <a:r>
              <a:rPr lang="ru-RU" dirty="0" smtClean="0"/>
              <a:t>высота </a:t>
            </a:r>
            <a:r>
              <a:rPr lang="ru-RU" dirty="0" smtClean="0"/>
              <a:t>элементов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Значения:</a:t>
            </a:r>
          </a:p>
          <a:p>
            <a:pPr>
              <a:buFontTx/>
              <a:buChar char="-"/>
            </a:pPr>
            <a:r>
              <a:rPr lang="en-US" dirty="0" smtClean="0"/>
              <a:t>content-box</a:t>
            </a:r>
          </a:p>
          <a:p>
            <a:pPr>
              <a:buFontTx/>
              <a:buChar char="-"/>
            </a:pPr>
            <a:r>
              <a:rPr lang="en-US" dirty="0" smtClean="0"/>
              <a:t>b</a:t>
            </a:r>
            <a:r>
              <a:rPr lang="en-US" dirty="0" smtClean="0"/>
              <a:t>order-box</a:t>
            </a:r>
          </a:p>
          <a:p>
            <a:pPr>
              <a:buFontTx/>
              <a:buChar char="-"/>
            </a:pPr>
            <a:r>
              <a:rPr lang="en-US" dirty="0" smtClean="0"/>
              <a:t>padding-box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BOX-SIZING</a:t>
            </a:r>
            <a:endParaRPr lang="ru-RU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Позиционированием называется положение элемента в системе координат. Различают четыре типа позиционирования: </a:t>
            </a:r>
            <a:r>
              <a:rPr lang="ru-RU" b="1" dirty="0" smtClean="0"/>
              <a:t>нормальное</a:t>
            </a:r>
            <a:r>
              <a:rPr lang="ru-RU" dirty="0" smtClean="0"/>
              <a:t>, </a:t>
            </a:r>
            <a:r>
              <a:rPr lang="ru-RU" b="1" dirty="0" smtClean="0"/>
              <a:t>абсолютное</a:t>
            </a:r>
            <a:r>
              <a:rPr lang="ru-RU" dirty="0" smtClean="0"/>
              <a:t>, </a:t>
            </a:r>
            <a:r>
              <a:rPr lang="ru-RU" b="1" dirty="0" smtClean="0"/>
              <a:t>фиксированное</a:t>
            </a:r>
            <a:r>
              <a:rPr lang="ru-RU" dirty="0" smtClean="0"/>
              <a:t> и </a:t>
            </a:r>
            <a:r>
              <a:rPr lang="ru-RU" b="1" dirty="0" smtClean="0"/>
              <a:t>относительное</a:t>
            </a:r>
            <a:r>
              <a:rPr lang="ru-RU" dirty="0" smtClean="0"/>
              <a:t>. В зависимости от типа, который устанавливается через свойство </a:t>
            </a:r>
            <a:r>
              <a:rPr lang="ru-RU" b="1" dirty="0" err="1" smtClean="0"/>
              <a:t>position</a:t>
            </a:r>
            <a:r>
              <a:rPr lang="ru-RU" dirty="0" smtClean="0"/>
              <a:t>, изменяется и система координат.</a:t>
            </a:r>
          </a:p>
          <a:p>
            <a:r>
              <a:rPr lang="ru-RU" dirty="0" smtClean="0"/>
              <a:t>Благодаря комбинации свойств </a:t>
            </a:r>
            <a:r>
              <a:rPr lang="ru-RU" b="1" dirty="0" err="1" smtClean="0"/>
              <a:t>position</a:t>
            </a:r>
            <a:r>
              <a:rPr lang="ru-RU" dirty="0" smtClean="0"/>
              <a:t>, </a:t>
            </a:r>
            <a:r>
              <a:rPr lang="ru-RU" b="1" dirty="0" err="1" smtClean="0"/>
              <a:t>left</a:t>
            </a:r>
            <a:r>
              <a:rPr lang="ru-RU" dirty="0" smtClean="0"/>
              <a:t>, </a:t>
            </a:r>
            <a:r>
              <a:rPr lang="ru-RU" b="1" dirty="0" err="1" smtClean="0"/>
              <a:t>top</a:t>
            </a:r>
            <a:r>
              <a:rPr lang="ru-RU" dirty="0" smtClean="0"/>
              <a:t>, </a:t>
            </a:r>
            <a:r>
              <a:rPr lang="ru-RU" b="1" dirty="0" err="1" smtClean="0"/>
              <a:t>right</a:t>
            </a:r>
            <a:r>
              <a:rPr lang="ru-RU" dirty="0" smtClean="0"/>
              <a:t> и </a:t>
            </a:r>
            <a:r>
              <a:rPr lang="ru-RU" b="1" dirty="0" err="1" smtClean="0"/>
              <a:t>bottom</a:t>
            </a:r>
            <a:r>
              <a:rPr lang="ru-RU" dirty="0" smtClean="0"/>
              <a:t>  </a:t>
            </a:r>
          </a:p>
          <a:p>
            <a:pPr>
              <a:buNone/>
            </a:pPr>
            <a:r>
              <a:rPr lang="ru-RU" dirty="0" smtClean="0"/>
              <a:t>   элемент можно накладывать один на другой, выводить в точке с определёнными координатами, фиксировать в указанном месте, определить положение одного элемента относительно другого и др. 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Позиционирование элементов</a:t>
            </a:r>
            <a:endParaRPr lang="ru-RU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для элемента свойство </a:t>
            </a:r>
            <a:r>
              <a:rPr lang="ru-RU" b="1" dirty="0" err="1" smtClean="0"/>
              <a:t>position</a:t>
            </a:r>
            <a:r>
              <a:rPr lang="ru-RU" dirty="0" smtClean="0"/>
              <a:t> не задано или его значение </a:t>
            </a:r>
            <a:r>
              <a:rPr lang="ru-RU" b="1" dirty="0" err="1" smtClean="0"/>
              <a:t>static</a:t>
            </a:r>
            <a:r>
              <a:rPr lang="ru-RU" dirty="0" smtClean="0"/>
              <a:t>, элемент выводится в потоке документа как обычно. Иными словами, элементы отображаются на странице в том порядке, как они идут в исходном коде HTML.</a:t>
            </a:r>
          </a:p>
          <a:p>
            <a:r>
              <a:rPr lang="ru-RU" dirty="0" smtClean="0"/>
              <a:t>Свойства </a:t>
            </a:r>
            <a:r>
              <a:rPr lang="ru-RU" b="1" dirty="0" err="1" smtClean="0"/>
              <a:t>left</a:t>
            </a:r>
            <a:r>
              <a:rPr lang="ru-RU" dirty="0" smtClean="0"/>
              <a:t>, </a:t>
            </a:r>
            <a:r>
              <a:rPr lang="ru-RU" b="1" dirty="0" err="1" smtClean="0"/>
              <a:t>top</a:t>
            </a:r>
            <a:r>
              <a:rPr lang="ru-RU" dirty="0" smtClean="0"/>
              <a:t>, </a:t>
            </a:r>
            <a:r>
              <a:rPr lang="ru-RU" b="1" dirty="0" err="1" smtClean="0"/>
              <a:t>right</a:t>
            </a:r>
            <a:r>
              <a:rPr lang="ru-RU" dirty="0" smtClean="0"/>
              <a:t>, </a:t>
            </a:r>
            <a:r>
              <a:rPr lang="ru-RU" b="1" dirty="0" err="1" smtClean="0"/>
              <a:t>bottom</a:t>
            </a:r>
            <a:r>
              <a:rPr lang="ru-RU" dirty="0" smtClean="0"/>
              <a:t> если определены, игнорируются.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Нормальное позиционирование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Гипертекст</a:t>
            </a:r>
            <a:r>
              <a:rPr lang="ru-RU" dirty="0" smtClean="0"/>
              <a:t> – это текст, сформированный с помощью языка разметки (</a:t>
            </a:r>
            <a:r>
              <a:rPr lang="en-US" dirty="0" smtClean="0"/>
              <a:t>HTML</a:t>
            </a:r>
            <a:r>
              <a:rPr lang="ru-RU" dirty="0" smtClean="0"/>
              <a:t>), содержащий в себе ссылки. Обычно гипертекст представляется набором текстов, содержащих узлы перехода от одного текста к какому-либо другому, позволяющие избирать читаемые сведения или последовательность чтения.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Гипертекст</a:t>
            </a:r>
            <a:endParaRPr lang="ru-RU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абсолютном позиционировании элемент не существует в потоке документа и его положение задаётся относительно краёв браузера. Задать этот тип можно через значение </a:t>
            </a:r>
            <a:r>
              <a:rPr lang="ru-RU" b="1" dirty="0" err="1" smtClean="0"/>
              <a:t>absolute</a:t>
            </a:r>
            <a:r>
              <a:rPr lang="ru-RU" dirty="0" smtClean="0"/>
              <a:t> свойства </a:t>
            </a:r>
            <a:r>
              <a:rPr lang="ru-RU" b="1" dirty="0" err="1" smtClean="0"/>
              <a:t>position</a:t>
            </a:r>
            <a:r>
              <a:rPr lang="ru-RU" dirty="0" smtClean="0"/>
              <a:t>. Координаты указываются относительно краёв окна браузера, называемого «видимой областью»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Абсолютное позиционирование</a:t>
            </a:r>
            <a:endParaRPr lang="ru-RU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3-4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914400"/>
            <a:ext cx="6198129" cy="4375150"/>
          </a:xfr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Фиксированное положение слоя задаётся значением </a:t>
            </a:r>
            <a:r>
              <a:rPr lang="ru-RU" b="1" dirty="0" err="1" smtClean="0"/>
              <a:t>fixed</a:t>
            </a:r>
            <a:r>
              <a:rPr lang="ru-RU" dirty="0" smtClean="0"/>
              <a:t> свойства </a:t>
            </a:r>
            <a:r>
              <a:rPr lang="ru-RU" dirty="0" err="1" smtClean="0"/>
              <a:t>position</a:t>
            </a:r>
            <a:r>
              <a:rPr lang="ru-RU" dirty="0" smtClean="0"/>
              <a:t> и по своему действию похоже на абсолютное позиционирование. Но в отличие от него привязывается к указанной свойствами </a:t>
            </a:r>
            <a:r>
              <a:rPr lang="ru-RU" b="1" dirty="0" err="1" smtClean="0"/>
              <a:t>left</a:t>
            </a:r>
            <a:r>
              <a:rPr lang="ru-RU" dirty="0" smtClean="0"/>
              <a:t>, </a:t>
            </a:r>
            <a:r>
              <a:rPr lang="ru-RU" b="1" dirty="0" err="1" smtClean="0"/>
              <a:t>top</a:t>
            </a:r>
            <a:r>
              <a:rPr lang="ru-RU" dirty="0" smtClean="0"/>
              <a:t>, </a:t>
            </a:r>
            <a:r>
              <a:rPr lang="ru-RU" b="1" dirty="0" err="1" smtClean="0"/>
              <a:t>right</a:t>
            </a:r>
            <a:r>
              <a:rPr lang="ru-RU" dirty="0" smtClean="0"/>
              <a:t> и </a:t>
            </a:r>
            <a:r>
              <a:rPr lang="ru-RU" b="1" dirty="0" err="1" smtClean="0"/>
              <a:t>bottom</a:t>
            </a:r>
            <a:r>
              <a:rPr lang="ru-RU" dirty="0" smtClean="0"/>
              <a:t> точке на экране и не меняет своего положения при прокрутке </a:t>
            </a:r>
            <a:r>
              <a:rPr lang="ru-RU" dirty="0" err="1" smtClean="0"/>
              <a:t>веб-страницы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Фиксированное позиционирование</a:t>
            </a:r>
            <a:endParaRPr lang="ru-RU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задать значение </a:t>
            </a:r>
            <a:r>
              <a:rPr lang="ru-RU" b="1" dirty="0" err="1" smtClean="0"/>
              <a:t>relative</a:t>
            </a:r>
            <a:r>
              <a:rPr lang="ru-RU" dirty="0" smtClean="0"/>
              <a:t> свойства </a:t>
            </a:r>
            <a:r>
              <a:rPr lang="ru-RU" b="1" dirty="0" err="1" smtClean="0"/>
              <a:t>position</a:t>
            </a:r>
            <a:r>
              <a:rPr lang="ru-RU" dirty="0" smtClean="0"/>
              <a:t>, то положение элемента устанавливается относительно его исходного места. Добавление свойств </a:t>
            </a:r>
            <a:r>
              <a:rPr lang="ru-RU" b="1" dirty="0" err="1" smtClean="0"/>
              <a:t>left</a:t>
            </a:r>
            <a:r>
              <a:rPr lang="ru-RU" dirty="0" smtClean="0"/>
              <a:t>, </a:t>
            </a:r>
            <a:r>
              <a:rPr lang="ru-RU" b="1" dirty="0" err="1" smtClean="0"/>
              <a:t>top</a:t>
            </a:r>
            <a:r>
              <a:rPr lang="ru-RU" dirty="0" smtClean="0"/>
              <a:t>, </a:t>
            </a:r>
            <a:r>
              <a:rPr lang="ru-RU" b="1" dirty="0" err="1" smtClean="0"/>
              <a:t>right</a:t>
            </a:r>
            <a:r>
              <a:rPr lang="ru-RU" dirty="0" smtClean="0"/>
              <a:t> и </a:t>
            </a:r>
            <a:r>
              <a:rPr lang="ru-RU" b="1" dirty="0" err="1" smtClean="0"/>
              <a:t>bottom</a:t>
            </a:r>
            <a:r>
              <a:rPr lang="ru-RU" dirty="0" smtClean="0"/>
              <a:t> изменяет позицию элемента и сдвигает его в ту или иную сторону от первоначального расположения.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Относительное позиционирование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Гиперссылка</a:t>
            </a:r>
            <a:r>
              <a:rPr lang="ru-RU" dirty="0" smtClean="0"/>
              <a:t> – это часть электронного (гипертекстового) документа, ссылающаяся на другой элемент (команда, текст, заголовок, примечание, изображение) в самом документе, на другой объект (файл, директория), расположенный на локальном компьютере или в компьютерной сети.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Гиперссылка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HTML</a:t>
            </a:r>
            <a:r>
              <a:rPr lang="ru-RU" dirty="0" smtClean="0"/>
              <a:t> (</a:t>
            </a:r>
            <a:r>
              <a:rPr lang="ru-RU" dirty="0" err="1" smtClean="0"/>
              <a:t>HyperText</a:t>
            </a:r>
            <a:r>
              <a:rPr lang="ru-RU" dirty="0" smtClean="0"/>
              <a:t> </a:t>
            </a:r>
            <a:r>
              <a:rPr lang="ru-RU" dirty="0" err="1" smtClean="0"/>
              <a:t>Markup</a:t>
            </a:r>
            <a:r>
              <a:rPr lang="ru-RU" dirty="0" smtClean="0"/>
              <a:t> </a:t>
            </a:r>
            <a:r>
              <a:rPr lang="ru-RU" dirty="0" err="1" smtClean="0"/>
              <a:t>Language</a:t>
            </a:r>
            <a:r>
              <a:rPr lang="ru-RU" dirty="0" smtClean="0"/>
              <a:t>) — стандартный язык разметки гипертекстовых страниц в Интернете. </a:t>
            </a:r>
          </a:p>
          <a:p>
            <a:r>
              <a:rPr lang="ru-RU" dirty="0" smtClean="0"/>
              <a:t>Такие страницы успешно интерпретируются браузерами, которые отображают их на экранах различных электронных устройств в удобном для человека виде.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m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52400"/>
            <a:ext cx="8382000" cy="2785323"/>
          </a:xfrm>
          <a:prstGeom prst="rect">
            <a:avLst/>
          </a:prstGeom>
        </p:spPr>
      </p:pic>
      <p:pic>
        <p:nvPicPr>
          <p:cNvPr id="5" name="Рисунок 4" descr="s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3048000"/>
            <a:ext cx="7696200" cy="35869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343</TotalTime>
  <Words>819</Words>
  <Application>Microsoft Office PowerPoint</Application>
  <PresentationFormat>Экран (4:3)</PresentationFormat>
  <Paragraphs>277</Paragraphs>
  <Slides>63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63</vt:i4>
      </vt:variant>
    </vt:vector>
  </HeadingPairs>
  <TitlesOfParts>
    <vt:vector size="64" baseType="lpstr">
      <vt:lpstr>Открытая</vt:lpstr>
      <vt:lpstr>Слайд 1</vt:lpstr>
      <vt:lpstr>HTML/CSS</vt:lpstr>
      <vt:lpstr>Основные понятия в  веб-разработке</vt:lpstr>
      <vt:lpstr>Что такое веб-сайт</vt:lpstr>
      <vt:lpstr>Основные этапы создания сайта</vt:lpstr>
      <vt:lpstr>Гипертекст</vt:lpstr>
      <vt:lpstr>Гиперссылка</vt:lpstr>
      <vt:lpstr>HTML</vt:lpstr>
      <vt:lpstr>Слайд 9</vt:lpstr>
      <vt:lpstr>HTML-тег</vt:lpstr>
      <vt:lpstr>Виды тегов</vt:lpstr>
      <vt:lpstr>Парные теги</vt:lpstr>
      <vt:lpstr>Примеры парных тегов</vt:lpstr>
      <vt:lpstr>Одиночные теги</vt:lpstr>
      <vt:lpstr>Структура HTML-документа</vt:lpstr>
      <vt:lpstr>Слайд 16</vt:lpstr>
      <vt:lpstr>Слайд 17</vt:lpstr>
      <vt:lpstr>&lt;html&gt;</vt:lpstr>
      <vt:lpstr>&lt;head&gt;</vt:lpstr>
      <vt:lpstr>&lt;body&gt;</vt:lpstr>
      <vt:lpstr>&lt;title&gt;</vt:lpstr>
      <vt:lpstr>Слайд 22</vt:lpstr>
      <vt:lpstr>Основные теги оформления текста</vt:lpstr>
      <vt:lpstr>Атрибуты тегов</vt:lpstr>
      <vt:lpstr>Слайд 25</vt:lpstr>
      <vt:lpstr>Спецсимволы html</vt:lpstr>
      <vt:lpstr>Комментарии в html</vt:lpstr>
      <vt:lpstr>Слайд 28</vt:lpstr>
      <vt:lpstr>Ссылки</vt:lpstr>
      <vt:lpstr>Слайд 30</vt:lpstr>
      <vt:lpstr>Вставка изображений</vt:lpstr>
      <vt:lpstr>Списки</vt:lpstr>
      <vt:lpstr>Маркированный список</vt:lpstr>
      <vt:lpstr>Нумерованный список</vt:lpstr>
      <vt:lpstr>CSS</vt:lpstr>
      <vt:lpstr>Синтаксис CSS</vt:lpstr>
      <vt:lpstr>Способы объявления CSS</vt:lpstr>
      <vt:lpstr>Внешняя таблица стилей</vt:lpstr>
      <vt:lpstr>Слайд 39</vt:lpstr>
      <vt:lpstr>Внутренние стили</vt:lpstr>
      <vt:lpstr>Слайд 41</vt:lpstr>
      <vt:lpstr>Встроенные стили</vt:lpstr>
      <vt:lpstr>Селекторы стилей</vt:lpstr>
      <vt:lpstr>Универсальный селектор</vt:lpstr>
      <vt:lpstr>Селектор элемента</vt:lpstr>
      <vt:lpstr>Селектор класса</vt:lpstr>
      <vt:lpstr>Селектор идентификатора</vt:lpstr>
      <vt:lpstr>Селектор атрибута</vt:lpstr>
      <vt:lpstr>Селектор псевдокласса</vt:lpstr>
      <vt:lpstr>Слайд 50</vt:lpstr>
      <vt:lpstr>Селектор структурных псевдоклассов</vt:lpstr>
      <vt:lpstr>Слайд 52</vt:lpstr>
      <vt:lpstr>Блочная верстка</vt:lpstr>
      <vt:lpstr>Слайд 54</vt:lpstr>
      <vt:lpstr>Слайд 55</vt:lpstr>
      <vt:lpstr>Отступы элементов</vt:lpstr>
      <vt:lpstr>BOX-SIZING</vt:lpstr>
      <vt:lpstr>Позиционирование элементов</vt:lpstr>
      <vt:lpstr>Нормальное позиционирование</vt:lpstr>
      <vt:lpstr>Абсолютное позиционирование</vt:lpstr>
      <vt:lpstr>Слайд 61</vt:lpstr>
      <vt:lpstr>Фиксированное позиционирование</vt:lpstr>
      <vt:lpstr>Относительное позиционирование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Надежда Шагавалиева</dc:creator>
  <cp:lastModifiedBy>user100</cp:lastModifiedBy>
  <cp:revision>43</cp:revision>
  <dcterms:created xsi:type="dcterms:W3CDTF">2019-01-28T22:00:09Z</dcterms:created>
  <dcterms:modified xsi:type="dcterms:W3CDTF">2019-10-01T09:38:24Z</dcterms:modified>
</cp:coreProperties>
</file>