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63" r:id="rId4"/>
    <p:sldId id="271" r:id="rId5"/>
    <p:sldId id="273" r:id="rId6"/>
    <p:sldId id="305" r:id="rId7"/>
    <p:sldId id="306" r:id="rId8"/>
    <p:sldId id="307" r:id="rId9"/>
    <p:sldId id="308" r:id="rId10"/>
    <p:sldId id="274" r:id="rId11"/>
    <p:sldId id="277" r:id="rId12"/>
    <p:sldId id="275" r:id="rId13"/>
    <p:sldId id="276" r:id="rId14"/>
    <p:sldId id="278" r:id="rId15"/>
    <p:sldId id="279" r:id="rId16"/>
    <p:sldId id="280" r:id="rId17"/>
    <p:sldId id="302" r:id="rId18"/>
    <p:sldId id="281" r:id="rId19"/>
    <p:sldId id="282" r:id="rId20"/>
    <p:sldId id="283" r:id="rId21"/>
    <p:sldId id="284" r:id="rId22"/>
    <p:sldId id="286" r:id="rId23"/>
    <p:sldId id="303" r:id="rId24"/>
    <p:sldId id="287" r:id="rId25"/>
    <p:sldId id="288" r:id="rId26"/>
    <p:sldId id="291" r:id="rId27"/>
    <p:sldId id="289" r:id="rId28"/>
    <p:sldId id="290" r:id="rId29"/>
    <p:sldId id="292" r:id="rId30"/>
    <p:sldId id="293" r:id="rId31"/>
    <p:sldId id="294" r:id="rId32"/>
    <p:sldId id="295" r:id="rId33"/>
    <p:sldId id="298" r:id="rId34"/>
    <p:sldId id="299" r:id="rId35"/>
    <p:sldId id="300" r:id="rId36"/>
    <p:sldId id="301" r:id="rId37"/>
    <p:sldId id="30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  <a:srgbClr val="FFF2CC"/>
    <a:srgbClr val="EBDA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EF8E7-51F4-4A70-B0F7-C95252C5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9590BB-5264-4E4A-A427-6D6BC4971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67B4D-CEA5-4AD0-83A8-B3333F3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950FF-E0DA-4548-96AA-D9375202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B67F-AC62-42D9-BA31-6A8DB6F1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9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457E1-5548-4C1D-B98A-57FB8655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431DA-0A5A-497D-A036-2D184213E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4AFFA-023F-42BB-8245-3DCEC39A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6B099-5490-4405-945D-F4B59925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1AD53-BF5D-4A9F-A7CE-010BDB28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ADFA2-C787-472C-AA2F-53A3997AA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958C8-1C0E-4123-9B7B-D0CFCCA68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CB3E4-0F10-4571-82E3-1A352B43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570E2-7285-418A-A8C7-046D602B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C15FB-2440-4590-9071-851892C1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D095D-141C-4AA7-A491-8C1A84AB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4372F-1398-45D0-BA30-DC55C86B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CC29-97FE-4012-AD7A-26D1205A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6391C-F81E-49FB-84BA-F60FA121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1B248-C15F-4288-BA25-9736ACF2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E0F32-6926-4E1D-A767-F59539D0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723A0-7F39-44D6-8FD9-05F469A5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4CFB5-42A0-4FA7-8EBD-E4ACEC4B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40163-68E8-4499-8F0E-C4D623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70396-3E91-49C1-BA33-B266F6F1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1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92D25-1330-4866-9FD4-507D44BB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F76A5-1B3F-43E9-BE2D-E510FE3E0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01565-5398-4AD0-A375-F392E6B0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C8357-0D6F-42A6-932E-9456170F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16850-98C5-40C7-A1EF-2B0F34C3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026A9-F64C-4364-8269-D62E0565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3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A1BCE-F3E1-4843-B30F-BC143645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D5FCA-6F15-4BE0-8C20-30DB262E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68F8F-94B7-4F94-8C33-B672CC6A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DC56D9-2548-47FC-95E0-E4F015831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8F9A3B-01C4-4299-9A91-F98B8FD7D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3B923-359F-492A-9A7D-1ABCBFA5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0CCCB9-01C4-4562-BABA-A245CBC4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8A8068-CAFB-43DB-819A-4D0D094D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825F0-C881-4A54-A160-7430BCA4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F157E9-0EC9-42E9-ADC4-BE16D4B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DFD30-7159-43A0-A3A3-43E43A26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508F9-10E9-403D-9E0F-B32F54C2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5E21D5-355F-49C6-BB21-00EFF4C7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B386A-DE92-4483-8A71-3DBF2145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B0168B-AC32-4D2B-BF7E-CBD382DA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2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3F47-6E02-4EC1-B6B5-D929025C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F5005-624D-4523-B10E-E4B44F3B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1CE9B-99B6-4BCB-804E-25BEDF4C2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3E697-30F5-424B-9121-1D2026B5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45320-BACD-4AD4-B263-B1A46EF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9EDE1-659C-4063-8DCC-DCA3CB0A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8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C08DF-F2C9-4B14-94E9-904CED48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0BA67D-935B-47A3-90EA-63B1CAB03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B1D59-B80A-4E0A-9A1B-30AAE5901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5A538-FF17-41B4-B233-20A81ED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DAE8C-18D5-41C5-81C7-25309AF8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AFBD5-55AB-4037-AD5D-AD609259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AF63BB-44A1-4359-9082-B35027E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45318-4B0E-4529-8D78-953D7F6D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68C49-B461-4CAE-BAB5-77A43717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61ED-9DB0-400B-971A-1E20CE4B37E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F10B1-9BBE-46E7-AB3F-BDBDC3357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6A100-792A-45BE-99D6-A06C98F9A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EA81-EF09-45FB-9909-3AA5595BC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0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A35035-4AE9-4278-B455-277E48ED4B86}"/>
              </a:ext>
            </a:extLst>
          </p:cNvPr>
          <p:cNvSpPr txBox="1"/>
          <p:nvPr/>
        </p:nvSpPr>
        <p:spPr>
          <a:xfrm>
            <a:off x="2967815" y="2075295"/>
            <a:ext cx="6256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국어사전 </a:t>
            </a:r>
            <a:r>
              <a:rPr lang="en-US" altLang="ko-KR" sz="4800" dirty="0">
                <a:solidFill>
                  <a:srgbClr val="FF0000"/>
                </a:solidFill>
              </a:rPr>
              <a:t>VS</a:t>
            </a:r>
            <a:r>
              <a:rPr lang="en-US" altLang="ko-KR" sz="4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4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국어사전</a:t>
            </a:r>
            <a:endParaRPr lang="en-US" altLang="ko-KR"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끝말잇기의 결과는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?</a:t>
            </a:r>
            <a:endParaRPr lang="ko-KR" alt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97E81-02B0-4B6E-8BAF-E9709018F0BF}"/>
              </a:ext>
            </a:extLst>
          </p:cNvPr>
          <p:cNvSpPr txBox="1"/>
          <p:nvPr/>
        </p:nvSpPr>
        <p:spPr>
          <a:xfrm>
            <a:off x="7894491" y="4913336"/>
            <a:ext cx="479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자람 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36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기</a:t>
            </a:r>
            <a:endParaRPr lang="en-US" altLang="ko-KR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중국학과 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16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학번 이용찬</a:t>
            </a:r>
          </a:p>
        </p:txBody>
      </p:sp>
    </p:spTree>
    <p:extLst>
      <p:ext uri="{BB962C8B-B14F-4D97-AF65-F5344CB8AC3E}">
        <p14:creationId xmlns:p14="http://schemas.microsoft.com/office/powerpoint/2010/main" val="37257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코드소개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2024775"/>
            <a:ext cx="6758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배열 값 랜덤 추출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FFCDCD"/>
                </a:solidFill>
              </a:rPr>
              <a:t>단어 특수기호 제거 함수</a:t>
            </a:r>
            <a:endParaRPr lang="en-US" altLang="ko-KR" sz="4000" b="1" dirty="0">
              <a:solidFill>
                <a:srgbClr val="FFCDC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FFCDCD"/>
                </a:solidFill>
              </a:rPr>
              <a:t>글자 수 제한 함수</a:t>
            </a:r>
            <a:endParaRPr lang="en-US" altLang="ko-KR" sz="4000" b="1" dirty="0">
              <a:solidFill>
                <a:srgbClr val="FFCDC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FFCDCD"/>
                </a:solidFill>
              </a:rPr>
              <a:t>한글 분리 함수</a:t>
            </a:r>
            <a:r>
              <a:rPr lang="en-US" altLang="ko-KR" sz="4000" b="1" dirty="0">
                <a:solidFill>
                  <a:srgbClr val="FFCDCD"/>
                </a:solidFill>
              </a:rPr>
              <a:t> (</a:t>
            </a:r>
            <a:r>
              <a:rPr lang="ko-KR" altLang="en-US" sz="4000" b="1" dirty="0">
                <a:solidFill>
                  <a:srgbClr val="FFCDCD"/>
                </a:solidFill>
              </a:rPr>
              <a:t>두음법칙</a:t>
            </a:r>
            <a:r>
              <a:rPr lang="en-US" altLang="ko-KR" sz="4000" b="1" dirty="0">
                <a:solidFill>
                  <a:srgbClr val="FFCDCD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게임 종료 출력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Count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평균 값 구하는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ED7C65-375D-4D6F-8988-543CC5C89E5B}"/>
              </a:ext>
            </a:extLst>
          </p:cNvPr>
          <p:cNvSpPr/>
          <p:nvPr/>
        </p:nvSpPr>
        <p:spPr>
          <a:xfrm>
            <a:off x="7514581" y="1286112"/>
            <a:ext cx="41625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FFCDCD"/>
                </a:solidFill>
              </a:rPr>
              <a:t>.filter()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FFCDCD"/>
                </a:solidFill>
              </a:rPr>
              <a:t>.map()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FFCDCD"/>
                </a:solidFill>
              </a:rPr>
              <a:t>.includes()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.random()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.split()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.replace()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.push()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64D672-5FA8-4765-AF07-2D2FF0A37CA6}"/>
              </a:ext>
            </a:extLst>
          </p:cNvPr>
          <p:cNvSpPr/>
          <p:nvPr/>
        </p:nvSpPr>
        <p:spPr>
          <a:xfrm>
            <a:off x="653141" y="2541319"/>
            <a:ext cx="6626433" cy="1864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05258A-B436-4312-8270-2BA55350099B}"/>
              </a:ext>
            </a:extLst>
          </p:cNvPr>
          <p:cNvSpPr/>
          <p:nvPr/>
        </p:nvSpPr>
        <p:spPr>
          <a:xfrm>
            <a:off x="7487930" y="2315688"/>
            <a:ext cx="3282988" cy="1900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4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코드설명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단어 특수기호 제거 함수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638C94-5EC7-4401-AC61-F76B14B09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609" y="463137"/>
            <a:ext cx="2431195" cy="59564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0687AA-4593-4FDE-9204-0F0DF342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2" y="3035180"/>
            <a:ext cx="6288180" cy="24157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C4FF03-C32F-4169-BDD5-2DE12C84EEA8}"/>
              </a:ext>
            </a:extLst>
          </p:cNvPr>
          <p:cNvSpPr/>
          <p:nvPr/>
        </p:nvSpPr>
        <p:spPr>
          <a:xfrm>
            <a:off x="679792" y="2183722"/>
            <a:ext cx="2324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표준국어대사전 </a:t>
            </a:r>
            <a:r>
              <a:rPr lang="en-US" altLang="ko-KR" b="1" dirty="0">
                <a:solidFill>
                  <a:srgbClr val="FFC000"/>
                </a:solidFill>
              </a:rPr>
              <a:t>API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D34641-EC9F-496F-AE40-74453375A332}"/>
              </a:ext>
            </a:extLst>
          </p:cNvPr>
          <p:cNvSpPr/>
          <p:nvPr/>
        </p:nvSpPr>
        <p:spPr>
          <a:xfrm>
            <a:off x="3823882" y="2101210"/>
            <a:ext cx="380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단어 검색 기능만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BA7DBB8-8D2D-4C5E-9284-2BEFF48EA885}"/>
              </a:ext>
            </a:extLst>
          </p:cNvPr>
          <p:cNvSpPr/>
          <p:nvPr/>
        </p:nvSpPr>
        <p:spPr>
          <a:xfrm>
            <a:off x="3146962" y="2262129"/>
            <a:ext cx="534389" cy="178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1D96CC-AF6C-4B1B-BF41-BBF1DE9056BA}"/>
              </a:ext>
            </a:extLst>
          </p:cNvPr>
          <p:cNvCxnSpPr>
            <a:cxnSpLocks/>
          </p:cNvCxnSpPr>
          <p:nvPr/>
        </p:nvCxnSpPr>
        <p:spPr>
          <a:xfrm flipV="1">
            <a:off x="2393154" y="2894617"/>
            <a:ext cx="2586038" cy="27703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A253D26-D64A-4760-91EA-FFF87C0D2A39}"/>
              </a:ext>
            </a:extLst>
          </p:cNvPr>
          <p:cNvCxnSpPr>
            <a:cxnSpLocks/>
          </p:cNvCxnSpPr>
          <p:nvPr/>
        </p:nvCxnSpPr>
        <p:spPr>
          <a:xfrm>
            <a:off x="2442220" y="2894617"/>
            <a:ext cx="2651274" cy="27703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1C33B6C-EF49-40AB-8363-235E3E060421}"/>
              </a:ext>
            </a:extLst>
          </p:cNvPr>
          <p:cNvSpPr/>
          <p:nvPr/>
        </p:nvSpPr>
        <p:spPr>
          <a:xfrm>
            <a:off x="7351570" y="3857271"/>
            <a:ext cx="1107281" cy="6429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7A59375-3B5B-411F-8AFF-FDD089F89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168" y="3455756"/>
            <a:ext cx="424790" cy="4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9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코드설명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단어 특수기호 제거 함수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5E9C2E-65D9-475E-8349-A7FD3D17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3" y="3677845"/>
            <a:ext cx="8118714" cy="968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30FC85-8F5F-4108-A364-652A1265CBA9}"/>
              </a:ext>
            </a:extLst>
          </p:cNvPr>
          <p:cNvSpPr txBox="1"/>
          <p:nvPr/>
        </p:nvSpPr>
        <p:spPr>
          <a:xfrm>
            <a:off x="564144" y="4952241"/>
            <a:ext cx="964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[ '</a:t>
            </a:r>
            <a:r>
              <a:rPr lang="ko-KR" altLang="en-US" sz="3200" dirty="0">
                <a:solidFill>
                  <a:srgbClr val="00B050"/>
                </a:solidFill>
              </a:rPr>
              <a:t>감자★</a:t>
            </a:r>
            <a:r>
              <a:rPr lang="en-US" altLang="ko-KR" sz="3200" dirty="0">
                <a:solidFill>
                  <a:srgbClr val="00B050"/>
                </a:solidFill>
              </a:rPr>
              <a:t>', '</a:t>
            </a:r>
            <a:r>
              <a:rPr lang="ko-KR" altLang="en-US" sz="3200" dirty="0">
                <a:solidFill>
                  <a:srgbClr val="00B050"/>
                </a:solidFill>
              </a:rPr>
              <a:t>자람</a:t>
            </a:r>
            <a:r>
              <a:rPr lang="en-US" altLang="ko-KR" sz="3200" dirty="0">
                <a:solidFill>
                  <a:srgbClr val="00B050"/>
                </a:solidFill>
              </a:rPr>
              <a:t>(01)★', '</a:t>
            </a:r>
            <a:r>
              <a:rPr lang="ko-KR" altLang="en-US" sz="3200" dirty="0">
                <a:solidFill>
                  <a:srgbClr val="00B050"/>
                </a:solidFill>
              </a:rPr>
              <a:t>자람</a:t>
            </a:r>
            <a:r>
              <a:rPr lang="en-US" altLang="ko-KR" sz="3200" dirty="0">
                <a:solidFill>
                  <a:srgbClr val="00B050"/>
                </a:solidFill>
              </a:rPr>
              <a:t>(02)★', '</a:t>
            </a:r>
            <a:r>
              <a:rPr lang="ko-KR" altLang="en-US" sz="3200" dirty="0">
                <a:solidFill>
                  <a:srgbClr val="00B050"/>
                </a:solidFill>
              </a:rPr>
              <a:t>한양</a:t>
            </a:r>
            <a:r>
              <a:rPr lang="en-US" altLang="ko-KR" sz="3200" dirty="0">
                <a:solidFill>
                  <a:srgbClr val="00B050"/>
                </a:solidFill>
              </a:rPr>
              <a:t>-</a:t>
            </a:r>
            <a:r>
              <a:rPr lang="ko-KR" altLang="en-US" sz="3200" dirty="0">
                <a:solidFill>
                  <a:srgbClr val="00B050"/>
                </a:solidFill>
              </a:rPr>
              <a:t>대학★</a:t>
            </a:r>
            <a:r>
              <a:rPr lang="en-US" altLang="ko-KR" sz="3200" dirty="0">
                <a:solidFill>
                  <a:srgbClr val="00B050"/>
                </a:solidFill>
              </a:rPr>
              <a:t>' 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37907F-5700-407F-A5D9-C89A2CFCC77B}"/>
              </a:ext>
            </a:extLst>
          </p:cNvPr>
          <p:cNvSpPr/>
          <p:nvPr/>
        </p:nvSpPr>
        <p:spPr>
          <a:xfrm>
            <a:off x="679792" y="2143734"/>
            <a:ext cx="2122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CDCD"/>
                </a:solidFill>
              </a:rPr>
              <a:t>.map()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0B2943-F17C-423A-A7CD-CBADF079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3" y="3005993"/>
            <a:ext cx="9894719" cy="4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2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코드설명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단어 특수기호 제거 함수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0FC85-8F5F-4108-A364-652A1265CBA9}"/>
              </a:ext>
            </a:extLst>
          </p:cNvPr>
          <p:cNvSpPr txBox="1"/>
          <p:nvPr/>
        </p:nvSpPr>
        <p:spPr>
          <a:xfrm>
            <a:off x="679792" y="4136307"/>
            <a:ext cx="973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37907F-5700-407F-A5D9-C89A2CFCC77B}"/>
              </a:ext>
            </a:extLst>
          </p:cNvPr>
          <p:cNvSpPr/>
          <p:nvPr/>
        </p:nvSpPr>
        <p:spPr>
          <a:xfrm>
            <a:off x="679792" y="2143734"/>
            <a:ext cx="2508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CDCD"/>
                </a:solidFill>
              </a:rPr>
              <a:t>.includes()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0A0B2A-4560-4582-8B07-4CC2C414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1" y="3007565"/>
            <a:ext cx="5889041" cy="9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코드설명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단어 특수기호 제거 함수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3863AC-658C-4919-B978-68375121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2" y="2119514"/>
            <a:ext cx="5766096" cy="4210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A43486-B80C-4DA5-81B5-79DCB2D0477D}"/>
              </a:ext>
            </a:extLst>
          </p:cNvPr>
          <p:cNvSpPr/>
          <p:nvPr/>
        </p:nvSpPr>
        <p:spPr>
          <a:xfrm>
            <a:off x="7265199" y="1199272"/>
            <a:ext cx="416255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“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자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람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(02)”</a:t>
            </a:r>
          </a:p>
          <a:p>
            <a:pPr algn="ctr"/>
            <a:r>
              <a:rPr lang="ko-KR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↓</a:t>
            </a:r>
            <a:endParaRPr lang="en-US" altLang="ko-KR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“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자람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(02)”</a:t>
            </a:r>
          </a:p>
          <a:p>
            <a:pPr algn="ctr"/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↓</a:t>
            </a:r>
            <a:endParaRPr lang="en-US" altLang="ko-KR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[‘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자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’, ‘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람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’, ‘(‘, ‘0’, ‘2’, ‘)’]</a:t>
            </a:r>
          </a:p>
          <a:p>
            <a:pPr algn="ctr"/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↓</a:t>
            </a:r>
            <a:endParaRPr lang="en-US" altLang="ko-KR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[‘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자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’, ‘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람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’]</a:t>
            </a:r>
          </a:p>
          <a:p>
            <a:pPr algn="ctr"/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↓</a:t>
            </a:r>
            <a:endParaRPr lang="en-US" altLang="ko-KR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“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자람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676C1-EE57-443C-B406-6DDB8E7E3A5C}"/>
              </a:ext>
            </a:extLst>
          </p:cNvPr>
          <p:cNvSpPr txBox="1"/>
          <p:nvPr/>
        </p:nvSpPr>
        <p:spPr>
          <a:xfrm>
            <a:off x="6938756" y="5121961"/>
            <a:ext cx="4917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</a:rPr>
              <a:t>[ '</a:t>
            </a:r>
            <a:r>
              <a:rPr lang="ko-KR" altLang="en-US" sz="2400" dirty="0">
                <a:solidFill>
                  <a:srgbClr val="00B050"/>
                </a:solidFill>
              </a:rPr>
              <a:t>감자</a:t>
            </a:r>
            <a:r>
              <a:rPr lang="en-US" altLang="ko-KR" sz="2400" dirty="0">
                <a:solidFill>
                  <a:srgbClr val="00B050"/>
                </a:solidFill>
              </a:rPr>
              <a:t>', '</a:t>
            </a:r>
            <a:r>
              <a:rPr lang="ko-KR" altLang="en-US" sz="2400" dirty="0">
                <a:solidFill>
                  <a:srgbClr val="00B050"/>
                </a:solidFill>
              </a:rPr>
              <a:t>자람</a:t>
            </a:r>
            <a:r>
              <a:rPr lang="en-US" altLang="ko-KR" sz="2400" dirty="0">
                <a:solidFill>
                  <a:srgbClr val="00B050"/>
                </a:solidFill>
              </a:rPr>
              <a:t>', '</a:t>
            </a:r>
            <a:r>
              <a:rPr lang="ko-KR" altLang="en-US" sz="2400" dirty="0">
                <a:solidFill>
                  <a:srgbClr val="00B050"/>
                </a:solidFill>
              </a:rPr>
              <a:t>자람＇</a:t>
            </a:r>
            <a:r>
              <a:rPr lang="en-US" altLang="ko-KR" sz="2400" dirty="0">
                <a:solidFill>
                  <a:srgbClr val="00B050"/>
                </a:solidFill>
              </a:rPr>
              <a:t>, ‘</a:t>
            </a:r>
            <a:r>
              <a:rPr lang="ko-KR" altLang="en-US" sz="2400" dirty="0">
                <a:solidFill>
                  <a:srgbClr val="00B050"/>
                </a:solidFill>
              </a:rPr>
              <a:t>한양대학</a:t>
            </a:r>
            <a:r>
              <a:rPr lang="en-US" altLang="ko-KR" sz="2400" dirty="0">
                <a:solidFill>
                  <a:srgbClr val="00B050"/>
                </a:solidFill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63068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코드설명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글자 수 제한 함수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0FC85-8F5F-4108-A364-652A1265CBA9}"/>
              </a:ext>
            </a:extLst>
          </p:cNvPr>
          <p:cNvSpPr txBox="1"/>
          <p:nvPr/>
        </p:nvSpPr>
        <p:spPr>
          <a:xfrm>
            <a:off x="679792" y="4664762"/>
            <a:ext cx="472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[ '</a:t>
            </a:r>
            <a:r>
              <a:rPr lang="ko-KR" altLang="en-US" sz="3200" dirty="0">
                <a:solidFill>
                  <a:srgbClr val="00B050"/>
                </a:solidFill>
              </a:rPr>
              <a:t>감자</a:t>
            </a:r>
            <a:r>
              <a:rPr lang="en-US" altLang="ko-KR" sz="3200" dirty="0">
                <a:solidFill>
                  <a:srgbClr val="00B050"/>
                </a:solidFill>
              </a:rPr>
              <a:t>', '</a:t>
            </a:r>
            <a:r>
              <a:rPr lang="ko-KR" altLang="en-US" sz="3200" dirty="0">
                <a:solidFill>
                  <a:srgbClr val="00B050"/>
                </a:solidFill>
              </a:rPr>
              <a:t>자람</a:t>
            </a:r>
            <a:r>
              <a:rPr lang="en-US" altLang="ko-KR" sz="3200" dirty="0">
                <a:solidFill>
                  <a:srgbClr val="00B050"/>
                </a:solidFill>
              </a:rPr>
              <a:t>', '</a:t>
            </a:r>
            <a:r>
              <a:rPr lang="ko-KR" altLang="en-US" sz="3200" dirty="0">
                <a:solidFill>
                  <a:srgbClr val="00B050"/>
                </a:solidFill>
              </a:rPr>
              <a:t>파이썬</a:t>
            </a:r>
            <a:r>
              <a:rPr lang="en-US" altLang="ko-KR" sz="3200" dirty="0">
                <a:solidFill>
                  <a:srgbClr val="00B050"/>
                </a:solidFill>
              </a:rPr>
              <a:t>' 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37907F-5700-407F-A5D9-C89A2CFCC77B}"/>
              </a:ext>
            </a:extLst>
          </p:cNvPr>
          <p:cNvSpPr/>
          <p:nvPr/>
        </p:nvSpPr>
        <p:spPr>
          <a:xfrm>
            <a:off x="679792" y="2143734"/>
            <a:ext cx="2508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CDCD"/>
                </a:solidFill>
              </a:rPr>
              <a:t>.filter()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B387FA-81D5-4AE8-83E7-32E5AEF7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2" y="3490076"/>
            <a:ext cx="7628650" cy="943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76FC88-B6A3-4DCF-B929-12631F714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2" y="2926326"/>
            <a:ext cx="10179875" cy="2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코드설명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글자 수 제한 함수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2DCBE4-1A31-400E-9DB1-8064530B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2" y="2280744"/>
            <a:ext cx="9410885" cy="11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코드설명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한글 분리 함수 </a:t>
            </a:r>
            <a:r>
              <a:rPr lang="en-US" altLang="ko-KR" sz="2800" b="1" dirty="0">
                <a:solidFill>
                  <a:srgbClr val="FFC000"/>
                </a:solidFill>
              </a:rPr>
              <a:t>(</a:t>
            </a:r>
            <a:r>
              <a:rPr lang="ko-KR" altLang="en-US" sz="2800" b="1" dirty="0">
                <a:solidFill>
                  <a:srgbClr val="FFC000"/>
                </a:solidFill>
              </a:rPr>
              <a:t>두음법칙</a:t>
            </a:r>
            <a:r>
              <a:rPr lang="en-US" altLang="ko-KR" sz="2800" b="1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E4A32E-413E-47B5-B373-A008A904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68" y="2424462"/>
            <a:ext cx="4906903" cy="1239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0FE3D3-0D6A-4F69-A15E-A1164F01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68" y="4661412"/>
            <a:ext cx="4906903" cy="1177534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774196B-0D7E-417A-89ED-BBFE508D9F2F}"/>
              </a:ext>
            </a:extLst>
          </p:cNvPr>
          <p:cNvSpPr/>
          <p:nvPr/>
        </p:nvSpPr>
        <p:spPr>
          <a:xfrm>
            <a:off x="5749251" y="3806389"/>
            <a:ext cx="825335" cy="71252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9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코드설명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한글 분리 함수 </a:t>
            </a:r>
            <a:r>
              <a:rPr lang="en-US" altLang="ko-KR" sz="2800" b="1" dirty="0">
                <a:solidFill>
                  <a:srgbClr val="FFC000"/>
                </a:solidFill>
              </a:rPr>
              <a:t>(</a:t>
            </a:r>
            <a:r>
              <a:rPr lang="ko-KR" altLang="en-US" sz="2800" b="1" dirty="0">
                <a:solidFill>
                  <a:srgbClr val="FFC000"/>
                </a:solidFill>
              </a:rPr>
              <a:t>두음법칙</a:t>
            </a:r>
            <a:r>
              <a:rPr lang="en-US" altLang="ko-KR" sz="2800" b="1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594B90-8930-4120-94C9-5B923F53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2" y="2320726"/>
            <a:ext cx="5726946" cy="682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7B376-7168-4117-8BB5-91D6A71A82D5}"/>
              </a:ext>
            </a:extLst>
          </p:cNvPr>
          <p:cNvSpPr txBox="1"/>
          <p:nvPr/>
        </p:nvSpPr>
        <p:spPr>
          <a:xfrm>
            <a:off x="6854961" y="2369380"/>
            <a:ext cx="180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44032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8D5C5-1D68-4378-9ED9-FA5F7FC9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1" y="4454213"/>
            <a:ext cx="5721477" cy="15013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81BBE-E9B2-4FF6-A4C1-6D0EF4E50FAA}"/>
              </a:ext>
            </a:extLst>
          </p:cNvPr>
          <p:cNvSpPr txBox="1"/>
          <p:nvPr/>
        </p:nvSpPr>
        <p:spPr>
          <a:xfrm>
            <a:off x="6854961" y="4430461"/>
            <a:ext cx="1802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12593</a:t>
            </a:r>
          </a:p>
          <a:p>
            <a:r>
              <a:rPr lang="en-US" altLang="ko-KR" sz="3200" dirty="0">
                <a:solidFill>
                  <a:srgbClr val="00B050"/>
                </a:solidFill>
              </a:rPr>
              <a:t>12596</a:t>
            </a:r>
          </a:p>
          <a:p>
            <a:r>
              <a:rPr lang="en-US" altLang="ko-KR" sz="3200" dirty="0">
                <a:solidFill>
                  <a:srgbClr val="00B050"/>
                </a:solidFill>
              </a:rPr>
              <a:t>12599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42728-B004-4F83-B2D1-D26C8543D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2" y="3386837"/>
            <a:ext cx="5723041" cy="683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CFF2C-B364-474B-B1B0-737CC780C751}"/>
              </a:ext>
            </a:extLst>
          </p:cNvPr>
          <p:cNvSpPr txBox="1"/>
          <p:nvPr/>
        </p:nvSpPr>
        <p:spPr>
          <a:xfrm>
            <a:off x="6854961" y="3399920"/>
            <a:ext cx="180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45208</a:t>
            </a:r>
          </a:p>
        </p:txBody>
      </p:sp>
    </p:spTree>
    <p:extLst>
      <p:ext uri="{BB962C8B-B14F-4D97-AF65-F5344CB8AC3E}">
        <p14:creationId xmlns:p14="http://schemas.microsoft.com/office/powerpoint/2010/main" val="354024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코드설명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한글 분리 함수 </a:t>
            </a:r>
            <a:r>
              <a:rPr lang="en-US" altLang="ko-KR" sz="2800" b="1" dirty="0">
                <a:solidFill>
                  <a:srgbClr val="FFC000"/>
                </a:solidFill>
              </a:rPr>
              <a:t>(</a:t>
            </a:r>
            <a:r>
              <a:rPr lang="ko-KR" altLang="en-US" sz="2800" b="1" dirty="0">
                <a:solidFill>
                  <a:srgbClr val="FFC000"/>
                </a:solidFill>
              </a:rPr>
              <a:t>두음법칙</a:t>
            </a:r>
            <a:r>
              <a:rPr lang="en-US" altLang="ko-KR" sz="2800" b="1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C242E4-BD97-4E2D-BF72-D77AFC68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2" y="2297322"/>
            <a:ext cx="5534760" cy="3418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56A92D-1573-491F-8C88-91661947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30" y="378321"/>
            <a:ext cx="1752367" cy="610135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97F7FFF-6D65-4933-BEEE-A64573E69C8E}"/>
              </a:ext>
            </a:extLst>
          </p:cNvPr>
          <p:cNvSpPr/>
          <p:nvPr/>
        </p:nvSpPr>
        <p:spPr>
          <a:xfrm>
            <a:off x="6728013" y="3576105"/>
            <a:ext cx="1080655" cy="86096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0A5B20-FE80-4D47-AE66-66181F011ADE}"/>
              </a:ext>
            </a:extLst>
          </p:cNvPr>
          <p:cNvSpPr/>
          <p:nvPr/>
        </p:nvSpPr>
        <p:spPr>
          <a:xfrm>
            <a:off x="95002" y="6569627"/>
            <a:ext cx="97823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rgbClr val="FFF2CC"/>
                </a:solidFill>
              </a:rPr>
              <a:t>출처</a:t>
            </a:r>
            <a:r>
              <a:rPr lang="en-US" altLang="ko-KR" sz="600" dirty="0">
                <a:solidFill>
                  <a:srgbClr val="FFF2CC"/>
                </a:solidFill>
              </a:rPr>
              <a:t>: </a:t>
            </a:r>
            <a:r>
              <a:rPr lang="ko-KR" altLang="en-US" sz="600" dirty="0">
                <a:solidFill>
                  <a:srgbClr val="FFF2CC"/>
                </a:solidFill>
              </a:rPr>
              <a:t>https://blog.naver.com/PostView.nhn?blogId=tk2rush90&amp;logNo=221085154547&amp;parentCategoryNo=&amp;categoryNo=7&amp;viewDate=&amp;isShowPopularPosts=true&amp;from=search</a:t>
            </a:r>
          </a:p>
        </p:txBody>
      </p:sp>
    </p:spTree>
    <p:extLst>
      <p:ext uri="{BB962C8B-B14F-4D97-AF65-F5344CB8AC3E}">
        <p14:creationId xmlns:p14="http://schemas.microsoft.com/office/powerpoint/2010/main" val="183115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595605" y="3443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5035-4AE9-4278-B455-277E48ED4B86}"/>
              </a:ext>
            </a:extLst>
          </p:cNvPr>
          <p:cNvSpPr txBox="1"/>
          <p:nvPr/>
        </p:nvSpPr>
        <p:spPr>
          <a:xfrm>
            <a:off x="595605" y="1714904"/>
            <a:ext cx="706029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계기</a:t>
            </a:r>
            <a:endParaRPr lang="en-US" altLang="ko-KR" sz="3200" dirty="0">
              <a:solidFill>
                <a:srgbClr val="FFF2CC"/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코드소개 및 설명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실험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직접 만든 끝말잇기 프로그램 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 CUI ]</a:t>
            </a:r>
          </a:p>
        </p:txBody>
      </p:sp>
    </p:spTree>
    <p:extLst>
      <p:ext uri="{BB962C8B-B14F-4D97-AF65-F5344CB8AC3E}">
        <p14:creationId xmlns:p14="http://schemas.microsoft.com/office/powerpoint/2010/main" val="311412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071280-B640-4522-8236-B2E9FDBA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7" y="218692"/>
            <a:ext cx="8941305" cy="62651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DE86B8-FC65-487D-9908-C50230BB9FC2}"/>
              </a:ext>
            </a:extLst>
          </p:cNvPr>
          <p:cNvSpPr/>
          <p:nvPr/>
        </p:nvSpPr>
        <p:spPr>
          <a:xfrm>
            <a:off x="95002" y="6569627"/>
            <a:ext cx="97823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rgbClr val="FFF2CC"/>
                </a:solidFill>
              </a:rPr>
              <a:t>출처</a:t>
            </a:r>
            <a:r>
              <a:rPr lang="en-US" altLang="ko-KR" sz="600" dirty="0">
                <a:solidFill>
                  <a:srgbClr val="FFF2CC"/>
                </a:solidFill>
              </a:rPr>
              <a:t>: </a:t>
            </a:r>
            <a:r>
              <a:rPr lang="ko-KR" altLang="en-US" sz="600" dirty="0">
                <a:solidFill>
                  <a:srgbClr val="FFF2CC"/>
                </a:solidFill>
              </a:rPr>
              <a:t>https://blog.naver.com/PostView.nhn?blogId=tk2rush90&amp;logNo=221085154547&amp;parentCategoryNo=&amp;categoryNo=7&amp;viewDate=&amp;isShowPopularPosts=true&amp;from=search</a:t>
            </a:r>
          </a:p>
        </p:txBody>
      </p:sp>
    </p:spTree>
    <p:extLst>
      <p:ext uri="{BB962C8B-B14F-4D97-AF65-F5344CB8AC3E}">
        <p14:creationId xmlns:p14="http://schemas.microsoft.com/office/powerpoint/2010/main" val="16127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99561A-D49A-4D56-BD2A-679F74A2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58" y="314696"/>
            <a:ext cx="9258084" cy="61417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BA2DBE2-0291-4297-A1F4-9C9CD5702E16}"/>
              </a:ext>
            </a:extLst>
          </p:cNvPr>
          <p:cNvSpPr/>
          <p:nvPr/>
        </p:nvSpPr>
        <p:spPr>
          <a:xfrm>
            <a:off x="95002" y="6569627"/>
            <a:ext cx="97823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rgbClr val="FFF2CC"/>
                </a:solidFill>
              </a:rPr>
              <a:t>출처</a:t>
            </a:r>
            <a:r>
              <a:rPr lang="en-US" altLang="ko-KR" sz="600" dirty="0">
                <a:solidFill>
                  <a:srgbClr val="FFF2CC"/>
                </a:solidFill>
              </a:rPr>
              <a:t>: </a:t>
            </a:r>
            <a:r>
              <a:rPr lang="ko-KR" altLang="en-US" sz="600" dirty="0">
                <a:solidFill>
                  <a:srgbClr val="FFF2CC"/>
                </a:solidFill>
              </a:rPr>
              <a:t>https://blog.naver.com/PostView.nhn?blogId=tk2rush90&amp;logNo=221085154547&amp;parentCategoryNo=&amp;categoryNo=7&amp;viewDate=&amp;isShowPopularPosts=true&amp;from=search</a:t>
            </a:r>
          </a:p>
        </p:txBody>
      </p:sp>
    </p:spTree>
    <p:extLst>
      <p:ext uri="{BB962C8B-B14F-4D97-AF65-F5344CB8AC3E}">
        <p14:creationId xmlns:p14="http://schemas.microsoft.com/office/powerpoint/2010/main" val="107770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436347" y="2396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한글 분리 함수 </a:t>
            </a:r>
            <a:r>
              <a:rPr lang="en-US" altLang="ko-KR" sz="2800" b="1" dirty="0">
                <a:solidFill>
                  <a:srgbClr val="FFC000"/>
                </a:solidFill>
              </a:rPr>
              <a:t>(</a:t>
            </a:r>
            <a:r>
              <a:rPr lang="ko-KR" altLang="en-US" sz="2800" b="1" dirty="0">
                <a:solidFill>
                  <a:srgbClr val="FFC000"/>
                </a:solidFill>
              </a:rPr>
              <a:t>두음법칙</a:t>
            </a:r>
            <a:r>
              <a:rPr lang="en-US" altLang="ko-KR" sz="2800" b="1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5ACEC0-7D76-4D12-823F-A026DCF9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7" y="987081"/>
            <a:ext cx="4667490" cy="5346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7363BC5-3C16-4DF8-8A16-A8B2F977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8" y="1690813"/>
            <a:ext cx="4906903" cy="1239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1EDDA4-AC9B-4363-91D5-392E0FDD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28" y="3927763"/>
            <a:ext cx="4906903" cy="1177534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0A7DEAE-77E5-47D6-86B6-B36749D102D6}"/>
              </a:ext>
            </a:extLst>
          </p:cNvPr>
          <p:cNvSpPr/>
          <p:nvPr/>
        </p:nvSpPr>
        <p:spPr>
          <a:xfrm>
            <a:off x="8247911" y="3072740"/>
            <a:ext cx="825335" cy="71252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9BED98-44DD-46BD-87F4-C5328DB7A685}"/>
              </a:ext>
            </a:extLst>
          </p:cNvPr>
          <p:cNvSpPr/>
          <p:nvPr/>
        </p:nvSpPr>
        <p:spPr>
          <a:xfrm>
            <a:off x="95002" y="6569627"/>
            <a:ext cx="97823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rgbClr val="FFF2CC"/>
                </a:solidFill>
              </a:rPr>
              <a:t>출처</a:t>
            </a:r>
            <a:r>
              <a:rPr lang="en-US" altLang="ko-KR" sz="600" dirty="0">
                <a:solidFill>
                  <a:srgbClr val="FFF2CC"/>
                </a:solidFill>
              </a:rPr>
              <a:t>: </a:t>
            </a:r>
            <a:r>
              <a:rPr lang="ko-KR" altLang="en-US" sz="600" dirty="0">
                <a:solidFill>
                  <a:srgbClr val="FFF2CC"/>
                </a:solidFill>
              </a:rPr>
              <a:t>https://blog.naver.com/PostView.nhn?blogId=tk2rush90&amp;logNo=221085154547&amp;parentCategoryNo=&amp;categoryNo=7&amp;viewDate=&amp;isShowPopularPosts=true&amp;from=search</a:t>
            </a:r>
          </a:p>
        </p:txBody>
      </p:sp>
    </p:spTree>
    <p:extLst>
      <p:ext uri="{BB962C8B-B14F-4D97-AF65-F5344CB8AC3E}">
        <p14:creationId xmlns:p14="http://schemas.microsoft.com/office/powerpoint/2010/main" val="4151445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436347" y="239621"/>
            <a:ext cx="536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C000"/>
                </a:solidFill>
              </a:rPr>
              <a:t>한글 분리 함수 </a:t>
            </a:r>
            <a:r>
              <a:rPr lang="en-US" altLang="ko-KR" sz="2800" b="1" dirty="0">
                <a:solidFill>
                  <a:srgbClr val="FFC000"/>
                </a:solidFill>
              </a:rPr>
              <a:t>(</a:t>
            </a:r>
            <a:r>
              <a:rPr lang="ko-KR" altLang="en-US" sz="2800" b="1" dirty="0">
                <a:solidFill>
                  <a:srgbClr val="FFC000"/>
                </a:solidFill>
              </a:rPr>
              <a:t>두음법칙</a:t>
            </a:r>
            <a:r>
              <a:rPr lang="en-US" altLang="ko-KR" sz="2800" b="1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5ACEC0-7D76-4D12-823F-A026DCF9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7" y="987081"/>
            <a:ext cx="4667490" cy="5346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9BED98-44DD-46BD-87F4-C5328DB7A685}"/>
              </a:ext>
            </a:extLst>
          </p:cNvPr>
          <p:cNvSpPr/>
          <p:nvPr/>
        </p:nvSpPr>
        <p:spPr>
          <a:xfrm>
            <a:off x="95002" y="6569627"/>
            <a:ext cx="97823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rgbClr val="FFF2CC"/>
                </a:solidFill>
              </a:rPr>
              <a:t>출처</a:t>
            </a:r>
            <a:r>
              <a:rPr lang="en-US" altLang="ko-KR" sz="600" dirty="0">
                <a:solidFill>
                  <a:srgbClr val="FFF2CC"/>
                </a:solidFill>
              </a:rPr>
              <a:t>: </a:t>
            </a:r>
            <a:r>
              <a:rPr lang="ko-KR" altLang="en-US" sz="600" dirty="0">
                <a:solidFill>
                  <a:srgbClr val="FFF2CC"/>
                </a:solidFill>
              </a:rPr>
              <a:t>https://blog.naver.com/PostView.nhn?blogId=tk2rush90&amp;logNo=221085154547&amp;parentCategoryNo=&amp;categoryNo=7&amp;viewDate=&amp;isShowPopularPosts=true&amp;from=search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CF8D7-C135-4CC5-A8F8-93706A2D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82" y="2711127"/>
            <a:ext cx="2330570" cy="189239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02C91C9-4A3A-44EB-BB94-86721C841FDA}"/>
              </a:ext>
            </a:extLst>
          </p:cNvPr>
          <p:cNvSpPr/>
          <p:nvPr/>
        </p:nvSpPr>
        <p:spPr>
          <a:xfrm>
            <a:off x="5495274" y="3277314"/>
            <a:ext cx="740229" cy="7600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4A339B-84E0-42EB-B2F5-932A37F61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083" y="940773"/>
            <a:ext cx="2330570" cy="497645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7AC9B8A-8343-4B04-B361-DEE562CB651B}"/>
              </a:ext>
            </a:extLst>
          </p:cNvPr>
          <p:cNvSpPr/>
          <p:nvPr/>
        </p:nvSpPr>
        <p:spPr>
          <a:xfrm>
            <a:off x="11002490" y="1799112"/>
            <a:ext cx="314696" cy="3146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A7512A-7906-4803-8005-AA9C356054DB}"/>
              </a:ext>
            </a:extLst>
          </p:cNvPr>
          <p:cNvSpPr/>
          <p:nvPr/>
        </p:nvSpPr>
        <p:spPr>
          <a:xfrm>
            <a:off x="10733316" y="2206832"/>
            <a:ext cx="314696" cy="3146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19BBBF-A970-4FF1-94B6-BAE0E8D21E4C}"/>
              </a:ext>
            </a:extLst>
          </p:cNvPr>
          <p:cNvSpPr/>
          <p:nvPr/>
        </p:nvSpPr>
        <p:spPr>
          <a:xfrm>
            <a:off x="11002490" y="2657451"/>
            <a:ext cx="314696" cy="3146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C5E5A4-3078-4501-9E7F-F664F5163AFA}"/>
              </a:ext>
            </a:extLst>
          </p:cNvPr>
          <p:cNvSpPr/>
          <p:nvPr/>
        </p:nvSpPr>
        <p:spPr>
          <a:xfrm>
            <a:off x="10733318" y="3065171"/>
            <a:ext cx="314696" cy="3146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18D0116-3C03-42BA-A266-E1BE160EA6F2}"/>
              </a:ext>
            </a:extLst>
          </p:cNvPr>
          <p:cNvSpPr/>
          <p:nvPr/>
        </p:nvSpPr>
        <p:spPr>
          <a:xfrm>
            <a:off x="11002490" y="3489418"/>
            <a:ext cx="314696" cy="3146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CDE566A-C93B-4A57-96F9-A81E1EE7E503}"/>
              </a:ext>
            </a:extLst>
          </p:cNvPr>
          <p:cNvSpPr/>
          <p:nvPr/>
        </p:nvSpPr>
        <p:spPr>
          <a:xfrm>
            <a:off x="10733316" y="3897138"/>
            <a:ext cx="314696" cy="3146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74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595605" y="3443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5035-4AE9-4278-B455-277E48ED4B86}"/>
              </a:ext>
            </a:extLst>
          </p:cNvPr>
          <p:cNvSpPr txBox="1"/>
          <p:nvPr/>
        </p:nvSpPr>
        <p:spPr>
          <a:xfrm>
            <a:off x="595605" y="1714904"/>
            <a:ext cx="70602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계기</a:t>
            </a:r>
            <a:endParaRPr lang="en-US" altLang="ko-KR" sz="3200" dirty="0">
              <a:solidFill>
                <a:srgbClr val="FFF2CC"/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코드소개 및 설명</a:t>
            </a:r>
            <a:endParaRPr lang="en-US" altLang="ko-KR" sz="3200" dirty="0">
              <a:solidFill>
                <a:srgbClr val="FFF2CC"/>
              </a:solidFill>
            </a:endParaRPr>
          </a:p>
          <a:p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rgbClr val="FFC000"/>
                </a:solidFill>
              </a:rPr>
              <a:t>실험</a:t>
            </a:r>
            <a:endParaRPr lang="en-US" altLang="ko-KR" sz="48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직접 만든 끝말잇기 프로그램 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 CUI ]</a:t>
            </a:r>
          </a:p>
        </p:txBody>
      </p:sp>
    </p:spTree>
    <p:extLst>
      <p:ext uri="{BB962C8B-B14F-4D97-AF65-F5344CB8AC3E}">
        <p14:creationId xmlns:p14="http://schemas.microsoft.com/office/powerpoint/2010/main" val="166045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2755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실험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1" y="1502258"/>
            <a:ext cx="85948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1.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데이터 수집량에 따른 한방단어 개수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컴퓨터 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VS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컴퓨터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일반 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VS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일반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한방단어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5000) VS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일반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한방단어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10000) VS 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한방단어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5000)</a:t>
            </a:r>
          </a:p>
        </p:txBody>
      </p:sp>
    </p:spTree>
    <p:extLst>
      <p:ext uri="{BB962C8B-B14F-4D97-AF65-F5344CB8AC3E}">
        <p14:creationId xmlns:p14="http://schemas.microsoft.com/office/powerpoint/2010/main" val="248065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실험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1" y="1502258"/>
            <a:ext cx="85948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CDCD"/>
                </a:solidFill>
              </a:rPr>
              <a:t>1. </a:t>
            </a:r>
            <a:r>
              <a:rPr lang="ko-KR" altLang="en-US" sz="3200" b="1" dirty="0">
                <a:solidFill>
                  <a:srgbClr val="FFCDCD"/>
                </a:solidFill>
              </a:rPr>
              <a:t>데이터 수집량에 따른 한방단어 개수</a:t>
            </a:r>
            <a:endParaRPr lang="en-US" altLang="ko-KR" sz="3200" b="1" dirty="0">
              <a:solidFill>
                <a:srgbClr val="FFCDCD"/>
              </a:solidFill>
            </a:endParaRPr>
          </a:p>
          <a:p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컴퓨터 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VS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컴퓨터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일반 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VS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일반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한방단어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5000) VS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일반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한방단어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10000) VS 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한방단어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5000)</a:t>
            </a:r>
          </a:p>
        </p:txBody>
      </p:sp>
    </p:spTree>
    <p:extLst>
      <p:ext uri="{BB962C8B-B14F-4D97-AF65-F5344CB8AC3E}">
        <p14:creationId xmlns:p14="http://schemas.microsoft.com/office/powerpoint/2010/main" val="225961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789604-5D42-43A4-85E5-E7A59B96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5" y="357154"/>
            <a:ext cx="3147663" cy="6146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754A6F-E4A9-44D0-B7A6-B487A390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09" y="355180"/>
            <a:ext cx="4529304" cy="614764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3A936BC-8023-4205-A702-E0854D560BFC}"/>
              </a:ext>
            </a:extLst>
          </p:cNvPr>
          <p:cNvSpPr/>
          <p:nvPr/>
        </p:nvSpPr>
        <p:spPr>
          <a:xfrm>
            <a:off x="3835303" y="3072740"/>
            <a:ext cx="682831" cy="71251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59515F-065D-4DB0-87FA-635E7565A759}"/>
              </a:ext>
            </a:extLst>
          </p:cNvPr>
          <p:cNvSpPr/>
          <p:nvPr/>
        </p:nvSpPr>
        <p:spPr>
          <a:xfrm>
            <a:off x="10244019" y="2074781"/>
            <a:ext cx="179621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개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10000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개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16000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개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32000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개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CA2638D-7BE5-453D-80B7-77CC28C1C7D6}"/>
              </a:ext>
            </a:extLst>
          </p:cNvPr>
          <p:cNvSpPr/>
          <p:nvPr/>
        </p:nvSpPr>
        <p:spPr>
          <a:xfrm>
            <a:off x="9561188" y="3072739"/>
            <a:ext cx="682831" cy="7125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70504-EB91-4FC7-BA08-45A3853B15DE}"/>
              </a:ext>
            </a:extLst>
          </p:cNvPr>
          <p:cNvSpPr/>
          <p:nvPr/>
        </p:nvSpPr>
        <p:spPr>
          <a:xfrm>
            <a:off x="9855240" y="1693411"/>
            <a:ext cx="3357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 5000</a:t>
            </a:r>
            <a:r>
              <a:rPr lang="ko-KR" altLang="en-US" sz="1600" dirty="0">
                <a:solidFill>
                  <a:srgbClr val="FF0000"/>
                </a:solidFill>
              </a:rPr>
              <a:t>개당 대략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시간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4011A4-5481-43FF-9B73-D0B5AD33D067}"/>
              </a:ext>
            </a:extLst>
          </p:cNvPr>
          <p:cNvSpPr/>
          <p:nvPr/>
        </p:nvSpPr>
        <p:spPr>
          <a:xfrm>
            <a:off x="3748676" y="16626"/>
            <a:ext cx="6581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※ </a:t>
            </a:r>
            <a:r>
              <a:rPr lang="ko-KR" altLang="en-US" sz="1600" b="1" dirty="0">
                <a:solidFill>
                  <a:srgbClr val="FF0000"/>
                </a:solidFill>
              </a:rPr>
              <a:t>단어는 </a:t>
            </a:r>
            <a:r>
              <a:rPr lang="en-US" altLang="ko-KR" sz="1600" b="1" dirty="0">
                <a:solidFill>
                  <a:srgbClr val="FF0000"/>
                </a:solidFill>
              </a:rPr>
              <a:t>2~3</a:t>
            </a:r>
            <a:r>
              <a:rPr lang="ko-KR" altLang="en-US" sz="1600" b="1" dirty="0">
                <a:solidFill>
                  <a:srgbClr val="FF0000"/>
                </a:solidFill>
              </a:rPr>
              <a:t>글자로 제한한다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36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실험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1" y="1468721"/>
            <a:ext cx="6581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1. </a:t>
            </a:r>
            <a:r>
              <a:rPr lang="ko-KR" altLang="en-US" sz="2800" b="1" dirty="0">
                <a:solidFill>
                  <a:srgbClr val="FFC000"/>
                </a:solidFill>
              </a:rPr>
              <a:t>데이터 수집량에 따른 한방단어 개수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AFFD5-FF3B-4ABF-ACBD-3F9960D5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1" y="2166528"/>
            <a:ext cx="8395131" cy="825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A29364-F2F8-4FC1-A826-6BF52E30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1" y="3275781"/>
            <a:ext cx="8395131" cy="8064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3C584F-661F-4AB0-817E-52484E4B0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1" y="5358256"/>
            <a:ext cx="8395131" cy="6858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D8AF120-2D23-4522-9602-EC03B357B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91" y="4379927"/>
            <a:ext cx="8395131" cy="698536"/>
          </a:xfrm>
          <a:prstGeom prst="rect">
            <a:avLst/>
          </a:prstGeom>
        </p:spPr>
      </p:pic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B845717-1D2D-42CB-A177-C5D61D088A13}"/>
              </a:ext>
            </a:extLst>
          </p:cNvPr>
          <p:cNvCxnSpPr>
            <a:cxnSpLocks/>
          </p:cNvCxnSpPr>
          <p:nvPr/>
        </p:nvCxnSpPr>
        <p:spPr>
          <a:xfrm>
            <a:off x="9128364" y="2341792"/>
            <a:ext cx="12700" cy="1099728"/>
          </a:xfrm>
          <a:prstGeom prst="curvedConnector3">
            <a:avLst>
              <a:gd name="adj1" fmla="val 423116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4EA51BD7-C71E-4105-82F7-447569E7DAD7}"/>
              </a:ext>
            </a:extLst>
          </p:cNvPr>
          <p:cNvCxnSpPr>
            <a:cxnSpLocks/>
          </p:cNvCxnSpPr>
          <p:nvPr/>
        </p:nvCxnSpPr>
        <p:spPr>
          <a:xfrm>
            <a:off x="9122426" y="3595898"/>
            <a:ext cx="12700" cy="1050168"/>
          </a:xfrm>
          <a:prstGeom prst="curvedConnector3">
            <a:avLst>
              <a:gd name="adj1" fmla="val 437142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D1F7A2F7-74FB-4037-921C-524428D176CB}"/>
              </a:ext>
            </a:extLst>
          </p:cNvPr>
          <p:cNvCxnSpPr>
            <a:cxnSpLocks/>
          </p:cNvCxnSpPr>
          <p:nvPr/>
        </p:nvCxnSpPr>
        <p:spPr>
          <a:xfrm>
            <a:off x="9117312" y="4765433"/>
            <a:ext cx="12700" cy="971979"/>
          </a:xfrm>
          <a:prstGeom prst="curvedConnector3">
            <a:avLst>
              <a:gd name="adj1" fmla="val 395066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AE5164-0FF7-4A69-80A8-811CF0364B10}"/>
              </a:ext>
            </a:extLst>
          </p:cNvPr>
          <p:cNvSpPr/>
          <p:nvPr/>
        </p:nvSpPr>
        <p:spPr>
          <a:xfrm>
            <a:off x="9787247" y="2569777"/>
            <a:ext cx="199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+109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2CC875-7A59-428F-B954-FF5FA79979C2}"/>
              </a:ext>
            </a:extLst>
          </p:cNvPr>
          <p:cNvSpPr/>
          <p:nvPr/>
        </p:nvSpPr>
        <p:spPr>
          <a:xfrm>
            <a:off x="9787247" y="3828594"/>
            <a:ext cx="199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+29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66C8B6-2778-4A2B-B242-FCF52E0D182B}"/>
              </a:ext>
            </a:extLst>
          </p:cNvPr>
          <p:cNvSpPr/>
          <p:nvPr/>
        </p:nvSpPr>
        <p:spPr>
          <a:xfrm>
            <a:off x="9787247" y="4959034"/>
            <a:ext cx="199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+46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EDFC1F-3BCF-4357-B976-A7080F641BF5}"/>
              </a:ext>
            </a:extLst>
          </p:cNvPr>
          <p:cNvSpPr/>
          <p:nvPr/>
        </p:nvSpPr>
        <p:spPr>
          <a:xfrm>
            <a:off x="7018776" y="1610955"/>
            <a:ext cx="6581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※ </a:t>
            </a:r>
            <a:r>
              <a:rPr lang="ko-KR" altLang="en-US" sz="1600" b="1" dirty="0">
                <a:solidFill>
                  <a:srgbClr val="FF0000"/>
                </a:solidFill>
              </a:rPr>
              <a:t>단어는 </a:t>
            </a:r>
            <a:r>
              <a:rPr lang="en-US" altLang="ko-KR" sz="1600" b="1" dirty="0">
                <a:solidFill>
                  <a:srgbClr val="FF0000"/>
                </a:solidFill>
              </a:rPr>
              <a:t>2~3</a:t>
            </a:r>
            <a:r>
              <a:rPr lang="ko-KR" altLang="en-US" sz="1600" b="1" dirty="0">
                <a:solidFill>
                  <a:srgbClr val="FF0000"/>
                </a:solidFill>
              </a:rPr>
              <a:t>글자로 제한한다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336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실험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1" y="1502258"/>
            <a:ext cx="85948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FFF2CC"/>
                </a:solidFill>
              </a:rPr>
              <a:t>1. </a:t>
            </a:r>
            <a:r>
              <a:rPr lang="ko-KR" altLang="en-US" sz="3200" dirty="0">
                <a:solidFill>
                  <a:srgbClr val="FFF2CC"/>
                </a:solidFill>
              </a:rPr>
              <a:t>데이터 수집량에 따른 한방단어 개수</a:t>
            </a:r>
            <a:endParaRPr lang="en-US" altLang="ko-KR" sz="3200" dirty="0">
              <a:solidFill>
                <a:srgbClr val="FFF2CC"/>
              </a:solidFill>
            </a:endParaRPr>
          </a:p>
          <a:p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FFCDCD"/>
                </a:solidFill>
              </a:rPr>
              <a:t>2. </a:t>
            </a:r>
            <a:r>
              <a:rPr lang="ko-KR" altLang="en-US" sz="3200" b="1" dirty="0">
                <a:solidFill>
                  <a:srgbClr val="FFCDCD"/>
                </a:solidFill>
              </a:rPr>
              <a:t>컴퓨터 </a:t>
            </a:r>
            <a:r>
              <a:rPr lang="en-US" altLang="ko-KR" sz="3200" b="1" dirty="0">
                <a:solidFill>
                  <a:srgbClr val="FFCDCD"/>
                </a:solidFill>
              </a:rPr>
              <a:t>VS </a:t>
            </a:r>
            <a:r>
              <a:rPr lang="ko-KR" altLang="en-US" sz="3200" b="1" dirty="0">
                <a:solidFill>
                  <a:srgbClr val="FFCDCD"/>
                </a:solidFill>
              </a:rPr>
              <a:t>컴퓨터</a:t>
            </a:r>
            <a:endParaRPr lang="en-US" altLang="ko-KR" sz="3200" b="1" dirty="0">
              <a:solidFill>
                <a:srgbClr val="FFCDC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rgbClr val="FFCDCD"/>
                </a:solidFill>
              </a:rPr>
              <a:t>일반 </a:t>
            </a:r>
            <a:r>
              <a:rPr lang="en-US" altLang="ko-KR" sz="3200" b="1" dirty="0">
                <a:solidFill>
                  <a:srgbClr val="FFCDCD"/>
                </a:solidFill>
              </a:rPr>
              <a:t>VS </a:t>
            </a:r>
            <a:r>
              <a:rPr lang="ko-KR" altLang="en-US" sz="3200" b="1" dirty="0">
                <a:solidFill>
                  <a:srgbClr val="FFCDCD"/>
                </a:solidFill>
              </a:rPr>
              <a:t>일반</a:t>
            </a:r>
            <a:endParaRPr lang="en-US" altLang="ko-KR" sz="3200" b="1" dirty="0">
              <a:solidFill>
                <a:srgbClr val="FFCDC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rgbClr val="FFCDCD"/>
                </a:solidFill>
              </a:rPr>
              <a:t>(</a:t>
            </a:r>
            <a:r>
              <a:rPr lang="ko-KR" altLang="en-US" sz="3200" b="1" dirty="0">
                <a:solidFill>
                  <a:srgbClr val="FFCDCD"/>
                </a:solidFill>
              </a:rPr>
              <a:t>한방단어</a:t>
            </a:r>
            <a:r>
              <a:rPr lang="en-US" altLang="ko-KR" sz="3200" b="1" dirty="0">
                <a:solidFill>
                  <a:srgbClr val="FFCDCD"/>
                </a:solidFill>
              </a:rPr>
              <a:t>5000</a:t>
            </a:r>
            <a:r>
              <a:rPr lang="ko-KR" altLang="en-US" sz="3200" b="1" dirty="0">
                <a:solidFill>
                  <a:srgbClr val="FFCDCD"/>
                </a:solidFill>
              </a:rPr>
              <a:t>개</a:t>
            </a:r>
            <a:r>
              <a:rPr lang="en-US" altLang="ko-KR" sz="3200" b="1" dirty="0">
                <a:solidFill>
                  <a:srgbClr val="FFCDCD"/>
                </a:solidFill>
              </a:rPr>
              <a:t>) VS </a:t>
            </a:r>
            <a:r>
              <a:rPr lang="ko-KR" altLang="en-US" sz="3200" b="1" dirty="0">
                <a:solidFill>
                  <a:srgbClr val="FFCDCD"/>
                </a:solidFill>
              </a:rPr>
              <a:t>일반</a:t>
            </a:r>
            <a:endParaRPr lang="en-US" altLang="ko-KR" sz="3200" b="1" dirty="0">
              <a:solidFill>
                <a:srgbClr val="FFCDC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rgbClr val="FFCDCD"/>
                </a:solidFill>
              </a:rPr>
              <a:t>(</a:t>
            </a:r>
            <a:r>
              <a:rPr lang="ko-KR" altLang="en-US" sz="3200" b="1" dirty="0">
                <a:solidFill>
                  <a:srgbClr val="FFCDCD"/>
                </a:solidFill>
              </a:rPr>
              <a:t>한방단어</a:t>
            </a:r>
            <a:r>
              <a:rPr lang="en-US" altLang="ko-KR" sz="3200" b="1" dirty="0">
                <a:solidFill>
                  <a:srgbClr val="FFCDCD"/>
                </a:solidFill>
              </a:rPr>
              <a:t>5000</a:t>
            </a:r>
            <a:r>
              <a:rPr lang="ko-KR" altLang="en-US" sz="3200" b="1" dirty="0">
                <a:solidFill>
                  <a:srgbClr val="FFCDCD"/>
                </a:solidFill>
              </a:rPr>
              <a:t>개</a:t>
            </a:r>
            <a:r>
              <a:rPr lang="en-US" altLang="ko-KR" sz="3200" b="1" dirty="0">
                <a:solidFill>
                  <a:srgbClr val="FFCDCD"/>
                </a:solidFill>
              </a:rPr>
              <a:t>) VS (</a:t>
            </a:r>
            <a:r>
              <a:rPr lang="ko-KR" altLang="en-US" sz="3200" b="1" dirty="0">
                <a:solidFill>
                  <a:srgbClr val="FFCDCD"/>
                </a:solidFill>
              </a:rPr>
              <a:t>한방단어</a:t>
            </a:r>
            <a:r>
              <a:rPr lang="en-US" altLang="ko-KR" sz="3200" b="1" dirty="0">
                <a:solidFill>
                  <a:srgbClr val="FFCDCD"/>
                </a:solidFill>
              </a:rPr>
              <a:t>10000</a:t>
            </a:r>
            <a:r>
              <a:rPr lang="ko-KR" altLang="en-US" sz="3200" b="1" dirty="0">
                <a:solidFill>
                  <a:srgbClr val="FFCDCD"/>
                </a:solidFill>
              </a:rPr>
              <a:t>개</a:t>
            </a:r>
            <a:r>
              <a:rPr lang="en-US" altLang="ko-KR" sz="3200" b="1" dirty="0">
                <a:solidFill>
                  <a:srgbClr val="FFCDCD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rgbClr val="FFCDCD"/>
                </a:solidFill>
              </a:rPr>
              <a:t>(</a:t>
            </a:r>
            <a:r>
              <a:rPr lang="ko-KR" altLang="en-US" sz="3200" b="1" dirty="0">
                <a:solidFill>
                  <a:srgbClr val="FFCDCD"/>
                </a:solidFill>
              </a:rPr>
              <a:t>한방단어</a:t>
            </a:r>
            <a:r>
              <a:rPr lang="en-US" altLang="ko-KR" sz="3200" b="1" dirty="0">
                <a:solidFill>
                  <a:srgbClr val="FFCDCD"/>
                </a:solidFill>
              </a:rPr>
              <a:t>5000</a:t>
            </a:r>
            <a:r>
              <a:rPr lang="ko-KR" altLang="en-US" sz="3200" b="1" dirty="0">
                <a:solidFill>
                  <a:srgbClr val="FFCDCD"/>
                </a:solidFill>
              </a:rPr>
              <a:t>개</a:t>
            </a:r>
            <a:r>
              <a:rPr lang="en-US" altLang="ko-KR" sz="3200" b="1" dirty="0">
                <a:solidFill>
                  <a:srgbClr val="FFCDCD"/>
                </a:solidFill>
              </a:rPr>
              <a:t>) VS (</a:t>
            </a:r>
            <a:r>
              <a:rPr lang="ko-KR" altLang="en-US" sz="3200" b="1" dirty="0">
                <a:solidFill>
                  <a:srgbClr val="FFCDCD"/>
                </a:solidFill>
              </a:rPr>
              <a:t>한방단어</a:t>
            </a:r>
            <a:r>
              <a:rPr lang="en-US" altLang="ko-KR" sz="3200" b="1" dirty="0">
                <a:solidFill>
                  <a:srgbClr val="FFCDCD"/>
                </a:solidFill>
              </a:rPr>
              <a:t>32000</a:t>
            </a:r>
            <a:r>
              <a:rPr lang="ko-KR" altLang="en-US" sz="3200" b="1" dirty="0">
                <a:solidFill>
                  <a:srgbClr val="FFCDCD"/>
                </a:solidFill>
              </a:rPr>
              <a:t>개</a:t>
            </a:r>
            <a:r>
              <a:rPr lang="en-US" altLang="ko-KR" sz="3200" b="1" dirty="0">
                <a:solidFill>
                  <a:srgbClr val="FFCDCD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283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172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계기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459401-6FD2-4D5F-9B85-5E6710413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33" y="1811659"/>
            <a:ext cx="6864133" cy="20328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3358736" y="4845135"/>
            <a:ext cx="5474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국어사전 </a:t>
            </a:r>
            <a:r>
              <a:rPr lang="en-US" altLang="ko-KR" sz="3200" dirty="0">
                <a:solidFill>
                  <a:srgbClr val="FF0000"/>
                </a:solidFill>
              </a:rPr>
              <a:t>VS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국어사전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331C09C-549A-44A9-BA19-01AE858DF8E5}"/>
              </a:ext>
            </a:extLst>
          </p:cNvPr>
          <p:cNvSpPr/>
          <p:nvPr/>
        </p:nvSpPr>
        <p:spPr>
          <a:xfrm>
            <a:off x="5840678" y="4096987"/>
            <a:ext cx="510639" cy="64720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9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실험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1468721"/>
            <a:ext cx="2891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1. </a:t>
            </a:r>
            <a:r>
              <a:rPr lang="ko-KR" altLang="en-US" sz="2800" b="1" dirty="0">
                <a:solidFill>
                  <a:srgbClr val="FFC000"/>
                </a:solidFill>
              </a:rPr>
              <a:t>일반 </a:t>
            </a:r>
            <a:r>
              <a:rPr lang="en-US" altLang="ko-KR" sz="2800" b="1" dirty="0">
                <a:solidFill>
                  <a:srgbClr val="FFC000"/>
                </a:solidFill>
              </a:rPr>
              <a:t>VS </a:t>
            </a:r>
            <a:r>
              <a:rPr lang="ko-KR" altLang="en-US" sz="2800" b="1" dirty="0">
                <a:solidFill>
                  <a:srgbClr val="FFC000"/>
                </a:solidFill>
              </a:rPr>
              <a:t>일반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32280F-724C-4F1A-9FE2-9D91EA12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1" y="5025681"/>
            <a:ext cx="4105275" cy="1038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FF35CE-301C-4278-97A2-A5723805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1" y="2946836"/>
            <a:ext cx="4114800" cy="11239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8912D-4CF6-4FC1-9FEF-C439DAEBA7F1}"/>
              </a:ext>
            </a:extLst>
          </p:cNvPr>
          <p:cNvSpPr/>
          <p:nvPr/>
        </p:nvSpPr>
        <p:spPr>
          <a:xfrm>
            <a:off x="679791" y="2202440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CC415-F016-49DD-BB1B-CF0B1AB40B7E}"/>
              </a:ext>
            </a:extLst>
          </p:cNvPr>
          <p:cNvSpPr/>
          <p:nvPr/>
        </p:nvSpPr>
        <p:spPr>
          <a:xfrm>
            <a:off x="588745" y="4281285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10000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3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실험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1" y="1468721"/>
            <a:ext cx="7935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2. (</a:t>
            </a:r>
            <a:r>
              <a:rPr lang="ko-KR" altLang="en-US" sz="2800" b="1" dirty="0">
                <a:solidFill>
                  <a:srgbClr val="FFC000"/>
                </a:solidFill>
              </a:rPr>
              <a:t>실 유효개수</a:t>
            </a:r>
            <a:r>
              <a:rPr lang="en-US" altLang="ko-KR" sz="2800" b="1" dirty="0">
                <a:solidFill>
                  <a:srgbClr val="FFC000"/>
                </a:solidFill>
              </a:rPr>
              <a:t>: 888</a:t>
            </a:r>
            <a:r>
              <a:rPr lang="ko-KR" altLang="en-US" sz="2800" b="1" dirty="0">
                <a:solidFill>
                  <a:srgbClr val="FFC000"/>
                </a:solidFill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</a:rPr>
              <a:t>) 5000</a:t>
            </a:r>
            <a:r>
              <a:rPr lang="ko-KR" altLang="en-US" sz="2800" b="1" dirty="0">
                <a:solidFill>
                  <a:srgbClr val="FFC000"/>
                </a:solidFill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</a:rPr>
              <a:t> VS </a:t>
            </a:r>
            <a:r>
              <a:rPr lang="ko-KR" altLang="en-US" sz="2800" b="1" dirty="0">
                <a:solidFill>
                  <a:srgbClr val="FFC000"/>
                </a:solidFill>
              </a:rPr>
              <a:t>일반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8912D-4CF6-4FC1-9FEF-C439DAEBA7F1}"/>
              </a:ext>
            </a:extLst>
          </p:cNvPr>
          <p:cNvSpPr/>
          <p:nvPr/>
        </p:nvSpPr>
        <p:spPr>
          <a:xfrm>
            <a:off x="656039" y="2635889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CC415-F016-49DD-BB1B-CF0B1AB40B7E}"/>
              </a:ext>
            </a:extLst>
          </p:cNvPr>
          <p:cNvSpPr/>
          <p:nvPr/>
        </p:nvSpPr>
        <p:spPr>
          <a:xfrm>
            <a:off x="612497" y="4714734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10000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D2D2DB-7E82-4554-AD55-4A74BFD4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43" y="5412541"/>
            <a:ext cx="3708527" cy="1308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A2230B-D77D-4E81-9C9F-9F719B00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3" y="3288580"/>
            <a:ext cx="3703511" cy="12607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BCE5F-CDD5-4C2D-8628-3131F49DA023}"/>
              </a:ext>
            </a:extLst>
          </p:cNvPr>
          <p:cNvSpPr/>
          <p:nvPr/>
        </p:nvSpPr>
        <p:spPr>
          <a:xfrm>
            <a:off x="721357" y="2042819"/>
            <a:ext cx="6362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</a:t>
            </a:r>
            <a:r>
              <a:rPr lang="ko-KR" altLang="en-US" b="1" dirty="0">
                <a:solidFill>
                  <a:srgbClr val="FF0000"/>
                </a:solidFill>
              </a:rPr>
              <a:t>제한조건</a:t>
            </a:r>
            <a:r>
              <a:rPr lang="en-US" altLang="ko-KR" b="1" dirty="0">
                <a:solidFill>
                  <a:srgbClr val="FF0000"/>
                </a:solidFill>
              </a:rPr>
              <a:t> ※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Player 1</a:t>
            </a:r>
            <a:r>
              <a:rPr lang="ko-KR" altLang="en-US" b="1" dirty="0">
                <a:solidFill>
                  <a:srgbClr val="FF0000"/>
                </a:solidFill>
              </a:rPr>
              <a:t>은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두번째 턴부터 한방단어를 사용할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2BF923-9AF5-4206-B414-6E2EAB2E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819" y="3096893"/>
            <a:ext cx="1479741" cy="8299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317DCA-5396-43D6-9B5C-1B124267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819" y="4299009"/>
            <a:ext cx="1549726" cy="8299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A6F748-96DA-4C3A-9C2F-428BB67FC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564" y="3093320"/>
            <a:ext cx="1542454" cy="8299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7A765D-6697-45B2-8331-A6995A6D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856" y="3093320"/>
            <a:ext cx="1446412" cy="8299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13A365-EB0B-4472-9CCE-54F6CDDAA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3564" y="5583444"/>
            <a:ext cx="1460317" cy="8299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31CCC5-89DD-462D-8D79-5B410BB5C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5856" y="4299009"/>
            <a:ext cx="1527028" cy="8299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129684-0ABC-4526-A4AF-B5578F36AB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294" y="5583444"/>
            <a:ext cx="1442266" cy="8299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DF117F-EB02-49DD-87B8-7C086EB5B1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13564" y="4294743"/>
            <a:ext cx="1423861" cy="8299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46D22E-0EED-42BD-9083-74327CAE98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5856" y="5583444"/>
            <a:ext cx="1529635" cy="829908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DB43D36-5AB0-4340-9084-D2E554EE3E6A}"/>
              </a:ext>
            </a:extLst>
          </p:cNvPr>
          <p:cNvSpPr/>
          <p:nvPr/>
        </p:nvSpPr>
        <p:spPr>
          <a:xfrm>
            <a:off x="5173894" y="4412131"/>
            <a:ext cx="682831" cy="71251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77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실험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1" y="1468721"/>
            <a:ext cx="11118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3. (</a:t>
            </a:r>
            <a:r>
              <a:rPr lang="ko-KR" altLang="en-US" sz="2800" b="1" dirty="0">
                <a:solidFill>
                  <a:srgbClr val="FFC000"/>
                </a:solidFill>
              </a:rPr>
              <a:t>실 유효개수</a:t>
            </a:r>
            <a:r>
              <a:rPr lang="en-US" altLang="ko-KR" sz="2800" b="1" dirty="0">
                <a:solidFill>
                  <a:srgbClr val="FFC000"/>
                </a:solidFill>
              </a:rPr>
              <a:t>: 888</a:t>
            </a:r>
            <a:r>
              <a:rPr lang="ko-KR" altLang="en-US" sz="2800" b="1" dirty="0">
                <a:solidFill>
                  <a:srgbClr val="FFC000"/>
                </a:solidFill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</a:rPr>
              <a:t>) 5000</a:t>
            </a:r>
            <a:r>
              <a:rPr lang="ko-KR" altLang="en-US" sz="2800" b="1" dirty="0">
                <a:solidFill>
                  <a:srgbClr val="FFC000"/>
                </a:solidFill>
              </a:rPr>
              <a:t>개 </a:t>
            </a:r>
            <a:r>
              <a:rPr lang="en-US" altLang="ko-KR" sz="2800" b="1" dirty="0">
                <a:solidFill>
                  <a:srgbClr val="FFC000"/>
                </a:solidFill>
              </a:rPr>
              <a:t>VS (</a:t>
            </a:r>
            <a:r>
              <a:rPr lang="ko-KR" altLang="en-US" sz="2800" b="1" dirty="0">
                <a:solidFill>
                  <a:srgbClr val="FFC000"/>
                </a:solidFill>
              </a:rPr>
              <a:t>실 유효개수</a:t>
            </a:r>
            <a:r>
              <a:rPr lang="en-US" altLang="ko-KR" sz="2800" b="1" dirty="0">
                <a:solidFill>
                  <a:srgbClr val="FFC000"/>
                </a:solidFill>
              </a:rPr>
              <a:t>: 997</a:t>
            </a:r>
            <a:r>
              <a:rPr lang="ko-KR" altLang="en-US" sz="2800" b="1" dirty="0">
                <a:solidFill>
                  <a:srgbClr val="FFC000"/>
                </a:solidFill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</a:rPr>
              <a:t>) 10000</a:t>
            </a:r>
            <a:r>
              <a:rPr lang="ko-KR" altLang="en-US" sz="2800" b="1" dirty="0">
                <a:solidFill>
                  <a:srgbClr val="FFC000"/>
                </a:solidFill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8912D-4CF6-4FC1-9FEF-C439DAEBA7F1}"/>
              </a:ext>
            </a:extLst>
          </p:cNvPr>
          <p:cNvSpPr/>
          <p:nvPr/>
        </p:nvSpPr>
        <p:spPr>
          <a:xfrm>
            <a:off x="709485" y="2707143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CC415-F016-49DD-BB1B-CF0B1AB40B7E}"/>
              </a:ext>
            </a:extLst>
          </p:cNvPr>
          <p:cNvSpPr/>
          <p:nvPr/>
        </p:nvSpPr>
        <p:spPr>
          <a:xfrm>
            <a:off x="677816" y="4785988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10000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248641-51AB-46FD-A253-76AB176E6B75}"/>
              </a:ext>
            </a:extLst>
          </p:cNvPr>
          <p:cNvSpPr/>
          <p:nvPr/>
        </p:nvSpPr>
        <p:spPr>
          <a:xfrm>
            <a:off x="721357" y="2042819"/>
            <a:ext cx="6362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</a:t>
            </a:r>
            <a:r>
              <a:rPr lang="ko-KR" altLang="en-US" b="1" dirty="0">
                <a:solidFill>
                  <a:srgbClr val="FF0000"/>
                </a:solidFill>
              </a:rPr>
              <a:t>제한조건</a:t>
            </a:r>
            <a:r>
              <a:rPr lang="en-US" altLang="ko-KR" b="1" dirty="0">
                <a:solidFill>
                  <a:srgbClr val="FF0000"/>
                </a:solidFill>
              </a:rPr>
              <a:t> ※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Player 1</a:t>
            </a:r>
            <a:r>
              <a:rPr lang="ko-KR" altLang="en-US" b="1" dirty="0">
                <a:solidFill>
                  <a:srgbClr val="FF0000"/>
                </a:solidFill>
              </a:rPr>
              <a:t>은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두번째 턴부터 한방단어를 사용할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4758D5-BB11-4C56-BC22-D32D1BC0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019" y="2831122"/>
            <a:ext cx="1782329" cy="1254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03C96B-24F1-453B-8754-B5ED96D3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38" y="5471791"/>
            <a:ext cx="1782329" cy="9537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BC09D3-1BD8-4AE2-9183-A43FDC8AC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946" y="5471791"/>
            <a:ext cx="1811515" cy="9953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45AC1C-F004-4CD4-97E3-F33B9E414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946" y="4277907"/>
            <a:ext cx="1765723" cy="10008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9959D8-D780-4E3D-9025-0835BC7EB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946" y="2835918"/>
            <a:ext cx="1759410" cy="9537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9A02C8-D497-4E7B-B8A8-AED2CDC3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938" y="4278715"/>
            <a:ext cx="1782329" cy="10000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562A66-23A0-4C54-9503-397808282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22" y="3353883"/>
            <a:ext cx="3669084" cy="13428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80771F-DF2B-4127-9B2E-664051F4CC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522" y="5390907"/>
            <a:ext cx="3913919" cy="1342807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9DA8F1D-AB8B-426A-8225-47919904A45D}"/>
              </a:ext>
            </a:extLst>
          </p:cNvPr>
          <p:cNvSpPr/>
          <p:nvPr/>
        </p:nvSpPr>
        <p:spPr>
          <a:xfrm>
            <a:off x="5488667" y="4365856"/>
            <a:ext cx="682831" cy="71251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93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실험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1" y="1468721"/>
            <a:ext cx="11118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3. (</a:t>
            </a:r>
            <a:r>
              <a:rPr lang="ko-KR" altLang="en-US" sz="2800" b="1" dirty="0">
                <a:solidFill>
                  <a:srgbClr val="FFC000"/>
                </a:solidFill>
              </a:rPr>
              <a:t>실 유효개수</a:t>
            </a:r>
            <a:r>
              <a:rPr lang="en-US" altLang="ko-KR" sz="2800" b="1" dirty="0">
                <a:solidFill>
                  <a:srgbClr val="FFC000"/>
                </a:solidFill>
              </a:rPr>
              <a:t>: 888</a:t>
            </a:r>
            <a:r>
              <a:rPr lang="ko-KR" altLang="en-US" sz="2800" b="1" dirty="0">
                <a:solidFill>
                  <a:srgbClr val="FFC000"/>
                </a:solidFill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</a:rPr>
              <a:t>) 5000</a:t>
            </a:r>
            <a:r>
              <a:rPr lang="ko-KR" altLang="en-US" sz="2800" b="1" dirty="0">
                <a:solidFill>
                  <a:srgbClr val="FFC000"/>
                </a:solidFill>
              </a:rPr>
              <a:t>개 </a:t>
            </a:r>
            <a:r>
              <a:rPr lang="en-US" altLang="ko-KR" sz="2800" b="1" dirty="0">
                <a:solidFill>
                  <a:srgbClr val="FFC000"/>
                </a:solidFill>
              </a:rPr>
              <a:t>VS (</a:t>
            </a:r>
            <a:r>
              <a:rPr lang="ko-KR" altLang="en-US" sz="2800" b="1" dirty="0">
                <a:solidFill>
                  <a:srgbClr val="FFC000"/>
                </a:solidFill>
              </a:rPr>
              <a:t>실 유효개수</a:t>
            </a:r>
            <a:r>
              <a:rPr lang="en-US" altLang="ko-KR" sz="2800" b="1" dirty="0">
                <a:solidFill>
                  <a:srgbClr val="FFC000"/>
                </a:solidFill>
              </a:rPr>
              <a:t>: </a:t>
            </a:r>
            <a:r>
              <a:rPr lang="en-US" altLang="zh-CN" sz="2800" b="1" dirty="0">
                <a:solidFill>
                  <a:srgbClr val="FFC000"/>
                </a:solidFill>
              </a:rPr>
              <a:t>1072</a:t>
            </a:r>
            <a:r>
              <a:rPr lang="ko-KR" altLang="en-US" sz="2800" b="1" dirty="0">
                <a:solidFill>
                  <a:srgbClr val="FFC000"/>
                </a:solidFill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</a:rPr>
              <a:t>) </a:t>
            </a:r>
            <a:r>
              <a:rPr lang="en-US" altLang="zh-CN" sz="2800" b="1" dirty="0">
                <a:solidFill>
                  <a:srgbClr val="FFC000"/>
                </a:solidFill>
              </a:rPr>
              <a:t>32</a:t>
            </a:r>
            <a:r>
              <a:rPr lang="en-US" altLang="ko-KR" sz="2800" b="1" dirty="0">
                <a:solidFill>
                  <a:srgbClr val="FFC000"/>
                </a:solidFill>
              </a:rPr>
              <a:t>000</a:t>
            </a:r>
            <a:r>
              <a:rPr lang="ko-KR" altLang="en-US" sz="2800" b="1" dirty="0">
                <a:solidFill>
                  <a:srgbClr val="FFC000"/>
                </a:solidFill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8912D-4CF6-4FC1-9FEF-C439DAEBA7F1}"/>
              </a:ext>
            </a:extLst>
          </p:cNvPr>
          <p:cNvSpPr/>
          <p:nvPr/>
        </p:nvSpPr>
        <p:spPr>
          <a:xfrm>
            <a:off x="709485" y="2707143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CC415-F016-49DD-BB1B-CF0B1AB40B7E}"/>
              </a:ext>
            </a:extLst>
          </p:cNvPr>
          <p:cNvSpPr/>
          <p:nvPr/>
        </p:nvSpPr>
        <p:spPr>
          <a:xfrm>
            <a:off x="677816" y="4785988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10000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248641-51AB-46FD-A253-76AB176E6B75}"/>
              </a:ext>
            </a:extLst>
          </p:cNvPr>
          <p:cNvSpPr/>
          <p:nvPr/>
        </p:nvSpPr>
        <p:spPr>
          <a:xfrm>
            <a:off x="721357" y="2042819"/>
            <a:ext cx="6362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</a:t>
            </a:r>
            <a:r>
              <a:rPr lang="ko-KR" altLang="en-US" b="1" dirty="0">
                <a:solidFill>
                  <a:srgbClr val="FF0000"/>
                </a:solidFill>
              </a:rPr>
              <a:t>제한조건</a:t>
            </a:r>
            <a:r>
              <a:rPr lang="en-US" altLang="ko-KR" b="1" dirty="0">
                <a:solidFill>
                  <a:srgbClr val="FF0000"/>
                </a:solidFill>
              </a:rPr>
              <a:t> ※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Player 1</a:t>
            </a:r>
            <a:r>
              <a:rPr lang="ko-KR" altLang="en-US" b="1" dirty="0">
                <a:solidFill>
                  <a:srgbClr val="FF0000"/>
                </a:solidFill>
              </a:rPr>
              <a:t>은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두번째 턴부터 한방단어를 사용할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F204B2-C021-469D-9A18-8FBAD399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96" y="5388755"/>
            <a:ext cx="3889605" cy="12897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534B37-A832-48B5-BF8B-E885A114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96" y="3360458"/>
            <a:ext cx="3803529" cy="135698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0576F8-99F0-4F47-9F5D-D34D6C312C9C}"/>
              </a:ext>
            </a:extLst>
          </p:cNvPr>
          <p:cNvSpPr/>
          <p:nvPr/>
        </p:nvSpPr>
        <p:spPr>
          <a:xfrm>
            <a:off x="5558573" y="4168851"/>
            <a:ext cx="883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01A39-9FA1-446C-9A1D-8D221CAA0E6F}"/>
              </a:ext>
            </a:extLst>
          </p:cNvPr>
          <p:cNvSpPr/>
          <p:nvPr/>
        </p:nvSpPr>
        <p:spPr>
          <a:xfrm>
            <a:off x="7116259" y="2707143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B1BD4A-A842-46C7-8BD5-DB79195289E8}"/>
              </a:ext>
            </a:extLst>
          </p:cNvPr>
          <p:cNvSpPr/>
          <p:nvPr/>
        </p:nvSpPr>
        <p:spPr>
          <a:xfrm>
            <a:off x="7084590" y="4785988"/>
            <a:ext cx="2716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10000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번 경기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13AA034-3E8B-4B0A-B025-362E2849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96" y="3353883"/>
            <a:ext cx="3669084" cy="134280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E3764E-B760-4DC6-83E9-251D40FF4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296" y="5390907"/>
            <a:ext cx="3913919" cy="134280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0802FE-096C-40F2-833E-222DAFE9F72F}"/>
              </a:ext>
            </a:extLst>
          </p:cNvPr>
          <p:cNvSpPr/>
          <p:nvPr/>
        </p:nvSpPr>
        <p:spPr>
          <a:xfrm>
            <a:off x="7154689" y="2400422"/>
            <a:ext cx="2083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5000</a:t>
            </a:r>
            <a:r>
              <a:rPr lang="ko-KR" altLang="en-US" sz="1600" b="1" dirty="0">
                <a:solidFill>
                  <a:srgbClr val="FFC000"/>
                </a:solidFill>
              </a:rPr>
              <a:t>개 </a:t>
            </a:r>
            <a:r>
              <a:rPr lang="en-US" altLang="ko-KR" sz="1600" b="1" dirty="0">
                <a:solidFill>
                  <a:srgbClr val="FFC000"/>
                </a:solidFill>
              </a:rPr>
              <a:t>VS 10000</a:t>
            </a:r>
            <a:r>
              <a:rPr lang="ko-KR" altLang="en-US" sz="1600" b="1" dirty="0">
                <a:solidFill>
                  <a:srgbClr val="FFC000"/>
                </a:solidFill>
              </a:rPr>
              <a:t>개</a:t>
            </a:r>
            <a:r>
              <a:rPr lang="en-US" altLang="ko-KR" sz="1600" b="1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27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595605" y="3443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5035-4AE9-4278-B455-277E48ED4B86}"/>
              </a:ext>
            </a:extLst>
          </p:cNvPr>
          <p:cNvSpPr txBox="1"/>
          <p:nvPr/>
        </p:nvSpPr>
        <p:spPr>
          <a:xfrm>
            <a:off x="595605" y="1714904"/>
            <a:ext cx="111372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계기</a:t>
            </a:r>
            <a:endParaRPr lang="en-US" altLang="ko-KR" sz="3200" dirty="0">
              <a:solidFill>
                <a:srgbClr val="FFF2CC"/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코드소개 및 설명</a:t>
            </a:r>
            <a:endParaRPr lang="en-US" altLang="ko-KR" sz="3200" dirty="0">
              <a:solidFill>
                <a:srgbClr val="FFF2CC"/>
              </a:solidFill>
            </a:endParaRPr>
          </a:p>
          <a:p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실험 내용</a:t>
            </a:r>
            <a:endParaRPr lang="en-US" altLang="ko-KR" sz="3200" dirty="0">
              <a:solidFill>
                <a:srgbClr val="FFF2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800" b="1" dirty="0">
                <a:solidFill>
                  <a:srgbClr val="FFC000"/>
                </a:solidFill>
              </a:rPr>
              <a:t>직접 만든 끝말잇기 프로그램 </a:t>
            </a:r>
            <a:r>
              <a:rPr lang="en-US" altLang="ko-KR" sz="4800" b="1" dirty="0">
                <a:solidFill>
                  <a:srgbClr val="FFC000"/>
                </a:solidFill>
              </a:rPr>
              <a:t>[ CUI ]</a:t>
            </a:r>
          </a:p>
        </p:txBody>
      </p:sp>
    </p:spTree>
    <p:extLst>
      <p:ext uri="{BB962C8B-B14F-4D97-AF65-F5344CB8AC3E}">
        <p14:creationId xmlns:p14="http://schemas.microsoft.com/office/powerpoint/2010/main" val="2635211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595605" y="3443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5035-4AE9-4278-B455-277E48ED4B86}"/>
              </a:ext>
            </a:extLst>
          </p:cNvPr>
          <p:cNvSpPr txBox="1"/>
          <p:nvPr/>
        </p:nvSpPr>
        <p:spPr>
          <a:xfrm>
            <a:off x="595605" y="1714904"/>
            <a:ext cx="111372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계기</a:t>
            </a:r>
            <a:endParaRPr lang="en-US" altLang="ko-KR" sz="3200" dirty="0">
              <a:solidFill>
                <a:srgbClr val="FFF2CC"/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코드소개 및 설명</a:t>
            </a:r>
            <a:endParaRPr lang="en-US" altLang="ko-KR" sz="3200" dirty="0">
              <a:solidFill>
                <a:srgbClr val="FFF2CC"/>
              </a:solidFill>
            </a:endParaRPr>
          </a:p>
          <a:p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실험</a:t>
            </a:r>
            <a:endParaRPr lang="en-US" altLang="ko-KR" sz="3200" dirty="0">
              <a:solidFill>
                <a:srgbClr val="FFF2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rgbClr val="FFC000"/>
                </a:solidFill>
              </a:rPr>
              <a:t>직접 만든 끝말잇기 프로그램 </a:t>
            </a:r>
            <a:r>
              <a:rPr lang="en-US" altLang="ko-KR" sz="4800" dirty="0">
                <a:solidFill>
                  <a:srgbClr val="FFC000"/>
                </a:solidFill>
              </a:rPr>
              <a:t>[ CUI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C521E-F5BA-462C-B944-310532AEC543}"/>
              </a:ext>
            </a:extLst>
          </p:cNvPr>
          <p:cNvSpPr txBox="1"/>
          <p:nvPr/>
        </p:nvSpPr>
        <p:spPr>
          <a:xfrm>
            <a:off x="843008" y="4669559"/>
            <a:ext cx="1113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ko-KR" altLang="en-US" sz="3600" b="1" dirty="0">
                <a:solidFill>
                  <a:srgbClr val="FF0000"/>
                </a:solidFill>
              </a:rPr>
              <a:t>난이도</a:t>
            </a:r>
            <a:r>
              <a:rPr lang="en-US" altLang="ko-KR" sz="3600" b="1" dirty="0">
                <a:solidFill>
                  <a:srgbClr val="FF0000"/>
                </a:solidFill>
              </a:rPr>
              <a:t>: </a:t>
            </a:r>
            <a:r>
              <a:rPr lang="ko-KR" altLang="en-US" sz="3600" b="1" dirty="0">
                <a:solidFill>
                  <a:srgbClr val="FF0000"/>
                </a:solidFill>
              </a:rPr>
              <a:t>쉬움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3600" dirty="0">
                <a:solidFill>
                  <a:srgbClr val="FFC000"/>
                </a:solidFill>
              </a:rPr>
              <a:t>난이도</a:t>
            </a:r>
            <a:r>
              <a:rPr lang="en-US" altLang="ko-KR" sz="3600" dirty="0">
                <a:solidFill>
                  <a:srgbClr val="FFC000"/>
                </a:solidFill>
              </a:rPr>
              <a:t>: </a:t>
            </a:r>
            <a:r>
              <a:rPr lang="ko-KR" altLang="en-US" sz="3600" dirty="0">
                <a:solidFill>
                  <a:srgbClr val="FFC000"/>
                </a:solidFill>
              </a:rPr>
              <a:t>어려움 </a:t>
            </a:r>
            <a:r>
              <a:rPr lang="en-US" altLang="ko-KR" sz="3600" dirty="0">
                <a:solidFill>
                  <a:srgbClr val="FFC000"/>
                </a:solidFill>
              </a:rPr>
              <a:t>(</a:t>
            </a:r>
            <a:r>
              <a:rPr lang="ko-KR" altLang="en-US" sz="3600" dirty="0">
                <a:solidFill>
                  <a:srgbClr val="FFC000"/>
                </a:solidFill>
              </a:rPr>
              <a:t>한방단어 수집</a:t>
            </a:r>
            <a:r>
              <a:rPr lang="en-US" altLang="ko-KR" sz="3600"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481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595605" y="3443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5035-4AE9-4278-B455-277E48ED4B86}"/>
              </a:ext>
            </a:extLst>
          </p:cNvPr>
          <p:cNvSpPr txBox="1"/>
          <p:nvPr/>
        </p:nvSpPr>
        <p:spPr>
          <a:xfrm>
            <a:off x="595605" y="1714904"/>
            <a:ext cx="111372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계기</a:t>
            </a:r>
            <a:endParaRPr lang="en-US" altLang="ko-KR" sz="3200" dirty="0">
              <a:solidFill>
                <a:srgbClr val="FFF2CC"/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코드소개 및 설명</a:t>
            </a:r>
            <a:endParaRPr lang="en-US" altLang="ko-KR" sz="3200" dirty="0">
              <a:solidFill>
                <a:srgbClr val="FFF2CC"/>
              </a:solidFill>
            </a:endParaRPr>
          </a:p>
          <a:p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실험</a:t>
            </a:r>
            <a:endParaRPr lang="en-US" altLang="ko-KR" sz="3200" dirty="0">
              <a:solidFill>
                <a:srgbClr val="FFF2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rgbClr val="FFC000"/>
                </a:solidFill>
              </a:rPr>
              <a:t>직접 만든 끝말잇기 프로그램 </a:t>
            </a:r>
            <a:r>
              <a:rPr lang="en-US" altLang="ko-KR" sz="4800" dirty="0">
                <a:solidFill>
                  <a:srgbClr val="FFC000"/>
                </a:solidFill>
              </a:rPr>
              <a:t>[ CUI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C521E-F5BA-462C-B944-310532AEC543}"/>
              </a:ext>
            </a:extLst>
          </p:cNvPr>
          <p:cNvSpPr txBox="1"/>
          <p:nvPr/>
        </p:nvSpPr>
        <p:spPr>
          <a:xfrm>
            <a:off x="843008" y="4669559"/>
            <a:ext cx="1113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ko-KR" altLang="en-US" sz="3600" dirty="0">
                <a:solidFill>
                  <a:srgbClr val="FFC000"/>
                </a:solidFill>
              </a:rPr>
              <a:t>난이도</a:t>
            </a:r>
            <a:r>
              <a:rPr lang="en-US" altLang="ko-KR" sz="3600" dirty="0">
                <a:solidFill>
                  <a:srgbClr val="FFC000"/>
                </a:solidFill>
              </a:rPr>
              <a:t>: </a:t>
            </a:r>
            <a:r>
              <a:rPr lang="ko-KR" altLang="en-US" sz="3600" dirty="0">
                <a:solidFill>
                  <a:srgbClr val="FFC000"/>
                </a:solidFill>
              </a:rPr>
              <a:t>쉬움</a:t>
            </a:r>
            <a:endParaRPr lang="en-US" altLang="ko-KR" sz="3600" dirty="0">
              <a:solidFill>
                <a:srgbClr val="FFC000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3600" b="1" dirty="0">
                <a:solidFill>
                  <a:srgbClr val="FF0000"/>
                </a:solidFill>
              </a:rPr>
              <a:t>난이도</a:t>
            </a:r>
            <a:r>
              <a:rPr lang="en-US" altLang="ko-KR" sz="3600" b="1" dirty="0">
                <a:solidFill>
                  <a:srgbClr val="FF0000"/>
                </a:solidFill>
              </a:rPr>
              <a:t>: </a:t>
            </a:r>
            <a:r>
              <a:rPr lang="ko-KR" altLang="en-US" sz="3600" b="1" dirty="0">
                <a:solidFill>
                  <a:srgbClr val="FF0000"/>
                </a:solidFill>
              </a:rPr>
              <a:t>어려움 </a:t>
            </a:r>
            <a:r>
              <a:rPr lang="en-US" altLang="ko-KR" sz="3600" b="1" dirty="0">
                <a:solidFill>
                  <a:srgbClr val="FF0000"/>
                </a:solidFill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</a:rPr>
              <a:t>한방단어 수집</a:t>
            </a:r>
            <a:r>
              <a:rPr lang="en-US" altLang="ko-KR" sz="36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63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A35035-4AE9-4278-B455-277E48ED4B86}"/>
              </a:ext>
            </a:extLst>
          </p:cNvPr>
          <p:cNvSpPr txBox="1"/>
          <p:nvPr/>
        </p:nvSpPr>
        <p:spPr>
          <a:xfrm>
            <a:off x="3737228" y="2875002"/>
            <a:ext cx="4717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C000"/>
                </a:solidFill>
              </a:rPr>
              <a:t>감사합니다</a:t>
            </a:r>
            <a:r>
              <a:rPr lang="en-US" altLang="ko-KR" sz="66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C7398-16F4-4D8D-AEF2-9D8125ED5524}"/>
              </a:ext>
            </a:extLst>
          </p:cNvPr>
          <p:cNvSpPr txBox="1"/>
          <p:nvPr/>
        </p:nvSpPr>
        <p:spPr>
          <a:xfrm>
            <a:off x="7947931" y="4948962"/>
            <a:ext cx="479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자람 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36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기</a:t>
            </a:r>
            <a:endParaRPr lang="en-US" altLang="ko-KR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중국학과 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16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학번 이용찬</a:t>
            </a:r>
          </a:p>
        </p:txBody>
      </p:sp>
    </p:spTree>
    <p:extLst>
      <p:ext uri="{BB962C8B-B14F-4D97-AF65-F5344CB8AC3E}">
        <p14:creationId xmlns:p14="http://schemas.microsoft.com/office/powerpoint/2010/main" val="73094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595605" y="3443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5035-4AE9-4278-B455-277E48ED4B86}"/>
              </a:ext>
            </a:extLst>
          </p:cNvPr>
          <p:cNvSpPr txBox="1"/>
          <p:nvPr/>
        </p:nvSpPr>
        <p:spPr>
          <a:xfrm>
            <a:off x="595605" y="1714904"/>
            <a:ext cx="70602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F2CC"/>
                </a:solidFill>
              </a:rPr>
              <a:t>계기</a:t>
            </a:r>
            <a:endParaRPr lang="en-US" altLang="ko-KR" sz="3200" dirty="0">
              <a:solidFill>
                <a:srgbClr val="FFF2CC"/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800" b="1" dirty="0">
                <a:solidFill>
                  <a:srgbClr val="FFC000"/>
                </a:solidFill>
              </a:rPr>
              <a:t>코드소개 및 설명</a:t>
            </a:r>
            <a:endParaRPr lang="en-US" altLang="ko-KR" sz="4800" b="1" dirty="0">
              <a:solidFill>
                <a:srgbClr val="FFC000"/>
              </a:solidFill>
            </a:endParaRPr>
          </a:p>
          <a:p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실험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직접 만든 끝말잇기 프로그램 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 CUI ]</a:t>
            </a:r>
          </a:p>
        </p:txBody>
      </p:sp>
    </p:spTree>
    <p:extLst>
      <p:ext uri="{BB962C8B-B14F-4D97-AF65-F5344CB8AC3E}">
        <p14:creationId xmlns:p14="http://schemas.microsoft.com/office/powerpoint/2010/main" val="71065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코드소개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2024775"/>
            <a:ext cx="6758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배열 값 랜덤 추출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단어 특수기호 제거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글자 수 제한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한글 분리 함수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두음법칙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게임 종료 출력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Count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평균 값 구하는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ED7C65-375D-4D6F-8988-543CC5C89E5B}"/>
              </a:ext>
            </a:extLst>
          </p:cNvPr>
          <p:cNvSpPr/>
          <p:nvPr/>
        </p:nvSpPr>
        <p:spPr>
          <a:xfrm>
            <a:off x="7514581" y="1286112"/>
            <a:ext cx="4162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.filter()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.map()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.includes()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.random()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.split()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.replace()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.push()</a:t>
            </a:r>
          </a:p>
        </p:txBody>
      </p:sp>
    </p:spTree>
    <p:extLst>
      <p:ext uri="{BB962C8B-B14F-4D97-AF65-F5344CB8AC3E}">
        <p14:creationId xmlns:p14="http://schemas.microsoft.com/office/powerpoint/2010/main" val="315161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코드소개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2024775"/>
            <a:ext cx="67589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rgbClr val="FFCDCD"/>
                </a:solidFill>
              </a:rPr>
              <a:t>배열 값 랜덤 추출 함수</a:t>
            </a:r>
            <a:endParaRPr lang="en-US" altLang="ko-KR" sz="3600" b="1" dirty="0">
              <a:solidFill>
                <a:srgbClr val="FFCDC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단어 특수기호 제거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글자 수 제한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한글 분리 함수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두음법칙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게임 종료 출력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Count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평균 값 구하는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713C25-85CF-49D3-AFA4-7A71CD696005}"/>
              </a:ext>
            </a:extLst>
          </p:cNvPr>
          <p:cNvSpPr/>
          <p:nvPr/>
        </p:nvSpPr>
        <p:spPr>
          <a:xfrm>
            <a:off x="6285186" y="2455661"/>
            <a:ext cx="59068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50"/>
                </a:solidFill>
              </a:rPr>
              <a:t>자전거 </a:t>
            </a:r>
            <a:r>
              <a:rPr lang="en-US" altLang="ko-KR" sz="2800" dirty="0">
                <a:solidFill>
                  <a:srgbClr val="00B050"/>
                </a:solidFill>
              </a:rPr>
              <a:t>-&gt; [‘</a:t>
            </a:r>
            <a:r>
              <a:rPr lang="ko-KR" altLang="en-US" sz="2800" dirty="0">
                <a:solidFill>
                  <a:srgbClr val="00B050"/>
                </a:solidFill>
              </a:rPr>
              <a:t>거미줄</a:t>
            </a:r>
            <a:r>
              <a:rPr lang="en-US" altLang="ko-KR" sz="2800" dirty="0">
                <a:solidFill>
                  <a:srgbClr val="00B050"/>
                </a:solidFill>
              </a:rPr>
              <a:t>’, ‘</a:t>
            </a:r>
            <a:r>
              <a:rPr lang="ko-KR" altLang="en-US" sz="2800" dirty="0">
                <a:solidFill>
                  <a:srgbClr val="00B050"/>
                </a:solidFill>
              </a:rPr>
              <a:t>거미</a:t>
            </a:r>
            <a:r>
              <a:rPr lang="en-US" altLang="ko-KR" sz="2800" dirty="0">
                <a:solidFill>
                  <a:srgbClr val="00B050"/>
                </a:solidFill>
              </a:rPr>
              <a:t>’, ‘</a:t>
            </a:r>
            <a:r>
              <a:rPr lang="ko-KR" altLang="en-US" sz="2800" dirty="0">
                <a:solidFill>
                  <a:srgbClr val="00B050"/>
                </a:solidFill>
              </a:rPr>
              <a:t>거짓말</a:t>
            </a:r>
            <a:r>
              <a:rPr lang="en-US" altLang="ko-KR" sz="2800" dirty="0">
                <a:solidFill>
                  <a:srgbClr val="00B050"/>
                </a:solidFill>
              </a:rPr>
              <a:t>’]</a:t>
            </a:r>
          </a:p>
          <a:p>
            <a:pPr algn="ctr"/>
            <a:r>
              <a:rPr lang="ko-KR" altLang="en-US" sz="2800" dirty="0">
                <a:solidFill>
                  <a:srgbClr val="00B050"/>
                </a:solidFill>
              </a:rPr>
              <a:t>↓</a:t>
            </a:r>
            <a:endParaRPr lang="en-US" altLang="ko-KR" sz="2800" dirty="0">
              <a:solidFill>
                <a:srgbClr val="00B050"/>
              </a:solidFill>
            </a:endParaRPr>
          </a:p>
          <a:p>
            <a:pPr algn="ctr"/>
            <a:r>
              <a:rPr lang="en-US" altLang="ko-KR" sz="2800" dirty="0" err="1">
                <a:solidFill>
                  <a:srgbClr val="00B050"/>
                </a:solidFill>
              </a:rPr>
              <a:t>randomItem</a:t>
            </a:r>
            <a:r>
              <a:rPr lang="en-US" altLang="ko-KR" sz="2800" dirty="0">
                <a:solidFill>
                  <a:srgbClr val="00B050"/>
                </a:solidFill>
              </a:rPr>
              <a:t>(</a:t>
            </a:r>
            <a:r>
              <a:rPr lang="en-US" altLang="ko-KR" sz="2800" dirty="0" err="1">
                <a:solidFill>
                  <a:srgbClr val="00B050"/>
                </a:solidFill>
              </a:rPr>
              <a:t>filteredWords</a:t>
            </a:r>
            <a:r>
              <a:rPr lang="en-US" altLang="ko-KR" sz="2800" dirty="0">
                <a:solidFill>
                  <a:srgbClr val="00B050"/>
                </a:solidFill>
              </a:rPr>
              <a:t>);</a:t>
            </a:r>
          </a:p>
          <a:p>
            <a:pPr algn="ctr"/>
            <a:r>
              <a:rPr lang="ko-KR" altLang="en-US" sz="2800" dirty="0">
                <a:solidFill>
                  <a:srgbClr val="00B050"/>
                </a:solidFill>
              </a:rPr>
              <a:t>↓</a:t>
            </a:r>
            <a:endParaRPr lang="en-US" altLang="ko-KR" sz="2800" dirty="0">
              <a:solidFill>
                <a:srgbClr val="00B050"/>
              </a:solidFill>
            </a:endParaRPr>
          </a:p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‘</a:t>
            </a:r>
            <a:r>
              <a:rPr lang="ko-KR" altLang="en-US" sz="2800" dirty="0">
                <a:solidFill>
                  <a:srgbClr val="00B050"/>
                </a:solidFill>
              </a:rPr>
              <a:t>거미</a:t>
            </a:r>
            <a:r>
              <a:rPr lang="en-US" altLang="ko-KR" sz="2800" dirty="0">
                <a:solidFill>
                  <a:srgbClr val="00B05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3420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코드소개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2024775"/>
            <a:ext cx="67589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배열 값 랜덤 추출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rgbClr val="FFCDCD"/>
                </a:solidFill>
              </a:rPr>
              <a:t>단어 특수기호 제거 함수</a:t>
            </a:r>
            <a:endParaRPr lang="en-US" altLang="ko-KR" sz="3600" b="1" dirty="0">
              <a:solidFill>
                <a:srgbClr val="FFCDC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rgbClr val="FFCDCD"/>
                </a:solidFill>
              </a:rPr>
              <a:t>글자 수 제한 함수</a:t>
            </a:r>
            <a:endParaRPr lang="en-US" altLang="ko-KR" sz="3600" b="1" dirty="0">
              <a:solidFill>
                <a:srgbClr val="FFCDC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rgbClr val="FFCDCD"/>
                </a:solidFill>
              </a:rPr>
              <a:t>한글 분리 함수</a:t>
            </a:r>
            <a:r>
              <a:rPr lang="en-US" altLang="ko-KR" sz="3600" b="1" dirty="0">
                <a:solidFill>
                  <a:srgbClr val="FFCDCD"/>
                </a:solidFill>
              </a:rPr>
              <a:t> (</a:t>
            </a:r>
            <a:r>
              <a:rPr lang="ko-KR" altLang="en-US" sz="3600" b="1" dirty="0">
                <a:solidFill>
                  <a:srgbClr val="FFCDCD"/>
                </a:solidFill>
              </a:rPr>
              <a:t>두음법칙</a:t>
            </a:r>
            <a:r>
              <a:rPr lang="en-US" altLang="ko-KR" sz="3600" b="1" dirty="0">
                <a:solidFill>
                  <a:srgbClr val="FFCDCD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게임 종료 출력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Count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평균 값 구하는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ED7C65-375D-4D6F-8988-543CC5C89E5B}"/>
              </a:ext>
            </a:extLst>
          </p:cNvPr>
          <p:cNvSpPr/>
          <p:nvPr/>
        </p:nvSpPr>
        <p:spPr>
          <a:xfrm>
            <a:off x="7514581" y="1286112"/>
            <a:ext cx="4162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.filter()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.map()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.includes()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.random()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.split()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.replace()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.push()</a:t>
            </a:r>
          </a:p>
        </p:txBody>
      </p:sp>
    </p:spTree>
    <p:extLst>
      <p:ext uri="{BB962C8B-B14F-4D97-AF65-F5344CB8AC3E}">
        <p14:creationId xmlns:p14="http://schemas.microsoft.com/office/powerpoint/2010/main" val="21035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코드소개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2024775"/>
            <a:ext cx="67589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배열 값 랜덤 추출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단어 특수기호 제거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글자 수 제한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한글 분리 함수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두음법칙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rgbClr val="FFCDCD"/>
                </a:solidFill>
              </a:rPr>
              <a:t>게임 종료 출력 함수</a:t>
            </a:r>
            <a:endParaRPr lang="en-US" altLang="ko-KR" sz="3600" b="1" dirty="0">
              <a:solidFill>
                <a:srgbClr val="FFCDC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Count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평균 값 구하는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ED7C65-375D-4D6F-8988-543CC5C89E5B}"/>
              </a:ext>
            </a:extLst>
          </p:cNvPr>
          <p:cNvSpPr/>
          <p:nvPr/>
        </p:nvSpPr>
        <p:spPr>
          <a:xfrm>
            <a:off x="7514581" y="1286112"/>
            <a:ext cx="4162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.filter()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.map()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.includes()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.random()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.split()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.replace()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.push()</a:t>
            </a:r>
          </a:p>
        </p:txBody>
      </p:sp>
    </p:spTree>
    <p:extLst>
      <p:ext uri="{BB962C8B-B14F-4D97-AF65-F5344CB8AC3E}">
        <p14:creationId xmlns:p14="http://schemas.microsoft.com/office/powerpoint/2010/main" val="25913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1DAB6-4ED0-4976-BA93-C5E936C591F9}"/>
              </a:ext>
            </a:extLst>
          </p:cNvPr>
          <p:cNvSpPr txBox="1"/>
          <p:nvPr/>
        </p:nvSpPr>
        <p:spPr>
          <a:xfrm>
            <a:off x="679792" y="463137"/>
            <a:ext cx="305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</a:rPr>
              <a:t>코드소개</a:t>
            </a:r>
            <a:endParaRPr lang="en-US" altLang="ko-KR" sz="4800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0C933-C8B5-4193-90F9-81DA059CC842}"/>
              </a:ext>
            </a:extLst>
          </p:cNvPr>
          <p:cNvSpPr/>
          <p:nvPr/>
        </p:nvSpPr>
        <p:spPr>
          <a:xfrm>
            <a:off x="679792" y="2024775"/>
            <a:ext cx="67589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배열 값 랜덤 추출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단어 특수기호 제거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글자 수 제한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한글 분리 함수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(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두음법칙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게임 종료 출력 함수</a:t>
            </a:r>
            <a:endParaRPr lang="en-US" altLang="ko-KR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FFCDCD"/>
                </a:solidFill>
              </a:rPr>
              <a:t>Count </a:t>
            </a:r>
            <a:r>
              <a:rPr lang="ko-KR" altLang="en-US" sz="3600" b="1" dirty="0">
                <a:solidFill>
                  <a:srgbClr val="FFCDCD"/>
                </a:solidFill>
              </a:rPr>
              <a:t>평균 값 구하는 함수</a:t>
            </a:r>
            <a:endParaRPr lang="en-US" altLang="ko-KR" sz="3600" b="1" dirty="0">
              <a:solidFill>
                <a:srgbClr val="FFCDCD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ED7C65-375D-4D6F-8988-543CC5C89E5B}"/>
              </a:ext>
            </a:extLst>
          </p:cNvPr>
          <p:cNvSpPr/>
          <p:nvPr/>
        </p:nvSpPr>
        <p:spPr>
          <a:xfrm>
            <a:off x="7514581" y="1286112"/>
            <a:ext cx="4162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.filter()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.map()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.includes()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.random()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.split()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.replace()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.push()</a:t>
            </a:r>
          </a:p>
        </p:txBody>
      </p:sp>
    </p:spTree>
    <p:extLst>
      <p:ext uri="{BB962C8B-B14F-4D97-AF65-F5344CB8AC3E}">
        <p14:creationId xmlns:p14="http://schemas.microsoft.com/office/powerpoint/2010/main" val="85927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1085</Words>
  <Application>Microsoft Office PowerPoint</Application>
  <PresentationFormat>와이드스크린</PresentationFormat>
  <Paragraphs>264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용찬</dc:creator>
  <cp:lastModifiedBy>이 용찬</cp:lastModifiedBy>
  <cp:revision>62</cp:revision>
  <dcterms:created xsi:type="dcterms:W3CDTF">2020-11-05T00:55:33Z</dcterms:created>
  <dcterms:modified xsi:type="dcterms:W3CDTF">2020-11-20T07:45:48Z</dcterms:modified>
</cp:coreProperties>
</file>