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63" r:id="rId4"/>
    <p:sldId id="264" r:id="rId5"/>
    <p:sldId id="265" r:id="rId6"/>
    <p:sldId id="266" r:id="rId7"/>
    <p:sldId id="262" r:id="rId8"/>
    <p:sldId id="267" r:id="rId9"/>
    <p:sldId id="268" r:id="rId10"/>
    <p:sldId id="269" r:id="rId11"/>
    <p:sldId id="270" r:id="rId12"/>
    <p:sldId id="272" r:id="rId13"/>
    <p:sldId id="27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224" autoAdjust="0"/>
    <p:restoredTop sz="83948" autoAdjust="0"/>
  </p:normalViewPr>
  <p:slideViewPr>
    <p:cSldViewPr snapToGrid="0">
      <p:cViewPr varScale="1">
        <p:scale>
          <a:sx n="61" d="100"/>
          <a:sy n="61" d="100"/>
        </p:scale>
        <p:origin x="-100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486D1-52CF-4C3D-BC39-0B1757734AB9}" type="datetimeFigureOut">
              <a:rPr lang="en-IN" smtClean="0"/>
              <a:pPr/>
              <a:t>13/12/2017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758BA-A5AC-4C93-AED1-011171471A53}" type="slidenum">
              <a:rPr lang="en-IN" smtClean="0"/>
              <a:pPr/>
              <a:t>‹#›</a:t>
            </a:fld>
            <a:endParaRPr lang="en-IN"/>
          </a:p>
        </p:txBody>
      </p:sp>
    </p:spTree>
    <p:extLst>
      <p:ext uri="{BB962C8B-B14F-4D97-AF65-F5344CB8AC3E}">
        <p14:creationId xmlns:p14="http://schemas.microsoft.com/office/powerpoint/2010/main" xmlns="" val="335550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46FA5-5AEB-480F-B6DE-80F67AA792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EB464342-1969-4A29-805C-890B3F632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CCEDEE3-7479-4578-B281-2C8E64F0F1EE}"/>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5" name="Footer Placeholder 4">
            <a:extLst>
              <a:ext uri="{FF2B5EF4-FFF2-40B4-BE49-F238E27FC236}">
                <a16:creationId xmlns:a16="http://schemas.microsoft.com/office/drawing/2014/main" xmlns="" id="{E0D2FE3B-768A-4EE3-B523-ABB80344D0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F512184-9AE5-4F72-995B-4186B5EC3E4B}"/>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360667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FD312-4436-42DA-BE52-7A82CFC0D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D935FF1-240D-408F-86E3-0C55C8C3E3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3A02B17-9932-4853-BC3F-4B6FC3C7A549}"/>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5" name="Footer Placeholder 4">
            <a:extLst>
              <a:ext uri="{FF2B5EF4-FFF2-40B4-BE49-F238E27FC236}">
                <a16:creationId xmlns:a16="http://schemas.microsoft.com/office/drawing/2014/main" xmlns="" id="{F10F33DB-7A8B-4925-BC13-E2E2A4427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38F932-8BBE-4BEB-83EF-1AB581780913}"/>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10966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9C27F16-02E4-445A-8645-103F9799C8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EC95C11-CFD9-4A85-91CF-6D3DCA6841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860E6FE-3FF2-4A29-86E5-26E0641B2D92}"/>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5" name="Footer Placeholder 4">
            <a:extLst>
              <a:ext uri="{FF2B5EF4-FFF2-40B4-BE49-F238E27FC236}">
                <a16:creationId xmlns:a16="http://schemas.microsoft.com/office/drawing/2014/main" xmlns="" id="{CE2EBDD2-0719-465D-86B5-D9B4B617BE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DECBC2-6F6F-43BF-8EED-1909E692B618}"/>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185875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32A90-CE65-4F06-833E-FF826D0BF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729E547-D987-473B-ADDA-6D5331731E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4C5A53-87DF-47BD-9F9F-DA927FD9CC13}"/>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5" name="Footer Placeholder 4">
            <a:extLst>
              <a:ext uri="{FF2B5EF4-FFF2-40B4-BE49-F238E27FC236}">
                <a16:creationId xmlns:a16="http://schemas.microsoft.com/office/drawing/2014/main" xmlns="" id="{52D4F6F4-D21B-423D-92C8-3D78314684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EE59B9-E029-4AC9-B5B1-E0D71B65498F}"/>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278424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EFCFE-DA26-4564-9735-E51AA95F5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B78DA3B-9000-4613-8C3F-8EA91471E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8EC235E-F28F-4CFC-92EF-C6F3C3590E6B}"/>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5" name="Footer Placeholder 4">
            <a:extLst>
              <a:ext uri="{FF2B5EF4-FFF2-40B4-BE49-F238E27FC236}">
                <a16:creationId xmlns:a16="http://schemas.microsoft.com/office/drawing/2014/main" xmlns="" id="{C30DC280-EADB-4212-8E9C-DB616A678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2AA1F4-5C69-4278-8364-25EC5801EA8A}"/>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348835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34933-E485-4D95-95C7-562BA97488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C05F2B4-02E0-4CC5-B1DA-EB991B85D5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166B596-B3CB-4AD6-86EC-5FA7A4EC69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D74FB033-31CF-4393-A4A8-42AD6927D226}"/>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6" name="Footer Placeholder 5">
            <a:extLst>
              <a:ext uri="{FF2B5EF4-FFF2-40B4-BE49-F238E27FC236}">
                <a16:creationId xmlns:a16="http://schemas.microsoft.com/office/drawing/2014/main" xmlns="" id="{784A0AC0-448C-496C-988F-3200B077E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FF81112-0740-4C53-A283-A2BCA36C2493}"/>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182161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D2C0C-C321-4870-A386-74D2AECB17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B1F078-2AD4-4104-9869-F9A579F0A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7B80AF4-9366-4E6F-B184-96862A5D6B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9319EC5-66CA-4ABA-AF4F-4D06B1D78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BC0AED2-5EB7-485A-8F14-6D813A485F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2D3404C-FB85-4ECB-9752-71904F1E6DEA}"/>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8" name="Footer Placeholder 7">
            <a:extLst>
              <a:ext uri="{FF2B5EF4-FFF2-40B4-BE49-F238E27FC236}">
                <a16:creationId xmlns:a16="http://schemas.microsoft.com/office/drawing/2014/main" xmlns="" id="{32D2FF66-694E-47F7-A5D2-C16A237F49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228AE0C-358F-49ED-A9A3-FFBF4326614F}"/>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161405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13059-26B3-453D-9FFA-11C7F559B1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CFAB46B-89D0-4154-B7B0-D1507AE34D0A}"/>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4" name="Footer Placeholder 3">
            <a:extLst>
              <a:ext uri="{FF2B5EF4-FFF2-40B4-BE49-F238E27FC236}">
                <a16:creationId xmlns:a16="http://schemas.microsoft.com/office/drawing/2014/main" xmlns="" id="{BBE40E95-3D86-4878-8175-715760FB4B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2311787-EECD-40A6-B032-D0BF19F199C0}"/>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373626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519B3AE-E5B9-473B-BDAD-12954626D4A1}"/>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3" name="Footer Placeholder 2">
            <a:extLst>
              <a:ext uri="{FF2B5EF4-FFF2-40B4-BE49-F238E27FC236}">
                <a16:creationId xmlns:a16="http://schemas.microsoft.com/office/drawing/2014/main" xmlns="" id="{527324D4-9CF7-4BDE-BBF0-60FA1E66CC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4EE6E66-0760-4043-8A8D-ED685C22D3D4}"/>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357027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5C720-E61A-479E-A726-8B49953E8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ED8E65-10E9-4AC2-80D8-649B03832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9DB26F5-5CBB-4A4F-87FA-F8349E1F3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C889458-DF19-4382-A6CF-E17D45F77D2A}"/>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6" name="Footer Placeholder 5">
            <a:extLst>
              <a:ext uri="{FF2B5EF4-FFF2-40B4-BE49-F238E27FC236}">
                <a16:creationId xmlns:a16="http://schemas.microsoft.com/office/drawing/2014/main" xmlns="" id="{B013A818-8570-412D-9A00-048704EB27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BDF0DFB-934F-4EF4-9316-D409C7FB8ADE}"/>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253797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D8FD80-D78B-42F1-AFC4-FEE877DAE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6EDD50-D9D9-42B1-887F-11B562CB7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D6A972A-02EC-430F-896B-E1A921135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6BBF1F3-37AF-4DD0-97C2-91E8FC911983}"/>
              </a:ext>
            </a:extLst>
          </p:cNvPr>
          <p:cNvSpPr>
            <a:spLocks noGrp="1"/>
          </p:cNvSpPr>
          <p:nvPr>
            <p:ph type="dt" sz="half" idx="10"/>
          </p:nvPr>
        </p:nvSpPr>
        <p:spPr/>
        <p:txBody>
          <a:bodyPr/>
          <a:lstStyle/>
          <a:p>
            <a:fld id="{CE8CB1A5-8AB2-45E7-89CD-7A44B93FB432}" type="datetimeFigureOut">
              <a:rPr lang="en-IN" smtClean="0"/>
              <a:pPr/>
              <a:t>13/12/2017</a:t>
            </a:fld>
            <a:endParaRPr lang="en-IN"/>
          </a:p>
        </p:txBody>
      </p:sp>
      <p:sp>
        <p:nvSpPr>
          <p:cNvPr id="6" name="Footer Placeholder 5">
            <a:extLst>
              <a:ext uri="{FF2B5EF4-FFF2-40B4-BE49-F238E27FC236}">
                <a16:creationId xmlns:a16="http://schemas.microsoft.com/office/drawing/2014/main" xmlns="" id="{F3952B8C-D845-4EC5-9B25-BA0CB0E382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C085A62-5AA9-44AD-A7A5-E6DC6FF0DF02}"/>
              </a:ext>
            </a:extLst>
          </p:cNvPr>
          <p:cNvSpPr>
            <a:spLocks noGrp="1"/>
          </p:cNvSpPr>
          <p:nvPr>
            <p:ph type="sldNum" sz="quarter" idx="12"/>
          </p:nvPr>
        </p:nvSpPr>
        <p:spPr/>
        <p:txBody>
          <a:body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290557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88C623B-1A34-49B1-A3B2-96023B4DD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413E3E-A1BF-4175-B4A1-0FFB62EC7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ECFBDC1-A2E4-4644-A802-861A19371F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CB1A5-8AB2-45E7-89CD-7A44B93FB432}" type="datetimeFigureOut">
              <a:rPr lang="en-IN" smtClean="0"/>
              <a:pPr/>
              <a:t>13/12/2017</a:t>
            </a:fld>
            <a:endParaRPr lang="en-IN"/>
          </a:p>
        </p:txBody>
      </p:sp>
      <p:sp>
        <p:nvSpPr>
          <p:cNvPr id="5" name="Footer Placeholder 4">
            <a:extLst>
              <a:ext uri="{FF2B5EF4-FFF2-40B4-BE49-F238E27FC236}">
                <a16:creationId xmlns:a16="http://schemas.microsoft.com/office/drawing/2014/main" xmlns="" id="{92CBC8E0-F512-42DE-812F-7BBDEEE88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0E508CC-0347-40DC-BAC3-62BB1E56A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9DE32-AC8D-4D2D-B97B-116A7C53502C}" type="slidenum">
              <a:rPr lang="en-IN" smtClean="0"/>
              <a:pPr/>
              <a:t>‹#›</a:t>
            </a:fld>
            <a:endParaRPr lang="en-IN"/>
          </a:p>
        </p:txBody>
      </p:sp>
    </p:spTree>
    <p:extLst>
      <p:ext uri="{BB962C8B-B14F-4D97-AF65-F5344CB8AC3E}">
        <p14:creationId xmlns:p14="http://schemas.microsoft.com/office/powerpoint/2010/main" xmlns="" val="9607166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90D2B-341D-45DB-9C9C-545D3D341981}"/>
              </a:ext>
            </a:extLst>
          </p:cNvPr>
          <p:cNvSpPr>
            <a:spLocks noGrp="1"/>
          </p:cNvSpPr>
          <p:nvPr>
            <p:ph type="ctrTitle"/>
          </p:nvPr>
        </p:nvSpPr>
        <p:spPr>
          <a:xfrm>
            <a:off x="1425526" y="109489"/>
            <a:ext cx="9144000" cy="2387600"/>
          </a:xfrm>
        </p:spPr>
        <p:txBody>
          <a:bodyPr>
            <a:normAutofit fontScale="90000"/>
          </a:bodyPr>
          <a:lstStyle/>
          <a:p>
            <a:pPr algn="just"/>
            <a:r>
              <a:rPr lang="en-IN" b="1" dirty="0"/>
              <a:t>RESULT MANAGEMENT SYSTEM</a:t>
            </a:r>
            <a:r>
              <a:rPr lang="en-IN" dirty="0"/>
              <a:t/>
            </a:r>
            <a:br>
              <a:rPr lang="en-IN" dirty="0"/>
            </a:br>
            <a:endParaRPr lang="en-IN" dirty="0"/>
          </a:p>
        </p:txBody>
      </p:sp>
      <p:sp>
        <p:nvSpPr>
          <p:cNvPr id="3" name="Subtitle 2">
            <a:extLst>
              <a:ext uri="{FF2B5EF4-FFF2-40B4-BE49-F238E27FC236}">
                <a16:creationId xmlns:a16="http://schemas.microsoft.com/office/drawing/2014/main" xmlns="" id="{5B51BBDF-E1A0-4C48-9AF0-BE08DB3E82C5}"/>
              </a:ext>
            </a:extLst>
          </p:cNvPr>
          <p:cNvSpPr>
            <a:spLocks noGrp="1"/>
          </p:cNvSpPr>
          <p:nvPr>
            <p:ph type="subTitle" idx="1"/>
          </p:nvPr>
        </p:nvSpPr>
        <p:spPr>
          <a:xfrm>
            <a:off x="1524000" y="1885071"/>
            <a:ext cx="9144000" cy="4192172"/>
          </a:xfrm>
        </p:spPr>
        <p:txBody>
          <a:bodyPr>
            <a:noAutofit/>
          </a:bodyPr>
          <a:lstStyle/>
          <a:p>
            <a:r>
              <a:rPr lang="en-IN" sz="2000" b="1" dirty="0"/>
              <a:t>BY</a:t>
            </a:r>
          </a:p>
          <a:p>
            <a:endParaRPr lang="en-IN" sz="2000" b="1" dirty="0"/>
          </a:p>
          <a:p>
            <a:r>
              <a:rPr lang="en-IN" sz="2000" b="1" dirty="0"/>
              <a:t>KAUSTUBH DEVKAR (206)</a:t>
            </a:r>
          </a:p>
          <a:p>
            <a:endParaRPr lang="en-IN" sz="2000" b="1" dirty="0"/>
          </a:p>
          <a:p>
            <a:r>
              <a:rPr lang="en-IN" sz="2000" b="1" dirty="0"/>
              <a:t>DEPARTMENT OF COMPUTER ENGINEERING</a:t>
            </a:r>
          </a:p>
          <a:p>
            <a:r>
              <a:rPr lang="en-IN" sz="2000" b="1" dirty="0"/>
              <a:t>MARATHWADA MITRA MANDAL’S</a:t>
            </a:r>
          </a:p>
          <a:p>
            <a:r>
              <a:rPr lang="en-IN" sz="2000" b="1" dirty="0"/>
              <a:t>COLLEGE OF ENGINEERING</a:t>
            </a:r>
          </a:p>
          <a:p>
            <a:r>
              <a:rPr lang="en-IN" sz="2000" b="1" dirty="0"/>
              <a:t>PUNE</a:t>
            </a:r>
          </a:p>
          <a:p>
            <a:r>
              <a:rPr lang="en-IN" sz="2000" b="1" dirty="0"/>
              <a:t>(2017-18)</a:t>
            </a:r>
          </a:p>
        </p:txBody>
      </p:sp>
    </p:spTree>
    <p:extLst>
      <p:ext uri="{BB962C8B-B14F-4D97-AF65-F5344CB8AC3E}">
        <p14:creationId xmlns:p14="http://schemas.microsoft.com/office/powerpoint/2010/main" xmlns="" val="411894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0599A-3D45-4332-BD45-A617B5B2CFB4}"/>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SCREENSHOTS OF UI:</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A6AC50CF-098C-4B76-9858-6D1E71AD011D}"/>
              </a:ext>
            </a:extLst>
          </p:cNvPr>
          <p:cNvPicPr>
            <a:picLocks noGrp="1"/>
          </p:cNvPicPr>
          <p:nvPr>
            <p:ph idx="1"/>
          </p:nvPr>
        </p:nvPicPr>
        <p:blipFill>
          <a:blip r:embed="rId2"/>
          <a:stretch>
            <a:fillRect/>
          </a:stretch>
        </p:blipFill>
        <p:spPr bwMode="auto">
          <a:xfrm>
            <a:off x="1905000" y="1853406"/>
            <a:ext cx="8382000" cy="4295775"/>
          </a:xfrm>
          <a:prstGeom prst="rect">
            <a:avLst/>
          </a:prstGeom>
          <a:noFill/>
          <a:ln w="9525">
            <a:noFill/>
            <a:miter lim="800000"/>
            <a:headEnd/>
            <a:tailEnd/>
          </a:ln>
        </p:spPr>
      </p:pic>
    </p:spTree>
    <p:extLst>
      <p:ext uri="{BB962C8B-B14F-4D97-AF65-F5344CB8AC3E}">
        <p14:creationId xmlns:p14="http://schemas.microsoft.com/office/powerpoint/2010/main" xmlns="" val="244553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37E12D2-281D-44D2-B557-69C0509DB5AA}"/>
              </a:ext>
            </a:extLst>
          </p:cNvPr>
          <p:cNvPicPr/>
          <p:nvPr/>
        </p:nvPicPr>
        <p:blipFill>
          <a:blip r:embed="rId2"/>
          <a:srcRect/>
          <a:stretch>
            <a:fillRect/>
          </a:stretch>
        </p:blipFill>
        <p:spPr bwMode="auto">
          <a:xfrm>
            <a:off x="1466193" y="977462"/>
            <a:ext cx="9159766" cy="5092262"/>
          </a:xfrm>
          <a:prstGeom prst="rect">
            <a:avLst/>
          </a:prstGeom>
          <a:noFill/>
          <a:ln w="9525">
            <a:noFill/>
            <a:miter lim="800000"/>
            <a:headEnd/>
            <a:tailEnd/>
          </a:ln>
        </p:spPr>
      </p:pic>
    </p:spTree>
    <p:extLst>
      <p:ext uri="{BB962C8B-B14F-4D97-AF65-F5344CB8AC3E}">
        <p14:creationId xmlns:p14="http://schemas.microsoft.com/office/powerpoint/2010/main" xmlns="" val="403647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5B0A213-99A5-44F0-B6A5-1C018B56881D}"/>
              </a:ext>
            </a:extLst>
          </p:cNvPr>
          <p:cNvPicPr/>
          <p:nvPr/>
        </p:nvPicPr>
        <p:blipFill>
          <a:blip r:embed="rId2"/>
          <a:srcRect/>
          <a:stretch>
            <a:fillRect/>
          </a:stretch>
        </p:blipFill>
        <p:spPr bwMode="auto">
          <a:xfrm>
            <a:off x="1765738" y="1056288"/>
            <a:ext cx="8954814" cy="4997669"/>
          </a:xfrm>
          <a:prstGeom prst="rect">
            <a:avLst/>
          </a:prstGeom>
          <a:noFill/>
          <a:ln w="9525">
            <a:noFill/>
            <a:miter lim="800000"/>
            <a:headEnd/>
            <a:tailEnd/>
          </a:ln>
        </p:spPr>
      </p:pic>
    </p:spTree>
    <p:extLst>
      <p:ext uri="{BB962C8B-B14F-4D97-AF65-F5344CB8AC3E}">
        <p14:creationId xmlns:p14="http://schemas.microsoft.com/office/powerpoint/2010/main" xmlns="" val="225020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DBE5EC8-5FDB-4F9C-882C-F9C4319EF265}"/>
              </a:ext>
            </a:extLst>
          </p:cNvPr>
          <p:cNvPicPr/>
          <p:nvPr/>
        </p:nvPicPr>
        <p:blipFill>
          <a:blip r:embed="rId2"/>
          <a:srcRect/>
          <a:stretch>
            <a:fillRect/>
          </a:stretch>
        </p:blipFill>
        <p:spPr bwMode="auto">
          <a:xfrm>
            <a:off x="867103" y="898635"/>
            <a:ext cx="10294883" cy="5328743"/>
          </a:xfrm>
          <a:prstGeom prst="rect">
            <a:avLst/>
          </a:prstGeom>
          <a:noFill/>
          <a:ln w="9525">
            <a:noFill/>
            <a:miter lim="800000"/>
            <a:headEnd/>
            <a:tailEnd/>
          </a:ln>
        </p:spPr>
      </p:pic>
    </p:spTree>
    <p:extLst>
      <p:ext uri="{BB962C8B-B14F-4D97-AF65-F5344CB8AC3E}">
        <p14:creationId xmlns:p14="http://schemas.microsoft.com/office/powerpoint/2010/main" xmlns="" val="94930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542C6-0D63-4C70-8401-068F1AED2106}"/>
              </a:ext>
            </a:extLst>
          </p:cNvPr>
          <p:cNvSpPr>
            <a:spLocks noGrp="1"/>
          </p:cNvSpPr>
          <p:nvPr>
            <p:ph type="title"/>
          </p:nvPr>
        </p:nvSpPr>
        <p:spPr>
          <a:xfrm>
            <a:off x="838200" y="365126"/>
            <a:ext cx="10515600" cy="706930"/>
          </a:xfrm>
        </p:spPr>
        <p:txBody>
          <a:bodyPr>
            <a:noAutofit/>
          </a:bodyPr>
          <a:lstStyle/>
          <a:p>
            <a:r>
              <a:rPr lang="en-IN" sz="4000" b="1" u="sng" dirty="0">
                <a:latin typeface="Times New Roman" panose="02020603050405020304" pitchFamily="18" charset="0"/>
                <a:cs typeface="Times New Roman" panose="02020603050405020304" pitchFamily="18" charset="0"/>
              </a:rPr>
              <a:t>ALGORITHM:</a:t>
            </a:r>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EA4150-B10A-4F60-9D07-1C04E46AB65D}"/>
              </a:ext>
            </a:extLst>
          </p:cNvPr>
          <p:cNvSpPr>
            <a:spLocks noGrp="1"/>
          </p:cNvSpPr>
          <p:nvPr>
            <p:ph idx="1"/>
          </p:nvPr>
        </p:nvSpPr>
        <p:spPr>
          <a:xfrm>
            <a:off x="838200" y="1072056"/>
            <a:ext cx="10515600" cy="5596758"/>
          </a:xfrm>
        </p:spPr>
        <p:txBody>
          <a:bodyPr>
            <a:noAutofit/>
          </a:bodyPr>
          <a:lstStyle/>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START</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Login into the application with correct credentials.</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Create exam for which University Result PDF is available.</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Import Student Data from .csv file into MySQL Database or add manually all the student Details.</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Import Subject Data from .csv file into MySQL Database or add manually all the subject Details.</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Add Teacher’s data from .csv file belonging to each Subject or add them manually(optional).</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Select exam for which you want to upload Result PDF file </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Select Result PDF file provided by University &amp; then it will get parsed into the database. </a:t>
            </a:r>
          </a:p>
          <a:p>
            <a:pPr marL="457200" lvl="0" indent="-457200">
              <a:buFont typeface="+mj-lt"/>
              <a:buAutoNum type="arabicPeriod"/>
            </a:pPr>
            <a:r>
              <a:rPr lang="en-IN" sz="2000" dirty="0">
                <a:latin typeface="Times New Roman" panose="02020603050405020304" pitchFamily="18" charset="0"/>
                <a:cs typeface="Times New Roman" panose="02020603050405020304" pitchFamily="18" charset="0"/>
              </a:rPr>
              <a:t>View individual student result by providing their Seat Number</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10. Individual result of student can also be mailed to their respective email ids with their result pdf as an attachment.</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11. Generate reports by selecting exam.</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12. Logout.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13.END</a:t>
            </a:r>
          </a:p>
        </p:txBody>
      </p:sp>
    </p:spTree>
    <p:extLst>
      <p:ext uri="{BB962C8B-B14F-4D97-AF65-F5344CB8AC3E}">
        <p14:creationId xmlns:p14="http://schemas.microsoft.com/office/powerpoint/2010/main" xmlns="" val="246358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D91B0DE8-A245-4606-856C-D7880AE1BBC6}"/>
              </a:ext>
            </a:extLst>
          </p:cNvPr>
          <p:cNvGraphicFramePr>
            <a:graphicFrameLocks noGrp="1"/>
          </p:cNvGraphicFramePr>
          <p:nvPr>
            <p:extLst>
              <p:ext uri="{D42A27DB-BD31-4B8C-83A1-F6EECF244321}">
                <p14:modId xmlns:p14="http://schemas.microsoft.com/office/powerpoint/2010/main" xmlns="" val="4109182509"/>
              </p:ext>
            </p:extLst>
          </p:nvPr>
        </p:nvGraphicFramePr>
        <p:xfrm>
          <a:off x="3077827" y="1921057"/>
          <a:ext cx="5091511" cy="3404682"/>
        </p:xfrm>
        <a:graphic>
          <a:graphicData uri="http://schemas.openxmlformats.org/drawingml/2006/table">
            <a:tbl>
              <a:tblPr firstRow="1" firstCol="1" bandRow="1">
                <a:tableStyleId>{5940675A-B579-460E-94D1-54222C63F5DA}</a:tableStyleId>
              </a:tblPr>
              <a:tblGrid>
                <a:gridCol w="943610">
                  <a:extLst>
                    <a:ext uri="{9D8B030D-6E8A-4147-A177-3AD203B41FA5}">
                      <a16:colId xmlns:a16="http://schemas.microsoft.com/office/drawing/2014/main" xmlns="" val="3020343130"/>
                    </a:ext>
                  </a:extLst>
                </a:gridCol>
                <a:gridCol w="4147901">
                  <a:extLst>
                    <a:ext uri="{9D8B030D-6E8A-4147-A177-3AD203B41FA5}">
                      <a16:colId xmlns:a16="http://schemas.microsoft.com/office/drawing/2014/main" xmlns="" val="830660972"/>
                    </a:ext>
                  </a:extLst>
                </a:gridCol>
              </a:tblGrid>
              <a:tr h="378298">
                <a:tc>
                  <a:txBody>
                    <a:bodyPr/>
                    <a:lstStyle/>
                    <a:p>
                      <a:pPr algn="ctr">
                        <a:spcAft>
                          <a:spcPts val="0"/>
                        </a:spcAft>
                      </a:pPr>
                      <a:r>
                        <a:rPr lang="en-IN" sz="1800" b="1" dirty="0">
                          <a:effectLst/>
                          <a:latin typeface="Times New Roman" panose="02020603050405020304" pitchFamily="18" charset="0"/>
                          <a:cs typeface="Times New Roman" panose="02020603050405020304" pitchFamily="18" charset="0"/>
                        </a:rPr>
                        <a:t>SR NO.</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IN" sz="1800" b="1" dirty="0">
                          <a:effectLst/>
                          <a:latin typeface="Times New Roman" panose="02020603050405020304" pitchFamily="18" charset="0"/>
                          <a:cs typeface="Times New Roman" panose="02020603050405020304" pitchFamily="18" charset="0"/>
                        </a:rPr>
                        <a:t>TITLE</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801599909"/>
                  </a:ext>
                </a:extLst>
              </a:tr>
              <a:tr h="378298">
                <a:tc>
                  <a:txBody>
                    <a:bodyPr/>
                    <a:lstStyle/>
                    <a:p>
                      <a:pPr algn="ctr">
                        <a:spcAft>
                          <a:spcPts val="0"/>
                        </a:spcAft>
                      </a:pPr>
                      <a:r>
                        <a:rPr lang="en-IN" sz="18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INTRODUCTION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695170363"/>
                  </a:ext>
                </a:extLst>
              </a:tr>
              <a:tr h="378298">
                <a:tc>
                  <a:txBody>
                    <a:bodyPr/>
                    <a:lstStyle/>
                    <a:p>
                      <a:pPr algn="ctr">
                        <a:spcAft>
                          <a:spcPts val="0"/>
                        </a:spcAft>
                      </a:pPr>
                      <a:r>
                        <a:rPr lang="en-IN" sz="18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SCOPE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13631230"/>
                  </a:ext>
                </a:extLst>
              </a:tr>
              <a:tr h="378298">
                <a:tc>
                  <a:txBody>
                    <a:bodyPr/>
                    <a:lstStyle/>
                    <a:p>
                      <a:pPr algn="ctr">
                        <a:spcAft>
                          <a:spcPts val="0"/>
                        </a:spcAft>
                      </a:pPr>
                      <a:r>
                        <a:rPr lang="en-IN" sz="18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REQUIREMENTS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47646684"/>
                  </a:ext>
                </a:extLst>
              </a:tr>
              <a:tr h="378298">
                <a:tc>
                  <a:txBody>
                    <a:bodyPr/>
                    <a:lstStyle/>
                    <a:p>
                      <a:pPr algn="ctr">
                        <a:spcAft>
                          <a:spcPts val="0"/>
                        </a:spcAft>
                      </a:pPr>
                      <a:r>
                        <a:rPr lang="en-IN" sz="18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ER MODEL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647897264"/>
                  </a:ext>
                </a:extLst>
              </a:tr>
              <a:tr h="378298">
                <a:tc>
                  <a:txBody>
                    <a:bodyPr/>
                    <a:lstStyle/>
                    <a:p>
                      <a:pPr algn="ctr">
                        <a:spcAft>
                          <a:spcPts val="0"/>
                        </a:spcAft>
                      </a:pPr>
                      <a:r>
                        <a:rPr lang="en-IN" sz="1800">
                          <a:effectLst/>
                          <a:latin typeface="Times New Roman" panose="02020603050405020304" pitchFamily="18" charset="0"/>
                          <a:cs typeface="Times New Roman" panose="02020603050405020304" pitchFamily="18" charset="0"/>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GUI SCREENSHOTS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76992525"/>
                  </a:ext>
                </a:extLst>
              </a:tr>
              <a:tr h="378298">
                <a:tc>
                  <a:txBody>
                    <a:bodyPr/>
                    <a:lstStyle/>
                    <a:p>
                      <a:pPr algn="ctr">
                        <a:spcAft>
                          <a:spcPts val="0"/>
                        </a:spcAft>
                      </a:pPr>
                      <a:r>
                        <a:rPr lang="en-IN" sz="1800">
                          <a:effectLst/>
                          <a:latin typeface="Times New Roman" panose="02020603050405020304" pitchFamily="18" charset="0"/>
                          <a:cs typeface="Times New Roman" panose="02020603050405020304" pitchFamily="18" charset="0"/>
                        </a:rPr>
                        <a:t>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SOURCE CODE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87148575"/>
                  </a:ext>
                </a:extLst>
              </a:tr>
              <a:tr h="378298">
                <a:tc>
                  <a:txBody>
                    <a:bodyPr/>
                    <a:lstStyle/>
                    <a:p>
                      <a:pPr algn="ctr">
                        <a:spcAft>
                          <a:spcPts val="0"/>
                        </a:spcAft>
                      </a:pPr>
                      <a:r>
                        <a:rPr lang="en-IN" sz="1800">
                          <a:effectLst/>
                          <a:latin typeface="Times New Roman" panose="02020603050405020304" pitchFamily="18" charset="0"/>
                          <a:cs typeface="Times New Roman" panose="02020603050405020304" pitchFamily="18" charset="0"/>
                        </a:rPr>
                        <a:t>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TEST CASES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18377038"/>
                  </a:ext>
                </a:extLst>
              </a:tr>
              <a:tr h="378298">
                <a:tc>
                  <a:txBody>
                    <a:bodyPr/>
                    <a:lstStyle/>
                    <a:p>
                      <a:pPr algn="ctr">
                        <a:spcAft>
                          <a:spcPts val="0"/>
                        </a:spcAft>
                      </a:pPr>
                      <a:r>
                        <a:rPr lang="en-IN" sz="1800">
                          <a:effectLst/>
                          <a:latin typeface="Times New Roman" panose="02020603050405020304" pitchFamily="18" charset="0"/>
                          <a:cs typeface="Times New Roman" panose="02020603050405020304" pitchFamily="18" charset="0"/>
                        </a:rPr>
                        <a:t>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800" dirty="0">
                          <a:effectLst/>
                          <a:latin typeface="Times New Roman" panose="02020603050405020304" pitchFamily="18" charset="0"/>
                          <a:cs typeface="Times New Roman" panose="02020603050405020304" pitchFamily="18" charset="0"/>
                        </a:rPr>
                        <a:t>CONCLUSION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58429855"/>
                  </a:ext>
                </a:extLst>
              </a:tr>
            </a:tbl>
          </a:graphicData>
        </a:graphic>
      </p:graphicFrame>
      <p:sp>
        <p:nvSpPr>
          <p:cNvPr id="5" name="Rectangle 1">
            <a:extLst>
              <a:ext uri="{FF2B5EF4-FFF2-40B4-BE49-F238E27FC236}">
                <a16:creationId xmlns:a16="http://schemas.microsoft.com/office/drawing/2014/main" xmlns="" id="{D4AF6913-380E-4D0B-A1BC-09A9FD814399}"/>
              </a:ext>
            </a:extLst>
          </p:cNvPr>
          <p:cNvSpPr>
            <a:spLocks noChangeArrowheads="1"/>
          </p:cNvSpPr>
          <p:nvPr/>
        </p:nvSpPr>
        <p:spPr bwMode="auto">
          <a:xfrm>
            <a:off x="4424516" y="557153"/>
            <a:ext cx="2517185" cy="8617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chemeClr val="tx1"/>
                </a:solidFill>
                <a:effectLst/>
                <a:latin typeface="Times New Roman" panose="02020603050405020304" pitchFamily="18" charset="0"/>
                <a:ea typeface="Calibri Light" panose="020F0302020204030204" pitchFamily="34" charset="0"/>
                <a:cs typeface="Times New Roman" panose="02020603050405020304" pitchFamily="18" charset="0"/>
              </a:rPr>
              <a:t>INDEX</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65127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D3100-3431-4252-B751-C89B1DECDC91}"/>
              </a:ext>
            </a:extLst>
          </p:cNvPr>
          <p:cNvSpPr>
            <a:spLocks noGrp="1"/>
          </p:cNvSpPr>
          <p:nvPr>
            <p:ph type="title"/>
          </p:nvPr>
        </p:nvSpPr>
        <p:spPr/>
        <p:txBody>
          <a:bodyPr/>
          <a:lstStyle/>
          <a:p>
            <a:r>
              <a:rPr lang="en-IN" b="1" u="sng" dirty="0">
                <a:latin typeface="Times New Roman" panose="02020603050405020304" pitchFamily="18" charset="0"/>
                <a:ea typeface="Calibri Light" panose="020F0302020204030204" pitchFamily="34" charset="0"/>
              </a:rPr>
              <a:t>ABSTRACT:</a:t>
            </a:r>
            <a:r>
              <a:rPr lang="en-IN" sz="4000" dirty="0">
                <a:effectLst/>
                <a:latin typeface="Times New Roman" panose="02020603050405020304" pitchFamily="18" charset="0"/>
                <a:ea typeface="Times New Roman" panose="02020603050405020304" pitchFamily="18" charset="0"/>
              </a:rPr>
              <a:t/>
            </a:r>
            <a:br>
              <a:rPr lang="en-IN"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621E383D-03AA-4963-85F8-05851CD83D0C}"/>
              </a:ext>
            </a:extLst>
          </p:cNvPr>
          <p:cNvSpPr>
            <a:spLocks noGrp="1"/>
          </p:cNvSpPr>
          <p:nvPr>
            <p:ph idx="1"/>
          </p:nvPr>
        </p:nvSpPr>
        <p:spPr/>
        <p:txBody>
          <a:bodyPr/>
          <a:lstStyle/>
          <a:p>
            <a:pPr marR="54610" indent="457200" algn="just">
              <a:lnSpc>
                <a:spcPct val="102000"/>
              </a:lnSpc>
              <a:spcAft>
                <a:spcPts val="0"/>
              </a:spcAft>
            </a:pPr>
            <a:r>
              <a:rPr lang="en-IN" dirty="0">
                <a:latin typeface="Times New Roman" panose="02020603050405020304" pitchFamily="18" charset="0"/>
                <a:ea typeface="Calibri" panose="020F0502020204030204" pitchFamily="34" charset="0"/>
              </a:rPr>
              <a:t>Our project Result Management System can be used by education institutes to maintain &amp; analyse the result records of student easily. Achieving this objective is difficult using a manual system as the information is scattered, can be redundant and collection relevant information may be very time consuming. All these problems are solved using this project.</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48157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6A94B-926E-4840-97B7-32860A38F617}"/>
              </a:ext>
            </a:extLst>
          </p:cNvPr>
          <p:cNvSpPr>
            <a:spLocks noGrp="1"/>
          </p:cNvSpPr>
          <p:nvPr>
            <p:ph type="title"/>
          </p:nvPr>
        </p:nvSpPr>
        <p:spPr/>
        <p:txBody>
          <a:bodyPr/>
          <a:lstStyle/>
          <a:p>
            <a:r>
              <a:rPr lang="en-IN" b="1" u="sng" dirty="0">
                <a:latin typeface="Times New Roman" panose="02020603050405020304" pitchFamily="18" charset="0"/>
                <a:ea typeface="Calibri" panose="020F0502020204030204" pitchFamily="34" charset="0"/>
              </a:rPr>
              <a:t>OBJECTIVES:</a:t>
            </a:r>
            <a:r>
              <a:rPr lang="en-IN" sz="4000" dirty="0">
                <a:effectLst/>
                <a:latin typeface="Times New Roman" panose="02020603050405020304" pitchFamily="18" charset="0"/>
                <a:ea typeface="Times New Roman" panose="02020603050405020304" pitchFamily="18" charset="0"/>
              </a:rPr>
              <a:t/>
            </a:r>
            <a:br>
              <a:rPr lang="en-IN" sz="40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97FA77AF-B884-4764-A207-34FBD6FD34D1}"/>
              </a:ext>
            </a:extLst>
          </p:cNvPr>
          <p:cNvSpPr>
            <a:spLocks noGrp="1"/>
          </p:cNvSpPr>
          <p:nvPr>
            <p:ph idx="1"/>
          </p:nvPr>
        </p:nvSpPr>
        <p:spPr/>
        <p:txBody>
          <a:bodyPr/>
          <a:lstStyle/>
          <a:p>
            <a:pPr algn="just">
              <a:spcAft>
                <a:spcPts val="0"/>
              </a:spcAft>
            </a:pPr>
            <a:r>
              <a:rPr lang="en-IN" dirty="0">
                <a:latin typeface="Times New Roman" panose="02020603050405020304" pitchFamily="18" charset="0"/>
                <a:ea typeface="Calibri" panose="020F0502020204030204" pitchFamily="34" charset="0"/>
              </a:rPr>
              <a:t>To make the tedious work of result analysis and maintenance in college automated with an interactive application which can directly read the result PDF provided by university and parse it into database and generate reports for exam automatically.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13179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CD242-0750-44B5-8DF9-F4264320EFAA}"/>
              </a:ext>
            </a:extLst>
          </p:cNvPr>
          <p:cNvSpPr>
            <a:spLocks noGrp="1"/>
          </p:cNvSpPr>
          <p:nvPr>
            <p:ph type="title"/>
          </p:nvPr>
        </p:nvSpPr>
        <p:spPr/>
        <p:txBody>
          <a:bodyPr/>
          <a:lstStyle/>
          <a:p>
            <a:r>
              <a:rPr lang="en-IN" b="1" u="sng" dirty="0">
                <a:latin typeface="Times New Roman" panose="02020603050405020304" pitchFamily="18" charset="0"/>
                <a:ea typeface="Times New Roman" panose="02020603050405020304" pitchFamily="18" charset="0"/>
              </a:rPr>
              <a:t>SCOPE:</a:t>
            </a:r>
            <a:br>
              <a:rPr lang="en-IN" b="1" u="sng"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975CBD23-77F6-448F-B555-555C58D7753B}"/>
              </a:ext>
            </a:extLst>
          </p:cNvPr>
          <p:cNvSpPr>
            <a:spLocks noGrp="1"/>
          </p:cNvSpPr>
          <p:nvPr>
            <p:ph idx="1"/>
          </p:nvPr>
        </p:nvSpPr>
        <p:spPr/>
        <p:txBody>
          <a:bodyPr/>
          <a:lstStyle/>
          <a:p>
            <a:r>
              <a:rPr lang="en-IN" dirty="0">
                <a:latin typeface="Times New Roman" panose="02020603050405020304" pitchFamily="18" charset="0"/>
                <a:ea typeface="Times New Roman" panose="02020603050405020304" pitchFamily="18" charset="0"/>
              </a:rPr>
              <a:t>This system is highly efficient and flexible to make easy interactions with the staff. Helpful to perform paperless work and manage all data. It can be used to analyse college academic performance and help college management and staff to create better policies for student.</a:t>
            </a:r>
          </a:p>
        </p:txBody>
      </p:sp>
    </p:spTree>
    <p:extLst>
      <p:ext uri="{BB962C8B-B14F-4D97-AF65-F5344CB8AC3E}">
        <p14:creationId xmlns:p14="http://schemas.microsoft.com/office/powerpoint/2010/main" xmlns="" val="80280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BFF7B-B1F5-4EFE-BB92-7F1C825DF3A4}"/>
              </a:ext>
            </a:extLst>
          </p:cNvPr>
          <p:cNvSpPr>
            <a:spLocks noGrp="1"/>
          </p:cNvSpPr>
          <p:nvPr>
            <p:ph type="title"/>
          </p:nvPr>
        </p:nvSpPr>
        <p:spPr/>
        <p:txBody>
          <a:bodyPr>
            <a:normAutofit fontScale="90000"/>
          </a:bodyPr>
          <a:lstStyle/>
          <a:p>
            <a:r>
              <a:rPr lang="en-IN" sz="4000" b="1" u="sng" dirty="0">
                <a:latin typeface="Times New Roman" panose="02020603050405020304" pitchFamily="18" charset="0"/>
                <a:ea typeface="Calibri" panose="020F0502020204030204" pitchFamily="34" charset="0"/>
              </a:rPr>
              <a:t>HARDWARE/SOFTWARE REQUIREMENTS:</a:t>
            </a:r>
            <a:r>
              <a:rPr lang="en-IN" dirty="0">
                <a:latin typeface="Times New Roman" panose="02020603050405020304" pitchFamily="18" charset="0"/>
                <a:ea typeface="Times New Roman" panose="02020603050405020304" pitchFamily="18" charset="0"/>
              </a:rPr>
              <a:t/>
            </a:r>
            <a:br>
              <a:rPr lang="en-IN" dirty="0">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5320DFAA-2F92-4DF7-A1B7-4EB009A04C89}"/>
              </a:ext>
            </a:extLst>
          </p:cNvPr>
          <p:cNvSpPr>
            <a:spLocks noGrp="1"/>
          </p:cNvSpPr>
          <p:nvPr>
            <p:ph idx="1"/>
          </p:nvPr>
        </p:nvSpPr>
        <p:spPr/>
        <p:txBody>
          <a:bodyPr>
            <a:normAutofit/>
          </a:bodyPr>
          <a:lstStyle/>
          <a:p>
            <a:pPr marL="342900" lvl="0" indent="-342900" algn="just"/>
            <a:r>
              <a:rPr lang="en-IN" dirty="0">
                <a:latin typeface="Times New Roman" panose="02020603050405020304" pitchFamily="18" charset="0"/>
                <a:ea typeface="Calibri Light" panose="020F0302020204030204" pitchFamily="34" charset="0"/>
              </a:rPr>
              <a:t>OS: Linux / Windows</a:t>
            </a:r>
            <a:endParaRPr lang="en-IN" dirty="0">
              <a:latin typeface="Times New Roman" panose="02020603050405020304" pitchFamily="18" charset="0"/>
              <a:ea typeface="Times New Roman" panose="02020603050405020304" pitchFamily="18" charset="0"/>
            </a:endParaRPr>
          </a:p>
          <a:p>
            <a:pPr marL="342900" lvl="0" indent="-342900" algn="just"/>
            <a:r>
              <a:rPr lang="en-IN" dirty="0">
                <a:latin typeface="Times New Roman" panose="02020603050405020304" pitchFamily="18" charset="0"/>
                <a:ea typeface="Calibri Light" panose="020F0302020204030204" pitchFamily="34" charset="0"/>
              </a:rPr>
              <a:t>PROCESSOR: Intel / AMD.</a:t>
            </a:r>
            <a:r>
              <a:rPr lang="en-IN" dirty="0">
                <a:latin typeface="Times New Roman" panose="02020603050405020304" pitchFamily="18" charset="0"/>
                <a:ea typeface="Times New Roman" panose="02020603050405020304" pitchFamily="18" charset="0"/>
              </a:rPr>
              <a:t> </a:t>
            </a:r>
          </a:p>
          <a:p>
            <a:pPr marL="342900" lvl="0" indent="-342900" algn="just"/>
            <a:r>
              <a:rPr lang="en-IN" dirty="0">
                <a:latin typeface="Times New Roman" panose="02020603050405020304" pitchFamily="18" charset="0"/>
                <a:ea typeface="Calibri Light" panose="020F0302020204030204" pitchFamily="34" charset="0"/>
              </a:rPr>
              <a:t>RAM: Minimum 1GB.</a:t>
            </a:r>
            <a:endParaRPr lang="en-IN" dirty="0">
              <a:latin typeface="Times New Roman" panose="02020603050405020304" pitchFamily="18" charset="0"/>
              <a:ea typeface="Times New Roman" panose="02020603050405020304" pitchFamily="18" charset="0"/>
            </a:endParaRPr>
          </a:p>
          <a:p>
            <a:pPr marL="342900" lvl="0" indent="-342900" algn="just"/>
            <a:r>
              <a:rPr lang="en-IN" dirty="0">
                <a:latin typeface="Times New Roman" panose="02020603050405020304" pitchFamily="18" charset="0"/>
                <a:ea typeface="Calibri Light" panose="020F0302020204030204" pitchFamily="34" charset="0"/>
              </a:rPr>
              <a:t>STORAGE REQUIREMENT: Minimum 100mb.</a:t>
            </a:r>
            <a:endParaRPr lang="en-IN" dirty="0">
              <a:latin typeface="Times New Roman" panose="02020603050405020304" pitchFamily="18" charset="0"/>
              <a:ea typeface="Times New Roman" panose="02020603050405020304" pitchFamily="18" charset="0"/>
            </a:endParaRPr>
          </a:p>
          <a:p>
            <a:pPr marL="342900" lvl="0" indent="-342900" algn="just"/>
            <a:r>
              <a:rPr lang="en-IN" dirty="0">
                <a:latin typeface="Times New Roman" panose="02020603050405020304" pitchFamily="18" charset="0"/>
                <a:ea typeface="Calibri Light" panose="020F0302020204030204" pitchFamily="34" charset="0"/>
              </a:rPr>
              <a:t>SOFTWARE REQUIRED: JDK8, MySQL Database.</a:t>
            </a:r>
            <a:r>
              <a:rPr lang="en-IN" dirty="0">
                <a:latin typeface="Times New Roman" panose="02020603050405020304" pitchFamily="18" charset="0"/>
                <a:ea typeface="Times New Roman" panose="02020603050405020304" pitchFamily="18" charset="0"/>
              </a:rPr>
              <a:t> </a:t>
            </a:r>
          </a:p>
          <a:p>
            <a:pPr marL="342900" lvl="0" indent="-342900" algn="just"/>
            <a:r>
              <a:rPr lang="en-IN" dirty="0">
                <a:latin typeface="Times New Roman" panose="02020603050405020304" pitchFamily="18" charset="0"/>
                <a:ea typeface="Calibri Light" panose="020F0302020204030204" pitchFamily="34" charset="0"/>
              </a:rPr>
              <a:t>Internet Connectivity Required for Email Module.</a:t>
            </a:r>
            <a:endParaRPr lang="en-IN"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383836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30270-6AAB-40E7-89D3-D6EACF49E68E}"/>
              </a:ext>
            </a:extLst>
          </p:cNvPr>
          <p:cNvSpPr>
            <a:spLocks noGrp="1"/>
          </p:cNvSpPr>
          <p:nvPr>
            <p:ph type="title"/>
          </p:nvPr>
        </p:nvSpPr>
        <p:spPr>
          <a:xfrm>
            <a:off x="838200" y="365125"/>
            <a:ext cx="10515600" cy="1325563"/>
          </a:xfrm>
        </p:spPr>
        <p:txBody>
          <a:bodyPr/>
          <a:lstStyle/>
          <a:p>
            <a:r>
              <a:rPr lang="en-IN" b="1" u="sng" dirty="0">
                <a:latin typeface="Times New Roman" panose="02020603050405020304" pitchFamily="18" charset="0"/>
                <a:ea typeface="Calibri Light" panose="020F0302020204030204" pitchFamily="34" charset="0"/>
              </a:rPr>
              <a:t>ENTITY RELATIONSHIP DIAGRAM:</a:t>
            </a:r>
            <a:r>
              <a:rPr lang="en-IN" dirty="0">
                <a:latin typeface="Times New Roman" panose="02020603050405020304" pitchFamily="18" charset="0"/>
                <a:ea typeface="Times New Roman" panose="02020603050405020304" pitchFamily="18" charset="0"/>
              </a:rPr>
              <a:t/>
            </a:r>
            <a:br>
              <a:rPr lang="en-IN" dirty="0">
                <a:latin typeface="Times New Roman" panose="02020603050405020304" pitchFamily="18" charset="0"/>
                <a:ea typeface="Times New Roman" panose="02020603050405020304" pitchFamily="18" charset="0"/>
              </a:rPr>
            </a:br>
            <a:endParaRPr lang="en-IN" dirty="0"/>
          </a:p>
        </p:txBody>
      </p:sp>
      <p:pic>
        <p:nvPicPr>
          <p:cNvPr id="4" name="Content Placeholder 3" descr="C:\Users\HP\AppData\Local\Microsoft\Windows\INetCache\Content.Word\4k.png">
            <a:extLst>
              <a:ext uri="{FF2B5EF4-FFF2-40B4-BE49-F238E27FC236}">
                <a16:creationId xmlns:a16="http://schemas.microsoft.com/office/drawing/2014/main" xmlns="" id="{44D72E4F-1943-4B17-805E-730759C77130}"/>
              </a:ext>
            </a:extLst>
          </p:cNvPr>
          <p:cNvPicPr>
            <a:picLocks noGrp="1"/>
          </p:cNvPicPr>
          <p:nvPr>
            <p:ph idx="1"/>
          </p:nvPr>
        </p:nvPicPr>
        <p:blipFill>
          <a:blip r:embed="rId2" cstate="print">
            <a:extLst>
              <a:ext uri="{28A0092B-C50C-407E-A947-70E740481C1C}">
                <a14:useLocalDpi xmlns:a14="http://schemas.microsoft.com/office/drawing/2010/main" xmlns="" val="0"/>
              </a:ext>
            </a:extLst>
          </a:blip>
          <a:stretch>
            <a:fillRect/>
          </a:stretch>
        </p:blipFill>
        <p:spPr bwMode="auto">
          <a:xfrm>
            <a:off x="838200" y="1690688"/>
            <a:ext cx="10515600" cy="4773173"/>
          </a:xfrm>
          <a:prstGeom prst="rect">
            <a:avLst/>
          </a:prstGeom>
          <a:noFill/>
          <a:ln>
            <a:noFill/>
          </a:ln>
        </p:spPr>
      </p:pic>
    </p:spTree>
    <p:extLst>
      <p:ext uri="{BB962C8B-B14F-4D97-AF65-F5344CB8AC3E}">
        <p14:creationId xmlns:p14="http://schemas.microsoft.com/office/powerpoint/2010/main" xmlns="" val="32955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77E7A-590E-4B45-B737-3BB610C6C21F}"/>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SCHEMA</a:t>
            </a:r>
            <a:r>
              <a:rPr lang="en-IN" b="1" u="sng" dirty="0"/>
              <a:t>:</a:t>
            </a:r>
            <a:endParaRPr lang="en-IN" dirty="0"/>
          </a:p>
        </p:txBody>
      </p:sp>
      <p:pic>
        <p:nvPicPr>
          <p:cNvPr id="4" name="Content Placeholder 3">
            <a:extLst>
              <a:ext uri="{FF2B5EF4-FFF2-40B4-BE49-F238E27FC236}">
                <a16:creationId xmlns:a16="http://schemas.microsoft.com/office/drawing/2014/main" xmlns="" id="{240C492E-3239-4B63-B2EA-DACB399A5116}"/>
              </a:ext>
            </a:extLst>
          </p:cNvPr>
          <p:cNvPicPr>
            <a:picLocks noGrp="1"/>
          </p:cNvPicPr>
          <p:nvPr>
            <p:ph idx="1"/>
          </p:nvPr>
        </p:nvPicPr>
        <p:blipFill>
          <a:blip r:embed="rId2">
            <a:extLst/>
          </a:blip>
          <a:stretch>
            <a:fillRect/>
          </a:stretch>
        </p:blipFill>
        <p:spPr bwMode="auto">
          <a:xfrm>
            <a:off x="838200" y="1690688"/>
            <a:ext cx="10515600" cy="4804705"/>
          </a:xfrm>
          <a:prstGeom prst="rect">
            <a:avLst/>
          </a:prstGeom>
          <a:noFill/>
        </p:spPr>
      </p:pic>
    </p:spTree>
    <p:extLst>
      <p:ext uri="{BB962C8B-B14F-4D97-AF65-F5344CB8AC3E}">
        <p14:creationId xmlns:p14="http://schemas.microsoft.com/office/powerpoint/2010/main" xmlns="" val="46590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3A389-630D-4D37-8118-67D194455C23}"/>
              </a:ext>
            </a:extLst>
          </p:cNvPr>
          <p:cNvSpPr>
            <a:spLocks noGrp="1"/>
          </p:cNvSpPr>
          <p:nvPr>
            <p:ph type="title"/>
          </p:nvPr>
        </p:nvSpPr>
        <p:spPr>
          <a:xfrm>
            <a:off x="838200" y="365125"/>
            <a:ext cx="10515600" cy="575277"/>
          </a:xfrm>
        </p:spPr>
        <p:txBody>
          <a:bodyPr>
            <a:normAutofit fontScale="90000"/>
          </a:bodyPr>
          <a:lstStyle/>
          <a:p>
            <a:r>
              <a:rPr lang="en-IN" sz="4000" b="1" u="sng" dirty="0">
                <a:latin typeface="Times New Roman" panose="02020603050405020304" pitchFamily="18" charset="0"/>
                <a:cs typeface="Times New Roman" panose="02020603050405020304" pitchFamily="18" charset="0"/>
              </a:rPr>
              <a:t>DATA FLOW DIAGRAM (DFD):</a:t>
            </a:r>
            <a:r>
              <a:rPr lang="en-IN" dirty="0"/>
              <a:t/>
            </a:r>
            <a:br>
              <a:rPr lang="en-IN" dirty="0"/>
            </a:br>
            <a:endParaRPr lang="en-IN" dirty="0"/>
          </a:p>
        </p:txBody>
      </p:sp>
      <p:sp>
        <p:nvSpPr>
          <p:cNvPr id="22" name="AutoShape 17">
            <a:extLst>
              <a:ext uri="{FF2B5EF4-FFF2-40B4-BE49-F238E27FC236}">
                <a16:creationId xmlns:a16="http://schemas.microsoft.com/office/drawing/2014/main" xmlns="" id="{1AB48E27-F8EB-4CC5-A9EA-5A9797501D2A}"/>
              </a:ext>
            </a:extLst>
          </p:cNvPr>
          <p:cNvSpPr>
            <a:spLocks noChangeArrowheads="1"/>
          </p:cNvSpPr>
          <p:nvPr/>
        </p:nvSpPr>
        <p:spPr bwMode="auto">
          <a:xfrm>
            <a:off x="4319751" y="1056290"/>
            <a:ext cx="1314450" cy="352425"/>
          </a:xfrm>
          <a:prstGeom prst="roundRect">
            <a:avLst>
              <a:gd name="adj" fmla="val 16667"/>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UNIVERSITY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AutoShape 16">
            <a:extLst>
              <a:ext uri="{FF2B5EF4-FFF2-40B4-BE49-F238E27FC236}">
                <a16:creationId xmlns:a16="http://schemas.microsoft.com/office/drawing/2014/main" xmlns="" id="{1FD7E199-F63F-4841-8FF0-54A57F13DED9}"/>
              </a:ext>
            </a:extLst>
          </p:cNvPr>
          <p:cNvSpPr>
            <a:spLocks noChangeShapeType="1"/>
          </p:cNvSpPr>
          <p:nvPr/>
        </p:nvSpPr>
        <p:spPr bwMode="auto">
          <a:xfrm>
            <a:off x="4967451" y="1418240"/>
            <a:ext cx="0" cy="40005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Rectangle 2">
            <a:extLst>
              <a:ext uri="{FF2B5EF4-FFF2-40B4-BE49-F238E27FC236}">
                <a16:creationId xmlns:a16="http://schemas.microsoft.com/office/drawing/2014/main" xmlns="" id="{B4A8CACF-320E-4DBE-A77E-22CE7F12CF6D}"/>
              </a:ext>
            </a:extLst>
          </p:cNvPr>
          <p:cNvSpPr>
            <a:spLocks noChangeArrowheads="1"/>
          </p:cNvSpPr>
          <p:nvPr/>
        </p:nvSpPr>
        <p:spPr bwMode="auto">
          <a:xfrm>
            <a:off x="4424526" y="1886553"/>
            <a:ext cx="1323975" cy="3524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Sends Result PDF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AutoShape 1">
            <a:extLst>
              <a:ext uri="{FF2B5EF4-FFF2-40B4-BE49-F238E27FC236}">
                <a16:creationId xmlns:a16="http://schemas.microsoft.com/office/drawing/2014/main" xmlns="" id="{576C5E41-5D79-4BC5-9332-CD5955C5EA25}"/>
              </a:ext>
            </a:extLst>
          </p:cNvPr>
          <p:cNvSpPr>
            <a:spLocks noChangeShapeType="1"/>
          </p:cNvSpPr>
          <p:nvPr/>
        </p:nvSpPr>
        <p:spPr bwMode="auto">
          <a:xfrm>
            <a:off x="4967451" y="2173890"/>
            <a:ext cx="0" cy="3429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Rectangle 9">
            <a:extLst>
              <a:ext uri="{FF2B5EF4-FFF2-40B4-BE49-F238E27FC236}">
                <a16:creationId xmlns:a16="http://schemas.microsoft.com/office/drawing/2014/main" xmlns="" id="{F8DBEE65-3DCA-47F0-A705-0F2EC5C73133}"/>
              </a:ext>
            </a:extLst>
          </p:cNvPr>
          <p:cNvSpPr>
            <a:spLocks noChangeArrowheads="1"/>
          </p:cNvSpPr>
          <p:nvPr/>
        </p:nvSpPr>
        <p:spPr bwMode="auto">
          <a:xfrm>
            <a:off x="4424526" y="2583465"/>
            <a:ext cx="1152525" cy="352425"/>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College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Oval 26">
            <a:extLst>
              <a:ext uri="{FF2B5EF4-FFF2-40B4-BE49-F238E27FC236}">
                <a16:creationId xmlns:a16="http://schemas.microsoft.com/office/drawing/2014/main" xmlns="" id="{BCE8FAF2-5AAC-430B-8617-9097A2CAE46C}"/>
              </a:ext>
            </a:extLst>
          </p:cNvPr>
          <p:cNvSpPr>
            <a:spLocks noChangeArrowheads="1"/>
          </p:cNvSpPr>
          <p:nvPr/>
        </p:nvSpPr>
        <p:spPr bwMode="auto">
          <a:xfrm>
            <a:off x="4424526" y="3845528"/>
            <a:ext cx="1323975" cy="1057275"/>
          </a:xfrm>
          <a:prstGeom prst="ellipse">
            <a:avLst/>
          </a:prstGeom>
          <a:gradFill rotWithShape="0">
            <a:gsLst>
              <a:gs pos="0">
                <a:srgbClr val="FABF8F"/>
              </a:gs>
              <a:gs pos="50000">
                <a:srgbClr val="F79646"/>
              </a:gs>
              <a:gs pos="100000">
                <a:srgbClr val="FABF8F"/>
              </a:gs>
            </a:gsLst>
            <a:lin ang="5400000" scaled="1"/>
          </a:gradFill>
          <a:ln w="12700">
            <a:solidFill>
              <a:srgbClr val="F79646"/>
            </a:solidFill>
            <a:round/>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Result Management System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AutoShape 7">
            <a:extLst>
              <a:ext uri="{FF2B5EF4-FFF2-40B4-BE49-F238E27FC236}">
                <a16:creationId xmlns:a16="http://schemas.microsoft.com/office/drawing/2014/main" xmlns="" id="{7F3062EB-0511-4254-95A8-D990CC0002F4}"/>
              </a:ext>
            </a:extLst>
          </p:cNvPr>
          <p:cNvSpPr>
            <a:spLocks noChangeShapeType="1"/>
          </p:cNvSpPr>
          <p:nvPr/>
        </p:nvSpPr>
        <p:spPr bwMode="auto">
          <a:xfrm flipH="1">
            <a:off x="4967451" y="2956528"/>
            <a:ext cx="0" cy="30480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Rectangle 6">
            <a:extLst>
              <a:ext uri="{FF2B5EF4-FFF2-40B4-BE49-F238E27FC236}">
                <a16:creationId xmlns:a16="http://schemas.microsoft.com/office/drawing/2014/main" xmlns="" id="{7BBC46CB-AC89-46A3-B5C4-514CFE08C605}"/>
              </a:ext>
            </a:extLst>
          </p:cNvPr>
          <p:cNvSpPr>
            <a:spLocks noChangeArrowheads="1"/>
          </p:cNvSpPr>
          <p:nvPr/>
        </p:nvSpPr>
        <p:spPr bwMode="auto">
          <a:xfrm>
            <a:off x="4519776" y="3272440"/>
            <a:ext cx="1428750" cy="2667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Process Result PDF</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AutoShape 5">
            <a:extLst>
              <a:ext uri="{FF2B5EF4-FFF2-40B4-BE49-F238E27FC236}">
                <a16:creationId xmlns:a16="http://schemas.microsoft.com/office/drawing/2014/main" xmlns="" id="{2A17991B-5202-4CB1-86BB-50D3991126F0}"/>
              </a:ext>
            </a:extLst>
          </p:cNvPr>
          <p:cNvSpPr>
            <a:spLocks noChangeShapeType="1"/>
          </p:cNvSpPr>
          <p:nvPr/>
        </p:nvSpPr>
        <p:spPr bwMode="auto">
          <a:xfrm>
            <a:off x="4967451" y="3548665"/>
            <a:ext cx="1588" cy="2857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Rectangle 15">
            <a:extLst>
              <a:ext uri="{FF2B5EF4-FFF2-40B4-BE49-F238E27FC236}">
                <a16:creationId xmlns:a16="http://schemas.microsoft.com/office/drawing/2014/main" xmlns="" id="{C31F485A-7991-4675-B249-F236B106EFCA}"/>
              </a:ext>
            </a:extLst>
          </p:cNvPr>
          <p:cNvSpPr>
            <a:spLocks noChangeArrowheads="1"/>
          </p:cNvSpPr>
          <p:nvPr/>
        </p:nvSpPr>
        <p:spPr bwMode="auto">
          <a:xfrm>
            <a:off x="8053551" y="4218590"/>
            <a:ext cx="1123950" cy="409575"/>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Students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14">
            <a:extLst>
              <a:ext uri="{FF2B5EF4-FFF2-40B4-BE49-F238E27FC236}">
                <a16:creationId xmlns:a16="http://schemas.microsoft.com/office/drawing/2014/main" xmlns="" id="{760A7BF6-785B-47E0-BF99-6C39128020ED}"/>
              </a:ext>
            </a:extLst>
          </p:cNvPr>
          <p:cNvSpPr>
            <a:spLocks noChangeArrowheads="1"/>
          </p:cNvSpPr>
          <p:nvPr/>
        </p:nvSpPr>
        <p:spPr bwMode="auto">
          <a:xfrm>
            <a:off x="6320001" y="4218590"/>
            <a:ext cx="1085850" cy="48577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Sends Results via Email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AutoShape 4">
            <a:extLst>
              <a:ext uri="{FF2B5EF4-FFF2-40B4-BE49-F238E27FC236}">
                <a16:creationId xmlns:a16="http://schemas.microsoft.com/office/drawing/2014/main" xmlns="" id="{A630A4AC-14D8-4691-85FD-D93FD5F05790}"/>
              </a:ext>
            </a:extLst>
          </p:cNvPr>
          <p:cNvSpPr>
            <a:spLocks noChangeShapeType="1"/>
          </p:cNvSpPr>
          <p:nvPr/>
        </p:nvSpPr>
        <p:spPr bwMode="auto">
          <a:xfrm>
            <a:off x="5748501" y="4437665"/>
            <a:ext cx="466725" cy="9525"/>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13">
            <a:extLst>
              <a:ext uri="{FF2B5EF4-FFF2-40B4-BE49-F238E27FC236}">
                <a16:creationId xmlns:a16="http://schemas.microsoft.com/office/drawing/2014/main" xmlns="" id="{6A77CE84-A065-4AA8-8243-EDE2C36E8FD9}"/>
              </a:ext>
            </a:extLst>
          </p:cNvPr>
          <p:cNvSpPr>
            <a:spLocks noChangeShapeType="1"/>
          </p:cNvSpPr>
          <p:nvPr/>
        </p:nvSpPr>
        <p:spPr bwMode="auto">
          <a:xfrm flipV="1">
            <a:off x="7405851" y="4370990"/>
            <a:ext cx="647700" cy="95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Rectangle 12">
            <a:extLst>
              <a:ext uri="{FF2B5EF4-FFF2-40B4-BE49-F238E27FC236}">
                <a16:creationId xmlns:a16="http://schemas.microsoft.com/office/drawing/2014/main" xmlns="" id="{B7A51F63-36F1-4DF0-9EBF-36AD8E3DC432}"/>
              </a:ext>
            </a:extLst>
          </p:cNvPr>
          <p:cNvSpPr>
            <a:spLocks noChangeArrowheads="1"/>
          </p:cNvSpPr>
          <p:nvPr/>
        </p:nvSpPr>
        <p:spPr bwMode="auto">
          <a:xfrm>
            <a:off x="4519776" y="6347429"/>
            <a:ext cx="1114425" cy="334962"/>
          </a:xfrm>
          <a:prstGeom prst="rect">
            <a:avLst/>
          </a:prstGeom>
          <a:gradFill rotWithShape="0">
            <a:gsLst>
              <a:gs pos="0">
                <a:srgbClr val="FABF8F"/>
              </a:gs>
              <a:gs pos="50000">
                <a:srgbClr val="F79646"/>
              </a:gs>
              <a:gs pos="100000">
                <a:srgbClr val="FABF8F"/>
              </a:gs>
            </a:gsLst>
            <a:lin ang="5400000" scaled="1"/>
          </a:gradFill>
          <a:ln w="12700">
            <a:solidFill>
              <a:srgbClr val="F79646"/>
            </a:solidFill>
            <a:miter lim="800000"/>
            <a:headEnd/>
            <a:tailEnd/>
          </a:ln>
          <a:effectLst>
            <a:outerShdw dist="28398" dir="3806097" algn="ctr" rotWithShape="0">
              <a:srgbClr val="974706"/>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College Faculty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11">
            <a:extLst>
              <a:ext uri="{FF2B5EF4-FFF2-40B4-BE49-F238E27FC236}">
                <a16:creationId xmlns:a16="http://schemas.microsoft.com/office/drawing/2014/main" xmlns="" id="{FAA5EBF2-F863-4B27-91E4-E87EFD2CF7DF}"/>
              </a:ext>
            </a:extLst>
          </p:cNvPr>
          <p:cNvSpPr>
            <a:spLocks noChangeArrowheads="1"/>
          </p:cNvSpPr>
          <p:nvPr/>
        </p:nvSpPr>
        <p:spPr bwMode="auto">
          <a:xfrm>
            <a:off x="4376901" y="5393340"/>
            <a:ext cx="1571625" cy="4762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Automatically Generate Reports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AutoShape 3">
            <a:extLst>
              <a:ext uri="{FF2B5EF4-FFF2-40B4-BE49-F238E27FC236}">
                <a16:creationId xmlns:a16="http://schemas.microsoft.com/office/drawing/2014/main" xmlns="" id="{153E60CE-5998-4D0F-A7DD-50916B989883}"/>
              </a:ext>
            </a:extLst>
          </p:cNvPr>
          <p:cNvSpPr>
            <a:spLocks noChangeShapeType="1"/>
          </p:cNvSpPr>
          <p:nvPr/>
        </p:nvSpPr>
        <p:spPr bwMode="auto">
          <a:xfrm>
            <a:off x="5081751" y="4955190"/>
            <a:ext cx="9525" cy="361950"/>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 name="AutoShape 10">
            <a:extLst>
              <a:ext uri="{FF2B5EF4-FFF2-40B4-BE49-F238E27FC236}">
                <a16:creationId xmlns:a16="http://schemas.microsoft.com/office/drawing/2014/main" xmlns="" id="{5A4FF1C3-BD60-45F2-9D66-D04B549A5EBA}"/>
              </a:ext>
            </a:extLst>
          </p:cNvPr>
          <p:cNvSpPr>
            <a:spLocks noChangeShapeType="1"/>
          </p:cNvSpPr>
          <p:nvPr/>
        </p:nvSpPr>
        <p:spPr bwMode="auto">
          <a:xfrm>
            <a:off x="5091276" y="5804503"/>
            <a:ext cx="0" cy="5429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3054097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334</Words>
  <Application>Microsoft Office PowerPoint</Application>
  <PresentationFormat>Custom</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RESULT MANAGEMENT SYSTEM </vt:lpstr>
      <vt:lpstr>Slide 2</vt:lpstr>
      <vt:lpstr>ABSTRACT: </vt:lpstr>
      <vt:lpstr>OBJECTIVES: </vt:lpstr>
      <vt:lpstr>SCOPE: </vt:lpstr>
      <vt:lpstr>HARDWARE/SOFTWARE REQUIREMENTS: </vt:lpstr>
      <vt:lpstr>ENTITY RELATIONSHIP DIAGRAM: </vt:lpstr>
      <vt:lpstr>SCHEMA:</vt:lpstr>
      <vt:lpstr>DATA FLOW DIAGRAM (DFD): </vt:lpstr>
      <vt:lpstr>SCREENSHOTS OF UI:</vt:lpstr>
      <vt:lpstr>Slide 11</vt:lpstr>
      <vt:lpstr>Slide 12</vt:lpstr>
      <vt:lpstr>Slide 13</vt:lpstr>
      <vt:lpstr>ALGORITHM: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 MANAGEMENT SYSTEM </dc:title>
  <dc:creator>aditya bagad</dc:creator>
  <cp:lastModifiedBy>Kaustubh Devkar</cp:lastModifiedBy>
  <cp:revision>8</cp:revision>
  <dcterms:created xsi:type="dcterms:W3CDTF">2017-10-27T06:52:32Z</dcterms:created>
  <dcterms:modified xsi:type="dcterms:W3CDTF">2017-12-12T18:43:17Z</dcterms:modified>
</cp:coreProperties>
</file>