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1" r:id="rId3"/>
    <p:sldId id="270" r:id="rId4"/>
    <p:sldId id="268" r:id="rId5"/>
    <p:sldId id="264" r:id="rId6"/>
    <p:sldId id="271" r:id="rId7"/>
    <p:sldId id="266" r:id="rId8"/>
    <p:sldId id="263" r:id="rId9"/>
    <p:sldId id="269" r:id="rId10"/>
    <p:sldId id="273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2EF28-AEE7-438C-A6F0-78A7FF752790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1444-BA93-4A0D-86DA-281EE81255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33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e015b4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e015b4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DE7-C21F-433C-B978-06B50A963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2C5C8-77B9-4CE9-BAE1-58F2D871D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BA83-04DA-4D8C-9046-601513B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C101-B540-4791-B452-87DFC16A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410C-6262-419B-B6FD-D4D09F4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40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3DFA-9631-4B75-9198-BFECF0E4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07133-3E24-454C-9C37-69D9A0AE0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67BBB-0D0D-4020-837D-2E046D6E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26DD-B006-4D0A-8832-59A5634A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1E37-26C2-4808-A4B9-DF1FF4AA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2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7D991-E907-4024-81EE-DD112F2BD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F0976-F680-493C-A6F9-F5A59734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5390-A3E8-4C52-9DF6-6E089232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F18B-944B-4668-8CA5-8B5014DC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9DE5-BA5E-4152-B7FB-34CAEB13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07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15600" y="3344426"/>
            <a:ext cx="11360800" cy="11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4373092"/>
            <a:ext cx="11360800" cy="1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81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22000" y="740800"/>
            <a:ext cx="104744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822000" y="1922467"/>
            <a:ext cx="9119200" cy="30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24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44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80575" y="740800"/>
            <a:ext cx="104744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580575" y="1922467"/>
            <a:ext cx="9119200" cy="30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19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303467" y="740800"/>
            <a:ext cx="63736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303467" y="1852800"/>
            <a:ext cx="6373600" cy="423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85" lvl="0" indent="-17778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770" lvl="1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154" lvl="2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539" lvl="3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1924" lvl="4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309" lvl="5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693" lvl="6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078" lvl="7" indent="-177782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463" lvl="8" indent="-177782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2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DD4D-330A-4887-9F49-DFEAF14D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6492-DF15-4DA8-B9C9-AD9288FF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777B-A6FF-4D92-8BCF-0570435B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AF2A-D972-4DDB-ABCB-68F41FD3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DBBC-2352-43EC-8D17-853E5A5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841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773E-B1F3-4C64-ADA3-82C56254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914E-6CB3-4EDD-893B-E23623C9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0ADE-1291-4B76-B636-0BB8B23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A0E7-18C2-4715-8A98-7F7C3CE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697C-87C0-4F34-BA7F-F7742C4F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9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B11-822B-4EB1-99A6-B6526AED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B637-F300-4BF5-9AB8-249D9478D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930C9-3BC7-48BE-82A9-80288FDF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0A02B-C90E-4749-A353-029E2D9D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15A3B-D1A9-4046-98F8-704310C9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1A054-CB5B-4DE0-9D45-B0F0F369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4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6911-55FD-4806-9AD8-405C10CB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E624-C0AA-4B2C-949E-1C73F1DF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4D147-A32E-4DB5-BC97-1F9A2FCE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FC2F8-43D9-440B-99BB-B234F4705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ED0DF-3F40-405B-B65F-3511A3422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011B4-691D-4882-8863-8EDB24C2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9C739-E480-4ED7-A6C2-D45249B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61C20-5473-4C36-9CED-D3D86408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4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4B46-F1CD-4FC6-BCEF-E64CCE0B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5E4D5-CF9F-46C2-B4EC-B36974C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89C0F-BF87-44F2-B820-5DA67675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7FC3-4A08-45BC-91F7-3285CF5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95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5B2FE-DC99-455C-93E3-D17A3FB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8E967-B285-45E0-9C42-E053A6F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330E3-E726-4432-91D3-4AC1B64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09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25C-32CC-4068-8556-93608B02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778F-F56E-4389-A49B-1C4492AF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B7B9-7370-4FAF-9902-EBC74E37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EBCBC-1C6D-4362-B2CE-A58CD569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E15B-9ED2-4FB8-9D5D-277297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7B6F-9DC2-4DE3-A359-CEB7CC3B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097A-F312-4DFF-BF68-593A167D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9C37-FDEB-4A76-8D7D-70DB0143E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424C-1126-45E5-B122-E98B5F52E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EEA8-B077-4D90-B7B0-36D9D0A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89BA0-E01D-4D0B-A504-81B3B5DA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AFE3-1072-4D57-B22D-2D879A6F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0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92215-5783-4E86-9A48-EA9D8420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84A1-9462-493E-9766-CE1D0CE8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F5EB9-A620-4718-94EF-470B61610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DD24-AC48-4869-9A26-33F17258B0F9}" type="datetimeFigureOut">
              <a:rPr lang="en-IE" smtClean="0"/>
              <a:t>26/11/2019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C517-5381-4B03-A3C9-54379861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D375-C5F9-4685-BE02-246435CF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0C6E-B392-48AE-92C9-04DAB5CBFE7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4CD67-A8CE-49B0-8991-61E6F20EB23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311900"/>
            <a:ext cx="2507700" cy="438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B3FD7-CB79-4F2C-8F66-26E175BEC6F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68661" y="6377439"/>
            <a:ext cx="1089052" cy="311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95DBB-1C9B-4210-A58F-6094D0218E4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16318" y="6356912"/>
            <a:ext cx="1137482" cy="3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1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marL="914400" lvl="1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marL="1371600" lvl="2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marL="1828800" lvl="3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marL="2286000" lvl="4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marL="2743200" lvl="5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marL="3200400" lvl="6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marL="3657600" lvl="7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marL="4114800" lvl="8" indent="-584200">
              <a:lnSpc>
                <a:spcPct val="115000"/>
              </a:lnSpc>
              <a:spcBef>
                <a:spcPts val="640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99810" y="64208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598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ebp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/research/pubs/pub3663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15600" y="3344426"/>
            <a:ext cx="11360800" cy="11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/>
              <a:t>Google BigQuery</a:t>
            </a: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415600" y="4373092"/>
            <a:ext cx="11360800" cy="1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/>
              <a:t>Johannes Ahlmann</a:t>
            </a:r>
          </a:p>
          <a:p>
            <a:pPr marL="0" indent="0"/>
            <a:r>
              <a:rPr lang="en-US"/>
              <a:t>johannes@sensatus.io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B545F-4A8D-4372-81CD-2E2BE0C1F9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12" y="0"/>
            <a:ext cx="10772775" cy="61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6C36-1917-4BB4-BD0A-D10D36E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  <a:endParaRPr lang="en-IE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52E1EA7-1D00-42CE-818D-710EE62B2C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3774" y="2095092"/>
            <a:ext cx="2569325" cy="1333908"/>
          </a:xfrm>
          <a:prstGeom prst="rect">
            <a:avLst/>
          </a:prstGeom>
        </p:spPr>
      </p:pic>
      <p:pic>
        <p:nvPicPr>
          <p:cNvPr id="9" name="Picture 8" descr="A picture containing table, brick&#10;&#10;Description automatically generated">
            <a:extLst>
              <a:ext uri="{FF2B5EF4-FFF2-40B4-BE49-F238E27FC236}">
                <a16:creationId xmlns:a16="http://schemas.microsoft.com/office/drawing/2014/main" id="{1227E50C-4A52-46B8-B56B-F366345AE8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1" t="19354" r="3833" b="14617"/>
          <a:stretch/>
        </p:blipFill>
        <p:spPr>
          <a:xfrm>
            <a:off x="5137266" y="3908241"/>
            <a:ext cx="2377440" cy="168632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A1B8005-71F3-4C0A-9A52-6761D43C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531" y="4161344"/>
            <a:ext cx="3025833" cy="1180118"/>
          </a:xfrm>
          <a:prstGeom prst="rect">
            <a:avLst/>
          </a:prstGeom>
        </p:spPr>
      </p:pic>
      <p:pic>
        <p:nvPicPr>
          <p:cNvPr id="15" name="Content Placeholder 14" descr="A picture containing sitting, black, clock&#10;&#10;Description automatically generated">
            <a:extLst>
              <a:ext uri="{FF2B5EF4-FFF2-40B4-BE49-F238E27FC236}">
                <a16:creationId xmlns:a16="http://schemas.microsoft.com/office/drawing/2014/main" id="{3433146D-AF47-4A6A-A1B7-C4DA71D9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35957"/>
            <a:ext cx="3600797" cy="1140504"/>
          </a:xfr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98637-A444-4906-BC2A-07F1597C03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608" y="2000250"/>
            <a:ext cx="3768436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F93E8C-0656-4ECE-9CF8-DBD6B1398DB5}"/>
              </a:ext>
            </a:extLst>
          </p:cNvPr>
          <p:cNvSpPr txBox="1"/>
          <p:nvPr/>
        </p:nvSpPr>
        <p:spPr>
          <a:xfrm>
            <a:off x="1562100" y="5594565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Postgres</a:t>
            </a:r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D7181-3FCE-40EA-A2C7-DAB4CA40A3E1}"/>
              </a:ext>
            </a:extLst>
          </p:cNvPr>
          <p:cNvSpPr txBox="1"/>
          <p:nvPr/>
        </p:nvSpPr>
        <p:spPr>
          <a:xfrm>
            <a:off x="5834088" y="5594565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Presto</a:t>
            </a:r>
            <a:endParaRPr lang="en-IE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18C5268-86E1-4888-B403-4BC061EFE4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4291012"/>
            <a:ext cx="2930877" cy="9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05C-97A1-438B-A1B2-2D0E7863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171E-3618-477C-AD1F-E4779158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Why?</a:t>
            </a:r>
          </a:p>
          <a:p>
            <a:r>
              <a:rPr lang="en-US"/>
              <a:t>What is BigQuery, Dremel</a:t>
            </a:r>
          </a:p>
          <a:p>
            <a:r>
              <a:rPr lang="en-US"/>
              <a:t>Use cases (large data), example datasets</a:t>
            </a:r>
          </a:p>
          <a:p>
            <a:r>
              <a:rPr lang="en-US"/>
              <a:t>How does it compare to XXX</a:t>
            </a:r>
          </a:p>
          <a:p>
            <a:r>
              <a:rPr lang="en-US"/>
              <a:t>Data Sources, Data Formats</a:t>
            </a:r>
          </a:p>
          <a:p>
            <a:r>
              <a:rPr lang="en-US"/>
              <a:t>Data Sinks (google sheets, ODBC, pandas, data studio, etc.)</a:t>
            </a:r>
          </a:p>
          <a:p>
            <a:r>
              <a:rPr lang="en-US"/>
              <a:t>BigQuery ML?</a:t>
            </a:r>
          </a:p>
        </p:txBody>
      </p:sp>
    </p:spTree>
    <p:extLst>
      <p:ext uri="{BB962C8B-B14F-4D97-AF65-F5344CB8AC3E}">
        <p14:creationId xmlns:p14="http://schemas.microsoft.com/office/powerpoint/2010/main" val="303034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050F-F6CE-496F-A2AF-ECE025E3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Formats</a:t>
            </a:r>
            <a:endParaRPr lang="en-IE"/>
          </a:p>
        </p:txBody>
      </p:sp>
      <p:pic>
        <p:nvPicPr>
          <p:cNvPr id="5" name="Picture 2" descr="Image result for apache parquet">
            <a:extLst>
              <a:ext uri="{FF2B5EF4-FFF2-40B4-BE49-F238E27FC236}">
                <a16:creationId xmlns:a16="http://schemas.microsoft.com/office/drawing/2014/main" id="{C782369D-0D12-43D1-B993-31E96751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534" y="4241084"/>
            <a:ext cx="3419302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F13582-6F55-4123-8090-508F67288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30" y="4367824"/>
            <a:ext cx="2503058" cy="853125"/>
          </a:xfrm>
          <a:prstGeom prst="rect">
            <a:avLst/>
          </a:prstGeom>
        </p:spPr>
      </p:pic>
      <p:pic>
        <p:nvPicPr>
          <p:cNvPr id="7" name="Picture 6" descr="A picture containing clock, meter, drawing&#10;&#10;Description automatically generated">
            <a:extLst>
              <a:ext uri="{FF2B5EF4-FFF2-40B4-BE49-F238E27FC236}">
                <a16:creationId xmlns:a16="http://schemas.microsoft.com/office/drawing/2014/main" id="{5E1C604A-DD0D-4D6D-B59B-7654F0F9C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9538" y="2400769"/>
            <a:ext cx="3481647" cy="134623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72A653C-23AE-4A94-B4DF-94ECEF243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211" y="3841886"/>
            <a:ext cx="2893139" cy="1653222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D4AD61D-3A3D-4CDA-B3A0-4E87AF7C14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211" y="2461149"/>
            <a:ext cx="1225479" cy="12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9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D94-07F3-4BD8-9539-7DA21F1E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IE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C8C797A-7F7E-44E1-A469-83B45C4E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37" y="3356753"/>
            <a:ext cx="1764520" cy="882260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62E83E-C440-441E-8B50-C5FBAA563E9B}"/>
              </a:ext>
            </a:extLst>
          </p:cNvPr>
          <p:cNvGrpSpPr/>
          <p:nvPr/>
        </p:nvGrpSpPr>
        <p:grpSpPr>
          <a:xfrm>
            <a:off x="731937" y="2604416"/>
            <a:ext cx="1764520" cy="693613"/>
            <a:chOff x="1263862" y="1487311"/>
            <a:chExt cx="2753027" cy="1082184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7D4FB84A-1ECF-4A89-A875-470FBF1C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3862" y="1487311"/>
              <a:ext cx="1082184" cy="10821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C5B47D-80F4-468C-9101-AE03BBA6EFC2}"/>
                </a:ext>
              </a:extLst>
            </p:cNvPr>
            <p:cNvSpPr txBox="1"/>
            <p:nvPr/>
          </p:nvSpPr>
          <p:spPr>
            <a:xfrm>
              <a:off x="2402344" y="1705238"/>
              <a:ext cx="1614545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>
                  <a:latin typeface="Roboto Light" panose="02000000000000000000" pitchFamily="2" charset="0"/>
                  <a:ea typeface="Roboto Light" panose="02000000000000000000" pitchFamily="2" charset="0"/>
                </a:rPr>
                <a:t>Google</a:t>
              </a:r>
            </a:p>
            <a:p>
              <a:r>
                <a:rPr lang="en-US">
                  <a:latin typeface="Roboto Light" panose="02000000000000000000" pitchFamily="2" charset="0"/>
                  <a:ea typeface="Roboto Light" panose="02000000000000000000" pitchFamily="2" charset="0"/>
                </a:rPr>
                <a:t>Cloud Storage</a:t>
              </a:r>
              <a:endParaRPr lang="en-IE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3464867-6E7B-4228-B905-4F8AC02449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8257" y="2337776"/>
            <a:ext cx="1764519" cy="1226892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5236D37-585A-4C1A-81BF-AC9BF7E73F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38" y="4530337"/>
            <a:ext cx="1764519" cy="840352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DD973F-DC21-4420-A731-2BF1355F8C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281" y="1983401"/>
            <a:ext cx="1764519" cy="1104205"/>
          </a:xfrm>
          <a:prstGeom prst="rect">
            <a:avLst/>
          </a:prstGeom>
        </p:spPr>
      </p:pic>
      <p:pic>
        <p:nvPicPr>
          <p:cNvPr id="2050" name="Picture 2" descr="Image result for google cloud dataflow">
            <a:extLst>
              <a:ext uri="{FF2B5EF4-FFF2-40B4-BE49-F238E27FC236}">
                <a16:creationId xmlns:a16="http://schemas.microsoft.com/office/drawing/2014/main" id="{705C1A4A-8436-45D6-AF7C-908EC81C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6424" y="3934319"/>
            <a:ext cx="1686352" cy="109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82B95A93-7BF9-4F87-8ADA-AED27B556A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9280" y="3624383"/>
            <a:ext cx="1764519" cy="132613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5F662DFE-EC49-4699-B566-4108197EA9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298029"/>
            <a:ext cx="2503057" cy="8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E7F9-8F65-4BB3-9AEB-9655DA5D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Datasets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11A-1BE4-4602-96F0-F268B1BC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IE" sz="1800"/>
              <a:t>bigquery-public-data:</a:t>
            </a:r>
          </a:p>
          <a:p>
            <a:pPr lvl="1"/>
            <a:r>
              <a:rPr lang="en-US" sz="1800"/>
              <a:t>crypto_bitcoin (1.1TB)</a:t>
            </a:r>
          </a:p>
          <a:p>
            <a:pPr lvl="1"/>
            <a:r>
              <a:rPr lang="en-US" sz="1800"/>
              <a:t>crypto_ethereum (1.4TB)</a:t>
            </a:r>
          </a:p>
          <a:p>
            <a:pPr lvl="1"/>
            <a:r>
              <a:rPr lang="en-US" sz="1800"/>
              <a:t>github_repos (3.7TB source code)</a:t>
            </a:r>
          </a:p>
          <a:p>
            <a:r>
              <a:rPr lang="en-IE" sz="1800"/>
              <a:t>fh-bigquery:</a:t>
            </a:r>
          </a:p>
          <a:p>
            <a:pPr lvl="1"/>
            <a:r>
              <a:rPr lang="en-IE" sz="1800"/>
              <a:t>wikipedia_v3</a:t>
            </a:r>
            <a:r>
              <a:rPr lang="en-US" sz="1800"/>
              <a:t> (11TB pageviews)</a:t>
            </a:r>
          </a:p>
          <a:p>
            <a:pPr lvl="1"/>
            <a:r>
              <a:rPr lang="en-IE" sz="1800"/>
              <a:t>reddit_comments (1.8TB)</a:t>
            </a:r>
          </a:p>
          <a:p>
            <a:pPr lvl="1"/>
            <a:r>
              <a:rPr lang="en-IE" sz="1800"/>
              <a:t>reddit_extracts (5.6TB)</a:t>
            </a:r>
          </a:p>
          <a:p>
            <a:pPr lvl="1"/>
            <a:r>
              <a:rPr lang="en-IE" sz="1800"/>
              <a:t>wikidata (3.5TB)</a:t>
            </a:r>
          </a:p>
          <a:p>
            <a:pPr lvl="1"/>
            <a:r>
              <a:rPr lang="en-IE" sz="1800"/>
              <a:t>pypi (20TB package installs)</a:t>
            </a:r>
          </a:p>
          <a:p>
            <a:pPr lvl="1"/>
            <a:r>
              <a:rPr lang="en-IE" sz="1800"/>
              <a:t>stackoverflow (5.2TB)</a:t>
            </a:r>
          </a:p>
          <a:p>
            <a:pPr lvl="1"/>
            <a:r>
              <a:rPr lang="en-IE" sz="1800"/>
              <a:t>stackoverflow_archive (2TB)</a:t>
            </a:r>
          </a:p>
          <a:p>
            <a:pPr lvl="1"/>
            <a:r>
              <a:rPr lang="en-IE" sz="1800"/>
              <a:t>wikidata (3.5TB)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D4E02-0130-4A57-AC68-0DE0272A51A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1800">
                <a:latin typeface="Consolas" panose="020B0609020204030204" pitchFamily="49" charset="0"/>
              </a:rPr>
              <a:t>SELECT sum(size_bytes)/pow(10,12) as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1800">
                <a:latin typeface="Consolas" panose="020B0609020204030204" pitchFamily="49" charset="0"/>
              </a:rPr>
              <a:t>FROM `&lt;dataset&gt;.__TABLES__`;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latin typeface="Consolas" panose="020B0609020204030204" pitchFamily="49" charset="0"/>
            </a:endParaRPr>
          </a:p>
          <a:p>
            <a:r>
              <a:rPr lang="en-US" sz="1800"/>
              <a:t>gdelt-bq:gdeltv2 (79TB)</a:t>
            </a:r>
          </a:p>
          <a:p>
            <a:r>
              <a:rPr lang="en-IE" sz="1800"/>
              <a:t>githubarchive:day (6TB)</a:t>
            </a:r>
          </a:p>
          <a:p>
            <a:r>
              <a:rPr lang="en-IE" sz="1800"/>
              <a:t>httparchive:latest (27.5TB)</a:t>
            </a:r>
          </a:p>
        </p:txBody>
      </p:sp>
    </p:spTree>
    <p:extLst>
      <p:ext uri="{BB962C8B-B14F-4D97-AF65-F5344CB8AC3E}">
        <p14:creationId xmlns:p14="http://schemas.microsoft.com/office/powerpoint/2010/main" val="6665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8F64-1C43-49C7-9EC1-56718966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E90F-ABC1-47D6-9F9F-0CCE473F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>
                <a:hlinkClick r:id="rId2"/>
              </a:rPr>
              <a:t>Dremel: Interactive Analysis of Web-Scale Datasets</a:t>
            </a:r>
            <a:endParaRPr lang="en-IE"/>
          </a:p>
          <a:p>
            <a:pPr lvl="1"/>
            <a:r>
              <a:rPr lang="en-IE"/>
              <a:t>inspiration for Apache Drill, Apache Impala</a:t>
            </a:r>
          </a:p>
          <a:p>
            <a:pPr lvl="1"/>
            <a:r>
              <a:rPr lang="en-IE"/>
              <a:t>Columnar</a:t>
            </a:r>
          </a:p>
          <a:p>
            <a:pPr lvl="1"/>
            <a:r>
              <a:rPr lang="en-IE"/>
              <a:t>Query Execution</a:t>
            </a:r>
          </a:p>
          <a:p>
            <a:pPr lvl="1"/>
            <a:r>
              <a:rPr lang="en-IE"/>
              <a:t>Interactive ad-hoc query system for in-situ nested data, near-realtime</a:t>
            </a:r>
          </a:p>
          <a:p>
            <a:pPr lvl="1"/>
            <a:r>
              <a:rPr lang="en-IE"/>
              <a:t>Strongly-typed nested records</a:t>
            </a:r>
          </a:p>
          <a:p>
            <a:pPr lvl="1"/>
            <a:r>
              <a:rPr lang="en-IE"/>
              <a:t>MR ~ minutes to hours, Dremel ~ seconds</a:t>
            </a:r>
          </a:p>
          <a:p>
            <a:r>
              <a:rPr lang="en-IE"/>
              <a:t>storage (active - changed within 90 days, long-term older than 90 days)</a:t>
            </a:r>
          </a:p>
        </p:txBody>
      </p:sp>
    </p:spTree>
    <p:extLst>
      <p:ext uri="{BB962C8B-B14F-4D97-AF65-F5344CB8AC3E}">
        <p14:creationId xmlns:p14="http://schemas.microsoft.com/office/powerpoint/2010/main" val="298244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9B0-3F7B-4B8E-B7C3-A45136C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Execution</a:t>
            </a:r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3016C-C485-4D5B-9EB5-47C9E875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75" y="2363454"/>
            <a:ext cx="5320625" cy="3550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4FC01-6B2D-45BF-A740-B049A6B2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2" y="2749270"/>
            <a:ext cx="6238944" cy="27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E9D-1E50-4161-BB79-6F4CB5E5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Athena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B27-672A-46CF-BC99-05B427FC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/>
              <a:t>from S3</a:t>
            </a:r>
          </a:p>
          <a:p>
            <a:r>
              <a:rPr lang="en-US" sz="1800"/>
              <a:t>results within seconds</a:t>
            </a:r>
          </a:p>
          <a:p>
            <a:r>
              <a:rPr lang="en-US" sz="1800"/>
              <a:t>SQL</a:t>
            </a:r>
          </a:p>
          <a:p>
            <a:r>
              <a:rPr lang="en-US" sz="1800"/>
              <a:t>pay-per-query ($5/ tb) + s3 storage cost ($0.023/ GB)</a:t>
            </a:r>
          </a:p>
          <a:p>
            <a:r>
              <a:rPr lang="en-US" sz="1800"/>
              <a:t>no UDF</a:t>
            </a:r>
          </a:p>
          <a:p>
            <a:r>
              <a:rPr lang="en-US" sz="1800"/>
              <a:t>more partitioning (vs. date-based only; BQ now also supports clustering)</a:t>
            </a:r>
          </a:p>
          <a:p>
            <a:r>
              <a:rPr lang="en-US" sz="1800"/>
              <a:t>results stored in s3</a:t>
            </a:r>
          </a:p>
          <a:p>
            <a:r>
              <a:rPr lang="en-US" sz="1800"/>
              <a:t>uses Hive to create tables</a:t>
            </a:r>
          </a:p>
          <a:p>
            <a:r>
              <a:rPr lang="en-US" sz="1800"/>
              <a:t>uses Presto for queries</a:t>
            </a:r>
          </a:p>
          <a:p>
            <a:r>
              <a:rPr lang="en-US" sz="1800"/>
              <a:t>built for running queries on smaller, single data source</a:t>
            </a:r>
          </a:p>
          <a:p>
            <a:r>
              <a:rPr lang="en-US" sz="1800"/>
              <a:t>columnar??</a:t>
            </a:r>
          </a:p>
          <a:p>
            <a:r>
              <a:rPr lang="en-IE" sz="1800"/>
              <a:t>https://chartio.com/resources/tutorials/bigquery-vs-athena/</a:t>
            </a:r>
          </a:p>
          <a:p>
            <a:r>
              <a:rPr lang="en-IE" sz="1800"/>
              <a:t>https://medium.com/cloudwithmore/aws-athena-vs-google-bigquery-81a5e885d5c6</a:t>
            </a:r>
          </a:p>
        </p:txBody>
      </p:sp>
    </p:spTree>
    <p:extLst>
      <p:ext uri="{BB962C8B-B14F-4D97-AF65-F5344CB8AC3E}">
        <p14:creationId xmlns:p14="http://schemas.microsoft.com/office/powerpoint/2010/main" val="63345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206B-9930-4464-814D-15F44C2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IE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93AE4-6184-4971-ABAE-4E2493F1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5" y="3105150"/>
            <a:ext cx="2624363" cy="29464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20FCB-74C3-47BC-9670-BF49E0835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77" y="568325"/>
            <a:ext cx="3891093" cy="22447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5A1B8E-0A76-4AA6-ACE2-830466AC8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48" y="3133402"/>
            <a:ext cx="3384877" cy="291814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9B1CA3-7079-4D47-A0CD-2DB8ED3EB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77" y="3086536"/>
            <a:ext cx="3891093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310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Roboto</vt:lpstr>
      <vt:lpstr>Roboto Light</vt:lpstr>
      <vt:lpstr>Office Theme</vt:lpstr>
      <vt:lpstr>Simple Light</vt:lpstr>
      <vt:lpstr>Google BigQuery</vt:lpstr>
      <vt:lpstr>PowerPoint Presentation</vt:lpstr>
      <vt:lpstr>Data Formats</vt:lpstr>
      <vt:lpstr>Data Sources</vt:lpstr>
      <vt:lpstr>Sample Datasets</vt:lpstr>
      <vt:lpstr>PowerPoint Presentation</vt:lpstr>
      <vt:lpstr>Query Execution</vt:lpstr>
      <vt:lpstr>Athena</vt:lpstr>
      <vt:lpstr>Architecture</vt:lpstr>
      <vt:lpstr>PowerPoint Presentation</vt:lpstr>
      <vt:lpstr>Alternatives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Johannes Ahlmann</dc:creator>
  <cp:lastModifiedBy>Johannes Ahlmann</cp:lastModifiedBy>
  <cp:revision>23</cp:revision>
  <dcterms:created xsi:type="dcterms:W3CDTF">2019-11-26T10:06:45Z</dcterms:created>
  <dcterms:modified xsi:type="dcterms:W3CDTF">2019-11-27T21:30:13Z</dcterms:modified>
</cp:coreProperties>
</file>