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FF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608E-8E1B-4CBC-8ABC-DEB6FD2F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8F89-5E7E-4126-AD25-BB610E74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B230-B670-43FB-993D-731DE2BE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7C98-919B-4FA5-985E-6424DE77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129C-370B-4195-8286-44850C10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8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A8E-D61F-4ECF-AA2E-90EE093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2133A-6C34-4671-A488-378B1A55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CCBF-D0C6-48B2-8544-F0BDA2C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40B5-355C-4D95-BEE0-40B7280D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BF91-5A99-42F7-99D7-8127B2C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7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4CAAA-8DAB-4632-BD48-A97E3904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A61F-9836-4EC5-9CAE-29B0F4F4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21B9-1D0B-41C4-B91D-F2AA6EE9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C948-AE61-49FB-9CB2-A18A77BA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0476-5996-44A4-8EED-CAECA94F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29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EC09-98B3-49C2-8296-E0B7DB22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8531-E97E-409D-835E-BECC8251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2D26-95FE-49AD-A6FB-C642EDC2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4EE2-E607-4E63-87A0-24B06F6A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4E09-C665-46C3-B22A-0FA32C9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07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C091-5286-437E-A2D2-12CE9291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984B-954D-45BD-AE36-EDEF4576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6F4A-CF02-4B45-B2B4-69613A1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5F5D-33BB-4027-B520-5C6619FD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1BA4-5FDA-43B9-A40A-73838269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5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9A6F-E46C-497D-B2CB-36C2D260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7248-EC8A-4C0C-A80A-B753C755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DE7C-A0E3-470D-8C95-B6BB82F0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2075-AAE0-4371-BE65-03979283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1A80-07F4-44D7-80DA-89AB426A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BC2C-C61A-46F0-A568-169A893D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0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1B13-1B96-4559-9DF7-BF4B9125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B153-F976-4F40-8D28-21893F51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1087B-D4E2-4A56-A791-75046B6C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CD98-70FA-48B5-9223-B502AE0E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8E1D-28B8-4D18-A638-CEF00A404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23FB-6181-4B50-9EC0-C28A0B2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96E2-F94F-450C-9CEF-0FA416C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1511B-B073-40CE-BF76-0D1FF41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1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23F7-8EC9-4219-84F2-D80431F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C5DF-6E39-4689-9255-0C0D475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DAEE-B7A4-4FA9-8B0D-EF30254B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953F9-8029-4175-B845-EA405C3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420EE-06EE-4C8A-AF55-0167F8CD4B83}"/>
              </a:ext>
            </a:extLst>
          </p:cNvPr>
          <p:cNvSpPr txBox="1"/>
          <p:nvPr userDrawn="1"/>
        </p:nvSpPr>
        <p:spPr>
          <a:xfrm>
            <a:off x="8272507" y="6338857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rgbClr val="007FFF"/>
                </a:solidFill>
                <a:latin typeface="Century Gothic" panose="020B0502020202020204" pitchFamily="34" charset="0"/>
              </a:rPr>
              <a:t>   johannes@sensatus.io</a:t>
            </a:r>
            <a:endParaRPr lang="en-IE" sz="2000">
              <a:solidFill>
                <a:srgbClr val="007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E2B90-916D-4526-A35B-EE42F1B1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3A4A4-7C76-458A-BC88-9F3A8C5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B2C1-51D7-4BDB-9E39-0B5FF4A1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0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4053-8F9A-4853-ADEE-0CC768EC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7E03-E902-4F24-81C9-3494292F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53332-95DB-4ECC-BEE3-026725EA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AA78-33B2-4800-819B-B69D29D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AA43-45AE-4F07-A2C6-5DB59AAF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B392-70CC-46AA-8B20-55CEF3B3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4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ACC8-B406-4719-B20D-A4DBF596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C0485-C983-474A-98BE-F1C7E23D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CC9C9-CE66-48C5-88D2-B36B5249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F27A-7A84-41DC-8CE1-638E143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A2F-5441-47FE-8DB6-F944A1B9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3AA0-6951-4308-950F-96F7889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7EF93-FD78-450C-9CE2-EB895052F46B}"/>
              </a:ext>
            </a:extLst>
          </p:cNvPr>
          <p:cNvSpPr/>
          <p:nvPr userDrawn="1"/>
        </p:nvSpPr>
        <p:spPr>
          <a:xfrm>
            <a:off x="0" y="6428232"/>
            <a:ext cx="12192000" cy="42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noFill/>
              </a:ln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9A154-7F1E-45FF-9A93-6966B8A3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1738-FD0F-463A-BCEE-8274B64F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95AF-3359-4EBB-9FAD-756E4DAA2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C65-8F9D-461E-8AFA-E634891D3442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E84D-7F40-48DB-9234-D94E11FB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8CFB-D989-49DC-AD7B-34386A61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20DED-4F01-4BC0-93F8-AD0E497EFC84}"/>
              </a:ext>
            </a:extLst>
          </p:cNvPr>
          <p:cNvSpPr txBox="1"/>
          <p:nvPr userDrawn="1"/>
        </p:nvSpPr>
        <p:spPr>
          <a:xfrm>
            <a:off x="8770436" y="6448585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rgbClr val="007FFF"/>
                </a:solidFill>
                <a:latin typeface="Century Gothic" panose="020B0502020202020204" pitchFamily="34" charset="0"/>
              </a:rPr>
              <a:t>   johannes@sensatus.io</a:t>
            </a:r>
            <a:endParaRPr lang="en-IE" sz="2000">
              <a:solidFill>
                <a:srgbClr val="007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5DED-75B1-436B-AFDD-30F37A935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45" y="823787"/>
            <a:ext cx="6537649" cy="2387600"/>
          </a:xfrm>
        </p:spPr>
        <p:txBody>
          <a:bodyPr>
            <a:noAutofit/>
          </a:bodyPr>
          <a:lstStyle/>
          <a:p>
            <a:r>
              <a:rPr lang="en-IE" sz="5400">
                <a:solidFill>
                  <a:srgbClr val="007FFF"/>
                </a:solidFill>
              </a:rPr>
              <a:t>Leveraging Public APIs</a:t>
            </a:r>
            <a:br>
              <a:rPr lang="en-IE" sz="5400">
                <a:solidFill>
                  <a:srgbClr val="007FFF"/>
                </a:solidFill>
              </a:rPr>
            </a:br>
            <a:r>
              <a:rPr lang="en-IE" sz="5400">
                <a:solidFill>
                  <a:srgbClr val="007FFF"/>
                </a:solidFill>
              </a:rPr>
              <a:t>for Machine Learning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C83E4-FB42-4821-B034-447E72B8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20" y="3686017"/>
            <a:ext cx="4998098" cy="1655762"/>
          </a:xfrm>
        </p:spPr>
        <p:txBody>
          <a:bodyPr/>
          <a:lstStyle/>
          <a:p>
            <a:r>
              <a:rPr lang="en-US"/>
              <a:t>Johannes Ahlmann, Sensatus.io</a:t>
            </a:r>
          </a:p>
          <a:p>
            <a:r>
              <a:rPr lang="en-US"/>
              <a:t>PyCon 2019</a:t>
            </a:r>
          </a:p>
          <a:p>
            <a:r>
              <a:rPr lang="en-US"/>
              <a:t>2019-10-12</a:t>
            </a:r>
            <a:endParaRPr lang="en-IE"/>
          </a:p>
        </p:txBody>
      </p:sp>
      <p:pic>
        <p:nvPicPr>
          <p:cNvPr id="7" name="Picture 6" descr="https://www.google.com/url?sa=i&amp;rct=j&amp;q=&amp;esrc=s&amp;source=imgres&amp;cd=&amp;cad=rja&amp;uact=8&amp;ved=2ahUKEwiroPWPipblAhXPMMAKHa-MABcQjB16BAgBEAM&amp;url=https%3A%2F%2Fwww.kdnuggets.com%2F2017%2F06%2Facquiring-quality-labeled-training-data.html&amp;psig=AOvVaw3j3p2tkT3flUQiM4y3vOXd&amp;ust=1570947635330539">
            <a:extLst>
              <a:ext uri="{FF2B5EF4-FFF2-40B4-BE49-F238E27FC236}">
                <a16:creationId xmlns:a16="http://schemas.microsoft.com/office/drawing/2014/main" id="{650AF3C0-FD4D-4422-BE40-6A7C747C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66" y="739808"/>
            <a:ext cx="4714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2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54"/>
            <a:ext cx="10515600" cy="1325563"/>
          </a:xfrm>
        </p:spPr>
        <p:txBody>
          <a:bodyPr/>
          <a:lstStyle/>
          <a:p>
            <a:r>
              <a:rPr lang="en-US"/>
              <a:t>About Me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37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Johannes Ahlmann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Living in Cork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Developing in Python since 2002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Built large-scale Machine Learning solutions</a:t>
            </a:r>
            <a:br>
              <a:rPr lang="en-US" sz="2000"/>
            </a:br>
            <a:r>
              <a:rPr lang="en-US" sz="2000"/>
              <a:t>using Python, Tensorflow, Kafka, Spark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Sensatus.io</a:t>
            </a:r>
            <a:endParaRPr lang="en-US" sz="2000" b="1"/>
          </a:p>
          <a:p>
            <a:pPr lvl="1">
              <a:lnSpc>
                <a:spcPct val="120000"/>
              </a:lnSpc>
            </a:pPr>
            <a:r>
              <a:rPr lang="en-US" sz="2000"/>
              <a:t>On-Prem AI Models</a:t>
            </a:r>
            <a:endParaRPr lang="en-IE" sz="2000"/>
          </a:p>
          <a:p>
            <a:pPr lvl="1">
              <a:lnSpc>
                <a:spcPct val="120000"/>
              </a:lnSpc>
            </a:pPr>
            <a:r>
              <a:rPr lang="en-US" sz="2000"/>
              <a:t>Gathering and Enriching Web Data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Sales &amp; Client Intelligence</a:t>
            </a:r>
          </a:p>
          <a:p>
            <a:pPr marL="0" indent="0">
              <a:lnSpc>
                <a:spcPct val="120000"/>
              </a:lnSpc>
              <a:buNone/>
              <a:tabLst>
                <a:tab pos="1712913" algn="l"/>
              </a:tabLst>
            </a:pPr>
            <a:r>
              <a:rPr lang="en-US" sz="2400"/>
              <a:t>Github: </a:t>
            </a:r>
            <a:r>
              <a:rPr lang="en-US" sz="2400" b="1"/>
              <a:t>@codinguncut</a:t>
            </a:r>
          </a:p>
          <a:p>
            <a:pPr lvl="1">
              <a:lnSpc>
                <a:spcPct val="120000"/>
              </a:lnSpc>
              <a:tabLst>
                <a:tab pos="1712913" algn="l"/>
              </a:tabLst>
            </a:pPr>
            <a:r>
              <a:rPr lang="en-US" sz="2000"/>
              <a:t>codinguncut/leveraging_public_apis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36349" y="1690688"/>
            <a:ext cx="5265752" cy="1682564"/>
            <a:chOff x="3071277" y="4174534"/>
            <a:chExt cx="6952944" cy="2221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1277" y="4174534"/>
              <a:ext cx="3871428" cy="22216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95230" y="4777538"/>
              <a:ext cx="5128991" cy="109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>
                  <a:solidFill>
                    <a:srgbClr val="007FFF"/>
                  </a:solidFill>
                  <a:latin typeface="Century Gothic" panose="020B0502020202020204" pitchFamily="34" charset="0"/>
                </a:rPr>
                <a:t>   sensatus.io</a:t>
              </a:r>
              <a:endParaRPr lang="en-IE" sz="4800">
                <a:solidFill>
                  <a:srgbClr val="007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decesverpece.cf/hd/download-1301.html">
            <a:extLst>
              <a:ext uri="{FF2B5EF4-FFF2-40B4-BE49-F238E27FC236}">
                <a16:creationId xmlns:a16="http://schemas.microsoft.com/office/drawing/2014/main" id="{3094D874-1380-4B89-9388-7264BCE1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3" y="207168"/>
            <a:ext cx="9404927" cy="637015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B4E4F8A-D61C-4DFD-B25C-D630E9038EB9}"/>
              </a:ext>
            </a:extLst>
          </p:cNvPr>
          <p:cNvGrpSpPr/>
          <p:nvPr/>
        </p:nvGrpSpPr>
        <p:grpSpPr>
          <a:xfrm>
            <a:off x="161636" y="919018"/>
            <a:ext cx="4188691" cy="1805709"/>
            <a:chOff x="161636" y="919018"/>
            <a:chExt cx="4188691" cy="18057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2A63FF-2D67-4CA2-8E68-D03E6E719F28}"/>
                </a:ext>
              </a:extLst>
            </p:cNvPr>
            <p:cNvSpPr/>
            <p:nvPr/>
          </p:nvSpPr>
          <p:spPr>
            <a:xfrm>
              <a:off x="161636" y="919018"/>
              <a:ext cx="2276764" cy="136698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Can be hard to validate, guide</a:t>
              </a:r>
              <a:endParaRPr lang="en-IE" sz="24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F5B503-7BEE-420C-AC62-B4F2B7FC75E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2438400" y="1602509"/>
              <a:ext cx="1911927" cy="112221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A6D75B-D12C-437B-A4CE-E39235C1A396}"/>
              </a:ext>
            </a:extLst>
          </p:cNvPr>
          <p:cNvGrpSpPr/>
          <p:nvPr/>
        </p:nvGrpSpPr>
        <p:grpSpPr>
          <a:xfrm>
            <a:off x="7915564" y="197931"/>
            <a:ext cx="4015508" cy="2526796"/>
            <a:chOff x="7915564" y="197931"/>
            <a:chExt cx="4015508" cy="25267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A76325-C57D-40E2-8E4F-CC6585CD33A7}"/>
                </a:ext>
              </a:extLst>
            </p:cNvPr>
            <p:cNvSpPr/>
            <p:nvPr/>
          </p:nvSpPr>
          <p:spPr>
            <a:xfrm>
              <a:off x="9423399" y="197931"/>
              <a:ext cx="2507673" cy="136698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Requires large annotated training data</a:t>
              </a:r>
              <a:endParaRPr lang="en-IE" sz="240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0D1065-6854-4852-99E4-726774A96D1D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7915564" y="881422"/>
              <a:ext cx="1507835" cy="184330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6AA9D7-CC2E-48FB-BEC3-EB8DDFB622F3}"/>
              </a:ext>
            </a:extLst>
          </p:cNvPr>
          <p:cNvGrpSpPr/>
          <p:nvPr/>
        </p:nvGrpSpPr>
        <p:grpSpPr>
          <a:xfrm>
            <a:off x="6714836" y="4913745"/>
            <a:ext cx="5315528" cy="1366982"/>
            <a:chOff x="6714836" y="4913745"/>
            <a:chExt cx="5315528" cy="13669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53E21D-CC28-4971-9976-7D83F7B042A4}"/>
                </a:ext>
              </a:extLst>
            </p:cNvPr>
            <p:cNvSpPr/>
            <p:nvPr/>
          </p:nvSpPr>
          <p:spPr>
            <a:xfrm>
              <a:off x="8797636" y="4913745"/>
              <a:ext cx="3232728" cy="136698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Requires an</a:t>
              </a:r>
              <a:br>
                <a:rPr lang="en-US" sz="2400"/>
              </a:br>
              <a:r>
                <a:rPr lang="en-US" sz="2400"/>
                <a:t>interactive environment</a:t>
              </a:r>
              <a:endParaRPr lang="en-IE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2C12A3-AB1A-4D74-95C9-7D428039E8D8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6714836" y="5273964"/>
              <a:ext cx="2082800" cy="32327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0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DEB5-B4FD-452D-A5E4-93D0CF93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Supervised Machine Learning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12DE-8062-45FE-90F1-87F4243C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80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/>
              <a:t>Natural Language Processing</a:t>
            </a:r>
          </a:p>
          <a:p>
            <a:pPr lvl="1"/>
            <a:r>
              <a:rPr lang="en-US" sz="2000"/>
              <a:t>Machine Translation</a:t>
            </a:r>
          </a:p>
          <a:p>
            <a:pPr lvl="1"/>
            <a:r>
              <a:rPr lang="en-US" sz="2000"/>
              <a:t>Sentiment Analysis</a:t>
            </a:r>
          </a:p>
          <a:p>
            <a:pPr lvl="1"/>
            <a:r>
              <a:rPr lang="en-US" sz="2000"/>
              <a:t>Document Classification</a:t>
            </a:r>
          </a:p>
          <a:p>
            <a:pPr lvl="1"/>
            <a:r>
              <a:rPr lang="en-US" sz="2000"/>
              <a:t>Named Entity Extraction</a:t>
            </a:r>
          </a:p>
          <a:p>
            <a:r>
              <a:rPr lang="en-US" sz="2000"/>
              <a:t>Speech</a:t>
            </a:r>
          </a:p>
          <a:p>
            <a:pPr lvl="1"/>
            <a:r>
              <a:rPr lang="en-US" sz="2000"/>
              <a:t>Speech-to-Text</a:t>
            </a:r>
          </a:p>
          <a:p>
            <a:pPr lvl="1"/>
            <a:r>
              <a:rPr lang="en-US" sz="2000"/>
              <a:t>Text-to-Speech</a:t>
            </a:r>
          </a:p>
          <a:p>
            <a:r>
              <a:rPr lang="en-US" sz="2000"/>
              <a:t>Machine Vision</a:t>
            </a:r>
          </a:p>
          <a:p>
            <a:pPr lvl="1"/>
            <a:r>
              <a:rPr lang="en-US" sz="2000"/>
              <a:t>Object detection</a:t>
            </a:r>
          </a:p>
          <a:p>
            <a:pPr lvl="1"/>
            <a:r>
              <a:rPr lang="en-US" sz="2000"/>
              <a:t>Object classification</a:t>
            </a:r>
          </a:p>
          <a:p>
            <a:pPr lvl="1"/>
            <a:r>
              <a:rPr lang="en-US" sz="2000"/>
              <a:t>Facial Recognition</a:t>
            </a:r>
          </a:p>
          <a:p>
            <a:r>
              <a:rPr lang="en-US" sz="2000"/>
              <a:t>Semi-Supervised</a:t>
            </a:r>
          </a:p>
          <a:p>
            <a:r>
              <a:rPr lang="en-US" sz="2000"/>
              <a:t>Embeddings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5AE167-74BE-4E9B-8084-0C9B8231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10" y="2129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picture containing sitting, clock, set, display&#10;&#10;Description automatically generated">
            <a:extLst>
              <a:ext uri="{FF2B5EF4-FFF2-40B4-BE49-F238E27FC236}">
                <a16:creationId xmlns:a16="http://schemas.microsoft.com/office/drawing/2014/main" id="{0844E7FF-4241-475D-AB3C-A43CD9AE1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91"/>
          <a:stretch/>
        </p:blipFill>
        <p:spPr>
          <a:xfrm>
            <a:off x="8866823" y="441634"/>
            <a:ext cx="2826322" cy="59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0874-2F4D-4BC2-86AF-057E1444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Do we need Training Data?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0F81-C361-499A-8F0D-AC9AEB39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748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/>
              <a:t>Customizing a model, Transfer Learning</a:t>
            </a:r>
          </a:p>
          <a:p>
            <a:r>
              <a:rPr lang="en-US" sz="2400"/>
              <a:t>Generic models vs. Use Case specific</a:t>
            </a:r>
          </a:p>
          <a:p>
            <a:r>
              <a:rPr lang="en-US" sz="2400"/>
              <a:t>Access to Intermediate representations (i.e. for speech-to-text)</a:t>
            </a:r>
            <a:endParaRPr lang="en-IE" sz="2400"/>
          </a:p>
          <a:p>
            <a:r>
              <a:rPr lang="en-IE" sz="2400"/>
              <a:t>Speech-to-Text</a:t>
            </a:r>
          </a:p>
          <a:p>
            <a:pPr lvl="1"/>
            <a:r>
              <a:rPr lang="en-IE"/>
              <a:t>Specific to regional accents, dialects, jargon</a:t>
            </a:r>
          </a:p>
          <a:p>
            <a:pPr lvl="1"/>
            <a:r>
              <a:rPr lang="en-IE"/>
              <a:t>Specific to constrained contexts (i.e. call center calls)</a:t>
            </a:r>
          </a:p>
          <a:p>
            <a:r>
              <a:rPr lang="en-IE" sz="2400"/>
              <a:t>Sentiment Analysis</a:t>
            </a:r>
          </a:p>
          <a:p>
            <a:pPr lvl="1"/>
            <a:r>
              <a:rPr lang="en-IE"/>
              <a:t>Cultural differences, Jargon, etc.</a:t>
            </a:r>
          </a:p>
          <a:p>
            <a:r>
              <a:rPr lang="en-IE" sz="2400"/>
              <a:t>NLP for different languages beyond [English, Spanish, French, German]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928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FF0-BD3A-4DDF-840F-28C5ABA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Scraping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A804-6923-44D0-87D9-B5451B66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APIs and existing datasets will only get us so far</a:t>
            </a:r>
          </a:p>
          <a:p>
            <a:r>
              <a:rPr lang="en-US"/>
              <a:t>Web Scraping enables us to extract data from publicly accessible websites</a:t>
            </a:r>
          </a:p>
          <a:p>
            <a:r>
              <a:rPr lang="en-US"/>
              <a:t>Possible to extract structured data from websites</a:t>
            </a:r>
          </a:p>
          <a:p>
            <a:r>
              <a:rPr lang="en-US"/>
              <a:t>Possible to fetch data from millions of pages, as long as we follow best practices and politeness</a:t>
            </a:r>
          </a:p>
          <a:p>
            <a:r>
              <a:rPr lang="en-US"/>
              <a:t>Python Tools</a:t>
            </a:r>
          </a:p>
          <a:p>
            <a:pPr lvl="1"/>
            <a:r>
              <a:rPr lang="en-US"/>
              <a:t>scrapy/scrapy</a:t>
            </a:r>
          </a:p>
          <a:p>
            <a:pPr lvl="1"/>
            <a:r>
              <a:rPr lang="en-US"/>
              <a:t>scrapinghub/frontera</a:t>
            </a:r>
          </a:p>
          <a:p>
            <a:pPr lvl="1"/>
            <a:r>
              <a:rPr lang="en-US"/>
              <a:t>scrapinghub/splash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76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210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Leveraging Public APIs for Machine Learning Datasets</vt:lpstr>
      <vt:lpstr>About Me</vt:lpstr>
      <vt:lpstr>PowerPoint Presentation</vt:lpstr>
      <vt:lpstr>Supervised Machine Learning</vt:lpstr>
      <vt:lpstr>Do we need Training Data?</vt:lpstr>
      <vt:lpstr>Web Scraping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Public APIs for Machine Learning Datasets</dc:title>
  <dc:creator>Johannes Ahlmann</dc:creator>
  <cp:lastModifiedBy>Johannes Ahlmann</cp:lastModifiedBy>
  <cp:revision>26</cp:revision>
  <dcterms:created xsi:type="dcterms:W3CDTF">2019-10-08T11:18:56Z</dcterms:created>
  <dcterms:modified xsi:type="dcterms:W3CDTF">2019-10-15T11:00:29Z</dcterms:modified>
</cp:coreProperties>
</file>