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309" r:id="rId4"/>
    <p:sldId id="310" r:id="rId5"/>
    <p:sldId id="261" r:id="rId6"/>
    <p:sldId id="304" r:id="rId7"/>
    <p:sldId id="313" r:id="rId8"/>
    <p:sldId id="275" r:id="rId9"/>
    <p:sldId id="269" r:id="rId10"/>
    <p:sldId id="271" r:id="rId11"/>
    <p:sldId id="276" r:id="rId12"/>
    <p:sldId id="315" r:id="rId13"/>
    <p:sldId id="258" r:id="rId14"/>
    <p:sldId id="321" r:id="rId15"/>
    <p:sldId id="316" r:id="rId16"/>
    <p:sldId id="319" r:id="rId17"/>
    <p:sldId id="318" r:id="rId18"/>
    <p:sldId id="262" r:id="rId19"/>
    <p:sldId id="314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AFF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608E-8E1B-4CBC-8ABC-DEB6FD2F1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18F89-5E7E-4126-AD25-BB610E74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B230-B670-43FB-993D-731DE2BE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7C98-919B-4FA5-985E-6424DE77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129C-370B-4195-8286-44850C10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68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EA8E-D61F-4ECF-AA2E-90EE093B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2133A-6C34-4671-A488-378B1A55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CCBF-D0C6-48B2-8544-F0BDA2C6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40B5-355C-4D95-BEE0-40B7280D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BF91-5A99-42F7-99D7-8127B2CE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78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4CAAA-8DAB-4632-BD48-A97E3904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A61F-9836-4EC5-9CAE-29B0F4F4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21B9-1D0B-41C4-B91D-F2AA6EE9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C948-AE61-49FB-9CB2-A18A77BA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50476-5996-44A4-8EED-CAECA94F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29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EC09-98B3-49C2-8296-E0B7DB22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8531-E97E-409D-835E-BECC8251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2D26-95FE-49AD-A6FB-C642EDC2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4EE2-E607-4E63-87A0-24B06F6A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4E09-C665-46C3-B22A-0FA32C9E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07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C091-5286-437E-A2D2-12CE9291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5984B-954D-45BD-AE36-EDEF4576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6F4A-CF02-4B45-B2B4-69613A1F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5F5D-33BB-4027-B520-5C6619FD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D1BA4-5FDA-43B9-A40A-73838269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51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9A6F-E46C-497D-B2CB-36C2D260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7248-EC8A-4C0C-A80A-B753C755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DE7C-A0E3-470D-8C95-B6BB82F0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2075-AAE0-4371-BE65-03979283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1A80-07F4-44D7-80DA-89AB426A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8BC2C-C61A-46F0-A568-169A893D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03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1B13-1B96-4559-9DF7-BF4B9125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B153-F976-4F40-8D28-21893F51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1087B-D4E2-4A56-A791-75046B6C1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CCD98-70FA-48B5-9223-B502AE0E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8E1D-28B8-4D18-A638-CEF00A404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23FB-6181-4B50-9EC0-C28A0B25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696E2-F94F-450C-9CEF-0FA416CD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1511B-B073-40CE-BF76-0D1FF41F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61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23F7-8EC9-4219-84F2-D80431FE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2C5DF-6E39-4689-9255-0C0D475E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5DAEE-B7A4-4FA9-8B0D-EF30254B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953F9-8029-4175-B845-EA405C3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420EE-06EE-4C8A-AF55-0167F8CD4B83}"/>
              </a:ext>
            </a:extLst>
          </p:cNvPr>
          <p:cNvSpPr txBox="1"/>
          <p:nvPr userDrawn="1"/>
        </p:nvSpPr>
        <p:spPr>
          <a:xfrm>
            <a:off x="8272507" y="6338857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rgbClr val="007FFF"/>
                </a:solidFill>
                <a:latin typeface="Century Gothic" panose="020B0502020202020204" pitchFamily="34" charset="0"/>
              </a:rPr>
              <a:t>   johannes@sensatus.io</a:t>
            </a:r>
            <a:endParaRPr lang="en-IE" sz="2000">
              <a:solidFill>
                <a:srgbClr val="007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E2B90-916D-4526-A35B-EE42F1B1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3A4A4-7C76-458A-BC88-9F3A8C5B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EB2C1-51D7-4BDB-9E39-0B5FF4A1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0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4053-8F9A-4853-ADEE-0CC768EC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7E03-E902-4F24-81C9-3494292F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53332-95DB-4ECC-BEE3-026725EA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3AA78-33B2-4800-819B-B69D29D5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AA43-45AE-4F07-A2C6-5DB59AAF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1B392-70CC-46AA-8B20-55CEF3B3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54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ACC8-B406-4719-B20D-A4DBF596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C0485-C983-474A-98BE-F1C7E23D4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CC9C9-CE66-48C5-88D2-B36B5249D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F27A-7A84-41DC-8CE1-638E1432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AAA2F-5441-47FE-8DB6-F944A1B9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3AA0-6951-4308-950F-96F7889A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12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7EF93-FD78-450C-9CE2-EB895052F46B}"/>
              </a:ext>
            </a:extLst>
          </p:cNvPr>
          <p:cNvSpPr/>
          <p:nvPr userDrawn="1"/>
        </p:nvSpPr>
        <p:spPr>
          <a:xfrm>
            <a:off x="0" y="6428232"/>
            <a:ext cx="12192000" cy="429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noFill/>
              </a:ln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9A154-7F1E-45FF-9A93-6966B8A3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D1738-FD0F-463A-BCEE-8274B64F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95AF-3359-4EBB-9FAD-756E4DAA2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EC65-8F9D-461E-8AFA-E634891D3442}" type="datetimeFigureOut">
              <a:rPr lang="en-IE" smtClean="0"/>
              <a:t>29/02/2020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E84D-7F40-48DB-9234-D94E11FB3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8CFB-D989-49DC-AD7B-34386A61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CF8D-95A4-4755-840A-2350047D245C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20DED-4F01-4BC0-93F8-AD0E497EFC84}"/>
              </a:ext>
            </a:extLst>
          </p:cNvPr>
          <p:cNvSpPr txBox="1"/>
          <p:nvPr userDrawn="1"/>
        </p:nvSpPr>
        <p:spPr>
          <a:xfrm>
            <a:off x="8770436" y="6448585"/>
            <a:ext cx="308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rgbClr val="007FFF"/>
                </a:solidFill>
                <a:latin typeface="Century Gothic" panose="020B0502020202020204" pitchFamily="34" charset="0"/>
              </a:rPr>
              <a:t>   johannes@sensatus.io</a:t>
            </a:r>
            <a:endParaRPr lang="en-IE" sz="2000">
              <a:solidFill>
                <a:srgbClr val="007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5DED-75B1-436B-AFDD-30F37A935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45" y="823787"/>
            <a:ext cx="6853024" cy="2387600"/>
          </a:xfrm>
        </p:spPr>
        <p:txBody>
          <a:bodyPr>
            <a:noAutofit/>
          </a:bodyPr>
          <a:lstStyle/>
          <a:p>
            <a:r>
              <a:rPr lang="en-IE">
                <a:solidFill>
                  <a:srgbClr val="007FFF"/>
                </a:solidFill>
              </a:rPr>
              <a:t> Stream processing using Kafka and Faust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C83E4-FB42-4821-B034-447E72B8E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820" y="3686017"/>
            <a:ext cx="4998098" cy="1655762"/>
          </a:xfrm>
        </p:spPr>
        <p:txBody>
          <a:bodyPr/>
          <a:lstStyle/>
          <a:p>
            <a:r>
              <a:rPr lang="en-US"/>
              <a:t>Johannes Ahlmann, Sensatus.io</a:t>
            </a:r>
          </a:p>
          <a:p>
            <a:r>
              <a:rPr lang="en-US"/>
              <a:t>PyCon Limerick</a:t>
            </a:r>
          </a:p>
          <a:p>
            <a:r>
              <a:rPr lang="en-US"/>
              <a:t>2020-02-28</a:t>
            </a:r>
            <a:endParaRPr lang="en-IE"/>
          </a:p>
        </p:txBody>
      </p:sp>
      <p:pic>
        <p:nvPicPr>
          <p:cNvPr id="5" name="Picture 4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CB6591E1-A763-4C4E-BBE7-63FBB26FE4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"/>
          <a:stretch/>
        </p:blipFill>
        <p:spPr>
          <a:xfrm>
            <a:off x="7268065" y="1126779"/>
            <a:ext cx="4696889" cy="117657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C0B35C-3788-43D7-B562-7D7533377F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37" t="7816" r="14980" b="6646"/>
          <a:stretch/>
        </p:blipFill>
        <p:spPr>
          <a:xfrm>
            <a:off x="7268065" y="2938743"/>
            <a:ext cx="4628562" cy="22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2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FCB8-4CD2-4EBB-AE20-F098A079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Logs &amp; PubSub</a:t>
            </a:r>
            <a:endParaRPr lang="en-IE" b="1"/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236A7E2-23C6-4AC1-94F2-9D115E545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080"/>
          <a:stretch/>
        </p:blipFill>
        <p:spPr>
          <a:xfrm>
            <a:off x="7260127" y="50160"/>
            <a:ext cx="3988413" cy="28151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35E31A-691B-4A6A-AA55-CC8DAE68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631" cy="4351338"/>
          </a:xfrm>
        </p:spPr>
        <p:txBody>
          <a:bodyPr/>
          <a:lstStyle/>
          <a:p>
            <a:r>
              <a:rPr lang="en-US"/>
              <a:t>Consumers can be transient</a:t>
            </a:r>
          </a:p>
          <a:p>
            <a:r>
              <a:rPr lang="en-US"/>
              <a:t>Consumer Groups</a:t>
            </a:r>
            <a:endParaRPr lang="en-IE"/>
          </a:p>
          <a:p>
            <a:r>
              <a:rPr lang="en-IE"/>
              <a:t>Delivery Semantics</a:t>
            </a:r>
          </a:p>
          <a:p>
            <a:pPr lvl="1"/>
            <a:r>
              <a:rPr lang="en-IE"/>
              <a:t>at least once (default)</a:t>
            </a:r>
          </a:p>
          <a:p>
            <a:pPr lvl="1"/>
            <a:r>
              <a:rPr lang="en-IE"/>
              <a:t>at most once</a:t>
            </a:r>
          </a:p>
          <a:p>
            <a:pPr lvl="1"/>
            <a:r>
              <a:rPr lang="en-IE"/>
              <a:t>exactly once</a:t>
            </a:r>
          </a:p>
          <a:p>
            <a:r>
              <a:rPr lang="en-US"/>
              <a:t>Retention Policy</a:t>
            </a:r>
          </a:p>
          <a:p>
            <a:r>
              <a:rPr lang="en-US"/>
              <a:t>Reprocessing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5DC1C-8642-4866-AE51-C3CB24C088B5}"/>
              </a:ext>
            </a:extLst>
          </p:cNvPr>
          <p:cNvSpPr txBox="1"/>
          <p:nvPr/>
        </p:nvSpPr>
        <p:spPr>
          <a:xfrm>
            <a:off x="131064" y="6354375"/>
            <a:ext cx="827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65000"/>
                  </a:schemeClr>
                </a:solidFill>
              </a:rPr>
              <a:t>Image Credit: Confluent</a:t>
            </a:r>
          </a:p>
        </p:txBody>
      </p:sp>
      <p:pic>
        <p:nvPicPr>
          <p:cNvPr id="10" name="Picture 9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282D40A7-D04B-47ED-BEC9-EBFF6E4D2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411"/>
          <a:stretch/>
        </p:blipFill>
        <p:spPr>
          <a:xfrm>
            <a:off x="6958584" y="3277630"/>
            <a:ext cx="4289956" cy="26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7DCF-81FA-4A13-82DE-68E7CDF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Summary</a:t>
            </a:r>
            <a:endParaRPr lang="en-IE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4E0A4-A690-4937-8E41-E09E90697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18"/>
          <a:stretch/>
        </p:blipFill>
        <p:spPr>
          <a:xfrm>
            <a:off x="1156271" y="1984406"/>
            <a:ext cx="9637943" cy="2889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9FA9FD-CD8D-4226-BBFA-2EF038D9158C}"/>
              </a:ext>
            </a:extLst>
          </p:cNvPr>
          <p:cNvSpPr txBox="1"/>
          <p:nvPr/>
        </p:nvSpPr>
        <p:spPr>
          <a:xfrm>
            <a:off x="131064" y="6354375"/>
            <a:ext cx="827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65000"/>
                  </a:schemeClr>
                </a:solidFill>
              </a:rPr>
              <a:t>Image Credit: Confluent</a:t>
            </a:r>
          </a:p>
        </p:txBody>
      </p:sp>
    </p:spTree>
    <p:extLst>
      <p:ext uri="{BB962C8B-B14F-4D97-AF65-F5344CB8AC3E}">
        <p14:creationId xmlns:p14="http://schemas.microsoft.com/office/powerpoint/2010/main" val="123675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20A5D303-6615-4886-BC3F-A8A6524B2B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"/>
          <a:stretch/>
        </p:blipFill>
        <p:spPr>
          <a:xfrm>
            <a:off x="2266977" y="2469824"/>
            <a:ext cx="7658046" cy="19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6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1C45-EE9B-48A7-B4AE-9EFA7A84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Faust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0B34-C6E0-48B0-AF15-F276FA06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/>
              <a:t>Low overhead, start simple, scale out</a:t>
            </a:r>
          </a:p>
          <a:p>
            <a:r>
              <a:rPr lang="en-US" sz="3200"/>
              <a:t>Use Kafka as a persistent transport mechanism,</a:t>
            </a:r>
            <a:br>
              <a:rPr lang="en-US" sz="3200"/>
            </a:br>
            <a:r>
              <a:rPr lang="en-US" sz="3200"/>
              <a:t>even between languages</a:t>
            </a:r>
          </a:p>
          <a:p>
            <a:r>
              <a:rPr lang="en-US" sz="3200"/>
              <a:t>Replay, reprocess</a:t>
            </a:r>
          </a:p>
          <a:p>
            <a:r>
              <a:rPr lang="en-US" sz="3200"/>
              <a:t>High Availability, Checkpointing, Error Recovery</a:t>
            </a:r>
          </a:p>
          <a:p>
            <a:r>
              <a:rPr lang="en-US" sz="3200"/>
              <a:t>Per-agent scaling</a:t>
            </a:r>
          </a:p>
          <a:p>
            <a:r>
              <a:rPr lang="en-US" sz="3200"/>
              <a:t>Regression testing</a:t>
            </a:r>
          </a:p>
          <a:p>
            <a:r>
              <a:rPr lang="en-US" sz="3200"/>
              <a:t>Python kafka wasn't fun</a:t>
            </a:r>
          </a:p>
        </p:txBody>
      </p:sp>
    </p:spTree>
    <p:extLst>
      <p:ext uri="{BB962C8B-B14F-4D97-AF65-F5344CB8AC3E}">
        <p14:creationId xmlns:p14="http://schemas.microsoft.com/office/powerpoint/2010/main" val="123472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A18BC-C20D-4799-A45D-E71D4A6E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34" y="470264"/>
            <a:ext cx="7291731" cy="54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DE39-2F39-40DA-809B-90728B8E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ABC10-1CE9-406C-8926-03AC73C7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08" y="1363282"/>
            <a:ext cx="7158895" cy="48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936B-7D69-4F38-B778-2800F0F8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Demo Time</a:t>
            </a:r>
            <a:endParaRPr lang="en-IE" b="1"/>
          </a:p>
        </p:txBody>
      </p:sp>
    </p:spTree>
    <p:extLst>
      <p:ext uri="{BB962C8B-B14F-4D97-AF65-F5344CB8AC3E}">
        <p14:creationId xmlns:p14="http://schemas.microsoft.com/office/powerpoint/2010/main" val="94306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CEE-FB41-43DC-BF4E-B853643B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Alternatives</a:t>
            </a:r>
            <a:endParaRPr lang="en-IE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9A8750-4F37-444F-8C47-BD0F34A6D53B}"/>
              </a:ext>
            </a:extLst>
          </p:cNvPr>
          <p:cNvGraphicFramePr>
            <a:graphicFrameLocks noGrp="1"/>
          </p:cNvGraphicFramePr>
          <p:nvPr/>
        </p:nvGraphicFramePr>
        <p:xfrm>
          <a:off x="1918789" y="1452563"/>
          <a:ext cx="8128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359829068"/>
                    </a:ext>
                  </a:extLst>
                </a:gridCol>
                <a:gridCol w="7068457">
                  <a:extLst>
                    <a:ext uri="{9D8B030D-6E8A-4147-A177-3AD203B41FA5}">
                      <a16:colId xmlns:a16="http://schemas.microsoft.com/office/drawing/2014/main" val="221057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Faust</a:t>
                      </a:r>
                      <a:endParaRPr lang="en-I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A stream processing library, porting the ideas from Kafka Streams to Python.</a:t>
                      </a:r>
                    </a:p>
                    <a:p>
                      <a:endParaRPr lang="en-IE" sz="2000"/>
                    </a:p>
                    <a:p>
                      <a:r>
                        <a:rPr lang="en-IE" sz="2000"/>
                        <a:t>It provides both stream processing and event processing, sharing similarity with tools such as Kafka Streams, Apache Spark/Storm/Samza/Flink,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8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A fast and simple framework for building and running distributed applications.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9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Dask</a:t>
                      </a:r>
                      <a:endParaRPr lang="en-I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Provides advanced parallelism for analytics, enabling performance at scale for the tools you love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5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Spark</a:t>
                      </a:r>
                      <a:endParaRPr lang="en-I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A unified analytics engine for large-scale data processing.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6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Celery</a:t>
                      </a:r>
                      <a:endParaRPr lang="en-I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Celery is an asynchronous task queue/job queue based on distributed message passing. It is focused on real-time operation, but supports scheduling as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0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16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0F080-3A22-4DD2-A288-2B49E9753D5C}"/>
              </a:ext>
            </a:extLst>
          </p:cNvPr>
          <p:cNvSpPr/>
          <p:nvPr/>
        </p:nvSpPr>
        <p:spPr>
          <a:xfrm>
            <a:off x="3175227" y="212135"/>
            <a:ext cx="5667375" cy="5667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5ACDFE-D09E-45BC-860D-FC4664A2D32C}"/>
              </a:ext>
            </a:extLst>
          </p:cNvPr>
          <p:cNvCxnSpPr>
            <a:stCxn id="6" idx="0"/>
          </p:cNvCxnSpPr>
          <p:nvPr/>
        </p:nvCxnSpPr>
        <p:spPr>
          <a:xfrm>
            <a:off x="6008915" y="212135"/>
            <a:ext cx="14287" cy="5667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E1A1DF-1FD7-470E-9B09-7B23D925A534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3175227" y="3045823"/>
            <a:ext cx="566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B9AB44-3C2C-4E87-A9FB-31CD32831BFD}"/>
              </a:ext>
            </a:extLst>
          </p:cNvPr>
          <p:cNvSpPr txBox="1"/>
          <p:nvPr/>
        </p:nvSpPr>
        <p:spPr>
          <a:xfrm>
            <a:off x="6989126" y="5879510"/>
            <a:ext cx="88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stateful</a:t>
            </a:r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1CF43-0ACD-4031-8315-80E6A5D306A7}"/>
              </a:ext>
            </a:extLst>
          </p:cNvPr>
          <p:cNvSpPr txBox="1"/>
          <p:nvPr/>
        </p:nvSpPr>
        <p:spPr>
          <a:xfrm>
            <a:off x="1846786" y="1397725"/>
            <a:ext cx="13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actor model</a:t>
            </a:r>
            <a:endParaRPr lang="en-IE"/>
          </a:p>
        </p:txBody>
      </p:sp>
      <p:pic>
        <p:nvPicPr>
          <p:cNvPr id="2050" name="Picture 2" descr="Image result for ray python logo">
            <a:extLst>
              <a:ext uri="{FF2B5EF4-FFF2-40B4-BE49-F238E27FC236}">
                <a16:creationId xmlns:a16="http://schemas.microsoft.com/office/drawing/2014/main" id="{EBB9D453-BC3A-48DD-AB18-3610FC25E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32" t="13820" r="7122" b="15714"/>
          <a:stretch/>
        </p:blipFill>
        <p:spPr bwMode="auto">
          <a:xfrm>
            <a:off x="3449071" y="1101610"/>
            <a:ext cx="2286000" cy="9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070952AA-1AEF-4D76-93E8-85AB368485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591" y="4324590"/>
            <a:ext cx="2286000" cy="1186815"/>
          </a:xfrm>
          <a:prstGeom prst="rect">
            <a:avLst/>
          </a:prstGeom>
        </p:spPr>
      </p:pic>
      <p:pic>
        <p:nvPicPr>
          <p:cNvPr id="2052" name="Picture 4" descr="Image result for dask logo">
            <a:extLst>
              <a:ext uri="{FF2B5EF4-FFF2-40B4-BE49-F238E27FC236}">
                <a16:creationId xmlns:a16="http://schemas.microsoft.com/office/drawing/2014/main" id="{5D61480D-CDE3-445C-A46B-45E5AAC6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5393" y="3272216"/>
            <a:ext cx="2286000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A0154489-1411-4622-B610-0FD14EEA5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0290" y="1003663"/>
            <a:ext cx="2286000" cy="1066800"/>
          </a:xfrm>
          <a:prstGeom prst="rect">
            <a:avLst/>
          </a:prstGeom>
        </p:spPr>
      </p:pic>
      <p:pic>
        <p:nvPicPr>
          <p:cNvPr id="18" name="Picture 17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21A8781C-08EC-4693-BE02-74D4F31B2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8878" y="1296163"/>
            <a:ext cx="2286000" cy="5715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5AEEE9FF-C214-4154-BC87-3FBAE2EF82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84" t="32777" r="8254" b="39166"/>
          <a:stretch/>
        </p:blipFill>
        <p:spPr>
          <a:xfrm>
            <a:off x="6338878" y="4272085"/>
            <a:ext cx="2286000" cy="4743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79B2C1-119E-4BE6-A844-3B8A978215AE}"/>
              </a:ext>
            </a:extLst>
          </p:cNvPr>
          <p:cNvSpPr txBox="1"/>
          <p:nvPr/>
        </p:nvSpPr>
        <p:spPr>
          <a:xfrm>
            <a:off x="4263924" y="5879510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stateless</a:t>
            </a:r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FF005-E58F-4870-B2E5-D8E05934FB9E}"/>
              </a:ext>
            </a:extLst>
          </p:cNvPr>
          <p:cNvSpPr txBox="1"/>
          <p:nvPr/>
        </p:nvSpPr>
        <p:spPr>
          <a:xfrm>
            <a:off x="1756955" y="4139924"/>
            <a:ext cx="122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functional/</a:t>
            </a:r>
            <a:br>
              <a:rPr lang="en-US"/>
            </a:br>
            <a:r>
              <a:rPr lang="en-US"/>
              <a:t>graph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58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936B-7D69-4F38-B778-2800F0F8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Thank you</a:t>
            </a:r>
            <a:endParaRPr lang="en-IE" b="1"/>
          </a:p>
        </p:txBody>
      </p:sp>
    </p:spTree>
    <p:extLst>
      <p:ext uri="{BB962C8B-B14F-4D97-AF65-F5344CB8AC3E}">
        <p14:creationId xmlns:p14="http://schemas.microsoft.com/office/powerpoint/2010/main" val="322507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1325563"/>
          </a:xfrm>
        </p:spPr>
        <p:txBody>
          <a:bodyPr/>
          <a:lstStyle/>
          <a:p>
            <a:r>
              <a:rPr lang="en-US" b="1"/>
              <a:t>About Me</a:t>
            </a:r>
            <a:endParaRPr lang="en-IE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1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/>
              <a:t>Johannes Ahlmann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Living in Cork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Developing in Python since 2002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Built large-scale Machine Learning solutions</a:t>
            </a:r>
            <a:br>
              <a:rPr lang="en-US" sz="2000"/>
            </a:br>
            <a:r>
              <a:rPr lang="en-US" sz="2000"/>
              <a:t>using Python, Tensorflow, Kafka, Spark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/>
              <a:t>Sensatus.io</a:t>
            </a:r>
            <a:endParaRPr lang="en-US" sz="2000" b="1"/>
          </a:p>
          <a:p>
            <a:pPr lvl="1">
              <a:lnSpc>
                <a:spcPct val="120000"/>
              </a:lnSpc>
            </a:pPr>
            <a:r>
              <a:rPr lang="en-US" sz="2000"/>
              <a:t>On-Prem AI Models</a:t>
            </a:r>
            <a:endParaRPr lang="en-IE" sz="2000"/>
          </a:p>
          <a:p>
            <a:pPr lvl="1">
              <a:lnSpc>
                <a:spcPct val="120000"/>
              </a:lnSpc>
            </a:pPr>
            <a:r>
              <a:rPr lang="en-US" sz="2000"/>
              <a:t>Gathering and Enriching Web Data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Sales &amp; Client Intelligence</a:t>
            </a:r>
          </a:p>
          <a:p>
            <a:pPr marL="0" indent="0">
              <a:lnSpc>
                <a:spcPct val="120000"/>
              </a:lnSpc>
              <a:buNone/>
              <a:tabLst>
                <a:tab pos="1712913" algn="l"/>
              </a:tabLst>
            </a:pPr>
            <a:r>
              <a:rPr lang="en-US" sz="2400"/>
              <a:t>Github: </a:t>
            </a:r>
            <a:r>
              <a:rPr lang="en-US" sz="2400" b="1"/>
              <a:t>@codinguncut</a:t>
            </a:r>
          </a:p>
          <a:p>
            <a:pPr lvl="1">
              <a:lnSpc>
                <a:spcPct val="120000"/>
              </a:lnSpc>
              <a:tabLst>
                <a:tab pos="1712913" algn="l"/>
              </a:tabLst>
            </a:pPr>
            <a:r>
              <a:rPr lang="en-US" sz="2000"/>
              <a:t>codinguncut/python_faust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36349" y="1690688"/>
            <a:ext cx="5265752" cy="1682564"/>
            <a:chOff x="3071277" y="4174534"/>
            <a:chExt cx="6952944" cy="22216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1277" y="4174534"/>
              <a:ext cx="3871428" cy="22216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95230" y="4777538"/>
              <a:ext cx="5128991" cy="109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>
                  <a:solidFill>
                    <a:srgbClr val="007FFF"/>
                  </a:solidFill>
                  <a:latin typeface="Century Gothic" panose="020B0502020202020204" pitchFamily="34" charset="0"/>
                </a:rPr>
                <a:t>   sensatus.io</a:t>
              </a:r>
              <a:endParaRPr lang="en-IE" sz="4800">
                <a:solidFill>
                  <a:srgbClr val="007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0FD4-6E04-4957-82C0-9BC8AFEC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01"/>
            <a:ext cx="10515600" cy="1325563"/>
          </a:xfrm>
        </p:spPr>
        <p:txBody>
          <a:bodyPr/>
          <a:lstStyle/>
          <a:p>
            <a:r>
              <a:rPr lang="en-US" b="1"/>
              <a:t>Times Have Changed</a:t>
            </a:r>
            <a:endParaRPr lang="en-IE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DE3E-D009-42E0-950D-6E41EA4B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25" y="5185845"/>
            <a:ext cx="5586285" cy="4915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/>
              <a:t>Intel 80286</a:t>
            </a:r>
            <a:br>
              <a:rPr lang="en-US" sz="2400"/>
            </a:br>
            <a:r>
              <a:rPr lang="en-US" sz="2400"/>
              <a:t>1 core, 0.13M transistors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932DE9-363C-4139-8C85-925A0F2D0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5645" y="1319802"/>
            <a:ext cx="3321585" cy="3747055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15D56140-B461-49A2-8623-886F6C91F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076" y="1319803"/>
            <a:ext cx="3321585" cy="3262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6C7D3-007B-420F-97B4-DF724E197856}"/>
              </a:ext>
            </a:extLst>
          </p:cNvPr>
          <p:cNvSpPr txBox="1"/>
          <p:nvPr/>
        </p:nvSpPr>
        <p:spPr>
          <a:xfrm>
            <a:off x="6956505" y="5185845"/>
            <a:ext cx="3479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Intel </a:t>
            </a:r>
            <a:r>
              <a:rPr lang="en-IE" sz="2400"/>
              <a:t>i7-9900K</a:t>
            </a:r>
            <a:br>
              <a:rPr lang="en-IE" sz="2400"/>
            </a:br>
            <a:r>
              <a:rPr lang="en-IE" sz="2400"/>
              <a:t>8 cores, 3000M transistors</a:t>
            </a:r>
          </a:p>
          <a:p>
            <a:pPr algn="ctr"/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168439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B346-7319-499C-9865-7B250CCA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Challenges</a:t>
            </a:r>
            <a:endParaRPr lang="en-IE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E96E-C099-4204-9857-76DDDAB7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4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Many fantastic libraries written in C, Fortran, Python, Go</a:t>
            </a:r>
          </a:p>
          <a:p>
            <a:pPr marL="457200" lvl="1" indent="0">
              <a:buNone/>
            </a:pPr>
            <a:r>
              <a:rPr lang="en-US" sz="2800"/>
              <a:t>How can we leverage libraries together that are written in different languages, or for different (virtual) machines?</a:t>
            </a:r>
            <a:br>
              <a:rPr lang="en-US" sz="2800"/>
            </a:br>
            <a:endParaRPr lang="en-US" sz="2800"/>
          </a:p>
          <a:p>
            <a:pPr marL="0" indent="0">
              <a:buNone/>
            </a:pPr>
            <a:r>
              <a:rPr lang="en-US"/>
              <a:t>Multiprocessing and concurrency are hard in C, Python, etc.</a:t>
            </a:r>
          </a:p>
          <a:p>
            <a:pPr marL="457200" lvl="1" indent="0">
              <a:buNone/>
            </a:pPr>
            <a:r>
              <a:rPr lang="en-US" sz="2800"/>
              <a:t>How can we leverage compute of multiple cores per machine,</a:t>
            </a:r>
            <a:br>
              <a:rPr lang="en-US" sz="2800"/>
            </a:br>
            <a:r>
              <a:rPr lang="en-US" sz="2800"/>
              <a:t>let alone multiple machines</a:t>
            </a:r>
            <a:br>
              <a:rPr lang="en-US" sz="2800"/>
            </a:br>
            <a:endParaRPr lang="en-US" sz="2800"/>
          </a:p>
          <a:p>
            <a:pPr marL="0" indent="0">
              <a:buNone/>
            </a:pPr>
            <a:r>
              <a:rPr lang="en-US"/>
              <a:t>Distributed computing is hard</a:t>
            </a:r>
          </a:p>
          <a:p>
            <a:pPr marL="457200" lvl="1" indent="0">
              <a:buNone/>
            </a:pPr>
            <a:r>
              <a:rPr lang="en-US" sz="2800"/>
              <a:t>How can we monitor/ manage/ debug/ reason about it?</a:t>
            </a:r>
            <a:endParaRPr lang="en-IE" sz="2800"/>
          </a:p>
        </p:txBody>
      </p:sp>
    </p:spTree>
    <p:extLst>
      <p:ext uri="{BB962C8B-B14F-4D97-AF65-F5344CB8AC3E}">
        <p14:creationId xmlns:p14="http://schemas.microsoft.com/office/powerpoint/2010/main" val="31637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55CF-37AD-4501-8BF6-08AE6E15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94" y="546539"/>
            <a:ext cx="10515600" cy="1325563"/>
          </a:xfrm>
        </p:spPr>
        <p:txBody>
          <a:bodyPr/>
          <a:lstStyle/>
          <a:p>
            <a:r>
              <a:rPr lang="en-US"/>
              <a:t>Computational</a:t>
            </a:r>
            <a:br>
              <a:rPr lang="en-US"/>
            </a:br>
            <a:r>
              <a:rPr lang="en-US"/>
              <a:t>Graph,</a:t>
            </a:r>
            <a:br>
              <a:rPr lang="en-US"/>
            </a:br>
            <a:r>
              <a:rPr lang="en-US"/>
              <a:t>Microservices</a:t>
            </a:r>
            <a:endParaRPr lang="en-IE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A85503B7-63E7-4C70-919E-A09C5BA3EBD3}"/>
              </a:ext>
            </a:extLst>
          </p:cNvPr>
          <p:cNvSpPr/>
          <p:nvPr/>
        </p:nvSpPr>
        <p:spPr>
          <a:xfrm>
            <a:off x="6728697" y="134893"/>
            <a:ext cx="1704975" cy="85725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  <a:endParaRPr lang="en-I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EA4630-D08B-4F36-899D-C66FF0A627ED}"/>
              </a:ext>
            </a:extLst>
          </p:cNvPr>
          <p:cNvGrpSpPr/>
          <p:nvPr/>
        </p:nvGrpSpPr>
        <p:grpSpPr>
          <a:xfrm>
            <a:off x="7008767" y="1493276"/>
            <a:ext cx="1135824" cy="1208383"/>
            <a:chOff x="6991350" y="2733675"/>
            <a:chExt cx="1135824" cy="12083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35DB13-B9D5-4F90-B11A-191BC27E06E3}"/>
                </a:ext>
              </a:extLst>
            </p:cNvPr>
            <p:cNvSpPr/>
            <p:nvPr/>
          </p:nvSpPr>
          <p:spPr>
            <a:xfrm>
              <a:off x="6991350" y="2733675"/>
              <a:ext cx="1135824" cy="1135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3" name="Picture 1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A3EED3E-DCA6-4610-A798-FCE742104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2224" y="3057525"/>
              <a:ext cx="884533" cy="8845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2E7101-D58C-415A-9810-3F2B8C4A5CB5}"/>
                </a:ext>
              </a:extLst>
            </p:cNvPr>
            <p:cNvSpPr txBox="1"/>
            <p:nvPr/>
          </p:nvSpPr>
          <p:spPr>
            <a:xfrm>
              <a:off x="7113979" y="2769820"/>
              <a:ext cx="890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Fetcher</a:t>
              </a:r>
              <a:endParaRPr lang="en-I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3817-F15A-47D9-9503-D04F024A39FF}"/>
              </a:ext>
            </a:extLst>
          </p:cNvPr>
          <p:cNvGrpSpPr/>
          <p:nvPr/>
        </p:nvGrpSpPr>
        <p:grpSpPr>
          <a:xfrm>
            <a:off x="9093927" y="1493276"/>
            <a:ext cx="1171283" cy="1135824"/>
            <a:chOff x="8658339" y="2733675"/>
            <a:chExt cx="1171283" cy="11358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2F2164-ECD5-4A08-8C9E-C70A5E7A5ACD}"/>
                </a:ext>
              </a:extLst>
            </p:cNvPr>
            <p:cNvSpPr/>
            <p:nvPr/>
          </p:nvSpPr>
          <p:spPr>
            <a:xfrm>
              <a:off x="8676068" y="2733675"/>
              <a:ext cx="1135824" cy="1135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307FBEFA-ECA3-439A-9AB4-425EB964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40307" y="3175297"/>
              <a:ext cx="398034" cy="6461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349EEF-06CC-431B-92FA-BB2EB8CAC7EB}"/>
                </a:ext>
              </a:extLst>
            </p:cNvPr>
            <p:cNvSpPr txBox="1"/>
            <p:nvPr/>
          </p:nvSpPr>
          <p:spPr>
            <a:xfrm>
              <a:off x="8658339" y="2769820"/>
              <a:ext cx="117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Responses</a:t>
              </a:r>
              <a:endParaRPr lang="en-IE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9B7068-23BF-4E46-AD9C-E369652B1E84}"/>
              </a:ext>
            </a:extLst>
          </p:cNvPr>
          <p:cNvCxnSpPr>
            <a:stCxn id="14" idx="1"/>
            <a:endCxn id="15" idx="0"/>
          </p:cNvCxnSpPr>
          <p:nvPr/>
        </p:nvCxnSpPr>
        <p:spPr>
          <a:xfrm flipH="1">
            <a:off x="7576679" y="991230"/>
            <a:ext cx="4506" cy="50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3B366B-0AD2-4A50-B271-EAF10F74A6B7}"/>
              </a:ext>
            </a:extLst>
          </p:cNvPr>
          <p:cNvGrpSpPr/>
          <p:nvPr/>
        </p:nvGrpSpPr>
        <p:grpSpPr>
          <a:xfrm>
            <a:off x="4771570" y="1493276"/>
            <a:ext cx="1135824" cy="1135824"/>
            <a:chOff x="8676068" y="2733675"/>
            <a:chExt cx="1135824" cy="11358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FA1C87-BEBC-4770-91FA-D0A14602305D}"/>
                </a:ext>
              </a:extLst>
            </p:cNvPr>
            <p:cNvSpPr/>
            <p:nvPr/>
          </p:nvSpPr>
          <p:spPr>
            <a:xfrm>
              <a:off x="8676068" y="2733675"/>
              <a:ext cx="1135824" cy="1135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5" name="Picture 24" descr="A close up of a logo&#10;&#10;Description automatically generated">
              <a:extLst>
                <a:ext uri="{FF2B5EF4-FFF2-40B4-BE49-F238E27FC236}">
                  <a16:creationId xmlns:a16="http://schemas.microsoft.com/office/drawing/2014/main" id="{8B887C53-47F3-4983-9A79-7A1599B28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40307" y="3175297"/>
              <a:ext cx="398034" cy="64614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DD5FA0-A9CE-42FD-A80D-AC56484574E4}"/>
                </a:ext>
              </a:extLst>
            </p:cNvPr>
            <p:cNvSpPr txBox="1"/>
            <p:nvPr/>
          </p:nvSpPr>
          <p:spPr>
            <a:xfrm>
              <a:off x="8777059" y="2769820"/>
              <a:ext cx="933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Frontier</a:t>
              </a:r>
              <a:endParaRPr lang="en-IE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839BDC-4BF8-4832-9BC0-30C3A08EEA9D}"/>
              </a:ext>
            </a:extLst>
          </p:cNvPr>
          <p:cNvGrpSpPr/>
          <p:nvPr/>
        </p:nvGrpSpPr>
        <p:grpSpPr>
          <a:xfrm>
            <a:off x="4771570" y="5067557"/>
            <a:ext cx="1164358" cy="1135824"/>
            <a:chOff x="8661805" y="2733675"/>
            <a:chExt cx="1164358" cy="113582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ECA1F9-E454-4B64-A123-AABAF89155B1}"/>
                </a:ext>
              </a:extLst>
            </p:cNvPr>
            <p:cNvSpPr/>
            <p:nvPr/>
          </p:nvSpPr>
          <p:spPr>
            <a:xfrm>
              <a:off x="8676068" y="2733675"/>
              <a:ext cx="1135824" cy="1135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065AE8D9-E80C-4802-A6EA-8C9C1AC2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40307" y="3175297"/>
              <a:ext cx="398034" cy="64614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D9B9BE-8EDF-4C06-8073-2A0C84E7B33B}"/>
                </a:ext>
              </a:extLst>
            </p:cNvPr>
            <p:cNvSpPr txBox="1"/>
            <p:nvPr/>
          </p:nvSpPr>
          <p:spPr>
            <a:xfrm>
              <a:off x="8661805" y="2769820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Item Store</a:t>
              </a:r>
              <a:endParaRPr lang="en-IE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341383-706C-4B2E-8FF3-302F95376AD9}"/>
              </a:ext>
            </a:extLst>
          </p:cNvPr>
          <p:cNvGrpSpPr/>
          <p:nvPr/>
        </p:nvGrpSpPr>
        <p:grpSpPr>
          <a:xfrm>
            <a:off x="7853036" y="3385515"/>
            <a:ext cx="1135824" cy="1208383"/>
            <a:chOff x="6991350" y="2733675"/>
            <a:chExt cx="1135824" cy="120838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750FC-03B2-4FFA-B5C2-8D8A87F50968}"/>
                </a:ext>
              </a:extLst>
            </p:cNvPr>
            <p:cNvSpPr/>
            <p:nvPr/>
          </p:nvSpPr>
          <p:spPr>
            <a:xfrm>
              <a:off x="6991350" y="2733675"/>
              <a:ext cx="1135824" cy="1135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41" name="Picture 4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CEE72E08-D7A5-49BF-877C-8B2718DED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2224" y="3057525"/>
              <a:ext cx="884533" cy="88453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EC0248-4F6F-49DA-87BB-802E6E67E4B4}"/>
                </a:ext>
              </a:extLst>
            </p:cNvPr>
            <p:cNvSpPr txBox="1"/>
            <p:nvPr/>
          </p:nvSpPr>
          <p:spPr>
            <a:xfrm>
              <a:off x="7118533" y="2769820"/>
              <a:ext cx="881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Entities</a:t>
              </a:r>
              <a:endParaRPr lang="en-I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5EE6C9-E224-4D5F-A27A-C37686E30C9F}"/>
              </a:ext>
            </a:extLst>
          </p:cNvPr>
          <p:cNvGrpSpPr/>
          <p:nvPr/>
        </p:nvGrpSpPr>
        <p:grpSpPr>
          <a:xfrm>
            <a:off x="9121375" y="3385515"/>
            <a:ext cx="1151854" cy="1208383"/>
            <a:chOff x="6983339" y="2733675"/>
            <a:chExt cx="1151854" cy="120838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FFD139-1242-43AD-A2AB-DAFD8622670E}"/>
                </a:ext>
              </a:extLst>
            </p:cNvPr>
            <p:cNvSpPr/>
            <p:nvPr/>
          </p:nvSpPr>
          <p:spPr>
            <a:xfrm>
              <a:off x="6991350" y="2733675"/>
              <a:ext cx="1135824" cy="1135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45" name="Picture 44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F9EB2E35-FB5F-4510-A75C-C53FB96EB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2224" y="3057525"/>
              <a:ext cx="884533" cy="88453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528433-731E-4029-AD0C-098C8EAE9E80}"/>
                </a:ext>
              </a:extLst>
            </p:cNvPr>
            <p:cNvSpPr txBox="1"/>
            <p:nvPr/>
          </p:nvSpPr>
          <p:spPr>
            <a:xfrm>
              <a:off x="6983339" y="2769820"/>
              <a:ext cx="1151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Sentiment</a:t>
              </a:r>
              <a:endParaRPr lang="en-IE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E1DD07-0E6A-41E8-AA4C-3C836969FB15}"/>
              </a:ext>
            </a:extLst>
          </p:cNvPr>
          <p:cNvGrpSpPr/>
          <p:nvPr/>
        </p:nvGrpSpPr>
        <p:grpSpPr>
          <a:xfrm>
            <a:off x="6562987" y="3385515"/>
            <a:ext cx="1135824" cy="1208383"/>
            <a:chOff x="6991350" y="2733675"/>
            <a:chExt cx="1135824" cy="120838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12B71FD-F0B7-4281-B343-D87798DD64E1}"/>
                </a:ext>
              </a:extLst>
            </p:cNvPr>
            <p:cNvSpPr/>
            <p:nvPr/>
          </p:nvSpPr>
          <p:spPr>
            <a:xfrm>
              <a:off x="6991350" y="2733675"/>
              <a:ext cx="1135824" cy="1135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49" name="Picture 4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0945913-E473-4373-B905-4F1CAE38A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2224" y="3057525"/>
              <a:ext cx="884533" cy="884533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4847A9-9697-403A-A7D1-DD63949BEB16}"/>
                </a:ext>
              </a:extLst>
            </p:cNvPr>
            <p:cNvSpPr txBox="1"/>
            <p:nvPr/>
          </p:nvSpPr>
          <p:spPr>
            <a:xfrm>
              <a:off x="7234752" y="2769820"/>
              <a:ext cx="6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Links</a:t>
              </a:r>
              <a:endParaRPr lang="en-IE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7104C6-FE61-4ED2-89E0-CDA6746DDCCE}"/>
              </a:ext>
            </a:extLst>
          </p:cNvPr>
          <p:cNvGrpSpPr/>
          <p:nvPr/>
        </p:nvGrpSpPr>
        <p:grpSpPr>
          <a:xfrm>
            <a:off x="10470194" y="3385515"/>
            <a:ext cx="1135824" cy="1208383"/>
            <a:chOff x="6991350" y="2733675"/>
            <a:chExt cx="1135824" cy="120838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8D467AD-0451-4A83-B86E-C599C260A07C}"/>
                </a:ext>
              </a:extLst>
            </p:cNvPr>
            <p:cNvSpPr/>
            <p:nvPr/>
          </p:nvSpPr>
          <p:spPr>
            <a:xfrm>
              <a:off x="6991350" y="2733675"/>
              <a:ext cx="1135824" cy="1135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53" name="Picture 5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5CE3E400-D74A-4CCF-BDE6-2474AD92D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2224" y="3057525"/>
              <a:ext cx="884533" cy="88453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6E6D06-A581-4B0E-A2D3-60A542931B9D}"/>
                </a:ext>
              </a:extLst>
            </p:cNvPr>
            <p:cNvSpPr txBox="1"/>
            <p:nvPr/>
          </p:nvSpPr>
          <p:spPr>
            <a:xfrm>
              <a:off x="7011360" y="2769820"/>
              <a:ext cx="109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Metadata</a:t>
              </a:r>
              <a:endParaRPr lang="en-IE"/>
            </a:p>
          </p:txBody>
        </p: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0B2E9DA-46E9-49BC-A9A9-E732B970C14E}"/>
              </a:ext>
            </a:extLst>
          </p:cNvPr>
          <p:cNvCxnSpPr>
            <a:cxnSpLocks/>
            <a:stCxn id="16" idx="2"/>
            <a:endCxn id="48" idx="0"/>
          </p:cNvCxnSpPr>
          <p:nvPr/>
        </p:nvCxnSpPr>
        <p:spPr>
          <a:xfrm rot="5400000">
            <a:off x="8027027" y="1732973"/>
            <a:ext cx="756415" cy="2548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92AA914-27A6-4807-89EE-19D1BFE5D777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5400000">
            <a:off x="8672051" y="2377997"/>
            <a:ext cx="756415" cy="1258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0CA9B2B-2C53-48A9-904C-FA8CBF4C2C06}"/>
              </a:ext>
            </a:extLst>
          </p:cNvPr>
          <p:cNvCxnSpPr>
            <a:cxnSpLocks/>
            <a:stCxn id="16" idx="2"/>
            <a:endCxn id="44" idx="0"/>
          </p:cNvCxnSpPr>
          <p:nvPr/>
        </p:nvCxnSpPr>
        <p:spPr>
          <a:xfrm rot="16200000" flipH="1">
            <a:off x="9310226" y="2998442"/>
            <a:ext cx="756415" cy="17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99B7582-5D1F-41BB-B507-ADD36ABB476B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 rot="16200000" flipH="1">
            <a:off x="9980630" y="2328038"/>
            <a:ext cx="756415" cy="1358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563143-3018-4733-B937-97D16588A5E8}"/>
              </a:ext>
            </a:extLst>
          </p:cNvPr>
          <p:cNvGrpSpPr/>
          <p:nvPr/>
        </p:nvGrpSpPr>
        <p:grpSpPr>
          <a:xfrm>
            <a:off x="8483688" y="5067557"/>
            <a:ext cx="1148071" cy="1208383"/>
            <a:chOff x="6985231" y="2733675"/>
            <a:chExt cx="1148071" cy="120838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21F07E7-F5FD-450E-8050-1261F820FAF6}"/>
                </a:ext>
              </a:extLst>
            </p:cNvPr>
            <p:cNvSpPr/>
            <p:nvPr/>
          </p:nvSpPr>
          <p:spPr>
            <a:xfrm>
              <a:off x="6991350" y="2733675"/>
              <a:ext cx="1135824" cy="1135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72" name="Picture 7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F88B366A-3947-4DE1-9DCF-79224A669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2224" y="3057525"/>
              <a:ext cx="884533" cy="884533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C3CD1C4-C6CF-47CB-A748-74BB5C548869}"/>
                </a:ext>
              </a:extLst>
            </p:cNvPr>
            <p:cNvSpPr txBox="1"/>
            <p:nvPr/>
          </p:nvSpPr>
          <p:spPr>
            <a:xfrm>
              <a:off x="6985231" y="2769820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Combined</a:t>
              </a:r>
              <a:endParaRPr lang="en-IE"/>
            </a:p>
          </p:txBody>
        </p: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7F2B36C-CB9C-4A32-9ECF-6C2F062108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>
          <a:xfrm rot="16200000" flipH="1">
            <a:off x="8505119" y="4514956"/>
            <a:ext cx="473659" cy="631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C5A7BCB-FF9B-41D1-B8D8-34216BD2B02D}"/>
              </a:ext>
            </a:extLst>
          </p:cNvPr>
          <p:cNvCxnSpPr>
            <a:cxnSpLocks/>
            <a:stCxn id="45" idx="2"/>
            <a:endCxn id="71" idx="0"/>
          </p:cNvCxnSpPr>
          <p:nvPr/>
        </p:nvCxnSpPr>
        <p:spPr>
          <a:xfrm rot="5400000">
            <a:off x="9143294" y="4508323"/>
            <a:ext cx="473659" cy="644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160A53C-CADB-4069-8516-957F331BD330}"/>
              </a:ext>
            </a:extLst>
          </p:cNvPr>
          <p:cNvCxnSpPr>
            <a:cxnSpLocks/>
            <a:stCxn id="53" idx="2"/>
            <a:endCxn id="71" idx="0"/>
          </p:cNvCxnSpPr>
          <p:nvPr/>
        </p:nvCxnSpPr>
        <p:spPr>
          <a:xfrm rot="5400000">
            <a:off x="9813698" y="3837919"/>
            <a:ext cx="473659" cy="1985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B8C6429-297F-4C80-A07E-CF8A81021F20}"/>
              </a:ext>
            </a:extLst>
          </p:cNvPr>
          <p:cNvCxnSpPr>
            <a:cxnSpLocks/>
            <a:stCxn id="48" idx="1"/>
            <a:endCxn id="24" idx="2"/>
          </p:cNvCxnSpPr>
          <p:nvPr/>
        </p:nvCxnSpPr>
        <p:spPr>
          <a:xfrm rot="10800000">
            <a:off x="5339483" y="2629101"/>
            <a:ext cx="1223505" cy="1324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47E413-0949-4360-A333-6E346F438039}"/>
              </a:ext>
            </a:extLst>
          </p:cNvPr>
          <p:cNvCxnSpPr>
            <a:stCxn id="71" idx="1"/>
            <a:endCxn id="36" idx="3"/>
          </p:cNvCxnSpPr>
          <p:nvPr/>
        </p:nvCxnSpPr>
        <p:spPr>
          <a:xfrm flipH="1">
            <a:off x="5921657" y="5635469"/>
            <a:ext cx="256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645BA1-2CB3-4EEF-83BF-53FA5614A7A8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>
            <a:off x="5907394" y="2061188"/>
            <a:ext cx="110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C6511-7C22-4090-B6E4-41FDE186547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144591" y="2061188"/>
            <a:ext cx="96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6D78EC-DB7E-48DF-A093-ACB908872EDA}"/>
              </a:ext>
            </a:extLst>
          </p:cNvPr>
          <p:cNvSpPr txBox="1"/>
          <p:nvPr/>
        </p:nvSpPr>
        <p:spPr>
          <a:xfrm>
            <a:off x="10083831" y="47809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join</a:t>
            </a:r>
            <a:endParaRPr lang="en-IE" i="1"/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DBE756D9-A5B4-48BA-9C69-28687A6B48A2}"/>
              </a:ext>
            </a:extLst>
          </p:cNvPr>
          <p:cNvSpPr/>
          <p:nvPr/>
        </p:nvSpPr>
        <p:spPr>
          <a:xfrm>
            <a:off x="6562987" y="1242253"/>
            <a:ext cx="537161" cy="35989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9C8F53-1509-47EA-827F-E08F918CC008}"/>
              </a:ext>
            </a:extLst>
          </p:cNvPr>
          <p:cNvSpPr txBox="1"/>
          <p:nvPr/>
        </p:nvSpPr>
        <p:spPr>
          <a:xfrm>
            <a:off x="6535098" y="932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seen</a:t>
            </a:r>
            <a:endParaRPr lang="en-IE" i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0C789-2932-46AB-92E3-1C13CE5A75C1}"/>
              </a:ext>
            </a:extLst>
          </p:cNvPr>
          <p:cNvSpPr txBox="1"/>
          <p:nvPr/>
        </p:nvSpPr>
        <p:spPr>
          <a:xfrm>
            <a:off x="6180836" y="205561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urls</a:t>
            </a:r>
            <a:endParaRPr lang="en-IE" i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1E76A6-287B-40B0-A241-5ED2917B3440}"/>
              </a:ext>
            </a:extLst>
          </p:cNvPr>
          <p:cNvSpPr txBox="1"/>
          <p:nvPr/>
        </p:nvSpPr>
        <p:spPr>
          <a:xfrm>
            <a:off x="5687136" y="397292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urls</a:t>
            </a:r>
            <a:endParaRPr lang="en-IE" i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4930B0-140D-491C-9432-3F277876E008}"/>
              </a:ext>
            </a:extLst>
          </p:cNvPr>
          <p:cNvSpPr txBox="1"/>
          <p:nvPr/>
        </p:nvSpPr>
        <p:spPr>
          <a:xfrm>
            <a:off x="7052175" y="5647584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items</a:t>
            </a:r>
            <a:endParaRPr lang="en-IE" i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EEB4C6-82E2-4759-864D-C643A1221918}"/>
              </a:ext>
            </a:extLst>
          </p:cNvPr>
          <p:cNvSpPr txBox="1"/>
          <p:nvPr/>
        </p:nvSpPr>
        <p:spPr>
          <a:xfrm>
            <a:off x="8328933" y="2055610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html</a:t>
            </a:r>
            <a:endParaRPr lang="en-IE" i="1"/>
          </a:p>
        </p:txBody>
      </p:sp>
    </p:spTree>
    <p:extLst>
      <p:ext uri="{BB962C8B-B14F-4D97-AF65-F5344CB8AC3E}">
        <p14:creationId xmlns:p14="http://schemas.microsoft.com/office/powerpoint/2010/main" val="14060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(Spark) Operator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66" y="1422400"/>
            <a:ext cx="7451160" cy="43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ED5C5D-D646-415E-8A48-77B9BE7AA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37" t="7816" r="14980" b="6646"/>
          <a:stretch/>
        </p:blipFill>
        <p:spPr>
          <a:xfrm>
            <a:off x="3781719" y="1825625"/>
            <a:ext cx="4628562" cy="22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8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88A-0C72-4CC4-9962-45BC9167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A high-throughput distributed messaging system</a:t>
            </a:r>
            <a:endParaRPr lang="en-IE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D2A4-989F-4088-B944-6AADCB3F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59"/>
            <a:ext cx="4044696" cy="4351338"/>
          </a:xfrm>
        </p:spPr>
        <p:txBody>
          <a:bodyPr>
            <a:normAutofit/>
          </a:bodyPr>
          <a:lstStyle/>
          <a:p>
            <a:r>
              <a:rPr lang="en-US" sz="2200"/>
              <a:t>Decouples Data Pipelines</a:t>
            </a:r>
          </a:p>
          <a:p>
            <a:r>
              <a:rPr lang="en-US" sz="2200"/>
              <a:t>Scalable &amp; Fault-Tolerant</a:t>
            </a:r>
          </a:p>
          <a:p>
            <a:r>
              <a:rPr lang="en-US" sz="2200"/>
              <a:t>Kafka Functionalities</a:t>
            </a:r>
          </a:p>
          <a:p>
            <a:pPr lvl="1"/>
            <a:r>
              <a:rPr lang="en-US" sz="2200"/>
              <a:t>Messaging</a:t>
            </a:r>
          </a:p>
          <a:p>
            <a:pPr lvl="1"/>
            <a:r>
              <a:rPr lang="en-US" sz="2200"/>
              <a:t>Processing</a:t>
            </a:r>
          </a:p>
          <a:p>
            <a:pPr lvl="1"/>
            <a:r>
              <a:rPr lang="en-US" sz="2200"/>
              <a:t>Storing</a:t>
            </a:r>
          </a:p>
          <a:p>
            <a:r>
              <a:rPr lang="en-US" sz="2200"/>
              <a:t>Performance (&gt;100k/s)</a:t>
            </a:r>
          </a:p>
          <a:p>
            <a:pPr lvl="1"/>
            <a:r>
              <a:rPr lang="en-US" sz="2200"/>
              <a:t>Batching</a:t>
            </a:r>
          </a:p>
          <a:p>
            <a:pPr lvl="1"/>
            <a:r>
              <a:rPr lang="en-US" sz="2200"/>
              <a:t>Zero Copy I/O</a:t>
            </a:r>
          </a:p>
          <a:p>
            <a:pPr lvl="1"/>
            <a:r>
              <a:rPr lang="en-US" sz="2200"/>
              <a:t>Leverages OS Cache</a:t>
            </a:r>
          </a:p>
          <a:p>
            <a:r>
              <a:rPr lang="en-US" sz="2200"/>
              <a:t>Durability</a:t>
            </a:r>
            <a:endParaRPr lang="en-IE" sz="22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79C45F-2429-431D-A863-1961659B0B6C}"/>
              </a:ext>
            </a:extLst>
          </p:cNvPr>
          <p:cNvSpPr txBox="1">
            <a:spLocks/>
          </p:cNvSpPr>
          <p:nvPr/>
        </p:nvSpPr>
        <p:spPr>
          <a:xfrm>
            <a:off x="5763768" y="1825625"/>
            <a:ext cx="4044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/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7EAD280-C158-4CD7-BDE0-847732DA0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96"/>
          <a:stretch/>
        </p:blipFill>
        <p:spPr>
          <a:xfrm>
            <a:off x="5763768" y="1825625"/>
            <a:ext cx="5737878" cy="3448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CC3C6-0729-401D-BCA8-C5B1FE648F48}"/>
              </a:ext>
            </a:extLst>
          </p:cNvPr>
          <p:cNvSpPr txBox="1"/>
          <p:nvPr/>
        </p:nvSpPr>
        <p:spPr>
          <a:xfrm>
            <a:off x="131064" y="6354375"/>
            <a:ext cx="827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65000"/>
                  </a:schemeClr>
                </a:solidFill>
              </a:rPr>
              <a:t>Image Credit: Confluent</a:t>
            </a:r>
          </a:p>
        </p:txBody>
      </p:sp>
    </p:spTree>
    <p:extLst>
      <p:ext uri="{BB962C8B-B14F-4D97-AF65-F5344CB8AC3E}">
        <p14:creationId xmlns:p14="http://schemas.microsoft.com/office/powerpoint/2010/main" val="364190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07F0-3900-44E3-89AC-6C8BA3C4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Core Concepts</a:t>
            </a:r>
            <a:endParaRPr lang="en-IE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3C34-5D0C-4063-8426-B0916C27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825240" cy="4351338"/>
          </a:xfrm>
        </p:spPr>
        <p:txBody>
          <a:bodyPr>
            <a:noAutofit/>
          </a:bodyPr>
          <a:lstStyle/>
          <a:p>
            <a:r>
              <a:rPr lang="en-US"/>
              <a:t>Producers</a:t>
            </a:r>
          </a:p>
          <a:p>
            <a:r>
              <a:rPr lang="en-US"/>
              <a:t>Consumers</a:t>
            </a:r>
          </a:p>
          <a:p>
            <a:r>
              <a:rPr lang="en-US"/>
              <a:t>Brokers</a:t>
            </a:r>
          </a:p>
          <a:p>
            <a:r>
              <a:rPr lang="en-US"/>
              <a:t>Topics</a:t>
            </a:r>
          </a:p>
          <a:p>
            <a:r>
              <a:rPr lang="en-US"/>
              <a:t>Zookeeper</a:t>
            </a:r>
          </a:p>
          <a:p>
            <a:pPr lvl="1"/>
            <a:r>
              <a:rPr lang="en-US" sz="2800"/>
              <a:t>Offsets</a:t>
            </a:r>
          </a:p>
          <a:p>
            <a:pPr lvl="1"/>
            <a:r>
              <a:rPr lang="en-US" sz="2800"/>
              <a:t>Broker Addresses</a:t>
            </a:r>
          </a:p>
          <a:p>
            <a:pPr lvl="1"/>
            <a:endParaRPr lang="en-US" sz="2800"/>
          </a:p>
          <a:p>
            <a:endParaRPr lang="en-US"/>
          </a:p>
        </p:txBody>
      </p:sp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072DEB7-AFCD-45BC-B3A0-2ADC1980B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411"/>
          <a:stretch/>
        </p:blipFill>
        <p:spPr>
          <a:xfrm>
            <a:off x="4939066" y="1581912"/>
            <a:ext cx="6414734" cy="3950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91C01-0C96-4EC2-A188-A9D68863731F}"/>
              </a:ext>
            </a:extLst>
          </p:cNvPr>
          <p:cNvSpPr txBox="1"/>
          <p:nvPr/>
        </p:nvSpPr>
        <p:spPr>
          <a:xfrm>
            <a:off x="131064" y="6354375"/>
            <a:ext cx="827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>
                <a:solidFill>
                  <a:schemeClr val="bg1">
                    <a:lumMod val="65000"/>
                  </a:schemeClr>
                </a:solidFill>
              </a:rPr>
              <a:t>Image Credit: Confluent</a:t>
            </a:r>
          </a:p>
        </p:txBody>
      </p:sp>
    </p:spTree>
    <p:extLst>
      <p:ext uri="{BB962C8B-B14F-4D97-AF65-F5344CB8AC3E}">
        <p14:creationId xmlns:p14="http://schemas.microsoft.com/office/powerpoint/2010/main" val="202487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444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Office Theme</vt:lpstr>
      <vt:lpstr> Stream processing using Kafka and Faust</vt:lpstr>
      <vt:lpstr>About Me</vt:lpstr>
      <vt:lpstr>Times Have Changed</vt:lpstr>
      <vt:lpstr>Challenges</vt:lpstr>
      <vt:lpstr>Computational Graph, Microservices</vt:lpstr>
      <vt:lpstr>(Spark) Operator Graph</vt:lpstr>
      <vt:lpstr>PowerPoint Presentation</vt:lpstr>
      <vt:lpstr>A high-throughput distributed messaging system</vt:lpstr>
      <vt:lpstr>Core Concepts</vt:lpstr>
      <vt:lpstr>Logs &amp; PubSub</vt:lpstr>
      <vt:lpstr>Summary</vt:lpstr>
      <vt:lpstr>PowerPoint Presentation</vt:lpstr>
      <vt:lpstr>Faust</vt:lpstr>
      <vt:lpstr>PowerPoint Presentation</vt:lpstr>
      <vt:lpstr>Tables</vt:lpstr>
      <vt:lpstr>Demo Time</vt:lpstr>
      <vt:lpstr>Alternatives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Public APIs for Machine Learning Datasets</dc:title>
  <dc:creator>Johannes Ahlmann</dc:creator>
  <cp:lastModifiedBy>Johannes Ahlmann</cp:lastModifiedBy>
  <cp:revision>35</cp:revision>
  <cp:lastPrinted>2020-02-29T17:11:17Z</cp:lastPrinted>
  <dcterms:created xsi:type="dcterms:W3CDTF">2019-10-08T11:18:56Z</dcterms:created>
  <dcterms:modified xsi:type="dcterms:W3CDTF">2020-02-29T17:12:16Z</dcterms:modified>
</cp:coreProperties>
</file>