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1" r:id="rId3"/>
    <p:sldId id="270" r:id="rId4"/>
    <p:sldId id="282" r:id="rId5"/>
    <p:sldId id="286" r:id="rId6"/>
    <p:sldId id="280" r:id="rId7"/>
    <p:sldId id="283" r:id="rId8"/>
    <p:sldId id="288" r:id="rId9"/>
    <p:sldId id="293" r:id="rId10"/>
    <p:sldId id="285" r:id="rId11"/>
    <p:sldId id="289" r:id="rId12"/>
    <p:sldId id="290" r:id="rId13"/>
    <p:sldId id="284" r:id="rId14"/>
    <p:sldId id="287" r:id="rId15"/>
    <p:sldId id="291" r:id="rId16"/>
    <p:sldId id="29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15" autoAdjust="0"/>
  </p:normalViewPr>
  <p:slideViewPr>
    <p:cSldViewPr snapToGrid="0">
      <p:cViewPr varScale="1">
        <p:scale>
          <a:sx n="105" d="100"/>
          <a:sy n="105" d="100"/>
        </p:scale>
        <p:origin x="75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B8BFD-0270-4719-BCC6-4E107AA0A989}" type="datetimeFigureOut">
              <a:rPr lang="en-IE" smtClean="0"/>
              <a:t>13/11/2019</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EABDC-E6A2-46CB-BEE0-5839B54D89F8}" type="slidenum">
              <a:rPr lang="en-IE" smtClean="0"/>
              <a:t>‹#›</a:t>
            </a:fld>
            <a:endParaRPr lang="en-IE"/>
          </a:p>
        </p:txBody>
      </p:sp>
    </p:spTree>
    <p:extLst>
      <p:ext uri="{BB962C8B-B14F-4D97-AF65-F5344CB8AC3E}">
        <p14:creationId xmlns:p14="http://schemas.microsoft.com/office/powerpoint/2010/main" val="546521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Android 8.0 with Project Treble cleanly splits the partitions up by company.</a:t>
            </a:r>
          </a:p>
          <a:p>
            <a:r>
              <a:rPr lang="en-IE"/>
              <a:t>Typically Google is the Android platform vendor,</a:t>
            </a:r>
          </a:p>
          <a:p>
            <a:r>
              <a:rPr lang="en-IE"/>
              <a:t>Qualcomm is the SoC Vendor (/vendor, /radio),</a:t>
            </a:r>
          </a:p>
          <a:p>
            <a:r>
              <a:rPr lang="en-IE"/>
              <a:t>and a company like Samsung is the OEM/ODM.  (/bootloader, /odm, /oem)</a:t>
            </a:r>
          </a:p>
          <a:p>
            <a:endParaRPr lang="en-IE"/>
          </a:p>
          <a:p>
            <a:r>
              <a:rPr lang="en-IE"/>
              <a:t>You need all sorts of "binary blobs" from chip vendors to make AOSP work.</a:t>
            </a:r>
          </a:p>
          <a:p>
            <a:endParaRPr lang="en-IE"/>
          </a:p>
          <a:p>
            <a:r>
              <a:rPr lang="en-IE"/>
              <a:t>/system should only contain generic code.</a:t>
            </a:r>
          </a:p>
          <a:p>
            <a:r>
              <a:rPr lang="en-IE"/>
              <a:t>/vendor - SoC specific binaries</a:t>
            </a:r>
          </a:p>
          <a:p>
            <a:r>
              <a:rPr lang="en-IE"/>
              <a:t>/odm - device specific code (HAL)</a:t>
            </a:r>
          </a:p>
          <a:p>
            <a:r>
              <a:rPr lang="en-IE"/>
              <a:t>/oem - assets and customizations</a:t>
            </a:r>
          </a:p>
          <a:p>
            <a:endParaRPr lang="en-IE"/>
          </a:p>
          <a:p>
            <a:r>
              <a:rPr lang="en-IE"/>
              <a:t>"Devices need to have proper ongoing support for their firmware and software specific to the hardware like drivers in order to provide proper full security updates too."</a:t>
            </a:r>
          </a:p>
          <a:p>
            <a:endParaRPr lang="en-IE"/>
          </a:p>
          <a:p>
            <a:r>
              <a:rPr lang="en-IE"/>
              <a:t>"[cellular baseband and WiFi] are both radios running firmware that effectively qualifies as a secondary OS"</a:t>
            </a:r>
          </a:p>
          <a:p>
            <a:endParaRPr lang="en-IE"/>
          </a:p>
          <a:p>
            <a:r>
              <a:rPr lang="en-IE"/>
              <a:t>"How does Graphene protect against attack on firmeware? By carefully choosing hardware targets since the OS is only part of what matters. OS mostly just needs to avoid screwing up IOMMU isolation."</a:t>
            </a:r>
          </a:p>
          <a:p>
            <a:endParaRPr lang="en-IE"/>
          </a:p>
        </p:txBody>
      </p:sp>
      <p:sp>
        <p:nvSpPr>
          <p:cNvPr id="4" name="Slide Number Placeholder 3"/>
          <p:cNvSpPr>
            <a:spLocks noGrp="1"/>
          </p:cNvSpPr>
          <p:nvPr>
            <p:ph type="sldNum" sz="quarter" idx="5"/>
          </p:nvPr>
        </p:nvSpPr>
        <p:spPr/>
        <p:txBody>
          <a:bodyPr/>
          <a:lstStyle/>
          <a:p>
            <a:fld id="{217EABDC-E6A2-46CB-BEE0-5839B54D89F8}" type="slidenum">
              <a:rPr lang="en-IE" smtClean="0"/>
              <a:t>4</a:t>
            </a:fld>
            <a:endParaRPr lang="en-IE"/>
          </a:p>
        </p:txBody>
      </p:sp>
    </p:spTree>
    <p:extLst>
      <p:ext uri="{BB962C8B-B14F-4D97-AF65-F5344CB8AC3E}">
        <p14:creationId xmlns:p14="http://schemas.microsoft.com/office/powerpoint/2010/main" val="3532940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A0EF-D381-4D6C-A631-5FF665F713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3431F559-E38C-405B-AFDD-7197AEF6F6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7F979E99-FC5C-4D3E-B2EC-06EE1436D9A6}"/>
              </a:ext>
            </a:extLst>
          </p:cNvPr>
          <p:cNvSpPr>
            <a:spLocks noGrp="1"/>
          </p:cNvSpPr>
          <p:nvPr>
            <p:ph type="dt" sz="half" idx="10"/>
          </p:nvPr>
        </p:nvSpPr>
        <p:spPr/>
        <p:txBody>
          <a:bodyPr/>
          <a:lstStyle/>
          <a:p>
            <a:fld id="{D8D8CE41-0D7F-4C54-A3F4-14141C9ADD98}" type="datetimeFigureOut">
              <a:rPr lang="en-IE" smtClean="0"/>
              <a:t>13/11/2019</a:t>
            </a:fld>
            <a:endParaRPr lang="en-IE"/>
          </a:p>
        </p:txBody>
      </p:sp>
      <p:sp>
        <p:nvSpPr>
          <p:cNvPr id="5" name="Footer Placeholder 4">
            <a:extLst>
              <a:ext uri="{FF2B5EF4-FFF2-40B4-BE49-F238E27FC236}">
                <a16:creationId xmlns:a16="http://schemas.microsoft.com/office/drawing/2014/main" id="{A6263834-5404-4F01-947C-AD21A4B3C15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49984FE-0A1F-4815-925B-E8DAA90B93C0}"/>
              </a:ext>
            </a:extLst>
          </p:cNvPr>
          <p:cNvSpPr>
            <a:spLocks noGrp="1"/>
          </p:cNvSpPr>
          <p:nvPr>
            <p:ph type="sldNum" sz="quarter" idx="12"/>
          </p:nvPr>
        </p:nvSpPr>
        <p:spPr/>
        <p:txBody>
          <a:bodyPr/>
          <a:lstStyle/>
          <a:p>
            <a:fld id="{81FA5F15-9F87-4FCA-BCCB-C9A1F4C97D36}" type="slidenum">
              <a:rPr lang="en-IE" smtClean="0"/>
              <a:t>‹#›</a:t>
            </a:fld>
            <a:endParaRPr lang="en-IE"/>
          </a:p>
        </p:txBody>
      </p:sp>
    </p:spTree>
    <p:extLst>
      <p:ext uri="{BB962C8B-B14F-4D97-AF65-F5344CB8AC3E}">
        <p14:creationId xmlns:p14="http://schemas.microsoft.com/office/powerpoint/2010/main" val="250690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5AFE-ABE5-49D6-8536-EDCDA50706C6}"/>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48CB81D5-D530-4C8E-8A51-10B4DE5672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976E8ED-8D84-4D1F-9090-3D41133B5BCC}"/>
              </a:ext>
            </a:extLst>
          </p:cNvPr>
          <p:cNvSpPr>
            <a:spLocks noGrp="1"/>
          </p:cNvSpPr>
          <p:nvPr>
            <p:ph type="dt" sz="half" idx="10"/>
          </p:nvPr>
        </p:nvSpPr>
        <p:spPr/>
        <p:txBody>
          <a:bodyPr/>
          <a:lstStyle/>
          <a:p>
            <a:fld id="{D8D8CE41-0D7F-4C54-A3F4-14141C9ADD98}" type="datetimeFigureOut">
              <a:rPr lang="en-IE" smtClean="0"/>
              <a:t>13/11/2019</a:t>
            </a:fld>
            <a:endParaRPr lang="en-IE"/>
          </a:p>
        </p:txBody>
      </p:sp>
      <p:sp>
        <p:nvSpPr>
          <p:cNvPr id="5" name="Footer Placeholder 4">
            <a:extLst>
              <a:ext uri="{FF2B5EF4-FFF2-40B4-BE49-F238E27FC236}">
                <a16:creationId xmlns:a16="http://schemas.microsoft.com/office/drawing/2014/main" id="{51FA370C-9451-45B5-BA21-D98D3020F445}"/>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33152770-6307-4BAF-A5BE-651F901DCE62}"/>
              </a:ext>
            </a:extLst>
          </p:cNvPr>
          <p:cNvSpPr>
            <a:spLocks noGrp="1"/>
          </p:cNvSpPr>
          <p:nvPr>
            <p:ph type="sldNum" sz="quarter" idx="12"/>
          </p:nvPr>
        </p:nvSpPr>
        <p:spPr/>
        <p:txBody>
          <a:bodyPr/>
          <a:lstStyle/>
          <a:p>
            <a:fld id="{81FA5F15-9F87-4FCA-BCCB-C9A1F4C97D36}" type="slidenum">
              <a:rPr lang="en-IE" smtClean="0"/>
              <a:t>‹#›</a:t>
            </a:fld>
            <a:endParaRPr lang="en-IE"/>
          </a:p>
        </p:txBody>
      </p:sp>
    </p:spTree>
    <p:extLst>
      <p:ext uri="{BB962C8B-B14F-4D97-AF65-F5344CB8AC3E}">
        <p14:creationId xmlns:p14="http://schemas.microsoft.com/office/powerpoint/2010/main" val="3714300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4B46C0-660F-4BC8-8251-86D08E1E29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18BD4A02-E34E-415B-B2DF-7830208D74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1F837BD-9414-41E9-AF73-3C7298215CB9}"/>
              </a:ext>
            </a:extLst>
          </p:cNvPr>
          <p:cNvSpPr>
            <a:spLocks noGrp="1"/>
          </p:cNvSpPr>
          <p:nvPr>
            <p:ph type="dt" sz="half" idx="10"/>
          </p:nvPr>
        </p:nvSpPr>
        <p:spPr/>
        <p:txBody>
          <a:bodyPr/>
          <a:lstStyle/>
          <a:p>
            <a:fld id="{D8D8CE41-0D7F-4C54-A3F4-14141C9ADD98}" type="datetimeFigureOut">
              <a:rPr lang="en-IE" smtClean="0"/>
              <a:t>13/11/2019</a:t>
            </a:fld>
            <a:endParaRPr lang="en-IE"/>
          </a:p>
        </p:txBody>
      </p:sp>
      <p:sp>
        <p:nvSpPr>
          <p:cNvPr id="5" name="Footer Placeholder 4">
            <a:extLst>
              <a:ext uri="{FF2B5EF4-FFF2-40B4-BE49-F238E27FC236}">
                <a16:creationId xmlns:a16="http://schemas.microsoft.com/office/drawing/2014/main" id="{42CD9366-361E-45F8-9B90-62EFE797E96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33C81D83-92EE-4559-9D51-850119C483A1}"/>
              </a:ext>
            </a:extLst>
          </p:cNvPr>
          <p:cNvSpPr>
            <a:spLocks noGrp="1"/>
          </p:cNvSpPr>
          <p:nvPr>
            <p:ph type="sldNum" sz="quarter" idx="12"/>
          </p:nvPr>
        </p:nvSpPr>
        <p:spPr/>
        <p:txBody>
          <a:bodyPr/>
          <a:lstStyle/>
          <a:p>
            <a:fld id="{81FA5F15-9F87-4FCA-BCCB-C9A1F4C97D36}" type="slidenum">
              <a:rPr lang="en-IE" smtClean="0"/>
              <a:t>‹#›</a:t>
            </a:fld>
            <a:endParaRPr lang="en-IE"/>
          </a:p>
        </p:txBody>
      </p:sp>
    </p:spTree>
    <p:extLst>
      <p:ext uri="{BB962C8B-B14F-4D97-AF65-F5344CB8AC3E}">
        <p14:creationId xmlns:p14="http://schemas.microsoft.com/office/powerpoint/2010/main" val="2889752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C266-76A4-4C23-BF3F-97DEA09D2AC9}"/>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31AA368F-1E9C-4678-A3CD-78A2B67B56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FF516EE-53D0-443E-B92E-BA26699BB188}"/>
              </a:ext>
            </a:extLst>
          </p:cNvPr>
          <p:cNvSpPr>
            <a:spLocks noGrp="1"/>
          </p:cNvSpPr>
          <p:nvPr>
            <p:ph type="dt" sz="half" idx="10"/>
          </p:nvPr>
        </p:nvSpPr>
        <p:spPr/>
        <p:txBody>
          <a:bodyPr/>
          <a:lstStyle/>
          <a:p>
            <a:fld id="{D8D8CE41-0D7F-4C54-A3F4-14141C9ADD98}" type="datetimeFigureOut">
              <a:rPr lang="en-IE" smtClean="0"/>
              <a:t>13/11/2019</a:t>
            </a:fld>
            <a:endParaRPr lang="en-IE"/>
          </a:p>
        </p:txBody>
      </p:sp>
      <p:sp>
        <p:nvSpPr>
          <p:cNvPr id="5" name="Footer Placeholder 4">
            <a:extLst>
              <a:ext uri="{FF2B5EF4-FFF2-40B4-BE49-F238E27FC236}">
                <a16:creationId xmlns:a16="http://schemas.microsoft.com/office/drawing/2014/main" id="{76BE57E1-F1F6-472C-9B18-06D69869EF8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DDC385FB-86F0-4B24-8FED-20906F1396B9}"/>
              </a:ext>
            </a:extLst>
          </p:cNvPr>
          <p:cNvSpPr>
            <a:spLocks noGrp="1"/>
          </p:cNvSpPr>
          <p:nvPr>
            <p:ph type="sldNum" sz="quarter" idx="12"/>
          </p:nvPr>
        </p:nvSpPr>
        <p:spPr/>
        <p:txBody>
          <a:bodyPr/>
          <a:lstStyle/>
          <a:p>
            <a:fld id="{81FA5F15-9F87-4FCA-BCCB-C9A1F4C97D36}" type="slidenum">
              <a:rPr lang="en-IE" smtClean="0"/>
              <a:t>‹#›</a:t>
            </a:fld>
            <a:endParaRPr lang="en-IE"/>
          </a:p>
        </p:txBody>
      </p:sp>
    </p:spTree>
    <p:extLst>
      <p:ext uri="{BB962C8B-B14F-4D97-AF65-F5344CB8AC3E}">
        <p14:creationId xmlns:p14="http://schemas.microsoft.com/office/powerpoint/2010/main" val="72409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81C08-DCD2-42F6-AC64-1D1BCE3A8C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069F76AC-7480-44D2-94F7-32A11C82A1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3A433D-B9CA-42FC-AD47-B5E7F3625E77}"/>
              </a:ext>
            </a:extLst>
          </p:cNvPr>
          <p:cNvSpPr>
            <a:spLocks noGrp="1"/>
          </p:cNvSpPr>
          <p:nvPr>
            <p:ph type="dt" sz="half" idx="10"/>
          </p:nvPr>
        </p:nvSpPr>
        <p:spPr/>
        <p:txBody>
          <a:bodyPr/>
          <a:lstStyle/>
          <a:p>
            <a:fld id="{D8D8CE41-0D7F-4C54-A3F4-14141C9ADD98}" type="datetimeFigureOut">
              <a:rPr lang="en-IE" smtClean="0"/>
              <a:t>13/11/2019</a:t>
            </a:fld>
            <a:endParaRPr lang="en-IE"/>
          </a:p>
        </p:txBody>
      </p:sp>
      <p:sp>
        <p:nvSpPr>
          <p:cNvPr id="5" name="Footer Placeholder 4">
            <a:extLst>
              <a:ext uri="{FF2B5EF4-FFF2-40B4-BE49-F238E27FC236}">
                <a16:creationId xmlns:a16="http://schemas.microsoft.com/office/drawing/2014/main" id="{541DFE2B-99E6-4A89-AF25-8B3EA713CAD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57D1A08-4488-4A0E-970C-F801870B3D97}"/>
              </a:ext>
            </a:extLst>
          </p:cNvPr>
          <p:cNvSpPr>
            <a:spLocks noGrp="1"/>
          </p:cNvSpPr>
          <p:nvPr>
            <p:ph type="sldNum" sz="quarter" idx="12"/>
          </p:nvPr>
        </p:nvSpPr>
        <p:spPr/>
        <p:txBody>
          <a:bodyPr/>
          <a:lstStyle/>
          <a:p>
            <a:fld id="{81FA5F15-9F87-4FCA-BCCB-C9A1F4C97D36}" type="slidenum">
              <a:rPr lang="en-IE" smtClean="0"/>
              <a:t>‹#›</a:t>
            </a:fld>
            <a:endParaRPr lang="en-IE"/>
          </a:p>
        </p:txBody>
      </p:sp>
    </p:spTree>
    <p:extLst>
      <p:ext uri="{BB962C8B-B14F-4D97-AF65-F5344CB8AC3E}">
        <p14:creationId xmlns:p14="http://schemas.microsoft.com/office/powerpoint/2010/main" val="4005107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830B-DB64-4211-B0F7-470384EC334F}"/>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C151D6F1-CF2B-42BA-8A42-3EEDCB6FC7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CB8554AE-7744-4690-BB2A-F7CB7BF7D3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9A338449-5079-4245-AAFA-DFD7FC4D3CA4}"/>
              </a:ext>
            </a:extLst>
          </p:cNvPr>
          <p:cNvSpPr>
            <a:spLocks noGrp="1"/>
          </p:cNvSpPr>
          <p:nvPr>
            <p:ph type="dt" sz="half" idx="10"/>
          </p:nvPr>
        </p:nvSpPr>
        <p:spPr/>
        <p:txBody>
          <a:bodyPr/>
          <a:lstStyle/>
          <a:p>
            <a:fld id="{D8D8CE41-0D7F-4C54-A3F4-14141C9ADD98}" type="datetimeFigureOut">
              <a:rPr lang="en-IE" smtClean="0"/>
              <a:t>13/11/2019</a:t>
            </a:fld>
            <a:endParaRPr lang="en-IE"/>
          </a:p>
        </p:txBody>
      </p:sp>
      <p:sp>
        <p:nvSpPr>
          <p:cNvPr id="6" name="Footer Placeholder 5">
            <a:extLst>
              <a:ext uri="{FF2B5EF4-FFF2-40B4-BE49-F238E27FC236}">
                <a16:creationId xmlns:a16="http://schemas.microsoft.com/office/drawing/2014/main" id="{6C1F3A5F-1906-4A45-9DB8-A5246D97BEB2}"/>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1DF61252-1C41-4522-9F08-76BAC5594A35}"/>
              </a:ext>
            </a:extLst>
          </p:cNvPr>
          <p:cNvSpPr>
            <a:spLocks noGrp="1"/>
          </p:cNvSpPr>
          <p:nvPr>
            <p:ph type="sldNum" sz="quarter" idx="12"/>
          </p:nvPr>
        </p:nvSpPr>
        <p:spPr/>
        <p:txBody>
          <a:bodyPr/>
          <a:lstStyle/>
          <a:p>
            <a:fld id="{81FA5F15-9F87-4FCA-BCCB-C9A1F4C97D36}" type="slidenum">
              <a:rPr lang="en-IE" smtClean="0"/>
              <a:t>‹#›</a:t>
            </a:fld>
            <a:endParaRPr lang="en-IE"/>
          </a:p>
        </p:txBody>
      </p:sp>
    </p:spTree>
    <p:extLst>
      <p:ext uri="{BB962C8B-B14F-4D97-AF65-F5344CB8AC3E}">
        <p14:creationId xmlns:p14="http://schemas.microsoft.com/office/powerpoint/2010/main" val="408003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9E773-49A0-414B-B716-1E0C16C09217}"/>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6DB58854-8C9E-4083-8E1B-BC5478996E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585DF2-7FFD-44F1-91B0-35BD4A6FF5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1039D9F1-10B3-4D14-86FF-83E5FF9E8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C304E9-7273-40C2-B7D3-1AD3339511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DB293FE3-E0EA-45CB-850E-50B2FC57B5D6}"/>
              </a:ext>
            </a:extLst>
          </p:cNvPr>
          <p:cNvSpPr>
            <a:spLocks noGrp="1"/>
          </p:cNvSpPr>
          <p:nvPr>
            <p:ph type="dt" sz="half" idx="10"/>
          </p:nvPr>
        </p:nvSpPr>
        <p:spPr/>
        <p:txBody>
          <a:bodyPr/>
          <a:lstStyle/>
          <a:p>
            <a:fld id="{D8D8CE41-0D7F-4C54-A3F4-14141C9ADD98}" type="datetimeFigureOut">
              <a:rPr lang="en-IE" smtClean="0"/>
              <a:t>13/11/2019</a:t>
            </a:fld>
            <a:endParaRPr lang="en-IE"/>
          </a:p>
        </p:txBody>
      </p:sp>
      <p:sp>
        <p:nvSpPr>
          <p:cNvPr id="8" name="Footer Placeholder 7">
            <a:extLst>
              <a:ext uri="{FF2B5EF4-FFF2-40B4-BE49-F238E27FC236}">
                <a16:creationId xmlns:a16="http://schemas.microsoft.com/office/drawing/2014/main" id="{0D7A0568-A7FA-4169-9D82-4680DE594BDD}"/>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BD06A172-FC28-47DD-BABD-CC64539C9103}"/>
              </a:ext>
            </a:extLst>
          </p:cNvPr>
          <p:cNvSpPr>
            <a:spLocks noGrp="1"/>
          </p:cNvSpPr>
          <p:nvPr>
            <p:ph type="sldNum" sz="quarter" idx="12"/>
          </p:nvPr>
        </p:nvSpPr>
        <p:spPr/>
        <p:txBody>
          <a:bodyPr/>
          <a:lstStyle/>
          <a:p>
            <a:fld id="{81FA5F15-9F87-4FCA-BCCB-C9A1F4C97D36}" type="slidenum">
              <a:rPr lang="en-IE" smtClean="0"/>
              <a:t>‹#›</a:t>
            </a:fld>
            <a:endParaRPr lang="en-IE"/>
          </a:p>
        </p:txBody>
      </p:sp>
    </p:spTree>
    <p:extLst>
      <p:ext uri="{BB962C8B-B14F-4D97-AF65-F5344CB8AC3E}">
        <p14:creationId xmlns:p14="http://schemas.microsoft.com/office/powerpoint/2010/main" val="988975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C920B-93CF-4AEC-A58C-E89FE89C6613}"/>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0D189911-BAC9-4A6E-9EEA-B3F0197B7CC2}"/>
              </a:ext>
            </a:extLst>
          </p:cNvPr>
          <p:cNvSpPr>
            <a:spLocks noGrp="1"/>
          </p:cNvSpPr>
          <p:nvPr>
            <p:ph type="dt" sz="half" idx="10"/>
          </p:nvPr>
        </p:nvSpPr>
        <p:spPr/>
        <p:txBody>
          <a:bodyPr/>
          <a:lstStyle/>
          <a:p>
            <a:fld id="{D8D8CE41-0D7F-4C54-A3F4-14141C9ADD98}" type="datetimeFigureOut">
              <a:rPr lang="en-IE" smtClean="0"/>
              <a:t>13/11/2019</a:t>
            </a:fld>
            <a:endParaRPr lang="en-IE"/>
          </a:p>
        </p:txBody>
      </p:sp>
      <p:sp>
        <p:nvSpPr>
          <p:cNvPr id="4" name="Footer Placeholder 3">
            <a:extLst>
              <a:ext uri="{FF2B5EF4-FFF2-40B4-BE49-F238E27FC236}">
                <a16:creationId xmlns:a16="http://schemas.microsoft.com/office/drawing/2014/main" id="{0A33B967-97D9-40AA-BFD1-2FC0D8B2D946}"/>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63C84D97-06BF-4CB2-9881-9D677879C8FA}"/>
              </a:ext>
            </a:extLst>
          </p:cNvPr>
          <p:cNvSpPr>
            <a:spLocks noGrp="1"/>
          </p:cNvSpPr>
          <p:nvPr>
            <p:ph type="sldNum" sz="quarter" idx="12"/>
          </p:nvPr>
        </p:nvSpPr>
        <p:spPr/>
        <p:txBody>
          <a:bodyPr/>
          <a:lstStyle/>
          <a:p>
            <a:fld id="{81FA5F15-9F87-4FCA-BCCB-C9A1F4C97D36}" type="slidenum">
              <a:rPr lang="en-IE" smtClean="0"/>
              <a:t>‹#›</a:t>
            </a:fld>
            <a:endParaRPr lang="en-IE"/>
          </a:p>
        </p:txBody>
      </p:sp>
    </p:spTree>
    <p:extLst>
      <p:ext uri="{BB962C8B-B14F-4D97-AF65-F5344CB8AC3E}">
        <p14:creationId xmlns:p14="http://schemas.microsoft.com/office/powerpoint/2010/main" val="2960444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B1F94B-B76F-42BC-B419-64F2AC08B13D}"/>
              </a:ext>
            </a:extLst>
          </p:cNvPr>
          <p:cNvSpPr>
            <a:spLocks noGrp="1"/>
          </p:cNvSpPr>
          <p:nvPr>
            <p:ph type="dt" sz="half" idx="10"/>
          </p:nvPr>
        </p:nvSpPr>
        <p:spPr/>
        <p:txBody>
          <a:bodyPr/>
          <a:lstStyle/>
          <a:p>
            <a:fld id="{D8D8CE41-0D7F-4C54-A3F4-14141C9ADD98}" type="datetimeFigureOut">
              <a:rPr lang="en-IE" smtClean="0"/>
              <a:t>13/11/2019</a:t>
            </a:fld>
            <a:endParaRPr lang="en-IE"/>
          </a:p>
        </p:txBody>
      </p:sp>
      <p:sp>
        <p:nvSpPr>
          <p:cNvPr id="3" name="Footer Placeholder 2">
            <a:extLst>
              <a:ext uri="{FF2B5EF4-FFF2-40B4-BE49-F238E27FC236}">
                <a16:creationId xmlns:a16="http://schemas.microsoft.com/office/drawing/2014/main" id="{C9E7DF3D-49EE-4533-A4FE-969381C0EC5B}"/>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A009910D-61B5-4C0C-8462-9BC85590FD60}"/>
              </a:ext>
            </a:extLst>
          </p:cNvPr>
          <p:cNvSpPr>
            <a:spLocks noGrp="1"/>
          </p:cNvSpPr>
          <p:nvPr>
            <p:ph type="sldNum" sz="quarter" idx="12"/>
          </p:nvPr>
        </p:nvSpPr>
        <p:spPr/>
        <p:txBody>
          <a:bodyPr/>
          <a:lstStyle/>
          <a:p>
            <a:fld id="{81FA5F15-9F87-4FCA-BCCB-C9A1F4C97D36}" type="slidenum">
              <a:rPr lang="en-IE" smtClean="0"/>
              <a:t>‹#›</a:t>
            </a:fld>
            <a:endParaRPr lang="en-IE"/>
          </a:p>
        </p:txBody>
      </p:sp>
    </p:spTree>
    <p:extLst>
      <p:ext uri="{BB962C8B-B14F-4D97-AF65-F5344CB8AC3E}">
        <p14:creationId xmlns:p14="http://schemas.microsoft.com/office/powerpoint/2010/main" val="527634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4643-86CF-4F9F-A1E8-758742C7B6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C91AE875-FF63-4999-AB6E-3C4F12BE19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E738796C-8DF1-4669-B41B-3DA1DB535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58AA72-0E55-4090-9ABD-6B9EDF340311}"/>
              </a:ext>
            </a:extLst>
          </p:cNvPr>
          <p:cNvSpPr>
            <a:spLocks noGrp="1"/>
          </p:cNvSpPr>
          <p:nvPr>
            <p:ph type="dt" sz="half" idx="10"/>
          </p:nvPr>
        </p:nvSpPr>
        <p:spPr/>
        <p:txBody>
          <a:bodyPr/>
          <a:lstStyle/>
          <a:p>
            <a:fld id="{D8D8CE41-0D7F-4C54-A3F4-14141C9ADD98}" type="datetimeFigureOut">
              <a:rPr lang="en-IE" smtClean="0"/>
              <a:t>13/11/2019</a:t>
            </a:fld>
            <a:endParaRPr lang="en-IE"/>
          </a:p>
        </p:txBody>
      </p:sp>
      <p:sp>
        <p:nvSpPr>
          <p:cNvPr id="6" name="Footer Placeholder 5">
            <a:extLst>
              <a:ext uri="{FF2B5EF4-FFF2-40B4-BE49-F238E27FC236}">
                <a16:creationId xmlns:a16="http://schemas.microsoft.com/office/drawing/2014/main" id="{6147E137-C331-406F-B2A5-54674582D64D}"/>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96A76D51-276F-41FC-879D-5D6C505CF67E}"/>
              </a:ext>
            </a:extLst>
          </p:cNvPr>
          <p:cNvSpPr>
            <a:spLocks noGrp="1"/>
          </p:cNvSpPr>
          <p:nvPr>
            <p:ph type="sldNum" sz="quarter" idx="12"/>
          </p:nvPr>
        </p:nvSpPr>
        <p:spPr/>
        <p:txBody>
          <a:bodyPr/>
          <a:lstStyle/>
          <a:p>
            <a:fld id="{81FA5F15-9F87-4FCA-BCCB-C9A1F4C97D36}" type="slidenum">
              <a:rPr lang="en-IE" smtClean="0"/>
              <a:t>‹#›</a:t>
            </a:fld>
            <a:endParaRPr lang="en-IE"/>
          </a:p>
        </p:txBody>
      </p:sp>
    </p:spTree>
    <p:extLst>
      <p:ext uri="{BB962C8B-B14F-4D97-AF65-F5344CB8AC3E}">
        <p14:creationId xmlns:p14="http://schemas.microsoft.com/office/powerpoint/2010/main" val="189347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EFCBB-E023-4752-9CD6-59E5590675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F4532CB2-2930-4625-9A52-AAF20E97E2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3CE2A667-4F81-418A-86FE-430384F2CD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5AA5D2-C601-4FE5-A297-21F4EC00F2A0}"/>
              </a:ext>
            </a:extLst>
          </p:cNvPr>
          <p:cNvSpPr>
            <a:spLocks noGrp="1"/>
          </p:cNvSpPr>
          <p:nvPr>
            <p:ph type="dt" sz="half" idx="10"/>
          </p:nvPr>
        </p:nvSpPr>
        <p:spPr/>
        <p:txBody>
          <a:bodyPr/>
          <a:lstStyle/>
          <a:p>
            <a:fld id="{D8D8CE41-0D7F-4C54-A3F4-14141C9ADD98}" type="datetimeFigureOut">
              <a:rPr lang="en-IE" smtClean="0"/>
              <a:t>13/11/2019</a:t>
            </a:fld>
            <a:endParaRPr lang="en-IE"/>
          </a:p>
        </p:txBody>
      </p:sp>
      <p:sp>
        <p:nvSpPr>
          <p:cNvPr id="6" name="Footer Placeholder 5">
            <a:extLst>
              <a:ext uri="{FF2B5EF4-FFF2-40B4-BE49-F238E27FC236}">
                <a16:creationId xmlns:a16="http://schemas.microsoft.com/office/drawing/2014/main" id="{577D72BE-39D8-43A9-B57F-0550D8EAF9C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F81BB6CE-2F37-4E9E-B14D-25BB5FEA1075}"/>
              </a:ext>
            </a:extLst>
          </p:cNvPr>
          <p:cNvSpPr>
            <a:spLocks noGrp="1"/>
          </p:cNvSpPr>
          <p:nvPr>
            <p:ph type="sldNum" sz="quarter" idx="12"/>
          </p:nvPr>
        </p:nvSpPr>
        <p:spPr/>
        <p:txBody>
          <a:bodyPr/>
          <a:lstStyle/>
          <a:p>
            <a:fld id="{81FA5F15-9F87-4FCA-BCCB-C9A1F4C97D36}" type="slidenum">
              <a:rPr lang="en-IE" smtClean="0"/>
              <a:t>‹#›</a:t>
            </a:fld>
            <a:endParaRPr lang="en-IE"/>
          </a:p>
        </p:txBody>
      </p:sp>
    </p:spTree>
    <p:extLst>
      <p:ext uri="{BB962C8B-B14F-4D97-AF65-F5344CB8AC3E}">
        <p14:creationId xmlns:p14="http://schemas.microsoft.com/office/powerpoint/2010/main" val="4116810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3F9580-CE89-4C4F-BABA-648CCD2E55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D41E5B24-448F-4497-AE2D-743C5BF763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FCF0476-4B57-4127-A6CB-7C44A72D1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8CE41-0D7F-4C54-A3F4-14141C9ADD98}" type="datetimeFigureOut">
              <a:rPr lang="en-IE" smtClean="0"/>
              <a:t>13/11/2019</a:t>
            </a:fld>
            <a:endParaRPr lang="en-IE"/>
          </a:p>
        </p:txBody>
      </p:sp>
      <p:sp>
        <p:nvSpPr>
          <p:cNvPr id="5" name="Footer Placeholder 4">
            <a:extLst>
              <a:ext uri="{FF2B5EF4-FFF2-40B4-BE49-F238E27FC236}">
                <a16:creationId xmlns:a16="http://schemas.microsoft.com/office/drawing/2014/main" id="{B6589C9A-7038-445B-8D3A-6388FC3989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B54C4C6E-C475-42E0-B498-D34DBAA49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A5F15-9F87-4FCA-BCCB-C9A1F4C97D36}" type="slidenum">
              <a:rPr lang="en-IE" smtClean="0"/>
              <a:t>‹#›</a:t>
            </a:fld>
            <a:endParaRPr lang="en-IE"/>
          </a:p>
        </p:txBody>
      </p:sp>
    </p:spTree>
    <p:extLst>
      <p:ext uri="{BB962C8B-B14F-4D97-AF65-F5344CB8AC3E}">
        <p14:creationId xmlns:p14="http://schemas.microsoft.com/office/powerpoint/2010/main" val="3702730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3.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7.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www.reddit.com/r/privacy/comments/cje7vg/dont_use_pureos_or_the_librem_5/"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infosec-handbook.eu/blog/e-foundation-first-look/"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reddit.com/r/linux/comments/bd2fm7/grapheneos_an_open_source_privacy_and_securit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1.png"/><Relationship Id="rId4" Type="http://schemas.openxmlformats.org/officeDocument/2006/relationships/image" Target="../media/image40.web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7F37D1CD-E1A2-455A-B8DE-C4CB195B1575}"/>
              </a:ext>
            </a:extLst>
          </p:cNvPr>
          <p:cNvSpPr/>
          <p:nvPr/>
        </p:nvSpPr>
        <p:spPr>
          <a:xfrm>
            <a:off x="1752599" y="-914400"/>
            <a:ext cx="8686804" cy="8686802"/>
          </a:xfrm>
          <a:prstGeom prst="ellipse">
            <a:avLst/>
          </a:prstGeom>
          <a:noFill/>
          <a:ln w="76200">
            <a:solidFill>
              <a:schemeClr val="accent1">
                <a:alpha val="1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pic>
        <p:nvPicPr>
          <p:cNvPr id="5" name="Picture 4" descr="A close up of a logo&#10;&#10;Description automatically generated">
            <a:extLst>
              <a:ext uri="{FF2B5EF4-FFF2-40B4-BE49-F238E27FC236}">
                <a16:creationId xmlns:a16="http://schemas.microsoft.com/office/drawing/2014/main" id="{C76D61BF-A870-4DBD-97E5-033EC0F8C2F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7608" y="2894097"/>
            <a:ext cx="3032685" cy="767989"/>
          </a:xfrm>
          <a:prstGeom prst="rect">
            <a:avLst/>
          </a:prstGeom>
          <a:solidFill>
            <a:schemeClr val="bg1"/>
          </a:solidFill>
        </p:spPr>
      </p:pic>
      <p:pic>
        <p:nvPicPr>
          <p:cNvPr id="7" name="Picture 6" descr="A close up of a sign&#10;&#10;Description automatically generated">
            <a:extLst>
              <a:ext uri="{FF2B5EF4-FFF2-40B4-BE49-F238E27FC236}">
                <a16:creationId xmlns:a16="http://schemas.microsoft.com/office/drawing/2014/main" id="{B203FDAC-6960-44A7-ABDA-C30FE600CAB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41285" y="5727965"/>
            <a:ext cx="2901386" cy="889864"/>
          </a:xfrm>
          <a:prstGeom prst="rect">
            <a:avLst/>
          </a:prstGeom>
          <a:solidFill>
            <a:schemeClr val="bg1"/>
          </a:solidFill>
        </p:spPr>
      </p:pic>
      <p:pic>
        <p:nvPicPr>
          <p:cNvPr id="9" name="Picture 8" descr="A picture containing drawing&#10;&#10;Description automatically generated">
            <a:extLst>
              <a:ext uri="{FF2B5EF4-FFF2-40B4-BE49-F238E27FC236}">
                <a16:creationId xmlns:a16="http://schemas.microsoft.com/office/drawing/2014/main" id="{5D03419A-1919-4F06-BC49-B0E2D214F6B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6601" y="4100157"/>
            <a:ext cx="3370363" cy="902302"/>
          </a:xfrm>
          <a:prstGeom prst="rect">
            <a:avLst/>
          </a:prstGeom>
          <a:solidFill>
            <a:schemeClr val="bg1"/>
          </a:solidFill>
        </p:spPr>
      </p:pic>
      <p:grpSp>
        <p:nvGrpSpPr>
          <p:cNvPr id="17" name="Group 16">
            <a:extLst>
              <a:ext uri="{FF2B5EF4-FFF2-40B4-BE49-F238E27FC236}">
                <a16:creationId xmlns:a16="http://schemas.microsoft.com/office/drawing/2014/main" id="{B361B4DE-BEBC-418E-9920-A64A87D94010}"/>
              </a:ext>
            </a:extLst>
          </p:cNvPr>
          <p:cNvGrpSpPr/>
          <p:nvPr/>
        </p:nvGrpSpPr>
        <p:grpSpPr>
          <a:xfrm>
            <a:off x="4461822" y="1510096"/>
            <a:ext cx="3268357" cy="3837809"/>
            <a:chOff x="4399063" y="1425386"/>
            <a:chExt cx="3181813" cy="3736187"/>
          </a:xfrm>
        </p:grpSpPr>
        <p:pic>
          <p:nvPicPr>
            <p:cNvPr id="1032" name="Picture 8" descr="Image result for android privacy">
              <a:extLst>
                <a:ext uri="{FF2B5EF4-FFF2-40B4-BE49-F238E27FC236}">
                  <a16:creationId xmlns:a16="http://schemas.microsoft.com/office/drawing/2014/main" id="{D52711F4-A81E-425D-ACD1-C3E1D16EB21B}"/>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4399063" y="1425386"/>
              <a:ext cx="3181813" cy="373618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picture containing black, small, sitting, apple&#10;&#10;Description automatically generated">
              <a:extLst>
                <a:ext uri="{FF2B5EF4-FFF2-40B4-BE49-F238E27FC236}">
                  <a16:creationId xmlns:a16="http://schemas.microsoft.com/office/drawing/2014/main" id="{0E7FF0BA-1F85-4DA1-891B-F8EC0A79CB62}"/>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58540" y="2811613"/>
              <a:ext cx="1235084" cy="1449304"/>
            </a:xfrm>
            <a:prstGeom prst="rect">
              <a:avLst/>
            </a:prstGeom>
          </p:spPr>
        </p:pic>
      </p:grpSp>
      <p:grpSp>
        <p:nvGrpSpPr>
          <p:cNvPr id="26" name="Group 25">
            <a:extLst>
              <a:ext uri="{FF2B5EF4-FFF2-40B4-BE49-F238E27FC236}">
                <a16:creationId xmlns:a16="http://schemas.microsoft.com/office/drawing/2014/main" id="{34EC73D8-D7DC-4570-9F59-063C5C6124DE}"/>
              </a:ext>
            </a:extLst>
          </p:cNvPr>
          <p:cNvGrpSpPr/>
          <p:nvPr/>
        </p:nvGrpSpPr>
        <p:grpSpPr>
          <a:xfrm>
            <a:off x="1868602" y="5271711"/>
            <a:ext cx="1409810" cy="1529073"/>
            <a:chOff x="1868602" y="5271711"/>
            <a:chExt cx="1409810" cy="1529073"/>
          </a:xfrm>
        </p:grpSpPr>
        <p:pic>
          <p:nvPicPr>
            <p:cNvPr id="1028" name="Picture 4" descr="Image result for f-droid">
              <a:extLst>
                <a:ext uri="{FF2B5EF4-FFF2-40B4-BE49-F238E27FC236}">
                  <a16:creationId xmlns:a16="http://schemas.microsoft.com/office/drawing/2014/main" id="{56394024-2DFA-4427-AAFB-60DD3E75CE3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2039803" y="5271711"/>
              <a:ext cx="1067408" cy="106740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BD786DF6-70A1-4A20-A567-6847C54DEAF0}"/>
                </a:ext>
              </a:extLst>
            </p:cNvPr>
            <p:cNvSpPr txBox="1"/>
            <p:nvPr/>
          </p:nvSpPr>
          <p:spPr>
            <a:xfrm>
              <a:off x="1868602" y="6339119"/>
              <a:ext cx="1409810" cy="461665"/>
            </a:xfrm>
            <a:prstGeom prst="rect">
              <a:avLst/>
            </a:prstGeom>
            <a:solidFill>
              <a:schemeClr val="bg1"/>
            </a:solidFill>
          </p:spPr>
          <p:txBody>
            <a:bodyPr wrap="none" rtlCol="0">
              <a:spAutoFit/>
            </a:bodyPr>
            <a:lstStyle/>
            <a:p>
              <a:pPr algn="ctr"/>
              <a:r>
                <a:rPr lang="en-US" sz="2400"/>
                <a:t>FossDroid</a:t>
              </a:r>
              <a:endParaRPr lang="en-IE" sz="2400"/>
            </a:p>
          </p:txBody>
        </p:sp>
      </p:grpSp>
      <p:grpSp>
        <p:nvGrpSpPr>
          <p:cNvPr id="25" name="Group 24">
            <a:extLst>
              <a:ext uri="{FF2B5EF4-FFF2-40B4-BE49-F238E27FC236}">
                <a16:creationId xmlns:a16="http://schemas.microsoft.com/office/drawing/2014/main" id="{760B7833-AD6D-46F6-86AE-2C9623769DB6}"/>
              </a:ext>
            </a:extLst>
          </p:cNvPr>
          <p:cNvGrpSpPr/>
          <p:nvPr/>
        </p:nvGrpSpPr>
        <p:grpSpPr>
          <a:xfrm>
            <a:off x="9681029" y="2163045"/>
            <a:ext cx="1509111" cy="1277928"/>
            <a:chOff x="8648417" y="140143"/>
            <a:chExt cx="2016386" cy="1707493"/>
          </a:xfrm>
        </p:grpSpPr>
        <p:pic>
          <p:nvPicPr>
            <p:cNvPr id="1026" name="Picture 2" descr="Image result for /e/ foundation logo">
              <a:extLst>
                <a:ext uri="{FF2B5EF4-FFF2-40B4-BE49-F238E27FC236}">
                  <a16:creationId xmlns:a16="http://schemas.microsoft.com/office/drawing/2014/main" id="{B2A62ACF-9FB4-4415-8542-AD0F4C776DBB}"/>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033696" y="140143"/>
              <a:ext cx="1245828" cy="124582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A3DC29B4-D863-4E9F-8A73-D8684C4A5845}"/>
                </a:ext>
              </a:extLst>
            </p:cNvPr>
            <p:cNvSpPr txBox="1"/>
            <p:nvPr/>
          </p:nvSpPr>
          <p:spPr>
            <a:xfrm>
              <a:off x="8648417" y="1385971"/>
              <a:ext cx="2016386" cy="461665"/>
            </a:xfrm>
            <a:prstGeom prst="rect">
              <a:avLst/>
            </a:prstGeom>
            <a:solidFill>
              <a:schemeClr val="bg1"/>
            </a:solidFill>
          </p:spPr>
          <p:txBody>
            <a:bodyPr wrap="none" rtlCol="0">
              <a:spAutoFit/>
            </a:bodyPr>
            <a:lstStyle/>
            <a:p>
              <a:pPr algn="ctr"/>
              <a:r>
                <a:rPr lang="en-US" sz="2400"/>
                <a:t>/e/ foundation</a:t>
              </a:r>
              <a:endParaRPr lang="en-IE" sz="2400"/>
            </a:p>
          </p:txBody>
        </p:sp>
      </p:grpSp>
      <p:sp>
        <p:nvSpPr>
          <p:cNvPr id="24" name="TextBox 23">
            <a:extLst>
              <a:ext uri="{FF2B5EF4-FFF2-40B4-BE49-F238E27FC236}">
                <a16:creationId xmlns:a16="http://schemas.microsoft.com/office/drawing/2014/main" id="{C5F4B175-C513-4834-830F-85B2FB64CEE2}"/>
              </a:ext>
            </a:extLst>
          </p:cNvPr>
          <p:cNvSpPr txBox="1"/>
          <p:nvPr/>
        </p:nvSpPr>
        <p:spPr>
          <a:xfrm>
            <a:off x="287608" y="370329"/>
            <a:ext cx="4745594" cy="2062103"/>
          </a:xfrm>
          <a:prstGeom prst="rect">
            <a:avLst/>
          </a:prstGeom>
          <a:solidFill>
            <a:schemeClr val="bg1"/>
          </a:solidFill>
        </p:spPr>
        <p:txBody>
          <a:bodyPr wrap="none" rtlCol="0">
            <a:spAutoFit/>
          </a:bodyPr>
          <a:lstStyle/>
          <a:p>
            <a:r>
              <a:rPr lang="en-US" sz="5600">
                <a:solidFill>
                  <a:schemeClr val="accent1"/>
                </a:solidFill>
              </a:rPr>
              <a:t>Android Privacy</a:t>
            </a:r>
          </a:p>
          <a:p>
            <a:r>
              <a:rPr lang="en-IE" sz="3600">
                <a:solidFill>
                  <a:schemeClr val="accent1"/>
                </a:solidFill>
              </a:rPr>
              <a:t>CorkSec, 2019-11-12</a:t>
            </a:r>
          </a:p>
          <a:p>
            <a:r>
              <a:rPr lang="en-IE" sz="3600">
                <a:solidFill>
                  <a:schemeClr val="accent1"/>
                </a:solidFill>
              </a:rPr>
              <a:t>Johannes Ahlmann</a:t>
            </a:r>
          </a:p>
        </p:txBody>
      </p:sp>
      <p:pic>
        <p:nvPicPr>
          <p:cNvPr id="28" name="Picture 27" descr="A close up of a sign&#10;&#10;Description automatically generated">
            <a:extLst>
              <a:ext uri="{FF2B5EF4-FFF2-40B4-BE49-F238E27FC236}">
                <a16:creationId xmlns:a16="http://schemas.microsoft.com/office/drawing/2014/main" id="{ED7C9D6F-BD03-43A1-BAC4-FEC1273467A3}"/>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505469" y="4221170"/>
            <a:ext cx="3341663" cy="785813"/>
          </a:xfrm>
          <a:prstGeom prst="rect">
            <a:avLst/>
          </a:prstGeom>
        </p:spPr>
      </p:pic>
    </p:spTree>
    <p:extLst>
      <p:ext uri="{BB962C8B-B14F-4D97-AF65-F5344CB8AC3E}">
        <p14:creationId xmlns:p14="http://schemas.microsoft.com/office/powerpoint/2010/main" val="1391168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0A08-F3C5-4A13-9972-995F942E19FB}"/>
              </a:ext>
            </a:extLst>
          </p:cNvPr>
          <p:cNvSpPr>
            <a:spLocks noGrp="1"/>
          </p:cNvSpPr>
          <p:nvPr>
            <p:ph type="title"/>
          </p:nvPr>
        </p:nvSpPr>
        <p:spPr/>
        <p:txBody>
          <a:bodyPr/>
          <a:lstStyle/>
          <a:p>
            <a:r>
              <a:rPr lang="en-US" u="sng"/>
              <a:t>What are our options?</a:t>
            </a:r>
            <a:endParaRPr lang="en-IE" u="sng"/>
          </a:p>
        </p:txBody>
      </p:sp>
      <p:pic>
        <p:nvPicPr>
          <p:cNvPr id="4" name="Picture 3" descr="A close up of a sign&#10;&#10;Description automatically generated">
            <a:extLst>
              <a:ext uri="{FF2B5EF4-FFF2-40B4-BE49-F238E27FC236}">
                <a16:creationId xmlns:a16="http://schemas.microsoft.com/office/drawing/2014/main" id="{1826F4CB-CB92-44AA-B148-8382FC889AE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60323" y="5568681"/>
            <a:ext cx="3739578" cy="1146940"/>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A405BD4C-BD4E-4D43-AF0F-42322E70696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77599" y="3155991"/>
            <a:ext cx="3877236" cy="1038000"/>
          </a:xfrm>
          <a:prstGeom prst="rect">
            <a:avLst/>
          </a:prstGeom>
          <a:solidFill>
            <a:schemeClr val="bg1"/>
          </a:solidFill>
        </p:spPr>
      </p:pic>
      <p:pic>
        <p:nvPicPr>
          <p:cNvPr id="8" name="Picture 8" descr="Image result for android privacy">
            <a:extLst>
              <a:ext uri="{FF2B5EF4-FFF2-40B4-BE49-F238E27FC236}">
                <a16:creationId xmlns:a16="http://schemas.microsoft.com/office/drawing/2014/main" id="{E8BE356D-9376-46A0-976B-AE0C0EBBDF37}"/>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096000" y="1791583"/>
            <a:ext cx="1565364" cy="18381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EB82903B-2A3D-4D2F-AE94-3BB426017E9B}"/>
              </a:ext>
            </a:extLst>
          </p:cNvPr>
          <p:cNvGrpSpPr/>
          <p:nvPr/>
        </p:nvGrpSpPr>
        <p:grpSpPr>
          <a:xfrm>
            <a:off x="3888819" y="4098860"/>
            <a:ext cx="1565363" cy="1325563"/>
            <a:chOff x="8648417" y="140143"/>
            <a:chExt cx="2016386" cy="1707493"/>
          </a:xfrm>
        </p:grpSpPr>
        <p:pic>
          <p:nvPicPr>
            <p:cNvPr id="11" name="Picture 2" descr="Image result for /e/ foundation logo">
              <a:extLst>
                <a:ext uri="{FF2B5EF4-FFF2-40B4-BE49-F238E27FC236}">
                  <a16:creationId xmlns:a16="http://schemas.microsoft.com/office/drawing/2014/main" id="{3D058F18-33D2-4DC9-9923-CA7B54F211AC}"/>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033696" y="140143"/>
              <a:ext cx="1245828" cy="124582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E179D5B-E914-4132-AF80-36DEED7F864F}"/>
                </a:ext>
              </a:extLst>
            </p:cNvPr>
            <p:cNvSpPr txBox="1"/>
            <p:nvPr/>
          </p:nvSpPr>
          <p:spPr>
            <a:xfrm>
              <a:off x="8648417" y="1385971"/>
              <a:ext cx="2016386" cy="461665"/>
            </a:xfrm>
            <a:prstGeom prst="rect">
              <a:avLst/>
            </a:prstGeom>
            <a:solidFill>
              <a:schemeClr val="bg1"/>
            </a:solidFill>
          </p:spPr>
          <p:txBody>
            <a:bodyPr wrap="none" rtlCol="0">
              <a:spAutoFit/>
            </a:bodyPr>
            <a:lstStyle/>
            <a:p>
              <a:pPr algn="ctr"/>
              <a:r>
                <a:rPr lang="en-US" sz="2400"/>
                <a:t>/e/ foundation</a:t>
              </a:r>
              <a:endParaRPr lang="en-IE" sz="2400"/>
            </a:p>
          </p:txBody>
        </p:sp>
      </p:grpSp>
      <p:pic>
        <p:nvPicPr>
          <p:cNvPr id="14" name="Picture 13" descr="A picture containing drawing&#10;&#10;Description automatically generated">
            <a:extLst>
              <a:ext uri="{FF2B5EF4-FFF2-40B4-BE49-F238E27FC236}">
                <a16:creationId xmlns:a16="http://schemas.microsoft.com/office/drawing/2014/main" id="{A3C47FBF-B67A-4837-97E5-6E2C8BACE07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382534" y="4193991"/>
            <a:ext cx="2484438" cy="843237"/>
          </a:xfrm>
          <a:prstGeom prst="rect">
            <a:avLst/>
          </a:prstGeom>
        </p:spPr>
      </p:pic>
      <p:pic>
        <p:nvPicPr>
          <p:cNvPr id="16" name="Picture 15" descr="A close up of a logo&#10;&#10;Description automatically generated">
            <a:extLst>
              <a:ext uri="{FF2B5EF4-FFF2-40B4-BE49-F238E27FC236}">
                <a16:creationId xmlns:a16="http://schemas.microsoft.com/office/drawing/2014/main" id="{91240818-BC54-4915-9382-75B2C1A7973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38068" y="4266120"/>
            <a:ext cx="2365573" cy="1776151"/>
          </a:xfrm>
          <a:prstGeom prst="rect">
            <a:avLst/>
          </a:prstGeom>
        </p:spPr>
      </p:pic>
      <p:pic>
        <p:nvPicPr>
          <p:cNvPr id="2050" name="Picture 2" descr="Image result for postmarketos logo">
            <a:extLst>
              <a:ext uri="{FF2B5EF4-FFF2-40B4-BE49-F238E27FC236}">
                <a16:creationId xmlns:a16="http://schemas.microsoft.com/office/drawing/2014/main" id="{17823A49-406B-47D0-9408-21E5787530E9}"/>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08456" y="2050925"/>
            <a:ext cx="3510926" cy="99445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A close up of a logo&#10;&#10;Description automatically generated">
            <a:extLst>
              <a:ext uri="{FF2B5EF4-FFF2-40B4-BE49-F238E27FC236}">
                <a16:creationId xmlns:a16="http://schemas.microsoft.com/office/drawing/2014/main" id="{88492F05-DBA6-4677-A535-567402128E59}"/>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827696" y="326099"/>
            <a:ext cx="2390318" cy="790849"/>
          </a:xfrm>
          <a:prstGeom prst="rect">
            <a:avLst/>
          </a:prstGeom>
        </p:spPr>
      </p:pic>
      <p:pic>
        <p:nvPicPr>
          <p:cNvPr id="20" name="Picture 19" descr="A picture containing object, clock&#10;&#10;Description automatically generated">
            <a:extLst>
              <a:ext uri="{FF2B5EF4-FFF2-40B4-BE49-F238E27FC236}">
                <a16:creationId xmlns:a16="http://schemas.microsoft.com/office/drawing/2014/main" id="{9AA5073F-7507-4B48-8C21-7DFC8BD398D5}"/>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505672" y="1217204"/>
            <a:ext cx="3882763" cy="1206135"/>
          </a:xfrm>
          <a:prstGeom prst="rect">
            <a:avLst/>
          </a:prstGeom>
        </p:spPr>
      </p:pic>
      <p:pic>
        <p:nvPicPr>
          <p:cNvPr id="22" name="Picture 21" descr="A picture containing clock, drawing&#10;&#10;Description automatically generated">
            <a:extLst>
              <a:ext uri="{FF2B5EF4-FFF2-40B4-BE49-F238E27FC236}">
                <a16:creationId xmlns:a16="http://schemas.microsoft.com/office/drawing/2014/main" id="{DDE2CE0E-E4FE-4486-8CC8-32EC9B710673}"/>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34812" y="5520459"/>
            <a:ext cx="2912575" cy="1041246"/>
          </a:xfrm>
          <a:prstGeom prst="rect">
            <a:avLst/>
          </a:prstGeom>
        </p:spPr>
      </p:pic>
      <p:pic>
        <p:nvPicPr>
          <p:cNvPr id="24" name="Picture 23" descr="A close up of a logo&#10;&#10;Description automatically generated">
            <a:extLst>
              <a:ext uri="{FF2B5EF4-FFF2-40B4-BE49-F238E27FC236}">
                <a16:creationId xmlns:a16="http://schemas.microsoft.com/office/drawing/2014/main" id="{BF778F3D-CF24-4E4B-81B1-24B765944068}"/>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6516091" y="4079715"/>
            <a:ext cx="2354645" cy="1146940"/>
          </a:xfrm>
          <a:prstGeom prst="rect">
            <a:avLst/>
          </a:prstGeom>
        </p:spPr>
      </p:pic>
      <p:pic>
        <p:nvPicPr>
          <p:cNvPr id="28" name="Picture 27" descr="A close up of a sign&#10;&#10;Description automatically generated">
            <a:extLst>
              <a:ext uri="{FF2B5EF4-FFF2-40B4-BE49-F238E27FC236}">
                <a16:creationId xmlns:a16="http://schemas.microsoft.com/office/drawing/2014/main" id="{6ED2A699-BF8F-4ECF-8583-BA4C7B160B8D}"/>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8073561" y="2653977"/>
            <a:ext cx="3328842" cy="782798"/>
          </a:xfrm>
          <a:prstGeom prst="rect">
            <a:avLst/>
          </a:prstGeom>
        </p:spPr>
      </p:pic>
    </p:spTree>
    <p:extLst>
      <p:ext uri="{BB962C8B-B14F-4D97-AF65-F5344CB8AC3E}">
        <p14:creationId xmlns:p14="http://schemas.microsoft.com/office/powerpoint/2010/main" val="565602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205267-956F-4E25-9F80-633F4B798C2F}"/>
              </a:ext>
            </a:extLst>
          </p:cNvPr>
          <p:cNvSpPr>
            <a:spLocks noGrp="1"/>
          </p:cNvSpPr>
          <p:nvPr>
            <p:ph idx="1"/>
          </p:nvPr>
        </p:nvSpPr>
        <p:spPr>
          <a:xfrm>
            <a:off x="838200" y="1825625"/>
            <a:ext cx="4991100" cy="4351338"/>
          </a:xfrm>
        </p:spPr>
        <p:txBody>
          <a:bodyPr/>
          <a:lstStyle/>
          <a:p>
            <a:r>
              <a:rPr lang="en-IE"/>
              <a:t>Librem 5 phone - low specs, $699</a:t>
            </a:r>
          </a:p>
          <a:p>
            <a:r>
              <a:rPr lang="en-IE"/>
              <a:t>Hardware toggles for wifi, cellular, etc.</a:t>
            </a:r>
          </a:p>
          <a:p>
            <a:r>
              <a:rPr lang="en-IE"/>
              <a:t>No support for android hardware</a:t>
            </a:r>
          </a:p>
          <a:p>
            <a:r>
              <a:rPr lang="en-IE"/>
              <a:t>Low app availability</a:t>
            </a:r>
          </a:p>
          <a:p>
            <a:r>
              <a:rPr lang="en-IE"/>
              <a:t>Hard to catch up on AOSP hardening efforts from stock linux (</a:t>
            </a:r>
            <a:r>
              <a:rPr lang="en-IE">
                <a:hlinkClick r:id="rId2"/>
              </a:rPr>
              <a:t>source</a:t>
            </a:r>
            <a:r>
              <a:rPr lang="en-IE"/>
              <a:t>)</a:t>
            </a:r>
          </a:p>
        </p:txBody>
      </p:sp>
      <p:pic>
        <p:nvPicPr>
          <p:cNvPr id="4" name="Picture 3">
            <a:extLst>
              <a:ext uri="{FF2B5EF4-FFF2-40B4-BE49-F238E27FC236}">
                <a16:creationId xmlns:a16="http://schemas.microsoft.com/office/drawing/2014/main" id="{C9E64213-5A65-4F5E-BD11-34CD03666491}"/>
              </a:ext>
            </a:extLst>
          </p:cNvPr>
          <p:cNvPicPr>
            <a:picLocks noChangeAspect="1"/>
          </p:cNvPicPr>
          <p:nvPr/>
        </p:nvPicPr>
        <p:blipFill>
          <a:blip r:embed="rId3"/>
          <a:stretch>
            <a:fillRect/>
          </a:stretch>
        </p:blipFill>
        <p:spPr>
          <a:xfrm>
            <a:off x="6052703" y="612775"/>
            <a:ext cx="6139297" cy="5880100"/>
          </a:xfrm>
          <a:prstGeom prst="rect">
            <a:avLst/>
          </a:prstGeom>
        </p:spPr>
      </p:pic>
      <p:pic>
        <p:nvPicPr>
          <p:cNvPr id="9" name="Picture 8" descr="A close up of a sign&#10;&#10;Description automatically generated">
            <a:extLst>
              <a:ext uri="{FF2B5EF4-FFF2-40B4-BE49-F238E27FC236}">
                <a16:creationId xmlns:a16="http://schemas.microsoft.com/office/drawing/2014/main" id="{8EE93AC7-32CD-4DD4-A1DE-0592F6650E2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0400" y="382588"/>
            <a:ext cx="4330700" cy="1018391"/>
          </a:xfrm>
          <a:prstGeom prst="rect">
            <a:avLst/>
          </a:prstGeom>
        </p:spPr>
      </p:pic>
    </p:spTree>
    <p:extLst>
      <p:ext uri="{BB962C8B-B14F-4D97-AF65-F5344CB8AC3E}">
        <p14:creationId xmlns:p14="http://schemas.microsoft.com/office/powerpoint/2010/main" val="176301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BC15-96C1-44CB-BD05-A1BD0BADCDE6}"/>
              </a:ext>
            </a:extLst>
          </p:cNvPr>
          <p:cNvSpPr>
            <a:spLocks noGrp="1"/>
          </p:cNvSpPr>
          <p:nvPr>
            <p:ph type="title"/>
          </p:nvPr>
        </p:nvSpPr>
        <p:spPr/>
        <p:txBody>
          <a:bodyPr/>
          <a:lstStyle/>
          <a:p>
            <a:r>
              <a:rPr lang="en-US"/>
              <a:t>     Foundation, 					   for microG</a:t>
            </a:r>
            <a:endParaRPr lang="en-IE"/>
          </a:p>
        </p:txBody>
      </p:sp>
      <p:sp>
        <p:nvSpPr>
          <p:cNvPr id="3" name="Content Placeholder 2">
            <a:extLst>
              <a:ext uri="{FF2B5EF4-FFF2-40B4-BE49-F238E27FC236}">
                <a16:creationId xmlns:a16="http://schemas.microsoft.com/office/drawing/2014/main" id="{0CACA1A8-CC72-4DF5-B85B-6D7166604C6C}"/>
              </a:ext>
            </a:extLst>
          </p:cNvPr>
          <p:cNvSpPr>
            <a:spLocks noGrp="1"/>
          </p:cNvSpPr>
          <p:nvPr>
            <p:ph idx="1"/>
          </p:nvPr>
        </p:nvSpPr>
        <p:spPr>
          <a:xfrm>
            <a:off x="838200" y="1597025"/>
            <a:ext cx="10515600" cy="4351338"/>
          </a:xfrm>
        </p:spPr>
        <p:txBody>
          <a:bodyPr>
            <a:noAutofit/>
          </a:bodyPr>
          <a:lstStyle/>
          <a:p>
            <a:pPr marL="0" indent="0">
              <a:buNone/>
            </a:pPr>
            <a:r>
              <a:rPr lang="en-IE" sz="2600"/>
              <a:t>Danial Micay:</a:t>
            </a:r>
          </a:p>
          <a:p>
            <a:r>
              <a:rPr lang="en-IE" sz="2600"/>
              <a:t>Weakens the SELinux policies</a:t>
            </a:r>
          </a:p>
          <a:p>
            <a:r>
              <a:rPr lang="en-IE" sz="2600"/>
              <a:t>Rolls back mitigations for device porting / compatibility</a:t>
            </a:r>
          </a:p>
          <a:p>
            <a:r>
              <a:rPr lang="en-IE" sz="2600"/>
              <a:t>Disables verified boot</a:t>
            </a:r>
          </a:p>
          <a:p>
            <a:r>
              <a:rPr lang="en-IE" sz="2600"/>
              <a:t>Lacks proper update security including rollback protection</a:t>
            </a:r>
          </a:p>
          <a:p>
            <a:r>
              <a:rPr lang="en-IE" sz="2600"/>
              <a:t>Adds substantial attack surface like FFmpeg alongside libstagefright, etc.</a:t>
            </a:r>
          </a:p>
          <a:p>
            <a:r>
              <a:rPr lang="en-IE" sz="2600"/>
              <a:t>Merge in huge amounts of questionable, alpha quality code from the Code Aurora Forum repositories too.</a:t>
            </a:r>
          </a:p>
          <a:p>
            <a:r>
              <a:rPr lang="en-IE" sz="2600"/>
              <a:t>Many supported devices (including Nexus and Pixel phones) also don't get their full firmware updates shipped by LineageOS.</a:t>
            </a:r>
          </a:p>
          <a:p>
            <a:r>
              <a:rPr lang="en-IE" sz="2600">
                <a:hlinkClick r:id="rId2"/>
              </a:rPr>
              <a:t>InfoSec Handbook review</a:t>
            </a:r>
            <a:endParaRPr lang="en-IE" sz="2600"/>
          </a:p>
        </p:txBody>
      </p:sp>
      <p:pic>
        <p:nvPicPr>
          <p:cNvPr id="5" name="Picture 2" descr="Image result for /e/ foundation logo">
            <a:extLst>
              <a:ext uri="{FF2B5EF4-FFF2-40B4-BE49-F238E27FC236}">
                <a16:creationId xmlns:a16="http://schemas.microsoft.com/office/drawing/2014/main" id="{95781228-7BB7-46EB-A899-188E58C9BB7A}"/>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38200" y="701142"/>
            <a:ext cx="653527" cy="653527"/>
          </a:xfrm>
          <a:prstGeom prst="rect">
            <a:avLst/>
          </a:prstGeom>
          <a:extLst>
            <a:ext uri="{909E8E84-426E-40DD-AFC4-6F175D3DCCD1}">
              <a14:hiddenFill xmlns:a14="http://schemas.microsoft.com/office/drawing/2010/main">
                <a:solidFill>
                  <a:srgbClr val="FFFFFF"/>
                </a:solidFill>
              </a14:hiddenFill>
            </a:ext>
          </a:extLst>
        </p:spPr>
      </p:pic>
      <p:pic>
        <p:nvPicPr>
          <p:cNvPr id="7" name="Picture 6" descr="A picture containing drawing&#10;&#10;Description automatically generated">
            <a:extLst>
              <a:ext uri="{FF2B5EF4-FFF2-40B4-BE49-F238E27FC236}">
                <a16:creationId xmlns:a16="http://schemas.microsoft.com/office/drawing/2014/main" id="{C57A08EB-E779-45A4-A982-84B713F6E3F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38145" y="547005"/>
            <a:ext cx="3877236" cy="1038000"/>
          </a:xfrm>
          <a:prstGeom prst="rect">
            <a:avLst/>
          </a:prstGeom>
          <a:solidFill>
            <a:schemeClr val="bg1"/>
          </a:solidFill>
        </p:spPr>
      </p:pic>
    </p:spTree>
    <p:extLst>
      <p:ext uri="{BB962C8B-B14F-4D97-AF65-F5344CB8AC3E}">
        <p14:creationId xmlns:p14="http://schemas.microsoft.com/office/powerpoint/2010/main" val="1350086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9CAA3-7FD2-4DD5-997B-7E962A2E9EC6}"/>
              </a:ext>
            </a:extLst>
          </p:cNvPr>
          <p:cNvSpPr>
            <a:spLocks noGrp="1"/>
          </p:cNvSpPr>
          <p:nvPr>
            <p:ph idx="1"/>
          </p:nvPr>
        </p:nvSpPr>
        <p:spPr/>
        <p:txBody>
          <a:bodyPr/>
          <a:lstStyle/>
          <a:p>
            <a:endParaRPr lang="en-IE"/>
          </a:p>
        </p:txBody>
      </p:sp>
      <p:pic>
        <p:nvPicPr>
          <p:cNvPr id="4" name="Picture 3">
            <a:extLst>
              <a:ext uri="{FF2B5EF4-FFF2-40B4-BE49-F238E27FC236}">
                <a16:creationId xmlns:a16="http://schemas.microsoft.com/office/drawing/2014/main" id="{98426450-8F2F-4D0D-8299-00258496BA23}"/>
              </a:ext>
            </a:extLst>
          </p:cNvPr>
          <p:cNvPicPr>
            <a:picLocks noChangeAspect="1"/>
          </p:cNvPicPr>
          <p:nvPr/>
        </p:nvPicPr>
        <p:blipFill>
          <a:blip r:embed="rId2"/>
          <a:stretch>
            <a:fillRect/>
          </a:stretch>
        </p:blipFill>
        <p:spPr>
          <a:xfrm>
            <a:off x="1363273" y="1825625"/>
            <a:ext cx="9287653" cy="4540630"/>
          </a:xfrm>
          <a:prstGeom prst="rect">
            <a:avLst/>
          </a:prstGeom>
        </p:spPr>
      </p:pic>
      <p:sp>
        <p:nvSpPr>
          <p:cNvPr id="6" name="Title 5">
            <a:extLst>
              <a:ext uri="{FF2B5EF4-FFF2-40B4-BE49-F238E27FC236}">
                <a16:creationId xmlns:a16="http://schemas.microsoft.com/office/drawing/2014/main" id="{5FEE0EF6-7A5A-4814-9A68-3CA827ECE977}"/>
              </a:ext>
            </a:extLst>
          </p:cNvPr>
          <p:cNvSpPr>
            <a:spLocks noGrp="1"/>
          </p:cNvSpPr>
          <p:nvPr>
            <p:ph type="title"/>
          </p:nvPr>
        </p:nvSpPr>
        <p:spPr/>
        <p:txBody>
          <a:bodyPr/>
          <a:lstStyle/>
          <a:p>
            <a:endParaRPr lang="en-IE"/>
          </a:p>
        </p:txBody>
      </p:sp>
      <p:pic>
        <p:nvPicPr>
          <p:cNvPr id="7" name="Picture 6" descr="A close up of a sign&#10;&#10;Description automatically generated">
            <a:extLst>
              <a:ext uri="{FF2B5EF4-FFF2-40B4-BE49-F238E27FC236}">
                <a16:creationId xmlns:a16="http://schemas.microsoft.com/office/drawing/2014/main" id="{D3428975-CBDD-459F-AE93-A80FD5975F3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33123" y="365125"/>
            <a:ext cx="3739578" cy="1146940"/>
          </a:xfrm>
          <a:prstGeom prst="rect">
            <a:avLst/>
          </a:prstGeom>
          <a:solidFill>
            <a:schemeClr val="bg1"/>
          </a:solidFill>
        </p:spPr>
      </p:pic>
    </p:spTree>
    <p:extLst>
      <p:ext uri="{BB962C8B-B14F-4D97-AF65-F5344CB8AC3E}">
        <p14:creationId xmlns:p14="http://schemas.microsoft.com/office/powerpoint/2010/main" val="1439742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9CAA3-7FD2-4DD5-997B-7E962A2E9EC6}"/>
              </a:ext>
            </a:extLst>
          </p:cNvPr>
          <p:cNvSpPr>
            <a:spLocks noGrp="1"/>
          </p:cNvSpPr>
          <p:nvPr>
            <p:ph idx="1"/>
          </p:nvPr>
        </p:nvSpPr>
        <p:spPr/>
        <p:txBody>
          <a:bodyPr>
            <a:noAutofit/>
          </a:bodyPr>
          <a:lstStyle/>
          <a:p>
            <a:r>
              <a:rPr lang="en-US" sz="2600"/>
              <a:t>Based on AOSP</a:t>
            </a:r>
          </a:p>
          <a:p>
            <a:r>
              <a:rPr lang="en-US" sz="2600"/>
              <a:t>Only support Pixel 2 and Pixel 3 devices</a:t>
            </a:r>
          </a:p>
          <a:p>
            <a:r>
              <a:rPr lang="en-US" sz="2600"/>
              <a:t>Locked Bootloader, Verified Boot</a:t>
            </a:r>
          </a:p>
          <a:p>
            <a:r>
              <a:rPr lang="en-IE" sz="2600"/>
              <a:t>It's focused on privacy and security hardening rather than device support (</a:t>
            </a:r>
            <a:r>
              <a:rPr lang="en-IE" sz="2600">
                <a:hlinkClick r:id="rId2"/>
              </a:rPr>
              <a:t>source</a:t>
            </a:r>
            <a:r>
              <a:rPr lang="en-IE" sz="2600"/>
              <a:t>)</a:t>
            </a:r>
          </a:p>
          <a:p>
            <a:r>
              <a:rPr lang="en-IE" sz="2600"/>
              <a:t>Can be built "easily" from source and self-signed</a:t>
            </a:r>
          </a:p>
          <a:p>
            <a:r>
              <a:rPr lang="en-IE" sz="2600"/>
              <a:t>Experience</a:t>
            </a:r>
          </a:p>
          <a:p>
            <a:pPr lvl="1"/>
            <a:r>
              <a:rPr lang="en-IE" sz="2600"/>
              <a:t>Great apps on F-Droid</a:t>
            </a:r>
          </a:p>
          <a:p>
            <a:pPr lvl="1"/>
            <a:r>
              <a:rPr lang="en-IE" sz="2600"/>
              <a:t>Aurora app store works great</a:t>
            </a:r>
          </a:p>
          <a:p>
            <a:pPr lvl="1"/>
            <a:r>
              <a:rPr lang="en-IE" sz="2600"/>
              <a:t>Notifications won't work for most apps</a:t>
            </a:r>
          </a:p>
          <a:p>
            <a:pPr lvl="1"/>
            <a:r>
              <a:rPr lang="en-IE" sz="2600"/>
              <a:t>Workable as a daily driver</a:t>
            </a:r>
          </a:p>
        </p:txBody>
      </p:sp>
      <p:sp>
        <p:nvSpPr>
          <p:cNvPr id="6" name="Title 5">
            <a:extLst>
              <a:ext uri="{FF2B5EF4-FFF2-40B4-BE49-F238E27FC236}">
                <a16:creationId xmlns:a16="http://schemas.microsoft.com/office/drawing/2014/main" id="{5FEE0EF6-7A5A-4814-9A68-3CA827ECE977}"/>
              </a:ext>
            </a:extLst>
          </p:cNvPr>
          <p:cNvSpPr>
            <a:spLocks noGrp="1"/>
          </p:cNvSpPr>
          <p:nvPr>
            <p:ph type="title"/>
          </p:nvPr>
        </p:nvSpPr>
        <p:spPr/>
        <p:txBody>
          <a:bodyPr/>
          <a:lstStyle/>
          <a:p>
            <a:endParaRPr lang="en-IE"/>
          </a:p>
        </p:txBody>
      </p:sp>
      <p:pic>
        <p:nvPicPr>
          <p:cNvPr id="7" name="Picture 6" descr="A close up of a sign&#10;&#10;Description automatically generated">
            <a:extLst>
              <a:ext uri="{FF2B5EF4-FFF2-40B4-BE49-F238E27FC236}">
                <a16:creationId xmlns:a16="http://schemas.microsoft.com/office/drawing/2014/main" id="{D3428975-CBDD-459F-AE93-A80FD5975F3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33123" y="365125"/>
            <a:ext cx="3739578" cy="1146940"/>
          </a:xfrm>
          <a:prstGeom prst="rect">
            <a:avLst/>
          </a:prstGeom>
          <a:solidFill>
            <a:schemeClr val="bg1"/>
          </a:solidFill>
        </p:spPr>
      </p:pic>
    </p:spTree>
    <p:extLst>
      <p:ext uri="{BB962C8B-B14F-4D97-AF65-F5344CB8AC3E}">
        <p14:creationId xmlns:p14="http://schemas.microsoft.com/office/powerpoint/2010/main" val="1110889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AC9B-A00D-464C-93E4-3823347802A6}"/>
              </a:ext>
            </a:extLst>
          </p:cNvPr>
          <p:cNvSpPr>
            <a:spLocks noGrp="1"/>
          </p:cNvSpPr>
          <p:nvPr>
            <p:ph type="title"/>
          </p:nvPr>
        </p:nvSpPr>
        <p:spPr/>
        <p:txBody>
          <a:bodyPr/>
          <a:lstStyle/>
          <a:p>
            <a:endParaRPr lang="en-IE"/>
          </a:p>
        </p:txBody>
      </p:sp>
      <p:pic>
        <p:nvPicPr>
          <p:cNvPr id="5" name="Content Placeholder 4" descr="A picture containing building, road, outdoor, street&#10;&#10;Description automatically generated">
            <a:extLst>
              <a:ext uri="{FF2B5EF4-FFF2-40B4-BE49-F238E27FC236}">
                <a16:creationId xmlns:a16="http://schemas.microsoft.com/office/drawing/2014/main" id="{5E49D0DA-4B89-4F65-A25F-C6A23B7D2F4A}"/>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79187" y="173079"/>
            <a:ext cx="5395943" cy="3035218"/>
          </a:xfrm>
        </p:spPr>
      </p:pic>
      <p:pic>
        <p:nvPicPr>
          <p:cNvPr id="7" name="Picture 6" descr="A passenger seat of a car&#10;&#10;Description automatically generated">
            <a:extLst>
              <a:ext uri="{FF2B5EF4-FFF2-40B4-BE49-F238E27FC236}">
                <a16:creationId xmlns:a16="http://schemas.microsoft.com/office/drawing/2014/main" id="{A85BBF47-156D-4DED-BBC1-56ED1A93F89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614181" y="3459679"/>
            <a:ext cx="4313591" cy="3235194"/>
          </a:xfrm>
          <a:prstGeom prst="rect">
            <a:avLst/>
          </a:prstGeom>
        </p:spPr>
      </p:pic>
      <p:pic>
        <p:nvPicPr>
          <p:cNvPr id="11" name="Picture 10" descr="A close up of a car&#10;&#10;Description automatically generated">
            <a:extLst>
              <a:ext uri="{FF2B5EF4-FFF2-40B4-BE49-F238E27FC236}">
                <a16:creationId xmlns:a16="http://schemas.microsoft.com/office/drawing/2014/main" id="{F6091813-27F3-43E1-A1B0-B1956C69B8AF}"/>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300591" y="3457657"/>
            <a:ext cx="4313590" cy="3237216"/>
          </a:xfrm>
          <a:prstGeom prst="rect">
            <a:avLst/>
          </a:prstGeom>
        </p:spPr>
      </p:pic>
      <p:pic>
        <p:nvPicPr>
          <p:cNvPr id="12" name="Picture 11" descr="A close up of a sign&#10;&#10;Description automatically generated">
            <a:extLst>
              <a:ext uri="{FF2B5EF4-FFF2-40B4-BE49-F238E27FC236}">
                <a16:creationId xmlns:a16="http://schemas.microsoft.com/office/drawing/2014/main" id="{78D0B554-AFAA-451B-A1B3-B9F12FF9E7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2940" y="5843208"/>
            <a:ext cx="2776840" cy="851665"/>
          </a:xfrm>
          <a:prstGeom prst="rect">
            <a:avLst/>
          </a:prstGeom>
          <a:solidFill>
            <a:schemeClr val="bg1"/>
          </a:solidFill>
        </p:spPr>
      </p:pic>
      <p:pic>
        <p:nvPicPr>
          <p:cNvPr id="13" name="Picture 12" descr="A picture containing drawing&#10;&#10;Description automatically generated">
            <a:extLst>
              <a:ext uri="{FF2B5EF4-FFF2-40B4-BE49-F238E27FC236}">
                <a16:creationId xmlns:a16="http://schemas.microsoft.com/office/drawing/2014/main" id="{B70FDB49-0E84-4692-AFD6-63566356497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893740" y="173079"/>
            <a:ext cx="3877236" cy="1038000"/>
          </a:xfrm>
          <a:prstGeom prst="rect">
            <a:avLst/>
          </a:prstGeom>
          <a:solidFill>
            <a:schemeClr val="bg1"/>
          </a:solidFill>
        </p:spPr>
      </p:pic>
    </p:spTree>
    <p:extLst>
      <p:ext uri="{BB962C8B-B14F-4D97-AF65-F5344CB8AC3E}">
        <p14:creationId xmlns:p14="http://schemas.microsoft.com/office/powerpoint/2010/main" val="3987287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5396-CC37-4BEC-BEA2-03FE805A66CA}"/>
              </a:ext>
            </a:extLst>
          </p:cNvPr>
          <p:cNvSpPr>
            <a:spLocks noGrp="1"/>
          </p:cNvSpPr>
          <p:nvPr>
            <p:ph type="title"/>
          </p:nvPr>
        </p:nvSpPr>
        <p:spPr/>
        <p:txBody>
          <a:bodyPr/>
          <a:lstStyle/>
          <a:p>
            <a:r>
              <a:rPr lang="en-US"/>
              <a:t>TL;DR</a:t>
            </a:r>
            <a:endParaRPr lang="en-IE"/>
          </a:p>
        </p:txBody>
      </p:sp>
      <p:sp>
        <p:nvSpPr>
          <p:cNvPr id="3" name="Content Placeholder 2">
            <a:extLst>
              <a:ext uri="{FF2B5EF4-FFF2-40B4-BE49-F238E27FC236}">
                <a16:creationId xmlns:a16="http://schemas.microsoft.com/office/drawing/2014/main" id="{B17AA8D5-3FE4-49B6-BC04-1699733E8EC4}"/>
              </a:ext>
            </a:extLst>
          </p:cNvPr>
          <p:cNvSpPr>
            <a:spLocks noGrp="1"/>
          </p:cNvSpPr>
          <p:nvPr>
            <p:ph idx="1"/>
          </p:nvPr>
        </p:nvSpPr>
        <p:spPr>
          <a:xfrm>
            <a:off x="838200" y="1470025"/>
            <a:ext cx="10515600" cy="4351338"/>
          </a:xfrm>
        </p:spPr>
        <p:txBody>
          <a:bodyPr>
            <a:noAutofit/>
          </a:bodyPr>
          <a:lstStyle/>
          <a:p>
            <a:r>
              <a:rPr lang="en-US"/>
              <a:t>Device support is a mess (Lineage, GrapheneOS)</a:t>
            </a:r>
          </a:p>
          <a:p>
            <a:pPr lvl="1"/>
            <a:r>
              <a:rPr lang="en-IE" sz="2800"/>
              <a:t>Pixel 2 XL: ~150GBP</a:t>
            </a:r>
          </a:p>
          <a:p>
            <a:pPr lvl="1"/>
            <a:r>
              <a:rPr lang="en-IE" sz="2800"/>
              <a:t>Oneplus 5t: ~150GBP</a:t>
            </a:r>
          </a:p>
          <a:p>
            <a:pPr lvl="1"/>
            <a:r>
              <a:rPr lang="de-DE" sz="2800"/>
              <a:t>Pixel 3a: ~270GBP (335EUR new)</a:t>
            </a:r>
            <a:endParaRPr lang="en-US" sz="2800"/>
          </a:p>
          <a:p>
            <a:r>
              <a:rPr lang="en-US"/>
              <a:t>With microG notifications work better, but still not perfect</a:t>
            </a:r>
          </a:p>
          <a:p>
            <a:r>
              <a:rPr lang="en-IE"/>
              <a:t>Are notifications strictly necessary, and are they good for us?</a:t>
            </a:r>
          </a:p>
          <a:p>
            <a:r>
              <a:rPr lang="en-IE"/>
              <a:t>Its only "encrypted" if you own the keys, or can prove that noone else does!</a:t>
            </a:r>
          </a:p>
          <a:p>
            <a:r>
              <a:rPr lang="en-IE"/>
              <a:t>Open Source protects us from functionality being taken away from one day to the next, and gives us a modicum of control</a:t>
            </a:r>
          </a:p>
          <a:p>
            <a:r>
              <a:rPr lang="en-IE"/>
              <a:t>Use stock AOSP/ GrapheneOS on a Pixel 3. Otherwise go with iOS!</a:t>
            </a:r>
          </a:p>
        </p:txBody>
      </p:sp>
    </p:spTree>
    <p:extLst>
      <p:ext uri="{BB962C8B-B14F-4D97-AF65-F5344CB8AC3E}">
        <p14:creationId xmlns:p14="http://schemas.microsoft.com/office/powerpoint/2010/main" val="379098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ED79-F789-4AA4-8F72-818B2AB76963}"/>
              </a:ext>
            </a:extLst>
          </p:cNvPr>
          <p:cNvSpPr>
            <a:spLocks noGrp="1"/>
          </p:cNvSpPr>
          <p:nvPr>
            <p:ph type="title"/>
          </p:nvPr>
        </p:nvSpPr>
        <p:spPr>
          <a:xfrm>
            <a:off x="838200" y="-13691"/>
            <a:ext cx="10515600" cy="1325563"/>
          </a:xfrm>
        </p:spPr>
        <p:txBody>
          <a:bodyPr/>
          <a:lstStyle/>
          <a:p>
            <a:r>
              <a:rPr lang="en-US" u="sng"/>
              <a:t>Why the long Face?</a:t>
            </a:r>
            <a:endParaRPr lang="en-IE" u="sng"/>
          </a:p>
        </p:txBody>
      </p:sp>
      <p:pic>
        <p:nvPicPr>
          <p:cNvPr id="4" name="Picture 3">
            <a:extLst>
              <a:ext uri="{FF2B5EF4-FFF2-40B4-BE49-F238E27FC236}">
                <a16:creationId xmlns:a16="http://schemas.microsoft.com/office/drawing/2014/main" id="{3E7526CE-CBEC-48C3-9DAE-5A743EFCDB4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301653" y="1357730"/>
            <a:ext cx="5592633" cy="1651498"/>
          </a:xfrm>
          <a:prstGeom prst="rect">
            <a:avLst/>
          </a:prstGeom>
        </p:spPr>
      </p:pic>
      <p:pic>
        <p:nvPicPr>
          <p:cNvPr id="5" name="Picture 4">
            <a:extLst>
              <a:ext uri="{FF2B5EF4-FFF2-40B4-BE49-F238E27FC236}">
                <a16:creationId xmlns:a16="http://schemas.microsoft.com/office/drawing/2014/main" id="{545032DE-5DE2-49DE-A82B-74478302FBE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894286" y="491179"/>
            <a:ext cx="4836885" cy="2318014"/>
          </a:xfrm>
          <a:prstGeom prst="rect">
            <a:avLst/>
          </a:prstGeom>
        </p:spPr>
      </p:pic>
      <p:pic>
        <p:nvPicPr>
          <p:cNvPr id="9" name="Picture 8">
            <a:extLst>
              <a:ext uri="{FF2B5EF4-FFF2-40B4-BE49-F238E27FC236}">
                <a16:creationId xmlns:a16="http://schemas.microsoft.com/office/drawing/2014/main" id="{A1012D3F-6B99-4DAE-B612-D45F861510A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05442" y="5565337"/>
            <a:ext cx="5196227" cy="1173000"/>
          </a:xfrm>
          <a:prstGeom prst="rect">
            <a:avLst/>
          </a:prstGeom>
        </p:spPr>
      </p:pic>
      <p:pic>
        <p:nvPicPr>
          <p:cNvPr id="10" name="Picture 9">
            <a:extLst>
              <a:ext uri="{FF2B5EF4-FFF2-40B4-BE49-F238E27FC236}">
                <a16:creationId xmlns:a16="http://schemas.microsoft.com/office/drawing/2014/main" id="{66F781FA-1FD6-4B09-B189-29F3D4EA32DF}"/>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929837" y="3259377"/>
            <a:ext cx="4692635" cy="1366818"/>
          </a:xfrm>
          <a:prstGeom prst="rect">
            <a:avLst/>
          </a:prstGeom>
        </p:spPr>
      </p:pic>
      <p:pic>
        <p:nvPicPr>
          <p:cNvPr id="11" name="Picture 10">
            <a:extLst>
              <a:ext uri="{FF2B5EF4-FFF2-40B4-BE49-F238E27FC236}">
                <a16:creationId xmlns:a16="http://schemas.microsoft.com/office/drawing/2014/main" id="{F79829F0-0175-467E-BA12-6920DF58E75C}"/>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368218" y="3287220"/>
            <a:ext cx="3858309" cy="1952438"/>
          </a:xfrm>
          <a:prstGeom prst="rect">
            <a:avLst/>
          </a:prstGeom>
        </p:spPr>
      </p:pic>
      <p:pic>
        <p:nvPicPr>
          <p:cNvPr id="12" name="Picture 11">
            <a:extLst>
              <a:ext uri="{FF2B5EF4-FFF2-40B4-BE49-F238E27FC236}">
                <a16:creationId xmlns:a16="http://schemas.microsoft.com/office/drawing/2014/main" id="{AD2F64D6-DAF5-49AF-95B3-8FE6517F3023}"/>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b="46455"/>
          <a:stretch/>
        </p:blipFill>
        <p:spPr>
          <a:xfrm>
            <a:off x="7767194" y="5026264"/>
            <a:ext cx="3710557" cy="1548368"/>
          </a:xfrm>
          <a:prstGeom prst="rect">
            <a:avLst/>
          </a:prstGeom>
        </p:spPr>
      </p:pic>
    </p:spTree>
    <p:extLst>
      <p:ext uri="{BB962C8B-B14F-4D97-AF65-F5344CB8AC3E}">
        <p14:creationId xmlns:p14="http://schemas.microsoft.com/office/powerpoint/2010/main" val="425827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08C86B3F-2203-4DD9-8E98-52424472B6C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4993" y="558800"/>
            <a:ext cx="12116204" cy="5880100"/>
          </a:xfrm>
          <a:prstGeom prst="rect">
            <a:avLst/>
          </a:prstGeom>
        </p:spPr>
      </p:pic>
      <p:sp>
        <p:nvSpPr>
          <p:cNvPr id="6" name="TextBox 5">
            <a:extLst>
              <a:ext uri="{FF2B5EF4-FFF2-40B4-BE49-F238E27FC236}">
                <a16:creationId xmlns:a16="http://schemas.microsoft.com/office/drawing/2014/main" id="{1210A104-D415-41AF-AEE5-2A4AF4D7AECD}"/>
              </a:ext>
            </a:extLst>
          </p:cNvPr>
          <p:cNvSpPr txBox="1"/>
          <p:nvPr/>
        </p:nvSpPr>
        <p:spPr>
          <a:xfrm>
            <a:off x="1772060" y="6596390"/>
            <a:ext cx="8647880" cy="307777"/>
          </a:xfrm>
          <a:prstGeom prst="rect">
            <a:avLst/>
          </a:prstGeom>
          <a:noFill/>
        </p:spPr>
        <p:txBody>
          <a:bodyPr wrap="none" rtlCol="0">
            <a:spAutoFit/>
          </a:bodyPr>
          <a:lstStyle/>
          <a:p>
            <a:pPr algn="ctr"/>
            <a:r>
              <a:rPr lang="en-IE" sz="1400">
                <a:solidFill>
                  <a:schemeClr val="bg1">
                    <a:lumMod val="50000"/>
                  </a:schemeClr>
                </a:solidFill>
              </a:rPr>
              <a:t>https://www.hackread.com/wp-content/uploads/2014/10/flashlight-apps-stealing-your-personal-information-3.png</a:t>
            </a:r>
          </a:p>
        </p:txBody>
      </p:sp>
    </p:spTree>
    <p:extLst>
      <p:ext uri="{BB962C8B-B14F-4D97-AF65-F5344CB8AC3E}">
        <p14:creationId xmlns:p14="http://schemas.microsoft.com/office/powerpoint/2010/main" val="68947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B641-8AAD-4049-A388-27A57C13D044}"/>
              </a:ext>
            </a:extLst>
          </p:cNvPr>
          <p:cNvSpPr>
            <a:spLocks noGrp="1"/>
          </p:cNvSpPr>
          <p:nvPr>
            <p:ph type="title"/>
          </p:nvPr>
        </p:nvSpPr>
        <p:spPr/>
        <p:txBody>
          <a:bodyPr/>
          <a:lstStyle/>
          <a:p>
            <a:r>
              <a:rPr lang="en-US" u="sng"/>
              <a:t>What is Android?</a:t>
            </a:r>
            <a:endParaRPr lang="en-IE" u="sng"/>
          </a:p>
        </p:txBody>
      </p:sp>
      <p:sp>
        <p:nvSpPr>
          <p:cNvPr id="3" name="Content Placeholder 2">
            <a:extLst>
              <a:ext uri="{FF2B5EF4-FFF2-40B4-BE49-F238E27FC236}">
                <a16:creationId xmlns:a16="http://schemas.microsoft.com/office/drawing/2014/main" id="{C72A1939-F57C-431D-B38F-5BFFCE5A59F0}"/>
              </a:ext>
            </a:extLst>
          </p:cNvPr>
          <p:cNvSpPr>
            <a:spLocks noGrp="1"/>
          </p:cNvSpPr>
          <p:nvPr>
            <p:ph idx="1"/>
          </p:nvPr>
        </p:nvSpPr>
        <p:spPr>
          <a:xfrm>
            <a:off x="838200" y="1444625"/>
            <a:ext cx="4967515" cy="4351338"/>
          </a:xfrm>
        </p:spPr>
        <p:txBody>
          <a:bodyPr>
            <a:noAutofit/>
          </a:bodyPr>
          <a:lstStyle/>
          <a:p>
            <a:pPr marL="0" indent="0">
              <a:buNone/>
            </a:pPr>
            <a:r>
              <a:rPr lang="en-IE" sz="2400"/>
              <a:t>For example:</a:t>
            </a:r>
          </a:p>
          <a:p>
            <a:r>
              <a:rPr lang="en-IE" sz="2400"/>
              <a:t>Google is the Android platform vendor</a:t>
            </a:r>
          </a:p>
          <a:p>
            <a:r>
              <a:rPr lang="en-IE" sz="2400"/>
              <a:t>Qualcomm is the SoC Vendor</a:t>
            </a:r>
          </a:p>
          <a:p>
            <a:r>
              <a:rPr lang="en-IE" sz="2400"/>
              <a:t>Samsung is the OEM/ODM</a:t>
            </a:r>
          </a:p>
          <a:p>
            <a:endParaRPr lang="en-IE" sz="2400"/>
          </a:p>
          <a:p>
            <a:pPr marL="0" indent="0">
              <a:buNone/>
            </a:pPr>
            <a:r>
              <a:rPr lang="en-IE" sz="2400"/>
              <a:t>"Lots of privacy and security is tied to firmware and hardware rather than the OS running on it" - D. Micay</a:t>
            </a:r>
          </a:p>
          <a:p>
            <a:pPr marL="0" indent="0">
              <a:buNone/>
            </a:pPr>
            <a:r>
              <a:rPr lang="en-IE" sz="2400"/>
              <a:t>Wifi and cellular SoC have to be considered as their own operating systems.</a:t>
            </a:r>
          </a:p>
        </p:txBody>
      </p:sp>
      <p:pic>
        <p:nvPicPr>
          <p:cNvPr id="5" name="Picture 4" descr="A screenshot of a cell phone&#10;&#10;Description automatically generated">
            <a:extLst>
              <a:ext uri="{FF2B5EF4-FFF2-40B4-BE49-F238E27FC236}">
                <a16:creationId xmlns:a16="http://schemas.microsoft.com/office/drawing/2014/main" id="{5BD51035-5D87-451F-B43F-A13EE7B6DA1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805715" y="470144"/>
            <a:ext cx="5965371" cy="6022731"/>
          </a:xfrm>
          <a:prstGeom prst="rect">
            <a:avLst/>
          </a:prstGeom>
        </p:spPr>
      </p:pic>
    </p:spTree>
    <p:extLst>
      <p:ext uri="{BB962C8B-B14F-4D97-AF65-F5344CB8AC3E}">
        <p14:creationId xmlns:p14="http://schemas.microsoft.com/office/powerpoint/2010/main" val="366764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B9B9-4705-4911-90D9-9925EFA6228C}"/>
              </a:ext>
            </a:extLst>
          </p:cNvPr>
          <p:cNvSpPr>
            <a:spLocks noGrp="1"/>
          </p:cNvSpPr>
          <p:nvPr>
            <p:ph type="title"/>
          </p:nvPr>
        </p:nvSpPr>
        <p:spPr/>
        <p:txBody>
          <a:bodyPr/>
          <a:lstStyle/>
          <a:p>
            <a:r>
              <a:rPr lang="en-US" u="sng"/>
              <a:t>What is Android?</a:t>
            </a:r>
            <a:endParaRPr lang="en-IE" u="sng"/>
          </a:p>
        </p:txBody>
      </p:sp>
      <p:pic>
        <p:nvPicPr>
          <p:cNvPr id="7" name="Content Placeholder 6" descr="A screenshot of a cell phone&#10;&#10;Description automatically generated">
            <a:extLst>
              <a:ext uri="{FF2B5EF4-FFF2-40B4-BE49-F238E27FC236}">
                <a16:creationId xmlns:a16="http://schemas.microsoft.com/office/drawing/2014/main" id="{8C6737A7-7812-4BFB-97FF-082CAA35FC46}"/>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a:xfrm>
            <a:off x="5110522" y="1397000"/>
            <a:ext cx="6929078" cy="4468019"/>
          </a:xfrm>
        </p:spPr>
      </p:pic>
      <p:sp>
        <p:nvSpPr>
          <p:cNvPr id="8" name="Content Placeholder 2">
            <a:extLst>
              <a:ext uri="{FF2B5EF4-FFF2-40B4-BE49-F238E27FC236}">
                <a16:creationId xmlns:a16="http://schemas.microsoft.com/office/drawing/2014/main" id="{DD50937E-80A3-4F3B-A756-8BE1B2773B6F}"/>
              </a:ext>
            </a:extLst>
          </p:cNvPr>
          <p:cNvSpPr txBox="1">
            <a:spLocks/>
          </p:cNvSpPr>
          <p:nvPr/>
        </p:nvSpPr>
        <p:spPr>
          <a:xfrm>
            <a:off x="838201" y="1825625"/>
            <a:ext cx="44069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G</a:t>
            </a:r>
            <a:r>
              <a:rPr lang="en-IE"/>
              <a:t>CM</a:t>
            </a:r>
            <a:br>
              <a:rPr lang="en-IE"/>
            </a:br>
            <a:r>
              <a:rPr lang="en-IE"/>
              <a:t>(Google Cloud Messaging)</a:t>
            </a:r>
          </a:p>
          <a:p>
            <a:r>
              <a:rPr lang="en-IE"/>
              <a:t>Google Play, Play Protect</a:t>
            </a:r>
          </a:p>
          <a:p>
            <a:r>
              <a:rPr lang="en-IE"/>
              <a:t>App Store Purchases</a:t>
            </a:r>
          </a:p>
          <a:p>
            <a:r>
              <a:rPr lang="en-IE"/>
              <a:t>FOTA</a:t>
            </a:r>
            <a:br>
              <a:rPr lang="en-IE"/>
            </a:br>
            <a:r>
              <a:rPr lang="en-IE"/>
              <a:t>(Firmware Over The Air)</a:t>
            </a:r>
          </a:p>
          <a:p>
            <a:r>
              <a:rPr lang="en-IE"/>
              <a:t>Binary Blobs, Drivers, Blobs</a:t>
            </a:r>
          </a:p>
        </p:txBody>
      </p:sp>
    </p:spTree>
    <p:extLst>
      <p:ext uri="{BB962C8B-B14F-4D97-AF65-F5344CB8AC3E}">
        <p14:creationId xmlns:p14="http://schemas.microsoft.com/office/powerpoint/2010/main" val="1810158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2BECBAE-1DF3-4F9F-B5C0-40D71B9D6758}"/>
              </a:ext>
            </a:extLst>
          </p:cNvPr>
          <p:cNvSpPr/>
          <p:nvPr/>
        </p:nvSpPr>
        <p:spPr>
          <a:xfrm>
            <a:off x="6773944" y="650449"/>
            <a:ext cx="2441543" cy="821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Physical Access</a:t>
            </a:r>
            <a:endParaRPr lang="en-IE" sz="2400"/>
          </a:p>
        </p:txBody>
      </p:sp>
      <p:sp>
        <p:nvSpPr>
          <p:cNvPr id="16" name="Rectangle 15">
            <a:extLst>
              <a:ext uri="{FF2B5EF4-FFF2-40B4-BE49-F238E27FC236}">
                <a16:creationId xmlns:a16="http://schemas.microsoft.com/office/drawing/2014/main" id="{C9222627-5D88-4D79-B1A5-5688D22B5F1D}"/>
              </a:ext>
            </a:extLst>
          </p:cNvPr>
          <p:cNvSpPr/>
          <p:nvPr/>
        </p:nvSpPr>
        <p:spPr>
          <a:xfrm>
            <a:off x="6773944" y="1679748"/>
            <a:ext cx="2441543" cy="821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Network-Based</a:t>
            </a:r>
            <a:br>
              <a:rPr lang="en-US" sz="2400"/>
            </a:br>
            <a:r>
              <a:rPr lang="en-US" sz="2400"/>
              <a:t>(Cellular, WiFi)</a:t>
            </a:r>
            <a:endParaRPr lang="en-IE" sz="2400"/>
          </a:p>
        </p:txBody>
      </p:sp>
      <p:sp>
        <p:nvSpPr>
          <p:cNvPr id="18" name="Rectangle 17">
            <a:extLst>
              <a:ext uri="{FF2B5EF4-FFF2-40B4-BE49-F238E27FC236}">
                <a16:creationId xmlns:a16="http://schemas.microsoft.com/office/drawing/2014/main" id="{C3050CD6-8941-49A8-85DB-27173CC848C0}"/>
              </a:ext>
            </a:extLst>
          </p:cNvPr>
          <p:cNvSpPr/>
          <p:nvPr/>
        </p:nvSpPr>
        <p:spPr>
          <a:xfrm>
            <a:off x="6773944" y="3738346"/>
            <a:ext cx="2441543" cy="821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Web-Based Remote</a:t>
            </a:r>
            <a:endParaRPr lang="en-IE" sz="2400"/>
          </a:p>
        </p:txBody>
      </p:sp>
      <p:sp>
        <p:nvSpPr>
          <p:cNvPr id="19" name="Rectangle 18">
            <a:extLst>
              <a:ext uri="{FF2B5EF4-FFF2-40B4-BE49-F238E27FC236}">
                <a16:creationId xmlns:a16="http://schemas.microsoft.com/office/drawing/2014/main" id="{AD76383A-38A7-406D-926E-E0A656E5BAFD}"/>
              </a:ext>
            </a:extLst>
          </p:cNvPr>
          <p:cNvSpPr/>
          <p:nvPr/>
        </p:nvSpPr>
        <p:spPr>
          <a:xfrm>
            <a:off x="6773944" y="4767645"/>
            <a:ext cx="2441543" cy="821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Cloud</a:t>
            </a:r>
            <a:endParaRPr lang="en-IE" sz="2400"/>
          </a:p>
        </p:txBody>
      </p:sp>
      <p:sp>
        <p:nvSpPr>
          <p:cNvPr id="20" name="TextBox 19">
            <a:extLst>
              <a:ext uri="{FF2B5EF4-FFF2-40B4-BE49-F238E27FC236}">
                <a16:creationId xmlns:a16="http://schemas.microsoft.com/office/drawing/2014/main" id="{FF3ACC1F-69EA-4694-AD08-DACEFF36B9FE}"/>
              </a:ext>
            </a:extLst>
          </p:cNvPr>
          <p:cNvSpPr txBox="1"/>
          <p:nvPr/>
        </p:nvSpPr>
        <p:spPr>
          <a:xfrm>
            <a:off x="9809375" y="737891"/>
            <a:ext cx="1825115" cy="646331"/>
          </a:xfrm>
          <a:prstGeom prst="rect">
            <a:avLst/>
          </a:prstGeom>
          <a:noFill/>
        </p:spPr>
        <p:txBody>
          <a:bodyPr wrap="none" rtlCol="0">
            <a:spAutoFit/>
          </a:bodyPr>
          <a:lstStyle/>
          <a:p>
            <a:pPr marL="285750" indent="-285750">
              <a:buFont typeface="Arial" panose="020B0604020202020204" pitchFamily="34" charset="0"/>
              <a:buChar char="•"/>
            </a:pPr>
            <a:r>
              <a:rPr lang="en-US"/>
              <a:t>juice jacking</a:t>
            </a:r>
          </a:p>
          <a:p>
            <a:pPr marL="285750" indent="-285750">
              <a:buFont typeface="Arial" panose="020B0604020202020204" pitchFamily="34" charset="0"/>
              <a:buChar char="•"/>
            </a:pPr>
            <a:r>
              <a:rPr lang="en-US"/>
              <a:t>lost and found</a:t>
            </a:r>
          </a:p>
        </p:txBody>
      </p:sp>
      <p:sp>
        <p:nvSpPr>
          <p:cNvPr id="21" name="TextBox 20">
            <a:extLst>
              <a:ext uri="{FF2B5EF4-FFF2-40B4-BE49-F238E27FC236}">
                <a16:creationId xmlns:a16="http://schemas.microsoft.com/office/drawing/2014/main" id="{25315EE4-F735-45B1-BFB4-6AC847DAE19A}"/>
              </a:ext>
            </a:extLst>
          </p:cNvPr>
          <p:cNvSpPr txBox="1"/>
          <p:nvPr/>
        </p:nvSpPr>
        <p:spPr>
          <a:xfrm>
            <a:off x="9809375" y="1767190"/>
            <a:ext cx="1845633" cy="646331"/>
          </a:xfrm>
          <a:prstGeom prst="rect">
            <a:avLst/>
          </a:prstGeom>
          <a:noFill/>
        </p:spPr>
        <p:txBody>
          <a:bodyPr wrap="none" rtlCol="0">
            <a:spAutoFit/>
          </a:bodyPr>
          <a:lstStyle/>
          <a:p>
            <a:pPr marL="285750" indent="-285750">
              <a:buFont typeface="Arial" panose="020B0604020202020204" pitchFamily="34" charset="0"/>
              <a:buChar char="•"/>
            </a:pPr>
            <a:r>
              <a:rPr lang="en-US"/>
              <a:t>exploits</a:t>
            </a:r>
            <a:endParaRPr lang="en-IE"/>
          </a:p>
          <a:p>
            <a:pPr marL="285750" indent="-285750">
              <a:buFont typeface="Arial" panose="020B0604020202020204" pitchFamily="34" charset="0"/>
              <a:buChar char="•"/>
            </a:pPr>
            <a:r>
              <a:rPr lang="en-IE"/>
              <a:t>vendor attacks</a:t>
            </a:r>
            <a:endParaRPr lang="en-US"/>
          </a:p>
        </p:txBody>
      </p:sp>
      <p:sp>
        <p:nvSpPr>
          <p:cNvPr id="22" name="TextBox 21">
            <a:extLst>
              <a:ext uri="{FF2B5EF4-FFF2-40B4-BE49-F238E27FC236}">
                <a16:creationId xmlns:a16="http://schemas.microsoft.com/office/drawing/2014/main" id="{28CAD0DC-6373-4523-801A-DD9450313B29}"/>
              </a:ext>
            </a:extLst>
          </p:cNvPr>
          <p:cNvSpPr txBox="1"/>
          <p:nvPr/>
        </p:nvSpPr>
        <p:spPr>
          <a:xfrm>
            <a:off x="9809375" y="4855086"/>
            <a:ext cx="1140056" cy="646331"/>
          </a:xfrm>
          <a:prstGeom prst="rect">
            <a:avLst/>
          </a:prstGeom>
          <a:noFill/>
        </p:spPr>
        <p:txBody>
          <a:bodyPr wrap="none" rtlCol="0">
            <a:spAutoFit/>
          </a:bodyPr>
          <a:lstStyle/>
          <a:p>
            <a:pPr marL="285750" indent="-285750">
              <a:buFont typeface="Arial" panose="020B0604020202020204" pitchFamily="34" charset="0"/>
              <a:buChar char="•"/>
            </a:pPr>
            <a:r>
              <a:rPr lang="en-US"/>
              <a:t>iCloud</a:t>
            </a:r>
          </a:p>
          <a:p>
            <a:pPr marL="285750" indent="-285750">
              <a:buFont typeface="Arial" panose="020B0604020202020204" pitchFamily="34" charset="0"/>
              <a:buChar char="•"/>
            </a:pPr>
            <a:r>
              <a:rPr lang="en-US"/>
              <a:t>Google</a:t>
            </a:r>
            <a:endParaRPr lang="en-IE"/>
          </a:p>
        </p:txBody>
      </p:sp>
      <p:sp>
        <p:nvSpPr>
          <p:cNvPr id="23" name="Rectangle 22">
            <a:extLst>
              <a:ext uri="{FF2B5EF4-FFF2-40B4-BE49-F238E27FC236}">
                <a16:creationId xmlns:a16="http://schemas.microsoft.com/office/drawing/2014/main" id="{CA3ABBC9-AFF7-467E-B98F-0A20F1F50F8C}"/>
              </a:ext>
            </a:extLst>
          </p:cNvPr>
          <p:cNvSpPr/>
          <p:nvPr/>
        </p:nvSpPr>
        <p:spPr>
          <a:xfrm>
            <a:off x="6773944" y="2709047"/>
            <a:ext cx="2441543" cy="821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ODM, OEM,</a:t>
            </a:r>
            <a:br>
              <a:rPr lang="en-US" sz="2400"/>
            </a:br>
            <a:r>
              <a:rPr lang="en-US" sz="2400"/>
              <a:t>AOSP</a:t>
            </a:r>
            <a:endParaRPr lang="en-IE" sz="2400"/>
          </a:p>
        </p:txBody>
      </p:sp>
      <p:sp>
        <p:nvSpPr>
          <p:cNvPr id="24" name="TextBox 23">
            <a:extLst>
              <a:ext uri="{FF2B5EF4-FFF2-40B4-BE49-F238E27FC236}">
                <a16:creationId xmlns:a16="http://schemas.microsoft.com/office/drawing/2014/main" id="{EEC01464-447B-499D-97B1-C08258052180}"/>
              </a:ext>
            </a:extLst>
          </p:cNvPr>
          <p:cNvSpPr txBox="1"/>
          <p:nvPr/>
        </p:nvSpPr>
        <p:spPr>
          <a:xfrm>
            <a:off x="9809375" y="2700294"/>
            <a:ext cx="1316386" cy="923330"/>
          </a:xfrm>
          <a:prstGeom prst="rect">
            <a:avLst/>
          </a:prstGeom>
          <a:noFill/>
        </p:spPr>
        <p:txBody>
          <a:bodyPr wrap="none" rtlCol="0">
            <a:spAutoFit/>
          </a:bodyPr>
          <a:lstStyle/>
          <a:p>
            <a:pPr marL="285750" indent="-285750">
              <a:buFont typeface="Arial" panose="020B0604020202020204" pitchFamily="34" charset="0"/>
              <a:buChar char="•"/>
            </a:pPr>
            <a:r>
              <a:rPr lang="en-US"/>
              <a:t>Samsung</a:t>
            </a:r>
          </a:p>
          <a:p>
            <a:pPr marL="285750" indent="-285750">
              <a:buFont typeface="Arial" panose="020B0604020202020204" pitchFamily="34" charset="0"/>
              <a:buChar char="•"/>
            </a:pPr>
            <a:r>
              <a:rPr lang="en-US"/>
              <a:t>Google</a:t>
            </a:r>
          </a:p>
          <a:p>
            <a:pPr marL="285750" indent="-285750">
              <a:buFont typeface="Arial" panose="020B0604020202020204" pitchFamily="34" charset="0"/>
              <a:buChar char="•"/>
            </a:pPr>
            <a:r>
              <a:rPr lang="en-US"/>
              <a:t>Apple</a:t>
            </a:r>
            <a:endParaRPr lang="en-IE"/>
          </a:p>
        </p:txBody>
      </p:sp>
      <p:sp>
        <p:nvSpPr>
          <p:cNvPr id="26" name="Rectangle 25">
            <a:extLst>
              <a:ext uri="{FF2B5EF4-FFF2-40B4-BE49-F238E27FC236}">
                <a16:creationId xmlns:a16="http://schemas.microsoft.com/office/drawing/2014/main" id="{3841735A-CC8B-46BD-B922-24E6AD0A968B}"/>
              </a:ext>
            </a:extLst>
          </p:cNvPr>
          <p:cNvSpPr/>
          <p:nvPr/>
        </p:nvSpPr>
        <p:spPr>
          <a:xfrm>
            <a:off x="6773944" y="5796944"/>
            <a:ext cx="2441543" cy="821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Apps</a:t>
            </a:r>
            <a:endParaRPr lang="en-IE" sz="2400"/>
          </a:p>
        </p:txBody>
      </p:sp>
      <p:sp>
        <p:nvSpPr>
          <p:cNvPr id="27" name="Title 1">
            <a:extLst>
              <a:ext uri="{FF2B5EF4-FFF2-40B4-BE49-F238E27FC236}">
                <a16:creationId xmlns:a16="http://schemas.microsoft.com/office/drawing/2014/main" id="{3093D228-FF0A-4BE1-B64E-6263BD1E3594}"/>
              </a:ext>
            </a:extLst>
          </p:cNvPr>
          <p:cNvSpPr>
            <a:spLocks noGrp="1"/>
          </p:cNvSpPr>
          <p:nvPr>
            <p:ph type="title"/>
          </p:nvPr>
        </p:nvSpPr>
        <p:spPr>
          <a:xfrm>
            <a:off x="838200" y="365125"/>
            <a:ext cx="5816600" cy="1325563"/>
          </a:xfrm>
        </p:spPr>
        <p:txBody>
          <a:bodyPr>
            <a:normAutofit/>
          </a:bodyPr>
          <a:lstStyle/>
          <a:p>
            <a:r>
              <a:rPr lang="en-US" sz="4000" u="sng"/>
              <a:t>What is the Threat Model?</a:t>
            </a:r>
            <a:endParaRPr lang="en-IE" sz="4000" u="sng"/>
          </a:p>
        </p:txBody>
      </p:sp>
      <p:sp>
        <p:nvSpPr>
          <p:cNvPr id="28" name="Content Placeholder 2">
            <a:extLst>
              <a:ext uri="{FF2B5EF4-FFF2-40B4-BE49-F238E27FC236}">
                <a16:creationId xmlns:a16="http://schemas.microsoft.com/office/drawing/2014/main" id="{B06040FE-798E-4EA0-B76B-A53EB5B1123F}"/>
              </a:ext>
            </a:extLst>
          </p:cNvPr>
          <p:cNvSpPr>
            <a:spLocks noGrp="1"/>
          </p:cNvSpPr>
          <p:nvPr>
            <p:ph idx="1"/>
          </p:nvPr>
        </p:nvSpPr>
        <p:spPr>
          <a:xfrm>
            <a:off x="838200" y="1825625"/>
            <a:ext cx="4967515" cy="4351338"/>
          </a:xfrm>
        </p:spPr>
        <p:txBody>
          <a:bodyPr>
            <a:normAutofit/>
          </a:bodyPr>
          <a:lstStyle/>
          <a:p>
            <a:pPr marL="0" indent="0">
              <a:buNone/>
            </a:pPr>
            <a:r>
              <a:rPr lang="en-IE"/>
              <a:t>Who do we want to keep our data from?</a:t>
            </a:r>
          </a:p>
          <a:p>
            <a:r>
              <a:rPr lang="en-IE"/>
              <a:t>Google, Apple</a:t>
            </a:r>
          </a:p>
          <a:p>
            <a:r>
              <a:rPr lang="en-IE"/>
              <a:t>State Actors</a:t>
            </a:r>
          </a:p>
          <a:p>
            <a:r>
              <a:rPr lang="en-IE"/>
              <a:t>Advertisers</a:t>
            </a:r>
          </a:p>
          <a:p>
            <a:r>
              <a:rPr lang="en-IE"/>
              <a:t>Remote Attackers</a:t>
            </a:r>
          </a:p>
        </p:txBody>
      </p:sp>
    </p:spTree>
    <p:extLst>
      <p:ext uri="{BB962C8B-B14F-4D97-AF65-F5344CB8AC3E}">
        <p14:creationId xmlns:p14="http://schemas.microsoft.com/office/powerpoint/2010/main" val="2508076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0AD22-7400-4333-AB6D-A8B8146DE4BB}"/>
              </a:ext>
            </a:extLst>
          </p:cNvPr>
          <p:cNvSpPr>
            <a:spLocks noGrp="1"/>
          </p:cNvSpPr>
          <p:nvPr>
            <p:ph type="title"/>
          </p:nvPr>
        </p:nvSpPr>
        <p:spPr/>
        <p:txBody>
          <a:bodyPr/>
          <a:lstStyle/>
          <a:p>
            <a:r>
              <a:rPr lang="en-US" u="sng"/>
              <a:t>Security - Smartphone vs. Laptop?</a:t>
            </a:r>
            <a:endParaRPr lang="en-IE" u="sng"/>
          </a:p>
        </p:txBody>
      </p:sp>
      <p:pic>
        <p:nvPicPr>
          <p:cNvPr id="4" name="Picture 3">
            <a:extLst>
              <a:ext uri="{FF2B5EF4-FFF2-40B4-BE49-F238E27FC236}">
                <a16:creationId xmlns:a16="http://schemas.microsoft.com/office/drawing/2014/main" id="{5795AF91-88E6-499A-A764-95E4FEA5774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10300" y="1919288"/>
            <a:ext cx="5463394" cy="4181928"/>
          </a:xfrm>
          <a:prstGeom prst="rect">
            <a:avLst/>
          </a:prstGeom>
        </p:spPr>
      </p:pic>
      <p:pic>
        <p:nvPicPr>
          <p:cNvPr id="5" name="Picture 4">
            <a:extLst>
              <a:ext uri="{FF2B5EF4-FFF2-40B4-BE49-F238E27FC236}">
                <a16:creationId xmlns:a16="http://schemas.microsoft.com/office/drawing/2014/main" id="{35D9EEE8-9F31-4262-85C9-D4F7F46E32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32606" y="1919287"/>
            <a:ext cx="5336514" cy="4181927"/>
          </a:xfrm>
          <a:prstGeom prst="rect">
            <a:avLst/>
          </a:prstGeom>
        </p:spPr>
      </p:pic>
    </p:spTree>
    <p:extLst>
      <p:ext uri="{BB962C8B-B14F-4D97-AF65-F5344CB8AC3E}">
        <p14:creationId xmlns:p14="http://schemas.microsoft.com/office/powerpoint/2010/main" val="2076709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4961-8DC5-4A4B-8508-FD82B51D67DD}"/>
              </a:ext>
            </a:extLst>
          </p:cNvPr>
          <p:cNvSpPr>
            <a:spLocks noGrp="1"/>
          </p:cNvSpPr>
          <p:nvPr>
            <p:ph type="title"/>
          </p:nvPr>
        </p:nvSpPr>
        <p:spPr/>
        <p:txBody>
          <a:bodyPr/>
          <a:lstStyle/>
          <a:p>
            <a:r>
              <a:rPr lang="en-US" u="sng"/>
              <a:t>iOS FTW?</a:t>
            </a:r>
            <a:endParaRPr lang="en-IE" u="sng"/>
          </a:p>
        </p:txBody>
      </p:sp>
      <p:pic>
        <p:nvPicPr>
          <p:cNvPr id="4" name="Picture 3">
            <a:extLst>
              <a:ext uri="{FF2B5EF4-FFF2-40B4-BE49-F238E27FC236}">
                <a16:creationId xmlns:a16="http://schemas.microsoft.com/office/drawing/2014/main" id="{93C42CD9-F660-4ED7-9A80-3B97E6F36EF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0230" y="205515"/>
            <a:ext cx="6333610" cy="1128470"/>
          </a:xfrm>
          <a:prstGeom prst="rect">
            <a:avLst/>
          </a:prstGeom>
        </p:spPr>
      </p:pic>
      <p:pic>
        <p:nvPicPr>
          <p:cNvPr id="5" name="Picture 4">
            <a:extLst>
              <a:ext uri="{FF2B5EF4-FFF2-40B4-BE49-F238E27FC236}">
                <a16:creationId xmlns:a16="http://schemas.microsoft.com/office/drawing/2014/main" id="{C7DF15C7-E947-4B4B-A6BD-79028EB703ED}"/>
              </a:ext>
            </a:extLst>
          </p:cNvPr>
          <p:cNvPicPr>
            <a:picLocks noChangeAspect="1"/>
          </p:cNvPicPr>
          <p:nvPr/>
        </p:nvPicPr>
        <p:blipFill>
          <a:blip r:embed="rId3"/>
          <a:stretch>
            <a:fillRect/>
          </a:stretch>
        </p:blipFill>
        <p:spPr>
          <a:xfrm>
            <a:off x="5727700" y="4896881"/>
            <a:ext cx="6273800" cy="1321249"/>
          </a:xfrm>
          <a:prstGeom prst="rect">
            <a:avLst/>
          </a:prstGeom>
        </p:spPr>
      </p:pic>
      <p:pic>
        <p:nvPicPr>
          <p:cNvPr id="7" name="Picture 6">
            <a:extLst>
              <a:ext uri="{FF2B5EF4-FFF2-40B4-BE49-F238E27FC236}">
                <a16:creationId xmlns:a16="http://schemas.microsoft.com/office/drawing/2014/main" id="{DB904379-D0EE-449F-89CB-58DF02197620}"/>
              </a:ext>
            </a:extLst>
          </p:cNvPr>
          <p:cNvPicPr>
            <a:picLocks noChangeAspect="1"/>
          </p:cNvPicPr>
          <p:nvPr/>
        </p:nvPicPr>
        <p:blipFill>
          <a:blip r:embed="rId4"/>
          <a:stretch>
            <a:fillRect/>
          </a:stretch>
        </p:blipFill>
        <p:spPr>
          <a:xfrm>
            <a:off x="6546719" y="3095189"/>
            <a:ext cx="4215556" cy="1565016"/>
          </a:xfrm>
          <a:prstGeom prst="rect">
            <a:avLst/>
          </a:prstGeom>
        </p:spPr>
      </p:pic>
      <p:pic>
        <p:nvPicPr>
          <p:cNvPr id="8" name="Picture 7">
            <a:extLst>
              <a:ext uri="{FF2B5EF4-FFF2-40B4-BE49-F238E27FC236}">
                <a16:creationId xmlns:a16="http://schemas.microsoft.com/office/drawing/2014/main" id="{844554F6-535C-440B-B5BD-B4324DF28109}"/>
              </a:ext>
            </a:extLst>
          </p:cNvPr>
          <p:cNvPicPr>
            <a:picLocks noChangeAspect="1"/>
          </p:cNvPicPr>
          <p:nvPr/>
        </p:nvPicPr>
        <p:blipFill>
          <a:blip r:embed="rId5"/>
          <a:stretch>
            <a:fillRect/>
          </a:stretch>
        </p:blipFill>
        <p:spPr>
          <a:xfrm>
            <a:off x="748194" y="4198769"/>
            <a:ext cx="4599612" cy="2263646"/>
          </a:xfrm>
          <a:prstGeom prst="rect">
            <a:avLst/>
          </a:prstGeom>
        </p:spPr>
      </p:pic>
      <p:pic>
        <p:nvPicPr>
          <p:cNvPr id="11" name="Picture 10">
            <a:extLst>
              <a:ext uri="{FF2B5EF4-FFF2-40B4-BE49-F238E27FC236}">
                <a16:creationId xmlns:a16="http://schemas.microsoft.com/office/drawing/2014/main" id="{E5421E9C-711B-44E5-A4CE-57D1B99B652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557343" y="1639992"/>
            <a:ext cx="4215557" cy="1069880"/>
          </a:xfrm>
          <a:prstGeom prst="rect">
            <a:avLst/>
          </a:prstGeom>
        </p:spPr>
      </p:pic>
      <p:pic>
        <p:nvPicPr>
          <p:cNvPr id="12" name="Picture 11">
            <a:extLst>
              <a:ext uri="{FF2B5EF4-FFF2-40B4-BE49-F238E27FC236}">
                <a16:creationId xmlns:a16="http://schemas.microsoft.com/office/drawing/2014/main" id="{006F2321-C5AE-4761-974C-C42ED9A25EB1}"/>
              </a:ext>
            </a:extLst>
          </p:cNvPr>
          <p:cNvPicPr>
            <a:picLocks noChangeAspect="1"/>
          </p:cNvPicPr>
          <p:nvPr/>
        </p:nvPicPr>
        <p:blipFill>
          <a:blip r:embed="rId7"/>
          <a:stretch>
            <a:fillRect/>
          </a:stretch>
        </p:blipFill>
        <p:spPr>
          <a:xfrm>
            <a:off x="258376" y="1970973"/>
            <a:ext cx="5577406" cy="1625252"/>
          </a:xfrm>
          <a:prstGeom prst="rect">
            <a:avLst/>
          </a:prstGeom>
        </p:spPr>
      </p:pic>
    </p:spTree>
    <p:extLst>
      <p:ext uri="{BB962C8B-B14F-4D97-AF65-F5344CB8AC3E}">
        <p14:creationId xmlns:p14="http://schemas.microsoft.com/office/powerpoint/2010/main" val="392846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4961-8DC5-4A4B-8508-FD82B51D67DD}"/>
              </a:ext>
            </a:extLst>
          </p:cNvPr>
          <p:cNvSpPr>
            <a:spLocks noGrp="1"/>
          </p:cNvSpPr>
          <p:nvPr>
            <p:ph type="title"/>
          </p:nvPr>
        </p:nvSpPr>
        <p:spPr/>
        <p:txBody>
          <a:bodyPr/>
          <a:lstStyle/>
          <a:p>
            <a:r>
              <a:rPr lang="en-US" u="sng"/>
              <a:t>iOS FTW?</a:t>
            </a:r>
            <a:endParaRPr lang="en-IE" u="sng"/>
          </a:p>
        </p:txBody>
      </p:sp>
      <p:sp>
        <p:nvSpPr>
          <p:cNvPr id="3" name="Content Placeholder 2">
            <a:extLst>
              <a:ext uri="{FF2B5EF4-FFF2-40B4-BE49-F238E27FC236}">
                <a16:creationId xmlns:a16="http://schemas.microsoft.com/office/drawing/2014/main" id="{6768A5E7-88F5-40EE-97F4-BA21B1BD1CB8}"/>
              </a:ext>
            </a:extLst>
          </p:cNvPr>
          <p:cNvSpPr>
            <a:spLocks noGrp="1"/>
          </p:cNvSpPr>
          <p:nvPr>
            <p:ph idx="1"/>
          </p:nvPr>
        </p:nvSpPr>
        <p:spPr>
          <a:xfrm>
            <a:off x="838200" y="1690688"/>
            <a:ext cx="10515600" cy="4351338"/>
          </a:xfrm>
        </p:spPr>
        <p:txBody>
          <a:bodyPr>
            <a:noAutofit/>
          </a:bodyPr>
          <a:lstStyle/>
          <a:p>
            <a:r>
              <a:rPr lang="en-US" sz="2400"/>
              <a:t>Consensus that iOS devices provide </a:t>
            </a:r>
            <a:r>
              <a:rPr lang="en-US" sz="2400" b="1"/>
              <a:t>better privacy for the average user </a:t>
            </a:r>
            <a:r>
              <a:rPr lang="en-US" sz="2400"/>
              <a:t>by far</a:t>
            </a:r>
          </a:p>
          <a:p>
            <a:r>
              <a:rPr lang="en-US" sz="2400"/>
              <a:t>"</a:t>
            </a:r>
            <a:r>
              <a:rPr lang="en-IE" sz="2400"/>
              <a:t>iOS definitely does still offer better privacy from apps and their services are generally </a:t>
            </a:r>
            <a:r>
              <a:rPr lang="en-IE" sz="2400" b="1"/>
              <a:t>more privacy respecting </a:t>
            </a:r>
            <a:r>
              <a:rPr lang="en-IE" sz="2400"/>
              <a:t>than Play Services" - D. Micay</a:t>
            </a:r>
            <a:endParaRPr lang="en-US" sz="2400"/>
          </a:p>
          <a:p>
            <a:r>
              <a:rPr lang="en-IE" sz="2400"/>
              <a:t>Apple's </a:t>
            </a:r>
            <a:r>
              <a:rPr lang="en-IE" sz="2400" b="1"/>
              <a:t>privacy initiative </a:t>
            </a:r>
            <a:r>
              <a:rPr lang="en-IE" sz="2400"/>
              <a:t>is really impressive!</a:t>
            </a:r>
          </a:p>
          <a:p>
            <a:r>
              <a:rPr lang="en-IE" sz="2400"/>
              <a:t>But we need to </a:t>
            </a:r>
            <a:r>
              <a:rPr lang="en-IE" sz="2400" b="1"/>
              <a:t>trust Apple </a:t>
            </a:r>
            <a:r>
              <a:rPr lang="en-IE" sz="2400"/>
              <a:t>to act in our best interest,</a:t>
            </a:r>
            <a:br>
              <a:rPr lang="en-IE" sz="2400"/>
            </a:br>
            <a:r>
              <a:rPr lang="en-IE" sz="2400"/>
              <a:t>and features </a:t>
            </a:r>
            <a:r>
              <a:rPr lang="en-IE" sz="2400" b="1"/>
              <a:t>can be removed at any time</a:t>
            </a:r>
            <a:r>
              <a:rPr lang="en-IE" sz="2400"/>
              <a:t>.</a:t>
            </a:r>
          </a:p>
          <a:p>
            <a:r>
              <a:rPr lang="en-IE" sz="2400" b="1"/>
              <a:t>Walled Garden </a:t>
            </a:r>
            <a:r>
              <a:rPr lang="en-IE" sz="2400"/>
              <a:t>(censorship, future-proofing, side-loading)</a:t>
            </a:r>
          </a:p>
          <a:p>
            <a:r>
              <a:rPr lang="en-IE" sz="2400"/>
              <a:t>"The only real alternative [to AOSP] is buying an iPhone" - D. Micay</a:t>
            </a:r>
          </a:p>
          <a:p>
            <a:r>
              <a:rPr lang="en-IE" sz="2400"/>
              <a:t>Snowden never endorsed iOS because of Apple's intense collaboration with intelligence agencies for mass surveillance</a:t>
            </a:r>
          </a:p>
        </p:txBody>
      </p:sp>
    </p:spTree>
    <p:extLst>
      <p:ext uri="{BB962C8B-B14F-4D97-AF65-F5344CB8AC3E}">
        <p14:creationId xmlns:p14="http://schemas.microsoft.com/office/powerpoint/2010/main" val="778945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5830</TotalTime>
  <Words>804</Words>
  <Application>Microsoft Office PowerPoint</Application>
  <PresentationFormat>Widescreen</PresentationFormat>
  <Paragraphs>107</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Why the long Face?</vt:lpstr>
      <vt:lpstr>PowerPoint Presentation</vt:lpstr>
      <vt:lpstr>What is Android?</vt:lpstr>
      <vt:lpstr>What is Android?</vt:lpstr>
      <vt:lpstr>What is the Threat Model?</vt:lpstr>
      <vt:lpstr>Security - Smartphone vs. Laptop?</vt:lpstr>
      <vt:lpstr>iOS FTW?</vt:lpstr>
      <vt:lpstr>iOS FTW?</vt:lpstr>
      <vt:lpstr>What are our options?</vt:lpstr>
      <vt:lpstr>PowerPoint Presentation</vt:lpstr>
      <vt:lpstr>     Foundation,         for microG</vt:lpstr>
      <vt:lpstr>PowerPoint Presentation</vt:lpstr>
      <vt:lpstr>PowerPoint Presentation</vt:lpstr>
      <vt:lpstr>PowerPoint Presentation</vt:lpstr>
      <vt:lpstr>TL;DR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Johannes Ahlmann</dc:creator>
  <cp:lastModifiedBy>Johannes Ahlmann</cp:lastModifiedBy>
  <cp:revision>56</cp:revision>
  <dcterms:created xsi:type="dcterms:W3CDTF">2019-09-02T13:04:50Z</dcterms:created>
  <dcterms:modified xsi:type="dcterms:W3CDTF">2019-11-13T12:00:32Z</dcterms:modified>
</cp:coreProperties>
</file>