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2FF"/>
    <a:srgbClr val="AADAF2"/>
    <a:srgbClr val="2E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7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8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01FC-4638-0A4A-9F13-E5990E2AC03A}" type="datetimeFigureOut"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8D48-D21C-B14C-A8AC-6DD29E1D75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Anscombe’s Quartet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A8D48-D21C-B14C-A8AC-6DD29E1D7512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6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7206"/>
            <a:ext cx="8229600" cy="48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C752-0449-644D-B49E-0148215E7DB2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F594-448B-9544-A355-0D2E62B40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SebastianRaschka/nextgen-talk-022015" TargetMode="External"/><Relationship Id="rId3" Type="http://schemas.openxmlformats.org/officeDocument/2006/relationships/hyperlink" Target="http://blog.kaggle.com/2014/08/01/learning-from-the-best/" TargetMode="External"/><Relationship Id="rId7" Type="http://schemas.openxmlformats.org/officeDocument/2006/relationships/hyperlink" Target="http://www.slideshare.net/OwenZhang2/winning-data-science-competitions?related=1" TargetMode="External"/><Relationship Id="rId2" Type="http://schemas.openxmlformats.org/officeDocument/2006/relationships/hyperlink" Target="http://www.davidwind.dk/wp-content/uploads/2014/07/mai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ksankar/oscon-kaggle20?related=1" TargetMode="External"/><Relationship Id="rId5" Type="http://schemas.openxmlformats.org/officeDocument/2006/relationships/hyperlink" Target="http://www.slideshare.net/ksankar/data-wrangling-for-kaggle-data-science-competitions" TargetMode="External"/><Relationship Id="rId10" Type="http://schemas.openxmlformats.org/officeDocument/2006/relationships/hyperlink" Target="https://gist.github.com/codinguncut/c4359d9bc6f36549b625" TargetMode="External"/><Relationship Id="rId4" Type="http://schemas.openxmlformats.org/officeDocument/2006/relationships/hyperlink" Target="http://www.quora.com/What-do-top-Kaggle-competitors-focus-on" TargetMode="External"/><Relationship Id="rId9" Type="http://schemas.openxmlformats.org/officeDocument/2006/relationships/hyperlink" Target="https://www.youtube.com/watch?v=9Zag7uhjdY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wind.dk/wp-content/uploads/2014/07/mai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1859" r="833" b="9745"/>
          <a:stretch/>
        </p:blipFill>
        <p:spPr>
          <a:xfrm>
            <a:off x="661563" y="1363373"/>
            <a:ext cx="7820874" cy="4308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079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2EAEDD"/>
                </a:solidFill>
              </a:rPr>
              <a:t>Learning from the Best --</a:t>
            </a:r>
            <a:br>
              <a:rPr lang="en-US" sz="4000" b="1">
                <a:solidFill>
                  <a:srgbClr val="2EAEDD"/>
                </a:solidFill>
              </a:rPr>
            </a:br>
            <a:r>
              <a:rPr lang="en-US" sz="4000" b="1">
                <a:solidFill>
                  <a:srgbClr val="2EAEDD"/>
                </a:solidFill>
              </a:rPr>
              <a:t>Kaggle Best Practices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4261" y="6007247"/>
            <a:ext cx="5172463" cy="78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rgbClr val="2EAEDD"/>
                </a:solidFill>
              </a:rPr>
              <a:t>Cork Big Data Analytics, 2015-08-15</a:t>
            </a:r>
            <a:br>
              <a:rPr lang="en-US" sz="2000" b="1">
                <a:solidFill>
                  <a:srgbClr val="2EAEDD"/>
                </a:solidFill>
              </a:rPr>
            </a:br>
            <a:r>
              <a:rPr lang="en-US" sz="2000" b="1">
                <a:solidFill>
                  <a:srgbClr val="2EAEDD"/>
                </a:solidFill>
              </a:rPr>
              <a:t>Johannes Ahlmann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1A6C-70B6-4F94-B844-F4207BACAFF9}"/>
              </a:ext>
            </a:extLst>
          </p:cNvPr>
          <p:cNvSpPr txBox="1"/>
          <p:nvPr/>
        </p:nvSpPr>
        <p:spPr>
          <a:xfrm>
            <a:off x="1910020" y="5637990"/>
            <a:ext cx="532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http://www.36dsj.com/wp-content/uploads/2016/06/1510.jpg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1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“Simple Models can get you very far”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60" y="1080187"/>
            <a:ext cx="5816077" cy="5305973"/>
          </a:xfrm>
        </p:spPr>
        <p:txBody>
          <a:bodyPr>
            <a:normAutofit lnSpcReduction="10000"/>
          </a:bodyPr>
          <a:lstStyle/>
          <a:p>
            <a:pPr>
              <a:spcBef>
                <a:spcPts val="1104"/>
              </a:spcBef>
            </a:pPr>
            <a:r>
              <a:rPr lang="en-US" sz="2100"/>
              <a:t>“</a:t>
            </a:r>
            <a:r>
              <a:rPr lang="en-US" sz="2100">
                <a:solidFill>
                  <a:srgbClr val="2EAEDD"/>
                </a:solidFill>
              </a:rPr>
              <a:t>I think beginners sometimes just start to “throw” algorithms at a problem without first getting to know the data. </a:t>
            </a:r>
            <a:br>
              <a:rPr lang="en-US" sz="2100">
                <a:solidFill>
                  <a:srgbClr val="2EAEDD"/>
                </a:solidFill>
              </a:rPr>
            </a:br>
            <a:r>
              <a:rPr lang="en-US" sz="2100">
                <a:solidFill>
                  <a:srgbClr val="2EAEDD"/>
                </a:solidFill>
              </a:rPr>
              <a:t>I also think that beginners sometimes also go too-complex-too-soon</a:t>
            </a:r>
            <a:r>
              <a:rPr lang="en-US" sz="2100"/>
              <a:t>” </a:t>
            </a:r>
            <a:br>
              <a:rPr lang="en-US" sz="2100"/>
            </a:br>
            <a:r>
              <a:rPr lang="en-US" sz="2100"/>
              <a:t>– Steve Donoho</a:t>
            </a:r>
          </a:p>
          <a:p>
            <a:pPr>
              <a:spcBef>
                <a:spcPts val="1104"/>
              </a:spcBef>
            </a:pPr>
            <a:r>
              <a:rPr lang="en-US" sz="2100"/>
              <a:t>Start with a simple baseline</a:t>
            </a:r>
          </a:p>
          <a:p>
            <a:pPr>
              <a:spcBef>
                <a:spcPts val="1104"/>
              </a:spcBef>
            </a:pPr>
            <a:r>
              <a:rPr lang="en-US" sz="2100"/>
              <a:t>Usually “logistic regression” or “random forest” will get you very far. And even “random forest” is far from “simple”</a:t>
            </a:r>
          </a:p>
          <a:p>
            <a:pPr>
              <a:spcBef>
                <a:spcPts val="1104"/>
              </a:spcBef>
            </a:pPr>
            <a:r>
              <a:rPr lang="en-US" sz="2100"/>
              <a:t>Complex algorithms often run much slower, reducing speed of learning iterations</a:t>
            </a:r>
          </a:p>
          <a:p>
            <a:pPr>
              <a:spcBef>
                <a:spcPts val="1104"/>
              </a:spcBef>
            </a:pPr>
            <a:r>
              <a:rPr lang="en-US" sz="2100"/>
              <a:t>More model parameter means more risk of overfitting, and more arduous parameter-tweaking</a:t>
            </a:r>
          </a:p>
          <a:p>
            <a:pPr>
              <a:spcBef>
                <a:spcPts val="1104"/>
              </a:spcBef>
            </a:pPr>
            <a:endParaRPr lang="en-US" sz="21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8422" y="1177853"/>
            <a:ext cx="2817532" cy="2817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CB92D-3257-475C-A2C9-FDF0E2D61444}"/>
              </a:ext>
            </a:extLst>
          </p:cNvPr>
          <p:cNvSpPr txBox="1"/>
          <p:nvPr/>
        </p:nvSpPr>
        <p:spPr>
          <a:xfrm>
            <a:off x="886536" y="6595110"/>
            <a:ext cx="7370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http://www.jeffbullas.com/wp-content/uploads/2013/07/The-Power-of-Simple-Writing.jpg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5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“Ensembling is a winning Strategy”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931"/>
            <a:ext cx="5750572" cy="5463539"/>
          </a:xfrm>
        </p:spPr>
        <p:txBody>
          <a:bodyPr>
            <a:noAutofit/>
          </a:bodyPr>
          <a:lstStyle/>
          <a:p>
            <a:pPr>
              <a:spcBef>
                <a:spcPts val="1080"/>
              </a:spcBef>
            </a:pPr>
            <a:r>
              <a:rPr lang="en-US" sz="1600"/>
              <a:t>“In 8 out of the last 10 competitions, model combination and ensembling was a key part of the final submission”</a:t>
            </a:r>
          </a:p>
          <a:p>
            <a:pPr>
              <a:spcBef>
                <a:spcPts val="1080"/>
              </a:spcBef>
            </a:pPr>
            <a:r>
              <a:rPr lang="en-US" sz="1600"/>
              <a:t>Improves accuracy at the cost of explanatory value and performance</a:t>
            </a:r>
          </a:p>
          <a:p>
            <a:pPr>
              <a:spcBef>
                <a:spcPts val="1080"/>
              </a:spcBef>
            </a:pPr>
            <a:r>
              <a:rPr lang="en-US" sz="1600"/>
              <a:t>Do it as a last step</a:t>
            </a:r>
          </a:p>
          <a:p>
            <a:pPr>
              <a:spcBef>
                <a:spcPts val="1080"/>
              </a:spcBef>
            </a:pPr>
            <a:r>
              <a:rPr lang="en-US" sz="1600"/>
              <a:t>Works best if the models are less correlated and of reasonably high quality; ideally ensemble different algorithmic approaches</a:t>
            </a:r>
          </a:p>
          <a:p>
            <a:pPr>
              <a:spcBef>
                <a:spcPts val="1080"/>
              </a:spcBef>
            </a:pPr>
            <a:r>
              <a:rPr lang="en-US" sz="1600"/>
              <a:t>Another opportunity for overfitting; what data to train/test them on?</a:t>
            </a:r>
          </a:p>
          <a:p>
            <a:pPr>
              <a:spcBef>
                <a:spcPts val="1080"/>
              </a:spcBef>
            </a:pPr>
            <a:r>
              <a:rPr lang="en-US" sz="1600"/>
              <a:t>Needs to be use in a disciplined, well-founded manner, not just ad-hoc</a:t>
            </a:r>
          </a:p>
          <a:p>
            <a:pPr>
              <a:spcBef>
                <a:spcPts val="1080"/>
              </a:spcBef>
            </a:pPr>
            <a:r>
              <a:rPr lang="en-US" sz="1600"/>
              <a:t>Methods:</a:t>
            </a:r>
          </a:p>
          <a:p>
            <a:pPr lvl="1">
              <a:spcBef>
                <a:spcPts val="1080"/>
              </a:spcBef>
            </a:pPr>
            <a:r>
              <a:rPr lang="en-US" sz="1600"/>
              <a:t>naive weighting</a:t>
            </a:r>
          </a:p>
          <a:p>
            <a:pPr lvl="1">
              <a:spcBef>
                <a:spcPts val="1080"/>
              </a:spcBef>
            </a:pPr>
            <a:r>
              <a:rPr lang="en-US" sz="1600"/>
              <a:t>bagging</a:t>
            </a:r>
          </a:p>
          <a:p>
            <a:pPr lvl="1">
              <a:spcBef>
                <a:spcPts val="1080"/>
              </a:spcBef>
            </a:pPr>
            <a:r>
              <a:rPr lang="en-US" sz="1600"/>
              <a:t>AdaBoost</a:t>
            </a:r>
          </a:p>
          <a:p>
            <a:pPr lvl="1">
              <a:spcBef>
                <a:spcPts val="1080"/>
              </a:spcBef>
            </a:pPr>
            <a:r>
              <a:rPr lang="en-US" sz="1600"/>
              <a:t>random forest already an ensemble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725"/>
          <a:stretch/>
        </p:blipFill>
        <p:spPr>
          <a:xfrm>
            <a:off x="6385815" y="1177855"/>
            <a:ext cx="2587560" cy="2931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F5B37-F816-49AB-BE46-72D897E71AB0}"/>
              </a:ext>
            </a:extLst>
          </p:cNvPr>
          <p:cNvSpPr txBox="1"/>
          <p:nvPr/>
        </p:nvSpPr>
        <p:spPr>
          <a:xfrm>
            <a:off x="358764" y="6595110"/>
            <a:ext cx="842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https://pbs.twimg.com/profile_images/3536053177/89a7cf7df33fea05522399484b7b28f9_400x400.jpeg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4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“</a:t>
            </a:r>
            <a:r>
              <a:rPr lang="en-US" sz="3600" b="1"/>
              <a:t>Predicting the right thing is important”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05"/>
            <a:ext cx="5477572" cy="536261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What should I be predicting</a:t>
            </a:r>
          </a:p>
          <a:p>
            <a:pPr lvl="1"/>
            <a:r>
              <a:rPr lang="en-US"/>
              <a:t>correct derived variable</a:t>
            </a:r>
          </a:p>
          <a:p>
            <a:pPr lvl="1"/>
            <a:r>
              <a:rPr lang="en-US"/>
              <a:t>correct loss function</a:t>
            </a:r>
          </a:p>
          <a:p>
            <a:r>
              <a:rPr lang="en-US"/>
              <a:t>Metric/loss function often given on Kaggle</a:t>
            </a:r>
          </a:p>
          <a:p>
            <a:pPr lvl="1"/>
            <a:r>
              <a:rPr lang="en-US"/>
              <a:t>AUC</a:t>
            </a:r>
          </a:p>
          <a:p>
            <a:pPr lvl="1"/>
            <a:r>
              <a:rPr lang="en-US"/>
              <a:t>Gini</a:t>
            </a:r>
          </a:p>
          <a:p>
            <a:pPr lvl="1"/>
            <a:r>
              <a:rPr lang="en-US"/>
              <a:t>MSE, MAE</a:t>
            </a:r>
          </a:p>
          <a:p>
            <a:r>
              <a:rPr lang="en-US"/>
              <a:t>Understand what metric underlies your favorite algorithms</a:t>
            </a:r>
          </a:p>
          <a:p>
            <a:r>
              <a:rPr lang="en-US"/>
              <a:t>But also more subtle understanding of the independent and dependent variables</a:t>
            </a:r>
          </a:p>
          <a:p>
            <a:r>
              <a:rPr lang="en-US"/>
              <a:t>How to translate the outcome formulation into the correct derived variable; in the face of inconsistent and noisy data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7684" y="1371600"/>
            <a:ext cx="2810757" cy="3708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19345-5EB0-43A2-A2FB-F4C8DFF841CC}"/>
              </a:ext>
            </a:extLst>
          </p:cNvPr>
          <p:cNvSpPr txBox="1"/>
          <p:nvPr/>
        </p:nvSpPr>
        <p:spPr>
          <a:xfrm>
            <a:off x="1093228" y="6595110"/>
            <a:ext cx="695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https://theosophywatch.files.wordpress.com/2012/09/seeing-the-future1.jpg?w=500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8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06"/>
            <a:ext cx="5548789" cy="488895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76"/>
              </a:spcBef>
            </a:pPr>
            <a:r>
              <a:rPr lang="en-US"/>
              <a:t>First, build a reusable pipeline and put something on the leaderboard</a:t>
            </a:r>
          </a:p>
          <a:p>
            <a:pPr>
              <a:spcBef>
                <a:spcPts val="1176"/>
              </a:spcBef>
            </a:pPr>
            <a:r>
              <a:rPr lang="en-US"/>
              <a:t>Understand the subtleties of different algorithms; prefer an algorithm you understand over a shiny new one</a:t>
            </a:r>
          </a:p>
          <a:p>
            <a:pPr>
              <a:spcBef>
                <a:spcPts val="1176"/>
              </a:spcBef>
            </a:pPr>
            <a:r>
              <a:rPr lang="en-US"/>
              <a:t>Perform feature selection (i.e. random forest), and plug the features back into your “favorite” tool.</a:t>
            </a:r>
            <a:br>
              <a:rPr lang="en-US"/>
            </a:br>
            <a:r>
              <a:rPr lang="en-US"/>
              <a:t>(redundant variables, some collinearity)</a:t>
            </a:r>
          </a:p>
          <a:p>
            <a:pPr>
              <a:spcBef>
                <a:spcPts val="1176"/>
              </a:spcBef>
            </a:pPr>
            <a:r>
              <a:rPr lang="en-US"/>
              <a:t>Imputation of missing data (i.e. using clustering)</a:t>
            </a:r>
          </a:p>
          <a:p>
            <a:pPr>
              <a:spcBef>
                <a:spcPts val="1176"/>
              </a:spcBef>
            </a:pPr>
            <a:r>
              <a:rPr lang="en-US"/>
              <a:t>“Think more, try less”</a:t>
            </a:r>
          </a:p>
          <a:p>
            <a:pPr>
              <a:spcBef>
                <a:spcPts val="1176"/>
              </a:spcBef>
            </a:pPr>
            <a:r>
              <a:rPr lang="en-US"/>
              <a:t>Choose the right tool for the right job (Excel, SQL, R, Spark,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89" y="1237206"/>
            <a:ext cx="2930083" cy="2895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CF2E4-F48C-4FD9-B087-3B9F89715695}"/>
              </a:ext>
            </a:extLst>
          </p:cNvPr>
          <p:cNvSpPr txBox="1"/>
          <p:nvPr/>
        </p:nvSpPr>
        <p:spPr>
          <a:xfrm>
            <a:off x="427725" y="6595110"/>
            <a:ext cx="828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http://static.zoonar.com/img/www_repository5/f1/09/f1/8_42d970eeb4f447d441415716a2c7b439.jpg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4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838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534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>
                <a:hlinkClick r:id="rId2"/>
              </a:rPr>
              <a:t>Thesis – Competitive Machine Learning</a:t>
            </a:r>
            <a:endParaRPr lang="en-US" sz="1600"/>
          </a:p>
          <a:p>
            <a:pPr lvl="1"/>
            <a:r>
              <a:rPr lang="en-US" sz="1600"/>
              <a:t>expand from blog post: </a:t>
            </a:r>
            <a:r>
              <a:rPr lang="en-US" sz="1600">
                <a:hlinkClick r:id="rId3"/>
              </a:rPr>
              <a:t>http://blog.kaggle.com/2014/08/01/learning-from-the-best/</a:t>
            </a:r>
            <a:endParaRPr lang="en-US" sz="1600"/>
          </a:p>
          <a:p>
            <a:r>
              <a:rPr lang="en-US" sz="1600">
                <a:hlinkClick r:id="rId4"/>
              </a:rPr>
              <a:t>http://www.quora.com/What-do-top-Kaggle-competitors-focus-on</a:t>
            </a:r>
            <a:endParaRPr lang="en-US" sz="1600"/>
          </a:p>
          <a:p>
            <a:r>
              <a:rPr lang="en-US" sz="1600">
                <a:hlinkClick r:id="rId5"/>
              </a:rPr>
              <a:t>http://www.slideshare.net/ksankar/data-wrangling-for-kaggle-data-science-competitions</a:t>
            </a:r>
            <a:endParaRPr lang="en-US" sz="1600"/>
          </a:p>
          <a:p>
            <a:r>
              <a:rPr lang="en-US" sz="1600">
                <a:hlinkClick r:id="rId6"/>
              </a:rPr>
              <a:t>http://www.slideshare.net/ksankar/oscon-kaggle20?related=1</a:t>
            </a:r>
            <a:endParaRPr lang="en-US" sz="1600"/>
          </a:p>
          <a:p>
            <a:r>
              <a:rPr lang="en-US" sz="1600">
                <a:hlinkClick r:id="rId7"/>
              </a:rPr>
              <a:t>http://www.slideshare.net/OwenZhang2/winning-data-science-competitions?related=1</a:t>
            </a:r>
            <a:endParaRPr lang="en-US" sz="1600"/>
          </a:p>
          <a:p>
            <a:r>
              <a:rPr lang="en-US" sz="1600">
                <a:hlinkClick r:id="rId8"/>
              </a:rPr>
              <a:t>http://www.slideshare.net/SebastianRaschka/nextgen-talk-022015</a:t>
            </a:r>
            <a:endParaRPr lang="en-US" sz="1600"/>
          </a:p>
          <a:p>
            <a:r>
              <a:rPr lang="en-US" sz="1600">
                <a:hlinkClick r:id="rId9"/>
              </a:rPr>
              <a:t>Kaggle Best Practices Youtube</a:t>
            </a:r>
            <a:endParaRPr lang="en-US" sz="1600"/>
          </a:p>
          <a:p>
            <a:r>
              <a:rPr lang="en-US" sz="1600">
                <a:hlinkClick r:id="rId3"/>
              </a:rPr>
              <a:t>http://blog.kaggle.com/2014/08/01/learning-from-the-best/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Many more Resources and Links: </a:t>
            </a:r>
            <a:r>
              <a:rPr lang="en-US" sz="1600">
                <a:hlinkClick r:id="rId10"/>
              </a:rPr>
              <a:t>https://gist.github.com/codinguncut/c4359d9bc6f36549b625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129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06"/>
            <a:ext cx="6308440" cy="4888958"/>
          </a:xfrm>
        </p:spPr>
        <p:txBody>
          <a:bodyPr>
            <a:normAutofit/>
          </a:bodyPr>
          <a:lstStyle/>
          <a:p>
            <a:pPr marL="347472">
              <a:spcBef>
                <a:spcPts val="1776"/>
              </a:spcBef>
            </a:pPr>
            <a:r>
              <a:rPr lang="en-US"/>
              <a:t>Insights from Kaggle winners or near-winners</a:t>
            </a:r>
          </a:p>
          <a:p>
            <a:pPr marL="347472">
              <a:spcBef>
                <a:spcPts val="1776"/>
              </a:spcBef>
            </a:pPr>
            <a:r>
              <a:rPr lang="en-US"/>
              <a:t>Data Analytics is a huge field, this can only be a small, Kaggle-specific view</a:t>
            </a:r>
          </a:p>
          <a:p>
            <a:pPr marL="347472">
              <a:spcBef>
                <a:spcPts val="1776"/>
              </a:spcBef>
            </a:pPr>
            <a:r>
              <a:rPr lang="en-US"/>
              <a:t>Much of the structure is “borrowed” from David Kofoed Wind’s blog post and </a:t>
            </a:r>
            <a:r>
              <a:rPr lang="en-US">
                <a:hlinkClick r:id="rId2"/>
              </a:rPr>
              <a:t>Thesis on Kaggle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84"/>
            <a:ext cx="5311398" cy="4525963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en-US" sz="2400"/>
              <a:t>latform for predictive modelling and analytics competitions</a:t>
            </a:r>
          </a:p>
          <a:p>
            <a:r>
              <a:rPr lang="en-US"/>
              <a:t>O</a:t>
            </a:r>
            <a:r>
              <a:rPr lang="en-US" sz="2400"/>
              <a:t>pen to anyone</a:t>
            </a:r>
          </a:p>
          <a:p>
            <a:r>
              <a:rPr lang="en-US" sz="2400"/>
              <a:t>“Crowdsourcing”</a:t>
            </a:r>
          </a:p>
          <a:p>
            <a:r>
              <a:rPr lang="en-US"/>
              <a:t>Automated scoring</a:t>
            </a:r>
          </a:p>
          <a:p>
            <a:r>
              <a:rPr lang="en-US"/>
              <a:t>L</a:t>
            </a:r>
            <a:r>
              <a:rPr lang="en-US" sz="2400"/>
              <a:t>eaderboard</a:t>
            </a:r>
          </a:p>
          <a:p>
            <a:r>
              <a:rPr lang="en-US"/>
              <a:t>P</a:t>
            </a:r>
            <a:r>
              <a:rPr lang="en-US" sz="2400"/>
              <a:t>ublic, private and competitions with awards</a:t>
            </a:r>
          </a:p>
        </p:txBody>
      </p:sp>
      <p:pic>
        <p:nvPicPr>
          <p:cNvPr id="5" name="Picture 4" descr="Screen Shot 2015-07-31 at 22.19.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279" y="1208484"/>
            <a:ext cx="3030808" cy="50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rely on simple 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26" y="946362"/>
            <a:ext cx="6021863" cy="437996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5779886"/>
            <a:ext cx="8433088" cy="99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/>
              <a:t>We need to remind ourselves; over and over again</a:t>
            </a:r>
          </a:p>
          <a:p>
            <a:pPr marL="0" indent="0">
              <a:buNone/>
            </a:pPr>
            <a:r>
              <a:rPr lang="en-US" sz="2100"/>
              <a:t>It is so easy to become complacent!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3711" y="3133525"/>
            <a:ext cx="2514819" cy="233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mean(x) = 9</a:t>
            </a:r>
          </a:p>
          <a:p>
            <a:r>
              <a:rPr lang="en-US" sz="2000"/>
              <a:t>mean(y) = 7.50</a:t>
            </a:r>
          </a:p>
          <a:p>
            <a:r>
              <a:rPr lang="en-US" sz="2000"/>
              <a:t>variance(x) = 11</a:t>
            </a:r>
          </a:p>
          <a:p>
            <a:r>
              <a:rPr lang="en-US" sz="2000"/>
              <a:t>variance(y) = 4.1</a:t>
            </a:r>
          </a:p>
          <a:p>
            <a:r>
              <a:rPr lang="en-US" sz="2000"/>
              <a:t>correlation = 0.816</a:t>
            </a:r>
          </a:p>
          <a:p>
            <a:r>
              <a:rPr lang="en-US" sz="2000"/>
              <a:t>lm = 3.00 + 0.500x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B8068-2126-48C8-B2BB-94D797E7A210}"/>
              </a:ext>
            </a:extLst>
          </p:cNvPr>
          <p:cNvSpPr txBox="1"/>
          <p:nvPr/>
        </p:nvSpPr>
        <p:spPr>
          <a:xfrm>
            <a:off x="740823" y="6595110"/>
            <a:ext cx="766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https://upload.wikimedia.org/wikipedia/commons/thumb/e/ec/Anscombe%27s_quartet_3.svg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6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to know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7"/>
            <a:ext cx="5631876" cy="5389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/>
              <a:t>Visualize the Data</a:t>
            </a:r>
          </a:p>
          <a:p>
            <a:r>
              <a:rPr lang="en-US" sz="2100"/>
              <a:t>how can we visualize 5 dimensions? 2000?</a:t>
            </a:r>
          </a:p>
          <a:p>
            <a:r>
              <a:rPr lang="en-US" sz="2100"/>
              <a:t>simple metrics are not enough</a:t>
            </a:r>
          </a:p>
          <a:p>
            <a:r>
              <a:rPr lang="en-US" sz="2100"/>
              <a:t>start feature-by-feature, or pair-wise</a:t>
            </a:r>
          </a:p>
          <a:p>
            <a:pPr lvl="1"/>
            <a:endParaRPr lang="en-US" sz="2100"/>
          </a:p>
          <a:p>
            <a:pPr marL="0" indent="0">
              <a:buNone/>
            </a:pPr>
            <a:r>
              <a:rPr lang="en-US" sz="2100" b="1"/>
              <a:t>Understand the Shape and Patterns of the Data</a:t>
            </a:r>
          </a:p>
          <a:p>
            <a:r>
              <a:rPr lang="en-US" sz="2100"/>
              <a:t>what do the attributes mean? how are they related?</a:t>
            </a:r>
          </a:p>
          <a:p>
            <a:r>
              <a:rPr lang="en-US" sz="2100"/>
              <a:t>skew</a:t>
            </a:r>
          </a:p>
          <a:p>
            <a:r>
              <a:rPr lang="en-US" sz="2100"/>
              <a:t>scale</a:t>
            </a:r>
          </a:p>
          <a:p>
            <a:r>
              <a:rPr lang="en-US" sz="2100"/>
              <a:t>factors (“man”, “woman”)</a:t>
            </a:r>
          </a:p>
          <a:p>
            <a:r>
              <a:rPr lang="en-US" sz="2100"/>
              <a:t>ordinals (“good”, “better”, “best”)</a:t>
            </a:r>
          </a:p>
          <a:p>
            <a:r>
              <a:rPr lang="en-US" sz="2100"/>
              <a:t>missing data, data inconsistencies</a:t>
            </a:r>
          </a:p>
          <a:p>
            <a:r>
              <a:rPr lang="en-US" sz="2100"/>
              <a:t>shape</a:t>
            </a:r>
          </a:p>
          <a:p>
            <a:r>
              <a:rPr lang="en-US" sz="2100"/>
              <a:t>“step-functions”</a:t>
            </a:r>
          </a:p>
          <a:p>
            <a:r>
              <a:rPr lang="en-US" sz="2100"/>
              <a:t>“outliers”? </a:t>
            </a:r>
          </a:p>
          <a:p>
            <a:r>
              <a:rPr lang="en-US" sz="2100"/>
              <a:t>structural differences between train and test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25" y="3557804"/>
            <a:ext cx="3046775" cy="304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50" y="1026210"/>
            <a:ext cx="2494660" cy="24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21" y="-196639"/>
            <a:ext cx="8692958" cy="1143000"/>
          </a:xfrm>
        </p:spPr>
        <p:txBody>
          <a:bodyPr>
            <a:noAutofit/>
          </a:bodyPr>
          <a:lstStyle/>
          <a:p>
            <a:r>
              <a:rPr lang="en-US" sz="3200"/>
              <a:t>“Feature Engineering is the most important Part”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1" y="1133030"/>
            <a:ext cx="6060693" cy="5368578"/>
          </a:xfrm>
        </p:spPr>
        <p:txBody>
          <a:bodyPr>
            <a:noAutofit/>
          </a:bodyPr>
          <a:lstStyle/>
          <a:p>
            <a:pPr>
              <a:spcBef>
                <a:spcPts val="1056"/>
              </a:spcBef>
            </a:pPr>
            <a:r>
              <a:rPr lang="en-US" sz="1900"/>
              <a:t>Most kagglers use same few algorithms (logistic regression, random forest, gbm)</a:t>
            </a:r>
          </a:p>
          <a:p>
            <a:pPr>
              <a:spcBef>
                <a:spcPts val="1056"/>
              </a:spcBef>
            </a:pPr>
            <a:r>
              <a:rPr lang="en-US" sz="1900"/>
              <a:t>Subject matter expertise often not a huge factor</a:t>
            </a:r>
          </a:p>
          <a:p>
            <a:pPr>
              <a:spcBef>
                <a:spcPts val="1056"/>
              </a:spcBef>
            </a:pPr>
            <a:r>
              <a:rPr lang="en-US" sz="1900"/>
              <a:t>Err on the side of too many features. </a:t>
            </a:r>
            <a:br>
              <a:rPr lang="en-US" sz="1900"/>
            </a:br>
            <a:r>
              <a:rPr lang="en-US" sz="1900"/>
              <a:t>Thousands of features usually not a problem</a:t>
            </a:r>
          </a:p>
          <a:p>
            <a:pPr>
              <a:spcBef>
                <a:spcPts val="1056"/>
              </a:spcBef>
            </a:pPr>
            <a:r>
              <a:rPr lang="en-US" sz="1900"/>
              <a:t>Examples</a:t>
            </a:r>
          </a:p>
          <a:p>
            <a:pPr lvl="1">
              <a:spcBef>
                <a:spcPts val="1056"/>
              </a:spcBef>
            </a:pPr>
            <a:r>
              <a:rPr lang="en-US" sz="1900"/>
              <a:t>pairwise: a-b,  a/b,  a*b,  1/a,  log(a),  |a|</a:t>
            </a:r>
          </a:p>
          <a:p>
            <a:pPr lvl="1">
              <a:spcBef>
                <a:spcPts val="1056"/>
              </a:spcBef>
            </a:pPr>
            <a:r>
              <a:rPr lang="en-US" sz="1900"/>
              <a:t>date =&gt; weekday, day of month, time</a:t>
            </a:r>
          </a:p>
          <a:p>
            <a:pPr lvl="1">
              <a:spcBef>
                <a:spcPts val="1056"/>
              </a:spcBef>
            </a:pPr>
            <a:r>
              <a:rPr lang="en-US" sz="1900"/>
              <a:t>GPS locations =&gt; velocity, acceleration, angular acceleration, segment into stops, segment into accelerating and braking phases, mean/median/stddev/centiles/min/max, etc.</a:t>
            </a:r>
          </a:p>
          <a:p>
            <a:pPr lvl="1">
              <a:spcBef>
                <a:spcPts val="1056"/>
              </a:spcBef>
            </a:pPr>
            <a:r>
              <a:rPr lang="en-US" sz="1900"/>
              <a:t>text =&gt; ngrams, tokenize, stemming, stopwords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92" y="1995994"/>
            <a:ext cx="3022425" cy="298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99C40-3451-43D7-9421-3144BB80E560}"/>
              </a:ext>
            </a:extLst>
          </p:cNvPr>
          <p:cNvSpPr txBox="1"/>
          <p:nvPr/>
        </p:nvSpPr>
        <p:spPr>
          <a:xfrm>
            <a:off x="1974430" y="6595110"/>
            <a:ext cx="519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https://content.etilize.com/images/300/300/1017951585.jpg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0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/>
              <a:t>How the Kaggle Leaderboard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4028"/>
            <a:ext cx="5050268" cy="4888958"/>
          </a:xfrm>
        </p:spPr>
        <p:txBody>
          <a:bodyPr>
            <a:normAutofit/>
          </a:bodyPr>
          <a:lstStyle/>
          <a:p>
            <a:r>
              <a:rPr lang="en-US" sz="2200"/>
              <a:t>Public train and test data</a:t>
            </a:r>
          </a:p>
          <a:p>
            <a:r>
              <a:rPr lang="en-US" sz="2200"/>
              <a:t>Secret holdout validation data</a:t>
            </a:r>
          </a:p>
          <a:p>
            <a:r>
              <a:rPr lang="en-US" sz="2200"/>
              <a:t>Automated scoring</a:t>
            </a:r>
          </a:p>
          <a:p>
            <a:r>
              <a:rPr lang="en-US" sz="2200"/>
              <a:t>Public leaderboard against test data</a:t>
            </a:r>
          </a:p>
          <a:p>
            <a:r>
              <a:rPr lang="en-US" sz="2200"/>
              <a:t>Private leaderboard against validation data</a:t>
            </a:r>
          </a:p>
          <a:p>
            <a:r>
              <a:rPr lang="en-US" sz="2200"/>
              <a:t>Final scoring is giving strong weight to validation data</a:t>
            </a:r>
          </a:p>
          <a:p>
            <a:endParaRPr lang="en-US" sz="2200"/>
          </a:p>
        </p:txBody>
      </p:sp>
      <p:pic>
        <p:nvPicPr>
          <p:cNvPr id="6" name="Picture 5" descr="Screen Shot 2015-07-31 at 23.58.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552" y="1141715"/>
            <a:ext cx="3316053" cy="5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/>
              <a:t>“Overfitting to the leaderboard is a real issue”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06"/>
            <a:ext cx="5168964" cy="4888958"/>
          </a:xfrm>
        </p:spPr>
        <p:txBody>
          <a:bodyPr/>
          <a:lstStyle/>
          <a:p>
            <a:r>
              <a:rPr lang="en-US"/>
              <a:t>Kaggle lets you choose two final submissions</a:t>
            </a:r>
          </a:p>
          <a:p>
            <a:r>
              <a:rPr lang="en-US"/>
              <a:t>Strong temptation to submit dozens or hundreds of solutions and to pick the ones that are performing “best”</a:t>
            </a:r>
          </a:p>
          <a:p>
            <a:r>
              <a:rPr lang="en-US"/>
              <a:t>This leads to “manual overfitting”</a:t>
            </a:r>
          </a:p>
          <a:p>
            <a:r>
              <a:rPr lang="en-US"/>
              <a:t>“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The most brutal way to learn about overfitting? </a:t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Watching yourself drop hundreds of places when a @kaggle final leaderboard is revealed</a:t>
            </a:r>
            <a:r>
              <a:rPr lang="en-US"/>
              <a:t>” </a:t>
            </a:r>
            <a:br>
              <a:rPr lang="en-US"/>
            </a:br>
            <a:r>
              <a:rPr lang="en-US"/>
              <a:t>@benhammer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28" y="1356159"/>
            <a:ext cx="3173803" cy="2115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8C731-A708-48BC-938E-BBBFE59938CA}"/>
              </a:ext>
            </a:extLst>
          </p:cNvPr>
          <p:cNvSpPr txBox="1"/>
          <p:nvPr/>
        </p:nvSpPr>
        <p:spPr>
          <a:xfrm>
            <a:off x="1179854" y="6595110"/>
            <a:ext cx="678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https://republic.ru/images2/blog_photo_18/2013_06_10/listalka/rastyagivanie.jpg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/>
              <a:t>“Overfitting to the leaderboard is a real issue”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06"/>
            <a:ext cx="5168964" cy="4888958"/>
          </a:xfrm>
        </p:spPr>
        <p:txBody>
          <a:bodyPr>
            <a:normAutofit fontScale="92500"/>
          </a:bodyPr>
          <a:lstStyle/>
          <a:p>
            <a:r>
              <a:rPr lang="en-US"/>
              <a:t>Need strong intrinsic measure of performance from train-set alone</a:t>
            </a:r>
          </a:p>
          <a:p>
            <a:pPr lvl="1"/>
            <a:r>
              <a:rPr lang="en-US"/>
              <a:t>k-fold cross-validation</a:t>
            </a:r>
          </a:p>
          <a:p>
            <a:pPr lvl="1"/>
            <a:r>
              <a:rPr lang="en-US"/>
              <a:t>bagging</a:t>
            </a:r>
          </a:p>
          <a:p>
            <a:r>
              <a:rPr lang="en-US"/>
              <a:t>Possible to use public leaderboard in an intelligent way to glean information or in a weighted manner with CV score</a:t>
            </a:r>
          </a:p>
          <a:p>
            <a:r>
              <a:rPr lang="en-US"/>
              <a:t>But resist the temptation to just pick the “best” two submissions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Sidenote: the same “manual overfitting” issue applies to hyper-parameters as well, if we are not careful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28" y="1415509"/>
            <a:ext cx="3173803" cy="2376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FE884-1BF6-4849-88FC-5A875B34D64F}"/>
              </a:ext>
            </a:extLst>
          </p:cNvPr>
          <p:cNvSpPr txBox="1"/>
          <p:nvPr/>
        </p:nvSpPr>
        <p:spPr>
          <a:xfrm>
            <a:off x="1406679" y="6595110"/>
            <a:ext cx="633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http://img.sparknotes.com/content/sparklife/sparktalk/tightfitting_Large.jpg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8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984</Words>
  <Application>Microsoft Office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Learning from the Best -- Kaggle Best Practices</vt:lpstr>
      <vt:lpstr>Disclaimer</vt:lpstr>
      <vt:lpstr>Kaggle</vt:lpstr>
      <vt:lpstr>Don’t rely on simple Metrics</vt:lpstr>
      <vt:lpstr>Get to know the Data</vt:lpstr>
      <vt:lpstr>“Feature Engineering is the most important Part”</vt:lpstr>
      <vt:lpstr>How the Kaggle Leaderboard works</vt:lpstr>
      <vt:lpstr>“Overfitting to the leaderboard is a real issue”</vt:lpstr>
      <vt:lpstr>“Overfitting to the leaderboard is a real issue”</vt:lpstr>
      <vt:lpstr>“Simple Models can get you very far”</vt:lpstr>
      <vt:lpstr>“Ensembling is a winning Strategy”</vt:lpstr>
      <vt:lpstr>“Predicting the right thing is important”</vt:lpstr>
      <vt:lpstr>Miscellaneous</vt:lpstr>
      <vt:lpstr>Thank you</vt:lpstr>
      <vt:lpstr>Resources</vt:lpstr>
    </vt:vector>
  </TitlesOfParts>
  <Company>EMC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Kaggle Winners</dc:title>
  <dc:creator>Corporate User</dc:creator>
  <cp:lastModifiedBy>Johannes Ahlmann</cp:lastModifiedBy>
  <cp:revision>41</cp:revision>
  <dcterms:created xsi:type="dcterms:W3CDTF">2015-07-31T19:47:17Z</dcterms:created>
  <dcterms:modified xsi:type="dcterms:W3CDTF">2017-11-21T13:10:01Z</dcterms:modified>
</cp:coreProperties>
</file>