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83" r:id="rId4"/>
    <p:sldId id="303" r:id="rId5"/>
    <p:sldId id="277" r:id="rId6"/>
    <p:sldId id="300" r:id="rId7"/>
    <p:sldId id="286" r:id="rId8"/>
    <p:sldId id="305" r:id="rId9"/>
    <p:sldId id="304" r:id="rId10"/>
    <p:sldId id="276" r:id="rId11"/>
    <p:sldId id="307" r:id="rId12"/>
    <p:sldId id="306" r:id="rId13"/>
    <p:sldId id="266" r:id="rId14"/>
    <p:sldId id="267" r:id="rId15"/>
    <p:sldId id="282" r:id="rId16"/>
    <p:sldId id="27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39" autoAdjust="0"/>
  </p:normalViewPr>
  <p:slideViewPr>
    <p:cSldViewPr snapToGrid="0" snapToObjects="1">
      <p:cViewPr varScale="1">
        <p:scale>
          <a:sx n="96" d="100"/>
          <a:sy n="96" d="100"/>
        </p:scale>
        <p:origin x="19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49D7-D69B-364E-881C-442F76B48EC0}" type="datetimeFigureOut"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881E2-0445-E44B-9E4B-49FE7948CF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1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74B2-82CD-F049-A0CA-6CC22BC287F4}" type="datetimeFigureOut"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FB46-E0CA-A842-BA5D-3E216E104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7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74B2-82CD-F049-A0CA-6CC22BC287F4}" type="datetimeFigureOut"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FB46-E0CA-A842-BA5D-3E216E104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4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74B2-82CD-F049-A0CA-6CC22BC287F4}" type="datetimeFigureOut"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FB46-E0CA-A842-BA5D-3E216E104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8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74B2-82CD-F049-A0CA-6CC22BC287F4}" type="datetimeFigureOut"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FB46-E0CA-A842-BA5D-3E216E104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74B2-82CD-F049-A0CA-6CC22BC287F4}" type="datetimeFigureOut"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FB46-E0CA-A842-BA5D-3E216E104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74B2-82CD-F049-A0CA-6CC22BC287F4}" type="datetimeFigureOut"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FB46-E0CA-A842-BA5D-3E216E104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2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74B2-82CD-F049-A0CA-6CC22BC287F4}" type="datetimeFigureOut"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FB46-E0CA-A842-BA5D-3E216E104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74B2-82CD-F049-A0CA-6CC22BC287F4}" type="datetimeFigureOut"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FB46-E0CA-A842-BA5D-3E216E104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74B2-82CD-F049-A0CA-6CC22BC287F4}" type="datetimeFigureOut"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FB46-E0CA-A842-BA5D-3E216E104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74B2-82CD-F049-A0CA-6CC22BC287F4}" type="datetimeFigureOut"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FB46-E0CA-A842-BA5D-3E216E104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D74B2-82CD-F049-A0CA-6CC22BC287F4}" type="datetimeFigureOut"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FB46-E0CA-A842-BA5D-3E216E104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7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4B2-82CD-F049-A0CA-6CC22BC287F4}" type="datetimeFigureOut"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2FB46-E0CA-A842-BA5D-3E216E104A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lasticmapreduce/details/spark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github.com/sequenceiq/docker-spar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spark-mooc/mooc-setu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3925"/>
            <a:ext cx="7772400" cy="1470025"/>
          </a:xfrm>
        </p:spPr>
        <p:txBody>
          <a:bodyPr>
            <a:noAutofit/>
          </a:bodyPr>
          <a:lstStyle/>
          <a:p>
            <a:r>
              <a:rPr lang="en-US" b="1"/>
              <a:t>PySpark Distributed Computing</a:t>
            </a:r>
            <a:br>
              <a:rPr lang="en-US"/>
            </a:br>
            <a:br>
              <a:rPr lang="en-US"/>
            </a:br>
            <a:r>
              <a:rPr lang="en-US" sz="4000"/>
              <a:t>Leveraging the Functional Model</a:t>
            </a:r>
            <a:endParaRPr lang="en-US" sz="4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037" y="181148"/>
            <a:ext cx="3881038" cy="20204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6018184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Johannes Ahlmann, PyCon Ireland, 2015-10-24</a:t>
            </a:r>
          </a:p>
        </p:txBody>
      </p:sp>
    </p:spTree>
    <p:extLst>
      <p:ext uri="{BB962C8B-B14F-4D97-AF65-F5344CB8AC3E}">
        <p14:creationId xmlns:p14="http://schemas.microsoft.com/office/powerpoint/2010/main" val="176700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0635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Spark...</a:t>
            </a:r>
          </a:p>
          <a:p>
            <a:r>
              <a:rPr lang="en-US" sz="2400"/>
              <a:t>feels like native python, very nice API</a:t>
            </a:r>
          </a:p>
          <a:p>
            <a:r>
              <a:rPr lang="en-US" sz="2400"/>
              <a:t>adds awesome Distributed Computing and Parallel Programming capabilities to python</a:t>
            </a:r>
          </a:p>
          <a:p>
            <a:r>
              <a:rPr lang="en-US" sz="2400"/>
              <a:t>comes with batteries included (SQL, GraphX, MLLib, Streaming, etc.)</a:t>
            </a:r>
          </a:p>
          <a:p>
            <a:r>
              <a:rPr lang="en-US" sz="2400"/>
              <a:t>can be used from the start for exploratory programming</a:t>
            </a:r>
          </a:p>
        </p:txBody>
      </p:sp>
      <p:pic>
        <p:nvPicPr>
          <p:cNvPr id="4" name="Picture 3" descr="doggie-bag-resturant-400x4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336" y="1757007"/>
            <a:ext cx="2876881" cy="287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6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5477572" cy="4525963"/>
          </a:xfrm>
        </p:spPr>
        <p:txBody>
          <a:bodyPr>
            <a:normAutofit/>
          </a:bodyPr>
          <a:lstStyle/>
          <a:p>
            <a:r>
              <a:rPr lang="en-US" sz="2800"/>
              <a:t>Download Spark; ./bin/pyspark</a:t>
            </a:r>
          </a:p>
          <a:p>
            <a:r>
              <a:rPr lang="en-US" sz="2800">
                <a:hlinkClick r:id="rId2"/>
              </a:rPr>
              <a:t>docker-spark</a:t>
            </a:r>
            <a:endParaRPr lang="en-US" sz="2800"/>
          </a:p>
          <a:p>
            <a:r>
              <a:rPr lang="en-US" sz="2800">
                <a:hlinkClick r:id="rId3"/>
              </a:rPr>
              <a:t>Spark on Amazon EMR</a:t>
            </a:r>
            <a:endParaRPr lang="en-US" sz="2800"/>
          </a:p>
          <a:p>
            <a:r>
              <a:rPr lang="en-US" sz="2800">
                <a:hlinkClick r:id="rId4"/>
              </a:rPr>
              <a:t>Berkeley MOOC setup</a:t>
            </a:r>
            <a:r>
              <a:rPr lang="en-US" sz="2800"/>
              <a:t> </a:t>
            </a:r>
            <a:br>
              <a:rPr lang="en-US" sz="2800"/>
            </a:br>
            <a:r>
              <a:rPr lang="en-US" sz="2800"/>
              <a:t>(vagrant, virtualbox, notebook)</a:t>
            </a:r>
          </a:p>
        </p:txBody>
      </p:sp>
      <p:pic>
        <p:nvPicPr>
          <p:cNvPr id="8" name="Picture 7" descr="docker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7" t="12495" r="10581" b="11999"/>
          <a:stretch/>
        </p:blipFill>
        <p:spPr>
          <a:xfrm>
            <a:off x="6479918" y="1600200"/>
            <a:ext cx="1994082" cy="1716212"/>
          </a:xfrm>
          <a:prstGeom prst="rect">
            <a:avLst/>
          </a:prstGeom>
        </p:spPr>
      </p:pic>
      <p:pic>
        <p:nvPicPr>
          <p:cNvPr id="9" name="Picture 8" descr="AmazonWebservices_Logo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19" y="3705387"/>
            <a:ext cx="2419681" cy="967873"/>
          </a:xfrm>
          <a:prstGeom prst="rect">
            <a:avLst/>
          </a:prstGeom>
        </p:spPr>
      </p:pic>
      <p:pic>
        <p:nvPicPr>
          <p:cNvPr id="10" name="Picture 9" descr="Vagra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67" y="5062235"/>
            <a:ext cx="1222184" cy="149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6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Backups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f: a -&gt; b</a:t>
            </a:r>
          </a:p>
          <a:p>
            <a:r>
              <a:rPr lang="en-US"/>
              <a:t>Takes an “a” and returns a “b”</a:t>
            </a:r>
          </a:p>
          <a:p>
            <a:endParaRPr lang="en-US"/>
          </a:p>
          <a:p>
            <a:r>
              <a:rPr lang="en-US"/>
              <a:t>Does not access global state and has no side-effects</a:t>
            </a:r>
          </a:p>
          <a:p>
            <a:r>
              <a:rPr lang="en-US"/>
              <a:t>Function invocation can be substituted with the function body</a:t>
            </a:r>
          </a:p>
          <a:p>
            <a:r>
              <a:rPr lang="en-US"/>
              <a:t>Can be used in an expression</a:t>
            </a:r>
          </a:p>
          <a:p>
            <a:r>
              <a:rPr lang="en-US"/>
              <a:t>Can be “memoized”</a:t>
            </a:r>
          </a:p>
          <a:p>
            <a:r>
              <a:rPr lang="en-US"/>
              <a:t>Is idempotent</a:t>
            </a:r>
          </a:p>
        </p:txBody>
      </p:sp>
    </p:spTree>
    <p:extLst>
      <p:ext uri="{BB962C8B-B14F-4D97-AF65-F5344CB8AC3E}">
        <p14:creationId xmlns:p14="http://schemas.microsoft.com/office/powerpoint/2010/main" val="208461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020"/>
            <a:ext cx="3756488" cy="4525963"/>
          </a:xfrm>
        </p:spPr>
        <p:txBody>
          <a:bodyPr>
            <a:normAutofit/>
          </a:bodyPr>
          <a:lstStyle/>
          <a:p>
            <a:r>
              <a:rPr lang="en-US" sz="2400"/>
              <a:t>stateless</a:t>
            </a:r>
          </a:p>
          <a:p>
            <a:r>
              <a:rPr lang="en-US" sz="2400"/>
              <a:t>no sequence, no time</a:t>
            </a:r>
          </a:p>
          <a:p>
            <a:r>
              <a:rPr lang="en-US" sz="2400"/>
              <a:t>non-strict</a:t>
            </a:r>
          </a:p>
          <a:p>
            <a:r>
              <a:rPr lang="en-US" sz="2400"/>
              <a:t>x = 1+4 (equality)</a:t>
            </a:r>
          </a:p>
          <a:p>
            <a:r>
              <a:rPr lang="en-US" sz="2400"/>
              <a:t>“x” can be substituted by the expression (referential transparency)</a:t>
            </a:r>
          </a:p>
          <a:p>
            <a:r>
              <a:rPr lang="en-US" sz="2400"/>
              <a:t>idempotent</a:t>
            </a:r>
          </a:p>
          <a:p>
            <a:r>
              <a:rPr lang="en-US" sz="2400"/>
              <a:t>expressions, algebra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41983" y="1600200"/>
            <a:ext cx="37564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41983" y="1420240"/>
            <a:ext cx="375648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stateful</a:t>
            </a:r>
          </a:p>
          <a:p>
            <a:r>
              <a:rPr lang="en-US" sz="2400"/>
              <a:t>fixed sequence, time</a:t>
            </a:r>
          </a:p>
          <a:p>
            <a:r>
              <a:rPr lang="en-US" sz="2400"/>
              <a:t>strict</a:t>
            </a:r>
          </a:p>
          <a:p>
            <a:r>
              <a:rPr lang="en-US" sz="2400"/>
              <a:t>x := x + 1 (assignment)</a:t>
            </a:r>
          </a:p>
          <a:p>
            <a:r>
              <a:rPr lang="en-US" sz="2400"/>
              <a:t>“x” = changeable memory “slot”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7997" y="534158"/>
            <a:ext cx="9595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Pure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6511" y="534158"/>
            <a:ext cx="13001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Effects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486445"/>
            <a:ext cx="818866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Pure functions by themselves are useless.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We want to interact with storage, network, screen etc.</a:t>
            </a:r>
          </a:p>
          <a:p>
            <a:r>
              <a:rPr lang="en-US" sz="2400">
                <a:solidFill>
                  <a:schemeClr val="tx2"/>
                </a:solidFill>
              </a:rPr>
              <a:t>We need both pure functions and (controlled, contained) effects</a:t>
            </a:r>
          </a:p>
        </p:txBody>
      </p:sp>
    </p:spTree>
    <p:extLst>
      <p:ext uri="{BB962C8B-B14F-4D97-AF65-F5344CB8AC3E}">
        <p14:creationId xmlns:p14="http://schemas.microsoft.com/office/powerpoint/2010/main" val="3929651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append([1, 2, 3], 4) =&gt; [1, 2, 3, 4]</a:t>
            </a:r>
          </a:p>
          <a:p>
            <a:endParaRPr lang="en-US" sz="2800"/>
          </a:p>
          <a:p>
            <a:r>
              <a:rPr lang="en-US" sz="2800"/>
              <a:t>[1, 2, 3] remains unchanged</a:t>
            </a:r>
          </a:p>
          <a:p>
            <a:r>
              <a:rPr lang="en-US" sz="2800"/>
              <a:t>Inherently thread-safe</a:t>
            </a:r>
          </a:p>
          <a:p>
            <a:r>
              <a:rPr lang="en-US" sz="2800"/>
              <a:t>Can be shared freely</a:t>
            </a:r>
          </a:p>
          <a:p>
            <a:r>
              <a:rPr lang="en-US" sz="2800"/>
              <a:t>“Everything is atomic”</a:t>
            </a:r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4" name="Picture 3" descr="41XlPaC+ZqL._SX326_BO1,204,203,200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064" y="1600200"/>
            <a:ext cx="2677283" cy="407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39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 (Generators, Iterators)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739"/>
            <a:ext cx="4124444" cy="3633424"/>
          </a:xfrm>
        </p:spPr>
        <p:txBody>
          <a:bodyPr/>
          <a:lstStyle/>
          <a:p>
            <a:pPr marL="0" indent="0">
              <a:buNone/>
            </a:pPr>
            <a:r>
              <a:rPr lang="en-US" sz="2800"/>
              <a:t>xs = [1, 2, 3];</a:t>
            </a:r>
          </a:p>
          <a:p>
            <a:pPr marL="0" indent="0">
              <a:buNone/>
            </a:pPr>
            <a:r>
              <a:rPr lang="en-US" sz="2800"/>
              <a:t>return xs.map(x =&gt; x+1);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041" y="1441378"/>
            <a:ext cx="1873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Declarative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9606" y="1441378"/>
            <a:ext cx="181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Imperative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8897" y="2492739"/>
            <a:ext cx="4124444" cy="3633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/>
              <a:t>xs = [1, 2, 3];</a:t>
            </a:r>
          </a:p>
          <a:p>
            <a:pPr marL="0" indent="0">
              <a:buNone/>
            </a:pPr>
            <a:r>
              <a:rPr lang="en-US" sz="2800"/>
              <a:t>res = []</a:t>
            </a:r>
          </a:p>
          <a:p>
            <a:pPr marL="0" indent="0">
              <a:buNone/>
            </a:pPr>
            <a:r>
              <a:rPr lang="en-US" sz="2800"/>
              <a:t>for (int i = 0; i &lt; 3; i++) {</a:t>
            </a:r>
          </a:p>
          <a:p>
            <a:pPr marL="0" indent="0">
              <a:buNone/>
            </a:pPr>
            <a:r>
              <a:rPr lang="en-US" sz="2800"/>
              <a:t>	res.append(xs[i] + 1);</a:t>
            </a:r>
          </a:p>
          <a:p>
            <a:pPr marL="0" indent="0">
              <a:buNone/>
            </a:pPr>
            <a:r>
              <a:rPr lang="en-US" sz="2800"/>
              <a:t>}</a:t>
            </a:r>
          </a:p>
          <a:p>
            <a:pPr marL="0" indent="0">
              <a:buNone/>
            </a:pPr>
            <a:r>
              <a:rPr lang="en-US" sz="2800"/>
              <a:t>return res;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168" y="5962006"/>
            <a:ext cx="640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Which do you think is easier to parallelize?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62949" y="1417638"/>
            <a:ext cx="0" cy="4375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110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xs</a:t>
            </a:r>
            <a:br>
              <a:rPr lang="en-US"/>
            </a:br>
            <a:r>
              <a:rPr lang="en-US"/>
              <a:t>.map(x =&gt; x+1)</a:t>
            </a:r>
          </a:p>
          <a:p>
            <a:pPr marL="0" indent="0">
              <a:buNone/>
            </a:pPr>
            <a:r>
              <a:rPr lang="en-US"/>
              <a:t>.map(y =&gt; y*2)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Iff functions are pure, we can</a:t>
            </a:r>
          </a:p>
          <a:p>
            <a:r>
              <a:rPr lang="en-US"/>
              <a:t>combine</a:t>
            </a:r>
          </a:p>
          <a:p>
            <a:r>
              <a:rPr lang="en-US"/>
              <a:t>reorder</a:t>
            </a:r>
          </a:p>
          <a:p>
            <a:r>
              <a:rPr lang="en-US"/>
              <a:t>optimize the entire chain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If application is lazy, we can optimize across functions as well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94506" y="1488858"/>
            <a:ext cx="39720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700"/>
              <a:t>xs</a:t>
            </a:r>
          </a:p>
          <a:p>
            <a:pPr marL="0" indent="0">
              <a:buFont typeface="Arial"/>
              <a:buNone/>
            </a:pPr>
            <a:r>
              <a:rPr lang="en-US" sz="2700"/>
              <a:t>.map(x =&gt; (x+1)*2)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418429" y="1922970"/>
            <a:ext cx="1139476" cy="5341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088" y="1404287"/>
            <a:ext cx="2808818" cy="2259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3793262" y="1404287"/>
            <a:ext cx="2808818" cy="2259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958088" y="3690576"/>
            <a:ext cx="2808818" cy="2259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3793262" y="3690576"/>
            <a:ext cx="2808818" cy="22591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1160198" y="700811"/>
            <a:ext cx="2428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Parallel Programming</a:t>
            </a:r>
          </a:p>
          <a:p>
            <a:pPr algn="ctr"/>
            <a:r>
              <a:rPr lang="en-US" sz="2000"/>
              <a:t>(deterministic)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6353" y="697088"/>
            <a:ext cx="2197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Concurrency</a:t>
            </a:r>
          </a:p>
          <a:p>
            <a:pPr algn="ctr"/>
            <a:r>
              <a:rPr lang="en-US" sz="2000"/>
              <a:t>(non-deterministic)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639" y="2327785"/>
            <a:ext cx="74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/>
              <a:t>Distr.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433" y="4599687"/>
            <a:ext cx="71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/>
              <a:t>Local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6353" y="1476194"/>
            <a:ext cx="14276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504D"/>
                </a:solidFill>
              </a:rPr>
              <a:t>CAP theorem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Erlang</a:t>
            </a:r>
          </a:p>
          <a:p>
            <a:r>
              <a:rPr lang="en-US"/>
              <a:t>Akka</a:t>
            </a:r>
          </a:p>
          <a:p>
            <a:r>
              <a:rPr lang="en-US"/>
              <a:t>Pykka</a:t>
            </a:r>
          </a:p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6097" y="1476194"/>
            <a:ext cx="134728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Bandwidth</a:t>
            </a:r>
          </a:p>
          <a:p>
            <a:r>
              <a:rPr lang="en-US">
                <a:solidFill>
                  <a:schemeClr val="accent2"/>
                </a:solidFill>
              </a:rPr>
              <a:t>Node failure</a:t>
            </a:r>
          </a:p>
          <a:p>
            <a:r>
              <a:rPr lang="en-US">
                <a:solidFill>
                  <a:schemeClr val="accent2"/>
                </a:solidFill>
              </a:rPr>
              <a:t>Connectvity</a:t>
            </a:r>
          </a:p>
          <a:p>
            <a:endParaRPr lang="en-US"/>
          </a:p>
          <a:p>
            <a:r>
              <a:rPr lang="en-US"/>
              <a:t>MapReduce</a:t>
            </a:r>
          </a:p>
          <a:p>
            <a:r>
              <a:rPr lang="en-US"/>
              <a:t>Spark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66097" y="3837351"/>
            <a:ext cx="22812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504D"/>
                </a:solidFill>
              </a:rPr>
              <a:t>Side effects</a:t>
            </a:r>
          </a:p>
          <a:p>
            <a:r>
              <a:rPr lang="en-US">
                <a:solidFill>
                  <a:srgbClr val="C0504D"/>
                </a:solidFill>
              </a:rPr>
              <a:t>Low-level abstractions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Pool.map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16353" y="3837351"/>
            <a:ext cx="21289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504D"/>
                </a:solidFill>
              </a:rPr>
              <a:t>Resource contention</a:t>
            </a:r>
          </a:p>
          <a:p>
            <a:r>
              <a:rPr lang="en-US">
                <a:solidFill>
                  <a:srgbClr val="C0504D"/>
                </a:solidFill>
              </a:rPr>
              <a:t>Deadlocks</a:t>
            </a:r>
          </a:p>
          <a:p>
            <a:r>
              <a:rPr lang="en-US">
                <a:solidFill>
                  <a:srgbClr val="C0504D"/>
                </a:solidFill>
              </a:rPr>
              <a:t>Thrashing</a:t>
            </a:r>
          </a:p>
          <a:p>
            <a:endParaRPr lang="en-US"/>
          </a:p>
          <a:p>
            <a:r>
              <a:rPr lang="en-US"/>
              <a:t>STM</a:t>
            </a:r>
          </a:p>
          <a:p>
            <a:r>
              <a:rPr lang="en-US"/>
              <a:t>Pypy</a:t>
            </a:r>
          </a:p>
          <a:p>
            <a:r>
              <a:rPr lang="en-US"/>
              <a:t>Twisted</a:t>
            </a:r>
          </a:p>
        </p:txBody>
      </p:sp>
      <p:sp>
        <p:nvSpPr>
          <p:cNvPr id="18" name="Oval 17"/>
          <p:cNvSpPr/>
          <p:nvPr/>
        </p:nvSpPr>
        <p:spPr>
          <a:xfrm>
            <a:off x="6872466" y="1404287"/>
            <a:ext cx="2062940" cy="454546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92242" y="772031"/>
            <a:ext cx="12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Functional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96441" y="2650226"/>
            <a:ext cx="18389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Immutable data</a:t>
            </a:r>
          </a:p>
          <a:p>
            <a:r>
              <a:rPr lang="en-US">
                <a:solidFill>
                  <a:srgbClr val="008000"/>
                </a:solidFill>
              </a:rPr>
              <a:t>Ref. transparency</a:t>
            </a:r>
          </a:p>
          <a:p>
            <a:r>
              <a:rPr lang="en-US">
                <a:solidFill>
                  <a:srgbClr val="008000"/>
                </a:solidFill>
              </a:rPr>
              <a:t>Declarative</a:t>
            </a:r>
          </a:p>
          <a:p>
            <a:r>
              <a:rPr lang="en-US">
                <a:solidFill>
                  <a:srgbClr val="008000"/>
                </a:solidFill>
              </a:rPr>
              <a:t>Streams</a:t>
            </a:r>
          </a:p>
          <a:p>
            <a:endParaRPr lang="en-US"/>
          </a:p>
          <a:p>
            <a:r>
              <a:rPr lang="en-US"/>
              <a:t>Haskell</a:t>
            </a:r>
          </a:p>
          <a:p>
            <a:r>
              <a:rPr lang="en-US"/>
              <a:t>Erlang</a:t>
            </a:r>
          </a:p>
          <a:p>
            <a:r>
              <a:rPr lang="en-US"/>
              <a:t>Clojure, Scala</a:t>
            </a:r>
          </a:p>
        </p:txBody>
      </p:sp>
    </p:spTree>
    <p:extLst>
      <p:ext uri="{BB962C8B-B14F-4D97-AF65-F5344CB8AC3E}">
        <p14:creationId xmlns:p14="http://schemas.microsoft.com/office/powerpoint/2010/main" val="279342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927" y="274638"/>
            <a:ext cx="3806194" cy="1143000"/>
          </a:xfrm>
        </p:spPr>
        <p:txBody>
          <a:bodyPr/>
          <a:lstStyle/>
          <a:p>
            <a:pPr algn="l"/>
            <a:r>
              <a:rPr lang="en-US"/>
              <a:t>What is Apache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4670"/>
            <a:ext cx="8229600" cy="2756155"/>
          </a:xfrm>
        </p:spPr>
        <p:txBody>
          <a:bodyPr>
            <a:normAutofit/>
          </a:bodyPr>
          <a:lstStyle/>
          <a:p>
            <a:r>
              <a:rPr lang="en-US" sz="2400"/>
              <a:t>Fast and general engine for large-scale data processing</a:t>
            </a:r>
          </a:p>
          <a:p>
            <a:r>
              <a:rPr lang="en-US" sz="2400"/>
              <a:t>Multi-stage in-memory primitives</a:t>
            </a:r>
          </a:p>
          <a:p>
            <a:r>
              <a:rPr lang="en-US" sz="2400"/>
              <a:t>Supports Iterative Algorithms</a:t>
            </a:r>
          </a:p>
          <a:p>
            <a:r>
              <a:rPr lang="en-US" sz="2400"/>
              <a:t>High-Level Abstractions</a:t>
            </a:r>
          </a:p>
          <a:p>
            <a:r>
              <a:rPr lang="en-US" sz="2400"/>
              <a:t>Extensible; integrated stack of libraries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4" y="4323510"/>
            <a:ext cx="4661184" cy="21943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121" y="182253"/>
            <a:ext cx="1946605" cy="1013417"/>
          </a:xfrm>
          <a:prstGeom prst="rect">
            <a:avLst/>
          </a:prstGeom>
        </p:spPr>
      </p:pic>
      <p:pic>
        <p:nvPicPr>
          <p:cNvPr id="7" name="Picture 6" descr="reading-cassandra-meetup-feb-2015-apache-spark-14-1024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9" t="13155" r="16418" b="14094"/>
          <a:stretch/>
        </p:blipFill>
        <p:spPr>
          <a:xfrm>
            <a:off x="5163241" y="4191001"/>
            <a:ext cx="3868959" cy="232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4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Spark Example</a:t>
            </a:r>
          </a:p>
        </p:txBody>
      </p:sp>
      <p:pic>
        <p:nvPicPr>
          <p:cNvPr id="6" name="Picture 5" descr="Screen Shot 2015-10-20 at 15.0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5" y="1254713"/>
            <a:ext cx="8516782" cy="50678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00664" y="4218960"/>
            <a:ext cx="4193759" cy="22438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7600" y="4218960"/>
            <a:ext cx="1143000" cy="22438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07065" y="4488974"/>
            <a:ext cx="1228277" cy="22438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20025" y="4488974"/>
            <a:ext cx="1954223" cy="22438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3784" y="3148731"/>
            <a:ext cx="3845513" cy="87526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Graph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66" y="1422400"/>
            <a:ext cx="7451160" cy="434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3987"/>
            <a:ext cx="8229600" cy="1490472"/>
          </a:xfrm>
        </p:spPr>
        <p:txBody>
          <a:bodyPr/>
          <a:lstStyle/>
          <a:p>
            <a:r>
              <a:rPr lang="en-US"/>
              <a:t>vs.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067"/>
            <a:ext cx="8229600" cy="1490472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Arbitrary operator graph</a:t>
            </a:r>
          </a:p>
          <a:p>
            <a:r>
              <a:rPr lang="en-US"/>
              <a:t>Lazy eval of lineage graph =&gt; optimization</a:t>
            </a:r>
          </a:p>
          <a:p>
            <a:r>
              <a:rPr lang="en-US"/>
              <a:t>Off-heap use of large memory</a:t>
            </a:r>
          </a:p>
          <a:p>
            <a:r>
              <a:rPr lang="en-US"/>
              <a:t>Native integration with python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27" y="186938"/>
            <a:ext cx="2481058" cy="1291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674" t="20391" r="24614" b="20859"/>
          <a:stretch/>
        </p:blipFill>
        <p:spPr>
          <a:xfrm>
            <a:off x="5988407" y="186938"/>
            <a:ext cx="1655579" cy="12916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5902" y="1350216"/>
            <a:ext cx="130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MapReduce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169" y="4200653"/>
            <a:ext cx="4250224" cy="24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2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323267" cy="4525963"/>
          </a:xfrm>
        </p:spPr>
        <p:txBody>
          <a:bodyPr>
            <a:normAutofit/>
          </a:bodyPr>
          <a:lstStyle/>
          <a:p>
            <a:r>
              <a:rPr lang="en-US" sz="2800"/>
              <a:t>Resilient Distributed Datasets are primary abstraction in Spark</a:t>
            </a:r>
          </a:p>
          <a:p>
            <a:r>
              <a:rPr lang="en-US" sz="2800"/>
              <a:t>fault-tolerant collection</a:t>
            </a:r>
          </a:p>
          <a:p>
            <a:pPr lvl="1"/>
            <a:r>
              <a:rPr lang="en-US" sz="2400"/>
              <a:t>parallelized collections</a:t>
            </a:r>
          </a:p>
          <a:p>
            <a:pPr lvl="1"/>
            <a:r>
              <a:rPr lang="en-US" sz="2400"/>
              <a:t>hadoop datasets</a:t>
            </a:r>
          </a:p>
          <a:p>
            <a:r>
              <a:rPr lang="en-US" sz="2800"/>
              <a:t>can be cached for reuse</a:t>
            </a:r>
          </a:p>
          <a:p>
            <a:r>
              <a:rPr lang="en-US" sz="2800"/>
              <a:t>extensions (SchemaRDD)</a:t>
            </a:r>
          </a:p>
          <a:p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87254"/>
              </p:ext>
            </p:extLst>
          </p:nvPr>
        </p:nvGraphicFramePr>
        <p:xfrm>
          <a:off x="5970156" y="1661489"/>
          <a:ext cx="2789568" cy="3520440"/>
        </p:xfrm>
        <a:graphic>
          <a:graphicData uri="http://schemas.openxmlformats.org/drawingml/2006/table">
            <a:tbl>
              <a:tblPr/>
              <a:tblGrid>
                <a:gridCol w="142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Transformations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Actions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reduce()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collect()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flatMap()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mapPartitions()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take()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takeSample()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union()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takeOrdered()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intersection()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saveAsTextFile()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distinct()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saveAsSequenceFile()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groupByKey()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countByKey()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reduceByKey()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foreach()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aggregateByKey()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sortByKey()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join()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cogroup()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cartesian()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coalesce()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repartition()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62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718"/>
            <a:ext cx="8229600" cy="1143000"/>
          </a:xfrm>
        </p:spPr>
        <p:txBody>
          <a:bodyPr/>
          <a:lstStyle/>
          <a:p>
            <a:r>
              <a:rPr lang="en-US"/>
              <a:t>Lifetime of an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270"/>
            <a:ext cx="4563617" cy="4525963"/>
          </a:xfrm>
        </p:spPr>
        <p:txBody>
          <a:bodyPr>
            <a:noAutofit/>
          </a:bodyPr>
          <a:lstStyle/>
          <a:p>
            <a:pPr marL="344488" indent="-344488">
              <a:buFont typeface="+mj-lt"/>
              <a:buAutoNum type="arabicPeriod"/>
            </a:pPr>
            <a:r>
              <a:rPr lang="en-US" sz="2000"/>
              <a:t>create from data</a:t>
            </a:r>
          </a:p>
          <a:p>
            <a:pPr marL="914400" lvl="1" indent="-514350"/>
            <a:r>
              <a:rPr lang="en-US" sz="2000"/>
              <a:t>local collection</a:t>
            </a:r>
          </a:p>
          <a:p>
            <a:pPr marL="914400" lvl="1" indent="-514350"/>
            <a:r>
              <a:rPr lang="en-US" sz="2000"/>
              <a:t>hadoop data set</a:t>
            </a:r>
          </a:p>
          <a:p>
            <a:pPr marL="344488" indent="-344488">
              <a:buFont typeface="+mj-lt"/>
              <a:buAutoNum type="arabicPeriod"/>
            </a:pPr>
            <a:r>
              <a:rPr lang="en-US" sz="2000"/>
              <a:t>lazily combine RDDs using </a:t>
            </a:r>
            <a:br>
              <a:rPr lang="en-US" sz="2000"/>
            </a:br>
            <a:r>
              <a:rPr lang="en-US" sz="2000"/>
              <a:t>transformations</a:t>
            </a:r>
          </a:p>
          <a:p>
            <a:pPr marL="914400" lvl="1" indent="-514350"/>
            <a:r>
              <a:rPr lang="en-US" sz="2000"/>
              <a:t>map()</a:t>
            </a:r>
          </a:p>
          <a:p>
            <a:pPr marL="914400" lvl="1" indent="-514350"/>
            <a:r>
              <a:rPr lang="en-US" sz="2000"/>
              <a:t>join()</a:t>
            </a:r>
          </a:p>
          <a:p>
            <a:pPr marL="914400" lvl="1" indent="-514350"/>
            <a:r>
              <a:rPr lang="en-US" sz="2000"/>
              <a:t>etc.</a:t>
            </a:r>
          </a:p>
          <a:p>
            <a:pPr marL="344488" indent="-344488">
              <a:buFont typeface="+mj-lt"/>
              <a:buAutoNum type="arabicPeriod"/>
            </a:pPr>
            <a:r>
              <a:rPr lang="en-US" sz="2000"/>
              <a:t>call an RDD 'action' on it (collect(), count(), etc.) to "collapse" tree: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/>
              <a:t>Operator DAG is constructed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/>
              <a:t>Split into stages of tasks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/>
              <a:t>Launch tasks via cluster manager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/>
              <a:t>Execute tasks on local machines</a:t>
            </a:r>
          </a:p>
          <a:p>
            <a:pPr marL="344488" indent="-344488">
              <a:buFont typeface="+mj-lt"/>
              <a:buAutoNum type="arabicPeriod"/>
            </a:pPr>
            <a:r>
              <a:rPr lang="en-US" sz="2000"/>
              <a:t>store/consume 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55" y="1232230"/>
            <a:ext cx="4319150" cy="286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8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Libraries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077284"/>
            <a:ext cx="8070962" cy="37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3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504</Words>
  <Application>Microsoft Office PowerPoint</Application>
  <PresentationFormat>On-screen Show (4:3)</PresentationFormat>
  <Paragraphs>177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PySpark Distributed Computing  Leveraging the Functional Model</vt:lpstr>
      <vt:lpstr>PowerPoint Presentation</vt:lpstr>
      <vt:lpstr>What is Apache</vt:lpstr>
      <vt:lpstr>Spark Example</vt:lpstr>
      <vt:lpstr>Operator Graph</vt:lpstr>
      <vt:lpstr>vs.</vt:lpstr>
      <vt:lpstr>RDD</vt:lpstr>
      <vt:lpstr>Lifetime of an RDD</vt:lpstr>
      <vt:lpstr>Integrated Libraries</vt:lpstr>
      <vt:lpstr>Takeaways</vt:lpstr>
      <vt:lpstr>Getting Started</vt:lpstr>
      <vt:lpstr>Backups </vt:lpstr>
      <vt:lpstr>Pure Functions</vt:lpstr>
      <vt:lpstr>PowerPoint Presentation</vt:lpstr>
      <vt:lpstr>Immutable State</vt:lpstr>
      <vt:lpstr>Streams (Generators, Iterators)</vt:lpstr>
      <vt:lpstr>Stream Fusion</vt:lpstr>
    </vt:vector>
  </TitlesOfParts>
  <Company>EMC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Computing and the Functional Programming model</dc:title>
  <dc:creator>Corporate User</dc:creator>
  <cp:lastModifiedBy>Johannes Ahlmann</cp:lastModifiedBy>
  <cp:revision>127</cp:revision>
  <dcterms:created xsi:type="dcterms:W3CDTF">2015-08-10T16:47:30Z</dcterms:created>
  <dcterms:modified xsi:type="dcterms:W3CDTF">2017-11-21T12:36:42Z</dcterms:modified>
</cp:coreProperties>
</file>