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3" r:id="rId2"/>
  </p:sldMasterIdLst>
  <p:notesMasterIdLst>
    <p:notesMasterId r:id="rId15"/>
  </p:notesMasterIdLst>
  <p:sldIdLst>
    <p:sldId id="296" r:id="rId3"/>
    <p:sldId id="286" r:id="rId4"/>
    <p:sldId id="288" r:id="rId5"/>
    <p:sldId id="285" r:id="rId6"/>
    <p:sldId id="289" r:id="rId7"/>
    <p:sldId id="290" r:id="rId8"/>
    <p:sldId id="291" r:id="rId9"/>
    <p:sldId id="293" r:id="rId10"/>
    <p:sldId id="295" r:id="rId11"/>
    <p:sldId id="292" r:id="rId12"/>
    <p:sldId id="294" r:id="rId13"/>
    <p:sldId id="297" r:id="rId14"/>
  </p:sldIdLst>
  <p:sldSz cx="9144000" cy="5143500" type="screen16x9"/>
  <p:notesSz cx="6858000" cy="9144000"/>
  <p:embeddedFontLst>
    <p:embeddedFont>
      <p:font typeface="Open Sans" panose="020B0606030504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17B538-8C23-4F75-9451-05F8946EBA7D}">
  <a:tblStyle styleId="{0317B538-8C23-4F75-9451-05F8946EBA7D}"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39" d="100"/>
          <a:sy n="139" d="100"/>
        </p:scale>
        <p:origin x="7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16628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5951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GB" dirty="0"/>
          </a:p>
        </p:txBody>
      </p:sp>
    </p:spTree>
    <p:extLst>
      <p:ext uri="{BB962C8B-B14F-4D97-AF65-F5344CB8AC3E}">
        <p14:creationId xmlns:p14="http://schemas.microsoft.com/office/powerpoint/2010/main" val="139054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83026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2901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2002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57939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5492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44794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1081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93" name="Shape 9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96" name="Shape 9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97" name="Shape 9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61" name="Shape 6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62" name="Shape 6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65" name="Shape 6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3" name="Shape 7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4" name="Shape 7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80" name="Shape 8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81" name="Shape 8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84" name="Shape 8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5"/>
        <p:cNvGrpSpPr/>
        <p:nvPr/>
      </p:nvGrpSpPr>
      <p:grpSpPr>
        <a:xfrm>
          <a:off x="0" y="0"/>
          <a:ext cx="0" cy="0"/>
          <a:chOff x="0" y="0"/>
          <a:chExt cx="0" cy="0"/>
        </a:xfrm>
      </p:grpSpPr>
      <p:sp>
        <p:nvSpPr>
          <p:cNvPr id="86" name="Shape 8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87" name="Shape 8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88" name="Shape 8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89" name="Shape 8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0" name="Shape 9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57" name="Shape 5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58" name="Shape 5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psolin/cleanco" TargetMode="External"/><Relationship Id="rId13" Type="http://schemas.openxmlformats.org/officeDocument/2006/relationships/hyperlink" Target="http://github.com/vitalco/simstring-python-package" TargetMode="External"/><Relationship Id="rId3" Type="http://schemas.openxmlformats.org/officeDocument/2006/relationships/hyperlink" Target="https://github.com/openvenues/pypostal" TargetMode="External"/><Relationship Id="rId7" Type="http://schemas.openxmlformats.org/officeDocument/2006/relationships/hyperlink" Target="https://github.com/HeidelTime/heideltime" TargetMode="External"/><Relationship Id="rId12" Type="http://schemas.openxmlformats.org/officeDocument/2006/relationships/hyperlink" Target="http://openrefine.or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scrapinghub/dateparser" TargetMode="External"/><Relationship Id="rId11" Type="http://schemas.openxmlformats.org/officeDocument/2006/relationships/hyperlink" Target="https://github.com/fgregg/febrl" TargetMode="External"/><Relationship Id="rId5" Type="http://schemas.openxmlformats.org/officeDocument/2006/relationships/hyperlink" Target="https://github.com/datamade/probablepeople" TargetMode="External"/><Relationship Id="rId10" Type="http://schemas.openxmlformats.org/officeDocument/2006/relationships/hyperlink" Target="https://github.com/larsga/Duke" TargetMode="External"/><Relationship Id="rId4" Type="http://schemas.openxmlformats.org/officeDocument/2006/relationships/hyperlink" Target="http://www.geonames.org/" TargetMode="External"/><Relationship Id="rId9" Type="http://schemas.openxmlformats.org/officeDocument/2006/relationships/hyperlink" Target="https://github.com/datamade/dedupe" TargetMode="External"/><Relationship Id="rId14" Type="http://schemas.openxmlformats.org/officeDocument/2006/relationships/hyperlink" Target="http://igraph.org/c/doc/igraph-Community.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m.wikipedia.org/wiki/Munich_(disambiguati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99A375-9683-4479-A30B-5C7EC8554564}"/>
              </a:ext>
            </a:extLst>
          </p:cNvPr>
          <p:cNvSpPr/>
          <p:nvPr/>
        </p:nvSpPr>
        <p:spPr>
          <a:xfrm>
            <a:off x="807833" y="1894642"/>
            <a:ext cx="6844251" cy="1477328"/>
          </a:xfrm>
          <a:prstGeom prst="rect">
            <a:avLst/>
          </a:prstGeom>
        </p:spPr>
        <p:txBody>
          <a:bodyPr wrap="square">
            <a:spAutoFit/>
          </a:bodyPr>
          <a:lstStyle/>
          <a:p>
            <a:pPr lvl="0"/>
            <a:r>
              <a:rPr lang="en-IE" sz="3600" b="1">
                <a:solidFill>
                  <a:srgbClr val="C00000"/>
                </a:solidFill>
                <a:latin typeface="Open Sans"/>
                <a:ea typeface="Open Sans"/>
                <a:cs typeface="Open Sans"/>
                <a:sym typeface="Open Sans"/>
              </a:rPr>
              <a:t>How to Merge Noisy Datasets</a:t>
            </a:r>
          </a:p>
          <a:p>
            <a:pPr lvl="0">
              <a:buClr>
                <a:schemeClr val="dk1"/>
              </a:buClr>
              <a:buSzPct val="61111"/>
            </a:pPr>
            <a:r>
              <a:rPr lang="en-IE" sz="1800"/>
              <a:t>PyCon Ireland, November 6th 2016</a:t>
            </a:r>
            <a:endParaRPr lang="en-IE" sz="1800">
              <a:solidFill>
                <a:schemeClr val="tx1"/>
              </a:solidFill>
              <a:latin typeface="Open Sans"/>
              <a:ea typeface="Open Sans"/>
              <a:cs typeface="Open Sans"/>
              <a:sym typeface="Open Sans"/>
            </a:endParaRPr>
          </a:p>
          <a:p>
            <a:pPr lvl="0">
              <a:buClr>
                <a:schemeClr val="dk1"/>
              </a:buClr>
              <a:buSzPct val="61111"/>
            </a:pPr>
            <a:r>
              <a:rPr lang="en-IE" sz="1800">
                <a:solidFill>
                  <a:schemeClr val="tx1"/>
                </a:solidFill>
                <a:latin typeface="Open Sans"/>
                <a:ea typeface="Open Sans"/>
                <a:cs typeface="Open Sans"/>
                <a:sym typeface="Open Sans"/>
              </a:rPr>
              <a:t>Johannes Ahlmann</a:t>
            </a:r>
          </a:p>
          <a:p>
            <a:pPr lvl="0">
              <a:buClr>
                <a:schemeClr val="dk1"/>
              </a:buClr>
              <a:buSzPct val="61111"/>
            </a:pPr>
            <a:endParaRPr lang="en-IE" sz="1800" dirty="0">
              <a:solidFill>
                <a:schemeClr val="tx1"/>
              </a:solidFill>
              <a:latin typeface="Open Sans"/>
              <a:ea typeface="Open Sans"/>
              <a:cs typeface="Open Sans"/>
              <a:sym typeface="Open Sans"/>
            </a:endParaRPr>
          </a:p>
        </p:txBody>
      </p:sp>
    </p:spTree>
    <p:extLst>
      <p:ext uri="{BB962C8B-B14F-4D97-AF65-F5344CB8AC3E}">
        <p14:creationId xmlns:p14="http://schemas.microsoft.com/office/powerpoint/2010/main" val="171906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Shape 126"/>
          <p:cNvSpPr/>
          <p:nvPr/>
        </p:nvSpPr>
        <p:spPr>
          <a:xfrm>
            <a:off x="0" y="566325"/>
            <a:ext cx="9144000" cy="4577174"/>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586300" y="186575"/>
            <a:ext cx="6802499" cy="779399"/>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 sz="2400" b="1" dirty="0">
                <a:solidFill>
                  <a:srgbClr val="FFFFFF"/>
                </a:solidFill>
                <a:latin typeface="Open Sans"/>
                <a:ea typeface="Open Sans"/>
                <a:cs typeface="Open Sans"/>
                <a:sym typeface="Open Sans"/>
              </a:rPr>
              <a:t>Available Libraries</a:t>
            </a:r>
          </a:p>
        </p:txBody>
      </p:sp>
      <p:sp>
        <p:nvSpPr>
          <p:cNvPr id="2" name="TextBox 1"/>
          <p:cNvSpPr txBox="1"/>
          <p:nvPr/>
        </p:nvSpPr>
        <p:spPr>
          <a:xfrm>
            <a:off x="232348" y="1206965"/>
            <a:ext cx="8454452" cy="3803413"/>
          </a:xfrm>
          <a:prstGeom prst="rect">
            <a:avLst/>
          </a:prstGeom>
          <a:noFill/>
        </p:spPr>
        <p:txBody>
          <a:bodyPr wrap="square" rtlCol="0">
            <a:spAutoFit/>
          </a:bodyPr>
          <a:lstStyle/>
          <a:p>
            <a:pPr marL="457200" marR="279400" lvl="0" indent="-228600">
              <a:lnSpc>
                <a:spcPct val="120000"/>
              </a:lnSpc>
              <a:spcAft>
                <a:spcPts val="100"/>
              </a:spcAft>
              <a:buClr>
                <a:schemeClr val="dk1"/>
              </a:buClr>
              <a:buFont typeface="Open Sans"/>
              <a:buChar char="●"/>
              <a:tabLst>
                <a:tab pos="914400" algn="l"/>
              </a:tabLst>
            </a:pPr>
            <a:r>
              <a:rPr lang="en-IE" dirty="0"/>
              <a:t>Addresses – </a:t>
            </a:r>
            <a:r>
              <a:rPr lang="en-IE" dirty="0" err="1">
                <a:hlinkClick r:id="rId3"/>
              </a:rPr>
              <a:t>pypostal</a:t>
            </a:r>
            <a:r>
              <a:rPr lang="en-IE" dirty="0"/>
              <a:t>, </a:t>
            </a:r>
            <a:r>
              <a:rPr lang="en-IE" dirty="0" err="1">
                <a:hlinkClick r:id="rId4"/>
              </a:rPr>
              <a:t>geonames</a:t>
            </a:r>
            <a:r>
              <a:rPr lang="en-IE" dirty="0"/>
              <a:t> (zip codes, geocodes, etc.)</a:t>
            </a:r>
          </a:p>
          <a:p>
            <a:pPr marL="457200" marR="279400" lvl="0" indent="-228600">
              <a:lnSpc>
                <a:spcPct val="120000"/>
              </a:lnSpc>
              <a:spcAft>
                <a:spcPts val="100"/>
              </a:spcAft>
              <a:buClr>
                <a:schemeClr val="dk1"/>
              </a:buClr>
              <a:buFont typeface="Open Sans"/>
              <a:buChar char="●"/>
              <a:tabLst>
                <a:tab pos="914400" algn="l"/>
              </a:tabLst>
            </a:pPr>
            <a:r>
              <a:rPr lang="en-IE" dirty="0"/>
              <a:t>Persons – </a:t>
            </a:r>
            <a:r>
              <a:rPr lang="en-IE" dirty="0" err="1">
                <a:hlinkClick r:id="rId5"/>
              </a:rPr>
              <a:t>probablepeople</a:t>
            </a:r>
            <a:endParaRPr lang="en-IE" dirty="0"/>
          </a:p>
          <a:p>
            <a:pPr marL="457200" marR="279400" lvl="0" indent="-228600">
              <a:lnSpc>
                <a:spcPct val="120000"/>
              </a:lnSpc>
              <a:spcAft>
                <a:spcPts val="100"/>
              </a:spcAft>
              <a:buClr>
                <a:schemeClr val="dk1"/>
              </a:buClr>
              <a:buFont typeface="Open Sans"/>
              <a:buChar char="●"/>
              <a:tabLst>
                <a:tab pos="914400" algn="l"/>
              </a:tabLst>
            </a:pPr>
            <a:r>
              <a:rPr lang="en-US" dirty="0"/>
              <a:t>Date – </a:t>
            </a:r>
            <a:r>
              <a:rPr lang="en-US" dirty="0" err="1">
                <a:hlinkClick r:id="rId6"/>
              </a:rPr>
              <a:t>dateparser</a:t>
            </a:r>
            <a:r>
              <a:rPr lang="en-US" dirty="0"/>
              <a:t>, </a:t>
            </a:r>
            <a:r>
              <a:rPr lang="en-US" dirty="0" err="1">
                <a:hlinkClick r:id="rId7"/>
              </a:rPr>
              <a:t>heideltime</a:t>
            </a:r>
            <a:endParaRPr lang="en-IE" dirty="0"/>
          </a:p>
          <a:p>
            <a:pPr marL="457200" marR="279400" lvl="0" indent="-228600">
              <a:lnSpc>
                <a:spcPct val="120000"/>
              </a:lnSpc>
              <a:spcAft>
                <a:spcPts val="100"/>
              </a:spcAft>
              <a:buClr>
                <a:schemeClr val="dk1"/>
              </a:buClr>
              <a:buFont typeface="Open Sans"/>
              <a:buChar char="●"/>
              <a:tabLst>
                <a:tab pos="914400" algn="l"/>
              </a:tabLst>
            </a:pPr>
            <a:r>
              <a:rPr lang="en-IE" dirty="0"/>
              <a:t>Companies – </a:t>
            </a:r>
            <a:r>
              <a:rPr lang="en-IE" dirty="0" err="1">
                <a:hlinkClick r:id="rId8"/>
              </a:rPr>
              <a:t>cleanco</a:t>
            </a:r>
            <a:endParaRPr lang="en-IE" dirty="0"/>
          </a:p>
          <a:p>
            <a:pPr marL="457200" marR="279400" lvl="0" indent="-228600">
              <a:lnSpc>
                <a:spcPct val="120000"/>
              </a:lnSpc>
              <a:spcAft>
                <a:spcPts val="100"/>
              </a:spcAft>
              <a:buClr>
                <a:schemeClr val="dk1"/>
              </a:buClr>
              <a:buFont typeface="Open Sans"/>
              <a:buChar char="●"/>
              <a:tabLst>
                <a:tab pos="914400" algn="l"/>
              </a:tabLst>
            </a:pPr>
            <a:r>
              <a:rPr lang="en-IE" dirty="0"/>
              <a:t>Entity aliases – Wikipedia redirects/ disambiguation pages</a:t>
            </a:r>
          </a:p>
          <a:p>
            <a:pPr marL="457200" marR="279400" lvl="0" indent="-228600">
              <a:lnSpc>
                <a:spcPct val="120000"/>
              </a:lnSpc>
              <a:spcAft>
                <a:spcPts val="100"/>
              </a:spcAft>
              <a:buClr>
                <a:schemeClr val="dk1"/>
              </a:buClr>
              <a:buFont typeface="Open Sans"/>
              <a:buChar char="●"/>
              <a:tabLst>
                <a:tab pos="914400" algn="l"/>
              </a:tabLst>
            </a:pPr>
            <a:r>
              <a:rPr lang="en-IE" dirty="0"/>
              <a:t>Deduplication (active learning) – </a:t>
            </a:r>
            <a:r>
              <a:rPr lang="en-IE" dirty="0">
                <a:hlinkClick r:id="rId9"/>
              </a:rPr>
              <a:t>dedupe</a:t>
            </a:r>
            <a:endParaRPr lang="en-IE" dirty="0"/>
          </a:p>
          <a:p>
            <a:pPr marL="457200" marR="279400" lvl="0" indent="-228600">
              <a:lnSpc>
                <a:spcPct val="120000"/>
              </a:lnSpc>
              <a:spcAft>
                <a:spcPts val="100"/>
              </a:spcAft>
              <a:buClr>
                <a:schemeClr val="dk1"/>
              </a:buClr>
              <a:buFont typeface="Open Sans"/>
              <a:buChar char="●"/>
              <a:tabLst>
                <a:tab pos="914400" algn="l"/>
              </a:tabLst>
            </a:pPr>
            <a:r>
              <a:rPr lang="en-IE" dirty="0"/>
              <a:t>Record Matching (simplistic) – </a:t>
            </a:r>
            <a:r>
              <a:rPr lang="en-IE" dirty="0">
                <a:hlinkClick r:id="rId10"/>
              </a:rPr>
              <a:t>Duke</a:t>
            </a:r>
            <a:r>
              <a:rPr lang="en-IE" dirty="0"/>
              <a:t> (java), </a:t>
            </a:r>
            <a:r>
              <a:rPr lang="en-IE" dirty="0" err="1">
                <a:hlinkClick r:id="rId11"/>
              </a:rPr>
              <a:t>febrl</a:t>
            </a:r>
            <a:r>
              <a:rPr lang="en-IE" dirty="0"/>
              <a:t>, </a:t>
            </a:r>
            <a:r>
              <a:rPr lang="en-IE" dirty="0" err="1"/>
              <a:t>relais</a:t>
            </a:r>
            <a:endParaRPr lang="en-IE" dirty="0"/>
          </a:p>
          <a:p>
            <a:pPr marL="457200" marR="279400" lvl="0" indent="-228600">
              <a:lnSpc>
                <a:spcPct val="120000"/>
              </a:lnSpc>
              <a:spcAft>
                <a:spcPts val="100"/>
              </a:spcAft>
              <a:buClr>
                <a:schemeClr val="dk1"/>
              </a:buClr>
              <a:buFont typeface="Open Sans"/>
              <a:buChar char="●"/>
              <a:tabLst>
                <a:tab pos="914400" algn="l"/>
              </a:tabLst>
            </a:pPr>
            <a:r>
              <a:rPr lang="en-US" dirty="0"/>
              <a:t>Data Exploration – </a:t>
            </a:r>
            <a:r>
              <a:rPr lang="en-US" dirty="0" err="1">
                <a:hlinkClick r:id="rId12"/>
              </a:rPr>
              <a:t>OpenRefine</a:t>
            </a:r>
            <a:endParaRPr lang="en-IE" dirty="0"/>
          </a:p>
          <a:p>
            <a:pPr marL="457200" marR="279400" lvl="0" indent="-228600">
              <a:lnSpc>
                <a:spcPct val="120000"/>
              </a:lnSpc>
              <a:spcAft>
                <a:spcPts val="100"/>
              </a:spcAft>
              <a:buClr>
                <a:schemeClr val="dk1"/>
              </a:buClr>
              <a:buFont typeface="Open Sans"/>
              <a:buChar char="●"/>
              <a:tabLst>
                <a:tab pos="914400" algn="l"/>
              </a:tabLst>
            </a:pPr>
            <a:r>
              <a:rPr lang="en-IE" dirty="0"/>
              <a:t>Approximate String Comparison</a:t>
            </a:r>
            <a:br>
              <a:rPr lang="en-IE" dirty="0"/>
            </a:br>
            <a:r>
              <a:rPr lang="en-IE" dirty="0"/>
              <a:t>	</a:t>
            </a:r>
            <a:r>
              <a:rPr lang="en-IE" dirty="0" err="1">
                <a:hlinkClick r:id="rId13"/>
              </a:rPr>
              <a:t>Simstring</a:t>
            </a:r>
            <a:r>
              <a:rPr lang="en-IE" dirty="0"/>
              <a:t> (</a:t>
            </a:r>
            <a:r>
              <a:rPr lang="en-IE" dirty="0" err="1"/>
              <a:t>Jaccard</a:t>
            </a:r>
            <a:r>
              <a:rPr lang="en-IE" dirty="0"/>
              <a:t> similarity)</a:t>
            </a:r>
            <a:br>
              <a:rPr lang="en-IE" dirty="0"/>
            </a:br>
            <a:r>
              <a:rPr lang="en-IE" dirty="0"/>
              <a:t>	</a:t>
            </a:r>
            <a:r>
              <a:rPr lang="en-IE" dirty="0" err="1"/>
              <a:t>Simhash</a:t>
            </a:r>
            <a:r>
              <a:rPr lang="en-IE" dirty="0"/>
              <a:t>, </a:t>
            </a:r>
            <a:r>
              <a:rPr lang="en-IE" dirty="0" err="1"/>
              <a:t>Minhash</a:t>
            </a:r>
            <a:endParaRPr lang="en-IE" dirty="0"/>
          </a:p>
          <a:p>
            <a:pPr marL="457200" marR="279400" indent="-228600">
              <a:lnSpc>
                <a:spcPct val="120000"/>
              </a:lnSpc>
              <a:spcAft>
                <a:spcPts val="100"/>
              </a:spcAft>
              <a:buClr>
                <a:schemeClr val="dk1"/>
              </a:buClr>
              <a:buFont typeface="Open Sans"/>
              <a:buChar char="●"/>
              <a:tabLst>
                <a:tab pos="914400" algn="l"/>
              </a:tabLst>
            </a:pPr>
            <a:r>
              <a:rPr lang="en-IE" dirty="0"/>
              <a:t>Connected components, community clustering, etc.</a:t>
            </a:r>
            <a:br>
              <a:rPr lang="en-IE" dirty="0"/>
            </a:br>
            <a:r>
              <a:rPr lang="en-IE" dirty="0"/>
              <a:t>	</a:t>
            </a:r>
            <a:r>
              <a:rPr lang="en-IE" dirty="0" err="1">
                <a:hlinkClick r:id="rId14"/>
              </a:rPr>
              <a:t>igraph.fastgreedy.community</a:t>
            </a:r>
            <a:r>
              <a:rPr lang="en-IE" dirty="0"/>
              <a:t>()</a:t>
            </a:r>
            <a:br>
              <a:rPr lang="en-IE" dirty="0"/>
            </a:br>
            <a:r>
              <a:rPr lang="en-IE" dirty="0"/>
              <a:t>	</a:t>
            </a:r>
            <a:r>
              <a:rPr lang="en-IE" dirty="0" err="1"/>
              <a:t>spark.graphx.connectedComponents</a:t>
            </a:r>
            <a:r>
              <a:rPr lang="en-IE" dirty="0"/>
              <a:t>()</a:t>
            </a:r>
          </a:p>
        </p:txBody>
      </p:sp>
    </p:spTree>
    <p:extLst>
      <p:ext uri="{BB962C8B-B14F-4D97-AF65-F5344CB8AC3E}">
        <p14:creationId xmlns:p14="http://schemas.microsoft.com/office/powerpoint/2010/main" val="178078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Shape 126"/>
          <p:cNvSpPr/>
          <p:nvPr/>
        </p:nvSpPr>
        <p:spPr>
          <a:xfrm>
            <a:off x="0" y="566325"/>
            <a:ext cx="9144000" cy="4577174"/>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586300" y="186575"/>
            <a:ext cx="6802499" cy="779399"/>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 sz="2400" b="1" dirty="0">
                <a:solidFill>
                  <a:srgbClr val="FFFFFF"/>
                </a:solidFill>
                <a:latin typeface="Open Sans"/>
                <a:ea typeface="Open Sans"/>
                <a:cs typeface="Open Sans"/>
                <a:sym typeface="Open Sans"/>
              </a:rPr>
              <a:t>Approach</a:t>
            </a:r>
          </a:p>
        </p:txBody>
      </p:sp>
      <p:sp>
        <p:nvSpPr>
          <p:cNvPr id="2" name="TextBox 1"/>
          <p:cNvSpPr txBox="1"/>
          <p:nvPr/>
        </p:nvSpPr>
        <p:spPr>
          <a:xfrm>
            <a:off x="232348" y="1271735"/>
            <a:ext cx="5520752" cy="3480440"/>
          </a:xfrm>
          <a:prstGeom prst="rect">
            <a:avLst/>
          </a:prstGeom>
          <a:noFill/>
        </p:spPr>
        <p:txBody>
          <a:bodyPr wrap="square" rtlCol="0">
            <a:spAutoFit/>
          </a:bodyPr>
          <a:lstStyle/>
          <a:p>
            <a:pPr marL="571500" marR="279400" lvl="0" indent="-342900">
              <a:lnSpc>
                <a:spcPct val="120000"/>
              </a:lnSpc>
              <a:spcAft>
                <a:spcPts val="100"/>
              </a:spcAft>
              <a:buClr>
                <a:schemeClr val="dk1"/>
              </a:buClr>
              <a:buFont typeface="+mj-lt"/>
              <a:buAutoNum type="arabicPeriod"/>
              <a:tabLst>
                <a:tab pos="914400" algn="l"/>
              </a:tabLst>
            </a:pPr>
            <a:r>
              <a:rPr lang="en-US" sz="1800" dirty="0"/>
              <a:t>Standardize and Normalize fields as much as possible</a:t>
            </a:r>
          </a:p>
          <a:p>
            <a:pPr marL="571500" marR="279400" lvl="0" indent="-342900">
              <a:lnSpc>
                <a:spcPct val="120000"/>
              </a:lnSpc>
              <a:spcAft>
                <a:spcPts val="100"/>
              </a:spcAft>
              <a:buClr>
                <a:schemeClr val="dk1"/>
              </a:buClr>
              <a:buFont typeface="+mj-lt"/>
              <a:buAutoNum type="arabicPeriod"/>
              <a:tabLst>
                <a:tab pos="914400" algn="l"/>
              </a:tabLst>
            </a:pPr>
            <a:r>
              <a:rPr lang="en-US" sz="1800" dirty="0"/>
              <a:t>Find fingerprint function for each field type</a:t>
            </a:r>
          </a:p>
          <a:p>
            <a:pPr marL="571500" marR="279400" lvl="0" indent="-342900">
              <a:lnSpc>
                <a:spcPct val="120000"/>
              </a:lnSpc>
              <a:spcAft>
                <a:spcPts val="100"/>
              </a:spcAft>
              <a:buClr>
                <a:schemeClr val="dk1"/>
              </a:buClr>
              <a:buFont typeface="+mj-lt"/>
              <a:buAutoNum type="arabicPeriod"/>
              <a:tabLst>
                <a:tab pos="914400" algn="l"/>
              </a:tabLst>
            </a:pPr>
            <a:r>
              <a:rPr lang="en-US" sz="1800" dirty="0"/>
              <a:t>Fingerprint each field into high-dimensional space</a:t>
            </a:r>
          </a:p>
          <a:p>
            <a:pPr marL="571500" marR="279400" lvl="0" indent="-342900">
              <a:lnSpc>
                <a:spcPct val="120000"/>
              </a:lnSpc>
              <a:spcAft>
                <a:spcPts val="100"/>
              </a:spcAft>
              <a:buClr>
                <a:schemeClr val="dk1"/>
              </a:buClr>
              <a:buFont typeface="+mj-lt"/>
              <a:buAutoNum type="arabicPeriod"/>
              <a:tabLst>
                <a:tab pos="914400" algn="l"/>
              </a:tabLst>
            </a:pPr>
            <a:r>
              <a:rPr lang="en-US" sz="1800" dirty="0"/>
              <a:t>Use nearest-neighbors algorithm to find candidate matches (based on fingerprint)</a:t>
            </a:r>
          </a:p>
          <a:p>
            <a:pPr marL="571500" marR="279400" lvl="0" indent="-342900">
              <a:lnSpc>
                <a:spcPct val="120000"/>
              </a:lnSpc>
              <a:spcAft>
                <a:spcPts val="100"/>
              </a:spcAft>
              <a:buClr>
                <a:schemeClr val="dk1"/>
              </a:buClr>
              <a:buFont typeface="+mj-lt"/>
              <a:buAutoNum type="arabicPeriod"/>
              <a:tabLst>
                <a:tab pos="914400" algn="l"/>
              </a:tabLst>
            </a:pPr>
            <a:r>
              <a:rPr lang="en-US" sz="1800" dirty="0"/>
              <a:t>Calculate pair-wise similarity of candidates</a:t>
            </a:r>
          </a:p>
          <a:p>
            <a:pPr marL="571500" marR="279400" lvl="0" indent="-342900">
              <a:lnSpc>
                <a:spcPct val="120000"/>
              </a:lnSpc>
              <a:spcAft>
                <a:spcPts val="100"/>
              </a:spcAft>
              <a:buClr>
                <a:schemeClr val="dk1"/>
              </a:buClr>
              <a:buFont typeface="+mj-lt"/>
              <a:buAutoNum type="arabicPeriod"/>
              <a:tabLst>
                <a:tab pos="914400" algn="l"/>
              </a:tabLst>
            </a:pPr>
            <a:r>
              <a:rPr lang="en-US" sz="1800" dirty="0"/>
              <a:t>Use connected components / “community detection” to find likely matches</a:t>
            </a:r>
          </a:p>
        </p:txBody>
      </p:sp>
      <p:pic>
        <p:nvPicPr>
          <p:cNvPr id="1028" name="Picture 4" descr="http://scientopia.org/img-archive/goodmath/img_2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663" y="2854912"/>
            <a:ext cx="3086001" cy="20223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oinakg.files.wordpress.com/2012/10/minhash-sma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1113909"/>
            <a:ext cx="3278097" cy="160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3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3FC6-7FD3-4038-B4A1-5E947F7CEA5F}"/>
              </a:ext>
            </a:extLst>
          </p:cNvPr>
          <p:cNvSpPr>
            <a:spLocks noGrp="1"/>
          </p:cNvSpPr>
          <p:nvPr>
            <p:ph type="title"/>
          </p:nvPr>
        </p:nvSpPr>
        <p:spPr/>
        <p:txBody>
          <a:bodyPr/>
          <a:lstStyle/>
          <a:p>
            <a:r>
              <a:rPr lang="en-US" sz="4400">
                <a:solidFill>
                  <a:srgbClr val="C00000"/>
                </a:solidFill>
              </a:rPr>
              <a:t>Thank You</a:t>
            </a:r>
            <a:br>
              <a:rPr lang="en-US" sz="4400">
                <a:solidFill>
                  <a:srgbClr val="C00000"/>
                </a:solidFill>
              </a:rPr>
            </a:br>
            <a:r>
              <a:rPr lang="en-US" sz="2400">
                <a:solidFill>
                  <a:schemeClr val="tx1"/>
                </a:solidFill>
              </a:rPr>
              <a:t>johannes@fluquid.com</a:t>
            </a:r>
            <a:endParaRPr lang="en-IE" sz="4400">
              <a:solidFill>
                <a:schemeClr val="tx1"/>
              </a:solidFill>
            </a:endParaRPr>
          </a:p>
        </p:txBody>
      </p:sp>
    </p:spTree>
    <p:extLst>
      <p:ext uri="{BB962C8B-B14F-4D97-AF65-F5344CB8AC3E}">
        <p14:creationId xmlns:p14="http://schemas.microsoft.com/office/powerpoint/2010/main" val="292023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0" y="566325"/>
            <a:ext cx="9144000" cy="4577100"/>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586300" y="186575"/>
            <a:ext cx="6802500" cy="779400"/>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GB" sz="2400" b="1" dirty="0">
                <a:solidFill>
                  <a:srgbClr val="FFFFFF"/>
                </a:solidFill>
                <a:latin typeface="Open Sans"/>
                <a:ea typeface="Open Sans"/>
                <a:cs typeface="Open Sans"/>
                <a:sym typeface="Open Sans"/>
              </a:rPr>
              <a:t>About Johannes</a:t>
            </a:r>
          </a:p>
        </p:txBody>
      </p:sp>
      <p:sp>
        <p:nvSpPr>
          <p:cNvPr id="112" name="Shape 112"/>
          <p:cNvSpPr txBox="1"/>
          <p:nvPr/>
        </p:nvSpPr>
        <p:spPr>
          <a:xfrm>
            <a:off x="3926425" y="1339175"/>
            <a:ext cx="4783800" cy="2984700"/>
          </a:xfrm>
          <a:prstGeom prst="rect">
            <a:avLst/>
          </a:prstGeom>
          <a:noFill/>
          <a:ln>
            <a:noFill/>
          </a:ln>
        </p:spPr>
        <p:txBody>
          <a:bodyPr lIns="91425" tIns="91425" rIns="91425" bIns="91425" anchor="t" anchorCtr="0">
            <a:noAutofit/>
          </a:bodyPr>
          <a:lstStyle/>
          <a:p>
            <a:pPr marL="457200" lvl="0" indent="-381000" rtl="0">
              <a:lnSpc>
                <a:spcPct val="150000"/>
              </a:lnSpc>
              <a:spcBef>
                <a:spcPts val="0"/>
              </a:spcBef>
              <a:spcAft>
                <a:spcPts val="1000"/>
              </a:spcAft>
              <a:buClr>
                <a:srgbClr val="CC0B0F"/>
              </a:buClr>
              <a:buSzPct val="100000"/>
              <a:buFont typeface="Open Sans"/>
              <a:buChar char="●"/>
            </a:pPr>
            <a:r>
              <a:rPr lang="en-GB" sz="2000" dirty="0">
                <a:latin typeface="Open Sans"/>
                <a:ea typeface="Open Sans"/>
                <a:cs typeface="Open Sans"/>
                <a:sym typeface="Open Sans"/>
              </a:rPr>
              <a:t>Over a decade coding in python</a:t>
            </a:r>
          </a:p>
          <a:p>
            <a:pPr marL="457200" lvl="0" indent="-381000" rtl="0">
              <a:lnSpc>
                <a:spcPct val="150000"/>
              </a:lnSpc>
              <a:spcBef>
                <a:spcPts val="0"/>
              </a:spcBef>
              <a:spcAft>
                <a:spcPts val="1000"/>
              </a:spcAft>
              <a:buClr>
                <a:srgbClr val="CC0B0F"/>
              </a:buClr>
              <a:buSzPct val="100000"/>
              <a:buFont typeface="Open Sans"/>
              <a:buChar char="●"/>
            </a:pPr>
            <a:r>
              <a:rPr lang="en-GB" sz="2000">
                <a:solidFill>
                  <a:schemeClr val="dk1"/>
                </a:solidFill>
                <a:latin typeface="Open Sans"/>
                <a:ea typeface="Open Sans"/>
                <a:cs typeface="Open Sans"/>
                <a:sym typeface="Open Sans"/>
              </a:rPr>
              <a:t>NLP</a:t>
            </a:r>
            <a:r>
              <a:rPr lang="en-GB" sz="2000" dirty="0">
                <a:solidFill>
                  <a:schemeClr val="dk1"/>
                </a:solidFill>
                <a:latin typeface="Open Sans"/>
                <a:ea typeface="Open Sans"/>
                <a:cs typeface="Open Sans"/>
                <a:sym typeface="Open Sans"/>
              </a:rPr>
              <a:t>, automated crawls, automated extraction</a:t>
            </a:r>
          </a:p>
          <a:p>
            <a:pPr marL="457200" lvl="0" indent="-381000" rtl="0">
              <a:lnSpc>
                <a:spcPct val="150000"/>
              </a:lnSpc>
              <a:spcBef>
                <a:spcPts val="0"/>
              </a:spcBef>
              <a:spcAft>
                <a:spcPts val="1000"/>
              </a:spcAft>
              <a:buClr>
                <a:srgbClr val="CC0B0F"/>
              </a:buClr>
              <a:buSzPct val="100000"/>
              <a:buFont typeface="Open Sans"/>
              <a:buChar char="●"/>
            </a:pPr>
            <a:r>
              <a:rPr lang="en-GB" sz="2000" dirty="0">
                <a:solidFill>
                  <a:schemeClr val="dk1"/>
                </a:solidFill>
                <a:latin typeface="Open Sans"/>
                <a:ea typeface="Open Sans"/>
                <a:cs typeface="Open Sans"/>
                <a:sym typeface="Open Sans"/>
              </a:rPr>
              <a:t>spark, </a:t>
            </a:r>
            <a:r>
              <a:rPr lang="en-GB" sz="2000" dirty="0" err="1">
                <a:solidFill>
                  <a:schemeClr val="dk1"/>
                </a:solidFill>
                <a:latin typeface="Open Sans"/>
                <a:ea typeface="Open Sans"/>
                <a:cs typeface="Open Sans"/>
                <a:sym typeface="Open Sans"/>
              </a:rPr>
              <a:t>dask</a:t>
            </a:r>
            <a:r>
              <a:rPr lang="en-GB" sz="2000" dirty="0">
                <a:solidFill>
                  <a:schemeClr val="dk1"/>
                </a:solidFill>
                <a:latin typeface="Open Sans"/>
                <a:ea typeface="Open Sans"/>
                <a:cs typeface="Open Sans"/>
                <a:sym typeface="Open Sans"/>
              </a:rPr>
              <a:t>, </a:t>
            </a:r>
            <a:r>
              <a:rPr lang="en-GB" sz="2000" dirty="0" err="1">
                <a:solidFill>
                  <a:schemeClr val="dk1"/>
                </a:solidFill>
                <a:latin typeface="Open Sans"/>
                <a:ea typeface="Open Sans"/>
                <a:cs typeface="Open Sans"/>
                <a:sym typeface="Open Sans"/>
              </a:rPr>
              <a:t>tensorflow</a:t>
            </a:r>
            <a:r>
              <a:rPr lang="en-GB" sz="2000" dirty="0">
                <a:solidFill>
                  <a:schemeClr val="dk1"/>
                </a:solidFill>
                <a:latin typeface="Open Sans"/>
                <a:ea typeface="Open Sans"/>
                <a:cs typeface="Open Sans"/>
                <a:sym typeface="Open Sans"/>
              </a:rPr>
              <a:t>, </a:t>
            </a:r>
            <a:r>
              <a:rPr lang="en-GB" sz="2000" dirty="0" err="1">
                <a:solidFill>
                  <a:schemeClr val="dk1"/>
                </a:solidFill>
                <a:latin typeface="Open Sans"/>
                <a:ea typeface="Open Sans"/>
                <a:cs typeface="Open Sans"/>
                <a:sym typeface="Open Sans"/>
              </a:rPr>
              <a:t>sklearn</a:t>
            </a:r>
            <a:endParaRPr lang="en-GB" sz="2000" dirty="0">
              <a:solidFill>
                <a:schemeClr val="dk1"/>
              </a:solidFill>
              <a:latin typeface="Open Sans"/>
              <a:ea typeface="Open Sans"/>
              <a:cs typeface="Open Sans"/>
              <a:sym typeface="Open Sans"/>
            </a:endParaRPr>
          </a:p>
          <a:p>
            <a:pPr lvl="0" rtl="0">
              <a:lnSpc>
                <a:spcPct val="150000"/>
              </a:lnSpc>
              <a:spcBef>
                <a:spcPts val="0"/>
              </a:spcBef>
              <a:spcAft>
                <a:spcPts val="1000"/>
              </a:spcAft>
              <a:buNone/>
            </a:pPr>
            <a:endParaRPr sz="2000" dirty="0">
              <a:latin typeface="Open Sans"/>
              <a:ea typeface="Open Sans"/>
              <a:cs typeface="Open Sans"/>
              <a:sym typeface="Open Sans"/>
            </a:endParaRPr>
          </a:p>
          <a:p>
            <a:pPr lvl="0" rtl="0">
              <a:lnSpc>
                <a:spcPct val="200000"/>
              </a:lnSpc>
              <a:spcBef>
                <a:spcPts val="0"/>
              </a:spcBef>
              <a:spcAft>
                <a:spcPts val="1000"/>
              </a:spcAft>
              <a:buNone/>
            </a:pPr>
            <a:endParaRPr sz="2000" dirty="0">
              <a:latin typeface="Open Sans"/>
              <a:ea typeface="Open Sans"/>
              <a:cs typeface="Open Sans"/>
              <a:sym typeface="Open Sans"/>
            </a:endParaRPr>
          </a:p>
        </p:txBody>
      </p:sp>
      <p:grpSp>
        <p:nvGrpSpPr>
          <p:cNvPr id="113" name="Shape 113"/>
          <p:cNvGrpSpPr/>
          <p:nvPr/>
        </p:nvGrpSpPr>
        <p:grpSpPr>
          <a:xfrm>
            <a:off x="386458" y="1222883"/>
            <a:ext cx="3149561" cy="3259029"/>
            <a:chOff x="386458" y="1222883"/>
            <a:chExt cx="3149561" cy="3259029"/>
          </a:xfrm>
        </p:grpSpPr>
        <p:sp>
          <p:nvSpPr>
            <p:cNvPr id="114" name="Shape 114"/>
            <p:cNvSpPr/>
            <p:nvPr/>
          </p:nvSpPr>
          <p:spPr>
            <a:xfrm>
              <a:off x="386458" y="1238912"/>
              <a:ext cx="3149100" cy="3243000"/>
            </a:xfrm>
            <a:prstGeom prst="rect">
              <a:avLst/>
            </a:prstGeom>
            <a:solidFill>
              <a:srgbClr val="999999"/>
            </a:solidFill>
            <a:ln>
              <a:noFill/>
            </a:ln>
          </p:spPr>
          <p:txBody>
            <a:bodyPr lIns="91425" tIns="91425" rIns="91425" bIns="91425" anchor="ctr" anchorCtr="0">
              <a:noAutofit/>
            </a:bodyPr>
            <a:lstStyle/>
            <a:p>
              <a:pPr lvl="0" rtl="0">
                <a:spcBef>
                  <a:spcPts val="0"/>
                </a:spcBef>
                <a:buNone/>
              </a:pPr>
              <a:endParaRPr/>
            </a:p>
          </p:txBody>
        </p:sp>
        <p:sp>
          <p:nvSpPr>
            <p:cNvPr id="115" name="Shape 115"/>
            <p:cNvSpPr/>
            <p:nvPr/>
          </p:nvSpPr>
          <p:spPr>
            <a:xfrm>
              <a:off x="386920" y="1222883"/>
              <a:ext cx="3149100" cy="32429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grpSp>
      <p:pic>
        <p:nvPicPr>
          <p:cNvPr id="2" name="Picture 1"/>
          <p:cNvPicPr>
            <a:picLocks noChangeAspect="1"/>
          </p:cNvPicPr>
          <p:nvPr/>
        </p:nvPicPr>
        <p:blipFill>
          <a:blip r:embed="rId3"/>
          <a:stretch>
            <a:fillRect/>
          </a:stretch>
        </p:blipFill>
        <p:spPr>
          <a:xfrm>
            <a:off x="541783" y="1412300"/>
            <a:ext cx="2838450" cy="2838450"/>
          </a:xfrm>
          <a:prstGeom prst="rect">
            <a:avLst/>
          </a:prstGeom>
        </p:spPr>
      </p:pic>
    </p:spTree>
    <p:extLst>
      <p:ext uri="{BB962C8B-B14F-4D97-AF65-F5344CB8AC3E}">
        <p14:creationId xmlns:p14="http://schemas.microsoft.com/office/powerpoint/2010/main" val="213058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0" y="579120"/>
            <a:ext cx="9144000" cy="4581041"/>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pic>
        <p:nvPicPr>
          <p:cNvPr id="131" name="Shape 131" descr="connected.jpg"/>
          <p:cNvPicPr preferRelativeResize="0"/>
          <p:nvPr/>
        </p:nvPicPr>
        <p:blipFill rotWithShape="1">
          <a:blip r:embed="rId3">
            <a:alphaModFix/>
          </a:blip>
          <a:srcRect l="27292" r="24496"/>
          <a:stretch/>
        </p:blipFill>
        <p:spPr>
          <a:xfrm>
            <a:off x="5636525" y="0"/>
            <a:ext cx="3507475" cy="5143499"/>
          </a:xfrm>
          <a:prstGeom prst="rect">
            <a:avLst/>
          </a:prstGeom>
          <a:noFill/>
          <a:ln>
            <a:noFill/>
          </a:ln>
        </p:spPr>
      </p:pic>
      <p:sp>
        <p:nvSpPr>
          <p:cNvPr id="132" name="Shape 132"/>
          <p:cNvSpPr/>
          <p:nvPr/>
        </p:nvSpPr>
        <p:spPr>
          <a:xfrm>
            <a:off x="-586300" y="186575"/>
            <a:ext cx="6802500" cy="779400"/>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GB" sz="2400" b="1">
                <a:solidFill>
                  <a:srgbClr val="FFFFFF"/>
                </a:solidFill>
                <a:latin typeface="Open Sans"/>
                <a:ea typeface="Open Sans"/>
                <a:cs typeface="Open Sans"/>
                <a:sym typeface="Open Sans"/>
              </a:rPr>
              <a:t>Who Uses Web Data?</a:t>
            </a:r>
          </a:p>
        </p:txBody>
      </p:sp>
      <p:sp>
        <p:nvSpPr>
          <p:cNvPr id="133" name="Shape 133"/>
          <p:cNvSpPr txBox="1"/>
          <p:nvPr/>
        </p:nvSpPr>
        <p:spPr>
          <a:xfrm>
            <a:off x="556400" y="1278775"/>
            <a:ext cx="4783800" cy="3170100"/>
          </a:xfrm>
          <a:prstGeom prst="rect">
            <a:avLst/>
          </a:prstGeom>
          <a:noFill/>
          <a:ln>
            <a:noFill/>
          </a:ln>
        </p:spPr>
        <p:txBody>
          <a:bodyPr lIns="91425" tIns="91425" rIns="91425" bIns="91425" anchor="t" anchorCtr="0">
            <a:noAutofit/>
          </a:bodyPr>
          <a:lstStyle/>
          <a:p>
            <a:pPr lvl="0" rtl="0">
              <a:spcBef>
                <a:spcPts val="0"/>
              </a:spcBef>
              <a:spcAft>
                <a:spcPts val="600"/>
              </a:spcAft>
              <a:buNone/>
            </a:pPr>
            <a:r>
              <a:rPr lang="en-GB" sz="1800" dirty="0">
                <a:latin typeface="Open Sans"/>
                <a:ea typeface="Open Sans"/>
                <a:cs typeface="Open Sans"/>
                <a:sym typeface="Open Sans"/>
              </a:rPr>
              <a:t>Used by everyone from individuals to large corporates:</a:t>
            </a:r>
          </a:p>
          <a:p>
            <a:pPr lvl="0" rtl="0">
              <a:spcBef>
                <a:spcPts val="0"/>
              </a:spcBef>
              <a:spcAft>
                <a:spcPts val="600"/>
              </a:spcAft>
              <a:buNone/>
            </a:pPr>
            <a:endParaRPr sz="1200" dirty="0">
              <a:latin typeface="Open Sans"/>
              <a:ea typeface="Open Sans"/>
              <a:cs typeface="Open Sans"/>
              <a:sym typeface="Open Sans"/>
            </a:endParaRPr>
          </a:p>
          <a:p>
            <a:pPr marL="457200" marR="279400" lvl="0" indent="-228600" algn="l" rtl="0">
              <a:lnSpc>
                <a:spcPct val="120000"/>
              </a:lnSpc>
              <a:spcBef>
                <a:spcPts val="0"/>
              </a:spcBef>
              <a:spcAft>
                <a:spcPts val="100"/>
              </a:spcAft>
              <a:buClr>
                <a:srgbClr val="CC0B0F"/>
              </a:buClr>
              <a:buFont typeface="Open Sans"/>
              <a:buChar char="●"/>
            </a:pPr>
            <a:r>
              <a:rPr lang="en-GB" sz="1600" dirty="0">
                <a:solidFill>
                  <a:schemeClr val="dk1"/>
                </a:solidFill>
                <a:latin typeface="Open Sans"/>
                <a:ea typeface="Open Sans"/>
                <a:cs typeface="Open Sans"/>
                <a:sym typeface="Open Sans"/>
              </a:rPr>
              <a:t>Monitor your competitors by </a:t>
            </a:r>
            <a:r>
              <a:rPr lang="en-GB" sz="1600" dirty="0" err="1">
                <a:solidFill>
                  <a:schemeClr val="dk1"/>
                </a:solidFill>
                <a:latin typeface="Open Sans"/>
                <a:ea typeface="Open Sans"/>
                <a:cs typeface="Open Sans"/>
                <a:sym typeface="Open Sans"/>
              </a:rPr>
              <a:t>analyzing</a:t>
            </a:r>
            <a:r>
              <a:rPr lang="en-GB" sz="1600" dirty="0">
                <a:solidFill>
                  <a:schemeClr val="dk1"/>
                </a:solidFill>
                <a:latin typeface="Open Sans"/>
                <a:ea typeface="Open Sans"/>
                <a:cs typeface="Open Sans"/>
                <a:sym typeface="Open Sans"/>
              </a:rPr>
              <a:t> </a:t>
            </a:r>
            <a:r>
              <a:rPr lang="en-GB" sz="1600" b="1" dirty="0">
                <a:solidFill>
                  <a:srgbClr val="CC0B0F"/>
                </a:solidFill>
                <a:latin typeface="Open Sans"/>
                <a:ea typeface="Open Sans"/>
                <a:cs typeface="Open Sans"/>
                <a:sym typeface="Open Sans"/>
              </a:rPr>
              <a:t>product information</a:t>
            </a:r>
          </a:p>
          <a:p>
            <a:pPr marL="457200" marR="279400" lvl="0" indent="-228600" rtl="0">
              <a:lnSpc>
                <a:spcPct val="120000"/>
              </a:lnSpc>
              <a:spcBef>
                <a:spcPts val="0"/>
              </a:spcBef>
              <a:spcAft>
                <a:spcPts val="100"/>
              </a:spcAft>
              <a:buClr>
                <a:srgbClr val="CC0B0F"/>
              </a:buClr>
              <a:buFont typeface="Open Sans"/>
              <a:buChar char="●"/>
            </a:pPr>
            <a:r>
              <a:rPr lang="en-GB" sz="1600" dirty="0">
                <a:solidFill>
                  <a:schemeClr val="dk1"/>
                </a:solidFill>
                <a:latin typeface="Open Sans"/>
                <a:ea typeface="Open Sans"/>
                <a:cs typeface="Open Sans"/>
                <a:sym typeface="Open Sans"/>
              </a:rPr>
              <a:t>Detect fraudulent reviews and sentiment changes by mining </a:t>
            </a:r>
            <a:r>
              <a:rPr lang="en-GB" sz="1600" b="1" dirty="0">
                <a:solidFill>
                  <a:srgbClr val="CC0B0F"/>
                </a:solidFill>
                <a:latin typeface="Open Sans"/>
                <a:ea typeface="Open Sans"/>
                <a:cs typeface="Open Sans"/>
                <a:sym typeface="Open Sans"/>
              </a:rPr>
              <a:t>reviews</a:t>
            </a:r>
          </a:p>
          <a:p>
            <a:pPr marL="457200" lvl="0" indent="-228600" rtl="0">
              <a:lnSpc>
                <a:spcPct val="120000"/>
              </a:lnSpc>
              <a:spcBef>
                <a:spcPts val="0"/>
              </a:spcBef>
              <a:spcAft>
                <a:spcPts val="100"/>
              </a:spcAft>
              <a:buClr>
                <a:srgbClr val="CC0B0F"/>
              </a:buClr>
              <a:buFont typeface="Open Sans"/>
              <a:buChar char="●"/>
            </a:pPr>
            <a:r>
              <a:rPr lang="en-GB" sz="1600" dirty="0">
                <a:solidFill>
                  <a:schemeClr val="dk1"/>
                </a:solidFill>
                <a:latin typeface="Open Sans"/>
                <a:ea typeface="Open Sans"/>
                <a:cs typeface="Open Sans"/>
                <a:sym typeface="Open Sans"/>
              </a:rPr>
              <a:t>Create apps that use </a:t>
            </a:r>
            <a:r>
              <a:rPr lang="en-GB" sz="1600" b="1" dirty="0">
                <a:solidFill>
                  <a:srgbClr val="CC0B0F"/>
                </a:solidFill>
                <a:latin typeface="Open Sans"/>
                <a:ea typeface="Open Sans"/>
                <a:cs typeface="Open Sans"/>
                <a:sym typeface="Open Sans"/>
              </a:rPr>
              <a:t>public data</a:t>
            </a:r>
          </a:p>
          <a:p>
            <a:pPr marL="457200" marR="279400" lvl="0" indent="-228600" rtl="0">
              <a:lnSpc>
                <a:spcPct val="120000"/>
              </a:lnSpc>
              <a:spcBef>
                <a:spcPts val="0"/>
              </a:spcBef>
              <a:spcAft>
                <a:spcPts val="100"/>
              </a:spcAft>
              <a:buClr>
                <a:srgbClr val="CC0B0F"/>
              </a:buClr>
              <a:buFont typeface="Open Sans"/>
              <a:buChar char="●"/>
            </a:pPr>
            <a:r>
              <a:rPr lang="en-GB" sz="1600" dirty="0">
                <a:solidFill>
                  <a:schemeClr val="dk1"/>
                </a:solidFill>
                <a:latin typeface="Open Sans"/>
                <a:ea typeface="Open Sans"/>
                <a:cs typeface="Open Sans"/>
                <a:sym typeface="Open Sans"/>
              </a:rPr>
              <a:t>Track </a:t>
            </a:r>
            <a:r>
              <a:rPr lang="en-GB" sz="1600" b="1" dirty="0">
                <a:solidFill>
                  <a:srgbClr val="CC0B0F"/>
                </a:solidFill>
                <a:latin typeface="Open Sans"/>
                <a:ea typeface="Open Sans"/>
                <a:cs typeface="Open Sans"/>
                <a:sym typeface="Open Sans"/>
              </a:rPr>
              <a:t>criminal activity</a:t>
            </a:r>
          </a:p>
        </p:txBody>
      </p:sp>
    </p:spTree>
    <p:extLst>
      <p:ext uri="{BB962C8B-B14F-4D97-AF65-F5344CB8AC3E}">
        <p14:creationId xmlns:p14="http://schemas.microsoft.com/office/powerpoint/2010/main" val="256810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Shape 126"/>
          <p:cNvSpPr/>
          <p:nvPr/>
        </p:nvSpPr>
        <p:spPr>
          <a:xfrm>
            <a:off x="0" y="566325"/>
            <a:ext cx="9144000" cy="4577174"/>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pic>
        <p:nvPicPr>
          <p:cNvPr id="127" name="Shape 127" descr="connected.jpg"/>
          <p:cNvPicPr preferRelativeResize="0"/>
          <p:nvPr/>
        </p:nvPicPr>
        <p:blipFill rotWithShape="1">
          <a:blip r:embed="rId3">
            <a:alphaModFix/>
          </a:blip>
          <a:srcRect l="27292" r="24496"/>
          <a:stretch/>
        </p:blipFill>
        <p:spPr>
          <a:xfrm>
            <a:off x="5636525" y="0"/>
            <a:ext cx="3507474" cy="5143499"/>
          </a:xfrm>
          <a:prstGeom prst="rect">
            <a:avLst/>
          </a:prstGeom>
          <a:noFill/>
          <a:ln>
            <a:noFill/>
          </a:ln>
        </p:spPr>
      </p:pic>
      <p:sp>
        <p:nvSpPr>
          <p:cNvPr id="128" name="Shape 128"/>
          <p:cNvSpPr/>
          <p:nvPr/>
        </p:nvSpPr>
        <p:spPr>
          <a:xfrm>
            <a:off x="-586300" y="186575"/>
            <a:ext cx="6802499" cy="779399"/>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 sz="2400" b="1" dirty="0">
                <a:solidFill>
                  <a:srgbClr val="FFFFFF"/>
                </a:solidFill>
                <a:latin typeface="Open Sans"/>
                <a:ea typeface="Open Sans"/>
                <a:cs typeface="Open Sans"/>
                <a:sym typeface="Open Sans"/>
              </a:rPr>
              <a:t>Joining Datasets</a:t>
            </a:r>
          </a:p>
        </p:txBody>
      </p:sp>
      <p:sp>
        <p:nvSpPr>
          <p:cNvPr id="2" name="TextBox 1"/>
          <p:cNvSpPr txBox="1"/>
          <p:nvPr/>
        </p:nvSpPr>
        <p:spPr>
          <a:xfrm>
            <a:off x="232348" y="1271735"/>
            <a:ext cx="5051685" cy="3368102"/>
          </a:xfrm>
          <a:prstGeom prst="rect">
            <a:avLst/>
          </a:prstGeom>
          <a:noFill/>
        </p:spPr>
        <p:txBody>
          <a:bodyPr wrap="square" rtlCol="0">
            <a:spAutoFit/>
          </a:bodyPr>
          <a:lstStyle/>
          <a:p>
            <a:pPr marL="457200" marR="279400" lvl="0" indent="-228600">
              <a:lnSpc>
                <a:spcPct val="120000"/>
              </a:lnSpc>
              <a:spcAft>
                <a:spcPts val="100"/>
              </a:spcAft>
              <a:buClr>
                <a:schemeClr val="dk1"/>
              </a:buClr>
              <a:buFont typeface="Open Sans"/>
              <a:buChar char="●"/>
              <a:tabLst>
                <a:tab pos="914400" algn="l"/>
              </a:tabLst>
            </a:pPr>
            <a:r>
              <a:rPr lang="en-IE" sz="1600" dirty="0"/>
              <a:t>Acquiring large datasets is quite simple these days on the internet</a:t>
            </a:r>
          </a:p>
          <a:p>
            <a:pPr marL="457200" marR="279400" lvl="0" indent="-228600">
              <a:lnSpc>
                <a:spcPct val="120000"/>
              </a:lnSpc>
              <a:spcAft>
                <a:spcPts val="100"/>
              </a:spcAft>
              <a:buClr>
                <a:schemeClr val="dk1"/>
              </a:buClr>
              <a:buFont typeface="Open Sans"/>
              <a:buChar char="●"/>
              <a:tabLst>
                <a:tab pos="914400" algn="l"/>
              </a:tabLst>
            </a:pPr>
            <a:r>
              <a:rPr lang="en-IE" sz="1600" dirty="0"/>
              <a:t>Data is often noisy and most of the value often lies in combining, connecting and merging multiple datasets from different sources without unique identifiers</a:t>
            </a:r>
          </a:p>
          <a:p>
            <a:pPr marL="457200" marR="279400" lvl="0" indent="-228600">
              <a:lnSpc>
                <a:spcPct val="120000"/>
              </a:lnSpc>
              <a:spcAft>
                <a:spcPts val="100"/>
              </a:spcAft>
              <a:buClr>
                <a:schemeClr val="dk1"/>
              </a:buClr>
              <a:buFont typeface="Open Sans"/>
              <a:buChar char="●"/>
              <a:tabLst>
                <a:tab pos="914400" algn="l"/>
              </a:tabLst>
            </a:pPr>
            <a:r>
              <a:rPr lang="en-IE" sz="1600" dirty="0"/>
              <a:t>This talk gives an overview of Probabilistic Record Matching, i.e. the challenges posed when dealing with noisy data, how to normalize data and how to match noisy records to each other</a:t>
            </a:r>
            <a:endParaRPr lang="en-IE" sz="1800" dirty="0"/>
          </a:p>
        </p:txBody>
      </p:sp>
    </p:spTree>
    <p:extLst>
      <p:ext uri="{BB962C8B-B14F-4D97-AF65-F5344CB8AC3E}">
        <p14:creationId xmlns:p14="http://schemas.microsoft.com/office/powerpoint/2010/main" val="4235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Shape 126"/>
          <p:cNvSpPr/>
          <p:nvPr/>
        </p:nvSpPr>
        <p:spPr>
          <a:xfrm>
            <a:off x="0" y="566325"/>
            <a:ext cx="9144000" cy="4577174"/>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586300" y="186575"/>
            <a:ext cx="6802499" cy="779399"/>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 sz="2400" b="1" dirty="0">
                <a:solidFill>
                  <a:srgbClr val="FFFFFF"/>
                </a:solidFill>
                <a:latin typeface="Open Sans"/>
                <a:ea typeface="Open Sans"/>
                <a:cs typeface="Open Sans"/>
                <a:sym typeface="Open Sans"/>
              </a:rPr>
              <a:t>Datasets Example</a:t>
            </a:r>
          </a:p>
        </p:txBody>
      </p:sp>
      <p:graphicFrame>
        <p:nvGraphicFramePr>
          <p:cNvPr id="3" name="Table 2"/>
          <p:cNvGraphicFramePr>
            <a:graphicFrameLocks noGrp="1"/>
          </p:cNvGraphicFramePr>
          <p:nvPr>
            <p:extLst>
              <p:ext uri="{D42A27DB-BD31-4B8C-83A1-F6EECF244321}">
                <p14:modId xmlns:p14="http://schemas.microsoft.com/office/powerpoint/2010/main" val="88495825"/>
              </p:ext>
            </p:extLst>
          </p:nvPr>
        </p:nvGraphicFramePr>
        <p:xfrm>
          <a:off x="765810" y="1785620"/>
          <a:ext cx="7261860" cy="2104391"/>
        </p:xfrm>
        <a:graphic>
          <a:graphicData uri="http://schemas.openxmlformats.org/drawingml/2006/table">
            <a:tbl>
              <a:tblPr firstRow="1" bandRow="1">
                <a:tableStyleId>{0317B538-8C23-4F75-9451-05F8946EBA7D}</a:tableStyleId>
              </a:tblPr>
              <a:tblGrid>
                <a:gridCol w="1815465">
                  <a:extLst>
                    <a:ext uri="{9D8B030D-6E8A-4147-A177-3AD203B41FA5}">
                      <a16:colId xmlns:a16="http://schemas.microsoft.com/office/drawing/2014/main" val="3027396523"/>
                    </a:ext>
                  </a:extLst>
                </a:gridCol>
                <a:gridCol w="1815465">
                  <a:extLst>
                    <a:ext uri="{9D8B030D-6E8A-4147-A177-3AD203B41FA5}">
                      <a16:colId xmlns:a16="http://schemas.microsoft.com/office/drawing/2014/main" val="344877309"/>
                    </a:ext>
                  </a:extLst>
                </a:gridCol>
                <a:gridCol w="1815465">
                  <a:extLst>
                    <a:ext uri="{9D8B030D-6E8A-4147-A177-3AD203B41FA5}">
                      <a16:colId xmlns:a16="http://schemas.microsoft.com/office/drawing/2014/main" val="2237721850"/>
                    </a:ext>
                  </a:extLst>
                </a:gridCol>
                <a:gridCol w="1815465">
                  <a:extLst>
                    <a:ext uri="{9D8B030D-6E8A-4147-A177-3AD203B41FA5}">
                      <a16:colId xmlns:a16="http://schemas.microsoft.com/office/drawing/2014/main" val="1195673625"/>
                    </a:ext>
                  </a:extLst>
                </a:gridCol>
              </a:tblGrid>
              <a:tr h="497154">
                <a:tc>
                  <a:txBody>
                    <a:bodyPr/>
                    <a:lstStyle/>
                    <a:p>
                      <a:pPr algn="ctr"/>
                      <a:r>
                        <a:rPr lang="en-IE" sz="1200" dirty="0">
                          <a:effectLst/>
                        </a:rPr>
                        <a:t>Data set</a:t>
                      </a:r>
                    </a:p>
                  </a:txBody>
                  <a:tcPr anchor="ctr"/>
                </a:tc>
                <a:tc>
                  <a:txBody>
                    <a:bodyPr/>
                    <a:lstStyle/>
                    <a:p>
                      <a:pPr algn="ctr"/>
                      <a:r>
                        <a:rPr lang="en-IE" sz="1200">
                          <a:effectLst/>
                        </a:rPr>
                        <a:t>Name</a:t>
                      </a:r>
                    </a:p>
                  </a:txBody>
                  <a:tcPr anchor="ctr"/>
                </a:tc>
                <a:tc>
                  <a:txBody>
                    <a:bodyPr/>
                    <a:lstStyle/>
                    <a:p>
                      <a:pPr algn="ctr"/>
                      <a:r>
                        <a:rPr lang="en-IE" sz="1200">
                          <a:effectLst/>
                        </a:rPr>
                        <a:t>Date of birth</a:t>
                      </a:r>
                    </a:p>
                  </a:txBody>
                  <a:tcPr anchor="ctr"/>
                </a:tc>
                <a:tc>
                  <a:txBody>
                    <a:bodyPr/>
                    <a:lstStyle/>
                    <a:p>
                      <a:pPr algn="ctr"/>
                      <a:r>
                        <a:rPr lang="en-IE" sz="1200">
                          <a:effectLst/>
                        </a:rPr>
                        <a:t>City of residence</a:t>
                      </a:r>
                    </a:p>
                  </a:txBody>
                  <a:tcPr anchor="ctr"/>
                </a:tc>
                <a:extLst>
                  <a:ext uri="{0D108BD9-81ED-4DB2-BD59-A6C34878D82A}">
                    <a16:rowId xmlns:a16="http://schemas.microsoft.com/office/drawing/2014/main" val="1045244905"/>
                  </a:ext>
                </a:extLst>
              </a:tr>
              <a:tr h="612929">
                <a:tc>
                  <a:txBody>
                    <a:bodyPr/>
                    <a:lstStyle/>
                    <a:p>
                      <a:r>
                        <a:rPr lang="en-IE" sz="1200">
                          <a:effectLst/>
                        </a:rPr>
                        <a:t>Data set 1</a:t>
                      </a:r>
                    </a:p>
                  </a:txBody>
                  <a:tcPr anchor="ctr"/>
                </a:tc>
                <a:tc>
                  <a:txBody>
                    <a:bodyPr/>
                    <a:lstStyle/>
                    <a:p>
                      <a:r>
                        <a:rPr lang="en-IE" sz="1200" dirty="0">
                          <a:effectLst/>
                        </a:rPr>
                        <a:t>William J. Smith</a:t>
                      </a:r>
                    </a:p>
                  </a:txBody>
                  <a:tcPr anchor="ctr"/>
                </a:tc>
                <a:tc>
                  <a:txBody>
                    <a:bodyPr/>
                    <a:lstStyle/>
                    <a:p>
                      <a:r>
                        <a:rPr lang="en-IE" sz="1200">
                          <a:effectLst/>
                        </a:rPr>
                        <a:t>1/2/73</a:t>
                      </a:r>
                    </a:p>
                  </a:txBody>
                  <a:tcPr anchor="ctr"/>
                </a:tc>
                <a:tc>
                  <a:txBody>
                    <a:bodyPr/>
                    <a:lstStyle/>
                    <a:p>
                      <a:r>
                        <a:rPr lang="en-IE" sz="1200">
                          <a:effectLst/>
                        </a:rPr>
                        <a:t>Berkeley, California</a:t>
                      </a:r>
                    </a:p>
                  </a:txBody>
                  <a:tcPr anchor="ctr"/>
                </a:tc>
                <a:extLst>
                  <a:ext uri="{0D108BD9-81ED-4DB2-BD59-A6C34878D82A}">
                    <a16:rowId xmlns:a16="http://schemas.microsoft.com/office/drawing/2014/main" val="1423951425"/>
                  </a:ext>
                </a:extLst>
              </a:tr>
              <a:tr h="497154">
                <a:tc>
                  <a:txBody>
                    <a:bodyPr/>
                    <a:lstStyle/>
                    <a:p>
                      <a:r>
                        <a:rPr lang="en-IE" sz="1200">
                          <a:effectLst/>
                        </a:rPr>
                        <a:t>Data set 2</a:t>
                      </a:r>
                    </a:p>
                  </a:txBody>
                  <a:tcPr anchor="ctr"/>
                </a:tc>
                <a:tc>
                  <a:txBody>
                    <a:bodyPr/>
                    <a:lstStyle/>
                    <a:p>
                      <a:r>
                        <a:rPr lang="en-IE" sz="1200">
                          <a:effectLst/>
                        </a:rPr>
                        <a:t>Smith, W. J.</a:t>
                      </a:r>
                    </a:p>
                  </a:txBody>
                  <a:tcPr anchor="ctr"/>
                </a:tc>
                <a:tc>
                  <a:txBody>
                    <a:bodyPr/>
                    <a:lstStyle/>
                    <a:p>
                      <a:r>
                        <a:rPr lang="en-IE" sz="1200">
                          <a:effectLst/>
                        </a:rPr>
                        <a:t>1973.1.2</a:t>
                      </a:r>
                    </a:p>
                  </a:txBody>
                  <a:tcPr anchor="ctr"/>
                </a:tc>
                <a:tc>
                  <a:txBody>
                    <a:bodyPr/>
                    <a:lstStyle/>
                    <a:p>
                      <a:r>
                        <a:rPr lang="en-IE" sz="1200">
                          <a:effectLst/>
                        </a:rPr>
                        <a:t>Berkeley, CA</a:t>
                      </a:r>
                    </a:p>
                  </a:txBody>
                  <a:tcPr anchor="ctr"/>
                </a:tc>
                <a:extLst>
                  <a:ext uri="{0D108BD9-81ED-4DB2-BD59-A6C34878D82A}">
                    <a16:rowId xmlns:a16="http://schemas.microsoft.com/office/drawing/2014/main" val="2353376746"/>
                  </a:ext>
                </a:extLst>
              </a:tr>
              <a:tr h="497154">
                <a:tc>
                  <a:txBody>
                    <a:bodyPr/>
                    <a:lstStyle/>
                    <a:p>
                      <a:r>
                        <a:rPr lang="en-IE" sz="1200">
                          <a:effectLst/>
                        </a:rPr>
                        <a:t>Data set 3</a:t>
                      </a:r>
                    </a:p>
                  </a:txBody>
                  <a:tcPr anchor="ctr"/>
                </a:tc>
                <a:tc>
                  <a:txBody>
                    <a:bodyPr/>
                    <a:lstStyle/>
                    <a:p>
                      <a:r>
                        <a:rPr lang="en-IE" sz="1200">
                          <a:effectLst/>
                        </a:rPr>
                        <a:t>Bill Smith</a:t>
                      </a:r>
                    </a:p>
                  </a:txBody>
                  <a:tcPr anchor="ctr"/>
                </a:tc>
                <a:tc>
                  <a:txBody>
                    <a:bodyPr/>
                    <a:lstStyle/>
                    <a:p>
                      <a:r>
                        <a:rPr lang="en-IE" sz="1200">
                          <a:effectLst/>
                        </a:rPr>
                        <a:t>Jan 2, 1973</a:t>
                      </a:r>
                    </a:p>
                  </a:txBody>
                  <a:tcPr anchor="ctr"/>
                </a:tc>
                <a:tc>
                  <a:txBody>
                    <a:bodyPr/>
                    <a:lstStyle/>
                    <a:p>
                      <a:r>
                        <a:rPr lang="en-IE" sz="1200" dirty="0">
                          <a:effectLst/>
                        </a:rPr>
                        <a:t>Berkeley, Calif.</a:t>
                      </a:r>
                    </a:p>
                  </a:txBody>
                  <a:tcPr anchor="ctr"/>
                </a:tc>
                <a:extLst>
                  <a:ext uri="{0D108BD9-81ED-4DB2-BD59-A6C34878D82A}">
                    <a16:rowId xmlns:a16="http://schemas.microsoft.com/office/drawing/2014/main" val="4084175232"/>
                  </a:ext>
                </a:extLst>
              </a:tr>
            </a:tbl>
          </a:graphicData>
        </a:graphic>
      </p:graphicFrame>
    </p:spTree>
    <p:extLst>
      <p:ext uri="{BB962C8B-B14F-4D97-AF65-F5344CB8AC3E}">
        <p14:creationId xmlns:p14="http://schemas.microsoft.com/office/powerpoint/2010/main" val="75832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Shape 126"/>
          <p:cNvSpPr/>
          <p:nvPr/>
        </p:nvSpPr>
        <p:spPr>
          <a:xfrm>
            <a:off x="0" y="566325"/>
            <a:ext cx="9144000" cy="4577174"/>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586300" y="186575"/>
            <a:ext cx="6802499" cy="779399"/>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 sz="2400" b="1" dirty="0">
                <a:solidFill>
                  <a:srgbClr val="FFFFFF"/>
                </a:solidFill>
                <a:latin typeface="Open Sans"/>
                <a:ea typeface="Open Sans"/>
                <a:cs typeface="Open Sans"/>
                <a:sym typeface="Open Sans"/>
              </a:rPr>
              <a:t>Problem Definition</a:t>
            </a:r>
          </a:p>
        </p:txBody>
      </p:sp>
      <p:sp>
        <p:nvSpPr>
          <p:cNvPr id="2" name="TextBox 1"/>
          <p:cNvSpPr txBox="1"/>
          <p:nvPr/>
        </p:nvSpPr>
        <p:spPr>
          <a:xfrm>
            <a:off x="232348" y="1271735"/>
            <a:ext cx="8606852" cy="3568990"/>
          </a:xfrm>
          <a:prstGeom prst="rect">
            <a:avLst/>
          </a:prstGeom>
          <a:noFill/>
        </p:spPr>
        <p:txBody>
          <a:bodyPr wrap="square" rtlCol="0">
            <a:spAutoFit/>
          </a:bodyPr>
          <a:lstStyle/>
          <a:p>
            <a:pPr marL="228600" marR="279400" lvl="0">
              <a:lnSpc>
                <a:spcPct val="120000"/>
              </a:lnSpc>
              <a:spcAft>
                <a:spcPts val="100"/>
              </a:spcAft>
              <a:buClr>
                <a:schemeClr val="dk1"/>
              </a:buClr>
              <a:tabLst>
                <a:tab pos="914400" algn="l"/>
              </a:tabLst>
            </a:pPr>
            <a:r>
              <a:rPr lang="en-IE" b="1" dirty="0"/>
              <a:t>Situation</a:t>
            </a:r>
            <a:r>
              <a:rPr lang="en-IE" sz="1600" b="1" dirty="0"/>
              <a:t> - </a:t>
            </a:r>
            <a:r>
              <a:rPr lang="en-IE" b="1" dirty="0"/>
              <a:t>Multiple datasets without common unique identifier</a:t>
            </a:r>
          </a:p>
          <a:p>
            <a:pPr marL="457200" marR="279400" lvl="0" indent="-228600">
              <a:lnSpc>
                <a:spcPct val="120000"/>
              </a:lnSpc>
              <a:spcAft>
                <a:spcPts val="100"/>
              </a:spcAft>
              <a:buClr>
                <a:schemeClr val="dk1"/>
              </a:buClr>
              <a:buFont typeface="Open Sans"/>
              <a:buChar char="●"/>
              <a:tabLst>
                <a:tab pos="914400" algn="l"/>
              </a:tabLst>
            </a:pPr>
            <a:r>
              <a:rPr lang="en-IE" dirty="0"/>
              <a:t>Products, people, companies, hotels, etc.</a:t>
            </a:r>
          </a:p>
          <a:p>
            <a:pPr marL="457200" marR="279400" lvl="0" indent="-228600">
              <a:lnSpc>
                <a:spcPct val="120000"/>
              </a:lnSpc>
              <a:spcAft>
                <a:spcPts val="100"/>
              </a:spcAft>
              <a:buClr>
                <a:schemeClr val="dk1"/>
              </a:buClr>
              <a:buFont typeface="Open Sans"/>
              <a:buChar char="●"/>
              <a:tabLst>
                <a:tab pos="914400" algn="l"/>
              </a:tabLst>
            </a:pPr>
            <a:r>
              <a:rPr lang="en-IE" dirty="0"/>
              <a:t>“</a:t>
            </a:r>
            <a:r>
              <a:rPr lang="en-IE" dirty="0" err="1"/>
              <a:t>Fluquid</a:t>
            </a:r>
            <a:r>
              <a:rPr lang="en-IE" dirty="0"/>
              <a:t> Ltd.”</a:t>
            </a:r>
            <a:br>
              <a:rPr lang="en-IE" dirty="0"/>
            </a:br>
            <a:r>
              <a:rPr lang="en-IE" dirty="0"/>
              <a:t>“</a:t>
            </a:r>
            <a:r>
              <a:rPr lang="en-IE" dirty="0" err="1"/>
              <a:t>Harty’s</a:t>
            </a:r>
            <a:r>
              <a:rPr lang="en-IE" dirty="0"/>
              <a:t> Quay 80, </a:t>
            </a:r>
            <a:r>
              <a:rPr lang="en-IE" dirty="0" err="1"/>
              <a:t>Rochestown</a:t>
            </a:r>
            <a:r>
              <a:rPr lang="en-IE" dirty="0"/>
              <a:t>, Cork, Ireland”</a:t>
            </a:r>
            <a:br>
              <a:rPr lang="en-IE" dirty="0"/>
            </a:br>
            <a:r>
              <a:rPr lang="en-IE" dirty="0"/>
              <a:t>“0214 (303) 2202”</a:t>
            </a:r>
          </a:p>
          <a:p>
            <a:pPr marL="457200" marR="279400" lvl="0" indent="-228600">
              <a:lnSpc>
                <a:spcPct val="120000"/>
              </a:lnSpc>
              <a:spcAft>
                <a:spcPts val="100"/>
              </a:spcAft>
              <a:buClr>
                <a:schemeClr val="dk1"/>
              </a:buClr>
              <a:buFont typeface="Open Sans"/>
              <a:buChar char="●"/>
              <a:tabLst>
                <a:tab pos="914400" algn="l"/>
              </a:tabLst>
            </a:pPr>
            <a:r>
              <a:rPr lang="en-IE" dirty="0"/>
              <a:t>“</a:t>
            </a:r>
            <a:r>
              <a:rPr lang="en-IE" dirty="0" err="1"/>
              <a:t>Fluquid</a:t>
            </a:r>
            <a:r>
              <a:rPr lang="en-IE" dirty="0"/>
              <a:t> Ireland Limited”</a:t>
            </a:r>
            <a:br>
              <a:rPr lang="en-IE" dirty="0"/>
            </a:br>
            <a:r>
              <a:rPr lang="en-IE" dirty="0"/>
              <a:t>“The </a:t>
            </a:r>
            <a:r>
              <a:rPr lang="en-IE" dirty="0" err="1"/>
              <a:t>Mizen</a:t>
            </a:r>
            <a:r>
              <a:rPr lang="en-IE" dirty="0"/>
              <a:t>, </a:t>
            </a:r>
            <a:r>
              <a:rPr lang="en-IE" dirty="0" err="1"/>
              <a:t>Hartys</a:t>
            </a:r>
            <a:r>
              <a:rPr lang="en-IE" dirty="0"/>
              <a:t> Quay 80, </a:t>
            </a:r>
            <a:r>
              <a:rPr lang="en-IE" dirty="0" err="1"/>
              <a:t>Rochestown</a:t>
            </a:r>
            <a:r>
              <a:rPr lang="en-IE" dirty="0"/>
              <a:t>, County Cork”</a:t>
            </a:r>
            <a:br>
              <a:rPr lang="en-IE" dirty="0"/>
            </a:br>
            <a:r>
              <a:rPr lang="en-IE" dirty="0"/>
              <a:t>“+353 214 303 2200”</a:t>
            </a:r>
          </a:p>
          <a:p>
            <a:pPr marL="457200" marR="279400" lvl="0" indent="-228600">
              <a:lnSpc>
                <a:spcPct val="120000"/>
              </a:lnSpc>
              <a:spcAft>
                <a:spcPts val="100"/>
              </a:spcAft>
              <a:buClr>
                <a:schemeClr val="dk1"/>
              </a:buClr>
              <a:buFont typeface="Open Sans"/>
              <a:buChar char="●"/>
              <a:tabLst>
                <a:tab pos="914400" algn="l"/>
              </a:tabLst>
            </a:pPr>
            <a:endParaRPr lang="en-US" dirty="0"/>
          </a:p>
          <a:p>
            <a:pPr marL="228600" marR="279400" lvl="0">
              <a:lnSpc>
                <a:spcPct val="120000"/>
              </a:lnSpc>
              <a:spcAft>
                <a:spcPts val="100"/>
              </a:spcAft>
              <a:buClr>
                <a:schemeClr val="dk1"/>
              </a:buClr>
              <a:tabLst>
                <a:tab pos="914400" algn="l"/>
              </a:tabLst>
            </a:pPr>
            <a:r>
              <a:rPr lang="en-US" b="1" dirty="0"/>
              <a:t>Objective - </a:t>
            </a:r>
            <a:r>
              <a:rPr lang="en-IE" b="1" dirty="0"/>
              <a:t>Find likely matching records</a:t>
            </a:r>
          </a:p>
          <a:p>
            <a:pPr marL="514350" marR="279400" lvl="0" indent="-285750">
              <a:lnSpc>
                <a:spcPct val="120000"/>
              </a:lnSpc>
              <a:spcAft>
                <a:spcPts val="100"/>
              </a:spcAft>
              <a:buClr>
                <a:schemeClr val="dk1"/>
              </a:buClr>
              <a:buFont typeface="Arial" panose="020B0604020202020204" pitchFamily="34" charset="0"/>
              <a:buChar char="•"/>
              <a:tabLst>
                <a:tab pos="914400" algn="l"/>
              </a:tabLst>
            </a:pPr>
            <a:r>
              <a:rPr lang="en-IE" dirty="0"/>
              <a:t>Near-Duplicate Detection</a:t>
            </a:r>
          </a:p>
          <a:p>
            <a:pPr marL="514350" marR="279400" lvl="0" indent="-285750">
              <a:lnSpc>
                <a:spcPct val="120000"/>
              </a:lnSpc>
              <a:spcAft>
                <a:spcPts val="100"/>
              </a:spcAft>
              <a:buClr>
                <a:schemeClr val="dk1"/>
              </a:buClr>
              <a:buFont typeface="Arial" panose="020B0604020202020204" pitchFamily="34" charset="0"/>
              <a:buChar char="•"/>
              <a:tabLst>
                <a:tab pos="914400" algn="l"/>
              </a:tabLst>
            </a:pPr>
            <a:r>
              <a:rPr lang="en-IE" dirty="0"/>
              <a:t>Record Matching</a:t>
            </a:r>
          </a:p>
          <a:p>
            <a:pPr marL="514350" marR="279400" lvl="0" indent="-285750">
              <a:lnSpc>
                <a:spcPct val="120000"/>
              </a:lnSpc>
              <a:spcAft>
                <a:spcPts val="100"/>
              </a:spcAft>
              <a:buClr>
                <a:schemeClr val="dk1"/>
              </a:buClr>
              <a:buFont typeface="Arial" panose="020B0604020202020204" pitchFamily="34" charset="0"/>
              <a:buChar char="•"/>
              <a:tabLst>
                <a:tab pos="914400" algn="l"/>
              </a:tabLst>
            </a:pPr>
            <a:r>
              <a:rPr lang="en-IE" dirty="0"/>
              <a:t>Record Linkage</a:t>
            </a:r>
          </a:p>
        </p:txBody>
      </p:sp>
    </p:spTree>
    <p:extLst>
      <p:ext uri="{BB962C8B-B14F-4D97-AF65-F5344CB8AC3E}">
        <p14:creationId xmlns:p14="http://schemas.microsoft.com/office/powerpoint/2010/main" val="109336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Shape 126"/>
          <p:cNvSpPr/>
          <p:nvPr/>
        </p:nvSpPr>
        <p:spPr>
          <a:xfrm>
            <a:off x="0" y="566325"/>
            <a:ext cx="9144000" cy="4577174"/>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586300" y="186575"/>
            <a:ext cx="6802499" cy="779399"/>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 sz="2400" b="1" dirty="0">
                <a:solidFill>
                  <a:srgbClr val="FFFFFF"/>
                </a:solidFill>
                <a:latin typeface="Open Sans"/>
                <a:ea typeface="Open Sans"/>
                <a:cs typeface="Open Sans"/>
                <a:sym typeface="Open Sans"/>
              </a:rPr>
              <a:t>Challenges</a:t>
            </a:r>
          </a:p>
        </p:txBody>
      </p:sp>
      <p:sp>
        <p:nvSpPr>
          <p:cNvPr id="2" name="TextBox 1"/>
          <p:cNvSpPr txBox="1"/>
          <p:nvPr/>
        </p:nvSpPr>
        <p:spPr>
          <a:xfrm>
            <a:off x="232348" y="1275545"/>
            <a:ext cx="8572562" cy="2682209"/>
          </a:xfrm>
          <a:prstGeom prst="rect">
            <a:avLst/>
          </a:prstGeom>
          <a:noFill/>
        </p:spPr>
        <p:txBody>
          <a:bodyPr wrap="square" rtlCol="0">
            <a:spAutoFit/>
          </a:bodyPr>
          <a:lstStyle/>
          <a:p>
            <a:pPr marL="457200" marR="279400" indent="-228600">
              <a:lnSpc>
                <a:spcPct val="120000"/>
              </a:lnSpc>
              <a:spcAft>
                <a:spcPts val="100"/>
              </a:spcAft>
              <a:buClr>
                <a:schemeClr val="dk1"/>
              </a:buClr>
              <a:buFont typeface="Open Sans"/>
              <a:buChar char="●"/>
              <a:tabLst>
                <a:tab pos="914400" algn="l"/>
              </a:tabLst>
            </a:pPr>
            <a:r>
              <a:rPr lang="en-IE" sz="2000" dirty="0"/>
              <a:t>Comparing 1M * 1M elements pairwise would require 1 trillion pairwise comparisons</a:t>
            </a:r>
          </a:p>
          <a:p>
            <a:pPr marL="457200" marR="279400" indent="-228600">
              <a:lnSpc>
                <a:spcPct val="120000"/>
              </a:lnSpc>
              <a:spcAft>
                <a:spcPts val="100"/>
              </a:spcAft>
              <a:buClr>
                <a:schemeClr val="dk1"/>
              </a:buClr>
              <a:buFont typeface="Open Sans"/>
              <a:buChar char="●"/>
              <a:tabLst>
                <a:tab pos="914400" algn="l"/>
              </a:tabLst>
            </a:pPr>
            <a:r>
              <a:rPr lang="en-IE" sz="2000" dirty="0"/>
              <a:t>Connected Components / Community Detection is computationally expensive</a:t>
            </a:r>
          </a:p>
          <a:p>
            <a:pPr marL="457200" marR="279400" lvl="0" indent="-228600">
              <a:lnSpc>
                <a:spcPct val="120000"/>
              </a:lnSpc>
              <a:spcAft>
                <a:spcPts val="100"/>
              </a:spcAft>
              <a:buClr>
                <a:schemeClr val="dk1"/>
              </a:buClr>
              <a:buFont typeface="Open Sans"/>
              <a:buChar char="●"/>
              <a:tabLst>
                <a:tab pos="914400" algn="l"/>
              </a:tabLst>
            </a:pPr>
            <a:r>
              <a:rPr lang="en-IE" sz="2000" dirty="0"/>
              <a:t>Same entity can be represented in different ways,</a:t>
            </a:r>
            <a:br>
              <a:rPr lang="en-IE" sz="2000" dirty="0"/>
            </a:br>
            <a:r>
              <a:rPr lang="en-IE" sz="2000" dirty="0"/>
              <a:t>different entities may have similar representations</a:t>
            </a:r>
          </a:p>
          <a:p>
            <a:pPr marL="457200" marR="279400" indent="-228600">
              <a:lnSpc>
                <a:spcPct val="120000"/>
              </a:lnSpc>
              <a:spcAft>
                <a:spcPts val="100"/>
              </a:spcAft>
              <a:buClr>
                <a:schemeClr val="dk1"/>
              </a:buClr>
              <a:buFont typeface="Open Sans"/>
              <a:buChar char="●"/>
              <a:tabLst>
                <a:tab pos="914400" algn="l"/>
              </a:tabLst>
            </a:pPr>
            <a:r>
              <a:rPr lang="en-IE" sz="2000" dirty="0"/>
              <a:t>Different field types need to be compared differently</a:t>
            </a:r>
          </a:p>
        </p:txBody>
      </p:sp>
    </p:spTree>
    <p:extLst>
      <p:ext uri="{BB962C8B-B14F-4D97-AF65-F5344CB8AC3E}">
        <p14:creationId xmlns:p14="http://schemas.microsoft.com/office/powerpoint/2010/main" val="126978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Shape 126"/>
          <p:cNvSpPr/>
          <p:nvPr/>
        </p:nvSpPr>
        <p:spPr>
          <a:xfrm>
            <a:off x="0" y="566325"/>
            <a:ext cx="9144000" cy="4577174"/>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586300" y="186575"/>
            <a:ext cx="6802499" cy="779399"/>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 sz="2400" b="1" dirty="0">
                <a:solidFill>
                  <a:srgbClr val="FFFFFF"/>
                </a:solidFill>
                <a:latin typeface="Open Sans"/>
                <a:ea typeface="Open Sans"/>
                <a:cs typeface="Open Sans"/>
                <a:sym typeface="Open Sans"/>
              </a:rPr>
              <a:t>Examples of Field Types</a:t>
            </a:r>
          </a:p>
        </p:txBody>
      </p:sp>
      <p:sp>
        <p:nvSpPr>
          <p:cNvPr id="2" name="TextBox 1"/>
          <p:cNvSpPr txBox="1"/>
          <p:nvPr/>
        </p:nvSpPr>
        <p:spPr>
          <a:xfrm>
            <a:off x="232348" y="1275545"/>
            <a:ext cx="7722932" cy="2372444"/>
          </a:xfrm>
          <a:prstGeom prst="rect">
            <a:avLst/>
          </a:prstGeom>
          <a:noFill/>
        </p:spPr>
        <p:txBody>
          <a:bodyPr wrap="square" rtlCol="0">
            <a:spAutoFit/>
          </a:bodyPr>
          <a:lstStyle/>
          <a:p>
            <a:pPr marL="457200" marR="279400" indent="-228600">
              <a:lnSpc>
                <a:spcPct val="120000"/>
              </a:lnSpc>
              <a:spcAft>
                <a:spcPts val="100"/>
              </a:spcAft>
              <a:buClr>
                <a:schemeClr val="dk1"/>
              </a:buClr>
              <a:buFont typeface="Open Sans"/>
              <a:buChar char="●"/>
              <a:tabLst>
                <a:tab pos="914400" algn="l"/>
              </a:tabLst>
            </a:pPr>
            <a:r>
              <a:rPr lang="en-IE" sz="2000" dirty="0"/>
              <a:t>Name: Person, Company, University, Product, Brand</a:t>
            </a:r>
          </a:p>
          <a:p>
            <a:pPr marL="457200" marR="279400" indent="-228600">
              <a:lnSpc>
                <a:spcPct val="120000"/>
              </a:lnSpc>
              <a:spcAft>
                <a:spcPts val="100"/>
              </a:spcAft>
              <a:buClr>
                <a:schemeClr val="dk1"/>
              </a:buClr>
              <a:buFont typeface="Open Sans"/>
              <a:buChar char="●"/>
              <a:tabLst>
                <a:tab pos="914400" algn="l"/>
              </a:tabLst>
            </a:pPr>
            <a:r>
              <a:rPr lang="en-IE" sz="2000" dirty="0"/>
              <a:t>String: Product Description</a:t>
            </a:r>
          </a:p>
          <a:p>
            <a:pPr marL="457200" marR="279400" indent="-228600">
              <a:lnSpc>
                <a:spcPct val="120000"/>
              </a:lnSpc>
              <a:spcAft>
                <a:spcPts val="100"/>
              </a:spcAft>
              <a:buClr>
                <a:schemeClr val="dk1"/>
              </a:buClr>
              <a:buFont typeface="Open Sans"/>
              <a:buChar char="●"/>
              <a:tabLst>
                <a:tab pos="914400" algn="l"/>
              </a:tabLst>
            </a:pPr>
            <a:r>
              <a:rPr lang="en-IE" sz="2000" dirty="0"/>
              <a:t>Number: Price, …</a:t>
            </a:r>
          </a:p>
          <a:p>
            <a:pPr marL="457200" marR="279400" indent="-228600">
              <a:lnSpc>
                <a:spcPct val="120000"/>
              </a:lnSpc>
              <a:spcAft>
                <a:spcPts val="100"/>
              </a:spcAft>
              <a:buClr>
                <a:schemeClr val="dk1"/>
              </a:buClr>
              <a:buFont typeface="Open Sans"/>
              <a:buChar char="●"/>
              <a:tabLst>
                <a:tab pos="914400" algn="l"/>
              </a:tabLst>
            </a:pPr>
            <a:r>
              <a:rPr lang="en-IE" sz="2000" dirty="0"/>
              <a:t>Identifier: UPC, ASIN, ISBN, …</a:t>
            </a:r>
          </a:p>
          <a:p>
            <a:pPr marL="457200" marR="279400" indent="-228600">
              <a:lnSpc>
                <a:spcPct val="120000"/>
              </a:lnSpc>
              <a:spcAft>
                <a:spcPts val="100"/>
              </a:spcAft>
              <a:buClr>
                <a:schemeClr val="dk1"/>
              </a:buClr>
              <a:buFont typeface="Open Sans"/>
              <a:buChar char="●"/>
              <a:tabLst>
                <a:tab pos="914400" algn="l"/>
              </a:tabLst>
            </a:pPr>
            <a:r>
              <a:rPr lang="en-IE" sz="2000" dirty="0"/>
              <a:t>Postal Address</a:t>
            </a:r>
          </a:p>
          <a:p>
            <a:pPr marL="457200" marR="279400" indent="-228600">
              <a:lnSpc>
                <a:spcPct val="120000"/>
              </a:lnSpc>
              <a:spcAft>
                <a:spcPts val="100"/>
              </a:spcAft>
              <a:buClr>
                <a:schemeClr val="dk1"/>
              </a:buClr>
              <a:buFont typeface="Open Sans"/>
              <a:buChar char="●"/>
              <a:tabLst>
                <a:tab pos="914400" algn="l"/>
              </a:tabLst>
            </a:pPr>
            <a:r>
              <a:rPr lang="en-IE" sz="2000" dirty="0"/>
              <a:t>Geolocation (latitude, longitude)</a:t>
            </a:r>
          </a:p>
        </p:txBody>
      </p:sp>
    </p:spTree>
    <p:extLst>
      <p:ext uri="{BB962C8B-B14F-4D97-AF65-F5344CB8AC3E}">
        <p14:creationId xmlns:p14="http://schemas.microsoft.com/office/powerpoint/2010/main" val="42691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Shape 126"/>
          <p:cNvSpPr/>
          <p:nvPr/>
        </p:nvSpPr>
        <p:spPr>
          <a:xfrm>
            <a:off x="0" y="566325"/>
            <a:ext cx="9144000" cy="4577174"/>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586300" y="186575"/>
            <a:ext cx="6802499" cy="779399"/>
          </a:xfrm>
          <a:prstGeom prst="parallelogram">
            <a:avLst>
              <a:gd name="adj" fmla="val 75224"/>
            </a:avLst>
          </a:prstGeom>
          <a:solidFill>
            <a:srgbClr val="CC0B0F"/>
          </a:solidFill>
          <a:ln>
            <a:noFill/>
          </a:ln>
        </p:spPr>
        <p:txBody>
          <a:bodyPr lIns="91425" tIns="91425" rIns="91425" bIns="91425" anchor="ctr" anchorCtr="0">
            <a:noAutofit/>
          </a:bodyPr>
          <a:lstStyle/>
          <a:p>
            <a:pPr lvl="0" rtl="0">
              <a:spcBef>
                <a:spcPts val="0"/>
              </a:spcBef>
              <a:buNone/>
            </a:pPr>
            <a:r>
              <a:rPr lang="en" sz="2400" b="1" dirty="0">
                <a:solidFill>
                  <a:srgbClr val="FFFFFF"/>
                </a:solidFill>
                <a:latin typeface="Open Sans"/>
                <a:ea typeface="Open Sans"/>
                <a:cs typeface="Open Sans"/>
                <a:sym typeface="Open Sans"/>
              </a:rPr>
              <a:t>Data in Noisy</a:t>
            </a:r>
          </a:p>
        </p:txBody>
      </p:sp>
      <p:sp>
        <p:nvSpPr>
          <p:cNvPr id="2" name="TextBox 1"/>
          <p:cNvSpPr txBox="1"/>
          <p:nvPr/>
        </p:nvSpPr>
        <p:spPr>
          <a:xfrm>
            <a:off x="232348" y="1275545"/>
            <a:ext cx="8366822" cy="3467616"/>
          </a:xfrm>
          <a:prstGeom prst="rect">
            <a:avLst/>
          </a:prstGeom>
          <a:noFill/>
        </p:spPr>
        <p:txBody>
          <a:bodyPr wrap="square" rtlCol="0">
            <a:spAutoFit/>
          </a:bodyPr>
          <a:lstStyle/>
          <a:p>
            <a:pPr marL="457200" marR="279400" indent="-228600">
              <a:lnSpc>
                <a:spcPct val="120000"/>
              </a:lnSpc>
              <a:spcAft>
                <a:spcPts val="100"/>
              </a:spcAft>
              <a:buClr>
                <a:schemeClr val="dk1"/>
              </a:buClr>
              <a:buFont typeface="Open Sans"/>
              <a:buChar char="●"/>
              <a:tabLst>
                <a:tab pos="914400" algn="l"/>
              </a:tabLst>
            </a:pPr>
            <a:r>
              <a:rPr lang="en-US" sz="1800" dirty="0"/>
              <a:t>Data is noisy (typos, free text, etc.) ("</a:t>
            </a:r>
            <a:r>
              <a:rPr lang="en-US" sz="1800" dirty="0" err="1"/>
              <a:t>Mnuich</a:t>
            </a:r>
            <a:r>
              <a:rPr lang="en-US" sz="1800" dirty="0"/>
              <a:t>", "   Munich", "</a:t>
            </a:r>
            <a:r>
              <a:rPr lang="en-US" sz="1800" dirty="0" err="1"/>
              <a:t>munich</a:t>
            </a:r>
            <a:r>
              <a:rPr lang="en-US" sz="1800" dirty="0"/>
              <a:t>")</a:t>
            </a:r>
          </a:p>
          <a:p>
            <a:pPr marL="457200" marR="279400" indent="-228600">
              <a:lnSpc>
                <a:spcPct val="120000"/>
              </a:lnSpc>
              <a:spcAft>
                <a:spcPts val="100"/>
              </a:spcAft>
              <a:buClr>
                <a:schemeClr val="dk1"/>
              </a:buClr>
              <a:buFont typeface="Open Sans"/>
              <a:buChar char="●"/>
              <a:tabLst>
                <a:tab pos="914400" algn="l"/>
              </a:tabLst>
            </a:pPr>
            <a:r>
              <a:rPr lang="en-US" sz="1800" dirty="0"/>
              <a:t>Data can vary syntactically ("12.00", 12.00, 12)</a:t>
            </a:r>
          </a:p>
          <a:p>
            <a:pPr marL="457200" marR="279400" indent="-228600">
              <a:lnSpc>
                <a:spcPct val="120000"/>
              </a:lnSpc>
              <a:spcAft>
                <a:spcPts val="100"/>
              </a:spcAft>
              <a:buClr>
                <a:schemeClr val="dk1"/>
              </a:buClr>
              <a:buFont typeface="Open Sans"/>
              <a:buChar char="●"/>
              <a:tabLst>
                <a:tab pos="914400" algn="l"/>
              </a:tabLst>
            </a:pPr>
            <a:r>
              <a:rPr lang="en-US" sz="1800" dirty="0"/>
              <a:t>Many ways to represent the same entity ("Munich", "</a:t>
            </a:r>
            <a:r>
              <a:rPr lang="en-US" sz="1800" dirty="0" err="1"/>
              <a:t>München</a:t>
            </a:r>
            <a:r>
              <a:rPr lang="en-US" sz="1800" dirty="0"/>
              <a:t>", "</a:t>
            </a:r>
            <a:r>
              <a:rPr lang="en-US" sz="1800" dirty="0" err="1"/>
              <a:t>Muenchen</a:t>
            </a:r>
            <a:r>
              <a:rPr lang="en-US" sz="1800" dirty="0"/>
              <a:t>", "</a:t>
            </a:r>
            <a:r>
              <a:rPr lang="en-US" sz="1800" dirty="0" err="1"/>
              <a:t>Munique</a:t>
            </a:r>
            <a:r>
              <a:rPr lang="en-US" sz="1800" dirty="0"/>
              <a:t>", "48.1351° N, 11.5820° E", "zip 80331–81929", "[ˈ</a:t>
            </a:r>
            <a:r>
              <a:rPr lang="en-US" sz="1800" dirty="0" err="1"/>
              <a:t>mʏnçn</a:t>
            </a:r>
            <a:r>
              <a:rPr lang="en-US" sz="1800" dirty="0"/>
              <a:t>̩]", "</a:t>
            </a:r>
            <a:r>
              <a:rPr lang="en-US" sz="1800" dirty="0" err="1"/>
              <a:t>Minga</a:t>
            </a:r>
            <a:r>
              <a:rPr lang="en-US" sz="1800" dirty="0"/>
              <a:t>", "</a:t>
            </a:r>
            <a:r>
              <a:rPr lang="ja-JP" altLang="en-US" sz="1800" dirty="0"/>
              <a:t>慕尼黑</a:t>
            </a:r>
            <a:r>
              <a:rPr lang="en-US" altLang="ja-JP" sz="1800" dirty="0"/>
              <a:t>")</a:t>
            </a:r>
          </a:p>
          <a:p>
            <a:pPr marL="457200" marR="279400" indent="-228600">
              <a:lnSpc>
                <a:spcPct val="120000"/>
              </a:lnSpc>
              <a:spcAft>
                <a:spcPts val="100"/>
              </a:spcAft>
              <a:buClr>
                <a:schemeClr val="dk1"/>
              </a:buClr>
              <a:buFont typeface="Open Sans"/>
              <a:buChar char="●"/>
              <a:tabLst>
                <a:tab pos="914400" algn="l"/>
              </a:tabLst>
            </a:pPr>
            <a:r>
              <a:rPr lang="en-US" sz="1800" dirty="0"/>
              <a:t>Entity representations are ambiguous</a:t>
            </a:r>
            <a:br>
              <a:rPr lang="en-US" sz="1800" dirty="0"/>
            </a:br>
            <a:r>
              <a:rPr lang="en-US" sz="1800" dirty="0"/>
              <a:t>	&lt;Munich City, Germany&gt;</a:t>
            </a:r>
            <a:br>
              <a:rPr lang="en-US" sz="1800" dirty="0"/>
            </a:br>
            <a:r>
              <a:rPr lang="en-US" sz="1800" dirty="0"/>
              <a:t>	&lt;Munich County, Germany&gt;</a:t>
            </a:r>
            <a:br>
              <a:rPr lang="en-US" sz="1800" dirty="0"/>
            </a:br>
            <a:r>
              <a:rPr lang="en-US" sz="1800" dirty="0"/>
              <a:t>	&lt;Munich, North Dakota&gt;</a:t>
            </a:r>
          </a:p>
          <a:p>
            <a:pPr marL="457200" marR="279400" indent="-228600">
              <a:lnSpc>
                <a:spcPct val="120000"/>
              </a:lnSpc>
              <a:spcAft>
                <a:spcPts val="100"/>
              </a:spcAft>
              <a:buClr>
                <a:schemeClr val="dk1"/>
              </a:buClr>
              <a:buFont typeface="Open Sans"/>
              <a:buChar char="●"/>
              <a:tabLst>
                <a:tab pos="914400" algn="l"/>
              </a:tabLst>
            </a:pPr>
            <a:r>
              <a:rPr lang="en-US" sz="1800" dirty="0">
                <a:hlinkClick r:id="rId3"/>
              </a:rPr>
              <a:t>Wikipedia disambiguation</a:t>
            </a:r>
            <a:endParaRPr lang="en-IE" sz="1800" dirty="0"/>
          </a:p>
        </p:txBody>
      </p:sp>
    </p:spTree>
    <p:extLst>
      <p:ext uri="{BB962C8B-B14F-4D97-AF65-F5344CB8AC3E}">
        <p14:creationId xmlns:p14="http://schemas.microsoft.com/office/powerpoint/2010/main" val="1179127756"/>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7000</TotalTime>
  <Words>488</Words>
  <Application>Microsoft Office PowerPoint</Application>
  <PresentationFormat>On-screen Show (16:9)</PresentationFormat>
  <Paragraphs>82</Paragraphs>
  <Slides>12</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Open Sans</vt:lpstr>
      <vt:lpstr>Arial</vt:lpstr>
      <vt:lpstr>simple-light</vt:lpstr>
      <vt:lpstr>simple-light-2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johannes@fluquid.com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Johannes Ahlmann</cp:lastModifiedBy>
  <cp:revision>46</cp:revision>
  <dcterms:modified xsi:type="dcterms:W3CDTF">2017-11-21T12:15:58Z</dcterms:modified>
</cp:coreProperties>
</file>