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8" r:id="rId10"/>
    <p:sldId id="269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7E46-776D-4AD6-8789-E27EDE0450B6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41C5-95F6-4B6C-9E41-3238544395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1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7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6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 userDrawn="1"/>
        </p:nvSpPr>
        <p:spPr>
          <a:xfrm>
            <a:off x="0" y="6069963"/>
            <a:ext cx="12192000" cy="788038"/>
          </a:xfrm>
          <a:prstGeom prst="rect">
            <a:avLst/>
          </a:prstGeom>
          <a:solidFill>
            <a:srgbClr val="DEEBF7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22" y="6166178"/>
            <a:ext cx="1134160" cy="6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407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8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7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1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6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2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rowserleaks.com/prox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rhill/uMatrix" TargetMode="External"/><Relationship Id="rId3" Type="http://schemas.openxmlformats.org/officeDocument/2006/relationships/hyperlink" Target="https://www.brave.com/" TargetMode="External"/><Relationship Id="rId7" Type="http://schemas.openxmlformats.org/officeDocument/2006/relationships/hyperlink" Target="https://github.com/gorhill/uBlock" TargetMode="External"/><Relationship Id="rId2" Type="http://schemas.openxmlformats.org/officeDocument/2006/relationships/hyperlink" Target="https://www.epicbrows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sconnectme/disconnect" TargetMode="External"/><Relationship Id="rId5" Type="http://schemas.openxmlformats.org/officeDocument/2006/relationships/hyperlink" Target="https://github.com/EFForg/privacybadger" TargetMode="External"/><Relationship Id="rId4" Type="http://schemas.openxmlformats.org/officeDocument/2006/relationships/hyperlink" Target="http://www.privoxy.or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randomwalker.info/publications/OpenWPM_1_million_site_tracking_measurement.pdf" TargetMode="External"/><Relationship Id="rId13" Type="http://schemas.openxmlformats.org/officeDocument/2006/relationships/hyperlink" Target="https://github.com/RobinLinus/ubercookie" TargetMode="External"/><Relationship Id="rId18" Type="http://schemas.openxmlformats.org/officeDocument/2006/relationships/hyperlink" Target="https://github.com/efforg/panopticlick-python" TargetMode="External"/><Relationship Id="rId3" Type="http://schemas.openxmlformats.org/officeDocument/2006/relationships/hyperlink" Target="https://amiunique.org/" TargetMode="External"/><Relationship Id="rId7" Type="http://schemas.openxmlformats.org/officeDocument/2006/relationships/hyperlink" Target="https://securehomes.esat.kuleuven.be/~gacar/persistent/" TargetMode="External"/><Relationship Id="rId12" Type="http://schemas.openxmlformats.org/officeDocument/2006/relationships/hyperlink" Target="https://github.com/jackspirou/clientjs" TargetMode="External"/><Relationship Id="rId17" Type="http://schemas.openxmlformats.org/officeDocument/2006/relationships/hyperlink" Target="https://github.com/dillbyrne/random-agent-spoofer" TargetMode="External"/><Relationship Id="rId2" Type="http://schemas.openxmlformats.org/officeDocument/2006/relationships/hyperlink" Target="https://browserleaks.com/webgl" TargetMode="External"/><Relationship Id="rId16" Type="http://schemas.openxmlformats.org/officeDocument/2006/relationships/hyperlink" Target="https://github.com/AlexanderSelzer/BeaverBird" TargetMode="External"/><Relationship Id="rId20" Type="http://schemas.openxmlformats.org/officeDocument/2006/relationships/hyperlink" Target="https://github.com/citp/TheWebNeverForg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serspy.dk/" TargetMode="External"/><Relationship Id="rId11" Type="http://schemas.openxmlformats.org/officeDocument/2006/relationships/hyperlink" Target="https://github.com/Valve/fingerprintjs2" TargetMode="External"/><Relationship Id="rId5" Type="http://schemas.openxmlformats.org/officeDocument/2006/relationships/hyperlink" Target="http://uniquemachine.org/" TargetMode="External"/><Relationship Id="rId15" Type="http://schemas.openxmlformats.org/officeDocument/2006/relationships/hyperlink" Target="https://github.com/ghostwords/chameleon" TargetMode="External"/><Relationship Id="rId10" Type="http://schemas.openxmlformats.org/officeDocument/2006/relationships/hyperlink" Target="https://webtransparency.cs.princeton.edu/webcensus/index.html#fp-results" TargetMode="External"/><Relationship Id="rId19" Type="http://schemas.openxmlformats.org/officeDocument/2006/relationships/hyperlink" Target="https://github.com/Song-Li/cross_browser" TargetMode="External"/><Relationship Id="rId4" Type="http://schemas.openxmlformats.org/officeDocument/2006/relationships/hyperlink" Target="https://panopticlick.eff.org/" TargetMode="External"/><Relationship Id="rId9" Type="http://schemas.openxmlformats.org/officeDocument/2006/relationships/hyperlink" Target="https://webrtchacks.com/an-intro-to-webrtcs-natfirewall-problem/" TargetMode="External"/><Relationship Id="rId14" Type="http://schemas.openxmlformats.org/officeDocument/2006/relationships/hyperlink" Target="https://github.com/qqTYXn7/browserpr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annes@fluquid.com" TargetMode="External"/><Relationship Id="rId2" Type="http://schemas.openxmlformats.org/officeDocument/2006/relationships/hyperlink" Target="https://github.com/fluquid/browser_finger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rowserleaks.com/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serleaks.com/fo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owserleaks.com/webgl#what-is-webgl-fingerprinting" TargetMode="External"/><Relationship Id="rId2" Type="http://schemas.openxmlformats.org/officeDocument/2006/relationships/hyperlink" Target="https://browserleaks.com/canv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udiofingerprint.openwp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ndomwalker.info/publications/OpenWPM_1_million_site_tracking_measurement.pdf" TargetMode="External"/><Relationship Id="rId2" Type="http://schemas.openxmlformats.org/officeDocument/2006/relationships/hyperlink" Target="https://browserleaks.com/web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6972"/>
            <a:ext cx="7206452" cy="2387600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Browser Fingerprinting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6647"/>
            <a:ext cx="7206452" cy="1655762"/>
          </a:xfrm>
        </p:spPr>
        <p:txBody>
          <a:bodyPr/>
          <a:lstStyle/>
          <a:p>
            <a:r>
              <a:rPr lang="en-US" dirty="0" err="1"/>
              <a:t>CorkSec</a:t>
            </a:r>
            <a:r>
              <a:rPr lang="en-US"/>
              <a:t>, 2017-05-09</a:t>
            </a:r>
          </a:p>
          <a:p>
            <a:r>
              <a:rPr lang="en-US"/>
              <a:t>Johannes Ahlmann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85" y="1442863"/>
            <a:ext cx="2560764" cy="3989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5BC62-7D53-4A16-9822-E0A387FA2F96}"/>
              </a:ext>
            </a:extLst>
          </p:cNvPr>
          <p:cNvSpPr txBox="1"/>
          <p:nvPr/>
        </p:nvSpPr>
        <p:spPr>
          <a:xfrm>
            <a:off x="9359032" y="6245352"/>
            <a:ext cx="226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Image: http://bit.ly/2zn96Bx</a:t>
            </a:r>
            <a:endParaRPr lang="en-IE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>
                <a:hlinkClick r:id="rId2"/>
              </a:rPr>
              <a:t>Countermeasures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Proper Counter-Intelligence</a:t>
            </a:r>
          </a:p>
          <a:p>
            <a:r>
              <a:rPr lang="en-US" sz="2400" dirty="0"/>
              <a:t>Act of blocking, protecting, faking responses can lead to track-ability itself</a:t>
            </a:r>
          </a:p>
          <a:p>
            <a:r>
              <a:rPr lang="en-US" sz="2400" dirty="0"/>
              <a:t>If you are the only person using a particular technique/solution that’s a 100% detection rate 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26" y="812400"/>
            <a:ext cx="4417351" cy="49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8"/>
            <a:ext cx="5257800" cy="4351338"/>
          </a:xfrm>
        </p:spPr>
        <p:txBody>
          <a:bodyPr>
            <a:noAutofit/>
          </a:bodyPr>
          <a:lstStyle/>
          <a:p>
            <a:r>
              <a:rPr lang="en-US" sz="2400" dirty="0"/>
              <a:t>No real end-to-end solution</a:t>
            </a:r>
          </a:p>
          <a:p>
            <a:r>
              <a:rPr lang="en-US" sz="2400" dirty="0"/>
              <a:t>Don’t stick out!</a:t>
            </a:r>
          </a:p>
          <a:p>
            <a:pPr lvl="1"/>
            <a:r>
              <a:rPr lang="en-US" sz="2000" dirty="0"/>
              <a:t>You can’t not communicate</a:t>
            </a:r>
          </a:p>
          <a:p>
            <a:pPr lvl="1"/>
            <a:r>
              <a:rPr lang="en-US" sz="2000" dirty="0"/>
              <a:t>Use as common a setup as possible</a:t>
            </a:r>
          </a:p>
          <a:p>
            <a:pPr lvl="1"/>
            <a:r>
              <a:rPr lang="en-US" sz="2000" dirty="0"/>
              <a:t>If you fake a profile, fake it consistently and choose a low-tech target</a:t>
            </a:r>
          </a:p>
          <a:p>
            <a:r>
              <a:rPr lang="en-US" sz="2400" dirty="0"/>
              <a:t>Privacy browsers</a:t>
            </a:r>
          </a:p>
          <a:p>
            <a:pPr lvl="1"/>
            <a:r>
              <a:rPr lang="en-US" sz="2000" dirty="0">
                <a:hlinkClick r:id="rId2"/>
              </a:rPr>
              <a:t>Epic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Brave</a:t>
            </a:r>
            <a:endParaRPr lang="en-US" sz="2000" dirty="0"/>
          </a:p>
          <a:p>
            <a:pPr lvl="1"/>
            <a:r>
              <a:rPr lang="en-IE" sz="2000" dirty="0" err="1"/>
              <a:t>Comodo</a:t>
            </a:r>
            <a:r>
              <a:rPr lang="en-IE" sz="2000" dirty="0"/>
              <a:t> Dragon/Ice Dragon</a:t>
            </a:r>
          </a:p>
          <a:p>
            <a:pPr lvl="1"/>
            <a:r>
              <a:rPr lang="en-US" sz="2000" dirty="0"/>
              <a:t>Tor Browser</a:t>
            </a:r>
          </a:p>
          <a:p>
            <a:r>
              <a:rPr lang="en-US" sz="2400" dirty="0" err="1">
                <a:hlinkClick r:id="rId4"/>
              </a:rPr>
              <a:t>Privoxy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4924" y="151114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Browser Plugins</a:t>
            </a:r>
          </a:p>
          <a:p>
            <a:pPr lvl="1"/>
            <a:r>
              <a:rPr lang="en-US" sz="2000" dirty="0">
                <a:hlinkClick r:id="rId5"/>
              </a:rPr>
              <a:t>Privacy Badger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Disconnect</a:t>
            </a:r>
            <a:endParaRPr lang="en-US" sz="2000" dirty="0"/>
          </a:p>
          <a:p>
            <a:pPr lvl="1"/>
            <a:r>
              <a:rPr lang="en-US" sz="2000" dirty="0" err="1">
                <a:hlinkClick r:id="rId7"/>
              </a:rPr>
              <a:t>uBlock</a:t>
            </a:r>
            <a:endParaRPr lang="en-US" sz="2000" dirty="0"/>
          </a:p>
          <a:p>
            <a:pPr lvl="1"/>
            <a:r>
              <a:rPr lang="en-US" sz="2000" dirty="0" err="1">
                <a:hlinkClick r:id="rId8"/>
              </a:rPr>
              <a:t>uMatrix</a:t>
            </a:r>
            <a:endParaRPr lang="en-US" sz="2000" dirty="0"/>
          </a:p>
          <a:p>
            <a:r>
              <a:rPr lang="en-US" sz="2400" dirty="0"/>
              <a:t>Ideally we’d want to instrument JS engine to intercept calls</a:t>
            </a:r>
            <a:br>
              <a:rPr lang="en-US" sz="2400" dirty="0"/>
            </a:br>
            <a:r>
              <a:rPr lang="en-US" sz="2400" dirty="0"/>
              <a:t>(electron, nw.js)</a:t>
            </a:r>
          </a:p>
          <a:p>
            <a:r>
              <a:rPr lang="en-US" sz="2400" dirty="0"/>
              <a:t>Hopefully fingerprinting is brittle,</a:t>
            </a:r>
            <a:br>
              <a:rPr lang="en-US" sz="2400" dirty="0"/>
            </a:br>
            <a:r>
              <a:rPr lang="en-US" sz="2400" dirty="0"/>
              <a:t>so that small perturbations cause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119699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76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Online</a:t>
            </a:r>
          </a:p>
          <a:p>
            <a:r>
              <a:rPr lang="en-IE" sz="2000" dirty="0">
                <a:hlinkClick r:id="rId2"/>
              </a:rPr>
              <a:t>browserleaks.com</a:t>
            </a:r>
            <a:endParaRPr lang="en-IE" sz="2000" dirty="0"/>
          </a:p>
          <a:p>
            <a:r>
              <a:rPr lang="en-IE" sz="2000" dirty="0">
                <a:hlinkClick r:id="rId3"/>
              </a:rPr>
              <a:t>amiunique.org</a:t>
            </a:r>
            <a:endParaRPr lang="en-IE" sz="2000" dirty="0"/>
          </a:p>
          <a:p>
            <a:r>
              <a:rPr lang="en-IE" sz="2000" dirty="0">
                <a:hlinkClick r:id="rId4"/>
              </a:rPr>
              <a:t>panopticlick.eff.org</a:t>
            </a:r>
            <a:endParaRPr lang="en-IE" sz="2000" dirty="0"/>
          </a:p>
          <a:p>
            <a:r>
              <a:rPr lang="en-IE" sz="2000" dirty="0">
                <a:hlinkClick r:id="rId5"/>
              </a:rPr>
              <a:t>uniquemachine.org</a:t>
            </a:r>
            <a:endParaRPr lang="en-IE" sz="2000" dirty="0"/>
          </a:p>
          <a:p>
            <a:r>
              <a:rPr lang="en-IE" sz="2000" dirty="0">
                <a:hlinkClick r:id="rId6"/>
              </a:rPr>
              <a:t>browserspy.dk</a:t>
            </a:r>
            <a:endParaRPr lang="en-IE" sz="2000" dirty="0"/>
          </a:p>
          <a:p>
            <a:r>
              <a:rPr lang="en-US" sz="2000" dirty="0">
                <a:hlinkClick r:id="rId7"/>
              </a:rPr>
              <a:t>The web never forgets</a:t>
            </a:r>
            <a:endParaRPr lang="en-US" sz="2000" dirty="0"/>
          </a:p>
          <a:p>
            <a:r>
              <a:rPr lang="en-US" sz="2000" dirty="0" err="1">
                <a:hlinkClick r:id="rId8"/>
              </a:rPr>
              <a:t>OpenWPM</a:t>
            </a:r>
            <a:r>
              <a:rPr lang="en-US" sz="2000" dirty="0">
                <a:hlinkClick r:id="rId8"/>
              </a:rPr>
              <a:t> Tracking Study</a:t>
            </a:r>
            <a:endParaRPr lang="en-US" sz="2000" dirty="0"/>
          </a:p>
          <a:p>
            <a:r>
              <a:rPr lang="en-US" sz="2000" dirty="0">
                <a:hlinkClick r:id="rId9"/>
              </a:rPr>
              <a:t>Intro to NAT/Firewall problem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Princeton Web Census</a:t>
            </a:r>
            <a:endParaRPr lang="en-IE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455765"/>
            <a:ext cx="60089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Show me the Code</a:t>
            </a:r>
          </a:p>
          <a:p>
            <a:r>
              <a:rPr lang="en-IE" sz="2000" dirty="0">
                <a:hlinkClick r:id="rId11"/>
              </a:rPr>
              <a:t>https://github.com/Valve/fingerprintjs2</a:t>
            </a:r>
            <a:endParaRPr lang="en-IE" sz="2000" dirty="0"/>
          </a:p>
          <a:p>
            <a:r>
              <a:rPr lang="en-US" sz="2000" dirty="0">
                <a:hlinkClick r:id="rId12"/>
              </a:rPr>
              <a:t>https://github.com/jackspirou/clientjs</a:t>
            </a:r>
            <a:endParaRPr lang="en-US" sz="2000" dirty="0"/>
          </a:p>
          <a:p>
            <a:r>
              <a:rPr lang="en-IE" sz="2000" dirty="0">
                <a:hlinkClick r:id="rId13"/>
              </a:rPr>
              <a:t>https://github.com/RobinLinus/ubercookie</a:t>
            </a:r>
            <a:endParaRPr lang="en-IE" sz="2000" dirty="0"/>
          </a:p>
          <a:p>
            <a:r>
              <a:rPr lang="en-IE" sz="2000" dirty="0">
                <a:hlinkClick r:id="rId14"/>
              </a:rPr>
              <a:t>https://github.com/qqTYXn7/browserprint</a:t>
            </a:r>
            <a:endParaRPr lang="en-IE" sz="2000" dirty="0"/>
          </a:p>
          <a:p>
            <a:r>
              <a:rPr lang="en-US" sz="2000" dirty="0">
                <a:hlinkClick r:id="rId15"/>
              </a:rPr>
              <a:t>https://github.com/ghostwords/chameleon</a:t>
            </a:r>
            <a:endParaRPr lang="en-US" sz="2000" dirty="0"/>
          </a:p>
          <a:p>
            <a:r>
              <a:rPr lang="en-US" sz="2000" dirty="0">
                <a:hlinkClick r:id="rId16"/>
              </a:rPr>
              <a:t>https://github.com/AlexanderSelzer/BeaverBird</a:t>
            </a:r>
            <a:endParaRPr lang="en-US" sz="2000" dirty="0"/>
          </a:p>
          <a:p>
            <a:r>
              <a:rPr lang="en-US" sz="2000" dirty="0">
                <a:hlinkClick r:id="rId17"/>
              </a:rPr>
              <a:t>https://github.com/dillbyrne/random-agent-spoofer</a:t>
            </a:r>
            <a:endParaRPr lang="en-US" sz="2000" dirty="0"/>
          </a:p>
          <a:p>
            <a:r>
              <a:rPr lang="en-US" sz="2000" dirty="0">
                <a:hlinkClick r:id="rId18"/>
              </a:rPr>
              <a:t>https://github.com/efforg/panopticlick-python</a:t>
            </a:r>
            <a:endParaRPr lang="en-US" sz="2000" dirty="0"/>
          </a:p>
          <a:p>
            <a:r>
              <a:rPr lang="en-IE" sz="2000" dirty="0">
                <a:hlinkClick r:id="rId19"/>
              </a:rPr>
              <a:t>https://github.com/Song-Li/cross_browser</a:t>
            </a:r>
            <a:endParaRPr lang="en-IE" sz="2000" dirty="0"/>
          </a:p>
          <a:p>
            <a:r>
              <a:rPr lang="en-IE" sz="2000" dirty="0">
                <a:hlinkClick r:id="rId20"/>
              </a:rPr>
              <a:t>https://github.com/citp/TheWebNeverForgets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441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Johannes Ahlmann</a:t>
            </a:r>
          </a:p>
          <a:p>
            <a:r>
              <a:rPr lang="en-US" dirty="0"/>
              <a:t>Recently started </a:t>
            </a:r>
            <a:r>
              <a:rPr lang="en-US" dirty="0" err="1"/>
              <a:t>Fluquid</a:t>
            </a:r>
            <a:r>
              <a:rPr lang="en-US" dirty="0"/>
              <a:t> Ltd.</a:t>
            </a:r>
          </a:p>
          <a:p>
            <a:pPr lvl="1"/>
            <a:r>
              <a:rPr lang="en-US" dirty="0"/>
              <a:t>Machine Learning (NLP, DL, etc.)</a:t>
            </a:r>
          </a:p>
          <a:p>
            <a:pPr lvl="1"/>
            <a:r>
              <a:rPr lang="en-US" dirty="0"/>
              <a:t>Information Extraction</a:t>
            </a:r>
          </a:p>
          <a:p>
            <a:pPr lvl="1"/>
            <a:r>
              <a:rPr lang="en-US" dirty="0"/>
              <a:t>Gathering and Enriching Web Data</a:t>
            </a:r>
            <a:endParaRPr lang="en-IE" dirty="0"/>
          </a:p>
          <a:p>
            <a:r>
              <a:rPr lang="en-IE" dirty="0"/>
              <a:t>Slides + Code</a:t>
            </a:r>
          </a:p>
          <a:p>
            <a:pPr lvl="1">
              <a:tabLst>
                <a:tab pos="1712913" algn="l"/>
              </a:tabLst>
            </a:pPr>
            <a:r>
              <a:rPr lang="en-IE" dirty="0" err="1"/>
              <a:t>Github</a:t>
            </a:r>
            <a:r>
              <a:rPr lang="en-IE" dirty="0"/>
              <a:t>: 	</a:t>
            </a:r>
            <a:r>
              <a:rPr lang="en-IE" dirty="0" err="1">
                <a:hlinkClick r:id="rId2"/>
              </a:rPr>
              <a:t>fluquid</a:t>
            </a:r>
            <a:r>
              <a:rPr lang="en-IE" dirty="0">
                <a:hlinkClick r:id="rId2"/>
              </a:rPr>
              <a:t>/</a:t>
            </a:r>
            <a:r>
              <a:rPr lang="en-IE" dirty="0" err="1">
                <a:hlinkClick r:id="rId2"/>
              </a:rPr>
              <a:t>browser_fingerprint</a:t>
            </a:r>
            <a:endParaRPr lang="en-IE" dirty="0"/>
          </a:p>
          <a:p>
            <a:pPr>
              <a:tabLst>
                <a:tab pos="1712913" algn="l"/>
              </a:tabLst>
            </a:pPr>
            <a:r>
              <a:rPr lang="en-US"/>
              <a:t>Contact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johannes@fluquid.com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50033" y="1542129"/>
            <a:ext cx="4665066" cy="1892173"/>
            <a:chOff x="3071277" y="4174534"/>
            <a:chExt cx="5477430" cy="2221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277" y="4174534"/>
              <a:ext cx="3871428" cy="22216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52446" y="4777538"/>
              <a:ext cx="3196261" cy="1192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err="1">
                  <a:solidFill>
                    <a:schemeClr val="accent4"/>
                  </a:solidFill>
                  <a:latin typeface="Century Gothic" panose="020B0502020202020204" pitchFamily="34" charset="0"/>
                </a:rPr>
                <a:t>fluquid</a:t>
              </a:r>
              <a:endParaRPr lang="en-IE" sz="6000" dirty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shadow profiles</a:t>
            </a:r>
          </a:p>
          <a:p>
            <a:pPr lvl="1"/>
            <a:r>
              <a:rPr lang="en-US" dirty="0"/>
              <a:t>cross browser tracking</a:t>
            </a:r>
          </a:p>
          <a:p>
            <a:pPr lvl="1"/>
            <a:r>
              <a:rPr lang="en-US" dirty="0"/>
              <a:t>persistent tracking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journalism sources</a:t>
            </a:r>
          </a:p>
          <a:p>
            <a:pPr lvl="1"/>
            <a:r>
              <a:rPr lang="en-US" dirty="0"/>
              <a:t>dissidents</a:t>
            </a:r>
          </a:p>
          <a:p>
            <a:pPr lvl="1"/>
            <a:r>
              <a:rPr lang="en-US" dirty="0"/>
              <a:t>incognito de-</a:t>
            </a:r>
            <a:r>
              <a:rPr lang="en-US" dirty="0" err="1"/>
              <a:t>anonimization</a:t>
            </a:r>
            <a:endParaRPr lang="en-US" dirty="0"/>
          </a:p>
          <a:p>
            <a:r>
              <a:rPr lang="en-US" dirty="0"/>
              <a:t>De-automation</a:t>
            </a:r>
          </a:p>
          <a:p>
            <a:pPr lvl="1"/>
            <a:r>
              <a:rPr lang="en-US" dirty="0"/>
              <a:t>anti-fraud</a:t>
            </a:r>
          </a:p>
          <a:p>
            <a:pPr lvl="1"/>
            <a:r>
              <a:rPr lang="en-US" dirty="0"/>
              <a:t>anti-bot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4123"/>
            <a:ext cx="2827495" cy="2144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r="13064"/>
          <a:stretch/>
        </p:blipFill>
        <p:spPr>
          <a:xfrm>
            <a:off x="9136291" y="804123"/>
            <a:ext cx="2827495" cy="2153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/>
          <a:stretch/>
        </p:blipFill>
        <p:spPr>
          <a:xfrm>
            <a:off x="9136291" y="3226550"/>
            <a:ext cx="2827494" cy="2144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44" y="3226550"/>
            <a:ext cx="2863951" cy="2144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952DC-17E9-4D04-982B-4D7CAA134121}"/>
              </a:ext>
            </a:extLst>
          </p:cNvPr>
          <p:cNvSpPr txBox="1"/>
          <p:nvPr/>
        </p:nvSpPr>
        <p:spPr>
          <a:xfrm>
            <a:off x="0" y="6053877"/>
            <a:ext cx="63097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Images: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https://weechookeong.files.wordpress.com/2013/07/spying-on-computer.jpg?h=379&amp;w=500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http://i2.cdn.turner.com/money/dam/assets/170329111154-internet-privacy-outrage-1024x576.jpg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https://media.npr.org/assets/img/2016/09/26/gettyimages-173291681-c39025b4d516aa3ccb850e830efcce1527cb1d57.jpg?s=300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http://images.techhive.com/images/idge/imported/imageapi/2014/08/20/15/slide_scrape-100386264-orig.jpg</a:t>
            </a:r>
          </a:p>
        </p:txBody>
      </p:sp>
    </p:spTree>
    <p:extLst>
      <p:ext uri="{BB962C8B-B14F-4D97-AF65-F5344CB8AC3E}">
        <p14:creationId xmlns:p14="http://schemas.microsoft.com/office/powerpoint/2010/main" val="75680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310"/>
            <a:ext cx="62518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 been around forever,</a:t>
            </a:r>
            <a:br>
              <a:rPr lang="en-US" dirty="0"/>
            </a:br>
            <a:r>
              <a:rPr lang="en-US" dirty="0"/>
              <a:t>but given limited attention</a:t>
            </a:r>
          </a:p>
          <a:p>
            <a:r>
              <a:rPr lang="en-US" dirty="0"/>
              <a:t>Particular interest by EFF and in academia since around 2009</a:t>
            </a:r>
          </a:p>
          <a:p>
            <a:r>
              <a:rPr lang="en-US" dirty="0"/>
              <a:t>2010 – EFF releases </a:t>
            </a:r>
            <a:r>
              <a:rPr lang="en-US" dirty="0" err="1"/>
              <a:t>panopticlick</a:t>
            </a:r>
            <a:endParaRPr lang="en-US" dirty="0"/>
          </a:p>
          <a:p>
            <a:r>
              <a:rPr lang="en-US" dirty="0"/>
              <a:t>Focus often on high-tech aspects</a:t>
            </a:r>
          </a:p>
          <a:p>
            <a:pPr lvl="1"/>
            <a:r>
              <a:rPr lang="en-US" dirty="0"/>
              <a:t>TCP stack</a:t>
            </a:r>
          </a:p>
          <a:p>
            <a:pPr lvl="1"/>
            <a:r>
              <a:rPr lang="en-US" dirty="0"/>
              <a:t>CPU fingerprint</a:t>
            </a:r>
          </a:p>
          <a:p>
            <a:pPr lvl="1"/>
            <a:r>
              <a:rPr lang="en-US" dirty="0"/>
              <a:t>GPU fingerprint</a:t>
            </a:r>
          </a:p>
          <a:p>
            <a:r>
              <a:rPr lang="en-US" dirty="0"/>
              <a:t>Obviously “fingerprinting” is used in addition to classic techniques (IP, cookies, </a:t>
            </a:r>
            <a:r>
              <a:rPr lang="en-US" dirty="0" err="1"/>
              <a:t>LocalStorage</a:t>
            </a:r>
            <a:r>
              <a:rPr lang="en-US" dirty="0"/>
              <a:t>, etc.)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45" y="1588559"/>
            <a:ext cx="4810503" cy="2705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60CA-0000-4FDB-B5AC-EEC8022B2063}"/>
              </a:ext>
            </a:extLst>
          </p:cNvPr>
          <p:cNvSpPr txBox="1"/>
          <p:nvPr/>
        </p:nvSpPr>
        <p:spPr>
          <a:xfrm>
            <a:off x="0" y="6263640"/>
            <a:ext cx="501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https://img.youtube.com/vi/h8K49dD52WA/mqdefault.jpg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089"/>
            <a:ext cx="54201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Vanilla browser, plugins, battery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Canvas, </a:t>
            </a:r>
            <a:r>
              <a:rPr lang="en-US" dirty="0" err="1"/>
              <a:t>WebGL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Audio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WebRTC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Countermeasures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82" y="1765089"/>
            <a:ext cx="4658448" cy="301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B7AE2-D368-48FD-B52C-FB48DAC84C16}"/>
              </a:ext>
            </a:extLst>
          </p:cNvPr>
          <p:cNvSpPr txBox="1"/>
          <p:nvPr/>
        </p:nvSpPr>
        <p:spPr>
          <a:xfrm>
            <a:off x="0" y="6263640"/>
            <a:ext cx="814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Image: https://www.airsassociation.org/media/k2/items/cache/3b31c9fc44003dace54e8f637805f850_XL.jpg</a:t>
            </a:r>
            <a:endParaRPr lang="en-I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Vanilla Browser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0" y="6058958"/>
            <a:ext cx="12192000" cy="79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21" y="139632"/>
            <a:ext cx="5502112" cy="660488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User agent</a:t>
            </a:r>
          </a:p>
          <a:p>
            <a:r>
              <a:rPr lang="en-US" dirty="0"/>
              <a:t>Fonts, </a:t>
            </a:r>
            <a:r>
              <a:rPr lang="en-US" dirty="0">
                <a:hlinkClick r:id="rId4"/>
              </a:rPr>
              <a:t>font metrics</a:t>
            </a:r>
            <a:endParaRPr lang="en-US" dirty="0"/>
          </a:p>
          <a:p>
            <a:r>
              <a:rPr lang="en-US" dirty="0"/>
              <a:t>Plugins</a:t>
            </a:r>
          </a:p>
          <a:p>
            <a:r>
              <a:rPr lang="en-US" dirty="0"/>
              <a:t>Mime-types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Screen, colors, touch</a:t>
            </a:r>
          </a:p>
          <a:p>
            <a:r>
              <a:rPr lang="en-US" dirty="0"/>
              <a:t>CPU, cores, OS, </a:t>
            </a:r>
            <a:r>
              <a:rPr lang="en-US" dirty="0" err="1"/>
              <a:t>timezone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hlinkClick r:id="rId2"/>
              </a:rPr>
              <a:t>Canvas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WebGL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Canvas Fonts</a:t>
            </a:r>
          </a:p>
          <a:p>
            <a:r>
              <a:rPr lang="en-US" sz="2400" dirty="0"/>
              <a:t>Renders information using</a:t>
            </a:r>
          </a:p>
          <a:p>
            <a:pPr lvl="1"/>
            <a:r>
              <a:rPr lang="en-US" sz="2000" dirty="0"/>
              <a:t>2D Canvas</a:t>
            </a:r>
          </a:p>
          <a:p>
            <a:pPr lvl="1"/>
            <a:r>
              <a:rPr lang="en-US" sz="2000" dirty="0"/>
              <a:t>3D </a:t>
            </a:r>
            <a:r>
              <a:rPr lang="en-US" sz="2000" dirty="0" err="1"/>
              <a:t>WebGL</a:t>
            </a:r>
            <a:endParaRPr lang="en-US" sz="2000" dirty="0"/>
          </a:p>
          <a:p>
            <a:r>
              <a:rPr lang="en-US" sz="2400" dirty="0"/>
              <a:t>Each hardware/system will render information slightly differently</a:t>
            </a:r>
          </a:p>
          <a:p>
            <a:r>
              <a:rPr lang="en-US" sz="2400" dirty="0"/>
              <a:t>In principle works across browsers, operating systems</a:t>
            </a:r>
          </a:p>
          <a:p>
            <a:r>
              <a:rPr lang="en-US" sz="2400" dirty="0"/>
              <a:t>Possibly quite difficult to fake well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55147" y="109482"/>
            <a:ext cx="5058511" cy="5896031"/>
            <a:chOff x="6055147" y="138057"/>
            <a:chExt cx="5214305" cy="60776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14157" r="30221"/>
            <a:stretch/>
          </p:blipFill>
          <p:spPr>
            <a:xfrm>
              <a:off x="6075574" y="1809750"/>
              <a:ext cx="5193878" cy="44059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r="30314"/>
            <a:stretch/>
          </p:blipFill>
          <p:spPr>
            <a:xfrm>
              <a:off x="6055147" y="138057"/>
              <a:ext cx="5193878" cy="155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3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>
                <a:hlinkClick r:id="rId2"/>
              </a:rPr>
              <a:t>Audio Stack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Does not record/play audio</a:t>
            </a:r>
            <a:endParaRPr lang="en-IE" dirty="0"/>
          </a:p>
          <a:p>
            <a:r>
              <a:rPr lang="en-IE" dirty="0"/>
              <a:t>Captures oscillation/compression properties of your machine's audio stack itself</a:t>
            </a:r>
          </a:p>
          <a:p>
            <a:r>
              <a:rPr lang="en-IE" dirty="0" err="1"/>
              <a:t>OscillatorNode</a:t>
            </a:r>
            <a:r>
              <a:rPr lang="en-IE" dirty="0"/>
              <a:t> -&gt; </a:t>
            </a:r>
            <a:r>
              <a:rPr lang="en-IE" dirty="0" err="1"/>
              <a:t>DynamicsCompressorNode</a:t>
            </a:r>
            <a:r>
              <a:rPr lang="en-IE" dirty="0"/>
              <a:t> -&gt; </a:t>
            </a:r>
            <a:r>
              <a:rPr lang="en-IE" dirty="0" err="1"/>
              <a:t>OfflineAudioContext</a:t>
            </a:r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62" y="111547"/>
            <a:ext cx="5738289" cy="58159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40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>
                <a:hlinkClick r:id="rId2"/>
              </a:rPr>
              <a:t>WebRTC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Can leak local IP address</a:t>
            </a:r>
          </a:p>
          <a:p>
            <a:r>
              <a:rPr lang="en-US" sz="2400" dirty="0" err="1"/>
              <a:t>Input/Output</a:t>
            </a:r>
            <a:br>
              <a:rPr lang="en-US" sz="2400" dirty="0"/>
            </a:br>
            <a:r>
              <a:rPr lang="en-US" sz="2400" dirty="0"/>
              <a:t>Device Enumeration</a:t>
            </a:r>
            <a:br>
              <a:rPr lang="en-US" sz="2400" dirty="0"/>
            </a:br>
            <a:r>
              <a:rPr lang="en-US" sz="2400" dirty="0"/>
              <a:t>(At least hashes are self-generated)</a:t>
            </a:r>
          </a:p>
          <a:p>
            <a:r>
              <a:rPr lang="en-US" sz="2400" dirty="0"/>
              <a:t>“</a:t>
            </a:r>
            <a:r>
              <a:rPr lang="en-IE" sz="2400" dirty="0"/>
              <a:t>collects all available candidate addresses, including on local interfaces and makes them available to the web application without explicit permission from the user.” (</a:t>
            </a:r>
            <a:r>
              <a:rPr lang="en-IE" sz="2400" dirty="0">
                <a:hlinkClick r:id="rId3"/>
              </a:rPr>
              <a:t>source</a:t>
            </a:r>
            <a:r>
              <a:rPr lang="en-IE" sz="2400" dirty="0"/>
              <a:t>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17" y="1274212"/>
            <a:ext cx="6004448" cy="4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543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Browser Fingerprinting</vt:lpstr>
      <vt:lpstr>About Me</vt:lpstr>
      <vt:lpstr>Relevance</vt:lpstr>
      <vt:lpstr>History</vt:lpstr>
      <vt:lpstr>Aspects</vt:lpstr>
      <vt:lpstr>1. Vanilla Browser</vt:lpstr>
      <vt:lpstr>2. Canvas, WebGL</vt:lpstr>
      <vt:lpstr>3. Audio Stack</vt:lpstr>
      <vt:lpstr>4. WebRTC</vt:lpstr>
      <vt:lpstr>4. Countermeasures</vt:lpstr>
      <vt:lpstr>Solutions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Fingerprinting</dc:title>
  <dc:creator>Johannes Ahlmann</dc:creator>
  <cp:lastModifiedBy>Johannes Ahlmann</cp:lastModifiedBy>
  <cp:revision>32</cp:revision>
  <dcterms:created xsi:type="dcterms:W3CDTF">2017-05-09T11:39:58Z</dcterms:created>
  <dcterms:modified xsi:type="dcterms:W3CDTF">2017-11-21T12:57:49Z</dcterms:modified>
</cp:coreProperties>
</file>