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3" r:id="rId3"/>
    <p:sldId id="266" r:id="rId4"/>
    <p:sldId id="257" r:id="rId5"/>
    <p:sldId id="264" r:id="rId6"/>
    <p:sldId id="268" r:id="rId7"/>
    <p:sldId id="269" r:id="rId8"/>
    <p:sldId id="270" r:id="rId9"/>
    <p:sldId id="272" r:id="rId10"/>
    <p:sldId id="267" r:id="rId11"/>
    <p:sldId id="27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5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91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2C76A5-1451-411E-80C3-991DC83EA7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6749D-1A08-4E91-8747-C80ABD761B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4B612-41FB-43F6-9B6D-61D8B6B3A39F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1275F-D633-477E-8803-F3B46D04F7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80237-8057-45A1-AF41-5CFD1040A4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18D95-37AA-4922-9A24-4B747AF4C0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0187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E7E46-776D-4AD6-8789-E27EDE0450B6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041C5-95F6-4B6C-9E41-32385443951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914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976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2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364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447800" cy="365125"/>
          </a:xfrm>
        </p:spPr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0CFC2E-0770-4A78-916F-E1C03801C4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71616"/>
            <a:ext cx="12192000" cy="7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6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129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407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10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285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576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118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763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D68CB-AC9F-42B8-85C6-536F5C7F2D18}" type="datetimeFigureOut">
              <a:rPr lang="en-IE" smtClean="0"/>
              <a:t>21/11/2017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723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ny23.apache.org/" TargetMode="External"/><Relationship Id="rId2" Type="http://schemas.openxmlformats.org/officeDocument/2006/relationships/hyperlink" Target="https://github.com/scrapinghub/extr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jciechMula/pyahocorasick/" TargetMode="External"/><Relationship Id="rId7" Type="http://schemas.openxmlformats.org/officeDocument/2006/relationships/image" Target="../media/image11.jpeg"/><Relationship Id="rId2" Type="http://schemas.openxmlformats.org/officeDocument/2006/relationships/hyperlink" Target="https://github.com/GregBowyer/cld2-cff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vian2/unidecode" TargetMode="External"/><Relationship Id="rId5" Type="http://schemas.openxmlformats.org/officeDocument/2006/relationships/hyperlink" Target="https://pydepta-heroku.herokuapp.com/" TargetMode="External"/><Relationship Id="rId4" Type="http://schemas.openxmlformats.org/officeDocument/2006/relationships/hyperlink" Target="https://github.com/scrapinghub/pydept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mitt2/grobid" TargetMode="External"/><Relationship Id="rId7" Type="http://schemas.openxmlformats.org/officeDocument/2006/relationships/hyperlink" Target="https://spacy.io/usage/vectors-similarity" TargetMode="External"/><Relationship Id="rId2" Type="http://schemas.openxmlformats.org/officeDocument/2006/relationships/hyperlink" Target="https://github.com/mannau/boilerpi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dimrehurek.com/gensim/models/word2vec.html" TargetMode="External"/><Relationship Id="rId5" Type="http://schemas.openxmlformats.org/officeDocument/2006/relationships/hyperlink" Target="https://github.com/CeON/CERMINE" TargetMode="External"/><Relationship Id="rId4" Type="http://schemas.openxmlformats.org/officeDocument/2006/relationships/hyperlink" Target="https://github.com/CrossRef/pdfextra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data.org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fluqui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ohannes@fluquid.com" TargetMode="External"/><Relationship Id="rId5" Type="http://schemas.openxmlformats.org/officeDocument/2006/relationships/hyperlink" Target="http://webdata.org/OpenSourceIntelligence" TargetMode="External"/><Relationship Id="rId4" Type="http://schemas.openxmlformats.org/officeDocument/2006/relationships/hyperlink" Target="http://webdata.org/ForDeveloper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Munich_(disambiguation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hlschutter/boilerpipe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github.com/TeamHG-Memex/html-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adable-proxy.herokuapp.com/" TargetMode="External"/><Relationship Id="rId5" Type="http://schemas.openxmlformats.org/officeDocument/2006/relationships/hyperlink" Target="https://tika.apache.org/" TargetMode="External"/><Relationship Id="rId4" Type="http://schemas.openxmlformats.org/officeDocument/2006/relationships/hyperlink" Target="https://github.com/seomoz/dragne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rtbeat-labs/textacy" TargetMode="External"/><Relationship Id="rId2" Type="http://schemas.openxmlformats.org/officeDocument/2006/relationships/hyperlink" Target="https://spacy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tensorflow.org/versions/r0.12/tutorials/syntaxnet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viddrysdale/python-phonenumbers" TargetMode="External"/><Relationship Id="rId3" Type="http://schemas.openxmlformats.org/officeDocument/2006/relationships/hyperlink" Target="https://stanbol.apache.org/" TargetMode="External"/><Relationship Id="rId7" Type="http://schemas.openxmlformats.org/officeDocument/2006/relationships/hyperlink" Target="https://github.com/datamade/probablepeople" TargetMode="External"/><Relationship Id="rId2" Type="http://schemas.openxmlformats.org/officeDocument/2006/relationships/hyperlink" Target="https://spacy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solin/cleanco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gate.d5.mpi-inf.mpg.de/webaida/" TargetMode="External"/><Relationship Id="rId10" Type="http://schemas.openxmlformats.org/officeDocument/2006/relationships/hyperlink" Target="https://github.com/scrapinghub/webstruct" TargetMode="External"/><Relationship Id="rId4" Type="http://schemas.openxmlformats.org/officeDocument/2006/relationships/hyperlink" Target="http://demo.dbpedia-spotlight.org/" TargetMode="External"/><Relationship Id="rId9" Type="http://schemas.openxmlformats.org/officeDocument/2006/relationships/hyperlink" Target="https://github.com/openvenues/libposta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decomposition.NMF.html" TargetMode="External"/><Relationship Id="rId2" Type="http://schemas.openxmlformats.org/officeDocument/2006/relationships/hyperlink" Target="https://radimrehurek.com/gensim/dist_ld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nbviewer.jupyter.org/github/bmabey/pyLDAvis/blob/master/notebooks/pyLDAvis_overview.ipynb#topic=0&amp;lambda=1&amp;term=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aohan2012/twitter-sent-dnn" TargetMode="External"/><Relationship Id="rId2" Type="http://schemas.openxmlformats.org/officeDocument/2006/relationships/hyperlink" Target="https://github.com/cjhutto/vaderSenti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hyperlink" Target="http://fluquid.com:5000/twitter" TargetMode="External"/><Relationship Id="rId4" Type="http://schemas.openxmlformats.org/officeDocument/2006/relationships/hyperlink" Target="https://github.com/fluquid/cryptocurren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" y="1734041"/>
            <a:ext cx="6897624" cy="2387600"/>
          </a:xfrm>
        </p:spPr>
        <p:txBody>
          <a:bodyPr>
            <a:normAutofit fontScale="90000"/>
          </a:bodyPr>
          <a:lstStyle/>
          <a:p>
            <a:r>
              <a:rPr lang="en-IE" sz="4800" b="1">
                <a:solidFill>
                  <a:schemeClr val="accent4"/>
                </a:solidFill>
                <a:ea typeface="+mn-ea"/>
                <a:cs typeface="+mn-cs"/>
              </a:rPr>
              <a:t>Making Sense of </a:t>
            </a:r>
            <a:br>
              <a:rPr lang="en-IE" sz="4800" b="1">
                <a:solidFill>
                  <a:schemeClr val="accent4"/>
                </a:solidFill>
                <a:ea typeface="+mn-ea"/>
                <a:cs typeface="+mn-cs"/>
              </a:rPr>
            </a:br>
            <a:r>
              <a:rPr lang="en-IE" sz="4800" b="1">
                <a:solidFill>
                  <a:schemeClr val="accent4"/>
                </a:solidFill>
                <a:ea typeface="+mn-ea"/>
                <a:cs typeface="+mn-cs"/>
              </a:rPr>
              <a:t>Web Data with</a:t>
            </a:r>
            <a:br>
              <a:rPr lang="en-IE" sz="4800" b="1">
                <a:solidFill>
                  <a:schemeClr val="accent4"/>
                </a:solidFill>
                <a:ea typeface="+mn-ea"/>
                <a:cs typeface="+mn-cs"/>
              </a:rPr>
            </a:br>
            <a:r>
              <a:rPr lang="en-IE" sz="4800" b="1">
                <a:solidFill>
                  <a:schemeClr val="accent4"/>
                </a:solidFill>
                <a:ea typeface="+mn-ea"/>
                <a:cs typeface="+mn-cs"/>
              </a:rPr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" y="4233847"/>
            <a:ext cx="6897624" cy="1655762"/>
          </a:xfrm>
        </p:spPr>
        <p:txBody>
          <a:bodyPr/>
          <a:lstStyle/>
          <a:p>
            <a:r>
              <a:rPr lang="en-US"/>
              <a:t>Cork Big Data &amp; Analytics, 2017-11-13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F7856-C980-4AEB-8C2A-097B7BF7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08" y="968391"/>
            <a:ext cx="4925112" cy="4401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028479-D0C6-4B71-8D54-FE85E7D68950}"/>
              </a:ext>
            </a:extLst>
          </p:cNvPr>
          <p:cNvSpPr txBox="1"/>
          <p:nvPr/>
        </p:nvSpPr>
        <p:spPr>
          <a:xfrm>
            <a:off x="3916680" y="6354375"/>
            <a:ext cx="827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1200">
                <a:solidFill>
                  <a:schemeClr val="bg1">
                    <a:lumMod val="75000"/>
                  </a:schemeClr>
                </a:solidFill>
              </a:rPr>
              <a:t>Image: https://markovikj.com/assets/img/wclouds/research.png</a:t>
            </a:r>
          </a:p>
        </p:txBody>
      </p:sp>
    </p:spTree>
    <p:extLst>
      <p:ext uri="{BB962C8B-B14F-4D97-AF65-F5344CB8AC3E}">
        <p14:creationId xmlns:p14="http://schemas.microsoft.com/office/powerpoint/2010/main" val="82700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Metadata</a:t>
            </a:r>
            <a:endParaRPr lang="en-IE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149"/>
            <a:ext cx="4993433" cy="4351338"/>
          </a:xfrm>
        </p:spPr>
        <p:txBody>
          <a:bodyPr>
            <a:noAutofit/>
          </a:bodyPr>
          <a:lstStyle/>
          <a:p>
            <a:r>
              <a:rPr lang="en-US" sz="2600"/>
              <a:t>Use pre-structured information from web data where available</a:t>
            </a:r>
          </a:p>
          <a:p>
            <a:r>
              <a:rPr lang="en-US" sz="2600"/>
              <a:t>Formats</a:t>
            </a:r>
          </a:p>
          <a:p>
            <a:pPr lvl="1"/>
            <a:r>
              <a:rPr lang="en-US" sz="2200"/>
              <a:t>Metadata (schema.org)</a:t>
            </a:r>
          </a:p>
          <a:p>
            <a:pPr lvl="1"/>
            <a:r>
              <a:rPr lang="en-US" sz="2200"/>
              <a:t>Microdata (vcard)</a:t>
            </a:r>
          </a:p>
          <a:p>
            <a:pPr lvl="1"/>
            <a:r>
              <a:rPr lang="en-US" sz="2200"/>
              <a:t>json-ld</a:t>
            </a:r>
          </a:p>
          <a:p>
            <a:pPr lvl="1"/>
            <a:r>
              <a:rPr lang="en-US" sz="2200"/>
              <a:t>OpenGraph</a:t>
            </a:r>
          </a:p>
          <a:p>
            <a:pPr lvl="1"/>
            <a:r>
              <a:rPr lang="en-US" sz="2200"/>
              <a:t>Twitter Card</a:t>
            </a:r>
          </a:p>
          <a:p>
            <a:r>
              <a:rPr lang="en-US" sz="2600"/>
              <a:t>Libraries</a:t>
            </a:r>
          </a:p>
          <a:p>
            <a:pPr lvl="1"/>
            <a:r>
              <a:rPr lang="en-US" sz="2600">
                <a:hlinkClick r:id="rId2"/>
              </a:rPr>
              <a:t>Extruct</a:t>
            </a:r>
            <a:endParaRPr lang="en-US" sz="2600"/>
          </a:p>
          <a:p>
            <a:pPr lvl="1"/>
            <a:r>
              <a:rPr lang="en-US" sz="2600">
                <a:hlinkClick r:id="rId3"/>
              </a:rPr>
              <a:t>Apache Any23</a:t>
            </a:r>
            <a:r>
              <a:rPr lang="en-US" sz="2600"/>
              <a:t> (java)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BE930-0F12-4418-AE6C-5115DDB38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0350" y="1511149"/>
            <a:ext cx="6135279" cy="4090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CA039D-3B68-4DDE-AF4C-1E0DDA3687C1}"/>
              </a:ext>
            </a:extLst>
          </p:cNvPr>
          <p:cNvSpPr txBox="1"/>
          <p:nvPr/>
        </p:nvSpPr>
        <p:spPr>
          <a:xfrm>
            <a:off x="0" y="6354375"/>
            <a:ext cx="768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>
                <a:solidFill>
                  <a:schemeClr val="bg1">
                    <a:lumMod val="75000"/>
                  </a:schemeClr>
                </a:solidFill>
              </a:rPr>
              <a:t>Image: https://i2.wp.com/blog.parse.ly/wp-content/uploads/2015/08/Metadata-Tags-Use.jpg</a:t>
            </a:r>
          </a:p>
        </p:txBody>
      </p:sp>
    </p:spTree>
    <p:extLst>
      <p:ext uri="{BB962C8B-B14F-4D97-AF65-F5344CB8AC3E}">
        <p14:creationId xmlns:p14="http://schemas.microsoft.com/office/powerpoint/2010/main" val="79376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Miscellaneous</a:t>
            </a:r>
            <a:endParaRPr lang="en-IE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149"/>
            <a:ext cx="4993433" cy="4351338"/>
          </a:xfrm>
        </p:spPr>
        <p:txBody>
          <a:bodyPr>
            <a:noAutofit/>
          </a:bodyPr>
          <a:lstStyle/>
          <a:p>
            <a:r>
              <a:rPr lang="en-US" sz="2200"/>
              <a:t>Language Detection</a:t>
            </a:r>
          </a:p>
          <a:p>
            <a:pPr lvl="1"/>
            <a:r>
              <a:rPr lang="en-US" sz="2200">
                <a:hlinkClick r:id="rId2"/>
              </a:rPr>
              <a:t>c</a:t>
            </a:r>
            <a:r>
              <a:rPr lang="en-IE" sz="2200">
                <a:hlinkClick r:id="rId2"/>
              </a:rPr>
              <a:t>ld2-cffi</a:t>
            </a:r>
            <a:endParaRPr lang="en-IE" sz="2200"/>
          </a:p>
          <a:p>
            <a:r>
              <a:rPr lang="en-US" sz="2200"/>
              <a:t>Find many possible terms in text</a:t>
            </a:r>
          </a:p>
          <a:p>
            <a:pPr lvl="1"/>
            <a:r>
              <a:rPr lang="en-US" sz="2200">
                <a:hlinkClick r:id="rId3"/>
              </a:rPr>
              <a:t>p</a:t>
            </a:r>
            <a:r>
              <a:rPr lang="en-IE" sz="2200">
                <a:hlinkClick r:id="rId3"/>
              </a:rPr>
              <a:t>yahocorasick</a:t>
            </a:r>
            <a:endParaRPr lang="en-IE" sz="2200"/>
          </a:p>
          <a:p>
            <a:r>
              <a:rPr lang="en-US" sz="2200"/>
              <a:t>Structured Data Extraction</a:t>
            </a:r>
          </a:p>
          <a:p>
            <a:pPr lvl="1"/>
            <a:r>
              <a:rPr lang="en-US" sz="2200">
                <a:hlinkClick r:id="rId4"/>
              </a:rPr>
              <a:t>P</a:t>
            </a:r>
            <a:r>
              <a:rPr lang="en-IE" sz="2200">
                <a:hlinkClick r:id="rId4"/>
              </a:rPr>
              <a:t>ydepta</a:t>
            </a:r>
            <a:endParaRPr lang="en-IE" sz="2200"/>
          </a:p>
          <a:p>
            <a:pPr lvl="1"/>
            <a:r>
              <a:rPr lang="en-US" sz="2200">
                <a:hlinkClick r:id="rId5"/>
              </a:rPr>
              <a:t>D</a:t>
            </a:r>
            <a:r>
              <a:rPr lang="en-IE" sz="2200">
                <a:hlinkClick r:id="rId5"/>
              </a:rPr>
              <a:t>emo</a:t>
            </a:r>
            <a:endParaRPr lang="en-IE" sz="2200"/>
          </a:p>
          <a:p>
            <a:r>
              <a:rPr lang="en-US" sz="2200"/>
              <a:t>Unicode Normalization</a:t>
            </a:r>
          </a:p>
          <a:p>
            <a:pPr lvl="1"/>
            <a:r>
              <a:rPr lang="en-US" sz="2200">
                <a:hlinkClick r:id="rId6"/>
              </a:rPr>
              <a:t>unidecode</a:t>
            </a:r>
            <a:endParaRPr lang="en-US" sz="22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E2E155-E63F-4A35-8647-DFB306D79A7E}"/>
              </a:ext>
            </a:extLst>
          </p:cNvPr>
          <p:cNvSpPr txBox="1">
            <a:spLocks/>
          </p:cNvSpPr>
          <p:nvPr/>
        </p:nvSpPr>
        <p:spPr>
          <a:xfrm>
            <a:off x="6096000" y="1511149"/>
            <a:ext cx="58938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CCC6B5-7786-4218-85F9-8BE4041E9B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1544899"/>
            <a:ext cx="5114270" cy="38357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C1DF7B-1B1E-4327-B198-21210C9E9F5C}"/>
              </a:ext>
            </a:extLst>
          </p:cNvPr>
          <p:cNvSpPr txBox="1"/>
          <p:nvPr/>
        </p:nvSpPr>
        <p:spPr>
          <a:xfrm>
            <a:off x="0" y="6354375"/>
            <a:ext cx="6483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>
                <a:solidFill>
                  <a:schemeClr val="bg1">
                    <a:lumMod val="75000"/>
                  </a:schemeClr>
                </a:solidFill>
              </a:rPr>
              <a:t>Image: http://windows.ischool.syr.edu/wp-content/uploads/2009/06/visit-with-clare-gail-008.jpg</a:t>
            </a:r>
          </a:p>
        </p:txBody>
      </p:sp>
    </p:spTree>
    <p:extLst>
      <p:ext uri="{BB962C8B-B14F-4D97-AF65-F5344CB8AC3E}">
        <p14:creationId xmlns:p14="http://schemas.microsoft.com/office/powerpoint/2010/main" val="326528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Questions?</a:t>
            </a:r>
            <a:endParaRPr lang="en-IE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149"/>
            <a:ext cx="10515600" cy="4351338"/>
          </a:xfrm>
        </p:spPr>
        <p:txBody>
          <a:bodyPr>
            <a:noAutofit/>
          </a:bodyPr>
          <a:lstStyle/>
          <a:p>
            <a:r>
              <a:rPr lang="en-US" sz="2200"/>
              <a:t>Content Extraction in R</a:t>
            </a:r>
          </a:p>
          <a:p>
            <a:pPr lvl="1"/>
            <a:r>
              <a:rPr lang="en-US" sz="1800">
                <a:hlinkClick r:id="rId2"/>
              </a:rPr>
              <a:t>boilerpipeR</a:t>
            </a:r>
            <a:endParaRPr lang="en-US" sz="1800"/>
          </a:p>
          <a:p>
            <a:r>
              <a:rPr lang="en-US" sz="2200"/>
              <a:t>Wordpress Plugin Scanner</a:t>
            </a:r>
          </a:p>
          <a:p>
            <a:pPr lvl="1"/>
            <a:r>
              <a:rPr lang="en-US" sz="1800"/>
              <a:t>sorry, it's not open-source yet; but I will open-source it soon at github.com/fluquid</a:t>
            </a:r>
          </a:p>
          <a:p>
            <a:r>
              <a:rPr lang="en-US" sz="2200"/>
              <a:t>Extract Bibliography from Academic Papers</a:t>
            </a:r>
          </a:p>
          <a:p>
            <a:pPr lvl="1"/>
            <a:r>
              <a:rPr lang="en-US" sz="1800">
                <a:hlinkClick r:id="rId3"/>
              </a:rPr>
              <a:t>grobid</a:t>
            </a:r>
            <a:r>
              <a:rPr lang="en-US" sz="1800"/>
              <a:t> (GeneRation Of BIbliographic Data)</a:t>
            </a:r>
          </a:p>
          <a:p>
            <a:pPr lvl="1"/>
            <a:r>
              <a:rPr lang="en-US" sz="1800">
                <a:hlinkClick r:id="rId4"/>
              </a:rPr>
              <a:t>pdfextract</a:t>
            </a:r>
            <a:endParaRPr lang="en-US" sz="1800"/>
          </a:p>
          <a:p>
            <a:pPr lvl="1"/>
            <a:r>
              <a:rPr lang="en-US" sz="1800">
                <a:hlinkClick r:id="rId5"/>
              </a:rPr>
              <a:t>CERMINE</a:t>
            </a:r>
            <a:endParaRPr lang="en-US" sz="1800"/>
          </a:p>
          <a:p>
            <a:r>
              <a:rPr lang="en-US" sz="2200"/>
              <a:t>Find similar skills, capabilities</a:t>
            </a:r>
          </a:p>
          <a:p>
            <a:pPr lvl="1"/>
            <a:r>
              <a:rPr lang="en-US" sz="1800">
                <a:hlinkClick r:id="rId6"/>
              </a:rPr>
              <a:t>gensim word2vec</a:t>
            </a:r>
            <a:endParaRPr lang="en-US" sz="1800"/>
          </a:p>
          <a:p>
            <a:pPr lvl="1"/>
            <a:r>
              <a:rPr lang="en-US" sz="1800"/>
              <a:t>spacy even comes with </a:t>
            </a:r>
            <a:r>
              <a:rPr lang="en-US" sz="1800">
                <a:hlinkClick r:id="rId7"/>
              </a:rPr>
              <a:t>semantic sentence similarity </a:t>
            </a:r>
            <a:r>
              <a:rPr lang="en-US" sz="1800"/>
              <a:t>;)</a:t>
            </a:r>
          </a:p>
        </p:txBody>
      </p:sp>
    </p:spTree>
    <p:extLst>
      <p:ext uri="{BB962C8B-B14F-4D97-AF65-F5344CB8AC3E}">
        <p14:creationId xmlns:p14="http://schemas.microsoft.com/office/powerpoint/2010/main" val="400064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About Me</a:t>
            </a:r>
            <a:endParaRPr lang="en-IE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212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Johannes Ahlmann</a:t>
            </a:r>
          </a:p>
          <a:p>
            <a:r>
              <a:rPr lang="en-US">
                <a:hlinkClick r:id="rId2"/>
              </a:rPr>
              <a:t>fluquid.com</a:t>
            </a:r>
            <a:endParaRPr lang="en-US"/>
          </a:p>
          <a:p>
            <a:pPr lvl="1"/>
            <a:r>
              <a:rPr lang="en-US"/>
              <a:t>Sales &amp; Client Intelligence</a:t>
            </a:r>
          </a:p>
          <a:p>
            <a:pPr lvl="1"/>
            <a:r>
              <a:rPr lang="en-US"/>
              <a:t>Intelligent Lead Generation</a:t>
            </a:r>
          </a:p>
          <a:p>
            <a:pPr lvl="1"/>
            <a:r>
              <a:rPr lang="en-US"/>
              <a:t>Large-scale web crawls</a:t>
            </a:r>
          </a:p>
          <a:p>
            <a:pPr lvl="1"/>
            <a:r>
              <a:rPr lang="en-US"/>
              <a:t>Gathering and Enriching Web Data</a:t>
            </a:r>
            <a:endParaRPr lang="en-IE"/>
          </a:p>
          <a:p>
            <a:r>
              <a:rPr lang="en-US">
                <a:hlinkClick r:id="rId3"/>
              </a:rPr>
              <a:t>webdata.org</a:t>
            </a:r>
            <a:endParaRPr lang="en-US"/>
          </a:p>
          <a:p>
            <a:pPr lvl="1"/>
            <a:r>
              <a:rPr lang="en-US"/>
              <a:t>Share Libraries and Best Practices</a:t>
            </a:r>
          </a:p>
          <a:p>
            <a:pPr lvl="1"/>
            <a:r>
              <a:rPr lang="en-US"/>
              <a:t>Bring Data Scientists and SME Companies together</a:t>
            </a:r>
          </a:p>
          <a:p>
            <a:pPr lvl="1"/>
            <a:r>
              <a:rPr lang="en-US">
                <a:hlinkClick r:id="rId4"/>
              </a:rPr>
              <a:t>ForDevelopers</a:t>
            </a:r>
            <a:endParaRPr lang="en-US"/>
          </a:p>
          <a:p>
            <a:pPr lvl="1"/>
            <a:r>
              <a:rPr lang="en-US">
                <a:hlinkClick r:id="rId5"/>
              </a:rPr>
              <a:t>AwesomeAvailableDatasets</a:t>
            </a:r>
            <a:endParaRPr lang="en-IE"/>
          </a:p>
          <a:p>
            <a:pPr>
              <a:tabLst>
                <a:tab pos="1712913" algn="l"/>
              </a:tabLst>
            </a:pPr>
            <a:r>
              <a:rPr lang="en-US"/>
              <a:t>Contact:</a:t>
            </a:r>
            <a:br>
              <a:rPr lang="en-US"/>
            </a:br>
            <a:r>
              <a:rPr lang="en-US">
                <a:hlinkClick r:id="rId6"/>
              </a:rPr>
              <a:t>johannes@fluquid.com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150033" y="1542129"/>
            <a:ext cx="4665066" cy="1892173"/>
            <a:chOff x="3071277" y="4174534"/>
            <a:chExt cx="5477430" cy="22216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1277" y="4174534"/>
              <a:ext cx="3871428" cy="222167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352446" y="4777538"/>
              <a:ext cx="3196261" cy="1192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err="1">
                  <a:solidFill>
                    <a:schemeClr val="accent4"/>
                  </a:solidFill>
                  <a:latin typeface="Century Gothic" panose="020B0502020202020204" pitchFamily="34" charset="0"/>
                </a:rPr>
                <a:t>fluquid</a:t>
              </a:r>
              <a:endParaRPr lang="en-IE" sz="6000">
                <a:solidFill>
                  <a:schemeClr val="accent4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14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 is Noisy</a:t>
            </a:r>
            <a:endParaRPr lang="en-IE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7DCF3-F2CE-40E5-9F0C-EE54FD47639B}"/>
              </a:ext>
            </a:extLst>
          </p:cNvPr>
          <p:cNvSpPr txBox="1"/>
          <p:nvPr/>
        </p:nvSpPr>
        <p:spPr>
          <a:xfrm>
            <a:off x="309797" y="1481271"/>
            <a:ext cx="11155763" cy="457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marR="372524" indent="-304792">
              <a:lnSpc>
                <a:spcPct val="120000"/>
              </a:lnSpc>
              <a:spcAft>
                <a:spcPts val="133"/>
              </a:spcAft>
              <a:buClr>
                <a:schemeClr val="dk1"/>
              </a:buClr>
              <a:buFont typeface="Open Sans"/>
              <a:buChar char="●"/>
              <a:tabLst>
                <a:tab pos="1219170" algn="l"/>
              </a:tabLst>
            </a:pPr>
            <a:r>
              <a:rPr lang="en-US" sz="2400" dirty="0"/>
              <a:t>Data is noisy (typos, free text, etc.) ("</a:t>
            </a:r>
            <a:r>
              <a:rPr lang="en-US" sz="2400" dirty="0" err="1"/>
              <a:t>Mnuich</a:t>
            </a:r>
            <a:r>
              <a:rPr lang="en-US" sz="2400" dirty="0"/>
              <a:t>", "   Munich", "</a:t>
            </a:r>
            <a:r>
              <a:rPr lang="en-US" sz="2400" dirty="0" err="1"/>
              <a:t>munich</a:t>
            </a:r>
            <a:r>
              <a:rPr lang="en-US" sz="2400" dirty="0"/>
              <a:t>")</a:t>
            </a:r>
          </a:p>
          <a:p>
            <a:pPr marL="609585" marR="372524" indent="-304792">
              <a:lnSpc>
                <a:spcPct val="120000"/>
              </a:lnSpc>
              <a:spcAft>
                <a:spcPts val="133"/>
              </a:spcAft>
              <a:buClr>
                <a:schemeClr val="dk1"/>
              </a:buClr>
              <a:buFont typeface="Open Sans"/>
              <a:buChar char="●"/>
              <a:tabLst>
                <a:tab pos="1219170" algn="l"/>
              </a:tabLst>
            </a:pPr>
            <a:r>
              <a:rPr lang="en-US" sz="2400" dirty="0"/>
              <a:t>Data can vary syntactically ("12.00", 12.00, 12)</a:t>
            </a:r>
          </a:p>
          <a:p>
            <a:pPr marL="609585" marR="372524" indent="-304792">
              <a:lnSpc>
                <a:spcPct val="120000"/>
              </a:lnSpc>
              <a:spcAft>
                <a:spcPts val="133"/>
              </a:spcAft>
              <a:buClr>
                <a:schemeClr val="dk1"/>
              </a:buClr>
              <a:buFont typeface="Open Sans"/>
              <a:buChar char="●"/>
              <a:tabLst>
                <a:tab pos="1219170" algn="l"/>
              </a:tabLst>
            </a:pPr>
            <a:r>
              <a:rPr lang="en-US" sz="2400" dirty="0"/>
              <a:t>Many ways to represent the same entity ("Munich", "</a:t>
            </a:r>
            <a:r>
              <a:rPr lang="en-US" sz="2400" dirty="0" err="1"/>
              <a:t>München</a:t>
            </a:r>
            <a:r>
              <a:rPr lang="en-US" sz="2400" dirty="0"/>
              <a:t>", "</a:t>
            </a:r>
            <a:r>
              <a:rPr lang="en-US" sz="2400" dirty="0" err="1"/>
              <a:t>Muenchen</a:t>
            </a:r>
            <a:r>
              <a:rPr lang="en-US" sz="2400" dirty="0"/>
              <a:t>", "</a:t>
            </a:r>
            <a:r>
              <a:rPr lang="en-US" sz="2400" dirty="0" err="1"/>
              <a:t>Munique</a:t>
            </a:r>
            <a:r>
              <a:rPr lang="en-US" sz="2400" dirty="0"/>
              <a:t>", "48.1351° N, 11.5820° E", "zip 80331–81929", "[ˈ</a:t>
            </a:r>
            <a:r>
              <a:rPr lang="en-US" sz="2400" dirty="0" err="1"/>
              <a:t>mʏnçn</a:t>
            </a:r>
            <a:r>
              <a:rPr lang="en-US" sz="2400" dirty="0"/>
              <a:t>̩]", "</a:t>
            </a:r>
            <a:r>
              <a:rPr lang="en-US" sz="2400" dirty="0" err="1"/>
              <a:t>Minga</a:t>
            </a:r>
            <a:r>
              <a:rPr lang="en-US" sz="2400" dirty="0"/>
              <a:t>", "</a:t>
            </a:r>
            <a:r>
              <a:rPr lang="ja-JP" altLang="en-US" sz="2400" dirty="0"/>
              <a:t>慕尼黑</a:t>
            </a:r>
            <a:r>
              <a:rPr lang="en-US" altLang="ja-JP" sz="2400" dirty="0"/>
              <a:t>")</a:t>
            </a:r>
          </a:p>
          <a:p>
            <a:pPr marL="609585" marR="372524" indent="-304792">
              <a:lnSpc>
                <a:spcPct val="120000"/>
              </a:lnSpc>
              <a:spcAft>
                <a:spcPts val="133"/>
              </a:spcAft>
              <a:buClr>
                <a:schemeClr val="dk1"/>
              </a:buClr>
              <a:buFont typeface="Open Sans"/>
              <a:buChar char="●"/>
              <a:tabLst>
                <a:tab pos="1219170" algn="l"/>
              </a:tabLst>
            </a:pPr>
            <a:r>
              <a:rPr lang="en-US" sz="2400" dirty="0"/>
              <a:t>Entity representations are ambiguous</a:t>
            </a:r>
            <a:br>
              <a:rPr lang="en-US" sz="2400" dirty="0"/>
            </a:br>
            <a:r>
              <a:rPr lang="en-US" sz="2400" dirty="0"/>
              <a:t>	&lt;Munich City, Germany&gt;</a:t>
            </a:r>
            <a:br>
              <a:rPr lang="en-US" sz="2400" dirty="0"/>
            </a:br>
            <a:r>
              <a:rPr lang="en-US" sz="2400" dirty="0"/>
              <a:t>	&lt;Munich County, Germany&gt;</a:t>
            </a:r>
            <a:br>
              <a:rPr lang="en-US" sz="2400" dirty="0"/>
            </a:br>
            <a:r>
              <a:rPr lang="en-US" sz="2400" dirty="0"/>
              <a:t>	&lt;Munich, North Dakota&gt;</a:t>
            </a:r>
          </a:p>
          <a:p>
            <a:pPr marL="609585" marR="372524" indent="-304792">
              <a:lnSpc>
                <a:spcPct val="120000"/>
              </a:lnSpc>
              <a:spcAft>
                <a:spcPts val="133"/>
              </a:spcAft>
              <a:buClr>
                <a:schemeClr val="dk1"/>
              </a:buClr>
              <a:buFont typeface="Open Sans"/>
              <a:buChar char="●"/>
              <a:tabLst>
                <a:tab pos="1219170" algn="l"/>
              </a:tabLst>
            </a:pPr>
            <a:r>
              <a:rPr lang="en-US" sz="2400" dirty="0">
                <a:hlinkClick r:id="rId2"/>
              </a:rPr>
              <a:t>Wikipedia disambiguation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54385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Natural Language Processing</a:t>
            </a:r>
            <a:endParaRPr lang="en-IE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149"/>
            <a:ext cx="10515600" cy="435133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/>
              <a:t>Content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/>
              <a:t>Parsing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/>
              <a:t>Named Entity Extraction,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/>
              <a:t>Topic Modelling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/>
              <a:t>Sentiment Analysis</a:t>
            </a:r>
          </a:p>
          <a:p>
            <a:pPr marL="457200" indent="-457200">
              <a:buFont typeface="+mj-lt"/>
              <a:buAutoNum type="arabicPeriod"/>
            </a:pPr>
            <a:endParaRPr lang="en-US" sz="3200"/>
          </a:p>
          <a:p>
            <a:pPr marL="0" indent="0">
              <a:buNone/>
            </a:pPr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874B4-2C6B-43B5-B092-34319768F2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8762" y="1511149"/>
            <a:ext cx="5025537" cy="4126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302C7B-E925-46AD-A06E-C09868EA8DF2}"/>
              </a:ext>
            </a:extLst>
          </p:cNvPr>
          <p:cNvSpPr txBox="1"/>
          <p:nvPr/>
        </p:nvSpPr>
        <p:spPr>
          <a:xfrm>
            <a:off x="0" y="6354375"/>
            <a:ext cx="827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>
                <a:solidFill>
                  <a:schemeClr val="bg1">
                    <a:lumMod val="75000"/>
                  </a:schemeClr>
                </a:solidFill>
              </a:rPr>
              <a:t>Image: http://www.cs.ubc.ca/cs-research/lci/research-groups/natural-language-processing/image/convis/3.jpg</a:t>
            </a:r>
          </a:p>
        </p:txBody>
      </p:sp>
    </p:spTree>
    <p:extLst>
      <p:ext uri="{BB962C8B-B14F-4D97-AF65-F5344CB8AC3E}">
        <p14:creationId xmlns:p14="http://schemas.microsoft.com/office/powerpoint/2010/main" val="75680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1) Content Extraction</a:t>
            </a:r>
            <a:endParaRPr lang="en-IE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149"/>
            <a:ext cx="10515600" cy="4351338"/>
          </a:xfrm>
        </p:spPr>
        <p:txBody>
          <a:bodyPr>
            <a:noAutofit/>
          </a:bodyPr>
          <a:lstStyle/>
          <a:p>
            <a:r>
              <a:rPr lang="en-US"/>
              <a:t>Challenge:</a:t>
            </a:r>
            <a:br>
              <a:rPr lang="en-US"/>
            </a:br>
            <a:r>
              <a:rPr lang="en-US"/>
              <a:t>Given a document,</a:t>
            </a:r>
            <a:br>
              <a:rPr lang="en-US"/>
            </a:br>
            <a:r>
              <a:rPr lang="en-US"/>
              <a:t>extract the main text information</a:t>
            </a:r>
            <a:br>
              <a:rPr lang="en-US"/>
            </a:br>
            <a:r>
              <a:rPr lang="en-US"/>
              <a:t>as plaintext</a:t>
            </a:r>
          </a:p>
          <a:p>
            <a:r>
              <a:rPr lang="en-US"/>
              <a:t>Libraries</a:t>
            </a:r>
          </a:p>
          <a:p>
            <a:pPr lvl="1"/>
            <a:r>
              <a:rPr lang="en-US" sz="2800">
                <a:hlinkClick r:id="rId2"/>
              </a:rPr>
              <a:t>html-text</a:t>
            </a:r>
            <a:endParaRPr lang="en-US" sz="2800"/>
          </a:p>
          <a:p>
            <a:pPr lvl="1"/>
            <a:r>
              <a:rPr lang="en-US" sz="2800">
                <a:hlinkClick r:id="rId3"/>
              </a:rPr>
              <a:t>boilerpipe</a:t>
            </a:r>
            <a:r>
              <a:rPr lang="en-US" sz="2800"/>
              <a:t> (java)</a:t>
            </a:r>
          </a:p>
          <a:p>
            <a:pPr lvl="1"/>
            <a:r>
              <a:rPr lang="en-US" sz="2800">
                <a:hlinkClick r:id="rId4"/>
              </a:rPr>
              <a:t>dragnet</a:t>
            </a:r>
            <a:endParaRPr lang="en-US" sz="2800"/>
          </a:p>
          <a:p>
            <a:pPr lvl="1"/>
            <a:r>
              <a:rPr lang="en-US" sz="2800">
                <a:hlinkClick r:id="rId5"/>
              </a:rPr>
              <a:t>apache tika</a:t>
            </a:r>
            <a:r>
              <a:rPr lang="en-US" sz="2800"/>
              <a:t> (java; supports many formats)</a:t>
            </a:r>
          </a:p>
          <a:p>
            <a:r>
              <a:rPr lang="en-US"/>
              <a:t>Example - </a:t>
            </a:r>
            <a:r>
              <a:rPr lang="en-US">
                <a:hlinkClick r:id="rId6"/>
              </a:rPr>
              <a:t>Readability</a:t>
            </a:r>
            <a:endParaRPr lang="en-US"/>
          </a:p>
        </p:txBody>
      </p:sp>
      <p:pic>
        <p:nvPicPr>
          <p:cNvPr id="7" name="Picture 6" descr="http://webdata-scraping.com/media/2016/04/web_scraping_spider.png">
            <a:extLst>
              <a:ext uri="{FF2B5EF4-FFF2-40B4-BE49-F238E27FC236}">
                <a16:creationId xmlns:a16="http://schemas.microsoft.com/office/drawing/2014/main" id="{02429FAB-2CFC-4B3B-AF68-5BCA20D420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81" y="1433622"/>
            <a:ext cx="4217964" cy="3330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523571-0FCB-49D0-A85C-333562E47566}"/>
              </a:ext>
            </a:extLst>
          </p:cNvPr>
          <p:cNvSpPr txBox="1"/>
          <p:nvPr/>
        </p:nvSpPr>
        <p:spPr>
          <a:xfrm>
            <a:off x="0" y="6354375"/>
            <a:ext cx="6044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>
                <a:solidFill>
                  <a:schemeClr val="bg1">
                    <a:lumMod val="75000"/>
                  </a:schemeClr>
                </a:solidFill>
              </a:rPr>
              <a:t>Image: http://webdata-scraping.com/media/2016/04/web_scraping_spider.png</a:t>
            </a:r>
          </a:p>
        </p:txBody>
      </p:sp>
    </p:spTree>
    <p:extLst>
      <p:ext uri="{BB962C8B-B14F-4D97-AF65-F5344CB8AC3E}">
        <p14:creationId xmlns:p14="http://schemas.microsoft.com/office/powerpoint/2010/main" val="381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2) Parsing</a:t>
            </a:r>
            <a:endParaRPr lang="en-IE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149"/>
            <a:ext cx="5141976" cy="4351338"/>
          </a:xfrm>
        </p:spPr>
        <p:txBody>
          <a:bodyPr>
            <a:normAutofit lnSpcReduction="10000"/>
          </a:bodyPr>
          <a:lstStyle/>
          <a:p>
            <a:r>
              <a:rPr lang="en-US">
                <a:hlinkClick r:id="rId2"/>
              </a:rPr>
              <a:t>Spacy 2</a:t>
            </a:r>
            <a:r>
              <a:rPr lang="en-US"/>
              <a:t> is awesome!</a:t>
            </a:r>
          </a:p>
          <a:p>
            <a:pPr lvl="1"/>
            <a:r>
              <a:rPr lang="en-US"/>
              <a:t>Sentence segmentation</a:t>
            </a:r>
          </a:p>
          <a:p>
            <a:pPr lvl="1"/>
            <a:r>
              <a:rPr lang="en-US"/>
              <a:t>Word segmentation</a:t>
            </a:r>
          </a:p>
          <a:p>
            <a:pPr lvl="1"/>
            <a:r>
              <a:rPr lang="en-US"/>
              <a:t>Lemmatization/stemming</a:t>
            </a:r>
          </a:p>
          <a:p>
            <a:pPr lvl="1"/>
            <a:r>
              <a:rPr lang="en-US"/>
              <a:t>Parsing</a:t>
            </a:r>
          </a:p>
          <a:p>
            <a:pPr lvl="1"/>
            <a:r>
              <a:rPr lang="en-US"/>
              <a:t>POS (part of speech)</a:t>
            </a:r>
          </a:p>
          <a:p>
            <a:pPr lvl="1"/>
            <a:r>
              <a:rPr lang="en-US"/>
              <a:t>Word vectors</a:t>
            </a:r>
          </a:p>
          <a:p>
            <a:pPr lvl="1"/>
            <a:r>
              <a:rPr lang="en-US"/>
              <a:t>Word/sentence similarity</a:t>
            </a:r>
          </a:p>
          <a:p>
            <a:pPr lvl="1"/>
            <a:r>
              <a:rPr lang="en-US"/>
              <a:t>etc.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AC175B-4A07-494A-A8D2-A8E4F6F43786}"/>
              </a:ext>
            </a:extLst>
          </p:cNvPr>
          <p:cNvSpPr txBox="1">
            <a:spLocks/>
          </p:cNvSpPr>
          <p:nvPr/>
        </p:nvSpPr>
        <p:spPr>
          <a:xfrm>
            <a:off x="6211826" y="1511149"/>
            <a:ext cx="51419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hlinkClick r:id="rId3"/>
              </a:rPr>
              <a:t>Textacy</a:t>
            </a:r>
            <a:endParaRPr lang="en-US"/>
          </a:p>
          <a:p>
            <a:pPr lvl="1"/>
            <a:r>
              <a:rPr lang="en-US"/>
              <a:t>Extends spacy functionality</a:t>
            </a:r>
          </a:p>
          <a:p>
            <a:r>
              <a:rPr lang="en-US">
                <a:hlinkClick r:id="rId4"/>
              </a:rPr>
              <a:t>syntaxnet</a:t>
            </a:r>
            <a:endParaRPr lang="en-US"/>
          </a:p>
          <a:p>
            <a:pPr lvl="1"/>
            <a:r>
              <a:rPr lang="en-US"/>
              <a:t>Parser and language understanding engine developed by Google</a:t>
            </a:r>
          </a:p>
          <a:p>
            <a:pPr lvl="1"/>
            <a:r>
              <a:rPr lang="en-US"/>
              <a:t>For more advanced use cases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2AF481-6867-4192-8B10-DF289C86C65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21561"/>
            <a:ext cx="12192000" cy="1836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DF7CAD-2C41-4F72-9406-D70C9C6632BA}"/>
              </a:ext>
            </a:extLst>
          </p:cNvPr>
          <p:cNvSpPr txBox="1"/>
          <p:nvPr/>
        </p:nvSpPr>
        <p:spPr>
          <a:xfrm>
            <a:off x="6096000" y="5346851"/>
            <a:ext cx="6044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1200">
                <a:solidFill>
                  <a:schemeClr val="bg1">
                    <a:lumMod val="75000"/>
                  </a:schemeClr>
                </a:solidFill>
              </a:rPr>
              <a:t>Image:https://stanfordnlp.github.io/CoreNLP/images/Cate-Blanchett.png</a:t>
            </a:r>
          </a:p>
        </p:txBody>
      </p:sp>
    </p:spTree>
    <p:extLst>
      <p:ext uri="{BB962C8B-B14F-4D97-AF65-F5344CB8AC3E}">
        <p14:creationId xmlns:p14="http://schemas.microsoft.com/office/powerpoint/2010/main" val="353178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3) Named Entity Extraction</a:t>
            </a:r>
            <a:endParaRPr lang="en-IE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3989"/>
            <a:ext cx="10515600" cy="4351338"/>
          </a:xfrm>
        </p:spPr>
        <p:txBody>
          <a:bodyPr>
            <a:noAutofit/>
          </a:bodyPr>
          <a:lstStyle/>
          <a:p>
            <a:r>
              <a:rPr lang="en-US" sz="1900"/>
              <a:t>Entities:</a:t>
            </a:r>
            <a:br>
              <a:rPr lang="en-US" sz="1900"/>
            </a:br>
            <a:r>
              <a:rPr lang="en-US" sz="1900"/>
              <a:t>persons, organizations, locations, date, time, money,</a:t>
            </a:r>
            <a:br>
              <a:rPr lang="en-US" sz="1900"/>
            </a:br>
            <a:r>
              <a:rPr lang="en-US" sz="1900"/>
              <a:t>email, social media, postal address, etc.</a:t>
            </a:r>
          </a:p>
          <a:p>
            <a:r>
              <a:rPr lang="en-US" sz="1900"/>
              <a:t>NER, Disambiguation</a:t>
            </a:r>
          </a:p>
          <a:p>
            <a:pPr lvl="1"/>
            <a:r>
              <a:rPr lang="en-US" sz="1900">
                <a:hlinkClick r:id="rId2"/>
              </a:rPr>
              <a:t>spacy</a:t>
            </a:r>
            <a:r>
              <a:rPr lang="en-US" sz="1900"/>
              <a:t> - basic entity extraction</a:t>
            </a:r>
          </a:p>
          <a:p>
            <a:pPr lvl="1"/>
            <a:r>
              <a:rPr lang="en-US" sz="1900">
                <a:hlinkClick r:id="rId3"/>
              </a:rPr>
              <a:t>stanbol</a:t>
            </a:r>
            <a:r>
              <a:rPr lang="en-US" sz="1900"/>
              <a:t> - pretty good for "production use"</a:t>
            </a:r>
          </a:p>
          <a:p>
            <a:pPr lvl="1"/>
            <a:r>
              <a:rPr lang="en-US" sz="1900">
                <a:hlinkClick r:id="rId4"/>
              </a:rPr>
              <a:t>dbpedia spotlight</a:t>
            </a:r>
            <a:r>
              <a:rPr lang="en-US" sz="1900"/>
              <a:t> - between stanbol and AIDA</a:t>
            </a:r>
          </a:p>
          <a:p>
            <a:pPr lvl="1"/>
            <a:r>
              <a:rPr lang="en-US" sz="1900">
                <a:hlinkClick r:id="rId5"/>
              </a:rPr>
              <a:t>AIDA</a:t>
            </a:r>
            <a:r>
              <a:rPr lang="en-US" sz="1900"/>
              <a:t> - very good, but slow</a:t>
            </a:r>
          </a:p>
          <a:p>
            <a:r>
              <a:rPr lang="en-US" sz="1900"/>
              <a:t>Normalization</a:t>
            </a:r>
          </a:p>
          <a:p>
            <a:pPr lvl="1"/>
            <a:r>
              <a:rPr lang="en-US" sz="1900">
                <a:hlinkClick r:id="rId6"/>
              </a:rPr>
              <a:t>cleanco</a:t>
            </a:r>
            <a:r>
              <a:rPr lang="en-US" sz="1900"/>
              <a:t> - companies</a:t>
            </a:r>
          </a:p>
          <a:p>
            <a:pPr lvl="1"/>
            <a:r>
              <a:rPr lang="en-US" sz="1900">
                <a:hlinkClick r:id="rId7"/>
              </a:rPr>
              <a:t>probablepeople</a:t>
            </a:r>
            <a:r>
              <a:rPr lang="en-US" sz="1900"/>
              <a:t> - person names</a:t>
            </a:r>
          </a:p>
          <a:p>
            <a:pPr lvl="1"/>
            <a:r>
              <a:rPr lang="en-US" sz="1900">
                <a:hlinkClick r:id="rId8"/>
              </a:rPr>
              <a:t>python-phonenumbers</a:t>
            </a:r>
            <a:r>
              <a:rPr lang="en-US" sz="1900"/>
              <a:t> - international phone numbers</a:t>
            </a:r>
          </a:p>
          <a:p>
            <a:pPr lvl="1"/>
            <a:r>
              <a:rPr lang="en-US" sz="1900">
                <a:hlinkClick r:id="rId9"/>
              </a:rPr>
              <a:t>libpostal</a:t>
            </a:r>
            <a:r>
              <a:rPr lang="en-US" sz="1900"/>
              <a:t> - postal addresses</a:t>
            </a:r>
          </a:p>
          <a:p>
            <a:r>
              <a:rPr lang="en-US" sz="1900">
                <a:hlinkClick r:id="rId10"/>
              </a:rPr>
              <a:t>webstruct</a:t>
            </a:r>
            <a:r>
              <a:rPr lang="en-US" sz="1900"/>
              <a:t> - train your own NER with annotated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2D74F-C80F-4933-A3D2-B0E9318E02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0419" y="1511149"/>
            <a:ext cx="4740744" cy="2548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F06A6E-D1D6-4DCB-BF97-E61C3F2A7409}"/>
              </a:ext>
            </a:extLst>
          </p:cNvPr>
          <p:cNvSpPr txBox="1"/>
          <p:nvPr/>
        </p:nvSpPr>
        <p:spPr>
          <a:xfrm>
            <a:off x="0" y="6354375"/>
            <a:ext cx="6044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>
                <a:solidFill>
                  <a:schemeClr val="bg1">
                    <a:lumMod val="75000"/>
                  </a:schemeClr>
                </a:solidFill>
              </a:rPr>
              <a:t>Image: https://pbs.twimg.com/media/Ct_oP9AXYAExsNq.jpg</a:t>
            </a:r>
          </a:p>
        </p:txBody>
      </p:sp>
    </p:spTree>
    <p:extLst>
      <p:ext uri="{BB962C8B-B14F-4D97-AF65-F5344CB8AC3E}">
        <p14:creationId xmlns:p14="http://schemas.microsoft.com/office/powerpoint/2010/main" val="160732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4) Topic Modelling</a:t>
            </a:r>
            <a:endParaRPr lang="en-IE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149"/>
            <a:ext cx="5855208" cy="4351338"/>
          </a:xfrm>
        </p:spPr>
        <p:txBody>
          <a:bodyPr>
            <a:noAutofit/>
          </a:bodyPr>
          <a:lstStyle/>
          <a:p>
            <a:r>
              <a:rPr lang="en-US" sz="2000"/>
              <a:t>Goal: Dimensionality Reduction from 50k+-dimensional token space to "topic" manifold</a:t>
            </a:r>
          </a:p>
          <a:p>
            <a:r>
              <a:rPr lang="en-US" sz="2000"/>
              <a:t>Assumption: Every document covers several different "topics"</a:t>
            </a:r>
          </a:p>
          <a:p>
            <a:r>
              <a:rPr lang="en-US" sz="2000"/>
              <a:t>A topic is comprised of words that often co-occur</a:t>
            </a:r>
          </a:p>
          <a:p>
            <a:r>
              <a:rPr lang="en-US" sz="2000"/>
              <a:t>Approach: Analyze which words co-occur more frequently with each other than with other words</a:t>
            </a:r>
          </a:p>
          <a:p>
            <a:r>
              <a:rPr lang="en-US" sz="2000"/>
              <a:t>Can be used as a basis for clustering, similarity, etc.</a:t>
            </a:r>
          </a:p>
          <a:p>
            <a:r>
              <a:rPr lang="en-US" sz="2000"/>
              <a:t>Libraries</a:t>
            </a:r>
          </a:p>
          <a:p>
            <a:pPr lvl="1"/>
            <a:r>
              <a:rPr lang="en-US" sz="2000">
                <a:hlinkClick r:id="rId2"/>
              </a:rPr>
              <a:t>gensim LDA</a:t>
            </a:r>
            <a:endParaRPr lang="en-US" sz="2000"/>
          </a:p>
          <a:p>
            <a:pPr lvl="1"/>
            <a:r>
              <a:rPr lang="en-US" sz="2000">
                <a:hlinkClick r:id="rId3"/>
              </a:rPr>
              <a:t>sklearn NMF</a:t>
            </a:r>
            <a:endParaRPr lang="en-US" sz="2000"/>
          </a:p>
          <a:p>
            <a:r>
              <a:rPr lang="en-US" sz="2000">
                <a:hlinkClick r:id="rId4"/>
              </a:rPr>
              <a:t>Demo</a:t>
            </a:r>
            <a:endParaRPr lang="en-IE" sz="2000"/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B821F-15E2-4400-A95D-11ED0D92C0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2441" y="1511149"/>
            <a:ext cx="5143001" cy="3682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F8D760-6E58-4D40-9821-62871CA6977D}"/>
              </a:ext>
            </a:extLst>
          </p:cNvPr>
          <p:cNvSpPr txBox="1"/>
          <p:nvPr/>
        </p:nvSpPr>
        <p:spPr>
          <a:xfrm>
            <a:off x="0" y="6354375"/>
            <a:ext cx="9436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>
                <a:solidFill>
                  <a:schemeClr val="bg1">
                    <a:lumMod val="75000"/>
                  </a:schemeClr>
                </a:solidFill>
              </a:rPr>
              <a:t>Image: http://bit.ly/2A0hbcA</a:t>
            </a:r>
          </a:p>
        </p:txBody>
      </p:sp>
    </p:spTree>
    <p:extLst>
      <p:ext uri="{BB962C8B-B14F-4D97-AF65-F5344CB8AC3E}">
        <p14:creationId xmlns:p14="http://schemas.microsoft.com/office/powerpoint/2010/main" val="253490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5) Sentiment Analysis</a:t>
            </a:r>
            <a:endParaRPr lang="en-IE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149"/>
            <a:ext cx="5656868" cy="4351338"/>
          </a:xfrm>
        </p:spPr>
        <p:txBody>
          <a:bodyPr>
            <a:noAutofit/>
          </a:bodyPr>
          <a:lstStyle/>
          <a:p>
            <a:r>
              <a:rPr lang="en-US" sz="1800"/>
              <a:t>Identify what sentiment an expression carries</a:t>
            </a:r>
          </a:p>
          <a:p>
            <a:pPr lvl="1"/>
            <a:r>
              <a:rPr lang="en-US" sz="1800"/>
              <a:t>Polarity, Subjectivity</a:t>
            </a:r>
          </a:p>
          <a:p>
            <a:pPr lvl="1"/>
            <a:r>
              <a:rPr lang="en-US" sz="1800"/>
              <a:t>Paragraph, Sentence, Entity</a:t>
            </a:r>
          </a:p>
          <a:p>
            <a:r>
              <a:rPr lang="en-US" sz="1800"/>
              <a:t>Challenges:</a:t>
            </a:r>
          </a:p>
          <a:p>
            <a:pPr lvl="1"/>
            <a:r>
              <a:rPr lang="en-US" sz="1800"/>
              <a:t>Generally messy and often does not produce great results</a:t>
            </a:r>
          </a:p>
          <a:p>
            <a:pPr lvl="1"/>
            <a:r>
              <a:rPr lang="en-US" sz="1800"/>
              <a:t>Sarcasm, Irony, Context</a:t>
            </a:r>
          </a:p>
          <a:p>
            <a:pPr lvl="1"/>
            <a:r>
              <a:rPr lang="en-US" sz="1800"/>
              <a:t>Mixed sentiments in any single statement</a:t>
            </a:r>
          </a:p>
          <a:p>
            <a:r>
              <a:rPr lang="en-US" sz="1800"/>
              <a:t>Libraries</a:t>
            </a:r>
          </a:p>
          <a:p>
            <a:pPr lvl="1"/>
            <a:r>
              <a:rPr lang="en-US" sz="1800">
                <a:hlinkClick r:id="rId2"/>
              </a:rPr>
              <a:t>vaderSentiment</a:t>
            </a:r>
            <a:endParaRPr lang="en-US" sz="1800"/>
          </a:p>
          <a:p>
            <a:pPr lvl="1"/>
            <a:r>
              <a:rPr lang="en-US" sz="1800">
                <a:hlinkClick r:id="rId3"/>
              </a:rPr>
              <a:t>twitter-sent-dnn</a:t>
            </a:r>
            <a:endParaRPr lang="en-US" sz="1800"/>
          </a:p>
          <a:p>
            <a:r>
              <a:rPr lang="en-US" sz="1800"/>
              <a:t>Examples</a:t>
            </a:r>
          </a:p>
          <a:p>
            <a:pPr lvl="1"/>
            <a:r>
              <a:rPr lang="en-US" sz="1800">
                <a:hlinkClick r:id="rId4"/>
              </a:rPr>
              <a:t>cryptocurrencies</a:t>
            </a:r>
            <a:endParaRPr lang="en-US" sz="1800"/>
          </a:p>
          <a:p>
            <a:pPr lvl="1"/>
            <a:r>
              <a:rPr lang="en-US" sz="1800">
                <a:hlinkClick r:id="rId5"/>
              </a:rPr>
              <a:t>twitter "performance review" tweets</a:t>
            </a:r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BAE480-D55E-460A-A3C0-1275351EE4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0806" y="1466733"/>
            <a:ext cx="5106144" cy="3415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F67C8A-8625-4A84-9A84-8043A7A131FA}"/>
              </a:ext>
            </a:extLst>
          </p:cNvPr>
          <p:cNvSpPr txBox="1"/>
          <p:nvPr/>
        </p:nvSpPr>
        <p:spPr>
          <a:xfrm>
            <a:off x="0" y="6354375"/>
            <a:ext cx="6044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>
                <a:solidFill>
                  <a:schemeClr val="bg1">
                    <a:lumMod val="75000"/>
                  </a:schemeClr>
                </a:solidFill>
              </a:rPr>
              <a:t>Image: https://thumbs.dreamstime.com/t/reaction-smileys-vector-clip-art-30534441.jpg</a:t>
            </a:r>
          </a:p>
        </p:txBody>
      </p:sp>
    </p:spTree>
    <p:extLst>
      <p:ext uri="{BB962C8B-B14F-4D97-AF65-F5344CB8AC3E}">
        <p14:creationId xmlns:p14="http://schemas.microsoft.com/office/powerpoint/2010/main" val="403218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612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游ゴシック</vt:lpstr>
      <vt:lpstr>Arial</vt:lpstr>
      <vt:lpstr>Calibri</vt:lpstr>
      <vt:lpstr>Calibri Light</vt:lpstr>
      <vt:lpstr>Century Gothic</vt:lpstr>
      <vt:lpstr>Open Sans</vt:lpstr>
      <vt:lpstr>Office Theme</vt:lpstr>
      <vt:lpstr>Making Sense of  Web Data with Natural Language Processing</vt:lpstr>
      <vt:lpstr>About Me</vt:lpstr>
      <vt:lpstr>Data is Noisy</vt:lpstr>
      <vt:lpstr>Natural Language Processing</vt:lpstr>
      <vt:lpstr>1) Content Extraction</vt:lpstr>
      <vt:lpstr>2) Parsing</vt:lpstr>
      <vt:lpstr>3) Named Entity Extraction</vt:lpstr>
      <vt:lpstr>4) Topic Modelling</vt:lpstr>
      <vt:lpstr>5) Sentiment Analysis</vt:lpstr>
      <vt:lpstr>Metadata</vt:lpstr>
      <vt:lpstr>Miscellaneous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Johannes Ahlmann</dc:creator>
  <cp:lastModifiedBy>Johannes Ahlmann</cp:lastModifiedBy>
  <cp:revision>61</cp:revision>
  <dcterms:created xsi:type="dcterms:W3CDTF">2017-05-09T11:39:58Z</dcterms:created>
  <dcterms:modified xsi:type="dcterms:W3CDTF">2017-11-21T12:07:24Z</dcterms:modified>
</cp:coreProperties>
</file>