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5.jpg" ContentType="image/png"/>
  <Override PartName="/ppt/media/image26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5" r:id="rId6"/>
    <p:sldId id="275" r:id="rId7"/>
    <p:sldId id="267" r:id="rId8"/>
    <p:sldId id="268" r:id="rId9"/>
    <p:sldId id="269" r:id="rId10"/>
    <p:sldId id="27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01DC-0813-4C14-97E9-2F54A6B1F18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0BBC4-DF3E-4852-8FAF-AA92790F9F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835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E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John/Johannes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IE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Timestamp of access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IE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 agent (operating system, device type)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IE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 (for rough GeoIP location, i.e. country of origin)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IE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GPS geolocation (if enabled/allowed)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IE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Cookie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IE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set a browser cookie to recognize user on revisit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IE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Analytics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IE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demographics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IE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interests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IE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engagement (session duration, returning users)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IE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IE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interactions with the app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IE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tabs were pushed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IE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spent per page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IE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links were followed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IE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Engagement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IE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 of link through social media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IE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ratings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396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74FD-5624-4C83-8E5D-B829A8044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4DD30-2AB3-446C-B1B5-5508F5E4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1C30-5383-442D-B513-75ED6713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BC14-E000-4096-9296-26E14ED3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1028-8CEC-47D8-9FC5-16C47779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73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03BC-77D2-493C-A1BC-AEAA2653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71F08-5F06-4686-B921-1BE37F97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F3AB-30E7-45C2-9A02-28D34099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562A-E249-4E0C-A312-8F5A1492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F55F-35AB-4E45-BB4C-596338C4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517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42873-8C5D-4C72-B14B-0A46F7D47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1A5C-22F2-4E46-9C51-3FE9E68A6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F88F-6FA3-4396-9906-F75A5A3A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47F7-4871-4B01-9927-012B9DB7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8C3A2-A5D6-4CC4-B13E-E62ED5D1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334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A8E0-47CF-48F0-8A78-F692362F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5F23-0CDA-458B-AA55-1FD2A1BA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EE92-25A9-4D7B-B613-5BD72A4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3170-D382-4BA5-9CD7-7E48AF2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909A-D259-44CF-B082-4903DA04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960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9630-565D-4C89-A772-05AD7C54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F9F1-AF0E-4FB8-9515-86E685F2E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0F6F-01E1-48B9-9A37-9D1AF8D1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49A5-417C-49EF-B46D-BF453D58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E878-BD13-4C2C-A051-4B6EF83A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495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5CA4-F796-45EC-8470-ADEDBC06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0E28-1051-4F19-BF72-3DAF76285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CD0AD-18F8-4EE9-AE93-3B83D0B9B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99847-2D5E-49A5-9333-B9C6438E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49A6F-8922-43C4-A7D7-2F1F934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CCB9-F077-49F1-9A3F-94FBF9AE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062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E049-72DA-4B15-8D39-7BF069E7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755E0-6A8F-45D7-8F3C-791A8F4E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4623-CED9-4465-9462-4AE36632F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8F298-053D-4F10-8779-A2B47C8DC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0DC4-8118-4B36-B526-018A614A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AA5AE-ADDC-47D8-83D2-06E7BE09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6C61B-C149-4D51-BEAA-759D6171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8FE0C-B07C-46D7-B37B-F240D0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319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D87D-1DBA-4458-80A4-9A5A5052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9D501-4B56-4995-8764-2BF2881E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78654-0112-4247-BE41-0D3A24D8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91655-D65F-46BE-B289-04291FF5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112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1F9AB-8A78-49A3-82A7-CF15E819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B18E7-D5AC-4A1E-8166-A23E1575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4146C-FD73-4A84-A5A7-D8AD04AD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589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0995-995B-4291-AF22-7533EA2D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E219-0936-4334-9DAD-38178462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5EDE-D573-4A1E-BBB7-5A132C0D6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FF222-EB0A-4567-BAC4-AF197E49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E99BD-1AB2-47C1-BAAF-21E505E3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41D2-84CD-4679-817D-46AE91E2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69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9051-ADA3-4997-BF90-B7969E93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C530A-73C9-4021-A4E2-35B8536D9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6EBBF-09CA-475A-A1BF-E978104F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8918-D3DD-427E-831F-E55FC1A8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92A34-9FA7-4AD9-8FDE-4A488D89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E183C-D3A5-4883-B6C0-324A9269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123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44AAE-496A-4AE8-A7CA-7A4AD0D4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EF5A-1B39-4967-A5A5-21B7DB74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D6A5-37FE-469A-9CEB-A165D9EF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B983-A5A9-42E7-8FAF-FB1BE54F1FE7}" type="datetimeFigureOut">
              <a:rPr lang="en-IE" smtClean="0"/>
              <a:t>22/03/2018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9E52-464C-417D-B421-A3662C9CA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FBBEA-70BF-4A07-9FB5-BDF4F7786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56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jp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jp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jp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3184-F078-494A-8902-23DC4316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784" y="1122363"/>
            <a:ext cx="9552432" cy="2387600"/>
          </a:xfrm>
        </p:spPr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Blockchain &amp;</a:t>
            </a:r>
            <a:br>
              <a:rPr lang="en-US">
                <a:latin typeface="Century Gothic" panose="020B0502020202020204" pitchFamily="34" charset="0"/>
              </a:rPr>
            </a:br>
            <a:r>
              <a:rPr lang="en-US">
                <a:latin typeface="Century Gothic" panose="020B0502020202020204" pitchFamily="34" charset="0"/>
              </a:rPr>
              <a:t>Distributed Ledgers</a:t>
            </a:r>
            <a:endParaRPr lang="en-IE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F2AD8-0A5F-4232-A35B-D168CE03C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9009"/>
            <a:ext cx="9144000" cy="886968"/>
          </a:xfrm>
        </p:spPr>
        <p:txBody>
          <a:bodyPr/>
          <a:lstStyle/>
          <a:p>
            <a:r>
              <a:rPr lang="en-IE"/>
              <a:t>Teagasc - Agriculture and Food Development Authority</a:t>
            </a:r>
          </a:p>
          <a:p>
            <a:r>
              <a:rPr lang="en-US"/>
              <a:t>2</a:t>
            </a:r>
            <a:r>
              <a:rPr lang="en-IE"/>
              <a:t>018-03-21</a:t>
            </a:r>
          </a:p>
          <a:p>
            <a:endParaRPr lang="en-US"/>
          </a:p>
          <a:p>
            <a:r>
              <a:rPr lang="en-US"/>
              <a:t>Johannes Ahlmann, CTO</a:t>
            </a:r>
          </a:p>
          <a:p>
            <a:r>
              <a:rPr lang="en-US"/>
              <a:t>Johannes.Ahlmann@ilen.io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97AC9-4BD2-402A-8B15-74771221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8" y="5990152"/>
            <a:ext cx="1420107" cy="629269"/>
          </a:xfrm>
          <a:prstGeom prst="rect">
            <a:avLst/>
          </a:prstGeom>
        </p:spPr>
      </p:pic>
      <p:sp>
        <p:nvSpPr>
          <p:cNvPr id="8" name="Shape 20">
            <a:extLst>
              <a:ext uri="{FF2B5EF4-FFF2-40B4-BE49-F238E27FC236}">
                <a16:creationId xmlns:a16="http://schemas.microsoft.com/office/drawing/2014/main" id="{DCE76E6A-82AD-4A0E-A96A-74D19DEA779B}"/>
              </a:ext>
            </a:extLst>
          </p:cNvPr>
          <p:cNvSpPr txBox="1"/>
          <p:nvPr/>
        </p:nvSpPr>
        <p:spPr>
          <a:xfrm>
            <a:off x="10516535" y="6038313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solidFill>
                  <a:srgbClr val="A5A5A5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iLen.io</a:t>
            </a:r>
            <a:endParaRPr sz="2400" b="0" i="0" u="none" strike="sngStrike" cap="none">
              <a:solidFill>
                <a:srgbClr val="A5A5A5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61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45861" y="950208"/>
            <a:ext cx="11700279" cy="548640"/>
          </a:xfrm>
          <a:prstGeom prst="rect">
            <a:avLst/>
          </a:prstGeom>
          <a:solidFill>
            <a:srgbClr val="2B608B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IE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Permissioned Blockchain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451683" y="2936575"/>
            <a:ext cx="594360" cy="50292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13"/>
            </a:pPr>
            <a:endParaRPr sz="135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6" name="Shape 96"/>
          <p:cNvCxnSpPr>
            <a:cxnSpLocks/>
            <a:stCxn id="95" idx="0"/>
          </p:cNvCxnSpPr>
          <p:nvPr/>
        </p:nvCxnSpPr>
        <p:spPr>
          <a:xfrm flipV="1">
            <a:off x="1748863" y="1527727"/>
            <a:ext cx="1" cy="1408848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" name="Shape 97"/>
          <p:cNvCxnSpPr>
            <a:cxnSpLocks/>
            <a:endCxn id="95" idx="3"/>
          </p:cNvCxnSpPr>
          <p:nvPr/>
        </p:nvCxnSpPr>
        <p:spPr>
          <a:xfrm rot="16200000" flipV="1">
            <a:off x="1962778" y="3271300"/>
            <a:ext cx="1873594" cy="1707064"/>
          </a:xfrm>
          <a:prstGeom prst="bentConnector2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8" name="Shape 98"/>
          <p:cNvSpPr txBox="1"/>
          <p:nvPr/>
        </p:nvSpPr>
        <p:spPr>
          <a:xfrm>
            <a:off x="198871" y="2849480"/>
            <a:ext cx="13716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chemeClr val="lt1"/>
              </a:buClr>
              <a:buSzPts val="900"/>
            </a:pPr>
            <a:r>
              <a:rPr lang="en-IE" sz="1200">
                <a:latin typeface="Arial"/>
                <a:ea typeface="Arial"/>
                <a:cs typeface="Arial"/>
                <a:sym typeface="Arial"/>
              </a:rPr>
              <a:t>Data Validation </a:t>
            </a:r>
            <a:endParaRPr sz="1867"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chemeClr val="lt1"/>
              </a:buClr>
              <a:buSzPts val="900"/>
            </a:pPr>
            <a:r>
              <a:rPr lang="en-IE" sz="1200">
                <a:latin typeface="Arial"/>
                <a:ea typeface="Arial"/>
                <a:cs typeface="Arial"/>
                <a:sym typeface="Arial"/>
              </a:rPr>
              <a:t>2-way Handshake</a:t>
            </a:r>
            <a:endParaRPr sz="186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4622036" y="2936575"/>
            <a:ext cx="594360" cy="50292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13"/>
            </a:pPr>
            <a:endParaRPr sz="135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4" name="Shape 104"/>
          <p:cNvCxnSpPr>
            <a:cxnSpLocks/>
            <a:stCxn id="103" idx="0"/>
          </p:cNvCxnSpPr>
          <p:nvPr/>
        </p:nvCxnSpPr>
        <p:spPr>
          <a:xfrm flipV="1">
            <a:off x="4919216" y="1527727"/>
            <a:ext cx="0" cy="1408848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Shape 106"/>
          <p:cNvCxnSpPr>
            <a:cxnSpLocks/>
            <a:stCxn id="120" idx="0"/>
            <a:endCxn id="103" idx="3"/>
          </p:cNvCxnSpPr>
          <p:nvPr/>
        </p:nvCxnSpPr>
        <p:spPr>
          <a:xfrm rot="16200000" flipV="1">
            <a:off x="5869074" y="2535358"/>
            <a:ext cx="1562061" cy="2867415"/>
          </a:xfrm>
          <a:prstGeom prst="bentConnector2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Shape 107"/>
          <p:cNvSpPr/>
          <p:nvPr/>
        </p:nvSpPr>
        <p:spPr>
          <a:xfrm>
            <a:off x="8333640" y="2936575"/>
            <a:ext cx="594360" cy="50292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13"/>
            </a:pPr>
            <a:endParaRPr sz="135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8" name="Shape 108"/>
          <p:cNvCxnSpPr>
            <a:cxnSpLocks/>
            <a:stCxn id="107" idx="0"/>
          </p:cNvCxnSpPr>
          <p:nvPr/>
        </p:nvCxnSpPr>
        <p:spPr>
          <a:xfrm flipV="1">
            <a:off x="8630820" y="1527793"/>
            <a:ext cx="2" cy="1408782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Shape 109"/>
          <p:cNvCxnSpPr>
            <a:cxnSpLocks/>
            <a:endCxn id="107" idx="2"/>
          </p:cNvCxnSpPr>
          <p:nvPr/>
        </p:nvCxnSpPr>
        <p:spPr>
          <a:xfrm flipV="1">
            <a:off x="8630820" y="3439495"/>
            <a:ext cx="0" cy="1307288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Shape 110"/>
          <p:cNvSpPr/>
          <p:nvPr/>
        </p:nvSpPr>
        <p:spPr>
          <a:xfrm>
            <a:off x="9317649" y="2978488"/>
            <a:ext cx="886589" cy="4191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262626"/>
              </a:buClr>
              <a:buSzPts val="1013"/>
            </a:pPr>
            <a:r>
              <a:rPr lang="en-IE" sz="135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Auditor</a:t>
            </a:r>
            <a:endParaRPr sz="1867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Shape 111"/>
          <p:cNvCxnSpPr>
            <a:cxnSpLocks/>
            <a:stCxn id="110" idx="1"/>
          </p:cNvCxnSpPr>
          <p:nvPr/>
        </p:nvCxnSpPr>
        <p:spPr>
          <a:xfrm flipH="1">
            <a:off x="8922813" y="3188038"/>
            <a:ext cx="394836" cy="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Shape 94"/>
          <p:cNvSpPr/>
          <p:nvPr/>
        </p:nvSpPr>
        <p:spPr>
          <a:xfrm>
            <a:off x="8105660" y="1718262"/>
            <a:ext cx="3840480" cy="548640"/>
          </a:xfrm>
          <a:prstGeom prst="rect">
            <a:avLst/>
          </a:prstGeom>
          <a:solidFill>
            <a:srgbClr val="32AFFE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IE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Consumer Analytics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245861" y="1709634"/>
            <a:ext cx="3840480" cy="548640"/>
          </a:xfrm>
          <a:prstGeom prst="rect">
            <a:avLst/>
          </a:prstGeom>
          <a:solidFill>
            <a:srgbClr val="32AFFE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IE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Farm Analytics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175760" y="1718261"/>
            <a:ext cx="3840480" cy="548640"/>
          </a:xfrm>
          <a:prstGeom prst="rect">
            <a:avLst/>
          </a:prstGeom>
          <a:solidFill>
            <a:srgbClr val="32AFFE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IE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 Analytics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8852" y="4068548"/>
            <a:ext cx="697283" cy="1159435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16" name="Shape 116"/>
          <p:cNvCxnSpPr/>
          <p:nvPr/>
        </p:nvCxnSpPr>
        <p:spPr>
          <a:xfrm flipH="1">
            <a:off x="11457483" y="3517221"/>
            <a:ext cx="2924" cy="43638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10119368" y="3460412"/>
            <a:ext cx="1290171" cy="53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IE" sz="1600">
                <a:latin typeface="Arial"/>
                <a:ea typeface="Arial"/>
                <a:cs typeface="Arial"/>
                <a:sym typeface="Arial"/>
              </a:rPr>
              <a:t>QR Code</a:t>
            </a:r>
            <a:endParaRPr sz="1600" strike="sng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45860" y="4750096"/>
            <a:ext cx="3017520" cy="548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IE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Supplier Data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3410456" y="4746781"/>
            <a:ext cx="3017520" cy="548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IE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Farm Data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575051" y="4750096"/>
            <a:ext cx="3017520" cy="548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IE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Dairy Data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45861" y="5420050"/>
            <a:ext cx="2286000" cy="548640"/>
          </a:xfrm>
          <a:prstGeom prst="rect">
            <a:avLst/>
          </a:prstGeom>
          <a:solidFill>
            <a:srgbClr val="32AFFE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IE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 supplier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599431" y="5420050"/>
            <a:ext cx="2286000" cy="548640"/>
          </a:xfrm>
          <a:prstGeom prst="rect">
            <a:avLst/>
          </a:prstGeom>
          <a:solidFill>
            <a:srgbClr val="32AFFE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IE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Farmer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953001" y="5420050"/>
            <a:ext cx="2286000" cy="548640"/>
          </a:xfrm>
          <a:prstGeom prst="rect">
            <a:avLst/>
          </a:prstGeom>
          <a:solidFill>
            <a:srgbClr val="32AFFE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IE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Milk Collection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7306571" y="5420241"/>
            <a:ext cx="2286000" cy="548640"/>
          </a:xfrm>
          <a:prstGeom prst="rect">
            <a:avLst/>
          </a:prstGeom>
          <a:solidFill>
            <a:srgbClr val="32AFFE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IE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Co-op / Producer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9660140" y="5420050"/>
            <a:ext cx="2286000" cy="548640"/>
          </a:xfrm>
          <a:prstGeom prst="rect">
            <a:avLst/>
          </a:prstGeom>
          <a:solidFill>
            <a:srgbClr val="32AFFE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IE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Shape 127"/>
          <p:cNvCxnSpPr>
            <a:cxnSpLocks/>
            <a:stCxn id="118" idx="0"/>
            <a:endCxn id="95" idx="2"/>
          </p:cNvCxnSpPr>
          <p:nvPr/>
        </p:nvCxnSpPr>
        <p:spPr>
          <a:xfrm flipH="1" flipV="1">
            <a:off x="1748863" y="3439495"/>
            <a:ext cx="5757" cy="131060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8B9FA7AC-C35F-45AD-B8E8-D19F6CB284FF}"/>
              </a:ext>
            </a:extLst>
          </p:cNvPr>
          <p:cNvSpPr txBox="1">
            <a:spLocks/>
          </p:cNvSpPr>
          <p:nvPr/>
        </p:nvSpPr>
        <p:spPr>
          <a:xfrm>
            <a:off x="188976" y="226441"/>
            <a:ext cx="11890248" cy="5626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Century Gothic" panose="020B0502020202020204" pitchFamily="34" charset="0"/>
              </a:rPr>
              <a:t>iLen is bringing </a:t>
            </a:r>
            <a:r>
              <a:rPr lang="en-US" sz="3200" b="1">
                <a:latin typeface="Century Gothic" panose="020B0502020202020204" pitchFamily="34" charset="0"/>
              </a:rPr>
              <a:t>Traceability</a:t>
            </a:r>
            <a:r>
              <a:rPr lang="en-US" sz="3200">
                <a:latin typeface="Century Gothic" panose="020B0502020202020204" pitchFamily="34" charset="0"/>
              </a:rPr>
              <a:t> to the Irish </a:t>
            </a:r>
            <a:r>
              <a:rPr lang="en-US" sz="3200" b="1">
                <a:latin typeface="Century Gothic" panose="020B0502020202020204" pitchFamily="34" charset="0"/>
              </a:rPr>
              <a:t>Dairy</a:t>
            </a:r>
            <a:r>
              <a:rPr lang="en-US" sz="3200">
                <a:latin typeface="Century Gothic" panose="020B0502020202020204" pitchFamily="34" charset="0"/>
              </a:rPr>
              <a:t> Sector</a:t>
            </a:r>
            <a:endParaRPr lang="en-IE" sz="3200">
              <a:latin typeface="Century Gothic" panose="020B0502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C1866D-9A9C-4246-8EDB-C379AE2B4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8" y="6103830"/>
            <a:ext cx="1420107" cy="629269"/>
          </a:xfrm>
          <a:prstGeom prst="rect">
            <a:avLst/>
          </a:prstGeom>
        </p:spPr>
      </p:pic>
      <p:sp>
        <p:nvSpPr>
          <p:cNvPr id="48" name="Shape 20">
            <a:extLst>
              <a:ext uri="{FF2B5EF4-FFF2-40B4-BE49-F238E27FC236}">
                <a16:creationId xmlns:a16="http://schemas.microsoft.com/office/drawing/2014/main" id="{8A911CC0-50A9-4536-8E47-B077E495995A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solidFill>
                  <a:srgbClr val="A5A5A5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iLen.io</a:t>
            </a:r>
            <a:endParaRPr sz="2400" b="0" i="0" u="none" strike="sngStrike" cap="none">
              <a:solidFill>
                <a:srgbClr val="A5A5A5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cxnSp>
        <p:nvCxnSpPr>
          <p:cNvPr id="66" name="Shape 121">
            <a:extLst>
              <a:ext uri="{FF2B5EF4-FFF2-40B4-BE49-F238E27FC236}">
                <a16:creationId xmlns:a16="http://schemas.microsoft.com/office/drawing/2014/main" id="{EC1AF778-3A2C-4C3E-AFCA-42D8D94B5521}"/>
              </a:ext>
            </a:extLst>
          </p:cNvPr>
          <p:cNvCxnSpPr>
            <a:cxnSpLocks/>
            <a:stCxn id="119" idx="0"/>
            <a:endCxn id="103" idx="2"/>
          </p:cNvCxnSpPr>
          <p:nvPr/>
        </p:nvCxnSpPr>
        <p:spPr>
          <a:xfrm flipV="1">
            <a:off x="4919216" y="3439495"/>
            <a:ext cx="0" cy="1307286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4CA527D-5BB9-4E60-9CCA-B3E7A7FA3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451" y="2411398"/>
            <a:ext cx="1089238" cy="1089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DC931-2EE6-4D33-8CFD-04769E80A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887" y="2864513"/>
            <a:ext cx="249514" cy="2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9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3">
            <a:extLst>
              <a:ext uri="{FF2B5EF4-FFF2-40B4-BE49-F238E27FC236}">
                <a16:creationId xmlns:a16="http://schemas.microsoft.com/office/drawing/2014/main" id="{1DB39FC7-48D8-4953-ACBB-076FA5FF1666}"/>
              </a:ext>
            </a:extLst>
          </p:cNvPr>
          <p:cNvSpPr txBox="1">
            <a:spLocks/>
          </p:cNvSpPr>
          <p:nvPr/>
        </p:nvSpPr>
        <p:spPr>
          <a:xfrm>
            <a:off x="1696900" y="2857400"/>
            <a:ext cx="879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5333" b="1">
                <a:latin typeface="Century Gothic"/>
                <a:ea typeface="Century Gothic"/>
                <a:cs typeface="Century Gothic"/>
                <a:sym typeface="Century Gothic"/>
              </a:rPr>
              <a:t>Thank you,</a:t>
            </a:r>
            <a:br>
              <a:rPr lang="en-IE" sz="5333" b="1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IE" sz="5333" b="1">
                <a:latin typeface="Century Gothic"/>
                <a:ea typeface="Century Gothic"/>
                <a:cs typeface="Century Gothic"/>
                <a:sym typeface="Century Gothic"/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3C93F-004E-4896-81A5-69695B41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8" y="6103830"/>
            <a:ext cx="1420107" cy="629269"/>
          </a:xfrm>
          <a:prstGeom prst="rect">
            <a:avLst/>
          </a:prstGeom>
        </p:spPr>
      </p:pic>
      <p:sp>
        <p:nvSpPr>
          <p:cNvPr id="4" name="Shape 20">
            <a:extLst>
              <a:ext uri="{FF2B5EF4-FFF2-40B4-BE49-F238E27FC236}">
                <a16:creationId xmlns:a16="http://schemas.microsoft.com/office/drawing/2014/main" id="{189FFAA7-4C99-472E-8866-8702CEF648AC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solidFill>
                  <a:srgbClr val="A5A5A5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iLen.io</a:t>
            </a:r>
            <a:endParaRPr sz="2400" b="0" i="0" u="none" strike="sngStrike" cap="none">
              <a:solidFill>
                <a:srgbClr val="A5A5A5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0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rrow: Left-Right 66">
            <a:extLst>
              <a:ext uri="{FF2B5EF4-FFF2-40B4-BE49-F238E27FC236}">
                <a16:creationId xmlns:a16="http://schemas.microsoft.com/office/drawing/2014/main" id="{B3599DBF-E6F3-4E11-AD80-3756986CE15B}"/>
              </a:ext>
            </a:extLst>
          </p:cNvPr>
          <p:cNvSpPr/>
          <p:nvPr/>
        </p:nvSpPr>
        <p:spPr>
          <a:xfrm>
            <a:off x="1244301" y="1249299"/>
            <a:ext cx="9703399" cy="5564884"/>
          </a:xfrm>
          <a:prstGeom prst="leftRightArrow">
            <a:avLst>
              <a:gd name="adj1" fmla="val 80971"/>
              <a:gd name="adj2" fmla="val 28677"/>
            </a:avLst>
          </a:prstGeom>
          <a:solidFill>
            <a:srgbClr val="00B0F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C0932F4-B198-4CA7-910D-19D5DEC51682}"/>
              </a:ext>
            </a:extLst>
          </p:cNvPr>
          <p:cNvGrpSpPr/>
          <p:nvPr/>
        </p:nvGrpSpPr>
        <p:grpSpPr>
          <a:xfrm>
            <a:off x="4917897" y="2028826"/>
            <a:ext cx="2067015" cy="584304"/>
            <a:chOff x="5218911" y="1946439"/>
            <a:chExt cx="2067015" cy="584304"/>
          </a:xfrm>
        </p:grpSpPr>
        <p:pic>
          <p:nvPicPr>
            <p:cNvPr id="134" name="Picture 133" descr="A picture containing ax, tool&#10;&#10;Description generated with very high confidence">
              <a:extLst>
                <a:ext uri="{FF2B5EF4-FFF2-40B4-BE49-F238E27FC236}">
                  <a16:creationId xmlns:a16="http://schemas.microsoft.com/office/drawing/2014/main" id="{00F231EC-37EF-4192-85FB-011FCCE8A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911" y="1965966"/>
              <a:ext cx="662689" cy="538103"/>
            </a:xfrm>
            <a:prstGeom prst="rect">
              <a:avLst/>
            </a:prstGeom>
          </p:spPr>
        </p:pic>
        <p:pic>
          <p:nvPicPr>
            <p:cNvPr id="137" name="Picture 136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FDBACF42-570A-48E9-B140-1C5A03D48B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9" t="16400" r="14881" b="15439"/>
            <a:stretch/>
          </p:blipFill>
          <p:spPr>
            <a:xfrm>
              <a:off x="5990770" y="1946439"/>
              <a:ext cx="608993" cy="584304"/>
            </a:xfrm>
            <a:prstGeom prst="rect">
              <a:avLst/>
            </a:prstGeom>
          </p:spPr>
        </p:pic>
        <p:pic>
          <p:nvPicPr>
            <p:cNvPr id="139" name="Picture 13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5D03F14-2C50-4691-9699-B213AA818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933" y="1952551"/>
              <a:ext cx="576993" cy="57699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095" y="255337"/>
            <a:ext cx="8696010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When we interact/transact with others,</a:t>
            </a:r>
            <a:br>
              <a:rPr lang="en-US" sz="3200">
                <a:latin typeface="Century Gothic" panose="020B0502020202020204" pitchFamily="34" charset="0"/>
              </a:rPr>
            </a:br>
            <a:r>
              <a:rPr lang="en-US" sz="3200">
                <a:latin typeface="Century Gothic" panose="020B0502020202020204" pitchFamily="34" charset="0"/>
              </a:rPr>
              <a:t>we often delegate </a:t>
            </a:r>
            <a:r>
              <a:rPr lang="en-US" sz="3200" b="1">
                <a:latin typeface="Century Gothic" panose="020B0502020202020204" pitchFamily="34" charset="0"/>
              </a:rPr>
              <a:t>Trust</a:t>
            </a:r>
            <a:r>
              <a:rPr lang="en-US" sz="3200">
                <a:latin typeface="Century Gothic" panose="020B0502020202020204" pitchFamily="34" charset="0"/>
              </a:rPr>
              <a:t> to </a:t>
            </a:r>
            <a:r>
              <a:rPr lang="en-US" sz="3200" b="1">
                <a:latin typeface="Century Gothic" panose="020B0502020202020204" pitchFamily="34" charset="0"/>
              </a:rPr>
              <a:t>Intermediaries</a:t>
            </a:r>
            <a:endParaRPr lang="en-IE" sz="3200" b="1">
              <a:latin typeface="Century Gothic" panose="020B0502020202020204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AAE65C9-3075-4F84-8EBB-512DCA1FD83B}"/>
              </a:ext>
            </a:extLst>
          </p:cNvPr>
          <p:cNvGrpSpPr/>
          <p:nvPr/>
        </p:nvGrpSpPr>
        <p:grpSpPr>
          <a:xfrm>
            <a:off x="2294766" y="5215707"/>
            <a:ext cx="1952281" cy="970921"/>
            <a:chOff x="2268799" y="5134880"/>
            <a:chExt cx="1952281" cy="970921"/>
          </a:xfrm>
        </p:grpSpPr>
        <p:pic>
          <p:nvPicPr>
            <p:cNvPr id="14" name="Picture 13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2E8438D0-2470-48C9-A0E7-6A60F5546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048" y="5749016"/>
              <a:ext cx="1187305" cy="35678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71FF16E-7708-43D5-87F4-41997DD14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799" y="5134880"/>
              <a:ext cx="1339902" cy="535961"/>
            </a:xfrm>
            <a:prstGeom prst="rect">
              <a:avLst/>
            </a:prstGeom>
          </p:spPr>
        </p:pic>
        <p:pic>
          <p:nvPicPr>
            <p:cNvPr id="40" name="Picture 3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4D397476-390C-4CED-8135-A3A2416E9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119" y="5145184"/>
              <a:ext cx="535961" cy="535961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7D4EBF5-1480-4A08-B1F5-A834AB73228E}"/>
              </a:ext>
            </a:extLst>
          </p:cNvPr>
          <p:cNvGrpSpPr/>
          <p:nvPr/>
        </p:nvGrpSpPr>
        <p:grpSpPr>
          <a:xfrm>
            <a:off x="7956364" y="1890484"/>
            <a:ext cx="2032729" cy="1181688"/>
            <a:chOff x="7956364" y="1890484"/>
            <a:chExt cx="2032729" cy="118168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BB2148-B20C-44D2-ACE7-943A47892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224" y="2009921"/>
              <a:ext cx="673843" cy="21967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FF492AF-4FA5-4770-8260-5F9678CC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044" y="2630510"/>
              <a:ext cx="736102" cy="44166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3858927-997A-40F2-8DC3-F61D7FF4D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7" t="27126" r="1953" b="26484"/>
            <a:stretch/>
          </p:blipFill>
          <p:spPr>
            <a:xfrm>
              <a:off x="9134298" y="2441510"/>
              <a:ext cx="854795" cy="424645"/>
            </a:xfrm>
            <a:prstGeom prst="rect">
              <a:avLst/>
            </a:prstGeom>
          </p:spPr>
        </p:pic>
        <p:pic>
          <p:nvPicPr>
            <p:cNvPr id="46" name="Picture 45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53B2BBF5-E186-4460-974C-29C65318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64" y="1890484"/>
              <a:ext cx="662688" cy="656061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499EDEF-1D19-445B-A84D-95C591CDF83D}"/>
              </a:ext>
            </a:extLst>
          </p:cNvPr>
          <p:cNvGrpSpPr/>
          <p:nvPr/>
        </p:nvGrpSpPr>
        <p:grpSpPr>
          <a:xfrm>
            <a:off x="2345266" y="1884093"/>
            <a:ext cx="1617785" cy="729037"/>
            <a:chOff x="2345266" y="1884093"/>
            <a:chExt cx="1617785" cy="729037"/>
          </a:xfrm>
        </p:grpSpPr>
        <p:pic>
          <p:nvPicPr>
            <p:cNvPr id="22" name="Picture 21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3536A604-2E99-4DFD-87E6-4CECC705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677" y="1884093"/>
              <a:ext cx="1402374" cy="37269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D1E5769-43AA-4640-97DF-801E84BA1B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7" t="29832" r="7645" b="29025"/>
            <a:stretch/>
          </p:blipFill>
          <p:spPr>
            <a:xfrm>
              <a:off x="2345266" y="2295507"/>
              <a:ext cx="1402374" cy="317623"/>
            </a:xfrm>
            <a:prstGeom prst="rect">
              <a:avLst/>
            </a:prstGeom>
          </p:spPr>
        </p:pic>
      </p:grpSp>
      <p:pic>
        <p:nvPicPr>
          <p:cNvPr id="52" name="Picture 5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ACF3D-5489-4964-B80B-BE9E0D631FC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3297" r="6107" b="9747"/>
          <a:stretch/>
        </p:blipFill>
        <p:spPr>
          <a:xfrm>
            <a:off x="5147226" y="5065623"/>
            <a:ext cx="1365981" cy="9631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00BDE94-E517-43C2-A7C7-0C88AD1948C1}"/>
              </a:ext>
            </a:extLst>
          </p:cNvPr>
          <p:cNvSpPr txBox="1"/>
          <p:nvPr/>
        </p:nvSpPr>
        <p:spPr>
          <a:xfrm>
            <a:off x="96911" y="3402783"/>
            <a:ext cx="1172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Century Gothic" panose="020B0502020202020204" pitchFamily="34" charset="0"/>
              </a:rPr>
              <a:t>producer,</a:t>
            </a:r>
          </a:p>
          <a:p>
            <a:pPr algn="ctr"/>
            <a:r>
              <a:rPr lang="en-US" sz="1600">
                <a:latin typeface="Century Gothic" panose="020B0502020202020204" pitchFamily="34" charset="0"/>
              </a:rPr>
              <a:t>provider,</a:t>
            </a:r>
          </a:p>
          <a:p>
            <a:pPr algn="ctr"/>
            <a:r>
              <a:rPr lang="en-US" sz="1600">
                <a:latin typeface="Century Gothic" panose="020B0502020202020204" pitchFamily="34" charset="0"/>
              </a:rPr>
              <a:t>seller,</a:t>
            </a:r>
          </a:p>
          <a:p>
            <a:pPr algn="ctr"/>
            <a:r>
              <a:rPr lang="en-US" sz="1600">
                <a:latin typeface="Century Gothic" panose="020B0502020202020204" pitchFamily="34" charset="0"/>
              </a:rPr>
              <a:t>lender</a:t>
            </a:r>
            <a:endParaRPr lang="en-IE" sz="1600">
              <a:latin typeface="Century Gothic" panose="020B0502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B263E3-DD53-4F33-A477-86964A6DBDAE}"/>
              </a:ext>
            </a:extLst>
          </p:cNvPr>
          <p:cNvSpPr txBox="1"/>
          <p:nvPr/>
        </p:nvSpPr>
        <p:spPr>
          <a:xfrm>
            <a:off x="10918669" y="3402783"/>
            <a:ext cx="1226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Century Gothic" panose="020B0502020202020204" pitchFamily="34" charset="0"/>
              </a:rPr>
              <a:t>consumer,</a:t>
            </a:r>
          </a:p>
          <a:p>
            <a:pPr algn="ctr"/>
            <a:r>
              <a:rPr lang="en-US" sz="1600">
                <a:latin typeface="Century Gothic" panose="020B0502020202020204" pitchFamily="34" charset="0"/>
              </a:rPr>
              <a:t>recipient,</a:t>
            </a:r>
          </a:p>
          <a:p>
            <a:pPr algn="ctr"/>
            <a:r>
              <a:rPr lang="en-US" sz="1600">
                <a:latin typeface="Century Gothic" panose="020B0502020202020204" pitchFamily="34" charset="0"/>
              </a:rPr>
              <a:t>buyer,</a:t>
            </a:r>
          </a:p>
          <a:p>
            <a:pPr algn="ctr"/>
            <a:r>
              <a:rPr lang="en-US" sz="1600">
                <a:latin typeface="Century Gothic" panose="020B0502020202020204" pitchFamily="34" charset="0"/>
              </a:rPr>
              <a:t>borrower</a:t>
            </a:r>
            <a:endParaRPr lang="en-IE" sz="1600">
              <a:latin typeface="Century Gothic" panose="020B0502020202020204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1EB57F7-D0FA-45C7-ABF9-AF477CC5409D}"/>
              </a:ext>
            </a:extLst>
          </p:cNvPr>
          <p:cNvGrpSpPr/>
          <p:nvPr/>
        </p:nvGrpSpPr>
        <p:grpSpPr>
          <a:xfrm>
            <a:off x="1672826" y="3022083"/>
            <a:ext cx="2109781" cy="1587935"/>
            <a:chOff x="1672826" y="3022083"/>
            <a:chExt cx="2109781" cy="1587935"/>
          </a:xfrm>
        </p:grpSpPr>
        <p:pic>
          <p:nvPicPr>
            <p:cNvPr id="5" name="Picture 4" descr="A blue and white sign&#10;&#10;Description generated with very high confidence">
              <a:extLst>
                <a:ext uri="{FF2B5EF4-FFF2-40B4-BE49-F238E27FC236}">
                  <a16:creationId xmlns:a16="http://schemas.microsoft.com/office/drawing/2014/main" id="{0522CBB0-84FC-4D09-AB0B-8F8AE03B0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356" y="3461342"/>
              <a:ext cx="2002251" cy="583990"/>
            </a:xfrm>
            <a:prstGeom prst="rect">
              <a:avLst/>
            </a:prstGeom>
          </p:spPr>
        </p:pic>
        <p:pic>
          <p:nvPicPr>
            <p:cNvPr id="8" name="Picture 7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E74EA729-A6BE-4204-A834-698D27592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013" y="4031561"/>
              <a:ext cx="558878" cy="558878"/>
            </a:xfrm>
            <a:prstGeom prst="rect">
              <a:avLst/>
            </a:prstGeom>
          </p:spPr>
        </p:pic>
        <p:pic>
          <p:nvPicPr>
            <p:cNvPr id="60" name="Picture 5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900EE2D9-DD7F-4E08-8D86-BE428C02A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42" b="16951"/>
            <a:stretch/>
          </p:blipFill>
          <p:spPr>
            <a:xfrm>
              <a:off x="2214456" y="3022083"/>
              <a:ext cx="1417113" cy="520880"/>
            </a:xfrm>
            <a:prstGeom prst="rect">
              <a:avLst/>
            </a:prstGeom>
          </p:spPr>
        </p:pic>
        <p:pic>
          <p:nvPicPr>
            <p:cNvPr id="83" name="Picture 82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FFECDE1E-FF6B-4F00-9C56-2F837703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826" y="4026028"/>
              <a:ext cx="1253197" cy="58399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B6B4ED5-7438-4199-9851-44CD861BD54D}"/>
              </a:ext>
            </a:extLst>
          </p:cNvPr>
          <p:cNvGrpSpPr/>
          <p:nvPr/>
        </p:nvGrpSpPr>
        <p:grpSpPr>
          <a:xfrm>
            <a:off x="7183373" y="5038444"/>
            <a:ext cx="2800213" cy="1010300"/>
            <a:chOff x="7183373" y="5175877"/>
            <a:chExt cx="2800213" cy="10103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815A0A-9AF4-4004-8C75-81F0E1242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794" y="5175877"/>
              <a:ext cx="995878" cy="39835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8025DA0-FE8E-4AAF-B78A-3058FABEB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373" y="5659634"/>
              <a:ext cx="736055" cy="517692"/>
            </a:xfrm>
            <a:prstGeom prst="rect">
              <a:avLst/>
            </a:prstGeom>
          </p:spPr>
        </p:pic>
        <p:pic>
          <p:nvPicPr>
            <p:cNvPr id="85" name="Picture 84" descr="A picture containing clipart&#10;&#10;Description generated with high confidence">
              <a:extLst>
                <a:ext uri="{FF2B5EF4-FFF2-40B4-BE49-F238E27FC236}">
                  <a16:creationId xmlns:a16="http://schemas.microsoft.com/office/drawing/2014/main" id="{A157EE77-B26D-4588-BE19-A5D6099E2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775"/>
            <a:stretch/>
          </p:blipFill>
          <p:spPr>
            <a:xfrm>
              <a:off x="8370123" y="5231013"/>
              <a:ext cx="1613463" cy="456053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86C842C5-A6AB-48EE-8123-041CD2171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3" t="19892" r="16337" b="19840"/>
            <a:stretch/>
          </p:blipFill>
          <p:spPr>
            <a:xfrm>
              <a:off x="7994658" y="5648005"/>
              <a:ext cx="1755833" cy="538172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362387A-E0F6-43C6-A45C-D6B6C49752E0}"/>
              </a:ext>
            </a:extLst>
          </p:cNvPr>
          <p:cNvGrpSpPr/>
          <p:nvPr/>
        </p:nvGrpSpPr>
        <p:grpSpPr>
          <a:xfrm>
            <a:off x="4468130" y="3552606"/>
            <a:ext cx="3173562" cy="644870"/>
            <a:chOff x="4431298" y="3236689"/>
            <a:chExt cx="3173562" cy="64487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E560E40-D7AE-487C-A139-A999DABB3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298" y="3238631"/>
              <a:ext cx="642928" cy="642928"/>
            </a:xfrm>
            <a:prstGeom prst="rect">
              <a:avLst/>
            </a:prstGeom>
          </p:spPr>
        </p:pic>
        <p:pic>
          <p:nvPicPr>
            <p:cNvPr id="70" name="Picture 6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B70F044-034F-4FC0-82B3-74FE93910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" t="3550" r="3419" b="3613"/>
            <a:stretch/>
          </p:blipFill>
          <p:spPr>
            <a:xfrm>
              <a:off x="5301034" y="3238631"/>
              <a:ext cx="645275" cy="642928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F4FFC7C-109B-4110-976D-0C12AEFF00BC}"/>
                </a:ext>
              </a:extLst>
            </p:cNvPr>
            <p:cNvGrpSpPr/>
            <p:nvPr/>
          </p:nvGrpSpPr>
          <p:grpSpPr>
            <a:xfrm>
              <a:off x="6164536" y="3236689"/>
              <a:ext cx="1440324" cy="590382"/>
              <a:chOff x="6443018" y="3558138"/>
              <a:chExt cx="1440324" cy="590382"/>
            </a:xfrm>
          </p:grpSpPr>
          <p:pic>
            <p:nvPicPr>
              <p:cNvPr id="87" name="Picture 86" descr="A picture containing object&#10;&#10;Description generated with high confidence">
                <a:extLst>
                  <a:ext uri="{FF2B5EF4-FFF2-40B4-BE49-F238E27FC236}">
                    <a16:creationId xmlns:a16="http://schemas.microsoft.com/office/drawing/2014/main" id="{64A181B9-B8A2-42FE-B828-DAA62EFA69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067"/>
              <a:stretch/>
            </p:blipFill>
            <p:spPr>
              <a:xfrm>
                <a:off x="6443018" y="3574417"/>
                <a:ext cx="823630" cy="574103"/>
              </a:xfrm>
              <a:prstGeom prst="rect">
                <a:avLst/>
              </a:prstGeom>
            </p:spPr>
          </p:pic>
          <p:pic>
            <p:nvPicPr>
              <p:cNvPr id="90" name="Picture 89" descr="A picture containing object&#10;&#10;Description generated with high confidence">
                <a:extLst>
                  <a:ext uri="{FF2B5EF4-FFF2-40B4-BE49-F238E27FC236}">
                    <a16:creationId xmlns:a16="http://schemas.microsoft.com/office/drawing/2014/main" id="{FDBC366B-04C2-4C8A-9197-3A11F981AB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15"/>
              <a:stretch/>
            </p:blipFill>
            <p:spPr>
              <a:xfrm>
                <a:off x="7220654" y="3558138"/>
                <a:ext cx="662688" cy="574103"/>
              </a:xfrm>
              <a:prstGeom prst="rect">
                <a:avLst/>
              </a:prstGeom>
            </p:spPr>
          </p:pic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1238E6F-A780-40E0-B671-244585ABF851}"/>
              </a:ext>
            </a:extLst>
          </p:cNvPr>
          <p:cNvGrpSpPr/>
          <p:nvPr/>
        </p:nvGrpSpPr>
        <p:grpSpPr>
          <a:xfrm>
            <a:off x="8368624" y="3552606"/>
            <a:ext cx="2187577" cy="642929"/>
            <a:chOff x="4376774" y="4231646"/>
            <a:chExt cx="2187577" cy="642929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60603A00-6E32-4A17-A9E8-398227740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774" y="4231646"/>
              <a:ext cx="857239" cy="642929"/>
            </a:xfrm>
            <a:prstGeom prst="rect">
              <a:avLst/>
            </a:prstGeom>
          </p:spPr>
        </p:pic>
        <p:pic>
          <p:nvPicPr>
            <p:cNvPr id="97" name="Picture 96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766A007E-02D1-418F-996E-D6673E6B4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08" t="12532" r="11259" b="11621"/>
            <a:stretch/>
          </p:blipFill>
          <p:spPr>
            <a:xfrm>
              <a:off x="5976229" y="4323046"/>
              <a:ext cx="588122" cy="460129"/>
            </a:xfrm>
            <a:prstGeom prst="rect">
              <a:avLst/>
            </a:prstGeom>
          </p:spPr>
        </p:pic>
        <p:pic>
          <p:nvPicPr>
            <p:cNvPr id="101" name="Picture 100" descr="A picture containing plate, tableware, dishware&#10;&#10;Description generated with very high confidence">
              <a:extLst>
                <a:ext uri="{FF2B5EF4-FFF2-40B4-BE49-F238E27FC236}">
                  <a16:creationId xmlns:a16="http://schemas.microsoft.com/office/drawing/2014/main" id="{6E75C4BC-F0DB-409C-AA53-42BA7A2A4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8247" y="4408486"/>
              <a:ext cx="578497" cy="289249"/>
            </a:xfrm>
            <a:prstGeom prst="rect">
              <a:avLst/>
            </a:prstGeom>
          </p:spPr>
        </p:pic>
      </p:grp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FECB3A4-3BC1-456C-96B1-859277F504EF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t="27839" r="7423" b="24214"/>
          <a:stretch/>
        </p:blipFill>
        <p:spPr>
          <a:xfrm>
            <a:off x="2907939" y="5021649"/>
            <a:ext cx="1280816" cy="2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If we had a trusted </a:t>
            </a:r>
            <a:r>
              <a:rPr lang="en-US" sz="3200" b="1">
                <a:latin typeface="Century Gothic" panose="020B0502020202020204" pitchFamily="34" charset="0"/>
              </a:rPr>
              <a:t>Shared Ledger</a:t>
            </a:r>
            <a:r>
              <a:rPr lang="en-US" sz="3200">
                <a:latin typeface="Century Gothic" panose="020B0502020202020204" pitchFamily="34" charset="0"/>
              </a:rPr>
              <a:t> many of those Intermediaries would no longer be necessary</a:t>
            </a:r>
            <a:endParaRPr lang="en-IE" sz="3200" u="sng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FC229-2F09-4D16-9914-4AC9EAB1D3CD}"/>
              </a:ext>
            </a:extLst>
          </p:cNvPr>
          <p:cNvSpPr txBox="1"/>
          <p:nvPr/>
        </p:nvSpPr>
        <p:spPr>
          <a:xfrm>
            <a:off x="1292787" y="1960968"/>
            <a:ext cx="514458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>
                <a:latin typeface="Century Gothic" panose="020B0502020202020204" pitchFamily="34" charset="0"/>
              </a:rPr>
              <a:t> Shared, distributed </a:t>
            </a:r>
            <a:r>
              <a:rPr lang="en-US" sz="2200" b="1">
                <a:latin typeface="Century Gothic" panose="020B0502020202020204" pitchFamily="34" charset="0"/>
              </a:rPr>
              <a:t>Ledger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latin typeface="Century Gothic" panose="020B0502020202020204" pitchFamily="34" charset="0"/>
              </a:rPr>
              <a:t> Immediate </a:t>
            </a:r>
            <a:r>
              <a:rPr lang="en-US" sz="2200" b="1">
                <a:latin typeface="Century Gothic" panose="020B0502020202020204" pitchFamily="34" charset="0"/>
              </a:rPr>
              <a:t>Consensus </a:t>
            </a:r>
            <a:r>
              <a:rPr lang="en-US" sz="2200">
                <a:latin typeface="Century Gothic" panose="020B0502020202020204" pitchFamily="34" charset="0"/>
              </a:rPr>
              <a:t>on</a:t>
            </a:r>
            <a:br>
              <a:rPr lang="en-US" sz="2200">
                <a:latin typeface="Century Gothic" panose="020B0502020202020204" pitchFamily="34" charset="0"/>
              </a:rPr>
            </a:br>
            <a:r>
              <a:rPr lang="en-US" sz="2200">
                <a:latin typeface="Century Gothic" panose="020B0502020202020204" pitchFamily="34" charset="0"/>
              </a:rPr>
              <a:t> "State of the World"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latin typeface="Century Gothic" panose="020B0502020202020204" pitchFamily="34" charset="0"/>
              </a:rPr>
              <a:t> </a:t>
            </a:r>
            <a:r>
              <a:rPr lang="en-US" sz="2200" b="1">
                <a:latin typeface="Century Gothic" panose="020B0502020202020204" pitchFamily="34" charset="0"/>
              </a:rPr>
              <a:t>Tamper-Proof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latin typeface="Century Gothic" panose="020B0502020202020204" pitchFamily="34" charset="0"/>
              </a:rPr>
              <a:t> </a:t>
            </a:r>
            <a:r>
              <a:rPr lang="en-US" sz="2200" b="1">
                <a:latin typeface="Century Gothic" panose="020B0502020202020204" pitchFamily="34" charset="0"/>
              </a:rPr>
              <a:t>Public</a:t>
            </a:r>
            <a:r>
              <a:rPr lang="en-US" sz="2200">
                <a:latin typeface="Century Gothic" panose="020B0502020202020204" pitchFamily="34" charset="0"/>
              </a:rPr>
              <a:t>,</a:t>
            </a:r>
            <a:br>
              <a:rPr lang="en-US" sz="2200">
                <a:latin typeface="Century Gothic" panose="020B0502020202020204" pitchFamily="34" charset="0"/>
              </a:rPr>
            </a:br>
            <a:r>
              <a:rPr lang="en-US" sz="2200">
                <a:latin typeface="Century Gothic" panose="020B0502020202020204" pitchFamily="34" charset="0"/>
              </a:rPr>
              <a:t> anyone can access, validate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latin typeface="Century Gothic" panose="020B0502020202020204" pitchFamily="34" charset="0"/>
              </a:rPr>
              <a:t> </a:t>
            </a:r>
            <a:r>
              <a:rPr lang="en-US" sz="2200" b="1">
                <a:latin typeface="Century Gothic" panose="020B0502020202020204" pitchFamily="34" charset="0"/>
              </a:rPr>
              <a:t>Transactions </a:t>
            </a:r>
            <a:r>
              <a:rPr lang="en-US" sz="2200">
                <a:latin typeface="Century Gothic" panose="020B0502020202020204" pitchFamily="34" charset="0"/>
              </a:rPr>
              <a:t>change the state</a:t>
            </a:r>
          </a:p>
        </p:txBody>
      </p:sp>
      <p:pic>
        <p:nvPicPr>
          <p:cNvPr id="66" name="Picture 65" descr="http://www.gjermundbjaanes.com/img/posts/distributed_ledger.png">
            <a:extLst>
              <a:ext uri="{FF2B5EF4-FFF2-40B4-BE49-F238E27FC236}">
                <a16:creationId xmlns:a16="http://schemas.microsoft.com/office/drawing/2014/main" id="{9B0DFCA7-9CCE-4761-A7AA-BBA322E89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4" t="16189" r="24545"/>
          <a:stretch/>
        </p:blipFill>
        <p:spPr>
          <a:xfrm>
            <a:off x="7012744" y="1695194"/>
            <a:ext cx="4269814" cy="4347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3DD57B-9C61-46F0-8E72-33C66F838788}"/>
              </a:ext>
            </a:extLst>
          </p:cNvPr>
          <p:cNvSpPr txBox="1"/>
          <p:nvPr/>
        </p:nvSpPr>
        <p:spPr>
          <a:xfrm>
            <a:off x="6886575" y="6200776"/>
            <a:ext cx="41697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>
                    <a:lumMod val="75000"/>
                  </a:schemeClr>
                </a:solidFill>
              </a:rPr>
              <a:t>sources:</a:t>
            </a:r>
          </a:p>
          <a:p>
            <a:r>
              <a:rPr lang="en-IE" sz="1100">
                <a:solidFill>
                  <a:schemeClr val="bg1">
                    <a:lumMod val="75000"/>
                  </a:schemeClr>
                </a:solidFill>
              </a:rPr>
              <a:t>https://commons.wikimedia.org/wiki/File:Server-based-network.svg</a:t>
            </a:r>
          </a:p>
          <a:p>
            <a:r>
              <a:rPr lang="en-IE" sz="1100">
                <a:solidFill>
                  <a:schemeClr val="bg1">
                    <a:lumMod val="75000"/>
                  </a:schemeClr>
                </a:solidFill>
              </a:rPr>
              <a:t>http://www.gjermundbjaanes.com/img/posts/distributed_ledger.png</a:t>
            </a:r>
          </a:p>
        </p:txBody>
      </p:sp>
    </p:spTree>
    <p:extLst>
      <p:ext uri="{BB962C8B-B14F-4D97-AF65-F5344CB8AC3E}">
        <p14:creationId xmlns:p14="http://schemas.microsoft.com/office/powerpoint/2010/main" val="5667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How can we achieve a shared, trusted Ledger</a:t>
            </a:r>
            <a:br>
              <a:rPr lang="en-US" sz="3200">
                <a:latin typeface="Century Gothic" panose="020B0502020202020204" pitchFamily="34" charset="0"/>
              </a:rPr>
            </a:br>
            <a:r>
              <a:rPr lang="en-US" sz="3200" b="1">
                <a:latin typeface="Century Gothic" panose="020B0502020202020204" pitchFamily="34" charset="0"/>
              </a:rPr>
              <a:t>without Trust between Parties</a:t>
            </a:r>
            <a:r>
              <a:rPr lang="en-US" sz="3200">
                <a:latin typeface="Century Gothic" panose="020B0502020202020204" pitchFamily="34" charset="0"/>
              </a:rPr>
              <a:t>?</a:t>
            </a:r>
            <a:endParaRPr lang="en-IE" sz="3200" u="sng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FC229-2F09-4D16-9914-4AC9EAB1D3CD}"/>
              </a:ext>
            </a:extLst>
          </p:cNvPr>
          <p:cNvSpPr txBox="1"/>
          <p:nvPr/>
        </p:nvSpPr>
        <p:spPr>
          <a:xfrm>
            <a:off x="510150" y="1522477"/>
            <a:ext cx="67813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Block = List of Transactions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Blockchain = Chain of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Tamper-Proof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Consensus (PoW)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Miners expend energy to find</a:t>
            </a:r>
            <a:br>
              <a:rPr lang="en-US" sz="2200">
                <a:latin typeface="Century Gothic" panose="020B0502020202020204" pitchFamily="34" charset="0"/>
              </a:rPr>
            </a:br>
            <a:r>
              <a:rPr lang="en-US" sz="2200">
                <a:latin typeface="Century Gothic" panose="020B0502020202020204" pitchFamily="34" charset="0"/>
              </a:rPr>
              <a:t>hash puzzle solution (fair lottery)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"block reward" = 12.5 BTC ~ 90,000€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Other nodes accept block if it is valid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Trustless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Nodes assumed to be untrusted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Fair Lottery, Cryptography ensure that no one can cheat</a:t>
            </a:r>
          </a:p>
        </p:txBody>
      </p:sp>
      <p:pic>
        <p:nvPicPr>
          <p:cNvPr id="10" name="Picture 9" descr="https://www.newcurrencyfrontier.com/wp-content/uploads/2017/11/genesis-mining-how-to-mine-bitcoin-004-780x358-780x358.jpg">
            <a:extLst>
              <a:ext uri="{FF2B5EF4-FFF2-40B4-BE49-F238E27FC236}">
                <a16:creationId xmlns:a16="http://schemas.microsoft.com/office/drawing/2014/main" id="{2044F1DB-57B2-4011-9A14-B21386665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r="8728" b="2754"/>
          <a:stretch/>
        </p:blipFill>
        <p:spPr>
          <a:xfrm>
            <a:off x="7589520" y="3980013"/>
            <a:ext cx="4319990" cy="244787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5070F65-CAD1-4049-882D-9B0CE3B86BA7}"/>
              </a:ext>
            </a:extLst>
          </p:cNvPr>
          <p:cNvGrpSpPr/>
          <p:nvPr/>
        </p:nvGrpSpPr>
        <p:grpSpPr>
          <a:xfrm>
            <a:off x="7589520" y="1913520"/>
            <a:ext cx="4319990" cy="1515480"/>
            <a:chOff x="879348" y="2633472"/>
            <a:chExt cx="9070848" cy="318211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3655BA-B71D-4DDB-ABF7-6B6FA8303B08}"/>
                </a:ext>
              </a:extLst>
            </p:cNvPr>
            <p:cNvGrpSpPr/>
            <p:nvPr/>
          </p:nvGrpSpPr>
          <p:grpSpPr>
            <a:xfrm>
              <a:off x="1818132" y="2633472"/>
              <a:ext cx="2084832" cy="3182112"/>
              <a:chOff x="2112264" y="1225296"/>
              <a:chExt cx="2084832" cy="318211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B509B55-AC05-4E59-A743-E1564421D6A8}"/>
                  </a:ext>
                </a:extLst>
              </p:cNvPr>
              <p:cNvSpPr/>
              <p:nvPr/>
            </p:nvSpPr>
            <p:spPr>
              <a:xfrm>
                <a:off x="2112264" y="3877056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B363BA2-C53B-448B-95B0-C221315C4CDE}"/>
                  </a:ext>
                </a:extLst>
              </p:cNvPr>
              <p:cNvSpPr/>
              <p:nvPr/>
            </p:nvSpPr>
            <p:spPr>
              <a:xfrm>
                <a:off x="2112264" y="3346704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31C57FD-A2E3-4A0C-9FF1-458F9C2AB0FF}"/>
                  </a:ext>
                </a:extLst>
              </p:cNvPr>
              <p:cNvSpPr/>
              <p:nvPr/>
            </p:nvSpPr>
            <p:spPr>
              <a:xfrm>
                <a:off x="2112264" y="2816352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18ECCDB-CDFE-4787-8C26-F70305249D76}"/>
                  </a:ext>
                </a:extLst>
              </p:cNvPr>
              <p:cNvSpPr/>
              <p:nvPr/>
            </p:nvSpPr>
            <p:spPr>
              <a:xfrm>
                <a:off x="2112264" y="2286000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E1B873-FBAE-43A5-9277-696686E4C105}"/>
                  </a:ext>
                </a:extLst>
              </p:cNvPr>
              <p:cNvSpPr/>
              <p:nvPr/>
            </p:nvSpPr>
            <p:spPr>
              <a:xfrm>
                <a:off x="2112264" y="1755648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038D0F-89D9-4DD4-BBC7-C34D4ECC5B9A}"/>
                  </a:ext>
                </a:extLst>
              </p:cNvPr>
              <p:cNvSpPr/>
              <p:nvPr/>
            </p:nvSpPr>
            <p:spPr>
              <a:xfrm>
                <a:off x="2112264" y="1225296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prev: H(  )</a:t>
                </a:r>
                <a:endParaRPr lang="en-IE" sz="14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DDFEF7-35AB-46BF-B78B-FF6679B37A46}"/>
                </a:ext>
              </a:extLst>
            </p:cNvPr>
            <p:cNvGrpSpPr/>
            <p:nvPr/>
          </p:nvGrpSpPr>
          <p:grpSpPr>
            <a:xfrm>
              <a:off x="4841748" y="2633472"/>
              <a:ext cx="2084832" cy="3182112"/>
              <a:chOff x="2112264" y="1225296"/>
              <a:chExt cx="2084832" cy="318211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35EF10-4E4E-410D-9051-11DF07FDA02B}"/>
                  </a:ext>
                </a:extLst>
              </p:cNvPr>
              <p:cNvSpPr/>
              <p:nvPr/>
            </p:nvSpPr>
            <p:spPr>
              <a:xfrm>
                <a:off x="2112264" y="3877056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BE0088-3F92-4906-B8FE-6992F9BA1009}"/>
                  </a:ext>
                </a:extLst>
              </p:cNvPr>
              <p:cNvSpPr/>
              <p:nvPr/>
            </p:nvSpPr>
            <p:spPr>
              <a:xfrm>
                <a:off x="2112264" y="3346704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4E50B8F-F34D-480D-B339-C959FDCC6807}"/>
                  </a:ext>
                </a:extLst>
              </p:cNvPr>
              <p:cNvSpPr/>
              <p:nvPr/>
            </p:nvSpPr>
            <p:spPr>
              <a:xfrm>
                <a:off x="2112264" y="2816352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AF1BFB-43FF-4383-B971-B8DFF37B5864}"/>
                  </a:ext>
                </a:extLst>
              </p:cNvPr>
              <p:cNvSpPr/>
              <p:nvPr/>
            </p:nvSpPr>
            <p:spPr>
              <a:xfrm>
                <a:off x="2112264" y="2286000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2FA7B83-7410-4452-81B0-404D0F5B1352}"/>
                  </a:ext>
                </a:extLst>
              </p:cNvPr>
              <p:cNvSpPr/>
              <p:nvPr/>
            </p:nvSpPr>
            <p:spPr>
              <a:xfrm>
                <a:off x="2112264" y="1755648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8DCD456-A525-4C6A-87D4-36404AAA6EDB}"/>
                  </a:ext>
                </a:extLst>
              </p:cNvPr>
              <p:cNvSpPr/>
              <p:nvPr/>
            </p:nvSpPr>
            <p:spPr>
              <a:xfrm>
                <a:off x="2112264" y="1225296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prev: H(  )</a:t>
                </a:r>
                <a:endParaRPr lang="en-IE" sz="14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1EFCDD-A7D3-4047-8EEF-DB592980E6DC}"/>
                </a:ext>
              </a:extLst>
            </p:cNvPr>
            <p:cNvGrpSpPr/>
            <p:nvPr/>
          </p:nvGrpSpPr>
          <p:grpSpPr>
            <a:xfrm>
              <a:off x="7865364" y="2633472"/>
              <a:ext cx="2084832" cy="3182112"/>
              <a:chOff x="2112264" y="1225296"/>
              <a:chExt cx="2084832" cy="318211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C0F539E-C877-4FF8-82D2-2250FF58FCC5}"/>
                  </a:ext>
                </a:extLst>
              </p:cNvPr>
              <p:cNvSpPr/>
              <p:nvPr/>
            </p:nvSpPr>
            <p:spPr>
              <a:xfrm>
                <a:off x="2112264" y="3877056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E5C1ADF-76BE-4174-A9F0-D7BFCF9A5E96}"/>
                  </a:ext>
                </a:extLst>
              </p:cNvPr>
              <p:cNvSpPr/>
              <p:nvPr/>
            </p:nvSpPr>
            <p:spPr>
              <a:xfrm>
                <a:off x="2112264" y="3346704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C4FD6A0-D8C9-47AC-910A-633DBB81CD4A}"/>
                  </a:ext>
                </a:extLst>
              </p:cNvPr>
              <p:cNvSpPr/>
              <p:nvPr/>
            </p:nvSpPr>
            <p:spPr>
              <a:xfrm>
                <a:off x="2112264" y="2816352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F83228A-C193-48AD-B45F-0E8865AF740E}"/>
                  </a:ext>
                </a:extLst>
              </p:cNvPr>
              <p:cNvSpPr/>
              <p:nvPr/>
            </p:nvSpPr>
            <p:spPr>
              <a:xfrm>
                <a:off x="2112264" y="2286000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41C3030-FC31-4577-AD52-0204101D9145}"/>
                  </a:ext>
                </a:extLst>
              </p:cNvPr>
              <p:cNvSpPr/>
              <p:nvPr/>
            </p:nvSpPr>
            <p:spPr>
              <a:xfrm>
                <a:off x="2112264" y="1755648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A184F3A-94F2-4742-940E-E80D7BCD7C39}"/>
                  </a:ext>
                </a:extLst>
              </p:cNvPr>
              <p:cNvSpPr/>
              <p:nvPr/>
            </p:nvSpPr>
            <p:spPr>
              <a:xfrm>
                <a:off x="2112264" y="1225296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prev: H(  )</a:t>
                </a:r>
                <a:endParaRPr lang="en-IE" sz="1400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8B895E7-B514-470D-991E-BE366A3ABCF8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rot="16200000" flipH="1" flipV="1">
              <a:off x="7121652" y="2438399"/>
              <a:ext cx="1591056" cy="1981201"/>
            </a:xfrm>
            <a:prstGeom prst="bentConnector4">
              <a:avLst>
                <a:gd name="adj1" fmla="val -14368"/>
                <a:gd name="adj2" fmla="val 76308"/>
              </a:avLst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5AD4774E-3438-45D4-84CA-B508C7673AC3}"/>
                </a:ext>
              </a:extLst>
            </p:cNvPr>
            <p:cNvCxnSpPr>
              <a:stCxn id="37" idx="0"/>
            </p:cNvCxnSpPr>
            <p:nvPr/>
          </p:nvCxnSpPr>
          <p:spPr>
            <a:xfrm rot="16200000" flipH="1" flipV="1">
              <a:off x="4098036" y="2438400"/>
              <a:ext cx="1591056" cy="1981200"/>
            </a:xfrm>
            <a:prstGeom prst="bentConnector4">
              <a:avLst>
                <a:gd name="adj1" fmla="val -14368"/>
                <a:gd name="adj2" fmla="val 76308"/>
              </a:avLst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5DF8103-FABF-40AB-859D-627D5A432C2E}"/>
                </a:ext>
              </a:extLst>
            </p:cNvPr>
            <p:cNvCxnSpPr/>
            <p:nvPr/>
          </p:nvCxnSpPr>
          <p:spPr>
            <a:xfrm rot="16200000" flipH="1" flipV="1">
              <a:off x="1074420" y="2438400"/>
              <a:ext cx="1591056" cy="1981200"/>
            </a:xfrm>
            <a:prstGeom prst="bentConnector4">
              <a:avLst>
                <a:gd name="adj1" fmla="val -14368"/>
                <a:gd name="adj2" fmla="val 76308"/>
              </a:avLst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9388E0F-10C4-4CB1-81EC-0BBE33646561}"/>
              </a:ext>
            </a:extLst>
          </p:cNvPr>
          <p:cNvSpPr txBox="1"/>
          <p:nvPr/>
        </p:nvSpPr>
        <p:spPr>
          <a:xfrm>
            <a:off x="7884549" y="6512109"/>
            <a:ext cx="372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source: https://medium.com/@brettking/abc61b2ab49a</a:t>
            </a:r>
            <a:endParaRPr lang="en-IE" sz="12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F2A276-E7BD-420C-A631-158AB745CA61}"/>
              </a:ext>
            </a:extLst>
          </p:cNvPr>
          <p:cNvSpPr/>
          <p:nvPr/>
        </p:nvSpPr>
        <p:spPr>
          <a:xfrm>
            <a:off x="332755" y="1457324"/>
            <a:ext cx="11526489" cy="4694463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D8481F7-30A4-4E7A-8F31-AED1730C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A day in the life of a Blockchain</a:t>
            </a:r>
            <a:r>
              <a:rPr lang="en-US" sz="3200" b="1">
                <a:latin typeface="Century Gothic" panose="020B0502020202020204" pitchFamily="34" charset="0"/>
              </a:rPr>
              <a:t> Transaction</a:t>
            </a:r>
            <a:endParaRPr lang="en-IE" sz="3200" b="1" u="sng">
              <a:latin typeface="Century Gothic" panose="020B0502020202020204" pitchFamily="34" charset="0"/>
            </a:endParaRPr>
          </a:p>
        </p:txBody>
      </p:sp>
      <p:pic>
        <p:nvPicPr>
          <p:cNvPr id="37" name="Picture 3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27A83FD9-9FFC-425F-9A92-02E7A5DA4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" t="55473" r="58247" b="26009"/>
          <a:stretch/>
        </p:blipFill>
        <p:spPr>
          <a:xfrm>
            <a:off x="332756" y="4362442"/>
            <a:ext cx="4667867" cy="1789346"/>
          </a:xfrm>
          <a:prstGeom prst="rect">
            <a:avLst/>
          </a:prstGeom>
        </p:spPr>
      </p:pic>
      <p:pic>
        <p:nvPicPr>
          <p:cNvPr id="7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08A6F570-0DEC-4E93-B5C8-CF599330B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3" t="55473" r="3279" b="26009"/>
          <a:stretch/>
        </p:blipFill>
        <p:spPr>
          <a:xfrm>
            <a:off x="5000623" y="4362450"/>
            <a:ext cx="6858620" cy="1789336"/>
          </a:xfrm>
          <a:prstGeom prst="rect">
            <a:avLst/>
          </a:prstGeom>
        </p:spPr>
      </p:pic>
      <p:pic>
        <p:nvPicPr>
          <p:cNvPr id="8" name="Picture 7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BC1F8CA-10D5-4715-A9DF-740C81919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27" t="25409" r="3279" b="44527"/>
          <a:stretch/>
        </p:blipFill>
        <p:spPr>
          <a:xfrm>
            <a:off x="8877917" y="1457321"/>
            <a:ext cx="2981325" cy="2905128"/>
          </a:xfrm>
          <a:prstGeom prst="rect">
            <a:avLst/>
          </a:prstGeom>
        </p:spPr>
      </p:pic>
      <p:pic>
        <p:nvPicPr>
          <p:cNvPr id="9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F998719-A9D4-44B7-9AB8-87AD43E6A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2" t="25409" r="27172" b="44527"/>
          <a:stretch/>
        </p:blipFill>
        <p:spPr>
          <a:xfrm>
            <a:off x="6096001" y="1457319"/>
            <a:ext cx="2781920" cy="2905128"/>
          </a:xfrm>
          <a:prstGeom prst="rect">
            <a:avLst/>
          </a:prstGeom>
        </p:spPr>
      </p:pic>
      <p:pic>
        <p:nvPicPr>
          <p:cNvPr id="10" name="Picture 9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28034FBA-972F-4CB1-B866-FF655B7FD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8" t="25409" r="49468" b="44527"/>
          <a:stretch/>
        </p:blipFill>
        <p:spPr>
          <a:xfrm>
            <a:off x="3114669" y="1457317"/>
            <a:ext cx="2981331" cy="2905128"/>
          </a:xfrm>
          <a:prstGeom prst="rect">
            <a:avLst/>
          </a:prstGeom>
        </p:spPr>
      </p:pic>
      <p:pic>
        <p:nvPicPr>
          <p:cNvPr id="11" name="Picture 10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117E1B5-A29A-4C1B-9435-1C2382714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" t="25409" r="73360" b="44526"/>
          <a:stretch/>
        </p:blipFill>
        <p:spPr>
          <a:xfrm>
            <a:off x="332750" y="1457314"/>
            <a:ext cx="2781919" cy="2905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3BB3D-CB0B-45F7-8539-C6C5E68DF607}"/>
              </a:ext>
            </a:extLst>
          </p:cNvPr>
          <p:cNvSpPr txBox="1"/>
          <p:nvPr/>
        </p:nvSpPr>
        <p:spPr>
          <a:xfrm>
            <a:off x="3361598" y="6495276"/>
            <a:ext cx="5468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source: https://www.burniegroup.com/infographic-a-look-at-blockchain-technology/</a:t>
            </a:r>
            <a:endParaRPr lang="en-IE" sz="12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 b="1">
                <a:latin typeface="Century Gothic" panose="020B0502020202020204" pitchFamily="34" charset="0"/>
              </a:rPr>
              <a:t>Smart Contracts</a:t>
            </a:r>
            <a:r>
              <a:rPr lang="en-US" sz="3200">
                <a:latin typeface="Century Gothic" panose="020B0502020202020204" pitchFamily="34" charset="0"/>
              </a:rPr>
              <a:t> enable more complex, stateful Transactions with multiple Participants over Time</a:t>
            </a:r>
            <a:endParaRPr lang="en-IE" sz="3200">
              <a:latin typeface="Century Gothic" panose="020B0502020202020204" pitchFamily="34" charset="0"/>
            </a:endParaRP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00B1C08F-563D-47EC-B748-69D42EB1F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1"/>
          <a:stretch/>
        </p:blipFill>
        <p:spPr>
          <a:xfrm>
            <a:off x="2337847" y="1517716"/>
            <a:ext cx="7516305" cy="4840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0250E2-8BC4-4D06-A7C6-5DA3F6D83A7F}"/>
              </a:ext>
            </a:extLst>
          </p:cNvPr>
          <p:cNvSpPr txBox="1"/>
          <p:nvPr/>
        </p:nvSpPr>
        <p:spPr>
          <a:xfrm>
            <a:off x="3188793" y="6513922"/>
            <a:ext cx="5814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>
                    <a:lumMod val="75000"/>
                  </a:schemeClr>
                </a:solidFill>
              </a:rPr>
              <a:t>source: https://blockgeeks.com/wp-content/uploads/2016/10/How-Smart-Contracts-Works-1.png</a:t>
            </a:r>
            <a:endParaRPr lang="en-IE" sz="11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A </a:t>
            </a:r>
            <a:r>
              <a:rPr lang="en-US" sz="3200" b="1">
                <a:latin typeface="Century Gothic" panose="020B0502020202020204" pitchFamily="34" charset="0"/>
              </a:rPr>
              <a:t>Consortium Blockchain </a:t>
            </a:r>
            <a:r>
              <a:rPr lang="en-US" sz="3200">
                <a:latin typeface="Century Gothic" panose="020B0502020202020204" pitchFamily="34" charset="0"/>
              </a:rPr>
              <a:t>can address some Challenges Companies may find with Public Blockchains</a:t>
            </a:r>
            <a:endParaRPr lang="en-IE" sz="3200" u="sng">
              <a:latin typeface="Century Gothic" panose="020B0502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EE90AD-8B6A-4011-818E-AFE020521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33018"/>
              </p:ext>
            </p:extLst>
          </p:nvPr>
        </p:nvGraphicFramePr>
        <p:xfrm>
          <a:off x="6696075" y="1827484"/>
          <a:ext cx="5086350" cy="454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175">
                  <a:extLst>
                    <a:ext uri="{9D8B030D-6E8A-4147-A177-3AD203B41FA5}">
                      <a16:colId xmlns:a16="http://schemas.microsoft.com/office/drawing/2014/main" val="3783270788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994891342"/>
                    </a:ext>
                  </a:extLst>
                </a:gridCol>
              </a:tblGrid>
              <a:tr h="5054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Public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Consortium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77757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Data is Public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Privacy, Confidentiality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58199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Transactions are Public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Private Channels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7895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Pseudonymous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Known participants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19058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Anyone can join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Permissioned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40467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Anyone can access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Permissioned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97330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Trustless Nodes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Semi-Trusted Nodes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24576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Low tx/s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 tx/s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8712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GDPR Compliance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471822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39003E8-058E-41F1-9D6A-EDBB2551DC8C}"/>
              </a:ext>
            </a:extLst>
          </p:cNvPr>
          <p:cNvSpPr txBox="1"/>
          <p:nvPr/>
        </p:nvSpPr>
        <p:spPr>
          <a:xfrm>
            <a:off x="500624" y="2362982"/>
            <a:ext cx="59001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Group of known, semi-trusted parties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Access granted by members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Consensus ~ majority vote (BFT)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Consensus can withstand 1/3 of malicious nodes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Easier Governance</a:t>
            </a:r>
          </a:p>
        </p:txBody>
      </p:sp>
    </p:spTree>
    <p:extLst>
      <p:ext uri="{BB962C8B-B14F-4D97-AF65-F5344CB8AC3E}">
        <p14:creationId xmlns:p14="http://schemas.microsoft.com/office/powerpoint/2010/main" val="21553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What are some of the Blockchain</a:t>
            </a:r>
            <a:r>
              <a:rPr lang="en-US" sz="3200" b="1">
                <a:latin typeface="Century Gothic" panose="020B0502020202020204" pitchFamily="34" charset="0"/>
              </a:rPr>
              <a:t> Use Cases</a:t>
            </a:r>
            <a:br>
              <a:rPr lang="en-US" sz="3200">
                <a:latin typeface="Century Gothic" panose="020B0502020202020204" pitchFamily="34" charset="0"/>
              </a:rPr>
            </a:br>
            <a:r>
              <a:rPr lang="en-US" sz="3200">
                <a:latin typeface="Century Gothic" panose="020B0502020202020204" pitchFamily="34" charset="0"/>
              </a:rPr>
              <a:t>for Companies?</a:t>
            </a:r>
            <a:endParaRPr lang="en-IE" sz="3200" u="sng">
              <a:latin typeface="Century Gothic" panose="020B0502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9003E8-058E-41F1-9D6A-EDBB2551DC8C}"/>
              </a:ext>
            </a:extLst>
          </p:cNvPr>
          <p:cNvSpPr txBox="1"/>
          <p:nvPr/>
        </p:nvSpPr>
        <p:spPr>
          <a:xfrm>
            <a:off x="500624" y="1748201"/>
            <a:ext cx="421425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Data Exchange between multiple parties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End-to-End Supply Chain Transparency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Product Traceability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Marketplaces, Trading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Clearance &amp; Settlement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Public Registries</a:t>
            </a:r>
          </a:p>
        </p:txBody>
      </p:sp>
      <p:pic>
        <p:nvPicPr>
          <p:cNvPr id="5" name="Picture 4" descr="https://medium.com/fluree/blockchain-for-2018-and-beyond-a-growing-list-of-blockchain-use-cases-37db7c19fb99">
            <a:extLst>
              <a:ext uri="{FF2B5EF4-FFF2-40B4-BE49-F238E27FC236}">
                <a16:creationId xmlns:a16="http://schemas.microsoft.com/office/drawing/2014/main" id="{543E5D96-DF7D-4639-B7D5-B86EDCBE8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40" y="1461606"/>
            <a:ext cx="7238184" cy="5066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AB524-F122-4EDC-AD7B-987A0A64E885}"/>
              </a:ext>
            </a:extLst>
          </p:cNvPr>
          <p:cNvSpPr txBox="1"/>
          <p:nvPr/>
        </p:nvSpPr>
        <p:spPr>
          <a:xfrm>
            <a:off x="4751367" y="6524625"/>
            <a:ext cx="72651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>
                    <a:lumMod val="75000"/>
                  </a:schemeClr>
                </a:solidFill>
              </a:rPr>
              <a:t>source: https://medium.com/fluree/blockchain-for-2018-and-beyond-a-growing-list-of-blockchain-use-cases-37db7c19fb99</a:t>
            </a:r>
            <a:endParaRPr lang="en-IE" sz="11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8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There is large interest in Blockchain</a:t>
            </a:r>
            <a:r>
              <a:rPr lang="en-US" sz="3200" b="1">
                <a:latin typeface="Century Gothic" panose="020B0502020202020204" pitchFamily="34" charset="0"/>
              </a:rPr>
              <a:t> Adoption</a:t>
            </a:r>
            <a:r>
              <a:rPr lang="en-US" sz="3200">
                <a:latin typeface="Century Gothic" panose="020B0502020202020204" pitchFamily="34" charset="0"/>
              </a:rPr>
              <a:t>,</a:t>
            </a:r>
            <a:br>
              <a:rPr lang="en-US" sz="3200">
                <a:latin typeface="Century Gothic" panose="020B0502020202020204" pitchFamily="34" charset="0"/>
              </a:rPr>
            </a:br>
            <a:r>
              <a:rPr lang="en-US" sz="3200">
                <a:latin typeface="Century Gothic" panose="020B0502020202020204" pitchFamily="34" charset="0"/>
              </a:rPr>
              <a:t>with many projects underway</a:t>
            </a:r>
            <a:endParaRPr lang="en-IE" sz="320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06B811-CA49-4A76-9FD5-96DA395D5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49756"/>
              </p:ext>
            </p:extLst>
          </p:nvPr>
        </p:nvGraphicFramePr>
        <p:xfrm>
          <a:off x="295274" y="2087775"/>
          <a:ext cx="4391026" cy="35458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864664">
                  <a:extLst>
                    <a:ext uri="{9D8B030D-6E8A-4147-A177-3AD203B41FA5}">
                      <a16:colId xmlns:a16="http://schemas.microsoft.com/office/drawing/2014/main" val="1046027879"/>
                    </a:ext>
                  </a:extLst>
                </a:gridCol>
                <a:gridCol w="2526362">
                  <a:extLst>
                    <a:ext uri="{9D8B030D-6E8A-4147-A177-3AD203B41FA5}">
                      <a16:colId xmlns:a16="http://schemas.microsoft.com/office/drawing/2014/main" val="78658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/>
                        <a:t>Maersk</a:t>
                      </a:r>
                      <a:endParaRPr lang="en-IE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cargo tracking</a:t>
                      </a:r>
                      <a:endParaRPr lang="en-IE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5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/>
                        <a:t>Port of Antwerp</a:t>
                      </a:r>
                      <a:endParaRPr lang="en-IE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container handling</a:t>
                      </a:r>
                      <a:endParaRPr lang="en-IE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2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Walmart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supply chain transparency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8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Airbus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jet plane parts tracking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UPS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supply chain transparency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4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FedEx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customer dispute resolution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3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Australian Securities Exchange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clearance &amp; settlement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1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Credit Suisse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syndicated loans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8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Dubai Land Dept.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land registry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1800"/>
                  </a:ext>
                </a:extLst>
              </a:tr>
            </a:tbl>
          </a:graphicData>
        </a:graphic>
      </p:graphicFrame>
      <p:pic>
        <p:nvPicPr>
          <p:cNvPr id="5" name="Picture 4" descr="https://i.pinimg.com/originals/a1/32/0f/a1320fc4b316c1b2cdf0063760ccccf4.png">
            <a:extLst>
              <a:ext uri="{FF2B5EF4-FFF2-40B4-BE49-F238E27FC236}">
                <a16:creationId xmlns:a16="http://schemas.microsoft.com/office/drawing/2014/main" id="{7E841651-7EE2-44A8-8036-64DBAA72E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957" y="1973371"/>
            <a:ext cx="7333043" cy="37746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4FCC1-1CAF-4EA1-8EEC-3946FD2A2E5C}"/>
              </a:ext>
            </a:extLst>
          </p:cNvPr>
          <p:cNvSpPr/>
          <p:nvPr/>
        </p:nvSpPr>
        <p:spPr>
          <a:xfrm>
            <a:off x="4981575" y="2133600"/>
            <a:ext cx="2133600" cy="23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66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475</Words>
  <Application>Microsoft Office PowerPoint</Application>
  <PresentationFormat>Widescreen</PresentationFormat>
  <Paragraphs>149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Raleway</vt:lpstr>
      <vt:lpstr>Office Theme</vt:lpstr>
      <vt:lpstr>Blockchain &amp; Distributed Ledgers</vt:lpstr>
      <vt:lpstr>When we interact/transact with others, we often delegate Trust to Intermediaries</vt:lpstr>
      <vt:lpstr>If we had a trusted Shared Ledger many of those Intermediaries would no longer be necessary</vt:lpstr>
      <vt:lpstr>How can we achieve a shared, trusted Ledger without Trust between Parties?</vt:lpstr>
      <vt:lpstr>A day in the life of a Blockchain Transaction</vt:lpstr>
      <vt:lpstr>Smart Contracts enable more complex, stateful Transactions with multiple Participants over Time</vt:lpstr>
      <vt:lpstr>A Consortium Blockchain can address some Challenges Companies may find with Public Blockchains</vt:lpstr>
      <vt:lpstr>What are some of the Blockchain Use Cases for Companies?</vt:lpstr>
      <vt:lpstr>There is large interest in Blockchain Adoption, with many projects underway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Ahlmann</dc:creator>
  <cp:lastModifiedBy>Johannes Ahlmann</cp:lastModifiedBy>
  <cp:revision>64</cp:revision>
  <dcterms:created xsi:type="dcterms:W3CDTF">2018-03-20T10:05:21Z</dcterms:created>
  <dcterms:modified xsi:type="dcterms:W3CDTF">2018-03-22T13:13:03Z</dcterms:modified>
</cp:coreProperties>
</file>