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95" r:id="rId4"/>
    <p:sldId id="257" r:id="rId5"/>
    <p:sldId id="260" r:id="rId6"/>
    <p:sldId id="262" r:id="rId7"/>
    <p:sldId id="267" r:id="rId8"/>
    <p:sldId id="268" r:id="rId9"/>
    <p:sldId id="269" r:id="rId10"/>
    <p:sldId id="272" r:id="rId11"/>
    <p:sldId id="294" r:id="rId12"/>
    <p:sldId id="284" r:id="rId13"/>
    <p:sldId id="286" r:id="rId14"/>
    <p:sldId id="292" r:id="rId15"/>
    <p:sldId id="290" r:id="rId16"/>
    <p:sldId id="287" r:id="rId17"/>
    <p:sldId id="289" r:id="rId18"/>
    <p:sldId id="265" r:id="rId19"/>
    <p:sldId id="291" r:id="rId20"/>
    <p:sldId id="283" r:id="rId21"/>
    <p:sldId id="276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0B301DC-0813-4C14-97E9-2F54A6B1F18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CA0BBC4-DF3E-4852-8FAF-AA92790F9F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835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76213" y="788988"/>
            <a:ext cx="7000875" cy="3938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35238" y="4991418"/>
            <a:ext cx="5881902" cy="472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037" tIns="102037" rIns="102037" bIns="102037" anchor="t" anchorCtr="0">
            <a:noAutofit/>
          </a:bodyPr>
          <a:lstStyle/>
          <a:p>
            <a:pPr marL="151323">
              <a:buClr>
                <a:schemeClr val="dk1"/>
              </a:buClr>
              <a:buSzPts val="1400"/>
            </a:pPr>
            <a:r>
              <a:rPr lang="en-I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Johannes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35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74FD-5624-4C83-8E5D-B829A804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4DD30-2AB3-446C-B1B5-5508F5E4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1C30-5383-442D-B513-75ED6713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BC14-E000-4096-9296-26E14ED3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1028-8CEC-47D8-9FC5-16C4777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73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03BC-77D2-493C-A1BC-AEAA2653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1F08-5F06-4686-B921-1BE37F97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F3AB-30E7-45C2-9A02-28D34099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562A-E249-4E0C-A312-8F5A1492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F55F-35AB-4E45-BB4C-596338C4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17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42873-8C5D-4C72-B14B-0A46F7D47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1A5C-22F2-4E46-9C51-3FE9E68A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F88F-6FA3-4396-9906-F75A5A3A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47F7-4871-4B01-9927-012B9DB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C3A2-A5D6-4CC4-B13E-E62ED5D1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33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A8E0-47CF-48F0-8A78-F692362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5F23-0CDA-458B-AA55-1FD2A1BA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EE92-25A9-4D7B-B613-5BD72A4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3170-D382-4BA5-9CD7-7E48AF2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909A-D259-44CF-B082-4903DA04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96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9630-565D-4C89-A772-05AD7C54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F9F1-AF0E-4FB8-9515-86E685F2E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0F6F-01E1-48B9-9A37-9D1AF8D1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49A5-417C-49EF-B46D-BF453D58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E878-BD13-4C2C-A051-4B6EF83A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495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5CA4-F796-45EC-8470-ADEDBC06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E28-1051-4F19-BF72-3DAF76285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CD0AD-18F8-4EE9-AE93-3B83D0B9B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99847-2D5E-49A5-9333-B9C6438E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49A6F-8922-43C4-A7D7-2F1F934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CCB9-F077-49F1-9A3F-94FBF9AE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62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E049-72DA-4B15-8D39-7BF069E7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55E0-6A8F-45D7-8F3C-791A8F4E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4623-CED9-4465-9462-4AE36632F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8F298-053D-4F10-8779-A2B47C8D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0DC4-8118-4B36-B526-018A614A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AA5AE-ADDC-47D8-83D2-06E7BE09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6C61B-C149-4D51-BEAA-759D6171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8FE0C-B07C-46D7-B37B-F240D0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31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D87D-1DBA-4458-80A4-9A5A5052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9D501-4B56-4995-8764-2BF2881E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78654-0112-4247-BE41-0D3A24D8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91655-D65F-46BE-B289-04291FF5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1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1F9AB-8A78-49A3-82A7-CF15E819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B18E7-D5AC-4A1E-8166-A23E1575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4146C-FD73-4A84-A5A7-D8AD04AD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58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0995-995B-4291-AF22-7533EA2D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E219-0936-4334-9DAD-38178462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5EDE-D573-4A1E-BBB7-5A132C0D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FF222-EB0A-4567-BAC4-AF197E49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E99BD-1AB2-47C1-BAAF-21E505E3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41D2-84CD-4679-817D-46AE91E2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69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9051-ADA3-4997-BF90-B7969E93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C530A-73C9-4021-A4E2-35B8536D9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6EBBF-09CA-475A-A1BF-E978104F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8918-D3DD-427E-831F-E55FC1A8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92A34-9FA7-4AD9-8FDE-4A488D89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E183C-D3A5-4883-B6C0-324A9269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123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44AAE-496A-4AE8-A7CA-7A4AD0D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EF5A-1B39-4967-A5A5-21B7DB74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D6A5-37FE-469A-9CEB-A165D9EF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B983-A5A9-42E7-8FAF-FB1BE54F1FE7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9E52-464C-417D-B421-A3662C9C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FBBEA-70BF-4A07-9FB5-BDF4F7786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46AE-A975-4260-BA7A-50220C12071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5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rkblockchain.com/" TargetMode="External"/><Relationship Id="rId7" Type="http://schemas.openxmlformats.org/officeDocument/2006/relationships/hyperlink" Target="http://corkblockchain.com/igov/2018/04/01/blockchain-resources.html" TargetMode="External"/><Relationship Id="rId2" Type="http://schemas.openxmlformats.org/officeDocument/2006/relationships/hyperlink" Target="https://www.meetup.com/Cork-Blockcha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currency.unic.ac.cy/free-introductory-mooc/" TargetMode="External"/><Relationship Id="rId5" Type="http://schemas.openxmlformats.org/officeDocument/2006/relationships/hyperlink" Target="https://www.coursera.org/learn/cryptocurrency/home/welcome" TargetMode="External"/><Relationship Id="rId4" Type="http://schemas.openxmlformats.org/officeDocument/2006/relationships/hyperlink" Target="http://ilen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address.org/" TargetMode="External"/><Relationship Id="rId7" Type="http://schemas.openxmlformats.org/officeDocument/2006/relationships/hyperlink" Target="https://digiconomist.net/bitcoin-energy-consumption" TargetMode="External"/><Relationship Id="rId2" Type="http://schemas.openxmlformats.org/officeDocument/2006/relationships/hyperlink" Target="https://blockchain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coinwisdom.com/bitcoin/difficulty" TargetMode="External"/><Relationship Id="rId5" Type="http://schemas.openxmlformats.org/officeDocument/2006/relationships/hyperlink" Target="https://www.bloomberg.com/graphics/2614-interactive-bitcoin-miner/" TargetMode="External"/><Relationship Id="rId4" Type="http://schemas.openxmlformats.org/officeDocument/2006/relationships/hyperlink" Target="https://blockchaindemo.io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jpe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jpe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in link fence&#10;&#10;Description generated with high confidence">
            <a:extLst>
              <a:ext uri="{FF2B5EF4-FFF2-40B4-BE49-F238E27FC236}">
                <a16:creationId xmlns:a16="http://schemas.microsoft.com/office/drawing/2014/main" id="{D83EC431-7A89-4AC1-9E3A-06FFA0C9FD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EE7CD8-06FD-48C8-9AF8-7EDEB0AE46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D3184-F078-494A-8902-23DC4316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84" y="1122363"/>
            <a:ext cx="9552432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Blockchain &amp;</a:t>
            </a:r>
            <a:b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Distributed Ledgers</a:t>
            </a:r>
            <a:endParaRPr lang="en-IE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F2AD8-0A5F-4232-A35B-D168CE03C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194"/>
            <a:ext cx="9144000" cy="88696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Johannes Ahlmann, CTO @ iLen</a:t>
            </a:r>
          </a:p>
          <a:p>
            <a:r>
              <a:rPr lang="en-US">
                <a:solidFill>
                  <a:schemeClr val="bg1"/>
                </a:solidFill>
              </a:rPr>
              <a:t>johannes.Ahlmann@ilen.io</a:t>
            </a:r>
          </a:p>
        </p:txBody>
      </p:sp>
      <p:sp>
        <p:nvSpPr>
          <p:cNvPr id="8" name="Shape 20">
            <a:extLst>
              <a:ext uri="{FF2B5EF4-FFF2-40B4-BE49-F238E27FC236}">
                <a16:creationId xmlns:a16="http://schemas.microsoft.com/office/drawing/2014/main" id="{DCE76E6A-82AD-4A0E-A96A-74D19DEA779B}"/>
              </a:ext>
            </a:extLst>
          </p:cNvPr>
          <p:cNvSpPr txBox="1"/>
          <p:nvPr/>
        </p:nvSpPr>
        <p:spPr>
          <a:xfrm>
            <a:off x="10516535" y="6038313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iLen.io</a:t>
            </a:r>
            <a:endParaRPr sz="2400" b="0" i="0" u="none" strike="sngStrike" cap="none">
              <a:solidFill>
                <a:schemeClr val="bg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9" name="Shape 28">
            <a:extLst>
              <a:ext uri="{FF2B5EF4-FFF2-40B4-BE49-F238E27FC236}">
                <a16:creationId xmlns:a16="http://schemas.microsoft.com/office/drawing/2014/main" id="{CBD2147C-6278-4160-9809-F65023F185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120" y="6038313"/>
            <a:ext cx="1437562" cy="667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D4C2E7B-7C3F-4D8D-9BED-5534DFDEB0A0}"/>
              </a:ext>
            </a:extLst>
          </p:cNvPr>
          <p:cNvSpPr txBox="1">
            <a:spLocks/>
          </p:cNvSpPr>
          <p:nvPr/>
        </p:nvSpPr>
        <p:spPr>
          <a:xfrm>
            <a:off x="1524000" y="3518366"/>
            <a:ext cx="9144000" cy="886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CorkSec, 2018-04-10</a:t>
            </a:r>
          </a:p>
        </p:txBody>
      </p:sp>
    </p:spTree>
    <p:extLst>
      <p:ext uri="{BB962C8B-B14F-4D97-AF65-F5344CB8AC3E}">
        <p14:creationId xmlns:p14="http://schemas.microsoft.com/office/powerpoint/2010/main" val="223561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890017" y="431315"/>
            <a:ext cx="10411968" cy="63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iLen is bringing </a:t>
            </a:r>
            <a:r>
              <a:rPr lang="en-US" sz="3200" b="1">
                <a:latin typeface="Century Gothic" panose="020B0502020202020204" pitchFamily="34" charset="0"/>
              </a:rPr>
              <a:t>Traceability</a:t>
            </a:r>
            <a:r>
              <a:rPr lang="en-US" sz="3200">
                <a:latin typeface="Century Gothic" panose="020B0502020202020204" pitchFamily="34" charset="0"/>
              </a:rPr>
              <a:t> to the Irish </a:t>
            </a:r>
            <a:r>
              <a:rPr lang="en-US" sz="3200" b="1">
                <a:latin typeface="Century Gothic" panose="020B0502020202020204" pitchFamily="34" charset="0"/>
              </a:rPr>
              <a:t>Dairy</a:t>
            </a:r>
            <a:r>
              <a:rPr lang="en-US" sz="3200">
                <a:latin typeface="Century Gothic" panose="020B0502020202020204" pitchFamily="34" charset="0"/>
              </a:rPr>
              <a:t> Sector</a:t>
            </a:r>
            <a:endParaRPr lang="en-IE" sz="3200">
              <a:latin typeface="Century Gothic" panose="020B0502020202020204" pitchFamily="34" charset="0"/>
            </a:endParaRPr>
          </a:p>
        </p:txBody>
      </p:sp>
      <p:pic>
        <p:nvPicPr>
          <p:cNvPr id="138" name="Shape 138" descr="A hand holding a cellphone  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390" y="1617663"/>
            <a:ext cx="6531596" cy="435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6661" y="1617662"/>
            <a:ext cx="4354396" cy="435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705FD2-3D91-4A53-9DA2-0484FFE19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678" y="6103830"/>
            <a:ext cx="1420107" cy="629269"/>
          </a:xfrm>
          <a:prstGeom prst="rect">
            <a:avLst/>
          </a:prstGeom>
        </p:spPr>
      </p:pic>
      <p:sp>
        <p:nvSpPr>
          <p:cNvPr id="11" name="Shape 20">
            <a:extLst>
              <a:ext uri="{FF2B5EF4-FFF2-40B4-BE49-F238E27FC236}">
                <a16:creationId xmlns:a16="http://schemas.microsoft.com/office/drawing/2014/main" id="{2BBD9875-32C4-4EC4-B992-691602D15938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solidFill>
                  <a:srgbClr val="A5A5A5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iLen.io</a:t>
            </a:r>
            <a:endParaRPr sz="2400" b="0" i="0" u="none" strike="sngStrike" cap="none">
              <a:solidFill>
                <a:srgbClr val="A5A5A5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2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water, sport&#10;&#10;Description generated with very high confidence">
            <a:extLst>
              <a:ext uri="{FF2B5EF4-FFF2-40B4-BE49-F238E27FC236}">
                <a16:creationId xmlns:a16="http://schemas.microsoft.com/office/drawing/2014/main" id="{5AA75784-CC77-4923-8316-D8A90BD85E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0341C-1CA8-4902-BCE4-788744F1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2) Deep Dive</a:t>
            </a:r>
            <a:endParaRPr lang="en-IE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8C38F-2076-48A1-88D1-9E3872207CB3}"/>
              </a:ext>
            </a:extLst>
          </p:cNvPr>
          <p:cNvSpPr txBox="1"/>
          <p:nvPr/>
        </p:nvSpPr>
        <p:spPr>
          <a:xfrm>
            <a:off x="7696859" y="6492875"/>
            <a:ext cx="44951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0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source: </a:t>
            </a:r>
          </a:p>
          <a:p>
            <a:r>
              <a:rPr lang="en-IE" sz="90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https://codeburst.io/deep-dive-into-electrons-main-and-renderer-processes-7a9599d5c9e2</a:t>
            </a:r>
          </a:p>
          <a:p>
            <a:endParaRPr lang="en-IE" sz="9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4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2C47-0582-445F-A5AF-48C45D0D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85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/>
              <a:t>Why so complicated?</a:t>
            </a:r>
            <a:endParaRPr lang="en-IE" sz="3600"/>
          </a:p>
          <a:p>
            <a:pPr marL="514350" indent="-514350">
              <a:buFont typeface="+mj-lt"/>
              <a:buAutoNum type="arabicPeriod"/>
            </a:pPr>
            <a:r>
              <a:rPr lang="en-US" sz="3600"/>
              <a:t>Keys, Addresses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/>
              <a:t>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/>
              <a:t>Consensus, Mining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0F98-0264-4CF2-807E-D7AC217755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0824" y="2577305"/>
            <a:ext cx="4901285" cy="2213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45A85-1DD5-413C-83CC-76FB35AA752E}"/>
              </a:ext>
            </a:extLst>
          </p:cNvPr>
          <p:cNvSpPr txBox="1"/>
          <p:nvPr/>
        </p:nvSpPr>
        <p:spPr>
          <a:xfrm>
            <a:off x="8089765" y="6495584"/>
            <a:ext cx="3264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https://melbournepsychooncology.com.au/overview/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581719-3F96-411D-BE30-26002304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Overview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29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41C-1CA8-4902-BCE4-788744F1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so complicated?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2C47-0582-445F-A5AF-48C45D0D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534"/>
            <a:ext cx="6114143" cy="4351338"/>
          </a:xfrm>
        </p:spPr>
        <p:txBody>
          <a:bodyPr>
            <a:noAutofit/>
          </a:bodyPr>
          <a:lstStyle/>
          <a:p>
            <a:r>
              <a:rPr lang="en-US" sz="2400"/>
              <a:t>Distributed Systems are Hard</a:t>
            </a:r>
          </a:p>
          <a:p>
            <a:pPr lvl="1"/>
            <a:r>
              <a:rPr lang="en-US"/>
              <a:t>Consensus of Equal Peers</a:t>
            </a:r>
          </a:p>
          <a:p>
            <a:pPr lvl="1"/>
            <a:r>
              <a:rPr lang="en-US"/>
              <a:t>Malicious Actors suck!</a:t>
            </a:r>
          </a:p>
          <a:p>
            <a:r>
              <a:rPr lang="en-US" sz="2400"/>
              <a:t>Trustlessness</a:t>
            </a:r>
          </a:p>
          <a:p>
            <a:pPr lvl="1"/>
            <a:r>
              <a:rPr lang="en-US"/>
              <a:t>No Privileged Nodes to ask!</a:t>
            </a:r>
          </a:p>
          <a:p>
            <a:r>
              <a:rPr lang="en-US" sz="2400"/>
              <a:t>Challenges</a:t>
            </a:r>
          </a:p>
          <a:p>
            <a:pPr lvl="1"/>
            <a:r>
              <a:rPr lang="en-US"/>
              <a:t>Sybil Attack</a:t>
            </a:r>
          </a:p>
          <a:p>
            <a:pPr lvl="1"/>
            <a:r>
              <a:rPr lang="en-US"/>
              <a:t>Double Spend Attack</a:t>
            </a:r>
          </a:p>
          <a:p>
            <a:pPr lvl="1"/>
            <a:r>
              <a:rPr lang="en-US"/>
              <a:t>51% Attack</a:t>
            </a:r>
          </a:p>
          <a:p>
            <a:r>
              <a:rPr lang="en-US" sz="2400"/>
              <a:t>Bitcoin Whitepaper:</a:t>
            </a:r>
          </a:p>
          <a:p>
            <a:pPr lvl="1"/>
            <a:r>
              <a:rPr lang="en-US"/>
              <a:t>Economic Incentive, Game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C23B3-C1E9-4218-9349-A4E44530A5B0}"/>
              </a:ext>
            </a:extLst>
          </p:cNvPr>
          <p:cNvSpPr txBox="1"/>
          <p:nvPr/>
        </p:nvSpPr>
        <p:spPr>
          <a:xfrm>
            <a:off x="838200" y="6427113"/>
            <a:ext cx="5905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https://www.123rf.com/photo_45705087_genius-aged-teacher-explains-a-complicated-lesson.html</a:t>
            </a:r>
          </a:p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http://ablogaboutnothinginparticular.com/?p=3734</a:t>
            </a:r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760C50-C1A9-4383-A4CC-82455B115A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2279" y="3716469"/>
            <a:ext cx="4100193" cy="2710644"/>
          </a:xfrm>
          <a:prstGeom prst="rect">
            <a:avLst/>
          </a:prstGeom>
        </p:spPr>
      </p:pic>
      <p:pic>
        <p:nvPicPr>
          <p:cNvPr id="13" name="Picture 12" descr="http://www.gjermundbjaanes.com/img/posts/distributed_ledger.png">
            <a:extLst>
              <a:ext uri="{FF2B5EF4-FFF2-40B4-BE49-F238E27FC236}">
                <a16:creationId xmlns:a16="http://schemas.microsoft.com/office/drawing/2014/main" id="{A277AB5D-1650-43D9-BBE6-4210255516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014" t="16189" r="24545"/>
          <a:stretch/>
        </p:blipFill>
        <p:spPr>
          <a:xfrm>
            <a:off x="7895259" y="212766"/>
            <a:ext cx="3074231" cy="31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0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41C-1CA8-4902-BCE4-788744F1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Keys, Addresses, Wallets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2C47-0582-445F-A5AF-48C45D0D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29326" cy="4351338"/>
          </a:xfrm>
        </p:spPr>
        <p:txBody>
          <a:bodyPr/>
          <a:lstStyle/>
          <a:p>
            <a:r>
              <a:rPr lang="en-US"/>
              <a:t>ECDSA</a:t>
            </a:r>
          </a:p>
          <a:p>
            <a:pPr lvl="1"/>
            <a:r>
              <a:rPr lang="en-US"/>
              <a:t>Generate Private Key</a:t>
            </a:r>
          </a:p>
          <a:p>
            <a:pPr lvl="1"/>
            <a:r>
              <a:rPr lang="en-US"/>
              <a:t>Private Key =&gt; Public Key</a:t>
            </a:r>
          </a:p>
          <a:p>
            <a:pPr lvl="1"/>
            <a:r>
              <a:rPr lang="en-US"/>
              <a:t>Public Key =&gt; Address</a:t>
            </a:r>
          </a:p>
          <a:p>
            <a:r>
              <a:rPr lang="en-IE"/>
              <a:t>Key Generation (via casino dice ;)</a:t>
            </a:r>
            <a:br>
              <a:rPr lang="en-IE"/>
            </a:br>
            <a:r>
              <a:rPr lang="en-IE">
                <a:latin typeface="Dice" panose="02000500000000000000" pitchFamily="2" charset="0"/>
              </a:rPr>
              <a:t>25431526236113561513</a:t>
            </a:r>
            <a:br>
              <a:rPr lang="en-IE">
                <a:latin typeface="Dice" panose="02000500000000000000" pitchFamily="2" charset="0"/>
              </a:rPr>
            </a:br>
            <a:r>
              <a:rPr lang="en-IE">
                <a:latin typeface="Dice" panose="02000500000000000000" pitchFamily="2" charset="0"/>
              </a:rPr>
              <a:t>31242434262415345565</a:t>
            </a:r>
            <a:br>
              <a:rPr lang="en-IE">
                <a:latin typeface="Dice" panose="02000500000000000000" pitchFamily="2" charset="0"/>
              </a:rPr>
            </a:br>
            <a:r>
              <a:rPr lang="en-IE">
                <a:latin typeface="Dice" panose="02000500000000000000" pitchFamily="2" charset="0"/>
              </a:rPr>
              <a:t>22465166332621554513</a:t>
            </a:r>
            <a:br>
              <a:rPr lang="en-IE">
                <a:latin typeface="Dice" panose="02000500000000000000" pitchFamily="2" charset="0"/>
              </a:rPr>
            </a:br>
            <a:r>
              <a:rPr lang="en-IE">
                <a:latin typeface="Dice" panose="02000500000000000000" pitchFamily="2" charset="0"/>
              </a:rPr>
              <a:t>55561166541223264111</a:t>
            </a:r>
            <a:br>
              <a:rPr lang="en-IE">
                <a:latin typeface="Dice" panose="02000500000000000000" pitchFamily="2" charset="0"/>
              </a:rPr>
            </a:br>
            <a:r>
              <a:rPr lang="en-IE">
                <a:latin typeface="Dice" panose="02000500000000000000" pitchFamily="2" charset="0"/>
              </a:rPr>
              <a:t>6424635636524211655</a:t>
            </a:r>
          </a:p>
          <a:p>
            <a:r>
              <a:rPr lang="en-US" sz="3200"/>
              <a:t>Wallet</a:t>
            </a:r>
            <a:endParaRPr lang="en-US" sz="3200">
              <a:latin typeface="Dice" panose="02000500000000000000" pitchFamily="2" charset="0"/>
            </a:endParaRPr>
          </a:p>
          <a:p>
            <a:endParaRPr lang="en-IE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156AD90-2838-4782-A9CB-1EDAB2E3F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125" y="2216150"/>
            <a:ext cx="4295733" cy="2725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D6E5B-736D-4211-A564-382D07156CA1}"/>
              </a:ext>
            </a:extLst>
          </p:cNvPr>
          <p:cNvSpPr txBox="1"/>
          <p:nvPr/>
        </p:nvSpPr>
        <p:spPr>
          <a:xfrm>
            <a:off x="7121381" y="6492875"/>
            <a:ext cx="50706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>
                <a:solidFill>
                  <a:schemeClr val="bg1">
                    <a:lumMod val="75000"/>
                  </a:schemeClr>
                </a:solidFill>
              </a:rPr>
              <a:t>https://commons.wikimedia.org/wiki/File:Orange_blue_public_key_cryptography_en.svg</a:t>
            </a:r>
          </a:p>
        </p:txBody>
      </p:sp>
    </p:spTree>
    <p:extLst>
      <p:ext uri="{BB962C8B-B14F-4D97-AF65-F5344CB8AC3E}">
        <p14:creationId xmlns:p14="http://schemas.microsoft.com/office/powerpoint/2010/main" val="280434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41C-1CA8-4902-BCE4-788744F1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2C47-0582-445F-A5AF-48C45D0D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5752" cy="4351338"/>
          </a:xfrm>
        </p:spPr>
        <p:txBody>
          <a:bodyPr>
            <a:normAutofit/>
          </a:bodyPr>
          <a:lstStyle/>
          <a:p>
            <a:r>
              <a:rPr lang="en-US" sz="2400"/>
              <a:t>Unspent Transaction Outputs (UTXO)</a:t>
            </a:r>
          </a:p>
          <a:p>
            <a:r>
              <a:rPr lang="en-US" sz="2400"/>
              <a:t>Multiple inputs/outputs</a:t>
            </a:r>
          </a:p>
          <a:p>
            <a:r>
              <a:rPr lang="en-US" sz="2400"/>
              <a:t>Inputs</a:t>
            </a:r>
          </a:p>
          <a:p>
            <a:pPr lvl="1"/>
            <a:r>
              <a:rPr lang="en-US"/>
              <a:t>Completely consumed</a:t>
            </a:r>
          </a:p>
          <a:p>
            <a:pPr lvl="1"/>
            <a:r>
              <a:rPr lang="en-US"/>
              <a:t>Signatures matching address</a:t>
            </a:r>
          </a:p>
          <a:p>
            <a:r>
              <a:rPr lang="en-US" sz="2400"/>
              <a:t>Outputs</a:t>
            </a:r>
          </a:p>
          <a:p>
            <a:pPr lvl="1"/>
            <a:r>
              <a:rPr lang="en-US"/>
              <a:t>Change Address for excess amount</a:t>
            </a:r>
          </a:p>
          <a:p>
            <a:pPr lvl="1"/>
            <a:r>
              <a:rPr lang="en-US"/>
              <a:t>Inputs - Outputs = Implicit Mining Fee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3DB4C3-EFDF-403D-83D6-7D352D5A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4135" y="1690688"/>
            <a:ext cx="5017485" cy="3583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90D7D-06EC-45DC-A3AE-B809261801E3}"/>
              </a:ext>
            </a:extLst>
          </p:cNvPr>
          <p:cNvSpPr txBox="1"/>
          <p:nvPr/>
        </p:nvSpPr>
        <p:spPr>
          <a:xfrm>
            <a:off x="7677248" y="6277431"/>
            <a:ext cx="3932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Note: Inputs should be &gt; outputs, and signature is using PrivKey ;)</a:t>
            </a:r>
          </a:p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http://tech.eu/features/808/bitcoin-part-one/</a:t>
            </a:r>
          </a:p>
        </p:txBody>
      </p:sp>
    </p:spTree>
    <p:extLst>
      <p:ext uri="{BB962C8B-B14F-4D97-AF65-F5344CB8AC3E}">
        <p14:creationId xmlns:p14="http://schemas.microsoft.com/office/powerpoint/2010/main" val="129891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41C-1CA8-4902-BCE4-788744F1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Blocks</a:t>
            </a:r>
            <a:endParaRPr lang="en-IE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4A9CF7-B58E-47A6-B227-2AC525713F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2763" y="1311419"/>
            <a:ext cx="4606520" cy="3728949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805C50-744F-4C1C-8893-515F403E4A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970" r="6854"/>
          <a:stretch/>
        </p:blipFill>
        <p:spPr>
          <a:xfrm>
            <a:off x="76200" y="1645822"/>
            <a:ext cx="6296040" cy="3238274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AA1139-98BB-4D45-B29A-64172C094A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6558" y="5155346"/>
            <a:ext cx="2501026" cy="1156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4F2632-F116-490A-A51D-C6F49C94D963}"/>
              </a:ext>
            </a:extLst>
          </p:cNvPr>
          <p:cNvSpPr txBox="1"/>
          <p:nvPr/>
        </p:nvSpPr>
        <p:spPr>
          <a:xfrm>
            <a:off x="7015072" y="6256716"/>
            <a:ext cx="4487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images:</a:t>
            </a:r>
          </a:p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http://learningspot.altervista.org/bitcoin-blocks/</a:t>
            </a:r>
          </a:p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http://www.righto.com/2014/02/bitcoin-mining-hard-way-algorithms.html</a:t>
            </a:r>
          </a:p>
        </p:txBody>
      </p:sp>
    </p:spTree>
    <p:extLst>
      <p:ext uri="{BB962C8B-B14F-4D97-AF65-F5344CB8AC3E}">
        <p14:creationId xmlns:p14="http://schemas.microsoft.com/office/powerpoint/2010/main" val="197252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41C-1CA8-4902-BCE4-788744F1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Mining, Hash Puzzle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2C47-0582-445F-A5AF-48C45D0D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863"/>
            <a:ext cx="6438900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>
                <a:latin typeface="Century Gothic" panose="020B0502020202020204" pitchFamily="34" charset="0"/>
              </a:rPr>
              <a:t>Hash Puzzle: Find Nonce,</a:t>
            </a:r>
            <a:br>
              <a:rPr lang="en-US" sz="2400">
                <a:latin typeface="Century Gothic" panose="020B0502020202020204" pitchFamily="34" charset="0"/>
              </a:rPr>
            </a:br>
            <a:r>
              <a:rPr lang="en-US" sz="2400">
                <a:latin typeface="Century Gothic" panose="020B0502020202020204" pitchFamily="34" charset="0"/>
              </a:rPr>
              <a:t>so that Block Hash &lt; Diff. Threshold</a:t>
            </a:r>
            <a:br>
              <a:rPr lang="en-US" sz="2400">
                <a:latin typeface="Century Gothic" panose="020B0502020202020204" pitchFamily="34" charset="0"/>
              </a:rPr>
            </a:br>
            <a:br>
              <a:rPr lang="en-US" sz="2400">
                <a:latin typeface="Century Gothic" panose="020B0502020202020204" pitchFamily="34" charset="0"/>
              </a:rPr>
            </a:br>
            <a:r>
              <a:rPr lang="en-US" sz="2400">
                <a:latin typeface="Century Gothic" panose="020B0502020202020204" pitchFamily="34" charset="0"/>
              </a:rPr>
              <a:t>i.e. starting with 0x000000000004</a:t>
            </a:r>
          </a:p>
          <a:p>
            <a:pPr marL="342900" indent="-342900"/>
            <a:r>
              <a:rPr lang="en-US" sz="2400">
                <a:latin typeface="Century Gothic" panose="020B0502020202020204" pitchFamily="34" charset="0"/>
              </a:rPr>
              <a:t>Race to find solution to Hash Puzzle</a:t>
            </a:r>
          </a:p>
          <a:p>
            <a:pPr marL="342900" indent="-342900"/>
            <a:r>
              <a:rPr lang="en-US" sz="2400">
                <a:latin typeface="Century Gothic" panose="020B0502020202020204" pitchFamily="34" charset="0"/>
              </a:rPr>
              <a:t>Fair Lottery ~ Node Hashrate</a:t>
            </a:r>
          </a:p>
          <a:p>
            <a:pPr marL="800100" lvl="1" indent="-342900"/>
            <a:r>
              <a:rPr lang="en-US">
                <a:latin typeface="Century Gothic" panose="020B0502020202020204" pitchFamily="34" charset="0"/>
              </a:rPr>
              <a:t>Currently total: 25,000,000 TH/s</a:t>
            </a:r>
          </a:p>
          <a:p>
            <a:pPr marL="342900" indent="-342900"/>
            <a:r>
              <a:rPr lang="en-US" sz="2400">
                <a:latin typeface="Century Gothic" panose="020B0502020202020204" pitchFamily="34" charset="0"/>
              </a:rPr>
              <a:t>Block Reward = 12.5 BTC ~ $85,000</a:t>
            </a:r>
          </a:p>
          <a:p>
            <a:pPr marL="342900" indent="-342900"/>
            <a:r>
              <a:rPr lang="en-US" sz="2400">
                <a:latin typeface="Century Gothic" panose="020B0502020202020204" pitchFamily="34" charset="0"/>
              </a:rPr>
              <a:t>"Race Condition": Two blocks found within short time</a:t>
            </a:r>
          </a:p>
          <a:p>
            <a:pPr marL="800100" lvl="1" indent="-342900"/>
            <a:r>
              <a:rPr lang="en-US">
                <a:latin typeface="Century Gothic" panose="020B0502020202020204" pitchFamily="34" charset="0"/>
              </a:rPr>
              <a:t>Longest Chain wins</a:t>
            </a:r>
          </a:p>
          <a:p>
            <a:pPr marL="800100" lvl="1" indent="-342900"/>
            <a:r>
              <a:rPr lang="en-US">
                <a:latin typeface="Century Gothic" panose="020B0502020202020204" pitchFamily="34" charset="0"/>
              </a:rPr>
              <a:t>Wait 6 Confirmations (1h) to be sure</a:t>
            </a:r>
          </a:p>
          <a:p>
            <a:pPr marL="342900" indent="-342900"/>
            <a:endParaRPr lang="en-IE" sz="2400"/>
          </a:p>
        </p:txBody>
      </p:sp>
      <p:pic>
        <p:nvPicPr>
          <p:cNvPr id="5" name="Picture 4" descr="https://www.newcurrencyfrontier.com/wp-content/uploads/2017/11/genesis-mining-how-to-mine-bitcoin-004-780x358-780x358.jpg">
            <a:extLst>
              <a:ext uri="{FF2B5EF4-FFF2-40B4-BE49-F238E27FC236}">
                <a16:creationId xmlns:a16="http://schemas.microsoft.com/office/drawing/2014/main" id="{DED1535B-1AA5-491E-AA84-AC61CC4882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5430" y="2564608"/>
            <a:ext cx="4366307" cy="2474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4330F-3981-471B-A2C4-DA1773DCEFC5}"/>
              </a:ext>
            </a:extLst>
          </p:cNvPr>
          <p:cNvSpPr txBox="1"/>
          <p:nvPr/>
        </p:nvSpPr>
        <p:spPr>
          <a:xfrm>
            <a:off x="7884549" y="6512109"/>
            <a:ext cx="372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source: https://medium.com/@brettking/abc61b2ab49a</a:t>
            </a:r>
            <a:endParaRPr lang="en-IE" sz="12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F2A276-E7BD-420C-A631-158AB745CA61}"/>
              </a:ext>
            </a:extLst>
          </p:cNvPr>
          <p:cNvSpPr/>
          <p:nvPr/>
        </p:nvSpPr>
        <p:spPr>
          <a:xfrm>
            <a:off x="332755" y="1457324"/>
            <a:ext cx="11526489" cy="469446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D8481F7-30A4-4E7A-8F31-AED1730C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A day in the life of a Blockchain</a:t>
            </a:r>
            <a:r>
              <a:rPr lang="en-US" sz="3200" b="1">
                <a:latin typeface="Century Gothic" panose="020B0502020202020204" pitchFamily="34" charset="0"/>
              </a:rPr>
              <a:t> Transaction</a:t>
            </a:r>
            <a:endParaRPr lang="en-IE" sz="3200" b="1" u="sng">
              <a:latin typeface="Century Gothic" panose="020B0502020202020204" pitchFamily="34" charset="0"/>
            </a:endParaRPr>
          </a:p>
        </p:txBody>
      </p:sp>
      <p:pic>
        <p:nvPicPr>
          <p:cNvPr id="37" name="Picture 3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7A83FD9-9FFC-425F-9A92-02E7A5DA4E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43" t="55473" r="58247" b="26009"/>
          <a:stretch/>
        </p:blipFill>
        <p:spPr>
          <a:xfrm>
            <a:off x="332756" y="4362442"/>
            <a:ext cx="4667867" cy="1789346"/>
          </a:xfrm>
          <a:prstGeom prst="rect">
            <a:avLst/>
          </a:prstGeom>
        </p:spPr>
      </p:pic>
      <p:pic>
        <p:nvPicPr>
          <p:cNvPr id="7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8A6F570-0DEC-4E93-B5C8-CF599330B4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753" t="55473" r="3279" b="26009"/>
          <a:stretch/>
        </p:blipFill>
        <p:spPr>
          <a:xfrm>
            <a:off x="5000623" y="4362450"/>
            <a:ext cx="6858620" cy="1789336"/>
          </a:xfrm>
          <a:prstGeom prst="rect">
            <a:avLst/>
          </a:prstGeom>
        </p:spPr>
      </p:pic>
      <p:pic>
        <p:nvPicPr>
          <p:cNvPr id="8" name="Picture 7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BC1F8CA-10D5-4715-A9DF-740C81919A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827" t="25409" r="3279" b="44527"/>
          <a:stretch/>
        </p:blipFill>
        <p:spPr>
          <a:xfrm>
            <a:off x="8877917" y="1457321"/>
            <a:ext cx="2981325" cy="2905128"/>
          </a:xfrm>
          <a:prstGeom prst="rect">
            <a:avLst/>
          </a:prstGeom>
        </p:spPr>
      </p:pic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F998719-A9D4-44B7-9AB8-87AD43E6AC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532" t="25409" r="27172" b="44527"/>
          <a:stretch/>
        </p:blipFill>
        <p:spPr>
          <a:xfrm>
            <a:off x="6096001" y="1457319"/>
            <a:ext cx="2781920" cy="2905128"/>
          </a:xfrm>
          <a:prstGeom prst="rect">
            <a:avLst/>
          </a:prstGeom>
        </p:spPr>
      </p:pic>
      <p:pic>
        <p:nvPicPr>
          <p:cNvPr id="10" name="Picture 9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28034FBA-972F-4CB1-B866-FF655B7FD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8" t="25409" r="49468" b="44527"/>
          <a:stretch/>
        </p:blipFill>
        <p:spPr>
          <a:xfrm>
            <a:off x="3114669" y="1457317"/>
            <a:ext cx="2981331" cy="2905128"/>
          </a:xfrm>
          <a:prstGeom prst="rect">
            <a:avLst/>
          </a:prstGeom>
        </p:spPr>
      </p:pic>
      <p:pic>
        <p:nvPicPr>
          <p:cNvPr id="11" name="Picture 10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117E1B5-A29A-4C1B-9435-1C23827144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45" t="25409" r="73360" b="44526"/>
          <a:stretch/>
        </p:blipFill>
        <p:spPr>
          <a:xfrm>
            <a:off x="332750" y="1457314"/>
            <a:ext cx="2781919" cy="2905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3BB3D-CB0B-45F7-8539-C6C5E68DF607}"/>
              </a:ext>
            </a:extLst>
          </p:cNvPr>
          <p:cNvSpPr txBox="1"/>
          <p:nvPr/>
        </p:nvSpPr>
        <p:spPr>
          <a:xfrm>
            <a:off x="3361598" y="6495276"/>
            <a:ext cx="5468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source: https://www.burniegroup.com/infographic-a-look-at-blockchain-technology/</a:t>
            </a:r>
            <a:endParaRPr lang="en-IE" sz="12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0415-5756-48DD-B3C6-52C7DBBD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you want to know more?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4BD5-D9E0-45B2-9896-0B217B7F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Meetup: </a:t>
            </a:r>
            <a:r>
              <a:rPr lang="en-US" sz="2400">
                <a:hlinkClick r:id="rId2"/>
              </a:rPr>
              <a:t>Cork Blockchain</a:t>
            </a:r>
            <a:endParaRPr lang="en-US" sz="2400"/>
          </a:p>
          <a:p>
            <a:r>
              <a:rPr lang="en-US" sz="2400"/>
              <a:t>Slides, Material on </a:t>
            </a:r>
            <a:r>
              <a:rPr lang="en-US" sz="2400">
                <a:hlinkClick r:id="rId3"/>
              </a:rPr>
              <a:t>corkblockchain.com</a:t>
            </a:r>
            <a:endParaRPr lang="en-US" sz="2400"/>
          </a:p>
          <a:p>
            <a:r>
              <a:rPr lang="en-US" sz="2400"/>
              <a:t>Upcoming "Blockchain in Practice" Event at UCC June 19th =&gt; </a:t>
            </a:r>
            <a:r>
              <a:rPr lang="en-US" sz="2400">
                <a:hlinkClick r:id="rId4"/>
              </a:rPr>
              <a:t>ilen.io</a:t>
            </a:r>
            <a:endParaRPr lang="en-US" sz="2400"/>
          </a:p>
          <a:p>
            <a:r>
              <a:rPr lang="en-US" sz="2400"/>
              <a:t>Good MOOCs</a:t>
            </a:r>
          </a:p>
          <a:p>
            <a:pPr lvl="1"/>
            <a:r>
              <a:rPr lang="en-US"/>
              <a:t>Coursera (</a:t>
            </a:r>
            <a:r>
              <a:rPr lang="en-IE">
                <a:hlinkClick r:id="rId5"/>
              </a:rPr>
              <a:t>Bitcoin and Cryptocurrency Technologies</a:t>
            </a:r>
            <a:r>
              <a:rPr lang="en-IE"/>
              <a:t>)</a:t>
            </a:r>
          </a:p>
          <a:p>
            <a:pPr lvl="1"/>
            <a:r>
              <a:rPr lang="en-US"/>
              <a:t>University of Nicosia (</a:t>
            </a:r>
            <a:r>
              <a:rPr lang="en-IE">
                <a:hlinkClick r:id="rId6"/>
              </a:rPr>
              <a:t>DFIN-511 Introduction to Digital Currencies</a:t>
            </a:r>
            <a:r>
              <a:rPr lang="en-IE"/>
              <a:t>)</a:t>
            </a:r>
          </a:p>
          <a:p>
            <a:pPr lvl="2"/>
            <a:r>
              <a:rPr lang="en-US" sz="2400"/>
              <a:t>A</a:t>
            </a:r>
            <a:r>
              <a:rPr lang="en-IE" sz="2400"/>
              <a:t>lso offer MSc Digital Currencies</a:t>
            </a:r>
          </a:p>
          <a:p>
            <a:pPr lvl="1"/>
            <a:r>
              <a:rPr lang="en-US">
                <a:hlinkClick r:id="rId7"/>
              </a:rPr>
              <a:t>More Courses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14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41C-1CA8-4902-BCE4-788744F1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IE"/>
          </a:p>
        </p:txBody>
      </p:sp>
      <p:pic>
        <p:nvPicPr>
          <p:cNvPr id="5" name="Picture 4" descr="A person standing in front of a cloudy sky&#10;&#10;Description generated with high confidence">
            <a:extLst>
              <a:ext uri="{FF2B5EF4-FFF2-40B4-BE49-F238E27FC236}">
                <a16:creationId xmlns:a16="http://schemas.microsoft.com/office/drawing/2014/main" id="{D3AAA42B-C909-478A-BBD8-BFBAC6FA64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538" y="2211529"/>
            <a:ext cx="5437631" cy="3911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8C38F-2076-48A1-88D1-9E3872207CB3}"/>
              </a:ext>
            </a:extLst>
          </p:cNvPr>
          <p:cNvSpPr txBox="1"/>
          <p:nvPr/>
        </p:nvSpPr>
        <p:spPr>
          <a:xfrm>
            <a:off x="5684411" y="6330188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00">
                <a:solidFill>
                  <a:schemeClr val="bg1">
                    <a:lumMod val="75000"/>
                  </a:schemeClr>
                </a:solidFill>
              </a:rPr>
              <a:t>images: </a:t>
            </a:r>
          </a:p>
          <a:p>
            <a:r>
              <a:rPr lang="en-IE" sz="900">
                <a:solidFill>
                  <a:schemeClr val="bg1">
                    <a:lumMod val="75000"/>
                  </a:schemeClr>
                </a:solidFill>
              </a:rPr>
              <a:t>https://www.biggerpockets.com/renewsblog/2014/07/18/high-level-overview-literally-30-unique-real-estate-markets-around-world/</a:t>
            </a:r>
          </a:p>
          <a:p>
            <a:r>
              <a:rPr lang="en-IE" sz="900">
                <a:solidFill>
                  <a:schemeClr val="bg1">
                    <a:lumMod val="75000"/>
                  </a:schemeClr>
                </a:solidFill>
              </a:rPr>
              <a:t>https://codeburst.io/deep-dive-into-electrons-main-and-renderer-processes-7a9599d5c9e2</a:t>
            </a:r>
          </a:p>
          <a:p>
            <a:endParaRPr lang="en-IE" sz="9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 descr="A picture containing water, sport&#10;&#10;Description generated with very high confidence">
            <a:extLst>
              <a:ext uri="{FF2B5EF4-FFF2-40B4-BE49-F238E27FC236}">
                <a16:creationId xmlns:a16="http://schemas.microsoft.com/office/drawing/2014/main" id="{5AA75784-CC77-4923-8316-D8A90BD85E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5831" y="2211529"/>
            <a:ext cx="5437631" cy="39112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20024E-A3F8-4382-A827-D4B23F027D0D}"/>
              </a:ext>
            </a:extLst>
          </p:cNvPr>
          <p:cNvSpPr txBox="1"/>
          <p:nvPr/>
        </p:nvSpPr>
        <p:spPr>
          <a:xfrm>
            <a:off x="1665364" y="1646139"/>
            <a:ext cx="306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1) High-Level Overview</a:t>
            </a:r>
            <a:endParaRPr lang="en-IE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39752-C255-48FB-8977-D3B8FB96FC6B}"/>
              </a:ext>
            </a:extLst>
          </p:cNvPr>
          <p:cNvSpPr txBox="1"/>
          <p:nvPr/>
        </p:nvSpPr>
        <p:spPr>
          <a:xfrm>
            <a:off x="8104726" y="1646139"/>
            <a:ext cx="177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2) Deep Dive</a:t>
            </a:r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320019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D01C-9530-495C-AE7D-E0802E90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251C-4C3D-4936-BD02-55B775C0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Blockchain Explorer - </a:t>
            </a:r>
            <a:r>
              <a:rPr lang="en-US" sz="2400">
                <a:hlinkClick r:id="rId2"/>
              </a:rPr>
              <a:t>https://blockchain.info/</a:t>
            </a:r>
            <a:endParaRPr lang="en-US" sz="2400"/>
          </a:p>
          <a:p>
            <a:r>
              <a:rPr lang="en-IE" sz="2400"/>
              <a:t>Key Generation Toy - </a:t>
            </a:r>
            <a:r>
              <a:rPr lang="en-IE" sz="2400">
                <a:hlinkClick r:id="rId3"/>
              </a:rPr>
              <a:t>https://www.bitaddress.org</a:t>
            </a:r>
            <a:endParaRPr lang="en-IE" sz="2400"/>
          </a:p>
          <a:p>
            <a:pPr lvl="1"/>
            <a:r>
              <a:rPr lang="en-US"/>
              <a:t>(o</a:t>
            </a:r>
            <a:r>
              <a:rPr lang="en-IE"/>
              <a:t>bviously don't use a website for real keys)</a:t>
            </a:r>
          </a:p>
          <a:p>
            <a:r>
              <a:rPr lang="en-IE" sz="2400"/>
              <a:t>Interactive Demo - </a:t>
            </a:r>
            <a:r>
              <a:rPr lang="en-IE" sz="2400">
                <a:hlinkClick r:id="rId4"/>
              </a:rPr>
              <a:t>https://blockchaindemo.io/</a:t>
            </a:r>
            <a:endParaRPr lang="en-IE" sz="2400"/>
          </a:p>
          <a:p>
            <a:pPr lvl="1"/>
            <a:r>
              <a:rPr lang="en-IE">
                <a:hlinkClick r:id="rId5"/>
              </a:rPr>
              <a:t>Another One</a:t>
            </a:r>
            <a:r>
              <a:rPr lang="en-IE"/>
              <a:t> from Bloomberg</a:t>
            </a:r>
          </a:p>
          <a:p>
            <a:r>
              <a:rPr lang="en-US" sz="2400">
                <a:hlinkClick r:id="rId6"/>
              </a:rPr>
              <a:t>Bitcoin Hashpower and Difficulty Chart</a:t>
            </a:r>
            <a:endParaRPr lang="en-IE" sz="2400"/>
          </a:p>
          <a:p>
            <a:r>
              <a:rPr lang="en-IE" sz="2400">
                <a:hlinkClick r:id="rId7"/>
              </a:rPr>
              <a:t>Bitcoin Energy Consumption</a:t>
            </a:r>
            <a:endParaRPr lang="en-IE" sz="2400"/>
          </a:p>
          <a:p>
            <a:pPr lvl="1"/>
            <a:r>
              <a:rPr lang="en-US"/>
              <a:t>bitcoin ~ 6GW (depending on exchange rate)</a:t>
            </a:r>
          </a:p>
          <a:p>
            <a:pPr lvl="1"/>
            <a:r>
              <a:rPr lang="en-US"/>
              <a:t>1 n</a:t>
            </a:r>
            <a:r>
              <a:rPr lang="en-IE"/>
              <a:t>uclear power plant ~ 1GW</a:t>
            </a:r>
          </a:p>
          <a:p>
            <a:endParaRPr lang="en-IE" sz="2400"/>
          </a:p>
        </p:txBody>
      </p:sp>
    </p:spTree>
    <p:extLst>
      <p:ext uri="{BB962C8B-B14F-4D97-AF65-F5344CB8AC3E}">
        <p14:creationId xmlns:p14="http://schemas.microsoft.com/office/powerpoint/2010/main" val="48983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3">
            <a:extLst>
              <a:ext uri="{FF2B5EF4-FFF2-40B4-BE49-F238E27FC236}">
                <a16:creationId xmlns:a16="http://schemas.microsoft.com/office/drawing/2014/main" id="{1DB39FC7-48D8-4953-ACBB-076FA5FF1666}"/>
              </a:ext>
            </a:extLst>
          </p:cNvPr>
          <p:cNvSpPr txBox="1">
            <a:spLocks/>
          </p:cNvSpPr>
          <p:nvPr/>
        </p:nvSpPr>
        <p:spPr>
          <a:xfrm>
            <a:off x="1696900" y="2857400"/>
            <a:ext cx="879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5333" b="1">
                <a:latin typeface="Century Gothic"/>
                <a:ea typeface="Century Gothic"/>
                <a:cs typeface="Century Gothic"/>
                <a:sym typeface="Century Gothic"/>
              </a:rPr>
              <a:t>Thank you,</a:t>
            </a:r>
            <a:br>
              <a:rPr lang="en-IE" sz="5333" b="1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E" sz="5333" b="1">
                <a:latin typeface="Century Gothic"/>
                <a:ea typeface="Century Gothic"/>
                <a:cs typeface="Century Gothic"/>
                <a:sym typeface="Century Gothic"/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3C93F-004E-4896-81A5-69695B410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678" y="6103830"/>
            <a:ext cx="1420107" cy="629269"/>
          </a:xfrm>
          <a:prstGeom prst="rect">
            <a:avLst/>
          </a:prstGeom>
        </p:spPr>
      </p:pic>
      <p:sp>
        <p:nvSpPr>
          <p:cNvPr id="4" name="Shape 20">
            <a:extLst>
              <a:ext uri="{FF2B5EF4-FFF2-40B4-BE49-F238E27FC236}">
                <a16:creationId xmlns:a16="http://schemas.microsoft.com/office/drawing/2014/main" id="{189FFAA7-4C99-472E-8866-8702CEF648AC}"/>
              </a:ext>
            </a:extLst>
          </p:cNvPr>
          <p:cNvSpPr txBox="1"/>
          <p:nvPr/>
        </p:nvSpPr>
        <p:spPr>
          <a:xfrm>
            <a:off x="10516535" y="6151991"/>
            <a:ext cx="1437562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</a:pPr>
            <a:r>
              <a:rPr lang="en-IE" sz="2400" b="0" i="0" u="none" strike="noStrike" cap="none">
                <a:solidFill>
                  <a:srgbClr val="A5A5A5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iLen.io</a:t>
            </a:r>
            <a:endParaRPr sz="2400" b="0" i="0" u="none" strike="sngStrike" cap="none">
              <a:solidFill>
                <a:srgbClr val="A5A5A5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cloudy sky&#10;&#10;Description generated with high confidence">
            <a:extLst>
              <a:ext uri="{FF2B5EF4-FFF2-40B4-BE49-F238E27FC236}">
                <a16:creationId xmlns:a16="http://schemas.microsoft.com/office/drawing/2014/main" id="{D3AAA42B-C909-478A-BBD8-BFBAC6FA64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0341C-1CA8-4902-BCE4-788744F18CA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r"/>
            <a:r>
              <a:rPr lang="en-US" b="1">
                <a:solidFill>
                  <a:schemeClr val="bg1"/>
                </a:solidFill>
              </a:rPr>
              <a:t>1) High Level Overview</a:t>
            </a:r>
            <a:endParaRPr lang="en-IE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8C38F-2076-48A1-88D1-9E3872207CB3}"/>
              </a:ext>
            </a:extLst>
          </p:cNvPr>
          <p:cNvSpPr txBox="1"/>
          <p:nvPr/>
        </p:nvSpPr>
        <p:spPr>
          <a:xfrm>
            <a:off x="5684411" y="6489847"/>
            <a:ext cx="645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00">
                <a:solidFill>
                  <a:schemeClr val="tx2">
                    <a:lumMod val="60000"/>
                    <a:lumOff val="40000"/>
                  </a:schemeClr>
                </a:solidFill>
              </a:rPr>
              <a:t>images: </a:t>
            </a:r>
          </a:p>
          <a:p>
            <a:r>
              <a:rPr lang="en-IE" sz="90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https://www.biggerpockets.com/renewsblog/2014/07/18/high-level-overview-literally-30-unique-real-estate-markets-around-world/</a:t>
            </a:r>
          </a:p>
        </p:txBody>
      </p:sp>
    </p:spTree>
    <p:extLst>
      <p:ext uri="{BB962C8B-B14F-4D97-AF65-F5344CB8AC3E}">
        <p14:creationId xmlns:p14="http://schemas.microsoft.com/office/powerpoint/2010/main" val="21723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row: Left-Right 66">
            <a:extLst>
              <a:ext uri="{FF2B5EF4-FFF2-40B4-BE49-F238E27FC236}">
                <a16:creationId xmlns:a16="http://schemas.microsoft.com/office/drawing/2014/main" id="{B3599DBF-E6F3-4E11-AD80-3756986CE15B}"/>
              </a:ext>
            </a:extLst>
          </p:cNvPr>
          <p:cNvSpPr/>
          <p:nvPr/>
        </p:nvSpPr>
        <p:spPr>
          <a:xfrm>
            <a:off x="1244301" y="1249299"/>
            <a:ext cx="9703399" cy="5564884"/>
          </a:xfrm>
          <a:prstGeom prst="leftRightArrow">
            <a:avLst>
              <a:gd name="adj1" fmla="val 80971"/>
              <a:gd name="adj2" fmla="val 28677"/>
            </a:avLst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C0932F4-B198-4CA7-910D-19D5DEC51682}"/>
              </a:ext>
            </a:extLst>
          </p:cNvPr>
          <p:cNvGrpSpPr/>
          <p:nvPr/>
        </p:nvGrpSpPr>
        <p:grpSpPr>
          <a:xfrm>
            <a:off x="4917897" y="2028826"/>
            <a:ext cx="2067015" cy="584304"/>
            <a:chOff x="5218911" y="1946439"/>
            <a:chExt cx="2067015" cy="584304"/>
          </a:xfrm>
        </p:grpSpPr>
        <p:pic>
          <p:nvPicPr>
            <p:cNvPr id="134" name="Picture 133" descr="A picture containing ax, tool&#10;&#10;Description generated with very high confidence">
              <a:extLst>
                <a:ext uri="{FF2B5EF4-FFF2-40B4-BE49-F238E27FC236}">
                  <a16:creationId xmlns:a16="http://schemas.microsoft.com/office/drawing/2014/main" id="{00F231EC-37EF-4192-85FB-011FCCE8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18911" y="1965966"/>
              <a:ext cx="662689" cy="538103"/>
            </a:xfrm>
            <a:prstGeom prst="rect">
              <a:avLst/>
            </a:prstGeom>
          </p:spPr>
        </p:pic>
        <p:pic>
          <p:nvPicPr>
            <p:cNvPr id="137" name="Picture 136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FDBACF42-570A-48E9-B140-1C5A03D48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90770" y="1946439"/>
              <a:ext cx="608993" cy="584304"/>
            </a:xfrm>
            <a:prstGeom prst="rect">
              <a:avLst/>
            </a:prstGeom>
          </p:spPr>
        </p:pic>
        <p:pic>
          <p:nvPicPr>
            <p:cNvPr id="139" name="Picture 13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5D03F14-2C50-4691-9699-B213AA818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08933" y="1952551"/>
              <a:ext cx="576993" cy="57699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095" y="255337"/>
            <a:ext cx="8696010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When we interact/transact with others,</a:t>
            </a:r>
            <a:br>
              <a:rPr lang="en-US" sz="3200">
                <a:latin typeface="Century Gothic" panose="020B0502020202020204" pitchFamily="34" charset="0"/>
              </a:rPr>
            </a:br>
            <a:r>
              <a:rPr lang="en-US" sz="3200">
                <a:latin typeface="Century Gothic" panose="020B0502020202020204" pitchFamily="34" charset="0"/>
              </a:rPr>
              <a:t>we often delegate </a:t>
            </a:r>
            <a:r>
              <a:rPr lang="en-US" sz="3200" b="1">
                <a:latin typeface="Century Gothic" panose="020B0502020202020204" pitchFamily="34" charset="0"/>
              </a:rPr>
              <a:t>Trust</a:t>
            </a:r>
            <a:r>
              <a:rPr lang="en-US" sz="3200">
                <a:latin typeface="Century Gothic" panose="020B0502020202020204" pitchFamily="34" charset="0"/>
              </a:rPr>
              <a:t> to </a:t>
            </a:r>
            <a:r>
              <a:rPr lang="en-US" sz="3200" b="1">
                <a:latin typeface="Century Gothic" panose="020B0502020202020204" pitchFamily="34" charset="0"/>
              </a:rPr>
              <a:t>Intermediaries</a:t>
            </a:r>
            <a:endParaRPr lang="en-IE" sz="3200" b="1">
              <a:latin typeface="Century Gothic" panose="020B0502020202020204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AAE65C9-3075-4F84-8EBB-512DCA1FD83B}"/>
              </a:ext>
            </a:extLst>
          </p:cNvPr>
          <p:cNvGrpSpPr/>
          <p:nvPr/>
        </p:nvGrpSpPr>
        <p:grpSpPr>
          <a:xfrm>
            <a:off x="2294766" y="5215707"/>
            <a:ext cx="1952281" cy="970921"/>
            <a:chOff x="2268799" y="5134880"/>
            <a:chExt cx="1952281" cy="970921"/>
          </a:xfrm>
        </p:grpSpPr>
        <p:pic>
          <p:nvPicPr>
            <p:cNvPr id="14" name="Picture 13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2E8438D0-2470-48C9-A0E7-6A60F5546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50048" y="5749016"/>
              <a:ext cx="1187305" cy="35678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71FF16E-7708-43D5-87F4-41997DD14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68799" y="5134880"/>
              <a:ext cx="1339902" cy="535961"/>
            </a:xfrm>
            <a:prstGeom prst="rect">
              <a:avLst/>
            </a:prstGeom>
          </p:spPr>
        </p:pic>
        <p:pic>
          <p:nvPicPr>
            <p:cNvPr id="40" name="Picture 3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4D397476-390C-4CED-8135-A3A2416E9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85119" y="5145184"/>
              <a:ext cx="535961" cy="535961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7D4EBF5-1480-4A08-B1F5-A834AB73228E}"/>
              </a:ext>
            </a:extLst>
          </p:cNvPr>
          <p:cNvGrpSpPr/>
          <p:nvPr/>
        </p:nvGrpSpPr>
        <p:grpSpPr>
          <a:xfrm>
            <a:off x="7956364" y="1890484"/>
            <a:ext cx="2032729" cy="1181688"/>
            <a:chOff x="7956364" y="1890484"/>
            <a:chExt cx="2032729" cy="118168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BB2148-B20C-44D2-ACE7-943A47892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09224" y="2009921"/>
              <a:ext cx="673843" cy="21967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FF492AF-4FA5-4770-8260-5F9678CC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10044" y="2630510"/>
              <a:ext cx="736102" cy="44166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3858927-997A-40F2-8DC3-F61D7FF4D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34298" y="2441510"/>
              <a:ext cx="854795" cy="424645"/>
            </a:xfrm>
            <a:prstGeom prst="rect">
              <a:avLst/>
            </a:prstGeom>
          </p:spPr>
        </p:pic>
        <p:pic>
          <p:nvPicPr>
            <p:cNvPr id="46" name="Picture 45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53B2BBF5-E186-4460-974C-29C65318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56364" y="1890484"/>
              <a:ext cx="662688" cy="656061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499EDEF-1D19-445B-A84D-95C591CDF83D}"/>
              </a:ext>
            </a:extLst>
          </p:cNvPr>
          <p:cNvGrpSpPr/>
          <p:nvPr/>
        </p:nvGrpSpPr>
        <p:grpSpPr>
          <a:xfrm>
            <a:off x="2345266" y="1884093"/>
            <a:ext cx="1617785" cy="729037"/>
            <a:chOff x="2345266" y="1884093"/>
            <a:chExt cx="1617785" cy="729037"/>
          </a:xfrm>
        </p:grpSpPr>
        <p:pic>
          <p:nvPicPr>
            <p:cNvPr id="22" name="Picture 21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3536A604-2E99-4DFD-87E6-4CECC705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0677" y="1884093"/>
              <a:ext cx="1402374" cy="37269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D1E5769-43AA-4640-97DF-801E84BA1B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45266" y="2295507"/>
              <a:ext cx="1402374" cy="317623"/>
            </a:xfrm>
            <a:prstGeom prst="rect">
              <a:avLst/>
            </a:prstGeom>
          </p:spPr>
        </p:pic>
      </p:grpSp>
      <p:pic>
        <p:nvPicPr>
          <p:cNvPr id="52" name="Picture 5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ACF3D-5489-4964-B80B-BE9E0D631FC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35" t="3297" r="6107" b="9747"/>
          <a:stretch/>
        </p:blipFill>
        <p:spPr>
          <a:xfrm>
            <a:off x="5147226" y="5065623"/>
            <a:ext cx="1365981" cy="9631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00BDE94-E517-43C2-A7C7-0C88AD1948C1}"/>
              </a:ext>
            </a:extLst>
          </p:cNvPr>
          <p:cNvSpPr txBox="1"/>
          <p:nvPr/>
        </p:nvSpPr>
        <p:spPr>
          <a:xfrm>
            <a:off x="96911" y="3402783"/>
            <a:ext cx="1172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Century Gothic" panose="020B0502020202020204" pitchFamily="34" charset="0"/>
              </a:rPr>
              <a:t>producer,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provider,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seller,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lender</a:t>
            </a:r>
            <a:endParaRPr lang="en-IE" sz="1600">
              <a:latin typeface="Century Gothic" panose="020B0502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B263E3-DD53-4F33-A477-86964A6DBDAE}"/>
              </a:ext>
            </a:extLst>
          </p:cNvPr>
          <p:cNvSpPr txBox="1"/>
          <p:nvPr/>
        </p:nvSpPr>
        <p:spPr>
          <a:xfrm>
            <a:off x="10918669" y="3402783"/>
            <a:ext cx="1226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Century Gothic" panose="020B0502020202020204" pitchFamily="34" charset="0"/>
              </a:rPr>
              <a:t>consumer,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recipient,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buyer,</a:t>
            </a:r>
          </a:p>
          <a:p>
            <a:pPr algn="ctr"/>
            <a:r>
              <a:rPr lang="en-US" sz="1600">
                <a:latin typeface="Century Gothic" panose="020B0502020202020204" pitchFamily="34" charset="0"/>
              </a:rPr>
              <a:t>borrower</a:t>
            </a:r>
            <a:endParaRPr lang="en-IE" sz="1600">
              <a:latin typeface="Century Gothic" panose="020B050202020202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1EB57F7-D0FA-45C7-ABF9-AF477CC5409D}"/>
              </a:ext>
            </a:extLst>
          </p:cNvPr>
          <p:cNvGrpSpPr/>
          <p:nvPr/>
        </p:nvGrpSpPr>
        <p:grpSpPr>
          <a:xfrm>
            <a:off x="1672826" y="3022083"/>
            <a:ext cx="2109781" cy="1587935"/>
            <a:chOff x="1672826" y="3022083"/>
            <a:chExt cx="2109781" cy="1587935"/>
          </a:xfrm>
        </p:grpSpPr>
        <p:pic>
          <p:nvPicPr>
            <p:cNvPr id="5" name="Picture 4" descr="A blue and white sign&#10;&#10;Description generated with very high confidence">
              <a:extLst>
                <a:ext uri="{FF2B5EF4-FFF2-40B4-BE49-F238E27FC236}">
                  <a16:creationId xmlns:a16="http://schemas.microsoft.com/office/drawing/2014/main" id="{0522CBB0-84FC-4D09-AB0B-8F8AE03B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0356" y="3461342"/>
              <a:ext cx="2002251" cy="583990"/>
            </a:xfrm>
            <a:prstGeom prst="rect">
              <a:avLst/>
            </a:prstGeom>
          </p:spPr>
        </p:pic>
        <p:pic>
          <p:nvPicPr>
            <p:cNvPr id="8" name="Picture 7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E74EA729-A6BE-4204-A834-698D27592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3013" y="4031561"/>
              <a:ext cx="558878" cy="558878"/>
            </a:xfrm>
            <a:prstGeom prst="rect">
              <a:avLst/>
            </a:prstGeom>
          </p:spPr>
        </p:pic>
        <p:pic>
          <p:nvPicPr>
            <p:cNvPr id="60" name="Picture 5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900EE2D9-DD7F-4E08-8D86-BE428C02A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14456" y="3022083"/>
              <a:ext cx="1417113" cy="520880"/>
            </a:xfrm>
            <a:prstGeom prst="rect">
              <a:avLst/>
            </a:prstGeom>
          </p:spPr>
        </p:pic>
        <p:pic>
          <p:nvPicPr>
            <p:cNvPr id="83" name="Picture 82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FFECDE1E-FF6B-4F00-9C56-2F837703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2826" y="4026028"/>
              <a:ext cx="1253197" cy="58399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B6B4ED5-7438-4199-9851-44CD861BD54D}"/>
              </a:ext>
            </a:extLst>
          </p:cNvPr>
          <p:cNvGrpSpPr/>
          <p:nvPr/>
        </p:nvGrpSpPr>
        <p:grpSpPr>
          <a:xfrm>
            <a:off x="7183373" y="5038444"/>
            <a:ext cx="2800213" cy="1010300"/>
            <a:chOff x="7183373" y="5175877"/>
            <a:chExt cx="2800213" cy="10103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815A0A-9AF4-4004-8C75-81F0E1242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9794" y="5175877"/>
              <a:ext cx="995878" cy="39835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8025DA0-FE8E-4AAF-B78A-3058FABEB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83373" y="5659634"/>
              <a:ext cx="736055" cy="517692"/>
            </a:xfrm>
            <a:prstGeom prst="rect">
              <a:avLst/>
            </a:prstGeom>
          </p:spPr>
        </p:pic>
        <p:pic>
          <p:nvPicPr>
            <p:cNvPr id="85" name="Picture 84" descr="A picture containing clipart&#10;&#10;Description generated with high confidence">
              <a:extLst>
                <a:ext uri="{FF2B5EF4-FFF2-40B4-BE49-F238E27FC236}">
                  <a16:creationId xmlns:a16="http://schemas.microsoft.com/office/drawing/2014/main" id="{A157EE77-B26D-4588-BE19-A5D6099E2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2775"/>
            <a:stretch/>
          </p:blipFill>
          <p:spPr>
            <a:xfrm>
              <a:off x="8370123" y="5231013"/>
              <a:ext cx="1613463" cy="45605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86C842C5-A6AB-48EE-8123-041CD2171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94658" y="5648005"/>
              <a:ext cx="1755833" cy="538172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362387A-E0F6-43C6-A45C-D6B6C49752E0}"/>
              </a:ext>
            </a:extLst>
          </p:cNvPr>
          <p:cNvGrpSpPr/>
          <p:nvPr/>
        </p:nvGrpSpPr>
        <p:grpSpPr>
          <a:xfrm>
            <a:off x="4468130" y="3552606"/>
            <a:ext cx="3173562" cy="644870"/>
            <a:chOff x="4431298" y="3236689"/>
            <a:chExt cx="3173562" cy="64487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E560E40-D7AE-487C-A139-A999DABB3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1298" y="3238631"/>
              <a:ext cx="642928" cy="642928"/>
            </a:xfrm>
            <a:prstGeom prst="rect">
              <a:avLst/>
            </a:prstGeom>
          </p:spPr>
        </p:pic>
        <p:pic>
          <p:nvPicPr>
            <p:cNvPr id="70" name="Picture 6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B70F044-034F-4FC0-82B3-74FE93910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01034" y="3238631"/>
              <a:ext cx="645275" cy="642928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F4FFC7C-109B-4110-976D-0C12AEFF00BC}"/>
                </a:ext>
              </a:extLst>
            </p:cNvPr>
            <p:cNvGrpSpPr/>
            <p:nvPr/>
          </p:nvGrpSpPr>
          <p:grpSpPr>
            <a:xfrm>
              <a:off x="6164536" y="3236689"/>
              <a:ext cx="1440324" cy="590382"/>
              <a:chOff x="6443018" y="3558138"/>
              <a:chExt cx="1440324" cy="590382"/>
            </a:xfrm>
          </p:grpSpPr>
          <p:pic>
            <p:nvPicPr>
              <p:cNvPr id="87" name="Picture 86" descr="A picture containing object&#10;&#10;Description generated with high confidence">
                <a:extLst>
                  <a:ext uri="{FF2B5EF4-FFF2-40B4-BE49-F238E27FC236}">
                    <a16:creationId xmlns:a16="http://schemas.microsoft.com/office/drawing/2014/main" id="{64A181B9-B8A2-42FE-B828-DAA62EFA69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443018" y="3574417"/>
                <a:ext cx="823630" cy="574103"/>
              </a:xfrm>
              <a:prstGeom prst="rect">
                <a:avLst/>
              </a:prstGeom>
            </p:spPr>
          </p:pic>
          <p:pic>
            <p:nvPicPr>
              <p:cNvPr id="90" name="Picture 89" descr="A picture containing object&#10;&#10;Description generated with high confidence">
                <a:extLst>
                  <a:ext uri="{FF2B5EF4-FFF2-40B4-BE49-F238E27FC236}">
                    <a16:creationId xmlns:a16="http://schemas.microsoft.com/office/drawing/2014/main" id="{FDBC366B-04C2-4C8A-9197-3A11F981AB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220654" y="3558138"/>
                <a:ext cx="662688" cy="574103"/>
              </a:xfrm>
              <a:prstGeom prst="rect">
                <a:avLst/>
              </a:prstGeom>
            </p:spPr>
          </p:pic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1238E6F-A780-40E0-B671-244585ABF851}"/>
              </a:ext>
            </a:extLst>
          </p:cNvPr>
          <p:cNvGrpSpPr/>
          <p:nvPr/>
        </p:nvGrpSpPr>
        <p:grpSpPr>
          <a:xfrm>
            <a:off x="8368624" y="3552606"/>
            <a:ext cx="2187577" cy="642929"/>
            <a:chOff x="4376774" y="4231646"/>
            <a:chExt cx="2187577" cy="642929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60603A00-6E32-4A17-A9E8-398227740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76774" y="4231646"/>
              <a:ext cx="857239" cy="642929"/>
            </a:xfrm>
            <a:prstGeom prst="rect">
              <a:avLst/>
            </a:prstGeom>
          </p:spPr>
        </p:pic>
        <p:pic>
          <p:nvPicPr>
            <p:cNvPr id="97" name="Picture 96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766A007E-02D1-418F-996E-D6673E6B4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76229" y="4323046"/>
              <a:ext cx="588122" cy="460129"/>
            </a:xfrm>
            <a:prstGeom prst="rect">
              <a:avLst/>
            </a:prstGeom>
          </p:spPr>
        </p:pic>
        <p:pic>
          <p:nvPicPr>
            <p:cNvPr id="101" name="Picture 100" descr="A picture containing plate, tableware, dishware&#10;&#10;Description generated with very high confidence">
              <a:extLst>
                <a:ext uri="{FF2B5EF4-FFF2-40B4-BE49-F238E27FC236}">
                  <a16:creationId xmlns:a16="http://schemas.microsoft.com/office/drawing/2014/main" id="{6E75C4BC-F0DB-409C-AA53-42BA7A2A4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8247" y="4408486"/>
              <a:ext cx="578497" cy="289249"/>
            </a:xfrm>
            <a:prstGeom prst="rect">
              <a:avLst/>
            </a:prstGeom>
          </p:spPr>
        </p:pic>
      </p:grp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FECB3A4-3BC1-456C-96B1-859277F504E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939" y="5021649"/>
            <a:ext cx="1280816" cy="2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If we had a trusted </a:t>
            </a:r>
            <a:r>
              <a:rPr lang="en-US" sz="3200" b="1">
                <a:latin typeface="Century Gothic" panose="020B0502020202020204" pitchFamily="34" charset="0"/>
              </a:rPr>
              <a:t>Shared Ledger</a:t>
            </a:r>
            <a:r>
              <a:rPr lang="en-US" sz="3200">
                <a:latin typeface="Century Gothic" panose="020B0502020202020204" pitchFamily="34" charset="0"/>
              </a:rPr>
              <a:t> many of those Intermediaries would no longer be necessary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C229-2F09-4D16-9914-4AC9EAB1D3CD}"/>
              </a:ext>
            </a:extLst>
          </p:cNvPr>
          <p:cNvSpPr txBox="1"/>
          <p:nvPr/>
        </p:nvSpPr>
        <p:spPr>
          <a:xfrm>
            <a:off x="1292787" y="1960968"/>
            <a:ext cx="514458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Shared, distributed </a:t>
            </a:r>
            <a:r>
              <a:rPr lang="en-US" sz="2200" b="1">
                <a:latin typeface="Century Gothic" panose="020B0502020202020204" pitchFamily="34" charset="0"/>
              </a:rPr>
              <a:t>Ledger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Immediate </a:t>
            </a:r>
            <a:r>
              <a:rPr lang="en-US" sz="2200" b="1">
                <a:latin typeface="Century Gothic" panose="020B0502020202020204" pitchFamily="34" charset="0"/>
              </a:rPr>
              <a:t>Consensus </a:t>
            </a:r>
            <a:r>
              <a:rPr lang="en-US" sz="2200">
                <a:latin typeface="Century Gothic" panose="020B0502020202020204" pitchFamily="34" charset="0"/>
              </a:rPr>
              <a:t>on</a:t>
            </a:r>
            <a:br>
              <a:rPr lang="en-US" sz="2200">
                <a:latin typeface="Century Gothic" panose="020B0502020202020204" pitchFamily="34" charset="0"/>
              </a:rPr>
            </a:br>
            <a:r>
              <a:rPr lang="en-US" sz="2200">
                <a:latin typeface="Century Gothic" panose="020B0502020202020204" pitchFamily="34" charset="0"/>
              </a:rPr>
              <a:t> "State of the World"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</a:t>
            </a:r>
            <a:r>
              <a:rPr lang="en-US" sz="2200" b="1">
                <a:latin typeface="Century Gothic" panose="020B0502020202020204" pitchFamily="34" charset="0"/>
              </a:rPr>
              <a:t>Tamper-Proof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</a:t>
            </a:r>
            <a:r>
              <a:rPr lang="en-US" sz="2200" b="1">
                <a:latin typeface="Century Gothic" panose="020B0502020202020204" pitchFamily="34" charset="0"/>
              </a:rPr>
              <a:t>Public</a:t>
            </a:r>
            <a:r>
              <a:rPr lang="en-US" sz="2200">
                <a:latin typeface="Century Gothic" panose="020B0502020202020204" pitchFamily="34" charset="0"/>
              </a:rPr>
              <a:t>,</a:t>
            </a:r>
            <a:br>
              <a:rPr lang="en-US" sz="2200">
                <a:latin typeface="Century Gothic" panose="020B0502020202020204" pitchFamily="34" charset="0"/>
              </a:rPr>
            </a:br>
            <a:r>
              <a:rPr lang="en-US" sz="2200">
                <a:latin typeface="Century Gothic" panose="020B0502020202020204" pitchFamily="34" charset="0"/>
              </a:rPr>
              <a:t> anyone can access, validate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>
                <a:latin typeface="Century Gothic" panose="020B0502020202020204" pitchFamily="34" charset="0"/>
              </a:rPr>
              <a:t> </a:t>
            </a:r>
            <a:r>
              <a:rPr lang="en-US" sz="2200" b="1">
                <a:latin typeface="Century Gothic" panose="020B0502020202020204" pitchFamily="34" charset="0"/>
              </a:rPr>
              <a:t>Transactions </a:t>
            </a:r>
            <a:r>
              <a:rPr lang="en-US" sz="2200">
                <a:latin typeface="Century Gothic" panose="020B0502020202020204" pitchFamily="34" charset="0"/>
              </a:rPr>
              <a:t>change the state</a:t>
            </a:r>
          </a:p>
        </p:txBody>
      </p:sp>
      <p:pic>
        <p:nvPicPr>
          <p:cNvPr id="66" name="Picture 65" descr="http://www.gjermundbjaanes.com/img/posts/distributed_ledger.png">
            <a:extLst>
              <a:ext uri="{FF2B5EF4-FFF2-40B4-BE49-F238E27FC236}">
                <a16:creationId xmlns:a16="http://schemas.microsoft.com/office/drawing/2014/main" id="{9B0DFCA7-9CCE-4761-A7AA-BBA322E89D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014" t="16189" r="24545"/>
          <a:stretch/>
        </p:blipFill>
        <p:spPr>
          <a:xfrm>
            <a:off x="7012744" y="1695194"/>
            <a:ext cx="4269814" cy="4347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3DD57B-9C61-46F0-8E72-33C66F838788}"/>
              </a:ext>
            </a:extLst>
          </p:cNvPr>
          <p:cNvSpPr txBox="1"/>
          <p:nvPr/>
        </p:nvSpPr>
        <p:spPr>
          <a:xfrm>
            <a:off x="6886575" y="6200776"/>
            <a:ext cx="41697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75000"/>
                  </a:schemeClr>
                </a:solidFill>
              </a:rPr>
              <a:t>sources:</a:t>
            </a:r>
          </a:p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https://commons.wikimedia.org/wiki/File:Server-based-network.svg</a:t>
            </a:r>
          </a:p>
          <a:p>
            <a:r>
              <a:rPr lang="en-IE" sz="1100">
                <a:solidFill>
                  <a:schemeClr val="bg1">
                    <a:lumMod val="75000"/>
                  </a:schemeClr>
                </a:solidFill>
              </a:rPr>
              <a:t>http://www.gjermundbjaanes.com/img/posts/distributed_ledger.png</a:t>
            </a:r>
          </a:p>
        </p:txBody>
      </p:sp>
    </p:spTree>
    <p:extLst>
      <p:ext uri="{BB962C8B-B14F-4D97-AF65-F5344CB8AC3E}">
        <p14:creationId xmlns:p14="http://schemas.microsoft.com/office/powerpoint/2010/main" val="566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How can we achieve a shared, trusted Ledger</a:t>
            </a:r>
            <a:br>
              <a:rPr lang="en-US" sz="3200">
                <a:latin typeface="Century Gothic" panose="020B0502020202020204" pitchFamily="34" charset="0"/>
              </a:rPr>
            </a:br>
            <a:r>
              <a:rPr lang="en-US" sz="3200" b="1">
                <a:latin typeface="Century Gothic" panose="020B0502020202020204" pitchFamily="34" charset="0"/>
              </a:rPr>
              <a:t>without Trust between Parties</a:t>
            </a:r>
            <a:r>
              <a:rPr lang="en-US" sz="3200">
                <a:latin typeface="Century Gothic" panose="020B0502020202020204" pitchFamily="34" charset="0"/>
              </a:rPr>
              <a:t>?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FC229-2F09-4D16-9914-4AC9EAB1D3CD}"/>
              </a:ext>
            </a:extLst>
          </p:cNvPr>
          <p:cNvSpPr txBox="1"/>
          <p:nvPr/>
        </p:nvSpPr>
        <p:spPr>
          <a:xfrm>
            <a:off x="510150" y="1522477"/>
            <a:ext cx="67813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Block = List of Transactions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Blockchain = Chain of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Tamper-Proof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Consensus (PoW)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Miners expend energy to find</a:t>
            </a:r>
            <a:br>
              <a:rPr lang="en-US" sz="2200">
                <a:latin typeface="Century Gothic" panose="020B0502020202020204" pitchFamily="34" charset="0"/>
              </a:rPr>
            </a:br>
            <a:r>
              <a:rPr lang="en-US" sz="2200">
                <a:latin typeface="Century Gothic" panose="020B0502020202020204" pitchFamily="34" charset="0"/>
              </a:rPr>
              <a:t>hash puzzle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Other nodes accept block if it is valid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Trustless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Nodes assumed to be untrusted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Fair Lottery, Cryptography ensure that no one can cheat</a:t>
            </a:r>
          </a:p>
        </p:txBody>
      </p:sp>
      <p:pic>
        <p:nvPicPr>
          <p:cNvPr id="10" name="Picture 9" descr="https://www.newcurrencyfrontier.com/wp-content/uploads/2017/11/genesis-mining-how-to-mine-bitcoin-004-780x358-780x358.jpg">
            <a:extLst>
              <a:ext uri="{FF2B5EF4-FFF2-40B4-BE49-F238E27FC236}">
                <a16:creationId xmlns:a16="http://schemas.microsoft.com/office/drawing/2014/main" id="{2044F1DB-57B2-4011-9A14-B213866657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9520" y="3980013"/>
            <a:ext cx="4319990" cy="244787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5070F65-CAD1-4049-882D-9B0CE3B86BA7}"/>
              </a:ext>
            </a:extLst>
          </p:cNvPr>
          <p:cNvGrpSpPr/>
          <p:nvPr/>
        </p:nvGrpSpPr>
        <p:grpSpPr>
          <a:xfrm>
            <a:off x="7589520" y="1913520"/>
            <a:ext cx="4319990" cy="1515480"/>
            <a:chOff x="879348" y="2633472"/>
            <a:chExt cx="9070848" cy="318211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3655BA-B71D-4DDB-ABF7-6B6FA8303B08}"/>
                </a:ext>
              </a:extLst>
            </p:cNvPr>
            <p:cNvGrpSpPr/>
            <p:nvPr/>
          </p:nvGrpSpPr>
          <p:grpSpPr>
            <a:xfrm>
              <a:off x="1818132" y="2633472"/>
              <a:ext cx="2084832" cy="3182112"/>
              <a:chOff x="2112264" y="1225296"/>
              <a:chExt cx="2084832" cy="318211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B509B55-AC05-4E59-A743-E1564421D6A8}"/>
                  </a:ext>
                </a:extLst>
              </p:cNvPr>
              <p:cNvSpPr/>
              <p:nvPr/>
            </p:nvSpPr>
            <p:spPr>
              <a:xfrm>
                <a:off x="2112264" y="387705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B363BA2-C53B-448B-95B0-C221315C4CDE}"/>
                  </a:ext>
                </a:extLst>
              </p:cNvPr>
              <p:cNvSpPr/>
              <p:nvPr/>
            </p:nvSpPr>
            <p:spPr>
              <a:xfrm>
                <a:off x="2112264" y="3346704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31C57FD-A2E3-4A0C-9FF1-458F9C2AB0FF}"/>
                  </a:ext>
                </a:extLst>
              </p:cNvPr>
              <p:cNvSpPr/>
              <p:nvPr/>
            </p:nvSpPr>
            <p:spPr>
              <a:xfrm>
                <a:off x="2112264" y="2816352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18ECCDB-CDFE-4787-8C26-F70305249D76}"/>
                  </a:ext>
                </a:extLst>
              </p:cNvPr>
              <p:cNvSpPr/>
              <p:nvPr/>
            </p:nvSpPr>
            <p:spPr>
              <a:xfrm>
                <a:off x="2112264" y="2286000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E1B873-FBAE-43A5-9277-696686E4C105}"/>
                  </a:ext>
                </a:extLst>
              </p:cNvPr>
              <p:cNvSpPr/>
              <p:nvPr/>
            </p:nvSpPr>
            <p:spPr>
              <a:xfrm>
                <a:off x="2112264" y="1755648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38D0F-89D9-4DD4-BBC7-C34D4ECC5B9A}"/>
                  </a:ext>
                </a:extLst>
              </p:cNvPr>
              <p:cNvSpPr/>
              <p:nvPr/>
            </p:nvSpPr>
            <p:spPr>
              <a:xfrm>
                <a:off x="2112264" y="122529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prev: H(  )</a:t>
                </a:r>
                <a:endParaRPr lang="en-IE" sz="14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DDFEF7-35AB-46BF-B78B-FF6679B37A46}"/>
                </a:ext>
              </a:extLst>
            </p:cNvPr>
            <p:cNvGrpSpPr/>
            <p:nvPr/>
          </p:nvGrpSpPr>
          <p:grpSpPr>
            <a:xfrm>
              <a:off x="4841748" y="2633472"/>
              <a:ext cx="2084832" cy="3182112"/>
              <a:chOff x="2112264" y="1225296"/>
              <a:chExt cx="2084832" cy="318211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35EF10-4E4E-410D-9051-11DF07FDA02B}"/>
                  </a:ext>
                </a:extLst>
              </p:cNvPr>
              <p:cNvSpPr/>
              <p:nvPr/>
            </p:nvSpPr>
            <p:spPr>
              <a:xfrm>
                <a:off x="2112264" y="387705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BE0088-3F92-4906-B8FE-6992F9BA1009}"/>
                  </a:ext>
                </a:extLst>
              </p:cNvPr>
              <p:cNvSpPr/>
              <p:nvPr/>
            </p:nvSpPr>
            <p:spPr>
              <a:xfrm>
                <a:off x="2112264" y="3346704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E50B8F-F34D-480D-B339-C959FDCC6807}"/>
                  </a:ext>
                </a:extLst>
              </p:cNvPr>
              <p:cNvSpPr/>
              <p:nvPr/>
            </p:nvSpPr>
            <p:spPr>
              <a:xfrm>
                <a:off x="2112264" y="2816352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AF1BFB-43FF-4383-B971-B8DFF37B5864}"/>
                  </a:ext>
                </a:extLst>
              </p:cNvPr>
              <p:cNvSpPr/>
              <p:nvPr/>
            </p:nvSpPr>
            <p:spPr>
              <a:xfrm>
                <a:off x="2112264" y="2286000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2FA7B83-7410-4452-81B0-404D0F5B1352}"/>
                  </a:ext>
                </a:extLst>
              </p:cNvPr>
              <p:cNvSpPr/>
              <p:nvPr/>
            </p:nvSpPr>
            <p:spPr>
              <a:xfrm>
                <a:off x="2112264" y="1755648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DCD456-A525-4C6A-87D4-36404AAA6EDB}"/>
                  </a:ext>
                </a:extLst>
              </p:cNvPr>
              <p:cNvSpPr/>
              <p:nvPr/>
            </p:nvSpPr>
            <p:spPr>
              <a:xfrm>
                <a:off x="2112264" y="122529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prev: H(  )</a:t>
                </a:r>
                <a:endParaRPr lang="en-IE" sz="14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31EFCDD-A7D3-4047-8EEF-DB592980E6DC}"/>
                </a:ext>
              </a:extLst>
            </p:cNvPr>
            <p:cNvGrpSpPr/>
            <p:nvPr/>
          </p:nvGrpSpPr>
          <p:grpSpPr>
            <a:xfrm>
              <a:off x="7865364" y="2633472"/>
              <a:ext cx="2084832" cy="3182112"/>
              <a:chOff x="2112264" y="1225296"/>
              <a:chExt cx="2084832" cy="318211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C0F539E-C877-4FF8-82D2-2250FF58FCC5}"/>
                  </a:ext>
                </a:extLst>
              </p:cNvPr>
              <p:cNvSpPr/>
              <p:nvPr/>
            </p:nvSpPr>
            <p:spPr>
              <a:xfrm>
                <a:off x="2112264" y="387705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E5C1ADF-76BE-4174-A9F0-D7BFCF9A5E96}"/>
                  </a:ext>
                </a:extLst>
              </p:cNvPr>
              <p:cNvSpPr/>
              <p:nvPr/>
            </p:nvSpPr>
            <p:spPr>
              <a:xfrm>
                <a:off x="2112264" y="3346704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C4FD6A0-D8C9-47AC-910A-633DBB81CD4A}"/>
                  </a:ext>
                </a:extLst>
              </p:cNvPr>
              <p:cNvSpPr/>
              <p:nvPr/>
            </p:nvSpPr>
            <p:spPr>
              <a:xfrm>
                <a:off x="2112264" y="2816352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F83228A-C193-48AD-B45F-0E8865AF740E}"/>
                  </a:ext>
                </a:extLst>
              </p:cNvPr>
              <p:cNvSpPr/>
              <p:nvPr/>
            </p:nvSpPr>
            <p:spPr>
              <a:xfrm>
                <a:off x="2112264" y="2286000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41C3030-FC31-4577-AD52-0204101D9145}"/>
                  </a:ext>
                </a:extLst>
              </p:cNvPr>
              <p:cNvSpPr/>
              <p:nvPr/>
            </p:nvSpPr>
            <p:spPr>
              <a:xfrm>
                <a:off x="2112264" y="1755648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tx</a:t>
                </a:r>
                <a:endParaRPr lang="en-IE" sz="140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A184F3A-94F2-4742-940E-E80D7BCD7C39}"/>
                  </a:ext>
                </a:extLst>
              </p:cNvPr>
              <p:cNvSpPr/>
              <p:nvPr/>
            </p:nvSpPr>
            <p:spPr>
              <a:xfrm>
                <a:off x="2112264" y="1225296"/>
                <a:ext cx="2084832" cy="53035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prev: H(  )</a:t>
                </a:r>
                <a:endParaRPr lang="en-IE" sz="1400"/>
              </a:p>
            </p:txBody>
          </p:sp>
        </p:grp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8B895E7-B514-470D-991E-BE366A3ABCF8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rot="16200000" flipH="1" flipV="1">
              <a:off x="7121652" y="2438399"/>
              <a:ext cx="1591056" cy="1981201"/>
            </a:xfrm>
            <a:prstGeom prst="bentConnector4">
              <a:avLst>
                <a:gd name="adj1" fmla="val -14368"/>
                <a:gd name="adj2" fmla="val 76308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5AD4774E-3438-45D4-84CA-B508C7673AC3}"/>
                </a:ext>
              </a:extLst>
            </p:cNvPr>
            <p:cNvCxnSpPr>
              <a:stCxn id="37" idx="0"/>
            </p:cNvCxnSpPr>
            <p:nvPr/>
          </p:nvCxnSpPr>
          <p:spPr>
            <a:xfrm rot="16200000" flipH="1" flipV="1">
              <a:off x="4098036" y="2438400"/>
              <a:ext cx="1591056" cy="1981200"/>
            </a:xfrm>
            <a:prstGeom prst="bentConnector4">
              <a:avLst>
                <a:gd name="adj1" fmla="val -14368"/>
                <a:gd name="adj2" fmla="val 76308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5DF8103-FABF-40AB-859D-627D5A432C2E}"/>
                </a:ext>
              </a:extLst>
            </p:cNvPr>
            <p:cNvCxnSpPr/>
            <p:nvPr/>
          </p:nvCxnSpPr>
          <p:spPr>
            <a:xfrm rot="16200000" flipH="1" flipV="1">
              <a:off x="1074420" y="2438400"/>
              <a:ext cx="1591056" cy="1981200"/>
            </a:xfrm>
            <a:prstGeom prst="bentConnector4">
              <a:avLst>
                <a:gd name="adj1" fmla="val -14368"/>
                <a:gd name="adj2" fmla="val 76308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388E0F-10C4-4CB1-81EC-0BBE33646561}"/>
              </a:ext>
            </a:extLst>
          </p:cNvPr>
          <p:cNvSpPr txBox="1"/>
          <p:nvPr/>
        </p:nvSpPr>
        <p:spPr>
          <a:xfrm>
            <a:off x="7884549" y="6512109"/>
            <a:ext cx="372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source: https://medium.com/@brettking/abc61b2ab49a</a:t>
            </a:r>
            <a:endParaRPr lang="en-IE" sz="12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A </a:t>
            </a:r>
            <a:r>
              <a:rPr lang="en-US" sz="3200" b="1">
                <a:latin typeface="Century Gothic" panose="020B0502020202020204" pitchFamily="34" charset="0"/>
              </a:rPr>
              <a:t>Consortium Blockchain </a:t>
            </a:r>
            <a:r>
              <a:rPr lang="en-US" sz="3200">
                <a:latin typeface="Century Gothic" panose="020B0502020202020204" pitchFamily="34" charset="0"/>
              </a:rPr>
              <a:t>can address some Challenges Companies may find with Public Blockchains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EE90AD-8B6A-4011-818E-AFE020521F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6075" y="1827484"/>
          <a:ext cx="5086350" cy="454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3783270788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994891342"/>
                    </a:ext>
                  </a:extLst>
                </a:gridCol>
              </a:tblGrid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Public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Consortium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77757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Data is Public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Privacy, Confidentiality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58199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Transactions are Public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Private Channels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7895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Pseudonymous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Known participants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19058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Anyone can join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Permissioned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40467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Anyone can access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Permissioned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97330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Trustless Nodes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Semi-Trusted Nodes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4576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r>
                        <a:rPr lang="en-US"/>
                        <a:t>Low tx/s</a:t>
                      </a:r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tx/s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8712"/>
                  </a:ext>
                </a:extLst>
              </a:tr>
              <a:tr h="50543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GDPR Compliance</a:t>
                      </a:r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7182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39003E8-058E-41F1-9D6A-EDBB2551DC8C}"/>
              </a:ext>
            </a:extLst>
          </p:cNvPr>
          <p:cNvSpPr txBox="1"/>
          <p:nvPr/>
        </p:nvSpPr>
        <p:spPr>
          <a:xfrm>
            <a:off x="500624" y="2362982"/>
            <a:ext cx="59001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Group of known, semi-trusted parties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Access granted by members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Consensus ~ majority vote (BFT)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Consensus can withstand 1/3 of malicious nodes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Easier Governance</a:t>
            </a:r>
          </a:p>
        </p:txBody>
      </p:sp>
    </p:spTree>
    <p:extLst>
      <p:ext uri="{BB962C8B-B14F-4D97-AF65-F5344CB8AC3E}">
        <p14:creationId xmlns:p14="http://schemas.microsoft.com/office/powerpoint/2010/main" val="42223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What are some of the Blockchain</a:t>
            </a:r>
            <a:r>
              <a:rPr lang="en-US" sz="3200" b="1">
                <a:latin typeface="Century Gothic" panose="020B0502020202020204" pitchFamily="34" charset="0"/>
              </a:rPr>
              <a:t> Use Cases</a:t>
            </a:r>
            <a:br>
              <a:rPr lang="en-US" sz="3200">
                <a:latin typeface="Century Gothic" panose="020B0502020202020204" pitchFamily="34" charset="0"/>
              </a:rPr>
            </a:br>
            <a:r>
              <a:rPr lang="en-US" sz="3200">
                <a:latin typeface="Century Gothic" panose="020B0502020202020204" pitchFamily="34" charset="0"/>
              </a:rPr>
              <a:t>for Companies?</a:t>
            </a:r>
            <a:endParaRPr lang="en-IE" sz="3200" u="sng">
              <a:latin typeface="Century Gothic" panose="020B05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9003E8-058E-41F1-9D6A-EDBB2551DC8C}"/>
              </a:ext>
            </a:extLst>
          </p:cNvPr>
          <p:cNvSpPr txBox="1"/>
          <p:nvPr/>
        </p:nvSpPr>
        <p:spPr>
          <a:xfrm>
            <a:off x="500624" y="1748201"/>
            <a:ext cx="421425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Data Exchange between multiple parties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End-to-End Supply Chain Transparency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Product Traceability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Marketplaces, Trading</a:t>
            </a:r>
            <a:br>
              <a:rPr lang="en-US" sz="2200">
                <a:latin typeface="Century Gothic" panose="020B0502020202020204" pitchFamily="34" charset="0"/>
              </a:rPr>
            </a:b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Clearance &amp; Settlement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latin typeface="Century Gothic" panose="020B0502020202020204" pitchFamily="34" charset="0"/>
              </a:rPr>
              <a:t>Public Registries</a:t>
            </a:r>
          </a:p>
        </p:txBody>
      </p:sp>
      <p:pic>
        <p:nvPicPr>
          <p:cNvPr id="5" name="Picture 4" descr="https://medium.com/fluree/blockchain-for-2018-and-beyond-a-growing-list-of-blockchain-use-cases-37db7c19fb99">
            <a:extLst>
              <a:ext uri="{FF2B5EF4-FFF2-40B4-BE49-F238E27FC236}">
                <a16:creationId xmlns:a16="http://schemas.microsoft.com/office/drawing/2014/main" id="{543E5D96-DF7D-4639-B7D5-B86EDCBE86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4840" y="1461606"/>
            <a:ext cx="7238184" cy="5066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AB524-F122-4EDC-AD7B-987A0A64E885}"/>
              </a:ext>
            </a:extLst>
          </p:cNvPr>
          <p:cNvSpPr txBox="1"/>
          <p:nvPr/>
        </p:nvSpPr>
        <p:spPr>
          <a:xfrm>
            <a:off x="4751367" y="6524625"/>
            <a:ext cx="72651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>
                    <a:lumMod val="75000"/>
                  </a:schemeClr>
                </a:solidFill>
              </a:rPr>
              <a:t>source: https://medium.com/fluree/blockchain-for-2618-and-beyond-a-growing-list-of-blockchain-use-cases-37db7c19fb99</a:t>
            </a:r>
            <a:endParaRPr lang="en-IE" sz="11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E6CB-3845-4883-A954-64355A17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4541"/>
            <a:ext cx="11890248" cy="1325563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sz="3200">
                <a:latin typeface="Century Gothic" panose="020B0502020202020204" pitchFamily="34" charset="0"/>
              </a:rPr>
              <a:t>There is large interest in Blockchain</a:t>
            </a:r>
            <a:r>
              <a:rPr lang="en-US" sz="3200" b="1">
                <a:latin typeface="Century Gothic" panose="020B0502020202020204" pitchFamily="34" charset="0"/>
              </a:rPr>
              <a:t> Adoption</a:t>
            </a:r>
            <a:r>
              <a:rPr lang="en-US" sz="3200">
                <a:latin typeface="Century Gothic" panose="020B0502020202020204" pitchFamily="34" charset="0"/>
              </a:rPr>
              <a:t>,</a:t>
            </a:r>
            <a:br>
              <a:rPr lang="en-US" sz="3200">
                <a:latin typeface="Century Gothic" panose="020B0502020202020204" pitchFamily="34" charset="0"/>
              </a:rPr>
            </a:br>
            <a:r>
              <a:rPr lang="en-US" sz="3200">
                <a:latin typeface="Century Gothic" panose="020B0502020202020204" pitchFamily="34" charset="0"/>
              </a:rPr>
              <a:t>with many projects underway</a:t>
            </a:r>
            <a:endParaRPr lang="en-IE" sz="320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06B811-CA49-4A76-9FD5-96DA395D55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5274" y="2087775"/>
          <a:ext cx="4391026" cy="3545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864664">
                  <a:extLst>
                    <a:ext uri="{9D8B030D-6E8A-4147-A177-3AD203B41FA5}">
                      <a16:colId xmlns:a16="http://schemas.microsoft.com/office/drawing/2014/main" val="1046027879"/>
                    </a:ext>
                  </a:extLst>
                </a:gridCol>
                <a:gridCol w="2526362">
                  <a:extLst>
                    <a:ext uri="{9D8B030D-6E8A-4147-A177-3AD203B41FA5}">
                      <a16:colId xmlns:a16="http://schemas.microsoft.com/office/drawing/2014/main" val="78658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/>
                        <a:t>Maersk</a:t>
                      </a:r>
                      <a:endParaRPr lang="en-IE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cargo tracking</a:t>
                      </a:r>
                      <a:endParaRPr lang="en-IE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5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/>
                        <a:t>Port of Antwerp</a:t>
                      </a:r>
                      <a:endParaRPr lang="en-IE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container handling</a:t>
                      </a:r>
                      <a:endParaRPr lang="en-IE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2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Walmart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supply chain transparency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8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Airbus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jet plane parts tracking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UPS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supply chain transparency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4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FedEx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customer dispute resolution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3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Australian Securities Exchange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clearance &amp; settlement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1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Credit Suisse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syndicated loans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8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Dubai Land Dept.</a:t>
                      </a:r>
                      <a:endParaRPr lang="en-I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land registry</a:t>
                      </a:r>
                      <a:endParaRPr lang="en-I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61800"/>
                  </a:ext>
                </a:extLst>
              </a:tr>
            </a:tbl>
          </a:graphicData>
        </a:graphic>
      </p:graphicFrame>
      <p:pic>
        <p:nvPicPr>
          <p:cNvPr id="5" name="Picture 4" descr="https://i.pinimg.com/originals/a1/32/0f/a1320fc4b316c1b2cdf0063760ccccf4.png">
            <a:extLst>
              <a:ext uri="{FF2B5EF4-FFF2-40B4-BE49-F238E27FC236}">
                <a16:creationId xmlns:a16="http://schemas.microsoft.com/office/drawing/2014/main" id="{7E841651-7EE2-44A8-8036-64DBAA72E0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8957" y="1973371"/>
            <a:ext cx="7333043" cy="37746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4FCC1-1CAF-4EA1-8EEC-3946FD2A2E5C}"/>
              </a:ext>
            </a:extLst>
          </p:cNvPr>
          <p:cNvSpPr/>
          <p:nvPr/>
        </p:nvSpPr>
        <p:spPr>
          <a:xfrm>
            <a:off x="4981575" y="2133600"/>
            <a:ext cx="2133600" cy="23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80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758</Words>
  <Application>Microsoft Office PowerPoint</Application>
  <PresentationFormat>Widescreen</PresentationFormat>
  <Paragraphs>195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Dice</vt:lpstr>
      <vt:lpstr>Raleway</vt:lpstr>
      <vt:lpstr>Office Theme</vt:lpstr>
      <vt:lpstr>Blockchain &amp; Distributed Ledgers</vt:lpstr>
      <vt:lpstr>Agenda</vt:lpstr>
      <vt:lpstr>1) High Level Overview</vt:lpstr>
      <vt:lpstr>When we interact/transact with others, we often delegate Trust to Intermediaries</vt:lpstr>
      <vt:lpstr>If we had a trusted Shared Ledger many of those Intermediaries would no longer be necessary</vt:lpstr>
      <vt:lpstr>How can we achieve a shared, trusted Ledger without Trust between Parties?</vt:lpstr>
      <vt:lpstr>A Consortium Blockchain can address some Challenges Companies may find with Public Blockchains</vt:lpstr>
      <vt:lpstr>What are some of the Blockchain Use Cases for Companies?</vt:lpstr>
      <vt:lpstr>There is large interest in Blockchain Adoption, with many projects underway</vt:lpstr>
      <vt:lpstr>PowerPoint Presentation</vt:lpstr>
      <vt:lpstr>2) Deep Dive</vt:lpstr>
      <vt:lpstr>Overview</vt:lpstr>
      <vt:lpstr>Why so complicated?</vt:lpstr>
      <vt:lpstr>Keys, Addresses, Wallets</vt:lpstr>
      <vt:lpstr>Transactions</vt:lpstr>
      <vt:lpstr>Blocks</vt:lpstr>
      <vt:lpstr>Mining, Hash Puzzle</vt:lpstr>
      <vt:lpstr>A day in the life of a Blockchain Transaction</vt:lpstr>
      <vt:lpstr>Do you want to know more?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Ahlmann</dc:creator>
  <cp:lastModifiedBy>Johannes Ahlmann</cp:lastModifiedBy>
  <cp:revision>92</cp:revision>
  <cp:lastPrinted>2018-04-11T11:03:04Z</cp:lastPrinted>
  <dcterms:created xsi:type="dcterms:W3CDTF">2018-03-20T10:05:21Z</dcterms:created>
  <dcterms:modified xsi:type="dcterms:W3CDTF">2018-04-11T11:04:18Z</dcterms:modified>
</cp:coreProperties>
</file>