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76" r:id="rId4"/>
    <p:sldId id="265" r:id="rId5"/>
    <p:sldId id="266" r:id="rId6"/>
    <p:sldId id="268" r:id="rId7"/>
    <p:sldId id="258" r:id="rId8"/>
    <p:sldId id="275" r:id="rId9"/>
    <p:sldId id="270" r:id="rId10"/>
    <p:sldId id="274" r:id="rId11"/>
    <p:sldId id="271" r:id="rId12"/>
    <p:sldId id="269" r:id="rId13"/>
    <p:sldId id="273" r:id="rId14"/>
    <p:sldId id="272" r:id="rId15"/>
    <p:sldId id="259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203EF-D224-432A-A65C-D2CDE5B8C36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C4EA8C3-A571-4B81-962F-73D0DD7DC785}">
      <dgm:prSet phldrT="[Text]"/>
      <dgm:spPr/>
      <dgm:t>
        <a:bodyPr/>
        <a:lstStyle/>
        <a:p>
          <a:r>
            <a:rPr lang="en-US"/>
            <a:t>Mechanisms</a:t>
          </a:r>
          <a:endParaRPr lang="en-IE"/>
        </a:p>
      </dgm:t>
    </dgm:pt>
    <dgm:pt modelId="{BA0003ED-3F0B-4FD9-9289-44790A572EAA}" type="parTrans" cxnId="{11C4CBBF-328A-4CF0-BA14-BB6801F0F551}">
      <dgm:prSet/>
      <dgm:spPr/>
      <dgm:t>
        <a:bodyPr/>
        <a:lstStyle/>
        <a:p>
          <a:endParaRPr lang="en-IE"/>
        </a:p>
      </dgm:t>
    </dgm:pt>
    <dgm:pt modelId="{3F64BD0C-DFE5-413E-84C8-EE8D63589430}" type="sibTrans" cxnId="{11C4CBBF-328A-4CF0-BA14-BB6801F0F551}">
      <dgm:prSet/>
      <dgm:spPr/>
      <dgm:t>
        <a:bodyPr/>
        <a:lstStyle/>
        <a:p>
          <a:endParaRPr lang="en-IE"/>
        </a:p>
      </dgm:t>
    </dgm:pt>
    <dgm:pt modelId="{CE47D13A-4123-426A-9771-1301A860A9B5}">
      <dgm:prSet phldrT="[Text]"/>
      <dgm:spPr/>
      <dgm:t>
        <a:bodyPr/>
        <a:lstStyle/>
        <a:p>
          <a:r>
            <a:rPr lang="en-US"/>
            <a:t>Proof of Work</a:t>
          </a:r>
          <a:endParaRPr lang="en-IE"/>
        </a:p>
      </dgm:t>
    </dgm:pt>
    <dgm:pt modelId="{785BD60E-D3A0-43FD-B760-CF51834DFC1E}" type="parTrans" cxnId="{D45DE2A5-D884-4D4A-99EF-A6BF5BEB3FDD}">
      <dgm:prSet/>
      <dgm:spPr/>
      <dgm:t>
        <a:bodyPr/>
        <a:lstStyle/>
        <a:p>
          <a:endParaRPr lang="en-IE"/>
        </a:p>
      </dgm:t>
    </dgm:pt>
    <dgm:pt modelId="{6F6D8226-7B78-4BB3-86D9-31C8C00D2B76}" type="sibTrans" cxnId="{D45DE2A5-D884-4D4A-99EF-A6BF5BEB3FDD}">
      <dgm:prSet/>
      <dgm:spPr/>
      <dgm:t>
        <a:bodyPr/>
        <a:lstStyle/>
        <a:p>
          <a:endParaRPr lang="en-IE"/>
        </a:p>
      </dgm:t>
    </dgm:pt>
    <dgm:pt modelId="{FE0EF7C3-099B-43BC-BFE1-2F9D52E63460}">
      <dgm:prSet phldrT="[Text]"/>
      <dgm:spPr/>
      <dgm:t>
        <a:bodyPr/>
        <a:lstStyle/>
        <a:p>
          <a:r>
            <a:rPr lang="en-US"/>
            <a:t>Proof of Stake</a:t>
          </a:r>
          <a:endParaRPr lang="en-IE"/>
        </a:p>
      </dgm:t>
    </dgm:pt>
    <dgm:pt modelId="{1C04C78E-44BA-4C7D-B1D7-21EAD3C1E52A}" type="parTrans" cxnId="{51F44F7C-A7AD-46E0-9CBF-506044ACA401}">
      <dgm:prSet/>
      <dgm:spPr/>
      <dgm:t>
        <a:bodyPr/>
        <a:lstStyle/>
        <a:p>
          <a:endParaRPr lang="en-IE"/>
        </a:p>
      </dgm:t>
    </dgm:pt>
    <dgm:pt modelId="{278B5653-3C7F-4580-A132-B7A6970B0ACE}" type="sibTrans" cxnId="{51F44F7C-A7AD-46E0-9CBF-506044ACA401}">
      <dgm:prSet/>
      <dgm:spPr/>
      <dgm:t>
        <a:bodyPr/>
        <a:lstStyle/>
        <a:p>
          <a:endParaRPr lang="en-IE"/>
        </a:p>
      </dgm:t>
    </dgm:pt>
    <dgm:pt modelId="{2EA2938C-7F8F-41C4-B212-9D682992512B}">
      <dgm:prSet phldrT="[Text]"/>
      <dgm:spPr/>
      <dgm:t>
        <a:bodyPr/>
        <a:lstStyle/>
        <a:p>
          <a:r>
            <a:rPr lang="en-US"/>
            <a:t>DPoS</a:t>
          </a:r>
          <a:endParaRPr lang="en-IE"/>
        </a:p>
      </dgm:t>
    </dgm:pt>
    <dgm:pt modelId="{5FD800C0-B553-4E78-8CBC-D881DA4C6756}" type="parTrans" cxnId="{3EB64145-4269-4EA6-ABF3-70B1EE4090F5}">
      <dgm:prSet/>
      <dgm:spPr/>
      <dgm:t>
        <a:bodyPr/>
        <a:lstStyle/>
        <a:p>
          <a:endParaRPr lang="en-IE"/>
        </a:p>
      </dgm:t>
    </dgm:pt>
    <dgm:pt modelId="{1CC4A477-008F-4127-98F6-C734185B75A4}" type="sibTrans" cxnId="{3EB64145-4269-4EA6-ABF3-70B1EE4090F5}">
      <dgm:prSet/>
      <dgm:spPr/>
      <dgm:t>
        <a:bodyPr/>
        <a:lstStyle/>
        <a:p>
          <a:endParaRPr lang="en-IE"/>
        </a:p>
      </dgm:t>
    </dgm:pt>
    <dgm:pt modelId="{4B4B34CF-7018-4C3C-AE42-E97E0F7B7E52}">
      <dgm:prSet phldrT="[Text]"/>
      <dgm:spPr/>
      <dgm:t>
        <a:bodyPr/>
        <a:lstStyle/>
        <a:p>
          <a:r>
            <a:rPr lang="en-US"/>
            <a:t>Proof of Burn</a:t>
          </a:r>
          <a:endParaRPr lang="en-IE"/>
        </a:p>
      </dgm:t>
    </dgm:pt>
    <dgm:pt modelId="{59E8269E-A73F-4E09-923C-D81A6F0BA6CF}" type="parTrans" cxnId="{DEC931D8-1A44-41D3-9647-AF35D6DD1E4B}">
      <dgm:prSet/>
      <dgm:spPr/>
      <dgm:t>
        <a:bodyPr/>
        <a:lstStyle/>
        <a:p>
          <a:endParaRPr lang="en-IE"/>
        </a:p>
      </dgm:t>
    </dgm:pt>
    <dgm:pt modelId="{237A019B-01FD-4553-80DD-9849ED4EC034}" type="sibTrans" cxnId="{DEC931D8-1A44-41D3-9647-AF35D6DD1E4B}">
      <dgm:prSet/>
      <dgm:spPr/>
      <dgm:t>
        <a:bodyPr/>
        <a:lstStyle/>
        <a:p>
          <a:endParaRPr lang="en-IE"/>
        </a:p>
      </dgm:t>
    </dgm:pt>
    <dgm:pt modelId="{D4F59861-BCDB-4980-9AAF-342A2EBC548A}">
      <dgm:prSet/>
      <dgm:spPr/>
      <dgm:t>
        <a:bodyPr/>
        <a:lstStyle/>
        <a:p>
          <a:r>
            <a:rPr lang="en-US"/>
            <a:t>Proof of Authority</a:t>
          </a:r>
          <a:endParaRPr lang="en-IE"/>
        </a:p>
      </dgm:t>
    </dgm:pt>
    <dgm:pt modelId="{B4B434AD-8237-4100-A99F-A7F12CA80729}" type="parTrans" cxnId="{180D829D-6344-4E18-8356-504856EBDAC2}">
      <dgm:prSet/>
      <dgm:spPr/>
      <dgm:t>
        <a:bodyPr/>
        <a:lstStyle/>
        <a:p>
          <a:endParaRPr lang="en-IE"/>
        </a:p>
      </dgm:t>
    </dgm:pt>
    <dgm:pt modelId="{8E15955B-6E0C-4DF1-B57D-1E803D0E46D9}" type="sibTrans" cxnId="{180D829D-6344-4E18-8356-504856EBDAC2}">
      <dgm:prSet/>
      <dgm:spPr/>
      <dgm:t>
        <a:bodyPr/>
        <a:lstStyle/>
        <a:p>
          <a:endParaRPr lang="en-IE"/>
        </a:p>
      </dgm:t>
    </dgm:pt>
    <dgm:pt modelId="{9636FFDF-8AA3-47EC-B913-49EBE7E0F5DE}">
      <dgm:prSet/>
      <dgm:spPr/>
      <dgm:t>
        <a:bodyPr/>
        <a:lstStyle/>
        <a:p>
          <a:r>
            <a:rPr lang="en-US"/>
            <a:t>Byzantine Fault Tolerance</a:t>
          </a:r>
          <a:endParaRPr lang="en-IE"/>
        </a:p>
      </dgm:t>
    </dgm:pt>
    <dgm:pt modelId="{F4F391D7-A5AC-4C37-842F-3EE73FC62A42}" type="parTrans" cxnId="{F44DD7EE-DDE0-4981-9A84-6047C2EFB62A}">
      <dgm:prSet/>
      <dgm:spPr/>
      <dgm:t>
        <a:bodyPr/>
        <a:lstStyle/>
        <a:p>
          <a:endParaRPr lang="en-IE"/>
        </a:p>
      </dgm:t>
    </dgm:pt>
    <dgm:pt modelId="{C6009678-85D6-4C8F-8697-80DFDAED21AE}" type="sibTrans" cxnId="{F44DD7EE-DDE0-4981-9A84-6047C2EFB62A}">
      <dgm:prSet/>
      <dgm:spPr/>
      <dgm:t>
        <a:bodyPr/>
        <a:lstStyle/>
        <a:p>
          <a:endParaRPr lang="en-IE"/>
        </a:p>
      </dgm:t>
    </dgm:pt>
    <dgm:pt modelId="{A1DF5F9A-949F-4792-9552-A885532ACC55}">
      <dgm:prSet/>
      <dgm:spPr/>
      <dgm:t>
        <a:bodyPr/>
        <a:lstStyle/>
        <a:p>
          <a:r>
            <a:rPr lang="en-US"/>
            <a:t>Proof of Importance</a:t>
          </a:r>
          <a:endParaRPr lang="en-IE"/>
        </a:p>
      </dgm:t>
    </dgm:pt>
    <dgm:pt modelId="{6C79F0E4-9E06-4A55-8121-28EE15D06516}" type="parTrans" cxnId="{2DD4874C-435F-4746-970F-083739CA83AE}">
      <dgm:prSet/>
      <dgm:spPr/>
      <dgm:t>
        <a:bodyPr/>
        <a:lstStyle/>
        <a:p>
          <a:endParaRPr lang="en-IE"/>
        </a:p>
      </dgm:t>
    </dgm:pt>
    <dgm:pt modelId="{65353413-45D6-41F5-85F1-2313771F561C}" type="sibTrans" cxnId="{2DD4874C-435F-4746-970F-083739CA83AE}">
      <dgm:prSet/>
      <dgm:spPr/>
      <dgm:t>
        <a:bodyPr/>
        <a:lstStyle/>
        <a:p>
          <a:endParaRPr lang="en-IE"/>
        </a:p>
      </dgm:t>
    </dgm:pt>
    <dgm:pt modelId="{30B7F5D1-1537-4F1D-86C8-72505B94B27C}">
      <dgm:prSet/>
      <dgm:spPr/>
      <dgm:t>
        <a:bodyPr/>
        <a:lstStyle/>
        <a:p>
          <a:r>
            <a:rPr lang="en-US"/>
            <a:t>PoET</a:t>
          </a:r>
          <a:endParaRPr lang="en-IE"/>
        </a:p>
      </dgm:t>
    </dgm:pt>
    <dgm:pt modelId="{45341215-1CEA-4FC7-AE65-B54DB5EED2B5}" type="parTrans" cxnId="{45BBF505-EC4E-4250-B496-A185F6DF7980}">
      <dgm:prSet/>
      <dgm:spPr/>
      <dgm:t>
        <a:bodyPr/>
        <a:lstStyle/>
        <a:p>
          <a:endParaRPr lang="en-IE"/>
        </a:p>
      </dgm:t>
    </dgm:pt>
    <dgm:pt modelId="{2EF5D4C5-6142-4978-A5CF-5A075A617E60}" type="sibTrans" cxnId="{45BBF505-EC4E-4250-B496-A185F6DF7980}">
      <dgm:prSet/>
      <dgm:spPr/>
      <dgm:t>
        <a:bodyPr/>
        <a:lstStyle/>
        <a:p>
          <a:endParaRPr lang="en-IE"/>
        </a:p>
      </dgm:t>
    </dgm:pt>
    <dgm:pt modelId="{EEF36D1D-1AD9-4EA5-A9AD-A6D3E35199D1}" type="pres">
      <dgm:prSet presAssocID="{351203EF-D224-432A-A65C-D2CDE5B8C36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22C039A-42B6-4F85-A4F8-B7A19F81A1CC}" type="pres">
      <dgm:prSet presAssocID="{CC4EA8C3-A571-4B81-962F-73D0DD7DC785}" presName="centerShape" presStyleLbl="node0" presStyleIdx="0" presStyleCnt="1"/>
      <dgm:spPr/>
    </dgm:pt>
    <dgm:pt modelId="{85149923-AFF4-4B0D-AB40-ADA3802B6EA4}" type="pres">
      <dgm:prSet presAssocID="{785BD60E-D3A0-43FD-B760-CF51834DFC1E}" presName="Name9" presStyleLbl="parChTrans1D2" presStyleIdx="0" presStyleCnt="8"/>
      <dgm:spPr/>
    </dgm:pt>
    <dgm:pt modelId="{358261E8-DAB4-49B8-87C7-BD9A114A375E}" type="pres">
      <dgm:prSet presAssocID="{785BD60E-D3A0-43FD-B760-CF51834DFC1E}" presName="connTx" presStyleLbl="parChTrans1D2" presStyleIdx="0" presStyleCnt="8"/>
      <dgm:spPr/>
    </dgm:pt>
    <dgm:pt modelId="{7F70908A-F5FA-4CAB-BDE3-0E6A09E1122A}" type="pres">
      <dgm:prSet presAssocID="{CE47D13A-4123-426A-9771-1301A860A9B5}" presName="node" presStyleLbl="node1" presStyleIdx="0" presStyleCnt="8">
        <dgm:presLayoutVars>
          <dgm:bulletEnabled val="1"/>
        </dgm:presLayoutVars>
      </dgm:prSet>
      <dgm:spPr/>
    </dgm:pt>
    <dgm:pt modelId="{46600333-3C56-4D60-9976-8F3E31FEF30A}" type="pres">
      <dgm:prSet presAssocID="{1C04C78E-44BA-4C7D-B1D7-21EAD3C1E52A}" presName="Name9" presStyleLbl="parChTrans1D2" presStyleIdx="1" presStyleCnt="8"/>
      <dgm:spPr/>
    </dgm:pt>
    <dgm:pt modelId="{EE32DD55-D30D-4B0B-B099-463FEF86F01B}" type="pres">
      <dgm:prSet presAssocID="{1C04C78E-44BA-4C7D-B1D7-21EAD3C1E52A}" presName="connTx" presStyleLbl="parChTrans1D2" presStyleIdx="1" presStyleCnt="8"/>
      <dgm:spPr/>
    </dgm:pt>
    <dgm:pt modelId="{34EFC77F-654D-4DB9-888B-4756655210CE}" type="pres">
      <dgm:prSet presAssocID="{FE0EF7C3-099B-43BC-BFE1-2F9D52E63460}" presName="node" presStyleLbl="node1" presStyleIdx="1" presStyleCnt="8">
        <dgm:presLayoutVars>
          <dgm:bulletEnabled val="1"/>
        </dgm:presLayoutVars>
      </dgm:prSet>
      <dgm:spPr/>
    </dgm:pt>
    <dgm:pt modelId="{7DB26EE4-DB29-437F-BBF1-0A1555D70A3C}" type="pres">
      <dgm:prSet presAssocID="{5FD800C0-B553-4E78-8CBC-D881DA4C6756}" presName="Name9" presStyleLbl="parChTrans1D2" presStyleIdx="2" presStyleCnt="8"/>
      <dgm:spPr/>
    </dgm:pt>
    <dgm:pt modelId="{5D09A5D4-D30A-420A-9530-254D35A00DEA}" type="pres">
      <dgm:prSet presAssocID="{5FD800C0-B553-4E78-8CBC-D881DA4C6756}" presName="connTx" presStyleLbl="parChTrans1D2" presStyleIdx="2" presStyleCnt="8"/>
      <dgm:spPr/>
    </dgm:pt>
    <dgm:pt modelId="{792C442B-219B-4B16-A709-5F94173337F8}" type="pres">
      <dgm:prSet presAssocID="{2EA2938C-7F8F-41C4-B212-9D682992512B}" presName="node" presStyleLbl="node1" presStyleIdx="2" presStyleCnt="8">
        <dgm:presLayoutVars>
          <dgm:bulletEnabled val="1"/>
        </dgm:presLayoutVars>
      </dgm:prSet>
      <dgm:spPr/>
    </dgm:pt>
    <dgm:pt modelId="{A06C7E37-3BD3-4E45-8BE6-DA770AFFED4D}" type="pres">
      <dgm:prSet presAssocID="{59E8269E-A73F-4E09-923C-D81A6F0BA6CF}" presName="Name9" presStyleLbl="parChTrans1D2" presStyleIdx="3" presStyleCnt="8"/>
      <dgm:spPr/>
    </dgm:pt>
    <dgm:pt modelId="{5786E84A-3DCB-4688-9CE9-13B1F3D60768}" type="pres">
      <dgm:prSet presAssocID="{59E8269E-A73F-4E09-923C-D81A6F0BA6CF}" presName="connTx" presStyleLbl="parChTrans1D2" presStyleIdx="3" presStyleCnt="8"/>
      <dgm:spPr/>
    </dgm:pt>
    <dgm:pt modelId="{8DEE28F0-6EEA-4F7E-97B2-7D28AE84F9DA}" type="pres">
      <dgm:prSet presAssocID="{4B4B34CF-7018-4C3C-AE42-E97E0F7B7E52}" presName="node" presStyleLbl="node1" presStyleIdx="3" presStyleCnt="8">
        <dgm:presLayoutVars>
          <dgm:bulletEnabled val="1"/>
        </dgm:presLayoutVars>
      </dgm:prSet>
      <dgm:spPr/>
    </dgm:pt>
    <dgm:pt modelId="{4628E47E-C411-4357-BC66-881A47A071C9}" type="pres">
      <dgm:prSet presAssocID="{B4B434AD-8237-4100-A99F-A7F12CA80729}" presName="Name9" presStyleLbl="parChTrans1D2" presStyleIdx="4" presStyleCnt="8"/>
      <dgm:spPr/>
    </dgm:pt>
    <dgm:pt modelId="{01DD0C4A-7CF6-4DCC-9F42-D67B35C725C4}" type="pres">
      <dgm:prSet presAssocID="{B4B434AD-8237-4100-A99F-A7F12CA80729}" presName="connTx" presStyleLbl="parChTrans1D2" presStyleIdx="4" presStyleCnt="8"/>
      <dgm:spPr/>
    </dgm:pt>
    <dgm:pt modelId="{E950C674-82DD-40BB-9456-10377F46F66A}" type="pres">
      <dgm:prSet presAssocID="{D4F59861-BCDB-4980-9AAF-342A2EBC548A}" presName="node" presStyleLbl="node1" presStyleIdx="4" presStyleCnt="8">
        <dgm:presLayoutVars>
          <dgm:bulletEnabled val="1"/>
        </dgm:presLayoutVars>
      </dgm:prSet>
      <dgm:spPr/>
    </dgm:pt>
    <dgm:pt modelId="{88EBF586-AC13-4357-82E2-BA64907CD507}" type="pres">
      <dgm:prSet presAssocID="{F4F391D7-A5AC-4C37-842F-3EE73FC62A42}" presName="Name9" presStyleLbl="parChTrans1D2" presStyleIdx="5" presStyleCnt="8"/>
      <dgm:spPr/>
    </dgm:pt>
    <dgm:pt modelId="{E03F06DE-9DCB-488A-AF56-956132AB2E65}" type="pres">
      <dgm:prSet presAssocID="{F4F391D7-A5AC-4C37-842F-3EE73FC62A42}" presName="connTx" presStyleLbl="parChTrans1D2" presStyleIdx="5" presStyleCnt="8"/>
      <dgm:spPr/>
    </dgm:pt>
    <dgm:pt modelId="{BD5F930B-2A7A-4F69-AE69-164058CEF01E}" type="pres">
      <dgm:prSet presAssocID="{9636FFDF-8AA3-47EC-B913-49EBE7E0F5DE}" presName="node" presStyleLbl="node1" presStyleIdx="5" presStyleCnt="8">
        <dgm:presLayoutVars>
          <dgm:bulletEnabled val="1"/>
        </dgm:presLayoutVars>
      </dgm:prSet>
      <dgm:spPr/>
    </dgm:pt>
    <dgm:pt modelId="{ED382019-9D66-46FC-861E-066577D71508}" type="pres">
      <dgm:prSet presAssocID="{6C79F0E4-9E06-4A55-8121-28EE15D06516}" presName="Name9" presStyleLbl="parChTrans1D2" presStyleIdx="6" presStyleCnt="8"/>
      <dgm:spPr/>
    </dgm:pt>
    <dgm:pt modelId="{E56FA7B7-FCB9-4A48-B073-490D9E61DA1B}" type="pres">
      <dgm:prSet presAssocID="{6C79F0E4-9E06-4A55-8121-28EE15D06516}" presName="connTx" presStyleLbl="parChTrans1D2" presStyleIdx="6" presStyleCnt="8"/>
      <dgm:spPr/>
    </dgm:pt>
    <dgm:pt modelId="{77C989C5-385B-47DE-B9D8-7F2A0CE22D51}" type="pres">
      <dgm:prSet presAssocID="{A1DF5F9A-949F-4792-9552-A885532ACC55}" presName="node" presStyleLbl="node1" presStyleIdx="6" presStyleCnt="8">
        <dgm:presLayoutVars>
          <dgm:bulletEnabled val="1"/>
        </dgm:presLayoutVars>
      </dgm:prSet>
      <dgm:spPr/>
    </dgm:pt>
    <dgm:pt modelId="{BE2523AB-E051-4869-B04D-6111B8222E3F}" type="pres">
      <dgm:prSet presAssocID="{45341215-1CEA-4FC7-AE65-B54DB5EED2B5}" presName="Name9" presStyleLbl="parChTrans1D2" presStyleIdx="7" presStyleCnt="8"/>
      <dgm:spPr/>
    </dgm:pt>
    <dgm:pt modelId="{4B4E93B9-F272-43AB-81DF-2658D5EFFCDF}" type="pres">
      <dgm:prSet presAssocID="{45341215-1CEA-4FC7-AE65-B54DB5EED2B5}" presName="connTx" presStyleLbl="parChTrans1D2" presStyleIdx="7" presStyleCnt="8"/>
      <dgm:spPr/>
    </dgm:pt>
    <dgm:pt modelId="{8639FA21-816D-4AD7-AD59-10274274726A}" type="pres">
      <dgm:prSet presAssocID="{30B7F5D1-1537-4F1D-86C8-72505B94B27C}" presName="node" presStyleLbl="node1" presStyleIdx="7" presStyleCnt="8">
        <dgm:presLayoutVars>
          <dgm:bulletEnabled val="1"/>
        </dgm:presLayoutVars>
      </dgm:prSet>
      <dgm:spPr/>
    </dgm:pt>
  </dgm:ptLst>
  <dgm:cxnLst>
    <dgm:cxn modelId="{DDBCB400-2A39-4F12-A792-FA67B1600EF0}" type="presOf" srcId="{45341215-1CEA-4FC7-AE65-B54DB5EED2B5}" destId="{4B4E93B9-F272-43AB-81DF-2658D5EFFCDF}" srcOrd="1" destOrd="0" presId="urn:microsoft.com/office/officeart/2005/8/layout/radial1"/>
    <dgm:cxn modelId="{45BBF505-EC4E-4250-B496-A185F6DF7980}" srcId="{CC4EA8C3-A571-4B81-962F-73D0DD7DC785}" destId="{30B7F5D1-1537-4F1D-86C8-72505B94B27C}" srcOrd="7" destOrd="0" parTransId="{45341215-1CEA-4FC7-AE65-B54DB5EED2B5}" sibTransId="{2EF5D4C5-6142-4978-A5CF-5A075A617E60}"/>
    <dgm:cxn modelId="{1E759A08-72F7-4B96-AB52-6E3BA60047EB}" type="presOf" srcId="{5FD800C0-B553-4E78-8CBC-D881DA4C6756}" destId="{5D09A5D4-D30A-420A-9530-254D35A00DEA}" srcOrd="1" destOrd="0" presId="urn:microsoft.com/office/officeart/2005/8/layout/radial1"/>
    <dgm:cxn modelId="{A8A7150E-65FE-4E54-9A36-F5334F071C11}" type="presOf" srcId="{FE0EF7C3-099B-43BC-BFE1-2F9D52E63460}" destId="{34EFC77F-654D-4DB9-888B-4756655210CE}" srcOrd="0" destOrd="0" presId="urn:microsoft.com/office/officeart/2005/8/layout/radial1"/>
    <dgm:cxn modelId="{75687814-1A6D-4E47-A932-2D6F8B30035E}" type="presOf" srcId="{4B4B34CF-7018-4C3C-AE42-E97E0F7B7E52}" destId="{8DEE28F0-6EEA-4F7E-97B2-7D28AE84F9DA}" srcOrd="0" destOrd="0" presId="urn:microsoft.com/office/officeart/2005/8/layout/radial1"/>
    <dgm:cxn modelId="{6ACA9B16-A7DD-4235-A669-14CE935DEEB8}" type="presOf" srcId="{9636FFDF-8AA3-47EC-B913-49EBE7E0F5DE}" destId="{BD5F930B-2A7A-4F69-AE69-164058CEF01E}" srcOrd="0" destOrd="0" presId="urn:microsoft.com/office/officeart/2005/8/layout/radial1"/>
    <dgm:cxn modelId="{ABD53D19-A4AE-472A-A430-7336C4E31D16}" type="presOf" srcId="{30B7F5D1-1537-4F1D-86C8-72505B94B27C}" destId="{8639FA21-816D-4AD7-AD59-10274274726A}" srcOrd="0" destOrd="0" presId="urn:microsoft.com/office/officeart/2005/8/layout/radial1"/>
    <dgm:cxn modelId="{89B0105E-3483-4935-BBC2-A3168B81AB62}" type="presOf" srcId="{2EA2938C-7F8F-41C4-B212-9D682992512B}" destId="{792C442B-219B-4B16-A709-5F94173337F8}" srcOrd="0" destOrd="0" presId="urn:microsoft.com/office/officeart/2005/8/layout/radial1"/>
    <dgm:cxn modelId="{1E20175E-7BE3-4EF5-BE81-41296AB4F03A}" type="presOf" srcId="{CE47D13A-4123-426A-9771-1301A860A9B5}" destId="{7F70908A-F5FA-4CAB-BDE3-0E6A09E1122A}" srcOrd="0" destOrd="0" presId="urn:microsoft.com/office/officeart/2005/8/layout/radial1"/>
    <dgm:cxn modelId="{3EB64145-4269-4EA6-ABF3-70B1EE4090F5}" srcId="{CC4EA8C3-A571-4B81-962F-73D0DD7DC785}" destId="{2EA2938C-7F8F-41C4-B212-9D682992512B}" srcOrd="2" destOrd="0" parTransId="{5FD800C0-B553-4E78-8CBC-D881DA4C6756}" sibTransId="{1CC4A477-008F-4127-98F6-C734185B75A4}"/>
    <dgm:cxn modelId="{8D1EE86B-C6AB-4DDB-9A0F-BFBBA285F035}" type="presOf" srcId="{6C79F0E4-9E06-4A55-8121-28EE15D06516}" destId="{ED382019-9D66-46FC-861E-066577D71508}" srcOrd="0" destOrd="0" presId="urn:microsoft.com/office/officeart/2005/8/layout/radial1"/>
    <dgm:cxn modelId="{2DD4874C-435F-4746-970F-083739CA83AE}" srcId="{CC4EA8C3-A571-4B81-962F-73D0DD7DC785}" destId="{A1DF5F9A-949F-4792-9552-A885532ACC55}" srcOrd="6" destOrd="0" parTransId="{6C79F0E4-9E06-4A55-8121-28EE15D06516}" sibTransId="{65353413-45D6-41F5-85F1-2313771F561C}"/>
    <dgm:cxn modelId="{E9CD8F4D-6C7A-4CBA-8C61-3A7FABC8D37A}" type="presOf" srcId="{59E8269E-A73F-4E09-923C-D81A6F0BA6CF}" destId="{A06C7E37-3BD3-4E45-8BE6-DA770AFFED4D}" srcOrd="0" destOrd="0" presId="urn:microsoft.com/office/officeart/2005/8/layout/radial1"/>
    <dgm:cxn modelId="{C2110951-7830-46E0-8EE4-FB3937043BDB}" type="presOf" srcId="{B4B434AD-8237-4100-A99F-A7F12CA80729}" destId="{4628E47E-C411-4357-BC66-881A47A071C9}" srcOrd="0" destOrd="0" presId="urn:microsoft.com/office/officeart/2005/8/layout/radial1"/>
    <dgm:cxn modelId="{DD72CB71-21A1-4AFD-A196-EA07D95ED993}" type="presOf" srcId="{F4F391D7-A5AC-4C37-842F-3EE73FC62A42}" destId="{88EBF586-AC13-4357-82E2-BA64907CD507}" srcOrd="0" destOrd="0" presId="urn:microsoft.com/office/officeart/2005/8/layout/radial1"/>
    <dgm:cxn modelId="{51F44F7C-A7AD-46E0-9CBF-506044ACA401}" srcId="{CC4EA8C3-A571-4B81-962F-73D0DD7DC785}" destId="{FE0EF7C3-099B-43BC-BFE1-2F9D52E63460}" srcOrd="1" destOrd="0" parTransId="{1C04C78E-44BA-4C7D-B1D7-21EAD3C1E52A}" sibTransId="{278B5653-3C7F-4580-A132-B7A6970B0ACE}"/>
    <dgm:cxn modelId="{09C51A7E-FCBC-46AC-BD9F-BAC6A1AF7231}" type="presOf" srcId="{D4F59861-BCDB-4980-9AAF-342A2EBC548A}" destId="{E950C674-82DD-40BB-9456-10377F46F66A}" srcOrd="0" destOrd="0" presId="urn:microsoft.com/office/officeart/2005/8/layout/radial1"/>
    <dgm:cxn modelId="{B72B0482-87E7-4073-8659-BA1C784563FA}" type="presOf" srcId="{785BD60E-D3A0-43FD-B760-CF51834DFC1E}" destId="{358261E8-DAB4-49B8-87C7-BD9A114A375E}" srcOrd="1" destOrd="0" presId="urn:microsoft.com/office/officeart/2005/8/layout/radial1"/>
    <dgm:cxn modelId="{EC741C83-0D71-447B-9228-ED44B21F2843}" type="presOf" srcId="{A1DF5F9A-949F-4792-9552-A885532ACC55}" destId="{77C989C5-385B-47DE-B9D8-7F2A0CE22D51}" srcOrd="0" destOrd="0" presId="urn:microsoft.com/office/officeart/2005/8/layout/radial1"/>
    <dgm:cxn modelId="{CF226783-B533-4465-B7E2-93642CDC3A43}" type="presOf" srcId="{351203EF-D224-432A-A65C-D2CDE5B8C361}" destId="{EEF36D1D-1AD9-4EA5-A9AD-A6D3E35199D1}" srcOrd="0" destOrd="0" presId="urn:microsoft.com/office/officeart/2005/8/layout/radial1"/>
    <dgm:cxn modelId="{4B196889-6FFB-4A9E-89AE-0BFFA03EA673}" type="presOf" srcId="{785BD60E-D3A0-43FD-B760-CF51834DFC1E}" destId="{85149923-AFF4-4B0D-AB40-ADA3802B6EA4}" srcOrd="0" destOrd="0" presId="urn:microsoft.com/office/officeart/2005/8/layout/radial1"/>
    <dgm:cxn modelId="{0056DC99-F892-49C3-BA20-F5764B53C917}" type="presOf" srcId="{45341215-1CEA-4FC7-AE65-B54DB5EED2B5}" destId="{BE2523AB-E051-4869-B04D-6111B8222E3F}" srcOrd="0" destOrd="0" presId="urn:microsoft.com/office/officeart/2005/8/layout/radial1"/>
    <dgm:cxn modelId="{180D829D-6344-4E18-8356-504856EBDAC2}" srcId="{CC4EA8C3-A571-4B81-962F-73D0DD7DC785}" destId="{D4F59861-BCDB-4980-9AAF-342A2EBC548A}" srcOrd="4" destOrd="0" parTransId="{B4B434AD-8237-4100-A99F-A7F12CA80729}" sibTransId="{8E15955B-6E0C-4DF1-B57D-1E803D0E46D9}"/>
    <dgm:cxn modelId="{340D7E9F-234F-410D-8957-BEFEB6767868}" type="presOf" srcId="{1C04C78E-44BA-4C7D-B1D7-21EAD3C1E52A}" destId="{EE32DD55-D30D-4B0B-B099-463FEF86F01B}" srcOrd="1" destOrd="0" presId="urn:microsoft.com/office/officeart/2005/8/layout/radial1"/>
    <dgm:cxn modelId="{D45DE2A5-D884-4D4A-99EF-A6BF5BEB3FDD}" srcId="{CC4EA8C3-A571-4B81-962F-73D0DD7DC785}" destId="{CE47D13A-4123-426A-9771-1301A860A9B5}" srcOrd="0" destOrd="0" parTransId="{785BD60E-D3A0-43FD-B760-CF51834DFC1E}" sibTransId="{6F6D8226-7B78-4BB3-86D9-31C8C00D2B76}"/>
    <dgm:cxn modelId="{D9125FB0-BFF2-4CC6-97EE-D726A29FD6FB}" type="presOf" srcId="{1C04C78E-44BA-4C7D-B1D7-21EAD3C1E52A}" destId="{46600333-3C56-4D60-9976-8F3E31FEF30A}" srcOrd="0" destOrd="0" presId="urn:microsoft.com/office/officeart/2005/8/layout/radial1"/>
    <dgm:cxn modelId="{2EBEB5BC-E16C-488F-8870-E1DA0A72FF17}" type="presOf" srcId="{5FD800C0-B553-4E78-8CBC-D881DA4C6756}" destId="{7DB26EE4-DB29-437F-BBF1-0A1555D70A3C}" srcOrd="0" destOrd="0" presId="urn:microsoft.com/office/officeart/2005/8/layout/radial1"/>
    <dgm:cxn modelId="{11C4CBBF-328A-4CF0-BA14-BB6801F0F551}" srcId="{351203EF-D224-432A-A65C-D2CDE5B8C361}" destId="{CC4EA8C3-A571-4B81-962F-73D0DD7DC785}" srcOrd="0" destOrd="0" parTransId="{BA0003ED-3F0B-4FD9-9289-44790A572EAA}" sibTransId="{3F64BD0C-DFE5-413E-84C8-EE8D63589430}"/>
    <dgm:cxn modelId="{7FC4B3D4-B16D-41B4-AA50-62DA8B315B75}" type="presOf" srcId="{59E8269E-A73F-4E09-923C-D81A6F0BA6CF}" destId="{5786E84A-3DCB-4688-9CE9-13B1F3D60768}" srcOrd="1" destOrd="0" presId="urn:microsoft.com/office/officeart/2005/8/layout/radial1"/>
    <dgm:cxn modelId="{DEC931D8-1A44-41D3-9647-AF35D6DD1E4B}" srcId="{CC4EA8C3-A571-4B81-962F-73D0DD7DC785}" destId="{4B4B34CF-7018-4C3C-AE42-E97E0F7B7E52}" srcOrd="3" destOrd="0" parTransId="{59E8269E-A73F-4E09-923C-D81A6F0BA6CF}" sibTransId="{237A019B-01FD-4553-80DD-9849ED4EC034}"/>
    <dgm:cxn modelId="{B75B2ADD-D8DD-4104-B570-70056060050B}" type="presOf" srcId="{CC4EA8C3-A571-4B81-962F-73D0DD7DC785}" destId="{B22C039A-42B6-4F85-A4F8-B7A19F81A1CC}" srcOrd="0" destOrd="0" presId="urn:microsoft.com/office/officeart/2005/8/layout/radial1"/>
    <dgm:cxn modelId="{E61780E2-ED19-4D0B-91BC-640C134007B7}" type="presOf" srcId="{B4B434AD-8237-4100-A99F-A7F12CA80729}" destId="{01DD0C4A-7CF6-4DCC-9F42-D67B35C725C4}" srcOrd="1" destOrd="0" presId="urn:microsoft.com/office/officeart/2005/8/layout/radial1"/>
    <dgm:cxn modelId="{F44DD7EE-DDE0-4981-9A84-6047C2EFB62A}" srcId="{CC4EA8C3-A571-4B81-962F-73D0DD7DC785}" destId="{9636FFDF-8AA3-47EC-B913-49EBE7E0F5DE}" srcOrd="5" destOrd="0" parTransId="{F4F391D7-A5AC-4C37-842F-3EE73FC62A42}" sibTransId="{C6009678-85D6-4C8F-8697-80DFDAED21AE}"/>
    <dgm:cxn modelId="{B9C43DF2-0F41-4ABF-A32B-7B9D627E14C0}" type="presOf" srcId="{F4F391D7-A5AC-4C37-842F-3EE73FC62A42}" destId="{E03F06DE-9DCB-488A-AF56-956132AB2E65}" srcOrd="1" destOrd="0" presId="urn:microsoft.com/office/officeart/2005/8/layout/radial1"/>
    <dgm:cxn modelId="{6EEBE1F5-7B16-4B9D-9CCD-762A7E5486F3}" type="presOf" srcId="{6C79F0E4-9E06-4A55-8121-28EE15D06516}" destId="{E56FA7B7-FCB9-4A48-B073-490D9E61DA1B}" srcOrd="1" destOrd="0" presId="urn:microsoft.com/office/officeart/2005/8/layout/radial1"/>
    <dgm:cxn modelId="{3B611A08-7F7C-4E68-B788-C25E62760208}" type="presParOf" srcId="{EEF36D1D-1AD9-4EA5-A9AD-A6D3E35199D1}" destId="{B22C039A-42B6-4F85-A4F8-B7A19F81A1CC}" srcOrd="0" destOrd="0" presId="urn:microsoft.com/office/officeart/2005/8/layout/radial1"/>
    <dgm:cxn modelId="{5BD73279-6287-4C51-9F26-F26CA1F889B2}" type="presParOf" srcId="{EEF36D1D-1AD9-4EA5-A9AD-A6D3E35199D1}" destId="{85149923-AFF4-4B0D-AB40-ADA3802B6EA4}" srcOrd="1" destOrd="0" presId="urn:microsoft.com/office/officeart/2005/8/layout/radial1"/>
    <dgm:cxn modelId="{13981414-757F-4A2E-A619-9FD3BE67AC01}" type="presParOf" srcId="{85149923-AFF4-4B0D-AB40-ADA3802B6EA4}" destId="{358261E8-DAB4-49B8-87C7-BD9A114A375E}" srcOrd="0" destOrd="0" presId="urn:microsoft.com/office/officeart/2005/8/layout/radial1"/>
    <dgm:cxn modelId="{BF7754B4-FFF9-48F5-9E53-DD6CE3646D4F}" type="presParOf" srcId="{EEF36D1D-1AD9-4EA5-A9AD-A6D3E35199D1}" destId="{7F70908A-F5FA-4CAB-BDE3-0E6A09E1122A}" srcOrd="2" destOrd="0" presId="urn:microsoft.com/office/officeart/2005/8/layout/radial1"/>
    <dgm:cxn modelId="{4755BCB3-A95B-45E0-A9CE-BD79921548E2}" type="presParOf" srcId="{EEF36D1D-1AD9-4EA5-A9AD-A6D3E35199D1}" destId="{46600333-3C56-4D60-9976-8F3E31FEF30A}" srcOrd="3" destOrd="0" presId="urn:microsoft.com/office/officeart/2005/8/layout/radial1"/>
    <dgm:cxn modelId="{9EA07412-506D-4E1B-A065-9E6DE46029AC}" type="presParOf" srcId="{46600333-3C56-4D60-9976-8F3E31FEF30A}" destId="{EE32DD55-D30D-4B0B-B099-463FEF86F01B}" srcOrd="0" destOrd="0" presId="urn:microsoft.com/office/officeart/2005/8/layout/radial1"/>
    <dgm:cxn modelId="{70C7DAA8-F0EA-4E93-805A-06FD4DEA6909}" type="presParOf" srcId="{EEF36D1D-1AD9-4EA5-A9AD-A6D3E35199D1}" destId="{34EFC77F-654D-4DB9-888B-4756655210CE}" srcOrd="4" destOrd="0" presId="urn:microsoft.com/office/officeart/2005/8/layout/radial1"/>
    <dgm:cxn modelId="{393BB7CF-AFB5-4C36-BFF7-27B7D1DADD3A}" type="presParOf" srcId="{EEF36D1D-1AD9-4EA5-A9AD-A6D3E35199D1}" destId="{7DB26EE4-DB29-437F-BBF1-0A1555D70A3C}" srcOrd="5" destOrd="0" presId="urn:microsoft.com/office/officeart/2005/8/layout/radial1"/>
    <dgm:cxn modelId="{E3479E40-9F54-4FDD-9AE6-7E2D3E60CF81}" type="presParOf" srcId="{7DB26EE4-DB29-437F-BBF1-0A1555D70A3C}" destId="{5D09A5D4-D30A-420A-9530-254D35A00DEA}" srcOrd="0" destOrd="0" presId="urn:microsoft.com/office/officeart/2005/8/layout/radial1"/>
    <dgm:cxn modelId="{1318B422-F699-4CB6-A77A-25E3388A0A0F}" type="presParOf" srcId="{EEF36D1D-1AD9-4EA5-A9AD-A6D3E35199D1}" destId="{792C442B-219B-4B16-A709-5F94173337F8}" srcOrd="6" destOrd="0" presId="urn:microsoft.com/office/officeart/2005/8/layout/radial1"/>
    <dgm:cxn modelId="{B8504EA2-243D-47A4-A4A6-D5E51B2D4D9C}" type="presParOf" srcId="{EEF36D1D-1AD9-4EA5-A9AD-A6D3E35199D1}" destId="{A06C7E37-3BD3-4E45-8BE6-DA770AFFED4D}" srcOrd="7" destOrd="0" presId="urn:microsoft.com/office/officeart/2005/8/layout/radial1"/>
    <dgm:cxn modelId="{449C5434-6DC6-411C-A4BB-27F54E4587EC}" type="presParOf" srcId="{A06C7E37-3BD3-4E45-8BE6-DA770AFFED4D}" destId="{5786E84A-3DCB-4688-9CE9-13B1F3D60768}" srcOrd="0" destOrd="0" presId="urn:microsoft.com/office/officeart/2005/8/layout/radial1"/>
    <dgm:cxn modelId="{939E6251-C4F7-45A3-A891-0E52CBFD349D}" type="presParOf" srcId="{EEF36D1D-1AD9-4EA5-A9AD-A6D3E35199D1}" destId="{8DEE28F0-6EEA-4F7E-97B2-7D28AE84F9DA}" srcOrd="8" destOrd="0" presId="urn:microsoft.com/office/officeart/2005/8/layout/radial1"/>
    <dgm:cxn modelId="{6094A5B3-03CC-4043-A374-B8685E19FC7B}" type="presParOf" srcId="{EEF36D1D-1AD9-4EA5-A9AD-A6D3E35199D1}" destId="{4628E47E-C411-4357-BC66-881A47A071C9}" srcOrd="9" destOrd="0" presId="urn:microsoft.com/office/officeart/2005/8/layout/radial1"/>
    <dgm:cxn modelId="{BCD66F74-0FCF-405C-B71F-46E36BE84E07}" type="presParOf" srcId="{4628E47E-C411-4357-BC66-881A47A071C9}" destId="{01DD0C4A-7CF6-4DCC-9F42-D67B35C725C4}" srcOrd="0" destOrd="0" presId="urn:microsoft.com/office/officeart/2005/8/layout/radial1"/>
    <dgm:cxn modelId="{25314936-39E0-4CAD-A461-EAD1510FCC25}" type="presParOf" srcId="{EEF36D1D-1AD9-4EA5-A9AD-A6D3E35199D1}" destId="{E950C674-82DD-40BB-9456-10377F46F66A}" srcOrd="10" destOrd="0" presId="urn:microsoft.com/office/officeart/2005/8/layout/radial1"/>
    <dgm:cxn modelId="{097C629E-4763-4F9A-AAB7-8953D0FD1C13}" type="presParOf" srcId="{EEF36D1D-1AD9-4EA5-A9AD-A6D3E35199D1}" destId="{88EBF586-AC13-4357-82E2-BA64907CD507}" srcOrd="11" destOrd="0" presId="urn:microsoft.com/office/officeart/2005/8/layout/radial1"/>
    <dgm:cxn modelId="{CD529676-F8D8-452F-83FA-F4BFF2CF6C7D}" type="presParOf" srcId="{88EBF586-AC13-4357-82E2-BA64907CD507}" destId="{E03F06DE-9DCB-488A-AF56-956132AB2E65}" srcOrd="0" destOrd="0" presId="urn:microsoft.com/office/officeart/2005/8/layout/radial1"/>
    <dgm:cxn modelId="{4B3B3A07-945D-41BD-85C7-9B12ACCD457D}" type="presParOf" srcId="{EEF36D1D-1AD9-4EA5-A9AD-A6D3E35199D1}" destId="{BD5F930B-2A7A-4F69-AE69-164058CEF01E}" srcOrd="12" destOrd="0" presId="urn:microsoft.com/office/officeart/2005/8/layout/radial1"/>
    <dgm:cxn modelId="{11712C3D-FC4C-4C60-A442-075D868ED4BE}" type="presParOf" srcId="{EEF36D1D-1AD9-4EA5-A9AD-A6D3E35199D1}" destId="{ED382019-9D66-46FC-861E-066577D71508}" srcOrd="13" destOrd="0" presId="urn:microsoft.com/office/officeart/2005/8/layout/radial1"/>
    <dgm:cxn modelId="{2B9DB10C-5577-488F-AC4F-5163925D6B25}" type="presParOf" srcId="{ED382019-9D66-46FC-861E-066577D71508}" destId="{E56FA7B7-FCB9-4A48-B073-490D9E61DA1B}" srcOrd="0" destOrd="0" presId="urn:microsoft.com/office/officeart/2005/8/layout/radial1"/>
    <dgm:cxn modelId="{E17BB631-283D-4FF8-A569-D159F742D02D}" type="presParOf" srcId="{EEF36D1D-1AD9-4EA5-A9AD-A6D3E35199D1}" destId="{77C989C5-385B-47DE-B9D8-7F2A0CE22D51}" srcOrd="14" destOrd="0" presId="urn:microsoft.com/office/officeart/2005/8/layout/radial1"/>
    <dgm:cxn modelId="{8A141D28-B353-402E-918D-10A628B3426E}" type="presParOf" srcId="{EEF36D1D-1AD9-4EA5-A9AD-A6D3E35199D1}" destId="{BE2523AB-E051-4869-B04D-6111B8222E3F}" srcOrd="15" destOrd="0" presId="urn:microsoft.com/office/officeart/2005/8/layout/radial1"/>
    <dgm:cxn modelId="{42CE8A44-FB86-4616-983C-88B680484B85}" type="presParOf" srcId="{BE2523AB-E051-4869-B04D-6111B8222E3F}" destId="{4B4E93B9-F272-43AB-81DF-2658D5EFFCDF}" srcOrd="0" destOrd="0" presId="urn:microsoft.com/office/officeart/2005/8/layout/radial1"/>
    <dgm:cxn modelId="{ECD4F778-9721-48DF-8B64-19423D4F7C70}" type="presParOf" srcId="{EEF36D1D-1AD9-4EA5-A9AD-A6D3E35199D1}" destId="{8639FA21-816D-4AD7-AD59-10274274726A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C039A-42B6-4F85-A4F8-B7A19F81A1CC}">
      <dsp:nvSpPr>
        <dsp:cNvPr id="0" name=""/>
        <dsp:cNvSpPr/>
      </dsp:nvSpPr>
      <dsp:spPr>
        <a:xfrm>
          <a:off x="3244143" y="2579171"/>
          <a:ext cx="1501948" cy="1501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Mechanisms</a:t>
          </a:r>
          <a:endParaRPr lang="en-IE" sz="1600" kern="1200"/>
        </a:p>
      </dsp:txBody>
      <dsp:txXfrm>
        <a:off x="3464098" y="2799126"/>
        <a:ext cx="1062038" cy="1062038"/>
      </dsp:txXfrm>
    </dsp:sp>
    <dsp:sp modelId="{85149923-AFF4-4B0D-AB40-ADA3802B6EA4}">
      <dsp:nvSpPr>
        <dsp:cNvPr id="0" name=""/>
        <dsp:cNvSpPr/>
      </dsp:nvSpPr>
      <dsp:spPr>
        <a:xfrm rot="16200000">
          <a:off x="3468314" y="2035451"/>
          <a:ext cx="105360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53605" y="16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3968777" y="2026029"/>
        <a:ext cx="52680" cy="52680"/>
      </dsp:txXfrm>
    </dsp:sp>
    <dsp:sp modelId="{7F70908A-F5FA-4CAB-BDE3-0E6A09E1122A}">
      <dsp:nvSpPr>
        <dsp:cNvPr id="0" name=""/>
        <dsp:cNvSpPr/>
      </dsp:nvSpPr>
      <dsp:spPr>
        <a:xfrm>
          <a:off x="3244143" y="23617"/>
          <a:ext cx="1501948" cy="1501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Proof of Work</a:t>
          </a:r>
          <a:endParaRPr lang="en-IE" sz="1700" kern="1200"/>
        </a:p>
      </dsp:txBody>
      <dsp:txXfrm>
        <a:off x="3464098" y="243572"/>
        <a:ext cx="1062038" cy="1062038"/>
      </dsp:txXfrm>
    </dsp:sp>
    <dsp:sp modelId="{46600333-3C56-4D60-9976-8F3E31FEF30A}">
      <dsp:nvSpPr>
        <dsp:cNvPr id="0" name=""/>
        <dsp:cNvSpPr/>
      </dsp:nvSpPr>
      <dsp:spPr>
        <a:xfrm rot="18900000">
          <a:off x="4371839" y="2409703"/>
          <a:ext cx="105360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53605" y="16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4872302" y="2400281"/>
        <a:ext cx="52680" cy="52680"/>
      </dsp:txXfrm>
    </dsp:sp>
    <dsp:sp modelId="{34EFC77F-654D-4DB9-888B-4756655210CE}">
      <dsp:nvSpPr>
        <dsp:cNvPr id="0" name=""/>
        <dsp:cNvSpPr/>
      </dsp:nvSpPr>
      <dsp:spPr>
        <a:xfrm>
          <a:off x="5051192" y="772122"/>
          <a:ext cx="1501948" cy="1501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Proof of Stake</a:t>
          </a:r>
          <a:endParaRPr lang="en-IE" sz="1700" kern="1200"/>
        </a:p>
      </dsp:txBody>
      <dsp:txXfrm>
        <a:off x="5271147" y="992077"/>
        <a:ext cx="1062038" cy="1062038"/>
      </dsp:txXfrm>
    </dsp:sp>
    <dsp:sp modelId="{7DB26EE4-DB29-437F-BBF1-0A1555D70A3C}">
      <dsp:nvSpPr>
        <dsp:cNvPr id="0" name=""/>
        <dsp:cNvSpPr/>
      </dsp:nvSpPr>
      <dsp:spPr>
        <a:xfrm>
          <a:off x="4746091" y="3313228"/>
          <a:ext cx="105360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53605" y="16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5246554" y="3303805"/>
        <a:ext cx="52680" cy="52680"/>
      </dsp:txXfrm>
    </dsp:sp>
    <dsp:sp modelId="{792C442B-219B-4B16-A709-5F94173337F8}">
      <dsp:nvSpPr>
        <dsp:cNvPr id="0" name=""/>
        <dsp:cNvSpPr/>
      </dsp:nvSpPr>
      <dsp:spPr>
        <a:xfrm>
          <a:off x="5799696" y="2579171"/>
          <a:ext cx="1501948" cy="1501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DPoS</a:t>
          </a:r>
          <a:endParaRPr lang="en-IE" sz="1700" kern="1200"/>
        </a:p>
      </dsp:txBody>
      <dsp:txXfrm>
        <a:off x="6019651" y="2799126"/>
        <a:ext cx="1062038" cy="1062038"/>
      </dsp:txXfrm>
    </dsp:sp>
    <dsp:sp modelId="{A06C7E37-3BD3-4E45-8BE6-DA770AFFED4D}">
      <dsp:nvSpPr>
        <dsp:cNvPr id="0" name=""/>
        <dsp:cNvSpPr/>
      </dsp:nvSpPr>
      <dsp:spPr>
        <a:xfrm rot="2700000">
          <a:off x="4371839" y="4216753"/>
          <a:ext cx="105360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53605" y="16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4872302" y="4207330"/>
        <a:ext cx="52680" cy="52680"/>
      </dsp:txXfrm>
    </dsp:sp>
    <dsp:sp modelId="{8DEE28F0-6EEA-4F7E-97B2-7D28AE84F9DA}">
      <dsp:nvSpPr>
        <dsp:cNvPr id="0" name=""/>
        <dsp:cNvSpPr/>
      </dsp:nvSpPr>
      <dsp:spPr>
        <a:xfrm>
          <a:off x="5051192" y="4386221"/>
          <a:ext cx="1501948" cy="1501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Proof of Burn</a:t>
          </a:r>
          <a:endParaRPr lang="en-IE" sz="1700" kern="1200"/>
        </a:p>
      </dsp:txBody>
      <dsp:txXfrm>
        <a:off x="5271147" y="4606176"/>
        <a:ext cx="1062038" cy="1062038"/>
      </dsp:txXfrm>
    </dsp:sp>
    <dsp:sp modelId="{4628E47E-C411-4357-BC66-881A47A071C9}">
      <dsp:nvSpPr>
        <dsp:cNvPr id="0" name=""/>
        <dsp:cNvSpPr/>
      </dsp:nvSpPr>
      <dsp:spPr>
        <a:xfrm rot="5400000">
          <a:off x="3468314" y="4591005"/>
          <a:ext cx="105360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53605" y="16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3968777" y="4581582"/>
        <a:ext cx="52680" cy="52680"/>
      </dsp:txXfrm>
    </dsp:sp>
    <dsp:sp modelId="{E950C674-82DD-40BB-9456-10377F46F66A}">
      <dsp:nvSpPr>
        <dsp:cNvPr id="0" name=""/>
        <dsp:cNvSpPr/>
      </dsp:nvSpPr>
      <dsp:spPr>
        <a:xfrm>
          <a:off x="3244143" y="5134725"/>
          <a:ext cx="1501948" cy="1501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Proof of Authority</a:t>
          </a:r>
          <a:endParaRPr lang="en-IE" sz="1700" kern="1200"/>
        </a:p>
      </dsp:txBody>
      <dsp:txXfrm>
        <a:off x="3464098" y="5354680"/>
        <a:ext cx="1062038" cy="1062038"/>
      </dsp:txXfrm>
    </dsp:sp>
    <dsp:sp modelId="{88EBF586-AC13-4357-82E2-BA64907CD507}">
      <dsp:nvSpPr>
        <dsp:cNvPr id="0" name=""/>
        <dsp:cNvSpPr/>
      </dsp:nvSpPr>
      <dsp:spPr>
        <a:xfrm rot="8100000">
          <a:off x="2564790" y="4216753"/>
          <a:ext cx="105360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53605" y="16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 rot="10800000">
        <a:off x="3065252" y="4207330"/>
        <a:ext cx="52680" cy="52680"/>
      </dsp:txXfrm>
    </dsp:sp>
    <dsp:sp modelId="{BD5F930B-2A7A-4F69-AE69-164058CEF01E}">
      <dsp:nvSpPr>
        <dsp:cNvPr id="0" name=""/>
        <dsp:cNvSpPr/>
      </dsp:nvSpPr>
      <dsp:spPr>
        <a:xfrm>
          <a:off x="1437093" y="4386221"/>
          <a:ext cx="1501948" cy="1501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Byzantine Fault Tolerance</a:t>
          </a:r>
          <a:endParaRPr lang="en-IE" sz="1700" kern="1200"/>
        </a:p>
      </dsp:txBody>
      <dsp:txXfrm>
        <a:off x="1657048" y="4606176"/>
        <a:ext cx="1062038" cy="1062038"/>
      </dsp:txXfrm>
    </dsp:sp>
    <dsp:sp modelId="{ED382019-9D66-46FC-861E-066577D71508}">
      <dsp:nvSpPr>
        <dsp:cNvPr id="0" name=""/>
        <dsp:cNvSpPr/>
      </dsp:nvSpPr>
      <dsp:spPr>
        <a:xfrm rot="10800000">
          <a:off x="2190538" y="3313228"/>
          <a:ext cx="105360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53605" y="16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 rot="10800000">
        <a:off x="2691000" y="3303805"/>
        <a:ext cx="52680" cy="52680"/>
      </dsp:txXfrm>
    </dsp:sp>
    <dsp:sp modelId="{77C989C5-385B-47DE-B9D8-7F2A0CE22D51}">
      <dsp:nvSpPr>
        <dsp:cNvPr id="0" name=""/>
        <dsp:cNvSpPr/>
      </dsp:nvSpPr>
      <dsp:spPr>
        <a:xfrm>
          <a:off x="688589" y="2579171"/>
          <a:ext cx="1501948" cy="1501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Proof of Importance</a:t>
          </a:r>
          <a:endParaRPr lang="en-IE" sz="1700" kern="1200"/>
        </a:p>
      </dsp:txBody>
      <dsp:txXfrm>
        <a:off x="908544" y="2799126"/>
        <a:ext cx="1062038" cy="1062038"/>
      </dsp:txXfrm>
    </dsp:sp>
    <dsp:sp modelId="{BE2523AB-E051-4869-B04D-6111B8222E3F}">
      <dsp:nvSpPr>
        <dsp:cNvPr id="0" name=""/>
        <dsp:cNvSpPr/>
      </dsp:nvSpPr>
      <dsp:spPr>
        <a:xfrm rot="13500000">
          <a:off x="2564790" y="2409703"/>
          <a:ext cx="105360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53605" y="16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 rot="10800000">
        <a:off x="3065252" y="2400281"/>
        <a:ext cx="52680" cy="52680"/>
      </dsp:txXfrm>
    </dsp:sp>
    <dsp:sp modelId="{8639FA21-816D-4AD7-AD59-10274274726A}">
      <dsp:nvSpPr>
        <dsp:cNvPr id="0" name=""/>
        <dsp:cNvSpPr/>
      </dsp:nvSpPr>
      <dsp:spPr>
        <a:xfrm>
          <a:off x="1437093" y="772122"/>
          <a:ext cx="1501948" cy="1501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PoET</a:t>
          </a:r>
          <a:endParaRPr lang="en-IE" sz="1700" kern="1200"/>
        </a:p>
      </dsp:txBody>
      <dsp:txXfrm>
        <a:off x="1657048" y="992077"/>
        <a:ext cx="1062038" cy="1062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C714A-7339-4AA3-A33B-00ED54F2F964}" type="datetimeFigureOut">
              <a:rPr lang="en-IE" smtClean="0"/>
              <a:t>15/08/2018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F8325-561C-4F22-B2EC-29B16B9B1D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3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4C11-915B-4F29-B2FE-5531AFF97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608A7-662B-4040-947D-F8D56822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48FD-7623-46ED-B0CE-E34A610F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103B-B851-4BA7-97FC-4DBEC877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F111-3826-4F37-964F-05152A83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398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1165-47A5-485B-AC66-AE6278BE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0C063-9101-4C12-B47E-0292E175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3AEA-683A-4F98-8FFC-F5A522D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3E337-B6FF-44D7-B2D8-45502B90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4916-7E2A-4172-8986-76E6AD6D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1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4B844-BBBD-436E-859C-0A037791C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8C6DE-53AB-442A-9E6C-0DBCE368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7AC5-0F00-4378-9DC0-F6E0D2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03B0-03BA-4C73-8A9F-10E58260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F40A-8E36-4F83-AEE6-CEEB880D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70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70FA-0C34-4FC2-9D38-192F03B4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4119-6E56-4C71-8FF4-265B5177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EFD9-E924-4E8D-85CE-64260D46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FE02-FB3E-4BB3-BE85-713A3FD3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1ACC-4CD0-4A77-A18B-33AC10B0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306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E706-8F49-445E-8DE9-96A4E295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D9EB-21C6-4ECC-B88B-0A18419C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6C68-38C0-4EF3-9E6F-A5C58917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137E-CA7C-4FE3-B771-898264EC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07F4-20F9-42B5-96D4-BF25A073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91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A7B7-0332-434E-89E4-36F37CDC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DC4A-4001-4B03-B819-BE10B32CB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FEAB8-70B2-4576-A19B-2ED7F4C1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9B930-378A-4EC8-BEF4-8515B516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8F22-CF19-4FA9-844E-B15A93DB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96B75-42D1-422E-A9DA-E9D640CE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689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F668-E91C-4903-A657-2D918A01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21BD-7D29-4393-8037-7D3E21831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671A3-FBB5-476A-937E-12542102E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2465A-04DD-4FBA-AFDD-CE454CD0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93AF1-87F4-4894-81EF-A116DB41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C72C7-BC79-4582-AF37-A1F62AA1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CF247-6616-48E3-AC77-0DE392B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E6696-A876-4D27-A986-E0AA3896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225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A9FD-BCAF-468E-8A62-09CA827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C4D81-4494-4F1A-ACFD-50C8901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44B58-FBB6-4B4D-A3D4-AD3D6538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5B9E3-BC57-4092-8029-B8F22AD0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620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4561B-A198-425F-8EBD-3B2C8F08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1B7D7-6A26-4F46-A4FE-B6985933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C94C4-3D28-4D79-8B9C-968C17AB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83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8C70-130A-4FFA-BA2E-46AA51AA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0209-9633-450C-8CE3-6573CFA1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D666D-FC45-44E0-8FEF-B641E0C2A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C38FB-E0CA-47E0-9CC8-B364D7F6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5D5F0-739C-438B-A627-1118BA59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764F2-B7E6-46B9-B975-3125762D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136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A2E-14C8-40E4-8ABC-E4F698C8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2FBC4-A76E-4FC7-8A04-2614F9BC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6C20A-1A14-4036-A6D2-9E6CB949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DAA9D-842E-4B0F-A31E-F4B118DC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D26EA-6F20-4074-B301-C02AF901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96C1-5205-442E-BD85-944FD82F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47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51530-2171-42D8-BF2E-307832D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93C6-1CE0-4073-AB16-519616A7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25CE-F568-4AEA-807A-2BC0796EA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2C3B-2D4A-4F4D-B259-6E5D2DF1E951}" type="datetimeFigureOut">
              <a:rPr lang="en-IE" smtClean="0"/>
              <a:t>14/08/2018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C4982-2438-4A3E-BDC6-016BC5F6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85D2-0CB5-42F6-9C9F-119E6F9A5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83E4-C8F3-4688-A0B8-1A209525F8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41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annes@fluquid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telegraph.com/news/why-blockchain-needs-proof-of-authority-instead-of-proof-of-stake" TargetMode="External"/><Relationship Id="rId2" Type="http://schemas.openxmlformats.org/officeDocument/2006/relationships/hyperlink" Target="https://medium.com/the-daily-bit/9-types-of-consensus-mechanisms-that-you-didnt-know-about-49ec365179d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bitmex.com/complete-guide-to-proof-of-stake-ethereums-latest-proposal-vitalik-buterin-interview/" TargetMode="External"/><Relationship Id="rId4" Type="http://schemas.openxmlformats.org/officeDocument/2006/relationships/hyperlink" Target="https://blog.cosmos.network/consensus-compare-casper-vs-tendermint-6df154ad56a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woman, clothing, sitting&#10;&#10;Description generated with very high confidence">
            <a:extLst>
              <a:ext uri="{FF2B5EF4-FFF2-40B4-BE49-F238E27FC236}">
                <a16:creationId xmlns:a16="http://schemas.microsoft.com/office/drawing/2014/main" id="{F9C9418A-C665-4306-AD06-52D62343F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338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6D6E84-57A5-44C1-918D-B69A4BECE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8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BB38F-1070-4EAF-9165-718F96FD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3120"/>
            <a:ext cx="9144000" cy="2387600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Overview of Blockchain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Consensus Mechanisms</a:t>
            </a:r>
            <a:endParaRPr lang="en-IE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F71C4-9FD1-4DEE-B4D5-C1BAFCB2E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1479"/>
            <a:ext cx="9144000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Cork Blockchain, 2018-08-14</a:t>
            </a:r>
            <a:endParaRPr lang="en-IE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Johannes Ahlmann,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johannes@fluquid.com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7C43D-B57D-4665-B0A7-924AA2C82C9F}"/>
              </a:ext>
            </a:extLst>
          </p:cNvPr>
          <p:cNvSpPr txBox="1"/>
          <p:nvPr/>
        </p:nvSpPr>
        <p:spPr>
          <a:xfrm>
            <a:off x="5319028" y="6550223"/>
            <a:ext cx="6872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Image: https://cdn-images-1.medium.com/max/1600/1*DpVNUugFmEhGhblHmXxbVA.jpeg</a:t>
            </a:r>
            <a:endParaRPr lang="en-IE" sz="1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6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F37C-BEAE-4D4B-BB94-5B55FE28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Burn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3848-BB9C-4F0C-9E1B-FEC9BEA1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r>
              <a:rPr lang="en-US" sz="2000"/>
              <a:t>Generate a random target address;</a:t>
            </a:r>
            <a:br>
              <a:rPr lang="en-US" sz="2000"/>
            </a:br>
            <a:r>
              <a:rPr lang="en-US" sz="2000"/>
              <a:t>it is infeasible to find the private key for a given public address</a:t>
            </a:r>
            <a:endParaRPr lang="en-IE" sz="2000"/>
          </a:p>
          <a:p>
            <a:r>
              <a:rPr lang="en-IE" sz="2000"/>
              <a:t>Send existing coins to this unspendable address as "proof of burn". The tokens cannot never be recovered</a:t>
            </a:r>
          </a:p>
          <a:p>
            <a:r>
              <a:rPr lang="en-IE" sz="2000"/>
              <a:t>Selected block mining probability proportional to burnt coins, or use "proof of burn" to bootstrap/ seed new coins</a:t>
            </a:r>
          </a:p>
          <a:p>
            <a:r>
              <a:rPr lang="en-IE" sz="2000"/>
              <a:t>Examples: SlimCoin,</a:t>
            </a:r>
            <a:br>
              <a:rPr lang="en-IE" sz="2000"/>
            </a:br>
            <a:r>
              <a:rPr lang="en-IE" sz="2000"/>
              <a:t>CounterParty (for seeding)</a:t>
            </a: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093AF7A2-02F8-4A11-8613-2045F0360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81" y="1825625"/>
            <a:ext cx="5170290" cy="3440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D4B48-6DE0-4476-85AA-AC9FA922FA03}"/>
              </a:ext>
            </a:extLst>
          </p:cNvPr>
          <p:cNvSpPr txBox="1"/>
          <p:nvPr/>
        </p:nvSpPr>
        <p:spPr>
          <a:xfrm>
            <a:off x="6207075" y="6550223"/>
            <a:ext cx="5919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https://cointelegraph.com/news/the-full-story-of-cannabiscoins-premine-burn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6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54D9-6536-49D0-AEA8-68E1F722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Elapsed Time (PoET)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0BBD-3D7C-4E8C-ACCF-B7D12B4D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/>
              <a:t>Nodes need to be identifiable and accepted into the network (permissioned blockchain)</a:t>
            </a:r>
          </a:p>
          <a:p>
            <a:r>
              <a:rPr lang="en-US" sz="2000"/>
              <a:t>Uses Trusted Hardware for "fair lottery". Every node generates a random number for how long it has to wait, and the random number utilitizes Trusted Computing hardware.</a:t>
            </a:r>
          </a:p>
          <a:p>
            <a:r>
              <a:rPr lang="en-US" sz="2000"/>
              <a:t>Requires "Intel Software Guard Extensions (SGX)" on node CPUs</a:t>
            </a:r>
          </a:p>
          <a:p>
            <a:r>
              <a:rPr lang="en-US" sz="2000"/>
              <a:t>Examples: Hyperledger Sawtooth</a:t>
            </a:r>
          </a:p>
          <a:p>
            <a:endParaRPr lang="en-IE" sz="2000"/>
          </a:p>
        </p:txBody>
      </p:sp>
      <p:pic>
        <p:nvPicPr>
          <p:cNvPr id="5" name="Picture 4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761756DC-BBC1-4AE6-844B-4501D51F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0" y="3615135"/>
            <a:ext cx="4542638" cy="978995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6E1724F-9A9D-42DC-9DD2-A5F7454C1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601" y="782798"/>
            <a:ext cx="3165592" cy="2085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E64E7-76F4-490F-9A6D-D0E654C6060B}"/>
              </a:ext>
            </a:extLst>
          </p:cNvPr>
          <p:cNvSpPr txBox="1"/>
          <p:nvPr/>
        </p:nvSpPr>
        <p:spPr>
          <a:xfrm>
            <a:off x="4584516" y="6307983"/>
            <a:ext cx="754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https://www.hyperledger.org/wp-content/uploads/2018/01/Hyperledger_Sawtooth_Logo_Color.png</a:t>
            </a:r>
          </a:p>
          <a:p>
            <a:pPr algn="r"/>
            <a:r>
              <a:rPr lang="en-IE" sz="1400">
                <a:solidFill>
                  <a:schemeClr val="bg1">
                    <a:lumMod val="75000"/>
                  </a:schemeClr>
                </a:solidFill>
              </a:rPr>
              <a:t>http://www.stickpng.com/assets/images/58568d224f6ae202fedf2720.png</a:t>
            </a:r>
          </a:p>
        </p:txBody>
      </p:sp>
    </p:spTree>
    <p:extLst>
      <p:ext uri="{BB962C8B-B14F-4D97-AF65-F5344CB8AC3E}">
        <p14:creationId xmlns:p14="http://schemas.microsoft.com/office/powerpoint/2010/main" val="243333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54D9-6536-49D0-AEA8-68E1F722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Authority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0BBD-3D7C-4E8C-ACCF-B7D12B4D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/>
              <a:t>Stakes social capital, rather than financial capital</a:t>
            </a:r>
          </a:p>
          <a:p>
            <a:r>
              <a:rPr lang="en-IE" sz="2000"/>
              <a:t>By identifying validators, PoA consensus becomes inherently centralized. Therefore, it’s best suited for private blockchains and consortiums</a:t>
            </a:r>
            <a:endParaRPr lang="en-US" sz="2000"/>
          </a:p>
          <a:p>
            <a:r>
              <a:rPr lang="en-IE" sz="2000"/>
              <a:t>Validators should be scarce, so there is a desire to hold the title.</a:t>
            </a:r>
            <a:endParaRPr lang="en-US" sz="2000"/>
          </a:p>
          <a:p>
            <a:r>
              <a:rPr lang="en-US" sz="2000"/>
              <a:t>Nodes "stake their reputation"</a:t>
            </a:r>
          </a:p>
          <a:p>
            <a:r>
              <a:rPr lang="en-US" sz="2000"/>
              <a:t>Inherently centralized</a:t>
            </a:r>
          </a:p>
          <a:p>
            <a:r>
              <a:rPr lang="en-US" sz="2000"/>
              <a:t>Examples: Parity/ Kovan, Rinkeby, VeChain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8409CE8-AD05-445D-AA9A-F34CDBBF6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0" r="25253"/>
          <a:stretch/>
        </p:blipFill>
        <p:spPr>
          <a:xfrm>
            <a:off x="6617524" y="1825625"/>
            <a:ext cx="5382692" cy="4020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3E461-995F-4A5C-966F-B711DBE2A8F9}"/>
              </a:ext>
            </a:extLst>
          </p:cNvPr>
          <p:cNvSpPr txBox="1"/>
          <p:nvPr/>
        </p:nvSpPr>
        <p:spPr>
          <a:xfrm>
            <a:off x="6289230" y="6514282"/>
            <a:ext cx="5902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https://cdn-images-1.medium.com/max/1500/1*vQ3fRvhuKa1gt1KYscIsrg.png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9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54D9-6536-49D0-AEA8-68E1F722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Importance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0BBD-3D7C-4E8C-ACCF-B7D12B4D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760" cy="4351338"/>
          </a:xfrm>
        </p:spPr>
        <p:txBody>
          <a:bodyPr>
            <a:normAutofit/>
          </a:bodyPr>
          <a:lstStyle/>
          <a:p>
            <a:r>
              <a:rPr lang="en-IE" sz="2000"/>
              <a:t>Proof of Importance recognizes that other factors (than staked amount and coin hold time) can be taken into account when determining what nodes provide the most value to a network</a:t>
            </a:r>
          </a:p>
          <a:p>
            <a:r>
              <a:rPr lang="en-IE" sz="2000" u="sng"/>
              <a:t>Key factors:</a:t>
            </a:r>
          </a:p>
          <a:p>
            <a:pPr lvl="1"/>
            <a:r>
              <a:rPr lang="en-IE" sz="2000"/>
              <a:t>Net transfers, or total spent in the last 30 days.</a:t>
            </a:r>
          </a:p>
          <a:p>
            <a:pPr lvl="1"/>
            <a:r>
              <a:rPr lang="en-IE" sz="2000"/>
              <a:t>Vested amount of currency to create blocks.</a:t>
            </a:r>
          </a:p>
          <a:p>
            <a:pPr lvl="1"/>
            <a:r>
              <a:rPr lang="en-IE" sz="2000"/>
              <a:t>Nodes that are clustered, aka more intermingled, are more heavily weighted.</a:t>
            </a:r>
          </a:p>
          <a:p>
            <a:r>
              <a:rPr lang="en-IE" sz="2000"/>
              <a:t>Examples: XEM</a:t>
            </a:r>
          </a:p>
        </p:txBody>
      </p:sp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77ACB9E6-3E59-4D1C-8CF1-F7E636FBA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9"/>
          <a:stretch/>
        </p:blipFill>
        <p:spPr>
          <a:xfrm>
            <a:off x="7602792" y="1825625"/>
            <a:ext cx="4037830" cy="4082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127432-4FFF-48CC-B8E9-775AEC75973F}"/>
              </a:ext>
            </a:extLst>
          </p:cNvPr>
          <p:cNvSpPr txBox="1"/>
          <p:nvPr/>
        </p:nvSpPr>
        <p:spPr>
          <a:xfrm>
            <a:off x="5063574" y="6502303"/>
            <a:ext cx="712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https://www.slideshare.net/nakov/consensus-algorithms-nakov-jprofessionals-jan-2018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3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54D9-6536-49D0-AEA8-68E1F722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Byzantine Fault Tolerance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0BBD-3D7C-4E8C-ACCF-B7D12B4D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IE" sz="2000"/>
              <a:t>Centralized, Permissioned</a:t>
            </a:r>
          </a:p>
          <a:p>
            <a:r>
              <a:rPr lang="en-IE" sz="2000"/>
              <a:t>Can tolerate 1/3 malicious nodes</a:t>
            </a:r>
          </a:p>
          <a:p>
            <a:r>
              <a:rPr lang="en-US" sz="2000" u="sng"/>
              <a:t>Variants, Applications</a:t>
            </a:r>
            <a:endParaRPr lang="en-IE" sz="2000" u="sng"/>
          </a:p>
          <a:p>
            <a:pPr lvl="1"/>
            <a:r>
              <a:rPr lang="en-IE" sz="2000"/>
              <a:t>Practical BFT (PBFT), Istanbul - don't scale beyond 20 nodes</a:t>
            </a:r>
          </a:p>
          <a:p>
            <a:pPr lvl="1"/>
            <a:r>
              <a:rPr lang="en-IE" sz="2000"/>
              <a:t>Redundant BFT (RBFT)</a:t>
            </a:r>
          </a:p>
          <a:p>
            <a:pPr lvl="1"/>
            <a:r>
              <a:rPr lang="en-IE" sz="2000"/>
              <a:t>Federated Byzantine Agreement (Stellar, Ripple)</a:t>
            </a:r>
          </a:p>
          <a:p>
            <a:pPr lvl="1"/>
            <a:r>
              <a:rPr lang="en-IE" sz="2000"/>
              <a:t>Honeybadger</a:t>
            </a:r>
          </a:p>
        </p:txBody>
      </p:sp>
      <p:pic>
        <p:nvPicPr>
          <p:cNvPr id="5" name="Picture 4" descr="A picture containing LEGO, toy, sky&#10;&#10;Description generated with high confidence">
            <a:extLst>
              <a:ext uri="{FF2B5EF4-FFF2-40B4-BE49-F238E27FC236}">
                <a16:creationId xmlns:a16="http://schemas.microsoft.com/office/drawing/2014/main" id="{F73E97FB-A0C2-49ED-9FD9-E634F1A7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63" y="1825625"/>
            <a:ext cx="5647765" cy="2880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36EBC-4CBC-4F00-9915-26C1CEEDA268}"/>
              </a:ext>
            </a:extLst>
          </p:cNvPr>
          <p:cNvSpPr txBox="1"/>
          <p:nvPr/>
        </p:nvSpPr>
        <p:spPr>
          <a:xfrm>
            <a:off x="6584573" y="4687033"/>
            <a:ext cx="5329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https://www.iconspng.com/image/40058/byzantine-generals-problem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2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F37C-BEAE-4D4B-BB94-5B55FE28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Proof of Stake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3848-BB9C-4F0C-9E1B-FEC9BEA1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/>
              <a:t>Nothing at Stake</a:t>
            </a:r>
          </a:p>
          <a:p>
            <a:pPr lvl="1"/>
            <a:r>
              <a:rPr lang="en-US" sz="1800"/>
              <a:t>Staker can stake on all candidate chains; and will be seen as having staked on whichever chain ultimate "wins"</a:t>
            </a:r>
          </a:p>
          <a:p>
            <a:pPr lvl="1"/>
            <a:r>
              <a:rPr lang="en-US" sz="1800"/>
              <a:t>This can in principle be detected, but changing stakes is necessary for convergence.</a:t>
            </a:r>
            <a:br>
              <a:rPr lang="en-US" sz="1800"/>
            </a:br>
            <a:r>
              <a:rPr lang="en-US" sz="1800"/>
              <a:t>Explicit multiple staking rounds addresses this to some degree</a:t>
            </a:r>
          </a:p>
          <a:p>
            <a:pPr lvl="1"/>
            <a:r>
              <a:rPr lang="en-IE" sz="1800"/>
              <a:t>Stake does not add to the convergence of the system;</a:t>
            </a:r>
            <a:br>
              <a:rPr lang="en-IE" sz="1800"/>
            </a:br>
            <a:r>
              <a:rPr lang="en-IE" sz="1800"/>
              <a:t>In contrast for PoW energy is a real-world finite resource</a:t>
            </a:r>
            <a:endParaRPr lang="en-US" sz="1800"/>
          </a:p>
          <a:p>
            <a:r>
              <a:rPr lang="en-US" sz="2200" b="1"/>
              <a:t>Long Range Attack</a:t>
            </a:r>
          </a:p>
          <a:p>
            <a:pPr lvl="1"/>
            <a:r>
              <a:rPr lang="en-US" sz="1800"/>
              <a:t>Attacker could buy a key to an address that is now empty but had a large token balance in the past,</a:t>
            </a:r>
            <a:br>
              <a:rPr lang="en-US" sz="1800"/>
            </a:br>
            <a:r>
              <a:rPr lang="en-US" sz="1800"/>
              <a:t>and generate alternative history from that point</a:t>
            </a:r>
          </a:p>
          <a:p>
            <a:pPr lvl="1"/>
            <a:r>
              <a:rPr lang="en-US" sz="1800"/>
              <a:t>Solution: checkpointing</a:t>
            </a:r>
            <a:br>
              <a:rPr lang="en-US" sz="1800"/>
            </a:br>
            <a:r>
              <a:rPr lang="en-US" sz="1800"/>
              <a:t>Problem: checkpointing introduces centralization/"ask a friend"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259688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4EAC-04E2-4471-BB04-14374ECA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1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Thank You!</a:t>
            </a:r>
            <a:endParaRPr lang="en-IE" sz="5400"/>
          </a:p>
        </p:txBody>
      </p:sp>
    </p:spTree>
    <p:extLst>
      <p:ext uri="{BB962C8B-B14F-4D97-AF65-F5344CB8AC3E}">
        <p14:creationId xmlns:p14="http://schemas.microsoft.com/office/powerpoint/2010/main" val="42349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ADA4-9324-4195-AA67-7DBE9CD0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FFBB-797A-448C-95DC-110258E9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>
                <a:hlinkClick r:id="rId2"/>
              </a:rPr>
              <a:t>https://medium.com/the-daily-bit/9-types-of-consensus-mechanisms-that-you-didnt-know-about-49ec365179da</a:t>
            </a:r>
            <a:endParaRPr lang="en-IE" sz="2000"/>
          </a:p>
          <a:p>
            <a:r>
              <a:rPr lang="en-IE" sz="2000">
                <a:hlinkClick r:id="rId3"/>
              </a:rPr>
              <a:t>https://cointelegraph.com/news/why-blockchain-needs-proof-of-authority-instead-of-proof-of-stake</a:t>
            </a:r>
            <a:endParaRPr lang="en-IE" sz="2000"/>
          </a:p>
          <a:p>
            <a:r>
              <a:rPr lang="en-IE" sz="2000">
                <a:hlinkClick r:id="rId4"/>
              </a:rPr>
              <a:t>https://blog.cosmos.network/consensus-compare-casper-vs-tendermint-6df154ad56ae</a:t>
            </a:r>
            <a:endParaRPr lang="en-IE" sz="2000"/>
          </a:p>
          <a:p>
            <a:r>
              <a:rPr lang="en-IE" sz="2000">
                <a:hlinkClick r:id="rId5"/>
              </a:rPr>
              <a:t>https://blog.bitmex.com/complete-guide-to-proof-of-stake-ethereums-latest-proposal-vitalik-buterin-interview/</a:t>
            </a:r>
            <a:endParaRPr lang="en-IE" sz="2000"/>
          </a:p>
          <a:p>
            <a:endParaRPr lang="en-IE" sz="2000"/>
          </a:p>
        </p:txBody>
      </p:sp>
    </p:spTree>
    <p:extLst>
      <p:ext uri="{BB962C8B-B14F-4D97-AF65-F5344CB8AC3E}">
        <p14:creationId xmlns:p14="http://schemas.microsoft.com/office/powerpoint/2010/main" val="52540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DF95-0D0A-403C-9684-8B3AA6A7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Consensus Mechanism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C941-6E57-455D-9C93-F5BA7E9E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/>
              <a:t>"A </a:t>
            </a:r>
            <a:r>
              <a:rPr lang="en-IE" sz="2400" b="1" u="sng"/>
              <a:t>fault-tolerant </a:t>
            </a:r>
            <a:r>
              <a:rPr lang="en-IE" sz="2400"/>
              <a:t>mechanism</a:t>
            </a:r>
          </a:p>
          <a:p>
            <a:pPr marL="0" indent="0">
              <a:buNone/>
            </a:pPr>
            <a:r>
              <a:rPr lang="en-IE" sz="2400"/>
              <a:t>that is used to achieve the necessary </a:t>
            </a:r>
            <a:r>
              <a:rPr lang="en-IE" sz="2400" b="1" u="sng"/>
              <a:t>agreement</a:t>
            </a:r>
          </a:p>
          <a:p>
            <a:pPr marL="0" indent="0">
              <a:buNone/>
            </a:pPr>
            <a:r>
              <a:rPr lang="en-IE" sz="2400"/>
              <a:t>on a single </a:t>
            </a:r>
            <a:r>
              <a:rPr lang="en-IE" sz="2400" b="1" u="sng"/>
              <a:t>data </a:t>
            </a:r>
            <a:r>
              <a:rPr lang="en-IE" sz="2400"/>
              <a:t>value or a single state of the network</a:t>
            </a:r>
          </a:p>
          <a:p>
            <a:pPr marL="0" indent="0">
              <a:buNone/>
            </a:pPr>
            <a:r>
              <a:rPr lang="en-IE" sz="2400"/>
              <a:t>among </a:t>
            </a:r>
            <a:r>
              <a:rPr lang="en-IE" sz="2400" b="1" u="sng"/>
              <a:t>distributed processes </a:t>
            </a:r>
            <a:r>
              <a:rPr lang="en-IE" sz="2400"/>
              <a:t>or multi-agent systems."</a:t>
            </a:r>
          </a:p>
        </p:txBody>
      </p:sp>
      <p:pic>
        <p:nvPicPr>
          <p:cNvPr id="5" name="Picture 4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0C0569AB-D853-4B82-BC1A-D3AC0CE62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52" y="3679027"/>
            <a:ext cx="5627695" cy="2813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B16ED-BCCD-4D41-B187-718D5623116F}"/>
              </a:ext>
            </a:extLst>
          </p:cNvPr>
          <p:cNvSpPr txBox="1"/>
          <p:nvPr/>
        </p:nvSpPr>
        <p:spPr>
          <a:xfrm>
            <a:off x="2826744" y="6530331"/>
            <a:ext cx="936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https://www.toolshero.com/wp-content/uploads/2017/09/consensus-oriented-decision-making-codm-toolshero-696x348.jpg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1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DF95-0D0A-403C-9684-8B3AA6A7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Byzantine Fault Tolerance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C941-6E57-455D-9C93-F5BA7E9E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8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"C</a:t>
            </a:r>
            <a:r>
              <a:rPr lang="en-IE" sz="2400"/>
              <a:t>rash Fault Tolerance" (CFT) aims to guarantee the functioning of a distributed system in the presence of machines crashing or disconnecting and reconnecting at random</a:t>
            </a:r>
          </a:p>
          <a:p>
            <a:r>
              <a:rPr lang="en-US" sz="2400"/>
              <a:t>"B</a:t>
            </a:r>
            <a:r>
              <a:rPr lang="en-IE" sz="2400"/>
              <a:t>yzantine Fault Tolerance" (BFT) aims to guarantee the ability of a group of nodes to achieve consensus  in the presence of malicious actors who are trying to subvert the consensus process in their favour, or prevent consensus from being achieved.</a:t>
            </a:r>
          </a:p>
          <a:p>
            <a:r>
              <a:rPr lang="en-IE" sz="2400"/>
              <a:t>BFT is a much harder goal than CFT, and hasn't been solved mathematically at scale; BFT generally makes use of cryptographic signatures, etc.</a:t>
            </a:r>
          </a:p>
          <a:p>
            <a:r>
              <a:rPr lang="en-US" sz="2400"/>
              <a:t>A</a:t>
            </a:r>
            <a:r>
              <a:rPr lang="en-IE" sz="2400"/>
              <a:t>pproximations of BFT exist, but they all come with significant constraints and limitations attached</a:t>
            </a:r>
            <a:br>
              <a:rPr lang="en-IE" sz="2400"/>
            </a:br>
            <a:r>
              <a:rPr lang="en-IE" sz="2400"/>
              <a:t>(i.e. Practical BFT achieve consensus in the presence of up to 1/3 malicious actors and &lt;20 total nodes)</a:t>
            </a:r>
          </a:p>
        </p:txBody>
      </p:sp>
    </p:spTree>
    <p:extLst>
      <p:ext uri="{BB962C8B-B14F-4D97-AF65-F5344CB8AC3E}">
        <p14:creationId xmlns:p14="http://schemas.microsoft.com/office/powerpoint/2010/main" val="88360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163B-EBAE-4A64-93AF-B7D6B0E5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Scalability Trilemma</a:t>
            </a:r>
            <a:endParaRPr lang="en-I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4A91FA-2CF0-4FD2-A850-28F46160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4189" cy="4351338"/>
          </a:xfrm>
        </p:spPr>
        <p:txBody>
          <a:bodyPr>
            <a:normAutofit/>
          </a:bodyPr>
          <a:lstStyle/>
          <a:p>
            <a:r>
              <a:rPr lang="en-US" sz="2000"/>
              <a:t>Each of the three goals by itself is "easy" to achieve</a:t>
            </a:r>
          </a:p>
          <a:p>
            <a:r>
              <a:rPr lang="en-US" sz="2000"/>
              <a:t>But you have to sacrifice one of Decentralization, Scalability or Security to achieve a high level in the other two</a:t>
            </a:r>
          </a:p>
          <a:p>
            <a:r>
              <a:rPr lang="en-US" sz="2000"/>
              <a:t>Bitcoin sacrifices scale (to some degree) for decentralization and security</a:t>
            </a:r>
          </a:p>
          <a:p>
            <a:r>
              <a:rPr lang="en-US" sz="2000"/>
              <a:t>Ripple, Stellar, EOS sacrifice decentralization (to some degree) for scale and security</a:t>
            </a:r>
          </a:p>
          <a:p>
            <a:r>
              <a:rPr lang="en-US" sz="2000"/>
              <a:t>Related to CAP Theorem for Distributed Data Stores:</a:t>
            </a:r>
          </a:p>
          <a:p>
            <a:pPr lvl="1"/>
            <a:r>
              <a:rPr lang="en-US" sz="2000"/>
              <a:t>Consistency</a:t>
            </a:r>
          </a:p>
          <a:p>
            <a:pPr lvl="1"/>
            <a:r>
              <a:rPr lang="en-US" sz="2000"/>
              <a:t>Availability</a:t>
            </a:r>
          </a:p>
          <a:p>
            <a:pPr lvl="1"/>
            <a:r>
              <a:rPr lang="en-US" sz="2000"/>
              <a:t>Partition Tolerance</a:t>
            </a:r>
          </a:p>
        </p:txBody>
      </p:sp>
      <p:pic>
        <p:nvPicPr>
          <p:cNvPr id="12" name="Picture 11" descr="https://cdn-images-1.medium.com/max/1600/1*wB2_druDLJECNI9NGEcrqQ.png">
            <a:extLst>
              <a:ext uri="{FF2B5EF4-FFF2-40B4-BE49-F238E27FC236}">
                <a16:creationId xmlns:a16="http://schemas.microsoft.com/office/drawing/2014/main" id="{E1C8DD84-731E-4A92-81A6-C9FA6C09F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r="3321"/>
          <a:stretch/>
        </p:blipFill>
        <p:spPr>
          <a:xfrm>
            <a:off x="5984240" y="1366576"/>
            <a:ext cx="6207760" cy="5252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6FFBA1-9E84-42CE-832B-B52275235669}"/>
              </a:ext>
            </a:extLst>
          </p:cNvPr>
          <p:cNvSpPr txBox="1"/>
          <p:nvPr/>
        </p:nvSpPr>
        <p:spPr>
          <a:xfrm>
            <a:off x="6079621" y="6550223"/>
            <a:ext cx="611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https://cdn-images-1.medium.com/max/1600/1*wB2_druDLJECNI9NGEcrqQ.png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3136-A984-42D7-A2D5-27DD8407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Consensus</a:t>
            </a:r>
            <a:br>
              <a:rPr lang="en-US"/>
            </a:br>
            <a:r>
              <a:rPr lang="en-US"/>
              <a:t>Mechanisms</a:t>
            </a:r>
            <a:endParaRPr lang="en-IE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9C3B898-0C2F-469E-B074-9D8C98F75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939276"/>
              </p:ext>
            </p:extLst>
          </p:nvPr>
        </p:nvGraphicFramePr>
        <p:xfrm>
          <a:off x="3625118" y="98855"/>
          <a:ext cx="7990235" cy="666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6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54D9-6536-49D0-AEA8-68E1F722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Work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0BBD-3D7C-4E8C-ACCF-B7D12B4D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913"/>
            <a:ext cx="5735510" cy="4351338"/>
          </a:xfrm>
        </p:spPr>
        <p:txBody>
          <a:bodyPr>
            <a:noAutofit/>
          </a:bodyPr>
          <a:lstStyle/>
          <a:p>
            <a:r>
              <a:rPr lang="en-US" sz="1900"/>
              <a:t>Uses scarce resource, i.e. electricity to perform a fair lottery for block creation and chain selection</a:t>
            </a:r>
          </a:p>
          <a:p>
            <a:r>
              <a:rPr lang="en-US" sz="1900"/>
              <a:t>Probability of receiving block reward is roughly proportional to "work performed" / "energy burnt"</a:t>
            </a:r>
          </a:p>
          <a:p>
            <a:r>
              <a:rPr lang="en-US" sz="1900"/>
              <a:t>Performs:</a:t>
            </a:r>
          </a:p>
          <a:p>
            <a:pPr lvl="1"/>
            <a:r>
              <a:rPr lang="en-US" sz="1900"/>
              <a:t>chain selection</a:t>
            </a:r>
          </a:p>
          <a:p>
            <a:pPr lvl="1"/>
            <a:r>
              <a:rPr lang="en-US" sz="1900"/>
              <a:t>coin distribution</a:t>
            </a:r>
          </a:p>
          <a:p>
            <a:pPr lvl="1"/>
            <a:r>
              <a:rPr lang="en-US" sz="1900"/>
              <a:t>who produces blocks</a:t>
            </a:r>
          </a:p>
          <a:p>
            <a:pPr lvl="1"/>
            <a:r>
              <a:rPr lang="en-US" sz="1900"/>
              <a:t>when blocks are produced</a:t>
            </a:r>
          </a:p>
          <a:p>
            <a:r>
              <a:rPr lang="en-US" sz="1900"/>
              <a:t>Not a mathematical solution, but a game theoretical mechanism that leverages monetary and other incentives to "keep people honest"</a:t>
            </a:r>
          </a:p>
          <a:p>
            <a:r>
              <a:rPr lang="en-US" sz="1900"/>
              <a:t>Bitcoin would not work if coins did not have a financial value</a:t>
            </a:r>
          </a:p>
          <a:p>
            <a:r>
              <a:rPr lang="en-US" sz="1900"/>
              <a:t>Examples: Bitcoin, most cryptocurrencies</a:t>
            </a:r>
            <a:endParaRPr lang="en-IE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B119F-848D-4A21-9F59-54622C64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10" y="1825625"/>
            <a:ext cx="5398834" cy="3468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D4AB0-8540-4801-92BD-34627EA69D3A}"/>
              </a:ext>
            </a:extLst>
          </p:cNvPr>
          <p:cNvSpPr txBox="1"/>
          <p:nvPr/>
        </p:nvSpPr>
        <p:spPr>
          <a:xfrm>
            <a:off x="1140555" y="6550223"/>
            <a:ext cx="11150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https://en.bitcoinwiki.org/upload/en/images/thumb/5/55/Ea5b21f014547b4b44cf2dafcd76aad2.jpg/400px-Ea5b21f014547b4b44cf2dafcd76aad2.jpg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0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F37C-BEAE-4D4B-BB94-5B55FE28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Stake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3848-BB9C-4F0C-9E1B-FEC9BEA1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91" y="1519238"/>
            <a:ext cx="6528371" cy="4351338"/>
          </a:xfrm>
        </p:spPr>
        <p:txBody>
          <a:bodyPr>
            <a:noAutofit/>
          </a:bodyPr>
          <a:lstStyle/>
          <a:p>
            <a:r>
              <a:rPr lang="en-US" sz="1600"/>
              <a:t>Staked amount is locked away and can't be accessed for a time period, and can be forfeit if the created block is invalid</a:t>
            </a:r>
          </a:p>
          <a:p>
            <a:r>
              <a:rPr lang="en-US" sz="1600"/>
              <a:t>Probability of receiving "minting fee" is proportional to the amount staked</a:t>
            </a:r>
          </a:p>
          <a:p>
            <a:r>
              <a:rPr lang="en-US" sz="1600" u="sng"/>
              <a:t>Pros</a:t>
            </a:r>
            <a:endParaRPr lang="en-IE" sz="1600" u="sng"/>
          </a:p>
          <a:p>
            <a:pPr lvl="1"/>
            <a:r>
              <a:rPr lang="en-US" sz="1600"/>
              <a:t>less electricity usage</a:t>
            </a:r>
            <a:endParaRPr lang="en-IE" sz="1600"/>
          </a:p>
          <a:p>
            <a:pPr lvl="1"/>
            <a:r>
              <a:rPr lang="en-US" sz="1600"/>
              <a:t>s</a:t>
            </a:r>
            <a:r>
              <a:rPr lang="en-IE" sz="1600"/>
              <a:t>tronger alignment of incentives (miners vs. coin holders)</a:t>
            </a:r>
          </a:p>
          <a:p>
            <a:pPr lvl="1"/>
            <a:r>
              <a:rPr lang="en-US" sz="1600"/>
              <a:t>m</a:t>
            </a:r>
            <a:r>
              <a:rPr lang="en-IE" sz="1600"/>
              <a:t>ining centralization, ASIC</a:t>
            </a:r>
          </a:p>
          <a:p>
            <a:r>
              <a:rPr lang="en-US" sz="1600" u="sng"/>
              <a:t>C</a:t>
            </a:r>
            <a:r>
              <a:rPr lang="en-IE" sz="1600" u="sng"/>
              <a:t>ons</a:t>
            </a:r>
          </a:p>
          <a:p>
            <a:pPr lvl="1"/>
            <a:r>
              <a:rPr lang="en-US" sz="1600"/>
              <a:t>Naive PoS only addresses chain selection</a:t>
            </a:r>
          </a:p>
          <a:p>
            <a:pPr lvl="1"/>
            <a:r>
              <a:rPr lang="en-US" sz="1600"/>
              <a:t>The rich are getting richer</a:t>
            </a:r>
          </a:p>
          <a:p>
            <a:pPr lvl="1"/>
            <a:r>
              <a:rPr lang="en-US" sz="1600"/>
              <a:t>Risk of Loss of Funds (stakes need to be in hot wallet)</a:t>
            </a:r>
          </a:p>
          <a:p>
            <a:r>
              <a:rPr lang="en-US" sz="1600"/>
              <a:t>BFT-based</a:t>
            </a:r>
          </a:p>
          <a:p>
            <a:pPr lvl="1"/>
            <a:r>
              <a:rPr lang="en-US" sz="1600"/>
              <a:t>Tendermint, Ethermint</a:t>
            </a:r>
          </a:p>
          <a:p>
            <a:r>
              <a:rPr lang="en-US" sz="1600"/>
              <a:t>Chain-based</a:t>
            </a:r>
          </a:p>
          <a:p>
            <a:pPr lvl="1"/>
            <a:r>
              <a:rPr lang="en-US" sz="1600"/>
              <a:t>Ethereum Casper, NXT, PeerCoin, Decred (hybrid), Dash, NEO, Stratis, Lisk, PIVX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85758B-E6AE-42E5-BCF7-366E9D265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63" y="1519238"/>
            <a:ext cx="4876800" cy="4657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339E6-01BF-4269-A0D6-2FB3578F15D0}"/>
              </a:ext>
            </a:extLst>
          </p:cNvPr>
          <p:cNvSpPr txBox="1"/>
          <p:nvPr/>
        </p:nvSpPr>
        <p:spPr>
          <a:xfrm>
            <a:off x="6582947" y="6550223"/>
            <a:ext cx="5543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https://cdn-images-1.medium.com/max/1600/0*IVoaV2-p8z3mWsST.png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872DFC87-A472-44CF-8006-C3A3956E9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9" y="119245"/>
            <a:ext cx="11213942" cy="6430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9BC12-4309-40DC-BF79-C5C6E324469A}"/>
              </a:ext>
            </a:extLst>
          </p:cNvPr>
          <p:cNvSpPr txBox="1"/>
          <p:nvPr/>
        </p:nvSpPr>
        <p:spPr>
          <a:xfrm>
            <a:off x="2930921" y="6550223"/>
            <a:ext cx="9195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https://lisk.io/content/5-academy/2-blockchain-basics/4-how-does-blockchain-work/8-proof-of-stake/8-pos-infographic.jpg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5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54D9-6536-49D0-AEA8-68E1F722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Delegated Proof of Stake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0BBD-3D7C-4E8C-ACCF-B7D12B4D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8227" cy="4351338"/>
          </a:xfrm>
        </p:spPr>
        <p:txBody>
          <a:bodyPr>
            <a:normAutofit/>
          </a:bodyPr>
          <a:lstStyle/>
          <a:p>
            <a:r>
              <a:rPr lang="en-US" sz="2000"/>
              <a:t>Nodes vote for Witnesses (top 100 are paid, top 20 earn a regular salary), nodes can withdraw their vote in case of improper conduct by a Witness</a:t>
            </a:r>
            <a:endParaRPr lang="en-IE" sz="2000"/>
          </a:p>
          <a:p>
            <a:r>
              <a:rPr lang="en-IE" sz="2000"/>
              <a:t>Relies upon a group of delegates to validate blocks on behalf of all nodes in the network</a:t>
            </a:r>
          </a:p>
          <a:p>
            <a:r>
              <a:rPr lang="en-IE" sz="2000" u="sng"/>
              <a:t>Pros</a:t>
            </a:r>
            <a:r>
              <a:rPr lang="en-IE" sz="2000"/>
              <a:t>: Scalable, energy efficient, cheap transactions.</a:t>
            </a:r>
          </a:p>
          <a:p>
            <a:r>
              <a:rPr lang="en-IE" sz="2000" u="sng"/>
              <a:t>Cons</a:t>
            </a:r>
            <a:r>
              <a:rPr lang="en-IE" sz="2000"/>
              <a:t>: Partially centralized</a:t>
            </a:r>
          </a:p>
          <a:p>
            <a:r>
              <a:rPr lang="en-IE" sz="2000"/>
              <a:t>Examples: Bitshares, EOS, Steemit</a:t>
            </a:r>
          </a:p>
        </p:txBody>
      </p:sp>
    </p:spTree>
    <p:extLst>
      <p:ext uri="{BB962C8B-B14F-4D97-AF65-F5344CB8AC3E}">
        <p14:creationId xmlns:p14="http://schemas.microsoft.com/office/powerpoint/2010/main" val="282798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1084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Overview of Blockchain Consensus Mechanisms</vt:lpstr>
      <vt:lpstr>Consensus Mechanism</vt:lpstr>
      <vt:lpstr>Byzantine Fault Tolerance</vt:lpstr>
      <vt:lpstr>The Scalability Trilemma</vt:lpstr>
      <vt:lpstr>Consensus Mechanisms</vt:lpstr>
      <vt:lpstr>Proof of Work</vt:lpstr>
      <vt:lpstr>Proof of Stake</vt:lpstr>
      <vt:lpstr>PowerPoint Presentation</vt:lpstr>
      <vt:lpstr>Delegated Proof of Stake</vt:lpstr>
      <vt:lpstr>Proof of Burn</vt:lpstr>
      <vt:lpstr>Proof of Elapsed Time (PoET)</vt:lpstr>
      <vt:lpstr>Proof of Authority</vt:lpstr>
      <vt:lpstr>Proof of Importance</vt:lpstr>
      <vt:lpstr>Byzantine Fault Tolerance</vt:lpstr>
      <vt:lpstr>Attacks on Proof of Stake</vt:lpstr>
      <vt:lpstr>Thank You!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Ahlmann</dc:creator>
  <cp:lastModifiedBy>Johannes Ahlmann</cp:lastModifiedBy>
  <cp:revision>34</cp:revision>
  <dcterms:created xsi:type="dcterms:W3CDTF">2018-08-14T12:27:35Z</dcterms:created>
  <dcterms:modified xsi:type="dcterms:W3CDTF">2018-08-15T15:29:29Z</dcterms:modified>
</cp:coreProperties>
</file>