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8" r:id="rId5"/>
    <p:sldId id="273" r:id="rId6"/>
    <p:sldId id="272" r:id="rId7"/>
    <p:sldId id="271" r:id="rId8"/>
    <p:sldId id="257" r:id="rId9"/>
    <p:sldId id="274" r:id="rId10"/>
    <p:sldId id="276" r:id="rId11"/>
    <p:sldId id="266" r:id="rId12"/>
    <p:sldId id="259" r:id="rId13"/>
    <p:sldId id="269" r:id="rId14"/>
    <p:sldId id="27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6BAD-8E8F-46E0-A4FA-80A86E2C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E7508-D107-444B-BB9E-185812050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66C0-84BD-4911-BA2E-CB8AAFA4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38D2-2695-4C23-B4C6-73E7ABA8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3B33-0A83-431E-B249-0BF9B485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2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59A4-415B-4D21-B48D-60514406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E758C-B30F-4646-8121-5835630E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9C7A-9EC6-4F50-83D1-1F54AB4F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F0E8-287B-402D-9C3A-4ACF429F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263B-D8F4-478D-AE96-7E7BFFF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044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72D8E-A2B7-4D1E-A86E-B7EE32497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C4E1F-9445-4E60-AB02-B3B5A796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BD53-FDB1-4CD1-AB8B-BCBD25A1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BA3B-3D90-4414-B7E9-F3FFD1C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11FA-E281-4768-8DF3-4CC62611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42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8CF9-206B-4F16-84B5-C0B54626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CD10-C13D-4391-B6AF-384FDB1D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3137-4732-4C02-8E25-367EA178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115C-D94F-4AE3-A7FB-CDE0520F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F381-05E6-48AB-AAA8-DAF9C722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706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E30E-0459-44F5-9FFA-426373C5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335A-568A-419B-A0E1-DC60EA63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743B-B12E-4EBF-A89B-5884F936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7AC1-4E8E-4026-AFF1-4A2A580C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CB4F-29D0-4D2A-BDBC-406E2819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1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F023-C79A-4C88-906D-1027B07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F4CD-EBEF-4097-909C-942B982C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E9335-39FC-4379-A701-C1CD92CFB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20B8-73EE-46BC-97FC-750F1D9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3AE9-D389-44C6-8032-14A61931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F4BEE-5099-4AE9-B68F-9DFDA22E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8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2962-3881-4D17-A969-F3984BA0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5A2-EB17-4D09-9A97-015BDB23B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428BB-1CC6-4343-A46B-AC9CE281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AA6F5-29BE-4872-B0FF-CFFE87A0A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EE1CE-199C-4E2E-84EF-8CA143BCA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8B2CB-BBAC-4A8F-9AAC-47627A1B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99E2C-C5FE-4B07-9A1E-414D2A72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8E9AF-03F0-4461-BB6B-0E0392F9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2CE8-C166-45F8-A517-147209D1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80EC9-6F8C-4810-A29A-98D81CC3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0E295-023E-4DE8-B1AE-07DD739C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3815-B867-4D16-855F-F9E23671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93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B06C9-1730-467D-904A-A31E54A5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3127B-E2D8-4BE3-BB74-8B500AF7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10B0-8E94-49C5-B743-2BA4BD00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5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5D7-40D3-4289-B9F4-2BF5CFAC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8E57-30FF-4CF5-95BC-D3ACD398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E8E5-F476-46D0-AD69-EA813D6A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1E45-B17A-4ADF-A5C6-E8BE02C2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FC31-8F32-4739-BDC8-AA8D69D2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8F1C-1F29-42C8-A9E2-F754C85B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56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E44A-B94F-435A-AC5D-987806FF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992FE-91D9-426B-BC49-827E925D4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BEC25-37A1-4E44-BB6B-AF0173BF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55430-7DDF-4225-81CB-51922DAE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BABA-3EA6-4722-BCC5-B14CA51E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C3C4-A2F3-48FA-A8EE-59696BF4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364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7C939-C490-4266-9F1C-E553C785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8764-6D82-47FE-AFA2-E8F409B3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CC21-D4F5-40CA-B1AA-FF270881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3F00-B8D1-4E97-A57F-93DAD9F38BD6}" type="datetimeFigureOut">
              <a:rPr lang="en-IE" smtClean="0"/>
              <a:t>09/04/2019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8F45-A786-49CB-8FC3-348EF20A3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3392-04A7-4301-A0AC-9E47AEF8E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315A-64C4-473E-A8A1-AB112A65CD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46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F95EF8-EA97-497E-9E1A-12735653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8"/>
          <a:stretch/>
        </p:blipFill>
        <p:spPr>
          <a:xfrm>
            <a:off x="8378952" y="0"/>
            <a:ext cx="302056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516637-6FB5-4921-A00B-FDD02E97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8"/>
          <a:stretch/>
        </p:blipFill>
        <p:spPr>
          <a:xfrm>
            <a:off x="9226603" y="0"/>
            <a:ext cx="302056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08B73-9744-46B7-B8C0-FACAFB6BF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1"/>
          <a:stretch/>
        </p:blipFill>
        <p:spPr>
          <a:xfrm>
            <a:off x="0" y="0"/>
            <a:ext cx="837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F93D3-D09E-4A91-A6D2-E132D7D6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2712" y="1542987"/>
            <a:ext cx="9144000" cy="2387600"/>
          </a:xfrm>
        </p:spPr>
        <p:txBody>
          <a:bodyPr>
            <a:noAutofit/>
          </a:bodyPr>
          <a:lstStyle/>
          <a:p>
            <a:r>
              <a:rPr lang="en-IE" sz="5400">
                <a:solidFill>
                  <a:schemeClr val="bg1"/>
                </a:solidFill>
              </a:rPr>
              <a:t>Not so Anonymous - Deanonymization of Blockchain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EC955-37EF-4BC1-815D-72B2ADBF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0" y="4415854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Johannes Ahlmann</a:t>
            </a:r>
          </a:p>
          <a:p>
            <a:r>
              <a:rPr lang="en-US">
                <a:solidFill>
                  <a:schemeClr val="bg1"/>
                </a:solidFill>
              </a:rPr>
              <a:t>Cork Blockchain Meetup</a:t>
            </a:r>
          </a:p>
          <a:p>
            <a:r>
              <a:rPr lang="en-US">
                <a:solidFill>
                  <a:schemeClr val="bg1"/>
                </a:solidFill>
              </a:rPr>
              <a:t>2018-11-13</a:t>
            </a:r>
            <a:endParaRPr lang="en-IE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9CE41-3C0C-4AB6-B7F8-725966D4FD58}"/>
              </a:ext>
            </a:extLst>
          </p:cNvPr>
          <p:cNvSpPr txBox="1"/>
          <p:nvPr/>
        </p:nvSpPr>
        <p:spPr>
          <a:xfrm>
            <a:off x="7531301" y="6581001"/>
            <a:ext cx="466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https://www.dailydot.com/news/anonymous-opfullerton-kelly-thomas/</a:t>
            </a:r>
          </a:p>
        </p:txBody>
      </p:sp>
    </p:spTree>
    <p:extLst>
      <p:ext uri="{BB962C8B-B14F-4D97-AF65-F5344CB8AC3E}">
        <p14:creationId xmlns:p14="http://schemas.microsoft.com/office/powerpoint/2010/main" val="385447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9798-CE6E-46D9-85A6-EB77C8EE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E"/>
              <a:t>Learning Entry Nodes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2727CB-6F72-4840-A8F2-CF223CE4F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7"/>
          <a:stretch/>
        </p:blipFill>
        <p:spPr>
          <a:xfrm>
            <a:off x="658598" y="1551806"/>
            <a:ext cx="1087480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9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FBE6-134C-4331-A829-3102DACD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Realtime Network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CE8C4-E2FE-42F7-9E8A-E6F64B9B4CB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30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/>
              <a:t>Linking of different transactions to same user</a:t>
            </a:r>
          </a:p>
          <a:p>
            <a:r>
              <a:rPr lang="hr-HR" sz="2400"/>
              <a:t>Each peer is trying to connect to </a:t>
            </a:r>
            <a:r>
              <a:rPr lang="hr-HR" sz="2400" i="1"/>
              <a:t>8 entry nodes</a:t>
            </a:r>
          </a:p>
          <a:p>
            <a:pPr lvl="1"/>
            <a:r>
              <a:rPr lang="hr-HR" i="1"/>
              <a:t>Network discovery</a:t>
            </a:r>
          </a:p>
          <a:p>
            <a:r>
              <a:rPr lang="hr-HR" sz="2400"/>
              <a:t>Servers</a:t>
            </a:r>
            <a:endParaRPr lang="hr-HR" sz="2400" i="1"/>
          </a:p>
          <a:p>
            <a:pPr lvl="1"/>
            <a:r>
              <a:rPr lang="hr-HR" i="1"/>
              <a:t>Receive incoming connections</a:t>
            </a:r>
          </a:p>
          <a:p>
            <a:pPr lvl="2"/>
            <a:r>
              <a:rPr lang="hr-HR" sz="2400" i="1"/>
              <a:t>Max. 117 incoming connections</a:t>
            </a:r>
          </a:p>
          <a:p>
            <a:r>
              <a:rPr lang="hr-HR" sz="2400"/>
              <a:t>Clients</a:t>
            </a:r>
            <a:endParaRPr lang="hr-HR" sz="2400" i="1"/>
          </a:p>
          <a:p>
            <a:pPr lvl="1"/>
            <a:r>
              <a:rPr lang="hr-HR" i="1"/>
              <a:t>8 outgoing connections</a:t>
            </a:r>
          </a:p>
          <a:p>
            <a:r>
              <a:rPr lang="hr-HR" sz="2400"/>
              <a:t>Peers are </a:t>
            </a:r>
            <a:r>
              <a:rPr lang="en-US" sz="2400"/>
              <a:t>distinguished  </a:t>
            </a:r>
            <a:r>
              <a:rPr lang="hr-HR" sz="2400"/>
              <a:t>over set of it’s </a:t>
            </a:r>
            <a:r>
              <a:rPr lang="en-US" sz="2400"/>
              <a:t> </a:t>
            </a:r>
            <a:r>
              <a:rPr lang="hr-HR" sz="2400"/>
              <a:t>entry nodes!</a:t>
            </a:r>
            <a:endParaRPr lang="en-GB" sz="2400"/>
          </a:p>
          <a:p>
            <a:endParaRPr lang="hr-HR" sz="2400" i="1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DEBB960-18AB-4B93-8445-085BCF596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7"/>
          <a:stretch/>
        </p:blipFill>
        <p:spPr>
          <a:xfrm>
            <a:off x="6868034" y="2505011"/>
            <a:ext cx="5034503" cy="23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8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CC60-E690-4E8A-B8A8-84A63BC1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Remediation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C2E2-B431-4E80-9310-6AB8DBCA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1472" cy="4351338"/>
          </a:xfrm>
        </p:spPr>
        <p:txBody>
          <a:bodyPr>
            <a:normAutofit/>
          </a:bodyPr>
          <a:lstStyle/>
          <a:p>
            <a:r>
              <a:rPr lang="en-IE"/>
              <a:t>Hierarchical Deterministic Wallets</a:t>
            </a:r>
          </a:p>
          <a:p>
            <a:r>
              <a:rPr lang="en-IE"/>
              <a:t>Random Address Pool Wallets</a:t>
            </a:r>
          </a:p>
          <a:p>
            <a:r>
              <a:rPr lang="en-US"/>
              <a:t>T</a:t>
            </a:r>
            <a:r>
              <a:rPr lang="en-IE"/>
              <a:t>or</a:t>
            </a:r>
          </a:p>
          <a:p>
            <a:r>
              <a:rPr lang="en-US"/>
              <a:t>Mixers</a:t>
            </a:r>
          </a:p>
          <a:p>
            <a:pPr lvl="1"/>
            <a:r>
              <a:rPr lang="en-US" sz="2800"/>
              <a:t>Who can we trust?</a:t>
            </a:r>
          </a:p>
          <a:p>
            <a:r>
              <a:rPr lang="en-US"/>
              <a:t>Coinjoin</a:t>
            </a:r>
          </a:p>
          <a:p>
            <a:pPr lvl="1"/>
            <a:r>
              <a:rPr lang="en-US" sz="2800"/>
              <a:t>How to find Peers?</a:t>
            </a:r>
          </a:p>
          <a:p>
            <a:r>
              <a:rPr lang="en-US"/>
              <a:t>Anonymous cryptocurrencies</a:t>
            </a:r>
            <a:endParaRPr lang="en-I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DEF1959-F84B-4291-9CB3-2EE9F7FD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23" y="1690688"/>
            <a:ext cx="4160477" cy="32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223-15E4-403C-A6A9-396328AE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Currencies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8872-6419-402D-ACEA-5F4B6C71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2064" cy="4351338"/>
          </a:xfrm>
        </p:spPr>
        <p:txBody>
          <a:bodyPr/>
          <a:lstStyle/>
          <a:p>
            <a:pPr marL="0" indent="0">
              <a:buNone/>
              <a:tabLst>
                <a:tab pos="1490663" algn="l"/>
              </a:tabLst>
            </a:pPr>
            <a:r>
              <a:rPr lang="en-US" b="1"/>
              <a:t>Monero</a:t>
            </a:r>
            <a:r>
              <a:rPr lang="en-US"/>
              <a:t>	- Ring signatures</a:t>
            </a:r>
          </a:p>
          <a:p>
            <a:pPr marL="0" indent="0">
              <a:buNone/>
              <a:tabLst>
                <a:tab pos="1490663" algn="l"/>
              </a:tabLst>
            </a:pPr>
            <a:r>
              <a:rPr lang="en-US" b="1"/>
              <a:t>Dash</a:t>
            </a:r>
            <a:r>
              <a:rPr lang="en-US"/>
              <a:t> 	- Fork of bitcoin, coin-mixing service</a:t>
            </a:r>
          </a:p>
          <a:p>
            <a:pPr marL="0" indent="0">
              <a:buNone/>
              <a:tabLst>
                <a:tab pos="1490663" algn="l"/>
              </a:tabLst>
            </a:pPr>
            <a:r>
              <a:rPr lang="en-US" b="1"/>
              <a:t>Zcash</a:t>
            </a:r>
            <a:r>
              <a:rPr lang="en-US"/>
              <a:t> 	- zk-SNARK, zero knowledge proofs</a:t>
            </a:r>
          </a:p>
          <a:p>
            <a:pPr marL="0" indent="0">
              <a:buNone/>
              <a:tabLst>
                <a:tab pos="1490663" algn="l"/>
              </a:tabLst>
            </a:pPr>
            <a:r>
              <a:rPr lang="en-US" b="1"/>
              <a:t>Verge</a:t>
            </a:r>
            <a:r>
              <a:rPr lang="en-US"/>
              <a:t>	- Tor and I2P network for privacy</a:t>
            </a:r>
          </a:p>
          <a:p>
            <a:pPr marL="0" indent="0">
              <a:buNone/>
              <a:tabLst>
                <a:tab pos="1490663" algn="l"/>
              </a:tabLst>
            </a:pPr>
            <a:r>
              <a:rPr lang="en-US" b="1"/>
              <a:t>Komodo</a:t>
            </a:r>
            <a:r>
              <a:rPr lang="en-US"/>
              <a:t> 	- Fork of Zcash, zk-SNARK</a:t>
            </a:r>
          </a:p>
          <a:p>
            <a:pPr marL="0" indent="0">
              <a:buNone/>
              <a:tabLst>
                <a:tab pos="1490663" algn="l"/>
              </a:tabLst>
            </a:pPr>
            <a:r>
              <a:rPr lang="en-US" b="1"/>
              <a:t>Pivx</a:t>
            </a:r>
            <a:r>
              <a:rPr lang="en-US"/>
              <a:t> 	- Fork of Dash, Zerocoin protocol</a:t>
            </a:r>
          </a:p>
          <a:p>
            <a:pPr marL="0" indent="0">
              <a:buNone/>
              <a:tabLst>
                <a:tab pos="1490663" algn="l"/>
              </a:tabLst>
            </a:pPr>
            <a:endParaRPr lang="en-US"/>
          </a:p>
          <a:p>
            <a:pPr marL="0" indent="0">
              <a:buNone/>
              <a:tabLst>
                <a:tab pos="1490663" algn="l"/>
              </a:tabLst>
            </a:pPr>
            <a:r>
              <a:rPr lang="en-US">
                <a:ea typeface="Trebuchet MS"/>
                <a:cs typeface="Trebuchet MS"/>
                <a:sym typeface="Trebuchet MS"/>
              </a:rPr>
              <a:t>(L</a:t>
            </a:r>
            <a:r>
              <a:rPr lang="en-IE">
                <a:ea typeface="Trebuchet MS"/>
                <a:cs typeface="Trebuchet MS"/>
                <a:sym typeface="Trebuchet MS"/>
              </a:rPr>
              <a:t>egitimate goods vs. legitimate worries;</a:t>
            </a:r>
            <a:br>
              <a:rPr lang="en-IE">
                <a:ea typeface="Trebuchet MS"/>
                <a:cs typeface="Trebuchet MS"/>
                <a:sym typeface="Trebuchet MS"/>
              </a:rPr>
            </a:br>
            <a:r>
              <a:rPr lang="en-IE">
                <a:ea typeface="Trebuchet MS"/>
                <a:cs typeface="Trebuchet MS"/>
                <a:sym typeface="Trebuchet MS"/>
              </a:rPr>
              <a:t>how can this be used for good or bad?)</a:t>
            </a:r>
            <a:br>
              <a:rPr lang="en-IE">
                <a:ea typeface="Trebuchet MS"/>
                <a:cs typeface="Trebuchet MS"/>
                <a:sym typeface="Trebuchet MS"/>
              </a:rPr>
            </a:b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66E6D-382E-4F29-928F-40869957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44" y="926235"/>
            <a:ext cx="2404872" cy="639696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1A4D6D42-4D0E-427F-88A3-BFAD05BA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44" y="2698242"/>
            <a:ext cx="2404872" cy="100862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C5B9B5D-0FF5-402E-804E-826DC38D0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44" y="5860690"/>
            <a:ext cx="2404872" cy="895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2D638CB-6037-443E-83F0-350070A18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44" y="3920399"/>
            <a:ext cx="2404872" cy="696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A29AEE-7777-42AA-AEC4-27AD21114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44" y="1779461"/>
            <a:ext cx="2404872" cy="705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5DBA7B-DE6A-4E2D-828D-61F311203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6" t="13980" r="17884" b="15327"/>
          <a:stretch/>
        </p:blipFill>
        <p:spPr>
          <a:xfrm>
            <a:off x="9290244" y="4830409"/>
            <a:ext cx="2404872" cy="8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C7F7-1C60-4FFD-810F-D83FC222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Thank You!</a:t>
            </a:r>
            <a:endParaRPr lang="en-IE" sz="7200"/>
          </a:p>
        </p:txBody>
      </p:sp>
    </p:spTree>
    <p:extLst>
      <p:ext uri="{BB962C8B-B14F-4D97-AF65-F5344CB8AC3E}">
        <p14:creationId xmlns:p14="http://schemas.microsoft.com/office/powerpoint/2010/main" val="378492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DBAB-F1E8-402A-876B-83F17E24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8C24-EE60-47FA-946E-410DBD31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1600"/>
              <a:t>https://coincenter.org/entry/how-anonymous-is-bitcoin</a:t>
            </a:r>
          </a:p>
          <a:p>
            <a:r>
              <a:rPr lang="en-IE" sz="1600"/>
              <a:t>https://bitcoinmagazine.com/articles/is-bitcoin-anonymous-a-complete-beginner-s-guide-1447875283/</a:t>
            </a:r>
          </a:p>
          <a:p>
            <a:r>
              <a:rPr lang="en-IE" sz="1600"/>
              <a:t>https://www.coursera.org/lecture/cryptocurrency/how-to-de-anonymize-bitcoin-qnS76</a:t>
            </a:r>
          </a:p>
          <a:p>
            <a:r>
              <a:rPr lang="en-IE" sz="1600"/>
              <a:t>https://www.slideshare.net/bhaslhofer/bitcoin-deanonymization-and-money-laundering-detection-strategies</a:t>
            </a:r>
          </a:p>
          <a:p>
            <a:r>
              <a:rPr lang="en-IE" sz="1600"/>
              <a:t>https://pwlconf.org/2018/giulia-fanti/</a:t>
            </a:r>
          </a:p>
          <a:p>
            <a:r>
              <a:rPr lang="en-IE" sz="1600"/>
              <a:t>https://www.technologyreview.com/s/608716/bitcoin-transactions-arent-as-anonymous-as-everyone-hoped/</a:t>
            </a:r>
          </a:p>
          <a:p>
            <a:r>
              <a:rPr lang="en-IE" sz="1600"/>
              <a:t>https://decentralize.today/a-new-attack-vector-to-deanonymize-bitcoin-users-9c6dc433d4b6</a:t>
            </a:r>
          </a:p>
          <a:p>
            <a:r>
              <a:rPr lang="en-IE" sz="1600"/>
              <a:t>https://www.deepdotweb.com/2017/04/20/how-companies-are-deanonymizing-bitcoin/</a:t>
            </a:r>
          </a:p>
          <a:p>
            <a:r>
              <a:rPr lang="en-IE" sz="1600"/>
              <a:t>https://www.slideshare.net/bhaslhofer/bitcoin-deanonymization-and-money-laundering-detection-strategies</a:t>
            </a:r>
          </a:p>
          <a:p>
            <a:r>
              <a:rPr lang="en-IE" sz="1600"/>
              <a:t>https://bitcoinsandblockchains.blogspot.com/2016/05/bitcoin-deanonymization.html</a:t>
            </a:r>
          </a:p>
          <a:p>
            <a:r>
              <a:rPr lang="en-IE" sz="1600"/>
              <a:t>https://btcmanager.com/u-s-department-of-homeland-security-create-bitcoin-deanonymization-tool/</a:t>
            </a:r>
          </a:p>
          <a:p>
            <a:r>
              <a:rPr lang="en-IE" sz="1600"/>
              <a:t>https://www.deepdotweb.com/2018/01/02/using-bitcoin-transaction-analysis-deanonymizing-users-tor-hidden-services/</a:t>
            </a:r>
          </a:p>
          <a:p>
            <a:endParaRPr lang="en-IE" sz="1600"/>
          </a:p>
        </p:txBody>
      </p:sp>
    </p:spTree>
    <p:extLst>
      <p:ext uri="{BB962C8B-B14F-4D97-AF65-F5344CB8AC3E}">
        <p14:creationId xmlns:p14="http://schemas.microsoft.com/office/powerpoint/2010/main" val="34404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A90A-02CC-449C-BF04-103F9219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Lightning Talk - Agenda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BE84-DB6F-4417-9B3B-F0E7BA02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Is Bitcoin anonymous?</a:t>
            </a:r>
          </a:p>
          <a:p>
            <a:r>
              <a:rPr lang="en-US" sz="3600"/>
              <a:t>What is Deanonymization?</a:t>
            </a:r>
          </a:p>
          <a:p>
            <a:r>
              <a:rPr lang="en-US" sz="3600"/>
              <a:t>Why should I care?</a:t>
            </a:r>
          </a:p>
          <a:p>
            <a:r>
              <a:rPr lang="en-US" sz="3600"/>
              <a:t>What can I do about it?</a:t>
            </a:r>
          </a:p>
          <a:p>
            <a:r>
              <a:rPr lang="en-US" sz="3600"/>
              <a:t>Where to get cryptos?</a:t>
            </a:r>
          </a:p>
          <a:p>
            <a:r>
              <a:rPr lang="en-US" sz="3600"/>
              <a:t>Alternatives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E383014-AC41-47E3-A38C-8A45DD36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980" y="1898777"/>
            <a:ext cx="4154733" cy="28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5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2A16-787F-4CE6-94CF-72656CC9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Anonymity &amp; Privacy</a:t>
            </a:r>
            <a:endParaRPr lang="en-IE"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DCA1C9B4-7DD2-49BC-97A7-2D2252F60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09" y="1861637"/>
            <a:ext cx="6355899" cy="37661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DABB26-2242-46F3-B568-CA824DEC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872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Anonymity</a:t>
            </a:r>
            <a:br>
              <a:rPr lang="en-US" u="sng"/>
            </a:br>
            <a:r>
              <a:rPr lang="en-IE"/>
              <a:t>"They" can see what you do, but not </a:t>
            </a:r>
            <a:r>
              <a:rPr lang="en-IE" b="1"/>
              <a:t>who you are</a:t>
            </a:r>
            <a:endParaRPr lang="en-US" b="1"/>
          </a:p>
          <a:p>
            <a:pPr marL="0" indent="0">
              <a:buNone/>
            </a:pPr>
            <a:br>
              <a:rPr lang="en-US" u="sng"/>
            </a:br>
            <a:r>
              <a:rPr lang="en-US" u="sng"/>
              <a:t>Privacy</a:t>
            </a:r>
          </a:p>
          <a:p>
            <a:pPr marL="0" indent="0">
              <a:buNone/>
            </a:pPr>
            <a:r>
              <a:rPr lang="en-IE"/>
              <a:t>Controlling who sees what </a:t>
            </a:r>
            <a:r>
              <a:rPr lang="en-IE" b="1"/>
              <a:t>activities you engage in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BF9C3-892B-4C44-898A-27DA0C5FBDA4}"/>
              </a:ext>
            </a:extLst>
          </p:cNvPr>
          <p:cNvSpPr/>
          <p:nvPr/>
        </p:nvSpPr>
        <p:spPr>
          <a:xfrm>
            <a:off x="3792513" y="6456299"/>
            <a:ext cx="8007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https://d262ilb51hltx0.cloudfront.net/max/1610/1*d0KdwdeKDi5m8n-sZdr-_A.png</a:t>
            </a:r>
          </a:p>
        </p:txBody>
      </p:sp>
    </p:spTree>
    <p:extLst>
      <p:ext uri="{BB962C8B-B14F-4D97-AF65-F5344CB8AC3E}">
        <p14:creationId xmlns:p14="http://schemas.microsoft.com/office/powerpoint/2010/main" val="29006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9052-66AC-4604-B9AB-E27509DB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Anonymity 1/2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659F-4C17-4F81-BF1D-2E5A4886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884906" cy="4351338"/>
          </a:xfrm>
        </p:spPr>
        <p:txBody>
          <a:bodyPr>
            <a:noAutofit/>
          </a:bodyPr>
          <a:lstStyle/>
          <a:p>
            <a:r>
              <a:rPr lang="en-IE">
                <a:ea typeface="Trebuchet MS"/>
                <a:cs typeface="Trebuchet MS"/>
                <a:sym typeface="Trebuchet MS"/>
              </a:rPr>
              <a:t>Pseudonymity - People are aware of one or multiple pseudonyms of yours, but not your true identity</a:t>
            </a:r>
            <a:endParaRPr lang="en">
              <a:ea typeface="Trebuchet MS"/>
              <a:cs typeface="Trebuchet MS"/>
              <a:sym typeface="Trebuchet MS"/>
            </a:endParaRPr>
          </a:p>
          <a:p>
            <a:r>
              <a:rPr lang="en">
                <a:ea typeface="Trebuchet MS"/>
                <a:cs typeface="Trebuchet MS"/>
                <a:sym typeface="Trebuchet MS"/>
              </a:rPr>
              <a:t>Anonymity = </a:t>
            </a:r>
            <a:r>
              <a:rPr lang="en-IE">
                <a:ea typeface="Trebuchet MS"/>
                <a:cs typeface="Trebuchet MS"/>
                <a:sym typeface="Trebuchet MS"/>
              </a:rPr>
              <a:t>P</a:t>
            </a:r>
            <a:r>
              <a:rPr lang="en">
                <a:ea typeface="Trebuchet MS"/>
                <a:cs typeface="Trebuchet MS"/>
                <a:sym typeface="Trebuchet MS"/>
              </a:rPr>
              <a:t>seudonymity + Unlinkability</a:t>
            </a:r>
            <a:endParaRPr lang="en-IE">
              <a:ea typeface="Trebuchet MS"/>
              <a:cs typeface="Trebuchet MS"/>
              <a:sym typeface="Trebuchet MS"/>
            </a:endParaRPr>
          </a:p>
          <a:p>
            <a:r>
              <a:rPr lang="en-US">
                <a:ea typeface="Trebuchet MS"/>
                <a:cs typeface="Trebuchet MS"/>
                <a:sym typeface="Trebuchet MS"/>
              </a:rPr>
              <a:t>Unlinkability</a:t>
            </a:r>
            <a:endParaRPr lang="en-IE">
              <a:ea typeface="Trebuchet MS"/>
              <a:cs typeface="Trebuchet MS"/>
              <a:sym typeface="Trebuchet MS"/>
            </a:endParaRPr>
          </a:p>
          <a:p>
            <a:pPr lvl="1"/>
            <a:r>
              <a:rPr lang="en" sz="2800">
                <a:ea typeface="Trebuchet MS"/>
                <a:cs typeface="Trebuchet MS"/>
                <a:sym typeface="Trebuchet MS"/>
              </a:rPr>
              <a:t>Different </a:t>
            </a:r>
            <a:r>
              <a:rPr lang="en-IE" sz="2800">
                <a:ea typeface="Trebuchet MS"/>
                <a:cs typeface="Trebuchet MS"/>
                <a:sym typeface="Trebuchet MS"/>
              </a:rPr>
              <a:t>actions </a:t>
            </a:r>
            <a:r>
              <a:rPr lang="en" sz="2800">
                <a:ea typeface="Trebuchet MS"/>
                <a:cs typeface="Trebuchet MS"/>
                <a:sym typeface="Trebuchet MS"/>
              </a:rPr>
              <a:t>of the same user should not be linkable to each other</a:t>
            </a:r>
          </a:p>
          <a:p>
            <a:pPr lvl="1"/>
            <a:r>
              <a:rPr lang="en-US" sz="2800">
                <a:ea typeface="Trebuchet MS"/>
                <a:cs typeface="Trebuchet MS"/>
                <a:sym typeface="Trebuchet MS"/>
              </a:rPr>
              <a:t>Linking of </a:t>
            </a:r>
            <a:r>
              <a:rPr lang="en-IE" sz="2800">
                <a:ea typeface="Trebuchet MS"/>
                <a:cs typeface="Trebuchet MS"/>
                <a:sym typeface="Trebuchet MS"/>
              </a:rPr>
              <a:t>addresses to users</a:t>
            </a:r>
          </a:p>
          <a:p>
            <a:pPr lvl="1"/>
            <a:r>
              <a:rPr lang="en-US" sz="2800">
                <a:ea typeface="Trebuchet MS"/>
                <a:cs typeface="Trebuchet MS"/>
                <a:sym typeface="Trebuchet MS"/>
              </a:rPr>
              <a:t>Linking of t</a:t>
            </a:r>
            <a:r>
              <a:rPr lang="en-IE" sz="2800">
                <a:ea typeface="Trebuchet MS"/>
                <a:cs typeface="Trebuchet MS"/>
                <a:sym typeface="Trebuchet MS"/>
              </a:rPr>
              <a:t>ransactions to users</a:t>
            </a:r>
          </a:p>
          <a:p>
            <a:pPr lvl="1"/>
            <a:r>
              <a:rPr lang="en-US" sz="2800">
                <a:ea typeface="Trebuchet MS"/>
                <a:cs typeface="Trebuchet MS"/>
                <a:sym typeface="Trebuchet MS"/>
              </a:rPr>
              <a:t>Linking of senders to recipients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ABCFE-2793-4CE9-9B4B-7447B022A416}"/>
              </a:ext>
            </a:extLst>
          </p:cNvPr>
          <p:cNvSpPr txBox="1"/>
          <p:nvPr/>
        </p:nvSpPr>
        <p:spPr>
          <a:xfrm>
            <a:off x="838200" y="6581001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source: Prof. Murtuza Jadliwala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3DA44D-B42B-4041-AF94-4527ACF5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17" y="1764792"/>
            <a:ext cx="3575116" cy="47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7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A6D6-0D40-4643-864A-5C8EECB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Anonymity 2/2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CC74-3430-4082-8E66-86F14378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712" cy="4351338"/>
          </a:xfrm>
        </p:spPr>
        <p:txBody>
          <a:bodyPr>
            <a:normAutofit/>
          </a:bodyPr>
          <a:lstStyle/>
          <a:p>
            <a:r>
              <a:rPr lang="en-US" sz="2600">
                <a:ea typeface="Trebuchet MS"/>
                <a:cs typeface="Trebuchet MS"/>
                <a:sym typeface="Trebuchet MS"/>
              </a:rPr>
              <a:t>Privacy</a:t>
            </a:r>
            <a:r>
              <a:rPr lang="en-IE" sz="2600">
                <a:ea typeface="Trebuchet MS"/>
                <a:cs typeface="Trebuchet MS"/>
                <a:sym typeface="Trebuchet MS"/>
              </a:rPr>
              <a:t> vs. Decentralization</a:t>
            </a:r>
          </a:p>
          <a:p>
            <a:pPr lvl="1"/>
            <a:r>
              <a:rPr lang="en-US" sz="2600">
                <a:ea typeface="Trebuchet MS"/>
                <a:cs typeface="Trebuchet MS"/>
                <a:sym typeface="Trebuchet MS"/>
              </a:rPr>
              <a:t>P</a:t>
            </a:r>
            <a:r>
              <a:rPr lang="en-IE" sz="2600">
                <a:ea typeface="Trebuchet MS"/>
                <a:cs typeface="Trebuchet MS"/>
                <a:sym typeface="Trebuchet MS"/>
              </a:rPr>
              <a:t>ublic Ledger is core component in consensus and sharing state of the world</a:t>
            </a:r>
            <a:endParaRPr lang="en" sz="2600">
              <a:ea typeface="Trebuchet MS"/>
              <a:cs typeface="Trebuchet MS"/>
              <a:sym typeface="Trebuchet MS"/>
            </a:endParaRPr>
          </a:p>
          <a:p>
            <a:r>
              <a:rPr lang="en-US" sz="2600"/>
              <a:t>Bitcoin is pseudonymous, not anonymous</a:t>
            </a:r>
          </a:p>
          <a:p>
            <a:pPr lvl="1"/>
            <a:r>
              <a:rPr lang="en-US" sz="2600"/>
              <a:t>public addresses = pseudonyms</a:t>
            </a:r>
          </a:p>
          <a:p>
            <a:pPr lvl="1"/>
            <a:r>
              <a:rPr lang="en-US" sz="2600"/>
              <a:t>much less anonymous, private than cash</a:t>
            </a:r>
          </a:p>
          <a:p>
            <a:r>
              <a:rPr lang="en-US" sz="2600"/>
              <a:t>Many Bitcoins are acquired through Exchanges or Mining Pools</a:t>
            </a:r>
          </a:p>
          <a:p>
            <a:r>
              <a:rPr lang="en-US" sz="2600"/>
              <a:t>Relatively few merchants/ market participants to trade with</a:t>
            </a:r>
          </a:p>
        </p:txBody>
      </p:sp>
      <p:pic>
        <p:nvPicPr>
          <p:cNvPr id="4" name="Picture 3" descr="A person using a computer&#10;&#10;Description automatically generated">
            <a:extLst>
              <a:ext uri="{FF2B5EF4-FFF2-40B4-BE49-F238E27FC236}">
                <a16:creationId xmlns:a16="http://schemas.microsoft.com/office/drawing/2014/main" id="{DF85BD4B-F512-462F-9F60-BC16862F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16" y="1825625"/>
            <a:ext cx="4200807" cy="27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4B98-BA62-45AF-94B4-39605026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Deanonymization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B5F9-32C1-4EC7-B021-D154028B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708" cy="4351338"/>
          </a:xfrm>
        </p:spPr>
        <p:txBody>
          <a:bodyPr>
            <a:normAutofit/>
          </a:bodyPr>
          <a:lstStyle/>
          <a:p>
            <a:r>
              <a:rPr lang="en-US"/>
              <a:t>Linking you to your addresses</a:t>
            </a:r>
          </a:p>
          <a:p>
            <a:r>
              <a:rPr lang="en-US"/>
              <a:t>Linking you to your transactions</a:t>
            </a:r>
          </a:p>
          <a:p>
            <a:r>
              <a:rPr lang="en-US"/>
              <a:t>Tagging, clustering of totality of addresses, transactions</a:t>
            </a:r>
          </a:p>
          <a:p>
            <a:r>
              <a:rPr lang="en-US"/>
              <a:t>Approaches</a:t>
            </a:r>
          </a:p>
          <a:p>
            <a:pPr lvl="1"/>
            <a:r>
              <a:rPr lang="en-IE" sz="2800"/>
              <a:t>Transaction Graph Analysis</a:t>
            </a:r>
          </a:p>
          <a:p>
            <a:pPr lvl="1"/>
            <a:r>
              <a:rPr lang="en-IE" sz="2800"/>
              <a:t>Realtime Network Analysis of P2P network</a:t>
            </a:r>
            <a:endParaRPr lang="en-US" sz="2800"/>
          </a:p>
          <a:p>
            <a:endParaRPr lang="en-US"/>
          </a:p>
        </p:txBody>
      </p:sp>
      <p:pic>
        <p:nvPicPr>
          <p:cNvPr id="9" name="Picture 8" descr="A picture containing person, wall, indoor, sitting&#10;&#10;Description automatically generated">
            <a:extLst>
              <a:ext uri="{FF2B5EF4-FFF2-40B4-BE49-F238E27FC236}">
                <a16:creationId xmlns:a16="http://schemas.microsoft.com/office/drawing/2014/main" id="{D1CDFA1F-373E-455F-963D-50ED2A836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29" y="1925809"/>
            <a:ext cx="4733232" cy="41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2B2-FA67-4017-B22D-C4DB808E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Transaction Graph Analysis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FCA40-44F2-42C0-A354-D6377FE8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93" y="2878462"/>
            <a:ext cx="4874422" cy="2205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79CD5-A919-4BC7-BDEE-72F0976B1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/>
          <a:stretch/>
        </p:blipFill>
        <p:spPr>
          <a:xfrm>
            <a:off x="462285" y="2846140"/>
            <a:ext cx="5269238" cy="2347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E0E2C-528B-4310-BA69-DDC0F35FBB6A}"/>
              </a:ext>
            </a:extLst>
          </p:cNvPr>
          <p:cNvSpPr txBox="1"/>
          <p:nvPr/>
        </p:nvSpPr>
        <p:spPr>
          <a:xfrm>
            <a:off x="2253628" y="2162453"/>
            <a:ext cx="2183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Change Address</a:t>
            </a:r>
            <a:endParaRPr lang="en-IE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AD686-DCB7-472B-99B2-D55E36CF7AC5}"/>
              </a:ext>
            </a:extLst>
          </p:cNvPr>
          <p:cNvSpPr txBox="1"/>
          <p:nvPr/>
        </p:nvSpPr>
        <p:spPr>
          <a:xfrm>
            <a:off x="7888530" y="2162453"/>
            <a:ext cx="280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Combined Addresses</a:t>
            </a: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55657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0420-0865-47CF-9667-46626FD7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Transaction Graph Analysis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5EEF-B39A-4ACB-BCD5-F390A73B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0617" cy="4351338"/>
          </a:xfrm>
        </p:spPr>
        <p:txBody>
          <a:bodyPr>
            <a:noAutofit/>
          </a:bodyPr>
          <a:lstStyle/>
          <a:p>
            <a:r>
              <a:rPr lang="en-US" sz="2400"/>
              <a:t>Bitcoin transactions are public</a:t>
            </a:r>
          </a:p>
          <a:p>
            <a:r>
              <a:rPr lang="hr-HR" sz="2400" noProof="0"/>
              <a:t>Active collecting</a:t>
            </a:r>
          </a:p>
          <a:p>
            <a:pPr lvl="1"/>
            <a:r>
              <a:rPr lang="hr-HR"/>
              <a:t>Mining pools</a:t>
            </a:r>
          </a:p>
          <a:p>
            <a:pPr lvl="1"/>
            <a:r>
              <a:rPr lang="hr-HR" noProof="0"/>
              <a:t>Online wallets</a:t>
            </a:r>
          </a:p>
          <a:p>
            <a:pPr lvl="1"/>
            <a:r>
              <a:rPr lang="hr-HR"/>
              <a:t>Exchanges</a:t>
            </a:r>
          </a:p>
          <a:p>
            <a:pPr lvl="1"/>
            <a:r>
              <a:rPr lang="hr-HR" noProof="0"/>
              <a:t>Merchants</a:t>
            </a:r>
          </a:p>
          <a:p>
            <a:pPr lvl="1"/>
            <a:r>
              <a:rPr lang="hr-HR"/>
              <a:t>Gambling</a:t>
            </a:r>
            <a:endParaRPr lang="en-US"/>
          </a:p>
          <a:p>
            <a:r>
              <a:rPr lang="hr-HR" sz="2400"/>
              <a:t>Tagging clusters</a:t>
            </a:r>
            <a:endParaRPr lang="en-GB" sz="2400"/>
          </a:p>
          <a:p>
            <a:pPr lvl="1"/>
            <a:r>
              <a:rPr lang="hr-HR"/>
              <a:t>One tagged address in cluster tags all cluster</a:t>
            </a:r>
            <a:endParaRPr lang="en-US"/>
          </a:p>
          <a:p>
            <a:r>
              <a:rPr lang="en-IE" sz="2400"/>
              <a:t>Bitcoin address should only be used once</a:t>
            </a:r>
          </a:p>
          <a:p>
            <a:endParaRPr lang="hr-HR" sz="2400" noProof="0"/>
          </a:p>
          <a:p>
            <a:endParaRPr lang="en-IE" sz="2400"/>
          </a:p>
        </p:txBody>
      </p:sp>
      <p:pic>
        <p:nvPicPr>
          <p:cNvPr id="4" name="Shape 212" descr="C:\Users\me\Dropbox\talk\rwc-bitcoin\reid-harrigan.png">
            <a:extLst>
              <a:ext uri="{FF2B5EF4-FFF2-40B4-BE49-F238E27FC236}">
                <a16:creationId xmlns:a16="http://schemas.microsoft.com/office/drawing/2014/main" id="{8CA1AF3C-031A-4EE7-B5F2-026B3FBE2C5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28817" y="1690687"/>
            <a:ext cx="5247412" cy="44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11">
            <a:extLst>
              <a:ext uri="{FF2B5EF4-FFF2-40B4-BE49-F238E27FC236}">
                <a16:creationId xmlns:a16="http://schemas.microsoft.com/office/drawing/2014/main" id="{65237919-79F2-45EC-8C6F-517D8BE789D3}"/>
              </a:ext>
            </a:extLst>
          </p:cNvPr>
          <p:cNvSpPr txBox="1">
            <a:spLocks noGrp="1"/>
          </p:cNvSpPr>
          <p:nvPr/>
        </p:nvSpPr>
        <p:spPr>
          <a:xfrm>
            <a:off x="6848857" y="6176963"/>
            <a:ext cx="4607332" cy="731171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1600" b="0" i="1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ea typeface="Trebuchet MS"/>
                <a:cs typeface="Trebuchet MS"/>
                <a:sym typeface="Trebuchet MS"/>
              </a:rPr>
              <a:t>An Analysis of Anonymity in the Bitcoin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1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ea typeface="Trebuchet MS"/>
                <a:cs typeface="Trebuchet MS"/>
                <a:sym typeface="Trebuchet MS"/>
              </a:rPr>
              <a:t>F</a:t>
            </a:r>
            <a:r>
              <a:rPr lang="en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ea typeface="Trebuchet MS"/>
                <a:cs typeface="Trebuchet MS"/>
                <a:sym typeface="Trebuchet MS"/>
              </a:rPr>
              <a:t>. Reid and M</a:t>
            </a:r>
            <a:r>
              <a:rPr lang="en" sz="1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ea typeface="Trebuchet MS"/>
                <a:cs typeface="Trebuchet MS"/>
                <a:sym typeface="Trebuchet MS"/>
              </a:rPr>
              <a:t>. Harrigan, PASSAT </a:t>
            </a:r>
            <a:r>
              <a:rPr lang="en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ea typeface="Trebuchet MS"/>
                <a:cs typeface="Trebuchet MS"/>
                <a:sym typeface="Trebuchet MS"/>
              </a:rPr>
              <a:t>2011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3275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9888-C80B-4F33-B4B9-36457528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200"/>
              <a:t>Realtime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95A3-9EF0-4747-A6B4-5DD420F8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087" cy="4351338"/>
          </a:xfrm>
        </p:spPr>
        <p:txBody>
          <a:bodyPr/>
          <a:lstStyle/>
          <a:p>
            <a:r>
              <a:rPr lang="en-US" sz="2600"/>
              <a:t>"Attack" on the P2P Network</a:t>
            </a:r>
            <a:endParaRPr lang="en-IE" sz="2600"/>
          </a:p>
          <a:p>
            <a:r>
              <a:rPr lang="en-IE" sz="2600"/>
              <a:t>Peers distinguished over set of its (8)</a:t>
            </a:r>
            <a:br>
              <a:rPr lang="en-IE" sz="2600"/>
            </a:br>
            <a:r>
              <a:rPr lang="en-IE" sz="2600"/>
              <a:t>entry nodes</a:t>
            </a:r>
          </a:p>
          <a:p>
            <a:r>
              <a:rPr lang="en-IE" sz="2600"/>
              <a:t>Linking inputs</a:t>
            </a:r>
          </a:p>
          <a:p>
            <a:r>
              <a:rPr lang="en-IE" sz="2600"/>
              <a:t>Tagging clusters</a:t>
            </a:r>
          </a:p>
          <a:p>
            <a:pPr lvl="1"/>
            <a:endParaRPr lang="en-IE" sz="1800"/>
          </a:p>
          <a:p>
            <a:endParaRPr lang="en-I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14CCC95-D91C-409C-8CB3-6C9345A4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08" y="1457979"/>
            <a:ext cx="4440578" cy="47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Robot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514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 Light</vt:lpstr>
      <vt:lpstr>Trebuchet MS</vt:lpstr>
      <vt:lpstr>Office Theme</vt:lpstr>
      <vt:lpstr>Not so Anonymous - Deanonymization of Blockchain Users</vt:lpstr>
      <vt:lpstr>Lightning Talk - Agenda</vt:lpstr>
      <vt:lpstr>Anonymity &amp; Privacy</vt:lpstr>
      <vt:lpstr>Anonymity 1/2</vt:lpstr>
      <vt:lpstr>Anonymity 2/2</vt:lpstr>
      <vt:lpstr>What is Deanonymization</vt:lpstr>
      <vt:lpstr>Transaction Graph Analysis 1/2</vt:lpstr>
      <vt:lpstr>Transaction Graph Analysis 2/2</vt:lpstr>
      <vt:lpstr>Realtime Network Analysis</vt:lpstr>
      <vt:lpstr>Learning Entry Nodes</vt:lpstr>
      <vt:lpstr>Realtime Network Analysis</vt:lpstr>
      <vt:lpstr>Remediation</vt:lpstr>
      <vt:lpstr>Anonymous Currencies</vt:lpstr>
      <vt:lpstr>Thank You!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Ahlmann</dc:creator>
  <cp:lastModifiedBy>Johannes Ahlmann</cp:lastModifiedBy>
  <cp:revision>22</cp:revision>
  <dcterms:created xsi:type="dcterms:W3CDTF">2018-11-13T00:50:30Z</dcterms:created>
  <dcterms:modified xsi:type="dcterms:W3CDTF">2019-04-09T13:29:08Z</dcterms:modified>
</cp:coreProperties>
</file>