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7" r:id="rId3"/>
  </p:sldMasterIdLst>
  <p:notesMasterIdLst>
    <p:notesMasterId r:id="rId19"/>
  </p:notesMasterIdLst>
  <p:sldIdLst>
    <p:sldId id="256" r:id="rId4"/>
    <p:sldId id="316" r:id="rId5"/>
    <p:sldId id="308" r:id="rId6"/>
    <p:sldId id="326" r:id="rId7"/>
    <p:sldId id="321" r:id="rId8"/>
    <p:sldId id="257" r:id="rId9"/>
    <p:sldId id="328" r:id="rId10"/>
    <p:sldId id="330" r:id="rId11"/>
    <p:sldId id="305" r:id="rId12"/>
    <p:sldId id="329" r:id="rId13"/>
    <p:sldId id="331" r:id="rId14"/>
    <p:sldId id="269" r:id="rId15"/>
    <p:sldId id="323" r:id="rId16"/>
    <p:sldId id="26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/>
    <p:restoredTop sz="89312" autoAdjust="0"/>
  </p:normalViewPr>
  <p:slideViewPr>
    <p:cSldViewPr snapToGrid="0" snapToObjects="1">
      <p:cViewPr varScale="1">
        <p:scale>
          <a:sx n="105" d="100"/>
          <a:sy n="105" d="100"/>
        </p:scale>
        <p:origin x="8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Johannes%20Ahlmann\Documents\ilen_sta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Johannes%20Ahlmann\Documents\ilen_sta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Johannes%20Ahlmann\Documents\ilen_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Transparency is very important</a:t>
            </a:r>
          </a:p>
          <a:p>
            <a:pPr>
              <a:defRPr/>
            </a:pPr>
            <a:r>
              <a:rPr lang="en-IE"/>
              <a:t>to consumers across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89-4E52-82F7-959ADCD7BB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89-4E52-82F7-959ADCD7BB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89-4E52-82F7-959ADCD7BB9E}"/>
              </c:ext>
            </c:extLst>
          </c:dPt>
          <c:dLbls>
            <c:dLbl>
              <c:idx val="0"/>
              <c:layout>
                <c:manualLayout>
                  <c:x val="0.3746918846738076"/>
                  <c:y val="-2.34818588234740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89-4E52-82F7-959ADCD7BB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LabelInsight!$A$6:$A$7</c:f>
              <c:numCache>
                <c:formatCode>0%</c:formatCode>
                <c:ptCount val="2"/>
                <c:pt idx="0">
                  <c:v>0.97</c:v>
                </c:pt>
                <c:pt idx="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89-4E52-82F7-959ADCD7B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b="1"/>
              <a:t>Consumers do not trust</a:t>
            </a:r>
          </a:p>
          <a:p>
            <a:pPr>
              <a:defRPr b="1"/>
            </a:pPr>
            <a:r>
              <a:rPr lang="en-IE" b="1"/>
              <a:t>the accuracy of food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01-43A5-A816-A353245C5D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1-43A5-A816-A353245C5D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01-43A5-A816-A353245C5DC4}"/>
              </c:ext>
            </c:extLst>
          </c:dPt>
          <c:dLbls>
            <c:dLbl>
              <c:idx val="0"/>
              <c:layout>
                <c:manualLayout>
                  <c:x val="0.29668411867364747"/>
                  <c:y val="-0.115740740740740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01-43A5-A816-A353245C5D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LabelInsight!$A$72:$A$73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01-43A5-A816-A353245C5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b="1"/>
              <a:t>Only 16%</a:t>
            </a:r>
            <a:r>
              <a:rPr lang="en-IE" b="1" baseline="0"/>
              <a:t> of Consumers find</a:t>
            </a:r>
          </a:p>
          <a:p>
            <a:pPr>
              <a:defRPr b="1"/>
            </a:pPr>
            <a:r>
              <a:rPr lang="en-IE" b="1" baseline="0"/>
              <a:t>Food Producers Trustworthy</a:t>
            </a:r>
            <a:endParaRPr lang="en-IE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E2-4780-B51A-0D197EA91E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E2-4780-B51A-0D197EA91E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E2-4780-B51A-0D197EA91E0F}"/>
              </c:ext>
            </c:extLst>
          </c:dPt>
          <c:dLbls>
            <c:dLbl>
              <c:idx val="0"/>
              <c:layout>
                <c:manualLayout>
                  <c:x val="0.20317769369737862"/>
                  <c:y val="-0.1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E2-4780-B51A-0D197EA91E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'FoodThink 2013'!$A$5:$A$6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E2-4780-B51A-0D197EA9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BC308-D597-6941-ACCD-B4B503253EFF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D716-B776-7E46-8648-AAE745D2D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0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D716-B776-7E46-8648-AAE745D2D6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D716-B776-7E46-8648-AAE745D2D6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0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D716-B776-7E46-8648-AAE745D2D6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2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D716-B776-7E46-8648-AAE745D2D6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9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D716-B776-7E46-8648-AAE745D2D6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5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F100-7162-4830-8218-C83D07127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F3991-1CCB-423E-8F0B-21B8605F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5FA9-99FB-4372-8917-7606940F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BF37-6A25-40E0-80D6-3B6B9974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49CC-C41B-434B-9427-8D705D7F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484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6F20-6BC1-4FAA-B4E0-A58488E1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B9C3-1BAC-4B24-B692-30B203F6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130C-5977-4D13-8F51-AF787625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AEB7-9227-45CC-A1F4-5C43A044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3CBE-B315-4730-9E48-FB96CE2B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684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2AD-7179-4B85-B1BE-F841EC3E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BC716-DE5D-4C36-831C-86C42297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24A3-7FFF-4B13-8F2C-F1D9005E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046F-C069-4F23-BA17-9C5D1E1F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58BB-84ED-4ADA-980C-E86E76C5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870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E57E-13E1-4EA5-A8F3-2478D1A6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211A-7703-4014-8B2E-6029C604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1F78-C5CC-4DB0-B1CE-7523107D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0A76-A292-4CE1-B1F8-BBA563B4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6DE3-D4FA-411A-850D-D145B553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A8B04-5EBB-41F2-BD8F-B81C13E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613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5705-C2E7-42E2-AAB1-B39D3A0B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6613-13DF-453E-99F1-AD09FB499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78A84-B400-4F0B-8EE5-0DC939F0E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094C1-E171-466C-B2B8-7C3AE79E3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71338-AF87-4E01-A704-D5702F8F4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D8AD1-AADD-4DE6-8401-CB26E98B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94962-94A9-4448-9D03-EAB09BD0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5664C-2D4C-4941-B4C4-161A21BE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362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393-EC6F-4CC5-AE26-8CE050A0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D1041-4242-4FFC-88C2-09F6536D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1EDD7-6495-43C0-B2F6-15641294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3551F-AA6E-4884-9CE9-08547140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2485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BE1E2-3EA3-48BA-B6C0-0C4806FC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B2D64-339F-441A-A101-5C47C1F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CE5DF-E57C-40C5-8A62-5BB0A65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980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8BD-5D3E-40BC-ABC0-0E62A118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D780-BCE3-4A76-985B-7617F8ED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A4CBD-7A6B-48DF-8BF7-41A66A370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FC6F-EDDA-4629-B5DD-7932B2AE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F204F-D2AC-4F5A-8E8B-475E957B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F14B5-EA3F-4DD7-8E43-91A9A760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67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33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C0FE-38FE-4EBB-B35A-FEB9EA70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29876-2635-4C88-83B3-0BE222F21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F1CE3-A801-4EE7-83B8-218517EA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6DAC1-8138-46B9-9509-1C3E53BF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FECE-CA61-42C5-AD56-2A34A1BB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5BFE-EE6F-4326-A733-4DE7359B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3915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3E23-7045-4ECD-A067-CF27A3AC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C8B36-A0B3-4F4B-A154-C50F0594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3C0AF-3BB3-4E1C-B627-2BFFF848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E314-DBFD-489B-96C2-80A6345E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EFB7-328F-487E-BD39-EC4AEAB1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4551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F52C2-49E1-45CC-B2D3-8FDAB2509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04196-7388-4B61-865F-874C7A97B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539C-F483-41B1-92C5-4A073150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2F8F-CB2F-4859-AF63-1A18229D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78BC-6771-4ED1-B073-3C9C926F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8794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74FD-5624-4C83-8E5D-B829A804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4DD30-2AB3-446C-B1B5-5508F5E4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1C30-5383-442D-B513-75ED671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BC14-E000-4096-9296-26E14ED3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1028-8CEC-47D8-9FC5-16C4777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0531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A8E0-47CF-48F0-8A78-F692362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5F23-0CDA-458B-AA55-1FD2A1BA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EE92-25A9-4D7B-B613-5BD72A4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3170-D382-4BA5-9CD7-7E48AF2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909A-D259-44CF-B082-4903DA0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644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9630-565D-4C89-A772-05AD7C54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F9F1-AF0E-4FB8-9515-86E685F2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0F6F-01E1-48B9-9A37-9D1AF8D1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49A5-417C-49EF-B46D-BF453D58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E878-BD13-4C2C-A051-4B6EF83A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785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5CA4-F796-45EC-8470-ADEDBC06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E28-1051-4F19-BF72-3DAF76285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CD0AD-18F8-4EE9-AE93-3B83D0B9B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9847-2D5E-49A5-9333-B9C6438E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49A6F-8922-43C4-A7D7-2F1F934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CCB9-F077-49F1-9A3F-94FBF9AE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6764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E049-72DA-4B15-8D39-7BF069E7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55E0-6A8F-45D7-8F3C-791A8F4E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4623-CED9-4465-9462-4AE36632F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8F298-053D-4F10-8779-A2B47C8D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0DC4-8118-4B36-B526-018A614A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AA5AE-ADDC-47D8-83D2-06E7BE09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6C61B-C149-4D51-BEAA-759D6171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8FE0C-B07C-46D7-B37B-F240D0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5236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D87D-1DBA-4458-80A4-9A5A5052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9D501-4B56-4995-8764-2BF2881E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78654-0112-4247-BE41-0D3A24D8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91655-D65F-46BE-B289-04291FF5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7674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1F9AB-8A78-49A3-82A7-CF15E819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B18E7-D5AC-4A1E-8166-A23E157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4146C-FD73-4A84-A5A7-D8AD04AD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795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733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0995-995B-4291-AF22-7533EA2D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E219-0936-4334-9DAD-38178462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5EDE-D573-4A1E-BBB7-5A132C0D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F222-EB0A-4567-BAC4-AF197E49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E99BD-1AB2-47C1-BAAF-21E505E3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41D2-84CD-4679-817D-46AE91E2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9068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9051-ADA3-4997-BF90-B7969E93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C530A-73C9-4021-A4E2-35B8536D9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6EBBF-09CA-475A-A1BF-E978104F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8918-D3DD-427E-831F-E55FC1A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92A34-9FA7-4AD9-8FDE-4A488D8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E183C-D3A5-4883-B6C0-324A9269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78784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03BC-77D2-493C-A1BC-AEAA2653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1F08-5F06-4686-B921-1BE37F97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F3AB-30E7-45C2-9A02-28D34099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562A-E249-4E0C-A312-8F5A149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F55F-35AB-4E45-BB4C-596338C4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20226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42873-8C5D-4C72-B14B-0A46F7D47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1A5C-22F2-4E46-9C51-3FE9E68A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F88F-6FA3-4396-9906-F75A5A3A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47F7-4871-4B01-9927-012B9DB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C3A2-A5D6-4CC4-B13E-E62ED5D1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589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0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C53E-3DAA-A64F-B621-31B8EA7B5A3E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2F20-7172-1341-9040-6F65D30C3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0540E-915E-4308-9041-FE1819E3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7ED5-4089-4C64-8089-BC6FEA81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8A77-3D8E-455E-965C-C2AE064AD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4297-921B-4F7F-818A-C36256DD8DBB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AB7-86DF-45B1-B6BC-5F01838AA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9406-BF3F-4BC6-9DFC-F10231030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B560-DE97-4FED-8774-B6BF568AC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8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44AAE-496A-4AE8-A7CA-7A4AD0D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EF5A-1B39-4967-A5A5-21B7DB74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D6A5-37FE-469A-9CEB-A165D9EF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B983-A5A9-42E7-8FAF-FB1BE54F1FE7}" type="datetimeFigureOut">
              <a:rPr lang="en-IE" smtClean="0"/>
              <a:t>13/06/2018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9E52-464C-417D-B421-A3662C9C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FBBEA-70BF-4A07-9FB5-BDF4F7786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99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21" Type="http://schemas.openxmlformats.org/officeDocument/2006/relationships/image" Target="../media/image3.pn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gif"/><Relationship Id="rId5" Type="http://schemas.openxmlformats.org/officeDocument/2006/relationships/image" Target="../media/image10.pn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hyperledger/sawtooth-core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github.com/hyperledger/fabric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hyperlink" Target="https://github.com/jpmorganchase/quor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83D22B-59C5-DF4A-8093-31B2EA772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5531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>
                <a:latin typeface="Century Gothic" panose="020B0502020202020204" pitchFamily="34" charset="0"/>
              </a:rPr>
              <a:t>Johannes Ahlmann, CTO</a:t>
            </a:r>
          </a:p>
          <a:p>
            <a:r>
              <a:rPr lang="en-US"/>
              <a:t>j</a:t>
            </a:r>
            <a:r>
              <a:rPr lang="en-US">
                <a:latin typeface="Century Gothic" panose="020B0502020202020204" pitchFamily="34" charset="0"/>
              </a:rPr>
              <a:t>ohannes@claru.io</a:t>
            </a:r>
          </a:p>
          <a:p>
            <a:r>
              <a:rPr lang="en-US">
                <a:latin typeface="Century Gothic" panose="020B0502020202020204" pitchFamily="34" charset="0"/>
              </a:rPr>
              <a:t>May 30th 2018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AC47BC-AA8E-8B4C-ADC0-E3A353FD8244}"/>
              </a:ext>
            </a:extLst>
          </p:cNvPr>
          <p:cNvSpPr txBox="1">
            <a:spLocks/>
          </p:cNvSpPr>
          <p:nvPr/>
        </p:nvSpPr>
        <p:spPr>
          <a:xfrm>
            <a:off x="838200" y="26206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Century Gothic" panose="020B0502020202020204" pitchFamily="34" charset="0"/>
              </a:rPr>
              <a:t>Food Traceability using Blockchain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E128DCC5-35E1-4785-82C4-504173E0DB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575" y="851502"/>
            <a:ext cx="4514850" cy="14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1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3E04-8C48-4217-8513-4BDC5E77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pPr algn="ctr"/>
            <a:r>
              <a:rPr lang="en-US"/>
              <a:t>Challenges for Blockchain Adoption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5421-7F89-4416-B396-4192CB14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24" y="1111857"/>
            <a:ext cx="8696325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E" sz="3200"/>
              <a:t>Distributed Systems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E" sz="3200"/>
              <a:t>Authentication of Participants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E" sz="3200"/>
              <a:t>Multi-party Rollout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E" sz="3200"/>
              <a:t>GDPR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E" sz="3200"/>
              <a:t>Physical-Digital Gap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E" sz="3200"/>
              <a:t>Fragmentation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AABF6-7EF7-49D7-A592-E7C36C34E7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1185517"/>
            <a:ext cx="731520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C7169-580F-433B-AC54-D51E1FDB38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2047563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9632-18D6-4C74-8A1B-AC3B99CD9CD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2909609"/>
            <a:ext cx="731520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544A16-BDCA-46BF-9DE4-1165136D38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3771655"/>
            <a:ext cx="731520" cy="73152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877BD046-EE3C-4D87-BB49-43E7C81DC9D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4633701"/>
            <a:ext cx="731520" cy="731520"/>
          </a:xfrm>
          <a:prstGeom prst="rect">
            <a:avLst/>
          </a:prstGeom>
        </p:spPr>
      </p:pic>
      <p:sp>
        <p:nvSpPr>
          <p:cNvPr id="16" name="Shape 20">
            <a:extLst>
              <a:ext uri="{FF2B5EF4-FFF2-40B4-BE49-F238E27FC236}">
                <a16:creationId xmlns:a16="http://schemas.microsoft.com/office/drawing/2014/main" id="{2808FBC3-D4BD-4204-8609-DBF438154E7F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0731B7E7-6EA5-4E4A-963A-B0C924B8E3E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DFCE87A-856A-452A-92A0-4C2AB5AC1C4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5495748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9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96CA-C7F9-4FF9-8E97-B1846A89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/>
              <a:t>Consortium Blockchain Details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689B-D890-414F-8324-54F771C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394"/>
            <a:ext cx="10515600" cy="4351338"/>
          </a:xfrm>
        </p:spPr>
        <p:txBody>
          <a:bodyPr>
            <a:noAutofit/>
          </a:bodyPr>
          <a:lstStyle/>
          <a:p>
            <a:r>
              <a:rPr lang="en-US" sz="2600">
                <a:latin typeface="Century Gothic" panose="020B0502020202020204" pitchFamily="34" charset="0"/>
              </a:rPr>
              <a:t>BFT - Minimum of 4 nodes required</a:t>
            </a:r>
          </a:p>
          <a:p>
            <a:r>
              <a:rPr lang="en-US" sz="2600">
                <a:latin typeface="Century Gothic" panose="020B0502020202020204" pitchFamily="34" charset="0"/>
              </a:rPr>
              <a:t>PBFT (Fabric 0.6)</a:t>
            </a:r>
          </a:p>
          <a:p>
            <a:pPr lvl="1"/>
            <a:r>
              <a:rPr lang="en-US" sz="2600">
                <a:latin typeface="Century Gothic" panose="020B0502020202020204" pitchFamily="34" charset="0"/>
              </a:rPr>
              <a:t>limited to 20-30 nodes (per channel)</a:t>
            </a:r>
          </a:p>
          <a:p>
            <a:r>
              <a:rPr lang="en-US" sz="2600">
                <a:latin typeface="Century Gothic" panose="020B0502020202020204" pitchFamily="34" charset="0"/>
              </a:rPr>
              <a:t>PoET (Sawtooth)</a:t>
            </a:r>
          </a:p>
          <a:p>
            <a:pPr lvl="1"/>
            <a:r>
              <a:rPr lang="en-US" sz="2600">
                <a:latin typeface="Century Gothic" panose="020B0502020202020204" pitchFamily="34" charset="0"/>
              </a:rPr>
              <a:t>scales to hundreds of nodes</a:t>
            </a:r>
          </a:p>
          <a:p>
            <a:r>
              <a:rPr lang="en-US" sz="2600">
                <a:latin typeface="Century Gothic" panose="020B0502020202020204" pitchFamily="34" charset="0"/>
              </a:rPr>
              <a:t>Systems Integration requires significant effort</a:t>
            </a:r>
          </a:p>
          <a:p>
            <a:r>
              <a:rPr lang="en-US" sz="2600">
                <a:latin typeface="Century Gothic" panose="020B0502020202020204" pitchFamily="34" charset="0"/>
              </a:rPr>
              <a:t>Governance needs to be in place to manage PII exclusion</a:t>
            </a:r>
          </a:p>
          <a:p>
            <a:r>
              <a:rPr lang="en-US" sz="2600">
                <a:latin typeface="Century Gothic" panose="020B0502020202020204" pitchFamily="34" charset="0"/>
              </a:rPr>
              <a:t>Onboarding Government and NGO participants/nodes</a:t>
            </a:r>
          </a:p>
          <a:p>
            <a:r>
              <a:rPr lang="en-US" sz="2600">
                <a:latin typeface="Century Gothic" panose="020B0502020202020204" pitchFamily="34" charset="0"/>
              </a:rPr>
              <a:t>Authentication via mail to registered company address</a:t>
            </a: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5B2ABBAF-7C8A-4C6A-8CC4-42D065BA68F3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385C695-D205-4D43-A5A1-476AF4AF2F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Adoption - Many Pilot Projects Underway</a:t>
            </a:r>
            <a:endParaRPr lang="en-IE" sz="320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06B811-CA49-4A76-9FD5-96DA395D5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35456"/>
              </p:ext>
            </p:extLst>
          </p:nvPr>
        </p:nvGraphicFramePr>
        <p:xfrm>
          <a:off x="2514598" y="1047179"/>
          <a:ext cx="9182102" cy="4956161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429002">
                  <a:extLst>
                    <a:ext uri="{9D8B030D-6E8A-4147-A177-3AD203B41FA5}">
                      <a16:colId xmlns:a16="http://schemas.microsoft.com/office/drawing/2014/main" val="1046027879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786580387"/>
                    </a:ext>
                  </a:extLst>
                </a:gridCol>
              </a:tblGrid>
              <a:tr h="248221"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Walmart </a:t>
                      </a:r>
                      <a:endParaRPr lang="en-IE" sz="2000" b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pilot for traceability of mangoes </a:t>
                      </a:r>
                    </a:p>
                    <a:p>
                      <a:endParaRPr lang="en-IE" sz="2000" b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51575"/>
                  </a:ext>
                </a:extLst>
              </a:tr>
              <a:tr h="332041"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Nestlé, Walmart, Costco, etc.</a:t>
                      </a:r>
                      <a:endParaRPr lang="en-IE" sz="2000" b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Century Gothic" panose="020B0502020202020204" pitchFamily="34" charset="0"/>
                        </a:rPr>
                        <a:t>Consortium </a:t>
                      </a:r>
                      <a:r>
                        <a:rPr lang="en-IE" sz="2000" u="none" strike="noStrike">
                          <a:effectLst/>
                          <a:latin typeface="Century Gothic" panose="020B0502020202020204" pitchFamily="34" charset="0"/>
                        </a:rPr>
                        <a:t>to identify blockchain use cases.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000" u="none" strike="noStrike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22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TE-Food </a:t>
                      </a:r>
                      <a:endParaRPr lang="en-IE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Migrating its at-scale solution for animal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81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Chinese e-retailer JD.com </a:t>
                      </a:r>
                      <a:endParaRPr lang="en-IE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Enhance food traceability &amp; safety in China</a:t>
                      </a:r>
                    </a:p>
                    <a:p>
                      <a:endParaRPr lang="en-IE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68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CBH </a:t>
                      </a:r>
                      <a:endParaRPr lang="en-IE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Executing Grain contracts</a:t>
                      </a:r>
                    </a:p>
                    <a:p>
                      <a:endParaRPr lang="en-IE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32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sz="200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Honeysuckle White </a:t>
                      </a:r>
                      <a:endParaRPr lang="en-IE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u="none" strike="noStrike">
                          <a:effectLst/>
                          <a:latin typeface="Century Gothic" panose="020B0502020202020204" pitchFamily="34" charset="0"/>
                        </a:rPr>
                        <a:t>Trace turkey back to the farm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000" u="none" strike="noStrike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17769"/>
                  </a:ext>
                </a:extLst>
              </a:tr>
              <a:tr h="749921">
                <a:tc>
                  <a:txBody>
                    <a:bodyPr/>
                    <a:lstStyle/>
                    <a:p>
                      <a:r>
                        <a:rPr lang="en-US" sz="2000">
                          <a:latin typeface="Century Gothic" panose="020B0502020202020204" pitchFamily="34" charset="0"/>
                        </a:rPr>
                        <a:t>Carrefour</a:t>
                      </a:r>
                      <a:endParaRPr lang="en-IE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entury Gothic" panose="020B0502020202020204" pitchFamily="34" charset="0"/>
                        </a:rPr>
                        <a:t>Traceability of </a:t>
                      </a:r>
                      <a:r>
                        <a:rPr lang="en-IE" sz="2000" b="0" i="0" kern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honey, eggs, cheese, milk, oranges, tomatoes, salmon and hamburgers</a:t>
                      </a:r>
                      <a:endParaRPr lang="en-IE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8487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36FE84-B2B8-437F-8592-E949E471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7" y="3274853"/>
            <a:ext cx="1241404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4DA7FC-5B6D-4E64-B66D-FCEC6FC559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54" y="1888763"/>
            <a:ext cx="1397072" cy="379304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2EE08EB-B929-4301-A755-900E2097846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90" y="1137296"/>
            <a:ext cx="1828798" cy="45720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CE45EC-9F71-41AB-87EA-AB51FC2C0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690" y="2592767"/>
            <a:ext cx="1828798" cy="396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EBCFEC-C767-44F3-9F1B-D17111C2034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89" y="5412409"/>
            <a:ext cx="60960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31314A-0A71-412C-94EC-1BF7A21C763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160" y="4699891"/>
            <a:ext cx="1609859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459B02-1596-4ED7-ABF4-9EC12EE9FF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154" y="3926962"/>
            <a:ext cx="939872" cy="578020"/>
          </a:xfrm>
          <a:prstGeom prst="rect">
            <a:avLst/>
          </a:prstGeom>
        </p:spPr>
      </p:pic>
      <p:sp>
        <p:nvSpPr>
          <p:cNvPr id="20" name="Shape 20">
            <a:extLst>
              <a:ext uri="{FF2B5EF4-FFF2-40B4-BE49-F238E27FC236}">
                <a16:creationId xmlns:a16="http://schemas.microsoft.com/office/drawing/2014/main" id="{2810FC1B-A2D6-4268-A2CB-0D3A4B0E4CBE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1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E7B2BA61-AE76-4C09-9713-3C70C9591C5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80C-A8F8-4899-BAD6-90E34EF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Pilot with Rebel Chilli</a:t>
            </a:r>
            <a:endParaRPr lang="en-IE" sz="3600"/>
          </a:p>
        </p:txBody>
      </p:sp>
      <p:pic>
        <p:nvPicPr>
          <p:cNvPr id="9" name="Picture 8" descr="A bottle of beer&#10;&#10;Description generated with very high confidence">
            <a:extLst>
              <a:ext uri="{FF2B5EF4-FFF2-40B4-BE49-F238E27FC236}">
                <a16:creationId xmlns:a16="http://schemas.microsoft.com/office/drawing/2014/main" id="{12408F11-E894-4192-904E-C53D0376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1137446"/>
            <a:ext cx="3461755" cy="4898708"/>
          </a:xfrm>
          <a:prstGeom prst="rect">
            <a:avLst/>
          </a:prstGeom>
        </p:spPr>
      </p:pic>
      <p:pic>
        <p:nvPicPr>
          <p:cNvPr id="14" name="Picture 13" descr="A hand holding a cellphone&#10;&#10;Description generated with very high confidence">
            <a:extLst>
              <a:ext uri="{FF2B5EF4-FFF2-40B4-BE49-F238E27FC236}">
                <a16:creationId xmlns:a16="http://schemas.microsoft.com/office/drawing/2014/main" id="{24525B59-8F83-4A0A-8B45-540E0C80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491" y="1136882"/>
            <a:ext cx="7348064" cy="4898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E37C6A-5A23-4B69-8B16-D466816D34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971" y="4721909"/>
            <a:ext cx="885479" cy="1250266"/>
          </a:xfrm>
          <a:prstGeom prst="rect">
            <a:avLst/>
          </a:prstGeom>
        </p:spPr>
      </p:pic>
      <p:sp>
        <p:nvSpPr>
          <p:cNvPr id="17" name="Shape 20">
            <a:extLst>
              <a:ext uri="{FF2B5EF4-FFF2-40B4-BE49-F238E27FC236}">
                <a16:creationId xmlns:a16="http://schemas.microsoft.com/office/drawing/2014/main" id="{CF191182-C65A-483C-9C6C-3BB4598CC538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8" name="Picture 17" descr="A close up of a sign&#10;&#10;Description generated with high confidence">
            <a:extLst>
              <a:ext uri="{FF2B5EF4-FFF2-40B4-BE49-F238E27FC236}">
                <a16:creationId xmlns:a16="http://schemas.microsoft.com/office/drawing/2014/main" id="{D2155B86-9C80-4191-ABCC-FBD12D5707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B68E-65B5-4CA5-BA26-8F98AE1B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65125"/>
            <a:ext cx="10515600" cy="1325563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/>
              <a:t>Follow your Food</a:t>
            </a:r>
            <a:endParaRPr lang="en-I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9FB130-BCBE-44E1-885C-93B10C4B9603}"/>
              </a:ext>
            </a:extLst>
          </p:cNvPr>
          <p:cNvGrpSpPr/>
          <p:nvPr/>
        </p:nvGrpSpPr>
        <p:grpSpPr>
          <a:xfrm>
            <a:off x="4888428" y="0"/>
            <a:ext cx="6465526" cy="6228248"/>
            <a:chOff x="4974879" y="1289843"/>
            <a:chExt cx="5517568" cy="53150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6A51C3-FD5E-47BA-9B3D-E07BB73ACCC7}"/>
                </a:ext>
              </a:extLst>
            </p:cNvPr>
            <p:cNvGrpSpPr/>
            <p:nvPr/>
          </p:nvGrpSpPr>
          <p:grpSpPr>
            <a:xfrm>
              <a:off x="4974879" y="1289843"/>
              <a:ext cx="2710646" cy="5315077"/>
              <a:chOff x="6403629" y="1032668"/>
              <a:chExt cx="2710646" cy="5315077"/>
            </a:xfrm>
          </p:grpSpPr>
          <p:pic>
            <p:nvPicPr>
              <p:cNvPr id="7" name="Picture 6" descr="Screen of a cell phone&#10;&#10;Description generated with high confidence">
                <a:extLst>
                  <a:ext uri="{FF2B5EF4-FFF2-40B4-BE49-F238E27FC236}">
                    <a16:creationId xmlns:a16="http://schemas.microsoft.com/office/drawing/2014/main" id="{4B9EAD9A-675F-4ECE-8848-6476BA711C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403629" y="1032668"/>
                <a:ext cx="2710646" cy="5315077"/>
              </a:xfrm>
              <a:prstGeom prst="rect">
                <a:avLst/>
              </a:prstGeom>
            </p:spPr>
          </p:pic>
          <p:pic>
            <p:nvPicPr>
              <p:cNvPr id="9" name="Picture 8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9D55450A-CA87-4F25-8B43-849BB4103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1210" y="1704220"/>
                <a:ext cx="2284325" cy="4065324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BF694F-FEB2-4BF9-B523-2A98FB6B55AE}"/>
                </a:ext>
              </a:extLst>
            </p:cNvPr>
            <p:cNvGrpSpPr/>
            <p:nvPr/>
          </p:nvGrpSpPr>
          <p:grpSpPr>
            <a:xfrm>
              <a:off x="7781801" y="1289844"/>
              <a:ext cx="2710646" cy="5315077"/>
              <a:chOff x="9137124" y="1027906"/>
              <a:chExt cx="2710646" cy="5315077"/>
            </a:xfrm>
          </p:grpSpPr>
          <p:pic>
            <p:nvPicPr>
              <p:cNvPr id="15" name="Picture 14" descr="Screen of a cell phone&#10;&#10;Description generated with high confidence">
                <a:extLst>
                  <a:ext uri="{FF2B5EF4-FFF2-40B4-BE49-F238E27FC236}">
                    <a16:creationId xmlns:a16="http://schemas.microsoft.com/office/drawing/2014/main" id="{6826731B-36F5-4542-AAA6-EFAD8E5B5E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37124" y="1027906"/>
                <a:ext cx="2710646" cy="5315077"/>
              </a:xfrm>
              <a:prstGeom prst="rect">
                <a:avLst/>
              </a:prstGeom>
            </p:spPr>
          </p:pic>
          <p:pic>
            <p:nvPicPr>
              <p:cNvPr id="21" name="Picture 20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FB2985D6-7C6B-43A7-A144-66E366177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9676" y="1704221"/>
                <a:ext cx="2287314" cy="4060561"/>
              </a:xfrm>
              <a:prstGeom prst="rect">
                <a:avLst/>
              </a:prstGeom>
            </p:spPr>
          </p:pic>
        </p:grpSp>
      </p:grpSp>
      <p:pic>
        <p:nvPicPr>
          <p:cNvPr id="25" name="Picture 24" descr="A close up of a sign&#10;&#10;Description generated with high confidence">
            <a:extLst>
              <a:ext uri="{FF2B5EF4-FFF2-40B4-BE49-F238E27FC236}">
                <a16:creationId xmlns:a16="http://schemas.microsoft.com/office/drawing/2014/main" id="{029D60FB-4C35-471D-8C37-24FED50EB75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0" y="596341"/>
            <a:ext cx="2053245" cy="637011"/>
          </a:xfrm>
          <a:prstGeom prst="rect">
            <a:avLst/>
          </a:prstGeom>
        </p:spPr>
      </p:pic>
      <p:sp>
        <p:nvSpPr>
          <p:cNvPr id="26" name="Shape 20">
            <a:extLst>
              <a:ext uri="{FF2B5EF4-FFF2-40B4-BE49-F238E27FC236}">
                <a16:creationId xmlns:a16="http://schemas.microsoft.com/office/drawing/2014/main" id="{7389132B-6563-4A71-AB20-D2A11A5391F2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7" name="Picture 26" descr="A close up of a sign&#10;&#10;Description generated with high confidence">
            <a:extLst>
              <a:ext uri="{FF2B5EF4-FFF2-40B4-BE49-F238E27FC236}">
                <a16:creationId xmlns:a16="http://schemas.microsoft.com/office/drawing/2014/main" id="{97621E47-ADA0-4FF1-9EC3-FDFF1C0919C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6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3">
            <a:extLst>
              <a:ext uri="{FF2B5EF4-FFF2-40B4-BE49-F238E27FC236}">
                <a16:creationId xmlns:a16="http://schemas.microsoft.com/office/drawing/2014/main" id="{1DB39FC7-48D8-4953-ACBB-076FA5FF1666}"/>
              </a:ext>
            </a:extLst>
          </p:cNvPr>
          <p:cNvSpPr txBox="1">
            <a:spLocks/>
          </p:cNvSpPr>
          <p:nvPr/>
        </p:nvSpPr>
        <p:spPr>
          <a:xfrm>
            <a:off x="1718535" y="1633438"/>
            <a:ext cx="879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5333" b="1" dirty="0">
                <a:latin typeface="Century Gothic"/>
                <a:ea typeface="Century Gothic"/>
                <a:cs typeface="Century Gothic"/>
                <a:sym typeface="Century Gothic"/>
              </a:rPr>
              <a:t>Thank you,</a:t>
            </a:r>
            <a:br>
              <a:rPr lang="en-IE" sz="5333" b="1" dirty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E" sz="5333" b="1" dirty="0">
                <a:latin typeface="Century Gothic"/>
                <a:ea typeface="Century Gothic"/>
                <a:cs typeface="Century Gothic"/>
                <a:sym typeface="Century Gothic"/>
              </a:rPr>
              <a:t>any </a:t>
            </a:r>
            <a:r>
              <a:rPr lang="en-IE" sz="5333" b="1"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</a:p>
          <a:p>
            <a:pPr algn="ctr"/>
            <a:endParaRPr lang="en-IE" sz="5333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-US" sz="4000"/>
              <a:t>j</a:t>
            </a:r>
            <a:r>
              <a:rPr lang="en-US" sz="4000">
                <a:latin typeface="Century Gothic" panose="020B0502020202020204" pitchFamily="34" charset="0"/>
              </a:rPr>
              <a:t>ohannes@claru.io</a:t>
            </a:r>
          </a:p>
          <a:p>
            <a:pPr algn="ctr"/>
            <a:endParaRPr lang="en-IE" sz="5333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ADDB6-9CFB-4856-9FA4-624B7296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3311183"/>
            <a:ext cx="2171700" cy="3066366"/>
          </a:xfrm>
          <a:prstGeom prst="rect">
            <a:avLst/>
          </a:prstGeom>
        </p:spPr>
      </p:pic>
      <p:sp>
        <p:nvSpPr>
          <p:cNvPr id="10" name="Shape 20">
            <a:extLst>
              <a:ext uri="{FF2B5EF4-FFF2-40B4-BE49-F238E27FC236}">
                <a16:creationId xmlns:a16="http://schemas.microsoft.com/office/drawing/2014/main" id="{E8C21041-3DDA-417C-A671-E8D593C6E7E5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7693123D-F5B2-4212-8041-3124497943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0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C1118-3362-744E-8FD4-63A414AE567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 </a:t>
            </a:r>
            <a:endParaRPr lang="en-US" dirty="0"/>
          </a:p>
        </p:txBody>
      </p:sp>
      <p:sp>
        <p:nvSpPr>
          <p:cNvPr id="5" name="Shape 77">
            <a:extLst>
              <a:ext uri="{FF2B5EF4-FFF2-40B4-BE49-F238E27FC236}">
                <a16:creationId xmlns:a16="http://schemas.microsoft.com/office/drawing/2014/main" id="{AAEDB8B7-E2DD-8449-91F9-A2FA8B395881}"/>
              </a:ext>
            </a:extLst>
          </p:cNvPr>
          <p:cNvSpPr txBox="1">
            <a:spLocks/>
          </p:cNvSpPr>
          <p:nvPr/>
        </p:nvSpPr>
        <p:spPr>
          <a:xfrm>
            <a:off x="559558" y="348532"/>
            <a:ext cx="11232108" cy="63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4400" b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Claru Food Traceability</a:t>
            </a:r>
            <a:endParaRPr lang="en-US" sz="4400" b="0" dirty="0">
              <a:solidFill>
                <a:schemeClr val="tx1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5BCA8-545A-4C2A-986D-52E5C9E3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5489"/>
            <a:ext cx="12192000" cy="4807021"/>
          </a:xfrm>
          <a:prstGeom prst="rect">
            <a:avLst/>
          </a:prstGeom>
        </p:spPr>
      </p:pic>
      <p:sp>
        <p:nvSpPr>
          <p:cNvPr id="6" name="Shape 20">
            <a:extLst>
              <a:ext uri="{FF2B5EF4-FFF2-40B4-BE49-F238E27FC236}">
                <a16:creationId xmlns:a16="http://schemas.microsoft.com/office/drawing/2014/main" id="{E6051111-BF12-483B-A1D2-1968D045B6F8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B044B92-0F57-4473-88F0-6F363D18413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ky, outdoor, ground, track&#10;&#10;Description generated with very high confidence">
            <a:extLst>
              <a:ext uri="{FF2B5EF4-FFF2-40B4-BE49-F238E27FC236}">
                <a16:creationId xmlns:a16="http://schemas.microsoft.com/office/drawing/2014/main" id="{C0EA4979-0B65-4103-A0F3-F5AA6CA3C9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8527" y="3383959"/>
            <a:ext cx="4539997" cy="2844289"/>
          </a:xfrm>
          <a:prstGeom prst="rect">
            <a:avLst/>
          </a:prstGeom>
        </p:spPr>
      </p:pic>
      <p:pic>
        <p:nvPicPr>
          <p:cNvPr id="5" name="Picture 4" descr="A picture containing indoor, sitting&#10;&#10;Description generated with very high confidence">
            <a:extLst>
              <a:ext uri="{FF2B5EF4-FFF2-40B4-BE49-F238E27FC236}">
                <a16:creationId xmlns:a16="http://schemas.microsoft.com/office/drawing/2014/main" id="{790AAAFA-C1C7-4951-8AC6-41CE7FD76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9433" y="994712"/>
            <a:ext cx="3333189" cy="22791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7F2953-1D43-674C-AF6C-B99607B635E2}"/>
              </a:ext>
            </a:extLst>
          </p:cNvPr>
          <p:cNvSpPr txBox="1">
            <a:spLocks/>
          </p:cNvSpPr>
          <p:nvPr/>
        </p:nvSpPr>
        <p:spPr>
          <a:xfrm>
            <a:off x="838200" y="-483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entury Gothic" panose="020B0502020202020204" pitchFamily="34" charset="0"/>
              </a:rPr>
              <a:t>Good Food Doesn’t stand </a:t>
            </a:r>
            <a:r>
              <a:rPr lang="en-US" sz="3600">
                <a:latin typeface="Century Gothic" panose="020B0502020202020204" pitchFamily="34" charset="0"/>
              </a:rPr>
              <a:t>a Chance</a:t>
            </a:r>
            <a:r>
              <a:rPr lang="en-US" sz="3600" dirty="0">
                <a:latin typeface="Century Gothic" panose="020B0502020202020204" pitchFamily="34" charset="0"/>
              </a:rPr>
              <a:t>!</a:t>
            </a: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B472B605-11AC-E443-8039-6620D00D11F8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73A532FC-EE34-4060-98D8-658B8E0A505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0C769-9184-4438-B2D8-55BBA7AF928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7206" y="1105798"/>
            <a:ext cx="2742638" cy="2056979"/>
          </a:xfrm>
          <a:prstGeom prst="rect">
            <a:avLst/>
          </a:prstGeom>
        </p:spPr>
      </p:pic>
      <p:pic>
        <p:nvPicPr>
          <p:cNvPr id="17" name="Picture 16" descr="A herd of cattle grazing on a lush green field&#10;&#10;Description generated with very high confidence">
            <a:extLst>
              <a:ext uri="{FF2B5EF4-FFF2-40B4-BE49-F238E27FC236}">
                <a16:creationId xmlns:a16="http://schemas.microsoft.com/office/drawing/2014/main" id="{DA2CA39E-041E-4579-9120-3A4981C6019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6028" y="3384388"/>
            <a:ext cx="4539998" cy="28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8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AD26A-AC40-4B23-8F03-58BCA2571AA9}"/>
              </a:ext>
            </a:extLst>
          </p:cNvPr>
          <p:cNvSpPr txBox="1"/>
          <p:nvPr/>
        </p:nvSpPr>
        <p:spPr>
          <a:xfrm>
            <a:off x="500568" y="299821"/>
            <a:ext cx="1119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Century Gothic" panose="020B0502020202020204" pitchFamily="34" charset="0"/>
              </a:rPr>
              <a:t>Consumers are overwhelmed by Marketing Noise</a:t>
            </a:r>
            <a:endParaRPr lang="en-IE" sz="3600">
              <a:latin typeface="Century Gothic" panose="020B0502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641185-9AC6-4479-85AC-7D83A60D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9727" y="1472022"/>
            <a:ext cx="1280976" cy="864866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522EB2B9-9938-49A7-8AEF-314E59667C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295" y="1338119"/>
            <a:ext cx="1280976" cy="1132672"/>
          </a:xfrm>
          <a:prstGeom prst="rect">
            <a:avLst/>
          </a:prstGeom>
        </p:spPr>
      </p:pic>
      <p:pic>
        <p:nvPicPr>
          <p:cNvPr id="34" name="Picture 33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FCCED4D0-0003-47FD-BFEE-B67FF7834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511" y="1268784"/>
            <a:ext cx="1280976" cy="1271344"/>
          </a:xfrm>
          <a:prstGeom prst="rect">
            <a:avLst/>
          </a:prstGeom>
        </p:spPr>
      </p:pic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9DC77951-085C-4635-8346-B598A18C2D9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1375" y="1238219"/>
            <a:ext cx="1280976" cy="1332472"/>
          </a:xfrm>
          <a:prstGeom prst="rect">
            <a:avLst/>
          </a:prstGeom>
        </p:spPr>
      </p:pic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012D190-6444-4471-8779-01AACF4E52F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6943" y="1433292"/>
            <a:ext cx="1280976" cy="94232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4EF867A-52AC-490F-94B8-C0C3B0111D6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4159" y="1246682"/>
            <a:ext cx="1280976" cy="1315546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46BEF64B-5A23-4454-88F4-201C6C99A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727" y="4877609"/>
            <a:ext cx="1280976" cy="1157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280F2A-DE10-4115-B85B-9B75F11189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95" y="4870204"/>
            <a:ext cx="1280976" cy="1171957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059C69-E932-4364-B861-F4E508499B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511" y="4815694"/>
            <a:ext cx="1280976" cy="1280975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6FC17F17-4F88-434B-B6CE-4324166B811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6943" y="4887301"/>
            <a:ext cx="1280976" cy="1137761"/>
          </a:xfrm>
          <a:prstGeom prst="rect">
            <a:avLst/>
          </a:prstGeom>
        </p:spPr>
      </p:pic>
      <p:pic>
        <p:nvPicPr>
          <p:cNvPr id="38" name="Picture 37" descr="A close up of a logo&#10;&#10;Description generated with high confidence">
            <a:extLst>
              <a:ext uri="{FF2B5EF4-FFF2-40B4-BE49-F238E27FC236}">
                <a16:creationId xmlns:a16="http://schemas.microsoft.com/office/drawing/2014/main" id="{1B8B67A8-8850-4888-A8DC-A706CC7113E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1375" y="4811927"/>
            <a:ext cx="1280976" cy="1288510"/>
          </a:xfrm>
          <a:prstGeom prst="rect">
            <a:avLst/>
          </a:prstGeom>
        </p:spPr>
      </p:pic>
      <p:pic>
        <p:nvPicPr>
          <p:cNvPr id="46" name="Picture 4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9DD5D9-9D39-477A-9248-DFCB96855A7E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159" y="4888416"/>
            <a:ext cx="1280976" cy="1135531"/>
          </a:xfrm>
          <a:prstGeom prst="rect">
            <a:avLst/>
          </a:prstGeom>
        </p:spPr>
      </p:pic>
      <p:pic>
        <p:nvPicPr>
          <p:cNvPr id="14" name="Picture 1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890F6F-676A-4D46-B7B8-CDCA583177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727" y="3141071"/>
            <a:ext cx="1280976" cy="11004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8987B3-E81C-438A-BBAD-D126169BA3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511" y="3050821"/>
            <a:ext cx="1280976" cy="1280975"/>
          </a:xfrm>
          <a:prstGeom prst="rect">
            <a:avLst/>
          </a:prstGeom>
        </p:spPr>
      </p:pic>
      <p:pic>
        <p:nvPicPr>
          <p:cNvPr id="36" name="Picture 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72B96A3-0039-4DF7-9C52-2289E7B5DC9A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95" y="3050821"/>
            <a:ext cx="1280976" cy="1280975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610FED89-9DB1-424C-B257-1446639DB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6943" y="3051902"/>
            <a:ext cx="1280976" cy="1278812"/>
          </a:xfrm>
          <a:prstGeom prst="rect">
            <a:avLst/>
          </a:prstGeom>
        </p:spPr>
      </p:pic>
      <p:pic>
        <p:nvPicPr>
          <p:cNvPr id="48" name="Picture 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2D3B9D-C807-46FD-9820-EB03DCE9A1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159" y="3224953"/>
            <a:ext cx="1280976" cy="932710"/>
          </a:xfrm>
          <a:prstGeom prst="rect">
            <a:avLst/>
          </a:prstGeom>
        </p:spPr>
      </p:pic>
      <p:pic>
        <p:nvPicPr>
          <p:cNvPr id="50" name="Picture 49" descr="A close up of a logo&#10;&#10;Description generated with high confidence">
            <a:extLst>
              <a:ext uri="{FF2B5EF4-FFF2-40B4-BE49-F238E27FC236}">
                <a16:creationId xmlns:a16="http://schemas.microsoft.com/office/drawing/2014/main" id="{BC1D59E2-93CC-4050-A9B4-1BBB1D730FE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1375" y="3057100"/>
            <a:ext cx="1280976" cy="1268417"/>
          </a:xfrm>
          <a:prstGeom prst="rect">
            <a:avLst/>
          </a:prstGeom>
        </p:spPr>
      </p:pic>
      <p:sp>
        <p:nvSpPr>
          <p:cNvPr id="25" name="Shape 20">
            <a:extLst>
              <a:ext uri="{FF2B5EF4-FFF2-40B4-BE49-F238E27FC236}">
                <a16:creationId xmlns:a16="http://schemas.microsoft.com/office/drawing/2014/main" id="{031F2F43-375C-4649-9F63-0E41CE449F97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6" name="Picture 25" descr="A close up of a sign&#10;&#10;Description generated with high confidence">
            <a:extLst>
              <a:ext uri="{FF2B5EF4-FFF2-40B4-BE49-F238E27FC236}">
                <a16:creationId xmlns:a16="http://schemas.microsoft.com/office/drawing/2014/main" id="{9FBA509F-9DA5-42AF-B930-2D79B42406C7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3798-45DC-4275-AD5D-6D91DEFF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Consumers Demand more Transparency</a:t>
            </a:r>
            <a:endParaRPr lang="en-IE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A080B-33FA-4235-82B9-ADD8A8B0D9E4}"/>
              </a:ext>
            </a:extLst>
          </p:cNvPr>
          <p:cNvSpPr txBox="1"/>
          <p:nvPr/>
        </p:nvSpPr>
        <p:spPr>
          <a:xfrm>
            <a:off x="1805645" y="5565145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source: LabelInsight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EC11A-1ABE-456D-928D-EBA572279399}"/>
              </a:ext>
            </a:extLst>
          </p:cNvPr>
          <p:cNvSpPr txBox="1"/>
          <p:nvPr/>
        </p:nvSpPr>
        <p:spPr>
          <a:xfrm>
            <a:off x="5513251" y="5565145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source: LabelInsight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569AE66-7800-4DE5-B221-9AAD6C814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542493"/>
              </p:ext>
            </p:extLst>
          </p:nvPr>
        </p:nvGraphicFramePr>
        <p:xfrm>
          <a:off x="838200" y="1471482"/>
          <a:ext cx="3256086" cy="3826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F54691-D233-4A85-942F-1225E02DF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108950"/>
              </p:ext>
            </p:extLst>
          </p:nvPr>
        </p:nvGraphicFramePr>
        <p:xfrm>
          <a:off x="4349812" y="1483453"/>
          <a:ext cx="3648075" cy="381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BA6DE4D-CE5C-4103-9510-8A35D38E6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578421"/>
              </p:ext>
            </p:extLst>
          </p:nvPr>
        </p:nvGraphicFramePr>
        <p:xfrm>
          <a:off x="8253413" y="1483453"/>
          <a:ext cx="3100387" cy="381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8F84BE-0FC4-4BC4-8C68-6CC4032AB240}"/>
              </a:ext>
            </a:extLst>
          </p:cNvPr>
          <p:cNvSpPr txBox="1"/>
          <p:nvPr/>
        </p:nvSpPr>
        <p:spPr>
          <a:xfrm>
            <a:off x="8896350" y="5526673"/>
            <a:ext cx="18145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en-IE" sz="1100">
                <a:solidFill>
                  <a:schemeClr val="bg1">
                    <a:lumMod val="65000"/>
                  </a:schemeClr>
                </a:solidFill>
              </a:rPr>
              <a:t>FoodThink - Building Trust in what we Eat (2013)</a:t>
            </a:r>
          </a:p>
          <a:p>
            <a:endParaRPr lang="en-IE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Shape 20">
            <a:extLst>
              <a:ext uri="{FF2B5EF4-FFF2-40B4-BE49-F238E27FC236}">
                <a16:creationId xmlns:a16="http://schemas.microsoft.com/office/drawing/2014/main" id="{C3483207-A2A1-41ED-9C55-AFE8419AC02D}"/>
              </a:ext>
            </a:extLst>
          </p:cNvPr>
          <p:cNvSpPr txBox="1"/>
          <p:nvPr/>
        </p:nvSpPr>
        <p:spPr>
          <a:xfrm>
            <a:off x="10516535" y="6161516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EB0B3D0-F1F5-42DD-B972-36D85AF3263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37773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1946CB-6BA7-4820-AA83-D732667AF04C}"/>
              </a:ext>
            </a:extLst>
          </p:cNvPr>
          <p:cNvSpPr/>
          <p:nvPr/>
        </p:nvSpPr>
        <p:spPr>
          <a:xfrm>
            <a:off x="4780145" y="2908198"/>
            <a:ext cx="2221862" cy="1922001"/>
          </a:xfrm>
          <a:custGeom>
            <a:avLst/>
            <a:gdLst>
              <a:gd name="connsiteX0" fmla="*/ 0 w 2221862"/>
              <a:gd name="connsiteY0" fmla="*/ 961001 h 1922001"/>
              <a:gd name="connsiteX1" fmla="*/ 549116 w 2221862"/>
              <a:gd name="connsiteY1" fmla="*/ 0 h 1922001"/>
              <a:gd name="connsiteX2" fmla="*/ 1672746 w 2221862"/>
              <a:gd name="connsiteY2" fmla="*/ 0 h 1922001"/>
              <a:gd name="connsiteX3" fmla="*/ 2221862 w 2221862"/>
              <a:gd name="connsiteY3" fmla="*/ 961001 h 1922001"/>
              <a:gd name="connsiteX4" fmla="*/ 1672746 w 2221862"/>
              <a:gd name="connsiteY4" fmla="*/ 1922001 h 1922001"/>
              <a:gd name="connsiteX5" fmla="*/ 549116 w 2221862"/>
              <a:gd name="connsiteY5" fmla="*/ 1922001 h 1922001"/>
              <a:gd name="connsiteX6" fmla="*/ 0 w 2221862"/>
              <a:gd name="connsiteY6" fmla="*/ 961001 h 19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1862" h="1922001">
                <a:moveTo>
                  <a:pt x="0" y="961001"/>
                </a:moveTo>
                <a:lnTo>
                  <a:pt x="549116" y="0"/>
                </a:lnTo>
                <a:lnTo>
                  <a:pt x="1672746" y="0"/>
                </a:lnTo>
                <a:lnTo>
                  <a:pt x="2221862" y="961001"/>
                </a:lnTo>
                <a:lnTo>
                  <a:pt x="1672746" y="1922001"/>
                </a:lnTo>
                <a:lnTo>
                  <a:pt x="549116" y="1922001"/>
                </a:lnTo>
                <a:lnTo>
                  <a:pt x="0" y="96100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9784" tIns="340093" rIns="389784" bIns="340093" numCol="1" spcCol="1270" anchor="ctr" anchorCtr="0">
            <a:noAutofit/>
          </a:bodyPr>
          <a:lstStyle/>
          <a:p>
            <a:pPr marL="0" marR="0" lvl="0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Food</a:t>
            </a:r>
            <a:b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Supply</a:t>
            </a:r>
            <a:b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Chain</a:t>
            </a:r>
            <a:endParaRPr kumimoji="0" lang="en-IE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06B0C1-1273-4B1A-8D9C-8919764F0955}"/>
              </a:ext>
            </a:extLst>
          </p:cNvPr>
          <p:cNvSpPr/>
          <p:nvPr/>
        </p:nvSpPr>
        <p:spPr>
          <a:xfrm>
            <a:off x="4984810" y="1160137"/>
            <a:ext cx="1820800" cy="1575206"/>
          </a:xfrm>
          <a:custGeom>
            <a:avLst/>
            <a:gdLst>
              <a:gd name="connsiteX0" fmla="*/ 0 w 1820800"/>
              <a:gd name="connsiteY0" fmla="*/ 787603 h 1575206"/>
              <a:gd name="connsiteX1" fmla="*/ 450036 w 1820800"/>
              <a:gd name="connsiteY1" fmla="*/ 0 h 1575206"/>
              <a:gd name="connsiteX2" fmla="*/ 1370764 w 1820800"/>
              <a:gd name="connsiteY2" fmla="*/ 0 h 1575206"/>
              <a:gd name="connsiteX3" fmla="*/ 1820800 w 1820800"/>
              <a:gd name="connsiteY3" fmla="*/ 787603 h 1575206"/>
              <a:gd name="connsiteX4" fmla="*/ 1370764 w 1820800"/>
              <a:gd name="connsiteY4" fmla="*/ 1575206 h 1575206"/>
              <a:gd name="connsiteX5" fmla="*/ 450036 w 1820800"/>
              <a:gd name="connsiteY5" fmla="*/ 1575206 h 1575206"/>
              <a:gd name="connsiteX6" fmla="*/ 0 w 1820800"/>
              <a:gd name="connsiteY6" fmla="*/ 787603 h 157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0800" h="1575206">
                <a:moveTo>
                  <a:pt x="0" y="787603"/>
                </a:moveTo>
                <a:lnTo>
                  <a:pt x="450036" y="0"/>
                </a:lnTo>
                <a:lnTo>
                  <a:pt x="1370764" y="0"/>
                </a:lnTo>
                <a:lnTo>
                  <a:pt x="1820800" y="787603"/>
                </a:lnTo>
                <a:lnTo>
                  <a:pt x="1370764" y="1575206"/>
                </a:lnTo>
                <a:lnTo>
                  <a:pt x="450036" y="1575206"/>
                </a:lnTo>
                <a:lnTo>
                  <a:pt x="0" y="7876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335" tIns="282635" rIns="323335" bIns="282635" numCol="1" spcCol="1270" anchor="ctr" anchorCtr="0">
            <a:noAutofit/>
          </a:bodyPr>
          <a:lstStyle/>
          <a:p>
            <a:pPr marL="0" marR="0" lvl="0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</a:t>
            </a:r>
            <a:endParaRPr kumimoji="0" lang="en-IE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45BFC6-1856-473A-BA66-CD21CD237068}"/>
              </a:ext>
            </a:extLst>
          </p:cNvPr>
          <p:cNvSpPr/>
          <p:nvPr/>
        </p:nvSpPr>
        <p:spPr>
          <a:xfrm>
            <a:off x="6654696" y="2128994"/>
            <a:ext cx="1820800" cy="1575206"/>
          </a:xfrm>
          <a:custGeom>
            <a:avLst/>
            <a:gdLst>
              <a:gd name="connsiteX0" fmla="*/ 0 w 1820800"/>
              <a:gd name="connsiteY0" fmla="*/ 787603 h 1575206"/>
              <a:gd name="connsiteX1" fmla="*/ 450036 w 1820800"/>
              <a:gd name="connsiteY1" fmla="*/ 0 h 1575206"/>
              <a:gd name="connsiteX2" fmla="*/ 1370764 w 1820800"/>
              <a:gd name="connsiteY2" fmla="*/ 0 h 1575206"/>
              <a:gd name="connsiteX3" fmla="*/ 1820800 w 1820800"/>
              <a:gd name="connsiteY3" fmla="*/ 787603 h 1575206"/>
              <a:gd name="connsiteX4" fmla="*/ 1370764 w 1820800"/>
              <a:gd name="connsiteY4" fmla="*/ 1575206 h 1575206"/>
              <a:gd name="connsiteX5" fmla="*/ 450036 w 1820800"/>
              <a:gd name="connsiteY5" fmla="*/ 1575206 h 1575206"/>
              <a:gd name="connsiteX6" fmla="*/ 0 w 1820800"/>
              <a:gd name="connsiteY6" fmla="*/ 787603 h 157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0800" h="1575206">
                <a:moveTo>
                  <a:pt x="0" y="787603"/>
                </a:moveTo>
                <a:lnTo>
                  <a:pt x="450036" y="0"/>
                </a:lnTo>
                <a:lnTo>
                  <a:pt x="1370764" y="0"/>
                </a:lnTo>
                <a:lnTo>
                  <a:pt x="1820800" y="787603"/>
                </a:lnTo>
                <a:lnTo>
                  <a:pt x="1370764" y="1575206"/>
                </a:lnTo>
                <a:lnTo>
                  <a:pt x="450036" y="1575206"/>
                </a:lnTo>
                <a:lnTo>
                  <a:pt x="0" y="7876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335" tIns="282635" rIns="323335" bIns="282635" numCol="1" spcCol="1270" anchor="ctr" anchorCtr="0">
            <a:noAutofit/>
          </a:bodyPr>
          <a:lstStyle/>
          <a:p>
            <a:pPr marL="0" marR="0" lvl="0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Compliance</a:t>
            </a:r>
            <a:endParaRPr kumimoji="0" lang="en-IE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EF0967-04D4-4F89-85F9-C6FBA6E4E31D}"/>
              </a:ext>
            </a:extLst>
          </p:cNvPr>
          <p:cNvSpPr/>
          <p:nvPr/>
        </p:nvSpPr>
        <p:spPr>
          <a:xfrm>
            <a:off x="6654696" y="4033656"/>
            <a:ext cx="1820800" cy="1575206"/>
          </a:xfrm>
          <a:custGeom>
            <a:avLst/>
            <a:gdLst>
              <a:gd name="connsiteX0" fmla="*/ 0 w 1820800"/>
              <a:gd name="connsiteY0" fmla="*/ 787603 h 1575206"/>
              <a:gd name="connsiteX1" fmla="*/ 450036 w 1820800"/>
              <a:gd name="connsiteY1" fmla="*/ 0 h 1575206"/>
              <a:gd name="connsiteX2" fmla="*/ 1370764 w 1820800"/>
              <a:gd name="connsiteY2" fmla="*/ 0 h 1575206"/>
              <a:gd name="connsiteX3" fmla="*/ 1820800 w 1820800"/>
              <a:gd name="connsiteY3" fmla="*/ 787603 h 1575206"/>
              <a:gd name="connsiteX4" fmla="*/ 1370764 w 1820800"/>
              <a:gd name="connsiteY4" fmla="*/ 1575206 h 1575206"/>
              <a:gd name="connsiteX5" fmla="*/ 450036 w 1820800"/>
              <a:gd name="connsiteY5" fmla="*/ 1575206 h 1575206"/>
              <a:gd name="connsiteX6" fmla="*/ 0 w 1820800"/>
              <a:gd name="connsiteY6" fmla="*/ 787603 h 157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0800" h="1575206">
                <a:moveTo>
                  <a:pt x="0" y="787603"/>
                </a:moveTo>
                <a:lnTo>
                  <a:pt x="450036" y="0"/>
                </a:lnTo>
                <a:lnTo>
                  <a:pt x="1370764" y="0"/>
                </a:lnTo>
                <a:lnTo>
                  <a:pt x="1820800" y="787603"/>
                </a:lnTo>
                <a:lnTo>
                  <a:pt x="1370764" y="1575206"/>
                </a:lnTo>
                <a:lnTo>
                  <a:pt x="450036" y="1575206"/>
                </a:lnTo>
                <a:lnTo>
                  <a:pt x="0" y="7876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335" tIns="282635" rIns="323335" bIns="282635" numCol="1" spcCol="1270" anchor="ctr" anchorCtr="0">
            <a:noAutofit/>
          </a:bodyPr>
          <a:lstStyle/>
          <a:p>
            <a:pPr marL="0" marR="0" lvl="0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Certification</a:t>
            </a:r>
            <a:endParaRPr kumimoji="0" lang="en-IE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8186F1-CE84-4C08-B8F9-586DD155927F}"/>
              </a:ext>
            </a:extLst>
          </p:cNvPr>
          <p:cNvSpPr/>
          <p:nvPr/>
        </p:nvSpPr>
        <p:spPr>
          <a:xfrm>
            <a:off x="4984810" y="5003597"/>
            <a:ext cx="1820800" cy="1575206"/>
          </a:xfrm>
          <a:custGeom>
            <a:avLst/>
            <a:gdLst>
              <a:gd name="connsiteX0" fmla="*/ 0 w 1820800"/>
              <a:gd name="connsiteY0" fmla="*/ 787603 h 1575206"/>
              <a:gd name="connsiteX1" fmla="*/ 450036 w 1820800"/>
              <a:gd name="connsiteY1" fmla="*/ 0 h 1575206"/>
              <a:gd name="connsiteX2" fmla="*/ 1370764 w 1820800"/>
              <a:gd name="connsiteY2" fmla="*/ 0 h 1575206"/>
              <a:gd name="connsiteX3" fmla="*/ 1820800 w 1820800"/>
              <a:gd name="connsiteY3" fmla="*/ 787603 h 1575206"/>
              <a:gd name="connsiteX4" fmla="*/ 1370764 w 1820800"/>
              <a:gd name="connsiteY4" fmla="*/ 1575206 h 1575206"/>
              <a:gd name="connsiteX5" fmla="*/ 450036 w 1820800"/>
              <a:gd name="connsiteY5" fmla="*/ 1575206 h 1575206"/>
              <a:gd name="connsiteX6" fmla="*/ 0 w 1820800"/>
              <a:gd name="connsiteY6" fmla="*/ 787603 h 157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0800" h="1575206">
                <a:moveTo>
                  <a:pt x="0" y="787603"/>
                </a:moveTo>
                <a:lnTo>
                  <a:pt x="450036" y="0"/>
                </a:lnTo>
                <a:lnTo>
                  <a:pt x="1370764" y="0"/>
                </a:lnTo>
                <a:lnTo>
                  <a:pt x="1820800" y="787603"/>
                </a:lnTo>
                <a:lnTo>
                  <a:pt x="1370764" y="1575206"/>
                </a:lnTo>
                <a:lnTo>
                  <a:pt x="450036" y="1575206"/>
                </a:lnTo>
                <a:lnTo>
                  <a:pt x="0" y="7876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335" tIns="282635" rIns="323335" bIns="282635" numCol="1" spcCol="1270" anchor="ctr" anchorCtr="0">
            <a:noAutofit/>
          </a:bodyPr>
          <a:lstStyle/>
          <a:p>
            <a:pPr marL="0" marR="0" lvl="0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Food</a:t>
            </a:r>
            <a:b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Safety</a:t>
            </a:r>
            <a:endParaRPr kumimoji="0" lang="en-IE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717F53-FD59-4D04-A7DC-0740DE9A05B8}"/>
              </a:ext>
            </a:extLst>
          </p:cNvPr>
          <p:cNvSpPr/>
          <p:nvPr/>
        </p:nvSpPr>
        <p:spPr>
          <a:xfrm>
            <a:off x="3307172" y="4034739"/>
            <a:ext cx="1820800" cy="1575206"/>
          </a:xfrm>
          <a:custGeom>
            <a:avLst/>
            <a:gdLst>
              <a:gd name="connsiteX0" fmla="*/ 0 w 1820800"/>
              <a:gd name="connsiteY0" fmla="*/ 787603 h 1575206"/>
              <a:gd name="connsiteX1" fmla="*/ 450036 w 1820800"/>
              <a:gd name="connsiteY1" fmla="*/ 0 h 1575206"/>
              <a:gd name="connsiteX2" fmla="*/ 1370764 w 1820800"/>
              <a:gd name="connsiteY2" fmla="*/ 0 h 1575206"/>
              <a:gd name="connsiteX3" fmla="*/ 1820800 w 1820800"/>
              <a:gd name="connsiteY3" fmla="*/ 787603 h 1575206"/>
              <a:gd name="connsiteX4" fmla="*/ 1370764 w 1820800"/>
              <a:gd name="connsiteY4" fmla="*/ 1575206 h 1575206"/>
              <a:gd name="connsiteX5" fmla="*/ 450036 w 1820800"/>
              <a:gd name="connsiteY5" fmla="*/ 1575206 h 1575206"/>
              <a:gd name="connsiteX6" fmla="*/ 0 w 1820800"/>
              <a:gd name="connsiteY6" fmla="*/ 787603 h 157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0800" h="1575206">
                <a:moveTo>
                  <a:pt x="0" y="787603"/>
                </a:moveTo>
                <a:lnTo>
                  <a:pt x="450036" y="0"/>
                </a:lnTo>
                <a:lnTo>
                  <a:pt x="1370764" y="0"/>
                </a:lnTo>
                <a:lnTo>
                  <a:pt x="1820800" y="787603"/>
                </a:lnTo>
                <a:lnTo>
                  <a:pt x="1370764" y="1575206"/>
                </a:lnTo>
                <a:lnTo>
                  <a:pt x="450036" y="1575206"/>
                </a:lnTo>
                <a:lnTo>
                  <a:pt x="0" y="7876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335" tIns="282635" rIns="323335" bIns="282635" numCol="1" spcCol="1270" anchor="ctr" anchorCtr="0">
            <a:noAutofit/>
          </a:bodyPr>
          <a:lstStyle/>
          <a:p>
            <a:pPr marL="0" marR="0" lvl="0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305993-E220-4F94-AB70-E10D56F109E0}"/>
              </a:ext>
            </a:extLst>
          </p:cNvPr>
          <p:cNvSpPr/>
          <p:nvPr/>
        </p:nvSpPr>
        <p:spPr>
          <a:xfrm>
            <a:off x="3307172" y="2126827"/>
            <a:ext cx="1820800" cy="1575206"/>
          </a:xfrm>
          <a:custGeom>
            <a:avLst/>
            <a:gdLst>
              <a:gd name="connsiteX0" fmla="*/ 0 w 1820800"/>
              <a:gd name="connsiteY0" fmla="*/ 787603 h 1575206"/>
              <a:gd name="connsiteX1" fmla="*/ 450036 w 1820800"/>
              <a:gd name="connsiteY1" fmla="*/ 0 h 1575206"/>
              <a:gd name="connsiteX2" fmla="*/ 1370764 w 1820800"/>
              <a:gd name="connsiteY2" fmla="*/ 0 h 1575206"/>
              <a:gd name="connsiteX3" fmla="*/ 1820800 w 1820800"/>
              <a:gd name="connsiteY3" fmla="*/ 787603 h 1575206"/>
              <a:gd name="connsiteX4" fmla="*/ 1370764 w 1820800"/>
              <a:gd name="connsiteY4" fmla="*/ 1575206 h 1575206"/>
              <a:gd name="connsiteX5" fmla="*/ 450036 w 1820800"/>
              <a:gd name="connsiteY5" fmla="*/ 1575206 h 1575206"/>
              <a:gd name="connsiteX6" fmla="*/ 0 w 1820800"/>
              <a:gd name="connsiteY6" fmla="*/ 787603 h 157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0800" h="1575206">
                <a:moveTo>
                  <a:pt x="0" y="787603"/>
                </a:moveTo>
                <a:lnTo>
                  <a:pt x="450036" y="0"/>
                </a:lnTo>
                <a:lnTo>
                  <a:pt x="1370764" y="0"/>
                </a:lnTo>
                <a:lnTo>
                  <a:pt x="1820800" y="787603"/>
                </a:lnTo>
                <a:lnTo>
                  <a:pt x="1370764" y="1575206"/>
                </a:lnTo>
                <a:lnTo>
                  <a:pt x="450036" y="1575206"/>
                </a:lnTo>
                <a:lnTo>
                  <a:pt x="0" y="7876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335" tIns="282635" rIns="323335" bIns="282635" numCol="1" spcCol="1270" anchor="ctr" anchorCtr="0">
            <a:noAutofit/>
          </a:bodyPr>
          <a:lstStyle/>
          <a:p>
            <a:pPr marL="0" marR="0" lvl="0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Traceability</a:t>
            </a:r>
            <a:endParaRPr kumimoji="0" lang="en-IE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84C91C7-7C15-47F6-8363-AC888E61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entury Gothic" panose="020B0502020202020204" pitchFamily="34" charset="0"/>
              </a:rPr>
              <a:t>Producers need more Transparency</a:t>
            </a:r>
            <a:endParaRPr lang="en-IE" sz="3600">
              <a:latin typeface="Century Gothic" panose="020B0502020202020204" pitchFamily="34" charset="0"/>
            </a:endParaRPr>
          </a:p>
        </p:txBody>
      </p:sp>
      <p:sp>
        <p:nvSpPr>
          <p:cNvPr id="19" name="Shape 20">
            <a:extLst>
              <a:ext uri="{FF2B5EF4-FFF2-40B4-BE49-F238E27FC236}">
                <a16:creationId xmlns:a16="http://schemas.microsoft.com/office/drawing/2014/main" id="{A451BA45-B926-442F-A768-4F1353A7A012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0" name="Picture 19" descr="A close up of a sign&#10;&#10;Description generated with high confidence">
            <a:extLst>
              <a:ext uri="{FF2B5EF4-FFF2-40B4-BE49-F238E27FC236}">
                <a16:creationId xmlns:a16="http://schemas.microsoft.com/office/drawing/2014/main" id="{F85BB218-D320-473A-AC6B-EC784B2DA3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6814-F2B4-4D41-AE34-516622E2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entury Gothic" panose="020B0502020202020204" pitchFamily="34" charset="0"/>
              </a:rPr>
              <a:t>Blockchain for Supply Chain Traceability</a:t>
            </a:r>
            <a:endParaRPr lang="en-IE" sz="360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FDBA-5D9F-42D8-BF00-4C253CB0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5" y="1805050"/>
            <a:ext cx="9153525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Trust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Transparency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Real-Time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</a:t>
            </a:r>
            <a:r>
              <a:rPr lang="en-IE"/>
              <a:t>amper-Resistance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7EA20E5-B8AA-486F-916E-B6C3FA6E203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795" y="1446496"/>
            <a:ext cx="948884" cy="948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73611-CA14-4BB7-A348-34C0E5672B8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96" y="3627722"/>
            <a:ext cx="910784" cy="910782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B7E12B53-8DEF-4408-AB92-11AE6D723BE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281" y="2372520"/>
            <a:ext cx="1331912" cy="133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F8F31-F2EE-4C19-9C41-E661CDA6CD21}"/>
              </a:ext>
            </a:extLst>
          </p:cNvPr>
          <p:cNvPicPr/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77480" y="1309688"/>
            <a:ext cx="6176617" cy="46897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0">
            <a:extLst>
              <a:ext uri="{FF2B5EF4-FFF2-40B4-BE49-F238E27FC236}">
                <a16:creationId xmlns:a16="http://schemas.microsoft.com/office/drawing/2014/main" id="{5D4E35A0-1EB9-43BA-90D1-762A61277B2B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E0D14903-9175-427D-9F27-C1F79CBA5B3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  <p:pic>
        <p:nvPicPr>
          <p:cNvPr id="16" name="Picture 15" descr="A close up of graphics&#10;&#10;Description generated with high confidence">
            <a:extLst>
              <a:ext uri="{FF2B5EF4-FFF2-40B4-BE49-F238E27FC236}">
                <a16:creationId xmlns:a16="http://schemas.microsoft.com/office/drawing/2014/main" id="{AD6FCE54-F87F-46C9-A15B-1EB79E00C33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25" y="4630454"/>
            <a:ext cx="1088806" cy="10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1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A </a:t>
            </a:r>
            <a:r>
              <a:rPr lang="en-US" sz="3200" b="1">
                <a:latin typeface="Century Gothic" panose="020B0502020202020204" pitchFamily="34" charset="0"/>
              </a:rPr>
              <a:t>Consortium Blockchain </a:t>
            </a:r>
            <a:r>
              <a:rPr lang="en-US" sz="3200">
                <a:latin typeface="Century Gothic" panose="020B0502020202020204" pitchFamily="34" charset="0"/>
              </a:rPr>
              <a:t>can address some Challenges Companies may find with Public Blockchains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EE90AD-8B6A-4011-818E-AFE020521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04806"/>
              </p:ext>
            </p:extLst>
          </p:nvPr>
        </p:nvGraphicFramePr>
        <p:xfrm>
          <a:off x="6591300" y="1519068"/>
          <a:ext cx="5191126" cy="454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783270788"/>
                    </a:ext>
                  </a:extLst>
                </a:gridCol>
                <a:gridCol w="2486026">
                  <a:extLst>
                    <a:ext uri="{9D8B030D-6E8A-4147-A177-3AD203B41FA5}">
                      <a16:colId xmlns:a16="http://schemas.microsoft.com/office/drawing/2014/main" val="994891342"/>
                    </a:ext>
                  </a:extLst>
                </a:gridCol>
              </a:tblGrid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Consortium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77757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Data is 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Privacy, Confidentiality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58199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Transactions are 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Private Channels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7895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Pseudonymous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Known participants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19058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Anyone can join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Permissioned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40467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Anyone can access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Permissioned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97330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Trustless Nodes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Semi-Trusted Nodes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4576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Low tx/s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tx/s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8712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Unlikely GDPR Compliance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GDPR Compliance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7182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39003E8-058E-41F1-9D6A-EDBB2551DC8C}"/>
              </a:ext>
            </a:extLst>
          </p:cNvPr>
          <p:cNvSpPr txBox="1"/>
          <p:nvPr/>
        </p:nvSpPr>
        <p:spPr>
          <a:xfrm>
            <a:off x="500624" y="1673566"/>
            <a:ext cx="5900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Group of known, semi-trusted parties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Access granted by members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Consensus ~ majority vote (BFT)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Consensus can withstand 1/3 of malicious nodes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Easier Governance</a:t>
            </a:r>
          </a:p>
        </p:txBody>
      </p:sp>
      <p:sp>
        <p:nvSpPr>
          <p:cNvPr id="5" name="Shape 20">
            <a:extLst>
              <a:ext uri="{FF2B5EF4-FFF2-40B4-BE49-F238E27FC236}">
                <a16:creationId xmlns:a16="http://schemas.microsoft.com/office/drawing/2014/main" id="{6F778F4B-981B-4977-AC67-5A5CA43BD318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17EA1052-22E8-4994-8244-2701D423E5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Consortium Blockchain Options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9003E8-058E-41F1-9D6A-EDBB2551DC8C}"/>
              </a:ext>
            </a:extLst>
          </p:cNvPr>
          <p:cNvSpPr txBox="1"/>
          <p:nvPr/>
        </p:nvSpPr>
        <p:spPr>
          <a:xfrm>
            <a:off x="500624" y="1098308"/>
            <a:ext cx="68738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Hyperledger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Linux Foundation, Open Source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2"/>
              </a:rPr>
              <a:t>Fabric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(IBM)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Kafka orderer, key-value store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Go, Java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Federated Channels, Private transactions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3"/>
              </a:rPr>
              <a:t>Sawtooth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(Intel)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larger networks, PoET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transaction families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Composer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4"/>
              </a:rPr>
              <a:t>Quorum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(JP Morgan Chase)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RAFT, Istanbul BFT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Ethereum fork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Privacy, Confidentiality</a:t>
            </a:r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B9A9F96-EF8F-4BF6-B5B2-EA322ABC4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4332" y="4075747"/>
            <a:ext cx="1925004" cy="1925004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F83FC13-8AE7-4875-A6C6-8361D9F0F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9843" y="1226922"/>
            <a:ext cx="3773980" cy="1053472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F1081FE-E980-4589-BA7A-F59444B142F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686" b="25407"/>
          <a:stretch/>
        </p:blipFill>
        <p:spPr>
          <a:xfrm>
            <a:off x="7520536" y="2738207"/>
            <a:ext cx="4412596" cy="1109792"/>
          </a:xfrm>
          <a:prstGeom prst="rect">
            <a:avLst/>
          </a:prstGeom>
        </p:spPr>
      </p:pic>
      <p:sp>
        <p:nvSpPr>
          <p:cNvPr id="7" name="Shape 20">
            <a:extLst>
              <a:ext uri="{FF2B5EF4-FFF2-40B4-BE49-F238E27FC236}">
                <a16:creationId xmlns:a16="http://schemas.microsoft.com/office/drawing/2014/main" id="{77792D7E-FEAA-42B6-A360-A488B2E34798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claru.io</a:t>
            </a:r>
            <a:endParaRPr sz="2400" b="0" i="0" u="none" strike="sngStrike" cap="none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6075266-089D-4291-9AAE-3925F5BBF27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52" y="6228248"/>
            <a:ext cx="1135376" cy="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22626</TotalTime>
  <Words>424</Words>
  <Application>Microsoft Office PowerPoint</Application>
  <PresentationFormat>Widescreen</PresentationFormat>
  <Paragraphs>134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Raleway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Consumers Demand more Transparency</vt:lpstr>
      <vt:lpstr>Producers need more Transparency</vt:lpstr>
      <vt:lpstr>Blockchain for Supply Chain Traceability</vt:lpstr>
      <vt:lpstr>A Consortium Blockchain can address some Challenges Companies may find with Public Blockchains</vt:lpstr>
      <vt:lpstr>Consortium Blockchain Options</vt:lpstr>
      <vt:lpstr>Challenges for Blockchain Adoption</vt:lpstr>
      <vt:lpstr>Consortium Blockchain Details</vt:lpstr>
      <vt:lpstr>Adoption - Many Pilot Projects Underway</vt:lpstr>
      <vt:lpstr>Pilot with Rebel Chilli</vt:lpstr>
      <vt:lpstr>  Follow your Food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iLen Investor Pitch</dc:title>
  <dc:creator>John</dc:creator>
  <cp:lastModifiedBy>Johannes Ahlmann</cp:lastModifiedBy>
  <cp:revision>162</cp:revision>
  <cp:lastPrinted>2018-04-23T12:56:37Z</cp:lastPrinted>
  <dcterms:created xsi:type="dcterms:W3CDTF">2018-03-23T08:20:27Z</dcterms:created>
  <dcterms:modified xsi:type="dcterms:W3CDTF">2018-06-13T10:28:26Z</dcterms:modified>
</cp:coreProperties>
</file>