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F22F6-5E48-437A-A679-55F0C352794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9AD9B4-D395-4302-9223-AE02947581FA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A9AB28A-6F4D-43BF-BA60-26ECAFFF1F20}" type="parTrans" cxnId="{1EFE5F7B-DAEA-45C2-A14D-E13C8B3102E1}">
      <dgm:prSet/>
      <dgm:spPr/>
      <dgm:t>
        <a:bodyPr/>
        <a:lstStyle/>
        <a:p>
          <a:endParaRPr lang="en-US"/>
        </a:p>
      </dgm:t>
    </dgm:pt>
    <dgm:pt modelId="{F592B320-2D1D-4D42-A271-64250E46EA35}" type="sibTrans" cxnId="{1EFE5F7B-DAEA-45C2-A14D-E13C8B3102E1}">
      <dgm:prSet/>
      <dgm:spPr/>
      <dgm:t>
        <a:bodyPr/>
        <a:lstStyle/>
        <a:p>
          <a:endParaRPr lang="en-US"/>
        </a:p>
      </dgm:t>
    </dgm:pt>
    <dgm:pt modelId="{3A96FDCF-2B52-4043-8C44-32F98D124EDA}">
      <dgm:prSet phldrT="[Text]"/>
      <dgm:spPr/>
      <dgm:t>
        <a:bodyPr/>
        <a:lstStyle/>
        <a:p>
          <a:r>
            <a:rPr lang="en-US" dirty="0" err="1" smtClean="0">
              <a:latin typeface="Baskerville Old Face" pitchFamily="18" charset="0"/>
            </a:rPr>
            <a:t>Apa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itu</a:t>
          </a:r>
          <a:r>
            <a:rPr lang="en-US" dirty="0" smtClean="0">
              <a:latin typeface="Baskerville Old Face" pitchFamily="18" charset="0"/>
            </a:rPr>
            <a:t> Command Line Interface(CLI)?</a:t>
          </a:r>
          <a:endParaRPr lang="en-US" dirty="0">
            <a:latin typeface="Baskerville Old Face" pitchFamily="18" charset="0"/>
          </a:endParaRPr>
        </a:p>
      </dgm:t>
    </dgm:pt>
    <dgm:pt modelId="{6D7E3801-8F2E-4637-A905-2CF815623A9D}" type="parTrans" cxnId="{41A9D2D7-74F5-4F6F-9BF9-F4516D543615}">
      <dgm:prSet/>
      <dgm:spPr/>
      <dgm:t>
        <a:bodyPr/>
        <a:lstStyle/>
        <a:p>
          <a:endParaRPr lang="en-US"/>
        </a:p>
      </dgm:t>
    </dgm:pt>
    <dgm:pt modelId="{1882AC41-E9F1-4F85-BA01-C3C3CE76F799}" type="sibTrans" cxnId="{41A9D2D7-74F5-4F6F-9BF9-F4516D543615}">
      <dgm:prSet/>
      <dgm:spPr/>
      <dgm:t>
        <a:bodyPr/>
        <a:lstStyle/>
        <a:p>
          <a:endParaRPr lang="en-US"/>
        </a:p>
      </dgm:t>
    </dgm:pt>
    <dgm:pt modelId="{503C010D-E1B0-4E14-89D0-3D7BF50F8ADA}">
      <dgm:prSet phldrT="[Text]"/>
      <dgm:spPr/>
      <dgm:t>
        <a:bodyPr/>
        <a:lstStyle/>
        <a:p>
          <a:r>
            <a:rPr lang="en-US" dirty="0" err="1" smtClean="0">
              <a:latin typeface="Baskerville Old Face" pitchFamily="18" charset="0"/>
            </a:rPr>
            <a:t>Apa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Fungsi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atau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Kegunaan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dari</a:t>
          </a:r>
          <a:r>
            <a:rPr lang="en-US" dirty="0" smtClean="0">
              <a:latin typeface="Baskerville Old Face" pitchFamily="18" charset="0"/>
            </a:rPr>
            <a:t> CLI?</a:t>
          </a:r>
          <a:endParaRPr lang="en-US" dirty="0">
            <a:latin typeface="Baskerville Old Face" pitchFamily="18" charset="0"/>
          </a:endParaRPr>
        </a:p>
      </dgm:t>
    </dgm:pt>
    <dgm:pt modelId="{44F1D6EA-5D7A-46D1-A2E5-79D0225465C8}" type="parTrans" cxnId="{7A66D2A4-6C96-4C20-8955-5DEF5A0140FE}">
      <dgm:prSet/>
      <dgm:spPr/>
      <dgm:t>
        <a:bodyPr/>
        <a:lstStyle/>
        <a:p>
          <a:endParaRPr lang="en-US"/>
        </a:p>
      </dgm:t>
    </dgm:pt>
    <dgm:pt modelId="{6BDFF814-C4A4-479E-A826-23F643EE500F}" type="sibTrans" cxnId="{7A66D2A4-6C96-4C20-8955-5DEF5A0140FE}">
      <dgm:prSet/>
      <dgm:spPr/>
      <dgm:t>
        <a:bodyPr/>
        <a:lstStyle/>
        <a:p>
          <a:endParaRPr lang="en-US"/>
        </a:p>
      </dgm:t>
    </dgm:pt>
    <dgm:pt modelId="{51375251-6B81-48C8-9A15-3D3A06E11D8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90142B40-5C12-40AA-83EF-59E7A2806898}" type="parTrans" cxnId="{6A6D6D87-8D5B-4FD6-AC5D-82DFC7DC1ABF}">
      <dgm:prSet/>
      <dgm:spPr/>
      <dgm:t>
        <a:bodyPr/>
        <a:lstStyle/>
        <a:p>
          <a:endParaRPr lang="en-US"/>
        </a:p>
      </dgm:t>
    </dgm:pt>
    <dgm:pt modelId="{3B0105BD-F5AA-4B39-A3F1-928892918491}" type="sibTrans" cxnId="{6A6D6D87-8D5B-4FD6-AC5D-82DFC7DC1ABF}">
      <dgm:prSet/>
      <dgm:spPr/>
      <dgm:t>
        <a:bodyPr/>
        <a:lstStyle/>
        <a:p>
          <a:endParaRPr lang="en-US"/>
        </a:p>
      </dgm:t>
    </dgm:pt>
    <dgm:pt modelId="{2586F09C-3266-4868-A7CD-A7826E86FE1B}">
      <dgm:prSet phldrT="[Text]"/>
      <dgm:spPr/>
      <dgm:t>
        <a:bodyPr/>
        <a:lstStyle/>
        <a:p>
          <a:r>
            <a:rPr lang="en-US" dirty="0" err="1" smtClean="0">
              <a:latin typeface="Baskerville Old Face" pitchFamily="18" charset="0"/>
            </a:rPr>
            <a:t>Seperti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apa</a:t>
          </a:r>
          <a:r>
            <a:rPr lang="en-US" dirty="0" smtClean="0">
              <a:latin typeface="Baskerville Old Face" pitchFamily="18" charset="0"/>
            </a:rPr>
            <a:t> CLI </a:t>
          </a:r>
          <a:r>
            <a:rPr lang="en-US" dirty="0" err="1" smtClean="0">
              <a:latin typeface="Baskerville Old Face" pitchFamily="18" charset="0"/>
            </a:rPr>
            <a:t>atau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tampilan</a:t>
          </a:r>
          <a:r>
            <a:rPr lang="en-US" dirty="0" smtClean="0">
              <a:latin typeface="Baskerville Old Face" pitchFamily="18" charset="0"/>
            </a:rPr>
            <a:t> CLI?</a:t>
          </a:r>
          <a:endParaRPr lang="en-US" dirty="0">
            <a:latin typeface="Baskerville Old Face" pitchFamily="18" charset="0"/>
          </a:endParaRPr>
        </a:p>
      </dgm:t>
    </dgm:pt>
    <dgm:pt modelId="{E11300AC-2295-4FFB-B870-9E0FC4458D4A}" type="parTrans" cxnId="{FFE2A7E8-854A-4FB4-8971-1415BD15105C}">
      <dgm:prSet/>
      <dgm:spPr/>
      <dgm:t>
        <a:bodyPr/>
        <a:lstStyle/>
        <a:p>
          <a:endParaRPr lang="en-US"/>
        </a:p>
      </dgm:t>
    </dgm:pt>
    <dgm:pt modelId="{B15787B2-44CC-44B9-8D6B-39DC375E11F6}" type="sibTrans" cxnId="{FFE2A7E8-854A-4FB4-8971-1415BD15105C}">
      <dgm:prSet/>
      <dgm:spPr/>
      <dgm:t>
        <a:bodyPr/>
        <a:lstStyle/>
        <a:p>
          <a:endParaRPr lang="en-US"/>
        </a:p>
      </dgm:t>
    </dgm:pt>
    <dgm:pt modelId="{A33D8973-A7BD-4061-B99C-46A48F6991E2}">
      <dgm:prSet phldrT="[Text]"/>
      <dgm:spPr/>
      <dgm:t>
        <a:bodyPr/>
        <a:lstStyle/>
        <a:p>
          <a:r>
            <a:rPr lang="en-US" dirty="0" smtClean="0">
              <a:latin typeface="Baskerville Old Face" pitchFamily="18" charset="0"/>
            </a:rPr>
            <a:t>Linux </a:t>
          </a:r>
          <a:r>
            <a:rPr lang="en-US" dirty="0" err="1" smtClean="0">
              <a:latin typeface="Baskerville Old Face" pitchFamily="18" charset="0"/>
            </a:rPr>
            <a:t>sudah</a:t>
          </a:r>
          <a:r>
            <a:rPr lang="en-US" dirty="0" smtClean="0">
              <a:latin typeface="Baskerville Old Face" pitchFamily="18" charset="0"/>
            </a:rPr>
            <a:t> GUI </a:t>
          </a:r>
          <a:r>
            <a:rPr lang="en-US" dirty="0" err="1" smtClean="0">
              <a:latin typeface="Baskerville Old Face" pitchFamily="18" charset="0"/>
            </a:rPr>
            <a:t>Kenapa</a:t>
          </a:r>
          <a:r>
            <a:rPr lang="en-US" dirty="0" smtClean="0">
              <a:latin typeface="Baskerville Old Face" pitchFamily="18" charset="0"/>
            </a:rPr>
            <a:t> </a:t>
          </a:r>
          <a:r>
            <a:rPr lang="en-US" dirty="0" err="1" smtClean="0">
              <a:latin typeface="Baskerville Old Face" pitchFamily="18" charset="0"/>
            </a:rPr>
            <a:t>harus</a:t>
          </a:r>
          <a:r>
            <a:rPr lang="en-US" dirty="0" smtClean="0">
              <a:latin typeface="Baskerville Old Face" pitchFamily="18" charset="0"/>
            </a:rPr>
            <a:t> CLI?</a:t>
          </a:r>
          <a:endParaRPr lang="en-US" dirty="0">
            <a:latin typeface="Baskerville Old Face" pitchFamily="18" charset="0"/>
          </a:endParaRPr>
        </a:p>
      </dgm:t>
    </dgm:pt>
    <dgm:pt modelId="{3915CB45-6714-44BE-8B09-5806593003C1}" type="parTrans" cxnId="{4A2CBDDA-E697-4B18-898F-10D0F7F69204}">
      <dgm:prSet/>
      <dgm:spPr/>
      <dgm:t>
        <a:bodyPr/>
        <a:lstStyle/>
        <a:p>
          <a:endParaRPr lang="en-US"/>
        </a:p>
      </dgm:t>
    </dgm:pt>
    <dgm:pt modelId="{E81BE8C2-EEE3-4A77-8E30-C2AC5CF68796}" type="sibTrans" cxnId="{4A2CBDDA-E697-4B18-898F-10D0F7F69204}">
      <dgm:prSet/>
      <dgm:spPr/>
      <dgm:t>
        <a:bodyPr/>
        <a:lstStyle/>
        <a:p>
          <a:endParaRPr lang="en-US"/>
        </a:p>
      </dgm:t>
    </dgm:pt>
    <dgm:pt modelId="{830C6CFB-B6AA-43C5-B4DF-47AD9E3369F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B11CDCFF-669B-49A1-8B08-B07A6FB69D52}" type="parTrans" cxnId="{ECB65199-0A8F-425A-B5DC-216E2D2A7783}">
      <dgm:prSet/>
      <dgm:spPr/>
      <dgm:t>
        <a:bodyPr/>
        <a:lstStyle/>
        <a:p>
          <a:endParaRPr lang="en-US"/>
        </a:p>
      </dgm:t>
    </dgm:pt>
    <dgm:pt modelId="{0CF1078E-9108-4B69-9656-3FF11EF8568A}" type="sibTrans" cxnId="{ECB65199-0A8F-425A-B5DC-216E2D2A7783}">
      <dgm:prSet/>
      <dgm:spPr/>
      <dgm:t>
        <a:bodyPr/>
        <a:lstStyle/>
        <a:p>
          <a:endParaRPr lang="en-US"/>
        </a:p>
      </dgm:t>
    </dgm:pt>
    <dgm:pt modelId="{C7079AD7-C37E-449D-BDC4-20D679B78FC9}">
      <dgm:prSet phldrT="[Text]"/>
      <dgm:spPr/>
      <dgm:t>
        <a:bodyPr/>
        <a:lstStyle/>
        <a:p>
          <a:r>
            <a:rPr lang="en-US" dirty="0" err="1" smtClean="0"/>
            <a:t>Apa</a:t>
          </a:r>
          <a:r>
            <a:rPr lang="en-US" dirty="0" smtClean="0"/>
            <a:t> </a:t>
          </a:r>
          <a:r>
            <a:rPr lang="en-US" dirty="0" err="1" smtClean="0"/>
            <a:t>saja</a:t>
          </a:r>
          <a:r>
            <a:rPr lang="en-US" dirty="0" smtClean="0"/>
            <a:t> </a:t>
          </a:r>
          <a:r>
            <a:rPr lang="en-US" dirty="0" err="1" smtClean="0"/>
            <a:t>perintah-perintah</a:t>
          </a:r>
          <a:r>
            <a:rPr lang="en-US" dirty="0" smtClean="0"/>
            <a:t> CLI ?</a:t>
          </a:r>
          <a:endParaRPr lang="en-US" dirty="0"/>
        </a:p>
      </dgm:t>
    </dgm:pt>
    <dgm:pt modelId="{28061FB9-CAD4-43DB-B5BC-E44493B8304A}" type="parTrans" cxnId="{BC06A39D-5F7D-4D08-ABD0-865A00A85AEF}">
      <dgm:prSet/>
      <dgm:spPr/>
      <dgm:t>
        <a:bodyPr/>
        <a:lstStyle/>
        <a:p>
          <a:endParaRPr lang="en-US"/>
        </a:p>
      </dgm:t>
    </dgm:pt>
    <dgm:pt modelId="{26AD24BA-7B23-446D-BBD0-73618F35F4D9}" type="sibTrans" cxnId="{BC06A39D-5F7D-4D08-ABD0-865A00A85AEF}">
      <dgm:prSet/>
      <dgm:spPr/>
      <dgm:t>
        <a:bodyPr/>
        <a:lstStyle/>
        <a:p>
          <a:endParaRPr lang="en-US"/>
        </a:p>
      </dgm:t>
    </dgm:pt>
    <dgm:pt modelId="{23A6CA24-96B1-4155-BAF3-255A2FADC10B}">
      <dgm:prSet phldrT="[Text]"/>
      <dgm:spPr/>
      <dgm:t>
        <a:bodyPr/>
        <a:lstStyle/>
        <a:p>
          <a:r>
            <a:rPr lang="en-US" dirty="0" smtClean="0"/>
            <a:t>Tips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Trik</a:t>
          </a:r>
          <a:r>
            <a:rPr lang="en-US" dirty="0" smtClean="0"/>
            <a:t> </a:t>
          </a:r>
          <a:r>
            <a:rPr lang="en-US" dirty="0" err="1" smtClean="0"/>
            <a:t>Mempelajari</a:t>
          </a:r>
          <a:r>
            <a:rPr lang="en-US" dirty="0" smtClean="0"/>
            <a:t> CLI?</a:t>
          </a:r>
          <a:endParaRPr lang="en-US" dirty="0"/>
        </a:p>
      </dgm:t>
    </dgm:pt>
    <dgm:pt modelId="{44245481-54F1-4D36-9D5C-C33E672FCBB9}" type="parTrans" cxnId="{219346FE-2042-42EC-8946-1545F54B2B06}">
      <dgm:prSet/>
      <dgm:spPr/>
      <dgm:t>
        <a:bodyPr/>
        <a:lstStyle/>
        <a:p>
          <a:endParaRPr lang="en-US"/>
        </a:p>
      </dgm:t>
    </dgm:pt>
    <dgm:pt modelId="{7E90532B-7D2C-4C60-806C-4CEF34D8A824}" type="sibTrans" cxnId="{219346FE-2042-42EC-8946-1545F54B2B06}">
      <dgm:prSet/>
      <dgm:spPr/>
      <dgm:t>
        <a:bodyPr/>
        <a:lstStyle/>
        <a:p>
          <a:endParaRPr lang="en-US"/>
        </a:p>
      </dgm:t>
    </dgm:pt>
    <dgm:pt modelId="{899BBAF2-F001-48C8-8BA1-D8EE13209599}">
      <dgm:prSet phldrT="[Text]"/>
      <dgm:spPr/>
      <dgm:t>
        <a:bodyPr/>
        <a:lstStyle/>
        <a:p>
          <a:r>
            <a:rPr lang="fi-FI" dirty="0" smtClean="0">
              <a:latin typeface="Baskerville Old Face" pitchFamily="18" charset="0"/>
            </a:rPr>
            <a:t>Dimana kita ketikkan perintah CLI?</a:t>
          </a:r>
          <a:endParaRPr lang="en-US" dirty="0">
            <a:latin typeface="Baskerville Old Face" pitchFamily="18" charset="0"/>
          </a:endParaRPr>
        </a:p>
      </dgm:t>
    </dgm:pt>
    <dgm:pt modelId="{28736CB6-6CDD-401D-AD6F-AD905A7B9C55}" type="parTrans" cxnId="{BB8315B1-8858-45D1-9F6F-BD7F66302D44}">
      <dgm:prSet/>
      <dgm:spPr/>
      <dgm:t>
        <a:bodyPr/>
        <a:lstStyle/>
        <a:p>
          <a:endParaRPr lang="en-US"/>
        </a:p>
      </dgm:t>
    </dgm:pt>
    <dgm:pt modelId="{A7425004-1D18-4ADC-960A-166310C9D544}" type="sibTrans" cxnId="{BB8315B1-8858-45D1-9F6F-BD7F66302D44}">
      <dgm:prSet/>
      <dgm:spPr/>
      <dgm:t>
        <a:bodyPr/>
        <a:lstStyle/>
        <a:p>
          <a:endParaRPr lang="en-US"/>
        </a:p>
      </dgm:t>
    </dgm:pt>
    <dgm:pt modelId="{F4BD4CF2-82E8-4684-82BF-4394855A9377}" type="pres">
      <dgm:prSet presAssocID="{505F22F6-5E48-437A-A679-55F0C35279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9CA43-9BDA-44D9-A8A8-F86178A7086F}" type="pres">
      <dgm:prSet presAssocID="{E09AD9B4-D395-4302-9223-AE02947581FA}" presName="composite" presStyleCnt="0"/>
      <dgm:spPr/>
      <dgm:t>
        <a:bodyPr/>
        <a:lstStyle/>
        <a:p>
          <a:endParaRPr lang="en-US"/>
        </a:p>
      </dgm:t>
    </dgm:pt>
    <dgm:pt modelId="{6D5458A6-E8FA-4435-9D32-6D9F1ADDFAB9}" type="pres">
      <dgm:prSet presAssocID="{E09AD9B4-D395-4302-9223-AE02947581F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F7140-25E7-4EEF-88E3-9631E9492C42}" type="pres">
      <dgm:prSet presAssocID="{E09AD9B4-D395-4302-9223-AE02947581F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3B9F-912A-4D64-B9DC-B55E8B660364}" type="pres">
      <dgm:prSet presAssocID="{F592B320-2D1D-4D42-A271-64250E46EA35}" presName="sp" presStyleCnt="0"/>
      <dgm:spPr/>
      <dgm:t>
        <a:bodyPr/>
        <a:lstStyle/>
        <a:p>
          <a:endParaRPr lang="en-US"/>
        </a:p>
      </dgm:t>
    </dgm:pt>
    <dgm:pt modelId="{581C620D-F77A-46DD-B1BC-1B931ECDB27F}" type="pres">
      <dgm:prSet presAssocID="{51375251-6B81-48C8-9A15-3D3A06E11D8E}" presName="composite" presStyleCnt="0"/>
      <dgm:spPr/>
      <dgm:t>
        <a:bodyPr/>
        <a:lstStyle/>
        <a:p>
          <a:endParaRPr lang="en-US"/>
        </a:p>
      </dgm:t>
    </dgm:pt>
    <dgm:pt modelId="{750208FD-D3FF-4D3F-83F2-D5C0DD73951C}" type="pres">
      <dgm:prSet presAssocID="{51375251-6B81-48C8-9A15-3D3A06E11D8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0EE1A-FFA8-4347-A8BB-80FFAA1B6009}" type="pres">
      <dgm:prSet presAssocID="{51375251-6B81-48C8-9A15-3D3A06E11D8E}" presName="descendantText" presStyleLbl="alignAcc1" presStyleIdx="1" presStyleCnt="3" custLinFactNeighborX="-47" custLinFactNeighborY="-13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4ACEC-ECF1-41A6-817E-797151DA0428}" type="pres">
      <dgm:prSet presAssocID="{3B0105BD-F5AA-4B39-A3F1-928892918491}" presName="sp" presStyleCnt="0"/>
      <dgm:spPr/>
      <dgm:t>
        <a:bodyPr/>
        <a:lstStyle/>
        <a:p>
          <a:endParaRPr lang="en-US"/>
        </a:p>
      </dgm:t>
    </dgm:pt>
    <dgm:pt modelId="{854506DF-0912-4878-90A7-A49D9EB1DFEC}" type="pres">
      <dgm:prSet presAssocID="{830C6CFB-B6AA-43C5-B4DF-47AD9E3369F7}" presName="composite" presStyleCnt="0"/>
      <dgm:spPr/>
      <dgm:t>
        <a:bodyPr/>
        <a:lstStyle/>
        <a:p>
          <a:endParaRPr lang="en-US"/>
        </a:p>
      </dgm:t>
    </dgm:pt>
    <dgm:pt modelId="{F51A875D-450B-4B37-A302-D87B1B34EDD1}" type="pres">
      <dgm:prSet presAssocID="{830C6CFB-B6AA-43C5-B4DF-47AD9E3369F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BC439-ECD4-4309-A85B-A99F645053A1}" type="pres">
      <dgm:prSet presAssocID="{830C6CFB-B6AA-43C5-B4DF-47AD9E3369F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6055D-966C-4D42-ABB3-79311DB33D58}" type="presOf" srcId="{C7079AD7-C37E-449D-BDC4-20D679B78FC9}" destId="{40ABC439-ECD4-4309-A85B-A99F645053A1}" srcOrd="0" destOrd="0" presId="urn:microsoft.com/office/officeart/2005/8/layout/chevron2"/>
    <dgm:cxn modelId="{EBC01857-3378-4EB3-AEB5-371E9B655C3D}" type="presOf" srcId="{23A6CA24-96B1-4155-BAF3-255A2FADC10B}" destId="{40ABC439-ECD4-4309-A85B-A99F645053A1}" srcOrd="0" destOrd="1" presId="urn:microsoft.com/office/officeart/2005/8/layout/chevron2"/>
    <dgm:cxn modelId="{219346FE-2042-42EC-8946-1545F54B2B06}" srcId="{830C6CFB-B6AA-43C5-B4DF-47AD9E3369F7}" destId="{23A6CA24-96B1-4155-BAF3-255A2FADC10B}" srcOrd="1" destOrd="0" parTransId="{44245481-54F1-4D36-9D5C-C33E672FCBB9}" sibTransId="{7E90532B-7D2C-4C60-806C-4CEF34D8A824}"/>
    <dgm:cxn modelId="{FFE2A7E8-854A-4FB4-8971-1415BD15105C}" srcId="{51375251-6B81-48C8-9A15-3D3A06E11D8E}" destId="{2586F09C-3266-4868-A7CD-A7826E86FE1B}" srcOrd="0" destOrd="0" parTransId="{E11300AC-2295-4FFB-B870-9E0FC4458D4A}" sibTransId="{B15787B2-44CC-44B9-8D6B-39DC375E11F6}"/>
    <dgm:cxn modelId="{260C51D5-9151-4982-98AA-2471B34914F2}" type="presOf" srcId="{3A96FDCF-2B52-4043-8C44-32F98D124EDA}" destId="{483F7140-25E7-4EEF-88E3-9631E9492C42}" srcOrd="0" destOrd="0" presId="urn:microsoft.com/office/officeart/2005/8/layout/chevron2"/>
    <dgm:cxn modelId="{2AE59AFF-2D82-44A1-9C7F-39D921D2F44F}" type="presOf" srcId="{2586F09C-3266-4868-A7CD-A7826E86FE1B}" destId="{A010EE1A-FFA8-4347-A8BB-80FFAA1B6009}" srcOrd="0" destOrd="0" presId="urn:microsoft.com/office/officeart/2005/8/layout/chevron2"/>
    <dgm:cxn modelId="{1C4925EB-0F44-4CB5-89CA-7BBAACD36D0A}" type="presOf" srcId="{830C6CFB-B6AA-43C5-B4DF-47AD9E3369F7}" destId="{F51A875D-450B-4B37-A302-D87B1B34EDD1}" srcOrd="0" destOrd="0" presId="urn:microsoft.com/office/officeart/2005/8/layout/chevron2"/>
    <dgm:cxn modelId="{A8D8304E-FEB0-4390-A85C-857C4366274F}" type="presOf" srcId="{51375251-6B81-48C8-9A15-3D3A06E11D8E}" destId="{750208FD-D3FF-4D3F-83F2-D5C0DD73951C}" srcOrd="0" destOrd="0" presId="urn:microsoft.com/office/officeart/2005/8/layout/chevron2"/>
    <dgm:cxn modelId="{A9142E32-EA43-4E8D-8D4E-F719604C3E3F}" type="presOf" srcId="{505F22F6-5E48-437A-A679-55F0C3527943}" destId="{F4BD4CF2-82E8-4684-82BF-4394855A9377}" srcOrd="0" destOrd="0" presId="urn:microsoft.com/office/officeart/2005/8/layout/chevron2"/>
    <dgm:cxn modelId="{1EFE5F7B-DAEA-45C2-A14D-E13C8B3102E1}" srcId="{505F22F6-5E48-437A-A679-55F0C3527943}" destId="{E09AD9B4-D395-4302-9223-AE02947581FA}" srcOrd="0" destOrd="0" parTransId="{CA9AB28A-6F4D-43BF-BA60-26ECAFFF1F20}" sibTransId="{F592B320-2D1D-4D42-A271-64250E46EA35}"/>
    <dgm:cxn modelId="{6A6D6D87-8D5B-4FD6-AC5D-82DFC7DC1ABF}" srcId="{505F22F6-5E48-437A-A679-55F0C3527943}" destId="{51375251-6B81-48C8-9A15-3D3A06E11D8E}" srcOrd="1" destOrd="0" parTransId="{90142B40-5C12-40AA-83EF-59E7A2806898}" sibTransId="{3B0105BD-F5AA-4B39-A3F1-928892918491}"/>
    <dgm:cxn modelId="{BB8315B1-8858-45D1-9F6F-BD7F66302D44}" srcId="{51375251-6B81-48C8-9A15-3D3A06E11D8E}" destId="{899BBAF2-F001-48C8-8BA1-D8EE13209599}" srcOrd="1" destOrd="0" parTransId="{28736CB6-6CDD-401D-AD6F-AD905A7B9C55}" sibTransId="{A7425004-1D18-4ADC-960A-166310C9D544}"/>
    <dgm:cxn modelId="{4A2CBDDA-E697-4B18-898F-10D0F7F69204}" srcId="{51375251-6B81-48C8-9A15-3D3A06E11D8E}" destId="{A33D8973-A7BD-4061-B99C-46A48F6991E2}" srcOrd="2" destOrd="0" parTransId="{3915CB45-6714-44BE-8B09-5806593003C1}" sibTransId="{E81BE8C2-EEE3-4A77-8E30-C2AC5CF68796}"/>
    <dgm:cxn modelId="{BC06A39D-5F7D-4D08-ABD0-865A00A85AEF}" srcId="{830C6CFB-B6AA-43C5-B4DF-47AD9E3369F7}" destId="{C7079AD7-C37E-449D-BDC4-20D679B78FC9}" srcOrd="0" destOrd="0" parTransId="{28061FB9-CAD4-43DB-B5BC-E44493B8304A}" sibTransId="{26AD24BA-7B23-446D-BBD0-73618F35F4D9}"/>
    <dgm:cxn modelId="{0FA70735-D371-407D-B55D-3D90D0124613}" type="presOf" srcId="{899BBAF2-F001-48C8-8BA1-D8EE13209599}" destId="{A010EE1A-FFA8-4347-A8BB-80FFAA1B6009}" srcOrd="0" destOrd="1" presId="urn:microsoft.com/office/officeart/2005/8/layout/chevron2"/>
    <dgm:cxn modelId="{67D2324A-D245-4A21-92E5-E66F120A74F9}" type="presOf" srcId="{E09AD9B4-D395-4302-9223-AE02947581FA}" destId="{6D5458A6-E8FA-4435-9D32-6D9F1ADDFAB9}" srcOrd="0" destOrd="0" presId="urn:microsoft.com/office/officeart/2005/8/layout/chevron2"/>
    <dgm:cxn modelId="{ECB65199-0A8F-425A-B5DC-216E2D2A7783}" srcId="{505F22F6-5E48-437A-A679-55F0C3527943}" destId="{830C6CFB-B6AA-43C5-B4DF-47AD9E3369F7}" srcOrd="2" destOrd="0" parTransId="{B11CDCFF-669B-49A1-8B08-B07A6FB69D52}" sibTransId="{0CF1078E-9108-4B69-9656-3FF11EF8568A}"/>
    <dgm:cxn modelId="{7A66D2A4-6C96-4C20-8955-5DEF5A0140FE}" srcId="{E09AD9B4-D395-4302-9223-AE02947581FA}" destId="{503C010D-E1B0-4E14-89D0-3D7BF50F8ADA}" srcOrd="1" destOrd="0" parTransId="{44F1D6EA-5D7A-46D1-A2E5-79D0225465C8}" sibTransId="{6BDFF814-C4A4-479E-A826-23F643EE500F}"/>
    <dgm:cxn modelId="{41A9D2D7-74F5-4F6F-9BF9-F4516D543615}" srcId="{E09AD9B4-D395-4302-9223-AE02947581FA}" destId="{3A96FDCF-2B52-4043-8C44-32F98D124EDA}" srcOrd="0" destOrd="0" parTransId="{6D7E3801-8F2E-4637-A905-2CF815623A9D}" sibTransId="{1882AC41-E9F1-4F85-BA01-C3C3CE76F799}"/>
    <dgm:cxn modelId="{587CDDD7-4555-4C01-9CCF-EE8CC019F192}" type="presOf" srcId="{503C010D-E1B0-4E14-89D0-3D7BF50F8ADA}" destId="{483F7140-25E7-4EEF-88E3-9631E9492C42}" srcOrd="0" destOrd="1" presId="urn:microsoft.com/office/officeart/2005/8/layout/chevron2"/>
    <dgm:cxn modelId="{642CA152-A33C-4767-AD77-A87F76A4398D}" type="presOf" srcId="{A33D8973-A7BD-4061-B99C-46A48F6991E2}" destId="{A010EE1A-FFA8-4347-A8BB-80FFAA1B6009}" srcOrd="0" destOrd="2" presId="urn:microsoft.com/office/officeart/2005/8/layout/chevron2"/>
    <dgm:cxn modelId="{8329C6C0-8BC7-4800-BBCE-C399D5834204}" type="presParOf" srcId="{F4BD4CF2-82E8-4684-82BF-4394855A9377}" destId="{0DA9CA43-9BDA-44D9-A8A8-F86178A7086F}" srcOrd="0" destOrd="0" presId="urn:microsoft.com/office/officeart/2005/8/layout/chevron2"/>
    <dgm:cxn modelId="{CD34FA54-E6D4-4FE3-AE95-130EA0C84D33}" type="presParOf" srcId="{0DA9CA43-9BDA-44D9-A8A8-F86178A7086F}" destId="{6D5458A6-E8FA-4435-9D32-6D9F1ADDFAB9}" srcOrd="0" destOrd="0" presId="urn:microsoft.com/office/officeart/2005/8/layout/chevron2"/>
    <dgm:cxn modelId="{58BD4A12-F669-4BEE-BF26-F1E62D014931}" type="presParOf" srcId="{0DA9CA43-9BDA-44D9-A8A8-F86178A7086F}" destId="{483F7140-25E7-4EEF-88E3-9631E9492C42}" srcOrd="1" destOrd="0" presId="urn:microsoft.com/office/officeart/2005/8/layout/chevron2"/>
    <dgm:cxn modelId="{B4219B45-2776-4B7A-9E5C-07E499B7939F}" type="presParOf" srcId="{F4BD4CF2-82E8-4684-82BF-4394855A9377}" destId="{D8BC3B9F-912A-4D64-B9DC-B55E8B660364}" srcOrd="1" destOrd="0" presId="urn:microsoft.com/office/officeart/2005/8/layout/chevron2"/>
    <dgm:cxn modelId="{38DA3BFF-01A6-4772-AD6D-2AFAF9EFEB17}" type="presParOf" srcId="{F4BD4CF2-82E8-4684-82BF-4394855A9377}" destId="{581C620D-F77A-46DD-B1BC-1B931ECDB27F}" srcOrd="2" destOrd="0" presId="urn:microsoft.com/office/officeart/2005/8/layout/chevron2"/>
    <dgm:cxn modelId="{0824E092-7532-43EC-8372-03B81141B77E}" type="presParOf" srcId="{581C620D-F77A-46DD-B1BC-1B931ECDB27F}" destId="{750208FD-D3FF-4D3F-83F2-D5C0DD73951C}" srcOrd="0" destOrd="0" presId="urn:microsoft.com/office/officeart/2005/8/layout/chevron2"/>
    <dgm:cxn modelId="{303C9EFD-E958-4F45-BDA2-8DB9067FAA4E}" type="presParOf" srcId="{581C620D-F77A-46DD-B1BC-1B931ECDB27F}" destId="{A010EE1A-FFA8-4347-A8BB-80FFAA1B6009}" srcOrd="1" destOrd="0" presId="urn:microsoft.com/office/officeart/2005/8/layout/chevron2"/>
    <dgm:cxn modelId="{086781D8-8899-425C-9EEA-BF9E6C8D0B05}" type="presParOf" srcId="{F4BD4CF2-82E8-4684-82BF-4394855A9377}" destId="{22A4ACEC-ECF1-41A6-817E-797151DA0428}" srcOrd="3" destOrd="0" presId="urn:microsoft.com/office/officeart/2005/8/layout/chevron2"/>
    <dgm:cxn modelId="{2731FD61-FF4E-432E-9E53-FBC9BEE26B99}" type="presParOf" srcId="{F4BD4CF2-82E8-4684-82BF-4394855A9377}" destId="{854506DF-0912-4878-90A7-A49D9EB1DFEC}" srcOrd="4" destOrd="0" presId="urn:microsoft.com/office/officeart/2005/8/layout/chevron2"/>
    <dgm:cxn modelId="{44682770-DCE0-48CD-AB02-DED80DA707ED}" type="presParOf" srcId="{854506DF-0912-4878-90A7-A49D9EB1DFEC}" destId="{F51A875D-450B-4B37-A302-D87B1B34EDD1}" srcOrd="0" destOrd="0" presId="urn:microsoft.com/office/officeart/2005/8/layout/chevron2"/>
    <dgm:cxn modelId="{4CC03DAB-362B-4150-96E3-AF689175940E}" type="presParOf" srcId="{854506DF-0912-4878-90A7-A49D9EB1DFEC}" destId="{40ABC439-ECD4-4309-A85B-A99F645053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58A6-E8FA-4435-9D32-6D9F1ADDFAB9}">
      <dsp:nvSpPr>
        <dsp:cNvPr id="0" name=""/>
        <dsp:cNvSpPr/>
      </dsp:nvSpPr>
      <dsp:spPr>
        <a:xfrm rot="5400000">
          <a:off x="-262889" y="264899"/>
          <a:ext cx="1752600" cy="1226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</a:t>
          </a:r>
          <a:endParaRPr lang="en-US" sz="3400" kern="1200" dirty="0"/>
        </a:p>
      </dsp:txBody>
      <dsp:txXfrm rot="-5400000">
        <a:off x="1" y="615419"/>
        <a:ext cx="1226820" cy="525780"/>
      </dsp:txXfrm>
    </dsp:sp>
    <dsp:sp modelId="{483F7140-25E7-4EEF-88E3-9631E9492C42}">
      <dsp:nvSpPr>
        <dsp:cNvPr id="0" name=""/>
        <dsp:cNvSpPr/>
      </dsp:nvSpPr>
      <dsp:spPr>
        <a:xfrm rot="5400000">
          <a:off x="4158614" y="-2929784"/>
          <a:ext cx="1139190" cy="70027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latin typeface="Baskerville Old Face" pitchFamily="18" charset="0"/>
            </a:rPr>
            <a:t>Apa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itu</a:t>
          </a:r>
          <a:r>
            <a:rPr lang="en-US" sz="2200" kern="1200" dirty="0" smtClean="0">
              <a:latin typeface="Baskerville Old Face" pitchFamily="18" charset="0"/>
            </a:rPr>
            <a:t> Command Line Interface(CLI)?</a:t>
          </a:r>
          <a:endParaRPr lang="en-US" sz="2200" kern="1200" dirty="0">
            <a:latin typeface="Baskerville Old Face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latin typeface="Baskerville Old Face" pitchFamily="18" charset="0"/>
            </a:rPr>
            <a:t>Apa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Fungsi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atau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Kegunaan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dari</a:t>
          </a:r>
          <a:r>
            <a:rPr lang="en-US" sz="2200" kern="1200" dirty="0" smtClean="0">
              <a:latin typeface="Baskerville Old Face" pitchFamily="18" charset="0"/>
            </a:rPr>
            <a:t> CLI?</a:t>
          </a:r>
          <a:endParaRPr lang="en-US" sz="2200" kern="1200" dirty="0">
            <a:latin typeface="Baskerville Old Face" pitchFamily="18" charset="0"/>
          </a:endParaRPr>
        </a:p>
      </dsp:txBody>
      <dsp:txXfrm rot="-5400000">
        <a:off x="1226820" y="57621"/>
        <a:ext cx="6947169" cy="1027968"/>
      </dsp:txXfrm>
    </dsp:sp>
    <dsp:sp modelId="{750208FD-D3FF-4D3F-83F2-D5C0DD73951C}">
      <dsp:nvSpPr>
        <dsp:cNvPr id="0" name=""/>
        <dsp:cNvSpPr/>
      </dsp:nvSpPr>
      <dsp:spPr>
        <a:xfrm rot="5400000">
          <a:off x="-262889" y="1824989"/>
          <a:ext cx="1752600" cy="12268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2</a:t>
          </a:r>
          <a:endParaRPr lang="en-US" sz="3400" kern="1200" dirty="0"/>
        </a:p>
      </dsp:txBody>
      <dsp:txXfrm rot="-5400000">
        <a:off x="1" y="2175509"/>
        <a:ext cx="1226820" cy="525780"/>
      </dsp:txXfrm>
    </dsp:sp>
    <dsp:sp modelId="{A010EE1A-FFA8-4347-A8BB-80FFAA1B6009}">
      <dsp:nvSpPr>
        <dsp:cNvPr id="0" name=""/>
        <dsp:cNvSpPr/>
      </dsp:nvSpPr>
      <dsp:spPr>
        <a:xfrm rot="5400000">
          <a:off x="4155323" y="-1527666"/>
          <a:ext cx="1139190" cy="70027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latin typeface="Baskerville Old Face" pitchFamily="18" charset="0"/>
            </a:rPr>
            <a:t>Seperti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apa</a:t>
          </a:r>
          <a:r>
            <a:rPr lang="en-US" sz="2200" kern="1200" dirty="0" smtClean="0">
              <a:latin typeface="Baskerville Old Face" pitchFamily="18" charset="0"/>
            </a:rPr>
            <a:t> CLI </a:t>
          </a:r>
          <a:r>
            <a:rPr lang="en-US" sz="2200" kern="1200" dirty="0" err="1" smtClean="0">
              <a:latin typeface="Baskerville Old Face" pitchFamily="18" charset="0"/>
            </a:rPr>
            <a:t>atau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tampilan</a:t>
          </a:r>
          <a:r>
            <a:rPr lang="en-US" sz="2200" kern="1200" dirty="0" smtClean="0">
              <a:latin typeface="Baskerville Old Face" pitchFamily="18" charset="0"/>
            </a:rPr>
            <a:t> CLI?</a:t>
          </a:r>
          <a:endParaRPr lang="en-US" sz="2200" kern="1200" dirty="0">
            <a:latin typeface="Baskerville Old Face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200" kern="1200" dirty="0" smtClean="0">
              <a:latin typeface="Baskerville Old Face" pitchFamily="18" charset="0"/>
            </a:rPr>
            <a:t>Dimana kita ketikkan perintah CLI?</a:t>
          </a:r>
          <a:endParaRPr lang="en-US" sz="2200" kern="1200" dirty="0">
            <a:latin typeface="Baskerville Old Face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Baskerville Old Face" pitchFamily="18" charset="0"/>
            </a:rPr>
            <a:t>Linux </a:t>
          </a:r>
          <a:r>
            <a:rPr lang="en-US" sz="2200" kern="1200" dirty="0" err="1" smtClean="0">
              <a:latin typeface="Baskerville Old Face" pitchFamily="18" charset="0"/>
            </a:rPr>
            <a:t>sudah</a:t>
          </a:r>
          <a:r>
            <a:rPr lang="en-US" sz="2200" kern="1200" dirty="0" smtClean="0">
              <a:latin typeface="Baskerville Old Face" pitchFamily="18" charset="0"/>
            </a:rPr>
            <a:t> GUI </a:t>
          </a:r>
          <a:r>
            <a:rPr lang="en-US" sz="2200" kern="1200" dirty="0" err="1" smtClean="0">
              <a:latin typeface="Baskerville Old Face" pitchFamily="18" charset="0"/>
            </a:rPr>
            <a:t>Kenapa</a:t>
          </a:r>
          <a:r>
            <a:rPr lang="en-US" sz="2200" kern="1200" dirty="0" smtClean="0">
              <a:latin typeface="Baskerville Old Face" pitchFamily="18" charset="0"/>
            </a:rPr>
            <a:t> </a:t>
          </a:r>
          <a:r>
            <a:rPr lang="en-US" sz="2200" kern="1200" dirty="0" err="1" smtClean="0">
              <a:latin typeface="Baskerville Old Face" pitchFamily="18" charset="0"/>
            </a:rPr>
            <a:t>harus</a:t>
          </a:r>
          <a:r>
            <a:rPr lang="en-US" sz="2200" kern="1200" dirty="0" smtClean="0">
              <a:latin typeface="Baskerville Old Face" pitchFamily="18" charset="0"/>
            </a:rPr>
            <a:t> CLI?</a:t>
          </a:r>
          <a:endParaRPr lang="en-US" sz="2200" kern="1200" dirty="0">
            <a:latin typeface="Baskerville Old Face" pitchFamily="18" charset="0"/>
          </a:endParaRPr>
        </a:p>
      </dsp:txBody>
      <dsp:txXfrm rot="-5400000">
        <a:off x="1223529" y="1459739"/>
        <a:ext cx="6947169" cy="1027968"/>
      </dsp:txXfrm>
    </dsp:sp>
    <dsp:sp modelId="{F51A875D-450B-4B37-A302-D87B1B34EDD1}">
      <dsp:nvSpPr>
        <dsp:cNvPr id="0" name=""/>
        <dsp:cNvSpPr/>
      </dsp:nvSpPr>
      <dsp:spPr>
        <a:xfrm rot="5400000">
          <a:off x="-262889" y="3385080"/>
          <a:ext cx="1752600" cy="12268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</a:t>
          </a:r>
          <a:endParaRPr lang="en-US" sz="3400" kern="1200" dirty="0"/>
        </a:p>
      </dsp:txBody>
      <dsp:txXfrm rot="-5400000">
        <a:off x="1" y="3735600"/>
        <a:ext cx="1226820" cy="525780"/>
      </dsp:txXfrm>
    </dsp:sp>
    <dsp:sp modelId="{40ABC439-ECD4-4309-A85B-A99F645053A1}">
      <dsp:nvSpPr>
        <dsp:cNvPr id="0" name=""/>
        <dsp:cNvSpPr/>
      </dsp:nvSpPr>
      <dsp:spPr>
        <a:xfrm rot="5400000">
          <a:off x="4158614" y="190395"/>
          <a:ext cx="1139190" cy="70027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Apa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saja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perintah-perintah</a:t>
          </a:r>
          <a:r>
            <a:rPr lang="en-US" sz="2200" kern="1200" dirty="0" smtClean="0"/>
            <a:t> CLI ?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Tips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Trik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Mempelajari</a:t>
          </a:r>
          <a:r>
            <a:rPr lang="en-US" sz="2200" kern="1200" dirty="0" smtClean="0"/>
            <a:t> CLI?</a:t>
          </a:r>
          <a:endParaRPr lang="en-US" sz="2200" kern="1200" dirty="0"/>
        </a:p>
      </dsp:txBody>
      <dsp:txXfrm rot="-5400000">
        <a:off x="1226820" y="3177801"/>
        <a:ext cx="6947169" cy="102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6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7EFD-361B-430D-903F-6EB382B9255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C2A9-24B7-4A6B-B7A5-084D467A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6705600" cy="16003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Perintah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Dasar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 Linux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(Basic Command Line)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830"/>
            <a:ext cx="3581400" cy="3200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login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masuk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jaringan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.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Keterangan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Setiap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pemakai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sah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sistem  UNIX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mempunyai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identifikasi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pemakai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sendiri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(ID).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 password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Memasukkan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kata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sandi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setelah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login.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Keterangan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pemakai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yang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baru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didaftar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oleh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SUPER  USER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maka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user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perlu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memasukkan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kata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sandi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menjaga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kerahasiaan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pengetikan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tombol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password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tidak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ditampilkan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layar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 login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membuat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atau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mengubah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kata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sandi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4. who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mengetahui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daftar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pemakai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sedang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aktif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(login).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5. finger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Finger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mempunyai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kegunaan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hampir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sama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who,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finger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menyediakan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identitas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user yang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lebih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lengkap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who. </a:t>
            </a:r>
          </a:p>
          <a:p>
            <a:pPr lvl="1">
              <a:buClr>
                <a:schemeClr val="hlink"/>
              </a:buClr>
              <a:buSzPct val="110000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>
              <a:buClr>
                <a:schemeClr val="hlink"/>
              </a:buClr>
              <a:buSzPct val="110000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6. logout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keluar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dari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sistem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mengakhiri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satu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sesi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login .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Keterangan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Bila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pemakai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akan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mengakhiri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penggunaan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terminal 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sebaiknya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menjalankan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perintah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ini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 agar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hak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akses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pada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log  in-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nya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disalahgunakan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oleh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orang lain yang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berhak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7. exit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keluar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dari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sistem .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Keterangan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Sama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dengan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perintah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log out.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whoami</a:t>
            </a: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Clr>
                <a:schemeClr val="hlink"/>
              </a:buClr>
              <a:buSzPct val="110000"/>
            </a:pP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mengetahui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user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siapa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yang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digunakan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sedang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login  di 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suatu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komputer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/terminal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Keterangan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Digunakan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bila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menemukan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terminal  yang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belum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logout 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 exit 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1">
                    <a:lumMod val="95000"/>
                  </a:schemeClr>
                </a:solidFill>
              </a:rPr>
              <a:t>ingin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mengetahui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milik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siapa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terminal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tersebut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</a:rPr>
              <a:t>diaktifkan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9. date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Menunjukkan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mengatur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tanggal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cal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Mencetak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kalender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mulai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tahun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0000 s/d 9999.</a:t>
            </a: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daftar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directori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aktif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Keterangan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Perintah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mengenai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directori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file.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Bentuk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sederhana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perintah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hanya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nama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file.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Bentuk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panjang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ditandai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option  –l,  yang 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akan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menampilkan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nama-nama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file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beserta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setiap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file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yang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ditampilkan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Option-option yang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disediakan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-a 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Tampilkan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semua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di directory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termasuk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isian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-o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Tampilkan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hanya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nama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directory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-g 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Cetak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kelompok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hanya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bentuk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panjang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-I 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Cetak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nomor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setiap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pemakai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-l 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Tampilkan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seluruh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secara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lengkap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-o 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Cetak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pemakai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bila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pemakai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–1)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-r 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Ubah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urutan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pengaturan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nama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yang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telah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disusun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-t 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nama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berdasarkan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waktu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modifikasi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terakhir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berdasarkan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nama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-o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nama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berdasarkan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waktu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akses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terakhir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7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800" dirty="0" smtClean="0">
                <a:solidFill>
                  <a:schemeClr val="bg1"/>
                </a:solidFill>
              </a:rPr>
              <a:t>12. </a:t>
            </a:r>
            <a:r>
              <a:rPr lang="en-US" sz="2800" dirty="0" err="1" smtClean="0">
                <a:solidFill>
                  <a:schemeClr val="bg1"/>
                </a:solidFill>
              </a:rPr>
              <a:t>chmod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 err="1">
                <a:solidFill>
                  <a:schemeClr val="bg1"/>
                </a:solidFill>
              </a:rPr>
              <a:t>Fungsi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Mengubah</a:t>
            </a:r>
            <a:r>
              <a:rPr lang="en-US" sz="2400" dirty="0">
                <a:solidFill>
                  <a:schemeClr val="bg1"/>
                </a:solidFill>
              </a:rPr>
              <a:t> permission </a:t>
            </a:r>
            <a:r>
              <a:rPr lang="en-US" sz="2400" dirty="0" err="1">
                <a:solidFill>
                  <a:schemeClr val="bg1"/>
                </a:solidFill>
              </a:rPr>
              <a:t>suatu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direktori</a:t>
            </a:r>
            <a:r>
              <a:rPr lang="en-US" sz="2400" dirty="0">
                <a:solidFill>
                  <a:schemeClr val="bg1"/>
                </a:solidFill>
              </a:rPr>
              <a:t>/file.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>
                <a:solidFill>
                  <a:schemeClr val="bg1"/>
                </a:solidFill>
              </a:rPr>
              <a:t>Format : </a:t>
            </a:r>
            <a:r>
              <a:rPr lang="en-US" sz="2400" dirty="0" err="1">
                <a:solidFill>
                  <a:schemeClr val="bg1"/>
                </a:solidFill>
              </a:rPr>
              <a:t>chmod</a:t>
            </a:r>
            <a:r>
              <a:rPr lang="en-US" sz="2400" dirty="0">
                <a:solidFill>
                  <a:schemeClr val="bg1"/>
                </a:solidFill>
              </a:rPr>
              <a:t> 777 </a:t>
            </a:r>
            <a:r>
              <a:rPr lang="en-US" sz="2400" dirty="0" err="1">
                <a:solidFill>
                  <a:schemeClr val="bg1"/>
                </a:solidFill>
              </a:rPr>
              <a:t>nama_file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800" dirty="0">
                <a:solidFill>
                  <a:schemeClr val="bg1"/>
                </a:solidFill>
              </a:rPr>
              <a:t>13. clear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 err="1">
                <a:solidFill>
                  <a:schemeClr val="bg1"/>
                </a:solidFill>
              </a:rPr>
              <a:t>Fungsi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Bersihkan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layar</a:t>
            </a:r>
            <a:r>
              <a:rPr lang="en-US" sz="2400" dirty="0">
                <a:solidFill>
                  <a:schemeClr val="bg1"/>
                </a:solidFill>
              </a:rPr>
              <a:t>, (</a:t>
            </a:r>
            <a:r>
              <a:rPr lang="en-US" sz="2400" dirty="0" err="1">
                <a:solidFill>
                  <a:schemeClr val="bg1"/>
                </a:solidFill>
              </a:rPr>
              <a:t>sama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perintah</a:t>
            </a:r>
            <a:r>
              <a:rPr lang="en-US" sz="2400" dirty="0">
                <a:solidFill>
                  <a:schemeClr val="bg1"/>
                </a:solidFill>
              </a:rPr>
              <a:t> CLS di DOS) 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>
                <a:solidFill>
                  <a:schemeClr val="bg1"/>
                </a:solidFill>
              </a:rPr>
              <a:t>Format : clear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juga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kombinasi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tombol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ctrl+D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800" dirty="0">
                <a:solidFill>
                  <a:schemeClr val="bg1"/>
                </a:solidFill>
              </a:rPr>
              <a:t>14. </a:t>
            </a:r>
            <a:r>
              <a:rPr lang="en-US" sz="2800" dirty="0" err="1">
                <a:solidFill>
                  <a:schemeClr val="bg1"/>
                </a:solidFill>
              </a:rPr>
              <a:t>cmp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 err="1">
                <a:solidFill>
                  <a:schemeClr val="bg1"/>
                </a:solidFill>
              </a:rPr>
              <a:t>Fungsi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Membandingkan</a:t>
            </a:r>
            <a:r>
              <a:rPr lang="en-US" sz="2400" dirty="0">
                <a:solidFill>
                  <a:schemeClr val="bg1"/>
                </a:solidFill>
              </a:rPr>
              <a:t> file1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file2 </a:t>
            </a:r>
            <a:r>
              <a:rPr lang="en-US" sz="2400" dirty="0" err="1">
                <a:solidFill>
                  <a:schemeClr val="bg1"/>
                </a:solidFill>
              </a:rPr>
              <a:t>serta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laporkan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perbedaannya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>
                <a:solidFill>
                  <a:schemeClr val="bg1"/>
                </a:solidFill>
              </a:rPr>
              <a:t>Format : </a:t>
            </a:r>
            <a:r>
              <a:rPr lang="en-US" sz="2400" dirty="0" err="1">
                <a:solidFill>
                  <a:schemeClr val="bg1"/>
                </a:solidFill>
              </a:rPr>
              <a:t>cmp</a:t>
            </a:r>
            <a:r>
              <a:rPr lang="en-US" sz="2400" dirty="0">
                <a:solidFill>
                  <a:schemeClr val="bg1"/>
                </a:solidFill>
              </a:rPr>
              <a:t> file1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file2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 err="1">
                <a:solidFill>
                  <a:schemeClr val="bg1"/>
                </a:solidFill>
              </a:rPr>
              <a:t>Keterangan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Perintah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akan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melaporkan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apa-apa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jika</a:t>
            </a:r>
            <a:r>
              <a:rPr lang="en-US" sz="2400" dirty="0">
                <a:solidFill>
                  <a:schemeClr val="bg1"/>
                </a:solidFill>
              </a:rPr>
              <a:t>  file 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identik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sama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persis</a:t>
            </a:r>
            <a:r>
              <a:rPr lang="en-US" sz="2800" dirty="0">
                <a:solidFill>
                  <a:schemeClr val="bg1"/>
                </a:solidFill>
              </a:rPr>
              <a:t>).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800" dirty="0">
                <a:solidFill>
                  <a:schemeClr val="bg1"/>
                </a:solidFill>
              </a:rPr>
              <a:t>15. </a:t>
            </a:r>
            <a:r>
              <a:rPr lang="en-US" sz="2800" dirty="0" err="1">
                <a:solidFill>
                  <a:schemeClr val="bg1"/>
                </a:solidFill>
              </a:rPr>
              <a:t>cp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 err="1">
                <a:solidFill>
                  <a:schemeClr val="bg1"/>
                </a:solidFill>
              </a:rPr>
              <a:t>Fungsi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Menggandakan</a:t>
            </a:r>
            <a:r>
              <a:rPr lang="en-US" sz="2400" dirty="0">
                <a:solidFill>
                  <a:schemeClr val="bg1"/>
                </a:solidFill>
              </a:rPr>
              <a:t> file1 </a:t>
            </a:r>
            <a:r>
              <a:rPr lang="en-US" sz="2400" dirty="0" err="1">
                <a:solidFill>
                  <a:schemeClr val="bg1"/>
                </a:solidFill>
              </a:rPr>
              <a:t>menjadi</a:t>
            </a:r>
            <a:r>
              <a:rPr lang="en-US" sz="2400" dirty="0">
                <a:solidFill>
                  <a:schemeClr val="bg1"/>
                </a:solidFill>
              </a:rPr>
              <a:t> file2.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>
                <a:solidFill>
                  <a:schemeClr val="bg1"/>
                </a:solidFill>
              </a:rPr>
              <a:t>Format :</a:t>
            </a:r>
          </a:p>
          <a:p>
            <a:pPr lvl="2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cp</a:t>
            </a:r>
            <a:r>
              <a:rPr lang="en-US" sz="2000" dirty="0">
                <a:solidFill>
                  <a:schemeClr val="bg1"/>
                </a:solidFill>
              </a:rPr>
              <a:t> file1 file2  </a:t>
            </a:r>
            <a:r>
              <a:rPr lang="en-US" sz="2000" dirty="0" err="1">
                <a:solidFill>
                  <a:schemeClr val="bg1"/>
                </a:solidFill>
              </a:rPr>
              <a:t>mengcopy</a:t>
            </a:r>
            <a:r>
              <a:rPr lang="en-US" sz="2000" dirty="0">
                <a:solidFill>
                  <a:schemeClr val="bg1"/>
                </a:solidFill>
              </a:rPr>
              <a:t> file1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file2  →</a:t>
            </a:r>
          </a:p>
          <a:p>
            <a:pPr lvl="2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cp</a:t>
            </a:r>
            <a:r>
              <a:rPr lang="en-US" sz="2000" dirty="0">
                <a:solidFill>
                  <a:schemeClr val="bg1"/>
                </a:solidFill>
              </a:rPr>
              <a:t> coba3 /home/</a:t>
            </a:r>
            <a:r>
              <a:rPr lang="en-US" sz="2000" dirty="0" err="1">
                <a:solidFill>
                  <a:schemeClr val="bg1"/>
                </a:solidFill>
              </a:rPr>
              <a:t>syarif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nsmail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mengcopy</a:t>
            </a:r>
            <a:r>
              <a:rPr lang="en-US" sz="2000" dirty="0">
                <a:solidFill>
                  <a:schemeClr val="bg1"/>
                </a:solidFill>
              </a:rPr>
              <a:t> file coba3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direktori</a:t>
            </a:r>
            <a:r>
              <a:rPr lang="en-US" sz="2000" dirty="0">
                <a:solidFill>
                  <a:schemeClr val="bg1"/>
                </a:solidFill>
              </a:rPr>
              <a:t> lain →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 err="1">
                <a:solidFill>
                  <a:schemeClr val="bg1"/>
                </a:solidFill>
              </a:rPr>
              <a:t>Keterangan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Perintah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</a:t>
            </a:r>
            <a:r>
              <a:rPr lang="en-US" sz="2400" dirty="0">
                <a:solidFill>
                  <a:schemeClr val="bg1"/>
                </a:solidFill>
              </a:rPr>
              <a:t>-copy </a:t>
            </a:r>
            <a:r>
              <a:rPr lang="en-US" sz="2400" dirty="0" err="1">
                <a:solidFill>
                  <a:schemeClr val="bg1"/>
                </a:solidFill>
              </a:rPr>
              <a:t>satu</a:t>
            </a:r>
            <a:r>
              <a:rPr lang="en-US" sz="2400" dirty="0">
                <a:solidFill>
                  <a:schemeClr val="bg1"/>
                </a:solidFill>
              </a:rPr>
              <a:t> file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file lain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</a:t>
            </a:r>
            <a:r>
              <a:rPr lang="en-US" sz="2400" dirty="0">
                <a:solidFill>
                  <a:schemeClr val="bg1"/>
                </a:solidFill>
              </a:rPr>
              <a:t>-copy </a:t>
            </a:r>
            <a:r>
              <a:rPr lang="en-US" sz="2400" dirty="0" err="1">
                <a:solidFill>
                  <a:schemeClr val="bg1"/>
                </a:solidFill>
              </a:rPr>
              <a:t>satu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file </a:t>
            </a:r>
            <a:r>
              <a:rPr lang="en-US" sz="2800" dirty="0" err="1" smtClean="0">
                <a:solidFill>
                  <a:schemeClr val="bg1"/>
                </a:solidFill>
              </a:rPr>
              <a:t>atau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lebih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sebuah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direktori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16. </a:t>
            </a:r>
            <a:r>
              <a:rPr lang="en-US" sz="2400" dirty="0" err="1" smtClean="0">
                <a:solidFill>
                  <a:schemeClr val="bg1"/>
                </a:solidFill>
              </a:rPr>
              <a:t>rm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 err="1">
                <a:solidFill>
                  <a:schemeClr val="bg1"/>
                </a:solidFill>
              </a:rPr>
              <a:t>Fungsi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r>
              <a:rPr lang="en-US" sz="2000" dirty="0" err="1">
                <a:solidFill>
                  <a:schemeClr val="bg1"/>
                </a:solidFill>
              </a:rPr>
              <a:t>Menghapus</a:t>
            </a:r>
            <a:r>
              <a:rPr lang="en-US" sz="2000" dirty="0">
                <a:solidFill>
                  <a:schemeClr val="bg1"/>
                </a:solidFill>
              </a:rPr>
              <a:t> file.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Format : </a:t>
            </a:r>
            <a:r>
              <a:rPr lang="en-US" sz="2000" dirty="0" err="1">
                <a:solidFill>
                  <a:schemeClr val="bg1"/>
                </a:solidFill>
              </a:rPr>
              <a:t>rm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nama</a:t>
            </a:r>
            <a:r>
              <a:rPr lang="en-US" sz="2000" dirty="0">
                <a:solidFill>
                  <a:schemeClr val="bg1"/>
                </a:solidFill>
              </a:rPr>
              <a:t>-file.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 err="1">
                <a:solidFill>
                  <a:schemeClr val="bg1"/>
                </a:solidFill>
              </a:rPr>
              <a:t>atau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 err="1">
                <a:solidFill>
                  <a:schemeClr val="bg1"/>
                </a:solidFill>
              </a:rPr>
              <a:t>rm</a:t>
            </a:r>
            <a:r>
              <a:rPr lang="en-US" sz="2000" dirty="0">
                <a:solidFill>
                  <a:schemeClr val="bg1"/>
                </a:solidFill>
              </a:rPr>
              <a:t> /</a:t>
            </a:r>
            <a:r>
              <a:rPr lang="en-US" sz="2000" dirty="0" err="1">
                <a:solidFill>
                  <a:schemeClr val="bg1"/>
                </a:solidFill>
              </a:rPr>
              <a:t>path_file_berada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>
                <a:solidFill>
                  <a:schemeClr val="bg1"/>
                </a:solidFill>
              </a:rPr>
              <a:t>17. mv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 err="1">
                <a:solidFill>
                  <a:schemeClr val="bg1"/>
                </a:solidFill>
              </a:rPr>
              <a:t>Fungsi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r>
              <a:rPr lang="en-US" sz="2000" dirty="0" err="1">
                <a:solidFill>
                  <a:schemeClr val="bg1"/>
                </a:solidFill>
              </a:rPr>
              <a:t>Memindahkan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letak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file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buat</a:t>
            </a:r>
            <a:r>
              <a:rPr lang="en-US" sz="2000" dirty="0">
                <a:solidFill>
                  <a:schemeClr val="bg1"/>
                </a:solidFill>
              </a:rPr>
              <a:t> rename </a:t>
            </a:r>
            <a:r>
              <a:rPr lang="en-US" sz="2000" dirty="0" err="1">
                <a:solidFill>
                  <a:schemeClr val="bg1"/>
                </a:solidFill>
              </a:rPr>
              <a:t>nama</a:t>
            </a:r>
            <a:r>
              <a:rPr lang="en-US" sz="2000" dirty="0">
                <a:solidFill>
                  <a:schemeClr val="bg1"/>
                </a:solidFill>
              </a:rPr>
              <a:t> file.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Format :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$ mv file1 file2  </a:t>
            </a:r>
            <a:r>
              <a:rPr lang="en-US" sz="2000" dirty="0" err="1">
                <a:solidFill>
                  <a:schemeClr val="bg1"/>
                </a:solidFill>
              </a:rPr>
              <a:t>Renama</a:t>
            </a:r>
            <a:r>
              <a:rPr lang="en-US" sz="2000" dirty="0">
                <a:solidFill>
                  <a:schemeClr val="bg1"/>
                </a:solidFill>
              </a:rPr>
              <a:t> file1 </a:t>
            </a:r>
            <a:r>
              <a:rPr lang="en-US" sz="2000" dirty="0" err="1">
                <a:solidFill>
                  <a:schemeClr val="bg1"/>
                </a:solidFill>
              </a:rPr>
              <a:t>menjadi</a:t>
            </a:r>
            <a:r>
              <a:rPr lang="en-US" sz="2000" dirty="0">
                <a:solidFill>
                  <a:schemeClr val="bg1"/>
                </a:solidFill>
              </a:rPr>
              <a:t> file2  →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$ mv coba3 /home/</a:t>
            </a:r>
            <a:r>
              <a:rPr lang="en-US" sz="2000" dirty="0" err="1">
                <a:solidFill>
                  <a:schemeClr val="bg1"/>
                </a:solidFill>
              </a:rPr>
              <a:t>syarif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nsmail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Memindahkan</a:t>
            </a:r>
            <a:r>
              <a:rPr lang="en-US" sz="2000" dirty="0">
                <a:solidFill>
                  <a:schemeClr val="bg1"/>
                </a:solidFill>
              </a:rPr>
              <a:t> file coba3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direktori</a:t>
            </a:r>
            <a:r>
              <a:rPr lang="en-US" sz="2000" dirty="0">
                <a:solidFill>
                  <a:schemeClr val="bg1"/>
                </a:solidFill>
              </a:rPr>
              <a:t> lain →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 err="1">
                <a:solidFill>
                  <a:schemeClr val="bg1"/>
                </a:solidFill>
              </a:rPr>
              <a:t>Keterangan</a:t>
            </a:r>
            <a:r>
              <a:rPr lang="en-US" sz="2000" dirty="0">
                <a:solidFill>
                  <a:schemeClr val="bg1"/>
                </a:solidFill>
              </a:rPr>
              <a:t> : mv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memindahkan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file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file lain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memindahkan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file </a:t>
            </a:r>
            <a:r>
              <a:rPr lang="en-US" sz="2400" dirty="0" err="1" smtClean="0">
                <a:solidFill>
                  <a:schemeClr val="bg1"/>
                </a:solidFill>
              </a:rPr>
              <a:t>atau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direktori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400" dirty="0">
                <a:solidFill>
                  <a:schemeClr val="bg1"/>
                </a:solidFill>
              </a:rPr>
              <a:t>18. cat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2000" dirty="0" err="1">
                <a:solidFill>
                  <a:schemeClr val="bg1"/>
                </a:solidFill>
              </a:rPr>
              <a:t>Fungsi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r>
              <a:rPr lang="en-US" sz="2000" dirty="0" err="1">
                <a:solidFill>
                  <a:schemeClr val="bg1"/>
                </a:solidFill>
              </a:rPr>
              <a:t>Menampilkan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file (</a:t>
            </a:r>
            <a:r>
              <a:rPr lang="en-US" sz="2000" dirty="0" err="1">
                <a:solidFill>
                  <a:schemeClr val="bg1"/>
                </a:solidFill>
              </a:rPr>
              <a:t>sama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perintah</a:t>
            </a:r>
            <a:r>
              <a:rPr lang="en-US" sz="2000" dirty="0">
                <a:solidFill>
                  <a:schemeClr val="bg1"/>
                </a:solidFill>
              </a:rPr>
              <a:t> TYPE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DOS). </a:t>
            </a:r>
            <a:r>
              <a:rPr lang="en-US" sz="2000" dirty="0" smtClean="0">
                <a:solidFill>
                  <a:schemeClr val="bg1"/>
                </a:solidFill>
              </a:rPr>
              <a:t>Cat </a:t>
            </a:r>
            <a:r>
              <a:rPr lang="en-US" sz="2000" dirty="0" err="1" smtClean="0">
                <a:solidFill>
                  <a:schemeClr val="bg1"/>
                </a:solidFill>
              </a:rPr>
              <a:t>berfungsi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mencetak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layar</a:t>
            </a:r>
            <a:r>
              <a:rPr lang="en-US" sz="2000" dirty="0">
                <a:solidFill>
                  <a:schemeClr val="bg1"/>
                </a:solidFill>
              </a:rPr>
              <a:t> monitor </a:t>
            </a:r>
            <a:r>
              <a:rPr lang="en-US" sz="2000" dirty="0" err="1">
                <a:solidFill>
                  <a:schemeClr val="bg1"/>
                </a:solidFill>
              </a:rPr>
              <a:t>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file text. </a:t>
            </a:r>
            <a:r>
              <a:rPr lang="en-US" sz="2000" dirty="0" err="1" smtClean="0">
                <a:solidFill>
                  <a:schemeClr val="bg1"/>
                </a:solidFill>
              </a:rPr>
              <a:t>Jika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dililihat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perintah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bukan</a:t>
            </a:r>
            <a:r>
              <a:rPr lang="en-US" sz="2000" dirty="0">
                <a:solidFill>
                  <a:schemeClr val="bg1"/>
                </a:solidFill>
              </a:rPr>
              <a:t> file text </a:t>
            </a:r>
            <a:r>
              <a:rPr lang="en-US" sz="2000" dirty="0" err="1">
                <a:solidFill>
                  <a:schemeClr val="bg1"/>
                </a:solidFill>
              </a:rPr>
              <a:t>maka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keluar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karakterkarakter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aneh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layar</a:t>
            </a:r>
            <a:r>
              <a:rPr lang="en-US" sz="2400" dirty="0">
                <a:solidFill>
                  <a:schemeClr val="bg1"/>
                </a:solidFill>
              </a:rPr>
              <a:t>.. 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menghindari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tercetaknya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karakter-karakter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aneh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perintah</a:t>
            </a:r>
            <a:r>
              <a:rPr lang="en-US" sz="2400" dirty="0">
                <a:solidFill>
                  <a:schemeClr val="bg1"/>
                </a:solidFill>
              </a:rPr>
              <a:t> cat –v.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19. more</a:t>
            </a:r>
            <a:endParaRPr lang="en-US" sz="1700" dirty="0">
              <a:solidFill>
                <a:schemeClr val="bg1">
                  <a:lumMod val="95000"/>
                </a:schemeClr>
              </a:solidFill>
              <a:latin typeface="Baskerville Old Face" pitchFamily="18" charset="0"/>
            </a:endParaRPr>
          </a:p>
          <a:p>
            <a:pPr lvl="1"/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Fungsi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: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Menampilkan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isi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text file per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layar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.</a:t>
            </a:r>
          </a:p>
          <a:p>
            <a:pPr lvl="1"/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Format : more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nama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-file</a:t>
            </a:r>
          </a:p>
          <a:p>
            <a:pPr lvl="1"/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Keterangan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: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Dengan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perintah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ini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isi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file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dapat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ditampilkan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perlayar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sehingga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dapat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diperiksa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secara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detail.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Tekan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spasi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untuk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melihat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isi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file  di 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layar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berikutnya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.</a:t>
            </a:r>
          </a:p>
          <a:p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20. history</a:t>
            </a:r>
          </a:p>
          <a:p>
            <a:pPr lvl="1"/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Fungsi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: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Menampilkan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perintah-perintah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yang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telah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digunakan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sebelumnya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.</a:t>
            </a:r>
          </a:p>
          <a:p>
            <a:pPr lvl="1"/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Format : history</a:t>
            </a:r>
          </a:p>
          <a:p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21.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wc</a:t>
            </a:r>
            <a:endParaRPr lang="en-US" sz="1700" dirty="0">
              <a:solidFill>
                <a:schemeClr val="bg1">
                  <a:lumMod val="95000"/>
                </a:schemeClr>
              </a:solidFill>
              <a:latin typeface="Baskerville Old Face" pitchFamily="18" charset="0"/>
            </a:endParaRPr>
          </a:p>
          <a:p>
            <a:pPr lvl="1"/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Fungsi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: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Menghitung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jumlah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kata,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jumlah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baris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jumlah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karakter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dalam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suatu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file 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.</a:t>
            </a:r>
          </a:p>
          <a:p>
            <a:pPr lvl="1"/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Format :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wc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nama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-file</a:t>
            </a:r>
          </a:p>
          <a:p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22. man </a:t>
            </a:r>
          </a:p>
          <a:p>
            <a:pPr lvl="1"/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Fungsi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: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Singkatan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dari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manualyaitu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untuk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menampilkan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halaman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manual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untuk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semua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perintah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UNIX.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Perintah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ini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sangat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bermanfaat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bagi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setiap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pemakai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UNIX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karena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dapat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membantu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mengingat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kembali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perintahperintah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UNIX.</a:t>
            </a:r>
          </a:p>
          <a:p>
            <a:pPr lvl="1"/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Format 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: man </a:t>
            </a:r>
            <a:r>
              <a:rPr lang="en-US" sz="1700" dirty="0" err="1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</a:rPr>
              <a:t>nama-perintah</a:t>
            </a:r>
            <a:endParaRPr lang="en-US" sz="1700" dirty="0">
              <a:solidFill>
                <a:schemeClr val="bg1">
                  <a:lumMod val="95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smtClean="0">
                <a:solidFill>
                  <a:schemeClr val="bg1"/>
                </a:solidFill>
              </a:rPr>
              <a:t>24. </a:t>
            </a:r>
            <a:r>
              <a:rPr lang="en-US" sz="1800" dirty="0" err="1" smtClean="0">
                <a:solidFill>
                  <a:schemeClr val="bg1"/>
                </a:solidFill>
              </a:rPr>
              <a:t>mkdir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Fungsi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  <a:r>
              <a:rPr lang="en-US" sz="1800" dirty="0" err="1">
                <a:solidFill>
                  <a:schemeClr val="bg1"/>
                </a:solidFill>
              </a:rPr>
              <a:t>Membuat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direktori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Format : </a:t>
            </a:r>
            <a:r>
              <a:rPr lang="en-US" sz="1800" dirty="0" err="1">
                <a:solidFill>
                  <a:schemeClr val="bg1"/>
                </a:solidFill>
              </a:rPr>
              <a:t>mkdir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nama-direktori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~$ </a:t>
            </a:r>
            <a:r>
              <a:rPr lang="en-US" sz="1800" dirty="0" err="1">
                <a:solidFill>
                  <a:schemeClr val="bg1"/>
                </a:solidFill>
              </a:rPr>
              <a:t>mkdir</a:t>
            </a:r>
            <a:r>
              <a:rPr lang="en-US" sz="1800" dirty="0">
                <a:solidFill>
                  <a:schemeClr val="bg1"/>
                </a:solidFill>
              </a:rPr>
              <a:t> coba1 coba2 coba3 (</a:t>
            </a:r>
            <a:r>
              <a:rPr lang="en-US" sz="1800" dirty="0" err="1">
                <a:solidFill>
                  <a:schemeClr val="bg1"/>
                </a:solidFill>
              </a:rPr>
              <a:t>membuat</a:t>
            </a:r>
            <a:r>
              <a:rPr lang="en-US" sz="1800" dirty="0">
                <a:solidFill>
                  <a:schemeClr val="bg1"/>
                </a:solidFill>
              </a:rPr>
              <a:t> 3 </a:t>
            </a:r>
            <a:r>
              <a:rPr lang="en-US" sz="1800" dirty="0" err="1">
                <a:solidFill>
                  <a:schemeClr val="bg1"/>
                </a:solidFill>
              </a:rPr>
              <a:t>direktori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sekaligus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Keterangan</a:t>
            </a:r>
            <a:r>
              <a:rPr lang="en-US" sz="1800" dirty="0">
                <a:solidFill>
                  <a:schemeClr val="bg1"/>
                </a:solidFill>
              </a:rPr>
              <a:t> : Di DOS </a:t>
            </a:r>
            <a:r>
              <a:rPr lang="en-US" sz="1800" dirty="0" err="1">
                <a:solidFill>
                  <a:schemeClr val="bg1"/>
                </a:solidFill>
              </a:rPr>
              <a:t>peritahnya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MD (make directory)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25. </a:t>
            </a:r>
            <a:r>
              <a:rPr lang="en-US" sz="1800" dirty="0" err="1">
                <a:solidFill>
                  <a:schemeClr val="bg1"/>
                </a:solidFill>
              </a:rPr>
              <a:t>rmdir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Fungsi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  <a:r>
              <a:rPr lang="en-US" sz="1800" dirty="0" err="1">
                <a:solidFill>
                  <a:schemeClr val="bg1"/>
                </a:solidFill>
              </a:rPr>
              <a:t>Menghapus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direktori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kosong</a:t>
            </a:r>
            <a:r>
              <a:rPr lang="en-US" sz="1800" dirty="0">
                <a:solidFill>
                  <a:schemeClr val="bg1"/>
                </a:solidFill>
              </a:rPr>
              <a:t> 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Format : </a:t>
            </a:r>
            <a:r>
              <a:rPr lang="en-US" sz="1800" dirty="0" err="1">
                <a:solidFill>
                  <a:schemeClr val="bg1"/>
                </a:solidFill>
              </a:rPr>
              <a:t>rmdir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nama-direktori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~$ </a:t>
            </a:r>
            <a:r>
              <a:rPr lang="en-US" sz="1800" dirty="0" err="1">
                <a:solidFill>
                  <a:schemeClr val="bg1"/>
                </a:solidFill>
              </a:rPr>
              <a:t>rmdir</a:t>
            </a:r>
            <a:r>
              <a:rPr lang="en-US" sz="1800" dirty="0">
                <a:solidFill>
                  <a:schemeClr val="bg1"/>
                </a:solidFill>
              </a:rPr>
              <a:t> coba1 coba2 coba3 (</a:t>
            </a:r>
            <a:r>
              <a:rPr lang="en-US" sz="1800" dirty="0" err="1">
                <a:solidFill>
                  <a:schemeClr val="bg1"/>
                </a:solidFill>
              </a:rPr>
              <a:t>menghapus</a:t>
            </a:r>
            <a:r>
              <a:rPr lang="en-US" sz="1800" dirty="0">
                <a:solidFill>
                  <a:schemeClr val="bg1"/>
                </a:solidFill>
              </a:rPr>
              <a:t> 3 </a:t>
            </a:r>
            <a:r>
              <a:rPr lang="en-US" sz="1800" dirty="0" err="1">
                <a:solidFill>
                  <a:schemeClr val="bg1"/>
                </a:solidFill>
              </a:rPr>
              <a:t>direktori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sekaligus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Jika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directori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dihapus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tidak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maka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ditampilkan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pesan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Keterangan</a:t>
            </a:r>
            <a:r>
              <a:rPr lang="en-US" sz="1800" dirty="0">
                <a:solidFill>
                  <a:schemeClr val="bg1"/>
                </a:solidFill>
              </a:rPr>
              <a:t> : Di DOS </a:t>
            </a:r>
            <a:r>
              <a:rPr lang="en-US" sz="1800" dirty="0" err="1">
                <a:solidFill>
                  <a:schemeClr val="bg1"/>
                </a:solidFill>
              </a:rPr>
              <a:t>peritahnya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RD (remove directory).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26. </a:t>
            </a:r>
            <a:r>
              <a:rPr lang="en-US" sz="1800" dirty="0" err="1">
                <a:solidFill>
                  <a:schemeClr val="bg1"/>
                </a:solidFill>
              </a:rPr>
              <a:t>pwd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Fungsi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  <a:r>
              <a:rPr lang="en-US" sz="1800" dirty="0" err="1">
                <a:solidFill>
                  <a:schemeClr val="bg1"/>
                </a:solidFill>
              </a:rPr>
              <a:t>Menunjukkan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direktori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aktif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Format : </a:t>
            </a:r>
            <a:r>
              <a:rPr lang="en-US" sz="1800" dirty="0" err="1" smtClean="0">
                <a:solidFill>
                  <a:schemeClr val="bg1"/>
                </a:solidFill>
              </a:rPr>
              <a:t>pwd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Perintah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</a:t>
            </a:r>
            <a:r>
              <a:rPr lang="en-US" dirty="0" smtClean="0">
                <a:solidFill>
                  <a:schemeClr val="bg1"/>
                </a:solidFill>
              </a:rPr>
              <a:t>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27. cd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Masuk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kelokasi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direktori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tertentu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Format : cd path-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direktori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Contoh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: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~$ cd /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maka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pindah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direktori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28.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adduser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Menambahkan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user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baru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disistem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Format :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adduser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nama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-user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29.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ps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Digunakan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memonitoring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tentang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proses  yang 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aktif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sistem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UNIX.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Format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ps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-aux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30. kill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Fungsi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Digunakan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menghentikan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proses yang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sedang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berjalan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Format : kill id-proses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Keterangan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: Id proses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dilihat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pada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kolom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PID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pada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keluaran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perintah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ps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-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auxdiatas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Perintah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Dasar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Linux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>
                <a:solidFill>
                  <a:schemeClr val="bg1"/>
                </a:solidFill>
              </a:rPr>
              <a:t>31. &amp;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Menjalankan</a:t>
            </a:r>
            <a:r>
              <a:rPr lang="en-US" dirty="0">
                <a:solidFill>
                  <a:schemeClr val="bg1"/>
                </a:solidFill>
              </a:rPr>
              <a:t> program di </a:t>
            </a:r>
            <a:r>
              <a:rPr lang="en-US" dirty="0" err="1">
                <a:solidFill>
                  <a:schemeClr val="bg1"/>
                </a:solidFill>
              </a:rPr>
              <a:t>belakang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layar</a:t>
            </a:r>
            <a:r>
              <a:rPr lang="en-US" dirty="0">
                <a:solidFill>
                  <a:schemeClr val="bg1"/>
                </a:solidFill>
              </a:rPr>
              <a:t> (multitasking).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>
                <a:solidFill>
                  <a:schemeClr val="bg1"/>
                </a:solidFill>
              </a:rPr>
              <a:t>Format : &amp;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-program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>
                <a:solidFill>
                  <a:schemeClr val="bg1"/>
                </a:solidFill>
              </a:rPr>
              <a:t>32. </a:t>
            </a:r>
            <a:r>
              <a:rPr lang="en-US" dirty="0" err="1">
                <a:solidFill>
                  <a:schemeClr val="bg1"/>
                </a:solidFill>
              </a:rPr>
              <a:t>bc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calculator.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bg1"/>
                </a:solidFill>
              </a:rPr>
              <a:t>Keterangan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Fasilias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versi</a:t>
            </a:r>
            <a:r>
              <a:rPr lang="en-US" dirty="0">
                <a:solidFill>
                  <a:schemeClr val="bg1"/>
                </a:solidFill>
              </a:rPr>
              <a:t> UNIX </a:t>
            </a:r>
            <a:r>
              <a:rPr lang="en-US" dirty="0" err="1">
                <a:solidFill>
                  <a:schemeClr val="bg1"/>
                </a:solidFill>
              </a:rPr>
              <a:t>standar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>
                <a:solidFill>
                  <a:schemeClr val="bg1"/>
                </a:solidFill>
              </a:rPr>
              <a:t>33. </a:t>
            </a:r>
            <a:r>
              <a:rPr lang="en-US" dirty="0" err="1">
                <a:solidFill>
                  <a:schemeClr val="bg1"/>
                </a:solidFill>
              </a:rPr>
              <a:t>pr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Mencetak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printer.</a:t>
            </a:r>
          </a:p>
          <a:p>
            <a:pPr lvl="1">
              <a:buClr>
                <a:schemeClr val="hlink"/>
              </a:buClr>
              <a:buSzPct val="110000"/>
              <a:buFont typeface="Arial" charset="0"/>
              <a:buBlip>
                <a:blip r:embed="rId3"/>
              </a:buBlip>
              <a:defRPr/>
            </a:pPr>
            <a:r>
              <a:rPr lang="en-US" dirty="0">
                <a:solidFill>
                  <a:schemeClr val="bg1"/>
                </a:solidFill>
              </a:rPr>
              <a:t>Format : </a:t>
            </a:r>
            <a:r>
              <a:rPr lang="en-US" dirty="0" err="1">
                <a:solidFill>
                  <a:schemeClr val="bg1"/>
                </a:solidFill>
              </a:rPr>
              <a:t>pr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-file &gt; /</a:t>
            </a:r>
            <a:r>
              <a:rPr lang="en-US" dirty="0" err="1">
                <a:solidFill>
                  <a:schemeClr val="bg1"/>
                </a:solidFill>
              </a:rPr>
              <a:t>dev</a:t>
            </a:r>
            <a:r>
              <a:rPr lang="en-US" dirty="0">
                <a:solidFill>
                  <a:schemeClr val="bg1"/>
                </a:solidFill>
              </a:rPr>
              <a:t>/lp0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Command Line Interface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4615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8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98394" y="2967335"/>
            <a:ext cx="69472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Masih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Banyak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Lagi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Perintah-Perintah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Linux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0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341924" y="2967335"/>
            <a:ext cx="64601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Continued Next Week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1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Definisi</a:t>
            </a:r>
            <a:r>
              <a:rPr lang="en-US" dirty="0" smtClean="0">
                <a:solidFill>
                  <a:schemeClr val="bg1"/>
                </a:solidFill>
              </a:rPr>
              <a:t>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“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Mekanisme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interaksi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dengan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sistem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operasi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atau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perangkat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lunak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komputer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dengan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mengetikkan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perintah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untuk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menjalankan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tugas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tertentu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.”</a:t>
            </a:r>
          </a:p>
          <a:p>
            <a:pPr marL="0" indent="0" algn="ctr">
              <a:buNone/>
              <a:defRPr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Linux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merupakan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 sistem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operasi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 yang 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berbasiskan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pada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text  (Text  Bases)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dalam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 sistem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kerjanya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Perintah-perintah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yang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diketikkan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itu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biasa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disebut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Command Line.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Untuk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perintah-perintah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dasar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biasa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disebut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Basic Command Line.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0" indent="0" algn="ctr">
              <a:buNone/>
              <a:defRPr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5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Fungsi</a:t>
            </a:r>
            <a:r>
              <a:rPr lang="en-US" dirty="0" smtClean="0">
                <a:solidFill>
                  <a:schemeClr val="bg1"/>
                </a:solidFill>
              </a:rPr>
              <a:t> CLI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5936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Pada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dasarnya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fungsi</a:t>
            </a:r>
            <a:r>
              <a:rPr lang="en-US" sz="2400" dirty="0" smtClean="0">
                <a:solidFill>
                  <a:schemeClr val="bg1"/>
                </a:solidFill>
              </a:rPr>
              <a:t> CLI 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sama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fungsi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kita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pada</a:t>
            </a:r>
            <a:r>
              <a:rPr lang="en-US" sz="2400" dirty="0" smtClean="0">
                <a:solidFill>
                  <a:schemeClr val="bg1"/>
                </a:solidFill>
              </a:rPr>
              <a:t> GUI (graphical user interface).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Namun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linux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unix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</a:rPr>
              <a:t> OS Command Base, </a:t>
            </a:r>
            <a:r>
              <a:rPr lang="en-US" sz="2400" dirty="0" err="1" smtClean="0">
                <a:solidFill>
                  <a:schemeClr val="bg1"/>
                </a:solidFill>
              </a:rPr>
              <a:t>mengharuskan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penggunanya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mempelajari</a:t>
            </a:r>
            <a:r>
              <a:rPr lang="en-US" sz="2400" dirty="0" smtClean="0">
                <a:solidFill>
                  <a:schemeClr val="bg1"/>
                </a:solidFill>
              </a:rPr>
              <a:t> CLI, </a:t>
            </a:r>
            <a:r>
              <a:rPr lang="en-US" sz="2400" dirty="0" err="1" smtClean="0">
                <a:solidFill>
                  <a:schemeClr val="bg1"/>
                </a:solidFill>
              </a:rPr>
              <a:t>karena</a:t>
            </a:r>
            <a:r>
              <a:rPr lang="en-US" sz="2400" dirty="0" smtClean="0">
                <a:solidFill>
                  <a:schemeClr val="bg1"/>
                </a:solidFill>
              </a:rPr>
              <a:t> di sistem </a:t>
            </a:r>
            <a:r>
              <a:rPr lang="en-US" sz="2400" dirty="0" err="1" smtClean="0">
                <a:solidFill>
                  <a:schemeClr val="bg1"/>
                </a:solidFill>
              </a:rPr>
              <a:t>operasi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berbasis</a:t>
            </a:r>
            <a:r>
              <a:rPr lang="en-US" sz="2400" dirty="0" smtClean="0">
                <a:solidFill>
                  <a:schemeClr val="bg1"/>
                </a:solidFill>
              </a:rPr>
              <a:t> command </a:t>
            </a:r>
            <a:r>
              <a:rPr lang="en-US" sz="2400" dirty="0" err="1" smtClean="0">
                <a:solidFill>
                  <a:schemeClr val="bg1"/>
                </a:solidFill>
              </a:rPr>
              <a:t>semua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konfigurasi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lunak</a:t>
            </a:r>
            <a:r>
              <a:rPr lang="en-US" sz="2400" dirty="0" smtClean="0">
                <a:solidFill>
                  <a:schemeClr val="bg1"/>
                </a:solidFill>
              </a:rPr>
              <a:t>(software) </a:t>
            </a:r>
            <a:r>
              <a:rPr lang="en-US" sz="2400" dirty="0" err="1" smtClean="0">
                <a:solidFill>
                  <a:schemeClr val="bg1"/>
                </a:solidFill>
              </a:rPr>
              <a:t>maupun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keras</a:t>
            </a:r>
            <a:r>
              <a:rPr lang="en-US" sz="2400" dirty="0" smtClean="0">
                <a:solidFill>
                  <a:schemeClr val="bg1"/>
                </a:solidFill>
              </a:rPr>
              <a:t> (hardware) </a:t>
            </a:r>
            <a:r>
              <a:rPr lang="en-US" sz="2400" dirty="0" err="1" smtClean="0">
                <a:solidFill>
                  <a:schemeClr val="bg1"/>
                </a:solidFill>
              </a:rPr>
              <a:t>dilakukan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</a:rPr>
              <a:t> CLI. </a:t>
            </a:r>
            <a:r>
              <a:rPr lang="en-US" sz="2400" dirty="0" err="1" smtClean="0">
                <a:solidFill>
                  <a:schemeClr val="bg1"/>
                </a:solidFill>
              </a:rPr>
              <a:t>Keuntungan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CLI: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Flexibility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Reliability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Speed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Experience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Fun.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3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Gambaran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CLI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215332"/>
            <a:ext cx="8001000" cy="5185468"/>
          </a:xfrm>
        </p:spPr>
      </p:pic>
    </p:spTree>
    <p:extLst>
      <p:ext uri="{BB962C8B-B14F-4D97-AF65-F5344CB8AC3E}">
        <p14:creationId xmlns:p14="http://schemas.microsoft.com/office/powerpoint/2010/main" val="26304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Penggunaan</a:t>
            </a:r>
            <a:r>
              <a:rPr lang="en-US" dirty="0" smtClean="0">
                <a:solidFill>
                  <a:schemeClr val="bg1"/>
                </a:solidFill>
              </a:rPr>
              <a:t> CLI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 sistem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operasi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CLI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digunakan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software yang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disebut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shell/console/terminal.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Masing-masing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distro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memiliki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terminal yang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sama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namun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tampilan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membedakan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warna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grafis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tipe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text).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Penggunaan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CLI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melalui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desktop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atau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layar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Shell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scara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langsung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GUI VS CLI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4191000" cy="4267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4191000"/>
          </a:xfrm>
        </p:spPr>
      </p:pic>
      <p:cxnSp>
        <p:nvCxnSpPr>
          <p:cNvPr id="8" name="Elbow Connector 7"/>
          <p:cNvCxnSpPr>
            <a:endCxn id="6" idx="2"/>
          </p:cNvCxnSpPr>
          <p:nvPr/>
        </p:nvCxnSpPr>
        <p:spPr>
          <a:xfrm>
            <a:off x="2438400" y="5791200"/>
            <a:ext cx="4229100" cy="76200"/>
          </a:xfrm>
          <a:prstGeom prst="bentConnector4">
            <a:avLst>
              <a:gd name="adj1" fmla="val 41722"/>
              <a:gd name="adj2" fmla="val 754098"/>
            </a:avLst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xplosion 2 11"/>
          <p:cNvSpPr/>
          <p:nvPr/>
        </p:nvSpPr>
        <p:spPr>
          <a:xfrm>
            <a:off x="6019800" y="228600"/>
            <a:ext cx="2819400" cy="1676400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Baskerville Old Face" pitchFamily="18" charset="0"/>
              </a:rPr>
              <a:t>Kenapa</a:t>
            </a: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CLI?</a:t>
            </a:r>
            <a:endParaRPr lang="en-US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GUI VS CLI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Penggunaan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Linux/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unix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sudah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menerapkan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GUI.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Lalu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mengapa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harus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tetap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menggunakan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CLI?.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Saat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anda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melakukan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banyak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GUI.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melakukan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manajemen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file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direktori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tinggal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klik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sudah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beres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Mau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putar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lagu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nonton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film,  edit  document,  edit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gambar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 add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remove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aplikasi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configurasi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desktop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dsb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 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Semua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dilakukan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mudah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GUI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mouse. 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Tetapi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anda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menguasai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perintah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dasar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beberapa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lebih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mudah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cepat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bila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mode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teks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bahkan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beberapa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yang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Command Line</a:t>
            </a:r>
          </a:p>
        </p:txBody>
      </p:sp>
    </p:spTree>
    <p:extLst>
      <p:ext uri="{BB962C8B-B14F-4D97-AF65-F5344CB8AC3E}">
        <p14:creationId xmlns:p14="http://schemas.microsoft.com/office/powerpoint/2010/main" val="26134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Terminal Linux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Klik</a:t>
            </a:r>
            <a:r>
              <a:rPr lang="en-US" sz="2000" dirty="0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menu  Applications  -Accessories  -  Terminal.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Selain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itu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juga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bekerja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diconsole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murni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menakan</a:t>
            </a:r>
            <a:r>
              <a:rPr lang="en-US" sz="2000" dirty="0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kombinasi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tombol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ctrl+alt+F1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dimana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F1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diganti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sampai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F6. </a:t>
            </a:r>
            <a:endParaRPr lang="en-US" sz="2000" dirty="0" smtClean="0">
              <a:solidFill>
                <a:schemeClr val="bg1"/>
              </a:solidFill>
              <a:latin typeface="Baskerville Old Face" pitchFamily="18" charset="0"/>
              <a:ea typeface="Adobe Gothic Std B" pitchFamily="34" charset="-128"/>
            </a:endParaRP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kembali</a:t>
            </a:r>
            <a:r>
              <a:rPr lang="en-US" sz="2000" dirty="0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ke</a:t>
            </a:r>
            <a:r>
              <a:rPr lang="en-US" sz="2000" dirty="0" smtClean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mode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Grafical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User Interface (GUI) </a:t>
            </a:r>
            <a:r>
              <a:rPr lang="en-US" sz="2000" dirty="0" err="1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tekan</a:t>
            </a:r>
            <a:r>
              <a:rPr lang="en-US" sz="2000" dirty="0">
                <a:solidFill>
                  <a:schemeClr val="bg1"/>
                </a:solidFill>
                <a:latin typeface="Baskerville Old Face" pitchFamily="18" charset="0"/>
                <a:ea typeface="Adobe Gothic Std B" pitchFamily="34" charset="-128"/>
              </a:rPr>
              <a:t> ctrl+alt+F7.</a:t>
            </a:r>
            <a:endParaRPr lang="en-US" sz="2000" dirty="0" smtClean="0">
              <a:solidFill>
                <a:schemeClr val="bg1"/>
              </a:solidFill>
              <a:latin typeface="Baskerville Old Face" pitchFamily="18" charset="0"/>
              <a:ea typeface="Adobe Gothic Std B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00400"/>
            <a:ext cx="3288311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21" y="3200400"/>
            <a:ext cx="4400550" cy="33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1438</Words>
  <Application>Microsoft Office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Adobe Gothic Std B</vt:lpstr>
      <vt:lpstr>Arial</vt:lpstr>
      <vt:lpstr>Baskerville Old Face</vt:lpstr>
      <vt:lpstr>Calibri</vt:lpstr>
      <vt:lpstr>Office Theme</vt:lpstr>
      <vt:lpstr>Perintah Dasar Linux  (Basic Command Line)</vt:lpstr>
      <vt:lpstr>Command Line Interface</vt:lpstr>
      <vt:lpstr>Definisi CLI</vt:lpstr>
      <vt:lpstr>Fungsi CLI</vt:lpstr>
      <vt:lpstr>Gambaran CLI</vt:lpstr>
      <vt:lpstr>Penggunaan CLI</vt:lpstr>
      <vt:lpstr>GUI VS CLI</vt:lpstr>
      <vt:lpstr>GUI VS CLI</vt:lpstr>
      <vt:lpstr>Terminal Linux Ubuntu</vt:lpstr>
      <vt:lpstr>Perintah Dasar Linux</vt:lpstr>
      <vt:lpstr>Perintah Dasar Linux</vt:lpstr>
      <vt:lpstr>Perintah dasar Linux</vt:lpstr>
      <vt:lpstr>Perintah dasar Linux</vt:lpstr>
      <vt:lpstr>Perintah Dasar Linux</vt:lpstr>
      <vt:lpstr>Perintah Dasar Linux</vt:lpstr>
      <vt:lpstr>Perintah Dasar Linux</vt:lpstr>
      <vt:lpstr>Perintah Dasar Linux</vt:lpstr>
      <vt:lpstr>Perintah Dasar Linux</vt:lpstr>
      <vt:lpstr>Perintah Dasar Linux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Perintah Dasar Linux  (Basic Command Line)</dc:title>
  <dc:creator>mentor</dc:creator>
  <cp:lastModifiedBy>Fendi Aji</cp:lastModifiedBy>
  <cp:revision>33</cp:revision>
  <dcterms:created xsi:type="dcterms:W3CDTF">2015-03-10T01:59:32Z</dcterms:created>
  <dcterms:modified xsi:type="dcterms:W3CDTF">2019-09-09T17:47:56Z</dcterms:modified>
</cp:coreProperties>
</file>