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About me</a:t>
            </a:r>
          </a:p>
          <a:p>
            <a:pPr marL="305593" indent="-305593">
              <a:buSzPct val="145000"/>
              <a:buChar char="-"/>
            </a:pPr>
            <a:r>
              <a:t>I'm going to explain to you why this is a thing we think is good</a:t>
            </a:r>
          </a:p>
          <a:p>
            <a:pPr marL="305593" indent="-305593">
              <a:buSzPct val="145000"/>
              <a:buChar char="-"/>
            </a:pPr>
            <a:r>
              <a:t>There will be code — I’m sorry about that. PLEASE ASK QUESTIONS!!!!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perf.sh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NIH: Not by choice  Few libraries and tools that we can use that we haven’t written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 is a useful tool no matter what field you go into</a:t>
            </a:r>
          </a:p>
          <a:p>
            <a:pPr/>
            <a:r>
              <a:t>Learning to program teaches you to think carefully and precisely about the problems you want to solve</a:t>
            </a:r>
          </a:p>
          <a:p>
            <a:pPr/>
          </a:p>
          <a:p>
            <a:pPr/>
            <a:r>
              <a:t>even though python doesn’t have a type system, my python ends up being more structured around types which makes it easier to read and easier to structure</a:t>
            </a:r>
          </a:p>
          <a:p>
            <a:pPr/>
            <a:r>
              <a:t>The idea has validity outside of the bounds of OCaml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this to js logo?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 obviously everyone cares…. Not actually</a:t>
            </a:r>
          </a:p>
          <a:p>
            <a:pPr marL="305593" indent="-305593">
              <a:buSzPct val="145000"/>
              <a:buChar char="-"/>
            </a:pPr>
            <a:r>
              <a:t>Facebooks motto was move fast and break things.  For them forward progress was more important then not breaking the system</a:t>
            </a:r>
          </a:p>
          <a:p>
            <a:pPr marL="305593" indent="-305593">
              <a:buSzPct val="145000"/>
              <a:buChar char="-"/>
            </a:pPr>
            <a:r>
              <a:t>Would you bet your bank account on the correctness of your code?</a:t>
            </a:r>
          </a:p>
          <a:p>
            <a:pPr marL="305593" indent="-305593">
              <a:buSzPct val="145000"/>
              <a:buChar char="-"/>
            </a:pPr>
            <a:r>
              <a:t>On a busy day we trade 30 billion dollars.  We don’t have 30 billion dollars.</a:t>
            </a:r>
          </a:p>
          <a:p>
            <a:pPr lvl="1" marL="750093" indent="-305593">
              <a:buSzPct val="145000"/>
              <a:buChar char="-"/>
            </a:pPr>
            <a:r>
              <a:t>there is no faster way to light yourself on fire then to do a stupid thing in a tight loop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Things change fast:</a:t>
            </a:r>
          </a:p>
          <a:p>
            <a:pPr/>
            <a:r>
              <a:t>New regulations</a:t>
            </a:r>
          </a:p>
          <a:p>
            <a:pPr/>
            <a:r>
              <a:t>New venues</a:t>
            </a:r>
          </a:p>
          <a:p>
            <a:pPr/>
            <a:r>
              <a:t>New products </a:t>
            </a:r>
          </a:p>
          <a:p>
            <a:pPr/>
            <a:r>
              <a:t>New ideas</a:t>
            </a:r>
          </a:p>
          <a:p>
            <a:pPr/>
            <a:r>
              <a:t>Many systems per developer</a:t>
            </a:r>
          </a:p>
          <a:p>
            <a:pPr/>
            <a:r>
              <a:t>We deal with a lot of complexity - we trade 2% of US equity markets and in countries around the globe</a:t>
            </a:r>
          </a:p>
          <a:p>
            <a:pPr/>
            <a:r>
              <a:t>but we only have about 150 developers</a:t>
            </a:r>
          </a:p>
          <a:p>
            <a:pPr/>
            <a:r>
              <a:t>twitter has 2000 developers… for t witter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3m msg/sec peek</a:t>
            </a:r>
          </a:p>
          <a:p>
            <a:pPr/>
            <a:r>
              <a:t>500 - 700 m msgs/day</a:t>
            </a:r>
          </a:p>
          <a:p>
            <a:pPr/>
            <a:r>
              <a:t>1000 of participants</a:t>
            </a:r>
          </a:p>
          <a:p>
            <a:pPr/>
            <a:r>
              <a:t>millions of live orders</a:t>
            </a:r>
          </a:p>
          <a:p>
            <a:pPr/>
            <a:r>
              <a:t>10k symbols</a:t>
            </a:r>
          </a:p>
          <a:p>
            <a:pPr/>
            <a:r>
              <a:t>2.5 TB/day</a:t>
            </a:r>
          </a:p>
          <a:p>
            <a:pPr/>
          </a:p>
          <a:p>
            <a:pPr/>
            <a:r>
              <a:t>Visa 150m txn/day, 24k peak txn/s</a:t>
            </a:r>
          </a:p>
          <a:p>
            <a:pPr/>
            <a:r>
              <a:t>WhatsApp 20B msgs/day 250k txn/s avg, 350k tweets/sec peek</a:t>
            </a:r>
          </a:p>
          <a:p>
            <a:pPr/>
            <a:r>
              <a:t>twitter 500m tweets/day 5k tweets/sec avg 150k tweets/sec peak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adt0.ml</a:t>
            </a:r>
          </a:p>
          <a:p>
            <a:pPr/>
          </a:p>
          <a:p>
            <a:pPr/>
            <a:r>
              <a:t>Variants are really powerful for case analysis which comes up everywhere in code!!!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Execution Order  adt1.ml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NULL PTR EXNS!!!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expr.ml vs Exp.java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higher_order_functions.ml</a:t>
            </a:r>
          </a:p>
          <a:p>
            <a:pPr/>
            <a:r>
              <a:t>z1.ml vs z2.ml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0000"/>
              <a:buBlip>
                <a:blip r:embed="rId2"/>
              </a:buBlip>
            </a:lvl1pPr>
            <a:lvl2pPr marL="673100" indent="-228600">
              <a:buClr>
                <a:srgbClr val="000000"/>
              </a:buClr>
              <a:buSzPct val="100000"/>
            </a:lvl2pPr>
            <a:lvl3pPr marL="1117600" indent="-228600">
              <a:buClr>
                <a:srgbClr val="000000"/>
              </a:buClr>
              <a:buSzPct val="100000"/>
            </a:lvl3pPr>
            <a:lvl4pPr marL="1562100" indent="-228600">
              <a:buClr>
                <a:srgbClr val="000000"/>
              </a:buClr>
              <a:buSzPct val="100000"/>
            </a:lvl4pPr>
            <a:lvl5pPr marL="2006600" indent="-228600">
              <a:buClr>
                <a:srgbClr val="000000"/>
              </a:buClr>
              <a:buSzPct val="100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y OCam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OCaml?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lgebraic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Algebraic Data Types</a:t>
            </a:r>
          </a:p>
        </p:txBody>
      </p:sp>
      <p:sp>
        <p:nvSpPr>
          <p:cNvPr id="155" name="Options: | Some of ‘a  | N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Options: | Some of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‘</a:t>
            </a:r>
            <a:r>
              <a:t>a  | None</a:t>
            </a:r>
          </a:p>
          <a:p>
            <a:pPr lvl="1"/>
            <a:r>
              <a:t>Avoid many common types of runtime errors</a:t>
            </a:r>
          </a:p>
          <a:p>
            <a:pPr lvl="2"/>
            <a:r>
              <a:t>Lookups in Tables</a:t>
            </a:r>
          </a:p>
          <a:p>
            <a:pPr lvl="2"/>
            <a:r>
              <a:t>Opening a file</a:t>
            </a:r>
          </a:p>
          <a:p>
            <a:pPr lvl="2"/>
            <a:r>
              <a:t>Parsing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g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g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Agility</a:t>
            </a:r>
          </a:p>
        </p:txBody>
      </p:sp>
      <p:sp>
        <p:nvSpPr>
          <p:cNvPr id="162" name="Problems with common languages used (Java, C++, VB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Problems with common languages used (Java, C++, VBA)</a:t>
            </a:r>
          </a:p>
          <a:p>
            <a:pPr lvl="1"/>
            <a:r>
              <a:t>Verbose</a:t>
            </a:r>
          </a:p>
          <a:p>
            <a:pPr lvl="1"/>
            <a:r>
              <a:t>Cut and paste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igher Order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Higher Order Functions</a:t>
            </a:r>
          </a:p>
        </p:txBody>
      </p:sp>
      <p:sp>
        <p:nvSpPr>
          <p:cNvPr id="167" name="Make code easier to read and wr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Make code easier to read and write</a:t>
            </a:r>
          </a:p>
          <a:p>
            <a:pPr lvl="1"/>
            <a:r>
              <a:t>Avoid duplication</a:t>
            </a:r>
          </a:p>
          <a:p>
            <a:pPr lvl="1"/>
            <a:r>
              <a:t>Share common code between projects</a:t>
            </a:r>
          </a:p>
          <a:p>
            <a:pPr lvl="1"/>
            <a:r>
              <a:t>Highlight interesting differences in repeated blocks</a:t>
            </a:r>
          </a:p>
          <a:p>
            <a:pPr lvl="1"/>
            <a:r>
              <a:t>Avoid duplication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owns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Downsides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owns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Downsides</a:t>
            </a:r>
          </a:p>
        </p:txBody>
      </p:sp>
      <p:sp>
        <p:nvSpPr>
          <p:cNvPr id="178" name="Few other large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Few other large users </a:t>
            </a:r>
          </a:p>
          <a:p>
            <a:pPr lvl="1"/>
            <a:r>
              <a:t>(Notable exceptions: Facebook and Bloomberg)</a:t>
            </a:r>
          </a:p>
          <a:p>
            <a:pPr>
              <a:buBlip>
                <a:blip r:embed="rId3"/>
              </a:buBlip>
            </a:pPr>
            <a:r>
              <a:t>NIH: Not by choice</a:t>
            </a:r>
          </a:p>
          <a:p>
            <a:pPr lvl="1"/>
            <a:r>
              <a:t>Core, Async, Incremental, Rpc, Command</a:t>
            </a:r>
          </a:p>
          <a:p>
            <a:pPr>
              <a:buBlip>
                <a:blip r:embed="rId3"/>
              </a:buBlip>
            </a:pPr>
            <a:r>
              <a:t>User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urses_ui.png" descr="curses_ui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7" r="0" b="97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wns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Downsides</a:t>
            </a:r>
          </a:p>
        </p:txBody>
      </p:sp>
      <p:sp>
        <p:nvSpPr>
          <p:cNvPr id="185" name="Few other large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buBlip>
                <a:blip r:embed="rId2"/>
              </a:buBlip>
              <a:defRPr sz="2976"/>
            </a:pPr>
            <a:r>
              <a:t>Few other large users </a:t>
            </a:r>
          </a:p>
          <a:p>
            <a:pPr lvl="1" marL="625983" indent="-212597" defTabSz="543305">
              <a:spcBef>
                <a:spcPts val="3900"/>
              </a:spcBef>
              <a:defRPr sz="2976"/>
            </a:pPr>
            <a:r>
              <a:t>(Notable exceptions: Facebook and Bloomberg)</a:t>
            </a:r>
          </a:p>
          <a:p>
            <a:pPr marL="413384" indent="-413384" defTabSz="543305">
              <a:spcBef>
                <a:spcPts val="3900"/>
              </a:spcBef>
              <a:buBlip>
                <a:blip r:embed="rId2"/>
              </a:buBlip>
              <a:defRPr sz="2976"/>
            </a:pPr>
            <a:r>
              <a:t>NIH: Not by choice</a:t>
            </a:r>
          </a:p>
          <a:p>
            <a:pPr lvl="1" marL="625983" indent="-212597" defTabSz="543305">
              <a:spcBef>
                <a:spcPts val="3900"/>
              </a:spcBef>
              <a:defRPr sz="2976"/>
            </a:pPr>
            <a:r>
              <a:t>Core, Async, Incremental, Rpc, Command</a:t>
            </a:r>
          </a:p>
          <a:p>
            <a:pPr marL="413384" indent="-413384" defTabSz="543305">
              <a:spcBef>
                <a:spcPts val="3900"/>
              </a:spcBef>
              <a:buBlip>
                <a:blip r:embed="rId2"/>
              </a:buBlip>
              <a:defRPr sz="2976"/>
            </a:pPr>
            <a:r>
              <a:t>User Interfaces</a:t>
            </a:r>
          </a:p>
          <a:p>
            <a:pPr lvl="1" marL="625983" indent="-212597" defTabSz="543305">
              <a:spcBef>
                <a:spcPts val="3900"/>
              </a:spcBef>
              <a:defRPr sz="2976"/>
            </a:pPr>
            <a:r>
              <a:t>No Common libraries for ui work</a:t>
            </a:r>
          </a:p>
          <a:p>
            <a:pPr lvl="1" marL="625983" indent="-212597" defTabSz="543305">
              <a:spcBef>
                <a:spcPts val="3900"/>
              </a:spcBef>
              <a:defRPr sz="2976"/>
            </a:pPr>
            <a:r>
              <a:t>JS_of_OCaml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does any of this matt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does any of this matter?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are the requiremen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What are the requirements?</a:t>
            </a:r>
          </a:p>
        </p:txBody>
      </p:sp>
      <p:sp>
        <p:nvSpPr>
          <p:cNvPr id="124" name="Correctn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Correctness</a:t>
            </a:r>
          </a:p>
          <a:p>
            <a:pPr>
              <a:buBlip>
                <a:blip r:embed="rId2"/>
              </a:buBlip>
            </a:pPr>
            <a:r>
              <a:t>Agility</a:t>
            </a:r>
          </a:p>
          <a:p>
            <a:pPr>
              <a:buBlip>
                <a:blip r:embed="rId2"/>
              </a:buBlip>
            </a:pPr>
            <a:r>
              <a:t>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hy does this matt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does this matter?</a:t>
            </a:r>
          </a:p>
        </p:txBody>
      </p:sp>
      <p:sp>
        <p:nvSpPr>
          <p:cNvPr id="190" name="Different languages are different…"/>
          <p:cNvSpPr txBox="1"/>
          <p:nvPr>
            <p:ph type="body" idx="1"/>
          </p:nvPr>
        </p:nvSpPr>
        <p:spPr>
          <a:xfrm>
            <a:off x="1191363" y="2232504"/>
            <a:ext cx="11099801" cy="62865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Different languages are different</a:t>
            </a:r>
          </a:p>
          <a:p>
            <a:pPr lvl="1"/>
            <a:r>
              <a:t>They make different kinds of problems easier to solve</a:t>
            </a:r>
          </a:p>
          <a:p>
            <a:pPr lvl="1"/>
            <a:r>
              <a:t>They change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rect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Correctness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g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o Why OCam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Why OCaml?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rrect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Correctness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lgebraic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Algebraic Data Types</a:t>
            </a:r>
          </a:p>
        </p:txBody>
      </p:sp>
      <p:sp>
        <p:nvSpPr>
          <p:cNvPr id="143" name="Records  (Pair, Struct, Clas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Records  (Pair, Struct, Class)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Variants</a:t>
            </a:r>
          </a:p>
        </p:txBody>
      </p:sp>
      <p:pic>
        <p:nvPicPr>
          <p:cNvPr id="144" name="Screen Shot 2018-01-03 at 9.23.52 AM.png" descr="Screen Shot 2018-01-03 at 9.23.5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850" y="5187950"/>
            <a:ext cx="101473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8-01-03 at 9.23.58 AM.png" descr="Screen Shot 2018-01-03 at 9.23.58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5200" y="7175500"/>
            <a:ext cx="101346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3"/>
      <p:bldP build="whole" bldLvl="1" animBg="1" rev="0" advAuto="0" spid="144" grpId="2"/>
      <p:bldP build="p" bldLvl="5" animBg="1" rev="0" advAuto="0" spid="1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lgebraic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Algebraic Data Types</a:t>
            </a:r>
          </a:p>
        </p:txBody>
      </p:sp>
      <p:sp>
        <p:nvSpPr>
          <p:cNvPr id="150" name="Case Analysis - Match stat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Case Analysis - Match statements</a:t>
            </a:r>
          </a:p>
          <a:p>
            <a:pPr lvl="1"/>
            <a:r>
              <a:t>Make sure you’ve covered every case</a:t>
            </a:r>
          </a:p>
          <a:p>
            <a:pPr lvl="1"/>
            <a:r>
              <a:t>Make sure you don’t have unused code </a:t>
            </a:r>
          </a:p>
          <a:p>
            <a:pPr lvl="1"/>
            <a:r>
              <a:t>Make it easy to update the code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