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7"/>
  </p:notesMasterIdLst>
  <p:handoutMasterIdLst>
    <p:handoutMasterId r:id="rId38"/>
  </p:handoutMasterIdLst>
  <p:sldIdLst>
    <p:sldId id="2295" r:id="rId5"/>
    <p:sldId id="1866" r:id="rId6"/>
    <p:sldId id="1868" r:id="rId7"/>
    <p:sldId id="1867" r:id="rId8"/>
    <p:sldId id="1869" r:id="rId9"/>
    <p:sldId id="2294" r:id="rId10"/>
    <p:sldId id="261" r:id="rId11"/>
    <p:sldId id="265" r:id="rId12"/>
    <p:sldId id="293" r:id="rId13"/>
    <p:sldId id="263" r:id="rId14"/>
    <p:sldId id="2317" r:id="rId15"/>
    <p:sldId id="276" r:id="rId16"/>
    <p:sldId id="262" r:id="rId17"/>
    <p:sldId id="2279" r:id="rId18"/>
    <p:sldId id="2310" r:id="rId19"/>
    <p:sldId id="2318" r:id="rId20"/>
    <p:sldId id="2319" r:id="rId21"/>
    <p:sldId id="264" r:id="rId22"/>
    <p:sldId id="2307" r:id="rId23"/>
    <p:sldId id="267" r:id="rId24"/>
    <p:sldId id="2283" r:id="rId25"/>
    <p:sldId id="326" r:id="rId26"/>
    <p:sldId id="2323" r:id="rId27"/>
    <p:sldId id="2322" r:id="rId28"/>
    <p:sldId id="2327" r:id="rId29"/>
    <p:sldId id="2281" r:id="rId30"/>
    <p:sldId id="2311" r:id="rId31"/>
    <p:sldId id="2285" r:id="rId32"/>
    <p:sldId id="2314" r:id="rId33"/>
    <p:sldId id="2315" r:id="rId34"/>
    <p:sldId id="2324" r:id="rId35"/>
    <p:sldId id="2320" r:id="rId36"/>
  </p:sldIdLst>
  <p:sldSz cx="12192000" cy="6858000"/>
  <p:notesSz cx="6858000" cy="9144000"/>
  <p:custDataLst>
    <p:tags r:id="rId3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0179D3-6E4D-4685-9F47-16AC86330586}">
          <p14:sldIdLst>
            <p14:sldId id="2295"/>
            <p14:sldId id="1866"/>
            <p14:sldId id="1868"/>
            <p14:sldId id="1867"/>
            <p14:sldId id="1869"/>
            <p14:sldId id="2294"/>
            <p14:sldId id="261"/>
            <p14:sldId id="265"/>
            <p14:sldId id="293"/>
            <p14:sldId id="263"/>
            <p14:sldId id="2317"/>
            <p14:sldId id="276"/>
            <p14:sldId id="262"/>
            <p14:sldId id="2279"/>
            <p14:sldId id="2310"/>
            <p14:sldId id="2318"/>
            <p14:sldId id="2319"/>
            <p14:sldId id="264"/>
            <p14:sldId id="2307"/>
            <p14:sldId id="267"/>
            <p14:sldId id="2283"/>
            <p14:sldId id="326"/>
            <p14:sldId id="2323"/>
            <p14:sldId id="2322"/>
            <p14:sldId id="2327"/>
            <p14:sldId id="2281"/>
            <p14:sldId id="2311"/>
            <p14:sldId id="2285"/>
            <p14:sldId id="2314"/>
            <p14:sldId id="2315"/>
            <p14:sldId id="2324"/>
            <p14:sldId id="2320"/>
          </p14:sldIdLst>
        </p14:section>
        <p14:section name="Instructions" id="{7EDA0905-918A-4F7D-BD9C-C0D3CE5959B1}">
          <p14:sldIdLst/>
        </p14:section>
        <p14:section name="Assets" id="{E8CB177C-8D3A-45D8-9185-576258672BBA}">
          <p14:sldIdLst/>
        </p14:section>
        <p14:section name="Icons" id="{772F6466-FEE7-4FA6-B1BB-2C7F4F37D60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243A5E"/>
    <a:srgbClr val="0072C6"/>
    <a:srgbClr val="E6E6E6"/>
    <a:srgbClr val="1A1A1A"/>
    <a:srgbClr val="EAEAEA"/>
    <a:srgbClr val="107C10"/>
    <a:srgbClr val="004B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2" autoAdjust="0"/>
    <p:restoredTop sz="85480" autoAdjust="0"/>
  </p:normalViewPr>
  <p:slideViewPr>
    <p:cSldViewPr snapToGrid="0">
      <p:cViewPr varScale="1">
        <p:scale>
          <a:sx n="112" d="100"/>
          <a:sy n="112" d="100"/>
        </p:scale>
        <p:origin x="36" y="108"/>
      </p:cViewPr>
      <p:guideLst/>
    </p:cSldViewPr>
  </p:slideViewPr>
  <p:outlineViewPr>
    <p:cViewPr>
      <p:scale>
        <a:sx n="33" d="100"/>
        <a:sy n="33" d="100"/>
      </p:scale>
      <p:origin x="0" y="-864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7/1/2019 9:07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6/25/2019 12:32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6</a:t>
            </a:fld>
            <a:endParaRPr lang="en-US"/>
          </a:p>
        </p:txBody>
      </p:sp>
    </p:spTree>
    <p:extLst>
      <p:ext uri="{BB962C8B-B14F-4D97-AF65-F5344CB8AC3E}">
        <p14:creationId xmlns:p14="http://schemas.microsoft.com/office/powerpoint/2010/main" val="794010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15</a:t>
            </a:fld>
            <a:endParaRPr lang="en-US"/>
          </a:p>
        </p:txBody>
      </p:sp>
    </p:spTree>
    <p:extLst>
      <p:ext uri="{BB962C8B-B14F-4D97-AF65-F5344CB8AC3E}">
        <p14:creationId xmlns:p14="http://schemas.microsoft.com/office/powerpoint/2010/main" val="1187862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16</a:t>
            </a:fld>
            <a:endParaRPr lang="en-US"/>
          </a:p>
        </p:txBody>
      </p:sp>
    </p:spTree>
    <p:extLst>
      <p:ext uri="{BB962C8B-B14F-4D97-AF65-F5344CB8AC3E}">
        <p14:creationId xmlns:p14="http://schemas.microsoft.com/office/powerpoint/2010/main" val="148904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6/25/2019 12:32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65253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22</a:t>
            </a:fld>
            <a:endParaRPr lang="en-US"/>
          </a:p>
        </p:txBody>
      </p:sp>
    </p:spTree>
    <p:extLst>
      <p:ext uri="{BB962C8B-B14F-4D97-AF65-F5344CB8AC3E}">
        <p14:creationId xmlns:p14="http://schemas.microsoft.com/office/powerpoint/2010/main" val="2329378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24</a:t>
            </a:fld>
            <a:endParaRPr lang="en-US"/>
          </a:p>
        </p:txBody>
      </p:sp>
    </p:spTree>
    <p:extLst>
      <p:ext uri="{BB962C8B-B14F-4D97-AF65-F5344CB8AC3E}">
        <p14:creationId xmlns:p14="http://schemas.microsoft.com/office/powerpoint/2010/main" val="3079979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29</a:t>
            </a:fld>
            <a:endParaRPr lang="en-US"/>
          </a:p>
        </p:txBody>
      </p:sp>
    </p:spTree>
    <p:extLst>
      <p:ext uri="{BB962C8B-B14F-4D97-AF65-F5344CB8AC3E}">
        <p14:creationId xmlns:p14="http://schemas.microsoft.com/office/powerpoint/2010/main" val="6576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30</a:t>
            </a:fld>
            <a:endParaRPr lang="en-US"/>
          </a:p>
        </p:txBody>
      </p:sp>
    </p:spTree>
    <p:extLst>
      <p:ext uri="{BB962C8B-B14F-4D97-AF65-F5344CB8AC3E}">
        <p14:creationId xmlns:p14="http://schemas.microsoft.com/office/powerpoint/2010/main" val="411219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7</a:t>
            </a:fld>
            <a:endParaRPr lang="en-US"/>
          </a:p>
        </p:txBody>
      </p:sp>
    </p:spTree>
    <p:extLst>
      <p:ext uri="{BB962C8B-B14F-4D97-AF65-F5344CB8AC3E}">
        <p14:creationId xmlns:p14="http://schemas.microsoft.com/office/powerpoint/2010/main" val="862439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8</a:t>
            </a:fld>
            <a:endParaRPr lang="en-US"/>
          </a:p>
        </p:txBody>
      </p:sp>
    </p:spTree>
    <p:extLst>
      <p:ext uri="{BB962C8B-B14F-4D97-AF65-F5344CB8AC3E}">
        <p14:creationId xmlns:p14="http://schemas.microsoft.com/office/powerpoint/2010/main" val="52846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9</a:t>
            </a:fld>
            <a:endParaRPr lang="en-US"/>
          </a:p>
        </p:txBody>
      </p:sp>
    </p:spTree>
    <p:extLst>
      <p:ext uri="{BB962C8B-B14F-4D97-AF65-F5344CB8AC3E}">
        <p14:creationId xmlns:p14="http://schemas.microsoft.com/office/powerpoint/2010/main" val="1667122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10</a:t>
            </a:fld>
            <a:endParaRPr lang="en-US"/>
          </a:p>
        </p:txBody>
      </p:sp>
    </p:spTree>
    <p:extLst>
      <p:ext uri="{BB962C8B-B14F-4D97-AF65-F5344CB8AC3E}">
        <p14:creationId xmlns:p14="http://schemas.microsoft.com/office/powerpoint/2010/main" val="86996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2013</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ACD0453-48B5-43F9-B1E7-215434FD090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6/25/2019</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212269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12</a:t>
            </a:fld>
            <a:endParaRPr lang="en-US"/>
          </a:p>
        </p:txBody>
      </p:sp>
    </p:spTree>
    <p:extLst>
      <p:ext uri="{BB962C8B-B14F-4D97-AF65-F5344CB8AC3E}">
        <p14:creationId xmlns:p14="http://schemas.microsoft.com/office/powerpoint/2010/main" val="3543218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13</a:t>
            </a:fld>
            <a:endParaRPr lang="en-US"/>
          </a:p>
        </p:txBody>
      </p:sp>
    </p:spTree>
    <p:extLst>
      <p:ext uri="{BB962C8B-B14F-4D97-AF65-F5344CB8AC3E}">
        <p14:creationId xmlns:p14="http://schemas.microsoft.com/office/powerpoint/2010/main" val="916896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6CCE8-D450-4316-A38A-78ED354DED8D}" type="slidenum">
              <a:rPr lang="en-US" smtClean="0"/>
              <a:t>14</a:t>
            </a:fld>
            <a:endParaRPr lang="en-US"/>
          </a:p>
        </p:txBody>
      </p:sp>
    </p:spTree>
    <p:extLst>
      <p:ext uri="{BB962C8B-B14F-4D97-AF65-F5344CB8AC3E}">
        <p14:creationId xmlns:p14="http://schemas.microsoft.com/office/powerpoint/2010/main" val="4103169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5.emf"/><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47CDD8-A3F0-48A8-96B0-62B6D9733564}"/>
              </a:ext>
            </a:extLst>
          </p:cNvPr>
          <p:cNvPicPr>
            <a:picLocks noChangeAspect="1"/>
          </p:cNvPicPr>
          <p:nvPr userDrawn="1"/>
        </p:nvPicPr>
        <p:blipFill>
          <a:blip r:embed="rId3"/>
          <a:stretch>
            <a:fillRect/>
          </a:stretch>
        </p:blipFill>
        <p:spPr>
          <a:xfrm>
            <a:off x="0" y="2917"/>
            <a:ext cx="12192000" cy="6852166"/>
          </a:xfrm>
          <a:prstGeom prst="rect">
            <a:avLst/>
          </a:prstGeom>
        </p:spPr>
      </p:pic>
      <p:sp>
        <p:nvSpPr>
          <p:cNvPr id="8" name="Rectangle 7">
            <a:extLst>
              <a:ext uri="{FF2B5EF4-FFF2-40B4-BE49-F238E27FC236}">
                <a16:creationId xmlns:a16="http://schemas.microsoft.com/office/drawing/2014/main" id="{525014A5-0A50-42B7-B83A-59A1D635DFD6}"/>
              </a:ext>
            </a:extLst>
          </p:cNvPr>
          <p:cNvSpPr/>
          <p:nvPr userDrawn="1"/>
        </p:nvSpPr>
        <p:spPr bwMode="auto">
          <a:xfrm>
            <a:off x="0" y="-1"/>
            <a:ext cx="12192000" cy="2032001"/>
          </a:xfrm>
          <a:prstGeom prst="rect">
            <a:avLst/>
          </a:prstGeom>
          <a:gradFill>
            <a:gsLst>
              <a:gs pos="0">
                <a:schemeClr val="bg1">
                  <a:alpha val="55000"/>
                </a:schemeClr>
              </a:gs>
              <a:gs pos="100000">
                <a:schemeClr val="bg1">
                  <a:alpha val="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D7126C49-7895-4829-9195-0C1263FAB677}"/>
              </a:ext>
            </a:extLst>
          </p:cNvPr>
          <p:cNvSpPr/>
          <p:nvPr userDrawn="1"/>
        </p:nvSpPr>
        <p:spPr bwMode="auto">
          <a:xfrm>
            <a:off x="1951461" y="1753834"/>
            <a:ext cx="10240539" cy="3213100"/>
          </a:xfrm>
          <a:prstGeom prst="rect">
            <a:avLst/>
          </a:prstGeom>
          <a:solidFill>
            <a:schemeClr val="accent1">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9A0D5CB6-A9DC-4091-9EA9-BC3726E1C75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bwMode="white">
          <a:xfrm>
            <a:off x="2704028" y="2546630"/>
            <a:ext cx="6290616" cy="1574240"/>
          </a:xfrm>
          <a:prstGeom prst="rect">
            <a:avLst/>
          </a:prstGeom>
        </p:spPr>
      </p:pic>
      <p:sp>
        <p:nvSpPr>
          <p:cNvPr id="3" name="TextBox 2">
            <a:extLst>
              <a:ext uri="{FF2B5EF4-FFF2-40B4-BE49-F238E27FC236}">
                <a16:creationId xmlns:a16="http://schemas.microsoft.com/office/drawing/2014/main" id="{B8C5C1BE-5E79-4B6C-A915-0B5DF1BA9DE6}"/>
              </a:ext>
            </a:extLst>
          </p:cNvPr>
          <p:cNvSpPr txBox="1"/>
          <p:nvPr userDrawn="1"/>
        </p:nvSpPr>
        <p:spPr>
          <a:xfrm>
            <a:off x="3687097" y="528268"/>
            <a:ext cx="7919687" cy="307777"/>
          </a:xfrm>
          <a:prstGeom prst="rect">
            <a:avLst/>
          </a:prstGeom>
          <a:noFill/>
        </p:spPr>
        <p:txBody>
          <a:bodyPr wrap="square" lIns="0" tIns="0" rIns="0" bIns="0" rtlCol="0">
            <a:spAutoFit/>
          </a:bodyPr>
          <a:lstStyle/>
          <a:p>
            <a:pPr algn="r"/>
            <a:r>
              <a:rPr lang="en-US" sz="2000" dirty="0">
                <a:gradFill>
                  <a:gsLst>
                    <a:gs pos="2917">
                      <a:schemeClr val="tx1"/>
                    </a:gs>
                    <a:gs pos="30000">
                      <a:schemeClr val="tx1"/>
                    </a:gs>
                  </a:gsLst>
                  <a:lin ang="5400000" scaled="0"/>
                </a:gradFill>
              </a:rPr>
              <a:t>Microsoft Campus, Building 92, Redmond, WA   |   April 8-12, 2019</a:t>
            </a:r>
          </a:p>
        </p:txBody>
      </p:sp>
      <p:pic>
        <p:nvPicPr>
          <p:cNvPr id="5" name="MS logo white - EMF" descr="Microsoft logo white text version">
            <a:extLst>
              <a:ext uri="{FF2B5EF4-FFF2-40B4-BE49-F238E27FC236}">
                <a16:creationId xmlns:a16="http://schemas.microsoft.com/office/drawing/2014/main" id="{05407DB3-3684-49EA-A2AF-AE273BB6A390}"/>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black">
          <a:xfrm>
            <a:off x="585216" y="585788"/>
            <a:ext cx="1366245" cy="292608"/>
          </a:xfrm>
          <a:prstGeom prst="rect">
            <a:avLst/>
          </a:prstGeom>
        </p:spPr>
      </p:pic>
    </p:spTree>
    <p:custDataLst>
      <p:tags r:id="rId1"/>
    </p:custDataLst>
    <p:extLst>
      <p:ext uri="{BB962C8B-B14F-4D97-AF65-F5344CB8AC3E}">
        <p14:creationId xmlns:p14="http://schemas.microsoft.com/office/powerpoint/2010/main" val="17292557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664"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3661116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68411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280677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AC29C1-4620-4632-9B1E-C879DE5C446F}"/>
              </a:ext>
            </a:extLst>
          </p:cNvPr>
          <p:cNvPicPr>
            <a:picLocks noChangeAspect="1"/>
          </p:cNvPicPr>
          <p:nvPr userDrawn="1"/>
        </p:nvPicPr>
        <p:blipFill>
          <a:blip r:embed="rId2"/>
          <a:stretch>
            <a:fillRect/>
          </a:stretch>
        </p:blipFill>
        <p:spPr>
          <a:xfrm>
            <a:off x="0" y="2917"/>
            <a:ext cx="12192000" cy="6852166"/>
          </a:xfrm>
          <a:prstGeom prst="rect">
            <a:avLst/>
          </a:prstGeom>
        </p:spPr>
      </p:pic>
      <p:sp>
        <p:nvSpPr>
          <p:cNvPr id="9" name="Rectangle 8">
            <a:extLst>
              <a:ext uri="{FF2B5EF4-FFF2-40B4-BE49-F238E27FC236}">
                <a16:creationId xmlns:a16="http://schemas.microsoft.com/office/drawing/2014/main" id="{2158FE2F-4704-45FE-82CB-2E9F30423CF8}"/>
              </a:ext>
            </a:extLst>
          </p:cNvPr>
          <p:cNvSpPr/>
          <p:nvPr userDrawn="1"/>
        </p:nvSpPr>
        <p:spPr bwMode="auto">
          <a:xfrm>
            <a:off x="0" y="-1"/>
            <a:ext cx="12192000" cy="2032001"/>
          </a:xfrm>
          <a:prstGeom prst="rect">
            <a:avLst/>
          </a:prstGeom>
          <a:gradFill>
            <a:gsLst>
              <a:gs pos="0">
                <a:schemeClr val="bg1">
                  <a:alpha val="55000"/>
                </a:schemeClr>
              </a:gs>
              <a:gs pos="100000">
                <a:schemeClr val="bg1">
                  <a:alpha val="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138563A3-4A8B-4656-A676-F3C6B5D14EB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white">
          <a:xfrm>
            <a:off x="9393027" y="603656"/>
            <a:ext cx="2213757" cy="553998"/>
          </a:xfrm>
          <a:prstGeom prst="rect">
            <a:avLst/>
          </a:prstGeom>
        </p:spPr>
      </p:pic>
      <p:sp>
        <p:nvSpPr>
          <p:cNvPr id="2" name="Title 1"/>
          <p:cNvSpPr>
            <a:spLocks noGrp="1"/>
          </p:cNvSpPr>
          <p:nvPr>
            <p:ph type="title" hasCustomPrompt="1"/>
          </p:nvPr>
        </p:nvSpPr>
        <p:spPr>
          <a:xfrm>
            <a:off x="838200" y="2832100"/>
            <a:ext cx="11353800" cy="1145219"/>
          </a:xfrm>
          <a:solidFill>
            <a:srgbClr val="0078D4">
              <a:alpha val="77000"/>
            </a:srgbClr>
          </a:solidFill>
        </p:spPr>
        <p:txBody>
          <a:bodyPr vert="horz" wrap="square" lIns="274320" tIns="0" rIns="0" bIns="0" rtlCol="0" anchor="ctr" anchorCtr="0">
            <a:noAutofit/>
          </a:bodyPr>
          <a:lstStyle>
            <a:lvl1pPr>
              <a:defRPr lang="en-US" dirty="0">
                <a:gradFill>
                  <a:gsLst>
                    <a:gs pos="62564">
                      <a:schemeClr val="tx1"/>
                    </a:gs>
                    <a:gs pos="55000">
                      <a:schemeClr val="tx1"/>
                    </a:gs>
                  </a:gsLst>
                  <a:lin ang="5400000" scaled="0"/>
                </a:gradFill>
              </a:defRPr>
            </a:lvl1pPr>
          </a:lstStyle>
          <a:p>
            <a:pPr marL="0" lvl="0">
              <a:lnSpc>
                <a:spcPct val="90000"/>
              </a:lnSpc>
            </a:pPr>
            <a:r>
              <a:rPr lang="en-US" dirty="0"/>
              <a:t>Demo title</a:t>
            </a:r>
          </a:p>
        </p:txBody>
      </p:sp>
      <p:sp>
        <p:nvSpPr>
          <p:cNvPr id="5" name="Text Placeholder 4"/>
          <p:cNvSpPr>
            <a:spLocks noGrp="1"/>
          </p:cNvSpPr>
          <p:nvPr>
            <p:ph type="body" sz="quarter" idx="12" hasCustomPrompt="1"/>
          </p:nvPr>
        </p:nvSpPr>
        <p:spPr>
          <a:xfrm>
            <a:off x="838200" y="3977319"/>
            <a:ext cx="11353800" cy="498598"/>
          </a:xfrm>
          <a:solidFill>
            <a:srgbClr val="0078D4">
              <a:alpha val="77000"/>
            </a:srgbClr>
          </a:solidFill>
        </p:spPr>
        <p:txBody>
          <a:bodyPr vert="horz" wrap="square" lIns="274320" tIns="0" rIns="0" bIns="0" rtlCol="0" anchor="ctr" anchorCtr="0">
            <a:noAutofit/>
          </a:bodyPr>
          <a:lstStyle>
            <a:lvl1pPr>
              <a:defRPr lang="en-US" sz="2400" b="0" cap="none" spc="-50" dirty="0">
                <a:ln w="3175">
                  <a:noFill/>
                </a:ln>
                <a:gradFill>
                  <a:gsLst>
                    <a:gs pos="62564">
                      <a:schemeClr val="tx1"/>
                    </a:gs>
                    <a:gs pos="55000">
                      <a:schemeClr val="tx1"/>
                    </a:gs>
                  </a:gsLst>
                  <a:lin ang="5400000" scaled="0"/>
                </a:gradFill>
                <a:effectLst/>
                <a:latin typeface="+mn-lt"/>
                <a:cs typeface="Segoe UI" pitchFamily="34" charset="0"/>
              </a:defRPr>
            </a:lvl1pPr>
          </a:lstStyle>
          <a:p>
            <a:pPr marL="0" lvl="0">
              <a:lnSpc>
                <a:spcPct val="90000"/>
              </a:lnSpc>
              <a:spcBef>
                <a:spcPct val="0"/>
              </a:spcBef>
              <a:buNone/>
            </a:pPr>
            <a:r>
              <a:rPr lang="en-US" dirty="0"/>
              <a:t>Speaker name</a:t>
            </a:r>
          </a:p>
        </p:txBody>
      </p:sp>
      <p:pic>
        <p:nvPicPr>
          <p:cNvPr id="8" name="Graphic 7">
            <a:extLst>
              <a:ext uri="{FF2B5EF4-FFF2-40B4-BE49-F238E27FC236}">
                <a16:creationId xmlns:a16="http://schemas.microsoft.com/office/drawing/2014/main" id="{CE158834-C957-48C5-B89D-C0AFD2EDAB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white">
          <a:xfrm>
            <a:off x="9393027" y="603656"/>
            <a:ext cx="2213757" cy="553998"/>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2640"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8B90A3B-2ED5-4651-A78C-F40F2097430E}"/>
              </a:ext>
            </a:extLst>
          </p:cNvPr>
          <p:cNvPicPr>
            <a:picLocks noChangeAspect="1"/>
          </p:cNvPicPr>
          <p:nvPr userDrawn="1"/>
        </p:nvPicPr>
        <p:blipFill>
          <a:blip r:embed="rId2"/>
          <a:stretch>
            <a:fillRect/>
          </a:stretch>
        </p:blipFill>
        <p:spPr>
          <a:xfrm>
            <a:off x="0" y="2917"/>
            <a:ext cx="12192000" cy="6852166"/>
          </a:xfrm>
          <a:prstGeom prst="rect">
            <a:avLst/>
          </a:prstGeom>
        </p:spPr>
      </p:pic>
      <p:sp>
        <p:nvSpPr>
          <p:cNvPr id="11" name="Rectangle 10">
            <a:extLst>
              <a:ext uri="{FF2B5EF4-FFF2-40B4-BE49-F238E27FC236}">
                <a16:creationId xmlns:a16="http://schemas.microsoft.com/office/drawing/2014/main" id="{CC5B8B20-B68A-4133-BEA1-1933615C6E4F}"/>
              </a:ext>
            </a:extLst>
          </p:cNvPr>
          <p:cNvSpPr/>
          <p:nvPr userDrawn="1"/>
        </p:nvSpPr>
        <p:spPr bwMode="auto">
          <a:xfrm>
            <a:off x="0" y="-1"/>
            <a:ext cx="12192000" cy="2032001"/>
          </a:xfrm>
          <a:prstGeom prst="rect">
            <a:avLst/>
          </a:prstGeom>
          <a:gradFill>
            <a:gsLst>
              <a:gs pos="0">
                <a:schemeClr val="bg1">
                  <a:alpha val="55000"/>
                </a:schemeClr>
              </a:gs>
              <a:gs pos="100000">
                <a:schemeClr val="bg1">
                  <a:alpha val="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phic 12">
            <a:extLst>
              <a:ext uri="{FF2B5EF4-FFF2-40B4-BE49-F238E27FC236}">
                <a16:creationId xmlns:a16="http://schemas.microsoft.com/office/drawing/2014/main" id="{9EA4FC1F-80F3-4E5A-8458-BF812A74486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white">
          <a:xfrm>
            <a:off x="9393027" y="603656"/>
            <a:ext cx="2213757" cy="553998"/>
          </a:xfrm>
          <a:prstGeom prst="rect">
            <a:avLst/>
          </a:prstGeom>
        </p:spPr>
      </p:pic>
      <p:sp>
        <p:nvSpPr>
          <p:cNvPr id="2" name="Title 1"/>
          <p:cNvSpPr>
            <a:spLocks noGrp="1"/>
          </p:cNvSpPr>
          <p:nvPr>
            <p:ph type="title" hasCustomPrompt="1"/>
          </p:nvPr>
        </p:nvSpPr>
        <p:spPr>
          <a:xfrm>
            <a:off x="838200" y="2832100"/>
            <a:ext cx="11353800" cy="1193800"/>
          </a:xfrm>
          <a:solidFill>
            <a:srgbClr val="0078D4">
              <a:alpha val="77000"/>
            </a:srgbClr>
          </a:solidFill>
        </p:spPr>
        <p:txBody>
          <a:bodyPr vert="horz" wrap="square" lIns="274320" tIns="0" rIns="0" bIns="0" rtlCol="0" anchor="ctr" anchorCtr="0">
            <a:noAutofit/>
          </a:bodyPr>
          <a:lstStyle>
            <a:lvl1pPr>
              <a:defRPr lang="en-US" dirty="0">
                <a:gradFill>
                  <a:gsLst>
                    <a:gs pos="62564">
                      <a:schemeClr val="tx1"/>
                    </a:gs>
                    <a:gs pos="55000">
                      <a:schemeClr val="tx1"/>
                    </a:gs>
                  </a:gsLst>
                  <a:lin ang="5400000" scaled="0"/>
                </a:gradFill>
              </a:defRPr>
            </a:lvl1pPr>
          </a:lstStyle>
          <a:p>
            <a:pPr marL="0" lvl="0">
              <a:lnSpc>
                <a:spcPct val="90000"/>
              </a:lnSpc>
            </a:pPr>
            <a:r>
              <a:rPr lang="en-US" dirty="0"/>
              <a:t>Video</a:t>
            </a:r>
          </a:p>
        </p:txBody>
      </p:sp>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664"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E75FB4-317E-4723-8788-A240BEC36FEC}"/>
              </a:ext>
            </a:extLst>
          </p:cNvPr>
          <p:cNvPicPr>
            <a:picLocks noChangeAspect="1"/>
          </p:cNvPicPr>
          <p:nvPr userDrawn="1"/>
        </p:nvPicPr>
        <p:blipFill>
          <a:blip r:embed="rId2"/>
          <a:stretch>
            <a:fillRect/>
          </a:stretch>
        </p:blipFill>
        <p:spPr>
          <a:xfrm>
            <a:off x="0" y="2917"/>
            <a:ext cx="12192000" cy="6852166"/>
          </a:xfrm>
          <a:prstGeom prst="rect">
            <a:avLst/>
          </a:prstGeom>
        </p:spPr>
      </p:pic>
      <p:sp>
        <p:nvSpPr>
          <p:cNvPr id="9" name="Rectangle 8">
            <a:extLst>
              <a:ext uri="{FF2B5EF4-FFF2-40B4-BE49-F238E27FC236}">
                <a16:creationId xmlns:a16="http://schemas.microsoft.com/office/drawing/2014/main" id="{290EF7C9-09F2-4FDF-AD7A-B8C96B3F0F40}"/>
              </a:ext>
            </a:extLst>
          </p:cNvPr>
          <p:cNvSpPr/>
          <p:nvPr userDrawn="1"/>
        </p:nvSpPr>
        <p:spPr bwMode="auto">
          <a:xfrm>
            <a:off x="0" y="-1"/>
            <a:ext cx="12192000" cy="2032001"/>
          </a:xfrm>
          <a:prstGeom prst="rect">
            <a:avLst/>
          </a:prstGeom>
          <a:gradFill>
            <a:gsLst>
              <a:gs pos="0">
                <a:schemeClr val="bg1">
                  <a:alpha val="55000"/>
                </a:schemeClr>
              </a:gs>
              <a:gs pos="100000">
                <a:schemeClr val="bg1">
                  <a:alpha val="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838200" y="2832100"/>
            <a:ext cx="11353800" cy="1193800"/>
          </a:xfrm>
          <a:solidFill>
            <a:srgbClr val="0078D4">
              <a:alpha val="77000"/>
            </a:srgbClr>
          </a:solidFill>
        </p:spPr>
        <p:txBody>
          <a:bodyPr wrap="square" lIns="274320" tIns="0" rIns="0" bIns="0" anchor="ctr" anchorCtr="0">
            <a:no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2664"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8CE96-DEF5-4241-BF5E-67F9C2A98148}"/>
              </a:ext>
            </a:extLst>
          </p:cNvPr>
          <p:cNvPicPr>
            <a:picLocks noChangeAspect="1"/>
          </p:cNvPicPr>
          <p:nvPr userDrawn="1"/>
        </p:nvPicPr>
        <p:blipFill>
          <a:blip r:embed="rId3"/>
          <a:stretch>
            <a:fillRect/>
          </a:stretch>
        </p:blipFill>
        <p:spPr>
          <a:xfrm>
            <a:off x="0" y="2917"/>
            <a:ext cx="12192000" cy="6852166"/>
          </a:xfrm>
          <a:prstGeom prst="rect">
            <a:avLst/>
          </a:prstGeom>
        </p:spPr>
      </p:pic>
      <p:sp>
        <p:nvSpPr>
          <p:cNvPr id="8" name="Rectangle 7">
            <a:extLst>
              <a:ext uri="{FF2B5EF4-FFF2-40B4-BE49-F238E27FC236}">
                <a16:creationId xmlns:a16="http://schemas.microsoft.com/office/drawing/2014/main" id="{655C3995-5B87-4383-818A-088633F45AE6}"/>
              </a:ext>
            </a:extLst>
          </p:cNvPr>
          <p:cNvSpPr/>
          <p:nvPr userDrawn="1"/>
        </p:nvSpPr>
        <p:spPr bwMode="auto">
          <a:xfrm>
            <a:off x="0" y="-1"/>
            <a:ext cx="12192000" cy="2032001"/>
          </a:xfrm>
          <a:prstGeom prst="rect">
            <a:avLst/>
          </a:prstGeom>
          <a:gradFill>
            <a:gsLst>
              <a:gs pos="0">
                <a:schemeClr val="bg1">
                  <a:alpha val="55000"/>
                </a:schemeClr>
              </a:gs>
              <a:gs pos="100000">
                <a:schemeClr val="bg1">
                  <a:alpha val="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MS logo white - EMF" descr="Microsoft logo white text version">
            <a:extLst>
              <a:ext uri="{FF2B5EF4-FFF2-40B4-BE49-F238E27FC236}">
                <a16:creationId xmlns:a16="http://schemas.microsoft.com/office/drawing/2014/main" id="{A41B8469-804C-4A78-8C4F-078FB4F7196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585216" y="585788"/>
            <a:ext cx="1366245" cy="292608"/>
          </a:xfrm>
          <a:prstGeom prst="rect">
            <a:avLst/>
          </a:prstGeom>
        </p:spPr>
      </p:pic>
      <p:pic>
        <p:nvPicPr>
          <p:cNvPr id="14" name="Graphic 13">
            <a:extLst>
              <a:ext uri="{FF2B5EF4-FFF2-40B4-BE49-F238E27FC236}">
                <a16:creationId xmlns:a16="http://schemas.microsoft.com/office/drawing/2014/main" id="{2DE53634-683B-482F-A053-B6F2E28E68B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bwMode="white">
          <a:xfrm>
            <a:off x="9393027" y="603656"/>
            <a:ext cx="2213757" cy="553998"/>
          </a:xfrm>
          <a:prstGeom prst="rect">
            <a:avLst/>
          </a:prstGeom>
        </p:spPr>
      </p:pic>
      <p:sp>
        <p:nvSpPr>
          <p:cNvPr id="11" name="Rectangle 10">
            <a:extLst>
              <a:ext uri="{FF2B5EF4-FFF2-40B4-BE49-F238E27FC236}">
                <a16:creationId xmlns:a16="http://schemas.microsoft.com/office/drawing/2014/main" id="{B15CBAED-6DF1-4150-B732-FFE194E5C900}"/>
              </a:ext>
            </a:extLst>
          </p:cNvPr>
          <p:cNvSpPr/>
          <p:nvPr userDrawn="1"/>
        </p:nvSpPr>
        <p:spPr bwMode="auto">
          <a:xfrm>
            <a:off x="1951461" y="1753834"/>
            <a:ext cx="10240539" cy="3213100"/>
          </a:xfrm>
          <a:prstGeom prst="rect">
            <a:avLst/>
          </a:prstGeom>
          <a:solidFill>
            <a:schemeClr val="accent1">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577854" y="2731203"/>
            <a:ext cx="73802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2577853" y="3713825"/>
            <a:ext cx="73802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custDataLst>
      <p:tags r:id="rId1"/>
    </p:custDataLst>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4" orient="horz" pos="2160" userDrawn="1">
          <p15:clr>
            <a:srgbClr val="FBAE40"/>
          </p15:clr>
        </p15:guide>
        <p15:guide id="5" pos="2664"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5216"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algn="l"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11DC2285-19DC-4B90-874F-AD8E97992BC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5216"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7100-37DE-4007-A121-1DA07D668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6A9C2-4A28-40D2-A632-ECA9D8DC86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B9DD8-B63F-498D-9EDF-943BF6F2BF92}"/>
              </a:ext>
            </a:extLst>
          </p:cNvPr>
          <p:cNvSpPr>
            <a:spLocks noGrp="1"/>
          </p:cNvSpPr>
          <p:nvPr>
            <p:ph type="dt" sz="half" idx="10"/>
          </p:nvPr>
        </p:nvSpPr>
        <p:spPr/>
        <p:txBody>
          <a:bodyPr/>
          <a:lstStyle/>
          <a:p>
            <a:fld id="{021DDD7B-6DEA-48E3-9696-2411AE25E255}" type="datetimeFigureOut">
              <a:rPr lang="en-US" smtClean="0"/>
              <a:t>6/25/2019</a:t>
            </a:fld>
            <a:endParaRPr lang="en-US"/>
          </a:p>
        </p:txBody>
      </p:sp>
      <p:sp>
        <p:nvSpPr>
          <p:cNvPr id="5" name="Footer Placeholder 4">
            <a:extLst>
              <a:ext uri="{FF2B5EF4-FFF2-40B4-BE49-F238E27FC236}">
                <a16:creationId xmlns:a16="http://schemas.microsoft.com/office/drawing/2014/main" id="{31E09A41-94D6-4C66-9F26-EDBBD5347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5AEDA-0CF5-4244-BA00-89769F18D863}"/>
              </a:ext>
            </a:extLst>
          </p:cNvPr>
          <p:cNvSpPr>
            <a:spLocks noGrp="1"/>
          </p:cNvSpPr>
          <p:nvPr>
            <p:ph type="sldNum" sz="quarter" idx="12"/>
          </p:nvPr>
        </p:nvSpPr>
        <p:spPr/>
        <p:txBody>
          <a:bodyPr/>
          <a:lstStyle/>
          <a:p>
            <a:fld id="{8BDE92AC-9B9A-4D6B-974C-DFDA00741703}" type="slidenum">
              <a:rPr lang="en-US" smtClean="0"/>
              <a:t>‹#›</a:t>
            </a:fld>
            <a:endParaRPr lang="en-US"/>
          </a:p>
        </p:txBody>
      </p:sp>
    </p:spTree>
    <p:extLst>
      <p:ext uri="{BB962C8B-B14F-4D97-AF65-F5344CB8AC3E}">
        <p14:creationId xmlns:p14="http://schemas.microsoft.com/office/powerpoint/2010/main" val="4200885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4744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grpSp>
        <p:nvGrpSpPr>
          <p:cNvPr id="35" name="Group 34">
            <a:extLst>
              <a:ext uri="{FF2B5EF4-FFF2-40B4-BE49-F238E27FC236}">
                <a16:creationId xmlns:a16="http://schemas.microsoft.com/office/drawing/2014/main" id="{CC8F9551-5E21-4AA6-AB78-D9F25EDC1E35}"/>
              </a:ext>
            </a:extLst>
          </p:cNvPr>
          <p:cNvGrpSpPr/>
          <p:nvPr userDrawn="1"/>
        </p:nvGrpSpPr>
        <p:grpSpPr>
          <a:xfrm>
            <a:off x="7941525" y="2604101"/>
            <a:ext cx="3214798" cy="1983772"/>
            <a:chOff x="5605998" y="4615023"/>
            <a:chExt cx="2957813" cy="1825191"/>
          </a:xfrm>
        </p:grpSpPr>
        <p:grpSp>
          <p:nvGrpSpPr>
            <p:cNvPr id="36" name="Group 35">
              <a:extLst>
                <a:ext uri="{FF2B5EF4-FFF2-40B4-BE49-F238E27FC236}">
                  <a16:creationId xmlns:a16="http://schemas.microsoft.com/office/drawing/2014/main" id="{58341433-87EF-4239-873C-70350A3697D7}"/>
                </a:ext>
              </a:extLst>
            </p:cNvPr>
            <p:cNvGrpSpPr/>
            <p:nvPr/>
          </p:nvGrpSpPr>
          <p:grpSpPr>
            <a:xfrm>
              <a:off x="5605998" y="4615023"/>
              <a:ext cx="2957813" cy="1825191"/>
              <a:chOff x="5605998" y="4615023"/>
              <a:chExt cx="2957813" cy="1825191"/>
            </a:xfrm>
          </p:grpSpPr>
          <p:sp>
            <p:nvSpPr>
              <p:cNvPr id="41" name="Rectangle: Rounded Corners 40">
                <a:extLst>
                  <a:ext uri="{FF2B5EF4-FFF2-40B4-BE49-F238E27FC236}">
                    <a16:creationId xmlns:a16="http://schemas.microsoft.com/office/drawing/2014/main" id="{82091A9E-ECAD-4357-BB1E-A6086F0EE7FE}"/>
                  </a:ext>
                </a:extLst>
              </p:cNvPr>
              <p:cNvSpPr/>
              <p:nvPr/>
            </p:nvSpPr>
            <p:spPr bwMode="auto">
              <a:xfrm rot="2606308">
                <a:off x="6087193" y="4615023"/>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42" name="Rectangle: Rounded Corners 41">
                <a:extLst>
                  <a:ext uri="{FF2B5EF4-FFF2-40B4-BE49-F238E27FC236}">
                    <a16:creationId xmlns:a16="http://schemas.microsoft.com/office/drawing/2014/main" id="{99CC1EBC-C768-41C7-A1F0-6DE2DCE03B1D}"/>
                  </a:ext>
                </a:extLst>
              </p:cNvPr>
              <p:cNvSpPr/>
              <p:nvPr/>
            </p:nvSpPr>
            <p:spPr bwMode="auto">
              <a:xfrm rot="2606308">
                <a:off x="7955364"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43" name="Rectangle: Rounded Corners 42">
                <a:extLst>
                  <a:ext uri="{FF2B5EF4-FFF2-40B4-BE49-F238E27FC236}">
                    <a16:creationId xmlns:a16="http://schemas.microsoft.com/office/drawing/2014/main" id="{B7D3FA6A-DEE4-4AD2-A838-7C540DC71ADF}"/>
                  </a:ext>
                </a:extLst>
              </p:cNvPr>
              <p:cNvSpPr/>
              <p:nvPr/>
            </p:nvSpPr>
            <p:spPr bwMode="auto">
              <a:xfrm rot="18844638">
                <a:off x="7940037" y="4612971"/>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44" name="Rectangle: Rounded Corners 43">
                <a:extLst>
                  <a:ext uri="{FF2B5EF4-FFF2-40B4-BE49-F238E27FC236}">
                    <a16:creationId xmlns:a16="http://schemas.microsoft.com/office/drawing/2014/main" id="{5ABF2B31-0CD8-4B56-88B2-7AAB5F1EC5E5}"/>
                  </a:ext>
                </a:extLst>
              </p:cNvPr>
              <p:cNvSpPr/>
              <p:nvPr/>
            </p:nvSpPr>
            <p:spPr bwMode="auto">
              <a:xfrm rot="18844638">
                <a:off x="6102520"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37" name="Group 36">
              <a:extLst>
                <a:ext uri="{FF2B5EF4-FFF2-40B4-BE49-F238E27FC236}">
                  <a16:creationId xmlns:a16="http://schemas.microsoft.com/office/drawing/2014/main" id="{C166EB2F-D10D-4326-AAC2-56F841C3030E}"/>
                </a:ext>
              </a:extLst>
            </p:cNvPr>
            <p:cNvGrpSpPr/>
            <p:nvPr/>
          </p:nvGrpSpPr>
          <p:grpSpPr>
            <a:xfrm>
              <a:off x="6348529" y="5338762"/>
              <a:ext cx="1472116" cy="373056"/>
              <a:chOff x="6364404" y="5364369"/>
              <a:chExt cx="1472116" cy="373056"/>
            </a:xfrm>
          </p:grpSpPr>
          <p:sp>
            <p:nvSpPr>
              <p:cNvPr id="38" name="Oval 37">
                <a:extLst>
                  <a:ext uri="{FF2B5EF4-FFF2-40B4-BE49-F238E27FC236}">
                    <a16:creationId xmlns:a16="http://schemas.microsoft.com/office/drawing/2014/main" id="{3A267834-8CEC-47C7-AABD-E0E7B0876D6C}"/>
                  </a:ext>
                </a:extLst>
              </p:cNvPr>
              <p:cNvSpPr/>
              <p:nvPr/>
            </p:nvSpPr>
            <p:spPr bwMode="auto">
              <a:xfrm>
                <a:off x="7476455" y="5364369"/>
                <a:ext cx="360065" cy="360065"/>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39" name="Oval 38">
                <a:extLst>
                  <a:ext uri="{FF2B5EF4-FFF2-40B4-BE49-F238E27FC236}">
                    <a16:creationId xmlns:a16="http://schemas.microsoft.com/office/drawing/2014/main" id="{884ABB88-BB4D-4357-ABF4-E4116FA7A46A}"/>
                  </a:ext>
                </a:extLst>
              </p:cNvPr>
              <p:cNvSpPr/>
              <p:nvPr/>
            </p:nvSpPr>
            <p:spPr bwMode="auto">
              <a:xfrm>
                <a:off x="6916863" y="5377360"/>
                <a:ext cx="360065" cy="360065"/>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40" name="Oval 39">
                <a:extLst>
                  <a:ext uri="{FF2B5EF4-FFF2-40B4-BE49-F238E27FC236}">
                    <a16:creationId xmlns:a16="http://schemas.microsoft.com/office/drawing/2014/main" id="{7969AD06-1809-4D6B-8B42-03B1FEFA0FBC}"/>
                  </a:ext>
                </a:extLst>
              </p:cNvPr>
              <p:cNvSpPr/>
              <p:nvPr/>
            </p:nvSpPr>
            <p:spPr bwMode="auto">
              <a:xfrm>
                <a:off x="6364404" y="5368123"/>
                <a:ext cx="360065" cy="360065"/>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411"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pic>
        <p:nvPicPr>
          <p:cNvPr id="45" name="Picture 44">
            <a:extLst>
              <a:ext uri="{FF2B5EF4-FFF2-40B4-BE49-F238E27FC236}">
                <a16:creationId xmlns:a16="http://schemas.microsoft.com/office/drawing/2014/main" id="{7B9DC9CA-FE36-4106-9CD0-3EF45D46F543}"/>
              </a:ext>
            </a:extLst>
          </p:cNvPr>
          <p:cNvPicPr>
            <a:picLocks noChangeAspect="1"/>
          </p:cNvPicPr>
          <p:nvPr userDrawn="1"/>
        </p:nvPicPr>
        <p:blipFill>
          <a:blip r:embed="rId2"/>
          <a:stretch>
            <a:fillRect/>
          </a:stretch>
        </p:blipFill>
        <p:spPr>
          <a:xfrm>
            <a:off x="7417593" y="972232"/>
            <a:ext cx="2338957" cy="2338954"/>
          </a:xfrm>
          <a:prstGeom prst="rect">
            <a:avLst/>
          </a:prstGeom>
        </p:spPr>
      </p:pic>
    </p:spTree>
    <p:extLst>
      <p:ext uri="{BB962C8B-B14F-4D97-AF65-F5344CB8AC3E}">
        <p14:creationId xmlns:p14="http://schemas.microsoft.com/office/powerpoint/2010/main" val="296557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872853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D29763A-EB14-4BC8-B96B-36AF3DA95533}"/>
              </a:ext>
            </a:extLst>
          </p:cNvPr>
          <p:cNvSpPr/>
          <p:nvPr userDrawn="1"/>
        </p:nvSpPr>
        <p:spPr bwMode="auto">
          <a:xfrm>
            <a:off x="1" y="0"/>
            <a:ext cx="3690567" cy="6858000"/>
          </a:xfrm>
          <a:custGeom>
            <a:avLst/>
            <a:gdLst>
              <a:gd name="connsiteX0" fmla="*/ 0 w 3690567"/>
              <a:gd name="connsiteY0" fmla="*/ 0 h 6858000"/>
              <a:gd name="connsiteX1" fmla="*/ 2598367 w 3690567"/>
              <a:gd name="connsiteY1" fmla="*/ 0 h 6858000"/>
              <a:gd name="connsiteX2" fmla="*/ 3690567 w 3690567"/>
              <a:gd name="connsiteY2" fmla="*/ 3429000 h 6858000"/>
              <a:gd name="connsiteX3" fmla="*/ 2598367 w 3690567"/>
              <a:gd name="connsiteY3" fmla="*/ 6858000 h 6858000"/>
              <a:gd name="connsiteX4" fmla="*/ 0 w 3690567"/>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0567" h="6858000">
                <a:moveTo>
                  <a:pt x="0" y="0"/>
                </a:moveTo>
                <a:lnTo>
                  <a:pt x="2598367" y="0"/>
                </a:lnTo>
                <a:lnTo>
                  <a:pt x="3690567" y="3429000"/>
                </a:lnTo>
                <a:lnTo>
                  <a:pt x="2598367"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229100" y="2979778"/>
            <a:ext cx="7380288" cy="553998"/>
          </a:xfrm>
          <a:noFill/>
        </p:spPr>
        <p:txBody>
          <a:bodyPr wrap="square" lIns="0" tIns="0" rIns="0" bIns="0" anchor="b" anchorCtr="0">
            <a:spAutoFit/>
          </a:bodyPr>
          <a:lstStyle>
            <a:lvl1pPr>
              <a:defRPr sz="3600" spc="-50" baseline="0">
                <a:solidFill>
                  <a:srgbClr val="0078D4"/>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229100" y="3962400"/>
            <a:ext cx="7380288" cy="31205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3" name="MS logo white - EMF" descr="Microsoft logo white text version">
            <a:extLst>
              <a:ext uri="{FF2B5EF4-FFF2-40B4-BE49-F238E27FC236}">
                <a16:creationId xmlns:a16="http://schemas.microsoft.com/office/drawing/2014/main" id="{A41B8469-804C-4A78-8C4F-078FB4F719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5216" y="585788"/>
            <a:ext cx="1366245" cy="292608"/>
          </a:xfrm>
          <a:prstGeom prst="rect">
            <a:avLst/>
          </a:prstGeom>
        </p:spPr>
      </p:pic>
      <p:pic>
        <p:nvPicPr>
          <p:cNvPr id="10" name="Graphic 9">
            <a:extLst>
              <a:ext uri="{FF2B5EF4-FFF2-40B4-BE49-F238E27FC236}">
                <a16:creationId xmlns:a16="http://schemas.microsoft.com/office/drawing/2014/main" id="{200B4A12-322C-4460-B365-F11FED59794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white">
          <a:xfrm>
            <a:off x="9393027" y="603656"/>
            <a:ext cx="2213757" cy="553998"/>
          </a:xfrm>
          <a:prstGeom prst="rect">
            <a:avLst/>
          </a:prstGeom>
        </p:spPr>
      </p:pic>
    </p:spTree>
    <p:extLst>
      <p:ext uri="{BB962C8B-B14F-4D97-AF65-F5344CB8AC3E}">
        <p14:creationId xmlns:p14="http://schemas.microsoft.com/office/powerpoint/2010/main" val="2591864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2664" userDrawn="1">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ith photo_black text">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1C5EF6-D779-42CB-8184-4D4F82A161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0947" r="592" b="10263"/>
          <a:stretch/>
        </p:blipFill>
        <p:spPr>
          <a:xfrm>
            <a:off x="1" y="0"/>
            <a:ext cx="12192000" cy="5435600"/>
          </a:xfrm>
          <a:prstGeom prst="rect">
            <a:avLst/>
          </a:prstGeom>
        </p:spPr>
      </p:pic>
      <p:sp>
        <p:nvSpPr>
          <p:cNvPr id="2" name="Rectangle 1">
            <a:extLst>
              <a:ext uri="{FF2B5EF4-FFF2-40B4-BE49-F238E27FC236}">
                <a16:creationId xmlns:a16="http://schemas.microsoft.com/office/drawing/2014/main" id="{F327D907-1011-4687-AD05-D71840BE0659}"/>
              </a:ext>
            </a:extLst>
          </p:cNvPr>
          <p:cNvSpPr/>
          <p:nvPr userDrawn="1"/>
        </p:nvSpPr>
        <p:spPr bwMode="auto">
          <a:xfrm>
            <a:off x="0" y="0"/>
            <a:ext cx="6445250" cy="5388408"/>
          </a:xfrm>
          <a:prstGeom prst="rect">
            <a:avLst/>
          </a:prstGeom>
          <a:gradFill flip="none" rotWithShape="1">
            <a:gsLst>
              <a:gs pos="66000">
                <a:srgbClr val="FFFFFF">
                  <a:alpha val="88000"/>
                </a:srgbClr>
              </a:gs>
              <a:gs pos="100000">
                <a:srgbClr val="FFFFFF">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1" y="2425780"/>
            <a:ext cx="4663440" cy="1107996"/>
          </a:xfrm>
          <a:noFill/>
        </p:spPr>
        <p:txBody>
          <a:bodyPr wrap="square" lIns="0" tIns="0" rIns="0" bIns="0" anchor="b" anchorCtr="0">
            <a:spAutoFit/>
          </a:bodyPr>
          <a:lstStyle>
            <a:lvl1pPr>
              <a:defRPr sz="3600" spc="-50" baseline="0">
                <a:solidFill>
                  <a:srgbClr val="243A5E"/>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084064" cy="307777"/>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Rectangle 6">
            <a:extLst>
              <a:ext uri="{FF2B5EF4-FFF2-40B4-BE49-F238E27FC236}">
                <a16:creationId xmlns:a16="http://schemas.microsoft.com/office/drawing/2014/main" id="{958D82B4-1515-4133-AB4C-7D29F3396916}"/>
              </a:ext>
            </a:extLst>
          </p:cNvPr>
          <p:cNvSpPr/>
          <p:nvPr userDrawn="1"/>
        </p:nvSpPr>
        <p:spPr bwMode="auto">
          <a:xfrm>
            <a:off x="0" y="5393816"/>
            <a:ext cx="12192000" cy="146418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MS logo gray - EMF" descr="Microsoft logo, gray text version">
            <a:extLst>
              <a:ext uri="{FF2B5EF4-FFF2-40B4-BE49-F238E27FC236}">
                <a16:creationId xmlns:a16="http://schemas.microsoft.com/office/drawing/2014/main" id="{A732EF21-7F8D-4D7A-A16C-02DEFBDA1FC6}"/>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14" name="Graphic 13">
            <a:extLst>
              <a:ext uri="{FF2B5EF4-FFF2-40B4-BE49-F238E27FC236}">
                <a16:creationId xmlns:a16="http://schemas.microsoft.com/office/drawing/2014/main" id="{A26F502A-8944-4D7A-905F-369734AA343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bwMode="white">
          <a:xfrm>
            <a:off x="585216" y="5831619"/>
            <a:ext cx="1747911" cy="437419"/>
          </a:xfrm>
          <a:prstGeom prst="rect">
            <a:avLst/>
          </a:prstGeom>
        </p:spPr>
      </p:pic>
    </p:spTree>
    <p:extLst>
      <p:ext uri="{BB962C8B-B14F-4D97-AF65-F5344CB8AC3E}">
        <p14:creationId xmlns:p14="http://schemas.microsoft.com/office/powerpoint/2010/main" val="3437373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ith photo_white text">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29900E-3A0B-4B50-B145-B998A96D38A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9" name="Title 1"/>
          <p:cNvSpPr>
            <a:spLocks noGrp="1"/>
          </p:cNvSpPr>
          <p:nvPr>
            <p:ph type="title" hasCustomPrompt="1"/>
          </p:nvPr>
        </p:nvSpPr>
        <p:spPr bwMode="white">
          <a:xfrm>
            <a:off x="584635" y="2425780"/>
            <a:ext cx="4663440" cy="1107996"/>
          </a:xfrm>
          <a:noFill/>
        </p:spPr>
        <p:txBody>
          <a:bodyPr wrap="square" lIns="0" tIns="0" rIns="0" bIns="0" anchor="b" anchorCtr="0">
            <a:spAutoFit/>
          </a:bodyPr>
          <a:lstStyle>
            <a:lvl1pPr>
              <a:defRPr sz="3600" spc="-50" baseline="0">
                <a:gradFill>
                  <a:gsLst>
                    <a:gs pos="53365">
                      <a:srgbClr val="FFFFFF"/>
                    </a:gs>
                    <a:gs pos="21764">
                      <a:srgbClr val="FFFFFF"/>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bwMode="white">
          <a:xfrm>
            <a:off x="584200" y="3962400"/>
            <a:ext cx="4524829" cy="307777"/>
          </a:xfrm>
          <a:noFill/>
        </p:spPr>
        <p:txBody>
          <a:bodyPr wrap="square" lIns="0" tIns="0" rIns="0" bIns="0">
            <a:spAutoFit/>
          </a:bodyPr>
          <a:lstStyle>
            <a:lvl1pPr marL="0" indent="0">
              <a:spcBef>
                <a:spcPts val="0"/>
              </a:spcBef>
              <a:buNone/>
              <a:defRPr sz="2000" spc="0" baseline="0">
                <a:gradFill>
                  <a:gsLst>
                    <a:gs pos="53365">
                      <a:srgbClr val="FFFFFF"/>
                    </a:gs>
                    <a:gs pos="21764">
                      <a:srgbClr val="FFFFFF"/>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Rectangle 6">
            <a:extLst>
              <a:ext uri="{FF2B5EF4-FFF2-40B4-BE49-F238E27FC236}">
                <a16:creationId xmlns:a16="http://schemas.microsoft.com/office/drawing/2014/main" id="{8E0E2A34-7800-4845-967F-625394B55C6E}"/>
              </a:ext>
            </a:extLst>
          </p:cNvPr>
          <p:cNvSpPr/>
          <p:nvPr userDrawn="1"/>
        </p:nvSpPr>
        <p:spPr bwMode="auto">
          <a:xfrm>
            <a:off x="0" y="5393816"/>
            <a:ext cx="12192000" cy="146418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MS logo white - EMF" descr="Microsoft logo white text version">
            <a:extLst>
              <a:ext uri="{FF2B5EF4-FFF2-40B4-BE49-F238E27FC236}">
                <a16:creationId xmlns:a16="http://schemas.microsoft.com/office/drawing/2014/main" id="{F9AA2186-3358-4976-8AF7-ED54861824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5216" y="585788"/>
            <a:ext cx="1366245" cy="292608"/>
          </a:xfrm>
          <a:prstGeom prst="rect">
            <a:avLst/>
          </a:prstGeom>
        </p:spPr>
      </p:pic>
      <p:pic>
        <p:nvPicPr>
          <p:cNvPr id="15" name="Graphic 14">
            <a:extLst>
              <a:ext uri="{FF2B5EF4-FFF2-40B4-BE49-F238E27FC236}">
                <a16:creationId xmlns:a16="http://schemas.microsoft.com/office/drawing/2014/main" id="{C9C8A807-23EC-4A5E-99D2-AC44C428AD7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bwMode="white">
          <a:xfrm>
            <a:off x="585216" y="5831619"/>
            <a:ext cx="1747911" cy="437419"/>
          </a:xfrm>
          <a:prstGeom prst="rect">
            <a:avLst/>
          </a:prstGeom>
        </p:spPr>
      </p:pic>
    </p:spTree>
    <p:extLst>
      <p:ext uri="{BB962C8B-B14F-4D97-AF65-F5344CB8AC3E}">
        <p14:creationId xmlns:p14="http://schemas.microsoft.com/office/powerpoint/2010/main" val="3724541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a:extLst>
              <a:ext uri="{FF2B5EF4-FFF2-40B4-BE49-F238E27FC236}">
                <a16:creationId xmlns:a16="http://schemas.microsoft.com/office/drawing/2014/main" id="{125F8296-F1AA-4DCE-A69C-0036BB0846F9}"/>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54" r:id="rId1"/>
    <p:sldLayoutId id="2147484577" r:id="rId2"/>
    <p:sldLayoutId id="2147484655" r:id="rId3"/>
    <p:sldLayoutId id="2147484608" r:id="rId4"/>
    <p:sldLayoutId id="2147484611" r:id="rId5"/>
    <p:sldLayoutId id="2147484240" r:id="rId6"/>
    <p:sldLayoutId id="2147484241" r:id="rId7"/>
    <p:sldLayoutId id="2147484474" r:id="rId8"/>
    <p:sldLayoutId id="2147484245" r:id="rId9"/>
    <p:sldLayoutId id="2147484247" r:id="rId10"/>
    <p:sldLayoutId id="2147484639" r:id="rId11"/>
    <p:sldLayoutId id="2147484603" r:id="rId12"/>
    <p:sldLayoutId id="2147484645" r:id="rId13"/>
    <p:sldLayoutId id="2147484646" r:id="rId14"/>
    <p:sldLayoutId id="2147484647" r:id="rId15"/>
    <p:sldLayoutId id="2147484249" r:id="rId16"/>
    <p:sldLayoutId id="2147484582" r:id="rId17"/>
    <p:sldLayoutId id="2147484584" r:id="rId18"/>
    <p:sldLayoutId id="2147484256" r:id="rId19"/>
    <p:sldLayoutId id="2147484257" r:id="rId20"/>
    <p:sldLayoutId id="2147484585" r:id="rId21"/>
    <p:sldLayoutId id="2147484299" r:id="rId22"/>
    <p:sldLayoutId id="2147484263" r:id="rId23"/>
    <p:sldLayoutId id="2147484656" r:id="rId24"/>
    <p:sldLayoutId id="2147484657" r:id="rId25"/>
    <p:sldLayoutId id="2147484658" r:id="rId26"/>
    <p:sldLayoutId id="2147484659"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8.png"/><Relationship Id="rId5" Type="http://schemas.openxmlformats.org/officeDocument/2006/relationships/image" Target="../media/image13.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image" Target="../media/image13.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21.png"/><Relationship Id="rId5" Type="http://schemas.openxmlformats.org/officeDocument/2006/relationships/image" Target="../media/image13.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3.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3.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16.png"/><Relationship Id="rId4" Type="http://schemas.openxmlformats.org/officeDocument/2006/relationships/image" Target="../media/image24.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5.png"/><Relationship Id="rId1" Type="http://schemas.openxmlformats.org/officeDocument/2006/relationships/slideLayout" Target="../slideLayouts/slideLayout19.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17.png"/><Relationship Id="rId10" Type="http://schemas.openxmlformats.org/officeDocument/2006/relationships/image" Target="../media/image31.svg"/><Relationship Id="rId4" Type="http://schemas.openxmlformats.org/officeDocument/2006/relationships/image" Target="../media/image26.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4.xml"/><Relationship Id="rId5" Type="http://schemas.openxmlformats.org/officeDocument/2006/relationships/image" Target="../media/image31.sv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3.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5.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5.xml"/><Relationship Id="rId6" Type="http://schemas.openxmlformats.org/officeDocument/2006/relationships/image" Target="../media/image34.png"/><Relationship Id="rId5" Type="http://schemas.openxmlformats.org/officeDocument/2006/relationships/image" Target="../media/image22.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7.xml"/><Relationship Id="rId6" Type="http://schemas.openxmlformats.org/officeDocument/2006/relationships/image" Target="../media/image36.png"/><Relationship Id="rId5" Type="http://schemas.openxmlformats.org/officeDocument/2006/relationships/image" Target="../media/image21.png"/><Relationship Id="rId10" Type="http://schemas.openxmlformats.org/officeDocument/2006/relationships/image" Target="../media/image40.png"/><Relationship Id="rId4" Type="http://schemas.openxmlformats.org/officeDocument/2006/relationships/image" Target="../media/image15.png"/><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7.xml"/><Relationship Id="rId6"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1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ED24A-9D05-44C2-BEE6-3852094FF07C}"/>
              </a:ext>
            </a:extLst>
          </p:cNvPr>
          <p:cNvSpPr>
            <a:spLocks noGrp="1"/>
          </p:cNvSpPr>
          <p:nvPr>
            <p:ph type="title"/>
          </p:nvPr>
        </p:nvSpPr>
        <p:spPr/>
        <p:txBody>
          <a:bodyPr/>
          <a:lstStyle/>
          <a:p>
            <a:r>
              <a:rPr lang="en-US" dirty="0"/>
              <a:t>App Service networking features</a:t>
            </a:r>
          </a:p>
        </p:txBody>
      </p:sp>
    </p:spTree>
    <p:extLst>
      <p:ext uri="{BB962C8B-B14F-4D97-AF65-F5344CB8AC3E}">
        <p14:creationId xmlns:p14="http://schemas.microsoft.com/office/powerpoint/2010/main" val="150275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ounded Rectangle 75">
            <a:extLst>
              <a:ext uri="{FF2B5EF4-FFF2-40B4-BE49-F238E27FC236}">
                <a16:creationId xmlns:a16="http://schemas.microsoft.com/office/drawing/2014/main" id="{428585AD-0DB6-4FEF-9FEC-5B292145A17D}"/>
              </a:ext>
            </a:extLst>
          </p:cNvPr>
          <p:cNvSpPr/>
          <p:nvPr/>
        </p:nvSpPr>
        <p:spPr>
          <a:xfrm>
            <a:off x="4012083" y="4086077"/>
            <a:ext cx="2052276" cy="134176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84" name="TextBox 83">
            <a:extLst>
              <a:ext uri="{FF2B5EF4-FFF2-40B4-BE49-F238E27FC236}">
                <a16:creationId xmlns:a16="http://schemas.microsoft.com/office/drawing/2014/main" id="{5CE50EFC-14B8-4FA8-BEB8-56D7A32432A9}"/>
              </a:ext>
            </a:extLst>
          </p:cNvPr>
          <p:cNvSpPr txBox="1"/>
          <p:nvPr/>
        </p:nvSpPr>
        <p:spPr>
          <a:xfrm>
            <a:off x="4758389" y="4231838"/>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cxnSp>
        <p:nvCxnSpPr>
          <p:cNvPr id="85" name="Straight Arrow Connector 84">
            <a:extLst>
              <a:ext uri="{FF2B5EF4-FFF2-40B4-BE49-F238E27FC236}">
                <a16:creationId xmlns:a16="http://schemas.microsoft.com/office/drawing/2014/main" id="{F41F8B28-8557-4A98-8E1A-AD24AAB49E99}"/>
              </a:ext>
            </a:extLst>
          </p:cNvPr>
          <p:cNvCxnSpPr>
            <a:cxnSpLocks/>
          </p:cNvCxnSpPr>
          <p:nvPr/>
        </p:nvCxnSpPr>
        <p:spPr>
          <a:xfrm>
            <a:off x="3080966" y="4690859"/>
            <a:ext cx="931117"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87" name="Picture 2" descr="https://www.sumologic.com/wp-content/uploads/globe-1-e1473894017808.png">
            <a:extLst>
              <a:ext uri="{FF2B5EF4-FFF2-40B4-BE49-F238E27FC236}">
                <a16:creationId xmlns:a16="http://schemas.microsoft.com/office/drawing/2014/main" id="{4284E8FB-8147-466D-A6AB-507135CAB22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212290" y="478882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s://www.sumologic.com/wp-content/uploads/globe-1-e1473894017808.png">
            <a:extLst>
              <a:ext uri="{FF2B5EF4-FFF2-40B4-BE49-F238E27FC236}">
                <a16:creationId xmlns:a16="http://schemas.microsoft.com/office/drawing/2014/main" id="{3A90AE26-A6E3-4189-88F2-1F41A458AAC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521873" y="478882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s://www.sumologic.com/wp-content/uploads/globe-1-e1473894017808.png">
            <a:extLst>
              <a:ext uri="{FF2B5EF4-FFF2-40B4-BE49-F238E27FC236}">
                <a16:creationId xmlns:a16="http://schemas.microsoft.com/office/drawing/2014/main" id="{7393D67B-E111-4632-BC1C-7ECD9F47500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841211" y="478882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s://www.sumologic.com/wp-content/uploads/globe-1-e1473894017808.png">
            <a:extLst>
              <a:ext uri="{FF2B5EF4-FFF2-40B4-BE49-F238E27FC236}">
                <a16:creationId xmlns:a16="http://schemas.microsoft.com/office/drawing/2014/main" id="{15A2D433-C0C3-4C0F-9FF8-5DFE400DFA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165329" y="4788826"/>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Straight Arrow Connector 90">
            <a:extLst>
              <a:ext uri="{FF2B5EF4-FFF2-40B4-BE49-F238E27FC236}">
                <a16:creationId xmlns:a16="http://schemas.microsoft.com/office/drawing/2014/main" id="{8D14D0AC-30D0-46E7-B12F-A7541805E45B}"/>
              </a:ext>
            </a:extLst>
          </p:cNvPr>
          <p:cNvCxnSpPr>
            <a:cxnSpLocks/>
          </p:cNvCxnSpPr>
          <p:nvPr/>
        </p:nvCxnSpPr>
        <p:spPr>
          <a:xfrm flipH="1">
            <a:off x="2992615" y="5080348"/>
            <a:ext cx="1019468"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20" name="Rounded Rectangle 17">
            <a:extLst>
              <a:ext uri="{FF2B5EF4-FFF2-40B4-BE49-F238E27FC236}">
                <a16:creationId xmlns:a16="http://schemas.microsoft.com/office/drawing/2014/main" id="{55C8E4AE-D9A8-45E8-BA85-C002D4B9C3BF}"/>
              </a:ext>
            </a:extLst>
          </p:cNvPr>
          <p:cNvSpPr/>
          <p:nvPr/>
        </p:nvSpPr>
        <p:spPr>
          <a:xfrm>
            <a:off x="7341462" y="2799664"/>
            <a:ext cx="2756999" cy="1485095"/>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sp>
        <p:nvSpPr>
          <p:cNvPr id="131" name="Rectangle 130">
            <a:extLst>
              <a:ext uri="{FF2B5EF4-FFF2-40B4-BE49-F238E27FC236}">
                <a16:creationId xmlns:a16="http://schemas.microsoft.com/office/drawing/2014/main" id="{FC83F88A-C2DA-4E5D-9046-5621549FFFB3}"/>
              </a:ext>
            </a:extLst>
          </p:cNvPr>
          <p:cNvSpPr/>
          <p:nvPr/>
        </p:nvSpPr>
        <p:spPr bwMode="auto">
          <a:xfrm>
            <a:off x="8111591" y="3482114"/>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pic>
        <p:nvPicPr>
          <p:cNvPr id="132" name="Picture 131">
            <a:extLst>
              <a:ext uri="{FF2B5EF4-FFF2-40B4-BE49-F238E27FC236}">
                <a16:creationId xmlns:a16="http://schemas.microsoft.com/office/drawing/2014/main" id="{E1E95787-2CE5-4429-9399-1ECD3B7F5A77}"/>
              </a:ext>
            </a:extLst>
          </p:cNvPr>
          <p:cNvPicPr>
            <a:picLocks noChangeAspect="1"/>
          </p:cNvPicPr>
          <p:nvPr/>
        </p:nvPicPr>
        <p:blipFill>
          <a:blip r:embed="rId5"/>
          <a:stretch>
            <a:fillRect/>
          </a:stretch>
        </p:blipFill>
        <p:spPr>
          <a:xfrm>
            <a:off x="7854052" y="3625022"/>
            <a:ext cx="585683" cy="558651"/>
          </a:xfrm>
          <a:prstGeom prst="rect">
            <a:avLst/>
          </a:prstGeom>
        </p:spPr>
      </p:pic>
      <p:pic>
        <p:nvPicPr>
          <p:cNvPr id="133" name="Picture 132">
            <a:extLst>
              <a:ext uri="{FF2B5EF4-FFF2-40B4-BE49-F238E27FC236}">
                <a16:creationId xmlns:a16="http://schemas.microsoft.com/office/drawing/2014/main" id="{05F3D453-F517-4880-AFE8-84ABCD38B29E}"/>
              </a:ext>
            </a:extLst>
          </p:cNvPr>
          <p:cNvPicPr>
            <a:picLocks noChangeAspect="1"/>
          </p:cNvPicPr>
          <p:nvPr/>
        </p:nvPicPr>
        <p:blipFill>
          <a:blip r:embed="rId5"/>
          <a:stretch>
            <a:fillRect/>
          </a:stretch>
        </p:blipFill>
        <p:spPr>
          <a:xfrm>
            <a:off x="8494232" y="3625021"/>
            <a:ext cx="585683" cy="558651"/>
          </a:xfrm>
          <a:prstGeom prst="rect">
            <a:avLst/>
          </a:prstGeom>
        </p:spPr>
      </p:pic>
      <p:sp>
        <p:nvSpPr>
          <p:cNvPr id="135" name="TextBox 134">
            <a:extLst>
              <a:ext uri="{FF2B5EF4-FFF2-40B4-BE49-F238E27FC236}">
                <a16:creationId xmlns:a16="http://schemas.microsoft.com/office/drawing/2014/main" id="{1D89108F-AF35-43FF-9F1A-B27A82251ADB}"/>
              </a:ext>
            </a:extLst>
          </p:cNvPr>
          <p:cNvSpPr txBox="1"/>
          <p:nvPr/>
        </p:nvSpPr>
        <p:spPr>
          <a:xfrm>
            <a:off x="7826685" y="2863996"/>
            <a:ext cx="1359668" cy="363946"/>
          </a:xfrm>
          <a:prstGeom prst="rect">
            <a:avLst/>
          </a:prstGeom>
          <a:noFill/>
        </p:spPr>
        <p:txBody>
          <a:bodyPr wrap="none" rtlCol="0">
            <a:spAutoFit/>
          </a:bodyPr>
          <a:lstStyle/>
          <a:p>
            <a:r>
              <a:rPr lang="en-US" kern="0" dirty="0">
                <a:solidFill>
                  <a:schemeClr val="tx2">
                    <a:lumMod val="50000"/>
                  </a:schemeClr>
                </a:solidFill>
              </a:rPr>
              <a:t>Customer A</a:t>
            </a:r>
            <a:endParaRPr lang="en-US" dirty="0"/>
          </a:p>
        </p:txBody>
      </p:sp>
      <p:sp>
        <p:nvSpPr>
          <p:cNvPr id="136" name="Rounded Rectangle 17">
            <a:extLst>
              <a:ext uri="{FF2B5EF4-FFF2-40B4-BE49-F238E27FC236}">
                <a16:creationId xmlns:a16="http://schemas.microsoft.com/office/drawing/2014/main" id="{603EB8D5-DA0B-4133-B02B-9102721C410C}"/>
              </a:ext>
            </a:extLst>
          </p:cNvPr>
          <p:cNvSpPr/>
          <p:nvPr/>
        </p:nvSpPr>
        <p:spPr>
          <a:xfrm>
            <a:off x="7341462" y="4584798"/>
            <a:ext cx="2756999" cy="1485095"/>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sp>
        <p:nvSpPr>
          <p:cNvPr id="147" name="Rectangle 146">
            <a:extLst>
              <a:ext uri="{FF2B5EF4-FFF2-40B4-BE49-F238E27FC236}">
                <a16:creationId xmlns:a16="http://schemas.microsoft.com/office/drawing/2014/main" id="{04B994BE-CA3D-42E2-990F-5DAF8B3C941B}"/>
              </a:ext>
            </a:extLst>
          </p:cNvPr>
          <p:cNvSpPr/>
          <p:nvPr/>
        </p:nvSpPr>
        <p:spPr bwMode="auto">
          <a:xfrm>
            <a:off x="8111591" y="5267248"/>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pic>
        <p:nvPicPr>
          <p:cNvPr id="148" name="Picture 147">
            <a:extLst>
              <a:ext uri="{FF2B5EF4-FFF2-40B4-BE49-F238E27FC236}">
                <a16:creationId xmlns:a16="http://schemas.microsoft.com/office/drawing/2014/main" id="{995AFBAE-4F99-4608-B7FE-91D12212D2DD}"/>
              </a:ext>
            </a:extLst>
          </p:cNvPr>
          <p:cNvPicPr>
            <a:picLocks noChangeAspect="1"/>
          </p:cNvPicPr>
          <p:nvPr/>
        </p:nvPicPr>
        <p:blipFill>
          <a:blip r:embed="rId5"/>
          <a:stretch>
            <a:fillRect/>
          </a:stretch>
        </p:blipFill>
        <p:spPr>
          <a:xfrm>
            <a:off x="7854052" y="5410156"/>
            <a:ext cx="585683" cy="558651"/>
          </a:xfrm>
          <a:prstGeom prst="rect">
            <a:avLst/>
          </a:prstGeom>
        </p:spPr>
      </p:pic>
      <p:pic>
        <p:nvPicPr>
          <p:cNvPr id="149" name="Picture 148">
            <a:extLst>
              <a:ext uri="{FF2B5EF4-FFF2-40B4-BE49-F238E27FC236}">
                <a16:creationId xmlns:a16="http://schemas.microsoft.com/office/drawing/2014/main" id="{F6F8D000-3853-4C38-9591-62CD195EB0E3}"/>
              </a:ext>
            </a:extLst>
          </p:cNvPr>
          <p:cNvPicPr>
            <a:picLocks noChangeAspect="1"/>
          </p:cNvPicPr>
          <p:nvPr/>
        </p:nvPicPr>
        <p:blipFill>
          <a:blip r:embed="rId5"/>
          <a:stretch>
            <a:fillRect/>
          </a:stretch>
        </p:blipFill>
        <p:spPr>
          <a:xfrm>
            <a:off x="8494232" y="5410155"/>
            <a:ext cx="585683" cy="558651"/>
          </a:xfrm>
          <a:prstGeom prst="rect">
            <a:avLst/>
          </a:prstGeom>
        </p:spPr>
      </p:pic>
      <p:sp>
        <p:nvSpPr>
          <p:cNvPr id="151" name="TextBox 150">
            <a:extLst>
              <a:ext uri="{FF2B5EF4-FFF2-40B4-BE49-F238E27FC236}">
                <a16:creationId xmlns:a16="http://schemas.microsoft.com/office/drawing/2014/main" id="{11D4E13A-5FE1-47D6-9ECE-70F7EBFB1FDE}"/>
              </a:ext>
            </a:extLst>
          </p:cNvPr>
          <p:cNvSpPr txBox="1"/>
          <p:nvPr/>
        </p:nvSpPr>
        <p:spPr>
          <a:xfrm>
            <a:off x="7826685" y="4649130"/>
            <a:ext cx="1343638" cy="363946"/>
          </a:xfrm>
          <a:prstGeom prst="rect">
            <a:avLst/>
          </a:prstGeom>
          <a:noFill/>
        </p:spPr>
        <p:txBody>
          <a:bodyPr wrap="none" rtlCol="0">
            <a:spAutoFit/>
          </a:bodyPr>
          <a:lstStyle/>
          <a:p>
            <a:r>
              <a:rPr lang="en-US" kern="0" dirty="0">
                <a:solidFill>
                  <a:schemeClr val="tx2">
                    <a:lumMod val="50000"/>
                  </a:schemeClr>
                </a:solidFill>
              </a:rPr>
              <a:t>Customer B</a:t>
            </a:r>
            <a:endParaRPr lang="en-US" dirty="0"/>
          </a:p>
        </p:txBody>
      </p:sp>
      <p:cxnSp>
        <p:nvCxnSpPr>
          <p:cNvPr id="171" name="Connector: Elbow 170">
            <a:extLst>
              <a:ext uri="{FF2B5EF4-FFF2-40B4-BE49-F238E27FC236}">
                <a16:creationId xmlns:a16="http://schemas.microsoft.com/office/drawing/2014/main" id="{01203753-7116-46C5-87CE-DEECB166E8D0}"/>
              </a:ext>
            </a:extLst>
          </p:cNvPr>
          <p:cNvCxnSpPr>
            <a:cxnSpLocks/>
            <a:stCxn id="83" idx="3"/>
            <a:endCxn id="148" idx="1"/>
          </p:cNvCxnSpPr>
          <p:nvPr/>
        </p:nvCxnSpPr>
        <p:spPr>
          <a:xfrm>
            <a:off x="6064359" y="4756961"/>
            <a:ext cx="1789693" cy="932521"/>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D72DF4E6-0045-4D58-8E01-70A4B95F37D6}"/>
              </a:ext>
            </a:extLst>
          </p:cNvPr>
          <p:cNvCxnSpPr>
            <a:cxnSpLocks/>
            <a:stCxn id="83" idx="3"/>
            <a:endCxn id="132" idx="1"/>
          </p:cNvCxnSpPr>
          <p:nvPr/>
        </p:nvCxnSpPr>
        <p:spPr>
          <a:xfrm flipV="1">
            <a:off x="6064359" y="3904348"/>
            <a:ext cx="1789693" cy="852613"/>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301A3CC1-AD04-402C-852B-FF41E83BF99B}"/>
              </a:ext>
            </a:extLst>
          </p:cNvPr>
          <p:cNvSpPr/>
          <p:nvPr/>
        </p:nvSpPr>
        <p:spPr bwMode="auto">
          <a:xfrm>
            <a:off x="8113264" y="3510012"/>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cxnSp>
        <p:nvCxnSpPr>
          <p:cNvPr id="187" name="Connector: Curved 186">
            <a:extLst>
              <a:ext uri="{FF2B5EF4-FFF2-40B4-BE49-F238E27FC236}">
                <a16:creationId xmlns:a16="http://schemas.microsoft.com/office/drawing/2014/main" id="{0FACA198-B9AE-4D0A-9D72-871C9A5ECBCA}"/>
              </a:ext>
            </a:extLst>
          </p:cNvPr>
          <p:cNvCxnSpPr>
            <a:cxnSpLocks/>
            <a:stCxn id="188" idx="0"/>
          </p:cNvCxnSpPr>
          <p:nvPr/>
        </p:nvCxnSpPr>
        <p:spPr>
          <a:xfrm rot="16200000" flipH="1">
            <a:off x="8438109" y="3302282"/>
            <a:ext cx="82810" cy="618465"/>
          </a:xfrm>
          <a:prstGeom prst="curvedConnector3">
            <a:avLst>
              <a:gd name="adj1" fmla="val -276054"/>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id="{1D40FCD6-1AD9-4555-B751-CDB10BA3B99A}"/>
              </a:ext>
            </a:extLst>
          </p:cNvPr>
          <p:cNvSpPr/>
          <p:nvPr/>
        </p:nvSpPr>
        <p:spPr>
          <a:xfrm>
            <a:off x="8044639" y="3570109"/>
            <a:ext cx="251286" cy="250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712A61A2-0EB7-4421-AE76-E3F22582102D}"/>
              </a:ext>
            </a:extLst>
          </p:cNvPr>
          <p:cNvSpPr/>
          <p:nvPr/>
        </p:nvSpPr>
        <p:spPr bwMode="auto">
          <a:xfrm>
            <a:off x="8085968" y="5246044"/>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cxnSp>
        <p:nvCxnSpPr>
          <p:cNvPr id="190" name="Connector: Curved 189">
            <a:extLst>
              <a:ext uri="{FF2B5EF4-FFF2-40B4-BE49-F238E27FC236}">
                <a16:creationId xmlns:a16="http://schemas.microsoft.com/office/drawing/2014/main" id="{CA45625B-EAA2-4AF1-9135-83FA95329AED}"/>
              </a:ext>
            </a:extLst>
          </p:cNvPr>
          <p:cNvCxnSpPr>
            <a:cxnSpLocks/>
            <a:stCxn id="191" idx="0"/>
          </p:cNvCxnSpPr>
          <p:nvPr/>
        </p:nvCxnSpPr>
        <p:spPr>
          <a:xfrm rot="16200000" flipH="1">
            <a:off x="8410813" y="5038314"/>
            <a:ext cx="82810" cy="618465"/>
          </a:xfrm>
          <a:prstGeom prst="curvedConnector3">
            <a:avLst>
              <a:gd name="adj1" fmla="val -276054"/>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602489F1-5170-44C1-8340-65C6B2C1C80F}"/>
              </a:ext>
            </a:extLst>
          </p:cNvPr>
          <p:cNvSpPr/>
          <p:nvPr/>
        </p:nvSpPr>
        <p:spPr>
          <a:xfrm>
            <a:off x="8017343" y="5306141"/>
            <a:ext cx="251286" cy="250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0FEC77DB-54FC-4A57-9731-D6C7A1B878DE}"/>
              </a:ext>
            </a:extLst>
          </p:cNvPr>
          <p:cNvSpPr txBox="1"/>
          <p:nvPr/>
        </p:nvSpPr>
        <p:spPr>
          <a:xfrm>
            <a:off x="481626" y="1861961"/>
            <a:ext cx="7688655" cy="666593"/>
          </a:xfrm>
          <a:prstGeom prst="rect">
            <a:avLst/>
          </a:prstGeom>
          <a:noFill/>
        </p:spPr>
        <p:txBody>
          <a:bodyPr wrap="square" rtlCol="0">
            <a:spAutoFit/>
          </a:bodyPr>
          <a:lstStyle/>
          <a:p>
            <a:pPr defTabSz="914016"/>
            <a:r>
              <a:rPr lang="en-US" sz="1866" dirty="0">
                <a:solidFill>
                  <a:srgbClr val="353535"/>
                </a:solidFill>
                <a:latin typeface="Segoe UI Semilight"/>
              </a:rPr>
              <a:t>Outbound backend calls from your app can reach TCP endpoints (</a:t>
            </a:r>
            <a:r>
              <a:rPr lang="en-US" sz="1866" dirty="0" err="1">
                <a:solidFill>
                  <a:srgbClr val="353535"/>
                </a:solidFill>
                <a:latin typeface="Segoe UI Semilight"/>
              </a:rPr>
              <a:t>host:port</a:t>
            </a:r>
            <a:r>
              <a:rPr lang="en-US" sz="1866" dirty="0">
                <a:solidFill>
                  <a:srgbClr val="353535"/>
                </a:solidFill>
                <a:latin typeface="Segoe UI Semilight"/>
              </a:rPr>
              <a:t>) in your network.</a:t>
            </a:r>
          </a:p>
        </p:txBody>
      </p:sp>
      <p:sp>
        <p:nvSpPr>
          <p:cNvPr id="52" name="Title 1">
            <a:extLst>
              <a:ext uri="{FF2B5EF4-FFF2-40B4-BE49-F238E27FC236}">
                <a16:creationId xmlns:a16="http://schemas.microsoft.com/office/drawing/2014/main" id="{579DFBCD-5EA7-4508-A3FE-B5CA9B8AFA81}"/>
              </a:ext>
            </a:extLst>
          </p:cNvPr>
          <p:cNvSpPr>
            <a:spLocks noGrp="1"/>
          </p:cNvSpPr>
          <p:nvPr>
            <p:ph type="title"/>
          </p:nvPr>
        </p:nvSpPr>
        <p:spPr>
          <a:xfrm>
            <a:off x="588263" y="457200"/>
            <a:ext cx="11018520" cy="553998"/>
          </a:xfrm>
        </p:spPr>
        <p:txBody>
          <a:bodyPr>
            <a:normAutofit/>
          </a:bodyPr>
          <a:lstStyle/>
          <a:p>
            <a:r>
              <a:rPr lang="en-US" dirty="0"/>
              <a:t>Hybrid Connections</a:t>
            </a:r>
          </a:p>
        </p:txBody>
      </p:sp>
      <p:sp>
        <p:nvSpPr>
          <p:cNvPr id="53" name="Title 1">
            <a:extLst>
              <a:ext uri="{FF2B5EF4-FFF2-40B4-BE49-F238E27FC236}">
                <a16:creationId xmlns:a16="http://schemas.microsoft.com/office/drawing/2014/main" id="{8C6F7C42-7E27-4E94-8B4D-C14954439F6B}"/>
              </a:ext>
            </a:extLst>
          </p:cNvPr>
          <p:cNvSpPr txBox="1">
            <a:spLocks/>
          </p:cNvSpPr>
          <p:nvPr/>
        </p:nvSpPr>
        <p:spPr>
          <a:xfrm>
            <a:off x="588263" y="1058950"/>
            <a:ext cx="11018520"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800" dirty="0"/>
              <a:t>Scenario: Access resources inside networks not connected to an Azure VNet</a:t>
            </a:r>
          </a:p>
        </p:txBody>
      </p:sp>
      <p:sp>
        <p:nvSpPr>
          <p:cNvPr id="45" name="Freeform 80">
            <a:extLst>
              <a:ext uri="{FF2B5EF4-FFF2-40B4-BE49-F238E27FC236}">
                <a16:creationId xmlns:a16="http://schemas.microsoft.com/office/drawing/2014/main" id="{407AB1B4-DB78-42E0-A866-01D8FE59D07D}"/>
              </a:ext>
            </a:extLst>
          </p:cNvPr>
          <p:cNvSpPr>
            <a:spLocks/>
          </p:cNvSpPr>
          <p:nvPr/>
        </p:nvSpPr>
        <p:spPr bwMode="auto">
          <a:xfrm>
            <a:off x="1919053" y="4443857"/>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pic>
        <p:nvPicPr>
          <p:cNvPr id="46" name="Picture 45">
            <a:extLst>
              <a:ext uri="{FF2B5EF4-FFF2-40B4-BE49-F238E27FC236}">
                <a16:creationId xmlns:a16="http://schemas.microsoft.com/office/drawing/2014/main" id="{5E8CFCD2-DDC6-47D1-B6CE-210D7941B7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4818" y="3717252"/>
            <a:ext cx="263282" cy="263282"/>
          </a:xfrm>
          <a:prstGeom prst="rect">
            <a:avLst/>
          </a:prstGeom>
          <a:solidFill>
            <a:schemeClr val="bg1"/>
          </a:solidFill>
        </p:spPr>
      </p:pic>
      <p:pic>
        <p:nvPicPr>
          <p:cNvPr id="47" name="Picture 46">
            <a:extLst>
              <a:ext uri="{FF2B5EF4-FFF2-40B4-BE49-F238E27FC236}">
                <a16:creationId xmlns:a16="http://schemas.microsoft.com/office/drawing/2014/main" id="{85D922B5-1153-4C95-BB26-3D4543215C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5432" y="5502338"/>
            <a:ext cx="263282" cy="263282"/>
          </a:xfrm>
          <a:prstGeom prst="rect">
            <a:avLst/>
          </a:prstGeom>
          <a:solidFill>
            <a:schemeClr val="bg1"/>
          </a:solidFill>
        </p:spPr>
      </p:pic>
      <p:pic>
        <p:nvPicPr>
          <p:cNvPr id="48" name="Picture 47">
            <a:extLst>
              <a:ext uri="{FF2B5EF4-FFF2-40B4-BE49-F238E27FC236}">
                <a16:creationId xmlns:a16="http://schemas.microsoft.com/office/drawing/2014/main" id="{3EB83EED-F27E-4DDC-942C-04138C5B8A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0171" y="4235744"/>
            <a:ext cx="313963" cy="313963"/>
          </a:xfrm>
          <a:prstGeom prst="rect">
            <a:avLst/>
          </a:prstGeom>
        </p:spPr>
      </p:pic>
    </p:spTree>
    <p:extLst>
      <p:ext uri="{BB962C8B-B14F-4D97-AF65-F5344CB8AC3E}">
        <p14:creationId xmlns:p14="http://schemas.microsoft.com/office/powerpoint/2010/main" val="216493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92715" y="401574"/>
            <a:ext cx="11472746" cy="655092"/>
          </a:xfrm>
        </p:spPr>
        <p:txBody>
          <a:bodyPr vert="horz" wrap="square" lIns="91414" tIns="45706" rIns="91414" bIns="45706" rtlCol="0" anchor="ctr">
            <a:noAutofit/>
          </a:bodyPr>
          <a:lstStyle/>
          <a:p>
            <a:pPr algn="l"/>
            <a:r>
              <a:rPr lang="en-US" dirty="0">
                <a:solidFill>
                  <a:schemeClr val="tx1"/>
                </a:solidFill>
                <a:cs typeface="Segoe UI Light" panose="020B0502040204020203" pitchFamily="34" charset="0"/>
              </a:rPr>
              <a:t>Hybrid Connections to On-Premises resources</a:t>
            </a:r>
          </a:p>
        </p:txBody>
      </p:sp>
      <p:sp>
        <p:nvSpPr>
          <p:cNvPr id="38" name="Rounded Rectangle 17"/>
          <p:cNvSpPr/>
          <p:nvPr/>
        </p:nvSpPr>
        <p:spPr>
          <a:xfrm>
            <a:off x="7950882" y="2874127"/>
            <a:ext cx="2763977" cy="2615776"/>
          </a:xfrm>
          <a:prstGeom prst="roundRect">
            <a:avLst>
              <a:gd name="adj" fmla="val 4568"/>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endParaRPr lang="en-US" sz="1568" kern="0" dirty="0">
              <a:solidFill>
                <a:schemeClr val="tx2">
                  <a:lumMod val="50000"/>
                </a:schemeClr>
              </a:solidFill>
            </a:endParaRPr>
          </a:p>
          <a:p>
            <a:pP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sp>
        <p:nvSpPr>
          <p:cNvPr id="40" name="Rounded Rectangle 17"/>
          <p:cNvSpPr/>
          <p:nvPr/>
        </p:nvSpPr>
        <p:spPr>
          <a:xfrm>
            <a:off x="3386471" y="3077239"/>
            <a:ext cx="1691045" cy="620343"/>
          </a:xfrm>
          <a:prstGeom prst="roundRect">
            <a:avLst>
              <a:gd name="adj" fmla="val 4568"/>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sz="1568" kern="0" dirty="0">
                <a:solidFill>
                  <a:schemeClr val="tx2">
                    <a:lumMod val="50000"/>
                  </a:schemeClr>
                </a:solidFill>
              </a:rPr>
              <a:t>   Azure Relay</a:t>
            </a:r>
          </a:p>
          <a:p>
            <a:pPr algn="ctr" defTabSz="896386">
              <a:defRPr/>
            </a:pPr>
            <a:endParaRPr lang="en-US" kern="0" dirty="0">
              <a:solidFill>
                <a:schemeClr val="tx2">
                  <a:lumMod val="50000"/>
                </a:schemeClr>
              </a:solidFill>
            </a:endParaRPr>
          </a:p>
        </p:txBody>
      </p:sp>
      <p:sp>
        <p:nvSpPr>
          <p:cNvPr id="41" name="Rounded Rectangle 55"/>
          <p:cNvSpPr/>
          <p:nvPr/>
        </p:nvSpPr>
        <p:spPr>
          <a:xfrm>
            <a:off x="641504" y="2785287"/>
            <a:ext cx="1691045" cy="1139023"/>
          </a:xfrm>
          <a:prstGeom prst="roundRect">
            <a:avLst>
              <a:gd name="adj" fmla="val 3026"/>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r>
              <a:rPr lang="en-US" sz="1400" kern="0" dirty="0">
                <a:solidFill>
                  <a:schemeClr val="tx2">
                    <a:lumMod val="50000"/>
                  </a:schemeClr>
                </a:solidFill>
              </a:rPr>
              <a:t>      App Service</a:t>
            </a:r>
          </a:p>
          <a:p>
            <a:pPr algn="ctr" defTabSz="896386">
              <a:defRPr/>
            </a:pPr>
            <a:endParaRPr lang="en-US" sz="1400" kern="0" dirty="0">
              <a:solidFill>
                <a:schemeClr val="tx1"/>
              </a:solidFill>
            </a:endParaRPr>
          </a:p>
          <a:p>
            <a:pPr algn="ctr" defTabSz="896386">
              <a:defRPr/>
            </a:pPr>
            <a:endParaRPr lang="en-US" sz="1400" kern="0" dirty="0">
              <a:solidFill>
                <a:schemeClr val="tx1"/>
              </a:solidFill>
            </a:endParaRPr>
          </a:p>
          <a:p>
            <a:pPr algn="ctr" defTabSz="896386">
              <a:defRPr/>
            </a:pPr>
            <a:endParaRPr lang="en-US" sz="1400" kern="0" dirty="0">
              <a:solidFill>
                <a:schemeClr val="tx1"/>
              </a:solidFill>
            </a:endParaRPr>
          </a:p>
        </p:txBody>
      </p:sp>
      <p:cxnSp>
        <p:nvCxnSpPr>
          <p:cNvPr id="51" name="Elbow Connector 29"/>
          <p:cNvCxnSpPr>
            <a:cxnSpLocks/>
          </p:cNvCxnSpPr>
          <p:nvPr/>
        </p:nvCxnSpPr>
        <p:spPr>
          <a:xfrm rot="16200000" flipH="1">
            <a:off x="8754922" y="3664686"/>
            <a:ext cx="778699" cy="844255"/>
          </a:xfrm>
          <a:prstGeom prst="bentConnector3">
            <a:avLst>
              <a:gd name="adj1" fmla="val 50000"/>
            </a:avLst>
          </a:prstGeom>
          <a:ln w="63500">
            <a:solidFill>
              <a:schemeClr val="accent1"/>
            </a:solidFill>
            <a:tailEnd type="triangle"/>
          </a:ln>
        </p:spPr>
        <p:style>
          <a:lnRef idx="3">
            <a:schemeClr val="accent2"/>
          </a:lnRef>
          <a:fillRef idx="0">
            <a:schemeClr val="accent2"/>
          </a:fillRef>
          <a:effectRef idx="2">
            <a:schemeClr val="accent2"/>
          </a:effectRef>
          <a:fontRef idx="minor">
            <a:schemeClr val="tx1"/>
          </a:fontRef>
        </p:style>
      </p:cxnSp>
      <p:sp>
        <p:nvSpPr>
          <p:cNvPr id="53" name="TextBox 52"/>
          <p:cNvSpPr txBox="1"/>
          <p:nvPr/>
        </p:nvSpPr>
        <p:spPr>
          <a:xfrm>
            <a:off x="9027863" y="3028154"/>
            <a:ext cx="1120531" cy="778454"/>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176" kern="0" dirty="0"/>
              <a:t>Hybrid Connection Manager</a:t>
            </a:r>
          </a:p>
        </p:txBody>
      </p:sp>
      <p:sp>
        <p:nvSpPr>
          <p:cNvPr id="57" name="TextBox 56"/>
          <p:cNvSpPr txBox="1"/>
          <p:nvPr/>
        </p:nvSpPr>
        <p:spPr>
          <a:xfrm>
            <a:off x="9566399" y="4548539"/>
            <a:ext cx="1120531" cy="452590"/>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176" kern="0" dirty="0"/>
              <a:t>Endpoint</a:t>
            </a:r>
          </a:p>
        </p:txBody>
      </p:sp>
      <p:sp>
        <p:nvSpPr>
          <p:cNvPr id="59" name="TextBox 58"/>
          <p:cNvSpPr txBox="1"/>
          <p:nvPr/>
        </p:nvSpPr>
        <p:spPr>
          <a:xfrm>
            <a:off x="492715" y="1423852"/>
            <a:ext cx="10571721" cy="1104304"/>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961" kern="0" dirty="0"/>
              <a:t>Hybrid Connections is a web socket based messaging protocol that uses Azure Relay.  It requires the install of the Hybrid Connection Manager on a web socket capable windows server host.  Web sockets shipped by default with windows server 2012.  Web socket traffic is on port 443.</a:t>
            </a:r>
          </a:p>
        </p:txBody>
      </p:sp>
      <p:sp>
        <p:nvSpPr>
          <p:cNvPr id="62" name="Arrow: Right 61"/>
          <p:cNvSpPr/>
          <p:nvPr/>
        </p:nvSpPr>
        <p:spPr bwMode="auto">
          <a:xfrm>
            <a:off x="1918336" y="3236494"/>
            <a:ext cx="1468134" cy="383256"/>
          </a:xfrm>
          <a:prstGeom prst="rightArrow">
            <a:avLst/>
          </a:prstGeom>
          <a:solidFill>
            <a:schemeClr val="accent6">
              <a:lumMod val="25000"/>
              <a:lumOff val="75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3" name="Arrow: Right 62"/>
          <p:cNvSpPr/>
          <p:nvPr/>
        </p:nvSpPr>
        <p:spPr bwMode="auto">
          <a:xfrm rot="10800000">
            <a:off x="5059587" y="3236493"/>
            <a:ext cx="3309441" cy="383256"/>
          </a:xfrm>
          <a:prstGeom prst="rightArrow">
            <a:avLst/>
          </a:prstGeom>
          <a:solidFill>
            <a:schemeClr val="accent6">
              <a:lumMod val="25000"/>
              <a:lumOff val="75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cxnSp>
        <p:nvCxnSpPr>
          <p:cNvPr id="58" name="Straight Connector 57"/>
          <p:cNvCxnSpPr>
            <a:cxnSpLocks/>
          </p:cNvCxnSpPr>
          <p:nvPr/>
        </p:nvCxnSpPr>
        <p:spPr>
          <a:xfrm flipV="1">
            <a:off x="1903695" y="3407084"/>
            <a:ext cx="6528028" cy="26565"/>
          </a:xfrm>
          <a:prstGeom prst="line">
            <a:avLst/>
          </a:prstGeom>
          <a:ln w="635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14839" y="5040075"/>
            <a:ext cx="2354495" cy="531039"/>
          </a:xfrm>
          <a:prstGeom prst="rect">
            <a:avLst/>
          </a:prstGeom>
          <a:noFill/>
        </p:spPr>
        <p:txBody>
          <a:bodyPr wrap="square" lIns="179285" tIns="143428" rIns="179285" bIns="143428" rtlCol="0">
            <a:spAutoFit/>
          </a:bodyPr>
          <a:lstStyle/>
          <a:p>
            <a:pPr defTabSz="896386">
              <a:defRPr/>
            </a:pPr>
            <a:r>
              <a:rPr lang="en-US" sz="1568" kern="0" dirty="0">
                <a:solidFill>
                  <a:schemeClr val="tx2">
                    <a:lumMod val="50000"/>
                  </a:schemeClr>
                </a:solidFill>
              </a:rPr>
              <a:t>On-Premises Network</a:t>
            </a:r>
          </a:p>
        </p:txBody>
      </p:sp>
      <p:sp>
        <p:nvSpPr>
          <p:cNvPr id="21" name="TextBox 20">
            <a:extLst>
              <a:ext uri="{FF2B5EF4-FFF2-40B4-BE49-F238E27FC236}">
                <a16:creationId xmlns:a16="http://schemas.microsoft.com/office/drawing/2014/main" id="{81D906FB-CA79-4B2A-8E8F-F729D1458C32}"/>
              </a:ext>
            </a:extLst>
          </p:cNvPr>
          <p:cNvSpPr txBox="1"/>
          <p:nvPr/>
        </p:nvSpPr>
        <p:spPr>
          <a:xfrm>
            <a:off x="522903" y="4198332"/>
            <a:ext cx="7235655" cy="2344387"/>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961" kern="0" dirty="0"/>
              <a:t>The web app sandbox catches DNS lookups for configured Hybrid Connection </a:t>
            </a:r>
            <a:r>
              <a:rPr lang="en-US" sz="1961" kern="0" dirty="0" err="1"/>
              <a:t>host:port</a:t>
            </a:r>
            <a:r>
              <a:rPr lang="en-US" sz="1961" kern="0" dirty="0"/>
              <a:t> combinations and when there is a match it sends the traffic into the Hybrid Connection </a:t>
            </a:r>
            <a:r>
              <a:rPr lang="en-US" sz="1961" kern="0" dirty="0" err="1"/>
              <a:t>dll</a:t>
            </a:r>
            <a:r>
              <a:rPr lang="en-US" sz="1961" kern="0" dirty="0"/>
              <a:t>.</a:t>
            </a:r>
          </a:p>
          <a:p>
            <a:pPr defTabSz="896386">
              <a:lnSpc>
                <a:spcPct val="90000"/>
              </a:lnSpc>
              <a:spcAft>
                <a:spcPts val="588"/>
              </a:spcAft>
              <a:defRPr/>
            </a:pPr>
            <a:r>
              <a:rPr lang="en-US" sz="1961" kern="0" dirty="0"/>
              <a:t>TCP packets are messaged through Relay to the Hybrid Connection Manager.</a:t>
            </a:r>
          </a:p>
          <a:p>
            <a:pPr defTabSz="896386">
              <a:lnSpc>
                <a:spcPct val="90000"/>
              </a:lnSpc>
              <a:spcAft>
                <a:spcPts val="588"/>
              </a:spcAft>
              <a:defRPr/>
            </a:pPr>
            <a:r>
              <a:rPr lang="en-US" sz="1961" kern="0" dirty="0"/>
              <a:t>A TCP connection is made from the HCM to the endpoint that the Hybrid Connection was defined with</a:t>
            </a:r>
          </a:p>
        </p:txBody>
      </p:sp>
      <p:sp>
        <p:nvSpPr>
          <p:cNvPr id="2" name="TextBox 1">
            <a:extLst>
              <a:ext uri="{FF2B5EF4-FFF2-40B4-BE49-F238E27FC236}">
                <a16:creationId xmlns:a16="http://schemas.microsoft.com/office/drawing/2014/main" id="{59082A73-2FBB-4C9F-A16D-3F6BD157E3ED}"/>
              </a:ext>
            </a:extLst>
          </p:cNvPr>
          <p:cNvSpPr txBox="1"/>
          <p:nvPr/>
        </p:nvSpPr>
        <p:spPr>
          <a:xfrm>
            <a:off x="8184643" y="4050706"/>
            <a:ext cx="1897748" cy="307777"/>
          </a:xfrm>
          <a:prstGeom prst="rect">
            <a:avLst/>
          </a:prstGeom>
          <a:noFill/>
        </p:spPr>
        <p:txBody>
          <a:bodyPr wrap="square" rtlCol="0">
            <a:spAutoFit/>
          </a:bodyPr>
          <a:lstStyle/>
          <a:p>
            <a:r>
              <a:rPr lang="en-US" sz="1400" dirty="0"/>
              <a:t>TCP connection</a:t>
            </a:r>
          </a:p>
        </p:txBody>
      </p:sp>
      <p:pic>
        <p:nvPicPr>
          <p:cNvPr id="7" name="Picture 6" descr="A close up of a sign&#10;&#10;Description automatically generated">
            <a:extLst>
              <a:ext uri="{FF2B5EF4-FFF2-40B4-BE49-F238E27FC236}">
                <a16:creationId xmlns:a16="http://schemas.microsoft.com/office/drawing/2014/main" id="{33FFDFC2-071B-442E-B891-5B35B657A872}"/>
              </a:ext>
            </a:extLst>
          </p:cNvPr>
          <p:cNvPicPr>
            <a:picLocks noChangeAspect="1"/>
          </p:cNvPicPr>
          <p:nvPr/>
        </p:nvPicPr>
        <p:blipFill>
          <a:blip r:embed="rId3"/>
          <a:stretch>
            <a:fillRect/>
          </a:stretch>
        </p:blipFill>
        <p:spPr>
          <a:xfrm>
            <a:off x="8534636" y="3166003"/>
            <a:ext cx="405611" cy="487699"/>
          </a:xfrm>
          <a:prstGeom prst="rect">
            <a:avLst/>
          </a:prstGeom>
        </p:spPr>
      </p:pic>
      <p:pic>
        <p:nvPicPr>
          <p:cNvPr id="39" name="Picture 2" descr="https://www.sumologic.com/wp-content/uploads/globe-1-e1473894017808.png">
            <a:extLst>
              <a:ext uri="{FF2B5EF4-FFF2-40B4-BE49-F238E27FC236}">
                <a16:creationId xmlns:a16="http://schemas.microsoft.com/office/drawing/2014/main" id="{41C7331B-1166-4FF4-AA04-CAB9DA63E3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292983" y="3239541"/>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s://www.sumologic.com/wp-content/uploads/globe-1-e1473894017808.png">
            <a:extLst>
              <a:ext uri="{FF2B5EF4-FFF2-40B4-BE49-F238E27FC236}">
                <a16:creationId xmlns:a16="http://schemas.microsoft.com/office/drawing/2014/main" id="{5CC6517A-BE94-4E32-9A54-D6C55B492D5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78518" y="3253414"/>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6">
            <a:extLst>
              <a:ext uri="{FF2B5EF4-FFF2-40B4-BE49-F238E27FC236}">
                <a16:creationId xmlns:a16="http://schemas.microsoft.com/office/drawing/2014/main" id="{AF63EADB-AD48-4A33-A609-EF5C78C3B3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650" y="4495883"/>
            <a:ext cx="354136" cy="354136"/>
          </a:xfrm>
          <a:prstGeom prst="rect">
            <a:avLst/>
          </a:prstGeom>
          <a:solidFill>
            <a:schemeClr val="bg1"/>
          </a:solidFill>
        </p:spPr>
      </p:pic>
      <p:pic>
        <p:nvPicPr>
          <p:cNvPr id="68" name="Picture 67">
            <a:extLst>
              <a:ext uri="{FF2B5EF4-FFF2-40B4-BE49-F238E27FC236}">
                <a16:creationId xmlns:a16="http://schemas.microsoft.com/office/drawing/2014/main" id="{CA0D1901-B2EF-4882-ADE2-D918A3C834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231" y="2920257"/>
            <a:ext cx="313963" cy="313963"/>
          </a:xfrm>
          <a:prstGeom prst="rect">
            <a:avLst/>
          </a:prstGeom>
        </p:spPr>
      </p:pic>
    </p:spTree>
    <p:extLst>
      <p:ext uri="{BB962C8B-B14F-4D97-AF65-F5344CB8AC3E}">
        <p14:creationId xmlns:p14="http://schemas.microsoft.com/office/powerpoint/2010/main" val="26657694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75">
            <a:extLst>
              <a:ext uri="{FF2B5EF4-FFF2-40B4-BE49-F238E27FC236}">
                <a16:creationId xmlns:a16="http://schemas.microsoft.com/office/drawing/2014/main" id="{D02A2B9F-824D-4F3D-A712-F4620015CC0F}"/>
              </a:ext>
            </a:extLst>
          </p:cNvPr>
          <p:cNvSpPr/>
          <p:nvPr/>
        </p:nvSpPr>
        <p:spPr>
          <a:xfrm>
            <a:off x="3560623" y="2593148"/>
            <a:ext cx="2052276" cy="134176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8" name="TextBox 7">
            <a:extLst>
              <a:ext uri="{FF2B5EF4-FFF2-40B4-BE49-F238E27FC236}">
                <a16:creationId xmlns:a16="http://schemas.microsoft.com/office/drawing/2014/main" id="{CBA2577C-DB6D-4641-AD60-DEDE8902AB8C}"/>
              </a:ext>
            </a:extLst>
          </p:cNvPr>
          <p:cNvSpPr txBox="1"/>
          <p:nvPr/>
        </p:nvSpPr>
        <p:spPr>
          <a:xfrm>
            <a:off x="4306929" y="2738909"/>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cxnSp>
        <p:nvCxnSpPr>
          <p:cNvPr id="16" name="Straight Arrow Connector 15">
            <a:extLst>
              <a:ext uri="{FF2B5EF4-FFF2-40B4-BE49-F238E27FC236}">
                <a16:creationId xmlns:a16="http://schemas.microsoft.com/office/drawing/2014/main" id="{4C3CD52C-E2D0-4A01-9E5A-E3E2657834CA}"/>
              </a:ext>
            </a:extLst>
          </p:cNvPr>
          <p:cNvCxnSpPr>
            <a:cxnSpLocks/>
          </p:cNvCxnSpPr>
          <p:nvPr/>
        </p:nvCxnSpPr>
        <p:spPr>
          <a:xfrm>
            <a:off x="2629506" y="3197930"/>
            <a:ext cx="931117"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30" name="Picture 2" descr="https://www.sumologic.com/wp-content/uploads/globe-1-e1473894017808.png">
            <a:extLst>
              <a:ext uri="{FF2B5EF4-FFF2-40B4-BE49-F238E27FC236}">
                <a16:creationId xmlns:a16="http://schemas.microsoft.com/office/drawing/2014/main" id="{F8C530CC-184B-48F1-849A-6680291C02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760830" y="329589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www.sumologic.com/wp-content/uploads/globe-1-e1473894017808.png">
            <a:extLst>
              <a:ext uri="{FF2B5EF4-FFF2-40B4-BE49-F238E27FC236}">
                <a16:creationId xmlns:a16="http://schemas.microsoft.com/office/drawing/2014/main" id="{504FDB7C-5857-41AC-9755-05BB121A53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070413" y="329589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www.sumologic.com/wp-content/uploads/globe-1-e1473894017808.png">
            <a:extLst>
              <a:ext uri="{FF2B5EF4-FFF2-40B4-BE49-F238E27FC236}">
                <a16:creationId xmlns:a16="http://schemas.microsoft.com/office/drawing/2014/main" id="{6DDCB102-8F01-438B-969E-F85B57790A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389751" y="329589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www.sumologic.com/wp-content/uploads/globe-1-e1473894017808.png">
            <a:extLst>
              <a:ext uri="{FF2B5EF4-FFF2-40B4-BE49-F238E27FC236}">
                <a16:creationId xmlns:a16="http://schemas.microsoft.com/office/drawing/2014/main" id="{41585526-FA15-4956-AB30-A7470F922DA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713869" y="3295897"/>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13E73434-88FB-44E3-89DA-E81BB0879EF9}"/>
              </a:ext>
            </a:extLst>
          </p:cNvPr>
          <p:cNvCxnSpPr>
            <a:cxnSpLocks/>
          </p:cNvCxnSpPr>
          <p:nvPr/>
        </p:nvCxnSpPr>
        <p:spPr>
          <a:xfrm flipH="1">
            <a:off x="2541155" y="3587419"/>
            <a:ext cx="1019468"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Rounded Rectangle 17">
            <a:extLst>
              <a:ext uri="{FF2B5EF4-FFF2-40B4-BE49-F238E27FC236}">
                <a16:creationId xmlns:a16="http://schemas.microsoft.com/office/drawing/2014/main" id="{A97E83C8-F062-4123-A57E-02FE7DAC3C78}"/>
              </a:ext>
            </a:extLst>
          </p:cNvPr>
          <p:cNvSpPr/>
          <p:nvPr/>
        </p:nvSpPr>
        <p:spPr>
          <a:xfrm>
            <a:off x="8170765" y="2262671"/>
            <a:ext cx="1766386" cy="1820086"/>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grpSp>
        <p:nvGrpSpPr>
          <p:cNvPr id="23" name="Group 22">
            <a:extLst>
              <a:ext uri="{FF2B5EF4-FFF2-40B4-BE49-F238E27FC236}">
                <a16:creationId xmlns:a16="http://schemas.microsoft.com/office/drawing/2014/main" id="{8C26B2B0-518A-402A-BB94-E959089B3176}"/>
              </a:ext>
            </a:extLst>
          </p:cNvPr>
          <p:cNvGrpSpPr/>
          <p:nvPr/>
        </p:nvGrpSpPr>
        <p:grpSpPr>
          <a:xfrm>
            <a:off x="8277053" y="2367565"/>
            <a:ext cx="386343" cy="238403"/>
            <a:chOff x="5605998" y="4615023"/>
            <a:chExt cx="2957813" cy="1825191"/>
          </a:xfrm>
        </p:grpSpPr>
        <p:grpSp>
          <p:nvGrpSpPr>
            <p:cNvPr id="24" name="Group 23">
              <a:extLst>
                <a:ext uri="{FF2B5EF4-FFF2-40B4-BE49-F238E27FC236}">
                  <a16:creationId xmlns:a16="http://schemas.microsoft.com/office/drawing/2014/main" id="{6BFB489B-D2C4-4B48-9179-9478E0B33096}"/>
                </a:ext>
              </a:extLst>
            </p:cNvPr>
            <p:cNvGrpSpPr/>
            <p:nvPr/>
          </p:nvGrpSpPr>
          <p:grpSpPr>
            <a:xfrm>
              <a:off x="5605998" y="4615023"/>
              <a:ext cx="2957813" cy="1825191"/>
              <a:chOff x="5605998" y="4615023"/>
              <a:chExt cx="2957813" cy="1825191"/>
            </a:xfrm>
          </p:grpSpPr>
          <p:sp>
            <p:nvSpPr>
              <p:cNvPr id="31" name="Rectangle: Rounded Corners 30">
                <a:extLst>
                  <a:ext uri="{FF2B5EF4-FFF2-40B4-BE49-F238E27FC236}">
                    <a16:creationId xmlns:a16="http://schemas.microsoft.com/office/drawing/2014/main" id="{474D87A8-9C34-4EA4-8D80-355C19660003}"/>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2" name="Rectangle: Rounded Corners 31">
                <a:extLst>
                  <a:ext uri="{FF2B5EF4-FFF2-40B4-BE49-F238E27FC236}">
                    <a16:creationId xmlns:a16="http://schemas.microsoft.com/office/drawing/2014/main" id="{611C65D9-A413-43FC-B966-53B1FB5E96E0}"/>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3" name="Rectangle: Rounded Corners 32">
                <a:extLst>
                  <a:ext uri="{FF2B5EF4-FFF2-40B4-BE49-F238E27FC236}">
                    <a16:creationId xmlns:a16="http://schemas.microsoft.com/office/drawing/2014/main" id="{A412E526-5AD1-4AE7-B99F-F4F502781516}"/>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4" name="Rectangle: Rounded Corners 33">
                <a:extLst>
                  <a:ext uri="{FF2B5EF4-FFF2-40B4-BE49-F238E27FC236}">
                    <a16:creationId xmlns:a16="http://schemas.microsoft.com/office/drawing/2014/main" id="{517A68A5-33DD-46D0-B707-0F2E355AB9B8}"/>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25" name="Group 24">
              <a:extLst>
                <a:ext uri="{FF2B5EF4-FFF2-40B4-BE49-F238E27FC236}">
                  <a16:creationId xmlns:a16="http://schemas.microsoft.com/office/drawing/2014/main" id="{B6035758-0CE6-45AB-9082-5D04CBA12048}"/>
                </a:ext>
              </a:extLst>
            </p:cNvPr>
            <p:cNvGrpSpPr/>
            <p:nvPr/>
          </p:nvGrpSpPr>
          <p:grpSpPr>
            <a:xfrm>
              <a:off x="6348529" y="5338762"/>
              <a:ext cx="1472116" cy="360068"/>
              <a:chOff x="6364404" y="5364369"/>
              <a:chExt cx="1472116" cy="360068"/>
            </a:xfrm>
          </p:grpSpPr>
          <p:sp>
            <p:nvSpPr>
              <p:cNvPr id="26" name="Oval 25">
                <a:extLst>
                  <a:ext uri="{FF2B5EF4-FFF2-40B4-BE49-F238E27FC236}">
                    <a16:creationId xmlns:a16="http://schemas.microsoft.com/office/drawing/2014/main" id="{C3F00442-8741-4650-AF0B-0F672B5CC02A}"/>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8" name="Oval 27">
                <a:extLst>
                  <a:ext uri="{FF2B5EF4-FFF2-40B4-BE49-F238E27FC236}">
                    <a16:creationId xmlns:a16="http://schemas.microsoft.com/office/drawing/2014/main" id="{5F976765-3A32-46F6-80C6-ECBB0ACA1018}"/>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9" name="Oval 28">
                <a:extLst>
                  <a:ext uri="{FF2B5EF4-FFF2-40B4-BE49-F238E27FC236}">
                    <a16:creationId xmlns:a16="http://schemas.microsoft.com/office/drawing/2014/main" id="{1636E231-B11B-4CA0-82D3-A98ECF67EB59}"/>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69" name="Rectangle 68">
            <a:extLst>
              <a:ext uri="{FF2B5EF4-FFF2-40B4-BE49-F238E27FC236}">
                <a16:creationId xmlns:a16="http://schemas.microsoft.com/office/drawing/2014/main" id="{041013D7-6B57-4C95-B80C-CB279580F5E9}"/>
              </a:ext>
            </a:extLst>
          </p:cNvPr>
          <p:cNvSpPr/>
          <p:nvPr/>
        </p:nvSpPr>
        <p:spPr bwMode="auto">
          <a:xfrm>
            <a:off x="8940893" y="3261291"/>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pic>
        <p:nvPicPr>
          <p:cNvPr id="71" name="Picture 70">
            <a:extLst>
              <a:ext uri="{FF2B5EF4-FFF2-40B4-BE49-F238E27FC236}">
                <a16:creationId xmlns:a16="http://schemas.microsoft.com/office/drawing/2014/main" id="{69705B0C-D880-4252-BD77-A3D50F86F1D3}"/>
              </a:ext>
            </a:extLst>
          </p:cNvPr>
          <p:cNvPicPr>
            <a:picLocks noChangeAspect="1"/>
          </p:cNvPicPr>
          <p:nvPr/>
        </p:nvPicPr>
        <p:blipFill>
          <a:blip r:embed="rId5"/>
          <a:stretch>
            <a:fillRect/>
          </a:stretch>
        </p:blipFill>
        <p:spPr>
          <a:xfrm>
            <a:off x="8756179" y="3473663"/>
            <a:ext cx="440032" cy="419723"/>
          </a:xfrm>
          <a:prstGeom prst="rect">
            <a:avLst/>
          </a:prstGeom>
        </p:spPr>
      </p:pic>
      <p:sp>
        <p:nvSpPr>
          <p:cNvPr id="2" name="TextBox 1">
            <a:extLst>
              <a:ext uri="{FF2B5EF4-FFF2-40B4-BE49-F238E27FC236}">
                <a16:creationId xmlns:a16="http://schemas.microsoft.com/office/drawing/2014/main" id="{939058E1-08BF-47EB-BC3D-42D506F5581F}"/>
              </a:ext>
            </a:extLst>
          </p:cNvPr>
          <p:cNvSpPr txBox="1"/>
          <p:nvPr/>
        </p:nvSpPr>
        <p:spPr>
          <a:xfrm>
            <a:off x="8590802" y="2311837"/>
            <a:ext cx="1387473" cy="584775"/>
          </a:xfrm>
          <a:prstGeom prst="rect">
            <a:avLst/>
          </a:prstGeom>
          <a:noFill/>
        </p:spPr>
        <p:txBody>
          <a:bodyPr wrap="square" rtlCol="0">
            <a:spAutoFit/>
          </a:bodyPr>
          <a:lstStyle/>
          <a:p>
            <a:r>
              <a:rPr lang="en-US" sz="1600" kern="0" dirty="0">
                <a:solidFill>
                  <a:schemeClr val="tx2">
                    <a:lumMod val="50000"/>
                  </a:schemeClr>
                </a:solidFill>
              </a:rPr>
              <a:t>Azure Virtual Network</a:t>
            </a:r>
            <a:endParaRPr lang="en-US" sz="1600" dirty="0"/>
          </a:p>
        </p:txBody>
      </p:sp>
      <p:cxnSp>
        <p:nvCxnSpPr>
          <p:cNvPr id="4" name="Connector: Elbow 3">
            <a:extLst>
              <a:ext uri="{FF2B5EF4-FFF2-40B4-BE49-F238E27FC236}">
                <a16:creationId xmlns:a16="http://schemas.microsoft.com/office/drawing/2014/main" id="{38D6D225-5E17-48F5-847C-E9DB1A9768FF}"/>
              </a:ext>
            </a:extLst>
          </p:cNvPr>
          <p:cNvCxnSpPr>
            <a:cxnSpLocks/>
            <a:stCxn id="37" idx="0"/>
            <a:endCxn id="71" idx="0"/>
          </p:cNvCxnSpPr>
          <p:nvPr/>
        </p:nvCxnSpPr>
        <p:spPr>
          <a:xfrm rot="16200000" flipH="1">
            <a:off x="6901535" y="1399004"/>
            <a:ext cx="177766" cy="3971553"/>
          </a:xfrm>
          <a:prstGeom prst="bentConnector3">
            <a:avLst>
              <a:gd name="adj1" fmla="val -128596"/>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1C2C109-7A30-4FB4-B091-682B8419704D}"/>
              </a:ext>
            </a:extLst>
          </p:cNvPr>
          <p:cNvSpPr txBox="1"/>
          <p:nvPr/>
        </p:nvSpPr>
        <p:spPr>
          <a:xfrm>
            <a:off x="864451" y="4503728"/>
            <a:ext cx="10106526" cy="1527982"/>
          </a:xfrm>
          <a:prstGeom prst="rect">
            <a:avLst/>
          </a:prstGeom>
          <a:noFill/>
        </p:spPr>
        <p:txBody>
          <a:bodyPr wrap="square" rtlCol="0">
            <a:spAutoFit/>
          </a:bodyPr>
          <a:lstStyle/>
          <a:p>
            <a:pPr defTabSz="914016"/>
            <a:r>
              <a:rPr lang="en-US" sz="1866" dirty="0">
                <a:solidFill>
                  <a:srgbClr val="353535"/>
                </a:solidFill>
                <a:latin typeface="Segoe UI Semilight"/>
              </a:rPr>
              <a:t>Enables your app to reach private IP addresses in your Azure Virtual Network</a:t>
            </a:r>
          </a:p>
          <a:p>
            <a:pPr defTabSz="914016"/>
            <a:endParaRPr lang="en-US" sz="1866" dirty="0">
              <a:solidFill>
                <a:srgbClr val="353535"/>
              </a:solidFill>
              <a:latin typeface="Segoe UI Semilight"/>
            </a:endParaRPr>
          </a:p>
          <a:p>
            <a:pPr defTabSz="914016"/>
            <a:r>
              <a:rPr lang="en-US" sz="1866" dirty="0">
                <a:solidFill>
                  <a:srgbClr val="353535"/>
                </a:solidFill>
                <a:latin typeface="Segoe UI Semilight"/>
              </a:rPr>
              <a:t>Doesn’t enable your app to reach resources across ExpressRoute or Service Endpoints. </a:t>
            </a:r>
          </a:p>
          <a:p>
            <a:pPr defTabSz="914016"/>
            <a:r>
              <a:rPr lang="en-US" sz="1866" dirty="0">
                <a:solidFill>
                  <a:srgbClr val="353535"/>
                </a:solidFill>
                <a:latin typeface="Segoe UI Semilight"/>
              </a:rPr>
              <a:t>Requires you to provision a virtual network gateway in your VNet with Point to site enabled</a:t>
            </a:r>
          </a:p>
          <a:p>
            <a:pPr defTabSz="914016"/>
            <a:r>
              <a:rPr lang="en-US" sz="1866" dirty="0">
                <a:solidFill>
                  <a:srgbClr val="353535"/>
                </a:solidFill>
                <a:latin typeface="Segoe UI Semilight"/>
              </a:rPr>
              <a:t>Can connect to Classic </a:t>
            </a:r>
            <a:r>
              <a:rPr lang="en-US" sz="1866" dirty="0" err="1">
                <a:solidFill>
                  <a:srgbClr val="353535"/>
                </a:solidFill>
                <a:latin typeface="Segoe UI Semilight"/>
              </a:rPr>
              <a:t>VNets</a:t>
            </a:r>
            <a:r>
              <a:rPr lang="en-US" sz="1866" dirty="0">
                <a:solidFill>
                  <a:srgbClr val="353535"/>
                </a:solidFill>
                <a:latin typeface="Segoe UI Semilight"/>
              </a:rPr>
              <a:t> or to </a:t>
            </a:r>
            <a:r>
              <a:rPr lang="en-US" sz="1866" dirty="0" err="1">
                <a:solidFill>
                  <a:srgbClr val="353535"/>
                </a:solidFill>
                <a:latin typeface="Segoe UI Semilight"/>
              </a:rPr>
              <a:t>VNets</a:t>
            </a:r>
            <a:r>
              <a:rPr lang="en-US" sz="1866" dirty="0">
                <a:solidFill>
                  <a:srgbClr val="353535"/>
                </a:solidFill>
                <a:latin typeface="Segoe UI Semilight"/>
              </a:rPr>
              <a:t> in other regions</a:t>
            </a:r>
          </a:p>
        </p:txBody>
      </p:sp>
      <p:sp>
        <p:nvSpPr>
          <p:cNvPr id="41" name="Title 1">
            <a:extLst>
              <a:ext uri="{FF2B5EF4-FFF2-40B4-BE49-F238E27FC236}">
                <a16:creationId xmlns:a16="http://schemas.microsoft.com/office/drawing/2014/main" id="{A7FFAA67-B64F-4E26-BB61-FC8A3942DC52}"/>
              </a:ext>
            </a:extLst>
          </p:cNvPr>
          <p:cNvSpPr>
            <a:spLocks noGrp="1"/>
          </p:cNvSpPr>
          <p:nvPr>
            <p:ph type="title"/>
          </p:nvPr>
        </p:nvSpPr>
        <p:spPr>
          <a:xfrm>
            <a:off x="588263" y="457200"/>
            <a:ext cx="11018520" cy="553998"/>
          </a:xfrm>
        </p:spPr>
        <p:txBody>
          <a:bodyPr>
            <a:normAutofit/>
          </a:bodyPr>
          <a:lstStyle/>
          <a:p>
            <a:r>
              <a:rPr lang="en-US" dirty="0"/>
              <a:t>Gateway required VNet Integration</a:t>
            </a:r>
          </a:p>
        </p:txBody>
      </p:sp>
      <p:sp>
        <p:nvSpPr>
          <p:cNvPr id="42" name="Title 1">
            <a:extLst>
              <a:ext uri="{FF2B5EF4-FFF2-40B4-BE49-F238E27FC236}">
                <a16:creationId xmlns:a16="http://schemas.microsoft.com/office/drawing/2014/main" id="{172CD703-9172-4866-B983-9F69820F7950}"/>
              </a:ext>
            </a:extLst>
          </p:cNvPr>
          <p:cNvSpPr txBox="1">
            <a:spLocks/>
          </p:cNvSpPr>
          <p:nvPr/>
        </p:nvSpPr>
        <p:spPr>
          <a:xfrm>
            <a:off x="588262" y="1069363"/>
            <a:ext cx="9012937"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800" dirty="0"/>
              <a:t>Scenario: Access resources in Classic </a:t>
            </a:r>
            <a:r>
              <a:rPr lang="en-US" sz="1800" dirty="0" err="1"/>
              <a:t>VNets</a:t>
            </a:r>
            <a:r>
              <a:rPr lang="en-US" sz="1800" dirty="0"/>
              <a:t> or </a:t>
            </a:r>
            <a:r>
              <a:rPr lang="en-US" sz="1800" dirty="0" err="1"/>
              <a:t>VNets</a:t>
            </a:r>
            <a:r>
              <a:rPr lang="en-US" sz="1800" dirty="0"/>
              <a:t> in other regions </a:t>
            </a:r>
          </a:p>
        </p:txBody>
      </p:sp>
      <p:sp>
        <p:nvSpPr>
          <p:cNvPr id="40" name="Freeform 80">
            <a:extLst>
              <a:ext uri="{FF2B5EF4-FFF2-40B4-BE49-F238E27FC236}">
                <a16:creationId xmlns:a16="http://schemas.microsoft.com/office/drawing/2014/main" id="{F8A8CD4F-4DAD-448B-A6DE-1FF488C2CB96}"/>
              </a:ext>
            </a:extLst>
          </p:cNvPr>
          <p:cNvSpPr>
            <a:spLocks/>
          </p:cNvSpPr>
          <p:nvPr/>
        </p:nvSpPr>
        <p:spPr bwMode="auto">
          <a:xfrm>
            <a:off x="1447993" y="2972061"/>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sp>
        <p:nvSpPr>
          <p:cNvPr id="43" name="Rounded Rectangle 75">
            <a:extLst>
              <a:ext uri="{FF2B5EF4-FFF2-40B4-BE49-F238E27FC236}">
                <a16:creationId xmlns:a16="http://schemas.microsoft.com/office/drawing/2014/main" id="{65324F3D-5C72-40B0-A420-820AEF96D0C3}"/>
              </a:ext>
            </a:extLst>
          </p:cNvPr>
          <p:cNvSpPr/>
          <p:nvPr/>
        </p:nvSpPr>
        <p:spPr>
          <a:xfrm>
            <a:off x="7975436" y="2891922"/>
            <a:ext cx="373877" cy="343083"/>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6" name="TextBox 5">
            <a:extLst>
              <a:ext uri="{FF2B5EF4-FFF2-40B4-BE49-F238E27FC236}">
                <a16:creationId xmlns:a16="http://schemas.microsoft.com/office/drawing/2014/main" id="{50CB4D52-CD4F-45E2-A08C-E230C0C8E9E9}"/>
              </a:ext>
            </a:extLst>
          </p:cNvPr>
          <p:cNvSpPr txBox="1"/>
          <p:nvPr/>
        </p:nvSpPr>
        <p:spPr>
          <a:xfrm>
            <a:off x="7920911" y="3258269"/>
            <a:ext cx="472886" cy="153888"/>
          </a:xfrm>
          <a:prstGeom prst="rect">
            <a:avLst/>
          </a:prstGeom>
          <a:solidFill>
            <a:schemeClr val="bg1"/>
          </a:solidFill>
        </p:spPr>
        <p:txBody>
          <a:bodyPr wrap="none" lIns="0" tIns="0" rIns="0" bIns="0" rtlCol="0">
            <a:spAutoFit/>
          </a:bodyPr>
          <a:lstStyle/>
          <a:p>
            <a:pPr algn="l"/>
            <a:r>
              <a:rPr lang="en-US" sz="1000" dirty="0">
                <a:gradFill>
                  <a:gsLst>
                    <a:gs pos="2917">
                      <a:schemeClr val="tx1"/>
                    </a:gs>
                    <a:gs pos="30000">
                      <a:schemeClr val="tx1"/>
                    </a:gs>
                  </a:gsLst>
                  <a:lin ang="5400000" scaled="0"/>
                </a:gradFill>
              </a:rPr>
              <a:t>gateway</a:t>
            </a:r>
          </a:p>
        </p:txBody>
      </p:sp>
      <p:pic>
        <p:nvPicPr>
          <p:cNvPr id="7" name="Picture 6">
            <a:extLst>
              <a:ext uri="{FF2B5EF4-FFF2-40B4-BE49-F238E27FC236}">
                <a16:creationId xmlns:a16="http://schemas.microsoft.com/office/drawing/2014/main" id="{89D51E15-BCEF-42D4-AF10-B34A11A08C3B}"/>
              </a:ext>
            </a:extLst>
          </p:cNvPr>
          <p:cNvPicPr>
            <a:picLocks noChangeAspect="1"/>
          </p:cNvPicPr>
          <p:nvPr/>
        </p:nvPicPr>
        <p:blipFill>
          <a:blip r:embed="rId6"/>
          <a:stretch>
            <a:fillRect/>
          </a:stretch>
        </p:blipFill>
        <p:spPr>
          <a:xfrm>
            <a:off x="8054886" y="2943191"/>
            <a:ext cx="228600" cy="247650"/>
          </a:xfrm>
          <a:prstGeom prst="rect">
            <a:avLst/>
          </a:prstGeom>
        </p:spPr>
      </p:pic>
      <p:sp>
        <p:nvSpPr>
          <p:cNvPr id="3" name="TextBox 2">
            <a:extLst>
              <a:ext uri="{FF2B5EF4-FFF2-40B4-BE49-F238E27FC236}">
                <a16:creationId xmlns:a16="http://schemas.microsoft.com/office/drawing/2014/main" id="{DDB8C5DD-9AC7-49C7-81DC-F3D753A89F8D}"/>
              </a:ext>
            </a:extLst>
          </p:cNvPr>
          <p:cNvSpPr txBox="1"/>
          <p:nvPr/>
        </p:nvSpPr>
        <p:spPr>
          <a:xfrm>
            <a:off x="6174831" y="3111229"/>
            <a:ext cx="1146019"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Point to site VPN</a:t>
            </a:r>
          </a:p>
        </p:txBody>
      </p:sp>
      <p:pic>
        <p:nvPicPr>
          <p:cNvPr id="44" name="Picture 43">
            <a:extLst>
              <a:ext uri="{FF2B5EF4-FFF2-40B4-BE49-F238E27FC236}">
                <a16:creationId xmlns:a16="http://schemas.microsoft.com/office/drawing/2014/main" id="{E0E5769D-1B6E-4720-A747-6479681678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6260" y="2734940"/>
            <a:ext cx="313963" cy="313963"/>
          </a:xfrm>
          <a:prstGeom prst="rect">
            <a:avLst/>
          </a:prstGeom>
        </p:spPr>
      </p:pic>
    </p:spTree>
    <p:extLst>
      <p:ext uri="{BB962C8B-B14F-4D97-AF65-F5344CB8AC3E}">
        <p14:creationId xmlns:p14="http://schemas.microsoft.com/office/powerpoint/2010/main" val="144565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2885B7E-2C82-49C4-834A-418910B40930}"/>
              </a:ext>
            </a:extLst>
          </p:cNvPr>
          <p:cNvSpPr/>
          <p:nvPr/>
        </p:nvSpPr>
        <p:spPr bwMode="auto">
          <a:xfrm>
            <a:off x="7927595" y="3140658"/>
            <a:ext cx="258248" cy="1473200"/>
          </a:xfrm>
          <a:prstGeom prst="rect">
            <a:avLst/>
          </a:prstGeom>
          <a:solidFill>
            <a:schemeClr val="bg1"/>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75">
            <a:extLst>
              <a:ext uri="{FF2B5EF4-FFF2-40B4-BE49-F238E27FC236}">
                <a16:creationId xmlns:a16="http://schemas.microsoft.com/office/drawing/2014/main" id="{D02A2B9F-824D-4F3D-A712-F4620015CC0F}"/>
              </a:ext>
            </a:extLst>
          </p:cNvPr>
          <p:cNvSpPr/>
          <p:nvPr/>
        </p:nvSpPr>
        <p:spPr>
          <a:xfrm>
            <a:off x="2749467" y="2119679"/>
            <a:ext cx="1751343" cy="134176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8" name="TextBox 7">
            <a:extLst>
              <a:ext uri="{FF2B5EF4-FFF2-40B4-BE49-F238E27FC236}">
                <a16:creationId xmlns:a16="http://schemas.microsoft.com/office/drawing/2014/main" id="{CBA2577C-DB6D-4641-AD60-DEDE8902AB8C}"/>
              </a:ext>
            </a:extLst>
          </p:cNvPr>
          <p:cNvSpPr txBox="1"/>
          <p:nvPr/>
        </p:nvSpPr>
        <p:spPr>
          <a:xfrm>
            <a:off x="3183853" y="2240174"/>
            <a:ext cx="1358964" cy="338554"/>
          </a:xfrm>
          <a:prstGeom prst="rect">
            <a:avLst/>
          </a:prstGeom>
          <a:noFill/>
        </p:spPr>
        <p:txBody>
          <a:bodyPr wrap="square" rtlCol="0">
            <a:spAutoFit/>
          </a:bodyPr>
          <a:lstStyle/>
          <a:p>
            <a:pPr defTabSz="895810"/>
            <a:r>
              <a:rPr lang="en-US" sz="1600" kern="0" dirty="0">
                <a:solidFill>
                  <a:prstClr val="black"/>
                </a:solidFill>
              </a:rPr>
              <a:t>App Service</a:t>
            </a:r>
          </a:p>
        </p:txBody>
      </p:sp>
      <p:cxnSp>
        <p:nvCxnSpPr>
          <p:cNvPr id="16" name="Straight Arrow Connector 15">
            <a:extLst>
              <a:ext uri="{FF2B5EF4-FFF2-40B4-BE49-F238E27FC236}">
                <a16:creationId xmlns:a16="http://schemas.microsoft.com/office/drawing/2014/main" id="{4C3CD52C-E2D0-4A01-9E5A-E3E2657834CA}"/>
              </a:ext>
            </a:extLst>
          </p:cNvPr>
          <p:cNvCxnSpPr>
            <a:cxnSpLocks/>
          </p:cNvCxnSpPr>
          <p:nvPr/>
        </p:nvCxnSpPr>
        <p:spPr>
          <a:xfrm>
            <a:off x="1818350" y="2724461"/>
            <a:ext cx="931117"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30" name="Picture 2" descr="https://www.sumologic.com/wp-content/uploads/globe-1-e1473894017808.png">
            <a:extLst>
              <a:ext uri="{FF2B5EF4-FFF2-40B4-BE49-F238E27FC236}">
                <a16:creationId xmlns:a16="http://schemas.microsoft.com/office/drawing/2014/main" id="{F8C530CC-184B-48F1-849A-6680291C02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875532" y="282242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www.sumologic.com/wp-content/uploads/globe-1-e1473894017808.png">
            <a:extLst>
              <a:ext uri="{FF2B5EF4-FFF2-40B4-BE49-F238E27FC236}">
                <a16:creationId xmlns:a16="http://schemas.microsoft.com/office/drawing/2014/main" id="{504FDB7C-5857-41AC-9755-05BB121A53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185115" y="282242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www.sumologic.com/wp-content/uploads/globe-1-e1473894017808.png">
            <a:extLst>
              <a:ext uri="{FF2B5EF4-FFF2-40B4-BE49-F238E27FC236}">
                <a16:creationId xmlns:a16="http://schemas.microsoft.com/office/drawing/2014/main" id="{6DDCB102-8F01-438B-969E-F85B57790A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504453" y="282242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www.sumologic.com/wp-content/uploads/globe-1-e1473894017808.png">
            <a:extLst>
              <a:ext uri="{FF2B5EF4-FFF2-40B4-BE49-F238E27FC236}">
                <a16:creationId xmlns:a16="http://schemas.microsoft.com/office/drawing/2014/main" id="{41585526-FA15-4956-AB30-A7470F922DA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828571" y="2822428"/>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13E73434-88FB-44E3-89DA-E81BB0879EF9}"/>
              </a:ext>
            </a:extLst>
          </p:cNvPr>
          <p:cNvCxnSpPr>
            <a:cxnSpLocks/>
          </p:cNvCxnSpPr>
          <p:nvPr/>
        </p:nvCxnSpPr>
        <p:spPr>
          <a:xfrm flipH="1">
            <a:off x="1729999" y="3199585"/>
            <a:ext cx="1019468"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Rounded Rectangle 17">
            <a:extLst>
              <a:ext uri="{FF2B5EF4-FFF2-40B4-BE49-F238E27FC236}">
                <a16:creationId xmlns:a16="http://schemas.microsoft.com/office/drawing/2014/main" id="{A97E83C8-F062-4123-A57E-02FE7DAC3C78}"/>
              </a:ext>
            </a:extLst>
          </p:cNvPr>
          <p:cNvSpPr/>
          <p:nvPr/>
        </p:nvSpPr>
        <p:spPr>
          <a:xfrm>
            <a:off x="5369266" y="1628231"/>
            <a:ext cx="3047969" cy="1863500"/>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grpSp>
        <p:nvGrpSpPr>
          <p:cNvPr id="23" name="Group 22">
            <a:extLst>
              <a:ext uri="{FF2B5EF4-FFF2-40B4-BE49-F238E27FC236}">
                <a16:creationId xmlns:a16="http://schemas.microsoft.com/office/drawing/2014/main" id="{8C26B2B0-518A-402A-BB94-E959089B3176}"/>
              </a:ext>
            </a:extLst>
          </p:cNvPr>
          <p:cNvGrpSpPr/>
          <p:nvPr/>
        </p:nvGrpSpPr>
        <p:grpSpPr>
          <a:xfrm>
            <a:off x="5677850" y="1735406"/>
            <a:ext cx="386343" cy="238403"/>
            <a:chOff x="5605998" y="4615023"/>
            <a:chExt cx="2957813" cy="1825191"/>
          </a:xfrm>
        </p:grpSpPr>
        <p:grpSp>
          <p:nvGrpSpPr>
            <p:cNvPr id="24" name="Group 23">
              <a:extLst>
                <a:ext uri="{FF2B5EF4-FFF2-40B4-BE49-F238E27FC236}">
                  <a16:creationId xmlns:a16="http://schemas.microsoft.com/office/drawing/2014/main" id="{6BFB489B-D2C4-4B48-9179-9478E0B33096}"/>
                </a:ext>
              </a:extLst>
            </p:cNvPr>
            <p:cNvGrpSpPr/>
            <p:nvPr/>
          </p:nvGrpSpPr>
          <p:grpSpPr>
            <a:xfrm>
              <a:off x="5605998" y="4615023"/>
              <a:ext cx="2957813" cy="1825191"/>
              <a:chOff x="5605998" y="4615023"/>
              <a:chExt cx="2957813" cy="1825191"/>
            </a:xfrm>
          </p:grpSpPr>
          <p:sp>
            <p:nvSpPr>
              <p:cNvPr id="31" name="Rectangle: Rounded Corners 30">
                <a:extLst>
                  <a:ext uri="{FF2B5EF4-FFF2-40B4-BE49-F238E27FC236}">
                    <a16:creationId xmlns:a16="http://schemas.microsoft.com/office/drawing/2014/main" id="{474D87A8-9C34-4EA4-8D80-355C19660003}"/>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2" name="Rectangle: Rounded Corners 31">
                <a:extLst>
                  <a:ext uri="{FF2B5EF4-FFF2-40B4-BE49-F238E27FC236}">
                    <a16:creationId xmlns:a16="http://schemas.microsoft.com/office/drawing/2014/main" id="{611C65D9-A413-43FC-B966-53B1FB5E96E0}"/>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3" name="Rectangle: Rounded Corners 32">
                <a:extLst>
                  <a:ext uri="{FF2B5EF4-FFF2-40B4-BE49-F238E27FC236}">
                    <a16:creationId xmlns:a16="http://schemas.microsoft.com/office/drawing/2014/main" id="{A412E526-5AD1-4AE7-B99F-F4F502781516}"/>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4" name="Rectangle: Rounded Corners 33">
                <a:extLst>
                  <a:ext uri="{FF2B5EF4-FFF2-40B4-BE49-F238E27FC236}">
                    <a16:creationId xmlns:a16="http://schemas.microsoft.com/office/drawing/2014/main" id="{517A68A5-33DD-46D0-B707-0F2E355AB9B8}"/>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25" name="Group 24">
              <a:extLst>
                <a:ext uri="{FF2B5EF4-FFF2-40B4-BE49-F238E27FC236}">
                  <a16:creationId xmlns:a16="http://schemas.microsoft.com/office/drawing/2014/main" id="{B6035758-0CE6-45AB-9082-5D04CBA12048}"/>
                </a:ext>
              </a:extLst>
            </p:cNvPr>
            <p:cNvGrpSpPr/>
            <p:nvPr/>
          </p:nvGrpSpPr>
          <p:grpSpPr>
            <a:xfrm>
              <a:off x="6348529" y="5338762"/>
              <a:ext cx="1472116" cy="360068"/>
              <a:chOff x="6364404" y="5364369"/>
              <a:chExt cx="1472116" cy="360068"/>
            </a:xfrm>
          </p:grpSpPr>
          <p:sp>
            <p:nvSpPr>
              <p:cNvPr id="26" name="Oval 25">
                <a:extLst>
                  <a:ext uri="{FF2B5EF4-FFF2-40B4-BE49-F238E27FC236}">
                    <a16:creationId xmlns:a16="http://schemas.microsoft.com/office/drawing/2014/main" id="{C3F00442-8741-4650-AF0B-0F672B5CC02A}"/>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8" name="Oval 27">
                <a:extLst>
                  <a:ext uri="{FF2B5EF4-FFF2-40B4-BE49-F238E27FC236}">
                    <a16:creationId xmlns:a16="http://schemas.microsoft.com/office/drawing/2014/main" id="{5F976765-3A32-46F6-80C6-ECBB0ACA1018}"/>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9" name="Oval 28">
                <a:extLst>
                  <a:ext uri="{FF2B5EF4-FFF2-40B4-BE49-F238E27FC236}">
                    <a16:creationId xmlns:a16="http://schemas.microsoft.com/office/drawing/2014/main" id="{1636E231-B11B-4CA0-82D3-A98ECF67EB59}"/>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69" name="Rectangle 68">
            <a:extLst>
              <a:ext uri="{FF2B5EF4-FFF2-40B4-BE49-F238E27FC236}">
                <a16:creationId xmlns:a16="http://schemas.microsoft.com/office/drawing/2014/main" id="{041013D7-6B57-4C95-B80C-CB279580F5E9}"/>
              </a:ext>
            </a:extLst>
          </p:cNvPr>
          <p:cNvSpPr/>
          <p:nvPr/>
        </p:nvSpPr>
        <p:spPr bwMode="auto">
          <a:xfrm>
            <a:off x="6405399" y="2659730"/>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 name="TextBox 1">
            <a:extLst>
              <a:ext uri="{FF2B5EF4-FFF2-40B4-BE49-F238E27FC236}">
                <a16:creationId xmlns:a16="http://schemas.microsoft.com/office/drawing/2014/main" id="{939058E1-08BF-47EB-BC3D-42D506F5581F}"/>
              </a:ext>
            </a:extLst>
          </p:cNvPr>
          <p:cNvSpPr txBox="1"/>
          <p:nvPr/>
        </p:nvSpPr>
        <p:spPr>
          <a:xfrm>
            <a:off x="6019862" y="1645273"/>
            <a:ext cx="2180405" cy="338554"/>
          </a:xfrm>
          <a:prstGeom prst="rect">
            <a:avLst/>
          </a:prstGeom>
          <a:noFill/>
        </p:spPr>
        <p:txBody>
          <a:bodyPr wrap="square" rtlCol="0">
            <a:spAutoFit/>
          </a:bodyPr>
          <a:lstStyle/>
          <a:p>
            <a:r>
              <a:rPr lang="en-US" sz="1600" kern="0" dirty="0">
                <a:solidFill>
                  <a:schemeClr val="tx2">
                    <a:lumMod val="50000"/>
                  </a:schemeClr>
                </a:solidFill>
              </a:rPr>
              <a:t>Azure Virtual Network</a:t>
            </a:r>
            <a:endParaRPr lang="en-US" sz="1600" dirty="0"/>
          </a:p>
        </p:txBody>
      </p:sp>
      <p:sp>
        <p:nvSpPr>
          <p:cNvPr id="76" name="TextBox 75">
            <a:extLst>
              <a:ext uri="{FF2B5EF4-FFF2-40B4-BE49-F238E27FC236}">
                <a16:creationId xmlns:a16="http://schemas.microsoft.com/office/drawing/2014/main" id="{31C2C109-7A30-4FB4-B091-682B8419704D}"/>
              </a:ext>
            </a:extLst>
          </p:cNvPr>
          <p:cNvSpPr txBox="1"/>
          <p:nvPr/>
        </p:nvSpPr>
        <p:spPr>
          <a:xfrm>
            <a:off x="559745" y="3878794"/>
            <a:ext cx="6582008" cy="2389372"/>
          </a:xfrm>
          <a:prstGeom prst="rect">
            <a:avLst/>
          </a:prstGeom>
          <a:noFill/>
        </p:spPr>
        <p:txBody>
          <a:bodyPr wrap="square" rtlCol="0">
            <a:spAutoFit/>
          </a:bodyPr>
          <a:lstStyle/>
          <a:p>
            <a:pPr defTabSz="914016"/>
            <a:r>
              <a:rPr lang="en-US" sz="1866" dirty="0">
                <a:solidFill>
                  <a:srgbClr val="353535"/>
                </a:solidFill>
                <a:latin typeface="Segoe UI Semilight"/>
              </a:rPr>
              <a:t>Multi home style integration that enables the backend of your app to be directly in your VNet. </a:t>
            </a:r>
          </a:p>
          <a:p>
            <a:pPr defTabSz="914016"/>
            <a:endParaRPr lang="en-US" sz="1866" dirty="0">
              <a:solidFill>
                <a:srgbClr val="353535"/>
              </a:solidFill>
              <a:latin typeface="Segoe UI Semilight"/>
            </a:endParaRPr>
          </a:p>
          <a:p>
            <a:pPr defTabSz="914016"/>
            <a:r>
              <a:rPr lang="en-US" sz="1866" dirty="0">
                <a:solidFill>
                  <a:srgbClr val="353535"/>
                </a:solidFill>
                <a:latin typeface="Segoe UI Semilight"/>
              </a:rPr>
              <a:t>Outbound backend calls from your app can reach endpoints in your Azure Virtual Network, across ExpressRoute, or secured with Service Endpoints.</a:t>
            </a:r>
          </a:p>
          <a:p>
            <a:pPr defTabSz="914016"/>
            <a:endParaRPr lang="en-US" sz="1866" dirty="0">
              <a:solidFill>
                <a:srgbClr val="353535"/>
              </a:solidFill>
              <a:latin typeface="Segoe UI Semilight"/>
            </a:endParaRPr>
          </a:p>
          <a:p>
            <a:pPr defTabSz="914016"/>
            <a:r>
              <a:rPr lang="en-US" sz="1866" dirty="0">
                <a:solidFill>
                  <a:srgbClr val="353535"/>
                </a:solidFill>
                <a:latin typeface="Segoe UI Semilight"/>
              </a:rPr>
              <a:t>Only works with Resource Manager </a:t>
            </a:r>
            <a:r>
              <a:rPr lang="en-US" sz="1866" dirty="0" err="1">
                <a:solidFill>
                  <a:srgbClr val="353535"/>
                </a:solidFill>
                <a:latin typeface="Segoe UI Semilight"/>
              </a:rPr>
              <a:t>VNets</a:t>
            </a:r>
            <a:r>
              <a:rPr lang="en-US" sz="1866" dirty="0">
                <a:solidFill>
                  <a:srgbClr val="353535"/>
                </a:solidFill>
                <a:latin typeface="Segoe UI Semilight"/>
              </a:rPr>
              <a:t> in the same region</a:t>
            </a:r>
          </a:p>
        </p:txBody>
      </p:sp>
      <p:sp>
        <p:nvSpPr>
          <p:cNvPr id="41" name="Title 1">
            <a:extLst>
              <a:ext uri="{FF2B5EF4-FFF2-40B4-BE49-F238E27FC236}">
                <a16:creationId xmlns:a16="http://schemas.microsoft.com/office/drawing/2014/main" id="{DC936AA7-5285-470C-9146-967B2950B6B9}"/>
              </a:ext>
            </a:extLst>
          </p:cNvPr>
          <p:cNvSpPr>
            <a:spLocks noGrp="1"/>
          </p:cNvSpPr>
          <p:nvPr>
            <p:ph type="title" idx="4294967295"/>
          </p:nvPr>
        </p:nvSpPr>
        <p:spPr>
          <a:xfrm>
            <a:off x="588262" y="505323"/>
            <a:ext cx="11017250" cy="554038"/>
          </a:xfrm>
        </p:spPr>
        <p:txBody>
          <a:bodyPr>
            <a:normAutofit/>
          </a:bodyPr>
          <a:lstStyle/>
          <a:p>
            <a:r>
              <a:rPr lang="en-US" dirty="0"/>
              <a:t>Regional VNet Integration</a:t>
            </a:r>
          </a:p>
        </p:txBody>
      </p:sp>
      <p:sp>
        <p:nvSpPr>
          <p:cNvPr id="47" name="Rounded Rectangle 175">
            <a:extLst>
              <a:ext uri="{FF2B5EF4-FFF2-40B4-BE49-F238E27FC236}">
                <a16:creationId xmlns:a16="http://schemas.microsoft.com/office/drawing/2014/main" id="{46D19198-54C2-4850-B82A-9BAF8577A55F}"/>
              </a:ext>
            </a:extLst>
          </p:cNvPr>
          <p:cNvSpPr/>
          <p:nvPr/>
        </p:nvSpPr>
        <p:spPr>
          <a:xfrm>
            <a:off x="7434868" y="4303286"/>
            <a:ext cx="1860219" cy="1118090"/>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endParaRPr lang="en-US" sz="1400" kern="0" dirty="0">
              <a:solidFill>
                <a:srgbClr val="666666"/>
              </a:solidFill>
            </a:endParaRPr>
          </a:p>
        </p:txBody>
      </p:sp>
      <p:pic>
        <p:nvPicPr>
          <p:cNvPr id="59" name="Picture 58">
            <a:extLst>
              <a:ext uri="{FF2B5EF4-FFF2-40B4-BE49-F238E27FC236}">
                <a16:creationId xmlns:a16="http://schemas.microsoft.com/office/drawing/2014/main" id="{F02FF067-F35A-4AD5-B554-3EEE138F11A7}"/>
              </a:ext>
            </a:extLst>
          </p:cNvPr>
          <p:cNvPicPr>
            <a:picLocks noChangeAspect="1"/>
          </p:cNvPicPr>
          <p:nvPr/>
        </p:nvPicPr>
        <p:blipFill>
          <a:blip r:embed="rId5"/>
          <a:stretch>
            <a:fillRect/>
          </a:stretch>
        </p:blipFill>
        <p:spPr>
          <a:xfrm>
            <a:off x="8522775" y="4641872"/>
            <a:ext cx="318023" cy="315344"/>
          </a:xfrm>
          <a:prstGeom prst="rect">
            <a:avLst/>
          </a:prstGeom>
          <a:noFill/>
        </p:spPr>
      </p:pic>
      <p:pic>
        <p:nvPicPr>
          <p:cNvPr id="60" name="Picture 59">
            <a:extLst>
              <a:ext uri="{FF2B5EF4-FFF2-40B4-BE49-F238E27FC236}">
                <a16:creationId xmlns:a16="http://schemas.microsoft.com/office/drawing/2014/main" id="{19D26F39-9CD9-4598-A955-ECD1E0DB140B}"/>
              </a:ext>
            </a:extLst>
          </p:cNvPr>
          <p:cNvPicPr>
            <a:picLocks noChangeAspect="1"/>
          </p:cNvPicPr>
          <p:nvPr/>
        </p:nvPicPr>
        <p:blipFill>
          <a:blip r:embed="rId5"/>
          <a:stretch>
            <a:fillRect/>
          </a:stretch>
        </p:blipFill>
        <p:spPr>
          <a:xfrm>
            <a:off x="7899316" y="4641872"/>
            <a:ext cx="318023" cy="315344"/>
          </a:xfrm>
          <a:prstGeom prst="rect">
            <a:avLst/>
          </a:prstGeom>
          <a:noFill/>
        </p:spPr>
      </p:pic>
      <p:sp>
        <p:nvSpPr>
          <p:cNvPr id="6" name="Rectangle 5">
            <a:extLst>
              <a:ext uri="{FF2B5EF4-FFF2-40B4-BE49-F238E27FC236}">
                <a16:creationId xmlns:a16="http://schemas.microsoft.com/office/drawing/2014/main" id="{7ADF22DE-9EA4-4827-851F-E1F54040FB5C}"/>
              </a:ext>
            </a:extLst>
          </p:cNvPr>
          <p:cNvSpPr/>
          <p:nvPr/>
        </p:nvSpPr>
        <p:spPr>
          <a:xfrm>
            <a:off x="7579520" y="5074392"/>
            <a:ext cx="1452642" cy="307777"/>
          </a:xfrm>
          <a:prstGeom prst="rect">
            <a:avLst/>
          </a:prstGeom>
        </p:spPr>
        <p:txBody>
          <a:bodyPr wrap="square">
            <a:spAutoFit/>
          </a:bodyPr>
          <a:lstStyle/>
          <a:p>
            <a:pPr algn="ctr" defTabSz="895982"/>
            <a:r>
              <a:rPr lang="en-US" sz="1400" kern="0" dirty="0"/>
              <a:t>On Premises</a:t>
            </a:r>
          </a:p>
        </p:txBody>
      </p:sp>
      <p:sp>
        <p:nvSpPr>
          <p:cNvPr id="62" name="Rounded Rectangle 75">
            <a:extLst>
              <a:ext uri="{FF2B5EF4-FFF2-40B4-BE49-F238E27FC236}">
                <a16:creationId xmlns:a16="http://schemas.microsoft.com/office/drawing/2014/main" id="{D802BC8C-14B1-4890-A7B3-5D433F9BDB23}"/>
              </a:ext>
            </a:extLst>
          </p:cNvPr>
          <p:cNvSpPr/>
          <p:nvPr/>
        </p:nvSpPr>
        <p:spPr>
          <a:xfrm>
            <a:off x="9862554" y="2030721"/>
            <a:ext cx="1653129" cy="500445"/>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2CB"/>
                </a:solidFill>
              </a:rPr>
              <a:t>          Azure Storage</a:t>
            </a:r>
          </a:p>
        </p:txBody>
      </p:sp>
      <p:pic>
        <p:nvPicPr>
          <p:cNvPr id="63" name="Picture 62">
            <a:extLst>
              <a:ext uri="{FF2B5EF4-FFF2-40B4-BE49-F238E27FC236}">
                <a16:creationId xmlns:a16="http://schemas.microsoft.com/office/drawing/2014/main" id="{5474CB52-209E-4D1B-8BD3-32BD5D3D1833}"/>
              </a:ext>
            </a:extLst>
          </p:cNvPr>
          <p:cNvPicPr>
            <a:picLocks noChangeAspect="1"/>
          </p:cNvPicPr>
          <p:nvPr/>
        </p:nvPicPr>
        <p:blipFill>
          <a:blip r:embed="rId6">
            <a:duotone>
              <a:schemeClr val="accent1">
                <a:shade val="45000"/>
                <a:satMod val="135000"/>
              </a:schemeClr>
              <a:prstClr val="white"/>
            </a:duotone>
          </a:blip>
          <a:stretch>
            <a:fillRect/>
          </a:stretch>
        </p:blipFill>
        <p:spPr>
          <a:xfrm>
            <a:off x="9919657" y="2120135"/>
            <a:ext cx="369517" cy="342143"/>
          </a:xfrm>
          <a:prstGeom prst="rect">
            <a:avLst/>
          </a:prstGeom>
        </p:spPr>
      </p:pic>
      <p:sp>
        <p:nvSpPr>
          <p:cNvPr id="68" name="TextBox 67">
            <a:extLst>
              <a:ext uri="{FF2B5EF4-FFF2-40B4-BE49-F238E27FC236}">
                <a16:creationId xmlns:a16="http://schemas.microsoft.com/office/drawing/2014/main" id="{48FFCA30-B4DB-4C8B-908C-2C720FFBD158}"/>
              </a:ext>
            </a:extLst>
          </p:cNvPr>
          <p:cNvSpPr txBox="1"/>
          <p:nvPr/>
        </p:nvSpPr>
        <p:spPr>
          <a:xfrm>
            <a:off x="8480899" y="1983827"/>
            <a:ext cx="1380506" cy="276999"/>
          </a:xfrm>
          <a:prstGeom prst="rect">
            <a:avLst/>
          </a:prstGeom>
          <a:noFill/>
        </p:spPr>
        <p:txBody>
          <a:bodyPr wrap="none" rtlCol="0">
            <a:spAutoFit/>
          </a:bodyPr>
          <a:lstStyle/>
          <a:p>
            <a:pPr defTabSz="895982"/>
            <a:r>
              <a:rPr lang="en-US" sz="1200" kern="0" dirty="0">
                <a:cs typeface="Segoe UI Light" panose="020B0502040204020203" pitchFamily="34" charset="0"/>
              </a:rPr>
              <a:t>Service Endpoints</a:t>
            </a:r>
          </a:p>
        </p:txBody>
      </p:sp>
      <p:sp>
        <p:nvSpPr>
          <p:cNvPr id="61" name="Title 1">
            <a:extLst>
              <a:ext uri="{FF2B5EF4-FFF2-40B4-BE49-F238E27FC236}">
                <a16:creationId xmlns:a16="http://schemas.microsoft.com/office/drawing/2014/main" id="{AF502858-0D6A-415B-93F8-EB6253ED4D6B}"/>
              </a:ext>
            </a:extLst>
          </p:cNvPr>
          <p:cNvSpPr txBox="1">
            <a:spLocks/>
          </p:cNvSpPr>
          <p:nvPr/>
        </p:nvSpPr>
        <p:spPr>
          <a:xfrm>
            <a:off x="588262" y="1069363"/>
            <a:ext cx="9872290"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800" dirty="0"/>
              <a:t>Scenario: App access to resources in your VNet, across Service Endpoints and across ExpressRoute</a:t>
            </a:r>
          </a:p>
        </p:txBody>
      </p:sp>
      <p:sp>
        <p:nvSpPr>
          <p:cNvPr id="3" name="Rectangle 2">
            <a:extLst>
              <a:ext uri="{FF2B5EF4-FFF2-40B4-BE49-F238E27FC236}">
                <a16:creationId xmlns:a16="http://schemas.microsoft.com/office/drawing/2014/main" id="{635E3C58-F90D-4459-AA95-D80AA44E4361}"/>
              </a:ext>
            </a:extLst>
          </p:cNvPr>
          <p:cNvSpPr/>
          <p:nvPr/>
        </p:nvSpPr>
        <p:spPr bwMode="auto">
          <a:xfrm>
            <a:off x="8089927" y="2284410"/>
            <a:ext cx="243406" cy="21535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4" name="Freeform 80">
            <a:extLst>
              <a:ext uri="{FF2B5EF4-FFF2-40B4-BE49-F238E27FC236}">
                <a16:creationId xmlns:a16="http://schemas.microsoft.com/office/drawing/2014/main" id="{9C112702-39AB-4E42-B7A6-02E0A37A5651}"/>
              </a:ext>
            </a:extLst>
          </p:cNvPr>
          <p:cNvSpPr>
            <a:spLocks/>
          </p:cNvSpPr>
          <p:nvPr/>
        </p:nvSpPr>
        <p:spPr bwMode="auto">
          <a:xfrm>
            <a:off x="677386" y="2537778"/>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sp>
        <p:nvSpPr>
          <p:cNvPr id="66" name="Rounded Rectangle 75">
            <a:extLst>
              <a:ext uri="{FF2B5EF4-FFF2-40B4-BE49-F238E27FC236}">
                <a16:creationId xmlns:a16="http://schemas.microsoft.com/office/drawing/2014/main" id="{94E5EEE9-19EC-4BEF-A624-8CE185C4642E}"/>
              </a:ext>
            </a:extLst>
          </p:cNvPr>
          <p:cNvSpPr/>
          <p:nvPr/>
        </p:nvSpPr>
        <p:spPr>
          <a:xfrm>
            <a:off x="5757897" y="2581803"/>
            <a:ext cx="1399008" cy="795613"/>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74" name="TextBox 73">
            <a:extLst>
              <a:ext uri="{FF2B5EF4-FFF2-40B4-BE49-F238E27FC236}">
                <a16:creationId xmlns:a16="http://schemas.microsoft.com/office/drawing/2014/main" id="{53F8A484-D5E9-47EF-8349-92F613238C6D}"/>
              </a:ext>
            </a:extLst>
          </p:cNvPr>
          <p:cNvSpPr txBox="1"/>
          <p:nvPr/>
        </p:nvSpPr>
        <p:spPr>
          <a:xfrm>
            <a:off x="5793267" y="3140919"/>
            <a:ext cx="1236236" cy="253916"/>
          </a:xfrm>
          <a:prstGeom prst="rect">
            <a:avLst/>
          </a:prstGeom>
          <a:noFill/>
        </p:spPr>
        <p:txBody>
          <a:bodyPr wrap="none" rtlCol="0">
            <a:spAutoFit/>
          </a:bodyPr>
          <a:lstStyle/>
          <a:p>
            <a:pPr defTabSz="895982"/>
            <a:r>
              <a:rPr lang="en-US" sz="1050" kern="0" dirty="0">
                <a:cs typeface="Segoe UI Light" panose="020B0502040204020203" pitchFamily="34" charset="0"/>
              </a:rPr>
              <a:t>Delegated subnet</a:t>
            </a:r>
          </a:p>
        </p:txBody>
      </p:sp>
      <p:sp>
        <p:nvSpPr>
          <p:cNvPr id="75" name="Oval 74">
            <a:extLst>
              <a:ext uri="{FF2B5EF4-FFF2-40B4-BE49-F238E27FC236}">
                <a16:creationId xmlns:a16="http://schemas.microsoft.com/office/drawing/2014/main" id="{885BFCB6-15B7-4BB1-916C-32A57134A2F9}"/>
              </a:ext>
            </a:extLst>
          </p:cNvPr>
          <p:cNvSpPr/>
          <p:nvPr/>
        </p:nvSpPr>
        <p:spPr bwMode="auto">
          <a:xfrm>
            <a:off x="6342897" y="2951130"/>
            <a:ext cx="129079" cy="12907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7" name="Straight Arrow Connector 76">
            <a:extLst>
              <a:ext uri="{FF2B5EF4-FFF2-40B4-BE49-F238E27FC236}">
                <a16:creationId xmlns:a16="http://schemas.microsoft.com/office/drawing/2014/main" id="{BF557C07-1DD7-4F0A-B247-DD30B95F8823}"/>
              </a:ext>
            </a:extLst>
          </p:cNvPr>
          <p:cNvCxnSpPr>
            <a:cxnSpLocks/>
          </p:cNvCxnSpPr>
          <p:nvPr/>
        </p:nvCxnSpPr>
        <p:spPr>
          <a:xfrm>
            <a:off x="4271742" y="3015163"/>
            <a:ext cx="2110937" cy="0"/>
          </a:xfrm>
          <a:prstGeom prst="straightConnector1">
            <a:avLst/>
          </a:prstGeom>
          <a:ln w="28575">
            <a:solidFill>
              <a:srgbClr val="0078D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38D6D225-5E17-48F5-847C-E9DB1A9768FF}"/>
              </a:ext>
            </a:extLst>
          </p:cNvPr>
          <p:cNvCxnSpPr>
            <a:cxnSpLocks/>
            <a:stCxn id="75" idx="6"/>
            <a:endCxn id="60" idx="0"/>
          </p:cNvCxnSpPr>
          <p:nvPr/>
        </p:nvCxnSpPr>
        <p:spPr>
          <a:xfrm>
            <a:off x="6471976" y="3015670"/>
            <a:ext cx="1586352" cy="1626202"/>
          </a:xfrm>
          <a:prstGeom prst="bentConnector2">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0FC07C3F-BAD5-43EF-A871-129FD4540F30}"/>
              </a:ext>
            </a:extLst>
          </p:cNvPr>
          <p:cNvPicPr>
            <a:picLocks noChangeAspect="1"/>
          </p:cNvPicPr>
          <p:nvPr/>
        </p:nvPicPr>
        <p:blipFill>
          <a:blip r:embed="rId5"/>
          <a:stretch>
            <a:fillRect/>
          </a:stretch>
        </p:blipFill>
        <p:spPr>
          <a:xfrm>
            <a:off x="8211046" y="4641872"/>
            <a:ext cx="318023" cy="315344"/>
          </a:xfrm>
          <a:prstGeom prst="rect">
            <a:avLst/>
          </a:prstGeom>
          <a:noFill/>
        </p:spPr>
      </p:pic>
      <p:pic>
        <p:nvPicPr>
          <p:cNvPr id="79" name="Picture 78">
            <a:extLst>
              <a:ext uri="{FF2B5EF4-FFF2-40B4-BE49-F238E27FC236}">
                <a16:creationId xmlns:a16="http://schemas.microsoft.com/office/drawing/2014/main" id="{FC9D7AD2-89C5-487A-BFDE-1E0D5B199BB6}"/>
              </a:ext>
            </a:extLst>
          </p:cNvPr>
          <p:cNvPicPr>
            <a:picLocks noChangeAspect="1"/>
          </p:cNvPicPr>
          <p:nvPr/>
        </p:nvPicPr>
        <p:blipFill>
          <a:blip r:embed="rId5"/>
          <a:stretch>
            <a:fillRect/>
          </a:stretch>
        </p:blipFill>
        <p:spPr>
          <a:xfrm>
            <a:off x="5602069" y="2119679"/>
            <a:ext cx="318023" cy="315344"/>
          </a:xfrm>
          <a:prstGeom prst="rect">
            <a:avLst/>
          </a:prstGeom>
          <a:noFill/>
        </p:spPr>
      </p:pic>
      <p:cxnSp>
        <p:nvCxnSpPr>
          <p:cNvPr id="80" name="Connector: Elbow 79">
            <a:extLst>
              <a:ext uri="{FF2B5EF4-FFF2-40B4-BE49-F238E27FC236}">
                <a16:creationId xmlns:a16="http://schemas.microsoft.com/office/drawing/2014/main" id="{67CEE835-BFE2-4875-ABE6-21F0F1C40B75}"/>
              </a:ext>
            </a:extLst>
          </p:cNvPr>
          <p:cNvCxnSpPr>
            <a:cxnSpLocks/>
            <a:stCxn id="75" idx="1"/>
            <a:endCxn id="79" idx="3"/>
          </p:cNvCxnSpPr>
          <p:nvPr/>
        </p:nvCxnSpPr>
        <p:spPr>
          <a:xfrm rot="16200000" flipV="1">
            <a:off x="5794605" y="2402838"/>
            <a:ext cx="692682" cy="441708"/>
          </a:xfrm>
          <a:prstGeom prst="bentConnector2">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441216D-B419-42A5-A8E9-ACF46AAE8938}"/>
              </a:ext>
            </a:extLst>
          </p:cNvPr>
          <p:cNvCxnSpPr>
            <a:cxnSpLocks/>
            <a:stCxn id="75" idx="7"/>
            <a:endCxn id="62" idx="1"/>
          </p:cNvCxnSpPr>
          <p:nvPr/>
        </p:nvCxnSpPr>
        <p:spPr>
          <a:xfrm rot="5400000" flipH="1" flipV="1">
            <a:off x="7813269" y="920749"/>
            <a:ext cx="689089" cy="3409481"/>
          </a:xfrm>
          <a:prstGeom prst="bentConnector2">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A2BE9A6F-C8D1-4474-9A34-7A3A18AE59B6}"/>
              </a:ext>
            </a:extLst>
          </p:cNvPr>
          <p:cNvSpPr/>
          <p:nvPr/>
        </p:nvSpPr>
        <p:spPr bwMode="auto">
          <a:xfrm>
            <a:off x="6319074" y="2929061"/>
            <a:ext cx="171805" cy="17180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A8F86667-7DF2-43A2-8026-94BA0F322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7860" y="2260826"/>
            <a:ext cx="313963" cy="313963"/>
          </a:xfrm>
          <a:prstGeom prst="rect">
            <a:avLst/>
          </a:prstGeom>
        </p:spPr>
      </p:pic>
      <p:sp>
        <p:nvSpPr>
          <p:cNvPr id="84" name="Freeform: Shape 83">
            <a:extLst>
              <a:ext uri="{FF2B5EF4-FFF2-40B4-BE49-F238E27FC236}">
                <a16:creationId xmlns:a16="http://schemas.microsoft.com/office/drawing/2014/main" id="{3FD5B106-01DC-43F1-A185-6BDBFBC603AD}"/>
              </a:ext>
            </a:extLst>
          </p:cNvPr>
          <p:cNvSpPr/>
          <p:nvPr/>
        </p:nvSpPr>
        <p:spPr>
          <a:xfrm>
            <a:off x="8513610" y="3634023"/>
            <a:ext cx="348130" cy="214234"/>
          </a:xfrm>
          <a:custGeom>
            <a:avLst/>
            <a:gdLst>
              <a:gd name="connsiteX0" fmla="*/ 437674 w 495300"/>
              <a:gd name="connsiteY0" fmla="*/ 195739 h 304800"/>
              <a:gd name="connsiteX1" fmla="*/ 414814 w 495300"/>
              <a:gd name="connsiteY1" fmla="*/ 200501 h 304800"/>
              <a:gd name="connsiteX2" fmla="*/ 298609 w 495300"/>
              <a:gd name="connsiteY2" fmla="*/ 84296 h 304800"/>
              <a:gd name="connsiteX3" fmla="*/ 303371 w 495300"/>
              <a:gd name="connsiteY3" fmla="*/ 61436 h 304800"/>
              <a:gd name="connsiteX4" fmla="*/ 249079 w 495300"/>
              <a:gd name="connsiteY4" fmla="*/ 7144 h 304800"/>
              <a:gd name="connsiteX5" fmla="*/ 194786 w 495300"/>
              <a:gd name="connsiteY5" fmla="*/ 61436 h 304800"/>
              <a:gd name="connsiteX6" fmla="*/ 199549 w 495300"/>
              <a:gd name="connsiteY6" fmla="*/ 84296 h 304800"/>
              <a:gd name="connsiteX7" fmla="*/ 84296 w 495300"/>
              <a:gd name="connsiteY7" fmla="*/ 201454 h 304800"/>
              <a:gd name="connsiteX8" fmla="*/ 61436 w 495300"/>
              <a:gd name="connsiteY8" fmla="*/ 196691 h 304800"/>
              <a:gd name="connsiteX9" fmla="*/ 7144 w 495300"/>
              <a:gd name="connsiteY9" fmla="*/ 250984 h 304800"/>
              <a:gd name="connsiteX10" fmla="*/ 61436 w 495300"/>
              <a:gd name="connsiteY10" fmla="*/ 305276 h 304800"/>
              <a:gd name="connsiteX11" fmla="*/ 111919 w 495300"/>
              <a:gd name="connsiteY11" fmla="*/ 270034 h 304800"/>
              <a:gd name="connsiteX12" fmla="*/ 386239 w 495300"/>
              <a:gd name="connsiteY12" fmla="*/ 270034 h 304800"/>
              <a:gd name="connsiteX13" fmla="*/ 436721 w 495300"/>
              <a:gd name="connsiteY13" fmla="*/ 305276 h 304800"/>
              <a:gd name="connsiteX14" fmla="*/ 491014 w 495300"/>
              <a:gd name="connsiteY14" fmla="*/ 250984 h 304800"/>
              <a:gd name="connsiteX15" fmla="*/ 437674 w 495300"/>
              <a:gd name="connsiteY15" fmla="*/ 195739 h 304800"/>
              <a:gd name="connsiteX16" fmla="*/ 60484 w 495300"/>
              <a:gd name="connsiteY16" fmla="*/ 268129 h 304800"/>
              <a:gd name="connsiteX17" fmla="*/ 42386 w 495300"/>
              <a:gd name="connsiteY17" fmla="*/ 250031 h 304800"/>
              <a:gd name="connsiteX18" fmla="*/ 60484 w 495300"/>
              <a:gd name="connsiteY18" fmla="*/ 231934 h 304800"/>
              <a:gd name="connsiteX19" fmla="*/ 78581 w 495300"/>
              <a:gd name="connsiteY19" fmla="*/ 250031 h 304800"/>
              <a:gd name="connsiteX20" fmla="*/ 60484 w 495300"/>
              <a:gd name="connsiteY20" fmla="*/ 268129 h 304800"/>
              <a:gd name="connsiteX21" fmla="*/ 249079 w 495300"/>
              <a:gd name="connsiteY21" fmla="*/ 44291 h 304800"/>
              <a:gd name="connsiteX22" fmla="*/ 267176 w 495300"/>
              <a:gd name="connsiteY22" fmla="*/ 62389 h 304800"/>
              <a:gd name="connsiteX23" fmla="*/ 249079 w 495300"/>
              <a:gd name="connsiteY23" fmla="*/ 80486 h 304800"/>
              <a:gd name="connsiteX24" fmla="*/ 230981 w 495300"/>
              <a:gd name="connsiteY24" fmla="*/ 62389 h 304800"/>
              <a:gd name="connsiteX25" fmla="*/ 249079 w 495300"/>
              <a:gd name="connsiteY25" fmla="*/ 44291 h 304800"/>
              <a:gd name="connsiteX26" fmla="*/ 386239 w 495300"/>
              <a:gd name="connsiteY26" fmla="*/ 231934 h 304800"/>
              <a:gd name="connsiteX27" fmla="*/ 111919 w 495300"/>
              <a:gd name="connsiteY27" fmla="*/ 231934 h 304800"/>
              <a:gd name="connsiteX28" fmla="*/ 110014 w 495300"/>
              <a:gd name="connsiteY28" fmla="*/ 228124 h 304800"/>
              <a:gd name="connsiteX29" fmla="*/ 226219 w 495300"/>
              <a:gd name="connsiteY29" fmla="*/ 110966 h 304800"/>
              <a:gd name="connsiteX30" fmla="*/ 249079 w 495300"/>
              <a:gd name="connsiteY30" fmla="*/ 115729 h 304800"/>
              <a:gd name="connsiteX31" fmla="*/ 271939 w 495300"/>
              <a:gd name="connsiteY31" fmla="*/ 110966 h 304800"/>
              <a:gd name="connsiteX32" fmla="*/ 388144 w 495300"/>
              <a:gd name="connsiteY32" fmla="*/ 227171 h 304800"/>
              <a:gd name="connsiteX33" fmla="*/ 386239 w 495300"/>
              <a:gd name="connsiteY33" fmla="*/ 231934 h 304800"/>
              <a:gd name="connsiteX34" fmla="*/ 437674 w 495300"/>
              <a:gd name="connsiteY34" fmla="*/ 267176 h 304800"/>
              <a:gd name="connsiteX35" fmla="*/ 419576 w 495300"/>
              <a:gd name="connsiteY35" fmla="*/ 249079 h 304800"/>
              <a:gd name="connsiteX36" fmla="*/ 437674 w 495300"/>
              <a:gd name="connsiteY36" fmla="*/ 230981 h 304800"/>
              <a:gd name="connsiteX37" fmla="*/ 455771 w 495300"/>
              <a:gd name="connsiteY37" fmla="*/ 249079 h 304800"/>
              <a:gd name="connsiteX38" fmla="*/ 437674 w 495300"/>
              <a:gd name="connsiteY38" fmla="*/ 267176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304800">
                <a:moveTo>
                  <a:pt x="437674" y="195739"/>
                </a:moveTo>
                <a:cubicBezTo>
                  <a:pt x="429101" y="195739"/>
                  <a:pt x="421481" y="197644"/>
                  <a:pt x="414814" y="200501"/>
                </a:cubicBezTo>
                <a:lnTo>
                  <a:pt x="298609" y="84296"/>
                </a:lnTo>
                <a:cubicBezTo>
                  <a:pt x="301466" y="77629"/>
                  <a:pt x="303371" y="70009"/>
                  <a:pt x="303371" y="61436"/>
                </a:cubicBezTo>
                <a:cubicBezTo>
                  <a:pt x="303371" y="30956"/>
                  <a:pt x="278606" y="7144"/>
                  <a:pt x="249079" y="7144"/>
                </a:cubicBezTo>
                <a:cubicBezTo>
                  <a:pt x="219551" y="7144"/>
                  <a:pt x="194786" y="31909"/>
                  <a:pt x="194786" y="61436"/>
                </a:cubicBezTo>
                <a:cubicBezTo>
                  <a:pt x="194786" y="70009"/>
                  <a:pt x="196691" y="77629"/>
                  <a:pt x="199549" y="84296"/>
                </a:cubicBezTo>
                <a:lnTo>
                  <a:pt x="84296" y="201454"/>
                </a:lnTo>
                <a:cubicBezTo>
                  <a:pt x="77629" y="198596"/>
                  <a:pt x="70009" y="196691"/>
                  <a:pt x="61436" y="196691"/>
                </a:cubicBezTo>
                <a:cubicBezTo>
                  <a:pt x="30956" y="196691"/>
                  <a:pt x="7144" y="221456"/>
                  <a:pt x="7144" y="250984"/>
                </a:cubicBezTo>
                <a:cubicBezTo>
                  <a:pt x="7144" y="280511"/>
                  <a:pt x="31909" y="305276"/>
                  <a:pt x="61436" y="305276"/>
                </a:cubicBezTo>
                <a:cubicBezTo>
                  <a:pt x="85249" y="305276"/>
                  <a:pt x="104299" y="290036"/>
                  <a:pt x="111919" y="270034"/>
                </a:cubicBezTo>
                <a:lnTo>
                  <a:pt x="386239" y="270034"/>
                </a:lnTo>
                <a:cubicBezTo>
                  <a:pt x="393859" y="290036"/>
                  <a:pt x="413861" y="305276"/>
                  <a:pt x="436721" y="305276"/>
                </a:cubicBezTo>
                <a:cubicBezTo>
                  <a:pt x="467201" y="305276"/>
                  <a:pt x="491014" y="280511"/>
                  <a:pt x="491014" y="250984"/>
                </a:cubicBezTo>
                <a:cubicBezTo>
                  <a:pt x="491014" y="221456"/>
                  <a:pt x="467201" y="195739"/>
                  <a:pt x="437674" y="195739"/>
                </a:cubicBezTo>
                <a:close/>
                <a:moveTo>
                  <a:pt x="60484" y="268129"/>
                </a:moveTo>
                <a:cubicBezTo>
                  <a:pt x="50959" y="268129"/>
                  <a:pt x="42386" y="260509"/>
                  <a:pt x="42386" y="250031"/>
                </a:cubicBezTo>
                <a:cubicBezTo>
                  <a:pt x="42386" y="240506"/>
                  <a:pt x="50006" y="231934"/>
                  <a:pt x="60484" y="231934"/>
                </a:cubicBezTo>
                <a:cubicBezTo>
                  <a:pt x="70009" y="231934"/>
                  <a:pt x="78581" y="239554"/>
                  <a:pt x="78581" y="250031"/>
                </a:cubicBezTo>
                <a:cubicBezTo>
                  <a:pt x="78581" y="260509"/>
                  <a:pt x="70961" y="268129"/>
                  <a:pt x="60484" y="268129"/>
                </a:cubicBezTo>
                <a:close/>
                <a:moveTo>
                  <a:pt x="249079" y="44291"/>
                </a:moveTo>
                <a:cubicBezTo>
                  <a:pt x="258604" y="44291"/>
                  <a:pt x="267176" y="51911"/>
                  <a:pt x="267176" y="62389"/>
                </a:cubicBezTo>
                <a:cubicBezTo>
                  <a:pt x="267176" y="71914"/>
                  <a:pt x="259556" y="80486"/>
                  <a:pt x="249079" y="80486"/>
                </a:cubicBezTo>
                <a:cubicBezTo>
                  <a:pt x="239554" y="80486"/>
                  <a:pt x="230981" y="72866"/>
                  <a:pt x="230981" y="62389"/>
                </a:cubicBezTo>
                <a:cubicBezTo>
                  <a:pt x="231934" y="51911"/>
                  <a:pt x="239554" y="44291"/>
                  <a:pt x="249079" y="44291"/>
                </a:cubicBezTo>
                <a:close/>
                <a:moveTo>
                  <a:pt x="386239" y="231934"/>
                </a:moveTo>
                <a:lnTo>
                  <a:pt x="111919" y="231934"/>
                </a:lnTo>
                <a:cubicBezTo>
                  <a:pt x="110966" y="230029"/>
                  <a:pt x="110966" y="229076"/>
                  <a:pt x="110014" y="228124"/>
                </a:cubicBezTo>
                <a:lnTo>
                  <a:pt x="226219" y="110966"/>
                </a:lnTo>
                <a:cubicBezTo>
                  <a:pt x="232886" y="113824"/>
                  <a:pt x="240506" y="115729"/>
                  <a:pt x="249079" y="115729"/>
                </a:cubicBezTo>
                <a:cubicBezTo>
                  <a:pt x="257651" y="115729"/>
                  <a:pt x="265271" y="113824"/>
                  <a:pt x="271939" y="110966"/>
                </a:cubicBezTo>
                <a:lnTo>
                  <a:pt x="388144" y="227171"/>
                </a:lnTo>
                <a:cubicBezTo>
                  <a:pt x="387191" y="228124"/>
                  <a:pt x="386239" y="230029"/>
                  <a:pt x="386239" y="231934"/>
                </a:cubicBezTo>
                <a:close/>
                <a:moveTo>
                  <a:pt x="437674" y="267176"/>
                </a:moveTo>
                <a:cubicBezTo>
                  <a:pt x="428149" y="267176"/>
                  <a:pt x="419576" y="259556"/>
                  <a:pt x="419576" y="249079"/>
                </a:cubicBezTo>
                <a:cubicBezTo>
                  <a:pt x="419576" y="239554"/>
                  <a:pt x="427196" y="230981"/>
                  <a:pt x="437674" y="230981"/>
                </a:cubicBezTo>
                <a:cubicBezTo>
                  <a:pt x="447199" y="230981"/>
                  <a:pt x="455771" y="238601"/>
                  <a:pt x="455771" y="249079"/>
                </a:cubicBezTo>
                <a:cubicBezTo>
                  <a:pt x="454819" y="259556"/>
                  <a:pt x="447199" y="267176"/>
                  <a:pt x="437674" y="267176"/>
                </a:cubicBezTo>
                <a:close/>
              </a:path>
            </a:pathLst>
          </a:custGeom>
          <a:solidFill>
            <a:srgbClr val="0078D7"/>
          </a:solidFill>
          <a:ln w="9525" cap="flat">
            <a:noFill/>
            <a:prstDash val="solid"/>
            <a:miter/>
          </a:ln>
        </p:spPr>
        <p:txBody>
          <a:bodyPr rtlCol="0" anchor="ctr"/>
          <a:lstStyle/>
          <a:p>
            <a:endParaRPr lang="en-US"/>
          </a:p>
        </p:txBody>
      </p:sp>
      <p:sp>
        <p:nvSpPr>
          <p:cNvPr id="85" name="TextBox 84">
            <a:extLst>
              <a:ext uri="{FF2B5EF4-FFF2-40B4-BE49-F238E27FC236}">
                <a16:creationId xmlns:a16="http://schemas.microsoft.com/office/drawing/2014/main" id="{4B0A0A79-D448-4598-A146-C2572495FAE4}"/>
              </a:ext>
            </a:extLst>
          </p:cNvPr>
          <p:cNvSpPr txBox="1"/>
          <p:nvPr/>
        </p:nvSpPr>
        <p:spPr>
          <a:xfrm>
            <a:off x="8168192" y="3780974"/>
            <a:ext cx="1174720" cy="258532"/>
          </a:xfrm>
          <a:prstGeom prst="rect">
            <a:avLst/>
          </a:prstGeom>
        </p:spPr>
        <p:txBody>
          <a:bodyPr wrap="square" lIns="91440">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solidFill>
                  <a:schemeClr val="tx1"/>
                </a:solidFill>
              </a:rPr>
              <a:t>Express Route</a:t>
            </a:r>
          </a:p>
        </p:txBody>
      </p:sp>
    </p:spTree>
    <p:extLst>
      <p:ext uri="{BB962C8B-B14F-4D97-AF65-F5344CB8AC3E}">
        <p14:creationId xmlns:p14="http://schemas.microsoft.com/office/powerpoint/2010/main" val="33692320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DFC44E-A743-4B66-8015-7150335FD488}"/>
              </a:ext>
            </a:extLst>
          </p:cNvPr>
          <p:cNvSpPr/>
          <p:nvPr/>
        </p:nvSpPr>
        <p:spPr bwMode="auto">
          <a:xfrm>
            <a:off x="5252984" y="4854687"/>
            <a:ext cx="261309" cy="3423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4" name="TextBox 63">
            <a:extLst>
              <a:ext uri="{FF2B5EF4-FFF2-40B4-BE49-F238E27FC236}">
                <a16:creationId xmlns:a16="http://schemas.microsoft.com/office/drawing/2014/main" id="{6C8B6903-571D-4B4E-8D01-A02BD4A5F4E9}"/>
              </a:ext>
            </a:extLst>
          </p:cNvPr>
          <p:cNvSpPr txBox="1"/>
          <p:nvPr/>
        </p:nvSpPr>
        <p:spPr>
          <a:xfrm>
            <a:off x="5038806" y="2064387"/>
            <a:ext cx="6635674" cy="666593"/>
          </a:xfrm>
          <a:prstGeom prst="rect">
            <a:avLst/>
          </a:prstGeom>
          <a:noFill/>
        </p:spPr>
        <p:txBody>
          <a:bodyPr wrap="square" rtlCol="0">
            <a:spAutoFit/>
          </a:bodyPr>
          <a:lstStyle/>
          <a:p>
            <a:pPr defTabSz="914016"/>
            <a:r>
              <a:rPr lang="en-US" sz="1866" dirty="0">
                <a:solidFill>
                  <a:srgbClr val="353535"/>
                </a:solidFill>
                <a:latin typeface="Segoe UI Semilight"/>
              </a:rPr>
              <a:t>Service Endpoints work with IP Restrictions to enable the creation of allow/deny rules at a VNet and subnet level.</a:t>
            </a:r>
          </a:p>
        </p:txBody>
      </p:sp>
      <p:sp>
        <p:nvSpPr>
          <p:cNvPr id="25" name="Title 1">
            <a:extLst>
              <a:ext uri="{FF2B5EF4-FFF2-40B4-BE49-F238E27FC236}">
                <a16:creationId xmlns:a16="http://schemas.microsoft.com/office/drawing/2014/main" id="{97F1F38C-79A4-4ABD-8880-E5D900038522}"/>
              </a:ext>
            </a:extLst>
          </p:cNvPr>
          <p:cNvSpPr>
            <a:spLocks noGrp="1"/>
          </p:cNvSpPr>
          <p:nvPr>
            <p:ph type="title" idx="4294967295"/>
          </p:nvPr>
        </p:nvSpPr>
        <p:spPr>
          <a:xfrm>
            <a:off x="588262" y="485611"/>
            <a:ext cx="11017250" cy="554038"/>
          </a:xfrm>
        </p:spPr>
        <p:txBody>
          <a:bodyPr>
            <a:normAutofit/>
          </a:bodyPr>
          <a:lstStyle/>
          <a:p>
            <a:r>
              <a:rPr lang="en-US"/>
              <a:t>Service Endpoints</a:t>
            </a:r>
            <a:endParaRPr lang="en-US" dirty="0"/>
          </a:p>
        </p:txBody>
      </p:sp>
      <p:sp>
        <p:nvSpPr>
          <p:cNvPr id="78" name="Rounded Rectangle 75">
            <a:extLst>
              <a:ext uri="{FF2B5EF4-FFF2-40B4-BE49-F238E27FC236}">
                <a16:creationId xmlns:a16="http://schemas.microsoft.com/office/drawing/2014/main" id="{30F77D1B-34FD-4AF5-9F33-E4DCC40C6936}"/>
              </a:ext>
            </a:extLst>
          </p:cNvPr>
          <p:cNvSpPr/>
          <p:nvPr/>
        </p:nvSpPr>
        <p:spPr>
          <a:xfrm>
            <a:off x="5331568" y="4253673"/>
            <a:ext cx="2052276" cy="1777268"/>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79" name="TextBox 78">
            <a:extLst>
              <a:ext uri="{FF2B5EF4-FFF2-40B4-BE49-F238E27FC236}">
                <a16:creationId xmlns:a16="http://schemas.microsoft.com/office/drawing/2014/main" id="{0B3D4D30-006F-4A5D-8029-A7A932647986}"/>
              </a:ext>
            </a:extLst>
          </p:cNvPr>
          <p:cNvSpPr txBox="1"/>
          <p:nvPr/>
        </p:nvSpPr>
        <p:spPr>
          <a:xfrm>
            <a:off x="6058530" y="4428425"/>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pic>
        <p:nvPicPr>
          <p:cNvPr id="81" name="Picture 2" descr="https://www.sumologic.com/wp-content/uploads/globe-1-e1473894017808.png">
            <a:extLst>
              <a:ext uri="{FF2B5EF4-FFF2-40B4-BE49-F238E27FC236}">
                <a16:creationId xmlns:a16="http://schemas.microsoft.com/office/drawing/2014/main" id="{8553B28F-BBE8-483A-BFFA-8E49C1AFC30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382592" y="545829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s://www.sumologic.com/wp-content/uploads/globe-1-e1473894017808.png">
            <a:extLst>
              <a:ext uri="{FF2B5EF4-FFF2-40B4-BE49-F238E27FC236}">
                <a16:creationId xmlns:a16="http://schemas.microsoft.com/office/drawing/2014/main" id="{4AF31B25-AFBA-41BE-8ED3-ACF2911190F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692175" y="545829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https://www.sumologic.com/wp-content/uploads/globe-1-e1473894017808.png">
            <a:extLst>
              <a:ext uri="{FF2B5EF4-FFF2-40B4-BE49-F238E27FC236}">
                <a16:creationId xmlns:a16="http://schemas.microsoft.com/office/drawing/2014/main" id="{D1E708D5-7D07-4541-9808-27C3EBF7794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053729" y="5453934"/>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855718C9-45CF-4B1C-978C-9738F578B802}"/>
              </a:ext>
            </a:extLst>
          </p:cNvPr>
          <p:cNvCxnSpPr>
            <a:cxnSpLocks/>
          </p:cNvCxnSpPr>
          <p:nvPr/>
        </p:nvCxnSpPr>
        <p:spPr>
          <a:xfrm flipH="1" flipV="1">
            <a:off x="3509103" y="5812743"/>
            <a:ext cx="2434502" cy="1"/>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3EA5E634-747E-4B64-9BF9-431FBC6B8075}"/>
              </a:ext>
            </a:extLst>
          </p:cNvPr>
          <p:cNvCxnSpPr>
            <a:cxnSpLocks/>
            <a:endCxn id="78" idx="1"/>
          </p:cNvCxnSpPr>
          <p:nvPr/>
        </p:nvCxnSpPr>
        <p:spPr>
          <a:xfrm>
            <a:off x="3746769" y="3105754"/>
            <a:ext cx="1584799" cy="2036553"/>
          </a:xfrm>
          <a:prstGeom prst="bentConnector3">
            <a:avLst>
              <a:gd name="adj1" fmla="val 50000"/>
            </a:avLst>
          </a:prstGeom>
          <a:ln w="28575">
            <a:solidFill>
              <a:srgbClr val="0078D7"/>
            </a:solidFill>
            <a:tailEnd type="non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63A33C80-C3D2-4A6D-BBBA-F3308627719D}"/>
              </a:ext>
            </a:extLst>
          </p:cNvPr>
          <p:cNvGrpSpPr/>
          <p:nvPr/>
        </p:nvGrpSpPr>
        <p:grpSpPr>
          <a:xfrm>
            <a:off x="5122176" y="4869229"/>
            <a:ext cx="418782" cy="504527"/>
            <a:chOff x="4754661" y="5915119"/>
            <a:chExt cx="617121" cy="743476"/>
          </a:xfrm>
        </p:grpSpPr>
        <p:sp>
          <p:nvSpPr>
            <p:cNvPr id="112" name="Cube 111">
              <a:extLst>
                <a:ext uri="{FF2B5EF4-FFF2-40B4-BE49-F238E27FC236}">
                  <a16:creationId xmlns:a16="http://schemas.microsoft.com/office/drawing/2014/main" id="{3AB79562-98F9-4D9E-847D-6C98C7A47276}"/>
                </a:ext>
              </a:extLst>
            </p:cNvPr>
            <p:cNvSpPr/>
            <p:nvPr/>
          </p:nvSpPr>
          <p:spPr bwMode="auto">
            <a:xfrm>
              <a:off x="4976117" y="611550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Cube 112">
              <a:extLst>
                <a:ext uri="{FF2B5EF4-FFF2-40B4-BE49-F238E27FC236}">
                  <a16:creationId xmlns:a16="http://schemas.microsoft.com/office/drawing/2014/main" id="{FACC26C1-E5B0-469F-8456-1DDBB86197D6}"/>
                </a:ext>
              </a:extLst>
            </p:cNvPr>
            <p:cNvSpPr/>
            <p:nvPr/>
          </p:nvSpPr>
          <p:spPr bwMode="auto">
            <a:xfrm>
              <a:off x="4976117" y="6016876"/>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Cube 113">
              <a:extLst>
                <a:ext uri="{FF2B5EF4-FFF2-40B4-BE49-F238E27FC236}">
                  <a16:creationId xmlns:a16="http://schemas.microsoft.com/office/drawing/2014/main" id="{65A572E8-8FCD-4858-8FF6-F93D092E0259}"/>
                </a:ext>
              </a:extLst>
            </p:cNvPr>
            <p:cNvSpPr/>
            <p:nvPr/>
          </p:nvSpPr>
          <p:spPr bwMode="auto">
            <a:xfrm>
              <a:off x="4754661" y="633755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Cube 114">
              <a:extLst>
                <a:ext uri="{FF2B5EF4-FFF2-40B4-BE49-F238E27FC236}">
                  <a16:creationId xmlns:a16="http://schemas.microsoft.com/office/drawing/2014/main" id="{646C0BBB-B38A-43AF-B595-CD8D40CA2A21}"/>
                </a:ext>
              </a:extLst>
            </p:cNvPr>
            <p:cNvSpPr/>
            <p:nvPr/>
          </p:nvSpPr>
          <p:spPr bwMode="auto">
            <a:xfrm>
              <a:off x="4754661" y="6238917"/>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Cube 115">
              <a:extLst>
                <a:ext uri="{FF2B5EF4-FFF2-40B4-BE49-F238E27FC236}">
                  <a16:creationId xmlns:a16="http://schemas.microsoft.com/office/drawing/2014/main" id="{1340319E-CEB3-47D7-8283-FC916C9AA640}"/>
                </a:ext>
              </a:extLst>
            </p:cNvPr>
            <p:cNvSpPr/>
            <p:nvPr/>
          </p:nvSpPr>
          <p:spPr bwMode="auto">
            <a:xfrm>
              <a:off x="4976117" y="591511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Cube 116">
              <a:extLst>
                <a:ext uri="{FF2B5EF4-FFF2-40B4-BE49-F238E27FC236}">
                  <a16:creationId xmlns:a16="http://schemas.microsoft.com/office/drawing/2014/main" id="{A4E9EAF0-AF46-4549-BD33-A1E32136157C}"/>
                </a:ext>
              </a:extLst>
            </p:cNvPr>
            <p:cNvSpPr/>
            <p:nvPr/>
          </p:nvSpPr>
          <p:spPr bwMode="auto">
            <a:xfrm>
              <a:off x="4754661" y="613716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96" name="Connector: Elbow 95">
            <a:extLst>
              <a:ext uri="{FF2B5EF4-FFF2-40B4-BE49-F238E27FC236}">
                <a16:creationId xmlns:a16="http://schemas.microsoft.com/office/drawing/2014/main" id="{705745AE-FB71-403F-88E8-1417C0EA3405}"/>
              </a:ext>
            </a:extLst>
          </p:cNvPr>
          <p:cNvCxnSpPr>
            <a:cxnSpLocks/>
            <a:stCxn id="115" idx="5"/>
            <a:endCxn id="83" idx="1"/>
          </p:cNvCxnSpPr>
          <p:nvPr/>
        </p:nvCxnSpPr>
        <p:spPr>
          <a:xfrm>
            <a:off x="5390677" y="5123796"/>
            <a:ext cx="663052" cy="518717"/>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8FC771-1D38-4F46-8B7C-6FDA439CD601}"/>
              </a:ext>
            </a:extLst>
          </p:cNvPr>
          <p:cNvCxnSpPr>
            <a:cxnSpLocks/>
          </p:cNvCxnSpPr>
          <p:nvPr/>
        </p:nvCxnSpPr>
        <p:spPr>
          <a:xfrm>
            <a:off x="3641932" y="5301568"/>
            <a:ext cx="1398830" cy="0"/>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Rounded Rectangle 175">
            <a:extLst>
              <a:ext uri="{FF2B5EF4-FFF2-40B4-BE49-F238E27FC236}">
                <a16:creationId xmlns:a16="http://schemas.microsoft.com/office/drawing/2014/main" id="{2F584978-69A5-466D-8F4A-213DDADFA279}"/>
              </a:ext>
            </a:extLst>
          </p:cNvPr>
          <p:cNvSpPr/>
          <p:nvPr/>
        </p:nvSpPr>
        <p:spPr>
          <a:xfrm>
            <a:off x="1474407" y="2464045"/>
            <a:ext cx="2272362" cy="1283417"/>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endParaRPr lang="en-US" sz="1400" kern="0" dirty="0">
              <a:solidFill>
                <a:srgbClr val="666666"/>
              </a:solidFill>
            </a:endParaRPr>
          </a:p>
        </p:txBody>
      </p:sp>
      <p:pic>
        <p:nvPicPr>
          <p:cNvPr id="39" name="Picture 38">
            <a:extLst>
              <a:ext uri="{FF2B5EF4-FFF2-40B4-BE49-F238E27FC236}">
                <a16:creationId xmlns:a16="http://schemas.microsoft.com/office/drawing/2014/main" id="{B9BF50A4-A9A9-4589-AF1E-1BFAF4D5AFE9}"/>
              </a:ext>
            </a:extLst>
          </p:cNvPr>
          <p:cNvPicPr>
            <a:picLocks noChangeAspect="1"/>
          </p:cNvPicPr>
          <p:nvPr/>
        </p:nvPicPr>
        <p:blipFill>
          <a:blip r:embed="rId5"/>
          <a:stretch>
            <a:fillRect/>
          </a:stretch>
        </p:blipFill>
        <p:spPr>
          <a:xfrm>
            <a:off x="2269850" y="3101759"/>
            <a:ext cx="427806" cy="442353"/>
          </a:xfrm>
          <a:prstGeom prst="rect">
            <a:avLst/>
          </a:prstGeom>
          <a:noFill/>
        </p:spPr>
      </p:pic>
      <p:sp>
        <p:nvSpPr>
          <p:cNvPr id="40" name="Rectangle 39">
            <a:extLst>
              <a:ext uri="{FF2B5EF4-FFF2-40B4-BE49-F238E27FC236}">
                <a16:creationId xmlns:a16="http://schemas.microsoft.com/office/drawing/2014/main" id="{2FFBF485-C3D7-4012-B3C5-FD4C3060B9BD}"/>
              </a:ext>
            </a:extLst>
          </p:cNvPr>
          <p:cNvSpPr/>
          <p:nvPr/>
        </p:nvSpPr>
        <p:spPr>
          <a:xfrm>
            <a:off x="1805506" y="2541892"/>
            <a:ext cx="1489510" cy="369332"/>
          </a:xfrm>
          <a:prstGeom prst="rect">
            <a:avLst/>
          </a:prstGeom>
        </p:spPr>
        <p:txBody>
          <a:bodyPr wrap="none">
            <a:spAutoFit/>
          </a:bodyPr>
          <a:lstStyle/>
          <a:p>
            <a:r>
              <a:rPr lang="en-US" sz="1800" kern="0" dirty="0"/>
              <a:t>On-premises</a:t>
            </a:r>
            <a:endParaRPr lang="en-US" dirty="0"/>
          </a:p>
        </p:txBody>
      </p:sp>
      <p:pic>
        <p:nvPicPr>
          <p:cNvPr id="50" name="Picture 49">
            <a:extLst>
              <a:ext uri="{FF2B5EF4-FFF2-40B4-BE49-F238E27FC236}">
                <a16:creationId xmlns:a16="http://schemas.microsoft.com/office/drawing/2014/main" id="{AB4847F2-69BD-4A13-833A-469E67C0F46D}"/>
              </a:ext>
            </a:extLst>
          </p:cNvPr>
          <p:cNvPicPr>
            <a:picLocks noChangeAspect="1"/>
          </p:cNvPicPr>
          <p:nvPr/>
        </p:nvPicPr>
        <p:blipFill>
          <a:blip r:embed="rId5"/>
          <a:stretch>
            <a:fillRect/>
          </a:stretch>
        </p:blipFill>
        <p:spPr>
          <a:xfrm>
            <a:off x="1814141" y="3101759"/>
            <a:ext cx="427806" cy="442353"/>
          </a:xfrm>
          <a:prstGeom prst="rect">
            <a:avLst/>
          </a:prstGeom>
          <a:noFill/>
        </p:spPr>
      </p:pic>
      <p:pic>
        <p:nvPicPr>
          <p:cNvPr id="51" name="Picture 50">
            <a:extLst>
              <a:ext uri="{FF2B5EF4-FFF2-40B4-BE49-F238E27FC236}">
                <a16:creationId xmlns:a16="http://schemas.microsoft.com/office/drawing/2014/main" id="{22702834-FCB5-4D67-8243-FABF5610A9F3}"/>
              </a:ext>
            </a:extLst>
          </p:cNvPr>
          <p:cNvPicPr>
            <a:picLocks noChangeAspect="1"/>
          </p:cNvPicPr>
          <p:nvPr/>
        </p:nvPicPr>
        <p:blipFill>
          <a:blip r:embed="rId5"/>
          <a:stretch>
            <a:fillRect/>
          </a:stretch>
        </p:blipFill>
        <p:spPr>
          <a:xfrm>
            <a:off x="2718542" y="3101759"/>
            <a:ext cx="427806" cy="442353"/>
          </a:xfrm>
          <a:prstGeom prst="rect">
            <a:avLst/>
          </a:prstGeom>
          <a:noFill/>
        </p:spPr>
      </p:pic>
      <p:sp>
        <p:nvSpPr>
          <p:cNvPr id="59" name="Rounded Rectangle 17">
            <a:extLst>
              <a:ext uri="{FF2B5EF4-FFF2-40B4-BE49-F238E27FC236}">
                <a16:creationId xmlns:a16="http://schemas.microsoft.com/office/drawing/2014/main" id="{034E2A55-2E02-4CF8-917B-DE8F7C69C51C}"/>
              </a:ext>
            </a:extLst>
          </p:cNvPr>
          <p:cNvSpPr/>
          <p:nvPr/>
        </p:nvSpPr>
        <p:spPr>
          <a:xfrm>
            <a:off x="8716576" y="3755719"/>
            <a:ext cx="2341283" cy="1021709"/>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grpSp>
        <p:nvGrpSpPr>
          <p:cNvPr id="60" name="Group 59">
            <a:extLst>
              <a:ext uri="{FF2B5EF4-FFF2-40B4-BE49-F238E27FC236}">
                <a16:creationId xmlns:a16="http://schemas.microsoft.com/office/drawing/2014/main" id="{D242A433-456D-468F-9587-3F8DD6C8AE69}"/>
              </a:ext>
            </a:extLst>
          </p:cNvPr>
          <p:cNvGrpSpPr/>
          <p:nvPr/>
        </p:nvGrpSpPr>
        <p:grpSpPr>
          <a:xfrm>
            <a:off x="9122375" y="3863877"/>
            <a:ext cx="386343" cy="238403"/>
            <a:chOff x="5605998" y="4615023"/>
            <a:chExt cx="2957813" cy="1825191"/>
          </a:xfrm>
        </p:grpSpPr>
        <p:grpSp>
          <p:nvGrpSpPr>
            <p:cNvPr id="61" name="Group 60">
              <a:extLst>
                <a:ext uri="{FF2B5EF4-FFF2-40B4-BE49-F238E27FC236}">
                  <a16:creationId xmlns:a16="http://schemas.microsoft.com/office/drawing/2014/main" id="{17A4A32F-53BA-4C7E-9C97-E3171D963185}"/>
                </a:ext>
              </a:extLst>
            </p:cNvPr>
            <p:cNvGrpSpPr/>
            <p:nvPr/>
          </p:nvGrpSpPr>
          <p:grpSpPr>
            <a:xfrm>
              <a:off x="5605998" y="4615023"/>
              <a:ext cx="2957813" cy="1825191"/>
              <a:chOff x="5605998" y="4615023"/>
              <a:chExt cx="2957813" cy="1825191"/>
            </a:xfrm>
          </p:grpSpPr>
          <p:sp>
            <p:nvSpPr>
              <p:cNvPr id="67" name="Rectangle: Rounded Corners 66">
                <a:extLst>
                  <a:ext uri="{FF2B5EF4-FFF2-40B4-BE49-F238E27FC236}">
                    <a16:creationId xmlns:a16="http://schemas.microsoft.com/office/drawing/2014/main" id="{453D7516-81F4-4E2F-9F76-8C0D5C88BEBB}"/>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8" name="Rectangle: Rounded Corners 67">
                <a:extLst>
                  <a:ext uri="{FF2B5EF4-FFF2-40B4-BE49-F238E27FC236}">
                    <a16:creationId xmlns:a16="http://schemas.microsoft.com/office/drawing/2014/main" id="{D0CB77FF-B6D7-4E12-9DDB-D8E361FB6072}"/>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9" name="Rectangle: Rounded Corners 68">
                <a:extLst>
                  <a:ext uri="{FF2B5EF4-FFF2-40B4-BE49-F238E27FC236}">
                    <a16:creationId xmlns:a16="http://schemas.microsoft.com/office/drawing/2014/main" id="{3FC1915C-F251-4D15-A899-2A9A1324F359}"/>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70" name="Rectangle: Rounded Corners 69">
                <a:extLst>
                  <a:ext uri="{FF2B5EF4-FFF2-40B4-BE49-F238E27FC236}">
                    <a16:creationId xmlns:a16="http://schemas.microsoft.com/office/drawing/2014/main" id="{886511FA-35CE-4EEF-A91F-D81988605A33}"/>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62" name="Group 61">
              <a:extLst>
                <a:ext uri="{FF2B5EF4-FFF2-40B4-BE49-F238E27FC236}">
                  <a16:creationId xmlns:a16="http://schemas.microsoft.com/office/drawing/2014/main" id="{10393F26-D72B-448E-A34F-3B5CE07F0C26}"/>
                </a:ext>
              </a:extLst>
            </p:cNvPr>
            <p:cNvGrpSpPr/>
            <p:nvPr/>
          </p:nvGrpSpPr>
          <p:grpSpPr>
            <a:xfrm>
              <a:off x="6348529" y="5338762"/>
              <a:ext cx="1472116" cy="360068"/>
              <a:chOff x="6364404" y="5364369"/>
              <a:chExt cx="1472116" cy="360068"/>
            </a:xfrm>
          </p:grpSpPr>
          <p:sp>
            <p:nvSpPr>
              <p:cNvPr id="63" name="Oval 62">
                <a:extLst>
                  <a:ext uri="{FF2B5EF4-FFF2-40B4-BE49-F238E27FC236}">
                    <a16:creationId xmlns:a16="http://schemas.microsoft.com/office/drawing/2014/main" id="{D449AC63-3FEE-466A-97A7-C09698E3DC85}"/>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5" name="Oval 64">
                <a:extLst>
                  <a:ext uri="{FF2B5EF4-FFF2-40B4-BE49-F238E27FC236}">
                    <a16:creationId xmlns:a16="http://schemas.microsoft.com/office/drawing/2014/main" id="{772E441B-A9BB-47AF-82E9-B8FE579572DA}"/>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6" name="Oval 65">
                <a:extLst>
                  <a:ext uri="{FF2B5EF4-FFF2-40B4-BE49-F238E27FC236}">
                    <a16:creationId xmlns:a16="http://schemas.microsoft.com/office/drawing/2014/main" id="{CAB1C346-CC23-42AB-B5C0-30EA7405CE25}"/>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71" name="Rectangle 70">
            <a:extLst>
              <a:ext uri="{FF2B5EF4-FFF2-40B4-BE49-F238E27FC236}">
                <a16:creationId xmlns:a16="http://schemas.microsoft.com/office/drawing/2014/main" id="{91510CFF-BD6F-4C94-9E00-417CCC70EF21}"/>
              </a:ext>
            </a:extLst>
          </p:cNvPr>
          <p:cNvSpPr/>
          <p:nvPr/>
        </p:nvSpPr>
        <p:spPr bwMode="auto">
          <a:xfrm>
            <a:off x="9196390" y="4426506"/>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pic>
        <p:nvPicPr>
          <p:cNvPr id="72" name="Picture 71">
            <a:extLst>
              <a:ext uri="{FF2B5EF4-FFF2-40B4-BE49-F238E27FC236}">
                <a16:creationId xmlns:a16="http://schemas.microsoft.com/office/drawing/2014/main" id="{B80AE22A-6B12-4160-9B84-E24AA445225F}"/>
              </a:ext>
            </a:extLst>
          </p:cNvPr>
          <p:cNvPicPr>
            <a:picLocks noChangeAspect="1"/>
          </p:cNvPicPr>
          <p:nvPr/>
        </p:nvPicPr>
        <p:blipFill>
          <a:blip r:embed="rId5"/>
          <a:stretch>
            <a:fillRect/>
          </a:stretch>
        </p:blipFill>
        <p:spPr>
          <a:xfrm>
            <a:off x="8870195" y="4314018"/>
            <a:ext cx="400029" cy="381566"/>
          </a:xfrm>
          <a:prstGeom prst="rect">
            <a:avLst/>
          </a:prstGeom>
        </p:spPr>
      </p:pic>
      <p:sp>
        <p:nvSpPr>
          <p:cNvPr id="73" name="TextBox 72">
            <a:extLst>
              <a:ext uri="{FF2B5EF4-FFF2-40B4-BE49-F238E27FC236}">
                <a16:creationId xmlns:a16="http://schemas.microsoft.com/office/drawing/2014/main" id="{F20B3EF7-C03A-4698-9059-275093D54F1F}"/>
              </a:ext>
            </a:extLst>
          </p:cNvPr>
          <p:cNvSpPr txBox="1"/>
          <p:nvPr/>
        </p:nvSpPr>
        <p:spPr>
          <a:xfrm>
            <a:off x="9187932" y="3784376"/>
            <a:ext cx="1869927" cy="584775"/>
          </a:xfrm>
          <a:prstGeom prst="rect">
            <a:avLst/>
          </a:prstGeom>
          <a:noFill/>
        </p:spPr>
        <p:txBody>
          <a:bodyPr wrap="square" rtlCol="0">
            <a:spAutoFit/>
          </a:bodyPr>
          <a:lstStyle/>
          <a:p>
            <a:r>
              <a:rPr lang="en-US" sz="1600" kern="0" dirty="0">
                <a:solidFill>
                  <a:schemeClr val="tx2">
                    <a:lumMod val="50000"/>
                  </a:schemeClr>
                </a:solidFill>
              </a:rPr>
              <a:t>     Azure Virtual    </a:t>
            </a:r>
          </a:p>
          <a:p>
            <a:r>
              <a:rPr lang="en-US" sz="1600" kern="0" dirty="0">
                <a:solidFill>
                  <a:schemeClr val="tx2">
                    <a:lumMod val="50000"/>
                  </a:schemeClr>
                </a:solidFill>
              </a:rPr>
              <a:t>     Network</a:t>
            </a:r>
            <a:endParaRPr lang="en-US" sz="1600" dirty="0"/>
          </a:p>
        </p:txBody>
      </p:sp>
      <p:cxnSp>
        <p:nvCxnSpPr>
          <p:cNvPr id="76" name="Connector: Elbow 75">
            <a:extLst>
              <a:ext uri="{FF2B5EF4-FFF2-40B4-BE49-F238E27FC236}">
                <a16:creationId xmlns:a16="http://schemas.microsoft.com/office/drawing/2014/main" id="{29555B11-A8F1-46D3-BFA8-FFF9B9DE1E35}"/>
              </a:ext>
            </a:extLst>
          </p:cNvPr>
          <p:cNvCxnSpPr>
            <a:cxnSpLocks/>
            <a:stCxn id="72" idx="0"/>
            <a:endCxn id="7" idx="1"/>
          </p:cNvCxnSpPr>
          <p:nvPr/>
        </p:nvCxnSpPr>
        <p:spPr>
          <a:xfrm rot="16200000" flipH="1" flipV="1">
            <a:off x="6805662" y="2761339"/>
            <a:ext cx="711869" cy="3817226"/>
          </a:xfrm>
          <a:prstGeom prst="bentConnector4">
            <a:avLst>
              <a:gd name="adj1" fmla="val -32113"/>
              <a:gd name="adj2" fmla="val 105989"/>
            </a:avLst>
          </a:prstGeom>
          <a:ln w="28575">
            <a:solidFill>
              <a:srgbClr val="0078D7"/>
            </a:solidFill>
            <a:tailEnd type="non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4A1C2930-5D17-4D17-AB1C-DAF9D5AAC43D}"/>
              </a:ext>
            </a:extLst>
          </p:cNvPr>
          <p:cNvCxnSpPr>
            <a:cxnSpLocks/>
          </p:cNvCxnSpPr>
          <p:nvPr/>
        </p:nvCxnSpPr>
        <p:spPr>
          <a:xfrm>
            <a:off x="5543077" y="5021009"/>
            <a:ext cx="567553" cy="494130"/>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54" name="Freeform 80">
            <a:extLst>
              <a:ext uri="{FF2B5EF4-FFF2-40B4-BE49-F238E27FC236}">
                <a16:creationId xmlns:a16="http://schemas.microsoft.com/office/drawing/2014/main" id="{6D321C9E-CA41-4F7D-8768-19BD61F44991}"/>
              </a:ext>
            </a:extLst>
          </p:cNvPr>
          <p:cNvSpPr>
            <a:spLocks/>
          </p:cNvSpPr>
          <p:nvPr/>
        </p:nvSpPr>
        <p:spPr bwMode="auto">
          <a:xfrm>
            <a:off x="2362963" y="5158853"/>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pic>
        <p:nvPicPr>
          <p:cNvPr id="55" name="Picture 54">
            <a:extLst>
              <a:ext uri="{FF2B5EF4-FFF2-40B4-BE49-F238E27FC236}">
                <a16:creationId xmlns:a16="http://schemas.microsoft.com/office/drawing/2014/main" id="{3D703877-EC38-4284-884A-860D0155CF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6845" y="4451595"/>
            <a:ext cx="313963" cy="313963"/>
          </a:xfrm>
          <a:prstGeom prst="rect">
            <a:avLst/>
          </a:prstGeom>
        </p:spPr>
      </p:pic>
    </p:spTree>
    <p:extLst>
      <p:ext uri="{BB962C8B-B14F-4D97-AF65-F5344CB8AC3E}">
        <p14:creationId xmlns:p14="http://schemas.microsoft.com/office/powerpoint/2010/main" val="20463469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DFC44E-A743-4B66-8015-7150335FD488}"/>
              </a:ext>
            </a:extLst>
          </p:cNvPr>
          <p:cNvSpPr/>
          <p:nvPr/>
        </p:nvSpPr>
        <p:spPr bwMode="auto">
          <a:xfrm>
            <a:off x="7177337" y="5094494"/>
            <a:ext cx="261309" cy="3423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4" name="TextBox 63">
            <a:extLst>
              <a:ext uri="{FF2B5EF4-FFF2-40B4-BE49-F238E27FC236}">
                <a16:creationId xmlns:a16="http://schemas.microsoft.com/office/drawing/2014/main" id="{6C8B6903-571D-4B4E-8D01-A02BD4A5F4E9}"/>
              </a:ext>
            </a:extLst>
          </p:cNvPr>
          <p:cNvSpPr txBox="1"/>
          <p:nvPr/>
        </p:nvSpPr>
        <p:spPr>
          <a:xfrm>
            <a:off x="727808" y="1581552"/>
            <a:ext cx="10443557" cy="666593"/>
          </a:xfrm>
          <a:prstGeom prst="rect">
            <a:avLst/>
          </a:prstGeom>
          <a:noFill/>
        </p:spPr>
        <p:txBody>
          <a:bodyPr wrap="square" rtlCol="0">
            <a:spAutoFit/>
          </a:bodyPr>
          <a:lstStyle/>
          <a:p>
            <a:pPr defTabSz="914016"/>
            <a:r>
              <a:rPr lang="en-US" sz="1866" dirty="0">
                <a:solidFill>
                  <a:srgbClr val="353535"/>
                </a:solidFill>
                <a:latin typeface="Segoe UI Semilight"/>
              </a:rPr>
              <a:t>Now you can use Service Endpoints to lock down inbound to your app to only originating from your Application Gateway </a:t>
            </a:r>
          </a:p>
        </p:txBody>
      </p:sp>
      <p:sp>
        <p:nvSpPr>
          <p:cNvPr id="25" name="Title 1">
            <a:extLst>
              <a:ext uri="{FF2B5EF4-FFF2-40B4-BE49-F238E27FC236}">
                <a16:creationId xmlns:a16="http://schemas.microsoft.com/office/drawing/2014/main" id="{97F1F38C-79A4-4ABD-8880-E5D900038522}"/>
              </a:ext>
            </a:extLst>
          </p:cNvPr>
          <p:cNvSpPr>
            <a:spLocks noGrp="1"/>
          </p:cNvSpPr>
          <p:nvPr>
            <p:ph type="title" idx="4294967295"/>
          </p:nvPr>
        </p:nvSpPr>
        <p:spPr>
          <a:xfrm>
            <a:off x="588262" y="485611"/>
            <a:ext cx="11017250" cy="554038"/>
          </a:xfrm>
        </p:spPr>
        <p:txBody>
          <a:bodyPr>
            <a:normAutofit/>
          </a:bodyPr>
          <a:lstStyle/>
          <a:p>
            <a:r>
              <a:rPr lang="en-US" dirty="0"/>
              <a:t>Service Endpoints with an Application Gateway</a:t>
            </a:r>
          </a:p>
        </p:txBody>
      </p:sp>
      <p:sp>
        <p:nvSpPr>
          <p:cNvPr id="78" name="Rounded Rectangle 75">
            <a:extLst>
              <a:ext uri="{FF2B5EF4-FFF2-40B4-BE49-F238E27FC236}">
                <a16:creationId xmlns:a16="http://schemas.microsoft.com/office/drawing/2014/main" id="{30F77D1B-34FD-4AF5-9F33-E4DCC40C6936}"/>
              </a:ext>
            </a:extLst>
          </p:cNvPr>
          <p:cNvSpPr/>
          <p:nvPr/>
        </p:nvSpPr>
        <p:spPr>
          <a:xfrm>
            <a:off x="7255921" y="4223851"/>
            <a:ext cx="2052276" cy="1777268"/>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79" name="TextBox 78">
            <a:extLst>
              <a:ext uri="{FF2B5EF4-FFF2-40B4-BE49-F238E27FC236}">
                <a16:creationId xmlns:a16="http://schemas.microsoft.com/office/drawing/2014/main" id="{0B3D4D30-006F-4A5D-8029-A7A932647986}"/>
              </a:ext>
            </a:extLst>
          </p:cNvPr>
          <p:cNvSpPr txBox="1"/>
          <p:nvPr/>
        </p:nvSpPr>
        <p:spPr>
          <a:xfrm>
            <a:off x="7982883" y="4398603"/>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pic>
        <p:nvPicPr>
          <p:cNvPr id="81" name="Picture 2" descr="https://www.sumologic.com/wp-content/uploads/globe-1-e1473894017808.png">
            <a:extLst>
              <a:ext uri="{FF2B5EF4-FFF2-40B4-BE49-F238E27FC236}">
                <a16:creationId xmlns:a16="http://schemas.microsoft.com/office/drawing/2014/main" id="{8553B28F-BBE8-483A-BFFA-8E49C1AFC30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306945" y="5428470"/>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s://www.sumologic.com/wp-content/uploads/globe-1-e1473894017808.png">
            <a:extLst>
              <a:ext uri="{FF2B5EF4-FFF2-40B4-BE49-F238E27FC236}">
                <a16:creationId xmlns:a16="http://schemas.microsoft.com/office/drawing/2014/main" id="{4AF31B25-AFBA-41BE-8ED3-ACF2911190F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616528" y="5428470"/>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https://www.sumologic.com/wp-content/uploads/globe-1-e1473894017808.png">
            <a:extLst>
              <a:ext uri="{FF2B5EF4-FFF2-40B4-BE49-F238E27FC236}">
                <a16:creationId xmlns:a16="http://schemas.microsoft.com/office/drawing/2014/main" id="{D1E708D5-7D07-4541-9808-27C3EBF7794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978082" y="5424112"/>
            <a:ext cx="581545" cy="377157"/>
          </a:xfrm>
          <a:prstGeom prst="rect">
            <a:avLst/>
          </a:prstGeom>
          <a:noFill/>
          <a:extLst>
            <a:ext uri="{909E8E84-426E-40DD-AFC4-6F175D3DCCD1}">
              <a14:hiddenFill xmlns:a14="http://schemas.microsoft.com/office/drawing/2010/main">
                <a:solidFill>
                  <a:srgbClr val="FFFFFF"/>
                </a:solidFill>
              </a14:hiddenFill>
            </a:ext>
          </a:extLst>
        </p:spPr>
      </p:pic>
      <p:sp>
        <p:nvSpPr>
          <p:cNvPr id="59" name="Rounded Rectangle 17">
            <a:extLst>
              <a:ext uri="{FF2B5EF4-FFF2-40B4-BE49-F238E27FC236}">
                <a16:creationId xmlns:a16="http://schemas.microsoft.com/office/drawing/2014/main" id="{034E2A55-2E02-4CF8-917B-DE8F7C69C51C}"/>
              </a:ext>
            </a:extLst>
          </p:cNvPr>
          <p:cNvSpPr/>
          <p:nvPr/>
        </p:nvSpPr>
        <p:spPr>
          <a:xfrm>
            <a:off x="4126524" y="3387793"/>
            <a:ext cx="2773752" cy="1624327"/>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grpSp>
        <p:nvGrpSpPr>
          <p:cNvPr id="60" name="Group 59">
            <a:extLst>
              <a:ext uri="{FF2B5EF4-FFF2-40B4-BE49-F238E27FC236}">
                <a16:creationId xmlns:a16="http://schemas.microsoft.com/office/drawing/2014/main" id="{D242A433-456D-468F-9587-3F8DD6C8AE69}"/>
              </a:ext>
            </a:extLst>
          </p:cNvPr>
          <p:cNvGrpSpPr/>
          <p:nvPr/>
        </p:nvGrpSpPr>
        <p:grpSpPr>
          <a:xfrm>
            <a:off x="4257059" y="3529111"/>
            <a:ext cx="386343" cy="238403"/>
            <a:chOff x="5605998" y="4615023"/>
            <a:chExt cx="2957813" cy="1825191"/>
          </a:xfrm>
        </p:grpSpPr>
        <p:grpSp>
          <p:nvGrpSpPr>
            <p:cNvPr id="61" name="Group 60">
              <a:extLst>
                <a:ext uri="{FF2B5EF4-FFF2-40B4-BE49-F238E27FC236}">
                  <a16:creationId xmlns:a16="http://schemas.microsoft.com/office/drawing/2014/main" id="{17A4A32F-53BA-4C7E-9C97-E3171D963185}"/>
                </a:ext>
              </a:extLst>
            </p:cNvPr>
            <p:cNvGrpSpPr/>
            <p:nvPr/>
          </p:nvGrpSpPr>
          <p:grpSpPr>
            <a:xfrm>
              <a:off x="5605998" y="4615023"/>
              <a:ext cx="2957813" cy="1825191"/>
              <a:chOff x="5605998" y="4615023"/>
              <a:chExt cx="2957813" cy="1825191"/>
            </a:xfrm>
          </p:grpSpPr>
          <p:sp>
            <p:nvSpPr>
              <p:cNvPr id="67" name="Rectangle: Rounded Corners 66">
                <a:extLst>
                  <a:ext uri="{FF2B5EF4-FFF2-40B4-BE49-F238E27FC236}">
                    <a16:creationId xmlns:a16="http://schemas.microsoft.com/office/drawing/2014/main" id="{453D7516-81F4-4E2F-9F76-8C0D5C88BEBB}"/>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8" name="Rectangle: Rounded Corners 67">
                <a:extLst>
                  <a:ext uri="{FF2B5EF4-FFF2-40B4-BE49-F238E27FC236}">
                    <a16:creationId xmlns:a16="http://schemas.microsoft.com/office/drawing/2014/main" id="{D0CB77FF-B6D7-4E12-9DDB-D8E361FB6072}"/>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9" name="Rectangle: Rounded Corners 68">
                <a:extLst>
                  <a:ext uri="{FF2B5EF4-FFF2-40B4-BE49-F238E27FC236}">
                    <a16:creationId xmlns:a16="http://schemas.microsoft.com/office/drawing/2014/main" id="{3FC1915C-F251-4D15-A899-2A9A1324F359}"/>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70" name="Rectangle: Rounded Corners 69">
                <a:extLst>
                  <a:ext uri="{FF2B5EF4-FFF2-40B4-BE49-F238E27FC236}">
                    <a16:creationId xmlns:a16="http://schemas.microsoft.com/office/drawing/2014/main" id="{886511FA-35CE-4EEF-A91F-D81988605A33}"/>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62" name="Group 61">
              <a:extLst>
                <a:ext uri="{FF2B5EF4-FFF2-40B4-BE49-F238E27FC236}">
                  <a16:creationId xmlns:a16="http://schemas.microsoft.com/office/drawing/2014/main" id="{10393F26-D72B-448E-A34F-3B5CE07F0C26}"/>
                </a:ext>
              </a:extLst>
            </p:cNvPr>
            <p:cNvGrpSpPr/>
            <p:nvPr/>
          </p:nvGrpSpPr>
          <p:grpSpPr>
            <a:xfrm>
              <a:off x="6348529" y="5338762"/>
              <a:ext cx="1472116" cy="360068"/>
              <a:chOff x="6364404" y="5364369"/>
              <a:chExt cx="1472116" cy="360068"/>
            </a:xfrm>
          </p:grpSpPr>
          <p:sp>
            <p:nvSpPr>
              <p:cNvPr id="63" name="Oval 62">
                <a:extLst>
                  <a:ext uri="{FF2B5EF4-FFF2-40B4-BE49-F238E27FC236}">
                    <a16:creationId xmlns:a16="http://schemas.microsoft.com/office/drawing/2014/main" id="{D449AC63-3FEE-466A-97A7-C09698E3DC85}"/>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5" name="Oval 64">
                <a:extLst>
                  <a:ext uri="{FF2B5EF4-FFF2-40B4-BE49-F238E27FC236}">
                    <a16:creationId xmlns:a16="http://schemas.microsoft.com/office/drawing/2014/main" id="{772E441B-A9BB-47AF-82E9-B8FE579572DA}"/>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6" name="Oval 65">
                <a:extLst>
                  <a:ext uri="{FF2B5EF4-FFF2-40B4-BE49-F238E27FC236}">
                    <a16:creationId xmlns:a16="http://schemas.microsoft.com/office/drawing/2014/main" id="{CAB1C346-CC23-42AB-B5C0-30EA7405CE25}"/>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73" name="TextBox 72">
            <a:extLst>
              <a:ext uri="{FF2B5EF4-FFF2-40B4-BE49-F238E27FC236}">
                <a16:creationId xmlns:a16="http://schemas.microsoft.com/office/drawing/2014/main" id="{F20B3EF7-C03A-4698-9059-275093D54F1F}"/>
              </a:ext>
            </a:extLst>
          </p:cNvPr>
          <p:cNvSpPr txBox="1"/>
          <p:nvPr/>
        </p:nvSpPr>
        <p:spPr>
          <a:xfrm>
            <a:off x="4629797" y="3466230"/>
            <a:ext cx="2264711" cy="338554"/>
          </a:xfrm>
          <a:prstGeom prst="rect">
            <a:avLst/>
          </a:prstGeom>
          <a:noFill/>
        </p:spPr>
        <p:txBody>
          <a:bodyPr wrap="square" rtlCol="0">
            <a:spAutoFit/>
          </a:bodyPr>
          <a:lstStyle/>
          <a:p>
            <a:r>
              <a:rPr lang="en-US" sz="1600" kern="0" dirty="0">
                <a:solidFill>
                  <a:schemeClr val="tx2">
                    <a:lumMod val="50000"/>
                  </a:schemeClr>
                </a:solidFill>
              </a:rPr>
              <a:t>Azure Virtual Network</a:t>
            </a:r>
            <a:endParaRPr lang="en-US" sz="1600" dirty="0"/>
          </a:p>
        </p:txBody>
      </p:sp>
      <p:sp>
        <p:nvSpPr>
          <p:cNvPr id="54" name="Freeform 80">
            <a:extLst>
              <a:ext uri="{FF2B5EF4-FFF2-40B4-BE49-F238E27FC236}">
                <a16:creationId xmlns:a16="http://schemas.microsoft.com/office/drawing/2014/main" id="{6D321C9E-CA41-4F7D-8768-19BD61F44991}"/>
              </a:ext>
            </a:extLst>
          </p:cNvPr>
          <p:cNvSpPr>
            <a:spLocks/>
          </p:cNvSpPr>
          <p:nvPr/>
        </p:nvSpPr>
        <p:spPr bwMode="auto">
          <a:xfrm>
            <a:off x="1563638" y="4027460"/>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sp>
        <p:nvSpPr>
          <p:cNvPr id="58" name="Rounded Rectangle 75">
            <a:extLst>
              <a:ext uri="{FF2B5EF4-FFF2-40B4-BE49-F238E27FC236}">
                <a16:creationId xmlns:a16="http://schemas.microsoft.com/office/drawing/2014/main" id="{55F0D6DC-C5A2-4789-9E1E-5FD275B41A3D}"/>
              </a:ext>
            </a:extLst>
          </p:cNvPr>
          <p:cNvSpPr/>
          <p:nvPr/>
        </p:nvSpPr>
        <p:spPr>
          <a:xfrm>
            <a:off x="4348988" y="4074553"/>
            <a:ext cx="1399008" cy="795613"/>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71" name="Rectangle 70">
            <a:extLst>
              <a:ext uri="{FF2B5EF4-FFF2-40B4-BE49-F238E27FC236}">
                <a16:creationId xmlns:a16="http://schemas.microsoft.com/office/drawing/2014/main" id="{91510CFF-BD6F-4C94-9E00-417CCC70EF21}"/>
              </a:ext>
            </a:extLst>
          </p:cNvPr>
          <p:cNvSpPr/>
          <p:nvPr/>
        </p:nvSpPr>
        <p:spPr bwMode="auto">
          <a:xfrm>
            <a:off x="5038806" y="4426505"/>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cxnSp>
        <p:nvCxnSpPr>
          <p:cNvPr id="76" name="Connector: Elbow 75">
            <a:extLst>
              <a:ext uri="{FF2B5EF4-FFF2-40B4-BE49-F238E27FC236}">
                <a16:creationId xmlns:a16="http://schemas.microsoft.com/office/drawing/2014/main" id="{29555B11-A8F1-46D3-BFA8-FFF9B9DE1E35}"/>
              </a:ext>
            </a:extLst>
          </p:cNvPr>
          <p:cNvCxnSpPr>
            <a:cxnSpLocks/>
            <a:endCxn id="7" idx="1"/>
          </p:cNvCxnSpPr>
          <p:nvPr/>
        </p:nvCxnSpPr>
        <p:spPr>
          <a:xfrm rot="16200000" flipH="1">
            <a:off x="5759926" y="3848282"/>
            <a:ext cx="570111" cy="2264711"/>
          </a:xfrm>
          <a:prstGeom prst="bentConnector2">
            <a:avLst/>
          </a:prstGeom>
          <a:ln w="28575">
            <a:solidFill>
              <a:srgbClr val="0078D7"/>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8FC771-1D38-4F46-8B7C-6FDA439CD601}"/>
              </a:ext>
            </a:extLst>
          </p:cNvPr>
          <p:cNvCxnSpPr>
            <a:cxnSpLocks/>
          </p:cNvCxnSpPr>
          <p:nvPr/>
        </p:nvCxnSpPr>
        <p:spPr>
          <a:xfrm>
            <a:off x="2900209" y="4504800"/>
            <a:ext cx="1812402"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1C66AE9-BA33-4906-A2A0-AF02DEEA1CF0}"/>
              </a:ext>
            </a:extLst>
          </p:cNvPr>
          <p:cNvSpPr txBox="1"/>
          <p:nvPr/>
        </p:nvSpPr>
        <p:spPr>
          <a:xfrm>
            <a:off x="4325910" y="4099603"/>
            <a:ext cx="1402948" cy="253916"/>
          </a:xfrm>
          <a:prstGeom prst="rect">
            <a:avLst/>
          </a:prstGeom>
          <a:noFill/>
        </p:spPr>
        <p:txBody>
          <a:bodyPr wrap="none" rtlCol="0">
            <a:spAutoFit/>
          </a:bodyPr>
          <a:lstStyle/>
          <a:p>
            <a:pPr defTabSz="895982"/>
            <a:r>
              <a:rPr lang="en-US" sz="1050" kern="0" dirty="0">
                <a:cs typeface="Segoe UI Light" panose="020B0502040204020203" pitchFamily="34" charset="0"/>
              </a:rPr>
              <a:t>Application Gateway</a:t>
            </a:r>
          </a:p>
        </p:txBody>
      </p:sp>
      <p:grpSp>
        <p:nvGrpSpPr>
          <p:cNvPr id="111" name="Group 110">
            <a:extLst>
              <a:ext uri="{FF2B5EF4-FFF2-40B4-BE49-F238E27FC236}">
                <a16:creationId xmlns:a16="http://schemas.microsoft.com/office/drawing/2014/main" id="{63A33C80-C3D2-4A6D-BBBA-F3308627719D}"/>
              </a:ext>
            </a:extLst>
          </p:cNvPr>
          <p:cNvGrpSpPr/>
          <p:nvPr/>
        </p:nvGrpSpPr>
        <p:grpSpPr>
          <a:xfrm>
            <a:off x="6978860" y="5013735"/>
            <a:ext cx="418782" cy="504527"/>
            <a:chOff x="4754661" y="5915119"/>
            <a:chExt cx="617121" cy="743476"/>
          </a:xfrm>
        </p:grpSpPr>
        <p:sp>
          <p:nvSpPr>
            <p:cNvPr id="112" name="Cube 111">
              <a:extLst>
                <a:ext uri="{FF2B5EF4-FFF2-40B4-BE49-F238E27FC236}">
                  <a16:creationId xmlns:a16="http://schemas.microsoft.com/office/drawing/2014/main" id="{3AB79562-98F9-4D9E-847D-6C98C7A47276}"/>
                </a:ext>
              </a:extLst>
            </p:cNvPr>
            <p:cNvSpPr/>
            <p:nvPr/>
          </p:nvSpPr>
          <p:spPr bwMode="auto">
            <a:xfrm>
              <a:off x="4976117" y="611550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Cube 112">
              <a:extLst>
                <a:ext uri="{FF2B5EF4-FFF2-40B4-BE49-F238E27FC236}">
                  <a16:creationId xmlns:a16="http://schemas.microsoft.com/office/drawing/2014/main" id="{FACC26C1-E5B0-469F-8456-1DDBB86197D6}"/>
                </a:ext>
              </a:extLst>
            </p:cNvPr>
            <p:cNvSpPr/>
            <p:nvPr/>
          </p:nvSpPr>
          <p:spPr bwMode="auto">
            <a:xfrm>
              <a:off x="4976117" y="6016876"/>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Cube 113">
              <a:extLst>
                <a:ext uri="{FF2B5EF4-FFF2-40B4-BE49-F238E27FC236}">
                  <a16:creationId xmlns:a16="http://schemas.microsoft.com/office/drawing/2014/main" id="{65A572E8-8FCD-4858-8FF6-F93D092E0259}"/>
                </a:ext>
              </a:extLst>
            </p:cNvPr>
            <p:cNvSpPr/>
            <p:nvPr/>
          </p:nvSpPr>
          <p:spPr bwMode="auto">
            <a:xfrm>
              <a:off x="4754661" y="633755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Cube 114">
              <a:extLst>
                <a:ext uri="{FF2B5EF4-FFF2-40B4-BE49-F238E27FC236}">
                  <a16:creationId xmlns:a16="http://schemas.microsoft.com/office/drawing/2014/main" id="{646C0BBB-B38A-43AF-B595-CD8D40CA2A21}"/>
                </a:ext>
              </a:extLst>
            </p:cNvPr>
            <p:cNvSpPr/>
            <p:nvPr/>
          </p:nvSpPr>
          <p:spPr bwMode="auto">
            <a:xfrm>
              <a:off x="4754661" y="6238917"/>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Cube 115">
              <a:extLst>
                <a:ext uri="{FF2B5EF4-FFF2-40B4-BE49-F238E27FC236}">
                  <a16:creationId xmlns:a16="http://schemas.microsoft.com/office/drawing/2014/main" id="{1340319E-CEB3-47D7-8283-FC916C9AA640}"/>
                </a:ext>
              </a:extLst>
            </p:cNvPr>
            <p:cNvSpPr/>
            <p:nvPr/>
          </p:nvSpPr>
          <p:spPr bwMode="auto">
            <a:xfrm>
              <a:off x="4976117" y="591511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Cube 116">
              <a:extLst>
                <a:ext uri="{FF2B5EF4-FFF2-40B4-BE49-F238E27FC236}">
                  <a16:creationId xmlns:a16="http://schemas.microsoft.com/office/drawing/2014/main" id="{A4E9EAF0-AF46-4549-BD33-A1E32136157C}"/>
                </a:ext>
              </a:extLst>
            </p:cNvPr>
            <p:cNvSpPr/>
            <p:nvPr/>
          </p:nvSpPr>
          <p:spPr bwMode="auto">
            <a:xfrm>
              <a:off x="4754661" y="613716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98" name="Connector: Elbow 97">
            <a:extLst>
              <a:ext uri="{FF2B5EF4-FFF2-40B4-BE49-F238E27FC236}">
                <a16:creationId xmlns:a16="http://schemas.microsoft.com/office/drawing/2014/main" id="{4A1C2930-5D17-4D17-AB1C-DAF9D5AAC43D}"/>
              </a:ext>
            </a:extLst>
          </p:cNvPr>
          <p:cNvCxnSpPr>
            <a:cxnSpLocks/>
            <a:stCxn id="113" idx="4"/>
            <a:endCxn id="83" idx="1"/>
          </p:cNvCxnSpPr>
          <p:nvPr/>
        </p:nvCxnSpPr>
        <p:spPr>
          <a:xfrm>
            <a:off x="7249452" y="5265815"/>
            <a:ext cx="728630" cy="346876"/>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824F1867-5D32-4321-80C2-E252AEC3B5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4340" y="4430119"/>
            <a:ext cx="313963" cy="313963"/>
          </a:xfrm>
          <a:prstGeom prst="rect">
            <a:avLst/>
          </a:prstGeom>
        </p:spPr>
      </p:pic>
      <p:pic>
        <p:nvPicPr>
          <p:cNvPr id="3" name="Picture 2">
            <a:extLst>
              <a:ext uri="{FF2B5EF4-FFF2-40B4-BE49-F238E27FC236}">
                <a16:creationId xmlns:a16="http://schemas.microsoft.com/office/drawing/2014/main" id="{EAE1A8DD-1EE4-47EF-A305-4718CFBBCAB1}"/>
              </a:ext>
            </a:extLst>
          </p:cNvPr>
          <p:cNvPicPr>
            <a:picLocks noChangeAspect="1"/>
          </p:cNvPicPr>
          <p:nvPr/>
        </p:nvPicPr>
        <p:blipFill>
          <a:blip r:embed="rId6"/>
          <a:stretch>
            <a:fillRect/>
          </a:stretch>
        </p:blipFill>
        <p:spPr>
          <a:xfrm>
            <a:off x="4725894" y="4353519"/>
            <a:ext cx="339545" cy="352861"/>
          </a:xfrm>
          <a:prstGeom prst="rect">
            <a:avLst/>
          </a:prstGeom>
        </p:spPr>
      </p:pic>
    </p:spTree>
    <p:extLst>
      <p:ext uri="{BB962C8B-B14F-4D97-AF65-F5344CB8AC3E}">
        <p14:creationId xmlns:p14="http://schemas.microsoft.com/office/powerpoint/2010/main" val="5990509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DFC44E-A743-4B66-8015-7150335FD488}"/>
              </a:ext>
            </a:extLst>
          </p:cNvPr>
          <p:cNvSpPr/>
          <p:nvPr/>
        </p:nvSpPr>
        <p:spPr bwMode="auto">
          <a:xfrm>
            <a:off x="7686692" y="2907427"/>
            <a:ext cx="261309" cy="3423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4" name="TextBox 63">
            <a:extLst>
              <a:ext uri="{FF2B5EF4-FFF2-40B4-BE49-F238E27FC236}">
                <a16:creationId xmlns:a16="http://schemas.microsoft.com/office/drawing/2014/main" id="{6C8B6903-571D-4B4E-8D01-A02BD4A5F4E9}"/>
              </a:ext>
            </a:extLst>
          </p:cNvPr>
          <p:cNvSpPr txBox="1"/>
          <p:nvPr/>
        </p:nvSpPr>
        <p:spPr>
          <a:xfrm>
            <a:off x="745796" y="1316789"/>
            <a:ext cx="10443557" cy="666593"/>
          </a:xfrm>
          <a:prstGeom prst="rect">
            <a:avLst/>
          </a:prstGeom>
          <a:noFill/>
        </p:spPr>
        <p:txBody>
          <a:bodyPr wrap="square" rtlCol="0">
            <a:spAutoFit/>
          </a:bodyPr>
          <a:lstStyle/>
          <a:p>
            <a:pPr defTabSz="914016"/>
            <a:r>
              <a:rPr lang="en-US" sz="1866" dirty="0">
                <a:solidFill>
                  <a:srgbClr val="353535"/>
                </a:solidFill>
                <a:latin typeface="Segoe UI Semilight"/>
              </a:rPr>
              <a:t>By combining Service Endpoints with VNet Integration you can now make secure multi-tier apps in the multi-tenant service</a:t>
            </a:r>
          </a:p>
        </p:txBody>
      </p:sp>
      <p:sp>
        <p:nvSpPr>
          <p:cNvPr id="25" name="Title 1">
            <a:extLst>
              <a:ext uri="{FF2B5EF4-FFF2-40B4-BE49-F238E27FC236}">
                <a16:creationId xmlns:a16="http://schemas.microsoft.com/office/drawing/2014/main" id="{97F1F38C-79A4-4ABD-8880-E5D900038522}"/>
              </a:ext>
            </a:extLst>
          </p:cNvPr>
          <p:cNvSpPr>
            <a:spLocks noGrp="1"/>
          </p:cNvSpPr>
          <p:nvPr>
            <p:ph type="title" idx="4294967295"/>
          </p:nvPr>
        </p:nvSpPr>
        <p:spPr>
          <a:xfrm>
            <a:off x="588262" y="485611"/>
            <a:ext cx="11017250" cy="554038"/>
          </a:xfrm>
        </p:spPr>
        <p:txBody>
          <a:bodyPr>
            <a:normAutofit/>
          </a:bodyPr>
          <a:lstStyle/>
          <a:p>
            <a:r>
              <a:rPr lang="en-US" dirty="0"/>
              <a:t>Service Endpoints with an VNet Integration</a:t>
            </a:r>
          </a:p>
        </p:txBody>
      </p:sp>
      <p:sp>
        <p:nvSpPr>
          <p:cNvPr id="78" name="Rounded Rectangle 75">
            <a:extLst>
              <a:ext uri="{FF2B5EF4-FFF2-40B4-BE49-F238E27FC236}">
                <a16:creationId xmlns:a16="http://schemas.microsoft.com/office/drawing/2014/main" id="{30F77D1B-34FD-4AF5-9F33-E4DCC40C6936}"/>
              </a:ext>
            </a:extLst>
          </p:cNvPr>
          <p:cNvSpPr/>
          <p:nvPr/>
        </p:nvSpPr>
        <p:spPr>
          <a:xfrm>
            <a:off x="7765276" y="2036784"/>
            <a:ext cx="2052276" cy="1727015"/>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79" name="TextBox 78">
            <a:extLst>
              <a:ext uri="{FF2B5EF4-FFF2-40B4-BE49-F238E27FC236}">
                <a16:creationId xmlns:a16="http://schemas.microsoft.com/office/drawing/2014/main" id="{0B3D4D30-006F-4A5D-8029-A7A932647986}"/>
              </a:ext>
            </a:extLst>
          </p:cNvPr>
          <p:cNvSpPr txBox="1"/>
          <p:nvPr/>
        </p:nvSpPr>
        <p:spPr>
          <a:xfrm>
            <a:off x="8492238" y="2211536"/>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pic>
        <p:nvPicPr>
          <p:cNvPr id="81" name="Picture 2" descr="https://www.sumologic.com/wp-content/uploads/globe-1-e1473894017808.png">
            <a:extLst>
              <a:ext uri="{FF2B5EF4-FFF2-40B4-BE49-F238E27FC236}">
                <a16:creationId xmlns:a16="http://schemas.microsoft.com/office/drawing/2014/main" id="{8553B28F-BBE8-483A-BFFA-8E49C1AFC30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816300" y="3241403"/>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s://www.sumologic.com/wp-content/uploads/globe-1-e1473894017808.png">
            <a:extLst>
              <a:ext uri="{FF2B5EF4-FFF2-40B4-BE49-F238E27FC236}">
                <a16:creationId xmlns:a16="http://schemas.microsoft.com/office/drawing/2014/main" id="{4AF31B25-AFBA-41BE-8ED3-ACF2911190F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9125883" y="3241403"/>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https://www.sumologic.com/wp-content/uploads/globe-1-e1473894017808.png">
            <a:extLst>
              <a:ext uri="{FF2B5EF4-FFF2-40B4-BE49-F238E27FC236}">
                <a16:creationId xmlns:a16="http://schemas.microsoft.com/office/drawing/2014/main" id="{D1E708D5-7D07-4541-9808-27C3EBF7794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487437" y="3237045"/>
            <a:ext cx="581545" cy="377157"/>
          </a:xfrm>
          <a:prstGeom prst="rect">
            <a:avLst/>
          </a:prstGeom>
          <a:noFill/>
          <a:extLst>
            <a:ext uri="{909E8E84-426E-40DD-AFC4-6F175D3DCCD1}">
              <a14:hiddenFill xmlns:a14="http://schemas.microsoft.com/office/drawing/2010/main">
                <a:solidFill>
                  <a:srgbClr val="FFFFFF"/>
                </a:solidFill>
              </a14:hiddenFill>
            </a:ext>
          </a:extLst>
        </p:spPr>
      </p:pic>
      <p:sp>
        <p:nvSpPr>
          <p:cNvPr id="59" name="Rounded Rectangle 17">
            <a:extLst>
              <a:ext uri="{FF2B5EF4-FFF2-40B4-BE49-F238E27FC236}">
                <a16:creationId xmlns:a16="http://schemas.microsoft.com/office/drawing/2014/main" id="{034E2A55-2E02-4CF8-917B-DE8F7C69C51C}"/>
              </a:ext>
            </a:extLst>
          </p:cNvPr>
          <p:cNvSpPr/>
          <p:nvPr/>
        </p:nvSpPr>
        <p:spPr>
          <a:xfrm>
            <a:off x="3141648" y="2281426"/>
            <a:ext cx="1902282" cy="3833609"/>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grpSp>
        <p:nvGrpSpPr>
          <p:cNvPr id="60" name="Group 59">
            <a:extLst>
              <a:ext uri="{FF2B5EF4-FFF2-40B4-BE49-F238E27FC236}">
                <a16:creationId xmlns:a16="http://schemas.microsoft.com/office/drawing/2014/main" id="{D242A433-456D-468F-9587-3F8DD6C8AE69}"/>
              </a:ext>
            </a:extLst>
          </p:cNvPr>
          <p:cNvGrpSpPr/>
          <p:nvPr/>
        </p:nvGrpSpPr>
        <p:grpSpPr>
          <a:xfrm>
            <a:off x="3272183" y="2422744"/>
            <a:ext cx="386343" cy="238403"/>
            <a:chOff x="5605998" y="4615023"/>
            <a:chExt cx="2957813" cy="1825191"/>
          </a:xfrm>
        </p:grpSpPr>
        <p:grpSp>
          <p:nvGrpSpPr>
            <p:cNvPr id="61" name="Group 60">
              <a:extLst>
                <a:ext uri="{FF2B5EF4-FFF2-40B4-BE49-F238E27FC236}">
                  <a16:creationId xmlns:a16="http://schemas.microsoft.com/office/drawing/2014/main" id="{17A4A32F-53BA-4C7E-9C97-E3171D963185}"/>
                </a:ext>
              </a:extLst>
            </p:cNvPr>
            <p:cNvGrpSpPr/>
            <p:nvPr/>
          </p:nvGrpSpPr>
          <p:grpSpPr>
            <a:xfrm>
              <a:off x="5605998" y="4615023"/>
              <a:ext cx="2957813" cy="1825191"/>
              <a:chOff x="5605998" y="4615023"/>
              <a:chExt cx="2957813" cy="1825191"/>
            </a:xfrm>
          </p:grpSpPr>
          <p:sp>
            <p:nvSpPr>
              <p:cNvPr id="67" name="Rectangle: Rounded Corners 66">
                <a:extLst>
                  <a:ext uri="{FF2B5EF4-FFF2-40B4-BE49-F238E27FC236}">
                    <a16:creationId xmlns:a16="http://schemas.microsoft.com/office/drawing/2014/main" id="{453D7516-81F4-4E2F-9F76-8C0D5C88BEBB}"/>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8" name="Rectangle: Rounded Corners 67">
                <a:extLst>
                  <a:ext uri="{FF2B5EF4-FFF2-40B4-BE49-F238E27FC236}">
                    <a16:creationId xmlns:a16="http://schemas.microsoft.com/office/drawing/2014/main" id="{D0CB77FF-B6D7-4E12-9DDB-D8E361FB6072}"/>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9" name="Rectangle: Rounded Corners 68">
                <a:extLst>
                  <a:ext uri="{FF2B5EF4-FFF2-40B4-BE49-F238E27FC236}">
                    <a16:creationId xmlns:a16="http://schemas.microsoft.com/office/drawing/2014/main" id="{3FC1915C-F251-4D15-A899-2A9A1324F359}"/>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70" name="Rectangle: Rounded Corners 69">
                <a:extLst>
                  <a:ext uri="{FF2B5EF4-FFF2-40B4-BE49-F238E27FC236}">
                    <a16:creationId xmlns:a16="http://schemas.microsoft.com/office/drawing/2014/main" id="{886511FA-35CE-4EEF-A91F-D81988605A33}"/>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62" name="Group 61">
              <a:extLst>
                <a:ext uri="{FF2B5EF4-FFF2-40B4-BE49-F238E27FC236}">
                  <a16:creationId xmlns:a16="http://schemas.microsoft.com/office/drawing/2014/main" id="{10393F26-D72B-448E-A34F-3B5CE07F0C26}"/>
                </a:ext>
              </a:extLst>
            </p:cNvPr>
            <p:cNvGrpSpPr/>
            <p:nvPr/>
          </p:nvGrpSpPr>
          <p:grpSpPr>
            <a:xfrm>
              <a:off x="6348529" y="5338762"/>
              <a:ext cx="1472116" cy="360068"/>
              <a:chOff x="6364404" y="5364369"/>
              <a:chExt cx="1472116" cy="360068"/>
            </a:xfrm>
          </p:grpSpPr>
          <p:sp>
            <p:nvSpPr>
              <p:cNvPr id="63" name="Oval 62">
                <a:extLst>
                  <a:ext uri="{FF2B5EF4-FFF2-40B4-BE49-F238E27FC236}">
                    <a16:creationId xmlns:a16="http://schemas.microsoft.com/office/drawing/2014/main" id="{D449AC63-3FEE-466A-97A7-C09698E3DC85}"/>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5" name="Oval 64">
                <a:extLst>
                  <a:ext uri="{FF2B5EF4-FFF2-40B4-BE49-F238E27FC236}">
                    <a16:creationId xmlns:a16="http://schemas.microsoft.com/office/drawing/2014/main" id="{772E441B-A9BB-47AF-82E9-B8FE579572DA}"/>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6" name="Oval 65">
                <a:extLst>
                  <a:ext uri="{FF2B5EF4-FFF2-40B4-BE49-F238E27FC236}">
                    <a16:creationId xmlns:a16="http://schemas.microsoft.com/office/drawing/2014/main" id="{CAB1C346-CC23-42AB-B5C0-30EA7405CE25}"/>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73" name="TextBox 72">
            <a:extLst>
              <a:ext uri="{FF2B5EF4-FFF2-40B4-BE49-F238E27FC236}">
                <a16:creationId xmlns:a16="http://schemas.microsoft.com/office/drawing/2014/main" id="{F20B3EF7-C03A-4698-9059-275093D54F1F}"/>
              </a:ext>
            </a:extLst>
          </p:cNvPr>
          <p:cNvSpPr txBox="1"/>
          <p:nvPr/>
        </p:nvSpPr>
        <p:spPr>
          <a:xfrm>
            <a:off x="3644921" y="2359863"/>
            <a:ext cx="1399009" cy="584775"/>
          </a:xfrm>
          <a:prstGeom prst="rect">
            <a:avLst/>
          </a:prstGeom>
          <a:noFill/>
        </p:spPr>
        <p:txBody>
          <a:bodyPr wrap="square" rtlCol="0">
            <a:spAutoFit/>
          </a:bodyPr>
          <a:lstStyle/>
          <a:p>
            <a:r>
              <a:rPr lang="en-US" sz="1600" kern="0" dirty="0">
                <a:solidFill>
                  <a:schemeClr val="tx2">
                    <a:lumMod val="50000"/>
                  </a:schemeClr>
                </a:solidFill>
              </a:rPr>
              <a:t>Azure Virtual Network</a:t>
            </a:r>
            <a:endParaRPr lang="en-US" sz="1600" dirty="0"/>
          </a:p>
        </p:txBody>
      </p:sp>
      <p:sp>
        <p:nvSpPr>
          <p:cNvPr id="54" name="Freeform 80">
            <a:extLst>
              <a:ext uri="{FF2B5EF4-FFF2-40B4-BE49-F238E27FC236}">
                <a16:creationId xmlns:a16="http://schemas.microsoft.com/office/drawing/2014/main" id="{6D321C9E-CA41-4F7D-8768-19BD61F44991}"/>
              </a:ext>
            </a:extLst>
          </p:cNvPr>
          <p:cNvSpPr>
            <a:spLocks/>
          </p:cNvSpPr>
          <p:nvPr/>
        </p:nvSpPr>
        <p:spPr bwMode="auto">
          <a:xfrm>
            <a:off x="1259911" y="2998473"/>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sp>
        <p:nvSpPr>
          <p:cNvPr id="58" name="Rounded Rectangle 75">
            <a:extLst>
              <a:ext uri="{FF2B5EF4-FFF2-40B4-BE49-F238E27FC236}">
                <a16:creationId xmlns:a16="http://schemas.microsoft.com/office/drawing/2014/main" id="{55F0D6DC-C5A2-4789-9E1E-5FD275B41A3D}"/>
              </a:ext>
            </a:extLst>
          </p:cNvPr>
          <p:cNvSpPr/>
          <p:nvPr/>
        </p:nvSpPr>
        <p:spPr>
          <a:xfrm>
            <a:off x="3364112" y="2968186"/>
            <a:ext cx="1399008" cy="795613"/>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71" name="Rectangle 70">
            <a:extLst>
              <a:ext uri="{FF2B5EF4-FFF2-40B4-BE49-F238E27FC236}">
                <a16:creationId xmlns:a16="http://schemas.microsoft.com/office/drawing/2014/main" id="{91510CFF-BD6F-4C94-9E00-417CCC70EF21}"/>
              </a:ext>
            </a:extLst>
          </p:cNvPr>
          <p:cNvSpPr/>
          <p:nvPr/>
        </p:nvSpPr>
        <p:spPr bwMode="auto">
          <a:xfrm>
            <a:off x="4053930" y="3320138"/>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pic>
        <p:nvPicPr>
          <p:cNvPr id="72" name="Picture 71">
            <a:extLst>
              <a:ext uri="{FF2B5EF4-FFF2-40B4-BE49-F238E27FC236}">
                <a16:creationId xmlns:a16="http://schemas.microsoft.com/office/drawing/2014/main" id="{B80AE22A-6B12-4160-9B84-E24AA445225F}"/>
              </a:ext>
            </a:extLst>
          </p:cNvPr>
          <p:cNvPicPr>
            <a:picLocks noChangeAspect="1"/>
          </p:cNvPicPr>
          <p:nvPr/>
        </p:nvPicPr>
        <p:blipFill>
          <a:blip r:embed="rId5"/>
          <a:stretch>
            <a:fillRect/>
          </a:stretch>
        </p:blipFill>
        <p:spPr>
          <a:xfrm>
            <a:off x="3727735" y="3207650"/>
            <a:ext cx="400029" cy="381566"/>
          </a:xfrm>
          <a:prstGeom prst="rect">
            <a:avLst/>
          </a:prstGeom>
        </p:spPr>
      </p:pic>
      <p:cxnSp>
        <p:nvCxnSpPr>
          <p:cNvPr id="76" name="Connector: Elbow 75">
            <a:extLst>
              <a:ext uri="{FF2B5EF4-FFF2-40B4-BE49-F238E27FC236}">
                <a16:creationId xmlns:a16="http://schemas.microsoft.com/office/drawing/2014/main" id="{29555B11-A8F1-46D3-BFA8-FFF9B9DE1E35}"/>
              </a:ext>
            </a:extLst>
          </p:cNvPr>
          <p:cNvCxnSpPr>
            <a:cxnSpLocks/>
            <a:stCxn id="72" idx="3"/>
            <a:endCxn id="7" idx="1"/>
          </p:cNvCxnSpPr>
          <p:nvPr/>
        </p:nvCxnSpPr>
        <p:spPr>
          <a:xfrm flipV="1">
            <a:off x="4127764" y="3078627"/>
            <a:ext cx="3558928" cy="319806"/>
          </a:xfrm>
          <a:prstGeom prst="bentConnector3">
            <a:avLst>
              <a:gd name="adj1" fmla="val 50000"/>
            </a:avLst>
          </a:prstGeom>
          <a:ln w="28575">
            <a:solidFill>
              <a:srgbClr val="0078D7"/>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8FC771-1D38-4F46-8B7C-6FDA439CD601}"/>
              </a:ext>
            </a:extLst>
          </p:cNvPr>
          <p:cNvCxnSpPr>
            <a:cxnSpLocks/>
            <a:stCxn id="54" idx="6"/>
            <a:endCxn id="72" idx="1"/>
          </p:cNvCxnSpPr>
          <p:nvPr/>
        </p:nvCxnSpPr>
        <p:spPr>
          <a:xfrm flipV="1">
            <a:off x="2374448" y="3398433"/>
            <a:ext cx="1353287" cy="1953"/>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1C66AE9-BA33-4906-A2A0-AF02DEEA1CF0}"/>
              </a:ext>
            </a:extLst>
          </p:cNvPr>
          <p:cNvSpPr txBox="1"/>
          <p:nvPr/>
        </p:nvSpPr>
        <p:spPr>
          <a:xfrm>
            <a:off x="3341034" y="2993236"/>
            <a:ext cx="1136850" cy="253916"/>
          </a:xfrm>
          <a:prstGeom prst="rect">
            <a:avLst/>
          </a:prstGeom>
          <a:noFill/>
        </p:spPr>
        <p:txBody>
          <a:bodyPr wrap="none" rtlCol="0">
            <a:spAutoFit/>
          </a:bodyPr>
          <a:lstStyle/>
          <a:p>
            <a:pPr defTabSz="895982"/>
            <a:r>
              <a:rPr lang="en-US" sz="1050" kern="0" dirty="0">
                <a:cs typeface="Segoe UI Light" panose="020B0502040204020203" pitchFamily="34" charset="0"/>
              </a:rPr>
              <a:t>Gateway subnet</a:t>
            </a:r>
          </a:p>
        </p:txBody>
      </p:sp>
      <p:grpSp>
        <p:nvGrpSpPr>
          <p:cNvPr id="111" name="Group 110">
            <a:extLst>
              <a:ext uri="{FF2B5EF4-FFF2-40B4-BE49-F238E27FC236}">
                <a16:creationId xmlns:a16="http://schemas.microsoft.com/office/drawing/2014/main" id="{63A33C80-C3D2-4A6D-BBBA-F3308627719D}"/>
              </a:ext>
            </a:extLst>
          </p:cNvPr>
          <p:cNvGrpSpPr/>
          <p:nvPr/>
        </p:nvGrpSpPr>
        <p:grpSpPr>
          <a:xfrm>
            <a:off x="7488215" y="2826668"/>
            <a:ext cx="418782" cy="504527"/>
            <a:chOff x="4754661" y="5915119"/>
            <a:chExt cx="617121" cy="743476"/>
          </a:xfrm>
        </p:grpSpPr>
        <p:sp>
          <p:nvSpPr>
            <p:cNvPr id="112" name="Cube 111">
              <a:extLst>
                <a:ext uri="{FF2B5EF4-FFF2-40B4-BE49-F238E27FC236}">
                  <a16:creationId xmlns:a16="http://schemas.microsoft.com/office/drawing/2014/main" id="{3AB79562-98F9-4D9E-847D-6C98C7A47276}"/>
                </a:ext>
              </a:extLst>
            </p:cNvPr>
            <p:cNvSpPr/>
            <p:nvPr/>
          </p:nvSpPr>
          <p:spPr bwMode="auto">
            <a:xfrm>
              <a:off x="4976117" y="611550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Cube 112">
              <a:extLst>
                <a:ext uri="{FF2B5EF4-FFF2-40B4-BE49-F238E27FC236}">
                  <a16:creationId xmlns:a16="http://schemas.microsoft.com/office/drawing/2014/main" id="{FACC26C1-E5B0-469F-8456-1DDBB86197D6}"/>
                </a:ext>
              </a:extLst>
            </p:cNvPr>
            <p:cNvSpPr/>
            <p:nvPr/>
          </p:nvSpPr>
          <p:spPr bwMode="auto">
            <a:xfrm>
              <a:off x="4976117" y="6016876"/>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Cube 113">
              <a:extLst>
                <a:ext uri="{FF2B5EF4-FFF2-40B4-BE49-F238E27FC236}">
                  <a16:creationId xmlns:a16="http://schemas.microsoft.com/office/drawing/2014/main" id="{65A572E8-8FCD-4858-8FF6-F93D092E0259}"/>
                </a:ext>
              </a:extLst>
            </p:cNvPr>
            <p:cNvSpPr/>
            <p:nvPr/>
          </p:nvSpPr>
          <p:spPr bwMode="auto">
            <a:xfrm>
              <a:off x="4754661" y="633755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Cube 114">
              <a:extLst>
                <a:ext uri="{FF2B5EF4-FFF2-40B4-BE49-F238E27FC236}">
                  <a16:creationId xmlns:a16="http://schemas.microsoft.com/office/drawing/2014/main" id="{646C0BBB-B38A-43AF-B595-CD8D40CA2A21}"/>
                </a:ext>
              </a:extLst>
            </p:cNvPr>
            <p:cNvSpPr/>
            <p:nvPr/>
          </p:nvSpPr>
          <p:spPr bwMode="auto">
            <a:xfrm>
              <a:off x="4754661" y="6238917"/>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Cube 115">
              <a:extLst>
                <a:ext uri="{FF2B5EF4-FFF2-40B4-BE49-F238E27FC236}">
                  <a16:creationId xmlns:a16="http://schemas.microsoft.com/office/drawing/2014/main" id="{1340319E-CEB3-47D7-8283-FC916C9AA640}"/>
                </a:ext>
              </a:extLst>
            </p:cNvPr>
            <p:cNvSpPr/>
            <p:nvPr/>
          </p:nvSpPr>
          <p:spPr bwMode="auto">
            <a:xfrm>
              <a:off x="4976117" y="591511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Cube 116">
              <a:extLst>
                <a:ext uri="{FF2B5EF4-FFF2-40B4-BE49-F238E27FC236}">
                  <a16:creationId xmlns:a16="http://schemas.microsoft.com/office/drawing/2014/main" id="{A4E9EAF0-AF46-4549-BD33-A1E32136157C}"/>
                </a:ext>
              </a:extLst>
            </p:cNvPr>
            <p:cNvSpPr/>
            <p:nvPr/>
          </p:nvSpPr>
          <p:spPr bwMode="auto">
            <a:xfrm>
              <a:off x="4754661" y="613716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0" name="Rectangle 49">
            <a:extLst>
              <a:ext uri="{FF2B5EF4-FFF2-40B4-BE49-F238E27FC236}">
                <a16:creationId xmlns:a16="http://schemas.microsoft.com/office/drawing/2014/main" id="{2FA65E09-280A-4AF3-9439-D67AA5C45C59}"/>
              </a:ext>
            </a:extLst>
          </p:cNvPr>
          <p:cNvSpPr/>
          <p:nvPr/>
        </p:nvSpPr>
        <p:spPr bwMode="auto">
          <a:xfrm>
            <a:off x="7828413" y="5352484"/>
            <a:ext cx="261309" cy="34239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51" name="Rounded Rectangle 75">
            <a:extLst>
              <a:ext uri="{FF2B5EF4-FFF2-40B4-BE49-F238E27FC236}">
                <a16:creationId xmlns:a16="http://schemas.microsoft.com/office/drawing/2014/main" id="{744D95A0-D786-49BD-9EBA-65B23B3C473A}"/>
              </a:ext>
            </a:extLst>
          </p:cNvPr>
          <p:cNvSpPr/>
          <p:nvPr/>
        </p:nvSpPr>
        <p:spPr>
          <a:xfrm>
            <a:off x="7906997" y="4802445"/>
            <a:ext cx="2052276" cy="1456663"/>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52" name="TextBox 51">
            <a:extLst>
              <a:ext uri="{FF2B5EF4-FFF2-40B4-BE49-F238E27FC236}">
                <a16:creationId xmlns:a16="http://schemas.microsoft.com/office/drawing/2014/main" id="{1AD0DE34-3DF8-41AA-96B2-ED76E964673C}"/>
              </a:ext>
            </a:extLst>
          </p:cNvPr>
          <p:cNvSpPr txBox="1"/>
          <p:nvPr/>
        </p:nvSpPr>
        <p:spPr>
          <a:xfrm>
            <a:off x="8678982" y="4894420"/>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pic>
        <p:nvPicPr>
          <p:cNvPr id="53" name="Picture 2" descr="https://www.sumologic.com/wp-content/uploads/globe-1-e1473894017808.png">
            <a:extLst>
              <a:ext uri="{FF2B5EF4-FFF2-40B4-BE49-F238E27FC236}">
                <a16:creationId xmlns:a16="http://schemas.microsoft.com/office/drawing/2014/main" id="{74FC4831-C949-4589-8C4F-54C6A9EEB30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958021" y="5686460"/>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s://www.sumologic.com/wp-content/uploads/globe-1-e1473894017808.png">
            <a:extLst>
              <a:ext uri="{FF2B5EF4-FFF2-40B4-BE49-F238E27FC236}">
                <a16:creationId xmlns:a16="http://schemas.microsoft.com/office/drawing/2014/main" id="{EE5BC407-FCF1-435F-9392-9E83870F143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9267604" y="5686460"/>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s://www.sumologic.com/wp-content/uploads/globe-1-e1473894017808.png">
            <a:extLst>
              <a:ext uri="{FF2B5EF4-FFF2-40B4-BE49-F238E27FC236}">
                <a16:creationId xmlns:a16="http://schemas.microsoft.com/office/drawing/2014/main" id="{F46126E3-DE9C-4466-8311-1F90F3D2585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629158" y="5682102"/>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Connector: Elbow 97">
            <a:extLst>
              <a:ext uri="{FF2B5EF4-FFF2-40B4-BE49-F238E27FC236}">
                <a16:creationId xmlns:a16="http://schemas.microsoft.com/office/drawing/2014/main" id="{4A1C2930-5D17-4D17-AB1C-DAF9D5AAC43D}"/>
              </a:ext>
            </a:extLst>
          </p:cNvPr>
          <p:cNvCxnSpPr>
            <a:cxnSpLocks/>
            <a:stCxn id="113" idx="4"/>
            <a:endCxn id="83" idx="1"/>
          </p:cNvCxnSpPr>
          <p:nvPr/>
        </p:nvCxnSpPr>
        <p:spPr>
          <a:xfrm>
            <a:off x="7758807" y="3078748"/>
            <a:ext cx="728630" cy="346876"/>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75">
            <a:extLst>
              <a:ext uri="{FF2B5EF4-FFF2-40B4-BE49-F238E27FC236}">
                <a16:creationId xmlns:a16="http://schemas.microsoft.com/office/drawing/2014/main" id="{BF97844B-E9A6-4C22-9C09-6E198A81E67A}"/>
              </a:ext>
            </a:extLst>
          </p:cNvPr>
          <p:cNvSpPr/>
          <p:nvPr/>
        </p:nvSpPr>
        <p:spPr>
          <a:xfrm>
            <a:off x="3364112" y="4000043"/>
            <a:ext cx="1399008" cy="795613"/>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127" name="TextBox 126">
            <a:extLst>
              <a:ext uri="{FF2B5EF4-FFF2-40B4-BE49-F238E27FC236}">
                <a16:creationId xmlns:a16="http://schemas.microsoft.com/office/drawing/2014/main" id="{31947023-EA56-4902-9E25-8D84D52E3BF3}"/>
              </a:ext>
            </a:extLst>
          </p:cNvPr>
          <p:cNvSpPr txBox="1"/>
          <p:nvPr/>
        </p:nvSpPr>
        <p:spPr>
          <a:xfrm>
            <a:off x="3424002" y="4040025"/>
            <a:ext cx="1236236" cy="253916"/>
          </a:xfrm>
          <a:prstGeom prst="rect">
            <a:avLst/>
          </a:prstGeom>
          <a:noFill/>
        </p:spPr>
        <p:txBody>
          <a:bodyPr wrap="none" rtlCol="0">
            <a:spAutoFit/>
          </a:bodyPr>
          <a:lstStyle/>
          <a:p>
            <a:pPr defTabSz="895982"/>
            <a:r>
              <a:rPr lang="en-US" sz="1050" kern="0" dirty="0">
                <a:cs typeface="Segoe UI Light" panose="020B0502040204020203" pitchFamily="34" charset="0"/>
              </a:rPr>
              <a:t>Delegated subnet</a:t>
            </a:r>
          </a:p>
        </p:txBody>
      </p:sp>
      <p:sp>
        <p:nvSpPr>
          <p:cNvPr id="5" name="Oval 4">
            <a:extLst>
              <a:ext uri="{FF2B5EF4-FFF2-40B4-BE49-F238E27FC236}">
                <a16:creationId xmlns:a16="http://schemas.microsoft.com/office/drawing/2014/main" id="{7EB31D3D-4F33-4B18-A339-68CC3240DC11}"/>
              </a:ext>
            </a:extLst>
          </p:cNvPr>
          <p:cNvSpPr/>
          <p:nvPr/>
        </p:nvSpPr>
        <p:spPr bwMode="auto">
          <a:xfrm>
            <a:off x="3927749" y="4348007"/>
            <a:ext cx="171805" cy="17180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7" name="Connector: Elbow 136">
            <a:extLst>
              <a:ext uri="{FF2B5EF4-FFF2-40B4-BE49-F238E27FC236}">
                <a16:creationId xmlns:a16="http://schemas.microsoft.com/office/drawing/2014/main" id="{E5480997-456F-4AC1-B054-D3B99917668F}"/>
              </a:ext>
            </a:extLst>
          </p:cNvPr>
          <p:cNvCxnSpPr>
            <a:cxnSpLocks/>
            <a:stCxn id="81" idx="2"/>
            <a:endCxn id="5" idx="6"/>
          </p:cNvCxnSpPr>
          <p:nvPr/>
        </p:nvCxnSpPr>
        <p:spPr>
          <a:xfrm rot="5400000">
            <a:off x="6195639" y="1522476"/>
            <a:ext cx="815350" cy="5007519"/>
          </a:xfrm>
          <a:prstGeom prst="bentConnector2">
            <a:avLst/>
          </a:prstGeom>
          <a:ln w="28575">
            <a:solidFill>
              <a:srgbClr val="0078D7"/>
            </a:solidFill>
            <a:tailEnd type="non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79D5F1E5-F1E7-4EE9-9F74-FAD81BDB5B11}"/>
              </a:ext>
            </a:extLst>
          </p:cNvPr>
          <p:cNvCxnSpPr>
            <a:cxnSpLocks/>
            <a:stCxn id="5" idx="4"/>
            <a:endCxn id="17" idx="2"/>
          </p:cNvCxnSpPr>
          <p:nvPr/>
        </p:nvCxnSpPr>
        <p:spPr>
          <a:xfrm rot="16200000" flipH="1">
            <a:off x="5443276" y="3090187"/>
            <a:ext cx="1003243" cy="3862491"/>
          </a:xfrm>
          <a:prstGeom prst="bentConnector2">
            <a:avLst/>
          </a:prstGeom>
          <a:ln w="28575">
            <a:solidFill>
              <a:srgbClr val="0078D7"/>
            </a:solidFill>
            <a:tailEnd type="non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616E28B-94EB-4AAB-9D06-F160813FD477}"/>
              </a:ext>
            </a:extLst>
          </p:cNvPr>
          <p:cNvSpPr/>
          <p:nvPr/>
        </p:nvSpPr>
        <p:spPr bwMode="auto">
          <a:xfrm>
            <a:off x="7876143" y="5500195"/>
            <a:ext cx="48196" cy="4571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8" name="Group 127">
            <a:extLst>
              <a:ext uri="{FF2B5EF4-FFF2-40B4-BE49-F238E27FC236}">
                <a16:creationId xmlns:a16="http://schemas.microsoft.com/office/drawing/2014/main" id="{FA411B9B-A1D7-4700-93AF-88937C905861}"/>
              </a:ext>
            </a:extLst>
          </p:cNvPr>
          <p:cNvGrpSpPr/>
          <p:nvPr/>
        </p:nvGrpSpPr>
        <p:grpSpPr>
          <a:xfrm>
            <a:off x="7629936" y="5271725"/>
            <a:ext cx="418782" cy="504527"/>
            <a:chOff x="4754661" y="5915119"/>
            <a:chExt cx="617121" cy="743476"/>
          </a:xfrm>
        </p:grpSpPr>
        <p:sp>
          <p:nvSpPr>
            <p:cNvPr id="129" name="Cube 128">
              <a:extLst>
                <a:ext uri="{FF2B5EF4-FFF2-40B4-BE49-F238E27FC236}">
                  <a16:creationId xmlns:a16="http://schemas.microsoft.com/office/drawing/2014/main" id="{EE8FDDF1-71A4-43D4-B229-7EA75D266EF8}"/>
                </a:ext>
              </a:extLst>
            </p:cNvPr>
            <p:cNvSpPr/>
            <p:nvPr/>
          </p:nvSpPr>
          <p:spPr bwMode="auto">
            <a:xfrm>
              <a:off x="4976117" y="611550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Cube 129">
              <a:extLst>
                <a:ext uri="{FF2B5EF4-FFF2-40B4-BE49-F238E27FC236}">
                  <a16:creationId xmlns:a16="http://schemas.microsoft.com/office/drawing/2014/main" id="{FC63FC86-1E7C-437B-A155-A32CBBF694C4}"/>
                </a:ext>
              </a:extLst>
            </p:cNvPr>
            <p:cNvSpPr/>
            <p:nvPr/>
          </p:nvSpPr>
          <p:spPr bwMode="auto">
            <a:xfrm>
              <a:off x="4976117" y="6016876"/>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Cube 130">
              <a:extLst>
                <a:ext uri="{FF2B5EF4-FFF2-40B4-BE49-F238E27FC236}">
                  <a16:creationId xmlns:a16="http://schemas.microsoft.com/office/drawing/2014/main" id="{775788D0-072D-4379-B3E3-43BD1A38CA57}"/>
                </a:ext>
              </a:extLst>
            </p:cNvPr>
            <p:cNvSpPr/>
            <p:nvPr/>
          </p:nvSpPr>
          <p:spPr bwMode="auto">
            <a:xfrm>
              <a:off x="4754661" y="633755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Cube 131">
              <a:extLst>
                <a:ext uri="{FF2B5EF4-FFF2-40B4-BE49-F238E27FC236}">
                  <a16:creationId xmlns:a16="http://schemas.microsoft.com/office/drawing/2014/main" id="{F2A12E50-529A-448E-AC52-C975028D6011}"/>
                </a:ext>
              </a:extLst>
            </p:cNvPr>
            <p:cNvSpPr/>
            <p:nvPr/>
          </p:nvSpPr>
          <p:spPr bwMode="auto">
            <a:xfrm>
              <a:off x="4754661" y="6238917"/>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Cube 132">
              <a:extLst>
                <a:ext uri="{FF2B5EF4-FFF2-40B4-BE49-F238E27FC236}">
                  <a16:creationId xmlns:a16="http://schemas.microsoft.com/office/drawing/2014/main" id="{9DC9CC4D-7846-434B-9923-C4DE995B8405}"/>
                </a:ext>
              </a:extLst>
            </p:cNvPr>
            <p:cNvSpPr/>
            <p:nvPr/>
          </p:nvSpPr>
          <p:spPr bwMode="auto">
            <a:xfrm>
              <a:off x="4976117" y="591511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Cube 133">
              <a:extLst>
                <a:ext uri="{FF2B5EF4-FFF2-40B4-BE49-F238E27FC236}">
                  <a16:creationId xmlns:a16="http://schemas.microsoft.com/office/drawing/2014/main" id="{8E6750F0-C775-4D13-ABC3-8CC56151DFD2}"/>
                </a:ext>
              </a:extLst>
            </p:cNvPr>
            <p:cNvSpPr/>
            <p:nvPr/>
          </p:nvSpPr>
          <p:spPr bwMode="auto">
            <a:xfrm>
              <a:off x="4754661" y="613716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22" name="Connector: Elbow 121">
            <a:extLst>
              <a:ext uri="{FF2B5EF4-FFF2-40B4-BE49-F238E27FC236}">
                <a16:creationId xmlns:a16="http://schemas.microsoft.com/office/drawing/2014/main" id="{7EB56909-1902-4422-A63C-8F9669B4B6A0}"/>
              </a:ext>
            </a:extLst>
          </p:cNvPr>
          <p:cNvCxnSpPr>
            <a:cxnSpLocks/>
            <a:stCxn id="130" idx="4"/>
            <a:endCxn id="56" idx="1"/>
          </p:cNvCxnSpPr>
          <p:nvPr/>
        </p:nvCxnSpPr>
        <p:spPr>
          <a:xfrm>
            <a:off x="7900528" y="5523805"/>
            <a:ext cx="728630" cy="346876"/>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AB96A007-EBF4-4330-8981-9B1BBCB8011A}"/>
              </a:ext>
            </a:extLst>
          </p:cNvPr>
          <p:cNvSpPr txBox="1"/>
          <p:nvPr/>
        </p:nvSpPr>
        <p:spPr>
          <a:xfrm>
            <a:off x="3327886" y="3528137"/>
            <a:ext cx="1402948" cy="253916"/>
          </a:xfrm>
          <a:prstGeom prst="rect">
            <a:avLst/>
          </a:prstGeom>
          <a:noFill/>
        </p:spPr>
        <p:txBody>
          <a:bodyPr wrap="none" rtlCol="0">
            <a:spAutoFit/>
          </a:bodyPr>
          <a:lstStyle/>
          <a:p>
            <a:pPr defTabSz="895982"/>
            <a:r>
              <a:rPr lang="en-US" sz="1050" kern="0" dirty="0">
                <a:cs typeface="Segoe UI Light" panose="020B0502040204020203" pitchFamily="34" charset="0"/>
              </a:rPr>
              <a:t>Application Gateway</a:t>
            </a:r>
          </a:p>
        </p:txBody>
      </p:sp>
      <p:sp>
        <p:nvSpPr>
          <p:cNvPr id="140" name="TextBox 139">
            <a:extLst>
              <a:ext uri="{FF2B5EF4-FFF2-40B4-BE49-F238E27FC236}">
                <a16:creationId xmlns:a16="http://schemas.microsoft.com/office/drawing/2014/main" id="{25A81025-86F1-49DC-91D5-08FA298D2CB8}"/>
              </a:ext>
            </a:extLst>
          </p:cNvPr>
          <p:cNvSpPr txBox="1"/>
          <p:nvPr/>
        </p:nvSpPr>
        <p:spPr>
          <a:xfrm>
            <a:off x="5832943" y="2765404"/>
            <a:ext cx="1234633" cy="253916"/>
          </a:xfrm>
          <a:prstGeom prst="rect">
            <a:avLst/>
          </a:prstGeom>
          <a:noFill/>
        </p:spPr>
        <p:txBody>
          <a:bodyPr wrap="none" rtlCol="0">
            <a:spAutoFit/>
          </a:bodyPr>
          <a:lstStyle/>
          <a:p>
            <a:pPr defTabSz="895982"/>
            <a:r>
              <a:rPr lang="en-US" sz="1050" kern="0" dirty="0">
                <a:cs typeface="Segoe UI Light" panose="020B0502040204020203" pitchFamily="34" charset="0"/>
              </a:rPr>
              <a:t>Service endpoints</a:t>
            </a:r>
          </a:p>
        </p:txBody>
      </p:sp>
      <p:sp>
        <p:nvSpPr>
          <p:cNvPr id="141" name="TextBox 140">
            <a:extLst>
              <a:ext uri="{FF2B5EF4-FFF2-40B4-BE49-F238E27FC236}">
                <a16:creationId xmlns:a16="http://schemas.microsoft.com/office/drawing/2014/main" id="{505CF74B-343F-4340-811C-AF8430051C56}"/>
              </a:ext>
            </a:extLst>
          </p:cNvPr>
          <p:cNvSpPr txBox="1"/>
          <p:nvPr/>
        </p:nvSpPr>
        <p:spPr>
          <a:xfrm>
            <a:off x="5948431" y="5253698"/>
            <a:ext cx="1234633" cy="253916"/>
          </a:xfrm>
          <a:prstGeom prst="rect">
            <a:avLst/>
          </a:prstGeom>
          <a:noFill/>
        </p:spPr>
        <p:txBody>
          <a:bodyPr wrap="none" rtlCol="0">
            <a:spAutoFit/>
          </a:bodyPr>
          <a:lstStyle/>
          <a:p>
            <a:pPr defTabSz="895982"/>
            <a:r>
              <a:rPr lang="en-US" sz="1050" kern="0" dirty="0">
                <a:cs typeface="Segoe UI Light" panose="020B0502040204020203" pitchFamily="34" charset="0"/>
              </a:rPr>
              <a:t>Service endpoints</a:t>
            </a:r>
          </a:p>
        </p:txBody>
      </p:sp>
      <p:sp>
        <p:nvSpPr>
          <p:cNvPr id="142" name="TextBox 141">
            <a:extLst>
              <a:ext uri="{FF2B5EF4-FFF2-40B4-BE49-F238E27FC236}">
                <a16:creationId xmlns:a16="http://schemas.microsoft.com/office/drawing/2014/main" id="{494EAEEC-291D-4919-93AB-8E0A591746F1}"/>
              </a:ext>
            </a:extLst>
          </p:cNvPr>
          <p:cNvSpPr txBox="1"/>
          <p:nvPr/>
        </p:nvSpPr>
        <p:spPr>
          <a:xfrm>
            <a:off x="5907228" y="4166150"/>
            <a:ext cx="1175322" cy="253916"/>
          </a:xfrm>
          <a:prstGeom prst="rect">
            <a:avLst/>
          </a:prstGeom>
          <a:noFill/>
        </p:spPr>
        <p:txBody>
          <a:bodyPr wrap="none" rtlCol="0">
            <a:spAutoFit/>
          </a:bodyPr>
          <a:lstStyle/>
          <a:p>
            <a:pPr defTabSz="895982"/>
            <a:r>
              <a:rPr lang="en-US" sz="1050" kern="0" dirty="0">
                <a:cs typeface="Segoe UI Light" panose="020B0502040204020203" pitchFamily="34" charset="0"/>
              </a:rPr>
              <a:t>VNet Integration</a:t>
            </a:r>
          </a:p>
        </p:txBody>
      </p:sp>
      <p:pic>
        <p:nvPicPr>
          <p:cNvPr id="103" name="Picture 102">
            <a:extLst>
              <a:ext uri="{FF2B5EF4-FFF2-40B4-BE49-F238E27FC236}">
                <a16:creationId xmlns:a16="http://schemas.microsoft.com/office/drawing/2014/main" id="{C2C359FA-1D96-40B6-8DE9-9F73B28160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435" y="2243803"/>
            <a:ext cx="313963" cy="313963"/>
          </a:xfrm>
          <a:prstGeom prst="rect">
            <a:avLst/>
          </a:prstGeom>
        </p:spPr>
      </p:pic>
      <p:pic>
        <p:nvPicPr>
          <p:cNvPr id="104" name="Picture 103">
            <a:extLst>
              <a:ext uri="{FF2B5EF4-FFF2-40B4-BE49-F238E27FC236}">
                <a16:creationId xmlns:a16="http://schemas.microsoft.com/office/drawing/2014/main" id="{A7634EFB-5196-4618-AFA1-339752B6B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2611" y="4939735"/>
            <a:ext cx="313963" cy="313963"/>
          </a:xfrm>
          <a:prstGeom prst="rect">
            <a:avLst/>
          </a:prstGeom>
        </p:spPr>
      </p:pic>
    </p:spTree>
    <p:extLst>
      <p:ext uri="{BB962C8B-B14F-4D97-AF65-F5344CB8AC3E}">
        <p14:creationId xmlns:p14="http://schemas.microsoft.com/office/powerpoint/2010/main" val="966800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E0B4-CB0B-489F-8BFB-686607DBFEDE}"/>
              </a:ext>
            </a:extLst>
          </p:cNvPr>
          <p:cNvSpPr>
            <a:spLocks noGrp="1"/>
          </p:cNvSpPr>
          <p:nvPr>
            <p:ph type="title"/>
          </p:nvPr>
        </p:nvSpPr>
        <p:spPr/>
        <p:txBody>
          <a:bodyPr/>
          <a:lstStyle/>
          <a:p>
            <a:r>
              <a:rPr lang="en-US" dirty="0"/>
              <a:t>Azure Front Door Integration</a:t>
            </a:r>
          </a:p>
        </p:txBody>
      </p:sp>
      <p:sp>
        <p:nvSpPr>
          <p:cNvPr id="3" name="Text Placeholder 2">
            <a:extLst>
              <a:ext uri="{FF2B5EF4-FFF2-40B4-BE49-F238E27FC236}">
                <a16:creationId xmlns:a16="http://schemas.microsoft.com/office/drawing/2014/main" id="{28E861F0-139A-4882-8B49-4CFD11CD1B5C}"/>
              </a:ext>
            </a:extLst>
          </p:cNvPr>
          <p:cNvSpPr>
            <a:spLocks noGrp="1"/>
          </p:cNvSpPr>
          <p:nvPr>
            <p:ph type="body" sz="quarter" idx="10"/>
          </p:nvPr>
        </p:nvSpPr>
        <p:spPr>
          <a:xfrm>
            <a:off x="7334609" y="1770316"/>
            <a:ext cx="4482375" cy="4321183"/>
          </a:xfrm>
        </p:spPr>
        <p:txBody>
          <a:bodyPr>
            <a:normAutofit/>
          </a:bodyPr>
          <a:lstStyle/>
          <a:p>
            <a:r>
              <a:rPr lang="en-US" sz="1800" dirty="0"/>
              <a:t>Can perform path based or address based load balancing</a:t>
            </a:r>
          </a:p>
          <a:p>
            <a:endParaRPr lang="en-US" sz="1800" dirty="0"/>
          </a:p>
          <a:p>
            <a:r>
              <a:rPr lang="en-US" sz="1800" dirty="0"/>
              <a:t>Application acceleration with warm connections, caching, and SSL offloading</a:t>
            </a:r>
          </a:p>
          <a:p>
            <a:endParaRPr lang="en-US" sz="1800" dirty="0"/>
          </a:p>
          <a:p>
            <a:r>
              <a:rPr lang="en-US" sz="1800" dirty="0"/>
              <a:t>Web application firewall capabilities are available in addition to DDOS protection</a:t>
            </a:r>
          </a:p>
          <a:p>
            <a:endParaRPr lang="en-US" sz="1800" dirty="0"/>
          </a:p>
          <a:p>
            <a:r>
              <a:rPr lang="en-US" sz="1800" dirty="0"/>
              <a:t>Send traffic to different web apps based on the URI</a:t>
            </a:r>
          </a:p>
          <a:p>
            <a:endParaRPr lang="en-US" sz="1800" dirty="0"/>
          </a:p>
          <a:p>
            <a:r>
              <a:rPr lang="en-US" sz="1800" dirty="0"/>
              <a:t>Use IP Restrictions to lock inbound traffic to your Azure Front Door</a:t>
            </a:r>
          </a:p>
        </p:txBody>
      </p:sp>
      <p:sp>
        <p:nvSpPr>
          <p:cNvPr id="5" name="Rounded Rectangle 75">
            <a:extLst>
              <a:ext uri="{FF2B5EF4-FFF2-40B4-BE49-F238E27FC236}">
                <a16:creationId xmlns:a16="http://schemas.microsoft.com/office/drawing/2014/main" id="{383A60EE-7B13-468A-9651-C1ACE80FBF69}"/>
              </a:ext>
            </a:extLst>
          </p:cNvPr>
          <p:cNvSpPr/>
          <p:nvPr/>
        </p:nvSpPr>
        <p:spPr>
          <a:xfrm>
            <a:off x="4914371" y="4582415"/>
            <a:ext cx="1751343" cy="134176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6" name="TextBox 5">
            <a:extLst>
              <a:ext uri="{FF2B5EF4-FFF2-40B4-BE49-F238E27FC236}">
                <a16:creationId xmlns:a16="http://schemas.microsoft.com/office/drawing/2014/main" id="{F2ED2603-8404-46C0-A048-12B919E3E4D3}"/>
              </a:ext>
            </a:extLst>
          </p:cNvPr>
          <p:cNvSpPr txBox="1"/>
          <p:nvPr/>
        </p:nvSpPr>
        <p:spPr>
          <a:xfrm>
            <a:off x="5348757" y="4702910"/>
            <a:ext cx="1358964" cy="338554"/>
          </a:xfrm>
          <a:prstGeom prst="rect">
            <a:avLst/>
          </a:prstGeom>
          <a:noFill/>
        </p:spPr>
        <p:txBody>
          <a:bodyPr wrap="square" rtlCol="0">
            <a:spAutoFit/>
          </a:bodyPr>
          <a:lstStyle/>
          <a:p>
            <a:pPr defTabSz="895810"/>
            <a:r>
              <a:rPr lang="en-US" sz="1600" kern="0" dirty="0">
                <a:solidFill>
                  <a:prstClr val="black"/>
                </a:solidFill>
              </a:rPr>
              <a:t>App Service</a:t>
            </a:r>
          </a:p>
        </p:txBody>
      </p:sp>
      <p:pic>
        <p:nvPicPr>
          <p:cNvPr id="8" name="Picture 2" descr="https://www.sumologic.com/wp-content/uploads/globe-1-e1473894017808.png">
            <a:extLst>
              <a:ext uri="{FF2B5EF4-FFF2-40B4-BE49-F238E27FC236}">
                <a16:creationId xmlns:a16="http://schemas.microsoft.com/office/drawing/2014/main" id="{C7182B5B-DCBB-4372-884F-CC4F39AFE93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040436" y="5285164"/>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sumologic.com/wp-content/uploads/globe-1-e1473894017808.png">
            <a:extLst>
              <a:ext uri="{FF2B5EF4-FFF2-40B4-BE49-F238E27FC236}">
                <a16:creationId xmlns:a16="http://schemas.microsoft.com/office/drawing/2014/main" id="{28CD3EF0-B9E2-434B-BB9D-894CB99D497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350019" y="5285164"/>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www.sumologic.com/wp-content/uploads/globe-1-e1473894017808.png">
            <a:extLst>
              <a:ext uri="{FF2B5EF4-FFF2-40B4-BE49-F238E27FC236}">
                <a16:creationId xmlns:a16="http://schemas.microsoft.com/office/drawing/2014/main" id="{62DC1AA6-F463-41F4-AA51-0F4025F23B5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669357" y="5285164"/>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www.sumologic.com/wp-content/uploads/globe-1-e1473894017808.png">
            <a:extLst>
              <a:ext uri="{FF2B5EF4-FFF2-40B4-BE49-F238E27FC236}">
                <a16:creationId xmlns:a16="http://schemas.microsoft.com/office/drawing/2014/main" id="{F520A9F9-EF73-4582-93AC-739637560EF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993475" y="5285164"/>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Connector: Elbow 37">
            <a:extLst>
              <a:ext uri="{FF2B5EF4-FFF2-40B4-BE49-F238E27FC236}">
                <a16:creationId xmlns:a16="http://schemas.microsoft.com/office/drawing/2014/main" id="{73C95E77-4B42-4D3A-9470-8CBB8703B001}"/>
              </a:ext>
            </a:extLst>
          </p:cNvPr>
          <p:cNvCxnSpPr>
            <a:cxnSpLocks/>
          </p:cNvCxnSpPr>
          <p:nvPr/>
        </p:nvCxnSpPr>
        <p:spPr>
          <a:xfrm rot="10800000" flipV="1">
            <a:off x="1779038" y="2271865"/>
            <a:ext cx="3066445" cy="1261005"/>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6EA1128-F308-42CA-9867-D3094FEF44C9}"/>
              </a:ext>
            </a:extLst>
          </p:cNvPr>
          <p:cNvCxnSpPr>
            <a:cxnSpLocks/>
          </p:cNvCxnSpPr>
          <p:nvPr/>
        </p:nvCxnSpPr>
        <p:spPr>
          <a:xfrm flipV="1">
            <a:off x="1953294" y="3913870"/>
            <a:ext cx="1620308" cy="17038"/>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2" name="Rounded Rectangle 75">
            <a:extLst>
              <a:ext uri="{FF2B5EF4-FFF2-40B4-BE49-F238E27FC236}">
                <a16:creationId xmlns:a16="http://schemas.microsoft.com/office/drawing/2014/main" id="{86B8A5E3-57B0-4B2D-8F27-56B9330F34B2}"/>
              </a:ext>
            </a:extLst>
          </p:cNvPr>
          <p:cNvSpPr/>
          <p:nvPr/>
        </p:nvSpPr>
        <p:spPr>
          <a:xfrm>
            <a:off x="4914747" y="1818251"/>
            <a:ext cx="1751343" cy="134176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43" name="TextBox 42">
            <a:extLst>
              <a:ext uri="{FF2B5EF4-FFF2-40B4-BE49-F238E27FC236}">
                <a16:creationId xmlns:a16="http://schemas.microsoft.com/office/drawing/2014/main" id="{0566DAA3-AFD6-4E3F-A759-AE15B80FD380}"/>
              </a:ext>
            </a:extLst>
          </p:cNvPr>
          <p:cNvSpPr txBox="1"/>
          <p:nvPr/>
        </p:nvSpPr>
        <p:spPr>
          <a:xfrm>
            <a:off x="5349133" y="1938746"/>
            <a:ext cx="1358964" cy="338554"/>
          </a:xfrm>
          <a:prstGeom prst="rect">
            <a:avLst/>
          </a:prstGeom>
          <a:noFill/>
        </p:spPr>
        <p:txBody>
          <a:bodyPr wrap="square" rtlCol="0">
            <a:spAutoFit/>
          </a:bodyPr>
          <a:lstStyle/>
          <a:p>
            <a:pPr defTabSz="895810"/>
            <a:r>
              <a:rPr lang="en-US" sz="1600" kern="0" dirty="0">
                <a:solidFill>
                  <a:prstClr val="black"/>
                </a:solidFill>
              </a:rPr>
              <a:t>App Service</a:t>
            </a:r>
          </a:p>
        </p:txBody>
      </p:sp>
      <p:pic>
        <p:nvPicPr>
          <p:cNvPr id="44" name="Picture 2" descr="https://www.sumologic.com/wp-content/uploads/globe-1-e1473894017808.png">
            <a:extLst>
              <a:ext uri="{FF2B5EF4-FFF2-40B4-BE49-F238E27FC236}">
                <a16:creationId xmlns:a16="http://schemas.microsoft.com/office/drawing/2014/main" id="{8C27FB17-D272-425F-8306-6EC101E70AD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040812" y="2521000"/>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s://www.sumologic.com/wp-content/uploads/globe-1-e1473894017808.png">
            <a:extLst>
              <a:ext uri="{FF2B5EF4-FFF2-40B4-BE49-F238E27FC236}">
                <a16:creationId xmlns:a16="http://schemas.microsoft.com/office/drawing/2014/main" id="{B0063667-E60F-4C2F-8F7D-695A7E8A1FE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350395" y="2521000"/>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www.sumologic.com/wp-content/uploads/globe-1-e1473894017808.png">
            <a:extLst>
              <a:ext uri="{FF2B5EF4-FFF2-40B4-BE49-F238E27FC236}">
                <a16:creationId xmlns:a16="http://schemas.microsoft.com/office/drawing/2014/main" id="{46B9AA3B-23EF-4F46-9908-C673E380748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669733" y="2521000"/>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sumologic.com/wp-content/uploads/globe-1-e1473894017808.png">
            <a:extLst>
              <a:ext uri="{FF2B5EF4-FFF2-40B4-BE49-F238E27FC236}">
                <a16:creationId xmlns:a16="http://schemas.microsoft.com/office/drawing/2014/main" id="{E7E14F6E-1C26-41BA-8205-E767F6E2468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993851" y="2521000"/>
            <a:ext cx="581545" cy="377157"/>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a:extLst>
              <a:ext uri="{FF2B5EF4-FFF2-40B4-BE49-F238E27FC236}">
                <a16:creationId xmlns:a16="http://schemas.microsoft.com/office/drawing/2014/main" id="{0DBDD20C-6D30-48AF-BBE2-68A771F4FC95}"/>
              </a:ext>
            </a:extLst>
          </p:cNvPr>
          <p:cNvGrpSpPr/>
          <p:nvPr/>
        </p:nvGrpSpPr>
        <p:grpSpPr>
          <a:xfrm>
            <a:off x="3672488" y="3715606"/>
            <a:ext cx="396529" cy="396529"/>
            <a:chOff x="3043573" y="4218039"/>
            <a:chExt cx="396529" cy="396529"/>
          </a:xfrm>
        </p:grpSpPr>
        <p:sp>
          <p:nvSpPr>
            <p:cNvPr id="61" name="Rectangle 60">
              <a:extLst>
                <a:ext uri="{FF2B5EF4-FFF2-40B4-BE49-F238E27FC236}">
                  <a16:creationId xmlns:a16="http://schemas.microsoft.com/office/drawing/2014/main" id="{623A440D-061B-4042-BD11-7A8EFB143DB8}"/>
                </a:ext>
              </a:extLst>
            </p:cNvPr>
            <p:cNvSpPr/>
            <p:nvPr/>
          </p:nvSpPr>
          <p:spPr bwMode="auto">
            <a:xfrm>
              <a:off x="3043573" y="4218039"/>
              <a:ext cx="396529" cy="396529"/>
            </a:xfrm>
            <a:prstGeom prst="rect">
              <a:avLst/>
            </a:prstGeom>
            <a:solidFill>
              <a:schemeClr val="bg1"/>
            </a:solidFill>
            <a:ln>
              <a:solidFill>
                <a:schemeClr val="tx1">
                  <a:lumMod val="50000"/>
                  <a:lumOff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pic>
          <p:nvPicPr>
            <p:cNvPr id="62" name="Picture 61">
              <a:extLst>
                <a:ext uri="{FF2B5EF4-FFF2-40B4-BE49-F238E27FC236}">
                  <a16:creationId xmlns:a16="http://schemas.microsoft.com/office/drawing/2014/main" id="{89B6E84F-8F59-444A-BE73-35F05D7402D8}"/>
                </a:ext>
              </a:extLst>
            </p:cNvPr>
            <p:cNvPicPr>
              <a:picLocks noChangeAspect="1"/>
            </p:cNvPicPr>
            <p:nvPr/>
          </p:nvPicPr>
          <p:blipFill>
            <a:blip r:embed="rId4"/>
            <a:stretch>
              <a:fillRect/>
            </a:stretch>
          </p:blipFill>
          <p:spPr>
            <a:xfrm>
              <a:off x="3074949" y="4253856"/>
              <a:ext cx="333775" cy="295629"/>
            </a:xfrm>
            <a:prstGeom prst="rect">
              <a:avLst/>
            </a:prstGeom>
          </p:spPr>
        </p:pic>
      </p:grpSp>
      <p:cxnSp>
        <p:nvCxnSpPr>
          <p:cNvPr id="67" name="Connector: Elbow 66">
            <a:extLst>
              <a:ext uri="{FF2B5EF4-FFF2-40B4-BE49-F238E27FC236}">
                <a16:creationId xmlns:a16="http://schemas.microsoft.com/office/drawing/2014/main" id="{7AE7DDF5-4D84-4F5B-9A08-DBE317BC3B1F}"/>
              </a:ext>
            </a:extLst>
          </p:cNvPr>
          <p:cNvCxnSpPr>
            <a:cxnSpLocks/>
          </p:cNvCxnSpPr>
          <p:nvPr/>
        </p:nvCxnSpPr>
        <p:spPr>
          <a:xfrm rot="10800000">
            <a:off x="1779039" y="4327435"/>
            <a:ext cx="3106311" cy="1257080"/>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F831F929-7CE1-4654-8DAD-017F1846A862}"/>
              </a:ext>
            </a:extLst>
          </p:cNvPr>
          <p:cNvCxnSpPr>
            <a:cxnSpLocks/>
            <a:stCxn id="62" idx="3"/>
            <a:endCxn id="5" idx="1"/>
          </p:cNvCxnSpPr>
          <p:nvPr/>
        </p:nvCxnSpPr>
        <p:spPr>
          <a:xfrm>
            <a:off x="4037639" y="3899238"/>
            <a:ext cx="876732" cy="1354061"/>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0526EA9D-5FB8-45B6-A405-C5A93FF405CD}"/>
              </a:ext>
            </a:extLst>
          </p:cNvPr>
          <p:cNvCxnSpPr>
            <a:cxnSpLocks/>
            <a:stCxn id="62" idx="3"/>
            <a:endCxn id="42" idx="1"/>
          </p:cNvCxnSpPr>
          <p:nvPr/>
        </p:nvCxnSpPr>
        <p:spPr>
          <a:xfrm flipV="1">
            <a:off x="4037639" y="2489135"/>
            <a:ext cx="877108" cy="1410103"/>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1EFD4EE-2624-44BB-848C-14C8EF05BA6E}"/>
              </a:ext>
            </a:extLst>
          </p:cNvPr>
          <p:cNvSpPr txBox="1"/>
          <p:nvPr/>
        </p:nvSpPr>
        <p:spPr>
          <a:xfrm>
            <a:off x="3386786" y="3419297"/>
            <a:ext cx="1178773" cy="246221"/>
          </a:xfrm>
          <a:prstGeom prst="rect">
            <a:avLst/>
          </a:prstGeom>
          <a:noFill/>
        </p:spPr>
        <p:txBody>
          <a:bodyPr wrap="square" lIns="0" tIns="0" rIns="0" bIns="0" rtlCol="0">
            <a:spAutoFit/>
          </a:bodyPr>
          <a:lstStyle/>
          <a:p>
            <a:pPr algn="l"/>
            <a:r>
              <a:rPr lang="en-US" sz="1600" dirty="0">
                <a:gradFill>
                  <a:gsLst>
                    <a:gs pos="2917">
                      <a:schemeClr val="tx1"/>
                    </a:gs>
                    <a:gs pos="30000">
                      <a:schemeClr val="tx1"/>
                    </a:gs>
                  </a:gsLst>
                  <a:lin ang="5400000" scaled="0"/>
                </a:gradFill>
              </a:rPr>
              <a:t>Front Door</a:t>
            </a:r>
          </a:p>
        </p:txBody>
      </p:sp>
      <p:sp>
        <p:nvSpPr>
          <p:cNvPr id="59" name="Freeform 80">
            <a:extLst>
              <a:ext uri="{FF2B5EF4-FFF2-40B4-BE49-F238E27FC236}">
                <a16:creationId xmlns:a16="http://schemas.microsoft.com/office/drawing/2014/main" id="{73C72615-9020-466A-BC10-5C0DC0519F4A}"/>
              </a:ext>
            </a:extLst>
          </p:cNvPr>
          <p:cNvSpPr>
            <a:spLocks/>
          </p:cNvSpPr>
          <p:nvPr/>
        </p:nvSpPr>
        <p:spPr bwMode="auto">
          <a:xfrm>
            <a:off x="664501" y="3554077"/>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pic>
        <p:nvPicPr>
          <p:cNvPr id="60" name="Picture 59">
            <a:extLst>
              <a:ext uri="{FF2B5EF4-FFF2-40B4-BE49-F238E27FC236}">
                <a16:creationId xmlns:a16="http://schemas.microsoft.com/office/drawing/2014/main" id="{DB73EAA9-EA2F-482C-BC4A-0F45030804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2636" y="4727501"/>
            <a:ext cx="313963" cy="313963"/>
          </a:xfrm>
          <a:prstGeom prst="rect">
            <a:avLst/>
          </a:prstGeom>
        </p:spPr>
      </p:pic>
      <p:pic>
        <p:nvPicPr>
          <p:cNvPr id="64" name="Picture 63">
            <a:extLst>
              <a:ext uri="{FF2B5EF4-FFF2-40B4-BE49-F238E27FC236}">
                <a16:creationId xmlns:a16="http://schemas.microsoft.com/office/drawing/2014/main" id="{D1C0B8C5-7341-4B46-8FE7-84E91EE811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4794" y="1977513"/>
            <a:ext cx="313963" cy="313963"/>
          </a:xfrm>
          <a:prstGeom prst="rect">
            <a:avLst/>
          </a:prstGeom>
        </p:spPr>
      </p:pic>
    </p:spTree>
    <p:extLst>
      <p:ext uri="{BB962C8B-B14F-4D97-AF65-F5344CB8AC3E}">
        <p14:creationId xmlns:p14="http://schemas.microsoft.com/office/powerpoint/2010/main" val="41808185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0CD8B9EA-6539-46EE-B348-A8CCD15C39C5}"/>
              </a:ext>
            </a:extLst>
          </p:cNvPr>
          <p:cNvSpPr/>
          <p:nvPr/>
        </p:nvSpPr>
        <p:spPr bwMode="auto">
          <a:xfrm>
            <a:off x="2142644" y="5393121"/>
            <a:ext cx="2166481" cy="254362"/>
          </a:xfrm>
          <a:prstGeom prst="rect">
            <a:avLst/>
          </a:prstGeom>
          <a:solidFill>
            <a:schemeClr val="bg1"/>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TextBox 201"/>
          <p:cNvSpPr txBox="1"/>
          <p:nvPr/>
        </p:nvSpPr>
        <p:spPr>
          <a:xfrm>
            <a:off x="2472583" y="5064645"/>
            <a:ext cx="1180131" cy="307777"/>
          </a:xfrm>
          <a:prstGeom prst="rect">
            <a:avLst/>
          </a:prstGeom>
          <a:noFill/>
        </p:spPr>
        <p:txBody>
          <a:bodyPr wrap="none" rtlCol="0">
            <a:spAutoFit/>
          </a:bodyPr>
          <a:lstStyle/>
          <a:p>
            <a:pPr defTabSz="895982"/>
            <a:r>
              <a:rPr lang="en-US" sz="1400" kern="0" dirty="0">
                <a:latin typeface="Segoe UI Light" panose="020B0502040204020203" pitchFamily="34" charset="0"/>
                <a:cs typeface="Segoe UI Light" panose="020B0502040204020203" pitchFamily="34" charset="0"/>
              </a:rPr>
              <a:t>ExpressRoute</a:t>
            </a:r>
          </a:p>
        </p:txBody>
      </p:sp>
      <p:sp>
        <p:nvSpPr>
          <p:cNvPr id="3" name="Rounded Rectangle 2"/>
          <p:cNvSpPr/>
          <p:nvPr/>
        </p:nvSpPr>
        <p:spPr>
          <a:xfrm>
            <a:off x="4105189" y="3749570"/>
            <a:ext cx="3693731" cy="2660657"/>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endParaRPr lang="en-US" kern="0" dirty="0">
              <a:solidFill>
                <a:sysClr val="windowText" lastClr="000000"/>
              </a:solidFill>
            </a:endParaRPr>
          </a:p>
        </p:txBody>
      </p:sp>
      <p:cxnSp>
        <p:nvCxnSpPr>
          <p:cNvPr id="68" name="Elbow Connector 67"/>
          <p:cNvCxnSpPr>
            <a:cxnSpLocks/>
            <a:stCxn id="76" idx="0"/>
            <a:endCxn id="58" idx="1"/>
          </p:cNvCxnSpPr>
          <p:nvPr/>
        </p:nvCxnSpPr>
        <p:spPr>
          <a:xfrm rot="5400000" flipH="1" flipV="1">
            <a:off x="6004038" y="4372226"/>
            <a:ext cx="512287" cy="681044"/>
          </a:xfrm>
          <a:prstGeom prst="bentConnector2">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4755981" y="4968891"/>
            <a:ext cx="2327355" cy="1134574"/>
          </a:xfrm>
          <a:prstGeom prst="roundRect">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982"/>
            <a:r>
              <a:rPr lang="en-US" sz="1400" kern="0" dirty="0">
                <a:solidFill>
                  <a:schemeClr val="tx1"/>
                </a:solidFill>
              </a:rPr>
              <a:t>         App Service </a:t>
            </a:r>
          </a:p>
          <a:p>
            <a:pPr defTabSz="895982"/>
            <a:r>
              <a:rPr lang="en-US" sz="1400" kern="0" dirty="0">
                <a:solidFill>
                  <a:schemeClr val="tx1"/>
                </a:solidFill>
              </a:rPr>
              <a:t>         Environment</a:t>
            </a:r>
          </a:p>
          <a:p>
            <a:pPr defTabSz="895982"/>
            <a:endParaRPr lang="en-US" sz="1400" kern="0" dirty="0">
              <a:solidFill>
                <a:schemeClr val="tx1"/>
              </a:solidFill>
            </a:endParaRPr>
          </a:p>
          <a:p>
            <a:pPr defTabSz="895982"/>
            <a:endParaRPr lang="en-US" sz="1400" kern="0" dirty="0">
              <a:solidFill>
                <a:schemeClr val="tx1"/>
              </a:solidFill>
            </a:endParaRPr>
          </a:p>
          <a:p>
            <a:pPr defTabSz="895982"/>
            <a:endParaRPr lang="en-US" sz="1400" kern="0" dirty="0">
              <a:solidFill>
                <a:schemeClr val="tx1"/>
              </a:solidFill>
            </a:endParaRPr>
          </a:p>
        </p:txBody>
      </p:sp>
      <p:grpSp>
        <p:nvGrpSpPr>
          <p:cNvPr id="7" name="Group 6"/>
          <p:cNvGrpSpPr/>
          <p:nvPr/>
        </p:nvGrpSpPr>
        <p:grpSpPr>
          <a:xfrm>
            <a:off x="6600703" y="4231232"/>
            <a:ext cx="926613" cy="457643"/>
            <a:chOff x="3498063" y="1026394"/>
            <a:chExt cx="861578" cy="425522"/>
          </a:xfrm>
        </p:grpSpPr>
        <p:pic>
          <p:nvPicPr>
            <p:cNvPr id="57" name="Picture 56"/>
            <p:cNvPicPr>
              <a:picLocks noChangeAspect="1"/>
            </p:cNvPicPr>
            <p:nvPr/>
          </p:nvPicPr>
          <p:blipFill>
            <a:blip r:embed="rId3"/>
            <a:stretch>
              <a:fillRect/>
            </a:stretch>
          </p:blipFill>
          <p:spPr>
            <a:xfrm>
              <a:off x="3920254" y="1032809"/>
              <a:ext cx="439387" cy="419107"/>
            </a:xfrm>
            <a:prstGeom prst="rect">
              <a:avLst/>
            </a:prstGeom>
          </p:spPr>
        </p:pic>
        <p:pic>
          <p:nvPicPr>
            <p:cNvPr id="180" name="Picture 179"/>
            <p:cNvPicPr>
              <a:picLocks noChangeAspect="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50080"/>
            <a:stretch/>
          </p:blipFill>
          <p:spPr>
            <a:xfrm>
              <a:off x="4039139" y="1116269"/>
              <a:ext cx="187049" cy="187348"/>
            </a:xfrm>
            <a:prstGeom prst="rect">
              <a:avLst/>
            </a:prstGeom>
            <a:solidFill>
              <a:schemeClr val="bg1"/>
            </a:solidFill>
          </p:spPr>
        </p:pic>
        <p:pic>
          <p:nvPicPr>
            <p:cNvPr id="58" name="Picture 57"/>
            <p:cNvPicPr>
              <a:picLocks noChangeAspect="1"/>
            </p:cNvPicPr>
            <p:nvPr/>
          </p:nvPicPr>
          <p:blipFill>
            <a:blip r:embed="rId3"/>
            <a:stretch>
              <a:fillRect/>
            </a:stretch>
          </p:blipFill>
          <p:spPr>
            <a:xfrm>
              <a:off x="3498063" y="1026394"/>
              <a:ext cx="439387" cy="419107"/>
            </a:xfrm>
            <a:prstGeom prst="rect">
              <a:avLst/>
            </a:prstGeom>
          </p:spPr>
        </p:pic>
      </p:grpSp>
      <p:grpSp>
        <p:nvGrpSpPr>
          <p:cNvPr id="9" name="Group 8"/>
          <p:cNvGrpSpPr/>
          <p:nvPr/>
        </p:nvGrpSpPr>
        <p:grpSpPr>
          <a:xfrm>
            <a:off x="867230" y="4689471"/>
            <a:ext cx="1429874" cy="1671562"/>
            <a:chOff x="1481894" y="4012953"/>
            <a:chExt cx="1486643" cy="1671799"/>
          </a:xfrm>
          <a:noFill/>
        </p:grpSpPr>
        <p:sp>
          <p:nvSpPr>
            <p:cNvPr id="176" name="Rounded Rectangle 175"/>
            <p:cNvSpPr/>
            <p:nvPr/>
          </p:nvSpPr>
          <p:spPr>
            <a:xfrm>
              <a:off x="1481894" y="4012953"/>
              <a:ext cx="1486643" cy="1671799"/>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r>
                <a:rPr lang="en-US" sz="1400" kern="0">
                  <a:solidFill>
                    <a:schemeClr val="tx1"/>
                  </a:solidFill>
                </a:rPr>
                <a:t>On-premises</a:t>
              </a:r>
              <a:endParaRPr lang="en-US" sz="1400" kern="0" dirty="0">
                <a:solidFill>
                  <a:schemeClr val="tx1"/>
                </a:solidFill>
              </a:endParaRPr>
            </a:p>
            <a:p>
              <a:pPr algn="ctr" defTabSz="895982"/>
              <a:endParaRPr lang="en-US" sz="1400" kern="0" dirty="0">
                <a:solidFill>
                  <a:srgbClr val="666666"/>
                </a:solidFill>
              </a:endParaRPr>
            </a:p>
            <a:p>
              <a:pPr algn="ctr" defTabSz="895982"/>
              <a:endParaRPr lang="en-US" sz="1400" kern="0" dirty="0">
                <a:solidFill>
                  <a:srgbClr val="666666"/>
                </a:solidFill>
              </a:endParaRPr>
            </a:p>
            <a:p>
              <a:pPr algn="ctr" defTabSz="895982"/>
              <a:endParaRPr lang="en-US" sz="1400" kern="0" dirty="0">
                <a:solidFill>
                  <a:srgbClr val="666666"/>
                </a:solidFill>
              </a:endParaRPr>
            </a:p>
            <a:p>
              <a:pPr algn="ctr" defTabSz="895982"/>
              <a:endParaRPr lang="en-US" sz="1400" kern="0" dirty="0">
                <a:solidFill>
                  <a:srgbClr val="666666"/>
                </a:solidFill>
              </a:endParaRPr>
            </a:p>
            <a:p>
              <a:pPr algn="ctr" defTabSz="895982"/>
              <a:endParaRPr lang="en-US" sz="1400" kern="0" dirty="0">
                <a:solidFill>
                  <a:srgbClr val="666666"/>
                </a:solidFill>
              </a:endParaRPr>
            </a:p>
            <a:p>
              <a:pPr algn="ctr" defTabSz="895982"/>
              <a:endParaRPr lang="en-US" sz="1400" kern="0" dirty="0">
                <a:solidFill>
                  <a:srgbClr val="666666"/>
                </a:solidFill>
              </a:endParaRPr>
            </a:p>
          </p:txBody>
        </p:sp>
        <p:pic>
          <p:nvPicPr>
            <p:cNvPr id="60" name="Picture 59"/>
            <p:cNvPicPr>
              <a:picLocks noChangeAspect="1"/>
            </p:cNvPicPr>
            <p:nvPr/>
          </p:nvPicPr>
          <p:blipFill>
            <a:blip r:embed="rId3"/>
            <a:stretch>
              <a:fillRect/>
            </a:stretch>
          </p:blipFill>
          <p:spPr>
            <a:xfrm>
              <a:off x="1929269" y="4372791"/>
              <a:ext cx="585766" cy="558730"/>
            </a:xfrm>
            <a:prstGeom prst="rect">
              <a:avLst/>
            </a:prstGeom>
            <a:grpFill/>
            <a:ln>
              <a:noFill/>
            </a:ln>
          </p:spPr>
        </p:pic>
        <p:pic>
          <p:nvPicPr>
            <p:cNvPr id="61" name="Picture 60"/>
            <p:cNvPicPr>
              <a:picLocks noChangeAspect="1"/>
            </p:cNvPicPr>
            <p:nvPr/>
          </p:nvPicPr>
          <p:blipFill>
            <a:blip r:embed="rId3"/>
            <a:stretch>
              <a:fillRect/>
            </a:stretch>
          </p:blipFill>
          <p:spPr>
            <a:xfrm>
              <a:off x="1939982" y="4880101"/>
              <a:ext cx="585766" cy="558730"/>
            </a:xfrm>
            <a:prstGeom prst="rect">
              <a:avLst/>
            </a:prstGeom>
            <a:grpFill/>
            <a:ln>
              <a:noFill/>
            </a:ln>
          </p:spPr>
        </p:pic>
        <p:pic>
          <p:nvPicPr>
            <p:cNvPr id="62" name="Picture 61"/>
            <p:cNvPicPr>
              <a:picLocks noChangeAspect="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50080"/>
            <a:stretch/>
          </p:blipFill>
          <p:spPr>
            <a:xfrm>
              <a:off x="2096142" y="4964510"/>
              <a:ext cx="258977" cy="259393"/>
            </a:xfrm>
            <a:prstGeom prst="rect">
              <a:avLst/>
            </a:prstGeom>
            <a:solidFill>
              <a:schemeClr val="bg1"/>
            </a:solidFill>
            <a:ln>
              <a:noFill/>
            </a:ln>
          </p:spPr>
        </p:pic>
      </p:grpSp>
      <p:cxnSp>
        <p:nvCxnSpPr>
          <p:cNvPr id="65" name="Straight Arrow Connector 64"/>
          <p:cNvCxnSpPr>
            <a:cxnSpLocks/>
          </p:cNvCxnSpPr>
          <p:nvPr/>
        </p:nvCxnSpPr>
        <p:spPr>
          <a:xfrm flipH="1">
            <a:off x="2013461" y="5527932"/>
            <a:ext cx="3110168" cy="0"/>
          </a:xfrm>
          <a:prstGeom prst="straightConnector1">
            <a:avLst/>
          </a:prstGeom>
          <a:ln w="28575">
            <a:solidFill>
              <a:srgbClr val="0078D7"/>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87365F46-AA1F-4AB9-B428-0FAC72C59B52}"/>
              </a:ext>
            </a:extLst>
          </p:cNvPr>
          <p:cNvGrpSpPr/>
          <p:nvPr/>
        </p:nvGrpSpPr>
        <p:grpSpPr>
          <a:xfrm>
            <a:off x="4479217" y="3907123"/>
            <a:ext cx="386343" cy="238403"/>
            <a:chOff x="5605998" y="4615023"/>
            <a:chExt cx="2957813" cy="1825191"/>
          </a:xfrm>
        </p:grpSpPr>
        <p:grpSp>
          <p:nvGrpSpPr>
            <p:cNvPr id="49" name="Group 48">
              <a:extLst>
                <a:ext uri="{FF2B5EF4-FFF2-40B4-BE49-F238E27FC236}">
                  <a16:creationId xmlns:a16="http://schemas.microsoft.com/office/drawing/2014/main" id="{A954E3ED-C67D-44EF-9EB5-1E34E2A243CC}"/>
                </a:ext>
              </a:extLst>
            </p:cNvPr>
            <p:cNvGrpSpPr/>
            <p:nvPr/>
          </p:nvGrpSpPr>
          <p:grpSpPr>
            <a:xfrm>
              <a:off x="5605998" y="4615023"/>
              <a:ext cx="2957813" cy="1825191"/>
              <a:chOff x="5605998" y="4615023"/>
              <a:chExt cx="2957813" cy="1825191"/>
            </a:xfrm>
          </p:grpSpPr>
          <p:sp>
            <p:nvSpPr>
              <p:cNvPr id="67" name="Rectangle: Rounded Corners 66">
                <a:extLst>
                  <a:ext uri="{FF2B5EF4-FFF2-40B4-BE49-F238E27FC236}">
                    <a16:creationId xmlns:a16="http://schemas.microsoft.com/office/drawing/2014/main" id="{E8358878-B76F-4968-BA4A-C6044549AC18}"/>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9" name="Rectangle: Rounded Corners 68">
                <a:extLst>
                  <a:ext uri="{FF2B5EF4-FFF2-40B4-BE49-F238E27FC236}">
                    <a16:creationId xmlns:a16="http://schemas.microsoft.com/office/drawing/2014/main" id="{828F9683-91E2-4482-8135-71DC4DA687BE}"/>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70" name="Rectangle: Rounded Corners 69">
                <a:extLst>
                  <a:ext uri="{FF2B5EF4-FFF2-40B4-BE49-F238E27FC236}">
                    <a16:creationId xmlns:a16="http://schemas.microsoft.com/office/drawing/2014/main" id="{1BD24B21-4F03-4FED-B0B5-1E35AA20C163}"/>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71" name="Rectangle: Rounded Corners 70">
                <a:extLst>
                  <a:ext uri="{FF2B5EF4-FFF2-40B4-BE49-F238E27FC236}">
                    <a16:creationId xmlns:a16="http://schemas.microsoft.com/office/drawing/2014/main" id="{2EC3DC89-426A-4CB9-836D-4C5024C44A2A}"/>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52" name="Group 51">
              <a:extLst>
                <a:ext uri="{FF2B5EF4-FFF2-40B4-BE49-F238E27FC236}">
                  <a16:creationId xmlns:a16="http://schemas.microsoft.com/office/drawing/2014/main" id="{A41C4A62-1DA5-4D21-80EB-BF013252BF71}"/>
                </a:ext>
              </a:extLst>
            </p:cNvPr>
            <p:cNvGrpSpPr/>
            <p:nvPr/>
          </p:nvGrpSpPr>
          <p:grpSpPr>
            <a:xfrm>
              <a:off x="6348529" y="5338762"/>
              <a:ext cx="1472116" cy="360068"/>
              <a:chOff x="6364404" y="5364369"/>
              <a:chExt cx="1472116" cy="360068"/>
            </a:xfrm>
          </p:grpSpPr>
          <p:sp>
            <p:nvSpPr>
              <p:cNvPr id="54" name="Oval 53">
                <a:extLst>
                  <a:ext uri="{FF2B5EF4-FFF2-40B4-BE49-F238E27FC236}">
                    <a16:creationId xmlns:a16="http://schemas.microsoft.com/office/drawing/2014/main" id="{06C49237-4AF2-4B98-8A74-71B6F84D6609}"/>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55" name="Oval 54">
                <a:extLst>
                  <a:ext uri="{FF2B5EF4-FFF2-40B4-BE49-F238E27FC236}">
                    <a16:creationId xmlns:a16="http://schemas.microsoft.com/office/drawing/2014/main" id="{6B3C3311-1D88-4B7D-8082-9D2915E5CA82}"/>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66" name="Oval 65">
                <a:extLst>
                  <a:ext uri="{FF2B5EF4-FFF2-40B4-BE49-F238E27FC236}">
                    <a16:creationId xmlns:a16="http://schemas.microsoft.com/office/drawing/2014/main" id="{B7606BE0-496D-4BDB-9C6E-736B07F676FA}"/>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83" name="TextBox 82">
            <a:extLst>
              <a:ext uri="{FF2B5EF4-FFF2-40B4-BE49-F238E27FC236}">
                <a16:creationId xmlns:a16="http://schemas.microsoft.com/office/drawing/2014/main" id="{4B8BE157-9460-4250-9800-5524AC32CDFD}"/>
              </a:ext>
            </a:extLst>
          </p:cNvPr>
          <p:cNvSpPr txBox="1"/>
          <p:nvPr/>
        </p:nvSpPr>
        <p:spPr>
          <a:xfrm>
            <a:off x="4915885" y="3825367"/>
            <a:ext cx="2271776" cy="369332"/>
          </a:xfrm>
          <a:prstGeom prst="rect">
            <a:avLst/>
          </a:prstGeom>
          <a:noFill/>
        </p:spPr>
        <p:txBody>
          <a:bodyPr wrap="none" rtlCol="0">
            <a:spAutoFit/>
          </a:bodyPr>
          <a:lstStyle/>
          <a:p>
            <a:r>
              <a:rPr lang="en-US" kern="0" dirty="0">
                <a:solidFill>
                  <a:schemeClr val="tx2">
                    <a:lumMod val="50000"/>
                  </a:schemeClr>
                </a:solidFill>
              </a:rPr>
              <a:t>Azure Virtual Network</a:t>
            </a:r>
            <a:endParaRPr lang="en-US" dirty="0"/>
          </a:p>
        </p:txBody>
      </p:sp>
      <p:pic>
        <p:nvPicPr>
          <p:cNvPr id="84" name="Picture 2" descr="https://www.sumologic.com/wp-content/uploads/globe-1-e1473894017808.png">
            <a:extLst>
              <a:ext uri="{FF2B5EF4-FFF2-40B4-BE49-F238E27FC236}">
                <a16:creationId xmlns:a16="http://schemas.microsoft.com/office/drawing/2014/main" id="{29EFB100-9012-4919-ACC2-C169EEFB680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161780" y="564024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https://www.sumologic.com/wp-content/uploads/globe-1-e1473894017808.png">
            <a:extLst>
              <a:ext uri="{FF2B5EF4-FFF2-40B4-BE49-F238E27FC236}">
                <a16:creationId xmlns:a16="http://schemas.microsoft.com/office/drawing/2014/main" id="{ED5E7A49-37E2-45EB-B9F3-AB4F95D6B4F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471363" y="564024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https://www.sumologic.com/wp-content/uploads/globe-1-e1473894017808.png">
            <a:extLst>
              <a:ext uri="{FF2B5EF4-FFF2-40B4-BE49-F238E27FC236}">
                <a16:creationId xmlns:a16="http://schemas.microsoft.com/office/drawing/2014/main" id="{6C81969C-D034-4486-8FF2-382DD56F6DF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790701" y="564024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https://www.sumologic.com/wp-content/uploads/globe-1-e1473894017808.png">
            <a:extLst>
              <a:ext uri="{FF2B5EF4-FFF2-40B4-BE49-F238E27FC236}">
                <a16:creationId xmlns:a16="http://schemas.microsoft.com/office/drawing/2014/main" id="{C17EEB74-BFE8-486D-85CB-6EE9022C978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114819" y="5640247"/>
            <a:ext cx="581545" cy="377157"/>
          </a:xfrm>
          <a:prstGeom prst="rect">
            <a:avLst/>
          </a:prstGeom>
          <a:noFill/>
          <a:extLst>
            <a:ext uri="{909E8E84-426E-40DD-AFC4-6F175D3DCCD1}">
              <a14:hiddenFill xmlns:a14="http://schemas.microsoft.com/office/drawing/2010/main">
                <a:solidFill>
                  <a:srgbClr val="FFFFFF"/>
                </a:solidFill>
              </a14:hiddenFill>
            </a:ext>
          </a:extLst>
        </p:spPr>
      </p:pic>
      <p:sp>
        <p:nvSpPr>
          <p:cNvPr id="64" name="Title 1">
            <a:extLst>
              <a:ext uri="{FF2B5EF4-FFF2-40B4-BE49-F238E27FC236}">
                <a16:creationId xmlns:a16="http://schemas.microsoft.com/office/drawing/2014/main" id="{CC22AF8B-30A5-4C79-970C-D5B4CC461713}"/>
              </a:ext>
            </a:extLst>
          </p:cNvPr>
          <p:cNvSpPr txBox="1">
            <a:spLocks/>
          </p:cNvSpPr>
          <p:nvPr/>
        </p:nvSpPr>
        <p:spPr>
          <a:xfrm>
            <a:off x="578836" y="447773"/>
            <a:ext cx="11018520"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App Service Environment (ASE)</a:t>
            </a:r>
          </a:p>
        </p:txBody>
      </p:sp>
      <p:sp>
        <p:nvSpPr>
          <p:cNvPr id="72" name="Rounded Rectangle 75">
            <a:extLst>
              <a:ext uri="{FF2B5EF4-FFF2-40B4-BE49-F238E27FC236}">
                <a16:creationId xmlns:a16="http://schemas.microsoft.com/office/drawing/2014/main" id="{6963B0C9-1136-403D-96BF-52FC6A0E6F2E}"/>
              </a:ext>
            </a:extLst>
          </p:cNvPr>
          <p:cNvSpPr/>
          <p:nvPr/>
        </p:nvSpPr>
        <p:spPr>
          <a:xfrm>
            <a:off x="9673093" y="4937385"/>
            <a:ext cx="1653129" cy="500445"/>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2CB"/>
                </a:solidFill>
              </a:rPr>
              <a:t>          Azure Storage</a:t>
            </a:r>
          </a:p>
        </p:txBody>
      </p:sp>
      <p:sp>
        <p:nvSpPr>
          <p:cNvPr id="74" name="Rounded Rectangle 75">
            <a:extLst>
              <a:ext uri="{FF2B5EF4-FFF2-40B4-BE49-F238E27FC236}">
                <a16:creationId xmlns:a16="http://schemas.microsoft.com/office/drawing/2014/main" id="{7BDDF8FF-1DAD-42E5-AD82-82C933126C61}"/>
              </a:ext>
            </a:extLst>
          </p:cNvPr>
          <p:cNvSpPr/>
          <p:nvPr/>
        </p:nvSpPr>
        <p:spPr>
          <a:xfrm>
            <a:off x="9673093" y="5614702"/>
            <a:ext cx="1653129" cy="500445"/>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2CB"/>
                </a:solidFill>
              </a:rPr>
              <a:t>          Azure SQL</a:t>
            </a:r>
          </a:p>
        </p:txBody>
      </p:sp>
      <p:cxnSp>
        <p:nvCxnSpPr>
          <p:cNvPr id="77" name="Elbow Connector 118">
            <a:extLst>
              <a:ext uri="{FF2B5EF4-FFF2-40B4-BE49-F238E27FC236}">
                <a16:creationId xmlns:a16="http://schemas.microsoft.com/office/drawing/2014/main" id="{60B53928-BE16-47BD-A4D6-F616A1BDE250}"/>
              </a:ext>
            </a:extLst>
          </p:cNvPr>
          <p:cNvCxnSpPr>
            <a:cxnSpLocks/>
            <a:stCxn id="76" idx="3"/>
            <a:endCxn id="74" idx="1"/>
          </p:cNvCxnSpPr>
          <p:nvPr/>
        </p:nvCxnSpPr>
        <p:spPr>
          <a:xfrm>
            <a:off x="7083336" y="5536178"/>
            <a:ext cx="2589757" cy="328747"/>
          </a:xfrm>
          <a:prstGeom prst="bentConnector3">
            <a:avLst>
              <a:gd name="adj1" fmla="val 34712"/>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118">
            <a:extLst>
              <a:ext uri="{FF2B5EF4-FFF2-40B4-BE49-F238E27FC236}">
                <a16:creationId xmlns:a16="http://schemas.microsoft.com/office/drawing/2014/main" id="{3C51FAD4-DB00-4E88-BCFA-604242B3797F}"/>
              </a:ext>
            </a:extLst>
          </p:cNvPr>
          <p:cNvCxnSpPr>
            <a:cxnSpLocks/>
            <a:stCxn id="76" idx="3"/>
            <a:endCxn id="72" idx="1"/>
          </p:cNvCxnSpPr>
          <p:nvPr/>
        </p:nvCxnSpPr>
        <p:spPr>
          <a:xfrm flipV="1">
            <a:off x="7083336" y="5187608"/>
            <a:ext cx="2589757" cy="348570"/>
          </a:xfrm>
          <a:prstGeom prst="bentConnector3">
            <a:avLst>
              <a:gd name="adj1" fmla="val 35076"/>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DB245F2-A021-4632-A343-408822231B87}"/>
              </a:ext>
            </a:extLst>
          </p:cNvPr>
          <p:cNvSpPr txBox="1"/>
          <p:nvPr/>
        </p:nvSpPr>
        <p:spPr>
          <a:xfrm>
            <a:off x="8085349" y="5359994"/>
            <a:ext cx="1380506" cy="276999"/>
          </a:xfrm>
          <a:prstGeom prst="rect">
            <a:avLst/>
          </a:prstGeom>
          <a:noFill/>
        </p:spPr>
        <p:txBody>
          <a:bodyPr wrap="none" rtlCol="0">
            <a:spAutoFit/>
          </a:bodyPr>
          <a:lstStyle/>
          <a:p>
            <a:pPr defTabSz="895982"/>
            <a:r>
              <a:rPr lang="en-US" sz="1200" kern="0" dirty="0">
                <a:cs typeface="Segoe UI Light" panose="020B0502040204020203" pitchFamily="34" charset="0"/>
              </a:rPr>
              <a:t>Service Endpoints</a:t>
            </a:r>
          </a:p>
        </p:txBody>
      </p:sp>
      <p:sp>
        <p:nvSpPr>
          <p:cNvPr id="4" name="Text Placeholder 3">
            <a:extLst>
              <a:ext uri="{FF2B5EF4-FFF2-40B4-BE49-F238E27FC236}">
                <a16:creationId xmlns:a16="http://schemas.microsoft.com/office/drawing/2014/main" id="{1925E142-B8CB-4B07-8C32-5F715B9D1362}"/>
              </a:ext>
            </a:extLst>
          </p:cNvPr>
          <p:cNvSpPr>
            <a:spLocks noGrp="1"/>
          </p:cNvSpPr>
          <p:nvPr>
            <p:ph type="body" sz="quarter" idx="10"/>
          </p:nvPr>
        </p:nvSpPr>
        <p:spPr>
          <a:xfrm>
            <a:off x="584200" y="1435100"/>
            <a:ext cx="5212080" cy="1557349"/>
          </a:xfrm>
        </p:spPr>
        <p:txBody>
          <a:bodyPr/>
          <a:lstStyle/>
          <a:p>
            <a:r>
              <a:rPr lang="en-US" sz="2000" dirty="0"/>
              <a:t>Security and compliance applications</a:t>
            </a:r>
          </a:p>
          <a:p>
            <a:pPr lvl="1"/>
            <a:r>
              <a:rPr lang="en-US" sz="1600" dirty="0"/>
              <a:t>Many PCI and HIPPA applications run on ASE because it is single tenant and provides a measure of network isolation and access control.</a:t>
            </a:r>
          </a:p>
          <a:p>
            <a:endParaRPr lang="en-US" sz="2000" dirty="0"/>
          </a:p>
        </p:txBody>
      </p:sp>
      <p:sp>
        <p:nvSpPr>
          <p:cNvPr id="6" name="Text Placeholder 5">
            <a:extLst>
              <a:ext uri="{FF2B5EF4-FFF2-40B4-BE49-F238E27FC236}">
                <a16:creationId xmlns:a16="http://schemas.microsoft.com/office/drawing/2014/main" id="{033278CE-31B0-4846-AA81-5226D80FADF6}"/>
              </a:ext>
            </a:extLst>
          </p:cNvPr>
          <p:cNvSpPr>
            <a:spLocks noGrp="1"/>
          </p:cNvSpPr>
          <p:nvPr>
            <p:ph type="body" sz="quarter" idx="12"/>
          </p:nvPr>
        </p:nvSpPr>
        <p:spPr>
          <a:xfrm>
            <a:off x="6114819" y="1435100"/>
            <a:ext cx="5494432" cy="2068259"/>
          </a:xfrm>
        </p:spPr>
        <p:txBody>
          <a:bodyPr/>
          <a:lstStyle/>
          <a:p>
            <a:r>
              <a:rPr lang="en-US" sz="2000" dirty="0"/>
              <a:t>Large scale secure multi-tier applications</a:t>
            </a:r>
          </a:p>
          <a:p>
            <a:pPr lvl="1"/>
            <a:r>
              <a:rPr lang="en-US" sz="1600" dirty="0"/>
              <a:t>Large scale marketing campaigns</a:t>
            </a:r>
          </a:p>
          <a:p>
            <a:r>
              <a:rPr lang="en-US" sz="2000" dirty="0"/>
              <a:t>Line of business application hosting</a:t>
            </a:r>
          </a:p>
          <a:p>
            <a:pPr lvl="1"/>
            <a:r>
              <a:rPr lang="en-US" sz="1600" dirty="0"/>
              <a:t>Microsoft hosts hundreds of internal apps and sites on ASE</a:t>
            </a:r>
          </a:p>
          <a:p>
            <a:endParaRPr lang="en-US" sz="2000" dirty="0"/>
          </a:p>
        </p:txBody>
      </p:sp>
      <p:pic>
        <p:nvPicPr>
          <p:cNvPr id="44" name="Picture 43">
            <a:extLst>
              <a:ext uri="{FF2B5EF4-FFF2-40B4-BE49-F238E27FC236}">
                <a16:creationId xmlns:a16="http://schemas.microsoft.com/office/drawing/2014/main" id="{44CE3569-41F4-43AF-86F7-FDB683D48D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4206" y="5733283"/>
            <a:ext cx="263282" cy="263282"/>
          </a:xfrm>
          <a:prstGeom prst="rect">
            <a:avLst/>
          </a:prstGeom>
          <a:solidFill>
            <a:schemeClr val="bg1"/>
          </a:solidFill>
        </p:spPr>
      </p:pic>
      <p:pic>
        <p:nvPicPr>
          <p:cNvPr id="45" name="Picture 44">
            <a:extLst>
              <a:ext uri="{FF2B5EF4-FFF2-40B4-BE49-F238E27FC236}">
                <a16:creationId xmlns:a16="http://schemas.microsoft.com/office/drawing/2014/main" id="{BE72919D-103D-4897-8DCD-1313AE8172AE}"/>
              </a:ext>
            </a:extLst>
          </p:cNvPr>
          <p:cNvPicPr>
            <a:picLocks noChangeAspect="1"/>
          </p:cNvPicPr>
          <p:nvPr/>
        </p:nvPicPr>
        <p:blipFill>
          <a:blip r:embed="rId8">
            <a:duotone>
              <a:schemeClr val="accent1">
                <a:shade val="45000"/>
                <a:satMod val="135000"/>
              </a:schemeClr>
              <a:prstClr val="white"/>
            </a:duotone>
          </a:blip>
          <a:stretch>
            <a:fillRect/>
          </a:stretch>
        </p:blipFill>
        <p:spPr>
          <a:xfrm>
            <a:off x="9758627" y="5013052"/>
            <a:ext cx="369517" cy="342143"/>
          </a:xfrm>
          <a:prstGeom prst="rect">
            <a:avLst/>
          </a:prstGeom>
        </p:spPr>
      </p:pic>
      <p:pic>
        <p:nvPicPr>
          <p:cNvPr id="46" name="Picture 45">
            <a:extLst>
              <a:ext uri="{FF2B5EF4-FFF2-40B4-BE49-F238E27FC236}">
                <a16:creationId xmlns:a16="http://schemas.microsoft.com/office/drawing/2014/main" id="{8E893BDA-C0A3-4ED7-9DEF-36B81F0196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1614" y="5044016"/>
            <a:ext cx="313963" cy="313963"/>
          </a:xfrm>
          <a:prstGeom prst="rect">
            <a:avLst/>
          </a:prstGeom>
        </p:spPr>
      </p:pic>
    </p:spTree>
    <p:extLst>
      <p:ext uri="{BB962C8B-B14F-4D97-AF65-F5344CB8AC3E}">
        <p14:creationId xmlns:p14="http://schemas.microsoft.com/office/powerpoint/2010/main" val="17375581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 name="Rectangle 1043">
            <a:extLst>
              <a:ext uri="{FF2B5EF4-FFF2-40B4-BE49-F238E27FC236}">
                <a16:creationId xmlns:a16="http://schemas.microsoft.com/office/drawing/2014/main" id="{B6F52742-9062-468C-869C-D914D2624A2B}"/>
              </a:ext>
            </a:extLst>
          </p:cNvPr>
          <p:cNvSpPr/>
          <p:nvPr/>
        </p:nvSpPr>
        <p:spPr>
          <a:xfrm>
            <a:off x="8053761" y="3404878"/>
            <a:ext cx="1209921" cy="147870"/>
          </a:xfrm>
          <a:prstGeom prst="rect">
            <a:avLst/>
          </a:prstGeom>
          <a:no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75">
            <a:extLst>
              <a:ext uri="{FF2B5EF4-FFF2-40B4-BE49-F238E27FC236}">
                <a16:creationId xmlns:a16="http://schemas.microsoft.com/office/drawing/2014/main" id="{F42CD8A9-3452-4A88-AADD-3426188EB241}"/>
              </a:ext>
            </a:extLst>
          </p:cNvPr>
          <p:cNvSpPr/>
          <p:nvPr/>
        </p:nvSpPr>
        <p:spPr>
          <a:xfrm>
            <a:off x="3607952" y="1529229"/>
            <a:ext cx="4492156" cy="3079109"/>
          </a:xfrm>
          <a:prstGeom prst="roundRect">
            <a:avLst>
              <a:gd name="adj" fmla="val 5211"/>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157" name="Rounded Rectangle 75">
            <a:extLst>
              <a:ext uri="{FF2B5EF4-FFF2-40B4-BE49-F238E27FC236}">
                <a16:creationId xmlns:a16="http://schemas.microsoft.com/office/drawing/2014/main" id="{FD291E87-9EA2-4F23-A471-8D9B85D80536}"/>
              </a:ext>
            </a:extLst>
          </p:cNvPr>
          <p:cNvSpPr/>
          <p:nvPr/>
        </p:nvSpPr>
        <p:spPr>
          <a:xfrm>
            <a:off x="9071787" y="2700101"/>
            <a:ext cx="1263400" cy="1654084"/>
          </a:xfrm>
          <a:prstGeom prst="roundRect">
            <a:avLst>
              <a:gd name="adj" fmla="val 5211"/>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pic>
        <p:nvPicPr>
          <p:cNvPr id="17" name="Picture 16">
            <a:extLst>
              <a:ext uri="{FF2B5EF4-FFF2-40B4-BE49-F238E27FC236}">
                <a16:creationId xmlns:a16="http://schemas.microsoft.com/office/drawing/2014/main" id="{899ECE83-9E74-4485-9A97-82B15465A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131" y="3372012"/>
            <a:ext cx="353525" cy="353525"/>
          </a:xfrm>
          <a:prstGeom prst="rect">
            <a:avLst/>
          </a:prstGeom>
        </p:spPr>
      </p:pic>
      <p:pic>
        <p:nvPicPr>
          <p:cNvPr id="21" name="Picture 20">
            <a:extLst>
              <a:ext uri="{FF2B5EF4-FFF2-40B4-BE49-F238E27FC236}">
                <a16:creationId xmlns:a16="http://schemas.microsoft.com/office/drawing/2014/main" id="{A5B53C81-E2D3-4D39-B661-490C52FC4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189" y="5338710"/>
            <a:ext cx="325355" cy="325355"/>
          </a:xfrm>
          <a:prstGeom prst="rect">
            <a:avLst/>
          </a:prstGeom>
        </p:spPr>
      </p:pic>
      <p:cxnSp>
        <p:nvCxnSpPr>
          <p:cNvPr id="23" name="Straight Connector 22">
            <a:extLst>
              <a:ext uri="{FF2B5EF4-FFF2-40B4-BE49-F238E27FC236}">
                <a16:creationId xmlns:a16="http://schemas.microsoft.com/office/drawing/2014/main" id="{D5829ADD-4638-422B-8413-1048CF072892}"/>
              </a:ext>
            </a:extLst>
          </p:cNvPr>
          <p:cNvCxnSpPr/>
          <p:nvPr/>
        </p:nvCxnSpPr>
        <p:spPr>
          <a:xfrm flipV="1">
            <a:off x="4268318" y="2076684"/>
            <a:ext cx="0" cy="3529"/>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06691AB0-C954-4026-91A1-1BADE9319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1455" y="1546144"/>
            <a:ext cx="411802" cy="411802"/>
          </a:xfrm>
          <a:prstGeom prst="rect">
            <a:avLst/>
          </a:prstGeom>
        </p:spPr>
      </p:pic>
      <p:pic>
        <p:nvPicPr>
          <p:cNvPr id="28" name="Picture 27">
            <a:extLst>
              <a:ext uri="{FF2B5EF4-FFF2-40B4-BE49-F238E27FC236}">
                <a16:creationId xmlns:a16="http://schemas.microsoft.com/office/drawing/2014/main" id="{48B11B2A-ED9A-4DE7-9755-F6EB3F3900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8429" y="3356551"/>
            <a:ext cx="406323" cy="406323"/>
          </a:xfrm>
          <a:prstGeom prst="rect">
            <a:avLst/>
          </a:prstGeom>
        </p:spPr>
      </p:pic>
      <p:sp>
        <p:nvSpPr>
          <p:cNvPr id="33" name="TextBox 32">
            <a:extLst>
              <a:ext uri="{FF2B5EF4-FFF2-40B4-BE49-F238E27FC236}">
                <a16:creationId xmlns:a16="http://schemas.microsoft.com/office/drawing/2014/main" id="{60AE02D6-B11D-4370-BBB8-780E8F39A32D}"/>
              </a:ext>
            </a:extLst>
          </p:cNvPr>
          <p:cNvSpPr txBox="1"/>
          <p:nvPr/>
        </p:nvSpPr>
        <p:spPr>
          <a:xfrm>
            <a:off x="5715683" y="3768837"/>
            <a:ext cx="987612" cy="430887"/>
          </a:xfrm>
          <a:prstGeom prst="rect">
            <a:avLst/>
          </a:prstGeom>
          <a:noFill/>
        </p:spPr>
        <p:txBody>
          <a:bodyPr wrap="square" rtlCol="0">
            <a:spAutoFit/>
          </a:bodyPr>
          <a:lstStyle/>
          <a:p>
            <a:r>
              <a:rPr lang="en-US" sz="1100" dirty="0"/>
              <a:t>App Service Environment</a:t>
            </a:r>
          </a:p>
        </p:txBody>
      </p:sp>
      <p:sp>
        <p:nvSpPr>
          <p:cNvPr id="34" name="TextBox 33">
            <a:extLst>
              <a:ext uri="{FF2B5EF4-FFF2-40B4-BE49-F238E27FC236}">
                <a16:creationId xmlns:a16="http://schemas.microsoft.com/office/drawing/2014/main" id="{BC259093-48F2-40B5-868F-BB125F581276}"/>
              </a:ext>
            </a:extLst>
          </p:cNvPr>
          <p:cNvSpPr txBox="1"/>
          <p:nvPr/>
        </p:nvSpPr>
        <p:spPr>
          <a:xfrm>
            <a:off x="3912447" y="3893263"/>
            <a:ext cx="974947" cy="261610"/>
          </a:xfrm>
          <a:prstGeom prst="rect">
            <a:avLst/>
          </a:prstGeom>
          <a:noFill/>
        </p:spPr>
        <p:txBody>
          <a:bodyPr wrap="none" rtlCol="0">
            <a:spAutoFit/>
          </a:bodyPr>
          <a:lstStyle/>
          <a:p>
            <a:pPr algn="ctr"/>
            <a:r>
              <a:rPr lang="en-US" sz="1100" dirty="0"/>
              <a:t>Redis Cache </a:t>
            </a:r>
          </a:p>
        </p:txBody>
      </p:sp>
      <p:sp>
        <p:nvSpPr>
          <p:cNvPr id="39" name="TextBox 38">
            <a:extLst>
              <a:ext uri="{FF2B5EF4-FFF2-40B4-BE49-F238E27FC236}">
                <a16:creationId xmlns:a16="http://schemas.microsoft.com/office/drawing/2014/main" id="{482E454E-1DFC-4D7F-BDFB-E1B9A3A70B3D}"/>
              </a:ext>
            </a:extLst>
          </p:cNvPr>
          <p:cNvSpPr txBox="1"/>
          <p:nvPr/>
        </p:nvSpPr>
        <p:spPr>
          <a:xfrm>
            <a:off x="3911160" y="2666329"/>
            <a:ext cx="964968" cy="261610"/>
          </a:xfrm>
          <a:prstGeom prst="rect">
            <a:avLst/>
          </a:prstGeom>
          <a:noFill/>
        </p:spPr>
        <p:txBody>
          <a:bodyPr wrap="square" rtlCol="0">
            <a:spAutoFit/>
          </a:bodyPr>
          <a:lstStyle/>
          <a:p>
            <a:r>
              <a:rPr lang="en-US" sz="1100" dirty="0"/>
              <a:t> VM Subnet</a:t>
            </a:r>
          </a:p>
        </p:txBody>
      </p:sp>
      <p:sp>
        <p:nvSpPr>
          <p:cNvPr id="45" name="TextBox 44">
            <a:extLst>
              <a:ext uri="{FF2B5EF4-FFF2-40B4-BE49-F238E27FC236}">
                <a16:creationId xmlns:a16="http://schemas.microsoft.com/office/drawing/2014/main" id="{7BC99805-0253-4803-94A3-24793E31CFA8}"/>
              </a:ext>
            </a:extLst>
          </p:cNvPr>
          <p:cNvSpPr txBox="1"/>
          <p:nvPr/>
        </p:nvSpPr>
        <p:spPr>
          <a:xfrm>
            <a:off x="4460164" y="2401003"/>
            <a:ext cx="593432" cy="261610"/>
          </a:xfrm>
          <a:prstGeom prst="rect">
            <a:avLst/>
          </a:prstGeom>
          <a:noFill/>
        </p:spPr>
        <p:txBody>
          <a:bodyPr wrap="none" rtlCol="0">
            <a:spAutoFit/>
          </a:bodyPr>
          <a:lstStyle/>
          <a:p>
            <a:r>
              <a:rPr lang="en-US" sz="1100" dirty="0"/>
              <a:t>Mongo</a:t>
            </a:r>
          </a:p>
        </p:txBody>
      </p:sp>
      <p:sp>
        <p:nvSpPr>
          <p:cNvPr id="46" name="TextBox 45">
            <a:extLst>
              <a:ext uri="{FF2B5EF4-FFF2-40B4-BE49-F238E27FC236}">
                <a16:creationId xmlns:a16="http://schemas.microsoft.com/office/drawing/2014/main" id="{4A26114F-A4FF-4B47-AB72-F185B7888CE0}"/>
              </a:ext>
            </a:extLst>
          </p:cNvPr>
          <p:cNvSpPr txBox="1"/>
          <p:nvPr/>
        </p:nvSpPr>
        <p:spPr>
          <a:xfrm>
            <a:off x="3790704" y="2397484"/>
            <a:ext cx="704039" cy="261610"/>
          </a:xfrm>
          <a:prstGeom prst="rect">
            <a:avLst/>
          </a:prstGeom>
          <a:noFill/>
        </p:spPr>
        <p:txBody>
          <a:bodyPr wrap="none" rtlCol="0">
            <a:spAutoFit/>
          </a:bodyPr>
          <a:lstStyle/>
          <a:p>
            <a:r>
              <a:rPr lang="en-US" sz="1100" dirty="0" err="1"/>
              <a:t>FileShare</a:t>
            </a:r>
            <a:endParaRPr lang="en-US" sz="1100" dirty="0"/>
          </a:p>
        </p:txBody>
      </p:sp>
      <p:sp>
        <p:nvSpPr>
          <p:cNvPr id="56" name="TextBox 55">
            <a:extLst>
              <a:ext uri="{FF2B5EF4-FFF2-40B4-BE49-F238E27FC236}">
                <a16:creationId xmlns:a16="http://schemas.microsoft.com/office/drawing/2014/main" id="{081C5486-01E3-4304-8555-B6F2187B7EE9}"/>
              </a:ext>
            </a:extLst>
          </p:cNvPr>
          <p:cNvSpPr txBox="1"/>
          <p:nvPr/>
        </p:nvSpPr>
        <p:spPr>
          <a:xfrm>
            <a:off x="6862233" y="1616670"/>
            <a:ext cx="1146468" cy="261610"/>
          </a:xfrm>
          <a:prstGeom prst="rect">
            <a:avLst/>
          </a:prstGeom>
          <a:noFill/>
        </p:spPr>
        <p:txBody>
          <a:bodyPr wrap="none" rtlCol="0">
            <a:spAutoFit/>
          </a:bodyPr>
          <a:lstStyle/>
          <a:p>
            <a:r>
              <a:rPr lang="en-US" sz="1100" dirty="0"/>
              <a:t>Application VNet</a:t>
            </a:r>
          </a:p>
        </p:txBody>
      </p:sp>
      <p:sp>
        <p:nvSpPr>
          <p:cNvPr id="69" name="TextBox 68">
            <a:extLst>
              <a:ext uri="{FF2B5EF4-FFF2-40B4-BE49-F238E27FC236}">
                <a16:creationId xmlns:a16="http://schemas.microsoft.com/office/drawing/2014/main" id="{0630412E-2DD1-45D7-8345-93FAAE55C941}"/>
              </a:ext>
            </a:extLst>
          </p:cNvPr>
          <p:cNvSpPr txBox="1"/>
          <p:nvPr/>
        </p:nvSpPr>
        <p:spPr>
          <a:xfrm>
            <a:off x="9006388" y="1956057"/>
            <a:ext cx="801823" cy="261610"/>
          </a:xfrm>
          <a:prstGeom prst="rect">
            <a:avLst/>
          </a:prstGeom>
          <a:noFill/>
        </p:spPr>
        <p:txBody>
          <a:bodyPr wrap="none" rtlCol="0">
            <a:spAutoFit/>
          </a:bodyPr>
          <a:lstStyle/>
          <a:p>
            <a:r>
              <a:rPr lang="en-US" sz="1100" dirty="0"/>
              <a:t>Azure CDN</a:t>
            </a:r>
          </a:p>
        </p:txBody>
      </p:sp>
      <p:pic>
        <p:nvPicPr>
          <p:cNvPr id="76" name="Picture 75">
            <a:extLst>
              <a:ext uri="{FF2B5EF4-FFF2-40B4-BE49-F238E27FC236}">
                <a16:creationId xmlns:a16="http://schemas.microsoft.com/office/drawing/2014/main" id="{C3A190D5-CE0D-4EF4-8F5B-E3F76F77B5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6451" y="5330098"/>
            <a:ext cx="304058" cy="304058"/>
          </a:xfrm>
          <a:prstGeom prst="rect">
            <a:avLst/>
          </a:prstGeom>
        </p:spPr>
      </p:pic>
      <p:sp>
        <p:nvSpPr>
          <p:cNvPr id="86" name="TextBox 85">
            <a:extLst>
              <a:ext uri="{FF2B5EF4-FFF2-40B4-BE49-F238E27FC236}">
                <a16:creationId xmlns:a16="http://schemas.microsoft.com/office/drawing/2014/main" id="{65026A6E-836F-4285-B122-1FBB732E220A}"/>
              </a:ext>
            </a:extLst>
          </p:cNvPr>
          <p:cNvSpPr txBox="1"/>
          <p:nvPr/>
        </p:nvSpPr>
        <p:spPr>
          <a:xfrm>
            <a:off x="4109570" y="5705532"/>
            <a:ext cx="766557" cy="261610"/>
          </a:xfrm>
          <a:prstGeom prst="rect">
            <a:avLst/>
          </a:prstGeom>
          <a:noFill/>
        </p:spPr>
        <p:txBody>
          <a:bodyPr wrap="none" rtlCol="0">
            <a:spAutoFit/>
          </a:bodyPr>
          <a:lstStyle/>
          <a:p>
            <a:r>
              <a:rPr lang="en-US" sz="1100" dirty="0"/>
              <a:t>Azure SQL</a:t>
            </a:r>
          </a:p>
        </p:txBody>
      </p:sp>
      <p:sp>
        <p:nvSpPr>
          <p:cNvPr id="88" name="TextBox 87">
            <a:extLst>
              <a:ext uri="{FF2B5EF4-FFF2-40B4-BE49-F238E27FC236}">
                <a16:creationId xmlns:a16="http://schemas.microsoft.com/office/drawing/2014/main" id="{A543CA2F-AD51-4B7F-B84F-FE5CF41B6869}"/>
              </a:ext>
            </a:extLst>
          </p:cNvPr>
          <p:cNvSpPr txBox="1"/>
          <p:nvPr/>
        </p:nvSpPr>
        <p:spPr>
          <a:xfrm>
            <a:off x="5712025" y="5655733"/>
            <a:ext cx="832279" cy="261610"/>
          </a:xfrm>
          <a:prstGeom prst="rect">
            <a:avLst/>
          </a:prstGeom>
          <a:noFill/>
        </p:spPr>
        <p:txBody>
          <a:bodyPr wrap="none" rtlCol="0">
            <a:spAutoFit/>
          </a:bodyPr>
          <a:lstStyle/>
          <a:p>
            <a:r>
              <a:rPr lang="en-US" sz="1100" dirty="0"/>
              <a:t>Service Bus</a:t>
            </a:r>
          </a:p>
        </p:txBody>
      </p:sp>
      <p:pic>
        <p:nvPicPr>
          <p:cNvPr id="5" name="Picture 4">
            <a:extLst>
              <a:ext uri="{FF2B5EF4-FFF2-40B4-BE49-F238E27FC236}">
                <a16:creationId xmlns:a16="http://schemas.microsoft.com/office/drawing/2014/main" id="{A9AE1EFC-4E30-4EF6-9803-74FEF6AC52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9607" y="2280783"/>
            <a:ext cx="435703" cy="435703"/>
          </a:xfrm>
          <a:prstGeom prst="rect">
            <a:avLst/>
          </a:prstGeom>
        </p:spPr>
      </p:pic>
      <p:pic>
        <p:nvPicPr>
          <p:cNvPr id="14" name="Picture 13">
            <a:extLst>
              <a:ext uri="{FF2B5EF4-FFF2-40B4-BE49-F238E27FC236}">
                <a16:creationId xmlns:a16="http://schemas.microsoft.com/office/drawing/2014/main" id="{3B2AA088-1CC3-4A06-A848-603C72E8AE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8488" y="5062979"/>
            <a:ext cx="353741" cy="353741"/>
          </a:xfrm>
          <a:prstGeom prst="rect">
            <a:avLst/>
          </a:prstGeom>
        </p:spPr>
      </p:pic>
      <p:sp>
        <p:nvSpPr>
          <p:cNvPr id="65" name="TextBox 64">
            <a:extLst>
              <a:ext uri="{FF2B5EF4-FFF2-40B4-BE49-F238E27FC236}">
                <a16:creationId xmlns:a16="http://schemas.microsoft.com/office/drawing/2014/main" id="{3A7C507E-2657-4AAF-B489-ABEA46E5B2BA}"/>
              </a:ext>
            </a:extLst>
          </p:cNvPr>
          <p:cNvSpPr txBox="1"/>
          <p:nvPr/>
        </p:nvSpPr>
        <p:spPr>
          <a:xfrm>
            <a:off x="6889194" y="5411367"/>
            <a:ext cx="880900" cy="600164"/>
          </a:xfrm>
          <a:prstGeom prst="rect">
            <a:avLst/>
          </a:prstGeom>
          <a:noFill/>
        </p:spPr>
        <p:txBody>
          <a:bodyPr wrap="square" rtlCol="0">
            <a:spAutoFit/>
          </a:bodyPr>
          <a:lstStyle/>
          <a:p>
            <a:r>
              <a:rPr lang="en-US" sz="1100" dirty="0"/>
              <a:t>Azure Container Registry</a:t>
            </a:r>
          </a:p>
        </p:txBody>
      </p:sp>
      <p:pic>
        <p:nvPicPr>
          <p:cNvPr id="75" name="Picture 74">
            <a:extLst>
              <a:ext uri="{FF2B5EF4-FFF2-40B4-BE49-F238E27FC236}">
                <a16:creationId xmlns:a16="http://schemas.microsoft.com/office/drawing/2014/main" id="{4743D5C2-AB85-41B3-9917-BF67E592C0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760" y="2719415"/>
            <a:ext cx="411802" cy="411802"/>
          </a:xfrm>
          <a:prstGeom prst="rect">
            <a:avLst/>
          </a:prstGeom>
        </p:spPr>
      </p:pic>
      <p:cxnSp>
        <p:nvCxnSpPr>
          <p:cNvPr id="22" name="Connector: Elbow 21">
            <a:extLst>
              <a:ext uri="{FF2B5EF4-FFF2-40B4-BE49-F238E27FC236}">
                <a16:creationId xmlns:a16="http://schemas.microsoft.com/office/drawing/2014/main" id="{8568DF04-B8C1-4D17-A6BA-FDDDD83C1422}"/>
              </a:ext>
            </a:extLst>
          </p:cNvPr>
          <p:cNvCxnSpPr>
            <a:cxnSpLocks/>
            <a:endCxn id="5" idx="3"/>
          </p:cNvCxnSpPr>
          <p:nvPr/>
        </p:nvCxnSpPr>
        <p:spPr>
          <a:xfrm rot="10800000">
            <a:off x="6335310" y="2498636"/>
            <a:ext cx="3047756" cy="98141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C416E7FC-C5A5-4934-AFD6-20CB9F814E55}"/>
              </a:ext>
            </a:extLst>
          </p:cNvPr>
          <p:cNvCxnSpPr>
            <a:cxnSpLocks/>
            <a:stCxn id="5" idx="2"/>
            <a:endCxn id="28" idx="0"/>
          </p:cNvCxnSpPr>
          <p:nvPr/>
        </p:nvCxnSpPr>
        <p:spPr>
          <a:xfrm rot="16200000" flipH="1">
            <a:off x="5799493" y="3034452"/>
            <a:ext cx="640065" cy="413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D06E871A-C48A-471E-AC15-E125F8649BB3}"/>
              </a:ext>
            </a:extLst>
          </p:cNvPr>
          <p:cNvSpPr txBox="1"/>
          <p:nvPr/>
        </p:nvSpPr>
        <p:spPr>
          <a:xfrm>
            <a:off x="9483014" y="2792448"/>
            <a:ext cx="784189" cy="261610"/>
          </a:xfrm>
          <a:prstGeom prst="rect">
            <a:avLst/>
          </a:prstGeom>
          <a:noFill/>
        </p:spPr>
        <p:txBody>
          <a:bodyPr wrap="none" rtlCol="0">
            <a:spAutoFit/>
          </a:bodyPr>
          <a:lstStyle/>
          <a:p>
            <a:r>
              <a:rPr lang="en-US" sz="1100" dirty="0"/>
              <a:t>Edge VNet</a:t>
            </a:r>
          </a:p>
        </p:txBody>
      </p:sp>
      <p:cxnSp>
        <p:nvCxnSpPr>
          <p:cNvPr id="83" name="Connector: Elbow 82">
            <a:extLst>
              <a:ext uri="{FF2B5EF4-FFF2-40B4-BE49-F238E27FC236}">
                <a16:creationId xmlns:a16="http://schemas.microsoft.com/office/drawing/2014/main" id="{63ADD09B-9A09-4E50-B0AE-168645EC07E1}"/>
              </a:ext>
            </a:extLst>
          </p:cNvPr>
          <p:cNvCxnSpPr>
            <a:cxnSpLocks/>
            <a:stCxn id="96" idx="6"/>
            <a:endCxn id="1055" idx="3"/>
          </p:cNvCxnSpPr>
          <p:nvPr/>
        </p:nvCxnSpPr>
        <p:spPr>
          <a:xfrm flipH="1" flipV="1">
            <a:off x="9884355" y="3481649"/>
            <a:ext cx="1178138" cy="1728502"/>
          </a:xfrm>
          <a:prstGeom prst="bentConnector3">
            <a:avLst>
              <a:gd name="adj1" fmla="val -1940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3550656B-962E-49AE-8946-53D7BAF48623}"/>
              </a:ext>
            </a:extLst>
          </p:cNvPr>
          <p:cNvCxnSpPr>
            <a:cxnSpLocks/>
            <a:stCxn id="96" idx="6"/>
            <a:endCxn id="154" idx="3"/>
          </p:cNvCxnSpPr>
          <p:nvPr/>
        </p:nvCxnSpPr>
        <p:spPr>
          <a:xfrm flipH="1" flipV="1">
            <a:off x="9710493" y="1747476"/>
            <a:ext cx="1352000" cy="3462675"/>
          </a:xfrm>
          <a:prstGeom prst="bentConnector3">
            <a:avLst>
              <a:gd name="adj1" fmla="val -1690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2665D6F-CFB3-46D1-B196-DC854C122C46}"/>
              </a:ext>
            </a:extLst>
          </p:cNvPr>
          <p:cNvSpPr txBox="1"/>
          <p:nvPr/>
        </p:nvSpPr>
        <p:spPr>
          <a:xfrm>
            <a:off x="8108678" y="3573770"/>
            <a:ext cx="933269" cy="261610"/>
          </a:xfrm>
          <a:prstGeom prst="rect">
            <a:avLst/>
          </a:prstGeom>
          <a:noFill/>
        </p:spPr>
        <p:txBody>
          <a:bodyPr wrap="none" rtlCol="0">
            <a:spAutoFit/>
          </a:bodyPr>
          <a:lstStyle/>
          <a:p>
            <a:r>
              <a:rPr lang="en-US" sz="1100" dirty="0"/>
              <a:t>VNet Peering</a:t>
            </a:r>
          </a:p>
        </p:txBody>
      </p:sp>
      <p:sp>
        <p:nvSpPr>
          <p:cNvPr id="94" name="TextBox 93">
            <a:extLst>
              <a:ext uri="{FF2B5EF4-FFF2-40B4-BE49-F238E27FC236}">
                <a16:creationId xmlns:a16="http://schemas.microsoft.com/office/drawing/2014/main" id="{76AF1935-558E-4CA0-8BD1-4866ABE7FDBD}"/>
              </a:ext>
            </a:extLst>
          </p:cNvPr>
          <p:cNvSpPr txBox="1"/>
          <p:nvPr/>
        </p:nvSpPr>
        <p:spPr>
          <a:xfrm>
            <a:off x="9218968" y="3777188"/>
            <a:ext cx="880369" cy="261610"/>
          </a:xfrm>
          <a:prstGeom prst="rect">
            <a:avLst/>
          </a:prstGeom>
          <a:noFill/>
        </p:spPr>
        <p:txBody>
          <a:bodyPr wrap="none" rtlCol="0">
            <a:spAutoFit/>
          </a:bodyPr>
          <a:lstStyle/>
          <a:p>
            <a:r>
              <a:rPr lang="en-US" sz="1100" dirty="0"/>
              <a:t>WAF subnet</a:t>
            </a:r>
          </a:p>
        </p:txBody>
      </p:sp>
      <p:cxnSp>
        <p:nvCxnSpPr>
          <p:cNvPr id="113" name="Connector: Elbow 112">
            <a:extLst>
              <a:ext uri="{FF2B5EF4-FFF2-40B4-BE49-F238E27FC236}">
                <a16:creationId xmlns:a16="http://schemas.microsoft.com/office/drawing/2014/main" id="{AC499001-AB25-4C7F-A013-A3D90433A490}"/>
              </a:ext>
            </a:extLst>
          </p:cNvPr>
          <p:cNvCxnSpPr>
            <a:cxnSpLocks/>
            <a:stCxn id="14" idx="0"/>
            <a:endCxn id="28" idx="3"/>
          </p:cNvCxnSpPr>
          <p:nvPr/>
        </p:nvCxnSpPr>
        <p:spPr>
          <a:xfrm rot="16200000" flipV="1">
            <a:off x="6103423" y="3781042"/>
            <a:ext cx="1503266" cy="106060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6" name="Freeform 80">
            <a:extLst>
              <a:ext uri="{FF2B5EF4-FFF2-40B4-BE49-F238E27FC236}">
                <a16:creationId xmlns:a16="http://schemas.microsoft.com/office/drawing/2014/main" id="{D065B38C-3EA7-4E13-8A20-351C885D83E9}"/>
              </a:ext>
            </a:extLst>
          </p:cNvPr>
          <p:cNvSpPr>
            <a:spLocks/>
          </p:cNvSpPr>
          <p:nvPr/>
        </p:nvSpPr>
        <p:spPr bwMode="auto">
          <a:xfrm>
            <a:off x="9947956" y="4808238"/>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grpSp>
        <p:nvGrpSpPr>
          <p:cNvPr id="2" name="Group 1">
            <a:extLst>
              <a:ext uri="{FF2B5EF4-FFF2-40B4-BE49-F238E27FC236}">
                <a16:creationId xmlns:a16="http://schemas.microsoft.com/office/drawing/2014/main" id="{5128BA80-5AFF-4EEE-B4CC-2E75499975C8}"/>
              </a:ext>
            </a:extLst>
          </p:cNvPr>
          <p:cNvGrpSpPr/>
          <p:nvPr/>
        </p:nvGrpSpPr>
        <p:grpSpPr>
          <a:xfrm>
            <a:off x="3920973" y="2082915"/>
            <a:ext cx="461883" cy="363501"/>
            <a:chOff x="3231849" y="3659423"/>
            <a:chExt cx="461883" cy="363501"/>
          </a:xfrm>
        </p:grpSpPr>
        <p:sp>
          <p:nvSpPr>
            <p:cNvPr id="98" name="Freeform 127">
              <a:extLst>
                <a:ext uri="{FF2B5EF4-FFF2-40B4-BE49-F238E27FC236}">
                  <a16:creationId xmlns:a16="http://schemas.microsoft.com/office/drawing/2014/main" id="{C0E93317-67B8-4A10-BDE0-AE4AB6D23540}"/>
                </a:ext>
              </a:extLst>
            </p:cNvPr>
            <p:cNvSpPr>
              <a:spLocks noChangeAspect="1"/>
            </p:cNvSpPr>
            <p:nvPr/>
          </p:nvSpPr>
          <p:spPr bwMode="black">
            <a:xfrm>
              <a:off x="3231849" y="3659423"/>
              <a:ext cx="461883" cy="363501"/>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99" name="Graphic 98">
              <a:extLst>
                <a:ext uri="{FF2B5EF4-FFF2-40B4-BE49-F238E27FC236}">
                  <a16:creationId xmlns:a16="http://schemas.microsoft.com/office/drawing/2014/main" id="{BF4DDE8B-73FB-463B-8BB4-DCF9B0A71328}"/>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382428" y="3703831"/>
              <a:ext cx="173862" cy="199151"/>
            </a:xfrm>
            <a:prstGeom prst="rect">
              <a:avLst/>
            </a:prstGeom>
          </p:spPr>
        </p:pic>
      </p:grpSp>
      <p:grpSp>
        <p:nvGrpSpPr>
          <p:cNvPr id="100" name="Group 99">
            <a:extLst>
              <a:ext uri="{FF2B5EF4-FFF2-40B4-BE49-F238E27FC236}">
                <a16:creationId xmlns:a16="http://schemas.microsoft.com/office/drawing/2014/main" id="{FDAB1889-6585-406F-837C-91B6949B5395}"/>
              </a:ext>
            </a:extLst>
          </p:cNvPr>
          <p:cNvGrpSpPr/>
          <p:nvPr/>
        </p:nvGrpSpPr>
        <p:grpSpPr>
          <a:xfrm>
            <a:off x="4519370" y="2078273"/>
            <a:ext cx="461883" cy="363501"/>
            <a:chOff x="3231849" y="3659423"/>
            <a:chExt cx="461883" cy="363501"/>
          </a:xfrm>
        </p:grpSpPr>
        <p:sp>
          <p:nvSpPr>
            <p:cNvPr id="101" name="Freeform 127">
              <a:extLst>
                <a:ext uri="{FF2B5EF4-FFF2-40B4-BE49-F238E27FC236}">
                  <a16:creationId xmlns:a16="http://schemas.microsoft.com/office/drawing/2014/main" id="{89C73CC8-D0B9-4191-B649-9E7D065C3ECD}"/>
                </a:ext>
              </a:extLst>
            </p:cNvPr>
            <p:cNvSpPr>
              <a:spLocks noChangeAspect="1"/>
            </p:cNvSpPr>
            <p:nvPr/>
          </p:nvSpPr>
          <p:spPr bwMode="black">
            <a:xfrm>
              <a:off x="3231849" y="3659423"/>
              <a:ext cx="461883" cy="363501"/>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02" name="Graphic 101">
              <a:extLst>
                <a:ext uri="{FF2B5EF4-FFF2-40B4-BE49-F238E27FC236}">
                  <a16:creationId xmlns:a16="http://schemas.microsoft.com/office/drawing/2014/main" id="{F50396E8-F599-4FA2-8F98-7DBBCD546317}"/>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382428" y="3703831"/>
              <a:ext cx="173862" cy="199151"/>
            </a:xfrm>
            <a:prstGeom prst="rect">
              <a:avLst/>
            </a:prstGeom>
          </p:spPr>
        </p:pic>
      </p:grpSp>
      <p:sp>
        <p:nvSpPr>
          <p:cNvPr id="103" name="Rounded Rectangle 75">
            <a:extLst>
              <a:ext uri="{FF2B5EF4-FFF2-40B4-BE49-F238E27FC236}">
                <a16:creationId xmlns:a16="http://schemas.microsoft.com/office/drawing/2014/main" id="{10631E59-2ADA-4AD6-96A7-FFC6D3814DAA}"/>
              </a:ext>
            </a:extLst>
          </p:cNvPr>
          <p:cNvSpPr/>
          <p:nvPr/>
        </p:nvSpPr>
        <p:spPr>
          <a:xfrm>
            <a:off x="3770925" y="1954199"/>
            <a:ext cx="1323600" cy="995763"/>
          </a:xfrm>
          <a:prstGeom prst="roundRect">
            <a:avLst>
              <a:gd name="adj" fmla="val 521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106" name="Rounded Rectangle 75">
            <a:extLst>
              <a:ext uri="{FF2B5EF4-FFF2-40B4-BE49-F238E27FC236}">
                <a16:creationId xmlns:a16="http://schemas.microsoft.com/office/drawing/2014/main" id="{F3C0C80C-927E-4253-B9AC-89F3969E9743}"/>
              </a:ext>
            </a:extLst>
          </p:cNvPr>
          <p:cNvSpPr/>
          <p:nvPr/>
        </p:nvSpPr>
        <p:spPr>
          <a:xfrm>
            <a:off x="3780708" y="3147694"/>
            <a:ext cx="1295545" cy="1086958"/>
          </a:xfrm>
          <a:prstGeom prst="roundRect">
            <a:avLst>
              <a:gd name="adj" fmla="val 521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108" name="Rounded Rectangle 75">
            <a:extLst>
              <a:ext uri="{FF2B5EF4-FFF2-40B4-BE49-F238E27FC236}">
                <a16:creationId xmlns:a16="http://schemas.microsoft.com/office/drawing/2014/main" id="{2D9B46B1-B8B9-4A8D-89F9-4F199F6D1765}"/>
              </a:ext>
            </a:extLst>
          </p:cNvPr>
          <p:cNvSpPr/>
          <p:nvPr/>
        </p:nvSpPr>
        <p:spPr>
          <a:xfrm>
            <a:off x="5765492" y="1973134"/>
            <a:ext cx="823904" cy="990516"/>
          </a:xfrm>
          <a:prstGeom prst="roundRect">
            <a:avLst>
              <a:gd name="adj" fmla="val 521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109" name="Rounded Rectangle 75">
            <a:extLst>
              <a:ext uri="{FF2B5EF4-FFF2-40B4-BE49-F238E27FC236}">
                <a16:creationId xmlns:a16="http://schemas.microsoft.com/office/drawing/2014/main" id="{4577A880-504F-40F8-8E63-6D43614C35D5}"/>
              </a:ext>
            </a:extLst>
          </p:cNvPr>
          <p:cNvSpPr/>
          <p:nvPr/>
        </p:nvSpPr>
        <p:spPr>
          <a:xfrm>
            <a:off x="5675294" y="3130852"/>
            <a:ext cx="994188" cy="1074836"/>
          </a:xfrm>
          <a:prstGeom prst="roundRect">
            <a:avLst>
              <a:gd name="adj" fmla="val 521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cxnSp>
        <p:nvCxnSpPr>
          <p:cNvPr id="120" name="Straight Arrow Connector 119">
            <a:extLst>
              <a:ext uri="{FF2B5EF4-FFF2-40B4-BE49-F238E27FC236}">
                <a16:creationId xmlns:a16="http://schemas.microsoft.com/office/drawing/2014/main" id="{4480B2B7-211F-450B-8CB5-AE138C94EBE2}"/>
              </a:ext>
            </a:extLst>
          </p:cNvPr>
          <p:cNvCxnSpPr>
            <a:cxnSpLocks/>
            <a:stCxn id="106" idx="2"/>
            <a:endCxn id="21" idx="0"/>
          </p:cNvCxnSpPr>
          <p:nvPr/>
        </p:nvCxnSpPr>
        <p:spPr>
          <a:xfrm>
            <a:off x="4428481" y="4234652"/>
            <a:ext cx="14386" cy="11040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E207CB-4CDE-4C6F-ABAD-5344E48EC105}"/>
              </a:ext>
            </a:extLst>
          </p:cNvPr>
          <p:cNvSpPr txBox="1"/>
          <p:nvPr/>
        </p:nvSpPr>
        <p:spPr>
          <a:xfrm>
            <a:off x="3952066" y="4838532"/>
            <a:ext cx="1175322" cy="261610"/>
          </a:xfrm>
          <a:prstGeom prst="rect">
            <a:avLst/>
          </a:prstGeom>
          <a:solidFill>
            <a:schemeClr val="bg1"/>
          </a:solidFill>
        </p:spPr>
        <p:txBody>
          <a:bodyPr wrap="none" rtlCol="0">
            <a:spAutoFit/>
          </a:bodyPr>
          <a:lstStyle/>
          <a:p>
            <a:r>
              <a:rPr lang="en-US" sz="1100" dirty="0"/>
              <a:t>Service Endpoint </a:t>
            </a:r>
          </a:p>
        </p:txBody>
      </p:sp>
      <p:cxnSp>
        <p:nvCxnSpPr>
          <p:cNvPr id="123" name="Straight Arrow Connector 122">
            <a:extLst>
              <a:ext uri="{FF2B5EF4-FFF2-40B4-BE49-F238E27FC236}">
                <a16:creationId xmlns:a16="http://schemas.microsoft.com/office/drawing/2014/main" id="{04D484AE-1B57-4D5F-B162-8AA1FDFCB1B1}"/>
              </a:ext>
            </a:extLst>
          </p:cNvPr>
          <p:cNvCxnSpPr>
            <a:cxnSpLocks/>
            <a:stCxn id="109" idx="2"/>
            <a:endCxn id="76" idx="0"/>
          </p:cNvCxnSpPr>
          <p:nvPr/>
        </p:nvCxnSpPr>
        <p:spPr>
          <a:xfrm flipH="1">
            <a:off x="6168480" y="4205688"/>
            <a:ext cx="3908" cy="11244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B6C71AA-4C16-4A1A-8AAD-114238A365DE}"/>
              </a:ext>
            </a:extLst>
          </p:cNvPr>
          <p:cNvSpPr txBox="1"/>
          <p:nvPr/>
        </p:nvSpPr>
        <p:spPr>
          <a:xfrm>
            <a:off x="5672231" y="4812158"/>
            <a:ext cx="1175322" cy="261610"/>
          </a:xfrm>
          <a:prstGeom prst="rect">
            <a:avLst/>
          </a:prstGeom>
          <a:solidFill>
            <a:schemeClr val="bg1"/>
          </a:solidFill>
        </p:spPr>
        <p:txBody>
          <a:bodyPr wrap="none" rtlCol="0">
            <a:spAutoFit/>
          </a:bodyPr>
          <a:lstStyle/>
          <a:p>
            <a:r>
              <a:rPr lang="en-US" sz="1100" dirty="0"/>
              <a:t>Service Endpoint </a:t>
            </a:r>
          </a:p>
        </p:txBody>
      </p:sp>
      <p:sp>
        <p:nvSpPr>
          <p:cNvPr id="57" name="TextBox 56">
            <a:extLst>
              <a:ext uri="{FF2B5EF4-FFF2-40B4-BE49-F238E27FC236}">
                <a16:creationId xmlns:a16="http://schemas.microsoft.com/office/drawing/2014/main" id="{C05ABBE2-45F0-4A2D-A321-272D0E6D6CDB}"/>
              </a:ext>
            </a:extLst>
          </p:cNvPr>
          <p:cNvSpPr txBox="1"/>
          <p:nvPr/>
        </p:nvSpPr>
        <p:spPr>
          <a:xfrm>
            <a:off x="5869118" y="1982470"/>
            <a:ext cx="518091" cy="261610"/>
          </a:xfrm>
          <a:prstGeom prst="rect">
            <a:avLst/>
          </a:prstGeom>
          <a:solidFill>
            <a:schemeClr val="bg1"/>
          </a:solidFill>
        </p:spPr>
        <p:txBody>
          <a:bodyPr wrap="none" rtlCol="0">
            <a:spAutoFit/>
          </a:bodyPr>
          <a:lstStyle/>
          <a:p>
            <a:r>
              <a:rPr lang="en-US" sz="1100" dirty="0"/>
              <a:t>APIM</a:t>
            </a:r>
          </a:p>
        </p:txBody>
      </p:sp>
      <p:pic>
        <p:nvPicPr>
          <p:cNvPr id="154" name="Graphic 153">
            <a:extLst>
              <a:ext uri="{FF2B5EF4-FFF2-40B4-BE49-F238E27FC236}">
                <a16:creationId xmlns:a16="http://schemas.microsoft.com/office/drawing/2014/main" id="{850AB2BE-01A9-4B5D-8A19-1A617739CEFE}"/>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012044" y="1572863"/>
            <a:ext cx="698449" cy="349225"/>
          </a:xfrm>
          <a:prstGeom prst="rect">
            <a:avLst/>
          </a:prstGeom>
        </p:spPr>
      </p:pic>
      <p:grpSp>
        <p:nvGrpSpPr>
          <p:cNvPr id="158" name="Group 157">
            <a:extLst>
              <a:ext uri="{FF2B5EF4-FFF2-40B4-BE49-F238E27FC236}">
                <a16:creationId xmlns:a16="http://schemas.microsoft.com/office/drawing/2014/main" id="{0C1C4D44-C24E-4136-B05F-6552CF23F287}"/>
              </a:ext>
            </a:extLst>
          </p:cNvPr>
          <p:cNvGrpSpPr/>
          <p:nvPr/>
        </p:nvGrpSpPr>
        <p:grpSpPr>
          <a:xfrm>
            <a:off x="9435229" y="3326799"/>
            <a:ext cx="461883" cy="363501"/>
            <a:chOff x="3231849" y="3659423"/>
            <a:chExt cx="461883" cy="363501"/>
          </a:xfrm>
        </p:grpSpPr>
        <p:sp>
          <p:nvSpPr>
            <p:cNvPr id="159" name="Freeform 127">
              <a:extLst>
                <a:ext uri="{FF2B5EF4-FFF2-40B4-BE49-F238E27FC236}">
                  <a16:creationId xmlns:a16="http://schemas.microsoft.com/office/drawing/2014/main" id="{1B03F811-F37A-4F7A-9231-3ACB1B2A49F1}"/>
                </a:ext>
              </a:extLst>
            </p:cNvPr>
            <p:cNvSpPr>
              <a:spLocks noChangeAspect="1"/>
            </p:cNvSpPr>
            <p:nvPr/>
          </p:nvSpPr>
          <p:spPr bwMode="black">
            <a:xfrm>
              <a:off x="3231849" y="3659423"/>
              <a:ext cx="461883" cy="363501"/>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60" name="Graphic 159">
              <a:extLst>
                <a:ext uri="{FF2B5EF4-FFF2-40B4-BE49-F238E27FC236}">
                  <a16:creationId xmlns:a16="http://schemas.microsoft.com/office/drawing/2014/main" id="{78C3D4DE-2799-439B-8F96-C0B52CFF4F9E}"/>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382428" y="3703831"/>
              <a:ext cx="173862" cy="199151"/>
            </a:xfrm>
            <a:prstGeom prst="rect">
              <a:avLst/>
            </a:prstGeom>
          </p:spPr>
        </p:pic>
      </p:grpSp>
      <p:sp>
        <p:nvSpPr>
          <p:cNvPr id="167" name="Rounded Rectangle 75">
            <a:extLst>
              <a:ext uri="{FF2B5EF4-FFF2-40B4-BE49-F238E27FC236}">
                <a16:creationId xmlns:a16="http://schemas.microsoft.com/office/drawing/2014/main" id="{8AFB41F0-3B0A-4EC6-9EA8-C91447919219}"/>
              </a:ext>
            </a:extLst>
          </p:cNvPr>
          <p:cNvSpPr/>
          <p:nvPr/>
        </p:nvSpPr>
        <p:spPr>
          <a:xfrm>
            <a:off x="9185155" y="3146405"/>
            <a:ext cx="1036076" cy="970355"/>
          </a:xfrm>
          <a:prstGeom prst="roundRect">
            <a:avLst>
              <a:gd name="adj" fmla="val 521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1055" name="Rectangle 1054">
            <a:extLst>
              <a:ext uri="{FF2B5EF4-FFF2-40B4-BE49-F238E27FC236}">
                <a16:creationId xmlns:a16="http://schemas.microsoft.com/office/drawing/2014/main" id="{BACEB620-4FE3-4875-BF71-FA76569AA823}"/>
              </a:ext>
            </a:extLst>
          </p:cNvPr>
          <p:cNvSpPr/>
          <p:nvPr/>
        </p:nvSpPr>
        <p:spPr>
          <a:xfrm>
            <a:off x="9670768" y="3382073"/>
            <a:ext cx="213587" cy="199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Content Placeholder 2">
            <a:extLst>
              <a:ext uri="{FF2B5EF4-FFF2-40B4-BE49-F238E27FC236}">
                <a16:creationId xmlns:a16="http://schemas.microsoft.com/office/drawing/2014/main" id="{CCB49181-F2EE-4E12-9475-9F15C9E0315F}"/>
              </a:ext>
            </a:extLst>
          </p:cNvPr>
          <p:cNvSpPr txBox="1">
            <a:spLocks/>
          </p:cNvSpPr>
          <p:nvPr/>
        </p:nvSpPr>
        <p:spPr>
          <a:xfrm>
            <a:off x="936653" y="1529229"/>
            <a:ext cx="2241972" cy="38481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78D7"/>
                </a:solidFill>
              </a:rPr>
              <a:t>Insurance company</a:t>
            </a:r>
          </a:p>
          <a:p>
            <a:pPr marL="0" indent="0">
              <a:buNone/>
            </a:pPr>
            <a:r>
              <a:rPr lang="en-US" sz="1400" dirty="0"/>
              <a:t>Payment processing app</a:t>
            </a:r>
          </a:p>
          <a:p>
            <a:pPr marL="0" indent="0">
              <a:buNone/>
            </a:pPr>
            <a:r>
              <a:rPr lang="en-US" sz="1400" dirty="0"/>
              <a:t>Migration effort involving multiple cloud vendors</a:t>
            </a:r>
          </a:p>
          <a:p>
            <a:pPr marL="0" indent="0">
              <a:buNone/>
            </a:pPr>
            <a:r>
              <a:rPr lang="en-US" sz="1400" dirty="0"/>
              <a:t>Linux application</a:t>
            </a:r>
          </a:p>
          <a:p>
            <a:pPr marL="0" indent="0">
              <a:buNone/>
            </a:pPr>
            <a:r>
              <a:rPr lang="en-US" sz="1400" dirty="0"/>
              <a:t>Security and isolation driven architecture</a:t>
            </a:r>
          </a:p>
        </p:txBody>
      </p:sp>
      <p:cxnSp>
        <p:nvCxnSpPr>
          <p:cNvPr id="186" name="Connector: Elbow 185">
            <a:extLst>
              <a:ext uri="{FF2B5EF4-FFF2-40B4-BE49-F238E27FC236}">
                <a16:creationId xmlns:a16="http://schemas.microsoft.com/office/drawing/2014/main" id="{1E57B363-B699-4476-AEC2-65FDABB1CD70}"/>
              </a:ext>
            </a:extLst>
          </p:cNvPr>
          <p:cNvCxnSpPr>
            <a:cxnSpLocks/>
            <a:stCxn id="28" idx="1"/>
            <a:endCxn id="103" idx="3"/>
          </p:cNvCxnSpPr>
          <p:nvPr/>
        </p:nvCxnSpPr>
        <p:spPr>
          <a:xfrm rot="10800000">
            <a:off x="5094525" y="2452081"/>
            <a:ext cx="823904" cy="110763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66288BF2-8E73-4E13-943E-695C62E89028}"/>
              </a:ext>
            </a:extLst>
          </p:cNvPr>
          <p:cNvCxnSpPr>
            <a:cxnSpLocks/>
          </p:cNvCxnSpPr>
          <p:nvPr/>
        </p:nvCxnSpPr>
        <p:spPr>
          <a:xfrm flipH="1" flipV="1">
            <a:off x="4546656" y="3556590"/>
            <a:ext cx="1371773" cy="10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15BB783-13FC-49F9-B91B-0E8ED9E56ADE}"/>
              </a:ext>
            </a:extLst>
          </p:cNvPr>
          <p:cNvCxnSpPr>
            <a:cxnSpLocks/>
          </p:cNvCxnSpPr>
          <p:nvPr/>
        </p:nvCxnSpPr>
        <p:spPr>
          <a:xfrm>
            <a:off x="936653" y="1900758"/>
            <a:ext cx="2023612"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4448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84FCF2-995C-43C0-B80D-B0669336D6AD}"/>
              </a:ext>
            </a:extLst>
          </p:cNvPr>
          <p:cNvSpPr>
            <a:spLocks noGrp="1"/>
          </p:cNvSpPr>
          <p:nvPr>
            <p:ph type="title"/>
          </p:nvPr>
        </p:nvSpPr>
        <p:spPr/>
        <p:txBody>
          <a:bodyPr/>
          <a:lstStyle/>
          <a:p>
            <a:r>
              <a:rPr lang="en-US" dirty="0"/>
              <a:t>Azure Virtual Network (VNet)</a:t>
            </a:r>
          </a:p>
        </p:txBody>
      </p:sp>
      <p:sp>
        <p:nvSpPr>
          <p:cNvPr id="4" name="Text Placeholder 3">
            <a:extLst>
              <a:ext uri="{FF2B5EF4-FFF2-40B4-BE49-F238E27FC236}">
                <a16:creationId xmlns:a16="http://schemas.microsoft.com/office/drawing/2014/main" id="{A9F7D79B-BB01-44A8-8497-789E73E8192C}"/>
              </a:ext>
            </a:extLst>
          </p:cNvPr>
          <p:cNvSpPr>
            <a:spLocks noGrp="1"/>
          </p:cNvSpPr>
          <p:nvPr>
            <p:ph type="body" sz="quarter" idx="10"/>
          </p:nvPr>
        </p:nvSpPr>
        <p:spPr>
          <a:xfrm>
            <a:off x="586389" y="1434370"/>
            <a:ext cx="6746990" cy="4124206"/>
          </a:xfrm>
        </p:spPr>
        <p:txBody>
          <a:bodyPr/>
          <a:lstStyle/>
          <a:p>
            <a:r>
              <a:rPr lang="en-US" sz="2000" dirty="0"/>
              <a:t>An Azure VNet is a customer managed set of IPv4 address blocks specified in CIDR notation.  It is a regional private network where customers can put hosts and services.</a:t>
            </a:r>
          </a:p>
          <a:p>
            <a:endParaRPr lang="en-US" sz="2000" dirty="0"/>
          </a:p>
          <a:p>
            <a:r>
              <a:rPr lang="en-US" sz="2000" dirty="0"/>
              <a:t>A subnet is a subdivision of your VNet specified in CIDR notation. All VNet hosted resources must be in a subnet.</a:t>
            </a:r>
          </a:p>
          <a:p>
            <a:endParaRPr lang="en-US" sz="2000" dirty="0"/>
          </a:p>
          <a:p>
            <a:r>
              <a:rPr lang="en-US" sz="2000" dirty="0"/>
              <a:t>Most </a:t>
            </a:r>
            <a:r>
              <a:rPr lang="en-US" sz="2000" dirty="0" err="1"/>
              <a:t>VNets</a:t>
            </a:r>
            <a:r>
              <a:rPr lang="en-US" sz="2000" dirty="0"/>
              <a:t> are a subset of the RFC 1918 private IP address blocks, but you can use public IP blocks you own</a:t>
            </a:r>
          </a:p>
          <a:p>
            <a:r>
              <a:rPr lang="en-US" sz="2000" dirty="0"/>
              <a:t>10.0.0.0/8		10.0.0.0 – 10.255.255.255</a:t>
            </a:r>
          </a:p>
          <a:p>
            <a:r>
              <a:rPr lang="en-US" sz="2000" dirty="0"/>
              <a:t>172.16.0.0/12		172.16.0.0 – 172.31.255.255</a:t>
            </a:r>
          </a:p>
          <a:p>
            <a:r>
              <a:rPr lang="en-US" sz="2000" dirty="0"/>
              <a:t>192.168.0.0/20/16	192.168.0.0 – 192.168.255.255</a:t>
            </a:r>
          </a:p>
        </p:txBody>
      </p:sp>
      <p:sp>
        <p:nvSpPr>
          <p:cNvPr id="5" name="Rounded Rectangle 75">
            <a:extLst>
              <a:ext uri="{FF2B5EF4-FFF2-40B4-BE49-F238E27FC236}">
                <a16:creationId xmlns:a16="http://schemas.microsoft.com/office/drawing/2014/main" id="{8DE61012-374A-444B-9FBB-D2049598501E}"/>
              </a:ext>
            </a:extLst>
          </p:cNvPr>
          <p:cNvSpPr/>
          <p:nvPr/>
        </p:nvSpPr>
        <p:spPr>
          <a:xfrm>
            <a:off x="7994903" y="1503451"/>
            <a:ext cx="3610708" cy="258510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grpSp>
        <p:nvGrpSpPr>
          <p:cNvPr id="6" name="Group 5">
            <a:extLst>
              <a:ext uri="{FF2B5EF4-FFF2-40B4-BE49-F238E27FC236}">
                <a16:creationId xmlns:a16="http://schemas.microsoft.com/office/drawing/2014/main" id="{4327BE3E-4CBF-4D79-8B6F-DED278D4D664}"/>
              </a:ext>
            </a:extLst>
          </p:cNvPr>
          <p:cNvGrpSpPr/>
          <p:nvPr/>
        </p:nvGrpSpPr>
        <p:grpSpPr>
          <a:xfrm>
            <a:off x="8244815" y="1689874"/>
            <a:ext cx="386343" cy="238403"/>
            <a:chOff x="5605998" y="4615023"/>
            <a:chExt cx="2957813" cy="1825191"/>
          </a:xfrm>
        </p:grpSpPr>
        <p:grpSp>
          <p:nvGrpSpPr>
            <p:cNvPr id="7" name="Group 6">
              <a:extLst>
                <a:ext uri="{FF2B5EF4-FFF2-40B4-BE49-F238E27FC236}">
                  <a16:creationId xmlns:a16="http://schemas.microsoft.com/office/drawing/2014/main" id="{4AD9E3C8-55A8-423B-B6BB-D31D5AED2BF7}"/>
                </a:ext>
              </a:extLst>
            </p:cNvPr>
            <p:cNvGrpSpPr/>
            <p:nvPr/>
          </p:nvGrpSpPr>
          <p:grpSpPr>
            <a:xfrm>
              <a:off x="5605998" y="4615023"/>
              <a:ext cx="2957813" cy="1825191"/>
              <a:chOff x="5605998" y="4615023"/>
              <a:chExt cx="2957813" cy="1825191"/>
            </a:xfrm>
          </p:grpSpPr>
          <p:sp>
            <p:nvSpPr>
              <p:cNvPr id="12" name="Rectangle: Rounded Corners 11">
                <a:extLst>
                  <a:ext uri="{FF2B5EF4-FFF2-40B4-BE49-F238E27FC236}">
                    <a16:creationId xmlns:a16="http://schemas.microsoft.com/office/drawing/2014/main" id="{7B94AA82-A9FF-4AD3-B55A-8332C3D3E7C2}"/>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13" name="Rectangle: Rounded Corners 12">
                <a:extLst>
                  <a:ext uri="{FF2B5EF4-FFF2-40B4-BE49-F238E27FC236}">
                    <a16:creationId xmlns:a16="http://schemas.microsoft.com/office/drawing/2014/main" id="{64432F29-8D34-4E22-A6C6-DE544561852A}"/>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14" name="Rectangle: Rounded Corners 13">
                <a:extLst>
                  <a:ext uri="{FF2B5EF4-FFF2-40B4-BE49-F238E27FC236}">
                    <a16:creationId xmlns:a16="http://schemas.microsoft.com/office/drawing/2014/main" id="{0096F7EE-5517-430D-9DE3-34A515B8375A}"/>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15" name="Rectangle: Rounded Corners 14">
                <a:extLst>
                  <a:ext uri="{FF2B5EF4-FFF2-40B4-BE49-F238E27FC236}">
                    <a16:creationId xmlns:a16="http://schemas.microsoft.com/office/drawing/2014/main" id="{1C89F89D-6FCD-4206-8C19-1AA5A6402DA5}"/>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8" name="Group 7">
              <a:extLst>
                <a:ext uri="{FF2B5EF4-FFF2-40B4-BE49-F238E27FC236}">
                  <a16:creationId xmlns:a16="http://schemas.microsoft.com/office/drawing/2014/main" id="{1736A1A2-BEF4-4FED-BD47-108D5F55C39E}"/>
                </a:ext>
              </a:extLst>
            </p:cNvPr>
            <p:cNvGrpSpPr/>
            <p:nvPr/>
          </p:nvGrpSpPr>
          <p:grpSpPr>
            <a:xfrm>
              <a:off x="6348529" y="5338762"/>
              <a:ext cx="1472116" cy="360068"/>
              <a:chOff x="6364404" y="5364369"/>
              <a:chExt cx="1472116" cy="360068"/>
            </a:xfrm>
          </p:grpSpPr>
          <p:sp>
            <p:nvSpPr>
              <p:cNvPr id="9" name="Oval 8">
                <a:extLst>
                  <a:ext uri="{FF2B5EF4-FFF2-40B4-BE49-F238E27FC236}">
                    <a16:creationId xmlns:a16="http://schemas.microsoft.com/office/drawing/2014/main" id="{1AFA5195-744B-41E3-BE3F-BD1A0962625A}"/>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10" name="Oval 9">
                <a:extLst>
                  <a:ext uri="{FF2B5EF4-FFF2-40B4-BE49-F238E27FC236}">
                    <a16:creationId xmlns:a16="http://schemas.microsoft.com/office/drawing/2014/main" id="{75399228-5661-46A6-A760-F89B0565212C}"/>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11" name="Oval 10">
                <a:extLst>
                  <a:ext uri="{FF2B5EF4-FFF2-40B4-BE49-F238E27FC236}">
                    <a16:creationId xmlns:a16="http://schemas.microsoft.com/office/drawing/2014/main" id="{E8D03360-C2C0-4898-9E95-3750566EED3A}"/>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16" name="TextBox 15">
            <a:extLst>
              <a:ext uri="{FF2B5EF4-FFF2-40B4-BE49-F238E27FC236}">
                <a16:creationId xmlns:a16="http://schemas.microsoft.com/office/drawing/2014/main" id="{D6B38AC0-C1B6-49CC-8CC0-368A56557F5E}"/>
              </a:ext>
            </a:extLst>
          </p:cNvPr>
          <p:cNvSpPr txBox="1"/>
          <p:nvPr/>
        </p:nvSpPr>
        <p:spPr>
          <a:xfrm>
            <a:off x="8558564" y="1634146"/>
            <a:ext cx="2487367" cy="338554"/>
          </a:xfrm>
          <a:prstGeom prst="rect">
            <a:avLst/>
          </a:prstGeom>
          <a:noFill/>
        </p:spPr>
        <p:txBody>
          <a:bodyPr wrap="square" rtlCol="0">
            <a:spAutoFit/>
          </a:bodyPr>
          <a:lstStyle/>
          <a:p>
            <a:r>
              <a:rPr lang="en-US" sz="1600" kern="0" dirty="0">
                <a:solidFill>
                  <a:schemeClr val="tx2">
                    <a:lumMod val="50000"/>
                  </a:schemeClr>
                </a:solidFill>
              </a:rPr>
              <a:t>Azure Virtual Network</a:t>
            </a:r>
            <a:endParaRPr lang="en-US" sz="1600" dirty="0"/>
          </a:p>
        </p:txBody>
      </p:sp>
      <p:sp>
        <p:nvSpPr>
          <p:cNvPr id="30" name="Rounded Rectangle 75">
            <a:extLst>
              <a:ext uri="{FF2B5EF4-FFF2-40B4-BE49-F238E27FC236}">
                <a16:creationId xmlns:a16="http://schemas.microsoft.com/office/drawing/2014/main" id="{4EE7587D-93AC-45D6-A897-F092CBD24B94}"/>
              </a:ext>
            </a:extLst>
          </p:cNvPr>
          <p:cNvSpPr/>
          <p:nvPr/>
        </p:nvSpPr>
        <p:spPr>
          <a:xfrm>
            <a:off x="9504368" y="2242810"/>
            <a:ext cx="804620" cy="780794"/>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31" name="Rounded Rectangle 75">
            <a:extLst>
              <a:ext uri="{FF2B5EF4-FFF2-40B4-BE49-F238E27FC236}">
                <a16:creationId xmlns:a16="http://schemas.microsoft.com/office/drawing/2014/main" id="{521D30E0-7987-49C8-9745-05EA083B17DA}"/>
              </a:ext>
            </a:extLst>
          </p:cNvPr>
          <p:cNvSpPr/>
          <p:nvPr/>
        </p:nvSpPr>
        <p:spPr>
          <a:xfrm>
            <a:off x="8166569" y="3307764"/>
            <a:ext cx="1793756" cy="780794"/>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17" name="Picture 16">
            <a:extLst>
              <a:ext uri="{FF2B5EF4-FFF2-40B4-BE49-F238E27FC236}">
                <a16:creationId xmlns:a16="http://schemas.microsoft.com/office/drawing/2014/main" id="{21A771E1-D4D2-4B37-A511-073149964510}"/>
              </a:ext>
            </a:extLst>
          </p:cNvPr>
          <p:cNvPicPr>
            <a:picLocks noChangeAspect="1"/>
          </p:cNvPicPr>
          <p:nvPr/>
        </p:nvPicPr>
        <p:blipFill>
          <a:blip r:embed="rId2"/>
          <a:stretch>
            <a:fillRect/>
          </a:stretch>
        </p:blipFill>
        <p:spPr>
          <a:xfrm>
            <a:off x="8735722" y="3426187"/>
            <a:ext cx="585683" cy="558651"/>
          </a:xfrm>
          <a:prstGeom prst="rect">
            <a:avLst/>
          </a:prstGeom>
        </p:spPr>
      </p:pic>
      <p:pic>
        <p:nvPicPr>
          <p:cNvPr id="18" name="Picture 17">
            <a:extLst>
              <a:ext uri="{FF2B5EF4-FFF2-40B4-BE49-F238E27FC236}">
                <a16:creationId xmlns:a16="http://schemas.microsoft.com/office/drawing/2014/main" id="{8B5A2075-0AAB-4776-9D7E-9A800A9084B2}"/>
              </a:ext>
            </a:extLst>
          </p:cNvPr>
          <p:cNvPicPr>
            <a:picLocks noChangeAspect="1"/>
          </p:cNvPicPr>
          <p:nvPr/>
        </p:nvPicPr>
        <p:blipFill>
          <a:blip r:embed="rId3"/>
          <a:stretch>
            <a:fillRect/>
          </a:stretch>
        </p:blipFill>
        <p:spPr>
          <a:xfrm>
            <a:off x="9596269" y="2290387"/>
            <a:ext cx="620818" cy="620818"/>
          </a:xfrm>
          <a:prstGeom prst="rect">
            <a:avLst/>
          </a:prstGeom>
        </p:spPr>
      </p:pic>
      <p:sp>
        <p:nvSpPr>
          <p:cNvPr id="32" name="Rounded Rectangle 75">
            <a:extLst>
              <a:ext uri="{FF2B5EF4-FFF2-40B4-BE49-F238E27FC236}">
                <a16:creationId xmlns:a16="http://schemas.microsoft.com/office/drawing/2014/main" id="{1BE2D33D-04D1-4CE5-883E-0C5A0B97896B}"/>
              </a:ext>
            </a:extLst>
          </p:cNvPr>
          <p:cNvSpPr/>
          <p:nvPr/>
        </p:nvSpPr>
        <p:spPr>
          <a:xfrm>
            <a:off x="8305041" y="2242810"/>
            <a:ext cx="720469" cy="780794"/>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grpSp>
        <p:nvGrpSpPr>
          <p:cNvPr id="19" name="Group 18">
            <a:extLst>
              <a:ext uri="{FF2B5EF4-FFF2-40B4-BE49-F238E27FC236}">
                <a16:creationId xmlns:a16="http://schemas.microsoft.com/office/drawing/2014/main" id="{3F6DABBC-C09A-4A6E-8F9E-13ED74FE9ACA}"/>
              </a:ext>
            </a:extLst>
          </p:cNvPr>
          <p:cNvGrpSpPr/>
          <p:nvPr/>
        </p:nvGrpSpPr>
        <p:grpSpPr>
          <a:xfrm>
            <a:off x="8509895" y="2456196"/>
            <a:ext cx="344360" cy="343893"/>
            <a:chOff x="497252" y="2269518"/>
            <a:chExt cx="3759508" cy="3754415"/>
          </a:xfrm>
        </p:grpSpPr>
        <p:sp>
          <p:nvSpPr>
            <p:cNvPr id="20" name="Rectangle: Rounded Corners 19">
              <a:extLst>
                <a:ext uri="{FF2B5EF4-FFF2-40B4-BE49-F238E27FC236}">
                  <a16:creationId xmlns:a16="http://schemas.microsoft.com/office/drawing/2014/main" id="{F2E48006-505B-47AF-AEC7-31F6353E9286}"/>
                </a:ext>
              </a:extLst>
            </p:cNvPr>
            <p:cNvSpPr/>
            <p:nvPr/>
          </p:nvSpPr>
          <p:spPr bwMode="auto">
            <a:xfrm>
              <a:off x="497252" y="2269518"/>
              <a:ext cx="3759508" cy="3754415"/>
            </a:xfrm>
            <a:prstGeom prst="roundRect">
              <a:avLst>
                <a:gd name="adj" fmla="val 7884"/>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1" name="Group 20">
              <a:extLst>
                <a:ext uri="{FF2B5EF4-FFF2-40B4-BE49-F238E27FC236}">
                  <a16:creationId xmlns:a16="http://schemas.microsoft.com/office/drawing/2014/main" id="{291061E7-DDA5-4DD7-B0F5-D03B59EDCD92}"/>
                </a:ext>
              </a:extLst>
            </p:cNvPr>
            <p:cNvGrpSpPr/>
            <p:nvPr/>
          </p:nvGrpSpPr>
          <p:grpSpPr>
            <a:xfrm>
              <a:off x="706190" y="2487916"/>
              <a:ext cx="3341632" cy="3326411"/>
              <a:chOff x="827088" y="-3463925"/>
              <a:chExt cx="3833812" cy="3816350"/>
            </a:xfrm>
          </p:grpSpPr>
          <p:sp>
            <p:nvSpPr>
              <p:cNvPr id="22" name="Freeform 5">
                <a:extLst>
                  <a:ext uri="{FF2B5EF4-FFF2-40B4-BE49-F238E27FC236}">
                    <a16:creationId xmlns:a16="http://schemas.microsoft.com/office/drawing/2014/main" id="{982A406A-4F33-4EAA-8230-B8E84F07FDF8}"/>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23" name="Freeform 6">
                <a:extLst>
                  <a:ext uri="{FF2B5EF4-FFF2-40B4-BE49-F238E27FC236}">
                    <a16:creationId xmlns:a16="http://schemas.microsoft.com/office/drawing/2014/main" id="{46C37DBC-E8FB-46DA-80A4-D3E50E24D84E}"/>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24" name="Freeform 7">
                <a:extLst>
                  <a:ext uri="{FF2B5EF4-FFF2-40B4-BE49-F238E27FC236}">
                    <a16:creationId xmlns:a16="http://schemas.microsoft.com/office/drawing/2014/main" id="{E30B02DA-F77A-45D9-96CF-044D312A78A9}"/>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25" name="Freeform 8">
                <a:extLst>
                  <a:ext uri="{FF2B5EF4-FFF2-40B4-BE49-F238E27FC236}">
                    <a16:creationId xmlns:a16="http://schemas.microsoft.com/office/drawing/2014/main" id="{5550102F-CA3F-40DC-B6D9-D46D2718E4DB}"/>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26" name="Freeform 9">
                <a:extLst>
                  <a:ext uri="{FF2B5EF4-FFF2-40B4-BE49-F238E27FC236}">
                    <a16:creationId xmlns:a16="http://schemas.microsoft.com/office/drawing/2014/main" id="{F4FC45B4-973B-47EF-9A8C-CC5036F9CF77}"/>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27" name="Freeform 10">
                <a:extLst>
                  <a:ext uri="{FF2B5EF4-FFF2-40B4-BE49-F238E27FC236}">
                    <a16:creationId xmlns:a16="http://schemas.microsoft.com/office/drawing/2014/main" id="{43FAEA65-D8A7-45D8-96FA-BCC611EEA01B}"/>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28" name="Freeform 11">
                <a:extLst>
                  <a:ext uri="{FF2B5EF4-FFF2-40B4-BE49-F238E27FC236}">
                    <a16:creationId xmlns:a16="http://schemas.microsoft.com/office/drawing/2014/main" id="{4FFEF5C8-C6D2-4922-A987-3AD9AF04C0E1}"/>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29" name="Freeform 12">
                <a:extLst>
                  <a:ext uri="{FF2B5EF4-FFF2-40B4-BE49-F238E27FC236}">
                    <a16:creationId xmlns:a16="http://schemas.microsoft.com/office/drawing/2014/main" id="{8E67D7DC-1584-4224-8D8F-65945A02BF94}"/>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grpSp>
      </p:grpSp>
      <p:pic>
        <p:nvPicPr>
          <p:cNvPr id="33" name="Picture 32">
            <a:extLst>
              <a:ext uri="{FF2B5EF4-FFF2-40B4-BE49-F238E27FC236}">
                <a16:creationId xmlns:a16="http://schemas.microsoft.com/office/drawing/2014/main" id="{12E8FACA-5CD3-4D9B-8BC9-DAF277B04F66}"/>
              </a:ext>
            </a:extLst>
          </p:cNvPr>
          <p:cNvPicPr>
            <a:picLocks noChangeAspect="1"/>
          </p:cNvPicPr>
          <p:nvPr/>
        </p:nvPicPr>
        <p:blipFill>
          <a:blip r:embed="rId2"/>
          <a:stretch>
            <a:fillRect/>
          </a:stretch>
        </p:blipFill>
        <p:spPr>
          <a:xfrm>
            <a:off x="9320995" y="3800017"/>
            <a:ext cx="585683" cy="558651"/>
          </a:xfrm>
          <a:prstGeom prst="rect">
            <a:avLst/>
          </a:prstGeom>
        </p:spPr>
      </p:pic>
      <p:pic>
        <p:nvPicPr>
          <p:cNvPr id="34" name="Picture 33">
            <a:extLst>
              <a:ext uri="{FF2B5EF4-FFF2-40B4-BE49-F238E27FC236}">
                <a16:creationId xmlns:a16="http://schemas.microsoft.com/office/drawing/2014/main" id="{A923F381-4BEB-45F4-8DFB-6999850BD233}"/>
              </a:ext>
            </a:extLst>
          </p:cNvPr>
          <p:cNvPicPr>
            <a:picLocks noChangeAspect="1"/>
          </p:cNvPicPr>
          <p:nvPr/>
        </p:nvPicPr>
        <p:blipFill>
          <a:blip r:embed="rId2"/>
          <a:stretch>
            <a:fillRect/>
          </a:stretch>
        </p:blipFill>
        <p:spPr>
          <a:xfrm>
            <a:off x="8210207" y="3428762"/>
            <a:ext cx="585683" cy="558651"/>
          </a:xfrm>
          <a:prstGeom prst="rect">
            <a:avLst/>
          </a:prstGeom>
        </p:spPr>
      </p:pic>
      <p:sp>
        <p:nvSpPr>
          <p:cNvPr id="36" name="Rounded Rectangle 75">
            <a:extLst>
              <a:ext uri="{FF2B5EF4-FFF2-40B4-BE49-F238E27FC236}">
                <a16:creationId xmlns:a16="http://schemas.microsoft.com/office/drawing/2014/main" id="{61A0C5D2-BA42-4ECF-A3EF-3EF0B5D6463B}"/>
              </a:ext>
            </a:extLst>
          </p:cNvPr>
          <p:cNvSpPr/>
          <p:nvPr/>
        </p:nvSpPr>
        <p:spPr>
          <a:xfrm>
            <a:off x="10337207" y="3308973"/>
            <a:ext cx="804620" cy="780794"/>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35" name="Picture 34">
            <a:extLst>
              <a:ext uri="{FF2B5EF4-FFF2-40B4-BE49-F238E27FC236}">
                <a16:creationId xmlns:a16="http://schemas.microsoft.com/office/drawing/2014/main" id="{B6E1054A-1F7C-460B-8FCA-587D2C6742A6}"/>
              </a:ext>
            </a:extLst>
          </p:cNvPr>
          <p:cNvPicPr>
            <a:picLocks noChangeAspect="1"/>
          </p:cNvPicPr>
          <p:nvPr/>
        </p:nvPicPr>
        <p:blipFill>
          <a:blip r:embed="rId4"/>
          <a:stretch>
            <a:fillRect/>
          </a:stretch>
        </p:blipFill>
        <p:spPr>
          <a:xfrm>
            <a:off x="10542422" y="3885210"/>
            <a:ext cx="406695" cy="406695"/>
          </a:xfrm>
          <a:prstGeom prst="rect">
            <a:avLst/>
          </a:prstGeom>
        </p:spPr>
      </p:pic>
      <p:sp>
        <p:nvSpPr>
          <p:cNvPr id="39" name="TextBox 38">
            <a:extLst>
              <a:ext uri="{FF2B5EF4-FFF2-40B4-BE49-F238E27FC236}">
                <a16:creationId xmlns:a16="http://schemas.microsoft.com/office/drawing/2014/main" id="{17A7302B-0D8A-4C5E-9BD5-FEF9ECAB1842}"/>
              </a:ext>
            </a:extLst>
          </p:cNvPr>
          <p:cNvSpPr txBox="1"/>
          <p:nvPr/>
        </p:nvSpPr>
        <p:spPr>
          <a:xfrm>
            <a:off x="7901354" y="4700954"/>
            <a:ext cx="3704257" cy="1231106"/>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Some hosts and services have a public IP and a private IP.  Gateways and load balancers are a common example.</a:t>
            </a:r>
          </a:p>
        </p:txBody>
      </p:sp>
    </p:spTree>
    <p:extLst>
      <p:ext uri="{BB962C8B-B14F-4D97-AF65-F5344CB8AC3E}">
        <p14:creationId xmlns:p14="http://schemas.microsoft.com/office/powerpoint/2010/main" val="25074995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AF09BF89-638B-4EAD-9D99-8B277F0C4959}"/>
              </a:ext>
            </a:extLst>
          </p:cNvPr>
          <p:cNvSpPr/>
          <p:nvPr/>
        </p:nvSpPr>
        <p:spPr>
          <a:xfrm>
            <a:off x="2925471" y="4366348"/>
            <a:ext cx="2235102" cy="250365"/>
          </a:xfrm>
          <a:prstGeom prst="rect">
            <a:avLst/>
          </a:prstGeom>
          <a:no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5">
            <a:extLst>
              <a:ext uri="{FF2B5EF4-FFF2-40B4-BE49-F238E27FC236}">
                <a16:creationId xmlns:a16="http://schemas.microsoft.com/office/drawing/2014/main" id="{1AC89957-C762-4F88-9E06-354A332DC03F}"/>
              </a:ext>
            </a:extLst>
          </p:cNvPr>
          <p:cNvSpPr/>
          <p:nvPr/>
        </p:nvSpPr>
        <p:spPr>
          <a:xfrm>
            <a:off x="766816" y="3172553"/>
            <a:ext cx="2430460" cy="2364318"/>
          </a:xfrm>
          <a:prstGeom prst="roundRect">
            <a:avLst>
              <a:gd name="adj" fmla="val 5211"/>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5" name="Rectangle 4">
            <a:extLst>
              <a:ext uri="{FF2B5EF4-FFF2-40B4-BE49-F238E27FC236}">
                <a16:creationId xmlns:a16="http://schemas.microsoft.com/office/drawing/2014/main" id="{620F4EB6-FCAC-43FB-A052-580D4F40DAD6}"/>
              </a:ext>
            </a:extLst>
          </p:cNvPr>
          <p:cNvSpPr/>
          <p:nvPr/>
        </p:nvSpPr>
        <p:spPr>
          <a:xfrm>
            <a:off x="6962766" y="4140476"/>
            <a:ext cx="1209921" cy="147870"/>
          </a:xfrm>
          <a:prstGeom prst="rect">
            <a:avLst/>
          </a:prstGeom>
          <a:no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75">
            <a:extLst>
              <a:ext uri="{FF2B5EF4-FFF2-40B4-BE49-F238E27FC236}">
                <a16:creationId xmlns:a16="http://schemas.microsoft.com/office/drawing/2014/main" id="{B99B687D-57FD-4846-8C9D-87B3F71BC4AF}"/>
              </a:ext>
            </a:extLst>
          </p:cNvPr>
          <p:cNvSpPr/>
          <p:nvPr/>
        </p:nvSpPr>
        <p:spPr>
          <a:xfrm>
            <a:off x="4838700" y="2667000"/>
            <a:ext cx="3492500" cy="3060700"/>
          </a:xfrm>
          <a:prstGeom prst="roundRect">
            <a:avLst>
              <a:gd name="adj" fmla="val 5211"/>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cxnSp>
        <p:nvCxnSpPr>
          <p:cNvPr id="10" name="Straight Connector 9">
            <a:extLst>
              <a:ext uri="{FF2B5EF4-FFF2-40B4-BE49-F238E27FC236}">
                <a16:creationId xmlns:a16="http://schemas.microsoft.com/office/drawing/2014/main" id="{7FE2AB30-FF9F-4F07-BDAE-B12EB2EFC98B}"/>
              </a:ext>
            </a:extLst>
          </p:cNvPr>
          <p:cNvCxnSpPr/>
          <p:nvPr/>
        </p:nvCxnSpPr>
        <p:spPr>
          <a:xfrm flipV="1">
            <a:off x="1370666" y="4046846"/>
            <a:ext cx="0" cy="352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1B6649B-A785-43E3-A06D-1B69CC457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0971" y="5230063"/>
            <a:ext cx="411802" cy="411802"/>
          </a:xfrm>
          <a:prstGeom prst="rect">
            <a:avLst/>
          </a:prstGeom>
        </p:spPr>
      </p:pic>
      <p:pic>
        <p:nvPicPr>
          <p:cNvPr id="12" name="Picture 11">
            <a:extLst>
              <a:ext uri="{FF2B5EF4-FFF2-40B4-BE49-F238E27FC236}">
                <a16:creationId xmlns:a16="http://schemas.microsoft.com/office/drawing/2014/main" id="{DC46125E-BDD1-4355-9EDD-B8A9FEB66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639" y="4294455"/>
            <a:ext cx="406323" cy="406323"/>
          </a:xfrm>
          <a:prstGeom prst="rect">
            <a:avLst/>
          </a:prstGeom>
        </p:spPr>
      </p:pic>
      <p:sp>
        <p:nvSpPr>
          <p:cNvPr id="13" name="TextBox 12">
            <a:extLst>
              <a:ext uri="{FF2B5EF4-FFF2-40B4-BE49-F238E27FC236}">
                <a16:creationId xmlns:a16="http://schemas.microsoft.com/office/drawing/2014/main" id="{179E18B5-D4B6-4C23-B8D4-234D497374FA}"/>
              </a:ext>
            </a:extLst>
          </p:cNvPr>
          <p:cNvSpPr txBox="1"/>
          <p:nvPr/>
        </p:nvSpPr>
        <p:spPr>
          <a:xfrm>
            <a:off x="5556867" y="4771069"/>
            <a:ext cx="861863" cy="261610"/>
          </a:xfrm>
          <a:prstGeom prst="rect">
            <a:avLst/>
          </a:prstGeom>
          <a:noFill/>
        </p:spPr>
        <p:txBody>
          <a:bodyPr wrap="square" rtlCol="0">
            <a:spAutoFit/>
          </a:bodyPr>
          <a:lstStyle/>
          <a:p>
            <a:r>
              <a:rPr lang="en-US" sz="1100" dirty="0"/>
              <a:t>ILB ASE B</a:t>
            </a:r>
          </a:p>
        </p:txBody>
      </p:sp>
      <p:sp>
        <p:nvSpPr>
          <p:cNvPr id="18" name="TextBox 17">
            <a:extLst>
              <a:ext uri="{FF2B5EF4-FFF2-40B4-BE49-F238E27FC236}">
                <a16:creationId xmlns:a16="http://schemas.microsoft.com/office/drawing/2014/main" id="{3B08BABC-A7AB-4278-AABC-36C43BEE5CAB}"/>
              </a:ext>
            </a:extLst>
          </p:cNvPr>
          <p:cNvSpPr txBox="1"/>
          <p:nvPr/>
        </p:nvSpPr>
        <p:spPr>
          <a:xfrm>
            <a:off x="5711564" y="5284832"/>
            <a:ext cx="1146468" cy="261610"/>
          </a:xfrm>
          <a:prstGeom prst="rect">
            <a:avLst/>
          </a:prstGeom>
          <a:noFill/>
        </p:spPr>
        <p:txBody>
          <a:bodyPr wrap="none" rtlCol="0">
            <a:spAutoFit/>
          </a:bodyPr>
          <a:lstStyle/>
          <a:p>
            <a:r>
              <a:rPr lang="en-US" sz="1100" dirty="0"/>
              <a:t>Application VNet</a:t>
            </a:r>
          </a:p>
        </p:txBody>
      </p:sp>
      <p:cxnSp>
        <p:nvCxnSpPr>
          <p:cNvPr id="27" name="Connector: Elbow 26">
            <a:extLst>
              <a:ext uri="{FF2B5EF4-FFF2-40B4-BE49-F238E27FC236}">
                <a16:creationId xmlns:a16="http://schemas.microsoft.com/office/drawing/2014/main" id="{B02A8FD1-C273-432F-AF3C-D280AD0A222E}"/>
              </a:ext>
            </a:extLst>
          </p:cNvPr>
          <p:cNvCxnSpPr>
            <a:cxnSpLocks/>
            <a:stCxn id="115" idx="2"/>
            <a:endCxn id="12" idx="3"/>
          </p:cNvCxnSpPr>
          <p:nvPr/>
        </p:nvCxnSpPr>
        <p:spPr>
          <a:xfrm rot="16200000" flipH="1">
            <a:off x="5605863" y="3912518"/>
            <a:ext cx="865456" cy="304742"/>
          </a:xfrm>
          <a:prstGeom prst="bentConnector4">
            <a:avLst>
              <a:gd name="adj1" fmla="val 38263"/>
              <a:gd name="adj2" fmla="val 175014"/>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FDFC58D-BFBB-4978-9D52-896D498F3569}"/>
              </a:ext>
            </a:extLst>
          </p:cNvPr>
          <p:cNvCxnSpPr>
            <a:cxnSpLocks/>
            <a:stCxn id="35" idx="6"/>
          </p:cNvCxnSpPr>
          <p:nvPr/>
        </p:nvCxnSpPr>
        <p:spPr>
          <a:xfrm>
            <a:off x="6545068" y="1574851"/>
            <a:ext cx="1140104" cy="12446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F4FE919-A8A9-4A58-B549-E86B8A5BE091}"/>
              </a:ext>
            </a:extLst>
          </p:cNvPr>
          <p:cNvSpPr txBox="1"/>
          <p:nvPr/>
        </p:nvSpPr>
        <p:spPr>
          <a:xfrm>
            <a:off x="7218019" y="3519459"/>
            <a:ext cx="880369" cy="261610"/>
          </a:xfrm>
          <a:prstGeom prst="rect">
            <a:avLst/>
          </a:prstGeom>
          <a:noFill/>
        </p:spPr>
        <p:txBody>
          <a:bodyPr wrap="none" rtlCol="0">
            <a:spAutoFit/>
          </a:bodyPr>
          <a:lstStyle/>
          <a:p>
            <a:r>
              <a:rPr lang="en-US" sz="1100" dirty="0"/>
              <a:t>WAF subnet</a:t>
            </a:r>
          </a:p>
        </p:txBody>
      </p:sp>
      <p:sp>
        <p:nvSpPr>
          <p:cNvPr id="35" name="Freeform 80">
            <a:extLst>
              <a:ext uri="{FF2B5EF4-FFF2-40B4-BE49-F238E27FC236}">
                <a16:creationId xmlns:a16="http://schemas.microsoft.com/office/drawing/2014/main" id="{04FCF767-A28E-4E28-A1C4-F49F1B235DE1}"/>
              </a:ext>
            </a:extLst>
          </p:cNvPr>
          <p:cNvSpPr>
            <a:spLocks/>
          </p:cNvSpPr>
          <p:nvPr/>
        </p:nvSpPr>
        <p:spPr bwMode="auto">
          <a:xfrm>
            <a:off x="5430531" y="1172938"/>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grpSp>
        <p:nvGrpSpPr>
          <p:cNvPr id="36" name="Group 35">
            <a:extLst>
              <a:ext uri="{FF2B5EF4-FFF2-40B4-BE49-F238E27FC236}">
                <a16:creationId xmlns:a16="http://schemas.microsoft.com/office/drawing/2014/main" id="{E627245D-904B-4201-8095-6E50B92613F1}"/>
              </a:ext>
            </a:extLst>
          </p:cNvPr>
          <p:cNvGrpSpPr/>
          <p:nvPr/>
        </p:nvGrpSpPr>
        <p:grpSpPr>
          <a:xfrm>
            <a:off x="1065939" y="3393038"/>
            <a:ext cx="461883" cy="363501"/>
            <a:chOff x="3231849" y="3659423"/>
            <a:chExt cx="461883" cy="363501"/>
          </a:xfrm>
        </p:grpSpPr>
        <p:sp>
          <p:nvSpPr>
            <p:cNvPr id="37" name="Freeform 127">
              <a:extLst>
                <a:ext uri="{FF2B5EF4-FFF2-40B4-BE49-F238E27FC236}">
                  <a16:creationId xmlns:a16="http://schemas.microsoft.com/office/drawing/2014/main" id="{CA3411B4-7156-4723-98AE-F5A40CA1D7C0}"/>
                </a:ext>
              </a:extLst>
            </p:cNvPr>
            <p:cNvSpPr>
              <a:spLocks noChangeAspect="1"/>
            </p:cNvSpPr>
            <p:nvPr/>
          </p:nvSpPr>
          <p:spPr bwMode="black">
            <a:xfrm>
              <a:off x="3231849" y="3659423"/>
              <a:ext cx="461883" cy="363501"/>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Graphic 37">
              <a:extLst>
                <a:ext uri="{FF2B5EF4-FFF2-40B4-BE49-F238E27FC236}">
                  <a16:creationId xmlns:a16="http://schemas.microsoft.com/office/drawing/2014/main" id="{03DA02E4-1C9F-44A3-A004-5BD514998EF9}"/>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382428" y="3703831"/>
              <a:ext cx="173862" cy="199151"/>
            </a:xfrm>
            <a:prstGeom prst="rect">
              <a:avLst/>
            </a:prstGeom>
          </p:spPr>
        </p:pic>
      </p:grpSp>
      <p:grpSp>
        <p:nvGrpSpPr>
          <p:cNvPr id="39" name="Group 38">
            <a:extLst>
              <a:ext uri="{FF2B5EF4-FFF2-40B4-BE49-F238E27FC236}">
                <a16:creationId xmlns:a16="http://schemas.microsoft.com/office/drawing/2014/main" id="{4297AE9A-108A-4678-BEB6-7A5779B87A86}"/>
              </a:ext>
            </a:extLst>
          </p:cNvPr>
          <p:cNvGrpSpPr/>
          <p:nvPr/>
        </p:nvGrpSpPr>
        <p:grpSpPr>
          <a:xfrm>
            <a:off x="1073733" y="3995820"/>
            <a:ext cx="461883" cy="363501"/>
            <a:chOff x="3231849" y="3659423"/>
            <a:chExt cx="461883" cy="363501"/>
          </a:xfrm>
        </p:grpSpPr>
        <p:sp>
          <p:nvSpPr>
            <p:cNvPr id="40" name="Freeform 127">
              <a:extLst>
                <a:ext uri="{FF2B5EF4-FFF2-40B4-BE49-F238E27FC236}">
                  <a16:creationId xmlns:a16="http://schemas.microsoft.com/office/drawing/2014/main" id="{6B0C8C4A-E2CD-40B7-8831-CE972A870BD2}"/>
                </a:ext>
              </a:extLst>
            </p:cNvPr>
            <p:cNvSpPr>
              <a:spLocks noChangeAspect="1"/>
            </p:cNvSpPr>
            <p:nvPr/>
          </p:nvSpPr>
          <p:spPr bwMode="black">
            <a:xfrm>
              <a:off x="3231849" y="3659423"/>
              <a:ext cx="461883" cy="363501"/>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Graphic 40">
              <a:extLst>
                <a:ext uri="{FF2B5EF4-FFF2-40B4-BE49-F238E27FC236}">
                  <a16:creationId xmlns:a16="http://schemas.microsoft.com/office/drawing/2014/main" id="{A49B18A7-E886-4413-BCC8-1B0FC6A491B4}"/>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382428" y="3703831"/>
              <a:ext cx="173862" cy="199151"/>
            </a:xfrm>
            <a:prstGeom prst="rect">
              <a:avLst/>
            </a:prstGeom>
          </p:spPr>
        </p:pic>
      </p:grpSp>
      <p:sp>
        <p:nvSpPr>
          <p:cNvPr id="45" name="Rounded Rectangle 75">
            <a:extLst>
              <a:ext uri="{FF2B5EF4-FFF2-40B4-BE49-F238E27FC236}">
                <a16:creationId xmlns:a16="http://schemas.microsoft.com/office/drawing/2014/main" id="{80B41CFB-39E1-4AFF-9BB2-BBC3180F9C22}"/>
              </a:ext>
            </a:extLst>
          </p:cNvPr>
          <p:cNvSpPr/>
          <p:nvPr/>
        </p:nvSpPr>
        <p:spPr>
          <a:xfrm>
            <a:off x="5270365" y="4140476"/>
            <a:ext cx="1384436" cy="901660"/>
          </a:xfrm>
          <a:prstGeom prst="roundRect">
            <a:avLst>
              <a:gd name="adj" fmla="val 521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grpSp>
        <p:nvGrpSpPr>
          <p:cNvPr id="52" name="Group 51">
            <a:extLst>
              <a:ext uri="{FF2B5EF4-FFF2-40B4-BE49-F238E27FC236}">
                <a16:creationId xmlns:a16="http://schemas.microsoft.com/office/drawing/2014/main" id="{8F06C00D-A940-4B14-B17B-1D4B4A24A783}"/>
              </a:ext>
            </a:extLst>
          </p:cNvPr>
          <p:cNvGrpSpPr/>
          <p:nvPr/>
        </p:nvGrpSpPr>
        <p:grpSpPr>
          <a:xfrm>
            <a:off x="7468635" y="2990290"/>
            <a:ext cx="461883" cy="363501"/>
            <a:chOff x="3231849" y="3659423"/>
            <a:chExt cx="461883" cy="363501"/>
          </a:xfrm>
        </p:grpSpPr>
        <p:sp>
          <p:nvSpPr>
            <p:cNvPr id="53" name="Freeform 127">
              <a:extLst>
                <a:ext uri="{FF2B5EF4-FFF2-40B4-BE49-F238E27FC236}">
                  <a16:creationId xmlns:a16="http://schemas.microsoft.com/office/drawing/2014/main" id="{1FB55A27-F821-4AD9-87A0-961F6E916A30}"/>
                </a:ext>
              </a:extLst>
            </p:cNvPr>
            <p:cNvSpPr>
              <a:spLocks noChangeAspect="1"/>
            </p:cNvSpPr>
            <p:nvPr/>
          </p:nvSpPr>
          <p:spPr bwMode="black">
            <a:xfrm>
              <a:off x="3231849" y="3659423"/>
              <a:ext cx="461883" cy="363501"/>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Graphic 53">
              <a:extLst>
                <a:ext uri="{FF2B5EF4-FFF2-40B4-BE49-F238E27FC236}">
                  <a16:creationId xmlns:a16="http://schemas.microsoft.com/office/drawing/2014/main" id="{FFEBEAEC-C306-418F-B98F-3F4CCC91F271}"/>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382428" y="3703831"/>
              <a:ext cx="173862" cy="199151"/>
            </a:xfrm>
            <a:prstGeom prst="rect">
              <a:avLst/>
            </a:prstGeom>
          </p:spPr>
        </p:pic>
      </p:grpSp>
      <p:sp>
        <p:nvSpPr>
          <p:cNvPr id="55" name="Rounded Rectangle 75">
            <a:extLst>
              <a:ext uri="{FF2B5EF4-FFF2-40B4-BE49-F238E27FC236}">
                <a16:creationId xmlns:a16="http://schemas.microsoft.com/office/drawing/2014/main" id="{272BD144-A972-4686-883C-F42EFFE13BBB}"/>
              </a:ext>
            </a:extLst>
          </p:cNvPr>
          <p:cNvSpPr/>
          <p:nvPr/>
        </p:nvSpPr>
        <p:spPr>
          <a:xfrm>
            <a:off x="7234320" y="2832668"/>
            <a:ext cx="901704" cy="970355"/>
          </a:xfrm>
          <a:prstGeom prst="roundRect">
            <a:avLst>
              <a:gd name="adj" fmla="val 521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56" name="Rectangle 55">
            <a:extLst>
              <a:ext uri="{FF2B5EF4-FFF2-40B4-BE49-F238E27FC236}">
                <a16:creationId xmlns:a16="http://schemas.microsoft.com/office/drawing/2014/main" id="{DCFBA1EC-AF2A-4B57-B6D8-BD1F148CB89C}"/>
              </a:ext>
            </a:extLst>
          </p:cNvPr>
          <p:cNvSpPr/>
          <p:nvPr/>
        </p:nvSpPr>
        <p:spPr>
          <a:xfrm>
            <a:off x="7749742" y="3168633"/>
            <a:ext cx="213587" cy="199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0218C145-0DC9-4900-BBD0-7EE255AB816C}"/>
              </a:ext>
            </a:extLst>
          </p:cNvPr>
          <p:cNvCxnSpPr>
            <a:cxnSpLocks/>
            <a:stCxn id="12" idx="1"/>
            <a:endCxn id="79" idx="4"/>
          </p:cNvCxnSpPr>
          <p:nvPr/>
        </p:nvCxnSpPr>
        <p:spPr>
          <a:xfrm rot="10800000">
            <a:off x="3222367" y="4496585"/>
            <a:ext cx="2562272" cy="103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8D365252-1200-44A1-8EA9-D15A49A44182}"/>
              </a:ext>
            </a:extLst>
          </p:cNvPr>
          <p:cNvSpPr txBox="1"/>
          <p:nvPr/>
        </p:nvSpPr>
        <p:spPr>
          <a:xfrm>
            <a:off x="2791849" y="4754045"/>
            <a:ext cx="633507" cy="261610"/>
          </a:xfrm>
          <a:prstGeom prst="rect">
            <a:avLst/>
          </a:prstGeom>
          <a:solidFill>
            <a:schemeClr val="bg1"/>
          </a:solidFill>
        </p:spPr>
        <p:txBody>
          <a:bodyPr wrap="none" rtlCol="0">
            <a:spAutoFit/>
          </a:bodyPr>
          <a:lstStyle/>
          <a:p>
            <a:r>
              <a:rPr lang="en-US" sz="1100" dirty="0"/>
              <a:t>Firewall</a:t>
            </a:r>
          </a:p>
        </p:txBody>
      </p:sp>
      <p:grpSp>
        <p:nvGrpSpPr>
          <p:cNvPr id="78" name="Group 77">
            <a:extLst>
              <a:ext uri="{FF2B5EF4-FFF2-40B4-BE49-F238E27FC236}">
                <a16:creationId xmlns:a16="http://schemas.microsoft.com/office/drawing/2014/main" id="{2A0D83BC-A649-4E8F-9A4E-6E3674D80959}"/>
              </a:ext>
            </a:extLst>
          </p:cNvPr>
          <p:cNvGrpSpPr/>
          <p:nvPr/>
        </p:nvGrpSpPr>
        <p:grpSpPr>
          <a:xfrm>
            <a:off x="2951775" y="4177571"/>
            <a:ext cx="418782" cy="504527"/>
            <a:chOff x="4754661" y="5915119"/>
            <a:chExt cx="617121" cy="743476"/>
          </a:xfrm>
        </p:grpSpPr>
        <p:sp>
          <p:nvSpPr>
            <p:cNvPr id="79" name="Cube 78">
              <a:extLst>
                <a:ext uri="{FF2B5EF4-FFF2-40B4-BE49-F238E27FC236}">
                  <a16:creationId xmlns:a16="http://schemas.microsoft.com/office/drawing/2014/main" id="{B027C2CE-9B52-422C-89F2-BB027E6C45AC}"/>
                </a:ext>
              </a:extLst>
            </p:cNvPr>
            <p:cNvSpPr/>
            <p:nvPr/>
          </p:nvSpPr>
          <p:spPr bwMode="auto">
            <a:xfrm>
              <a:off x="4976117" y="6115509"/>
              <a:ext cx="395665" cy="321045"/>
            </a:xfrm>
            <a:prstGeom prst="cube">
              <a:avLst>
                <a:gd name="adj" fmla="val 68020"/>
              </a:avLst>
            </a:prstGeom>
            <a:solidFill>
              <a:schemeClr val="bg2"/>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Cube 79">
              <a:extLst>
                <a:ext uri="{FF2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name="adj" fmla="val 68020"/>
              </a:avLst>
            </a:prstGeom>
            <a:solidFill>
              <a:schemeClr val="bg2"/>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Cube 80">
              <a:extLst>
                <a:ext uri="{FF2B5EF4-FFF2-40B4-BE49-F238E27FC236}">
                  <a16:creationId xmlns:a16="http://schemas.microsoft.com/office/drawing/2014/main" id="{6D0C5019-A707-4A40-90E5-14B699840BF8}"/>
                </a:ext>
              </a:extLst>
            </p:cNvPr>
            <p:cNvSpPr/>
            <p:nvPr/>
          </p:nvSpPr>
          <p:spPr bwMode="auto">
            <a:xfrm>
              <a:off x="4754661" y="6337550"/>
              <a:ext cx="395665" cy="321045"/>
            </a:xfrm>
            <a:prstGeom prst="cube">
              <a:avLst>
                <a:gd name="adj" fmla="val 68020"/>
              </a:avLst>
            </a:prstGeom>
            <a:solidFill>
              <a:schemeClr val="bg2"/>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Cube 81">
              <a:extLst>
                <a:ext uri="{FF2B5EF4-FFF2-40B4-BE49-F238E27FC236}">
                  <a16:creationId xmlns:a16="http://schemas.microsoft.com/office/drawing/2014/main" id="{C45A45D2-C4CE-43B6-89A3-8CE6F48605EC}"/>
                </a:ext>
              </a:extLst>
            </p:cNvPr>
            <p:cNvSpPr/>
            <p:nvPr/>
          </p:nvSpPr>
          <p:spPr bwMode="auto">
            <a:xfrm>
              <a:off x="4754661" y="6238917"/>
              <a:ext cx="395665" cy="321045"/>
            </a:xfrm>
            <a:prstGeom prst="cube">
              <a:avLst>
                <a:gd name="adj" fmla="val 68020"/>
              </a:avLst>
            </a:prstGeom>
            <a:solidFill>
              <a:schemeClr val="bg2"/>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Cube 82">
              <a:extLst>
                <a:ext uri="{FF2B5EF4-FFF2-40B4-BE49-F238E27FC236}">
                  <a16:creationId xmlns:a16="http://schemas.microsoft.com/office/drawing/2014/main" id="{E7A95CCE-5904-4DD6-B8FC-DFB937BE90A2}"/>
                </a:ext>
              </a:extLst>
            </p:cNvPr>
            <p:cNvSpPr/>
            <p:nvPr/>
          </p:nvSpPr>
          <p:spPr bwMode="auto">
            <a:xfrm>
              <a:off x="4976117" y="5915119"/>
              <a:ext cx="395665" cy="321045"/>
            </a:xfrm>
            <a:prstGeom prst="cube">
              <a:avLst>
                <a:gd name="adj" fmla="val 68020"/>
              </a:avLst>
            </a:prstGeom>
            <a:solidFill>
              <a:schemeClr val="bg2"/>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Cube 83">
              <a:extLst>
                <a:ext uri="{FF2B5EF4-FFF2-40B4-BE49-F238E27FC236}">
                  <a16:creationId xmlns:a16="http://schemas.microsoft.com/office/drawing/2014/main" id="{84DB8F2C-A83E-4F19-82C4-1FCCA65A4617}"/>
                </a:ext>
              </a:extLst>
            </p:cNvPr>
            <p:cNvSpPr/>
            <p:nvPr/>
          </p:nvSpPr>
          <p:spPr bwMode="auto">
            <a:xfrm>
              <a:off x="4754661" y="6137160"/>
              <a:ext cx="395665" cy="321045"/>
            </a:xfrm>
            <a:prstGeom prst="cube">
              <a:avLst>
                <a:gd name="adj" fmla="val 68020"/>
              </a:avLst>
            </a:prstGeom>
            <a:solidFill>
              <a:schemeClr val="bg2"/>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6" name="Group 85">
            <a:extLst>
              <a:ext uri="{FF2B5EF4-FFF2-40B4-BE49-F238E27FC236}">
                <a16:creationId xmlns:a16="http://schemas.microsoft.com/office/drawing/2014/main" id="{8D90F769-045C-4D31-BFC2-1D6968ADAA46}"/>
              </a:ext>
            </a:extLst>
          </p:cNvPr>
          <p:cNvGrpSpPr/>
          <p:nvPr/>
        </p:nvGrpSpPr>
        <p:grpSpPr>
          <a:xfrm>
            <a:off x="1080301" y="4615165"/>
            <a:ext cx="461883" cy="363501"/>
            <a:chOff x="3231849" y="3659423"/>
            <a:chExt cx="461883" cy="363501"/>
          </a:xfrm>
        </p:grpSpPr>
        <p:sp>
          <p:nvSpPr>
            <p:cNvPr id="87" name="Freeform 127">
              <a:extLst>
                <a:ext uri="{FF2B5EF4-FFF2-40B4-BE49-F238E27FC236}">
                  <a16:creationId xmlns:a16="http://schemas.microsoft.com/office/drawing/2014/main" id="{D0895142-A511-4506-B6AF-AF742E38DE93}"/>
                </a:ext>
              </a:extLst>
            </p:cNvPr>
            <p:cNvSpPr>
              <a:spLocks noChangeAspect="1"/>
            </p:cNvSpPr>
            <p:nvPr/>
          </p:nvSpPr>
          <p:spPr bwMode="black">
            <a:xfrm>
              <a:off x="3231849" y="3659423"/>
              <a:ext cx="461883" cy="363501"/>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87">
              <a:extLst>
                <a:ext uri="{FF2B5EF4-FFF2-40B4-BE49-F238E27FC236}">
                  <a16:creationId xmlns:a16="http://schemas.microsoft.com/office/drawing/2014/main" id="{8039E8C6-F4CF-4ED7-95BD-86EB218E6AC9}"/>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382428" y="3703831"/>
              <a:ext cx="173862" cy="199151"/>
            </a:xfrm>
            <a:prstGeom prst="rect">
              <a:avLst/>
            </a:prstGeom>
          </p:spPr>
        </p:pic>
      </p:grpSp>
      <p:cxnSp>
        <p:nvCxnSpPr>
          <p:cNvPr id="89" name="Connector: Elbow 88">
            <a:extLst>
              <a:ext uri="{FF2B5EF4-FFF2-40B4-BE49-F238E27FC236}">
                <a16:creationId xmlns:a16="http://schemas.microsoft.com/office/drawing/2014/main" id="{BDBFACE3-B5B9-442A-864A-4B67E5DC4E26}"/>
              </a:ext>
            </a:extLst>
          </p:cNvPr>
          <p:cNvCxnSpPr>
            <a:cxnSpLocks/>
            <a:stCxn id="84" idx="2"/>
          </p:cNvCxnSpPr>
          <p:nvPr/>
        </p:nvCxnSpPr>
        <p:spPr>
          <a:xfrm rot="10800000">
            <a:off x="1495003" y="3546186"/>
            <a:ext cx="1456773" cy="965091"/>
          </a:xfrm>
          <a:prstGeom prst="bentConnector3">
            <a:avLst>
              <a:gd name="adj1" fmla="val 4825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4BACFDA3-B3CC-444F-9ABB-E033793205A3}"/>
              </a:ext>
            </a:extLst>
          </p:cNvPr>
          <p:cNvCxnSpPr>
            <a:cxnSpLocks/>
            <a:stCxn id="84" idx="2"/>
          </p:cNvCxnSpPr>
          <p:nvPr/>
        </p:nvCxnSpPr>
        <p:spPr>
          <a:xfrm rot="10800000">
            <a:off x="1535617" y="4104076"/>
            <a:ext cx="1416159" cy="40720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991848F8-D15B-4E8A-B74F-69EDE7063CEF}"/>
              </a:ext>
            </a:extLst>
          </p:cNvPr>
          <p:cNvCxnSpPr>
            <a:cxnSpLocks/>
            <a:stCxn id="84" idx="2"/>
          </p:cNvCxnSpPr>
          <p:nvPr/>
        </p:nvCxnSpPr>
        <p:spPr>
          <a:xfrm rot="10800000" flipV="1">
            <a:off x="1527827" y="4511276"/>
            <a:ext cx="1423949" cy="244932"/>
          </a:xfrm>
          <a:prstGeom prst="bentConnector3">
            <a:avLst>
              <a:gd name="adj1" fmla="val 4910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4" name="Freeform: Shape 103">
            <a:extLst>
              <a:ext uri="{FF2B5EF4-FFF2-40B4-BE49-F238E27FC236}">
                <a16:creationId xmlns:a16="http://schemas.microsoft.com/office/drawing/2014/main" id="{3172FB23-D789-4ECC-9C58-6AC3529D810E}"/>
              </a:ext>
            </a:extLst>
          </p:cNvPr>
          <p:cNvSpPr/>
          <p:nvPr/>
        </p:nvSpPr>
        <p:spPr>
          <a:xfrm>
            <a:off x="3970543" y="4000883"/>
            <a:ext cx="348130" cy="214234"/>
          </a:xfrm>
          <a:custGeom>
            <a:avLst/>
            <a:gdLst>
              <a:gd name="connsiteX0" fmla="*/ 437674 w 495300"/>
              <a:gd name="connsiteY0" fmla="*/ 195739 h 304800"/>
              <a:gd name="connsiteX1" fmla="*/ 414814 w 495300"/>
              <a:gd name="connsiteY1" fmla="*/ 200501 h 304800"/>
              <a:gd name="connsiteX2" fmla="*/ 298609 w 495300"/>
              <a:gd name="connsiteY2" fmla="*/ 84296 h 304800"/>
              <a:gd name="connsiteX3" fmla="*/ 303371 w 495300"/>
              <a:gd name="connsiteY3" fmla="*/ 61436 h 304800"/>
              <a:gd name="connsiteX4" fmla="*/ 249079 w 495300"/>
              <a:gd name="connsiteY4" fmla="*/ 7144 h 304800"/>
              <a:gd name="connsiteX5" fmla="*/ 194786 w 495300"/>
              <a:gd name="connsiteY5" fmla="*/ 61436 h 304800"/>
              <a:gd name="connsiteX6" fmla="*/ 199549 w 495300"/>
              <a:gd name="connsiteY6" fmla="*/ 84296 h 304800"/>
              <a:gd name="connsiteX7" fmla="*/ 84296 w 495300"/>
              <a:gd name="connsiteY7" fmla="*/ 201454 h 304800"/>
              <a:gd name="connsiteX8" fmla="*/ 61436 w 495300"/>
              <a:gd name="connsiteY8" fmla="*/ 196691 h 304800"/>
              <a:gd name="connsiteX9" fmla="*/ 7144 w 495300"/>
              <a:gd name="connsiteY9" fmla="*/ 250984 h 304800"/>
              <a:gd name="connsiteX10" fmla="*/ 61436 w 495300"/>
              <a:gd name="connsiteY10" fmla="*/ 305276 h 304800"/>
              <a:gd name="connsiteX11" fmla="*/ 111919 w 495300"/>
              <a:gd name="connsiteY11" fmla="*/ 270034 h 304800"/>
              <a:gd name="connsiteX12" fmla="*/ 386239 w 495300"/>
              <a:gd name="connsiteY12" fmla="*/ 270034 h 304800"/>
              <a:gd name="connsiteX13" fmla="*/ 436721 w 495300"/>
              <a:gd name="connsiteY13" fmla="*/ 305276 h 304800"/>
              <a:gd name="connsiteX14" fmla="*/ 491014 w 495300"/>
              <a:gd name="connsiteY14" fmla="*/ 250984 h 304800"/>
              <a:gd name="connsiteX15" fmla="*/ 437674 w 495300"/>
              <a:gd name="connsiteY15" fmla="*/ 195739 h 304800"/>
              <a:gd name="connsiteX16" fmla="*/ 60484 w 495300"/>
              <a:gd name="connsiteY16" fmla="*/ 268129 h 304800"/>
              <a:gd name="connsiteX17" fmla="*/ 42386 w 495300"/>
              <a:gd name="connsiteY17" fmla="*/ 250031 h 304800"/>
              <a:gd name="connsiteX18" fmla="*/ 60484 w 495300"/>
              <a:gd name="connsiteY18" fmla="*/ 231934 h 304800"/>
              <a:gd name="connsiteX19" fmla="*/ 78581 w 495300"/>
              <a:gd name="connsiteY19" fmla="*/ 250031 h 304800"/>
              <a:gd name="connsiteX20" fmla="*/ 60484 w 495300"/>
              <a:gd name="connsiteY20" fmla="*/ 268129 h 304800"/>
              <a:gd name="connsiteX21" fmla="*/ 249079 w 495300"/>
              <a:gd name="connsiteY21" fmla="*/ 44291 h 304800"/>
              <a:gd name="connsiteX22" fmla="*/ 267176 w 495300"/>
              <a:gd name="connsiteY22" fmla="*/ 62389 h 304800"/>
              <a:gd name="connsiteX23" fmla="*/ 249079 w 495300"/>
              <a:gd name="connsiteY23" fmla="*/ 80486 h 304800"/>
              <a:gd name="connsiteX24" fmla="*/ 230981 w 495300"/>
              <a:gd name="connsiteY24" fmla="*/ 62389 h 304800"/>
              <a:gd name="connsiteX25" fmla="*/ 249079 w 495300"/>
              <a:gd name="connsiteY25" fmla="*/ 44291 h 304800"/>
              <a:gd name="connsiteX26" fmla="*/ 386239 w 495300"/>
              <a:gd name="connsiteY26" fmla="*/ 231934 h 304800"/>
              <a:gd name="connsiteX27" fmla="*/ 111919 w 495300"/>
              <a:gd name="connsiteY27" fmla="*/ 231934 h 304800"/>
              <a:gd name="connsiteX28" fmla="*/ 110014 w 495300"/>
              <a:gd name="connsiteY28" fmla="*/ 228124 h 304800"/>
              <a:gd name="connsiteX29" fmla="*/ 226219 w 495300"/>
              <a:gd name="connsiteY29" fmla="*/ 110966 h 304800"/>
              <a:gd name="connsiteX30" fmla="*/ 249079 w 495300"/>
              <a:gd name="connsiteY30" fmla="*/ 115729 h 304800"/>
              <a:gd name="connsiteX31" fmla="*/ 271939 w 495300"/>
              <a:gd name="connsiteY31" fmla="*/ 110966 h 304800"/>
              <a:gd name="connsiteX32" fmla="*/ 388144 w 495300"/>
              <a:gd name="connsiteY32" fmla="*/ 227171 h 304800"/>
              <a:gd name="connsiteX33" fmla="*/ 386239 w 495300"/>
              <a:gd name="connsiteY33" fmla="*/ 231934 h 304800"/>
              <a:gd name="connsiteX34" fmla="*/ 437674 w 495300"/>
              <a:gd name="connsiteY34" fmla="*/ 267176 h 304800"/>
              <a:gd name="connsiteX35" fmla="*/ 419576 w 495300"/>
              <a:gd name="connsiteY35" fmla="*/ 249079 h 304800"/>
              <a:gd name="connsiteX36" fmla="*/ 437674 w 495300"/>
              <a:gd name="connsiteY36" fmla="*/ 230981 h 304800"/>
              <a:gd name="connsiteX37" fmla="*/ 455771 w 495300"/>
              <a:gd name="connsiteY37" fmla="*/ 249079 h 304800"/>
              <a:gd name="connsiteX38" fmla="*/ 437674 w 495300"/>
              <a:gd name="connsiteY38" fmla="*/ 267176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304800">
                <a:moveTo>
                  <a:pt x="437674" y="195739"/>
                </a:moveTo>
                <a:cubicBezTo>
                  <a:pt x="429101" y="195739"/>
                  <a:pt x="421481" y="197644"/>
                  <a:pt x="414814" y="200501"/>
                </a:cubicBezTo>
                <a:lnTo>
                  <a:pt x="298609" y="84296"/>
                </a:lnTo>
                <a:cubicBezTo>
                  <a:pt x="301466" y="77629"/>
                  <a:pt x="303371" y="70009"/>
                  <a:pt x="303371" y="61436"/>
                </a:cubicBezTo>
                <a:cubicBezTo>
                  <a:pt x="303371" y="30956"/>
                  <a:pt x="278606" y="7144"/>
                  <a:pt x="249079" y="7144"/>
                </a:cubicBezTo>
                <a:cubicBezTo>
                  <a:pt x="219551" y="7144"/>
                  <a:pt x="194786" y="31909"/>
                  <a:pt x="194786" y="61436"/>
                </a:cubicBezTo>
                <a:cubicBezTo>
                  <a:pt x="194786" y="70009"/>
                  <a:pt x="196691" y="77629"/>
                  <a:pt x="199549" y="84296"/>
                </a:cubicBezTo>
                <a:lnTo>
                  <a:pt x="84296" y="201454"/>
                </a:lnTo>
                <a:cubicBezTo>
                  <a:pt x="77629" y="198596"/>
                  <a:pt x="70009" y="196691"/>
                  <a:pt x="61436" y="196691"/>
                </a:cubicBezTo>
                <a:cubicBezTo>
                  <a:pt x="30956" y="196691"/>
                  <a:pt x="7144" y="221456"/>
                  <a:pt x="7144" y="250984"/>
                </a:cubicBezTo>
                <a:cubicBezTo>
                  <a:pt x="7144" y="280511"/>
                  <a:pt x="31909" y="305276"/>
                  <a:pt x="61436" y="305276"/>
                </a:cubicBezTo>
                <a:cubicBezTo>
                  <a:pt x="85249" y="305276"/>
                  <a:pt x="104299" y="290036"/>
                  <a:pt x="111919" y="270034"/>
                </a:cubicBezTo>
                <a:lnTo>
                  <a:pt x="386239" y="270034"/>
                </a:lnTo>
                <a:cubicBezTo>
                  <a:pt x="393859" y="290036"/>
                  <a:pt x="413861" y="305276"/>
                  <a:pt x="436721" y="305276"/>
                </a:cubicBezTo>
                <a:cubicBezTo>
                  <a:pt x="467201" y="305276"/>
                  <a:pt x="491014" y="280511"/>
                  <a:pt x="491014" y="250984"/>
                </a:cubicBezTo>
                <a:cubicBezTo>
                  <a:pt x="491014" y="221456"/>
                  <a:pt x="467201" y="195739"/>
                  <a:pt x="437674" y="195739"/>
                </a:cubicBezTo>
                <a:close/>
                <a:moveTo>
                  <a:pt x="60484" y="268129"/>
                </a:moveTo>
                <a:cubicBezTo>
                  <a:pt x="50959" y="268129"/>
                  <a:pt x="42386" y="260509"/>
                  <a:pt x="42386" y="250031"/>
                </a:cubicBezTo>
                <a:cubicBezTo>
                  <a:pt x="42386" y="240506"/>
                  <a:pt x="50006" y="231934"/>
                  <a:pt x="60484" y="231934"/>
                </a:cubicBezTo>
                <a:cubicBezTo>
                  <a:pt x="70009" y="231934"/>
                  <a:pt x="78581" y="239554"/>
                  <a:pt x="78581" y="250031"/>
                </a:cubicBezTo>
                <a:cubicBezTo>
                  <a:pt x="78581" y="260509"/>
                  <a:pt x="70961" y="268129"/>
                  <a:pt x="60484" y="268129"/>
                </a:cubicBezTo>
                <a:close/>
                <a:moveTo>
                  <a:pt x="249079" y="44291"/>
                </a:moveTo>
                <a:cubicBezTo>
                  <a:pt x="258604" y="44291"/>
                  <a:pt x="267176" y="51911"/>
                  <a:pt x="267176" y="62389"/>
                </a:cubicBezTo>
                <a:cubicBezTo>
                  <a:pt x="267176" y="71914"/>
                  <a:pt x="259556" y="80486"/>
                  <a:pt x="249079" y="80486"/>
                </a:cubicBezTo>
                <a:cubicBezTo>
                  <a:pt x="239554" y="80486"/>
                  <a:pt x="230981" y="72866"/>
                  <a:pt x="230981" y="62389"/>
                </a:cubicBezTo>
                <a:cubicBezTo>
                  <a:pt x="231934" y="51911"/>
                  <a:pt x="239554" y="44291"/>
                  <a:pt x="249079" y="44291"/>
                </a:cubicBezTo>
                <a:close/>
                <a:moveTo>
                  <a:pt x="386239" y="231934"/>
                </a:moveTo>
                <a:lnTo>
                  <a:pt x="111919" y="231934"/>
                </a:lnTo>
                <a:cubicBezTo>
                  <a:pt x="110966" y="230029"/>
                  <a:pt x="110966" y="229076"/>
                  <a:pt x="110014" y="228124"/>
                </a:cubicBezTo>
                <a:lnTo>
                  <a:pt x="226219" y="110966"/>
                </a:lnTo>
                <a:cubicBezTo>
                  <a:pt x="232886" y="113824"/>
                  <a:pt x="240506" y="115729"/>
                  <a:pt x="249079" y="115729"/>
                </a:cubicBezTo>
                <a:cubicBezTo>
                  <a:pt x="257651" y="115729"/>
                  <a:pt x="265271" y="113824"/>
                  <a:pt x="271939" y="110966"/>
                </a:cubicBezTo>
                <a:lnTo>
                  <a:pt x="388144" y="227171"/>
                </a:lnTo>
                <a:cubicBezTo>
                  <a:pt x="387191" y="228124"/>
                  <a:pt x="386239" y="230029"/>
                  <a:pt x="386239" y="231934"/>
                </a:cubicBezTo>
                <a:close/>
                <a:moveTo>
                  <a:pt x="437674" y="267176"/>
                </a:moveTo>
                <a:cubicBezTo>
                  <a:pt x="428149" y="267176"/>
                  <a:pt x="419576" y="259556"/>
                  <a:pt x="419576" y="249079"/>
                </a:cubicBezTo>
                <a:cubicBezTo>
                  <a:pt x="419576" y="239554"/>
                  <a:pt x="427196" y="230981"/>
                  <a:pt x="437674" y="230981"/>
                </a:cubicBezTo>
                <a:cubicBezTo>
                  <a:pt x="447199" y="230981"/>
                  <a:pt x="455771" y="238601"/>
                  <a:pt x="455771" y="249079"/>
                </a:cubicBezTo>
                <a:cubicBezTo>
                  <a:pt x="454819" y="259556"/>
                  <a:pt x="447199" y="267176"/>
                  <a:pt x="437674" y="267176"/>
                </a:cubicBezTo>
                <a:close/>
              </a:path>
            </a:pathLst>
          </a:custGeom>
          <a:solidFill>
            <a:srgbClr val="0078D7"/>
          </a:solidFill>
          <a:ln w="9525" cap="flat">
            <a:noFill/>
            <a:prstDash val="solid"/>
            <a:miter/>
          </a:ln>
        </p:spPr>
        <p:txBody>
          <a:bodyPr rtlCol="0" anchor="ctr"/>
          <a:lstStyle/>
          <a:p>
            <a:endParaRPr lang="en-US"/>
          </a:p>
        </p:txBody>
      </p:sp>
      <p:sp>
        <p:nvSpPr>
          <p:cNvPr id="105" name="TextBox 104">
            <a:extLst>
              <a:ext uri="{FF2B5EF4-FFF2-40B4-BE49-F238E27FC236}">
                <a16:creationId xmlns:a16="http://schemas.microsoft.com/office/drawing/2014/main" id="{BEC6406E-6120-4380-ADC8-E3B2F7C4028A}"/>
              </a:ext>
            </a:extLst>
          </p:cNvPr>
          <p:cNvSpPr txBox="1"/>
          <p:nvPr/>
        </p:nvSpPr>
        <p:spPr>
          <a:xfrm>
            <a:off x="3625125" y="4147834"/>
            <a:ext cx="1174720" cy="258532"/>
          </a:xfrm>
          <a:prstGeom prst="rect">
            <a:avLst/>
          </a:prstGeom>
        </p:spPr>
        <p:txBody>
          <a:bodyPr wrap="square" lIns="91440">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solidFill>
                  <a:schemeClr val="tx1"/>
                </a:solidFill>
              </a:rPr>
              <a:t>Express Route</a:t>
            </a:r>
          </a:p>
        </p:txBody>
      </p:sp>
      <p:pic>
        <p:nvPicPr>
          <p:cNvPr id="115" name="Picture 114">
            <a:extLst>
              <a:ext uri="{FF2B5EF4-FFF2-40B4-BE49-F238E27FC236}">
                <a16:creationId xmlns:a16="http://schemas.microsoft.com/office/drawing/2014/main" id="{19A3B02E-77CD-409A-A044-8DD166DB9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058" y="3225838"/>
            <a:ext cx="406323" cy="406323"/>
          </a:xfrm>
          <a:prstGeom prst="rect">
            <a:avLst/>
          </a:prstGeom>
        </p:spPr>
      </p:pic>
      <p:sp>
        <p:nvSpPr>
          <p:cNvPr id="116" name="TextBox 115">
            <a:extLst>
              <a:ext uri="{FF2B5EF4-FFF2-40B4-BE49-F238E27FC236}">
                <a16:creationId xmlns:a16="http://schemas.microsoft.com/office/drawing/2014/main" id="{8EDB9B08-C424-4A6F-BC8C-9C9ACD657660}"/>
              </a:ext>
            </a:extLst>
          </p:cNvPr>
          <p:cNvSpPr txBox="1"/>
          <p:nvPr/>
        </p:nvSpPr>
        <p:spPr>
          <a:xfrm>
            <a:off x="5536927" y="2946596"/>
            <a:ext cx="841050" cy="261610"/>
          </a:xfrm>
          <a:prstGeom prst="rect">
            <a:avLst/>
          </a:prstGeom>
          <a:noFill/>
        </p:spPr>
        <p:txBody>
          <a:bodyPr wrap="square" rtlCol="0">
            <a:spAutoFit/>
          </a:bodyPr>
          <a:lstStyle/>
          <a:p>
            <a:r>
              <a:rPr lang="en-US" sz="1100" dirty="0"/>
              <a:t>ILB ASE A</a:t>
            </a:r>
          </a:p>
        </p:txBody>
      </p:sp>
      <p:sp>
        <p:nvSpPr>
          <p:cNvPr id="117" name="Rounded Rectangle 75">
            <a:extLst>
              <a:ext uri="{FF2B5EF4-FFF2-40B4-BE49-F238E27FC236}">
                <a16:creationId xmlns:a16="http://schemas.microsoft.com/office/drawing/2014/main" id="{41F6FD83-615B-4D97-BA99-F815A1ABFE01}"/>
              </a:ext>
            </a:extLst>
          </p:cNvPr>
          <p:cNvSpPr/>
          <p:nvPr/>
        </p:nvSpPr>
        <p:spPr>
          <a:xfrm>
            <a:off x="5270365" y="2939175"/>
            <a:ext cx="1384436" cy="857286"/>
          </a:xfrm>
          <a:prstGeom prst="roundRect">
            <a:avLst>
              <a:gd name="adj" fmla="val 521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cxnSp>
        <p:nvCxnSpPr>
          <p:cNvPr id="119" name="Connector: Elbow 118">
            <a:extLst>
              <a:ext uri="{FF2B5EF4-FFF2-40B4-BE49-F238E27FC236}">
                <a16:creationId xmlns:a16="http://schemas.microsoft.com/office/drawing/2014/main" id="{88D4A4F5-E6E7-4808-B550-986741C17123}"/>
              </a:ext>
            </a:extLst>
          </p:cNvPr>
          <p:cNvCxnSpPr>
            <a:cxnSpLocks/>
            <a:endCxn id="115" idx="3"/>
          </p:cNvCxnSpPr>
          <p:nvPr/>
        </p:nvCxnSpPr>
        <p:spPr>
          <a:xfrm rot="10800000" flipV="1">
            <a:off x="6089382" y="3264214"/>
            <a:ext cx="1209059" cy="16478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30D016C4-B22A-4463-8AD8-AFCD12E3593A}"/>
              </a:ext>
            </a:extLst>
          </p:cNvPr>
          <p:cNvSpPr txBox="1"/>
          <p:nvPr/>
        </p:nvSpPr>
        <p:spPr>
          <a:xfrm>
            <a:off x="766816" y="5099258"/>
            <a:ext cx="1537600" cy="261610"/>
          </a:xfrm>
          <a:prstGeom prst="rect">
            <a:avLst/>
          </a:prstGeom>
          <a:noFill/>
        </p:spPr>
        <p:txBody>
          <a:bodyPr wrap="none" rtlCol="0">
            <a:spAutoFit/>
          </a:bodyPr>
          <a:lstStyle/>
          <a:p>
            <a:r>
              <a:rPr lang="en-US" sz="1100" dirty="0"/>
              <a:t>Secure internal services</a:t>
            </a:r>
          </a:p>
        </p:txBody>
      </p:sp>
      <p:sp>
        <p:nvSpPr>
          <p:cNvPr id="128" name="TextBox 127">
            <a:extLst>
              <a:ext uri="{FF2B5EF4-FFF2-40B4-BE49-F238E27FC236}">
                <a16:creationId xmlns:a16="http://schemas.microsoft.com/office/drawing/2014/main" id="{FAA62C75-D567-4DF3-9764-0A185AC2F2EA}"/>
              </a:ext>
            </a:extLst>
          </p:cNvPr>
          <p:cNvSpPr txBox="1"/>
          <p:nvPr/>
        </p:nvSpPr>
        <p:spPr>
          <a:xfrm>
            <a:off x="1682676" y="2886862"/>
            <a:ext cx="979307" cy="276999"/>
          </a:xfrm>
          <a:prstGeom prst="rect">
            <a:avLst/>
          </a:prstGeom>
          <a:noFill/>
        </p:spPr>
        <p:txBody>
          <a:bodyPr wrap="none" rtlCol="0">
            <a:spAutoFit/>
          </a:bodyPr>
          <a:lstStyle/>
          <a:p>
            <a:r>
              <a:rPr lang="en-US" sz="1200" dirty="0"/>
              <a:t>On-premises</a:t>
            </a:r>
          </a:p>
        </p:txBody>
      </p:sp>
      <p:sp>
        <p:nvSpPr>
          <p:cNvPr id="133" name="Content Placeholder 2">
            <a:extLst>
              <a:ext uri="{FF2B5EF4-FFF2-40B4-BE49-F238E27FC236}">
                <a16:creationId xmlns:a16="http://schemas.microsoft.com/office/drawing/2014/main" id="{509595BF-EB48-4328-BDC1-71FA9A11EB3A}"/>
              </a:ext>
            </a:extLst>
          </p:cNvPr>
          <p:cNvSpPr txBox="1">
            <a:spLocks/>
          </p:cNvSpPr>
          <p:nvPr/>
        </p:nvSpPr>
        <p:spPr>
          <a:xfrm>
            <a:off x="8845474" y="1832459"/>
            <a:ext cx="2838526" cy="38481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78D7"/>
                </a:solidFill>
              </a:rPr>
              <a:t>Insurance company</a:t>
            </a:r>
          </a:p>
          <a:p>
            <a:pPr marL="0" indent="0">
              <a:buNone/>
            </a:pPr>
            <a:r>
              <a:rPr lang="en-US" sz="1400" dirty="0"/>
              <a:t>Claims processing applications</a:t>
            </a:r>
          </a:p>
          <a:p>
            <a:pPr marL="0" indent="0">
              <a:buNone/>
            </a:pPr>
            <a:r>
              <a:rPr lang="en-US" sz="1400" dirty="0"/>
              <a:t>System needs to handle customer information</a:t>
            </a:r>
          </a:p>
          <a:p>
            <a:pPr marL="0" indent="0">
              <a:buNone/>
            </a:pPr>
            <a:r>
              <a:rPr lang="en-US" sz="1400" dirty="0"/>
              <a:t>Partial migration to the cloud</a:t>
            </a:r>
          </a:p>
          <a:p>
            <a:pPr marL="0" indent="0">
              <a:buNone/>
            </a:pPr>
            <a:r>
              <a:rPr lang="en-US" sz="1400" dirty="0"/>
              <a:t>Internal CA generated certs are used between ASEs as well as to on premises</a:t>
            </a:r>
          </a:p>
        </p:txBody>
      </p:sp>
      <p:cxnSp>
        <p:nvCxnSpPr>
          <p:cNvPr id="135" name="Straight Connector 134">
            <a:extLst>
              <a:ext uri="{FF2B5EF4-FFF2-40B4-BE49-F238E27FC236}">
                <a16:creationId xmlns:a16="http://schemas.microsoft.com/office/drawing/2014/main" id="{DF4D54F6-94E1-4347-B149-FE408F79A3E2}"/>
              </a:ext>
            </a:extLst>
          </p:cNvPr>
          <p:cNvCxnSpPr>
            <a:cxnSpLocks/>
          </p:cNvCxnSpPr>
          <p:nvPr/>
        </p:nvCxnSpPr>
        <p:spPr>
          <a:xfrm>
            <a:off x="8845474" y="2152218"/>
            <a:ext cx="2023612"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726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210AF8-ABE8-4435-A571-026B53AFF9FC}"/>
              </a:ext>
            </a:extLst>
          </p:cNvPr>
          <p:cNvSpPr>
            <a:spLocks noGrp="1"/>
          </p:cNvSpPr>
          <p:nvPr>
            <p:ph type="title"/>
          </p:nvPr>
        </p:nvSpPr>
        <p:spPr/>
        <p:txBody>
          <a:bodyPr/>
          <a:lstStyle/>
          <a:p>
            <a:r>
              <a:rPr lang="en-US" dirty="0"/>
              <a:t>In development</a:t>
            </a:r>
          </a:p>
        </p:txBody>
      </p:sp>
    </p:spTree>
    <p:extLst>
      <p:ext uri="{BB962C8B-B14F-4D97-AF65-F5344CB8AC3E}">
        <p14:creationId xmlns:p14="http://schemas.microsoft.com/office/powerpoint/2010/main" val="336306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3F0FE67-CB30-4B07-9856-425C575E4D78}"/>
              </a:ext>
            </a:extLst>
          </p:cNvPr>
          <p:cNvSpPr/>
          <p:nvPr/>
        </p:nvSpPr>
        <p:spPr bwMode="auto">
          <a:xfrm>
            <a:off x="7768020" y="3350836"/>
            <a:ext cx="258248" cy="1473200"/>
          </a:xfrm>
          <a:prstGeom prst="rect">
            <a:avLst/>
          </a:prstGeom>
          <a:solidFill>
            <a:schemeClr val="bg1"/>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ounded Rectangle 17">
            <a:extLst>
              <a:ext uri="{FF2B5EF4-FFF2-40B4-BE49-F238E27FC236}">
                <a16:creationId xmlns:a16="http://schemas.microsoft.com/office/drawing/2014/main" id="{A97E83C8-F062-4123-A57E-02FE7DAC3C78}"/>
              </a:ext>
            </a:extLst>
          </p:cNvPr>
          <p:cNvSpPr/>
          <p:nvPr/>
        </p:nvSpPr>
        <p:spPr>
          <a:xfrm>
            <a:off x="7244189" y="2010116"/>
            <a:ext cx="2756999" cy="1485095"/>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sp>
        <p:nvSpPr>
          <p:cNvPr id="64" name="Rounded Rectangle 75">
            <a:extLst>
              <a:ext uri="{FF2B5EF4-FFF2-40B4-BE49-F238E27FC236}">
                <a16:creationId xmlns:a16="http://schemas.microsoft.com/office/drawing/2014/main" id="{AEDD72F4-138E-4C75-BABE-33FA8BF0882D}"/>
              </a:ext>
            </a:extLst>
          </p:cNvPr>
          <p:cNvSpPr/>
          <p:nvPr/>
        </p:nvSpPr>
        <p:spPr>
          <a:xfrm>
            <a:off x="7546642" y="2837566"/>
            <a:ext cx="730857" cy="538870"/>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5" name="Rounded Rectangle 75">
            <a:extLst>
              <a:ext uri="{FF2B5EF4-FFF2-40B4-BE49-F238E27FC236}">
                <a16:creationId xmlns:a16="http://schemas.microsoft.com/office/drawing/2014/main" id="{D02A2B9F-824D-4F3D-A712-F4620015CC0F}"/>
              </a:ext>
            </a:extLst>
          </p:cNvPr>
          <p:cNvSpPr/>
          <p:nvPr/>
        </p:nvSpPr>
        <p:spPr>
          <a:xfrm>
            <a:off x="4214179" y="2010116"/>
            <a:ext cx="2052276" cy="134176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8" name="TextBox 7">
            <a:extLst>
              <a:ext uri="{FF2B5EF4-FFF2-40B4-BE49-F238E27FC236}">
                <a16:creationId xmlns:a16="http://schemas.microsoft.com/office/drawing/2014/main" id="{CBA2577C-DB6D-4641-AD60-DEDE8902AB8C}"/>
              </a:ext>
            </a:extLst>
          </p:cNvPr>
          <p:cNvSpPr txBox="1"/>
          <p:nvPr/>
        </p:nvSpPr>
        <p:spPr>
          <a:xfrm>
            <a:off x="4960485" y="2155877"/>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pic>
        <p:nvPicPr>
          <p:cNvPr id="30" name="Picture 2" descr="https://www.sumologic.com/wp-content/uploads/globe-1-e1473894017808.png">
            <a:extLst>
              <a:ext uri="{FF2B5EF4-FFF2-40B4-BE49-F238E27FC236}">
                <a16:creationId xmlns:a16="http://schemas.microsoft.com/office/drawing/2014/main" id="{F8C530CC-184B-48F1-849A-6680291C02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582959" y="285316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www.sumologic.com/wp-content/uploads/globe-1-e1473894017808.png">
            <a:extLst>
              <a:ext uri="{FF2B5EF4-FFF2-40B4-BE49-F238E27FC236}">
                <a16:creationId xmlns:a16="http://schemas.microsoft.com/office/drawing/2014/main" id="{504FDB7C-5857-41AC-9755-05BB121A53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892542" y="285316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www.sumologic.com/wp-content/uploads/globe-1-e1473894017808.png">
            <a:extLst>
              <a:ext uri="{FF2B5EF4-FFF2-40B4-BE49-F238E27FC236}">
                <a16:creationId xmlns:a16="http://schemas.microsoft.com/office/drawing/2014/main" id="{6DDCB102-8F01-438B-969E-F85B57790A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211880" y="285316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www.sumologic.com/wp-content/uploads/globe-1-e1473894017808.png">
            <a:extLst>
              <a:ext uri="{FF2B5EF4-FFF2-40B4-BE49-F238E27FC236}">
                <a16:creationId xmlns:a16="http://schemas.microsoft.com/office/drawing/2014/main" id="{41585526-FA15-4956-AB30-A7470F922DA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535998" y="2853162"/>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13E73434-88FB-44E3-89DA-E81BB0879EF9}"/>
              </a:ext>
            </a:extLst>
          </p:cNvPr>
          <p:cNvCxnSpPr>
            <a:cxnSpLocks/>
          </p:cNvCxnSpPr>
          <p:nvPr/>
        </p:nvCxnSpPr>
        <p:spPr>
          <a:xfrm flipH="1">
            <a:off x="3194711" y="3137264"/>
            <a:ext cx="1019468"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C26B2B0-518A-402A-BB94-E959089B3176}"/>
              </a:ext>
            </a:extLst>
          </p:cNvPr>
          <p:cNvGrpSpPr/>
          <p:nvPr/>
        </p:nvGrpSpPr>
        <p:grpSpPr>
          <a:xfrm>
            <a:off x="7387400" y="2164581"/>
            <a:ext cx="386343" cy="238403"/>
            <a:chOff x="5605998" y="4615023"/>
            <a:chExt cx="2957813" cy="1825191"/>
          </a:xfrm>
        </p:grpSpPr>
        <p:grpSp>
          <p:nvGrpSpPr>
            <p:cNvPr id="24" name="Group 23">
              <a:extLst>
                <a:ext uri="{FF2B5EF4-FFF2-40B4-BE49-F238E27FC236}">
                  <a16:creationId xmlns:a16="http://schemas.microsoft.com/office/drawing/2014/main" id="{6BFB489B-D2C4-4B48-9179-9478E0B33096}"/>
                </a:ext>
              </a:extLst>
            </p:cNvPr>
            <p:cNvGrpSpPr/>
            <p:nvPr/>
          </p:nvGrpSpPr>
          <p:grpSpPr>
            <a:xfrm>
              <a:off x="5605998" y="4615023"/>
              <a:ext cx="2957813" cy="1825191"/>
              <a:chOff x="5605998" y="4615023"/>
              <a:chExt cx="2957813" cy="1825191"/>
            </a:xfrm>
          </p:grpSpPr>
          <p:sp>
            <p:nvSpPr>
              <p:cNvPr id="31" name="Rectangle: Rounded Corners 30">
                <a:extLst>
                  <a:ext uri="{FF2B5EF4-FFF2-40B4-BE49-F238E27FC236}">
                    <a16:creationId xmlns:a16="http://schemas.microsoft.com/office/drawing/2014/main" id="{474D87A8-9C34-4EA4-8D80-355C19660003}"/>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2" name="Rectangle: Rounded Corners 31">
                <a:extLst>
                  <a:ext uri="{FF2B5EF4-FFF2-40B4-BE49-F238E27FC236}">
                    <a16:creationId xmlns:a16="http://schemas.microsoft.com/office/drawing/2014/main" id="{611C65D9-A413-43FC-B966-53B1FB5E96E0}"/>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3" name="Rectangle: Rounded Corners 32">
                <a:extLst>
                  <a:ext uri="{FF2B5EF4-FFF2-40B4-BE49-F238E27FC236}">
                    <a16:creationId xmlns:a16="http://schemas.microsoft.com/office/drawing/2014/main" id="{A412E526-5AD1-4AE7-B99F-F4F502781516}"/>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4" name="Rectangle: Rounded Corners 33">
                <a:extLst>
                  <a:ext uri="{FF2B5EF4-FFF2-40B4-BE49-F238E27FC236}">
                    <a16:creationId xmlns:a16="http://schemas.microsoft.com/office/drawing/2014/main" id="{517A68A5-33DD-46D0-B707-0F2E355AB9B8}"/>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25" name="Group 24">
              <a:extLst>
                <a:ext uri="{FF2B5EF4-FFF2-40B4-BE49-F238E27FC236}">
                  <a16:creationId xmlns:a16="http://schemas.microsoft.com/office/drawing/2014/main" id="{B6035758-0CE6-45AB-9082-5D04CBA12048}"/>
                </a:ext>
              </a:extLst>
            </p:cNvPr>
            <p:cNvGrpSpPr/>
            <p:nvPr/>
          </p:nvGrpSpPr>
          <p:grpSpPr>
            <a:xfrm>
              <a:off x="6348529" y="5338762"/>
              <a:ext cx="1472116" cy="360068"/>
              <a:chOff x="6364404" y="5364369"/>
              <a:chExt cx="1472116" cy="360068"/>
            </a:xfrm>
          </p:grpSpPr>
          <p:sp>
            <p:nvSpPr>
              <p:cNvPr id="26" name="Oval 25">
                <a:extLst>
                  <a:ext uri="{FF2B5EF4-FFF2-40B4-BE49-F238E27FC236}">
                    <a16:creationId xmlns:a16="http://schemas.microsoft.com/office/drawing/2014/main" id="{C3F00442-8741-4650-AF0B-0F672B5CC02A}"/>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8" name="Oval 27">
                <a:extLst>
                  <a:ext uri="{FF2B5EF4-FFF2-40B4-BE49-F238E27FC236}">
                    <a16:creationId xmlns:a16="http://schemas.microsoft.com/office/drawing/2014/main" id="{5F976765-3A32-46F6-80C6-ECBB0ACA1018}"/>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9" name="Oval 28">
                <a:extLst>
                  <a:ext uri="{FF2B5EF4-FFF2-40B4-BE49-F238E27FC236}">
                    <a16:creationId xmlns:a16="http://schemas.microsoft.com/office/drawing/2014/main" id="{1636E231-B11B-4CA0-82D3-A98ECF67EB59}"/>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69" name="Rectangle 68">
            <a:extLst>
              <a:ext uri="{FF2B5EF4-FFF2-40B4-BE49-F238E27FC236}">
                <a16:creationId xmlns:a16="http://schemas.microsoft.com/office/drawing/2014/main" id="{041013D7-6B57-4C95-B80C-CB279580F5E9}"/>
              </a:ext>
            </a:extLst>
          </p:cNvPr>
          <p:cNvSpPr/>
          <p:nvPr/>
        </p:nvSpPr>
        <p:spPr bwMode="auto">
          <a:xfrm>
            <a:off x="8014318" y="2692566"/>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 name="TextBox 1">
            <a:extLst>
              <a:ext uri="{FF2B5EF4-FFF2-40B4-BE49-F238E27FC236}">
                <a16:creationId xmlns:a16="http://schemas.microsoft.com/office/drawing/2014/main" id="{939058E1-08BF-47EB-BC3D-42D506F5581F}"/>
              </a:ext>
            </a:extLst>
          </p:cNvPr>
          <p:cNvSpPr txBox="1"/>
          <p:nvPr/>
        </p:nvSpPr>
        <p:spPr>
          <a:xfrm>
            <a:off x="7729412" y="2074448"/>
            <a:ext cx="2180405" cy="338554"/>
          </a:xfrm>
          <a:prstGeom prst="rect">
            <a:avLst/>
          </a:prstGeom>
          <a:noFill/>
        </p:spPr>
        <p:txBody>
          <a:bodyPr wrap="none" rtlCol="0">
            <a:spAutoFit/>
          </a:bodyPr>
          <a:lstStyle/>
          <a:p>
            <a:r>
              <a:rPr lang="en-US" sz="1600" kern="0" dirty="0">
                <a:solidFill>
                  <a:schemeClr val="tx2">
                    <a:lumMod val="50000"/>
                  </a:schemeClr>
                </a:solidFill>
              </a:rPr>
              <a:t>Azure Virtual Network</a:t>
            </a:r>
            <a:endParaRPr lang="en-US" sz="1600" dirty="0"/>
          </a:p>
        </p:txBody>
      </p:sp>
      <p:cxnSp>
        <p:nvCxnSpPr>
          <p:cNvPr id="4" name="Connector: Elbow 3">
            <a:extLst>
              <a:ext uri="{FF2B5EF4-FFF2-40B4-BE49-F238E27FC236}">
                <a16:creationId xmlns:a16="http://schemas.microsoft.com/office/drawing/2014/main" id="{38D6D225-5E17-48F5-847C-E9DB1A9768FF}"/>
              </a:ext>
            </a:extLst>
          </p:cNvPr>
          <p:cNvCxnSpPr>
            <a:cxnSpLocks/>
            <a:stCxn id="6" idx="0"/>
            <a:endCxn id="30" idx="1"/>
          </p:cNvCxnSpPr>
          <p:nvPr/>
        </p:nvCxnSpPr>
        <p:spPr>
          <a:xfrm rot="16200000" flipH="1" flipV="1">
            <a:off x="6198635" y="1348769"/>
            <a:ext cx="77296" cy="3308648"/>
          </a:xfrm>
          <a:prstGeom prst="bentConnector4">
            <a:avLst>
              <a:gd name="adj1" fmla="val -439716"/>
              <a:gd name="adj2" fmla="val 106909"/>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1C2C109-7A30-4FB4-B091-682B8419704D}"/>
              </a:ext>
            </a:extLst>
          </p:cNvPr>
          <p:cNvSpPr txBox="1"/>
          <p:nvPr/>
        </p:nvSpPr>
        <p:spPr>
          <a:xfrm>
            <a:off x="720654" y="4319804"/>
            <a:ext cx="6046445" cy="666593"/>
          </a:xfrm>
          <a:prstGeom prst="rect">
            <a:avLst/>
          </a:prstGeom>
          <a:noFill/>
        </p:spPr>
        <p:txBody>
          <a:bodyPr wrap="square" rtlCol="0">
            <a:spAutoFit/>
          </a:bodyPr>
          <a:lstStyle/>
          <a:p>
            <a:pPr defTabSz="914016"/>
            <a:r>
              <a:rPr lang="en-US" sz="1866" dirty="0">
                <a:solidFill>
                  <a:srgbClr val="353535"/>
                </a:solidFill>
                <a:latin typeface="Segoe UI Semilight"/>
              </a:rPr>
              <a:t>Your app is only accessible from a private address in a selected Azure Virtual Network.  </a:t>
            </a:r>
          </a:p>
        </p:txBody>
      </p:sp>
      <p:sp>
        <p:nvSpPr>
          <p:cNvPr id="6" name="Oval 5">
            <a:extLst>
              <a:ext uri="{FF2B5EF4-FFF2-40B4-BE49-F238E27FC236}">
                <a16:creationId xmlns:a16="http://schemas.microsoft.com/office/drawing/2014/main" id="{8B5829A1-9E7E-434D-A41E-E78D441EBE91}"/>
              </a:ext>
            </a:extLst>
          </p:cNvPr>
          <p:cNvSpPr/>
          <p:nvPr/>
        </p:nvSpPr>
        <p:spPr>
          <a:xfrm>
            <a:off x="7812014" y="2964445"/>
            <a:ext cx="159186" cy="172819"/>
          </a:xfrm>
          <a:prstGeom prst="ellipse">
            <a:avLst/>
          </a:prstGeom>
          <a:solidFill>
            <a:srgbClr val="0078D7"/>
          </a:solid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96A2F3D8-9CAF-4F86-9397-C53F3CABB5A7}"/>
              </a:ext>
            </a:extLst>
          </p:cNvPr>
          <p:cNvCxnSpPr>
            <a:cxnSpLocks/>
          </p:cNvCxnSpPr>
          <p:nvPr/>
        </p:nvCxnSpPr>
        <p:spPr>
          <a:xfrm flipH="1">
            <a:off x="8008142" y="3072558"/>
            <a:ext cx="728038"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41DC272B-AAEF-4E1A-B4E2-78A15477D2B4}"/>
              </a:ext>
            </a:extLst>
          </p:cNvPr>
          <p:cNvSpPr>
            <a:spLocks noGrp="1"/>
          </p:cNvSpPr>
          <p:nvPr>
            <p:ph type="title" idx="4294967295"/>
          </p:nvPr>
        </p:nvSpPr>
        <p:spPr>
          <a:xfrm>
            <a:off x="587375" y="468302"/>
            <a:ext cx="11017250" cy="554038"/>
          </a:xfrm>
        </p:spPr>
        <p:txBody>
          <a:bodyPr>
            <a:normAutofit/>
          </a:bodyPr>
          <a:lstStyle/>
          <a:p>
            <a:r>
              <a:rPr lang="en-US" dirty="0"/>
              <a:t>Private Link support</a:t>
            </a:r>
          </a:p>
        </p:txBody>
      </p:sp>
      <p:sp>
        <p:nvSpPr>
          <p:cNvPr id="47" name="Rounded Rectangle 175">
            <a:extLst>
              <a:ext uri="{FF2B5EF4-FFF2-40B4-BE49-F238E27FC236}">
                <a16:creationId xmlns:a16="http://schemas.microsoft.com/office/drawing/2014/main" id="{F30B7281-FC2A-44FB-A1B9-E66199743134}"/>
              </a:ext>
            </a:extLst>
          </p:cNvPr>
          <p:cNvSpPr/>
          <p:nvPr/>
        </p:nvSpPr>
        <p:spPr>
          <a:xfrm>
            <a:off x="7273685" y="4638690"/>
            <a:ext cx="1860219" cy="953723"/>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endParaRPr lang="en-US" sz="1400" kern="0" dirty="0">
              <a:solidFill>
                <a:srgbClr val="666666"/>
              </a:solidFill>
            </a:endParaRPr>
          </a:p>
        </p:txBody>
      </p:sp>
      <p:sp>
        <p:nvSpPr>
          <p:cNvPr id="61" name="Rectangle 60">
            <a:extLst>
              <a:ext uri="{FF2B5EF4-FFF2-40B4-BE49-F238E27FC236}">
                <a16:creationId xmlns:a16="http://schemas.microsoft.com/office/drawing/2014/main" id="{4AF595EA-36AA-4E68-8F77-0807A4648C46}"/>
              </a:ext>
            </a:extLst>
          </p:cNvPr>
          <p:cNvSpPr/>
          <p:nvPr/>
        </p:nvSpPr>
        <p:spPr>
          <a:xfrm>
            <a:off x="7452036" y="5255206"/>
            <a:ext cx="1452642" cy="307777"/>
          </a:xfrm>
          <a:prstGeom prst="rect">
            <a:avLst/>
          </a:prstGeom>
        </p:spPr>
        <p:txBody>
          <a:bodyPr wrap="square">
            <a:spAutoFit/>
          </a:bodyPr>
          <a:lstStyle/>
          <a:p>
            <a:pPr algn="ctr" defTabSz="895982"/>
            <a:r>
              <a:rPr lang="en-US" sz="1400" kern="0" dirty="0"/>
              <a:t>On Premises</a:t>
            </a:r>
          </a:p>
        </p:txBody>
      </p:sp>
      <p:cxnSp>
        <p:nvCxnSpPr>
          <p:cNvPr id="62" name="Straight Arrow Connector 61">
            <a:extLst>
              <a:ext uri="{FF2B5EF4-FFF2-40B4-BE49-F238E27FC236}">
                <a16:creationId xmlns:a16="http://schemas.microsoft.com/office/drawing/2014/main" id="{ADB74570-6D52-4C17-A08C-346DDD2D5D67}"/>
              </a:ext>
            </a:extLst>
          </p:cNvPr>
          <p:cNvCxnSpPr>
            <a:cxnSpLocks/>
          </p:cNvCxnSpPr>
          <p:nvPr/>
        </p:nvCxnSpPr>
        <p:spPr>
          <a:xfrm flipH="1" flipV="1">
            <a:off x="7891607" y="3190381"/>
            <a:ext cx="5537" cy="1672862"/>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3" name="Freeform 80">
            <a:extLst>
              <a:ext uri="{FF2B5EF4-FFF2-40B4-BE49-F238E27FC236}">
                <a16:creationId xmlns:a16="http://schemas.microsoft.com/office/drawing/2014/main" id="{0455B9AE-273B-4AAB-8119-9B0A845CDF12}"/>
              </a:ext>
            </a:extLst>
          </p:cNvPr>
          <p:cNvSpPr>
            <a:spLocks/>
          </p:cNvSpPr>
          <p:nvPr/>
        </p:nvSpPr>
        <p:spPr bwMode="auto">
          <a:xfrm>
            <a:off x="1998118" y="2497293"/>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pic>
        <p:nvPicPr>
          <p:cNvPr id="65" name="Picture 64">
            <a:extLst>
              <a:ext uri="{FF2B5EF4-FFF2-40B4-BE49-F238E27FC236}">
                <a16:creationId xmlns:a16="http://schemas.microsoft.com/office/drawing/2014/main" id="{E8CF79B9-0DED-47A6-8CA3-3757FD8EE87E}"/>
              </a:ext>
            </a:extLst>
          </p:cNvPr>
          <p:cNvPicPr>
            <a:picLocks noChangeAspect="1"/>
          </p:cNvPicPr>
          <p:nvPr/>
        </p:nvPicPr>
        <p:blipFill>
          <a:blip r:embed="rId5"/>
          <a:stretch>
            <a:fillRect/>
          </a:stretch>
        </p:blipFill>
        <p:spPr>
          <a:xfrm>
            <a:off x="8342396" y="4895082"/>
            <a:ext cx="318023" cy="315344"/>
          </a:xfrm>
          <a:prstGeom prst="rect">
            <a:avLst/>
          </a:prstGeom>
          <a:noFill/>
        </p:spPr>
      </p:pic>
      <p:pic>
        <p:nvPicPr>
          <p:cNvPr id="66" name="Picture 65">
            <a:extLst>
              <a:ext uri="{FF2B5EF4-FFF2-40B4-BE49-F238E27FC236}">
                <a16:creationId xmlns:a16="http://schemas.microsoft.com/office/drawing/2014/main" id="{340D0B01-BE81-498F-9DF9-6340B6631E7C}"/>
              </a:ext>
            </a:extLst>
          </p:cNvPr>
          <p:cNvPicPr>
            <a:picLocks noChangeAspect="1"/>
          </p:cNvPicPr>
          <p:nvPr/>
        </p:nvPicPr>
        <p:blipFill>
          <a:blip r:embed="rId5"/>
          <a:stretch>
            <a:fillRect/>
          </a:stretch>
        </p:blipFill>
        <p:spPr>
          <a:xfrm>
            <a:off x="7718937" y="4895082"/>
            <a:ext cx="318023" cy="315344"/>
          </a:xfrm>
          <a:prstGeom prst="rect">
            <a:avLst/>
          </a:prstGeom>
          <a:noFill/>
        </p:spPr>
      </p:pic>
      <p:pic>
        <p:nvPicPr>
          <p:cNvPr id="67" name="Picture 66">
            <a:extLst>
              <a:ext uri="{FF2B5EF4-FFF2-40B4-BE49-F238E27FC236}">
                <a16:creationId xmlns:a16="http://schemas.microsoft.com/office/drawing/2014/main" id="{6A93A591-B45E-4741-8A1E-376DE402CB2E}"/>
              </a:ext>
            </a:extLst>
          </p:cNvPr>
          <p:cNvPicPr>
            <a:picLocks noChangeAspect="1"/>
          </p:cNvPicPr>
          <p:nvPr/>
        </p:nvPicPr>
        <p:blipFill>
          <a:blip r:embed="rId5"/>
          <a:stretch>
            <a:fillRect/>
          </a:stretch>
        </p:blipFill>
        <p:spPr>
          <a:xfrm>
            <a:off x="8030667" y="4895082"/>
            <a:ext cx="318023" cy="315344"/>
          </a:xfrm>
          <a:prstGeom prst="rect">
            <a:avLst/>
          </a:prstGeom>
          <a:noFill/>
        </p:spPr>
      </p:pic>
      <p:pic>
        <p:nvPicPr>
          <p:cNvPr id="68" name="Picture 67">
            <a:extLst>
              <a:ext uri="{FF2B5EF4-FFF2-40B4-BE49-F238E27FC236}">
                <a16:creationId xmlns:a16="http://schemas.microsoft.com/office/drawing/2014/main" id="{DD764F05-6E0A-44CD-8911-422B3BB6A80E}"/>
              </a:ext>
            </a:extLst>
          </p:cNvPr>
          <p:cNvPicPr>
            <a:picLocks noChangeAspect="1"/>
          </p:cNvPicPr>
          <p:nvPr/>
        </p:nvPicPr>
        <p:blipFill>
          <a:blip r:embed="rId5"/>
          <a:stretch>
            <a:fillRect/>
          </a:stretch>
        </p:blipFill>
        <p:spPr>
          <a:xfrm>
            <a:off x="9434956" y="2964445"/>
            <a:ext cx="318023" cy="315344"/>
          </a:xfrm>
          <a:prstGeom prst="rect">
            <a:avLst/>
          </a:prstGeom>
          <a:noFill/>
        </p:spPr>
      </p:pic>
      <p:pic>
        <p:nvPicPr>
          <p:cNvPr id="70" name="Picture 69">
            <a:extLst>
              <a:ext uri="{FF2B5EF4-FFF2-40B4-BE49-F238E27FC236}">
                <a16:creationId xmlns:a16="http://schemas.microsoft.com/office/drawing/2014/main" id="{2E68CB07-12D6-41A7-8755-1E52C985E62B}"/>
              </a:ext>
            </a:extLst>
          </p:cNvPr>
          <p:cNvPicPr>
            <a:picLocks noChangeAspect="1"/>
          </p:cNvPicPr>
          <p:nvPr/>
        </p:nvPicPr>
        <p:blipFill>
          <a:blip r:embed="rId5"/>
          <a:stretch>
            <a:fillRect/>
          </a:stretch>
        </p:blipFill>
        <p:spPr>
          <a:xfrm>
            <a:off x="8811497" y="2964445"/>
            <a:ext cx="318023" cy="315344"/>
          </a:xfrm>
          <a:prstGeom prst="rect">
            <a:avLst/>
          </a:prstGeom>
          <a:noFill/>
        </p:spPr>
      </p:pic>
      <p:pic>
        <p:nvPicPr>
          <p:cNvPr id="72" name="Picture 71">
            <a:extLst>
              <a:ext uri="{FF2B5EF4-FFF2-40B4-BE49-F238E27FC236}">
                <a16:creationId xmlns:a16="http://schemas.microsoft.com/office/drawing/2014/main" id="{7EEC8E37-9F07-4C8B-A8C0-12D7EF94FAD0}"/>
              </a:ext>
            </a:extLst>
          </p:cNvPr>
          <p:cNvPicPr>
            <a:picLocks noChangeAspect="1"/>
          </p:cNvPicPr>
          <p:nvPr/>
        </p:nvPicPr>
        <p:blipFill>
          <a:blip r:embed="rId5"/>
          <a:stretch>
            <a:fillRect/>
          </a:stretch>
        </p:blipFill>
        <p:spPr>
          <a:xfrm>
            <a:off x="9123227" y="2964445"/>
            <a:ext cx="318023" cy="315344"/>
          </a:xfrm>
          <a:prstGeom prst="rect">
            <a:avLst/>
          </a:prstGeom>
          <a:noFill/>
        </p:spPr>
      </p:pic>
      <p:sp>
        <p:nvSpPr>
          <p:cNvPr id="74" name="Freeform: Shape 73">
            <a:extLst>
              <a:ext uri="{FF2B5EF4-FFF2-40B4-BE49-F238E27FC236}">
                <a16:creationId xmlns:a16="http://schemas.microsoft.com/office/drawing/2014/main" id="{E8C9AB33-60AC-4F2A-84E4-715C0DD6C066}"/>
              </a:ext>
            </a:extLst>
          </p:cNvPr>
          <p:cNvSpPr/>
          <p:nvPr/>
        </p:nvSpPr>
        <p:spPr>
          <a:xfrm>
            <a:off x="8291799" y="3938869"/>
            <a:ext cx="348130" cy="214234"/>
          </a:xfrm>
          <a:custGeom>
            <a:avLst/>
            <a:gdLst>
              <a:gd name="connsiteX0" fmla="*/ 437674 w 495300"/>
              <a:gd name="connsiteY0" fmla="*/ 195739 h 304800"/>
              <a:gd name="connsiteX1" fmla="*/ 414814 w 495300"/>
              <a:gd name="connsiteY1" fmla="*/ 200501 h 304800"/>
              <a:gd name="connsiteX2" fmla="*/ 298609 w 495300"/>
              <a:gd name="connsiteY2" fmla="*/ 84296 h 304800"/>
              <a:gd name="connsiteX3" fmla="*/ 303371 w 495300"/>
              <a:gd name="connsiteY3" fmla="*/ 61436 h 304800"/>
              <a:gd name="connsiteX4" fmla="*/ 249079 w 495300"/>
              <a:gd name="connsiteY4" fmla="*/ 7144 h 304800"/>
              <a:gd name="connsiteX5" fmla="*/ 194786 w 495300"/>
              <a:gd name="connsiteY5" fmla="*/ 61436 h 304800"/>
              <a:gd name="connsiteX6" fmla="*/ 199549 w 495300"/>
              <a:gd name="connsiteY6" fmla="*/ 84296 h 304800"/>
              <a:gd name="connsiteX7" fmla="*/ 84296 w 495300"/>
              <a:gd name="connsiteY7" fmla="*/ 201454 h 304800"/>
              <a:gd name="connsiteX8" fmla="*/ 61436 w 495300"/>
              <a:gd name="connsiteY8" fmla="*/ 196691 h 304800"/>
              <a:gd name="connsiteX9" fmla="*/ 7144 w 495300"/>
              <a:gd name="connsiteY9" fmla="*/ 250984 h 304800"/>
              <a:gd name="connsiteX10" fmla="*/ 61436 w 495300"/>
              <a:gd name="connsiteY10" fmla="*/ 305276 h 304800"/>
              <a:gd name="connsiteX11" fmla="*/ 111919 w 495300"/>
              <a:gd name="connsiteY11" fmla="*/ 270034 h 304800"/>
              <a:gd name="connsiteX12" fmla="*/ 386239 w 495300"/>
              <a:gd name="connsiteY12" fmla="*/ 270034 h 304800"/>
              <a:gd name="connsiteX13" fmla="*/ 436721 w 495300"/>
              <a:gd name="connsiteY13" fmla="*/ 305276 h 304800"/>
              <a:gd name="connsiteX14" fmla="*/ 491014 w 495300"/>
              <a:gd name="connsiteY14" fmla="*/ 250984 h 304800"/>
              <a:gd name="connsiteX15" fmla="*/ 437674 w 495300"/>
              <a:gd name="connsiteY15" fmla="*/ 195739 h 304800"/>
              <a:gd name="connsiteX16" fmla="*/ 60484 w 495300"/>
              <a:gd name="connsiteY16" fmla="*/ 268129 h 304800"/>
              <a:gd name="connsiteX17" fmla="*/ 42386 w 495300"/>
              <a:gd name="connsiteY17" fmla="*/ 250031 h 304800"/>
              <a:gd name="connsiteX18" fmla="*/ 60484 w 495300"/>
              <a:gd name="connsiteY18" fmla="*/ 231934 h 304800"/>
              <a:gd name="connsiteX19" fmla="*/ 78581 w 495300"/>
              <a:gd name="connsiteY19" fmla="*/ 250031 h 304800"/>
              <a:gd name="connsiteX20" fmla="*/ 60484 w 495300"/>
              <a:gd name="connsiteY20" fmla="*/ 268129 h 304800"/>
              <a:gd name="connsiteX21" fmla="*/ 249079 w 495300"/>
              <a:gd name="connsiteY21" fmla="*/ 44291 h 304800"/>
              <a:gd name="connsiteX22" fmla="*/ 267176 w 495300"/>
              <a:gd name="connsiteY22" fmla="*/ 62389 h 304800"/>
              <a:gd name="connsiteX23" fmla="*/ 249079 w 495300"/>
              <a:gd name="connsiteY23" fmla="*/ 80486 h 304800"/>
              <a:gd name="connsiteX24" fmla="*/ 230981 w 495300"/>
              <a:gd name="connsiteY24" fmla="*/ 62389 h 304800"/>
              <a:gd name="connsiteX25" fmla="*/ 249079 w 495300"/>
              <a:gd name="connsiteY25" fmla="*/ 44291 h 304800"/>
              <a:gd name="connsiteX26" fmla="*/ 386239 w 495300"/>
              <a:gd name="connsiteY26" fmla="*/ 231934 h 304800"/>
              <a:gd name="connsiteX27" fmla="*/ 111919 w 495300"/>
              <a:gd name="connsiteY27" fmla="*/ 231934 h 304800"/>
              <a:gd name="connsiteX28" fmla="*/ 110014 w 495300"/>
              <a:gd name="connsiteY28" fmla="*/ 228124 h 304800"/>
              <a:gd name="connsiteX29" fmla="*/ 226219 w 495300"/>
              <a:gd name="connsiteY29" fmla="*/ 110966 h 304800"/>
              <a:gd name="connsiteX30" fmla="*/ 249079 w 495300"/>
              <a:gd name="connsiteY30" fmla="*/ 115729 h 304800"/>
              <a:gd name="connsiteX31" fmla="*/ 271939 w 495300"/>
              <a:gd name="connsiteY31" fmla="*/ 110966 h 304800"/>
              <a:gd name="connsiteX32" fmla="*/ 388144 w 495300"/>
              <a:gd name="connsiteY32" fmla="*/ 227171 h 304800"/>
              <a:gd name="connsiteX33" fmla="*/ 386239 w 495300"/>
              <a:gd name="connsiteY33" fmla="*/ 231934 h 304800"/>
              <a:gd name="connsiteX34" fmla="*/ 437674 w 495300"/>
              <a:gd name="connsiteY34" fmla="*/ 267176 h 304800"/>
              <a:gd name="connsiteX35" fmla="*/ 419576 w 495300"/>
              <a:gd name="connsiteY35" fmla="*/ 249079 h 304800"/>
              <a:gd name="connsiteX36" fmla="*/ 437674 w 495300"/>
              <a:gd name="connsiteY36" fmla="*/ 230981 h 304800"/>
              <a:gd name="connsiteX37" fmla="*/ 455771 w 495300"/>
              <a:gd name="connsiteY37" fmla="*/ 249079 h 304800"/>
              <a:gd name="connsiteX38" fmla="*/ 437674 w 495300"/>
              <a:gd name="connsiteY38" fmla="*/ 267176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304800">
                <a:moveTo>
                  <a:pt x="437674" y="195739"/>
                </a:moveTo>
                <a:cubicBezTo>
                  <a:pt x="429101" y="195739"/>
                  <a:pt x="421481" y="197644"/>
                  <a:pt x="414814" y="200501"/>
                </a:cubicBezTo>
                <a:lnTo>
                  <a:pt x="298609" y="84296"/>
                </a:lnTo>
                <a:cubicBezTo>
                  <a:pt x="301466" y="77629"/>
                  <a:pt x="303371" y="70009"/>
                  <a:pt x="303371" y="61436"/>
                </a:cubicBezTo>
                <a:cubicBezTo>
                  <a:pt x="303371" y="30956"/>
                  <a:pt x="278606" y="7144"/>
                  <a:pt x="249079" y="7144"/>
                </a:cubicBezTo>
                <a:cubicBezTo>
                  <a:pt x="219551" y="7144"/>
                  <a:pt x="194786" y="31909"/>
                  <a:pt x="194786" y="61436"/>
                </a:cubicBezTo>
                <a:cubicBezTo>
                  <a:pt x="194786" y="70009"/>
                  <a:pt x="196691" y="77629"/>
                  <a:pt x="199549" y="84296"/>
                </a:cubicBezTo>
                <a:lnTo>
                  <a:pt x="84296" y="201454"/>
                </a:lnTo>
                <a:cubicBezTo>
                  <a:pt x="77629" y="198596"/>
                  <a:pt x="70009" y="196691"/>
                  <a:pt x="61436" y="196691"/>
                </a:cubicBezTo>
                <a:cubicBezTo>
                  <a:pt x="30956" y="196691"/>
                  <a:pt x="7144" y="221456"/>
                  <a:pt x="7144" y="250984"/>
                </a:cubicBezTo>
                <a:cubicBezTo>
                  <a:pt x="7144" y="280511"/>
                  <a:pt x="31909" y="305276"/>
                  <a:pt x="61436" y="305276"/>
                </a:cubicBezTo>
                <a:cubicBezTo>
                  <a:pt x="85249" y="305276"/>
                  <a:pt x="104299" y="290036"/>
                  <a:pt x="111919" y="270034"/>
                </a:cubicBezTo>
                <a:lnTo>
                  <a:pt x="386239" y="270034"/>
                </a:lnTo>
                <a:cubicBezTo>
                  <a:pt x="393859" y="290036"/>
                  <a:pt x="413861" y="305276"/>
                  <a:pt x="436721" y="305276"/>
                </a:cubicBezTo>
                <a:cubicBezTo>
                  <a:pt x="467201" y="305276"/>
                  <a:pt x="491014" y="280511"/>
                  <a:pt x="491014" y="250984"/>
                </a:cubicBezTo>
                <a:cubicBezTo>
                  <a:pt x="491014" y="221456"/>
                  <a:pt x="467201" y="195739"/>
                  <a:pt x="437674" y="195739"/>
                </a:cubicBezTo>
                <a:close/>
                <a:moveTo>
                  <a:pt x="60484" y="268129"/>
                </a:moveTo>
                <a:cubicBezTo>
                  <a:pt x="50959" y="268129"/>
                  <a:pt x="42386" y="260509"/>
                  <a:pt x="42386" y="250031"/>
                </a:cubicBezTo>
                <a:cubicBezTo>
                  <a:pt x="42386" y="240506"/>
                  <a:pt x="50006" y="231934"/>
                  <a:pt x="60484" y="231934"/>
                </a:cubicBezTo>
                <a:cubicBezTo>
                  <a:pt x="70009" y="231934"/>
                  <a:pt x="78581" y="239554"/>
                  <a:pt x="78581" y="250031"/>
                </a:cubicBezTo>
                <a:cubicBezTo>
                  <a:pt x="78581" y="260509"/>
                  <a:pt x="70961" y="268129"/>
                  <a:pt x="60484" y="268129"/>
                </a:cubicBezTo>
                <a:close/>
                <a:moveTo>
                  <a:pt x="249079" y="44291"/>
                </a:moveTo>
                <a:cubicBezTo>
                  <a:pt x="258604" y="44291"/>
                  <a:pt x="267176" y="51911"/>
                  <a:pt x="267176" y="62389"/>
                </a:cubicBezTo>
                <a:cubicBezTo>
                  <a:pt x="267176" y="71914"/>
                  <a:pt x="259556" y="80486"/>
                  <a:pt x="249079" y="80486"/>
                </a:cubicBezTo>
                <a:cubicBezTo>
                  <a:pt x="239554" y="80486"/>
                  <a:pt x="230981" y="72866"/>
                  <a:pt x="230981" y="62389"/>
                </a:cubicBezTo>
                <a:cubicBezTo>
                  <a:pt x="231934" y="51911"/>
                  <a:pt x="239554" y="44291"/>
                  <a:pt x="249079" y="44291"/>
                </a:cubicBezTo>
                <a:close/>
                <a:moveTo>
                  <a:pt x="386239" y="231934"/>
                </a:moveTo>
                <a:lnTo>
                  <a:pt x="111919" y="231934"/>
                </a:lnTo>
                <a:cubicBezTo>
                  <a:pt x="110966" y="230029"/>
                  <a:pt x="110966" y="229076"/>
                  <a:pt x="110014" y="228124"/>
                </a:cubicBezTo>
                <a:lnTo>
                  <a:pt x="226219" y="110966"/>
                </a:lnTo>
                <a:cubicBezTo>
                  <a:pt x="232886" y="113824"/>
                  <a:pt x="240506" y="115729"/>
                  <a:pt x="249079" y="115729"/>
                </a:cubicBezTo>
                <a:cubicBezTo>
                  <a:pt x="257651" y="115729"/>
                  <a:pt x="265271" y="113824"/>
                  <a:pt x="271939" y="110966"/>
                </a:cubicBezTo>
                <a:lnTo>
                  <a:pt x="388144" y="227171"/>
                </a:lnTo>
                <a:cubicBezTo>
                  <a:pt x="387191" y="228124"/>
                  <a:pt x="386239" y="230029"/>
                  <a:pt x="386239" y="231934"/>
                </a:cubicBezTo>
                <a:close/>
                <a:moveTo>
                  <a:pt x="437674" y="267176"/>
                </a:moveTo>
                <a:cubicBezTo>
                  <a:pt x="428149" y="267176"/>
                  <a:pt x="419576" y="259556"/>
                  <a:pt x="419576" y="249079"/>
                </a:cubicBezTo>
                <a:cubicBezTo>
                  <a:pt x="419576" y="239554"/>
                  <a:pt x="427196" y="230981"/>
                  <a:pt x="437674" y="230981"/>
                </a:cubicBezTo>
                <a:cubicBezTo>
                  <a:pt x="447199" y="230981"/>
                  <a:pt x="455771" y="238601"/>
                  <a:pt x="455771" y="249079"/>
                </a:cubicBezTo>
                <a:cubicBezTo>
                  <a:pt x="454819" y="259556"/>
                  <a:pt x="447199" y="267176"/>
                  <a:pt x="437674" y="267176"/>
                </a:cubicBezTo>
                <a:close/>
              </a:path>
            </a:pathLst>
          </a:custGeom>
          <a:solidFill>
            <a:srgbClr val="0078D7"/>
          </a:solidFill>
          <a:ln w="9525" cap="flat">
            <a:noFill/>
            <a:prstDash val="solid"/>
            <a:miter/>
          </a:ln>
        </p:spPr>
        <p:txBody>
          <a:bodyPr rtlCol="0" anchor="ctr"/>
          <a:lstStyle/>
          <a:p>
            <a:endParaRPr lang="en-US"/>
          </a:p>
        </p:txBody>
      </p:sp>
      <p:sp>
        <p:nvSpPr>
          <p:cNvPr id="75" name="TextBox 74">
            <a:extLst>
              <a:ext uri="{FF2B5EF4-FFF2-40B4-BE49-F238E27FC236}">
                <a16:creationId xmlns:a16="http://schemas.microsoft.com/office/drawing/2014/main" id="{626C244B-88E3-4E7E-AAE9-4C0F563714B6}"/>
              </a:ext>
            </a:extLst>
          </p:cNvPr>
          <p:cNvSpPr txBox="1"/>
          <p:nvPr/>
        </p:nvSpPr>
        <p:spPr>
          <a:xfrm>
            <a:off x="7946381" y="4085820"/>
            <a:ext cx="1174720" cy="258532"/>
          </a:xfrm>
          <a:prstGeom prst="rect">
            <a:avLst/>
          </a:prstGeom>
        </p:spPr>
        <p:txBody>
          <a:bodyPr wrap="square" lIns="91440">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solidFill>
                  <a:schemeClr val="tx1"/>
                </a:solidFill>
              </a:rPr>
              <a:t>Express Route</a:t>
            </a:r>
          </a:p>
        </p:txBody>
      </p:sp>
      <p:pic>
        <p:nvPicPr>
          <p:cNvPr id="77" name="Picture 76">
            <a:extLst>
              <a:ext uri="{FF2B5EF4-FFF2-40B4-BE49-F238E27FC236}">
                <a16:creationId xmlns:a16="http://schemas.microsoft.com/office/drawing/2014/main" id="{836335DC-83AA-4BAB-9F6F-4D2FCA9AC5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2156" y="2178905"/>
            <a:ext cx="313963" cy="313963"/>
          </a:xfrm>
          <a:prstGeom prst="rect">
            <a:avLst/>
          </a:prstGeom>
        </p:spPr>
      </p:pic>
      <p:sp>
        <p:nvSpPr>
          <p:cNvPr id="78" name="Title 1">
            <a:extLst>
              <a:ext uri="{FF2B5EF4-FFF2-40B4-BE49-F238E27FC236}">
                <a16:creationId xmlns:a16="http://schemas.microsoft.com/office/drawing/2014/main" id="{681E3C7D-9C5D-462D-A96E-D19F907CE48F}"/>
              </a:ext>
            </a:extLst>
          </p:cNvPr>
          <p:cNvSpPr txBox="1">
            <a:spLocks/>
          </p:cNvSpPr>
          <p:nvPr/>
        </p:nvSpPr>
        <p:spPr>
          <a:xfrm>
            <a:off x="588262" y="1069363"/>
            <a:ext cx="9872290"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800" dirty="0"/>
              <a:t>Scenario: Expose your apps only from private IPs in your </a:t>
            </a:r>
            <a:r>
              <a:rPr lang="en-US" sz="1800" dirty="0" err="1"/>
              <a:t>VNets</a:t>
            </a:r>
            <a:endParaRPr lang="en-US" sz="1800" dirty="0"/>
          </a:p>
        </p:txBody>
      </p:sp>
    </p:spTree>
    <p:extLst>
      <p:ext uri="{BB962C8B-B14F-4D97-AF65-F5344CB8AC3E}">
        <p14:creationId xmlns:p14="http://schemas.microsoft.com/office/powerpoint/2010/main" val="345045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F08BCEE-2A94-4C3F-BC20-D63FA039FB8A}"/>
              </a:ext>
            </a:extLst>
          </p:cNvPr>
          <p:cNvSpPr/>
          <p:nvPr/>
        </p:nvSpPr>
        <p:spPr bwMode="auto">
          <a:xfrm>
            <a:off x="8013992" y="3607909"/>
            <a:ext cx="312480" cy="1473200"/>
          </a:xfrm>
          <a:prstGeom prst="rect">
            <a:avLst/>
          </a:prstGeom>
          <a:solidFill>
            <a:schemeClr val="bg1"/>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75">
            <a:extLst>
              <a:ext uri="{FF2B5EF4-FFF2-40B4-BE49-F238E27FC236}">
                <a16:creationId xmlns:a16="http://schemas.microsoft.com/office/drawing/2014/main" id="{EA60B27F-2236-4693-A4C5-14080C59287C}"/>
              </a:ext>
            </a:extLst>
          </p:cNvPr>
          <p:cNvSpPr/>
          <p:nvPr/>
        </p:nvSpPr>
        <p:spPr>
          <a:xfrm>
            <a:off x="4449849" y="1795562"/>
            <a:ext cx="2052276" cy="183491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4" name="TextBox 3">
            <a:extLst>
              <a:ext uri="{FF2B5EF4-FFF2-40B4-BE49-F238E27FC236}">
                <a16:creationId xmlns:a16="http://schemas.microsoft.com/office/drawing/2014/main" id="{A44785CA-DC3E-42FE-81F4-A6F48C7166D5}"/>
              </a:ext>
            </a:extLst>
          </p:cNvPr>
          <p:cNvSpPr txBox="1"/>
          <p:nvPr/>
        </p:nvSpPr>
        <p:spPr>
          <a:xfrm>
            <a:off x="5092676" y="1913226"/>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pic>
        <p:nvPicPr>
          <p:cNvPr id="6" name="Picture 2" descr="https://www.sumologic.com/wp-content/uploads/globe-1-e1473894017808.png">
            <a:extLst>
              <a:ext uri="{FF2B5EF4-FFF2-40B4-BE49-F238E27FC236}">
                <a16:creationId xmlns:a16="http://schemas.microsoft.com/office/drawing/2014/main" id="{D656A3AC-C0D9-4110-B7B8-C692299424D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652797" y="2833194"/>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sumologic.com/wp-content/uploads/globe-1-e1473894017808.png">
            <a:extLst>
              <a:ext uri="{FF2B5EF4-FFF2-40B4-BE49-F238E27FC236}">
                <a16:creationId xmlns:a16="http://schemas.microsoft.com/office/drawing/2014/main" id="{8E0ADC64-C6CA-4C8C-9CE7-086DB0BF23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962380" y="2833194"/>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www.sumologic.com/wp-content/uploads/globe-1-e1473894017808.png">
            <a:extLst>
              <a:ext uri="{FF2B5EF4-FFF2-40B4-BE49-F238E27FC236}">
                <a16:creationId xmlns:a16="http://schemas.microsoft.com/office/drawing/2014/main" id="{F0A21144-7F9C-489B-B818-D99658C1325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281718" y="2833194"/>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sumologic.com/wp-content/uploads/globe-1-e1473894017808.png">
            <a:extLst>
              <a:ext uri="{FF2B5EF4-FFF2-40B4-BE49-F238E27FC236}">
                <a16:creationId xmlns:a16="http://schemas.microsoft.com/office/drawing/2014/main" id="{D0AB7693-35DE-4294-8035-018ED2398BB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605836" y="2833194"/>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A823C167-E402-43BB-8BA1-873DDBA63D2A}"/>
              </a:ext>
            </a:extLst>
          </p:cNvPr>
          <p:cNvCxnSpPr>
            <a:cxnSpLocks/>
          </p:cNvCxnSpPr>
          <p:nvPr/>
        </p:nvCxnSpPr>
        <p:spPr>
          <a:xfrm flipH="1">
            <a:off x="3430381" y="3282983"/>
            <a:ext cx="1019468"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33C383E-7F54-482B-9225-10078AAA86D7}"/>
              </a:ext>
            </a:extLst>
          </p:cNvPr>
          <p:cNvGrpSpPr/>
          <p:nvPr/>
        </p:nvGrpSpPr>
        <p:grpSpPr>
          <a:xfrm>
            <a:off x="4547343" y="1913226"/>
            <a:ext cx="344360" cy="343893"/>
            <a:chOff x="497252" y="2269518"/>
            <a:chExt cx="3759508" cy="3754415"/>
          </a:xfrm>
        </p:grpSpPr>
        <p:sp>
          <p:nvSpPr>
            <p:cNvPr id="12" name="Rectangle: Rounded Corners 11">
              <a:extLst>
                <a:ext uri="{FF2B5EF4-FFF2-40B4-BE49-F238E27FC236}">
                  <a16:creationId xmlns:a16="http://schemas.microsoft.com/office/drawing/2014/main" id="{C7EA3555-D5F7-417C-8774-0D81125DCA0A}"/>
                </a:ext>
              </a:extLst>
            </p:cNvPr>
            <p:cNvSpPr/>
            <p:nvPr/>
          </p:nvSpPr>
          <p:spPr bwMode="auto">
            <a:xfrm>
              <a:off x="497252" y="2269518"/>
              <a:ext cx="3759508" cy="3754415"/>
            </a:xfrm>
            <a:prstGeom prst="roundRect">
              <a:avLst>
                <a:gd name="adj" fmla="val 7884"/>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13" name="Group 12">
              <a:extLst>
                <a:ext uri="{FF2B5EF4-FFF2-40B4-BE49-F238E27FC236}">
                  <a16:creationId xmlns:a16="http://schemas.microsoft.com/office/drawing/2014/main" id="{345614CA-079F-4751-A51A-1E531EF7412C}"/>
                </a:ext>
              </a:extLst>
            </p:cNvPr>
            <p:cNvGrpSpPr/>
            <p:nvPr/>
          </p:nvGrpSpPr>
          <p:grpSpPr>
            <a:xfrm>
              <a:off x="706190" y="2487916"/>
              <a:ext cx="3341632" cy="3326411"/>
              <a:chOff x="827088" y="-3463925"/>
              <a:chExt cx="3833812" cy="3816350"/>
            </a:xfrm>
          </p:grpSpPr>
          <p:sp>
            <p:nvSpPr>
              <p:cNvPr id="14" name="Freeform 5">
                <a:extLst>
                  <a:ext uri="{FF2B5EF4-FFF2-40B4-BE49-F238E27FC236}">
                    <a16:creationId xmlns:a16="http://schemas.microsoft.com/office/drawing/2014/main" id="{99AB298E-E002-47F9-86C4-B11D9CBD313E}"/>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15" name="Freeform 6">
                <a:extLst>
                  <a:ext uri="{FF2B5EF4-FFF2-40B4-BE49-F238E27FC236}">
                    <a16:creationId xmlns:a16="http://schemas.microsoft.com/office/drawing/2014/main" id="{6F39C046-50A1-481B-A71F-F65CAA5EC309}"/>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16" name="Freeform 7">
                <a:extLst>
                  <a:ext uri="{FF2B5EF4-FFF2-40B4-BE49-F238E27FC236}">
                    <a16:creationId xmlns:a16="http://schemas.microsoft.com/office/drawing/2014/main" id="{5EF1A9F9-80A7-4733-86BC-DBFCEDA6C8BA}"/>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17" name="Freeform 8">
                <a:extLst>
                  <a:ext uri="{FF2B5EF4-FFF2-40B4-BE49-F238E27FC236}">
                    <a16:creationId xmlns:a16="http://schemas.microsoft.com/office/drawing/2014/main" id="{4E4C1D09-886D-4140-9373-D9DDD4195D18}"/>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18" name="Freeform 9">
                <a:extLst>
                  <a:ext uri="{FF2B5EF4-FFF2-40B4-BE49-F238E27FC236}">
                    <a16:creationId xmlns:a16="http://schemas.microsoft.com/office/drawing/2014/main" id="{7D9ECDB4-69B1-407D-B246-FD0817DBB27B}"/>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19" name="Freeform 10">
                <a:extLst>
                  <a:ext uri="{FF2B5EF4-FFF2-40B4-BE49-F238E27FC236}">
                    <a16:creationId xmlns:a16="http://schemas.microsoft.com/office/drawing/2014/main" id="{FC116234-2508-43A3-A439-4E650D88298C}"/>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20" name="Freeform 11">
                <a:extLst>
                  <a:ext uri="{FF2B5EF4-FFF2-40B4-BE49-F238E27FC236}">
                    <a16:creationId xmlns:a16="http://schemas.microsoft.com/office/drawing/2014/main" id="{42AA2DA7-0961-4360-809B-C1277A84859D}"/>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sp>
            <p:nvSpPr>
              <p:cNvPr id="21" name="Freeform 12">
                <a:extLst>
                  <a:ext uri="{FF2B5EF4-FFF2-40B4-BE49-F238E27FC236}">
                    <a16:creationId xmlns:a16="http://schemas.microsoft.com/office/drawing/2014/main" id="{3D2AA027-A3B8-4284-9CE6-B5FCA6A9A077}"/>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dirty="0">
                  <a:solidFill>
                    <a:srgbClr val="FFFFFF"/>
                  </a:solidFill>
                  <a:latin typeface="Segoe UI Light" charset="0"/>
                </a:endParaRPr>
              </a:p>
            </p:txBody>
          </p:sp>
        </p:grpSp>
      </p:grpSp>
      <p:sp>
        <p:nvSpPr>
          <p:cNvPr id="22" name="Rounded Rectangle 17">
            <a:extLst>
              <a:ext uri="{FF2B5EF4-FFF2-40B4-BE49-F238E27FC236}">
                <a16:creationId xmlns:a16="http://schemas.microsoft.com/office/drawing/2014/main" id="{828D8B25-74D0-4997-8D50-37E327D34558}"/>
              </a:ext>
            </a:extLst>
          </p:cNvPr>
          <p:cNvSpPr/>
          <p:nvPr/>
        </p:nvSpPr>
        <p:spPr>
          <a:xfrm>
            <a:off x="7479860" y="1933232"/>
            <a:ext cx="1940574" cy="1840576"/>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grpSp>
        <p:nvGrpSpPr>
          <p:cNvPr id="23" name="Group 22">
            <a:extLst>
              <a:ext uri="{FF2B5EF4-FFF2-40B4-BE49-F238E27FC236}">
                <a16:creationId xmlns:a16="http://schemas.microsoft.com/office/drawing/2014/main" id="{F7B32E7D-BD21-4FBF-B3D7-B2398BB26C85}"/>
              </a:ext>
            </a:extLst>
          </p:cNvPr>
          <p:cNvGrpSpPr/>
          <p:nvPr/>
        </p:nvGrpSpPr>
        <p:grpSpPr>
          <a:xfrm>
            <a:off x="7602927" y="2128532"/>
            <a:ext cx="386343" cy="238403"/>
            <a:chOff x="5605998" y="4615023"/>
            <a:chExt cx="2957813" cy="1825191"/>
          </a:xfrm>
        </p:grpSpPr>
        <p:grpSp>
          <p:nvGrpSpPr>
            <p:cNvPr id="24" name="Group 23">
              <a:extLst>
                <a:ext uri="{FF2B5EF4-FFF2-40B4-BE49-F238E27FC236}">
                  <a16:creationId xmlns:a16="http://schemas.microsoft.com/office/drawing/2014/main" id="{5FFFD5EB-E648-4973-9467-2F22B3A31EB5}"/>
                </a:ext>
              </a:extLst>
            </p:cNvPr>
            <p:cNvGrpSpPr/>
            <p:nvPr/>
          </p:nvGrpSpPr>
          <p:grpSpPr>
            <a:xfrm>
              <a:off x="5605998" y="4615023"/>
              <a:ext cx="2957813" cy="1825191"/>
              <a:chOff x="5605998" y="4615023"/>
              <a:chExt cx="2957813" cy="1825191"/>
            </a:xfrm>
          </p:grpSpPr>
          <p:sp>
            <p:nvSpPr>
              <p:cNvPr id="29" name="Rectangle: Rounded Corners 28">
                <a:extLst>
                  <a:ext uri="{FF2B5EF4-FFF2-40B4-BE49-F238E27FC236}">
                    <a16:creationId xmlns:a16="http://schemas.microsoft.com/office/drawing/2014/main" id="{014B0E4C-B14F-4410-AC94-BFDAE5514026}"/>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0" name="Rectangle: Rounded Corners 29">
                <a:extLst>
                  <a:ext uri="{FF2B5EF4-FFF2-40B4-BE49-F238E27FC236}">
                    <a16:creationId xmlns:a16="http://schemas.microsoft.com/office/drawing/2014/main" id="{BEFDF285-4A0A-4FDA-9737-96059ACE7E75}"/>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1" name="Rectangle: Rounded Corners 30">
                <a:extLst>
                  <a:ext uri="{FF2B5EF4-FFF2-40B4-BE49-F238E27FC236}">
                    <a16:creationId xmlns:a16="http://schemas.microsoft.com/office/drawing/2014/main" id="{D628C19F-18A5-4504-AC2B-5DFDE157ADA5}"/>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2" name="Rectangle: Rounded Corners 31">
                <a:extLst>
                  <a:ext uri="{FF2B5EF4-FFF2-40B4-BE49-F238E27FC236}">
                    <a16:creationId xmlns:a16="http://schemas.microsoft.com/office/drawing/2014/main" id="{A70C098F-F13C-41C0-BDC4-00CCA3A56EFE}"/>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25" name="Group 24">
              <a:extLst>
                <a:ext uri="{FF2B5EF4-FFF2-40B4-BE49-F238E27FC236}">
                  <a16:creationId xmlns:a16="http://schemas.microsoft.com/office/drawing/2014/main" id="{C6064B04-E994-4699-B859-5D2BD725E072}"/>
                </a:ext>
              </a:extLst>
            </p:cNvPr>
            <p:cNvGrpSpPr/>
            <p:nvPr/>
          </p:nvGrpSpPr>
          <p:grpSpPr>
            <a:xfrm>
              <a:off x="6348529" y="5338762"/>
              <a:ext cx="1472116" cy="360068"/>
              <a:chOff x="6364404" y="5364369"/>
              <a:chExt cx="1472116" cy="360068"/>
            </a:xfrm>
          </p:grpSpPr>
          <p:sp>
            <p:nvSpPr>
              <p:cNvPr id="26" name="Oval 25">
                <a:extLst>
                  <a:ext uri="{FF2B5EF4-FFF2-40B4-BE49-F238E27FC236}">
                    <a16:creationId xmlns:a16="http://schemas.microsoft.com/office/drawing/2014/main" id="{89679E9A-1B0D-4939-BEB3-F482F515AE0E}"/>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7" name="Oval 26">
                <a:extLst>
                  <a:ext uri="{FF2B5EF4-FFF2-40B4-BE49-F238E27FC236}">
                    <a16:creationId xmlns:a16="http://schemas.microsoft.com/office/drawing/2014/main" id="{8F4FF930-9E39-46FF-B542-CA021BE9E313}"/>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8" name="Oval 27">
                <a:extLst>
                  <a:ext uri="{FF2B5EF4-FFF2-40B4-BE49-F238E27FC236}">
                    <a16:creationId xmlns:a16="http://schemas.microsoft.com/office/drawing/2014/main" id="{F5901D22-3368-40F1-B7C1-D20D22A4C7C9}"/>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36" name="TextBox 35">
            <a:extLst>
              <a:ext uri="{FF2B5EF4-FFF2-40B4-BE49-F238E27FC236}">
                <a16:creationId xmlns:a16="http://schemas.microsoft.com/office/drawing/2014/main" id="{ED1BBE72-0184-40F9-A0AB-F32C9CCCD133}"/>
              </a:ext>
            </a:extLst>
          </p:cNvPr>
          <p:cNvSpPr txBox="1"/>
          <p:nvPr/>
        </p:nvSpPr>
        <p:spPr>
          <a:xfrm>
            <a:off x="7995798" y="1991364"/>
            <a:ext cx="1424635" cy="461665"/>
          </a:xfrm>
          <a:prstGeom prst="rect">
            <a:avLst/>
          </a:prstGeom>
          <a:noFill/>
        </p:spPr>
        <p:txBody>
          <a:bodyPr wrap="square" rtlCol="0">
            <a:spAutoFit/>
          </a:bodyPr>
          <a:lstStyle/>
          <a:p>
            <a:r>
              <a:rPr lang="en-US" sz="1200" kern="0" dirty="0">
                <a:solidFill>
                  <a:schemeClr val="tx2">
                    <a:lumMod val="50000"/>
                  </a:schemeClr>
                </a:solidFill>
              </a:rPr>
              <a:t>Azure Virtual Network</a:t>
            </a:r>
            <a:endParaRPr lang="en-US" sz="1200" dirty="0"/>
          </a:p>
        </p:txBody>
      </p:sp>
      <p:sp>
        <p:nvSpPr>
          <p:cNvPr id="38" name="TextBox 37">
            <a:extLst>
              <a:ext uri="{FF2B5EF4-FFF2-40B4-BE49-F238E27FC236}">
                <a16:creationId xmlns:a16="http://schemas.microsoft.com/office/drawing/2014/main" id="{CB17285C-7E51-43C7-8C39-0A63A07F1367}"/>
              </a:ext>
            </a:extLst>
          </p:cNvPr>
          <p:cNvSpPr txBox="1"/>
          <p:nvPr/>
        </p:nvSpPr>
        <p:spPr>
          <a:xfrm>
            <a:off x="793986" y="4127386"/>
            <a:ext cx="6046445" cy="953723"/>
          </a:xfrm>
          <a:prstGeom prst="rect">
            <a:avLst/>
          </a:prstGeom>
          <a:noFill/>
        </p:spPr>
        <p:txBody>
          <a:bodyPr wrap="square" rtlCol="0">
            <a:spAutoFit/>
          </a:bodyPr>
          <a:lstStyle/>
          <a:p>
            <a:pPr defTabSz="914016"/>
            <a:r>
              <a:rPr lang="en-US" sz="1866" dirty="0">
                <a:solidFill>
                  <a:srgbClr val="353535"/>
                </a:solidFill>
                <a:latin typeface="Segoe UI Semilight"/>
              </a:rPr>
              <a:t>By combining these two features you can lock your app down to a private address in your VNet and enable it to reach on-premises over ExpressRoute.</a:t>
            </a:r>
          </a:p>
        </p:txBody>
      </p:sp>
      <p:sp>
        <p:nvSpPr>
          <p:cNvPr id="41" name="TextBox 40">
            <a:extLst>
              <a:ext uri="{FF2B5EF4-FFF2-40B4-BE49-F238E27FC236}">
                <a16:creationId xmlns:a16="http://schemas.microsoft.com/office/drawing/2014/main" id="{8688E077-C7B0-4111-B9FE-480E1150FE26}"/>
              </a:ext>
            </a:extLst>
          </p:cNvPr>
          <p:cNvSpPr txBox="1"/>
          <p:nvPr/>
        </p:nvSpPr>
        <p:spPr>
          <a:xfrm>
            <a:off x="8336668" y="4203365"/>
            <a:ext cx="1574186" cy="338554"/>
          </a:xfrm>
          <a:prstGeom prst="rect">
            <a:avLst/>
          </a:prstGeom>
          <a:noFill/>
        </p:spPr>
        <p:txBody>
          <a:bodyPr wrap="square" rtlCol="0">
            <a:spAutoFit/>
          </a:bodyPr>
          <a:lstStyle/>
          <a:p>
            <a:pPr defTabSz="895982"/>
            <a:r>
              <a:rPr lang="en-US" sz="1600" kern="0" dirty="0">
                <a:latin typeface="Segoe UI Light" panose="020B0502040204020203" pitchFamily="34" charset="0"/>
                <a:cs typeface="Segoe UI Light" panose="020B0502040204020203" pitchFamily="34" charset="0"/>
              </a:rPr>
              <a:t>ExpressRoute</a:t>
            </a:r>
          </a:p>
        </p:txBody>
      </p:sp>
      <p:sp>
        <p:nvSpPr>
          <p:cNvPr id="42" name="Rounded Rectangle 175">
            <a:extLst>
              <a:ext uri="{FF2B5EF4-FFF2-40B4-BE49-F238E27FC236}">
                <a16:creationId xmlns:a16="http://schemas.microsoft.com/office/drawing/2014/main" id="{80F9171C-2511-4057-B09A-446CBC7FBC99}"/>
              </a:ext>
            </a:extLst>
          </p:cNvPr>
          <p:cNvSpPr/>
          <p:nvPr/>
        </p:nvSpPr>
        <p:spPr>
          <a:xfrm>
            <a:off x="7509355" y="4917286"/>
            <a:ext cx="1860219" cy="1118090"/>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endParaRPr lang="en-US" sz="1400" kern="0" dirty="0">
              <a:solidFill>
                <a:srgbClr val="666666"/>
              </a:solidFill>
            </a:endParaRPr>
          </a:p>
        </p:txBody>
      </p:sp>
      <p:pic>
        <p:nvPicPr>
          <p:cNvPr id="43" name="Picture 42">
            <a:extLst>
              <a:ext uri="{FF2B5EF4-FFF2-40B4-BE49-F238E27FC236}">
                <a16:creationId xmlns:a16="http://schemas.microsoft.com/office/drawing/2014/main" id="{631D6EB2-BAD7-4774-ABE8-8ECF3A9E4BDD}"/>
              </a:ext>
            </a:extLst>
          </p:cNvPr>
          <p:cNvPicPr>
            <a:picLocks noChangeAspect="1"/>
          </p:cNvPicPr>
          <p:nvPr/>
        </p:nvPicPr>
        <p:blipFill>
          <a:blip r:embed="rId4"/>
          <a:stretch>
            <a:fillRect/>
          </a:stretch>
        </p:blipFill>
        <p:spPr>
          <a:xfrm>
            <a:off x="8471744" y="5152088"/>
            <a:ext cx="563398" cy="558651"/>
          </a:xfrm>
          <a:prstGeom prst="rect">
            <a:avLst/>
          </a:prstGeom>
          <a:noFill/>
        </p:spPr>
      </p:pic>
      <p:pic>
        <p:nvPicPr>
          <p:cNvPr id="44" name="Picture 43">
            <a:extLst>
              <a:ext uri="{FF2B5EF4-FFF2-40B4-BE49-F238E27FC236}">
                <a16:creationId xmlns:a16="http://schemas.microsoft.com/office/drawing/2014/main" id="{7A03A612-8401-4931-91CA-233BFD6029E4}"/>
              </a:ext>
            </a:extLst>
          </p:cNvPr>
          <p:cNvPicPr>
            <a:picLocks noChangeAspect="1"/>
          </p:cNvPicPr>
          <p:nvPr/>
        </p:nvPicPr>
        <p:blipFill>
          <a:blip r:embed="rId4"/>
          <a:stretch>
            <a:fillRect/>
          </a:stretch>
        </p:blipFill>
        <p:spPr>
          <a:xfrm>
            <a:off x="7822834" y="5141839"/>
            <a:ext cx="563398" cy="558651"/>
          </a:xfrm>
          <a:prstGeom prst="rect">
            <a:avLst/>
          </a:prstGeom>
          <a:noFill/>
        </p:spPr>
      </p:pic>
      <p:sp>
        <p:nvSpPr>
          <p:cNvPr id="45" name="Rectangle 44">
            <a:extLst>
              <a:ext uri="{FF2B5EF4-FFF2-40B4-BE49-F238E27FC236}">
                <a16:creationId xmlns:a16="http://schemas.microsoft.com/office/drawing/2014/main" id="{1C4F951A-6585-4C65-A445-6FADD2AFE0CB}"/>
              </a:ext>
            </a:extLst>
          </p:cNvPr>
          <p:cNvSpPr/>
          <p:nvPr/>
        </p:nvSpPr>
        <p:spPr>
          <a:xfrm>
            <a:off x="7654007" y="5688392"/>
            <a:ext cx="1452642" cy="307777"/>
          </a:xfrm>
          <a:prstGeom prst="rect">
            <a:avLst/>
          </a:prstGeom>
        </p:spPr>
        <p:txBody>
          <a:bodyPr wrap="square">
            <a:spAutoFit/>
          </a:bodyPr>
          <a:lstStyle/>
          <a:p>
            <a:pPr algn="ctr" defTabSz="895982"/>
            <a:r>
              <a:rPr lang="en-US" sz="1400" kern="0" dirty="0"/>
              <a:t>On-premises</a:t>
            </a:r>
          </a:p>
        </p:txBody>
      </p:sp>
      <p:sp>
        <p:nvSpPr>
          <p:cNvPr id="61" name="Title 1">
            <a:extLst>
              <a:ext uri="{FF2B5EF4-FFF2-40B4-BE49-F238E27FC236}">
                <a16:creationId xmlns:a16="http://schemas.microsoft.com/office/drawing/2014/main" id="{8354799C-ECF8-40C5-B418-934043FAA570}"/>
              </a:ext>
            </a:extLst>
          </p:cNvPr>
          <p:cNvSpPr txBox="1">
            <a:spLocks/>
          </p:cNvSpPr>
          <p:nvPr/>
        </p:nvSpPr>
        <p:spPr>
          <a:xfrm>
            <a:off x="588262" y="505323"/>
            <a:ext cx="11017250" cy="55403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New VNet Integration + Private Link support</a:t>
            </a:r>
          </a:p>
        </p:txBody>
      </p:sp>
      <p:sp>
        <p:nvSpPr>
          <p:cNvPr id="47" name="Freeform 80">
            <a:extLst>
              <a:ext uri="{FF2B5EF4-FFF2-40B4-BE49-F238E27FC236}">
                <a16:creationId xmlns:a16="http://schemas.microsoft.com/office/drawing/2014/main" id="{172237AC-7F0B-4AE0-8337-D3138B4F6007}"/>
              </a:ext>
            </a:extLst>
          </p:cNvPr>
          <p:cNvSpPr>
            <a:spLocks/>
          </p:cNvSpPr>
          <p:nvPr/>
        </p:nvSpPr>
        <p:spPr bwMode="auto">
          <a:xfrm>
            <a:off x="2243487" y="2759044"/>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sp>
        <p:nvSpPr>
          <p:cNvPr id="48" name="Rounded Rectangle 75">
            <a:extLst>
              <a:ext uri="{FF2B5EF4-FFF2-40B4-BE49-F238E27FC236}">
                <a16:creationId xmlns:a16="http://schemas.microsoft.com/office/drawing/2014/main" id="{AFC09D2E-3455-4C8E-92A3-D57D47BC95AC}"/>
              </a:ext>
            </a:extLst>
          </p:cNvPr>
          <p:cNvSpPr/>
          <p:nvPr/>
        </p:nvSpPr>
        <p:spPr>
          <a:xfrm>
            <a:off x="8058396" y="2481464"/>
            <a:ext cx="376433" cy="379533"/>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cxnSp>
        <p:nvCxnSpPr>
          <p:cNvPr id="37" name="Connector: Elbow 36">
            <a:extLst>
              <a:ext uri="{FF2B5EF4-FFF2-40B4-BE49-F238E27FC236}">
                <a16:creationId xmlns:a16="http://schemas.microsoft.com/office/drawing/2014/main" id="{078B97C8-23D0-4087-AB91-83B7796519F6}"/>
              </a:ext>
            </a:extLst>
          </p:cNvPr>
          <p:cNvCxnSpPr>
            <a:cxnSpLocks/>
            <a:stCxn id="39" idx="2"/>
            <a:endCxn id="6" idx="0"/>
          </p:cNvCxnSpPr>
          <p:nvPr/>
        </p:nvCxnSpPr>
        <p:spPr>
          <a:xfrm rot="10800000" flipV="1">
            <a:off x="4943571" y="2641754"/>
            <a:ext cx="3248383" cy="191440"/>
          </a:xfrm>
          <a:prstGeom prst="bentConnector2">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AE01C02-365A-4697-8A35-CDF2A4CDD6A8}"/>
              </a:ext>
            </a:extLst>
          </p:cNvPr>
          <p:cNvSpPr/>
          <p:nvPr/>
        </p:nvSpPr>
        <p:spPr>
          <a:xfrm>
            <a:off x="8191953" y="2563200"/>
            <a:ext cx="144715" cy="157108"/>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E1AF48C2-9D35-42B1-8635-08350C2576BA}"/>
              </a:ext>
            </a:extLst>
          </p:cNvPr>
          <p:cNvCxnSpPr>
            <a:cxnSpLocks/>
            <a:endCxn id="39" idx="4"/>
          </p:cNvCxnSpPr>
          <p:nvPr/>
        </p:nvCxnSpPr>
        <p:spPr>
          <a:xfrm flipV="1">
            <a:off x="8243421" y="2720308"/>
            <a:ext cx="20890" cy="2411408"/>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0" name="Rounded Rectangle 75">
            <a:extLst>
              <a:ext uri="{FF2B5EF4-FFF2-40B4-BE49-F238E27FC236}">
                <a16:creationId xmlns:a16="http://schemas.microsoft.com/office/drawing/2014/main" id="{1BCA8265-841B-4F9D-84AB-1894D6F65D07}"/>
              </a:ext>
            </a:extLst>
          </p:cNvPr>
          <p:cNvSpPr/>
          <p:nvPr/>
        </p:nvSpPr>
        <p:spPr>
          <a:xfrm>
            <a:off x="7834904" y="3238447"/>
            <a:ext cx="376433" cy="357705"/>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cxnSp>
        <p:nvCxnSpPr>
          <p:cNvPr id="49" name="Connector: Elbow 48">
            <a:extLst>
              <a:ext uri="{FF2B5EF4-FFF2-40B4-BE49-F238E27FC236}">
                <a16:creationId xmlns:a16="http://schemas.microsoft.com/office/drawing/2014/main" id="{4B3262D4-D60F-4943-ADCC-A2FD88B04E1C}"/>
              </a:ext>
            </a:extLst>
          </p:cNvPr>
          <p:cNvCxnSpPr>
            <a:cxnSpLocks/>
            <a:stCxn id="6" idx="2"/>
            <a:endCxn id="44" idx="0"/>
          </p:cNvCxnSpPr>
          <p:nvPr/>
        </p:nvCxnSpPr>
        <p:spPr>
          <a:xfrm rot="16200000" flipH="1">
            <a:off x="5558307" y="2595613"/>
            <a:ext cx="1931488" cy="3160963"/>
          </a:xfrm>
          <a:prstGeom prst="bentConnector3">
            <a:avLst>
              <a:gd name="adj1" fmla="val 9491"/>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668B78FE-1A8B-40A6-AC69-51C8EF9B1130}"/>
              </a:ext>
            </a:extLst>
          </p:cNvPr>
          <p:cNvSpPr/>
          <p:nvPr/>
        </p:nvSpPr>
        <p:spPr>
          <a:xfrm>
            <a:off x="8012670" y="3332836"/>
            <a:ext cx="144715" cy="157108"/>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9701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75">
            <a:extLst>
              <a:ext uri="{FF2B5EF4-FFF2-40B4-BE49-F238E27FC236}">
                <a16:creationId xmlns:a16="http://schemas.microsoft.com/office/drawing/2014/main" id="{D02A2B9F-824D-4F3D-A712-F4620015CC0F}"/>
              </a:ext>
            </a:extLst>
          </p:cNvPr>
          <p:cNvSpPr/>
          <p:nvPr/>
        </p:nvSpPr>
        <p:spPr>
          <a:xfrm>
            <a:off x="2749468" y="2119679"/>
            <a:ext cx="1751342" cy="134176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8" name="TextBox 7">
            <a:extLst>
              <a:ext uri="{FF2B5EF4-FFF2-40B4-BE49-F238E27FC236}">
                <a16:creationId xmlns:a16="http://schemas.microsoft.com/office/drawing/2014/main" id="{CBA2577C-DB6D-4641-AD60-DEDE8902AB8C}"/>
              </a:ext>
            </a:extLst>
          </p:cNvPr>
          <p:cNvSpPr txBox="1"/>
          <p:nvPr/>
        </p:nvSpPr>
        <p:spPr>
          <a:xfrm>
            <a:off x="3183853" y="2240174"/>
            <a:ext cx="1358964" cy="338554"/>
          </a:xfrm>
          <a:prstGeom prst="rect">
            <a:avLst/>
          </a:prstGeom>
          <a:noFill/>
        </p:spPr>
        <p:txBody>
          <a:bodyPr wrap="square" rtlCol="0">
            <a:spAutoFit/>
          </a:bodyPr>
          <a:lstStyle/>
          <a:p>
            <a:pPr defTabSz="895810"/>
            <a:r>
              <a:rPr lang="en-US" sz="1600" kern="0" dirty="0">
                <a:solidFill>
                  <a:prstClr val="black"/>
                </a:solidFill>
              </a:rPr>
              <a:t>App Service</a:t>
            </a:r>
          </a:p>
        </p:txBody>
      </p:sp>
      <p:pic>
        <p:nvPicPr>
          <p:cNvPr id="30" name="Picture 2" descr="https://www.sumologic.com/wp-content/uploads/globe-1-e1473894017808.png">
            <a:extLst>
              <a:ext uri="{FF2B5EF4-FFF2-40B4-BE49-F238E27FC236}">
                <a16:creationId xmlns:a16="http://schemas.microsoft.com/office/drawing/2014/main" id="{F8C530CC-184B-48F1-849A-6680291C02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765170" y="282242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www.sumologic.com/wp-content/uploads/globe-1-e1473894017808.png">
            <a:extLst>
              <a:ext uri="{FF2B5EF4-FFF2-40B4-BE49-F238E27FC236}">
                <a16:creationId xmlns:a16="http://schemas.microsoft.com/office/drawing/2014/main" id="{504FDB7C-5857-41AC-9755-05BB121A53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074753" y="282242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www.sumologic.com/wp-content/uploads/globe-1-e1473894017808.png">
            <a:extLst>
              <a:ext uri="{FF2B5EF4-FFF2-40B4-BE49-F238E27FC236}">
                <a16:creationId xmlns:a16="http://schemas.microsoft.com/office/drawing/2014/main" id="{6DDCB102-8F01-438B-969E-F85B57790A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394091" y="282242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www.sumologic.com/wp-content/uploads/globe-1-e1473894017808.png">
            <a:extLst>
              <a:ext uri="{FF2B5EF4-FFF2-40B4-BE49-F238E27FC236}">
                <a16:creationId xmlns:a16="http://schemas.microsoft.com/office/drawing/2014/main" id="{41585526-FA15-4956-AB30-A7470F922DA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718209" y="2822428"/>
            <a:ext cx="581545" cy="377157"/>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17">
            <a:extLst>
              <a:ext uri="{FF2B5EF4-FFF2-40B4-BE49-F238E27FC236}">
                <a16:creationId xmlns:a16="http://schemas.microsoft.com/office/drawing/2014/main" id="{A97E83C8-F062-4123-A57E-02FE7DAC3C78}"/>
              </a:ext>
            </a:extLst>
          </p:cNvPr>
          <p:cNvSpPr/>
          <p:nvPr/>
        </p:nvSpPr>
        <p:spPr>
          <a:xfrm>
            <a:off x="2749468" y="3581941"/>
            <a:ext cx="1751342" cy="1341767"/>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grpSp>
        <p:nvGrpSpPr>
          <p:cNvPr id="23" name="Group 22">
            <a:extLst>
              <a:ext uri="{FF2B5EF4-FFF2-40B4-BE49-F238E27FC236}">
                <a16:creationId xmlns:a16="http://schemas.microsoft.com/office/drawing/2014/main" id="{8C26B2B0-518A-402A-BB94-E959089B3176}"/>
              </a:ext>
            </a:extLst>
          </p:cNvPr>
          <p:cNvGrpSpPr/>
          <p:nvPr/>
        </p:nvGrpSpPr>
        <p:grpSpPr>
          <a:xfrm>
            <a:off x="2895517" y="3681337"/>
            <a:ext cx="386343" cy="238403"/>
            <a:chOff x="5605998" y="4615023"/>
            <a:chExt cx="2957813" cy="1825191"/>
          </a:xfrm>
        </p:grpSpPr>
        <p:grpSp>
          <p:nvGrpSpPr>
            <p:cNvPr id="24" name="Group 23">
              <a:extLst>
                <a:ext uri="{FF2B5EF4-FFF2-40B4-BE49-F238E27FC236}">
                  <a16:creationId xmlns:a16="http://schemas.microsoft.com/office/drawing/2014/main" id="{6BFB489B-D2C4-4B48-9179-9478E0B33096}"/>
                </a:ext>
              </a:extLst>
            </p:cNvPr>
            <p:cNvGrpSpPr/>
            <p:nvPr/>
          </p:nvGrpSpPr>
          <p:grpSpPr>
            <a:xfrm>
              <a:off x="5605998" y="4615023"/>
              <a:ext cx="2957813" cy="1825191"/>
              <a:chOff x="5605998" y="4615023"/>
              <a:chExt cx="2957813" cy="1825191"/>
            </a:xfrm>
          </p:grpSpPr>
          <p:sp>
            <p:nvSpPr>
              <p:cNvPr id="31" name="Rectangle: Rounded Corners 30">
                <a:extLst>
                  <a:ext uri="{FF2B5EF4-FFF2-40B4-BE49-F238E27FC236}">
                    <a16:creationId xmlns:a16="http://schemas.microsoft.com/office/drawing/2014/main" id="{474D87A8-9C34-4EA4-8D80-355C19660003}"/>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2" name="Rectangle: Rounded Corners 31">
                <a:extLst>
                  <a:ext uri="{FF2B5EF4-FFF2-40B4-BE49-F238E27FC236}">
                    <a16:creationId xmlns:a16="http://schemas.microsoft.com/office/drawing/2014/main" id="{611C65D9-A413-43FC-B966-53B1FB5E96E0}"/>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3" name="Rectangle: Rounded Corners 32">
                <a:extLst>
                  <a:ext uri="{FF2B5EF4-FFF2-40B4-BE49-F238E27FC236}">
                    <a16:creationId xmlns:a16="http://schemas.microsoft.com/office/drawing/2014/main" id="{A412E526-5AD1-4AE7-B99F-F4F502781516}"/>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4" name="Rectangle: Rounded Corners 33">
                <a:extLst>
                  <a:ext uri="{FF2B5EF4-FFF2-40B4-BE49-F238E27FC236}">
                    <a16:creationId xmlns:a16="http://schemas.microsoft.com/office/drawing/2014/main" id="{517A68A5-33DD-46D0-B707-0F2E355AB9B8}"/>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25" name="Group 24">
              <a:extLst>
                <a:ext uri="{FF2B5EF4-FFF2-40B4-BE49-F238E27FC236}">
                  <a16:creationId xmlns:a16="http://schemas.microsoft.com/office/drawing/2014/main" id="{B6035758-0CE6-45AB-9082-5D04CBA12048}"/>
                </a:ext>
              </a:extLst>
            </p:cNvPr>
            <p:cNvGrpSpPr/>
            <p:nvPr/>
          </p:nvGrpSpPr>
          <p:grpSpPr>
            <a:xfrm>
              <a:off x="6348529" y="5338762"/>
              <a:ext cx="1472116" cy="360068"/>
              <a:chOff x="6364404" y="5364369"/>
              <a:chExt cx="1472116" cy="360068"/>
            </a:xfrm>
          </p:grpSpPr>
          <p:sp>
            <p:nvSpPr>
              <p:cNvPr id="26" name="Oval 25">
                <a:extLst>
                  <a:ext uri="{FF2B5EF4-FFF2-40B4-BE49-F238E27FC236}">
                    <a16:creationId xmlns:a16="http://schemas.microsoft.com/office/drawing/2014/main" id="{C3F00442-8741-4650-AF0B-0F672B5CC02A}"/>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8" name="Oval 27">
                <a:extLst>
                  <a:ext uri="{FF2B5EF4-FFF2-40B4-BE49-F238E27FC236}">
                    <a16:creationId xmlns:a16="http://schemas.microsoft.com/office/drawing/2014/main" id="{5F976765-3A32-46F6-80C6-ECBB0ACA1018}"/>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9" name="Oval 28">
                <a:extLst>
                  <a:ext uri="{FF2B5EF4-FFF2-40B4-BE49-F238E27FC236}">
                    <a16:creationId xmlns:a16="http://schemas.microsoft.com/office/drawing/2014/main" id="{1636E231-B11B-4CA0-82D3-A98ECF67EB59}"/>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69" name="Rectangle 68">
            <a:extLst>
              <a:ext uri="{FF2B5EF4-FFF2-40B4-BE49-F238E27FC236}">
                <a16:creationId xmlns:a16="http://schemas.microsoft.com/office/drawing/2014/main" id="{041013D7-6B57-4C95-B80C-CB279580F5E9}"/>
              </a:ext>
            </a:extLst>
          </p:cNvPr>
          <p:cNvSpPr/>
          <p:nvPr/>
        </p:nvSpPr>
        <p:spPr bwMode="auto">
          <a:xfrm>
            <a:off x="4033996" y="4180174"/>
            <a:ext cx="328078" cy="1605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 name="TextBox 1">
            <a:extLst>
              <a:ext uri="{FF2B5EF4-FFF2-40B4-BE49-F238E27FC236}">
                <a16:creationId xmlns:a16="http://schemas.microsoft.com/office/drawing/2014/main" id="{939058E1-08BF-47EB-BC3D-42D506F5581F}"/>
              </a:ext>
            </a:extLst>
          </p:cNvPr>
          <p:cNvSpPr txBox="1"/>
          <p:nvPr/>
        </p:nvSpPr>
        <p:spPr>
          <a:xfrm>
            <a:off x="3237529" y="3591204"/>
            <a:ext cx="1774511" cy="338554"/>
          </a:xfrm>
          <a:prstGeom prst="rect">
            <a:avLst/>
          </a:prstGeom>
          <a:noFill/>
        </p:spPr>
        <p:txBody>
          <a:bodyPr wrap="square" rtlCol="0">
            <a:spAutoFit/>
          </a:bodyPr>
          <a:lstStyle/>
          <a:p>
            <a:r>
              <a:rPr lang="en-US" sz="1600" kern="0" dirty="0">
                <a:solidFill>
                  <a:schemeClr val="tx2">
                    <a:lumMod val="50000"/>
                  </a:schemeClr>
                </a:solidFill>
              </a:rPr>
              <a:t>Azure VNet</a:t>
            </a:r>
            <a:endParaRPr lang="en-US" sz="1600" dirty="0"/>
          </a:p>
        </p:txBody>
      </p:sp>
      <p:sp>
        <p:nvSpPr>
          <p:cNvPr id="76" name="TextBox 75">
            <a:extLst>
              <a:ext uri="{FF2B5EF4-FFF2-40B4-BE49-F238E27FC236}">
                <a16:creationId xmlns:a16="http://schemas.microsoft.com/office/drawing/2014/main" id="{31C2C109-7A30-4FB4-B091-682B8419704D}"/>
              </a:ext>
            </a:extLst>
          </p:cNvPr>
          <p:cNvSpPr txBox="1"/>
          <p:nvPr/>
        </p:nvSpPr>
        <p:spPr>
          <a:xfrm>
            <a:off x="6095999" y="2907561"/>
            <a:ext cx="5903943" cy="1240853"/>
          </a:xfrm>
          <a:prstGeom prst="rect">
            <a:avLst/>
          </a:prstGeom>
          <a:noFill/>
        </p:spPr>
        <p:txBody>
          <a:bodyPr wrap="square" rtlCol="0">
            <a:spAutoFit/>
          </a:bodyPr>
          <a:lstStyle/>
          <a:p>
            <a:pPr defTabSz="914016"/>
            <a:r>
              <a:rPr lang="en-US" sz="1866" dirty="0">
                <a:solidFill>
                  <a:srgbClr val="353535"/>
                </a:solidFill>
                <a:latin typeface="Segoe UI Semilight"/>
              </a:rPr>
              <a:t>The Managed NAT requires use of the new VNet Integration.  You will be able to select the subnet used for VNet Integration, and send all internet bound traffic through the Managed NAT.  </a:t>
            </a:r>
          </a:p>
        </p:txBody>
      </p:sp>
      <p:sp>
        <p:nvSpPr>
          <p:cNvPr id="41" name="Title 1">
            <a:extLst>
              <a:ext uri="{FF2B5EF4-FFF2-40B4-BE49-F238E27FC236}">
                <a16:creationId xmlns:a16="http://schemas.microsoft.com/office/drawing/2014/main" id="{DC936AA7-5285-470C-9146-967B2950B6B9}"/>
              </a:ext>
            </a:extLst>
          </p:cNvPr>
          <p:cNvSpPr>
            <a:spLocks noGrp="1"/>
          </p:cNvSpPr>
          <p:nvPr>
            <p:ph type="title" idx="4294967295"/>
          </p:nvPr>
        </p:nvSpPr>
        <p:spPr>
          <a:xfrm>
            <a:off x="588262" y="505323"/>
            <a:ext cx="11017250" cy="554038"/>
          </a:xfrm>
        </p:spPr>
        <p:txBody>
          <a:bodyPr>
            <a:normAutofit/>
          </a:bodyPr>
          <a:lstStyle/>
          <a:p>
            <a:r>
              <a:rPr lang="en-US" dirty="0"/>
              <a:t>Managed NAT</a:t>
            </a:r>
          </a:p>
        </p:txBody>
      </p:sp>
      <p:sp>
        <p:nvSpPr>
          <p:cNvPr id="61" name="Title 1">
            <a:extLst>
              <a:ext uri="{FF2B5EF4-FFF2-40B4-BE49-F238E27FC236}">
                <a16:creationId xmlns:a16="http://schemas.microsoft.com/office/drawing/2014/main" id="{AF502858-0D6A-415B-93F8-EB6253ED4D6B}"/>
              </a:ext>
            </a:extLst>
          </p:cNvPr>
          <p:cNvSpPr txBox="1">
            <a:spLocks/>
          </p:cNvSpPr>
          <p:nvPr/>
        </p:nvSpPr>
        <p:spPr>
          <a:xfrm>
            <a:off x="588262" y="1069363"/>
            <a:ext cx="9872290"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800" dirty="0"/>
              <a:t>Scenario: Send all outbound traffic through an IP address that isn’t shared and that you control</a:t>
            </a:r>
          </a:p>
        </p:txBody>
      </p:sp>
      <p:sp>
        <p:nvSpPr>
          <p:cNvPr id="3" name="Rectangle 2">
            <a:extLst>
              <a:ext uri="{FF2B5EF4-FFF2-40B4-BE49-F238E27FC236}">
                <a16:creationId xmlns:a16="http://schemas.microsoft.com/office/drawing/2014/main" id="{635E3C58-F90D-4459-AA95-D80AA44E4361}"/>
              </a:ext>
            </a:extLst>
          </p:cNvPr>
          <p:cNvSpPr/>
          <p:nvPr/>
        </p:nvSpPr>
        <p:spPr bwMode="auto">
          <a:xfrm>
            <a:off x="1646552" y="4009267"/>
            <a:ext cx="243406" cy="21535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6" name="Rounded Rectangle 75">
            <a:extLst>
              <a:ext uri="{FF2B5EF4-FFF2-40B4-BE49-F238E27FC236}">
                <a16:creationId xmlns:a16="http://schemas.microsoft.com/office/drawing/2014/main" id="{94E5EEE9-19EC-4BEF-A624-8CE185C4642E}"/>
              </a:ext>
            </a:extLst>
          </p:cNvPr>
          <p:cNvSpPr/>
          <p:nvPr/>
        </p:nvSpPr>
        <p:spPr>
          <a:xfrm>
            <a:off x="3686202" y="4234764"/>
            <a:ext cx="719759" cy="579544"/>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75" name="Oval 74">
            <a:extLst>
              <a:ext uri="{FF2B5EF4-FFF2-40B4-BE49-F238E27FC236}">
                <a16:creationId xmlns:a16="http://schemas.microsoft.com/office/drawing/2014/main" id="{885BFCB6-15B7-4BB1-916C-32A57134A2F9}"/>
              </a:ext>
            </a:extLst>
          </p:cNvPr>
          <p:cNvSpPr/>
          <p:nvPr/>
        </p:nvSpPr>
        <p:spPr bwMode="auto">
          <a:xfrm>
            <a:off x="3971494" y="4471574"/>
            <a:ext cx="129079" cy="12907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Oval 81">
            <a:extLst>
              <a:ext uri="{FF2B5EF4-FFF2-40B4-BE49-F238E27FC236}">
                <a16:creationId xmlns:a16="http://schemas.microsoft.com/office/drawing/2014/main" id="{A2BE9A6F-C8D1-4474-9A34-7A3A18AE59B6}"/>
              </a:ext>
            </a:extLst>
          </p:cNvPr>
          <p:cNvSpPr/>
          <p:nvPr/>
        </p:nvSpPr>
        <p:spPr bwMode="auto">
          <a:xfrm>
            <a:off x="3956201" y="4452155"/>
            <a:ext cx="171805" cy="17180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FBF2E23B-C57D-4E4C-9A49-65167E5FD333}"/>
              </a:ext>
            </a:extLst>
          </p:cNvPr>
          <p:cNvPicPr>
            <a:picLocks noChangeAspect="1"/>
          </p:cNvPicPr>
          <p:nvPr/>
        </p:nvPicPr>
        <p:blipFill>
          <a:blip r:embed="rId5"/>
          <a:stretch>
            <a:fillRect/>
          </a:stretch>
        </p:blipFill>
        <p:spPr>
          <a:xfrm>
            <a:off x="2555928" y="4366829"/>
            <a:ext cx="406695" cy="406695"/>
          </a:xfrm>
          <a:prstGeom prst="rect">
            <a:avLst/>
          </a:prstGeom>
        </p:spPr>
      </p:pic>
      <p:cxnSp>
        <p:nvCxnSpPr>
          <p:cNvPr id="71" name="Connector: Elbow 70">
            <a:extLst>
              <a:ext uri="{FF2B5EF4-FFF2-40B4-BE49-F238E27FC236}">
                <a16:creationId xmlns:a16="http://schemas.microsoft.com/office/drawing/2014/main" id="{B62016E1-4980-41B7-9600-214205054932}"/>
              </a:ext>
            </a:extLst>
          </p:cNvPr>
          <p:cNvCxnSpPr>
            <a:cxnSpLocks/>
            <a:stCxn id="37" idx="3"/>
            <a:endCxn id="75" idx="6"/>
          </p:cNvCxnSpPr>
          <p:nvPr/>
        </p:nvCxnSpPr>
        <p:spPr>
          <a:xfrm flipH="1">
            <a:off x="4100573" y="3011007"/>
            <a:ext cx="199181" cy="1525107"/>
          </a:xfrm>
          <a:prstGeom prst="bentConnector3">
            <a:avLst>
              <a:gd name="adj1" fmla="val -573850"/>
            </a:avLst>
          </a:prstGeom>
          <a:ln w="28575">
            <a:solidFill>
              <a:srgbClr val="0078D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44CCAD0-FF32-4EBA-83B4-24F99F5D45D1}"/>
              </a:ext>
            </a:extLst>
          </p:cNvPr>
          <p:cNvCxnSpPr>
            <a:cxnSpLocks/>
          </p:cNvCxnSpPr>
          <p:nvPr/>
        </p:nvCxnSpPr>
        <p:spPr>
          <a:xfrm flipH="1">
            <a:off x="2966153" y="4535298"/>
            <a:ext cx="1019468"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15F12394-E59C-4C35-A2D8-707BCA3AFD91}"/>
              </a:ext>
            </a:extLst>
          </p:cNvPr>
          <p:cNvCxnSpPr>
            <a:cxnSpLocks/>
            <a:stCxn id="67" idx="1"/>
            <a:endCxn id="3" idx="3"/>
          </p:cNvCxnSpPr>
          <p:nvPr/>
        </p:nvCxnSpPr>
        <p:spPr>
          <a:xfrm rot="10800000">
            <a:off x="1889958" y="4116945"/>
            <a:ext cx="665970" cy="453232"/>
          </a:xfrm>
          <a:prstGeom prst="bentConnector3">
            <a:avLst>
              <a:gd name="adj1" fmla="val 50000"/>
            </a:avLst>
          </a:prstGeom>
          <a:ln w="28575">
            <a:solidFill>
              <a:srgbClr val="0078D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3B72FE32-ACF8-4116-BD3F-1D84E454CD5B}"/>
              </a:ext>
            </a:extLst>
          </p:cNvPr>
          <p:cNvSpPr/>
          <p:nvPr/>
        </p:nvSpPr>
        <p:spPr bwMode="auto">
          <a:xfrm>
            <a:off x="1671872" y="3302958"/>
            <a:ext cx="243406" cy="215355"/>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cxnSp>
        <p:nvCxnSpPr>
          <p:cNvPr id="84" name="Connector: Elbow 83">
            <a:extLst>
              <a:ext uri="{FF2B5EF4-FFF2-40B4-BE49-F238E27FC236}">
                <a16:creationId xmlns:a16="http://schemas.microsoft.com/office/drawing/2014/main" id="{3963E18F-0D4A-46F4-9A9B-1DE0CF0222B8}"/>
              </a:ext>
            </a:extLst>
          </p:cNvPr>
          <p:cNvCxnSpPr>
            <a:cxnSpLocks/>
            <a:stCxn id="30" idx="1"/>
            <a:endCxn id="83" idx="3"/>
          </p:cNvCxnSpPr>
          <p:nvPr/>
        </p:nvCxnSpPr>
        <p:spPr>
          <a:xfrm rot="10800000" flipV="1">
            <a:off x="1915278" y="3011006"/>
            <a:ext cx="849892" cy="399629"/>
          </a:xfrm>
          <a:prstGeom prst="bentConnector3">
            <a:avLst>
              <a:gd name="adj1" fmla="val 50000"/>
            </a:avLst>
          </a:prstGeom>
          <a:ln w="28575">
            <a:solidFill>
              <a:srgbClr val="0078D7"/>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reeform 80">
            <a:extLst>
              <a:ext uri="{FF2B5EF4-FFF2-40B4-BE49-F238E27FC236}">
                <a16:creationId xmlns:a16="http://schemas.microsoft.com/office/drawing/2014/main" id="{9C112702-39AB-4E42-B7A6-02E0A37A5651}"/>
              </a:ext>
            </a:extLst>
          </p:cNvPr>
          <p:cNvSpPr>
            <a:spLocks/>
          </p:cNvSpPr>
          <p:nvPr/>
        </p:nvSpPr>
        <p:spPr bwMode="auto">
          <a:xfrm>
            <a:off x="690236" y="3338805"/>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pic>
        <p:nvPicPr>
          <p:cNvPr id="85" name="Picture 84">
            <a:extLst>
              <a:ext uri="{FF2B5EF4-FFF2-40B4-BE49-F238E27FC236}">
                <a16:creationId xmlns:a16="http://schemas.microsoft.com/office/drawing/2014/main" id="{3A35A32F-F7DC-4EC0-8DEE-CC86A7EFF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4731" y="2291236"/>
            <a:ext cx="313963" cy="313963"/>
          </a:xfrm>
          <a:prstGeom prst="rect">
            <a:avLst/>
          </a:prstGeom>
        </p:spPr>
      </p:pic>
    </p:spTree>
    <p:extLst>
      <p:ext uri="{BB962C8B-B14F-4D97-AF65-F5344CB8AC3E}">
        <p14:creationId xmlns:p14="http://schemas.microsoft.com/office/powerpoint/2010/main" val="21839455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75">
            <a:extLst>
              <a:ext uri="{FF2B5EF4-FFF2-40B4-BE49-F238E27FC236}">
                <a16:creationId xmlns:a16="http://schemas.microsoft.com/office/drawing/2014/main" id="{EA60B27F-2236-4693-A4C5-14080C59287C}"/>
              </a:ext>
            </a:extLst>
          </p:cNvPr>
          <p:cNvSpPr/>
          <p:nvPr/>
        </p:nvSpPr>
        <p:spPr>
          <a:xfrm>
            <a:off x="2500330" y="1819331"/>
            <a:ext cx="2052276" cy="1834917"/>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4" name="TextBox 3">
            <a:extLst>
              <a:ext uri="{FF2B5EF4-FFF2-40B4-BE49-F238E27FC236}">
                <a16:creationId xmlns:a16="http://schemas.microsoft.com/office/drawing/2014/main" id="{A44785CA-DC3E-42FE-81F4-A6F48C7166D5}"/>
              </a:ext>
            </a:extLst>
          </p:cNvPr>
          <p:cNvSpPr txBox="1"/>
          <p:nvPr/>
        </p:nvSpPr>
        <p:spPr>
          <a:xfrm>
            <a:off x="3143157" y="1936995"/>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pic>
        <p:nvPicPr>
          <p:cNvPr id="6" name="Picture 2" descr="https://www.sumologic.com/wp-content/uploads/globe-1-e1473894017808.png">
            <a:extLst>
              <a:ext uri="{FF2B5EF4-FFF2-40B4-BE49-F238E27FC236}">
                <a16:creationId xmlns:a16="http://schemas.microsoft.com/office/drawing/2014/main" id="{D656A3AC-C0D9-4110-B7B8-C692299424D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948465" y="256372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sumologic.com/wp-content/uploads/globe-1-e1473894017808.png">
            <a:extLst>
              <a:ext uri="{FF2B5EF4-FFF2-40B4-BE49-F238E27FC236}">
                <a16:creationId xmlns:a16="http://schemas.microsoft.com/office/drawing/2014/main" id="{8E0ADC64-C6CA-4C8C-9CE7-086DB0BF23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258048" y="256372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www.sumologic.com/wp-content/uploads/globe-1-e1473894017808.png">
            <a:extLst>
              <a:ext uri="{FF2B5EF4-FFF2-40B4-BE49-F238E27FC236}">
                <a16:creationId xmlns:a16="http://schemas.microsoft.com/office/drawing/2014/main" id="{F0A21144-7F9C-489B-B818-D99658C1325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577386" y="256372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sumologic.com/wp-content/uploads/globe-1-e1473894017808.png">
            <a:extLst>
              <a:ext uri="{FF2B5EF4-FFF2-40B4-BE49-F238E27FC236}">
                <a16:creationId xmlns:a16="http://schemas.microsoft.com/office/drawing/2014/main" id="{D0AB7693-35DE-4294-8035-018ED2398BB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01504" y="2563726"/>
            <a:ext cx="581545" cy="377157"/>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17">
            <a:extLst>
              <a:ext uri="{FF2B5EF4-FFF2-40B4-BE49-F238E27FC236}">
                <a16:creationId xmlns:a16="http://schemas.microsoft.com/office/drawing/2014/main" id="{828D8B25-74D0-4997-8D50-37E327D34558}"/>
              </a:ext>
            </a:extLst>
          </p:cNvPr>
          <p:cNvSpPr/>
          <p:nvPr/>
        </p:nvSpPr>
        <p:spPr>
          <a:xfrm>
            <a:off x="5553816" y="1903048"/>
            <a:ext cx="1940574" cy="1840576"/>
          </a:xfrm>
          <a:prstGeom prst="roundRect">
            <a:avLst>
              <a:gd name="adj" fmla="val 4568"/>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386">
              <a:defRPr/>
            </a:pPr>
            <a:r>
              <a:rPr lang="en-US" kern="0" dirty="0">
                <a:solidFill>
                  <a:schemeClr val="tx2">
                    <a:lumMod val="50000"/>
                  </a:schemeClr>
                </a:solidFill>
              </a:rPr>
              <a:t>       </a:t>
            </a:r>
          </a:p>
          <a:p>
            <a:pPr algn="ctr" defTabSz="896386">
              <a:defRPr/>
            </a:pPr>
            <a:endParaRPr lang="en-US" kern="0" dirty="0">
              <a:solidFill>
                <a:schemeClr val="tx2">
                  <a:lumMod val="50000"/>
                </a:schemeClr>
              </a:solidFill>
            </a:endParaRPr>
          </a:p>
          <a:p>
            <a:pPr algn="ctr" defTabSz="896386">
              <a:defRPr/>
            </a:pPr>
            <a:endParaRPr lang="en-US" kern="0" dirty="0">
              <a:solidFill>
                <a:schemeClr val="tx2">
                  <a:lumMod val="50000"/>
                </a:schemeClr>
              </a:solidFill>
            </a:endParaRPr>
          </a:p>
        </p:txBody>
      </p:sp>
      <p:grpSp>
        <p:nvGrpSpPr>
          <p:cNvPr id="23" name="Group 22">
            <a:extLst>
              <a:ext uri="{FF2B5EF4-FFF2-40B4-BE49-F238E27FC236}">
                <a16:creationId xmlns:a16="http://schemas.microsoft.com/office/drawing/2014/main" id="{F7B32E7D-BD21-4FBF-B3D7-B2398BB26C85}"/>
              </a:ext>
            </a:extLst>
          </p:cNvPr>
          <p:cNvGrpSpPr/>
          <p:nvPr/>
        </p:nvGrpSpPr>
        <p:grpSpPr>
          <a:xfrm>
            <a:off x="5676883" y="2098348"/>
            <a:ext cx="386343" cy="238403"/>
            <a:chOff x="5605998" y="4615023"/>
            <a:chExt cx="2957813" cy="1825191"/>
          </a:xfrm>
        </p:grpSpPr>
        <p:grpSp>
          <p:nvGrpSpPr>
            <p:cNvPr id="24" name="Group 23">
              <a:extLst>
                <a:ext uri="{FF2B5EF4-FFF2-40B4-BE49-F238E27FC236}">
                  <a16:creationId xmlns:a16="http://schemas.microsoft.com/office/drawing/2014/main" id="{5FFFD5EB-E648-4973-9467-2F22B3A31EB5}"/>
                </a:ext>
              </a:extLst>
            </p:cNvPr>
            <p:cNvGrpSpPr/>
            <p:nvPr/>
          </p:nvGrpSpPr>
          <p:grpSpPr>
            <a:xfrm>
              <a:off x="5605998" y="4615023"/>
              <a:ext cx="2957813" cy="1825191"/>
              <a:chOff x="5605998" y="4615023"/>
              <a:chExt cx="2957813" cy="1825191"/>
            </a:xfrm>
          </p:grpSpPr>
          <p:sp>
            <p:nvSpPr>
              <p:cNvPr id="29" name="Rectangle: Rounded Corners 28">
                <a:extLst>
                  <a:ext uri="{FF2B5EF4-FFF2-40B4-BE49-F238E27FC236}">
                    <a16:creationId xmlns:a16="http://schemas.microsoft.com/office/drawing/2014/main" id="{014B0E4C-B14F-4410-AC94-BFDAE5514026}"/>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0" name="Rectangle: Rounded Corners 29">
                <a:extLst>
                  <a:ext uri="{FF2B5EF4-FFF2-40B4-BE49-F238E27FC236}">
                    <a16:creationId xmlns:a16="http://schemas.microsoft.com/office/drawing/2014/main" id="{BEFDF285-4A0A-4FDA-9737-96059ACE7E75}"/>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1" name="Rectangle: Rounded Corners 30">
                <a:extLst>
                  <a:ext uri="{FF2B5EF4-FFF2-40B4-BE49-F238E27FC236}">
                    <a16:creationId xmlns:a16="http://schemas.microsoft.com/office/drawing/2014/main" id="{D628C19F-18A5-4504-AC2B-5DFDE157ADA5}"/>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32" name="Rectangle: Rounded Corners 31">
                <a:extLst>
                  <a:ext uri="{FF2B5EF4-FFF2-40B4-BE49-F238E27FC236}">
                    <a16:creationId xmlns:a16="http://schemas.microsoft.com/office/drawing/2014/main" id="{A70C098F-F13C-41C0-BDC4-00CCA3A56EFE}"/>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25" name="Group 24">
              <a:extLst>
                <a:ext uri="{FF2B5EF4-FFF2-40B4-BE49-F238E27FC236}">
                  <a16:creationId xmlns:a16="http://schemas.microsoft.com/office/drawing/2014/main" id="{C6064B04-E994-4699-B859-5D2BD725E072}"/>
                </a:ext>
              </a:extLst>
            </p:cNvPr>
            <p:cNvGrpSpPr/>
            <p:nvPr/>
          </p:nvGrpSpPr>
          <p:grpSpPr>
            <a:xfrm>
              <a:off x="6348529" y="5338762"/>
              <a:ext cx="1472116" cy="360068"/>
              <a:chOff x="6364404" y="5364369"/>
              <a:chExt cx="1472116" cy="360068"/>
            </a:xfrm>
          </p:grpSpPr>
          <p:sp>
            <p:nvSpPr>
              <p:cNvPr id="26" name="Oval 25">
                <a:extLst>
                  <a:ext uri="{FF2B5EF4-FFF2-40B4-BE49-F238E27FC236}">
                    <a16:creationId xmlns:a16="http://schemas.microsoft.com/office/drawing/2014/main" id="{89679E9A-1B0D-4939-BEB3-F482F515AE0E}"/>
                  </a:ext>
                </a:extLst>
              </p:cNvPr>
              <p:cNvSpPr/>
              <p:nvPr/>
            </p:nvSpPr>
            <p:spPr bwMode="auto">
              <a:xfrm>
                <a:off x="7476455"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7" name="Oval 26">
                <a:extLst>
                  <a:ext uri="{FF2B5EF4-FFF2-40B4-BE49-F238E27FC236}">
                    <a16:creationId xmlns:a16="http://schemas.microsoft.com/office/drawing/2014/main" id="{8F4FF930-9E39-46FF-B542-CA021BE9E313}"/>
                  </a:ext>
                </a:extLst>
              </p:cNvPr>
              <p:cNvSpPr/>
              <p:nvPr/>
            </p:nvSpPr>
            <p:spPr bwMode="auto">
              <a:xfrm>
                <a:off x="6920430" y="5364369"/>
                <a:ext cx="360065" cy="360060"/>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28" name="Oval 27">
                <a:extLst>
                  <a:ext uri="{FF2B5EF4-FFF2-40B4-BE49-F238E27FC236}">
                    <a16:creationId xmlns:a16="http://schemas.microsoft.com/office/drawing/2014/main" id="{F5901D22-3368-40F1-B7C1-D20D22A4C7C9}"/>
                  </a:ext>
                </a:extLst>
              </p:cNvPr>
              <p:cNvSpPr/>
              <p:nvPr/>
            </p:nvSpPr>
            <p:spPr bwMode="auto">
              <a:xfrm>
                <a:off x="6364404" y="5364369"/>
                <a:ext cx="360065" cy="360068"/>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36" name="TextBox 35">
            <a:extLst>
              <a:ext uri="{FF2B5EF4-FFF2-40B4-BE49-F238E27FC236}">
                <a16:creationId xmlns:a16="http://schemas.microsoft.com/office/drawing/2014/main" id="{ED1BBE72-0184-40F9-A0AB-F32C9CCCD133}"/>
              </a:ext>
            </a:extLst>
          </p:cNvPr>
          <p:cNvSpPr txBox="1"/>
          <p:nvPr/>
        </p:nvSpPr>
        <p:spPr>
          <a:xfrm>
            <a:off x="6069754" y="1961180"/>
            <a:ext cx="1424635" cy="584775"/>
          </a:xfrm>
          <a:prstGeom prst="rect">
            <a:avLst/>
          </a:prstGeom>
          <a:noFill/>
        </p:spPr>
        <p:txBody>
          <a:bodyPr wrap="square" rtlCol="0">
            <a:spAutoFit/>
          </a:bodyPr>
          <a:lstStyle/>
          <a:p>
            <a:r>
              <a:rPr lang="en-US" sz="1600" kern="0" dirty="0">
                <a:solidFill>
                  <a:schemeClr val="tx2">
                    <a:lumMod val="50000"/>
                  </a:schemeClr>
                </a:solidFill>
              </a:rPr>
              <a:t>Azure Virtual Network</a:t>
            </a:r>
            <a:endParaRPr lang="en-US" sz="1600" dirty="0"/>
          </a:p>
        </p:txBody>
      </p:sp>
      <p:sp>
        <p:nvSpPr>
          <p:cNvPr id="61" name="Title 1">
            <a:extLst>
              <a:ext uri="{FF2B5EF4-FFF2-40B4-BE49-F238E27FC236}">
                <a16:creationId xmlns:a16="http://schemas.microsoft.com/office/drawing/2014/main" id="{8354799C-ECF8-40C5-B418-934043FAA570}"/>
              </a:ext>
            </a:extLst>
          </p:cNvPr>
          <p:cNvSpPr txBox="1">
            <a:spLocks/>
          </p:cNvSpPr>
          <p:nvPr/>
        </p:nvSpPr>
        <p:spPr>
          <a:xfrm>
            <a:off x="588262" y="505323"/>
            <a:ext cx="11017250" cy="49244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a:t>New VNet Integration + Private IP support + Managed NAT</a:t>
            </a:r>
          </a:p>
        </p:txBody>
      </p:sp>
      <p:sp>
        <p:nvSpPr>
          <p:cNvPr id="48" name="Rounded Rectangle 75">
            <a:extLst>
              <a:ext uri="{FF2B5EF4-FFF2-40B4-BE49-F238E27FC236}">
                <a16:creationId xmlns:a16="http://schemas.microsoft.com/office/drawing/2014/main" id="{20D4E7EC-6107-442C-82FC-0AA8924B4B48}"/>
              </a:ext>
            </a:extLst>
          </p:cNvPr>
          <p:cNvSpPr/>
          <p:nvPr/>
        </p:nvSpPr>
        <p:spPr>
          <a:xfrm>
            <a:off x="5721120" y="2632749"/>
            <a:ext cx="531962" cy="397300"/>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cxnSp>
        <p:nvCxnSpPr>
          <p:cNvPr id="37" name="Connector: Elbow 36">
            <a:extLst>
              <a:ext uri="{FF2B5EF4-FFF2-40B4-BE49-F238E27FC236}">
                <a16:creationId xmlns:a16="http://schemas.microsoft.com/office/drawing/2014/main" id="{078B97C8-23D0-4087-AB91-83B7796519F6}"/>
              </a:ext>
            </a:extLst>
          </p:cNvPr>
          <p:cNvCxnSpPr>
            <a:cxnSpLocks/>
            <a:stCxn id="39" idx="0"/>
            <a:endCxn id="3" idx="1"/>
          </p:cNvCxnSpPr>
          <p:nvPr/>
        </p:nvCxnSpPr>
        <p:spPr>
          <a:xfrm rot="16200000" flipH="1" flipV="1">
            <a:off x="4231555" y="1002457"/>
            <a:ext cx="3108" cy="3465557"/>
          </a:xfrm>
          <a:prstGeom prst="bentConnector4">
            <a:avLst>
              <a:gd name="adj1" fmla="val -36774485"/>
              <a:gd name="adj2" fmla="val 106596"/>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AE01C02-365A-4697-8A35-CDF2A4CDD6A8}"/>
              </a:ext>
            </a:extLst>
          </p:cNvPr>
          <p:cNvSpPr/>
          <p:nvPr/>
        </p:nvSpPr>
        <p:spPr>
          <a:xfrm>
            <a:off x="5893529" y="2733682"/>
            <a:ext cx="144715" cy="157108"/>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75">
            <a:extLst>
              <a:ext uri="{FF2B5EF4-FFF2-40B4-BE49-F238E27FC236}">
                <a16:creationId xmlns:a16="http://schemas.microsoft.com/office/drawing/2014/main" id="{63074EB6-D0EE-4B3F-ADA6-FB8F29B23A4C}"/>
              </a:ext>
            </a:extLst>
          </p:cNvPr>
          <p:cNvSpPr/>
          <p:nvPr/>
        </p:nvSpPr>
        <p:spPr>
          <a:xfrm>
            <a:off x="5721119" y="3116843"/>
            <a:ext cx="531962" cy="397300"/>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51" name="Oval 50">
            <a:extLst>
              <a:ext uri="{FF2B5EF4-FFF2-40B4-BE49-F238E27FC236}">
                <a16:creationId xmlns:a16="http://schemas.microsoft.com/office/drawing/2014/main" id="{2E91A718-8228-429D-9F63-F9068E9C65EA}"/>
              </a:ext>
            </a:extLst>
          </p:cNvPr>
          <p:cNvSpPr/>
          <p:nvPr/>
        </p:nvSpPr>
        <p:spPr>
          <a:xfrm>
            <a:off x="5903689" y="3214205"/>
            <a:ext cx="144715" cy="157108"/>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4B3262D4-D60F-4943-ADCC-A2FD88B04E1C}"/>
              </a:ext>
            </a:extLst>
          </p:cNvPr>
          <p:cNvCxnSpPr>
            <a:cxnSpLocks/>
            <a:stCxn id="6" idx="2"/>
            <a:endCxn id="51" idx="2"/>
          </p:cNvCxnSpPr>
          <p:nvPr/>
        </p:nvCxnSpPr>
        <p:spPr>
          <a:xfrm rot="16200000" flipH="1">
            <a:off x="4395525" y="1784595"/>
            <a:ext cx="351876" cy="2664451"/>
          </a:xfrm>
          <a:prstGeom prst="bentConnector2">
            <a:avLst/>
          </a:prstGeom>
          <a:ln w="28575">
            <a:solidFill>
              <a:srgbClr val="0078D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Freeform 80">
            <a:extLst>
              <a:ext uri="{FF2B5EF4-FFF2-40B4-BE49-F238E27FC236}">
                <a16:creationId xmlns:a16="http://schemas.microsoft.com/office/drawing/2014/main" id="{D65A7827-D535-4443-A773-44C44A6E4CC9}"/>
              </a:ext>
            </a:extLst>
          </p:cNvPr>
          <p:cNvSpPr>
            <a:spLocks/>
          </p:cNvSpPr>
          <p:nvPr/>
        </p:nvSpPr>
        <p:spPr bwMode="auto">
          <a:xfrm>
            <a:off x="7994092" y="3998566"/>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cxnSp>
        <p:nvCxnSpPr>
          <p:cNvPr id="82" name="Connector: Elbow 81">
            <a:extLst>
              <a:ext uri="{FF2B5EF4-FFF2-40B4-BE49-F238E27FC236}">
                <a16:creationId xmlns:a16="http://schemas.microsoft.com/office/drawing/2014/main" id="{99A810EE-1EBE-48BD-AC8F-194FE57C0AA8}"/>
              </a:ext>
            </a:extLst>
          </p:cNvPr>
          <p:cNvCxnSpPr>
            <a:cxnSpLocks/>
            <a:stCxn id="5" idx="2"/>
          </p:cNvCxnSpPr>
          <p:nvPr/>
        </p:nvCxnSpPr>
        <p:spPr>
          <a:xfrm rot="16200000" flipH="1">
            <a:off x="7259018" y="3564822"/>
            <a:ext cx="387104" cy="1083044"/>
          </a:xfrm>
          <a:prstGeom prst="bentConnector2">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0DA1F224-CF46-440F-AEF3-4E40EF573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0446" y="1933901"/>
            <a:ext cx="313963" cy="313963"/>
          </a:xfrm>
          <a:prstGeom prst="rect">
            <a:avLst/>
          </a:prstGeom>
        </p:spPr>
      </p:pic>
      <p:sp>
        <p:nvSpPr>
          <p:cNvPr id="47" name="Rounded Rectangle 75">
            <a:extLst>
              <a:ext uri="{FF2B5EF4-FFF2-40B4-BE49-F238E27FC236}">
                <a16:creationId xmlns:a16="http://schemas.microsoft.com/office/drawing/2014/main" id="{215A23BD-9232-4BBF-ACCE-4CA96A2C0663}"/>
              </a:ext>
            </a:extLst>
          </p:cNvPr>
          <p:cNvSpPr/>
          <p:nvPr/>
        </p:nvSpPr>
        <p:spPr>
          <a:xfrm>
            <a:off x="7178615" y="2614615"/>
            <a:ext cx="315773" cy="397300"/>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44" name="Picture 43">
            <a:extLst>
              <a:ext uri="{FF2B5EF4-FFF2-40B4-BE49-F238E27FC236}">
                <a16:creationId xmlns:a16="http://schemas.microsoft.com/office/drawing/2014/main" id="{B25F82EF-41BB-4E96-8986-61A85B359EDF}"/>
              </a:ext>
            </a:extLst>
          </p:cNvPr>
          <p:cNvPicPr>
            <a:picLocks noChangeAspect="1"/>
          </p:cNvPicPr>
          <p:nvPr/>
        </p:nvPicPr>
        <p:blipFill>
          <a:blip r:embed="rId5"/>
          <a:stretch>
            <a:fillRect/>
          </a:stretch>
        </p:blipFill>
        <p:spPr>
          <a:xfrm>
            <a:off x="7324617" y="2632749"/>
            <a:ext cx="339545" cy="352861"/>
          </a:xfrm>
          <a:prstGeom prst="rect">
            <a:avLst/>
          </a:prstGeom>
        </p:spPr>
      </p:pic>
      <p:sp>
        <p:nvSpPr>
          <p:cNvPr id="50" name="Rounded Rectangle 75">
            <a:extLst>
              <a:ext uri="{FF2B5EF4-FFF2-40B4-BE49-F238E27FC236}">
                <a16:creationId xmlns:a16="http://schemas.microsoft.com/office/drawing/2014/main" id="{C04649C3-5779-4635-9C1F-0FEF10ACB146}"/>
              </a:ext>
            </a:extLst>
          </p:cNvPr>
          <p:cNvSpPr/>
          <p:nvPr/>
        </p:nvSpPr>
        <p:spPr>
          <a:xfrm>
            <a:off x="6718742" y="3391949"/>
            <a:ext cx="384610" cy="331003"/>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cxnSp>
        <p:nvCxnSpPr>
          <p:cNvPr id="75" name="Connector: Elbow 74">
            <a:extLst>
              <a:ext uri="{FF2B5EF4-FFF2-40B4-BE49-F238E27FC236}">
                <a16:creationId xmlns:a16="http://schemas.microsoft.com/office/drawing/2014/main" id="{F24B8950-AAEB-4FEC-AF88-52CD869C9FE7}"/>
              </a:ext>
            </a:extLst>
          </p:cNvPr>
          <p:cNvCxnSpPr>
            <a:cxnSpLocks/>
            <a:stCxn id="51" idx="6"/>
          </p:cNvCxnSpPr>
          <p:nvPr/>
        </p:nvCxnSpPr>
        <p:spPr>
          <a:xfrm>
            <a:off x="6048404" y="3292759"/>
            <a:ext cx="862644" cy="276609"/>
          </a:xfrm>
          <a:prstGeom prst="bentConnector2">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B6F773F-0007-42C3-BC9E-9FFCE527CCFE}"/>
              </a:ext>
            </a:extLst>
          </p:cNvPr>
          <p:cNvPicPr>
            <a:picLocks noChangeAspect="1"/>
          </p:cNvPicPr>
          <p:nvPr/>
        </p:nvPicPr>
        <p:blipFill>
          <a:blip r:embed="rId6"/>
          <a:stretch>
            <a:fillRect/>
          </a:stretch>
        </p:blipFill>
        <p:spPr>
          <a:xfrm>
            <a:off x="6736340" y="3563377"/>
            <a:ext cx="349415" cy="349415"/>
          </a:xfrm>
          <a:prstGeom prst="rect">
            <a:avLst/>
          </a:prstGeom>
        </p:spPr>
      </p:pic>
      <p:cxnSp>
        <p:nvCxnSpPr>
          <p:cNvPr id="46" name="Straight Arrow Connector 45">
            <a:extLst>
              <a:ext uri="{FF2B5EF4-FFF2-40B4-BE49-F238E27FC236}">
                <a16:creationId xmlns:a16="http://schemas.microsoft.com/office/drawing/2014/main" id="{E1AF48C2-9D35-42B1-8635-08350C2576BA}"/>
              </a:ext>
            </a:extLst>
          </p:cNvPr>
          <p:cNvCxnSpPr>
            <a:cxnSpLocks/>
            <a:stCxn id="44" idx="1"/>
            <a:endCxn id="39" idx="6"/>
          </p:cNvCxnSpPr>
          <p:nvPr/>
        </p:nvCxnSpPr>
        <p:spPr>
          <a:xfrm flipH="1">
            <a:off x="6038244" y="2809180"/>
            <a:ext cx="1286373" cy="3056"/>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C666FAEE-C049-4E0D-8F61-F32317CACE64}"/>
              </a:ext>
            </a:extLst>
          </p:cNvPr>
          <p:cNvCxnSpPr>
            <a:cxnSpLocks/>
            <a:stCxn id="81" idx="3"/>
            <a:endCxn id="44" idx="3"/>
          </p:cNvCxnSpPr>
          <p:nvPr/>
        </p:nvCxnSpPr>
        <p:spPr>
          <a:xfrm flipH="1" flipV="1">
            <a:off x="7664162" y="2809180"/>
            <a:ext cx="847847" cy="1189386"/>
          </a:xfrm>
          <a:prstGeom prst="bentConnector3">
            <a:avLst>
              <a:gd name="adj1" fmla="val -735"/>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9F97279-DE17-46E3-90DF-FD7A6891D72A}"/>
              </a:ext>
            </a:extLst>
          </p:cNvPr>
          <p:cNvSpPr txBox="1"/>
          <p:nvPr/>
        </p:nvSpPr>
        <p:spPr>
          <a:xfrm>
            <a:off x="801285" y="5187952"/>
            <a:ext cx="10536937" cy="953723"/>
          </a:xfrm>
          <a:prstGeom prst="rect">
            <a:avLst/>
          </a:prstGeom>
          <a:noFill/>
        </p:spPr>
        <p:txBody>
          <a:bodyPr wrap="square" rtlCol="0">
            <a:spAutoFit/>
          </a:bodyPr>
          <a:lstStyle/>
          <a:p>
            <a:pPr defTabSz="914016"/>
            <a:r>
              <a:rPr lang="en-US" sz="1866" dirty="0">
                <a:solidFill>
                  <a:srgbClr val="353535"/>
                </a:solidFill>
                <a:latin typeface="Segoe UI Semilight"/>
              </a:rPr>
              <a:t>By combining these three features you can lock your app down to a private address in your VNet and enable it to reach on-premises over ExpressRoute and give it an address you control to reach the internet</a:t>
            </a:r>
          </a:p>
        </p:txBody>
      </p:sp>
      <p:sp>
        <p:nvSpPr>
          <p:cNvPr id="62" name="TextBox 61">
            <a:extLst>
              <a:ext uri="{FF2B5EF4-FFF2-40B4-BE49-F238E27FC236}">
                <a16:creationId xmlns:a16="http://schemas.microsoft.com/office/drawing/2014/main" id="{BAE5CEA3-DDCE-45A4-A31C-0058347DC9BA}"/>
              </a:ext>
            </a:extLst>
          </p:cNvPr>
          <p:cNvSpPr txBox="1"/>
          <p:nvPr/>
        </p:nvSpPr>
        <p:spPr>
          <a:xfrm>
            <a:off x="7590686" y="2472071"/>
            <a:ext cx="1424635" cy="261610"/>
          </a:xfrm>
          <a:prstGeom prst="rect">
            <a:avLst/>
          </a:prstGeom>
          <a:noFill/>
        </p:spPr>
        <p:txBody>
          <a:bodyPr wrap="square" rtlCol="0">
            <a:spAutoFit/>
          </a:bodyPr>
          <a:lstStyle/>
          <a:p>
            <a:pPr defTabSz="895982"/>
            <a:r>
              <a:rPr lang="en-US" sz="1100" kern="0" dirty="0">
                <a:latin typeface="Segoe UI Semilight" panose="020B0402040204020203" pitchFamily="34" charset="0"/>
                <a:cs typeface="Segoe UI Semilight" panose="020B0402040204020203" pitchFamily="34" charset="0"/>
              </a:rPr>
              <a:t>Application Gateway</a:t>
            </a:r>
          </a:p>
        </p:txBody>
      </p:sp>
      <p:sp>
        <p:nvSpPr>
          <p:cNvPr id="63" name="TextBox 62">
            <a:extLst>
              <a:ext uri="{FF2B5EF4-FFF2-40B4-BE49-F238E27FC236}">
                <a16:creationId xmlns:a16="http://schemas.microsoft.com/office/drawing/2014/main" id="{E017613D-F088-4093-A86F-CE15AC0774E6}"/>
              </a:ext>
            </a:extLst>
          </p:cNvPr>
          <p:cNvSpPr txBox="1"/>
          <p:nvPr/>
        </p:nvSpPr>
        <p:spPr>
          <a:xfrm>
            <a:off x="5870013" y="3810382"/>
            <a:ext cx="1197529" cy="261610"/>
          </a:xfrm>
          <a:prstGeom prst="rect">
            <a:avLst/>
          </a:prstGeom>
          <a:noFill/>
        </p:spPr>
        <p:txBody>
          <a:bodyPr wrap="square" rtlCol="0">
            <a:spAutoFit/>
          </a:bodyPr>
          <a:lstStyle/>
          <a:p>
            <a:pPr defTabSz="895982"/>
            <a:r>
              <a:rPr lang="en-US" sz="1100" kern="0" dirty="0">
                <a:latin typeface="Segoe UI Semilight" panose="020B0402040204020203" pitchFamily="34" charset="0"/>
                <a:cs typeface="Segoe UI Semilight" panose="020B0402040204020203" pitchFamily="34" charset="0"/>
              </a:rPr>
              <a:t>Managed NAT</a:t>
            </a:r>
          </a:p>
        </p:txBody>
      </p:sp>
      <p:grpSp>
        <p:nvGrpSpPr>
          <p:cNvPr id="65" name="Group 64">
            <a:extLst>
              <a:ext uri="{FF2B5EF4-FFF2-40B4-BE49-F238E27FC236}">
                <a16:creationId xmlns:a16="http://schemas.microsoft.com/office/drawing/2014/main" id="{23A66EED-A8E1-4D3A-A913-CA0478E4802F}"/>
              </a:ext>
            </a:extLst>
          </p:cNvPr>
          <p:cNvGrpSpPr/>
          <p:nvPr/>
        </p:nvGrpSpPr>
        <p:grpSpPr>
          <a:xfrm>
            <a:off x="2418645" y="2507388"/>
            <a:ext cx="418782" cy="504527"/>
            <a:chOff x="4754661" y="5915119"/>
            <a:chExt cx="617121" cy="743476"/>
          </a:xfrm>
        </p:grpSpPr>
        <p:sp>
          <p:nvSpPr>
            <p:cNvPr id="68" name="Cube 67">
              <a:extLst>
                <a:ext uri="{FF2B5EF4-FFF2-40B4-BE49-F238E27FC236}">
                  <a16:creationId xmlns:a16="http://schemas.microsoft.com/office/drawing/2014/main" id="{15391A0D-AAAE-4085-99FB-215785CE1446}"/>
                </a:ext>
              </a:extLst>
            </p:cNvPr>
            <p:cNvSpPr/>
            <p:nvPr/>
          </p:nvSpPr>
          <p:spPr bwMode="auto">
            <a:xfrm>
              <a:off x="4976117" y="611550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Cube 68">
              <a:extLst>
                <a:ext uri="{FF2B5EF4-FFF2-40B4-BE49-F238E27FC236}">
                  <a16:creationId xmlns:a16="http://schemas.microsoft.com/office/drawing/2014/main" id="{1E818116-8A5C-4EA3-80F6-AFAD2034289D}"/>
                </a:ext>
              </a:extLst>
            </p:cNvPr>
            <p:cNvSpPr/>
            <p:nvPr/>
          </p:nvSpPr>
          <p:spPr bwMode="auto">
            <a:xfrm>
              <a:off x="4976117" y="6016876"/>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Cube 69">
              <a:extLst>
                <a:ext uri="{FF2B5EF4-FFF2-40B4-BE49-F238E27FC236}">
                  <a16:creationId xmlns:a16="http://schemas.microsoft.com/office/drawing/2014/main" id="{A3EC544A-27F5-47DE-93E7-3A7C5C9F9C1E}"/>
                </a:ext>
              </a:extLst>
            </p:cNvPr>
            <p:cNvSpPr/>
            <p:nvPr/>
          </p:nvSpPr>
          <p:spPr bwMode="auto">
            <a:xfrm>
              <a:off x="4754661" y="633755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Cube 70">
              <a:extLst>
                <a:ext uri="{FF2B5EF4-FFF2-40B4-BE49-F238E27FC236}">
                  <a16:creationId xmlns:a16="http://schemas.microsoft.com/office/drawing/2014/main" id="{EB63DC51-82E2-4AFC-BBEA-E42969A223F2}"/>
                </a:ext>
              </a:extLst>
            </p:cNvPr>
            <p:cNvSpPr/>
            <p:nvPr/>
          </p:nvSpPr>
          <p:spPr bwMode="auto">
            <a:xfrm>
              <a:off x="4754661" y="6238917"/>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Cube 71">
              <a:extLst>
                <a:ext uri="{FF2B5EF4-FFF2-40B4-BE49-F238E27FC236}">
                  <a16:creationId xmlns:a16="http://schemas.microsoft.com/office/drawing/2014/main" id="{A3AC9A78-2868-4334-879F-234FEAD96264}"/>
                </a:ext>
              </a:extLst>
            </p:cNvPr>
            <p:cNvSpPr/>
            <p:nvPr/>
          </p:nvSpPr>
          <p:spPr bwMode="auto">
            <a:xfrm>
              <a:off x="4976117" y="591511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Cube 72">
              <a:extLst>
                <a:ext uri="{FF2B5EF4-FFF2-40B4-BE49-F238E27FC236}">
                  <a16:creationId xmlns:a16="http://schemas.microsoft.com/office/drawing/2014/main" id="{C41D9A73-AA0A-465F-8FD0-32B843E4F79F}"/>
                </a:ext>
              </a:extLst>
            </p:cNvPr>
            <p:cNvSpPr/>
            <p:nvPr/>
          </p:nvSpPr>
          <p:spPr bwMode="auto">
            <a:xfrm>
              <a:off x="4754661" y="613716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76" name="Straight Arrow Connector 75">
            <a:extLst>
              <a:ext uri="{FF2B5EF4-FFF2-40B4-BE49-F238E27FC236}">
                <a16:creationId xmlns:a16="http://schemas.microsoft.com/office/drawing/2014/main" id="{EFD252B6-F381-4530-9DB2-DF64DEBD57B8}"/>
              </a:ext>
            </a:extLst>
          </p:cNvPr>
          <p:cNvCxnSpPr>
            <a:cxnSpLocks/>
            <a:stCxn id="69" idx="4"/>
          </p:cNvCxnSpPr>
          <p:nvPr/>
        </p:nvCxnSpPr>
        <p:spPr>
          <a:xfrm>
            <a:off x="2689237" y="2759468"/>
            <a:ext cx="404704" cy="2831"/>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960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ounded Rectangle 2">
            <a:extLst>
              <a:ext uri="{FF2B5EF4-FFF2-40B4-BE49-F238E27FC236}">
                <a16:creationId xmlns:a16="http://schemas.microsoft.com/office/drawing/2014/main" id="{9621ADC9-2BFB-4CAB-8083-9567E4E52403}"/>
              </a:ext>
            </a:extLst>
          </p:cNvPr>
          <p:cNvSpPr/>
          <p:nvPr/>
        </p:nvSpPr>
        <p:spPr>
          <a:xfrm>
            <a:off x="8455676" y="1146657"/>
            <a:ext cx="3268492" cy="4892636"/>
          </a:xfrm>
          <a:prstGeom prst="roundRect">
            <a:avLst>
              <a:gd name="adj" fmla="val 7915"/>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132"/>
            <a:endParaRPr lang="en-US" kern="0">
              <a:solidFill>
                <a:sysClr val="windowText" lastClr="000000"/>
              </a:solidFill>
            </a:endParaRPr>
          </a:p>
        </p:txBody>
      </p:sp>
      <p:sp>
        <p:nvSpPr>
          <p:cNvPr id="2" name="Title 1">
            <a:extLst>
              <a:ext uri="{FF2B5EF4-FFF2-40B4-BE49-F238E27FC236}">
                <a16:creationId xmlns:a16="http://schemas.microsoft.com/office/drawing/2014/main" id="{B2EE7BFE-F472-47FD-AF0C-B54FF20DB76B}"/>
              </a:ext>
            </a:extLst>
          </p:cNvPr>
          <p:cNvSpPr>
            <a:spLocks noGrp="1"/>
          </p:cNvSpPr>
          <p:nvPr>
            <p:ph type="title"/>
          </p:nvPr>
        </p:nvSpPr>
        <p:spPr>
          <a:xfrm>
            <a:off x="838200" y="365125"/>
            <a:ext cx="10515600" cy="770797"/>
          </a:xfrm>
        </p:spPr>
        <p:txBody>
          <a:bodyPr/>
          <a:lstStyle/>
          <a:p>
            <a:r>
              <a:rPr lang="en-US" dirty="0"/>
              <a:t>App Service Environment – fast scaling</a:t>
            </a:r>
          </a:p>
        </p:txBody>
      </p:sp>
      <p:sp>
        <p:nvSpPr>
          <p:cNvPr id="3" name="Rounded Rectangle 2">
            <a:extLst>
              <a:ext uri="{FF2B5EF4-FFF2-40B4-BE49-F238E27FC236}">
                <a16:creationId xmlns:a16="http://schemas.microsoft.com/office/drawing/2014/main" id="{9E48D125-8EF9-4CAF-AF90-7F1D671EE710}"/>
              </a:ext>
            </a:extLst>
          </p:cNvPr>
          <p:cNvSpPr/>
          <p:nvPr/>
        </p:nvSpPr>
        <p:spPr>
          <a:xfrm>
            <a:off x="843181" y="1230395"/>
            <a:ext cx="5252819" cy="3451571"/>
          </a:xfrm>
          <a:prstGeom prst="roundRect">
            <a:avLst>
              <a:gd name="adj" fmla="val 7915"/>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132"/>
            <a:endParaRPr lang="en-US" kern="0">
              <a:solidFill>
                <a:sysClr val="windowText" lastClr="000000"/>
              </a:solidFill>
            </a:endParaRPr>
          </a:p>
        </p:txBody>
      </p:sp>
      <p:sp>
        <p:nvSpPr>
          <p:cNvPr id="4" name="Rounded Rectangle 75">
            <a:extLst>
              <a:ext uri="{FF2B5EF4-FFF2-40B4-BE49-F238E27FC236}">
                <a16:creationId xmlns:a16="http://schemas.microsoft.com/office/drawing/2014/main" id="{64EF6AEF-EA53-42B6-8200-8748C8DE6BF9}"/>
              </a:ext>
            </a:extLst>
          </p:cNvPr>
          <p:cNvSpPr/>
          <p:nvPr/>
        </p:nvSpPr>
        <p:spPr>
          <a:xfrm>
            <a:off x="1131065" y="1817385"/>
            <a:ext cx="4376943" cy="2463395"/>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5" name="Picture 4">
            <a:extLst>
              <a:ext uri="{FF2B5EF4-FFF2-40B4-BE49-F238E27FC236}">
                <a16:creationId xmlns:a16="http://schemas.microsoft.com/office/drawing/2014/main" id="{A892268C-C0BC-42F1-8D2B-2DDA0AF68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463" y="1963187"/>
            <a:ext cx="346855" cy="346855"/>
          </a:xfrm>
          <a:prstGeom prst="rect">
            <a:avLst/>
          </a:prstGeom>
        </p:spPr>
      </p:pic>
      <p:sp>
        <p:nvSpPr>
          <p:cNvPr id="7" name="TextBox 6">
            <a:extLst>
              <a:ext uri="{FF2B5EF4-FFF2-40B4-BE49-F238E27FC236}">
                <a16:creationId xmlns:a16="http://schemas.microsoft.com/office/drawing/2014/main" id="{8C4A29C3-9AFC-4BD9-A136-6C9246A8DBC2}"/>
              </a:ext>
            </a:extLst>
          </p:cNvPr>
          <p:cNvSpPr txBox="1"/>
          <p:nvPr/>
        </p:nvSpPr>
        <p:spPr>
          <a:xfrm>
            <a:off x="1734002" y="1832992"/>
            <a:ext cx="2306369" cy="307777"/>
          </a:xfrm>
          <a:prstGeom prst="rect">
            <a:avLst/>
          </a:prstGeom>
          <a:noFill/>
        </p:spPr>
        <p:txBody>
          <a:bodyPr wrap="square" rtlCol="0">
            <a:spAutoFit/>
          </a:bodyPr>
          <a:lstStyle/>
          <a:p>
            <a:pPr defTabSz="896132"/>
            <a:r>
              <a:rPr lang="en-US" sz="1400" kern="0" dirty="0">
                <a:solidFill>
                  <a:prstClr val="black"/>
                </a:solidFill>
              </a:rPr>
              <a:t>App Service Environment</a:t>
            </a:r>
          </a:p>
        </p:txBody>
      </p:sp>
      <p:pic>
        <p:nvPicPr>
          <p:cNvPr id="8" name="Picture 7">
            <a:extLst>
              <a:ext uri="{FF2B5EF4-FFF2-40B4-BE49-F238E27FC236}">
                <a16:creationId xmlns:a16="http://schemas.microsoft.com/office/drawing/2014/main" id="{62DDF917-3B59-4C11-8481-9C7297354E14}"/>
              </a:ext>
            </a:extLst>
          </p:cNvPr>
          <p:cNvPicPr>
            <a:picLocks noChangeAspect="1"/>
          </p:cNvPicPr>
          <p:nvPr/>
        </p:nvPicPr>
        <p:blipFill>
          <a:blip r:embed="rId3"/>
          <a:stretch>
            <a:fillRect/>
          </a:stretch>
        </p:blipFill>
        <p:spPr>
          <a:xfrm>
            <a:off x="1404432" y="2433642"/>
            <a:ext cx="585767" cy="558731"/>
          </a:xfrm>
          <a:prstGeom prst="rect">
            <a:avLst/>
          </a:prstGeom>
        </p:spPr>
      </p:pic>
      <p:pic>
        <p:nvPicPr>
          <p:cNvPr id="9" name="Picture 8">
            <a:extLst>
              <a:ext uri="{FF2B5EF4-FFF2-40B4-BE49-F238E27FC236}">
                <a16:creationId xmlns:a16="http://schemas.microsoft.com/office/drawing/2014/main" id="{9B6A66BC-D551-4CB6-B7EA-44B13372F674}"/>
              </a:ext>
            </a:extLst>
          </p:cNvPr>
          <p:cNvPicPr>
            <a:picLocks noChangeAspect="1"/>
          </p:cNvPicPr>
          <p:nvPr/>
        </p:nvPicPr>
        <p:blipFill>
          <a:blip r:embed="rId3"/>
          <a:stretch>
            <a:fillRect/>
          </a:stretch>
        </p:blipFill>
        <p:spPr>
          <a:xfrm>
            <a:off x="1937702" y="2437330"/>
            <a:ext cx="585767" cy="558731"/>
          </a:xfrm>
          <a:prstGeom prst="rect">
            <a:avLst/>
          </a:prstGeom>
        </p:spPr>
      </p:pic>
      <p:pic>
        <p:nvPicPr>
          <p:cNvPr id="10" name="Picture 9">
            <a:extLst>
              <a:ext uri="{FF2B5EF4-FFF2-40B4-BE49-F238E27FC236}">
                <a16:creationId xmlns:a16="http://schemas.microsoft.com/office/drawing/2014/main" id="{E7C21025-0729-4C1F-9534-88AA562A4F19}"/>
              </a:ext>
            </a:extLst>
          </p:cNvPr>
          <p:cNvPicPr>
            <a:picLocks noChangeAspect="1"/>
          </p:cNvPicPr>
          <p:nvPr/>
        </p:nvPicPr>
        <p:blipFill>
          <a:blip r:embed="rId3"/>
          <a:stretch>
            <a:fillRect/>
          </a:stretch>
        </p:blipFill>
        <p:spPr>
          <a:xfrm>
            <a:off x="1404431" y="3140606"/>
            <a:ext cx="585767" cy="558731"/>
          </a:xfrm>
          <a:prstGeom prst="rect">
            <a:avLst/>
          </a:prstGeom>
        </p:spPr>
      </p:pic>
      <p:pic>
        <p:nvPicPr>
          <p:cNvPr id="11" name="Picture 10">
            <a:extLst>
              <a:ext uri="{FF2B5EF4-FFF2-40B4-BE49-F238E27FC236}">
                <a16:creationId xmlns:a16="http://schemas.microsoft.com/office/drawing/2014/main" id="{EED08035-989C-4AEF-90A9-29899EF71BD2}"/>
              </a:ext>
            </a:extLst>
          </p:cNvPr>
          <p:cNvPicPr>
            <a:picLocks noChangeAspect="1"/>
          </p:cNvPicPr>
          <p:nvPr/>
        </p:nvPicPr>
        <p:blipFill>
          <a:blip r:embed="rId3"/>
          <a:stretch>
            <a:fillRect/>
          </a:stretch>
        </p:blipFill>
        <p:spPr>
          <a:xfrm>
            <a:off x="1939152" y="3140605"/>
            <a:ext cx="585767" cy="558731"/>
          </a:xfrm>
          <a:prstGeom prst="rect">
            <a:avLst/>
          </a:prstGeom>
        </p:spPr>
      </p:pic>
      <p:sp>
        <p:nvSpPr>
          <p:cNvPr id="16" name="TextBox 15">
            <a:extLst>
              <a:ext uri="{FF2B5EF4-FFF2-40B4-BE49-F238E27FC236}">
                <a16:creationId xmlns:a16="http://schemas.microsoft.com/office/drawing/2014/main" id="{A91BA1C6-07DA-4158-BFB1-FFFBA74B09E2}"/>
              </a:ext>
            </a:extLst>
          </p:cNvPr>
          <p:cNvSpPr txBox="1"/>
          <p:nvPr/>
        </p:nvSpPr>
        <p:spPr>
          <a:xfrm>
            <a:off x="1443454" y="1360291"/>
            <a:ext cx="2742033" cy="369332"/>
          </a:xfrm>
          <a:prstGeom prst="rect">
            <a:avLst/>
          </a:prstGeom>
          <a:noFill/>
        </p:spPr>
        <p:txBody>
          <a:bodyPr wrap="square" rtlCol="0">
            <a:spAutoFit/>
          </a:bodyPr>
          <a:lstStyle/>
          <a:p>
            <a:pPr defTabSz="896132"/>
            <a:r>
              <a:rPr lang="en-US" kern="0" dirty="0">
                <a:solidFill>
                  <a:sysClr val="windowText" lastClr="000000"/>
                </a:solidFill>
              </a:rPr>
              <a:t>Azure Virtual Network</a:t>
            </a:r>
          </a:p>
        </p:txBody>
      </p:sp>
      <p:grpSp>
        <p:nvGrpSpPr>
          <p:cNvPr id="17" name="Group 16">
            <a:extLst>
              <a:ext uri="{FF2B5EF4-FFF2-40B4-BE49-F238E27FC236}">
                <a16:creationId xmlns:a16="http://schemas.microsoft.com/office/drawing/2014/main" id="{D476DE52-5881-4368-83B3-D982CFA892EE}"/>
              </a:ext>
            </a:extLst>
          </p:cNvPr>
          <p:cNvGrpSpPr/>
          <p:nvPr/>
        </p:nvGrpSpPr>
        <p:grpSpPr>
          <a:xfrm>
            <a:off x="1023631" y="1382494"/>
            <a:ext cx="433897" cy="267747"/>
            <a:chOff x="5605998" y="4615023"/>
            <a:chExt cx="2957813" cy="1825191"/>
          </a:xfrm>
        </p:grpSpPr>
        <p:grpSp>
          <p:nvGrpSpPr>
            <p:cNvPr id="18" name="Group 17">
              <a:extLst>
                <a:ext uri="{FF2B5EF4-FFF2-40B4-BE49-F238E27FC236}">
                  <a16:creationId xmlns:a16="http://schemas.microsoft.com/office/drawing/2014/main" id="{5E32EA67-5C02-4D03-839C-17545FCF19A4}"/>
                </a:ext>
              </a:extLst>
            </p:cNvPr>
            <p:cNvGrpSpPr/>
            <p:nvPr/>
          </p:nvGrpSpPr>
          <p:grpSpPr>
            <a:xfrm>
              <a:off x="5605998" y="4615023"/>
              <a:ext cx="2957813" cy="1825191"/>
              <a:chOff x="5605998" y="4615023"/>
              <a:chExt cx="2957813" cy="1825191"/>
            </a:xfrm>
          </p:grpSpPr>
          <p:sp>
            <p:nvSpPr>
              <p:cNvPr id="23" name="Rectangle: Rounded Corners 22">
                <a:extLst>
                  <a:ext uri="{FF2B5EF4-FFF2-40B4-BE49-F238E27FC236}">
                    <a16:creationId xmlns:a16="http://schemas.microsoft.com/office/drawing/2014/main" id="{DC05BD01-F2EA-4842-9878-5A452643C26F}"/>
                  </a:ext>
                </a:extLst>
              </p:cNvPr>
              <p:cNvSpPr/>
              <p:nvPr/>
            </p:nvSpPr>
            <p:spPr bwMode="auto">
              <a:xfrm rot="2606308">
                <a:off x="6087193" y="4615023"/>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4" name="Rectangle: Rounded Corners 23">
                <a:extLst>
                  <a:ext uri="{FF2B5EF4-FFF2-40B4-BE49-F238E27FC236}">
                    <a16:creationId xmlns:a16="http://schemas.microsoft.com/office/drawing/2014/main" id="{3E49C02C-F0D0-45A7-BEE4-333DEFEAF88B}"/>
                  </a:ext>
                </a:extLst>
              </p:cNvPr>
              <p:cNvSpPr/>
              <p:nvPr/>
            </p:nvSpPr>
            <p:spPr bwMode="auto">
              <a:xfrm rot="2606308">
                <a:off x="7955364"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5" name="Rectangle: Rounded Corners 24">
                <a:extLst>
                  <a:ext uri="{FF2B5EF4-FFF2-40B4-BE49-F238E27FC236}">
                    <a16:creationId xmlns:a16="http://schemas.microsoft.com/office/drawing/2014/main" id="{CB661927-508C-4FBD-AE11-52FF160B2BF9}"/>
                  </a:ext>
                </a:extLst>
              </p:cNvPr>
              <p:cNvSpPr/>
              <p:nvPr/>
            </p:nvSpPr>
            <p:spPr bwMode="auto">
              <a:xfrm rot="18844638">
                <a:off x="7940037" y="4612971"/>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6" name="Rectangle: Rounded Corners 25">
                <a:extLst>
                  <a:ext uri="{FF2B5EF4-FFF2-40B4-BE49-F238E27FC236}">
                    <a16:creationId xmlns:a16="http://schemas.microsoft.com/office/drawing/2014/main" id="{6FA623DA-6589-4B36-B499-CAB382B49E46}"/>
                  </a:ext>
                </a:extLst>
              </p:cNvPr>
              <p:cNvSpPr/>
              <p:nvPr/>
            </p:nvSpPr>
            <p:spPr bwMode="auto">
              <a:xfrm rot="18844638">
                <a:off x="6102520"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9" name="Group 18">
              <a:extLst>
                <a:ext uri="{FF2B5EF4-FFF2-40B4-BE49-F238E27FC236}">
                  <a16:creationId xmlns:a16="http://schemas.microsoft.com/office/drawing/2014/main" id="{B3E9372D-BEA9-4CCE-A463-46EA69B155AF}"/>
                </a:ext>
              </a:extLst>
            </p:cNvPr>
            <p:cNvGrpSpPr/>
            <p:nvPr/>
          </p:nvGrpSpPr>
          <p:grpSpPr>
            <a:xfrm>
              <a:off x="6348529" y="5338762"/>
              <a:ext cx="1472116" cy="360065"/>
              <a:chOff x="6364404" y="5364369"/>
              <a:chExt cx="1472116" cy="360065"/>
            </a:xfrm>
          </p:grpSpPr>
          <p:sp>
            <p:nvSpPr>
              <p:cNvPr id="20" name="Oval 19">
                <a:extLst>
                  <a:ext uri="{FF2B5EF4-FFF2-40B4-BE49-F238E27FC236}">
                    <a16:creationId xmlns:a16="http://schemas.microsoft.com/office/drawing/2014/main" id="{005C7F49-73D0-4C50-9308-4A70F0E480E6}"/>
                  </a:ext>
                </a:extLst>
              </p:cNvPr>
              <p:cNvSpPr/>
              <p:nvPr/>
            </p:nvSpPr>
            <p:spPr bwMode="auto">
              <a:xfrm>
                <a:off x="7476455" y="5364369"/>
                <a:ext cx="360065" cy="360063"/>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1" name="Oval 20">
                <a:extLst>
                  <a:ext uri="{FF2B5EF4-FFF2-40B4-BE49-F238E27FC236}">
                    <a16:creationId xmlns:a16="http://schemas.microsoft.com/office/drawing/2014/main" id="{39733A93-2D75-4A57-9763-671C0EB82F7F}"/>
                  </a:ext>
                </a:extLst>
              </p:cNvPr>
              <p:cNvSpPr/>
              <p:nvPr/>
            </p:nvSpPr>
            <p:spPr bwMode="auto">
              <a:xfrm>
                <a:off x="6916861" y="5364369"/>
                <a:ext cx="360065" cy="360065"/>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2" name="Oval 21">
                <a:extLst>
                  <a:ext uri="{FF2B5EF4-FFF2-40B4-BE49-F238E27FC236}">
                    <a16:creationId xmlns:a16="http://schemas.microsoft.com/office/drawing/2014/main" id="{14AB4A20-3AB2-4A39-8B2C-229DEF046FFC}"/>
                  </a:ext>
                </a:extLst>
              </p:cNvPr>
              <p:cNvSpPr/>
              <p:nvPr/>
            </p:nvSpPr>
            <p:spPr bwMode="auto">
              <a:xfrm>
                <a:off x="6364404" y="5364369"/>
                <a:ext cx="360065" cy="360063"/>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sp>
        <p:nvSpPr>
          <p:cNvPr id="110" name="TextBox 109">
            <a:extLst>
              <a:ext uri="{FF2B5EF4-FFF2-40B4-BE49-F238E27FC236}">
                <a16:creationId xmlns:a16="http://schemas.microsoft.com/office/drawing/2014/main" id="{400D93CE-B0B4-4E06-8F09-4CFBF8C4BA4E}"/>
              </a:ext>
            </a:extLst>
          </p:cNvPr>
          <p:cNvSpPr txBox="1"/>
          <p:nvPr/>
        </p:nvSpPr>
        <p:spPr>
          <a:xfrm>
            <a:off x="581239" y="4917529"/>
            <a:ext cx="6014556" cy="379656"/>
          </a:xfrm>
          <a:prstGeom prst="rect">
            <a:avLst/>
          </a:prstGeom>
          <a:noFill/>
        </p:spPr>
        <p:txBody>
          <a:bodyPr wrap="square" rtlCol="0">
            <a:spAutoFit/>
          </a:bodyPr>
          <a:lstStyle/>
          <a:p>
            <a:pPr defTabSz="913993"/>
            <a:r>
              <a:rPr lang="en-US" sz="1867" dirty="0">
                <a:latin typeface="Segoe UI Semilight"/>
              </a:rPr>
              <a:t>Customer scales their App Service plan:</a:t>
            </a:r>
          </a:p>
        </p:txBody>
      </p:sp>
      <p:pic>
        <p:nvPicPr>
          <p:cNvPr id="67" name="Picture 66">
            <a:extLst>
              <a:ext uri="{FF2B5EF4-FFF2-40B4-BE49-F238E27FC236}">
                <a16:creationId xmlns:a16="http://schemas.microsoft.com/office/drawing/2014/main" id="{1C8C6F70-4CCD-4E35-BC78-55CD33166B75}"/>
              </a:ext>
            </a:extLst>
          </p:cNvPr>
          <p:cNvPicPr>
            <a:picLocks noChangeAspect="1"/>
          </p:cNvPicPr>
          <p:nvPr/>
        </p:nvPicPr>
        <p:blipFill>
          <a:blip r:embed="rId3"/>
          <a:stretch>
            <a:fillRect/>
          </a:stretch>
        </p:blipFill>
        <p:spPr>
          <a:xfrm>
            <a:off x="2470971" y="2433642"/>
            <a:ext cx="585767" cy="558731"/>
          </a:xfrm>
          <a:prstGeom prst="rect">
            <a:avLst/>
          </a:prstGeom>
        </p:spPr>
      </p:pic>
      <p:pic>
        <p:nvPicPr>
          <p:cNvPr id="68" name="Picture 67">
            <a:extLst>
              <a:ext uri="{FF2B5EF4-FFF2-40B4-BE49-F238E27FC236}">
                <a16:creationId xmlns:a16="http://schemas.microsoft.com/office/drawing/2014/main" id="{EE827CCA-23DC-460F-B4A4-23B1DB425D06}"/>
              </a:ext>
            </a:extLst>
          </p:cNvPr>
          <p:cNvPicPr>
            <a:picLocks noChangeAspect="1"/>
          </p:cNvPicPr>
          <p:nvPr/>
        </p:nvPicPr>
        <p:blipFill>
          <a:blip r:embed="rId3"/>
          <a:stretch>
            <a:fillRect/>
          </a:stretch>
        </p:blipFill>
        <p:spPr>
          <a:xfrm>
            <a:off x="3004241" y="2437330"/>
            <a:ext cx="585767" cy="558731"/>
          </a:xfrm>
          <a:prstGeom prst="rect">
            <a:avLst/>
          </a:prstGeom>
        </p:spPr>
      </p:pic>
      <p:pic>
        <p:nvPicPr>
          <p:cNvPr id="69" name="Picture 68">
            <a:extLst>
              <a:ext uri="{FF2B5EF4-FFF2-40B4-BE49-F238E27FC236}">
                <a16:creationId xmlns:a16="http://schemas.microsoft.com/office/drawing/2014/main" id="{D9984926-D03B-4DA0-AC74-A84E51DE9223}"/>
              </a:ext>
            </a:extLst>
          </p:cNvPr>
          <p:cNvPicPr>
            <a:picLocks noChangeAspect="1"/>
          </p:cNvPicPr>
          <p:nvPr/>
        </p:nvPicPr>
        <p:blipFill>
          <a:blip r:embed="rId3"/>
          <a:stretch>
            <a:fillRect/>
          </a:stretch>
        </p:blipFill>
        <p:spPr>
          <a:xfrm>
            <a:off x="2473873" y="3140606"/>
            <a:ext cx="585767" cy="558731"/>
          </a:xfrm>
          <a:prstGeom prst="rect">
            <a:avLst/>
          </a:prstGeom>
        </p:spPr>
      </p:pic>
      <p:pic>
        <p:nvPicPr>
          <p:cNvPr id="70" name="Picture 69">
            <a:extLst>
              <a:ext uri="{FF2B5EF4-FFF2-40B4-BE49-F238E27FC236}">
                <a16:creationId xmlns:a16="http://schemas.microsoft.com/office/drawing/2014/main" id="{B8A47B6F-A730-4D86-9DDA-7DB3439AD6AA}"/>
              </a:ext>
            </a:extLst>
          </p:cNvPr>
          <p:cNvPicPr>
            <a:picLocks noChangeAspect="1"/>
          </p:cNvPicPr>
          <p:nvPr/>
        </p:nvPicPr>
        <p:blipFill>
          <a:blip r:embed="rId3"/>
          <a:stretch>
            <a:fillRect/>
          </a:stretch>
        </p:blipFill>
        <p:spPr>
          <a:xfrm>
            <a:off x="3008594" y="3140605"/>
            <a:ext cx="585767" cy="558731"/>
          </a:xfrm>
          <a:prstGeom prst="rect">
            <a:avLst/>
          </a:prstGeom>
        </p:spPr>
      </p:pic>
      <p:pic>
        <p:nvPicPr>
          <p:cNvPr id="71" name="Picture 70">
            <a:extLst>
              <a:ext uri="{FF2B5EF4-FFF2-40B4-BE49-F238E27FC236}">
                <a16:creationId xmlns:a16="http://schemas.microsoft.com/office/drawing/2014/main" id="{A8546C8F-7DD6-4CB3-8AFA-A6BEA290DE05}"/>
              </a:ext>
            </a:extLst>
          </p:cNvPr>
          <p:cNvPicPr>
            <a:picLocks noChangeAspect="1"/>
          </p:cNvPicPr>
          <p:nvPr/>
        </p:nvPicPr>
        <p:blipFill>
          <a:blip r:embed="rId3"/>
          <a:stretch>
            <a:fillRect/>
          </a:stretch>
        </p:blipFill>
        <p:spPr>
          <a:xfrm>
            <a:off x="8975141" y="4358798"/>
            <a:ext cx="585767" cy="558731"/>
          </a:xfrm>
          <a:prstGeom prst="rect">
            <a:avLst/>
          </a:prstGeom>
        </p:spPr>
      </p:pic>
      <p:pic>
        <p:nvPicPr>
          <p:cNvPr id="72" name="Picture 71">
            <a:extLst>
              <a:ext uri="{FF2B5EF4-FFF2-40B4-BE49-F238E27FC236}">
                <a16:creationId xmlns:a16="http://schemas.microsoft.com/office/drawing/2014/main" id="{D77ACDFD-4622-423C-B502-75AC6735F832}"/>
              </a:ext>
            </a:extLst>
          </p:cNvPr>
          <p:cNvPicPr>
            <a:picLocks noChangeAspect="1"/>
          </p:cNvPicPr>
          <p:nvPr/>
        </p:nvPicPr>
        <p:blipFill>
          <a:blip r:embed="rId3"/>
          <a:stretch>
            <a:fillRect/>
          </a:stretch>
        </p:blipFill>
        <p:spPr>
          <a:xfrm>
            <a:off x="9505413" y="4358798"/>
            <a:ext cx="585767" cy="558731"/>
          </a:xfrm>
          <a:prstGeom prst="rect">
            <a:avLst/>
          </a:prstGeom>
        </p:spPr>
      </p:pic>
      <p:pic>
        <p:nvPicPr>
          <p:cNvPr id="73" name="Picture 72">
            <a:extLst>
              <a:ext uri="{FF2B5EF4-FFF2-40B4-BE49-F238E27FC236}">
                <a16:creationId xmlns:a16="http://schemas.microsoft.com/office/drawing/2014/main" id="{39A28B96-478E-4DA5-B182-44BFA131FF66}"/>
              </a:ext>
            </a:extLst>
          </p:cNvPr>
          <p:cNvPicPr>
            <a:picLocks noChangeAspect="1"/>
          </p:cNvPicPr>
          <p:nvPr/>
        </p:nvPicPr>
        <p:blipFill>
          <a:blip r:embed="rId3"/>
          <a:stretch>
            <a:fillRect/>
          </a:stretch>
        </p:blipFill>
        <p:spPr>
          <a:xfrm>
            <a:off x="8975140" y="5052989"/>
            <a:ext cx="585767" cy="558731"/>
          </a:xfrm>
          <a:prstGeom prst="rect">
            <a:avLst/>
          </a:prstGeom>
        </p:spPr>
      </p:pic>
      <p:pic>
        <p:nvPicPr>
          <p:cNvPr id="74" name="Picture 73">
            <a:extLst>
              <a:ext uri="{FF2B5EF4-FFF2-40B4-BE49-F238E27FC236}">
                <a16:creationId xmlns:a16="http://schemas.microsoft.com/office/drawing/2014/main" id="{74A11095-87CC-4793-A6D1-BE2D15ED35E5}"/>
              </a:ext>
            </a:extLst>
          </p:cNvPr>
          <p:cNvPicPr>
            <a:picLocks noChangeAspect="1"/>
          </p:cNvPicPr>
          <p:nvPr/>
        </p:nvPicPr>
        <p:blipFill>
          <a:blip r:embed="rId3"/>
          <a:stretch>
            <a:fillRect/>
          </a:stretch>
        </p:blipFill>
        <p:spPr>
          <a:xfrm>
            <a:off x="9505411" y="5052989"/>
            <a:ext cx="585767" cy="558731"/>
          </a:xfrm>
          <a:prstGeom prst="rect">
            <a:avLst/>
          </a:prstGeom>
        </p:spPr>
      </p:pic>
      <p:pic>
        <p:nvPicPr>
          <p:cNvPr id="75" name="Picture 74">
            <a:extLst>
              <a:ext uri="{FF2B5EF4-FFF2-40B4-BE49-F238E27FC236}">
                <a16:creationId xmlns:a16="http://schemas.microsoft.com/office/drawing/2014/main" id="{03BD6C91-8549-4EC6-B377-D14BDCEB2159}"/>
              </a:ext>
            </a:extLst>
          </p:cNvPr>
          <p:cNvPicPr>
            <a:picLocks noChangeAspect="1"/>
          </p:cNvPicPr>
          <p:nvPr/>
        </p:nvPicPr>
        <p:blipFill>
          <a:blip r:embed="rId3"/>
          <a:stretch>
            <a:fillRect/>
          </a:stretch>
        </p:blipFill>
        <p:spPr>
          <a:xfrm>
            <a:off x="10035685" y="4358798"/>
            <a:ext cx="585767" cy="558731"/>
          </a:xfrm>
          <a:prstGeom prst="rect">
            <a:avLst/>
          </a:prstGeom>
        </p:spPr>
      </p:pic>
      <p:pic>
        <p:nvPicPr>
          <p:cNvPr id="76" name="Picture 75">
            <a:extLst>
              <a:ext uri="{FF2B5EF4-FFF2-40B4-BE49-F238E27FC236}">
                <a16:creationId xmlns:a16="http://schemas.microsoft.com/office/drawing/2014/main" id="{3BE8DC1D-2B29-4675-ACA4-B89E3070C531}"/>
              </a:ext>
            </a:extLst>
          </p:cNvPr>
          <p:cNvPicPr>
            <a:picLocks noChangeAspect="1"/>
          </p:cNvPicPr>
          <p:nvPr/>
        </p:nvPicPr>
        <p:blipFill>
          <a:blip r:embed="rId3"/>
          <a:stretch>
            <a:fillRect/>
          </a:stretch>
        </p:blipFill>
        <p:spPr>
          <a:xfrm>
            <a:off x="10565956" y="4358798"/>
            <a:ext cx="585767" cy="558731"/>
          </a:xfrm>
          <a:prstGeom prst="rect">
            <a:avLst/>
          </a:prstGeom>
        </p:spPr>
      </p:pic>
      <p:pic>
        <p:nvPicPr>
          <p:cNvPr id="77" name="Picture 76">
            <a:extLst>
              <a:ext uri="{FF2B5EF4-FFF2-40B4-BE49-F238E27FC236}">
                <a16:creationId xmlns:a16="http://schemas.microsoft.com/office/drawing/2014/main" id="{F94F9FE7-8FEA-4E00-8BB7-AEB005CAEDFA}"/>
              </a:ext>
            </a:extLst>
          </p:cNvPr>
          <p:cNvPicPr>
            <a:picLocks noChangeAspect="1"/>
          </p:cNvPicPr>
          <p:nvPr/>
        </p:nvPicPr>
        <p:blipFill>
          <a:blip r:embed="rId3"/>
          <a:stretch>
            <a:fillRect/>
          </a:stretch>
        </p:blipFill>
        <p:spPr>
          <a:xfrm>
            <a:off x="10035682" y="5052989"/>
            <a:ext cx="585767" cy="558731"/>
          </a:xfrm>
          <a:prstGeom prst="rect">
            <a:avLst/>
          </a:prstGeom>
        </p:spPr>
      </p:pic>
      <p:pic>
        <p:nvPicPr>
          <p:cNvPr id="78" name="Picture 77">
            <a:extLst>
              <a:ext uri="{FF2B5EF4-FFF2-40B4-BE49-F238E27FC236}">
                <a16:creationId xmlns:a16="http://schemas.microsoft.com/office/drawing/2014/main" id="{F2D49CCB-334F-44E8-A129-24FA4529F4C0}"/>
              </a:ext>
            </a:extLst>
          </p:cNvPr>
          <p:cNvPicPr>
            <a:picLocks noChangeAspect="1"/>
          </p:cNvPicPr>
          <p:nvPr/>
        </p:nvPicPr>
        <p:blipFill>
          <a:blip r:embed="rId3"/>
          <a:stretch>
            <a:fillRect/>
          </a:stretch>
        </p:blipFill>
        <p:spPr>
          <a:xfrm>
            <a:off x="10565953" y="5052989"/>
            <a:ext cx="585767" cy="558731"/>
          </a:xfrm>
          <a:prstGeom prst="rect">
            <a:avLst/>
          </a:prstGeom>
        </p:spPr>
      </p:pic>
      <p:pic>
        <p:nvPicPr>
          <p:cNvPr id="79" name="Picture 78">
            <a:extLst>
              <a:ext uri="{FF2B5EF4-FFF2-40B4-BE49-F238E27FC236}">
                <a16:creationId xmlns:a16="http://schemas.microsoft.com/office/drawing/2014/main" id="{B21E0BB4-06C2-4F0B-89E0-8B6C501F55E8}"/>
              </a:ext>
            </a:extLst>
          </p:cNvPr>
          <p:cNvPicPr>
            <a:picLocks noChangeAspect="1"/>
          </p:cNvPicPr>
          <p:nvPr/>
        </p:nvPicPr>
        <p:blipFill>
          <a:blip r:embed="rId3"/>
          <a:stretch>
            <a:fillRect/>
          </a:stretch>
        </p:blipFill>
        <p:spPr>
          <a:xfrm>
            <a:off x="8975141" y="2970418"/>
            <a:ext cx="585767" cy="558731"/>
          </a:xfrm>
          <a:prstGeom prst="rect">
            <a:avLst/>
          </a:prstGeom>
        </p:spPr>
      </p:pic>
      <p:pic>
        <p:nvPicPr>
          <p:cNvPr id="80" name="Picture 79">
            <a:extLst>
              <a:ext uri="{FF2B5EF4-FFF2-40B4-BE49-F238E27FC236}">
                <a16:creationId xmlns:a16="http://schemas.microsoft.com/office/drawing/2014/main" id="{1FDF8912-C79C-4CB2-89E7-5049EDB4EE82}"/>
              </a:ext>
            </a:extLst>
          </p:cNvPr>
          <p:cNvPicPr>
            <a:picLocks noChangeAspect="1"/>
          </p:cNvPicPr>
          <p:nvPr/>
        </p:nvPicPr>
        <p:blipFill>
          <a:blip r:embed="rId3"/>
          <a:stretch>
            <a:fillRect/>
          </a:stretch>
        </p:blipFill>
        <p:spPr>
          <a:xfrm>
            <a:off x="9505413" y="2970418"/>
            <a:ext cx="585767" cy="558731"/>
          </a:xfrm>
          <a:prstGeom prst="rect">
            <a:avLst/>
          </a:prstGeom>
        </p:spPr>
      </p:pic>
      <p:pic>
        <p:nvPicPr>
          <p:cNvPr id="86" name="Picture 85">
            <a:extLst>
              <a:ext uri="{FF2B5EF4-FFF2-40B4-BE49-F238E27FC236}">
                <a16:creationId xmlns:a16="http://schemas.microsoft.com/office/drawing/2014/main" id="{466B90A1-1305-4FF0-BB44-AAEDD8434725}"/>
              </a:ext>
            </a:extLst>
          </p:cNvPr>
          <p:cNvPicPr>
            <a:picLocks noChangeAspect="1"/>
          </p:cNvPicPr>
          <p:nvPr/>
        </p:nvPicPr>
        <p:blipFill>
          <a:blip r:embed="rId3"/>
          <a:stretch>
            <a:fillRect/>
          </a:stretch>
        </p:blipFill>
        <p:spPr>
          <a:xfrm>
            <a:off x="8975140" y="3664608"/>
            <a:ext cx="585767" cy="558731"/>
          </a:xfrm>
          <a:prstGeom prst="rect">
            <a:avLst/>
          </a:prstGeom>
        </p:spPr>
      </p:pic>
      <p:pic>
        <p:nvPicPr>
          <p:cNvPr id="87" name="Picture 86">
            <a:extLst>
              <a:ext uri="{FF2B5EF4-FFF2-40B4-BE49-F238E27FC236}">
                <a16:creationId xmlns:a16="http://schemas.microsoft.com/office/drawing/2014/main" id="{E681BEA3-28FF-47E4-A86B-B50F90967583}"/>
              </a:ext>
            </a:extLst>
          </p:cNvPr>
          <p:cNvPicPr>
            <a:picLocks noChangeAspect="1"/>
          </p:cNvPicPr>
          <p:nvPr/>
        </p:nvPicPr>
        <p:blipFill>
          <a:blip r:embed="rId3"/>
          <a:stretch>
            <a:fillRect/>
          </a:stretch>
        </p:blipFill>
        <p:spPr>
          <a:xfrm>
            <a:off x="9505411" y="3664608"/>
            <a:ext cx="585767" cy="558731"/>
          </a:xfrm>
          <a:prstGeom prst="rect">
            <a:avLst/>
          </a:prstGeom>
        </p:spPr>
      </p:pic>
      <p:pic>
        <p:nvPicPr>
          <p:cNvPr id="88" name="Picture 87">
            <a:extLst>
              <a:ext uri="{FF2B5EF4-FFF2-40B4-BE49-F238E27FC236}">
                <a16:creationId xmlns:a16="http://schemas.microsoft.com/office/drawing/2014/main" id="{44217A15-F30B-49BF-AFDF-AA5A6BE563D0}"/>
              </a:ext>
            </a:extLst>
          </p:cNvPr>
          <p:cNvPicPr>
            <a:picLocks noChangeAspect="1"/>
          </p:cNvPicPr>
          <p:nvPr/>
        </p:nvPicPr>
        <p:blipFill>
          <a:blip r:embed="rId3"/>
          <a:stretch>
            <a:fillRect/>
          </a:stretch>
        </p:blipFill>
        <p:spPr>
          <a:xfrm>
            <a:off x="10035685" y="2970418"/>
            <a:ext cx="585767" cy="558731"/>
          </a:xfrm>
          <a:prstGeom prst="rect">
            <a:avLst/>
          </a:prstGeom>
        </p:spPr>
      </p:pic>
      <p:pic>
        <p:nvPicPr>
          <p:cNvPr id="89" name="Picture 88">
            <a:extLst>
              <a:ext uri="{FF2B5EF4-FFF2-40B4-BE49-F238E27FC236}">
                <a16:creationId xmlns:a16="http://schemas.microsoft.com/office/drawing/2014/main" id="{0D2D1AE2-84AF-4ADE-9381-E8222BF6459E}"/>
              </a:ext>
            </a:extLst>
          </p:cNvPr>
          <p:cNvPicPr>
            <a:picLocks noChangeAspect="1"/>
          </p:cNvPicPr>
          <p:nvPr/>
        </p:nvPicPr>
        <p:blipFill>
          <a:blip r:embed="rId3"/>
          <a:stretch>
            <a:fillRect/>
          </a:stretch>
        </p:blipFill>
        <p:spPr>
          <a:xfrm>
            <a:off x="10565956" y="2970418"/>
            <a:ext cx="585767" cy="558731"/>
          </a:xfrm>
          <a:prstGeom prst="rect">
            <a:avLst/>
          </a:prstGeom>
        </p:spPr>
      </p:pic>
      <p:pic>
        <p:nvPicPr>
          <p:cNvPr id="90" name="Picture 89">
            <a:extLst>
              <a:ext uri="{FF2B5EF4-FFF2-40B4-BE49-F238E27FC236}">
                <a16:creationId xmlns:a16="http://schemas.microsoft.com/office/drawing/2014/main" id="{8D3C802E-E188-4BBC-A9EB-ED0EE4A0B4F3}"/>
              </a:ext>
            </a:extLst>
          </p:cNvPr>
          <p:cNvPicPr>
            <a:picLocks noChangeAspect="1"/>
          </p:cNvPicPr>
          <p:nvPr/>
        </p:nvPicPr>
        <p:blipFill>
          <a:blip r:embed="rId3"/>
          <a:stretch>
            <a:fillRect/>
          </a:stretch>
        </p:blipFill>
        <p:spPr>
          <a:xfrm>
            <a:off x="10035682" y="3664608"/>
            <a:ext cx="585767" cy="558731"/>
          </a:xfrm>
          <a:prstGeom prst="rect">
            <a:avLst/>
          </a:prstGeom>
        </p:spPr>
      </p:pic>
      <p:pic>
        <p:nvPicPr>
          <p:cNvPr id="91" name="Picture 90">
            <a:extLst>
              <a:ext uri="{FF2B5EF4-FFF2-40B4-BE49-F238E27FC236}">
                <a16:creationId xmlns:a16="http://schemas.microsoft.com/office/drawing/2014/main" id="{D9E4E6BE-81B2-4F95-BC90-B847C7C86D97}"/>
              </a:ext>
            </a:extLst>
          </p:cNvPr>
          <p:cNvPicPr>
            <a:picLocks noChangeAspect="1"/>
          </p:cNvPicPr>
          <p:nvPr/>
        </p:nvPicPr>
        <p:blipFill>
          <a:blip r:embed="rId3"/>
          <a:stretch>
            <a:fillRect/>
          </a:stretch>
        </p:blipFill>
        <p:spPr>
          <a:xfrm>
            <a:off x="10565953" y="3664608"/>
            <a:ext cx="585767" cy="558731"/>
          </a:xfrm>
          <a:prstGeom prst="rect">
            <a:avLst/>
          </a:prstGeom>
        </p:spPr>
      </p:pic>
      <p:pic>
        <p:nvPicPr>
          <p:cNvPr id="92" name="Picture 91">
            <a:extLst>
              <a:ext uri="{FF2B5EF4-FFF2-40B4-BE49-F238E27FC236}">
                <a16:creationId xmlns:a16="http://schemas.microsoft.com/office/drawing/2014/main" id="{98B88614-694F-4433-A9F2-A157DD0B758C}"/>
              </a:ext>
            </a:extLst>
          </p:cNvPr>
          <p:cNvPicPr>
            <a:picLocks noChangeAspect="1"/>
          </p:cNvPicPr>
          <p:nvPr/>
        </p:nvPicPr>
        <p:blipFill>
          <a:blip r:embed="rId3"/>
          <a:stretch>
            <a:fillRect/>
          </a:stretch>
        </p:blipFill>
        <p:spPr>
          <a:xfrm>
            <a:off x="8975138" y="1582038"/>
            <a:ext cx="585767" cy="558731"/>
          </a:xfrm>
          <a:prstGeom prst="rect">
            <a:avLst/>
          </a:prstGeom>
        </p:spPr>
      </p:pic>
      <p:pic>
        <p:nvPicPr>
          <p:cNvPr id="93" name="Picture 92">
            <a:extLst>
              <a:ext uri="{FF2B5EF4-FFF2-40B4-BE49-F238E27FC236}">
                <a16:creationId xmlns:a16="http://schemas.microsoft.com/office/drawing/2014/main" id="{D29D87D1-EF30-43C1-8E04-F2A169962547}"/>
              </a:ext>
            </a:extLst>
          </p:cNvPr>
          <p:cNvPicPr>
            <a:picLocks noChangeAspect="1"/>
          </p:cNvPicPr>
          <p:nvPr/>
        </p:nvPicPr>
        <p:blipFill>
          <a:blip r:embed="rId3"/>
          <a:stretch>
            <a:fillRect/>
          </a:stretch>
        </p:blipFill>
        <p:spPr>
          <a:xfrm>
            <a:off x="9505410" y="1582038"/>
            <a:ext cx="585767" cy="558731"/>
          </a:xfrm>
          <a:prstGeom prst="rect">
            <a:avLst/>
          </a:prstGeom>
        </p:spPr>
      </p:pic>
      <p:pic>
        <p:nvPicPr>
          <p:cNvPr id="94" name="Picture 93">
            <a:extLst>
              <a:ext uri="{FF2B5EF4-FFF2-40B4-BE49-F238E27FC236}">
                <a16:creationId xmlns:a16="http://schemas.microsoft.com/office/drawing/2014/main" id="{5E4D2470-8497-4E7C-A031-E1603D2DD0E0}"/>
              </a:ext>
            </a:extLst>
          </p:cNvPr>
          <p:cNvPicPr>
            <a:picLocks noChangeAspect="1"/>
          </p:cNvPicPr>
          <p:nvPr/>
        </p:nvPicPr>
        <p:blipFill>
          <a:blip r:embed="rId3"/>
          <a:stretch>
            <a:fillRect/>
          </a:stretch>
        </p:blipFill>
        <p:spPr>
          <a:xfrm>
            <a:off x="8975137" y="2276228"/>
            <a:ext cx="585767" cy="558731"/>
          </a:xfrm>
          <a:prstGeom prst="rect">
            <a:avLst/>
          </a:prstGeom>
        </p:spPr>
      </p:pic>
      <p:pic>
        <p:nvPicPr>
          <p:cNvPr id="95" name="Picture 94">
            <a:extLst>
              <a:ext uri="{FF2B5EF4-FFF2-40B4-BE49-F238E27FC236}">
                <a16:creationId xmlns:a16="http://schemas.microsoft.com/office/drawing/2014/main" id="{FA9E6C5D-B730-4B4E-81D1-54D2D832A859}"/>
              </a:ext>
            </a:extLst>
          </p:cNvPr>
          <p:cNvPicPr>
            <a:picLocks noChangeAspect="1"/>
          </p:cNvPicPr>
          <p:nvPr/>
        </p:nvPicPr>
        <p:blipFill>
          <a:blip r:embed="rId3"/>
          <a:stretch>
            <a:fillRect/>
          </a:stretch>
        </p:blipFill>
        <p:spPr>
          <a:xfrm>
            <a:off x="9505408" y="2276228"/>
            <a:ext cx="585767" cy="558731"/>
          </a:xfrm>
          <a:prstGeom prst="rect">
            <a:avLst/>
          </a:prstGeom>
        </p:spPr>
      </p:pic>
      <p:pic>
        <p:nvPicPr>
          <p:cNvPr id="96" name="Picture 95">
            <a:extLst>
              <a:ext uri="{FF2B5EF4-FFF2-40B4-BE49-F238E27FC236}">
                <a16:creationId xmlns:a16="http://schemas.microsoft.com/office/drawing/2014/main" id="{A1394EC7-223A-4698-8678-E9E676CADE5C}"/>
              </a:ext>
            </a:extLst>
          </p:cNvPr>
          <p:cNvPicPr>
            <a:picLocks noChangeAspect="1"/>
          </p:cNvPicPr>
          <p:nvPr/>
        </p:nvPicPr>
        <p:blipFill>
          <a:blip r:embed="rId3"/>
          <a:stretch>
            <a:fillRect/>
          </a:stretch>
        </p:blipFill>
        <p:spPr>
          <a:xfrm>
            <a:off x="10035682" y="1582038"/>
            <a:ext cx="585767" cy="558731"/>
          </a:xfrm>
          <a:prstGeom prst="rect">
            <a:avLst/>
          </a:prstGeom>
        </p:spPr>
      </p:pic>
      <p:pic>
        <p:nvPicPr>
          <p:cNvPr id="97" name="Picture 96">
            <a:extLst>
              <a:ext uri="{FF2B5EF4-FFF2-40B4-BE49-F238E27FC236}">
                <a16:creationId xmlns:a16="http://schemas.microsoft.com/office/drawing/2014/main" id="{BAF8C6F7-F162-4745-AE65-98D2B545810F}"/>
              </a:ext>
            </a:extLst>
          </p:cNvPr>
          <p:cNvPicPr>
            <a:picLocks noChangeAspect="1"/>
          </p:cNvPicPr>
          <p:nvPr/>
        </p:nvPicPr>
        <p:blipFill>
          <a:blip r:embed="rId3"/>
          <a:stretch>
            <a:fillRect/>
          </a:stretch>
        </p:blipFill>
        <p:spPr>
          <a:xfrm>
            <a:off x="10565953" y="1582038"/>
            <a:ext cx="585767" cy="558731"/>
          </a:xfrm>
          <a:prstGeom prst="rect">
            <a:avLst/>
          </a:prstGeom>
        </p:spPr>
      </p:pic>
      <p:pic>
        <p:nvPicPr>
          <p:cNvPr id="98" name="Picture 97">
            <a:extLst>
              <a:ext uri="{FF2B5EF4-FFF2-40B4-BE49-F238E27FC236}">
                <a16:creationId xmlns:a16="http://schemas.microsoft.com/office/drawing/2014/main" id="{ED1A0C86-44D6-4074-9743-ACC1417F4387}"/>
              </a:ext>
            </a:extLst>
          </p:cNvPr>
          <p:cNvPicPr>
            <a:picLocks noChangeAspect="1"/>
          </p:cNvPicPr>
          <p:nvPr/>
        </p:nvPicPr>
        <p:blipFill>
          <a:blip r:embed="rId3"/>
          <a:stretch>
            <a:fillRect/>
          </a:stretch>
        </p:blipFill>
        <p:spPr>
          <a:xfrm>
            <a:off x="10035679" y="2276228"/>
            <a:ext cx="585767" cy="558731"/>
          </a:xfrm>
          <a:prstGeom prst="rect">
            <a:avLst/>
          </a:prstGeom>
        </p:spPr>
      </p:pic>
      <p:pic>
        <p:nvPicPr>
          <p:cNvPr id="99" name="Picture 98">
            <a:extLst>
              <a:ext uri="{FF2B5EF4-FFF2-40B4-BE49-F238E27FC236}">
                <a16:creationId xmlns:a16="http://schemas.microsoft.com/office/drawing/2014/main" id="{6F373FFE-218A-4806-A5D1-3631CBFD3F49}"/>
              </a:ext>
            </a:extLst>
          </p:cNvPr>
          <p:cNvPicPr>
            <a:picLocks noChangeAspect="1"/>
          </p:cNvPicPr>
          <p:nvPr/>
        </p:nvPicPr>
        <p:blipFill>
          <a:blip r:embed="rId3"/>
          <a:stretch>
            <a:fillRect/>
          </a:stretch>
        </p:blipFill>
        <p:spPr>
          <a:xfrm>
            <a:off x="10565950" y="2276228"/>
            <a:ext cx="585767" cy="558731"/>
          </a:xfrm>
          <a:prstGeom prst="rect">
            <a:avLst/>
          </a:prstGeom>
        </p:spPr>
      </p:pic>
      <p:sp>
        <p:nvSpPr>
          <p:cNvPr id="102" name="TextBox 101">
            <a:extLst>
              <a:ext uri="{FF2B5EF4-FFF2-40B4-BE49-F238E27FC236}">
                <a16:creationId xmlns:a16="http://schemas.microsoft.com/office/drawing/2014/main" id="{3CAC7E77-767E-4DBB-A13C-23CAD60EEB5A}"/>
              </a:ext>
            </a:extLst>
          </p:cNvPr>
          <p:cNvSpPr txBox="1"/>
          <p:nvPr/>
        </p:nvSpPr>
        <p:spPr>
          <a:xfrm>
            <a:off x="9074415" y="1179682"/>
            <a:ext cx="2742033" cy="369332"/>
          </a:xfrm>
          <a:prstGeom prst="rect">
            <a:avLst/>
          </a:prstGeom>
          <a:noFill/>
        </p:spPr>
        <p:txBody>
          <a:bodyPr wrap="square" rtlCol="0">
            <a:spAutoFit/>
          </a:bodyPr>
          <a:lstStyle/>
          <a:p>
            <a:pPr defTabSz="896132"/>
            <a:r>
              <a:rPr lang="en-US" kern="0" dirty="0">
                <a:solidFill>
                  <a:sysClr val="windowText" lastClr="000000"/>
                </a:solidFill>
              </a:rPr>
              <a:t>Regional VM pool</a:t>
            </a:r>
          </a:p>
        </p:txBody>
      </p:sp>
      <p:sp>
        <p:nvSpPr>
          <p:cNvPr id="192" name="TextBox 191">
            <a:extLst>
              <a:ext uri="{FF2B5EF4-FFF2-40B4-BE49-F238E27FC236}">
                <a16:creationId xmlns:a16="http://schemas.microsoft.com/office/drawing/2014/main" id="{C81156CA-A37F-4A52-A354-3A21752D61C7}"/>
              </a:ext>
            </a:extLst>
          </p:cNvPr>
          <p:cNvSpPr txBox="1"/>
          <p:nvPr/>
        </p:nvSpPr>
        <p:spPr>
          <a:xfrm>
            <a:off x="581239" y="5258952"/>
            <a:ext cx="6524917" cy="379656"/>
          </a:xfrm>
          <a:prstGeom prst="rect">
            <a:avLst/>
          </a:prstGeom>
          <a:noFill/>
        </p:spPr>
        <p:txBody>
          <a:bodyPr wrap="square" rtlCol="0">
            <a:spAutoFit/>
          </a:bodyPr>
          <a:lstStyle/>
          <a:p>
            <a:pPr defTabSz="913993"/>
            <a:r>
              <a:rPr lang="en-US" sz="1867" dirty="0">
                <a:latin typeface="Segoe UI Semilight"/>
              </a:rPr>
              <a:t>1 – VMs in a regional pool immediately cover the need quickly</a:t>
            </a:r>
          </a:p>
        </p:txBody>
      </p:sp>
      <p:sp>
        <p:nvSpPr>
          <p:cNvPr id="193" name="TextBox 192">
            <a:extLst>
              <a:ext uri="{FF2B5EF4-FFF2-40B4-BE49-F238E27FC236}">
                <a16:creationId xmlns:a16="http://schemas.microsoft.com/office/drawing/2014/main" id="{D696EF05-9F16-4682-897A-F7DCD1D2478E}"/>
              </a:ext>
            </a:extLst>
          </p:cNvPr>
          <p:cNvSpPr txBox="1"/>
          <p:nvPr/>
        </p:nvSpPr>
        <p:spPr>
          <a:xfrm>
            <a:off x="581239" y="5600375"/>
            <a:ext cx="6014556" cy="379656"/>
          </a:xfrm>
          <a:prstGeom prst="rect">
            <a:avLst/>
          </a:prstGeom>
          <a:noFill/>
        </p:spPr>
        <p:txBody>
          <a:bodyPr wrap="square" rtlCol="0">
            <a:spAutoFit/>
          </a:bodyPr>
          <a:lstStyle/>
          <a:p>
            <a:pPr defTabSz="913993"/>
            <a:r>
              <a:rPr lang="en-US" sz="1867" dirty="0">
                <a:latin typeface="Segoe UI Semilight"/>
              </a:rPr>
              <a:t>2 – The ASE scales out to meet the need permanently</a:t>
            </a:r>
          </a:p>
        </p:txBody>
      </p:sp>
      <p:sp>
        <p:nvSpPr>
          <p:cNvPr id="194" name="TextBox 193">
            <a:extLst>
              <a:ext uri="{FF2B5EF4-FFF2-40B4-BE49-F238E27FC236}">
                <a16:creationId xmlns:a16="http://schemas.microsoft.com/office/drawing/2014/main" id="{8B8307EC-D49B-4492-A082-B9D5709C9EDF}"/>
              </a:ext>
            </a:extLst>
          </p:cNvPr>
          <p:cNvSpPr txBox="1"/>
          <p:nvPr/>
        </p:nvSpPr>
        <p:spPr>
          <a:xfrm>
            <a:off x="581239" y="5941799"/>
            <a:ext cx="6478776" cy="379656"/>
          </a:xfrm>
          <a:prstGeom prst="rect">
            <a:avLst/>
          </a:prstGeom>
          <a:noFill/>
        </p:spPr>
        <p:txBody>
          <a:bodyPr wrap="square" rtlCol="0">
            <a:spAutoFit/>
          </a:bodyPr>
          <a:lstStyle/>
          <a:p>
            <a:pPr defTabSz="913993"/>
            <a:r>
              <a:rPr lang="en-US" sz="1867" dirty="0">
                <a:latin typeface="Segoe UI Semilight"/>
              </a:rPr>
              <a:t>3 – The borrowed VMs are released back to the regional pool</a:t>
            </a:r>
          </a:p>
        </p:txBody>
      </p:sp>
      <p:pic>
        <p:nvPicPr>
          <p:cNvPr id="195" name="Picture 194">
            <a:extLst>
              <a:ext uri="{FF2B5EF4-FFF2-40B4-BE49-F238E27FC236}">
                <a16:creationId xmlns:a16="http://schemas.microsoft.com/office/drawing/2014/main" id="{FFA22E17-90E1-48E0-9F0D-987B414B2D8C}"/>
              </a:ext>
            </a:extLst>
          </p:cNvPr>
          <p:cNvPicPr>
            <a:picLocks noChangeAspect="1"/>
          </p:cNvPicPr>
          <p:nvPr/>
        </p:nvPicPr>
        <p:blipFill>
          <a:blip r:embed="rId3">
            <a:duotone>
              <a:prstClr val="black"/>
              <a:schemeClr val="accent1">
                <a:tint val="45000"/>
                <a:satMod val="400000"/>
              </a:schemeClr>
            </a:duotone>
          </a:blip>
          <a:stretch>
            <a:fillRect/>
          </a:stretch>
        </p:blipFill>
        <p:spPr>
          <a:xfrm>
            <a:off x="3537510" y="2429924"/>
            <a:ext cx="585767" cy="558731"/>
          </a:xfrm>
          <a:prstGeom prst="rect">
            <a:avLst/>
          </a:prstGeom>
        </p:spPr>
      </p:pic>
      <p:pic>
        <p:nvPicPr>
          <p:cNvPr id="196" name="Picture 195">
            <a:extLst>
              <a:ext uri="{FF2B5EF4-FFF2-40B4-BE49-F238E27FC236}">
                <a16:creationId xmlns:a16="http://schemas.microsoft.com/office/drawing/2014/main" id="{53C87B81-BB86-4163-800C-44CE415488D7}"/>
              </a:ext>
            </a:extLst>
          </p:cNvPr>
          <p:cNvPicPr>
            <a:picLocks noChangeAspect="1"/>
          </p:cNvPicPr>
          <p:nvPr/>
        </p:nvPicPr>
        <p:blipFill>
          <a:blip r:embed="rId3">
            <a:duotone>
              <a:prstClr val="black"/>
              <a:schemeClr val="accent1">
                <a:tint val="45000"/>
                <a:satMod val="400000"/>
              </a:schemeClr>
            </a:duotone>
          </a:blip>
          <a:stretch>
            <a:fillRect/>
          </a:stretch>
        </p:blipFill>
        <p:spPr>
          <a:xfrm>
            <a:off x="4070779" y="2429924"/>
            <a:ext cx="585767" cy="558731"/>
          </a:xfrm>
          <a:prstGeom prst="rect">
            <a:avLst/>
          </a:prstGeom>
        </p:spPr>
      </p:pic>
      <p:pic>
        <p:nvPicPr>
          <p:cNvPr id="197" name="Picture 196">
            <a:extLst>
              <a:ext uri="{FF2B5EF4-FFF2-40B4-BE49-F238E27FC236}">
                <a16:creationId xmlns:a16="http://schemas.microsoft.com/office/drawing/2014/main" id="{95B31B5C-E68E-4690-AD1F-C217F23EFB82}"/>
              </a:ext>
            </a:extLst>
          </p:cNvPr>
          <p:cNvPicPr>
            <a:picLocks noChangeAspect="1"/>
          </p:cNvPicPr>
          <p:nvPr/>
        </p:nvPicPr>
        <p:blipFill>
          <a:blip r:embed="rId3">
            <a:duotone>
              <a:prstClr val="black"/>
              <a:schemeClr val="accent1">
                <a:tint val="45000"/>
                <a:satMod val="400000"/>
              </a:schemeClr>
            </a:duotone>
          </a:blip>
          <a:stretch>
            <a:fillRect/>
          </a:stretch>
        </p:blipFill>
        <p:spPr>
          <a:xfrm>
            <a:off x="4604049" y="2429924"/>
            <a:ext cx="585767" cy="558731"/>
          </a:xfrm>
          <a:prstGeom prst="rect">
            <a:avLst/>
          </a:prstGeom>
        </p:spPr>
      </p:pic>
      <p:pic>
        <p:nvPicPr>
          <p:cNvPr id="198" name="Picture 197">
            <a:extLst>
              <a:ext uri="{FF2B5EF4-FFF2-40B4-BE49-F238E27FC236}">
                <a16:creationId xmlns:a16="http://schemas.microsoft.com/office/drawing/2014/main" id="{8EA0B81E-6FD4-4F42-8A41-942269733E47}"/>
              </a:ext>
            </a:extLst>
          </p:cNvPr>
          <p:cNvPicPr>
            <a:picLocks noChangeAspect="1"/>
          </p:cNvPicPr>
          <p:nvPr/>
        </p:nvPicPr>
        <p:blipFill>
          <a:blip r:embed="rId3">
            <a:duotone>
              <a:prstClr val="black"/>
              <a:schemeClr val="tx2">
                <a:tint val="45000"/>
                <a:satMod val="400000"/>
              </a:schemeClr>
            </a:duotone>
          </a:blip>
          <a:stretch>
            <a:fillRect/>
          </a:stretch>
        </p:blipFill>
        <p:spPr>
          <a:xfrm>
            <a:off x="8972702" y="1582038"/>
            <a:ext cx="585767" cy="558731"/>
          </a:xfrm>
          <a:prstGeom prst="rect">
            <a:avLst/>
          </a:prstGeom>
        </p:spPr>
      </p:pic>
      <p:pic>
        <p:nvPicPr>
          <p:cNvPr id="199" name="Picture 198">
            <a:extLst>
              <a:ext uri="{FF2B5EF4-FFF2-40B4-BE49-F238E27FC236}">
                <a16:creationId xmlns:a16="http://schemas.microsoft.com/office/drawing/2014/main" id="{6674AF47-2BBC-4FE1-A0FD-E08B6D198350}"/>
              </a:ext>
            </a:extLst>
          </p:cNvPr>
          <p:cNvPicPr>
            <a:picLocks noChangeAspect="1"/>
          </p:cNvPicPr>
          <p:nvPr/>
        </p:nvPicPr>
        <p:blipFill>
          <a:blip r:embed="rId3">
            <a:duotone>
              <a:prstClr val="black"/>
              <a:schemeClr val="tx2">
                <a:tint val="45000"/>
                <a:satMod val="400000"/>
              </a:schemeClr>
            </a:duotone>
          </a:blip>
          <a:stretch>
            <a:fillRect/>
          </a:stretch>
        </p:blipFill>
        <p:spPr>
          <a:xfrm>
            <a:off x="9502974" y="1582038"/>
            <a:ext cx="585767" cy="558731"/>
          </a:xfrm>
          <a:prstGeom prst="rect">
            <a:avLst/>
          </a:prstGeom>
        </p:spPr>
      </p:pic>
      <p:pic>
        <p:nvPicPr>
          <p:cNvPr id="200" name="Picture 199">
            <a:extLst>
              <a:ext uri="{FF2B5EF4-FFF2-40B4-BE49-F238E27FC236}">
                <a16:creationId xmlns:a16="http://schemas.microsoft.com/office/drawing/2014/main" id="{B7C97E80-FA5D-4DD4-B38D-3CFF8BE5E93F}"/>
              </a:ext>
            </a:extLst>
          </p:cNvPr>
          <p:cNvPicPr>
            <a:picLocks noChangeAspect="1"/>
          </p:cNvPicPr>
          <p:nvPr/>
        </p:nvPicPr>
        <p:blipFill>
          <a:blip r:embed="rId3">
            <a:duotone>
              <a:prstClr val="black"/>
              <a:schemeClr val="tx2">
                <a:tint val="45000"/>
                <a:satMod val="400000"/>
              </a:schemeClr>
            </a:duotone>
          </a:blip>
          <a:stretch>
            <a:fillRect/>
          </a:stretch>
        </p:blipFill>
        <p:spPr>
          <a:xfrm>
            <a:off x="10033246" y="1582038"/>
            <a:ext cx="585767" cy="558731"/>
          </a:xfrm>
          <a:prstGeom prst="rect">
            <a:avLst/>
          </a:prstGeom>
        </p:spPr>
      </p:pic>
      <p:pic>
        <p:nvPicPr>
          <p:cNvPr id="201" name="Picture 200">
            <a:extLst>
              <a:ext uri="{FF2B5EF4-FFF2-40B4-BE49-F238E27FC236}">
                <a16:creationId xmlns:a16="http://schemas.microsoft.com/office/drawing/2014/main" id="{3D5770B8-3DF2-44C9-A7BC-202078C337AE}"/>
              </a:ext>
            </a:extLst>
          </p:cNvPr>
          <p:cNvPicPr>
            <a:picLocks noChangeAspect="1"/>
          </p:cNvPicPr>
          <p:nvPr/>
        </p:nvPicPr>
        <p:blipFill>
          <a:blip r:embed="rId3"/>
          <a:stretch>
            <a:fillRect/>
          </a:stretch>
        </p:blipFill>
        <p:spPr>
          <a:xfrm>
            <a:off x="3543315" y="3151960"/>
            <a:ext cx="585767" cy="558731"/>
          </a:xfrm>
          <a:prstGeom prst="rect">
            <a:avLst/>
          </a:prstGeom>
        </p:spPr>
      </p:pic>
      <p:pic>
        <p:nvPicPr>
          <p:cNvPr id="202" name="Picture 201">
            <a:extLst>
              <a:ext uri="{FF2B5EF4-FFF2-40B4-BE49-F238E27FC236}">
                <a16:creationId xmlns:a16="http://schemas.microsoft.com/office/drawing/2014/main" id="{45F10083-2BC1-4765-80D4-DDD8EDFCCF91}"/>
              </a:ext>
            </a:extLst>
          </p:cNvPr>
          <p:cNvPicPr>
            <a:picLocks noChangeAspect="1"/>
          </p:cNvPicPr>
          <p:nvPr/>
        </p:nvPicPr>
        <p:blipFill>
          <a:blip r:embed="rId3"/>
          <a:stretch>
            <a:fillRect/>
          </a:stretch>
        </p:blipFill>
        <p:spPr>
          <a:xfrm>
            <a:off x="4078036" y="3151961"/>
            <a:ext cx="585767" cy="558731"/>
          </a:xfrm>
          <a:prstGeom prst="rect">
            <a:avLst/>
          </a:prstGeom>
        </p:spPr>
      </p:pic>
      <p:pic>
        <p:nvPicPr>
          <p:cNvPr id="203" name="Picture 202">
            <a:extLst>
              <a:ext uri="{FF2B5EF4-FFF2-40B4-BE49-F238E27FC236}">
                <a16:creationId xmlns:a16="http://schemas.microsoft.com/office/drawing/2014/main" id="{13673180-FC25-43BF-94F7-A11B3470F9F9}"/>
              </a:ext>
            </a:extLst>
          </p:cNvPr>
          <p:cNvPicPr>
            <a:picLocks noChangeAspect="1"/>
          </p:cNvPicPr>
          <p:nvPr/>
        </p:nvPicPr>
        <p:blipFill>
          <a:blip r:embed="rId3"/>
          <a:stretch>
            <a:fillRect/>
          </a:stretch>
        </p:blipFill>
        <p:spPr>
          <a:xfrm>
            <a:off x="4612757" y="3151960"/>
            <a:ext cx="585767" cy="558731"/>
          </a:xfrm>
          <a:prstGeom prst="rect">
            <a:avLst/>
          </a:prstGeom>
        </p:spPr>
      </p:pic>
    </p:spTree>
    <p:extLst>
      <p:ext uri="{BB962C8B-B14F-4D97-AF65-F5344CB8AC3E}">
        <p14:creationId xmlns:p14="http://schemas.microsoft.com/office/powerpoint/2010/main" val="205748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9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9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9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9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9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P spid="193" grpId="0"/>
      <p:bldP spid="1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3D1C507-D1A0-4CA2-8AEB-D68F4AD7080F}"/>
              </a:ext>
            </a:extLst>
          </p:cNvPr>
          <p:cNvSpPr/>
          <p:nvPr/>
        </p:nvSpPr>
        <p:spPr bwMode="auto">
          <a:xfrm>
            <a:off x="3086241" y="4153247"/>
            <a:ext cx="258248" cy="1473200"/>
          </a:xfrm>
          <a:prstGeom prst="rect">
            <a:avLst/>
          </a:prstGeom>
          <a:solidFill>
            <a:schemeClr val="bg1"/>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EE7BFE-F472-47FD-AF0C-B54FF20DB76B}"/>
              </a:ext>
            </a:extLst>
          </p:cNvPr>
          <p:cNvSpPr>
            <a:spLocks noGrp="1"/>
          </p:cNvSpPr>
          <p:nvPr>
            <p:ph type="title"/>
          </p:nvPr>
        </p:nvSpPr>
        <p:spPr>
          <a:xfrm>
            <a:off x="838200" y="365126"/>
            <a:ext cx="10515600" cy="553998"/>
          </a:xfrm>
        </p:spPr>
        <p:txBody>
          <a:bodyPr/>
          <a:lstStyle/>
          <a:p>
            <a:r>
              <a:rPr lang="en-US" dirty="0"/>
              <a:t>ASE network dependencies</a:t>
            </a:r>
          </a:p>
        </p:txBody>
      </p:sp>
      <p:sp>
        <p:nvSpPr>
          <p:cNvPr id="3" name="Rounded Rectangle 2">
            <a:extLst>
              <a:ext uri="{FF2B5EF4-FFF2-40B4-BE49-F238E27FC236}">
                <a16:creationId xmlns:a16="http://schemas.microsoft.com/office/drawing/2014/main" id="{9E48D125-8EF9-4CAF-AF90-7F1D671EE710}"/>
              </a:ext>
            </a:extLst>
          </p:cNvPr>
          <p:cNvSpPr/>
          <p:nvPr/>
        </p:nvSpPr>
        <p:spPr>
          <a:xfrm>
            <a:off x="1679206" y="1274723"/>
            <a:ext cx="4155654" cy="3451571"/>
          </a:xfrm>
          <a:prstGeom prst="roundRect">
            <a:avLst>
              <a:gd name="adj" fmla="val 7915"/>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132"/>
            <a:endParaRPr lang="en-US" kern="0">
              <a:solidFill>
                <a:sysClr val="windowText" lastClr="000000"/>
              </a:solidFill>
            </a:endParaRPr>
          </a:p>
        </p:txBody>
      </p:sp>
      <p:sp>
        <p:nvSpPr>
          <p:cNvPr id="4" name="Rounded Rectangle 75">
            <a:extLst>
              <a:ext uri="{FF2B5EF4-FFF2-40B4-BE49-F238E27FC236}">
                <a16:creationId xmlns:a16="http://schemas.microsoft.com/office/drawing/2014/main" id="{64EF6AEF-EA53-42B6-8200-8748C8DE6BF9}"/>
              </a:ext>
            </a:extLst>
          </p:cNvPr>
          <p:cNvSpPr/>
          <p:nvPr/>
        </p:nvSpPr>
        <p:spPr>
          <a:xfrm>
            <a:off x="2279607" y="1861713"/>
            <a:ext cx="1857768" cy="2463395"/>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5" name="Picture 4">
            <a:extLst>
              <a:ext uri="{FF2B5EF4-FFF2-40B4-BE49-F238E27FC236}">
                <a16:creationId xmlns:a16="http://schemas.microsoft.com/office/drawing/2014/main" id="{A892268C-C0BC-42F1-8D2B-2DDA0AF68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05" y="2007515"/>
            <a:ext cx="346855" cy="346855"/>
          </a:xfrm>
          <a:prstGeom prst="rect">
            <a:avLst/>
          </a:prstGeom>
        </p:spPr>
      </p:pic>
      <p:sp>
        <p:nvSpPr>
          <p:cNvPr id="6" name="TextBox 5">
            <a:extLst>
              <a:ext uri="{FF2B5EF4-FFF2-40B4-BE49-F238E27FC236}">
                <a16:creationId xmlns:a16="http://schemas.microsoft.com/office/drawing/2014/main" id="{A6928115-7E7D-48D9-AC47-31AAB72564E3}"/>
              </a:ext>
            </a:extLst>
          </p:cNvPr>
          <p:cNvSpPr txBox="1"/>
          <p:nvPr/>
        </p:nvSpPr>
        <p:spPr>
          <a:xfrm>
            <a:off x="2758443" y="4045874"/>
            <a:ext cx="1450535" cy="261610"/>
          </a:xfrm>
          <a:prstGeom prst="rect">
            <a:avLst/>
          </a:prstGeom>
          <a:noFill/>
        </p:spPr>
        <p:txBody>
          <a:bodyPr wrap="square" rtlCol="0">
            <a:spAutoFit/>
          </a:bodyPr>
          <a:lstStyle/>
          <a:p>
            <a:pPr defTabSz="896132"/>
            <a:r>
              <a:rPr lang="en-US" sz="1100" kern="0" dirty="0">
                <a:solidFill>
                  <a:sysClr val="windowText" lastClr="000000"/>
                </a:solidFill>
              </a:rPr>
              <a:t>subnet</a:t>
            </a:r>
          </a:p>
        </p:txBody>
      </p:sp>
      <p:sp>
        <p:nvSpPr>
          <p:cNvPr id="7" name="TextBox 6">
            <a:extLst>
              <a:ext uri="{FF2B5EF4-FFF2-40B4-BE49-F238E27FC236}">
                <a16:creationId xmlns:a16="http://schemas.microsoft.com/office/drawing/2014/main" id="{8C4A29C3-9AFC-4BD9-A136-6C9246A8DBC2}"/>
              </a:ext>
            </a:extLst>
          </p:cNvPr>
          <p:cNvSpPr txBox="1"/>
          <p:nvPr/>
        </p:nvSpPr>
        <p:spPr>
          <a:xfrm>
            <a:off x="2882545" y="1877320"/>
            <a:ext cx="1412824" cy="523220"/>
          </a:xfrm>
          <a:prstGeom prst="rect">
            <a:avLst/>
          </a:prstGeom>
          <a:noFill/>
        </p:spPr>
        <p:txBody>
          <a:bodyPr wrap="square" rtlCol="0">
            <a:spAutoFit/>
          </a:bodyPr>
          <a:lstStyle/>
          <a:p>
            <a:pPr defTabSz="896132"/>
            <a:r>
              <a:rPr lang="en-US" sz="1400" kern="0" dirty="0">
                <a:solidFill>
                  <a:prstClr val="black"/>
                </a:solidFill>
              </a:rPr>
              <a:t>App Service Environment</a:t>
            </a:r>
          </a:p>
        </p:txBody>
      </p:sp>
      <p:pic>
        <p:nvPicPr>
          <p:cNvPr id="8" name="Picture 7">
            <a:extLst>
              <a:ext uri="{FF2B5EF4-FFF2-40B4-BE49-F238E27FC236}">
                <a16:creationId xmlns:a16="http://schemas.microsoft.com/office/drawing/2014/main" id="{62DDF917-3B59-4C11-8481-9C7297354E14}"/>
              </a:ext>
            </a:extLst>
          </p:cNvPr>
          <p:cNvPicPr>
            <a:picLocks noChangeAspect="1"/>
          </p:cNvPicPr>
          <p:nvPr/>
        </p:nvPicPr>
        <p:blipFill>
          <a:blip r:embed="rId3"/>
          <a:stretch>
            <a:fillRect/>
          </a:stretch>
        </p:blipFill>
        <p:spPr>
          <a:xfrm>
            <a:off x="2552974" y="2477970"/>
            <a:ext cx="585767" cy="558731"/>
          </a:xfrm>
          <a:prstGeom prst="rect">
            <a:avLst/>
          </a:prstGeom>
        </p:spPr>
      </p:pic>
      <p:pic>
        <p:nvPicPr>
          <p:cNvPr id="9" name="Picture 8">
            <a:extLst>
              <a:ext uri="{FF2B5EF4-FFF2-40B4-BE49-F238E27FC236}">
                <a16:creationId xmlns:a16="http://schemas.microsoft.com/office/drawing/2014/main" id="{9B6A66BC-D551-4CB6-B7EA-44B13372F674}"/>
              </a:ext>
            </a:extLst>
          </p:cNvPr>
          <p:cNvPicPr>
            <a:picLocks noChangeAspect="1"/>
          </p:cNvPicPr>
          <p:nvPr/>
        </p:nvPicPr>
        <p:blipFill>
          <a:blip r:embed="rId3"/>
          <a:stretch>
            <a:fillRect/>
          </a:stretch>
        </p:blipFill>
        <p:spPr>
          <a:xfrm>
            <a:off x="3065258" y="2481658"/>
            <a:ext cx="585767" cy="558731"/>
          </a:xfrm>
          <a:prstGeom prst="rect">
            <a:avLst/>
          </a:prstGeom>
        </p:spPr>
      </p:pic>
      <p:pic>
        <p:nvPicPr>
          <p:cNvPr id="10" name="Picture 9">
            <a:extLst>
              <a:ext uri="{FF2B5EF4-FFF2-40B4-BE49-F238E27FC236}">
                <a16:creationId xmlns:a16="http://schemas.microsoft.com/office/drawing/2014/main" id="{E7C21025-0729-4C1F-9534-88AA562A4F19}"/>
              </a:ext>
            </a:extLst>
          </p:cNvPr>
          <p:cNvPicPr>
            <a:picLocks noChangeAspect="1"/>
          </p:cNvPicPr>
          <p:nvPr/>
        </p:nvPicPr>
        <p:blipFill>
          <a:blip r:embed="rId3"/>
          <a:stretch>
            <a:fillRect/>
          </a:stretch>
        </p:blipFill>
        <p:spPr>
          <a:xfrm>
            <a:off x="2552973" y="3184934"/>
            <a:ext cx="585767" cy="558731"/>
          </a:xfrm>
          <a:prstGeom prst="rect">
            <a:avLst/>
          </a:prstGeom>
        </p:spPr>
      </p:pic>
      <p:pic>
        <p:nvPicPr>
          <p:cNvPr id="11" name="Picture 10">
            <a:extLst>
              <a:ext uri="{FF2B5EF4-FFF2-40B4-BE49-F238E27FC236}">
                <a16:creationId xmlns:a16="http://schemas.microsoft.com/office/drawing/2014/main" id="{EED08035-989C-4AEF-90A9-29899EF71BD2}"/>
              </a:ext>
            </a:extLst>
          </p:cNvPr>
          <p:cNvPicPr>
            <a:picLocks noChangeAspect="1"/>
          </p:cNvPicPr>
          <p:nvPr/>
        </p:nvPicPr>
        <p:blipFill>
          <a:blip r:embed="rId3"/>
          <a:stretch>
            <a:fillRect/>
          </a:stretch>
        </p:blipFill>
        <p:spPr>
          <a:xfrm>
            <a:off x="3065255" y="3184933"/>
            <a:ext cx="585767" cy="558731"/>
          </a:xfrm>
          <a:prstGeom prst="rect">
            <a:avLst/>
          </a:prstGeom>
        </p:spPr>
      </p:pic>
      <p:sp>
        <p:nvSpPr>
          <p:cNvPr id="13" name="TextBox 12">
            <a:extLst>
              <a:ext uri="{FF2B5EF4-FFF2-40B4-BE49-F238E27FC236}">
                <a16:creationId xmlns:a16="http://schemas.microsoft.com/office/drawing/2014/main" id="{5D233D61-B97E-4DBB-AA81-131D3873BF3D}"/>
              </a:ext>
            </a:extLst>
          </p:cNvPr>
          <p:cNvSpPr txBox="1"/>
          <p:nvPr/>
        </p:nvSpPr>
        <p:spPr>
          <a:xfrm>
            <a:off x="2686842" y="3000802"/>
            <a:ext cx="1450535" cy="261610"/>
          </a:xfrm>
          <a:prstGeom prst="rect">
            <a:avLst/>
          </a:prstGeom>
          <a:noFill/>
        </p:spPr>
        <p:txBody>
          <a:bodyPr wrap="square" rtlCol="0">
            <a:spAutoFit/>
          </a:bodyPr>
          <a:lstStyle/>
          <a:p>
            <a:pPr defTabSz="896132"/>
            <a:r>
              <a:rPr lang="en-US" sz="1100" kern="0" dirty="0">
                <a:solidFill>
                  <a:sysClr val="windowText" lastClr="000000"/>
                </a:solidFill>
              </a:rPr>
              <a:t>Front Ends</a:t>
            </a:r>
          </a:p>
        </p:txBody>
      </p:sp>
      <p:sp>
        <p:nvSpPr>
          <p:cNvPr id="15" name="TextBox 14">
            <a:extLst>
              <a:ext uri="{FF2B5EF4-FFF2-40B4-BE49-F238E27FC236}">
                <a16:creationId xmlns:a16="http://schemas.microsoft.com/office/drawing/2014/main" id="{43BA6BDC-7FDF-411F-B5A1-B0C4AB4DFB02}"/>
              </a:ext>
            </a:extLst>
          </p:cNvPr>
          <p:cNvSpPr txBox="1"/>
          <p:nvPr/>
        </p:nvSpPr>
        <p:spPr>
          <a:xfrm>
            <a:off x="2727583" y="3703178"/>
            <a:ext cx="1014184" cy="261610"/>
          </a:xfrm>
          <a:prstGeom prst="rect">
            <a:avLst/>
          </a:prstGeom>
          <a:noFill/>
        </p:spPr>
        <p:txBody>
          <a:bodyPr wrap="square" rtlCol="0">
            <a:spAutoFit/>
          </a:bodyPr>
          <a:lstStyle/>
          <a:p>
            <a:pPr defTabSz="896132"/>
            <a:r>
              <a:rPr lang="en-US" sz="1100" kern="0" dirty="0">
                <a:solidFill>
                  <a:sysClr val="windowText" lastClr="000000"/>
                </a:solidFill>
              </a:rPr>
              <a:t>Workers</a:t>
            </a:r>
          </a:p>
        </p:txBody>
      </p:sp>
      <p:sp>
        <p:nvSpPr>
          <p:cNvPr id="16" name="TextBox 15">
            <a:extLst>
              <a:ext uri="{FF2B5EF4-FFF2-40B4-BE49-F238E27FC236}">
                <a16:creationId xmlns:a16="http://schemas.microsoft.com/office/drawing/2014/main" id="{A91BA1C6-07DA-4158-BFB1-FFFBA74B09E2}"/>
              </a:ext>
            </a:extLst>
          </p:cNvPr>
          <p:cNvSpPr txBox="1"/>
          <p:nvPr/>
        </p:nvSpPr>
        <p:spPr>
          <a:xfrm>
            <a:off x="2279479" y="1404619"/>
            <a:ext cx="2742033" cy="369332"/>
          </a:xfrm>
          <a:prstGeom prst="rect">
            <a:avLst/>
          </a:prstGeom>
          <a:noFill/>
        </p:spPr>
        <p:txBody>
          <a:bodyPr wrap="square" rtlCol="0">
            <a:spAutoFit/>
          </a:bodyPr>
          <a:lstStyle/>
          <a:p>
            <a:pPr defTabSz="896132"/>
            <a:r>
              <a:rPr lang="en-US" kern="0" dirty="0">
                <a:solidFill>
                  <a:sysClr val="windowText" lastClr="000000"/>
                </a:solidFill>
              </a:rPr>
              <a:t>Azure Virtual Network</a:t>
            </a:r>
          </a:p>
        </p:txBody>
      </p:sp>
      <p:grpSp>
        <p:nvGrpSpPr>
          <p:cNvPr id="17" name="Group 16">
            <a:extLst>
              <a:ext uri="{FF2B5EF4-FFF2-40B4-BE49-F238E27FC236}">
                <a16:creationId xmlns:a16="http://schemas.microsoft.com/office/drawing/2014/main" id="{D476DE52-5881-4368-83B3-D982CFA892EE}"/>
              </a:ext>
            </a:extLst>
          </p:cNvPr>
          <p:cNvGrpSpPr/>
          <p:nvPr/>
        </p:nvGrpSpPr>
        <p:grpSpPr>
          <a:xfrm>
            <a:off x="1859656" y="1426822"/>
            <a:ext cx="433897" cy="267747"/>
            <a:chOff x="5605998" y="4615023"/>
            <a:chExt cx="2957813" cy="1825191"/>
          </a:xfrm>
        </p:grpSpPr>
        <p:grpSp>
          <p:nvGrpSpPr>
            <p:cNvPr id="18" name="Group 17">
              <a:extLst>
                <a:ext uri="{FF2B5EF4-FFF2-40B4-BE49-F238E27FC236}">
                  <a16:creationId xmlns:a16="http://schemas.microsoft.com/office/drawing/2014/main" id="{5E32EA67-5C02-4D03-839C-17545FCF19A4}"/>
                </a:ext>
              </a:extLst>
            </p:cNvPr>
            <p:cNvGrpSpPr/>
            <p:nvPr/>
          </p:nvGrpSpPr>
          <p:grpSpPr>
            <a:xfrm>
              <a:off x="5605998" y="4615023"/>
              <a:ext cx="2957813" cy="1825191"/>
              <a:chOff x="5605998" y="4615023"/>
              <a:chExt cx="2957813" cy="1825191"/>
            </a:xfrm>
          </p:grpSpPr>
          <p:sp>
            <p:nvSpPr>
              <p:cNvPr id="23" name="Rectangle: Rounded Corners 22">
                <a:extLst>
                  <a:ext uri="{FF2B5EF4-FFF2-40B4-BE49-F238E27FC236}">
                    <a16:creationId xmlns:a16="http://schemas.microsoft.com/office/drawing/2014/main" id="{DC05BD01-F2EA-4842-9878-5A452643C26F}"/>
                  </a:ext>
                </a:extLst>
              </p:cNvPr>
              <p:cNvSpPr/>
              <p:nvPr/>
            </p:nvSpPr>
            <p:spPr bwMode="auto">
              <a:xfrm rot="2606308">
                <a:off x="6087193" y="4615023"/>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4" name="Rectangle: Rounded Corners 23">
                <a:extLst>
                  <a:ext uri="{FF2B5EF4-FFF2-40B4-BE49-F238E27FC236}">
                    <a16:creationId xmlns:a16="http://schemas.microsoft.com/office/drawing/2014/main" id="{3E49C02C-F0D0-45A7-BEE4-333DEFEAF88B}"/>
                  </a:ext>
                </a:extLst>
              </p:cNvPr>
              <p:cNvSpPr/>
              <p:nvPr/>
            </p:nvSpPr>
            <p:spPr bwMode="auto">
              <a:xfrm rot="2606308">
                <a:off x="7955364"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5" name="Rectangle: Rounded Corners 24">
                <a:extLst>
                  <a:ext uri="{FF2B5EF4-FFF2-40B4-BE49-F238E27FC236}">
                    <a16:creationId xmlns:a16="http://schemas.microsoft.com/office/drawing/2014/main" id="{CB661927-508C-4FBD-AE11-52FF160B2BF9}"/>
                  </a:ext>
                </a:extLst>
              </p:cNvPr>
              <p:cNvSpPr/>
              <p:nvPr/>
            </p:nvSpPr>
            <p:spPr bwMode="auto">
              <a:xfrm rot="18844638">
                <a:off x="7940037" y="4612971"/>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6" name="Rectangle: Rounded Corners 25">
                <a:extLst>
                  <a:ext uri="{FF2B5EF4-FFF2-40B4-BE49-F238E27FC236}">
                    <a16:creationId xmlns:a16="http://schemas.microsoft.com/office/drawing/2014/main" id="{6FA623DA-6589-4B36-B499-CAB382B49E46}"/>
                  </a:ext>
                </a:extLst>
              </p:cNvPr>
              <p:cNvSpPr/>
              <p:nvPr/>
            </p:nvSpPr>
            <p:spPr bwMode="auto">
              <a:xfrm rot="18844638">
                <a:off x="6102520"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9" name="Group 18">
              <a:extLst>
                <a:ext uri="{FF2B5EF4-FFF2-40B4-BE49-F238E27FC236}">
                  <a16:creationId xmlns:a16="http://schemas.microsoft.com/office/drawing/2014/main" id="{B3E9372D-BEA9-4CCE-A463-46EA69B155AF}"/>
                </a:ext>
              </a:extLst>
            </p:cNvPr>
            <p:cNvGrpSpPr/>
            <p:nvPr/>
          </p:nvGrpSpPr>
          <p:grpSpPr>
            <a:xfrm>
              <a:off x="6348529" y="5338762"/>
              <a:ext cx="1472116" cy="360065"/>
              <a:chOff x="6364404" y="5364369"/>
              <a:chExt cx="1472116" cy="360065"/>
            </a:xfrm>
          </p:grpSpPr>
          <p:sp>
            <p:nvSpPr>
              <p:cNvPr id="20" name="Oval 19">
                <a:extLst>
                  <a:ext uri="{FF2B5EF4-FFF2-40B4-BE49-F238E27FC236}">
                    <a16:creationId xmlns:a16="http://schemas.microsoft.com/office/drawing/2014/main" id="{005C7F49-73D0-4C50-9308-4A70F0E480E6}"/>
                  </a:ext>
                </a:extLst>
              </p:cNvPr>
              <p:cNvSpPr/>
              <p:nvPr/>
            </p:nvSpPr>
            <p:spPr bwMode="auto">
              <a:xfrm>
                <a:off x="7476455" y="5364369"/>
                <a:ext cx="360065" cy="360063"/>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1" name="Oval 20">
                <a:extLst>
                  <a:ext uri="{FF2B5EF4-FFF2-40B4-BE49-F238E27FC236}">
                    <a16:creationId xmlns:a16="http://schemas.microsoft.com/office/drawing/2014/main" id="{39733A93-2D75-4A57-9763-671C0EB82F7F}"/>
                  </a:ext>
                </a:extLst>
              </p:cNvPr>
              <p:cNvSpPr/>
              <p:nvPr/>
            </p:nvSpPr>
            <p:spPr bwMode="auto">
              <a:xfrm>
                <a:off x="6916861" y="5364369"/>
                <a:ext cx="360065" cy="360065"/>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2" name="Oval 21">
                <a:extLst>
                  <a:ext uri="{FF2B5EF4-FFF2-40B4-BE49-F238E27FC236}">
                    <a16:creationId xmlns:a16="http://schemas.microsoft.com/office/drawing/2014/main" id="{14AB4A20-3AB2-4A39-8B2C-229DEF046FFC}"/>
                  </a:ext>
                </a:extLst>
              </p:cNvPr>
              <p:cNvSpPr/>
              <p:nvPr/>
            </p:nvSpPr>
            <p:spPr bwMode="auto">
              <a:xfrm>
                <a:off x="6364404" y="5364369"/>
                <a:ext cx="360065" cy="360063"/>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sp>
        <p:nvSpPr>
          <p:cNvPr id="81" name="TextBox 80">
            <a:extLst>
              <a:ext uri="{FF2B5EF4-FFF2-40B4-BE49-F238E27FC236}">
                <a16:creationId xmlns:a16="http://schemas.microsoft.com/office/drawing/2014/main" id="{EFFE4C8C-4CEE-4944-A7AF-543C8A368458}"/>
              </a:ext>
            </a:extLst>
          </p:cNvPr>
          <p:cNvSpPr txBox="1"/>
          <p:nvPr/>
        </p:nvSpPr>
        <p:spPr>
          <a:xfrm>
            <a:off x="1520327" y="4803724"/>
            <a:ext cx="1481013" cy="369332"/>
          </a:xfrm>
          <a:prstGeom prst="rect">
            <a:avLst/>
          </a:prstGeom>
          <a:noFill/>
        </p:spPr>
        <p:txBody>
          <a:bodyPr wrap="square" rtlCol="0">
            <a:spAutoFit/>
          </a:bodyPr>
          <a:lstStyle/>
          <a:p>
            <a:pPr defTabSz="895982"/>
            <a:r>
              <a:rPr lang="en-US" sz="1800" kern="0" dirty="0">
                <a:latin typeface="Segoe UI Light" panose="020B0502040204020203" pitchFamily="34" charset="0"/>
                <a:cs typeface="Segoe UI Light" panose="020B0502040204020203" pitchFamily="34" charset="0"/>
              </a:rPr>
              <a:t>ExpressRoute</a:t>
            </a:r>
          </a:p>
        </p:txBody>
      </p:sp>
      <p:sp>
        <p:nvSpPr>
          <p:cNvPr id="82" name="Rounded Rectangle 175">
            <a:extLst>
              <a:ext uri="{FF2B5EF4-FFF2-40B4-BE49-F238E27FC236}">
                <a16:creationId xmlns:a16="http://schemas.microsoft.com/office/drawing/2014/main" id="{86412F9C-2080-4F1D-8443-DC054EF332F4}"/>
              </a:ext>
            </a:extLst>
          </p:cNvPr>
          <p:cNvSpPr/>
          <p:nvPr/>
        </p:nvSpPr>
        <p:spPr>
          <a:xfrm>
            <a:off x="2299190" y="5234421"/>
            <a:ext cx="1860219" cy="1118090"/>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endParaRPr lang="en-US" sz="1400" kern="0" dirty="0">
              <a:solidFill>
                <a:srgbClr val="666666"/>
              </a:solidFill>
            </a:endParaRPr>
          </a:p>
        </p:txBody>
      </p:sp>
      <p:pic>
        <p:nvPicPr>
          <p:cNvPr id="83" name="Picture 82">
            <a:extLst>
              <a:ext uri="{FF2B5EF4-FFF2-40B4-BE49-F238E27FC236}">
                <a16:creationId xmlns:a16="http://schemas.microsoft.com/office/drawing/2014/main" id="{8EDDCB07-782D-456F-BCD9-51ACACB6F2CF}"/>
              </a:ext>
            </a:extLst>
          </p:cNvPr>
          <p:cNvPicPr>
            <a:picLocks noChangeAspect="1"/>
          </p:cNvPicPr>
          <p:nvPr/>
        </p:nvPicPr>
        <p:blipFill>
          <a:blip r:embed="rId3"/>
          <a:stretch>
            <a:fillRect/>
          </a:stretch>
        </p:blipFill>
        <p:spPr>
          <a:xfrm>
            <a:off x="3261579" y="5469223"/>
            <a:ext cx="563398" cy="558651"/>
          </a:xfrm>
          <a:prstGeom prst="rect">
            <a:avLst/>
          </a:prstGeom>
          <a:noFill/>
        </p:spPr>
      </p:pic>
      <p:pic>
        <p:nvPicPr>
          <p:cNvPr id="84" name="Picture 83">
            <a:extLst>
              <a:ext uri="{FF2B5EF4-FFF2-40B4-BE49-F238E27FC236}">
                <a16:creationId xmlns:a16="http://schemas.microsoft.com/office/drawing/2014/main" id="{F2F0F8DD-01CF-48D9-B252-C9633460FA56}"/>
              </a:ext>
            </a:extLst>
          </p:cNvPr>
          <p:cNvPicPr>
            <a:picLocks noChangeAspect="1"/>
          </p:cNvPicPr>
          <p:nvPr/>
        </p:nvPicPr>
        <p:blipFill>
          <a:blip r:embed="rId3"/>
          <a:stretch>
            <a:fillRect/>
          </a:stretch>
        </p:blipFill>
        <p:spPr>
          <a:xfrm>
            <a:off x="2640950" y="5458974"/>
            <a:ext cx="563398" cy="558651"/>
          </a:xfrm>
          <a:prstGeom prst="rect">
            <a:avLst/>
          </a:prstGeom>
          <a:noFill/>
        </p:spPr>
      </p:pic>
      <p:sp>
        <p:nvSpPr>
          <p:cNvPr id="85" name="Rectangle 84">
            <a:extLst>
              <a:ext uri="{FF2B5EF4-FFF2-40B4-BE49-F238E27FC236}">
                <a16:creationId xmlns:a16="http://schemas.microsoft.com/office/drawing/2014/main" id="{060DDFFA-7FF6-42AB-9CEA-B5B961D9085C}"/>
              </a:ext>
            </a:extLst>
          </p:cNvPr>
          <p:cNvSpPr/>
          <p:nvPr/>
        </p:nvSpPr>
        <p:spPr>
          <a:xfrm>
            <a:off x="2443842" y="6005527"/>
            <a:ext cx="1452642" cy="307777"/>
          </a:xfrm>
          <a:prstGeom prst="rect">
            <a:avLst/>
          </a:prstGeom>
        </p:spPr>
        <p:txBody>
          <a:bodyPr wrap="square">
            <a:spAutoFit/>
          </a:bodyPr>
          <a:lstStyle/>
          <a:p>
            <a:pPr algn="ctr" defTabSz="895982"/>
            <a:r>
              <a:rPr lang="en-US" sz="1400" kern="0" dirty="0"/>
              <a:t>On Premises</a:t>
            </a:r>
          </a:p>
        </p:txBody>
      </p:sp>
      <p:cxnSp>
        <p:nvCxnSpPr>
          <p:cNvPr id="100" name="Straight Arrow Connector 99">
            <a:extLst>
              <a:ext uri="{FF2B5EF4-FFF2-40B4-BE49-F238E27FC236}">
                <a16:creationId xmlns:a16="http://schemas.microsoft.com/office/drawing/2014/main" id="{060580A5-20B7-4C6C-8402-CAF2C6BC5D60}"/>
              </a:ext>
            </a:extLst>
          </p:cNvPr>
          <p:cNvCxnSpPr>
            <a:cxnSpLocks/>
            <a:stCxn id="4" idx="2"/>
          </p:cNvCxnSpPr>
          <p:nvPr/>
        </p:nvCxnSpPr>
        <p:spPr>
          <a:xfrm>
            <a:off x="3208491" y="4325108"/>
            <a:ext cx="13368" cy="1128273"/>
          </a:xfrm>
          <a:prstGeom prst="straightConnector1">
            <a:avLst/>
          </a:prstGeom>
          <a:ln w="28575">
            <a:solidFill>
              <a:srgbClr val="0078D7"/>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B118C75-B81C-47EC-BAEF-AF3E8AB716C9}"/>
              </a:ext>
            </a:extLst>
          </p:cNvPr>
          <p:cNvSpPr txBox="1"/>
          <p:nvPr/>
        </p:nvSpPr>
        <p:spPr>
          <a:xfrm>
            <a:off x="4751524" y="5184149"/>
            <a:ext cx="6602276" cy="1241622"/>
          </a:xfrm>
          <a:prstGeom prst="rect">
            <a:avLst/>
          </a:prstGeom>
          <a:noFill/>
        </p:spPr>
        <p:txBody>
          <a:bodyPr wrap="square" rtlCol="0">
            <a:spAutoFit/>
          </a:bodyPr>
          <a:lstStyle/>
          <a:p>
            <a:pPr defTabSz="913993"/>
            <a:r>
              <a:rPr lang="en-US" sz="1867" dirty="0">
                <a:latin typeface="Segoe UI Semilight"/>
              </a:rPr>
              <a:t>ASE platform traffic traverses the customer network.  Network Security Groups or routes can break an ASE.  Customers cannot block all outbound internet traffic but must allow for dependency traffic.</a:t>
            </a:r>
          </a:p>
        </p:txBody>
      </p:sp>
      <p:pic>
        <p:nvPicPr>
          <p:cNvPr id="34" name="Picture 33">
            <a:extLst>
              <a:ext uri="{FF2B5EF4-FFF2-40B4-BE49-F238E27FC236}">
                <a16:creationId xmlns:a16="http://schemas.microsoft.com/office/drawing/2014/main" id="{6D043A3A-517F-4175-8E62-D26FDD28F8C4}"/>
              </a:ext>
            </a:extLst>
          </p:cNvPr>
          <p:cNvPicPr>
            <a:picLocks noChangeAspect="1"/>
          </p:cNvPicPr>
          <p:nvPr/>
        </p:nvPicPr>
        <p:blipFill>
          <a:blip r:embed="rId3"/>
          <a:stretch>
            <a:fillRect/>
          </a:stretch>
        </p:blipFill>
        <p:spPr>
          <a:xfrm>
            <a:off x="5568257" y="2286767"/>
            <a:ext cx="585767" cy="558731"/>
          </a:xfrm>
          <a:prstGeom prst="rect">
            <a:avLst/>
          </a:prstGeom>
        </p:spPr>
      </p:pic>
      <p:sp>
        <p:nvSpPr>
          <p:cNvPr id="35" name="TextBox 34">
            <a:extLst>
              <a:ext uri="{FF2B5EF4-FFF2-40B4-BE49-F238E27FC236}">
                <a16:creationId xmlns:a16="http://schemas.microsoft.com/office/drawing/2014/main" id="{5E407CA2-DC82-424A-B3B6-F95CA022A66F}"/>
              </a:ext>
            </a:extLst>
          </p:cNvPr>
          <p:cNvSpPr txBox="1"/>
          <p:nvPr/>
        </p:nvSpPr>
        <p:spPr>
          <a:xfrm>
            <a:off x="5614552" y="2773741"/>
            <a:ext cx="528627" cy="261610"/>
          </a:xfrm>
          <a:prstGeom prst="rect">
            <a:avLst/>
          </a:prstGeom>
          <a:solidFill>
            <a:srgbClr val="FFFFFF"/>
          </a:solidFill>
        </p:spPr>
        <p:txBody>
          <a:bodyPr wrap="square" rtlCol="0">
            <a:spAutoFit/>
          </a:bodyPr>
          <a:lstStyle/>
          <a:p>
            <a:pPr defTabSz="896132"/>
            <a:r>
              <a:rPr lang="en-US" sz="1100" kern="0" dirty="0">
                <a:solidFill>
                  <a:sysClr val="windowText" lastClr="000000"/>
                </a:solidFill>
              </a:rPr>
              <a:t>VIP</a:t>
            </a:r>
          </a:p>
        </p:txBody>
      </p:sp>
      <p:cxnSp>
        <p:nvCxnSpPr>
          <p:cNvPr id="36" name="Straight Arrow Connector 35">
            <a:extLst>
              <a:ext uri="{FF2B5EF4-FFF2-40B4-BE49-F238E27FC236}">
                <a16:creationId xmlns:a16="http://schemas.microsoft.com/office/drawing/2014/main" id="{5BB3F774-99CF-43C0-BEE0-5B835022DD21}"/>
              </a:ext>
            </a:extLst>
          </p:cNvPr>
          <p:cNvCxnSpPr>
            <a:cxnSpLocks/>
            <a:stCxn id="34" idx="3"/>
            <a:endCxn id="43" idx="1"/>
          </p:cNvCxnSpPr>
          <p:nvPr/>
        </p:nvCxnSpPr>
        <p:spPr>
          <a:xfrm>
            <a:off x="6154024" y="2566133"/>
            <a:ext cx="1302370" cy="974307"/>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E30E3B1-977B-44F8-A843-B6DB12684D6F}"/>
              </a:ext>
            </a:extLst>
          </p:cNvPr>
          <p:cNvCxnSpPr>
            <a:cxnSpLocks/>
            <a:stCxn id="34" idx="3"/>
            <a:endCxn id="45" idx="1"/>
          </p:cNvCxnSpPr>
          <p:nvPr/>
        </p:nvCxnSpPr>
        <p:spPr>
          <a:xfrm>
            <a:off x="6154024" y="2566133"/>
            <a:ext cx="1302370" cy="1475141"/>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B3DD8E-0539-422D-B222-537691E98888}"/>
              </a:ext>
            </a:extLst>
          </p:cNvPr>
          <p:cNvCxnSpPr>
            <a:cxnSpLocks/>
            <a:stCxn id="34" idx="3"/>
            <a:endCxn id="46" idx="1"/>
          </p:cNvCxnSpPr>
          <p:nvPr/>
        </p:nvCxnSpPr>
        <p:spPr>
          <a:xfrm>
            <a:off x="6154024" y="2566133"/>
            <a:ext cx="1302372" cy="24207"/>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9140D15-B396-4C8E-B594-B299994A9DF2}"/>
              </a:ext>
            </a:extLst>
          </p:cNvPr>
          <p:cNvCxnSpPr>
            <a:cxnSpLocks/>
            <a:stCxn id="34" idx="3"/>
            <a:endCxn id="49" idx="1"/>
          </p:cNvCxnSpPr>
          <p:nvPr/>
        </p:nvCxnSpPr>
        <p:spPr>
          <a:xfrm>
            <a:off x="6154024" y="2566133"/>
            <a:ext cx="1302372" cy="489919"/>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3EABE396-B15F-4AE1-8A53-8186CA447F42}"/>
              </a:ext>
            </a:extLst>
          </p:cNvPr>
          <p:cNvPicPr>
            <a:picLocks noChangeAspect="1"/>
          </p:cNvPicPr>
          <p:nvPr/>
        </p:nvPicPr>
        <p:blipFill>
          <a:blip r:embed="rId4"/>
          <a:stretch>
            <a:fillRect/>
          </a:stretch>
        </p:blipFill>
        <p:spPr>
          <a:xfrm>
            <a:off x="5731795" y="2393892"/>
            <a:ext cx="240612" cy="240612"/>
          </a:xfrm>
          <a:prstGeom prst="rect">
            <a:avLst/>
          </a:prstGeom>
        </p:spPr>
      </p:pic>
      <p:cxnSp>
        <p:nvCxnSpPr>
          <p:cNvPr id="42" name="Straight Arrow Connector 41">
            <a:extLst>
              <a:ext uri="{FF2B5EF4-FFF2-40B4-BE49-F238E27FC236}">
                <a16:creationId xmlns:a16="http://schemas.microsoft.com/office/drawing/2014/main" id="{30B160F8-122F-4734-8601-9BDDB9D5B6F4}"/>
              </a:ext>
            </a:extLst>
          </p:cNvPr>
          <p:cNvCxnSpPr>
            <a:cxnSpLocks/>
            <a:stCxn id="52" idx="1"/>
            <a:endCxn id="34" idx="3"/>
          </p:cNvCxnSpPr>
          <p:nvPr/>
        </p:nvCxnSpPr>
        <p:spPr>
          <a:xfrm flipH="1">
            <a:off x="6154024" y="1190686"/>
            <a:ext cx="1320050" cy="1375447"/>
          </a:xfrm>
          <a:prstGeom prst="straightConnector1">
            <a:avLst/>
          </a:prstGeom>
          <a:ln w="28575">
            <a:solidFill>
              <a:srgbClr val="0078D7"/>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3" name="Rounded Rectangle 75">
            <a:extLst>
              <a:ext uri="{FF2B5EF4-FFF2-40B4-BE49-F238E27FC236}">
                <a16:creationId xmlns:a16="http://schemas.microsoft.com/office/drawing/2014/main" id="{A7E82CEE-064B-4289-84AF-93F492C27797}"/>
              </a:ext>
            </a:extLst>
          </p:cNvPr>
          <p:cNvSpPr/>
          <p:nvPr/>
        </p:nvSpPr>
        <p:spPr>
          <a:xfrm>
            <a:off x="7456394" y="3352444"/>
            <a:ext cx="1894944" cy="375992"/>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2CB"/>
                </a:solidFill>
              </a:rPr>
              <a:t>           Azure Storage</a:t>
            </a:r>
          </a:p>
        </p:txBody>
      </p:sp>
      <p:pic>
        <p:nvPicPr>
          <p:cNvPr id="44" name="Picture 43">
            <a:extLst>
              <a:ext uri="{FF2B5EF4-FFF2-40B4-BE49-F238E27FC236}">
                <a16:creationId xmlns:a16="http://schemas.microsoft.com/office/drawing/2014/main" id="{0B762FF6-C129-4AA2-9C21-0C4F9A408D84}"/>
              </a:ext>
            </a:extLst>
          </p:cNvPr>
          <p:cNvPicPr>
            <a:picLocks noChangeAspect="1"/>
          </p:cNvPicPr>
          <p:nvPr/>
        </p:nvPicPr>
        <p:blipFill>
          <a:blip r:embed="rId5"/>
          <a:stretch>
            <a:fillRect/>
          </a:stretch>
        </p:blipFill>
        <p:spPr>
          <a:xfrm>
            <a:off x="7530079" y="3416964"/>
            <a:ext cx="252385" cy="233688"/>
          </a:xfrm>
          <a:prstGeom prst="rect">
            <a:avLst/>
          </a:prstGeom>
        </p:spPr>
      </p:pic>
      <p:sp>
        <p:nvSpPr>
          <p:cNvPr id="45" name="Rounded Rectangle 75">
            <a:extLst>
              <a:ext uri="{FF2B5EF4-FFF2-40B4-BE49-F238E27FC236}">
                <a16:creationId xmlns:a16="http://schemas.microsoft.com/office/drawing/2014/main" id="{72D765CF-D583-4981-B868-8164635CA558}"/>
              </a:ext>
            </a:extLst>
          </p:cNvPr>
          <p:cNvSpPr/>
          <p:nvPr/>
        </p:nvSpPr>
        <p:spPr>
          <a:xfrm>
            <a:off x="7456394" y="3853278"/>
            <a:ext cx="1894944" cy="375992"/>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2CB"/>
                </a:solidFill>
              </a:rPr>
              <a:t>          Azure SQL</a:t>
            </a:r>
          </a:p>
        </p:txBody>
      </p:sp>
      <p:sp>
        <p:nvSpPr>
          <p:cNvPr id="46" name="Rounded Rectangle 75">
            <a:extLst>
              <a:ext uri="{FF2B5EF4-FFF2-40B4-BE49-F238E27FC236}">
                <a16:creationId xmlns:a16="http://schemas.microsoft.com/office/drawing/2014/main" id="{4A263570-99A7-48BB-8DE0-2C4C1A892D51}"/>
              </a:ext>
            </a:extLst>
          </p:cNvPr>
          <p:cNvSpPr/>
          <p:nvPr/>
        </p:nvSpPr>
        <p:spPr>
          <a:xfrm>
            <a:off x="7456396" y="2421019"/>
            <a:ext cx="1894944" cy="338641"/>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2CB"/>
                </a:solidFill>
              </a:rPr>
              <a:t>          Azure DNS</a:t>
            </a:r>
          </a:p>
        </p:txBody>
      </p:sp>
      <p:pic>
        <p:nvPicPr>
          <p:cNvPr id="47" name="Picture 46">
            <a:extLst>
              <a:ext uri="{FF2B5EF4-FFF2-40B4-BE49-F238E27FC236}">
                <a16:creationId xmlns:a16="http://schemas.microsoft.com/office/drawing/2014/main" id="{4C473927-A000-430A-8D3E-AB12A519CB00}"/>
              </a:ext>
            </a:extLst>
          </p:cNvPr>
          <p:cNvPicPr>
            <a:picLocks noChangeAspect="1"/>
          </p:cNvPicPr>
          <p:nvPr/>
        </p:nvPicPr>
        <p:blipFill>
          <a:blip r:embed="rId6"/>
          <a:stretch>
            <a:fillRect/>
          </a:stretch>
        </p:blipFill>
        <p:spPr>
          <a:xfrm>
            <a:off x="7538027" y="2489432"/>
            <a:ext cx="224225" cy="211995"/>
          </a:xfrm>
          <a:prstGeom prst="rect">
            <a:avLst/>
          </a:prstGeom>
        </p:spPr>
      </p:pic>
      <p:pic>
        <p:nvPicPr>
          <p:cNvPr id="48" name="Picture 47">
            <a:extLst>
              <a:ext uri="{FF2B5EF4-FFF2-40B4-BE49-F238E27FC236}">
                <a16:creationId xmlns:a16="http://schemas.microsoft.com/office/drawing/2014/main" id="{66F02A5B-CBAE-4DB7-B02B-7ACBB8AF1C4B}"/>
              </a:ext>
            </a:extLst>
          </p:cNvPr>
          <p:cNvPicPr>
            <a:picLocks noChangeAspect="1"/>
          </p:cNvPicPr>
          <p:nvPr/>
        </p:nvPicPr>
        <p:blipFill>
          <a:blip r:embed="rId7"/>
          <a:stretch>
            <a:fillRect/>
          </a:stretch>
        </p:blipFill>
        <p:spPr>
          <a:xfrm>
            <a:off x="7508094" y="3912605"/>
            <a:ext cx="245766" cy="279281"/>
          </a:xfrm>
          <a:prstGeom prst="rect">
            <a:avLst/>
          </a:prstGeom>
        </p:spPr>
      </p:pic>
      <p:sp>
        <p:nvSpPr>
          <p:cNvPr id="49" name="Rounded Rectangle 75">
            <a:extLst>
              <a:ext uri="{FF2B5EF4-FFF2-40B4-BE49-F238E27FC236}">
                <a16:creationId xmlns:a16="http://schemas.microsoft.com/office/drawing/2014/main" id="{52E8A8F7-B213-4409-BC72-481456960643}"/>
              </a:ext>
            </a:extLst>
          </p:cNvPr>
          <p:cNvSpPr/>
          <p:nvPr/>
        </p:nvSpPr>
        <p:spPr>
          <a:xfrm>
            <a:off x="7456396" y="2884500"/>
            <a:ext cx="1894944" cy="343104"/>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2CB"/>
                </a:solidFill>
              </a:rPr>
              <a:t>         Cert authorities</a:t>
            </a:r>
          </a:p>
        </p:txBody>
      </p:sp>
      <p:sp>
        <p:nvSpPr>
          <p:cNvPr id="50" name="Rounded Rectangle 75">
            <a:extLst>
              <a:ext uri="{FF2B5EF4-FFF2-40B4-BE49-F238E27FC236}">
                <a16:creationId xmlns:a16="http://schemas.microsoft.com/office/drawing/2014/main" id="{C42AC212-254E-44F8-817A-A4514F0E6778}"/>
              </a:ext>
            </a:extLst>
          </p:cNvPr>
          <p:cNvSpPr/>
          <p:nvPr/>
        </p:nvSpPr>
        <p:spPr>
          <a:xfrm>
            <a:off x="7456395" y="1953075"/>
            <a:ext cx="1894944" cy="343104"/>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2CB"/>
                </a:solidFill>
              </a:rPr>
              <a:t>         Active Directory</a:t>
            </a:r>
          </a:p>
        </p:txBody>
      </p:sp>
      <p:sp>
        <p:nvSpPr>
          <p:cNvPr id="51" name="Rounded Rectangle 75">
            <a:extLst>
              <a:ext uri="{FF2B5EF4-FFF2-40B4-BE49-F238E27FC236}">
                <a16:creationId xmlns:a16="http://schemas.microsoft.com/office/drawing/2014/main" id="{383E4F97-AC19-47B9-B2BB-267BFADC49E3}"/>
              </a:ext>
            </a:extLst>
          </p:cNvPr>
          <p:cNvSpPr/>
          <p:nvPr/>
        </p:nvSpPr>
        <p:spPr>
          <a:xfrm>
            <a:off x="7456394" y="1485131"/>
            <a:ext cx="1894944" cy="343104"/>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2CB"/>
                </a:solidFill>
              </a:rPr>
              <a:t>         Resource Manager</a:t>
            </a:r>
          </a:p>
        </p:txBody>
      </p:sp>
      <p:sp>
        <p:nvSpPr>
          <p:cNvPr id="52" name="Rounded Rectangle 75">
            <a:extLst>
              <a:ext uri="{FF2B5EF4-FFF2-40B4-BE49-F238E27FC236}">
                <a16:creationId xmlns:a16="http://schemas.microsoft.com/office/drawing/2014/main" id="{5BEDE2EE-4160-4631-AEBA-611C95844B31}"/>
              </a:ext>
            </a:extLst>
          </p:cNvPr>
          <p:cNvSpPr/>
          <p:nvPr/>
        </p:nvSpPr>
        <p:spPr>
          <a:xfrm>
            <a:off x="7474074" y="1021080"/>
            <a:ext cx="1894943" cy="339211"/>
          </a:xfrm>
          <a:prstGeom prst="roundRect">
            <a:avLst>
              <a:gd name="adj" fmla="val 17017"/>
            </a:avLst>
          </a:prstGeom>
          <a:solidFill>
            <a:srgbClr val="FFFF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r>
              <a:rPr lang="en-US" sz="1200" kern="0" dirty="0">
                <a:solidFill>
                  <a:srgbClr val="2873C7"/>
                </a:solidFill>
              </a:rPr>
              <a:t>         App Service</a:t>
            </a:r>
          </a:p>
        </p:txBody>
      </p:sp>
      <p:grpSp>
        <p:nvGrpSpPr>
          <p:cNvPr id="53" name="Group 52">
            <a:extLst>
              <a:ext uri="{FF2B5EF4-FFF2-40B4-BE49-F238E27FC236}">
                <a16:creationId xmlns:a16="http://schemas.microsoft.com/office/drawing/2014/main" id="{9925959E-89D4-4C16-92DB-FC783B7AD395}"/>
              </a:ext>
            </a:extLst>
          </p:cNvPr>
          <p:cNvGrpSpPr/>
          <p:nvPr/>
        </p:nvGrpSpPr>
        <p:grpSpPr>
          <a:xfrm>
            <a:off x="7531486" y="1077389"/>
            <a:ext cx="242779" cy="242450"/>
            <a:chOff x="497252" y="2269518"/>
            <a:chExt cx="3759508" cy="3754415"/>
          </a:xfrm>
        </p:grpSpPr>
        <p:sp>
          <p:nvSpPr>
            <p:cNvPr id="54" name="Rectangle: Rounded Corners 53">
              <a:extLst>
                <a:ext uri="{FF2B5EF4-FFF2-40B4-BE49-F238E27FC236}">
                  <a16:creationId xmlns:a16="http://schemas.microsoft.com/office/drawing/2014/main" id="{A73321EB-B241-4DD6-9272-1639A4BB821F}"/>
                </a:ext>
              </a:extLst>
            </p:cNvPr>
            <p:cNvSpPr/>
            <p:nvPr/>
          </p:nvSpPr>
          <p:spPr bwMode="auto">
            <a:xfrm>
              <a:off x="497252" y="2269518"/>
              <a:ext cx="3759508" cy="3754415"/>
            </a:xfrm>
            <a:prstGeom prst="roundRect">
              <a:avLst>
                <a:gd name="adj" fmla="val 7884"/>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dirty="0">
                <a:gradFill>
                  <a:gsLst>
                    <a:gs pos="5439">
                      <a:srgbClr val="F8F8F8"/>
                    </a:gs>
                    <a:gs pos="10000">
                      <a:srgbClr val="F8F8F8"/>
                    </a:gs>
                  </a:gsLst>
                  <a:lin ang="5400000" scaled="0"/>
                </a:gradFill>
              </a:endParaRPr>
            </a:p>
          </p:txBody>
        </p:sp>
        <p:grpSp>
          <p:nvGrpSpPr>
            <p:cNvPr id="55" name="Group 54">
              <a:extLst>
                <a:ext uri="{FF2B5EF4-FFF2-40B4-BE49-F238E27FC236}">
                  <a16:creationId xmlns:a16="http://schemas.microsoft.com/office/drawing/2014/main" id="{3DCBA0ED-D4F2-4AFA-ABFF-660F69E479C3}"/>
                </a:ext>
              </a:extLst>
            </p:cNvPr>
            <p:cNvGrpSpPr/>
            <p:nvPr/>
          </p:nvGrpSpPr>
          <p:grpSpPr>
            <a:xfrm>
              <a:off x="706190" y="2487916"/>
              <a:ext cx="3341632" cy="3326411"/>
              <a:chOff x="827088" y="-3463925"/>
              <a:chExt cx="3833812" cy="3816350"/>
            </a:xfrm>
          </p:grpSpPr>
          <p:sp>
            <p:nvSpPr>
              <p:cNvPr id="56" name="Freeform 5">
                <a:extLst>
                  <a:ext uri="{FF2B5EF4-FFF2-40B4-BE49-F238E27FC236}">
                    <a16:creationId xmlns:a16="http://schemas.microsoft.com/office/drawing/2014/main" id="{A3441F05-F9A5-4241-ACF4-BD51BB71FBB5}"/>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rgbClr val="0078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3" rIns="89604" bIns="44803" numCol="1" anchor="t" anchorCtr="0" compatLnSpc="1">
                <a:prstTxWarp prst="textNoShape">
                  <a:avLst/>
                </a:prstTxWarp>
              </a:bodyPr>
              <a:lstStyle/>
              <a:p>
                <a:pPr defTabSz="913818">
                  <a:defRPr/>
                </a:pPr>
                <a:endParaRPr lang="en-US" sz="1765" kern="0" dirty="0">
                  <a:solidFill>
                    <a:srgbClr val="FFFFFF"/>
                  </a:solidFill>
                  <a:latin typeface="Segoe UI Light" charset="0"/>
                </a:endParaRPr>
              </a:p>
            </p:txBody>
          </p:sp>
          <p:sp>
            <p:nvSpPr>
              <p:cNvPr id="57" name="Freeform 6">
                <a:extLst>
                  <a:ext uri="{FF2B5EF4-FFF2-40B4-BE49-F238E27FC236}">
                    <a16:creationId xmlns:a16="http://schemas.microsoft.com/office/drawing/2014/main" id="{24241DB0-B5E3-402E-AFC6-FF7C15FE2E4E}"/>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rgbClr val="0078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3" rIns="89604" bIns="44803" numCol="1" anchor="t" anchorCtr="0" compatLnSpc="1">
                <a:prstTxWarp prst="textNoShape">
                  <a:avLst/>
                </a:prstTxWarp>
              </a:bodyPr>
              <a:lstStyle/>
              <a:p>
                <a:pPr defTabSz="913818">
                  <a:defRPr/>
                </a:pPr>
                <a:endParaRPr lang="en-US" sz="1765" kern="0" dirty="0">
                  <a:solidFill>
                    <a:srgbClr val="FFFFFF"/>
                  </a:solidFill>
                  <a:latin typeface="Segoe UI Light" charset="0"/>
                </a:endParaRPr>
              </a:p>
            </p:txBody>
          </p:sp>
          <p:sp>
            <p:nvSpPr>
              <p:cNvPr id="58" name="Freeform 7">
                <a:extLst>
                  <a:ext uri="{FF2B5EF4-FFF2-40B4-BE49-F238E27FC236}">
                    <a16:creationId xmlns:a16="http://schemas.microsoft.com/office/drawing/2014/main" id="{68247E76-0A9B-45EE-9B0A-55F44BE02038}"/>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rgbClr val="0078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3" rIns="89604" bIns="44803" numCol="1" anchor="t" anchorCtr="0" compatLnSpc="1">
                <a:prstTxWarp prst="textNoShape">
                  <a:avLst/>
                </a:prstTxWarp>
              </a:bodyPr>
              <a:lstStyle/>
              <a:p>
                <a:pPr defTabSz="913818">
                  <a:defRPr/>
                </a:pPr>
                <a:endParaRPr lang="en-US" sz="1765" kern="0" dirty="0">
                  <a:solidFill>
                    <a:srgbClr val="FFFFFF"/>
                  </a:solidFill>
                  <a:latin typeface="Segoe UI Light" charset="0"/>
                </a:endParaRPr>
              </a:p>
            </p:txBody>
          </p:sp>
          <p:sp>
            <p:nvSpPr>
              <p:cNvPr id="59" name="Freeform 8">
                <a:extLst>
                  <a:ext uri="{FF2B5EF4-FFF2-40B4-BE49-F238E27FC236}">
                    <a16:creationId xmlns:a16="http://schemas.microsoft.com/office/drawing/2014/main" id="{47E5824B-B4A9-48EC-99DA-3B734BCEABFA}"/>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rgbClr val="0078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3" rIns="89604" bIns="44803" numCol="1" anchor="t" anchorCtr="0" compatLnSpc="1">
                <a:prstTxWarp prst="textNoShape">
                  <a:avLst/>
                </a:prstTxWarp>
              </a:bodyPr>
              <a:lstStyle/>
              <a:p>
                <a:pPr defTabSz="913818">
                  <a:defRPr/>
                </a:pPr>
                <a:endParaRPr lang="en-US" sz="1765" kern="0" dirty="0">
                  <a:solidFill>
                    <a:srgbClr val="FFFFFF"/>
                  </a:solidFill>
                  <a:latin typeface="Segoe UI Light" charset="0"/>
                </a:endParaRPr>
              </a:p>
            </p:txBody>
          </p:sp>
          <p:sp>
            <p:nvSpPr>
              <p:cNvPr id="60" name="Freeform 9">
                <a:extLst>
                  <a:ext uri="{FF2B5EF4-FFF2-40B4-BE49-F238E27FC236}">
                    <a16:creationId xmlns:a16="http://schemas.microsoft.com/office/drawing/2014/main" id="{50FC0CBE-9CD4-4BC7-9662-3B951D17763A}"/>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3" rIns="89604" bIns="44803" numCol="1" anchor="t" anchorCtr="0" compatLnSpc="1">
                <a:prstTxWarp prst="textNoShape">
                  <a:avLst/>
                </a:prstTxWarp>
              </a:bodyPr>
              <a:lstStyle/>
              <a:p>
                <a:pPr defTabSz="913818">
                  <a:defRPr/>
                </a:pPr>
                <a:endParaRPr lang="en-US" sz="1765" kern="0" dirty="0">
                  <a:solidFill>
                    <a:srgbClr val="FFFFFF"/>
                  </a:solidFill>
                  <a:latin typeface="Segoe UI Light" charset="0"/>
                </a:endParaRPr>
              </a:p>
            </p:txBody>
          </p:sp>
          <p:sp>
            <p:nvSpPr>
              <p:cNvPr id="61" name="Freeform 10">
                <a:extLst>
                  <a:ext uri="{FF2B5EF4-FFF2-40B4-BE49-F238E27FC236}">
                    <a16:creationId xmlns:a16="http://schemas.microsoft.com/office/drawing/2014/main" id="{807CDEFC-0ECA-4E86-A8CE-FAD7400065FA}"/>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3" rIns="89604" bIns="44803" numCol="1" anchor="t" anchorCtr="0" compatLnSpc="1">
                <a:prstTxWarp prst="textNoShape">
                  <a:avLst/>
                </a:prstTxWarp>
              </a:bodyPr>
              <a:lstStyle/>
              <a:p>
                <a:pPr defTabSz="913818">
                  <a:defRPr/>
                </a:pPr>
                <a:endParaRPr lang="en-US" sz="1765" kern="0" dirty="0">
                  <a:solidFill>
                    <a:srgbClr val="FFFFFF"/>
                  </a:solidFill>
                  <a:latin typeface="Segoe UI Light" charset="0"/>
                </a:endParaRPr>
              </a:p>
            </p:txBody>
          </p:sp>
          <p:sp>
            <p:nvSpPr>
              <p:cNvPr id="62" name="Freeform 11">
                <a:extLst>
                  <a:ext uri="{FF2B5EF4-FFF2-40B4-BE49-F238E27FC236}">
                    <a16:creationId xmlns:a16="http://schemas.microsoft.com/office/drawing/2014/main" id="{CF215A5E-03B9-4A56-A14B-AC252DF7E971}"/>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3" rIns="89604" bIns="44803" numCol="1" anchor="t" anchorCtr="0" compatLnSpc="1">
                <a:prstTxWarp prst="textNoShape">
                  <a:avLst/>
                </a:prstTxWarp>
              </a:bodyPr>
              <a:lstStyle/>
              <a:p>
                <a:pPr defTabSz="913818">
                  <a:defRPr/>
                </a:pPr>
                <a:endParaRPr lang="en-US" sz="1765" kern="0" dirty="0">
                  <a:solidFill>
                    <a:srgbClr val="FFFFFF"/>
                  </a:solidFill>
                  <a:latin typeface="Segoe UI Light" charset="0"/>
                </a:endParaRPr>
              </a:p>
            </p:txBody>
          </p:sp>
          <p:sp>
            <p:nvSpPr>
              <p:cNvPr id="63" name="Freeform 12">
                <a:extLst>
                  <a:ext uri="{FF2B5EF4-FFF2-40B4-BE49-F238E27FC236}">
                    <a16:creationId xmlns:a16="http://schemas.microsoft.com/office/drawing/2014/main" id="{3745B5F9-55CC-4112-9A23-2858AFF8A23C}"/>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3" rIns="89604" bIns="44803" numCol="1" anchor="t" anchorCtr="0" compatLnSpc="1">
                <a:prstTxWarp prst="textNoShape">
                  <a:avLst/>
                </a:prstTxWarp>
              </a:bodyPr>
              <a:lstStyle/>
              <a:p>
                <a:pPr defTabSz="913818">
                  <a:defRPr/>
                </a:pPr>
                <a:endParaRPr lang="en-US" sz="1765" kern="0" dirty="0">
                  <a:solidFill>
                    <a:srgbClr val="FFFFFF"/>
                  </a:solidFill>
                  <a:latin typeface="Segoe UI Light" charset="0"/>
                </a:endParaRPr>
              </a:p>
            </p:txBody>
          </p:sp>
        </p:grpSp>
      </p:grpSp>
      <p:cxnSp>
        <p:nvCxnSpPr>
          <p:cNvPr id="66" name="Straight Arrow Connector 65">
            <a:extLst>
              <a:ext uri="{FF2B5EF4-FFF2-40B4-BE49-F238E27FC236}">
                <a16:creationId xmlns:a16="http://schemas.microsoft.com/office/drawing/2014/main" id="{5E4E4CEF-9BF3-4BE4-9432-AE64C42911A6}"/>
              </a:ext>
            </a:extLst>
          </p:cNvPr>
          <p:cNvCxnSpPr>
            <a:cxnSpLocks/>
            <a:stCxn id="34" idx="3"/>
            <a:endCxn id="50" idx="1"/>
          </p:cNvCxnSpPr>
          <p:nvPr/>
        </p:nvCxnSpPr>
        <p:spPr>
          <a:xfrm flipV="1">
            <a:off x="6154024" y="2124627"/>
            <a:ext cx="1302371" cy="441506"/>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7AEF146-EB7C-41B4-B6DE-19071E4F35F5}"/>
              </a:ext>
            </a:extLst>
          </p:cNvPr>
          <p:cNvCxnSpPr>
            <a:cxnSpLocks/>
            <a:stCxn id="34" idx="3"/>
            <a:endCxn id="51" idx="1"/>
          </p:cNvCxnSpPr>
          <p:nvPr/>
        </p:nvCxnSpPr>
        <p:spPr>
          <a:xfrm flipV="1">
            <a:off x="6154024" y="1656683"/>
            <a:ext cx="1302370" cy="90945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906058BC-5680-4C8A-BF6F-6632FE77905D}"/>
              </a:ext>
            </a:extLst>
          </p:cNvPr>
          <p:cNvPicPr>
            <a:picLocks noChangeAspect="1"/>
          </p:cNvPicPr>
          <p:nvPr/>
        </p:nvPicPr>
        <p:blipFill>
          <a:blip r:embed="rId8"/>
          <a:stretch>
            <a:fillRect/>
          </a:stretch>
        </p:blipFill>
        <p:spPr>
          <a:xfrm>
            <a:off x="7514683" y="1506957"/>
            <a:ext cx="342900" cy="304800"/>
          </a:xfrm>
          <a:prstGeom prst="rect">
            <a:avLst/>
          </a:prstGeom>
        </p:spPr>
      </p:pic>
      <p:pic>
        <p:nvPicPr>
          <p:cNvPr id="69" name="Picture 68">
            <a:extLst>
              <a:ext uri="{FF2B5EF4-FFF2-40B4-BE49-F238E27FC236}">
                <a16:creationId xmlns:a16="http://schemas.microsoft.com/office/drawing/2014/main" id="{D9B9E484-F8EB-4361-A86C-FA6F49E1E991}"/>
              </a:ext>
            </a:extLst>
          </p:cNvPr>
          <p:cNvPicPr>
            <a:picLocks noChangeAspect="1"/>
          </p:cNvPicPr>
          <p:nvPr/>
        </p:nvPicPr>
        <p:blipFill>
          <a:blip r:embed="rId9"/>
          <a:stretch>
            <a:fillRect/>
          </a:stretch>
        </p:blipFill>
        <p:spPr>
          <a:xfrm>
            <a:off x="7525182" y="1987843"/>
            <a:ext cx="292058" cy="267227"/>
          </a:xfrm>
          <a:prstGeom prst="rect">
            <a:avLst/>
          </a:prstGeom>
        </p:spPr>
      </p:pic>
      <p:pic>
        <p:nvPicPr>
          <p:cNvPr id="70" name="Picture 69">
            <a:extLst>
              <a:ext uri="{FF2B5EF4-FFF2-40B4-BE49-F238E27FC236}">
                <a16:creationId xmlns:a16="http://schemas.microsoft.com/office/drawing/2014/main" id="{DA1BF0A9-1958-450D-A693-C3831E5A527E}"/>
              </a:ext>
            </a:extLst>
          </p:cNvPr>
          <p:cNvPicPr>
            <a:picLocks noChangeAspect="1"/>
          </p:cNvPicPr>
          <p:nvPr/>
        </p:nvPicPr>
        <p:blipFill>
          <a:blip r:embed="rId10"/>
          <a:stretch>
            <a:fillRect/>
          </a:stretch>
        </p:blipFill>
        <p:spPr>
          <a:xfrm>
            <a:off x="7503307" y="2921464"/>
            <a:ext cx="267801" cy="267801"/>
          </a:xfrm>
          <a:prstGeom prst="rect">
            <a:avLst/>
          </a:prstGeom>
        </p:spPr>
      </p:pic>
      <p:cxnSp>
        <p:nvCxnSpPr>
          <p:cNvPr id="71" name="Straight Arrow Connector 70">
            <a:extLst>
              <a:ext uri="{FF2B5EF4-FFF2-40B4-BE49-F238E27FC236}">
                <a16:creationId xmlns:a16="http://schemas.microsoft.com/office/drawing/2014/main" id="{4887AB9A-6C44-4EA1-BE5C-70FA7A38C02E}"/>
              </a:ext>
            </a:extLst>
          </p:cNvPr>
          <p:cNvCxnSpPr>
            <a:cxnSpLocks/>
          </p:cNvCxnSpPr>
          <p:nvPr/>
        </p:nvCxnSpPr>
        <p:spPr>
          <a:xfrm flipH="1" flipV="1">
            <a:off x="4137375" y="2566134"/>
            <a:ext cx="1430882" cy="1"/>
          </a:xfrm>
          <a:prstGeom prst="straightConnector1">
            <a:avLst/>
          </a:prstGeom>
          <a:ln w="28575">
            <a:solidFill>
              <a:srgbClr val="0078D7"/>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006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3D1C507-D1A0-4CA2-8AEB-D68F4AD7080F}"/>
              </a:ext>
            </a:extLst>
          </p:cNvPr>
          <p:cNvSpPr/>
          <p:nvPr/>
        </p:nvSpPr>
        <p:spPr bwMode="auto">
          <a:xfrm>
            <a:off x="3086241" y="4153247"/>
            <a:ext cx="258248" cy="1473200"/>
          </a:xfrm>
          <a:prstGeom prst="rect">
            <a:avLst/>
          </a:prstGeom>
          <a:solidFill>
            <a:schemeClr val="bg1"/>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EE7BFE-F472-47FD-AF0C-B54FF20DB76B}"/>
              </a:ext>
            </a:extLst>
          </p:cNvPr>
          <p:cNvSpPr>
            <a:spLocks noGrp="1"/>
          </p:cNvSpPr>
          <p:nvPr>
            <p:ph type="title"/>
          </p:nvPr>
        </p:nvSpPr>
        <p:spPr>
          <a:xfrm>
            <a:off x="838200" y="365126"/>
            <a:ext cx="10515600" cy="713125"/>
          </a:xfrm>
        </p:spPr>
        <p:txBody>
          <a:bodyPr/>
          <a:lstStyle/>
          <a:p>
            <a:r>
              <a:rPr lang="en-US" dirty="0"/>
              <a:t>Completely isolated ASE</a:t>
            </a:r>
          </a:p>
        </p:txBody>
      </p:sp>
      <p:sp>
        <p:nvSpPr>
          <p:cNvPr id="3" name="Rounded Rectangle 2">
            <a:extLst>
              <a:ext uri="{FF2B5EF4-FFF2-40B4-BE49-F238E27FC236}">
                <a16:creationId xmlns:a16="http://schemas.microsoft.com/office/drawing/2014/main" id="{9E48D125-8EF9-4CAF-AF90-7F1D671EE710}"/>
              </a:ext>
            </a:extLst>
          </p:cNvPr>
          <p:cNvSpPr/>
          <p:nvPr/>
        </p:nvSpPr>
        <p:spPr>
          <a:xfrm>
            <a:off x="1679206" y="1274723"/>
            <a:ext cx="2997615" cy="3451571"/>
          </a:xfrm>
          <a:prstGeom prst="roundRect">
            <a:avLst>
              <a:gd name="adj" fmla="val 7915"/>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132"/>
            <a:endParaRPr lang="en-US" kern="0">
              <a:solidFill>
                <a:sysClr val="windowText" lastClr="000000"/>
              </a:solidFill>
            </a:endParaRPr>
          </a:p>
        </p:txBody>
      </p:sp>
      <p:sp>
        <p:nvSpPr>
          <p:cNvPr id="4" name="Rounded Rectangle 75">
            <a:extLst>
              <a:ext uri="{FF2B5EF4-FFF2-40B4-BE49-F238E27FC236}">
                <a16:creationId xmlns:a16="http://schemas.microsoft.com/office/drawing/2014/main" id="{64EF6AEF-EA53-42B6-8200-8748C8DE6BF9}"/>
              </a:ext>
            </a:extLst>
          </p:cNvPr>
          <p:cNvSpPr/>
          <p:nvPr/>
        </p:nvSpPr>
        <p:spPr>
          <a:xfrm>
            <a:off x="2279607" y="1861713"/>
            <a:ext cx="1857768" cy="2463395"/>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5" name="Picture 4">
            <a:extLst>
              <a:ext uri="{FF2B5EF4-FFF2-40B4-BE49-F238E27FC236}">
                <a16:creationId xmlns:a16="http://schemas.microsoft.com/office/drawing/2014/main" id="{A892268C-C0BC-42F1-8D2B-2DDA0AF68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005" y="2007515"/>
            <a:ext cx="346855" cy="346855"/>
          </a:xfrm>
          <a:prstGeom prst="rect">
            <a:avLst/>
          </a:prstGeom>
        </p:spPr>
      </p:pic>
      <p:sp>
        <p:nvSpPr>
          <p:cNvPr id="6" name="TextBox 5">
            <a:extLst>
              <a:ext uri="{FF2B5EF4-FFF2-40B4-BE49-F238E27FC236}">
                <a16:creationId xmlns:a16="http://schemas.microsoft.com/office/drawing/2014/main" id="{A6928115-7E7D-48D9-AC47-31AAB72564E3}"/>
              </a:ext>
            </a:extLst>
          </p:cNvPr>
          <p:cNvSpPr txBox="1"/>
          <p:nvPr/>
        </p:nvSpPr>
        <p:spPr>
          <a:xfrm>
            <a:off x="2758443" y="4045874"/>
            <a:ext cx="1450535" cy="261610"/>
          </a:xfrm>
          <a:prstGeom prst="rect">
            <a:avLst/>
          </a:prstGeom>
          <a:noFill/>
        </p:spPr>
        <p:txBody>
          <a:bodyPr wrap="square" rtlCol="0">
            <a:spAutoFit/>
          </a:bodyPr>
          <a:lstStyle/>
          <a:p>
            <a:pPr defTabSz="896132"/>
            <a:r>
              <a:rPr lang="en-US" sz="1100" kern="0" dirty="0">
                <a:solidFill>
                  <a:sysClr val="windowText" lastClr="000000"/>
                </a:solidFill>
              </a:rPr>
              <a:t>subnet</a:t>
            </a:r>
          </a:p>
        </p:txBody>
      </p:sp>
      <p:sp>
        <p:nvSpPr>
          <p:cNvPr id="7" name="TextBox 6">
            <a:extLst>
              <a:ext uri="{FF2B5EF4-FFF2-40B4-BE49-F238E27FC236}">
                <a16:creationId xmlns:a16="http://schemas.microsoft.com/office/drawing/2014/main" id="{8C4A29C3-9AFC-4BD9-A136-6C9246A8DBC2}"/>
              </a:ext>
            </a:extLst>
          </p:cNvPr>
          <p:cNvSpPr txBox="1"/>
          <p:nvPr/>
        </p:nvSpPr>
        <p:spPr>
          <a:xfrm>
            <a:off x="2882545" y="1877320"/>
            <a:ext cx="1412824" cy="523220"/>
          </a:xfrm>
          <a:prstGeom prst="rect">
            <a:avLst/>
          </a:prstGeom>
          <a:noFill/>
        </p:spPr>
        <p:txBody>
          <a:bodyPr wrap="square" rtlCol="0">
            <a:spAutoFit/>
          </a:bodyPr>
          <a:lstStyle/>
          <a:p>
            <a:pPr defTabSz="896132"/>
            <a:r>
              <a:rPr lang="en-US" sz="1400" kern="0" dirty="0">
                <a:solidFill>
                  <a:prstClr val="black"/>
                </a:solidFill>
              </a:rPr>
              <a:t>App Service Environment</a:t>
            </a:r>
          </a:p>
        </p:txBody>
      </p:sp>
      <p:pic>
        <p:nvPicPr>
          <p:cNvPr id="8" name="Picture 7">
            <a:extLst>
              <a:ext uri="{FF2B5EF4-FFF2-40B4-BE49-F238E27FC236}">
                <a16:creationId xmlns:a16="http://schemas.microsoft.com/office/drawing/2014/main" id="{62DDF917-3B59-4C11-8481-9C7297354E14}"/>
              </a:ext>
            </a:extLst>
          </p:cNvPr>
          <p:cNvPicPr>
            <a:picLocks noChangeAspect="1"/>
          </p:cNvPicPr>
          <p:nvPr/>
        </p:nvPicPr>
        <p:blipFill>
          <a:blip r:embed="rId3"/>
          <a:stretch>
            <a:fillRect/>
          </a:stretch>
        </p:blipFill>
        <p:spPr>
          <a:xfrm>
            <a:off x="2552974" y="2477970"/>
            <a:ext cx="585767" cy="558731"/>
          </a:xfrm>
          <a:prstGeom prst="rect">
            <a:avLst/>
          </a:prstGeom>
        </p:spPr>
      </p:pic>
      <p:pic>
        <p:nvPicPr>
          <p:cNvPr id="9" name="Picture 8">
            <a:extLst>
              <a:ext uri="{FF2B5EF4-FFF2-40B4-BE49-F238E27FC236}">
                <a16:creationId xmlns:a16="http://schemas.microsoft.com/office/drawing/2014/main" id="{9B6A66BC-D551-4CB6-B7EA-44B13372F674}"/>
              </a:ext>
            </a:extLst>
          </p:cNvPr>
          <p:cNvPicPr>
            <a:picLocks noChangeAspect="1"/>
          </p:cNvPicPr>
          <p:nvPr/>
        </p:nvPicPr>
        <p:blipFill>
          <a:blip r:embed="rId3"/>
          <a:stretch>
            <a:fillRect/>
          </a:stretch>
        </p:blipFill>
        <p:spPr>
          <a:xfrm>
            <a:off x="3065258" y="2481658"/>
            <a:ext cx="585767" cy="558731"/>
          </a:xfrm>
          <a:prstGeom prst="rect">
            <a:avLst/>
          </a:prstGeom>
        </p:spPr>
      </p:pic>
      <p:pic>
        <p:nvPicPr>
          <p:cNvPr id="10" name="Picture 9">
            <a:extLst>
              <a:ext uri="{FF2B5EF4-FFF2-40B4-BE49-F238E27FC236}">
                <a16:creationId xmlns:a16="http://schemas.microsoft.com/office/drawing/2014/main" id="{E7C21025-0729-4C1F-9534-88AA562A4F19}"/>
              </a:ext>
            </a:extLst>
          </p:cNvPr>
          <p:cNvPicPr>
            <a:picLocks noChangeAspect="1"/>
          </p:cNvPicPr>
          <p:nvPr/>
        </p:nvPicPr>
        <p:blipFill>
          <a:blip r:embed="rId3"/>
          <a:stretch>
            <a:fillRect/>
          </a:stretch>
        </p:blipFill>
        <p:spPr>
          <a:xfrm>
            <a:off x="2552973" y="3184934"/>
            <a:ext cx="585767" cy="558731"/>
          </a:xfrm>
          <a:prstGeom prst="rect">
            <a:avLst/>
          </a:prstGeom>
        </p:spPr>
      </p:pic>
      <p:pic>
        <p:nvPicPr>
          <p:cNvPr id="11" name="Picture 10">
            <a:extLst>
              <a:ext uri="{FF2B5EF4-FFF2-40B4-BE49-F238E27FC236}">
                <a16:creationId xmlns:a16="http://schemas.microsoft.com/office/drawing/2014/main" id="{EED08035-989C-4AEF-90A9-29899EF71BD2}"/>
              </a:ext>
            </a:extLst>
          </p:cNvPr>
          <p:cNvPicPr>
            <a:picLocks noChangeAspect="1"/>
          </p:cNvPicPr>
          <p:nvPr/>
        </p:nvPicPr>
        <p:blipFill>
          <a:blip r:embed="rId3"/>
          <a:stretch>
            <a:fillRect/>
          </a:stretch>
        </p:blipFill>
        <p:spPr>
          <a:xfrm>
            <a:off x="3065255" y="3184933"/>
            <a:ext cx="585767" cy="558731"/>
          </a:xfrm>
          <a:prstGeom prst="rect">
            <a:avLst/>
          </a:prstGeom>
        </p:spPr>
      </p:pic>
      <p:sp>
        <p:nvSpPr>
          <p:cNvPr id="13" name="TextBox 12">
            <a:extLst>
              <a:ext uri="{FF2B5EF4-FFF2-40B4-BE49-F238E27FC236}">
                <a16:creationId xmlns:a16="http://schemas.microsoft.com/office/drawing/2014/main" id="{5D233D61-B97E-4DBB-AA81-131D3873BF3D}"/>
              </a:ext>
            </a:extLst>
          </p:cNvPr>
          <p:cNvSpPr txBox="1"/>
          <p:nvPr/>
        </p:nvSpPr>
        <p:spPr>
          <a:xfrm>
            <a:off x="2686842" y="3000802"/>
            <a:ext cx="1450535" cy="261610"/>
          </a:xfrm>
          <a:prstGeom prst="rect">
            <a:avLst/>
          </a:prstGeom>
          <a:noFill/>
        </p:spPr>
        <p:txBody>
          <a:bodyPr wrap="square" rtlCol="0">
            <a:spAutoFit/>
          </a:bodyPr>
          <a:lstStyle/>
          <a:p>
            <a:pPr defTabSz="896132"/>
            <a:r>
              <a:rPr lang="en-US" sz="1100" kern="0" dirty="0">
                <a:solidFill>
                  <a:sysClr val="windowText" lastClr="000000"/>
                </a:solidFill>
              </a:rPr>
              <a:t>Front Ends</a:t>
            </a:r>
          </a:p>
        </p:txBody>
      </p:sp>
      <p:sp>
        <p:nvSpPr>
          <p:cNvPr id="15" name="TextBox 14">
            <a:extLst>
              <a:ext uri="{FF2B5EF4-FFF2-40B4-BE49-F238E27FC236}">
                <a16:creationId xmlns:a16="http://schemas.microsoft.com/office/drawing/2014/main" id="{43BA6BDC-7FDF-411F-B5A1-B0C4AB4DFB02}"/>
              </a:ext>
            </a:extLst>
          </p:cNvPr>
          <p:cNvSpPr txBox="1"/>
          <p:nvPr/>
        </p:nvSpPr>
        <p:spPr>
          <a:xfrm>
            <a:off x="2727583" y="3703178"/>
            <a:ext cx="1014184" cy="261610"/>
          </a:xfrm>
          <a:prstGeom prst="rect">
            <a:avLst/>
          </a:prstGeom>
          <a:noFill/>
        </p:spPr>
        <p:txBody>
          <a:bodyPr wrap="square" rtlCol="0">
            <a:spAutoFit/>
          </a:bodyPr>
          <a:lstStyle/>
          <a:p>
            <a:pPr defTabSz="896132"/>
            <a:r>
              <a:rPr lang="en-US" sz="1100" kern="0" dirty="0">
                <a:solidFill>
                  <a:sysClr val="windowText" lastClr="000000"/>
                </a:solidFill>
              </a:rPr>
              <a:t>Workers</a:t>
            </a:r>
          </a:p>
        </p:txBody>
      </p:sp>
      <p:sp>
        <p:nvSpPr>
          <p:cNvPr id="16" name="TextBox 15">
            <a:extLst>
              <a:ext uri="{FF2B5EF4-FFF2-40B4-BE49-F238E27FC236}">
                <a16:creationId xmlns:a16="http://schemas.microsoft.com/office/drawing/2014/main" id="{A91BA1C6-07DA-4158-BFB1-FFFBA74B09E2}"/>
              </a:ext>
            </a:extLst>
          </p:cNvPr>
          <p:cNvSpPr txBox="1"/>
          <p:nvPr/>
        </p:nvSpPr>
        <p:spPr>
          <a:xfrm>
            <a:off x="2279479" y="1404619"/>
            <a:ext cx="2742033" cy="369332"/>
          </a:xfrm>
          <a:prstGeom prst="rect">
            <a:avLst/>
          </a:prstGeom>
          <a:noFill/>
        </p:spPr>
        <p:txBody>
          <a:bodyPr wrap="square" rtlCol="0">
            <a:spAutoFit/>
          </a:bodyPr>
          <a:lstStyle/>
          <a:p>
            <a:pPr defTabSz="896132"/>
            <a:r>
              <a:rPr lang="en-US" kern="0" dirty="0">
                <a:solidFill>
                  <a:sysClr val="windowText" lastClr="000000"/>
                </a:solidFill>
              </a:rPr>
              <a:t>Azure Virtual Network</a:t>
            </a:r>
          </a:p>
        </p:txBody>
      </p:sp>
      <p:grpSp>
        <p:nvGrpSpPr>
          <p:cNvPr id="17" name="Group 16">
            <a:extLst>
              <a:ext uri="{FF2B5EF4-FFF2-40B4-BE49-F238E27FC236}">
                <a16:creationId xmlns:a16="http://schemas.microsoft.com/office/drawing/2014/main" id="{D476DE52-5881-4368-83B3-D982CFA892EE}"/>
              </a:ext>
            </a:extLst>
          </p:cNvPr>
          <p:cNvGrpSpPr/>
          <p:nvPr/>
        </p:nvGrpSpPr>
        <p:grpSpPr>
          <a:xfrm>
            <a:off x="1859656" y="1426822"/>
            <a:ext cx="433897" cy="267747"/>
            <a:chOff x="5605998" y="4615023"/>
            <a:chExt cx="2957813" cy="1825191"/>
          </a:xfrm>
        </p:grpSpPr>
        <p:grpSp>
          <p:nvGrpSpPr>
            <p:cNvPr id="18" name="Group 17">
              <a:extLst>
                <a:ext uri="{FF2B5EF4-FFF2-40B4-BE49-F238E27FC236}">
                  <a16:creationId xmlns:a16="http://schemas.microsoft.com/office/drawing/2014/main" id="{5E32EA67-5C02-4D03-839C-17545FCF19A4}"/>
                </a:ext>
              </a:extLst>
            </p:cNvPr>
            <p:cNvGrpSpPr/>
            <p:nvPr/>
          </p:nvGrpSpPr>
          <p:grpSpPr>
            <a:xfrm>
              <a:off x="5605998" y="4615023"/>
              <a:ext cx="2957813" cy="1825191"/>
              <a:chOff x="5605998" y="4615023"/>
              <a:chExt cx="2957813" cy="1825191"/>
            </a:xfrm>
          </p:grpSpPr>
          <p:sp>
            <p:nvSpPr>
              <p:cNvPr id="23" name="Rectangle: Rounded Corners 22">
                <a:extLst>
                  <a:ext uri="{FF2B5EF4-FFF2-40B4-BE49-F238E27FC236}">
                    <a16:creationId xmlns:a16="http://schemas.microsoft.com/office/drawing/2014/main" id="{DC05BD01-F2EA-4842-9878-5A452643C26F}"/>
                  </a:ext>
                </a:extLst>
              </p:cNvPr>
              <p:cNvSpPr/>
              <p:nvPr/>
            </p:nvSpPr>
            <p:spPr bwMode="auto">
              <a:xfrm rot="2606308">
                <a:off x="6087193" y="4615023"/>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4" name="Rectangle: Rounded Corners 23">
                <a:extLst>
                  <a:ext uri="{FF2B5EF4-FFF2-40B4-BE49-F238E27FC236}">
                    <a16:creationId xmlns:a16="http://schemas.microsoft.com/office/drawing/2014/main" id="{3E49C02C-F0D0-45A7-BEE4-333DEFEAF88B}"/>
                  </a:ext>
                </a:extLst>
              </p:cNvPr>
              <p:cNvSpPr/>
              <p:nvPr/>
            </p:nvSpPr>
            <p:spPr bwMode="auto">
              <a:xfrm rot="2606308">
                <a:off x="7955364"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5" name="Rectangle: Rounded Corners 24">
                <a:extLst>
                  <a:ext uri="{FF2B5EF4-FFF2-40B4-BE49-F238E27FC236}">
                    <a16:creationId xmlns:a16="http://schemas.microsoft.com/office/drawing/2014/main" id="{CB661927-508C-4FBD-AE11-52FF160B2BF9}"/>
                  </a:ext>
                </a:extLst>
              </p:cNvPr>
              <p:cNvSpPr/>
              <p:nvPr/>
            </p:nvSpPr>
            <p:spPr bwMode="auto">
              <a:xfrm rot="18844638">
                <a:off x="7940037" y="4612971"/>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6" name="Rectangle: Rounded Corners 25">
                <a:extLst>
                  <a:ext uri="{FF2B5EF4-FFF2-40B4-BE49-F238E27FC236}">
                    <a16:creationId xmlns:a16="http://schemas.microsoft.com/office/drawing/2014/main" id="{6FA623DA-6589-4B36-B499-CAB382B49E46}"/>
                  </a:ext>
                </a:extLst>
              </p:cNvPr>
              <p:cNvSpPr/>
              <p:nvPr/>
            </p:nvSpPr>
            <p:spPr bwMode="auto">
              <a:xfrm rot="18844638">
                <a:off x="6102520"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9" name="Group 18">
              <a:extLst>
                <a:ext uri="{FF2B5EF4-FFF2-40B4-BE49-F238E27FC236}">
                  <a16:creationId xmlns:a16="http://schemas.microsoft.com/office/drawing/2014/main" id="{B3E9372D-BEA9-4CCE-A463-46EA69B155AF}"/>
                </a:ext>
              </a:extLst>
            </p:cNvPr>
            <p:cNvGrpSpPr/>
            <p:nvPr/>
          </p:nvGrpSpPr>
          <p:grpSpPr>
            <a:xfrm>
              <a:off x="6348529" y="5338762"/>
              <a:ext cx="1472116" cy="360065"/>
              <a:chOff x="6364404" y="5364369"/>
              <a:chExt cx="1472116" cy="360065"/>
            </a:xfrm>
          </p:grpSpPr>
          <p:sp>
            <p:nvSpPr>
              <p:cNvPr id="20" name="Oval 19">
                <a:extLst>
                  <a:ext uri="{FF2B5EF4-FFF2-40B4-BE49-F238E27FC236}">
                    <a16:creationId xmlns:a16="http://schemas.microsoft.com/office/drawing/2014/main" id="{005C7F49-73D0-4C50-9308-4A70F0E480E6}"/>
                  </a:ext>
                </a:extLst>
              </p:cNvPr>
              <p:cNvSpPr/>
              <p:nvPr/>
            </p:nvSpPr>
            <p:spPr bwMode="auto">
              <a:xfrm>
                <a:off x="7476455" y="5364369"/>
                <a:ext cx="360065" cy="360063"/>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1" name="Oval 20">
                <a:extLst>
                  <a:ext uri="{FF2B5EF4-FFF2-40B4-BE49-F238E27FC236}">
                    <a16:creationId xmlns:a16="http://schemas.microsoft.com/office/drawing/2014/main" id="{39733A93-2D75-4A57-9763-671C0EB82F7F}"/>
                  </a:ext>
                </a:extLst>
              </p:cNvPr>
              <p:cNvSpPr/>
              <p:nvPr/>
            </p:nvSpPr>
            <p:spPr bwMode="auto">
              <a:xfrm>
                <a:off x="6916861" y="5364369"/>
                <a:ext cx="360065" cy="360065"/>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2" name="Oval 21">
                <a:extLst>
                  <a:ext uri="{FF2B5EF4-FFF2-40B4-BE49-F238E27FC236}">
                    <a16:creationId xmlns:a16="http://schemas.microsoft.com/office/drawing/2014/main" id="{14AB4A20-3AB2-4A39-8B2C-229DEF046FFC}"/>
                  </a:ext>
                </a:extLst>
              </p:cNvPr>
              <p:cNvSpPr/>
              <p:nvPr/>
            </p:nvSpPr>
            <p:spPr bwMode="auto">
              <a:xfrm>
                <a:off x="6364404" y="5364369"/>
                <a:ext cx="360065" cy="360063"/>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sp>
        <p:nvSpPr>
          <p:cNvPr id="81" name="TextBox 80">
            <a:extLst>
              <a:ext uri="{FF2B5EF4-FFF2-40B4-BE49-F238E27FC236}">
                <a16:creationId xmlns:a16="http://schemas.microsoft.com/office/drawing/2014/main" id="{EFFE4C8C-4CEE-4944-A7AF-543C8A368458}"/>
              </a:ext>
            </a:extLst>
          </p:cNvPr>
          <p:cNvSpPr txBox="1"/>
          <p:nvPr/>
        </p:nvSpPr>
        <p:spPr>
          <a:xfrm>
            <a:off x="1520327" y="4803724"/>
            <a:ext cx="1481013" cy="369332"/>
          </a:xfrm>
          <a:prstGeom prst="rect">
            <a:avLst/>
          </a:prstGeom>
          <a:noFill/>
        </p:spPr>
        <p:txBody>
          <a:bodyPr wrap="square" rtlCol="0">
            <a:spAutoFit/>
          </a:bodyPr>
          <a:lstStyle/>
          <a:p>
            <a:pPr defTabSz="895982"/>
            <a:r>
              <a:rPr lang="en-US" sz="1800" kern="0" dirty="0">
                <a:latin typeface="Segoe UI Light" panose="020B0502040204020203" pitchFamily="34" charset="0"/>
                <a:cs typeface="Segoe UI Light" panose="020B0502040204020203" pitchFamily="34" charset="0"/>
              </a:rPr>
              <a:t>ExpressRoute</a:t>
            </a:r>
          </a:p>
        </p:txBody>
      </p:sp>
      <p:sp>
        <p:nvSpPr>
          <p:cNvPr id="82" name="Rounded Rectangle 175">
            <a:extLst>
              <a:ext uri="{FF2B5EF4-FFF2-40B4-BE49-F238E27FC236}">
                <a16:creationId xmlns:a16="http://schemas.microsoft.com/office/drawing/2014/main" id="{86412F9C-2080-4F1D-8443-DC054EF332F4}"/>
              </a:ext>
            </a:extLst>
          </p:cNvPr>
          <p:cNvSpPr/>
          <p:nvPr/>
        </p:nvSpPr>
        <p:spPr>
          <a:xfrm>
            <a:off x="2299190" y="5234421"/>
            <a:ext cx="1860219" cy="1118090"/>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endParaRPr lang="en-US" sz="1400" kern="0" dirty="0">
              <a:solidFill>
                <a:srgbClr val="666666"/>
              </a:solidFill>
            </a:endParaRPr>
          </a:p>
        </p:txBody>
      </p:sp>
      <p:pic>
        <p:nvPicPr>
          <p:cNvPr id="83" name="Picture 82">
            <a:extLst>
              <a:ext uri="{FF2B5EF4-FFF2-40B4-BE49-F238E27FC236}">
                <a16:creationId xmlns:a16="http://schemas.microsoft.com/office/drawing/2014/main" id="{8EDDCB07-782D-456F-BCD9-51ACACB6F2CF}"/>
              </a:ext>
            </a:extLst>
          </p:cNvPr>
          <p:cNvPicPr>
            <a:picLocks noChangeAspect="1"/>
          </p:cNvPicPr>
          <p:nvPr/>
        </p:nvPicPr>
        <p:blipFill>
          <a:blip r:embed="rId3"/>
          <a:stretch>
            <a:fillRect/>
          </a:stretch>
        </p:blipFill>
        <p:spPr>
          <a:xfrm>
            <a:off x="3261579" y="5469223"/>
            <a:ext cx="563398" cy="558651"/>
          </a:xfrm>
          <a:prstGeom prst="rect">
            <a:avLst/>
          </a:prstGeom>
          <a:noFill/>
        </p:spPr>
      </p:pic>
      <p:pic>
        <p:nvPicPr>
          <p:cNvPr id="84" name="Picture 83">
            <a:extLst>
              <a:ext uri="{FF2B5EF4-FFF2-40B4-BE49-F238E27FC236}">
                <a16:creationId xmlns:a16="http://schemas.microsoft.com/office/drawing/2014/main" id="{F2F0F8DD-01CF-48D9-B252-C9633460FA56}"/>
              </a:ext>
            </a:extLst>
          </p:cNvPr>
          <p:cNvPicPr>
            <a:picLocks noChangeAspect="1"/>
          </p:cNvPicPr>
          <p:nvPr/>
        </p:nvPicPr>
        <p:blipFill>
          <a:blip r:embed="rId3"/>
          <a:stretch>
            <a:fillRect/>
          </a:stretch>
        </p:blipFill>
        <p:spPr>
          <a:xfrm>
            <a:off x="2640950" y="5458974"/>
            <a:ext cx="563398" cy="558651"/>
          </a:xfrm>
          <a:prstGeom prst="rect">
            <a:avLst/>
          </a:prstGeom>
          <a:noFill/>
        </p:spPr>
      </p:pic>
      <p:sp>
        <p:nvSpPr>
          <p:cNvPr id="85" name="Rectangle 84">
            <a:extLst>
              <a:ext uri="{FF2B5EF4-FFF2-40B4-BE49-F238E27FC236}">
                <a16:creationId xmlns:a16="http://schemas.microsoft.com/office/drawing/2014/main" id="{060DDFFA-7FF6-42AB-9CEA-B5B961D9085C}"/>
              </a:ext>
            </a:extLst>
          </p:cNvPr>
          <p:cNvSpPr/>
          <p:nvPr/>
        </p:nvSpPr>
        <p:spPr>
          <a:xfrm>
            <a:off x="2443842" y="6005527"/>
            <a:ext cx="1452642" cy="307777"/>
          </a:xfrm>
          <a:prstGeom prst="rect">
            <a:avLst/>
          </a:prstGeom>
        </p:spPr>
        <p:txBody>
          <a:bodyPr wrap="square">
            <a:spAutoFit/>
          </a:bodyPr>
          <a:lstStyle/>
          <a:p>
            <a:pPr algn="ctr" defTabSz="895982"/>
            <a:r>
              <a:rPr lang="en-US" sz="1400" kern="0" dirty="0"/>
              <a:t>On Premises</a:t>
            </a:r>
          </a:p>
        </p:txBody>
      </p:sp>
      <p:cxnSp>
        <p:nvCxnSpPr>
          <p:cNvPr id="100" name="Straight Arrow Connector 99">
            <a:extLst>
              <a:ext uri="{FF2B5EF4-FFF2-40B4-BE49-F238E27FC236}">
                <a16:creationId xmlns:a16="http://schemas.microsoft.com/office/drawing/2014/main" id="{060580A5-20B7-4C6C-8402-CAF2C6BC5D60}"/>
              </a:ext>
            </a:extLst>
          </p:cNvPr>
          <p:cNvCxnSpPr>
            <a:cxnSpLocks/>
            <a:stCxn id="4" idx="2"/>
          </p:cNvCxnSpPr>
          <p:nvPr/>
        </p:nvCxnSpPr>
        <p:spPr>
          <a:xfrm>
            <a:off x="3208491" y="4325108"/>
            <a:ext cx="13368" cy="1128273"/>
          </a:xfrm>
          <a:prstGeom prst="straightConnector1">
            <a:avLst/>
          </a:prstGeom>
          <a:ln w="28575">
            <a:solidFill>
              <a:srgbClr val="0078D7"/>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B118C75-B81C-47EC-BAEF-AF3E8AB716C9}"/>
              </a:ext>
            </a:extLst>
          </p:cNvPr>
          <p:cNvSpPr txBox="1"/>
          <p:nvPr/>
        </p:nvSpPr>
        <p:spPr>
          <a:xfrm>
            <a:off x="5682626" y="1946222"/>
            <a:ext cx="5295900" cy="2103589"/>
          </a:xfrm>
          <a:prstGeom prst="rect">
            <a:avLst/>
          </a:prstGeom>
          <a:noFill/>
        </p:spPr>
        <p:txBody>
          <a:bodyPr wrap="square" rtlCol="0">
            <a:spAutoFit/>
          </a:bodyPr>
          <a:lstStyle/>
          <a:p>
            <a:pPr defTabSz="913993"/>
            <a:r>
              <a:rPr lang="en-US" sz="1867" b="1" dirty="0">
                <a:latin typeface="Segoe UI Semilight"/>
              </a:rPr>
              <a:t>Completely isolated ASE</a:t>
            </a:r>
          </a:p>
          <a:p>
            <a:pPr defTabSz="913993"/>
            <a:r>
              <a:rPr lang="en-US" sz="1867" dirty="0">
                <a:latin typeface="Segoe UI Semilight"/>
              </a:rPr>
              <a:t>No inbound or outbound management traffic travels on the customer VNet. Customers can completely lock down their system.</a:t>
            </a:r>
          </a:p>
          <a:p>
            <a:pPr defTabSz="913993"/>
            <a:endParaRPr lang="en-US" sz="1867" dirty="0">
              <a:latin typeface="Segoe UI Semilight"/>
            </a:endParaRPr>
          </a:p>
          <a:p>
            <a:pPr defTabSz="913993"/>
            <a:endParaRPr lang="en-US" sz="1867" dirty="0">
              <a:latin typeface="Segoe UI Semilight"/>
            </a:endParaRPr>
          </a:p>
          <a:p>
            <a:pPr defTabSz="913993"/>
            <a:endParaRPr lang="en-US" sz="1867" dirty="0">
              <a:latin typeface="Segoe UI Semilight"/>
            </a:endParaRPr>
          </a:p>
        </p:txBody>
      </p:sp>
      <p:sp>
        <p:nvSpPr>
          <p:cNvPr id="65" name="Rectangle 64">
            <a:extLst>
              <a:ext uri="{FF2B5EF4-FFF2-40B4-BE49-F238E27FC236}">
                <a16:creationId xmlns:a16="http://schemas.microsoft.com/office/drawing/2014/main" id="{DFAB137F-D196-4831-BF1C-FD4076D83871}"/>
              </a:ext>
            </a:extLst>
          </p:cNvPr>
          <p:cNvSpPr/>
          <p:nvPr/>
        </p:nvSpPr>
        <p:spPr>
          <a:xfrm>
            <a:off x="5581911" y="4689462"/>
            <a:ext cx="5831725" cy="369332"/>
          </a:xfrm>
          <a:prstGeom prst="rect">
            <a:avLst/>
          </a:prstGeom>
        </p:spPr>
        <p:txBody>
          <a:bodyPr wrap="none">
            <a:spAutoFit/>
          </a:bodyPr>
          <a:lstStyle/>
          <a:p>
            <a:pPr defTabSz="913993"/>
            <a:r>
              <a:rPr lang="en-US" sz="1800" dirty="0">
                <a:latin typeface="Segoe UI Semilight"/>
              </a:rPr>
              <a:t>Still single tenant.  Even more secure. Even more isolated.</a:t>
            </a:r>
          </a:p>
        </p:txBody>
      </p:sp>
    </p:spTree>
    <p:extLst>
      <p:ext uri="{BB962C8B-B14F-4D97-AF65-F5344CB8AC3E}">
        <p14:creationId xmlns:p14="http://schemas.microsoft.com/office/powerpoint/2010/main" val="7329559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0AF67F71-A990-4FB1-A34E-4EF6A23A1F84}"/>
              </a:ext>
            </a:extLst>
          </p:cNvPr>
          <p:cNvCxnSpPr>
            <a:cxnSpLocks/>
            <a:stCxn id="90" idx="0"/>
          </p:cNvCxnSpPr>
          <p:nvPr/>
        </p:nvCxnSpPr>
        <p:spPr>
          <a:xfrm flipV="1">
            <a:off x="5296140" y="2006880"/>
            <a:ext cx="0" cy="2010429"/>
          </a:xfrm>
          <a:prstGeom prst="straightConnector1">
            <a:avLst/>
          </a:prstGeom>
          <a:ln w="28575">
            <a:solidFill>
              <a:srgbClr val="0078D7"/>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7994C91-3BA4-446B-8F32-155F0EA9BF36}"/>
              </a:ext>
            </a:extLst>
          </p:cNvPr>
          <p:cNvSpPr txBox="1"/>
          <p:nvPr/>
        </p:nvSpPr>
        <p:spPr>
          <a:xfrm>
            <a:off x="141911" y="6312447"/>
            <a:ext cx="2798512" cy="297454"/>
          </a:xfrm>
          <a:prstGeom prst="rect">
            <a:avLst/>
          </a:prstGeom>
          <a:noFill/>
        </p:spPr>
        <p:txBody>
          <a:bodyPr wrap="square" rtlCol="0">
            <a:spAutoFit/>
          </a:bodyPr>
          <a:lstStyle/>
          <a:p>
            <a:r>
              <a:rPr lang="en-US" sz="1333" dirty="0">
                <a:solidFill>
                  <a:schemeClr val="bg1"/>
                </a:solidFill>
              </a:rPr>
              <a:t>Microsoft Confidential</a:t>
            </a:r>
          </a:p>
        </p:txBody>
      </p:sp>
      <p:cxnSp>
        <p:nvCxnSpPr>
          <p:cNvPr id="71" name="Straight Arrow Connector 70">
            <a:extLst>
              <a:ext uri="{FF2B5EF4-FFF2-40B4-BE49-F238E27FC236}">
                <a16:creationId xmlns:a16="http://schemas.microsoft.com/office/drawing/2014/main" id="{04158642-7DC9-450C-A390-BC3A5CFE623E}"/>
              </a:ext>
            </a:extLst>
          </p:cNvPr>
          <p:cNvCxnSpPr>
            <a:cxnSpLocks/>
          </p:cNvCxnSpPr>
          <p:nvPr/>
        </p:nvCxnSpPr>
        <p:spPr>
          <a:xfrm>
            <a:off x="1717288" y="2964459"/>
            <a:ext cx="787835" cy="0"/>
          </a:xfrm>
          <a:prstGeom prst="straightConnector1">
            <a:avLst/>
          </a:prstGeom>
          <a:ln w="28575">
            <a:solidFill>
              <a:srgbClr val="0078D7"/>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72" name="Parallelogram 71">
            <a:extLst>
              <a:ext uri="{FF2B5EF4-FFF2-40B4-BE49-F238E27FC236}">
                <a16:creationId xmlns:a16="http://schemas.microsoft.com/office/drawing/2014/main" id="{57856A57-C560-4A5A-B28E-A15FF8973001}"/>
              </a:ext>
            </a:extLst>
          </p:cNvPr>
          <p:cNvSpPr/>
          <p:nvPr/>
        </p:nvSpPr>
        <p:spPr>
          <a:xfrm>
            <a:off x="3956505" y="3927371"/>
            <a:ext cx="5152759" cy="1841845"/>
          </a:xfrm>
          <a:prstGeom prst="parallelogram">
            <a:avLst>
              <a:gd name="adj" fmla="val 89137"/>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a:p>
        </p:txBody>
      </p:sp>
      <p:sp>
        <p:nvSpPr>
          <p:cNvPr id="73" name="Parallelogram 72">
            <a:extLst>
              <a:ext uri="{FF2B5EF4-FFF2-40B4-BE49-F238E27FC236}">
                <a16:creationId xmlns:a16="http://schemas.microsoft.com/office/drawing/2014/main" id="{DB0BB7B3-7AF2-4873-9240-F911D99A229B}"/>
              </a:ext>
            </a:extLst>
          </p:cNvPr>
          <p:cNvSpPr/>
          <p:nvPr/>
        </p:nvSpPr>
        <p:spPr>
          <a:xfrm>
            <a:off x="5378909" y="4026111"/>
            <a:ext cx="3434601" cy="1353687"/>
          </a:xfrm>
          <a:prstGeom prst="parallelogram">
            <a:avLst>
              <a:gd name="adj" fmla="val 91593"/>
            </a:avLst>
          </a:prstGeom>
          <a:solidFill>
            <a:schemeClr val="bg1">
              <a:lumMod val="85000"/>
            </a:schemeClr>
          </a:solid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a:p>
        </p:txBody>
      </p:sp>
      <p:sp>
        <p:nvSpPr>
          <p:cNvPr id="74" name="Cube 73">
            <a:extLst>
              <a:ext uri="{FF2B5EF4-FFF2-40B4-BE49-F238E27FC236}">
                <a16:creationId xmlns:a16="http://schemas.microsoft.com/office/drawing/2014/main" id="{85FD3E20-5D98-4672-AF57-E259182FED85}"/>
              </a:ext>
            </a:extLst>
          </p:cNvPr>
          <p:cNvSpPr/>
          <p:nvPr/>
        </p:nvSpPr>
        <p:spPr>
          <a:xfrm>
            <a:off x="7690824" y="1998814"/>
            <a:ext cx="686119" cy="2468279"/>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r>
              <a:rPr lang="en-US" sz="667" dirty="0"/>
              <a:t>Worker</a:t>
            </a:r>
          </a:p>
        </p:txBody>
      </p:sp>
      <p:sp>
        <p:nvSpPr>
          <p:cNvPr id="77" name="Cube 76">
            <a:extLst>
              <a:ext uri="{FF2B5EF4-FFF2-40B4-BE49-F238E27FC236}">
                <a16:creationId xmlns:a16="http://schemas.microsoft.com/office/drawing/2014/main" id="{00C1A09E-54B0-48D5-87FC-DF609AB418AF}"/>
              </a:ext>
            </a:extLst>
          </p:cNvPr>
          <p:cNvSpPr/>
          <p:nvPr/>
        </p:nvSpPr>
        <p:spPr>
          <a:xfrm>
            <a:off x="6524159" y="1997428"/>
            <a:ext cx="686119" cy="2468279"/>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r>
              <a:rPr lang="en-US" sz="1067" dirty="0"/>
              <a:t>Front</a:t>
            </a:r>
          </a:p>
          <a:p>
            <a:pPr algn="ctr"/>
            <a:r>
              <a:rPr lang="en-US" sz="1067" dirty="0"/>
              <a:t>End</a:t>
            </a:r>
          </a:p>
        </p:txBody>
      </p:sp>
      <p:sp>
        <p:nvSpPr>
          <p:cNvPr id="78" name="Cloud 77">
            <a:extLst>
              <a:ext uri="{FF2B5EF4-FFF2-40B4-BE49-F238E27FC236}">
                <a16:creationId xmlns:a16="http://schemas.microsoft.com/office/drawing/2014/main" id="{1E03EFF0-D319-4D66-84C8-F02A3F2AFEDA}"/>
              </a:ext>
            </a:extLst>
          </p:cNvPr>
          <p:cNvSpPr/>
          <p:nvPr/>
        </p:nvSpPr>
        <p:spPr>
          <a:xfrm>
            <a:off x="1541167" y="4118775"/>
            <a:ext cx="1255323" cy="7114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Azure Management</a:t>
            </a:r>
          </a:p>
        </p:txBody>
      </p:sp>
      <p:sp>
        <p:nvSpPr>
          <p:cNvPr id="79" name="Flowchart: Magnetic Disk 78">
            <a:extLst>
              <a:ext uri="{FF2B5EF4-FFF2-40B4-BE49-F238E27FC236}">
                <a16:creationId xmlns:a16="http://schemas.microsoft.com/office/drawing/2014/main" id="{38F9B66C-E6B1-4A78-8893-C0CF71C36BFE}"/>
              </a:ext>
            </a:extLst>
          </p:cNvPr>
          <p:cNvSpPr/>
          <p:nvPr/>
        </p:nvSpPr>
        <p:spPr>
          <a:xfrm>
            <a:off x="981165" y="4873710"/>
            <a:ext cx="654100" cy="39970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Hosting</a:t>
            </a:r>
          </a:p>
        </p:txBody>
      </p:sp>
      <p:cxnSp>
        <p:nvCxnSpPr>
          <p:cNvPr id="81" name="Straight Arrow Connector 80">
            <a:extLst>
              <a:ext uri="{FF2B5EF4-FFF2-40B4-BE49-F238E27FC236}">
                <a16:creationId xmlns:a16="http://schemas.microsoft.com/office/drawing/2014/main" id="{531B1B64-55FC-4288-8DF0-4450B9C8491C}"/>
              </a:ext>
            </a:extLst>
          </p:cNvPr>
          <p:cNvCxnSpPr>
            <a:cxnSpLocks/>
            <a:stCxn id="79" idx="4"/>
            <a:endCxn id="38" idx="2"/>
          </p:cNvCxnSpPr>
          <p:nvPr/>
        </p:nvCxnSpPr>
        <p:spPr>
          <a:xfrm flipV="1">
            <a:off x="1635265" y="5070741"/>
            <a:ext cx="2627788" cy="2822"/>
          </a:xfrm>
          <a:prstGeom prst="straightConnector1">
            <a:avLst/>
          </a:prstGeom>
          <a:ln w="28575">
            <a:solidFill>
              <a:srgbClr val="0078D7"/>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Cube 81">
            <a:extLst>
              <a:ext uri="{FF2B5EF4-FFF2-40B4-BE49-F238E27FC236}">
                <a16:creationId xmlns:a16="http://schemas.microsoft.com/office/drawing/2014/main" id="{55CED971-2FB0-4E18-B280-D13459465C3C}"/>
              </a:ext>
            </a:extLst>
          </p:cNvPr>
          <p:cNvSpPr/>
          <p:nvPr/>
        </p:nvSpPr>
        <p:spPr>
          <a:xfrm>
            <a:off x="949465" y="5582745"/>
            <a:ext cx="685800" cy="457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Storage</a:t>
            </a:r>
          </a:p>
        </p:txBody>
      </p:sp>
      <p:cxnSp>
        <p:nvCxnSpPr>
          <p:cNvPr id="84" name="Straight Arrow Connector 83">
            <a:extLst>
              <a:ext uri="{FF2B5EF4-FFF2-40B4-BE49-F238E27FC236}">
                <a16:creationId xmlns:a16="http://schemas.microsoft.com/office/drawing/2014/main" id="{BF2C884A-D1C7-4A02-A034-DD25D718EC99}"/>
              </a:ext>
            </a:extLst>
          </p:cNvPr>
          <p:cNvCxnSpPr>
            <a:cxnSpLocks/>
            <a:stCxn id="82" idx="5"/>
            <a:endCxn id="38" idx="2"/>
          </p:cNvCxnSpPr>
          <p:nvPr/>
        </p:nvCxnSpPr>
        <p:spPr>
          <a:xfrm flipV="1">
            <a:off x="1635265" y="5070741"/>
            <a:ext cx="2627788" cy="683454"/>
          </a:xfrm>
          <a:prstGeom prst="straightConnector1">
            <a:avLst/>
          </a:prstGeom>
          <a:ln w="28575">
            <a:solidFill>
              <a:srgbClr val="0078D7"/>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5D7769D-CDC9-4A86-809D-244B737848E3}"/>
              </a:ext>
            </a:extLst>
          </p:cNvPr>
          <p:cNvCxnSpPr>
            <a:cxnSpLocks/>
          </p:cNvCxnSpPr>
          <p:nvPr/>
        </p:nvCxnSpPr>
        <p:spPr>
          <a:xfrm flipV="1">
            <a:off x="2835349" y="4441121"/>
            <a:ext cx="2077612" cy="10156"/>
          </a:xfrm>
          <a:prstGeom prst="straightConnector1">
            <a:avLst/>
          </a:prstGeom>
          <a:ln w="28575">
            <a:solidFill>
              <a:srgbClr val="0078D7"/>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6" name="Parallelogram 85">
            <a:extLst>
              <a:ext uri="{FF2B5EF4-FFF2-40B4-BE49-F238E27FC236}">
                <a16:creationId xmlns:a16="http://schemas.microsoft.com/office/drawing/2014/main" id="{3F4961AB-7D3C-41D5-A7F5-3021B859C937}"/>
              </a:ext>
            </a:extLst>
          </p:cNvPr>
          <p:cNvSpPr/>
          <p:nvPr/>
        </p:nvSpPr>
        <p:spPr>
          <a:xfrm>
            <a:off x="2152185" y="1565124"/>
            <a:ext cx="7121707" cy="1817824"/>
          </a:xfrm>
          <a:prstGeom prst="parallelogram">
            <a:avLst>
              <a:gd name="adj" fmla="val 89137"/>
            </a:avLst>
          </a:prstGeom>
          <a:solidFill>
            <a:schemeClr val="bg1">
              <a:lumMod val="95000"/>
              <a:alpha val="54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dirty="0"/>
          </a:p>
        </p:txBody>
      </p:sp>
      <p:sp>
        <p:nvSpPr>
          <p:cNvPr id="87" name="Parallelogram 86">
            <a:extLst>
              <a:ext uri="{FF2B5EF4-FFF2-40B4-BE49-F238E27FC236}">
                <a16:creationId xmlns:a16="http://schemas.microsoft.com/office/drawing/2014/main" id="{03492767-4AEB-4CCD-896B-E160CB55A4D8}"/>
              </a:ext>
            </a:extLst>
          </p:cNvPr>
          <p:cNvSpPr/>
          <p:nvPr/>
        </p:nvSpPr>
        <p:spPr>
          <a:xfrm>
            <a:off x="5444014" y="1749624"/>
            <a:ext cx="3457344" cy="1249823"/>
          </a:xfrm>
          <a:prstGeom prst="parallelogram">
            <a:avLst>
              <a:gd name="adj" fmla="val 91593"/>
            </a:avLst>
          </a:prstGeom>
          <a:solidFill>
            <a:schemeClr val="bg1">
              <a:lumMod val="85000"/>
              <a:alpha val="54000"/>
            </a:schemeClr>
          </a:solid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a:p>
        </p:txBody>
      </p:sp>
      <p:sp>
        <p:nvSpPr>
          <p:cNvPr id="88" name="Cube 87">
            <a:extLst>
              <a:ext uri="{FF2B5EF4-FFF2-40B4-BE49-F238E27FC236}">
                <a16:creationId xmlns:a16="http://schemas.microsoft.com/office/drawing/2014/main" id="{DAC6A95B-DF76-4F0B-BF52-1B759FC8932D}"/>
              </a:ext>
            </a:extLst>
          </p:cNvPr>
          <p:cNvSpPr/>
          <p:nvPr/>
        </p:nvSpPr>
        <p:spPr>
          <a:xfrm>
            <a:off x="7690824" y="1465623"/>
            <a:ext cx="686119" cy="751441"/>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Worker</a:t>
            </a:r>
          </a:p>
        </p:txBody>
      </p:sp>
      <p:sp>
        <p:nvSpPr>
          <p:cNvPr id="89" name="Cube 88">
            <a:extLst>
              <a:ext uri="{FF2B5EF4-FFF2-40B4-BE49-F238E27FC236}">
                <a16:creationId xmlns:a16="http://schemas.microsoft.com/office/drawing/2014/main" id="{C3562832-7A3C-4894-8E74-9770DBD5D2F4}"/>
              </a:ext>
            </a:extLst>
          </p:cNvPr>
          <p:cNvSpPr/>
          <p:nvPr/>
        </p:nvSpPr>
        <p:spPr>
          <a:xfrm>
            <a:off x="6524159" y="1464239"/>
            <a:ext cx="686119" cy="751441"/>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Front</a:t>
            </a:r>
          </a:p>
          <a:p>
            <a:pPr algn="ctr"/>
            <a:r>
              <a:rPr lang="en-US" sz="1067" dirty="0"/>
              <a:t>End</a:t>
            </a:r>
          </a:p>
        </p:txBody>
      </p:sp>
      <p:sp>
        <p:nvSpPr>
          <p:cNvPr id="90" name="Cube 89">
            <a:extLst>
              <a:ext uri="{FF2B5EF4-FFF2-40B4-BE49-F238E27FC236}">
                <a16:creationId xmlns:a16="http://schemas.microsoft.com/office/drawing/2014/main" id="{AF739A54-311B-4AE7-B256-D8D4C0452267}"/>
              </a:ext>
            </a:extLst>
          </p:cNvPr>
          <p:cNvSpPr/>
          <p:nvPr/>
        </p:nvSpPr>
        <p:spPr>
          <a:xfrm>
            <a:off x="4912961" y="4017309"/>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Load</a:t>
            </a:r>
          </a:p>
          <a:p>
            <a:pPr algn="ctr"/>
            <a:r>
              <a:rPr lang="en-US" sz="667" dirty="0"/>
              <a:t>Balancer</a:t>
            </a:r>
          </a:p>
        </p:txBody>
      </p:sp>
      <p:cxnSp>
        <p:nvCxnSpPr>
          <p:cNvPr id="92" name="Straight Arrow Connector 91">
            <a:extLst>
              <a:ext uri="{FF2B5EF4-FFF2-40B4-BE49-F238E27FC236}">
                <a16:creationId xmlns:a16="http://schemas.microsoft.com/office/drawing/2014/main" id="{339485AD-87A2-487A-8220-576AA39B191A}"/>
              </a:ext>
            </a:extLst>
          </p:cNvPr>
          <p:cNvCxnSpPr>
            <a:cxnSpLocks/>
            <a:stCxn id="88" idx="3"/>
          </p:cNvCxnSpPr>
          <p:nvPr/>
        </p:nvCxnSpPr>
        <p:spPr>
          <a:xfrm flipH="1">
            <a:off x="3042472" y="2217064"/>
            <a:ext cx="4930964" cy="727971"/>
          </a:xfrm>
          <a:prstGeom prst="straightConnector1">
            <a:avLst/>
          </a:prstGeom>
          <a:ln w="28575">
            <a:solidFill>
              <a:srgbClr val="0078D7"/>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2D4165D-6EE4-4EBF-B84D-EAF40AF339EC}"/>
              </a:ext>
            </a:extLst>
          </p:cNvPr>
          <p:cNvCxnSpPr>
            <a:cxnSpLocks/>
            <a:stCxn id="95" idx="4"/>
            <a:endCxn id="74" idx="3"/>
          </p:cNvCxnSpPr>
          <p:nvPr/>
        </p:nvCxnSpPr>
        <p:spPr>
          <a:xfrm flipV="1">
            <a:off x="7462821" y="4467093"/>
            <a:ext cx="510615" cy="599509"/>
          </a:xfrm>
          <a:prstGeom prst="straightConnector1">
            <a:avLst/>
          </a:prstGeom>
          <a:ln w="28575">
            <a:solidFill>
              <a:srgbClr val="0078D7"/>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94" name="Cube 93">
            <a:extLst>
              <a:ext uri="{FF2B5EF4-FFF2-40B4-BE49-F238E27FC236}">
                <a16:creationId xmlns:a16="http://schemas.microsoft.com/office/drawing/2014/main" id="{B9FA548F-080F-45A0-B823-48A687109087}"/>
              </a:ext>
            </a:extLst>
          </p:cNvPr>
          <p:cNvSpPr/>
          <p:nvPr/>
        </p:nvSpPr>
        <p:spPr>
          <a:xfrm>
            <a:off x="2356672" y="2542247"/>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Managed</a:t>
            </a:r>
          </a:p>
          <a:p>
            <a:pPr algn="ctr"/>
            <a:r>
              <a:rPr lang="en-US" sz="667" dirty="0"/>
              <a:t>NAT</a:t>
            </a:r>
          </a:p>
        </p:txBody>
      </p:sp>
      <p:sp>
        <p:nvSpPr>
          <p:cNvPr id="95" name="Cube 94">
            <a:extLst>
              <a:ext uri="{FF2B5EF4-FFF2-40B4-BE49-F238E27FC236}">
                <a16:creationId xmlns:a16="http://schemas.microsoft.com/office/drawing/2014/main" id="{BAA1D01F-0211-46D9-B3B3-62D471596ADD}"/>
              </a:ext>
            </a:extLst>
          </p:cNvPr>
          <p:cNvSpPr/>
          <p:nvPr/>
        </p:nvSpPr>
        <p:spPr>
          <a:xfrm>
            <a:off x="6857580" y="4797723"/>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File</a:t>
            </a:r>
          </a:p>
          <a:p>
            <a:pPr algn="ctr"/>
            <a:r>
              <a:rPr lang="en-US" sz="800" dirty="0"/>
              <a:t>Server</a:t>
            </a:r>
          </a:p>
        </p:txBody>
      </p:sp>
      <p:cxnSp>
        <p:nvCxnSpPr>
          <p:cNvPr id="96" name="Straight Arrow Connector 95">
            <a:extLst>
              <a:ext uri="{FF2B5EF4-FFF2-40B4-BE49-F238E27FC236}">
                <a16:creationId xmlns:a16="http://schemas.microsoft.com/office/drawing/2014/main" id="{6D679226-38D3-4081-85CA-925207FBC209}"/>
              </a:ext>
            </a:extLst>
          </p:cNvPr>
          <p:cNvCxnSpPr>
            <a:cxnSpLocks/>
          </p:cNvCxnSpPr>
          <p:nvPr/>
        </p:nvCxnSpPr>
        <p:spPr>
          <a:xfrm flipH="1">
            <a:off x="7114362" y="4416337"/>
            <a:ext cx="597041" cy="1"/>
          </a:xfrm>
          <a:prstGeom prst="straightConnector1">
            <a:avLst/>
          </a:prstGeom>
          <a:ln w="28575">
            <a:solidFill>
              <a:srgbClr val="0078D7"/>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926E77D-C61A-448E-96E1-84C22560FDB6}"/>
              </a:ext>
            </a:extLst>
          </p:cNvPr>
          <p:cNvCxnSpPr>
            <a:cxnSpLocks/>
            <a:endCxn id="77" idx="3"/>
          </p:cNvCxnSpPr>
          <p:nvPr/>
        </p:nvCxnSpPr>
        <p:spPr>
          <a:xfrm flipH="1" flipV="1">
            <a:off x="6806771" y="4465707"/>
            <a:ext cx="18956" cy="750146"/>
          </a:xfrm>
          <a:prstGeom prst="straightConnector1">
            <a:avLst/>
          </a:prstGeom>
          <a:ln w="28575">
            <a:solidFill>
              <a:srgbClr val="0078D7"/>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A24A57C-3D6E-4DE3-94B3-87BF52E301B1}"/>
              </a:ext>
            </a:extLst>
          </p:cNvPr>
          <p:cNvCxnSpPr>
            <a:cxnSpLocks/>
          </p:cNvCxnSpPr>
          <p:nvPr/>
        </p:nvCxnSpPr>
        <p:spPr>
          <a:xfrm flipH="1">
            <a:off x="4892993" y="5207050"/>
            <a:ext cx="1974225" cy="0"/>
          </a:xfrm>
          <a:prstGeom prst="straightConnector1">
            <a:avLst/>
          </a:prstGeom>
          <a:ln w="28575">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7BA5E45-3C8C-46F5-8E44-AECB7604A45E}"/>
              </a:ext>
            </a:extLst>
          </p:cNvPr>
          <p:cNvCxnSpPr>
            <a:cxnSpLocks/>
            <a:stCxn id="77" idx="3"/>
          </p:cNvCxnSpPr>
          <p:nvPr/>
        </p:nvCxnSpPr>
        <p:spPr>
          <a:xfrm flipH="1">
            <a:off x="4948853" y="4465707"/>
            <a:ext cx="1857918" cy="732541"/>
          </a:xfrm>
          <a:prstGeom prst="straightConnector1">
            <a:avLst/>
          </a:prstGeom>
          <a:ln w="28575">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CECEBC1-9AD8-4C07-BCA9-B8A7226BA4F3}"/>
              </a:ext>
            </a:extLst>
          </p:cNvPr>
          <p:cNvCxnSpPr>
            <a:cxnSpLocks/>
          </p:cNvCxnSpPr>
          <p:nvPr/>
        </p:nvCxnSpPr>
        <p:spPr>
          <a:xfrm flipH="1">
            <a:off x="5567772" y="4414412"/>
            <a:ext cx="962530" cy="0"/>
          </a:xfrm>
          <a:prstGeom prst="straightConnector1">
            <a:avLst/>
          </a:prstGeom>
          <a:ln w="28575">
            <a:solidFill>
              <a:srgbClr val="0078D7"/>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27609F70-5263-49C1-A5ED-5C04BECED2C1}"/>
              </a:ext>
            </a:extLst>
          </p:cNvPr>
          <p:cNvSpPr txBox="1"/>
          <p:nvPr/>
        </p:nvSpPr>
        <p:spPr>
          <a:xfrm>
            <a:off x="5847280" y="3058633"/>
            <a:ext cx="1428789" cy="318100"/>
          </a:xfrm>
          <a:prstGeom prst="rect">
            <a:avLst/>
          </a:prstGeom>
          <a:noFill/>
        </p:spPr>
        <p:txBody>
          <a:bodyPr wrap="none" rtlCol="0">
            <a:spAutoFit/>
          </a:bodyPr>
          <a:lstStyle/>
          <a:p>
            <a:r>
              <a:rPr lang="en-US" sz="1467" i="1" dirty="0"/>
              <a:t>Customer VNet</a:t>
            </a:r>
          </a:p>
        </p:txBody>
      </p:sp>
      <p:sp>
        <p:nvSpPr>
          <p:cNvPr id="104" name="TextBox 103">
            <a:extLst>
              <a:ext uri="{FF2B5EF4-FFF2-40B4-BE49-F238E27FC236}">
                <a16:creationId xmlns:a16="http://schemas.microsoft.com/office/drawing/2014/main" id="{1EE1EF43-8E0F-48B2-A95B-8C8514AFFD10}"/>
              </a:ext>
            </a:extLst>
          </p:cNvPr>
          <p:cNvSpPr txBox="1"/>
          <p:nvPr/>
        </p:nvSpPr>
        <p:spPr>
          <a:xfrm>
            <a:off x="5855103" y="5423695"/>
            <a:ext cx="1740285" cy="318100"/>
          </a:xfrm>
          <a:prstGeom prst="rect">
            <a:avLst/>
          </a:prstGeom>
          <a:noFill/>
        </p:spPr>
        <p:txBody>
          <a:bodyPr wrap="none" rtlCol="0">
            <a:spAutoFit/>
          </a:bodyPr>
          <a:lstStyle/>
          <a:p>
            <a:r>
              <a:rPr lang="en-US" sz="1467" i="1" dirty="0"/>
              <a:t>Infrastructure</a:t>
            </a:r>
            <a:r>
              <a:rPr lang="en-US" sz="1467" i="1" dirty="0">
                <a:solidFill>
                  <a:schemeClr val="bg1">
                    <a:lumMod val="50000"/>
                  </a:schemeClr>
                </a:solidFill>
              </a:rPr>
              <a:t> </a:t>
            </a:r>
            <a:r>
              <a:rPr lang="en-US" sz="1467" i="1" dirty="0"/>
              <a:t>VNet</a:t>
            </a:r>
          </a:p>
        </p:txBody>
      </p:sp>
      <p:sp>
        <p:nvSpPr>
          <p:cNvPr id="38" name="Cube 37">
            <a:extLst>
              <a:ext uri="{FF2B5EF4-FFF2-40B4-BE49-F238E27FC236}">
                <a16:creationId xmlns:a16="http://schemas.microsoft.com/office/drawing/2014/main" id="{A2D9EA94-A905-4DD3-A583-5F4A3B86DAC7}"/>
              </a:ext>
            </a:extLst>
          </p:cNvPr>
          <p:cNvSpPr/>
          <p:nvPr/>
        </p:nvSpPr>
        <p:spPr>
          <a:xfrm>
            <a:off x="4263053" y="4801862"/>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Managed</a:t>
            </a:r>
          </a:p>
          <a:p>
            <a:pPr algn="ctr"/>
            <a:r>
              <a:rPr lang="en-US" sz="667" dirty="0"/>
              <a:t>NAT</a:t>
            </a:r>
          </a:p>
        </p:txBody>
      </p:sp>
      <p:sp>
        <p:nvSpPr>
          <p:cNvPr id="37" name="Freeform 80">
            <a:extLst>
              <a:ext uri="{FF2B5EF4-FFF2-40B4-BE49-F238E27FC236}">
                <a16:creationId xmlns:a16="http://schemas.microsoft.com/office/drawing/2014/main" id="{EFA0EB20-BCBB-43CD-8768-070D6BFB73BD}"/>
              </a:ext>
            </a:extLst>
          </p:cNvPr>
          <p:cNvSpPr>
            <a:spLocks/>
          </p:cNvSpPr>
          <p:nvPr/>
        </p:nvSpPr>
        <p:spPr bwMode="auto">
          <a:xfrm>
            <a:off x="744729" y="2263576"/>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sp>
        <p:nvSpPr>
          <p:cNvPr id="3" name="Title 2">
            <a:extLst>
              <a:ext uri="{FF2B5EF4-FFF2-40B4-BE49-F238E27FC236}">
                <a16:creationId xmlns:a16="http://schemas.microsoft.com/office/drawing/2014/main" id="{492E7A69-954D-4FFC-887A-D465AC8D21CF}"/>
              </a:ext>
            </a:extLst>
          </p:cNvPr>
          <p:cNvSpPr>
            <a:spLocks noGrp="1"/>
          </p:cNvSpPr>
          <p:nvPr>
            <p:ph type="title"/>
          </p:nvPr>
        </p:nvSpPr>
        <p:spPr>
          <a:xfrm>
            <a:off x="588263" y="457200"/>
            <a:ext cx="11018520" cy="553998"/>
          </a:xfrm>
        </p:spPr>
        <p:txBody>
          <a:bodyPr/>
          <a:lstStyle/>
          <a:p>
            <a:r>
              <a:rPr lang="en-US" dirty="0"/>
              <a:t>Multi-network ASE with private link – preview</a:t>
            </a:r>
          </a:p>
        </p:txBody>
      </p:sp>
      <p:sp>
        <p:nvSpPr>
          <p:cNvPr id="40" name="Parallelogram 39">
            <a:extLst>
              <a:ext uri="{FF2B5EF4-FFF2-40B4-BE49-F238E27FC236}">
                <a16:creationId xmlns:a16="http://schemas.microsoft.com/office/drawing/2014/main" id="{C0DEC80B-24AE-4245-91D8-BE741147DC9A}"/>
              </a:ext>
            </a:extLst>
          </p:cNvPr>
          <p:cNvSpPr/>
          <p:nvPr/>
        </p:nvSpPr>
        <p:spPr>
          <a:xfrm>
            <a:off x="4227156" y="1734806"/>
            <a:ext cx="1844079" cy="666631"/>
          </a:xfrm>
          <a:prstGeom prst="parallelogram">
            <a:avLst>
              <a:gd name="adj" fmla="val 91593"/>
            </a:avLst>
          </a:prstGeom>
          <a:solidFill>
            <a:schemeClr val="bg1">
              <a:lumMod val="85000"/>
              <a:alpha val="54000"/>
            </a:schemeClr>
          </a:solid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a:p>
        </p:txBody>
      </p:sp>
      <p:sp>
        <p:nvSpPr>
          <p:cNvPr id="101" name="Cube 100">
            <a:extLst>
              <a:ext uri="{FF2B5EF4-FFF2-40B4-BE49-F238E27FC236}">
                <a16:creationId xmlns:a16="http://schemas.microsoft.com/office/drawing/2014/main" id="{78E1BFFF-72D3-4F0C-86D1-CDA0DBEB8D31}"/>
              </a:ext>
            </a:extLst>
          </p:cNvPr>
          <p:cNvSpPr/>
          <p:nvPr/>
        </p:nvSpPr>
        <p:spPr>
          <a:xfrm>
            <a:off x="4881972" y="1742064"/>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Private Link</a:t>
            </a:r>
          </a:p>
        </p:txBody>
      </p:sp>
      <p:cxnSp>
        <p:nvCxnSpPr>
          <p:cNvPr id="70" name="Straight Arrow Connector 69">
            <a:extLst>
              <a:ext uri="{FF2B5EF4-FFF2-40B4-BE49-F238E27FC236}">
                <a16:creationId xmlns:a16="http://schemas.microsoft.com/office/drawing/2014/main" id="{43793A13-5A9B-48AB-87B4-611B731B8744}"/>
              </a:ext>
            </a:extLst>
          </p:cNvPr>
          <p:cNvCxnSpPr>
            <a:cxnSpLocks/>
          </p:cNvCxnSpPr>
          <p:nvPr/>
        </p:nvCxnSpPr>
        <p:spPr>
          <a:xfrm>
            <a:off x="3752929" y="2174083"/>
            <a:ext cx="1129043" cy="0"/>
          </a:xfrm>
          <a:prstGeom prst="straightConnector1">
            <a:avLst/>
          </a:prstGeom>
          <a:ln w="28575">
            <a:solidFill>
              <a:srgbClr val="0078D7"/>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C69BCE-70E2-42B6-9341-84C9EFCAC307}"/>
              </a:ext>
            </a:extLst>
          </p:cNvPr>
          <p:cNvCxnSpPr>
            <a:cxnSpLocks/>
            <a:stCxn id="89" idx="3"/>
          </p:cNvCxnSpPr>
          <p:nvPr/>
        </p:nvCxnSpPr>
        <p:spPr>
          <a:xfrm flipH="1">
            <a:off x="3001500" y="2215680"/>
            <a:ext cx="3805271" cy="743462"/>
          </a:xfrm>
          <a:prstGeom prst="straightConnector1">
            <a:avLst/>
          </a:prstGeom>
          <a:ln w="28575">
            <a:solidFill>
              <a:srgbClr val="0078D7"/>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208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02B5-A8C8-4B1B-B3EE-A5C46D569624}"/>
              </a:ext>
            </a:extLst>
          </p:cNvPr>
          <p:cNvSpPr>
            <a:spLocks noGrp="1"/>
          </p:cNvSpPr>
          <p:nvPr>
            <p:ph type="title"/>
          </p:nvPr>
        </p:nvSpPr>
        <p:spPr/>
        <p:txBody>
          <a:bodyPr/>
          <a:lstStyle/>
          <a:p>
            <a:r>
              <a:rPr lang="en-US" dirty="0"/>
              <a:t>Networking features and terms</a:t>
            </a:r>
          </a:p>
        </p:txBody>
      </p:sp>
      <p:sp>
        <p:nvSpPr>
          <p:cNvPr id="3" name="Text Placeholder 2">
            <a:extLst>
              <a:ext uri="{FF2B5EF4-FFF2-40B4-BE49-F238E27FC236}">
                <a16:creationId xmlns:a16="http://schemas.microsoft.com/office/drawing/2014/main" id="{74D857AE-98B0-4E78-AB35-76A7EDBEECD7}"/>
              </a:ext>
            </a:extLst>
          </p:cNvPr>
          <p:cNvSpPr>
            <a:spLocks noGrp="1"/>
          </p:cNvSpPr>
          <p:nvPr>
            <p:ph type="body" sz="quarter" idx="10"/>
          </p:nvPr>
        </p:nvSpPr>
        <p:spPr>
          <a:xfrm>
            <a:off x="586390" y="1434370"/>
            <a:ext cx="11018520" cy="4136517"/>
          </a:xfrm>
        </p:spPr>
        <p:txBody>
          <a:bodyPr/>
          <a:lstStyle/>
          <a:p>
            <a:r>
              <a:rPr lang="en-US" sz="2400" b="1" dirty="0"/>
              <a:t>Network Security Group (NSG) </a:t>
            </a:r>
            <a:r>
              <a:rPr lang="en-US" sz="2400" dirty="0"/>
              <a:t>– Priority ordered Network ACL that operates on specified address blocks. </a:t>
            </a:r>
          </a:p>
          <a:p>
            <a:endParaRPr lang="en-US" sz="2400" dirty="0"/>
          </a:p>
          <a:p>
            <a:r>
              <a:rPr lang="en-US" sz="2400" b="1" dirty="0"/>
              <a:t>Route Table (UDR) </a:t>
            </a:r>
            <a:r>
              <a:rPr lang="en-US" sz="2400" dirty="0"/>
              <a:t>– User defined routes that affect traffic at the IP level.  </a:t>
            </a:r>
          </a:p>
          <a:p>
            <a:endParaRPr lang="en-US" sz="2400" dirty="0"/>
          </a:p>
          <a:p>
            <a:r>
              <a:rPr lang="en-US" sz="2400" b="1" dirty="0"/>
              <a:t>Application Gateway </a:t>
            </a:r>
            <a:r>
              <a:rPr lang="en-US" sz="2400" dirty="0"/>
              <a:t>– Virtual appliance that can bridge a VNet with a public IP on the outside and a private on the inside.  Provides WAF capabilities</a:t>
            </a:r>
          </a:p>
          <a:p>
            <a:endParaRPr lang="en-US" sz="2400" dirty="0"/>
          </a:p>
          <a:p>
            <a:r>
              <a:rPr lang="en-US" sz="2400" b="1" dirty="0"/>
              <a:t>Front Door </a:t>
            </a:r>
            <a:r>
              <a:rPr lang="en-US" sz="2400" dirty="0"/>
              <a:t>– Provides application acceleration, SSL offloading, WAF, and CDN capabilities for internet exposed endpoints.</a:t>
            </a:r>
          </a:p>
        </p:txBody>
      </p:sp>
    </p:spTree>
    <p:extLst>
      <p:ext uri="{BB962C8B-B14F-4D97-AF65-F5344CB8AC3E}">
        <p14:creationId xmlns:p14="http://schemas.microsoft.com/office/powerpoint/2010/main" val="31139712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Arrow Connector 90">
            <a:extLst>
              <a:ext uri="{FF2B5EF4-FFF2-40B4-BE49-F238E27FC236}">
                <a16:creationId xmlns:a16="http://schemas.microsoft.com/office/drawing/2014/main" id="{0AF67F71-A990-4FB1-A34E-4EF6A23A1F84}"/>
              </a:ext>
            </a:extLst>
          </p:cNvPr>
          <p:cNvCxnSpPr>
            <a:cxnSpLocks/>
            <a:stCxn id="90" idx="0"/>
          </p:cNvCxnSpPr>
          <p:nvPr/>
        </p:nvCxnSpPr>
        <p:spPr>
          <a:xfrm flipV="1">
            <a:off x="5219622" y="2192443"/>
            <a:ext cx="0" cy="2010429"/>
          </a:xfrm>
          <a:prstGeom prst="straightConnector1">
            <a:avLst/>
          </a:prstGeom>
          <a:ln w="28575">
            <a:solidFill>
              <a:srgbClr val="0078D7"/>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7994C91-3BA4-446B-8F32-155F0EA9BF36}"/>
              </a:ext>
            </a:extLst>
          </p:cNvPr>
          <p:cNvSpPr txBox="1"/>
          <p:nvPr/>
        </p:nvSpPr>
        <p:spPr>
          <a:xfrm>
            <a:off x="141911" y="6312447"/>
            <a:ext cx="2798512" cy="297454"/>
          </a:xfrm>
          <a:prstGeom prst="rect">
            <a:avLst/>
          </a:prstGeom>
          <a:noFill/>
        </p:spPr>
        <p:txBody>
          <a:bodyPr wrap="square" rtlCol="0">
            <a:spAutoFit/>
          </a:bodyPr>
          <a:lstStyle/>
          <a:p>
            <a:r>
              <a:rPr lang="en-US" sz="1333" dirty="0">
                <a:solidFill>
                  <a:schemeClr val="bg1"/>
                </a:solidFill>
              </a:rPr>
              <a:t>Microsoft Confidential</a:t>
            </a:r>
          </a:p>
        </p:txBody>
      </p:sp>
      <p:cxnSp>
        <p:nvCxnSpPr>
          <p:cNvPr id="71" name="Straight Arrow Connector 70">
            <a:extLst>
              <a:ext uri="{FF2B5EF4-FFF2-40B4-BE49-F238E27FC236}">
                <a16:creationId xmlns:a16="http://schemas.microsoft.com/office/drawing/2014/main" id="{04158642-7DC9-450C-A390-BC3A5CFE623E}"/>
              </a:ext>
            </a:extLst>
          </p:cNvPr>
          <p:cNvCxnSpPr>
            <a:cxnSpLocks/>
          </p:cNvCxnSpPr>
          <p:nvPr/>
        </p:nvCxnSpPr>
        <p:spPr>
          <a:xfrm>
            <a:off x="1717288" y="2964459"/>
            <a:ext cx="787835" cy="0"/>
          </a:xfrm>
          <a:prstGeom prst="straightConnector1">
            <a:avLst/>
          </a:prstGeom>
          <a:ln w="28575">
            <a:solidFill>
              <a:srgbClr val="0078D7"/>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72" name="Parallelogram 71">
            <a:extLst>
              <a:ext uri="{FF2B5EF4-FFF2-40B4-BE49-F238E27FC236}">
                <a16:creationId xmlns:a16="http://schemas.microsoft.com/office/drawing/2014/main" id="{57856A57-C560-4A5A-B28E-A15FF8973001}"/>
              </a:ext>
            </a:extLst>
          </p:cNvPr>
          <p:cNvSpPr/>
          <p:nvPr/>
        </p:nvSpPr>
        <p:spPr>
          <a:xfrm>
            <a:off x="3956505" y="3927371"/>
            <a:ext cx="5152759" cy="1841845"/>
          </a:xfrm>
          <a:prstGeom prst="parallelogram">
            <a:avLst>
              <a:gd name="adj" fmla="val 89137"/>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a:p>
        </p:txBody>
      </p:sp>
      <p:sp>
        <p:nvSpPr>
          <p:cNvPr id="73" name="Parallelogram 72">
            <a:extLst>
              <a:ext uri="{FF2B5EF4-FFF2-40B4-BE49-F238E27FC236}">
                <a16:creationId xmlns:a16="http://schemas.microsoft.com/office/drawing/2014/main" id="{DB0BB7B3-7AF2-4873-9240-F911D99A229B}"/>
              </a:ext>
            </a:extLst>
          </p:cNvPr>
          <p:cNvSpPr/>
          <p:nvPr/>
        </p:nvSpPr>
        <p:spPr>
          <a:xfrm>
            <a:off x="5378909" y="4026111"/>
            <a:ext cx="3434601" cy="1353687"/>
          </a:xfrm>
          <a:prstGeom prst="parallelogram">
            <a:avLst>
              <a:gd name="adj" fmla="val 91593"/>
            </a:avLst>
          </a:prstGeom>
          <a:solidFill>
            <a:schemeClr val="bg1">
              <a:lumMod val="85000"/>
            </a:schemeClr>
          </a:solid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a:p>
        </p:txBody>
      </p:sp>
      <p:sp>
        <p:nvSpPr>
          <p:cNvPr id="74" name="Cube 73">
            <a:extLst>
              <a:ext uri="{FF2B5EF4-FFF2-40B4-BE49-F238E27FC236}">
                <a16:creationId xmlns:a16="http://schemas.microsoft.com/office/drawing/2014/main" id="{85FD3E20-5D98-4672-AF57-E259182FED85}"/>
              </a:ext>
            </a:extLst>
          </p:cNvPr>
          <p:cNvSpPr/>
          <p:nvPr/>
        </p:nvSpPr>
        <p:spPr>
          <a:xfrm>
            <a:off x="7690824" y="1998814"/>
            <a:ext cx="686119" cy="2468279"/>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endParaRPr lang="en-US" sz="667" dirty="0"/>
          </a:p>
          <a:p>
            <a:pPr algn="ctr"/>
            <a:r>
              <a:rPr lang="en-US" sz="667" dirty="0"/>
              <a:t>Worker</a:t>
            </a:r>
          </a:p>
        </p:txBody>
      </p:sp>
      <p:sp>
        <p:nvSpPr>
          <p:cNvPr id="77" name="Cube 76">
            <a:extLst>
              <a:ext uri="{FF2B5EF4-FFF2-40B4-BE49-F238E27FC236}">
                <a16:creationId xmlns:a16="http://schemas.microsoft.com/office/drawing/2014/main" id="{00C1A09E-54B0-48D5-87FC-DF609AB418AF}"/>
              </a:ext>
            </a:extLst>
          </p:cNvPr>
          <p:cNvSpPr/>
          <p:nvPr/>
        </p:nvSpPr>
        <p:spPr>
          <a:xfrm>
            <a:off x="6524159" y="1997428"/>
            <a:ext cx="686119" cy="2468279"/>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endParaRPr lang="en-US" sz="1067" dirty="0"/>
          </a:p>
          <a:p>
            <a:pPr algn="ctr"/>
            <a:r>
              <a:rPr lang="en-US" sz="1067" dirty="0"/>
              <a:t>Front</a:t>
            </a:r>
          </a:p>
          <a:p>
            <a:pPr algn="ctr"/>
            <a:r>
              <a:rPr lang="en-US" sz="1067" dirty="0"/>
              <a:t>End</a:t>
            </a:r>
          </a:p>
        </p:txBody>
      </p:sp>
      <p:sp>
        <p:nvSpPr>
          <p:cNvPr id="78" name="Cloud 77">
            <a:extLst>
              <a:ext uri="{FF2B5EF4-FFF2-40B4-BE49-F238E27FC236}">
                <a16:creationId xmlns:a16="http://schemas.microsoft.com/office/drawing/2014/main" id="{1E03EFF0-D319-4D66-84C8-F02A3F2AFEDA}"/>
              </a:ext>
            </a:extLst>
          </p:cNvPr>
          <p:cNvSpPr/>
          <p:nvPr/>
        </p:nvSpPr>
        <p:spPr>
          <a:xfrm>
            <a:off x="1416654" y="3840294"/>
            <a:ext cx="1255323" cy="7114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Azure Management</a:t>
            </a:r>
          </a:p>
        </p:txBody>
      </p:sp>
      <p:sp>
        <p:nvSpPr>
          <p:cNvPr id="79" name="Flowchart: Magnetic Disk 78">
            <a:extLst>
              <a:ext uri="{FF2B5EF4-FFF2-40B4-BE49-F238E27FC236}">
                <a16:creationId xmlns:a16="http://schemas.microsoft.com/office/drawing/2014/main" id="{38F9B66C-E6B1-4A78-8893-C0CF71C36BFE}"/>
              </a:ext>
            </a:extLst>
          </p:cNvPr>
          <p:cNvSpPr/>
          <p:nvPr/>
        </p:nvSpPr>
        <p:spPr>
          <a:xfrm>
            <a:off x="981165" y="4675938"/>
            <a:ext cx="654100" cy="39970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Hosting</a:t>
            </a:r>
          </a:p>
        </p:txBody>
      </p:sp>
      <p:cxnSp>
        <p:nvCxnSpPr>
          <p:cNvPr id="81" name="Straight Arrow Connector 80">
            <a:extLst>
              <a:ext uri="{FF2B5EF4-FFF2-40B4-BE49-F238E27FC236}">
                <a16:creationId xmlns:a16="http://schemas.microsoft.com/office/drawing/2014/main" id="{531B1B64-55FC-4288-8DF0-4450B9C8491C}"/>
              </a:ext>
            </a:extLst>
          </p:cNvPr>
          <p:cNvCxnSpPr>
            <a:cxnSpLocks/>
            <a:stCxn id="79" idx="4"/>
            <a:endCxn id="38" idx="2"/>
          </p:cNvCxnSpPr>
          <p:nvPr/>
        </p:nvCxnSpPr>
        <p:spPr>
          <a:xfrm>
            <a:off x="1635265" y="4875791"/>
            <a:ext cx="2515378" cy="379132"/>
          </a:xfrm>
          <a:prstGeom prst="straightConnector1">
            <a:avLst/>
          </a:prstGeom>
          <a:ln w="28575">
            <a:solidFill>
              <a:srgbClr val="0078D7"/>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Cube 81">
            <a:extLst>
              <a:ext uri="{FF2B5EF4-FFF2-40B4-BE49-F238E27FC236}">
                <a16:creationId xmlns:a16="http://schemas.microsoft.com/office/drawing/2014/main" id="{55CED971-2FB0-4E18-B280-D13459465C3C}"/>
              </a:ext>
            </a:extLst>
          </p:cNvPr>
          <p:cNvSpPr/>
          <p:nvPr/>
        </p:nvSpPr>
        <p:spPr>
          <a:xfrm>
            <a:off x="925303" y="5238950"/>
            <a:ext cx="685800" cy="457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Storage</a:t>
            </a:r>
          </a:p>
        </p:txBody>
      </p:sp>
      <p:cxnSp>
        <p:nvCxnSpPr>
          <p:cNvPr id="84" name="Straight Arrow Connector 83">
            <a:extLst>
              <a:ext uri="{FF2B5EF4-FFF2-40B4-BE49-F238E27FC236}">
                <a16:creationId xmlns:a16="http://schemas.microsoft.com/office/drawing/2014/main" id="{BF2C884A-D1C7-4A02-A034-DD25D718EC99}"/>
              </a:ext>
            </a:extLst>
          </p:cNvPr>
          <p:cNvCxnSpPr>
            <a:cxnSpLocks/>
            <a:stCxn id="82" idx="5"/>
            <a:endCxn id="38" idx="2"/>
          </p:cNvCxnSpPr>
          <p:nvPr/>
        </p:nvCxnSpPr>
        <p:spPr>
          <a:xfrm flipV="1">
            <a:off x="1611103" y="5254923"/>
            <a:ext cx="2539540" cy="155477"/>
          </a:xfrm>
          <a:prstGeom prst="straightConnector1">
            <a:avLst/>
          </a:prstGeom>
          <a:ln w="28575">
            <a:solidFill>
              <a:srgbClr val="0078D7"/>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5D7769D-CDC9-4A86-809D-244B737848E3}"/>
              </a:ext>
            </a:extLst>
          </p:cNvPr>
          <p:cNvCxnSpPr>
            <a:cxnSpLocks/>
            <a:stCxn id="78" idx="0"/>
            <a:endCxn id="90" idx="2"/>
          </p:cNvCxnSpPr>
          <p:nvPr/>
        </p:nvCxnSpPr>
        <p:spPr>
          <a:xfrm>
            <a:off x="2670931" y="4196028"/>
            <a:ext cx="2165512" cy="275723"/>
          </a:xfrm>
          <a:prstGeom prst="straightConnector1">
            <a:avLst/>
          </a:prstGeom>
          <a:ln w="28575">
            <a:solidFill>
              <a:srgbClr val="0078D7"/>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6" name="Parallelogram 85">
            <a:extLst>
              <a:ext uri="{FF2B5EF4-FFF2-40B4-BE49-F238E27FC236}">
                <a16:creationId xmlns:a16="http://schemas.microsoft.com/office/drawing/2014/main" id="{3F4961AB-7D3C-41D5-A7F5-3021B859C937}"/>
              </a:ext>
            </a:extLst>
          </p:cNvPr>
          <p:cNvSpPr/>
          <p:nvPr/>
        </p:nvSpPr>
        <p:spPr>
          <a:xfrm>
            <a:off x="2152185" y="1565124"/>
            <a:ext cx="7121707" cy="1817824"/>
          </a:xfrm>
          <a:prstGeom prst="parallelogram">
            <a:avLst>
              <a:gd name="adj" fmla="val 89137"/>
            </a:avLst>
          </a:prstGeom>
          <a:solidFill>
            <a:schemeClr val="bg1">
              <a:lumMod val="95000"/>
              <a:alpha val="54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dirty="0"/>
          </a:p>
        </p:txBody>
      </p:sp>
      <p:sp>
        <p:nvSpPr>
          <p:cNvPr id="87" name="Parallelogram 86">
            <a:extLst>
              <a:ext uri="{FF2B5EF4-FFF2-40B4-BE49-F238E27FC236}">
                <a16:creationId xmlns:a16="http://schemas.microsoft.com/office/drawing/2014/main" id="{03492767-4AEB-4CCD-896B-E160CB55A4D8}"/>
              </a:ext>
            </a:extLst>
          </p:cNvPr>
          <p:cNvSpPr/>
          <p:nvPr/>
        </p:nvSpPr>
        <p:spPr>
          <a:xfrm>
            <a:off x="3687300" y="1749624"/>
            <a:ext cx="5214058" cy="1249823"/>
          </a:xfrm>
          <a:prstGeom prst="parallelogram">
            <a:avLst>
              <a:gd name="adj" fmla="val 91593"/>
            </a:avLst>
          </a:prstGeom>
          <a:solidFill>
            <a:schemeClr val="bg1">
              <a:lumMod val="85000"/>
              <a:alpha val="54000"/>
            </a:schemeClr>
          </a:solid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7"/>
          </a:p>
        </p:txBody>
      </p:sp>
      <p:sp>
        <p:nvSpPr>
          <p:cNvPr id="88" name="Cube 87">
            <a:extLst>
              <a:ext uri="{FF2B5EF4-FFF2-40B4-BE49-F238E27FC236}">
                <a16:creationId xmlns:a16="http://schemas.microsoft.com/office/drawing/2014/main" id="{DAC6A95B-DF76-4F0B-BF52-1B759FC8932D}"/>
              </a:ext>
            </a:extLst>
          </p:cNvPr>
          <p:cNvSpPr/>
          <p:nvPr/>
        </p:nvSpPr>
        <p:spPr>
          <a:xfrm>
            <a:off x="7690824" y="1465623"/>
            <a:ext cx="686119" cy="751441"/>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Worker</a:t>
            </a:r>
          </a:p>
        </p:txBody>
      </p:sp>
      <p:sp>
        <p:nvSpPr>
          <p:cNvPr id="89" name="Cube 88">
            <a:extLst>
              <a:ext uri="{FF2B5EF4-FFF2-40B4-BE49-F238E27FC236}">
                <a16:creationId xmlns:a16="http://schemas.microsoft.com/office/drawing/2014/main" id="{C3562832-7A3C-4894-8E74-9770DBD5D2F4}"/>
              </a:ext>
            </a:extLst>
          </p:cNvPr>
          <p:cNvSpPr/>
          <p:nvPr/>
        </p:nvSpPr>
        <p:spPr>
          <a:xfrm>
            <a:off x="6524159" y="1464239"/>
            <a:ext cx="686119" cy="751441"/>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Front</a:t>
            </a:r>
          </a:p>
          <a:p>
            <a:pPr algn="ctr"/>
            <a:r>
              <a:rPr lang="en-US" sz="1067" dirty="0"/>
              <a:t>End</a:t>
            </a:r>
          </a:p>
        </p:txBody>
      </p:sp>
      <p:sp>
        <p:nvSpPr>
          <p:cNvPr id="90" name="Cube 89">
            <a:extLst>
              <a:ext uri="{FF2B5EF4-FFF2-40B4-BE49-F238E27FC236}">
                <a16:creationId xmlns:a16="http://schemas.microsoft.com/office/drawing/2014/main" id="{AF739A54-311B-4AE7-B256-D8D4C0452267}"/>
              </a:ext>
            </a:extLst>
          </p:cNvPr>
          <p:cNvSpPr/>
          <p:nvPr/>
        </p:nvSpPr>
        <p:spPr>
          <a:xfrm>
            <a:off x="4836443" y="4202872"/>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Load</a:t>
            </a:r>
          </a:p>
          <a:p>
            <a:pPr algn="ctr"/>
            <a:r>
              <a:rPr lang="en-US" sz="667" dirty="0"/>
              <a:t>Balancer</a:t>
            </a:r>
          </a:p>
        </p:txBody>
      </p:sp>
      <p:cxnSp>
        <p:nvCxnSpPr>
          <p:cNvPr id="92" name="Straight Arrow Connector 91">
            <a:extLst>
              <a:ext uri="{FF2B5EF4-FFF2-40B4-BE49-F238E27FC236}">
                <a16:creationId xmlns:a16="http://schemas.microsoft.com/office/drawing/2014/main" id="{339485AD-87A2-487A-8220-576AA39B191A}"/>
              </a:ext>
            </a:extLst>
          </p:cNvPr>
          <p:cNvCxnSpPr>
            <a:cxnSpLocks/>
            <a:stCxn id="88" idx="3"/>
          </p:cNvCxnSpPr>
          <p:nvPr/>
        </p:nvCxnSpPr>
        <p:spPr>
          <a:xfrm flipH="1">
            <a:off x="3042472" y="2217064"/>
            <a:ext cx="4930964" cy="727971"/>
          </a:xfrm>
          <a:prstGeom prst="straightConnector1">
            <a:avLst/>
          </a:prstGeom>
          <a:ln w="28575">
            <a:solidFill>
              <a:srgbClr val="0078D7"/>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2D4165D-6EE4-4EBF-B84D-EAF40AF339EC}"/>
              </a:ext>
            </a:extLst>
          </p:cNvPr>
          <p:cNvCxnSpPr>
            <a:cxnSpLocks/>
            <a:stCxn id="95" idx="4"/>
            <a:endCxn id="74" idx="3"/>
          </p:cNvCxnSpPr>
          <p:nvPr/>
        </p:nvCxnSpPr>
        <p:spPr>
          <a:xfrm flipV="1">
            <a:off x="7444186" y="4467093"/>
            <a:ext cx="529250" cy="608350"/>
          </a:xfrm>
          <a:prstGeom prst="straightConnector1">
            <a:avLst/>
          </a:prstGeom>
          <a:ln w="28575">
            <a:solidFill>
              <a:srgbClr val="0078D7"/>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94" name="Cube 93">
            <a:extLst>
              <a:ext uri="{FF2B5EF4-FFF2-40B4-BE49-F238E27FC236}">
                <a16:creationId xmlns:a16="http://schemas.microsoft.com/office/drawing/2014/main" id="{B9FA548F-080F-45A0-B823-48A687109087}"/>
              </a:ext>
            </a:extLst>
          </p:cNvPr>
          <p:cNvSpPr/>
          <p:nvPr/>
        </p:nvSpPr>
        <p:spPr>
          <a:xfrm>
            <a:off x="2356672" y="2542247"/>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Managed</a:t>
            </a:r>
          </a:p>
          <a:p>
            <a:pPr algn="ctr"/>
            <a:r>
              <a:rPr lang="en-US" sz="667" dirty="0"/>
              <a:t>NAT</a:t>
            </a:r>
          </a:p>
        </p:txBody>
      </p:sp>
      <p:sp>
        <p:nvSpPr>
          <p:cNvPr id="95" name="Cube 94">
            <a:extLst>
              <a:ext uri="{FF2B5EF4-FFF2-40B4-BE49-F238E27FC236}">
                <a16:creationId xmlns:a16="http://schemas.microsoft.com/office/drawing/2014/main" id="{BAA1D01F-0211-46D9-B3B3-62D471596ADD}"/>
              </a:ext>
            </a:extLst>
          </p:cNvPr>
          <p:cNvSpPr/>
          <p:nvPr/>
        </p:nvSpPr>
        <p:spPr>
          <a:xfrm>
            <a:off x="6838945" y="4806564"/>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File</a:t>
            </a:r>
          </a:p>
          <a:p>
            <a:pPr algn="ctr"/>
            <a:r>
              <a:rPr lang="en-US" sz="800" dirty="0"/>
              <a:t>Server</a:t>
            </a:r>
          </a:p>
        </p:txBody>
      </p:sp>
      <p:cxnSp>
        <p:nvCxnSpPr>
          <p:cNvPr id="96" name="Straight Arrow Connector 95">
            <a:extLst>
              <a:ext uri="{FF2B5EF4-FFF2-40B4-BE49-F238E27FC236}">
                <a16:creationId xmlns:a16="http://schemas.microsoft.com/office/drawing/2014/main" id="{6D679226-38D3-4081-85CA-925207FBC209}"/>
              </a:ext>
            </a:extLst>
          </p:cNvPr>
          <p:cNvCxnSpPr>
            <a:cxnSpLocks/>
          </p:cNvCxnSpPr>
          <p:nvPr/>
        </p:nvCxnSpPr>
        <p:spPr>
          <a:xfrm flipH="1">
            <a:off x="7114362" y="4416337"/>
            <a:ext cx="597041" cy="1"/>
          </a:xfrm>
          <a:prstGeom prst="straightConnector1">
            <a:avLst/>
          </a:prstGeom>
          <a:ln w="28575">
            <a:solidFill>
              <a:srgbClr val="0078D7"/>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926E77D-C61A-448E-96E1-84C22560FDB6}"/>
              </a:ext>
            </a:extLst>
          </p:cNvPr>
          <p:cNvCxnSpPr>
            <a:cxnSpLocks/>
            <a:stCxn id="95" idx="2"/>
          </p:cNvCxnSpPr>
          <p:nvPr/>
        </p:nvCxnSpPr>
        <p:spPr>
          <a:xfrm flipH="1" flipV="1">
            <a:off x="6804756" y="4524893"/>
            <a:ext cx="34189" cy="550550"/>
          </a:xfrm>
          <a:prstGeom prst="straightConnector1">
            <a:avLst/>
          </a:prstGeom>
          <a:ln w="28575">
            <a:solidFill>
              <a:srgbClr val="0078D7"/>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A24A57C-3D6E-4DE3-94B3-87BF52E301B1}"/>
              </a:ext>
            </a:extLst>
          </p:cNvPr>
          <p:cNvCxnSpPr>
            <a:cxnSpLocks/>
            <a:stCxn id="95" idx="2"/>
            <a:endCxn id="38" idx="5"/>
          </p:cNvCxnSpPr>
          <p:nvPr/>
        </p:nvCxnSpPr>
        <p:spPr>
          <a:xfrm flipH="1">
            <a:off x="4836443" y="5075443"/>
            <a:ext cx="2002502" cy="98922"/>
          </a:xfrm>
          <a:prstGeom prst="straightConnector1">
            <a:avLst/>
          </a:prstGeom>
          <a:ln w="28575">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7BA5E45-3C8C-46F5-8E44-AECB7604A45E}"/>
              </a:ext>
            </a:extLst>
          </p:cNvPr>
          <p:cNvCxnSpPr>
            <a:cxnSpLocks/>
            <a:stCxn id="77" idx="3"/>
            <a:endCxn id="38" idx="5"/>
          </p:cNvCxnSpPr>
          <p:nvPr/>
        </p:nvCxnSpPr>
        <p:spPr>
          <a:xfrm flipH="1">
            <a:off x="4836443" y="4465707"/>
            <a:ext cx="1970328" cy="708658"/>
          </a:xfrm>
          <a:prstGeom prst="straightConnector1">
            <a:avLst/>
          </a:prstGeom>
          <a:ln w="28575">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CECEBC1-9AD8-4C07-BCA9-B8A7226BA4F3}"/>
              </a:ext>
            </a:extLst>
          </p:cNvPr>
          <p:cNvCxnSpPr>
            <a:cxnSpLocks/>
          </p:cNvCxnSpPr>
          <p:nvPr/>
        </p:nvCxnSpPr>
        <p:spPr>
          <a:xfrm flipH="1">
            <a:off x="5670122" y="4414412"/>
            <a:ext cx="860179" cy="0"/>
          </a:xfrm>
          <a:prstGeom prst="straightConnector1">
            <a:avLst/>
          </a:prstGeom>
          <a:ln w="28575">
            <a:solidFill>
              <a:srgbClr val="0078D7"/>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27609F70-5263-49C1-A5ED-5C04BECED2C1}"/>
              </a:ext>
            </a:extLst>
          </p:cNvPr>
          <p:cNvSpPr txBox="1"/>
          <p:nvPr/>
        </p:nvSpPr>
        <p:spPr>
          <a:xfrm>
            <a:off x="5847280" y="3058633"/>
            <a:ext cx="1428789" cy="318100"/>
          </a:xfrm>
          <a:prstGeom prst="rect">
            <a:avLst/>
          </a:prstGeom>
          <a:noFill/>
        </p:spPr>
        <p:txBody>
          <a:bodyPr wrap="none" rtlCol="0">
            <a:spAutoFit/>
          </a:bodyPr>
          <a:lstStyle/>
          <a:p>
            <a:r>
              <a:rPr lang="en-US" sz="1467" i="1" dirty="0"/>
              <a:t>Customer VNet</a:t>
            </a:r>
          </a:p>
        </p:txBody>
      </p:sp>
      <p:sp>
        <p:nvSpPr>
          <p:cNvPr id="104" name="TextBox 103">
            <a:extLst>
              <a:ext uri="{FF2B5EF4-FFF2-40B4-BE49-F238E27FC236}">
                <a16:creationId xmlns:a16="http://schemas.microsoft.com/office/drawing/2014/main" id="{1EE1EF43-8E0F-48B2-A95B-8C8514AFFD10}"/>
              </a:ext>
            </a:extLst>
          </p:cNvPr>
          <p:cNvSpPr txBox="1"/>
          <p:nvPr/>
        </p:nvSpPr>
        <p:spPr>
          <a:xfrm>
            <a:off x="5855103" y="5423695"/>
            <a:ext cx="1740285" cy="318100"/>
          </a:xfrm>
          <a:prstGeom prst="rect">
            <a:avLst/>
          </a:prstGeom>
          <a:noFill/>
        </p:spPr>
        <p:txBody>
          <a:bodyPr wrap="none" rtlCol="0">
            <a:spAutoFit/>
          </a:bodyPr>
          <a:lstStyle/>
          <a:p>
            <a:r>
              <a:rPr lang="en-US" sz="1467" i="1" dirty="0"/>
              <a:t>Infrastructure</a:t>
            </a:r>
            <a:r>
              <a:rPr lang="en-US" sz="1467" i="1" dirty="0">
                <a:solidFill>
                  <a:schemeClr val="bg1">
                    <a:lumMod val="50000"/>
                  </a:schemeClr>
                </a:solidFill>
              </a:rPr>
              <a:t> </a:t>
            </a:r>
            <a:r>
              <a:rPr lang="en-US" sz="1467" i="1" dirty="0"/>
              <a:t>VNet</a:t>
            </a:r>
          </a:p>
        </p:txBody>
      </p:sp>
      <p:sp>
        <p:nvSpPr>
          <p:cNvPr id="38" name="Cube 37">
            <a:extLst>
              <a:ext uri="{FF2B5EF4-FFF2-40B4-BE49-F238E27FC236}">
                <a16:creationId xmlns:a16="http://schemas.microsoft.com/office/drawing/2014/main" id="{A2D9EA94-A905-4DD3-A583-5F4A3B86DAC7}"/>
              </a:ext>
            </a:extLst>
          </p:cNvPr>
          <p:cNvSpPr/>
          <p:nvPr/>
        </p:nvSpPr>
        <p:spPr>
          <a:xfrm>
            <a:off x="4150643" y="4986044"/>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t>Managed</a:t>
            </a:r>
          </a:p>
          <a:p>
            <a:pPr algn="ctr"/>
            <a:r>
              <a:rPr lang="en-US" sz="667" dirty="0"/>
              <a:t>NAT</a:t>
            </a:r>
          </a:p>
        </p:txBody>
      </p:sp>
      <p:sp>
        <p:nvSpPr>
          <p:cNvPr id="37" name="Freeform 80">
            <a:extLst>
              <a:ext uri="{FF2B5EF4-FFF2-40B4-BE49-F238E27FC236}">
                <a16:creationId xmlns:a16="http://schemas.microsoft.com/office/drawing/2014/main" id="{EFA0EB20-BCBB-43CD-8768-070D6BFB73BD}"/>
              </a:ext>
            </a:extLst>
          </p:cNvPr>
          <p:cNvSpPr>
            <a:spLocks/>
          </p:cNvSpPr>
          <p:nvPr/>
        </p:nvSpPr>
        <p:spPr bwMode="auto">
          <a:xfrm>
            <a:off x="744729" y="2263576"/>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sp>
        <p:nvSpPr>
          <p:cNvPr id="3" name="Title 2">
            <a:extLst>
              <a:ext uri="{FF2B5EF4-FFF2-40B4-BE49-F238E27FC236}">
                <a16:creationId xmlns:a16="http://schemas.microsoft.com/office/drawing/2014/main" id="{492E7A69-954D-4FFC-887A-D465AC8D21CF}"/>
              </a:ext>
            </a:extLst>
          </p:cNvPr>
          <p:cNvSpPr>
            <a:spLocks noGrp="1"/>
          </p:cNvSpPr>
          <p:nvPr>
            <p:ph type="title"/>
          </p:nvPr>
        </p:nvSpPr>
        <p:spPr>
          <a:xfrm>
            <a:off x="588263" y="457200"/>
            <a:ext cx="11018520" cy="553998"/>
          </a:xfrm>
        </p:spPr>
        <p:txBody>
          <a:bodyPr/>
          <a:lstStyle/>
          <a:p>
            <a:r>
              <a:rPr lang="en-US" dirty="0"/>
              <a:t>Multi-network ASE with private link </a:t>
            </a:r>
          </a:p>
        </p:txBody>
      </p:sp>
      <p:sp>
        <p:nvSpPr>
          <p:cNvPr id="101" name="Cube 100">
            <a:extLst>
              <a:ext uri="{FF2B5EF4-FFF2-40B4-BE49-F238E27FC236}">
                <a16:creationId xmlns:a16="http://schemas.microsoft.com/office/drawing/2014/main" id="{78E1BFFF-72D3-4F0C-86D1-CDA0DBEB8D31}"/>
              </a:ext>
            </a:extLst>
          </p:cNvPr>
          <p:cNvSpPr/>
          <p:nvPr/>
        </p:nvSpPr>
        <p:spPr>
          <a:xfrm>
            <a:off x="4881972" y="1742064"/>
            <a:ext cx="685800" cy="457200"/>
          </a:xfrm>
          <a:prstGeom prst="cube">
            <a:avLst>
              <a:gd name="adj" fmla="val 17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Private Link</a:t>
            </a:r>
          </a:p>
        </p:txBody>
      </p:sp>
      <p:cxnSp>
        <p:nvCxnSpPr>
          <p:cNvPr id="70" name="Straight Arrow Connector 69">
            <a:extLst>
              <a:ext uri="{FF2B5EF4-FFF2-40B4-BE49-F238E27FC236}">
                <a16:creationId xmlns:a16="http://schemas.microsoft.com/office/drawing/2014/main" id="{43793A13-5A9B-48AB-87B4-611B731B8744}"/>
              </a:ext>
            </a:extLst>
          </p:cNvPr>
          <p:cNvCxnSpPr>
            <a:cxnSpLocks/>
          </p:cNvCxnSpPr>
          <p:nvPr/>
        </p:nvCxnSpPr>
        <p:spPr>
          <a:xfrm>
            <a:off x="3752929" y="2174083"/>
            <a:ext cx="1129043" cy="0"/>
          </a:xfrm>
          <a:prstGeom prst="straightConnector1">
            <a:avLst/>
          </a:prstGeom>
          <a:ln w="28575">
            <a:solidFill>
              <a:srgbClr val="0078D7"/>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C69BCE-70E2-42B6-9341-84C9EFCAC307}"/>
              </a:ext>
            </a:extLst>
          </p:cNvPr>
          <p:cNvCxnSpPr>
            <a:cxnSpLocks/>
            <a:stCxn id="89" idx="3"/>
          </p:cNvCxnSpPr>
          <p:nvPr/>
        </p:nvCxnSpPr>
        <p:spPr>
          <a:xfrm flipH="1">
            <a:off x="3001500" y="2215680"/>
            <a:ext cx="3805271" cy="743462"/>
          </a:xfrm>
          <a:prstGeom prst="straightConnector1">
            <a:avLst/>
          </a:prstGeom>
          <a:ln w="28575">
            <a:solidFill>
              <a:srgbClr val="0078D7"/>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5907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7BFE-F472-47FD-AF0C-B54FF20DB76B}"/>
              </a:ext>
            </a:extLst>
          </p:cNvPr>
          <p:cNvSpPr>
            <a:spLocks noGrp="1"/>
          </p:cNvSpPr>
          <p:nvPr>
            <p:ph type="title"/>
          </p:nvPr>
        </p:nvSpPr>
        <p:spPr>
          <a:xfrm>
            <a:off x="838200" y="365126"/>
            <a:ext cx="10515600" cy="553998"/>
          </a:xfrm>
        </p:spPr>
        <p:txBody>
          <a:bodyPr/>
          <a:lstStyle/>
          <a:p>
            <a:r>
              <a:rPr lang="en-US" dirty="0"/>
              <a:t>Separated networking concerns</a:t>
            </a:r>
          </a:p>
        </p:txBody>
      </p:sp>
      <p:sp>
        <p:nvSpPr>
          <p:cNvPr id="3" name="Rounded Rectangle 2">
            <a:extLst>
              <a:ext uri="{FF2B5EF4-FFF2-40B4-BE49-F238E27FC236}">
                <a16:creationId xmlns:a16="http://schemas.microsoft.com/office/drawing/2014/main" id="{9E48D125-8EF9-4CAF-AF90-7F1D671EE710}"/>
              </a:ext>
            </a:extLst>
          </p:cNvPr>
          <p:cNvSpPr/>
          <p:nvPr/>
        </p:nvSpPr>
        <p:spPr>
          <a:xfrm>
            <a:off x="1679206" y="1274722"/>
            <a:ext cx="5507807" cy="4050287"/>
          </a:xfrm>
          <a:prstGeom prst="roundRect">
            <a:avLst>
              <a:gd name="adj" fmla="val 7915"/>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132"/>
            <a:endParaRPr lang="en-US" kern="0">
              <a:solidFill>
                <a:sysClr val="windowText" lastClr="000000"/>
              </a:solidFill>
            </a:endParaRPr>
          </a:p>
        </p:txBody>
      </p:sp>
      <p:sp>
        <p:nvSpPr>
          <p:cNvPr id="4" name="Rounded Rectangle 75">
            <a:extLst>
              <a:ext uri="{FF2B5EF4-FFF2-40B4-BE49-F238E27FC236}">
                <a16:creationId xmlns:a16="http://schemas.microsoft.com/office/drawing/2014/main" id="{64EF6AEF-EA53-42B6-8200-8748C8DE6BF9}"/>
              </a:ext>
            </a:extLst>
          </p:cNvPr>
          <p:cNvSpPr/>
          <p:nvPr/>
        </p:nvSpPr>
        <p:spPr>
          <a:xfrm>
            <a:off x="1876302" y="2207495"/>
            <a:ext cx="2437805" cy="1904183"/>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5" name="Picture 4">
            <a:extLst>
              <a:ext uri="{FF2B5EF4-FFF2-40B4-BE49-F238E27FC236}">
                <a16:creationId xmlns:a16="http://schemas.microsoft.com/office/drawing/2014/main" id="{A892268C-C0BC-42F1-8D2B-2DDA0AF68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106" y="2340870"/>
            <a:ext cx="346855" cy="346855"/>
          </a:xfrm>
          <a:prstGeom prst="rect">
            <a:avLst/>
          </a:prstGeom>
        </p:spPr>
      </p:pic>
      <p:sp>
        <p:nvSpPr>
          <p:cNvPr id="7" name="TextBox 6">
            <a:extLst>
              <a:ext uri="{FF2B5EF4-FFF2-40B4-BE49-F238E27FC236}">
                <a16:creationId xmlns:a16="http://schemas.microsoft.com/office/drawing/2014/main" id="{8C4A29C3-9AFC-4BD9-A136-6C9246A8DBC2}"/>
              </a:ext>
            </a:extLst>
          </p:cNvPr>
          <p:cNvSpPr txBox="1"/>
          <p:nvPr/>
        </p:nvSpPr>
        <p:spPr>
          <a:xfrm>
            <a:off x="2394646" y="2229673"/>
            <a:ext cx="1412824" cy="523220"/>
          </a:xfrm>
          <a:prstGeom prst="rect">
            <a:avLst/>
          </a:prstGeom>
          <a:noFill/>
        </p:spPr>
        <p:txBody>
          <a:bodyPr wrap="square" rtlCol="0">
            <a:spAutoFit/>
          </a:bodyPr>
          <a:lstStyle/>
          <a:p>
            <a:pPr defTabSz="896132"/>
            <a:r>
              <a:rPr lang="en-US" sz="1400" kern="0" dirty="0">
                <a:solidFill>
                  <a:prstClr val="black"/>
                </a:solidFill>
              </a:rPr>
              <a:t>App Service Environment</a:t>
            </a:r>
          </a:p>
        </p:txBody>
      </p:sp>
      <p:sp>
        <p:nvSpPr>
          <p:cNvPr id="16" name="TextBox 15">
            <a:extLst>
              <a:ext uri="{FF2B5EF4-FFF2-40B4-BE49-F238E27FC236}">
                <a16:creationId xmlns:a16="http://schemas.microsoft.com/office/drawing/2014/main" id="{A91BA1C6-07DA-4158-BFB1-FFFBA74B09E2}"/>
              </a:ext>
            </a:extLst>
          </p:cNvPr>
          <p:cNvSpPr txBox="1"/>
          <p:nvPr/>
        </p:nvSpPr>
        <p:spPr>
          <a:xfrm>
            <a:off x="2279479" y="1404619"/>
            <a:ext cx="2742033" cy="369332"/>
          </a:xfrm>
          <a:prstGeom prst="rect">
            <a:avLst/>
          </a:prstGeom>
          <a:noFill/>
        </p:spPr>
        <p:txBody>
          <a:bodyPr wrap="square" rtlCol="0">
            <a:spAutoFit/>
          </a:bodyPr>
          <a:lstStyle/>
          <a:p>
            <a:pPr defTabSz="896132"/>
            <a:r>
              <a:rPr lang="en-US" kern="0" dirty="0">
                <a:solidFill>
                  <a:sysClr val="windowText" lastClr="000000"/>
                </a:solidFill>
              </a:rPr>
              <a:t>Azure Virtual Network</a:t>
            </a:r>
          </a:p>
        </p:txBody>
      </p:sp>
      <p:grpSp>
        <p:nvGrpSpPr>
          <p:cNvPr id="17" name="Group 16">
            <a:extLst>
              <a:ext uri="{FF2B5EF4-FFF2-40B4-BE49-F238E27FC236}">
                <a16:creationId xmlns:a16="http://schemas.microsoft.com/office/drawing/2014/main" id="{D476DE52-5881-4368-83B3-D982CFA892EE}"/>
              </a:ext>
            </a:extLst>
          </p:cNvPr>
          <p:cNvGrpSpPr/>
          <p:nvPr/>
        </p:nvGrpSpPr>
        <p:grpSpPr>
          <a:xfrm>
            <a:off x="1859656" y="1426822"/>
            <a:ext cx="433897" cy="267747"/>
            <a:chOff x="5605998" y="4615023"/>
            <a:chExt cx="2957813" cy="1825191"/>
          </a:xfrm>
        </p:grpSpPr>
        <p:grpSp>
          <p:nvGrpSpPr>
            <p:cNvPr id="18" name="Group 17">
              <a:extLst>
                <a:ext uri="{FF2B5EF4-FFF2-40B4-BE49-F238E27FC236}">
                  <a16:creationId xmlns:a16="http://schemas.microsoft.com/office/drawing/2014/main" id="{5E32EA67-5C02-4D03-839C-17545FCF19A4}"/>
                </a:ext>
              </a:extLst>
            </p:cNvPr>
            <p:cNvGrpSpPr/>
            <p:nvPr/>
          </p:nvGrpSpPr>
          <p:grpSpPr>
            <a:xfrm>
              <a:off x="5605998" y="4615023"/>
              <a:ext cx="2957813" cy="1825191"/>
              <a:chOff x="5605998" y="4615023"/>
              <a:chExt cx="2957813" cy="1825191"/>
            </a:xfrm>
          </p:grpSpPr>
          <p:sp>
            <p:nvSpPr>
              <p:cNvPr id="23" name="Rectangle: Rounded Corners 22">
                <a:extLst>
                  <a:ext uri="{FF2B5EF4-FFF2-40B4-BE49-F238E27FC236}">
                    <a16:creationId xmlns:a16="http://schemas.microsoft.com/office/drawing/2014/main" id="{DC05BD01-F2EA-4842-9878-5A452643C26F}"/>
                  </a:ext>
                </a:extLst>
              </p:cNvPr>
              <p:cNvSpPr/>
              <p:nvPr/>
            </p:nvSpPr>
            <p:spPr bwMode="auto">
              <a:xfrm rot="2606308">
                <a:off x="6087193" y="4615023"/>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4" name="Rectangle: Rounded Corners 23">
                <a:extLst>
                  <a:ext uri="{FF2B5EF4-FFF2-40B4-BE49-F238E27FC236}">
                    <a16:creationId xmlns:a16="http://schemas.microsoft.com/office/drawing/2014/main" id="{3E49C02C-F0D0-45A7-BEE4-333DEFEAF88B}"/>
                  </a:ext>
                </a:extLst>
              </p:cNvPr>
              <p:cNvSpPr/>
              <p:nvPr/>
            </p:nvSpPr>
            <p:spPr bwMode="auto">
              <a:xfrm rot="2606308">
                <a:off x="7955364"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5" name="Rectangle: Rounded Corners 24">
                <a:extLst>
                  <a:ext uri="{FF2B5EF4-FFF2-40B4-BE49-F238E27FC236}">
                    <a16:creationId xmlns:a16="http://schemas.microsoft.com/office/drawing/2014/main" id="{CB661927-508C-4FBD-AE11-52FF160B2BF9}"/>
                  </a:ext>
                </a:extLst>
              </p:cNvPr>
              <p:cNvSpPr/>
              <p:nvPr/>
            </p:nvSpPr>
            <p:spPr bwMode="auto">
              <a:xfrm rot="18844638">
                <a:off x="7940037" y="4612971"/>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6" name="Rectangle: Rounded Corners 25">
                <a:extLst>
                  <a:ext uri="{FF2B5EF4-FFF2-40B4-BE49-F238E27FC236}">
                    <a16:creationId xmlns:a16="http://schemas.microsoft.com/office/drawing/2014/main" id="{6FA623DA-6589-4B36-B499-CAB382B49E46}"/>
                  </a:ext>
                </a:extLst>
              </p:cNvPr>
              <p:cNvSpPr/>
              <p:nvPr/>
            </p:nvSpPr>
            <p:spPr bwMode="auto">
              <a:xfrm rot="18844638">
                <a:off x="6102520" y="5319918"/>
                <a:ext cx="127252" cy="1120296"/>
              </a:xfrm>
              <a:prstGeom prst="roundRect">
                <a:avLst>
                  <a:gd name="adj" fmla="val 43230"/>
                </a:avLst>
              </a:prstGeom>
              <a:solidFill>
                <a:srgbClr val="0070C0"/>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nvGrpSpPr>
            <p:cNvPr id="19" name="Group 18">
              <a:extLst>
                <a:ext uri="{FF2B5EF4-FFF2-40B4-BE49-F238E27FC236}">
                  <a16:creationId xmlns:a16="http://schemas.microsoft.com/office/drawing/2014/main" id="{B3E9372D-BEA9-4CCE-A463-46EA69B155AF}"/>
                </a:ext>
              </a:extLst>
            </p:cNvPr>
            <p:cNvGrpSpPr/>
            <p:nvPr/>
          </p:nvGrpSpPr>
          <p:grpSpPr>
            <a:xfrm>
              <a:off x="6348529" y="5338762"/>
              <a:ext cx="1472116" cy="360065"/>
              <a:chOff x="6364404" y="5364369"/>
              <a:chExt cx="1472116" cy="360065"/>
            </a:xfrm>
          </p:grpSpPr>
          <p:sp>
            <p:nvSpPr>
              <p:cNvPr id="20" name="Oval 19">
                <a:extLst>
                  <a:ext uri="{FF2B5EF4-FFF2-40B4-BE49-F238E27FC236}">
                    <a16:creationId xmlns:a16="http://schemas.microsoft.com/office/drawing/2014/main" id="{005C7F49-73D0-4C50-9308-4A70F0E480E6}"/>
                  </a:ext>
                </a:extLst>
              </p:cNvPr>
              <p:cNvSpPr/>
              <p:nvPr/>
            </p:nvSpPr>
            <p:spPr bwMode="auto">
              <a:xfrm>
                <a:off x="7476455" y="5364369"/>
                <a:ext cx="360065" cy="360063"/>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1" name="Oval 20">
                <a:extLst>
                  <a:ext uri="{FF2B5EF4-FFF2-40B4-BE49-F238E27FC236}">
                    <a16:creationId xmlns:a16="http://schemas.microsoft.com/office/drawing/2014/main" id="{39733A93-2D75-4A57-9763-671C0EB82F7F}"/>
                  </a:ext>
                </a:extLst>
              </p:cNvPr>
              <p:cNvSpPr/>
              <p:nvPr/>
            </p:nvSpPr>
            <p:spPr bwMode="auto">
              <a:xfrm>
                <a:off x="6916861" y="5364369"/>
                <a:ext cx="360065" cy="360065"/>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22" name="Oval 21">
                <a:extLst>
                  <a:ext uri="{FF2B5EF4-FFF2-40B4-BE49-F238E27FC236}">
                    <a16:creationId xmlns:a16="http://schemas.microsoft.com/office/drawing/2014/main" id="{14AB4A20-3AB2-4A39-8B2C-229DEF046FFC}"/>
                  </a:ext>
                </a:extLst>
              </p:cNvPr>
              <p:cNvSpPr/>
              <p:nvPr/>
            </p:nvSpPr>
            <p:spPr bwMode="auto">
              <a:xfrm>
                <a:off x="6364404" y="5364369"/>
                <a:ext cx="360065" cy="360063"/>
              </a:xfrm>
              <a:prstGeom prst="ellipse">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4020" fontAlgn="base">
                  <a:spcBef>
                    <a:spcPct val="0"/>
                  </a:spcBef>
                  <a:spcAft>
                    <a:spcPct val="0"/>
                  </a:spcAft>
                </a:pPr>
                <a:endParaRPr lang="en-US" sz="1961" dirty="0">
                  <a:gradFill>
                    <a:gsLst>
                      <a:gs pos="5439">
                        <a:srgbClr val="F8F8F8"/>
                      </a:gs>
                      <a:gs pos="10000">
                        <a:srgbClr val="F8F8F8"/>
                      </a:gs>
                    </a:gsLst>
                    <a:lin ang="5400000" scaled="0"/>
                  </a:gradFill>
                </a:endParaRPr>
              </a:p>
            </p:txBody>
          </p:sp>
        </p:grpSp>
      </p:grpSp>
      <p:sp>
        <p:nvSpPr>
          <p:cNvPr id="64" name="TextBox 63">
            <a:extLst>
              <a:ext uri="{FF2B5EF4-FFF2-40B4-BE49-F238E27FC236}">
                <a16:creationId xmlns:a16="http://schemas.microsoft.com/office/drawing/2014/main" id="{DB118C75-B81C-47EC-BAEF-AF3E8AB716C9}"/>
              </a:ext>
            </a:extLst>
          </p:cNvPr>
          <p:cNvSpPr txBox="1"/>
          <p:nvPr/>
        </p:nvSpPr>
        <p:spPr>
          <a:xfrm>
            <a:off x="7475632" y="1055997"/>
            <a:ext cx="4232106" cy="4976812"/>
          </a:xfrm>
          <a:prstGeom prst="rect">
            <a:avLst/>
          </a:prstGeom>
          <a:noFill/>
        </p:spPr>
        <p:txBody>
          <a:bodyPr wrap="square" rtlCol="0">
            <a:spAutoFit/>
          </a:bodyPr>
          <a:lstStyle/>
          <a:p>
            <a:pPr defTabSz="913993"/>
            <a:r>
              <a:rPr lang="en-US" sz="1867" b="1" dirty="0">
                <a:latin typeface="Segoe UI Semilight"/>
              </a:rPr>
              <a:t>Networking where you want it</a:t>
            </a:r>
          </a:p>
          <a:p>
            <a:pPr defTabSz="913993"/>
            <a:r>
              <a:rPr lang="en-US" sz="1867" dirty="0">
                <a:latin typeface="Segoe UI Semilight"/>
              </a:rPr>
              <a:t>ASE subnet – All apps in the ASE will inbound/outbound by default here.</a:t>
            </a:r>
          </a:p>
          <a:p>
            <a:pPr defTabSz="913993"/>
            <a:endParaRPr lang="en-US" sz="1867" dirty="0">
              <a:latin typeface="Segoe UI Semilight"/>
            </a:endParaRPr>
          </a:p>
          <a:p>
            <a:pPr defTabSz="913993"/>
            <a:r>
              <a:rPr lang="en-US" sz="1867" dirty="0">
                <a:latin typeface="Segoe UI Semilight"/>
              </a:rPr>
              <a:t>ASP subnet – Can make a separate subnet for an ASP in the same ASE and all app inbound/outbound will be here</a:t>
            </a:r>
          </a:p>
          <a:p>
            <a:pPr defTabSz="913993"/>
            <a:endParaRPr lang="en-US" sz="1867" dirty="0">
              <a:latin typeface="Segoe UI Semilight"/>
            </a:endParaRPr>
          </a:p>
          <a:p>
            <a:pPr defTabSz="913993"/>
            <a:r>
              <a:rPr lang="en-US" sz="1867" dirty="0">
                <a:latin typeface="Segoe UI Semilight"/>
              </a:rPr>
              <a:t>App subnet – make a separate subnet to be used by one app that is still in the same ASE. </a:t>
            </a:r>
          </a:p>
          <a:p>
            <a:pPr defTabSz="913993"/>
            <a:endParaRPr lang="en-US" sz="1867" dirty="0">
              <a:latin typeface="Segoe UI Semilight"/>
            </a:endParaRPr>
          </a:p>
          <a:p>
            <a:pPr defTabSz="913993"/>
            <a:r>
              <a:rPr lang="en-US" sz="1867" dirty="0">
                <a:latin typeface="Segoe UI Semilight"/>
              </a:rPr>
              <a:t>Create whatever network topology you need.</a:t>
            </a:r>
          </a:p>
          <a:p>
            <a:pPr defTabSz="913993"/>
            <a:endParaRPr lang="en-US" sz="1867" dirty="0">
              <a:latin typeface="Segoe UI Semilight"/>
            </a:endParaRPr>
          </a:p>
          <a:p>
            <a:pPr defTabSz="913993"/>
            <a:r>
              <a:rPr lang="en-US" sz="1867" dirty="0">
                <a:latin typeface="Segoe UI Semilight"/>
              </a:rPr>
              <a:t>Doesn’t need to be in the same VNet.</a:t>
            </a:r>
          </a:p>
          <a:p>
            <a:pPr defTabSz="913993"/>
            <a:endParaRPr lang="en-US" sz="1867" dirty="0">
              <a:latin typeface="Segoe UI Semilight"/>
            </a:endParaRPr>
          </a:p>
        </p:txBody>
      </p:sp>
      <p:sp>
        <p:nvSpPr>
          <p:cNvPr id="34" name="Rounded Rectangle 75">
            <a:extLst>
              <a:ext uri="{FF2B5EF4-FFF2-40B4-BE49-F238E27FC236}">
                <a16:creationId xmlns:a16="http://schemas.microsoft.com/office/drawing/2014/main" id="{1F30E325-D282-4F09-B3C4-71D5D030444E}"/>
              </a:ext>
            </a:extLst>
          </p:cNvPr>
          <p:cNvSpPr/>
          <p:nvPr/>
        </p:nvSpPr>
        <p:spPr>
          <a:xfrm>
            <a:off x="4911687" y="2229672"/>
            <a:ext cx="1531842" cy="1321083"/>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35" name="TextBox 34">
            <a:extLst>
              <a:ext uri="{FF2B5EF4-FFF2-40B4-BE49-F238E27FC236}">
                <a16:creationId xmlns:a16="http://schemas.microsoft.com/office/drawing/2014/main" id="{8683DFB4-DB12-441E-B0F0-55947DEE7464}"/>
              </a:ext>
            </a:extLst>
          </p:cNvPr>
          <p:cNvSpPr txBox="1"/>
          <p:nvPr/>
        </p:nvSpPr>
        <p:spPr>
          <a:xfrm>
            <a:off x="5293298" y="2236244"/>
            <a:ext cx="1271964" cy="523220"/>
          </a:xfrm>
          <a:prstGeom prst="rect">
            <a:avLst/>
          </a:prstGeom>
          <a:noFill/>
        </p:spPr>
        <p:txBody>
          <a:bodyPr wrap="square" rtlCol="0">
            <a:spAutoFit/>
          </a:bodyPr>
          <a:lstStyle/>
          <a:p>
            <a:pPr defTabSz="896132"/>
            <a:r>
              <a:rPr lang="en-US" sz="1400" kern="0" dirty="0">
                <a:solidFill>
                  <a:prstClr val="black"/>
                </a:solidFill>
              </a:rPr>
              <a:t>App Service plan</a:t>
            </a:r>
          </a:p>
        </p:txBody>
      </p:sp>
      <p:pic>
        <p:nvPicPr>
          <p:cNvPr id="29" name="Picture 28">
            <a:extLst>
              <a:ext uri="{FF2B5EF4-FFF2-40B4-BE49-F238E27FC236}">
                <a16:creationId xmlns:a16="http://schemas.microsoft.com/office/drawing/2014/main" id="{E1D4D9C3-433B-4241-BE27-AC959FF625CD}"/>
              </a:ext>
            </a:extLst>
          </p:cNvPr>
          <p:cNvPicPr>
            <a:picLocks noChangeAspect="1"/>
          </p:cNvPicPr>
          <p:nvPr/>
        </p:nvPicPr>
        <p:blipFill>
          <a:blip r:embed="rId3"/>
          <a:stretch>
            <a:fillRect/>
          </a:stretch>
        </p:blipFill>
        <p:spPr>
          <a:xfrm>
            <a:off x="5052103" y="2329216"/>
            <a:ext cx="275344" cy="275344"/>
          </a:xfrm>
          <a:prstGeom prst="rect">
            <a:avLst/>
          </a:prstGeom>
        </p:spPr>
      </p:pic>
      <p:sp>
        <p:nvSpPr>
          <p:cNvPr id="42" name="Rounded Rectangle 75">
            <a:extLst>
              <a:ext uri="{FF2B5EF4-FFF2-40B4-BE49-F238E27FC236}">
                <a16:creationId xmlns:a16="http://schemas.microsoft.com/office/drawing/2014/main" id="{30539AEC-E183-47FA-ABC0-8FD754D9A166}"/>
              </a:ext>
            </a:extLst>
          </p:cNvPr>
          <p:cNvSpPr/>
          <p:nvPr/>
        </p:nvSpPr>
        <p:spPr>
          <a:xfrm>
            <a:off x="5657783" y="3838585"/>
            <a:ext cx="730839" cy="759396"/>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43" name="TextBox 42">
            <a:extLst>
              <a:ext uri="{FF2B5EF4-FFF2-40B4-BE49-F238E27FC236}">
                <a16:creationId xmlns:a16="http://schemas.microsoft.com/office/drawing/2014/main" id="{ECBCD890-AA6B-4F24-A2AF-658E33AD692A}"/>
              </a:ext>
            </a:extLst>
          </p:cNvPr>
          <p:cNvSpPr txBox="1"/>
          <p:nvPr/>
        </p:nvSpPr>
        <p:spPr>
          <a:xfrm>
            <a:off x="5756326" y="3884317"/>
            <a:ext cx="632296" cy="307777"/>
          </a:xfrm>
          <a:prstGeom prst="rect">
            <a:avLst/>
          </a:prstGeom>
          <a:noFill/>
        </p:spPr>
        <p:txBody>
          <a:bodyPr wrap="square" rtlCol="0">
            <a:spAutoFit/>
          </a:bodyPr>
          <a:lstStyle/>
          <a:p>
            <a:pPr defTabSz="896132"/>
            <a:r>
              <a:rPr lang="en-US" sz="1400" kern="0" dirty="0">
                <a:solidFill>
                  <a:prstClr val="black"/>
                </a:solidFill>
              </a:rPr>
              <a:t>App</a:t>
            </a:r>
          </a:p>
        </p:txBody>
      </p:sp>
      <p:pic>
        <p:nvPicPr>
          <p:cNvPr id="41" name="Picture 2" descr="https://www.sumologic.com/wp-content/uploads/globe-1-e1473894017808.png">
            <a:extLst>
              <a:ext uri="{FF2B5EF4-FFF2-40B4-BE49-F238E27FC236}">
                <a16:creationId xmlns:a16="http://schemas.microsoft.com/office/drawing/2014/main" id="{68EBBA69-39D9-4400-9ECC-CC0E6156A67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752351" y="4178731"/>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s://www.sumologic.com/wp-content/uploads/globe-1-e1473894017808.png">
            <a:extLst>
              <a:ext uri="{FF2B5EF4-FFF2-40B4-BE49-F238E27FC236}">
                <a16:creationId xmlns:a16="http://schemas.microsoft.com/office/drawing/2014/main" id="{CBE2EB39-4113-417B-963F-CB6353DE3E0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465373" y="324872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www.sumologic.com/wp-content/uploads/globe-1-e1473894017808.png">
            <a:extLst>
              <a:ext uri="{FF2B5EF4-FFF2-40B4-BE49-F238E27FC236}">
                <a16:creationId xmlns:a16="http://schemas.microsoft.com/office/drawing/2014/main" id="{08B1F831-A7CF-4013-90BC-DA6255AC33B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781832" y="324872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www.sumologic.com/wp-content/uploads/globe-1-e1473894017808.png">
            <a:extLst>
              <a:ext uri="{FF2B5EF4-FFF2-40B4-BE49-F238E27FC236}">
                <a16:creationId xmlns:a16="http://schemas.microsoft.com/office/drawing/2014/main" id="{2D00043A-DE05-4B0B-8EF9-A8F902DC478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098291" y="324872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s://www.sumologic.com/wp-content/uploads/globe-1-e1473894017808.png">
            <a:extLst>
              <a:ext uri="{FF2B5EF4-FFF2-40B4-BE49-F238E27FC236}">
                <a16:creationId xmlns:a16="http://schemas.microsoft.com/office/drawing/2014/main" id="{9C6D7028-A7B6-4E6F-9E8E-1F487E8D50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148914" y="324872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www.sumologic.com/wp-content/uploads/globe-1-e1473894017808.png">
            <a:extLst>
              <a:ext uri="{FF2B5EF4-FFF2-40B4-BE49-F238E27FC236}">
                <a16:creationId xmlns:a16="http://schemas.microsoft.com/office/drawing/2014/main" id="{00D4BD3F-2D81-4F2C-A56B-0133D4C886B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414751" y="324872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s://www.sumologic.com/wp-content/uploads/globe-1-e1473894017808.png">
            <a:extLst>
              <a:ext uri="{FF2B5EF4-FFF2-40B4-BE49-F238E27FC236}">
                <a16:creationId xmlns:a16="http://schemas.microsoft.com/office/drawing/2014/main" id="{81EED5ED-F83E-4E4D-9117-3BB15AB15CB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465373" y="358771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s://www.sumologic.com/wp-content/uploads/globe-1-e1473894017808.png">
            <a:extLst>
              <a:ext uri="{FF2B5EF4-FFF2-40B4-BE49-F238E27FC236}">
                <a16:creationId xmlns:a16="http://schemas.microsoft.com/office/drawing/2014/main" id="{D7403002-735D-4A59-ADA5-15653F450DE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781832" y="358771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s://www.sumologic.com/wp-content/uploads/globe-1-e1473894017808.png">
            <a:extLst>
              <a:ext uri="{FF2B5EF4-FFF2-40B4-BE49-F238E27FC236}">
                <a16:creationId xmlns:a16="http://schemas.microsoft.com/office/drawing/2014/main" id="{A62EBDDD-810A-48E3-89E3-9659CFFAFFA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098291" y="358771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s://www.sumologic.com/wp-content/uploads/globe-1-e1473894017808.png">
            <a:extLst>
              <a:ext uri="{FF2B5EF4-FFF2-40B4-BE49-F238E27FC236}">
                <a16:creationId xmlns:a16="http://schemas.microsoft.com/office/drawing/2014/main" id="{127FDCE2-0DC9-4890-8D53-977A67B7219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148914" y="358771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s://www.sumologic.com/wp-content/uploads/globe-1-e1473894017808.png">
            <a:extLst>
              <a:ext uri="{FF2B5EF4-FFF2-40B4-BE49-F238E27FC236}">
                <a16:creationId xmlns:a16="http://schemas.microsoft.com/office/drawing/2014/main" id="{06DC7CB7-A396-4E0C-82D4-EE474038B5F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414751" y="3587716"/>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www.sumologic.com/wp-content/uploads/globe-1-e1473894017808.png">
            <a:extLst>
              <a:ext uri="{FF2B5EF4-FFF2-40B4-BE49-F238E27FC236}">
                <a16:creationId xmlns:a16="http://schemas.microsoft.com/office/drawing/2014/main" id="{ED91D3CF-798D-48E2-A4C7-97ECC4DBA9D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465373" y="289971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s://www.sumologic.com/wp-content/uploads/globe-1-e1473894017808.png">
            <a:extLst>
              <a:ext uri="{FF2B5EF4-FFF2-40B4-BE49-F238E27FC236}">
                <a16:creationId xmlns:a16="http://schemas.microsoft.com/office/drawing/2014/main" id="{978EAF85-99E0-40E3-8950-5E652CC5123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781832" y="289971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s://www.sumologic.com/wp-content/uploads/globe-1-e1473894017808.png">
            <a:extLst>
              <a:ext uri="{FF2B5EF4-FFF2-40B4-BE49-F238E27FC236}">
                <a16:creationId xmlns:a16="http://schemas.microsoft.com/office/drawing/2014/main" id="{41A77DB1-FC3B-4038-8636-686EDC8856C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098291" y="289971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s://www.sumologic.com/wp-content/uploads/globe-1-e1473894017808.png">
            <a:extLst>
              <a:ext uri="{FF2B5EF4-FFF2-40B4-BE49-F238E27FC236}">
                <a16:creationId xmlns:a16="http://schemas.microsoft.com/office/drawing/2014/main" id="{97BFE9AA-6A5E-40B3-BE80-85183F42AF6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148914" y="289971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s://www.sumologic.com/wp-content/uploads/globe-1-e1473894017808.png">
            <a:extLst>
              <a:ext uri="{FF2B5EF4-FFF2-40B4-BE49-F238E27FC236}">
                <a16:creationId xmlns:a16="http://schemas.microsoft.com/office/drawing/2014/main" id="{9D369561-B831-4B09-B5D8-1DB4793BEF3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414751" y="289971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s://www.sumologic.com/wp-content/uploads/globe-1-e1473894017808.png">
            <a:extLst>
              <a:ext uri="{FF2B5EF4-FFF2-40B4-BE49-F238E27FC236}">
                <a16:creationId xmlns:a16="http://schemas.microsoft.com/office/drawing/2014/main" id="{8BF652BE-FA71-4723-82F3-FFECA0D0EE7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461579" y="303842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s://www.sumologic.com/wp-content/uploads/globe-1-e1473894017808.png">
            <a:extLst>
              <a:ext uri="{FF2B5EF4-FFF2-40B4-BE49-F238E27FC236}">
                <a16:creationId xmlns:a16="http://schemas.microsoft.com/office/drawing/2014/main" id="{65695398-02B0-4C6C-9D6C-173E7C69BCC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145120" y="3038427"/>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s://www.sumologic.com/wp-content/uploads/globe-1-e1473894017808.png">
            <a:extLst>
              <a:ext uri="{FF2B5EF4-FFF2-40B4-BE49-F238E27FC236}">
                <a16:creationId xmlns:a16="http://schemas.microsoft.com/office/drawing/2014/main" id="{B00CBB5B-FB85-4C80-A63D-43FB2AE4BBC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461579" y="268942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s://www.sumologic.com/wp-content/uploads/globe-1-e1473894017808.png">
            <a:extLst>
              <a:ext uri="{FF2B5EF4-FFF2-40B4-BE49-F238E27FC236}">
                <a16:creationId xmlns:a16="http://schemas.microsoft.com/office/drawing/2014/main" id="{DEFC5366-3A46-432A-BE61-44BA6F4A65E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145120" y="2689422"/>
            <a:ext cx="581545" cy="377157"/>
          </a:xfrm>
          <a:prstGeom prst="rect">
            <a:avLst/>
          </a:prstGeom>
          <a:noFill/>
          <a:extLst>
            <a:ext uri="{909E8E84-426E-40DD-AFC4-6F175D3DCCD1}">
              <a14:hiddenFill xmlns:a14="http://schemas.microsoft.com/office/drawing/2010/main">
                <a:solidFill>
                  <a:srgbClr val="FFFFFF"/>
                </a:solidFill>
              </a14:hiddenFill>
            </a:ext>
          </a:extLst>
        </p:spPr>
      </p:pic>
      <p:sp>
        <p:nvSpPr>
          <p:cNvPr id="74" name="Rounded Rectangle 75">
            <a:extLst>
              <a:ext uri="{FF2B5EF4-FFF2-40B4-BE49-F238E27FC236}">
                <a16:creationId xmlns:a16="http://schemas.microsoft.com/office/drawing/2014/main" id="{99C42C03-18E2-46B3-8511-00C2D8C550D6}"/>
              </a:ext>
            </a:extLst>
          </p:cNvPr>
          <p:cNvSpPr/>
          <p:nvPr/>
        </p:nvSpPr>
        <p:spPr>
          <a:xfrm>
            <a:off x="2432280" y="4884616"/>
            <a:ext cx="412983" cy="431539"/>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75" name="Picture 74">
            <a:extLst>
              <a:ext uri="{FF2B5EF4-FFF2-40B4-BE49-F238E27FC236}">
                <a16:creationId xmlns:a16="http://schemas.microsoft.com/office/drawing/2014/main" id="{0D24FEDB-2EE9-4360-BDA7-EFDCFC101B91}"/>
              </a:ext>
            </a:extLst>
          </p:cNvPr>
          <p:cNvPicPr>
            <a:picLocks noChangeAspect="1"/>
          </p:cNvPicPr>
          <p:nvPr/>
        </p:nvPicPr>
        <p:blipFill>
          <a:blip r:embed="rId6"/>
          <a:stretch>
            <a:fillRect/>
          </a:stretch>
        </p:blipFill>
        <p:spPr>
          <a:xfrm>
            <a:off x="2467041" y="5161902"/>
            <a:ext cx="339545" cy="352861"/>
          </a:xfrm>
          <a:prstGeom prst="rect">
            <a:avLst/>
          </a:prstGeom>
        </p:spPr>
      </p:pic>
      <p:sp>
        <p:nvSpPr>
          <p:cNvPr id="76" name="Rounded Rectangle 75">
            <a:extLst>
              <a:ext uri="{FF2B5EF4-FFF2-40B4-BE49-F238E27FC236}">
                <a16:creationId xmlns:a16="http://schemas.microsoft.com/office/drawing/2014/main" id="{61B8FF2B-0D62-4743-A8EA-628DF2A26A97}"/>
              </a:ext>
            </a:extLst>
          </p:cNvPr>
          <p:cNvSpPr/>
          <p:nvPr/>
        </p:nvSpPr>
        <p:spPr>
          <a:xfrm>
            <a:off x="4426766" y="4978873"/>
            <a:ext cx="384610" cy="331003"/>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77" name="Picture 76">
            <a:extLst>
              <a:ext uri="{FF2B5EF4-FFF2-40B4-BE49-F238E27FC236}">
                <a16:creationId xmlns:a16="http://schemas.microsoft.com/office/drawing/2014/main" id="{65E75813-44E1-4204-AF7D-A74B422DFB33}"/>
              </a:ext>
            </a:extLst>
          </p:cNvPr>
          <p:cNvPicPr>
            <a:picLocks noChangeAspect="1"/>
          </p:cNvPicPr>
          <p:nvPr/>
        </p:nvPicPr>
        <p:blipFill>
          <a:blip r:embed="rId7"/>
          <a:stretch>
            <a:fillRect/>
          </a:stretch>
        </p:blipFill>
        <p:spPr>
          <a:xfrm>
            <a:off x="4444364" y="5150301"/>
            <a:ext cx="349415" cy="349415"/>
          </a:xfrm>
          <a:prstGeom prst="rect">
            <a:avLst/>
          </a:prstGeom>
        </p:spPr>
      </p:pic>
      <p:sp>
        <p:nvSpPr>
          <p:cNvPr id="78" name="Rounded Rectangle 75">
            <a:extLst>
              <a:ext uri="{FF2B5EF4-FFF2-40B4-BE49-F238E27FC236}">
                <a16:creationId xmlns:a16="http://schemas.microsoft.com/office/drawing/2014/main" id="{C9C802C7-2AB4-4B09-B3ED-4A913D12B6B8}"/>
              </a:ext>
            </a:extLst>
          </p:cNvPr>
          <p:cNvSpPr/>
          <p:nvPr/>
        </p:nvSpPr>
        <p:spPr>
          <a:xfrm>
            <a:off x="5234891" y="4945544"/>
            <a:ext cx="412983" cy="352861"/>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79" name="Picture 78">
            <a:extLst>
              <a:ext uri="{FF2B5EF4-FFF2-40B4-BE49-F238E27FC236}">
                <a16:creationId xmlns:a16="http://schemas.microsoft.com/office/drawing/2014/main" id="{97DD7D98-5EDE-4970-AA12-3CC5167EB2CD}"/>
              </a:ext>
            </a:extLst>
          </p:cNvPr>
          <p:cNvPicPr>
            <a:picLocks noChangeAspect="1"/>
          </p:cNvPicPr>
          <p:nvPr/>
        </p:nvPicPr>
        <p:blipFill>
          <a:blip r:embed="rId6"/>
          <a:stretch>
            <a:fillRect/>
          </a:stretch>
        </p:blipFill>
        <p:spPr>
          <a:xfrm>
            <a:off x="5269652" y="5144152"/>
            <a:ext cx="339545" cy="352861"/>
          </a:xfrm>
          <a:prstGeom prst="rect">
            <a:avLst/>
          </a:prstGeom>
        </p:spPr>
      </p:pic>
      <p:cxnSp>
        <p:nvCxnSpPr>
          <p:cNvPr id="86" name="Connector: Elbow 85">
            <a:extLst>
              <a:ext uri="{FF2B5EF4-FFF2-40B4-BE49-F238E27FC236}">
                <a16:creationId xmlns:a16="http://schemas.microsoft.com/office/drawing/2014/main" id="{0BBD45D1-F064-49C4-8DE1-6251409D5B73}"/>
              </a:ext>
            </a:extLst>
          </p:cNvPr>
          <p:cNvCxnSpPr>
            <a:cxnSpLocks/>
            <a:stCxn id="4" idx="2"/>
            <a:endCxn id="77" idx="0"/>
          </p:cNvCxnSpPr>
          <p:nvPr/>
        </p:nvCxnSpPr>
        <p:spPr>
          <a:xfrm rot="16200000" flipH="1">
            <a:off x="3337827" y="3869055"/>
            <a:ext cx="1038623" cy="1523867"/>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460BF55E-7293-43BE-87DE-F9E53F29FB46}"/>
              </a:ext>
            </a:extLst>
          </p:cNvPr>
          <p:cNvCxnSpPr>
            <a:cxnSpLocks/>
            <a:stCxn id="75" idx="0"/>
          </p:cNvCxnSpPr>
          <p:nvPr/>
        </p:nvCxnSpPr>
        <p:spPr>
          <a:xfrm rot="5400000" flipH="1" flipV="1">
            <a:off x="2274299" y="4496371"/>
            <a:ext cx="1028046" cy="303017"/>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E36BA0A7-1576-44DE-9DF4-EDF02DA4EE18}"/>
              </a:ext>
            </a:extLst>
          </p:cNvPr>
          <p:cNvCxnSpPr>
            <a:cxnSpLocks/>
            <a:stCxn id="79" idx="0"/>
          </p:cNvCxnSpPr>
          <p:nvPr/>
        </p:nvCxnSpPr>
        <p:spPr>
          <a:xfrm rot="16200000" flipV="1">
            <a:off x="4575429" y="4280155"/>
            <a:ext cx="1530956" cy="197037"/>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EA62430A-26AA-4926-91EE-EC8841F3D73F}"/>
              </a:ext>
            </a:extLst>
          </p:cNvPr>
          <p:cNvCxnSpPr>
            <a:cxnSpLocks/>
            <a:stCxn id="79" idx="0"/>
            <a:endCxn id="42" idx="2"/>
          </p:cNvCxnSpPr>
          <p:nvPr/>
        </p:nvCxnSpPr>
        <p:spPr>
          <a:xfrm rot="5400000" flipH="1" flipV="1">
            <a:off x="5458229" y="4579178"/>
            <a:ext cx="546171" cy="583778"/>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4A354ADD-4245-42A3-A3BD-A5E5DD5AFBD9}"/>
              </a:ext>
            </a:extLst>
          </p:cNvPr>
          <p:cNvCxnSpPr>
            <a:cxnSpLocks/>
            <a:endCxn id="77" idx="0"/>
          </p:cNvCxnSpPr>
          <p:nvPr/>
        </p:nvCxnSpPr>
        <p:spPr>
          <a:xfrm rot="5400000">
            <a:off x="4106914" y="4112091"/>
            <a:ext cx="1550369" cy="526051"/>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95" name="Rounded Rectangle 75">
            <a:extLst>
              <a:ext uri="{FF2B5EF4-FFF2-40B4-BE49-F238E27FC236}">
                <a16:creationId xmlns:a16="http://schemas.microsoft.com/office/drawing/2014/main" id="{5139094A-DC3A-4E04-B5A6-DC9D16C7BBBB}"/>
              </a:ext>
            </a:extLst>
          </p:cNvPr>
          <p:cNvSpPr/>
          <p:nvPr/>
        </p:nvSpPr>
        <p:spPr>
          <a:xfrm>
            <a:off x="6440876" y="4976170"/>
            <a:ext cx="384610" cy="331003"/>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pic>
        <p:nvPicPr>
          <p:cNvPr id="96" name="Picture 95">
            <a:extLst>
              <a:ext uri="{FF2B5EF4-FFF2-40B4-BE49-F238E27FC236}">
                <a16:creationId xmlns:a16="http://schemas.microsoft.com/office/drawing/2014/main" id="{41F844F6-B402-45AF-B67C-D7CB6A044066}"/>
              </a:ext>
            </a:extLst>
          </p:cNvPr>
          <p:cNvPicPr>
            <a:picLocks noChangeAspect="1"/>
          </p:cNvPicPr>
          <p:nvPr/>
        </p:nvPicPr>
        <p:blipFill>
          <a:blip r:embed="rId7"/>
          <a:stretch>
            <a:fillRect/>
          </a:stretch>
        </p:blipFill>
        <p:spPr>
          <a:xfrm>
            <a:off x="6458474" y="5147598"/>
            <a:ext cx="349415" cy="349415"/>
          </a:xfrm>
          <a:prstGeom prst="rect">
            <a:avLst/>
          </a:prstGeom>
        </p:spPr>
      </p:pic>
      <p:cxnSp>
        <p:nvCxnSpPr>
          <p:cNvPr id="97" name="Connector: Elbow 96">
            <a:extLst>
              <a:ext uri="{FF2B5EF4-FFF2-40B4-BE49-F238E27FC236}">
                <a16:creationId xmlns:a16="http://schemas.microsoft.com/office/drawing/2014/main" id="{33969D2F-A8EF-4010-8649-8C65A30D099A}"/>
              </a:ext>
            </a:extLst>
          </p:cNvPr>
          <p:cNvCxnSpPr>
            <a:cxnSpLocks/>
            <a:stCxn id="42" idx="3"/>
            <a:endCxn id="96" idx="0"/>
          </p:cNvCxnSpPr>
          <p:nvPr/>
        </p:nvCxnSpPr>
        <p:spPr>
          <a:xfrm>
            <a:off x="6388622" y="4218283"/>
            <a:ext cx="244560" cy="929315"/>
          </a:xfrm>
          <a:prstGeom prst="bentConnector2">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57107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48DF-BE5F-4B86-A63C-99CEE1A7D8E6}"/>
              </a:ext>
            </a:extLst>
          </p:cNvPr>
          <p:cNvSpPr>
            <a:spLocks noGrp="1"/>
          </p:cNvSpPr>
          <p:nvPr>
            <p:ph type="title"/>
          </p:nvPr>
        </p:nvSpPr>
        <p:spPr/>
        <p:txBody>
          <a:bodyPr/>
          <a:lstStyle/>
          <a:p>
            <a:r>
              <a:rPr lang="en-US" dirty="0"/>
              <a:t>Use cases and features</a:t>
            </a:r>
          </a:p>
        </p:txBody>
      </p:sp>
      <p:graphicFrame>
        <p:nvGraphicFramePr>
          <p:cNvPr id="3" name="Table 2">
            <a:extLst>
              <a:ext uri="{FF2B5EF4-FFF2-40B4-BE49-F238E27FC236}">
                <a16:creationId xmlns:a16="http://schemas.microsoft.com/office/drawing/2014/main" id="{D626AB2D-C1F9-4DE0-B375-92AA73AA636B}"/>
              </a:ext>
            </a:extLst>
          </p:cNvPr>
          <p:cNvGraphicFramePr>
            <a:graphicFrameLocks noGrp="1"/>
          </p:cNvGraphicFramePr>
          <p:nvPr>
            <p:extLst>
              <p:ext uri="{D42A27DB-BD31-4B8C-83A1-F6EECF244321}">
                <p14:modId xmlns:p14="http://schemas.microsoft.com/office/powerpoint/2010/main" val="2199068453"/>
              </p:ext>
            </p:extLst>
          </p:nvPr>
        </p:nvGraphicFramePr>
        <p:xfrm>
          <a:off x="586740" y="1351280"/>
          <a:ext cx="11267006" cy="4765040"/>
        </p:xfrm>
        <a:graphic>
          <a:graphicData uri="http://schemas.openxmlformats.org/drawingml/2006/table">
            <a:tbl>
              <a:tblPr firstRow="1" bandRow="1">
                <a:tableStyleId>{2D5ABB26-0587-4C30-8999-92F81FD0307C}</a:tableStyleId>
              </a:tblPr>
              <a:tblGrid>
                <a:gridCol w="6873426">
                  <a:extLst>
                    <a:ext uri="{9D8B030D-6E8A-4147-A177-3AD203B41FA5}">
                      <a16:colId xmlns:a16="http://schemas.microsoft.com/office/drawing/2014/main" val="600571962"/>
                    </a:ext>
                  </a:extLst>
                </a:gridCol>
                <a:gridCol w="4393580">
                  <a:extLst>
                    <a:ext uri="{9D8B030D-6E8A-4147-A177-3AD203B41FA5}">
                      <a16:colId xmlns:a16="http://schemas.microsoft.com/office/drawing/2014/main" val="2685763832"/>
                    </a:ext>
                  </a:extLst>
                </a:gridCol>
              </a:tblGrid>
              <a:tr h="370840">
                <a:tc>
                  <a:txBody>
                    <a:bodyPr/>
                    <a:lstStyle/>
                    <a:p>
                      <a:r>
                        <a:rPr lang="en-US" b="1" dirty="0"/>
                        <a:t>Use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2595223"/>
                  </a:ext>
                </a:extLst>
              </a:tr>
              <a:tr h="370840">
                <a:tc>
                  <a:txBody>
                    <a:bodyPr/>
                    <a:lstStyle/>
                    <a:p>
                      <a:r>
                        <a:rPr lang="en-US" dirty="0"/>
                        <a:t>Expose my app on private IPs in my VNet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ILB ASE</a:t>
                      </a:r>
                    </a:p>
                    <a:p>
                      <a:r>
                        <a:rPr lang="en-US" dirty="0"/>
                        <a:t>Private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5594415"/>
                  </a:ext>
                </a:extLst>
              </a:tr>
              <a:tr h="370840">
                <a:tc>
                  <a:txBody>
                    <a:bodyPr/>
                    <a:lstStyle/>
                    <a:p>
                      <a:r>
                        <a:rPr lang="en-US" dirty="0"/>
                        <a:t>Protect my app with a WAF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Azure Front Door + multi-tenant</a:t>
                      </a:r>
                    </a:p>
                    <a:p>
                      <a:r>
                        <a:rPr lang="en-US" dirty="0" err="1"/>
                        <a:t>AppGw</a:t>
                      </a:r>
                      <a:r>
                        <a:rPr lang="en-US" dirty="0"/>
                        <a:t> + ILB ASE</a:t>
                      </a:r>
                    </a:p>
                    <a:p>
                      <a:r>
                        <a:rPr lang="en-US" dirty="0" err="1"/>
                        <a:t>AppGw</a:t>
                      </a:r>
                      <a:r>
                        <a:rPr lang="en-US" dirty="0"/>
                        <a:t> + Private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2527061"/>
                  </a:ext>
                </a:extLst>
              </a:tr>
              <a:tr h="370840">
                <a:tc>
                  <a:txBody>
                    <a:bodyPr/>
                    <a:lstStyle/>
                    <a:p>
                      <a:r>
                        <a:rPr lang="en-US" dirty="0"/>
                        <a:t>Restrict access to my app from a VNet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Private Link </a:t>
                      </a:r>
                    </a:p>
                    <a:p>
                      <a:r>
                        <a:rPr lang="en-US" dirty="0"/>
                        <a:t>Service Endpoints</a:t>
                      </a:r>
                    </a:p>
                    <a:p>
                      <a:r>
                        <a:rPr lang="en-US" dirty="0"/>
                        <a:t>ILB 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821679"/>
                  </a:ext>
                </a:extLst>
              </a:tr>
              <a:tr h="370840">
                <a:tc>
                  <a:txBody>
                    <a:bodyPr/>
                    <a:lstStyle/>
                    <a:p>
                      <a:r>
                        <a:rPr lang="en-US" dirty="0"/>
                        <a:t>Restrict access to my app from internet addresses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Access Restrictions</a:t>
                      </a:r>
                    </a:p>
                    <a:p>
                      <a:r>
                        <a:rPr lang="en-US" dirty="0"/>
                        <a:t>ILB ASE + </a:t>
                      </a:r>
                      <a:r>
                        <a:rPr lang="en-US" dirty="0" err="1"/>
                        <a:t>AppGw</a:t>
                      </a:r>
                      <a:r>
                        <a:rPr lang="en-US" dirty="0"/>
                        <a:t> + NSGs</a:t>
                      </a:r>
                    </a:p>
                    <a:p>
                      <a:r>
                        <a:rPr lang="en-US" dirty="0" err="1"/>
                        <a:t>AppGw</a:t>
                      </a:r>
                      <a:r>
                        <a:rPr lang="en-US" dirty="0"/>
                        <a:t> + Private Link + NSGs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89418"/>
                  </a:ext>
                </a:extLst>
              </a:tr>
              <a:tr h="370840">
                <a:tc>
                  <a:txBody>
                    <a:bodyPr/>
                    <a:lstStyle/>
                    <a:p>
                      <a:r>
                        <a:rPr lang="en-US" dirty="0"/>
                        <a:t>Access resources in an Azure Virtual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VNet Integration + multi-tenant</a:t>
                      </a:r>
                    </a:p>
                    <a:p>
                      <a:r>
                        <a:rPr lang="en-US" dirty="0"/>
                        <a:t>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1092625"/>
                  </a:ext>
                </a:extLst>
              </a:tr>
              <a:tr h="370840">
                <a:tc>
                  <a:txBody>
                    <a:bodyPr/>
                    <a:lstStyle/>
                    <a:p>
                      <a:r>
                        <a:rPr lang="en-US" dirty="0"/>
                        <a:t>Access resources in a private network not connected to Azure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Hybrid Connections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385976"/>
                  </a:ext>
                </a:extLst>
              </a:tr>
            </a:tbl>
          </a:graphicData>
        </a:graphic>
      </p:graphicFrame>
    </p:spTree>
    <p:extLst>
      <p:ext uri="{BB962C8B-B14F-4D97-AF65-F5344CB8AC3E}">
        <p14:creationId xmlns:p14="http://schemas.microsoft.com/office/powerpoint/2010/main" val="9337119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2">
            <a:extLst>
              <a:ext uri="{FF2B5EF4-FFF2-40B4-BE49-F238E27FC236}">
                <a16:creationId xmlns:a16="http://schemas.microsoft.com/office/drawing/2014/main" id="{44D36A0C-010B-428C-A7E4-5B2CB42DA3A7}"/>
              </a:ext>
            </a:extLst>
          </p:cNvPr>
          <p:cNvSpPr/>
          <p:nvPr/>
        </p:nvSpPr>
        <p:spPr>
          <a:xfrm>
            <a:off x="3416695" y="1678679"/>
            <a:ext cx="8559928" cy="4735921"/>
          </a:xfrm>
          <a:prstGeom prst="roundRect">
            <a:avLst>
              <a:gd name="adj" fmla="val 7915"/>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132"/>
            <a:endParaRPr lang="en-US" kern="0">
              <a:solidFill>
                <a:sysClr val="windowText" lastClr="000000"/>
              </a:solidFill>
            </a:endParaRPr>
          </a:p>
        </p:txBody>
      </p:sp>
      <p:sp>
        <p:nvSpPr>
          <p:cNvPr id="54" name="Rounded Rectangle 75">
            <a:extLst>
              <a:ext uri="{FF2B5EF4-FFF2-40B4-BE49-F238E27FC236}">
                <a16:creationId xmlns:a16="http://schemas.microsoft.com/office/drawing/2014/main" id="{EFF4D6C7-9F85-4EED-B60F-3750B177B35A}"/>
              </a:ext>
            </a:extLst>
          </p:cNvPr>
          <p:cNvSpPr/>
          <p:nvPr/>
        </p:nvSpPr>
        <p:spPr>
          <a:xfrm>
            <a:off x="3702084" y="2541253"/>
            <a:ext cx="7978357" cy="3873346"/>
          </a:xfrm>
          <a:prstGeom prst="roundRect">
            <a:avLst>
              <a:gd name="adj" fmla="val 5211"/>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2" name="Title 1">
            <a:extLst>
              <a:ext uri="{FF2B5EF4-FFF2-40B4-BE49-F238E27FC236}">
                <a16:creationId xmlns:a16="http://schemas.microsoft.com/office/drawing/2014/main" id="{542EF096-F97F-4E0A-87C4-A92BBFF8AB87}"/>
              </a:ext>
            </a:extLst>
          </p:cNvPr>
          <p:cNvSpPr>
            <a:spLocks noGrp="1"/>
          </p:cNvSpPr>
          <p:nvPr>
            <p:ph type="title"/>
          </p:nvPr>
        </p:nvSpPr>
        <p:spPr/>
        <p:txBody>
          <a:bodyPr/>
          <a:lstStyle/>
          <a:p>
            <a:r>
              <a:rPr lang="en-US" dirty="0"/>
              <a:t>Azure App Service</a:t>
            </a:r>
          </a:p>
        </p:txBody>
      </p:sp>
      <p:pic>
        <p:nvPicPr>
          <p:cNvPr id="5" name="Picture 4">
            <a:extLst>
              <a:ext uri="{FF2B5EF4-FFF2-40B4-BE49-F238E27FC236}">
                <a16:creationId xmlns:a16="http://schemas.microsoft.com/office/drawing/2014/main" id="{75CBF273-4999-4ACF-B254-5B1A661CBD48}"/>
              </a:ext>
            </a:extLst>
          </p:cNvPr>
          <p:cNvPicPr>
            <a:picLocks noChangeAspect="1"/>
          </p:cNvPicPr>
          <p:nvPr/>
        </p:nvPicPr>
        <p:blipFill>
          <a:blip r:embed="rId2"/>
          <a:stretch>
            <a:fillRect/>
          </a:stretch>
        </p:blipFill>
        <p:spPr>
          <a:xfrm>
            <a:off x="7666652" y="1467077"/>
            <a:ext cx="406695" cy="406695"/>
          </a:xfrm>
          <a:prstGeom prst="rect">
            <a:avLst/>
          </a:prstGeom>
        </p:spPr>
      </p:pic>
      <p:pic>
        <p:nvPicPr>
          <p:cNvPr id="6" name="Picture 5">
            <a:extLst>
              <a:ext uri="{FF2B5EF4-FFF2-40B4-BE49-F238E27FC236}">
                <a16:creationId xmlns:a16="http://schemas.microsoft.com/office/drawing/2014/main" id="{BC5B96B1-E9AF-400C-817D-0A5FBEE932DA}"/>
              </a:ext>
            </a:extLst>
          </p:cNvPr>
          <p:cNvPicPr>
            <a:picLocks noChangeAspect="1"/>
          </p:cNvPicPr>
          <p:nvPr/>
        </p:nvPicPr>
        <p:blipFill>
          <a:blip r:embed="rId3"/>
          <a:stretch>
            <a:fillRect/>
          </a:stretch>
        </p:blipFill>
        <p:spPr>
          <a:xfrm>
            <a:off x="5918108" y="2641011"/>
            <a:ext cx="585683" cy="558651"/>
          </a:xfrm>
          <a:prstGeom prst="rect">
            <a:avLst/>
          </a:prstGeom>
        </p:spPr>
      </p:pic>
      <p:pic>
        <p:nvPicPr>
          <p:cNvPr id="7" name="Picture 6">
            <a:extLst>
              <a:ext uri="{FF2B5EF4-FFF2-40B4-BE49-F238E27FC236}">
                <a16:creationId xmlns:a16="http://schemas.microsoft.com/office/drawing/2014/main" id="{A124EEEF-E08F-4027-86A2-61B6E7EB8FAB}"/>
              </a:ext>
            </a:extLst>
          </p:cNvPr>
          <p:cNvPicPr>
            <a:picLocks noChangeAspect="1"/>
          </p:cNvPicPr>
          <p:nvPr/>
        </p:nvPicPr>
        <p:blipFill>
          <a:blip r:embed="rId3"/>
          <a:stretch>
            <a:fillRect/>
          </a:stretch>
        </p:blipFill>
        <p:spPr>
          <a:xfrm>
            <a:off x="6070508" y="2793411"/>
            <a:ext cx="585683" cy="558651"/>
          </a:xfrm>
          <a:prstGeom prst="rect">
            <a:avLst/>
          </a:prstGeom>
        </p:spPr>
      </p:pic>
      <p:pic>
        <p:nvPicPr>
          <p:cNvPr id="8" name="Picture 7">
            <a:extLst>
              <a:ext uri="{FF2B5EF4-FFF2-40B4-BE49-F238E27FC236}">
                <a16:creationId xmlns:a16="http://schemas.microsoft.com/office/drawing/2014/main" id="{A090D432-8F88-42A0-99F5-8A308F891271}"/>
              </a:ext>
            </a:extLst>
          </p:cNvPr>
          <p:cNvPicPr>
            <a:picLocks noChangeAspect="1"/>
          </p:cNvPicPr>
          <p:nvPr/>
        </p:nvPicPr>
        <p:blipFill>
          <a:blip r:embed="rId3"/>
          <a:stretch>
            <a:fillRect/>
          </a:stretch>
        </p:blipFill>
        <p:spPr>
          <a:xfrm>
            <a:off x="6222908" y="2945811"/>
            <a:ext cx="585683" cy="558651"/>
          </a:xfrm>
          <a:prstGeom prst="rect">
            <a:avLst/>
          </a:prstGeom>
        </p:spPr>
      </p:pic>
      <p:pic>
        <p:nvPicPr>
          <p:cNvPr id="9" name="Picture 8">
            <a:extLst>
              <a:ext uri="{FF2B5EF4-FFF2-40B4-BE49-F238E27FC236}">
                <a16:creationId xmlns:a16="http://schemas.microsoft.com/office/drawing/2014/main" id="{CCEDC116-7B1F-4268-A7EA-F1B68625B903}"/>
              </a:ext>
            </a:extLst>
          </p:cNvPr>
          <p:cNvPicPr>
            <a:picLocks noChangeAspect="1"/>
          </p:cNvPicPr>
          <p:nvPr/>
        </p:nvPicPr>
        <p:blipFill>
          <a:blip r:embed="rId3"/>
          <a:stretch>
            <a:fillRect/>
          </a:stretch>
        </p:blipFill>
        <p:spPr>
          <a:xfrm>
            <a:off x="6375308" y="3098211"/>
            <a:ext cx="585683" cy="558651"/>
          </a:xfrm>
          <a:prstGeom prst="rect">
            <a:avLst/>
          </a:prstGeom>
        </p:spPr>
      </p:pic>
      <p:pic>
        <p:nvPicPr>
          <p:cNvPr id="10" name="Picture 9">
            <a:extLst>
              <a:ext uri="{FF2B5EF4-FFF2-40B4-BE49-F238E27FC236}">
                <a16:creationId xmlns:a16="http://schemas.microsoft.com/office/drawing/2014/main" id="{37F3D00D-5274-45C6-9D93-C0FE0A8B9629}"/>
              </a:ext>
            </a:extLst>
          </p:cNvPr>
          <p:cNvPicPr>
            <a:picLocks noChangeAspect="1"/>
          </p:cNvPicPr>
          <p:nvPr/>
        </p:nvPicPr>
        <p:blipFill>
          <a:blip r:embed="rId3"/>
          <a:stretch>
            <a:fillRect/>
          </a:stretch>
        </p:blipFill>
        <p:spPr>
          <a:xfrm>
            <a:off x="6527708" y="3250611"/>
            <a:ext cx="585683" cy="558651"/>
          </a:xfrm>
          <a:prstGeom prst="rect">
            <a:avLst/>
          </a:prstGeom>
        </p:spPr>
      </p:pic>
      <p:pic>
        <p:nvPicPr>
          <p:cNvPr id="11" name="Picture 10">
            <a:extLst>
              <a:ext uri="{FF2B5EF4-FFF2-40B4-BE49-F238E27FC236}">
                <a16:creationId xmlns:a16="http://schemas.microsoft.com/office/drawing/2014/main" id="{3E6DD5E6-DBE2-48A9-B45E-80D02DE6AAD6}"/>
              </a:ext>
            </a:extLst>
          </p:cNvPr>
          <p:cNvPicPr>
            <a:picLocks noChangeAspect="1"/>
          </p:cNvPicPr>
          <p:nvPr/>
        </p:nvPicPr>
        <p:blipFill>
          <a:blip r:embed="rId3"/>
          <a:stretch>
            <a:fillRect/>
          </a:stretch>
        </p:blipFill>
        <p:spPr>
          <a:xfrm>
            <a:off x="9294590" y="4862535"/>
            <a:ext cx="585683" cy="558651"/>
          </a:xfrm>
          <a:prstGeom prst="rect">
            <a:avLst/>
          </a:prstGeom>
        </p:spPr>
      </p:pic>
      <p:pic>
        <p:nvPicPr>
          <p:cNvPr id="12" name="Picture 11">
            <a:extLst>
              <a:ext uri="{FF2B5EF4-FFF2-40B4-BE49-F238E27FC236}">
                <a16:creationId xmlns:a16="http://schemas.microsoft.com/office/drawing/2014/main" id="{22F01499-2CBC-4FD0-90BB-A56876486084}"/>
              </a:ext>
            </a:extLst>
          </p:cNvPr>
          <p:cNvPicPr>
            <a:picLocks noChangeAspect="1"/>
          </p:cNvPicPr>
          <p:nvPr/>
        </p:nvPicPr>
        <p:blipFill>
          <a:blip r:embed="rId3"/>
          <a:stretch>
            <a:fillRect/>
          </a:stretch>
        </p:blipFill>
        <p:spPr>
          <a:xfrm>
            <a:off x="9446990" y="5014935"/>
            <a:ext cx="585683" cy="558651"/>
          </a:xfrm>
          <a:prstGeom prst="rect">
            <a:avLst/>
          </a:prstGeom>
        </p:spPr>
      </p:pic>
      <p:pic>
        <p:nvPicPr>
          <p:cNvPr id="13" name="Picture 12">
            <a:extLst>
              <a:ext uri="{FF2B5EF4-FFF2-40B4-BE49-F238E27FC236}">
                <a16:creationId xmlns:a16="http://schemas.microsoft.com/office/drawing/2014/main" id="{81995C26-C219-49A5-8373-9AD98993E683}"/>
              </a:ext>
            </a:extLst>
          </p:cNvPr>
          <p:cNvPicPr>
            <a:picLocks noChangeAspect="1"/>
          </p:cNvPicPr>
          <p:nvPr/>
        </p:nvPicPr>
        <p:blipFill>
          <a:blip r:embed="rId3"/>
          <a:stretch>
            <a:fillRect/>
          </a:stretch>
        </p:blipFill>
        <p:spPr>
          <a:xfrm>
            <a:off x="9599390" y="5167335"/>
            <a:ext cx="585683" cy="558651"/>
          </a:xfrm>
          <a:prstGeom prst="rect">
            <a:avLst/>
          </a:prstGeom>
        </p:spPr>
      </p:pic>
      <p:pic>
        <p:nvPicPr>
          <p:cNvPr id="14" name="Picture 13">
            <a:extLst>
              <a:ext uri="{FF2B5EF4-FFF2-40B4-BE49-F238E27FC236}">
                <a16:creationId xmlns:a16="http://schemas.microsoft.com/office/drawing/2014/main" id="{4AF1AD44-73CE-4181-8B87-8C5D77001058}"/>
              </a:ext>
            </a:extLst>
          </p:cNvPr>
          <p:cNvPicPr>
            <a:picLocks noChangeAspect="1"/>
          </p:cNvPicPr>
          <p:nvPr/>
        </p:nvPicPr>
        <p:blipFill>
          <a:blip r:embed="rId3"/>
          <a:stretch>
            <a:fillRect/>
          </a:stretch>
        </p:blipFill>
        <p:spPr>
          <a:xfrm>
            <a:off x="9751790" y="5319735"/>
            <a:ext cx="585683" cy="558651"/>
          </a:xfrm>
          <a:prstGeom prst="rect">
            <a:avLst/>
          </a:prstGeom>
        </p:spPr>
      </p:pic>
      <p:pic>
        <p:nvPicPr>
          <p:cNvPr id="15" name="Picture 14">
            <a:extLst>
              <a:ext uri="{FF2B5EF4-FFF2-40B4-BE49-F238E27FC236}">
                <a16:creationId xmlns:a16="http://schemas.microsoft.com/office/drawing/2014/main" id="{DD81E8F4-B3D4-4953-AE8F-B8609868F8D3}"/>
              </a:ext>
            </a:extLst>
          </p:cNvPr>
          <p:cNvPicPr>
            <a:picLocks noChangeAspect="1"/>
          </p:cNvPicPr>
          <p:nvPr/>
        </p:nvPicPr>
        <p:blipFill>
          <a:blip r:embed="rId3"/>
          <a:stretch>
            <a:fillRect/>
          </a:stretch>
        </p:blipFill>
        <p:spPr>
          <a:xfrm>
            <a:off x="9904190" y="5472135"/>
            <a:ext cx="585683" cy="558651"/>
          </a:xfrm>
          <a:prstGeom prst="rect">
            <a:avLst/>
          </a:prstGeom>
        </p:spPr>
      </p:pic>
      <p:pic>
        <p:nvPicPr>
          <p:cNvPr id="16" name="Picture 15">
            <a:extLst>
              <a:ext uri="{FF2B5EF4-FFF2-40B4-BE49-F238E27FC236}">
                <a16:creationId xmlns:a16="http://schemas.microsoft.com/office/drawing/2014/main" id="{BF15CBBD-7F4F-42BE-B677-0FA0B1ED8075}"/>
              </a:ext>
            </a:extLst>
          </p:cNvPr>
          <p:cNvPicPr>
            <a:picLocks noChangeAspect="1"/>
          </p:cNvPicPr>
          <p:nvPr/>
        </p:nvPicPr>
        <p:blipFill>
          <a:blip r:embed="rId3"/>
          <a:stretch>
            <a:fillRect/>
          </a:stretch>
        </p:blipFill>
        <p:spPr>
          <a:xfrm>
            <a:off x="7780506" y="4862535"/>
            <a:ext cx="585683" cy="558651"/>
          </a:xfrm>
          <a:prstGeom prst="rect">
            <a:avLst/>
          </a:prstGeom>
        </p:spPr>
      </p:pic>
      <p:pic>
        <p:nvPicPr>
          <p:cNvPr id="17" name="Picture 16">
            <a:extLst>
              <a:ext uri="{FF2B5EF4-FFF2-40B4-BE49-F238E27FC236}">
                <a16:creationId xmlns:a16="http://schemas.microsoft.com/office/drawing/2014/main" id="{6D71889E-E02E-4A00-A168-BD158FDB896D}"/>
              </a:ext>
            </a:extLst>
          </p:cNvPr>
          <p:cNvPicPr>
            <a:picLocks noChangeAspect="1"/>
          </p:cNvPicPr>
          <p:nvPr/>
        </p:nvPicPr>
        <p:blipFill>
          <a:blip r:embed="rId3"/>
          <a:stretch>
            <a:fillRect/>
          </a:stretch>
        </p:blipFill>
        <p:spPr>
          <a:xfrm>
            <a:off x="7932906" y="5026658"/>
            <a:ext cx="585683" cy="558651"/>
          </a:xfrm>
          <a:prstGeom prst="rect">
            <a:avLst/>
          </a:prstGeom>
        </p:spPr>
      </p:pic>
      <p:pic>
        <p:nvPicPr>
          <p:cNvPr id="18" name="Picture 17">
            <a:extLst>
              <a:ext uri="{FF2B5EF4-FFF2-40B4-BE49-F238E27FC236}">
                <a16:creationId xmlns:a16="http://schemas.microsoft.com/office/drawing/2014/main" id="{7A808B14-17E2-4C14-AC79-AFF8DB95E19E}"/>
              </a:ext>
            </a:extLst>
          </p:cNvPr>
          <p:cNvPicPr>
            <a:picLocks noChangeAspect="1"/>
          </p:cNvPicPr>
          <p:nvPr/>
        </p:nvPicPr>
        <p:blipFill>
          <a:blip r:embed="rId3"/>
          <a:stretch>
            <a:fillRect/>
          </a:stretch>
        </p:blipFill>
        <p:spPr>
          <a:xfrm>
            <a:off x="8085306" y="5179058"/>
            <a:ext cx="585683" cy="558651"/>
          </a:xfrm>
          <a:prstGeom prst="rect">
            <a:avLst/>
          </a:prstGeom>
        </p:spPr>
      </p:pic>
      <p:pic>
        <p:nvPicPr>
          <p:cNvPr id="19" name="Picture 18">
            <a:extLst>
              <a:ext uri="{FF2B5EF4-FFF2-40B4-BE49-F238E27FC236}">
                <a16:creationId xmlns:a16="http://schemas.microsoft.com/office/drawing/2014/main" id="{B1CE8338-0018-4ADD-8CE3-D56EB757E1A6}"/>
              </a:ext>
            </a:extLst>
          </p:cNvPr>
          <p:cNvPicPr>
            <a:picLocks noChangeAspect="1"/>
          </p:cNvPicPr>
          <p:nvPr/>
        </p:nvPicPr>
        <p:blipFill>
          <a:blip r:embed="rId3"/>
          <a:stretch>
            <a:fillRect/>
          </a:stretch>
        </p:blipFill>
        <p:spPr>
          <a:xfrm>
            <a:off x="8237706" y="5331458"/>
            <a:ext cx="585683" cy="558651"/>
          </a:xfrm>
          <a:prstGeom prst="rect">
            <a:avLst/>
          </a:prstGeom>
        </p:spPr>
      </p:pic>
      <p:pic>
        <p:nvPicPr>
          <p:cNvPr id="20" name="Picture 19">
            <a:extLst>
              <a:ext uri="{FF2B5EF4-FFF2-40B4-BE49-F238E27FC236}">
                <a16:creationId xmlns:a16="http://schemas.microsoft.com/office/drawing/2014/main" id="{BB04CD3B-8E2F-4969-B1FB-C8DA5C293C6A}"/>
              </a:ext>
            </a:extLst>
          </p:cNvPr>
          <p:cNvPicPr>
            <a:picLocks noChangeAspect="1"/>
          </p:cNvPicPr>
          <p:nvPr/>
        </p:nvPicPr>
        <p:blipFill>
          <a:blip r:embed="rId3"/>
          <a:stretch>
            <a:fillRect/>
          </a:stretch>
        </p:blipFill>
        <p:spPr>
          <a:xfrm>
            <a:off x="8390106" y="5483858"/>
            <a:ext cx="585683" cy="558651"/>
          </a:xfrm>
          <a:prstGeom prst="rect">
            <a:avLst/>
          </a:prstGeom>
        </p:spPr>
      </p:pic>
      <p:pic>
        <p:nvPicPr>
          <p:cNvPr id="21" name="Picture 20">
            <a:extLst>
              <a:ext uri="{FF2B5EF4-FFF2-40B4-BE49-F238E27FC236}">
                <a16:creationId xmlns:a16="http://schemas.microsoft.com/office/drawing/2014/main" id="{9CD573BA-F2B2-45F3-A63C-3C1F03578927}"/>
              </a:ext>
            </a:extLst>
          </p:cNvPr>
          <p:cNvPicPr>
            <a:picLocks noChangeAspect="1"/>
          </p:cNvPicPr>
          <p:nvPr/>
        </p:nvPicPr>
        <p:blipFill>
          <a:blip r:embed="rId3"/>
          <a:stretch>
            <a:fillRect/>
          </a:stretch>
        </p:blipFill>
        <p:spPr>
          <a:xfrm>
            <a:off x="6303869" y="4862535"/>
            <a:ext cx="585683" cy="558651"/>
          </a:xfrm>
          <a:prstGeom prst="rect">
            <a:avLst/>
          </a:prstGeom>
        </p:spPr>
      </p:pic>
      <p:pic>
        <p:nvPicPr>
          <p:cNvPr id="22" name="Picture 21">
            <a:extLst>
              <a:ext uri="{FF2B5EF4-FFF2-40B4-BE49-F238E27FC236}">
                <a16:creationId xmlns:a16="http://schemas.microsoft.com/office/drawing/2014/main" id="{4C07F5AE-14B2-452F-B757-09F7E6905C02}"/>
              </a:ext>
            </a:extLst>
          </p:cNvPr>
          <p:cNvPicPr>
            <a:picLocks noChangeAspect="1"/>
          </p:cNvPicPr>
          <p:nvPr/>
        </p:nvPicPr>
        <p:blipFill>
          <a:blip r:embed="rId3"/>
          <a:stretch>
            <a:fillRect/>
          </a:stretch>
        </p:blipFill>
        <p:spPr>
          <a:xfrm>
            <a:off x="6456269" y="5026658"/>
            <a:ext cx="585683" cy="558651"/>
          </a:xfrm>
          <a:prstGeom prst="rect">
            <a:avLst/>
          </a:prstGeom>
        </p:spPr>
      </p:pic>
      <p:pic>
        <p:nvPicPr>
          <p:cNvPr id="23" name="Picture 22">
            <a:extLst>
              <a:ext uri="{FF2B5EF4-FFF2-40B4-BE49-F238E27FC236}">
                <a16:creationId xmlns:a16="http://schemas.microsoft.com/office/drawing/2014/main" id="{9050AEE5-37D8-49BD-937C-269D6D3C3A41}"/>
              </a:ext>
            </a:extLst>
          </p:cNvPr>
          <p:cNvPicPr>
            <a:picLocks noChangeAspect="1"/>
          </p:cNvPicPr>
          <p:nvPr/>
        </p:nvPicPr>
        <p:blipFill>
          <a:blip r:embed="rId3"/>
          <a:stretch>
            <a:fillRect/>
          </a:stretch>
        </p:blipFill>
        <p:spPr>
          <a:xfrm>
            <a:off x="6608669" y="5179058"/>
            <a:ext cx="585683" cy="558651"/>
          </a:xfrm>
          <a:prstGeom prst="rect">
            <a:avLst/>
          </a:prstGeom>
        </p:spPr>
      </p:pic>
      <p:pic>
        <p:nvPicPr>
          <p:cNvPr id="24" name="Picture 23">
            <a:extLst>
              <a:ext uri="{FF2B5EF4-FFF2-40B4-BE49-F238E27FC236}">
                <a16:creationId xmlns:a16="http://schemas.microsoft.com/office/drawing/2014/main" id="{0BEB2F64-D7E4-4F93-8CE4-04E3DD74B6C5}"/>
              </a:ext>
            </a:extLst>
          </p:cNvPr>
          <p:cNvPicPr>
            <a:picLocks noChangeAspect="1"/>
          </p:cNvPicPr>
          <p:nvPr/>
        </p:nvPicPr>
        <p:blipFill>
          <a:blip r:embed="rId3"/>
          <a:stretch>
            <a:fillRect/>
          </a:stretch>
        </p:blipFill>
        <p:spPr>
          <a:xfrm>
            <a:off x="6761069" y="5331458"/>
            <a:ext cx="585683" cy="558651"/>
          </a:xfrm>
          <a:prstGeom prst="rect">
            <a:avLst/>
          </a:prstGeom>
        </p:spPr>
      </p:pic>
      <p:pic>
        <p:nvPicPr>
          <p:cNvPr id="25" name="Picture 24">
            <a:extLst>
              <a:ext uri="{FF2B5EF4-FFF2-40B4-BE49-F238E27FC236}">
                <a16:creationId xmlns:a16="http://schemas.microsoft.com/office/drawing/2014/main" id="{E6C62C42-A7B0-4293-B1AC-689BD919E8B1}"/>
              </a:ext>
            </a:extLst>
          </p:cNvPr>
          <p:cNvPicPr>
            <a:picLocks noChangeAspect="1"/>
          </p:cNvPicPr>
          <p:nvPr/>
        </p:nvPicPr>
        <p:blipFill>
          <a:blip r:embed="rId3"/>
          <a:stretch>
            <a:fillRect/>
          </a:stretch>
        </p:blipFill>
        <p:spPr>
          <a:xfrm>
            <a:off x="6913469" y="5483858"/>
            <a:ext cx="585683" cy="558651"/>
          </a:xfrm>
          <a:prstGeom prst="rect">
            <a:avLst/>
          </a:prstGeom>
        </p:spPr>
      </p:pic>
      <p:pic>
        <p:nvPicPr>
          <p:cNvPr id="26" name="Picture 25">
            <a:extLst>
              <a:ext uri="{FF2B5EF4-FFF2-40B4-BE49-F238E27FC236}">
                <a16:creationId xmlns:a16="http://schemas.microsoft.com/office/drawing/2014/main" id="{75266A3B-1B5D-46B1-9120-49219B7238DD}"/>
              </a:ext>
            </a:extLst>
          </p:cNvPr>
          <p:cNvPicPr>
            <a:picLocks noChangeAspect="1"/>
          </p:cNvPicPr>
          <p:nvPr/>
        </p:nvPicPr>
        <p:blipFill>
          <a:blip r:embed="rId3"/>
          <a:stretch>
            <a:fillRect/>
          </a:stretch>
        </p:blipFill>
        <p:spPr>
          <a:xfrm>
            <a:off x="4725352" y="4862535"/>
            <a:ext cx="585683" cy="558651"/>
          </a:xfrm>
          <a:prstGeom prst="rect">
            <a:avLst/>
          </a:prstGeom>
        </p:spPr>
      </p:pic>
      <p:pic>
        <p:nvPicPr>
          <p:cNvPr id="27" name="Picture 26">
            <a:extLst>
              <a:ext uri="{FF2B5EF4-FFF2-40B4-BE49-F238E27FC236}">
                <a16:creationId xmlns:a16="http://schemas.microsoft.com/office/drawing/2014/main" id="{A027FDE4-739E-40F1-9335-347A57AC0588}"/>
              </a:ext>
            </a:extLst>
          </p:cNvPr>
          <p:cNvPicPr>
            <a:picLocks noChangeAspect="1"/>
          </p:cNvPicPr>
          <p:nvPr/>
        </p:nvPicPr>
        <p:blipFill>
          <a:blip r:embed="rId3"/>
          <a:stretch>
            <a:fillRect/>
          </a:stretch>
        </p:blipFill>
        <p:spPr>
          <a:xfrm>
            <a:off x="4877752" y="5026658"/>
            <a:ext cx="585683" cy="558651"/>
          </a:xfrm>
          <a:prstGeom prst="rect">
            <a:avLst/>
          </a:prstGeom>
        </p:spPr>
      </p:pic>
      <p:pic>
        <p:nvPicPr>
          <p:cNvPr id="28" name="Picture 27">
            <a:extLst>
              <a:ext uri="{FF2B5EF4-FFF2-40B4-BE49-F238E27FC236}">
                <a16:creationId xmlns:a16="http://schemas.microsoft.com/office/drawing/2014/main" id="{2E05D3A2-7F98-46A8-92F9-8FAD1DEA9C63}"/>
              </a:ext>
            </a:extLst>
          </p:cNvPr>
          <p:cNvPicPr>
            <a:picLocks noChangeAspect="1"/>
          </p:cNvPicPr>
          <p:nvPr/>
        </p:nvPicPr>
        <p:blipFill>
          <a:blip r:embed="rId3"/>
          <a:stretch>
            <a:fillRect/>
          </a:stretch>
        </p:blipFill>
        <p:spPr>
          <a:xfrm>
            <a:off x="5030152" y="5179058"/>
            <a:ext cx="585683" cy="558651"/>
          </a:xfrm>
          <a:prstGeom prst="rect">
            <a:avLst/>
          </a:prstGeom>
        </p:spPr>
      </p:pic>
      <p:pic>
        <p:nvPicPr>
          <p:cNvPr id="29" name="Picture 28">
            <a:extLst>
              <a:ext uri="{FF2B5EF4-FFF2-40B4-BE49-F238E27FC236}">
                <a16:creationId xmlns:a16="http://schemas.microsoft.com/office/drawing/2014/main" id="{4BA03F5C-3AE3-44E0-90E1-57833D70C2DC}"/>
              </a:ext>
            </a:extLst>
          </p:cNvPr>
          <p:cNvPicPr>
            <a:picLocks noChangeAspect="1"/>
          </p:cNvPicPr>
          <p:nvPr/>
        </p:nvPicPr>
        <p:blipFill>
          <a:blip r:embed="rId3"/>
          <a:stretch>
            <a:fillRect/>
          </a:stretch>
        </p:blipFill>
        <p:spPr>
          <a:xfrm>
            <a:off x="5182552" y="5331458"/>
            <a:ext cx="585683" cy="558651"/>
          </a:xfrm>
          <a:prstGeom prst="rect">
            <a:avLst/>
          </a:prstGeom>
        </p:spPr>
      </p:pic>
      <p:pic>
        <p:nvPicPr>
          <p:cNvPr id="30" name="Picture 29">
            <a:extLst>
              <a:ext uri="{FF2B5EF4-FFF2-40B4-BE49-F238E27FC236}">
                <a16:creationId xmlns:a16="http://schemas.microsoft.com/office/drawing/2014/main" id="{855F1093-BE0C-45B9-8C54-BAEA7CA54A06}"/>
              </a:ext>
            </a:extLst>
          </p:cNvPr>
          <p:cNvPicPr>
            <a:picLocks noChangeAspect="1"/>
          </p:cNvPicPr>
          <p:nvPr/>
        </p:nvPicPr>
        <p:blipFill>
          <a:blip r:embed="rId3"/>
          <a:stretch>
            <a:fillRect/>
          </a:stretch>
        </p:blipFill>
        <p:spPr>
          <a:xfrm>
            <a:off x="5334952" y="5483858"/>
            <a:ext cx="585683" cy="558651"/>
          </a:xfrm>
          <a:prstGeom prst="rect">
            <a:avLst/>
          </a:prstGeom>
        </p:spPr>
      </p:pic>
      <p:pic>
        <p:nvPicPr>
          <p:cNvPr id="31" name="Picture 30">
            <a:extLst>
              <a:ext uri="{FF2B5EF4-FFF2-40B4-BE49-F238E27FC236}">
                <a16:creationId xmlns:a16="http://schemas.microsoft.com/office/drawing/2014/main" id="{DF931F85-F5EE-42D4-85C1-F04172CE983B}"/>
              </a:ext>
            </a:extLst>
          </p:cNvPr>
          <p:cNvPicPr>
            <a:picLocks noChangeAspect="1"/>
          </p:cNvPicPr>
          <p:nvPr/>
        </p:nvPicPr>
        <p:blipFill>
          <a:blip r:embed="rId3"/>
          <a:stretch>
            <a:fillRect/>
          </a:stretch>
        </p:blipFill>
        <p:spPr>
          <a:xfrm>
            <a:off x="4051368" y="2641011"/>
            <a:ext cx="585683" cy="558651"/>
          </a:xfrm>
          <a:prstGeom prst="rect">
            <a:avLst/>
          </a:prstGeom>
        </p:spPr>
      </p:pic>
      <p:pic>
        <p:nvPicPr>
          <p:cNvPr id="32" name="Picture 31">
            <a:extLst>
              <a:ext uri="{FF2B5EF4-FFF2-40B4-BE49-F238E27FC236}">
                <a16:creationId xmlns:a16="http://schemas.microsoft.com/office/drawing/2014/main" id="{DC63E186-54DC-4EC1-8E9F-A919B2D4AF83}"/>
              </a:ext>
            </a:extLst>
          </p:cNvPr>
          <p:cNvPicPr>
            <a:picLocks noChangeAspect="1"/>
          </p:cNvPicPr>
          <p:nvPr/>
        </p:nvPicPr>
        <p:blipFill>
          <a:blip r:embed="rId3"/>
          <a:stretch>
            <a:fillRect/>
          </a:stretch>
        </p:blipFill>
        <p:spPr>
          <a:xfrm>
            <a:off x="4203768" y="2793411"/>
            <a:ext cx="585683" cy="558651"/>
          </a:xfrm>
          <a:prstGeom prst="rect">
            <a:avLst/>
          </a:prstGeom>
        </p:spPr>
      </p:pic>
      <p:pic>
        <p:nvPicPr>
          <p:cNvPr id="33" name="Picture 32">
            <a:extLst>
              <a:ext uri="{FF2B5EF4-FFF2-40B4-BE49-F238E27FC236}">
                <a16:creationId xmlns:a16="http://schemas.microsoft.com/office/drawing/2014/main" id="{1FA055C1-F9D4-45A9-B1D5-D097608B07F4}"/>
              </a:ext>
            </a:extLst>
          </p:cNvPr>
          <p:cNvPicPr>
            <a:picLocks noChangeAspect="1"/>
          </p:cNvPicPr>
          <p:nvPr/>
        </p:nvPicPr>
        <p:blipFill>
          <a:blip r:embed="rId3"/>
          <a:stretch>
            <a:fillRect/>
          </a:stretch>
        </p:blipFill>
        <p:spPr>
          <a:xfrm>
            <a:off x="4356168" y="2945811"/>
            <a:ext cx="585683" cy="558651"/>
          </a:xfrm>
          <a:prstGeom prst="rect">
            <a:avLst/>
          </a:prstGeom>
        </p:spPr>
      </p:pic>
      <p:pic>
        <p:nvPicPr>
          <p:cNvPr id="34" name="Picture 33">
            <a:extLst>
              <a:ext uri="{FF2B5EF4-FFF2-40B4-BE49-F238E27FC236}">
                <a16:creationId xmlns:a16="http://schemas.microsoft.com/office/drawing/2014/main" id="{F5297704-3170-4C71-BAFE-14C9A2998F75}"/>
              </a:ext>
            </a:extLst>
          </p:cNvPr>
          <p:cNvPicPr>
            <a:picLocks noChangeAspect="1"/>
          </p:cNvPicPr>
          <p:nvPr/>
        </p:nvPicPr>
        <p:blipFill>
          <a:blip r:embed="rId3"/>
          <a:stretch>
            <a:fillRect/>
          </a:stretch>
        </p:blipFill>
        <p:spPr>
          <a:xfrm>
            <a:off x="4508568" y="3098211"/>
            <a:ext cx="585683" cy="558651"/>
          </a:xfrm>
          <a:prstGeom prst="rect">
            <a:avLst/>
          </a:prstGeom>
        </p:spPr>
      </p:pic>
      <p:pic>
        <p:nvPicPr>
          <p:cNvPr id="35" name="Picture 34">
            <a:extLst>
              <a:ext uri="{FF2B5EF4-FFF2-40B4-BE49-F238E27FC236}">
                <a16:creationId xmlns:a16="http://schemas.microsoft.com/office/drawing/2014/main" id="{3F53FD92-5744-4049-9B73-63D6915B62A9}"/>
              </a:ext>
            </a:extLst>
          </p:cNvPr>
          <p:cNvPicPr>
            <a:picLocks noChangeAspect="1"/>
          </p:cNvPicPr>
          <p:nvPr/>
        </p:nvPicPr>
        <p:blipFill>
          <a:blip r:embed="rId3"/>
          <a:stretch>
            <a:fillRect/>
          </a:stretch>
        </p:blipFill>
        <p:spPr>
          <a:xfrm>
            <a:off x="4660968" y="3250611"/>
            <a:ext cx="585683" cy="558651"/>
          </a:xfrm>
          <a:prstGeom prst="rect">
            <a:avLst/>
          </a:prstGeom>
        </p:spPr>
      </p:pic>
      <p:pic>
        <p:nvPicPr>
          <p:cNvPr id="36" name="Picture 35">
            <a:extLst>
              <a:ext uri="{FF2B5EF4-FFF2-40B4-BE49-F238E27FC236}">
                <a16:creationId xmlns:a16="http://schemas.microsoft.com/office/drawing/2014/main" id="{C2160BED-9FDB-49B5-A20E-A84A690771B3}"/>
              </a:ext>
            </a:extLst>
          </p:cNvPr>
          <p:cNvPicPr>
            <a:picLocks noChangeAspect="1"/>
          </p:cNvPicPr>
          <p:nvPr/>
        </p:nvPicPr>
        <p:blipFill>
          <a:blip r:embed="rId3"/>
          <a:stretch>
            <a:fillRect/>
          </a:stretch>
        </p:blipFill>
        <p:spPr>
          <a:xfrm>
            <a:off x="7920947" y="2646873"/>
            <a:ext cx="585683" cy="558651"/>
          </a:xfrm>
          <a:prstGeom prst="rect">
            <a:avLst/>
          </a:prstGeom>
        </p:spPr>
      </p:pic>
      <p:pic>
        <p:nvPicPr>
          <p:cNvPr id="37" name="Picture 36">
            <a:extLst>
              <a:ext uri="{FF2B5EF4-FFF2-40B4-BE49-F238E27FC236}">
                <a16:creationId xmlns:a16="http://schemas.microsoft.com/office/drawing/2014/main" id="{53332A38-81F4-4F61-9A7E-1C2C2C5FDF5F}"/>
              </a:ext>
            </a:extLst>
          </p:cNvPr>
          <p:cNvPicPr>
            <a:picLocks noChangeAspect="1"/>
          </p:cNvPicPr>
          <p:nvPr/>
        </p:nvPicPr>
        <p:blipFill>
          <a:blip r:embed="rId3"/>
          <a:stretch>
            <a:fillRect/>
          </a:stretch>
        </p:blipFill>
        <p:spPr>
          <a:xfrm>
            <a:off x="8073347" y="2799273"/>
            <a:ext cx="585683" cy="558651"/>
          </a:xfrm>
          <a:prstGeom prst="rect">
            <a:avLst/>
          </a:prstGeom>
        </p:spPr>
      </p:pic>
      <p:pic>
        <p:nvPicPr>
          <p:cNvPr id="38" name="Picture 37">
            <a:extLst>
              <a:ext uri="{FF2B5EF4-FFF2-40B4-BE49-F238E27FC236}">
                <a16:creationId xmlns:a16="http://schemas.microsoft.com/office/drawing/2014/main" id="{39506B8C-760D-4083-8B95-9F54FD9AB4E8}"/>
              </a:ext>
            </a:extLst>
          </p:cNvPr>
          <p:cNvPicPr>
            <a:picLocks noChangeAspect="1"/>
          </p:cNvPicPr>
          <p:nvPr/>
        </p:nvPicPr>
        <p:blipFill>
          <a:blip r:embed="rId3"/>
          <a:stretch>
            <a:fillRect/>
          </a:stretch>
        </p:blipFill>
        <p:spPr>
          <a:xfrm>
            <a:off x="8225747" y="2951673"/>
            <a:ext cx="585683" cy="558651"/>
          </a:xfrm>
          <a:prstGeom prst="rect">
            <a:avLst/>
          </a:prstGeom>
        </p:spPr>
      </p:pic>
      <p:pic>
        <p:nvPicPr>
          <p:cNvPr id="39" name="Picture 38">
            <a:extLst>
              <a:ext uri="{FF2B5EF4-FFF2-40B4-BE49-F238E27FC236}">
                <a16:creationId xmlns:a16="http://schemas.microsoft.com/office/drawing/2014/main" id="{7CE42640-6E2C-48FA-A30C-87B3AAC27627}"/>
              </a:ext>
            </a:extLst>
          </p:cNvPr>
          <p:cNvPicPr>
            <a:picLocks noChangeAspect="1"/>
          </p:cNvPicPr>
          <p:nvPr/>
        </p:nvPicPr>
        <p:blipFill>
          <a:blip r:embed="rId3"/>
          <a:stretch>
            <a:fillRect/>
          </a:stretch>
        </p:blipFill>
        <p:spPr>
          <a:xfrm>
            <a:off x="8378147" y="3104073"/>
            <a:ext cx="585683" cy="558651"/>
          </a:xfrm>
          <a:prstGeom prst="rect">
            <a:avLst/>
          </a:prstGeom>
        </p:spPr>
      </p:pic>
      <p:pic>
        <p:nvPicPr>
          <p:cNvPr id="40" name="Picture 39">
            <a:extLst>
              <a:ext uri="{FF2B5EF4-FFF2-40B4-BE49-F238E27FC236}">
                <a16:creationId xmlns:a16="http://schemas.microsoft.com/office/drawing/2014/main" id="{9D68F760-CFFE-4BEF-8C05-EBDBC925B3A8}"/>
              </a:ext>
            </a:extLst>
          </p:cNvPr>
          <p:cNvPicPr>
            <a:picLocks noChangeAspect="1"/>
          </p:cNvPicPr>
          <p:nvPr/>
        </p:nvPicPr>
        <p:blipFill>
          <a:blip r:embed="rId3"/>
          <a:stretch>
            <a:fillRect/>
          </a:stretch>
        </p:blipFill>
        <p:spPr>
          <a:xfrm>
            <a:off x="8530547" y="3250611"/>
            <a:ext cx="585683" cy="558651"/>
          </a:xfrm>
          <a:prstGeom prst="rect">
            <a:avLst/>
          </a:prstGeom>
        </p:spPr>
      </p:pic>
      <p:pic>
        <p:nvPicPr>
          <p:cNvPr id="41" name="Picture 40">
            <a:extLst>
              <a:ext uri="{FF2B5EF4-FFF2-40B4-BE49-F238E27FC236}">
                <a16:creationId xmlns:a16="http://schemas.microsoft.com/office/drawing/2014/main" id="{B3C623E7-5D78-4C80-8FD0-0908B7F256EA}"/>
              </a:ext>
            </a:extLst>
          </p:cNvPr>
          <p:cNvPicPr>
            <a:picLocks noChangeAspect="1"/>
          </p:cNvPicPr>
          <p:nvPr/>
        </p:nvPicPr>
        <p:blipFill>
          <a:blip r:embed="rId3"/>
          <a:stretch>
            <a:fillRect/>
          </a:stretch>
        </p:blipFill>
        <p:spPr>
          <a:xfrm>
            <a:off x="10089443" y="2641012"/>
            <a:ext cx="585683" cy="558651"/>
          </a:xfrm>
          <a:prstGeom prst="rect">
            <a:avLst/>
          </a:prstGeom>
        </p:spPr>
      </p:pic>
      <p:pic>
        <p:nvPicPr>
          <p:cNvPr id="42" name="Picture 41">
            <a:extLst>
              <a:ext uri="{FF2B5EF4-FFF2-40B4-BE49-F238E27FC236}">
                <a16:creationId xmlns:a16="http://schemas.microsoft.com/office/drawing/2014/main" id="{1CC7B557-CE98-496D-9A66-6717CC68468A}"/>
              </a:ext>
            </a:extLst>
          </p:cNvPr>
          <p:cNvPicPr>
            <a:picLocks noChangeAspect="1"/>
          </p:cNvPicPr>
          <p:nvPr/>
        </p:nvPicPr>
        <p:blipFill>
          <a:blip r:embed="rId3"/>
          <a:stretch>
            <a:fillRect/>
          </a:stretch>
        </p:blipFill>
        <p:spPr>
          <a:xfrm>
            <a:off x="10241843" y="2793412"/>
            <a:ext cx="585683" cy="558651"/>
          </a:xfrm>
          <a:prstGeom prst="rect">
            <a:avLst/>
          </a:prstGeom>
        </p:spPr>
      </p:pic>
      <p:pic>
        <p:nvPicPr>
          <p:cNvPr id="43" name="Picture 42">
            <a:extLst>
              <a:ext uri="{FF2B5EF4-FFF2-40B4-BE49-F238E27FC236}">
                <a16:creationId xmlns:a16="http://schemas.microsoft.com/office/drawing/2014/main" id="{5CE97EC2-E689-4ADE-9A81-63832086971C}"/>
              </a:ext>
            </a:extLst>
          </p:cNvPr>
          <p:cNvPicPr>
            <a:picLocks noChangeAspect="1"/>
          </p:cNvPicPr>
          <p:nvPr/>
        </p:nvPicPr>
        <p:blipFill>
          <a:blip r:embed="rId3"/>
          <a:stretch>
            <a:fillRect/>
          </a:stretch>
        </p:blipFill>
        <p:spPr>
          <a:xfrm>
            <a:off x="10394243" y="2945812"/>
            <a:ext cx="585683" cy="558651"/>
          </a:xfrm>
          <a:prstGeom prst="rect">
            <a:avLst/>
          </a:prstGeom>
        </p:spPr>
      </p:pic>
      <p:pic>
        <p:nvPicPr>
          <p:cNvPr id="44" name="Picture 43">
            <a:extLst>
              <a:ext uri="{FF2B5EF4-FFF2-40B4-BE49-F238E27FC236}">
                <a16:creationId xmlns:a16="http://schemas.microsoft.com/office/drawing/2014/main" id="{FEB3D3B8-C19E-40F7-B756-1F3C7406F05D}"/>
              </a:ext>
            </a:extLst>
          </p:cNvPr>
          <p:cNvPicPr>
            <a:picLocks noChangeAspect="1"/>
          </p:cNvPicPr>
          <p:nvPr/>
        </p:nvPicPr>
        <p:blipFill>
          <a:blip r:embed="rId3"/>
          <a:stretch>
            <a:fillRect/>
          </a:stretch>
        </p:blipFill>
        <p:spPr>
          <a:xfrm>
            <a:off x="10546643" y="3098212"/>
            <a:ext cx="585683" cy="558651"/>
          </a:xfrm>
          <a:prstGeom prst="rect">
            <a:avLst/>
          </a:prstGeom>
        </p:spPr>
      </p:pic>
      <p:pic>
        <p:nvPicPr>
          <p:cNvPr id="45" name="Picture 44">
            <a:extLst>
              <a:ext uri="{FF2B5EF4-FFF2-40B4-BE49-F238E27FC236}">
                <a16:creationId xmlns:a16="http://schemas.microsoft.com/office/drawing/2014/main" id="{420C994B-B5FB-4EA4-90F3-ECE06939EA38}"/>
              </a:ext>
            </a:extLst>
          </p:cNvPr>
          <p:cNvPicPr>
            <a:picLocks noChangeAspect="1"/>
          </p:cNvPicPr>
          <p:nvPr/>
        </p:nvPicPr>
        <p:blipFill>
          <a:blip r:embed="rId3"/>
          <a:stretch>
            <a:fillRect/>
          </a:stretch>
        </p:blipFill>
        <p:spPr>
          <a:xfrm>
            <a:off x="10699043" y="3250611"/>
            <a:ext cx="585683" cy="558651"/>
          </a:xfrm>
          <a:prstGeom prst="rect">
            <a:avLst/>
          </a:prstGeom>
        </p:spPr>
      </p:pic>
      <p:sp>
        <p:nvSpPr>
          <p:cNvPr id="46" name="TextBox 45">
            <a:extLst>
              <a:ext uri="{FF2B5EF4-FFF2-40B4-BE49-F238E27FC236}">
                <a16:creationId xmlns:a16="http://schemas.microsoft.com/office/drawing/2014/main" id="{D87F3E90-FDAA-4EE4-B736-FB6DC1E2C09B}"/>
              </a:ext>
            </a:extLst>
          </p:cNvPr>
          <p:cNvSpPr txBox="1"/>
          <p:nvPr/>
        </p:nvSpPr>
        <p:spPr>
          <a:xfrm>
            <a:off x="8266687" y="3774046"/>
            <a:ext cx="1027904" cy="246221"/>
          </a:xfrm>
          <a:prstGeom prst="rect">
            <a:avLst/>
          </a:prstGeom>
          <a:noFill/>
        </p:spPr>
        <p:txBody>
          <a:bodyPr wrap="square" lIns="0" tIns="0" rIns="0" bIns="0" rtlCol="0">
            <a:spAutoFit/>
          </a:bodyPr>
          <a:lstStyle/>
          <a:p>
            <a:pPr algn="l"/>
            <a:r>
              <a:rPr lang="en-US" sz="1600" dirty="0">
                <a:gradFill>
                  <a:gsLst>
                    <a:gs pos="2917">
                      <a:schemeClr val="tx1"/>
                    </a:gs>
                    <a:gs pos="30000">
                      <a:schemeClr val="tx1"/>
                    </a:gs>
                  </a:gsLst>
                  <a:lin ang="5400000" scaled="0"/>
                </a:gradFill>
              </a:rPr>
              <a:t>Front Ends</a:t>
            </a:r>
          </a:p>
        </p:txBody>
      </p:sp>
      <p:sp>
        <p:nvSpPr>
          <p:cNvPr id="47" name="TextBox 46">
            <a:extLst>
              <a:ext uri="{FF2B5EF4-FFF2-40B4-BE49-F238E27FC236}">
                <a16:creationId xmlns:a16="http://schemas.microsoft.com/office/drawing/2014/main" id="{7A0C1351-599F-484F-84D2-4B8C3C95B481}"/>
              </a:ext>
            </a:extLst>
          </p:cNvPr>
          <p:cNvSpPr txBox="1"/>
          <p:nvPr/>
        </p:nvSpPr>
        <p:spPr>
          <a:xfrm>
            <a:off x="6361340" y="3774046"/>
            <a:ext cx="1298131" cy="246221"/>
          </a:xfrm>
          <a:prstGeom prst="rect">
            <a:avLst/>
          </a:prstGeom>
          <a:noFill/>
        </p:spPr>
        <p:txBody>
          <a:bodyPr wrap="square" lIns="0" tIns="0" rIns="0" bIns="0" rtlCol="0">
            <a:spAutoFit/>
          </a:bodyPr>
          <a:lstStyle/>
          <a:p>
            <a:pPr algn="l"/>
            <a:r>
              <a:rPr lang="en-US" sz="1600" dirty="0">
                <a:gradFill>
                  <a:gsLst>
                    <a:gs pos="2917">
                      <a:schemeClr val="tx1"/>
                    </a:gs>
                    <a:gs pos="30000">
                      <a:schemeClr val="tx1"/>
                    </a:gs>
                  </a:gsLst>
                  <a:lin ang="5400000" scaled="0"/>
                </a:gradFill>
              </a:rPr>
              <a:t>  Publishers</a:t>
            </a:r>
          </a:p>
        </p:txBody>
      </p:sp>
      <p:sp>
        <p:nvSpPr>
          <p:cNvPr id="48" name="TextBox 47">
            <a:extLst>
              <a:ext uri="{FF2B5EF4-FFF2-40B4-BE49-F238E27FC236}">
                <a16:creationId xmlns:a16="http://schemas.microsoft.com/office/drawing/2014/main" id="{D0D2D1EE-4F35-43BE-81CF-C97501BAFE05}"/>
              </a:ext>
            </a:extLst>
          </p:cNvPr>
          <p:cNvSpPr txBox="1"/>
          <p:nvPr/>
        </p:nvSpPr>
        <p:spPr>
          <a:xfrm>
            <a:off x="4445186" y="3774046"/>
            <a:ext cx="1122566" cy="246221"/>
          </a:xfrm>
          <a:prstGeom prst="rect">
            <a:avLst/>
          </a:prstGeom>
          <a:noFill/>
        </p:spPr>
        <p:txBody>
          <a:bodyPr wrap="square" lIns="0" tIns="0" rIns="0" bIns="0" rtlCol="0">
            <a:spAutoFit/>
          </a:bodyPr>
          <a:lstStyle/>
          <a:p>
            <a:pPr algn="l"/>
            <a:r>
              <a:rPr lang="en-US" sz="1600" dirty="0">
                <a:gradFill>
                  <a:gsLst>
                    <a:gs pos="2917">
                      <a:schemeClr val="tx1"/>
                    </a:gs>
                    <a:gs pos="30000">
                      <a:schemeClr val="tx1"/>
                    </a:gs>
                  </a:gsLst>
                  <a:lin ang="5400000" scaled="0"/>
                </a:gradFill>
              </a:rPr>
              <a:t>File Servers</a:t>
            </a:r>
          </a:p>
        </p:txBody>
      </p:sp>
      <p:sp>
        <p:nvSpPr>
          <p:cNvPr id="49" name="TextBox 48">
            <a:extLst>
              <a:ext uri="{FF2B5EF4-FFF2-40B4-BE49-F238E27FC236}">
                <a16:creationId xmlns:a16="http://schemas.microsoft.com/office/drawing/2014/main" id="{46C619DC-C239-4E7F-B691-9E582BC9B840}"/>
              </a:ext>
            </a:extLst>
          </p:cNvPr>
          <p:cNvSpPr txBox="1"/>
          <p:nvPr/>
        </p:nvSpPr>
        <p:spPr>
          <a:xfrm>
            <a:off x="10552295" y="3774046"/>
            <a:ext cx="915806" cy="246221"/>
          </a:xfrm>
          <a:prstGeom prst="rect">
            <a:avLst/>
          </a:prstGeom>
          <a:noFill/>
        </p:spPr>
        <p:txBody>
          <a:bodyPr wrap="square" lIns="0" tIns="0" rIns="0" bIns="0" rtlCol="0">
            <a:spAutoFit/>
          </a:bodyPr>
          <a:lstStyle/>
          <a:p>
            <a:pPr algn="l"/>
            <a:r>
              <a:rPr lang="en-US" sz="1600" dirty="0">
                <a:gradFill>
                  <a:gsLst>
                    <a:gs pos="2917">
                      <a:schemeClr val="tx1"/>
                    </a:gs>
                    <a:gs pos="30000">
                      <a:schemeClr val="tx1"/>
                    </a:gs>
                  </a:gsLst>
                  <a:lin ang="5400000" scaled="0"/>
                </a:gradFill>
              </a:rPr>
              <a:t>Data role</a:t>
            </a:r>
          </a:p>
        </p:txBody>
      </p:sp>
      <p:sp>
        <p:nvSpPr>
          <p:cNvPr id="53" name="TextBox 52">
            <a:extLst>
              <a:ext uri="{FF2B5EF4-FFF2-40B4-BE49-F238E27FC236}">
                <a16:creationId xmlns:a16="http://schemas.microsoft.com/office/drawing/2014/main" id="{AC063F06-6390-4187-B220-2948457B722A}"/>
              </a:ext>
            </a:extLst>
          </p:cNvPr>
          <p:cNvSpPr txBox="1"/>
          <p:nvPr/>
        </p:nvSpPr>
        <p:spPr>
          <a:xfrm>
            <a:off x="7412223" y="6069967"/>
            <a:ext cx="2034767" cy="246221"/>
          </a:xfrm>
          <a:prstGeom prst="rect">
            <a:avLst/>
          </a:prstGeom>
          <a:noFill/>
        </p:spPr>
        <p:txBody>
          <a:bodyPr wrap="square" lIns="0" tIns="0" rIns="0" bIns="0" rtlCol="0">
            <a:spAutoFit/>
          </a:bodyPr>
          <a:lstStyle/>
          <a:p>
            <a:pPr algn="l"/>
            <a:r>
              <a:rPr lang="en-US" sz="1600" dirty="0">
                <a:gradFill>
                  <a:gsLst>
                    <a:gs pos="2917">
                      <a:schemeClr val="tx1"/>
                    </a:gs>
                    <a:gs pos="30000">
                      <a:schemeClr val="tx1"/>
                    </a:gs>
                  </a:gsLst>
                  <a:lin ang="5400000" scaled="0"/>
                </a:gradFill>
              </a:rPr>
              <a:t>Workers</a:t>
            </a:r>
          </a:p>
        </p:txBody>
      </p:sp>
      <p:cxnSp>
        <p:nvCxnSpPr>
          <p:cNvPr id="56" name="Connector: Elbow 55">
            <a:extLst>
              <a:ext uri="{FF2B5EF4-FFF2-40B4-BE49-F238E27FC236}">
                <a16:creationId xmlns:a16="http://schemas.microsoft.com/office/drawing/2014/main" id="{27519F83-5D6B-41B2-AEF0-E22B4D79FE0C}"/>
              </a:ext>
            </a:extLst>
          </p:cNvPr>
          <p:cNvCxnSpPr>
            <a:cxnSpLocks/>
            <a:stCxn id="48" idx="2"/>
            <a:endCxn id="26" idx="0"/>
          </p:cNvCxnSpPr>
          <p:nvPr/>
        </p:nvCxnSpPr>
        <p:spPr>
          <a:xfrm rot="16200000" flipH="1">
            <a:off x="4591197" y="4435538"/>
            <a:ext cx="842268" cy="11725"/>
          </a:xfrm>
          <a:prstGeom prst="bentConnector3">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BE32E6AA-BFEB-4EDE-B9EC-1F28D6536BE3}"/>
              </a:ext>
            </a:extLst>
          </p:cNvPr>
          <p:cNvCxnSpPr>
            <a:cxnSpLocks/>
            <a:stCxn id="48" idx="2"/>
            <a:endCxn id="21" idx="0"/>
          </p:cNvCxnSpPr>
          <p:nvPr/>
        </p:nvCxnSpPr>
        <p:spPr>
          <a:xfrm rot="16200000" flipH="1">
            <a:off x="5380456" y="3646280"/>
            <a:ext cx="842268" cy="1590242"/>
          </a:xfrm>
          <a:prstGeom prst="bentConnector3">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90239DB4-782E-4670-9B33-EEB00D41FE88}"/>
              </a:ext>
            </a:extLst>
          </p:cNvPr>
          <p:cNvCxnSpPr>
            <a:cxnSpLocks/>
            <a:stCxn id="48" idx="2"/>
            <a:endCxn id="16" idx="0"/>
          </p:cNvCxnSpPr>
          <p:nvPr/>
        </p:nvCxnSpPr>
        <p:spPr>
          <a:xfrm rot="16200000" flipH="1">
            <a:off x="6118774" y="2907961"/>
            <a:ext cx="842268" cy="3066879"/>
          </a:xfrm>
          <a:prstGeom prst="bentConnector3">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DB223E1-2754-4A3E-B805-BADDE2A4235F}"/>
              </a:ext>
            </a:extLst>
          </p:cNvPr>
          <p:cNvCxnSpPr>
            <a:cxnSpLocks/>
            <a:stCxn id="48" idx="2"/>
            <a:endCxn id="11" idx="0"/>
          </p:cNvCxnSpPr>
          <p:nvPr/>
        </p:nvCxnSpPr>
        <p:spPr>
          <a:xfrm rot="16200000" flipH="1">
            <a:off x="6875816" y="2150919"/>
            <a:ext cx="842268" cy="4580963"/>
          </a:xfrm>
          <a:prstGeom prst="bentConnector3">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7AA0A223-FDF4-4E9E-93D7-96CE1448E615}"/>
              </a:ext>
            </a:extLst>
          </p:cNvPr>
          <p:cNvCxnSpPr>
            <a:cxnSpLocks/>
            <a:stCxn id="46" idx="2"/>
            <a:endCxn id="26" idx="0"/>
          </p:cNvCxnSpPr>
          <p:nvPr/>
        </p:nvCxnSpPr>
        <p:spPr>
          <a:xfrm rot="5400000">
            <a:off x="6478283" y="2560179"/>
            <a:ext cx="842268" cy="3762445"/>
          </a:xfrm>
          <a:prstGeom prst="bentConnector3">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A984D7F0-8A13-4D24-9D76-8905614279FD}"/>
              </a:ext>
            </a:extLst>
          </p:cNvPr>
          <p:cNvCxnSpPr>
            <a:cxnSpLocks/>
            <a:stCxn id="49" idx="2"/>
            <a:endCxn id="26" idx="0"/>
          </p:cNvCxnSpPr>
          <p:nvPr/>
        </p:nvCxnSpPr>
        <p:spPr>
          <a:xfrm rot="5400000">
            <a:off x="7593062" y="1445399"/>
            <a:ext cx="842268" cy="5992004"/>
          </a:xfrm>
          <a:prstGeom prst="bentConnector3">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750B835-AB74-4876-A96F-AA1D8693ECC0}"/>
              </a:ext>
            </a:extLst>
          </p:cNvPr>
          <p:cNvCxnSpPr>
            <a:cxnSpLocks/>
            <a:stCxn id="47" idx="1"/>
            <a:endCxn id="48" idx="3"/>
          </p:cNvCxnSpPr>
          <p:nvPr/>
        </p:nvCxnSpPr>
        <p:spPr>
          <a:xfrm flipH="1">
            <a:off x="5567752" y="3897157"/>
            <a:ext cx="793588"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451C528-0EB0-438E-8FB3-E8D64880FDCA}"/>
              </a:ext>
            </a:extLst>
          </p:cNvPr>
          <p:cNvCxnSpPr>
            <a:stCxn id="5" idx="2"/>
            <a:endCxn id="36" idx="0"/>
          </p:cNvCxnSpPr>
          <p:nvPr/>
        </p:nvCxnSpPr>
        <p:spPr>
          <a:xfrm rot="16200000" flipH="1">
            <a:off x="7655344" y="2088427"/>
            <a:ext cx="773101" cy="343789"/>
          </a:xfrm>
          <a:prstGeom prst="bentConnector3">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4" name="Freeform 80">
            <a:extLst>
              <a:ext uri="{FF2B5EF4-FFF2-40B4-BE49-F238E27FC236}">
                <a16:creationId xmlns:a16="http://schemas.microsoft.com/office/drawing/2014/main" id="{E9BAB6DA-E805-4427-844A-6C9A591BE7A0}"/>
              </a:ext>
            </a:extLst>
          </p:cNvPr>
          <p:cNvSpPr>
            <a:spLocks/>
          </p:cNvSpPr>
          <p:nvPr/>
        </p:nvSpPr>
        <p:spPr bwMode="auto">
          <a:xfrm>
            <a:off x="5846454" y="853562"/>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cxnSp>
        <p:nvCxnSpPr>
          <p:cNvPr id="76" name="Connector: Elbow 75">
            <a:extLst>
              <a:ext uri="{FF2B5EF4-FFF2-40B4-BE49-F238E27FC236}">
                <a16:creationId xmlns:a16="http://schemas.microsoft.com/office/drawing/2014/main" id="{F62EE4D8-1194-4297-BD1C-02CC6039F82C}"/>
              </a:ext>
            </a:extLst>
          </p:cNvPr>
          <p:cNvCxnSpPr>
            <a:stCxn id="74" idx="6"/>
            <a:endCxn id="5" idx="0"/>
          </p:cNvCxnSpPr>
          <p:nvPr/>
        </p:nvCxnSpPr>
        <p:spPr>
          <a:xfrm>
            <a:off x="6960991" y="1255475"/>
            <a:ext cx="909009" cy="211602"/>
          </a:xfrm>
          <a:prstGeom prst="bentConnector2">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4FEDDC2-7C5A-45A7-AEDD-E15329AAA139}"/>
              </a:ext>
            </a:extLst>
          </p:cNvPr>
          <p:cNvSpPr txBox="1"/>
          <p:nvPr/>
        </p:nvSpPr>
        <p:spPr>
          <a:xfrm>
            <a:off x="226187" y="1841630"/>
            <a:ext cx="3202476" cy="4001095"/>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Multi-tenant deployments with thousands of customers per scale unit.</a:t>
            </a: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Distributed platform with multiple roles.</a:t>
            </a: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HTTP/S terminates at Front Ends.</a:t>
            </a: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Customer workloads run on the workers.</a:t>
            </a:r>
          </a:p>
          <a:p>
            <a:pPr algn="l"/>
            <a:endParaRPr lang="en-US" sz="2000" dirty="0">
              <a:gradFill>
                <a:gsLst>
                  <a:gs pos="2917">
                    <a:schemeClr val="tx1"/>
                  </a:gs>
                  <a:gs pos="30000">
                    <a:schemeClr val="tx1"/>
                  </a:gs>
                </a:gsLst>
                <a:lin ang="5400000" scaled="0"/>
              </a:gradFill>
            </a:endParaRPr>
          </a:p>
        </p:txBody>
      </p:sp>
      <p:cxnSp>
        <p:nvCxnSpPr>
          <p:cNvPr id="79" name="Connector: Elbow 78">
            <a:extLst>
              <a:ext uri="{FF2B5EF4-FFF2-40B4-BE49-F238E27FC236}">
                <a16:creationId xmlns:a16="http://schemas.microsoft.com/office/drawing/2014/main" id="{883153E4-77EA-4658-BD63-DE43ECCA219B}"/>
              </a:ext>
            </a:extLst>
          </p:cNvPr>
          <p:cNvCxnSpPr>
            <a:cxnSpLocks/>
            <a:stCxn id="5" idx="2"/>
            <a:endCxn id="6" idx="0"/>
          </p:cNvCxnSpPr>
          <p:nvPr/>
        </p:nvCxnSpPr>
        <p:spPr>
          <a:xfrm rot="5400000">
            <a:off x="6656856" y="1427866"/>
            <a:ext cx="767239" cy="1659050"/>
          </a:xfrm>
          <a:prstGeom prst="bentConnector3">
            <a:avLst>
              <a:gd name="adj1" fmla="val 50000"/>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FE041C22-13F1-470B-8F81-5164FA3B0E0F}"/>
              </a:ext>
            </a:extLst>
          </p:cNvPr>
          <p:cNvGrpSpPr/>
          <p:nvPr/>
        </p:nvGrpSpPr>
        <p:grpSpPr>
          <a:xfrm>
            <a:off x="3774415" y="1893074"/>
            <a:ext cx="386343" cy="238403"/>
            <a:chOff x="5605998" y="4615023"/>
            <a:chExt cx="2957813" cy="1825191"/>
          </a:xfrm>
        </p:grpSpPr>
        <p:grpSp>
          <p:nvGrpSpPr>
            <p:cNvPr id="88" name="Group 87">
              <a:extLst>
                <a:ext uri="{FF2B5EF4-FFF2-40B4-BE49-F238E27FC236}">
                  <a16:creationId xmlns:a16="http://schemas.microsoft.com/office/drawing/2014/main" id="{9B4BAD73-9BB7-4852-8B16-A8892E8963A9}"/>
                </a:ext>
              </a:extLst>
            </p:cNvPr>
            <p:cNvGrpSpPr/>
            <p:nvPr/>
          </p:nvGrpSpPr>
          <p:grpSpPr>
            <a:xfrm>
              <a:off x="5605998" y="4615023"/>
              <a:ext cx="2957813" cy="1825191"/>
              <a:chOff x="5605998" y="4615023"/>
              <a:chExt cx="2957813" cy="1825191"/>
            </a:xfrm>
          </p:grpSpPr>
          <p:sp>
            <p:nvSpPr>
              <p:cNvPr id="93" name="Rectangle: Rounded Corners 92">
                <a:extLst>
                  <a:ext uri="{FF2B5EF4-FFF2-40B4-BE49-F238E27FC236}">
                    <a16:creationId xmlns:a16="http://schemas.microsoft.com/office/drawing/2014/main" id="{54A78873-1C74-4E84-9BFA-611A1D57525C}"/>
                  </a:ext>
                </a:extLst>
              </p:cNvPr>
              <p:cNvSpPr/>
              <p:nvPr/>
            </p:nvSpPr>
            <p:spPr bwMode="auto">
              <a:xfrm rot="2606308">
                <a:off x="6087193" y="4615023"/>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94" name="Rectangle: Rounded Corners 93">
                <a:extLst>
                  <a:ext uri="{FF2B5EF4-FFF2-40B4-BE49-F238E27FC236}">
                    <a16:creationId xmlns:a16="http://schemas.microsoft.com/office/drawing/2014/main" id="{2D6B7C6A-D39A-4DFA-BD79-EB24EA351D5C}"/>
                  </a:ext>
                </a:extLst>
              </p:cNvPr>
              <p:cNvSpPr/>
              <p:nvPr/>
            </p:nvSpPr>
            <p:spPr bwMode="auto">
              <a:xfrm rot="2606308">
                <a:off x="7955364"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95" name="Rectangle: Rounded Corners 94">
                <a:extLst>
                  <a:ext uri="{FF2B5EF4-FFF2-40B4-BE49-F238E27FC236}">
                    <a16:creationId xmlns:a16="http://schemas.microsoft.com/office/drawing/2014/main" id="{A7595D5F-496A-4CD8-BC2E-C140DC57949A}"/>
                  </a:ext>
                </a:extLst>
              </p:cNvPr>
              <p:cNvSpPr/>
              <p:nvPr/>
            </p:nvSpPr>
            <p:spPr bwMode="auto">
              <a:xfrm rot="18844638">
                <a:off x="7940037" y="4612971"/>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96" name="Rectangle: Rounded Corners 95">
                <a:extLst>
                  <a:ext uri="{FF2B5EF4-FFF2-40B4-BE49-F238E27FC236}">
                    <a16:creationId xmlns:a16="http://schemas.microsoft.com/office/drawing/2014/main" id="{1F937FF3-40F2-4F3F-B758-F0A09EB356E7}"/>
                  </a:ext>
                </a:extLst>
              </p:cNvPr>
              <p:cNvSpPr/>
              <p:nvPr/>
            </p:nvSpPr>
            <p:spPr bwMode="auto">
              <a:xfrm rot="18844638">
                <a:off x="6102520" y="5319918"/>
                <a:ext cx="127252" cy="1120296"/>
              </a:xfrm>
              <a:prstGeom prst="roundRect">
                <a:avLst>
                  <a:gd name="adj" fmla="val 43230"/>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nvGrpSpPr>
            <p:cNvPr id="89" name="Group 88">
              <a:extLst>
                <a:ext uri="{FF2B5EF4-FFF2-40B4-BE49-F238E27FC236}">
                  <a16:creationId xmlns:a16="http://schemas.microsoft.com/office/drawing/2014/main" id="{D321EE5E-C73D-4317-A4D7-187783761C5E}"/>
                </a:ext>
              </a:extLst>
            </p:cNvPr>
            <p:cNvGrpSpPr/>
            <p:nvPr/>
          </p:nvGrpSpPr>
          <p:grpSpPr>
            <a:xfrm>
              <a:off x="6348529" y="5338762"/>
              <a:ext cx="1472116" cy="360068"/>
              <a:chOff x="6364404" y="5364369"/>
              <a:chExt cx="1472116" cy="360068"/>
            </a:xfrm>
          </p:grpSpPr>
          <p:sp>
            <p:nvSpPr>
              <p:cNvPr id="90" name="Oval 89">
                <a:extLst>
                  <a:ext uri="{FF2B5EF4-FFF2-40B4-BE49-F238E27FC236}">
                    <a16:creationId xmlns:a16="http://schemas.microsoft.com/office/drawing/2014/main" id="{E25B3E25-E68F-4C68-87B3-C630262D8ABB}"/>
                  </a:ext>
                </a:extLst>
              </p:cNvPr>
              <p:cNvSpPr/>
              <p:nvPr/>
            </p:nvSpPr>
            <p:spPr bwMode="auto">
              <a:xfrm>
                <a:off x="7476455" y="5364369"/>
                <a:ext cx="360065" cy="360068"/>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91" name="Oval 90">
                <a:extLst>
                  <a:ext uri="{FF2B5EF4-FFF2-40B4-BE49-F238E27FC236}">
                    <a16:creationId xmlns:a16="http://schemas.microsoft.com/office/drawing/2014/main" id="{6A71CEE0-3380-46C0-8C4D-E2177A0D2822}"/>
                  </a:ext>
                </a:extLst>
              </p:cNvPr>
              <p:cNvSpPr/>
              <p:nvPr/>
            </p:nvSpPr>
            <p:spPr bwMode="auto">
              <a:xfrm>
                <a:off x="6920430" y="5364369"/>
                <a:ext cx="360065" cy="360060"/>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sp>
            <p:nvSpPr>
              <p:cNvPr id="92" name="Oval 91">
                <a:extLst>
                  <a:ext uri="{FF2B5EF4-FFF2-40B4-BE49-F238E27FC236}">
                    <a16:creationId xmlns:a16="http://schemas.microsoft.com/office/drawing/2014/main" id="{FD69F347-522F-40ED-92E3-BD55A6685A32}"/>
                  </a:ext>
                </a:extLst>
              </p:cNvPr>
              <p:cNvSpPr/>
              <p:nvPr/>
            </p:nvSpPr>
            <p:spPr bwMode="auto">
              <a:xfrm>
                <a:off x="6364404" y="5364369"/>
                <a:ext cx="360065" cy="360068"/>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5439">
                        <a:srgbClr val="F8F8F8"/>
                      </a:gs>
                      <a:gs pos="10000">
                        <a:srgbClr val="F8F8F8"/>
                      </a:gs>
                    </a:gsLst>
                    <a:lin ang="5400000" scaled="0"/>
                  </a:gradFill>
                </a:endParaRPr>
              </a:p>
            </p:txBody>
          </p:sp>
        </p:grpSp>
      </p:grpSp>
      <p:sp>
        <p:nvSpPr>
          <p:cNvPr id="97" name="TextBox 96">
            <a:extLst>
              <a:ext uri="{FF2B5EF4-FFF2-40B4-BE49-F238E27FC236}">
                <a16:creationId xmlns:a16="http://schemas.microsoft.com/office/drawing/2014/main" id="{E688A56C-AEF9-405C-A131-204DBAAD800D}"/>
              </a:ext>
            </a:extLst>
          </p:cNvPr>
          <p:cNvSpPr txBox="1"/>
          <p:nvPr/>
        </p:nvSpPr>
        <p:spPr>
          <a:xfrm>
            <a:off x="4088164" y="1837346"/>
            <a:ext cx="2487367" cy="338554"/>
          </a:xfrm>
          <a:prstGeom prst="rect">
            <a:avLst/>
          </a:prstGeom>
          <a:noFill/>
        </p:spPr>
        <p:txBody>
          <a:bodyPr wrap="square" rtlCol="0">
            <a:spAutoFit/>
          </a:bodyPr>
          <a:lstStyle/>
          <a:p>
            <a:r>
              <a:rPr lang="en-US" sz="1600" kern="0" dirty="0">
                <a:solidFill>
                  <a:schemeClr val="tx2">
                    <a:lumMod val="50000"/>
                  </a:schemeClr>
                </a:solidFill>
              </a:rPr>
              <a:t>Classic Virtual Network</a:t>
            </a:r>
            <a:endParaRPr lang="en-US" sz="1600" dirty="0"/>
          </a:p>
        </p:txBody>
      </p:sp>
    </p:spTree>
    <p:extLst>
      <p:ext uri="{BB962C8B-B14F-4D97-AF65-F5344CB8AC3E}">
        <p14:creationId xmlns:p14="http://schemas.microsoft.com/office/powerpoint/2010/main" val="14587696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2">
            <a:extLst>
              <a:ext uri="{FF2B5EF4-FFF2-40B4-BE49-F238E27FC236}">
                <a16:creationId xmlns:a16="http://schemas.microsoft.com/office/drawing/2014/main" id="{2C2D32B3-952E-49F8-A429-040018E9B97F}"/>
              </a:ext>
            </a:extLst>
          </p:cNvPr>
          <p:cNvSpPr/>
          <p:nvPr/>
        </p:nvSpPr>
        <p:spPr>
          <a:xfrm>
            <a:off x="7388807" y="3683000"/>
            <a:ext cx="2148893" cy="1563200"/>
          </a:xfrm>
          <a:prstGeom prst="roundRect">
            <a:avLst>
              <a:gd name="adj" fmla="val 7915"/>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132"/>
            <a:endParaRPr lang="en-US" kern="0" dirty="0">
              <a:solidFill>
                <a:sysClr val="windowText" lastClr="000000"/>
              </a:solidFill>
            </a:endParaRPr>
          </a:p>
        </p:txBody>
      </p:sp>
      <p:sp>
        <p:nvSpPr>
          <p:cNvPr id="18" name="Rounded Rectangle 75">
            <a:extLst>
              <a:ext uri="{FF2B5EF4-FFF2-40B4-BE49-F238E27FC236}">
                <a16:creationId xmlns:a16="http://schemas.microsoft.com/office/drawing/2014/main" id="{C16E2B48-EC51-46CE-A35A-1C470DAADA9E}"/>
              </a:ext>
            </a:extLst>
          </p:cNvPr>
          <p:cNvSpPr/>
          <p:nvPr/>
        </p:nvSpPr>
        <p:spPr>
          <a:xfrm>
            <a:off x="8463290" y="4428157"/>
            <a:ext cx="872741" cy="808471"/>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19" name="Rounded Rectangle 75">
            <a:extLst>
              <a:ext uri="{FF2B5EF4-FFF2-40B4-BE49-F238E27FC236}">
                <a16:creationId xmlns:a16="http://schemas.microsoft.com/office/drawing/2014/main" id="{164521B8-BCCA-479A-BBB0-F260B66DE0C8}"/>
              </a:ext>
            </a:extLst>
          </p:cNvPr>
          <p:cNvSpPr/>
          <p:nvPr/>
        </p:nvSpPr>
        <p:spPr>
          <a:xfrm>
            <a:off x="7588435" y="4434549"/>
            <a:ext cx="872741" cy="808471"/>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sp>
        <p:nvSpPr>
          <p:cNvPr id="2" name="Title 1">
            <a:extLst>
              <a:ext uri="{FF2B5EF4-FFF2-40B4-BE49-F238E27FC236}">
                <a16:creationId xmlns:a16="http://schemas.microsoft.com/office/drawing/2014/main" id="{1E7845AF-F306-4BAE-A583-230DAB463CE8}"/>
              </a:ext>
            </a:extLst>
          </p:cNvPr>
          <p:cNvSpPr>
            <a:spLocks noGrp="1"/>
          </p:cNvSpPr>
          <p:nvPr>
            <p:ph type="title"/>
          </p:nvPr>
        </p:nvSpPr>
        <p:spPr/>
        <p:txBody>
          <a:bodyPr/>
          <a:lstStyle/>
          <a:p>
            <a:r>
              <a:rPr lang="en-US" dirty="0"/>
              <a:t>App Service worker</a:t>
            </a:r>
          </a:p>
        </p:txBody>
      </p:sp>
      <p:pic>
        <p:nvPicPr>
          <p:cNvPr id="16" name="Picture 2" descr="https://www.sumologic.com/wp-content/uploads/globe-1-e1473894017808.png">
            <a:extLst>
              <a:ext uri="{FF2B5EF4-FFF2-40B4-BE49-F238E27FC236}">
                <a16:creationId xmlns:a16="http://schemas.microsoft.com/office/drawing/2014/main" id="{D96FE2E0-E22E-4C3A-8FCB-A4AFCEFE818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388807" y="4428157"/>
            <a:ext cx="1246595" cy="8084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www.sumologic.com/wp-content/uploads/globe-1-e1473894017808.png">
            <a:extLst>
              <a:ext uri="{FF2B5EF4-FFF2-40B4-BE49-F238E27FC236}">
                <a16:creationId xmlns:a16="http://schemas.microsoft.com/office/drawing/2014/main" id="{4181B0BB-C569-47D8-911D-4ACC90B35D7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276364" y="4428157"/>
            <a:ext cx="1246595" cy="808471"/>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75">
            <a:extLst>
              <a:ext uri="{FF2B5EF4-FFF2-40B4-BE49-F238E27FC236}">
                <a16:creationId xmlns:a16="http://schemas.microsoft.com/office/drawing/2014/main" id="{AC0F4F0D-AFF2-4B62-ABE7-284F6627BEDC}"/>
              </a:ext>
            </a:extLst>
          </p:cNvPr>
          <p:cNvSpPr/>
          <p:nvPr/>
        </p:nvSpPr>
        <p:spPr>
          <a:xfrm>
            <a:off x="8279802" y="3683000"/>
            <a:ext cx="355600" cy="371268"/>
          </a:xfrm>
          <a:prstGeom prst="roundRect">
            <a:avLst>
              <a:gd name="adj" fmla="val 5211"/>
            </a:avLst>
          </a:prstGeom>
          <a:solidFill>
            <a:schemeClr val="bg1">
              <a:lumMod val="95000"/>
            </a:schemeClr>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a:p>
            <a:pPr defTabSz="896132"/>
            <a:endParaRPr lang="en-US" sz="1400" kern="0" dirty="0">
              <a:solidFill>
                <a:schemeClr val="tx1"/>
              </a:solidFill>
            </a:endParaRPr>
          </a:p>
        </p:txBody>
      </p:sp>
      <p:cxnSp>
        <p:nvCxnSpPr>
          <p:cNvPr id="24" name="Straight Arrow Connector 23">
            <a:extLst>
              <a:ext uri="{FF2B5EF4-FFF2-40B4-BE49-F238E27FC236}">
                <a16:creationId xmlns:a16="http://schemas.microsoft.com/office/drawing/2014/main" id="{8A0FC480-138B-4582-A7A5-17C5ABC8A9A5}"/>
              </a:ext>
            </a:extLst>
          </p:cNvPr>
          <p:cNvCxnSpPr>
            <a:endCxn id="22" idx="0"/>
          </p:cNvCxnSpPr>
          <p:nvPr/>
        </p:nvCxnSpPr>
        <p:spPr>
          <a:xfrm flipH="1">
            <a:off x="8457602" y="2527300"/>
            <a:ext cx="3574" cy="115570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39ADEBA-F2DB-40CE-B52A-80E9B3E1214C}"/>
              </a:ext>
            </a:extLst>
          </p:cNvPr>
          <p:cNvSpPr txBox="1"/>
          <p:nvPr/>
        </p:nvSpPr>
        <p:spPr>
          <a:xfrm>
            <a:off x="7588435" y="2153411"/>
            <a:ext cx="1806782"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from Front End</a:t>
            </a:r>
          </a:p>
        </p:txBody>
      </p:sp>
      <p:sp>
        <p:nvSpPr>
          <p:cNvPr id="26" name="TextBox 25">
            <a:extLst>
              <a:ext uri="{FF2B5EF4-FFF2-40B4-BE49-F238E27FC236}">
                <a16:creationId xmlns:a16="http://schemas.microsoft.com/office/drawing/2014/main" id="{C9F180DB-FC05-43EA-A138-E4A3B44AD0F8}"/>
              </a:ext>
            </a:extLst>
          </p:cNvPr>
          <p:cNvSpPr txBox="1"/>
          <p:nvPr/>
        </p:nvSpPr>
        <p:spPr>
          <a:xfrm>
            <a:off x="838199" y="1930400"/>
            <a:ext cx="6126939" cy="2769989"/>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Each app has effectively two sites, the app itself, and the </a:t>
            </a:r>
            <a:r>
              <a:rPr lang="en-US" sz="2000" dirty="0" err="1">
                <a:gradFill>
                  <a:gsLst>
                    <a:gs pos="2917">
                      <a:schemeClr val="tx1"/>
                    </a:gs>
                    <a:gs pos="30000">
                      <a:schemeClr val="tx1"/>
                    </a:gs>
                  </a:gsLst>
                  <a:lin ang="5400000" scaled="0"/>
                </a:gradFill>
              </a:rPr>
              <a:t>scm</a:t>
            </a:r>
            <a:r>
              <a:rPr lang="en-US" sz="2000" dirty="0">
                <a:gradFill>
                  <a:gsLst>
                    <a:gs pos="2917">
                      <a:schemeClr val="tx1"/>
                    </a:gs>
                    <a:gs pos="30000">
                      <a:schemeClr val="tx1"/>
                    </a:gs>
                  </a:gsLst>
                  <a:lin ang="5400000" scaled="0"/>
                </a:gradFill>
              </a:rPr>
              <a:t> site.  In Windows, each runs in a security sandbox.  In Linux, each is a separate container.</a:t>
            </a: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By default, the app is reached at &lt;</a:t>
            </a:r>
            <a:r>
              <a:rPr lang="en-US" sz="2000" dirty="0" err="1">
                <a:gradFill>
                  <a:gsLst>
                    <a:gs pos="2917">
                      <a:schemeClr val="tx1"/>
                    </a:gs>
                    <a:gs pos="30000">
                      <a:schemeClr val="tx1"/>
                    </a:gs>
                  </a:gsLst>
                  <a:lin ang="5400000" scaled="0"/>
                </a:gradFill>
              </a:rPr>
              <a:t>appname</a:t>
            </a:r>
            <a:r>
              <a:rPr lang="en-US" sz="2000" dirty="0">
                <a:gradFill>
                  <a:gsLst>
                    <a:gs pos="2917">
                      <a:schemeClr val="tx1"/>
                    </a:gs>
                    <a:gs pos="30000">
                      <a:schemeClr val="tx1"/>
                    </a:gs>
                  </a:gsLst>
                  <a:lin ang="5400000" scaled="0"/>
                </a:gradFill>
              </a:rPr>
              <a:t>&gt;.azurewebsites.net</a:t>
            </a: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The </a:t>
            </a:r>
            <a:r>
              <a:rPr lang="en-US" sz="2000" dirty="0" err="1">
                <a:gradFill>
                  <a:gsLst>
                    <a:gs pos="2917">
                      <a:schemeClr val="tx1"/>
                    </a:gs>
                    <a:gs pos="30000">
                      <a:schemeClr val="tx1"/>
                    </a:gs>
                  </a:gsLst>
                  <a:lin ang="5400000" scaled="0"/>
                </a:gradFill>
              </a:rPr>
              <a:t>scm</a:t>
            </a:r>
            <a:r>
              <a:rPr lang="en-US" sz="2000" dirty="0">
                <a:gradFill>
                  <a:gsLst>
                    <a:gs pos="2917">
                      <a:schemeClr val="tx1"/>
                    </a:gs>
                    <a:gs pos="30000">
                      <a:schemeClr val="tx1"/>
                    </a:gs>
                  </a:gsLst>
                  <a:lin ang="5400000" scaled="0"/>
                </a:gradFill>
              </a:rPr>
              <a:t> site is reached at &lt;</a:t>
            </a:r>
            <a:r>
              <a:rPr lang="en-US" sz="2000" dirty="0" err="1">
                <a:gradFill>
                  <a:gsLst>
                    <a:gs pos="2917">
                      <a:schemeClr val="tx1"/>
                    </a:gs>
                    <a:gs pos="30000">
                      <a:schemeClr val="tx1"/>
                    </a:gs>
                  </a:gsLst>
                  <a:lin ang="5400000" scaled="0"/>
                </a:gradFill>
              </a:rPr>
              <a:t>appname</a:t>
            </a:r>
            <a:r>
              <a:rPr lang="en-US" sz="2000" dirty="0">
                <a:gradFill>
                  <a:gsLst>
                    <a:gs pos="2917">
                      <a:schemeClr val="tx1"/>
                    </a:gs>
                    <a:gs pos="30000">
                      <a:schemeClr val="tx1"/>
                    </a:gs>
                  </a:gsLst>
                  <a:lin ang="5400000" scaled="0"/>
                </a:gradFill>
              </a:rPr>
              <a:t>&gt;.scm.azurewebsites.net</a:t>
            </a:r>
          </a:p>
        </p:txBody>
      </p:sp>
      <p:cxnSp>
        <p:nvCxnSpPr>
          <p:cNvPr id="28" name="Connector: Elbow 27">
            <a:extLst>
              <a:ext uri="{FF2B5EF4-FFF2-40B4-BE49-F238E27FC236}">
                <a16:creationId xmlns:a16="http://schemas.microsoft.com/office/drawing/2014/main" id="{353C3859-7973-4B4D-B6E9-8C9EFA12FB70}"/>
              </a:ext>
            </a:extLst>
          </p:cNvPr>
          <p:cNvCxnSpPr>
            <a:stCxn id="22" idx="2"/>
            <a:endCxn id="16" idx="0"/>
          </p:cNvCxnSpPr>
          <p:nvPr/>
        </p:nvCxnSpPr>
        <p:spPr>
          <a:xfrm rot="5400000">
            <a:off x="8047910" y="4018464"/>
            <a:ext cx="373889" cy="445497"/>
          </a:xfrm>
          <a:prstGeom prst="bentConnector3">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3D84085-705B-4061-857F-8599E41DE42A}"/>
              </a:ext>
            </a:extLst>
          </p:cNvPr>
          <p:cNvCxnSpPr>
            <a:cxnSpLocks/>
            <a:stCxn id="22" idx="2"/>
            <a:endCxn id="17" idx="0"/>
          </p:cNvCxnSpPr>
          <p:nvPr/>
        </p:nvCxnSpPr>
        <p:spPr>
          <a:xfrm rot="16200000" flipH="1">
            <a:off x="8491688" y="4020182"/>
            <a:ext cx="373889" cy="442060"/>
          </a:xfrm>
          <a:prstGeom prst="bentConnector3">
            <a:avLst>
              <a:gd name="adj1" fmla="val 5000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A77C63B-A3B9-4599-B14B-09FADC5712BD}"/>
              </a:ext>
            </a:extLst>
          </p:cNvPr>
          <p:cNvSpPr txBox="1"/>
          <p:nvPr/>
        </p:nvSpPr>
        <p:spPr>
          <a:xfrm>
            <a:off x="7789709" y="5230320"/>
            <a:ext cx="1394421" cy="276999"/>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app   </a:t>
            </a:r>
            <a:r>
              <a:rPr lang="en-US" sz="1800" dirty="0" err="1">
                <a:gradFill>
                  <a:gsLst>
                    <a:gs pos="2917">
                      <a:schemeClr val="tx1"/>
                    </a:gs>
                    <a:gs pos="30000">
                      <a:schemeClr val="tx1"/>
                    </a:gs>
                  </a:gsLst>
                  <a:lin ang="5400000" scaled="0"/>
                </a:gradFill>
              </a:rPr>
              <a:t>scm</a:t>
            </a:r>
            <a:r>
              <a:rPr lang="en-US" sz="1800" dirty="0">
                <a:gradFill>
                  <a:gsLst>
                    <a:gs pos="2917">
                      <a:schemeClr val="tx1"/>
                    </a:gs>
                    <a:gs pos="30000">
                      <a:schemeClr val="tx1"/>
                    </a:gs>
                  </a:gsLst>
                  <a:lin ang="5400000" scaled="0"/>
                </a:gradFill>
              </a:rPr>
              <a:t> site</a:t>
            </a:r>
          </a:p>
        </p:txBody>
      </p:sp>
      <p:sp>
        <p:nvSpPr>
          <p:cNvPr id="33" name="TextBox 32">
            <a:extLst>
              <a:ext uri="{FF2B5EF4-FFF2-40B4-BE49-F238E27FC236}">
                <a16:creationId xmlns:a16="http://schemas.microsoft.com/office/drawing/2014/main" id="{06E90D39-7966-45B1-A0E3-07877E734017}"/>
              </a:ext>
            </a:extLst>
          </p:cNvPr>
          <p:cNvSpPr txBox="1"/>
          <p:nvPr/>
        </p:nvSpPr>
        <p:spPr>
          <a:xfrm>
            <a:off x="9656556" y="3943247"/>
            <a:ext cx="691984" cy="276999"/>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worker</a:t>
            </a:r>
          </a:p>
        </p:txBody>
      </p:sp>
    </p:spTree>
    <p:extLst>
      <p:ext uri="{BB962C8B-B14F-4D97-AF65-F5344CB8AC3E}">
        <p14:creationId xmlns:p14="http://schemas.microsoft.com/office/powerpoint/2010/main" val="27314169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74A45D0-C0EF-4F20-AA1D-5F87F6AAD5D5}"/>
              </a:ext>
            </a:extLst>
          </p:cNvPr>
          <p:cNvGrpSpPr/>
          <p:nvPr/>
        </p:nvGrpSpPr>
        <p:grpSpPr>
          <a:xfrm>
            <a:off x="914684" y="2816963"/>
            <a:ext cx="9814277" cy="2101850"/>
            <a:chOff x="865335" y="2514981"/>
            <a:chExt cx="9814277" cy="2101850"/>
          </a:xfrm>
        </p:grpSpPr>
        <p:pic>
          <p:nvPicPr>
            <p:cNvPr id="4" name="Picture 2" descr="https://www.sumologic.com/wp-content/uploads/globe-1-e1473894017808.png">
              <a:extLst>
                <a:ext uri="{FF2B5EF4-FFF2-40B4-BE49-F238E27FC236}">
                  <a16:creationId xmlns:a16="http://schemas.microsoft.com/office/drawing/2014/main" id="{88B34051-D9E2-48D9-A399-AE422CDF38B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253571" y="2514981"/>
              <a:ext cx="3240879" cy="21018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2EA7BF89-F7F8-438D-8492-2C5FE9515EE2}"/>
                </a:ext>
              </a:extLst>
            </p:cNvPr>
            <p:cNvCxnSpPr>
              <a:cxnSpLocks/>
            </p:cNvCxnSpPr>
            <p:nvPr/>
          </p:nvCxnSpPr>
          <p:spPr>
            <a:xfrm flipH="1">
              <a:off x="952137" y="3554730"/>
              <a:ext cx="3032036" cy="0"/>
            </a:xfrm>
            <a:prstGeom prst="straightConnector1">
              <a:avLst/>
            </a:prstGeom>
            <a:ln w="28575">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2592-367A-4FA6-BF85-1D3F197593CA}"/>
                </a:ext>
              </a:extLst>
            </p:cNvPr>
            <p:cNvCxnSpPr>
              <a:cxnSpLocks/>
            </p:cNvCxnSpPr>
            <p:nvPr/>
          </p:nvCxnSpPr>
          <p:spPr>
            <a:xfrm flipH="1">
              <a:off x="7494450" y="3554730"/>
              <a:ext cx="2336983" cy="0"/>
            </a:xfrm>
            <a:prstGeom prst="straightConnector1">
              <a:avLst/>
            </a:prstGeom>
            <a:ln w="28575">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79FCDA-40F0-4837-B9A8-9D831761F44A}"/>
                </a:ext>
              </a:extLst>
            </p:cNvPr>
            <p:cNvSpPr txBox="1"/>
            <p:nvPr/>
          </p:nvSpPr>
          <p:spPr>
            <a:xfrm>
              <a:off x="880172" y="3179937"/>
              <a:ext cx="1776872" cy="338554"/>
            </a:xfrm>
            <a:prstGeom prst="rect">
              <a:avLst/>
            </a:prstGeom>
            <a:noFill/>
          </p:spPr>
          <p:txBody>
            <a:bodyPr wrap="square" rtlCol="0">
              <a:spAutoFit/>
            </a:bodyPr>
            <a:lstStyle/>
            <a:p>
              <a:pPr defTabSz="895982"/>
              <a:r>
                <a:rPr lang="en-US" sz="1600" kern="0" dirty="0">
                  <a:solidFill>
                    <a:sysClr val="windowText" lastClr="000000"/>
                  </a:solidFill>
                </a:rPr>
                <a:t>To your app</a:t>
              </a:r>
            </a:p>
          </p:txBody>
        </p:sp>
        <p:sp>
          <p:nvSpPr>
            <p:cNvPr id="10" name="TextBox 9">
              <a:extLst>
                <a:ext uri="{FF2B5EF4-FFF2-40B4-BE49-F238E27FC236}">
                  <a16:creationId xmlns:a16="http://schemas.microsoft.com/office/drawing/2014/main" id="{F4CD625D-B5EB-4B8F-93E2-D60C29FFDC01}"/>
                </a:ext>
              </a:extLst>
            </p:cNvPr>
            <p:cNvSpPr txBox="1"/>
            <p:nvPr/>
          </p:nvSpPr>
          <p:spPr>
            <a:xfrm>
              <a:off x="7379976" y="3179937"/>
              <a:ext cx="1776872" cy="338554"/>
            </a:xfrm>
            <a:prstGeom prst="rect">
              <a:avLst/>
            </a:prstGeom>
            <a:noFill/>
          </p:spPr>
          <p:txBody>
            <a:bodyPr wrap="square" rtlCol="0">
              <a:spAutoFit/>
            </a:bodyPr>
            <a:lstStyle/>
            <a:p>
              <a:pPr defTabSz="895982"/>
              <a:r>
                <a:rPr lang="en-US" sz="1600" kern="0" dirty="0">
                  <a:solidFill>
                    <a:sysClr val="windowText" lastClr="000000"/>
                  </a:solidFill>
                </a:rPr>
                <a:t>From your app</a:t>
              </a:r>
            </a:p>
          </p:txBody>
        </p:sp>
        <p:sp>
          <p:nvSpPr>
            <p:cNvPr id="11" name="TextBox 10">
              <a:extLst>
                <a:ext uri="{FF2B5EF4-FFF2-40B4-BE49-F238E27FC236}">
                  <a16:creationId xmlns:a16="http://schemas.microsoft.com/office/drawing/2014/main" id="{18643E0A-9753-463F-9589-733501516237}"/>
                </a:ext>
              </a:extLst>
            </p:cNvPr>
            <p:cNvSpPr txBox="1"/>
            <p:nvPr/>
          </p:nvSpPr>
          <p:spPr>
            <a:xfrm>
              <a:off x="865335" y="3733750"/>
              <a:ext cx="4436008" cy="584775"/>
            </a:xfrm>
            <a:prstGeom prst="rect">
              <a:avLst/>
            </a:prstGeom>
            <a:noFill/>
          </p:spPr>
          <p:txBody>
            <a:bodyPr wrap="square" rtlCol="0">
              <a:spAutoFit/>
            </a:bodyPr>
            <a:lstStyle/>
            <a:p>
              <a:r>
                <a:rPr lang="en-US" sz="1800" u="sng" dirty="0"/>
                <a:t>Default</a:t>
              </a:r>
            </a:p>
            <a:p>
              <a:r>
                <a:rPr lang="en-US" sz="1400" dirty="0"/>
                <a:t>Shared inbound IP &lt;</a:t>
              </a:r>
              <a:r>
                <a:rPr lang="en-US" sz="1400" dirty="0" err="1"/>
                <a:t>appname</a:t>
              </a:r>
              <a:r>
                <a:rPr lang="en-US" sz="1400" dirty="0"/>
                <a:t>&gt;.azurewebsites.net</a:t>
              </a:r>
            </a:p>
          </p:txBody>
        </p:sp>
        <p:sp>
          <p:nvSpPr>
            <p:cNvPr id="12" name="TextBox 11">
              <a:extLst>
                <a:ext uri="{FF2B5EF4-FFF2-40B4-BE49-F238E27FC236}">
                  <a16:creationId xmlns:a16="http://schemas.microsoft.com/office/drawing/2014/main" id="{89AA007B-F3DD-4FAB-81D9-DFB51F3889D0}"/>
                </a:ext>
              </a:extLst>
            </p:cNvPr>
            <p:cNvSpPr txBox="1"/>
            <p:nvPr/>
          </p:nvSpPr>
          <p:spPr>
            <a:xfrm>
              <a:off x="7379975" y="3733750"/>
              <a:ext cx="3299637" cy="584775"/>
            </a:xfrm>
            <a:prstGeom prst="rect">
              <a:avLst/>
            </a:prstGeom>
            <a:noFill/>
          </p:spPr>
          <p:txBody>
            <a:bodyPr wrap="square" rtlCol="0">
              <a:spAutoFit/>
            </a:bodyPr>
            <a:lstStyle/>
            <a:p>
              <a:r>
                <a:rPr lang="en-US" sz="1800" u="sng" dirty="0"/>
                <a:t>Default</a:t>
              </a:r>
            </a:p>
            <a:p>
              <a:r>
                <a:rPr lang="en-US" sz="1400" dirty="0"/>
                <a:t>Access only internet addressable IPs</a:t>
              </a:r>
            </a:p>
          </p:txBody>
        </p:sp>
      </p:grpSp>
      <p:sp>
        <p:nvSpPr>
          <p:cNvPr id="18" name="TextBox 17">
            <a:extLst>
              <a:ext uri="{FF2B5EF4-FFF2-40B4-BE49-F238E27FC236}">
                <a16:creationId xmlns:a16="http://schemas.microsoft.com/office/drawing/2014/main" id="{4D5F612C-F2F3-479F-9FE0-410CBEAD0468}"/>
              </a:ext>
            </a:extLst>
          </p:cNvPr>
          <p:cNvSpPr txBox="1"/>
          <p:nvPr/>
        </p:nvSpPr>
        <p:spPr>
          <a:xfrm>
            <a:off x="7412970" y="4630770"/>
            <a:ext cx="3679916" cy="584775"/>
          </a:xfrm>
          <a:prstGeom prst="rect">
            <a:avLst/>
          </a:prstGeom>
          <a:noFill/>
        </p:spPr>
        <p:txBody>
          <a:bodyPr wrap="square" rtlCol="0">
            <a:spAutoFit/>
          </a:bodyPr>
          <a:lstStyle/>
          <a:p>
            <a:r>
              <a:rPr lang="en-US" sz="1800" u="sng" dirty="0"/>
              <a:t>VNet Integration</a:t>
            </a:r>
          </a:p>
          <a:p>
            <a:r>
              <a:rPr lang="en-US" sz="1400" dirty="0"/>
              <a:t>Access Azure Virtual Network private IPs</a:t>
            </a:r>
          </a:p>
        </p:txBody>
      </p:sp>
      <p:sp>
        <p:nvSpPr>
          <p:cNvPr id="19" name="TextBox 18">
            <a:extLst>
              <a:ext uri="{FF2B5EF4-FFF2-40B4-BE49-F238E27FC236}">
                <a16:creationId xmlns:a16="http://schemas.microsoft.com/office/drawing/2014/main" id="{A64F73CA-F3F9-4783-9AE0-65C5F3351BE0}"/>
              </a:ext>
            </a:extLst>
          </p:cNvPr>
          <p:cNvSpPr txBox="1"/>
          <p:nvPr/>
        </p:nvSpPr>
        <p:spPr>
          <a:xfrm>
            <a:off x="7412970" y="5236993"/>
            <a:ext cx="3679916" cy="584775"/>
          </a:xfrm>
          <a:prstGeom prst="rect">
            <a:avLst/>
          </a:prstGeom>
          <a:noFill/>
        </p:spPr>
        <p:txBody>
          <a:bodyPr wrap="square" rtlCol="0">
            <a:spAutoFit/>
          </a:bodyPr>
          <a:lstStyle/>
          <a:p>
            <a:r>
              <a:rPr lang="en-US" sz="1800" u="sng" dirty="0"/>
              <a:t>Hybrid Connections </a:t>
            </a:r>
          </a:p>
          <a:p>
            <a:r>
              <a:rPr lang="en-US" sz="1400" dirty="0"/>
              <a:t>Access TCP endpoints in any network</a:t>
            </a:r>
          </a:p>
        </p:txBody>
      </p:sp>
      <p:sp>
        <p:nvSpPr>
          <p:cNvPr id="20" name="TextBox 19">
            <a:extLst>
              <a:ext uri="{FF2B5EF4-FFF2-40B4-BE49-F238E27FC236}">
                <a16:creationId xmlns:a16="http://schemas.microsoft.com/office/drawing/2014/main" id="{AF6BE49A-0E96-431F-9E68-B5408299D4CC}"/>
              </a:ext>
            </a:extLst>
          </p:cNvPr>
          <p:cNvSpPr txBox="1"/>
          <p:nvPr/>
        </p:nvSpPr>
        <p:spPr>
          <a:xfrm>
            <a:off x="7412970" y="5922470"/>
            <a:ext cx="3679916" cy="584775"/>
          </a:xfrm>
          <a:prstGeom prst="rect">
            <a:avLst/>
          </a:prstGeom>
          <a:noFill/>
        </p:spPr>
        <p:txBody>
          <a:bodyPr wrap="square" rtlCol="0">
            <a:spAutoFit/>
          </a:bodyPr>
          <a:lstStyle/>
          <a:p>
            <a:r>
              <a:rPr lang="en-US" sz="1800" u="sng" dirty="0"/>
              <a:t>App Service Environment</a:t>
            </a:r>
          </a:p>
          <a:p>
            <a:r>
              <a:rPr lang="en-US" sz="1400" dirty="0"/>
              <a:t>Operate in a customer controlled network </a:t>
            </a:r>
          </a:p>
        </p:txBody>
      </p:sp>
      <p:sp>
        <p:nvSpPr>
          <p:cNvPr id="21" name="TextBox 20">
            <a:extLst>
              <a:ext uri="{FF2B5EF4-FFF2-40B4-BE49-F238E27FC236}">
                <a16:creationId xmlns:a16="http://schemas.microsoft.com/office/drawing/2014/main" id="{422BAB25-7387-456E-BC3A-DE9A3AFACFFA}"/>
              </a:ext>
            </a:extLst>
          </p:cNvPr>
          <p:cNvSpPr txBox="1"/>
          <p:nvPr/>
        </p:nvSpPr>
        <p:spPr>
          <a:xfrm>
            <a:off x="914684" y="4630770"/>
            <a:ext cx="4189486" cy="584775"/>
          </a:xfrm>
          <a:prstGeom prst="rect">
            <a:avLst/>
          </a:prstGeom>
          <a:noFill/>
        </p:spPr>
        <p:txBody>
          <a:bodyPr wrap="square" rtlCol="0">
            <a:spAutoFit/>
          </a:bodyPr>
          <a:lstStyle/>
          <a:p>
            <a:r>
              <a:rPr lang="en-US" sz="1800" u="sng" dirty="0"/>
              <a:t>App assigned IP address</a:t>
            </a:r>
          </a:p>
          <a:p>
            <a:r>
              <a:rPr lang="en-US" sz="1400" dirty="0"/>
              <a:t>Public IP address only used by your app</a:t>
            </a:r>
          </a:p>
        </p:txBody>
      </p:sp>
      <p:sp>
        <p:nvSpPr>
          <p:cNvPr id="22" name="TextBox 21">
            <a:extLst>
              <a:ext uri="{FF2B5EF4-FFF2-40B4-BE49-F238E27FC236}">
                <a16:creationId xmlns:a16="http://schemas.microsoft.com/office/drawing/2014/main" id="{2E072217-BE81-4E4C-A8B6-C8C52010F1A9}"/>
              </a:ext>
            </a:extLst>
          </p:cNvPr>
          <p:cNvSpPr txBox="1"/>
          <p:nvPr/>
        </p:nvSpPr>
        <p:spPr>
          <a:xfrm>
            <a:off x="914684" y="5902873"/>
            <a:ext cx="4171122" cy="584775"/>
          </a:xfrm>
          <a:prstGeom prst="rect">
            <a:avLst/>
          </a:prstGeom>
          <a:noFill/>
        </p:spPr>
        <p:txBody>
          <a:bodyPr wrap="square" rtlCol="0">
            <a:spAutoFit/>
          </a:bodyPr>
          <a:lstStyle/>
          <a:p>
            <a:r>
              <a:rPr lang="en-US" sz="1800" u="sng" dirty="0"/>
              <a:t>ILB App Service Environment</a:t>
            </a:r>
          </a:p>
          <a:p>
            <a:r>
              <a:rPr lang="en-US" sz="1400" dirty="0"/>
              <a:t>Private IP address in your Azure Virtual Network</a:t>
            </a:r>
          </a:p>
        </p:txBody>
      </p:sp>
      <p:sp>
        <p:nvSpPr>
          <p:cNvPr id="26" name="TextBox 25">
            <a:extLst>
              <a:ext uri="{FF2B5EF4-FFF2-40B4-BE49-F238E27FC236}">
                <a16:creationId xmlns:a16="http://schemas.microsoft.com/office/drawing/2014/main" id="{DA49DA39-3614-4D35-9D77-F17FB9C39D3A}"/>
              </a:ext>
            </a:extLst>
          </p:cNvPr>
          <p:cNvSpPr txBox="1"/>
          <p:nvPr/>
        </p:nvSpPr>
        <p:spPr>
          <a:xfrm>
            <a:off x="914684" y="5236993"/>
            <a:ext cx="4171122" cy="584775"/>
          </a:xfrm>
          <a:prstGeom prst="rect">
            <a:avLst/>
          </a:prstGeom>
          <a:noFill/>
        </p:spPr>
        <p:txBody>
          <a:bodyPr wrap="square" rtlCol="0">
            <a:spAutoFit/>
          </a:bodyPr>
          <a:lstStyle/>
          <a:p>
            <a:r>
              <a:rPr lang="en-US" sz="1800" u="sng" dirty="0"/>
              <a:t>IP Restrictions</a:t>
            </a:r>
          </a:p>
          <a:p>
            <a:r>
              <a:rPr lang="en-US" sz="1400" dirty="0"/>
              <a:t>Restrict access to your app at an IP level</a:t>
            </a:r>
          </a:p>
        </p:txBody>
      </p:sp>
      <p:sp>
        <p:nvSpPr>
          <p:cNvPr id="2" name="Title 1">
            <a:extLst>
              <a:ext uri="{FF2B5EF4-FFF2-40B4-BE49-F238E27FC236}">
                <a16:creationId xmlns:a16="http://schemas.microsoft.com/office/drawing/2014/main" id="{30363FB9-3927-436E-B5D3-A6C7BC41E93C}"/>
              </a:ext>
            </a:extLst>
          </p:cNvPr>
          <p:cNvSpPr>
            <a:spLocks noGrp="1"/>
          </p:cNvSpPr>
          <p:nvPr>
            <p:ph type="title"/>
          </p:nvPr>
        </p:nvSpPr>
        <p:spPr/>
        <p:txBody>
          <a:bodyPr/>
          <a:lstStyle/>
          <a:p>
            <a:r>
              <a:rPr lang="en-US" dirty="0"/>
              <a:t>App Service networking features</a:t>
            </a:r>
          </a:p>
        </p:txBody>
      </p:sp>
    </p:spTree>
    <p:extLst>
      <p:ext uri="{BB962C8B-B14F-4D97-AF65-F5344CB8AC3E}">
        <p14:creationId xmlns:p14="http://schemas.microsoft.com/office/powerpoint/2010/main" val="2648228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1.11111E-6 L -3.95833E-6 -0.20926 " pathEditMode="relative" rAng="0" ptsTypes="AA">
                                      <p:cBhvr>
                                        <p:cTn id="6" dur="2000" fill="hold"/>
                                        <p:tgtEl>
                                          <p:spTgt spid="17"/>
                                        </p:tgtEl>
                                        <p:attrNameLst>
                                          <p:attrName>ppt_x</p:attrName>
                                          <p:attrName>ppt_y</p:attrName>
                                        </p:attrNameLst>
                                      </p:cBhvr>
                                      <p:rCtr x="0" y="-10463"/>
                                    </p:animMotion>
                                  </p:childTnLst>
                                </p:cTn>
                              </p:par>
                              <p:par>
                                <p:cTn id="7" presetID="10" presetClass="entr" presetSubtype="0" fill="hold" grpId="0" nodeType="withEffect">
                                  <p:stCondLst>
                                    <p:cond delay="170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par>
                                <p:cTn id="10" presetID="42" presetClass="path" presetSubtype="0" accel="50000" decel="50000" fill="hold" grpId="1" nodeType="withEffect">
                                  <p:stCondLst>
                                    <p:cond delay="1800"/>
                                  </p:stCondLst>
                                  <p:childTnLst>
                                    <p:animMotion origin="layout" path="M -4.375E-6 -4.07407E-6 L -4.375E-6 -0.20138 " pathEditMode="relative" rAng="0" ptsTypes="AA">
                                      <p:cBhvr>
                                        <p:cTn id="11" dur="2000" fill="hold"/>
                                        <p:tgtEl>
                                          <p:spTgt spid="18"/>
                                        </p:tgtEl>
                                        <p:attrNameLst>
                                          <p:attrName>ppt_x</p:attrName>
                                          <p:attrName>ppt_y</p:attrName>
                                        </p:attrNameLst>
                                      </p:cBhvr>
                                      <p:rCtr x="0" y="-10069"/>
                                    </p:animMotion>
                                  </p:childTnLst>
                                </p:cTn>
                              </p:par>
                              <p:par>
                                <p:cTn id="12" presetID="10" presetClass="entr" presetSubtype="0" fill="hold" grpId="0" nodeType="withEffect">
                                  <p:stCondLst>
                                    <p:cond delay="350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42" presetClass="path" presetSubtype="0" accel="50000" decel="50000" fill="hold" grpId="1" nodeType="withEffect">
                                  <p:stCondLst>
                                    <p:cond delay="3500"/>
                                  </p:stCondLst>
                                  <p:childTnLst>
                                    <p:animMotion origin="layout" path="M -4.375E-6 0.01898 L -4.375E-6 -0.20718 " pathEditMode="relative" rAng="0" ptsTypes="AA">
                                      <p:cBhvr>
                                        <p:cTn id="16" dur="2000" fill="hold"/>
                                        <p:tgtEl>
                                          <p:spTgt spid="19"/>
                                        </p:tgtEl>
                                        <p:attrNameLst>
                                          <p:attrName>ppt_x</p:attrName>
                                          <p:attrName>ppt_y</p:attrName>
                                        </p:attrNameLst>
                                      </p:cBhvr>
                                      <p:rCtr x="0" y="-11319"/>
                                    </p:animMotion>
                                  </p:childTnLst>
                                </p:cTn>
                              </p:par>
                              <p:par>
                                <p:cTn id="17" presetID="10" presetClass="entr" presetSubtype="0" fill="hold" grpId="0" nodeType="withEffect">
                                  <p:stCondLst>
                                    <p:cond delay="50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42" presetClass="path" presetSubtype="0" accel="50000" decel="50000" fill="hold" grpId="1" nodeType="withEffect">
                                  <p:stCondLst>
                                    <p:cond delay="5000"/>
                                  </p:stCondLst>
                                  <p:childTnLst>
                                    <p:animMotion origin="layout" path="M -4.375E-6 0 L 0.00222 -0.21505 " pathEditMode="relative" rAng="0" ptsTypes="AA">
                                      <p:cBhvr>
                                        <p:cTn id="21" dur="2000" fill="hold"/>
                                        <p:tgtEl>
                                          <p:spTgt spid="20"/>
                                        </p:tgtEl>
                                        <p:attrNameLst>
                                          <p:attrName>ppt_x</p:attrName>
                                          <p:attrName>ppt_y</p:attrName>
                                        </p:attrNameLst>
                                      </p:cBhvr>
                                      <p:rCtr x="104" y="-10764"/>
                                    </p:animMotion>
                                  </p:childTnLst>
                                </p:cTn>
                              </p:par>
                              <p:par>
                                <p:cTn id="22" presetID="10" presetClass="entr" presetSubtype="0" fill="hold" grpId="0" nodeType="withEffect">
                                  <p:stCondLst>
                                    <p:cond delay="17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42" presetClass="path" presetSubtype="0" accel="50000" decel="50000" fill="hold" grpId="1" nodeType="withEffect">
                                  <p:stCondLst>
                                    <p:cond delay="1700"/>
                                  </p:stCondLst>
                                  <p:childTnLst>
                                    <p:animMotion origin="layout" path="M -4.79167E-6 -4.07407E-6 L 0.00222 -0.21504 " pathEditMode="relative" rAng="0" ptsTypes="AA">
                                      <p:cBhvr>
                                        <p:cTn id="26" dur="2000" fill="hold"/>
                                        <p:tgtEl>
                                          <p:spTgt spid="21"/>
                                        </p:tgtEl>
                                        <p:attrNameLst>
                                          <p:attrName>ppt_x</p:attrName>
                                          <p:attrName>ppt_y</p:attrName>
                                        </p:attrNameLst>
                                      </p:cBhvr>
                                      <p:rCtr x="104" y="-10764"/>
                                    </p:animMotion>
                                  </p:childTnLst>
                                </p:cTn>
                              </p:par>
                              <p:par>
                                <p:cTn id="27" presetID="10" presetClass="entr" presetSubtype="0" fill="hold" grpId="0" nodeType="withEffect">
                                  <p:stCondLst>
                                    <p:cond delay="330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42" presetClass="path" presetSubtype="0" accel="50000" decel="50000" fill="hold" grpId="1" nodeType="withEffect">
                                  <p:stCondLst>
                                    <p:cond delay="3400"/>
                                  </p:stCondLst>
                                  <p:childTnLst>
                                    <p:animMotion origin="layout" path="M -3.75E-6 0 L 0.00222 -0.21505 " pathEditMode="relative" rAng="0" ptsTypes="AA">
                                      <p:cBhvr>
                                        <p:cTn id="31" dur="2000" fill="hold"/>
                                        <p:tgtEl>
                                          <p:spTgt spid="26"/>
                                        </p:tgtEl>
                                        <p:attrNameLst>
                                          <p:attrName>ppt_x</p:attrName>
                                          <p:attrName>ppt_y</p:attrName>
                                        </p:attrNameLst>
                                      </p:cBhvr>
                                      <p:rCtr x="104" y="-10764"/>
                                    </p:animMotion>
                                  </p:childTnLst>
                                </p:cTn>
                              </p:par>
                              <p:par>
                                <p:cTn id="32" presetID="10" presetClass="entr" presetSubtype="0" fill="hold" grpId="0" nodeType="withEffect">
                                  <p:stCondLst>
                                    <p:cond delay="500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42" presetClass="path" presetSubtype="0" accel="50000" decel="50000" fill="hold" grpId="1" nodeType="withEffect">
                                  <p:stCondLst>
                                    <p:cond delay="5000"/>
                                  </p:stCondLst>
                                  <p:childTnLst>
                                    <p:animMotion origin="layout" path="M -3.75E-6 -7.40741E-7 L 0.00222 -0.21505 " pathEditMode="relative" rAng="0" ptsTypes="AA">
                                      <p:cBhvr>
                                        <p:cTn id="36" dur="2000" fill="hold"/>
                                        <p:tgtEl>
                                          <p:spTgt spid="22"/>
                                        </p:tgtEl>
                                        <p:attrNameLst>
                                          <p:attrName>ppt_x</p:attrName>
                                          <p:attrName>ppt_y</p:attrName>
                                        </p:attrNameLst>
                                      </p:cBhvr>
                                      <p:rCtr x="104" y="-10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P spid="21" grpId="0"/>
      <p:bldP spid="21" grpId="1"/>
      <p:bldP spid="22" grpId="0"/>
      <p:bldP spid="22" grpId="1"/>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75">
            <a:extLst>
              <a:ext uri="{FF2B5EF4-FFF2-40B4-BE49-F238E27FC236}">
                <a16:creationId xmlns:a16="http://schemas.microsoft.com/office/drawing/2014/main" id="{2D0A90F2-828F-495F-9187-0A57FCE9BB08}"/>
              </a:ext>
            </a:extLst>
          </p:cNvPr>
          <p:cNvSpPr/>
          <p:nvPr/>
        </p:nvSpPr>
        <p:spPr>
          <a:xfrm>
            <a:off x="4710442" y="2547327"/>
            <a:ext cx="2024399" cy="1618265"/>
          </a:xfrm>
          <a:prstGeom prst="roundRect">
            <a:avLst>
              <a:gd name="adj" fmla="val 5211"/>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8" name="TextBox 7">
            <a:extLst>
              <a:ext uri="{FF2B5EF4-FFF2-40B4-BE49-F238E27FC236}">
                <a16:creationId xmlns:a16="http://schemas.microsoft.com/office/drawing/2014/main" id="{CBA2577C-DB6D-4641-AD60-DEDE8902AB8C}"/>
              </a:ext>
            </a:extLst>
          </p:cNvPr>
          <p:cNvSpPr txBox="1"/>
          <p:nvPr/>
        </p:nvSpPr>
        <p:spPr>
          <a:xfrm>
            <a:off x="5495847" y="2891330"/>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cxnSp>
        <p:nvCxnSpPr>
          <p:cNvPr id="16" name="Straight Arrow Connector 15">
            <a:extLst>
              <a:ext uri="{FF2B5EF4-FFF2-40B4-BE49-F238E27FC236}">
                <a16:creationId xmlns:a16="http://schemas.microsoft.com/office/drawing/2014/main" id="{4C3CD52C-E2D0-4A01-9E5A-E3E2657834CA}"/>
              </a:ext>
            </a:extLst>
          </p:cNvPr>
          <p:cNvCxnSpPr>
            <a:cxnSpLocks/>
          </p:cNvCxnSpPr>
          <p:nvPr/>
        </p:nvCxnSpPr>
        <p:spPr>
          <a:xfrm>
            <a:off x="3787164" y="3350351"/>
            <a:ext cx="931117"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30" name="Picture 2" descr="https://www.sumologic.com/wp-content/uploads/globe-1-e1473894017808.png">
            <a:extLst>
              <a:ext uri="{FF2B5EF4-FFF2-40B4-BE49-F238E27FC236}">
                <a16:creationId xmlns:a16="http://schemas.microsoft.com/office/drawing/2014/main" id="{F8C530CC-184B-48F1-849A-6680291C02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949748" y="344831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www.sumologic.com/wp-content/uploads/globe-1-e1473894017808.png">
            <a:extLst>
              <a:ext uri="{FF2B5EF4-FFF2-40B4-BE49-F238E27FC236}">
                <a16:creationId xmlns:a16="http://schemas.microsoft.com/office/drawing/2014/main" id="{504FDB7C-5857-41AC-9755-05BB121A53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259331" y="344831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www.sumologic.com/wp-content/uploads/globe-1-e1473894017808.png">
            <a:extLst>
              <a:ext uri="{FF2B5EF4-FFF2-40B4-BE49-F238E27FC236}">
                <a16:creationId xmlns:a16="http://schemas.microsoft.com/office/drawing/2014/main" id="{6DDCB102-8F01-438B-969E-F85B57790A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578669" y="344831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www.sumologic.com/wp-content/uploads/globe-1-e1473894017808.png">
            <a:extLst>
              <a:ext uri="{FF2B5EF4-FFF2-40B4-BE49-F238E27FC236}">
                <a16:creationId xmlns:a16="http://schemas.microsoft.com/office/drawing/2014/main" id="{41585526-FA15-4956-AB30-A7470F922DA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902787" y="3448318"/>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13E73434-88FB-44E3-89DA-E81BB0879EF9}"/>
              </a:ext>
            </a:extLst>
          </p:cNvPr>
          <p:cNvCxnSpPr>
            <a:cxnSpLocks/>
          </p:cNvCxnSpPr>
          <p:nvPr/>
        </p:nvCxnSpPr>
        <p:spPr>
          <a:xfrm flipH="1">
            <a:off x="3706628" y="3739840"/>
            <a:ext cx="1019468"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C8B6903-571D-4B4E-8D01-A02BD4A5F4E9}"/>
              </a:ext>
            </a:extLst>
          </p:cNvPr>
          <p:cNvSpPr txBox="1"/>
          <p:nvPr/>
        </p:nvSpPr>
        <p:spPr>
          <a:xfrm>
            <a:off x="7002025" y="2755065"/>
            <a:ext cx="4745234" cy="2389372"/>
          </a:xfrm>
          <a:prstGeom prst="rect">
            <a:avLst/>
          </a:prstGeom>
          <a:noFill/>
        </p:spPr>
        <p:txBody>
          <a:bodyPr wrap="square" rtlCol="0">
            <a:spAutoFit/>
          </a:bodyPr>
          <a:lstStyle/>
          <a:p>
            <a:pPr defTabSz="914016"/>
            <a:r>
              <a:rPr lang="en-US" sz="1866" dirty="0">
                <a:solidFill>
                  <a:srgbClr val="353535"/>
                </a:solidFill>
                <a:latin typeface="Segoe UI Semilight"/>
              </a:rPr>
              <a:t>Inbound traffic to your app hits an IP address that is shared with the other apps.</a:t>
            </a:r>
          </a:p>
          <a:p>
            <a:pPr defTabSz="914016"/>
            <a:endParaRPr lang="en-US" sz="1866" dirty="0">
              <a:solidFill>
                <a:srgbClr val="353535"/>
              </a:solidFill>
              <a:latin typeface="Segoe UI Semilight"/>
            </a:endParaRPr>
          </a:p>
          <a:p>
            <a:pPr defTabSz="914016"/>
            <a:r>
              <a:rPr lang="en-US" sz="1866" dirty="0">
                <a:solidFill>
                  <a:srgbClr val="353535"/>
                </a:solidFill>
                <a:latin typeface="Segoe UI Semilight"/>
              </a:rPr>
              <a:t>Outbound backend calls from your app can only go out to the internet through a set of addresses shared with other apps.  There are anywhere from 4 to 11 addresses used for outbound traffic</a:t>
            </a:r>
          </a:p>
        </p:txBody>
      </p:sp>
      <p:sp>
        <p:nvSpPr>
          <p:cNvPr id="24" name="Title 1">
            <a:extLst>
              <a:ext uri="{FF2B5EF4-FFF2-40B4-BE49-F238E27FC236}">
                <a16:creationId xmlns:a16="http://schemas.microsoft.com/office/drawing/2014/main" id="{F25214A3-EC99-4867-81F9-67BE1A9949CA}"/>
              </a:ext>
            </a:extLst>
          </p:cNvPr>
          <p:cNvSpPr>
            <a:spLocks noGrp="1"/>
          </p:cNvSpPr>
          <p:nvPr>
            <p:ph type="title"/>
          </p:nvPr>
        </p:nvSpPr>
        <p:spPr>
          <a:xfrm>
            <a:off x="588263" y="457200"/>
            <a:ext cx="11018520" cy="553998"/>
          </a:xfrm>
        </p:spPr>
        <p:txBody>
          <a:bodyPr>
            <a:normAutofit/>
          </a:bodyPr>
          <a:lstStyle/>
          <a:p>
            <a:r>
              <a:rPr lang="en-US" dirty="0"/>
              <a:t>Default behavior</a:t>
            </a:r>
          </a:p>
        </p:txBody>
      </p:sp>
      <p:sp>
        <p:nvSpPr>
          <p:cNvPr id="25" name="Freeform 80">
            <a:extLst>
              <a:ext uri="{FF2B5EF4-FFF2-40B4-BE49-F238E27FC236}">
                <a16:creationId xmlns:a16="http://schemas.microsoft.com/office/drawing/2014/main" id="{001EBC95-E211-492D-9265-4DDF7BED55A4}"/>
              </a:ext>
            </a:extLst>
          </p:cNvPr>
          <p:cNvSpPr>
            <a:spLocks/>
          </p:cNvSpPr>
          <p:nvPr/>
        </p:nvSpPr>
        <p:spPr bwMode="auto">
          <a:xfrm>
            <a:off x="2584580" y="3144287"/>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pic>
        <p:nvPicPr>
          <p:cNvPr id="27" name="Picture 26">
            <a:extLst>
              <a:ext uri="{FF2B5EF4-FFF2-40B4-BE49-F238E27FC236}">
                <a16:creationId xmlns:a16="http://schemas.microsoft.com/office/drawing/2014/main" id="{25AAD2A6-71D1-429D-98AB-2B6A0798EE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349" y="2891330"/>
            <a:ext cx="313963" cy="313963"/>
          </a:xfrm>
          <a:prstGeom prst="rect">
            <a:avLst/>
          </a:prstGeom>
        </p:spPr>
      </p:pic>
    </p:spTree>
    <p:extLst>
      <p:ext uri="{BB962C8B-B14F-4D97-AF65-F5344CB8AC3E}">
        <p14:creationId xmlns:p14="http://schemas.microsoft.com/office/powerpoint/2010/main" val="59704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175">
            <a:extLst>
              <a:ext uri="{FF2B5EF4-FFF2-40B4-BE49-F238E27FC236}">
                <a16:creationId xmlns:a16="http://schemas.microsoft.com/office/drawing/2014/main" id="{1A39A5B3-2975-462A-BA27-84F05F56DFBA}"/>
              </a:ext>
            </a:extLst>
          </p:cNvPr>
          <p:cNvSpPr/>
          <p:nvPr/>
        </p:nvSpPr>
        <p:spPr>
          <a:xfrm>
            <a:off x="1474407" y="2464045"/>
            <a:ext cx="2272362" cy="1283417"/>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endParaRPr lang="en-US" sz="1400" kern="0" dirty="0">
              <a:solidFill>
                <a:srgbClr val="666666"/>
              </a:solidFill>
            </a:endParaRPr>
          </a:p>
        </p:txBody>
      </p:sp>
      <p:pic>
        <p:nvPicPr>
          <p:cNvPr id="40" name="Picture 39">
            <a:extLst>
              <a:ext uri="{FF2B5EF4-FFF2-40B4-BE49-F238E27FC236}">
                <a16:creationId xmlns:a16="http://schemas.microsoft.com/office/drawing/2014/main" id="{0AD8D30A-D116-43C3-87F1-A1C43D9013FB}"/>
              </a:ext>
            </a:extLst>
          </p:cNvPr>
          <p:cNvPicPr>
            <a:picLocks noChangeAspect="1"/>
          </p:cNvPicPr>
          <p:nvPr/>
        </p:nvPicPr>
        <p:blipFill>
          <a:blip r:embed="rId3"/>
          <a:stretch>
            <a:fillRect/>
          </a:stretch>
        </p:blipFill>
        <p:spPr>
          <a:xfrm>
            <a:off x="2269850" y="3101759"/>
            <a:ext cx="427806" cy="442353"/>
          </a:xfrm>
          <a:prstGeom prst="rect">
            <a:avLst/>
          </a:prstGeom>
          <a:noFill/>
        </p:spPr>
      </p:pic>
      <p:sp>
        <p:nvSpPr>
          <p:cNvPr id="41" name="Rectangle 40">
            <a:extLst>
              <a:ext uri="{FF2B5EF4-FFF2-40B4-BE49-F238E27FC236}">
                <a16:creationId xmlns:a16="http://schemas.microsoft.com/office/drawing/2014/main" id="{EF8A33D1-CD7D-4D33-B5A7-9446CD9C9F10}"/>
              </a:ext>
            </a:extLst>
          </p:cNvPr>
          <p:cNvSpPr/>
          <p:nvPr/>
        </p:nvSpPr>
        <p:spPr>
          <a:xfrm>
            <a:off x="1805506" y="2541892"/>
            <a:ext cx="1489510" cy="369332"/>
          </a:xfrm>
          <a:prstGeom prst="rect">
            <a:avLst/>
          </a:prstGeom>
        </p:spPr>
        <p:txBody>
          <a:bodyPr wrap="none">
            <a:spAutoFit/>
          </a:bodyPr>
          <a:lstStyle/>
          <a:p>
            <a:r>
              <a:rPr lang="en-US" sz="1800" kern="0" dirty="0"/>
              <a:t>On-premises</a:t>
            </a:r>
            <a:endParaRPr lang="en-US" dirty="0"/>
          </a:p>
        </p:txBody>
      </p:sp>
      <p:grpSp>
        <p:nvGrpSpPr>
          <p:cNvPr id="42" name="Group 41">
            <a:extLst>
              <a:ext uri="{FF2B5EF4-FFF2-40B4-BE49-F238E27FC236}">
                <a16:creationId xmlns:a16="http://schemas.microsoft.com/office/drawing/2014/main" id="{76BD8B3E-DD1B-432F-AF1D-0CC578D0C20C}"/>
              </a:ext>
            </a:extLst>
          </p:cNvPr>
          <p:cNvGrpSpPr/>
          <p:nvPr/>
        </p:nvGrpSpPr>
        <p:grpSpPr>
          <a:xfrm>
            <a:off x="3445504" y="2856843"/>
            <a:ext cx="418782" cy="504527"/>
            <a:chOff x="4754661" y="5915119"/>
            <a:chExt cx="617121" cy="743476"/>
          </a:xfrm>
        </p:grpSpPr>
        <p:sp>
          <p:nvSpPr>
            <p:cNvPr id="43" name="Cube 42">
              <a:extLst>
                <a:ext uri="{FF2B5EF4-FFF2-40B4-BE49-F238E27FC236}">
                  <a16:creationId xmlns:a16="http://schemas.microsoft.com/office/drawing/2014/main" id="{05EC99BA-EA94-420F-A297-C9B5E8C712AA}"/>
                </a:ext>
              </a:extLst>
            </p:cNvPr>
            <p:cNvSpPr/>
            <p:nvPr/>
          </p:nvSpPr>
          <p:spPr bwMode="auto">
            <a:xfrm>
              <a:off x="4976117" y="611550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Cube 43">
              <a:extLst>
                <a:ext uri="{FF2B5EF4-FFF2-40B4-BE49-F238E27FC236}">
                  <a16:creationId xmlns:a16="http://schemas.microsoft.com/office/drawing/2014/main" id="{00E665D0-0B57-477B-A39D-B1C391CFFEDB}"/>
                </a:ext>
              </a:extLst>
            </p:cNvPr>
            <p:cNvSpPr/>
            <p:nvPr/>
          </p:nvSpPr>
          <p:spPr bwMode="auto">
            <a:xfrm>
              <a:off x="4976117" y="6016876"/>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Cube 45">
              <a:extLst>
                <a:ext uri="{FF2B5EF4-FFF2-40B4-BE49-F238E27FC236}">
                  <a16:creationId xmlns:a16="http://schemas.microsoft.com/office/drawing/2014/main" id="{B0FD9BD0-E7D1-4D37-A527-6139FD74FB4A}"/>
                </a:ext>
              </a:extLst>
            </p:cNvPr>
            <p:cNvSpPr/>
            <p:nvPr/>
          </p:nvSpPr>
          <p:spPr bwMode="auto">
            <a:xfrm>
              <a:off x="4754661" y="633755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Cube 46">
              <a:extLst>
                <a:ext uri="{FF2B5EF4-FFF2-40B4-BE49-F238E27FC236}">
                  <a16:creationId xmlns:a16="http://schemas.microsoft.com/office/drawing/2014/main" id="{F8725878-EC4B-4479-9C70-3DFC2AD307B0}"/>
                </a:ext>
              </a:extLst>
            </p:cNvPr>
            <p:cNvSpPr/>
            <p:nvPr/>
          </p:nvSpPr>
          <p:spPr bwMode="auto">
            <a:xfrm>
              <a:off x="4754661" y="6238917"/>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Cube 58">
              <a:extLst>
                <a:ext uri="{FF2B5EF4-FFF2-40B4-BE49-F238E27FC236}">
                  <a16:creationId xmlns:a16="http://schemas.microsoft.com/office/drawing/2014/main" id="{ADFB5E48-D33A-4C2D-BF88-54421907E39B}"/>
                </a:ext>
              </a:extLst>
            </p:cNvPr>
            <p:cNvSpPr/>
            <p:nvPr/>
          </p:nvSpPr>
          <p:spPr bwMode="auto">
            <a:xfrm>
              <a:off x="4976117" y="591511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Cube 59">
              <a:extLst>
                <a:ext uri="{FF2B5EF4-FFF2-40B4-BE49-F238E27FC236}">
                  <a16:creationId xmlns:a16="http://schemas.microsoft.com/office/drawing/2014/main" id="{C403CA07-B0F7-4BCE-B400-8DE2239F8A6C}"/>
                </a:ext>
              </a:extLst>
            </p:cNvPr>
            <p:cNvSpPr/>
            <p:nvPr/>
          </p:nvSpPr>
          <p:spPr bwMode="auto">
            <a:xfrm>
              <a:off x="4754661" y="613716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1" name="Rectangle 60">
            <a:extLst>
              <a:ext uri="{FF2B5EF4-FFF2-40B4-BE49-F238E27FC236}">
                <a16:creationId xmlns:a16="http://schemas.microsoft.com/office/drawing/2014/main" id="{6D816BA5-0E51-4A3E-8312-C224CEB01A28}"/>
              </a:ext>
            </a:extLst>
          </p:cNvPr>
          <p:cNvSpPr/>
          <p:nvPr/>
        </p:nvSpPr>
        <p:spPr>
          <a:xfrm>
            <a:off x="3807276" y="2659367"/>
            <a:ext cx="673133" cy="276999"/>
          </a:xfrm>
          <a:prstGeom prst="rect">
            <a:avLst/>
          </a:prstGeom>
        </p:spPr>
        <p:txBody>
          <a:bodyPr wrap="none">
            <a:spAutoFit/>
          </a:bodyPr>
          <a:lstStyle/>
          <a:p>
            <a:r>
              <a:rPr lang="en-US" sz="1200" dirty="0">
                <a:solidFill>
                  <a:srgbClr val="353535"/>
                </a:solidFill>
                <a:latin typeface="Segoe UI Semilight"/>
              </a:rPr>
              <a:t>Firewall</a:t>
            </a:r>
            <a:endParaRPr lang="en-US" sz="1200" dirty="0"/>
          </a:p>
        </p:txBody>
      </p:sp>
      <p:pic>
        <p:nvPicPr>
          <p:cNvPr id="70" name="Picture 69">
            <a:extLst>
              <a:ext uri="{FF2B5EF4-FFF2-40B4-BE49-F238E27FC236}">
                <a16:creationId xmlns:a16="http://schemas.microsoft.com/office/drawing/2014/main" id="{0613040F-5347-48DA-88D7-1C36D4F7A8A8}"/>
              </a:ext>
            </a:extLst>
          </p:cNvPr>
          <p:cNvPicPr>
            <a:picLocks noChangeAspect="1"/>
          </p:cNvPicPr>
          <p:nvPr/>
        </p:nvPicPr>
        <p:blipFill>
          <a:blip r:embed="rId3"/>
          <a:stretch>
            <a:fillRect/>
          </a:stretch>
        </p:blipFill>
        <p:spPr>
          <a:xfrm>
            <a:off x="1814141" y="3101759"/>
            <a:ext cx="427806" cy="442353"/>
          </a:xfrm>
          <a:prstGeom prst="rect">
            <a:avLst/>
          </a:prstGeom>
          <a:noFill/>
        </p:spPr>
      </p:pic>
      <p:pic>
        <p:nvPicPr>
          <p:cNvPr id="72" name="Picture 71">
            <a:extLst>
              <a:ext uri="{FF2B5EF4-FFF2-40B4-BE49-F238E27FC236}">
                <a16:creationId xmlns:a16="http://schemas.microsoft.com/office/drawing/2014/main" id="{8BF57B4F-8F68-4D2A-8D47-929B8DA3E734}"/>
              </a:ext>
            </a:extLst>
          </p:cNvPr>
          <p:cNvPicPr>
            <a:picLocks noChangeAspect="1"/>
          </p:cNvPicPr>
          <p:nvPr/>
        </p:nvPicPr>
        <p:blipFill>
          <a:blip r:embed="rId3"/>
          <a:stretch>
            <a:fillRect/>
          </a:stretch>
        </p:blipFill>
        <p:spPr>
          <a:xfrm>
            <a:off x="2718542" y="3101759"/>
            <a:ext cx="427806" cy="442353"/>
          </a:xfrm>
          <a:prstGeom prst="rect">
            <a:avLst/>
          </a:prstGeom>
          <a:noFill/>
        </p:spPr>
      </p:pic>
      <p:sp>
        <p:nvSpPr>
          <p:cNvPr id="5" name="Rounded Rectangle 75">
            <a:extLst>
              <a:ext uri="{FF2B5EF4-FFF2-40B4-BE49-F238E27FC236}">
                <a16:creationId xmlns:a16="http://schemas.microsoft.com/office/drawing/2014/main" id="{D02A2B9F-824D-4F3D-A712-F4620015CC0F}"/>
              </a:ext>
            </a:extLst>
          </p:cNvPr>
          <p:cNvSpPr/>
          <p:nvPr/>
        </p:nvSpPr>
        <p:spPr>
          <a:xfrm>
            <a:off x="5169643" y="4234623"/>
            <a:ext cx="2052276" cy="1777268"/>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8" name="TextBox 7">
            <a:extLst>
              <a:ext uri="{FF2B5EF4-FFF2-40B4-BE49-F238E27FC236}">
                <a16:creationId xmlns:a16="http://schemas.microsoft.com/office/drawing/2014/main" id="{CBA2577C-DB6D-4641-AD60-DEDE8902AB8C}"/>
              </a:ext>
            </a:extLst>
          </p:cNvPr>
          <p:cNvSpPr txBox="1"/>
          <p:nvPr/>
        </p:nvSpPr>
        <p:spPr>
          <a:xfrm>
            <a:off x="5896605" y="4409375"/>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pic>
        <p:nvPicPr>
          <p:cNvPr id="30" name="Picture 2" descr="https://www.sumologic.com/wp-content/uploads/globe-1-e1473894017808.png">
            <a:extLst>
              <a:ext uri="{FF2B5EF4-FFF2-40B4-BE49-F238E27FC236}">
                <a16:creationId xmlns:a16="http://schemas.microsoft.com/office/drawing/2014/main" id="{F8C530CC-184B-48F1-849A-6680291C02E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369850" y="540896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www.sumologic.com/wp-content/uploads/globe-1-e1473894017808.png">
            <a:extLst>
              <a:ext uri="{FF2B5EF4-FFF2-40B4-BE49-F238E27FC236}">
                <a16:creationId xmlns:a16="http://schemas.microsoft.com/office/drawing/2014/main" id="{504FDB7C-5857-41AC-9755-05BB121A53B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679433" y="540896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www.sumologic.com/wp-content/uploads/globe-1-e1473894017808.png">
            <a:extLst>
              <a:ext uri="{FF2B5EF4-FFF2-40B4-BE49-F238E27FC236}">
                <a16:creationId xmlns:a16="http://schemas.microsoft.com/office/drawing/2014/main" id="{6DDCB102-8F01-438B-969E-F85B57790A1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998771" y="5408968"/>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www.sumologic.com/wp-content/uploads/globe-1-e1473894017808.png">
            <a:extLst>
              <a:ext uri="{FF2B5EF4-FFF2-40B4-BE49-F238E27FC236}">
                <a16:creationId xmlns:a16="http://schemas.microsoft.com/office/drawing/2014/main" id="{41585526-FA15-4956-AB30-A7470F922DA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322889" y="5408968"/>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13E73434-88FB-44E3-89DA-E81BB0879EF9}"/>
              </a:ext>
            </a:extLst>
          </p:cNvPr>
          <p:cNvCxnSpPr>
            <a:cxnSpLocks/>
          </p:cNvCxnSpPr>
          <p:nvPr/>
        </p:nvCxnSpPr>
        <p:spPr>
          <a:xfrm flipH="1">
            <a:off x="3162300" y="5592202"/>
            <a:ext cx="2007344" cy="0"/>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C8B6903-571D-4B4E-8D01-A02BD4A5F4E9}"/>
              </a:ext>
            </a:extLst>
          </p:cNvPr>
          <p:cNvSpPr txBox="1"/>
          <p:nvPr/>
        </p:nvSpPr>
        <p:spPr>
          <a:xfrm>
            <a:off x="7535900" y="2567769"/>
            <a:ext cx="4402395" cy="2676502"/>
          </a:xfrm>
          <a:prstGeom prst="rect">
            <a:avLst/>
          </a:prstGeom>
          <a:noFill/>
        </p:spPr>
        <p:txBody>
          <a:bodyPr wrap="square" rtlCol="0">
            <a:spAutoFit/>
          </a:bodyPr>
          <a:lstStyle/>
          <a:p>
            <a:pPr defTabSz="914016"/>
            <a:r>
              <a:rPr lang="en-US" sz="1866" dirty="0">
                <a:solidFill>
                  <a:srgbClr val="353535"/>
                </a:solidFill>
                <a:latin typeface="Segoe UI Semilight"/>
              </a:rPr>
              <a:t>Your app has a dedicated IP address that is used for inbound traffic</a:t>
            </a:r>
          </a:p>
          <a:p>
            <a:pPr defTabSz="914016"/>
            <a:endParaRPr lang="en-US" sz="1866" dirty="0">
              <a:solidFill>
                <a:srgbClr val="353535"/>
              </a:solidFill>
              <a:latin typeface="Segoe UI Semilight"/>
            </a:endParaRPr>
          </a:p>
          <a:p>
            <a:pPr defTabSz="914016"/>
            <a:r>
              <a:rPr lang="en-US" sz="1866" dirty="0">
                <a:solidFill>
                  <a:srgbClr val="353535"/>
                </a:solidFill>
                <a:latin typeface="Segoe UI Semilight"/>
              </a:rPr>
              <a:t>This is configured when you set up IP based SSL with your application.  </a:t>
            </a:r>
          </a:p>
          <a:p>
            <a:pPr defTabSz="914016"/>
            <a:endParaRPr lang="en-US" sz="1866" dirty="0">
              <a:solidFill>
                <a:srgbClr val="353535"/>
              </a:solidFill>
              <a:latin typeface="Segoe UI Semilight"/>
            </a:endParaRPr>
          </a:p>
          <a:p>
            <a:pPr defTabSz="914016"/>
            <a:r>
              <a:rPr lang="en-US" sz="1866" dirty="0">
                <a:solidFill>
                  <a:srgbClr val="353535"/>
                </a:solidFill>
                <a:latin typeface="Segoe UI Semilight"/>
              </a:rPr>
              <a:t>At this point your app is still accessible from the internet</a:t>
            </a:r>
          </a:p>
          <a:p>
            <a:pPr defTabSz="914016"/>
            <a:endParaRPr lang="en-US" sz="1866" dirty="0">
              <a:solidFill>
                <a:srgbClr val="353535"/>
              </a:solidFill>
              <a:latin typeface="Segoe UI Semilight"/>
            </a:endParaRPr>
          </a:p>
        </p:txBody>
      </p:sp>
      <p:cxnSp>
        <p:nvCxnSpPr>
          <p:cNvPr id="4" name="Connector: Elbow 3">
            <a:extLst>
              <a:ext uri="{FF2B5EF4-FFF2-40B4-BE49-F238E27FC236}">
                <a16:creationId xmlns:a16="http://schemas.microsoft.com/office/drawing/2014/main" id="{6B3184A3-1F65-4534-AE2B-384105DB1D59}"/>
              </a:ext>
            </a:extLst>
          </p:cNvPr>
          <p:cNvCxnSpPr>
            <a:cxnSpLocks/>
            <a:endCxn id="37" idx="0"/>
          </p:cNvCxnSpPr>
          <p:nvPr/>
        </p:nvCxnSpPr>
        <p:spPr>
          <a:xfrm>
            <a:off x="3478249" y="5123272"/>
            <a:ext cx="3135413" cy="285696"/>
          </a:xfrm>
          <a:prstGeom prst="bentConnector2">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692942B4-5963-4E1E-9E54-4DD54C62559C}"/>
              </a:ext>
            </a:extLst>
          </p:cNvPr>
          <p:cNvSpPr>
            <a:spLocks noGrp="1"/>
          </p:cNvSpPr>
          <p:nvPr>
            <p:ph type="title"/>
          </p:nvPr>
        </p:nvSpPr>
        <p:spPr>
          <a:xfrm>
            <a:off x="588263" y="457200"/>
            <a:ext cx="11018520" cy="553998"/>
          </a:xfrm>
        </p:spPr>
        <p:txBody>
          <a:bodyPr>
            <a:normAutofit/>
          </a:bodyPr>
          <a:lstStyle/>
          <a:p>
            <a:r>
              <a:rPr lang="en-US" dirty="0"/>
              <a:t>App Assigned Address</a:t>
            </a:r>
          </a:p>
        </p:txBody>
      </p:sp>
      <p:sp>
        <p:nvSpPr>
          <p:cNvPr id="25" name="Title 1">
            <a:extLst>
              <a:ext uri="{FF2B5EF4-FFF2-40B4-BE49-F238E27FC236}">
                <a16:creationId xmlns:a16="http://schemas.microsoft.com/office/drawing/2014/main" id="{65089B51-8AA8-4B63-837E-166E8221D8D7}"/>
              </a:ext>
            </a:extLst>
          </p:cNvPr>
          <p:cNvSpPr txBox="1">
            <a:spLocks/>
          </p:cNvSpPr>
          <p:nvPr/>
        </p:nvSpPr>
        <p:spPr>
          <a:xfrm>
            <a:off x="588263" y="1039814"/>
            <a:ext cx="11018520"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800" dirty="0"/>
              <a:t>Scenario: Security requirements require locking down access to an address that isn’t shared</a:t>
            </a:r>
          </a:p>
        </p:txBody>
      </p:sp>
      <p:cxnSp>
        <p:nvCxnSpPr>
          <p:cNvPr id="34" name="Connector: Elbow 33">
            <a:extLst>
              <a:ext uri="{FF2B5EF4-FFF2-40B4-BE49-F238E27FC236}">
                <a16:creationId xmlns:a16="http://schemas.microsoft.com/office/drawing/2014/main" id="{84565AEE-F220-410B-B948-600637A38D9E}"/>
              </a:ext>
            </a:extLst>
          </p:cNvPr>
          <p:cNvCxnSpPr>
            <a:cxnSpLocks/>
            <a:stCxn id="44" idx="4"/>
            <a:endCxn id="5" idx="1"/>
          </p:cNvCxnSpPr>
          <p:nvPr/>
        </p:nvCxnSpPr>
        <p:spPr>
          <a:xfrm>
            <a:off x="3716096" y="3108923"/>
            <a:ext cx="1453547" cy="2014334"/>
          </a:xfrm>
          <a:prstGeom prst="bentConnector3">
            <a:avLst>
              <a:gd name="adj1" fmla="val 50000"/>
            </a:avLst>
          </a:prstGeom>
          <a:ln w="28575">
            <a:solidFill>
              <a:srgbClr val="0078D7"/>
            </a:solidFill>
            <a:tailEnd type="none"/>
          </a:ln>
        </p:spPr>
        <p:style>
          <a:lnRef idx="1">
            <a:schemeClr val="accent1"/>
          </a:lnRef>
          <a:fillRef idx="0">
            <a:schemeClr val="accent1"/>
          </a:fillRef>
          <a:effectRef idx="0">
            <a:schemeClr val="accent1"/>
          </a:effectRef>
          <a:fontRef idx="minor">
            <a:schemeClr val="tx1"/>
          </a:fontRef>
        </p:style>
      </p:cxnSp>
      <p:sp>
        <p:nvSpPr>
          <p:cNvPr id="62" name="Freeform 80">
            <a:extLst>
              <a:ext uri="{FF2B5EF4-FFF2-40B4-BE49-F238E27FC236}">
                <a16:creationId xmlns:a16="http://schemas.microsoft.com/office/drawing/2014/main" id="{E81EC59E-C46D-4366-81A8-9D4D2E152A9D}"/>
              </a:ext>
            </a:extLst>
          </p:cNvPr>
          <p:cNvSpPr>
            <a:spLocks/>
          </p:cNvSpPr>
          <p:nvPr/>
        </p:nvSpPr>
        <p:spPr bwMode="auto">
          <a:xfrm>
            <a:off x="2069887" y="4942285"/>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pic>
        <p:nvPicPr>
          <p:cNvPr id="63" name="Picture 62">
            <a:extLst>
              <a:ext uri="{FF2B5EF4-FFF2-40B4-BE49-F238E27FC236}">
                <a16:creationId xmlns:a16="http://schemas.microsoft.com/office/drawing/2014/main" id="{6C376E4E-7DBB-45E8-B772-5917CD3957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5642" y="4432152"/>
            <a:ext cx="313963" cy="313963"/>
          </a:xfrm>
          <a:prstGeom prst="rect">
            <a:avLst/>
          </a:prstGeom>
        </p:spPr>
      </p:pic>
    </p:spTree>
    <p:extLst>
      <p:ext uri="{BB962C8B-B14F-4D97-AF65-F5344CB8AC3E}">
        <p14:creationId xmlns:p14="http://schemas.microsoft.com/office/powerpoint/2010/main" val="71514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6C8B6903-571D-4B4E-8D01-A02BD4A5F4E9}"/>
              </a:ext>
            </a:extLst>
          </p:cNvPr>
          <p:cNvSpPr txBox="1"/>
          <p:nvPr/>
        </p:nvSpPr>
        <p:spPr>
          <a:xfrm>
            <a:off x="5059200" y="1817326"/>
            <a:ext cx="6772066" cy="2102242"/>
          </a:xfrm>
          <a:prstGeom prst="rect">
            <a:avLst/>
          </a:prstGeom>
          <a:noFill/>
        </p:spPr>
        <p:txBody>
          <a:bodyPr wrap="square" rtlCol="0">
            <a:spAutoFit/>
          </a:bodyPr>
          <a:lstStyle/>
          <a:p>
            <a:pPr defTabSz="914016"/>
            <a:r>
              <a:rPr lang="en-US" sz="1866" dirty="0">
                <a:solidFill>
                  <a:srgbClr val="353535"/>
                </a:solidFill>
                <a:latin typeface="Segoe UI Semilight"/>
              </a:rPr>
              <a:t>This capability enables you to define an allow/deny list which is enforced at the Front Ends which are upstream from the Workers where apps run. </a:t>
            </a:r>
          </a:p>
          <a:p>
            <a:pPr defTabSz="914016"/>
            <a:endParaRPr lang="en-US" sz="1866" dirty="0">
              <a:solidFill>
                <a:srgbClr val="353535"/>
              </a:solidFill>
              <a:latin typeface="Segoe UI Semilight"/>
            </a:endParaRPr>
          </a:p>
          <a:p>
            <a:pPr defTabSz="914016"/>
            <a:r>
              <a:rPr lang="en-US" sz="1866" dirty="0">
                <a:solidFill>
                  <a:srgbClr val="353535"/>
                </a:solidFill>
                <a:latin typeface="Segoe UI Semilight"/>
              </a:rPr>
              <a:t>IP Restrictions should be considered network level protection as the request traffic never reaches the host with the customer application</a:t>
            </a:r>
          </a:p>
        </p:txBody>
      </p:sp>
      <p:sp>
        <p:nvSpPr>
          <p:cNvPr id="25" name="Title 1">
            <a:extLst>
              <a:ext uri="{FF2B5EF4-FFF2-40B4-BE49-F238E27FC236}">
                <a16:creationId xmlns:a16="http://schemas.microsoft.com/office/drawing/2014/main" id="{97F1F38C-79A4-4ABD-8880-E5D900038522}"/>
              </a:ext>
            </a:extLst>
          </p:cNvPr>
          <p:cNvSpPr>
            <a:spLocks noGrp="1"/>
          </p:cNvSpPr>
          <p:nvPr>
            <p:ph type="title" idx="4294967295"/>
          </p:nvPr>
        </p:nvSpPr>
        <p:spPr>
          <a:xfrm>
            <a:off x="588262" y="485611"/>
            <a:ext cx="11017250" cy="554038"/>
          </a:xfrm>
        </p:spPr>
        <p:txBody>
          <a:bodyPr>
            <a:normAutofit/>
          </a:bodyPr>
          <a:lstStyle/>
          <a:p>
            <a:r>
              <a:rPr lang="en-US" dirty="0"/>
              <a:t>IP Restrictions</a:t>
            </a:r>
          </a:p>
        </p:txBody>
      </p:sp>
      <p:sp>
        <p:nvSpPr>
          <p:cNvPr id="78" name="Rounded Rectangle 75">
            <a:extLst>
              <a:ext uri="{FF2B5EF4-FFF2-40B4-BE49-F238E27FC236}">
                <a16:creationId xmlns:a16="http://schemas.microsoft.com/office/drawing/2014/main" id="{30F77D1B-34FD-4AF5-9F33-E4DCC40C6936}"/>
              </a:ext>
            </a:extLst>
          </p:cNvPr>
          <p:cNvSpPr/>
          <p:nvPr/>
        </p:nvSpPr>
        <p:spPr>
          <a:xfrm>
            <a:off x="5331568" y="4253673"/>
            <a:ext cx="2052276" cy="1777268"/>
          </a:xfrm>
          <a:prstGeom prst="roundRect">
            <a:avLst>
              <a:gd name="adj" fmla="val 5211"/>
            </a:avLst>
          </a:prstGeom>
          <a:solidFill>
            <a:srgbClr val="FEFEFF"/>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a:p>
            <a:pPr defTabSz="895810"/>
            <a:endParaRPr lang="en-US" sz="1400" kern="0" dirty="0">
              <a:solidFill>
                <a:srgbClr val="353535"/>
              </a:solidFill>
              <a:latin typeface="Segoe UI Semilight"/>
            </a:endParaRPr>
          </a:p>
        </p:txBody>
      </p:sp>
      <p:sp>
        <p:nvSpPr>
          <p:cNvPr id="79" name="TextBox 78">
            <a:extLst>
              <a:ext uri="{FF2B5EF4-FFF2-40B4-BE49-F238E27FC236}">
                <a16:creationId xmlns:a16="http://schemas.microsoft.com/office/drawing/2014/main" id="{0B3D4D30-006F-4A5D-8029-A7A932647986}"/>
              </a:ext>
            </a:extLst>
          </p:cNvPr>
          <p:cNvSpPr txBox="1"/>
          <p:nvPr/>
        </p:nvSpPr>
        <p:spPr>
          <a:xfrm>
            <a:off x="6058530" y="4428425"/>
            <a:ext cx="1238994" cy="307777"/>
          </a:xfrm>
          <a:prstGeom prst="rect">
            <a:avLst/>
          </a:prstGeom>
          <a:noFill/>
        </p:spPr>
        <p:txBody>
          <a:bodyPr wrap="square" rtlCol="0">
            <a:spAutoFit/>
          </a:bodyPr>
          <a:lstStyle/>
          <a:p>
            <a:pPr defTabSz="895810"/>
            <a:r>
              <a:rPr lang="en-US" sz="1400" kern="0" dirty="0">
                <a:solidFill>
                  <a:prstClr val="black"/>
                </a:solidFill>
                <a:latin typeface="Segoe UI Semilight"/>
              </a:rPr>
              <a:t>App Service</a:t>
            </a:r>
          </a:p>
        </p:txBody>
      </p:sp>
      <p:pic>
        <p:nvPicPr>
          <p:cNvPr id="81" name="Picture 2" descr="https://www.sumologic.com/wp-content/uploads/globe-1-e1473894017808.png">
            <a:extLst>
              <a:ext uri="{FF2B5EF4-FFF2-40B4-BE49-F238E27FC236}">
                <a16:creationId xmlns:a16="http://schemas.microsoft.com/office/drawing/2014/main" id="{8553B28F-BBE8-483A-BFFA-8E49C1AFC30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382592" y="545829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s://www.sumologic.com/wp-content/uploads/globe-1-e1473894017808.png">
            <a:extLst>
              <a:ext uri="{FF2B5EF4-FFF2-40B4-BE49-F238E27FC236}">
                <a16:creationId xmlns:a16="http://schemas.microsoft.com/office/drawing/2014/main" id="{4AF31B25-AFBA-41BE-8ED3-ACF2911190F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692175" y="5458292"/>
            <a:ext cx="581545" cy="37715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https://www.sumologic.com/wp-content/uploads/globe-1-e1473894017808.png">
            <a:extLst>
              <a:ext uri="{FF2B5EF4-FFF2-40B4-BE49-F238E27FC236}">
                <a16:creationId xmlns:a16="http://schemas.microsoft.com/office/drawing/2014/main" id="{D1E708D5-7D07-4541-9808-27C3EBF7794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053729" y="5453934"/>
            <a:ext cx="581545" cy="377157"/>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855718C9-45CF-4B1C-978C-9738F578B802}"/>
              </a:ext>
            </a:extLst>
          </p:cNvPr>
          <p:cNvCxnSpPr>
            <a:cxnSpLocks/>
          </p:cNvCxnSpPr>
          <p:nvPr/>
        </p:nvCxnSpPr>
        <p:spPr>
          <a:xfrm flipH="1" flipV="1">
            <a:off x="3391786" y="5643551"/>
            <a:ext cx="2404809" cy="1"/>
          </a:xfrm>
          <a:prstGeom prst="straightConnector1">
            <a:avLst/>
          </a:prstGeom>
          <a:ln w="28575">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3EA5E634-747E-4B64-9BF9-431FBC6B8075}"/>
              </a:ext>
            </a:extLst>
          </p:cNvPr>
          <p:cNvCxnSpPr>
            <a:cxnSpLocks/>
            <a:endCxn id="78" idx="1"/>
          </p:cNvCxnSpPr>
          <p:nvPr/>
        </p:nvCxnSpPr>
        <p:spPr>
          <a:xfrm>
            <a:off x="3746769" y="3105754"/>
            <a:ext cx="1584799" cy="2036553"/>
          </a:xfrm>
          <a:prstGeom prst="bentConnector3">
            <a:avLst>
              <a:gd name="adj1" fmla="val 50000"/>
            </a:avLst>
          </a:prstGeom>
          <a:ln w="28575">
            <a:solidFill>
              <a:srgbClr val="0078D7"/>
            </a:solidFill>
            <a:tailEnd type="non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63A33C80-C3D2-4A6D-BBBA-F3308627719D}"/>
              </a:ext>
            </a:extLst>
          </p:cNvPr>
          <p:cNvGrpSpPr/>
          <p:nvPr/>
        </p:nvGrpSpPr>
        <p:grpSpPr>
          <a:xfrm>
            <a:off x="5122176" y="4869229"/>
            <a:ext cx="418782" cy="504527"/>
            <a:chOff x="4754661" y="5915119"/>
            <a:chExt cx="617121" cy="743476"/>
          </a:xfrm>
        </p:grpSpPr>
        <p:sp>
          <p:nvSpPr>
            <p:cNvPr id="112" name="Cube 111">
              <a:extLst>
                <a:ext uri="{FF2B5EF4-FFF2-40B4-BE49-F238E27FC236}">
                  <a16:creationId xmlns:a16="http://schemas.microsoft.com/office/drawing/2014/main" id="{3AB79562-98F9-4D9E-847D-6C98C7A47276}"/>
                </a:ext>
              </a:extLst>
            </p:cNvPr>
            <p:cNvSpPr/>
            <p:nvPr/>
          </p:nvSpPr>
          <p:spPr bwMode="auto">
            <a:xfrm>
              <a:off x="4976117" y="611550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Cube 112">
              <a:extLst>
                <a:ext uri="{FF2B5EF4-FFF2-40B4-BE49-F238E27FC236}">
                  <a16:creationId xmlns:a16="http://schemas.microsoft.com/office/drawing/2014/main" id="{FACC26C1-E5B0-469F-8456-1DDBB86197D6}"/>
                </a:ext>
              </a:extLst>
            </p:cNvPr>
            <p:cNvSpPr/>
            <p:nvPr/>
          </p:nvSpPr>
          <p:spPr bwMode="auto">
            <a:xfrm>
              <a:off x="4976117" y="6016876"/>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Cube 113">
              <a:extLst>
                <a:ext uri="{FF2B5EF4-FFF2-40B4-BE49-F238E27FC236}">
                  <a16:creationId xmlns:a16="http://schemas.microsoft.com/office/drawing/2014/main" id="{65A572E8-8FCD-4858-8FF6-F93D092E0259}"/>
                </a:ext>
              </a:extLst>
            </p:cNvPr>
            <p:cNvSpPr/>
            <p:nvPr/>
          </p:nvSpPr>
          <p:spPr bwMode="auto">
            <a:xfrm>
              <a:off x="4754661" y="633755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Cube 114">
              <a:extLst>
                <a:ext uri="{FF2B5EF4-FFF2-40B4-BE49-F238E27FC236}">
                  <a16:creationId xmlns:a16="http://schemas.microsoft.com/office/drawing/2014/main" id="{646C0BBB-B38A-43AF-B595-CD8D40CA2A21}"/>
                </a:ext>
              </a:extLst>
            </p:cNvPr>
            <p:cNvSpPr/>
            <p:nvPr/>
          </p:nvSpPr>
          <p:spPr bwMode="auto">
            <a:xfrm>
              <a:off x="4754661" y="6238917"/>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Cube 115">
              <a:extLst>
                <a:ext uri="{FF2B5EF4-FFF2-40B4-BE49-F238E27FC236}">
                  <a16:creationId xmlns:a16="http://schemas.microsoft.com/office/drawing/2014/main" id="{1340319E-CEB3-47D7-8283-FC916C9AA640}"/>
                </a:ext>
              </a:extLst>
            </p:cNvPr>
            <p:cNvSpPr/>
            <p:nvPr/>
          </p:nvSpPr>
          <p:spPr bwMode="auto">
            <a:xfrm>
              <a:off x="4976117" y="5915119"/>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Cube 116">
              <a:extLst>
                <a:ext uri="{FF2B5EF4-FFF2-40B4-BE49-F238E27FC236}">
                  <a16:creationId xmlns:a16="http://schemas.microsoft.com/office/drawing/2014/main" id="{A4E9EAF0-AF46-4549-BD33-A1E32136157C}"/>
                </a:ext>
              </a:extLst>
            </p:cNvPr>
            <p:cNvSpPr/>
            <p:nvPr/>
          </p:nvSpPr>
          <p:spPr bwMode="auto">
            <a:xfrm>
              <a:off x="4754661" y="6137160"/>
              <a:ext cx="395665" cy="321045"/>
            </a:xfrm>
            <a:prstGeom prst="cube">
              <a:avLst>
                <a:gd name="adj" fmla="val 68020"/>
              </a:avLst>
            </a:prstGeom>
            <a:solidFill>
              <a:schemeClr val="bg2"/>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96" name="Connector: Elbow 95">
            <a:extLst>
              <a:ext uri="{FF2B5EF4-FFF2-40B4-BE49-F238E27FC236}">
                <a16:creationId xmlns:a16="http://schemas.microsoft.com/office/drawing/2014/main" id="{705745AE-FB71-403F-88E8-1417C0EA3405}"/>
              </a:ext>
            </a:extLst>
          </p:cNvPr>
          <p:cNvCxnSpPr>
            <a:cxnSpLocks/>
            <a:stCxn id="115" idx="5"/>
            <a:endCxn id="83" idx="1"/>
          </p:cNvCxnSpPr>
          <p:nvPr/>
        </p:nvCxnSpPr>
        <p:spPr>
          <a:xfrm>
            <a:off x="5390677" y="5123796"/>
            <a:ext cx="663052" cy="518717"/>
          </a:xfrm>
          <a:prstGeom prst="bentConnector3">
            <a:avLst>
              <a:gd name="adj1" fmla="val 50000"/>
            </a:avLst>
          </a:prstGeom>
          <a:ln w="28575">
            <a:solidFill>
              <a:srgbClr val="0078D7"/>
            </a:solidFill>
            <a:tailEnd type="arrow"/>
          </a:ln>
        </p:spPr>
        <p:style>
          <a:lnRef idx="1">
            <a:schemeClr val="accent1"/>
          </a:lnRef>
          <a:fillRef idx="0">
            <a:schemeClr val="accent1"/>
          </a:fillRef>
          <a:effectRef idx="0">
            <a:schemeClr val="accent1"/>
          </a:effectRef>
          <a:fontRef idx="minor">
            <a:schemeClr val="tx1"/>
          </a:fontRef>
        </p:style>
      </p:cxnSp>
      <p:sp>
        <p:nvSpPr>
          <p:cNvPr id="118" name="Title 1">
            <a:extLst>
              <a:ext uri="{FF2B5EF4-FFF2-40B4-BE49-F238E27FC236}">
                <a16:creationId xmlns:a16="http://schemas.microsoft.com/office/drawing/2014/main" id="{7CF7EEAB-A150-40B1-899F-EF2F2DA7F9E0}"/>
              </a:ext>
            </a:extLst>
          </p:cNvPr>
          <p:cNvSpPr txBox="1">
            <a:spLocks/>
          </p:cNvSpPr>
          <p:nvPr/>
        </p:nvSpPr>
        <p:spPr>
          <a:xfrm>
            <a:off x="588262" y="1069363"/>
            <a:ext cx="9872290" cy="27699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800" dirty="0"/>
              <a:t>Scenario: Restrict access to your app</a:t>
            </a:r>
          </a:p>
        </p:txBody>
      </p:sp>
      <p:cxnSp>
        <p:nvCxnSpPr>
          <p:cNvPr id="46" name="Straight Arrow Connector 45">
            <a:extLst>
              <a:ext uri="{FF2B5EF4-FFF2-40B4-BE49-F238E27FC236}">
                <a16:creationId xmlns:a16="http://schemas.microsoft.com/office/drawing/2014/main" id="{1F8FC771-1D38-4F46-8B7C-6FDA439CD601}"/>
              </a:ext>
            </a:extLst>
          </p:cNvPr>
          <p:cNvCxnSpPr>
            <a:cxnSpLocks/>
          </p:cNvCxnSpPr>
          <p:nvPr/>
        </p:nvCxnSpPr>
        <p:spPr>
          <a:xfrm>
            <a:off x="3436357" y="5281338"/>
            <a:ext cx="1604405" cy="0"/>
          </a:xfrm>
          <a:prstGeom prst="straightConnector1">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Rounded Rectangle 175">
            <a:extLst>
              <a:ext uri="{FF2B5EF4-FFF2-40B4-BE49-F238E27FC236}">
                <a16:creationId xmlns:a16="http://schemas.microsoft.com/office/drawing/2014/main" id="{2F584978-69A5-466D-8F4A-213DDADFA279}"/>
              </a:ext>
            </a:extLst>
          </p:cNvPr>
          <p:cNvSpPr/>
          <p:nvPr/>
        </p:nvSpPr>
        <p:spPr>
          <a:xfrm>
            <a:off x="1474407" y="2464045"/>
            <a:ext cx="2272362" cy="1283417"/>
          </a:xfrm>
          <a:prstGeom prst="roundRect">
            <a:avLst/>
          </a:prstGeom>
          <a:solidFill>
            <a:schemeClr val="bg1"/>
          </a:solid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5982"/>
            <a:endParaRPr lang="en-US" sz="1400" kern="0" dirty="0">
              <a:solidFill>
                <a:srgbClr val="666666"/>
              </a:solidFill>
            </a:endParaRPr>
          </a:p>
        </p:txBody>
      </p:sp>
      <p:pic>
        <p:nvPicPr>
          <p:cNvPr id="39" name="Picture 38">
            <a:extLst>
              <a:ext uri="{FF2B5EF4-FFF2-40B4-BE49-F238E27FC236}">
                <a16:creationId xmlns:a16="http://schemas.microsoft.com/office/drawing/2014/main" id="{B9BF50A4-A9A9-4589-AF1E-1BFAF4D5AFE9}"/>
              </a:ext>
            </a:extLst>
          </p:cNvPr>
          <p:cNvPicPr>
            <a:picLocks noChangeAspect="1"/>
          </p:cNvPicPr>
          <p:nvPr/>
        </p:nvPicPr>
        <p:blipFill>
          <a:blip r:embed="rId5"/>
          <a:stretch>
            <a:fillRect/>
          </a:stretch>
        </p:blipFill>
        <p:spPr>
          <a:xfrm>
            <a:off x="2269850" y="3101759"/>
            <a:ext cx="427806" cy="442353"/>
          </a:xfrm>
          <a:prstGeom prst="rect">
            <a:avLst/>
          </a:prstGeom>
          <a:noFill/>
        </p:spPr>
      </p:pic>
      <p:sp>
        <p:nvSpPr>
          <p:cNvPr id="40" name="Rectangle 39">
            <a:extLst>
              <a:ext uri="{FF2B5EF4-FFF2-40B4-BE49-F238E27FC236}">
                <a16:creationId xmlns:a16="http://schemas.microsoft.com/office/drawing/2014/main" id="{2FFBF485-C3D7-4012-B3C5-FD4C3060B9BD}"/>
              </a:ext>
            </a:extLst>
          </p:cNvPr>
          <p:cNvSpPr/>
          <p:nvPr/>
        </p:nvSpPr>
        <p:spPr>
          <a:xfrm>
            <a:off x="1805506" y="2541892"/>
            <a:ext cx="1489510" cy="369332"/>
          </a:xfrm>
          <a:prstGeom prst="rect">
            <a:avLst/>
          </a:prstGeom>
        </p:spPr>
        <p:txBody>
          <a:bodyPr wrap="none">
            <a:spAutoFit/>
          </a:bodyPr>
          <a:lstStyle/>
          <a:p>
            <a:r>
              <a:rPr lang="en-US" sz="1800" kern="0" dirty="0"/>
              <a:t>On-premises</a:t>
            </a:r>
            <a:endParaRPr lang="en-US" dirty="0"/>
          </a:p>
        </p:txBody>
      </p:sp>
      <p:pic>
        <p:nvPicPr>
          <p:cNvPr id="50" name="Picture 49">
            <a:extLst>
              <a:ext uri="{FF2B5EF4-FFF2-40B4-BE49-F238E27FC236}">
                <a16:creationId xmlns:a16="http://schemas.microsoft.com/office/drawing/2014/main" id="{AB4847F2-69BD-4A13-833A-469E67C0F46D}"/>
              </a:ext>
            </a:extLst>
          </p:cNvPr>
          <p:cNvPicPr>
            <a:picLocks noChangeAspect="1"/>
          </p:cNvPicPr>
          <p:nvPr/>
        </p:nvPicPr>
        <p:blipFill>
          <a:blip r:embed="rId5"/>
          <a:stretch>
            <a:fillRect/>
          </a:stretch>
        </p:blipFill>
        <p:spPr>
          <a:xfrm>
            <a:off x="1814141" y="3101759"/>
            <a:ext cx="427806" cy="442353"/>
          </a:xfrm>
          <a:prstGeom prst="rect">
            <a:avLst/>
          </a:prstGeom>
          <a:noFill/>
        </p:spPr>
      </p:pic>
      <p:pic>
        <p:nvPicPr>
          <p:cNvPr id="51" name="Picture 50">
            <a:extLst>
              <a:ext uri="{FF2B5EF4-FFF2-40B4-BE49-F238E27FC236}">
                <a16:creationId xmlns:a16="http://schemas.microsoft.com/office/drawing/2014/main" id="{22702834-FCB5-4D67-8243-FABF5610A9F3}"/>
              </a:ext>
            </a:extLst>
          </p:cNvPr>
          <p:cNvPicPr>
            <a:picLocks noChangeAspect="1"/>
          </p:cNvPicPr>
          <p:nvPr/>
        </p:nvPicPr>
        <p:blipFill>
          <a:blip r:embed="rId5"/>
          <a:stretch>
            <a:fillRect/>
          </a:stretch>
        </p:blipFill>
        <p:spPr>
          <a:xfrm>
            <a:off x="2718542" y="3101759"/>
            <a:ext cx="427806" cy="442353"/>
          </a:xfrm>
          <a:prstGeom prst="rect">
            <a:avLst/>
          </a:prstGeom>
          <a:noFill/>
        </p:spPr>
      </p:pic>
      <p:sp>
        <p:nvSpPr>
          <p:cNvPr id="41" name="Freeform 80">
            <a:extLst>
              <a:ext uri="{FF2B5EF4-FFF2-40B4-BE49-F238E27FC236}">
                <a16:creationId xmlns:a16="http://schemas.microsoft.com/office/drawing/2014/main" id="{12442855-E3AF-4064-8346-F9516676109A}"/>
              </a:ext>
            </a:extLst>
          </p:cNvPr>
          <p:cNvSpPr>
            <a:spLocks/>
          </p:cNvSpPr>
          <p:nvPr/>
        </p:nvSpPr>
        <p:spPr bwMode="auto">
          <a:xfrm>
            <a:off x="2321820" y="4996676"/>
            <a:ext cx="1114537" cy="647669"/>
          </a:xfrm>
          <a:custGeom>
            <a:avLst/>
            <a:gdLst>
              <a:gd name="T0" fmla="*/ 0 w 439"/>
              <a:gd name="T1" fmla="*/ 188 h 253"/>
              <a:gd name="T2" fmla="*/ 65 w 439"/>
              <a:gd name="T3" fmla="*/ 122 h 253"/>
              <a:gd name="T4" fmla="*/ 78 w 439"/>
              <a:gd name="T5" fmla="*/ 123 h 253"/>
              <a:gd name="T6" fmla="*/ 204 w 439"/>
              <a:gd name="T7" fmla="*/ 0 h 253"/>
              <a:gd name="T8" fmla="*/ 315 w 439"/>
              <a:gd name="T9" fmla="*/ 65 h 253"/>
              <a:gd name="T10" fmla="*/ 343 w 439"/>
              <a:gd name="T11" fmla="*/ 61 h 253"/>
              <a:gd name="T12" fmla="*/ 439 w 439"/>
              <a:gd name="T13" fmla="*/ 157 h 253"/>
              <a:gd name="T14" fmla="*/ 352 w 439"/>
              <a:gd name="T15" fmla="*/ 252 h 253"/>
              <a:gd name="T16" fmla="*/ 346 w 439"/>
              <a:gd name="T17" fmla="*/ 253 h 253"/>
              <a:gd name="T18" fmla="*/ 64 w 439"/>
              <a:gd name="T19" fmla="*/ 253 h 253"/>
              <a:gd name="T20" fmla="*/ 60 w 439"/>
              <a:gd name="T21" fmla="*/ 253 h 253"/>
              <a:gd name="T22" fmla="*/ 0 w 439"/>
              <a:gd name="T23"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9" h="253">
                <a:moveTo>
                  <a:pt x="0" y="188"/>
                </a:moveTo>
                <a:cubicBezTo>
                  <a:pt x="0" y="151"/>
                  <a:pt x="29" y="122"/>
                  <a:pt x="65" y="122"/>
                </a:cubicBezTo>
                <a:cubicBezTo>
                  <a:pt x="69" y="122"/>
                  <a:pt x="74" y="123"/>
                  <a:pt x="78" y="123"/>
                </a:cubicBezTo>
                <a:cubicBezTo>
                  <a:pt x="79" y="55"/>
                  <a:pt x="135" y="0"/>
                  <a:pt x="204" y="0"/>
                </a:cubicBezTo>
                <a:cubicBezTo>
                  <a:pt x="252" y="0"/>
                  <a:pt x="294" y="26"/>
                  <a:pt x="315" y="65"/>
                </a:cubicBezTo>
                <a:cubicBezTo>
                  <a:pt x="324" y="63"/>
                  <a:pt x="333" y="61"/>
                  <a:pt x="343" y="61"/>
                </a:cubicBezTo>
                <a:cubicBezTo>
                  <a:pt x="396" y="61"/>
                  <a:pt x="439" y="104"/>
                  <a:pt x="439" y="157"/>
                </a:cubicBezTo>
                <a:cubicBezTo>
                  <a:pt x="439" y="207"/>
                  <a:pt x="400" y="248"/>
                  <a:pt x="352" y="252"/>
                </a:cubicBezTo>
                <a:cubicBezTo>
                  <a:pt x="350" y="253"/>
                  <a:pt x="348" y="253"/>
                  <a:pt x="346" y="253"/>
                </a:cubicBezTo>
                <a:cubicBezTo>
                  <a:pt x="64" y="253"/>
                  <a:pt x="64" y="253"/>
                  <a:pt x="64" y="253"/>
                </a:cubicBezTo>
                <a:cubicBezTo>
                  <a:pt x="63" y="253"/>
                  <a:pt x="61" y="253"/>
                  <a:pt x="60" y="253"/>
                </a:cubicBezTo>
                <a:cubicBezTo>
                  <a:pt x="26" y="250"/>
                  <a:pt x="0" y="222"/>
                  <a:pt x="0" y="188"/>
                </a:cubicBezTo>
                <a:close/>
              </a:path>
            </a:pathLst>
          </a:custGeom>
          <a:solidFill>
            <a:srgbClr val="0078D7"/>
          </a:solidFill>
          <a:ln>
            <a:noFill/>
          </a:ln>
        </p:spPr>
        <p:txBody>
          <a:bodyPr vert="horz" wrap="none" lIns="179285" tIns="179285" rIns="87868" bIns="43933" numCol="1" anchor="ctr" anchorCtr="0" compatLnSpc="1">
            <a:prstTxWarp prst="textNoShape">
              <a:avLst/>
            </a:prstTxWarp>
          </a:bodyPr>
          <a:lstStyle/>
          <a:p>
            <a:pPr algn="ctr" defTabSz="896182">
              <a:defRPr/>
            </a:pPr>
            <a:r>
              <a:rPr lang="en-US" sz="1372" dirty="0">
                <a:gradFill>
                  <a:gsLst>
                    <a:gs pos="0">
                      <a:srgbClr val="FFFFFF"/>
                    </a:gs>
                    <a:gs pos="100000">
                      <a:srgbClr val="FFFFFF"/>
                    </a:gs>
                  </a:gsLst>
                  <a:lin ang="5400000" scaled="0"/>
                </a:gradFill>
                <a:latin typeface="Segoe UI"/>
              </a:rPr>
              <a:t>Internet</a:t>
            </a:r>
          </a:p>
        </p:txBody>
      </p:sp>
      <p:pic>
        <p:nvPicPr>
          <p:cNvPr id="42" name="Picture 41">
            <a:extLst>
              <a:ext uri="{FF2B5EF4-FFF2-40B4-BE49-F238E27FC236}">
                <a16:creationId xmlns:a16="http://schemas.microsoft.com/office/drawing/2014/main" id="{54ED1E76-BE7A-4C17-A8B0-891A818F27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9613" y="4450038"/>
            <a:ext cx="313963" cy="313963"/>
          </a:xfrm>
          <a:prstGeom prst="rect">
            <a:avLst/>
          </a:prstGeom>
        </p:spPr>
      </p:pic>
    </p:spTree>
    <p:extLst>
      <p:ext uri="{BB962C8B-B14F-4D97-AF65-F5344CB8AC3E}">
        <p14:creationId xmlns:p14="http://schemas.microsoft.com/office/powerpoint/2010/main" val="190291692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ARCHITECT BOOT CAMP" val="Qg9Vv9E8"/>
  <p:tag name="ARTICULATE_SLIDE_COUNT" val="5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rchitect Boot Camp">
  <a:themeElements>
    <a:clrScheme name="Custom 14">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19_April_Bootcamp_template" id="{29BDA5FB-8D38-4E03-9C72-BF34B185FB7A}" vid="{7F862187-1D96-4966-B1AE-88BE0CC09F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EC81CC9C78DF4497EFA5A8E086994E" ma:contentTypeVersion="7" ma:contentTypeDescription="Create a new document." ma:contentTypeScope="" ma:versionID="86efeefceba58c71954bc86a55ebe8ec">
  <xsd:schema xmlns:xsd="http://www.w3.org/2001/XMLSchema" xmlns:xs="http://www.w3.org/2001/XMLSchema" xmlns:p="http://schemas.microsoft.com/office/2006/metadata/properties" xmlns:ns2="e553dc16-9cfd-4c5a-9f42-605bcdec87f2" xmlns:ns3="a3bc5e2b-5605-48ef-9c5e-22844223f6c2" targetNamespace="http://schemas.microsoft.com/office/2006/metadata/properties" ma:root="true" ma:fieldsID="e74d5e668c762477fd2d950cfa273fb2" ns2:_="" ns3:_="">
    <xsd:import namespace="e553dc16-9cfd-4c5a-9f42-605bcdec87f2"/>
    <xsd:import namespace="a3bc5e2b-5605-48ef-9c5e-22844223f6c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3dc16-9cfd-4c5a-9f42-605bcdec87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bc5e2b-5605-48ef-9c5e-22844223f6c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e553dc16-9cfd-4c5a-9f42-605bcdec87f2"/>
    <ds:schemaRef ds:uri="http://www.w3.org/XML/1998/namespace"/>
    <ds:schemaRef ds:uri="http://schemas.microsoft.com/office/2006/documentManagement/types"/>
    <ds:schemaRef ds:uri="http://purl.org/dc/elements/1.1/"/>
    <ds:schemaRef ds:uri="a3bc5e2b-5605-48ef-9c5e-22844223f6c2"/>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B7A5D008-917D-41F7-B77D-B271B2D440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53dc16-9cfd-4c5a-9f42-605bcdec87f2"/>
    <ds:schemaRef ds:uri="a3bc5e2b-5605-48ef-9c5e-22844223f6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2019_April_Bootcamp_template</Template>
  <TotalTime>13390</TotalTime>
  <Words>2094</Words>
  <Application>Microsoft Office PowerPoint</Application>
  <PresentationFormat>Widescreen</PresentationFormat>
  <Paragraphs>574</Paragraphs>
  <Slides>32</Slides>
  <Notes>16</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Consolas</vt:lpstr>
      <vt:lpstr>Segoe UI</vt:lpstr>
      <vt:lpstr>Segoe UI Light</vt:lpstr>
      <vt:lpstr>Segoe UI Semibold</vt:lpstr>
      <vt:lpstr>Segoe UI Semilight</vt:lpstr>
      <vt:lpstr>Wingdings</vt:lpstr>
      <vt:lpstr>Architect Boot Camp</vt:lpstr>
      <vt:lpstr>App Service networking features</vt:lpstr>
      <vt:lpstr>Azure Virtual Network (VNet)</vt:lpstr>
      <vt:lpstr>Networking features and terms</vt:lpstr>
      <vt:lpstr>Azure App Service</vt:lpstr>
      <vt:lpstr>App Service worker</vt:lpstr>
      <vt:lpstr>App Service networking features</vt:lpstr>
      <vt:lpstr>Default behavior</vt:lpstr>
      <vt:lpstr>App Assigned Address</vt:lpstr>
      <vt:lpstr>IP Restrictions</vt:lpstr>
      <vt:lpstr>Hybrid Connections</vt:lpstr>
      <vt:lpstr>Hybrid Connections to On-Premises resources</vt:lpstr>
      <vt:lpstr>Gateway required VNet Integration</vt:lpstr>
      <vt:lpstr>Regional VNet Integration</vt:lpstr>
      <vt:lpstr>Service Endpoints</vt:lpstr>
      <vt:lpstr>Service Endpoints with an Application Gateway</vt:lpstr>
      <vt:lpstr>Service Endpoints with an VNet Integration</vt:lpstr>
      <vt:lpstr>Azure Front Door Integration</vt:lpstr>
      <vt:lpstr>PowerPoint Presentation</vt:lpstr>
      <vt:lpstr>PowerPoint Presentation</vt:lpstr>
      <vt:lpstr>PowerPoint Presentation</vt:lpstr>
      <vt:lpstr>In development</vt:lpstr>
      <vt:lpstr>Private Link support</vt:lpstr>
      <vt:lpstr>PowerPoint Presentation</vt:lpstr>
      <vt:lpstr>Managed NAT</vt:lpstr>
      <vt:lpstr>PowerPoint Presentation</vt:lpstr>
      <vt:lpstr>App Service Environment – fast scaling</vt:lpstr>
      <vt:lpstr>ASE network dependencies</vt:lpstr>
      <vt:lpstr>Completely isolated ASE</vt:lpstr>
      <vt:lpstr>Multi-network ASE with private link – preview</vt:lpstr>
      <vt:lpstr>Multi-network ASE with private link </vt:lpstr>
      <vt:lpstr>Separated networking concerns</vt:lpstr>
      <vt:lpstr>Use cases and features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name&gt;</dc:subject>
  <dc:creator>Christina Compy</dc:creator>
  <cp:keywords/>
  <dc:description/>
  <cp:lastModifiedBy>Christina Compy</cp:lastModifiedBy>
  <cp:revision>54</cp:revision>
  <dcterms:created xsi:type="dcterms:W3CDTF">2019-04-08T16:59:19Z</dcterms:created>
  <dcterms:modified xsi:type="dcterms:W3CDTF">2019-07-02T01:25:32Z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0x01010032EC81CC9C78DF4497EFA5A8E086994E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ArticulateGUID">
    <vt:lpwstr>A9A041AD-8BD2-452F-B28E-E6FF0C03FE8A</vt:lpwstr>
  </property>
  <property fmtid="{D5CDD505-2E9C-101B-9397-08002B2CF9AE}" pid="21" name="ArticulatePath">
    <vt:lpwstr>2019_April_Bootcamp_template</vt:lpwstr>
  </property>
</Properties>
</file>