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4.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9.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0.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3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34.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35.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6.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7.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4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4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42.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4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44.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45.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46.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47.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48.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49.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50.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51.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52.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53.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54.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55.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56.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57.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58.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59.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60.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61.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62.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1" r:id="rId46"/>
    <p:sldId id="302" r:id="rId47"/>
    <p:sldId id="30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C39A3-5A23-4232-8480-44D689DDFC84}"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05668-E7FC-4A5A-A023-00A4B51C4489}" type="slidenum">
              <a:rPr lang="en-US" smtClean="0"/>
              <a:t>‹#›</a:t>
            </a:fld>
            <a:endParaRPr lang="en-US"/>
          </a:p>
        </p:txBody>
      </p:sp>
    </p:spTree>
    <p:extLst>
      <p:ext uri="{BB962C8B-B14F-4D97-AF65-F5344CB8AC3E}">
        <p14:creationId xmlns:p14="http://schemas.microsoft.com/office/powerpoint/2010/main" val="51013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11</a:t>
            </a:fld>
            <a:endParaRPr lang="tr-TR" dirty="0"/>
          </a:p>
        </p:txBody>
      </p:sp>
    </p:spTree>
    <p:extLst>
      <p:ext uri="{BB962C8B-B14F-4D97-AF65-F5344CB8AC3E}">
        <p14:creationId xmlns:p14="http://schemas.microsoft.com/office/powerpoint/2010/main" val="3699619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12</a:t>
            </a:fld>
            <a:endParaRPr lang="tr-TR" dirty="0"/>
          </a:p>
        </p:txBody>
      </p:sp>
    </p:spTree>
    <p:extLst>
      <p:ext uri="{BB962C8B-B14F-4D97-AF65-F5344CB8AC3E}">
        <p14:creationId xmlns:p14="http://schemas.microsoft.com/office/powerpoint/2010/main" val="3771269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13</a:t>
            </a:fld>
            <a:endParaRPr lang="tr-TR" dirty="0"/>
          </a:p>
        </p:txBody>
      </p:sp>
    </p:spTree>
    <p:extLst>
      <p:ext uri="{BB962C8B-B14F-4D97-AF65-F5344CB8AC3E}">
        <p14:creationId xmlns:p14="http://schemas.microsoft.com/office/powerpoint/2010/main" val="2199159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14</a:t>
            </a:fld>
            <a:endParaRPr lang="tr-TR" dirty="0"/>
          </a:p>
        </p:txBody>
      </p:sp>
    </p:spTree>
    <p:extLst>
      <p:ext uri="{BB962C8B-B14F-4D97-AF65-F5344CB8AC3E}">
        <p14:creationId xmlns:p14="http://schemas.microsoft.com/office/powerpoint/2010/main" val="668665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15</a:t>
            </a:fld>
            <a:endParaRPr lang="tr-TR" dirty="0"/>
          </a:p>
        </p:txBody>
      </p:sp>
    </p:spTree>
    <p:extLst>
      <p:ext uri="{BB962C8B-B14F-4D97-AF65-F5344CB8AC3E}">
        <p14:creationId xmlns:p14="http://schemas.microsoft.com/office/powerpoint/2010/main" val="1947531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16</a:t>
            </a:fld>
            <a:endParaRPr lang="tr-TR" dirty="0"/>
          </a:p>
        </p:txBody>
      </p:sp>
    </p:spTree>
    <p:extLst>
      <p:ext uri="{BB962C8B-B14F-4D97-AF65-F5344CB8AC3E}">
        <p14:creationId xmlns:p14="http://schemas.microsoft.com/office/powerpoint/2010/main" val="2543793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17</a:t>
            </a:fld>
            <a:endParaRPr lang="tr-TR" dirty="0"/>
          </a:p>
        </p:txBody>
      </p:sp>
    </p:spTree>
    <p:extLst>
      <p:ext uri="{BB962C8B-B14F-4D97-AF65-F5344CB8AC3E}">
        <p14:creationId xmlns:p14="http://schemas.microsoft.com/office/powerpoint/2010/main" val="1618636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18</a:t>
            </a:fld>
            <a:endParaRPr lang="tr-TR" dirty="0"/>
          </a:p>
        </p:txBody>
      </p:sp>
    </p:spTree>
    <p:extLst>
      <p:ext uri="{BB962C8B-B14F-4D97-AF65-F5344CB8AC3E}">
        <p14:creationId xmlns:p14="http://schemas.microsoft.com/office/powerpoint/2010/main" val="616517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19</a:t>
            </a:fld>
            <a:endParaRPr lang="tr-TR" dirty="0"/>
          </a:p>
        </p:txBody>
      </p:sp>
    </p:spTree>
    <p:extLst>
      <p:ext uri="{BB962C8B-B14F-4D97-AF65-F5344CB8AC3E}">
        <p14:creationId xmlns:p14="http://schemas.microsoft.com/office/powerpoint/2010/main" val="3746048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20</a:t>
            </a:fld>
            <a:endParaRPr lang="tr-TR" dirty="0"/>
          </a:p>
        </p:txBody>
      </p:sp>
    </p:spTree>
    <p:extLst>
      <p:ext uri="{BB962C8B-B14F-4D97-AF65-F5344CB8AC3E}">
        <p14:creationId xmlns:p14="http://schemas.microsoft.com/office/powerpoint/2010/main" val="360734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21</a:t>
            </a:fld>
            <a:endParaRPr lang="tr-TR" dirty="0"/>
          </a:p>
        </p:txBody>
      </p:sp>
    </p:spTree>
    <p:extLst>
      <p:ext uri="{BB962C8B-B14F-4D97-AF65-F5344CB8AC3E}">
        <p14:creationId xmlns:p14="http://schemas.microsoft.com/office/powerpoint/2010/main" val="890792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22</a:t>
            </a:fld>
            <a:endParaRPr lang="tr-TR" dirty="0"/>
          </a:p>
        </p:txBody>
      </p:sp>
    </p:spTree>
    <p:extLst>
      <p:ext uri="{BB962C8B-B14F-4D97-AF65-F5344CB8AC3E}">
        <p14:creationId xmlns:p14="http://schemas.microsoft.com/office/powerpoint/2010/main" val="498587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23</a:t>
            </a:fld>
            <a:endParaRPr lang="tr-TR" dirty="0"/>
          </a:p>
        </p:txBody>
      </p:sp>
    </p:spTree>
    <p:extLst>
      <p:ext uri="{BB962C8B-B14F-4D97-AF65-F5344CB8AC3E}">
        <p14:creationId xmlns:p14="http://schemas.microsoft.com/office/powerpoint/2010/main" val="3709326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24</a:t>
            </a:fld>
            <a:endParaRPr lang="tr-TR" dirty="0"/>
          </a:p>
        </p:txBody>
      </p:sp>
    </p:spTree>
    <p:extLst>
      <p:ext uri="{BB962C8B-B14F-4D97-AF65-F5344CB8AC3E}">
        <p14:creationId xmlns:p14="http://schemas.microsoft.com/office/powerpoint/2010/main" val="3413275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25</a:t>
            </a:fld>
            <a:endParaRPr lang="tr-TR" dirty="0"/>
          </a:p>
        </p:txBody>
      </p:sp>
    </p:spTree>
    <p:extLst>
      <p:ext uri="{BB962C8B-B14F-4D97-AF65-F5344CB8AC3E}">
        <p14:creationId xmlns:p14="http://schemas.microsoft.com/office/powerpoint/2010/main" val="203015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26</a:t>
            </a:fld>
            <a:endParaRPr lang="tr-TR" dirty="0"/>
          </a:p>
        </p:txBody>
      </p:sp>
    </p:spTree>
    <p:extLst>
      <p:ext uri="{BB962C8B-B14F-4D97-AF65-F5344CB8AC3E}">
        <p14:creationId xmlns:p14="http://schemas.microsoft.com/office/powerpoint/2010/main" val="4021821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27</a:t>
            </a:fld>
            <a:endParaRPr lang="tr-TR" dirty="0"/>
          </a:p>
        </p:txBody>
      </p:sp>
    </p:spTree>
    <p:extLst>
      <p:ext uri="{BB962C8B-B14F-4D97-AF65-F5344CB8AC3E}">
        <p14:creationId xmlns:p14="http://schemas.microsoft.com/office/powerpoint/2010/main" val="4153149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28</a:t>
            </a:fld>
            <a:endParaRPr lang="tr-TR" dirty="0"/>
          </a:p>
        </p:txBody>
      </p:sp>
    </p:spTree>
    <p:extLst>
      <p:ext uri="{BB962C8B-B14F-4D97-AF65-F5344CB8AC3E}">
        <p14:creationId xmlns:p14="http://schemas.microsoft.com/office/powerpoint/2010/main" val="3530377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29</a:t>
            </a:fld>
            <a:endParaRPr lang="tr-TR" dirty="0"/>
          </a:p>
        </p:txBody>
      </p:sp>
    </p:spTree>
    <p:extLst>
      <p:ext uri="{BB962C8B-B14F-4D97-AF65-F5344CB8AC3E}">
        <p14:creationId xmlns:p14="http://schemas.microsoft.com/office/powerpoint/2010/main" val="1990282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30</a:t>
            </a:fld>
            <a:endParaRPr lang="tr-TR" dirty="0"/>
          </a:p>
        </p:txBody>
      </p:sp>
    </p:spTree>
    <p:extLst>
      <p:ext uri="{BB962C8B-B14F-4D97-AF65-F5344CB8AC3E}">
        <p14:creationId xmlns:p14="http://schemas.microsoft.com/office/powerpoint/2010/main" val="3382838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832232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31</a:t>
            </a:fld>
            <a:endParaRPr lang="tr-TR" dirty="0"/>
          </a:p>
        </p:txBody>
      </p:sp>
    </p:spTree>
    <p:extLst>
      <p:ext uri="{BB962C8B-B14F-4D97-AF65-F5344CB8AC3E}">
        <p14:creationId xmlns:p14="http://schemas.microsoft.com/office/powerpoint/2010/main" val="1553776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32</a:t>
            </a:fld>
            <a:endParaRPr lang="tr-TR" dirty="0"/>
          </a:p>
        </p:txBody>
      </p:sp>
    </p:spTree>
    <p:extLst>
      <p:ext uri="{BB962C8B-B14F-4D97-AF65-F5344CB8AC3E}">
        <p14:creationId xmlns:p14="http://schemas.microsoft.com/office/powerpoint/2010/main" val="1543218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33</a:t>
            </a:fld>
            <a:endParaRPr lang="tr-TR" dirty="0"/>
          </a:p>
        </p:txBody>
      </p:sp>
    </p:spTree>
    <p:extLst>
      <p:ext uri="{BB962C8B-B14F-4D97-AF65-F5344CB8AC3E}">
        <p14:creationId xmlns:p14="http://schemas.microsoft.com/office/powerpoint/2010/main" val="2023310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34</a:t>
            </a:fld>
            <a:endParaRPr lang="tr-TR" dirty="0"/>
          </a:p>
        </p:txBody>
      </p:sp>
    </p:spTree>
    <p:extLst>
      <p:ext uri="{BB962C8B-B14F-4D97-AF65-F5344CB8AC3E}">
        <p14:creationId xmlns:p14="http://schemas.microsoft.com/office/powerpoint/2010/main" val="3929422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35</a:t>
            </a:fld>
            <a:endParaRPr lang="tr-TR" dirty="0"/>
          </a:p>
        </p:txBody>
      </p:sp>
    </p:spTree>
    <p:extLst>
      <p:ext uri="{BB962C8B-B14F-4D97-AF65-F5344CB8AC3E}">
        <p14:creationId xmlns:p14="http://schemas.microsoft.com/office/powerpoint/2010/main" val="771824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36</a:t>
            </a:fld>
            <a:endParaRPr lang="tr-TR" dirty="0"/>
          </a:p>
        </p:txBody>
      </p:sp>
    </p:spTree>
    <p:extLst>
      <p:ext uri="{BB962C8B-B14F-4D97-AF65-F5344CB8AC3E}">
        <p14:creationId xmlns:p14="http://schemas.microsoft.com/office/powerpoint/2010/main" val="214403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37</a:t>
            </a:fld>
            <a:endParaRPr lang="tr-TR" dirty="0"/>
          </a:p>
        </p:txBody>
      </p:sp>
    </p:spTree>
    <p:extLst>
      <p:ext uri="{BB962C8B-B14F-4D97-AF65-F5344CB8AC3E}">
        <p14:creationId xmlns:p14="http://schemas.microsoft.com/office/powerpoint/2010/main" val="30698047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38</a:t>
            </a:fld>
            <a:endParaRPr lang="tr-TR" dirty="0"/>
          </a:p>
        </p:txBody>
      </p:sp>
    </p:spTree>
    <p:extLst>
      <p:ext uri="{BB962C8B-B14F-4D97-AF65-F5344CB8AC3E}">
        <p14:creationId xmlns:p14="http://schemas.microsoft.com/office/powerpoint/2010/main" val="2893818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39</a:t>
            </a:fld>
            <a:endParaRPr lang="tr-TR" dirty="0"/>
          </a:p>
        </p:txBody>
      </p:sp>
    </p:spTree>
    <p:extLst>
      <p:ext uri="{BB962C8B-B14F-4D97-AF65-F5344CB8AC3E}">
        <p14:creationId xmlns:p14="http://schemas.microsoft.com/office/powerpoint/2010/main" val="16640135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40</a:t>
            </a:fld>
            <a:endParaRPr lang="tr-TR" dirty="0"/>
          </a:p>
        </p:txBody>
      </p:sp>
    </p:spTree>
    <p:extLst>
      <p:ext uri="{BB962C8B-B14F-4D97-AF65-F5344CB8AC3E}">
        <p14:creationId xmlns:p14="http://schemas.microsoft.com/office/powerpoint/2010/main" val="260232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a:t>
            </a:fld>
            <a:endParaRPr lang="tr-TR" dirty="0"/>
          </a:p>
        </p:txBody>
      </p:sp>
    </p:spTree>
    <p:extLst>
      <p:ext uri="{BB962C8B-B14F-4D97-AF65-F5344CB8AC3E}">
        <p14:creationId xmlns:p14="http://schemas.microsoft.com/office/powerpoint/2010/main" val="322557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41</a:t>
            </a:fld>
            <a:endParaRPr lang="tr-TR" dirty="0"/>
          </a:p>
        </p:txBody>
      </p:sp>
    </p:spTree>
    <p:extLst>
      <p:ext uri="{BB962C8B-B14F-4D97-AF65-F5344CB8AC3E}">
        <p14:creationId xmlns:p14="http://schemas.microsoft.com/office/powerpoint/2010/main" val="9302833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42</a:t>
            </a:fld>
            <a:endParaRPr lang="tr-TR" dirty="0"/>
          </a:p>
        </p:txBody>
      </p:sp>
    </p:spTree>
    <p:extLst>
      <p:ext uri="{BB962C8B-B14F-4D97-AF65-F5344CB8AC3E}">
        <p14:creationId xmlns:p14="http://schemas.microsoft.com/office/powerpoint/2010/main" val="26555105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43</a:t>
            </a:fld>
            <a:endParaRPr lang="tr-TR" dirty="0"/>
          </a:p>
        </p:txBody>
      </p:sp>
    </p:spTree>
    <p:extLst>
      <p:ext uri="{BB962C8B-B14F-4D97-AF65-F5344CB8AC3E}">
        <p14:creationId xmlns:p14="http://schemas.microsoft.com/office/powerpoint/2010/main" val="4131015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44</a:t>
            </a:fld>
            <a:endParaRPr lang="tr-TR" dirty="0"/>
          </a:p>
        </p:txBody>
      </p:sp>
    </p:spTree>
    <p:extLst>
      <p:ext uri="{BB962C8B-B14F-4D97-AF65-F5344CB8AC3E}">
        <p14:creationId xmlns:p14="http://schemas.microsoft.com/office/powerpoint/2010/main" val="1998356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45</a:t>
            </a:fld>
            <a:endParaRPr lang="tr-TR" dirty="0"/>
          </a:p>
        </p:txBody>
      </p:sp>
    </p:spTree>
    <p:extLst>
      <p:ext uri="{BB962C8B-B14F-4D97-AF65-F5344CB8AC3E}">
        <p14:creationId xmlns:p14="http://schemas.microsoft.com/office/powerpoint/2010/main" val="15594754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46</a:t>
            </a:fld>
            <a:endParaRPr lang="tr-TR" dirty="0"/>
          </a:p>
        </p:txBody>
      </p:sp>
    </p:spTree>
    <p:extLst>
      <p:ext uri="{BB962C8B-B14F-4D97-AF65-F5344CB8AC3E}">
        <p14:creationId xmlns:p14="http://schemas.microsoft.com/office/powerpoint/2010/main" val="36196140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47</a:t>
            </a:fld>
            <a:endParaRPr lang="tr-TR" dirty="0"/>
          </a:p>
        </p:txBody>
      </p:sp>
    </p:spTree>
    <p:extLst>
      <p:ext uri="{BB962C8B-B14F-4D97-AF65-F5344CB8AC3E}">
        <p14:creationId xmlns:p14="http://schemas.microsoft.com/office/powerpoint/2010/main" val="1742760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48</a:t>
            </a:fld>
            <a:endParaRPr lang="tr-TR" dirty="0"/>
          </a:p>
        </p:txBody>
      </p:sp>
    </p:spTree>
    <p:extLst>
      <p:ext uri="{BB962C8B-B14F-4D97-AF65-F5344CB8AC3E}">
        <p14:creationId xmlns:p14="http://schemas.microsoft.com/office/powerpoint/2010/main" val="13426985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49</a:t>
            </a:fld>
            <a:endParaRPr lang="tr-TR" dirty="0"/>
          </a:p>
        </p:txBody>
      </p:sp>
    </p:spTree>
    <p:extLst>
      <p:ext uri="{BB962C8B-B14F-4D97-AF65-F5344CB8AC3E}">
        <p14:creationId xmlns:p14="http://schemas.microsoft.com/office/powerpoint/2010/main" val="37801316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50</a:t>
            </a:fld>
            <a:endParaRPr lang="tr-TR" dirty="0"/>
          </a:p>
        </p:txBody>
      </p:sp>
    </p:spTree>
    <p:extLst>
      <p:ext uri="{BB962C8B-B14F-4D97-AF65-F5344CB8AC3E}">
        <p14:creationId xmlns:p14="http://schemas.microsoft.com/office/powerpoint/2010/main" val="263639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a:t>
            </a:fld>
            <a:endParaRPr lang="tr-TR" dirty="0"/>
          </a:p>
        </p:txBody>
      </p:sp>
    </p:spTree>
    <p:extLst>
      <p:ext uri="{BB962C8B-B14F-4D97-AF65-F5344CB8AC3E}">
        <p14:creationId xmlns:p14="http://schemas.microsoft.com/office/powerpoint/2010/main" val="2850527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51</a:t>
            </a:fld>
            <a:endParaRPr lang="tr-TR" dirty="0"/>
          </a:p>
        </p:txBody>
      </p:sp>
    </p:spTree>
    <p:extLst>
      <p:ext uri="{BB962C8B-B14F-4D97-AF65-F5344CB8AC3E}">
        <p14:creationId xmlns:p14="http://schemas.microsoft.com/office/powerpoint/2010/main" val="16776628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52</a:t>
            </a:fld>
            <a:endParaRPr lang="tr-TR" dirty="0"/>
          </a:p>
        </p:txBody>
      </p:sp>
    </p:spTree>
    <p:extLst>
      <p:ext uri="{BB962C8B-B14F-4D97-AF65-F5344CB8AC3E}">
        <p14:creationId xmlns:p14="http://schemas.microsoft.com/office/powerpoint/2010/main" val="9184652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53</a:t>
            </a:fld>
            <a:endParaRPr lang="tr-TR" dirty="0"/>
          </a:p>
        </p:txBody>
      </p:sp>
    </p:spTree>
    <p:extLst>
      <p:ext uri="{BB962C8B-B14F-4D97-AF65-F5344CB8AC3E}">
        <p14:creationId xmlns:p14="http://schemas.microsoft.com/office/powerpoint/2010/main" val="15473466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54</a:t>
            </a:fld>
            <a:endParaRPr lang="tr-TR" dirty="0"/>
          </a:p>
        </p:txBody>
      </p:sp>
    </p:spTree>
    <p:extLst>
      <p:ext uri="{BB962C8B-B14F-4D97-AF65-F5344CB8AC3E}">
        <p14:creationId xmlns:p14="http://schemas.microsoft.com/office/powerpoint/2010/main" val="12908609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55</a:t>
            </a:fld>
            <a:endParaRPr lang="tr-TR" dirty="0"/>
          </a:p>
        </p:txBody>
      </p:sp>
    </p:spTree>
    <p:extLst>
      <p:ext uri="{BB962C8B-B14F-4D97-AF65-F5344CB8AC3E}">
        <p14:creationId xmlns:p14="http://schemas.microsoft.com/office/powerpoint/2010/main" val="11302231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56</a:t>
            </a:fld>
            <a:endParaRPr lang="tr-TR" dirty="0"/>
          </a:p>
        </p:txBody>
      </p:sp>
    </p:spTree>
    <p:extLst>
      <p:ext uri="{BB962C8B-B14F-4D97-AF65-F5344CB8AC3E}">
        <p14:creationId xmlns:p14="http://schemas.microsoft.com/office/powerpoint/2010/main" val="29911352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57</a:t>
            </a:fld>
            <a:endParaRPr lang="tr-TR" dirty="0"/>
          </a:p>
        </p:txBody>
      </p:sp>
    </p:spTree>
    <p:extLst>
      <p:ext uri="{BB962C8B-B14F-4D97-AF65-F5344CB8AC3E}">
        <p14:creationId xmlns:p14="http://schemas.microsoft.com/office/powerpoint/2010/main" val="3342426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58</a:t>
            </a:fld>
            <a:endParaRPr lang="tr-TR" dirty="0"/>
          </a:p>
        </p:txBody>
      </p:sp>
    </p:spTree>
    <p:extLst>
      <p:ext uri="{BB962C8B-B14F-4D97-AF65-F5344CB8AC3E}">
        <p14:creationId xmlns:p14="http://schemas.microsoft.com/office/powerpoint/2010/main" val="31118336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59</a:t>
            </a:fld>
            <a:endParaRPr lang="tr-TR" dirty="0"/>
          </a:p>
        </p:txBody>
      </p:sp>
    </p:spTree>
    <p:extLst>
      <p:ext uri="{BB962C8B-B14F-4D97-AF65-F5344CB8AC3E}">
        <p14:creationId xmlns:p14="http://schemas.microsoft.com/office/powerpoint/2010/main" val="1459364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60</a:t>
            </a:fld>
            <a:endParaRPr lang="tr-TR" dirty="0"/>
          </a:p>
        </p:txBody>
      </p:sp>
    </p:spTree>
    <p:extLst>
      <p:ext uri="{BB962C8B-B14F-4D97-AF65-F5344CB8AC3E}">
        <p14:creationId xmlns:p14="http://schemas.microsoft.com/office/powerpoint/2010/main" val="346151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a:t>
            </a:fld>
            <a:endParaRPr lang="tr-TR" dirty="0"/>
          </a:p>
        </p:txBody>
      </p:sp>
    </p:spTree>
    <p:extLst>
      <p:ext uri="{BB962C8B-B14F-4D97-AF65-F5344CB8AC3E}">
        <p14:creationId xmlns:p14="http://schemas.microsoft.com/office/powerpoint/2010/main" val="31083134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61</a:t>
            </a:fld>
            <a:endParaRPr lang="tr-TR" dirty="0"/>
          </a:p>
        </p:txBody>
      </p:sp>
    </p:spTree>
    <p:extLst>
      <p:ext uri="{BB962C8B-B14F-4D97-AF65-F5344CB8AC3E}">
        <p14:creationId xmlns:p14="http://schemas.microsoft.com/office/powerpoint/2010/main" val="2795471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62</a:t>
            </a:fld>
            <a:endParaRPr lang="tr-TR" dirty="0"/>
          </a:p>
        </p:txBody>
      </p:sp>
    </p:spTree>
    <p:extLst>
      <p:ext uri="{BB962C8B-B14F-4D97-AF65-F5344CB8AC3E}">
        <p14:creationId xmlns:p14="http://schemas.microsoft.com/office/powerpoint/2010/main" val="16688052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63</a:t>
            </a:fld>
            <a:endParaRPr lang="tr-TR" dirty="0"/>
          </a:p>
        </p:txBody>
      </p:sp>
    </p:spTree>
    <p:extLst>
      <p:ext uri="{BB962C8B-B14F-4D97-AF65-F5344CB8AC3E}">
        <p14:creationId xmlns:p14="http://schemas.microsoft.com/office/powerpoint/2010/main" val="41681345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64</a:t>
            </a:fld>
            <a:endParaRPr lang="tr-TR" dirty="0"/>
          </a:p>
        </p:txBody>
      </p:sp>
    </p:spTree>
    <p:extLst>
      <p:ext uri="{BB962C8B-B14F-4D97-AF65-F5344CB8AC3E}">
        <p14:creationId xmlns:p14="http://schemas.microsoft.com/office/powerpoint/2010/main" val="1729981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8</a:t>
            </a:fld>
            <a:endParaRPr lang="tr-TR" dirty="0"/>
          </a:p>
        </p:txBody>
      </p:sp>
    </p:spTree>
    <p:extLst>
      <p:ext uri="{BB962C8B-B14F-4D97-AF65-F5344CB8AC3E}">
        <p14:creationId xmlns:p14="http://schemas.microsoft.com/office/powerpoint/2010/main" val="2415948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9</a:t>
            </a:fld>
            <a:endParaRPr lang="tr-TR" dirty="0"/>
          </a:p>
        </p:txBody>
      </p:sp>
    </p:spTree>
    <p:extLst>
      <p:ext uri="{BB962C8B-B14F-4D97-AF65-F5344CB8AC3E}">
        <p14:creationId xmlns:p14="http://schemas.microsoft.com/office/powerpoint/2010/main" val="320542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10</a:t>
            </a:fld>
            <a:endParaRPr lang="tr-TR" dirty="0"/>
          </a:p>
        </p:txBody>
      </p:sp>
    </p:spTree>
    <p:extLst>
      <p:ext uri="{BB962C8B-B14F-4D97-AF65-F5344CB8AC3E}">
        <p14:creationId xmlns:p14="http://schemas.microsoft.com/office/powerpoint/2010/main" val="203405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B4E6-8396-ADF3-584E-8428CD26E2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192EA8-ECED-CF5C-48E2-E982AFBB4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5E432-2B56-0D98-D8CD-D77543BFDC98}"/>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5" name="Footer Placeholder 4">
            <a:extLst>
              <a:ext uri="{FF2B5EF4-FFF2-40B4-BE49-F238E27FC236}">
                <a16:creationId xmlns:a16="http://schemas.microsoft.com/office/drawing/2014/main" id="{D0FD47C8-A5AF-4453-62FE-5A92F11EE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03A9E-32F9-CF1F-B4B4-E45C5DD90DC6}"/>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419349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28F4-964B-8FD1-67A1-1555F4975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556D24-402F-A1FD-7120-852249334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D2490-8F47-6337-8410-E2FEE0D1746C}"/>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5" name="Footer Placeholder 4">
            <a:extLst>
              <a:ext uri="{FF2B5EF4-FFF2-40B4-BE49-F238E27FC236}">
                <a16:creationId xmlns:a16="http://schemas.microsoft.com/office/drawing/2014/main" id="{4EB17107-D727-841B-6DC4-458D5668D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CA0C1-B16E-C03A-0B07-6698BA295440}"/>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311455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B12A4-1F7A-58B2-9880-6891A55F9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2B75B9-3F21-B304-4FAE-FC2E1A16B8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3E7BA-A63B-36FA-8C96-30AE5FC50910}"/>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5" name="Footer Placeholder 4">
            <a:extLst>
              <a:ext uri="{FF2B5EF4-FFF2-40B4-BE49-F238E27FC236}">
                <a16:creationId xmlns:a16="http://schemas.microsoft.com/office/drawing/2014/main" id="{717EEBC7-DCA3-BA78-753D-1F80F7C6B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880CB-7CC4-5DD7-484C-FC35A191999E}"/>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318279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ABB8-8414-73B0-7E31-2F82777CC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94855A-E939-DA82-E244-86AAE9A07D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FB7C7-CE64-D152-6C4C-C1F857BAA46E}"/>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5" name="Footer Placeholder 4">
            <a:extLst>
              <a:ext uri="{FF2B5EF4-FFF2-40B4-BE49-F238E27FC236}">
                <a16:creationId xmlns:a16="http://schemas.microsoft.com/office/drawing/2014/main" id="{A22B838F-EF0E-FC7B-33C1-C9E41BCE7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84FA7-6286-E61B-8AC4-756029D8969F}"/>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427661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6950-FAF8-09CE-EFA0-6D02F1DEA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83E118-14D1-E8E2-774C-98266E64C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6C39AB-B1C4-61F9-38DF-6A8DD60EBE13}"/>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5" name="Footer Placeholder 4">
            <a:extLst>
              <a:ext uri="{FF2B5EF4-FFF2-40B4-BE49-F238E27FC236}">
                <a16:creationId xmlns:a16="http://schemas.microsoft.com/office/drawing/2014/main" id="{4486D6EE-B84F-5483-3F6A-4C9CBE60E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37A25-E85A-D204-1DCC-1309091235DC}"/>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46848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99EE-F0F0-FB97-C359-BAD567195F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47843-0754-DEFC-74C2-8F6114AE06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EB5D5B-64B1-9897-5B7A-9B64667F93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D4F418-FF08-0F94-3E52-73576D7453C9}"/>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6" name="Footer Placeholder 5">
            <a:extLst>
              <a:ext uri="{FF2B5EF4-FFF2-40B4-BE49-F238E27FC236}">
                <a16:creationId xmlns:a16="http://schemas.microsoft.com/office/drawing/2014/main" id="{BB6F174E-4599-8778-7CC0-DD009BD4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6016C-D5FD-5B6A-2EE8-753C140B99ED}"/>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79433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1F30-BE7A-85F2-F397-58877CB59D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8DA485-B693-7728-00A6-A8950E3F7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1F7F99-3D77-62A1-D84F-60EEB7752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98430-024A-DE8A-EE8E-36622F8E6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F78DD-4E18-6061-B2C9-60B8F04F0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F366BF-8A1D-FCE8-1875-E2C9AF55D09A}"/>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8" name="Footer Placeholder 7">
            <a:extLst>
              <a:ext uri="{FF2B5EF4-FFF2-40B4-BE49-F238E27FC236}">
                <a16:creationId xmlns:a16="http://schemas.microsoft.com/office/drawing/2014/main" id="{5663E0E8-5A21-DBE1-2F8D-552A7D2440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66F4E1-A602-C4D0-E97E-E8D8B3175C7D}"/>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80111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50FB-B8D5-3612-E2AA-0AE2B13996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CB140-E96F-4CEC-1584-490E2B2AFECA}"/>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4" name="Footer Placeholder 3">
            <a:extLst>
              <a:ext uri="{FF2B5EF4-FFF2-40B4-BE49-F238E27FC236}">
                <a16:creationId xmlns:a16="http://schemas.microsoft.com/office/drawing/2014/main" id="{4A1496E7-3BD2-7E8A-2D38-4A36662D5A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072313-ABB0-5817-237D-E89DCB7498C9}"/>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413073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967E1-B7CA-253D-78EE-725682AC5D9F}"/>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3" name="Footer Placeholder 2">
            <a:extLst>
              <a:ext uri="{FF2B5EF4-FFF2-40B4-BE49-F238E27FC236}">
                <a16:creationId xmlns:a16="http://schemas.microsoft.com/office/drawing/2014/main" id="{FC764C3D-8696-C879-09A7-E69DB5425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16E99-4A22-CB85-FBAA-FCA07AF14A5F}"/>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103774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4DEA-F408-50FA-21DE-2AA1375E0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9F9509-8B0F-7056-B42D-13F10FA456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FDD753-14F8-446A-8841-8AF176969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A4167-8BC2-5E01-9F95-F82A19BA891F}"/>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6" name="Footer Placeholder 5">
            <a:extLst>
              <a:ext uri="{FF2B5EF4-FFF2-40B4-BE49-F238E27FC236}">
                <a16:creationId xmlns:a16="http://schemas.microsoft.com/office/drawing/2014/main" id="{706CF48A-0680-D06A-FEAC-08DAC81FF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77148A-B744-0BEB-B857-A773370B0DF4}"/>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412053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CDF1-3FB1-A0EF-3D11-D0F6CF5D6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DF4355-DEBB-48DF-36FD-93AD1A3FC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A701C-F6F9-5269-5B58-3CCE3DE26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CACC-B220-4AC4-6F91-23168FF9616E}"/>
              </a:ext>
            </a:extLst>
          </p:cNvPr>
          <p:cNvSpPr>
            <a:spLocks noGrp="1"/>
          </p:cNvSpPr>
          <p:nvPr>
            <p:ph type="dt" sz="half" idx="10"/>
          </p:nvPr>
        </p:nvSpPr>
        <p:spPr/>
        <p:txBody>
          <a:bodyPr/>
          <a:lstStyle/>
          <a:p>
            <a:fld id="{7D4EAA80-A73D-48D6-80ED-06A744517C3D}" type="datetimeFigureOut">
              <a:rPr lang="en-US" smtClean="0"/>
              <a:t>5/22/2023</a:t>
            </a:fld>
            <a:endParaRPr lang="en-US"/>
          </a:p>
        </p:txBody>
      </p:sp>
      <p:sp>
        <p:nvSpPr>
          <p:cNvPr id="6" name="Footer Placeholder 5">
            <a:extLst>
              <a:ext uri="{FF2B5EF4-FFF2-40B4-BE49-F238E27FC236}">
                <a16:creationId xmlns:a16="http://schemas.microsoft.com/office/drawing/2014/main" id="{A5E99AA4-85AC-B972-8E88-9D665A298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5C7EC-B3FC-9453-4BCB-971B0AA5BA30}"/>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281898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03E59-7D1D-7E8F-EAF5-3AC858FDC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503A5-A600-252D-7054-BEC7AE409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432E9-9B56-EA28-8FA3-A0A421FD1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EAA80-A73D-48D6-80ED-06A744517C3D}" type="datetimeFigureOut">
              <a:rPr lang="en-US" smtClean="0"/>
              <a:t>5/22/2023</a:t>
            </a:fld>
            <a:endParaRPr lang="en-US"/>
          </a:p>
        </p:txBody>
      </p:sp>
      <p:sp>
        <p:nvSpPr>
          <p:cNvPr id="5" name="Footer Placeholder 4">
            <a:extLst>
              <a:ext uri="{FF2B5EF4-FFF2-40B4-BE49-F238E27FC236}">
                <a16:creationId xmlns:a16="http://schemas.microsoft.com/office/drawing/2014/main" id="{E598A7B9-74A2-4814-0759-23F8F8008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F3E9DB-CDFA-10A6-EDD3-459EF19E4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3F778-3FE8-421D-87FA-E642C4121605}" type="slidenum">
              <a:rPr lang="en-US" smtClean="0"/>
              <a:t>‹#›</a:t>
            </a:fld>
            <a:endParaRPr lang="en-US"/>
          </a:p>
        </p:txBody>
      </p:sp>
    </p:spTree>
    <p:extLst>
      <p:ext uri="{BB962C8B-B14F-4D97-AF65-F5344CB8AC3E}">
        <p14:creationId xmlns:p14="http://schemas.microsoft.com/office/powerpoint/2010/main" val="2808064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39.xml"/></Relationships>
</file>

<file path=ppt/slides/_rels/slide12.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49.xml"/></Relationships>
</file>

<file path=ppt/slides/_rels/slide15.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3.png"/><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5.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4.png"/><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7.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6.png"/><Relationship Id="rId5" Type="http://schemas.openxmlformats.org/officeDocument/2006/relationships/notesSlide" Target="../notesSlides/notesSlide18.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1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9.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8.png"/><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1.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0.png"/><Relationship Id="rId5" Type="http://schemas.openxmlformats.org/officeDocument/2006/relationships/notesSlide" Target="../notesSlides/notesSlide22.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notesSlide" Target="../notesSlides/notesSlide23.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3.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2.png"/><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7.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tags" Target="../tags/tag93.xml"/></Relationships>
</file>

<file path=ppt/slides/_rels/slide29.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28.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image" Target="../media/image15.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hyperlink" Target="https://docs.python.org/3.12/library/collections.html#collections.deque" TargetMode="External"/><Relationship Id="rId5" Type="http://schemas.openxmlformats.org/officeDocument/2006/relationships/notesSlide" Target="../notesSlides/notesSlide29.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30.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16.png"/><Relationship Id="rId5" Type="http://schemas.openxmlformats.org/officeDocument/2006/relationships/notesSlide" Target="../notesSlides/notesSlide31.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notesSlide" Target="../notesSlides/notesSlide32.xml"/><Relationship Id="rId5" Type="http://schemas.openxmlformats.org/officeDocument/2006/relationships/slideLayout" Target="../slideLayouts/slideLayout1.xml"/><Relationship Id="rId4" Type="http://schemas.openxmlformats.org/officeDocument/2006/relationships/tags" Target="../tags/tag109.xml"/></Relationships>
</file>

<file path=ppt/slides/_rels/slide3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notesSlide" Target="../notesSlides/notesSlide33.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notesSlide" Target="../notesSlides/notesSlide34.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notesSlide" Target="../notesSlides/notesSlide35.xml"/><Relationship Id="rId5" Type="http://schemas.openxmlformats.org/officeDocument/2006/relationships/slideLayout" Target="../slideLayouts/slideLayout1.xml"/><Relationship Id="rId4" Type="http://schemas.openxmlformats.org/officeDocument/2006/relationships/tags" Target="../tags/tag119.xml"/></Relationships>
</file>

<file path=ppt/slides/_rels/slide37.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17.png"/><Relationship Id="rId5" Type="http://schemas.openxmlformats.org/officeDocument/2006/relationships/notesSlide" Target="../notesSlides/notesSlide36.xml"/><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notesSlide" Target="../notesSlides/notesSlide37.xml"/><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18.png"/><Relationship Id="rId5" Type="http://schemas.openxmlformats.org/officeDocument/2006/relationships/notesSlide" Target="../notesSlides/notesSlide38.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39.xml"/><Relationship Id="rId5" Type="http://schemas.openxmlformats.org/officeDocument/2006/relationships/slideLayout" Target="../slideLayouts/slideLayout1.xml"/><Relationship Id="rId4" Type="http://schemas.openxmlformats.org/officeDocument/2006/relationships/tags" Target="../tags/tag132.xml"/></Relationships>
</file>

<file path=ppt/slides/_rels/slide41.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19.png"/><Relationship Id="rId5" Type="http://schemas.openxmlformats.org/officeDocument/2006/relationships/notesSlide" Target="../notesSlides/notesSlide40.xml"/><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notesSlide" Target="../notesSlides/notesSlide41.xml"/><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notesSlide" Target="../notesSlides/notesSlide42.xml"/><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20.png"/><Relationship Id="rId5" Type="http://schemas.openxmlformats.org/officeDocument/2006/relationships/notesSlide" Target="../notesSlides/notesSlide43.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notesSlide" Target="../notesSlides/notesSlide44.xml"/><Relationship Id="rId5" Type="http://schemas.openxmlformats.org/officeDocument/2006/relationships/slideLayout" Target="../slideLayouts/slideLayout1.xml"/><Relationship Id="rId4" Type="http://schemas.openxmlformats.org/officeDocument/2006/relationships/tags" Target="../tags/tag148.xml"/></Relationships>
</file>

<file path=ppt/slides/_rels/slide46.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notesSlide" Target="../notesSlides/notesSlide45.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notesSlide" Target="../notesSlides/notesSlide46.xml"/><Relationship Id="rId5" Type="http://schemas.openxmlformats.org/officeDocument/2006/relationships/slideLayout" Target="../slideLayouts/slideLayout1.xml"/><Relationship Id="rId4" Type="http://schemas.openxmlformats.org/officeDocument/2006/relationships/tags" Target="../tags/tag155.xml"/></Relationships>
</file>

<file path=ppt/slides/_rels/slide48.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notesSlide" Target="../notesSlides/notesSlide47.xml"/><Relationship Id="rId4"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notesSlide" Target="../notesSlides/notesSlide48.xml"/><Relationship Id="rId5" Type="http://schemas.openxmlformats.org/officeDocument/2006/relationships/slideLayout" Target="../slideLayouts/slideLayout1.xml"/><Relationship Id="rId4" Type="http://schemas.openxmlformats.org/officeDocument/2006/relationships/tags" Target="../tags/tag162.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png"/><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notesSlide" Target="../notesSlides/notesSlide49.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notesSlide" Target="../notesSlides/notesSlide50.xml"/><Relationship Id="rId4"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hyperlink" Target="https://docs.python.org/3/library/stdtypes.html#set-types-set-frozenset" TargetMode="External"/><Relationship Id="rId5" Type="http://schemas.openxmlformats.org/officeDocument/2006/relationships/notesSlide" Target="../notesSlides/notesSlide51.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21.png"/><Relationship Id="rId5" Type="http://schemas.openxmlformats.org/officeDocument/2006/relationships/notesSlide" Target="../notesSlides/notesSlide52.xml"/><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image" Target="../media/image22.png"/><Relationship Id="rId5" Type="http://schemas.openxmlformats.org/officeDocument/2006/relationships/notesSlide" Target="../notesSlides/notesSlide53.xml"/><Relationship Id="rId4"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image" Target="../media/image23.png"/><Relationship Id="rId5" Type="http://schemas.openxmlformats.org/officeDocument/2006/relationships/notesSlide" Target="../notesSlides/notesSlide54.xml"/><Relationship Id="rId4"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notesSlide" Target="../notesSlides/notesSlide55.xml"/><Relationship Id="rId5" Type="http://schemas.openxmlformats.org/officeDocument/2006/relationships/slideLayout" Target="../slideLayouts/slideLayout1.xml"/><Relationship Id="rId4" Type="http://schemas.openxmlformats.org/officeDocument/2006/relationships/tags" Target="../tags/tag184.xml"/></Relationships>
</file>

<file path=ppt/slides/_rels/slide57.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notesSlide" Target="../notesSlides/notesSlide56.xml"/><Relationship Id="rId4"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notesSlide" Target="../notesSlides/notesSlide57.xml"/><Relationship Id="rId5" Type="http://schemas.openxmlformats.org/officeDocument/2006/relationships/slideLayout" Target="../slideLayouts/slideLayout1.xml"/><Relationship Id="rId4" Type="http://schemas.openxmlformats.org/officeDocument/2006/relationships/tags" Target="../tags/tag191.xml"/></Relationships>
</file>

<file path=ppt/slides/_rels/slide59.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notesSlide" Target="../notesSlides/notesSlide58.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21.xml"/></Relationships>
</file>

<file path=ppt/slides/_rels/slide60.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notesSlide" Target="../notesSlides/notesSlide59.xml"/><Relationship Id="rId4"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5" Type="http://schemas.openxmlformats.org/officeDocument/2006/relationships/notesSlide" Target="../notesSlides/notesSlide60.xml"/><Relationship Id="rId4"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5" Type="http://schemas.openxmlformats.org/officeDocument/2006/relationships/notesSlide" Target="../notesSlides/notesSlide61.xml"/><Relationship Id="rId4"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5" Type="http://schemas.openxmlformats.org/officeDocument/2006/relationships/notesSlide" Target="../notesSlides/notesSlide62.xml"/><Relationship Id="rId4"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notesSlide" Target="../notesSlides/notesSlide63.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dirty="0">
                <a:solidFill>
                  <a:schemeClr val="tx1"/>
                </a:solidFill>
                <a:latin typeface="+mj-lt"/>
              </a:rPr>
              <a:t>8. DERS</a:t>
            </a:r>
          </a:p>
          <a:p>
            <a:pPr algn="ctr"/>
            <a:endParaRPr lang="tr-TR" sz="3600" b="1" dirty="0">
              <a:solidFill>
                <a:schemeClr val="tx1"/>
              </a:solidFill>
              <a:latin typeface="+mj-lt"/>
            </a:endParaRPr>
          </a:p>
          <a:p>
            <a:pPr algn="ctr"/>
            <a:r>
              <a:rPr lang="tr-TR" sz="3600" b="1" dirty="0">
                <a:solidFill>
                  <a:srgbClr val="FF0000"/>
                </a:solidFill>
                <a:latin typeface="+mj-lt"/>
              </a:rPr>
              <a:t>PYTHON’DA VERİ YAPILARI</a:t>
            </a:r>
          </a:p>
          <a:p>
            <a:pPr algn="ctr"/>
            <a:r>
              <a:rPr lang="tr-TR" sz="3600" b="1" dirty="0">
                <a:solidFill>
                  <a:srgbClr val="FF0000"/>
                </a:solidFill>
                <a:latin typeface="+mj-lt"/>
              </a:rPr>
              <a:t>(DATA STRUCTURES)</a:t>
            </a:r>
          </a:p>
          <a:p>
            <a:pPr algn="ct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8570912" y="6520260"/>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82296"/>
            <a:ext cx="8208912" cy="643287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10</a:t>
            </a:fld>
            <a:endParaRPr lang="tr-TR" dirty="0">
              <a:solidFill>
                <a:schemeClr val="tx2">
                  <a:lumMod val="75000"/>
                </a:schemeClr>
              </a:solidFill>
            </a:endParaRPr>
          </a:p>
        </p:txBody>
      </p:sp>
      <p:graphicFrame>
        <p:nvGraphicFramePr>
          <p:cNvPr id="6" name="Table 7">
            <a:extLst>
              <a:ext uri="{FF2B5EF4-FFF2-40B4-BE49-F238E27FC236}">
                <a16:creationId xmlns:a16="http://schemas.microsoft.com/office/drawing/2014/main" id="{E38EA910-34C7-B9AF-6A32-024F90C4A81C}"/>
              </a:ext>
            </a:extLst>
          </p:cNvPr>
          <p:cNvGraphicFramePr>
            <a:graphicFrameLocks noGrp="1"/>
          </p:cNvGraphicFramePr>
          <p:nvPr>
            <p:extLst>
              <p:ext uri="{D42A27DB-BD31-4B8C-83A1-F6EECF244321}">
                <p14:modId xmlns:p14="http://schemas.microsoft.com/office/powerpoint/2010/main" val="2199371849"/>
              </p:ext>
            </p:extLst>
          </p:nvPr>
        </p:nvGraphicFramePr>
        <p:xfrm>
          <a:off x="2218218" y="1359864"/>
          <a:ext cx="7835211" cy="4138271"/>
        </p:xfrm>
        <a:graphic>
          <a:graphicData uri="http://schemas.openxmlformats.org/drawingml/2006/table">
            <a:tbl>
              <a:tblPr firstRow="1" bandRow="1">
                <a:tableStyleId>{5C22544A-7EE6-4342-B048-85BDC9FD1C3A}</a:tableStyleId>
              </a:tblPr>
              <a:tblGrid>
                <a:gridCol w="2611737">
                  <a:extLst>
                    <a:ext uri="{9D8B030D-6E8A-4147-A177-3AD203B41FA5}">
                      <a16:colId xmlns:a16="http://schemas.microsoft.com/office/drawing/2014/main" val="75466232"/>
                    </a:ext>
                  </a:extLst>
                </a:gridCol>
                <a:gridCol w="2611737">
                  <a:extLst>
                    <a:ext uri="{9D8B030D-6E8A-4147-A177-3AD203B41FA5}">
                      <a16:colId xmlns:a16="http://schemas.microsoft.com/office/drawing/2014/main" val="3877890298"/>
                    </a:ext>
                  </a:extLst>
                </a:gridCol>
                <a:gridCol w="2611737">
                  <a:extLst>
                    <a:ext uri="{9D8B030D-6E8A-4147-A177-3AD203B41FA5}">
                      <a16:colId xmlns:a16="http://schemas.microsoft.com/office/drawing/2014/main" val="2557976463"/>
                    </a:ext>
                  </a:extLst>
                </a:gridCol>
              </a:tblGrid>
              <a:tr h="348768">
                <a:tc>
                  <a:txBody>
                    <a:bodyPr/>
                    <a:lstStyle/>
                    <a:p>
                      <a:r>
                        <a:rPr lang="tr-TR" dirty="0"/>
                        <a:t>Liste Metotları</a:t>
                      </a:r>
                      <a:endParaRPr lang="en-US" dirty="0"/>
                    </a:p>
                  </a:txBody>
                  <a:tcPr/>
                </a:tc>
                <a:tc>
                  <a:txBody>
                    <a:bodyPr/>
                    <a:lstStyle/>
                    <a:p>
                      <a:r>
                        <a:rPr lang="tr-TR" dirty="0"/>
                        <a:t>Açıklaması</a:t>
                      </a:r>
                      <a:endParaRPr lang="en-US" dirty="0"/>
                    </a:p>
                  </a:txBody>
                  <a:tcPr/>
                </a:tc>
                <a:tc>
                  <a:txBody>
                    <a:bodyPr/>
                    <a:lstStyle/>
                    <a:p>
                      <a:r>
                        <a:rPr lang="tr-TR" dirty="0"/>
                        <a:t>Örnek Kullanım</a:t>
                      </a:r>
                      <a:endParaRPr lang="en-US" dirty="0"/>
                    </a:p>
                  </a:txBody>
                  <a:tcPr/>
                </a:tc>
                <a:extLst>
                  <a:ext uri="{0D108BD9-81ED-4DB2-BD59-A6C34878D82A}">
                    <a16:rowId xmlns:a16="http://schemas.microsoft.com/office/drawing/2014/main" val="651445215"/>
                  </a:ext>
                </a:extLst>
              </a:tr>
              <a:tr h="1133495">
                <a:tc>
                  <a:txBody>
                    <a:bodyPr/>
                    <a:lstStyle/>
                    <a:p>
                      <a:r>
                        <a:rPr lang="tr-TR" dirty="0"/>
                        <a:t>L.</a:t>
                      </a:r>
                      <a:r>
                        <a:rPr lang="en-US" dirty="0"/>
                        <a:t> </a:t>
                      </a:r>
                      <a:r>
                        <a:rPr lang="tr-TR" dirty="0" err="1"/>
                        <a:t>copy</a:t>
                      </a:r>
                      <a:r>
                        <a:rPr lang="tr-TR" dirty="0"/>
                        <a:t>()</a:t>
                      </a:r>
                      <a:endParaRPr lang="en-US" dirty="0"/>
                    </a:p>
                  </a:txBody>
                  <a:tcPr/>
                </a:tc>
                <a:tc>
                  <a:txBody>
                    <a:bodyPr/>
                    <a:lstStyle/>
                    <a:p>
                      <a:r>
                        <a:rPr lang="en-US" b="1" dirty="0" err="1"/>
                        <a:t>Liste</a:t>
                      </a:r>
                      <a:r>
                        <a:rPr lang="tr-TR" b="1" dirty="0" err="1"/>
                        <a:t>nin</a:t>
                      </a:r>
                      <a:r>
                        <a:rPr lang="tr-TR" b="1" dirty="0"/>
                        <a:t> bir kopyasını oluşturur. Eşdeğeri:</a:t>
                      </a:r>
                    </a:p>
                    <a:p>
                      <a:r>
                        <a:rPr lang="tr-TR" b="1" dirty="0"/>
                        <a:t>L</a:t>
                      </a:r>
                      <a:r>
                        <a:rPr lang="en-US" b="1" dirty="0"/>
                        <a:t>[</a:t>
                      </a:r>
                      <a:r>
                        <a:rPr lang="tr-TR" b="1" dirty="0"/>
                        <a:t>:</a:t>
                      </a:r>
                      <a:r>
                        <a:rPr lang="en-US" b="1" dirty="0"/>
                        <a:t>]</a:t>
                      </a:r>
                      <a:r>
                        <a:rPr lang="tr-TR" b="1" dirty="0"/>
                        <a:t> </a:t>
                      </a:r>
                      <a:r>
                        <a:rPr lang="tr-TR" b="1" dirty="0" err="1"/>
                        <a:t>dir</a:t>
                      </a:r>
                      <a:r>
                        <a:rPr lang="tr-TR" b="1" dirty="0"/>
                        <a:t>.</a:t>
                      </a:r>
                      <a:endParaRPr lang="en-US" b="1" dirty="0"/>
                    </a:p>
                  </a:txBody>
                  <a:tcPr/>
                </a:tc>
                <a:tc>
                  <a:txBody>
                    <a:bodyPr/>
                    <a:lstStyle/>
                    <a:p>
                      <a:r>
                        <a:rPr lang="tr-TR" b="1" dirty="0"/>
                        <a:t>L = </a:t>
                      </a:r>
                      <a:r>
                        <a:rPr lang="en-US" b="1" dirty="0"/>
                        <a:t>[</a:t>
                      </a:r>
                      <a:r>
                        <a:rPr lang="tr-TR" b="1" dirty="0"/>
                        <a:t>1, 3, 5, 7</a:t>
                      </a:r>
                      <a:r>
                        <a:rPr lang="en-US" b="1" dirty="0"/>
                        <a:t>]</a:t>
                      </a:r>
                      <a:endParaRPr lang="tr-TR" b="1" dirty="0"/>
                    </a:p>
                    <a:p>
                      <a:r>
                        <a:rPr lang="tr-TR" b="1" dirty="0"/>
                        <a:t>L2=</a:t>
                      </a:r>
                      <a:r>
                        <a:rPr lang="tr-TR" b="1" dirty="0" err="1"/>
                        <a:t>L.copy</a:t>
                      </a:r>
                      <a:r>
                        <a:rPr lang="tr-TR" b="1" dirty="0"/>
                        <a:t>()</a:t>
                      </a:r>
                    </a:p>
                    <a:p>
                      <a:r>
                        <a:rPr lang="tr-TR" b="1" dirty="0" err="1"/>
                        <a:t>print</a:t>
                      </a:r>
                      <a:r>
                        <a:rPr lang="tr-TR" b="1" dirty="0"/>
                        <a:t>(L2)</a:t>
                      </a:r>
                    </a:p>
                    <a:p>
                      <a:r>
                        <a:rPr lang="en-US" b="1" dirty="0"/>
                        <a:t>#[1, </a:t>
                      </a:r>
                      <a:r>
                        <a:rPr lang="tr-TR" b="1" dirty="0"/>
                        <a:t>3, </a:t>
                      </a:r>
                      <a:r>
                        <a:rPr lang="en-US" b="1" dirty="0"/>
                        <a:t>5, 7]</a:t>
                      </a:r>
                    </a:p>
                  </a:txBody>
                  <a:tcPr/>
                </a:tc>
                <a:extLst>
                  <a:ext uri="{0D108BD9-81ED-4DB2-BD59-A6C34878D82A}">
                    <a16:rowId xmlns:a16="http://schemas.microsoft.com/office/drawing/2014/main" val="1274198938"/>
                  </a:ext>
                </a:extLst>
              </a:tr>
              <a:tr h="1395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L.reverse</a:t>
                      </a:r>
                      <a:r>
                        <a:rPr lang="tr-TR" dirty="0"/>
                        <a:t>()</a:t>
                      </a:r>
                      <a:endParaRPr lang="en-US" dirty="0"/>
                    </a:p>
                  </a:txBody>
                  <a:tcPr/>
                </a:tc>
                <a:tc>
                  <a:txBody>
                    <a:bodyPr/>
                    <a:lstStyle/>
                    <a:p>
                      <a:r>
                        <a:rPr lang="tr-TR" b="1" dirty="0"/>
                        <a:t>Liste elemanlarını ters sırada oluşturur.</a:t>
                      </a:r>
                      <a:endParaRPr lang="en-US" b="1" dirty="0"/>
                    </a:p>
                  </a:txBody>
                  <a:tcPr/>
                </a:tc>
                <a:tc>
                  <a:txBody>
                    <a:bodyPr/>
                    <a:lstStyle/>
                    <a:p>
                      <a:r>
                        <a:rPr lang="tr-TR" b="1" dirty="0"/>
                        <a:t>L = </a:t>
                      </a:r>
                      <a:r>
                        <a:rPr lang="en-US" b="1" dirty="0"/>
                        <a:t>[</a:t>
                      </a:r>
                      <a:r>
                        <a:rPr lang="tr-TR" b="1" dirty="0"/>
                        <a:t>1, 3, 5, 7</a:t>
                      </a:r>
                      <a:r>
                        <a:rPr lang="en-US" b="1" dirty="0"/>
                        <a:t>]</a:t>
                      </a:r>
                      <a:endParaRPr lang="tr-TR" b="1" dirty="0"/>
                    </a:p>
                    <a:p>
                      <a:r>
                        <a:rPr lang="en-US" b="1" dirty="0"/>
                        <a:t>L.</a:t>
                      </a:r>
                      <a:r>
                        <a:rPr lang="tr-TR" b="1" dirty="0" err="1"/>
                        <a:t>reverse</a:t>
                      </a:r>
                      <a:r>
                        <a:rPr lang="en-US" b="1" dirty="0"/>
                        <a:t>()</a:t>
                      </a:r>
                    </a:p>
                    <a:p>
                      <a:r>
                        <a:rPr lang="en-US" b="1" dirty="0"/>
                        <a:t>print(L)</a:t>
                      </a:r>
                    </a:p>
                    <a:p>
                      <a:r>
                        <a:rPr lang="en-US" b="1" dirty="0"/>
                        <a:t>#[</a:t>
                      </a:r>
                      <a:r>
                        <a:rPr lang="tr-TR" b="1" dirty="0"/>
                        <a:t>7, 5, 3, 1</a:t>
                      </a:r>
                      <a:r>
                        <a:rPr lang="en-US" b="1" dirty="0"/>
                        <a:t>]</a:t>
                      </a:r>
                    </a:p>
                  </a:txBody>
                  <a:tcPr/>
                </a:tc>
                <a:extLst>
                  <a:ext uri="{0D108BD9-81ED-4DB2-BD59-A6C34878D82A}">
                    <a16:rowId xmlns:a16="http://schemas.microsoft.com/office/drawing/2014/main" val="2824007920"/>
                  </a:ext>
                </a:extLst>
              </a:tr>
              <a:tr h="87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a:t>
                      </a:r>
                      <a:r>
                        <a:rPr lang="en-US" dirty="0"/>
                        <a:t> </a:t>
                      </a:r>
                      <a:r>
                        <a:rPr lang="tr-TR" dirty="0" err="1"/>
                        <a:t>sort</a:t>
                      </a:r>
                      <a:r>
                        <a:rPr lang="tr-TR" dirty="0"/>
                        <a:t>()</a:t>
                      </a:r>
                      <a:endParaRPr lang="en-US" dirty="0"/>
                    </a:p>
                  </a:txBody>
                  <a:tcPr/>
                </a:tc>
                <a:tc>
                  <a:txBody>
                    <a:bodyPr/>
                    <a:lstStyle/>
                    <a:p>
                      <a:r>
                        <a:rPr lang="tr-TR" b="1" dirty="0"/>
                        <a:t>Aynı tip elemanlardan oluşan listenin içeriğini küçükten büyüğe doğru sıralar.</a:t>
                      </a:r>
                      <a:endParaRPr lang="en-US" b="1" dirty="0"/>
                    </a:p>
                  </a:txBody>
                  <a:tcPr/>
                </a:tc>
                <a:tc>
                  <a:txBody>
                    <a:bodyPr/>
                    <a:lstStyle/>
                    <a:p>
                      <a:r>
                        <a:rPr lang="en-US" b="1" dirty="0"/>
                        <a:t>L = [</a:t>
                      </a:r>
                      <a:r>
                        <a:rPr lang="tr-TR" b="1" dirty="0"/>
                        <a:t>3</a:t>
                      </a:r>
                      <a:r>
                        <a:rPr lang="en-US" b="1" dirty="0"/>
                        <a:t>, </a:t>
                      </a:r>
                      <a:r>
                        <a:rPr lang="tr-TR" b="1" dirty="0"/>
                        <a:t>7</a:t>
                      </a:r>
                      <a:r>
                        <a:rPr lang="en-US" b="1" dirty="0"/>
                        <a:t>, </a:t>
                      </a:r>
                      <a:r>
                        <a:rPr lang="tr-TR" b="1" dirty="0"/>
                        <a:t>1</a:t>
                      </a:r>
                      <a:r>
                        <a:rPr lang="en-US" b="1" dirty="0"/>
                        <a:t>, </a:t>
                      </a:r>
                      <a:r>
                        <a:rPr lang="tr-TR" b="1" dirty="0"/>
                        <a:t>9</a:t>
                      </a:r>
                      <a:r>
                        <a:rPr lang="en-US" b="1" dirty="0"/>
                        <a:t>]</a:t>
                      </a:r>
                    </a:p>
                    <a:p>
                      <a:r>
                        <a:rPr lang="en-US" b="1" dirty="0"/>
                        <a:t>L.</a:t>
                      </a:r>
                      <a:r>
                        <a:rPr lang="tr-TR" b="1" dirty="0" err="1"/>
                        <a:t>sort</a:t>
                      </a:r>
                      <a:r>
                        <a:rPr lang="en-US" b="1" dirty="0"/>
                        <a:t>()</a:t>
                      </a:r>
                    </a:p>
                    <a:p>
                      <a:r>
                        <a:rPr lang="en-US" b="1" dirty="0"/>
                        <a:t>print(L)</a:t>
                      </a:r>
                      <a:endParaRPr lang="tr-TR" b="1" dirty="0"/>
                    </a:p>
                    <a:p>
                      <a:r>
                        <a:rPr lang="en-US" b="1" dirty="0"/>
                        <a:t># [</a:t>
                      </a:r>
                      <a:r>
                        <a:rPr lang="tr-TR" b="1" dirty="0"/>
                        <a:t>1, 3, 7, 9</a:t>
                      </a:r>
                      <a:r>
                        <a:rPr lang="en-US" b="1" dirty="0"/>
                        <a:t>]</a:t>
                      </a:r>
                    </a:p>
                  </a:txBody>
                  <a:tcPr/>
                </a:tc>
                <a:extLst>
                  <a:ext uri="{0D108BD9-81ED-4DB2-BD59-A6C34878D82A}">
                    <a16:rowId xmlns:a16="http://schemas.microsoft.com/office/drawing/2014/main" val="809964851"/>
                  </a:ext>
                </a:extLst>
              </a:tr>
            </a:tbl>
          </a:graphicData>
        </a:graphic>
      </p:graphicFrame>
      <p:sp>
        <p:nvSpPr>
          <p:cNvPr id="4" name="TextBox 3">
            <a:extLst>
              <a:ext uri="{FF2B5EF4-FFF2-40B4-BE49-F238E27FC236}">
                <a16:creationId xmlns:a16="http://schemas.microsoft.com/office/drawing/2014/main" id="{9C979DEE-1822-CEF8-F1BC-E27240AF1004}"/>
              </a:ext>
            </a:extLst>
          </p:cNvPr>
          <p:cNvSpPr txBox="1"/>
          <p:nvPr/>
        </p:nvSpPr>
        <p:spPr>
          <a:xfrm>
            <a:off x="5564323" y="5508305"/>
            <a:ext cx="1143000" cy="369332"/>
          </a:xfrm>
          <a:prstGeom prst="rect">
            <a:avLst/>
          </a:prstGeom>
          <a:noFill/>
        </p:spPr>
        <p:txBody>
          <a:bodyPr wrap="square" rtlCol="0">
            <a:spAutoFit/>
          </a:bodyPr>
          <a:lstStyle/>
          <a:p>
            <a:r>
              <a:rPr lang="tr-TR" b="1" dirty="0"/>
              <a:t>TABLO 2.1</a:t>
            </a:r>
            <a:endParaRPr lang="en-US" b="1" dirty="0"/>
          </a:p>
        </p:txBody>
      </p:sp>
      <p:sp>
        <p:nvSpPr>
          <p:cNvPr id="5" name="TextBox 4">
            <a:extLst>
              <a:ext uri="{FF2B5EF4-FFF2-40B4-BE49-F238E27FC236}">
                <a16:creationId xmlns:a16="http://schemas.microsoft.com/office/drawing/2014/main" id="{5BAE2A76-B6C5-907C-B9AB-5205D3043800}"/>
              </a:ext>
            </a:extLst>
          </p:cNvPr>
          <p:cNvSpPr txBox="1"/>
          <p:nvPr/>
        </p:nvSpPr>
        <p:spPr>
          <a:xfrm>
            <a:off x="2218218" y="5864628"/>
            <a:ext cx="7835211" cy="369332"/>
          </a:xfrm>
          <a:prstGeom prst="rect">
            <a:avLst/>
          </a:prstGeom>
          <a:noFill/>
        </p:spPr>
        <p:txBody>
          <a:bodyPr wrap="square" rtlCol="0">
            <a:spAutoFit/>
          </a:bodyPr>
          <a:lstStyle/>
          <a:p>
            <a:r>
              <a:rPr lang="tr-TR" dirty="0"/>
              <a:t>*Kaynakça: https:</a:t>
            </a:r>
            <a:r>
              <a:rPr lang="en-US" dirty="0"/>
              <a:t>//docs.python.org/3.8/tutorial/datastructures.html</a:t>
            </a:r>
          </a:p>
        </p:txBody>
      </p:sp>
    </p:spTree>
    <p:extLst>
      <p:ext uri="{BB962C8B-B14F-4D97-AF65-F5344CB8AC3E}">
        <p14:creationId xmlns:p14="http://schemas.microsoft.com/office/powerpoint/2010/main" val="362873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a:t>
            </a:r>
            <a:r>
              <a:rPr lang="en-US" sz="2000" b="1" dirty="0">
                <a:solidFill>
                  <a:srgbClr val="FF0000"/>
                </a:solidFill>
              </a:rPr>
              <a:t> </a:t>
            </a:r>
            <a:r>
              <a:rPr lang="tr-TR" sz="2000" b="1" dirty="0">
                <a:solidFill>
                  <a:srgbClr val="FF0000"/>
                </a:solidFill>
              </a:rPr>
              <a:t>ÜRETEÇLERİ (LIST COMPREHENSIONS)</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9029677B-A337-C548-E407-7A0F32232FC4}"/>
              </a:ext>
            </a:extLst>
          </p:cNvPr>
          <p:cNvSpPr txBox="1"/>
          <p:nvPr/>
        </p:nvSpPr>
        <p:spPr>
          <a:xfrm>
            <a:off x="2260092" y="1511632"/>
            <a:ext cx="7671816" cy="923330"/>
          </a:xfrm>
          <a:prstGeom prst="rect">
            <a:avLst/>
          </a:prstGeom>
          <a:noFill/>
        </p:spPr>
        <p:txBody>
          <a:bodyPr wrap="square" rtlCol="0">
            <a:spAutoFit/>
          </a:bodyPr>
          <a:lstStyle/>
          <a:p>
            <a:r>
              <a:rPr lang="tr-TR" dirty="0"/>
              <a:t>Liste üreteçleri, istenen değer ve aralıkta liste elemanlarını oluşturmak için kullanılırlar. Amaç, tek satırlık kod ile liste elemanlarını oluşturmaktadır.</a:t>
            </a:r>
          </a:p>
          <a:p>
            <a:r>
              <a:rPr lang="tr-TR" dirty="0"/>
              <a:t>Aşağıdaki tabloda örnekleri inceleyebilirsiniz:</a:t>
            </a:r>
            <a:endParaRPr lang="en-US" dirty="0"/>
          </a:p>
        </p:txBody>
      </p:sp>
      <p:graphicFrame>
        <p:nvGraphicFramePr>
          <p:cNvPr id="8" name="Table 8">
            <a:extLst>
              <a:ext uri="{FF2B5EF4-FFF2-40B4-BE49-F238E27FC236}">
                <a16:creationId xmlns:a16="http://schemas.microsoft.com/office/drawing/2014/main" id="{A846FB3A-E853-B58D-F397-3FAE10E24F3E}"/>
              </a:ext>
            </a:extLst>
          </p:cNvPr>
          <p:cNvGraphicFramePr>
            <a:graphicFrameLocks noGrp="1"/>
          </p:cNvGraphicFramePr>
          <p:nvPr>
            <p:extLst>
              <p:ext uri="{D42A27DB-BD31-4B8C-83A1-F6EECF244321}">
                <p14:modId xmlns:p14="http://schemas.microsoft.com/office/powerpoint/2010/main" val="1198927673"/>
              </p:ext>
            </p:extLst>
          </p:nvPr>
        </p:nvGraphicFramePr>
        <p:xfrm>
          <a:off x="2227326" y="2728859"/>
          <a:ext cx="7737348" cy="3388360"/>
        </p:xfrm>
        <a:graphic>
          <a:graphicData uri="http://schemas.openxmlformats.org/drawingml/2006/table">
            <a:tbl>
              <a:tblPr firstRow="1" bandRow="1">
                <a:tableStyleId>{5C22544A-7EE6-4342-B048-85BDC9FD1C3A}</a:tableStyleId>
              </a:tblPr>
              <a:tblGrid>
                <a:gridCol w="2579116">
                  <a:extLst>
                    <a:ext uri="{9D8B030D-6E8A-4147-A177-3AD203B41FA5}">
                      <a16:colId xmlns:a16="http://schemas.microsoft.com/office/drawing/2014/main" val="2521476032"/>
                    </a:ext>
                  </a:extLst>
                </a:gridCol>
                <a:gridCol w="2579116">
                  <a:extLst>
                    <a:ext uri="{9D8B030D-6E8A-4147-A177-3AD203B41FA5}">
                      <a16:colId xmlns:a16="http://schemas.microsoft.com/office/drawing/2014/main" val="3182936731"/>
                    </a:ext>
                  </a:extLst>
                </a:gridCol>
                <a:gridCol w="2579116">
                  <a:extLst>
                    <a:ext uri="{9D8B030D-6E8A-4147-A177-3AD203B41FA5}">
                      <a16:colId xmlns:a16="http://schemas.microsoft.com/office/drawing/2014/main" val="87568529"/>
                    </a:ext>
                  </a:extLst>
                </a:gridCol>
              </a:tblGrid>
              <a:tr h="370840">
                <a:tc>
                  <a:txBody>
                    <a:bodyPr/>
                    <a:lstStyle/>
                    <a:p>
                      <a:r>
                        <a:rPr lang="tr-TR" dirty="0"/>
                        <a:t>İstenen Liste Değerleri</a:t>
                      </a:r>
                      <a:endParaRPr lang="en-US" dirty="0"/>
                    </a:p>
                  </a:txBody>
                  <a:tcPr/>
                </a:tc>
                <a:tc>
                  <a:txBody>
                    <a:bodyPr/>
                    <a:lstStyle/>
                    <a:p>
                      <a:r>
                        <a:rPr lang="tr-TR" dirty="0"/>
                        <a:t>Tek Satırlık Liste Üreteci</a:t>
                      </a:r>
                      <a:endParaRPr lang="en-US" dirty="0"/>
                    </a:p>
                  </a:txBody>
                  <a:tcPr/>
                </a:tc>
                <a:tc>
                  <a:txBody>
                    <a:bodyPr/>
                    <a:lstStyle/>
                    <a:p>
                      <a:r>
                        <a:rPr lang="tr-TR" dirty="0"/>
                        <a:t>Normal Kod Eşdeğeri</a:t>
                      </a:r>
                      <a:endParaRPr lang="en-US" dirty="0"/>
                    </a:p>
                  </a:txBody>
                  <a:tcPr/>
                </a:tc>
                <a:extLst>
                  <a:ext uri="{0D108BD9-81ED-4DB2-BD59-A6C34878D82A}">
                    <a16:rowId xmlns:a16="http://schemas.microsoft.com/office/drawing/2014/main" val="2490705607"/>
                  </a:ext>
                </a:extLst>
              </a:tr>
              <a:tr h="370840">
                <a:tc>
                  <a:txBody>
                    <a:bodyPr/>
                    <a:lstStyle/>
                    <a:p>
                      <a:r>
                        <a:rPr lang="tr-TR" dirty="0"/>
                        <a:t>0’dan 100’e kadarki sayılardan oluşan bir L listesi</a:t>
                      </a:r>
                      <a:endParaRPr lang="en-US" dirty="0"/>
                    </a:p>
                  </a:txBody>
                  <a:tcPr/>
                </a:tc>
                <a:tc>
                  <a:txBody>
                    <a:bodyPr/>
                    <a:lstStyle/>
                    <a:p>
                      <a:r>
                        <a:rPr lang="tr-TR" b="1" dirty="0"/>
                        <a:t>L = </a:t>
                      </a:r>
                      <a:r>
                        <a:rPr lang="en-US" b="1" dirty="0"/>
                        <a:t>[</a:t>
                      </a:r>
                      <a:r>
                        <a:rPr lang="tr-TR" b="1" dirty="0"/>
                        <a:t>i </a:t>
                      </a:r>
                      <a:r>
                        <a:rPr lang="tr-TR" b="1" dirty="0" err="1"/>
                        <a:t>for</a:t>
                      </a:r>
                      <a:r>
                        <a:rPr lang="tr-TR" b="1" dirty="0"/>
                        <a:t> i in </a:t>
                      </a:r>
                      <a:r>
                        <a:rPr lang="tr-TR" b="1" dirty="0" err="1"/>
                        <a:t>range</a:t>
                      </a:r>
                      <a:r>
                        <a:rPr lang="tr-TR" b="1" dirty="0"/>
                        <a:t> (100)</a:t>
                      </a:r>
                      <a:r>
                        <a:rPr lang="en-US" b="1" dirty="0"/>
                        <a:t>]</a:t>
                      </a:r>
                    </a:p>
                  </a:txBody>
                  <a:tcPr/>
                </a:tc>
                <a:tc>
                  <a:txBody>
                    <a:bodyPr/>
                    <a:lstStyle/>
                    <a:p>
                      <a:r>
                        <a:rPr lang="tr-TR" b="1" dirty="0"/>
                        <a:t>L = </a:t>
                      </a:r>
                      <a:r>
                        <a:rPr lang="en-US" b="1" dirty="0"/>
                        <a:t>[]</a:t>
                      </a:r>
                      <a:endParaRPr lang="tr-TR" b="1" dirty="0"/>
                    </a:p>
                    <a:p>
                      <a:r>
                        <a:rPr lang="tr-TR" b="1" dirty="0" err="1"/>
                        <a:t>for</a:t>
                      </a:r>
                      <a:r>
                        <a:rPr lang="tr-TR" b="1" dirty="0"/>
                        <a:t> i in </a:t>
                      </a:r>
                      <a:r>
                        <a:rPr lang="tr-TR" b="1" dirty="0" err="1"/>
                        <a:t>range</a:t>
                      </a:r>
                      <a:r>
                        <a:rPr lang="tr-TR" b="1" dirty="0"/>
                        <a:t>(100):</a:t>
                      </a:r>
                    </a:p>
                    <a:p>
                      <a:r>
                        <a:rPr lang="tr-TR" b="1" dirty="0"/>
                        <a:t>    L=L+ </a:t>
                      </a:r>
                      <a:r>
                        <a:rPr lang="en-US" b="1" dirty="0"/>
                        <a:t>[</a:t>
                      </a:r>
                      <a:r>
                        <a:rPr lang="tr-TR" b="1" dirty="0"/>
                        <a:t>i</a:t>
                      </a:r>
                      <a:r>
                        <a:rPr lang="en-US" b="1" dirty="0"/>
                        <a:t>]</a:t>
                      </a:r>
                      <a:endParaRPr lang="tr-TR" b="1" dirty="0"/>
                    </a:p>
                  </a:txBody>
                  <a:tcPr/>
                </a:tc>
                <a:extLst>
                  <a:ext uri="{0D108BD9-81ED-4DB2-BD59-A6C34878D82A}">
                    <a16:rowId xmlns:a16="http://schemas.microsoft.com/office/drawing/2014/main" val="349849024"/>
                  </a:ext>
                </a:extLst>
              </a:tr>
              <a:tr h="370840">
                <a:tc>
                  <a:txBody>
                    <a:bodyPr/>
                    <a:lstStyle/>
                    <a:p>
                      <a:r>
                        <a:rPr lang="tr-TR" dirty="0"/>
                        <a:t>0’dan 10’a kadarki sayıların karesinden oluşan bir L listesi </a:t>
                      </a:r>
                      <a:endParaRPr lang="en-US" dirty="0"/>
                    </a:p>
                  </a:txBody>
                  <a:tcPr/>
                </a:tc>
                <a:tc>
                  <a:txBody>
                    <a:bodyPr/>
                    <a:lstStyle/>
                    <a:p>
                      <a:r>
                        <a:rPr lang="tr-TR" b="1" dirty="0"/>
                        <a:t>L= </a:t>
                      </a:r>
                      <a:r>
                        <a:rPr lang="en-US" b="1" dirty="0"/>
                        <a:t>[</a:t>
                      </a:r>
                      <a:r>
                        <a:rPr lang="tr-TR" b="1" dirty="0"/>
                        <a:t>x**2 </a:t>
                      </a:r>
                      <a:r>
                        <a:rPr lang="tr-TR" b="1" dirty="0" err="1"/>
                        <a:t>for</a:t>
                      </a:r>
                      <a:r>
                        <a:rPr lang="tr-TR" b="1" dirty="0"/>
                        <a:t> x in </a:t>
                      </a:r>
                      <a:r>
                        <a:rPr lang="tr-TR" b="1" dirty="0" err="1"/>
                        <a:t>range</a:t>
                      </a:r>
                      <a:r>
                        <a:rPr lang="tr-TR" b="1" dirty="0"/>
                        <a:t> (10)</a:t>
                      </a:r>
                      <a:r>
                        <a:rPr lang="en-US" b="1" dirty="0"/>
                        <a:t>]</a:t>
                      </a:r>
                    </a:p>
                  </a:txBody>
                  <a:tcPr/>
                </a:tc>
                <a:tc>
                  <a:txBody>
                    <a:bodyPr/>
                    <a:lstStyle/>
                    <a:p>
                      <a:r>
                        <a:rPr lang="tr-TR" b="1" dirty="0"/>
                        <a:t>L= </a:t>
                      </a:r>
                      <a:r>
                        <a:rPr lang="en-US" b="1" dirty="0"/>
                        <a:t>[]</a:t>
                      </a:r>
                      <a:endParaRPr lang="tr-TR" b="1" dirty="0"/>
                    </a:p>
                    <a:p>
                      <a:r>
                        <a:rPr lang="tr-TR" b="1" dirty="0" err="1"/>
                        <a:t>for</a:t>
                      </a:r>
                      <a:r>
                        <a:rPr lang="tr-TR" b="1" dirty="0"/>
                        <a:t> x in </a:t>
                      </a:r>
                      <a:r>
                        <a:rPr lang="tr-TR" b="1" dirty="0" err="1"/>
                        <a:t>range</a:t>
                      </a:r>
                      <a:r>
                        <a:rPr lang="tr-TR" b="1" dirty="0"/>
                        <a:t> (10):</a:t>
                      </a:r>
                    </a:p>
                    <a:p>
                      <a:r>
                        <a:rPr lang="tr-TR" b="1" dirty="0"/>
                        <a:t>    </a:t>
                      </a:r>
                      <a:r>
                        <a:rPr lang="tr-TR" b="1" dirty="0" err="1"/>
                        <a:t>L.append</a:t>
                      </a:r>
                      <a:r>
                        <a:rPr lang="tr-TR" b="1" dirty="0"/>
                        <a:t>(x**2)</a:t>
                      </a:r>
                      <a:endParaRPr lang="en-US" b="1" dirty="0"/>
                    </a:p>
                  </a:txBody>
                  <a:tcPr/>
                </a:tc>
                <a:extLst>
                  <a:ext uri="{0D108BD9-81ED-4DB2-BD59-A6C34878D82A}">
                    <a16:rowId xmlns:a16="http://schemas.microsoft.com/office/drawing/2014/main" val="833837060"/>
                  </a:ext>
                </a:extLst>
              </a:tr>
              <a:tr h="370840">
                <a:tc>
                  <a:txBody>
                    <a:bodyPr/>
                    <a:lstStyle/>
                    <a:p>
                      <a:r>
                        <a:rPr lang="tr-TR" dirty="0"/>
                        <a:t>0’dan 100’e kadar çift sayılardan oluşan bir L listesi</a:t>
                      </a:r>
                      <a:endParaRPr lang="en-US" dirty="0"/>
                    </a:p>
                  </a:txBody>
                  <a:tcPr/>
                </a:tc>
                <a:tc>
                  <a:txBody>
                    <a:bodyPr/>
                    <a:lstStyle/>
                    <a:p>
                      <a:r>
                        <a:rPr lang="tr-TR" b="1" dirty="0"/>
                        <a:t>L= </a:t>
                      </a:r>
                      <a:r>
                        <a:rPr lang="en-US" b="1" dirty="0"/>
                        <a:t>[</a:t>
                      </a:r>
                      <a:r>
                        <a:rPr lang="tr-TR" b="1" dirty="0"/>
                        <a:t>i </a:t>
                      </a:r>
                      <a:r>
                        <a:rPr lang="tr-TR" b="1" dirty="0" err="1"/>
                        <a:t>for</a:t>
                      </a:r>
                      <a:r>
                        <a:rPr lang="tr-TR" b="1" dirty="0"/>
                        <a:t> i in </a:t>
                      </a:r>
                      <a:r>
                        <a:rPr lang="tr-TR" b="1" dirty="0" err="1"/>
                        <a:t>range</a:t>
                      </a:r>
                      <a:r>
                        <a:rPr lang="tr-TR" b="1" dirty="0"/>
                        <a:t> (100)</a:t>
                      </a:r>
                    </a:p>
                    <a:p>
                      <a:r>
                        <a:rPr lang="tr-TR" b="1" dirty="0"/>
                        <a:t> </a:t>
                      </a:r>
                      <a:r>
                        <a:rPr lang="tr-TR" b="1" dirty="0" err="1"/>
                        <a:t>if</a:t>
                      </a:r>
                      <a:r>
                        <a:rPr lang="tr-TR" b="1" dirty="0"/>
                        <a:t> i % 2 ==0</a:t>
                      </a:r>
                      <a:r>
                        <a:rPr lang="en-US" b="1" dirty="0"/>
                        <a:t>]</a:t>
                      </a:r>
                    </a:p>
                  </a:txBody>
                  <a:tcPr/>
                </a:tc>
                <a:tc>
                  <a:txBody>
                    <a:bodyPr/>
                    <a:lstStyle/>
                    <a:p>
                      <a:r>
                        <a:rPr lang="tr-TR" b="1" dirty="0"/>
                        <a:t>L= </a:t>
                      </a:r>
                      <a:r>
                        <a:rPr lang="en-US" b="1" dirty="0"/>
                        <a:t>[]</a:t>
                      </a:r>
                      <a:endParaRPr lang="tr-TR" b="1" dirty="0"/>
                    </a:p>
                    <a:p>
                      <a:r>
                        <a:rPr lang="tr-TR" b="1" dirty="0" err="1"/>
                        <a:t>for</a:t>
                      </a:r>
                      <a:r>
                        <a:rPr lang="tr-TR" b="1" dirty="0"/>
                        <a:t> i in </a:t>
                      </a:r>
                      <a:r>
                        <a:rPr lang="tr-TR" b="1" dirty="0" err="1"/>
                        <a:t>range</a:t>
                      </a:r>
                      <a:r>
                        <a:rPr lang="tr-TR" b="1" dirty="0"/>
                        <a:t>(100):</a:t>
                      </a:r>
                    </a:p>
                    <a:p>
                      <a:r>
                        <a:rPr lang="tr-TR" b="1" dirty="0"/>
                        <a:t>     </a:t>
                      </a:r>
                      <a:r>
                        <a:rPr lang="tr-TR" b="1" dirty="0" err="1"/>
                        <a:t>if</a:t>
                      </a:r>
                      <a:r>
                        <a:rPr lang="tr-TR" b="1" dirty="0"/>
                        <a:t> i % 2==0:</a:t>
                      </a:r>
                    </a:p>
                    <a:p>
                      <a:r>
                        <a:rPr lang="tr-TR" b="1" dirty="0"/>
                        <a:t>         L=L +</a:t>
                      </a:r>
                      <a:r>
                        <a:rPr lang="en-US" b="1" dirty="0"/>
                        <a:t>[</a:t>
                      </a:r>
                      <a:r>
                        <a:rPr lang="tr-TR" b="1" dirty="0"/>
                        <a:t>i</a:t>
                      </a:r>
                      <a:r>
                        <a:rPr lang="en-US" b="1" dirty="0"/>
                        <a:t>]</a:t>
                      </a:r>
                    </a:p>
                  </a:txBody>
                  <a:tcPr/>
                </a:tc>
                <a:extLst>
                  <a:ext uri="{0D108BD9-81ED-4DB2-BD59-A6C34878D82A}">
                    <a16:rowId xmlns:a16="http://schemas.microsoft.com/office/drawing/2014/main" val="441679383"/>
                  </a:ext>
                </a:extLst>
              </a:tr>
            </a:tbl>
          </a:graphicData>
        </a:graphic>
      </p:graphicFrame>
    </p:spTree>
    <p:extLst>
      <p:ext uri="{BB962C8B-B14F-4D97-AF65-F5344CB8AC3E}">
        <p14:creationId xmlns:p14="http://schemas.microsoft.com/office/powerpoint/2010/main" val="24985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788840" y="109728"/>
            <a:ext cx="8411616" cy="6405447"/>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12</a:t>
            </a:fld>
            <a:endParaRPr lang="tr-TR" dirty="0">
              <a:solidFill>
                <a:schemeClr val="tx2">
                  <a:lumMod val="75000"/>
                </a:schemeClr>
              </a:solidFill>
            </a:endParaRPr>
          </a:p>
        </p:txBody>
      </p:sp>
      <p:graphicFrame>
        <p:nvGraphicFramePr>
          <p:cNvPr id="8" name="Table 8">
            <a:extLst>
              <a:ext uri="{FF2B5EF4-FFF2-40B4-BE49-F238E27FC236}">
                <a16:creationId xmlns:a16="http://schemas.microsoft.com/office/drawing/2014/main" id="{A846FB3A-E853-B58D-F397-3FAE10E24F3E}"/>
              </a:ext>
            </a:extLst>
          </p:cNvPr>
          <p:cNvGraphicFramePr>
            <a:graphicFrameLocks noGrp="1"/>
          </p:cNvGraphicFramePr>
          <p:nvPr>
            <p:extLst>
              <p:ext uri="{D42A27DB-BD31-4B8C-83A1-F6EECF244321}">
                <p14:modId xmlns:p14="http://schemas.microsoft.com/office/powerpoint/2010/main" val="1946165156"/>
              </p:ext>
            </p:extLst>
          </p:nvPr>
        </p:nvGraphicFramePr>
        <p:xfrm>
          <a:off x="1929225" y="203491"/>
          <a:ext cx="8130846" cy="6217920"/>
        </p:xfrm>
        <a:graphic>
          <a:graphicData uri="http://schemas.openxmlformats.org/drawingml/2006/table">
            <a:tbl>
              <a:tblPr firstRow="1" bandRow="1">
                <a:tableStyleId>{5C22544A-7EE6-4342-B048-85BDC9FD1C3A}</a:tableStyleId>
              </a:tblPr>
              <a:tblGrid>
                <a:gridCol w="2710282">
                  <a:extLst>
                    <a:ext uri="{9D8B030D-6E8A-4147-A177-3AD203B41FA5}">
                      <a16:colId xmlns:a16="http://schemas.microsoft.com/office/drawing/2014/main" val="2521476032"/>
                    </a:ext>
                  </a:extLst>
                </a:gridCol>
                <a:gridCol w="2710282">
                  <a:extLst>
                    <a:ext uri="{9D8B030D-6E8A-4147-A177-3AD203B41FA5}">
                      <a16:colId xmlns:a16="http://schemas.microsoft.com/office/drawing/2014/main" val="3182936731"/>
                    </a:ext>
                  </a:extLst>
                </a:gridCol>
                <a:gridCol w="2710282">
                  <a:extLst>
                    <a:ext uri="{9D8B030D-6E8A-4147-A177-3AD203B41FA5}">
                      <a16:colId xmlns:a16="http://schemas.microsoft.com/office/drawing/2014/main" val="87568529"/>
                    </a:ext>
                  </a:extLst>
                </a:gridCol>
              </a:tblGrid>
              <a:tr h="311023">
                <a:tc>
                  <a:txBody>
                    <a:bodyPr/>
                    <a:lstStyle/>
                    <a:p>
                      <a:r>
                        <a:rPr lang="tr-TR" dirty="0"/>
                        <a:t>İstenen Liste Değerleri</a:t>
                      </a:r>
                      <a:endParaRPr lang="en-US" dirty="0"/>
                    </a:p>
                  </a:txBody>
                  <a:tcPr/>
                </a:tc>
                <a:tc>
                  <a:txBody>
                    <a:bodyPr/>
                    <a:lstStyle/>
                    <a:p>
                      <a:r>
                        <a:rPr lang="tr-TR" dirty="0"/>
                        <a:t>Tek Satırlık Liste Üreteci</a:t>
                      </a:r>
                      <a:endParaRPr lang="en-US" dirty="0"/>
                    </a:p>
                  </a:txBody>
                  <a:tcPr/>
                </a:tc>
                <a:tc>
                  <a:txBody>
                    <a:bodyPr/>
                    <a:lstStyle/>
                    <a:p>
                      <a:r>
                        <a:rPr lang="tr-TR" dirty="0"/>
                        <a:t>Normal Kod Eşdeğeri</a:t>
                      </a:r>
                      <a:endParaRPr lang="en-US" dirty="0"/>
                    </a:p>
                  </a:txBody>
                  <a:tcPr/>
                </a:tc>
                <a:extLst>
                  <a:ext uri="{0D108BD9-81ED-4DB2-BD59-A6C34878D82A}">
                    <a16:rowId xmlns:a16="http://schemas.microsoft.com/office/drawing/2014/main" val="2490705607"/>
                  </a:ext>
                </a:extLst>
              </a:tr>
              <a:tr h="1010824">
                <a:tc>
                  <a:txBody>
                    <a:bodyPr/>
                    <a:lstStyle/>
                    <a:p>
                      <a:r>
                        <a:rPr lang="tr-TR" dirty="0"/>
                        <a:t>0’dan 100’e kadar tek sayılardan oluşan bir L listesi</a:t>
                      </a:r>
                      <a:endParaRPr lang="en-US" dirty="0"/>
                    </a:p>
                  </a:txBody>
                  <a:tcPr/>
                </a:tc>
                <a:tc>
                  <a:txBody>
                    <a:bodyPr/>
                    <a:lstStyle/>
                    <a:p>
                      <a:r>
                        <a:rPr lang="tr-TR" b="1" dirty="0"/>
                        <a:t>L= </a:t>
                      </a:r>
                      <a:r>
                        <a:rPr lang="en-US" b="1" dirty="0"/>
                        <a:t>[</a:t>
                      </a:r>
                      <a:r>
                        <a:rPr lang="tr-TR" b="1" dirty="0"/>
                        <a:t>i </a:t>
                      </a:r>
                      <a:r>
                        <a:rPr lang="tr-TR" b="1" dirty="0" err="1"/>
                        <a:t>for</a:t>
                      </a:r>
                      <a:r>
                        <a:rPr lang="tr-TR" b="1" dirty="0"/>
                        <a:t> i in </a:t>
                      </a:r>
                      <a:r>
                        <a:rPr lang="tr-TR" b="1" dirty="0" err="1"/>
                        <a:t>range</a:t>
                      </a:r>
                      <a:r>
                        <a:rPr lang="tr-TR" b="1" dirty="0"/>
                        <a:t> (100)</a:t>
                      </a:r>
                    </a:p>
                    <a:p>
                      <a:r>
                        <a:rPr lang="tr-TR" b="1" dirty="0"/>
                        <a:t> </a:t>
                      </a:r>
                      <a:r>
                        <a:rPr lang="tr-TR" b="1" dirty="0" err="1"/>
                        <a:t>if</a:t>
                      </a:r>
                      <a:r>
                        <a:rPr lang="tr-TR" b="1" dirty="0"/>
                        <a:t> i % 2 !=0</a:t>
                      </a:r>
                      <a:r>
                        <a:rPr lang="en-US" b="1" dirty="0"/>
                        <a:t>]</a:t>
                      </a:r>
                    </a:p>
                  </a:txBody>
                  <a:tcPr/>
                </a:tc>
                <a:tc>
                  <a:txBody>
                    <a:bodyPr/>
                    <a:lstStyle/>
                    <a:p>
                      <a:r>
                        <a:rPr lang="tr-TR" b="1" dirty="0"/>
                        <a:t>L= </a:t>
                      </a:r>
                      <a:r>
                        <a:rPr lang="en-US" b="1" dirty="0"/>
                        <a:t>[]</a:t>
                      </a:r>
                      <a:endParaRPr lang="tr-TR" b="1" dirty="0"/>
                    </a:p>
                    <a:p>
                      <a:r>
                        <a:rPr lang="tr-TR" b="1" dirty="0" err="1"/>
                        <a:t>for</a:t>
                      </a:r>
                      <a:r>
                        <a:rPr lang="tr-TR" b="1" dirty="0"/>
                        <a:t> i in </a:t>
                      </a:r>
                      <a:r>
                        <a:rPr lang="tr-TR" b="1" dirty="0" err="1"/>
                        <a:t>range</a:t>
                      </a:r>
                      <a:r>
                        <a:rPr lang="tr-TR" b="1" dirty="0"/>
                        <a:t>(100):</a:t>
                      </a:r>
                    </a:p>
                    <a:p>
                      <a:r>
                        <a:rPr lang="tr-TR" b="1" dirty="0"/>
                        <a:t>     </a:t>
                      </a:r>
                      <a:r>
                        <a:rPr lang="tr-TR" b="1" dirty="0" err="1"/>
                        <a:t>if</a:t>
                      </a:r>
                      <a:r>
                        <a:rPr lang="tr-TR" b="1" dirty="0"/>
                        <a:t> i % 2!=0:</a:t>
                      </a:r>
                    </a:p>
                    <a:p>
                      <a:r>
                        <a:rPr lang="tr-TR" b="1" dirty="0"/>
                        <a:t>         L=L +</a:t>
                      </a:r>
                      <a:r>
                        <a:rPr lang="en-US" b="1" dirty="0"/>
                        <a:t>[</a:t>
                      </a:r>
                      <a:r>
                        <a:rPr lang="tr-TR" b="1" dirty="0"/>
                        <a:t>i</a:t>
                      </a:r>
                      <a:r>
                        <a:rPr lang="en-US" b="1" dirty="0"/>
                        <a:t>]</a:t>
                      </a:r>
                    </a:p>
                  </a:txBody>
                  <a:tcPr/>
                </a:tc>
                <a:extLst>
                  <a:ext uri="{0D108BD9-81ED-4DB2-BD59-A6C34878D82A}">
                    <a16:rowId xmlns:a16="http://schemas.microsoft.com/office/drawing/2014/main" val="349849024"/>
                  </a:ext>
                </a:extLst>
              </a:tr>
              <a:tr h="1010824">
                <a:tc>
                  <a:txBody>
                    <a:bodyPr/>
                    <a:lstStyle/>
                    <a:p>
                      <a:r>
                        <a:rPr lang="tr-TR" dirty="0"/>
                        <a:t>0’dan 100’a kadar 3’ün katlarından oluşan bir L listesi</a:t>
                      </a:r>
                      <a:endParaRPr lang="en-US" dirty="0"/>
                    </a:p>
                  </a:txBody>
                  <a:tcPr/>
                </a:tc>
                <a:tc>
                  <a:txBody>
                    <a:bodyPr/>
                    <a:lstStyle/>
                    <a:p>
                      <a:r>
                        <a:rPr lang="tr-TR" b="1" dirty="0"/>
                        <a:t>L= </a:t>
                      </a:r>
                      <a:r>
                        <a:rPr lang="en-US" b="1" dirty="0"/>
                        <a:t>[</a:t>
                      </a:r>
                      <a:r>
                        <a:rPr lang="tr-TR" b="1" dirty="0"/>
                        <a:t>i </a:t>
                      </a:r>
                      <a:r>
                        <a:rPr lang="tr-TR" b="1" dirty="0" err="1"/>
                        <a:t>for</a:t>
                      </a:r>
                      <a:r>
                        <a:rPr lang="tr-TR" b="1" dirty="0"/>
                        <a:t> i in </a:t>
                      </a:r>
                      <a:r>
                        <a:rPr lang="tr-TR" b="1" dirty="0" err="1"/>
                        <a:t>range</a:t>
                      </a:r>
                      <a:r>
                        <a:rPr lang="tr-TR" b="1" dirty="0"/>
                        <a:t>(100) </a:t>
                      </a:r>
                      <a:r>
                        <a:rPr lang="tr-TR" b="1" dirty="0" err="1"/>
                        <a:t>if</a:t>
                      </a:r>
                      <a:r>
                        <a:rPr lang="tr-TR" b="1" dirty="0"/>
                        <a:t> i % 3==0</a:t>
                      </a:r>
                      <a:r>
                        <a:rPr lang="en-US" b="1" dirty="0"/>
                        <a:t>]</a:t>
                      </a:r>
                    </a:p>
                  </a:txBody>
                  <a:tcPr/>
                </a:tc>
                <a:tc>
                  <a:txBody>
                    <a:bodyPr/>
                    <a:lstStyle/>
                    <a:p>
                      <a:r>
                        <a:rPr lang="tr-TR" b="1" dirty="0"/>
                        <a:t>L= </a:t>
                      </a:r>
                      <a:r>
                        <a:rPr lang="en-US" b="1" dirty="0"/>
                        <a:t>[]</a:t>
                      </a:r>
                      <a:endParaRPr lang="tr-TR" b="1" dirty="0"/>
                    </a:p>
                    <a:p>
                      <a:r>
                        <a:rPr lang="tr-TR" b="1" dirty="0" err="1"/>
                        <a:t>for</a:t>
                      </a:r>
                      <a:r>
                        <a:rPr lang="tr-TR" b="1" dirty="0"/>
                        <a:t> i in </a:t>
                      </a:r>
                      <a:r>
                        <a:rPr lang="tr-TR" b="1" dirty="0" err="1"/>
                        <a:t>range</a:t>
                      </a:r>
                      <a:r>
                        <a:rPr lang="tr-TR" b="1" dirty="0"/>
                        <a:t>(100):</a:t>
                      </a:r>
                    </a:p>
                    <a:p>
                      <a:r>
                        <a:rPr lang="tr-TR" b="1" dirty="0"/>
                        <a:t>     </a:t>
                      </a:r>
                      <a:r>
                        <a:rPr lang="tr-TR" b="1" dirty="0" err="1"/>
                        <a:t>if</a:t>
                      </a:r>
                      <a:r>
                        <a:rPr lang="tr-TR" b="1" dirty="0"/>
                        <a:t> i %3 ==0:</a:t>
                      </a:r>
                    </a:p>
                    <a:p>
                      <a:r>
                        <a:rPr lang="tr-TR" b="1" dirty="0"/>
                        <a:t>         L=L +</a:t>
                      </a:r>
                      <a:r>
                        <a:rPr lang="en-US" b="1" dirty="0"/>
                        <a:t>[</a:t>
                      </a:r>
                      <a:r>
                        <a:rPr lang="tr-TR" b="1" dirty="0"/>
                        <a:t>i</a:t>
                      </a:r>
                      <a:r>
                        <a:rPr lang="en-US" b="1" dirty="0"/>
                        <a:t>]</a:t>
                      </a:r>
                    </a:p>
                  </a:txBody>
                  <a:tcPr/>
                </a:tc>
                <a:extLst>
                  <a:ext uri="{0D108BD9-81ED-4DB2-BD59-A6C34878D82A}">
                    <a16:rowId xmlns:a16="http://schemas.microsoft.com/office/drawing/2014/main" val="833837060"/>
                  </a:ext>
                </a:extLst>
              </a:tr>
              <a:tr h="777557">
                <a:tc>
                  <a:txBody>
                    <a:bodyPr/>
                    <a:lstStyle/>
                    <a:p>
                      <a:r>
                        <a:rPr lang="tr-TR" dirty="0"/>
                        <a:t>100’den 5’e kadar 5’er </a:t>
                      </a:r>
                      <a:r>
                        <a:rPr lang="tr-TR" dirty="0" err="1"/>
                        <a:t>5’er</a:t>
                      </a:r>
                      <a:r>
                        <a:rPr lang="tr-TR" dirty="0"/>
                        <a:t> azalan sayılardan oluşan bir L listesi</a:t>
                      </a:r>
                      <a:endParaRPr lang="en-US" dirty="0"/>
                    </a:p>
                  </a:txBody>
                  <a:tcPr/>
                </a:tc>
                <a:tc>
                  <a:txBody>
                    <a:bodyPr/>
                    <a:lstStyle/>
                    <a:p>
                      <a:r>
                        <a:rPr lang="tr-TR" b="1" dirty="0"/>
                        <a:t>L= </a:t>
                      </a:r>
                      <a:r>
                        <a:rPr lang="en-US" b="1" dirty="0"/>
                        <a:t>[</a:t>
                      </a:r>
                      <a:r>
                        <a:rPr lang="tr-TR" b="1" dirty="0"/>
                        <a:t>i </a:t>
                      </a:r>
                      <a:r>
                        <a:rPr lang="tr-TR" b="1" dirty="0" err="1"/>
                        <a:t>for</a:t>
                      </a:r>
                      <a:r>
                        <a:rPr lang="tr-TR" b="1" dirty="0"/>
                        <a:t> i in </a:t>
                      </a:r>
                    </a:p>
                    <a:p>
                      <a:r>
                        <a:rPr lang="tr-TR" b="1" dirty="0" err="1"/>
                        <a:t>range</a:t>
                      </a:r>
                      <a:r>
                        <a:rPr lang="tr-TR" b="1" dirty="0"/>
                        <a:t> (100, 0, -5)</a:t>
                      </a:r>
                      <a:r>
                        <a:rPr lang="en-US" b="1" dirty="0"/>
                        <a:t>]</a:t>
                      </a:r>
                    </a:p>
                  </a:txBody>
                  <a:tcPr/>
                </a:tc>
                <a:tc>
                  <a:txBody>
                    <a:bodyPr/>
                    <a:lstStyle/>
                    <a:p>
                      <a:r>
                        <a:rPr lang="tr-TR" b="1" dirty="0"/>
                        <a:t>L= </a:t>
                      </a:r>
                      <a:r>
                        <a:rPr lang="en-US" b="1" dirty="0"/>
                        <a:t>[]</a:t>
                      </a:r>
                      <a:endParaRPr lang="tr-TR" b="1" dirty="0"/>
                    </a:p>
                    <a:p>
                      <a:r>
                        <a:rPr lang="tr-TR" b="1" dirty="0" err="1"/>
                        <a:t>for</a:t>
                      </a:r>
                      <a:r>
                        <a:rPr lang="tr-TR" b="1" dirty="0"/>
                        <a:t> i in </a:t>
                      </a:r>
                      <a:r>
                        <a:rPr lang="tr-TR" b="1" dirty="0" err="1"/>
                        <a:t>range</a:t>
                      </a:r>
                      <a:r>
                        <a:rPr lang="tr-TR" b="1" dirty="0"/>
                        <a:t>(100, 0, -5):</a:t>
                      </a:r>
                    </a:p>
                    <a:p>
                      <a:r>
                        <a:rPr lang="tr-TR" b="1" dirty="0"/>
                        <a:t>         L=L +</a:t>
                      </a:r>
                      <a:r>
                        <a:rPr lang="en-US" b="1" dirty="0"/>
                        <a:t>[</a:t>
                      </a:r>
                      <a:r>
                        <a:rPr lang="tr-TR" b="1" dirty="0"/>
                        <a:t>i</a:t>
                      </a:r>
                      <a:r>
                        <a:rPr lang="en-US" b="1" dirty="0"/>
                        <a:t>]</a:t>
                      </a:r>
                    </a:p>
                  </a:txBody>
                  <a:tcPr/>
                </a:tc>
                <a:extLst>
                  <a:ext uri="{0D108BD9-81ED-4DB2-BD59-A6C34878D82A}">
                    <a16:rowId xmlns:a16="http://schemas.microsoft.com/office/drawing/2014/main" val="441679383"/>
                  </a:ext>
                </a:extLst>
              </a:tr>
              <a:tr h="2410426">
                <a:tc>
                  <a:txBody>
                    <a:bodyPr/>
                    <a:lstStyle/>
                    <a:p>
                      <a:r>
                        <a:rPr lang="tr-TR" dirty="0"/>
                        <a:t>L=</a:t>
                      </a:r>
                      <a:endParaRPr lang="en-US" dirty="0"/>
                    </a:p>
                    <a:p>
                      <a:r>
                        <a:rPr lang="en-US" dirty="0"/>
                        <a:t>[</a:t>
                      </a:r>
                    </a:p>
                    <a:p>
                      <a:r>
                        <a:rPr lang="en-US" dirty="0"/>
                        <a:t>    [0, 1, 2, 3],</a:t>
                      </a:r>
                    </a:p>
                    <a:p>
                      <a:r>
                        <a:rPr lang="en-US" dirty="0"/>
                        <a:t>    [0, 1, 2, 3],</a:t>
                      </a:r>
                    </a:p>
                    <a:p>
                      <a:r>
                        <a:rPr lang="en-US" dirty="0"/>
                        <a:t>    [0, 1, 2, 3],</a:t>
                      </a:r>
                    </a:p>
                    <a:p>
                      <a:r>
                        <a:rPr lang="en-US" dirty="0"/>
                        <a:t>]</a:t>
                      </a:r>
                    </a:p>
                    <a:p>
                      <a:r>
                        <a:rPr lang="tr-TR" dirty="0"/>
                        <a:t>Şeklinde 3 satır, 4 sütundan oluşan bir matris ve </a:t>
                      </a:r>
                      <a:r>
                        <a:rPr lang="tr-TR" dirty="0" err="1"/>
                        <a:t>formatılı</a:t>
                      </a:r>
                      <a:r>
                        <a:rPr lang="tr-TR" dirty="0"/>
                        <a:t> ekran çıktısı</a:t>
                      </a:r>
                      <a:endParaRPr lang="en-US" dirty="0"/>
                    </a:p>
                  </a:txBody>
                  <a:tcPr/>
                </a:tc>
                <a:tc>
                  <a:txBody>
                    <a:bodyPr/>
                    <a:lstStyle/>
                    <a:p>
                      <a:r>
                        <a:rPr lang="tr-TR" b="1" dirty="0"/>
                        <a:t>L=</a:t>
                      </a:r>
                      <a:r>
                        <a:rPr lang="en-US" b="1" dirty="0"/>
                        <a:t>[</a:t>
                      </a:r>
                      <a:r>
                        <a:rPr lang="tr-TR" b="1" dirty="0"/>
                        <a:t>j </a:t>
                      </a:r>
                      <a:r>
                        <a:rPr lang="tr-TR" b="1" dirty="0" err="1"/>
                        <a:t>for</a:t>
                      </a:r>
                      <a:r>
                        <a:rPr lang="tr-TR" b="1" dirty="0"/>
                        <a:t> i in </a:t>
                      </a:r>
                      <a:r>
                        <a:rPr lang="tr-TR" b="1" dirty="0" err="1"/>
                        <a:t>range</a:t>
                      </a:r>
                      <a:r>
                        <a:rPr lang="tr-TR" b="1" dirty="0"/>
                        <a:t>(3) </a:t>
                      </a:r>
                      <a:r>
                        <a:rPr lang="tr-TR" b="1" dirty="0" err="1"/>
                        <a:t>for</a:t>
                      </a:r>
                      <a:r>
                        <a:rPr lang="tr-TR" b="1" dirty="0"/>
                        <a:t> j in </a:t>
                      </a:r>
                      <a:r>
                        <a:rPr lang="tr-TR" b="1" dirty="0" err="1"/>
                        <a:t>range</a:t>
                      </a:r>
                      <a:r>
                        <a:rPr lang="tr-TR" b="1" dirty="0"/>
                        <a:t>(4)</a:t>
                      </a:r>
                      <a:r>
                        <a:rPr lang="en-US" b="1" dirty="0"/>
                        <a:t>]</a:t>
                      </a:r>
                      <a:endParaRPr lang="tr-TR" b="1" dirty="0"/>
                    </a:p>
                    <a:p>
                      <a:r>
                        <a:rPr lang="en-US" b="1" dirty="0"/>
                        <a:t>#</a:t>
                      </a:r>
                      <a:r>
                        <a:rPr lang="tr-TR" b="1" dirty="0"/>
                        <a:t>Dilimleyerek 3 liste halinde formatlı yazdıralım</a:t>
                      </a:r>
                    </a:p>
                    <a:p>
                      <a:r>
                        <a:rPr lang="tr-TR" b="1" dirty="0"/>
                        <a:t>A=L</a:t>
                      </a:r>
                      <a:r>
                        <a:rPr lang="en-US" b="1" dirty="0"/>
                        <a:t>[:4]</a:t>
                      </a:r>
                    </a:p>
                    <a:p>
                      <a:r>
                        <a:rPr lang="en-US" b="1" dirty="0"/>
                        <a:t>B=L[4:8]</a:t>
                      </a:r>
                    </a:p>
                    <a:p>
                      <a:r>
                        <a:rPr lang="en-US" b="1" dirty="0"/>
                        <a:t>C=L[8:]</a:t>
                      </a:r>
                    </a:p>
                    <a:p>
                      <a:r>
                        <a:rPr lang="en-US" b="1" dirty="0"/>
                        <a:t>print(</a:t>
                      </a:r>
                      <a:r>
                        <a:rPr lang="tr-TR" b="1" dirty="0"/>
                        <a:t>‘</a:t>
                      </a:r>
                      <a:r>
                        <a:rPr lang="en-US" b="1" dirty="0"/>
                        <a:t>\n</a:t>
                      </a:r>
                      <a:r>
                        <a:rPr lang="tr-TR" b="1" dirty="0"/>
                        <a:t>’</a:t>
                      </a:r>
                      <a:r>
                        <a:rPr lang="en-US" b="1" dirty="0"/>
                        <a:t>, A, </a:t>
                      </a:r>
                      <a:r>
                        <a:rPr lang="tr-TR" b="1" dirty="0"/>
                        <a:t>‘</a:t>
                      </a:r>
                      <a:r>
                        <a:rPr lang="en-US" b="1" dirty="0"/>
                        <a:t>\n</a:t>
                      </a:r>
                      <a:r>
                        <a:rPr lang="tr-TR" b="1" dirty="0"/>
                        <a:t>’, B, ‘</a:t>
                      </a:r>
                      <a:r>
                        <a:rPr lang="en-US" b="1" dirty="0"/>
                        <a:t>\n</a:t>
                      </a:r>
                      <a:r>
                        <a:rPr lang="tr-TR" b="1" dirty="0"/>
                        <a:t>’, C</a:t>
                      </a:r>
                      <a:r>
                        <a:rPr lang="en-US" b="1" dirty="0"/>
                        <a:t>)</a:t>
                      </a:r>
                    </a:p>
                  </a:txBody>
                  <a:tcPr/>
                </a:tc>
                <a:tc>
                  <a:txBody>
                    <a:bodyPr/>
                    <a:lstStyle/>
                    <a:p>
                      <a:r>
                        <a:rPr lang="tr-TR" b="1" dirty="0"/>
                        <a:t>L=</a:t>
                      </a:r>
                      <a:r>
                        <a:rPr lang="en-US" b="1" dirty="0"/>
                        <a:t>[]</a:t>
                      </a:r>
                    </a:p>
                    <a:p>
                      <a:r>
                        <a:rPr lang="en-US" b="1" dirty="0"/>
                        <a:t>for </a:t>
                      </a:r>
                      <a:r>
                        <a:rPr lang="tr-TR" b="1" dirty="0"/>
                        <a:t>i in </a:t>
                      </a:r>
                      <a:r>
                        <a:rPr lang="tr-TR" b="1" dirty="0" err="1"/>
                        <a:t>range</a:t>
                      </a:r>
                      <a:r>
                        <a:rPr lang="tr-TR" b="1" dirty="0"/>
                        <a:t>(3):</a:t>
                      </a:r>
                    </a:p>
                    <a:p>
                      <a:r>
                        <a:rPr lang="tr-TR" b="1" dirty="0"/>
                        <a:t>    </a:t>
                      </a:r>
                      <a:r>
                        <a:rPr lang="tr-TR" b="1" dirty="0" err="1"/>
                        <a:t>for</a:t>
                      </a:r>
                      <a:r>
                        <a:rPr lang="tr-TR" b="1" dirty="0"/>
                        <a:t> j in </a:t>
                      </a:r>
                      <a:r>
                        <a:rPr lang="tr-TR" b="1" dirty="0" err="1"/>
                        <a:t>range</a:t>
                      </a:r>
                      <a:r>
                        <a:rPr lang="tr-TR" b="1" dirty="0"/>
                        <a:t>(4):</a:t>
                      </a:r>
                    </a:p>
                    <a:p>
                      <a:r>
                        <a:rPr lang="tr-TR" b="1" dirty="0"/>
                        <a:t>        </a:t>
                      </a:r>
                      <a:r>
                        <a:rPr lang="tr-TR" b="1" dirty="0" err="1"/>
                        <a:t>L.append</a:t>
                      </a:r>
                      <a:r>
                        <a:rPr lang="tr-TR" b="1" dirty="0"/>
                        <a:t>(j)</a:t>
                      </a:r>
                    </a:p>
                    <a:p>
                      <a:r>
                        <a:rPr lang="tr-TR" b="1" dirty="0" err="1"/>
                        <a:t>for</a:t>
                      </a:r>
                      <a:r>
                        <a:rPr lang="tr-TR" b="1" dirty="0"/>
                        <a:t> x in L:</a:t>
                      </a:r>
                    </a:p>
                    <a:p>
                      <a:r>
                        <a:rPr lang="tr-TR" b="1" dirty="0"/>
                        <a:t>    </a:t>
                      </a:r>
                      <a:r>
                        <a:rPr lang="tr-TR" b="1" dirty="0" err="1"/>
                        <a:t>print</a:t>
                      </a:r>
                      <a:r>
                        <a:rPr lang="tr-TR" b="1" dirty="0"/>
                        <a:t>(x, </a:t>
                      </a:r>
                      <a:r>
                        <a:rPr lang="tr-TR" b="1" dirty="0" err="1"/>
                        <a:t>end</a:t>
                      </a:r>
                      <a:r>
                        <a:rPr lang="tr-TR" b="1" dirty="0"/>
                        <a:t>=‘ ’)</a:t>
                      </a:r>
                    </a:p>
                    <a:p>
                      <a:r>
                        <a:rPr lang="tr-TR" b="1" dirty="0"/>
                        <a:t>    </a:t>
                      </a:r>
                      <a:r>
                        <a:rPr lang="tr-TR" b="1" dirty="0" err="1"/>
                        <a:t>if</a:t>
                      </a:r>
                      <a:r>
                        <a:rPr lang="tr-TR" b="1" dirty="0"/>
                        <a:t> x==3:</a:t>
                      </a:r>
                    </a:p>
                    <a:p>
                      <a:r>
                        <a:rPr lang="tr-TR" b="1" dirty="0"/>
                        <a:t>        </a:t>
                      </a:r>
                      <a:r>
                        <a:rPr lang="tr-TR" b="1" dirty="0" err="1"/>
                        <a:t>print</a:t>
                      </a:r>
                      <a:r>
                        <a:rPr lang="tr-TR" b="1" dirty="0"/>
                        <a:t>(‘</a:t>
                      </a:r>
                      <a:r>
                        <a:rPr lang="en-US" b="1" dirty="0"/>
                        <a:t>\</a:t>
                      </a:r>
                      <a:r>
                        <a:rPr lang="tr-TR" b="1" dirty="0"/>
                        <a:t>n’)</a:t>
                      </a:r>
                      <a:endParaRPr lang="en-US" b="1" dirty="0"/>
                    </a:p>
                  </a:txBody>
                  <a:tcPr/>
                </a:tc>
                <a:extLst>
                  <a:ext uri="{0D108BD9-81ED-4DB2-BD59-A6C34878D82A}">
                    <a16:rowId xmlns:a16="http://schemas.microsoft.com/office/drawing/2014/main" val="3348751770"/>
                  </a:ext>
                </a:extLst>
              </a:tr>
            </a:tbl>
          </a:graphicData>
        </a:graphic>
      </p:graphicFrame>
    </p:spTree>
    <p:extLst>
      <p:ext uri="{BB962C8B-B14F-4D97-AF65-F5344CB8AC3E}">
        <p14:creationId xmlns:p14="http://schemas.microsoft.com/office/powerpoint/2010/main" val="279835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788840" y="119898"/>
            <a:ext cx="8411616" cy="6405447"/>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13</a:t>
            </a:fld>
            <a:endParaRPr lang="tr-TR" dirty="0">
              <a:solidFill>
                <a:schemeClr val="tx2">
                  <a:lumMod val="75000"/>
                </a:schemeClr>
              </a:solidFill>
            </a:endParaRPr>
          </a:p>
        </p:txBody>
      </p:sp>
      <p:graphicFrame>
        <p:nvGraphicFramePr>
          <p:cNvPr id="8" name="Table 8">
            <a:extLst>
              <a:ext uri="{FF2B5EF4-FFF2-40B4-BE49-F238E27FC236}">
                <a16:creationId xmlns:a16="http://schemas.microsoft.com/office/drawing/2014/main" id="{A846FB3A-E853-B58D-F397-3FAE10E24F3E}"/>
              </a:ext>
            </a:extLst>
          </p:cNvPr>
          <p:cNvGraphicFramePr>
            <a:graphicFrameLocks noGrp="1"/>
          </p:cNvGraphicFramePr>
          <p:nvPr>
            <p:extLst>
              <p:ext uri="{D42A27DB-BD31-4B8C-83A1-F6EECF244321}">
                <p14:modId xmlns:p14="http://schemas.microsoft.com/office/powerpoint/2010/main" val="921412624"/>
              </p:ext>
            </p:extLst>
          </p:nvPr>
        </p:nvGraphicFramePr>
        <p:xfrm>
          <a:off x="1929225" y="593896"/>
          <a:ext cx="8130846" cy="2387408"/>
        </p:xfrm>
        <a:graphic>
          <a:graphicData uri="http://schemas.openxmlformats.org/drawingml/2006/table">
            <a:tbl>
              <a:tblPr firstRow="1" bandRow="1">
                <a:tableStyleId>{5C22544A-7EE6-4342-B048-85BDC9FD1C3A}</a:tableStyleId>
              </a:tblPr>
              <a:tblGrid>
                <a:gridCol w="2710282">
                  <a:extLst>
                    <a:ext uri="{9D8B030D-6E8A-4147-A177-3AD203B41FA5}">
                      <a16:colId xmlns:a16="http://schemas.microsoft.com/office/drawing/2014/main" val="2521476032"/>
                    </a:ext>
                  </a:extLst>
                </a:gridCol>
                <a:gridCol w="2710282">
                  <a:extLst>
                    <a:ext uri="{9D8B030D-6E8A-4147-A177-3AD203B41FA5}">
                      <a16:colId xmlns:a16="http://schemas.microsoft.com/office/drawing/2014/main" val="3182936731"/>
                    </a:ext>
                  </a:extLst>
                </a:gridCol>
                <a:gridCol w="2710282">
                  <a:extLst>
                    <a:ext uri="{9D8B030D-6E8A-4147-A177-3AD203B41FA5}">
                      <a16:colId xmlns:a16="http://schemas.microsoft.com/office/drawing/2014/main" val="87568529"/>
                    </a:ext>
                  </a:extLst>
                </a:gridCol>
              </a:tblGrid>
              <a:tr h="311023">
                <a:tc>
                  <a:txBody>
                    <a:bodyPr/>
                    <a:lstStyle/>
                    <a:p>
                      <a:r>
                        <a:rPr lang="tr-TR" dirty="0"/>
                        <a:t>İstenen Liste Değerleri</a:t>
                      </a:r>
                      <a:endParaRPr lang="en-US" dirty="0"/>
                    </a:p>
                  </a:txBody>
                  <a:tcPr/>
                </a:tc>
                <a:tc>
                  <a:txBody>
                    <a:bodyPr/>
                    <a:lstStyle/>
                    <a:p>
                      <a:r>
                        <a:rPr lang="tr-TR" dirty="0"/>
                        <a:t>Tek Satırlık Liste Üreteci</a:t>
                      </a:r>
                      <a:endParaRPr lang="en-US" dirty="0"/>
                    </a:p>
                  </a:txBody>
                  <a:tcPr/>
                </a:tc>
                <a:tc>
                  <a:txBody>
                    <a:bodyPr/>
                    <a:lstStyle/>
                    <a:p>
                      <a:r>
                        <a:rPr lang="tr-TR" dirty="0"/>
                        <a:t>Normal Kod Eşdeğeri</a:t>
                      </a:r>
                      <a:endParaRPr lang="en-US" dirty="0"/>
                    </a:p>
                  </a:txBody>
                  <a:tcPr/>
                </a:tc>
                <a:extLst>
                  <a:ext uri="{0D108BD9-81ED-4DB2-BD59-A6C34878D82A}">
                    <a16:rowId xmlns:a16="http://schemas.microsoft.com/office/drawing/2014/main" val="2490705607"/>
                  </a:ext>
                </a:extLst>
              </a:tr>
              <a:tr h="1010824">
                <a:tc>
                  <a:txBody>
                    <a:bodyPr/>
                    <a:lstStyle/>
                    <a:p>
                      <a:r>
                        <a:rPr lang="tr-TR" dirty="0"/>
                        <a:t>Verilen bir cümlenin sessiz harflerinden oluşan L listesi</a:t>
                      </a:r>
                      <a:endParaRPr lang="en-US" dirty="0"/>
                    </a:p>
                  </a:txBody>
                  <a:tcPr/>
                </a:tc>
                <a:tc gridSpan="2">
                  <a:txBody>
                    <a:bodyPr/>
                    <a:lstStyle/>
                    <a:p>
                      <a:r>
                        <a:rPr lang="tr-TR" b="1" dirty="0" err="1"/>
                        <a:t>cumle</a:t>
                      </a:r>
                      <a:r>
                        <a:rPr lang="tr-TR" b="1" dirty="0"/>
                        <a:t>= ‘Denemek ve başarısız olmak en azından öğrenmek demektir’</a:t>
                      </a:r>
                    </a:p>
                    <a:p>
                      <a:r>
                        <a:rPr lang="tr-TR" b="1" dirty="0"/>
                        <a:t>L=</a:t>
                      </a:r>
                      <a:r>
                        <a:rPr lang="en-US" b="1" dirty="0"/>
                        <a:t>[</a:t>
                      </a:r>
                      <a:r>
                        <a:rPr lang="tr-TR" b="1" dirty="0"/>
                        <a:t>i </a:t>
                      </a:r>
                      <a:r>
                        <a:rPr lang="tr-TR" b="1" dirty="0" err="1"/>
                        <a:t>for</a:t>
                      </a:r>
                      <a:r>
                        <a:rPr lang="tr-TR" b="1" dirty="0"/>
                        <a:t> i in cümle </a:t>
                      </a:r>
                      <a:r>
                        <a:rPr lang="tr-TR" b="1" dirty="0" err="1"/>
                        <a:t>if</a:t>
                      </a:r>
                      <a:r>
                        <a:rPr lang="tr-TR" b="1" dirty="0"/>
                        <a:t> not i in ‘</a:t>
                      </a:r>
                      <a:r>
                        <a:rPr lang="tr-TR" b="1" dirty="0" err="1"/>
                        <a:t>aeıioöuü</a:t>
                      </a:r>
                      <a:r>
                        <a:rPr lang="tr-TR" b="1" dirty="0"/>
                        <a:t>’</a:t>
                      </a:r>
                      <a:r>
                        <a:rPr lang="en-US" b="1" dirty="0"/>
                        <a:t>]</a:t>
                      </a:r>
                    </a:p>
                  </a:txBody>
                  <a:tcPr/>
                </a:tc>
                <a:tc hMerge="1">
                  <a:txBody>
                    <a:bodyPr/>
                    <a:lstStyle/>
                    <a:p>
                      <a:r>
                        <a:rPr lang="tr-TR" dirty="0"/>
                        <a:t>L= </a:t>
                      </a:r>
                      <a:r>
                        <a:rPr lang="en-US" dirty="0"/>
                        <a:t>[]</a:t>
                      </a:r>
                      <a:endParaRPr lang="tr-TR" dirty="0"/>
                    </a:p>
                    <a:p>
                      <a:r>
                        <a:rPr lang="tr-TR" dirty="0" err="1"/>
                        <a:t>for</a:t>
                      </a:r>
                      <a:r>
                        <a:rPr lang="tr-TR" dirty="0"/>
                        <a:t> i in </a:t>
                      </a:r>
                      <a:r>
                        <a:rPr lang="tr-TR" dirty="0" err="1"/>
                        <a:t>range</a:t>
                      </a:r>
                      <a:r>
                        <a:rPr lang="tr-TR" dirty="0"/>
                        <a:t>(100):</a:t>
                      </a:r>
                    </a:p>
                    <a:p>
                      <a:r>
                        <a:rPr lang="tr-TR" dirty="0"/>
                        <a:t>     </a:t>
                      </a:r>
                      <a:r>
                        <a:rPr lang="tr-TR" dirty="0" err="1"/>
                        <a:t>if</a:t>
                      </a:r>
                      <a:r>
                        <a:rPr lang="tr-TR" dirty="0"/>
                        <a:t> i % 2!=0:</a:t>
                      </a:r>
                    </a:p>
                    <a:p>
                      <a:r>
                        <a:rPr lang="tr-TR" dirty="0"/>
                        <a:t>         L=L +</a:t>
                      </a:r>
                      <a:r>
                        <a:rPr lang="en-US" dirty="0"/>
                        <a:t>[</a:t>
                      </a:r>
                      <a:r>
                        <a:rPr lang="tr-TR" dirty="0"/>
                        <a:t>i</a:t>
                      </a:r>
                      <a:r>
                        <a:rPr lang="en-US" dirty="0"/>
                        <a:t>]</a:t>
                      </a:r>
                    </a:p>
                  </a:txBody>
                  <a:tcPr/>
                </a:tc>
                <a:extLst>
                  <a:ext uri="{0D108BD9-81ED-4DB2-BD59-A6C34878D82A}">
                    <a16:rowId xmlns:a16="http://schemas.microsoft.com/office/drawing/2014/main" val="349849024"/>
                  </a:ext>
                </a:extLst>
              </a:tr>
              <a:tr h="1010824">
                <a:tc>
                  <a:txBody>
                    <a:bodyPr/>
                    <a:lstStyle/>
                    <a:p>
                      <a:r>
                        <a:rPr lang="tr-TR" dirty="0"/>
                        <a:t>10-100 arasındaki asal sayılardan oluşan bir L listesi</a:t>
                      </a:r>
                      <a:endParaRPr lang="en-US" dirty="0"/>
                    </a:p>
                  </a:txBody>
                  <a:tcPr/>
                </a:tc>
                <a:tc gridSpan="2">
                  <a:txBody>
                    <a:bodyPr/>
                    <a:lstStyle/>
                    <a:p>
                      <a:r>
                        <a:rPr lang="tr-TR" b="1" dirty="0"/>
                        <a:t>L=</a:t>
                      </a:r>
                      <a:r>
                        <a:rPr lang="en-US" b="1" dirty="0"/>
                        <a:t>[</a:t>
                      </a:r>
                      <a:r>
                        <a:rPr lang="tr-TR" b="1" dirty="0"/>
                        <a:t>i </a:t>
                      </a:r>
                      <a:r>
                        <a:rPr lang="tr-TR" b="1" dirty="0" err="1"/>
                        <a:t>for</a:t>
                      </a:r>
                      <a:r>
                        <a:rPr lang="tr-TR" b="1" dirty="0"/>
                        <a:t> i in </a:t>
                      </a:r>
                      <a:r>
                        <a:rPr lang="tr-TR" b="1" dirty="0" err="1"/>
                        <a:t>range</a:t>
                      </a:r>
                      <a:r>
                        <a:rPr lang="tr-TR" b="1" dirty="0"/>
                        <a:t>(10, 100) </a:t>
                      </a:r>
                      <a:r>
                        <a:rPr lang="tr-TR" b="1" dirty="0" err="1"/>
                        <a:t>if</a:t>
                      </a:r>
                      <a:r>
                        <a:rPr lang="tr-TR" b="1" dirty="0"/>
                        <a:t> i%2!=0 </a:t>
                      </a:r>
                      <a:r>
                        <a:rPr lang="tr-TR" b="1" dirty="0" err="1"/>
                        <a:t>and</a:t>
                      </a:r>
                      <a:r>
                        <a:rPr lang="tr-TR" b="1" dirty="0"/>
                        <a:t> i%3!=0 </a:t>
                      </a:r>
                      <a:r>
                        <a:rPr lang="tr-TR" b="1" dirty="0" err="1"/>
                        <a:t>and</a:t>
                      </a:r>
                      <a:r>
                        <a:rPr lang="tr-TR" b="1" dirty="0"/>
                        <a:t> i%5 !=0 </a:t>
                      </a:r>
                      <a:r>
                        <a:rPr lang="tr-TR" b="1" dirty="0" err="1"/>
                        <a:t>and</a:t>
                      </a:r>
                      <a:r>
                        <a:rPr lang="tr-TR" b="1" dirty="0"/>
                        <a:t> i%7!=0</a:t>
                      </a:r>
                      <a:r>
                        <a:rPr lang="en-US" b="1" dirty="0"/>
                        <a:t>]</a:t>
                      </a:r>
                    </a:p>
                  </a:txBody>
                  <a:tcPr/>
                </a:tc>
                <a:tc hMerge="1">
                  <a:txBody>
                    <a:bodyPr/>
                    <a:lstStyle/>
                    <a:p>
                      <a:r>
                        <a:rPr lang="tr-TR" dirty="0"/>
                        <a:t>L= </a:t>
                      </a:r>
                      <a:r>
                        <a:rPr lang="en-US" dirty="0"/>
                        <a:t>[]</a:t>
                      </a:r>
                      <a:endParaRPr lang="tr-TR" dirty="0"/>
                    </a:p>
                    <a:p>
                      <a:r>
                        <a:rPr lang="tr-TR" dirty="0" err="1"/>
                        <a:t>for</a:t>
                      </a:r>
                      <a:r>
                        <a:rPr lang="tr-TR" dirty="0"/>
                        <a:t> i in </a:t>
                      </a:r>
                      <a:r>
                        <a:rPr lang="tr-TR" dirty="0" err="1"/>
                        <a:t>range</a:t>
                      </a:r>
                      <a:r>
                        <a:rPr lang="tr-TR" dirty="0"/>
                        <a:t>(100):</a:t>
                      </a:r>
                    </a:p>
                    <a:p>
                      <a:r>
                        <a:rPr lang="tr-TR" dirty="0"/>
                        <a:t>     </a:t>
                      </a:r>
                      <a:r>
                        <a:rPr lang="tr-TR" dirty="0" err="1"/>
                        <a:t>if</a:t>
                      </a:r>
                      <a:r>
                        <a:rPr lang="tr-TR" dirty="0"/>
                        <a:t> i %3 ==0:</a:t>
                      </a:r>
                    </a:p>
                    <a:p>
                      <a:r>
                        <a:rPr lang="tr-TR" dirty="0"/>
                        <a:t>         L=L +</a:t>
                      </a:r>
                      <a:r>
                        <a:rPr lang="en-US" dirty="0"/>
                        <a:t>[</a:t>
                      </a:r>
                      <a:r>
                        <a:rPr lang="tr-TR" dirty="0"/>
                        <a:t>i</a:t>
                      </a:r>
                      <a:r>
                        <a:rPr lang="en-US" dirty="0"/>
                        <a:t>]</a:t>
                      </a:r>
                    </a:p>
                  </a:txBody>
                  <a:tcPr/>
                </a:tc>
                <a:extLst>
                  <a:ext uri="{0D108BD9-81ED-4DB2-BD59-A6C34878D82A}">
                    <a16:rowId xmlns:a16="http://schemas.microsoft.com/office/drawing/2014/main" val="833837060"/>
                  </a:ext>
                </a:extLst>
              </a:tr>
            </a:tbl>
          </a:graphicData>
        </a:graphic>
      </p:graphicFrame>
      <p:sp>
        <p:nvSpPr>
          <p:cNvPr id="4" name="TextBox 3">
            <a:extLst>
              <a:ext uri="{FF2B5EF4-FFF2-40B4-BE49-F238E27FC236}">
                <a16:creationId xmlns:a16="http://schemas.microsoft.com/office/drawing/2014/main" id="{BF116760-9E25-D132-0E8D-2C53AE5A71B6}"/>
              </a:ext>
            </a:extLst>
          </p:cNvPr>
          <p:cNvSpPr txBox="1"/>
          <p:nvPr/>
        </p:nvSpPr>
        <p:spPr>
          <a:xfrm>
            <a:off x="5418576" y="2986389"/>
            <a:ext cx="1152144" cy="369332"/>
          </a:xfrm>
          <a:prstGeom prst="rect">
            <a:avLst/>
          </a:prstGeom>
          <a:noFill/>
        </p:spPr>
        <p:txBody>
          <a:bodyPr wrap="square" rtlCol="0">
            <a:spAutoFit/>
          </a:bodyPr>
          <a:lstStyle/>
          <a:p>
            <a:r>
              <a:rPr lang="tr-TR" dirty="0"/>
              <a:t>TABLO 3.1</a:t>
            </a:r>
            <a:endParaRPr lang="en-US" dirty="0"/>
          </a:p>
        </p:txBody>
      </p:sp>
      <p:sp>
        <p:nvSpPr>
          <p:cNvPr id="5" name="TextBox 4">
            <a:extLst>
              <a:ext uri="{FF2B5EF4-FFF2-40B4-BE49-F238E27FC236}">
                <a16:creationId xmlns:a16="http://schemas.microsoft.com/office/drawing/2014/main" id="{228E965A-A8F3-7AC8-BCA6-B621BBE3B749}"/>
              </a:ext>
            </a:extLst>
          </p:cNvPr>
          <p:cNvSpPr txBox="1"/>
          <p:nvPr/>
        </p:nvSpPr>
        <p:spPr>
          <a:xfrm>
            <a:off x="1993392" y="3685204"/>
            <a:ext cx="7982712" cy="1200329"/>
          </a:xfrm>
          <a:prstGeom prst="rect">
            <a:avLst/>
          </a:prstGeom>
          <a:noFill/>
        </p:spPr>
        <p:txBody>
          <a:bodyPr wrap="square" rtlCol="0">
            <a:spAutoFit/>
          </a:bodyPr>
          <a:lstStyle/>
          <a:p>
            <a:r>
              <a:rPr lang="tr-TR" dirty="0"/>
              <a:t>Bu örneklerden görüleceği üzere liste üreteçleri kullanılarak nasıl ki tek satırda ve hızlı bir şekilde listeler oluşturulabiliyorsa benzer şekilde demet (</a:t>
            </a:r>
            <a:r>
              <a:rPr lang="tr-TR" dirty="0" err="1"/>
              <a:t>tuple</a:t>
            </a:r>
            <a:r>
              <a:rPr lang="tr-TR" dirty="0"/>
              <a:t>), sözlük(</a:t>
            </a:r>
            <a:r>
              <a:rPr lang="tr-TR" dirty="0" err="1"/>
              <a:t>dict</a:t>
            </a:r>
            <a:r>
              <a:rPr lang="tr-TR" dirty="0"/>
              <a:t>) ve küme(set) üreteçleri de kullanılabilir/oluşturulabilir ve tek satırlık işlemler yapılabilir.</a:t>
            </a:r>
            <a:endParaRPr lang="en-US" dirty="0"/>
          </a:p>
        </p:txBody>
      </p:sp>
    </p:spTree>
    <p:extLst>
      <p:ext uri="{BB962C8B-B14F-4D97-AF65-F5344CB8AC3E}">
        <p14:creationId xmlns:p14="http://schemas.microsoft.com/office/powerpoint/2010/main" val="315354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 UYGULAMA ÖRNEKLERİ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76856" y="1719072"/>
            <a:ext cx="7626096" cy="646331"/>
          </a:xfrm>
          <a:prstGeom prst="rect">
            <a:avLst/>
          </a:prstGeom>
          <a:noFill/>
        </p:spPr>
        <p:txBody>
          <a:bodyPr wrap="square" rtlCol="0">
            <a:spAutoFit/>
          </a:bodyPr>
          <a:lstStyle/>
          <a:p>
            <a:r>
              <a:rPr lang="tr-TR" b="1" dirty="0"/>
              <a:t>Örnek Soru 1.1: </a:t>
            </a:r>
            <a:r>
              <a:rPr lang="tr-TR" dirty="0"/>
              <a:t>0-24 arasındaki çift sayıları listeleyen ve toplamını gösteren programı yazınız.</a:t>
            </a:r>
            <a:endParaRPr lang="en-US" dirty="0"/>
          </a:p>
        </p:txBody>
      </p:sp>
    </p:spTree>
    <p:extLst>
      <p:ext uri="{BB962C8B-B14F-4D97-AF65-F5344CB8AC3E}">
        <p14:creationId xmlns:p14="http://schemas.microsoft.com/office/powerpoint/2010/main" val="166134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28016"/>
            <a:ext cx="8208912" cy="638715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1.1</a:t>
            </a:r>
            <a:r>
              <a:rPr lang="en-US" b="1" dirty="0"/>
              <a:t> </a:t>
            </a:r>
            <a:r>
              <a:rPr lang="tr-TR" b="1" dirty="0"/>
              <a:t>Çözümü:</a:t>
            </a:r>
            <a:endParaRPr lang="en-US" dirty="0"/>
          </a:p>
        </p:txBody>
      </p:sp>
      <p:pic>
        <p:nvPicPr>
          <p:cNvPr id="8" name="Picture 7" descr="A picture containing text, screenshot, software&#10;&#10;Description automatically generated">
            <a:extLst>
              <a:ext uri="{FF2B5EF4-FFF2-40B4-BE49-F238E27FC236}">
                <a16:creationId xmlns:a16="http://schemas.microsoft.com/office/drawing/2014/main" id="{7F506521-9A4B-EE7C-0517-76CD1D5209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8707" y="835223"/>
            <a:ext cx="4734586" cy="4972744"/>
          </a:xfrm>
          <a:prstGeom prst="rect">
            <a:avLst/>
          </a:prstGeom>
        </p:spPr>
      </p:pic>
      <p:sp>
        <p:nvSpPr>
          <p:cNvPr id="9" name="TextBox 8">
            <a:extLst>
              <a:ext uri="{FF2B5EF4-FFF2-40B4-BE49-F238E27FC236}">
                <a16:creationId xmlns:a16="http://schemas.microsoft.com/office/drawing/2014/main" id="{5C2ADF5C-2C64-EE7C-7813-370B7B5E6812}"/>
              </a:ext>
            </a:extLst>
          </p:cNvPr>
          <p:cNvSpPr txBox="1"/>
          <p:nvPr/>
        </p:nvSpPr>
        <p:spPr>
          <a:xfrm>
            <a:off x="4896812" y="5761560"/>
            <a:ext cx="2478024" cy="646331"/>
          </a:xfrm>
          <a:prstGeom prst="rect">
            <a:avLst/>
          </a:prstGeom>
          <a:noFill/>
        </p:spPr>
        <p:txBody>
          <a:bodyPr wrap="square" rtlCol="0">
            <a:spAutoFit/>
          </a:bodyPr>
          <a:lstStyle/>
          <a:p>
            <a:pPr algn="ctr"/>
            <a:r>
              <a:rPr lang="tr-TR" dirty="0"/>
              <a:t>Örnek Soru 1.1 Çözümü</a:t>
            </a:r>
          </a:p>
          <a:p>
            <a:pPr algn="ctr"/>
            <a:r>
              <a:rPr lang="tr-TR" dirty="0"/>
              <a:t>(ornek_soru_1.1.py)</a:t>
            </a:r>
            <a:endParaRPr lang="en-US" dirty="0"/>
          </a:p>
        </p:txBody>
      </p:sp>
    </p:spTree>
    <p:extLst>
      <p:ext uri="{BB962C8B-B14F-4D97-AF65-F5344CB8AC3E}">
        <p14:creationId xmlns:p14="http://schemas.microsoft.com/office/powerpoint/2010/main" val="293301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923330"/>
          </a:xfrm>
          <a:prstGeom prst="rect">
            <a:avLst/>
          </a:prstGeom>
          <a:noFill/>
        </p:spPr>
        <p:txBody>
          <a:bodyPr wrap="square" rtlCol="0">
            <a:spAutoFit/>
          </a:bodyPr>
          <a:lstStyle/>
          <a:p>
            <a:r>
              <a:rPr lang="tr-TR" b="1" dirty="0"/>
              <a:t>Örnek Soru 2.1: </a:t>
            </a:r>
            <a:r>
              <a:rPr lang="tr-TR" dirty="0"/>
              <a:t>Girilen para miktarını şu anda kullanılmakta olan para küpürlerine ‘200-100-50-20-10-5-1-0.5-0.25-0.10-0.05’ göre en az sayıda küpür ile ödemek için bir veznedara yardımcı olacak programı yazınız.</a:t>
            </a:r>
            <a:endParaRPr lang="en-US" dirty="0"/>
          </a:p>
        </p:txBody>
      </p:sp>
    </p:spTree>
    <p:extLst>
      <p:ext uri="{BB962C8B-B14F-4D97-AF65-F5344CB8AC3E}">
        <p14:creationId xmlns:p14="http://schemas.microsoft.com/office/powerpoint/2010/main" val="423063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2.1 Çözümü:</a:t>
            </a:r>
            <a:endParaRPr lang="en-US" dirty="0"/>
          </a:p>
        </p:txBody>
      </p:sp>
      <p:pic>
        <p:nvPicPr>
          <p:cNvPr id="4" name="Picture 3" descr="A picture containing text, screenshot, font, display&#10;&#10;Description automatically generated">
            <a:extLst>
              <a:ext uri="{FF2B5EF4-FFF2-40B4-BE49-F238E27FC236}">
                <a16:creationId xmlns:a16="http://schemas.microsoft.com/office/drawing/2014/main" id="{735BE60C-75C8-BA3D-F3B0-28BA3ACC5D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8628" y="722327"/>
            <a:ext cx="5334744" cy="1752845"/>
          </a:xfrm>
          <a:prstGeom prst="rect">
            <a:avLst/>
          </a:prstGeom>
        </p:spPr>
      </p:pic>
      <p:sp>
        <p:nvSpPr>
          <p:cNvPr id="5" name="TextBox 4">
            <a:extLst>
              <a:ext uri="{FF2B5EF4-FFF2-40B4-BE49-F238E27FC236}">
                <a16:creationId xmlns:a16="http://schemas.microsoft.com/office/drawing/2014/main" id="{642C3C45-CC09-D25F-DC2B-3CAA81F8FF3B}"/>
              </a:ext>
            </a:extLst>
          </p:cNvPr>
          <p:cNvSpPr txBox="1"/>
          <p:nvPr/>
        </p:nvSpPr>
        <p:spPr>
          <a:xfrm>
            <a:off x="4733544" y="2485342"/>
            <a:ext cx="2724912" cy="646331"/>
          </a:xfrm>
          <a:prstGeom prst="rect">
            <a:avLst/>
          </a:prstGeom>
          <a:noFill/>
        </p:spPr>
        <p:txBody>
          <a:bodyPr wrap="square" rtlCol="0">
            <a:spAutoFit/>
          </a:bodyPr>
          <a:lstStyle/>
          <a:p>
            <a:pPr algn="ctr"/>
            <a:r>
              <a:rPr lang="tr-TR" dirty="0"/>
              <a:t>Örnek Soru 2.1 Çözümü</a:t>
            </a:r>
          </a:p>
          <a:p>
            <a:pPr algn="ctr"/>
            <a:r>
              <a:rPr lang="tr-TR" dirty="0"/>
              <a:t>(ornek_soru_2.1.py)</a:t>
            </a:r>
            <a:endParaRPr lang="en-US" dirty="0"/>
          </a:p>
        </p:txBody>
      </p:sp>
      <p:pic>
        <p:nvPicPr>
          <p:cNvPr id="9" name="Picture 8" descr="A picture containing text, screenshot, font&#10;&#10;Description automatically generated">
            <a:extLst>
              <a:ext uri="{FF2B5EF4-FFF2-40B4-BE49-F238E27FC236}">
                <a16:creationId xmlns:a16="http://schemas.microsoft.com/office/drawing/2014/main" id="{03E91A05-BEBC-CCB2-B97B-E729086238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7808" y="3442888"/>
            <a:ext cx="7876032" cy="1227592"/>
          </a:xfrm>
          <a:prstGeom prst="rect">
            <a:avLst/>
          </a:prstGeom>
        </p:spPr>
      </p:pic>
      <p:sp>
        <p:nvSpPr>
          <p:cNvPr id="10" name="TextBox 9">
            <a:extLst>
              <a:ext uri="{FF2B5EF4-FFF2-40B4-BE49-F238E27FC236}">
                <a16:creationId xmlns:a16="http://schemas.microsoft.com/office/drawing/2014/main" id="{5BD129EC-678B-C216-FD1A-82B94E9CE710}"/>
              </a:ext>
            </a:extLst>
          </p:cNvPr>
          <p:cNvSpPr txBox="1"/>
          <p:nvPr/>
        </p:nvSpPr>
        <p:spPr>
          <a:xfrm>
            <a:off x="4479236" y="4670480"/>
            <a:ext cx="3313176" cy="646331"/>
          </a:xfrm>
          <a:prstGeom prst="rect">
            <a:avLst/>
          </a:prstGeom>
          <a:noFill/>
        </p:spPr>
        <p:txBody>
          <a:bodyPr wrap="square" rtlCol="0">
            <a:spAutoFit/>
          </a:bodyPr>
          <a:lstStyle/>
          <a:p>
            <a:pPr algn="ctr"/>
            <a:r>
              <a:rPr lang="tr-TR" dirty="0"/>
              <a:t>Örnek Soru 2.1 Ekran Çıktısı</a:t>
            </a:r>
          </a:p>
          <a:p>
            <a:pPr algn="ctr"/>
            <a:r>
              <a:rPr lang="tr-TR" dirty="0"/>
              <a:t>(ornek_soru_2.1.py)</a:t>
            </a:r>
            <a:endParaRPr lang="en-US" dirty="0"/>
          </a:p>
        </p:txBody>
      </p:sp>
    </p:spTree>
    <p:extLst>
      <p:ext uri="{BB962C8B-B14F-4D97-AF65-F5344CB8AC3E}">
        <p14:creationId xmlns:p14="http://schemas.microsoft.com/office/powerpoint/2010/main" val="2276459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646331"/>
          </a:xfrm>
          <a:prstGeom prst="rect">
            <a:avLst/>
          </a:prstGeom>
          <a:noFill/>
        </p:spPr>
        <p:txBody>
          <a:bodyPr wrap="square" rtlCol="0">
            <a:spAutoFit/>
          </a:bodyPr>
          <a:lstStyle/>
          <a:p>
            <a:r>
              <a:rPr lang="tr-TR" b="1" dirty="0"/>
              <a:t>Örnek Soru 3.1</a:t>
            </a:r>
            <a:r>
              <a:rPr lang="tr-TR" dirty="0"/>
              <a:t>: ’latif’ kelimesinin karakterlerinden oluşan A dizisini küçükten büyüğe doğru sıralayan programı yazınız.</a:t>
            </a:r>
            <a:endParaRPr lang="en-US" dirty="0"/>
          </a:p>
        </p:txBody>
      </p:sp>
    </p:spTree>
    <p:extLst>
      <p:ext uri="{BB962C8B-B14F-4D97-AF65-F5344CB8AC3E}">
        <p14:creationId xmlns:p14="http://schemas.microsoft.com/office/powerpoint/2010/main" val="2690840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19</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3.1 Çözümü</a:t>
            </a:r>
            <a:r>
              <a:rPr lang="tr-TR" dirty="0"/>
              <a:t>:</a:t>
            </a:r>
            <a:endParaRPr lang="en-US" dirty="0"/>
          </a:p>
        </p:txBody>
      </p:sp>
      <p:pic>
        <p:nvPicPr>
          <p:cNvPr id="5" name="Picture 4" descr="A screen shot of a computer&#10;&#10;Description automatically generated with low confidence">
            <a:extLst>
              <a:ext uri="{FF2B5EF4-FFF2-40B4-BE49-F238E27FC236}">
                <a16:creationId xmlns:a16="http://schemas.microsoft.com/office/drawing/2014/main" id="{B871B285-E20A-0C2A-46D2-DDD48D49E3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9813" y="898508"/>
            <a:ext cx="3572374" cy="1800476"/>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97023348-5942-5018-71D5-CCBB5DAE6F03}"/>
              </a:ext>
            </a:extLst>
          </p:cNvPr>
          <p:cNvSpPr txBox="1"/>
          <p:nvPr/>
        </p:nvSpPr>
        <p:spPr>
          <a:xfrm>
            <a:off x="4806666" y="2690779"/>
            <a:ext cx="2578667" cy="646331"/>
          </a:xfrm>
          <a:prstGeom prst="rect">
            <a:avLst/>
          </a:prstGeom>
          <a:noFill/>
        </p:spPr>
        <p:txBody>
          <a:bodyPr wrap="square" rtlCol="0">
            <a:spAutoFit/>
          </a:bodyPr>
          <a:lstStyle/>
          <a:p>
            <a:pPr algn="ctr"/>
            <a:r>
              <a:rPr lang="tr-TR" dirty="0"/>
              <a:t>Örnek Soru 3.1 Çözümü</a:t>
            </a:r>
          </a:p>
          <a:p>
            <a:pPr algn="ctr"/>
            <a:r>
              <a:rPr lang="tr-TR" dirty="0"/>
              <a:t>(ornek_soru_3.1.py)</a:t>
            </a:r>
            <a:endParaRPr lang="en-US" dirty="0"/>
          </a:p>
        </p:txBody>
      </p:sp>
      <p:pic>
        <p:nvPicPr>
          <p:cNvPr id="10" name="Picture 9">
            <a:extLst>
              <a:ext uri="{FF2B5EF4-FFF2-40B4-BE49-F238E27FC236}">
                <a16:creationId xmlns:a16="http://schemas.microsoft.com/office/drawing/2014/main" id="{6070162E-1EE3-2551-21B2-E3B885B1C6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3157" y="3932700"/>
            <a:ext cx="7385334" cy="558555"/>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70942C76-B973-E434-39E4-C57B72E4F32D}"/>
              </a:ext>
            </a:extLst>
          </p:cNvPr>
          <p:cNvSpPr txBox="1"/>
          <p:nvPr/>
        </p:nvSpPr>
        <p:spPr>
          <a:xfrm>
            <a:off x="4479220" y="4491255"/>
            <a:ext cx="3313207" cy="646331"/>
          </a:xfrm>
          <a:prstGeom prst="rect">
            <a:avLst/>
          </a:prstGeom>
          <a:noFill/>
        </p:spPr>
        <p:txBody>
          <a:bodyPr wrap="square" rtlCol="0">
            <a:spAutoFit/>
          </a:bodyPr>
          <a:lstStyle/>
          <a:p>
            <a:pPr algn="ctr"/>
            <a:r>
              <a:rPr lang="tr-TR" dirty="0"/>
              <a:t>Örnek Soru 3.1 Ekran Çıktısı</a:t>
            </a:r>
          </a:p>
          <a:p>
            <a:pPr algn="ctr"/>
            <a:r>
              <a:rPr lang="tr-TR" dirty="0"/>
              <a:t>(ornek_soru_3.1.py)</a:t>
            </a:r>
            <a:endParaRPr lang="en-US" dirty="0"/>
          </a:p>
        </p:txBody>
      </p:sp>
    </p:spTree>
    <p:extLst>
      <p:ext uri="{BB962C8B-B14F-4D97-AF65-F5344CB8AC3E}">
        <p14:creationId xmlns:p14="http://schemas.microsoft.com/office/powerpoint/2010/main" val="380926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BAŞLIKLARI</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73947BA0-A661-73B6-A27B-D4EED1E55BF3}"/>
              </a:ext>
            </a:extLst>
          </p:cNvPr>
          <p:cNvSpPr txBox="1"/>
          <p:nvPr/>
        </p:nvSpPr>
        <p:spPr>
          <a:xfrm>
            <a:off x="2267912" y="2168199"/>
            <a:ext cx="7735824" cy="4016484"/>
          </a:xfrm>
          <a:prstGeom prst="rect">
            <a:avLst/>
          </a:prstGeom>
          <a:noFill/>
        </p:spPr>
        <p:txBody>
          <a:bodyPr wrap="square" rtlCol="0">
            <a:spAutoFit/>
          </a:bodyPr>
          <a:lstStyle/>
          <a:p>
            <a:pPr marL="342900" indent="-342900">
              <a:buAutoNum type="arabicPeriod"/>
            </a:pPr>
            <a:r>
              <a:rPr lang="tr-TR" sz="1500" dirty="0">
                <a:solidFill>
                  <a:srgbClr val="FF0000"/>
                </a:solidFill>
              </a:rPr>
              <a:t>GİRİŞ</a:t>
            </a:r>
          </a:p>
          <a:p>
            <a:pPr marL="342900" indent="-342900">
              <a:buAutoNum type="arabicPeriod"/>
            </a:pPr>
            <a:r>
              <a:rPr lang="tr-TR" sz="1500" dirty="0">
                <a:solidFill>
                  <a:srgbClr val="FF0000"/>
                </a:solidFill>
              </a:rPr>
              <a:t>LİSTE (LİST) VERİ YAPISI VE DİZİLER</a:t>
            </a:r>
          </a:p>
          <a:p>
            <a:pPr marL="342900" indent="-342900">
              <a:buAutoNum type="arabicPeriod"/>
            </a:pPr>
            <a:r>
              <a:rPr lang="tr-TR" sz="1500" dirty="0">
                <a:solidFill>
                  <a:srgbClr val="FF0000"/>
                </a:solidFill>
              </a:rPr>
              <a:t>LİSTE ELEMANLARINA ERİŞİM</a:t>
            </a:r>
          </a:p>
          <a:p>
            <a:pPr marL="342900" indent="-342900">
              <a:buAutoNum type="arabicPeriod"/>
            </a:pPr>
            <a:r>
              <a:rPr lang="tr-TR" sz="1500" dirty="0">
                <a:solidFill>
                  <a:srgbClr val="FF0000"/>
                </a:solidFill>
              </a:rPr>
              <a:t>LİSTE METOTLARI</a:t>
            </a:r>
          </a:p>
          <a:p>
            <a:pPr marL="342900" indent="-342900">
              <a:buAutoNum type="arabicPeriod"/>
            </a:pPr>
            <a:r>
              <a:rPr lang="tr-TR" sz="1500" dirty="0">
                <a:solidFill>
                  <a:srgbClr val="FF0000"/>
                </a:solidFill>
              </a:rPr>
              <a:t>LİSTE ÜRETEÇLERİ (LIST COMPREHENSIONS)</a:t>
            </a:r>
          </a:p>
          <a:p>
            <a:pPr marL="342900" indent="-342900">
              <a:buAutoNum type="arabicPeriod"/>
            </a:pPr>
            <a:r>
              <a:rPr lang="tr-TR" sz="1500" dirty="0">
                <a:solidFill>
                  <a:srgbClr val="FF0000"/>
                </a:solidFill>
              </a:rPr>
              <a:t>LİSTE UYGULAMA ÖRNEKLERİ</a:t>
            </a:r>
          </a:p>
          <a:p>
            <a:pPr marL="342900" indent="-342900">
              <a:buAutoNum type="arabicPeriod"/>
            </a:pPr>
            <a:r>
              <a:rPr lang="tr-TR" sz="1500" dirty="0">
                <a:solidFill>
                  <a:srgbClr val="FF0000"/>
                </a:solidFill>
              </a:rPr>
              <a:t>LİSTELERDEN YIĞIN(STACK) VERİ YAPISI OLUŞTURMA</a:t>
            </a:r>
          </a:p>
          <a:p>
            <a:pPr marL="342900" indent="-342900">
              <a:buAutoNum type="arabicPeriod"/>
            </a:pPr>
            <a:r>
              <a:rPr lang="tr-TR" sz="1500" dirty="0">
                <a:solidFill>
                  <a:srgbClr val="FF0000"/>
                </a:solidFill>
              </a:rPr>
              <a:t>LİSTELERDEN KUYRUK (QUEUE) VERİ YAPISI OLUŞTURMA</a:t>
            </a:r>
          </a:p>
          <a:p>
            <a:pPr marL="342900" indent="-342900">
              <a:buAutoNum type="arabicPeriod"/>
            </a:pPr>
            <a:r>
              <a:rPr lang="tr-TR" sz="1500" dirty="0">
                <a:solidFill>
                  <a:srgbClr val="FF0000"/>
                </a:solidFill>
              </a:rPr>
              <a:t>TUPLE(DEMET) VERİ YAPISI</a:t>
            </a:r>
          </a:p>
          <a:p>
            <a:pPr marL="342900" indent="-342900">
              <a:buAutoNum type="arabicPeriod"/>
            </a:pPr>
            <a:r>
              <a:rPr lang="tr-TR" sz="1500" dirty="0">
                <a:solidFill>
                  <a:srgbClr val="FF0000"/>
                </a:solidFill>
              </a:rPr>
              <a:t>DEMET ELEMANLARINA ERİŞİM</a:t>
            </a:r>
          </a:p>
          <a:p>
            <a:pPr marL="342900" indent="-342900">
              <a:buAutoNum type="arabicPeriod"/>
            </a:pPr>
            <a:r>
              <a:rPr lang="tr-TR" sz="1500" dirty="0">
                <a:solidFill>
                  <a:srgbClr val="FF0000"/>
                </a:solidFill>
              </a:rPr>
              <a:t>LİSTE VEYA DEMET YAPILARINDA ARAMA</a:t>
            </a:r>
          </a:p>
          <a:p>
            <a:pPr marL="342900" indent="-342900">
              <a:buAutoNum type="arabicPeriod"/>
            </a:pPr>
            <a:r>
              <a:rPr lang="tr-TR" sz="1500" dirty="0">
                <a:solidFill>
                  <a:srgbClr val="FF0000"/>
                </a:solidFill>
              </a:rPr>
              <a:t>SET(KÜME) VERİ YAPISI</a:t>
            </a:r>
          </a:p>
          <a:p>
            <a:pPr marL="342900" indent="-342900">
              <a:buAutoNum type="arabicPeriod"/>
            </a:pPr>
            <a:r>
              <a:rPr lang="tr-TR" sz="1500" dirty="0">
                <a:solidFill>
                  <a:srgbClr val="FF0000"/>
                </a:solidFill>
              </a:rPr>
              <a:t>MATEMATİKSEL KÜME İŞLEM VE FONKSİYONLARI</a:t>
            </a:r>
          </a:p>
          <a:p>
            <a:pPr marL="342900" indent="-342900">
              <a:buAutoNum type="arabicPeriod"/>
            </a:pPr>
            <a:r>
              <a:rPr lang="tr-TR" sz="1500" dirty="0">
                <a:solidFill>
                  <a:srgbClr val="FF0000"/>
                </a:solidFill>
              </a:rPr>
              <a:t>KÜME(SET) METOTLARI</a:t>
            </a:r>
          </a:p>
          <a:p>
            <a:pPr marL="342900" indent="-342900">
              <a:buAutoNum type="arabicPeriod"/>
            </a:pPr>
            <a:r>
              <a:rPr lang="tr-TR" sz="1500" dirty="0">
                <a:solidFill>
                  <a:srgbClr val="FF0000"/>
                </a:solidFill>
              </a:rPr>
              <a:t>SÖZLÜK (DICT) VERİ YAPISI</a:t>
            </a:r>
          </a:p>
          <a:p>
            <a:pPr marL="342900" indent="-342900">
              <a:buAutoNum type="arabicPeriod"/>
            </a:pPr>
            <a:r>
              <a:rPr lang="tr-TR" sz="1500" dirty="0">
                <a:solidFill>
                  <a:srgbClr val="FF0000"/>
                </a:solidFill>
              </a:rPr>
              <a:t>SÖZLÜK (DICT) METOTLARI</a:t>
            </a:r>
          </a:p>
          <a:p>
            <a:pPr marL="342900" indent="-342900">
              <a:buAutoNum type="arabicPeriod"/>
            </a:pPr>
            <a:r>
              <a:rPr lang="tr-TR" sz="1500" dirty="0">
                <a:solidFill>
                  <a:srgbClr val="FF0000"/>
                </a:solidFill>
              </a:rPr>
              <a:t>BÖLÜM DEĞERLENDİRME SORULARI</a:t>
            </a:r>
            <a:endParaRPr lang="en-US" sz="1500" dirty="0">
              <a:solidFill>
                <a:srgbClr val="FF0000"/>
              </a:solidFill>
            </a:endParaRPr>
          </a:p>
        </p:txBody>
      </p:sp>
    </p:spTree>
    <p:extLst>
      <p:ext uri="{BB962C8B-B14F-4D97-AF65-F5344CB8AC3E}">
        <p14:creationId xmlns:p14="http://schemas.microsoft.com/office/powerpoint/2010/main" val="35998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646331"/>
          </a:xfrm>
          <a:prstGeom prst="rect">
            <a:avLst/>
          </a:prstGeom>
          <a:noFill/>
        </p:spPr>
        <p:txBody>
          <a:bodyPr wrap="square" rtlCol="0">
            <a:spAutoFit/>
          </a:bodyPr>
          <a:lstStyle/>
          <a:p>
            <a:r>
              <a:rPr lang="tr-TR" b="1" dirty="0"/>
              <a:t>Örnek Soru 4.1</a:t>
            </a:r>
            <a:r>
              <a:rPr lang="tr-TR" dirty="0"/>
              <a:t>: A dizisinin elemanlarını, ters sırada B dizisine kopyalan ve ekranda gösteren programı yazınız.</a:t>
            </a:r>
            <a:endParaRPr lang="en-US" dirty="0"/>
          </a:p>
        </p:txBody>
      </p:sp>
    </p:spTree>
    <p:extLst>
      <p:ext uri="{BB962C8B-B14F-4D97-AF65-F5344CB8AC3E}">
        <p14:creationId xmlns:p14="http://schemas.microsoft.com/office/powerpoint/2010/main" val="3142815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7" y="144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4.1 Çözümü</a:t>
            </a:r>
            <a:r>
              <a:rPr lang="tr-TR" dirty="0"/>
              <a:t>:</a:t>
            </a:r>
            <a:endParaRPr lang="en-US" dirty="0"/>
          </a:p>
        </p:txBody>
      </p:sp>
      <p:pic>
        <p:nvPicPr>
          <p:cNvPr id="5" name="Picture 4" descr="A picture containing text, screenshot, font&#10;&#10;Description automatically generated">
            <a:extLst>
              <a:ext uri="{FF2B5EF4-FFF2-40B4-BE49-F238E27FC236}">
                <a16:creationId xmlns:a16="http://schemas.microsoft.com/office/drawing/2014/main" id="{C926F098-6A6C-1BD7-EA4B-E4D56C9CA7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260" y="898508"/>
            <a:ext cx="3429479" cy="2114845"/>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63243D39-24C7-A5C3-9588-AC88C228F2AF}"/>
              </a:ext>
            </a:extLst>
          </p:cNvPr>
          <p:cNvSpPr txBox="1"/>
          <p:nvPr/>
        </p:nvSpPr>
        <p:spPr>
          <a:xfrm>
            <a:off x="4873070" y="3013353"/>
            <a:ext cx="2525507" cy="923330"/>
          </a:xfrm>
          <a:prstGeom prst="rect">
            <a:avLst/>
          </a:prstGeom>
          <a:noFill/>
        </p:spPr>
        <p:txBody>
          <a:bodyPr wrap="square" rtlCol="0">
            <a:spAutoFit/>
          </a:bodyPr>
          <a:lstStyle/>
          <a:p>
            <a:pPr algn="ctr"/>
            <a:r>
              <a:rPr lang="tr-TR" dirty="0"/>
              <a:t>Örnek Soru 4.1 Çözümü</a:t>
            </a:r>
          </a:p>
          <a:p>
            <a:pPr algn="ctr"/>
            <a:r>
              <a:rPr lang="tr-TR" dirty="0"/>
              <a:t>(ornek_soru_4.1.py)</a:t>
            </a:r>
          </a:p>
          <a:p>
            <a:endParaRPr lang="en-US" dirty="0"/>
          </a:p>
        </p:txBody>
      </p:sp>
      <p:pic>
        <p:nvPicPr>
          <p:cNvPr id="10" name="Picture 9">
            <a:extLst>
              <a:ext uri="{FF2B5EF4-FFF2-40B4-BE49-F238E27FC236}">
                <a16:creationId xmlns:a16="http://schemas.microsoft.com/office/drawing/2014/main" id="{F9030A85-2FEE-A372-F2B7-B1E95A8588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479" y="4090181"/>
            <a:ext cx="6797040" cy="541494"/>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8E09D4A8-3B69-AD3E-CB77-9053635B3367}"/>
              </a:ext>
            </a:extLst>
          </p:cNvPr>
          <p:cNvSpPr txBox="1"/>
          <p:nvPr/>
        </p:nvSpPr>
        <p:spPr>
          <a:xfrm>
            <a:off x="4515369" y="4631675"/>
            <a:ext cx="3240907" cy="923330"/>
          </a:xfrm>
          <a:prstGeom prst="rect">
            <a:avLst/>
          </a:prstGeom>
          <a:noFill/>
        </p:spPr>
        <p:txBody>
          <a:bodyPr wrap="square" rtlCol="0">
            <a:spAutoFit/>
          </a:bodyPr>
          <a:lstStyle/>
          <a:p>
            <a:pPr algn="ctr"/>
            <a:r>
              <a:rPr lang="tr-TR" dirty="0"/>
              <a:t>Örnek Soru 4.1 Ekran Çıktısı</a:t>
            </a:r>
          </a:p>
          <a:p>
            <a:pPr algn="ctr"/>
            <a:r>
              <a:rPr lang="tr-TR" dirty="0"/>
              <a:t>(ornek_soru_4.1.py)</a:t>
            </a:r>
          </a:p>
          <a:p>
            <a:endParaRPr lang="en-US" dirty="0"/>
          </a:p>
        </p:txBody>
      </p:sp>
    </p:spTree>
    <p:extLst>
      <p:ext uri="{BB962C8B-B14F-4D97-AF65-F5344CB8AC3E}">
        <p14:creationId xmlns:p14="http://schemas.microsoft.com/office/powerpoint/2010/main" val="3571421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22</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1754326"/>
          </a:xfrm>
          <a:prstGeom prst="rect">
            <a:avLst/>
          </a:prstGeom>
          <a:noFill/>
        </p:spPr>
        <p:txBody>
          <a:bodyPr wrap="square" rtlCol="0">
            <a:spAutoFit/>
          </a:bodyPr>
          <a:lstStyle/>
          <a:p>
            <a:r>
              <a:rPr lang="tr-TR" b="1" dirty="0"/>
              <a:t>Örnek Soru 5.1</a:t>
            </a:r>
            <a:r>
              <a:rPr lang="tr-TR" dirty="0"/>
              <a:t>: Girilen rakam değerine göre yılın kaçıncı ayı olduğunu hesaplayıp ekranda gösteren programı yazınız. </a:t>
            </a:r>
            <a:r>
              <a:rPr lang="en-US" dirty="0"/>
              <a:t>[</a:t>
            </a:r>
            <a:r>
              <a:rPr lang="tr-TR" dirty="0"/>
              <a:t>Ay değerleri 1 ile 12 arasında girilmezse kullanıcıya uyarı mesajı verilecektir.</a:t>
            </a:r>
            <a:r>
              <a:rPr lang="en-US" dirty="0"/>
              <a:t>]</a:t>
            </a:r>
            <a:r>
              <a:rPr lang="tr-TR" dirty="0"/>
              <a:t> Programın örnek çıktısı:</a:t>
            </a:r>
          </a:p>
          <a:p>
            <a:endParaRPr lang="tr-TR" dirty="0"/>
          </a:p>
          <a:p>
            <a:r>
              <a:rPr lang="tr-TR" dirty="0"/>
              <a:t>Kaçıncı ay..:6</a:t>
            </a:r>
          </a:p>
          <a:p>
            <a:r>
              <a:rPr lang="tr-TR" dirty="0"/>
              <a:t>6 . </a:t>
            </a:r>
            <a:r>
              <a:rPr lang="tr-TR" dirty="0" err="1"/>
              <a:t>ay..:Haziran</a:t>
            </a:r>
            <a:endParaRPr lang="en-US" dirty="0"/>
          </a:p>
        </p:txBody>
      </p:sp>
    </p:spTree>
    <p:extLst>
      <p:ext uri="{BB962C8B-B14F-4D97-AF65-F5344CB8AC3E}">
        <p14:creationId xmlns:p14="http://schemas.microsoft.com/office/powerpoint/2010/main" val="303850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5.1 Çözümü</a:t>
            </a:r>
            <a:r>
              <a:rPr lang="tr-TR" dirty="0"/>
              <a:t>:</a:t>
            </a:r>
            <a:endParaRPr lang="en-US" dirty="0"/>
          </a:p>
        </p:txBody>
      </p:sp>
      <p:pic>
        <p:nvPicPr>
          <p:cNvPr id="5" name="Picture 4" descr="A screen shot of a computer&#10;&#10;Description automatically generated with low confidence">
            <a:extLst>
              <a:ext uri="{FF2B5EF4-FFF2-40B4-BE49-F238E27FC236}">
                <a16:creationId xmlns:a16="http://schemas.microsoft.com/office/drawing/2014/main" id="{F8CE0C46-9CFA-756E-05E1-0FABDA3F43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2776" y="898508"/>
            <a:ext cx="7626096" cy="2064265"/>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CA938ADF-BFD1-643E-0238-9251726A415A}"/>
              </a:ext>
            </a:extLst>
          </p:cNvPr>
          <p:cNvSpPr txBox="1"/>
          <p:nvPr/>
        </p:nvSpPr>
        <p:spPr>
          <a:xfrm>
            <a:off x="3989460" y="2962773"/>
            <a:ext cx="4213080" cy="646331"/>
          </a:xfrm>
          <a:prstGeom prst="rect">
            <a:avLst/>
          </a:prstGeom>
          <a:noFill/>
        </p:spPr>
        <p:txBody>
          <a:bodyPr wrap="square" rtlCol="0">
            <a:spAutoFit/>
          </a:bodyPr>
          <a:lstStyle/>
          <a:p>
            <a:pPr algn="ctr"/>
            <a:r>
              <a:rPr lang="tr-TR" dirty="0"/>
              <a:t>Örnek Soru 5.1 Çözümü</a:t>
            </a:r>
          </a:p>
          <a:p>
            <a:pPr algn="ctr"/>
            <a:r>
              <a:rPr lang="tr-TR" dirty="0"/>
              <a:t>(ornek_soru_5.1.py)</a:t>
            </a:r>
            <a:endParaRPr lang="en-US" dirty="0"/>
          </a:p>
        </p:txBody>
      </p:sp>
      <p:pic>
        <p:nvPicPr>
          <p:cNvPr id="10" name="Picture 9">
            <a:extLst>
              <a:ext uri="{FF2B5EF4-FFF2-40B4-BE49-F238E27FC236}">
                <a16:creationId xmlns:a16="http://schemas.microsoft.com/office/drawing/2014/main" id="{FACD7AB9-E340-3179-3750-452AAEFEB3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2776" y="4065075"/>
            <a:ext cx="7626096" cy="933292"/>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66B8DFBE-2E0C-9561-42B9-D12A1A99B918}"/>
              </a:ext>
            </a:extLst>
          </p:cNvPr>
          <p:cNvSpPr txBox="1"/>
          <p:nvPr/>
        </p:nvSpPr>
        <p:spPr>
          <a:xfrm>
            <a:off x="4029284" y="5027038"/>
            <a:ext cx="4213080" cy="646331"/>
          </a:xfrm>
          <a:prstGeom prst="rect">
            <a:avLst/>
          </a:prstGeom>
          <a:noFill/>
        </p:spPr>
        <p:txBody>
          <a:bodyPr wrap="square" rtlCol="0">
            <a:spAutoFit/>
          </a:bodyPr>
          <a:lstStyle/>
          <a:p>
            <a:pPr algn="ctr"/>
            <a:r>
              <a:rPr lang="tr-TR" dirty="0"/>
              <a:t>Örnek Soru 5.1 Ekran Çıktısı</a:t>
            </a:r>
          </a:p>
          <a:p>
            <a:pPr algn="ctr"/>
            <a:r>
              <a:rPr lang="tr-TR" dirty="0"/>
              <a:t>(ornek_soru_5.1.py)</a:t>
            </a:r>
            <a:endParaRPr lang="en-US" dirty="0"/>
          </a:p>
        </p:txBody>
      </p:sp>
    </p:spTree>
    <p:extLst>
      <p:ext uri="{BB962C8B-B14F-4D97-AF65-F5344CB8AC3E}">
        <p14:creationId xmlns:p14="http://schemas.microsoft.com/office/powerpoint/2010/main" val="80822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646331"/>
          </a:xfrm>
          <a:prstGeom prst="rect">
            <a:avLst/>
          </a:prstGeom>
          <a:noFill/>
        </p:spPr>
        <p:txBody>
          <a:bodyPr wrap="square" rtlCol="0">
            <a:spAutoFit/>
          </a:bodyPr>
          <a:lstStyle/>
          <a:p>
            <a:r>
              <a:rPr lang="tr-TR" b="1" dirty="0"/>
              <a:t>Örnek Soru 6.1</a:t>
            </a:r>
            <a:r>
              <a:rPr lang="tr-TR" dirty="0"/>
              <a:t>: 0-34 arasındaki sayılardan asal olanları A dizisinde olmayanları da b dizisinde tutan ve ekranda gösteren programı yazınız.</a:t>
            </a:r>
            <a:endParaRPr lang="en-US" dirty="0"/>
          </a:p>
        </p:txBody>
      </p:sp>
    </p:spTree>
    <p:extLst>
      <p:ext uri="{BB962C8B-B14F-4D97-AF65-F5344CB8AC3E}">
        <p14:creationId xmlns:p14="http://schemas.microsoft.com/office/powerpoint/2010/main" val="1171814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8799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6.1 Çözümü</a:t>
            </a:r>
            <a:r>
              <a:rPr lang="tr-TR" dirty="0"/>
              <a:t>:</a:t>
            </a:r>
            <a:endParaRPr lang="en-US" dirty="0"/>
          </a:p>
        </p:txBody>
      </p:sp>
      <p:pic>
        <p:nvPicPr>
          <p:cNvPr id="5" name="Picture 4" descr="A screenshot of a computer game&#10;&#10;Description automatically generated with low confidence">
            <a:extLst>
              <a:ext uri="{FF2B5EF4-FFF2-40B4-BE49-F238E27FC236}">
                <a16:creationId xmlns:a16="http://schemas.microsoft.com/office/drawing/2014/main" id="{3E95F357-6641-A5E9-1A20-AAD4CC4FA9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1823" y="669300"/>
            <a:ext cx="7627225" cy="3955911"/>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77CA9099-C2F9-7947-EFC6-176DDEF5C2EF}"/>
              </a:ext>
            </a:extLst>
          </p:cNvPr>
          <p:cNvSpPr txBox="1"/>
          <p:nvPr/>
        </p:nvSpPr>
        <p:spPr>
          <a:xfrm>
            <a:off x="3982821" y="4571544"/>
            <a:ext cx="4251960" cy="646331"/>
          </a:xfrm>
          <a:prstGeom prst="rect">
            <a:avLst/>
          </a:prstGeom>
          <a:noFill/>
        </p:spPr>
        <p:txBody>
          <a:bodyPr wrap="square" rtlCol="0">
            <a:spAutoFit/>
          </a:bodyPr>
          <a:lstStyle/>
          <a:p>
            <a:pPr algn="ctr"/>
            <a:r>
              <a:rPr lang="tr-TR" dirty="0"/>
              <a:t>Örnek Soru 6.1 Çözümü</a:t>
            </a:r>
          </a:p>
          <a:p>
            <a:pPr algn="ctr"/>
            <a:r>
              <a:rPr lang="tr-TR" dirty="0"/>
              <a:t>(ornek_soru_6.1.py)</a:t>
            </a:r>
            <a:endParaRPr lang="en-US" dirty="0"/>
          </a:p>
        </p:txBody>
      </p:sp>
      <p:pic>
        <p:nvPicPr>
          <p:cNvPr id="10" name="Picture 9">
            <a:extLst>
              <a:ext uri="{FF2B5EF4-FFF2-40B4-BE49-F238E27FC236}">
                <a16:creationId xmlns:a16="http://schemas.microsoft.com/office/drawing/2014/main" id="{EB555DEC-0973-A399-3273-5F8B16B832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5753" y="5240475"/>
            <a:ext cx="7626096" cy="692742"/>
          </a:xfrm>
          <a:prstGeom prst="rect">
            <a:avLst/>
          </a:prstGeom>
        </p:spPr>
      </p:pic>
      <p:sp>
        <p:nvSpPr>
          <p:cNvPr id="11" name="TextBox 10">
            <a:extLst>
              <a:ext uri="{FF2B5EF4-FFF2-40B4-BE49-F238E27FC236}">
                <a16:creationId xmlns:a16="http://schemas.microsoft.com/office/drawing/2014/main" id="{698988EF-26B0-8B48-E072-B1922BAAE38B}"/>
              </a:ext>
            </a:extLst>
          </p:cNvPr>
          <p:cNvSpPr txBox="1"/>
          <p:nvPr/>
        </p:nvSpPr>
        <p:spPr>
          <a:xfrm>
            <a:off x="4009844" y="5902150"/>
            <a:ext cx="4251960" cy="646331"/>
          </a:xfrm>
          <a:prstGeom prst="rect">
            <a:avLst/>
          </a:prstGeom>
          <a:noFill/>
        </p:spPr>
        <p:txBody>
          <a:bodyPr wrap="square" rtlCol="0">
            <a:spAutoFit/>
          </a:bodyPr>
          <a:lstStyle/>
          <a:p>
            <a:pPr algn="ctr"/>
            <a:r>
              <a:rPr lang="tr-TR" dirty="0"/>
              <a:t>Örnek Soru 6.1 Ekran Çıktısı</a:t>
            </a:r>
          </a:p>
          <a:p>
            <a:pPr algn="ctr"/>
            <a:r>
              <a:rPr lang="tr-TR" dirty="0"/>
              <a:t>(ornek_soru_6.1.py)</a:t>
            </a:r>
            <a:endParaRPr lang="en-US" dirty="0"/>
          </a:p>
        </p:txBody>
      </p:sp>
    </p:spTree>
    <p:extLst>
      <p:ext uri="{BB962C8B-B14F-4D97-AF65-F5344CB8AC3E}">
        <p14:creationId xmlns:p14="http://schemas.microsoft.com/office/powerpoint/2010/main" val="1741441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LİSTELERDEN YIĞIN (STACK) VERİ YAPISI OLUŞTURMA</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76856" y="1719072"/>
            <a:ext cx="7626096" cy="4247317"/>
          </a:xfrm>
          <a:prstGeom prst="rect">
            <a:avLst/>
          </a:prstGeom>
          <a:noFill/>
        </p:spPr>
        <p:txBody>
          <a:bodyPr wrap="square" rtlCol="0">
            <a:spAutoFit/>
          </a:bodyPr>
          <a:lstStyle/>
          <a:p>
            <a:r>
              <a:rPr lang="tr-TR" dirty="0"/>
              <a:t>Yığın (</a:t>
            </a:r>
            <a:r>
              <a:rPr lang="tr-TR" dirty="0" err="1"/>
              <a:t>stack</a:t>
            </a:r>
            <a:r>
              <a:rPr lang="tr-TR" dirty="0"/>
              <a:t>), eleman ekleme ve çıkarma işlemlerinin dizinin/listenin en son konumuna (top) göre yapıldığı özel bir yapıdır. Yığın, Son giren-İlk çıkar (</a:t>
            </a:r>
            <a:r>
              <a:rPr lang="tr-TR" dirty="0" err="1"/>
              <a:t>Last</a:t>
            </a:r>
            <a:r>
              <a:rPr lang="tr-TR" dirty="0"/>
              <a:t> </a:t>
            </a:r>
            <a:r>
              <a:rPr lang="tr-TR" dirty="0" err="1"/>
              <a:t>In</a:t>
            </a:r>
            <a:r>
              <a:rPr lang="tr-TR" dirty="0"/>
              <a:t> – First </a:t>
            </a:r>
            <a:r>
              <a:rPr lang="tr-TR" dirty="0" err="1"/>
              <a:t>Out</a:t>
            </a:r>
            <a:r>
              <a:rPr lang="tr-TR" dirty="0"/>
              <a:t>) (LIFO) mantığı ile çalışır ve ara elemanlara erişim doğrudan yapılmaz.</a:t>
            </a:r>
          </a:p>
          <a:p>
            <a:endParaRPr lang="tr-TR" dirty="0"/>
          </a:p>
          <a:p>
            <a:r>
              <a:rPr lang="tr-TR" dirty="0"/>
              <a:t>İşte yığının çalışma mantığını anlamanız için aşağıdaki örnekleri inceleyiniz:</a:t>
            </a:r>
          </a:p>
          <a:p>
            <a:pPr marL="285750" indent="-285750">
              <a:buFont typeface="Arial" panose="020B0604020202020204" pitchFamily="34" charset="0"/>
              <a:buChar char="•"/>
            </a:pPr>
            <a:r>
              <a:rPr lang="tr-TR" dirty="0"/>
              <a:t>Mutfak rafındaki üst üste yerleştirilmiş tabaklar.</a:t>
            </a:r>
          </a:p>
          <a:p>
            <a:pPr marL="285750" indent="-285750">
              <a:buFont typeface="Arial" panose="020B0604020202020204" pitchFamily="34" charset="0"/>
              <a:buChar char="•"/>
            </a:pPr>
            <a:r>
              <a:rPr lang="tr-TR" dirty="0"/>
              <a:t>Bir masa üzerine üst üste yerleştirilmiş kitaplar.</a:t>
            </a:r>
          </a:p>
          <a:p>
            <a:r>
              <a:rPr lang="tr-TR" dirty="0"/>
              <a:t>Mutfaktaki rafta üst üste yerleştirilmiş tabaklardan birini almak istediğinizde doğal olarak en üstteki tabağı alırsınız veya rafa bir tabak koymak istediğinizde, o tabak en üstteki tabağın üzerine yerleşir. En üsteki tabak yerine aradaki bir tabağı çekmeye çalışırsanız yıkım/kaos olur.</a:t>
            </a:r>
          </a:p>
          <a:p>
            <a:endParaRPr lang="tr-TR" dirty="0"/>
          </a:p>
          <a:p>
            <a:r>
              <a:rPr lang="tr-TR" b="1" dirty="0"/>
              <a:t>Yığın( </a:t>
            </a:r>
            <a:r>
              <a:rPr lang="tr-TR" b="1" dirty="0" err="1"/>
              <a:t>stack</a:t>
            </a:r>
            <a:r>
              <a:rPr lang="tr-TR" b="1" dirty="0"/>
              <a:t> ) yapısında, sadece en son eklenen (en üsteki) elemana erişebiliriz</a:t>
            </a:r>
            <a:r>
              <a:rPr lang="tr-TR" dirty="0"/>
              <a:t>. </a:t>
            </a:r>
            <a:r>
              <a:rPr lang="tr-TR" b="1" dirty="0"/>
              <a:t>Bu özelliği itibarı ile yığınlar, üst tarafı açık, alt tarafı kapalı olan aynı zamanda (sürekli olarak büyüyen veya küçülen) sıralı dinamik listelere benzetilebilir</a:t>
            </a:r>
            <a:r>
              <a:rPr lang="tr-TR" dirty="0"/>
              <a:t>.</a:t>
            </a:r>
            <a:endParaRPr lang="en-US" dirty="0"/>
          </a:p>
        </p:txBody>
      </p:sp>
    </p:spTree>
    <p:extLst>
      <p:ext uri="{BB962C8B-B14F-4D97-AF65-F5344CB8AC3E}">
        <p14:creationId xmlns:p14="http://schemas.microsoft.com/office/powerpoint/2010/main" val="2016612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2308324"/>
          </a:xfrm>
          <a:prstGeom prst="rect">
            <a:avLst/>
          </a:prstGeom>
          <a:noFill/>
        </p:spPr>
        <p:txBody>
          <a:bodyPr wrap="square" rtlCol="0">
            <a:spAutoFit/>
          </a:bodyPr>
          <a:lstStyle/>
          <a:p>
            <a:r>
              <a:rPr lang="tr-TR" dirty="0"/>
              <a:t>Yığın yapılarında iki temel işlem söz konusudur. Birincisi yığına eleman ekleme (</a:t>
            </a:r>
            <a:r>
              <a:rPr lang="tr-TR" dirty="0" err="1"/>
              <a:t>append</a:t>
            </a:r>
            <a:r>
              <a:rPr lang="tr-TR" dirty="0"/>
              <a:t>) diğeri ise yığından son eklenen elemanı çıkarma (pop) işlemidir. Yığın(</a:t>
            </a:r>
            <a:r>
              <a:rPr lang="tr-TR" dirty="0" err="1"/>
              <a:t>stack</a:t>
            </a:r>
            <a:r>
              <a:rPr lang="tr-TR" dirty="0"/>
              <a:t>) yapısına yeni bir eleman eklemek veya çıkarmak istendiğinde, bu elemanı listenin en sonuna eklemek için </a:t>
            </a:r>
            <a:r>
              <a:rPr lang="tr-TR" dirty="0" err="1"/>
              <a:t>append</a:t>
            </a:r>
            <a:r>
              <a:rPr lang="tr-TR" dirty="0"/>
              <a:t>(), çıkarmak için ise pop() metotları/fonksiyonları kullanılır.</a:t>
            </a:r>
          </a:p>
          <a:p>
            <a:endParaRPr lang="tr-TR" dirty="0"/>
          </a:p>
          <a:p>
            <a:r>
              <a:rPr lang="tr-TR" b="1" dirty="0"/>
              <a:t>Örnek 3.1: </a:t>
            </a:r>
            <a:r>
              <a:rPr lang="tr-TR" dirty="0"/>
              <a:t>Yığına eleman ekleme ve çıkarma işlemlerini liste yapısını kullanarak gerçekleştiriniz.</a:t>
            </a:r>
            <a:endParaRPr lang="en-US" dirty="0"/>
          </a:p>
        </p:txBody>
      </p:sp>
      <p:pic>
        <p:nvPicPr>
          <p:cNvPr id="8" name="Picture 7" descr="A picture containing text, screenshot, font&#10;&#10;Description automatically generated">
            <a:extLst>
              <a:ext uri="{FF2B5EF4-FFF2-40B4-BE49-F238E27FC236}">
                <a16:creationId xmlns:a16="http://schemas.microsoft.com/office/drawing/2014/main" id="{8FDD9074-9FB3-0AB4-E7A1-9A8EA9D5B0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3796" y="2637508"/>
            <a:ext cx="2972215" cy="2524477"/>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4210E575-781F-BBFB-FE85-D93D464F97C7}"/>
              </a:ext>
            </a:extLst>
          </p:cNvPr>
          <p:cNvSpPr txBox="1"/>
          <p:nvPr/>
        </p:nvSpPr>
        <p:spPr>
          <a:xfrm>
            <a:off x="4988051" y="5155422"/>
            <a:ext cx="2203704" cy="646331"/>
          </a:xfrm>
          <a:prstGeom prst="rect">
            <a:avLst/>
          </a:prstGeom>
          <a:noFill/>
        </p:spPr>
        <p:txBody>
          <a:bodyPr wrap="square" rtlCol="0">
            <a:spAutoFit/>
          </a:bodyPr>
          <a:lstStyle/>
          <a:p>
            <a:pPr algn="ctr"/>
            <a:r>
              <a:rPr lang="tr-TR" dirty="0"/>
              <a:t>Örnek 3.1 Çözümü</a:t>
            </a:r>
          </a:p>
          <a:p>
            <a:pPr algn="ctr"/>
            <a:r>
              <a:rPr lang="tr-TR" dirty="0"/>
              <a:t>(ornek_3.1.py)</a:t>
            </a:r>
            <a:endParaRPr lang="en-US" dirty="0"/>
          </a:p>
        </p:txBody>
      </p:sp>
    </p:spTree>
    <p:extLst>
      <p:ext uri="{BB962C8B-B14F-4D97-AF65-F5344CB8AC3E}">
        <p14:creationId xmlns:p14="http://schemas.microsoft.com/office/powerpoint/2010/main" val="412525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LİSTELERDEN KUYRUK (QUEUE) VERİ YAPISI OLUŞTURMA</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76856" y="1719072"/>
            <a:ext cx="7626096" cy="4801314"/>
          </a:xfrm>
          <a:prstGeom prst="rect">
            <a:avLst/>
          </a:prstGeom>
          <a:noFill/>
        </p:spPr>
        <p:txBody>
          <a:bodyPr wrap="square" rtlCol="0">
            <a:spAutoFit/>
          </a:bodyPr>
          <a:lstStyle/>
          <a:p>
            <a:r>
              <a:rPr lang="tr-TR" dirty="0"/>
              <a:t>Kuyruk (Queue), eleman ekleme işlemlerinin listenin sonundan, çıkarma işlemlerinin ise listenin başından yapıldığı özel bir veri yapısıdır. Kuyruk, İlk Giren- İlk Çıkar (First </a:t>
            </a:r>
            <a:r>
              <a:rPr lang="tr-TR" dirty="0" err="1"/>
              <a:t>In</a:t>
            </a:r>
            <a:r>
              <a:rPr lang="tr-TR" dirty="0"/>
              <a:t> – First </a:t>
            </a:r>
            <a:r>
              <a:rPr lang="tr-TR" dirty="0" err="1"/>
              <a:t>Out</a:t>
            </a:r>
            <a:r>
              <a:rPr lang="tr-TR" dirty="0"/>
              <a:t>)(FIFO) mantığı ile çalışır ve ara elemanlara erişim doğrudan yapılamaz, Kuyruğa ilk giren ilk çıkardan maksat, ‘ilk gelen ilk hizmet alır.’ anlamındadır.</a:t>
            </a:r>
          </a:p>
          <a:p>
            <a:endParaRPr lang="tr-TR" dirty="0"/>
          </a:p>
          <a:p>
            <a:r>
              <a:rPr lang="tr-TR" dirty="0"/>
              <a:t>İşte size kuyruğun çalışma mantığını anlatan günlük hayatta karşılaştığınız birkaç örnek;</a:t>
            </a:r>
          </a:p>
          <a:p>
            <a:pPr marL="285750" indent="-285750">
              <a:buFont typeface="Arial" panose="020B0604020202020204" pitchFamily="34" charset="0"/>
              <a:buChar char="•"/>
            </a:pPr>
            <a:r>
              <a:rPr lang="en-US" dirty="0"/>
              <a:t>Banka </a:t>
            </a:r>
            <a:r>
              <a:rPr lang="en-US" dirty="0" err="1"/>
              <a:t>Sırası</a:t>
            </a:r>
            <a:r>
              <a:rPr lang="en-US" dirty="0"/>
              <a:t>: </a:t>
            </a:r>
            <a:r>
              <a:rPr lang="en-US" dirty="0" err="1"/>
              <a:t>Bankalarda</a:t>
            </a:r>
            <a:r>
              <a:rPr lang="en-US" dirty="0"/>
              <a:t> </a:t>
            </a:r>
            <a:r>
              <a:rPr lang="en-US" dirty="0" err="1"/>
              <a:t>veya</a:t>
            </a:r>
            <a:r>
              <a:rPr lang="en-US" dirty="0"/>
              <a:t> </a:t>
            </a:r>
            <a:r>
              <a:rPr lang="en-US" dirty="0" err="1"/>
              <a:t>diğer</a:t>
            </a:r>
            <a:r>
              <a:rPr lang="en-US" dirty="0"/>
              <a:t> </a:t>
            </a:r>
            <a:r>
              <a:rPr lang="en-US" dirty="0" err="1"/>
              <a:t>hizmet</a:t>
            </a:r>
            <a:r>
              <a:rPr lang="en-US" dirty="0"/>
              <a:t> </a:t>
            </a:r>
            <a:r>
              <a:rPr lang="en-US" dirty="0" err="1"/>
              <a:t>sağlayıcı</a:t>
            </a:r>
            <a:r>
              <a:rPr lang="en-US" dirty="0"/>
              <a:t> </a:t>
            </a:r>
            <a:r>
              <a:rPr lang="en-US" dirty="0" err="1"/>
              <a:t>yerlerde</a:t>
            </a:r>
            <a:r>
              <a:rPr lang="en-US" dirty="0"/>
              <a:t> </a:t>
            </a:r>
            <a:r>
              <a:rPr lang="en-US" dirty="0" err="1"/>
              <a:t>müşteriler</a:t>
            </a:r>
            <a:r>
              <a:rPr lang="en-US" dirty="0"/>
              <a:t> </a:t>
            </a:r>
            <a:r>
              <a:rPr lang="en-US" dirty="0" err="1"/>
              <a:t>genellikle</a:t>
            </a:r>
            <a:r>
              <a:rPr lang="en-US" dirty="0"/>
              <a:t> </a:t>
            </a:r>
            <a:r>
              <a:rPr lang="en-US" dirty="0" err="1"/>
              <a:t>bir</a:t>
            </a:r>
            <a:r>
              <a:rPr lang="en-US" dirty="0"/>
              <a:t> </a:t>
            </a:r>
            <a:r>
              <a:rPr lang="en-US" dirty="0" err="1"/>
              <a:t>kuyruk</a:t>
            </a:r>
            <a:r>
              <a:rPr lang="en-US" dirty="0"/>
              <a:t> </a:t>
            </a:r>
            <a:r>
              <a:rPr lang="en-US" dirty="0" err="1"/>
              <a:t>oluşturur</a:t>
            </a:r>
            <a:r>
              <a:rPr lang="en-US" dirty="0"/>
              <a:t>. İlk </a:t>
            </a:r>
            <a:r>
              <a:rPr lang="en-US" dirty="0" err="1"/>
              <a:t>gelen</a:t>
            </a:r>
            <a:r>
              <a:rPr lang="en-US" dirty="0"/>
              <a:t> </a:t>
            </a:r>
            <a:r>
              <a:rPr lang="en-US" dirty="0" err="1"/>
              <a:t>müşteri</a:t>
            </a:r>
            <a:r>
              <a:rPr lang="en-US" dirty="0"/>
              <a:t>, </a:t>
            </a:r>
            <a:r>
              <a:rPr lang="en-US" dirty="0" err="1"/>
              <a:t>hizmet</a:t>
            </a:r>
            <a:r>
              <a:rPr lang="en-US" dirty="0"/>
              <a:t> </a:t>
            </a:r>
            <a:r>
              <a:rPr lang="en-US" dirty="0" err="1"/>
              <a:t>alırken</a:t>
            </a:r>
            <a:r>
              <a:rPr lang="en-US" dirty="0"/>
              <a:t> </a:t>
            </a:r>
            <a:r>
              <a:rPr lang="en-US" dirty="0" err="1"/>
              <a:t>diğer</a:t>
            </a:r>
            <a:r>
              <a:rPr lang="en-US" dirty="0"/>
              <a:t> </a:t>
            </a:r>
            <a:r>
              <a:rPr lang="en-US" dirty="0" err="1"/>
              <a:t>müşteriler</a:t>
            </a:r>
            <a:r>
              <a:rPr lang="en-US" dirty="0"/>
              <a:t> </a:t>
            </a:r>
            <a:r>
              <a:rPr lang="en-US" dirty="0" err="1"/>
              <a:t>kuyrukta</a:t>
            </a:r>
            <a:r>
              <a:rPr lang="en-US" dirty="0"/>
              <a:t> </a:t>
            </a:r>
            <a:r>
              <a:rPr lang="en-US" dirty="0" err="1"/>
              <a:t>bekler</a:t>
            </a:r>
            <a:r>
              <a:rPr lang="en-US" dirty="0"/>
              <a:t>. </a:t>
            </a:r>
            <a:r>
              <a:rPr lang="en-US" dirty="0" err="1"/>
              <a:t>Hizmet</a:t>
            </a:r>
            <a:r>
              <a:rPr lang="en-US" dirty="0"/>
              <a:t> </a:t>
            </a:r>
            <a:r>
              <a:rPr lang="en-US" dirty="0" err="1"/>
              <a:t>alımı</a:t>
            </a:r>
            <a:r>
              <a:rPr lang="en-US" dirty="0"/>
              <a:t> </a:t>
            </a:r>
            <a:r>
              <a:rPr lang="en-US" dirty="0" err="1"/>
              <a:t>tamamlandığında</a:t>
            </a:r>
            <a:r>
              <a:rPr lang="en-US" dirty="0"/>
              <a:t> </a:t>
            </a:r>
            <a:r>
              <a:rPr lang="en-US" dirty="0" err="1"/>
              <a:t>ise</a:t>
            </a:r>
            <a:r>
              <a:rPr lang="en-US" dirty="0"/>
              <a:t> </a:t>
            </a:r>
            <a:r>
              <a:rPr lang="en-US" dirty="0" err="1"/>
              <a:t>sıradaki</a:t>
            </a:r>
            <a:r>
              <a:rPr lang="en-US" dirty="0"/>
              <a:t> </a:t>
            </a:r>
            <a:r>
              <a:rPr lang="en-US" dirty="0" err="1"/>
              <a:t>müşteri</a:t>
            </a:r>
            <a:r>
              <a:rPr lang="en-US" dirty="0"/>
              <a:t> </a:t>
            </a:r>
            <a:r>
              <a:rPr lang="en-US" dirty="0" err="1"/>
              <a:t>hizmet</a:t>
            </a:r>
            <a:r>
              <a:rPr lang="en-US" dirty="0"/>
              <a:t> </a:t>
            </a:r>
            <a:r>
              <a:rPr lang="en-US" dirty="0" err="1"/>
              <a:t>almak</a:t>
            </a:r>
            <a:r>
              <a:rPr lang="en-US" dirty="0"/>
              <a:t> </a:t>
            </a:r>
            <a:r>
              <a:rPr lang="en-US" dirty="0" err="1"/>
              <a:t>için</a:t>
            </a:r>
            <a:r>
              <a:rPr lang="en-US" dirty="0"/>
              <a:t> </a:t>
            </a:r>
            <a:r>
              <a:rPr lang="en-US" dirty="0" err="1"/>
              <a:t>çağrılır</a:t>
            </a:r>
            <a:r>
              <a:rPr lang="en-US" dirty="0"/>
              <a:t>. Bu </a:t>
            </a:r>
            <a:r>
              <a:rPr lang="en-US" dirty="0" err="1"/>
              <a:t>durumda</a:t>
            </a:r>
            <a:r>
              <a:rPr lang="en-US" dirty="0"/>
              <a:t>, </a:t>
            </a:r>
            <a:r>
              <a:rPr lang="en-US" dirty="0" err="1"/>
              <a:t>kuyruk</a:t>
            </a:r>
            <a:r>
              <a:rPr lang="en-US" dirty="0"/>
              <a:t> </a:t>
            </a:r>
            <a:r>
              <a:rPr lang="en-US" dirty="0" err="1"/>
              <a:t>mantığı</a:t>
            </a:r>
            <a:r>
              <a:rPr lang="en-US" dirty="0"/>
              <a:t> </a:t>
            </a:r>
            <a:r>
              <a:rPr lang="en-US" dirty="0" err="1"/>
              <a:t>kullanılarak</a:t>
            </a:r>
            <a:r>
              <a:rPr lang="en-US" dirty="0"/>
              <a:t> </a:t>
            </a:r>
            <a:r>
              <a:rPr lang="en-US" dirty="0" err="1"/>
              <a:t>müşteriler</a:t>
            </a:r>
            <a:r>
              <a:rPr lang="en-US" dirty="0"/>
              <a:t> </a:t>
            </a:r>
            <a:r>
              <a:rPr lang="en-US" dirty="0" err="1"/>
              <a:t>sırayla</a:t>
            </a:r>
            <a:r>
              <a:rPr lang="en-US" dirty="0"/>
              <a:t> </a:t>
            </a:r>
            <a:r>
              <a:rPr lang="en-US" dirty="0" err="1"/>
              <a:t>hizmet</a:t>
            </a:r>
            <a:r>
              <a:rPr lang="en-US" dirty="0"/>
              <a:t> </a:t>
            </a:r>
            <a:r>
              <a:rPr lang="en-US" dirty="0" err="1"/>
              <a:t>alır</a:t>
            </a:r>
            <a:r>
              <a:rPr lang="en-US" dirty="0"/>
              <a:t>.</a:t>
            </a:r>
            <a:endParaRPr lang="tr-TR" dirty="0"/>
          </a:p>
          <a:p>
            <a:pPr marL="285750" indent="-285750">
              <a:buFont typeface="Arial" panose="020B0604020202020204" pitchFamily="34" charset="0"/>
              <a:buChar char="•"/>
            </a:pPr>
            <a:r>
              <a:rPr lang="en-US" dirty="0" err="1"/>
              <a:t>Otobüs</a:t>
            </a:r>
            <a:r>
              <a:rPr lang="en-US" dirty="0"/>
              <a:t> </a:t>
            </a:r>
            <a:r>
              <a:rPr lang="en-US" dirty="0" err="1"/>
              <a:t>Durağı</a:t>
            </a:r>
            <a:r>
              <a:rPr lang="en-US" dirty="0"/>
              <a:t>: Bir </a:t>
            </a:r>
            <a:r>
              <a:rPr lang="en-US" dirty="0" err="1"/>
              <a:t>otobüs</a:t>
            </a:r>
            <a:r>
              <a:rPr lang="en-US" dirty="0"/>
              <a:t> </a:t>
            </a:r>
            <a:r>
              <a:rPr lang="en-US" dirty="0" err="1"/>
              <a:t>durağında</a:t>
            </a:r>
            <a:r>
              <a:rPr lang="en-US" dirty="0"/>
              <a:t> </a:t>
            </a:r>
            <a:r>
              <a:rPr lang="en-US" dirty="0" err="1"/>
              <a:t>otobüsleri</a:t>
            </a:r>
            <a:r>
              <a:rPr lang="en-US" dirty="0"/>
              <a:t> </a:t>
            </a:r>
            <a:r>
              <a:rPr lang="en-US" dirty="0" err="1"/>
              <a:t>bekleyen</a:t>
            </a:r>
            <a:r>
              <a:rPr lang="en-US" dirty="0"/>
              <a:t> </a:t>
            </a:r>
            <a:r>
              <a:rPr lang="en-US" dirty="0" err="1"/>
              <a:t>insanlar</a:t>
            </a:r>
            <a:r>
              <a:rPr lang="en-US" dirty="0"/>
              <a:t>, </a:t>
            </a:r>
            <a:r>
              <a:rPr lang="en-US" dirty="0" err="1"/>
              <a:t>genellikle</a:t>
            </a:r>
            <a:r>
              <a:rPr lang="en-US" dirty="0"/>
              <a:t> </a:t>
            </a:r>
            <a:r>
              <a:rPr lang="en-US" dirty="0" err="1"/>
              <a:t>bir</a:t>
            </a:r>
            <a:r>
              <a:rPr lang="en-US" dirty="0"/>
              <a:t> </a:t>
            </a:r>
            <a:r>
              <a:rPr lang="en-US" dirty="0" err="1"/>
              <a:t>kuyruk</a:t>
            </a:r>
            <a:r>
              <a:rPr lang="en-US" dirty="0"/>
              <a:t> </a:t>
            </a:r>
            <a:r>
              <a:rPr lang="en-US" dirty="0" err="1"/>
              <a:t>oluştururlar</a:t>
            </a:r>
            <a:r>
              <a:rPr lang="en-US" dirty="0"/>
              <a:t>. </a:t>
            </a:r>
            <a:r>
              <a:rPr lang="en-US" dirty="0" err="1"/>
              <a:t>Otobüslerin</a:t>
            </a:r>
            <a:r>
              <a:rPr lang="en-US" dirty="0"/>
              <a:t> </a:t>
            </a:r>
            <a:r>
              <a:rPr lang="en-US" dirty="0" err="1"/>
              <a:t>geldiği</a:t>
            </a:r>
            <a:r>
              <a:rPr lang="en-US" dirty="0"/>
              <a:t> </a:t>
            </a:r>
            <a:r>
              <a:rPr lang="en-US" dirty="0" err="1"/>
              <a:t>sırayla</a:t>
            </a:r>
            <a:r>
              <a:rPr lang="en-US" dirty="0"/>
              <a:t> </a:t>
            </a:r>
            <a:r>
              <a:rPr lang="en-US" dirty="0" err="1"/>
              <a:t>insanlar</a:t>
            </a:r>
            <a:r>
              <a:rPr lang="en-US" dirty="0"/>
              <a:t> biner </a:t>
            </a:r>
            <a:r>
              <a:rPr lang="en-US" dirty="0" err="1"/>
              <a:t>ve</a:t>
            </a:r>
            <a:r>
              <a:rPr lang="en-US" dirty="0"/>
              <a:t> </a:t>
            </a:r>
            <a:r>
              <a:rPr lang="en-US" dirty="0" err="1"/>
              <a:t>otobüs</a:t>
            </a:r>
            <a:r>
              <a:rPr lang="en-US" dirty="0"/>
              <a:t> </a:t>
            </a:r>
            <a:r>
              <a:rPr lang="en-US" dirty="0" err="1"/>
              <a:t>hareket</a:t>
            </a:r>
            <a:r>
              <a:rPr lang="en-US" dirty="0"/>
              <a:t> </a:t>
            </a:r>
            <a:r>
              <a:rPr lang="en-US" dirty="0" err="1"/>
              <a:t>ettiğinde</a:t>
            </a:r>
            <a:r>
              <a:rPr lang="en-US" dirty="0"/>
              <a:t> </a:t>
            </a:r>
            <a:r>
              <a:rPr lang="en-US" dirty="0" err="1"/>
              <a:t>diğer</a:t>
            </a:r>
            <a:r>
              <a:rPr lang="en-US" dirty="0"/>
              <a:t> </a:t>
            </a:r>
            <a:r>
              <a:rPr lang="en-US" dirty="0" err="1"/>
              <a:t>insanlar</a:t>
            </a:r>
            <a:r>
              <a:rPr lang="en-US" dirty="0"/>
              <a:t> </a:t>
            </a:r>
            <a:r>
              <a:rPr lang="en-US" dirty="0" err="1"/>
              <a:t>sırayla</a:t>
            </a:r>
            <a:r>
              <a:rPr lang="en-US" dirty="0"/>
              <a:t> </a:t>
            </a:r>
            <a:r>
              <a:rPr lang="en-US" dirty="0" err="1"/>
              <a:t>binmek</a:t>
            </a:r>
            <a:r>
              <a:rPr lang="en-US" dirty="0"/>
              <a:t> </a:t>
            </a:r>
            <a:r>
              <a:rPr lang="en-US" dirty="0" err="1"/>
              <a:t>için</a:t>
            </a:r>
            <a:r>
              <a:rPr lang="en-US" dirty="0"/>
              <a:t> </a:t>
            </a:r>
            <a:r>
              <a:rPr lang="en-US" dirty="0" err="1"/>
              <a:t>bekler</a:t>
            </a:r>
            <a:r>
              <a:rPr lang="en-US" dirty="0"/>
              <a:t>. Bu da </a:t>
            </a:r>
            <a:r>
              <a:rPr lang="en-US" dirty="0" err="1"/>
              <a:t>kuyruk</a:t>
            </a:r>
            <a:r>
              <a:rPr lang="en-US" dirty="0"/>
              <a:t> </a:t>
            </a:r>
            <a:r>
              <a:rPr lang="en-US" dirty="0" err="1"/>
              <a:t>mantığının</a:t>
            </a:r>
            <a:r>
              <a:rPr lang="en-US" dirty="0"/>
              <a:t> </a:t>
            </a:r>
            <a:r>
              <a:rPr lang="en-US" dirty="0" err="1"/>
              <a:t>bir</a:t>
            </a:r>
            <a:r>
              <a:rPr lang="en-US" dirty="0"/>
              <a:t> </a:t>
            </a:r>
            <a:r>
              <a:rPr lang="en-US" dirty="0" err="1"/>
              <a:t>örneğidir</a:t>
            </a:r>
            <a:r>
              <a:rPr lang="en-US" dirty="0"/>
              <a:t>.</a:t>
            </a:r>
          </a:p>
        </p:txBody>
      </p:sp>
    </p:spTree>
    <p:extLst>
      <p:ext uri="{BB962C8B-B14F-4D97-AF65-F5344CB8AC3E}">
        <p14:creationId xmlns:p14="http://schemas.microsoft.com/office/powerpoint/2010/main" val="2829967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4801314"/>
          </a:xfrm>
          <a:prstGeom prst="rect">
            <a:avLst/>
          </a:prstGeom>
          <a:noFill/>
        </p:spPr>
        <p:txBody>
          <a:bodyPr wrap="square" rtlCol="0">
            <a:spAutoFit/>
          </a:bodyPr>
          <a:lstStyle/>
          <a:p>
            <a:pPr marL="285750" indent="-285750">
              <a:buFont typeface="Arial" panose="020B0604020202020204" pitchFamily="34" charset="0"/>
              <a:buChar char="•"/>
            </a:pPr>
            <a:r>
              <a:rPr lang="en-US" dirty="0" err="1"/>
              <a:t>Yemek</a:t>
            </a:r>
            <a:r>
              <a:rPr lang="en-US" dirty="0"/>
              <a:t> </a:t>
            </a:r>
            <a:r>
              <a:rPr lang="en-US" dirty="0" err="1"/>
              <a:t>Siparişi</a:t>
            </a:r>
            <a:r>
              <a:rPr lang="en-US" dirty="0"/>
              <a:t>: </a:t>
            </a:r>
            <a:r>
              <a:rPr lang="en-US" dirty="0" err="1"/>
              <a:t>Restoranlarda</a:t>
            </a:r>
            <a:r>
              <a:rPr lang="en-US" dirty="0"/>
              <a:t> </a:t>
            </a:r>
            <a:r>
              <a:rPr lang="en-US" dirty="0" err="1"/>
              <a:t>veya</a:t>
            </a:r>
            <a:r>
              <a:rPr lang="en-US" dirty="0"/>
              <a:t> fast food </a:t>
            </a:r>
            <a:r>
              <a:rPr lang="en-US" dirty="0" err="1"/>
              <a:t>zincirlerinde</a:t>
            </a:r>
            <a:r>
              <a:rPr lang="en-US" dirty="0"/>
              <a:t> </a:t>
            </a:r>
            <a:r>
              <a:rPr lang="en-US" dirty="0" err="1"/>
              <a:t>sipariş</a:t>
            </a:r>
            <a:r>
              <a:rPr lang="en-US" dirty="0"/>
              <a:t> </a:t>
            </a:r>
            <a:r>
              <a:rPr lang="en-US" dirty="0" err="1"/>
              <a:t>veren</a:t>
            </a:r>
            <a:r>
              <a:rPr lang="en-US" dirty="0"/>
              <a:t> </a:t>
            </a:r>
            <a:r>
              <a:rPr lang="en-US" dirty="0" err="1"/>
              <a:t>insanlar</a:t>
            </a:r>
            <a:r>
              <a:rPr lang="en-US" dirty="0"/>
              <a:t>, </a:t>
            </a:r>
            <a:r>
              <a:rPr lang="en-US" dirty="0" err="1"/>
              <a:t>genellikle</a:t>
            </a:r>
            <a:r>
              <a:rPr lang="en-US" dirty="0"/>
              <a:t> </a:t>
            </a:r>
            <a:r>
              <a:rPr lang="en-US" dirty="0" err="1"/>
              <a:t>bir</a:t>
            </a:r>
            <a:r>
              <a:rPr lang="en-US" dirty="0"/>
              <a:t> </a:t>
            </a:r>
            <a:r>
              <a:rPr lang="en-US" dirty="0" err="1"/>
              <a:t>kuyrukta</a:t>
            </a:r>
            <a:r>
              <a:rPr lang="en-US" dirty="0"/>
              <a:t> </a:t>
            </a:r>
            <a:r>
              <a:rPr lang="en-US" dirty="0" err="1"/>
              <a:t>beklerler</a:t>
            </a:r>
            <a:r>
              <a:rPr lang="en-US" dirty="0"/>
              <a:t>. </a:t>
            </a:r>
            <a:r>
              <a:rPr lang="en-US" dirty="0" err="1"/>
              <a:t>Siparişler</a:t>
            </a:r>
            <a:r>
              <a:rPr lang="en-US" dirty="0"/>
              <a:t>, </a:t>
            </a:r>
            <a:r>
              <a:rPr lang="en-US" dirty="0" err="1"/>
              <a:t>sıradaki</a:t>
            </a:r>
            <a:r>
              <a:rPr lang="en-US" dirty="0"/>
              <a:t> </a:t>
            </a:r>
            <a:r>
              <a:rPr lang="en-US" dirty="0" err="1"/>
              <a:t>müşterinin</a:t>
            </a:r>
            <a:r>
              <a:rPr lang="en-US" dirty="0"/>
              <a:t> </a:t>
            </a:r>
            <a:r>
              <a:rPr lang="en-US" dirty="0" err="1"/>
              <a:t>siparişini</a:t>
            </a:r>
            <a:r>
              <a:rPr lang="en-US" dirty="0"/>
              <a:t> </a:t>
            </a:r>
            <a:r>
              <a:rPr lang="en-US" dirty="0" err="1"/>
              <a:t>alınca</a:t>
            </a:r>
            <a:r>
              <a:rPr lang="en-US" dirty="0"/>
              <a:t> </a:t>
            </a:r>
            <a:r>
              <a:rPr lang="en-US" dirty="0" err="1"/>
              <a:t>hazırlanır</a:t>
            </a:r>
            <a:r>
              <a:rPr lang="en-US" dirty="0"/>
              <a:t> </a:t>
            </a:r>
            <a:r>
              <a:rPr lang="en-US" dirty="0" err="1"/>
              <a:t>ve</a:t>
            </a:r>
            <a:r>
              <a:rPr lang="en-US" dirty="0"/>
              <a:t> </a:t>
            </a:r>
            <a:r>
              <a:rPr lang="en-US" dirty="0" err="1"/>
              <a:t>diğer</a:t>
            </a:r>
            <a:r>
              <a:rPr lang="en-US" dirty="0"/>
              <a:t> </a:t>
            </a:r>
            <a:r>
              <a:rPr lang="en-US" dirty="0" err="1"/>
              <a:t>müşteriler</a:t>
            </a:r>
            <a:r>
              <a:rPr lang="en-US" dirty="0"/>
              <a:t> </a:t>
            </a:r>
            <a:r>
              <a:rPr lang="en-US" dirty="0" err="1"/>
              <a:t>sırayla</a:t>
            </a:r>
            <a:r>
              <a:rPr lang="en-US" dirty="0"/>
              <a:t> </a:t>
            </a:r>
            <a:r>
              <a:rPr lang="en-US" dirty="0" err="1"/>
              <a:t>hizmet</a:t>
            </a:r>
            <a:r>
              <a:rPr lang="en-US" dirty="0"/>
              <a:t> </a:t>
            </a:r>
            <a:r>
              <a:rPr lang="en-US" dirty="0" err="1"/>
              <a:t>alır</a:t>
            </a:r>
            <a:r>
              <a:rPr lang="en-US" dirty="0"/>
              <a:t>. Bu </a:t>
            </a:r>
            <a:r>
              <a:rPr lang="en-US" dirty="0" err="1"/>
              <a:t>durumda</a:t>
            </a:r>
            <a:r>
              <a:rPr lang="en-US" dirty="0"/>
              <a:t> da </a:t>
            </a:r>
            <a:r>
              <a:rPr lang="en-US" dirty="0" err="1"/>
              <a:t>kuyruk</a:t>
            </a:r>
            <a:r>
              <a:rPr lang="en-US" dirty="0"/>
              <a:t> </a:t>
            </a:r>
            <a:r>
              <a:rPr lang="en-US" dirty="0" err="1"/>
              <a:t>mantığı</a:t>
            </a:r>
            <a:r>
              <a:rPr lang="en-US" dirty="0"/>
              <a:t> </a:t>
            </a:r>
            <a:r>
              <a:rPr lang="en-US" dirty="0" err="1"/>
              <a:t>kullanılır</a:t>
            </a:r>
            <a:r>
              <a:rPr lang="en-US" dirty="0"/>
              <a:t>.</a:t>
            </a:r>
            <a:endParaRPr lang="tr-TR" dirty="0"/>
          </a:p>
          <a:p>
            <a:pPr marL="285750" indent="-285750">
              <a:buFont typeface="Arial" panose="020B0604020202020204" pitchFamily="34" charset="0"/>
              <a:buChar char="•"/>
            </a:pPr>
            <a:r>
              <a:rPr lang="en-US" dirty="0" err="1"/>
              <a:t>Postane</a:t>
            </a:r>
            <a:r>
              <a:rPr lang="en-US" dirty="0"/>
              <a:t> </a:t>
            </a:r>
            <a:r>
              <a:rPr lang="en-US" dirty="0" err="1"/>
              <a:t>İşlemleri</a:t>
            </a:r>
            <a:r>
              <a:rPr lang="en-US" dirty="0"/>
              <a:t>: </a:t>
            </a:r>
            <a:r>
              <a:rPr lang="en-US" dirty="0" err="1"/>
              <a:t>Postanelerdeki</a:t>
            </a:r>
            <a:r>
              <a:rPr lang="en-US" dirty="0"/>
              <a:t> </a:t>
            </a:r>
            <a:r>
              <a:rPr lang="en-US" dirty="0" err="1"/>
              <a:t>işlemler</a:t>
            </a:r>
            <a:r>
              <a:rPr lang="en-US" dirty="0"/>
              <a:t> </a:t>
            </a:r>
            <a:r>
              <a:rPr lang="en-US" dirty="0" err="1"/>
              <a:t>sırasında</a:t>
            </a:r>
            <a:r>
              <a:rPr lang="en-US" dirty="0"/>
              <a:t> da </a:t>
            </a:r>
            <a:r>
              <a:rPr lang="en-US" dirty="0" err="1"/>
              <a:t>kuyruk</a:t>
            </a:r>
            <a:r>
              <a:rPr lang="en-US" dirty="0"/>
              <a:t> </a:t>
            </a:r>
            <a:r>
              <a:rPr lang="en-US" dirty="0" err="1"/>
              <a:t>mantığı</a:t>
            </a:r>
            <a:r>
              <a:rPr lang="en-US" dirty="0"/>
              <a:t> </a:t>
            </a:r>
            <a:r>
              <a:rPr lang="en-US" dirty="0" err="1"/>
              <a:t>kullanılır</a:t>
            </a:r>
            <a:r>
              <a:rPr lang="en-US" dirty="0"/>
              <a:t>. </a:t>
            </a:r>
            <a:r>
              <a:rPr lang="en-US" dirty="0" err="1"/>
              <a:t>İnsanlar</a:t>
            </a:r>
            <a:r>
              <a:rPr lang="en-US" dirty="0"/>
              <a:t>, </a:t>
            </a:r>
            <a:r>
              <a:rPr lang="en-US" dirty="0" err="1"/>
              <a:t>sıradaki</a:t>
            </a:r>
            <a:r>
              <a:rPr lang="en-US" dirty="0"/>
              <a:t> </a:t>
            </a:r>
            <a:r>
              <a:rPr lang="en-US" dirty="0" err="1"/>
              <a:t>işlemlerini</a:t>
            </a:r>
            <a:r>
              <a:rPr lang="en-US" dirty="0"/>
              <a:t> </a:t>
            </a:r>
            <a:r>
              <a:rPr lang="en-US" dirty="0" err="1"/>
              <a:t>yapmak</a:t>
            </a:r>
            <a:r>
              <a:rPr lang="en-US" dirty="0"/>
              <a:t> </a:t>
            </a:r>
            <a:r>
              <a:rPr lang="en-US" dirty="0" err="1"/>
              <a:t>için</a:t>
            </a:r>
            <a:r>
              <a:rPr lang="en-US" dirty="0"/>
              <a:t> </a:t>
            </a:r>
            <a:r>
              <a:rPr lang="en-US" dirty="0" err="1"/>
              <a:t>sırayla</a:t>
            </a:r>
            <a:r>
              <a:rPr lang="en-US" dirty="0"/>
              <a:t> </a:t>
            </a:r>
            <a:r>
              <a:rPr lang="en-US" dirty="0" err="1"/>
              <a:t>beklerler</a:t>
            </a:r>
            <a:r>
              <a:rPr lang="en-US" dirty="0"/>
              <a:t>. </a:t>
            </a:r>
            <a:r>
              <a:rPr lang="en-US" dirty="0" err="1"/>
              <a:t>Örneğin</a:t>
            </a:r>
            <a:r>
              <a:rPr lang="en-US" dirty="0"/>
              <a:t>, </a:t>
            </a:r>
            <a:r>
              <a:rPr lang="en-US" dirty="0" err="1"/>
              <a:t>posta</a:t>
            </a:r>
            <a:r>
              <a:rPr lang="en-US" dirty="0"/>
              <a:t> </a:t>
            </a:r>
            <a:r>
              <a:rPr lang="en-US" dirty="0" err="1"/>
              <a:t>göndermek</a:t>
            </a:r>
            <a:r>
              <a:rPr lang="en-US" dirty="0"/>
              <a:t>, </a:t>
            </a:r>
            <a:r>
              <a:rPr lang="en-US" dirty="0" err="1"/>
              <a:t>paket</a:t>
            </a:r>
            <a:r>
              <a:rPr lang="en-US" dirty="0"/>
              <a:t> </a:t>
            </a:r>
            <a:r>
              <a:rPr lang="en-US" dirty="0" err="1"/>
              <a:t>almak</a:t>
            </a:r>
            <a:r>
              <a:rPr lang="en-US" dirty="0"/>
              <a:t> </a:t>
            </a:r>
            <a:r>
              <a:rPr lang="en-US" dirty="0" err="1"/>
              <a:t>veya</a:t>
            </a:r>
            <a:r>
              <a:rPr lang="en-US" dirty="0"/>
              <a:t> </a:t>
            </a:r>
            <a:r>
              <a:rPr lang="en-US" dirty="0" err="1"/>
              <a:t>fatura</a:t>
            </a:r>
            <a:r>
              <a:rPr lang="en-US" dirty="0"/>
              <a:t> </a:t>
            </a:r>
            <a:r>
              <a:rPr lang="en-US" dirty="0" err="1"/>
              <a:t>ödemek</a:t>
            </a:r>
            <a:r>
              <a:rPr lang="en-US" dirty="0"/>
              <a:t> </a:t>
            </a:r>
            <a:r>
              <a:rPr lang="en-US" dirty="0" err="1"/>
              <a:t>gibi</a:t>
            </a:r>
            <a:r>
              <a:rPr lang="en-US" dirty="0"/>
              <a:t> </a:t>
            </a:r>
            <a:r>
              <a:rPr lang="en-US" dirty="0" err="1"/>
              <a:t>işlemler</a:t>
            </a:r>
            <a:r>
              <a:rPr lang="en-US" dirty="0"/>
              <a:t> </a:t>
            </a:r>
            <a:r>
              <a:rPr lang="en-US" dirty="0" err="1"/>
              <a:t>sırasında</a:t>
            </a:r>
            <a:r>
              <a:rPr lang="en-US" dirty="0"/>
              <a:t> </a:t>
            </a:r>
            <a:r>
              <a:rPr lang="en-US" dirty="0" err="1"/>
              <a:t>kuyruk</a:t>
            </a:r>
            <a:r>
              <a:rPr lang="en-US" dirty="0"/>
              <a:t> </a:t>
            </a:r>
            <a:r>
              <a:rPr lang="en-US" dirty="0" err="1"/>
              <a:t>mantığı</a:t>
            </a:r>
            <a:r>
              <a:rPr lang="en-US" dirty="0"/>
              <a:t> </a:t>
            </a:r>
            <a:r>
              <a:rPr lang="en-US" dirty="0" err="1"/>
              <a:t>uygulanır</a:t>
            </a:r>
            <a:r>
              <a:rPr lang="en-US" dirty="0"/>
              <a:t>.</a:t>
            </a:r>
            <a:endParaRPr lang="tr-TR" dirty="0"/>
          </a:p>
          <a:p>
            <a:r>
              <a:rPr lang="tr-TR" b="1" dirty="0"/>
              <a:t>Kuyruk (</a:t>
            </a:r>
            <a:r>
              <a:rPr lang="tr-TR" b="1" dirty="0" err="1"/>
              <a:t>queue</a:t>
            </a:r>
            <a:r>
              <a:rPr lang="tr-TR" b="1" dirty="0"/>
              <a:t>) </a:t>
            </a:r>
            <a:r>
              <a:rPr lang="tr-TR" dirty="0"/>
              <a:t>yapısında da yığın yapısında olduğu gibi iki işlem söz konusudur. Birincisi kuyruğa eleman ekleme </a:t>
            </a:r>
            <a:r>
              <a:rPr lang="tr-TR" b="1" dirty="0"/>
              <a:t>(</a:t>
            </a:r>
            <a:r>
              <a:rPr lang="tr-TR" b="1" dirty="0" err="1"/>
              <a:t>append</a:t>
            </a:r>
            <a:r>
              <a:rPr lang="tr-TR" b="1" dirty="0"/>
              <a:t>)</a:t>
            </a:r>
            <a:r>
              <a:rPr lang="tr-TR" dirty="0"/>
              <a:t>, diğeri ise eleman </a:t>
            </a:r>
            <a:r>
              <a:rPr lang="tr-TR" b="1" dirty="0"/>
              <a:t>(</a:t>
            </a:r>
            <a:r>
              <a:rPr lang="tr-TR" b="1" dirty="0" err="1"/>
              <a:t>popleft</a:t>
            </a:r>
            <a:r>
              <a:rPr lang="tr-TR" b="1" dirty="0"/>
              <a:t>) </a:t>
            </a:r>
            <a:r>
              <a:rPr lang="tr-TR" dirty="0"/>
              <a:t> işlemleridir. Python kuyruk veri yapısında bir elemanı kuyruğun en sonuna eklemek için </a:t>
            </a:r>
            <a:r>
              <a:rPr lang="tr-TR" dirty="0" err="1"/>
              <a:t>append</a:t>
            </a:r>
            <a:r>
              <a:rPr lang="tr-TR" dirty="0"/>
              <a:t>(), kuyruğun başından çıkarmak için ise pop(0) veya </a:t>
            </a:r>
            <a:r>
              <a:rPr lang="tr-TR" dirty="0" err="1"/>
              <a:t>popleft</a:t>
            </a:r>
            <a:r>
              <a:rPr lang="tr-TR" dirty="0"/>
              <a:t>() metotları kullanılır.</a:t>
            </a:r>
          </a:p>
          <a:p>
            <a:endParaRPr lang="tr-TR" dirty="0"/>
          </a:p>
          <a:p>
            <a:r>
              <a:rPr lang="tr-TR" dirty="0"/>
              <a:t>Ayrıca bu işlemler için </a:t>
            </a:r>
            <a:r>
              <a:rPr lang="tr-TR" b="1" dirty="0"/>
              <a:t>‘</a:t>
            </a:r>
            <a:r>
              <a:rPr lang="tr-TR" b="1" dirty="0" err="1"/>
              <a:t>deque</a:t>
            </a:r>
            <a:r>
              <a:rPr lang="tr-TR" b="1" dirty="0"/>
              <a:t>’ </a:t>
            </a:r>
            <a:r>
              <a:rPr lang="tr-TR" dirty="0"/>
              <a:t>sınıfına ait metotlar da </a:t>
            </a:r>
            <a:r>
              <a:rPr lang="tr-TR" b="1" dirty="0"/>
              <a:t>(</a:t>
            </a:r>
            <a:r>
              <a:rPr lang="tr-TR" b="1" dirty="0" err="1"/>
              <a:t>popleft</a:t>
            </a:r>
            <a:r>
              <a:rPr lang="tr-TR" b="1" dirty="0"/>
              <a:t>() gibi ) </a:t>
            </a:r>
            <a:r>
              <a:rPr lang="tr-TR" dirty="0"/>
              <a:t>kullanılabilir. Bunun için ‘ </a:t>
            </a:r>
            <a:r>
              <a:rPr lang="tr-TR" dirty="0" err="1"/>
              <a:t>from</a:t>
            </a:r>
            <a:r>
              <a:rPr lang="tr-TR" dirty="0"/>
              <a:t> </a:t>
            </a:r>
            <a:r>
              <a:rPr lang="tr-TR" dirty="0" err="1"/>
              <a:t>collections</a:t>
            </a:r>
            <a:r>
              <a:rPr lang="tr-TR" dirty="0"/>
              <a:t> </a:t>
            </a:r>
            <a:r>
              <a:rPr lang="tr-TR" dirty="0" err="1"/>
              <a:t>import</a:t>
            </a:r>
            <a:r>
              <a:rPr lang="tr-TR" dirty="0"/>
              <a:t> </a:t>
            </a:r>
            <a:r>
              <a:rPr lang="tr-TR" dirty="0" err="1"/>
              <a:t>deque</a:t>
            </a:r>
            <a:r>
              <a:rPr lang="tr-TR" dirty="0"/>
              <a:t> ’ komut satırını program başına eklemek gerekir.</a:t>
            </a:r>
            <a:endParaRPr lang="en-US" dirty="0"/>
          </a:p>
        </p:txBody>
      </p:sp>
    </p:spTree>
    <p:extLst>
      <p:ext uri="{BB962C8B-B14F-4D97-AF65-F5344CB8AC3E}">
        <p14:creationId xmlns:p14="http://schemas.microsoft.com/office/powerpoint/2010/main" val="178987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GİRİŞ</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258568" y="1792224"/>
            <a:ext cx="7662672" cy="4247317"/>
          </a:xfrm>
          <a:prstGeom prst="rect">
            <a:avLst/>
          </a:prstGeom>
          <a:noFill/>
        </p:spPr>
        <p:txBody>
          <a:bodyPr wrap="square" rtlCol="0">
            <a:spAutoFit/>
          </a:bodyPr>
          <a:lstStyle/>
          <a:p>
            <a:r>
              <a:rPr lang="tr-TR" dirty="0"/>
              <a:t>Veri (data), işlenmemiş, bilgi veya bilginin ham halidir. Bilgi ise, en basit anlamda verinin işlenmiş halidir.</a:t>
            </a:r>
          </a:p>
          <a:p>
            <a:endParaRPr lang="tr-TR" dirty="0"/>
          </a:p>
          <a:p>
            <a:r>
              <a:rPr lang="tr-TR" dirty="0"/>
              <a:t>Bir programın, önemli ve birbirinden ayrılmaz bileşenleri ‘veri yapıları ve algoritmaları’ </a:t>
            </a:r>
            <a:r>
              <a:rPr lang="tr-TR" dirty="0" err="1"/>
              <a:t>dır</a:t>
            </a:r>
            <a:r>
              <a:rPr lang="tr-TR" dirty="0"/>
              <a:t>. Adını ‘</a:t>
            </a:r>
            <a:r>
              <a:rPr lang="tr-TR" dirty="0" err="1"/>
              <a:t>Dijkstra</a:t>
            </a:r>
            <a:r>
              <a:rPr lang="tr-TR" dirty="0"/>
              <a:t>’ isimli en kısa yol algoritmasına da adını veren bilgisayar bilimcisi </a:t>
            </a:r>
            <a:r>
              <a:rPr lang="tr-TR" dirty="0" err="1"/>
              <a:t>Edsger</a:t>
            </a:r>
            <a:r>
              <a:rPr lang="tr-TR" dirty="0"/>
              <a:t> </a:t>
            </a:r>
            <a:r>
              <a:rPr lang="tr-TR" dirty="0" err="1"/>
              <a:t>Dijkstra’ya</a:t>
            </a:r>
            <a:r>
              <a:rPr lang="tr-TR" dirty="0"/>
              <a:t> göre bir program; ‘Veri Yapıları + Algoritma’ birleşiminden oluşmaktadır.</a:t>
            </a:r>
          </a:p>
          <a:p>
            <a:endParaRPr lang="tr-TR" dirty="0"/>
          </a:p>
          <a:p>
            <a:r>
              <a:rPr lang="tr-TR" dirty="0"/>
              <a:t>Algoritmalar tarafından işlenen ve en temel elemanlara (sayısal bilgiler, metinsel bilgiler, resimler, sesler, vb.) veri adı alır. Bir algoritmanın etkin, anlaşılır ve doğru olabilmesi için algoritmanın işleyeceği verilerin düzenlenmesi, işlenmesi gerekir.</a:t>
            </a:r>
          </a:p>
          <a:p>
            <a:endParaRPr lang="tr-TR" dirty="0"/>
          </a:p>
          <a:p>
            <a:r>
              <a:rPr lang="tr-TR" dirty="0"/>
              <a:t>Verilerin düzenlenme biçimleri de önemlidir. Çünkü yapı iyi tasarlandığında veya seçildiğinde ‘etkin, anlaşılır, doğru ve hızlı çalışan ama az kaynak kullanan’ programlar geliştirmek mümkün olmaktadır.</a:t>
            </a:r>
            <a:endParaRPr lang="en-US" dirty="0"/>
          </a:p>
        </p:txBody>
      </p:sp>
    </p:spTree>
    <p:extLst>
      <p:ext uri="{BB962C8B-B14F-4D97-AF65-F5344CB8AC3E}">
        <p14:creationId xmlns:p14="http://schemas.microsoft.com/office/powerpoint/2010/main" val="2837421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2585323"/>
          </a:xfrm>
          <a:prstGeom prst="rect">
            <a:avLst/>
          </a:prstGeom>
          <a:noFill/>
        </p:spPr>
        <p:txBody>
          <a:bodyPr wrap="square" rtlCol="0">
            <a:spAutoFit/>
          </a:bodyPr>
          <a:lstStyle/>
          <a:p>
            <a:r>
              <a:rPr lang="tr-TR" dirty="0" err="1"/>
              <a:t>deque</a:t>
            </a:r>
            <a:r>
              <a:rPr lang="tr-TR" dirty="0"/>
              <a:t>(</a:t>
            </a:r>
            <a:r>
              <a:rPr lang="tr-TR" b="1" dirty="0" err="1"/>
              <a:t>d</a:t>
            </a:r>
            <a:r>
              <a:rPr lang="tr-TR" dirty="0" err="1"/>
              <a:t>ouble</a:t>
            </a:r>
            <a:r>
              <a:rPr lang="tr-TR" dirty="0"/>
              <a:t> </a:t>
            </a:r>
            <a:r>
              <a:rPr lang="tr-TR" b="1" dirty="0" err="1"/>
              <a:t>e</a:t>
            </a:r>
            <a:r>
              <a:rPr lang="tr-TR" dirty="0" err="1"/>
              <a:t>nded</a:t>
            </a:r>
            <a:r>
              <a:rPr lang="tr-TR" dirty="0"/>
              <a:t> </a:t>
            </a:r>
            <a:r>
              <a:rPr lang="tr-TR" b="1" dirty="0" err="1"/>
              <a:t>q</a:t>
            </a:r>
            <a:r>
              <a:rPr lang="tr-TR" dirty="0" err="1"/>
              <a:t>ueue</a:t>
            </a:r>
            <a:r>
              <a:rPr lang="tr-TR" dirty="0"/>
              <a:t>) sınıfı; oluşturduğu listenin hem başına hem de sonuna erişen metotlara sahiptir. Örneğin; listenin sonuna </a:t>
            </a:r>
            <a:r>
              <a:rPr lang="tr-TR" dirty="0" err="1"/>
              <a:t>append</a:t>
            </a:r>
            <a:r>
              <a:rPr lang="tr-TR" dirty="0"/>
              <a:t>() ile eleman eklerken, pop() ile siler, listenin başına ise </a:t>
            </a:r>
            <a:r>
              <a:rPr lang="tr-TR" dirty="0" err="1"/>
              <a:t>appendleft</a:t>
            </a:r>
            <a:r>
              <a:rPr lang="tr-TR" dirty="0"/>
              <a:t>() ile eleman eklerken, </a:t>
            </a:r>
            <a:r>
              <a:rPr lang="tr-TR" dirty="0" err="1"/>
              <a:t>popleft</a:t>
            </a:r>
            <a:r>
              <a:rPr lang="tr-TR" dirty="0"/>
              <a:t>() ile siler. Daha detaylı bilgi için </a:t>
            </a:r>
            <a:r>
              <a:rPr lang="tr-TR" dirty="0">
                <a:hlinkClick r:id="rId6"/>
              </a:rPr>
              <a:t>https://docs.python.org/3.12/library/collections.html</a:t>
            </a:r>
            <a:r>
              <a:rPr lang="en-US" dirty="0">
                <a:hlinkClick r:id="rId6"/>
              </a:rPr>
              <a:t>#</a:t>
            </a:r>
            <a:r>
              <a:rPr lang="tr-TR" dirty="0" err="1">
                <a:hlinkClick r:id="rId6"/>
              </a:rPr>
              <a:t>collections.deque</a:t>
            </a:r>
            <a:r>
              <a:rPr lang="tr-TR" dirty="0"/>
              <a:t> adresine bakabilirsiniz.</a:t>
            </a:r>
          </a:p>
          <a:p>
            <a:endParaRPr lang="tr-TR" dirty="0"/>
          </a:p>
          <a:p>
            <a:r>
              <a:rPr lang="tr-TR" b="1" dirty="0"/>
              <a:t>Örnek 4.1: </a:t>
            </a:r>
            <a:r>
              <a:rPr lang="tr-TR" dirty="0"/>
              <a:t>Kuyruğa eleman ekleme veya kuyruktan eleman çıkarma işlemlerini gerçekleştiren basit bir program yazınız.</a:t>
            </a:r>
            <a:endParaRPr lang="en-US" dirty="0"/>
          </a:p>
        </p:txBody>
      </p:sp>
      <p:pic>
        <p:nvPicPr>
          <p:cNvPr id="6" name="Picture 5" descr="A picture containing text, screenshot, font&#10;&#10;Description automatically generated">
            <a:extLst>
              <a:ext uri="{FF2B5EF4-FFF2-40B4-BE49-F238E27FC236}">
                <a16:creationId xmlns:a16="http://schemas.microsoft.com/office/drawing/2014/main" id="{A31E53DC-58BD-9943-F84E-63C9F30735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4584" y="2998482"/>
            <a:ext cx="4210638" cy="2572109"/>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EDB25684-0BD9-E47D-6BE5-A62B6F904C66}"/>
              </a:ext>
            </a:extLst>
          </p:cNvPr>
          <p:cNvSpPr txBox="1"/>
          <p:nvPr/>
        </p:nvSpPr>
        <p:spPr>
          <a:xfrm>
            <a:off x="4634327" y="5570591"/>
            <a:ext cx="2911151" cy="646331"/>
          </a:xfrm>
          <a:prstGeom prst="rect">
            <a:avLst/>
          </a:prstGeom>
          <a:noFill/>
        </p:spPr>
        <p:txBody>
          <a:bodyPr wrap="square" rtlCol="0">
            <a:spAutoFit/>
          </a:bodyPr>
          <a:lstStyle/>
          <a:p>
            <a:pPr algn="ctr"/>
            <a:r>
              <a:rPr lang="tr-TR" dirty="0"/>
              <a:t>Örnek 4.1 Çözümü</a:t>
            </a:r>
          </a:p>
          <a:p>
            <a:pPr algn="ctr"/>
            <a:r>
              <a:rPr lang="tr-TR" dirty="0"/>
              <a:t>(ornek_4.1.py)</a:t>
            </a:r>
            <a:endParaRPr lang="en-US" dirty="0"/>
          </a:p>
        </p:txBody>
      </p:sp>
    </p:spTree>
    <p:extLst>
      <p:ext uri="{BB962C8B-B14F-4D97-AF65-F5344CB8AC3E}">
        <p14:creationId xmlns:p14="http://schemas.microsoft.com/office/powerpoint/2010/main" val="1661945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1200329"/>
          </a:xfrm>
          <a:prstGeom prst="rect">
            <a:avLst/>
          </a:prstGeom>
          <a:noFill/>
        </p:spPr>
        <p:txBody>
          <a:bodyPr wrap="square" rtlCol="0">
            <a:spAutoFit/>
          </a:bodyPr>
          <a:lstStyle/>
          <a:p>
            <a:r>
              <a:rPr lang="tr-TR" b="1" dirty="0"/>
              <a:t>Örnek Soru 7.1:</a:t>
            </a:r>
            <a:r>
              <a:rPr lang="tr-TR" dirty="0"/>
              <a:t> Bir metindeki parantezlerin düzgün eşleşip eşleşmediğini kontrol eden bir program nasıl yazılır?</a:t>
            </a:r>
          </a:p>
          <a:p>
            <a:r>
              <a:rPr lang="tr-TR" dirty="0"/>
              <a:t>Örneğin, "((()))" veya "()()()" gibi bir metin düzgün eşleşen parantezlere sahipken, "(()))" veya "())(" gibi bir metin düzgün eşleşmeyen parantezlere sahiptir.</a:t>
            </a:r>
          </a:p>
        </p:txBody>
      </p:sp>
    </p:spTree>
    <p:extLst>
      <p:ext uri="{BB962C8B-B14F-4D97-AF65-F5344CB8AC3E}">
        <p14:creationId xmlns:p14="http://schemas.microsoft.com/office/powerpoint/2010/main" val="1658170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369332"/>
          </a:xfrm>
          <a:prstGeom prst="rect">
            <a:avLst/>
          </a:prstGeom>
          <a:noFill/>
        </p:spPr>
        <p:txBody>
          <a:bodyPr wrap="square" rtlCol="0">
            <a:spAutoFit/>
          </a:bodyPr>
          <a:lstStyle/>
          <a:p>
            <a:r>
              <a:rPr lang="tr-TR" b="1" dirty="0"/>
              <a:t>Örnek Soru 7.1 Çözüm:</a:t>
            </a:r>
            <a:endParaRPr lang="en-US" b="1" dirty="0"/>
          </a:p>
        </p:txBody>
      </p:sp>
      <p:pic>
        <p:nvPicPr>
          <p:cNvPr id="6" name="Picture 5" descr="A screenshot of a computer program&#10;&#10;Description automatically generated with medium confidence">
            <a:extLst>
              <a:ext uri="{FF2B5EF4-FFF2-40B4-BE49-F238E27FC236}">
                <a16:creationId xmlns:a16="http://schemas.microsoft.com/office/drawing/2014/main" id="{ED1CB0C4-60F8-E723-61A4-289EC8F041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7503" y="680654"/>
            <a:ext cx="7344800" cy="5125786"/>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68EB8416-BD24-38C2-3863-E000696F9FB8}"/>
              </a:ext>
            </a:extLst>
          </p:cNvPr>
          <p:cNvSpPr txBox="1"/>
          <p:nvPr/>
        </p:nvSpPr>
        <p:spPr>
          <a:xfrm>
            <a:off x="4718303" y="5782580"/>
            <a:ext cx="2743200" cy="646331"/>
          </a:xfrm>
          <a:prstGeom prst="rect">
            <a:avLst/>
          </a:prstGeom>
          <a:noFill/>
        </p:spPr>
        <p:txBody>
          <a:bodyPr wrap="square" rtlCol="0">
            <a:spAutoFit/>
          </a:bodyPr>
          <a:lstStyle/>
          <a:p>
            <a:pPr algn="ctr"/>
            <a:r>
              <a:rPr lang="tr-TR" dirty="0"/>
              <a:t>Örnek Soru 7.1 Çözümü</a:t>
            </a:r>
          </a:p>
          <a:p>
            <a:pPr algn="ctr"/>
            <a:r>
              <a:rPr lang="tr-TR" dirty="0"/>
              <a:t>(ornek_soru_7.1.py)</a:t>
            </a:r>
            <a:endParaRPr lang="en-US" dirty="0"/>
          </a:p>
        </p:txBody>
      </p:sp>
    </p:spTree>
    <p:extLst>
      <p:ext uri="{BB962C8B-B14F-4D97-AF65-F5344CB8AC3E}">
        <p14:creationId xmlns:p14="http://schemas.microsoft.com/office/powerpoint/2010/main" val="258593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TUPLE (DEMET)</a:t>
            </a:r>
            <a:r>
              <a:rPr lang="tr-TR" sz="2000" b="1" dirty="0">
                <a:solidFill>
                  <a:srgbClr val="FF0000"/>
                </a:solidFill>
              </a:rPr>
              <a:t> VERİ YAPISI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33</a:t>
            </a:fld>
            <a:endParaRPr lang="tr-TR" dirty="0">
              <a:solidFill>
                <a:schemeClr val="tx2">
                  <a:lumMod val="75000"/>
                </a:schemeClr>
              </a:solidFill>
            </a:endParaRPr>
          </a:p>
        </p:txBody>
      </p:sp>
      <p:sp>
        <p:nvSpPr>
          <p:cNvPr id="8" name="TextBox 7">
            <a:extLst>
              <a:ext uri="{FF2B5EF4-FFF2-40B4-BE49-F238E27FC236}">
                <a16:creationId xmlns:a16="http://schemas.microsoft.com/office/drawing/2014/main" id="{FC304314-CCFC-16C3-10C5-9E1FFD27C4FA}"/>
              </a:ext>
            </a:extLst>
          </p:cNvPr>
          <p:cNvSpPr txBox="1"/>
          <p:nvPr/>
        </p:nvSpPr>
        <p:spPr>
          <a:xfrm>
            <a:off x="2249424" y="1737360"/>
            <a:ext cx="7735824" cy="4524315"/>
          </a:xfrm>
          <a:prstGeom prst="rect">
            <a:avLst/>
          </a:prstGeom>
          <a:noFill/>
        </p:spPr>
        <p:txBody>
          <a:bodyPr wrap="square" rtlCol="0">
            <a:spAutoFit/>
          </a:bodyPr>
          <a:lstStyle/>
          <a:p>
            <a:r>
              <a:rPr lang="tr-TR" dirty="0"/>
              <a:t>Demetler (</a:t>
            </a:r>
            <a:r>
              <a:rPr lang="tr-TR" dirty="0" err="1"/>
              <a:t>Tuples</a:t>
            </a:r>
            <a:r>
              <a:rPr lang="tr-TR" dirty="0"/>
              <a:t>); sıralı, değişmez nesneler dizisidir. Genel olarak (zorunlu </a:t>
            </a:r>
            <a:r>
              <a:rPr lang="tr-TR" dirty="0" err="1"/>
              <a:t>olmasada</a:t>
            </a:r>
            <a:r>
              <a:rPr lang="tr-TR" dirty="0"/>
              <a:t> ) parantezleri arasına yazılan birbirinden virgüllerle ayrılmış sıralı elemanlar demetidir. Özellikleri;</a:t>
            </a:r>
          </a:p>
          <a:p>
            <a:pPr marL="285750" indent="-285750">
              <a:buFont typeface="Arial" panose="020B0604020202020204" pitchFamily="34" charset="0"/>
              <a:buChar char="•"/>
            </a:pPr>
            <a:r>
              <a:rPr lang="tr-TR" dirty="0"/>
              <a:t>Değiştirilemezlik: </a:t>
            </a:r>
            <a:r>
              <a:rPr lang="tr-TR" dirty="0" err="1"/>
              <a:t>Tuple'lar</a:t>
            </a:r>
            <a:r>
              <a:rPr lang="tr-TR" dirty="0"/>
              <a:t>, bir kez oluşturulduktan sonra değiştirilemez. Yani, içerisindeki elemanları eklemek, çıkarmak veya değiştirmek mümkün değildir. Bu özellik </a:t>
            </a:r>
            <a:r>
              <a:rPr lang="tr-TR" dirty="0" err="1"/>
              <a:t>tuple'ları</a:t>
            </a:r>
            <a:r>
              <a:rPr lang="tr-TR" dirty="0"/>
              <a:t> güvenli ve sabit veri yapısı haline getirir.</a:t>
            </a:r>
          </a:p>
          <a:p>
            <a:pPr marL="285750" indent="-285750">
              <a:buFont typeface="Arial" panose="020B0604020202020204" pitchFamily="34" charset="0"/>
              <a:buChar char="•"/>
            </a:pPr>
            <a:r>
              <a:rPr lang="tr-TR" dirty="0"/>
              <a:t>Parantez İle Temsil: </a:t>
            </a:r>
            <a:r>
              <a:rPr lang="tr-TR" dirty="0" err="1"/>
              <a:t>Tuple'lar</a:t>
            </a:r>
            <a:r>
              <a:rPr lang="tr-TR" dirty="0"/>
              <a:t> genellikle parantez () içerisinde temsil edilir. Örneğin, (1, 2, 3) şeklinde bir </a:t>
            </a:r>
            <a:r>
              <a:rPr lang="tr-TR" dirty="0" err="1"/>
              <a:t>tuple</a:t>
            </a:r>
            <a:r>
              <a:rPr lang="tr-TR" dirty="0"/>
              <a:t> oluşturabilirsiniz.</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Farklı Veri Tiplerini İçerebilir: </a:t>
            </a:r>
            <a:r>
              <a:rPr lang="tr-TR" dirty="0" err="1"/>
              <a:t>Tuple'lar</a:t>
            </a:r>
            <a:r>
              <a:rPr lang="tr-TR" dirty="0"/>
              <a:t>, farklı veri tiplerini içerebilir. Örneğin, (1, '</a:t>
            </a:r>
            <a:r>
              <a:rPr lang="tr-TR" dirty="0" err="1"/>
              <a:t>abc</a:t>
            </a:r>
            <a:r>
              <a:rPr lang="tr-TR" dirty="0"/>
              <a:t>', True) gibi bir </a:t>
            </a:r>
            <a:r>
              <a:rPr lang="tr-TR" dirty="0" err="1"/>
              <a:t>tuple</a:t>
            </a:r>
            <a:r>
              <a:rPr lang="tr-TR" dirty="0"/>
              <a:t> hem sayı, hem metin, hem de </a:t>
            </a:r>
            <a:r>
              <a:rPr lang="tr-TR" dirty="0" err="1"/>
              <a:t>boolean</a:t>
            </a:r>
            <a:r>
              <a:rPr lang="tr-TR" dirty="0"/>
              <a:t> değeri içerebilir.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İndexleme</a:t>
            </a:r>
            <a:r>
              <a:rPr lang="tr-TR" dirty="0"/>
              <a:t> ve Dilimleme: </a:t>
            </a:r>
            <a:r>
              <a:rPr lang="tr-TR" dirty="0" err="1"/>
              <a:t>Tuple'ların</a:t>
            </a:r>
            <a:r>
              <a:rPr lang="tr-TR" dirty="0"/>
              <a:t> elemanlarına indeksleme ve dilimleme yapabilirsiniz. Elemanlara indeks numarasıyla erişebilir veya dilimleme yöntemini kullanarak belirli bir aralığı alabilirsiniz.</a:t>
            </a:r>
          </a:p>
        </p:txBody>
      </p:sp>
    </p:spTree>
    <p:extLst>
      <p:ext uri="{BB962C8B-B14F-4D97-AF65-F5344CB8AC3E}">
        <p14:creationId xmlns:p14="http://schemas.microsoft.com/office/powerpoint/2010/main" val="1308085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5355312"/>
          </a:xfrm>
          <a:prstGeom prst="rect">
            <a:avLst/>
          </a:prstGeom>
          <a:noFill/>
        </p:spPr>
        <p:txBody>
          <a:bodyPr wrap="square" rtlCol="0">
            <a:spAutoFit/>
          </a:bodyPr>
          <a:lstStyle/>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İterasyon (Döngü): </a:t>
            </a:r>
            <a:r>
              <a:rPr lang="tr-TR" dirty="0" err="1"/>
              <a:t>Tuple'lar</a:t>
            </a:r>
            <a:r>
              <a:rPr lang="tr-TR" dirty="0"/>
              <a:t> üzerinde döngü (iterasyon) yapabilirsiniz. </a:t>
            </a:r>
            <a:r>
              <a:rPr lang="tr-TR" dirty="0" err="1"/>
              <a:t>For</a:t>
            </a:r>
            <a:r>
              <a:rPr lang="tr-TR" dirty="0"/>
              <a:t> döngüsü ile </a:t>
            </a:r>
            <a:r>
              <a:rPr lang="tr-TR" dirty="0" err="1"/>
              <a:t>tuple'ın</a:t>
            </a:r>
            <a:r>
              <a:rPr lang="tr-TR" dirty="0"/>
              <a:t> her bir elemanını tek tek işleyebilirsiniz.</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Tuple</a:t>
            </a:r>
            <a:r>
              <a:rPr lang="tr-TR" dirty="0"/>
              <a:t> Paketleme ve Çözme: </a:t>
            </a:r>
            <a:r>
              <a:rPr lang="tr-TR" dirty="0" err="1"/>
              <a:t>Tuple'lar</a:t>
            </a:r>
            <a:r>
              <a:rPr lang="tr-TR" dirty="0"/>
              <a:t>, birçok değeri tek bir </a:t>
            </a:r>
            <a:r>
              <a:rPr lang="tr-TR" dirty="0" err="1"/>
              <a:t>tuple</a:t>
            </a:r>
            <a:r>
              <a:rPr lang="tr-TR" dirty="0"/>
              <a:t> içinde paketleme (packing) ve çözme (</a:t>
            </a:r>
            <a:r>
              <a:rPr lang="tr-TR" dirty="0" err="1"/>
              <a:t>unpacking</a:t>
            </a:r>
            <a:r>
              <a:rPr lang="tr-TR" dirty="0"/>
              <a:t>) işlemlerinde kullanılabilir. Örneğin, a, b, c = (1, 2, 3) şeklinde </a:t>
            </a:r>
            <a:r>
              <a:rPr lang="tr-TR" dirty="0" err="1"/>
              <a:t>tuple</a:t>
            </a:r>
            <a:r>
              <a:rPr lang="tr-TR" dirty="0"/>
              <a:t> çözme yapabilirsiniz.</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Fonksiyonlarda Parametre ve Dönüş Değeri: </a:t>
            </a:r>
            <a:r>
              <a:rPr lang="tr-TR" dirty="0" err="1"/>
              <a:t>Tuple'lar</a:t>
            </a:r>
            <a:r>
              <a:rPr lang="tr-TR" dirty="0"/>
              <a:t>, fonksiyonlarda birden fazla değeri tek bir parametre olarak geçmek veya birden fazla değeri tek bir dönüş değeri olarak döndürmek için kullanılabilir. Bu sayede fonksiyonlar daha esnek hale gelir.</a:t>
            </a:r>
          </a:p>
          <a:p>
            <a:pPr marL="285750" indent="-285750">
              <a:buFont typeface="Arial" panose="020B0604020202020204" pitchFamily="34" charset="0"/>
              <a:buChar char="•"/>
            </a:pPr>
            <a:endParaRPr lang="tr-TR" dirty="0"/>
          </a:p>
          <a:p>
            <a:r>
              <a:rPr lang="en-US" dirty="0" err="1"/>
              <a:t>Tuple'lar</a:t>
            </a:r>
            <a:r>
              <a:rPr lang="en-US" dirty="0"/>
              <a:t>, </a:t>
            </a:r>
            <a:r>
              <a:rPr lang="en-US" dirty="0" err="1"/>
              <a:t>özellikle</a:t>
            </a:r>
            <a:r>
              <a:rPr lang="en-US" dirty="0"/>
              <a:t> </a:t>
            </a:r>
            <a:r>
              <a:rPr lang="en-US" dirty="0" err="1"/>
              <a:t>değiştirilemez</a:t>
            </a:r>
            <a:r>
              <a:rPr lang="en-US" dirty="0"/>
              <a:t> </a:t>
            </a:r>
            <a:r>
              <a:rPr lang="en-US" dirty="0" err="1"/>
              <a:t>ve</a:t>
            </a:r>
            <a:r>
              <a:rPr lang="en-US" dirty="0"/>
              <a:t> </a:t>
            </a:r>
            <a:r>
              <a:rPr lang="en-US" dirty="0" err="1"/>
              <a:t>sıralı</a:t>
            </a:r>
            <a:r>
              <a:rPr lang="en-US" dirty="0"/>
              <a:t> </a:t>
            </a:r>
            <a:r>
              <a:rPr lang="en-US" dirty="0" err="1"/>
              <a:t>veri</a:t>
            </a:r>
            <a:r>
              <a:rPr lang="en-US" dirty="0"/>
              <a:t> </a:t>
            </a:r>
            <a:r>
              <a:rPr lang="en-US" dirty="0" err="1"/>
              <a:t>yapısı</a:t>
            </a:r>
            <a:r>
              <a:rPr lang="en-US" dirty="0"/>
              <a:t> </a:t>
            </a:r>
            <a:r>
              <a:rPr lang="en-US" dirty="0" err="1"/>
              <a:t>gerektiren</a:t>
            </a:r>
            <a:r>
              <a:rPr lang="en-US" dirty="0"/>
              <a:t> </a:t>
            </a:r>
            <a:r>
              <a:rPr lang="en-US" dirty="0" err="1"/>
              <a:t>durumlarda</a:t>
            </a:r>
            <a:r>
              <a:rPr lang="en-US" dirty="0"/>
              <a:t> </a:t>
            </a:r>
            <a:r>
              <a:rPr lang="en-US" dirty="0" err="1"/>
              <a:t>kullanışlıdır</a:t>
            </a:r>
            <a:r>
              <a:rPr lang="en-US" dirty="0"/>
              <a:t>. </a:t>
            </a:r>
            <a:r>
              <a:rPr lang="en-US" dirty="0" err="1"/>
              <a:t>Örneğin</a:t>
            </a:r>
            <a:r>
              <a:rPr lang="en-US" dirty="0"/>
              <a:t>, </a:t>
            </a:r>
            <a:r>
              <a:rPr lang="en-US" dirty="0" err="1"/>
              <a:t>birden</a:t>
            </a:r>
            <a:r>
              <a:rPr lang="en-US" dirty="0"/>
              <a:t> </a:t>
            </a:r>
            <a:r>
              <a:rPr lang="en-US" dirty="0" err="1"/>
              <a:t>fazla</a:t>
            </a:r>
            <a:r>
              <a:rPr lang="en-US" dirty="0"/>
              <a:t> </a:t>
            </a:r>
            <a:r>
              <a:rPr lang="en-US" dirty="0" err="1"/>
              <a:t>değeri</a:t>
            </a:r>
            <a:r>
              <a:rPr lang="en-US" dirty="0"/>
              <a:t> </a:t>
            </a:r>
            <a:r>
              <a:rPr lang="en-US" dirty="0" err="1"/>
              <a:t>bir</a:t>
            </a:r>
            <a:r>
              <a:rPr lang="en-US" dirty="0"/>
              <a:t> </a:t>
            </a:r>
            <a:r>
              <a:rPr lang="en-US" dirty="0" err="1"/>
              <a:t>arada</a:t>
            </a:r>
            <a:r>
              <a:rPr lang="en-US" dirty="0"/>
              <a:t> </a:t>
            </a:r>
            <a:r>
              <a:rPr lang="en-US" dirty="0" err="1"/>
              <a:t>tutmak</a:t>
            </a:r>
            <a:r>
              <a:rPr lang="en-US" dirty="0"/>
              <a:t>, </a:t>
            </a:r>
            <a:r>
              <a:rPr lang="en-US" dirty="0" err="1"/>
              <a:t>fonksiyonlara</a:t>
            </a:r>
            <a:r>
              <a:rPr lang="en-US" dirty="0"/>
              <a:t> </a:t>
            </a:r>
            <a:r>
              <a:rPr lang="en-US" dirty="0" err="1"/>
              <a:t>birden</a:t>
            </a:r>
            <a:r>
              <a:rPr lang="en-US" dirty="0"/>
              <a:t> </a:t>
            </a:r>
            <a:r>
              <a:rPr lang="en-US" dirty="0" err="1"/>
              <a:t>fazla</a:t>
            </a:r>
            <a:r>
              <a:rPr lang="en-US" dirty="0"/>
              <a:t> </a:t>
            </a:r>
            <a:r>
              <a:rPr lang="en-US" dirty="0" err="1"/>
              <a:t>değer</a:t>
            </a:r>
            <a:r>
              <a:rPr lang="en-US" dirty="0"/>
              <a:t> </a:t>
            </a:r>
            <a:r>
              <a:rPr lang="en-US" dirty="0" err="1"/>
              <a:t>geçmek</a:t>
            </a:r>
            <a:r>
              <a:rPr lang="en-US" dirty="0"/>
              <a:t> </a:t>
            </a:r>
            <a:r>
              <a:rPr lang="en-US" dirty="0" err="1"/>
              <a:t>veya</a:t>
            </a:r>
            <a:r>
              <a:rPr lang="en-US" dirty="0"/>
              <a:t> </a:t>
            </a:r>
            <a:r>
              <a:rPr lang="en-US" dirty="0" err="1"/>
              <a:t>döndürmek</a:t>
            </a:r>
            <a:r>
              <a:rPr lang="en-US" dirty="0"/>
              <a:t>, </a:t>
            </a:r>
            <a:r>
              <a:rPr lang="en-US" dirty="0" err="1"/>
              <a:t>verileri</a:t>
            </a:r>
            <a:r>
              <a:rPr lang="en-US" dirty="0"/>
              <a:t> </a:t>
            </a:r>
            <a:r>
              <a:rPr lang="en-US" dirty="0" err="1"/>
              <a:t>korumak</a:t>
            </a:r>
            <a:r>
              <a:rPr lang="en-US" dirty="0"/>
              <a:t> </a:t>
            </a:r>
            <a:r>
              <a:rPr lang="en-US" dirty="0" err="1"/>
              <a:t>istediğiniz</a:t>
            </a:r>
            <a:r>
              <a:rPr lang="en-US" dirty="0"/>
              <a:t> </a:t>
            </a:r>
            <a:r>
              <a:rPr lang="en-US" dirty="0" err="1"/>
              <a:t>durumlarda</a:t>
            </a:r>
            <a:r>
              <a:rPr lang="en-US" dirty="0"/>
              <a:t> </a:t>
            </a:r>
            <a:r>
              <a:rPr lang="en-US" dirty="0" err="1"/>
              <a:t>tuple'lar</a:t>
            </a:r>
            <a:r>
              <a:rPr lang="en-US" dirty="0"/>
              <a:t> </a:t>
            </a:r>
            <a:r>
              <a:rPr lang="en-US" dirty="0" err="1"/>
              <a:t>tercih</a:t>
            </a:r>
            <a:r>
              <a:rPr lang="en-US" dirty="0"/>
              <a:t> </a:t>
            </a:r>
            <a:r>
              <a:rPr lang="en-US" dirty="0" err="1"/>
              <a:t>edilebilir</a:t>
            </a:r>
            <a:r>
              <a:rPr lang="en-US" dirty="0"/>
              <a:t>.</a:t>
            </a:r>
          </a:p>
        </p:txBody>
      </p:sp>
    </p:spTree>
    <p:extLst>
      <p:ext uri="{BB962C8B-B14F-4D97-AF65-F5344CB8AC3E}">
        <p14:creationId xmlns:p14="http://schemas.microsoft.com/office/powerpoint/2010/main" val="4219201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35</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D6A2D415-43E3-73AE-84DD-594EFE23DD64}"/>
              </a:ext>
            </a:extLst>
          </p:cNvPr>
          <p:cNvGraphicFramePr>
            <a:graphicFrameLocks noGrp="1"/>
          </p:cNvGraphicFramePr>
          <p:nvPr>
            <p:extLst>
              <p:ext uri="{D42A27DB-BD31-4B8C-83A1-F6EECF244321}">
                <p14:modId xmlns:p14="http://schemas.microsoft.com/office/powerpoint/2010/main" val="674772345"/>
              </p:ext>
            </p:extLst>
          </p:nvPr>
        </p:nvGraphicFramePr>
        <p:xfrm>
          <a:off x="2354780" y="1216124"/>
          <a:ext cx="7562088" cy="4246880"/>
        </p:xfrm>
        <a:graphic>
          <a:graphicData uri="http://schemas.openxmlformats.org/drawingml/2006/table">
            <a:tbl>
              <a:tblPr firstRow="1" bandRow="1">
                <a:tableStyleId>{5C22544A-7EE6-4342-B048-85BDC9FD1C3A}</a:tableStyleId>
              </a:tblPr>
              <a:tblGrid>
                <a:gridCol w="3781044">
                  <a:extLst>
                    <a:ext uri="{9D8B030D-6E8A-4147-A177-3AD203B41FA5}">
                      <a16:colId xmlns:a16="http://schemas.microsoft.com/office/drawing/2014/main" val="236945264"/>
                    </a:ext>
                  </a:extLst>
                </a:gridCol>
                <a:gridCol w="3781044">
                  <a:extLst>
                    <a:ext uri="{9D8B030D-6E8A-4147-A177-3AD203B41FA5}">
                      <a16:colId xmlns:a16="http://schemas.microsoft.com/office/drawing/2014/main" val="1134385901"/>
                    </a:ext>
                  </a:extLst>
                </a:gridCol>
              </a:tblGrid>
              <a:tr h="370840">
                <a:tc>
                  <a:txBody>
                    <a:bodyPr/>
                    <a:lstStyle/>
                    <a:p>
                      <a:pPr algn="ctr"/>
                      <a:r>
                        <a:rPr lang="tr-TR" dirty="0"/>
                        <a:t>Python Dili </a:t>
                      </a:r>
                      <a:r>
                        <a:rPr lang="tr-TR" dirty="0" err="1"/>
                        <a:t>Tuple</a:t>
                      </a:r>
                      <a:r>
                        <a:rPr lang="tr-TR" dirty="0"/>
                        <a:t> tanımlama şekilleri</a:t>
                      </a:r>
                      <a:endParaRPr lang="en-US" dirty="0"/>
                    </a:p>
                  </a:txBody>
                  <a:tcPr/>
                </a:tc>
                <a:tc>
                  <a:txBody>
                    <a:bodyPr/>
                    <a:lstStyle/>
                    <a:p>
                      <a:pPr algn="ctr"/>
                      <a:r>
                        <a:rPr lang="tr-TR" dirty="0"/>
                        <a:t>Veri Tipi </a:t>
                      </a:r>
                      <a:r>
                        <a:rPr lang="en-US" dirty="0"/>
                        <a:t>&lt;</a:t>
                      </a:r>
                      <a:r>
                        <a:rPr lang="tr-TR" dirty="0" err="1"/>
                        <a:t>class</a:t>
                      </a:r>
                      <a:r>
                        <a:rPr lang="tr-TR" dirty="0"/>
                        <a:t> ‘</a:t>
                      </a:r>
                      <a:r>
                        <a:rPr lang="tr-TR" dirty="0" err="1"/>
                        <a:t>tuple</a:t>
                      </a:r>
                      <a:r>
                        <a:rPr lang="tr-TR" dirty="0"/>
                        <a:t>’</a:t>
                      </a:r>
                      <a:r>
                        <a:rPr lang="en-US" dirty="0"/>
                        <a:t>&gt;</a:t>
                      </a:r>
                    </a:p>
                  </a:txBody>
                  <a:tcPr/>
                </a:tc>
                <a:extLst>
                  <a:ext uri="{0D108BD9-81ED-4DB2-BD59-A6C34878D82A}">
                    <a16:rowId xmlns:a16="http://schemas.microsoft.com/office/drawing/2014/main" val="3748654554"/>
                  </a:ext>
                </a:extLst>
              </a:tr>
              <a:tr h="370840">
                <a:tc>
                  <a:txBody>
                    <a:bodyPr/>
                    <a:lstStyle/>
                    <a:p>
                      <a:r>
                        <a:rPr lang="tr-TR" dirty="0"/>
                        <a:t>T=(‘P’, ‘Y’, ‘T’, ‘H’, ‘O’, ‘N’)</a:t>
                      </a:r>
                      <a:endParaRPr lang="en-US" dirty="0"/>
                    </a:p>
                  </a:txBody>
                  <a:tcPr/>
                </a:tc>
                <a:tc>
                  <a:txBody>
                    <a:bodyPr/>
                    <a:lstStyle/>
                    <a:p>
                      <a:r>
                        <a:rPr lang="tr-TR" dirty="0"/>
                        <a:t>Karakter demeti</a:t>
                      </a:r>
                      <a:endParaRPr lang="en-US" dirty="0"/>
                    </a:p>
                  </a:txBody>
                  <a:tcPr/>
                </a:tc>
                <a:extLst>
                  <a:ext uri="{0D108BD9-81ED-4DB2-BD59-A6C34878D82A}">
                    <a16:rowId xmlns:a16="http://schemas.microsoft.com/office/drawing/2014/main" val="29252167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T=(‘Bolu’, ‘</a:t>
                      </a:r>
                      <a:r>
                        <a:rPr lang="tr-TR" dirty="0" err="1"/>
                        <a:t>Hanzar</a:t>
                      </a:r>
                      <a:r>
                        <a:rPr lang="tr-TR" dirty="0"/>
                        <a:t>’, 3, 4, ‘5’)</a:t>
                      </a:r>
                      <a:endParaRPr lang="en-US" dirty="0"/>
                    </a:p>
                  </a:txBody>
                  <a:tcPr/>
                </a:tc>
                <a:tc>
                  <a:txBody>
                    <a:bodyPr/>
                    <a:lstStyle/>
                    <a:p>
                      <a:r>
                        <a:rPr lang="tr-TR" dirty="0"/>
                        <a:t>Karışık değerler demeti</a:t>
                      </a:r>
                      <a:endParaRPr lang="en-US" dirty="0"/>
                    </a:p>
                  </a:txBody>
                  <a:tcPr/>
                </a:tc>
                <a:extLst>
                  <a:ext uri="{0D108BD9-81ED-4DB2-BD59-A6C34878D82A}">
                    <a16:rowId xmlns:a16="http://schemas.microsoft.com/office/drawing/2014/main" val="89386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T=(1, 2, 3, 4, 5, 6)</a:t>
                      </a:r>
                      <a:endParaRPr lang="en-US" dirty="0"/>
                    </a:p>
                  </a:txBody>
                  <a:tcPr/>
                </a:tc>
                <a:tc>
                  <a:txBody>
                    <a:bodyPr/>
                    <a:lstStyle/>
                    <a:p>
                      <a:r>
                        <a:rPr lang="tr-TR" dirty="0"/>
                        <a:t>Tam sayı demeti</a:t>
                      </a:r>
                      <a:endParaRPr lang="en-US" dirty="0"/>
                    </a:p>
                  </a:txBody>
                  <a:tcPr/>
                </a:tc>
                <a:extLst>
                  <a:ext uri="{0D108BD9-81ED-4DB2-BD59-A6C34878D82A}">
                    <a16:rowId xmlns:a16="http://schemas.microsoft.com/office/drawing/2014/main" val="34397314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a:t>
                      </a:r>
                      <a:endParaRPr lang="en-US" dirty="0"/>
                    </a:p>
                  </a:txBody>
                  <a:tcPr/>
                </a:tc>
                <a:tc>
                  <a:txBody>
                    <a:bodyPr/>
                    <a:lstStyle/>
                    <a:p>
                      <a:r>
                        <a:rPr lang="tr-TR" dirty="0"/>
                        <a:t>Boş bir demet</a:t>
                      </a:r>
                      <a:endParaRPr lang="en-US" dirty="0"/>
                    </a:p>
                  </a:txBody>
                  <a:tcPr/>
                </a:tc>
                <a:extLst>
                  <a:ext uri="{0D108BD9-81ED-4DB2-BD59-A6C34878D82A}">
                    <a16:rowId xmlns:a16="http://schemas.microsoft.com/office/drawing/2014/main" val="11012845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T=‘ali’, ‘</a:t>
                      </a:r>
                      <a:r>
                        <a:rPr lang="tr-TR" dirty="0" err="1"/>
                        <a:t>ahmet</a:t>
                      </a:r>
                      <a:r>
                        <a:rPr lang="tr-TR" dirty="0"/>
                        <a:t>’, ‘</a:t>
                      </a:r>
                      <a:r>
                        <a:rPr lang="tr-TR" dirty="0" err="1"/>
                        <a:t>mehmet</a:t>
                      </a:r>
                      <a:r>
                        <a:rPr lang="tr-TR" dirty="0"/>
                        <a:t>’</a:t>
                      </a:r>
                      <a:endParaRPr lang="en-US" dirty="0"/>
                    </a:p>
                  </a:txBody>
                  <a:tcPr/>
                </a:tc>
                <a:tc>
                  <a:txBody>
                    <a:bodyPr/>
                    <a:lstStyle/>
                    <a:p>
                      <a:r>
                        <a:rPr lang="tr-TR" dirty="0"/>
                        <a:t>() kullanılmayabilir</a:t>
                      </a:r>
                      <a:endParaRPr lang="en-US" dirty="0"/>
                    </a:p>
                  </a:txBody>
                  <a:tcPr/>
                </a:tc>
                <a:extLst>
                  <a:ext uri="{0D108BD9-81ED-4DB2-BD59-A6C34878D82A}">
                    <a16:rowId xmlns:a16="http://schemas.microsoft.com/office/drawing/2014/main" val="4044996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D=(1, 2, 3, 4, 5, 6);  T=</a:t>
                      </a:r>
                      <a:r>
                        <a:rPr lang="tr-TR" dirty="0" err="1"/>
                        <a:t>list</a:t>
                      </a:r>
                      <a:r>
                        <a:rPr lang="tr-TR" dirty="0"/>
                        <a:t>(D)</a:t>
                      </a:r>
                      <a:endParaRPr lang="en-US" dirty="0"/>
                    </a:p>
                  </a:txBody>
                  <a:tcPr/>
                </a:tc>
                <a:tc>
                  <a:txBody>
                    <a:bodyPr/>
                    <a:lstStyle/>
                    <a:p>
                      <a:r>
                        <a:rPr lang="tr-TR" dirty="0" err="1"/>
                        <a:t>Tuple’dan</a:t>
                      </a:r>
                      <a:r>
                        <a:rPr lang="tr-TR" dirty="0"/>
                        <a:t> </a:t>
                      </a:r>
                      <a:r>
                        <a:rPr lang="tr-TR" dirty="0" err="1"/>
                        <a:t>list’e</a:t>
                      </a:r>
                      <a:r>
                        <a:rPr lang="tr-TR" dirty="0"/>
                        <a:t> dönüşüm</a:t>
                      </a:r>
                      <a:endParaRPr lang="en-US" dirty="0"/>
                    </a:p>
                  </a:txBody>
                  <a:tcPr/>
                </a:tc>
                <a:extLst>
                  <a:ext uri="{0D108BD9-81ED-4DB2-BD59-A6C34878D82A}">
                    <a16:rowId xmlns:a16="http://schemas.microsoft.com/office/drawing/2014/main" val="1756191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L=(1, 2, 3, 4, 5); T=</a:t>
                      </a:r>
                      <a:r>
                        <a:rPr lang="tr-TR" dirty="0" err="1"/>
                        <a:t>tuple</a:t>
                      </a:r>
                      <a:r>
                        <a:rPr lang="tr-TR" dirty="0"/>
                        <a:t>(L)</a:t>
                      </a:r>
                      <a:endParaRPr lang="en-US" dirty="0"/>
                    </a:p>
                  </a:txBody>
                  <a:tcPr/>
                </a:tc>
                <a:tc>
                  <a:txBody>
                    <a:bodyPr/>
                    <a:lstStyle/>
                    <a:p>
                      <a:r>
                        <a:rPr lang="tr-TR" dirty="0" err="1"/>
                        <a:t>List’den</a:t>
                      </a:r>
                      <a:r>
                        <a:rPr lang="tr-TR" dirty="0"/>
                        <a:t> </a:t>
                      </a:r>
                      <a:r>
                        <a:rPr lang="tr-TR" dirty="0" err="1"/>
                        <a:t>tuple’a</a:t>
                      </a:r>
                      <a:r>
                        <a:rPr lang="tr-TR" dirty="0"/>
                        <a:t> dönüşüm</a:t>
                      </a:r>
                      <a:endParaRPr lang="en-US" dirty="0"/>
                    </a:p>
                  </a:txBody>
                  <a:tcPr/>
                </a:tc>
                <a:extLst>
                  <a:ext uri="{0D108BD9-81ED-4DB2-BD59-A6C34878D82A}">
                    <a16:rowId xmlns:a16="http://schemas.microsoft.com/office/drawing/2014/main" val="8074793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a:t>
                      </a:r>
                      <a:r>
                        <a:rPr lang="tr-TR" dirty="0" err="1"/>
                        <a:t>ahmet</a:t>
                      </a:r>
                      <a:r>
                        <a:rPr lang="tr-TR" dirty="0"/>
                        <a:t>’;  T=</a:t>
                      </a:r>
                      <a:r>
                        <a:rPr lang="tr-TR" dirty="0" err="1"/>
                        <a:t>tuple</a:t>
                      </a:r>
                      <a:r>
                        <a:rPr lang="tr-TR" dirty="0"/>
                        <a:t>(S)</a:t>
                      </a:r>
                      <a:endParaRPr lang="en-US" dirty="0"/>
                    </a:p>
                  </a:txBody>
                  <a:tcPr/>
                </a:tc>
                <a:tc>
                  <a:txBody>
                    <a:bodyPr/>
                    <a:lstStyle/>
                    <a:p>
                      <a:r>
                        <a:rPr lang="tr-TR" dirty="0" err="1"/>
                        <a:t>String’den</a:t>
                      </a:r>
                      <a:r>
                        <a:rPr lang="tr-TR" dirty="0"/>
                        <a:t> </a:t>
                      </a:r>
                      <a:r>
                        <a:rPr lang="tr-TR" dirty="0" err="1"/>
                        <a:t>tuple’a</a:t>
                      </a:r>
                      <a:r>
                        <a:rPr lang="tr-TR" dirty="0"/>
                        <a:t> dönüşüm</a:t>
                      </a:r>
                    </a:p>
                    <a:p>
                      <a:r>
                        <a:rPr lang="en-US" dirty="0"/>
                        <a:t>#</a:t>
                      </a:r>
                      <a:r>
                        <a:rPr lang="tr-TR" dirty="0"/>
                        <a:t>(‘a’, ‘h’, ‘m’, ‘e’, ‘t’)</a:t>
                      </a:r>
                      <a:endParaRPr lang="en-US" dirty="0"/>
                    </a:p>
                  </a:txBody>
                  <a:tcPr/>
                </a:tc>
                <a:extLst>
                  <a:ext uri="{0D108BD9-81ED-4DB2-BD59-A6C34878D82A}">
                    <a16:rowId xmlns:a16="http://schemas.microsoft.com/office/drawing/2014/main" val="2917371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 12, 54, ‘</a:t>
                      </a:r>
                      <a:r>
                        <a:rPr lang="tr-TR" dirty="0" err="1"/>
                        <a:t>ahmet</a:t>
                      </a:r>
                      <a:r>
                        <a:rPr lang="tr-T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u= t, (1, 2, 3, 4)</a:t>
                      </a:r>
                      <a:endParaRPr lang="en-US" dirty="0"/>
                    </a:p>
                  </a:txBody>
                  <a:tcPr/>
                </a:tc>
                <a:tc>
                  <a:txBody>
                    <a:bodyPr/>
                    <a:lstStyle/>
                    <a:p>
                      <a:r>
                        <a:rPr lang="tr-TR" dirty="0"/>
                        <a:t>İç içe </a:t>
                      </a:r>
                      <a:r>
                        <a:rPr lang="tr-TR" dirty="0" err="1"/>
                        <a:t>tuple</a:t>
                      </a:r>
                      <a:r>
                        <a:rPr lang="tr-TR" dirty="0"/>
                        <a:t> örneği. u’nun değeri: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tr-TR" dirty="0"/>
                        <a:t>((12, 54, ’</a:t>
                      </a:r>
                      <a:r>
                        <a:rPr lang="tr-TR" dirty="0" err="1"/>
                        <a:t>ahmet</a:t>
                      </a:r>
                      <a:r>
                        <a:rPr lang="tr-TR" dirty="0"/>
                        <a:t>’), (1, 2, 3, 4))</a:t>
                      </a:r>
                      <a:endParaRPr lang="en-US" dirty="0"/>
                    </a:p>
                  </a:txBody>
                  <a:tcPr/>
                </a:tc>
                <a:extLst>
                  <a:ext uri="{0D108BD9-81ED-4DB2-BD59-A6C34878D82A}">
                    <a16:rowId xmlns:a16="http://schemas.microsoft.com/office/drawing/2014/main" val="1646749824"/>
                  </a:ext>
                </a:extLst>
              </a:tr>
            </a:tbl>
          </a:graphicData>
        </a:graphic>
      </p:graphicFrame>
      <p:sp>
        <p:nvSpPr>
          <p:cNvPr id="6" name="TextBox 5">
            <a:extLst>
              <a:ext uri="{FF2B5EF4-FFF2-40B4-BE49-F238E27FC236}">
                <a16:creationId xmlns:a16="http://schemas.microsoft.com/office/drawing/2014/main" id="{3B3EE3B0-19A5-D369-C2BD-B7CD9E45CBC3}"/>
              </a:ext>
            </a:extLst>
          </p:cNvPr>
          <p:cNvSpPr txBox="1"/>
          <p:nvPr/>
        </p:nvSpPr>
        <p:spPr>
          <a:xfrm>
            <a:off x="5504888" y="5468089"/>
            <a:ext cx="1261872" cy="369332"/>
          </a:xfrm>
          <a:prstGeom prst="rect">
            <a:avLst/>
          </a:prstGeom>
          <a:noFill/>
        </p:spPr>
        <p:txBody>
          <a:bodyPr wrap="square" rtlCol="0">
            <a:spAutoFit/>
          </a:bodyPr>
          <a:lstStyle/>
          <a:p>
            <a:r>
              <a:rPr lang="tr-TR" dirty="0"/>
              <a:t>TABLO 4.1</a:t>
            </a:r>
            <a:endParaRPr lang="en-US" dirty="0"/>
          </a:p>
        </p:txBody>
      </p:sp>
    </p:spTree>
    <p:extLst>
      <p:ext uri="{BB962C8B-B14F-4D97-AF65-F5344CB8AC3E}">
        <p14:creationId xmlns:p14="http://schemas.microsoft.com/office/powerpoint/2010/main" val="3162508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TUPLE (DEMET)</a:t>
            </a:r>
            <a:r>
              <a:rPr lang="tr-TR" sz="2000" b="1" dirty="0">
                <a:solidFill>
                  <a:srgbClr val="FF0000"/>
                </a:solidFill>
              </a:rPr>
              <a:t> ELEMANLARINA ERİŞİM</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36</a:t>
            </a:fld>
            <a:endParaRPr lang="tr-TR" dirty="0">
              <a:solidFill>
                <a:schemeClr val="tx2">
                  <a:lumMod val="75000"/>
                </a:schemeClr>
              </a:solidFill>
            </a:endParaRPr>
          </a:p>
        </p:txBody>
      </p:sp>
      <p:sp>
        <p:nvSpPr>
          <p:cNvPr id="8" name="TextBox 7">
            <a:extLst>
              <a:ext uri="{FF2B5EF4-FFF2-40B4-BE49-F238E27FC236}">
                <a16:creationId xmlns:a16="http://schemas.microsoft.com/office/drawing/2014/main" id="{FC304314-CCFC-16C3-10C5-9E1FFD27C4FA}"/>
              </a:ext>
            </a:extLst>
          </p:cNvPr>
          <p:cNvSpPr txBox="1"/>
          <p:nvPr/>
        </p:nvSpPr>
        <p:spPr>
          <a:xfrm>
            <a:off x="2249424" y="1737360"/>
            <a:ext cx="7735824" cy="2308324"/>
          </a:xfrm>
          <a:prstGeom prst="rect">
            <a:avLst/>
          </a:prstGeom>
          <a:noFill/>
        </p:spPr>
        <p:txBody>
          <a:bodyPr wrap="square" rtlCol="0">
            <a:spAutoFit/>
          </a:bodyPr>
          <a:lstStyle/>
          <a:p>
            <a:r>
              <a:rPr lang="tr-TR" dirty="0"/>
              <a:t>Bir demet/</a:t>
            </a:r>
            <a:r>
              <a:rPr lang="tr-TR" dirty="0" err="1"/>
              <a:t>tuple</a:t>
            </a:r>
            <a:r>
              <a:rPr lang="tr-TR" dirty="0"/>
              <a:t> elemanlarına aynı </a:t>
            </a:r>
            <a:r>
              <a:rPr lang="tr-TR" dirty="0" err="1"/>
              <a:t>string</a:t>
            </a:r>
            <a:r>
              <a:rPr lang="tr-TR" dirty="0"/>
              <a:t> ve listelerde olduğu gibi indis numaraları ile doğrudan erişilebilir ancak değerleri </a:t>
            </a:r>
            <a:r>
              <a:rPr lang="tr-TR" dirty="0" err="1"/>
              <a:t>değiştirilemez.Örnğin</a:t>
            </a:r>
            <a:r>
              <a:rPr lang="tr-TR" dirty="0"/>
              <a:t>;</a:t>
            </a:r>
          </a:p>
          <a:p>
            <a:r>
              <a:rPr lang="tr-TR" dirty="0"/>
              <a:t>dil= (‘C’, ‘C++’, ‘C</a:t>
            </a:r>
            <a:r>
              <a:rPr lang="en-US" dirty="0"/>
              <a:t>#</a:t>
            </a:r>
            <a:r>
              <a:rPr lang="tr-TR" dirty="0"/>
              <a:t>’, ‘Java’, ‘Python’, ‘</a:t>
            </a:r>
            <a:r>
              <a:rPr lang="tr-TR" dirty="0" err="1"/>
              <a:t>ObjeC</a:t>
            </a:r>
            <a:r>
              <a:rPr lang="tr-TR" dirty="0"/>
              <a:t>’)</a:t>
            </a:r>
          </a:p>
          <a:p>
            <a:r>
              <a:rPr lang="tr-TR" dirty="0" err="1"/>
              <a:t>print</a:t>
            </a:r>
            <a:r>
              <a:rPr lang="tr-TR" dirty="0"/>
              <a:t>(dil</a:t>
            </a:r>
            <a:r>
              <a:rPr lang="en-US" dirty="0"/>
              <a:t>[3]</a:t>
            </a:r>
            <a:r>
              <a:rPr lang="tr-TR" dirty="0"/>
              <a:t>)</a:t>
            </a:r>
            <a:endParaRPr lang="en-US" dirty="0"/>
          </a:p>
          <a:p>
            <a:r>
              <a:rPr lang="en-US" dirty="0"/>
              <a:t>#Java</a:t>
            </a:r>
            <a:endParaRPr lang="tr-TR" dirty="0"/>
          </a:p>
          <a:p>
            <a:endParaRPr lang="tr-TR" dirty="0"/>
          </a:p>
          <a:p>
            <a:r>
              <a:rPr lang="tr-TR" b="1" dirty="0"/>
              <a:t>Örnek Soru 8.1: </a:t>
            </a:r>
            <a:r>
              <a:rPr lang="tr-TR" dirty="0"/>
              <a:t>dil= (‘C’, ‘C++’, ‘C</a:t>
            </a:r>
            <a:r>
              <a:rPr lang="en-US" dirty="0"/>
              <a:t>#</a:t>
            </a:r>
            <a:r>
              <a:rPr lang="tr-TR" dirty="0"/>
              <a:t>’, ‘Java’, ‘Python’, ‘</a:t>
            </a:r>
            <a:r>
              <a:rPr lang="tr-TR" dirty="0" err="1"/>
              <a:t>ObjeC</a:t>
            </a:r>
            <a:r>
              <a:rPr lang="tr-TR" dirty="0"/>
              <a:t>’) şeklindeki </a:t>
            </a:r>
            <a:r>
              <a:rPr lang="tr-TR" dirty="0" err="1"/>
              <a:t>tuple</a:t>
            </a:r>
            <a:r>
              <a:rPr lang="tr-TR" dirty="0"/>
              <a:t> veri yapısındaki en son elemanın değerini ‘Swift’ olarak değiştiren program yazınız.</a:t>
            </a:r>
          </a:p>
        </p:txBody>
      </p:sp>
    </p:spTree>
    <p:extLst>
      <p:ext uri="{BB962C8B-B14F-4D97-AF65-F5344CB8AC3E}">
        <p14:creationId xmlns:p14="http://schemas.microsoft.com/office/powerpoint/2010/main" val="199895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369332"/>
          </a:xfrm>
          <a:prstGeom prst="rect">
            <a:avLst/>
          </a:prstGeom>
          <a:noFill/>
        </p:spPr>
        <p:txBody>
          <a:bodyPr wrap="square" rtlCol="0">
            <a:spAutoFit/>
          </a:bodyPr>
          <a:lstStyle/>
          <a:p>
            <a:r>
              <a:rPr lang="tr-TR" b="1" dirty="0"/>
              <a:t>Örnek Soru 8.1 Çözümü:</a:t>
            </a:r>
            <a:endParaRPr lang="en-US" dirty="0"/>
          </a:p>
        </p:txBody>
      </p:sp>
      <p:sp>
        <p:nvSpPr>
          <p:cNvPr id="8" name="TextBox 7">
            <a:extLst>
              <a:ext uri="{FF2B5EF4-FFF2-40B4-BE49-F238E27FC236}">
                <a16:creationId xmlns:a16="http://schemas.microsoft.com/office/drawing/2014/main" id="{4E07E473-EE09-31BB-BD79-F99EE0EE5F63}"/>
              </a:ext>
            </a:extLst>
          </p:cNvPr>
          <p:cNvSpPr txBox="1"/>
          <p:nvPr/>
        </p:nvSpPr>
        <p:spPr>
          <a:xfrm>
            <a:off x="2404872" y="771668"/>
            <a:ext cx="7543800" cy="1200329"/>
          </a:xfrm>
          <a:prstGeom prst="rect">
            <a:avLst/>
          </a:prstGeom>
          <a:noFill/>
        </p:spPr>
        <p:txBody>
          <a:bodyPr wrap="square" rtlCol="0">
            <a:spAutoFit/>
          </a:bodyPr>
          <a:lstStyle/>
          <a:p>
            <a:r>
              <a:rPr lang="tr-TR" dirty="0"/>
              <a:t>Bir </a:t>
            </a:r>
            <a:r>
              <a:rPr lang="tr-TR" dirty="0" err="1"/>
              <a:t>tuple</a:t>
            </a:r>
            <a:r>
              <a:rPr lang="tr-TR" dirty="0"/>
              <a:t> elemanları doğrudan değiştirilemez fakat dolaylı olarak değiştirilebilir. Bunun için aynen </a:t>
            </a:r>
            <a:r>
              <a:rPr lang="tr-TR" dirty="0" err="1"/>
              <a:t>stringlerde</a:t>
            </a:r>
            <a:r>
              <a:rPr lang="tr-TR" dirty="0"/>
              <a:t> olduğu gibi dilimleme yöntemi kullanılabilir veya </a:t>
            </a:r>
            <a:r>
              <a:rPr lang="tr-TR" dirty="0" err="1"/>
              <a:t>tuple</a:t>
            </a:r>
            <a:r>
              <a:rPr lang="tr-TR" dirty="0"/>
              <a:t>, liste yapısına dönüştürülerek ilgili </a:t>
            </a:r>
            <a:r>
              <a:rPr lang="tr-TR" dirty="0" err="1"/>
              <a:t>list</a:t>
            </a:r>
            <a:r>
              <a:rPr lang="tr-TR" dirty="0"/>
              <a:t> fonksiyonları (</a:t>
            </a:r>
            <a:r>
              <a:rPr lang="tr-TR" dirty="0" err="1"/>
              <a:t>append</a:t>
            </a:r>
            <a:r>
              <a:rPr lang="tr-TR" dirty="0"/>
              <a:t>, </a:t>
            </a:r>
            <a:r>
              <a:rPr lang="tr-TR" dirty="0" err="1"/>
              <a:t>remove</a:t>
            </a:r>
            <a:r>
              <a:rPr lang="tr-TR" dirty="0"/>
              <a:t>, gibi) ile yapılmak istenilen değişikler yapılabilir.</a:t>
            </a:r>
            <a:endParaRPr lang="en-US" dirty="0"/>
          </a:p>
        </p:txBody>
      </p:sp>
      <p:pic>
        <p:nvPicPr>
          <p:cNvPr id="10" name="Picture 9" descr="A picture containing text, screenshot, font&#10;&#10;Description automatically generated">
            <a:extLst>
              <a:ext uri="{FF2B5EF4-FFF2-40B4-BE49-F238E27FC236}">
                <a16:creationId xmlns:a16="http://schemas.microsoft.com/office/drawing/2014/main" id="{AAED7E53-2BB7-2100-8442-D72376F6EF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1832" y="1971997"/>
            <a:ext cx="5611008" cy="3924848"/>
          </a:xfrm>
          <a:prstGeom prst="rect">
            <a:avLst/>
          </a:prstGeom>
        </p:spPr>
      </p:pic>
      <p:sp>
        <p:nvSpPr>
          <p:cNvPr id="11" name="TextBox 10">
            <a:extLst>
              <a:ext uri="{FF2B5EF4-FFF2-40B4-BE49-F238E27FC236}">
                <a16:creationId xmlns:a16="http://schemas.microsoft.com/office/drawing/2014/main" id="{8F5D1105-051A-631E-9DA7-7ABD5C477036}"/>
              </a:ext>
            </a:extLst>
          </p:cNvPr>
          <p:cNvSpPr txBox="1"/>
          <p:nvPr/>
        </p:nvSpPr>
        <p:spPr>
          <a:xfrm>
            <a:off x="4611050" y="5896845"/>
            <a:ext cx="2984160" cy="646331"/>
          </a:xfrm>
          <a:prstGeom prst="rect">
            <a:avLst/>
          </a:prstGeom>
          <a:noFill/>
        </p:spPr>
        <p:txBody>
          <a:bodyPr wrap="square" rtlCol="0">
            <a:spAutoFit/>
          </a:bodyPr>
          <a:lstStyle/>
          <a:p>
            <a:pPr algn="ctr"/>
            <a:r>
              <a:rPr lang="tr-TR" dirty="0"/>
              <a:t>Örnek Soru 8.1 Çözümü</a:t>
            </a:r>
          </a:p>
          <a:p>
            <a:pPr algn="ctr"/>
            <a:r>
              <a:rPr lang="tr-TR" dirty="0"/>
              <a:t>(ornek_soru_8.1.py)</a:t>
            </a:r>
            <a:endParaRPr lang="en-US" dirty="0"/>
          </a:p>
        </p:txBody>
      </p:sp>
    </p:spTree>
    <p:extLst>
      <p:ext uri="{BB962C8B-B14F-4D97-AF65-F5344CB8AC3E}">
        <p14:creationId xmlns:p14="http://schemas.microsoft.com/office/powerpoint/2010/main" val="2290395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923330"/>
          </a:xfrm>
          <a:prstGeom prst="rect">
            <a:avLst/>
          </a:prstGeom>
          <a:noFill/>
        </p:spPr>
        <p:txBody>
          <a:bodyPr wrap="square" rtlCol="0">
            <a:spAutoFit/>
          </a:bodyPr>
          <a:lstStyle/>
          <a:p>
            <a:r>
              <a:rPr lang="tr-TR" b="1" dirty="0"/>
              <a:t>Örnek Soru 9.1:</a:t>
            </a:r>
            <a:r>
              <a:rPr lang="en-US" b="1" dirty="0"/>
              <a:t> </a:t>
            </a:r>
            <a:r>
              <a:rPr lang="en-US" dirty="0"/>
              <a:t>Bir </a:t>
            </a:r>
            <a:r>
              <a:rPr lang="en-US" dirty="0" err="1"/>
              <a:t>öğrencinin</a:t>
            </a:r>
            <a:r>
              <a:rPr lang="en-US" dirty="0"/>
              <a:t> </a:t>
            </a:r>
            <a:r>
              <a:rPr lang="en-US" dirty="0" err="1"/>
              <a:t>adını</a:t>
            </a:r>
            <a:r>
              <a:rPr lang="en-US" dirty="0"/>
              <a:t>, </a:t>
            </a:r>
            <a:r>
              <a:rPr lang="en-US" dirty="0" err="1"/>
              <a:t>soyadını</a:t>
            </a:r>
            <a:r>
              <a:rPr lang="en-US" dirty="0"/>
              <a:t> </a:t>
            </a:r>
            <a:r>
              <a:rPr lang="en-US" dirty="0" err="1"/>
              <a:t>ve</a:t>
            </a:r>
            <a:r>
              <a:rPr lang="en-US" dirty="0"/>
              <a:t> </a:t>
            </a:r>
            <a:r>
              <a:rPr lang="en-US" dirty="0" err="1"/>
              <a:t>notlarını</a:t>
            </a:r>
            <a:r>
              <a:rPr lang="en-US" dirty="0"/>
              <a:t> </a:t>
            </a:r>
            <a:r>
              <a:rPr lang="en-US" dirty="0" err="1"/>
              <a:t>içeren</a:t>
            </a:r>
            <a:r>
              <a:rPr lang="en-US" dirty="0"/>
              <a:t> </a:t>
            </a:r>
            <a:r>
              <a:rPr lang="en-US" dirty="0" err="1"/>
              <a:t>bir</a:t>
            </a:r>
            <a:r>
              <a:rPr lang="en-US" dirty="0"/>
              <a:t> tuple </a:t>
            </a:r>
            <a:r>
              <a:rPr lang="en-US" dirty="0" err="1"/>
              <a:t>oluşturun</a:t>
            </a:r>
            <a:r>
              <a:rPr lang="en-US" dirty="0"/>
              <a:t>. </a:t>
            </a:r>
            <a:r>
              <a:rPr lang="en-US" dirty="0" err="1"/>
              <a:t>Daha</a:t>
            </a:r>
            <a:r>
              <a:rPr lang="en-US" dirty="0"/>
              <a:t> </a:t>
            </a:r>
            <a:r>
              <a:rPr lang="en-US" dirty="0" err="1"/>
              <a:t>sonra</a:t>
            </a:r>
            <a:r>
              <a:rPr lang="en-US" dirty="0"/>
              <a:t> </a:t>
            </a:r>
            <a:r>
              <a:rPr lang="en-US" dirty="0" err="1"/>
              <a:t>bu</a:t>
            </a:r>
            <a:r>
              <a:rPr lang="en-US" dirty="0"/>
              <a:t> </a:t>
            </a:r>
            <a:r>
              <a:rPr lang="en-US" dirty="0" err="1"/>
              <a:t>tuple'ı</a:t>
            </a:r>
            <a:r>
              <a:rPr lang="en-US" dirty="0"/>
              <a:t> </a:t>
            </a:r>
            <a:r>
              <a:rPr lang="en-US" dirty="0" err="1"/>
              <a:t>kullanarak</a:t>
            </a:r>
            <a:r>
              <a:rPr lang="en-US" dirty="0"/>
              <a:t> </a:t>
            </a:r>
            <a:r>
              <a:rPr lang="en-US" dirty="0" err="1"/>
              <a:t>öğrencinin</a:t>
            </a:r>
            <a:r>
              <a:rPr lang="en-US" dirty="0"/>
              <a:t> </a:t>
            </a:r>
            <a:r>
              <a:rPr lang="en-US" dirty="0" err="1"/>
              <a:t>adını</a:t>
            </a:r>
            <a:r>
              <a:rPr lang="en-US" dirty="0"/>
              <a:t>, </a:t>
            </a:r>
            <a:r>
              <a:rPr lang="en-US" dirty="0" err="1"/>
              <a:t>soyadını</a:t>
            </a:r>
            <a:r>
              <a:rPr lang="en-US" dirty="0"/>
              <a:t> </a:t>
            </a:r>
            <a:r>
              <a:rPr lang="en-US" dirty="0" err="1"/>
              <a:t>ve</a:t>
            </a:r>
            <a:r>
              <a:rPr lang="en-US" dirty="0"/>
              <a:t> not </a:t>
            </a:r>
            <a:r>
              <a:rPr lang="en-US" dirty="0" err="1"/>
              <a:t>ortalamasını</a:t>
            </a:r>
            <a:r>
              <a:rPr lang="en-US" dirty="0"/>
              <a:t> </a:t>
            </a:r>
            <a:r>
              <a:rPr lang="en-US" dirty="0" err="1"/>
              <a:t>ekrana</a:t>
            </a:r>
            <a:r>
              <a:rPr lang="en-US" dirty="0"/>
              <a:t> </a:t>
            </a:r>
            <a:r>
              <a:rPr lang="en-US" dirty="0" err="1"/>
              <a:t>yazdıran</a:t>
            </a:r>
            <a:r>
              <a:rPr lang="en-US" dirty="0"/>
              <a:t> program</a:t>
            </a:r>
            <a:r>
              <a:rPr lang="tr-TR" dirty="0"/>
              <a:t>ı yazınız</a:t>
            </a:r>
            <a:r>
              <a:rPr lang="en-US" dirty="0"/>
              <a:t>.</a:t>
            </a:r>
          </a:p>
        </p:txBody>
      </p:sp>
    </p:spTree>
    <p:extLst>
      <p:ext uri="{BB962C8B-B14F-4D97-AF65-F5344CB8AC3E}">
        <p14:creationId xmlns:p14="http://schemas.microsoft.com/office/powerpoint/2010/main" val="2006309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369332"/>
          </a:xfrm>
          <a:prstGeom prst="rect">
            <a:avLst/>
          </a:prstGeom>
          <a:noFill/>
        </p:spPr>
        <p:txBody>
          <a:bodyPr wrap="square" rtlCol="0">
            <a:spAutoFit/>
          </a:bodyPr>
          <a:lstStyle/>
          <a:p>
            <a:r>
              <a:rPr lang="tr-TR" b="1" dirty="0"/>
              <a:t>Örnek Soru 9.1 Çözümü:</a:t>
            </a:r>
            <a:endParaRPr lang="en-US" dirty="0"/>
          </a:p>
        </p:txBody>
      </p:sp>
      <p:pic>
        <p:nvPicPr>
          <p:cNvPr id="6" name="Picture 5" descr="A screen shot of a computer&#10;&#10;Description automatically generated with medium confidence">
            <a:extLst>
              <a:ext uri="{FF2B5EF4-FFF2-40B4-BE49-F238E27FC236}">
                <a16:creationId xmlns:a16="http://schemas.microsoft.com/office/drawing/2014/main" id="{32576372-1080-7BA0-7D3C-F80A41AC7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1627" y="1628411"/>
            <a:ext cx="7477045" cy="2050152"/>
          </a:xfrm>
          <a:prstGeom prst="rect">
            <a:avLst/>
          </a:prstGeom>
        </p:spPr>
      </p:pic>
      <p:sp>
        <p:nvSpPr>
          <p:cNvPr id="9" name="TextBox 8">
            <a:extLst>
              <a:ext uri="{FF2B5EF4-FFF2-40B4-BE49-F238E27FC236}">
                <a16:creationId xmlns:a16="http://schemas.microsoft.com/office/drawing/2014/main" id="{D4468F69-F9C1-F801-436F-DB337064E0FA}"/>
              </a:ext>
            </a:extLst>
          </p:cNvPr>
          <p:cNvSpPr txBox="1"/>
          <p:nvPr/>
        </p:nvSpPr>
        <p:spPr>
          <a:xfrm>
            <a:off x="4608575" y="3888975"/>
            <a:ext cx="2962656" cy="646331"/>
          </a:xfrm>
          <a:prstGeom prst="rect">
            <a:avLst/>
          </a:prstGeom>
          <a:noFill/>
        </p:spPr>
        <p:txBody>
          <a:bodyPr wrap="square" rtlCol="0">
            <a:spAutoFit/>
          </a:bodyPr>
          <a:lstStyle/>
          <a:p>
            <a:pPr algn="ctr"/>
            <a:r>
              <a:rPr lang="tr-TR" dirty="0"/>
              <a:t>Örnek Soru 9.1 Çözümü</a:t>
            </a:r>
          </a:p>
          <a:p>
            <a:pPr algn="ctr"/>
            <a:r>
              <a:rPr lang="tr-TR" dirty="0"/>
              <a:t>(ornek_soru_9.1.py)</a:t>
            </a:r>
            <a:endParaRPr lang="en-US" dirty="0"/>
          </a:p>
        </p:txBody>
      </p:sp>
    </p:spTree>
    <p:extLst>
      <p:ext uri="{BB962C8B-B14F-4D97-AF65-F5344CB8AC3E}">
        <p14:creationId xmlns:p14="http://schemas.microsoft.com/office/powerpoint/2010/main" val="144787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304488" y="265176"/>
            <a:ext cx="7662672" cy="5078313"/>
          </a:xfrm>
          <a:prstGeom prst="rect">
            <a:avLst/>
          </a:prstGeom>
          <a:noFill/>
        </p:spPr>
        <p:txBody>
          <a:bodyPr wrap="square" rtlCol="0">
            <a:spAutoFit/>
          </a:bodyPr>
          <a:lstStyle/>
          <a:p>
            <a:r>
              <a:rPr lang="tr-TR" dirty="0"/>
              <a:t>Verilerin düzenlenme biçimini belirleyen yapıtaşlarına </a:t>
            </a:r>
            <a:r>
              <a:rPr lang="tr-TR" b="1" dirty="0"/>
              <a:t>veri yapıları </a:t>
            </a:r>
            <a:r>
              <a:rPr lang="tr-TR" dirty="0"/>
              <a:t>denir. Değişik algoritmalarda verilen </a:t>
            </a:r>
            <a:r>
              <a:rPr lang="tr-TR" b="1" dirty="0"/>
              <a:t>diziler (</a:t>
            </a:r>
            <a:r>
              <a:rPr lang="tr-TR" b="1" dirty="0" err="1"/>
              <a:t>arrays</a:t>
            </a:r>
            <a:r>
              <a:rPr lang="tr-TR" b="1" dirty="0"/>
              <a:t>)</a:t>
            </a:r>
            <a:r>
              <a:rPr lang="tr-TR" dirty="0"/>
              <a:t>, </a:t>
            </a:r>
            <a:r>
              <a:rPr lang="tr-TR" b="1" dirty="0"/>
              <a:t>listeler(</a:t>
            </a:r>
            <a:r>
              <a:rPr lang="tr-TR" b="1" dirty="0" err="1"/>
              <a:t>list</a:t>
            </a:r>
            <a:r>
              <a:rPr lang="tr-TR" b="1" dirty="0"/>
              <a:t>)</a:t>
            </a:r>
            <a:r>
              <a:rPr lang="tr-TR" dirty="0"/>
              <a:t>, </a:t>
            </a:r>
            <a:r>
              <a:rPr lang="tr-TR" b="1" dirty="0"/>
              <a:t>demetler(</a:t>
            </a:r>
            <a:r>
              <a:rPr lang="tr-TR" b="1" dirty="0" err="1"/>
              <a:t>tuples</a:t>
            </a:r>
            <a:r>
              <a:rPr lang="tr-TR" b="1" dirty="0"/>
              <a:t>), kümeler(</a:t>
            </a:r>
            <a:r>
              <a:rPr lang="tr-TR" b="1" dirty="0" err="1"/>
              <a:t>sets</a:t>
            </a:r>
            <a:r>
              <a:rPr lang="tr-TR" b="1" dirty="0"/>
              <a:t>), sözlükler(</a:t>
            </a:r>
            <a:r>
              <a:rPr lang="tr-TR" b="1" dirty="0" err="1"/>
              <a:t>dicts</a:t>
            </a:r>
            <a:r>
              <a:rPr lang="tr-TR" b="1" dirty="0"/>
              <a:t>), yığınlar(</a:t>
            </a:r>
            <a:r>
              <a:rPr lang="tr-TR" b="1" dirty="0" err="1"/>
              <a:t>stacks</a:t>
            </a:r>
            <a:r>
              <a:rPr lang="tr-TR" b="1" dirty="0"/>
              <a:t>) </a:t>
            </a:r>
            <a:r>
              <a:rPr lang="tr-TR" dirty="0"/>
              <a:t>ve </a:t>
            </a:r>
            <a:r>
              <a:rPr lang="tr-TR" b="1" dirty="0"/>
              <a:t>kuyruklar(</a:t>
            </a:r>
            <a:r>
              <a:rPr lang="tr-TR" b="1" dirty="0" err="1"/>
              <a:t>queues</a:t>
            </a:r>
            <a:r>
              <a:rPr lang="tr-TR" b="1" dirty="0"/>
              <a:t>) </a:t>
            </a:r>
            <a:r>
              <a:rPr lang="tr-TR" dirty="0"/>
              <a:t>gibi veri yapıları şeklinde düzenlenmesi gerekebilir.</a:t>
            </a:r>
          </a:p>
          <a:p>
            <a:endParaRPr lang="tr-TR" dirty="0"/>
          </a:p>
          <a:p>
            <a:r>
              <a:rPr lang="tr-TR" dirty="0"/>
              <a:t>Kümeler (set),listeler(</a:t>
            </a:r>
            <a:r>
              <a:rPr lang="tr-TR" dirty="0" err="1"/>
              <a:t>list</a:t>
            </a:r>
            <a:r>
              <a:rPr lang="tr-TR" dirty="0"/>
              <a:t>) ve sözlükler(</a:t>
            </a:r>
            <a:r>
              <a:rPr lang="tr-TR" dirty="0" err="1"/>
              <a:t>dict</a:t>
            </a:r>
            <a:r>
              <a:rPr lang="tr-TR" dirty="0"/>
              <a:t>) değiştirilebilir (</a:t>
            </a:r>
            <a:r>
              <a:rPr lang="tr-TR" dirty="0" err="1"/>
              <a:t>mutable</a:t>
            </a:r>
            <a:r>
              <a:rPr lang="tr-TR" dirty="0"/>
              <a:t>) veri tipleri iken demetler(</a:t>
            </a:r>
            <a:r>
              <a:rPr lang="tr-TR" dirty="0" err="1"/>
              <a:t>tuple</a:t>
            </a:r>
            <a:r>
              <a:rPr lang="tr-TR" dirty="0"/>
              <a:t>) ve karakter dizileri değiştirilemez (</a:t>
            </a:r>
            <a:r>
              <a:rPr lang="tr-TR" dirty="0" err="1"/>
              <a:t>immutable</a:t>
            </a:r>
            <a:r>
              <a:rPr lang="tr-TR" dirty="0"/>
              <a:t>) veri tipinde yapılardır.</a:t>
            </a:r>
          </a:p>
          <a:p>
            <a:endParaRPr lang="tr-TR" dirty="0"/>
          </a:p>
          <a:p>
            <a:r>
              <a:rPr lang="tr-TR" b="1" dirty="0" err="1"/>
              <a:t>dir</a:t>
            </a:r>
            <a:r>
              <a:rPr lang="tr-TR" b="1" dirty="0"/>
              <a:t>() Fonksiyonu ile Veri Yapılarının Metotlarını Öğrenme:</a:t>
            </a:r>
          </a:p>
          <a:p>
            <a:endParaRPr lang="tr-TR" b="1" dirty="0"/>
          </a:p>
          <a:p>
            <a:r>
              <a:rPr lang="tr-TR" dirty="0"/>
              <a:t>Tüm veri yapılarının kendine has metotları vardır. Hangi veri tipinin veya veri yapısının hangi metotlara sahip olduğu ‘</a:t>
            </a:r>
            <a:r>
              <a:rPr lang="tr-TR" b="1" dirty="0" err="1"/>
              <a:t>dir</a:t>
            </a:r>
            <a:r>
              <a:rPr lang="tr-TR" b="1" dirty="0"/>
              <a:t>()</a:t>
            </a:r>
            <a:r>
              <a:rPr lang="tr-TR" dirty="0"/>
              <a:t>’ fonksiyonu ile öğrenilebilir. Liste metotları için </a:t>
            </a:r>
            <a:r>
              <a:rPr lang="tr-TR" dirty="0" err="1"/>
              <a:t>dir</a:t>
            </a:r>
            <a:r>
              <a:rPr lang="tr-TR" dirty="0"/>
              <a:t>(</a:t>
            </a:r>
            <a:r>
              <a:rPr lang="tr-TR" dirty="0" err="1"/>
              <a:t>list</a:t>
            </a:r>
            <a:r>
              <a:rPr lang="tr-TR" dirty="0"/>
              <a:t>); demet metotları için </a:t>
            </a:r>
            <a:r>
              <a:rPr lang="tr-TR" dirty="0" err="1"/>
              <a:t>dir</a:t>
            </a:r>
            <a:r>
              <a:rPr lang="tr-TR" dirty="0"/>
              <a:t>(</a:t>
            </a:r>
            <a:r>
              <a:rPr lang="tr-TR" dirty="0" err="1"/>
              <a:t>tuple</a:t>
            </a:r>
            <a:r>
              <a:rPr lang="tr-TR" dirty="0"/>
              <a:t>); sözlük metotları için  </a:t>
            </a:r>
            <a:r>
              <a:rPr lang="tr-TR" dirty="0" err="1"/>
              <a:t>dir</a:t>
            </a:r>
            <a:r>
              <a:rPr lang="tr-TR" dirty="0"/>
              <a:t>(</a:t>
            </a:r>
            <a:r>
              <a:rPr lang="tr-TR" dirty="0" err="1"/>
              <a:t>dict</a:t>
            </a:r>
            <a:r>
              <a:rPr lang="tr-TR" dirty="0"/>
              <a:t>) ve küme metotları için </a:t>
            </a:r>
            <a:r>
              <a:rPr lang="tr-TR" dirty="0" err="1"/>
              <a:t>dir</a:t>
            </a:r>
            <a:r>
              <a:rPr lang="tr-TR" dirty="0"/>
              <a:t>(set) sorguları/komutları kullanılabilir.</a:t>
            </a:r>
          </a:p>
          <a:p>
            <a:endParaRPr lang="tr-TR" dirty="0"/>
          </a:p>
          <a:p>
            <a:r>
              <a:rPr lang="tr-TR" b="1" dirty="0"/>
              <a:t>Örnek 1.1: </a:t>
            </a:r>
            <a:r>
              <a:rPr lang="tr-TR" dirty="0"/>
              <a:t>Liste, Demet, Küme ve Sözlük veri yapılarına özgü metotları veren bir program yazınız.</a:t>
            </a:r>
            <a:endParaRPr lang="en-US" dirty="0"/>
          </a:p>
        </p:txBody>
      </p:sp>
    </p:spTree>
    <p:extLst>
      <p:ext uri="{BB962C8B-B14F-4D97-AF65-F5344CB8AC3E}">
        <p14:creationId xmlns:p14="http://schemas.microsoft.com/office/powerpoint/2010/main" val="2525564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 VEYA DEMET YAPILARINDA ARAMA</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40</a:t>
            </a:fld>
            <a:endParaRPr lang="tr-TR" dirty="0">
              <a:solidFill>
                <a:schemeClr val="tx2">
                  <a:lumMod val="75000"/>
                </a:schemeClr>
              </a:solidFill>
            </a:endParaRPr>
          </a:p>
        </p:txBody>
      </p:sp>
      <p:sp>
        <p:nvSpPr>
          <p:cNvPr id="8" name="TextBox 7">
            <a:extLst>
              <a:ext uri="{FF2B5EF4-FFF2-40B4-BE49-F238E27FC236}">
                <a16:creationId xmlns:a16="http://schemas.microsoft.com/office/drawing/2014/main" id="{FC304314-CCFC-16C3-10C5-9E1FFD27C4FA}"/>
              </a:ext>
            </a:extLst>
          </p:cNvPr>
          <p:cNvSpPr txBox="1"/>
          <p:nvPr/>
        </p:nvSpPr>
        <p:spPr>
          <a:xfrm>
            <a:off x="2249424" y="1737360"/>
            <a:ext cx="7735824" cy="3970318"/>
          </a:xfrm>
          <a:prstGeom prst="rect">
            <a:avLst/>
          </a:prstGeom>
          <a:noFill/>
        </p:spPr>
        <p:txBody>
          <a:bodyPr wrap="square" rtlCol="0">
            <a:spAutoFit/>
          </a:bodyPr>
          <a:lstStyle/>
          <a:p>
            <a:r>
              <a:rPr lang="tr-TR" dirty="0"/>
              <a:t>Sıralı ya da sırasız bir dizideki/listedeki herhangi bir elemanın yerinin bulunması işle- mine arama denir. Bir liste ya da demet içerisindeki veriler (sayısal ya da sözel/</a:t>
            </a:r>
            <a:r>
              <a:rPr lang="tr-TR" dirty="0" err="1"/>
              <a:t>string</a:t>
            </a:r>
            <a:r>
              <a:rPr lang="tr-TR" dirty="0"/>
              <a:t> olabilir) belirli bir anahtar (</a:t>
            </a:r>
            <a:r>
              <a:rPr lang="tr-TR" dirty="0" err="1"/>
              <a:t>key</a:t>
            </a:r>
            <a:r>
              <a:rPr lang="tr-TR" dirty="0"/>
              <a:t>) ifadeye göre aranır.</a:t>
            </a:r>
          </a:p>
          <a:p>
            <a:endParaRPr lang="tr-TR" dirty="0"/>
          </a:p>
          <a:p>
            <a:r>
              <a:rPr lang="tr-TR" dirty="0"/>
              <a:t>Bir A listesinde, x elemanın listede olup olmadığı veya x elemanın yerinin öğrenilmesi işlemi arama işlemi olarak tanımlanır. Python'da bu arama işleminin en basit çözümü;</a:t>
            </a:r>
          </a:p>
          <a:p>
            <a:endParaRPr lang="tr-TR" dirty="0"/>
          </a:p>
          <a:p>
            <a:r>
              <a:rPr lang="tr-TR" dirty="0"/>
              <a:t>'x in A' şeklinde x elemanını A listesinde veya demetinde aramaktır. </a:t>
            </a:r>
            <a:r>
              <a:rPr lang="tr-TR" dirty="0" err="1"/>
              <a:t>For</a:t>
            </a:r>
            <a:r>
              <a:rPr lang="tr-TR" dirty="0"/>
              <a:t> </a:t>
            </a:r>
            <a:r>
              <a:rPr lang="tr-TR" dirty="0" err="1"/>
              <a:t>döngüle</a:t>
            </a:r>
            <a:r>
              <a:rPr lang="tr-TR" dirty="0"/>
              <a:t>- rinde açıklandığı üzere; in operatörü, eğer x, A veri yapısı içerisinde varsa True, yoksa </a:t>
            </a:r>
            <a:r>
              <a:rPr lang="tr-TR" dirty="0" err="1"/>
              <a:t>False</a:t>
            </a:r>
            <a:r>
              <a:rPr lang="tr-TR" dirty="0"/>
              <a:t>' sonucunu geri döndürür.</a:t>
            </a:r>
          </a:p>
          <a:p>
            <a:endParaRPr lang="tr-TR" dirty="0"/>
          </a:p>
          <a:p>
            <a:r>
              <a:rPr lang="tr-TR" b="1" dirty="0"/>
              <a:t>Örnek 5.1: </a:t>
            </a:r>
            <a:r>
              <a:rPr lang="tr-TR" dirty="0"/>
              <a:t>Sayılardan oluşan sırasız bir A=(2, 3, 5, 8, 9, 12, 34, 6, 77) demetinde aranan sayı varsa sayının yerini, sırası ile birlikte bulan programı kodlayınız.</a:t>
            </a:r>
          </a:p>
        </p:txBody>
      </p:sp>
    </p:spTree>
    <p:extLst>
      <p:ext uri="{BB962C8B-B14F-4D97-AF65-F5344CB8AC3E}">
        <p14:creationId xmlns:p14="http://schemas.microsoft.com/office/powerpoint/2010/main" val="734101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4456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369332"/>
          </a:xfrm>
          <a:prstGeom prst="rect">
            <a:avLst/>
          </a:prstGeom>
          <a:noFill/>
        </p:spPr>
        <p:txBody>
          <a:bodyPr wrap="square" rtlCol="0">
            <a:spAutoFit/>
          </a:bodyPr>
          <a:lstStyle/>
          <a:p>
            <a:r>
              <a:rPr lang="tr-TR" b="1" dirty="0"/>
              <a:t>Örnek 5.1 Çözümü:</a:t>
            </a:r>
            <a:endParaRPr lang="en-US" dirty="0"/>
          </a:p>
        </p:txBody>
      </p:sp>
      <p:pic>
        <p:nvPicPr>
          <p:cNvPr id="6" name="Picture 5" descr="A screenshot of a computer program&#10;&#10;Description automatically generated with low confidence">
            <a:extLst>
              <a:ext uri="{FF2B5EF4-FFF2-40B4-BE49-F238E27FC236}">
                <a16:creationId xmlns:a16="http://schemas.microsoft.com/office/drawing/2014/main" id="{D713AA54-28CA-F772-FBE5-3578D1C313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3144" y="1572768"/>
            <a:ext cx="7708383" cy="3003900"/>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E2A873E4-1AF7-EC80-23D1-3953A74ACE33}"/>
              </a:ext>
            </a:extLst>
          </p:cNvPr>
          <p:cNvSpPr txBox="1"/>
          <p:nvPr/>
        </p:nvSpPr>
        <p:spPr>
          <a:xfrm>
            <a:off x="4404360" y="4540258"/>
            <a:ext cx="3383280" cy="646331"/>
          </a:xfrm>
          <a:prstGeom prst="rect">
            <a:avLst/>
          </a:prstGeom>
          <a:noFill/>
        </p:spPr>
        <p:txBody>
          <a:bodyPr wrap="square" rtlCol="0">
            <a:spAutoFit/>
          </a:bodyPr>
          <a:lstStyle/>
          <a:p>
            <a:pPr algn="ctr"/>
            <a:r>
              <a:rPr lang="tr-TR" dirty="0"/>
              <a:t>Örnek 5.1 Çözümü</a:t>
            </a:r>
          </a:p>
          <a:p>
            <a:pPr algn="ctr"/>
            <a:r>
              <a:rPr lang="tr-TR" dirty="0"/>
              <a:t>(ornek_5.1.py)</a:t>
            </a:r>
            <a:endParaRPr lang="en-US" dirty="0"/>
          </a:p>
        </p:txBody>
      </p:sp>
    </p:spTree>
    <p:extLst>
      <p:ext uri="{BB962C8B-B14F-4D97-AF65-F5344CB8AC3E}">
        <p14:creationId xmlns:p14="http://schemas.microsoft.com/office/powerpoint/2010/main" val="3454661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1200329"/>
          </a:xfrm>
          <a:prstGeom prst="rect">
            <a:avLst/>
          </a:prstGeom>
          <a:noFill/>
        </p:spPr>
        <p:txBody>
          <a:bodyPr wrap="square" rtlCol="0">
            <a:spAutoFit/>
          </a:bodyPr>
          <a:lstStyle/>
          <a:p>
            <a:r>
              <a:rPr lang="tr-TR" b="1" dirty="0"/>
              <a:t>Örnek Soru 10.1 </a:t>
            </a:r>
            <a:r>
              <a:rPr lang="tr-TR" b="1" dirty="0" err="1"/>
              <a:t>Binary</a:t>
            </a:r>
            <a:r>
              <a:rPr lang="tr-TR" b="1" dirty="0"/>
              <a:t> </a:t>
            </a:r>
            <a:r>
              <a:rPr lang="tr-TR" b="1" dirty="0" err="1"/>
              <a:t>Search</a:t>
            </a:r>
            <a:r>
              <a:rPr lang="tr-TR" b="1" dirty="0"/>
              <a:t> (İkili Arama) Algoritması ile Arama Sorusu: </a:t>
            </a:r>
            <a:r>
              <a:rPr lang="tr-TR" dirty="0"/>
              <a:t>O'dan 60'a kadar olan çift sayıların sıralı tutulduğu bir A listesi/dizisi içerisinde, aranan sayının dizinin kaçıncı sırasında olduğunu bulan programı ikili arama (</a:t>
            </a:r>
            <a:r>
              <a:rPr lang="tr-TR" dirty="0" err="1"/>
              <a:t>binary</a:t>
            </a:r>
            <a:r>
              <a:rPr lang="tr-TR" dirty="0"/>
              <a:t> </a:t>
            </a:r>
            <a:r>
              <a:rPr lang="tr-TR" dirty="0" err="1"/>
              <a:t>search</a:t>
            </a:r>
            <a:r>
              <a:rPr lang="tr-TR" dirty="0"/>
              <a:t>) algoritmasını kullanarak kodlayınız.</a:t>
            </a:r>
            <a:endParaRPr lang="en-US" dirty="0"/>
          </a:p>
        </p:txBody>
      </p:sp>
    </p:spTree>
    <p:extLst>
      <p:ext uri="{BB962C8B-B14F-4D97-AF65-F5344CB8AC3E}">
        <p14:creationId xmlns:p14="http://schemas.microsoft.com/office/powerpoint/2010/main" val="473398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646331"/>
          </a:xfrm>
          <a:prstGeom prst="rect">
            <a:avLst/>
          </a:prstGeom>
          <a:noFill/>
        </p:spPr>
        <p:txBody>
          <a:bodyPr wrap="square" rtlCol="0">
            <a:spAutoFit/>
          </a:bodyPr>
          <a:lstStyle/>
          <a:p>
            <a:r>
              <a:rPr lang="tr-TR" b="1" dirty="0"/>
              <a:t>Örnek Soru 10.1 </a:t>
            </a:r>
            <a:r>
              <a:rPr lang="tr-TR" b="1" dirty="0" err="1"/>
              <a:t>Binary</a:t>
            </a:r>
            <a:r>
              <a:rPr lang="tr-TR" b="1" dirty="0"/>
              <a:t> </a:t>
            </a:r>
            <a:r>
              <a:rPr lang="tr-TR" b="1" dirty="0" err="1"/>
              <a:t>Search</a:t>
            </a:r>
            <a:r>
              <a:rPr lang="tr-TR" b="1" dirty="0"/>
              <a:t> (İkili Arama) Algoritması ile Arama Soru Çözümü:</a:t>
            </a:r>
            <a:endParaRPr lang="en-US" dirty="0"/>
          </a:p>
        </p:txBody>
      </p:sp>
      <p:sp>
        <p:nvSpPr>
          <p:cNvPr id="5" name="TextBox 4">
            <a:extLst>
              <a:ext uri="{FF2B5EF4-FFF2-40B4-BE49-F238E27FC236}">
                <a16:creationId xmlns:a16="http://schemas.microsoft.com/office/drawing/2014/main" id="{80D6D7D9-D2F6-2D76-FA24-BF8D4C79C947}"/>
              </a:ext>
            </a:extLst>
          </p:cNvPr>
          <p:cNvSpPr txBox="1"/>
          <p:nvPr/>
        </p:nvSpPr>
        <p:spPr>
          <a:xfrm>
            <a:off x="2395728" y="1252728"/>
            <a:ext cx="7552944" cy="5078313"/>
          </a:xfrm>
          <a:prstGeom prst="rect">
            <a:avLst/>
          </a:prstGeom>
          <a:noFill/>
        </p:spPr>
        <p:txBody>
          <a:bodyPr wrap="square" rtlCol="0">
            <a:spAutoFit/>
          </a:bodyPr>
          <a:lstStyle/>
          <a:p>
            <a:r>
              <a:rPr lang="en-US" dirty="0" err="1"/>
              <a:t>İkili</a:t>
            </a:r>
            <a:r>
              <a:rPr lang="en-US" dirty="0"/>
              <a:t> </a:t>
            </a:r>
            <a:r>
              <a:rPr lang="en-US" dirty="0" err="1"/>
              <a:t>arama</a:t>
            </a:r>
            <a:r>
              <a:rPr lang="en-US" dirty="0"/>
              <a:t> </a:t>
            </a:r>
            <a:r>
              <a:rPr lang="en-US" dirty="0" err="1"/>
              <a:t>algoritmasında</a:t>
            </a:r>
            <a:r>
              <a:rPr lang="en-US" dirty="0"/>
              <a:t>, </a:t>
            </a:r>
            <a:r>
              <a:rPr lang="en-US" dirty="0" err="1"/>
              <a:t>sıralı</a:t>
            </a:r>
            <a:r>
              <a:rPr lang="en-US" dirty="0"/>
              <a:t> dizi/</a:t>
            </a:r>
            <a:r>
              <a:rPr lang="en-US" dirty="0" err="1"/>
              <a:t>liste</a:t>
            </a:r>
            <a:r>
              <a:rPr lang="en-US" dirty="0"/>
              <a:t> </a:t>
            </a:r>
            <a:r>
              <a:rPr lang="en-US" dirty="0" err="1"/>
              <a:t>ortadan</a:t>
            </a:r>
            <a:r>
              <a:rPr lang="en-US" dirty="0"/>
              <a:t> </a:t>
            </a:r>
            <a:r>
              <a:rPr lang="en-US" dirty="0" err="1"/>
              <a:t>ikiye</a:t>
            </a:r>
            <a:r>
              <a:rPr lang="en-US" dirty="0"/>
              <a:t> </a:t>
            </a:r>
            <a:r>
              <a:rPr lang="en-US" dirty="0" err="1"/>
              <a:t>ayrılarak</a:t>
            </a:r>
            <a:r>
              <a:rPr lang="en-US" dirty="0"/>
              <a:t> </a:t>
            </a:r>
            <a:r>
              <a:rPr lang="en-US" dirty="0" err="1"/>
              <a:t>aranan</a:t>
            </a:r>
            <a:r>
              <a:rPr lang="en-US" dirty="0"/>
              <a:t> </a:t>
            </a:r>
            <a:r>
              <a:rPr lang="en-US" dirty="0" err="1"/>
              <a:t>veri</a:t>
            </a:r>
            <a:r>
              <a:rPr lang="en-US" dirty="0"/>
              <a:t> </a:t>
            </a:r>
            <a:r>
              <a:rPr lang="en-US" dirty="0" err="1"/>
              <a:t>bu</a:t>
            </a:r>
            <a:r>
              <a:rPr lang="en-US" dirty="0"/>
              <a:t> alt </a:t>
            </a:r>
            <a:r>
              <a:rPr lang="en-US" dirty="0" err="1"/>
              <a:t>dizilerde</a:t>
            </a:r>
            <a:r>
              <a:rPr lang="en-US" dirty="0"/>
              <a:t> </a:t>
            </a:r>
            <a:r>
              <a:rPr lang="en-US" dirty="0" err="1"/>
              <a:t>aranır</a:t>
            </a:r>
            <a:r>
              <a:rPr lang="en-US" dirty="0"/>
              <a:t>. </a:t>
            </a:r>
            <a:r>
              <a:rPr lang="en-US" dirty="0" err="1"/>
              <a:t>Arama</a:t>
            </a:r>
            <a:r>
              <a:rPr lang="en-US" dirty="0"/>
              <a:t> </a:t>
            </a:r>
            <a:r>
              <a:rPr lang="en-US" dirty="0" err="1"/>
              <a:t>işlemi</a:t>
            </a:r>
            <a:r>
              <a:rPr lang="en-US" dirty="0"/>
              <a:t> alt </a:t>
            </a:r>
            <a:r>
              <a:rPr lang="en-US" dirty="0" err="1"/>
              <a:t>dizilerde</a:t>
            </a:r>
            <a:r>
              <a:rPr lang="en-US" dirty="0"/>
              <a:t> </a:t>
            </a:r>
            <a:r>
              <a:rPr lang="en-US" dirty="0" err="1"/>
              <a:t>tekrarlanarak</a:t>
            </a:r>
            <a:r>
              <a:rPr lang="en-US" dirty="0"/>
              <a:t> </a:t>
            </a:r>
            <a:r>
              <a:rPr lang="en-US" dirty="0" err="1"/>
              <a:t>aranan</a:t>
            </a:r>
            <a:r>
              <a:rPr lang="en-US" dirty="0"/>
              <a:t> </a:t>
            </a:r>
            <a:r>
              <a:rPr lang="en-US" dirty="0" err="1"/>
              <a:t>veri</a:t>
            </a:r>
            <a:r>
              <a:rPr lang="en-US" dirty="0"/>
              <a:t> </a:t>
            </a:r>
            <a:r>
              <a:rPr lang="en-US" dirty="0" err="1"/>
              <a:t>bulunmaya</a:t>
            </a:r>
            <a:r>
              <a:rPr lang="en-US" dirty="0"/>
              <a:t> </a:t>
            </a:r>
            <a:r>
              <a:rPr lang="en-US" dirty="0" err="1"/>
              <a:t>çalışılır</a:t>
            </a:r>
            <a:r>
              <a:rPr lang="en-US" dirty="0"/>
              <a:t>. </a:t>
            </a:r>
            <a:r>
              <a:rPr lang="en-US" dirty="0" err="1"/>
              <a:t>Arama</a:t>
            </a:r>
            <a:r>
              <a:rPr lang="en-US" dirty="0"/>
              <a:t> </a:t>
            </a:r>
            <a:r>
              <a:rPr lang="en-US" dirty="0" err="1"/>
              <a:t>alanı</a:t>
            </a:r>
            <a:r>
              <a:rPr lang="en-US" dirty="0"/>
              <a:t> her </a:t>
            </a:r>
            <a:r>
              <a:rPr lang="en-US" dirty="0" err="1"/>
              <a:t>seferinde</a:t>
            </a:r>
            <a:r>
              <a:rPr lang="en-US" dirty="0"/>
              <a:t> </a:t>
            </a:r>
            <a:r>
              <a:rPr lang="en-US" dirty="0" err="1"/>
              <a:t>daraltılarak</a:t>
            </a:r>
            <a:r>
              <a:rPr lang="en-US" dirty="0"/>
              <a:t> </a:t>
            </a:r>
            <a:r>
              <a:rPr lang="en-US" dirty="0" err="1"/>
              <a:t>en</a:t>
            </a:r>
            <a:r>
              <a:rPr lang="en-US" dirty="0"/>
              <a:t> </a:t>
            </a:r>
            <a:r>
              <a:rPr lang="en-US" dirty="0" err="1"/>
              <a:t>kısa</a:t>
            </a:r>
            <a:r>
              <a:rPr lang="en-US" dirty="0"/>
              <a:t> </a:t>
            </a:r>
            <a:r>
              <a:rPr lang="en-US" dirty="0" err="1"/>
              <a:t>sürede</a:t>
            </a:r>
            <a:r>
              <a:rPr lang="en-US" dirty="0"/>
              <a:t> </a:t>
            </a:r>
            <a:r>
              <a:rPr lang="en-US" dirty="0" err="1"/>
              <a:t>veri</a:t>
            </a:r>
            <a:r>
              <a:rPr lang="en-US" dirty="0"/>
              <a:t> </a:t>
            </a:r>
            <a:r>
              <a:rPr lang="en-US" dirty="0" err="1"/>
              <a:t>bulunmaya</a:t>
            </a:r>
            <a:r>
              <a:rPr lang="en-US" dirty="0"/>
              <a:t> </a:t>
            </a:r>
            <a:r>
              <a:rPr lang="en-US" dirty="0" err="1"/>
              <a:t>çalışılır</a:t>
            </a:r>
            <a:r>
              <a:rPr lang="en-US" dirty="0"/>
              <a:t>.</a:t>
            </a:r>
            <a:r>
              <a:rPr lang="tr-TR" dirty="0"/>
              <a:t> </a:t>
            </a:r>
            <a:r>
              <a:rPr lang="tr-TR" b="1" dirty="0" err="1"/>
              <a:t>Binary</a:t>
            </a:r>
            <a:r>
              <a:rPr lang="tr-TR" b="1" dirty="0"/>
              <a:t> </a:t>
            </a:r>
            <a:r>
              <a:rPr lang="tr-TR" b="1" dirty="0" err="1"/>
              <a:t>Search</a:t>
            </a:r>
            <a:r>
              <a:rPr lang="tr-TR" b="1" dirty="0"/>
              <a:t> (İkili Arama) Algoritması:</a:t>
            </a:r>
          </a:p>
          <a:p>
            <a:pPr marL="285750" indent="-285750">
              <a:buFont typeface="Arial" panose="020B0604020202020204" pitchFamily="34" charset="0"/>
              <a:buChar char="•"/>
            </a:pPr>
            <a:r>
              <a:rPr lang="en-US" dirty="0"/>
              <a:t>1. </a:t>
            </a:r>
            <a:r>
              <a:rPr lang="en-US" dirty="0" err="1"/>
              <a:t>Başla</a:t>
            </a:r>
            <a:endParaRPr lang="en-US" dirty="0"/>
          </a:p>
          <a:p>
            <a:pPr marL="285750" indent="-285750">
              <a:buFont typeface="Arial" panose="020B0604020202020204" pitchFamily="34" charset="0"/>
              <a:buChar char="•"/>
            </a:pPr>
            <a:r>
              <a:rPr lang="en-US" dirty="0"/>
              <a:t>2. </a:t>
            </a:r>
            <a:r>
              <a:rPr lang="en-US" dirty="0" err="1"/>
              <a:t>Eğer</a:t>
            </a:r>
            <a:r>
              <a:rPr lang="en-US" dirty="0"/>
              <a:t> A </a:t>
            </a:r>
            <a:r>
              <a:rPr lang="en-US" dirty="0" err="1"/>
              <a:t>listesi</a:t>
            </a:r>
            <a:r>
              <a:rPr lang="en-US" dirty="0"/>
              <a:t> </a:t>
            </a:r>
            <a:r>
              <a:rPr lang="en-US" dirty="0" err="1"/>
              <a:t>sıralı</a:t>
            </a:r>
            <a:r>
              <a:rPr lang="en-US" dirty="0"/>
              <a:t> </a:t>
            </a:r>
            <a:r>
              <a:rPr lang="en-US" dirty="0" err="1"/>
              <a:t>değilse</a:t>
            </a:r>
            <a:endParaRPr lang="en-US" dirty="0"/>
          </a:p>
          <a:p>
            <a:pPr marL="285750" indent="-285750">
              <a:buFont typeface="Arial" panose="020B0604020202020204" pitchFamily="34" charset="0"/>
              <a:buChar char="•"/>
            </a:pPr>
            <a:r>
              <a:rPr lang="en-US" dirty="0" err="1"/>
              <a:t>sırala</a:t>
            </a:r>
            <a:r>
              <a:rPr lang="en-US" dirty="0"/>
              <a:t> (sort),</a:t>
            </a:r>
          </a:p>
          <a:p>
            <a:pPr marL="285750" indent="-285750">
              <a:buFont typeface="Arial" panose="020B0604020202020204" pitchFamily="34" charset="0"/>
              <a:buChar char="•"/>
            </a:pPr>
            <a:r>
              <a:rPr lang="en-US" dirty="0"/>
              <a:t>3. </a:t>
            </a:r>
            <a:r>
              <a:rPr lang="en-US" dirty="0" err="1"/>
              <a:t>Listenin</a:t>
            </a:r>
            <a:r>
              <a:rPr lang="en-US" dirty="0"/>
              <a:t> alt </a:t>
            </a:r>
            <a:r>
              <a:rPr lang="en-US" dirty="0" err="1"/>
              <a:t>yarısı</a:t>
            </a:r>
            <a:r>
              <a:rPr lang="en-US" dirty="0"/>
              <a:t> (alt=0) </a:t>
            </a:r>
            <a:r>
              <a:rPr lang="en-US" dirty="0" err="1"/>
              <a:t>ve</a:t>
            </a:r>
            <a:r>
              <a:rPr lang="en-US" dirty="0"/>
              <a:t> </a:t>
            </a:r>
            <a:r>
              <a:rPr lang="en-US" dirty="0" err="1"/>
              <a:t>üst</a:t>
            </a:r>
            <a:r>
              <a:rPr lang="en-US" dirty="0"/>
              <a:t> </a:t>
            </a:r>
            <a:r>
              <a:rPr lang="en-US" dirty="0" err="1"/>
              <a:t>yarısı</a:t>
            </a:r>
            <a:r>
              <a:rPr lang="en-US" dirty="0"/>
              <a:t> (</a:t>
            </a:r>
            <a:r>
              <a:rPr lang="en-US" dirty="0" err="1"/>
              <a:t>ust</a:t>
            </a:r>
            <a:r>
              <a:rPr lang="en-US" dirty="0"/>
              <a:t>=</a:t>
            </a:r>
            <a:r>
              <a:rPr lang="en-US" dirty="0" err="1"/>
              <a:t>len</a:t>
            </a:r>
            <a:r>
              <a:rPr lang="en-US" dirty="0"/>
              <a:t> (A)-1) </a:t>
            </a:r>
            <a:r>
              <a:rPr lang="en-US" dirty="0" err="1"/>
              <a:t>değişkenlerine</a:t>
            </a:r>
            <a:r>
              <a:rPr lang="en-US" dirty="0"/>
              <a:t> ilk </a:t>
            </a:r>
            <a:r>
              <a:rPr lang="en-US" dirty="0" err="1"/>
              <a:t>değerleri</a:t>
            </a:r>
            <a:r>
              <a:rPr lang="en-US" dirty="0"/>
              <a:t>- </a:t>
            </a:r>
            <a:r>
              <a:rPr lang="en-US" dirty="0" err="1"/>
              <a:t>ni</a:t>
            </a:r>
            <a:r>
              <a:rPr lang="en-US" dirty="0"/>
              <a:t> </a:t>
            </a:r>
            <a:r>
              <a:rPr lang="en-US" dirty="0" err="1"/>
              <a:t>ata</a:t>
            </a:r>
            <a:r>
              <a:rPr lang="en-US" dirty="0"/>
              <a:t>,</a:t>
            </a:r>
          </a:p>
          <a:p>
            <a:pPr marL="285750" indent="-285750">
              <a:buFont typeface="Arial" panose="020B0604020202020204" pitchFamily="34" charset="0"/>
              <a:buChar char="•"/>
            </a:pPr>
            <a:r>
              <a:rPr lang="en-US" dirty="0"/>
              <a:t>4. </a:t>
            </a:r>
            <a:r>
              <a:rPr lang="en-US" dirty="0" err="1"/>
              <a:t>Tekrarla</a:t>
            </a:r>
            <a:r>
              <a:rPr lang="en-US" dirty="0"/>
              <a:t> Ta ki (</a:t>
            </a:r>
            <a:r>
              <a:rPr lang="en-US" dirty="0" err="1"/>
              <a:t>aranan</a:t>
            </a:r>
            <a:r>
              <a:rPr lang="en-US" dirty="0"/>
              <a:t> </a:t>
            </a:r>
            <a:r>
              <a:rPr lang="en-US" dirty="0" err="1"/>
              <a:t>bulu</a:t>
            </a:r>
            <a:r>
              <a:rPr lang="en-US" dirty="0"/>
              <a:t>- nana (</a:t>
            </a:r>
            <a:r>
              <a:rPr lang="en-US" dirty="0" err="1"/>
              <a:t>bayrak</a:t>
            </a:r>
            <a:r>
              <a:rPr lang="en-US" dirty="0"/>
              <a:t>=True) </a:t>
            </a:r>
            <a:r>
              <a:rPr lang="en-US" dirty="0" err="1"/>
              <a:t>ya</a:t>
            </a:r>
            <a:r>
              <a:rPr lang="en-US" dirty="0"/>
              <a:t> da </a:t>
            </a:r>
            <a:r>
              <a:rPr lang="en-US" dirty="0" err="1"/>
              <a:t>lis</a:t>
            </a:r>
            <a:r>
              <a:rPr lang="en-US" dirty="0"/>
              <a:t>- </a:t>
            </a:r>
            <a:r>
              <a:rPr lang="en-US" dirty="0" err="1"/>
              <a:t>te</a:t>
            </a:r>
            <a:r>
              <a:rPr lang="en-US" dirty="0"/>
              <a:t> </a:t>
            </a:r>
            <a:r>
              <a:rPr lang="en-US" dirty="0" err="1"/>
              <a:t>sonuna</a:t>
            </a:r>
            <a:r>
              <a:rPr lang="en-US" dirty="0"/>
              <a:t> </a:t>
            </a:r>
            <a:r>
              <a:rPr lang="en-US" dirty="0" err="1"/>
              <a:t>kadar</a:t>
            </a:r>
            <a:r>
              <a:rPr lang="en-US" dirty="0"/>
              <a:t> (alt&lt;= </a:t>
            </a:r>
            <a:r>
              <a:rPr lang="en-US" dirty="0" err="1"/>
              <a:t>ust</a:t>
            </a:r>
            <a:r>
              <a:rPr lang="en-US" dirty="0"/>
              <a:t>)]</a:t>
            </a:r>
          </a:p>
          <a:p>
            <a:pPr marL="742950" lvl="1" indent="-285750">
              <a:buFont typeface="Arial" panose="020B0604020202020204" pitchFamily="34" charset="0"/>
              <a:buChar char="•"/>
            </a:pPr>
            <a:r>
              <a:rPr lang="en-US" dirty="0"/>
              <a:t>4.1. </a:t>
            </a:r>
            <a:r>
              <a:rPr lang="en-US" dirty="0" err="1"/>
              <a:t>Listeyi</a:t>
            </a:r>
            <a:r>
              <a:rPr lang="en-US" dirty="0"/>
              <a:t> </a:t>
            </a:r>
            <a:r>
              <a:rPr lang="en-US" dirty="0" err="1"/>
              <a:t>ikiye</a:t>
            </a:r>
            <a:r>
              <a:rPr lang="en-US" dirty="0"/>
              <a:t> </a:t>
            </a:r>
            <a:r>
              <a:rPr lang="en-US" dirty="0" err="1"/>
              <a:t>böl</a:t>
            </a:r>
            <a:r>
              <a:rPr lang="tr-TR" dirty="0"/>
              <a:t> </a:t>
            </a:r>
            <a:r>
              <a:rPr lang="en-US" dirty="0"/>
              <a:t>[</a:t>
            </a:r>
            <a:r>
              <a:rPr lang="en-US" dirty="0" err="1"/>
              <a:t>orta</a:t>
            </a:r>
            <a:r>
              <a:rPr lang="en-US" dirty="0"/>
              <a:t>= (</a:t>
            </a:r>
            <a:r>
              <a:rPr lang="en-US" dirty="0" err="1"/>
              <a:t>alt+ust</a:t>
            </a:r>
            <a:r>
              <a:rPr lang="en-US" dirty="0"/>
              <a:t>)/2],</a:t>
            </a:r>
          </a:p>
          <a:p>
            <a:pPr marL="742950" lvl="1" indent="-285750">
              <a:buFont typeface="Arial" panose="020B0604020202020204" pitchFamily="34" charset="0"/>
              <a:buChar char="•"/>
            </a:pPr>
            <a:r>
              <a:rPr lang="en-US" dirty="0"/>
              <a:t>4.2. </a:t>
            </a:r>
            <a:r>
              <a:rPr lang="en-US" dirty="0" err="1"/>
              <a:t>Eğer</a:t>
            </a:r>
            <a:r>
              <a:rPr lang="en-US" dirty="0"/>
              <a:t> (</a:t>
            </a:r>
            <a:r>
              <a:rPr lang="en-US" dirty="0" err="1"/>
              <a:t>aranan</a:t>
            </a:r>
            <a:r>
              <a:rPr lang="en-US" dirty="0"/>
              <a:t>==A[</a:t>
            </a:r>
            <a:r>
              <a:rPr lang="en-US" dirty="0" err="1"/>
              <a:t>orta</a:t>
            </a:r>
            <a:r>
              <a:rPr lang="en-US" dirty="0"/>
              <a:t>])</a:t>
            </a:r>
            <a:r>
              <a:rPr lang="tr-TR" dirty="0"/>
              <a:t> </a:t>
            </a:r>
            <a:r>
              <a:rPr lang="en-US" dirty="0" err="1"/>
              <a:t>ise</a:t>
            </a:r>
            <a:r>
              <a:rPr lang="en-US" dirty="0"/>
              <a:t> </a:t>
            </a:r>
            <a:r>
              <a:rPr lang="en-US" dirty="0" err="1"/>
              <a:t>aranan</a:t>
            </a:r>
            <a:r>
              <a:rPr lang="en-US" dirty="0"/>
              <a:t> </a:t>
            </a:r>
            <a:r>
              <a:rPr lang="en-US" dirty="0" err="1"/>
              <a:t>bulundu</a:t>
            </a:r>
            <a:r>
              <a:rPr lang="en-US" dirty="0"/>
              <a:t> </a:t>
            </a:r>
            <a:r>
              <a:rPr lang="en-US" dirty="0" err="1"/>
              <a:t>ve</a:t>
            </a:r>
            <a:r>
              <a:rPr lang="tr-TR" dirty="0"/>
              <a:t> </a:t>
            </a:r>
            <a:r>
              <a:rPr lang="en-US" dirty="0" err="1"/>
              <a:t>aranın</a:t>
            </a:r>
            <a:r>
              <a:rPr lang="en-US" dirty="0"/>
              <a:t> </a:t>
            </a:r>
            <a:r>
              <a:rPr lang="en-US" dirty="0" err="1"/>
              <a:t>indis</a:t>
            </a:r>
            <a:r>
              <a:rPr lang="en-US" dirty="0"/>
              <a:t> </a:t>
            </a:r>
            <a:r>
              <a:rPr lang="en-US" dirty="0" err="1"/>
              <a:t>değerini</a:t>
            </a:r>
            <a:r>
              <a:rPr lang="en-US" dirty="0"/>
              <a:t> al.</a:t>
            </a:r>
          </a:p>
          <a:p>
            <a:pPr marL="742950" lvl="1" indent="-285750">
              <a:buFont typeface="Arial" panose="020B0604020202020204" pitchFamily="34" charset="0"/>
              <a:buChar char="•"/>
            </a:pPr>
            <a:r>
              <a:rPr lang="en-US" dirty="0"/>
              <a:t>4.3. </a:t>
            </a:r>
            <a:r>
              <a:rPr lang="en-US" dirty="0" err="1"/>
              <a:t>Değilse</a:t>
            </a:r>
            <a:r>
              <a:rPr lang="en-US" dirty="0"/>
              <a:t> </a:t>
            </a:r>
            <a:r>
              <a:rPr lang="en-US" dirty="0" err="1"/>
              <a:t>Eğer</a:t>
            </a:r>
            <a:r>
              <a:rPr lang="tr-TR" dirty="0"/>
              <a:t> </a:t>
            </a:r>
            <a:r>
              <a:rPr lang="en-US" dirty="0"/>
              <a:t>(A[</a:t>
            </a:r>
            <a:r>
              <a:rPr lang="en-US" dirty="0" err="1"/>
              <a:t>orta</a:t>
            </a:r>
            <a:r>
              <a:rPr lang="en-US" dirty="0"/>
              <a:t>]&gt;</a:t>
            </a:r>
            <a:r>
              <a:rPr lang="en-US" dirty="0" err="1"/>
              <a:t>aranan</a:t>
            </a:r>
            <a:r>
              <a:rPr lang="en-US" dirty="0"/>
              <a:t>) </a:t>
            </a:r>
            <a:r>
              <a:rPr lang="en-US" dirty="0" err="1"/>
              <a:t>ise</a:t>
            </a:r>
            <a:r>
              <a:rPr lang="tr-TR" dirty="0"/>
              <a:t> </a:t>
            </a:r>
            <a:r>
              <a:rPr lang="en-US" dirty="0" err="1"/>
              <a:t>dizinin</a:t>
            </a:r>
            <a:r>
              <a:rPr lang="en-US" dirty="0"/>
              <a:t> </a:t>
            </a:r>
            <a:r>
              <a:rPr lang="en-US" dirty="0" err="1"/>
              <a:t>üst</a:t>
            </a:r>
            <a:r>
              <a:rPr lang="en-US" dirty="0"/>
              <a:t> </a:t>
            </a:r>
            <a:r>
              <a:rPr lang="en-US" dirty="0" err="1"/>
              <a:t>kısmında</a:t>
            </a:r>
            <a:r>
              <a:rPr lang="en-US" dirty="0"/>
              <a:t> </a:t>
            </a:r>
            <a:r>
              <a:rPr lang="en-US" dirty="0" err="1"/>
              <a:t>ara</a:t>
            </a:r>
            <a:r>
              <a:rPr lang="tr-TR" dirty="0"/>
              <a:t> </a:t>
            </a:r>
            <a:r>
              <a:rPr lang="en-US" dirty="0"/>
              <a:t>(</a:t>
            </a:r>
            <a:r>
              <a:rPr lang="en-US" dirty="0" err="1"/>
              <a:t>ust</a:t>
            </a:r>
            <a:r>
              <a:rPr lang="en-US" dirty="0"/>
              <a:t> = orta-1).</a:t>
            </a:r>
          </a:p>
          <a:p>
            <a:pPr marL="742950" lvl="1" indent="-285750">
              <a:buFont typeface="Arial" panose="020B0604020202020204" pitchFamily="34" charset="0"/>
              <a:buChar char="•"/>
            </a:pPr>
            <a:r>
              <a:rPr lang="en-US" dirty="0"/>
              <a:t>4.4. </a:t>
            </a:r>
            <a:r>
              <a:rPr lang="en-US" dirty="0" err="1"/>
              <a:t>Yoksa</a:t>
            </a:r>
            <a:r>
              <a:rPr lang="en-US" dirty="0"/>
              <a:t> </a:t>
            </a:r>
            <a:r>
              <a:rPr lang="en-US" dirty="0" err="1"/>
              <a:t>dizinin</a:t>
            </a:r>
            <a:r>
              <a:rPr lang="en-US" dirty="0"/>
              <a:t> alt </a:t>
            </a:r>
            <a:r>
              <a:rPr lang="en-US" dirty="0" err="1"/>
              <a:t>kısm</a:t>
            </a:r>
            <a:r>
              <a:rPr lang="tr-TR" dirty="0"/>
              <a:t>ı</a:t>
            </a:r>
            <a:r>
              <a:rPr lang="en-US" dirty="0" err="1"/>
              <a:t>nda</a:t>
            </a:r>
            <a:r>
              <a:rPr lang="en-US" dirty="0"/>
              <a:t> </a:t>
            </a:r>
            <a:r>
              <a:rPr lang="en-US" dirty="0" err="1"/>
              <a:t>ara</a:t>
            </a:r>
            <a:r>
              <a:rPr lang="en-US" dirty="0"/>
              <a:t> (alt=orta+1)</a:t>
            </a:r>
          </a:p>
          <a:p>
            <a:pPr marL="285750" indent="-285750">
              <a:buFont typeface="Arial" panose="020B0604020202020204" pitchFamily="34" charset="0"/>
              <a:buChar char="•"/>
            </a:pPr>
            <a:r>
              <a:rPr lang="en-US" dirty="0"/>
              <a:t>5. </a:t>
            </a:r>
            <a:r>
              <a:rPr lang="en-US" dirty="0" err="1"/>
              <a:t>Eğer</a:t>
            </a:r>
            <a:r>
              <a:rPr lang="en-US" dirty="0"/>
              <a:t> </a:t>
            </a:r>
            <a:r>
              <a:rPr lang="en-US" dirty="0" err="1"/>
              <a:t>aranan</a:t>
            </a:r>
            <a:r>
              <a:rPr lang="en-US" dirty="0"/>
              <a:t> </a:t>
            </a:r>
            <a:r>
              <a:rPr lang="en-US" dirty="0" err="1"/>
              <a:t>yoksa</a:t>
            </a:r>
            <a:r>
              <a:rPr lang="en-US" dirty="0"/>
              <a:t> </a:t>
            </a:r>
            <a:r>
              <a:rPr lang="en-US" dirty="0" err="1"/>
              <a:t>listede</a:t>
            </a:r>
            <a:r>
              <a:rPr lang="tr-TR" dirty="0"/>
              <a:t> </a:t>
            </a:r>
            <a:r>
              <a:rPr lang="en-US" dirty="0"/>
              <a:t>yok' </a:t>
            </a:r>
            <a:r>
              <a:rPr lang="en-US" dirty="0" err="1"/>
              <a:t>mesaj</a:t>
            </a:r>
            <a:r>
              <a:rPr lang="tr-TR" dirty="0"/>
              <a:t>ı</a:t>
            </a:r>
            <a:r>
              <a:rPr lang="en-US" dirty="0"/>
              <a:t> </a:t>
            </a:r>
            <a:r>
              <a:rPr lang="en-US" dirty="0" err="1"/>
              <a:t>ver</a:t>
            </a:r>
            <a:endParaRPr lang="en-US" dirty="0"/>
          </a:p>
        </p:txBody>
      </p:sp>
    </p:spTree>
    <p:extLst>
      <p:ext uri="{BB962C8B-B14F-4D97-AF65-F5344CB8AC3E}">
        <p14:creationId xmlns:p14="http://schemas.microsoft.com/office/powerpoint/2010/main" val="939327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646331"/>
          </a:xfrm>
          <a:prstGeom prst="rect">
            <a:avLst/>
          </a:prstGeom>
          <a:noFill/>
        </p:spPr>
        <p:txBody>
          <a:bodyPr wrap="square" rtlCol="0">
            <a:spAutoFit/>
          </a:bodyPr>
          <a:lstStyle/>
          <a:p>
            <a:r>
              <a:rPr lang="tr-TR" b="1" dirty="0"/>
              <a:t>Örnek Soru 10.1 </a:t>
            </a:r>
            <a:r>
              <a:rPr lang="tr-TR" b="1" dirty="0" err="1"/>
              <a:t>Binary</a:t>
            </a:r>
            <a:r>
              <a:rPr lang="tr-TR" b="1" dirty="0"/>
              <a:t> </a:t>
            </a:r>
            <a:r>
              <a:rPr lang="tr-TR" b="1" dirty="0" err="1"/>
              <a:t>Search</a:t>
            </a:r>
            <a:r>
              <a:rPr lang="tr-TR" b="1" dirty="0"/>
              <a:t> (İkili Arama) Algoritması ile Arama Soru Çözümü:</a:t>
            </a:r>
            <a:endParaRPr lang="en-US" dirty="0"/>
          </a:p>
        </p:txBody>
      </p:sp>
      <p:pic>
        <p:nvPicPr>
          <p:cNvPr id="8" name="Picture 7" descr="A screenshot of a computer program&#10;&#10;Description automatically generated with medium confidence">
            <a:extLst>
              <a:ext uri="{FF2B5EF4-FFF2-40B4-BE49-F238E27FC236}">
                <a16:creationId xmlns:a16="http://schemas.microsoft.com/office/drawing/2014/main" id="{88C563C6-116D-AB07-7F7A-9CD3DD062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2947" y="914605"/>
            <a:ext cx="3413911" cy="5028790"/>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9E812DAA-3338-14BA-2700-80915C77A611}"/>
              </a:ext>
            </a:extLst>
          </p:cNvPr>
          <p:cNvSpPr txBox="1"/>
          <p:nvPr/>
        </p:nvSpPr>
        <p:spPr>
          <a:xfrm>
            <a:off x="4550666" y="5943395"/>
            <a:ext cx="2802636" cy="646331"/>
          </a:xfrm>
          <a:prstGeom prst="rect">
            <a:avLst/>
          </a:prstGeom>
          <a:noFill/>
        </p:spPr>
        <p:txBody>
          <a:bodyPr wrap="square" rtlCol="0">
            <a:spAutoFit/>
          </a:bodyPr>
          <a:lstStyle/>
          <a:p>
            <a:pPr algn="ctr"/>
            <a:r>
              <a:rPr lang="tr-TR" dirty="0"/>
              <a:t>Örnek Soru 10.1 Çözümü</a:t>
            </a:r>
          </a:p>
          <a:p>
            <a:pPr algn="ctr"/>
            <a:r>
              <a:rPr lang="tr-TR" dirty="0"/>
              <a:t>(ornek_soru_10.1.py)</a:t>
            </a:r>
            <a:endParaRPr lang="en-US" dirty="0"/>
          </a:p>
        </p:txBody>
      </p:sp>
    </p:spTree>
    <p:extLst>
      <p:ext uri="{BB962C8B-B14F-4D97-AF65-F5344CB8AC3E}">
        <p14:creationId xmlns:p14="http://schemas.microsoft.com/office/powerpoint/2010/main" val="1513894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SET (KÜME) VERİ YAPISI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45</a:t>
            </a:fld>
            <a:endParaRPr lang="tr-TR" dirty="0">
              <a:solidFill>
                <a:schemeClr val="tx2">
                  <a:lumMod val="75000"/>
                </a:schemeClr>
              </a:solidFill>
            </a:endParaRPr>
          </a:p>
        </p:txBody>
      </p:sp>
      <p:sp>
        <p:nvSpPr>
          <p:cNvPr id="8" name="TextBox 7">
            <a:extLst>
              <a:ext uri="{FF2B5EF4-FFF2-40B4-BE49-F238E27FC236}">
                <a16:creationId xmlns:a16="http://schemas.microsoft.com/office/drawing/2014/main" id="{FC304314-CCFC-16C3-10C5-9E1FFD27C4FA}"/>
              </a:ext>
            </a:extLst>
          </p:cNvPr>
          <p:cNvSpPr txBox="1"/>
          <p:nvPr/>
        </p:nvSpPr>
        <p:spPr>
          <a:xfrm>
            <a:off x="2249424" y="1737360"/>
            <a:ext cx="7735824" cy="3139321"/>
          </a:xfrm>
          <a:prstGeom prst="rect">
            <a:avLst/>
          </a:prstGeom>
          <a:noFill/>
        </p:spPr>
        <p:txBody>
          <a:bodyPr wrap="square" rtlCol="0">
            <a:spAutoFit/>
          </a:bodyPr>
          <a:lstStyle/>
          <a:p>
            <a:r>
              <a:rPr lang="tr-TR" dirty="0"/>
              <a:t>Küme (Set); sırasız, tekil elemanlar topluluğudur. Küme elemanları süslü {} parantez- </a:t>
            </a:r>
            <a:r>
              <a:rPr lang="tr-TR" dirty="0" err="1"/>
              <a:t>ler</a:t>
            </a:r>
            <a:r>
              <a:rPr lang="tr-TR" dirty="0"/>
              <a:t> arasına yazılır. Matematiksel küme işlemleri yanında basit ekleme ve silme yön- temleri vardır. Özellikleri;</a:t>
            </a:r>
          </a:p>
          <a:p>
            <a:pPr marL="742950" lvl="1" indent="-285750">
              <a:buFont typeface="Arial" panose="020B0604020202020204" pitchFamily="34" charset="0"/>
              <a:buChar char="•"/>
            </a:pPr>
            <a:r>
              <a:rPr lang="tr-TR" dirty="0"/>
              <a:t>Matematiksel küme işlemlerini (birleşim, fark, kesişim gibi) destekler.</a:t>
            </a:r>
          </a:p>
          <a:p>
            <a:pPr marL="742950" lvl="1" indent="-285750">
              <a:buFont typeface="Arial" panose="020B0604020202020204" pitchFamily="34" charset="0"/>
              <a:buChar char="•"/>
            </a:pPr>
            <a:r>
              <a:rPr lang="tr-TR" dirty="0"/>
              <a:t>Bir küme içerisinde tekrarlı (aynı) elemanlar olmaz.</a:t>
            </a:r>
          </a:p>
          <a:p>
            <a:pPr marL="742950" lvl="1" indent="-285750">
              <a:buFont typeface="Arial" panose="020B0604020202020204" pitchFamily="34" charset="0"/>
              <a:buChar char="•"/>
            </a:pPr>
            <a:r>
              <a:rPr lang="tr-TR" dirty="0"/>
              <a:t>Bir kümenin elemanları sıralı olmak zorunda değildir. </a:t>
            </a:r>
          </a:p>
          <a:p>
            <a:pPr marL="742950" lvl="1" indent="-285750">
              <a:buFont typeface="Arial" panose="020B0604020202020204" pitchFamily="34" charset="0"/>
              <a:buChar char="•"/>
            </a:pPr>
            <a:r>
              <a:rPr lang="tr-TR" dirty="0"/>
              <a:t>Küme elemanlarına erişim için indis kullanılmaz</a:t>
            </a:r>
          </a:p>
          <a:p>
            <a:pPr lvl="1"/>
            <a:endParaRPr lang="tr-TR" dirty="0"/>
          </a:p>
          <a:p>
            <a:r>
              <a:rPr lang="tr-TR" dirty="0" err="1"/>
              <a:t>List</a:t>
            </a:r>
            <a:r>
              <a:rPr lang="tr-TR" dirty="0"/>
              <a:t>, </a:t>
            </a:r>
            <a:r>
              <a:rPr lang="tr-TR" dirty="0" err="1"/>
              <a:t>tuple</a:t>
            </a:r>
            <a:r>
              <a:rPr lang="tr-TR" dirty="0"/>
              <a:t> veri yapılarında olduğu gibi küme (set) yapılarına da yeni elemanlar eklene- bilir. Fakat sadece elemanları doğrudan değiştirilemeyen veri tipleri (</a:t>
            </a:r>
            <a:r>
              <a:rPr lang="tr-TR" dirty="0" err="1"/>
              <a:t>tuple</a:t>
            </a:r>
            <a:r>
              <a:rPr lang="tr-TR" dirty="0"/>
              <a:t>, </a:t>
            </a:r>
            <a:r>
              <a:rPr lang="tr-TR" dirty="0" err="1"/>
              <a:t>str</a:t>
            </a:r>
            <a:r>
              <a:rPr lang="tr-TR" dirty="0"/>
              <a:t>, </a:t>
            </a:r>
            <a:r>
              <a:rPr lang="tr-TR" dirty="0" err="1"/>
              <a:t>int</a:t>
            </a:r>
            <a:r>
              <a:rPr lang="tr-TR" dirty="0"/>
              <a:t>, </a:t>
            </a:r>
            <a:r>
              <a:rPr lang="tr-TR" dirty="0" err="1"/>
              <a:t>float</a:t>
            </a:r>
            <a:r>
              <a:rPr lang="tr-TR" dirty="0"/>
              <a:t>) kümeye eklenebilir.</a:t>
            </a:r>
          </a:p>
        </p:txBody>
      </p:sp>
    </p:spTree>
    <p:extLst>
      <p:ext uri="{BB962C8B-B14F-4D97-AF65-F5344CB8AC3E}">
        <p14:creationId xmlns:p14="http://schemas.microsoft.com/office/powerpoint/2010/main" val="3743017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46</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A2D95F5D-EB65-B13C-24EF-148BB1A458A0}"/>
              </a:ext>
            </a:extLst>
          </p:cNvPr>
          <p:cNvGraphicFramePr>
            <a:graphicFrameLocks noGrp="1"/>
          </p:cNvGraphicFramePr>
          <p:nvPr>
            <p:extLst>
              <p:ext uri="{D42A27DB-BD31-4B8C-83A1-F6EECF244321}">
                <p14:modId xmlns:p14="http://schemas.microsoft.com/office/powerpoint/2010/main" val="241210614"/>
              </p:ext>
            </p:extLst>
          </p:nvPr>
        </p:nvGraphicFramePr>
        <p:xfrm>
          <a:off x="2665475" y="1149434"/>
          <a:ext cx="6848856" cy="4053500"/>
        </p:xfrm>
        <a:graphic>
          <a:graphicData uri="http://schemas.openxmlformats.org/drawingml/2006/table">
            <a:tbl>
              <a:tblPr firstRow="1" bandRow="1">
                <a:tableStyleId>{5C22544A-7EE6-4342-B048-85BDC9FD1C3A}</a:tableStyleId>
              </a:tblPr>
              <a:tblGrid>
                <a:gridCol w="3424428">
                  <a:extLst>
                    <a:ext uri="{9D8B030D-6E8A-4147-A177-3AD203B41FA5}">
                      <a16:colId xmlns:a16="http://schemas.microsoft.com/office/drawing/2014/main" val="2104539822"/>
                    </a:ext>
                  </a:extLst>
                </a:gridCol>
                <a:gridCol w="3424428">
                  <a:extLst>
                    <a:ext uri="{9D8B030D-6E8A-4147-A177-3AD203B41FA5}">
                      <a16:colId xmlns:a16="http://schemas.microsoft.com/office/drawing/2014/main" val="3666880062"/>
                    </a:ext>
                  </a:extLst>
                </a:gridCol>
              </a:tblGrid>
              <a:tr h="854082">
                <a:tc>
                  <a:txBody>
                    <a:bodyPr/>
                    <a:lstStyle/>
                    <a:p>
                      <a:pPr algn="ctr"/>
                      <a:r>
                        <a:rPr lang="en-US" dirty="0"/>
                        <a:t>Python </a:t>
                      </a:r>
                      <a:r>
                        <a:rPr lang="en-US" dirty="0" err="1"/>
                        <a:t>dili</a:t>
                      </a:r>
                      <a:r>
                        <a:rPr lang="en-US" dirty="0"/>
                        <a:t> set(</a:t>
                      </a:r>
                      <a:r>
                        <a:rPr lang="en-US" dirty="0" err="1"/>
                        <a:t>küme</a:t>
                      </a:r>
                      <a:r>
                        <a:rPr lang="en-US" dirty="0"/>
                        <a:t>) </a:t>
                      </a:r>
                      <a:r>
                        <a:rPr lang="en-US" dirty="0" err="1"/>
                        <a:t>tanımlama</a:t>
                      </a:r>
                      <a:r>
                        <a:rPr lang="en-US" dirty="0"/>
                        <a:t> </a:t>
                      </a:r>
                      <a:r>
                        <a:rPr lang="en-US" dirty="0" err="1"/>
                        <a:t>şekilleri</a:t>
                      </a:r>
                      <a:endParaRPr lang="en-US" dirty="0"/>
                    </a:p>
                  </a:txBody>
                  <a:tcPr/>
                </a:tc>
                <a:tc>
                  <a:txBody>
                    <a:bodyPr/>
                    <a:lstStyle/>
                    <a:p>
                      <a:pPr algn="ctr"/>
                      <a:r>
                        <a:rPr lang="en-US" dirty="0"/>
                        <a:t>Veri tipi: &lt; class set&gt;</a:t>
                      </a:r>
                    </a:p>
                  </a:txBody>
                  <a:tcPr/>
                </a:tc>
                <a:extLst>
                  <a:ext uri="{0D108BD9-81ED-4DB2-BD59-A6C34878D82A}">
                    <a16:rowId xmlns:a16="http://schemas.microsoft.com/office/drawing/2014/main" val="847457536"/>
                  </a:ext>
                </a:extLst>
              </a:tr>
              <a:tr h="494825">
                <a:tc>
                  <a:txBody>
                    <a:bodyPr/>
                    <a:lstStyle/>
                    <a:p>
                      <a:pPr algn="ctr"/>
                      <a:r>
                        <a:rPr lang="en-US" dirty="0"/>
                        <a:t>k= { '</a:t>
                      </a:r>
                      <a:r>
                        <a:rPr lang="en-US" dirty="0" err="1"/>
                        <a:t>elma</a:t>
                      </a:r>
                      <a:r>
                        <a:rPr lang="en-US" dirty="0"/>
                        <a:t>', '</a:t>
                      </a:r>
                      <a:r>
                        <a:rPr lang="en-US" dirty="0" err="1"/>
                        <a:t>armut</a:t>
                      </a:r>
                      <a:r>
                        <a:rPr lang="en-US" dirty="0"/>
                        <a:t>', '</a:t>
                      </a:r>
                      <a:r>
                        <a:rPr lang="en-US" dirty="0" err="1"/>
                        <a:t>muz</a:t>
                      </a:r>
                      <a:r>
                        <a:rPr lang="en-US" dirty="0"/>
                        <a:t>', '</a:t>
                      </a:r>
                      <a:r>
                        <a:rPr lang="en-US" dirty="0" err="1"/>
                        <a:t>erik</a:t>
                      </a:r>
                      <a:r>
                        <a:rPr lang="en-US" dirty="0"/>
                        <a:t>' }</a:t>
                      </a:r>
                    </a:p>
                  </a:txBody>
                  <a:tcPr/>
                </a:tc>
                <a:tc>
                  <a:txBody>
                    <a:bodyPr/>
                    <a:lstStyle/>
                    <a:p>
                      <a:pPr algn="ctr"/>
                      <a:r>
                        <a:rPr lang="en-US" dirty="0"/>
                        <a:t>String </a:t>
                      </a:r>
                      <a:r>
                        <a:rPr lang="en-US" dirty="0" err="1"/>
                        <a:t>elemanlar</a:t>
                      </a:r>
                      <a:r>
                        <a:rPr lang="en-US" dirty="0"/>
                        <a:t> </a:t>
                      </a:r>
                      <a:r>
                        <a:rPr lang="en-US" dirty="0" err="1"/>
                        <a:t>kümesi</a:t>
                      </a:r>
                      <a:endParaRPr lang="en-US" dirty="0"/>
                    </a:p>
                  </a:txBody>
                  <a:tcPr/>
                </a:tc>
                <a:extLst>
                  <a:ext uri="{0D108BD9-81ED-4DB2-BD59-A6C34878D82A}">
                    <a16:rowId xmlns:a16="http://schemas.microsoft.com/office/drawing/2014/main" val="55491217"/>
                  </a:ext>
                </a:extLst>
              </a:tr>
              <a:tr h="494825">
                <a:tc>
                  <a:txBody>
                    <a:bodyPr/>
                    <a:lstStyle/>
                    <a:p>
                      <a:pPr algn="ctr"/>
                      <a:r>
                        <a:rPr lang="en-US" dirty="0"/>
                        <a:t>k= {1,3,5,7,9}</a:t>
                      </a:r>
                    </a:p>
                  </a:txBody>
                  <a:tcPr/>
                </a:tc>
                <a:tc>
                  <a:txBody>
                    <a:bodyPr/>
                    <a:lstStyle/>
                    <a:p>
                      <a:pPr algn="ctr"/>
                      <a:r>
                        <a:rPr lang="en-US" dirty="0"/>
                        <a:t>Tek </a:t>
                      </a:r>
                      <a:r>
                        <a:rPr lang="en-US" dirty="0" err="1"/>
                        <a:t>sayılar</a:t>
                      </a:r>
                      <a:r>
                        <a:rPr lang="en-US" dirty="0"/>
                        <a:t> </a:t>
                      </a:r>
                      <a:r>
                        <a:rPr lang="en-US" dirty="0" err="1"/>
                        <a:t>kümesi</a:t>
                      </a:r>
                      <a:endParaRPr lang="en-US" dirty="0"/>
                    </a:p>
                  </a:txBody>
                  <a:tcPr/>
                </a:tc>
                <a:extLst>
                  <a:ext uri="{0D108BD9-81ED-4DB2-BD59-A6C34878D82A}">
                    <a16:rowId xmlns:a16="http://schemas.microsoft.com/office/drawing/2014/main" val="1124736166"/>
                  </a:ext>
                </a:extLst>
              </a:tr>
              <a:tr h="494825">
                <a:tc>
                  <a:txBody>
                    <a:bodyPr/>
                    <a:lstStyle/>
                    <a:p>
                      <a:pPr algn="ctr"/>
                      <a:r>
                        <a:rPr lang="en-US" dirty="0"/>
                        <a:t>a = set('abracadabra')</a:t>
                      </a:r>
                    </a:p>
                  </a:txBody>
                  <a:tcPr/>
                </a:tc>
                <a:tc>
                  <a:txBody>
                    <a:bodyPr/>
                    <a:lstStyle/>
                    <a:p>
                      <a:pPr algn="ctr"/>
                      <a:r>
                        <a:rPr lang="it-IT" dirty="0"/>
                        <a:t>a={a,b,d,c,r} kümesi</a:t>
                      </a:r>
                      <a:endParaRPr lang="en-US" dirty="0"/>
                    </a:p>
                  </a:txBody>
                  <a:tcPr/>
                </a:tc>
                <a:extLst>
                  <a:ext uri="{0D108BD9-81ED-4DB2-BD59-A6C34878D82A}">
                    <a16:rowId xmlns:a16="http://schemas.microsoft.com/office/drawing/2014/main" val="1641081738"/>
                  </a:ext>
                </a:extLst>
              </a:tr>
              <a:tr h="494825">
                <a:tc>
                  <a:txBody>
                    <a:bodyPr/>
                    <a:lstStyle/>
                    <a:p>
                      <a:pPr algn="ctr"/>
                      <a:r>
                        <a:rPr lang="en-US" dirty="0"/>
                        <a:t>b = set('</a:t>
                      </a:r>
                      <a:r>
                        <a:rPr lang="en-US" dirty="0" err="1"/>
                        <a:t>alacazam</a:t>
                      </a:r>
                      <a:r>
                        <a:rPr lang="en-US" dirty="0"/>
                        <a:t>')</a:t>
                      </a:r>
                    </a:p>
                  </a:txBody>
                  <a:tcPr/>
                </a:tc>
                <a:tc>
                  <a:txBody>
                    <a:bodyPr/>
                    <a:lstStyle/>
                    <a:p>
                      <a:pPr algn="ctr"/>
                      <a:r>
                        <a:rPr lang="pl-PL" dirty="0"/>
                        <a:t>b={a,l,c,z,m} kümesi</a:t>
                      </a:r>
                      <a:endParaRPr lang="en-US" dirty="0"/>
                    </a:p>
                  </a:txBody>
                  <a:tcPr/>
                </a:tc>
                <a:extLst>
                  <a:ext uri="{0D108BD9-81ED-4DB2-BD59-A6C34878D82A}">
                    <a16:rowId xmlns:a16="http://schemas.microsoft.com/office/drawing/2014/main" val="3405951165"/>
                  </a:ext>
                </a:extLst>
              </a:tr>
              <a:tr h="1220118">
                <a:tc>
                  <a:txBody>
                    <a:bodyPr/>
                    <a:lstStyle/>
                    <a:p>
                      <a:pPr algn="ctr"/>
                      <a:r>
                        <a:rPr lang="en-US" dirty="0"/>
                        <a:t>k=set()</a:t>
                      </a:r>
                      <a:endParaRPr lang="tr-TR" dirty="0"/>
                    </a:p>
                    <a:p>
                      <a:pPr algn="ctr"/>
                      <a:r>
                        <a:rPr lang="tr-TR" dirty="0"/>
                        <a:t>#k={} bir hatalı boş küme tanımıdır</a:t>
                      </a:r>
                    </a:p>
                  </a:txBody>
                  <a:tcPr/>
                </a:tc>
                <a:tc>
                  <a:txBody>
                    <a:bodyPr/>
                    <a:lstStyle/>
                    <a:p>
                      <a:pPr algn="ctr"/>
                      <a:r>
                        <a:rPr lang="en-US" dirty="0" err="1"/>
                        <a:t>Boş</a:t>
                      </a:r>
                      <a:r>
                        <a:rPr lang="en-US" dirty="0"/>
                        <a:t> </a:t>
                      </a:r>
                      <a:r>
                        <a:rPr lang="en-US" dirty="0" err="1"/>
                        <a:t>küme</a:t>
                      </a:r>
                      <a:r>
                        <a:rPr lang="en-US" dirty="0"/>
                        <a:t>.</a:t>
                      </a:r>
                    </a:p>
                    <a:p>
                      <a:pPr algn="ctr"/>
                      <a:r>
                        <a:rPr lang="en-US" dirty="0"/>
                        <a:t>k={0} </a:t>
                      </a:r>
                      <a:r>
                        <a:rPr lang="en-US" dirty="0" err="1"/>
                        <a:t>şeklindeki</a:t>
                      </a:r>
                      <a:r>
                        <a:rPr lang="en-US" dirty="0"/>
                        <a:t> </a:t>
                      </a:r>
                      <a:r>
                        <a:rPr lang="en-US" dirty="0" err="1"/>
                        <a:t>tanım</a:t>
                      </a:r>
                      <a:r>
                        <a:rPr lang="en-US" dirty="0"/>
                        <a:t> </a:t>
                      </a:r>
                      <a:r>
                        <a:rPr lang="en-US" dirty="0" err="1"/>
                        <a:t>boş</a:t>
                      </a:r>
                      <a:r>
                        <a:rPr lang="en-US" dirty="0"/>
                        <a:t> </a:t>
                      </a:r>
                      <a:r>
                        <a:rPr lang="en-US" dirty="0" err="1"/>
                        <a:t>küme</a:t>
                      </a:r>
                      <a:r>
                        <a:rPr lang="en-US" dirty="0"/>
                        <a:t> </a:t>
                      </a:r>
                      <a:r>
                        <a:rPr lang="en-US" dirty="0" err="1"/>
                        <a:t>değil</a:t>
                      </a:r>
                      <a:r>
                        <a:rPr lang="en-US" dirty="0"/>
                        <a:t> </a:t>
                      </a:r>
                      <a:r>
                        <a:rPr lang="en-US" dirty="0" err="1"/>
                        <a:t>bir</a:t>
                      </a:r>
                      <a:r>
                        <a:rPr lang="en-US" dirty="0"/>
                        <a:t> </a:t>
                      </a:r>
                      <a:r>
                        <a:rPr lang="en-US" dirty="0" err="1"/>
                        <a:t>sözlüktür</a:t>
                      </a:r>
                      <a:r>
                        <a:rPr lang="en-US" dirty="0"/>
                        <a:t>, </a:t>
                      </a:r>
                      <a:r>
                        <a:rPr lang="en-US" dirty="0" err="1"/>
                        <a:t>yani</a:t>
                      </a:r>
                      <a:r>
                        <a:rPr lang="en-US" dirty="0"/>
                        <a:t> </a:t>
                      </a:r>
                      <a:r>
                        <a:rPr lang="en-US" dirty="0" err="1"/>
                        <a:t>veri</a:t>
                      </a:r>
                      <a:r>
                        <a:rPr lang="en-US" dirty="0"/>
                        <a:t> tipi </a:t>
                      </a:r>
                      <a:r>
                        <a:rPr lang="en-US" dirty="0" err="1"/>
                        <a:t>dict'tir</a:t>
                      </a:r>
                      <a:r>
                        <a:rPr lang="en-US" dirty="0"/>
                        <a:t>.</a:t>
                      </a:r>
                    </a:p>
                  </a:txBody>
                  <a:tcPr/>
                </a:tc>
                <a:extLst>
                  <a:ext uri="{0D108BD9-81ED-4DB2-BD59-A6C34878D82A}">
                    <a16:rowId xmlns:a16="http://schemas.microsoft.com/office/drawing/2014/main" val="4046166750"/>
                  </a:ext>
                </a:extLst>
              </a:tr>
            </a:tbl>
          </a:graphicData>
        </a:graphic>
      </p:graphicFrame>
      <p:sp>
        <p:nvSpPr>
          <p:cNvPr id="6" name="TextBox 5">
            <a:extLst>
              <a:ext uri="{FF2B5EF4-FFF2-40B4-BE49-F238E27FC236}">
                <a16:creationId xmlns:a16="http://schemas.microsoft.com/office/drawing/2014/main" id="{B00AD67F-EE5B-5C58-CCA5-094F00A4BBFB}"/>
              </a:ext>
            </a:extLst>
          </p:cNvPr>
          <p:cNvSpPr txBox="1"/>
          <p:nvPr/>
        </p:nvSpPr>
        <p:spPr>
          <a:xfrm>
            <a:off x="5472683" y="5208019"/>
            <a:ext cx="1234440" cy="369332"/>
          </a:xfrm>
          <a:prstGeom prst="rect">
            <a:avLst/>
          </a:prstGeom>
          <a:noFill/>
        </p:spPr>
        <p:txBody>
          <a:bodyPr wrap="square" rtlCol="0">
            <a:spAutoFit/>
          </a:bodyPr>
          <a:lstStyle/>
          <a:p>
            <a:r>
              <a:rPr lang="en-US" dirty="0"/>
              <a:t>TABLO 5.1</a:t>
            </a:r>
          </a:p>
        </p:txBody>
      </p:sp>
    </p:spTree>
    <p:extLst>
      <p:ext uri="{BB962C8B-B14F-4D97-AF65-F5344CB8AC3E}">
        <p14:creationId xmlns:p14="http://schemas.microsoft.com/office/powerpoint/2010/main" val="1803591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MATEMAT</a:t>
            </a:r>
            <a:r>
              <a:rPr lang="tr-TR" sz="2000" b="1" dirty="0">
                <a:solidFill>
                  <a:srgbClr val="FF0000"/>
                </a:solidFill>
              </a:rPr>
              <a:t>İKSEL KÜME İŞLEM VE FONKSİYONLARI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47</a:t>
            </a:fld>
            <a:endParaRPr lang="tr-TR" dirty="0">
              <a:solidFill>
                <a:schemeClr val="tx2">
                  <a:lumMod val="75000"/>
                </a:schemeClr>
              </a:solidFill>
            </a:endParaRPr>
          </a:p>
        </p:txBody>
      </p:sp>
      <p:graphicFrame>
        <p:nvGraphicFramePr>
          <p:cNvPr id="6" name="Table 7">
            <a:extLst>
              <a:ext uri="{FF2B5EF4-FFF2-40B4-BE49-F238E27FC236}">
                <a16:creationId xmlns:a16="http://schemas.microsoft.com/office/drawing/2014/main" id="{1C54848A-9FDC-D803-44FD-38CBC1D90FE7}"/>
              </a:ext>
            </a:extLst>
          </p:cNvPr>
          <p:cNvGraphicFramePr>
            <a:graphicFrameLocks noGrp="1"/>
          </p:cNvGraphicFramePr>
          <p:nvPr>
            <p:extLst>
              <p:ext uri="{D42A27DB-BD31-4B8C-83A1-F6EECF244321}">
                <p14:modId xmlns:p14="http://schemas.microsoft.com/office/powerpoint/2010/main" val="682741292"/>
              </p:ext>
            </p:extLst>
          </p:nvPr>
        </p:nvGraphicFramePr>
        <p:xfrm>
          <a:off x="3051636" y="1827394"/>
          <a:ext cx="6088728" cy="4206240"/>
        </p:xfrm>
        <a:graphic>
          <a:graphicData uri="http://schemas.openxmlformats.org/drawingml/2006/table">
            <a:tbl>
              <a:tblPr firstRow="1" bandRow="1">
                <a:tableStyleId>{5C22544A-7EE6-4342-B048-85BDC9FD1C3A}</a:tableStyleId>
              </a:tblPr>
              <a:tblGrid>
                <a:gridCol w="1522182">
                  <a:extLst>
                    <a:ext uri="{9D8B030D-6E8A-4147-A177-3AD203B41FA5}">
                      <a16:colId xmlns:a16="http://schemas.microsoft.com/office/drawing/2014/main" val="442511609"/>
                    </a:ext>
                  </a:extLst>
                </a:gridCol>
                <a:gridCol w="976480">
                  <a:extLst>
                    <a:ext uri="{9D8B030D-6E8A-4147-A177-3AD203B41FA5}">
                      <a16:colId xmlns:a16="http://schemas.microsoft.com/office/drawing/2014/main" val="189641908"/>
                    </a:ext>
                  </a:extLst>
                </a:gridCol>
                <a:gridCol w="2067884">
                  <a:extLst>
                    <a:ext uri="{9D8B030D-6E8A-4147-A177-3AD203B41FA5}">
                      <a16:colId xmlns:a16="http://schemas.microsoft.com/office/drawing/2014/main" val="4155578779"/>
                    </a:ext>
                  </a:extLst>
                </a:gridCol>
                <a:gridCol w="1522182">
                  <a:extLst>
                    <a:ext uri="{9D8B030D-6E8A-4147-A177-3AD203B41FA5}">
                      <a16:colId xmlns:a16="http://schemas.microsoft.com/office/drawing/2014/main" val="935353265"/>
                    </a:ext>
                  </a:extLst>
                </a:gridCol>
              </a:tblGrid>
              <a:tr h="455605">
                <a:tc>
                  <a:txBody>
                    <a:bodyPr/>
                    <a:lstStyle/>
                    <a:p>
                      <a:pPr algn="ctr"/>
                      <a:r>
                        <a:rPr lang="en-US" dirty="0" err="1"/>
                        <a:t>Küme</a:t>
                      </a:r>
                      <a:r>
                        <a:rPr lang="en-US" dirty="0"/>
                        <a:t>(set) </a:t>
                      </a:r>
                      <a:r>
                        <a:rPr lang="en-US" dirty="0" err="1"/>
                        <a:t>işlemleri</a:t>
                      </a:r>
                      <a:r>
                        <a:rPr lang="en-US" dirty="0"/>
                        <a:t> </a:t>
                      </a:r>
                    </a:p>
                  </a:txBody>
                  <a:tcPr/>
                </a:tc>
                <a:tc>
                  <a:txBody>
                    <a:bodyPr/>
                    <a:lstStyle/>
                    <a:p>
                      <a:pPr algn="ctr"/>
                      <a:r>
                        <a:rPr lang="en-US" dirty="0" err="1"/>
                        <a:t>Operatör</a:t>
                      </a:r>
                      <a:endParaRPr lang="en-US" dirty="0"/>
                    </a:p>
                  </a:txBody>
                  <a:tcPr/>
                </a:tc>
                <a:tc>
                  <a:txBody>
                    <a:bodyPr/>
                    <a:lstStyle/>
                    <a:p>
                      <a:pPr algn="ctr"/>
                      <a:r>
                        <a:rPr lang="en-US" dirty="0" err="1"/>
                        <a:t>Fonksiyon</a:t>
                      </a:r>
                      <a:r>
                        <a:rPr lang="en-US" dirty="0"/>
                        <a:t> </a:t>
                      </a:r>
                      <a:r>
                        <a:rPr lang="en-US" dirty="0" err="1"/>
                        <a:t>ismi</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056271845"/>
                  </a:ext>
                </a:extLst>
              </a:tr>
              <a:tr h="1236643">
                <a:tc>
                  <a:txBody>
                    <a:bodyPr/>
                    <a:lstStyle/>
                    <a:p>
                      <a:pPr algn="ctr"/>
                      <a:r>
                        <a:rPr lang="en-US" dirty="0"/>
                        <a:t>A Fark B</a:t>
                      </a:r>
                    </a:p>
                  </a:txBody>
                  <a:tcPr/>
                </a:tc>
                <a:tc>
                  <a:txBody>
                    <a:bodyPr/>
                    <a:lstStyle/>
                    <a:p>
                      <a:pPr algn="ctr"/>
                      <a:r>
                        <a:rPr lang="en-US" dirty="0"/>
                        <a:t>A</a:t>
                      </a:r>
                      <a:r>
                        <a:rPr lang="tr-TR" dirty="0"/>
                        <a:t>-</a:t>
                      </a:r>
                      <a:r>
                        <a:rPr lang="en-US" dirty="0"/>
                        <a:t>B</a:t>
                      </a:r>
                    </a:p>
                  </a:txBody>
                  <a:tcPr/>
                </a:tc>
                <a:tc>
                  <a:txBody>
                    <a:bodyPr/>
                    <a:lstStyle/>
                    <a:p>
                      <a:pPr algn="ctr"/>
                      <a:r>
                        <a:rPr lang="en-US" dirty="0" err="1"/>
                        <a:t>A.difference</a:t>
                      </a:r>
                      <a:r>
                        <a:rPr lang="en-US" dirty="0"/>
                        <a:t>(B)</a:t>
                      </a:r>
                    </a:p>
                  </a:txBody>
                  <a:tcPr/>
                </a:tc>
                <a:tc>
                  <a:txBody>
                    <a:bodyPr/>
                    <a:lstStyle/>
                    <a:p>
                      <a:pPr algn="ctr"/>
                      <a:r>
                        <a:rPr lang="en-US" dirty="0"/>
                        <a:t>A = {1, 7, 9}</a:t>
                      </a:r>
                    </a:p>
                    <a:p>
                      <a:pPr algn="ctr"/>
                      <a:r>
                        <a:rPr lang="en-US" dirty="0"/>
                        <a:t>B = {7, 11, 13 }</a:t>
                      </a:r>
                    </a:p>
                    <a:p>
                      <a:pPr algn="ctr"/>
                      <a:r>
                        <a:rPr lang="en-US" dirty="0"/>
                        <a:t>C-A-B #A.difference (B) print (C)</a:t>
                      </a:r>
                    </a:p>
                    <a:p>
                      <a:pPr algn="ctr"/>
                      <a:r>
                        <a:rPr lang="en-US" dirty="0"/>
                        <a:t>#{1,9}</a:t>
                      </a:r>
                    </a:p>
                  </a:txBody>
                  <a:tcPr/>
                </a:tc>
                <a:extLst>
                  <a:ext uri="{0D108BD9-81ED-4DB2-BD59-A6C34878D82A}">
                    <a16:rowId xmlns:a16="http://schemas.microsoft.com/office/drawing/2014/main" val="4130937854"/>
                  </a:ext>
                </a:extLst>
              </a:tr>
              <a:tr h="650865">
                <a:tc>
                  <a:txBody>
                    <a:bodyPr/>
                    <a:lstStyle/>
                    <a:p>
                      <a:pPr algn="ctr"/>
                      <a:r>
                        <a:rPr lang="en-US" dirty="0"/>
                        <a:t>A </a:t>
                      </a:r>
                      <a:r>
                        <a:rPr lang="en-US" dirty="0" err="1"/>
                        <a:t>Simetrik</a:t>
                      </a:r>
                      <a:r>
                        <a:rPr lang="en-US" dirty="0"/>
                        <a:t> Fark B</a:t>
                      </a:r>
                    </a:p>
                  </a:txBody>
                  <a:tcPr/>
                </a:tc>
                <a:tc>
                  <a:txBody>
                    <a:bodyPr/>
                    <a:lstStyle/>
                    <a:p>
                      <a:pPr algn="ctr"/>
                      <a:r>
                        <a:rPr lang="en-US" dirty="0"/>
                        <a:t>A</a:t>
                      </a:r>
                      <a:r>
                        <a:rPr lang="tr-TR" dirty="0"/>
                        <a:t>^</a:t>
                      </a:r>
                      <a:r>
                        <a:rPr lang="en-US" dirty="0"/>
                        <a:t>B</a:t>
                      </a:r>
                    </a:p>
                  </a:txBody>
                  <a:tcPr/>
                </a:tc>
                <a:tc>
                  <a:txBody>
                    <a:bodyPr/>
                    <a:lstStyle/>
                    <a:p>
                      <a:pPr algn="ctr"/>
                      <a:r>
                        <a:rPr lang="en-US" dirty="0" err="1"/>
                        <a:t>A.symmetric</a:t>
                      </a:r>
                      <a:r>
                        <a:rPr lang="en-US" dirty="0"/>
                        <a:t>_</a:t>
                      </a:r>
                    </a:p>
                    <a:p>
                      <a:pPr algn="ctr"/>
                      <a:r>
                        <a:rPr lang="en-US" dirty="0"/>
                        <a:t>difference(B)</a:t>
                      </a:r>
                    </a:p>
                  </a:txBody>
                  <a:tcPr/>
                </a:tc>
                <a:tc>
                  <a:txBody>
                    <a:bodyPr/>
                    <a:lstStyle/>
                    <a:p>
                      <a:pPr algn="ctr"/>
                      <a:r>
                        <a:rPr lang="en-US" dirty="0"/>
                        <a:t>C=A^B</a:t>
                      </a:r>
                    </a:p>
                    <a:p>
                      <a:pPr algn="ctr"/>
                      <a:r>
                        <a:rPr lang="en-US" dirty="0"/>
                        <a:t>print (C)</a:t>
                      </a:r>
                    </a:p>
                    <a:p>
                      <a:pPr algn="ctr"/>
                      <a:r>
                        <a:rPr lang="en-US" dirty="0"/>
                        <a:t>#{1, 9, 11, 13}</a:t>
                      </a:r>
                    </a:p>
                  </a:txBody>
                  <a:tcPr/>
                </a:tc>
                <a:extLst>
                  <a:ext uri="{0D108BD9-81ED-4DB2-BD59-A6C34878D82A}">
                    <a16:rowId xmlns:a16="http://schemas.microsoft.com/office/drawing/2014/main" val="504511562"/>
                  </a:ext>
                </a:extLst>
              </a:tr>
              <a:tr h="650865">
                <a:tc>
                  <a:txBody>
                    <a:bodyPr/>
                    <a:lstStyle/>
                    <a:p>
                      <a:pPr algn="ctr"/>
                      <a:r>
                        <a:rPr lang="en-US" dirty="0"/>
                        <a:t>A </a:t>
                      </a:r>
                      <a:r>
                        <a:rPr lang="en-US" dirty="0" err="1"/>
                        <a:t>Kesişim</a:t>
                      </a:r>
                      <a:r>
                        <a:rPr lang="en-US" dirty="0"/>
                        <a:t> B</a:t>
                      </a:r>
                    </a:p>
                  </a:txBody>
                  <a:tcPr/>
                </a:tc>
                <a:tc>
                  <a:txBody>
                    <a:bodyPr/>
                    <a:lstStyle/>
                    <a:p>
                      <a:pPr algn="ctr"/>
                      <a:r>
                        <a:rPr lang="tr-TR" dirty="0"/>
                        <a:t>A&amp;B</a:t>
                      </a:r>
                      <a:endParaRPr lang="en-US" dirty="0"/>
                    </a:p>
                  </a:txBody>
                  <a:tcPr/>
                </a:tc>
                <a:tc>
                  <a:txBody>
                    <a:bodyPr/>
                    <a:lstStyle/>
                    <a:p>
                      <a:pPr algn="ctr"/>
                      <a:r>
                        <a:rPr lang="en-US" dirty="0" err="1"/>
                        <a:t>A.intersection</a:t>
                      </a:r>
                      <a:r>
                        <a:rPr lang="en-US" dirty="0"/>
                        <a:t>(B)</a:t>
                      </a:r>
                    </a:p>
                  </a:txBody>
                  <a:tcPr/>
                </a:tc>
                <a:tc>
                  <a:txBody>
                    <a:bodyPr/>
                    <a:lstStyle/>
                    <a:p>
                      <a:pPr algn="ctr"/>
                      <a:r>
                        <a:rPr lang="en-US" dirty="0"/>
                        <a:t>C=A&amp;B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print (C)</a:t>
                      </a:r>
                    </a:p>
                    <a:p>
                      <a:pPr algn="ctr"/>
                      <a:r>
                        <a:rPr lang="en-US" dirty="0"/>
                        <a:t>#{7}</a:t>
                      </a:r>
                    </a:p>
                  </a:txBody>
                  <a:tcPr/>
                </a:tc>
                <a:extLst>
                  <a:ext uri="{0D108BD9-81ED-4DB2-BD59-A6C34878D82A}">
                    <a16:rowId xmlns:a16="http://schemas.microsoft.com/office/drawing/2014/main" val="3508127068"/>
                  </a:ext>
                </a:extLst>
              </a:tr>
            </a:tbl>
          </a:graphicData>
        </a:graphic>
      </p:graphicFrame>
    </p:spTree>
    <p:extLst>
      <p:ext uri="{BB962C8B-B14F-4D97-AF65-F5344CB8AC3E}">
        <p14:creationId xmlns:p14="http://schemas.microsoft.com/office/powerpoint/2010/main" val="681029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18872"/>
            <a:ext cx="8208912" cy="639630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48</a:t>
            </a:fld>
            <a:endParaRPr lang="tr-TR" dirty="0">
              <a:solidFill>
                <a:schemeClr val="tx2">
                  <a:lumMod val="75000"/>
                </a:schemeClr>
              </a:solidFill>
            </a:endParaRPr>
          </a:p>
        </p:txBody>
      </p:sp>
      <p:graphicFrame>
        <p:nvGraphicFramePr>
          <p:cNvPr id="6" name="Table 7">
            <a:extLst>
              <a:ext uri="{FF2B5EF4-FFF2-40B4-BE49-F238E27FC236}">
                <a16:creationId xmlns:a16="http://schemas.microsoft.com/office/drawing/2014/main" id="{1C54848A-9FDC-D803-44FD-38CBC1D90FE7}"/>
              </a:ext>
            </a:extLst>
          </p:cNvPr>
          <p:cNvGraphicFramePr>
            <a:graphicFrameLocks noGrp="1"/>
          </p:cNvGraphicFramePr>
          <p:nvPr>
            <p:extLst>
              <p:ext uri="{D42A27DB-BD31-4B8C-83A1-F6EECF244321}">
                <p14:modId xmlns:p14="http://schemas.microsoft.com/office/powerpoint/2010/main" val="2813875835"/>
              </p:ext>
            </p:extLst>
          </p:nvPr>
        </p:nvGraphicFramePr>
        <p:xfrm>
          <a:off x="2913888" y="270149"/>
          <a:ext cx="6364224" cy="5270788"/>
        </p:xfrm>
        <a:graphic>
          <a:graphicData uri="http://schemas.openxmlformats.org/drawingml/2006/table">
            <a:tbl>
              <a:tblPr firstRow="1" bandRow="1">
                <a:tableStyleId>{5C22544A-7EE6-4342-B048-85BDC9FD1C3A}</a:tableStyleId>
              </a:tblPr>
              <a:tblGrid>
                <a:gridCol w="1429512">
                  <a:extLst>
                    <a:ext uri="{9D8B030D-6E8A-4147-A177-3AD203B41FA5}">
                      <a16:colId xmlns:a16="http://schemas.microsoft.com/office/drawing/2014/main" val="442511609"/>
                    </a:ext>
                  </a:extLst>
                </a:gridCol>
                <a:gridCol w="1182206">
                  <a:extLst>
                    <a:ext uri="{9D8B030D-6E8A-4147-A177-3AD203B41FA5}">
                      <a16:colId xmlns:a16="http://schemas.microsoft.com/office/drawing/2014/main" val="189641908"/>
                    </a:ext>
                  </a:extLst>
                </a:gridCol>
                <a:gridCol w="1615858">
                  <a:extLst>
                    <a:ext uri="{9D8B030D-6E8A-4147-A177-3AD203B41FA5}">
                      <a16:colId xmlns:a16="http://schemas.microsoft.com/office/drawing/2014/main" val="4155578779"/>
                    </a:ext>
                  </a:extLst>
                </a:gridCol>
                <a:gridCol w="2136648">
                  <a:extLst>
                    <a:ext uri="{9D8B030D-6E8A-4147-A177-3AD203B41FA5}">
                      <a16:colId xmlns:a16="http://schemas.microsoft.com/office/drawing/2014/main" val="935353265"/>
                    </a:ext>
                  </a:extLst>
                </a:gridCol>
              </a:tblGrid>
              <a:tr h="455605">
                <a:tc>
                  <a:txBody>
                    <a:bodyPr/>
                    <a:lstStyle/>
                    <a:p>
                      <a:pPr algn="ctr"/>
                      <a:r>
                        <a:rPr lang="en-US" dirty="0" err="1"/>
                        <a:t>Küme</a:t>
                      </a:r>
                      <a:r>
                        <a:rPr lang="en-US" dirty="0"/>
                        <a:t>(set) </a:t>
                      </a:r>
                      <a:r>
                        <a:rPr lang="en-US" dirty="0" err="1"/>
                        <a:t>işlemleri</a:t>
                      </a:r>
                      <a:r>
                        <a:rPr lang="en-US" dirty="0"/>
                        <a:t> </a:t>
                      </a:r>
                    </a:p>
                  </a:txBody>
                  <a:tcPr/>
                </a:tc>
                <a:tc>
                  <a:txBody>
                    <a:bodyPr/>
                    <a:lstStyle/>
                    <a:p>
                      <a:pPr algn="ctr"/>
                      <a:r>
                        <a:rPr lang="en-US" dirty="0" err="1"/>
                        <a:t>Operatör</a:t>
                      </a:r>
                      <a:endParaRPr lang="en-US" dirty="0"/>
                    </a:p>
                  </a:txBody>
                  <a:tcPr/>
                </a:tc>
                <a:tc>
                  <a:txBody>
                    <a:bodyPr/>
                    <a:lstStyle/>
                    <a:p>
                      <a:pPr algn="ctr"/>
                      <a:r>
                        <a:rPr lang="en-US" dirty="0" err="1"/>
                        <a:t>Fonksiyon</a:t>
                      </a:r>
                      <a:r>
                        <a:rPr lang="en-US" dirty="0"/>
                        <a:t> </a:t>
                      </a:r>
                      <a:r>
                        <a:rPr lang="en-US" dirty="0" err="1"/>
                        <a:t>ismi</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056271845"/>
                  </a:ext>
                </a:extLst>
              </a:tr>
              <a:tr h="1236643">
                <a:tc>
                  <a:txBody>
                    <a:bodyPr/>
                    <a:lstStyle/>
                    <a:p>
                      <a:pPr algn="ctr"/>
                      <a:r>
                        <a:rPr lang="en-US" dirty="0"/>
                        <a:t>A </a:t>
                      </a:r>
                      <a:r>
                        <a:rPr lang="en-US" dirty="0" err="1"/>
                        <a:t>Birleşim</a:t>
                      </a:r>
                      <a:r>
                        <a:rPr lang="en-US" dirty="0"/>
                        <a:t> B</a:t>
                      </a:r>
                    </a:p>
                  </a:txBody>
                  <a:tcPr/>
                </a:tc>
                <a:tc>
                  <a:txBody>
                    <a:bodyPr/>
                    <a:lstStyle/>
                    <a:p>
                      <a:pPr algn="ctr"/>
                      <a:r>
                        <a:rPr lang="tr-TR" dirty="0"/>
                        <a:t>A</a:t>
                      </a:r>
                      <a:r>
                        <a:rPr lang="en-US" dirty="0"/>
                        <a:t>|B</a:t>
                      </a:r>
                    </a:p>
                  </a:txBody>
                  <a:tcPr/>
                </a:tc>
                <a:tc>
                  <a:txBody>
                    <a:bodyPr/>
                    <a:lstStyle/>
                    <a:p>
                      <a:pPr algn="ctr"/>
                      <a:r>
                        <a:rPr lang="en-US" dirty="0" err="1"/>
                        <a:t>A.union</a:t>
                      </a:r>
                      <a:r>
                        <a:rPr lang="en-US" dirty="0"/>
                        <a:t>(B)</a:t>
                      </a:r>
                    </a:p>
                  </a:txBody>
                  <a:tcPr/>
                </a:tc>
                <a:tc>
                  <a:txBody>
                    <a:bodyPr/>
                    <a:lstStyle/>
                    <a:p>
                      <a:pPr algn="ctr"/>
                      <a:r>
                        <a:rPr lang="en-US" dirty="0"/>
                        <a:t>C=</a:t>
                      </a:r>
                      <a:r>
                        <a:rPr lang="en-US" dirty="0" err="1"/>
                        <a:t>A.union</a:t>
                      </a:r>
                      <a:r>
                        <a:rPr lang="en-US" dirty="0"/>
                        <a:t>(B)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print (C)</a:t>
                      </a:r>
                    </a:p>
                    <a:p>
                      <a:pPr algn="ctr"/>
                      <a:r>
                        <a:rPr lang="en-US" dirty="0"/>
                        <a:t>#{1, 7, 9, 11, 13}</a:t>
                      </a:r>
                    </a:p>
                  </a:txBody>
                  <a:tcPr/>
                </a:tc>
                <a:extLst>
                  <a:ext uri="{0D108BD9-81ED-4DB2-BD59-A6C34878D82A}">
                    <a16:rowId xmlns:a16="http://schemas.microsoft.com/office/drawing/2014/main" val="4130937854"/>
                  </a:ext>
                </a:extLst>
              </a:tr>
              <a:tr h="650865">
                <a:tc>
                  <a:txBody>
                    <a:bodyPr/>
                    <a:lstStyle/>
                    <a:p>
                      <a:pPr algn="ctr"/>
                      <a:r>
                        <a:rPr lang="en-US" dirty="0"/>
                        <a:t>A </a:t>
                      </a:r>
                      <a:r>
                        <a:rPr lang="en-US" dirty="0" err="1"/>
                        <a:t>Altküme</a:t>
                      </a:r>
                      <a:r>
                        <a:rPr lang="en-US" dirty="0"/>
                        <a:t> B</a:t>
                      </a:r>
                    </a:p>
                  </a:txBody>
                  <a:tcPr/>
                </a:tc>
                <a:tc>
                  <a:txBody>
                    <a:bodyPr/>
                    <a:lstStyle/>
                    <a:p>
                      <a:pPr algn="ctr"/>
                      <a:r>
                        <a:rPr lang="en-US" dirty="0"/>
                        <a:t>A&lt;=B</a:t>
                      </a:r>
                    </a:p>
                  </a:txBody>
                  <a:tcPr/>
                </a:tc>
                <a:tc>
                  <a:txBody>
                    <a:bodyPr/>
                    <a:lstStyle/>
                    <a:p>
                      <a:pPr algn="ctr"/>
                      <a:r>
                        <a:rPr lang="en-US" dirty="0" err="1"/>
                        <a:t>A.issubset</a:t>
                      </a:r>
                      <a:r>
                        <a:rPr lang="en-US" dirty="0"/>
                        <a:t>(B)</a:t>
                      </a:r>
                    </a:p>
                  </a:txBody>
                  <a:tcPr/>
                </a:tc>
                <a:tc>
                  <a:txBody>
                    <a:bodyPr/>
                    <a:lstStyle/>
                    <a:p>
                      <a:pPr algn="ctr"/>
                      <a:r>
                        <a:rPr lang="en-US" dirty="0"/>
                        <a:t>A = {1, 7 }</a:t>
                      </a:r>
                      <a:r>
                        <a:rPr lang="pl-PL" dirty="0"/>
                        <a:t> </a:t>
                      </a:r>
                      <a:endParaRPr lang="en-US" dirty="0"/>
                    </a:p>
                    <a:p>
                      <a:pPr algn="ctr"/>
                      <a:r>
                        <a:rPr lang="pl-PL" dirty="0"/>
                        <a:t>B = {1, 7, 11, 13 }</a:t>
                      </a:r>
                      <a:endParaRPr lang="en-US" dirty="0"/>
                    </a:p>
                    <a:p>
                      <a:pPr algn="ctr"/>
                      <a:r>
                        <a:rPr lang="en-US" dirty="0"/>
                        <a:t>print(</a:t>
                      </a:r>
                      <a:r>
                        <a:rPr lang="en-US" dirty="0" err="1"/>
                        <a:t>A.issubset</a:t>
                      </a:r>
                      <a:r>
                        <a:rPr lang="en-US" dirty="0"/>
                        <a:t>(B))</a:t>
                      </a:r>
                    </a:p>
                    <a:p>
                      <a:pPr algn="ctr"/>
                      <a:r>
                        <a:rPr lang="en-US" dirty="0"/>
                        <a:t>#True</a:t>
                      </a:r>
                    </a:p>
                  </a:txBody>
                  <a:tcPr/>
                </a:tc>
                <a:extLst>
                  <a:ext uri="{0D108BD9-81ED-4DB2-BD59-A6C34878D82A}">
                    <a16:rowId xmlns:a16="http://schemas.microsoft.com/office/drawing/2014/main" val="504511562"/>
                  </a:ext>
                </a:extLst>
              </a:tr>
              <a:tr h="650865">
                <a:tc>
                  <a:txBody>
                    <a:bodyPr/>
                    <a:lstStyle/>
                    <a:p>
                      <a:pPr algn="ctr"/>
                      <a:r>
                        <a:rPr lang="en-US" dirty="0"/>
                        <a:t>B </a:t>
                      </a:r>
                      <a:r>
                        <a:rPr lang="en-US" dirty="0" err="1"/>
                        <a:t>kapsar</a:t>
                      </a:r>
                      <a:r>
                        <a:rPr lang="en-US" dirty="0"/>
                        <a:t> </a:t>
                      </a:r>
                      <a:r>
                        <a:rPr lang="en-US" dirty="0" err="1"/>
                        <a:t>A'yı</a:t>
                      </a:r>
                      <a:endParaRPr lang="en-US" dirty="0"/>
                    </a:p>
                  </a:txBody>
                  <a:tcPr/>
                </a:tc>
                <a:tc>
                  <a:txBody>
                    <a:bodyPr/>
                    <a:lstStyle/>
                    <a:p>
                      <a:pPr algn="ctr"/>
                      <a:r>
                        <a:rPr lang="en-US" dirty="0"/>
                        <a:t>B&gt;=A</a:t>
                      </a:r>
                    </a:p>
                  </a:txBody>
                  <a:tcPr/>
                </a:tc>
                <a:tc>
                  <a:txBody>
                    <a:bodyPr/>
                    <a:lstStyle/>
                    <a:p>
                      <a:pPr algn="ctr"/>
                      <a:r>
                        <a:rPr lang="en-US" dirty="0" err="1"/>
                        <a:t>B.issuperset</a:t>
                      </a:r>
                      <a:r>
                        <a:rPr lang="en-US" dirty="0"/>
                        <a:t>(A)</a:t>
                      </a:r>
                    </a:p>
                  </a:txBody>
                  <a:tcPr/>
                </a:tc>
                <a:tc>
                  <a:txBody>
                    <a:bodyPr/>
                    <a:lstStyle/>
                    <a:p>
                      <a:pPr algn="ctr"/>
                      <a:r>
                        <a:rPr lang="en-US" dirty="0"/>
                        <a:t>print(</a:t>
                      </a:r>
                      <a:r>
                        <a:rPr lang="en-US" dirty="0" err="1"/>
                        <a:t>B.issuperset</a:t>
                      </a:r>
                      <a:r>
                        <a:rPr lang="en-US" dirty="0"/>
                        <a:t>(A))</a:t>
                      </a:r>
                    </a:p>
                    <a:p>
                      <a:pPr algn="ctr"/>
                      <a:r>
                        <a:rPr lang="en-US" dirty="0"/>
                        <a:t>#True</a:t>
                      </a:r>
                    </a:p>
                  </a:txBody>
                  <a:tcPr/>
                </a:tc>
                <a:extLst>
                  <a:ext uri="{0D108BD9-81ED-4DB2-BD59-A6C34878D82A}">
                    <a16:rowId xmlns:a16="http://schemas.microsoft.com/office/drawing/2014/main" val="1749287072"/>
                  </a:ext>
                </a:extLst>
              </a:tr>
              <a:tr h="650865">
                <a:tc>
                  <a:txBody>
                    <a:bodyPr/>
                    <a:lstStyle/>
                    <a:p>
                      <a:pPr algn="ctr"/>
                      <a:r>
                        <a:rPr lang="en-US" dirty="0"/>
                        <a:t>X, </a:t>
                      </a:r>
                      <a:r>
                        <a:rPr lang="en-US" dirty="0" err="1"/>
                        <a:t>elemanı</a:t>
                      </a:r>
                      <a:r>
                        <a:rPr lang="en-US" dirty="0"/>
                        <a:t> </a:t>
                      </a:r>
                      <a:r>
                        <a:rPr lang="en-US" dirty="0" err="1"/>
                        <a:t>Anın</a:t>
                      </a:r>
                      <a:endParaRPr lang="en-US" dirty="0"/>
                    </a:p>
                  </a:txBody>
                  <a:tcPr/>
                </a:tc>
                <a:tc>
                  <a:txBody>
                    <a:bodyPr/>
                    <a:lstStyle/>
                    <a:p>
                      <a:pPr algn="ctr"/>
                      <a:endParaRPr lang="en-US" dirty="0"/>
                    </a:p>
                  </a:txBody>
                  <a:tcPr/>
                </a:tc>
                <a:tc>
                  <a:txBody>
                    <a:bodyPr/>
                    <a:lstStyle/>
                    <a:p>
                      <a:pPr algn="ctr"/>
                      <a:r>
                        <a:rPr lang="en-US" dirty="0"/>
                        <a:t>X in A</a:t>
                      </a:r>
                    </a:p>
                  </a:txBody>
                  <a:tcPr/>
                </a:tc>
                <a:tc>
                  <a:txBody>
                    <a:bodyPr/>
                    <a:lstStyle/>
                    <a:p>
                      <a:pPr algn="ctr"/>
                      <a:r>
                        <a:rPr lang="en-US" dirty="0"/>
                        <a:t>print (7 in A)</a:t>
                      </a:r>
                    </a:p>
                    <a:p>
                      <a:pPr algn="ctr"/>
                      <a:r>
                        <a:rPr lang="en-US" dirty="0"/>
                        <a:t>#True</a:t>
                      </a:r>
                    </a:p>
                  </a:txBody>
                  <a:tcPr/>
                </a:tc>
                <a:extLst>
                  <a:ext uri="{0D108BD9-81ED-4DB2-BD59-A6C34878D82A}">
                    <a16:rowId xmlns:a16="http://schemas.microsoft.com/office/drawing/2014/main" val="4195104719"/>
                  </a:ext>
                </a:extLst>
              </a:tr>
              <a:tr h="0">
                <a:tc>
                  <a:txBody>
                    <a:bodyPr/>
                    <a:lstStyle/>
                    <a:p>
                      <a:pPr algn="ctr"/>
                      <a:r>
                        <a:rPr lang="en-US" dirty="0"/>
                        <a:t>X, </a:t>
                      </a:r>
                      <a:r>
                        <a:rPr lang="en-US" dirty="0" err="1"/>
                        <a:t>elemanı</a:t>
                      </a:r>
                      <a:r>
                        <a:rPr lang="en-US" dirty="0"/>
                        <a:t> </a:t>
                      </a:r>
                      <a:r>
                        <a:rPr lang="en-US" dirty="0" err="1"/>
                        <a:t>değil</a:t>
                      </a:r>
                      <a:r>
                        <a:rPr lang="en-US" dirty="0"/>
                        <a:t> </a:t>
                      </a:r>
                      <a:r>
                        <a:rPr lang="en-US" dirty="0" err="1"/>
                        <a:t>A'nın</a:t>
                      </a:r>
                      <a:endParaRPr lang="en-US" dirty="0"/>
                    </a:p>
                  </a:txBody>
                  <a:tcPr/>
                </a:tc>
                <a:tc>
                  <a:txBody>
                    <a:bodyPr/>
                    <a:lstStyle/>
                    <a:p>
                      <a:pPr algn="ctr"/>
                      <a:endParaRPr lang="en-US"/>
                    </a:p>
                  </a:txBody>
                  <a:tcPr/>
                </a:tc>
                <a:tc>
                  <a:txBody>
                    <a:bodyPr/>
                    <a:lstStyle/>
                    <a:p>
                      <a:pPr algn="ctr"/>
                      <a:r>
                        <a:rPr lang="en-US" dirty="0"/>
                        <a:t>X not in A</a:t>
                      </a:r>
                    </a:p>
                  </a:txBody>
                  <a:tcPr/>
                </a:tc>
                <a:tc>
                  <a:txBody>
                    <a:bodyPr/>
                    <a:lstStyle/>
                    <a:p>
                      <a:pPr algn="ctr"/>
                      <a:r>
                        <a:rPr lang="en-US" dirty="0"/>
                        <a:t>print (7 not in A)</a:t>
                      </a:r>
                    </a:p>
                    <a:p>
                      <a:pPr algn="ctr"/>
                      <a:r>
                        <a:rPr lang="en-US" dirty="0"/>
                        <a:t>#False</a:t>
                      </a:r>
                    </a:p>
                  </a:txBody>
                  <a:tcPr/>
                </a:tc>
                <a:extLst>
                  <a:ext uri="{0D108BD9-81ED-4DB2-BD59-A6C34878D82A}">
                    <a16:rowId xmlns:a16="http://schemas.microsoft.com/office/drawing/2014/main" val="1204231181"/>
                  </a:ext>
                </a:extLst>
              </a:tr>
            </a:tbl>
          </a:graphicData>
        </a:graphic>
      </p:graphicFrame>
      <p:sp>
        <p:nvSpPr>
          <p:cNvPr id="4" name="TextBox 3">
            <a:extLst>
              <a:ext uri="{FF2B5EF4-FFF2-40B4-BE49-F238E27FC236}">
                <a16:creationId xmlns:a16="http://schemas.microsoft.com/office/drawing/2014/main" id="{7C6167F6-8257-6DF5-08B8-03EF10BD20AD}"/>
              </a:ext>
            </a:extLst>
          </p:cNvPr>
          <p:cNvSpPr txBox="1"/>
          <p:nvPr/>
        </p:nvSpPr>
        <p:spPr>
          <a:xfrm>
            <a:off x="5487924" y="5692214"/>
            <a:ext cx="1216152" cy="369332"/>
          </a:xfrm>
          <a:prstGeom prst="rect">
            <a:avLst/>
          </a:prstGeom>
          <a:noFill/>
        </p:spPr>
        <p:txBody>
          <a:bodyPr wrap="square" rtlCol="0">
            <a:spAutoFit/>
          </a:bodyPr>
          <a:lstStyle/>
          <a:p>
            <a:r>
              <a:rPr lang="en-US" dirty="0"/>
              <a:t>TABLO 6.1</a:t>
            </a:r>
          </a:p>
        </p:txBody>
      </p:sp>
    </p:spTree>
    <p:extLst>
      <p:ext uri="{BB962C8B-B14F-4D97-AF65-F5344CB8AC3E}">
        <p14:creationId xmlns:p14="http://schemas.microsoft.com/office/powerpoint/2010/main" val="3179668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K</a:t>
            </a:r>
            <a:r>
              <a:rPr lang="tr-TR" sz="2000" b="1" dirty="0">
                <a:solidFill>
                  <a:srgbClr val="FF0000"/>
                </a:solidFill>
              </a:rPr>
              <a:t>ÜME (SET) METOTLARI</a:t>
            </a:r>
          </a:p>
        </p:txBody>
      </p:sp>
      <p:sp>
        <p:nvSpPr>
          <p:cNvPr id="7" name="Yuvarlatılmış Dikdörtgen 6"/>
          <p:cNvSpPr/>
          <p:nvPr>
            <p:custDataLst>
              <p:tags r:id="rId2"/>
            </p:custDataLst>
          </p:nvPr>
        </p:nvSpPr>
        <p:spPr>
          <a:xfrm>
            <a:off x="2012880" y="155253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9F22ECD2-622D-EBDC-0EE8-FB986421C2AC}"/>
              </a:ext>
            </a:extLst>
          </p:cNvPr>
          <p:cNvSpPr txBox="1"/>
          <p:nvPr/>
        </p:nvSpPr>
        <p:spPr>
          <a:xfrm>
            <a:off x="2295144" y="2011680"/>
            <a:ext cx="7644384" cy="923330"/>
          </a:xfrm>
          <a:prstGeom prst="rect">
            <a:avLst/>
          </a:prstGeom>
          <a:noFill/>
        </p:spPr>
        <p:txBody>
          <a:bodyPr wrap="square" rtlCol="0">
            <a:spAutoFit/>
          </a:bodyPr>
          <a:lstStyle/>
          <a:p>
            <a:r>
              <a:rPr lang="en-US" dirty="0" err="1"/>
              <a:t>Pythonda</a:t>
            </a:r>
            <a:r>
              <a:rPr lang="en-US" dirty="0"/>
              <a:t> </a:t>
            </a:r>
            <a:r>
              <a:rPr lang="en-US" dirty="0" err="1"/>
              <a:t>kümelerle</a:t>
            </a:r>
            <a:r>
              <a:rPr lang="en-US" dirty="0"/>
              <a:t> </a:t>
            </a:r>
            <a:r>
              <a:rPr lang="en-US" dirty="0" err="1"/>
              <a:t>ilgili</a:t>
            </a:r>
            <a:r>
              <a:rPr lang="en-US" dirty="0"/>
              <a:t> </a:t>
            </a:r>
            <a:r>
              <a:rPr lang="en-US" dirty="0" err="1"/>
              <a:t>metotların</a:t>
            </a:r>
            <a:r>
              <a:rPr lang="en-US" dirty="0"/>
              <a:t> </a:t>
            </a:r>
            <a:r>
              <a:rPr lang="en-US" dirty="0" err="1"/>
              <a:t>listesini</a:t>
            </a:r>
            <a:r>
              <a:rPr lang="en-US" dirty="0"/>
              <a:t> </a:t>
            </a:r>
            <a:r>
              <a:rPr lang="en-US" dirty="0" err="1"/>
              <a:t>almak</a:t>
            </a:r>
            <a:r>
              <a:rPr lang="en-US" dirty="0"/>
              <a:t> </a:t>
            </a:r>
            <a:r>
              <a:rPr lang="en-US" dirty="0" err="1"/>
              <a:t>istediğimizde</a:t>
            </a:r>
            <a:r>
              <a:rPr lang="en-US" dirty="0"/>
              <a:t>; "</a:t>
            </a:r>
            <a:r>
              <a:rPr lang="en-US" dirty="0" err="1"/>
              <a:t>dir</a:t>
            </a:r>
            <a:r>
              <a:rPr lang="en-US" dirty="0"/>
              <a:t>(set) </a:t>
            </a:r>
            <a:r>
              <a:rPr lang="en-US" dirty="0" err="1"/>
              <a:t>komu</a:t>
            </a:r>
            <a:r>
              <a:rPr lang="en-US" dirty="0"/>
              <a:t> </a:t>
            </a:r>
            <a:r>
              <a:rPr lang="en-US" dirty="0" err="1"/>
              <a:t>tunun</a:t>
            </a:r>
            <a:r>
              <a:rPr lang="en-US" dirty="0"/>
              <a:t> </a:t>
            </a:r>
            <a:r>
              <a:rPr lang="en-US" dirty="0" err="1"/>
              <a:t>verilmesi</a:t>
            </a:r>
            <a:r>
              <a:rPr lang="en-US" dirty="0"/>
              <a:t> </a:t>
            </a:r>
            <a:r>
              <a:rPr lang="en-US" dirty="0" err="1"/>
              <a:t>yeterlidir</a:t>
            </a:r>
            <a:r>
              <a:rPr lang="en-US" dirty="0"/>
              <a:t>. Bir </a:t>
            </a:r>
            <a:r>
              <a:rPr lang="en-US" dirty="0" err="1"/>
              <a:t>önceki</a:t>
            </a:r>
            <a:r>
              <a:rPr lang="en-US" dirty="0"/>
              <a:t> </a:t>
            </a:r>
            <a:r>
              <a:rPr lang="en-US" dirty="0" err="1"/>
              <a:t>sayfada</a:t>
            </a:r>
            <a:r>
              <a:rPr lang="en-US" dirty="0"/>
              <a:t> </a:t>
            </a:r>
            <a:r>
              <a:rPr lang="en-US" dirty="0" err="1"/>
              <a:t>verilen</a:t>
            </a:r>
            <a:r>
              <a:rPr lang="en-US" dirty="0"/>
              <a:t> </a:t>
            </a:r>
            <a:r>
              <a:rPr lang="en-US" dirty="0" err="1"/>
              <a:t>küme</a:t>
            </a:r>
            <a:r>
              <a:rPr lang="en-US" dirty="0"/>
              <a:t> </a:t>
            </a:r>
            <a:r>
              <a:rPr lang="en-US" dirty="0" err="1"/>
              <a:t>fonksiyonları</a:t>
            </a:r>
            <a:r>
              <a:rPr lang="en-US" dirty="0"/>
              <a:t> </a:t>
            </a:r>
            <a:r>
              <a:rPr lang="en-US" dirty="0" err="1"/>
              <a:t>haricinde</a:t>
            </a:r>
            <a:r>
              <a:rPr lang="en-US" dirty="0"/>
              <a:t> </a:t>
            </a:r>
            <a:r>
              <a:rPr lang="en-US" dirty="0" err="1"/>
              <a:t>kümelerle</a:t>
            </a:r>
            <a:r>
              <a:rPr lang="en-US" dirty="0"/>
              <a:t> </a:t>
            </a:r>
            <a:r>
              <a:rPr lang="en-US" dirty="0" err="1"/>
              <a:t>ilgili</a:t>
            </a:r>
            <a:r>
              <a:rPr lang="en-US" dirty="0"/>
              <a:t> </a:t>
            </a:r>
            <a:r>
              <a:rPr lang="en-US" dirty="0" err="1"/>
              <a:t>işlemlerde</a:t>
            </a:r>
            <a:r>
              <a:rPr lang="en-US" dirty="0"/>
              <a:t> </a:t>
            </a:r>
            <a:r>
              <a:rPr lang="en-US" dirty="0" err="1"/>
              <a:t>aşağıdaki</a:t>
            </a:r>
            <a:r>
              <a:rPr lang="en-US" dirty="0"/>
              <a:t> </a:t>
            </a:r>
            <a:r>
              <a:rPr lang="en-US" dirty="0" err="1"/>
              <a:t>metotları</a:t>
            </a:r>
            <a:r>
              <a:rPr lang="en-US" dirty="0"/>
              <a:t> da </a:t>
            </a:r>
            <a:r>
              <a:rPr lang="en-US" dirty="0" err="1"/>
              <a:t>kullanabilirsiniz</a:t>
            </a:r>
            <a:r>
              <a:rPr lang="en-US" dirty="0"/>
              <a:t>.</a:t>
            </a:r>
          </a:p>
        </p:txBody>
      </p:sp>
      <p:graphicFrame>
        <p:nvGraphicFramePr>
          <p:cNvPr id="8" name="Table 8">
            <a:extLst>
              <a:ext uri="{FF2B5EF4-FFF2-40B4-BE49-F238E27FC236}">
                <a16:creationId xmlns:a16="http://schemas.microsoft.com/office/drawing/2014/main" id="{BFDFAACC-326B-D592-665A-337B4A61B2C4}"/>
              </a:ext>
            </a:extLst>
          </p:cNvPr>
          <p:cNvGraphicFramePr>
            <a:graphicFrameLocks noGrp="1"/>
          </p:cNvGraphicFramePr>
          <p:nvPr>
            <p:extLst>
              <p:ext uri="{D42A27DB-BD31-4B8C-83A1-F6EECF244321}">
                <p14:modId xmlns:p14="http://schemas.microsoft.com/office/powerpoint/2010/main" val="963279010"/>
              </p:ext>
            </p:extLst>
          </p:nvPr>
        </p:nvGraphicFramePr>
        <p:xfrm>
          <a:off x="2192727" y="2935010"/>
          <a:ext cx="7886193" cy="3114040"/>
        </p:xfrm>
        <a:graphic>
          <a:graphicData uri="http://schemas.openxmlformats.org/drawingml/2006/table">
            <a:tbl>
              <a:tblPr firstRow="1" bandRow="1">
                <a:tableStyleId>{5C22544A-7EE6-4342-B048-85BDC9FD1C3A}</a:tableStyleId>
              </a:tblPr>
              <a:tblGrid>
                <a:gridCol w="2628731">
                  <a:extLst>
                    <a:ext uri="{9D8B030D-6E8A-4147-A177-3AD203B41FA5}">
                      <a16:colId xmlns:a16="http://schemas.microsoft.com/office/drawing/2014/main" val="3209148276"/>
                    </a:ext>
                  </a:extLst>
                </a:gridCol>
                <a:gridCol w="2628731">
                  <a:extLst>
                    <a:ext uri="{9D8B030D-6E8A-4147-A177-3AD203B41FA5}">
                      <a16:colId xmlns:a16="http://schemas.microsoft.com/office/drawing/2014/main" val="1450371401"/>
                    </a:ext>
                  </a:extLst>
                </a:gridCol>
                <a:gridCol w="2628731">
                  <a:extLst>
                    <a:ext uri="{9D8B030D-6E8A-4147-A177-3AD203B41FA5}">
                      <a16:colId xmlns:a16="http://schemas.microsoft.com/office/drawing/2014/main" val="742532996"/>
                    </a:ext>
                  </a:extLst>
                </a:gridCol>
              </a:tblGrid>
              <a:tr h="370840">
                <a:tc>
                  <a:txBody>
                    <a:bodyPr/>
                    <a:lstStyle/>
                    <a:p>
                      <a:pPr algn="ctr"/>
                      <a:r>
                        <a:rPr lang="en-US" dirty="0" err="1"/>
                        <a:t>Küme</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4223745058"/>
                  </a:ext>
                </a:extLst>
              </a:tr>
              <a:tr h="370840">
                <a:tc>
                  <a:txBody>
                    <a:bodyPr/>
                    <a:lstStyle/>
                    <a:p>
                      <a:pPr algn="ctr"/>
                      <a:r>
                        <a:rPr lang="en-US" dirty="0" err="1"/>
                        <a:t>K.add</a:t>
                      </a:r>
                      <a:r>
                        <a:rPr lang="en-US" dirty="0"/>
                        <a:t>(x)</a:t>
                      </a:r>
                    </a:p>
                  </a:txBody>
                  <a:tcPr/>
                </a:tc>
                <a:tc>
                  <a:txBody>
                    <a:bodyPr/>
                    <a:lstStyle/>
                    <a:p>
                      <a:pPr algn="ctr"/>
                      <a:r>
                        <a:rPr lang="en-US" dirty="0" err="1"/>
                        <a:t>Kümeye</a:t>
                      </a:r>
                      <a:r>
                        <a:rPr lang="en-US" dirty="0"/>
                        <a:t> x </a:t>
                      </a:r>
                      <a:r>
                        <a:rPr lang="en-US" dirty="0" err="1"/>
                        <a:t>elemanını</a:t>
                      </a:r>
                      <a:r>
                        <a:rPr lang="en-US" dirty="0"/>
                        <a:t> </a:t>
                      </a:r>
                      <a:r>
                        <a:rPr lang="en-US" dirty="0" err="1"/>
                        <a:t>ekler</a:t>
                      </a:r>
                      <a:r>
                        <a:rPr lang="en-US" dirty="0"/>
                        <a:t>.</a:t>
                      </a:r>
                    </a:p>
                  </a:txBody>
                  <a:tcPr/>
                </a:tc>
                <a:tc>
                  <a:txBody>
                    <a:bodyPr/>
                    <a:lstStyle/>
                    <a:p>
                      <a:pPr algn="ctr"/>
                      <a:r>
                        <a:rPr lang="en-US" dirty="0"/>
                        <a:t>K=set () #K </a:t>
                      </a:r>
                      <a:r>
                        <a:rPr lang="en-US" dirty="0" err="1"/>
                        <a:t>boş</a:t>
                      </a:r>
                      <a:r>
                        <a:rPr lang="en-US" dirty="0"/>
                        <a:t> </a:t>
                      </a:r>
                      <a:r>
                        <a:rPr lang="en-US" dirty="0" err="1"/>
                        <a:t>küme</a:t>
                      </a:r>
                      <a:endParaRPr lang="tr-TR" dirty="0"/>
                    </a:p>
                    <a:p>
                      <a:pPr algn="ctr"/>
                      <a:r>
                        <a:rPr lang="en-US" dirty="0" err="1"/>
                        <a:t>K.add</a:t>
                      </a:r>
                      <a:r>
                        <a:rPr lang="en-US" dirty="0"/>
                        <a:t>('</a:t>
                      </a:r>
                      <a:r>
                        <a:rPr lang="en-US" dirty="0" err="1"/>
                        <a:t>elma</a:t>
                      </a:r>
                      <a:r>
                        <a:rPr lang="en-US" dirty="0"/>
                        <a:t>’)</a:t>
                      </a:r>
                      <a:endParaRPr lang="tr-TR" dirty="0"/>
                    </a:p>
                    <a:p>
                      <a:pPr algn="ctr"/>
                      <a:r>
                        <a:rPr lang="en-US" dirty="0"/>
                        <a:t>print (K) # {“</a:t>
                      </a:r>
                      <a:r>
                        <a:rPr lang="en-US" dirty="0" err="1"/>
                        <a:t>elma</a:t>
                      </a:r>
                      <a:r>
                        <a:rPr lang="en-US" dirty="0"/>
                        <a:t>”}</a:t>
                      </a:r>
                    </a:p>
                  </a:txBody>
                  <a:tcPr/>
                </a:tc>
                <a:extLst>
                  <a:ext uri="{0D108BD9-81ED-4DB2-BD59-A6C34878D82A}">
                    <a16:rowId xmlns:a16="http://schemas.microsoft.com/office/drawing/2014/main" val="914994319"/>
                  </a:ext>
                </a:extLst>
              </a:tr>
              <a:tr h="370840">
                <a:tc>
                  <a:txBody>
                    <a:bodyPr/>
                    <a:lstStyle/>
                    <a:p>
                      <a:pPr algn="ctr"/>
                      <a:r>
                        <a:rPr lang="en-US" dirty="0" err="1"/>
                        <a:t>K.copy</a:t>
                      </a:r>
                      <a:r>
                        <a:rPr lang="en-US" dirty="0"/>
                        <a:t>()</a:t>
                      </a:r>
                    </a:p>
                  </a:txBody>
                  <a:tcPr/>
                </a:tc>
                <a:tc>
                  <a:txBody>
                    <a:bodyPr/>
                    <a:lstStyle/>
                    <a:p>
                      <a:pPr algn="ctr"/>
                      <a:r>
                        <a:rPr lang="en-US" dirty="0" err="1"/>
                        <a:t>Listelerdeki</a:t>
                      </a:r>
                      <a:r>
                        <a:rPr lang="en-US" dirty="0"/>
                        <a:t> </a:t>
                      </a:r>
                      <a:r>
                        <a:rPr lang="en-US" dirty="0" err="1"/>
                        <a:t>gibi</a:t>
                      </a:r>
                      <a:r>
                        <a:rPr lang="en-US" dirty="0"/>
                        <a:t> </a:t>
                      </a:r>
                      <a:r>
                        <a:rPr lang="en-US" dirty="0" err="1"/>
                        <a:t>kümenin</a:t>
                      </a:r>
                      <a:r>
                        <a:rPr lang="en-US" dirty="0"/>
                        <a:t> </a:t>
                      </a:r>
                      <a:r>
                        <a:rPr lang="en-US" dirty="0" err="1"/>
                        <a:t>bir</a:t>
                      </a:r>
                      <a:r>
                        <a:rPr lang="en-US" dirty="0"/>
                        <a:t> </a:t>
                      </a:r>
                      <a:r>
                        <a:rPr lang="en-US" dirty="0" err="1"/>
                        <a:t>kopyasını</a:t>
                      </a:r>
                      <a:r>
                        <a:rPr lang="en-US" dirty="0"/>
                        <a:t> </a:t>
                      </a:r>
                      <a:r>
                        <a:rPr lang="en-US" dirty="0" err="1"/>
                        <a:t>oluşturur</a:t>
                      </a:r>
                      <a:r>
                        <a:rPr lang="en-US" dirty="0"/>
                        <a:t>.</a:t>
                      </a:r>
                    </a:p>
                  </a:txBody>
                  <a:tcPr/>
                </a:tc>
                <a:tc>
                  <a:txBody>
                    <a:bodyPr/>
                    <a:lstStyle/>
                    <a:p>
                      <a:pPr algn="ctr"/>
                      <a:r>
                        <a:rPr lang="pl-PL" dirty="0"/>
                        <a:t>B= </a:t>
                      </a:r>
                      <a:r>
                        <a:rPr lang="en-US" dirty="0"/>
                        <a:t>{</a:t>
                      </a:r>
                      <a:r>
                        <a:rPr lang="pl-PL" dirty="0"/>
                        <a:t>1,7, 11, 13</a:t>
                      </a:r>
                      <a:r>
                        <a:rPr lang="en-US" dirty="0"/>
                        <a:t>}</a:t>
                      </a:r>
                    </a:p>
                    <a:p>
                      <a:pPr algn="ctr"/>
                      <a:r>
                        <a:rPr lang="pl-PL" dirty="0"/>
                        <a:t>C=B.copy()</a:t>
                      </a:r>
                      <a:endParaRPr lang="en-US" dirty="0"/>
                    </a:p>
                    <a:p>
                      <a:pPr algn="ctr"/>
                      <a:r>
                        <a:rPr lang="en-US" dirty="0"/>
                        <a:t>print (C) #(1, 7, 11, 13)</a:t>
                      </a:r>
                    </a:p>
                  </a:txBody>
                  <a:tcPr/>
                </a:tc>
                <a:extLst>
                  <a:ext uri="{0D108BD9-81ED-4DB2-BD59-A6C34878D82A}">
                    <a16:rowId xmlns:a16="http://schemas.microsoft.com/office/drawing/2014/main" val="1083735655"/>
                  </a:ext>
                </a:extLst>
              </a:tr>
              <a:tr h="370840">
                <a:tc>
                  <a:txBody>
                    <a:bodyPr/>
                    <a:lstStyle/>
                    <a:p>
                      <a:pPr algn="ctr"/>
                      <a:r>
                        <a:rPr lang="en-US" dirty="0" err="1"/>
                        <a:t>K.remove</a:t>
                      </a:r>
                      <a:r>
                        <a:rPr lang="en-US" dirty="0"/>
                        <a:t>(x)</a:t>
                      </a:r>
                    </a:p>
                  </a:txBody>
                  <a:tcPr/>
                </a:tc>
                <a:tc>
                  <a:txBody>
                    <a:bodyPr/>
                    <a:lstStyle/>
                    <a:p>
                      <a:pPr algn="ctr"/>
                      <a:r>
                        <a:rPr lang="en-US" dirty="0" err="1"/>
                        <a:t>Kümedeki</a:t>
                      </a:r>
                      <a:r>
                        <a:rPr lang="en-US" dirty="0"/>
                        <a:t> 'x' </a:t>
                      </a:r>
                      <a:r>
                        <a:rPr lang="en-US" dirty="0" err="1"/>
                        <a:t>elemanını</a:t>
                      </a:r>
                      <a:r>
                        <a:rPr lang="en-US" dirty="0"/>
                        <a:t> siler. </a:t>
                      </a:r>
                      <a:r>
                        <a:rPr lang="en-US" dirty="0" err="1"/>
                        <a:t>Eleman</a:t>
                      </a:r>
                      <a:r>
                        <a:rPr lang="en-US" dirty="0"/>
                        <a:t> </a:t>
                      </a:r>
                      <a:r>
                        <a:rPr lang="en-US" dirty="0" err="1"/>
                        <a:t>yoksa</a:t>
                      </a:r>
                      <a:r>
                        <a:rPr lang="en-US" dirty="0"/>
                        <a:t> </a:t>
                      </a:r>
                      <a:r>
                        <a:rPr lang="en-US" dirty="0" err="1"/>
                        <a:t>hata</a:t>
                      </a:r>
                      <a:r>
                        <a:rPr lang="en-US" dirty="0"/>
                        <a:t> </a:t>
                      </a:r>
                      <a:r>
                        <a:rPr lang="en-US" dirty="0" err="1"/>
                        <a:t>mesajı</a:t>
                      </a:r>
                      <a:r>
                        <a:rPr lang="en-US" dirty="0"/>
                        <a:t> </a:t>
                      </a:r>
                      <a:r>
                        <a:rPr lang="en-US" dirty="0" err="1"/>
                        <a:t>verir</a:t>
                      </a:r>
                      <a:r>
                        <a:rPr lang="en-US" dirty="0"/>
                        <a:t>.</a:t>
                      </a:r>
                    </a:p>
                  </a:txBody>
                  <a:tcPr/>
                </a:tc>
                <a:tc>
                  <a:txBody>
                    <a:bodyPr/>
                    <a:lstStyle/>
                    <a:p>
                      <a:pPr algn="ctr"/>
                      <a:r>
                        <a:rPr lang="en-US" dirty="0"/>
                        <a:t>B. remove (7) #7'i siler print (B) #{1, 11, 13}</a:t>
                      </a:r>
                    </a:p>
                  </a:txBody>
                  <a:tcPr/>
                </a:tc>
                <a:extLst>
                  <a:ext uri="{0D108BD9-81ED-4DB2-BD59-A6C34878D82A}">
                    <a16:rowId xmlns:a16="http://schemas.microsoft.com/office/drawing/2014/main" val="2499541131"/>
                  </a:ext>
                </a:extLst>
              </a:tr>
            </a:tbl>
          </a:graphicData>
        </a:graphic>
      </p:graphicFrame>
    </p:spTree>
    <p:extLst>
      <p:ext uri="{BB962C8B-B14F-4D97-AF65-F5344CB8AC3E}">
        <p14:creationId xmlns:p14="http://schemas.microsoft.com/office/powerpoint/2010/main" val="336643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304488" y="265176"/>
            <a:ext cx="7662672" cy="646331"/>
          </a:xfrm>
          <a:prstGeom prst="rect">
            <a:avLst/>
          </a:prstGeom>
          <a:noFill/>
        </p:spPr>
        <p:txBody>
          <a:bodyPr wrap="square" rtlCol="0">
            <a:spAutoFit/>
          </a:bodyPr>
          <a:lstStyle/>
          <a:p>
            <a:r>
              <a:rPr lang="tr-TR" b="1" dirty="0"/>
              <a:t>Örnek 1.1 Çözümü: Liste, Demet, Küme ve Sözlük </a:t>
            </a:r>
            <a:r>
              <a:rPr lang="tr-TR" dirty="0"/>
              <a:t>veri yapılarına özgü metotları veren bir program yazınız.</a:t>
            </a:r>
            <a:endParaRPr lang="en-US" dirty="0"/>
          </a:p>
        </p:txBody>
      </p:sp>
      <p:pic>
        <p:nvPicPr>
          <p:cNvPr id="5" name="Picture 4" descr="A screenshot of a computer screen&#10;&#10;Description automatically generated with low confidence">
            <a:extLst>
              <a:ext uri="{FF2B5EF4-FFF2-40B4-BE49-F238E27FC236}">
                <a16:creationId xmlns:a16="http://schemas.microsoft.com/office/drawing/2014/main" id="{067871E1-DB05-1CC4-A866-806D129F17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6276" y="1030379"/>
            <a:ext cx="7620884" cy="4320076"/>
          </a:xfrm>
          <a:prstGeom prst="rect">
            <a:avLst/>
          </a:prstGeom>
        </p:spPr>
      </p:pic>
      <p:sp>
        <p:nvSpPr>
          <p:cNvPr id="8" name="TextBox 7">
            <a:extLst>
              <a:ext uri="{FF2B5EF4-FFF2-40B4-BE49-F238E27FC236}">
                <a16:creationId xmlns:a16="http://schemas.microsoft.com/office/drawing/2014/main" id="{4036CF89-11F4-264E-4FAB-A8034B5D434C}"/>
              </a:ext>
            </a:extLst>
          </p:cNvPr>
          <p:cNvSpPr txBox="1"/>
          <p:nvPr/>
        </p:nvSpPr>
        <p:spPr>
          <a:xfrm>
            <a:off x="4578096" y="5360625"/>
            <a:ext cx="3035808" cy="646331"/>
          </a:xfrm>
          <a:prstGeom prst="rect">
            <a:avLst/>
          </a:prstGeom>
          <a:noFill/>
        </p:spPr>
        <p:txBody>
          <a:bodyPr wrap="square" rtlCol="0">
            <a:spAutoFit/>
          </a:bodyPr>
          <a:lstStyle/>
          <a:p>
            <a:pPr algn="ctr"/>
            <a:r>
              <a:rPr lang="tr-TR" dirty="0"/>
              <a:t>Örnek 1.1 Çözümü</a:t>
            </a:r>
          </a:p>
          <a:p>
            <a:pPr algn="ctr"/>
            <a:r>
              <a:rPr lang="tr-TR" dirty="0"/>
              <a:t>(ornek_1.1.py)</a:t>
            </a:r>
            <a:endParaRPr lang="en-US" dirty="0"/>
          </a:p>
        </p:txBody>
      </p:sp>
    </p:spTree>
    <p:extLst>
      <p:ext uri="{BB962C8B-B14F-4D97-AF65-F5344CB8AC3E}">
        <p14:creationId xmlns:p14="http://schemas.microsoft.com/office/powerpoint/2010/main" val="3484995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50</a:t>
            </a:fld>
            <a:endParaRPr lang="tr-TR" dirty="0">
              <a:solidFill>
                <a:schemeClr val="tx2">
                  <a:lumMod val="75000"/>
                </a:schemeClr>
              </a:solidFill>
            </a:endParaRPr>
          </a:p>
        </p:txBody>
      </p:sp>
      <p:graphicFrame>
        <p:nvGraphicFramePr>
          <p:cNvPr id="8" name="Table 8">
            <a:extLst>
              <a:ext uri="{FF2B5EF4-FFF2-40B4-BE49-F238E27FC236}">
                <a16:creationId xmlns:a16="http://schemas.microsoft.com/office/drawing/2014/main" id="{BFDFAACC-326B-D592-665A-337B4A61B2C4}"/>
              </a:ext>
            </a:extLst>
          </p:cNvPr>
          <p:cNvGraphicFramePr>
            <a:graphicFrameLocks noGrp="1"/>
          </p:cNvGraphicFramePr>
          <p:nvPr>
            <p:extLst>
              <p:ext uri="{D42A27DB-BD31-4B8C-83A1-F6EECF244321}">
                <p14:modId xmlns:p14="http://schemas.microsoft.com/office/powerpoint/2010/main" val="3340751918"/>
              </p:ext>
            </p:extLst>
          </p:nvPr>
        </p:nvGraphicFramePr>
        <p:xfrm>
          <a:off x="2192727" y="724543"/>
          <a:ext cx="7886193" cy="5125720"/>
        </p:xfrm>
        <a:graphic>
          <a:graphicData uri="http://schemas.openxmlformats.org/drawingml/2006/table">
            <a:tbl>
              <a:tblPr firstRow="1" bandRow="1">
                <a:tableStyleId>{5C22544A-7EE6-4342-B048-85BDC9FD1C3A}</a:tableStyleId>
              </a:tblPr>
              <a:tblGrid>
                <a:gridCol w="2628731">
                  <a:extLst>
                    <a:ext uri="{9D8B030D-6E8A-4147-A177-3AD203B41FA5}">
                      <a16:colId xmlns:a16="http://schemas.microsoft.com/office/drawing/2014/main" val="3209148276"/>
                    </a:ext>
                  </a:extLst>
                </a:gridCol>
                <a:gridCol w="2628731">
                  <a:extLst>
                    <a:ext uri="{9D8B030D-6E8A-4147-A177-3AD203B41FA5}">
                      <a16:colId xmlns:a16="http://schemas.microsoft.com/office/drawing/2014/main" val="1450371401"/>
                    </a:ext>
                  </a:extLst>
                </a:gridCol>
                <a:gridCol w="2628731">
                  <a:extLst>
                    <a:ext uri="{9D8B030D-6E8A-4147-A177-3AD203B41FA5}">
                      <a16:colId xmlns:a16="http://schemas.microsoft.com/office/drawing/2014/main" val="742532996"/>
                    </a:ext>
                  </a:extLst>
                </a:gridCol>
              </a:tblGrid>
              <a:tr h="370840">
                <a:tc>
                  <a:txBody>
                    <a:bodyPr/>
                    <a:lstStyle/>
                    <a:p>
                      <a:pPr algn="ctr"/>
                      <a:r>
                        <a:rPr lang="en-US" dirty="0" err="1"/>
                        <a:t>Küme</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4223745058"/>
                  </a:ext>
                </a:extLst>
              </a:tr>
              <a:tr h="370840">
                <a:tc>
                  <a:txBody>
                    <a:bodyPr/>
                    <a:lstStyle/>
                    <a:p>
                      <a:pPr algn="ctr"/>
                      <a:r>
                        <a:rPr lang="en-US" dirty="0" err="1"/>
                        <a:t>K.discard</a:t>
                      </a:r>
                      <a:r>
                        <a:rPr lang="en-US" dirty="0"/>
                        <a:t>(x)</a:t>
                      </a:r>
                    </a:p>
                  </a:txBody>
                  <a:tcPr/>
                </a:tc>
                <a:tc>
                  <a:txBody>
                    <a:bodyPr/>
                    <a:lstStyle/>
                    <a:p>
                      <a:pPr algn="ctr"/>
                      <a:r>
                        <a:rPr lang="en-US" dirty="0" err="1"/>
                        <a:t>Kümedeki</a:t>
                      </a:r>
                      <a:r>
                        <a:rPr lang="en-US" dirty="0"/>
                        <a:t> 'x' </a:t>
                      </a:r>
                      <a:r>
                        <a:rPr lang="en-US" dirty="0" err="1"/>
                        <a:t>elemanını</a:t>
                      </a:r>
                      <a:r>
                        <a:rPr lang="en-US" dirty="0"/>
                        <a:t> siler. </a:t>
                      </a:r>
                      <a:r>
                        <a:rPr lang="en-US" dirty="0" err="1"/>
                        <a:t>Eleman</a:t>
                      </a:r>
                      <a:r>
                        <a:rPr lang="en-US" dirty="0"/>
                        <a:t> </a:t>
                      </a:r>
                      <a:r>
                        <a:rPr lang="en-US" dirty="0" err="1"/>
                        <a:t>yoksa</a:t>
                      </a:r>
                      <a:r>
                        <a:rPr lang="en-US" dirty="0"/>
                        <a:t> </a:t>
                      </a:r>
                      <a:r>
                        <a:rPr lang="en-US" dirty="0" err="1"/>
                        <a:t>herhangi</a:t>
                      </a:r>
                      <a:r>
                        <a:rPr lang="en-US" dirty="0"/>
                        <a:t> </a:t>
                      </a:r>
                      <a:r>
                        <a:rPr lang="en-US" dirty="0" err="1"/>
                        <a:t>bir</a:t>
                      </a:r>
                      <a:r>
                        <a:rPr lang="en-US" dirty="0"/>
                        <a:t> </a:t>
                      </a:r>
                      <a:r>
                        <a:rPr lang="en-US" dirty="0" err="1"/>
                        <a:t>hata</a:t>
                      </a:r>
                      <a:r>
                        <a:rPr lang="en-US" dirty="0"/>
                        <a:t> </a:t>
                      </a:r>
                      <a:r>
                        <a:rPr lang="en-US" dirty="0" err="1"/>
                        <a:t>mesaji</a:t>
                      </a:r>
                      <a:r>
                        <a:rPr lang="en-US" dirty="0"/>
                        <a:t> </a:t>
                      </a:r>
                      <a:r>
                        <a:rPr lang="en-US" dirty="0" err="1"/>
                        <a:t>vermez</a:t>
                      </a:r>
                      <a:r>
                        <a:rPr lang="en-US" dirty="0"/>
                        <a:t>.</a:t>
                      </a:r>
                    </a:p>
                  </a:txBody>
                  <a:tcPr/>
                </a:tc>
                <a:tc>
                  <a:txBody>
                    <a:bodyPr/>
                    <a:lstStyle/>
                    <a:p>
                      <a:pPr algn="ctr"/>
                      <a:r>
                        <a:rPr lang="en-US" dirty="0"/>
                        <a:t>B. discard (7) #7'i siler print (B) #{1, 11, 13}</a:t>
                      </a:r>
                    </a:p>
                  </a:txBody>
                  <a:tcPr/>
                </a:tc>
                <a:extLst>
                  <a:ext uri="{0D108BD9-81ED-4DB2-BD59-A6C34878D82A}">
                    <a16:rowId xmlns:a16="http://schemas.microsoft.com/office/drawing/2014/main" val="914994319"/>
                  </a:ext>
                </a:extLst>
              </a:tr>
              <a:tr h="370840">
                <a:tc>
                  <a:txBody>
                    <a:bodyPr/>
                    <a:lstStyle/>
                    <a:p>
                      <a:pPr algn="ctr"/>
                      <a:r>
                        <a:rPr lang="en-US" dirty="0" err="1"/>
                        <a:t>K.pop</a:t>
                      </a:r>
                      <a:r>
                        <a:rPr lang="en-US" dirty="0"/>
                        <a:t>()</a:t>
                      </a:r>
                    </a:p>
                  </a:txBody>
                  <a:tcPr/>
                </a:tc>
                <a:tc>
                  <a:txBody>
                    <a:bodyPr/>
                    <a:lstStyle/>
                    <a:p>
                      <a:pPr algn="ctr"/>
                      <a:r>
                        <a:rPr lang="en-US" dirty="0" err="1"/>
                        <a:t>Kümenin</a:t>
                      </a:r>
                      <a:r>
                        <a:rPr lang="en-US" dirty="0"/>
                        <a:t> ilk </a:t>
                      </a:r>
                      <a:r>
                        <a:rPr lang="en-US" dirty="0" err="1"/>
                        <a:t>elemanını</a:t>
                      </a:r>
                      <a:r>
                        <a:rPr lang="en-US" dirty="0"/>
                        <a:t> siler.</a:t>
                      </a:r>
                    </a:p>
                  </a:txBody>
                  <a:tcPr/>
                </a:tc>
                <a:tc>
                  <a:txBody>
                    <a:bodyPr/>
                    <a:lstStyle/>
                    <a:p>
                      <a:pPr algn="ctr"/>
                      <a:r>
                        <a:rPr lang="pl-PL" dirty="0"/>
                        <a:t>B= </a:t>
                      </a:r>
                      <a:r>
                        <a:rPr lang="en-US" dirty="0"/>
                        <a:t>{</a:t>
                      </a:r>
                      <a:r>
                        <a:rPr lang="pl-PL" dirty="0"/>
                        <a:t>1, 11, 13,7 </a:t>
                      </a:r>
                      <a:r>
                        <a:rPr lang="en-US" dirty="0"/>
                        <a:t>}</a:t>
                      </a:r>
                      <a:r>
                        <a:rPr lang="pl-PL" dirty="0"/>
                        <a:t> </a:t>
                      </a:r>
                      <a:endParaRPr lang="en-US" dirty="0"/>
                    </a:p>
                    <a:p>
                      <a:pPr algn="ctr"/>
                      <a:r>
                        <a:rPr lang="pl-PL" dirty="0"/>
                        <a:t>B.pop()</a:t>
                      </a:r>
                    </a:p>
                    <a:p>
                      <a:pPr algn="ctr"/>
                      <a:r>
                        <a:rPr lang="pl-PL" dirty="0"/>
                        <a:t>print (B) #(11, 13, 7)</a:t>
                      </a:r>
                      <a:endParaRPr lang="en-US" dirty="0"/>
                    </a:p>
                  </a:txBody>
                  <a:tcPr/>
                </a:tc>
                <a:extLst>
                  <a:ext uri="{0D108BD9-81ED-4DB2-BD59-A6C34878D82A}">
                    <a16:rowId xmlns:a16="http://schemas.microsoft.com/office/drawing/2014/main" val="1083735655"/>
                  </a:ext>
                </a:extLst>
              </a:tr>
              <a:tr h="370840">
                <a:tc>
                  <a:txBody>
                    <a:bodyPr/>
                    <a:lstStyle/>
                    <a:p>
                      <a:pPr algn="ctr"/>
                      <a:r>
                        <a:rPr lang="en-US" dirty="0" err="1"/>
                        <a:t>K.clear</a:t>
                      </a:r>
                      <a:r>
                        <a:rPr lang="en-US" dirty="0"/>
                        <a:t>()</a:t>
                      </a:r>
                    </a:p>
                  </a:txBody>
                  <a:tcPr/>
                </a:tc>
                <a:tc>
                  <a:txBody>
                    <a:bodyPr/>
                    <a:lstStyle/>
                    <a:p>
                      <a:pPr algn="ctr"/>
                      <a:r>
                        <a:rPr lang="en-US" dirty="0" err="1"/>
                        <a:t>Kümedeki</a:t>
                      </a:r>
                      <a:r>
                        <a:rPr lang="en-US" dirty="0"/>
                        <a:t> </a:t>
                      </a:r>
                      <a:r>
                        <a:rPr lang="en-US" dirty="0" err="1"/>
                        <a:t>tüm</a:t>
                      </a:r>
                      <a:r>
                        <a:rPr lang="en-US" dirty="0"/>
                        <a:t> </a:t>
                      </a:r>
                      <a:r>
                        <a:rPr lang="en-US" dirty="0" err="1"/>
                        <a:t>ele</a:t>
                      </a:r>
                      <a:r>
                        <a:rPr lang="en-US" dirty="0"/>
                        <a:t>- </a:t>
                      </a:r>
                      <a:r>
                        <a:rPr lang="en-US" dirty="0" err="1"/>
                        <a:t>manları</a:t>
                      </a:r>
                      <a:r>
                        <a:rPr lang="en-US" dirty="0"/>
                        <a:t> siler. </a:t>
                      </a:r>
                      <a:r>
                        <a:rPr lang="en-US" dirty="0" err="1"/>
                        <a:t>Boş</a:t>
                      </a:r>
                      <a:r>
                        <a:rPr lang="en-US" dirty="0"/>
                        <a:t> </a:t>
                      </a:r>
                      <a:r>
                        <a:rPr lang="en-US" dirty="0" err="1"/>
                        <a:t>küme</a:t>
                      </a:r>
                      <a:r>
                        <a:rPr lang="en-US" dirty="0"/>
                        <a:t> </a:t>
                      </a:r>
                      <a:r>
                        <a:rPr lang="en-US" dirty="0" err="1"/>
                        <a:t>oluşturur</a:t>
                      </a:r>
                      <a:r>
                        <a:rPr lang="en-US" dirty="0"/>
                        <a:t>.</a:t>
                      </a:r>
                    </a:p>
                  </a:txBody>
                  <a:tcPr/>
                </a:tc>
                <a:tc>
                  <a:txBody>
                    <a:bodyPr/>
                    <a:lstStyle/>
                    <a:p>
                      <a:pPr algn="ctr"/>
                      <a:r>
                        <a:rPr lang="en-US" dirty="0"/>
                        <a:t>K= {1, 3, 5, 7}</a:t>
                      </a:r>
                    </a:p>
                    <a:p>
                      <a:pPr algn="ctr"/>
                      <a:r>
                        <a:rPr lang="en-US" dirty="0" err="1"/>
                        <a:t>K.clear</a:t>
                      </a:r>
                      <a:r>
                        <a:rPr lang="en-US" dirty="0"/>
                        <a:t>()</a:t>
                      </a:r>
                    </a:p>
                    <a:p>
                      <a:pPr algn="ctr"/>
                      <a:r>
                        <a:rPr lang="en-US" dirty="0"/>
                        <a:t>print (K)</a:t>
                      </a:r>
                    </a:p>
                    <a:p>
                      <a:pPr algn="ctr"/>
                      <a:r>
                        <a:rPr lang="en-US" dirty="0"/>
                        <a:t>#set()</a:t>
                      </a:r>
                    </a:p>
                  </a:txBody>
                  <a:tcPr/>
                </a:tc>
                <a:extLst>
                  <a:ext uri="{0D108BD9-81ED-4DB2-BD59-A6C34878D82A}">
                    <a16:rowId xmlns:a16="http://schemas.microsoft.com/office/drawing/2014/main" val="2499541131"/>
                  </a:ext>
                </a:extLst>
              </a:tr>
              <a:tr h="370840">
                <a:tc>
                  <a:txBody>
                    <a:bodyPr/>
                    <a:lstStyle/>
                    <a:p>
                      <a:pPr algn="ctr"/>
                      <a:r>
                        <a:rPr lang="en-US" dirty="0" err="1"/>
                        <a:t>A.isdisjoint</a:t>
                      </a:r>
                      <a:r>
                        <a:rPr lang="en-US" dirty="0"/>
                        <a:t>(B)</a:t>
                      </a:r>
                    </a:p>
                  </a:txBody>
                  <a:tcPr/>
                </a:tc>
                <a:tc>
                  <a:txBody>
                    <a:bodyPr/>
                    <a:lstStyle/>
                    <a:p>
                      <a:pPr algn="ctr"/>
                      <a:r>
                        <a:rPr lang="tr-TR" dirty="0"/>
                        <a:t>İ</a:t>
                      </a:r>
                      <a:r>
                        <a:rPr lang="en-US" dirty="0"/>
                        <a:t>ki </a:t>
                      </a:r>
                      <a:r>
                        <a:rPr lang="en-US" dirty="0" err="1"/>
                        <a:t>kümenin</a:t>
                      </a:r>
                      <a:r>
                        <a:rPr lang="en-US" dirty="0"/>
                        <a:t> </a:t>
                      </a:r>
                      <a:r>
                        <a:rPr lang="en-US" dirty="0" err="1"/>
                        <a:t>kesişim</a:t>
                      </a:r>
                      <a:r>
                        <a:rPr lang="en-US" dirty="0"/>
                        <a:t> </a:t>
                      </a:r>
                      <a:r>
                        <a:rPr lang="en-US" dirty="0" err="1"/>
                        <a:t>kümesinin</a:t>
                      </a:r>
                      <a:r>
                        <a:rPr lang="en-US" dirty="0"/>
                        <a:t> </a:t>
                      </a:r>
                      <a:r>
                        <a:rPr lang="en-US" dirty="0" err="1"/>
                        <a:t>boş</a:t>
                      </a:r>
                      <a:r>
                        <a:rPr lang="en-US" dirty="0"/>
                        <a:t> </a:t>
                      </a:r>
                      <a:r>
                        <a:rPr lang="en-US" dirty="0" err="1"/>
                        <a:t>olup</a:t>
                      </a:r>
                      <a:endParaRPr lang="en-US" dirty="0"/>
                    </a:p>
                    <a:p>
                      <a:pPr algn="ctr"/>
                      <a:r>
                        <a:rPr lang="en-US" dirty="0" err="1"/>
                        <a:t>olmadığını</a:t>
                      </a:r>
                      <a:r>
                        <a:rPr lang="en-US" dirty="0"/>
                        <a:t> </a:t>
                      </a:r>
                      <a:r>
                        <a:rPr lang="en-US" dirty="0" err="1"/>
                        <a:t>sorgular</a:t>
                      </a:r>
                      <a:r>
                        <a:rPr lang="en-US" dirty="0"/>
                        <a:t>. </a:t>
                      </a:r>
                      <a:r>
                        <a:rPr lang="en-US" dirty="0" err="1"/>
                        <a:t>Boş</a:t>
                      </a:r>
                      <a:r>
                        <a:rPr lang="en-US" dirty="0"/>
                        <a:t> </a:t>
                      </a:r>
                      <a:r>
                        <a:rPr lang="en-US" dirty="0" err="1"/>
                        <a:t>ise</a:t>
                      </a:r>
                      <a:r>
                        <a:rPr lang="en-US" dirty="0"/>
                        <a:t> True </a:t>
                      </a:r>
                      <a:r>
                        <a:rPr lang="en-US" dirty="0" err="1"/>
                        <a:t>değilse</a:t>
                      </a:r>
                      <a:r>
                        <a:rPr lang="en-US" dirty="0"/>
                        <a:t> False </a:t>
                      </a:r>
                      <a:r>
                        <a:rPr lang="en-US" dirty="0" err="1"/>
                        <a:t>sonucunu</a:t>
                      </a:r>
                      <a:r>
                        <a:rPr lang="en-US" dirty="0"/>
                        <a:t> </a:t>
                      </a:r>
                      <a:r>
                        <a:rPr lang="en-US" dirty="0" err="1"/>
                        <a:t>döndürür</a:t>
                      </a:r>
                      <a:r>
                        <a:rPr lang="en-US" dirty="0"/>
                        <a:t>.</a:t>
                      </a:r>
                    </a:p>
                  </a:txBody>
                  <a:tcPr/>
                </a:tc>
                <a:tc>
                  <a:txBody>
                    <a:bodyPr/>
                    <a:lstStyle/>
                    <a:p>
                      <a:pPr algn="ctr"/>
                      <a:r>
                        <a:rPr lang="pt-BR" dirty="0"/>
                        <a:t>B={ 1,7, 11, 13 }</a:t>
                      </a:r>
                    </a:p>
                    <a:p>
                      <a:pPr algn="ctr"/>
                      <a:r>
                        <a:rPr lang="pt-BR" dirty="0"/>
                        <a:t>A={ 3,4}</a:t>
                      </a:r>
                    </a:p>
                    <a:p>
                      <a:pPr algn="ctr"/>
                      <a:r>
                        <a:rPr lang="en-US" dirty="0"/>
                        <a:t>print(</a:t>
                      </a:r>
                      <a:r>
                        <a:rPr lang="en-US" dirty="0" err="1"/>
                        <a:t>A.indisjoint</a:t>
                      </a:r>
                      <a:r>
                        <a:rPr lang="en-US" dirty="0"/>
                        <a:t>(B)) #True</a:t>
                      </a:r>
                    </a:p>
                  </a:txBody>
                  <a:tcPr/>
                </a:tc>
                <a:extLst>
                  <a:ext uri="{0D108BD9-81ED-4DB2-BD59-A6C34878D82A}">
                    <a16:rowId xmlns:a16="http://schemas.microsoft.com/office/drawing/2014/main" val="2259739470"/>
                  </a:ext>
                </a:extLst>
              </a:tr>
            </a:tbl>
          </a:graphicData>
        </a:graphic>
      </p:graphicFrame>
    </p:spTree>
    <p:extLst>
      <p:ext uri="{BB962C8B-B14F-4D97-AF65-F5344CB8AC3E}">
        <p14:creationId xmlns:p14="http://schemas.microsoft.com/office/powerpoint/2010/main" val="2050881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51</a:t>
            </a:fld>
            <a:endParaRPr lang="tr-TR" dirty="0">
              <a:solidFill>
                <a:schemeClr val="tx2">
                  <a:lumMod val="75000"/>
                </a:schemeClr>
              </a:solidFill>
            </a:endParaRPr>
          </a:p>
        </p:txBody>
      </p:sp>
      <p:graphicFrame>
        <p:nvGraphicFramePr>
          <p:cNvPr id="8" name="Table 8">
            <a:extLst>
              <a:ext uri="{FF2B5EF4-FFF2-40B4-BE49-F238E27FC236}">
                <a16:creationId xmlns:a16="http://schemas.microsoft.com/office/drawing/2014/main" id="{BFDFAACC-326B-D592-665A-337B4A61B2C4}"/>
              </a:ext>
            </a:extLst>
          </p:cNvPr>
          <p:cNvGraphicFramePr>
            <a:graphicFrameLocks noGrp="1"/>
          </p:cNvGraphicFramePr>
          <p:nvPr>
            <p:extLst>
              <p:ext uri="{D42A27DB-BD31-4B8C-83A1-F6EECF244321}">
                <p14:modId xmlns:p14="http://schemas.microsoft.com/office/powerpoint/2010/main" val="23859506"/>
              </p:ext>
            </p:extLst>
          </p:nvPr>
        </p:nvGraphicFramePr>
        <p:xfrm>
          <a:off x="2192727" y="866140"/>
          <a:ext cx="7886193" cy="5125720"/>
        </p:xfrm>
        <a:graphic>
          <a:graphicData uri="http://schemas.openxmlformats.org/drawingml/2006/table">
            <a:tbl>
              <a:tblPr firstRow="1" bandRow="1">
                <a:tableStyleId>{5C22544A-7EE6-4342-B048-85BDC9FD1C3A}</a:tableStyleId>
              </a:tblPr>
              <a:tblGrid>
                <a:gridCol w="2628731">
                  <a:extLst>
                    <a:ext uri="{9D8B030D-6E8A-4147-A177-3AD203B41FA5}">
                      <a16:colId xmlns:a16="http://schemas.microsoft.com/office/drawing/2014/main" val="3209148276"/>
                    </a:ext>
                  </a:extLst>
                </a:gridCol>
                <a:gridCol w="2628731">
                  <a:extLst>
                    <a:ext uri="{9D8B030D-6E8A-4147-A177-3AD203B41FA5}">
                      <a16:colId xmlns:a16="http://schemas.microsoft.com/office/drawing/2014/main" val="1450371401"/>
                    </a:ext>
                  </a:extLst>
                </a:gridCol>
                <a:gridCol w="2628731">
                  <a:extLst>
                    <a:ext uri="{9D8B030D-6E8A-4147-A177-3AD203B41FA5}">
                      <a16:colId xmlns:a16="http://schemas.microsoft.com/office/drawing/2014/main" val="742532996"/>
                    </a:ext>
                  </a:extLst>
                </a:gridCol>
              </a:tblGrid>
              <a:tr h="370840">
                <a:tc>
                  <a:txBody>
                    <a:bodyPr/>
                    <a:lstStyle/>
                    <a:p>
                      <a:pPr algn="ctr"/>
                      <a:r>
                        <a:rPr lang="en-US" dirty="0" err="1"/>
                        <a:t>Küme</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4223745058"/>
                  </a:ext>
                </a:extLst>
              </a:tr>
              <a:tr h="370840">
                <a:tc>
                  <a:txBody>
                    <a:bodyPr/>
                    <a:lstStyle/>
                    <a:p>
                      <a:pPr algn="ctr"/>
                      <a:r>
                        <a:rPr lang="en-US" dirty="0" err="1"/>
                        <a:t>A.update</a:t>
                      </a:r>
                      <a:r>
                        <a:rPr lang="en-US" dirty="0"/>
                        <a:t>(B)</a:t>
                      </a:r>
                    </a:p>
                    <a:p>
                      <a:pPr algn="ctr"/>
                      <a:r>
                        <a:rPr lang="en-US" dirty="0" err="1"/>
                        <a:t>Eşdeğeri</a:t>
                      </a:r>
                      <a:r>
                        <a:rPr lang="en-US" dirty="0"/>
                        <a:t>: A|=B dir.</a:t>
                      </a:r>
                    </a:p>
                  </a:txBody>
                  <a:tcPr/>
                </a:tc>
                <a:tc>
                  <a:txBody>
                    <a:bodyPr/>
                    <a:lstStyle/>
                    <a:p>
                      <a:pPr algn="ctr"/>
                      <a:r>
                        <a:rPr lang="en-US" dirty="0" err="1"/>
                        <a:t>Kümeyi</a:t>
                      </a:r>
                      <a:r>
                        <a:rPr lang="en-US" dirty="0"/>
                        <a:t> </a:t>
                      </a:r>
                      <a:r>
                        <a:rPr lang="en-US" dirty="0" err="1"/>
                        <a:t>günceller</a:t>
                      </a:r>
                      <a:r>
                        <a:rPr lang="en-US" dirty="0"/>
                        <a:t>.</a:t>
                      </a:r>
                    </a:p>
                  </a:txBody>
                  <a:tcPr/>
                </a:tc>
                <a:tc>
                  <a:txBody>
                    <a:bodyPr/>
                    <a:lstStyle/>
                    <a:p>
                      <a:pPr algn="ctr"/>
                      <a:r>
                        <a:rPr lang="it-IT" dirty="0"/>
                        <a:t>B={1,7, 11, 13} A= {3,4}</a:t>
                      </a:r>
                    </a:p>
                    <a:p>
                      <a:pPr algn="ctr"/>
                      <a:r>
                        <a:rPr lang="it-IT" dirty="0"/>
                        <a:t>A.update(B) # A|=B </a:t>
                      </a:r>
                    </a:p>
                    <a:p>
                      <a:pPr algn="ctr"/>
                      <a:r>
                        <a:rPr lang="it-IT" dirty="0"/>
                        <a:t>print(A)</a:t>
                      </a:r>
                    </a:p>
                    <a:p>
                      <a:pPr algn="ctr"/>
                      <a:r>
                        <a:rPr lang="it-IT" dirty="0"/>
                        <a:t>#{1,3,4,7,11,13}</a:t>
                      </a:r>
                      <a:endParaRPr lang="en-US" dirty="0"/>
                    </a:p>
                  </a:txBody>
                  <a:tcPr/>
                </a:tc>
                <a:extLst>
                  <a:ext uri="{0D108BD9-81ED-4DB2-BD59-A6C34878D82A}">
                    <a16:rowId xmlns:a16="http://schemas.microsoft.com/office/drawing/2014/main" val="914994319"/>
                  </a:ext>
                </a:extLst>
              </a:tr>
              <a:tr h="370840">
                <a:tc>
                  <a:txBody>
                    <a:bodyPr/>
                    <a:lstStyle/>
                    <a:p>
                      <a:pPr algn="ctr"/>
                      <a:r>
                        <a:rPr lang="en-US" dirty="0" err="1"/>
                        <a:t>A.intersection_update</a:t>
                      </a:r>
                      <a:r>
                        <a:rPr lang="en-US" dirty="0"/>
                        <a:t>(B) </a:t>
                      </a:r>
                      <a:r>
                        <a:rPr lang="en-US" dirty="0" err="1"/>
                        <a:t>Eşdeğeri</a:t>
                      </a:r>
                      <a:r>
                        <a:rPr lang="en-US" dirty="0"/>
                        <a:t>: A&amp;=B dir.</a:t>
                      </a:r>
                    </a:p>
                  </a:txBody>
                  <a:tcPr/>
                </a:tc>
                <a:tc>
                  <a:txBody>
                    <a:bodyPr/>
                    <a:lstStyle/>
                    <a:p>
                      <a:pPr algn="ctr"/>
                      <a:r>
                        <a:rPr lang="en-US" dirty="0"/>
                        <a:t>A </a:t>
                      </a:r>
                      <a:r>
                        <a:rPr lang="en-US" dirty="0" err="1"/>
                        <a:t>Kesişim</a:t>
                      </a:r>
                      <a:r>
                        <a:rPr lang="en-US" dirty="0"/>
                        <a:t> (intersection)B’ </a:t>
                      </a:r>
                      <a:r>
                        <a:rPr lang="en-US" dirty="0" err="1"/>
                        <a:t>işlemini</a:t>
                      </a:r>
                      <a:r>
                        <a:rPr lang="en-US" dirty="0"/>
                        <a:t> </a:t>
                      </a:r>
                      <a:r>
                        <a:rPr lang="en-US" dirty="0" err="1"/>
                        <a:t>gerçekleştirir</a:t>
                      </a:r>
                      <a:r>
                        <a:rPr lang="en-US" dirty="0"/>
                        <a:t> </a:t>
                      </a:r>
                      <a:r>
                        <a:rPr lang="en-US" dirty="0" err="1"/>
                        <a:t>ve</a:t>
                      </a:r>
                      <a:r>
                        <a:rPr lang="en-US" dirty="0"/>
                        <a:t> A </a:t>
                      </a:r>
                      <a:r>
                        <a:rPr lang="en-US" dirty="0" err="1"/>
                        <a:t>küme</a:t>
                      </a:r>
                      <a:r>
                        <a:rPr lang="en-US" dirty="0"/>
                        <a:t> </a:t>
                      </a:r>
                      <a:r>
                        <a:rPr lang="en-US" dirty="0" err="1"/>
                        <a:t>elemanlarını</a:t>
                      </a:r>
                      <a:r>
                        <a:rPr lang="en-US" dirty="0"/>
                        <a:t> buna </a:t>
                      </a:r>
                      <a:r>
                        <a:rPr lang="en-US" dirty="0" err="1"/>
                        <a:t>göre</a:t>
                      </a:r>
                      <a:r>
                        <a:rPr lang="en-US" dirty="0"/>
                        <a:t> </a:t>
                      </a:r>
                      <a:r>
                        <a:rPr lang="en-US" dirty="0" err="1"/>
                        <a:t>günceller</a:t>
                      </a:r>
                      <a:r>
                        <a:rPr lang="en-US" dirty="0"/>
                        <a:t>.</a:t>
                      </a:r>
                    </a:p>
                  </a:txBody>
                  <a:tcPr/>
                </a:tc>
                <a:tc>
                  <a:txBody>
                    <a:bodyPr/>
                    <a:lstStyle/>
                    <a:p>
                      <a:pPr algn="ctr"/>
                      <a:r>
                        <a:rPr lang="en-US" dirty="0"/>
                        <a:t>B={ 1,7, 11, 13 }</a:t>
                      </a:r>
                    </a:p>
                    <a:p>
                      <a:pPr algn="ctr"/>
                      <a:r>
                        <a:rPr lang="en-US" dirty="0"/>
                        <a:t>A={ 3,7}</a:t>
                      </a:r>
                    </a:p>
                    <a:p>
                      <a:pPr algn="ctr"/>
                      <a:r>
                        <a:rPr lang="en-US" dirty="0" err="1"/>
                        <a:t>A.intersection_update</a:t>
                      </a:r>
                      <a:r>
                        <a:rPr lang="en-US" dirty="0"/>
                        <a:t>(B) print(A) #{7}</a:t>
                      </a:r>
                    </a:p>
                  </a:txBody>
                  <a:tcPr/>
                </a:tc>
                <a:extLst>
                  <a:ext uri="{0D108BD9-81ED-4DB2-BD59-A6C34878D82A}">
                    <a16:rowId xmlns:a16="http://schemas.microsoft.com/office/drawing/2014/main" val="1083735655"/>
                  </a:ext>
                </a:extLst>
              </a:tr>
              <a:tr h="370840">
                <a:tc>
                  <a:txBody>
                    <a:bodyPr/>
                    <a:lstStyle/>
                    <a:p>
                      <a:pPr algn="ctr"/>
                      <a:r>
                        <a:rPr lang="en-US" dirty="0" err="1"/>
                        <a:t>A.difference_update</a:t>
                      </a:r>
                      <a:r>
                        <a:rPr lang="en-US" dirty="0"/>
                        <a:t>(B) </a:t>
                      </a:r>
                      <a:r>
                        <a:rPr lang="en-US" dirty="0" err="1"/>
                        <a:t>Eşdeğeri</a:t>
                      </a:r>
                      <a:r>
                        <a:rPr lang="en-US" dirty="0"/>
                        <a:t>: A-=B dir.</a:t>
                      </a:r>
                    </a:p>
                  </a:txBody>
                  <a:tcPr/>
                </a:tc>
                <a:tc>
                  <a:txBody>
                    <a:bodyPr/>
                    <a:lstStyle/>
                    <a:p>
                      <a:pPr algn="ctr"/>
                      <a:r>
                        <a:rPr lang="en-US" dirty="0"/>
                        <a:t>‘A Fark (difference) B' </a:t>
                      </a:r>
                      <a:r>
                        <a:rPr lang="en-US" dirty="0" err="1"/>
                        <a:t>işlemini</a:t>
                      </a:r>
                      <a:r>
                        <a:rPr lang="en-US" dirty="0"/>
                        <a:t> </a:t>
                      </a:r>
                      <a:r>
                        <a:rPr lang="en-US" dirty="0" err="1"/>
                        <a:t>gerçekleştirir</a:t>
                      </a:r>
                      <a:endParaRPr lang="en-US" dirty="0"/>
                    </a:p>
                    <a:p>
                      <a:pPr algn="ctr"/>
                      <a:r>
                        <a:rPr lang="en-US" dirty="0" err="1"/>
                        <a:t>ve</a:t>
                      </a:r>
                      <a:r>
                        <a:rPr lang="en-US" dirty="0"/>
                        <a:t> A </a:t>
                      </a:r>
                      <a:r>
                        <a:rPr lang="en-US" dirty="0" err="1"/>
                        <a:t>küme</a:t>
                      </a:r>
                      <a:r>
                        <a:rPr lang="en-US" dirty="0"/>
                        <a:t> </a:t>
                      </a:r>
                      <a:r>
                        <a:rPr lang="en-US" dirty="0" err="1"/>
                        <a:t>elemanlarını</a:t>
                      </a:r>
                      <a:r>
                        <a:rPr lang="en-US" dirty="0"/>
                        <a:t> buna </a:t>
                      </a:r>
                      <a:r>
                        <a:rPr lang="en-US" dirty="0" err="1"/>
                        <a:t>göre</a:t>
                      </a:r>
                      <a:r>
                        <a:rPr lang="en-US" dirty="0"/>
                        <a:t> </a:t>
                      </a:r>
                      <a:r>
                        <a:rPr lang="en-US" dirty="0" err="1"/>
                        <a:t>günceller</a:t>
                      </a:r>
                      <a:r>
                        <a:rPr lang="en-US" dirty="0"/>
                        <a:t>.</a:t>
                      </a:r>
                    </a:p>
                  </a:txBody>
                  <a:tcPr/>
                </a:tc>
                <a:tc>
                  <a:txBody>
                    <a:bodyPr/>
                    <a:lstStyle/>
                    <a:p>
                      <a:pPr algn="ctr"/>
                      <a:r>
                        <a:rPr lang="en-US" dirty="0"/>
                        <a:t>B={ 1,7, 11, 13 }</a:t>
                      </a:r>
                    </a:p>
                    <a:p>
                      <a:pPr algn="ctr"/>
                      <a:r>
                        <a:rPr lang="en-US" dirty="0"/>
                        <a:t>A={ 3,7}</a:t>
                      </a:r>
                    </a:p>
                    <a:p>
                      <a:pPr algn="ctr"/>
                      <a:r>
                        <a:rPr lang="en-US" dirty="0" err="1"/>
                        <a:t>A.difference_update</a:t>
                      </a:r>
                      <a:r>
                        <a:rPr lang="en-US" dirty="0"/>
                        <a:t>(B) print (A) #{3}</a:t>
                      </a:r>
                    </a:p>
                  </a:txBody>
                  <a:tcPr/>
                </a:tc>
                <a:extLst>
                  <a:ext uri="{0D108BD9-81ED-4DB2-BD59-A6C34878D82A}">
                    <a16:rowId xmlns:a16="http://schemas.microsoft.com/office/drawing/2014/main" val="3440225437"/>
                  </a:ext>
                </a:extLst>
              </a:tr>
              <a:tr h="370840">
                <a:tc>
                  <a:txBody>
                    <a:bodyPr/>
                    <a:lstStyle/>
                    <a:p>
                      <a:pPr algn="ctr"/>
                      <a:r>
                        <a:rPr lang="en-US" dirty="0" err="1"/>
                        <a:t>A.symmetric_difference_update</a:t>
                      </a:r>
                      <a:r>
                        <a:rPr lang="en-US" dirty="0"/>
                        <a:t>(B)</a:t>
                      </a:r>
                    </a:p>
                    <a:p>
                      <a:pPr algn="ctr"/>
                      <a:r>
                        <a:rPr lang="en-US" dirty="0" err="1"/>
                        <a:t>Eşdeğeri</a:t>
                      </a:r>
                      <a:r>
                        <a:rPr lang="en-US" dirty="0"/>
                        <a:t>: A^=B dir.</a:t>
                      </a:r>
                    </a:p>
                  </a:txBody>
                  <a:tcPr/>
                </a:tc>
                <a:tc>
                  <a:txBody>
                    <a:bodyPr/>
                    <a:lstStyle/>
                    <a:p>
                      <a:pPr algn="ctr"/>
                      <a:r>
                        <a:rPr lang="it-IT" dirty="0"/>
                        <a:t>'A Simetrik Fark B' işlemini gerçekleştirir ve A</a:t>
                      </a:r>
                    </a:p>
                    <a:p>
                      <a:pPr algn="ctr"/>
                      <a:r>
                        <a:rPr lang="it-IT" dirty="0"/>
                        <a:t>küme elemanlarını buna göre günceller.</a:t>
                      </a:r>
                      <a:endParaRPr lang="en-US" dirty="0"/>
                    </a:p>
                  </a:txBody>
                  <a:tcPr/>
                </a:tc>
                <a:tc>
                  <a:txBody>
                    <a:bodyPr/>
                    <a:lstStyle/>
                    <a:p>
                      <a:pPr algn="ctr"/>
                      <a:r>
                        <a:rPr lang="en-US" dirty="0"/>
                        <a:t>B={ 1,7, 11, 13 } A={ 3,7}</a:t>
                      </a:r>
                    </a:p>
                    <a:p>
                      <a:pPr algn="ctr"/>
                      <a:r>
                        <a:rPr lang="en-US" dirty="0" err="1"/>
                        <a:t>A.symmetric_difference</a:t>
                      </a:r>
                      <a:r>
                        <a:rPr lang="en-US" dirty="0"/>
                        <a:t>_ update(B)</a:t>
                      </a:r>
                    </a:p>
                    <a:p>
                      <a:pPr algn="ctr"/>
                      <a:r>
                        <a:rPr lang="en-US" dirty="0"/>
                        <a:t>print(A) #{1,3,11,13}</a:t>
                      </a:r>
                    </a:p>
                  </a:txBody>
                  <a:tcPr/>
                </a:tc>
                <a:extLst>
                  <a:ext uri="{0D108BD9-81ED-4DB2-BD59-A6C34878D82A}">
                    <a16:rowId xmlns:a16="http://schemas.microsoft.com/office/drawing/2014/main" val="3774029926"/>
                  </a:ext>
                </a:extLst>
              </a:tr>
            </a:tbl>
          </a:graphicData>
        </a:graphic>
      </p:graphicFrame>
    </p:spTree>
    <p:extLst>
      <p:ext uri="{BB962C8B-B14F-4D97-AF65-F5344CB8AC3E}">
        <p14:creationId xmlns:p14="http://schemas.microsoft.com/office/powerpoint/2010/main" val="1853624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52</a:t>
            </a:fld>
            <a:endParaRPr lang="tr-TR" dirty="0">
              <a:solidFill>
                <a:schemeClr val="tx2">
                  <a:lumMod val="75000"/>
                </a:schemeClr>
              </a:solidFill>
            </a:endParaRPr>
          </a:p>
        </p:txBody>
      </p:sp>
      <p:graphicFrame>
        <p:nvGraphicFramePr>
          <p:cNvPr id="8" name="Table 8">
            <a:extLst>
              <a:ext uri="{FF2B5EF4-FFF2-40B4-BE49-F238E27FC236}">
                <a16:creationId xmlns:a16="http://schemas.microsoft.com/office/drawing/2014/main" id="{BFDFAACC-326B-D592-665A-337B4A61B2C4}"/>
              </a:ext>
            </a:extLst>
          </p:cNvPr>
          <p:cNvGraphicFramePr>
            <a:graphicFrameLocks noGrp="1"/>
          </p:cNvGraphicFramePr>
          <p:nvPr>
            <p:extLst>
              <p:ext uri="{D42A27DB-BD31-4B8C-83A1-F6EECF244321}">
                <p14:modId xmlns:p14="http://schemas.microsoft.com/office/powerpoint/2010/main" val="84784511"/>
              </p:ext>
            </p:extLst>
          </p:nvPr>
        </p:nvGraphicFramePr>
        <p:xfrm>
          <a:off x="2192727" y="770420"/>
          <a:ext cx="7886193" cy="1752600"/>
        </p:xfrm>
        <a:graphic>
          <a:graphicData uri="http://schemas.openxmlformats.org/drawingml/2006/table">
            <a:tbl>
              <a:tblPr firstRow="1" bandRow="1">
                <a:tableStyleId>{5C22544A-7EE6-4342-B048-85BDC9FD1C3A}</a:tableStyleId>
              </a:tblPr>
              <a:tblGrid>
                <a:gridCol w="2628731">
                  <a:extLst>
                    <a:ext uri="{9D8B030D-6E8A-4147-A177-3AD203B41FA5}">
                      <a16:colId xmlns:a16="http://schemas.microsoft.com/office/drawing/2014/main" val="3209148276"/>
                    </a:ext>
                  </a:extLst>
                </a:gridCol>
                <a:gridCol w="2628731">
                  <a:extLst>
                    <a:ext uri="{9D8B030D-6E8A-4147-A177-3AD203B41FA5}">
                      <a16:colId xmlns:a16="http://schemas.microsoft.com/office/drawing/2014/main" val="1450371401"/>
                    </a:ext>
                  </a:extLst>
                </a:gridCol>
                <a:gridCol w="2628731">
                  <a:extLst>
                    <a:ext uri="{9D8B030D-6E8A-4147-A177-3AD203B41FA5}">
                      <a16:colId xmlns:a16="http://schemas.microsoft.com/office/drawing/2014/main" val="742532996"/>
                    </a:ext>
                  </a:extLst>
                </a:gridCol>
              </a:tblGrid>
              <a:tr h="370840">
                <a:tc>
                  <a:txBody>
                    <a:bodyPr/>
                    <a:lstStyle/>
                    <a:p>
                      <a:r>
                        <a:rPr lang="en-US" dirty="0" err="1"/>
                        <a:t>Küme</a:t>
                      </a:r>
                      <a:r>
                        <a:rPr lang="en-US" dirty="0"/>
                        <a:t> </a:t>
                      </a:r>
                      <a:r>
                        <a:rPr lang="en-US" dirty="0" err="1"/>
                        <a:t>metotları</a:t>
                      </a:r>
                      <a:endParaRPr lang="en-US" dirty="0"/>
                    </a:p>
                  </a:txBody>
                  <a:tcPr/>
                </a:tc>
                <a:tc>
                  <a:txBody>
                    <a:bodyPr/>
                    <a:lstStyle/>
                    <a:p>
                      <a:r>
                        <a:rPr lang="en-US" dirty="0" err="1"/>
                        <a:t>Açıklaması</a:t>
                      </a:r>
                      <a:endParaRPr lang="en-US" dirty="0"/>
                    </a:p>
                  </a:txBody>
                  <a:tcPr/>
                </a:tc>
                <a:tc>
                  <a:txBody>
                    <a:bodyPr/>
                    <a:lstStyle/>
                    <a:p>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4223745058"/>
                  </a:ext>
                </a:extLst>
              </a:tr>
              <a:tr h="370840">
                <a:tc>
                  <a:txBody>
                    <a:bodyPr/>
                    <a:lstStyle/>
                    <a:p>
                      <a:r>
                        <a:rPr lang="en-US" dirty="0" err="1"/>
                        <a:t>len</a:t>
                      </a:r>
                      <a:r>
                        <a:rPr lang="en-US" dirty="0"/>
                        <a:t>(K)</a:t>
                      </a:r>
                    </a:p>
                  </a:txBody>
                  <a:tcPr/>
                </a:tc>
                <a:tc>
                  <a:txBody>
                    <a:bodyPr/>
                    <a:lstStyle/>
                    <a:p>
                      <a:r>
                        <a:rPr lang="en-US" dirty="0" err="1"/>
                        <a:t>Kümenin</a:t>
                      </a:r>
                      <a:r>
                        <a:rPr lang="en-US" dirty="0"/>
                        <a:t> </a:t>
                      </a:r>
                      <a:r>
                        <a:rPr lang="en-US" dirty="0" err="1"/>
                        <a:t>eleman</a:t>
                      </a:r>
                      <a:r>
                        <a:rPr lang="en-US" dirty="0"/>
                        <a:t> </a:t>
                      </a:r>
                      <a:r>
                        <a:rPr lang="en-US" dirty="0" err="1"/>
                        <a:t>sayısını</a:t>
                      </a:r>
                      <a:r>
                        <a:rPr lang="en-US" dirty="0"/>
                        <a:t> </a:t>
                      </a:r>
                      <a:r>
                        <a:rPr lang="en-US" dirty="0" err="1"/>
                        <a:t>verir</a:t>
                      </a:r>
                      <a:r>
                        <a:rPr lang="en-US" dirty="0"/>
                        <a:t>.</a:t>
                      </a:r>
                    </a:p>
                  </a:txBody>
                  <a:tcPr/>
                </a:tc>
                <a:tc>
                  <a:txBody>
                    <a:bodyPr/>
                    <a:lstStyle/>
                    <a:p>
                      <a:r>
                        <a:rPr lang="en-US" dirty="0"/>
                        <a:t>A={ 3,7}</a:t>
                      </a:r>
                    </a:p>
                    <a:p>
                      <a:r>
                        <a:rPr lang="en-US" dirty="0"/>
                        <a:t>print (</a:t>
                      </a:r>
                      <a:r>
                        <a:rPr lang="en-US" dirty="0" err="1"/>
                        <a:t>len</a:t>
                      </a:r>
                      <a:r>
                        <a:rPr lang="en-US" dirty="0"/>
                        <a:t> (A)) #2</a:t>
                      </a:r>
                    </a:p>
                  </a:txBody>
                  <a:tcPr/>
                </a:tc>
                <a:extLst>
                  <a:ext uri="{0D108BD9-81ED-4DB2-BD59-A6C34878D82A}">
                    <a16:rowId xmlns:a16="http://schemas.microsoft.com/office/drawing/2014/main" val="914994319"/>
                  </a:ext>
                </a:extLst>
              </a:tr>
              <a:tr h="370840">
                <a:tc>
                  <a:txBody>
                    <a:bodyPr/>
                    <a:lstStyle/>
                    <a:p>
                      <a:r>
                        <a:rPr lang="en-US" dirty="0"/>
                        <a:t>k=</a:t>
                      </a:r>
                      <a:r>
                        <a:rPr lang="en-US" dirty="0" err="1"/>
                        <a:t>frozenset</a:t>
                      </a:r>
                      <a:r>
                        <a:rPr lang="en-US" dirty="0"/>
                        <a:t> {1,3,5,7,9}</a:t>
                      </a:r>
                    </a:p>
                  </a:txBody>
                  <a:tcPr/>
                </a:tc>
                <a:tc>
                  <a:txBody>
                    <a:bodyPr/>
                    <a:lstStyle/>
                    <a:p>
                      <a:r>
                        <a:rPr lang="en-US" dirty="0"/>
                        <a:t>Tek </a:t>
                      </a:r>
                      <a:r>
                        <a:rPr lang="en-US" dirty="0" err="1"/>
                        <a:t>sayılar</a:t>
                      </a:r>
                      <a:r>
                        <a:rPr lang="en-US" dirty="0"/>
                        <a:t> </a:t>
                      </a:r>
                      <a:r>
                        <a:rPr lang="en-US" dirty="0" err="1"/>
                        <a:t>kümesi</a:t>
                      </a:r>
                      <a:endParaRPr lang="en-US" dirty="0"/>
                    </a:p>
                  </a:txBody>
                  <a:tcPr/>
                </a:tc>
                <a:tc>
                  <a:txBody>
                    <a:bodyPr/>
                    <a:lstStyle/>
                    <a:p>
                      <a:endParaRPr lang="en-US" dirty="0"/>
                    </a:p>
                  </a:txBody>
                  <a:tcPr/>
                </a:tc>
                <a:extLst>
                  <a:ext uri="{0D108BD9-81ED-4DB2-BD59-A6C34878D82A}">
                    <a16:rowId xmlns:a16="http://schemas.microsoft.com/office/drawing/2014/main" val="1083735655"/>
                  </a:ext>
                </a:extLst>
              </a:tr>
              <a:tr h="370840">
                <a:tc gridSpan="3">
                  <a:txBody>
                    <a:bodyPr/>
                    <a:lstStyle/>
                    <a:p>
                      <a:r>
                        <a:rPr lang="en-US" dirty="0">
                          <a:hlinkClick r:id="rId6"/>
                        </a:rPr>
                        <a:t>https://docs.python.org/3/library/stdtypes.html#set-types-set-frozenset</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40225437"/>
                  </a:ext>
                </a:extLst>
              </a:tr>
            </a:tbl>
          </a:graphicData>
        </a:graphic>
      </p:graphicFrame>
      <p:sp>
        <p:nvSpPr>
          <p:cNvPr id="4" name="TextBox 3">
            <a:extLst>
              <a:ext uri="{FF2B5EF4-FFF2-40B4-BE49-F238E27FC236}">
                <a16:creationId xmlns:a16="http://schemas.microsoft.com/office/drawing/2014/main" id="{9626CB64-B568-BC45-DC73-B458E86D487B}"/>
              </a:ext>
            </a:extLst>
          </p:cNvPr>
          <p:cNvSpPr txBox="1"/>
          <p:nvPr/>
        </p:nvSpPr>
        <p:spPr>
          <a:xfrm>
            <a:off x="5419344" y="2523020"/>
            <a:ext cx="1353312" cy="369332"/>
          </a:xfrm>
          <a:prstGeom prst="rect">
            <a:avLst/>
          </a:prstGeom>
          <a:noFill/>
        </p:spPr>
        <p:txBody>
          <a:bodyPr wrap="square" rtlCol="0">
            <a:spAutoFit/>
          </a:bodyPr>
          <a:lstStyle/>
          <a:p>
            <a:r>
              <a:rPr lang="en-US" dirty="0"/>
              <a:t>TABLO 7.1</a:t>
            </a:r>
          </a:p>
        </p:txBody>
      </p:sp>
      <p:sp>
        <p:nvSpPr>
          <p:cNvPr id="5" name="TextBox 4">
            <a:extLst>
              <a:ext uri="{FF2B5EF4-FFF2-40B4-BE49-F238E27FC236}">
                <a16:creationId xmlns:a16="http://schemas.microsoft.com/office/drawing/2014/main" id="{09ED77C7-053E-9760-8885-FAE12D4ADB23}"/>
              </a:ext>
            </a:extLst>
          </p:cNvPr>
          <p:cNvSpPr txBox="1"/>
          <p:nvPr/>
        </p:nvSpPr>
        <p:spPr>
          <a:xfrm>
            <a:off x="2192727" y="3072384"/>
            <a:ext cx="7810809" cy="646331"/>
          </a:xfrm>
          <a:prstGeom prst="rect">
            <a:avLst/>
          </a:prstGeom>
          <a:noFill/>
        </p:spPr>
        <p:txBody>
          <a:bodyPr wrap="square" rtlCol="0">
            <a:spAutoFit/>
          </a:bodyPr>
          <a:lstStyle/>
          <a:p>
            <a:r>
              <a:rPr lang="tr-TR" b="1" dirty="0"/>
              <a:t>Örnek Soru 11.1: </a:t>
            </a:r>
            <a:r>
              <a:rPr lang="tr-TR" dirty="0"/>
              <a:t>Temel matematiksel küme işlemlerini (birleşim, kesişim, fark ve simetrik fark) gerçekleştiren programı yazınız.</a:t>
            </a:r>
            <a:endParaRPr lang="en-US" dirty="0"/>
          </a:p>
        </p:txBody>
      </p:sp>
    </p:spTree>
    <p:extLst>
      <p:ext uri="{BB962C8B-B14F-4D97-AF65-F5344CB8AC3E}">
        <p14:creationId xmlns:p14="http://schemas.microsoft.com/office/powerpoint/2010/main" val="3643565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53</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9ED77C7-053E-9760-8885-FAE12D4ADB23}"/>
              </a:ext>
            </a:extLst>
          </p:cNvPr>
          <p:cNvSpPr txBox="1"/>
          <p:nvPr/>
        </p:nvSpPr>
        <p:spPr>
          <a:xfrm>
            <a:off x="2230419" y="502920"/>
            <a:ext cx="7810809" cy="369332"/>
          </a:xfrm>
          <a:prstGeom prst="rect">
            <a:avLst/>
          </a:prstGeom>
          <a:noFill/>
        </p:spPr>
        <p:txBody>
          <a:bodyPr wrap="square" rtlCol="0">
            <a:spAutoFit/>
          </a:bodyPr>
          <a:lstStyle/>
          <a:p>
            <a:r>
              <a:rPr lang="tr-TR" b="1" dirty="0"/>
              <a:t>Örnek Soru 11.1</a:t>
            </a:r>
            <a:r>
              <a:rPr lang="en-US" b="1" dirty="0"/>
              <a:t> </a:t>
            </a:r>
            <a:r>
              <a:rPr lang="tr-TR" b="1" dirty="0"/>
              <a:t>Çözüm:</a:t>
            </a:r>
            <a:endParaRPr lang="en-US" dirty="0"/>
          </a:p>
        </p:txBody>
      </p:sp>
      <p:pic>
        <p:nvPicPr>
          <p:cNvPr id="9" name="Picture 8" descr="A screenshot of a computer program&#10;&#10;Description automatically generated with medium confidence">
            <a:extLst>
              <a:ext uri="{FF2B5EF4-FFF2-40B4-BE49-F238E27FC236}">
                <a16:creationId xmlns:a16="http://schemas.microsoft.com/office/drawing/2014/main" id="{DC9174D2-4A51-FDF5-DE75-329D923E69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3201" y="1091708"/>
            <a:ext cx="6365243" cy="4836767"/>
          </a:xfrm>
          <a:prstGeom prst="rect">
            <a:avLst/>
          </a:prstGeom>
        </p:spPr>
      </p:pic>
      <p:sp>
        <p:nvSpPr>
          <p:cNvPr id="12" name="TextBox 11">
            <a:extLst>
              <a:ext uri="{FF2B5EF4-FFF2-40B4-BE49-F238E27FC236}">
                <a16:creationId xmlns:a16="http://schemas.microsoft.com/office/drawing/2014/main" id="{75FC7555-05B6-C4E7-39E8-28E83677073E}"/>
              </a:ext>
            </a:extLst>
          </p:cNvPr>
          <p:cNvSpPr txBox="1"/>
          <p:nvPr/>
        </p:nvSpPr>
        <p:spPr>
          <a:xfrm>
            <a:off x="4713930" y="5901202"/>
            <a:ext cx="2843784" cy="646331"/>
          </a:xfrm>
          <a:prstGeom prst="rect">
            <a:avLst/>
          </a:prstGeom>
          <a:noFill/>
        </p:spPr>
        <p:txBody>
          <a:bodyPr wrap="square" rtlCol="0">
            <a:spAutoFit/>
          </a:bodyPr>
          <a:lstStyle/>
          <a:p>
            <a:pPr algn="ctr"/>
            <a:r>
              <a:rPr lang="tr-TR" dirty="0"/>
              <a:t>Örnek Soru 11.1 Çözümü</a:t>
            </a:r>
          </a:p>
          <a:p>
            <a:pPr algn="ctr"/>
            <a:r>
              <a:rPr lang="tr-TR" dirty="0"/>
              <a:t>(ornek_soru_11.1.py)</a:t>
            </a:r>
            <a:endParaRPr lang="en-US" dirty="0"/>
          </a:p>
        </p:txBody>
      </p:sp>
    </p:spTree>
    <p:extLst>
      <p:ext uri="{BB962C8B-B14F-4D97-AF65-F5344CB8AC3E}">
        <p14:creationId xmlns:p14="http://schemas.microsoft.com/office/powerpoint/2010/main" val="673312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54</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9ED77C7-053E-9760-8885-FAE12D4ADB23}"/>
              </a:ext>
            </a:extLst>
          </p:cNvPr>
          <p:cNvSpPr txBox="1"/>
          <p:nvPr/>
        </p:nvSpPr>
        <p:spPr>
          <a:xfrm>
            <a:off x="2230419" y="502920"/>
            <a:ext cx="7810809" cy="369332"/>
          </a:xfrm>
          <a:prstGeom prst="rect">
            <a:avLst/>
          </a:prstGeom>
          <a:noFill/>
        </p:spPr>
        <p:txBody>
          <a:bodyPr wrap="square" rtlCol="0">
            <a:spAutoFit/>
          </a:bodyPr>
          <a:lstStyle/>
          <a:p>
            <a:r>
              <a:rPr lang="tr-TR" b="1" dirty="0"/>
              <a:t>Örnek Soru 11.1</a:t>
            </a:r>
            <a:r>
              <a:rPr lang="en-US" b="1" dirty="0"/>
              <a:t> </a:t>
            </a:r>
            <a:r>
              <a:rPr lang="tr-TR" b="1" dirty="0"/>
              <a:t>Ekran Çıktısı:</a:t>
            </a:r>
            <a:endParaRPr lang="en-US" dirty="0"/>
          </a:p>
        </p:txBody>
      </p:sp>
      <p:sp>
        <p:nvSpPr>
          <p:cNvPr id="12" name="TextBox 11">
            <a:extLst>
              <a:ext uri="{FF2B5EF4-FFF2-40B4-BE49-F238E27FC236}">
                <a16:creationId xmlns:a16="http://schemas.microsoft.com/office/drawing/2014/main" id="{75FC7555-05B6-C4E7-39E8-28E83677073E}"/>
              </a:ext>
            </a:extLst>
          </p:cNvPr>
          <p:cNvSpPr txBox="1"/>
          <p:nvPr/>
        </p:nvSpPr>
        <p:spPr>
          <a:xfrm>
            <a:off x="4597444" y="3429000"/>
            <a:ext cx="3076758" cy="646331"/>
          </a:xfrm>
          <a:prstGeom prst="rect">
            <a:avLst/>
          </a:prstGeom>
          <a:noFill/>
        </p:spPr>
        <p:txBody>
          <a:bodyPr wrap="square" rtlCol="0">
            <a:spAutoFit/>
          </a:bodyPr>
          <a:lstStyle/>
          <a:p>
            <a:pPr algn="ctr"/>
            <a:r>
              <a:rPr lang="tr-TR" dirty="0"/>
              <a:t>Örnek Soru 11.1 Ekran Çıktısı</a:t>
            </a:r>
          </a:p>
          <a:p>
            <a:pPr algn="ctr"/>
            <a:r>
              <a:rPr lang="tr-TR" dirty="0"/>
              <a:t>(ornek_soru_11.1.py)</a:t>
            </a:r>
            <a:endParaRPr lang="en-US" dirty="0"/>
          </a:p>
        </p:txBody>
      </p:sp>
      <p:pic>
        <p:nvPicPr>
          <p:cNvPr id="6" name="Picture 5" descr="A screenshot of a computer code&#10;&#10;Description automatically generated with low confidence">
            <a:extLst>
              <a:ext uri="{FF2B5EF4-FFF2-40B4-BE49-F238E27FC236}">
                <a16:creationId xmlns:a16="http://schemas.microsoft.com/office/drawing/2014/main" id="{32D7D0A7-B175-8C9D-4AC9-1E49371CDA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8030" y="2123893"/>
            <a:ext cx="4915586" cy="1305107"/>
          </a:xfrm>
          <a:prstGeom prst="rect">
            <a:avLst/>
          </a:prstGeom>
        </p:spPr>
      </p:pic>
    </p:spTree>
    <p:extLst>
      <p:ext uri="{BB962C8B-B14F-4D97-AF65-F5344CB8AC3E}">
        <p14:creationId xmlns:p14="http://schemas.microsoft.com/office/powerpoint/2010/main" val="1264254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55</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9ED77C7-053E-9760-8885-FAE12D4ADB23}"/>
              </a:ext>
            </a:extLst>
          </p:cNvPr>
          <p:cNvSpPr txBox="1"/>
          <p:nvPr/>
        </p:nvSpPr>
        <p:spPr>
          <a:xfrm>
            <a:off x="2230419" y="502920"/>
            <a:ext cx="7810809" cy="2308324"/>
          </a:xfrm>
          <a:prstGeom prst="rect">
            <a:avLst/>
          </a:prstGeom>
          <a:noFill/>
        </p:spPr>
        <p:txBody>
          <a:bodyPr wrap="square" rtlCol="0">
            <a:spAutoFit/>
          </a:bodyPr>
          <a:lstStyle/>
          <a:p>
            <a:r>
              <a:rPr lang="tr-TR" b="1" dirty="0"/>
              <a:t>Elemanları Değiştirilemeyen Küme (</a:t>
            </a:r>
            <a:r>
              <a:rPr lang="tr-TR" b="1" dirty="0" err="1"/>
              <a:t>frozenset</a:t>
            </a:r>
            <a:r>
              <a:rPr lang="tr-TR" b="1" dirty="0"/>
              <a:t>): </a:t>
            </a:r>
            <a:r>
              <a:rPr lang="tr-TR" dirty="0"/>
              <a:t>Bir kümenin elemanlarının değiştirilmesi istenmiyorsa set() yerine </a:t>
            </a:r>
            <a:r>
              <a:rPr lang="tr-TR" dirty="0" err="1"/>
              <a:t>fozenset</a:t>
            </a:r>
            <a:r>
              <a:rPr lang="tr-TR" dirty="0"/>
              <a:t>() </a:t>
            </a:r>
            <a:r>
              <a:rPr lang="tr-TR" dirty="0" err="1"/>
              <a:t>fonk</a:t>
            </a:r>
            <a:r>
              <a:rPr lang="tr-TR" dirty="0"/>
              <a:t>- </a:t>
            </a:r>
            <a:r>
              <a:rPr lang="tr-TR" dirty="0" err="1"/>
              <a:t>siyonu</a:t>
            </a:r>
            <a:r>
              <a:rPr lang="tr-TR" dirty="0"/>
              <a:t> kullanılır. Böylece normal küme değiştirilemez (</a:t>
            </a:r>
            <a:r>
              <a:rPr lang="tr-TR" dirty="0" err="1"/>
              <a:t>immutable</a:t>
            </a:r>
            <a:r>
              <a:rPr lang="tr-TR" dirty="0"/>
              <a:t>) küme özelliği kazanmış olur. Eğer bir kümenin elemanlarının değiştirilmesi (yani küme üzerinde </a:t>
            </a:r>
            <a:r>
              <a:rPr lang="tr-TR" dirty="0" err="1"/>
              <a:t>add</a:t>
            </a:r>
            <a:r>
              <a:rPr lang="tr-TR" dirty="0"/>
              <a:t>(), </a:t>
            </a:r>
            <a:r>
              <a:rPr lang="tr-TR" dirty="0" err="1"/>
              <a:t>remove</a:t>
            </a:r>
            <a:r>
              <a:rPr lang="tr-TR" dirty="0"/>
              <a:t>(), </a:t>
            </a:r>
            <a:r>
              <a:rPr lang="tr-TR" dirty="0" err="1"/>
              <a:t>update</a:t>
            </a:r>
            <a:r>
              <a:rPr lang="tr-TR" dirty="0"/>
              <a:t>() işlemler gerçekleştirilsin) istenmiyorsa normal küme, don- durulmuş kümeye (</a:t>
            </a:r>
            <a:r>
              <a:rPr lang="tr-TR" dirty="0" err="1"/>
              <a:t>frozenset</a:t>
            </a:r>
            <a:r>
              <a:rPr lang="tr-TR" dirty="0"/>
              <a:t>) dönüştürülür.</a:t>
            </a:r>
          </a:p>
          <a:p>
            <a:r>
              <a:rPr lang="tr-TR" b="1" dirty="0"/>
              <a:t>Örnek 6.1:</a:t>
            </a:r>
            <a:r>
              <a:rPr lang="tr-TR" dirty="0"/>
              <a:t> aşağıdaki programda k kümesi </a:t>
            </a:r>
            <a:r>
              <a:rPr lang="tr-TR" dirty="0" err="1"/>
              <a:t>frozenset</a:t>
            </a:r>
            <a:r>
              <a:rPr lang="tr-TR" dirty="0"/>
              <a:t> özelliği kazandıktan sonra </a:t>
            </a:r>
            <a:r>
              <a:rPr lang="tr-TR" dirty="0" err="1"/>
              <a:t>add</a:t>
            </a:r>
            <a:r>
              <a:rPr lang="tr-TR" dirty="0"/>
              <a:t>() metodu ile eklenmek istendiğinden program özellik hatası vermiştir.</a:t>
            </a:r>
            <a:endParaRPr lang="en-US" dirty="0"/>
          </a:p>
        </p:txBody>
      </p:sp>
      <p:pic>
        <p:nvPicPr>
          <p:cNvPr id="8" name="Picture 7" descr="A picture containing text, screenshot, font&#10;&#10;Description automatically generated">
            <a:extLst>
              <a:ext uri="{FF2B5EF4-FFF2-40B4-BE49-F238E27FC236}">
                <a16:creationId xmlns:a16="http://schemas.microsoft.com/office/drawing/2014/main" id="{E36C3B47-F22D-FAD8-88E7-BFE94D18DC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0300" y="2789683"/>
            <a:ext cx="7391400" cy="1278633"/>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0D0886A6-9265-FC8D-9AFE-0F5F0BAAFC82}"/>
              </a:ext>
            </a:extLst>
          </p:cNvPr>
          <p:cNvSpPr txBox="1"/>
          <p:nvPr/>
        </p:nvSpPr>
        <p:spPr>
          <a:xfrm>
            <a:off x="4655820" y="4019420"/>
            <a:ext cx="2880360" cy="646331"/>
          </a:xfrm>
          <a:prstGeom prst="rect">
            <a:avLst/>
          </a:prstGeom>
          <a:noFill/>
        </p:spPr>
        <p:txBody>
          <a:bodyPr wrap="square" rtlCol="0">
            <a:spAutoFit/>
          </a:bodyPr>
          <a:lstStyle/>
          <a:p>
            <a:pPr algn="ctr"/>
            <a:r>
              <a:rPr lang="tr-TR" dirty="0"/>
              <a:t>Örnek 6.1 Hatalı Ekran Çıktısı</a:t>
            </a:r>
          </a:p>
          <a:p>
            <a:pPr algn="ctr"/>
            <a:r>
              <a:rPr lang="tr-TR" dirty="0"/>
              <a:t>(ornek_6.1.py)</a:t>
            </a:r>
            <a:endParaRPr lang="en-US" dirty="0"/>
          </a:p>
        </p:txBody>
      </p:sp>
      <p:sp>
        <p:nvSpPr>
          <p:cNvPr id="10" name="TextBox 9">
            <a:extLst>
              <a:ext uri="{FF2B5EF4-FFF2-40B4-BE49-F238E27FC236}">
                <a16:creationId xmlns:a16="http://schemas.microsoft.com/office/drawing/2014/main" id="{044BEDE1-B8D3-7F11-0442-978831CA1846}"/>
              </a:ext>
            </a:extLst>
          </p:cNvPr>
          <p:cNvSpPr txBox="1"/>
          <p:nvPr/>
        </p:nvSpPr>
        <p:spPr>
          <a:xfrm>
            <a:off x="2400300" y="4574801"/>
            <a:ext cx="7530084" cy="2031325"/>
          </a:xfrm>
          <a:prstGeom prst="rect">
            <a:avLst/>
          </a:prstGeom>
          <a:noFill/>
        </p:spPr>
        <p:txBody>
          <a:bodyPr wrap="square" rtlCol="0">
            <a:spAutoFit/>
          </a:bodyPr>
          <a:lstStyle/>
          <a:p>
            <a:r>
              <a:rPr lang="en-US" b="1" dirty="0" err="1"/>
              <a:t>Kavram</a:t>
            </a:r>
            <a:r>
              <a:rPr lang="en-US" b="1" dirty="0"/>
              <a:t> </a:t>
            </a:r>
            <a:r>
              <a:rPr lang="en-US" b="1" dirty="0" err="1"/>
              <a:t>karmaşası</a:t>
            </a:r>
            <a:r>
              <a:rPr lang="en-US" b="1" dirty="0"/>
              <a:t> </a:t>
            </a:r>
            <a:r>
              <a:rPr lang="en-US" b="1" dirty="0" err="1"/>
              <a:t>olmaması</a:t>
            </a:r>
            <a:r>
              <a:rPr lang="en-US" b="1" dirty="0"/>
              <a:t> </a:t>
            </a:r>
            <a:r>
              <a:rPr lang="en-US" b="1" dirty="0" err="1"/>
              <a:t>için</a:t>
            </a:r>
            <a:r>
              <a:rPr lang="en-US" b="1" dirty="0"/>
              <a:t> </a:t>
            </a:r>
            <a:r>
              <a:rPr lang="en-US" b="1" dirty="0" err="1"/>
              <a:t>bir</a:t>
            </a:r>
            <a:r>
              <a:rPr lang="en-US" b="1" dirty="0"/>
              <a:t> </a:t>
            </a:r>
            <a:r>
              <a:rPr lang="en-US" b="1" dirty="0" err="1"/>
              <a:t>şeyi</a:t>
            </a:r>
            <a:r>
              <a:rPr lang="en-US" b="1" dirty="0"/>
              <a:t> </a:t>
            </a:r>
            <a:r>
              <a:rPr lang="en-US" b="1" dirty="0" err="1"/>
              <a:t>tekrar</a:t>
            </a:r>
            <a:r>
              <a:rPr lang="en-US" b="1" dirty="0"/>
              <a:t> </a:t>
            </a:r>
            <a:r>
              <a:rPr lang="en-US" b="1" dirty="0" err="1"/>
              <a:t>vurgulamak</a:t>
            </a:r>
            <a:r>
              <a:rPr lang="en-US" b="1" dirty="0"/>
              <a:t> </a:t>
            </a:r>
            <a:r>
              <a:rPr lang="en-US" b="1" dirty="0" err="1"/>
              <a:t>gerekirse</a:t>
            </a:r>
            <a:r>
              <a:rPr lang="en-US" dirty="0"/>
              <a:t>; </a:t>
            </a:r>
            <a:r>
              <a:rPr lang="en-US" dirty="0" err="1"/>
              <a:t>Frozenset</a:t>
            </a:r>
            <a:r>
              <a:rPr lang="en-US" dirty="0"/>
              <a:t>() </a:t>
            </a:r>
            <a:r>
              <a:rPr lang="en-US" dirty="0" err="1"/>
              <a:t>küme</a:t>
            </a:r>
            <a:r>
              <a:rPr lang="en-US" dirty="0"/>
              <a:t> </a:t>
            </a:r>
            <a:r>
              <a:rPr lang="en-US" dirty="0" err="1"/>
              <a:t>elemanlarını</a:t>
            </a:r>
            <a:r>
              <a:rPr lang="en-US" dirty="0"/>
              <a:t> </a:t>
            </a:r>
            <a:r>
              <a:rPr lang="en-US" dirty="0" err="1"/>
              <a:t>değiştirilemez</a:t>
            </a:r>
            <a:r>
              <a:rPr lang="en-US" dirty="0"/>
              <a:t> (immutable)' </a:t>
            </a:r>
            <a:r>
              <a:rPr lang="en-US" dirty="0" err="1"/>
              <a:t>yapar</a:t>
            </a:r>
            <a:r>
              <a:rPr lang="en-US" dirty="0"/>
              <a:t>. </a:t>
            </a:r>
            <a:r>
              <a:rPr lang="en-US" dirty="0" err="1"/>
              <a:t>Normalde</a:t>
            </a:r>
            <a:r>
              <a:rPr lang="en-US" dirty="0"/>
              <a:t> </a:t>
            </a:r>
            <a:r>
              <a:rPr lang="en-US" dirty="0" err="1"/>
              <a:t>küme</a:t>
            </a:r>
            <a:r>
              <a:rPr lang="en-US" dirty="0"/>
              <a:t> </a:t>
            </a:r>
            <a:r>
              <a:rPr lang="en-US" dirty="0" err="1"/>
              <a:t>elemanları</a:t>
            </a:r>
            <a:r>
              <a:rPr lang="en-US" dirty="0"/>
              <a:t> </a:t>
            </a:r>
            <a:r>
              <a:rPr lang="en-US" dirty="0" err="1"/>
              <a:t>değiştirilebilir</a:t>
            </a:r>
            <a:r>
              <a:rPr lang="en-US" dirty="0"/>
              <a:t> </a:t>
            </a:r>
            <a:r>
              <a:rPr lang="en-US" dirty="0" err="1"/>
              <a:t>elemanlardan</a:t>
            </a:r>
            <a:r>
              <a:rPr lang="en-US" dirty="0"/>
              <a:t> </a:t>
            </a:r>
            <a:r>
              <a:rPr lang="en-US" dirty="0" err="1"/>
              <a:t>oluşur</a:t>
            </a:r>
            <a:r>
              <a:rPr lang="en-US" dirty="0"/>
              <a:t>. </a:t>
            </a:r>
            <a:r>
              <a:rPr lang="en-US" dirty="0" err="1"/>
              <a:t>Fakat</a:t>
            </a:r>
            <a:r>
              <a:rPr lang="en-US" dirty="0"/>
              <a:t> </a:t>
            </a:r>
            <a:r>
              <a:rPr lang="en-US" dirty="0" err="1"/>
              <a:t>bir</a:t>
            </a:r>
            <a:r>
              <a:rPr lang="en-US" dirty="0"/>
              <a:t> </a:t>
            </a:r>
            <a:r>
              <a:rPr lang="en-US" dirty="0" err="1"/>
              <a:t>kümeye</a:t>
            </a:r>
            <a:r>
              <a:rPr lang="en-US" dirty="0"/>
              <a:t> yeni </a:t>
            </a:r>
            <a:r>
              <a:rPr lang="en-US" dirty="0" err="1"/>
              <a:t>bir</a:t>
            </a:r>
            <a:r>
              <a:rPr lang="en-US" dirty="0"/>
              <a:t> </a:t>
            </a:r>
            <a:r>
              <a:rPr lang="en-US" dirty="0" err="1"/>
              <a:t>eleman</a:t>
            </a:r>
            <a:r>
              <a:rPr lang="en-US" dirty="0"/>
              <a:t> </a:t>
            </a:r>
            <a:r>
              <a:rPr lang="en-US" dirty="0" err="1"/>
              <a:t>eklemek</a:t>
            </a:r>
            <a:r>
              <a:rPr lang="en-US" dirty="0"/>
              <a:t> </a:t>
            </a:r>
            <a:r>
              <a:rPr lang="en-US" dirty="0" err="1"/>
              <a:t>istedi</a:t>
            </a:r>
            <a:r>
              <a:rPr lang="en-US" dirty="0"/>
              <a:t>- </a:t>
            </a:r>
            <a:r>
              <a:rPr lang="en-US" dirty="0" err="1"/>
              <a:t>ğinizde</a:t>
            </a:r>
            <a:r>
              <a:rPr lang="en-US" dirty="0"/>
              <a:t> o </a:t>
            </a:r>
            <a:r>
              <a:rPr lang="en-US" dirty="0" err="1"/>
              <a:t>elemanın</a:t>
            </a:r>
            <a:r>
              <a:rPr lang="en-US" dirty="0"/>
              <a:t> </a:t>
            </a:r>
            <a:r>
              <a:rPr lang="en-US" dirty="0" err="1"/>
              <a:t>değiştirilemeyen</a:t>
            </a:r>
            <a:r>
              <a:rPr lang="en-US" dirty="0"/>
              <a:t> (immutable) </a:t>
            </a:r>
            <a:r>
              <a:rPr lang="en-US" dirty="0" err="1"/>
              <a:t>bir</a:t>
            </a:r>
            <a:r>
              <a:rPr lang="en-US" dirty="0"/>
              <a:t> </a:t>
            </a:r>
            <a:r>
              <a:rPr lang="en-US" dirty="0" err="1"/>
              <a:t>veri</a:t>
            </a:r>
            <a:r>
              <a:rPr lang="en-US" dirty="0"/>
              <a:t> </a:t>
            </a:r>
            <a:r>
              <a:rPr lang="en-US" dirty="0" err="1"/>
              <a:t>tipinde</a:t>
            </a:r>
            <a:r>
              <a:rPr lang="en-US" dirty="0"/>
              <a:t> (</a:t>
            </a:r>
            <a:r>
              <a:rPr lang="en-US" b="1" dirty="0" err="1"/>
              <a:t>demet</a:t>
            </a:r>
            <a:r>
              <a:rPr lang="en-US" b="1" dirty="0"/>
              <a:t>, </a:t>
            </a:r>
            <a:r>
              <a:rPr lang="en-US" b="1" dirty="0" err="1"/>
              <a:t>sayı</a:t>
            </a:r>
            <a:r>
              <a:rPr lang="en-US" b="1" dirty="0"/>
              <a:t>, string</a:t>
            </a:r>
            <a:r>
              <a:rPr lang="en-US" dirty="0"/>
              <a:t>) </a:t>
            </a:r>
            <a:r>
              <a:rPr lang="en-US" dirty="0" err="1"/>
              <a:t>olması</a:t>
            </a:r>
            <a:r>
              <a:rPr lang="en-US" dirty="0"/>
              <a:t> </a:t>
            </a:r>
            <a:r>
              <a:rPr lang="en-US" dirty="0" err="1"/>
              <a:t>gerekir</a:t>
            </a:r>
            <a:r>
              <a:rPr lang="en-US" dirty="0"/>
              <a:t>. </a:t>
            </a:r>
            <a:r>
              <a:rPr lang="en-US" dirty="0" err="1"/>
              <a:t>Dolayısıyla</a:t>
            </a:r>
            <a:r>
              <a:rPr lang="en-US" dirty="0"/>
              <a:t> </a:t>
            </a:r>
            <a:r>
              <a:rPr lang="en-US" dirty="0" err="1"/>
              <a:t>değiştirilebilen</a:t>
            </a:r>
            <a:r>
              <a:rPr lang="en-US" dirty="0"/>
              <a:t> (mutable) </a:t>
            </a:r>
            <a:r>
              <a:rPr lang="en-US" dirty="0" err="1"/>
              <a:t>veri</a:t>
            </a:r>
            <a:r>
              <a:rPr lang="en-US" dirty="0"/>
              <a:t> </a:t>
            </a:r>
            <a:r>
              <a:rPr lang="en-US" dirty="0" err="1"/>
              <a:t>tipindeki</a:t>
            </a:r>
            <a:r>
              <a:rPr lang="en-US" dirty="0"/>
              <a:t> (</a:t>
            </a:r>
            <a:r>
              <a:rPr lang="en-US" dirty="0" err="1"/>
              <a:t>liste</a:t>
            </a:r>
            <a:r>
              <a:rPr lang="en-US" dirty="0"/>
              <a:t>, </a:t>
            </a:r>
            <a:r>
              <a:rPr lang="en-US" dirty="0" err="1"/>
              <a:t>sözlük</a:t>
            </a:r>
            <a:r>
              <a:rPr lang="en-US" dirty="0"/>
              <a:t> </a:t>
            </a:r>
            <a:r>
              <a:rPr lang="en-US" dirty="0" err="1"/>
              <a:t>veya</a:t>
            </a:r>
            <a:r>
              <a:rPr lang="en-US" dirty="0"/>
              <a:t> </a:t>
            </a:r>
            <a:r>
              <a:rPr lang="en-US" dirty="0" err="1"/>
              <a:t>küme</a:t>
            </a:r>
            <a:r>
              <a:rPr lang="en-US" dirty="0"/>
              <a:t>) </a:t>
            </a:r>
            <a:r>
              <a:rPr lang="en-US" dirty="0" err="1"/>
              <a:t>bir</a:t>
            </a:r>
            <a:r>
              <a:rPr lang="en-US" dirty="0"/>
              <a:t> </a:t>
            </a:r>
            <a:r>
              <a:rPr lang="en-US" dirty="0" err="1"/>
              <a:t>eleman</a:t>
            </a:r>
            <a:r>
              <a:rPr lang="en-US" dirty="0"/>
              <a:t>, </a:t>
            </a:r>
            <a:r>
              <a:rPr lang="en-US" b="1" dirty="0" err="1"/>
              <a:t>mevcut</a:t>
            </a:r>
            <a:r>
              <a:rPr lang="en-US" b="1" dirty="0"/>
              <a:t> </a:t>
            </a:r>
            <a:r>
              <a:rPr lang="en-US" b="1" dirty="0" err="1"/>
              <a:t>kümeye</a:t>
            </a:r>
            <a:r>
              <a:rPr lang="en-US" b="1" dirty="0"/>
              <a:t> </a:t>
            </a:r>
            <a:r>
              <a:rPr lang="en-US" b="1" dirty="0" err="1"/>
              <a:t>eklenemez</a:t>
            </a:r>
            <a:r>
              <a:rPr lang="en-US" b="1" dirty="0"/>
              <a:t>.</a:t>
            </a:r>
          </a:p>
        </p:txBody>
      </p:sp>
    </p:spTree>
    <p:extLst>
      <p:ext uri="{BB962C8B-B14F-4D97-AF65-F5344CB8AC3E}">
        <p14:creationId xmlns:p14="http://schemas.microsoft.com/office/powerpoint/2010/main" val="2852048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SÖZLÜK (DICT) VERİ YAPISI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258568" y="1792224"/>
            <a:ext cx="7662672" cy="1477328"/>
          </a:xfrm>
          <a:prstGeom prst="rect">
            <a:avLst/>
          </a:prstGeom>
          <a:noFill/>
        </p:spPr>
        <p:txBody>
          <a:bodyPr wrap="square" rtlCol="0">
            <a:spAutoFit/>
          </a:bodyPr>
          <a:lstStyle/>
          <a:p>
            <a:r>
              <a:rPr lang="tr-TR" dirty="0"/>
              <a:t>Sözcükler; birbirlerinden virgüllerle ayrılmış ‘</a:t>
            </a:r>
            <a:r>
              <a:rPr lang="tr-TR" dirty="0" err="1"/>
              <a:t>anahtar:değeri</a:t>
            </a:r>
            <a:r>
              <a:rPr lang="tr-TR" dirty="0"/>
              <a:t>’/ ’</a:t>
            </a:r>
            <a:r>
              <a:rPr lang="tr-TR" dirty="0" err="1"/>
              <a:t>key:value</a:t>
            </a:r>
            <a:r>
              <a:rPr lang="tr-TR" dirty="0"/>
              <a:t>’ şeklinde eşleşen veri yapılarıdır. Buna göre; </a:t>
            </a:r>
            <a:r>
              <a:rPr lang="en-US" b="1" dirty="0"/>
              <a:t>{‘bir’:1,’iki’:2} </a:t>
            </a:r>
            <a:r>
              <a:rPr lang="en-US" b="1" dirty="0" err="1"/>
              <a:t>veya</a:t>
            </a:r>
            <a:r>
              <a:rPr lang="en-US" b="1" dirty="0"/>
              <a:t> {1:’bir’,2:’iki’}</a:t>
            </a:r>
            <a:r>
              <a:rPr lang="en-US" dirty="0"/>
              <a:t> </a:t>
            </a:r>
            <a:r>
              <a:rPr lang="en-US" dirty="0" err="1"/>
              <a:t>veya</a:t>
            </a:r>
            <a:r>
              <a:rPr lang="en-US" dirty="0"/>
              <a:t> </a:t>
            </a:r>
            <a:r>
              <a:rPr lang="en-US" b="1" dirty="0" err="1"/>
              <a:t>dict</a:t>
            </a:r>
            <a:r>
              <a:rPr lang="en-US" dirty="0"/>
              <a:t> </a:t>
            </a:r>
            <a:r>
              <a:rPr lang="en-US" dirty="0" err="1"/>
              <a:t>sarmal</a:t>
            </a:r>
            <a:r>
              <a:rPr lang="tr-TR" dirty="0" err="1"/>
              <a:t>ına</a:t>
            </a:r>
            <a:r>
              <a:rPr lang="tr-TR" dirty="0"/>
              <a:t> alınan her veri yapısı birer sözcüktür. Aşağıda birbirinden farklı ama eşdeğer sözlük tanımlamaları verilmiştir. </a:t>
            </a:r>
            <a:r>
              <a:rPr lang="tr-TR" b="1" dirty="0"/>
              <a:t>Sözlük(</a:t>
            </a:r>
            <a:r>
              <a:rPr lang="tr-TR" b="1" dirty="0" err="1"/>
              <a:t>dictionary</a:t>
            </a:r>
            <a:r>
              <a:rPr lang="tr-TR" b="1" dirty="0"/>
              <a:t>) veri yapısının tipi: ‘</a:t>
            </a:r>
            <a:r>
              <a:rPr lang="tr-TR" b="1" dirty="0" err="1"/>
              <a:t>dict</a:t>
            </a:r>
            <a:r>
              <a:rPr lang="tr-TR" b="1" dirty="0"/>
              <a:t>’ </a:t>
            </a:r>
            <a:r>
              <a:rPr lang="tr-TR" b="1" dirty="0" err="1"/>
              <a:t>dir</a:t>
            </a:r>
            <a:r>
              <a:rPr lang="tr-TR" b="1" dirty="0"/>
              <a:t>.</a:t>
            </a:r>
            <a:endParaRPr lang="en-US" b="1" dirty="0"/>
          </a:p>
        </p:txBody>
      </p:sp>
      <p:graphicFrame>
        <p:nvGraphicFramePr>
          <p:cNvPr id="4" name="Table 7">
            <a:extLst>
              <a:ext uri="{FF2B5EF4-FFF2-40B4-BE49-F238E27FC236}">
                <a16:creationId xmlns:a16="http://schemas.microsoft.com/office/drawing/2014/main" id="{6ABE075F-E4E7-46DF-3E90-47448B5ED71B}"/>
              </a:ext>
            </a:extLst>
          </p:cNvPr>
          <p:cNvGraphicFramePr>
            <a:graphicFrameLocks noGrp="1"/>
          </p:cNvGraphicFramePr>
          <p:nvPr>
            <p:extLst>
              <p:ext uri="{D42A27DB-BD31-4B8C-83A1-F6EECF244321}">
                <p14:modId xmlns:p14="http://schemas.microsoft.com/office/powerpoint/2010/main" val="3728284079"/>
              </p:ext>
            </p:extLst>
          </p:nvPr>
        </p:nvGraphicFramePr>
        <p:xfrm>
          <a:off x="2598328" y="3238120"/>
          <a:ext cx="6983152" cy="2966720"/>
        </p:xfrm>
        <a:graphic>
          <a:graphicData uri="http://schemas.openxmlformats.org/drawingml/2006/table">
            <a:tbl>
              <a:tblPr firstRow="1" bandRow="1">
                <a:tableStyleId>{5C22544A-7EE6-4342-B048-85BDC9FD1C3A}</a:tableStyleId>
              </a:tblPr>
              <a:tblGrid>
                <a:gridCol w="6983152">
                  <a:extLst>
                    <a:ext uri="{9D8B030D-6E8A-4147-A177-3AD203B41FA5}">
                      <a16:colId xmlns:a16="http://schemas.microsoft.com/office/drawing/2014/main" val="788707004"/>
                    </a:ext>
                  </a:extLst>
                </a:gridCol>
              </a:tblGrid>
              <a:tr h="370840">
                <a:tc>
                  <a:txBody>
                    <a:bodyPr/>
                    <a:lstStyle/>
                    <a:p>
                      <a:r>
                        <a:rPr lang="en-US" dirty="0"/>
                        <a:t>Python </a:t>
                      </a:r>
                      <a:r>
                        <a:rPr lang="en-US" dirty="0" err="1"/>
                        <a:t>dili</a:t>
                      </a:r>
                      <a:r>
                        <a:rPr lang="en-US" dirty="0"/>
                        <a:t> </a:t>
                      </a:r>
                      <a:r>
                        <a:rPr lang="en-US" dirty="0" err="1"/>
                        <a:t>eşdeğer</a:t>
                      </a:r>
                      <a:r>
                        <a:rPr lang="en-US" dirty="0"/>
                        <a:t> </a:t>
                      </a:r>
                      <a:r>
                        <a:rPr lang="en-US" dirty="0" err="1"/>
                        <a:t>sözlük</a:t>
                      </a:r>
                      <a:r>
                        <a:rPr lang="en-US" dirty="0"/>
                        <a:t>(</a:t>
                      </a:r>
                      <a:r>
                        <a:rPr lang="en-US" dirty="0" err="1"/>
                        <a:t>dict</a:t>
                      </a:r>
                      <a:r>
                        <a:rPr lang="en-US" dirty="0"/>
                        <a:t>) </a:t>
                      </a:r>
                      <a:r>
                        <a:rPr lang="en-US" dirty="0" err="1"/>
                        <a:t>tanımlama</a:t>
                      </a:r>
                      <a:r>
                        <a:rPr lang="en-US" dirty="0"/>
                        <a:t> </a:t>
                      </a:r>
                      <a:r>
                        <a:rPr lang="en-US" dirty="0" err="1"/>
                        <a:t>şekilleri</a:t>
                      </a:r>
                      <a:endParaRPr lang="en-US" dirty="0"/>
                    </a:p>
                  </a:txBody>
                  <a:tcPr/>
                </a:tc>
                <a:extLst>
                  <a:ext uri="{0D108BD9-81ED-4DB2-BD59-A6C34878D82A}">
                    <a16:rowId xmlns:a16="http://schemas.microsoft.com/office/drawing/2014/main" val="3731439128"/>
                  </a:ext>
                </a:extLst>
              </a:tr>
              <a:tr h="370840">
                <a:tc>
                  <a:txBody>
                    <a:bodyPr/>
                    <a:lstStyle/>
                    <a:p>
                      <a:r>
                        <a:rPr lang="en-US" dirty="0"/>
                        <a:t>a = </a:t>
                      </a:r>
                      <a:r>
                        <a:rPr lang="en-US" dirty="0" err="1"/>
                        <a:t>dict</a:t>
                      </a:r>
                      <a:r>
                        <a:rPr lang="en-US" dirty="0"/>
                        <a:t> (</a:t>
                      </a:r>
                      <a:r>
                        <a:rPr lang="en-US" dirty="0" err="1"/>
                        <a:t>bir</a:t>
                      </a:r>
                      <a:r>
                        <a:rPr lang="en-US" dirty="0"/>
                        <a:t>=1, </a:t>
                      </a:r>
                      <a:r>
                        <a:rPr lang="en-US" dirty="0" err="1"/>
                        <a:t>iki</a:t>
                      </a:r>
                      <a:r>
                        <a:rPr lang="en-US" dirty="0"/>
                        <a:t>=2, uc=3)</a:t>
                      </a:r>
                    </a:p>
                  </a:txBody>
                  <a:tcPr/>
                </a:tc>
                <a:extLst>
                  <a:ext uri="{0D108BD9-81ED-4DB2-BD59-A6C34878D82A}">
                    <a16:rowId xmlns:a16="http://schemas.microsoft.com/office/drawing/2014/main" val="2200469769"/>
                  </a:ext>
                </a:extLst>
              </a:tr>
              <a:tr h="370840">
                <a:tc>
                  <a:txBody>
                    <a:bodyPr/>
                    <a:lstStyle/>
                    <a:p>
                      <a:r>
                        <a:rPr lang="en-US" dirty="0"/>
                        <a:t>b = { '</a:t>
                      </a:r>
                      <a:r>
                        <a:rPr lang="en-US" dirty="0" err="1"/>
                        <a:t>bir</a:t>
                      </a:r>
                      <a:r>
                        <a:rPr lang="en-US" dirty="0"/>
                        <a:t>': 1, '</a:t>
                      </a:r>
                      <a:r>
                        <a:rPr lang="en-US" dirty="0" err="1"/>
                        <a:t>iki</a:t>
                      </a:r>
                      <a:r>
                        <a:rPr lang="en-US" dirty="0"/>
                        <a:t>': 2,uc': 3}</a:t>
                      </a:r>
                    </a:p>
                  </a:txBody>
                  <a:tcPr/>
                </a:tc>
                <a:extLst>
                  <a:ext uri="{0D108BD9-81ED-4DB2-BD59-A6C34878D82A}">
                    <a16:rowId xmlns:a16="http://schemas.microsoft.com/office/drawing/2014/main" val="2003876939"/>
                  </a:ext>
                </a:extLst>
              </a:tr>
              <a:tr h="370840">
                <a:tc>
                  <a:txBody>
                    <a:bodyPr/>
                    <a:lstStyle/>
                    <a:p>
                      <a:r>
                        <a:rPr lang="tr-TR" dirty="0"/>
                        <a:t>c</a:t>
                      </a:r>
                      <a:r>
                        <a:rPr lang="en-US" dirty="0"/>
                        <a:t>=</a:t>
                      </a:r>
                      <a:r>
                        <a:rPr lang="en-US" dirty="0" err="1"/>
                        <a:t>dict</a:t>
                      </a:r>
                      <a:r>
                        <a:rPr lang="en-US" dirty="0"/>
                        <a:t> (zip(['</a:t>
                      </a:r>
                      <a:r>
                        <a:rPr lang="en-US" dirty="0" err="1"/>
                        <a:t>bir</a:t>
                      </a:r>
                      <a:r>
                        <a:rPr lang="en-US" dirty="0"/>
                        <a:t>', '</a:t>
                      </a:r>
                      <a:r>
                        <a:rPr lang="en-US" dirty="0" err="1"/>
                        <a:t>iki</a:t>
                      </a:r>
                      <a:r>
                        <a:rPr lang="en-US" dirty="0"/>
                        <a:t>', 'uc'], [1, 2, 3]))</a:t>
                      </a:r>
                    </a:p>
                  </a:txBody>
                  <a:tcPr/>
                </a:tc>
                <a:extLst>
                  <a:ext uri="{0D108BD9-81ED-4DB2-BD59-A6C34878D82A}">
                    <a16:rowId xmlns:a16="http://schemas.microsoft.com/office/drawing/2014/main" val="2497090077"/>
                  </a:ext>
                </a:extLst>
              </a:tr>
              <a:tr h="370840">
                <a:tc>
                  <a:txBody>
                    <a:bodyPr/>
                    <a:lstStyle/>
                    <a:p>
                      <a:r>
                        <a:rPr lang="en-US" dirty="0"/>
                        <a:t>d = </a:t>
                      </a:r>
                      <a:r>
                        <a:rPr lang="en-US" dirty="0" err="1"/>
                        <a:t>dict</a:t>
                      </a:r>
                      <a:r>
                        <a:rPr lang="en-US" dirty="0"/>
                        <a:t>([('</a:t>
                      </a:r>
                      <a:r>
                        <a:rPr lang="en-US" dirty="0" err="1"/>
                        <a:t>iki</a:t>
                      </a:r>
                      <a:r>
                        <a:rPr lang="en-US" dirty="0"/>
                        <a:t>', 2), ('</a:t>
                      </a:r>
                      <a:r>
                        <a:rPr lang="en-US" dirty="0" err="1"/>
                        <a:t>bir</a:t>
                      </a:r>
                      <a:r>
                        <a:rPr lang="en-US" dirty="0"/>
                        <a:t>', 1), ('uc', 3)])</a:t>
                      </a:r>
                    </a:p>
                  </a:txBody>
                  <a:tcPr/>
                </a:tc>
                <a:extLst>
                  <a:ext uri="{0D108BD9-81ED-4DB2-BD59-A6C34878D82A}">
                    <a16:rowId xmlns:a16="http://schemas.microsoft.com/office/drawing/2014/main" val="72592102"/>
                  </a:ext>
                </a:extLst>
              </a:tr>
              <a:tr h="370840">
                <a:tc>
                  <a:txBody>
                    <a:bodyPr/>
                    <a:lstStyle/>
                    <a:p>
                      <a:r>
                        <a:rPr lang="en-US" dirty="0"/>
                        <a:t>e = </a:t>
                      </a:r>
                      <a:r>
                        <a:rPr lang="en-US" dirty="0" err="1"/>
                        <a:t>dict</a:t>
                      </a:r>
                      <a:r>
                        <a:rPr lang="en-US" dirty="0"/>
                        <a:t>({'uc': 3, '</a:t>
                      </a:r>
                      <a:r>
                        <a:rPr lang="en-US" dirty="0" err="1"/>
                        <a:t>bir</a:t>
                      </a:r>
                      <a:r>
                        <a:rPr lang="en-US" dirty="0"/>
                        <a:t>': 1, '</a:t>
                      </a:r>
                      <a:r>
                        <a:rPr lang="en-US" dirty="0" err="1"/>
                        <a:t>iki</a:t>
                      </a:r>
                      <a:r>
                        <a:rPr lang="en-US" dirty="0"/>
                        <a:t>': 2})</a:t>
                      </a:r>
                    </a:p>
                  </a:txBody>
                  <a:tcPr/>
                </a:tc>
                <a:extLst>
                  <a:ext uri="{0D108BD9-81ED-4DB2-BD59-A6C34878D82A}">
                    <a16:rowId xmlns:a16="http://schemas.microsoft.com/office/drawing/2014/main" val="343713021"/>
                  </a:ext>
                </a:extLst>
              </a:tr>
              <a:tr h="370840">
                <a:tc>
                  <a:txBody>
                    <a:bodyPr/>
                    <a:lstStyle/>
                    <a:p>
                      <a:r>
                        <a:rPr lang="en-US" dirty="0"/>
                        <a:t>a == b == </a:t>
                      </a:r>
                      <a:r>
                        <a:rPr lang="tr-TR" dirty="0"/>
                        <a:t>c == d == e   </a:t>
                      </a:r>
                      <a:r>
                        <a:rPr lang="en-US" dirty="0"/>
                        <a:t>#True, </a:t>
                      </a:r>
                      <a:r>
                        <a:rPr lang="en-US" dirty="0" err="1"/>
                        <a:t>yani</a:t>
                      </a:r>
                      <a:r>
                        <a:rPr lang="en-US" dirty="0"/>
                        <a:t> </a:t>
                      </a:r>
                      <a:r>
                        <a:rPr lang="en-US" dirty="0" err="1"/>
                        <a:t>hepsi</a:t>
                      </a:r>
                      <a:r>
                        <a:rPr lang="en-US" dirty="0"/>
                        <a:t> </a:t>
                      </a:r>
                      <a:r>
                        <a:rPr lang="en-US" dirty="0" err="1"/>
                        <a:t>eşdeğerdir</a:t>
                      </a:r>
                      <a:r>
                        <a:rPr lang="en-US" dirty="0"/>
                        <a:t>.</a:t>
                      </a:r>
                    </a:p>
                  </a:txBody>
                  <a:tcPr/>
                </a:tc>
                <a:extLst>
                  <a:ext uri="{0D108BD9-81ED-4DB2-BD59-A6C34878D82A}">
                    <a16:rowId xmlns:a16="http://schemas.microsoft.com/office/drawing/2014/main" val="3474162135"/>
                  </a:ext>
                </a:extLst>
              </a:tr>
              <a:tr h="370840">
                <a:tc>
                  <a:txBody>
                    <a:bodyPr/>
                    <a:lstStyle/>
                    <a:p>
                      <a:r>
                        <a:rPr lang="en-US" dirty="0"/>
                        <a:t>S = {} </a:t>
                      </a:r>
                      <a:r>
                        <a:rPr lang="tr-TR" dirty="0"/>
                        <a:t>     </a:t>
                      </a:r>
                      <a:r>
                        <a:rPr lang="en-US" dirty="0"/>
                        <a:t>#boş </a:t>
                      </a:r>
                      <a:r>
                        <a:rPr lang="en-US" dirty="0" err="1"/>
                        <a:t>sözlük</a:t>
                      </a:r>
                      <a:r>
                        <a:rPr lang="en-US" dirty="0"/>
                        <a:t> </a:t>
                      </a:r>
                      <a:r>
                        <a:rPr lang="en-US" dirty="0" err="1"/>
                        <a:t>tanımlaması</a:t>
                      </a:r>
                      <a:endParaRPr lang="en-US" dirty="0"/>
                    </a:p>
                  </a:txBody>
                  <a:tcPr/>
                </a:tc>
                <a:extLst>
                  <a:ext uri="{0D108BD9-81ED-4DB2-BD59-A6C34878D82A}">
                    <a16:rowId xmlns:a16="http://schemas.microsoft.com/office/drawing/2014/main" val="3837360411"/>
                  </a:ext>
                </a:extLst>
              </a:tr>
            </a:tbl>
          </a:graphicData>
        </a:graphic>
      </p:graphicFrame>
      <p:sp>
        <p:nvSpPr>
          <p:cNvPr id="8" name="TextBox 7">
            <a:extLst>
              <a:ext uri="{FF2B5EF4-FFF2-40B4-BE49-F238E27FC236}">
                <a16:creationId xmlns:a16="http://schemas.microsoft.com/office/drawing/2014/main" id="{6CF0F2CB-32D4-AC9D-5FD9-EEBEAC81993B}"/>
              </a:ext>
            </a:extLst>
          </p:cNvPr>
          <p:cNvSpPr txBox="1"/>
          <p:nvPr/>
        </p:nvSpPr>
        <p:spPr>
          <a:xfrm>
            <a:off x="5500316" y="6175342"/>
            <a:ext cx="1271016" cy="369332"/>
          </a:xfrm>
          <a:prstGeom prst="rect">
            <a:avLst/>
          </a:prstGeom>
          <a:noFill/>
        </p:spPr>
        <p:txBody>
          <a:bodyPr wrap="square" rtlCol="0">
            <a:spAutoFit/>
          </a:bodyPr>
          <a:lstStyle/>
          <a:p>
            <a:r>
              <a:rPr lang="tr-TR" dirty="0"/>
              <a:t>TABLO 8.1</a:t>
            </a:r>
            <a:endParaRPr lang="en-US" dirty="0"/>
          </a:p>
        </p:txBody>
      </p:sp>
    </p:spTree>
    <p:extLst>
      <p:ext uri="{BB962C8B-B14F-4D97-AF65-F5344CB8AC3E}">
        <p14:creationId xmlns:p14="http://schemas.microsoft.com/office/powerpoint/2010/main" val="1275486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D69BAA7-FA0F-ECF0-A9DE-6EDFF0A40D0E}"/>
              </a:ext>
            </a:extLst>
          </p:cNvPr>
          <p:cNvSpPr txBox="1"/>
          <p:nvPr/>
        </p:nvSpPr>
        <p:spPr>
          <a:xfrm>
            <a:off x="2377440" y="1917016"/>
            <a:ext cx="7342632" cy="3139321"/>
          </a:xfrm>
          <a:prstGeom prst="rect">
            <a:avLst/>
          </a:prstGeom>
          <a:noFill/>
        </p:spPr>
        <p:txBody>
          <a:bodyPr wrap="square" rtlCol="0">
            <a:spAutoFit/>
          </a:bodyPr>
          <a:lstStyle/>
          <a:p>
            <a:r>
              <a:rPr lang="en-US" dirty="0" err="1"/>
              <a:t>Özellikleri</a:t>
            </a:r>
            <a:r>
              <a:rPr lang="en-US" dirty="0"/>
              <a:t>;</a:t>
            </a:r>
            <a:endParaRPr lang="tr-TR" dirty="0"/>
          </a:p>
          <a:p>
            <a:pPr marL="285750" indent="-285750">
              <a:buFont typeface="Arial" panose="020B0604020202020204" pitchFamily="34" charset="0"/>
              <a:buChar char="•"/>
            </a:pPr>
            <a:r>
              <a:rPr lang="en-US" dirty="0" err="1"/>
              <a:t>Sözlük</a:t>
            </a:r>
            <a:r>
              <a:rPr lang="en-US" dirty="0"/>
              <a:t> </a:t>
            </a:r>
            <a:r>
              <a:rPr lang="en-US" dirty="0" err="1"/>
              <a:t>elemanları</a:t>
            </a:r>
            <a:r>
              <a:rPr lang="en-US" dirty="0"/>
              <a:t> </a:t>
            </a:r>
            <a:r>
              <a:rPr lang="en-US" dirty="0" err="1"/>
              <a:t>değiştirilebilir</a:t>
            </a:r>
            <a:r>
              <a:rPr lang="en-US" dirty="0"/>
              <a:t> (mutable) </a:t>
            </a:r>
            <a:r>
              <a:rPr lang="en-US" dirty="0" err="1"/>
              <a:t>özelliktedir</a:t>
            </a:r>
            <a:r>
              <a:rPr lang="en-US" dirty="0"/>
              <a:t>.</a:t>
            </a:r>
            <a:endParaRPr lang="tr-TR" dirty="0"/>
          </a:p>
          <a:p>
            <a:pPr marL="285750" indent="-285750">
              <a:buFont typeface="Arial" panose="020B0604020202020204" pitchFamily="34" charset="0"/>
              <a:buChar char="•"/>
            </a:pPr>
            <a:r>
              <a:rPr lang="en-US" dirty="0" err="1"/>
              <a:t>Birbirlerinden</a:t>
            </a:r>
            <a:r>
              <a:rPr lang="en-US" dirty="0"/>
              <a:t> </a:t>
            </a:r>
            <a:r>
              <a:rPr lang="en-US" dirty="0" err="1"/>
              <a:t>virgüllerle</a:t>
            </a:r>
            <a:r>
              <a:rPr lang="en-US" dirty="0"/>
              <a:t> </a:t>
            </a:r>
            <a:r>
              <a:rPr lang="en-US" dirty="0" err="1"/>
              <a:t>ayrılmış</a:t>
            </a:r>
            <a:r>
              <a:rPr lang="en-US" dirty="0"/>
              <a:t> '</a:t>
            </a:r>
            <a:r>
              <a:rPr lang="en-US" dirty="0" err="1"/>
              <a:t>anahtar</a:t>
            </a:r>
            <a:r>
              <a:rPr lang="en-US" dirty="0"/>
              <a:t>: </a:t>
            </a:r>
            <a:r>
              <a:rPr lang="en-US" dirty="0" err="1"/>
              <a:t>değeri</a:t>
            </a:r>
            <a:r>
              <a:rPr lang="en-US" dirty="0"/>
              <a:t>'/ '</a:t>
            </a:r>
            <a:r>
              <a:rPr lang="en-US" dirty="0" err="1"/>
              <a:t>key:value</a:t>
            </a:r>
            <a:r>
              <a:rPr lang="en-US" dirty="0"/>
              <a:t>' </a:t>
            </a:r>
            <a:r>
              <a:rPr lang="en-US" dirty="0" err="1"/>
              <a:t>eşlem</a:t>
            </a:r>
            <a:r>
              <a:rPr lang="en-US" dirty="0"/>
              <a:t> (map) </a:t>
            </a:r>
            <a:r>
              <a:rPr lang="en-US" dirty="0" err="1"/>
              <a:t>yapılarıdır</a:t>
            </a:r>
            <a:r>
              <a:rPr lang="en-US" dirty="0"/>
              <a:t>.</a:t>
            </a:r>
            <a:endParaRPr lang="tr-TR" dirty="0"/>
          </a:p>
          <a:p>
            <a:pPr marL="285750" indent="-285750">
              <a:buFont typeface="Arial" panose="020B0604020202020204" pitchFamily="34" charset="0"/>
              <a:buChar char="•"/>
            </a:pPr>
            <a:r>
              <a:rPr lang="en-US" dirty="0" err="1"/>
              <a:t>Değiştirilebilir</a:t>
            </a:r>
            <a:r>
              <a:rPr lang="en-US" dirty="0"/>
              <a:t> (mutable) </a:t>
            </a:r>
            <a:r>
              <a:rPr lang="en-US" dirty="0" err="1"/>
              <a:t>veri</a:t>
            </a:r>
            <a:r>
              <a:rPr lang="en-US" dirty="0"/>
              <a:t> </a:t>
            </a:r>
            <a:r>
              <a:rPr lang="en-US" dirty="0" err="1"/>
              <a:t>tipindeki</a:t>
            </a:r>
            <a:r>
              <a:rPr lang="en-US" dirty="0"/>
              <a:t> (</a:t>
            </a:r>
            <a:r>
              <a:rPr lang="en-US" dirty="0" err="1"/>
              <a:t>liste</a:t>
            </a:r>
            <a:r>
              <a:rPr lang="en-US" dirty="0"/>
              <a:t>, </a:t>
            </a:r>
            <a:r>
              <a:rPr lang="en-US" dirty="0" err="1"/>
              <a:t>sözlük</a:t>
            </a:r>
            <a:r>
              <a:rPr lang="en-US" dirty="0"/>
              <a:t> </a:t>
            </a:r>
            <a:r>
              <a:rPr lang="en-US" dirty="0" err="1"/>
              <a:t>veya</a:t>
            </a:r>
            <a:r>
              <a:rPr lang="en-US" dirty="0"/>
              <a:t> </a:t>
            </a:r>
            <a:r>
              <a:rPr lang="en-US" dirty="0" err="1"/>
              <a:t>küme</a:t>
            </a:r>
            <a:r>
              <a:rPr lang="en-US" dirty="0"/>
              <a:t>) </a:t>
            </a:r>
            <a:r>
              <a:rPr lang="en-US" dirty="0" err="1"/>
              <a:t>bir</a:t>
            </a:r>
            <a:r>
              <a:rPr lang="en-US" dirty="0"/>
              <a:t> </a:t>
            </a:r>
            <a:r>
              <a:rPr lang="en-US" dirty="0" err="1"/>
              <a:t>eleman</a:t>
            </a:r>
            <a:r>
              <a:rPr lang="en-US" dirty="0"/>
              <a:t>, </a:t>
            </a:r>
            <a:r>
              <a:rPr lang="en-US" dirty="0" err="1"/>
              <a:t>sözlük</a:t>
            </a:r>
            <a:r>
              <a:rPr lang="en-US" dirty="0"/>
              <a:t> </a:t>
            </a:r>
            <a:r>
              <a:rPr lang="en-US" dirty="0" err="1"/>
              <a:t>anahtar</a:t>
            </a:r>
            <a:r>
              <a:rPr lang="en-US" dirty="0"/>
              <a:t> </a:t>
            </a:r>
            <a:r>
              <a:rPr lang="en-US" dirty="0" err="1"/>
              <a:t>değeri</a:t>
            </a:r>
            <a:r>
              <a:rPr lang="en-US" dirty="0"/>
              <a:t> </a:t>
            </a:r>
            <a:r>
              <a:rPr lang="en-US" dirty="0" err="1"/>
              <a:t>olarak</a:t>
            </a:r>
            <a:r>
              <a:rPr lang="en-US" dirty="0"/>
              <a:t> </a:t>
            </a:r>
            <a:r>
              <a:rPr lang="en-US" dirty="0" err="1"/>
              <a:t>kullanılamaz</a:t>
            </a:r>
            <a:r>
              <a:rPr lang="en-US" dirty="0"/>
              <a:t>.</a:t>
            </a:r>
            <a:endParaRPr lang="tr-TR" dirty="0"/>
          </a:p>
          <a:p>
            <a:pPr marL="285750" indent="-285750">
              <a:buFont typeface="Arial" panose="020B0604020202020204" pitchFamily="34" charset="0"/>
              <a:buChar char="•"/>
            </a:pPr>
            <a:r>
              <a:rPr lang="en-US" dirty="0" err="1"/>
              <a:t>Stringler</a:t>
            </a:r>
            <a:r>
              <a:rPr lang="en-US" dirty="0"/>
              <a:t> de</a:t>
            </a:r>
            <a:r>
              <a:rPr lang="tr-TR" dirty="0"/>
              <a:t> ‘….’</a:t>
            </a:r>
            <a:r>
              <a:rPr lang="en-US" dirty="0"/>
              <a:t>, </a:t>
            </a:r>
            <a:r>
              <a:rPr lang="en-US" dirty="0" err="1"/>
              <a:t>listelerde</a:t>
            </a:r>
            <a:r>
              <a:rPr lang="en-US" dirty="0"/>
              <a:t> [...], </a:t>
            </a:r>
            <a:r>
              <a:rPr lang="en-US" dirty="0" err="1"/>
              <a:t>demetlerde</a:t>
            </a:r>
            <a:r>
              <a:rPr lang="en-US" dirty="0"/>
              <a:t> (...), </a:t>
            </a:r>
            <a:r>
              <a:rPr lang="en-US" dirty="0" err="1"/>
              <a:t>sözlüklerde</a:t>
            </a:r>
            <a:r>
              <a:rPr lang="en-US" dirty="0"/>
              <a:t> </a:t>
            </a:r>
            <a:r>
              <a:rPr lang="en-US" dirty="0" err="1"/>
              <a:t>ise</a:t>
            </a:r>
            <a:r>
              <a:rPr lang="en-US" dirty="0"/>
              <a:t> {...} </a:t>
            </a:r>
            <a:r>
              <a:rPr lang="en-US" dirty="0" err="1"/>
              <a:t>süslü</a:t>
            </a:r>
            <a:r>
              <a:rPr lang="en-US" dirty="0"/>
              <a:t> </a:t>
            </a:r>
            <a:r>
              <a:rPr lang="en-US" dirty="0" err="1"/>
              <a:t>parantezler</a:t>
            </a:r>
            <a:r>
              <a:rPr lang="en-US" dirty="0"/>
              <a:t> </a:t>
            </a:r>
            <a:r>
              <a:rPr lang="en-US" dirty="0" err="1"/>
              <a:t>kullanılır</a:t>
            </a:r>
            <a:r>
              <a:rPr lang="en-US" dirty="0"/>
              <a:t>.</a:t>
            </a:r>
            <a:endParaRPr lang="tr-TR" dirty="0"/>
          </a:p>
          <a:p>
            <a:pPr marL="285750" indent="-285750">
              <a:buFont typeface="Arial" panose="020B0604020202020204" pitchFamily="34" charset="0"/>
              <a:buChar char="•"/>
            </a:pPr>
            <a:r>
              <a:rPr lang="en-US" dirty="0"/>
              <a:t>String, </a:t>
            </a:r>
            <a:r>
              <a:rPr lang="en-US" dirty="0" err="1"/>
              <a:t>liste</a:t>
            </a:r>
            <a:r>
              <a:rPr lang="en-US" dirty="0"/>
              <a:t> </a:t>
            </a:r>
            <a:r>
              <a:rPr lang="en-US" dirty="0" err="1"/>
              <a:t>ve</a:t>
            </a:r>
            <a:r>
              <a:rPr lang="en-US" dirty="0"/>
              <a:t> </a:t>
            </a:r>
            <a:r>
              <a:rPr lang="en-US" dirty="0" err="1"/>
              <a:t>demet</a:t>
            </a:r>
            <a:r>
              <a:rPr lang="en-US" dirty="0"/>
              <a:t> </a:t>
            </a:r>
            <a:r>
              <a:rPr lang="en-US" dirty="0" err="1"/>
              <a:t>elemanlarına</a:t>
            </a:r>
            <a:r>
              <a:rPr lang="en-US" dirty="0"/>
              <a:t> </a:t>
            </a:r>
            <a:r>
              <a:rPr lang="en-US" dirty="0" err="1"/>
              <a:t>erişim</a:t>
            </a:r>
            <a:r>
              <a:rPr lang="en-US" dirty="0"/>
              <a:t> </a:t>
            </a:r>
            <a:r>
              <a:rPr lang="en-US" dirty="0" err="1"/>
              <a:t>için</a:t>
            </a:r>
            <a:r>
              <a:rPr lang="en-US" dirty="0"/>
              <a:t> </a:t>
            </a:r>
            <a:r>
              <a:rPr lang="en-US" dirty="0" err="1"/>
              <a:t>tamsayı</a:t>
            </a:r>
            <a:r>
              <a:rPr lang="en-US" dirty="0"/>
              <a:t> </a:t>
            </a:r>
            <a:r>
              <a:rPr lang="en-US" dirty="0" err="1"/>
              <a:t>indisler</a:t>
            </a:r>
            <a:r>
              <a:rPr lang="en-US" dirty="0"/>
              <a:t> </a:t>
            </a:r>
            <a:r>
              <a:rPr lang="en-US" dirty="0" err="1"/>
              <a:t>kullanılırken</a:t>
            </a:r>
            <a:r>
              <a:rPr lang="en-US" dirty="0"/>
              <a:t>, </a:t>
            </a:r>
            <a:r>
              <a:rPr lang="en-US" dirty="0" err="1"/>
              <a:t>sözlüklerde</a:t>
            </a:r>
            <a:r>
              <a:rPr lang="en-US" dirty="0"/>
              <a:t> </a:t>
            </a:r>
            <a:r>
              <a:rPr lang="en-US" dirty="0" err="1"/>
              <a:t>anahtarlar</a:t>
            </a:r>
            <a:r>
              <a:rPr lang="en-US" dirty="0"/>
              <a:t> (keys) </a:t>
            </a:r>
            <a:r>
              <a:rPr lang="en-US" dirty="0" err="1"/>
              <a:t>kullanılır</a:t>
            </a:r>
            <a:r>
              <a:rPr lang="en-US" dirty="0"/>
              <a:t> </a:t>
            </a:r>
            <a:r>
              <a:rPr lang="en-US" dirty="0" err="1"/>
              <a:t>ve</a:t>
            </a:r>
            <a:r>
              <a:rPr lang="en-US" dirty="0"/>
              <a:t> her </a:t>
            </a:r>
            <a:r>
              <a:rPr lang="en-US" dirty="0" err="1"/>
              <a:t>bir</a:t>
            </a:r>
            <a:r>
              <a:rPr lang="en-US" dirty="0"/>
              <a:t> </a:t>
            </a:r>
            <a:r>
              <a:rPr lang="en-US" dirty="0" err="1"/>
              <a:t>anahtar</a:t>
            </a:r>
            <a:r>
              <a:rPr lang="en-US" dirty="0"/>
              <a:t> </a:t>
            </a:r>
            <a:r>
              <a:rPr lang="en-US" dirty="0" err="1"/>
              <a:t>değeri</a:t>
            </a:r>
            <a:r>
              <a:rPr lang="en-US" dirty="0"/>
              <a:t> </a:t>
            </a:r>
            <a:r>
              <a:rPr lang="en-US" dirty="0" err="1"/>
              <a:t>tekil</a:t>
            </a:r>
            <a:r>
              <a:rPr lang="en-US" dirty="0"/>
              <a:t> (unique) </a:t>
            </a:r>
            <a:r>
              <a:rPr lang="en-US" dirty="0" err="1"/>
              <a:t>olmalıdır</a:t>
            </a:r>
            <a:r>
              <a:rPr lang="en-US" dirty="0"/>
              <a:t>.</a:t>
            </a:r>
          </a:p>
        </p:txBody>
      </p:sp>
    </p:spTree>
    <p:extLst>
      <p:ext uri="{BB962C8B-B14F-4D97-AF65-F5344CB8AC3E}">
        <p14:creationId xmlns:p14="http://schemas.microsoft.com/office/powerpoint/2010/main" val="2757603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SÖZLÜK (DICT) METOTLARI</a:t>
            </a:r>
          </a:p>
        </p:txBody>
      </p:sp>
      <p:sp>
        <p:nvSpPr>
          <p:cNvPr id="7" name="Yuvarlatılmış Dikdörtgen 6"/>
          <p:cNvSpPr/>
          <p:nvPr>
            <p:custDataLst>
              <p:tags r:id="rId2"/>
            </p:custDataLst>
          </p:nvPr>
        </p:nvSpPr>
        <p:spPr>
          <a:xfrm>
            <a:off x="2031368" y="1561678"/>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258568" y="1792224"/>
            <a:ext cx="7662672" cy="923330"/>
          </a:xfrm>
          <a:prstGeom prst="rect">
            <a:avLst/>
          </a:prstGeom>
          <a:noFill/>
        </p:spPr>
        <p:txBody>
          <a:bodyPr wrap="square" rtlCol="0">
            <a:spAutoFit/>
          </a:bodyPr>
          <a:lstStyle/>
          <a:p>
            <a:r>
              <a:rPr lang="en-US" dirty="0" err="1"/>
              <a:t>Python'da</a:t>
            </a:r>
            <a:r>
              <a:rPr lang="en-US" dirty="0"/>
              <a:t> </a:t>
            </a:r>
            <a:r>
              <a:rPr lang="en-US" dirty="0" err="1"/>
              <a:t>sözlüklerle</a:t>
            </a:r>
            <a:r>
              <a:rPr lang="en-US" dirty="0"/>
              <a:t> </a:t>
            </a:r>
            <a:r>
              <a:rPr lang="en-US" dirty="0" err="1"/>
              <a:t>ilgili</a:t>
            </a:r>
            <a:r>
              <a:rPr lang="en-US" dirty="0"/>
              <a:t> </a:t>
            </a:r>
            <a:r>
              <a:rPr lang="en-US" dirty="0" err="1"/>
              <a:t>metotların</a:t>
            </a:r>
            <a:r>
              <a:rPr lang="en-US" dirty="0"/>
              <a:t> </a:t>
            </a:r>
            <a:r>
              <a:rPr lang="en-US" dirty="0" err="1"/>
              <a:t>listesini</a:t>
            </a:r>
            <a:r>
              <a:rPr lang="en-US" dirty="0"/>
              <a:t> </a:t>
            </a:r>
            <a:r>
              <a:rPr lang="en-US" dirty="0" err="1"/>
              <a:t>almak</a:t>
            </a:r>
            <a:r>
              <a:rPr lang="en-US" dirty="0"/>
              <a:t> </a:t>
            </a:r>
            <a:r>
              <a:rPr lang="en-US" dirty="0" err="1"/>
              <a:t>istediğimizde</a:t>
            </a:r>
            <a:r>
              <a:rPr lang="en-US" dirty="0"/>
              <a:t>; '</a:t>
            </a:r>
            <a:r>
              <a:rPr lang="en-US" dirty="0" err="1"/>
              <a:t>dir</a:t>
            </a:r>
            <a:r>
              <a:rPr lang="en-US" dirty="0"/>
              <a:t>(</a:t>
            </a:r>
            <a:r>
              <a:rPr lang="en-US" dirty="0" err="1"/>
              <a:t>dict</a:t>
            </a:r>
            <a:r>
              <a:rPr lang="en-US" dirty="0"/>
              <a:t>)' </a:t>
            </a:r>
            <a:r>
              <a:rPr lang="en-US" dirty="0" err="1"/>
              <a:t>komutunu</a:t>
            </a:r>
            <a:r>
              <a:rPr lang="en-US" dirty="0"/>
              <a:t> </a:t>
            </a:r>
            <a:r>
              <a:rPr lang="en-US" dirty="0" err="1"/>
              <a:t>vermeniz</a:t>
            </a:r>
            <a:r>
              <a:rPr lang="en-US" dirty="0"/>
              <a:t> </a:t>
            </a:r>
            <a:r>
              <a:rPr lang="en-US" dirty="0" err="1"/>
              <a:t>yeterlidir</a:t>
            </a:r>
            <a:r>
              <a:rPr lang="en-US" dirty="0"/>
              <a:t>. </a:t>
            </a:r>
            <a:r>
              <a:rPr lang="en-US" dirty="0" err="1"/>
              <a:t>Ayrıca</a:t>
            </a:r>
            <a:r>
              <a:rPr lang="en-US" dirty="0"/>
              <a:t> </a:t>
            </a:r>
            <a:r>
              <a:rPr lang="en-US" dirty="0" err="1"/>
              <a:t>aşağıda</a:t>
            </a:r>
            <a:r>
              <a:rPr lang="en-US" dirty="0"/>
              <a:t> </a:t>
            </a:r>
            <a:r>
              <a:rPr lang="en-US" dirty="0" err="1"/>
              <a:t>verilen</a:t>
            </a:r>
            <a:r>
              <a:rPr lang="en-US" dirty="0"/>
              <a:t> </a:t>
            </a:r>
            <a:r>
              <a:rPr lang="en-US" dirty="0" err="1"/>
              <a:t>dict</a:t>
            </a:r>
            <a:r>
              <a:rPr lang="en-US" dirty="0"/>
              <a:t> </a:t>
            </a:r>
            <a:r>
              <a:rPr lang="en-US" dirty="0" err="1"/>
              <a:t>metotları</a:t>
            </a:r>
            <a:r>
              <a:rPr lang="en-US" dirty="0"/>
              <a:t> </a:t>
            </a:r>
            <a:r>
              <a:rPr lang="en-US" dirty="0" err="1"/>
              <a:t>kullanılarak</a:t>
            </a:r>
            <a:r>
              <a:rPr lang="en-US" dirty="0"/>
              <a:t> </a:t>
            </a:r>
            <a:r>
              <a:rPr lang="en-US" dirty="0" err="1"/>
              <a:t>sözlük</a:t>
            </a:r>
            <a:r>
              <a:rPr lang="en-US" dirty="0"/>
              <a:t> </a:t>
            </a:r>
            <a:r>
              <a:rPr lang="en-US" dirty="0" err="1"/>
              <a:t>üzerinde</a:t>
            </a:r>
            <a:r>
              <a:rPr lang="en-US" dirty="0"/>
              <a:t> her </a:t>
            </a:r>
            <a:r>
              <a:rPr lang="en-US" dirty="0" err="1"/>
              <a:t>türlü</a:t>
            </a:r>
            <a:r>
              <a:rPr lang="en-US" dirty="0"/>
              <a:t> </a:t>
            </a:r>
            <a:r>
              <a:rPr lang="en-US" dirty="0" err="1"/>
              <a:t>işlem</a:t>
            </a:r>
            <a:r>
              <a:rPr lang="en-US" dirty="0"/>
              <a:t> </a:t>
            </a:r>
            <a:r>
              <a:rPr lang="en-US" dirty="0" err="1"/>
              <a:t>gerçekleştirilebilir</a:t>
            </a:r>
            <a:r>
              <a:rPr lang="en-US" dirty="0"/>
              <a:t>.</a:t>
            </a:r>
            <a:endParaRPr lang="tr-TR" dirty="0"/>
          </a:p>
        </p:txBody>
      </p:sp>
    </p:spTree>
    <p:extLst>
      <p:ext uri="{BB962C8B-B14F-4D97-AF65-F5344CB8AC3E}">
        <p14:creationId xmlns:p14="http://schemas.microsoft.com/office/powerpoint/2010/main" val="3774133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59</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4058764639"/>
              </p:ext>
            </p:extLst>
          </p:nvPr>
        </p:nvGraphicFramePr>
        <p:xfrm>
          <a:off x="2475865" y="453020"/>
          <a:ext cx="7240270" cy="5682604"/>
        </p:xfrm>
        <a:graphic>
          <a:graphicData uri="http://schemas.openxmlformats.org/drawingml/2006/table">
            <a:tbl>
              <a:tblPr firstRow="1" bandRow="1">
                <a:tableStyleId>{5C22544A-7EE6-4342-B048-85BDC9FD1C3A}</a:tableStyleId>
              </a:tblPr>
              <a:tblGrid>
                <a:gridCol w="2934335">
                  <a:extLst>
                    <a:ext uri="{9D8B030D-6E8A-4147-A177-3AD203B41FA5}">
                      <a16:colId xmlns:a16="http://schemas.microsoft.com/office/drawing/2014/main" val="3008418260"/>
                    </a:ext>
                  </a:extLst>
                </a:gridCol>
                <a:gridCol w="2468880">
                  <a:extLst>
                    <a:ext uri="{9D8B030D-6E8A-4147-A177-3AD203B41FA5}">
                      <a16:colId xmlns:a16="http://schemas.microsoft.com/office/drawing/2014/main" val="846797490"/>
                    </a:ext>
                  </a:extLst>
                </a:gridCol>
                <a:gridCol w="1837055">
                  <a:extLst>
                    <a:ext uri="{9D8B030D-6E8A-4147-A177-3AD203B41FA5}">
                      <a16:colId xmlns:a16="http://schemas.microsoft.com/office/drawing/2014/main" val="2403859136"/>
                    </a:ext>
                  </a:extLst>
                </a:gridCol>
              </a:tblGrid>
              <a:tr h="598169">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5084435">
                <a:tc>
                  <a:txBody>
                    <a:bodyPr/>
                    <a:lstStyle/>
                    <a:p>
                      <a:pPr algn="ctr"/>
                      <a:r>
                        <a:rPr lang="en-US" dirty="0" err="1"/>
                        <a:t>S.setdefault</a:t>
                      </a:r>
                      <a:r>
                        <a:rPr lang="en-US" dirty="0"/>
                        <a:t>(key, [</a:t>
                      </a:r>
                      <a:r>
                        <a:rPr lang="en-US" dirty="0" err="1"/>
                        <a:t>varsayılan</a:t>
                      </a:r>
                      <a:r>
                        <a:rPr lang="en-US" dirty="0"/>
                        <a:t>])</a:t>
                      </a:r>
                    </a:p>
                  </a:txBody>
                  <a:tcPr/>
                </a:tc>
                <a:tc>
                  <a:txBody>
                    <a:bodyPr/>
                    <a:lstStyle/>
                    <a:p>
                      <a:pPr algn="ctr"/>
                      <a:r>
                        <a:rPr lang="en-US" dirty="0" err="1"/>
                        <a:t>Eğer</a:t>
                      </a:r>
                      <a:r>
                        <a:rPr lang="en-US" dirty="0"/>
                        <a:t> key (</a:t>
                      </a:r>
                      <a:r>
                        <a:rPr lang="en-US" dirty="0" err="1"/>
                        <a:t>anahtar</a:t>
                      </a:r>
                      <a:r>
                        <a:rPr lang="en-US" dirty="0"/>
                        <a:t>) </a:t>
                      </a:r>
                      <a:r>
                        <a:rPr lang="en-US" dirty="0" err="1"/>
                        <a:t>değeri</a:t>
                      </a:r>
                      <a:r>
                        <a:rPr lang="en-US" dirty="0"/>
                        <a:t> </a:t>
                      </a:r>
                      <a:r>
                        <a:rPr lang="en-US" dirty="0" err="1"/>
                        <a:t>söz</a:t>
                      </a:r>
                      <a:r>
                        <a:rPr lang="en-US" dirty="0"/>
                        <a:t>- </a:t>
                      </a:r>
                      <a:r>
                        <a:rPr lang="en-US" dirty="0" err="1"/>
                        <a:t>lükte</a:t>
                      </a:r>
                      <a:r>
                        <a:rPr lang="en-US" dirty="0"/>
                        <a:t> </a:t>
                      </a:r>
                      <a:r>
                        <a:rPr lang="en-US" dirty="0" err="1"/>
                        <a:t>varsa</a:t>
                      </a:r>
                      <a:r>
                        <a:rPr lang="en-US" dirty="0"/>
                        <a:t> </a:t>
                      </a:r>
                      <a:r>
                        <a:rPr lang="en-US" dirty="0" err="1"/>
                        <a:t>değerini</a:t>
                      </a:r>
                      <a:r>
                        <a:rPr lang="en-US" dirty="0"/>
                        <a:t> </a:t>
                      </a:r>
                      <a:r>
                        <a:rPr lang="en-US" dirty="0" err="1"/>
                        <a:t>yoksa</a:t>
                      </a:r>
                      <a:r>
                        <a:rPr lang="en-US" dirty="0"/>
                        <a:t> var. </a:t>
                      </a:r>
                      <a:r>
                        <a:rPr lang="en-US" dirty="0" err="1"/>
                        <a:t>sayılan</a:t>
                      </a:r>
                      <a:r>
                        <a:rPr lang="en-US" dirty="0"/>
                        <a:t> </a:t>
                      </a:r>
                      <a:r>
                        <a:rPr lang="en-US" dirty="0" err="1"/>
                        <a:t>değeri</a:t>
                      </a:r>
                      <a:r>
                        <a:rPr lang="en-US" dirty="0"/>
                        <a:t> (</a:t>
                      </a:r>
                      <a:r>
                        <a:rPr lang="en-US" dirty="0" err="1"/>
                        <a:t>veya</a:t>
                      </a:r>
                      <a:r>
                        <a:rPr lang="en-US" dirty="0"/>
                        <a:t> None) </a:t>
                      </a:r>
                      <a:r>
                        <a:rPr lang="en-US" dirty="0" err="1"/>
                        <a:t>geri</a:t>
                      </a:r>
                      <a:r>
                        <a:rPr lang="en-US" dirty="0"/>
                        <a:t> </a:t>
                      </a:r>
                      <a:r>
                        <a:rPr lang="en-US" dirty="0" err="1"/>
                        <a:t>döndürür</a:t>
                      </a:r>
                      <a:r>
                        <a:rPr lang="en-US" dirty="0"/>
                        <a:t>.</a:t>
                      </a:r>
                    </a:p>
                    <a:p>
                      <a:pPr algn="ctr"/>
                      <a:endParaRPr lang="en-US" dirty="0"/>
                    </a:p>
                    <a:p>
                      <a:pPr algn="ctr"/>
                      <a:r>
                        <a:rPr lang="en-US" dirty="0" err="1"/>
                        <a:t>Yandaki</a:t>
                      </a:r>
                      <a:r>
                        <a:rPr lang="en-US" dirty="0"/>
                        <a:t> </a:t>
                      </a:r>
                      <a:r>
                        <a:rPr lang="en-US" dirty="0" err="1"/>
                        <a:t>programin</a:t>
                      </a:r>
                      <a:r>
                        <a:rPr lang="en-US" dirty="0"/>
                        <a:t> </a:t>
                      </a:r>
                      <a:r>
                        <a:rPr lang="en-US" dirty="0" err="1"/>
                        <a:t>ekran</a:t>
                      </a:r>
                      <a:r>
                        <a:rPr lang="en-US" dirty="0"/>
                        <a:t> </a:t>
                      </a:r>
                      <a:r>
                        <a:rPr lang="en-US" dirty="0" err="1"/>
                        <a:t>çıktısı</a:t>
                      </a:r>
                      <a:r>
                        <a:rPr lang="en-US" dirty="0"/>
                        <a:t>:</a:t>
                      </a:r>
                    </a:p>
                    <a:p>
                      <a:pPr algn="ctr"/>
                      <a:endParaRPr lang="en-US" dirty="0"/>
                    </a:p>
                    <a:p>
                      <a:pPr algn="ctr"/>
                      <a:r>
                        <a:rPr lang="en-US" sz="1800" b="0" i="0" kern="1200" dirty="0" err="1">
                          <a:solidFill>
                            <a:schemeClr val="dk1"/>
                          </a:solidFill>
                          <a:effectLst/>
                          <a:latin typeface="+mn-lt"/>
                          <a:ea typeface="+mn-ea"/>
                          <a:cs typeface="+mn-cs"/>
                        </a:rPr>
                        <a:t>Adım</a:t>
                      </a:r>
                      <a:r>
                        <a:rPr lang="en-US" sz="1800" b="0" i="0" kern="1200" dirty="0">
                          <a:solidFill>
                            <a:schemeClr val="dk1"/>
                          </a:solidFill>
                          <a:effectLst/>
                          <a:latin typeface="+mn-lt"/>
                          <a:ea typeface="+mn-ea"/>
                          <a:cs typeface="+mn-cs"/>
                        </a:rPr>
                        <a:t>: Bulent </a:t>
                      </a:r>
                    </a:p>
                    <a:p>
                      <a:pPr algn="ctr"/>
                      <a:r>
                        <a:rPr lang="en-US" sz="1800" b="0" i="0" kern="1200" dirty="0" err="1">
                          <a:solidFill>
                            <a:schemeClr val="dk1"/>
                          </a:solidFill>
                          <a:effectLst/>
                          <a:latin typeface="+mn-lt"/>
                          <a:ea typeface="+mn-ea"/>
                          <a:cs typeface="+mn-cs"/>
                        </a:rPr>
                        <a:t>Soyadım</a:t>
                      </a:r>
                      <a:r>
                        <a:rPr lang="en-US" sz="1800" b="0" i="0" kern="1200" dirty="0">
                          <a:solidFill>
                            <a:schemeClr val="dk1"/>
                          </a:solidFill>
                          <a:effectLst/>
                          <a:latin typeface="+mn-lt"/>
                          <a:ea typeface="+mn-ea"/>
                          <a:cs typeface="+mn-cs"/>
                        </a:rPr>
                        <a:t>: Coban </a:t>
                      </a:r>
                      <a:r>
                        <a:rPr lang="en-US" sz="1800" b="0" i="0" kern="1200" dirty="0" err="1">
                          <a:solidFill>
                            <a:schemeClr val="dk1"/>
                          </a:solidFill>
                          <a:effectLst/>
                          <a:latin typeface="+mn-lt"/>
                          <a:ea typeface="+mn-ea"/>
                          <a:cs typeface="+mn-cs"/>
                        </a:rPr>
                        <a:t>Adresim</a:t>
                      </a:r>
                      <a:r>
                        <a:rPr lang="en-US" sz="1800" b="0" i="0" kern="1200" dirty="0">
                          <a:solidFill>
                            <a:schemeClr val="dk1"/>
                          </a:solidFill>
                          <a:effectLst/>
                          <a:latin typeface="+mn-lt"/>
                          <a:ea typeface="+mn-ea"/>
                          <a:cs typeface="+mn-cs"/>
                        </a:rPr>
                        <a:t>: None </a:t>
                      </a:r>
                    </a:p>
                    <a:p>
                      <a:pPr algn="ctr"/>
                      <a:endParaRPr lang="en-US" sz="1800" b="0" i="0" kern="1200" dirty="0">
                        <a:solidFill>
                          <a:schemeClr val="dk1"/>
                        </a:solidFill>
                        <a:effectLst/>
                        <a:latin typeface="+mn-lt"/>
                        <a:ea typeface="+mn-ea"/>
                        <a:cs typeface="+mn-cs"/>
                      </a:endParaRPr>
                    </a:p>
                    <a:p>
                      <a:pPr algn="ctr"/>
                      <a:r>
                        <a:rPr lang="en-US" sz="1800" b="0" i="0" kern="1200" dirty="0">
                          <a:solidFill>
                            <a:schemeClr val="dk1"/>
                          </a:solidFill>
                          <a:effectLst/>
                          <a:latin typeface="+mn-lt"/>
                          <a:ea typeface="+mn-ea"/>
                          <a:cs typeface="+mn-cs"/>
                        </a:rPr>
                        <a:t>{'ad': 'Bulent', 'soy': 'Coban', '</a:t>
                      </a:r>
                      <a:r>
                        <a:rPr lang="en-US" sz="1800" b="0" i="0" kern="1200" dirty="0" err="1">
                          <a:solidFill>
                            <a:schemeClr val="dk1"/>
                          </a:solidFill>
                          <a:effectLst/>
                          <a:latin typeface="+mn-lt"/>
                          <a:ea typeface="+mn-ea"/>
                          <a:cs typeface="+mn-cs"/>
                        </a:rPr>
                        <a:t>adres</a:t>
                      </a:r>
                      <a:r>
                        <a:rPr lang="en-US" sz="1800" b="0" i="0" kern="1200" dirty="0">
                          <a:solidFill>
                            <a:schemeClr val="dk1"/>
                          </a:solidFill>
                          <a:effectLst/>
                          <a:latin typeface="+mn-lt"/>
                          <a:ea typeface="+mn-ea"/>
                          <a:cs typeface="+mn-cs"/>
                        </a:rPr>
                        <a:t>': None}</a:t>
                      </a:r>
                      <a:endParaRPr lang="en-US" dirty="0"/>
                    </a:p>
                  </a:txBody>
                  <a:tcPr/>
                </a:tc>
                <a:tc>
                  <a:txBody>
                    <a:bodyPr/>
                    <a:lstStyle/>
                    <a:p>
                      <a:pPr algn="ctr"/>
                      <a:r>
                        <a:rPr lang="en-US" sz="1800" b="0" i="0" kern="1200" dirty="0">
                          <a:solidFill>
                            <a:schemeClr val="dk1"/>
                          </a:solidFill>
                          <a:effectLst/>
                          <a:latin typeface="+mn-lt"/>
                          <a:ea typeface="+mn-ea"/>
                          <a:cs typeface="+mn-cs"/>
                        </a:rPr>
                        <a:t>S = {'ad': 'Bulent'} print("</a:t>
                      </a:r>
                      <a:r>
                        <a:rPr lang="en-US" sz="1800" b="0" i="0" kern="1200" dirty="0" err="1">
                          <a:solidFill>
                            <a:schemeClr val="dk1"/>
                          </a:solidFill>
                          <a:effectLst/>
                          <a:latin typeface="+mn-lt"/>
                          <a:ea typeface="+mn-ea"/>
                          <a:cs typeface="+mn-cs"/>
                        </a:rPr>
                        <a:t>Adım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S.setdefault</a:t>
                      </a:r>
                      <a:r>
                        <a:rPr lang="en-US" sz="1800" b="0" i="0" kern="1200" dirty="0">
                          <a:solidFill>
                            <a:schemeClr val="dk1"/>
                          </a:solidFill>
                          <a:effectLst/>
                          <a:latin typeface="+mn-lt"/>
                          <a:ea typeface="+mn-ea"/>
                          <a:cs typeface="+mn-cs"/>
                        </a:rPr>
                        <a:t>('ad', '</a:t>
                      </a:r>
                      <a:r>
                        <a:rPr lang="en-US" sz="1800" b="0" i="0" kern="1200" dirty="0" err="1">
                          <a:solidFill>
                            <a:schemeClr val="dk1"/>
                          </a:solidFill>
                          <a:effectLst/>
                          <a:latin typeface="+mn-lt"/>
                          <a:ea typeface="+mn-ea"/>
                          <a:cs typeface="+mn-cs"/>
                        </a:rPr>
                        <a:t>Berat</a:t>
                      </a:r>
                      <a:r>
                        <a:rPr lang="en-US" sz="1800" b="0" i="0" kern="1200" dirty="0">
                          <a:solidFill>
                            <a:schemeClr val="dk1"/>
                          </a:solidFill>
                          <a:effectLst/>
                          <a:latin typeface="+mn-lt"/>
                          <a:ea typeface="+mn-ea"/>
                          <a:cs typeface="+mn-cs"/>
                        </a:rPr>
                        <a:t>’))</a:t>
                      </a:r>
                    </a:p>
                    <a:p>
                      <a:pPr algn="ctr"/>
                      <a:r>
                        <a:rPr lang="en-US" sz="1800" b="0" i="0" kern="1200" dirty="0">
                          <a:solidFill>
                            <a:schemeClr val="dk1"/>
                          </a:solidFill>
                          <a:effectLst/>
                          <a:latin typeface="+mn-lt"/>
                          <a:ea typeface="+mn-ea"/>
                          <a:cs typeface="+mn-cs"/>
                        </a:rPr>
                        <a:t> print("</a:t>
                      </a:r>
                      <a:r>
                        <a:rPr lang="en-US" sz="1800" b="0" i="0" kern="1200" dirty="0" err="1">
                          <a:solidFill>
                            <a:schemeClr val="dk1"/>
                          </a:solidFill>
                          <a:effectLst/>
                          <a:latin typeface="+mn-lt"/>
                          <a:ea typeface="+mn-ea"/>
                          <a:cs typeface="+mn-cs"/>
                        </a:rPr>
                        <a:t>Soyadım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S.setdefault</a:t>
                      </a:r>
                      <a:r>
                        <a:rPr lang="en-US" sz="1800" b="0" i="0" kern="1200" dirty="0">
                          <a:solidFill>
                            <a:schemeClr val="dk1"/>
                          </a:solidFill>
                          <a:effectLst/>
                          <a:latin typeface="+mn-lt"/>
                          <a:ea typeface="+mn-ea"/>
                          <a:cs typeface="+mn-cs"/>
                        </a:rPr>
                        <a:t>('soy', 'Coban’))</a:t>
                      </a:r>
                    </a:p>
                    <a:p>
                      <a:pPr algn="ctr"/>
                      <a:endParaRPr lang="en-US" sz="1800" b="0" i="0" kern="1200" dirty="0">
                        <a:solidFill>
                          <a:schemeClr val="dk1"/>
                        </a:solidFill>
                        <a:effectLst/>
                        <a:latin typeface="+mn-lt"/>
                        <a:ea typeface="+mn-ea"/>
                        <a:cs typeface="+mn-cs"/>
                      </a:endParaRPr>
                    </a:p>
                    <a:p>
                      <a:pPr algn="ctr"/>
                      <a:r>
                        <a:rPr lang="en-US" sz="1800" b="0" i="0" kern="1200" dirty="0">
                          <a:solidFill>
                            <a:schemeClr val="dk1"/>
                          </a:solidFill>
                          <a:effectLst/>
                          <a:latin typeface="+mn-lt"/>
                          <a:ea typeface="+mn-ea"/>
                          <a:cs typeface="+mn-cs"/>
                        </a:rPr>
                        <a:t>print("</a:t>
                      </a:r>
                      <a:r>
                        <a:rPr lang="en-US" sz="1800" b="0" i="0" kern="1200" dirty="0" err="1">
                          <a:solidFill>
                            <a:schemeClr val="dk1"/>
                          </a:solidFill>
                          <a:effectLst/>
                          <a:latin typeface="+mn-lt"/>
                          <a:ea typeface="+mn-ea"/>
                          <a:cs typeface="+mn-cs"/>
                        </a:rPr>
                        <a:t>Adresim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S.setdefault</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adres</a:t>
                      </a:r>
                      <a:r>
                        <a:rPr lang="en-US" sz="1800" b="0" i="0" kern="1200" dirty="0">
                          <a:solidFill>
                            <a:schemeClr val="dk1"/>
                          </a:solidFill>
                          <a:effectLst/>
                          <a:latin typeface="+mn-lt"/>
                          <a:ea typeface="+mn-ea"/>
                          <a:cs typeface="+mn-cs"/>
                        </a:rPr>
                        <a:t>’))</a:t>
                      </a:r>
                    </a:p>
                    <a:p>
                      <a:pPr algn="ctr"/>
                      <a:endParaRPr lang="en-US" sz="1800" b="0" i="0" kern="1200" dirty="0">
                        <a:solidFill>
                          <a:schemeClr val="dk1"/>
                        </a:solidFill>
                        <a:effectLst/>
                        <a:latin typeface="+mn-lt"/>
                        <a:ea typeface="+mn-ea"/>
                        <a:cs typeface="+mn-cs"/>
                      </a:endParaRPr>
                    </a:p>
                    <a:p>
                      <a:pPr algn="ctr"/>
                      <a:r>
                        <a:rPr lang="en-US" sz="1800" b="0" i="0" kern="1200" dirty="0">
                          <a:solidFill>
                            <a:schemeClr val="dk1"/>
                          </a:solidFill>
                          <a:effectLst/>
                          <a:latin typeface="+mn-lt"/>
                          <a:ea typeface="+mn-ea"/>
                          <a:cs typeface="+mn-cs"/>
                        </a:rPr>
                        <a:t>print(S)</a:t>
                      </a:r>
                      <a:endParaRPr lang="en-US" dirty="0"/>
                    </a:p>
                  </a:txBody>
                  <a:tcPr/>
                </a:tc>
                <a:extLst>
                  <a:ext uri="{0D108BD9-81ED-4DB2-BD59-A6C34878D82A}">
                    <a16:rowId xmlns:a16="http://schemas.microsoft.com/office/drawing/2014/main" val="662562713"/>
                  </a:ext>
                </a:extLst>
              </a:tr>
            </a:tbl>
          </a:graphicData>
        </a:graphic>
      </p:graphicFrame>
    </p:spTree>
    <p:extLst>
      <p:ext uri="{BB962C8B-B14F-4D97-AF65-F5344CB8AC3E}">
        <p14:creationId xmlns:p14="http://schemas.microsoft.com/office/powerpoint/2010/main" val="141826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 (LİST) VERİ YAPISI VE DİZİLER</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9029677B-A337-C548-E407-7A0F32232FC4}"/>
              </a:ext>
            </a:extLst>
          </p:cNvPr>
          <p:cNvSpPr txBox="1"/>
          <p:nvPr/>
        </p:nvSpPr>
        <p:spPr>
          <a:xfrm>
            <a:off x="2276856" y="1773936"/>
            <a:ext cx="7671816" cy="1754326"/>
          </a:xfrm>
          <a:prstGeom prst="rect">
            <a:avLst/>
          </a:prstGeom>
          <a:noFill/>
        </p:spPr>
        <p:txBody>
          <a:bodyPr wrap="square" rtlCol="0">
            <a:spAutoFit/>
          </a:bodyPr>
          <a:lstStyle/>
          <a:p>
            <a:r>
              <a:rPr lang="tr-TR" dirty="0"/>
              <a:t>Python’da listeler, klasik anlamda dizilerin (</a:t>
            </a:r>
            <a:r>
              <a:rPr lang="tr-TR" dirty="0" err="1"/>
              <a:t>arrays</a:t>
            </a:r>
            <a:r>
              <a:rPr lang="tr-TR" dirty="0"/>
              <a:t>) yerini alan yapılardır. Fakat çok daha işlevseldir. Klasik dizi yapılarından farklı olarak listeler aynı tip elemanlardan oluşmak zorunda değildir.</a:t>
            </a:r>
          </a:p>
          <a:p>
            <a:endParaRPr lang="tr-TR" dirty="0"/>
          </a:p>
          <a:p>
            <a:r>
              <a:rPr lang="tr-TR" dirty="0"/>
              <a:t>Listeler, bir sıralı elemanlar </a:t>
            </a:r>
            <a:r>
              <a:rPr lang="tr-TR" dirty="0" err="1"/>
              <a:t>dizinsidir</a:t>
            </a:r>
            <a:r>
              <a:rPr lang="tr-TR" dirty="0"/>
              <a:t>. </a:t>
            </a:r>
            <a:r>
              <a:rPr lang="en-US" dirty="0"/>
              <a:t>[]</a:t>
            </a:r>
            <a:r>
              <a:rPr lang="tr-TR" dirty="0"/>
              <a:t> köşeli parantezler arasına yazılan sıralı elemanlar dizisi, birer listedir ve veri tipi </a:t>
            </a:r>
            <a:r>
              <a:rPr lang="en-US" dirty="0"/>
              <a:t>&lt;</a:t>
            </a:r>
            <a:r>
              <a:rPr lang="tr-TR" dirty="0" err="1"/>
              <a:t>list</a:t>
            </a:r>
            <a:r>
              <a:rPr lang="en-US" dirty="0"/>
              <a:t>&gt;</a:t>
            </a:r>
            <a:r>
              <a:rPr lang="tr-TR" dirty="0"/>
              <a:t> </a:t>
            </a:r>
            <a:r>
              <a:rPr lang="tr-TR" dirty="0" err="1"/>
              <a:t>dir</a:t>
            </a:r>
            <a:r>
              <a:rPr lang="tr-TR" dirty="0"/>
              <a:t>.</a:t>
            </a:r>
            <a:endParaRPr lang="en-US" dirty="0"/>
          </a:p>
        </p:txBody>
      </p:sp>
      <p:sp>
        <p:nvSpPr>
          <p:cNvPr id="13" name="TextBox 12">
            <a:extLst>
              <a:ext uri="{FF2B5EF4-FFF2-40B4-BE49-F238E27FC236}">
                <a16:creationId xmlns:a16="http://schemas.microsoft.com/office/drawing/2014/main" id="{8C1E5CF7-9A28-7A77-6A80-AF9F67546DBE}"/>
              </a:ext>
            </a:extLst>
          </p:cNvPr>
          <p:cNvSpPr txBox="1"/>
          <p:nvPr/>
        </p:nvSpPr>
        <p:spPr>
          <a:xfrm>
            <a:off x="4764224" y="5444122"/>
            <a:ext cx="2743200" cy="646331"/>
          </a:xfrm>
          <a:prstGeom prst="rect">
            <a:avLst/>
          </a:prstGeom>
          <a:noFill/>
        </p:spPr>
        <p:txBody>
          <a:bodyPr wrap="square" rtlCol="0">
            <a:spAutoFit/>
          </a:bodyPr>
          <a:lstStyle/>
          <a:p>
            <a:pPr algn="ctr"/>
            <a:r>
              <a:rPr lang="tr-TR" dirty="0"/>
              <a:t>Örnek 2.1</a:t>
            </a:r>
          </a:p>
          <a:p>
            <a:pPr algn="ctr"/>
            <a:r>
              <a:rPr lang="tr-TR" dirty="0"/>
              <a:t>(ornek_2.1.py)</a:t>
            </a:r>
            <a:endParaRPr lang="en-US" dirty="0"/>
          </a:p>
        </p:txBody>
      </p:sp>
      <p:pic>
        <p:nvPicPr>
          <p:cNvPr id="15" name="Picture 14" descr="A screen shot of a computer&#10;&#10;Description automatically generated with low confidence">
            <a:extLst>
              <a:ext uri="{FF2B5EF4-FFF2-40B4-BE49-F238E27FC236}">
                <a16:creationId xmlns:a16="http://schemas.microsoft.com/office/drawing/2014/main" id="{4993258D-A0B2-0BF0-20DF-7D72554166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9541" y="3684711"/>
            <a:ext cx="7659131" cy="1754326"/>
          </a:xfrm>
          <a:prstGeom prst="rect">
            <a:avLst/>
          </a:prstGeom>
        </p:spPr>
      </p:pic>
    </p:spTree>
    <p:extLst>
      <p:ext uri="{BB962C8B-B14F-4D97-AF65-F5344CB8AC3E}">
        <p14:creationId xmlns:p14="http://schemas.microsoft.com/office/powerpoint/2010/main" val="3546660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60</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4220463431"/>
              </p:ext>
            </p:extLst>
          </p:nvPr>
        </p:nvGraphicFramePr>
        <p:xfrm>
          <a:off x="2475865" y="453021"/>
          <a:ext cx="7353936" cy="5699952"/>
        </p:xfrm>
        <a:graphic>
          <a:graphicData uri="http://schemas.openxmlformats.org/drawingml/2006/table">
            <a:tbl>
              <a:tblPr firstRow="1" bandRow="1">
                <a:tableStyleId>{5C22544A-7EE6-4342-B048-85BDC9FD1C3A}</a:tableStyleId>
              </a:tblPr>
              <a:tblGrid>
                <a:gridCol w="2980402">
                  <a:extLst>
                    <a:ext uri="{9D8B030D-6E8A-4147-A177-3AD203B41FA5}">
                      <a16:colId xmlns:a16="http://schemas.microsoft.com/office/drawing/2014/main" val="3008418260"/>
                    </a:ext>
                  </a:extLst>
                </a:gridCol>
                <a:gridCol w="2507639">
                  <a:extLst>
                    <a:ext uri="{9D8B030D-6E8A-4147-A177-3AD203B41FA5}">
                      <a16:colId xmlns:a16="http://schemas.microsoft.com/office/drawing/2014/main" val="846797490"/>
                    </a:ext>
                  </a:extLst>
                </a:gridCol>
                <a:gridCol w="1865895">
                  <a:extLst>
                    <a:ext uri="{9D8B030D-6E8A-4147-A177-3AD203B41FA5}">
                      <a16:colId xmlns:a16="http://schemas.microsoft.com/office/drawing/2014/main" val="2403859136"/>
                    </a:ext>
                  </a:extLst>
                </a:gridCol>
              </a:tblGrid>
              <a:tr h="237004">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1661256">
                <a:tc>
                  <a:txBody>
                    <a:bodyPr/>
                    <a:lstStyle/>
                    <a:p>
                      <a:pPr algn="ctr"/>
                      <a:r>
                        <a:rPr lang="en-US" dirty="0" err="1"/>
                        <a:t>iter</a:t>
                      </a:r>
                      <a:r>
                        <a:rPr lang="en-US" dirty="0"/>
                        <a:t>(S)</a:t>
                      </a:r>
                    </a:p>
                  </a:txBody>
                  <a:tcPr/>
                </a:tc>
                <a:tc>
                  <a:txBody>
                    <a:bodyPr/>
                    <a:lstStyle/>
                    <a:p>
                      <a:pPr algn="ctr"/>
                      <a:r>
                        <a:rPr lang="en-US" dirty="0" err="1"/>
                        <a:t>Sözlükteki</a:t>
                      </a:r>
                      <a:r>
                        <a:rPr lang="en-US" dirty="0"/>
                        <a:t> </a:t>
                      </a:r>
                      <a:r>
                        <a:rPr lang="en-US" dirty="0" err="1"/>
                        <a:t>anahtar</a:t>
                      </a:r>
                      <a:r>
                        <a:rPr lang="en-US" dirty="0"/>
                        <a:t> (key) </a:t>
                      </a:r>
                      <a:r>
                        <a:rPr lang="en-US" dirty="0" err="1"/>
                        <a:t>değerleri</a:t>
                      </a:r>
                      <a:r>
                        <a:rPr lang="en-US" dirty="0"/>
                        <a:t> </a:t>
                      </a:r>
                      <a:r>
                        <a:rPr lang="en-US" dirty="0" err="1"/>
                        <a:t>üzerinde</a:t>
                      </a:r>
                      <a:r>
                        <a:rPr lang="en-US" dirty="0"/>
                        <a:t> </a:t>
                      </a:r>
                      <a:r>
                        <a:rPr lang="en-US" dirty="0" err="1"/>
                        <a:t>bir</a:t>
                      </a:r>
                      <a:r>
                        <a:rPr lang="en-US" dirty="0"/>
                        <a:t> </a:t>
                      </a:r>
                      <a:r>
                        <a:rPr lang="en-US" dirty="0" err="1"/>
                        <a:t>iteratör</a:t>
                      </a:r>
                      <a:r>
                        <a:rPr lang="en-US" dirty="0"/>
                        <a:t> (</a:t>
                      </a:r>
                      <a:r>
                        <a:rPr lang="en-US" dirty="0" err="1"/>
                        <a:t>işaretçi</a:t>
                      </a:r>
                      <a:r>
                        <a:rPr lang="en-US" dirty="0"/>
                        <a:t>) </a:t>
                      </a:r>
                      <a:r>
                        <a:rPr lang="en-US" dirty="0" err="1"/>
                        <a:t>gibi</a:t>
                      </a:r>
                      <a:r>
                        <a:rPr lang="en-US" dirty="0"/>
                        <a:t> </a:t>
                      </a:r>
                      <a:r>
                        <a:rPr lang="en-US" dirty="0" err="1"/>
                        <a:t>gezinmeyi</a:t>
                      </a:r>
                      <a:r>
                        <a:rPr lang="en-US" dirty="0"/>
                        <a:t> </a:t>
                      </a:r>
                      <a:r>
                        <a:rPr lang="en-US" dirty="0" err="1"/>
                        <a:t>sağlar</a:t>
                      </a:r>
                      <a:r>
                        <a:rPr lang="en-US" dirty="0"/>
                        <a:t>.</a:t>
                      </a:r>
                    </a:p>
                  </a:txBody>
                  <a:tcPr/>
                </a:tc>
                <a:tc>
                  <a:txBody>
                    <a:bodyPr/>
                    <a:lstStyle/>
                    <a:p>
                      <a:pPr algn="ctr"/>
                      <a:r>
                        <a:rPr lang="en-US" dirty="0"/>
                        <a:t>S=(1:'bir',2:'iki',3:'uc’) </a:t>
                      </a:r>
                    </a:p>
                    <a:p>
                      <a:pPr algn="ctr"/>
                      <a:r>
                        <a:rPr lang="en-US" dirty="0"/>
                        <a:t>x=</a:t>
                      </a:r>
                      <a:r>
                        <a:rPr lang="en-US" dirty="0" err="1"/>
                        <a:t>iter</a:t>
                      </a:r>
                      <a:r>
                        <a:rPr lang="en-US" dirty="0"/>
                        <a:t>(S)</a:t>
                      </a:r>
                    </a:p>
                    <a:p>
                      <a:pPr algn="ctr"/>
                      <a:r>
                        <a:rPr lang="en-US" dirty="0"/>
                        <a:t>print (next (x)) #1 print (next (x)) #2</a:t>
                      </a:r>
                    </a:p>
                  </a:txBody>
                  <a:tcPr/>
                </a:tc>
                <a:extLst>
                  <a:ext uri="{0D108BD9-81ED-4DB2-BD59-A6C34878D82A}">
                    <a16:rowId xmlns:a16="http://schemas.microsoft.com/office/drawing/2014/main" val="662562713"/>
                  </a:ext>
                </a:extLst>
              </a:tr>
              <a:tr h="1661256">
                <a:tc>
                  <a:txBody>
                    <a:bodyPr/>
                    <a:lstStyle/>
                    <a:p>
                      <a:pPr algn="ctr"/>
                      <a:r>
                        <a:rPr lang="en-US" dirty="0" err="1"/>
                        <a:t>S.get</a:t>
                      </a:r>
                      <a:r>
                        <a:rPr lang="en-US" dirty="0"/>
                        <a:t>(key [,</a:t>
                      </a:r>
                      <a:r>
                        <a:rPr lang="en-US" dirty="0" err="1"/>
                        <a:t>mesaj</a:t>
                      </a:r>
                      <a:r>
                        <a:rPr lang="en-US" dirty="0"/>
                        <a:t>])</a:t>
                      </a:r>
                    </a:p>
                  </a:txBody>
                  <a:tcPr/>
                </a:tc>
                <a:tc>
                  <a:txBody>
                    <a:bodyPr/>
                    <a:lstStyle/>
                    <a:p>
                      <a:pPr algn="ctr"/>
                      <a:r>
                        <a:rPr lang="en-US" dirty="0" err="1"/>
                        <a:t>Eğer</a:t>
                      </a:r>
                      <a:r>
                        <a:rPr lang="en-US" dirty="0"/>
                        <a:t> key (</a:t>
                      </a:r>
                      <a:r>
                        <a:rPr lang="en-US" dirty="0" err="1"/>
                        <a:t>anahtar</a:t>
                      </a:r>
                      <a:r>
                        <a:rPr lang="en-US" dirty="0"/>
                        <a:t>) </a:t>
                      </a:r>
                      <a:r>
                        <a:rPr lang="en-US" dirty="0" err="1"/>
                        <a:t>değeri</a:t>
                      </a:r>
                      <a:r>
                        <a:rPr lang="en-US" dirty="0"/>
                        <a:t> </a:t>
                      </a:r>
                      <a:r>
                        <a:rPr lang="en-US" dirty="0" err="1"/>
                        <a:t>sözlükte</a:t>
                      </a:r>
                      <a:r>
                        <a:rPr lang="en-US" dirty="0"/>
                        <a:t> </a:t>
                      </a:r>
                      <a:r>
                        <a:rPr lang="en-US" dirty="0" err="1"/>
                        <a:t>varsa</a:t>
                      </a:r>
                      <a:r>
                        <a:rPr lang="en-US" dirty="0"/>
                        <a:t> </a:t>
                      </a:r>
                      <a:r>
                        <a:rPr lang="en-US" dirty="0" err="1"/>
                        <a:t>değerini</a:t>
                      </a:r>
                      <a:r>
                        <a:rPr lang="en-US" dirty="0"/>
                        <a:t> </a:t>
                      </a:r>
                      <a:r>
                        <a:rPr lang="en-US" dirty="0" err="1"/>
                        <a:t>yoksa</a:t>
                      </a:r>
                      <a:r>
                        <a:rPr lang="en-US" dirty="0"/>
                        <a:t> </a:t>
                      </a:r>
                      <a:r>
                        <a:rPr lang="en-US" dirty="0" err="1"/>
                        <a:t>mesajı</a:t>
                      </a:r>
                      <a:r>
                        <a:rPr lang="en-US" dirty="0"/>
                        <a:t> </a:t>
                      </a:r>
                      <a:r>
                        <a:rPr lang="en-US" dirty="0" err="1"/>
                        <a:t>verir</a:t>
                      </a:r>
                      <a:r>
                        <a:rPr lang="en-US" dirty="0"/>
                        <a:t>. </a:t>
                      </a:r>
                      <a:r>
                        <a:rPr lang="en-US" dirty="0" err="1"/>
                        <a:t>Örneğin</a:t>
                      </a:r>
                      <a:r>
                        <a:rPr lang="en-US" dirty="0"/>
                        <a:t> </a:t>
                      </a:r>
                      <a:r>
                        <a:rPr lang="en-US" dirty="0" err="1"/>
                        <a:t>yandaki</a:t>
                      </a:r>
                      <a:r>
                        <a:rPr lang="en-US" dirty="0"/>
                        <a:t> program; a=1 </a:t>
                      </a:r>
                      <a:r>
                        <a:rPr lang="en-US" dirty="0" err="1"/>
                        <a:t>ise</a:t>
                      </a:r>
                      <a:r>
                        <a:rPr lang="en-US" dirty="0"/>
                        <a:t> </a:t>
                      </a:r>
                      <a:r>
                        <a:rPr lang="en-US" dirty="0" err="1"/>
                        <a:t>ekrana</a:t>
                      </a:r>
                      <a:r>
                        <a:rPr lang="en-US" dirty="0"/>
                        <a:t> “</a:t>
                      </a:r>
                      <a:r>
                        <a:rPr lang="en-US" dirty="0" err="1"/>
                        <a:t>bir</a:t>
                      </a:r>
                      <a:r>
                        <a:rPr lang="en-US" dirty="0"/>
                        <a:t>”, a=3 </a:t>
                      </a:r>
                      <a:r>
                        <a:rPr lang="en-US" dirty="0" err="1"/>
                        <a:t>girilirse</a:t>
                      </a:r>
                      <a:r>
                        <a:rPr lang="en-US" dirty="0"/>
                        <a:t> </a:t>
                      </a:r>
                      <a:r>
                        <a:rPr lang="en-US" dirty="0" err="1"/>
                        <a:t>ekrana</a:t>
                      </a:r>
                      <a:r>
                        <a:rPr lang="en-US" dirty="0"/>
                        <a:t> '</a:t>
                      </a:r>
                      <a:r>
                        <a:rPr lang="en-US" dirty="0" err="1"/>
                        <a:t>yoktur</a:t>
                      </a:r>
                      <a:r>
                        <a:rPr lang="en-US" dirty="0"/>
                        <a:t>' </a:t>
                      </a:r>
                      <a:r>
                        <a:rPr lang="en-US" dirty="0" err="1"/>
                        <a:t>yazacaktır</a:t>
                      </a:r>
                      <a:r>
                        <a:rPr lang="en-US" dirty="0"/>
                        <a:t>.</a:t>
                      </a:r>
                    </a:p>
                  </a:txBody>
                  <a:tcPr/>
                </a:tc>
                <a:tc>
                  <a:txBody>
                    <a:bodyPr/>
                    <a:lstStyle/>
                    <a:p>
                      <a:pPr algn="ctr"/>
                      <a:r>
                        <a:rPr lang="en-US" sz="1800" b="0" i="0" kern="1200" dirty="0">
                          <a:solidFill>
                            <a:schemeClr val="dk1"/>
                          </a:solidFill>
                          <a:effectLst/>
                          <a:latin typeface="+mn-lt"/>
                          <a:ea typeface="+mn-ea"/>
                          <a:cs typeface="+mn-cs"/>
                        </a:rPr>
                        <a:t>a = int(input()) S = {1: '</a:t>
                      </a:r>
                      <a:r>
                        <a:rPr lang="en-US" sz="1800" b="0" i="0" kern="1200" dirty="0" err="1">
                          <a:solidFill>
                            <a:schemeClr val="dk1"/>
                          </a:solidFill>
                          <a:effectLst/>
                          <a:latin typeface="+mn-lt"/>
                          <a:ea typeface="+mn-ea"/>
                          <a:cs typeface="+mn-cs"/>
                        </a:rPr>
                        <a:t>bir</a:t>
                      </a:r>
                      <a:r>
                        <a:rPr lang="en-US" sz="1800" b="0" i="0" kern="1200" dirty="0">
                          <a:solidFill>
                            <a:schemeClr val="dk1"/>
                          </a:solidFill>
                          <a:effectLst/>
                          <a:latin typeface="+mn-lt"/>
                          <a:ea typeface="+mn-ea"/>
                          <a:cs typeface="+mn-cs"/>
                        </a:rPr>
                        <a:t>', 2: '</a:t>
                      </a:r>
                      <a:r>
                        <a:rPr lang="en-US" sz="1800" b="0" i="0" kern="1200" dirty="0" err="1">
                          <a:solidFill>
                            <a:schemeClr val="dk1"/>
                          </a:solidFill>
                          <a:effectLst/>
                          <a:latin typeface="+mn-lt"/>
                          <a:ea typeface="+mn-ea"/>
                          <a:cs typeface="+mn-cs"/>
                        </a:rPr>
                        <a:t>iki</a:t>
                      </a:r>
                      <a:r>
                        <a:rPr lang="en-US" sz="1800" b="0" i="0" kern="1200" dirty="0">
                          <a:solidFill>
                            <a:schemeClr val="dk1"/>
                          </a:solidFill>
                          <a:effectLst/>
                          <a:latin typeface="+mn-lt"/>
                          <a:ea typeface="+mn-ea"/>
                          <a:cs typeface="+mn-cs"/>
                        </a:rPr>
                        <a:t>'} print(</a:t>
                      </a:r>
                      <a:r>
                        <a:rPr lang="en-US" sz="1800" b="0" i="0" kern="1200" dirty="0" err="1">
                          <a:solidFill>
                            <a:schemeClr val="dk1"/>
                          </a:solidFill>
                          <a:effectLst/>
                          <a:latin typeface="+mn-lt"/>
                          <a:ea typeface="+mn-ea"/>
                          <a:cs typeface="+mn-cs"/>
                        </a:rPr>
                        <a:t>S.get</a:t>
                      </a:r>
                      <a:r>
                        <a:rPr lang="en-US" sz="1800" b="0" i="0" kern="1200" dirty="0">
                          <a:solidFill>
                            <a:schemeClr val="dk1"/>
                          </a:solidFill>
                          <a:effectLst/>
                          <a:latin typeface="+mn-lt"/>
                          <a:ea typeface="+mn-ea"/>
                          <a:cs typeface="+mn-cs"/>
                        </a:rPr>
                        <a:t>(a, "</a:t>
                      </a:r>
                      <a:r>
                        <a:rPr lang="en-US" sz="1800" b="0" i="0" kern="1200" dirty="0" err="1">
                          <a:solidFill>
                            <a:schemeClr val="dk1"/>
                          </a:solidFill>
                          <a:effectLst/>
                          <a:latin typeface="+mn-lt"/>
                          <a:ea typeface="+mn-ea"/>
                          <a:cs typeface="+mn-cs"/>
                        </a:rPr>
                        <a:t>yoktur</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201154434"/>
                  </a:ext>
                </a:extLst>
              </a:tr>
              <a:tr h="1661256">
                <a:tc>
                  <a:txBody>
                    <a:bodyPr/>
                    <a:lstStyle/>
                    <a:p>
                      <a:pPr algn="ctr"/>
                      <a:r>
                        <a:rPr lang="en-US" dirty="0" err="1"/>
                        <a:t>S.pop</a:t>
                      </a:r>
                      <a:r>
                        <a:rPr lang="en-US" dirty="0"/>
                        <a:t>(key)</a:t>
                      </a:r>
                    </a:p>
                  </a:txBody>
                  <a:tcPr/>
                </a:tc>
                <a:tc>
                  <a:txBody>
                    <a:bodyPr/>
                    <a:lstStyle/>
                    <a:p>
                      <a:pPr algn="ctr"/>
                      <a:r>
                        <a:rPr lang="en-US" dirty="0" err="1"/>
                        <a:t>Sözlükten</a:t>
                      </a:r>
                      <a:r>
                        <a:rPr lang="en-US" dirty="0"/>
                        <a:t> </a:t>
                      </a:r>
                      <a:r>
                        <a:rPr lang="en-US" dirty="0" err="1"/>
                        <a:t>anahtar</a:t>
                      </a:r>
                      <a:r>
                        <a:rPr lang="en-US" dirty="0"/>
                        <a:t> </a:t>
                      </a:r>
                      <a:r>
                        <a:rPr lang="en-US" dirty="0" err="1"/>
                        <a:t>değeri</a:t>
                      </a:r>
                      <a:r>
                        <a:rPr lang="en-US" dirty="0"/>
                        <a:t> (key) </a:t>
                      </a:r>
                      <a:r>
                        <a:rPr lang="en-US" dirty="0" err="1"/>
                        <a:t>verilen</a:t>
                      </a:r>
                      <a:r>
                        <a:rPr lang="en-US" dirty="0"/>
                        <a:t> </a:t>
                      </a:r>
                      <a:r>
                        <a:rPr lang="en-US" dirty="0" err="1"/>
                        <a:t>elemanı</a:t>
                      </a:r>
                      <a:r>
                        <a:rPr lang="en-US" dirty="0"/>
                        <a:t> siler.</a:t>
                      </a:r>
                    </a:p>
                  </a:txBody>
                  <a:tcPr/>
                </a:tc>
                <a:tc>
                  <a:txBody>
                    <a:bodyPr/>
                    <a:lstStyle/>
                    <a:p>
                      <a:pPr algn="ctr"/>
                      <a:r>
                        <a:rPr lang="en-US" dirty="0"/>
                        <a:t>S={ 1:'bir',2:'iki'}</a:t>
                      </a:r>
                    </a:p>
                    <a:p>
                      <a:pPr algn="ctr"/>
                      <a:r>
                        <a:rPr lang="en-US" dirty="0" err="1"/>
                        <a:t>S.pop</a:t>
                      </a:r>
                      <a:r>
                        <a:rPr lang="en-US" dirty="0"/>
                        <a:t>(1)</a:t>
                      </a:r>
                      <a:endParaRPr lang="tr-TR" dirty="0"/>
                    </a:p>
                    <a:p>
                      <a:pPr algn="ctr"/>
                      <a:r>
                        <a:rPr lang="en-US" dirty="0"/>
                        <a:t>#1. </a:t>
                      </a:r>
                      <a:r>
                        <a:rPr lang="en-US" dirty="0" err="1"/>
                        <a:t>eleman</a:t>
                      </a:r>
                      <a:r>
                        <a:rPr lang="en-US" dirty="0"/>
                        <a:t> </a:t>
                      </a:r>
                      <a:r>
                        <a:rPr lang="en-US" dirty="0" err="1"/>
                        <a:t>silindi</a:t>
                      </a:r>
                      <a:r>
                        <a:rPr lang="en-US" dirty="0"/>
                        <a:t> print(S) </a:t>
                      </a:r>
                      <a:endParaRPr lang="tr-TR" dirty="0"/>
                    </a:p>
                    <a:p>
                      <a:pPr algn="ctr"/>
                      <a:r>
                        <a:rPr lang="en-US" dirty="0"/>
                        <a:t># {2: `</a:t>
                      </a:r>
                      <a:r>
                        <a:rPr lang="en-US" dirty="0" err="1"/>
                        <a:t>iki</a:t>
                      </a:r>
                      <a:r>
                        <a:rPr lang="en-US" dirty="0"/>
                        <a:t>'} </a:t>
                      </a:r>
                    </a:p>
                  </a:txBody>
                  <a:tcPr/>
                </a:tc>
                <a:extLst>
                  <a:ext uri="{0D108BD9-81ED-4DB2-BD59-A6C34878D82A}">
                    <a16:rowId xmlns:a16="http://schemas.microsoft.com/office/drawing/2014/main" val="4137837748"/>
                  </a:ext>
                </a:extLst>
              </a:tr>
            </a:tbl>
          </a:graphicData>
        </a:graphic>
      </p:graphicFrame>
    </p:spTree>
    <p:extLst>
      <p:ext uri="{BB962C8B-B14F-4D97-AF65-F5344CB8AC3E}">
        <p14:creationId xmlns:p14="http://schemas.microsoft.com/office/powerpoint/2010/main" val="30798291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61</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861122205"/>
              </p:ext>
            </p:extLst>
          </p:nvPr>
        </p:nvGraphicFramePr>
        <p:xfrm>
          <a:off x="2475865" y="453021"/>
          <a:ext cx="7353936" cy="5349528"/>
        </p:xfrm>
        <a:graphic>
          <a:graphicData uri="http://schemas.openxmlformats.org/drawingml/2006/table">
            <a:tbl>
              <a:tblPr firstRow="1" bandRow="1">
                <a:tableStyleId>{5C22544A-7EE6-4342-B048-85BDC9FD1C3A}</a:tableStyleId>
              </a:tblPr>
              <a:tblGrid>
                <a:gridCol w="2980402">
                  <a:extLst>
                    <a:ext uri="{9D8B030D-6E8A-4147-A177-3AD203B41FA5}">
                      <a16:colId xmlns:a16="http://schemas.microsoft.com/office/drawing/2014/main" val="3008418260"/>
                    </a:ext>
                  </a:extLst>
                </a:gridCol>
                <a:gridCol w="2507639">
                  <a:extLst>
                    <a:ext uri="{9D8B030D-6E8A-4147-A177-3AD203B41FA5}">
                      <a16:colId xmlns:a16="http://schemas.microsoft.com/office/drawing/2014/main" val="846797490"/>
                    </a:ext>
                  </a:extLst>
                </a:gridCol>
                <a:gridCol w="1865895">
                  <a:extLst>
                    <a:ext uri="{9D8B030D-6E8A-4147-A177-3AD203B41FA5}">
                      <a16:colId xmlns:a16="http://schemas.microsoft.com/office/drawing/2014/main" val="2403859136"/>
                    </a:ext>
                  </a:extLst>
                </a:gridCol>
              </a:tblGrid>
              <a:tr h="237004">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1661256">
                <a:tc>
                  <a:txBody>
                    <a:bodyPr/>
                    <a:lstStyle/>
                    <a:p>
                      <a:pPr algn="ctr"/>
                      <a:r>
                        <a:rPr lang="en-US" dirty="0" err="1"/>
                        <a:t>S.popitem</a:t>
                      </a:r>
                      <a:r>
                        <a:rPr lang="en-US" dirty="0"/>
                        <a:t>()</a:t>
                      </a:r>
                    </a:p>
                  </a:txBody>
                  <a:tcPr/>
                </a:tc>
                <a:tc>
                  <a:txBody>
                    <a:bodyPr/>
                    <a:lstStyle/>
                    <a:p>
                      <a:pPr algn="ctr"/>
                      <a:r>
                        <a:rPr lang="en-US" dirty="0" err="1"/>
                        <a:t>Sözlükten</a:t>
                      </a:r>
                      <a:r>
                        <a:rPr lang="en-US" dirty="0"/>
                        <a:t> </a:t>
                      </a:r>
                      <a:r>
                        <a:rPr lang="en-US" dirty="0" err="1"/>
                        <a:t>rastgele</a:t>
                      </a:r>
                      <a:r>
                        <a:rPr lang="en-US" dirty="0"/>
                        <a:t> (</a:t>
                      </a:r>
                      <a:r>
                        <a:rPr lang="en-US" dirty="0" err="1"/>
                        <a:t>genelde</a:t>
                      </a:r>
                      <a:r>
                        <a:rPr lang="en-US" dirty="0"/>
                        <a:t> </a:t>
                      </a:r>
                      <a:r>
                        <a:rPr lang="en-US" dirty="0" err="1"/>
                        <a:t>en</a:t>
                      </a:r>
                      <a:r>
                        <a:rPr lang="en-US" dirty="0"/>
                        <a:t> </a:t>
                      </a:r>
                      <a:r>
                        <a:rPr lang="en-US" dirty="0" err="1"/>
                        <a:t>sondaki</a:t>
                      </a:r>
                      <a:r>
                        <a:rPr lang="en-US" dirty="0"/>
                        <a:t>) </a:t>
                      </a:r>
                      <a:r>
                        <a:rPr lang="en-US" dirty="0" err="1"/>
                        <a:t>bir</a:t>
                      </a:r>
                      <a:r>
                        <a:rPr lang="en-US" dirty="0"/>
                        <a:t> </a:t>
                      </a:r>
                      <a:r>
                        <a:rPr lang="en-US" dirty="0" err="1"/>
                        <a:t>elemanı</a:t>
                      </a:r>
                      <a:r>
                        <a:rPr lang="en-US" dirty="0"/>
                        <a:t> siler.</a:t>
                      </a:r>
                    </a:p>
                  </a:txBody>
                  <a:tcPr/>
                </a:tc>
                <a:tc>
                  <a:txBody>
                    <a:bodyPr/>
                    <a:lstStyle/>
                    <a:p>
                      <a:pPr algn="ctr"/>
                      <a:r>
                        <a:rPr lang="en-US" dirty="0"/>
                        <a:t>S={ 1:'bir', 2:'iki'} </a:t>
                      </a:r>
                      <a:r>
                        <a:rPr lang="en-US" dirty="0" err="1"/>
                        <a:t>S.popitem</a:t>
                      </a:r>
                      <a:r>
                        <a:rPr lang="en-US" dirty="0"/>
                        <a:t>()</a:t>
                      </a:r>
                    </a:p>
                    <a:p>
                      <a:pPr algn="ctr"/>
                      <a:r>
                        <a:rPr lang="en-US" dirty="0"/>
                        <a:t>print(S)</a:t>
                      </a:r>
                      <a:endParaRPr lang="tr-TR" dirty="0"/>
                    </a:p>
                    <a:p>
                      <a:pPr algn="ctr"/>
                      <a:r>
                        <a:rPr lang="en-US" dirty="0"/>
                        <a:t># (1: '</a:t>
                      </a:r>
                      <a:r>
                        <a:rPr lang="en-US" dirty="0" err="1"/>
                        <a:t>bir</a:t>
                      </a:r>
                      <a:r>
                        <a:rPr lang="en-US" dirty="0"/>
                        <a:t>')</a:t>
                      </a:r>
                    </a:p>
                  </a:txBody>
                  <a:tcPr/>
                </a:tc>
                <a:extLst>
                  <a:ext uri="{0D108BD9-81ED-4DB2-BD59-A6C34878D82A}">
                    <a16:rowId xmlns:a16="http://schemas.microsoft.com/office/drawing/2014/main" val="662562713"/>
                  </a:ext>
                </a:extLst>
              </a:tr>
              <a:tr h="1661256">
                <a:tc>
                  <a:txBody>
                    <a:bodyPr/>
                    <a:lstStyle/>
                    <a:p>
                      <a:pPr algn="ctr"/>
                      <a:r>
                        <a:rPr lang="en-US" dirty="0" err="1"/>
                        <a:t>S.clear</a:t>
                      </a:r>
                      <a:r>
                        <a:rPr lang="en-US" dirty="0"/>
                        <a:t>()</a:t>
                      </a:r>
                    </a:p>
                  </a:txBody>
                  <a:tcPr/>
                </a:tc>
                <a:tc>
                  <a:txBody>
                    <a:bodyPr/>
                    <a:lstStyle/>
                    <a:p>
                      <a:pPr algn="ctr"/>
                      <a:r>
                        <a:rPr lang="en-US" dirty="0" err="1"/>
                        <a:t>Sözlükteki</a:t>
                      </a:r>
                      <a:r>
                        <a:rPr lang="en-US" dirty="0"/>
                        <a:t> </a:t>
                      </a:r>
                      <a:r>
                        <a:rPr lang="en-US" dirty="0" err="1"/>
                        <a:t>tüm</a:t>
                      </a:r>
                      <a:r>
                        <a:rPr lang="en-US" dirty="0"/>
                        <a:t> </a:t>
                      </a:r>
                      <a:r>
                        <a:rPr lang="en-US" dirty="0" err="1"/>
                        <a:t>elemanları</a:t>
                      </a:r>
                      <a:r>
                        <a:rPr lang="en-US" dirty="0"/>
                        <a:t> siler.</a:t>
                      </a:r>
                    </a:p>
                  </a:txBody>
                  <a:tcPr/>
                </a:tc>
                <a:tc>
                  <a:txBody>
                    <a:bodyPr/>
                    <a:lstStyle/>
                    <a:p>
                      <a:pPr algn="ctr"/>
                      <a:r>
                        <a:rPr lang="en-US" sz="1800" b="0" i="0" kern="1200" dirty="0">
                          <a:solidFill>
                            <a:schemeClr val="dk1"/>
                          </a:solidFill>
                          <a:effectLst/>
                          <a:latin typeface="+mn-lt"/>
                          <a:ea typeface="+mn-ea"/>
                          <a:cs typeface="+mn-cs"/>
                        </a:rPr>
                        <a:t>S={1:'bir', 2:'iki'} </a:t>
                      </a:r>
                      <a:r>
                        <a:rPr lang="en-US" sz="1800" b="0" i="0" kern="1200" dirty="0" err="1">
                          <a:solidFill>
                            <a:schemeClr val="dk1"/>
                          </a:solidFill>
                          <a:effectLst/>
                          <a:latin typeface="+mn-lt"/>
                          <a:ea typeface="+mn-ea"/>
                          <a:cs typeface="+mn-cs"/>
                        </a:rPr>
                        <a:t>S.clear</a:t>
                      </a:r>
                      <a:r>
                        <a:rPr lang="en-US" sz="1800" b="0" i="0" kern="1200" dirty="0">
                          <a:solidFill>
                            <a:schemeClr val="dk1"/>
                          </a:solidFill>
                          <a:effectLst/>
                          <a:latin typeface="+mn-lt"/>
                          <a:ea typeface="+mn-ea"/>
                          <a:cs typeface="+mn-cs"/>
                        </a:rPr>
                        <a:t>()</a:t>
                      </a:r>
                    </a:p>
                    <a:p>
                      <a:pPr algn="ctr"/>
                      <a:r>
                        <a:rPr lang="en-US" sz="1800" b="0" i="0" kern="1200" dirty="0">
                          <a:solidFill>
                            <a:schemeClr val="dk1"/>
                          </a:solidFill>
                          <a:effectLst/>
                          <a:latin typeface="+mn-lt"/>
                          <a:ea typeface="+mn-ea"/>
                          <a:cs typeface="+mn-cs"/>
                        </a:rPr>
                        <a:t>print (S)</a:t>
                      </a:r>
                    </a:p>
                    <a:p>
                      <a:pPr algn="ct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201154434"/>
                  </a:ext>
                </a:extLst>
              </a:tr>
              <a:tr h="1661256">
                <a:tc>
                  <a:txBody>
                    <a:bodyPr/>
                    <a:lstStyle/>
                    <a:p>
                      <a:pPr algn="ctr"/>
                      <a:r>
                        <a:rPr lang="en-US" dirty="0" err="1"/>
                        <a:t>S.copy</a:t>
                      </a:r>
                      <a:r>
                        <a:rPr lang="en-US" dirty="0"/>
                        <a:t>()</a:t>
                      </a:r>
                    </a:p>
                  </a:txBody>
                  <a:tcPr/>
                </a:tc>
                <a:tc>
                  <a:txBody>
                    <a:bodyPr/>
                    <a:lstStyle/>
                    <a:p>
                      <a:pPr algn="ctr"/>
                      <a:r>
                        <a:rPr lang="en-US" dirty="0" err="1"/>
                        <a:t>Sözlüğün</a:t>
                      </a:r>
                      <a:r>
                        <a:rPr lang="en-US" dirty="0"/>
                        <a:t> </a:t>
                      </a:r>
                      <a:r>
                        <a:rPr lang="en-US" dirty="0" err="1"/>
                        <a:t>bir</a:t>
                      </a:r>
                      <a:r>
                        <a:rPr lang="en-US" dirty="0"/>
                        <a:t> </a:t>
                      </a:r>
                      <a:r>
                        <a:rPr lang="en-US" dirty="0" err="1"/>
                        <a:t>kopyasını</a:t>
                      </a:r>
                      <a:r>
                        <a:rPr lang="en-US" dirty="0"/>
                        <a:t> </a:t>
                      </a:r>
                      <a:r>
                        <a:rPr lang="en-US" dirty="0" err="1"/>
                        <a:t>oluşturur</a:t>
                      </a:r>
                      <a:r>
                        <a:rPr lang="en-US" dirty="0"/>
                        <a:t>.</a:t>
                      </a:r>
                    </a:p>
                  </a:txBody>
                  <a:tcPr/>
                </a:tc>
                <a:tc>
                  <a:txBody>
                    <a:bodyPr/>
                    <a:lstStyle/>
                    <a:p>
                      <a:pPr algn="ctr"/>
                      <a:r>
                        <a:rPr lang="en-US" sz="1800" b="0" i="0" kern="1200" dirty="0">
                          <a:solidFill>
                            <a:schemeClr val="dk1"/>
                          </a:solidFill>
                          <a:effectLst/>
                          <a:latin typeface="+mn-lt"/>
                          <a:ea typeface="+mn-ea"/>
                          <a:cs typeface="+mn-cs"/>
                        </a:rPr>
                        <a:t>S = {1: '</a:t>
                      </a:r>
                      <a:r>
                        <a:rPr lang="en-US" sz="1800" b="0" i="0" kern="1200" dirty="0" err="1">
                          <a:solidFill>
                            <a:schemeClr val="dk1"/>
                          </a:solidFill>
                          <a:effectLst/>
                          <a:latin typeface="+mn-lt"/>
                          <a:ea typeface="+mn-ea"/>
                          <a:cs typeface="+mn-cs"/>
                        </a:rPr>
                        <a:t>bir</a:t>
                      </a:r>
                      <a:r>
                        <a:rPr lang="en-US" sz="1800" b="0" i="0" kern="1200" dirty="0">
                          <a:solidFill>
                            <a:schemeClr val="dk1"/>
                          </a:solidFill>
                          <a:effectLst/>
                          <a:latin typeface="+mn-lt"/>
                          <a:ea typeface="+mn-ea"/>
                          <a:cs typeface="+mn-cs"/>
                        </a:rPr>
                        <a:t>', 2:'iki’} K = </a:t>
                      </a:r>
                      <a:r>
                        <a:rPr lang="en-US" sz="1800" b="0" i="0" kern="1200" dirty="0" err="1">
                          <a:solidFill>
                            <a:schemeClr val="dk1"/>
                          </a:solidFill>
                          <a:effectLst/>
                          <a:latin typeface="+mn-lt"/>
                          <a:ea typeface="+mn-ea"/>
                          <a:cs typeface="+mn-cs"/>
                        </a:rPr>
                        <a:t>S.copy</a:t>
                      </a:r>
                      <a:r>
                        <a:rPr lang="en-US" sz="1800" b="0" i="0" kern="1200" dirty="0">
                          <a:solidFill>
                            <a:schemeClr val="dk1"/>
                          </a:solidFill>
                          <a:effectLst/>
                          <a:latin typeface="+mn-lt"/>
                          <a:ea typeface="+mn-ea"/>
                          <a:cs typeface="+mn-cs"/>
                        </a:rPr>
                        <a:t>() print(K)</a:t>
                      </a:r>
                    </a:p>
                    <a:p>
                      <a:pPr algn="ctr"/>
                      <a:r>
                        <a:rPr lang="en-US" sz="1800" b="0" i="0" kern="1200" dirty="0">
                          <a:solidFill>
                            <a:schemeClr val="dk1"/>
                          </a:solidFill>
                          <a:effectLst/>
                          <a:latin typeface="+mn-lt"/>
                          <a:ea typeface="+mn-ea"/>
                          <a:cs typeface="+mn-cs"/>
                        </a:rPr>
                        <a:t>#{1: '</a:t>
                      </a:r>
                      <a:r>
                        <a:rPr lang="en-US" sz="1800" b="0" i="0" kern="1200" dirty="0" err="1">
                          <a:solidFill>
                            <a:schemeClr val="dk1"/>
                          </a:solidFill>
                          <a:effectLst/>
                          <a:latin typeface="+mn-lt"/>
                          <a:ea typeface="+mn-ea"/>
                          <a:cs typeface="+mn-cs"/>
                        </a:rPr>
                        <a:t>bir</a:t>
                      </a:r>
                      <a:r>
                        <a:rPr lang="en-US" sz="1800" b="0" i="0" kern="1200" dirty="0">
                          <a:solidFill>
                            <a:schemeClr val="dk1"/>
                          </a:solidFill>
                          <a:effectLst/>
                          <a:latin typeface="+mn-lt"/>
                          <a:ea typeface="+mn-ea"/>
                          <a:cs typeface="+mn-cs"/>
                        </a:rPr>
                        <a:t>', 2: '</a:t>
                      </a:r>
                      <a:r>
                        <a:rPr lang="en-US" sz="1800" b="0" i="0" kern="1200" dirty="0" err="1">
                          <a:solidFill>
                            <a:schemeClr val="dk1"/>
                          </a:solidFill>
                          <a:effectLst/>
                          <a:latin typeface="+mn-lt"/>
                          <a:ea typeface="+mn-ea"/>
                          <a:cs typeface="+mn-cs"/>
                        </a:rPr>
                        <a:t>iki</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137837748"/>
                  </a:ext>
                </a:extLst>
              </a:tr>
            </a:tbl>
          </a:graphicData>
        </a:graphic>
      </p:graphicFrame>
    </p:spTree>
    <p:extLst>
      <p:ext uri="{BB962C8B-B14F-4D97-AF65-F5344CB8AC3E}">
        <p14:creationId xmlns:p14="http://schemas.microsoft.com/office/powerpoint/2010/main" val="3288144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62</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1995494940"/>
              </p:ext>
            </p:extLst>
          </p:nvPr>
        </p:nvGraphicFramePr>
        <p:xfrm>
          <a:off x="2475865" y="453021"/>
          <a:ext cx="7353936" cy="5735784"/>
        </p:xfrm>
        <a:graphic>
          <a:graphicData uri="http://schemas.openxmlformats.org/drawingml/2006/table">
            <a:tbl>
              <a:tblPr firstRow="1" bandRow="1">
                <a:tableStyleId>{5C22544A-7EE6-4342-B048-85BDC9FD1C3A}</a:tableStyleId>
              </a:tblPr>
              <a:tblGrid>
                <a:gridCol w="2980402">
                  <a:extLst>
                    <a:ext uri="{9D8B030D-6E8A-4147-A177-3AD203B41FA5}">
                      <a16:colId xmlns:a16="http://schemas.microsoft.com/office/drawing/2014/main" val="3008418260"/>
                    </a:ext>
                  </a:extLst>
                </a:gridCol>
                <a:gridCol w="2389285">
                  <a:extLst>
                    <a:ext uri="{9D8B030D-6E8A-4147-A177-3AD203B41FA5}">
                      <a16:colId xmlns:a16="http://schemas.microsoft.com/office/drawing/2014/main" val="846797490"/>
                    </a:ext>
                  </a:extLst>
                </a:gridCol>
                <a:gridCol w="1984249">
                  <a:extLst>
                    <a:ext uri="{9D8B030D-6E8A-4147-A177-3AD203B41FA5}">
                      <a16:colId xmlns:a16="http://schemas.microsoft.com/office/drawing/2014/main" val="2403859136"/>
                    </a:ext>
                  </a:extLst>
                </a:gridCol>
              </a:tblGrid>
              <a:tr h="339506">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2121913">
                <a:tc>
                  <a:txBody>
                    <a:bodyPr/>
                    <a:lstStyle/>
                    <a:p>
                      <a:pPr algn="ctr"/>
                      <a:r>
                        <a:rPr lang="en-US" dirty="0" err="1"/>
                        <a:t>dict.fromkeys</a:t>
                      </a:r>
                      <a:r>
                        <a:rPr lang="en-US" dirty="0"/>
                        <a:t>()</a:t>
                      </a:r>
                    </a:p>
                  </a:txBody>
                  <a:tcPr/>
                </a:tc>
                <a:tc>
                  <a:txBody>
                    <a:bodyPr/>
                    <a:lstStyle/>
                    <a:p>
                      <a:pPr algn="ctr"/>
                      <a:r>
                        <a:rPr lang="en-US"/>
                        <a:t>Liste, demet veya karakter dizilerinden yeni bir sözlük oluşturur.</a:t>
                      </a:r>
                      <a:endParaRPr lang="en-US" dirty="0"/>
                    </a:p>
                  </a:txBody>
                  <a:tcPr/>
                </a:tc>
                <a:tc>
                  <a:txBody>
                    <a:bodyPr/>
                    <a:lstStyle/>
                    <a:p>
                      <a:pPr algn="ctr"/>
                      <a:r>
                        <a:rPr lang="en-US" sz="1800" b="0" i="0" kern="1200" dirty="0">
                          <a:solidFill>
                            <a:schemeClr val="dk1"/>
                          </a:solidFill>
                          <a:effectLst/>
                          <a:latin typeface="+mn-lt"/>
                          <a:ea typeface="+mn-ea"/>
                          <a:cs typeface="+mn-cs"/>
                        </a:rPr>
                        <a:t>S = </a:t>
                      </a:r>
                      <a:r>
                        <a:rPr lang="en-US" sz="1800" b="0" i="0" kern="1200" dirty="0" err="1">
                          <a:solidFill>
                            <a:schemeClr val="dk1"/>
                          </a:solidFill>
                          <a:effectLst/>
                          <a:latin typeface="+mn-lt"/>
                          <a:ea typeface="+mn-ea"/>
                          <a:cs typeface="+mn-cs"/>
                        </a:rPr>
                        <a:t>dict.fromkeys</a:t>
                      </a:r>
                      <a:r>
                        <a:rPr lang="en-US" sz="1800" b="0" i="0" kern="1200" dirty="0">
                          <a:solidFill>
                            <a:schemeClr val="dk1"/>
                          </a:solidFill>
                          <a:effectLst/>
                          <a:latin typeface="+mn-lt"/>
                          <a:ea typeface="+mn-ea"/>
                          <a:cs typeface="+mn-cs"/>
                        </a:rPr>
                        <a:t>(range(0, 6), 'Hu') print(S)</a:t>
                      </a:r>
                      <a:endParaRPr lang="tr-TR" sz="1800" b="0" i="0" kern="1200" dirty="0">
                        <a:solidFill>
                          <a:schemeClr val="dk1"/>
                        </a:solidFill>
                        <a:effectLst/>
                        <a:latin typeface="+mn-lt"/>
                        <a:ea typeface="+mn-ea"/>
                        <a:cs typeface="+mn-cs"/>
                      </a:endParaRPr>
                    </a:p>
                    <a:p>
                      <a:pPr algn="ctr"/>
                      <a:endParaRPr lang="tr-TR" sz="1800" b="0" i="0" kern="1200" dirty="0">
                        <a:solidFill>
                          <a:schemeClr val="dk1"/>
                        </a:solidFill>
                        <a:effectLst/>
                        <a:latin typeface="+mn-lt"/>
                        <a:ea typeface="+mn-ea"/>
                        <a:cs typeface="+mn-cs"/>
                      </a:endParaRPr>
                    </a:p>
                    <a:p>
                      <a:pPr algn="ctr"/>
                      <a:r>
                        <a:rPr lang="en-US" sz="1800" b="0" i="0" kern="1200" dirty="0">
                          <a:solidFill>
                            <a:schemeClr val="dk1"/>
                          </a:solidFill>
                          <a:effectLst/>
                          <a:latin typeface="+mn-lt"/>
                          <a:ea typeface="+mn-ea"/>
                          <a:cs typeface="+mn-cs"/>
                        </a:rPr>
                        <a:t>{0: 'Hu', 1: 'Hu', 2: 'Hu', 3: 'Hu', 4: 'Hu', 5: 'Hu'}</a:t>
                      </a:r>
                      <a:endParaRPr lang="en-US" dirty="0"/>
                    </a:p>
                  </a:txBody>
                  <a:tcPr/>
                </a:tc>
                <a:extLst>
                  <a:ext uri="{0D108BD9-81ED-4DB2-BD59-A6C34878D82A}">
                    <a16:rowId xmlns:a16="http://schemas.microsoft.com/office/drawing/2014/main" val="662562713"/>
                  </a:ext>
                </a:extLst>
              </a:tr>
              <a:tr h="1542012">
                <a:tc>
                  <a:txBody>
                    <a:bodyPr/>
                    <a:lstStyle/>
                    <a:p>
                      <a:pPr algn="ctr"/>
                      <a:r>
                        <a:rPr lang="en-US" dirty="0" err="1"/>
                        <a:t>S.update</a:t>
                      </a:r>
                      <a:r>
                        <a:rPr lang="en-US" dirty="0"/>
                        <a:t>(K)</a:t>
                      </a:r>
                    </a:p>
                  </a:txBody>
                  <a:tcPr/>
                </a:tc>
                <a:tc>
                  <a:txBody>
                    <a:bodyPr/>
                    <a:lstStyle/>
                    <a:p>
                      <a:pPr algn="ctr"/>
                      <a:r>
                        <a:rPr lang="en-US" dirty="0"/>
                        <a:t>S </a:t>
                      </a:r>
                      <a:r>
                        <a:rPr lang="en-US" dirty="0" err="1"/>
                        <a:t>sözlüğünü</a:t>
                      </a:r>
                      <a:r>
                        <a:rPr lang="en-US" dirty="0"/>
                        <a:t> K </a:t>
                      </a:r>
                      <a:r>
                        <a:rPr lang="en-US" dirty="0" err="1"/>
                        <a:t>sözlük</a:t>
                      </a:r>
                      <a:r>
                        <a:rPr lang="en-US" dirty="0"/>
                        <a:t> </a:t>
                      </a:r>
                      <a:r>
                        <a:rPr lang="en-US" dirty="0" err="1"/>
                        <a:t>değerleri</a:t>
                      </a:r>
                      <a:r>
                        <a:rPr lang="en-US" dirty="0"/>
                        <a:t> </a:t>
                      </a:r>
                      <a:r>
                        <a:rPr lang="en-US" dirty="0" err="1"/>
                        <a:t>ile</a:t>
                      </a:r>
                      <a:r>
                        <a:rPr lang="en-US" dirty="0"/>
                        <a:t> </a:t>
                      </a:r>
                      <a:r>
                        <a:rPr lang="en-US" dirty="0" err="1"/>
                        <a:t>günceller</a:t>
                      </a:r>
                      <a:r>
                        <a:rPr lang="en-US" dirty="0"/>
                        <a:t>.</a:t>
                      </a:r>
                    </a:p>
                  </a:txBody>
                  <a:tcPr/>
                </a:tc>
                <a:tc>
                  <a:txBody>
                    <a:bodyPr/>
                    <a:lstStyle/>
                    <a:p>
                      <a:pPr algn="ctr"/>
                      <a:r>
                        <a:rPr lang="en-US" dirty="0"/>
                        <a:t>S=( 1:'bir', 2:'iki' }</a:t>
                      </a:r>
                    </a:p>
                    <a:p>
                      <a:pPr algn="ctr"/>
                      <a:r>
                        <a:rPr lang="en-US" dirty="0"/>
                        <a:t>K={1:'one’,2:’two’}</a:t>
                      </a:r>
                    </a:p>
                    <a:p>
                      <a:pPr algn="ctr"/>
                      <a:r>
                        <a:rPr lang="en-US" dirty="0" err="1"/>
                        <a:t>S.update</a:t>
                      </a:r>
                      <a:r>
                        <a:rPr lang="en-US" dirty="0"/>
                        <a:t>(K)</a:t>
                      </a:r>
                    </a:p>
                    <a:p>
                      <a:pPr algn="ctr"/>
                      <a:r>
                        <a:rPr lang="en-US" dirty="0"/>
                        <a:t>print (S)</a:t>
                      </a:r>
                    </a:p>
                    <a:p>
                      <a:pPr algn="ctr"/>
                      <a:r>
                        <a:rPr lang="en-US" dirty="0"/>
                        <a:t># (1:'one',2:'two'}</a:t>
                      </a:r>
                    </a:p>
                  </a:txBody>
                  <a:tcPr/>
                </a:tc>
                <a:extLst>
                  <a:ext uri="{0D108BD9-81ED-4DB2-BD59-A6C34878D82A}">
                    <a16:rowId xmlns:a16="http://schemas.microsoft.com/office/drawing/2014/main" val="4201154434"/>
                  </a:ext>
                </a:extLst>
              </a:tr>
              <a:tr h="1542012">
                <a:tc>
                  <a:txBody>
                    <a:bodyPr/>
                    <a:lstStyle/>
                    <a:p>
                      <a:pPr algn="ctr"/>
                      <a:r>
                        <a:rPr lang="en-US" dirty="0" err="1"/>
                        <a:t>S.items</a:t>
                      </a:r>
                      <a:r>
                        <a:rPr lang="en-US" dirty="0"/>
                        <a:t>()</a:t>
                      </a:r>
                    </a:p>
                  </a:txBody>
                  <a:tcPr/>
                </a:tc>
                <a:tc>
                  <a:txBody>
                    <a:bodyPr/>
                    <a:lstStyle/>
                    <a:p>
                      <a:pPr algn="ctr"/>
                      <a:r>
                        <a:rPr lang="en-US" dirty="0" err="1"/>
                        <a:t>Sözlük</a:t>
                      </a:r>
                      <a:r>
                        <a:rPr lang="en-US" dirty="0"/>
                        <a:t> </a:t>
                      </a:r>
                      <a:r>
                        <a:rPr lang="en-US" dirty="0" err="1"/>
                        <a:t>çiftlerinin</a:t>
                      </a:r>
                      <a:r>
                        <a:rPr lang="en-US" dirty="0"/>
                        <a:t> (</a:t>
                      </a:r>
                      <a:r>
                        <a:rPr lang="en-US" dirty="0" err="1"/>
                        <a:t>anahtar</a:t>
                      </a:r>
                      <a:r>
                        <a:rPr lang="en-US" dirty="0"/>
                        <a:t> (keys): </a:t>
                      </a:r>
                      <a:r>
                        <a:rPr lang="en-US" dirty="0" err="1"/>
                        <a:t>değeri</a:t>
                      </a:r>
                      <a:r>
                        <a:rPr lang="en-US" dirty="0"/>
                        <a:t>(values)) </a:t>
                      </a:r>
                      <a:r>
                        <a:rPr lang="en-US" dirty="0" err="1"/>
                        <a:t>listesini</a:t>
                      </a:r>
                      <a:r>
                        <a:rPr lang="en-US" dirty="0"/>
                        <a:t> </a:t>
                      </a:r>
                      <a:r>
                        <a:rPr lang="en-US" dirty="0" err="1"/>
                        <a:t>verir</a:t>
                      </a:r>
                      <a:r>
                        <a:rPr lang="en-US" dirty="0"/>
                        <a:t>.</a:t>
                      </a:r>
                    </a:p>
                  </a:txBody>
                  <a:tcPr/>
                </a:tc>
                <a:tc>
                  <a:txBody>
                    <a:bodyPr/>
                    <a:lstStyle/>
                    <a:p>
                      <a:pPr algn="ctr"/>
                      <a:r>
                        <a:rPr lang="en-US" dirty="0"/>
                        <a:t>S = {1: '</a:t>
                      </a:r>
                      <a:r>
                        <a:rPr lang="en-US" dirty="0" err="1"/>
                        <a:t>bir</a:t>
                      </a:r>
                      <a:r>
                        <a:rPr lang="en-US" dirty="0"/>
                        <a:t>', 2: '</a:t>
                      </a:r>
                      <a:r>
                        <a:rPr lang="en-US" dirty="0" err="1"/>
                        <a:t>iki</a:t>
                      </a:r>
                      <a:r>
                        <a:rPr lang="en-US" dirty="0"/>
                        <a:t>'}</a:t>
                      </a:r>
                    </a:p>
                    <a:p>
                      <a:pPr algn="ctr"/>
                      <a:r>
                        <a:rPr lang="en-US" dirty="0"/>
                        <a:t>print(</a:t>
                      </a:r>
                      <a:r>
                        <a:rPr lang="en-US" dirty="0" err="1"/>
                        <a:t>S.items</a:t>
                      </a:r>
                      <a:r>
                        <a:rPr lang="en-US" dirty="0"/>
                        <a:t>())</a:t>
                      </a:r>
                    </a:p>
                    <a:p>
                      <a:pPr algn="ctr"/>
                      <a:endParaRPr lang="en-US" dirty="0"/>
                    </a:p>
                    <a:p>
                      <a:pPr algn="ctr"/>
                      <a:r>
                        <a:rPr lang="en-US" sz="1800" b="0" i="0" kern="1200" dirty="0">
                          <a:solidFill>
                            <a:schemeClr val="dk1"/>
                          </a:solidFill>
                          <a:effectLst/>
                          <a:latin typeface="+mn-lt"/>
                          <a:ea typeface="+mn-ea"/>
                          <a:cs typeface="+mn-cs"/>
                        </a:rPr>
                        <a:t>#dict_items([(1, '</a:t>
                      </a:r>
                      <a:r>
                        <a:rPr lang="en-US" sz="1800" b="0" i="0" kern="1200" dirty="0" err="1">
                          <a:solidFill>
                            <a:schemeClr val="dk1"/>
                          </a:solidFill>
                          <a:effectLst/>
                          <a:latin typeface="+mn-lt"/>
                          <a:ea typeface="+mn-ea"/>
                          <a:cs typeface="+mn-cs"/>
                        </a:rPr>
                        <a:t>bir</a:t>
                      </a:r>
                      <a:r>
                        <a:rPr lang="en-US" sz="1800" b="0" i="0" kern="1200" dirty="0">
                          <a:solidFill>
                            <a:schemeClr val="dk1"/>
                          </a:solidFill>
                          <a:effectLst/>
                          <a:latin typeface="+mn-lt"/>
                          <a:ea typeface="+mn-ea"/>
                          <a:cs typeface="+mn-cs"/>
                        </a:rPr>
                        <a:t>'), (2, '</a:t>
                      </a:r>
                      <a:r>
                        <a:rPr lang="en-US" sz="1800" b="0" i="0" kern="1200" dirty="0" err="1">
                          <a:solidFill>
                            <a:schemeClr val="dk1"/>
                          </a:solidFill>
                          <a:effectLst/>
                          <a:latin typeface="+mn-lt"/>
                          <a:ea typeface="+mn-ea"/>
                          <a:cs typeface="+mn-cs"/>
                        </a:rPr>
                        <a:t>iki</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137837748"/>
                  </a:ext>
                </a:extLst>
              </a:tr>
            </a:tbl>
          </a:graphicData>
        </a:graphic>
      </p:graphicFrame>
    </p:spTree>
    <p:extLst>
      <p:ext uri="{BB962C8B-B14F-4D97-AF65-F5344CB8AC3E}">
        <p14:creationId xmlns:p14="http://schemas.microsoft.com/office/powerpoint/2010/main" val="41127156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63</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172048587"/>
              </p:ext>
            </p:extLst>
          </p:nvPr>
        </p:nvGraphicFramePr>
        <p:xfrm>
          <a:off x="2419032" y="419453"/>
          <a:ext cx="7353936" cy="5835988"/>
        </p:xfrm>
        <a:graphic>
          <a:graphicData uri="http://schemas.openxmlformats.org/drawingml/2006/table">
            <a:tbl>
              <a:tblPr firstRow="1" bandRow="1">
                <a:tableStyleId>{5C22544A-7EE6-4342-B048-85BDC9FD1C3A}</a:tableStyleId>
              </a:tblPr>
              <a:tblGrid>
                <a:gridCol w="2980402">
                  <a:extLst>
                    <a:ext uri="{9D8B030D-6E8A-4147-A177-3AD203B41FA5}">
                      <a16:colId xmlns:a16="http://schemas.microsoft.com/office/drawing/2014/main" val="3008418260"/>
                    </a:ext>
                  </a:extLst>
                </a:gridCol>
                <a:gridCol w="2389285">
                  <a:extLst>
                    <a:ext uri="{9D8B030D-6E8A-4147-A177-3AD203B41FA5}">
                      <a16:colId xmlns:a16="http://schemas.microsoft.com/office/drawing/2014/main" val="846797490"/>
                    </a:ext>
                  </a:extLst>
                </a:gridCol>
                <a:gridCol w="1984249">
                  <a:extLst>
                    <a:ext uri="{9D8B030D-6E8A-4147-A177-3AD203B41FA5}">
                      <a16:colId xmlns:a16="http://schemas.microsoft.com/office/drawing/2014/main" val="2403859136"/>
                    </a:ext>
                  </a:extLst>
                </a:gridCol>
              </a:tblGrid>
              <a:tr h="330555">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826388">
                <a:tc>
                  <a:txBody>
                    <a:bodyPr/>
                    <a:lstStyle/>
                    <a:p>
                      <a:pPr algn="ctr"/>
                      <a:r>
                        <a:rPr lang="en-US" dirty="0" err="1"/>
                        <a:t>S.keys</a:t>
                      </a:r>
                      <a:r>
                        <a:rPr lang="en-US" dirty="0"/>
                        <a:t>()</a:t>
                      </a:r>
                    </a:p>
                  </a:txBody>
                  <a:tcPr/>
                </a:tc>
                <a:tc>
                  <a:txBody>
                    <a:bodyPr/>
                    <a:lstStyle/>
                    <a:p>
                      <a:pPr algn="ctr"/>
                      <a:r>
                        <a:rPr lang="en-US" dirty="0" err="1"/>
                        <a:t>Sözlük</a:t>
                      </a:r>
                      <a:r>
                        <a:rPr lang="en-US" dirty="0"/>
                        <a:t> </a:t>
                      </a:r>
                      <a:r>
                        <a:rPr lang="en-US" dirty="0" err="1"/>
                        <a:t>çiftlerinin</a:t>
                      </a:r>
                      <a:r>
                        <a:rPr lang="en-US" dirty="0"/>
                        <a:t> </a:t>
                      </a:r>
                      <a:r>
                        <a:rPr lang="en-US" dirty="0" err="1"/>
                        <a:t>anahtar</a:t>
                      </a:r>
                      <a:r>
                        <a:rPr lang="en-US" dirty="0"/>
                        <a:t> </a:t>
                      </a:r>
                      <a:r>
                        <a:rPr lang="en-US" dirty="0" err="1"/>
                        <a:t>değerlerini</a:t>
                      </a:r>
                      <a:r>
                        <a:rPr lang="en-US" dirty="0"/>
                        <a:t> (keys) </a:t>
                      </a:r>
                      <a:r>
                        <a:rPr lang="en-US" dirty="0" err="1"/>
                        <a:t>verir</a:t>
                      </a:r>
                      <a:r>
                        <a:rPr lang="en-US" dirty="0"/>
                        <a:t>.</a:t>
                      </a:r>
                    </a:p>
                  </a:txBody>
                  <a:tcPr/>
                </a:tc>
                <a:tc>
                  <a:txBody>
                    <a:bodyPr/>
                    <a:lstStyle/>
                    <a:p>
                      <a:pPr algn="ctr"/>
                      <a:r>
                        <a:rPr lang="en-US" sz="1800" b="0" i="0" kern="1200" dirty="0">
                          <a:solidFill>
                            <a:schemeClr val="dk1"/>
                          </a:solidFill>
                          <a:effectLst/>
                          <a:latin typeface="+mn-lt"/>
                          <a:ea typeface="+mn-ea"/>
                          <a:cs typeface="+mn-cs"/>
                        </a:rPr>
                        <a:t>S = {1: '</a:t>
                      </a:r>
                      <a:r>
                        <a:rPr lang="en-US" sz="1800" b="0" i="0" kern="1200" dirty="0" err="1">
                          <a:solidFill>
                            <a:schemeClr val="dk1"/>
                          </a:solidFill>
                          <a:effectLst/>
                          <a:latin typeface="+mn-lt"/>
                          <a:ea typeface="+mn-ea"/>
                          <a:cs typeface="+mn-cs"/>
                        </a:rPr>
                        <a:t>bir</a:t>
                      </a:r>
                      <a:r>
                        <a:rPr lang="en-US" sz="1800" b="0" i="0" kern="1200" dirty="0">
                          <a:solidFill>
                            <a:schemeClr val="dk1"/>
                          </a:solidFill>
                          <a:effectLst/>
                          <a:latin typeface="+mn-lt"/>
                          <a:ea typeface="+mn-ea"/>
                          <a:cs typeface="+mn-cs"/>
                        </a:rPr>
                        <a:t>', 2: '</a:t>
                      </a:r>
                      <a:r>
                        <a:rPr lang="en-US" sz="1800" b="0" i="0" kern="1200" dirty="0" err="1">
                          <a:solidFill>
                            <a:schemeClr val="dk1"/>
                          </a:solidFill>
                          <a:effectLst/>
                          <a:latin typeface="+mn-lt"/>
                          <a:ea typeface="+mn-ea"/>
                          <a:cs typeface="+mn-cs"/>
                        </a:rPr>
                        <a:t>iki</a:t>
                      </a:r>
                      <a:r>
                        <a:rPr lang="en-US" sz="1800" b="0" i="0" kern="1200" dirty="0">
                          <a:solidFill>
                            <a:schemeClr val="dk1"/>
                          </a:solidFill>
                          <a:effectLst/>
                          <a:latin typeface="+mn-lt"/>
                          <a:ea typeface="+mn-ea"/>
                          <a:cs typeface="+mn-cs"/>
                        </a:rPr>
                        <a:t>'} print(</a:t>
                      </a:r>
                      <a:r>
                        <a:rPr lang="en-US" sz="1800" b="0" i="0" kern="1200" dirty="0" err="1">
                          <a:solidFill>
                            <a:schemeClr val="dk1"/>
                          </a:solidFill>
                          <a:effectLst/>
                          <a:latin typeface="+mn-lt"/>
                          <a:ea typeface="+mn-ea"/>
                          <a:cs typeface="+mn-cs"/>
                        </a:rPr>
                        <a:t>S.keys</a:t>
                      </a:r>
                      <a:r>
                        <a:rPr lang="en-US" sz="1800" b="0" i="0" kern="1200" dirty="0">
                          <a:solidFill>
                            <a:schemeClr val="dk1"/>
                          </a:solidFill>
                          <a:effectLst/>
                          <a:latin typeface="+mn-lt"/>
                          <a:ea typeface="+mn-ea"/>
                          <a:cs typeface="+mn-cs"/>
                        </a:rPr>
                        <a:t>())</a:t>
                      </a:r>
                    </a:p>
                    <a:p>
                      <a:pPr algn="ctr"/>
                      <a:r>
                        <a:rPr lang="en-US" sz="1800" b="0" i="0" kern="1200" dirty="0">
                          <a:solidFill>
                            <a:schemeClr val="dk1"/>
                          </a:solidFill>
                          <a:effectLst/>
                          <a:latin typeface="+mn-lt"/>
                          <a:ea typeface="+mn-ea"/>
                          <a:cs typeface="+mn-cs"/>
                        </a:rPr>
                        <a:t>#dict_keys([1, 2])</a:t>
                      </a:r>
                      <a:endParaRPr lang="en-US" dirty="0"/>
                    </a:p>
                  </a:txBody>
                  <a:tcPr/>
                </a:tc>
                <a:extLst>
                  <a:ext uri="{0D108BD9-81ED-4DB2-BD59-A6C34878D82A}">
                    <a16:rowId xmlns:a16="http://schemas.microsoft.com/office/drawing/2014/main" val="662562713"/>
                  </a:ext>
                </a:extLst>
              </a:tr>
              <a:tr h="1074305">
                <a:tc>
                  <a:txBody>
                    <a:bodyPr/>
                    <a:lstStyle/>
                    <a:p>
                      <a:pPr algn="ctr"/>
                      <a:r>
                        <a:rPr lang="en-US" dirty="0" err="1"/>
                        <a:t>S.values</a:t>
                      </a:r>
                      <a:r>
                        <a:rPr lang="en-US" dirty="0"/>
                        <a:t>()</a:t>
                      </a:r>
                    </a:p>
                  </a:txBody>
                  <a:tcPr/>
                </a:tc>
                <a:tc>
                  <a:txBody>
                    <a:bodyPr/>
                    <a:lstStyle/>
                    <a:p>
                      <a:pPr algn="ctr"/>
                      <a:r>
                        <a:rPr lang="en-US" dirty="0" err="1"/>
                        <a:t>Sözlük</a:t>
                      </a:r>
                      <a:r>
                        <a:rPr lang="en-US" dirty="0"/>
                        <a:t> </a:t>
                      </a:r>
                      <a:r>
                        <a:rPr lang="en-US" dirty="0" err="1"/>
                        <a:t>çiftlerinin</a:t>
                      </a:r>
                      <a:r>
                        <a:rPr lang="en-US" dirty="0"/>
                        <a:t> </a:t>
                      </a:r>
                      <a:r>
                        <a:rPr lang="en-US" dirty="0" err="1"/>
                        <a:t>anahtar</a:t>
                      </a:r>
                      <a:r>
                        <a:rPr lang="en-US" dirty="0"/>
                        <a:t> </a:t>
                      </a:r>
                      <a:r>
                        <a:rPr lang="en-US" dirty="0" err="1"/>
                        <a:t>karşılıklarını</a:t>
                      </a:r>
                      <a:r>
                        <a:rPr lang="en-US" dirty="0"/>
                        <a:t> (values) </a:t>
                      </a:r>
                      <a:r>
                        <a:rPr lang="en-US" dirty="0" err="1"/>
                        <a:t>verir</a:t>
                      </a:r>
                      <a:r>
                        <a:rPr lang="en-US" dirty="0"/>
                        <a:t>.</a:t>
                      </a:r>
                    </a:p>
                  </a:txBody>
                  <a:tcPr/>
                </a:tc>
                <a:tc>
                  <a:txBody>
                    <a:bodyPr/>
                    <a:lstStyle/>
                    <a:p>
                      <a:pPr algn="ctr"/>
                      <a:r>
                        <a:rPr lang="en-US" dirty="0"/>
                        <a:t>S=( 1:'bir',2:'iki'} print (</a:t>
                      </a:r>
                      <a:r>
                        <a:rPr lang="en-US" dirty="0" err="1"/>
                        <a:t>S.values</a:t>
                      </a:r>
                      <a:r>
                        <a:rPr lang="en-US" dirty="0"/>
                        <a:t> ()) #dict_values (['</a:t>
                      </a:r>
                      <a:r>
                        <a:rPr lang="en-US" dirty="0" err="1"/>
                        <a:t>bir</a:t>
                      </a:r>
                      <a:r>
                        <a:rPr lang="en-US" dirty="0"/>
                        <a:t>', '</a:t>
                      </a:r>
                      <a:r>
                        <a:rPr lang="en-US" dirty="0" err="1"/>
                        <a:t>iki</a:t>
                      </a:r>
                      <a:r>
                        <a:rPr lang="en-US" dirty="0"/>
                        <a:t>'])</a:t>
                      </a:r>
                    </a:p>
                  </a:txBody>
                  <a:tcPr/>
                </a:tc>
                <a:extLst>
                  <a:ext uri="{0D108BD9-81ED-4DB2-BD59-A6C34878D82A}">
                    <a16:rowId xmlns:a16="http://schemas.microsoft.com/office/drawing/2014/main" val="4201154434"/>
                  </a:ext>
                </a:extLst>
              </a:tr>
              <a:tr h="1089194">
                <a:tc>
                  <a:txBody>
                    <a:bodyPr/>
                    <a:lstStyle/>
                    <a:p>
                      <a:pPr algn="ctr"/>
                      <a:r>
                        <a:rPr lang="en-US" dirty="0" err="1"/>
                        <a:t>len</a:t>
                      </a:r>
                      <a:r>
                        <a:rPr lang="en-US" dirty="0"/>
                        <a:t>(S)</a:t>
                      </a:r>
                    </a:p>
                  </a:txBody>
                  <a:tcPr/>
                </a:tc>
                <a:tc>
                  <a:txBody>
                    <a:bodyPr/>
                    <a:lstStyle/>
                    <a:p>
                      <a:pPr algn="ctr"/>
                      <a:r>
                        <a:rPr lang="en-US" dirty="0" err="1"/>
                        <a:t>Sözlükteki</a:t>
                      </a:r>
                      <a:r>
                        <a:rPr lang="en-US" dirty="0"/>
                        <a:t> </a:t>
                      </a:r>
                      <a:r>
                        <a:rPr lang="en-US" dirty="0" err="1"/>
                        <a:t>eleman</a:t>
                      </a:r>
                      <a:r>
                        <a:rPr lang="en-US" dirty="0"/>
                        <a:t> </a:t>
                      </a:r>
                      <a:r>
                        <a:rPr lang="en-US" dirty="0" err="1"/>
                        <a:t>sayısını</a:t>
                      </a:r>
                      <a:r>
                        <a:rPr lang="en-US" dirty="0"/>
                        <a:t> </a:t>
                      </a:r>
                      <a:r>
                        <a:rPr lang="en-US" dirty="0" err="1"/>
                        <a:t>verir</a:t>
                      </a:r>
                      <a:r>
                        <a:rPr lang="en-US" dirty="0"/>
                        <a:t>.</a:t>
                      </a:r>
                    </a:p>
                  </a:txBody>
                  <a:tcPr/>
                </a:tc>
                <a:tc>
                  <a:txBody>
                    <a:bodyPr/>
                    <a:lstStyle/>
                    <a:p>
                      <a:pPr algn="ctr"/>
                      <a:r>
                        <a:rPr lang="en-US" dirty="0"/>
                        <a:t>S={1:'bir', 2:'iki'} print(</a:t>
                      </a:r>
                      <a:r>
                        <a:rPr lang="en-US" dirty="0" err="1"/>
                        <a:t>len</a:t>
                      </a:r>
                      <a:r>
                        <a:rPr lang="en-US" dirty="0"/>
                        <a:t> (S))</a:t>
                      </a:r>
                    </a:p>
                    <a:p>
                      <a:pPr algn="ctr"/>
                      <a:r>
                        <a:rPr lang="en-US" dirty="0"/>
                        <a:t>#2</a:t>
                      </a:r>
                    </a:p>
                  </a:txBody>
                  <a:tcPr/>
                </a:tc>
                <a:extLst>
                  <a:ext uri="{0D108BD9-81ED-4DB2-BD59-A6C34878D82A}">
                    <a16:rowId xmlns:a16="http://schemas.microsoft.com/office/drawing/2014/main" val="4137837748"/>
                  </a:ext>
                </a:extLst>
              </a:tr>
              <a:tr h="1089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S[key]</a:t>
                      </a:r>
                    </a:p>
                  </a:txBody>
                  <a:tcPr/>
                </a:tc>
                <a:tc>
                  <a:txBody>
                    <a:bodyPr/>
                    <a:lstStyle/>
                    <a:p>
                      <a:pPr algn="ctr"/>
                      <a:r>
                        <a:rPr lang="en-US" dirty="0" err="1"/>
                        <a:t>Anahtarı</a:t>
                      </a:r>
                      <a:r>
                        <a:rPr lang="en-US" dirty="0"/>
                        <a:t> </a:t>
                      </a:r>
                      <a:r>
                        <a:rPr lang="en-US" dirty="0" err="1"/>
                        <a:t>belirtilen</a:t>
                      </a:r>
                      <a:r>
                        <a:rPr lang="en-US" dirty="0"/>
                        <a:t> </a:t>
                      </a:r>
                      <a:r>
                        <a:rPr lang="en-US" dirty="0" err="1"/>
                        <a:t>sözlüğün</a:t>
                      </a:r>
                      <a:r>
                        <a:rPr lang="en-US" dirty="0"/>
                        <a:t> </a:t>
                      </a:r>
                      <a:r>
                        <a:rPr lang="en-US" dirty="0" err="1"/>
                        <a:t>değer</a:t>
                      </a:r>
                      <a:r>
                        <a:rPr lang="en-US" dirty="0"/>
                        <a:t> </a:t>
                      </a:r>
                      <a:r>
                        <a:rPr lang="en-US" dirty="0" err="1"/>
                        <a:t>karşılığını</a:t>
                      </a:r>
                      <a:r>
                        <a:rPr lang="en-US" dirty="0"/>
                        <a:t> </a:t>
                      </a:r>
                      <a:r>
                        <a:rPr lang="en-US" dirty="0" err="1"/>
                        <a:t>verir</a:t>
                      </a:r>
                      <a:r>
                        <a:rPr lang="en-US" dirty="0"/>
                        <a:t>.</a:t>
                      </a:r>
                    </a:p>
                  </a:txBody>
                  <a:tcPr/>
                </a:tc>
                <a:tc>
                  <a:txBody>
                    <a:bodyPr/>
                    <a:lstStyle/>
                    <a:p>
                      <a:pPr algn="ctr"/>
                      <a:r>
                        <a:rPr lang="en-US" dirty="0"/>
                        <a:t>S={1:'bir', 2:'iki'} print (S[2]) #iki</a:t>
                      </a:r>
                    </a:p>
                  </a:txBody>
                  <a:tcPr/>
                </a:tc>
                <a:extLst>
                  <a:ext uri="{0D108BD9-81ED-4DB2-BD59-A6C34878D82A}">
                    <a16:rowId xmlns:a16="http://schemas.microsoft.com/office/drawing/2014/main" val="1114653222"/>
                  </a:ext>
                </a:extLst>
              </a:tr>
              <a:tr h="1089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del S[key]</a:t>
                      </a:r>
                    </a:p>
                  </a:txBody>
                  <a:tcPr/>
                </a:tc>
                <a:tc>
                  <a:txBody>
                    <a:bodyPr/>
                    <a:lstStyle/>
                    <a:p>
                      <a:pPr algn="ctr"/>
                      <a:r>
                        <a:rPr lang="en-US" dirty="0" err="1"/>
                        <a:t>Anahtar</a:t>
                      </a:r>
                      <a:r>
                        <a:rPr lang="en-US" dirty="0"/>
                        <a:t> </a:t>
                      </a:r>
                      <a:r>
                        <a:rPr lang="en-US" dirty="0" err="1"/>
                        <a:t>değeri</a:t>
                      </a:r>
                      <a:r>
                        <a:rPr lang="en-US" dirty="0"/>
                        <a:t> </a:t>
                      </a:r>
                      <a:r>
                        <a:rPr lang="en-US" dirty="0" err="1"/>
                        <a:t>verilen</a:t>
                      </a:r>
                      <a:r>
                        <a:rPr lang="en-US" dirty="0"/>
                        <a:t> </a:t>
                      </a:r>
                      <a:r>
                        <a:rPr lang="en-US" dirty="0" err="1"/>
                        <a:t>sözlük</a:t>
                      </a:r>
                      <a:r>
                        <a:rPr lang="en-US" dirty="0"/>
                        <a:t> </a:t>
                      </a:r>
                      <a:r>
                        <a:rPr lang="en-US" dirty="0" err="1"/>
                        <a:t>çiftini</a:t>
                      </a:r>
                      <a:r>
                        <a:rPr lang="en-US" dirty="0"/>
                        <a:t> siler.</a:t>
                      </a:r>
                    </a:p>
                  </a:txBody>
                  <a:tcPr/>
                </a:tc>
                <a:tc>
                  <a:txBody>
                    <a:bodyPr/>
                    <a:lstStyle/>
                    <a:p>
                      <a:pPr algn="ctr"/>
                      <a:r>
                        <a:rPr lang="en-US" dirty="0"/>
                        <a:t>S={1:'bir',2:'iki’} </a:t>
                      </a:r>
                    </a:p>
                    <a:p>
                      <a:pPr algn="ctr"/>
                      <a:r>
                        <a:rPr lang="en-US" dirty="0"/>
                        <a:t>del S[1]</a:t>
                      </a:r>
                    </a:p>
                    <a:p>
                      <a:pPr algn="ctr"/>
                      <a:r>
                        <a:rPr lang="en-US" dirty="0"/>
                        <a:t>print (S)</a:t>
                      </a:r>
                    </a:p>
                    <a:p>
                      <a:pPr algn="ctr"/>
                      <a:r>
                        <a:rPr lang="en-US" dirty="0"/>
                        <a:t>#{2: `</a:t>
                      </a:r>
                      <a:r>
                        <a:rPr lang="en-US" dirty="0" err="1"/>
                        <a:t>iki</a:t>
                      </a:r>
                      <a:r>
                        <a:rPr lang="en-US" dirty="0"/>
                        <a:t>'}</a:t>
                      </a:r>
                    </a:p>
                  </a:txBody>
                  <a:tcPr/>
                </a:tc>
                <a:extLst>
                  <a:ext uri="{0D108BD9-81ED-4DB2-BD59-A6C34878D82A}">
                    <a16:rowId xmlns:a16="http://schemas.microsoft.com/office/drawing/2014/main" val="720180484"/>
                  </a:ext>
                </a:extLst>
              </a:tr>
            </a:tbl>
          </a:graphicData>
        </a:graphic>
      </p:graphicFrame>
    </p:spTree>
    <p:extLst>
      <p:ext uri="{BB962C8B-B14F-4D97-AF65-F5344CB8AC3E}">
        <p14:creationId xmlns:p14="http://schemas.microsoft.com/office/powerpoint/2010/main" val="35060559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64</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1168513621"/>
              </p:ext>
            </p:extLst>
          </p:nvPr>
        </p:nvGraphicFramePr>
        <p:xfrm>
          <a:off x="2419032" y="1045703"/>
          <a:ext cx="7353936" cy="2328886"/>
        </p:xfrm>
        <a:graphic>
          <a:graphicData uri="http://schemas.openxmlformats.org/drawingml/2006/table">
            <a:tbl>
              <a:tblPr firstRow="1" bandRow="1">
                <a:tableStyleId>{5C22544A-7EE6-4342-B048-85BDC9FD1C3A}</a:tableStyleId>
              </a:tblPr>
              <a:tblGrid>
                <a:gridCol w="2980402">
                  <a:extLst>
                    <a:ext uri="{9D8B030D-6E8A-4147-A177-3AD203B41FA5}">
                      <a16:colId xmlns:a16="http://schemas.microsoft.com/office/drawing/2014/main" val="3008418260"/>
                    </a:ext>
                  </a:extLst>
                </a:gridCol>
                <a:gridCol w="2389285">
                  <a:extLst>
                    <a:ext uri="{9D8B030D-6E8A-4147-A177-3AD203B41FA5}">
                      <a16:colId xmlns:a16="http://schemas.microsoft.com/office/drawing/2014/main" val="846797490"/>
                    </a:ext>
                  </a:extLst>
                </a:gridCol>
                <a:gridCol w="1984249">
                  <a:extLst>
                    <a:ext uri="{9D8B030D-6E8A-4147-A177-3AD203B41FA5}">
                      <a16:colId xmlns:a16="http://schemas.microsoft.com/office/drawing/2014/main" val="2403859136"/>
                    </a:ext>
                  </a:extLst>
                </a:gridCol>
              </a:tblGrid>
              <a:tr h="248754">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736667">
                <a:tc>
                  <a:txBody>
                    <a:bodyPr/>
                    <a:lstStyle/>
                    <a:p>
                      <a:pPr algn="ctr"/>
                      <a:r>
                        <a:rPr lang="en-US" dirty="0"/>
                        <a:t>Key in S</a:t>
                      </a:r>
                    </a:p>
                  </a:txBody>
                  <a:tcPr/>
                </a:tc>
                <a:tc>
                  <a:txBody>
                    <a:bodyPr/>
                    <a:lstStyle/>
                    <a:p>
                      <a:pPr algn="ctr"/>
                      <a:r>
                        <a:rPr lang="en-US" dirty="0"/>
                        <a:t>Key </a:t>
                      </a:r>
                      <a:r>
                        <a:rPr lang="en-US" dirty="0" err="1"/>
                        <a:t>anahtarı</a:t>
                      </a:r>
                      <a:r>
                        <a:rPr lang="en-US" dirty="0"/>
                        <a:t> </a:t>
                      </a:r>
                      <a:r>
                        <a:rPr lang="en-US" dirty="0" err="1"/>
                        <a:t>sözlükte</a:t>
                      </a:r>
                      <a:r>
                        <a:rPr lang="en-US" dirty="0"/>
                        <a:t> </a:t>
                      </a:r>
                      <a:r>
                        <a:rPr lang="en-US" dirty="0" err="1"/>
                        <a:t>varsa</a:t>
                      </a:r>
                      <a:r>
                        <a:rPr lang="en-US" dirty="0"/>
                        <a:t> True, </a:t>
                      </a:r>
                      <a:r>
                        <a:rPr lang="en-US" dirty="0" err="1"/>
                        <a:t>yoksa</a:t>
                      </a:r>
                      <a:r>
                        <a:rPr lang="en-US" dirty="0"/>
                        <a:t> False </a:t>
                      </a:r>
                      <a:r>
                        <a:rPr lang="en-US" dirty="0" err="1"/>
                        <a:t>sonucunu</a:t>
                      </a:r>
                      <a:r>
                        <a:rPr lang="en-US" dirty="0"/>
                        <a:t> </a:t>
                      </a:r>
                      <a:r>
                        <a:rPr lang="en-US" dirty="0" err="1"/>
                        <a:t>döndürür</a:t>
                      </a:r>
                      <a:r>
                        <a:rPr lang="en-US" dirty="0"/>
                        <a:t>.</a:t>
                      </a:r>
                    </a:p>
                  </a:txBody>
                  <a:tcPr/>
                </a:tc>
                <a:tc>
                  <a:txBody>
                    <a:bodyPr/>
                    <a:lstStyle/>
                    <a:p>
                      <a:pPr algn="ctr"/>
                      <a:r>
                        <a:rPr lang="en-US" dirty="0"/>
                        <a:t>S={ 1:'bir',2:'iki' } print (1 in S) #True</a:t>
                      </a:r>
                    </a:p>
                  </a:txBody>
                  <a:tcPr/>
                </a:tc>
                <a:extLst>
                  <a:ext uri="{0D108BD9-81ED-4DB2-BD59-A6C34878D82A}">
                    <a16:rowId xmlns:a16="http://schemas.microsoft.com/office/drawing/2014/main" val="662562713"/>
                  </a:ext>
                </a:extLst>
              </a:tr>
              <a:tr h="1048726">
                <a:tc>
                  <a:txBody>
                    <a:bodyPr/>
                    <a:lstStyle/>
                    <a:p>
                      <a:pPr algn="ctr"/>
                      <a:r>
                        <a:rPr lang="en-US" dirty="0"/>
                        <a:t>Key not in S</a:t>
                      </a:r>
                    </a:p>
                  </a:txBody>
                  <a:tcPr/>
                </a:tc>
                <a:tc>
                  <a:txBody>
                    <a:bodyPr/>
                    <a:lstStyle/>
                    <a:p>
                      <a:pPr algn="ctr"/>
                      <a:r>
                        <a:rPr lang="en-US" dirty="0"/>
                        <a:t>Key </a:t>
                      </a:r>
                      <a:r>
                        <a:rPr lang="en-US" dirty="0" err="1"/>
                        <a:t>anahtarı</a:t>
                      </a:r>
                      <a:r>
                        <a:rPr lang="en-US" dirty="0"/>
                        <a:t> </a:t>
                      </a:r>
                      <a:r>
                        <a:rPr lang="en-US" dirty="0" err="1"/>
                        <a:t>sözlükte</a:t>
                      </a:r>
                      <a:r>
                        <a:rPr lang="en-US" dirty="0"/>
                        <a:t> </a:t>
                      </a:r>
                      <a:r>
                        <a:rPr lang="en-US" dirty="0" err="1"/>
                        <a:t>yoksa</a:t>
                      </a:r>
                      <a:r>
                        <a:rPr lang="en-US" dirty="0"/>
                        <a:t> True, </a:t>
                      </a:r>
                      <a:r>
                        <a:rPr lang="en-US" dirty="0" err="1"/>
                        <a:t>varsa</a:t>
                      </a:r>
                      <a:r>
                        <a:rPr lang="en-US" dirty="0"/>
                        <a:t> False </a:t>
                      </a:r>
                      <a:r>
                        <a:rPr lang="en-US" dirty="0" err="1"/>
                        <a:t>sonucunu</a:t>
                      </a:r>
                      <a:r>
                        <a:rPr lang="en-US" dirty="0"/>
                        <a:t> </a:t>
                      </a:r>
                      <a:r>
                        <a:rPr lang="en-US" dirty="0" err="1"/>
                        <a:t>döndürür</a:t>
                      </a:r>
                      <a:r>
                        <a:rPr lang="en-US" dirty="0"/>
                        <a:t>.</a:t>
                      </a:r>
                    </a:p>
                  </a:txBody>
                  <a:tcPr/>
                </a:tc>
                <a:tc>
                  <a:txBody>
                    <a:bodyPr/>
                    <a:lstStyle/>
                    <a:p>
                      <a:pPr algn="ctr"/>
                      <a:r>
                        <a:rPr lang="en-US" dirty="0"/>
                        <a:t>S={ 1:'bir', 2:'iki' } print (1 not in S) #False</a:t>
                      </a:r>
                    </a:p>
                  </a:txBody>
                  <a:tcPr/>
                </a:tc>
                <a:extLst>
                  <a:ext uri="{0D108BD9-81ED-4DB2-BD59-A6C34878D82A}">
                    <a16:rowId xmlns:a16="http://schemas.microsoft.com/office/drawing/2014/main" val="4201154434"/>
                  </a:ext>
                </a:extLst>
              </a:tr>
            </a:tbl>
          </a:graphicData>
        </a:graphic>
      </p:graphicFrame>
      <p:sp>
        <p:nvSpPr>
          <p:cNvPr id="4" name="TextBox 3">
            <a:extLst>
              <a:ext uri="{FF2B5EF4-FFF2-40B4-BE49-F238E27FC236}">
                <a16:creationId xmlns:a16="http://schemas.microsoft.com/office/drawing/2014/main" id="{FC953517-3C0A-5BA9-6B19-43646D40B147}"/>
              </a:ext>
            </a:extLst>
          </p:cNvPr>
          <p:cNvSpPr txBox="1"/>
          <p:nvPr/>
        </p:nvSpPr>
        <p:spPr>
          <a:xfrm>
            <a:off x="5478780" y="3298746"/>
            <a:ext cx="1234440" cy="369332"/>
          </a:xfrm>
          <a:prstGeom prst="rect">
            <a:avLst/>
          </a:prstGeom>
          <a:noFill/>
        </p:spPr>
        <p:txBody>
          <a:bodyPr wrap="square" rtlCol="0">
            <a:spAutoFit/>
          </a:bodyPr>
          <a:lstStyle/>
          <a:p>
            <a:r>
              <a:rPr lang="en-US" dirty="0"/>
              <a:t>TABLO 9.1</a:t>
            </a:r>
          </a:p>
        </p:txBody>
      </p:sp>
    </p:spTree>
    <p:extLst>
      <p:ext uri="{BB962C8B-B14F-4D97-AF65-F5344CB8AC3E}">
        <p14:creationId xmlns:p14="http://schemas.microsoft.com/office/powerpoint/2010/main" val="381720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 ELEMANLARINA ERİŞİM</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484C71C-BB81-B361-CE1C-28F40D0897B9}"/>
              </a:ext>
            </a:extLst>
          </p:cNvPr>
          <p:cNvSpPr txBox="1"/>
          <p:nvPr/>
        </p:nvSpPr>
        <p:spPr>
          <a:xfrm>
            <a:off x="2258568" y="1755648"/>
            <a:ext cx="7635240" cy="2031325"/>
          </a:xfrm>
          <a:prstGeom prst="rect">
            <a:avLst/>
          </a:prstGeom>
          <a:noFill/>
        </p:spPr>
        <p:txBody>
          <a:bodyPr wrap="square" rtlCol="0">
            <a:spAutoFit/>
          </a:bodyPr>
          <a:lstStyle/>
          <a:p>
            <a:r>
              <a:rPr lang="tr-TR" dirty="0"/>
              <a:t>Liste ismini takiben parantez içerisinde belirtilen numaraya </a:t>
            </a:r>
            <a:r>
              <a:rPr lang="tr-TR" b="1" dirty="0"/>
              <a:t>indis</a:t>
            </a:r>
            <a:r>
              <a:rPr lang="tr-TR" dirty="0"/>
              <a:t> adı verilir. Bir listenin elemanlarına aynı </a:t>
            </a:r>
            <a:r>
              <a:rPr lang="tr-TR" dirty="0" err="1"/>
              <a:t>stringlerde</a:t>
            </a:r>
            <a:r>
              <a:rPr lang="tr-TR" dirty="0"/>
              <a:t> olduğu gibi </a:t>
            </a:r>
            <a:r>
              <a:rPr lang="tr-TR" b="1" dirty="0"/>
              <a:t>indis numarası</a:t>
            </a:r>
            <a:r>
              <a:rPr lang="tr-TR" dirty="0"/>
              <a:t> ile </a:t>
            </a:r>
            <a:r>
              <a:rPr lang="tr-TR" b="1" dirty="0"/>
              <a:t>doğrudan erişilebilir</a:t>
            </a:r>
            <a:r>
              <a:rPr lang="tr-TR" dirty="0"/>
              <a:t> ve </a:t>
            </a:r>
            <a:r>
              <a:rPr lang="tr-TR" b="1" dirty="0"/>
              <a:t>değiştirebilirsiniz</a:t>
            </a:r>
            <a:r>
              <a:rPr lang="tr-TR" dirty="0"/>
              <a:t> (</a:t>
            </a:r>
            <a:r>
              <a:rPr lang="tr-TR" b="1" dirty="0" err="1"/>
              <a:t>mutable</a:t>
            </a:r>
            <a:r>
              <a:rPr lang="tr-TR" dirty="0"/>
              <a:t> özelliğe sahiptirler.)</a:t>
            </a:r>
          </a:p>
          <a:p>
            <a:endParaRPr lang="tr-TR" dirty="0"/>
          </a:p>
          <a:p>
            <a:r>
              <a:rPr lang="tr-TR" dirty="0"/>
              <a:t>Aşağıdaki tablodan da görüleceği üzere listelerin indis numarası </a:t>
            </a:r>
            <a:r>
              <a:rPr lang="tr-TR" b="1" dirty="0"/>
              <a:t>0’dan</a:t>
            </a:r>
            <a:r>
              <a:rPr lang="tr-TR" dirty="0"/>
              <a:t> başlar. Aynı karakter dizilerinde de olduğu gibi indisler de negatif değerler alabilir. Negatif indis numaraları ise </a:t>
            </a:r>
            <a:r>
              <a:rPr lang="tr-TR" b="1" dirty="0"/>
              <a:t>-1’den</a:t>
            </a:r>
            <a:r>
              <a:rPr lang="tr-TR" dirty="0"/>
              <a:t> başlar.</a:t>
            </a:r>
            <a:endParaRPr lang="en-US" dirty="0"/>
          </a:p>
        </p:txBody>
      </p:sp>
      <p:graphicFrame>
        <p:nvGraphicFramePr>
          <p:cNvPr id="8" name="Table 8">
            <a:extLst>
              <a:ext uri="{FF2B5EF4-FFF2-40B4-BE49-F238E27FC236}">
                <a16:creationId xmlns:a16="http://schemas.microsoft.com/office/drawing/2014/main" id="{8D1108EA-075C-32B2-2790-016D0D9F2853}"/>
              </a:ext>
            </a:extLst>
          </p:cNvPr>
          <p:cNvGraphicFramePr>
            <a:graphicFrameLocks noGrp="1"/>
          </p:cNvGraphicFramePr>
          <p:nvPr>
            <p:extLst>
              <p:ext uri="{D42A27DB-BD31-4B8C-83A1-F6EECF244321}">
                <p14:modId xmlns:p14="http://schemas.microsoft.com/office/powerpoint/2010/main" val="4099858349"/>
              </p:ext>
            </p:extLst>
          </p:nvPr>
        </p:nvGraphicFramePr>
        <p:xfrm>
          <a:off x="2068655" y="4068006"/>
          <a:ext cx="8054689" cy="1651000"/>
        </p:xfrm>
        <a:graphic>
          <a:graphicData uri="http://schemas.openxmlformats.org/drawingml/2006/table">
            <a:tbl>
              <a:tblPr firstRow="1" bandRow="1">
                <a:tableStyleId>{5C22544A-7EE6-4342-B048-85BDC9FD1C3A}</a:tableStyleId>
              </a:tblPr>
              <a:tblGrid>
                <a:gridCol w="2951401">
                  <a:extLst>
                    <a:ext uri="{9D8B030D-6E8A-4147-A177-3AD203B41FA5}">
                      <a16:colId xmlns:a16="http://schemas.microsoft.com/office/drawing/2014/main" val="1973960070"/>
                    </a:ext>
                  </a:extLst>
                </a:gridCol>
                <a:gridCol w="850392">
                  <a:extLst>
                    <a:ext uri="{9D8B030D-6E8A-4147-A177-3AD203B41FA5}">
                      <a16:colId xmlns:a16="http://schemas.microsoft.com/office/drawing/2014/main" val="4007868510"/>
                    </a:ext>
                  </a:extLst>
                </a:gridCol>
                <a:gridCol w="822960">
                  <a:extLst>
                    <a:ext uri="{9D8B030D-6E8A-4147-A177-3AD203B41FA5}">
                      <a16:colId xmlns:a16="http://schemas.microsoft.com/office/drawing/2014/main" val="1252742657"/>
                    </a:ext>
                  </a:extLst>
                </a:gridCol>
                <a:gridCol w="682093">
                  <a:extLst>
                    <a:ext uri="{9D8B030D-6E8A-4147-A177-3AD203B41FA5}">
                      <a16:colId xmlns:a16="http://schemas.microsoft.com/office/drawing/2014/main" val="1415755845"/>
                    </a:ext>
                  </a:extLst>
                </a:gridCol>
                <a:gridCol w="697127">
                  <a:extLst>
                    <a:ext uri="{9D8B030D-6E8A-4147-A177-3AD203B41FA5}">
                      <a16:colId xmlns:a16="http://schemas.microsoft.com/office/drawing/2014/main" val="242893946"/>
                    </a:ext>
                  </a:extLst>
                </a:gridCol>
                <a:gridCol w="665438">
                  <a:extLst>
                    <a:ext uri="{9D8B030D-6E8A-4147-A177-3AD203B41FA5}">
                      <a16:colId xmlns:a16="http://schemas.microsoft.com/office/drawing/2014/main" val="3522288362"/>
                    </a:ext>
                  </a:extLst>
                </a:gridCol>
                <a:gridCol w="643678">
                  <a:extLst>
                    <a:ext uri="{9D8B030D-6E8A-4147-A177-3AD203B41FA5}">
                      <a16:colId xmlns:a16="http://schemas.microsoft.com/office/drawing/2014/main" val="1017783915"/>
                    </a:ext>
                  </a:extLst>
                </a:gridCol>
                <a:gridCol w="741600">
                  <a:extLst>
                    <a:ext uri="{9D8B030D-6E8A-4147-A177-3AD203B41FA5}">
                      <a16:colId xmlns:a16="http://schemas.microsoft.com/office/drawing/2014/main" val="3452674308"/>
                    </a:ext>
                  </a:extLst>
                </a:gridCol>
              </a:tblGrid>
              <a:tr h="370840">
                <a:tc>
                  <a:txBody>
                    <a:bodyPr/>
                    <a:lstStyle/>
                    <a:p>
                      <a:pPr algn="ctr"/>
                      <a:r>
                        <a:rPr lang="tr-TR" dirty="0"/>
                        <a:t>L listesinin elemanları</a:t>
                      </a:r>
                      <a:endParaRPr lang="en-US" dirty="0"/>
                    </a:p>
                  </a:txBody>
                  <a:tcPr/>
                </a:tc>
                <a:tc>
                  <a:txBody>
                    <a:bodyPr/>
                    <a:lstStyle/>
                    <a:p>
                      <a:pPr algn="ctr"/>
                      <a:r>
                        <a:rPr lang="tr-TR" dirty="0"/>
                        <a:t>1</a:t>
                      </a:r>
                      <a:endParaRPr lang="en-US" dirty="0"/>
                    </a:p>
                  </a:txBody>
                  <a:tcPr/>
                </a:tc>
                <a:tc>
                  <a:txBody>
                    <a:bodyPr/>
                    <a:lstStyle/>
                    <a:p>
                      <a:pPr algn="ctr"/>
                      <a:r>
                        <a:rPr lang="tr-TR" dirty="0"/>
                        <a:t>3</a:t>
                      </a:r>
                      <a:endParaRPr lang="en-US" dirty="0"/>
                    </a:p>
                  </a:txBody>
                  <a:tcPr/>
                </a:tc>
                <a:tc>
                  <a:txBody>
                    <a:bodyPr/>
                    <a:lstStyle/>
                    <a:p>
                      <a:pPr algn="ctr"/>
                      <a:r>
                        <a:rPr lang="tr-TR" dirty="0"/>
                        <a:t>5</a:t>
                      </a:r>
                      <a:endParaRPr lang="en-US" dirty="0"/>
                    </a:p>
                  </a:txBody>
                  <a:tcPr/>
                </a:tc>
                <a:tc>
                  <a:txBody>
                    <a:bodyPr/>
                    <a:lstStyle/>
                    <a:p>
                      <a:pPr algn="ctr"/>
                      <a:r>
                        <a:rPr lang="tr-TR" dirty="0"/>
                        <a:t>7</a:t>
                      </a:r>
                      <a:endParaRPr lang="en-US" dirty="0"/>
                    </a:p>
                  </a:txBody>
                  <a:tcPr/>
                </a:tc>
                <a:tc>
                  <a:txBody>
                    <a:bodyPr/>
                    <a:lstStyle/>
                    <a:p>
                      <a:pPr algn="ctr"/>
                      <a:r>
                        <a:rPr lang="tr-TR" dirty="0"/>
                        <a:t>9</a:t>
                      </a:r>
                      <a:endParaRPr lang="en-US" dirty="0"/>
                    </a:p>
                  </a:txBody>
                  <a:tcPr/>
                </a:tc>
                <a:tc>
                  <a:txBody>
                    <a:bodyPr/>
                    <a:lstStyle/>
                    <a:p>
                      <a:pPr algn="ctr"/>
                      <a:r>
                        <a:rPr lang="tr-TR" dirty="0"/>
                        <a:t>11</a:t>
                      </a:r>
                      <a:endParaRPr lang="en-US" dirty="0"/>
                    </a:p>
                  </a:txBody>
                  <a:tcPr/>
                </a:tc>
                <a:tc>
                  <a:txBody>
                    <a:bodyPr/>
                    <a:lstStyle/>
                    <a:p>
                      <a:pPr algn="ctr"/>
                      <a:r>
                        <a:rPr lang="tr-TR" dirty="0"/>
                        <a:t>13</a:t>
                      </a:r>
                      <a:endParaRPr lang="en-US" dirty="0"/>
                    </a:p>
                  </a:txBody>
                  <a:tcPr/>
                </a:tc>
                <a:extLst>
                  <a:ext uri="{0D108BD9-81ED-4DB2-BD59-A6C34878D82A}">
                    <a16:rowId xmlns:a16="http://schemas.microsoft.com/office/drawing/2014/main" val="2563699024"/>
                  </a:ext>
                </a:extLst>
              </a:tr>
              <a:tr h="445686">
                <a:tc rowSpan="2">
                  <a:txBody>
                    <a:bodyPr/>
                    <a:lstStyle/>
                    <a:p>
                      <a:pPr algn="ctr"/>
                      <a:r>
                        <a:rPr lang="tr-TR" dirty="0"/>
                        <a:t>Liste elemanlarına erişim</a:t>
                      </a:r>
                    </a:p>
                    <a:p>
                      <a:pPr algn="ctr"/>
                      <a:r>
                        <a:rPr lang="tr-TR" dirty="0"/>
                        <a:t>‘</a:t>
                      </a:r>
                      <a:r>
                        <a:rPr lang="tr-TR" dirty="0" err="1"/>
                        <a:t>Liste_adı</a:t>
                      </a:r>
                      <a:r>
                        <a:rPr lang="en-US" dirty="0"/>
                        <a:t>[</a:t>
                      </a:r>
                      <a:r>
                        <a:rPr lang="tr-TR" dirty="0" err="1"/>
                        <a:t>indisnumarası</a:t>
                      </a:r>
                      <a:r>
                        <a:rPr lang="en-US" dirty="0"/>
                        <a:t>]</a:t>
                      </a:r>
                      <a:r>
                        <a:rPr lang="tr-TR" dirty="0"/>
                        <a:t>’</a:t>
                      </a:r>
                      <a:endParaRPr lang="en-US" dirty="0"/>
                    </a:p>
                  </a:txBody>
                  <a:tcPr/>
                </a:tc>
                <a:tc>
                  <a:txBody>
                    <a:bodyPr/>
                    <a:lstStyle/>
                    <a:p>
                      <a:pPr algn="ctr"/>
                      <a:r>
                        <a:rPr lang="tr-TR" dirty="0"/>
                        <a:t>L</a:t>
                      </a: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[1]</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[2]</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[3]</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[4]</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[5]</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[6]</a:t>
                      </a:r>
                    </a:p>
                    <a:p>
                      <a:pPr algn="ctr"/>
                      <a:endParaRPr lang="en-US" dirty="0"/>
                    </a:p>
                  </a:txBody>
                  <a:tcPr/>
                </a:tc>
                <a:extLst>
                  <a:ext uri="{0D108BD9-81ED-4DB2-BD59-A6C34878D82A}">
                    <a16:rowId xmlns:a16="http://schemas.microsoft.com/office/drawing/2014/main" val="1419285801"/>
                  </a:ext>
                </a:extLst>
              </a:tr>
              <a:tr h="37084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-7</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-6</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-5</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-4</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-3</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-2</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[-1]</a:t>
                      </a:r>
                    </a:p>
                    <a:p>
                      <a:pPr algn="ctr"/>
                      <a:endParaRPr lang="en-US" dirty="0"/>
                    </a:p>
                  </a:txBody>
                  <a:tcPr/>
                </a:tc>
                <a:extLst>
                  <a:ext uri="{0D108BD9-81ED-4DB2-BD59-A6C34878D82A}">
                    <a16:rowId xmlns:a16="http://schemas.microsoft.com/office/drawing/2014/main" val="3944869168"/>
                  </a:ext>
                </a:extLst>
              </a:tr>
            </a:tbl>
          </a:graphicData>
        </a:graphic>
      </p:graphicFrame>
      <p:sp>
        <p:nvSpPr>
          <p:cNvPr id="9" name="TextBox 8">
            <a:extLst>
              <a:ext uri="{FF2B5EF4-FFF2-40B4-BE49-F238E27FC236}">
                <a16:creationId xmlns:a16="http://schemas.microsoft.com/office/drawing/2014/main" id="{9F75F7AA-3876-81CB-36FC-02A0B072B7C3}"/>
              </a:ext>
            </a:extLst>
          </p:cNvPr>
          <p:cNvSpPr txBox="1"/>
          <p:nvPr/>
        </p:nvSpPr>
        <p:spPr>
          <a:xfrm>
            <a:off x="5555180" y="5729176"/>
            <a:ext cx="1161288" cy="369332"/>
          </a:xfrm>
          <a:prstGeom prst="rect">
            <a:avLst/>
          </a:prstGeom>
          <a:noFill/>
        </p:spPr>
        <p:txBody>
          <a:bodyPr wrap="square" rtlCol="0">
            <a:spAutoFit/>
          </a:bodyPr>
          <a:lstStyle/>
          <a:p>
            <a:r>
              <a:rPr lang="tr-TR" dirty="0"/>
              <a:t>TABLO 1.1</a:t>
            </a:r>
            <a:endParaRPr lang="en-US" dirty="0"/>
          </a:p>
        </p:txBody>
      </p:sp>
    </p:spTree>
    <p:extLst>
      <p:ext uri="{BB962C8B-B14F-4D97-AF65-F5344CB8AC3E}">
        <p14:creationId xmlns:p14="http://schemas.microsoft.com/office/powerpoint/2010/main" val="339917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 METOTLARI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9029677B-A337-C548-E407-7A0F32232FC4}"/>
              </a:ext>
            </a:extLst>
          </p:cNvPr>
          <p:cNvSpPr txBox="1"/>
          <p:nvPr/>
        </p:nvSpPr>
        <p:spPr>
          <a:xfrm>
            <a:off x="2260092" y="1511632"/>
            <a:ext cx="7671816" cy="923330"/>
          </a:xfrm>
          <a:prstGeom prst="rect">
            <a:avLst/>
          </a:prstGeom>
          <a:noFill/>
        </p:spPr>
        <p:txBody>
          <a:bodyPr wrap="square" rtlCol="0">
            <a:spAutoFit/>
          </a:bodyPr>
          <a:lstStyle/>
          <a:p>
            <a:r>
              <a:rPr lang="tr-TR" dirty="0"/>
              <a:t>Listeler karakter dizileri (</a:t>
            </a:r>
            <a:r>
              <a:rPr lang="tr-TR" dirty="0" err="1"/>
              <a:t>stringler</a:t>
            </a:r>
            <a:r>
              <a:rPr lang="tr-TR" dirty="0"/>
              <a:t>) ile aynı dilimleme (: operatörü ) işlemlerini destekler. Ayrıca aşağıda verilen liste metotları kullanılarak liste üzerinde her türlü işlem gerçekleştirilebilir.</a:t>
            </a:r>
            <a:endParaRPr lang="en-US" dirty="0"/>
          </a:p>
        </p:txBody>
      </p:sp>
      <p:graphicFrame>
        <p:nvGraphicFramePr>
          <p:cNvPr id="6" name="Table 7">
            <a:extLst>
              <a:ext uri="{FF2B5EF4-FFF2-40B4-BE49-F238E27FC236}">
                <a16:creationId xmlns:a16="http://schemas.microsoft.com/office/drawing/2014/main" id="{E38EA910-34C7-B9AF-6A32-024F90C4A81C}"/>
              </a:ext>
            </a:extLst>
          </p:cNvPr>
          <p:cNvGraphicFramePr>
            <a:graphicFrameLocks noGrp="1"/>
          </p:cNvGraphicFramePr>
          <p:nvPr>
            <p:extLst>
              <p:ext uri="{D42A27DB-BD31-4B8C-83A1-F6EECF244321}">
                <p14:modId xmlns:p14="http://schemas.microsoft.com/office/powerpoint/2010/main" val="3775240397"/>
              </p:ext>
            </p:extLst>
          </p:nvPr>
        </p:nvGraphicFramePr>
        <p:xfrm>
          <a:off x="2260092" y="2445132"/>
          <a:ext cx="7835211" cy="4206240"/>
        </p:xfrm>
        <a:graphic>
          <a:graphicData uri="http://schemas.openxmlformats.org/drawingml/2006/table">
            <a:tbl>
              <a:tblPr firstRow="1" bandRow="1">
                <a:tableStyleId>{5C22544A-7EE6-4342-B048-85BDC9FD1C3A}</a:tableStyleId>
              </a:tblPr>
              <a:tblGrid>
                <a:gridCol w="2611737">
                  <a:extLst>
                    <a:ext uri="{9D8B030D-6E8A-4147-A177-3AD203B41FA5}">
                      <a16:colId xmlns:a16="http://schemas.microsoft.com/office/drawing/2014/main" val="75466232"/>
                    </a:ext>
                  </a:extLst>
                </a:gridCol>
                <a:gridCol w="2611737">
                  <a:extLst>
                    <a:ext uri="{9D8B030D-6E8A-4147-A177-3AD203B41FA5}">
                      <a16:colId xmlns:a16="http://schemas.microsoft.com/office/drawing/2014/main" val="3877890298"/>
                    </a:ext>
                  </a:extLst>
                </a:gridCol>
                <a:gridCol w="2611737">
                  <a:extLst>
                    <a:ext uri="{9D8B030D-6E8A-4147-A177-3AD203B41FA5}">
                      <a16:colId xmlns:a16="http://schemas.microsoft.com/office/drawing/2014/main" val="2557976463"/>
                    </a:ext>
                  </a:extLst>
                </a:gridCol>
              </a:tblGrid>
              <a:tr h="348768">
                <a:tc>
                  <a:txBody>
                    <a:bodyPr/>
                    <a:lstStyle/>
                    <a:p>
                      <a:r>
                        <a:rPr lang="tr-TR" dirty="0"/>
                        <a:t>Liste Metotları</a:t>
                      </a:r>
                      <a:endParaRPr lang="en-US" dirty="0"/>
                    </a:p>
                  </a:txBody>
                  <a:tcPr/>
                </a:tc>
                <a:tc>
                  <a:txBody>
                    <a:bodyPr/>
                    <a:lstStyle/>
                    <a:p>
                      <a:r>
                        <a:rPr lang="tr-TR" dirty="0"/>
                        <a:t>Açıklaması</a:t>
                      </a:r>
                      <a:endParaRPr lang="en-US" dirty="0"/>
                    </a:p>
                  </a:txBody>
                  <a:tcPr/>
                </a:tc>
                <a:tc>
                  <a:txBody>
                    <a:bodyPr/>
                    <a:lstStyle/>
                    <a:p>
                      <a:r>
                        <a:rPr lang="tr-TR" dirty="0"/>
                        <a:t>Örnek Kullanım</a:t>
                      </a:r>
                      <a:endParaRPr lang="en-US" dirty="0"/>
                    </a:p>
                  </a:txBody>
                  <a:tcPr/>
                </a:tc>
                <a:extLst>
                  <a:ext uri="{0D108BD9-81ED-4DB2-BD59-A6C34878D82A}">
                    <a16:rowId xmlns:a16="http://schemas.microsoft.com/office/drawing/2014/main" val="651445215"/>
                  </a:ext>
                </a:extLst>
              </a:tr>
              <a:tr h="1133495">
                <a:tc>
                  <a:txBody>
                    <a:bodyPr/>
                    <a:lstStyle/>
                    <a:p>
                      <a:r>
                        <a:rPr lang="tr-TR" dirty="0" err="1"/>
                        <a:t>L.append</a:t>
                      </a:r>
                      <a:r>
                        <a:rPr lang="tr-TR" dirty="0"/>
                        <a:t>(</a:t>
                      </a:r>
                      <a:r>
                        <a:rPr lang="en-US" dirty="0"/>
                        <a:t>x</a:t>
                      </a:r>
                      <a:r>
                        <a:rPr lang="tr-TR" dirty="0"/>
                        <a:t>)</a:t>
                      </a:r>
                      <a:endParaRPr lang="en-US" dirty="0"/>
                    </a:p>
                  </a:txBody>
                  <a:tcPr/>
                </a:tc>
                <a:tc>
                  <a:txBody>
                    <a:bodyPr/>
                    <a:lstStyle/>
                    <a:p>
                      <a:r>
                        <a:rPr lang="tr-TR" b="1" dirty="0"/>
                        <a:t>Liste sonuna x elemanını ekler. Eşdeğeri:</a:t>
                      </a:r>
                    </a:p>
                    <a:p>
                      <a:r>
                        <a:rPr lang="tr-TR" b="1" dirty="0"/>
                        <a:t>L</a:t>
                      </a:r>
                      <a:r>
                        <a:rPr lang="en-US" b="1" dirty="0"/>
                        <a:t>[</a:t>
                      </a:r>
                      <a:r>
                        <a:rPr lang="tr-TR" b="1" dirty="0" err="1"/>
                        <a:t>len</a:t>
                      </a:r>
                      <a:r>
                        <a:rPr lang="tr-TR" b="1" dirty="0"/>
                        <a:t>(L):</a:t>
                      </a:r>
                      <a:r>
                        <a:rPr lang="en-US" b="1" dirty="0"/>
                        <a:t>]</a:t>
                      </a:r>
                      <a:r>
                        <a:rPr lang="tr-TR" b="1" dirty="0"/>
                        <a:t> = </a:t>
                      </a:r>
                      <a:r>
                        <a:rPr lang="en-US" b="1" dirty="0"/>
                        <a:t>[</a:t>
                      </a:r>
                      <a:r>
                        <a:rPr lang="tr-TR" b="1" dirty="0"/>
                        <a:t>x</a:t>
                      </a:r>
                      <a:r>
                        <a:rPr lang="en-US" b="1" dirty="0"/>
                        <a:t>]</a:t>
                      </a:r>
                      <a:r>
                        <a:rPr lang="tr-TR" b="1" dirty="0"/>
                        <a:t> ‘ </a:t>
                      </a:r>
                      <a:r>
                        <a:rPr lang="tr-TR" b="1" dirty="0" err="1"/>
                        <a:t>dir</a:t>
                      </a:r>
                      <a:r>
                        <a:rPr lang="tr-TR" b="1" dirty="0"/>
                        <a:t>.</a:t>
                      </a:r>
                      <a:endParaRPr lang="en-US" b="1" dirty="0"/>
                    </a:p>
                  </a:txBody>
                  <a:tcPr/>
                </a:tc>
                <a:tc>
                  <a:txBody>
                    <a:bodyPr/>
                    <a:lstStyle/>
                    <a:p>
                      <a:r>
                        <a:rPr lang="tr-TR" b="1" dirty="0"/>
                        <a:t>L = </a:t>
                      </a:r>
                      <a:r>
                        <a:rPr lang="en-US" b="1" dirty="0"/>
                        <a:t>[</a:t>
                      </a:r>
                      <a:r>
                        <a:rPr lang="tr-TR" b="1" dirty="0"/>
                        <a:t>1, 3, 5, 7</a:t>
                      </a:r>
                      <a:r>
                        <a:rPr lang="en-US" b="1" dirty="0"/>
                        <a:t>]</a:t>
                      </a:r>
                      <a:endParaRPr lang="tr-TR" b="1" dirty="0"/>
                    </a:p>
                    <a:p>
                      <a:r>
                        <a:rPr lang="tr-TR" b="1" dirty="0" err="1"/>
                        <a:t>L.append</a:t>
                      </a:r>
                      <a:r>
                        <a:rPr lang="tr-TR" b="1" dirty="0"/>
                        <a:t>(9)</a:t>
                      </a:r>
                    </a:p>
                    <a:p>
                      <a:r>
                        <a:rPr lang="tr-TR" b="1" dirty="0" err="1"/>
                        <a:t>print</a:t>
                      </a:r>
                      <a:r>
                        <a:rPr lang="tr-TR" b="1" dirty="0"/>
                        <a:t>(L)</a:t>
                      </a:r>
                    </a:p>
                    <a:p>
                      <a:r>
                        <a:rPr lang="en-US" b="1" dirty="0"/>
                        <a:t>#[1, 3, 5, 7, 9]</a:t>
                      </a:r>
                    </a:p>
                  </a:txBody>
                  <a:tcPr/>
                </a:tc>
                <a:extLst>
                  <a:ext uri="{0D108BD9-81ED-4DB2-BD59-A6C34878D82A}">
                    <a16:rowId xmlns:a16="http://schemas.microsoft.com/office/drawing/2014/main" val="1274198938"/>
                  </a:ext>
                </a:extLst>
              </a:tr>
              <a:tr h="1395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 </a:t>
                      </a:r>
                      <a:r>
                        <a:rPr lang="tr-TR" dirty="0" err="1"/>
                        <a:t>extend</a:t>
                      </a:r>
                      <a:r>
                        <a:rPr lang="tr-TR" dirty="0"/>
                        <a:t>(</a:t>
                      </a:r>
                      <a:r>
                        <a:rPr lang="en-US" dirty="0"/>
                        <a:t>L2</a:t>
                      </a:r>
                      <a:r>
                        <a:rPr lang="tr-TR" dirty="0"/>
                        <a:t>)</a:t>
                      </a:r>
                      <a:endParaRPr lang="en-US" dirty="0"/>
                    </a:p>
                  </a:txBody>
                  <a:tcPr/>
                </a:tc>
                <a:tc>
                  <a:txBody>
                    <a:bodyPr/>
                    <a:lstStyle/>
                    <a:p>
                      <a:r>
                        <a:rPr lang="en-US" b="1" dirty="0" err="1"/>
                        <a:t>Mevcut</a:t>
                      </a:r>
                      <a:r>
                        <a:rPr lang="en-US" b="1" dirty="0"/>
                        <a:t> l</a:t>
                      </a:r>
                      <a:r>
                        <a:rPr lang="tr-TR" b="1" dirty="0"/>
                        <a:t>istenin sonuna L2 listesini ekler. Eşdeğeri:</a:t>
                      </a:r>
                    </a:p>
                    <a:p>
                      <a:r>
                        <a:rPr lang="tr-TR" b="1" dirty="0"/>
                        <a:t>L</a:t>
                      </a:r>
                      <a:r>
                        <a:rPr lang="en-US" b="1" dirty="0"/>
                        <a:t>[</a:t>
                      </a:r>
                      <a:r>
                        <a:rPr lang="tr-TR" b="1" dirty="0" err="1"/>
                        <a:t>len</a:t>
                      </a:r>
                      <a:r>
                        <a:rPr lang="tr-TR" b="1" dirty="0"/>
                        <a:t>(L):</a:t>
                      </a:r>
                      <a:r>
                        <a:rPr lang="en-US" b="1" dirty="0"/>
                        <a:t>]</a:t>
                      </a:r>
                      <a:r>
                        <a:rPr lang="tr-TR" b="1" dirty="0"/>
                        <a:t> = L2</a:t>
                      </a:r>
                    </a:p>
                    <a:p>
                      <a:r>
                        <a:rPr lang="tr-TR" b="1" dirty="0"/>
                        <a:t>veya</a:t>
                      </a:r>
                    </a:p>
                    <a:p>
                      <a:r>
                        <a:rPr lang="tr-TR" b="1" dirty="0"/>
                        <a:t>L+=L2</a:t>
                      </a:r>
                      <a:endParaRPr lang="en-US" b="1" dirty="0"/>
                    </a:p>
                  </a:txBody>
                  <a:tcPr/>
                </a:tc>
                <a:tc>
                  <a:txBody>
                    <a:bodyPr/>
                    <a:lstStyle/>
                    <a:p>
                      <a:r>
                        <a:rPr lang="tr-TR" b="1" dirty="0"/>
                        <a:t>L2 = </a:t>
                      </a:r>
                      <a:r>
                        <a:rPr lang="en-US" b="1" dirty="0"/>
                        <a:t>[9, 11, 13]</a:t>
                      </a:r>
                    </a:p>
                    <a:p>
                      <a:r>
                        <a:rPr lang="en-US" b="1" dirty="0" err="1"/>
                        <a:t>L.extend</a:t>
                      </a:r>
                      <a:r>
                        <a:rPr lang="en-US" b="1" dirty="0"/>
                        <a:t>(L2)</a:t>
                      </a:r>
                    </a:p>
                    <a:p>
                      <a:r>
                        <a:rPr lang="en-US" b="1" dirty="0"/>
                        <a:t>print(L)</a:t>
                      </a:r>
                    </a:p>
                    <a:p>
                      <a:r>
                        <a:rPr lang="en-US" b="1" dirty="0"/>
                        <a:t>#[1, 3, 5, 7, 9, 11, 13]</a:t>
                      </a:r>
                    </a:p>
                  </a:txBody>
                  <a:tcPr/>
                </a:tc>
                <a:extLst>
                  <a:ext uri="{0D108BD9-81ED-4DB2-BD59-A6C34878D82A}">
                    <a16:rowId xmlns:a16="http://schemas.microsoft.com/office/drawing/2014/main" val="2824007920"/>
                  </a:ext>
                </a:extLst>
              </a:tr>
              <a:tr h="87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L.insert</a:t>
                      </a:r>
                      <a:r>
                        <a:rPr lang="tr-TR" dirty="0"/>
                        <a:t>(</a:t>
                      </a:r>
                      <a:r>
                        <a:rPr lang="en-US" dirty="0" err="1"/>
                        <a:t>i,X</a:t>
                      </a:r>
                      <a:r>
                        <a:rPr lang="tr-TR" dirty="0"/>
                        <a:t>)</a:t>
                      </a:r>
                      <a:endParaRPr lang="en-US" dirty="0"/>
                    </a:p>
                  </a:txBody>
                  <a:tcPr/>
                </a:tc>
                <a:tc>
                  <a:txBody>
                    <a:bodyPr/>
                    <a:lstStyle/>
                    <a:p>
                      <a:r>
                        <a:rPr lang="tr-TR" b="1" dirty="0"/>
                        <a:t>X elemanını L listesinin </a:t>
                      </a:r>
                      <a:r>
                        <a:rPr lang="tr-TR" b="1" dirty="0" err="1"/>
                        <a:t>i.indisli</a:t>
                      </a:r>
                      <a:r>
                        <a:rPr lang="tr-TR" b="1" dirty="0"/>
                        <a:t> elemanının arkasına ekler.</a:t>
                      </a:r>
                      <a:endParaRPr lang="en-US" b="1" dirty="0"/>
                    </a:p>
                  </a:txBody>
                  <a:tcPr/>
                </a:tc>
                <a:tc>
                  <a:txBody>
                    <a:bodyPr/>
                    <a:lstStyle/>
                    <a:p>
                      <a:r>
                        <a:rPr lang="en-US" b="1" dirty="0"/>
                        <a:t>L = [1, 3, 5, 7]</a:t>
                      </a:r>
                    </a:p>
                    <a:p>
                      <a:r>
                        <a:rPr lang="en-US" b="1" dirty="0" err="1"/>
                        <a:t>L.insert</a:t>
                      </a:r>
                      <a:r>
                        <a:rPr lang="en-US" b="1" dirty="0"/>
                        <a:t>(2, 4)</a:t>
                      </a:r>
                    </a:p>
                    <a:p>
                      <a:r>
                        <a:rPr lang="en-US" b="1" dirty="0"/>
                        <a:t>print(L)# [1, 3, 4, 5, 7]</a:t>
                      </a:r>
                    </a:p>
                  </a:txBody>
                  <a:tcPr/>
                </a:tc>
                <a:extLst>
                  <a:ext uri="{0D108BD9-81ED-4DB2-BD59-A6C34878D82A}">
                    <a16:rowId xmlns:a16="http://schemas.microsoft.com/office/drawing/2014/main" val="809964851"/>
                  </a:ext>
                </a:extLst>
              </a:tr>
            </a:tbl>
          </a:graphicData>
        </a:graphic>
      </p:graphicFrame>
    </p:spTree>
    <p:extLst>
      <p:ext uri="{BB962C8B-B14F-4D97-AF65-F5344CB8AC3E}">
        <p14:creationId xmlns:p14="http://schemas.microsoft.com/office/powerpoint/2010/main" val="35554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82296"/>
            <a:ext cx="8208912" cy="643287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9</a:t>
            </a:fld>
            <a:endParaRPr lang="tr-TR" dirty="0">
              <a:solidFill>
                <a:schemeClr val="tx2">
                  <a:lumMod val="75000"/>
                </a:schemeClr>
              </a:solidFill>
            </a:endParaRPr>
          </a:p>
        </p:txBody>
      </p:sp>
      <p:graphicFrame>
        <p:nvGraphicFramePr>
          <p:cNvPr id="6" name="Table 7">
            <a:extLst>
              <a:ext uri="{FF2B5EF4-FFF2-40B4-BE49-F238E27FC236}">
                <a16:creationId xmlns:a16="http://schemas.microsoft.com/office/drawing/2014/main" id="{E38EA910-34C7-B9AF-6A32-024F90C4A81C}"/>
              </a:ext>
            </a:extLst>
          </p:cNvPr>
          <p:cNvGraphicFramePr>
            <a:graphicFrameLocks noGrp="1"/>
          </p:cNvGraphicFramePr>
          <p:nvPr>
            <p:extLst>
              <p:ext uri="{D42A27DB-BD31-4B8C-83A1-F6EECF244321}">
                <p14:modId xmlns:p14="http://schemas.microsoft.com/office/powerpoint/2010/main" val="38935930"/>
              </p:ext>
            </p:extLst>
          </p:nvPr>
        </p:nvGraphicFramePr>
        <p:xfrm>
          <a:off x="2218218" y="178039"/>
          <a:ext cx="7835211" cy="6241391"/>
        </p:xfrm>
        <a:graphic>
          <a:graphicData uri="http://schemas.openxmlformats.org/drawingml/2006/table">
            <a:tbl>
              <a:tblPr firstRow="1" bandRow="1">
                <a:tableStyleId>{5C22544A-7EE6-4342-B048-85BDC9FD1C3A}</a:tableStyleId>
              </a:tblPr>
              <a:tblGrid>
                <a:gridCol w="2611737">
                  <a:extLst>
                    <a:ext uri="{9D8B030D-6E8A-4147-A177-3AD203B41FA5}">
                      <a16:colId xmlns:a16="http://schemas.microsoft.com/office/drawing/2014/main" val="75466232"/>
                    </a:ext>
                  </a:extLst>
                </a:gridCol>
                <a:gridCol w="2611737">
                  <a:extLst>
                    <a:ext uri="{9D8B030D-6E8A-4147-A177-3AD203B41FA5}">
                      <a16:colId xmlns:a16="http://schemas.microsoft.com/office/drawing/2014/main" val="3877890298"/>
                    </a:ext>
                  </a:extLst>
                </a:gridCol>
                <a:gridCol w="2611737">
                  <a:extLst>
                    <a:ext uri="{9D8B030D-6E8A-4147-A177-3AD203B41FA5}">
                      <a16:colId xmlns:a16="http://schemas.microsoft.com/office/drawing/2014/main" val="2557976463"/>
                    </a:ext>
                  </a:extLst>
                </a:gridCol>
              </a:tblGrid>
              <a:tr h="348768">
                <a:tc>
                  <a:txBody>
                    <a:bodyPr/>
                    <a:lstStyle/>
                    <a:p>
                      <a:r>
                        <a:rPr lang="tr-TR" dirty="0"/>
                        <a:t>Liste Metotları</a:t>
                      </a:r>
                      <a:endParaRPr lang="en-US" dirty="0"/>
                    </a:p>
                  </a:txBody>
                  <a:tcPr/>
                </a:tc>
                <a:tc>
                  <a:txBody>
                    <a:bodyPr/>
                    <a:lstStyle/>
                    <a:p>
                      <a:r>
                        <a:rPr lang="tr-TR" dirty="0"/>
                        <a:t>Açıklaması</a:t>
                      </a:r>
                      <a:endParaRPr lang="en-US" dirty="0"/>
                    </a:p>
                  </a:txBody>
                  <a:tcPr/>
                </a:tc>
                <a:tc>
                  <a:txBody>
                    <a:bodyPr/>
                    <a:lstStyle/>
                    <a:p>
                      <a:r>
                        <a:rPr lang="tr-TR" dirty="0"/>
                        <a:t>Örnek Kullanım</a:t>
                      </a:r>
                      <a:endParaRPr lang="en-US" dirty="0"/>
                    </a:p>
                  </a:txBody>
                  <a:tcPr/>
                </a:tc>
                <a:extLst>
                  <a:ext uri="{0D108BD9-81ED-4DB2-BD59-A6C34878D82A}">
                    <a16:rowId xmlns:a16="http://schemas.microsoft.com/office/drawing/2014/main" val="651445215"/>
                  </a:ext>
                </a:extLst>
              </a:tr>
              <a:tr h="1133495">
                <a:tc>
                  <a:txBody>
                    <a:bodyPr/>
                    <a:lstStyle/>
                    <a:p>
                      <a:r>
                        <a:rPr lang="tr-TR" dirty="0"/>
                        <a:t>L.</a:t>
                      </a:r>
                      <a:r>
                        <a:rPr lang="en-US" dirty="0"/>
                        <a:t>remove</a:t>
                      </a:r>
                      <a:r>
                        <a:rPr lang="tr-TR" dirty="0"/>
                        <a:t>(</a:t>
                      </a:r>
                      <a:r>
                        <a:rPr lang="en-US" dirty="0"/>
                        <a:t>x</a:t>
                      </a:r>
                      <a:r>
                        <a:rPr lang="tr-TR" dirty="0"/>
                        <a:t>)</a:t>
                      </a:r>
                      <a:endParaRPr lang="en-US" dirty="0"/>
                    </a:p>
                  </a:txBody>
                  <a:tcPr/>
                </a:tc>
                <a:tc>
                  <a:txBody>
                    <a:bodyPr/>
                    <a:lstStyle/>
                    <a:p>
                      <a:r>
                        <a:rPr lang="en-US" b="1" dirty="0" err="1"/>
                        <a:t>Listedeki</a:t>
                      </a:r>
                      <a:r>
                        <a:rPr lang="en-US" b="1" dirty="0"/>
                        <a:t> ilk `x` </a:t>
                      </a:r>
                      <a:r>
                        <a:rPr lang="en-US" b="1" dirty="0" err="1"/>
                        <a:t>eleman</a:t>
                      </a:r>
                      <a:r>
                        <a:rPr lang="tr-TR" b="1" dirty="0" err="1"/>
                        <a:t>ını</a:t>
                      </a:r>
                      <a:r>
                        <a:rPr lang="tr-TR" b="1" dirty="0"/>
                        <a:t> siler.</a:t>
                      </a:r>
                      <a:endParaRPr lang="en-US" b="1" dirty="0"/>
                    </a:p>
                  </a:txBody>
                  <a:tcPr/>
                </a:tc>
                <a:tc>
                  <a:txBody>
                    <a:bodyPr/>
                    <a:lstStyle/>
                    <a:p>
                      <a:r>
                        <a:rPr lang="tr-TR" b="1" dirty="0"/>
                        <a:t>L = </a:t>
                      </a:r>
                      <a:r>
                        <a:rPr lang="en-US" b="1" dirty="0"/>
                        <a:t>[</a:t>
                      </a:r>
                      <a:r>
                        <a:rPr lang="tr-TR" b="1" dirty="0"/>
                        <a:t>1, 3, 5, 7</a:t>
                      </a:r>
                      <a:r>
                        <a:rPr lang="en-US" b="1" dirty="0"/>
                        <a:t>]</a:t>
                      </a:r>
                      <a:endParaRPr lang="tr-TR" b="1" dirty="0"/>
                    </a:p>
                    <a:p>
                      <a:r>
                        <a:rPr lang="tr-TR" b="1" dirty="0" err="1"/>
                        <a:t>L.remove</a:t>
                      </a:r>
                      <a:r>
                        <a:rPr lang="tr-TR" b="1" dirty="0"/>
                        <a:t>(3)</a:t>
                      </a:r>
                    </a:p>
                    <a:p>
                      <a:r>
                        <a:rPr lang="tr-TR" b="1" dirty="0" err="1"/>
                        <a:t>print</a:t>
                      </a:r>
                      <a:r>
                        <a:rPr lang="tr-TR" b="1" dirty="0"/>
                        <a:t>(L)</a:t>
                      </a:r>
                    </a:p>
                    <a:p>
                      <a:r>
                        <a:rPr lang="en-US" b="1" dirty="0"/>
                        <a:t>#[1, 5, 7]</a:t>
                      </a:r>
                    </a:p>
                  </a:txBody>
                  <a:tcPr/>
                </a:tc>
                <a:extLst>
                  <a:ext uri="{0D108BD9-81ED-4DB2-BD59-A6C34878D82A}">
                    <a16:rowId xmlns:a16="http://schemas.microsoft.com/office/drawing/2014/main" val="1274198938"/>
                  </a:ext>
                </a:extLst>
              </a:tr>
              <a:tr h="1395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a:t>
                      </a:r>
                      <a:r>
                        <a:rPr lang="en-US" dirty="0"/>
                        <a:t>pop</a:t>
                      </a:r>
                      <a:r>
                        <a:rPr lang="tr-TR" dirty="0"/>
                        <a:t>(</a:t>
                      </a:r>
                      <a:r>
                        <a:rPr lang="en-US" dirty="0" err="1"/>
                        <a:t>i</a:t>
                      </a:r>
                      <a:r>
                        <a:rPr lang="tr-TR" dirty="0"/>
                        <a:t>)</a:t>
                      </a:r>
                      <a:endParaRPr lang="en-US" dirty="0"/>
                    </a:p>
                  </a:txBody>
                  <a:tcPr/>
                </a:tc>
                <a:tc>
                  <a:txBody>
                    <a:bodyPr/>
                    <a:lstStyle/>
                    <a:p>
                      <a:r>
                        <a:rPr lang="tr-TR" b="1" dirty="0"/>
                        <a:t>Listeden i indis numarası verilen elemanı siler.</a:t>
                      </a:r>
                      <a:endParaRPr lang="en-US" b="1" dirty="0"/>
                    </a:p>
                  </a:txBody>
                  <a:tcPr/>
                </a:tc>
                <a:tc>
                  <a:txBody>
                    <a:bodyPr/>
                    <a:lstStyle/>
                    <a:p>
                      <a:r>
                        <a:rPr lang="tr-TR" b="1" dirty="0"/>
                        <a:t>L = </a:t>
                      </a:r>
                      <a:r>
                        <a:rPr lang="en-US" b="1" dirty="0"/>
                        <a:t>[</a:t>
                      </a:r>
                      <a:r>
                        <a:rPr lang="tr-TR" b="1" dirty="0"/>
                        <a:t>1, 3, 5, 7</a:t>
                      </a:r>
                      <a:r>
                        <a:rPr lang="en-US" b="1" dirty="0"/>
                        <a:t>]</a:t>
                      </a:r>
                      <a:endParaRPr lang="tr-TR" b="1" dirty="0"/>
                    </a:p>
                    <a:p>
                      <a:r>
                        <a:rPr lang="en-US" b="1" dirty="0"/>
                        <a:t>L.</a:t>
                      </a:r>
                      <a:r>
                        <a:rPr lang="tr-TR" b="1" dirty="0"/>
                        <a:t>pop</a:t>
                      </a:r>
                      <a:r>
                        <a:rPr lang="en-US" b="1" dirty="0"/>
                        <a:t>(</a:t>
                      </a:r>
                      <a:r>
                        <a:rPr lang="tr-TR" b="1" dirty="0"/>
                        <a:t>3</a:t>
                      </a:r>
                      <a:r>
                        <a:rPr lang="en-US" b="1" dirty="0"/>
                        <a:t>)</a:t>
                      </a:r>
                    </a:p>
                    <a:p>
                      <a:r>
                        <a:rPr lang="en-US" b="1" dirty="0"/>
                        <a:t>print(L)</a:t>
                      </a:r>
                    </a:p>
                    <a:p>
                      <a:r>
                        <a:rPr lang="en-US" b="1" dirty="0"/>
                        <a:t>#[1, 3, 5]</a:t>
                      </a:r>
                    </a:p>
                  </a:txBody>
                  <a:tcPr/>
                </a:tc>
                <a:extLst>
                  <a:ext uri="{0D108BD9-81ED-4DB2-BD59-A6C34878D82A}">
                    <a16:rowId xmlns:a16="http://schemas.microsoft.com/office/drawing/2014/main" val="2824007920"/>
                  </a:ext>
                </a:extLst>
              </a:tr>
              <a:tr h="87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a:t>
                      </a:r>
                      <a:r>
                        <a:rPr lang="en-US" dirty="0"/>
                        <a:t>clear</a:t>
                      </a:r>
                      <a:r>
                        <a:rPr lang="tr-TR" dirty="0"/>
                        <a:t>()</a:t>
                      </a:r>
                      <a:endParaRPr lang="en-US" dirty="0"/>
                    </a:p>
                  </a:txBody>
                  <a:tcPr/>
                </a:tc>
                <a:tc>
                  <a:txBody>
                    <a:bodyPr/>
                    <a:lstStyle/>
                    <a:p>
                      <a:r>
                        <a:rPr lang="tr-TR" b="1" dirty="0"/>
                        <a:t>Listedeki tüm elemanları siler. Eşdeğeri:</a:t>
                      </a:r>
                    </a:p>
                    <a:p>
                      <a:r>
                        <a:rPr lang="tr-TR" b="1" dirty="0"/>
                        <a:t>del L</a:t>
                      </a:r>
                      <a:r>
                        <a:rPr lang="en-US" b="1" dirty="0"/>
                        <a:t>[</a:t>
                      </a:r>
                      <a:r>
                        <a:rPr lang="tr-TR" b="1" dirty="0"/>
                        <a:t>:</a:t>
                      </a:r>
                      <a:r>
                        <a:rPr lang="en-US" b="1" dirty="0"/>
                        <a:t>]</a:t>
                      </a:r>
                    </a:p>
                  </a:txBody>
                  <a:tcPr/>
                </a:tc>
                <a:tc>
                  <a:txBody>
                    <a:bodyPr/>
                    <a:lstStyle/>
                    <a:p>
                      <a:r>
                        <a:rPr lang="en-US" b="1" dirty="0"/>
                        <a:t>L = [1, 3, 5, 7]</a:t>
                      </a:r>
                    </a:p>
                    <a:p>
                      <a:r>
                        <a:rPr lang="en-US" b="1" dirty="0"/>
                        <a:t>L.</a:t>
                      </a:r>
                      <a:r>
                        <a:rPr lang="tr-TR" b="1" dirty="0" err="1"/>
                        <a:t>clear</a:t>
                      </a:r>
                      <a:r>
                        <a:rPr lang="en-US" b="1" dirty="0"/>
                        <a:t>()</a:t>
                      </a:r>
                    </a:p>
                    <a:p>
                      <a:r>
                        <a:rPr lang="en-US" b="1" dirty="0"/>
                        <a:t>print(L)</a:t>
                      </a:r>
                      <a:endParaRPr lang="tr-TR" b="1" dirty="0"/>
                    </a:p>
                    <a:p>
                      <a:r>
                        <a:rPr lang="en-US" b="1" dirty="0"/>
                        <a:t># []</a:t>
                      </a:r>
                    </a:p>
                  </a:txBody>
                  <a:tcPr/>
                </a:tc>
                <a:extLst>
                  <a:ext uri="{0D108BD9-81ED-4DB2-BD59-A6C34878D82A}">
                    <a16:rowId xmlns:a16="http://schemas.microsoft.com/office/drawing/2014/main" val="809964851"/>
                  </a:ext>
                </a:extLst>
              </a:tr>
              <a:tr h="87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L.index</a:t>
                      </a:r>
                      <a:r>
                        <a:rPr lang="tr-TR" dirty="0"/>
                        <a:t>(X)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tr-TR" b="1" dirty="0"/>
                        <a:t>X elemanının indisini döndürür.</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 = [1, 3, 5, 7]</a:t>
                      </a:r>
                      <a:endParaRPr lang="tr-T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print(L</a:t>
                      </a:r>
                      <a:r>
                        <a:rPr lang="tr-TR" b="1" dirty="0"/>
                        <a:t>.</a:t>
                      </a:r>
                      <a:r>
                        <a:rPr lang="tr-TR" b="1" dirty="0" err="1"/>
                        <a:t>index</a:t>
                      </a:r>
                      <a:r>
                        <a:rPr lang="tr-TR" b="1" dirty="0"/>
                        <a:t>(5)</a:t>
                      </a:r>
                      <a:r>
                        <a:rPr lang="en-US" b="1" dirty="0"/>
                        <a:t>)</a:t>
                      </a:r>
                      <a:endParaRPr lang="tr-T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tr-TR" b="1" dirty="0"/>
                        <a:t>2</a:t>
                      </a:r>
                    </a:p>
                  </a:txBody>
                  <a:tcPr/>
                </a:tc>
                <a:extLst>
                  <a:ext uri="{0D108BD9-81ED-4DB2-BD59-A6C34878D82A}">
                    <a16:rowId xmlns:a16="http://schemas.microsoft.com/office/drawing/2014/main" val="3945427597"/>
                  </a:ext>
                </a:extLst>
              </a:tr>
              <a:tr h="625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L.count</a:t>
                      </a:r>
                      <a:r>
                        <a:rPr lang="tr-TR" dirty="0"/>
                        <a:t>(X)</a:t>
                      </a:r>
                      <a:endParaRPr lang="en-US" dirty="0"/>
                    </a:p>
                  </a:txBody>
                  <a:tcPr/>
                </a:tc>
                <a:tc>
                  <a:txBody>
                    <a:bodyPr/>
                    <a:lstStyle/>
                    <a:p>
                      <a:r>
                        <a:rPr lang="tr-TR" b="1" dirty="0"/>
                        <a:t>Liste veya demetteki ‘X’ elemanlarının sayısını/adedini döndürür.</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 = [1, 3, 5, 7]</a:t>
                      </a:r>
                      <a:endParaRPr lang="tr-T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print(L</a:t>
                      </a:r>
                      <a:r>
                        <a:rPr lang="tr-TR" b="1" dirty="0"/>
                        <a:t>.</a:t>
                      </a:r>
                      <a:r>
                        <a:rPr lang="tr-TR" b="1" dirty="0" err="1"/>
                        <a:t>count</a:t>
                      </a:r>
                      <a:r>
                        <a:rPr lang="tr-TR" b="1" dirty="0"/>
                        <a:t>(5)</a:t>
                      </a:r>
                      <a:r>
                        <a:rPr lang="en-US" b="1" dirty="0"/>
                        <a:t>)</a:t>
                      </a:r>
                      <a:endParaRPr lang="tr-T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a:t>
                      </a:r>
                      <a:endParaRPr lang="tr-T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b="1" dirty="0"/>
                    </a:p>
                  </a:txBody>
                  <a:tcPr/>
                </a:tc>
                <a:extLst>
                  <a:ext uri="{0D108BD9-81ED-4DB2-BD59-A6C34878D82A}">
                    <a16:rowId xmlns:a16="http://schemas.microsoft.com/office/drawing/2014/main" val="3164152503"/>
                  </a:ext>
                </a:extLst>
              </a:tr>
            </a:tbl>
          </a:graphicData>
        </a:graphic>
      </p:graphicFrame>
    </p:spTree>
    <p:extLst>
      <p:ext uri="{BB962C8B-B14F-4D97-AF65-F5344CB8AC3E}">
        <p14:creationId xmlns:p14="http://schemas.microsoft.com/office/powerpoint/2010/main" val="18561407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7317</Words>
  <Application>Microsoft Office PowerPoint</Application>
  <PresentationFormat>Widescreen</PresentationFormat>
  <Paragraphs>914</Paragraphs>
  <Slides>64</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Fatih  Aydın</dc:creator>
  <cp:lastModifiedBy>Mehmet Fatih  Aydın</cp:lastModifiedBy>
  <cp:revision>465</cp:revision>
  <dcterms:created xsi:type="dcterms:W3CDTF">2023-05-22T04:02:54Z</dcterms:created>
  <dcterms:modified xsi:type="dcterms:W3CDTF">2023-05-22T15:21:01Z</dcterms:modified>
</cp:coreProperties>
</file>