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2.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3.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4.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5.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6.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7.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8.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9.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10.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11.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12.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13.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14.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15.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16.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notesSlides/notesSlide17.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notesSlides/notesSlide18.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notesSlides/notesSlide19.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notesSlides/notesSlide20.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notesSlides/notesSlide21.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notesSlides/notesSlide22.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notesSlides/notesSlide23.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notesSlides/notesSlide24.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notesSlides/notesSlide25.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notesSlides/notesSlide26.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notesSlides/notesSlide27.xml" ContentType="application/vnd.openxmlformats-officedocument.presentationml.notesSlide+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notesSlides/notesSlide28.xml" ContentType="application/vnd.openxmlformats-officedocument.presentationml.notesSlide+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notesSlides/notesSlide29.xml" ContentType="application/vnd.openxmlformats-officedocument.presentationml.notesSlide+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notesSlides/notesSlide30.xml" ContentType="application/vnd.openxmlformats-officedocument.presentationml.notesSlide+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notesSlides/notesSlide31.xml" ContentType="application/vnd.openxmlformats-officedocument.presentationml.notesSlide+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notesSlides/notesSlide32.xml" ContentType="application/vnd.openxmlformats-officedocument.presentationml.notesSlide+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notesSlides/notesSlide33.xml" ContentType="application/vnd.openxmlformats-officedocument.presentationml.notesSlide+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notesSlides/notesSlide34.xml" ContentType="application/vnd.openxmlformats-officedocument.presentationml.notesSlide+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notesSlides/notesSlide35.xml" ContentType="application/vnd.openxmlformats-officedocument.presentationml.notesSlide+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notesSlides/notesSlide36.xml" ContentType="application/vnd.openxmlformats-officedocument.presentationml.notesSlide+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notesSlides/notesSlide37.xml" ContentType="application/vnd.openxmlformats-officedocument.presentationml.notesSlide+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notesSlides/notesSlide38.xml" ContentType="application/vnd.openxmlformats-officedocument.presentationml.notesSlide+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notesSlides/notesSlide39.xml" ContentType="application/vnd.openxmlformats-officedocument.presentationml.notesSlide+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notesSlides/notesSlide40.xml" ContentType="application/vnd.openxmlformats-officedocument.presentationml.notesSlide+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notesSlides/notesSlide41.xml" ContentType="application/vnd.openxmlformats-officedocument.presentationml.notesSlide+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notesSlides/notesSlide42.xml" ContentType="application/vnd.openxmlformats-officedocument.presentationml.notesSlide+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notesSlides/notesSlide43.xml" ContentType="application/vnd.openxmlformats-officedocument.presentationml.notesSlide+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notesSlides/notesSlide44.xml" ContentType="application/vnd.openxmlformats-officedocument.presentationml.notesSlide+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notesSlides/notesSlide45.xml" ContentType="application/vnd.openxmlformats-officedocument.presentationml.notesSlide+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notesSlides/notesSlide46.xml" ContentType="application/vnd.openxmlformats-officedocument.presentationml.notesSlide+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notesSlides/notesSlide47.xml" ContentType="application/vnd.openxmlformats-officedocument.presentationml.notesSlide+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944380-E71B-43D7-9F75-E62F5E30BEA5}" type="datetimeFigureOut">
              <a:rPr lang="en-US" smtClean="0"/>
              <a:t>5/23/2023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0BF8DC-3ED6-4932-A286-F64A72369C68}" type="slidenum">
              <a:rPr lang="en-US" smtClean="0"/>
              <a:t>‹#›</a:t>
            </a:fld>
            <a:endParaRPr lang="en-US"/>
          </a:p>
        </p:txBody>
      </p:sp>
    </p:spTree>
    <p:extLst>
      <p:ext uri="{BB962C8B-B14F-4D97-AF65-F5344CB8AC3E}">
        <p14:creationId xmlns:p14="http://schemas.microsoft.com/office/powerpoint/2010/main" val="2056430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2</a:t>
            </a:fld>
            <a:endParaRPr lang="tr-TR" dirty="0"/>
          </a:p>
        </p:txBody>
      </p:sp>
    </p:spTree>
    <p:extLst>
      <p:ext uri="{BB962C8B-B14F-4D97-AF65-F5344CB8AC3E}">
        <p14:creationId xmlns:p14="http://schemas.microsoft.com/office/powerpoint/2010/main" val="3703937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11</a:t>
            </a:fld>
            <a:endParaRPr lang="tr-TR" dirty="0"/>
          </a:p>
        </p:txBody>
      </p:sp>
    </p:spTree>
    <p:extLst>
      <p:ext uri="{BB962C8B-B14F-4D97-AF65-F5344CB8AC3E}">
        <p14:creationId xmlns:p14="http://schemas.microsoft.com/office/powerpoint/2010/main" val="24369946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12</a:t>
            </a:fld>
            <a:endParaRPr lang="tr-TR" dirty="0"/>
          </a:p>
        </p:txBody>
      </p:sp>
    </p:spTree>
    <p:extLst>
      <p:ext uri="{BB962C8B-B14F-4D97-AF65-F5344CB8AC3E}">
        <p14:creationId xmlns:p14="http://schemas.microsoft.com/office/powerpoint/2010/main" val="2411040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13</a:t>
            </a:fld>
            <a:endParaRPr lang="tr-TR" dirty="0"/>
          </a:p>
        </p:txBody>
      </p:sp>
    </p:spTree>
    <p:extLst>
      <p:ext uri="{BB962C8B-B14F-4D97-AF65-F5344CB8AC3E}">
        <p14:creationId xmlns:p14="http://schemas.microsoft.com/office/powerpoint/2010/main" val="13433397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14</a:t>
            </a:fld>
            <a:endParaRPr lang="tr-TR" dirty="0"/>
          </a:p>
        </p:txBody>
      </p:sp>
    </p:spTree>
    <p:extLst>
      <p:ext uri="{BB962C8B-B14F-4D97-AF65-F5344CB8AC3E}">
        <p14:creationId xmlns:p14="http://schemas.microsoft.com/office/powerpoint/2010/main" val="7730876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15</a:t>
            </a:fld>
            <a:endParaRPr lang="tr-TR" dirty="0"/>
          </a:p>
        </p:txBody>
      </p:sp>
    </p:spTree>
    <p:extLst>
      <p:ext uri="{BB962C8B-B14F-4D97-AF65-F5344CB8AC3E}">
        <p14:creationId xmlns:p14="http://schemas.microsoft.com/office/powerpoint/2010/main" val="38622211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16</a:t>
            </a:fld>
            <a:endParaRPr lang="tr-TR" dirty="0"/>
          </a:p>
        </p:txBody>
      </p:sp>
    </p:spTree>
    <p:extLst>
      <p:ext uri="{BB962C8B-B14F-4D97-AF65-F5344CB8AC3E}">
        <p14:creationId xmlns:p14="http://schemas.microsoft.com/office/powerpoint/2010/main" val="1015647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17</a:t>
            </a:fld>
            <a:endParaRPr lang="tr-TR" dirty="0"/>
          </a:p>
        </p:txBody>
      </p:sp>
    </p:spTree>
    <p:extLst>
      <p:ext uri="{BB962C8B-B14F-4D97-AF65-F5344CB8AC3E}">
        <p14:creationId xmlns:p14="http://schemas.microsoft.com/office/powerpoint/2010/main" val="29070884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18</a:t>
            </a:fld>
            <a:endParaRPr lang="tr-TR" dirty="0"/>
          </a:p>
        </p:txBody>
      </p:sp>
    </p:spTree>
    <p:extLst>
      <p:ext uri="{BB962C8B-B14F-4D97-AF65-F5344CB8AC3E}">
        <p14:creationId xmlns:p14="http://schemas.microsoft.com/office/powerpoint/2010/main" val="17245101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19</a:t>
            </a:fld>
            <a:endParaRPr lang="tr-TR" dirty="0"/>
          </a:p>
        </p:txBody>
      </p:sp>
    </p:spTree>
    <p:extLst>
      <p:ext uri="{BB962C8B-B14F-4D97-AF65-F5344CB8AC3E}">
        <p14:creationId xmlns:p14="http://schemas.microsoft.com/office/powerpoint/2010/main" val="42379679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20</a:t>
            </a:fld>
            <a:endParaRPr lang="tr-TR" dirty="0"/>
          </a:p>
        </p:txBody>
      </p:sp>
    </p:spTree>
    <p:extLst>
      <p:ext uri="{BB962C8B-B14F-4D97-AF65-F5344CB8AC3E}">
        <p14:creationId xmlns:p14="http://schemas.microsoft.com/office/powerpoint/2010/main" val="1873778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3</a:t>
            </a:fld>
            <a:endParaRPr lang="tr-TR" dirty="0"/>
          </a:p>
        </p:txBody>
      </p:sp>
    </p:spTree>
    <p:extLst>
      <p:ext uri="{BB962C8B-B14F-4D97-AF65-F5344CB8AC3E}">
        <p14:creationId xmlns:p14="http://schemas.microsoft.com/office/powerpoint/2010/main" val="3703937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21</a:t>
            </a:fld>
            <a:endParaRPr lang="tr-TR" dirty="0"/>
          </a:p>
        </p:txBody>
      </p:sp>
    </p:spTree>
    <p:extLst>
      <p:ext uri="{BB962C8B-B14F-4D97-AF65-F5344CB8AC3E}">
        <p14:creationId xmlns:p14="http://schemas.microsoft.com/office/powerpoint/2010/main" val="4828769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22</a:t>
            </a:fld>
            <a:endParaRPr lang="tr-TR" dirty="0"/>
          </a:p>
        </p:txBody>
      </p:sp>
    </p:spTree>
    <p:extLst>
      <p:ext uri="{BB962C8B-B14F-4D97-AF65-F5344CB8AC3E}">
        <p14:creationId xmlns:p14="http://schemas.microsoft.com/office/powerpoint/2010/main" val="40673442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23</a:t>
            </a:fld>
            <a:endParaRPr lang="tr-TR" dirty="0"/>
          </a:p>
        </p:txBody>
      </p:sp>
    </p:spTree>
    <p:extLst>
      <p:ext uri="{BB962C8B-B14F-4D97-AF65-F5344CB8AC3E}">
        <p14:creationId xmlns:p14="http://schemas.microsoft.com/office/powerpoint/2010/main" val="25247077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24</a:t>
            </a:fld>
            <a:endParaRPr lang="tr-TR" dirty="0"/>
          </a:p>
        </p:txBody>
      </p:sp>
    </p:spTree>
    <p:extLst>
      <p:ext uri="{BB962C8B-B14F-4D97-AF65-F5344CB8AC3E}">
        <p14:creationId xmlns:p14="http://schemas.microsoft.com/office/powerpoint/2010/main" val="18351458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25</a:t>
            </a:fld>
            <a:endParaRPr lang="tr-TR" dirty="0"/>
          </a:p>
        </p:txBody>
      </p:sp>
    </p:spTree>
    <p:extLst>
      <p:ext uri="{BB962C8B-B14F-4D97-AF65-F5344CB8AC3E}">
        <p14:creationId xmlns:p14="http://schemas.microsoft.com/office/powerpoint/2010/main" val="32403580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26</a:t>
            </a:fld>
            <a:endParaRPr lang="tr-TR" dirty="0"/>
          </a:p>
        </p:txBody>
      </p:sp>
    </p:spTree>
    <p:extLst>
      <p:ext uri="{BB962C8B-B14F-4D97-AF65-F5344CB8AC3E}">
        <p14:creationId xmlns:p14="http://schemas.microsoft.com/office/powerpoint/2010/main" val="22750283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27</a:t>
            </a:fld>
            <a:endParaRPr lang="tr-TR" dirty="0"/>
          </a:p>
        </p:txBody>
      </p:sp>
    </p:spTree>
    <p:extLst>
      <p:ext uri="{BB962C8B-B14F-4D97-AF65-F5344CB8AC3E}">
        <p14:creationId xmlns:p14="http://schemas.microsoft.com/office/powerpoint/2010/main" val="5270408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28</a:t>
            </a:fld>
            <a:endParaRPr lang="tr-TR" dirty="0"/>
          </a:p>
        </p:txBody>
      </p:sp>
    </p:spTree>
    <p:extLst>
      <p:ext uri="{BB962C8B-B14F-4D97-AF65-F5344CB8AC3E}">
        <p14:creationId xmlns:p14="http://schemas.microsoft.com/office/powerpoint/2010/main" val="31577162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29</a:t>
            </a:fld>
            <a:endParaRPr lang="tr-TR" dirty="0"/>
          </a:p>
        </p:txBody>
      </p:sp>
    </p:spTree>
    <p:extLst>
      <p:ext uri="{BB962C8B-B14F-4D97-AF65-F5344CB8AC3E}">
        <p14:creationId xmlns:p14="http://schemas.microsoft.com/office/powerpoint/2010/main" val="23714153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30</a:t>
            </a:fld>
            <a:endParaRPr lang="tr-TR" dirty="0"/>
          </a:p>
        </p:txBody>
      </p:sp>
    </p:spTree>
    <p:extLst>
      <p:ext uri="{BB962C8B-B14F-4D97-AF65-F5344CB8AC3E}">
        <p14:creationId xmlns:p14="http://schemas.microsoft.com/office/powerpoint/2010/main" val="191448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4</a:t>
            </a:fld>
            <a:endParaRPr lang="tr-TR" dirty="0"/>
          </a:p>
        </p:txBody>
      </p:sp>
    </p:spTree>
    <p:extLst>
      <p:ext uri="{BB962C8B-B14F-4D97-AF65-F5344CB8AC3E}">
        <p14:creationId xmlns:p14="http://schemas.microsoft.com/office/powerpoint/2010/main" val="8322325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31</a:t>
            </a:fld>
            <a:endParaRPr lang="tr-TR" dirty="0"/>
          </a:p>
        </p:txBody>
      </p:sp>
    </p:spTree>
    <p:extLst>
      <p:ext uri="{BB962C8B-B14F-4D97-AF65-F5344CB8AC3E}">
        <p14:creationId xmlns:p14="http://schemas.microsoft.com/office/powerpoint/2010/main" val="31574183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32</a:t>
            </a:fld>
            <a:endParaRPr lang="tr-TR" dirty="0"/>
          </a:p>
        </p:txBody>
      </p:sp>
    </p:spTree>
    <p:extLst>
      <p:ext uri="{BB962C8B-B14F-4D97-AF65-F5344CB8AC3E}">
        <p14:creationId xmlns:p14="http://schemas.microsoft.com/office/powerpoint/2010/main" val="22844968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33</a:t>
            </a:fld>
            <a:endParaRPr lang="tr-TR" dirty="0"/>
          </a:p>
        </p:txBody>
      </p:sp>
    </p:spTree>
    <p:extLst>
      <p:ext uri="{BB962C8B-B14F-4D97-AF65-F5344CB8AC3E}">
        <p14:creationId xmlns:p14="http://schemas.microsoft.com/office/powerpoint/2010/main" val="19551696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34</a:t>
            </a:fld>
            <a:endParaRPr lang="tr-TR" dirty="0"/>
          </a:p>
        </p:txBody>
      </p:sp>
    </p:spTree>
    <p:extLst>
      <p:ext uri="{BB962C8B-B14F-4D97-AF65-F5344CB8AC3E}">
        <p14:creationId xmlns:p14="http://schemas.microsoft.com/office/powerpoint/2010/main" val="15200465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35</a:t>
            </a:fld>
            <a:endParaRPr lang="tr-TR" dirty="0"/>
          </a:p>
        </p:txBody>
      </p:sp>
    </p:spTree>
    <p:extLst>
      <p:ext uri="{BB962C8B-B14F-4D97-AF65-F5344CB8AC3E}">
        <p14:creationId xmlns:p14="http://schemas.microsoft.com/office/powerpoint/2010/main" val="4279977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36</a:t>
            </a:fld>
            <a:endParaRPr lang="tr-TR" dirty="0"/>
          </a:p>
        </p:txBody>
      </p:sp>
    </p:spTree>
    <p:extLst>
      <p:ext uri="{BB962C8B-B14F-4D97-AF65-F5344CB8AC3E}">
        <p14:creationId xmlns:p14="http://schemas.microsoft.com/office/powerpoint/2010/main" val="30439969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37</a:t>
            </a:fld>
            <a:endParaRPr lang="tr-TR" dirty="0"/>
          </a:p>
        </p:txBody>
      </p:sp>
    </p:spTree>
    <p:extLst>
      <p:ext uri="{BB962C8B-B14F-4D97-AF65-F5344CB8AC3E}">
        <p14:creationId xmlns:p14="http://schemas.microsoft.com/office/powerpoint/2010/main" val="2371371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38</a:t>
            </a:fld>
            <a:endParaRPr lang="tr-TR" dirty="0"/>
          </a:p>
        </p:txBody>
      </p:sp>
    </p:spTree>
    <p:extLst>
      <p:ext uri="{BB962C8B-B14F-4D97-AF65-F5344CB8AC3E}">
        <p14:creationId xmlns:p14="http://schemas.microsoft.com/office/powerpoint/2010/main" val="9920245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39</a:t>
            </a:fld>
            <a:endParaRPr lang="tr-TR" dirty="0"/>
          </a:p>
        </p:txBody>
      </p:sp>
    </p:spTree>
    <p:extLst>
      <p:ext uri="{BB962C8B-B14F-4D97-AF65-F5344CB8AC3E}">
        <p14:creationId xmlns:p14="http://schemas.microsoft.com/office/powerpoint/2010/main" val="34999721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40</a:t>
            </a:fld>
            <a:endParaRPr lang="tr-TR" dirty="0"/>
          </a:p>
        </p:txBody>
      </p:sp>
    </p:spTree>
    <p:extLst>
      <p:ext uri="{BB962C8B-B14F-4D97-AF65-F5344CB8AC3E}">
        <p14:creationId xmlns:p14="http://schemas.microsoft.com/office/powerpoint/2010/main" val="1965102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5</a:t>
            </a:fld>
            <a:endParaRPr lang="tr-TR" dirty="0"/>
          </a:p>
        </p:txBody>
      </p:sp>
    </p:spTree>
    <p:extLst>
      <p:ext uri="{BB962C8B-B14F-4D97-AF65-F5344CB8AC3E}">
        <p14:creationId xmlns:p14="http://schemas.microsoft.com/office/powerpoint/2010/main" val="9580759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41</a:t>
            </a:fld>
            <a:endParaRPr lang="tr-TR" dirty="0"/>
          </a:p>
        </p:txBody>
      </p:sp>
    </p:spTree>
    <p:extLst>
      <p:ext uri="{BB962C8B-B14F-4D97-AF65-F5344CB8AC3E}">
        <p14:creationId xmlns:p14="http://schemas.microsoft.com/office/powerpoint/2010/main" val="16412626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42</a:t>
            </a:fld>
            <a:endParaRPr lang="tr-TR" dirty="0"/>
          </a:p>
        </p:txBody>
      </p:sp>
    </p:spTree>
    <p:extLst>
      <p:ext uri="{BB962C8B-B14F-4D97-AF65-F5344CB8AC3E}">
        <p14:creationId xmlns:p14="http://schemas.microsoft.com/office/powerpoint/2010/main" val="20925896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43</a:t>
            </a:fld>
            <a:endParaRPr lang="tr-TR" dirty="0"/>
          </a:p>
        </p:txBody>
      </p:sp>
    </p:spTree>
    <p:extLst>
      <p:ext uri="{BB962C8B-B14F-4D97-AF65-F5344CB8AC3E}">
        <p14:creationId xmlns:p14="http://schemas.microsoft.com/office/powerpoint/2010/main" val="6472477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44</a:t>
            </a:fld>
            <a:endParaRPr lang="tr-TR" dirty="0"/>
          </a:p>
        </p:txBody>
      </p:sp>
    </p:spTree>
    <p:extLst>
      <p:ext uri="{BB962C8B-B14F-4D97-AF65-F5344CB8AC3E}">
        <p14:creationId xmlns:p14="http://schemas.microsoft.com/office/powerpoint/2010/main" val="400593015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45</a:t>
            </a:fld>
            <a:endParaRPr lang="tr-TR" dirty="0"/>
          </a:p>
        </p:txBody>
      </p:sp>
    </p:spTree>
    <p:extLst>
      <p:ext uri="{BB962C8B-B14F-4D97-AF65-F5344CB8AC3E}">
        <p14:creationId xmlns:p14="http://schemas.microsoft.com/office/powerpoint/2010/main" val="108580442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46</a:t>
            </a:fld>
            <a:endParaRPr lang="tr-TR" dirty="0"/>
          </a:p>
        </p:txBody>
      </p:sp>
    </p:spTree>
    <p:extLst>
      <p:ext uri="{BB962C8B-B14F-4D97-AF65-F5344CB8AC3E}">
        <p14:creationId xmlns:p14="http://schemas.microsoft.com/office/powerpoint/2010/main" val="19517083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47</a:t>
            </a:fld>
            <a:endParaRPr lang="tr-TR" dirty="0"/>
          </a:p>
        </p:txBody>
      </p:sp>
    </p:spTree>
    <p:extLst>
      <p:ext uri="{BB962C8B-B14F-4D97-AF65-F5344CB8AC3E}">
        <p14:creationId xmlns:p14="http://schemas.microsoft.com/office/powerpoint/2010/main" val="294313648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48</a:t>
            </a:fld>
            <a:endParaRPr lang="tr-TR" dirty="0"/>
          </a:p>
        </p:txBody>
      </p:sp>
    </p:spTree>
    <p:extLst>
      <p:ext uri="{BB962C8B-B14F-4D97-AF65-F5344CB8AC3E}">
        <p14:creationId xmlns:p14="http://schemas.microsoft.com/office/powerpoint/2010/main" val="333842673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49</a:t>
            </a:fld>
            <a:endParaRPr lang="tr-TR" dirty="0"/>
          </a:p>
        </p:txBody>
      </p:sp>
    </p:spTree>
    <p:extLst>
      <p:ext uri="{BB962C8B-B14F-4D97-AF65-F5344CB8AC3E}">
        <p14:creationId xmlns:p14="http://schemas.microsoft.com/office/powerpoint/2010/main" val="1562591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6</a:t>
            </a:fld>
            <a:endParaRPr lang="tr-TR" dirty="0"/>
          </a:p>
        </p:txBody>
      </p:sp>
    </p:spTree>
    <p:extLst>
      <p:ext uri="{BB962C8B-B14F-4D97-AF65-F5344CB8AC3E}">
        <p14:creationId xmlns:p14="http://schemas.microsoft.com/office/powerpoint/2010/main" val="1403423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7</a:t>
            </a:fld>
            <a:endParaRPr lang="tr-TR" dirty="0"/>
          </a:p>
        </p:txBody>
      </p:sp>
    </p:spTree>
    <p:extLst>
      <p:ext uri="{BB962C8B-B14F-4D97-AF65-F5344CB8AC3E}">
        <p14:creationId xmlns:p14="http://schemas.microsoft.com/office/powerpoint/2010/main" val="10519767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8</a:t>
            </a:fld>
            <a:endParaRPr lang="tr-TR" dirty="0"/>
          </a:p>
        </p:txBody>
      </p:sp>
    </p:spTree>
    <p:extLst>
      <p:ext uri="{BB962C8B-B14F-4D97-AF65-F5344CB8AC3E}">
        <p14:creationId xmlns:p14="http://schemas.microsoft.com/office/powerpoint/2010/main" val="37281634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9</a:t>
            </a:fld>
            <a:endParaRPr lang="tr-TR" dirty="0"/>
          </a:p>
        </p:txBody>
      </p:sp>
    </p:spTree>
    <p:extLst>
      <p:ext uri="{BB962C8B-B14F-4D97-AF65-F5344CB8AC3E}">
        <p14:creationId xmlns:p14="http://schemas.microsoft.com/office/powerpoint/2010/main" val="3165135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10</a:t>
            </a:fld>
            <a:endParaRPr lang="tr-TR" dirty="0"/>
          </a:p>
        </p:txBody>
      </p:sp>
    </p:spTree>
    <p:extLst>
      <p:ext uri="{BB962C8B-B14F-4D97-AF65-F5344CB8AC3E}">
        <p14:creationId xmlns:p14="http://schemas.microsoft.com/office/powerpoint/2010/main" val="3352856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E3A5-C525-2CC6-48E3-0688E3907B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E4458D6-D5F2-8FC5-4326-732E51C838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A1F6F0C-073F-04F6-6472-5FB60BD18BE5}"/>
              </a:ext>
            </a:extLst>
          </p:cNvPr>
          <p:cNvSpPr>
            <a:spLocks noGrp="1"/>
          </p:cNvSpPr>
          <p:nvPr>
            <p:ph type="dt" sz="half" idx="10"/>
          </p:nvPr>
        </p:nvSpPr>
        <p:spPr/>
        <p:txBody>
          <a:bodyPr/>
          <a:lstStyle/>
          <a:p>
            <a:fld id="{D77DCF74-D4EB-41E8-B3A2-A2D7D4BEC71B}" type="datetimeFigureOut">
              <a:rPr lang="en-US" smtClean="0"/>
              <a:t>5/23/2023</a:t>
            </a:fld>
            <a:endParaRPr lang="en-US"/>
          </a:p>
        </p:txBody>
      </p:sp>
      <p:sp>
        <p:nvSpPr>
          <p:cNvPr id="5" name="Footer Placeholder 4">
            <a:extLst>
              <a:ext uri="{FF2B5EF4-FFF2-40B4-BE49-F238E27FC236}">
                <a16:creationId xmlns:a16="http://schemas.microsoft.com/office/drawing/2014/main" id="{37103B02-3FFD-B41D-885E-1F9275F430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36B7A0-DC6B-CE0C-D6EE-D67C7464F718}"/>
              </a:ext>
            </a:extLst>
          </p:cNvPr>
          <p:cNvSpPr>
            <a:spLocks noGrp="1"/>
          </p:cNvSpPr>
          <p:nvPr>
            <p:ph type="sldNum" sz="quarter" idx="12"/>
          </p:nvPr>
        </p:nvSpPr>
        <p:spPr/>
        <p:txBody>
          <a:bodyPr/>
          <a:lstStyle/>
          <a:p>
            <a:fld id="{1EB0FC42-BB4A-485C-9D57-6BF16D62A09A}" type="slidenum">
              <a:rPr lang="en-US" smtClean="0"/>
              <a:t>‹#›</a:t>
            </a:fld>
            <a:endParaRPr lang="en-US"/>
          </a:p>
        </p:txBody>
      </p:sp>
    </p:spTree>
    <p:extLst>
      <p:ext uri="{BB962C8B-B14F-4D97-AF65-F5344CB8AC3E}">
        <p14:creationId xmlns:p14="http://schemas.microsoft.com/office/powerpoint/2010/main" val="2997847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8CB43-42BD-09E7-33C4-B12D124E03C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7F6D4F-B723-B974-29F0-6571F398DA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A7FF04-5F35-C8D0-5977-1DF058734385}"/>
              </a:ext>
            </a:extLst>
          </p:cNvPr>
          <p:cNvSpPr>
            <a:spLocks noGrp="1"/>
          </p:cNvSpPr>
          <p:nvPr>
            <p:ph type="dt" sz="half" idx="10"/>
          </p:nvPr>
        </p:nvSpPr>
        <p:spPr/>
        <p:txBody>
          <a:bodyPr/>
          <a:lstStyle/>
          <a:p>
            <a:fld id="{D77DCF74-D4EB-41E8-B3A2-A2D7D4BEC71B}" type="datetimeFigureOut">
              <a:rPr lang="en-US" smtClean="0"/>
              <a:t>5/23/2023</a:t>
            </a:fld>
            <a:endParaRPr lang="en-US"/>
          </a:p>
        </p:txBody>
      </p:sp>
      <p:sp>
        <p:nvSpPr>
          <p:cNvPr id="5" name="Footer Placeholder 4">
            <a:extLst>
              <a:ext uri="{FF2B5EF4-FFF2-40B4-BE49-F238E27FC236}">
                <a16:creationId xmlns:a16="http://schemas.microsoft.com/office/drawing/2014/main" id="{56C3314A-1850-0E26-153F-1C01AC1C98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7E326A-D2BD-F7FF-380A-FB14761D676A}"/>
              </a:ext>
            </a:extLst>
          </p:cNvPr>
          <p:cNvSpPr>
            <a:spLocks noGrp="1"/>
          </p:cNvSpPr>
          <p:nvPr>
            <p:ph type="sldNum" sz="quarter" idx="12"/>
          </p:nvPr>
        </p:nvSpPr>
        <p:spPr/>
        <p:txBody>
          <a:bodyPr/>
          <a:lstStyle/>
          <a:p>
            <a:fld id="{1EB0FC42-BB4A-485C-9D57-6BF16D62A09A}" type="slidenum">
              <a:rPr lang="en-US" smtClean="0"/>
              <a:t>‹#›</a:t>
            </a:fld>
            <a:endParaRPr lang="en-US"/>
          </a:p>
        </p:txBody>
      </p:sp>
    </p:spTree>
    <p:extLst>
      <p:ext uri="{BB962C8B-B14F-4D97-AF65-F5344CB8AC3E}">
        <p14:creationId xmlns:p14="http://schemas.microsoft.com/office/powerpoint/2010/main" val="2484184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0D9AE1-6D47-A3D2-B6C2-98FAEA3FAF4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C0BB0D-8E4A-A710-39EF-6410CE3F16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C087C9-AD99-67F1-D888-EEEE80ADC47B}"/>
              </a:ext>
            </a:extLst>
          </p:cNvPr>
          <p:cNvSpPr>
            <a:spLocks noGrp="1"/>
          </p:cNvSpPr>
          <p:nvPr>
            <p:ph type="dt" sz="half" idx="10"/>
          </p:nvPr>
        </p:nvSpPr>
        <p:spPr/>
        <p:txBody>
          <a:bodyPr/>
          <a:lstStyle/>
          <a:p>
            <a:fld id="{D77DCF74-D4EB-41E8-B3A2-A2D7D4BEC71B}" type="datetimeFigureOut">
              <a:rPr lang="en-US" smtClean="0"/>
              <a:t>5/23/2023</a:t>
            </a:fld>
            <a:endParaRPr lang="en-US"/>
          </a:p>
        </p:txBody>
      </p:sp>
      <p:sp>
        <p:nvSpPr>
          <p:cNvPr id="5" name="Footer Placeholder 4">
            <a:extLst>
              <a:ext uri="{FF2B5EF4-FFF2-40B4-BE49-F238E27FC236}">
                <a16:creationId xmlns:a16="http://schemas.microsoft.com/office/drawing/2014/main" id="{96F2C10F-7B41-1AD9-1ABC-5A827B996B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9C1434-BFC6-1BC0-498E-8E11F660B60C}"/>
              </a:ext>
            </a:extLst>
          </p:cNvPr>
          <p:cNvSpPr>
            <a:spLocks noGrp="1"/>
          </p:cNvSpPr>
          <p:nvPr>
            <p:ph type="sldNum" sz="quarter" idx="12"/>
          </p:nvPr>
        </p:nvSpPr>
        <p:spPr/>
        <p:txBody>
          <a:bodyPr/>
          <a:lstStyle/>
          <a:p>
            <a:fld id="{1EB0FC42-BB4A-485C-9D57-6BF16D62A09A}" type="slidenum">
              <a:rPr lang="en-US" smtClean="0"/>
              <a:t>‹#›</a:t>
            </a:fld>
            <a:endParaRPr lang="en-US"/>
          </a:p>
        </p:txBody>
      </p:sp>
    </p:spTree>
    <p:extLst>
      <p:ext uri="{BB962C8B-B14F-4D97-AF65-F5344CB8AC3E}">
        <p14:creationId xmlns:p14="http://schemas.microsoft.com/office/powerpoint/2010/main" val="454206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8851E-4184-B5B6-E3E0-1E590770F3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AE0EE2-ED72-CBF5-4009-AAAF3E8F79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A0CD1E-77E2-42F2-C982-4948FD72CD1A}"/>
              </a:ext>
            </a:extLst>
          </p:cNvPr>
          <p:cNvSpPr>
            <a:spLocks noGrp="1"/>
          </p:cNvSpPr>
          <p:nvPr>
            <p:ph type="dt" sz="half" idx="10"/>
          </p:nvPr>
        </p:nvSpPr>
        <p:spPr/>
        <p:txBody>
          <a:bodyPr/>
          <a:lstStyle/>
          <a:p>
            <a:fld id="{D77DCF74-D4EB-41E8-B3A2-A2D7D4BEC71B}" type="datetimeFigureOut">
              <a:rPr lang="en-US" smtClean="0"/>
              <a:t>5/23/2023</a:t>
            </a:fld>
            <a:endParaRPr lang="en-US"/>
          </a:p>
        </p:txBody>
      </p:sp>
      <p:sp>
        <p:nvSpPr>
          <p:cNvPr id="5" name="Footer Placeholder 4">
            <a:extLst>
              <a:ext uri="{FF2B5EF4-FFF2-40B4-BE49-F238E27FC236}">
                <a16:creationId xmlns:a16="http://schemas.microsoft.com/office/drawing/2014/main" id="{8713D70C-FC1C-01F8-79C2-035C2C2358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C26395-0B42-5A9B-5221-D59CEDC87A1C}"/>
              </a:ext>
            </a:extLst>
          </p:cNvPr>
          <p:cNvSpPr>
            <a:spLocks noGrp="1"/>
          </p:cNvSpPr>
          <p:nvPr>
            <p:ph type="sldNum" sz="quarter" idx="12"/>
          </p:nvPr>
        </p:nvSpPr>
        <p:spPr/>
        <p:txBody>
          <a:bodyPr/>
          <a:lstStyle/>
          <a:p>
            <a:fld id="{1EB0FC42-BB4A-485C-9D57-6BF16D62A09A}" type="slidenum">
              <a:rPr lang="en-US" smtClean="0"/>
              <a:t>‹#›</a:t>
            </a:fld>
            <a:endParaRPr lang="en-US"/>
          </a:p>
        </p:txBody>
      </p:sp>
    </p:spTree>
    <p:extLst>
      <p:ext uri="{BB962C8B-B14F-4D97-AF65-F5344CB8AC3E}">
        <p14:creationId xmlns:p14="http://schemas.microsoft.com/office/powerpoint/2010/main" val="4271973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A1A07-F936-954F-ADB6-9FFCAD065A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DED67C-F611-D3A6-3C56-E6770C0607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118338-C1FE-09F7-2DD5-0B769400D264}"/>
              </a:ext>
            </a:extLst>
          </p:cNvPr>
          <p:cNvSpPr>
            <a:spLocks noGrp="1"/>
          </p:cNvSpPr>
          <p:nvPr>
            <p:ph type="dt" sz="half" idx="10"/>
          </p:nvPr>
        </p:nvSpPr>
        <p:spPr/>
        <p:txBody>
          <a:bodyPr/>
          <a:lstStyle/>
          <a:p>
            <a:fld id="{D77DCF74-D4EB-41E8-B3A2-A2D7D4BEC71B}" type="datetimeFigureOut">
              <a:rPr lang="en-US" smtClean="0"/>
              <a:t>5/23/2023</a:t>
            </a:fld>
            <a:endParaRPr lang="en-US"/>
          </a:p>
        </p:txBody>
      </p:sp>
      <p:sp>
        <p:nvSpPr>
          <p:cNvPr id="5" name="Footer Placeholder 4">
            <a:extLst>
              <a:ext uri="{FF2B5EF4-FFF2-40B4-BE49-F238E27FC236}">
                <a16:creationId xmlns:a16="http://schemas.microsoft.com/office/drawing/2014/main" id="{CBB9EA07-E6EA-46E4-2EB5-19A80F7788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A51A5D-CD6F-3A14-E573-63C62E787AC9}"/>
              </a:ext>
            </a:extLst>
          </p:cNvPr>
          <p:cNvSpPr>
            <a:spLocks noGrp="1"/>
          </p:cNvSpPr>
          <p:nvPr>
            <p:ph type="sldNum" sz="quarter" idx="12"/>
          </p:nvPr>
        </p:nvSpPr>
        <p:spPr/>
        <p:txBody>
          <a:bodyPr/>
          <a:lstStyle/>
          <a:p>
            <a:fld id="{1EB0FC42-BB4A-485C-9D57-6BF16D62A09A}" type="slidenum">
              <a:rPr lang="en-US" smtClean="0"/>
              <a:t>‹#›</a:t>
            </a:fld>
            <a:endParaRPr lang="en-US"/>
          </a:p>
        </p:txBody>
      </p:sp>
    </p:spTree>
    <p:extLst>
      <p:ext uri="{BB962C8B-B14F-4D97-AF65-F5344CB8AC3E}">
        <p14:creationId xmlns:p14="http://schemas.microsoft.com/office/powerpoint/2010/main" val="595182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49246-445E-183B-F452-83F0A42A21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DD5F22-F32D-0621-11A0-650ECD6918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AFE78D-0410-382C-BABB-CC7C1B4052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95AE2E-3F54-02C6-31C2-BC2D3D0B6135}"/>
              </a:ext>
            </a:extLst>
          </p:cNvPr>
          <p:cNvSpPr>
            <a:spLocks noGrp="1"/>
          </p:cNvSpPr>
          <p:nvPr>
            <p:ph type="dt" sz="half" idx="10"/>
          </p:nvPr>
        </p:nvSpPr>
        <p:spPr/>
        <p:txBody>
          <a:bodyPr/>
          <a:lstStyle/>
          <a:p>
            <a:fld id="{D77DCF74-D4EB-41E8-B3A2-A2D7D4BEC71B}" type="datetimeFigureOut">
              <a:rPr lang="en-US" smtClean="0"/>
              <a:t>5/23/2023</a:t>
            </a:fld>
            <a:endParaRPr lang="en-US"/>
          </a:p>
        </p:txBody>
      </p:sp>
      <p:sp>
        <p:nvSpPr>
          <p:cNvPr id="6" name="Footer Placeholder 5">
            <a:extLst>
              <a:ext uri="{FF2B5EF4-FFF2-40B4-BE49-F238E27FC236}">
                <a16:creationId xmlns:a16="http://schemas.microsoft.com/office/drawing/2014/main" id="{D2ECB7C1-1F9C-6440-7AE1-6A2A00B942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438F4E-62AE-E0E2-4122-648A2F810236}"/>
              </a:ext>
            </a:extLst>
          </p:cNvPr>
          <p:cNvSpPr>
            <a:spLocks noGrp="1"/>
          </p:cNvSpPr>
          <p:nvPr>
            <p:ph type="sldNum" sz="quarter" idx="12"/>
          </p:nvPr>
        </p:nvSpPr>
        <p:spPr/>
        <p:txBody>
          <a:bodyPr/>
          <a:lstStyle/>
          <a:p>
            <a:fld id="{1EB0FC42-BB4A-485C-9D57-6BF16D62A09A}" type="slidenum">
              <a:rPr lang="en-US" smtClean="0"/>
              <a:t>‹#›</a:t>
            </a:fld>
            <a:endParaRPr lang="en-US"/>
          </a:p>
        </p:txBody>
      </p:sp>
    </p:spTree>
    <p:extLst>
      <p:ext uri="{BB962C8B-B14F-4D97-AF65-F5344CB8AC3E}">
        <p14:creationId xmlns:p14="http://schemas.microsoft.com/office/powerpoint/2010/main" val="995510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1FDEC-3D89-6298-BF74-ECC9E229541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629FDD-CC51-8002-4666-C97C4B6864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D5A1D9-7CD2-4BF8-1207-FB7AF8AD6A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473444-5754-9883-129A-88DFD64A9C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22A18D-8BCF-480D-843F-FEF119AB97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516141D-2200-986C-7E81-30EF422B02BF}"/>
              </a:ext>
            </a:extLst>
          </p:cNvPr>
          <p:cNvSpPr>
            <a:spLocks noGrp="1"/>
          </p:cNvSpPr>
          <p:nvPr>
            <p:ph type="dt" sz="half" idx="10"/>
          </p:nvPr>
        </p:nvSpPr>
        <p:spPr/>
        <p:txBody>
          <a:bodyPr/>
          <a:lstStyle/>
          <a:p>
            <a:fld id="{D77DCF74-D4EB-41E8-B3A2-A2D7D4BEC71B}" type="datetimeFigureOut">
              <a:rPr lang="en-US" smtClean="0"/>
              <a:t>5/23/2023</a:t>
            </a:fld>
            <a:endParaRPr lang="en-US"/>
          </a:p>
        </p:txBody>
      </p:sp>
      <p:sp>
        <p:nvSpPr>
          <p:cNvPr id="8" name="Footer Placeholder 7">
            <a:extLst>
              <a:ext uri="{FF2B5EF4-FFF2-40B4-BE49-F238E27FC236}">
                <a16:creationId xmlns:a16="http://schemas.microsoft.com/office/drawing/2014/main" id="{15FCBA92-03AB-5F90-AC6E-EB3460F1FC9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0F3834-5066-0128-DF0E-3D01CEC77860}"/>
              </a:ext>
            </a:extLst>
          </p:cNvPr>
          <p:cNvSpPr>
            <a:spLocks noGrp="1"/>
          </p:cNvSpPr>
          <p:nvPr>
            <p:ph type="sldNum" sz="quarter" idx="12"/>
          </p:nvPr>
        </p:nvSpPr>
        <p:spPr/>
        <p:txBody>
          <a:bodyPr/>
          <a:lstStyle/>
          <a:p>
            <a:fld id="{1EB0FC42-BB4A-485C-9D57-6BF16D62A09A}" type="slidenum">
              <a:rPr lang="en-US" smtClean="0"/>
              <a:t>‹#›</a:t>
            </a:fld>
            <a:endParaRPr lang="en-US"/>
          </a:p>
        </p:txBody>
      </p:sp>
    </p:spTree>
    <p:extLst>
      <p:ext uri="{BB962C8B-B14F-4D97-AF65-F5344CB8AC3E}">
        <p14:creationId xmlns:p14="http://schemas.microsoft.com/office/powerpoint/2010/main" val="1383351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248D5-2195-5062-034B-058AFEE6DC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FC5DF3-88A9-EBA3-7752-26262290CC76}"/>
              </a:ext>
            </a:extLst>
          </p:cNvPr>
          <p:cNvSpPr>
            <a:spLocks noGrp="1"/>
          </p:cNvSpPr>
          <p:nvPr>
            <p:ph type="dt" sz="half" idx="10"/>
          </p:nvPr>
        </p:nvSpPr>
        <p:spPr/>
        <p:txBody>
          <a:bodyPr/>
          <a:lstStyle/>
          <a:p>
            <a:fld id="{D77DCF74-D4EB-41E8-B3A2-A2D7D4BEC71B}" type="datetimeFigureOut">
              <a:rPr lang="en-US" smtClean="0"/>
              <a:t>5/23/2023</a:t>
            </a:fld>
            <a:endParaRPr lang="en-US"/>
          </a:p>
        </p:txBody>
      </p:sp>
      <p:sp>
        <p:nvSpPr>
          <p:cNvPr id="4" name="Footer Placeholder 3">
            <a:extLst>
              <a:ext uri="{FF2B5EF4-FFF2-40B4-BE49-F238E27FC236}">
                <a16:creationId xmlns:a16="http://schemas.microsoft.com/office/drawing/2014/main" id="{C7045836-B0FC-9C77-3E6C-BF98B8642E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8CC4A1-4FDD-5079-6304-3DA2A299870D}"/>
              </a:ext>
            </a:extLst>
          </p:cNvPr>
          <p:cNvSpPr>
            <a:spLocks noGrp="1"/>
          </p:cNvSpPr>
          <p:nvPr>
            <p:ph type="sldNum" sz="quarter" idx="12"/>
          </p:nvPr>
        </p:nvSpPr>
        <p:spPr/>
        <p:txBody>
          <a:bodyPr/>
          <a:lstStyle/>
          <a:p>
            <a:fld id="{1EB0FC42-BB4A-485C-9D57-6BF16D62A09A}" type="slidenum">
              <a:rPr lang="en-US" smtClean="0"/>
              <a:t>‹#›</a:t>
            </a:fld>
            <a:endParaRPr lang="en-US"/>
          </a:p>
        </p:txBody>
      </p:sp>
    </p:spTree>
    <p:extLst>
      <p:ext uri="{BB962C8B-B14F-4D97-AF65-F5344CB8AC3E}">
        <p14:creationId xmlns:p14="http://schemas.microsoft.com/office/powerpoint/2010/main" val="44649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C00C59-7E9B-D805-6356-C3EAA625DA3A}"/>
              </a:ext>
            </a:extLst>
          </p:cNvPr>
          <p:cNvSpPr>
            <a:spLocks noGrp="1"/>
          </p:cNvSpPr>
          <p:nvPr>
            <p:ph type="dt" sz="half" idx="10"/>
          </p:nvPr>
        </p:nvSpPr>
        <p:spPr/>
        <p:txBody>
          <a:bodyPr/>
          <a:lstStyle/>
          <a:p>
            <a:fld id="{D77DCF74-D4EB-41E8-B3A2-A2D7D4BEC71B}" type="datetimeFigureOut">
              <a:rPr lang="en-US" smtClean="0"/>
              <a:t>5/23/2023</a:t>
            </a:fld>
            <a:endParaRPr lang="en-US"/>
          </a:p>
        </p:txBody>
      </p:sp>
      <p:sp>
        <p:nvSpPr>
          <p:cNvPr id="3" name="Footer Placeholder 2">
            <a:extLst>
              <a:ext uri="{FF2B5EF4-FFF2-40B4-BE49-F238E27FC236}">
                <a16:creationId xmlns:a16="http://schemas.microsoft.com/office/drawing/2014/main" id="{92B235CE-0EF2-16C2-2A27-6EC23525BB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021A077-5A93-7902-CB93-8732D66E8705}"/>
              </a:ext>
            </a:extLst>
          </p:cNvPr>
          <p:cNvSpPr>
            <a:spLocks noGrp="1"/>
          </p:cNvSpPr>
          <p:nvPr>
            <p:ph type="sldNum" sz="quarter" idx="12"/>
          </p:nvPr>
        </p:nvSpPr>
        <p:spPr/>
        <p:txBody>
          <a:bodyPr/>
          <a:lstStyle/>
          <a:p>
            <a:fld id="{1EB0FC42-BB4A-485C-9D57-6BF16D62A09A}" type="slidenum">
              <a:rPr lang="en-US" smtClean="0"/>
              <a:t>‹#›</a:t>
            </a:fld>
            <a:endParaRPr lang="en-US"/>
          </a:p>
        </p:txBody>
      </p:sp>
    </p:spTree>
    <p:extLst>
      <p:ext uri="{BB962C8B-B14F-4D97-AF65-F5344CB8AC3E}">
        <p14:creationId xmlns:p14="http://schemas.microsoft.com/office/powerpoint/2010/main" val="791739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C538F-C139-A2BB-7D19-B0F36770E6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B5C04D2-AD84-2ED2-A722-392343E8AB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44408C-B0F3-2B79-DCA1-79DBEC5711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ACFA16-396C-8AE2-52F8-C13A62726071}"/>
              </a:ext>
            </a:extLst>
          </p:cNvPr>
          <p:cNvSpPr>
            <a:spLocks noGrp="1"/>
          </p:cNvSpPr>
          <p:nvPr>
            <p:ph type="dt" sz="half" idx="10"/>
          </p:nvPr>
        </p:nvSpPr>
        <p:spPr/>
        <p:txBody>
          <a:bodyPr/>
          <a:lstStyle/>
          <a:p>
            <a:fld id="{D77DCF74-D4EB-41E8-B3A2-A2D7D4BEC71B}" type="datetimeFigureOut">
              <a:rPr lang="en-US" smtClean="0"/>
              <a:t>5/23/2023</a:t>
            </a:fld>
            <a:endParaRPr lang="en-US"/>
          </a:p>
        </p:txBody>
      </p:sp>
      <p:sp>
        <p:nvSpPr>
          <p:cNvPr id="6" name="Footer Placeholder 5">
            <a:extLst>
              <a:ext uri="{FF2B5EF4-FFF2-40B4-BE49-F238E27FC236}">
                <a16:creationId xmlns:a16="http://schemas.microsoft.com/office/drawing/2014/main" id="{3D8FE914-CB71-FC7C-E93A-7D10838C74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C55D2E-945C-3D32-EBA1-A0252A124057}"/>
              </a:ext>
            </a:extLst>
          </p:cNvPr>
          <p:cNvSpPr>
            <a:spLocks noGrp="1"/>
          </p:cNvSpPr>
          <p:nvPr>
            <p:ph type="sldNum" sz="quarter" idx="12"/>
          </p:nvPr>
        </p:nvSpPr>
        <p:spPr/>
        <p:txBody>
          <a:bodyPr/>
          <a:lstStyle/>
          <a:p>
            <a:fld id="{1EB0FC42-BB4A-485C-9D57-6BF16D62A09A}" type="slidenum">
              <a:rPr lang="en-US" smtClean="0"/>
              <a:t>‹#›</a:t>
            </a:fld>
            <a:endParaRPr lang="en-US"/>
          </a:p>
        </p:txBody>
      </p:sp>
    </p:spTree>
    <p:extLst>
      <p:ext uri="{BB962C8B-B14F-4D97-AF65-F5344CB8AC3E}">
        <p14:creationId xmlns:p14="http://schemas.microsoft.com/office/powerpoint/2010/main" val="4261859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DAFE3-4174-29CE-BFB3-165ED17A3B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B20F4F5-65FE-3A7A-F694-40F47595CF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06A137-D8E7-1E14-D16B-4900FFEB95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EAE6A8-61A5-4C48-42C5-2CAE50F57E1C}"/>
              </a:ext>
            </a:extLst>
          </p:cNvPr>
          <p:cNvSpPr>
            <a:spLocks noGrp="1"/>
          </p:cNvSpPr>
          <p:nvPr>
            <p:ph type="dt" sz="half" idx="10"/>
          </p:nvPr>
        </p:nvSpPr>
        <p:spPr/>
        <p:txBody>
          <a:bodyPr/>
          <a:lstStyle/>
          <a:p>
            <a:fld id="{D77DCF74-D4EB-41E8-B3A2-A2D7D4BEC71B}" type="datetimeFigureOut">
              <a:rPr lang="en-US" smtClean="0"/>
              <a:t>5/23/2023</a:t>
            </a:fld>
            <a:endParaRPr lang="en-US"/>
          </a:p>
        </p:txBody>
      </p:sp>
      <p:sp>
        <p:nvSpPr>
          <p:cNvPr id="6" name="Footer Placeholder 5">
            <a:extLst>
              <a:ext uri="{FF2B5EF4-FFF2-40B4-BE49-F238E27FC236}">
                <a16:creationId xmlns:a16="http://schemas.microsoft.com/office/drawing/2014/main" id="{C19771F5-1169-4291-C232-479429824C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4E662-4630-A981-893A-C0A740F92ABD}"/>
              </a:ext>
            </a:extLst>
          </p:cNvPr>
          <p:cNvSpPr>
            <a:spLocks noGrp="1"/>
          </p:cNvSpPr>
          <p:nvPr>
            <p:ph type="sldNum" sz="quarter" idx="12"/>
          </p:nvPr>
        </p:nvSpPr>
        <p:spPr/>
        <p:txBody>
          <a:bodyPr/>
          <a:lstStyle/>
          <a:p>
            <a:fld id="{1EB0FC42-BB4A-485C-9D57-6BF16D62A09A}" type="slidenum">
              <a:rPr lang="en-US" smtClean="0"/>
              <a:t>‹#›</a:t>
            </a:fld>
            <a:endParaRPr lang="en-US"/>
          </a:p>
        </p:txBody>
      </p:sp>
    </p:spTree>
    <p:extLst>
      <p:ext uri="{BB962C8B-B14F-4D97-AF65-F5344CB8AC3E}">
        <p14:creationId xmlns:p14="http://schemas.microsoft.com/office/powerpoint/2010/main" val="4154351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000E21-5417-D1C6-9837-AA839D7A6E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B4D6BBA-2327-82EE-B86E-C0035110E8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11891C-149B-0417-D7B5-7961FDFD0C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7DCF74-D4EB-41E8-B3A2-A2D7D4BEC71B}" type="datetimeFigureOut">
              <a:rPr lang="en-US" smtClean="0"/>
              <a:t>5/23/2023</a:t>
            </a:fld>
            <a:endParaRPr lang="en-US"/>
          </a:p>
        </p:txBody>
      </p:sp>
      <p:sp>
        <p:nvSpPr>
          <p:cNvPr id="5" name="Footer Placeholder 4">
            <a:extLst>
              <a:ext uri="{FF2B5EF4-FFF2-40B4-BE49-F238E27FC236}">
                <a16:creationId xmlns:a16="http://schemas.microsoft.com/office/drawing/2014/main" id="{8B7193B6-ABA1-EFE3-20FB-6EC4371434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8479FDE-C98A-247F-8BEB-C32D635CE8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B0FC42-BB4A-485C-9D57-6BF16D62A09A}" type="slidenum">
              <a:rPr lang="en-US" smtClean="0"/>
              <a:t>‹#›</a:t>
            </a:fld>
            <a:endParaRPr lang="en-US"/>
          </a:p>
        </p:txBody>
      </p:sp>
    </p:spTree>
    <p:extLst>
      <p:ext uri="{BB962C8B-B14F-4D97-AF65-F5344CB8AC3E}">
        <p14:creationId xmlns:p14="http://schemas.microsoft.com/office/powerpoint/2010/main" val="4464892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image" Target="../media/image1.png"/><Relationship Id="rId5" Type="http://schemas.openxmlformats.org/officeDocument/2006/relationships/notesSlide" Target="../notesSlides/notesSlide9.xml"/><Relationship Id="rId4"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notesSlide" Target="../notesSlides/notesSlide10.xml"/><Relationship Id="rId5" Type="http://schemas.openxmlformats.org/officeDocument/2006/relationships/slideLayout" Target="../slideLayouts/slideLayout1.xml"/><Relationship Id="rId4" Type="http://schemas.openxmlformats.org/officeDocument/2006/relationships/tags" Target="../tags/tag38.xml"/></Relationships>
</file>

<file path=ppt/slides/_rels/slide12.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 Id="rId5" Type="http://schemas.openxmlformats.org/officeDocument/2006/relationships/notesSlide" Target="../notesSlides/notesSlide11.xml"/><Relationship Id="rId4"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tags" Target="../tags/tag42.xml"/><Relationship Id="rId5" Type="http://schemas.openxmlformats.org/officeDocument/2006/relationships/notesSlide" Target="../notesSlides/notesSlide12.xml"/><Relationship Id="rId4"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 Id="rId5" Type="http://schemas.openxmlformats.org/officeDocument/2006/relationships/notesSlide" Target="../notesSlides/notesSlide13.xml"/><Relationship Id="rId4"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tags" Target="../tags/tag48.xml"/><Relationship Id="rId5" Type="http://schemas.openxmlformats.org/officeDocument/2006/relationships/notesSlide" Target="../notesSlides/notesSlide14.xml"/><Relationship Id="rId4"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image" Target="../media/image2.png"/><Relationship Id="rId5" Type="http://schemas.openxmlformats.org/officeDocument/2006/relationships/notesSlide" Target="../notesSlides/notesSlide15.xml"/><Relationship Id="rId4"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notesSlide" Target="../notesSlides/notesSlide16.xml"/><Relationship Id="rId4"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image" Target="../media/image3.png"/><Relationship Id="rId5" Type="http://schemas.openxmlformats.org/officeDocument/2006/relationships/notesSlide" Target="../notesSlides/notesSlide17.xml"/><Relationship Id="rId4"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notesSlide" Target="../notesSlides/notesSlide18.xml"/><Relationship Id="rId5" Type="http://schemas.openxmlformats.org/officeDocument/2006/relationships/slideLayout" Target="../slideLayouts/slideLayout1.xml"/><Relationship Id="rId4" Type="http://schemas.openxmlformats.org/officeDocument/2006/relationships/tags" Target="../tags/tag63.xml"/></Relationships>
</file>

<file path=ppt/slides/_rels/slide2.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7.xml"/></Relationships>
</file>

<file path=ppt/slides/_rels/slide20.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 Id="rId5" Type="http://schemas.openxmlformats.org/officeDocument/2006/relationships/notesSlide" Target="../notesSlides/notesSlide19.xml"/><Relationship Id="rId4"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image" Target="../media/image4.png"/><Relationship Id="rId5" Type="http://schemas.openxmlformats.org/officeDocument/2006/relationships/notesSlide" Target="../notesSlides/notesSlide20.xml"/><Relationship Id="rId4"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tags" Target="../tags/tag72.xml"/><Relationship Id="rId7" Type="http://schemas.openxmlformats.org/officeDocument/2006/relationships/image" Target="../media/image5.png"/><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notesSlide" Target="../notesSlides/notesSlide21.xml"/><Relationship Id="rId5" Type="http://schemas.openxmlformats.org/officeDocument/2006/relationships/slideLayout" Target="../slideLayouts/slideLayout1.xml"/><Relationship Id="rId4" Type="http://schemas.openxmlformats.org/officeDocument/2006/relationships/tags" Target="../tags/tag73.xml"/></Relationships>
</file>

<file path=ppt/slides/_rels/slide23.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image" Target="../media/image6.png"/><Relationship Id="rId5" Type="http://schemas.openxmlformats.org/officeDocument/2006/relationships/notesSlide" Target="../notesSlides/notesSlide22.xml"/><Relationship Id="rId4"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image" Target="../media/image7.png"/><Relationship Id="rId5" Type="http://schemas.openxmlformats.org/officeDocument/2006/relationships/notesSlide" Target="../notesSlides/notesSlide23.xml"/><Relationship Id="rId4"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tags" Target="../tags/tag80.xml"/><Relationship Id="rId6" Type="http://schemas.openxmlformats.org/officeDocument/2006/relationships/image" Target="../media/image8.png"/><Relationship Id="rId5" Type="http://schemas.openxmlformats.org/officeDocument/2006/relationships/notesSlide" Target="../notesSlides/notesSlide24.xml"/><Relationship Id="rId4"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notesSlide" Target="../notesSlides/notesSlide25.xml"/><Relationship Id="rId5" Type="http://schemas.openxmlformats.org/officeDocument/2006/relationships/slideLayout" Target="../slideLayouts/slideLayout1.xml"/><Relationship Id="rId4" Type="http://schemas.openxmlformats.org/officeDocument/2006/relationships/tags" Target="../tags/tag86.xml"/></Relationships>
</file>

<file path=ppt/slides/_rels/slide27.xml.rels><?xml version="1.0" encoding="UTF-8" standalone="yes"?>
<Relationships xmlns="http://schemas.openxmlformats.org/package/2006/relationships"><Relationship Id="rId3" Type="http://schemas.openxmlformats.org/officeDocument/2006/relationships/tags" Target="../tags/tag89.xml"/><Relationship Id="rId2" Type="http://schemas.openxmlformats.org/officeDocument/2006/relationships/tags" Target="../tags/tag88.xml"/><Relationship Id="rId1" Type="http://schemas.openxmlformats.org/officeDocument/2006/relationships/tags" Target="../tags/tag87.xml"/><Relationship Id="rId5" Type="http://schemas.openxmlformats.org/officeDocument/2006/relationships/notesSlide" Target="../notesSlides/notesSlide26.xml"/><Relationship Id="rId4"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tags" Target="../tags/tag92.xml"/><Relationship Id="rId2" Type="http://schemas.openxmlformats.org/officeDocument/2006/relationships/tags" Target="../tags/tag91.xml"/><Relationship Id="rId1" Type="http://schemas.openxmlformats.org/officeDocument/2006/relationships/tags" Target="../tags/tag90.xml"/><Relationship Id="rId5" Type="http://schemas.openxmlformats.org/officeDocument/2006/relationships/notesSlide" Target="../notesSlides/notesSlide27.xml"/><Relationship Id="rId4"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tags" Target="../tags/tag95.xml"/><Relationship Id="rId2" Type="http://schemas.openxmlformats.org/officeDocument/2006/relationships/tags" Target="../tags/tag94.xml"/><Relationship Id="rId1" Type="http://schemas.openxmlformats.org/officeDocument/2006/relationships/tags" Target="../tags/tag93.xml"/><Relationship Id="rId6" Type="http://schemas.openxmlformats.org/officeDocument/2006/relationships/image" Target="../media/image9.png"/><Relationship Id="rId5" Type="http://schemas.openxmlformats.org/officeDocument/2006/relationships/notesSlide" Target="../notesSlides/notesSlide28.xml"/><Relationship Id="rId4"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notesSlide" Target="../notesSlides/notesSlide2.xml"/><Relationship Id="rId5" Type="http://schemas.openxmlformats.org/officeDocument/2006/relationships/slideLayout" Target="../slideLayouts/slideLayout1.xml"/><Relationship Id="rId4" Type="http://schemas.openxmlformats.org/officeDocument/2006/relationships/tags" Target="../tags/tag11.xml"/></Relationships>
</file>

<file path=ppt/slides/_rels/slide30.xml.rels><?xml version="1.0" encoding="UTF-8" standalone="yes"?>
<Relationships xmlns="http://schemas.openxmlformats.org/package/2006/relationships"><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tags" Target="../tags/tag96.xml"/><Relationship Id="rId6" Type="http://schemas.openxmlformats.org/officeDocument/2006/relationships/notesSlide" Target="../notesSlides/notesSlide29.xml"/><Relationship Id="rId5" Type="http://schemas.openxmlformats.org/officeDocument/2006/relationships/slideLayout" Target="../slideLayouts/slideLayout1.xml"/><Relationship Id="rId4" Type="http://schemas.openxmlformats.org/officeDocument/2006/relationships/tags" Target="../tags/tag99.xml"/></Relationships>
</file>

<file path=ppt/slides/_rels/slide31.xml.rels><?xml version="1.0" encoding="UTF-8" standalone="yes"?>
<Relationships xmlns="http://schemas.openxmlformats.org/package/2006/relationships"><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tags" Target="../tags/tag100.xml"/><Relationship Id="rId6" Type="http://schemas.openxmlformats.org/officeDocument/2006/relationships/image" Target="../media/image10.png"/><Relationship Id="rId5" Type="http://schemas.openxmlformats.org/officeDocument/2006/relationships/notesSlide" Target="../notesSlides/notesSlide30.xml"/><Relationship Id="rId4"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tags" Target="../tags/tag105.xml"/><Relationship Id="rId2" Type="http://schemas.openxmlformats.org/officeDocument/2006/relationships/tags" Target="../tags/tag104.xml"/><Relationship Id="rId1" Type="http://schemas.openxmlformats.org/officeDocument/2006/relationships/tags" Target="../tags/tag103.xml"/><Relationship Id="rId6" Type="http://schemas.openxmlformats.org/officeDocument/2006/relationships/notesSlide" Target="../notesSlides/notesSlide31.xml"/><Relationship Id="rId5" Type="http://schemas.openxmlformats.org/officeDocument/2006/relationships/slideLayout" Target="../slideLayouts/slideLayout1.xml"/><Relationship Id="rId4" Type="http://schemas.openxmlformats.org/officeDocument/2006/relationships/tags" Target="../tags/tag106.xml"/></Relationships>
</file>

<file path=ppt/slides/_rels/slide33.xml.rels><?xml version="1.0" encoding="UTF-8" standalone="yes"?>
<Relationships xmlns="http://schemas.openxmlformats.org/package/2006/relationships"><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tags" Target="../tags/tag107.xml"/><Relationship Id="rId5" Type="http://schemas.openxmlformats.org/officeDocument/2006/relationships/notesSlide" Target="../notesSlides/notesSlide32.xml"/><Relationship Id="rId4"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tags" Target="../tags/tag112.xml"/><Relationship Id="rId2" Type="http://schemas.openxmlformats.org/officeDocument/2006/relationships/tags" Target="../tags/tag111.xml"/><Relationship Id="rId1" Type="http://schemas.openxmlformats.org/officeDocument/2006/relationships/tags" Target="../tags/tag110.xml"/><Relationship Id="rId6" Type="http://schemas.openxmlformats.org/officeDocument/2006/relationships/image" Target="../media/image11.png"/><Relationship Id="rId5" Type="http://schemas.openxmlformats.org/officeDocument/2006/relationships/notesSlide" Target="../notesSlides/notesSlide33.xml"/><Relationship Id="rId4"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tags" Target="../tags/tag113.xml"/><Relationship Id="rId5" Type="http://schemas.openxmlformats.org/officeDocument/2006/relationships/notesSlide" Target="../notesSlides/notesSlide34.xml"/><Relationship Id="rId4"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tags" Target="../tags/tag116.xml"/><Relationship Id="rId5" Type="http://schemas.openxmlformats.org/officeDocument/2006/relationships/notesSlide" Target="../notesSlides/notesSlide35.xml"/><Relationship Id="rId4"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tags" Target="../tags/tag121.xml"/><Relationship Id="rId2" Type="http://schemas.openxmlformats.org/officeDocument/2006/relationships/tags" Target="../tags/tag120.xml"/><Relationship Id="rId1" Type="http://schemas.openxmlformats.org/officeDocument/2006/relationships/tags" Target="../tags/tag119.xml"/><Relationship Id="rId6" Type="http://schemas.openxmlformats.org/officeDocument/2006/relationships/notesSlide" Target="../notesSlides/notesSlide36.xml"/><Relationship Id="rId5" Type="http://schemas.openxmlformats.org/officeDocument/2006/relationships/slideLayout" Target="../slideLayouts/slideLayout1.xml"/><Relationship Id="rId4" Type="http://schemas.openxmlformats.org/officeDocument/2006/relationships/tags" Target="../tags/tag122.xml"/></Relationships>
</file>

<file path=ppt/slides/_rels/slide38.xml.rels><?xml version="1.0" encoding="UTF-8" standalone="yes"?>
<Relationships xmlns="http://schemas.openxmlformats.org/package/2006/relationships"><Relationship Id="rId3" Type="http://schemas.openxmlformats.org/officeDocument/2006/relationships/tags" Target="../tags/tag125.xml"/><Relationship Id="rId2" Type="http://schemas.openxmlformats.org/officeDocument/2006/relationships/tags" Target="../tags/tag124.xml"/><Relationship Id="rId1" Type="http://schemas.openxmlformats.org/officeDocument/2006/relationships/tags" Target="../tags/tag123.xml"/><Relationship Id="rId5" Type="http://schemas.openxmlformats.org/officeDocument/2006/relationships/notesSlide" Target="../notesSlides/notesSlide37.xml"/><Relationship Id="rId4"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tags" Target="../tags/tag128.xml"/><Relationship Id="rId2" Type="http://schemas.openxmlformats.org/officeDocument/2006/relationships/tags" Target="../tags/tag127.xml"/><Relationship Id="rId1" Type="http://schemas.openxmlformats.org/officeDocument/2006/relationships/tags" Target="../tags/tag126.xml"/><Relationship Id="rId6" Type="http://schemas.openxmlformats.org/officeDocument/2006/relationships/image" Target="../media/image12.png"/><Relationship Id="rId5" Type="http://schemas.openxmlformats.org/officeDocument/2006/relationships/notesSlide" Target="../notesSlides/notesSlide38.xml"/><Relationship Id="rId4"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notesSlide" Target="../notesSlides/notesSlide3.xml"/><Relationship Id="rId4"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tags" Target="../tags/tag131.xml"/><Relationship Id="rId2" Type="http://schemas.openxmlformats.org/officeDocument/2006/relationships/tags" Target="../tags/tag130.xml"/><Relationship Id="rId1" Type="http://schemas.openxmlformats.org/officeDocument/2006/relationships/tags" Target="../tags/tag129.xml"/><Relationship Id="rId6" Type="http://schemas.openxmlformats.org/officeDocument/2006/relationships/notesSlide" Target="../notesSlides/notesSlide39.xml"/><Relationship Id="rId5" Type="http://schemas.openxmlformats.org/officeDocument/2006/relationships/slideLayout" Target="../slideLayouts/slideLayout1.xml"/><Relationship Id="rId4" Type="http://schemas.openxmlformats.org/officeDocument/2006/relationships/tags" Target="../tags/tag132.xml"/></Relationships>
</file>

<file path=ppt/slides/_rels/slide41.xml.rels><?xml version="1.0" encoding="UTF-8" standalone="yes"?>
<Relationships xmlns="http://schemas.openxmlformats.org/package/2006/relationships"><Relationship Id="rId3" Type="http://schemas.openxmlformats.org/officeDocument/2006/relationships/tags" Target="../tags/tag135.xml"/><Relationship Id="rId2" Type="http://schemas.openxmlformats.org/officeDocument/2006/relationships/tags" Target="../tags/tag134.xml"/><Relationship Id="rId1" Type="http://schemas.openxmlformats.org/officeDocument/2006/relationships/tags" Target="../tags/tag133.xml"/><Relationship Id="rId5" Type="http://schemas.openxmlformats.org/officeDocument/2006/relationships/notesSlide" Target="../notesSlides/notesSlide40.xml"/><Relationship Id="rId4"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tags" Target="../tags/tag138.xml"/><Relationship Id="rId2" Type="http://schemas.openxmlformats.org/officeDocument/2006/relationships/tags" Target="../tags/tag137.xml"/><Relationship Id="rId1" Type="http://schemas.openxmlformats.org/officeDocument/2006/relationships/tags" Target="../tags/tag136.xml"/><Relationship Id="rId6" Type="http://schemas.openxmlformats.org/officeDocument/2006/relationships/image" Target="../media/image13.png"/><Relationship Id="rId5" Type="http://schemas.openxmlformats.org/officeDocument/2006/relationships/notesSlide" Target="../notesSlides/notesSlide41.xml"/><Relationship Id="rId4"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tags" Target="../tags/tag141.xml"/><Relationship Id="rId2" Type="http://schemas.openxmlformats.org/officeDocument/2006/relationships/tags" Target="../tags/tag140.xml"/><Relationship Id="rId1" Type="http://schemas.openxmlformats.org/officeDocument/2006/relationships/tags" Target="../tags/tag139.xml"/><Relationship Id="rId6" Type="http://schemas.openxmlformats.org/officeDocument/2006/relationships/image" Target="../media/image14.png"/><Relationship Id="rId5" Type="http://schemas.openxmlformats.org/officeDocument/2006/relationships/notesSlide" Target="../notesSlides/notesSlide42.xml"/><Relationship Id="rId4"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tags" Target="../tags/tag144.xml"/><Relationship Id="rId2" Type="http://schemas.openxmlformats.org/officeDocument/2006/relationships/tags" Target="../tags/tag143.xml"/><Relationship Id="rId1" Type="http://schemas.openxmlformats.org/officeDocument/2006/relationships/tags" Target="../tags/tag142.xml"/><Relationship Id="rId5" Type="http://schemas.openxmlformats.org/officeDocument/2006/relationships/notesSlide" Target="../notesSlides/notesSlide43.xml"/><Relationship Id="rId4"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tags" Target="../tags/tag147.xml"/><Relationship Id="rId2" Type="http://schemas.openxmlformats.org/officeDocument/2006/relationships/tags" Target="../tags/tag146.xml"/><Relationship Id="rId1" Type="http://schemas.openxmlformats.org/officeDocument/2006/relationships/tags" Target="../tags/tag145.xml"/><Relationship Id="rId5" Type="http://schemas.openxmlformats.org/officeDocument/2006/relationships/notesSlide" Target="../notesSlides/notesSlide44.xml"/><Relationship Id="rId4"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tags" Target="../tags/tag150.xml"/><Relationship Id="rId2" Type="http://schemas.openxmlformats.org/officeDocument/2006/relationships/tags" Target="../tags/tag149.xml"/><Relationship Id="rId1" Type="http://schemas.openxmlformats.org/officeDocument/2006/relationships/tags" Target="../tags/tag148.xml"/><Relationship Id="rId5" Type="http://schemas.openxmlformats.org/officeDocument/2006/relationships/notesSlide" Target="../notesSlides/notesSlide45.xml"/><Relationship Id="rId4"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tags" Target="../tags/tag153.xml"/><Relationship Id="rId2" Type="http://schemas.openxmlformats.org/officeDocument/2006/relationships/tags" Target="../tags/tag152.xml"/><Relationship Id="rId1" Type="http://schemas.openxmlformats.org/officeDocument/2006/relationships/tags" Target="../tags/tag151.xml"/><Relationship Id="rId5" Type="http://schemas.openxmlformats.org/officeDocument/2006/relationships/notesSlide" Target="../notesSlides/notesSlide46.xml"/><Relationship Id="rId4"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tags" Target="../tags/tag156.xml"/><Relationship Id="rId7" Type="http://schemas.openxmlformats.org/officeDocument/2006/relationships/image" Target="../media/image15.png"/><Relationship Id="rId2" Type="http://schemas.openxmlformats.org/officeDocument/2006/relationships/tags" Target="../tags/tag155.xml"/><Relationship Id="rId1" Type="http://schemas.openxmlformats.org/officeDocument/2006/relationships/tags" Target="../tags/tag154.xml"/><Relationship Id="rId6" Type="http://schemas.openxmlformats.org/officeDocument/2006/relationships/notesSlide" Target="../notesSlides/notesSlide47.xml"/><Relationship Id="rId5" Type="http://schemas.openxmlformats.org/officeDocument/2006/relationships/slideLayout" Target="../slideLayouts/slideLayout1.xml"/><Relationship Id="rId4" Type="http://schemas.openxmlformats.org/officeDocument/2006/relationships/tags" Target="../tags/tag157.xml"/></Relationships>
</file>

<file path=ppt/slides/_rels/slide49.xml.rels><?xml version="1.0" encoding="UTF-8" standalone="yes"?>
<Relationships xmlns="http://schemas.openxmlformats.org/package/2006/relationships"><Relationship Id="rId3" Type="http://schemas.openxmlformats.org/officeDocument/2006/relationships/tags" Target="../tags/tag160.xml"/><Relationship Id="rId2" Type="http://schemas.openxmlformats.org/officeDocument/2006/relationships/tags" Target="../tags/tag159.xml"/><Relationship Id="rId1" Type="http://schemas.openxmlformats.org/officeDocument/2006/relationships/tags" Target="../tags/tag158.xml"/><Relationship Id="rId5" Type="http://schemas.openxmlformats.org/officeDocument/2006/relationships/notesSlide" Target="../notesSlides/notesSlide48.xml"/><Relationship Id="rId4"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notesSlide" Target="../notesSlides/notesSlide4.xml"/><Relationship Id="rId5" Type="http://schemas.openxmlformats.org/officeDocument/2006/relationships/slideLayout" Target="../slideLayouts/slideLayout1.xml"/><Relationship Id="rId4" Type="http://schemas.openxmlformats.org/officeDocument/2006/relationships/tags" Target="../tags/tag18.xml"/></Relationships>
</file>

<file path=ppt/slides/_rels/slide6.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notesSlide" Target="../notesSlides/notesSlide5.xml"/><Relationship Id="rId4"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notesSlide" Target="../notesSlides/notesSlide6.xml"/><Relationship Id="rId5" Type="http://schemas.openxmlformats.org/officeDocument/2006/relationships/slideLayout" Target="../slideLayouts/slideLayout1.xml"/><Relationship Id="rId4" Type="http://schemas.openxmlformats.org/officeDocument/2006/relationships/tags" Target="../tags/tag25.xml"/></Relationships>
</file>

<file path=ppt/slides/_rels/slide8.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notesSlide" Target="../notesSlides/notesSlide7.xml"/><Relationship Id="rId4"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 Id="rId5" Type="http://schemas.openxmlformats.org/officeDocument/2006/relationships/notesSlide" Target="../notesSlides/notesSlide8.xml"/><Relationship Id="rId4"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764704"/>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en-US" sz="3600" dirty="0">
                <a:solidFill>
                  <a:schemeClr val="tx1"/>
                </a:solidFill>
                <a:latin typeface="+mj-lt"/>
              </a:rPr>
              <a:t>9</a:t>
            </a:r>
            <a:r>
              <a:rPr lang="tr-TR" sz="3600" dirty="0">
                <a:solidFill>
                  <a:schemeClr val="tx1"/>
                </a:solidFill>
                <a:latin typeface="+mj-lt"/>
              </a:rPr>
              <a:t>. DERS</a:t>
            </a:r>
          </a:p>
          <a:p>
            <a:pPr algn="ctr"/>
            <a:endParaRPr lang="tr-TR" sz="3600" b="1" dirty="0">
              <a:solidFill>
                <a:schemeClr val="tx1"/>
              </a:solidFill>
              <a:latin typeface="+mj-lt"/>
            </a:endParaRPr>
          </a:p>
          <a:p>
            <a:pPr algn="ctr"/>
            <a:r>
              <a:rPr lang="tr-TR" sz="3600" b="1" dirty="0">
                <a:solidFill>
                  <a:srgbClr val="FF0000"/>
                </a:solidFill>
                <a:latin typeface="+mj-lt"/>
              </a:rPr>
              <a:t>PYTHON’DA</a:t>
            </a:r>
            <a:r>
              <a:rPr lang="en-US" sz="3600" b="1" dirty="0">
                <a:solidFill>
                  <a:srgbClr val="FF0000"/>
                </a:solidFill>
                <a:latin typeface="+mj-lt"/>
              </a:rPr>
              <a:t> NESNE Y</a:t>
            </a:r>
            <a:r>
              <a:rPr lang="tr-TR" sz="3600" b="1" dirty="0">
                <a:solidFill>
                  <a:srgbClr val="FF0000"/>
                </a:solidFill>
                <a:latin typeface="+mj-lt"/>
              </a:rPr>
              <a:t>ÖNELİMLİ</a:t>
            </a:r>
          </a:p>
          <a:p>
            <a:pPr algn="ctr"/>
            <a:r>
              <a:rPr lang="tr-TR" sz="3600" b="1" dirty="0">
                <a:solidFill>
                  <a:srgbClr val="FF0000"/>
                </a:solidFill>
                <a:latin typeface="+mj-lt"/>
              </a:rPr>
              <a:t>PROGRAMLAMA</a:t>
            </a:r>
          </a:p>
          <a:p>
            <a:pPr algn="ctr"/>
            <a:endParaRPr lang="tr-TR" sz="3200" b="1" dirty="0">
              <a:solidFill>
                <a:schemeClr val="tx1"/>
              </a:solidFill>
              <a:latin typeface="+mj-lt"/>
            </a:endParaRPr>
          </a:p>
          <a:p>
            <a:pPr algn="ctr"/>
            <a:r>
              <a:rPr lang="tr-TR" sz="3200" dirty="0" err="1">
                <a:solidFill>
                  <a:schemeClr val="tx1"/>
                </a:solidFill>
                <a:latin typeface="+mj-lt"/>
              </a:rPr>
              <a:t>Öğr</a:t>
            </a:r>
            <a:r>
              <a:rPr lang="tr-TR" sz="3200" dirty="0">
                <a:solidFill>
                  <a:schemeClr val="tx1"/>
                </a:solidFill>
                <a:latin typeface="+mj-lt"/>
              </a:rPr>
              <a:t>. Gör. Fatih KAZDAL</a:t>
            </a:r>
          </a:p>
        </p:txBody>
      </p:sp>
      <p:sp>
        <p:nvSpPr>
          <p:cNvPr id="3" name="Slayt Numarası Yer Tutucusu 2"/>
          <p:cNvSpPr>
            <a:spLocks noGrp="1"/>
          </p:cNvSpPr>
          <p:nvPr>
            <p:ph type="sldNum" sz="quarter" idx="12"/>
            <p:custDataLst>
              <p:tags r:id="rId2"/>
            </p:custDataLst>
          </p:nvPr>
        </p:nvSpPr>
        <p:spPr>
          <a:xfrm>
            <a:off x="8570912" y="6520260"/>
            <a:ext cx="2133600" cy="365125"/>
          </a:xfrm>
        </p:spPr>
        <p:txBody>
          <a:bodyPr/>
          <a:lstStyle/>
          <a:p>
            <a:fld id="{219A703F-5BE9-489E-8C60-8A91ACC9E5BC}" type="slidenum">
              <a:rPr lang="tr-TR" smtClean="0">
                <a:solidFill>
                  <a:schemeClr val="tx2">
                    <a:lumMod val="75000"/>
                  </a:schemeClr>
                </a:solidFill>
              </a:rPr>
              <a:t>1</a:t>
            </a:fld>
            <a:endParaRPr lang="tr-TR" dirty="0">
              <a:solidFill>
                <a:schemeClr val="tx2">
                  <a:lumMod val="75000"/>
                </a:schemeClr>
              </a:solidFill>
            </a:endParaRPr>
          </a:p>
        </p:txBody>
      </p:sp>
      <p:sp>
        <p:nvSpPr>
          <p:cNvPr id="5" name="Altbilgi Yer Tutucusu 1"/>
          <p:cNvSpPr>
            <a:spLocks noGrp="1"/>
          </p:cNvSpPr>
          <p:nvPr>
            <p:ph type="ftr" sz="quarter" idx="11"/>
            <p:custDataLst>
              <p:tags r:id="rId3"/>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Tree>
    <p:extLst>
      <p:ext uri="{BB962C8B-B14F-4D97-AF65-F5344CB8AC3E}">
        <p14:creationId xmlns:p14="http://schemas.microsoft.com/office/powerpoint/2010/main" val="3647743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146304"/>
            <a:ext cx="8208912" cy="636887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10</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EE5E7AFF-17A1-B7CD-A9F3-A32121D41269}"/>
              </a:ext>
            </a:extLst>
          </p:cNvPr>
          <p:cNvSpPr txBox="1"/>
          <p:nvPr/>
        </p:nvSpPr>
        <p:spPr>
          <a:xfrm>
            <a:off x="2150364" y="502920"/>
            <a:ext cx="7726680" cy="369332"/>
          </a:xfrm>
          <a:prstGeom prst="rect">
            <a:avLst/>
          </a:prstGeom>
          <a:noFill/>
        </p:spPr>
        <p:txBody>
          <a:bodyPr wrap="square" rtlCol="0">
            <a:spAutoFit/>
          </a:bodyPr>
          <a:lstStyle/>
          <a:p>
            <a:r>
              <a:rPr lang="tr-TR" b="1" dirty="0"/>
              <a:t>Örnek 1.1 Çözümü:</a:t>
            </a:r>
            <a:endParaRPr lang="tr-TR" dirty="0"/>
          </a:p>
        </p:txBody>
      </p:sp>
      <p:pic>
        <p:nvPicPr>
          <p:cNvPr id="8" name="Picture 7" descr="A picture containing text, screenshot&#10;&#10;Description automatically generated">
            <a:extLst>
              <a:ext uri="{FF2B5EF4-FFF2-40B4-BE49-F238E27FC236}">
                <a16:creationId xmlns:a16="http://schemas.microsoft.com/office/drawing/2014/main" id="{290526CC-71B5-FA1C-853F-0251345C693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60899" y="889107"/>
            <a:ext cx="7270201" cy="3999214"/>
          </a:xfrm>
          <a:prstGeom prst="rect">
            <a:avLst/>
          </a:prstGeom>
        </p:spPr>
      </p:pic>
      <p:sp>
        <p:nvSpPr>
          <p:cNvPr id="5" name="TextBox 4">
            <a:extLst>
              <a:ext uri="{FF2B5EF4-FFF2-40B4-BE49-F238E27FC236}">
                <a16:creationId xmlns:a16="http://schemas.microsoft.com/office/drawing/2014/main" id="{1A1C5697-EE17-6C0F-211E-5A1E0344343E}"/>
              </a:ext>
            </a:extLst>
          </p:cNvPr>
          <p:cNvSpPr txBox="1"/>
          <p:nvPr/>
        </p:nvSpPr>
        <p:spPr>
          <a:xfrm>
            <a:off x="4572200" y="4905176"/>
            <a:ext cx="3127248" cy="646331"/>
          </a:xfrm>
          <a:prstGeom prst="rect">
            <a:avLst/>
          </a:prstGeom>
          <a:noFill/>
        </p:spPr>
        <p:txBody>
          <a:bodyPr wrap="square" rtlCol="0">
            <a:spAutoFit/>
          </a:bodyPr>
          <a:lstStyle/>
          <a:p>
            <a:pPr algn="ctr"/>
            <a:r>
              <a:rPr lang="tr-TR" dirty="0"/>
              <a:t>Örnek 1.1 Çözümü</a:t>
            </a:r>
          </a:p>
          <a:p>
            <a:pPr algn="ctr"/>
            <a:r>
              <a:rPr lang="tr-TR" dirty="0"/>
              <a:t>(ornek_1.1.py)</a:t>
            </a:r>
            <a:endParaRPr lang="en-US" dirty="0"/>
          </a:p>
        </p:txBody>
      </p:sp>
    </p:spTree>
    <p:extLst>
      <p:ext uri="{BB962C8B-B14F-4D97-AF65-F5344CB8AC3E}">
        <p14:creationId xmlns:p14="http://schemas.microsoft.com/office/powerpoint/2010/main" val="2177083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1991544" y="342825"/>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2000" b="1" dirty="0">
                <a:solidFill>
                  <a:srgbClr val="FF0000"/>
                </a:solidFill>
              </a:rPr>
              <a:t>YAPICI (CONSTRUCTIONS) / YIKICI (DESTRUCTORS)</a:t>
            </a:r>
          </a:p>
          <a:p>
            <a:pPr algn="ctr"/>
            <a:r>
              <a:rPr lang="tr-TR" sz="2000" b="1" dirty="0">
                <a:solidFill>
                  <a:srgbClr val="FF0000"/>
                </a:solidFill>
              </a:rPr>
              <a:t>ve</a:t>
            </a:r>
          </a:p>
          <a:p>
            <a:pPr algn="ctr"/>
            <a:r>
              <a:rPr lang="tr-TR" sz="2000" b="1" dirty="0">
                <a:solidFill>
                  <a:srgbClr val="FF0000"/>
                </a:solidFill>
              </a:rPr>
              <a:t>ÖZEL METOTLAR</a:t>
            </a:r>
          </a:p>
        </p:txBody>
      </p:sp>
      <p:sp>
        <p:nvSpPr>
          <p:cNvPr id="7" name="Yuvarlatılmış Dikdörtgen 6"/>
          <p:cNvSpPr/>
          <p:nvPr>
            <p:custDataLst>
              <p:tags r:id="rId2"/>
            </p:custDataLst>
          </p:nvPr>
        </p:nvSpPr>
        <p:spPr>
          <a:xfrm>
            <a:off x="1991544" y="1474615"/>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3"/>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11</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42DBC7AD-CA3B-3F46-3C09-0EA41AD60431}"/>
              </a:ext>
            </a:extLst>
          </p:cNvPr>
          <p:cNvSpPr txBox="1"/>
          <p:nvPr/>
        </p:nvSpPr>
        <p:spPr>
          <a:xfrm>
            <a:off x="2231136" y="1728216"/>
            <a:ext cx="7680960" cy="369332"/>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C0B93F08-E2A3-CD88-2EE5-5BBF3D16AC1B}"/>
              </a:ext>
            </a:extLst>
          </p:cNvPr>
          <p:cNvSpPr txBox="1"/>
          <p:nvPr/>
        </p:nvSpPr>
        <p:spPr>
          <a:xfrm>
            <a:off x="2279904" y="1728216"/>
            <a:ext cx="7632192" cy="3693319"/>
          </a:xfrm>
          <a:prstGeom prst="rect">
            <a:avLst/>
          </a:prstGeom>
          <a:noFill/>
        </p:spPr>
        <p:txBody>
          <a:bodyPr wrap="square" rtlCol="0">
            <a:spAutoFit/>
          </a:bodyPr>
          <a:lstStyle/>
          <a:p>
            <a:r>
              <a:rPr lang="en-US" dirty="0"/>
              <a:t>Bir </a:t>
            </a:r>
            <a:r>
              <a:rPr lang="en-US" dirty="0" err="1"/>
              <a:t>sınıftan</a:t>
            </a:r>
            <a:r>
              <a:rPr lang="en-US" dirty="0"/>
              <a:t> </a:t>
            </a:r>
            <a:r>
              <a:rPr lang="en-US" dirty="0" err="1"/>
              <a:t>bir</a:t>
            </a:r>
            <a:r>
              <a:rPr lang="en-US" dirty="0"/>
              <a:t> </a:t>
            </a:r>
            <a:r>
              <a:rPr lang="en-US" dirty="0" err="1"/>
              <a:t>nesne</a:t>
            </a:r>
            <a:r>
              <a:rPr lang="en-US" dirty="0"/>
              <a:t> </a:t>
            </a:r>
            <a:r>
              <a:rPr lang="en-US" dirty="0" err="1"/>
              <a:t>türetildiğinde</a:t>
            </a:r>
            <a:r>
              <a:rPr lang="en-US" dirty="0"/>
              <a:t> o </a:t>
            </a:r>
            <a:r>
              <a:rPr lang="en-US" dirty="0" err="1"/>
              <a:t>nesneye</a:t>
            </a:r>
            <a:r>
              <a:rPr lang="en-US" dirty="0"/>
              <a:t> </a:t>
            </a:r>
            <a:r>
              <a:rPr lang="en-US" b="1" dirty="0" err="1"/>
              <a:t>başlangıç</a:t>
            </a:r>
            <a:r>
              <a:rPr lang="en-US" b="1" dirty="0"/>
              <a:t> </a:t>
            </a:r>
            <a:r>
              <a:rPr lang="en-US" b="1" dirty="0" err="1"/>
              <a:t>değeri</a:t>
            </a:r>
            <a:r>
              <a:rPr lang="en-US" b="1" dirty="0"/>
              <a:t> </a:t>
            </a:r>
            <a:r>
              <a:rPr lang="en-US" b="1" dirty="0" err="1"/>
              <a:t>atayabilmek</a:t>
            </a:r>
            <a:r>
              <a:rPr lang="en-US" b="1" dirty="0"/>
              <a:t> </a:t>
            </a:r>
            <a:r>
              <a:rPr lang="en-US" b="1" dirty="0" err="1"/>
              <a:t>için</a:t>
            </a:r>
            <a:r>
              <a:rPr lang="en-US" b="1" dirty="0"/>
              <a:t> </a:t>
            </a:r>
            <a:r>
              <a:rPr lang="en-US" dirty="0"/>
              <a:t>o </a:t>
            </a:r>
            <a:r>
              <a:rPr lang="en-US" dirty="0" err="1"/>
              <a:t>Sınıfın</a:t>
            </a:r>
            <a:r>
              <a:rPr lang="en-US" dirty="0"/>
              <a:t> </a:t>
            </a:r>
            <a:r>
              <a:rPr lang="en-US" dirty="0" err="1"/>
              <a:t>yapıcı</a:t>
            </a:r>
            <a:r>
              <a:rPr lang="en-US" dirty="0"/>
              <a:t> </a:t>
            </a:r>
            <a:r>
              <a:rPr lang="en-US" dirty="0" err="1"/>
              <a:t>fonksiyonları</a:t>
            </a:r>
            <a:r>
              <a:rPr lang="en-US" dirty="0"/>
              <a:t>/</a:t>
            </a:r>
            <a:r>
              <a:rPr lang="en-US" dirty="0" err="1"/>
              <a:t>metotları</a:t>
            </a:r>
            <a:r>
              <a:rPr lang="en-US" dirty="0"/>
              <a:t> (</a:t>
            </a:r>
            <a:r>
              <a:rPr lang="en-US" b="1" dirty="0"/>
              <a:t>constructors</a:t>
            </a:r>
            <a:r>
              <a:rPr lang="en-US" dirty="0"/>
              <a:t>) </a:t>
            </a:r>
            <a:r>
              <a:rPr lang="en-US" dirty="0" err="1"/>
              <a:t>tanımlanır</a:t>
            </a:r>
            <a:r>
              <a:rPr lang="en-US" dirty="0"/>
              <a:t>. </a:t>
            </a:r>
            <a:r>
              <a:rPr lang="en-US" dirty="0" err="1"/>
              <a:t>Yani</a:t>
            </a:r>
            <a:r>
              <a:rPr lang="en-US" dirty="0"/>
              <a:t> </a:t>
            </a:r>
            <a:r>
              <a:rPr lang="en-US" dirty="0" err="1"/>
              <a:t>bir</a:t>
            </a:r>
            <a:r>
              <a:rPr lang="en-US" dirty="0"/>
              <a:t> </a:t>
            </a:r>
            <a:r>
              <a:rPr lang="en-US" dirty="0" err="1"/>
              <a:t>sınıfın</a:t>
            </a:r>
            <a:r>
              <a:rPr lang="en-US" dirty="0"/>
              <a:t> </a:t>
            </a:r>
            <a:r>
              <a:rPr lang="en-US" dirty="0" err="1"/>
              <a:t>bir</a:t>
            </a:r>
            <a:r>
              <a:rPr lang="en-US" dirty="0"/>
              <a:t> </a:t>
            </a:r>
            <a:r>
              <a:rPr lang="en-US" dirty="0" err="1"/>
              <a:t>örneği</a:t>
            </a:r>
            <a:r>
              <a:rPr lang="en-US" dirty="0"/>
              <a:t> </a:t>
            </a:r>
            <a:r>
              <a:rPr lang="en-US" dirty="0" err="1"/>
              <a:t>alındığında</a:t>
            </a:r>
            <a:r>
              <a:rPr lang="en-US" dirty="0"/>
              <a:t> </a:t>
            </a:r>
            <a:r>
              <a:rPr lang="en-US" dirty="0" err="1"/>
              <a:t>aynı</a:t>
            </a:r>
            <a:r>
              <a:rPr lang="en-US" dirty="0"/>
              <a:t> </a:t>
            </a:r>
            <a:r>
              <a:rPr lang="en-US" dirty="0" err="1"/>
              <a:t>zamanda</a:t>
            </a:r>
            <a:r>
              <a:rPr lang="en-US" dirty="0"/>
              <a:t> </a:t>
            </a:r>
            <a:r>
              <a:rPr lang="en-US" dirty="0" err="1"/>
              <a:t>yapıcı</a:t>
            </a:r>
            <a:r>
              <a:rPr lang="en-US" dirty="0"/>
              <a:t> </a:t>
            </a:r>
            <a:r>
              <a:rPr lang="en-US" dirty="0" err="1"/>
              <a:t>metodu</a:t>
            </a:r>
            <a:r>
              <a:rPr lang="en-US" dirty="0"/>
              <a:t> da </a:t>
            </a:r>
            <a:r>
              <a:rPr lang="en-US" dirty="0" err="1"/>
              <a:t>çalışır</a:t>
            </a:r>
            <a:r>
              <a:rPr lang="en-US" dirty="0"/>
              <a:t>. </a:t>
            </a:r>
            <a:r>
              <a:rPr lang="en-US" dirty="0" err="1"/>
              <a:t>Benzer</a:t>
            </a:r>
            <a:r>
              <a:rPr lang="en-US" dirty="0"/>
              <a:t> </a:t>
            </a:r>
            <a:r>
              <a:rPr lang="en-US" dirty="0" err="1"/>
              <a:t>şekilde</a:t>
            </a:r>
            <a:r>
              <a:rPr lang="tr-TR" dirty="0"/>
              <a:t> </a:t>
            </a:r>
            <a:r>
              <a:rPr lang="tr-TR" dirty="0" err="1"/>
              <a:t>tü</a:t>
            </a:r>
            <a:r>
              <a:rPr lang="tr-TR" dirty="0"/>
              <a:t>-</a:t>
            </a:r>
            <a:r>
              <a:rPr lang="en-US" dirty="0"/>
              <a:t> </a:t>
            </a:r>
            <a:r>
              <a:rPr lang="en-US" dirty="0" err="1"/>
              <a:t>retilen</a:t>
            </a:r>
            <a:r>
              <a:rPr lang="en-US" dirty="0"/>
              <a:t> </a:t>
            </a:r>
            <a:r>
              <a:rPr lang="en-US" dirty="0" err="1"/>
              <a:t>nesnenin</a:t>
            </a:r>
            <a:r>
              <a:rPr lang="en-US" dirty="0"/>
              <a:t> </a:t>
            </a:r>
            <a:r>
              <a:rPr lang="en-US" dirty="0" err="1"/>
              <a:t>kontrollü</a:t>
            </a:r>
            <a:r>
              <a:rPr lang="en-US" dirty="0"/>
              <a:t> </a:t>
            </a:r>
            <a:r>
              <a:rPr lang="en-US" dirty="0" err="1"/>
              <a:t>bir</a:t>
            </a:r>
            <a:r>
              <a:rPr lang="en-US" dirty="0"/>
              <a:t> </a:t>
            </a:r>
            <a:r>
              <a:rPr lang="en-US" dirty="0" err="1"/>
              <a:t>şekilde</a:t>
            </a:r>
            <a:r>
              <a:rPr lang="en-US" dirty="0"/>
              <a:t> yok </a:t>
            </a:r>
            <a:r>
              <a:rPr lang="en-US" dirty="0" err="1"/>
              <a:t>edilmesi</a:t>
            </a:r>
            <a:r>
              <a:rPr lang="en-US" dirty="0"/>
              <a:t> (</a:t>
            </a:r>
            <a:r>
              <a:rPr lang="en-US" dirty="0" err="1"/>
              <a:t>bellekten</a:t>
            </a:r>
            <a:r>
              <a:rPr lang="en-US" dirty="0"/>
              <a:t> </a:t>
            </a:r>
            <a:r>
              <a:rPr lang="en-US" dirty="0" err="1"/>
              <a:t>silinmesi</a:t>
            </a:r>
            <a:r>
              <a:rPr lang="tr-TR" dirty="0"/>
              <a:t> </a:t>
            </a:r>
            <a:r>
              <a:rPr lang="en-US" dirty="0"/>
              <a:t>)</a:t>
            </a:r>
            <a:r>
              <a:rPr lang="tr-TR" dirty="0"/>
              <a:t> gerek-</a:t>
            </a:r>
            <a:r>
              <a:rPr lang="en-US" dirty="0"/>
              <a:t> </a:t>
            </a:r>
            <a:r>
              <a:rPr lang="en-US" dirty="0" err="1"/>
              <a:t>tiğinde</a:t>
            </a:r>
            <a:r>
              <a:rPr lang="en-US" dirty="0"/>
              <a:t> </a:t>
            </a:r>
            <a:r>
              <a:rPr lang="en-US" dirty="0" err="1"/>
              <a:t>yıkıcı</a:t>
            </a:r>
            <a:r>
              <a:rPr lang="en-US" dirty="0"/>
              <a:t> </a:t>
            </a:r>
            <a:r>
              <a:rPr lang="en-US" dirty="0" err="1"/>
              <a:t>fonksiyonlar</a:t>
            </a:r>
            <a:r>
              <a:rPr lang="en-US" dirty="0"/>
              <a:t>/</a:t>
            </a:r>
            <a:r>
              <a:rPr lang="en-US" dirty="0" err="1"/>
              <a:t>metotlar</a:t>
            </a:r>
            <a:r>
              <a:rPr lang="en-US" dirty="0"/>
              <a:t> (</a:t>
            </a:r>
            <a:r>
              <a:rPr lang="en-US" b="1" dirty="0"/>
              <a:t>destructors</a:t>
            </a:r>
            <a:r>
              <a:rPr lang="en-US" dirty="0"/>
              <a:t>) </a:t>
            </a:r>
            <a:r>
              <a:rPr lang="en-US" dirty="0" err="1"/>
              <a:t>tanımlanır</a:t>
            </a:r>
            <a:r>
              <a:rPr lang="en-US" dirty="0"/>
              <a:t>.</a:t>
            </a:r>
            <a:endParaRPr lang="tr-TR" dirty="0"/>
          </a:p>
          <a:p>
            <a:endParaRPr lang="tr-TR" dirty="0"/>
          </a:p>
          <a:p>
            <a:r>
              <a:rPr lang="en-US" dirty="0" err="1"/>
              <a:t>Nesneyi</a:t>
            </a:r>
            <a:r>
              <a:rPr lang="en-US" dirty="0"/>
              <a:t> </a:t>
            </a:r>
            <a:r>
              <a:rPr lang="en-US" dirty="0" err="1"/>
              <a:t>insana</a:t>
            </a:r>
            <a:r>
              <a:rPr lang="en-US" dirty="0"/>
              <a:t> </a:t>
            </a:r>
            <a:r>
              <a:rPr lang="en-US" dirty="0" err="1"/>
              <a:t>benzetecek</a:t>
            </a:r>
            <a:r>
              <a:rPr lang="en-US" dirty="0"/>
              <a:t> </a:t>
            </a:r>
            <a:r>
              <a:rPr lang="en-US" dirty="0" err="1"/>
              <a:t>olursak</a:t>
            </a:r>
            <a:r>
              <a:rPr lang="en-US" dirty="0"/>
              <a:t> </a:t>
            </a:r>
            <a:r>
              <a:rPr lang="en-US" b="1" dirty="0" err="1"/>
              <a:t>bir</a:t>
            </a:r>
            <a:r>
              <a:rPr lang="en-US" b="1" dirty="0"/>
              <a:t> </a:t>
            </a:r>
            <a:r>
              <a:rPr lang="en-US" b="1" dirty="0" err="1"/>
              <a:t>nesnenin</a:t>
            </a:r>
            <a:r>
              <a:rPr lang="en-US" b="1" dirty="0"/>
              <a:t> </a:t>
            </a:r>
            <a:r>
              <a:rPr lang="en-US" b="1" dirty="0" err="1"/>
              <a:t>doğ</a:t>
            </a:r>
            <a:r>
              <a:rPr lang="tr-TR" b="1" dirty="0"/>
              <a:t>r</a:t>
            </a:r>
            <a:r>
              <a:rPr lang="en-US" b="1" dirty="0" err="1"/>
              <a:t>uğunda</a:t>
            </a:r>
            <a:r>
              <a:rPr lang="en-US" b="1" dirty="0"/>
              <a:t> </a:t>
            </a:r>
            <a:r>
              <a:rPr lang="en-US" b="1" dirty="0" err="1"/>
              <a:t>isimlendirilmesi</a:t>
            </a:r>
            <a:r>
              <a:rPr lang="en-US" b="1" dirty="0"/>
              <a:t> yap</a:t>
            </a:r>
            <a:r>
              <a:rPr lang="tr-TR" b="1" dirty="0"/>
              <a:t>ı</a:t>
            </a:r>
            <a:r>
              <a:rPr lang="en-US" b="1" dirty="0"/>
              <a:t>c</a:t>
            </a:r>
            <a:r>
              <a:rPr lang="tr-TR" b="1" dirty="0"/>
              <a:t>ı</a:t>
            </a:r>
            <a:r>
              <a:rPr lang="en-US" b="1" dirty="0"/>
              <a:t> </a:t>
            </a:r>
            <a:r>
              <a:rPr lang="en-US" b="1" dirty="0" err="1"/>
              <a:t>fonksiyon</a:t>
            </a:r>
            <a:r>
              <a:rPr lang="en-US" dirty="0"/>
              <a:t> </a:t>
            </a:r>
            <a:r>
              <a:rPr lang="en-US" dirty="0" err="1"/>
              <a:t>tanımlamasına</a:t>
            </a:r>
            <a:r>
              <a:rPr lang="en-US" dirty="0"/>
              <a:t>, </a:t>
            </a:r>
            <a:r>
              <a:rPr lang="en-US" b="1" dirty="0" err="1"/>
              <a:t>öldüğünde</a:t>
            </a:r>
            <a:r>
              <a:rPr lang="en-US" b="1" dirty="0"/>
              <a:t> </a:t>
            </a:r>
            <a:r>
              <a:rPr lang="en-US" b="1" dirty="0" err="1"/>
              <a:t>ise</a:t>
            </a:r>
            <a:r>
              <a:rPr lang="en-US" b="1" dirty="0"/>
              <a:t> </a:t>
            </a:r>
            <a:r>
              <a:rPr lang="en-US" b="1" dirty="0" err="1"/>
              <a:t>kontrollü</a:t>
            </a:r>
            <a:r>
              <a:rPr lang="en-US" b="1" dirty="0"/>
              <a:t> </a:t>
            </a:r>
            <a:r>
              <a:rPr lang="en-US" b="1" dirty="0" err="1"/>
              <a:t>bir</a:t>
            </a:r>
            <a:r>
              <a:rPr lang="en-US" b="1" dirty="0"/>
              <a:t> </a:t>
            </a:r>
            <a:r>
              <a:rPr lang="en-US" b="1" dirty="0" err="1"/>
              <a:t>şekilde</a:t>
            </a:r>
            <a:r>
              <a:rPr lang="tr-TR" b="1" dirty="0"/>
              <a:t> gömülme-</a:t>
            </a:r>
            <a:r>
              <a:rPr lang="en-US" b="1" dirty="0"/>
              <a:t> </a:t>
            </a:r>
            <a:r>
              <a:rPr lang="en-US" b="1" dirty="0" err="1"/>
              <a:t>si</a:t>
            </a:r>
            <a:r>
              <a:rPr lang="en-US" b="1" dirty="0"/>
              <a:t>/yok </a:t>
            </a:r>
            <a:r>
              <a:rPr lang="en-US" b="1" dirty="0" err="1"/>
              <a:t>edilmesi</a:t>
            </a:r>
            <a:r>
              <a:rPr lang="en-US" b="1" dirty="0"/>
              <a:t> </a:t>
            </a:r>
            <a:r>
              <a:rPr lang="en-US" b="1" dirty="0" err="1"/>
              <a:t>yıkıcı</a:t>
            </a:r>
            <a:r>
              <a:rPr lang="en-US" b="1" dirty="0"/>
              <a:t> </a:t>
            </a:r>
            <a:r>
              <a:rPr lang="en-US" b="1" dirty="0" err="1"/>
              <a:t>fonksiyon</a:t>
            </a:r>
            <a:r>
              <a:rPr lang="en-US" dirty="0"/>
              <a:t> </a:t>
            </a:r>
            <a:r>
              <a:rPr lang="en-US" dirty="0" err="1"/>
              <a:t>tanımlamasına</a:t>
            </a:r>
            <a:r>
              <a:rPr lang="en-US" dirty="0"/>
              <a:t> </a:t>
            </a:r>
            <a:r>
              <a:rPr lang="en-US" dirty="0" err="1"/>
              <a:t>örnek</a:t>
            </a:r>
            <a:r>
              <a:rPr lang="en-US" dirty="0"/>
              <a:t> </a:t>
            </a:r>
            <a:r>
              <a:rPr lang="en-US" dirty="0" err="1"/>
              <a:t>verilebilir</a:t>
            </a:r>
            <a:r>
              <a:rPr lang="en-US" dirty="0"/>
              <a:t>.</a:t>
            </a:r>
            <a:endParaRPr lang="tr-TR" dirty="0"/>
          </a:p>
          <a:p>
            <a:endParaRPr lang="tr-TR" dirty="0"/>
          </a:p>
          <a:p>
            <a:r>
              <a:rPr lang="en-US" dirty="0"/>
              <a:t>Python, </a:t>
            </a:r>
            <a:r>
              <a:rPr lang="en-US" dirty="0" err="1"/>
              <a:t>bir</a:t>
            </a:r>
            <a:r>
              <a:rPr lang="en-US" dirty="0"/>
              <a:t> </a:t>
            </a:r>
            <a:r>
              <a:rPr lang="en-US" dirty="0" err="1"/>
              <a:t>sınıftan</a:t>
            </a:r>
            <a:r>
              <a:rPr lang="en-US" dirty="0"/>
              <a:t> </a:t>
            </a:r>
            <a:r>
              <a:rPr lang="en-US" dirty="0" err="1"/>
              <a:t>bir</a:t>
            </a:r>
            <a:r>
              <a:rPr lang="en-US" dirty="0"/>
              <a:t> </a:t>
            </a:r>
            <a:r>
              <a:rPr lang="en-US" dirty="0" err="1"/>
              <a:t>örnek</a:t>
            </a:r>
            <a:r>
              <a:rPr lang="en-US" dirty="0"/>
              <a:t> (</a:t>
            </a:r>
            <a:r>
              <a:rPr lang="en-US" dirty="0" err="1"/>
              <a:t>nesne</a:t>
            </a:r>
            <a:r>
              <a:rPr lang="en-US" dirty="0"/>
              <a:t>) </a:t>
            </a:r>
            <a:r>
              <a:rPr lang="en-US" dirty="0" err="1"/>
              <a:t>oluşturulduğunda</a:t>
            </a:r>
            <a:r>
              <a:rPr lang="en-US" dirty="0"/>
              <a:t> ilk </a:t>
            </a:r>
            <a:r>
              <a:rPr lang="en-US" dirty="0" err="1"/>
              <a:t>olarak</a:t>
            </a:r>
            <a:r>
              <a:rPr lang="en-US" dirty="0"/>
              <a:t> </a:t>
            </a:r>
            <a:r>
              <a:rPr lang="en-US" dirty="0" err="1"/>
              <a:t>otomatik</a:t>
            </a:r>
            <a:r>
              <a:rPr lang="en-US" dirty="0"/>
              <a:t> </a:t>
            </a:r>
            <a:r>
              <a:rPr lang="en-US" dirty="0" err="1"/>
              <a:t>yapılandırıcı</a:t>
            </a:r>
            <a:r>
              <a:rPr lang="en-US" dirty="0"/>
              <a:t> </a:t>
            </a:r>
            <a:r>
              <a:rPr lang="en-US" dirty="0" err="1"/>
              <a:t>yani</a:t>
            </a:r>
            <a:r>
              <a:rPr lang="tr-TR" dirty="0"/>
              <a:t> </a:t>
            </a:r>
            <a:r>
              <a:rPr lang="en-US" b="1" dirty="0"/>
              <a:t>__</a:t>
            </a:r>
            <a:r>
              <a:rPr lang="en-US" b="1" dirty="0" err="1"/>
              <a:t>init</a:t>
            </a:r>
            <a:r>
              <a:rPr lang="en-US" b="1" dirty="0"/>
              <a:t>__()</a:t>
            </a:r>
            <a:r>
              <a:rPr lang="en-US" dirty="0"/>
              <a:t> </a:t>
            </a:r>
            <a:r>
              <a:rPr lang="tr-TR" dirty="0"/>
              <a:t> </a:t>
            </a:r>
            <a:r>
              <a:rPr lang="en-US" b="1" dirty="0" err="1"/>
              <a:t>metodu</a:t>
            </a:r>
            <a:r>
              <a:rPr lang="en-US" b="1" dirty="0"/>
              <a:t> </a:t>
            </a:r>
            <a:r>
              <a:rPr lang="en-US" b="1" dirty="0" err="1"/>
              <a:t>çağrılır</a:t>
            </a:r>
            <a:r>
              <a:rPr lang="en-US" dirty="0"/>
              <a:t>. Bu </a:t>
            </a:r>
            <a:r>
              <a:rPr lang="en-US" dirty="0" err="1"/>
              <a:t>metodu</a:t>
            </a:r>
            <a:r>
              <a:rPr lang="en-US" dirty="0"/>
              <a:t> </a:t>
            </a:r>
            <a:r>
              <a:rPr lang="en-US" dirty="0" err="1"/>
              <a:t>özel</a:t>
            </a:r>
            <a:r>
              <a:rPr lang="en-US" dirty="0"/>
              <a:t> </a:t>
            </a:r>
            <a:r>
              <a:rPr lang="en-US" dirty="0" err="1"/>
              <a:t>olarak</a:t>
            </a:r>
            <a:r>
              <a:rPr lang="tr-TR" dirty="0"/>
              <a:t> tanımlaya-</a:t>
            </a:r>
            <a:r>
              <a:rPr lang="en-US" dirty="0"/>
              <a:t> </a:t>
            </a:r>
            <a:r>
              <a:rPr lang="en-US" dirty="0" err="1"/>
              <a:t>rak</a:t>
            </a:r>
            <a:r>
              <a:rPr lang="en-US" dirty="0"/>
              <a:t> </a:t>
            </a:r>
            <a:r>
              <a:rPr lang="en-US" dirty="0" err="1"/>
              <a:t>nesnelerimizi</a:t>
            </a:r>
            <a:r>
              <a:rPr lang="en-US" dirty="0"/>
              <a:t> </a:t>
            </a:r>
            <a:r>
              <a:rPr lang="en-US" dirty="0" err="1"/>
              <a:t>farklı</a:t>
            </a:r>
            <a:r>
              <a:rPr lang="en-US" dirty="0"/>
              <a:t> </a:t>
            </a:r>
            <a:r>
              <a:rPr lang="en-US" dirty="0" err="1"/>
              <a:t>değerlerle</a:t>
            </a:r>
            <a:r>
              <a:rPr lang="en-US" dirty="0"/>
              <a:t> </a:t>
            </a:r>
            <a:r>
              <a:rPr lang="en-US" dirty="0" err="1"/>
              <a:t>oluşturabiliriz</a:t>
            </a:r>
            <a:r>
              <a:rPr lang="en-US" dirty="0"/>
              <a:t>.</a:t>
            </a:r>
          </a:p>
        </p:txBody>
      </p:sp>
    </p:spTree>
    <p:extLst>
      <p:ext uri="{BB962C8B-B14F-4D97-AF65-F5344CB8AC3E}">
        <p14:creationId xmlns:p14="http://schemas.microsoft.com/office/powerpoint/2010/main" val="2341477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146304"/>
            <a:ext cx="8208912" cy="636887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12</a:t>
            </a:fld>
            <a:endParaRPr lang="tr-TR" dirty="0">
              <a:solidFill>
                <a:schemeClr val="tx2">
                  <a:lumMod val="75000"/>
                </a:schemeClr>
              </a:solidFill>
            </a:endParaRPr>
          </a:p>
        </p:txBody>
      </p:sp>
      <p:sp>
        <p:nvSpPr>
          <p:cNvPr id="9" name="TextBox 8">
            <a:extLst>
              <a:ext uri="{FF2B5EF4-FFF2-40B4-BE49-F238E27FC236}">
                <a16:creationId xmlns:a16="http://schemas.microsoft.com/office/drawing/2014/main" id="{B247C131-462E-9B22-E958-103686FCF7A8}"/>
              </a:ext>
            </a:extLst>
          </p:cNvPr>
          <p:cNvSpPr txBox="1"/>
          <p:nvPr/>
        </p:nvSpPr>
        <p:spPr>
          <a:xfrm>
            <a:off x="2246376" y="2413337"/>
            <a:ext cx="7699248" cy="2031325"/>
          </a:xfrm>
          <a:prstGeom prst="rect">
            <a:avLst/>
          </a:prstGeom>
          <a:noFill/>
        </p:spPr>
        <p:txBody>
          <a:bodyPr wrap="square" rtlCol="0">
            <a:spAutoFit/>
          </a:bodyPr>
          <a:lstStyle/>
          <a:p>
            <a:r>
              <a:rPr lang="en-US" dirty="0"/>
              <a:t>Java </a:t>
            </a:r>
            <a:r>
              <a:rPr lang="en-US" dirty="0" err="1"/>
              <a:t>ve</a:t>
            </a:r>
            <a:r>
              <a:rPr lang="en-US" dirty="0"/>
              <a:t> Python </a:t>
            </a:r>
            <a:r>
              <a:rPr lang="en-US" dirty="0" err="1"/>
              <a:t>gibi</a:t>
            </a:r>
            <a:r>
              <a:rPr lang="en-US" dirty="0"/>
              <a:t> </a:t>
            </a:r>
            <a:r>
              <a:rPr lang="en-US" dirty="0" err="1"/>
              <a:t>diller</a:t>
            </a:r>
            <a:r>
              <a:rPr lang="en-US" dirty="0"/>
              <a:t>, </a:t>
            </a:r>
            <a:r>
              <a:rPr lang="en-US" dirty="0" err="1"/>
              <a:t>çöp</a:t>
            </a:r>
            <a:r>
              <a:rPr lang="en-US" dirty="0"/>
              <a:t> </a:t>
            </a:r>
            <a:r>
              <a:rPr lang="en-US" dirty="0" err="1"/>
              <a:t>toplayıcı</a:t>
            </a:r>
            <a:r>
              <a:rPr lang="en-US" dirty="0"/>
              <a:t> (garbage collector) </a:t>
            </a:r>
            <a:r>
              <a:rPr lang="en-US" dirty="0" err="1"/>
              <a:t>mekanizmasına</a:t>
            </a:r>
            <a:r>
              <a:rPr lang="en-US" dirty="0"/>
              <a:t> </a:t>
            </a:r>
            <a:r>
              <a:rPr lang="en-US" dirty="0" err="1"/>
              <a:t>sahiptir</a:t>
            </a:r>
            <a:r>
              <a:rPr lang="en-US" dirty="0"/>
              <a:t>. Garbage Collector, </a:t>
            </a:r>
            <a:r>
              <a:rPr lang="en-US" dirty="0" err="1"/>
              <a:t>işlevi</a:t>
            </a:r>
            <a:r>
              <a:rPr lang="en-US" dirty="0"/>
              <a:t> </a:t>
            </a:r>
            <a:r>
              <a:rPr lang="en-US" dirty="0" err="1"/>
              <a:t>sona</a:t>
            </a:r>
            <a:r>
              <a:rPr lang="en-US" dirty="0"/>
              <a:t> </a:t>
            </a:r>
            <a:r>
              <a:rPr lang="en-US" dirty="0" err="1"/>
              <a:t>eren</a:t>
            </a:r>
            <a:r>
              <a:rPr lang="en-US" dirty="0"/>
              <a:t> </a:t>
            </a:r>
            <a:r>
              <a:rPr lang="en-US" dirty="0" err="1"/>
              <a:t>nesneleri</a:t>
            </a:r>
            <a:r>
              <a:rPr lang="en-US" dirty="0"/>
              <a:t> </a:t>
            </a:r>
            <a:r>
              <a:rPr lang="en-US" dirty="0" err="1"/>
              <a:t>otomatik</a:t>
            </a:r>
            <a:r>
              <a:rPr lang="en-US" dirty="0"/>
              <a:t> </a:t>
            </a:r>
            <a:r>
              <a:rPr lang="en-US" dirty="0" err="1"/>
              <a:t>olarak</a:t>
            </a:r>
            <a:r>
              <a:rPr lang="en-US" dirty="0"/>
              <a:t> </a:t>
            </a:r>
            <a:r>
              <a:rPr lang="en-US" dirty="0" err="1"/>
              <a:t>bellekten</a:t>
            </a:r>
            <a:r>
              <a:rPr lang="en-US" dirty="0"/>
              <a:t> siler. Bu </a:t>
            </a:r>
            <a:r>
              <a:rPr lang="en-US" dirty="0" err="1"/>
              <a:t>nedenle</a:t>
            </a:r>
            <a:r>
              <a:rPr lang="en-US" dirty="0"/>
              <a:t> de </a:t>
            </a:r>
            <a:r>
              <a:rPr lang="en-US" dirty="0" err="1"/>
              <a:t>Python'da</a:t>
            </a:r>
            <a:r>
              <a:rPr lang="en-US" dirty="0"/>
              <a:t> </a:t>
            </a:r>
            <a:r>
              <a:rPr lang="en-US" dirty="0" err="1"/>
              <a:t>yıkıcı</a:t>
            </a:r>
            <a:r>
              <a:rPr lang="en-US" dirty="0"/>
              <a:t> </a:t>
            </a:r>
            <a:r>
              <a:rPr lang="en-US" dirty="0" err="1"/>
              <a:t>metot</a:t>
            </a:r>
            <a:r>
              <a:rPr lang="en-US" dirty="0"/>
              <a:t> (destructor) </a:t>
            </a:r>
            <a:r>
              <a:rPr lang="en-US" dirty="0" err="1"/>
              <a:t>kullanımına</a:t>
            </a:r>
            <a:r>
              <a:rPr lang="en-US" dirty="0"/>
              <a:t> </a:t>
            </a:r>
            <a:r>
              <a:rPr lang="en-US" dirty="0" err="1"/>
              <a:t>gerek</a:t>
            </a:r>
            <a:r>
              <a:rPr lang="en-US" dirty="0"/>
              <a:t> </a:t>
            </a:r>
            <a:r>
              <a:rPr lang="en-US" dirty="0" err="1"/>
              <a:t>yoktur</a:t>
            </a:r>
            <a:r>
              <a:rPr lang="en-US" dirty="0"/>
              <a:t>. </a:t>
            </a:r>
            <a:r>
              <a:rPr lang="en-US" dirty="0" err="1"/>
              <a:t>Eğer</a:t>
            </a:r>
            <a:r>
              <a:rPr lang="en-US" dirty="0"/>
              <a:t> </a:t>
            </a:r>
            <a:r>
              <a:rPr lang="en-US" dirty="0" err="1"/>
              <a:t>Python'da</a:t>
            </a:r>
            <a:r>
              <a:rPr lang="en-US" dirty="0"/>
              <a:t> </a:t>
            </a:r>
            <a:r>
              <a:rPr lang="en-US" dirty="0" err="1"/>
              <a:t>kendiniz</a:t>
            </a:r>
            <a:r>
              <a:rPr lang="en-US" dirty="0"/>
              <a:t> </a:t>
            </a:r>
            <a:r>
              <a:rPr lang="en-US" dirty="0" err="1"/>
              <a:t>bir</a:t>
            </a:r>
            <a:r>
              <a:rPr lang="en-US" dirty="0"/>
              <a:t> </a:t>
            </a:r>
            <a:r>
              <a:rPr lang="en-US" dirty="0" err="1"/>
              <a:t>nesneyi</a:t>
            </a:r>
            <a:r>
              <a:rPr lang="en-US" dirty="0"/>
              <a:t> </a:t>
            </a:r>
            <a:r>
              <a:rPr lang="en-US" dirty="0" err="1"/>
              <a:t>manuel</a:t>
            </a:r>
            <a:r>
              <a:rPr lang="en-US" dirty="0"/>
              <a:t> </a:t>
            </a:r>
            <a:r>
              <a:rPr lang="en-US" dirty="0" err="1"/>
              <a:t>olarak</a:t>
            </a:r>
            <a:r>
              <a:rPr lang="en-US" dirty="0"/>
              <a:t>, </a:t>
            </a:r>
            <a:r>
              <a:rPr lang="en-US" dirty="0" err="1"/>
              <a:t>el</a:t>
            </a:r>
            <a:r>
              <a:rPr lang="en-US" dirty="0"/>
              <a:t> </a:t>
            </a:r>
            <a:r>
              <a:rPr lang="en-US" dirty="0" err="1"/>
              <a:t>ile</a:t>
            </a:r>
            <a:r>
              <a:rPr lang="en-US" dirty="0"/>
              <a:t> </a:t>
            </a:r>
            <a:r>
              <a:rPr lang="en-US" dirty="0" err="1"/>
              <a:t>silmek</a:t>
            </a:r>
            <a:r>
              <a:rPr lang="en-US" dirty="0"/>
              <a:t>/yok </a:t>
            </a:r>
            <a:r>
              <a:rPr lang="en-US" dirty="0" err="1"/>
              <a:t>etmek</a:t>
            </a:r>
            <a:r>
              <a:rPr lang="en-US" dirty="0"/>
              <a:t> </a:t>
            </a:r>
            <a:r>
              <a:rPr lang="en-US" dirty="0" err="1"/>
              <a:t>isterseniz</a:t>
            </a:r>
            <a:r>
              <a:rPr lang="tr-TR" dirty="0"/>
              <a:t>  </a:t>
            </a:r>
            <a:r>
              <a:rPr lang="en-US" dirty="0"/>
              <a:t>__del__()’ </a:t>
            </a:r>
            <a:r>
              <a:rPr lang="tr-TR" dirty="0"/>
              <a:t> </a:t>
            </a:r>
            <a:r>
              <a:rPr lang="en-US" dirty="0" err="1"/>
              <a:t>isimli</a:t>
            </a:r>
            <a:r>
              <a:rPr lang="en-US" dirty="0"/>
              <a:t> </a:t>
            </a:r>
            <a:r>
              <a:rPr lang="en-US" dirty="0" err="1"/>
              <a:t>metodu</a:t>
            </a:r>
            <a:r>
              <a:rPr lang="en-US" dirty="0"/>
              <a:t> </a:t>
            </a:r>
            <a:r>
              <a:rPr lang="en-US" dirty="0" err="1"/>
              <a:t>çağırabilirsiniz</a:t>
            </a:r>
            <a:r>
              <a:rPr lang="en-US" dirty="0"/>
              <a:t>. </a:t>
            </a:r>
            <a:r>
              <a:rPr lang="en-US" dirty="0" err="1"/>
              <a:t>Sınıf</a:t>
            </a:r>
            <a:r>
              <a:rPr lang="en-US" dirty="0"/>
              <a:t> </a:t>
            </a:r>
            <a:r>
              <a:rPr lang="en-US" dirty="0" err="1"/>
              <a:t>tanımı</a:t>
            </a:r>
            <a:r>
              <a:rPr lang="en-US" dirty="0"/>
              <a:t> </a:t>
            </a:r>
            <a:r>
              <a:rPr lang="en-US" dirty="0" err="1"/>
              <a:t>yapılırken</a:t>
            </a:r>
            <a:r>
              <a:rPr lang="tr-TR" dirty="0"/>
              <a:t> </a:t>
            </a:r>
            <a:r>
              <a:rPr lang="tr-TR" dirty="0" err="1"/>
              <a:t>kullanı</a:t>
            </a:r>
            <a:r>
              <a:rPr lang="tr-TR" dirty="0"/>
              <a:t>-</a:t>
            </a:r>
            <a:r>
              <a:rPr lang="en-US" dirty="0"/>
              <a:t> </a:t>
            </a:r>
            <a:r>
              <a:rPr lang="en-US" dirty="0" err="1"/>
              <a:t>lan</a:t>
            </a:r>
            <a:r>
              <a:rPr lang="en-US" dirty="0"/>
              <a:t> </a:t>
            </a:r>
            <a:r>
              <a:rPr lang="en-US" dirty="0" err="1"/>
              <a:t>bu</a:t>
            </a:r>
            <a:r>
              <a:rPr lang="en-US" dirty="0"/>
              <a:t> </a:t>
            </a:r>
            <a:r>
              <a:rPr lang="en-US" dirty="0" err="1"/>
              <a:t>ve</a:t>
            </a:r>
            <a:r>
              <a:rPr lang="en-US" dirty="0"/>
              <a:t> </a:t>
            </a:r>
            <a:r>
              <a:rPr lang="en-US" dirty="0" err="1"/>
              <a:t>benzeri</a:t>
            </a:r>
            <a:r>
              <a:rPr lang="en-US" dirty="0"/>
              <a:t> </a:t>
            </a:r>
            <a:r>
              <a:rPr lang="en-US" dirty="0" err="1"/>
              <a:t>özel</a:t>
            </a:r>
            <a:r>
              <a:rPr lang="en-US" dirty="0"/>
              <a:t> </a:t>
            </a:r>
            <a:r>
              <a:rPr lang="en-US" dirty="0" err="1"/>
              <a:t>metotların</a:t>
            </a:r>
            <a:r>
              <a:rPr lang="en-US" dirty="0"/>
              <a:t> </a:t>
            </a:r>
            <a:r>
              <a:rPr lang="en-US" dirty="0" err="1"/>
              <a:t>nasıl</a:t>
            </a:r>
            <a:r>
              <a:rPr lang="en-US" dirty="0"/>
              <a:t> </a:t>
            </a:r>
            <a:r>
              <a:rPr lang="en-US" dirty="0" err="1"/>
              <a:t>tanımlanabileceği</a:t>
            </a:r>
            <a:r>
              <a:rPr lang="tr-TR" dirty="0"/>
              <a:t> </a:t>
            </a:r>
            <a:r>
              <a:rPr lang="en-US" dirty="0"/>
              <a:t> </a:t>
            </a:r>
            <a:r>
              <a:rPr lang="tr-TR" dirty="0"/>
              <a:t>bir sonraki sayfada yer alan </a:t>
            </a:r>
            <a:r>
              <a:rPr lang="en-US" dirty="0"/>
              <a:t>Tablo</a:t>
            </a:r>
            <a:r>
              <a:rPr lang="tr-TR" dirty="0"/>
              <a:t> 2</a:t>
            </a:r>
            <a:r>
              <a:rPr lang="en-US" dirty="0"/>
              <a:t>.</a:t>
            </a:r>
            <a:r>
              <a:rPr lang="tr-TR" dirty="0"/>
              <a:t>1</a:t>
            </a:r>
            <a:r>
              <a:rPr lang="en-US" dirty="0"/>
              <a:t>’de</a:t>
            </a:r>
            <a:r>
              <a:rPr lang="tr-TR" dirty="0"/>
              <a:t> gösteril</a:t>
            </a:r>
            <a:r>
              <a:rPr lang="en-US" dirty="0" err="1"/>
              <a:t>mektedir</a:t>
            </a:r>
            <a:r>
              <a:rPr lang="en-US" dirty="0"/>
              <a:t>.</a:t>
            </a:r>
          </a:p>
        </p:txBody>
      </p:sp>
    </p:spTree>
    <p:extLst>
      <p:ext uri="{BB962C8B-B14F-4D97-AF65-F5344CB8AC3E}">
        <p14:creationId xmlns:p14="http://schemas.microsoft.com/office/powerpoint/2010/main" val="1393251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146304"/>
            <a:ext cx="8208912" cy="636887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13</a:t>
            </a:fld>
            <a:endParaRPr lang="tr-TR" dirty="0">
              <a:solidFill>
                <a:schemeClr val="tx2">
                  <a:lumMod val="75000"/>
                </a:schemeClr>
              </a:solidFill>
            </a:endParaRPr>
          </a:p>
        </p:txBody>
      </p:sp>
      <p:graphicFrame>
        <p:nvGraphicFramePr>
          <p:cNvPr id="4" name="Table 4">
            <a:extLst>
              <a:ext uri="{FF2B5EF4-FFF2-40B4-BE49-F238E27FC236}">
                <a16:creationId xmlns:a16="http://schemas.microsoft.com/office/drawing/2014/main" id="{6686B22E-E612-8C0D-1EAE-C18B1602CEC8}"/>
              </a:ext>
            </a:extLst>
          </p:cNvPr>
          <p:cNvGraphicFramePr>
            <a:graphicFrameLocks noGrp="1"/>
          </p:cNvGraphicFramePr>
          <p:nvPr>
            <p:extLst>
              <p:ext uri="{D42A27DB-BD31-4B8C-83A1-F6EECF244321}">
                <p14:modId xmlns:p14="http://schemas.microsoft.com/office/powerpoint/2010/main" val="444906062"/>
              </p:ext>
            </p:extLst>
          </p:nvPr>
        </p:nvGraphicFramePr>
        <p:xfrm>
          <a:off x="2607911" y="356399"/>
          <a:ext cx="6931153" cy="5948680"/>
        </p:xfrm>
        <a:graphic>
          <a:graphicData uri="http://schemas.openxmlformats.org/drawingml/2006/table">
            <a:tbl>
              <a:tblPr firstRow="1" bandRow="1">
                <a:tableStyleId>{5C22544A-7EE6-4342-B048-85BDC9FD1C3A}</a:tableStyleId>
              </a:tblPr>
              <a:tblGrid>
                <a:gridCol w="1253672">
                  <a:extLst>
                    <a:ext uri="{9D8B030D-6E8A-4147-A177-3AD203B41FA5}">
                      <a16:colId xmlns:a16="http://schemas.microsoft.com/office/drawing/2014/main" val="742401880"/>
                    </a:ext>
                  </a:extLst>
                </a:gridCol>
                <a:gridCol w="3367096">
                  <a:extLst>
                    <a:ext uri="{9D8B030D-6E8A-4147-A177-3AD203B41FA5}">
                      <a16:colId xmlns:a16="http://schemas.microsoft.com/office/drawing/2014/main" val="2845631711"/>
                    </a:ext>
                  </a:extLst>
                </a:gridCol>
                <a:gridCol w="2310385">
                  <a:extLst>
                    <a:ext uri="{9D8B030D-6E8A-4147-A177-3AD203B41FA5}">
                      <a16:colId xmlns:a16="http://schemas.microsoft.com/office/drawing/2014/main" val="2641651128"/>
                    </a:ext>
                  </a:extLst>
                </a:gridCol>
              </a:tblGrid>
              <a:tr h="370840">
                <a:tc>
                  <a:txBody>
                    <a:bodyPr/>
                    <a:lstStyle/>
                    <a:p>
                      <a:pPr algn="l"/>
                      <a:r>
                        <a:rPr lang="tr-TR" dirty="0" err="1"/>
                        <a:t>Metod</a:t>
                      </a:r>
                      <a:endParaRPr lang="en-US" dirty="0"/>
                    </a:p>
                  </a:txBody>
                  <a:tcPr/>
                </a:tc>
                <a:tc>
                  <a:txBody>
                    <a:bodyPr/>
                    <a:lstStyle/>
                    <a:p>
                      <a:pPr algn="l"/>
                      <a:r>
                        <a:rPr lang="tr-TR" dirty="0"/>
                        <a:t>İşlevi</a:t>
                      </a:r>
                      <a:endParaRPr lang="en-US" dirty="0"/>
                    </a:p>
                  </a:txBody>
                  <a:tcPr/>
                </a:tc>
                <a:tc>
                  <a:txBody>
                    <a:bodyPr/>
                    <a:lstStyle/>
                    <a:p>
                      <a:pPr algn="l"/>
                      <a:r>
                        <a:rPr lang="tr-TR" dirty="0"/>
                        <a:t>Örnek Kullanım</a:t>
                      </a:r>
                      <a:endParaRPr lang="en-US" dirty="0"/>
                    </a:p>
                  </a:txBody>
                  <a:tcPr/>
                </a:tc>
                <a:extLst>
                  <a:ext uri="{0D108BD9-81ED-4DB2-BD59-A6C34878D82A}">
                    <a16:rowId xmlns:a16="http://schemas.microsoft.com/office/drawing/2014/main" val="442437122"/>
                  </a:ext>
                </a:extLst>
              </a:tr>
              <a:tr h="370840">
                <a:tc>
                  <a:txBody>
                    <a:bodyPr/>
                    <a:lstStyle/>
                    <a:p>
                      <a:pPr algn="l"/>
                      <a:r>
                        <a:rPr lang="tr-TR" dirty="0"/>
                        <a:t>__ </a:t>
                      </a:r>
                      <a:r>
                        <a:rPr lang="tr-TR" dirty="0" err="1"/>
                        <a:t>init</a:t>
                      </a:r>
                      <a:r>
                        <a:rPr lang="tr-TR" dirty="0"/>
                        <a:t>__()</a:t>
                      </a:r>
                      <a:endParaRPr lang="en-US" dirty="0"/>
                    </a:p>
                  </a:txBody>
                  <a:tcPr/>
                </a:tc>
                <a:tc>
                  <a:txBody>
                    <a:bodyPr/>
                    <a:lstStyle/>
                    <a:p>
                      <a:pPr algn="l"/>
                      <a:r>
                        <a:rPr lang="en-US" dirty="0" err="1"/>
                        <a:t>Sınıftan</a:t>
                      </a:r>
                      <a:r>
                        <a:rPr lang="en-US" dirty="0"/>
                        <a:t> </a:t>
                      </a:r>
                      <a:r>
                        <a:rPr lang="en-US" dirty="0" err="1"/>
                        <a:t>bir</a:t>
                      </a:r>
                      <a:r>
                        <a:rPr lang="en-US" dirty="0"/>
                        <a:t> </a:t>
                      </a:r>
                      <a:r>
                        <a:rPr lang="en-US" dirty="0" err="1"/>
                        <a:t>nesne</a:t>
                      </a:r>
                      <a:r>
                        <a:rPr lang="en-US" dirty="0"/>
                        <a:t> </a:t>
                      </a:r>
                      <a:r>
                        <a:rPr lang="en-US" dirty="0" err="1"/>
                        <a:t>oluşturulduğunda</a:t>
                      </a:r>
                      <a:r>
                        <a:rPr lang="en-US" dirty="0"/>
                        <a:t> </a:t>
                      </a:r>
                      <a:r>
                        <a:rPr lang="en-US" dirty="0" err="1"/>
                        <a:t>otomatik</a:t>
                      </a:r>
                      <a:r>
                        <a:rPr lang="en-US" dirty="0"/>
                        <a:t> </a:t>
                      </a:r>
                      <a:r>
                        <a:rPr lang="en-US" dirty="0" err="1"/>
                        <a:t>çağrılan</a:t>
                      </a:r>
                      <a:r>
                        <a:rPr lang="en-US" dirty="0"/>
                        <a:t> </a:t>
                      </a:r>
                      <a:r>
                        <a:rPr lang="en-US" dirty="0" err="1"/>
                        <a:t>birmetottur</a:t>
                      </a:r>
                      <a:r>
                        <a:rPr lang="en-US" dirty="0"/>
                        <a:t>. </a:t>
                      </a:r>
                      <a:r>
                        <a:rPr lang="en-US" dirty="0" err="1"/>
                        <a:t>Yapıcı</a:t>
                      </a:r>
                      <a:r>
                        <a:rPr lang="en-US" dirty="0"/>
                        <a:t> (Constructor)</a:t>
                      </a:r>
                      <a:r>
                        <a:rPr lang="tr-TR" dirty="0"/>
                        <a:t> </a:t>
                      </a:r>
                      <a:r>
                        <a:rPr lang="en-US" dirty="0" err="1"/>
                        <a:t>metottur</a:t>
                      </a:r>
                      <a:r>
                        <a:rPr lang="en-US" dirty="0"/>
                        <a:t>. </a:t>
                      </a:r>
                      <a:r>
                        <a:rPr lang="en-US" dirty="0" err="1"/>
                        <a:t>Örnek</a:t>
                      </a:r>
                      <a:r>
                        <a:rPr lang="en-US" dirty="0"/>
                        <a:t> </a:t>
                      </a:r>
                      <a:r>
                        <a:rPr lang="en-US" dirty="0" err="1"/>
                        <a:t>bir</a:t>
                      </a:r>
                      <a:r>
                        <a:rPr lang="tr-TR" dirty="0"/>
                        <a:t>  çağır- </a:t>
                      </a:r>
                      <a:r>
                        <a:rPr lang="en-US" dirty="0"/>
                        <a:t>ma </a:t>
                      </a:r>
                      <a:r>
                        <a:rPr lang="en-US" dirty="0" err="1"/>
                        <a:t>işlemi</a:t>
                      </a:r>
                      <a:r>
                        <a:rPr lang="en-US" dirty="0"/>
                        <a:t>; </a:t>
                      </a:r>
                      <a:r>
                        <a:rPr lang="en-US" b="1" dirty="0"/>
                        <a:t>x</a:t>
                      </a:r>
                      <a:r>
                        <a:rPr lang="tr-TR" b="1" dirty="0"/>
                        <a:t>=</a:t>
                      </a:r>
                      <a:r>
                        <a:rPr lang="en-US" b="1" dirty="0" err="1"/>
                        <a:t>Kompleks</a:t>
                      </a:r>
                      <a:r>
                        <a:rPr lang="tr-TR" b="1" dirty="0"/>
                        <a:t>S</a:t>
                      </a:r>
                      <a:r>
                        <a:rPr lang="en-US" b="1" dirty="0" err="1"/>
                        <a:t>ayi</a:t>
                      </a:r>
                      <a:r>
                        <a:rPr lang="en-US" b="1" dirty="0"/>
                        <a:t>()</a:t>
                      </a:r>
                      <a:r>
                        <a:rPr lang="tr-TR" b="1" dirty="0"/>
                        <a:t> </a:t>
                      </a:r>
                      <a:r>
                        <a:rPr lang="tr-TR" dirty="0"/>
                        <a:t>şeklinde           </a:t>
                      </a:r>
                      <a:r>
                        <a:rPr lang="en-US" dirty="0"/>
                        <a:t> </a:t>
                      </a:r>
                      <a:r>
                        <a:rPr lang="en-US" dirty="0" err="1"/>
                        <a:t>gerçekleşir</a:t>
                      </a:r>
                      <a:r>
                        <a:rPr lang="en-US" dirty="0"/>
                        <a:t>.</a:t>
                      </a:r>
                    </a:p>
                  </a:txBody>
                  <a:tcPr/>
                </a:tc>
                <a:tc>
                  <a:txBody>
                    <a:bodyPr/>
                    <a:lstStyle/>
                    <a:p>
                      <a:pPr algn="l"/>
                      <a:r>
                        <a:rPr lang="en-US" dirty="0"/>
                        <a:t>class </a:t>
                      </a:r>
                      <a:r>
                        <a:rPr lang="en-US" dirty="0" err="1"/>
                        <a:t>KompleksSayi</a:t>
                      </a:r>
                      <a:r>
                        <a:rPr lang="en-US" dirty="0"/>
                        <a:t>:</a:t>
                      </a:r>
                    </a:p>
                    <a:p>
                      <a:pPr algn="l"/>
                      <a:r>
                        <a:rPr lang="tr-TR" dirty="0"/>
                        <a:t>    </a:t>
                      </a:r>
                      <a:r>
                        <a:rPr lang="en-US" dirty="0" err="1"/>
                        <a:t>def_init</a:t>
                      </a:r>
                      <a:r>
                        <a:rPr lang="en-US" dirty="0"/>
                        <a:t>_(self, reel, </a:t>
                      </a:r>
                      <a:r>
                        <a:rPr lang="en-US" dirty="0" err="1"/>
                        <a:t>snl</a:t>
                      </a:r>
                      <a:r>
                        <a:rPr lang="en-US" dirty="0"/>
                        <a:t>):</a:t>
                      </a:r>
                    </a:p>
                    <a:p>
                      <a:pPr algn="l"/>
                      <a:r>
                        <a:rPr lang="tr-TR" dirty="0"/>
                        <a:t>        </a:t>
                      </a:r>
                      <a:r>
                        <a:rPr lang="en-US" dirty="0" err="1"/>
                        <a:t>self.r</a:t>
                      </a:r>
                      <a:r>
                        <a:rPr lang="en-US" dirty="0"/>
                        <a:t>=reel</a:t>
                      </a:r>
                    </a:p>
                    <a:p>
                      <a:pPr algn="l"/>
                      <a:r>
                        <a:rPr lang="tr-TR" dirty="0"/>
                        <a:t>        </a:t>
                      </a:r>
                      <a:r>
                        <a:rPr lang="en-US" dirty="0" err="1"/>
                        <a:t>self.i</a:t>
                      </a:r>
                      <a:r>
                        <a:rPr lang="en-US" dirty="0"/>
                        <a:t>=</a:t>
                      </a:r>
                      <a:r>
                        <a:rPr lang="en-US" dirty="0" err="1"/>
                        <a:t>snl</a:t>
                      </a:r>
                      <a:endParaRPr lang="en-US" dirty="0"/>
                    </a:p>
                    <a:p>
                      <a:pPr algn="l"/>
                      <a:r>
                        <a:rPr lang="en-US" dirty="0"/>
                        <a:t>x=</a:t>
                      </a:r>
                      <a:r>
                        <a:rPr lang="en-US" dirty="0" err="1"/>
                        <a:t>KompleksSayi</a:t>
                      </a:r>
                      <a:r>
                        <a:rPr lang="en-US" dirty="0"/>
                        <a:t> (2.0,-3)</a:t>
                      </a:r>
                    </a:p>
                    <a:p>
                      <a:pPr algn="l"/>
                      <a:r>
                        <a:rPr lang="en-US" dirty="0"/>
                        <a:t>print (</a:t>
                      </a:r>
                      <a:r>
                        <a:rPr lang="en-US" dirty="0" err="1"/>
                        <a:t>x.r</a:t>
                      </a:r>
                      <a:r>
                        <a:rPr lang="en-US" dirty="0"/>
                        <a:t>, </a:t>
                      </a:r>
                      <a:r>
                        <a:rPr lang="en-US" dirty="0" err="1"/>
                        <a:t>x.i</a:t>
                      </a:r>
                      <a:r>
                        <a:rPr lang="en-US" dirty="0"/>
                        <a:t>)</a:t>
                      </a:r>
                    </a:p>
                  </a:txBody>
                  <a:tcPr/>
                </a:tc>
                <a:extLst>
                  <a:ext uri="{0D108BD9-81ED-4DB2-BD59-A6C34878D82A}">
                    <a16:rowId xmlns:a16="http://schemas.microsoft.com/office/drawing/2014/main" val="212298936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__ del__()</a:t>
                      </a:r>
                      <a:endParaRPr lang="en-US" dirty="0"/>
                    </a:p>
                    <a:p>
                      <a:pPr algn="l"/>
                      <a:endParaRPr lang="en-US" dirty="0"/>
                    </a:p>
                  </a:txBody>
                  <a:tcPr/>
                </a:tc>
                <a:tc>
                  <a:txBody>
                    <a:bodyPr/>
                    <a:lstStyle/>
                    <a:p>
                      <a:pPr algn="l"/>
                      <a:r>
                        <a:rPr lang="en-US" dirty="0" err="1"/>
                        <a:t>Oluşturulan</a:t>
                      </a:r>
                      <a:r>
                        <a:rPr lang="en-US" dirty="0"/>
                        <a:t> </a:t>
                      </a:r>
                      <a:r>
                        <a:rPr lang="en-US" dirty="0" err="1"/>
                        <a:t>nesneyi</a:t>
                      </a:r>
                      <a:r>
                        <a:rPr lang="en-US" dirty="0"/>
                        <a:t> siler. </a:t>
                      </a:r>
                      <a:r>
                        <a:rPr lang="en-US" dirty="0" err="1"/>
                        <a:t>Yıkıcı</a:t>
                      </a:r>
                      <a:r>
                        <a:rPr lang="tr-TR" dirty="0"/>
                        <a:t> </a:t>
                      </a:r>
                      <a:r>
                        <a:rPr lang="en-US" dirty="0"/>
                        <a:t>(Destructor) </a:t>
                      </a:r>
                      <a:r>
                        <a:rPr lang="en-US" dirty="0" err="1"/>
                        <a:t>metottur</a:t>
                      </a:r>
                      <a:r>
                        <a:rPr lang="en-US" dirty="0"/>
                        <a:t>. Silme </a:t>
                      </a:r>
                      <a:r>
                        <a:rPr lang="en-US" dirty="0" err="1"/>
                        <a:t>işlemi</a:t>
                      </a:r>
                      <a:r>
                        <a:rPr lang="en-US" dirty="0"/>
                        <a:t> </a:t>
                      </a:r>
                      <a:r>
                        <a:rPr lang="tr-TR" b="1" dirty="0"/>
                        <a:t>‘</a:t>
                      </a:r>
                      <a:r>
                        <a:rPr lang="en-US" b="1" dirty="0"/>
                        <a:t>del</a:t>
                      </a:r>
                      <a:r>
                        <a:rPr lang="tr-TR" b="1" dirty="0"/>
                        <a:t> </a:t>
                      </a:r>
                      <a:r>
                        <a:rPr lang="en-US" b="1" dirty="0"/>
                        <a:t>x'</a:t>
                      </a:r>
                      <a:r>
                        <a:rPr lang="en-US" dirty="0"/>
                        <a:t> </a:t>
                      </a:r>
                      <a:r>
                        <a:rPr lang="en-US" dirty="0" err="1"/>
                        <a:t>şeklinde</a:t>
                      </a:r>
                      <a:r>
                        <a:rPr lang="en-US" dirty="0"/>
                        <a:t> </a:t>
                      </a:r>
                      <a:r>
                        <a:rPr lang="en-US" dirty="0" err="1"/>
                        <a:t>gerçekleşir</a:t>
                      </a:r>
                      <a:r>
                        <a:rPr lang="en-US" dirty="0"/>
                        <a:t>.</a:t>
                      </a:r>
                    </a:p>
                  </a:txBody>
                  <a:tcPr/>
                </a:tc>
                <a:tc>
                  <a:txBody>
                    <a:bodyPr/>
                    <a:lstStyle/>
                    <a:p>
                      <a:pPr algn="l"/>
                      <a:r>
                        <a:rPr lang="tr-TR" dirty="0"/>
                        <a:t>def  __ del__(self):</a:t>
                      </a:r>
                    </a:p>
                    <a:p>
                      <a:pPr algn="l"/>
                      <a:r>
                        <a:rPr lang="tr-TR" dirty="0"/>
                        <a:t>        </a:t>
                      </a:r>
                      <a:r>
                        <a:rPr lang="tr-TR" dirty="0" err="1"/>
                        <a:t>print</a:t>
                      </a:r>
                      <a:r>
                        <a:rPr lang="tr-TR" dirty="0"/>
                        <a:t>(‘silindi’)</a:t>
                      </a:r>
                      <a:endParaRPr lang="en-US" dirty="0"/>
                    </a:p>
                  </a:txBody>
                  <a:tcPr/>
                </a:tc>
                <a:extLst>
                  <a:ext uri="{0D108BD9-81ED-4DB2-BD59-A6C34878D82A}">
                    <a16:rowId xmlns:a16="http://schemas.microsoft.com/office/drawing/2014/main" val="43257246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__ </a:t>
                      </a:r>
                      <a:r>
                        <a:rPr lang="tr-TR" dirty="0" err="1"/>
                        <a:t>repr</a:t>
                      </a:r>
                      <a:r>
                        <a:rPr lang="tr-TR" dirty="0"/>
                        <a:t>__()</a:t>
                      </a:r>
                      <a:endParaRPr lang="en-US" dirty="0"/>
                    </a:p>
                    <a:p>
                      <a:pPr algn="l"/>
                      <a:endParaRPr lang="en-US" dirty="0"/>
                    </a:p>
                  </a:txBody>
                  <a:tcPr/>
                </a:tc>
                <a:tc>
                  <a:txBody>
                    <a:bodyPr/>
                    <a:lstStyle/>
                    <a:p>
                      <a:pPr algn="l"/>
                      <a:r>
                        <a:rPr lang="tr-TR" dirty="0"/>
                        <a:t> Sınıfın </a:t>
                      </a:r>
                      <a:r>
                        <a:rPr lang="tr-TR" dirty="0" err="1"/>
                        <a:t>string</a:t>
                      </a:r>
                      <a:r>
                        <a:rPr lang="tr-TR" dirty="0"/>
                        <a:t> tanımı yapılır.</a:t>
                      </a:r>
                      <a:endParaRPr lang="en-US" dirty="0"/>
                    </a:p>
                  </a:txBody>
                  <a:tcPr/>
                </a:tc>
                <a:tc>
                  <a:txBody>
                    <a:bodyPr/>
                    <a:lstStyle/>
                    <a:p>
                      <a:pPr algn="l"/>
                      <a:r>
                        <a:rPr lang="tr-TR" dirty="0"/>
                        <a:t>def __ </a:t>
                      </a:r>
                      <a:r>
                        <a:rPr lang="tr-TR" dirty="0" err="1"/>
                        <a:t>repr</a:t>
                      </a:r>
                      <a:r>
                        <a:rPr lang="tr-TR" dirty="0"/>
                        <a:t>__ (self, ad):</a:t>
                      </a:r>
                    </a:p>
                    <a:p>
                      <a:pPr algn="l"/>
                      <a:r>
                        <a:rPr lang="tr-TR" dirty="0"/>
                        <a:t>       </a:t>
                      </a:r>
                      <a:r>
                        <a:rPr lang="tr-TR" dirty="0" err="1"/>
                        <a:t>self.ad</a:t>
                      </a:r>
                      <a:r>
                        <a:rPr lang="tr-TR" dirty="0"/>
                        <a:t> = ad</a:t>
                      </a:r>
                      <a:endParaRPr lang="en-US" dirty="0"/>
                    </a:p>
                  </a:txBody>
                  <a:tcPr/>
                </a:tc>
                <a:extLst>
                  <a:ext uri="{0D108BD9-81ED-4DB2-BD59-A6C34878D82A}">
                    <a16:rowId xmlns:a16="http://schemas.microsoft.com/office/drawing/2014/main" val="255533775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__ </a:t>
                      </a:r>
                      <a:r>
                        <a:rPr lang="tr-TR" dirty="0" err="1"/>
                        <a:t>str</a:t>
                      </a:r>
                      <a:r>
                        <a:rPr lang="tr-TR" dirty="0"/>
                        <a:t>__()</a:t>
                      </a:r>
                      <a:endParaRPr lang="en-US" dirty="0"/>
                    </a:p>
                    <a:p>
                      <a:pPr algn="l"/>
                      <a:endParaRPr lang="en-US" dirty="0"/>
                    </a:p>
                  </a:txBody>
                  <a:tcPr/>
                </a:tc>
                <a:tc>
                  <a:txBody>
                    <a:bodyPr/>
                    <a:lstStyle/>
                    <a:p>
                      <a:pPr algn="l"/>
                      <a:r>
                        <a:rPr lang="en-US" dirty="0" err="1"/>
                        <a:t>Sınıfın</a:t>
                      </a:r>
                      <a:r>
                        <a:rPr lang="en-US" dirty="0"/>
                        <a:t> string </a:t>
                      </a:r>
                      <a:r>
                        <a:rPr lang="en-US" dirty="0" err="1"/>
                        <a:t>karşılığını</a:t>
                      </a:r>
                      <a:r>
                        <a:rPr lang="en-US" dirty="0"/>
                        <a:t> </a:t>
                      </a:r>
                      <a:r>
                        <a:rPr lang="en-US" dirty="0" err="1"/>
                        <a:t>verir</a:t>
                      </a:r>
                      <a:r>
                        <a:rPr lang="en-US" dirty="0"/>
                        <a:t>. </a:t>
                      </a:r>
                      <a:r>
                        <a:rPr lang="en-US" dirty="0" err="1"/>
                        <a:t>Dahili</a:t>
                      </a:r>
                      <a:r>
                        <a:rPr lang="en-US" dirty="0"/>
                        <a:t> str() </a:t>
                      </a:r>
                      <a:r>
                        <a:rPr lang="en-US" dirty="0" err="1"/>
                        <a:t>fonksiyonunun</a:t>
                      </a:r>
                      <a:r>
                        <a:rPr lang="en-US" dirty="0"/>
                        <a:t> </a:t>
                      </a:r>
                      <a:r>
                        <a:rPr lang="en-US" dirty="0" err="1"/>
                        <a:t>davranışını</a:t>
                      </a:r>
                      <a:r>
                        <a:rPr lang="en-US" dirty="0"/>
                        <a:t> </a:t>
                      </a:r>
                      <a:r>
                        <a:rPr lang="en-US" dirty="0" err="1"/>
                        <a:t>sergiler</a:t>
                      </a:r>
                      <a:r>
                        <a:rPr lang="en-US" dirty="0"/>
                        <a:t>. </a:t>
                      </a:r>
                      <a:r>
                        <a:rPr lang="en-US" dirty="0" err="1"/>
                        <a:t>Ekrana</a:t>
                      </a:r>
                      <a:r>
                        <a:rPr lang="en-US" dirty="0"/>
                        <a:t> </a:t>
                      </a:r>
                      <a:r>
                        <a:rPr lang="en-US" dirty="0" err="1"/>
                        <a:t>yazdırılacak</a:t>
                      </a:r>
                      <a:r>
                        <a:rPr lang="en-US" dirty="0"/>
                        <a:t> </a:t>
                      </a:r>
                      <a:r>
                        <a:rPr lang="en-US" dirty="0" err="1"/>
                        <a:t>çıktıyı</a:t>
                      </a:r>
                      <a:r>
                        <a:rPr lang="en-US" dirty="0"/>
                        <a:t> </a:t>
                      </a:r>
                      <a:r>
                        <a:rPr lang="en-US" dirty="0" err="1"/>
                        <a:t>düzenleyen</a:t>
                      </a:r>
                      <a:r>
                        <a:rPr lang="en-US" dirty="0"/>
                        <a:t> </a:t>
                      </a:r>
                      <a:r>
                        <a:rPr lang="en-US" dirty="0" err="1"/>
                        <a:t>metottur</a:t>
                      </a:r>
                      <a:r>
                        <a:rPr lang="en-US" dirty="0"/>
                        <a:t>.</a:t>
                      </a:r>
                    </a:p>
                  </a:txBody>
                  <a:tcPr/>
                </a:tc>
                <a:tc>
                  <a:txBody>
                    <a:bodyPr/>
                    <a:lstStyle/>
                    <a:p>
                      <a:pPr algn="l"/>
                      <a:r>
                        <a:rPr lang="tr-TR" dirty="0"/>
                        <a:t>def  __ </a:t>
                      </a:r>
                      <a:r>
                        <a:rPr lang="tr-TR" dirty="0" err="1"/>
                        <a:t>str</a:t>
                      </a:r>
                      <a:r>
                        <a:rPr lang="tr-TR" dirty="0"/>
                        <a:t>__(self):</a:t>
                      </a:r>
                    </a:p>
                    <a:p>
                      <a:pPr algn="l"/>
                      <a:r>
                        <a:rPr lang="tr-TR" dirty="0"/>
                        <a:t>        </a:t>
                      </a:r>
                      <a:r>
                        <a:rPr lang="tr-TR" dirty="0" err="1"/>
                        <a:t>return</a:t>
                      </a:r>
                      <a:r>
                        <a:rPr lang="tr-TR" dirty="0"/>
                        <a:t> ‘Model: </a:t>
                      </a:r>
                      <a:r>
                        <a:rPr lang="en-US" dirty="0"/>
                        <a:t>{}\</a:t>
                      </a:r>
                      <a:r>
                        <a:rPr lang="en-US" dirty="0" err="1"/>
                        <a:t>nRenk</a:t>
                      </a:r>
                      <a:r>
                        <a:rPr lang="en-US" dirty="0"/>
                        <a:t>: {}</a:t>
                      </a:r>
                      <a:r>
                        <a:rPr lang="tr-TR" dirty="0"/>
                        <a:t>’</a:t>
                      </a:r>
                      <a:r>
                        <a:rPr lang="en-US" dirty="0"/>
                        <a:t>.format(</a:t>
                      </a:r>
                      <a:r>
                        <a:rPr lang="en-US" dirty="0" err="1"/>
                        <a:t>self.model</a:t>
                      </a:r>
                      <a:r>
                        <a:rPr lang="en-US" dirty="0"/>
                        <a:t>, </a:t>
                      </a:r>
                      <a:r>
                        <a:rPr lang="en-US" dirty="0" err="1"/>
                        <a:t>self.renk</a:t>
                      </a:r>
                      <a:r>
                        <a:rPr lang="en-US" dirty="0"/>
                        <a:t>)</a:t>
                      </a:r>
                    </a:p>
                  </a:txBody>
                  <a:tcPr/>
                </a:tc>
                <a:extLst>
                  <a:ext uri="{0D108BD9-81ED-4DB2-BD59-A6C34878D82A}">
                    <a16:rowId xmlns:a16="http://schemas.microsoft.com/office/drawing/2014/main" val="439346538"/>
                  </a:ext>
                </a:extLst>
              </a:tr>
            </a:tbl>
          </a:graphicData>
        </a:graphic>
      </p:graphicFrame>
    </p:spTree>
    <p:extLst>
      <p:ext uri="{BB962C8B-B14F-4D97-AF65-F5344CB8AC3E}">
        <p14:creationId xmlns:p14="http://schemas.microsoft.com/office/powerpoint/2010/main" val="3251322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146304"/>
            <a:ext cx="8208912" cy="636887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14</a:t>
            </a:fld>
            <a:endParaRPr lang="tr-TR" dirty="0">
              <a:solidFill>
                <a:schemeClr val="tx2">
                  <a:lumMod val="75000"/>
                </a:schemeClr>
              </a:solidFill>
            </a:endParaRPr>
          </a:p>
        </p:txBody>
      </p:sp>
      <p:graphicFrame>
        <p:nvGraphicFramePr>
          <p:cNvPr id="4" name="Table 4">
            <a:extLst>
              <a:ext uri="{FF2B5EF4-FFF2-40B4-BE49-F238E27FC236}">
                <a16:creationId xmlns:a16="http://schemas.microsoft.com/office/drawing/2014/main" id="{6686B22E-E612-8C0D-1EAE-C18B1602CEC8}"/>
              </a:ext>
            </a:extLst>
          </p:cNvPr>
          <p:cNvGraphicFramePr>
            <a:graphicFrameLocks noGrp="1"/>
          </p:cNvGraphicFramePr>
          <p:nvPr>
            <p:extLst>
              <p:ext uri="{D42A27DB-BD31-4B8C-83A1-F6EECF244321}">
                <p14:modId xmlns:p14="http://schemas.microsoft.com/office/powerpoint/2010/main" val="2335251832"/>
              </p:ext>
            </p:extLst>
          </p:nvPr>
        </p:nvGraphicFramePr>
        <p:xfrm>
          <a:off x="2607911" y="237527"/>
          <a:ext cx="6931153" cy="5765800"/>
        </p:xfrm>
        <a:graphic>
          <a:graphicData uri="http://schemas.openxmlformats.org/drawingml/2006/table">
            <a:tbl>
              <a:tblPr firstRow="1" bandRow="1">
                <a:tableStyleId>{5C22544A-7EE6-4342-B048-85BDC9FD1C3A}</a:tableStyleId>
              </a:tblPr>
              <a:tblGrid>
                <a:gridCol w="1253672">
                  <a:extLst>
                    <a:ext uri="{9D8B030D-6E8A-4147-A177-3AD203B41FA5}">
                      <a16:colId xmlns:a16="http://schemas.microsoft.com/office/drawing/2014/main" val="742401880"/>
                    </a:ext>
                  </a:extLst>
                </a:gridCol>
                <a:gridCol w="3367096">
                  <a:extLst>
                    <a:ext uri="{9D8B030D-6E8A-4147-A177-3AD203B41FA5}">
                      <a16:colId xmlns:a16="http://schemas.microsoft.com/office/drawing/2014/main" val="2845631711"/>
                    </a:ext>
                  </a:extLst>
                </a:gridCol>
                <a:gridCol w="2310385">
                  <a:extLst>
                    <a:ext uri="{9D8B030D-6E8A-4147-A177-3AD203B41FA5}">
                      <a16:colId xmlns:a16="http://schemas.microsoft.com/office/drawing/2014/main" val="2641651128"/>
                    </a:ext>
                  </a:extLst>
                </a:gridCol>
              </a:tblGrid>
              <a:tr h="370840">
                <a:tc>
                  <a:txBody>
                    <a:bodyPr/>
                    <a:lstStyle/>
                    <a:p>
                      <a:pPr algn="l"/>
                      <a:r>
                        <a:rPr lang="tr-TR" dirty="0" err="1"/>
                        <a:t>Metod</a:t>
                      </a:r>
                      <a:endParaRPr lang="en-US" dirty="0"/>
                    </a:p>
                  </a:txBody>
                  <a:tcPr/>
                </a:tc>
                <a:tc>
                  <a:txBody>
                    <a:bodyPr/>
                    <a:lstStyle/>
                    <a:p>
                      <a:pPr algn="l"/>
                      <a:r>
                        <a:rPr lang="tr-TR" dirty="0"/>
                        <a:t>İşlevi</a:t>
                      </a:r>
                      <a:endParaRPr lang="en-US" dirty="0"/>
                    </a:p>
                  </a:txBody>
                  <a:tcPr/>
                </a:tc>
                <a:tc>
                  <a:txBody>
                    <a:bodyPr/>
                    <a:lstStyle/>
                    <a:p>
                      <a:pPr algn="l"/>
                      <a:r>
                        <a:rPr lang="tr-TR" dirty="0"/>
                        <a:t>Örnek Kullanım</a:t>
                      </a:r>
                      <a:endParaRPr lang="en-US" dirty="0"/>
                    </a:p>
                  </a:txBody>
                  <a:tcPr/>
                </a:tc>
                <a:extLst>
                  <a:ext uri="{0D108BD9-81ED-4DB2-BD59-A6C34878D82A}">
                    <a16:rowId xmlns:a16="http://schemas.microsoft.com/office/drawing/2014/main" val="442437122"/>
                  </a:ext>
                </a:extLst>
              </a:tr>
              <a:tr h="370840">
                <a:tc>
                  <a:txBody>
                    <a:bodyPr/>
                    <a:lstStyle/>
                    <a:p>
                      <a:pPr algn="ctr"/>
                      <a:r>
                        <a:rPr lang="en-US" dirty="0"/>
                        <a:t>__ </a:t>
                      </a:r>
                      <a:r>
                        <a:rPr lang="en-US" dirty="0" err="1"/>
                        <a:t>iter</a:t>
                      </a:r>
                      <a:r>
                        <a:rPr lang="en-US" dirty="0"/>
                        <a:t>__()</a:t>
                      </a:r>
                    </a:p>
                  </a:txBody>
                  <a:tcPr/>
                </a:tc>
                <a:tc rowSpan="2">
                  <a:txBody>
                    <a:bodyPr/>
                    <a:lstStyle/>
                    <a:p>
                      <a:pPr algn="ctr"/>
                      <a:r>
                        <a:rPr lang="en-US" dirty="0" err="1"/>
                        <a:t>Yineley</a:t>
                      </a:r>
                      <a:r>
                        <a:rPr lang="tr-TR" dirty="0" err="1"/>
                        <a:t>ici</a:t>
                      </a:r>
                      <a:r>
                        <a:rPr lang="tr-TR" dirty="0"/>
                        <a:t>/İteratif sınıf tanımı; Bu metotlar; sınıfın bir </a:t>
                      </a:r>
                      <a:r>
                        <a:rPr lang="tr-TR" dirty="0" err="1"/>
                        <a:t>iterator</a:t>
                      </a:r>
                      <a:r>
                        <a:rPr lang="tr-TR" dirty="0"/>
                        <a:t>/işaretçi gibi davranmasını</a:t>
                      </a:r>
                    </a:p>
                    <a:p>
                      <a:pPr algn="ctr"/>
                      <a:r>
                        <a:rPr lang="tr-TR" dirty="0"/>
                        <a:t>sağlarlar. Yineleyiciler, kendi başı-</a:t>
                      </a:r>
                      <a:r>
                        <a:rPr lang="tr-TR" dirty="0" err="1"/>
                        <a:t>na</a:t>
                      </a:r>
                      <a:r>
                        <a:rPr lang="tr-TR" dirty="0"/>
                        <a:t> bir nesnedir. Bir iteratif/yinele-</a:t>
                      </a:r>
                      <a:r>
                        <a:rPr lang="tr-TR" dirty="0" err="1"/>
                        <a:t>yici</a:t>
                      </a:r>
                      <a:r>
                        <a:rPr lang="tr-TR" dirty="0"/>
                        <a:t> nesne, kendi kendini döndü-</a:t>
                      </a:r>
                    </a:p>
                    <a:p>
                      <a:pPr algn="ctr"/>
                      <a:r>
                        <a:rPr lang="tr-TR" dirty="0"/>
                        <a:t>ren(</a:t>
                      </a:r>
                      <a:r>
                        <a:rPr lang="tr-TR" dirty="0" err="1"/>
                        <a:t>return</a:t>
                      </a:r>
                      <a:r>
                        <a:rPr lang="tr-TR" dirty="0"/>
                        <a:t> self) bir __ iter__ me-</a:t>
                      </a:r>
                    </a:p>
                    <a:p>
                      <a:pPr algn="ctr"/>
                      <a:r>
                        <a:rPr lang="tr-TR" dirty="0" err="1"/>
                        <a:t>Toduna</a:t>
                      </a:r>
                      <a:r>
                        <a:rPr lang="tr-TR" dirty="0"/>
                        <a:t> ve bir sonraki elemanı</a:t>
                      </a:r>
                    </a:p>
                    <a:p>
                      <a:pPr algn="ctr"/>
                      <a:r>
                        <a:rPr lang="tr-TR" dirty="0"/>
                        <a:t>döndüren __ </a:t>
                      </a:r>
                      <a:r>
                        <a:rPr lang="tr-TR" dirty="0" err="1"/>
                        <a:t>next</a:t>
                      </a:r>
                      <a:r>
                        <a:rPr lang="tr-TR" dirty="0"/>
                        <a:t>__() metoduna</a:t>
                      </a:r>
                    </a:p>
                    <a:p>
                      <a:pPr algn="ctr"/>
                      <a:r>
                        <a:rPr lang="tr-TR" dirty="0"/>
                        <a:t>sahip olmalıdır.</a:t>
                      </a:r>
                      <a:endParaRPr lang="en-US" dirty="0"/>
                    </a:p>
                  </a:txBody>
                  <a:tcPr/>
                </a:tc>
                <a:tc>
                  <a:txBody>
                    <a:bodyPr/>
                    <a:lstStyle/>
                    <a:p>
                      <a:pPr algn="l"/>
                      <a:r>
                        <a:rPr lang="tr-TR" dirty="0"/>
                        <a:t>def __iter__(self):</a:t>
                      </a:r>
                    </a:p>
                    <a:p>
                      <a:pPr algn="l"/>
                      <a:r>
                        <a:rPr lang="tr-TR" dirty="0"/>
                        <a:t>       </a:t>
                      </a:r>
                      <a:r>
                        <a:rPr lang="tr-TR" dirty="0" err="1"/>
                        <a:t>return</a:t>
                      </a:r>
                      <a:r>
                        <a:rPr lang="tr-TR" dirty="0"/>
                        <a:t> self</a:t>
                      </a:r>
                      <a:endParaRPr lang="en-US" dirty="0"/>
                    </a:p>
                  </a:txBody>
                  <a:tcPr/>
                </a:tc>
                <a:extLst>
                  <a:ext uri="{0D108BD9-81ED-4DB2-BD59-A6C34878D82A}">
                    <a16:rowId xmlns:a16="http://schemas.microsoft.com/office/drawing/2014/main" val="2122989367"/>
                  </a:ext>
                </a:extLst>
              </a:tr>
              <a:tr h="370840">
                <a:tc>
                  <a:txBody>
                    <a:bodyPr/>
                    <a:lstStyle/>
                    <a:p>
                      <a:pPr algn="ctr"/>
                      <a:r>
                        <a:rPr lang="en-US" dirty="0"/>
                        <a:t>__ next__()</a:t>
                      </a:r>
                    </a:p>
                  </a:txBody>
                  <a:tcPr/>
                </a:tc>
                <a:tc vMerge="1">
                  <a:txBody>
                    <a:bodyPr/>
                    <a:lstStyle/>
                    <a:p>
                      <a:pPr algn="l"/>
                      <a:endParaRPr lang="en-US" dirty="0"/>
                    </a:p>
                  </a:txBody>
                  <a:tcPr/>
                </a:tc>
                <a:tc>
                  <a:txBody>
                    <a:bodyPr/>
                    <a:lstStyle/>
                    <a:p>
                      <a:pPr algn="l"/>
                      <a:r>
                        <a:rPr lang="tr-TR" dirty="0"/>
                        <a:t>def __</a:t>
                      </a:r>
                      <a:r>
                        <a:rPr lang="tr-TR" dirty="0" err="1"/>
                        <a:t>next</a:t>
                      </a:r>
                      <a:r>
                        <a:rPr lang="tr-TR" dirty="0"/>
                        <a:t>__(self):</a:t>
                      </a:r>
                    </a:p>
                    <a:p>
                      <a:pPr algn="l"/>
                      <a:r>
                        <a:rPr lang="tr-TR" dirty="0"/>
                        <a:t>       </a:t>
                      </a:r>
                      <a:r>
                        <a:rPr lang="tr-TR" dirty="0" err="1"/>
                        <a:t>return</a:t>
                      </a:r>
                      <a:r>
                        <a:rPr lang="tr-TR" dirty="0"/>
                        <a:t> self</a:t>
                      </a:r>
                      <a:endParaRPr lang="en-US" dirty="0"/>
                    </a:p>
                  </a:txBody>
                  <a:tcPr/>
                </a:tc>
                <a:extLst>
                  <a:ext uri="{0D108BD9-81ED-4DB2-BD59-A6C34878D82A}">
                    <a16:rowId xmlns:a16="http://schemas.microsoft.com/office/drawing/2014/main" val="432572467"/>
                  </a:ext>
                </a:extLst>
              </a:tr>
              <a:tr h="370840">
                <a:tc gridSpan="3">
                  <a:txBody>
                    <a:bodyPr/>
                    <a:lstStyle/>
                    <a:p>
                      <a:pPr algn="l"/>
                      <a:r>
                        <a:rPr lang="tr-TR" b="1" dirty="0"/>
                        <a:t>self işaretçisi:</a:t>
                      </a:r>
                    </a:p>
                    <a:p>
                      <a:pPr algn="l"/>
                      <a:r>
                        <a:rPr lang="tr-TR" dirty="0"/>
                        <a:t>Sınıf içerisinden erişilecek üyeler için kullanılır. Nesnenin kendisini referans etmesini sağlar. Başka bir ifade ile sözü edilen nesneyi doğrudan göstermek için kullanılır. Java dilindeki </a:t>
                      </a:r>
                      <a:r>
                        <a:rPr lang="tr-TR" dirty="0" err="1"/>
                        <a:t>this</a:t>
                      </a:r>
                      <a:r>
                        <a:rPr lang="tr-TR" dirty="0"/>
                        <a:t> deyimi ile benzer işleve sahiptir.</a:t>
                      </a:r>
                    </a:p>
                    <a:p>
                      <a:pPr algn="l"/>
                      <a:endParaRPr lang="tr-TR" dirty="0"/>
                    </a:p>
                    <a:p>
                      <a:pPr algn="l"/>
                      <a:r>
                        <a:rPr lang="tr-TR" dirty="0"/>
                        <a:t>Normal metotlarla Sınıf(Class) metotları arasındaki en temel fark nedir, diye sorsalar sanırım cevabımız sınıf metotlarına kendiliğinden gelen self işaretçisi olacaktır.</a:t>
                      </a:r>
                    </a:p>
                  </a:txBody>
                  <a:tcPr/>
                </a:tc>
                <a:tc hMerge="1">
                  <a:txBody>
                    <a:bodyPr/>
                    <a:lstStyle/>
                    <a:p>
                      <a:pPr algn="l"/>
                      <a:r>
                        <a:rPr lang="tr-TR" dirty="0"/>
                        <a:t> </a:t>
                      </a:r>
                      <a:endParaRPr lang="en-US" dirty="0"/>
                    </a:p>
                  </a:txBody>
                  <a:tcPr/>
                </a:tc>
                <a:tc hMerge="1">
                  <a:txBody>
                    <a:bodyPr/>
                    <a:lstStyle/>
                    <a:p>
                      <a:pPr algn="l"/>
                      <a:endParaRPr lang="en-US" dirty="0"/>
                    </a:p>
                  </a:txBody>
                  <a:tcPr/>
                </a:tc>
                <a:extLst>
                  <a:ext uri="{0D108BD9-81ED-4DB2-BD59-A6C34878D82A}">
                    <a16:rowId xmlns:a16="http://schemas.microsoft.com/office/drawing/2014/main" val="2555337755"/>
                  </a:ext>
                </a:extLst>
              </a:tr>
            </a:tbl>
          </a:graphicData>
        </a:graphic>
      </p:graphicFrame>
      <p:sp>
        <p:nvSpPr>
          <p:cNvPr id="5" name="TextBox 4">
            <a:extLst>
              <a:ext uri="{FF2B5EF4-FFF2-40B4-BE49-F238E27FC236}">
                <a16:creationId xmlns:a16="http://schemas.microsoft.com/office/drawing/2014/main" id="{FE8C865D-209E-4556-034A-F058D28CB3EF}"/>
              </a:ext>
            </a:extLst>
          </p:cNvPr>
          <p:cNvSpPr txBox="1"/>
          <p:nvPr/>
        </p:nvSpPr>
        <p:spPr>
          <a:xfrm>
            <a:off x="5524700" y="6013497"/>
            <a:ext cx="1222248" cy="369332"/>
          </a:xfrm>
          <a:prstGeom prst="rect">
            <a:avLst/>
          </a:prstGeom>
          <a:noFill/>
        </p:spPr>
        <p:txBody>
          <a:bodyPr wrap="square" rtlCol="0">
            <a:spAutoFit/>
          </a:bodyPr>
          <a:lstStyle/>
          <a:p>
            <a:r>
              <a:rPr lang="tr-TR" dirty="0"/>
              <a:t>TABLO 2.1</a:t>
            </a:r>
            <a:endParaRPr lang="en-US" dirty="0"/>
          </a:p>
        </p:txBody>
      </p:sp>
    </p:spTree>
    <p:extLst>
      <p:ext uri="{BB962C8B-B14F-4D97-AF65-F5344CB8AC3E}">
        <p14:creationId xmlns:p14="http://schemas.microsoft.com/office/powerpoint/2010/main" val="1150662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146304"/>
            <a:ext cx="8208912" cy="636887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15</a:t>
            </a:fld>
            <a:endParaRPr lang="tr-TR" dirty="0">
              <a:solidFill>
                <a:schemeClr val="tx2">
                  <a:lumMod val="75000"/>
                </a:schemeClr>
              </a:solidFill>
            </a:endParaRPr>
          </a:p>
        </p:txBody>
      </p:sp>
      <p:sp>
        <p:nvSpPr>
          <p:cNvPr id="9" name="TextBox 8">
            <a:extLst>
              <a:ext uri="{FF2B5EF4-FFF2-40B4-BE49-F238E27FC236}">
                <a16:creationId xmlns:a16="http://schemas.microsoft.com/office/drawing/2014/main" id="{B247C131-462E-9B22-E958-103686FCF7A8}"/>
              </a:ext>
            </a:extLst>
          </p:cNvPr>
          <p:cNvSpPr txBox="1"/>
          <p:nvPr/>
        </p:nvSpPr>
        <p:spPr>
          <a:xfrm>
            <a:off x="2286200" y="342825"/>
            <a:ext cx="7699248" cy="646331"/>
          </a:xfrm>
          <a:prstGeom prst="rect">
            <a:avLst/>
          </a:prstGeom>
          <a:noFill/>
        </p:spPr>
        <p:txBody>
          <a:bodyPr wrap="square" rtlCol="0">
            <a:spAutoFit/>
          </a:bodyPr>
          <a:lstStyle/>
          <a:p>
            <a:r>
              <a:rPr lang="tr-TR" b="1" dirty="0"/>
              <a:t>Örnek Soru 1.1: </a:t>
            </a:r>
            <a:r>
              <a:rPr lang="tr-TR" dirty="0" err="1"/>
              <a:t>Fibonacci</a:t>
            </a:r>
            <a:r>
              <a:rPr lang="tr-TR" dirty="0"/>
              <a:t> serisini hesaplayan sınıf yapısını ‘</a:t>
            </a:r>
            <a:r>
              <a:rPr lang="tr-TR" dirty="0" err="1"/>
              <a:t>init</a:t>
            </a:r>
            <a:r>
              <a:rPr lang="tr-TR" dirty="0"/>
              <a:t>()’,’iter(),</a:t>
            </a:r>
            <a:r>
              <a:rPr lang="tr-TR" dirty="0" err="1"/>
              <a:t>next</a:t>
            </a:r>
            <a:r>
              <a:rPr lang="tr-TR" dirty="0"/>
              <a:t>()’ gibi özel metotlarla kodlayınız.</a:t>
            </a:r>
            <a:endParaRPr lang="en-US" dirty="0"/>
          </a:p>
        </p:txBody>
      </p:sp>
    </p:spTree>
    <p:extLst>
      <p:ext uri="{BB962C8B-B14F-4D97-AF65-F5344CB8AC3E}">
        <p14:creationId xmlns:p14="http://schemas.microsoft.com/office/powerpoint/2010/main" val="178578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146304"/>
            <a:ext cx="8208912" cy="636887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16</a:t>
            </a:fld>
            <a:endParaRPr lang="tr-TR" dirty="0">
              <a:solidFill>
                <a:schemeClr val="tx2">
                  <a:lumMod val="75000"/>
                </a:schemeClr>
              </a:solidFill>
            </a:endParaRPr>
          </a:p>
        </p:txBody>
      </p:sp>
      <p:sp>
        <p:nvSpPr>
          <p:cNvPr id="9" name="TextBox 8">
            <a:extLst>
              <a:ext uri="{FF2B5EF4-FFF2-40B4-BE49-F238E27FC236}">
                <a16:creationId xmlns:a16="http://schemas.microsoft.com/office/drawing/2014/main" id="{B247C131-462E-9B22-E958-103686FCF7A8}"/>
              </a:ext>
            </a:extLst>
          </p:cNvPr>
          <p:cNvSpPr txBox="1"/>
          <p:nvPr/>
        </p:nvSpPr>
        <p:spPr>
          <a:xfrm>
            <a:off x="2286200" y="342825"/>
            <a:ext cx="7699248" cy="369332"/>
          </a:xfrm>
          <a:prstGeom prst="rect">
            <a:avLst/>
          </a:prstGeom>
          <a:noFill/>
        </p:spPr>
        <p:txBody>
          <a:bodyPr wrap="square" rtlCol="0">
            <a:spAutoFit/>
          </a:bodyPr>
          <a:lstStyle/>
          <a:p>
            <a:r>
              <a:rPr lang="tr-TR" b="1" dirty="0"/>
              <a:t>Örnek Soru 1.1 Çözümü:</a:t>
            </a:r>
            <a:endParaRPr lang="en-US" dirty="0"/>
          </a:p>
        </p:txBody>
      </p:sp>
      <p:pic>
        <p:nvPicPr>
          <p:cNvPr id="5" name="Picture 4" descr="A screen shot of a computer screen&#10;&#10;Description automatically generated with low confidence">
            <a:extLst>
              <a:ext uri="{FF2B5EF4-FFF2-40B4-BE49-F238E27FC236}">
                <a16:creationId xmlns:a16="http://schemas.microsoft.com/office/drawing/2014/main" id="{0F85CF28-4035-0859-1B61-44DB6C7C6C5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14458" y="875590"/>
            <a:ext cx="4657806" cy="4910298"/>
          </a:xfrm>
          <a:prstGeom prst="rect">
            <a:avLst/>
          </a:prstGeom>
          <a:effectLst>
            <a:outerShdw blurRad="63500" sx="102000" sy="102000" algn="ctr" rotWithShape="0">
              <a:prstClr val="black">
                <a:alpha val="40000"/>
              </a:prstClr>
            </a:outerShdw>
          </a:effectLst>
        </p:spPr>
      </p:pic>
      <p:sp>
        <p:nvSpPr>
          <p:cNvPr id="6" name="TextBox 5">
            <a:extLst>
              <a:ext uri="{FF2B5EF4-FFF2-40B4-BE49-F238E27FC236}">
                <a16:creationId xmlns:a16="http://schemas.microsoft.com/office/drawing/2014/main" id="{06CAFDE5-EAC6-D67B-23E7-A05A20ABDC8D}"/>
              </a:ext>
            </a:extLst>
          </p:cNvPr>
          <p:cNvSpPr txBox="1"/>
          <p:nvPr/>
        </p:nvSpPr>
        <p:spPr>
          <a:xfrm>
            <a:off x="4881489" y="5757821"/>
            <a:ext cx="2523744" cy="646331"/>
          </a:xfrm>
          <a:prstGeom prst="rect">
            <a:avLst/>
          </a:prstGeom>
          <a:noFill/>
        </p:spPr>
        <p:txBody>
          <a:bodyPr wrap="square" rtlCol="0">
            <a:spAutoFit/>
          </a:bodyPr>
          <a:lstStyle/>
          <a:p>
            <a:pPr algn="ctr"/>
            <a:r>
              <a:rPr lang="tr-TR" dirty="0"/>
              <a:t>Örnek Soru 1.1 Çözümü</a:t>
            </a:r>
          </a:p>
          <a:p>
            <a:pPr algn="ctr"/>
            <a:r>
              <a:rPr lang="tr-TR" dirty="0"/>
              <a:t>(ornek_soru_1.1.py)</a:t>
            </a:r>
            <a:endParaRPr lang="en-US" dirty="0"/>
          </a:p>
        </p:txBody>
      </p:sp>
    </p:spTree>
    <p:extLst>
      <p:ext uri="{BB962C8B-B14F-4D97-AF65-F5344CB8AC3E}">
        <p14:creationId xmlns:p14="http://schemas.microsoft.com/office/powerpoint/2010/main" val="2305964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146304"/>
            <a:ext cx="8208912" cy="636887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17</a:t>
            </a:fld>
            <a:endParaRPr lang="tr-TR" dirty="0">
              <a:solidFill>
                <a:schemeClr val="tx2">
                  <a:lumMod val="75000"/>
                </a:schemeClr>
              </a:solidFill>
            </a:endParaRPr>
          </a:p>
        </p:txBody>
      </p:sp>
      <p:sp>
        <p:nvSpPr>
          <p:cNvPr id="9" name="TextBox 8">
            <a:extLst>
              <a:ext uri="{FF2B5EF4-FFF2-40B4-BE49-F238E27FC236}">
                <a16:creationId xmlns:a16="http://schemas.microsoft.com/office/drawing/2014/main" id="{B247C131-462E-9B22-E958-103686FCF7A8}"/>
              </a:ext>
            </a:extLst>
          </p:cNvPr>
          <p:cNvSpPr txBox="1"/>
          <p:nvPr/>
        </p:nvSpPr>
        <p:spPr>
          <a:xfrm>
            <a:off x="2286200" y="342825"/>
            <a:ext cx="7699248" cy="923330"/>
          </a:xfrm>
          <a:prstGeom prst="rect">
            <a:avLst/>
          </a:prstGeom>
          <a:noFill/>
        </p:spPr>
        <p:txBody>
          <a:bodyPr wrap="square" rtlCol="0">
            <a:spAutoFit/>
          </a:bodyPr>
          <a:lstStyle/>
          <a:p>
            <a:r>
              <a:rPr lang="tr-TR" b="1" dirty="0"/>
              <a:t>Örnek Soru 2.1: </a:t>
            </a:r>
            <a:r>
              <a:rPr lang="tr-TR" dirty="0"/>
              <a:t>Bir sınıfın nasıl tanımlanacağını, bu sınıftan nasıl nesneler türetileceğini ve türetilen nesnelere nasıl çağrı yapılacağını bir araba örneği ile açıklayınız.</a:t>
            </a:r>
            <a:endParaRPr lang="en-US" dirty="0"/>
          </a:p>
        </p:txBody>
      </p:sp>
    </p:spTree>
    <p:extLst>
      <p:ext uri="{BB962C8B-B14F-4D97-AF65-F5344CB8AC3E}">
        <p14:creationId xmlns:p14="http://schemas.microsoft.com/office/powerpoint/2010/main" val="1089995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146304"/>
            <a:ext cx="8208912" cy="636887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18</a:t>
            </a:fld>
            <a:endParaRPr lang="tr-TR" dirty="0">
              <a:solidFill>
                <a:schemeClr val="tx2">
                  <a:lumMod val="75000"/>
                </a:schemeClr>
              </a:solidFill>
            </a:endParaRPr>
          </a:p>
        </p:txBody>
      </p:sp>
      <p:sp>
        <p:nvSpPr>
          <p:cNvPr id="9" name="TextBox 8">
            <a:extLst>
              <a:ext uri="{FF2B5EF4-FFF2-40B4-BE49-F238E27FC236}">
                <a16:creationId xmlns:a16="http://schemas.microsoft.com/office/drawing/2014/main" id="{B247C131-462E-9B22-E958-103686FCF7A8}"/>
              </a:ext>
            </a:extLst>
          </p:cNvPr>
          <p:cNvSpPr txBox="1"/>
          <p:nvPr/>
        </p:nvSpPr>
        <p:spPr>
          <a:xfrm>
            <a:off x="2286200" y="342825"/>
            <a:ext cx="7699248" cy="369332"/>
          </a:xfrm>
          <a:prstGeom prst="rect">
            <a:avLst/>
          </a:prstGeom>
          <a:noFill/>
        </p:spPr>
        <p:txBody>
          <a:bodyPr wrap="square" rtlCol="0">
            <a:spAutoFit/>
          </a:bodyPr>
          <a:lstStyle/>
          <a:p>
            <a:r>
              <a:rPr lang="tr-TR" b="1" dirty="0"/>
              <a:t>Örnek Soru 2.1 Çözümü:</a:t>
            </a:r>
            <a:endParaRPr lang="en-US" dirty="0"/>
          </a:p>
        </p:txBody>
      </p:sp>
      <p:pic>
        <p:nvPicPr>
          <p:cNvPr id="5" name="Picture 4" descr="A picture containing text, screenshot&#10;&#10;Description automatically generated">
            <a:extLst>
              <a:ext uri="{FF2B5EF4-FFF2-40B4-BE49-F238E27FC236}">
                <a16:creationId xmlns:a16="http://schemas.microsoft.com/office/drawing/2014/main" id="{973CE89B-F87E-4ED6-F489-82280312CE1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11183" y="836052"/>
            <a:ext cx="7449281" cy="4733679"/>
          </a:xfrm>
          <a:prstGeom prst="rect">
            <a:avLst/>
          </a:prstGeom>
        </p:spPr>
      </p:pic>
      <p:sp>
        <p:nvSpPr>
          <p:cNvPr id="6" name="TextBox 5">
            <a:extLst>
              <a:ext uri="{FF2B5EF4-FFF2-40B4-BE49-F238E27FC236}">
                <a16:creationId xmlns:a16="http://schemas.microsoft.com/office/drawing/2014/main" id="{7C8CA027-5A5A-658E-DE27-62E4235AEA10}"/>
              </a:ext>
            </a:extLst>
          </p:cNvPr>
          <p:cNvSpPr txBox="1"/>
          <p:nvPr/>
        </p:nvSpPr>
        <p:spPr>
          <a:xfrm>
            <a:off x="4754880" y="5548221"/>
            <a:ext cx="2871216" cy="646331"/>
          </a:xfrm>
          <a:prstGeom prst="rect">
            <a:avLst/>
          </a:prstGeom>
          <a:noFill/>
        </p:spPr>
        <p:txBody>
          <a:bodyPr wrap="square" rtlCol="0">
            <a:spAutoFit/>
          </a:bodyPr>
          <a:lstStyle/>
          <a:p>
            <a:pPr algn="ctr"/>
            <a:r>
              <a:rPr lang="tr-TR" dirty="0"/>
              <a:t>Örnek Soru 2.1 Çözümü</a:t>
            </a:r>
          </a:p>
          <a:p>
            <a:pPr algn="ctr"/>
            <a:r>
              <a:rPr lang="tr-TR" dirty="0"/>
              <a:t>(ornek_soru_2.1.py)</a:t>
            </a:r>
            <a:endParaRPr lang="en-US" dirty="0"/>
          </a:p>
        </p:txBody>
      </p:sp>
    </p:spTree>
    <p:extLst>
      <p:ext uri="{BB962C8B-B14F-4D97-AF65-F5344CB8AC3E}">
        <p14:creationId xmlns:p14="http://schemas.microsoft.com/office/powerpoint/2010/main" val="19566314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1991544" y="342825"/>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2000" b="1" dirty="0">
                <a:solidFill>
                  <a:srgbClr val="FF0000"/>
                </a:solidFill>
              </a:rPr>
              <a:t>SINIF ÜYELERİ ve ERİŞİM BELİRTEÇLERİ</a:t>
            </a:r>
          </a:p>
        </p:txBody>
      </p:sp>
      <p:sp>
        <p:nvSpPr>
          <p:cNvPr id="7" name="Yuvarlatılmış Dikdörtgen 6"/>
          <p:cNvSpPr/>
          <p:nvPr>
            <p:custDataLst>
              <p:tags r:id="rId2"/>
            </p:custDataLst>
          </p:nvPr>
        </p:nvSpPr>
        <p:spPr>
          <a:xfrm>
            <a:off x="1991544" y="1474615"/>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3"/>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19</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42DBC7AD-CA3B-3F46-3C09-0EA41AD60431}"/>
              </a:ext>
            </a:extLst>
          </p:cNvPr>
          <p:cNvSpPr txBox="1"/>
          <p:nvPr/>
        </p:nvSpPr>
        <p:spPr>
          <a:xfrm>
            <a:off x="2231136" y="1728216"/>
            <a:ext cx="7680960" cy="369332"/>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C0B93F08-E2A3-CD88-2EE5-5BBF3D16AC1B}"/>
              </a:ext>
            </a:extLst>
          </p:cNvPr>
          <p:cNvSpPr txBox="1"/>
          <p:nvPr/>
        </p:nvSpPr>
        <p:spPr>
          <a:xfrm>
            <a:off x="2279904" y="1728216"/>
            <a:ext cx="7632192" cy="1923604"/>
          </a:xfrm>
          <a:prstGeom prst="rect">
            <a:avLst/>
          </a:prstGeom>
          <a:noFill/>
        </p:spPr>
        <p:txBody>
          <a:bodyPr wrap="square" rtlCol="0">
            <a:spAutoFit/>
          </a:bodyPr>
          <a:lstStyle/>
          <a:p>
            <a:r>
              <a:rPr lang="en-US" sz="1700" dirty="0"/>
              <a:t>Bir </a:t>
            </a:r>
            <a:r>
              <a:rPr lang="en-US" sz="1700" dirty="0" err="1"/>
              <a:t>sınıf</a:t>
            </a:r>
            <a:r>
              <a:rPr lang="en-US" sz="1700" dirty="0"/>
              <a:t> </a:t>
            </a:r>
            <a:r>
              <a:rPr lang="en-US" sz="1700" dirty="0" err="1"/>
              <a:t>yapısı</a:t>
            </a:r>
            <a:r>
              <a:rPr lang="en-US" sz="1700" dirty="0"/>
              <a:t> </a:t>
            </a:r>
            <a:r>
              <a:rPr lang="en-US" sz="1700" dirty="0" err="1"/>
              <a:t>içerisinde</a:t>
            </a:r>
            <a:r>
              <a:rPr lang="en-US" sz="1700" dirty="0"/>
              <a:t> </a:t>
            </a:r>
            <a:r>
              <a:rPr lang="en-US" sz="1700" dirty="0" err="1"/>
              <a:t>yer</a:t>
            </a:r>
            <a:r>
              <a:rPr lang="en-US" sz="1700" dirty="0"/>
              <a:t> </a:t>
            </a:r>
            <a:r>
              <a:rPr lang="en-US" sz="1700" dirty="0" err="1"/>
              <a:t>alan</a:t>
            </a:r>
            <a:r>
              <a:rPr lang="en-US" sz="1700" dirty="0"/>
              <a:t> her </a:t>
            </a:r>
            <a:r>
              <a:rPr lang="en-US" sz="1700" dirty="0" err="1"/>
              <a:t>bir</a:t>
            </a:r>
            <a:r>
              <a:rPr lang="en-US" sz="1700" dirty="0"/>
              <a:t> </a:t>
            </a:r>
            <a:r>
              <a:rPr lang="en-US" sz="1700" dirty="0" err="1"/>
              <a:t>eleman</a:t>
            </a:r>
            <a:r>
              <a:rPr lang="en-US" sz="1700" dirty="0"/>
              <a:t> (</a:t>
            </a:r>
            <a:r>
              <a:rPr lang="en-US" sz="1700" dirty="0" err="1"/>
              <a:t>fonksiyonlar</a:t>
            </a:r>
            <a:r>
              <a:rPr lang="en-US" sz="1700" dirty="0"/>
              <a:t>/</a:t>
            </a:r>
            <a:r>
              <a:rPr lang="en-US" sz="1700" dirty="0" err="1"/>
              <a:t>metotlar</a:t>
            </a:r>
            <a:r>
              <a:rPr lang="en-US" sz="1700" dirty="0"/>
              <a:t>, </a:t>
            </a:r>
            <a:r>
              <a:rPr lang="en-US" sz="1700" dirty="0" err="1"/>
              <a:t>özellikler</a:t>
            </a:r>
            <a:r>
              <a:rPr lang="en-US" sz="1700" dirty="0"/>
              <a:t>, </a:t>
            </a:r>
            <a:r>
              <a:rPr lang="en-US" sz="1700" dirty="0" err="1"/>
              <a:t>değişkenler</a:t>
            </a:r>
            <a:r>
              <a:rPr lang="en-US" sz="1700" dirty="0"/>
              <a:t>, </a:t>
            </a:r>
            <a:r>
              <a:rPr lang="en-US" sz="1700" dirty="0" err="1"/>
              <a:t>veri</a:t>
            </a:r>
            <a:r>
              <a:rPr lang="en-US" sz="1700" dirty="0"/>
              <a:t> </a:t>
            </a:r>
            <a:r>
              <a:rPr lang="en-US" sz="1700" dirty="0" err="1"/>
              <a:t>tipleri</a:t>
            </a:r>
            <a:r>
              <a:rPr lang="en-US" sz="1700" dirty="0"/>
              <a:t> </a:t>
            </a:r>
            <a:r>
              <a:rPr lang="en-US" sz="1700" dirty="0" err="1"/>
              <a:t>gibi</a:t>
            </a:r>
            <a:r>
              <a:rPr lang="en-US" sz="1700" dirty="0"/>
              <a:t>) </a:t>
            </a:r>
            <a:r>
              <a:rPr lang="en-US" sz="1700" b="1" dirty="0"/>
              <a:t>o </a:t>
            </a:r>
            <a:r>
              <a:rPr lang="en-US" sz="1700" b="1" dirty="0" err="1"/>
              <a:t>sınıfın</a:t>
            </a:r>
            <a:r>
              <a:rPr lang="en-US" sz="1700" b="1" dirty="0"/>
              <a:t> </a:t>
            </a:r>
            <a:r>
              <a:rPr lang="en-US" sz="1700" b="1" dirty="0" err="1"/>
              <a:t>birer</a:t>
            </a:r>
            <a:r>
              <a:rPr lang="en-US" sz="1700" b="1" dirty="0"/>
              <a:t> </a:t>
            </a:r>
            <a:r>
              <a:rPr lang="en-US" sz="1700" b="1" dirty="0" err="1"/>
              <a:t>üyesidir</a:t>
            </a:r>
            <a:r>
              <a:rPr lang="en-US" sz="1700" dirty="0"/>
              <a:t>. </a:t>
            </a:r>
            <a:r>
              <a:rPr lang="en-US" sz="1700" dirty="0" err="1"/>
              <a:t>Diğer</a:t>
            </a:r>
            <a:r>
              <a:rPr lang="en-US" sz="1700" dirty="0"/>
              <a:t> </a:t>
            </a:r>
            <a:r>
              <a:rPr lang="en-US" sz="1700" dirty="0" err="1"/>
              <a:t>nesne</a:t>
            </a:r>
            <a:r>
              <a:rPr lang="tr-TR" sz="1700" dirty="0"/>
              <a:t> yöne-</a:t>
            </a:r>
            <a:r>
              <a:rPr lang="en-US" sz="1700" dirty="0"/>
              <a:t> </a:t>
            </a:r>
            <a:r>
              <a:rPr lang="en-US" sz="1700" dirty="0" err="1"/>
              <a:t>limli</a:t>
            </a:r>
            <a:r>
              <a:rPr lang="en-US" sz="1700" dirty="0"/>
              <a:t> </a:t>
            </a:r>
            <a:r>
              <a:rPr lang="en-US" sz="1700" dirty="0" err="1"/>
              <a:t>diller</a:t>
            </a:r>
            <a:r>
              <a:rPr lang="en-US" sz="1700" dirty="0"/>
              <a:t> (Java, C#, C++, vb.) </a:t>
            </a:r>
            <a:r>
              <a:rPr lang="en-US" sz="1700" dirty="0" err="1"/>
              <a:t>sınıf</a:t>
            </a:r>
            <a:r>
              <a:rPr lang="en-US" sz="1700" dirty="0"/>
              <a:t> </a:t>
            </a:r>
            <a:r>
              <a:rPr lang="en-US" sz="1700" dirty="0" err="1"/>
              <a:t>üyelerine</a:t>
            </a:r>
            <a:r>
              <a:rPr lang="en-US" sz="1700" dirty="0"/>
              <a:t> </a:t>
            </a:r>
            <a:r>
              <a:rPr lang="en-US" sz="1700" dirty="0" err="1"/>
              <a:t>erişim</a:t>
            </a:r>
            <a:r>
              <a:rPr lang="en-US" sz="1700" dirty="0"/>
              <a:t> </a:t>
            </a:r>
            <a:r>
              <a:rPr lang="en-US" sz="1700" dirty="0" err="1"/>
              <a:t>için</a:t>
            </a:r>
            <a:r>
              <a:rPr lang="en-US" sz="1700" dirty="0"/>
              <a:t> 'private', 'public’,</a:t>
            </a:r>
            <a:r>
              <a:rPr lang="tr-TR" sz="1700" dirty="0"/>
              <a:t> ‘</a:t>
            </a:r>
            <a:r>
              <a:rPr lang="tr-TR" sz="1700" dirty="0" err="1"/>
              <a:t>pro</a:t>
            </a:r>
            <a:r>
              <a:rPr lang="tr-TR" sz="1700" dirty="0"/>
              <a:t>-</a:t>
            </a:r>
            <a:r>
              <a:rPr lang="en-US" sz="1700" dirty="0"/>
              <a:t> </a:t>
            </a:r>
            <a:r>
              <a:rPr lang="en-US" sz="1700" dirty="0" err="1"/>
              <a:t>tected</a:t>
            </a:r>
            <a:r>
              <a:rPr lang="en-US" sz="1700" dirty="0"/>
              <a:t>' </a:t>
            </a:r>
            <a:r>
              <a:rPr lang="en-US" sz="1700" dirty="0" err="1"/>
              <a:t>belirteçlerini</a:t>
            </a:r>
            <a:r>
              <a:rPr lang="en-US" sz="1700" dirty="0"/>
              <a:t>(</a:t>
            </a:r>
            <a:r>
              <a:rPr lang="en-US" sz="1700" dirty="0" err="1"/>
              <a:t>ön</a:t>
            </a:r>
            <a:r>
              <a:rPr lang="en-US" sz="1700" dirty="0"/>
              <a:t> </a:t>
            </a:r>
            <a:r>
              <a:rPr lang="en-US" sz="1700" dirty="0" err="1"/>
              <a:t>eklerini</a:t>
            </a:r>
            <a:r>
              <a:rPr lang="en-US" sz="1700" dirty="0"/>
              <a:t>) </a:t>
            </a:r>
            <a:r>
              <a:rPr lang="en-US" sz="1700" dirty="0" err="1"/>
              <a:t>kullanırlar</a:t>
            </a:r>
            <a:r>
              <a:rPr lang="en-US" sz="1700" dirty="0"/>
              <a:t>. </a:t>
            </a:r>
            <a:r>
              <a:rPr lang="en-US" sz="1700" dirty="0" err="1"/>
              <a:t>Python'da</a:t>
            </a:r>
            <a:r>
              <a:rPr lang="en-US" sz="1700" dirty="0"/>
              <a:t> </a:t>
            </a:r>
            <a:r>
              <a:rPr lang="en-US" sz="1700" dirty="0" err="1"/>
              <a:t>ise</a:t>
            </a:r>
            <a:r>
              <a:rPr lang="en-US" sz="1700" dirty="0"/>
              <a:t> </a:t>
            </a:r>
            <a:r>
              <a:rPr lang="en-US" sz="1700" dirty="0" err="1"/>
              <a:t>sınıf</a:t>
            </a:r>
            <a:r>
              <a:rPr lang="en-US" sz="1700" dirty="0"/>
              <a:t> </a:t>
            </a:r>
            <a:r>
              <a:rPr lang="en-US" sz="1700" dirty="0" err="1"/>
              <a:t>üyeleri</a:t>
            </a:r>
            <a:r>
              <a:rPr lang="en-US" sz="1700" dirty="0"/>
              <a:t> </a:t>
            </a:r>
            <a:r>
              <a:rPr lang="en-US" sz="1700" dirty="0" err="1"/>
              <a:t>benzer</a:t>
            </a:r>
            <a:r>
              <a:rPr lang="en-US" sz="1700" dirty="0"/>
              <a:t> </a:t>
            </a:r>
            <a:r>
              <a:rPr lang="en-US" sz="1700" dirty="0" err="1"/>
              <a:t>bir</a:t>
            </a:r>
            <a:r>
              <a:rPr lang="en-US" sz="1700" dirty="0"/>
              <a:t> </a:t>
            </a:r>
            <a:r>
              <a:rPr lang="en-US" sz="1700" dirty="0" err="1"/>
              <a:t>mantıkla</a:t>
            </a:r>
            <a:r>
              <a:rPr lang="en-US" sz="1700" dirty="0"/>
              <a:t>; </a:t>
            </a:r>
            <a:r>
              <a:rPr lang="en-US" sz="1700" b="1" dirty="0" err="1"/>
              <a:t>açık</a:t>
            </a:r>
            <a:r>
              <a:rPr lang="en-US" sz="1700" b="1" dirty="0"/>
              <a:t> (public), </a:t>
            </a:r>
            <a:r>
              <a:rPr lang="en-US" sz="1700" b="1" dirty="0" err="1"/>
              <a:t>yarı</a:t>
            </a:r>
            <a:r>
              <a:rPr lang="en-US" sz="1700" b="1" dirty="0"/>
              <a:t> </a:t>
            </a:r>
            <a:r>
              <a:rPr lang="en-US" sz="1700" b="1" dirty="0" err="1"/>
              <a:t>gizli</a:t>
            </a:r>
            <a:r>
              <a:rPr lang="en-US" sz="1700" b="1" dirty="0"/>
              <a:t> (semi-private) </a:t>
            </a:r>
            <a:r>
              <a:rPr lang="en-US" sz="1700" b="1" dirty="0" err="1"/>
              <a:t>ve</a:t>
            </a:r>
            <a:r>
              <a:rPr lang="en-US" sz="1700" b="1" dirty="0"/>
              <a:t> </a:t>
            </a:r>
            <a:r>
              <a:rPr lang="en-US" sz="1700" b="1" dirty="0" err="1"/>
              <a:t>gizli</a:t>
            </a:r>
            <a:r>
              <a:rPr lang="en-US" sz="1700" b="1" dirty="0"/>
              <a:t> (private) </a:t>
            </a:r>
            <a:r>
              <a:rPr lang="en-US" sz="1700" dirty="0" err="1"/>
              <a:t>olmak</a:t>
            </a:r>
            <a:r>
              <a:rPr lang="en-US" sz="1700" dirty="0"/>
              <a:t> </a:t>
            </a:r>
            <a:r>
              <a:rPr lang="en-US" sz="1700" dirty="0" err="1"/>
              <a:t>üzere</a:t>
            </a:r>
            <a:r>
              <a:rPr lang="en-US" sz="1700" dirty="0"/>
              <a:t> </a:t>
            </a:r>
            <a:r>
              <a:rPr lang="en-US" sz="1700" dirty="0" err="1"/>
              <a:t>üçe</a:t>
            </a:r>
            <a:r>
              <a:rPr lang="en-US" sz="1700" dirty="0"/>
              <a:t> </a:t>
            </a:r>
            <a:r>
              <a:rPr lang="en-US" sz="1700" dirty="0" err="1"/>
              <a:t>ayrılır</a:t>
            </a:r>
            <a:r>
              <a:rPr lang="en-US" sz="1700" dirty="0"/>
              <a:t>. Bir </a:t>
            </a:r>
            <a:r>
              <a:rPr lang="en-US" sz="1700" dirty="0" err="1"/>
              <a:t>sınıf</a:t>
            </a:r>
            <a:r>
              <a:rPr lang="en-US" sz="1700" dirty="0"/>
              <a:t> </a:t>
            </a:r>
            <a:r>
              <a:rPr lang="en-US" sz="1700" dirty="0" err="1"/>
              <a:t>üyesinin</a:t>
            </a:r>
            <a:r>
              <a:rPr lang="en-US" sz="1700" dirty="0"/>
              <a:t> </a:t>
            </a:r>
            <a:r>
              <a:rPr lang="en-US" sz="1700" dirty="0" err="1"/>
              <a:t>önünde</a:t>
            </a:r>
            <a:r>
              <a:rPr lang="en-US" sz="1700" dirty="0"/>
              <a:t> </a:t>
            </a:r>
            <a:r>
              <a:rPr lang="en-US" sz="1700" b="1" dirty="0" err="1"/>
              <a:t>tek</a:t>
            </a:r>
            <a:r>
              <a:rPr lang="en-US" sz="1700" b="1" dirty="0"/>
              <a:t> alt tire `_' </a:t>
            </a:r>
            <a:r>
              <a:rPr lang="en-US" sz="1700" b="1" dirty="0" err="1"/>
              <a:t>varsa</a:t>
            </a:r>
            <a:r>
              <a:rPr lang="en-US" sz="1700" b="1" dirty="0"/>
              <a:t>; </a:t>
            </a:r>
            <a:r>
              <a:rPr lang="en-US" sz="1700" b="1" dirty="0" err="1"/>
              <a:t>yarı</a:t>
            </a:r>
            <a:r>
              <a:rPr lang="en-US" sz="1700" b="1" dirty="0"/>
              <a:t> </a:t>
            </a:r>
            <a:r>
              <a:rPr lang="en-US" sz="1700" b="1" dirty="0" err="1"/>
              <a:t>açık</a:t>
            </a:r>
            <a:r>
              <a:rPr lang="en-US" sz="1700" b="1" dirty="0"/>
              <a:t> </a:t>
            </a:r>
            <a:r>
              <a:rPr lang="en-US" sz="1700" dirty="0"/>
              <a:t>(semi-private), </a:t>
            </a:r>
            <a:r>
              <a:rPr lang="en-US" sz="1700" b="1" dirty="0" err="1"/>
              <a:t>çift</a:t>
            </a:r>
            <a:r>
              <a:rPr lang="en-US" sz="1700" b="1" dirty="0"/>
              <a:t> alt tire</a:t>
            </a:r>
            <a:r>
              <a:rPr lang="tr-TR" sz="1700" b="1" dirty="0"/>
              <a:t> ‘__’</a:t>
            </a:r>
            <a:r>
              <a:rPr lang="en-US" sz="1700" b="1" dirty="0"/>
              <a:t> </a:t>
            </a:r>
            <a:r>
              <a:rPr lang="en-US" sz="1700" b="1" dirty="0" err="1"/>
              <a:t>varsa</a:t>
            </a:r>
            <a:r>
              <a:rPr lang="en-US" sz="1700" b="1" dirty="0"/>
              <a:t>; </a:t>
            </a:r>
            <a:r>
              <a:rPr lang="en-US" sz="1700" b="1" dirty="0" err="1"/>
              <a:t>özel</a:t>
            </a:r>
            <a:r>
              <a:rPr lang="en-US" sz="1700" b="1" dirty="0"/>
              <a:t> (private), </a:t>
            </a:r>
            <a:r>
              <a:rPr lang="en-US" sz="1700" b="1" dirty="0" err="1"/>
              <a:t>hiç</a:t>
            </a:r>
            <a:r>
              <a:rPr lang="en-US" sz="1700" b="1" dirty="0"/>
              <a:t> alt tire </a:t>
            </a:r>
            <a:r>
              <a:rPr lang="en-US" sz="1700" b="1" dirty="0" err="1"/>
              <a:t>yoksa</a:t>
            </a:r>
            <a:r>
              <a:rPr lang="en-US" sz="1700" b="1" dirty="0"/>
              <a:t> </a:t>
            </a:r>
            <a:r>
              <a:rPr lang="en-US" sz="1700" b="1" dirty="0" err="1"/>
              <a:t>açık</a:t>
            </a:r>
            <a:r>
              <a:rPr lang="en-US" sz="1700" b="1" dirty="0"/>
              <a:t> (public) </a:t>
            </a:r>
            <a:r>
              <a:rPr lang="en-US" sz="1700" dirty="0" err="1"/>
              <a:t>anlamına</a:t>
            </a:r>
            <a:r>
              <a:rPr lang="en-US" sz="1700" dirty="0"/>
              <a:t> </a:t>
            </a:r>
            <a:r>
              <a:rPr lang="en-US" sz="1700" dirty="0" err="1"/>
              <a:t>gelmektedir</a:t>
            </a:r>
            <a:r>
              <a:rPr lang="en-US" sz="1700" dirty="0"/>
              <a:t>.</a:t>
            </a:r>
          </a:p>
        </p:txBody>
      </p:sp>
      <p:graphicFrame>
        <p:nvGraphicFramePr>
          <p:cNvPr id="8" name="Table 8">
            <a:extLst>
              <a:ext uri="{FF2B5EF4-FFF2-40B4-BE49-F238E27FC236}">
                <a16:creationId xmlns:a16="http://schemas.microsoft.com/office/drawing/2014/main" id="{20083F39-CEE4-1EC1-5C25-B3467536F850}"/>
              </a:ext>
            </a:extLst>
          </p:cNvPr>
          <p:cNvGraphicFramePr>
            <a:graphicFrameLocks noGrp="1"/>
          </p:cNvGraphicFramePr>
          <p:nvPr>
            <p:extLst>
              <p:ext uri="{D42A27DB-BD31-4B8C-83A1-F6EECF244321}">
                <p14:modId xmlns:p14="http://schemas.microsoft.com/office/powerpoint/2010/main" val="1119125175"/>
              </p:ext>
            </p:extLst>
          </p:nvPr>
        </p:nvGraphicFramePr>
        <p:xfrm>
          <a:off x="2171393" y="3583415"/>
          <a:ext cx="7928862" cy="2656840"/>
        </p:xfrm>
        <a:graphic>
          <a:graphicData uri="http://schemas.openxmlformats.org/drawingml/2006/table">
            <a:tbl>
              <a:tblPr firstRow="1" bandRow="1">
                <a:tableStyleId>{5C22544A-7EE6-4342-B048-85BDC9FD1C3A}</a:tableStyleId>
              </a:tblPr>
              <a:tblGrid>
                <a:gridCol w="2642954">
                  <a:extLst>
                    <a:ext uri="{9D8B030D-6E8A-4147-A177-3AD203B41FA5}">
                      <a16:colId xmlns:a16="http://schemas.microsoft.com/office/drawing/2014/main" val="2702930806"/>
                    </a:ext>
                  </a:extLst>
                </a:gridCol>
                <a:gridCol w="3776134">
                  <a:extLst>
                    <a:ext uri="{9D8B030D-6E8A-4147-A177-3AD203B41FA5}">
                      <a16:colId xmlns:a16="http://schemas.microsoft.com/office/drawing/2014/main" val="3142375065"/>
                    </a:ext>
                  </a:extLst>
                </a:gridCol>
                <a:gridCol w="1509774">
                  <a:extLst>
                    <a:ext uri="{9D8B030D-6E8A-4147-A177-3AD203B41FA5}">
                      <a16:colId xmlns:a16="http://schemas.microsoft.com/office/drawing/2014/main" val="2018101022"/>
                    </a:ext>
                  </a:extLst>
                </a:gridCol>
              </a:tblGrid>
              <a:tr h="152417">
                <a:tc>
                  <a:txBody>
                    <a:bodyPr/>
                    <a:lstStyle/>
                    <a:p>
                      <a:r>
                        <a:rPr lang="en-US" dirty="0" err="1"/>
                        <a:t>Erişim</a:t>
                      </a:r>
                      <a:r>
                        <a:rPr lang="en-US" dirty="0"/>
                        <a:t> </a:t>
                      </a:r>
                      <a:r>
                        <a:rPr lang="en-US" dirty="0" err="1"/>
                        <a:t>durumu</a:t>
                      </a:r>
                      <a:endParaRPr lang="en-US" dirty="0"/>
                    </a:p>
                  </a:txBody>
                  <a:tcPr/>
                </a:tc>
                <a:tc>
                  <a:txBody>
                    <a:bodyPr/>
                    <a:lstStyle/>
                    <a:p>
                      <a:r>
                        <a:rPr lang="en-US" dirty="0" err="1"/>
                        <a:t>Açıklama</a:t>
                      </a:r>
                      <a:endParaRPr lang="en-US" dirty="0"/>
                    </a:p>
                  </a:txBody>
                  <a:tcPr/>
                </a:tc>
                <a:tc>
                  <a:txBody>
                    <a:bodyPr/>
                    <a:lstStyle/>
                    <a:p>
                      <a:r>
                        <a:rPr lang="en-US" dirty="0" err="1"/>
                        <a:t>Örnek</a:t>
                      </a:r>
                      <a:endParaRPr lang="en-US" dirty="0"/>
                    </a:p>
                  </a:txBody>
                  <a:tcPr/>
                </a:tc>
                <a:extLst>
                  <a:ext uri="{0D108BD9-81ED-4DB2-BD59-A6C34878D82A}">
                    <a16:rowId xmlns:a16="http://schemas.microsoft.com/office/drawing/2014/main" val="3988602319"/>
                  </a:ext>
                </a:extLst>
              </a:tr>
              <a:tr h="370840">
                <a:tc>
                  <a:txBody>
                    <a:bodyPr/>
                    <a:lstStyle/>
                    <a:p>
                      <a:r>
                        <a:rPr lang="en-US" dirty="0" err="1"/>
                        <a:t>Açık</a:t>
                      </a:r>
                      <a:r>
                        <a:rPr lang="en-US" dirty="0"/>
                        <a:t> (Public)</a:t>
                      </a:r>
                    </a:p>
                  </a:txBody>
                  <a:tcPr/>
                </a:tc>
                <a:tc>
                  <a:txBody>
                    <a:bodyPr/>
                    <a:lstStyle/>
                    <a:p>
                      <a:r>
                        <a:rPr lang="en-US" dirty="0" err="1"/>
                        <a:t>Sınıf</a:t>
                      </a:r>
                      <a:r>
                        <a:rPr lang="en-US" dirty="0"/>
                        <a:t> </a:t>
                      </a:r>
                      <a:r>
                        <a:rPr lang="en-US" dirty="0" err="1"/>
                        <a:t>dışından</a:t>
                      </a:r>
                      <a:r>
                        <a:rPr lang="en-US" dirty="0"/>
                        <a:t> </a:t>
                      </a:r>
                      <a:r>
                        <a:rPr lang="en-US" dirty="0" err="1"/>
                        <a:t>erişime</a:t>
                      </a:r>
                      <a:r>
                        <a:rPr lang="en-US" dirty="0"/>
                        <a:t> </a:t>
                      </a:r>
                      <a:r>
                        <a:rPr lang="en-US" dirty="0" err="1"/>
                        <a:t>açık</a:t>
                      </a:r>
                      <a:endParaRPr lang="en-US" dirty="0"/>
                    </a:p>
                  </a:txBody>
                  <a:tcPr/>
                </a:tc>
                <a:tc>
                  <a:txBody>
                    <a:bodyPr/>
                    <a:lstStyle/>
                    <a:p>
                      <a:r>
                        <a:rPr lang="tr-TR" dirty="0" err="1"/>
                        <a:t>uye</a:t>
                      </a:r>
                      <a:endParaRPr lang="en-US" dirty="0"/>
                    </a:p>
                  </a:txBody>
                  <a:tcPr/>
                </a:tc>
                <a:extLst>
                  <a:ext uri="{0D108BD9-81ED-4DB2-BD59-A6C34878D82A}">
                    <a16:rowId xmlns:a16="http://schemas.microsoft.com/office/drawing/2014/main" val="2434103738"/>
                  </a:ext>
                </a:extLst>
              </a:tr>
              <a:tr h="370840">
                <a:tc>
                  <a:txBody>
                    <a:bodyPr/>
                    <a:lstStyle/>
                    <a:p>
                      <a:r>
                        <a:rPr lang="en-US" dirty="0" err="1"/>
                        <a:t>Yarı-Gizli</a:t>
                      </a:r>
                      <a:r>
                        <a:rPr lang="en-US" dirty="0"/>
                        <a:t> </a:t>
                      </a:r>
                      <a:r>
                        <a:rPr lang="tr-TR" dirty="0"/>
                        <a:t>(S</a:t>
                      </a:r>
                      <a:r>
                        <a:rPr lang="en-US" dirty="0" err="1"/>
                        <a:t>emi</a:t>
                      </a:r>
                      <a:r>
                        <a:rPr lang="en-US" dirty="0"/>
                        <a:t> Private)</a:t>
                      </a:r>
                    </a:p>
                  </a:txBody>
                  <a:tcPr/>
                </a:tc>
                <a:tc>
                  <a:txBody>
                    <a:bodyPr/>
                    <a:lstStyle/>
                    <a:p>
                      <a:r>
                        <a:rPr lang="en-US" dirty="0" err="1"/>
                        <a:t>Sınıf</a:t>
                      </a:r>
                      <a:r>
                        <a:rPr lang="en-US" dirty="0"/>
                        <a:t> </a:t>
                      </a:r>
                      <a:r>
                        <a:rPr lang="en-US" dirty="0" err="1"/>
                        <a:t>dışına</a:t>
                      </a:r>
                      <a:r>
                        <a:rPr lang="en-US" dirty="0"/>
                        <a:t> </a:t>
                      </a:r>
                      <a:r>
                        <a:rPr lang="en-US" dirty="0" err="1"/>
                        <a:t>erişime</a:t>
                      </a:r>
                      <a:r>
                        <a:rPr lang="en-US" dirty="0"/>
                        <a:t> </a:t>
                      </a:r>
                      <a:r>
                        <a:rPr lang="en-US" dirty="0" err="1"/>
                        <a:t>kapalı</a:t>
                      </a:r>
                      <a:r>
                        <a:rPr lang="en-US" dirty="0"/>
                        <a:t> (</a:t>
                      </a:r>
                      <a:r>
                        <a:rPr lang="en-US" dirty="0" err="1"/>
                        <a:t>tavsiye</a:t>
                      </a:r>
                      <a:r>
                        <a:rPr lang="en-US" dirty="0"/>
                        <a:t> </a:t>
                      </a:r>
                      <a:r>
                        <a:rPr lang="en-US" dirty="0" err="1"/>
                        <a:t>belirtir</a:t>
                      </a:r>
                      <a:r>
                        <a:rPr lang="en-US" dirty="0"/>
                        <a:t>)</a:t>
                      </a:r>
                    </a:p>
                  </a:txBody>
                  <a:tcPr/>
                </a:tc>
                <a:tc>
                  <a:txBody>
                    <a:bodyPr/>
                    <a:lstStyle/>
                    <a:p>
                      <a:r>
                        <a:rPr lang="tr-TR" dirty="0"/>
                        <a:t>_</a:t>
                      </a:r>
                      <a:r>
                        <a:rPr lang="tr-TR" dirty="0" err="1"/>
                        <a:t>uye</a:t>
                      </a:r>
                      <a:endParaRPr lang="en-US" dirty="0"/>
                    </a:p>
                  </a:txBody>
                  <a:tcPr/>
                </a:tc>
                <a:extLst>
                  <a:ext uri="{0D108BD9-81ED-4DB2-BD59-A6C34878D82A}">
                    <a16:rowId xmlns:a16="http://schemas.microsoft.com/office/drawing/2014/main" val="358287905"/>
                  </a:ext>
                </a:extLst>
              </a:tr>
              <a:tr h="370840">
                <a:tc>
                  <a:txBody>
                    <a:bodyPr/>
                    <a:lstStyle/>
                    <a:p>
                      <a:r>
                        <a:rPr lang="en-US" dirty="0" err="1"/>
                        <a:t>Gizli</a:t>
                      </a:r>
                      <a:r>
                        <a:rPr lang="en-US" dirty="0"/>
                        <a:t>(Private)</a:t>
                      </a:r>
                    </a:p>
                  </a:txBody>
                  <a:tcPr/>
                </a:tc>
                <a:tc>
                  <a:txBody>
                    <a:bodyPr/>
                    <a:lstStyle/>
                    <a:p>
                      <a:r>
                        <a:rPr lang="en-US" dirty="0" err="1"/>
                        <a:t>Sınıf</a:t>
                      </a:r>
                      <a:r>
                        <a:rPr lang="en-US" dirty="0"/>
                        <a:t> </a:t>
                      </a:r>
                      <a:r>
                        <a:rPr lang="en-US" dirty="0" err="1"/>
                        <a:t>dışından</a:t>
                      </a:r>
                      <a:r>
                        <a:rPr lang="en-US" dirty="0"/>
                        <a:t> </a:t>
                      </a:r>
                      <a:r>
                        <a:rPr lang="en-US" dirty="0" err="1"/>
                        <a:t>erişime</a:t>
                      </a:r>
                      <a:r>
                        <a:rPr lang="en-US" dirty="0"/>
                        <a:t> </a:t>
                      </a:r>
                      <a:r>
                        <a:rPr lang="en-US" dirty="0" err="1"/>
                        <a:t>kapalı</a:t>
                      </a:r>
                      <a:r>
                        <a:rPr lang="en-US" dirty="0"/>
                        <a:t> (</a:t>
                      </a:r>
                      <a:r>
                        <a:rPr lang="en-US" dirty="0" err="1"/>
                        <a:t>zorunluluk</a:t>
                      </a:r>
                      <a:r>
                        <a:rPr lang="tr-TR" dirty="0"/>
                        <a:t> </a:t>
                      </a:r>
                      <a:r>
                        <a:rPr lang="en-US" dirty="0" err="1"/>
                        <a:t>belirtir</a:t>
                      </a:r>
                      <a:r>
                        <a:rPr lang="en-US" dirty="0"/>
                        <a:t>).</a:t>
                      </a:r>
                    </a:p>
                  </a:txBody>
                  <a:tcPr/>
                </a:tc>
                <a:tc>
                  <a:txBody>
                    <a:bodyPr/>
                    <a:lstStyle/>
                    <a:p>
                      <a:r>
                        <a:rPr lang="tr-TR" dirty="0"/>
                        <a:t>__</a:t>
                      </a:r>
                      <a:r>
                        <a:rPr lang="tr-TR" dirty="0" err="1"/>
                        <a:t>uye</a:t>
                      </a:r>
                      <a:endParaRPr lang="en-US" dirty="0"/>
                    </a:p>
                  </a:txBody>
                  <a:tcPr/>
                </a:tc>
                <a:extLst>
                  <a:ext uri="{0D108BD9-81ED-4DB2-BD59-A6C34878D82A}">
                    <a16:rowId xmlns:a16="http://schemas.microsoft.com/office/drawing/2014/main" val="1283769775"/>
                  </a:ext>
                </a:extLst>
              </a:tr>
              <a:tr h="370840">
                <a:tc gridSpan="3">
                  <a:txBody>
                    <a:bodyPr/>
                    <a:lstStyle/>
                    <a:p>
                      <a:r>
                        <a:rPr lang="tr-TR" dirty="0"/>
                        <a:t>__</a:t>
                      </a:r>
                      <a:r>
                        <a:rPr lang="en-US" dirty="0" err="1"/>
                        <a:t>dict</a:t>
                      </a:r>
                      <a:r>
                        <a:rPr lang="tr-TR" dirty="0"/>
                        <a:t>__</a:t>
                      </a:r>
                      <a:r>
                        <a:rPr lang="en-US" dirty="0"/>
                        <a:t> : Bir </a:t>
                      </a:r>
                      <a:r>
                        <a:rPr lang="en-US" dirty="0" err="1"/>
                        <a:t>sınıfın</a:t>
                      </a:r>
                      <a:r>
                        <a:rPr lang="en-US" dirty="0"/>
                        <a:t> </a:t>
                      </a:r>
                      <a:r>
                        <a:rPr lang="en-US" dirty="0" err="1"/>
                        <a:t>üyelerini</a:t>
                      </a:r>
                      <a:r>
                        <a:rPr lang="en-US" dirty="0"/>
                        <a:t> </a:t>
                      </a:r>
                      <a:r>
                        <a:rPr lang="en-US" dirty="0" err="1"/>
                        <a:t>erişim</a:t>
                      </a:r>
                      <a:r>
                        <a:rPr lang="en-US" dirty="0"/>
                        <a:t> </a:t>
                      </a:r>
                      <a:r>
                        <a:rPr lang="en-US" dirty="0" err="1"/>
                        <a:t>durumlarını</a:t>
                      </a:r>
                      <a:r>
                        <a:rPr lang="en-US" dirty="0"/>
                        <a:t> </a:t>
                      </a:r>
                      <a:r>
                        <a:rPr lang="en-US" dirty="0" err="1"/>
                        <a:t>göstererek</a:t>
                      </a:r>
                      <a:r>
                        <a:rPr lang="en-US" dirty="0"/>
                        <a:t> </a:t>
                      </a:r>
                      <a:r>
                        <a:rPr lang="en-US" dirty="0" err="1"/>
                        <a:t>sözlük</a:t>
                      </a:r>
                      <a:r>
                        <a:rPr lang="en-US" dirty="0"/>
                        <a:t> (</a:t>
                      </a:r>
                      <a:r>
                        <a:rPr lang="en-US" dirty="0" err="1"/>
                        <a:t>dict</a:t>
                      </a:r>
                      <a:r>
                        <a:rPr lang="en-US" dirty="0"/>
                        <a:t>) </a:t>
                      </a:r>
                      <a:r>
                        <a:rPr lang="en-US" dirty="0" err="1"/>
                        <a:t>yapısı</a:t>
                      </a:r>
                      <a:r>
                        <a:rPr lang="en-US" dirty="0"/>
                        <a:t> </a:t>
                      </a:r>
                      <a:r>
                        <a:rPr lang="en-US" dirty="0" err="1"/>
                        <a:t>içerisinde</a:t>
                      </a:r>
                      <a:r>
                        <a:rPr lang="en-US" dirty="0"/>
                        <a:t> </a:t>
                      </a:r>
                      <a:r>
                        <a:rPr lang="en-US" dirty="0" err="1"/>
                        <a:t>verir</a:t>
                      </a:r>
                      <a:r>
                        <a:rPr lang="en-US" dirty="0"/>
                        <a:t>.</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403429738"/>
                  </a:ext>
                </a:extLst>
              </a:tr>
            </a:tbl>
          </a:graphicData>
        </a:graphic>
      </p:graphicFrame>
      <p:sp>
        <p:nvSpPr>
          <p:cNvPr id="9" name="TextBox 8">
            <a:extLst>
              <a:ext uri="{FF2B5EF4-FFF2-40B4-BE49-F238E27FC236}">
                <a16:creationId xmlns:a16="http://schemas.microsoft.com/office/drawing/2014/main" id="{33C1EBDC-1B65-0EAD-F2A7-D230D4BF8EAB}"/>
              </a:ext>
            </a:extLst>
          </p:cNvPr>
          <p:cNvSpPr txBox="1"/>
          <p:nvPr/>
        </p:nvSpPr>
        <p:spPr>
          <a:xfrm>
            <a:off x="5366768" y="6193049"/>
            <a:ext cx="1170432" cy="369332"/>
          </a:xfrm>
          <a:prstGeom prst="rect">
            <a:avLst/>
          </a:prstGeom>
          <a:noFill/>
        </p:spPr>
        <p:txBody>
          <a:bodyPr wrap="square" rtlCol="0">
            <a:spAutoFit/>
          </a:bodyPr>
          <a:lstStyle/>
          <a:p>
            <a:r>
              <a:rPr lang="tr-TR" dirty="0"/>
              <a:t>TABLO 3.1</a:t>
            </a:r>
            <a:endParaRPr lang="en-US" dirty="0"/>
          </a:p>
        </p:txBody>
      </p:sp>
    </p:spTree>
    <p:extLst>
      <p:ext uri="{BB962C8B-B14F-4D97-AF65-F5344CB8AC3E}">
        <p14:creationId xmlns:p14="http://schemas.microsoft.com/office/powerpoint/2010/main" val="290095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1991544" y="332656"/>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2000" b="1" dirty="0">
                <a:solidFill>
                  <a:srgbClr val="FF0000"/>
                </a:solidFill>
              </a:rPr>
              <a:t>BÖLÜM BAŞLIKLARI</a:t>
            </a:r>
          </a:p>
        </p:txBody>
      </p:sp>
      <p:sp>
        <p:nvSpPr>
          <p:cNvPr id="7" name="Yuvarlatılmış Dikdörtgen 6"/>
          <p:cNvSpPr/>
          <p:nvPr>
            <p:custDataLst>
              <p:tags r:id="rId2"/>
            </p:custDataLst>
          </p:nvPr>
        </p:nvSpPr>
        <p:spPr>
          <a:xfrm>
            <a:off x="1991544" y="1494579"/>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3"/>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2</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73947BA0-A661-73B6-A27B-D4EED1E55BF3}"/>
              </a:ext>
            </a:extLst>
          </p:cNvPr>
          <p:cNvSpPr txBox="1"/>
          <p:nvPr/>
        </p:nvSpPr>
        <p:spPr>
          <a:xfrm>
            <a:off x="2267912" y="1742720"/>
            <a:ext cx="7735824" cy="4524315"/>
          </a:xfrm>
          <a:prstGeom prst="rect">
            <a:avLst/>
          </a:prstGeom>
          <a:noFill/>
        </p:spPr>
        <p:txBody>
          <a:bodyPr wrap="square" rtlCol="0">
            <a:spAutoFit/>
          </a:bodyPr>
          <a:lstStyle/>
          <a:p>
            <a:pPr marL="342900" indent="-342900">
              <a:buAutoNum type="arabicPeriod"/>
            </a:pPr>
            <a:r>
              <a:rPr lang="tr-TR" sz="2100" dirty="0">
                <a:solidFill>
                  <a:srgbClr val="FF0000"/>
                </a:solidFill>
              </a:rPr>
              <a:t>GİRİŞ</a:t>
            </a:r>
          </a:p>
          <a:p>
            <a:pPr marL="342900" indent="-342900">
              <a:buAutoNum type="arabicPeriod"/>
            </a:pPr>
            <a:r>
              <a:rPr lang="tr-TR" sz="2100" dirty="0">
                <a:solidFill>
                  <a:srgbClr val="FF0000"/>
                </a:solidFill>
              </a:rPr>
              <a:t>NESNE VE SINIFLARI ANLAMAK</a:t>
            </a:r>
          </a:p>
          <a:p>
            <a:pPr marL="342900" indent="-342900">
              <a:buAutoNum type="arabicPeriod"/>
            </a:pPr>
            <a:r>
              <a:rPr lang="tr-TR" sz="2100" dirty="0">
                <a:solidFill>
                  <a:srgbClr val="FF0000"/>
                </a:solidFill>
              </a:rPr>
              <a:t>SINIF (CLASS) TANIMI VE SINIFTAN NESNE ÜRETİMİ</a:t>
            </a:r>
          </a:p>
          <a:p>
            <a:pPr marL="342900" indent="-342900">
              <a:buAutoNum type="arabicPeriod"/>
            </a:pPr>
            <a:r>
              <a:rPr lang="tr-TR" sz="2100" dirty="0">
                <a:solidFill>
                  <a:srgbClr val="FF0000"/>
                </a:solidFill>
              </a:rPr>
              <a:t>YAPICI (CONSTRUCTORS) / YIKICI (DESTRUCTORS) VE ÖZEL METOTLAR</a:t>
            </a:r>
          </a:p>
          <a:p>
            <a:pPr marL="342900" indent="-342900">
              <a:buAutoNum type="arabicPeriod"/>
            </a:pPr>
            <a:r>
              <a:rPr lang="tr-TR" sz="2100" dirty="0">
                <a:solidFill>
                  <a:srgbClr val="FF0000"/>
                </a:solidFill>
              </a:rPr>
              <a:t>SINIF ÜYELERİ VE ERİŞİM BELİRTEÇLERİ</a:t>
            </a:r>
          </a:p>
          <a:p>
            <a:pPr marL="342900" indent="-342900">
              <a:buAutoNum type="arabicPeriod"/>
            </a:pPr>
            <a:r>
              <a:rPr lang="tr-TR" sz="2100" dirty="0">
                <a:solidFill>
                  <a:srgbClr val="FF0000"/>
                </a:solidFill>
              </a:rPr>
              <a:t>DEKORATÖRLER (DECORATORS)</a:t>
            </a:r>
          </a:p>
          <a:p>
            <a:pPr marL="342900" indent="-342900">
              <a:buAutoNum type="arabicPeriod"/>
            </a:pPr>
            <a:r>
              <a:rPr lang="tr-TR" sz="2100" dirty="0">
                <a:solidFill>
                  <a:srgbClr val="FF0000"/>
                </a:solidFill>
              </a:rPr>
              <a:t>KALITIM (INHERITANCE)</a:t>
            </a:r>
          </a:p>
          <a:p>
            <a:pPr marL="342900" indent="-342900">
              <a:buAutoNum type="arabicPeriod"/>
            </a:pPr>
            <a:r>
              <a:rPr lang="tr-TR" sz="2100" dirty="0">
                <a:solidFill>
                  <a:srgbClr val="FF0000"/>
                </a:solidFill>
              </a:rPr>
              <a:t>ÇOKLU KALITIM (MULTIPLE INHERITANCE)</a:t>
            </a:r>
          </a:p>
          <a:p>
            <a:pPr marL="342900" indent="-342900">
              <a:buAutoNum type="arabicPeriod"/>
            </a:pPr>
            <a:r>
              <a:rPr lang="tr-TR" sz="2100" dirty="0">
                <a:solidFill>
                  <a:srgbClr val="FF0000"/>
                </a:solidFill>
              </a:rPr>
              <a:t>SARMALAMA (ENCAPSULATION) VE VERİ GİZLEME (DATA HIDING)</a:t>
            </a:r>
          </a:p>
          <a:p>
            <a:pPr marL="342900" indent="-342900">
              <a:buAutoNum type="arabicPeriod"/>
            </a:pPr>
            <a:r>
              <a:rPr lang="tr-TR" sz="2100" dirty="0">
                <a:solidFill>
                  <a:srgbClr val="FF0000"/>
                </a:solidFill>
              </a:rPr>
              <a:t>ÇOK BİÇİMLİLİK (POLYMORPHISM)</a:t>
            </a:r>
          </a:p>
          <a:p>
            <a:pPr marL="342900" indent="-342900">
              <a:buAutoNum type="arabicPeriod"/>
            </a:pPr>
            <a:r>
              <a:rPr lang="tr-TR" sz="2100" dirty="0">
                <a:solidFill>
                  <a:srgbClr val="FF0000"/>
                </a:solidFill>
              </a:rPr>
              <a:t>SOYUT SINIF (ABSTRACT CLASS)</a:t>
            </a:r>
          </a:p>
          <a:p>
            <a:pPr marL="342900" indent="-342900">
              <a:buAutoNum type="arabicPeriod"/>
            </a:pPr>
            <a:r>
              <a:rPr lang="tr-TR" sz="2100" dirty="0">
                <a:solidFill>
                  <a:srgbClr val="FF0000"/>
                </a:solidFill>
              </a:rPr>
              <a:t>BÖLÜM DEĞERLENDİRME SORULARI</a:t>
            </a:r>
          </a:p>
          <a:p>
            <a:pPr marL="342900" indent="-342900">
              <a:buAutoNum type="arabicPeriod"/>
            </a:pPr>
            <a:endParaRPr lang="tr-TR" sz="1500" dirty="0">
              <a:solidFill>
                <a:srgbClr val="FF0000"/>
              </a:solidFill>
            </a:endParaRPr>
          </a:p>
        </p:txBody>
      </p:sp>
    </p:spTree>
    <p:extLst>
      <p:ext uri="{BB962C8B-B14F-4D97-AF65-F5344CB8AC3E}">
        <p14:creationId xmlns:p14="http://schemas.microsoft.com/office/powerpoint/2010/main" val="359985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146304"/>
            <a:ext cx="8208912" cy="636887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20</a:t>
            </a:fld>
            <a:endParaRPr lang="tr-TR" dirty="0">
              <a:solidFill>
                <a:schemeClr val="tx2">
                  <a:lumMod val="75000"/>
                </a:schemeClr>
              </a:solidFill>
            </a:endParaRPr>
          </a:p>
        </p:txBody>
      </p:sp>
      <p:sp>
        <p:nvSpPr>
          <p:cNvPr id="9" name="TextBox 8">
            <a:extLst>
              <a:ext uri="{FF2B5EF4-FFF2-40B4-BE49-F238E27FC236}">
                <a16:creationId xmlns:a16="http://schemas.microsoft.com/office/drawing/2014/main" id="{B247C131-462E-9B22-E958-103686FCF7A8}"/>
              </a:ext>
            </a:extLst>
          </p:cNvPr>
          <p:cNvSpPr txBox="1"/>
          <p:nvPr/>
        </p:nvSpPr>
        <p:spPr>
          <a:xfrm>
            <a:off x="2286200" y="342825"/>
            <a:ext cx="7699248" cy="2585323"/>
          </a:xfrm>
          <a:prstGeom prst="rect">
            <a:avLst/>
          </a:prstGeom>
          <a:noFill/>
        </p:spPr>
        <p:txBody>
          <a:bodyPr wrap="square" rtlCol="0">
            <a:spAutoFit/>
          </a:bodyPr>
          <a:lstStyle/>
          <a:p>
            <a:r>
              <a:rPr lang="en-US" dirty="0"/>
              <a:t>Python; her ne </a:t>
            </a:r>
            <a:r>
              <a:rPr lang="en-US" dirty="0" err="1"/>
              <a:t>kadar</a:t>
            </a:r>
            <a:r>
              <a:rPr lang="en-US" dirty="0"/>
              <a:t> </a:t>
            </a:r>
            <a:r>
              <a:rPr lang="en-US" dirty="0" err="1"/>
              <a:t>sınıf</a:t>
            </a:r>
            <a:r>
              <a:rPr lang="en-US" dirty="0"/>
              <a:t> </a:t>
            </a:r>
            <a:r>
              <a:rPr lang="en-US" dirty="0" err="1"/>
              <a:t>üyelerini</a:t>
            </a:r>
            <a:r>
              <a:rPr lang="en-US" dirty="0"/>
              <a:t> </a:t>
            </a:r>
            <a:r>
              <a:rPr lang="en-US" dirty="0" err="1"/>
              <a:t>gizlemek</a:t>
            </a:r>
            <a:r>
              <a:rPr lang="en-US" dirty="0"/>
              <a:t> </a:t>
            </a:r>
            <a:r>
              <a:rPr lang="en-US" dirty="0" err="1"/>
              <a:t>için</a:t>
            </a:r>
            <a:r>
              <a:rPr lang="en-US" dirty="0"/>
              <a:t> </a:t>
            </a:r>
            <a:r>
              <a:rPr lang="en-US" dirty="0" err="1"/>
              <a:t>tek</a:t>
            </a:r>
            <a:r>
              <a:rPr lang="en-US" dirty="0"/>
              <a:t> </a:t>
            </a:r>
            <a:r>
              <a:rPr lang="en-US" dirty="0" err="1"/>
              <a:t>veya</a:t>
            </a:r>
            <a:r>
              <a:rPr lang="en-US" dirty="0"/>
              <a:t> </a:t>
            </a:r>
            <a:r>
              <a:rPr lang="en-US" dirty="0" err="1"/>
              <a:t>çift</a:t>
            </a:r>
            <a:r>
              <a:rPr lang="en-US" dirty="0"/>
              <a:t> __ alt tire </a:t>
            </a:r>
            <a:r>
              <a:rPr lang="en-US" dirty="0" err="1"/>
              <a:t>belirteçlerini</a:t>
            </a:r>
            <a:r>
              <a:rPr lang="en-US" dirty="0"/>
              <a:t> </a:t>
            </a:r>
            <a:r>
              <a:rPr lang="en-US" dirty="0" err="1"/>
              <a:t>kullanmamızı</a:t>
            </a:r>
            <a:r>
              <a:rPr lang="en-US" dirty="0"/>
              <a:t> </a:t>
            </a:r>
            <a:r>
              <a:rPr lang="en-US" dirty="0" err="1"/>
              <a:t>istese</a:t>
            </a:r>
            <a:r>
              <a:rPr lang="en-US" dirty="0"/>
              <a:t> de </a:t>
            </a:r>
            <a:r>
              <a:rPr lang="en-US" dirty="0" err="1"/>
              <a:t>bu</a:t>
            </a:r>
            <a:r>
              <a:rPr lang="en-US" dirty="0"/>
              <a:t> </a:t>
            </a:r>
            <a:r>
              <a:rPr lang="en-US" dirty="0" err="1"/>
              <a:t>üyeye</a:t>
            </a:r>
            <a:r>
              <a:rPr lang="en-US" dirty="0"/>
              <a:t> </a:t>
            </a:r>
            <a:r>
              <a:rPr lang="en-US" dirty="0" err="1"/>
              <a:t>erişmemizi</a:t>
            </a:r>
            <a:r>
              <a:rPr lang="en-US" dirty="0"/>
              <a:t> </a:t>
            </a:r>
            <a:r>
              <a:rPr lang="en-US" dirty="0" err="1"/>
              <a:t>tamamen</a:t>
            </a:r>
            <a:r>
              <a:rPr lang="en-US" dirty="0"/>
              <a:t> </a:t>
            </a:r>
            <a:r>
              <a:rPr lang="en-US" dirty="0" err="1"/>
              <a:t>engellemez</a:t>
            </a:r>
            <a:r>
              <a:rPr lang="en-US" dirty="0"/>
              <a:t> </a:t>
            </a:r>
            <a:r>
              <a:rPr lang="en-US" dirty="0" err="1"/>
              <a:t>fakat</a:t>
            </a:r>
            <a:r>
              <a:rPr lang="en-US" dirty="0"/>
              <a:t> </a:t>
            </a:r>
            <a:r>
              <a:rPr lang="en-US" dirty="0" err="1"/>
              <a:t>bizim</a:t>
            </a:r>
            <a:r>
              <a:rPr lang="en-US" dirty="0"/>
              <a:t>, </a:t>
            </a:r>
            <a:r>
              <a:rPr lang="en-US" dirty="0" err="1"/>
              <a:t>ilgili</a:t>
            </a:r>
            <a:r>
              <a:rPr lang="en-US" dirty="0"/>
              <a:t> </a:t>
            </a:r>
            <a:r>
              <a:rPr lang="en-US" dirty="0" err="1"/>
              <a:t>sınıfı</a:t>
            </a:r>
            <a:r>
              <a:rPr lang="en-US" dirty="0"/>
              <a:t> </a:t>
            </a:r>
            <a:r>
              <a:rPr lang="en-US" dirty="0" err="1"/>
              <a:t>yazan</a:t>
            </a:r>
            <a:r>
              <a:rPr lang="en-US" dirty="0"/>
              <a:t> </a:t>
            </a:r>
            <a:r>
              <a:rPr lang="en-US" dirty="0" err="1"/>
              <a:t>kişinin</a:t>
            </a:r>
            <a:r>
              <a:rPr lang="en-US" dirty="0"/>
              <a:t> </a:t>
            </a:r>
            <a:r>
              <a:rPr lang="en-US" dirty="0" err="1"/>
              <a:t>kod</a:t>
            </a:r>
            <a:r>
              <a:rPr lang="en-US" dirty="0"/>
              <a:t> </a:t>
            </a:r>
            <a:r>
              <a:rPr lang="en-US" dirty="0" err="1"/>
              <a:t>yazım</a:t>
            </a:r>
            <a:r>
              <a:rPr lang="en-US" dirty="0"/>
              <a:t> </a:t>
            </a:r>
            <a:r>
              <a:rPr lang="en-US" dirty="0" err="1"/>
              <a:t>kurallarına</a:t>
            </a:r>
            <a:r>
              <a:rPr lang="en-US" dirty="0"/>
              <a:t> </a:t>
            </a:r>
            <a:r>
              <a:rPr lang="en-US" dirty="0" err="1"/>
              <a:t>uymamızı</a:t>
            </a:r>
            <a:r>
              <a:rPr lang="en-US" dirty="0"/>
              <a:t> </a:t>
            </a:r>
            <a:r>
              <a:rPr lang="en-US" dirty="0" err="1"/>
              <a:t>bekler</a:t>
            </a:r>
            <a:r>
              <a:rPr lang="en-US" dirty="0"/>
              <a:t>.</a:t>
            </a:r>
            <a:endParaRPr lang="tr-TR" dirty="0"/>
          </a:p>
          <a:p>
            <a:endParaRPr lang="tr-TR" dirty="0"/>
          </a:p>
          <a:p>
            <a:r>
              <a:rPr lang="en-US" dirty="0" err="1"/>
              <a:t>Örneğin</a:t>
            </a:r>
            <a:r>
              <a:rPr lang="en-US" dirty="0"/>
              <a:t> </a:t>
            </a:r>
            <a:r>
              <a:rPr lang="en-US" dirty="0" err="1"/>
              <a:t>gizli</a:t>
            </a:r>
            <a:r>
              <a:rPr lang="en-US" dirty="0"/>
              <a:t> (private) </a:t>
            </a:r>
            <a:r>
              <a:rPr lang="en-US" dirty="0" err="1"/>
              <a:t>bir</a:t>
            </a:r>
            <a:r>
              <a:rPr lang="en-US" dirty="0"/>
              <a:t> </a:t>
            </a:r>
            <a:r>
              <a:rPr lang="en-US" dirty="0" err="1"/>
              <a:t>Sınıf</a:t>
            </a:r>
            <a:r>
              <a:rPr lang="en-US" dirty="0"/>
              <a:t> </a:t>
            </a:r>
            <a:r>
              <a:rPr lang="en-US" dirty="0" err="1"/>
              <a:t>üyesine</a:t>
            </a:r>
            <a:r>
              <a:rPr lang="en-US" dirty="0"/>
              <a:t> </a:t>
            </a:r>
            <a:r>
              <a:rPr lang="en-US" dirty="0" err="1"/>
              <a:t>sinifAdi_gizliUye</a:t>
            </a:r>
            <a:r>
              <a:rPr lang="en-US" dirty="0"/>
              <a:t>' </a:t>
            </a:r>
            <a:r>
              <a:rPr lang="en-US" dirty="0" err="1"/>
              <a:t>notasyonu</a:t>
            </a:r>
            <a:r>
              <a:rPr lang="en-US" dirty="0"/>
              <a:t> </a:t>
            </a:r>
            <a:r>
              <a:rPr lang="en-US" dirty="0" err="1"/>
              <a:t>ile</a:t>
            </a:r>
            <a:r>
              <a:rPr lang="en-US" dirty="0"/>
              <a:t> </a:t>
            </a:r>
            <a:r>
              <a:rPr lang="en-US" dirty="0" err="1"/>
              <a:t>yine</a:t>
            </a:r>
            <a:r>
              <a:rPr lang="en-US" dirty="0"/>
              <a:t> </a:t>
            </a:r>
            <a:r>
              <a:rPr lang="en-US" dirty="0" err="1"/>
              <a:t>erişebilirsiniz</a:t>
            </a:r>
            <a:r>
              <a:rPr lang="en-US" dirty="0"/>
              <a:t>.</a:t>
            </a:r>
            <a:endParaRPr lang="tr-TR" dirty="0"/>
          </a:p>
          <a:p>
            <a:endParaRPr lang="tr-TR" dirty="0"/>
          </a:p>
          <a:p>
            <a:r>
              <a:rPr lang="tr-TR" b="1" dirty="0"/>
              <a:t>Örnek 2.1: </a:t>
            </a:r>
            <a:r>
              <a:rPr lang="tr-TR" dirty="0"/>
              <a:t>Bir örnek uygulama üzerinden sınıf üyelerine erişim farklılıklarını ince- leyiniz</a:t>
            </a:r>
            <a:endParaRPr lang="en-US" dirty="0"/>
          </a:p>
        </p:txBody>
      </p:sp>
    </p:spTree>
    <p:extLst>
      <p:ext uri="{BB962C8B-B14F-4D97-AF65-F5344CB8AC3E}">
        <p14:creationId xmlns:p14="http://schemas.microsoft.com/office/powerpoint/2010/main" val="16177710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146304"/>
            <a:ext cx="8208912" cy="636887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21</a:t>
            </a:fld>
            <a:endParaRPr lang="tr-TR" dirty="0">
              <a:solidFill>
                <a:schemeClr val="tx2">
                  <a:lumMod val="75000"/>
                </a:schemeClr>
              </a:solidFill>
            </a:endParaRPr>
          </a:p>
        </p:txBody>
      </p:sp>
      <p:sp>
        <p:nvSpPr>
          <p:cNvPr id="9" name="TextBox 8">
            <a:extLst>
              <a:ext uri="{FF2B5EF4-FFF2-40B4-BE49-F238E27FC236}">
                <a16:creationId xmlns:a16="http://schemas.microsoft.com/office/drawing/2014/main" id="{B247C131-462E-9B22-E958-103686FCF7A8}"/>
              </a:ext>
            </a:extLst>
          </p:cNvPr>
          <p:cNvSpPr txBox="1"/>
          <p:nvPr/>
        </p:nvSpPr>
        <p:spPr>
          <a:xfrm>
            <a:off x="2286200" y="342825"/>
            <a:ext cx="7699248" cy="369332"/>
          </a:xfrm>
          <a:prstGeom prst="rect">
            <a:avLst/>
          </a:prstGeom>
          <a:noFill/>
        </p:spPr>
        <p:txBody>
          <a:bodyPr wrap="square" rtlCol="0">
            <a:spAutoFit/>
          </a:bodyPr>
          <a:lstStyle/>
          <a:p>
            <a:r>
              <a:rPr lang="tr-TR" b="1" dirty="0"/>
              <a:t>Örnek 2.1 Çözümü:</a:t>
            </a:r>
            <a:endParaRPr lang="en-US" dirty="0"/>
          </a:p>
        </p:txBody>
      </p:sp>
      <p:pic>
        <p:nvPicPr>
          <p:cNvPr id="5" name="Picture 4" descr="A screenshot of a computer&#10;&#10;Description automatically generated with medium confidence">
            <a:extLst>
              <a:ext uri="{FF2B5EF4-FFF2-40B4-BE49-F238E27FC236}">
                <a16:creationId xmlns:a16="http://schemas.microsoft.com/office/drawing/2014/main" id="{40A8FC38-7E4A-95DB-A0C7-E0FB2201F34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12351" y="1310515"/>
            <a:ext cx="7246945" cy="4236970"/>
          </a:xfrm>
          <a:prstGeom prst="rect">
            <a:avLst/>
          </a:prstGeom>
        </p:spPr>
      </p:pic>
      <p:sp>
        <p:nvSpPr>
          <p:cNvPr id="6" name="TextBox 5">
            <a:extLst>
              <a:ext uri="{FF2B5EF4-FFF2-40B4-BE49-F238E27FC236}">
                <a16:creationId xmlns:a16="http://schemas.microsoft.com/office/drawing/2014/main" id="{5BE573F8-16C5-B39E-BBE4-FE556A6F2304}"/>
              </a:ext>
            </a:extLst>
          </p:cNvPr>
          <p:cNvSpPr txBox="1"/>
          <p:nvPr/>
        </p:nvSpPr>
        <p:spPr>
          <a:xfrm>
            <a:off x="4791655" y="5499512"/>
            <a:ext cx="2688336" cy="646331"/>
          </a:xfrm>
          <a:prstGeom prst="rect">
            <a:avLst/>
          </a:prstGeom>
          <a:noFill/>
        </p:spPr>
        <p:txBody>
          <a:bodyPr wrap="square" rtlCol="0">
            <a:spAutoFit/>
          </a:bodyPr>
          <a:lstStyle/>
          <a:p>
            <a:pPr algn="ctr"/>
            <a:r>
              <a:rPr lang="tr-TR" dirty="0"/>
              <a:t>Örnek 2.1 Çözümü</a:t>
            </a:r>
            <a:br>
              <a:rPr lang="tr-TR" dirty="0"/>
            </a:br>
            <a:r>
              <a:rPr lang="tr-TR" dirty="0"/>
              <a:t>(ornek_2.1.py)</a:t>
            </a:r>
            <a:endParaRPr lang="en-US" dirty="0"/>
          </a:p>
        </p:txBody>
      </p:sp>
    </p:spTree>
    <p:extLst>
      <p:ext uri="{BB962C8B-B14F-4D97-AF65-F5344CB8AC3E}">
        <p14:creationId xmlns:p14="http://schemas.microsoft.com/office/powerpoint/2010/main" val="15886460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1991544" y="342825"/>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2000" b="1" dirty="0">
                <a:solidFill>
                  <a:srgbClr val="FF0000"/>
                </a:solidFill>
              </a:rPr>
              <a:t>DEKORATÖRLER (DECORATORS)</a:t>
            </a:r>
          </a:p>
        </p:txBody>
      </p:sp>
      <p:sp>
        <p:nvSpPr>
          <p:cNvPr id="7" name="Yuvarlatılmış Dikdörtgen 6"/>
          <p:cNvSpPr/>
          <p:nvPr>
            <p:custDataLst>
              <p:tags r:id="rId2"/>
            </p:custDataLst>
          </p:nvPr>
        </p:nvSpPr>
        <p:spPr>
          <a:xfrm>
            <a:off x="1991544" y="1474615"/>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3"/>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22</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42DBC7AD-CA3B-3F46-3C09-0EA41AD60431}"/>
              </a:ext>
            </a:extLst>
          </p:cNvPr>
          <p:cNvSpPr txBox="1"/>
          <p:nvPr/>
        </p:nvSpPr>
        <p:spPr>
          <a:xfrm>
            <a:off x="2231136" y="1728216"/>
            <a:ext cx="7680960" cy="369332"/>
          </a:xfrm>
          <a:prstGeom prst="rect">
            <a:avLst/>
          </a:prstGeom>
          <a:noFill/>
        </p:spPr>
        <p:txBody>
          <a:bodyPr wrap="square" rtlCol="0">
            <a:spAutoFit/>
          </a:bodyPr>
          <a:lstStyle/>
          <a:p>
            <a:endParaRPr lang="en-US" dirty="0"/>
          </a:p>
        </p:txBody>
      </p:sp>
      <p:sp>
        <p:nvSpPr>
          <p:cNvPr id="10" name="TextBox 9">
            <a:extLst>
              <a:ext uri="{FF2B5EF4-FFF2-40B4-BE49-F238E27FC236}">
                <a16:creationId xmlns:a16="http://schemas.microsoft.com/office/drawing/2014/main" id="{BBD74CDD-BBBE-C153-0778-3A871C671ABA}"/>
              </a:ext>
            </a:extLst>
          </p:cNvPr>
          <p:cNvSpPr txBox="1"/>
          <p:nvPr/>
        </p:nvSpPr>
        <p:spPr>
          <a:xfrm>
            <a:off x="2231136" y="1738386"/>
            <a:ext cx="7729728" cy="3416320"/>
          </a:xfrm>
          <a:prstGeom prst="rect">
            <a:avLst/>
          </a:prstGeom>
          <a:noFill/>
        </p:spPr>
        <p:txBody>
          <a:bodyPr wrap="square" rtlCol="0">
            <a:spAutoFit/>
          </a:bodyPr>
          <a:lstStyle/>
          <a:p>
            <a:r>
              <a:rPr lang="en-US" dirty="0"/>
              <a:t>Her </a:t>
            </a:r>
            <a:r>
              <a:rPr lang="en-US" dirty="0" err="1"/>
              <a:t>bir</a:t>
            </a:r>
            <a:r>
              <a:rPr lang="en-US" dirty="0"/>
              <a:t> </a:t>
            </a:r>
            <a:r>
              <a:rPr lang="en-US" dirty="0" err="1"/>
              <a:t>dekoratör</a:t>
            </a:r>
            <a:r>
              <a:rPr lang="en-US" dirty="0"/>
              <a:t>, </a:t>
            </a:r>
            <a:r>
              <a:rPr lang="en-US" dirty="0" err="1"/>
              <a:t>bir</a:t>
            </a:r>
            <a:r>
              <a:rPr lang="en-US" dirty="0"/>
              <a:t> </a:t>
            </a:r>
            <a:r>
              <a:rPr lang="en-US" dirty="0" err="1"/>
              <a:t>yazılım</a:t>
            </a:r>
            <a:r>
              <a:rPr lang="en-US" dirty="0"/>
              <a:t> </a:t>
            </a:r>
            <a:r>
              <a:rPr lang="en-US" dirty="0" err="1"/>
              <a:t>tasarım</a:t>
            </a:r>
            <a:r>
              <a:rPr lang="en-US" dirty="0"/>
              <a:t> </a:t>
            </a:r>
            <a:r>
              <a:rPr lang="en-US" dirty="0" err="1"/>
              <a:t>desenidir</a:t>
            </a:r>
            <a:r>
              <a:rPr lang="en-US" dirty="0"/>
              <a:t>. Bu </a:t>
            </a:r>
            <a:r>
              <a:rPr lang="en-US" dirty="0" err="1"/>
              <a:t>bağlamda</a:t>
            </a:r>
            <a:r>
              <a:rPr lang="en-US" dirty="0"/>
              <a:t> </a:t>
            </a:r>
            <a:r>
              <a:rPr lang="en-US" dirty="0" err="1"/>
              <a:t>dekoratörler</a:t>
            </a:r>
            <a:r>
              <a:rPr lang="en-US" dirty="0"/>
              <a:t>; alt </a:t>
            </a:r>
            <a:r>
              <a:rPr lang="en-US" dirty="0" err="1"/>
              <a:t>sınıfları</a:t>
            </a:r>
            <a:r>
              <a:rPr lang="en-US" dirty="0"/>
              <a:t> </a:t>
            </a:r>
            <a:r>
              <a:rPr lang="en-US" dirty="0" err="1"/>
              <a:t>doğrudan</a:t>
            </a:r>
            <a:r>
              <a:rPr lang="en-US" dirty="0"/>
              <a:t> </a:t>
            </a:r>
            <a:r>
              <a:rPr lang="en-US" dirty="0" err="1"/>
              <a:t>kullanmak</a:t>
            </a:r>
            <a:r>
              <a:rPr lang="en-US" dirty="0"/>
              <a:t> </a:t>
            </a:r>
            <a:r>
              <a:rPr lang="en-US" dirty="0" err="1"/>
              <a:t>zorunda</a:t>
            </a:r>
            <a:r>
              <a:rPr lang="en-US" dirty="0"/>
              <a:t> </a:t>
            </a:r>
            <a:r>
              <a:rPr lang="en-US" dirty="0" err="1"/>
              <a:t>kalmadan</a:t>
            </a:r>
            <a:r>
              <a:rPr lang="en-US" dirty="0"/>
              <a:t> </a:t>
            </a:r>
            <a:r>
              <a:rPr lang="en-US" dirty="0" err="1"/>
              <a:t>bir</a:t>
            </a:r>
            <a:r>
              <a:rPr lang="en-US" dirty="0"/>
              <a:t> </a:t>
            </a:r>
            <a:r>
              <a:rPr lang="en-US" dirty="0" err="1"/>
              <a:t>fonksiyon</a:t>
            </a:r>
            <a:r>
              <a:rPr lang="en-US" dirty="0"/>
              <a:t>, </a:t>
            </a:r>
            <a:r>
              <a:rPr lang="en-US" dirty="0" err="1"/>
              <a:t>metot</a:t>
            </a:r>
            <a:r>
              <a:rPr lang="en-US" dirty="0"/>
              <a:t> </a:t>
            </a:r>
            <a:r>
              <a:rPr lang="en-US" dirty="0" err="1"/>
              <a:t>veya</a:t>
            </a:r>
            <a:r>
              <a:rPr lang="en-US" dirty="0"/>
              <a:t> </a:t>
            </a:r>
            <a:r>
              <a:rPr lang="en-US" dirty="0" err="1"/>
              <a:t>sınıfın</a:t>
            </a:r>
            <a:r>
              <a:rPr lang="en-US" dirty="0"/>
              <a:t> </a:t>
            </a:r>
            <a:r>
              <a:rPr lang="en-US" dirty="0" err="1"/>
              <a:t>işlevselli</a:t>
            </a:r>
            <a:r>
              <a:rPr lang="tr-TR" dirty="0"/>
              <a:t>ğ</a:t>
            </a:r>
            <a:r>
              <a:rPr lang="en-US" dirty="0" err="1"/>
              <a:t>ini</a:t>
            </a:r>
            <a:r>
              <a:rPr lang="en-US" dirty="0"/>
              <a:t>/</a:t>
            </a:r>
            <a:r>
              <a:rPr lang="en-US" dirty="0" err="1"/>
              <a:t>fonksiyonelliğini</a:t>
            </a:r>
            <a:r>
              <a:rPr lang="en-US" dirty="0"/>
              <a:t> </a:t>
            </a:r>
            <a:r>
              <a:rPr lang="en-US" dirty="0" err="1"/>
              <a:t>değiştirmek</a:t>
            </a:r>
            <a:r>
              <a:rPr lang="en-US" dirty="0"/>
              <a:t> (</a:t>
            </a:r>
            <a:r>
              <a:rPr lang="en-US" dirty="0" err="1"/>
              <a:t>özellikle</a:t>
            </a:r>
            <a:r>
              <a:rPr lang="en-US" dirty="0"/>
              <a:t> </a:t>
            </a:r>
            <a:r>
              <a:rPr lang="en-US" dirty="0" err="1"/>
              <a:t>artırmak</a:t>
            </a:r>
            <a:r>
              <a:rPr lang="en-US" dirty="0"/>
              <a:t>) </a:t>
            </a:r>
            <a:r>
              <a:rPr lang="en-US" dirty="0" err="1"/>
              <a:t>için</a:t>
            </a:r>
            <a:r>
              <a:rPr lang="en-US" dirty="0"/>
              <a:t> </a:t>
            </a:r>
            <a:r>
              <a:rPr lang="en-US" dirty="0" err="1"/>
              <a:t>kullanılır</a:t>
            </a:r>
            <a:r>
              <a:rPr lang="en-US" dirty="0"/>
              <a:t>. </a:t>
            </a:r>
            <a:r>
              <a:rPr lang="en-US" dirty="0" err="1"/>
              <a:t>Kısaca</a:t>
            </a:r>
            <a:r>
              <a:rPr lang="en-US" dirty="0"/>
              <a:t> </a:t>
            </a:r>
            <a:r>
              <a:rPr lang="en-US" dirty="0" err="1"/>
              <a:t>yapısını</a:t>
            </a:r>
            <a:r>
              <a:rPr lang="en-US" dirty="0"/>
              <a:t> </a:t>
            </a:r>
            <a:r>
              <a:rPr lang="en-US" dirty="0" err="1"/>
              <a:t>değiştirmek</a:t>
            </a:r>
            <a:r>
              <a:rPr lang="en-US" dirty="0"/>
              <a:t> </a:t>
            </a:r>
            <a:r>
              <a:rPr lang="en-US" dirty="0" err="1"/>
              <a:t>istemediğimiz</a:t>
            </a:r>
            <a:r>
              <a:rPr lang="en-US" dirty="0"/>
              <a:t> </a:t>
            </a:r>
            <a:r>
              <a:rPr lang="en-US" dirty="0" err="1"/>
              <a:t>fonksiyonların</a:t>
            </a:r>
            <a:r>
              <a:rPr lang="en-US" dirty="0"/>
              <a:t>/</a:t>
            </a:r>
            <a:r>
              <a:rPr lang="en-US" dirty="0" err="1"/>
              <a:t>metotların</a:t>
            </a:r>
            <a:r>
              <a:rPr lang="tr-TR" dirty="0"/>
              <a:t> davranışlarını/işlev-</a:t>
            </a:r>
            <a:r>
              <a:rPr lang="en-US" dirty="0"/>
              <a:t> </a:t>
            </a:r>
            <a:r>
              <a:rPr lang="en-US" dirty="0" err="1"/>
              <a:t>lerini</a:t>
            </a:r>
            <a:r>
              <a:rPr lang="en-US" dirty="0"/>
              <a:t> </a:t>
            </a:r>
            <a:r>
              <a:rPr lang="en-US" dirty="0" err="1"/>
              <a:t>değiştirmek</a:t>
            </a:r>
            <a:r>
              <a:rPr lang="en-US" dirty="0"/>
              <a:t> </a:t>
            </a:r>
            <a:r>
              <a:rPr lang="en-US" dirty="0" err="1"/>
              <a:t>amacıyla</a:t>
            </a:r>
            <a:r>
              <a:rPr lang="en-US" dirty="0"/>
              <a:t> </a:t>
            </a:r>
            <a:r>
              <a:rPr lang="en-US" dirty="0" err="1"/>
              <a:t>kullanılır</a:t>
            </a:r>
            <a:r>
              <a:rPr lang="en-US" dirty="0"/>
              <a:t>. </a:t>
            </a:r>
            <a:r>
              <a:rPr lang="en-US" dirty="0" err="1"/>
              <a:t>Dekoratör</a:t>
            </a:r>
            <a:r>
              <a:rPr lang="en-US" dirty="0"/>
              <a:t> '@' </a:t>
            </a:r>
            <a:r>
              <a:rPr lang="en-US" dirty="0" err="1"/>
              <a:t>simgesi</a:t>
            </a:r>
            <a:r>
              <a:rPr lang="en-US" dirty="0"/>
              <a:t> </a:t>
            </a:r>
            <a:r>
              <a:rPr lang="en-US" dirty="0" err="1"/>
              <a:t>ile</a:t>
            </a:r>
            <a:r>
              <a:rPr lang="en-US" dirty="0"/>
              <a:t> </a:t>
            </a:r>
            <a:r>
              <a:rPr lang="en-US" dirty="0" err="1"/>
              <a:t>tanımlanır</a:t>
            </a:r>
            <a:r>
              <a:rPr lang="en-US" dirty="0"/>
              <a:t>.</a:t>
            </a:r>
            <a:endParaRPr lang="tr-TR" dirty="0"/>
          </a:p>
          <a:p>
            <a:endParaRPr lang="tr-TR" dirty="0"/>
          </a:p>
          <a:p>
            <a:r>
              <a:rPr lang="tr-TR" b="1" dirty="0"/>
              <a:t>@property dekoratörü: </a:t>
            </a:r>
            <a:r>
              <a:rPr lang="tr-TR" dirty="0" err="1"/>
              <a:t>property</a:t>
            </a:r>
            <a:r>
              <a:rPr lang="tr-TR" dirty="0"/>
              <a:t>, özellik, nitelik' anlamında bir kelimedir. </a:t>
            </a:r>
            <a:r>
              <a:rPr lang="tr-TR" dirty="0" err="1"/>
              <a:t>Deko</a:t>
            </a:r>
            <a:r>
              <a:rPr lang="tr-TR" dirty="0"/>
              <a:t>- </a:t>
            </a:r>
            <a:r>
              <a:rPr lang="tr-TR" dirty="0" err="1"/>
              <a:t>ratör</a:t>
            </a:r>
            <a:r>
              <a:rPr lang="tr-TR" dirty="0"/>
              <a:t> olarak kullanım amacı da kelime anlamına uygun olarak bir metodu, özellik gibi kullanılabilecek duruma getirmektir. Örnek 3.1 ‘teki sol sütundaki programda mail metodu;</a:t>
            </a:r>
          </a:p>
          <a:p>
            <a:endParaRPr lang="tr-TR" dirty="0"/>
          </a:p>
          <a:p>
            <a:endParaRPr lang="en-US" dirty="0"/>
          </a:p>
        </p:txBody>
      </p:sp>
      <p:pic>
        <p:nvPicPr>
          <p:cNvPr id="12" name="Picture 11" descr="A blue and white text on a black background&#10;&#10;Description automatically generated with low confidence">
            <a:extLst>
              <a:ext uri="{FF2B5EF4-FFF2-40B4-BE49-F238E27FC236}">
                <a16:creationId xmlns:a16="http://schemas.microsoft.com/office/drawing/2014/main" id="{A4D9B83B-65F3-59DA-3746-2DDFDFADFCC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44661" y="4984967"/>
            <a:ext cx="5182323" cy="606595"/>
          </a:xfrm>
          <a:prstGeom prst="rect">
            <a:avLst/>
          </a:prstGeom>
        </p:spPr>
      </p:pic>
      <p:sp>
        <p:nvSpPr>
          <p:cNvPr id="13" name="TextBox 12">
            <a:extLst>
              <a:ext uri="{FF2B5EF4-FFF2-40B4-BE49-F238E27FC236}">
                <a16:creationId xmlns:a16="http://schemas.microsoft.com/office/drawing/2014/main" id="{5FD4EC44-D086-C5B4-82EC-8DFC4B691B40}"/>
              </a:ext>
            </a:extLst>
          </p:cNvPr>
          <p:cNvSpPr txBox="1"/>
          <p:nvPr/>
        </p:nvSpPr>
        <p:spPr>
          <a:xfrm>
            <a:off x="4832802" y="5715240"/>
            <a:ext cx="2606040" cy="646331"/>
          </a:xfrm>
          <a:prstGeom prst="rect">
            <a:avLst/>
          </a:prstGeom>
          <a:noFill/>
        </p:spPr>
        <p:txBody>
          <a:bodyPr wrap="square" rtlCol="0">
            <a:spAutoFit/>
          </a:bodyPr>
          <a:lstStyle/>
          <a:p>
            <a:pPr algn="ctr"/>
            <a:r>
              <a:rPr lang="tr-TR" dirty="0"/>
              <a:t>Örnek 3.1</a:t>
            </a:r>
          </a:p>
          <a:p>
            <a:pPr algn="ctr"/>
            <a:r>
              <a:rPr lang="tr-TR" dirty="0"/>
              <a:t>(ornek_3.1.py)</a:t>
            </a:r>
            <a:endParaRPr lang="en-US" dirty="0"/>
          </a:p>
        </p:txBody>
      </p:sp>
    </p:spTree>
    <p:extLst>
      <p:ext uri="{BB962C8B-B14F-4D97-AF65-F5344CB8AC3E}">
        <p14:creationId xmlns:p14="http://schemas.microsoft.com/office/powerpoint/2010/main" val="6637781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146304"/>
            <a:ext cx="8208912" cy="636887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23</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63BB9CB1-1663-FA10-5368-BB77BAC1B91E}"/>
              </a:ext>
            </a:extLst>
          </p:cNvPr>
          <p:cNvSpPr txBox="1"/>
          <p:nvPr/>
        </p:nvSpPr>
        <p:spPr>
          <a:xfrm>
            <a:off x="2225040" y="406853"/>
            <a:ext cx="7644384" cy="1200329"/>
          </a:xfrm>
          <a:prstGeom prst="rect">
            <a:avLst/>
          </a:prstGeom>
          <a:noFill/>
        </p:spPr>
        <p:txBody>
          <a:bodyPr wrap="square" rtlCol="0">
            <a:spAutoFit/>
          </a:bodyPr>
          <a:lstStyle/>
          <a:p>
            <a:r>
              <a:rPr lang="tr-TR" dirty="0"/>
              <a:t>Ş</a:t>
            </a:r>
            <a:r>
              <a:rPr lang="en-US" dirty="0" err="1"/>
              <a:t>eklinde</a:t>
            </a:r>
            <a:r>
              <a:rPr lang="en-US" dirty="0"/>
              <a:t> </a:t>
            </a:r>
            <a:r>
              <a:rPr lang="en-US" dirty="0" err="1"/>
              <a:t>tanımlanmış</a:t>
            </a:r>
            <a:r>
              <a:rPr lang="en-US" dirty="0"/>
              <a:t> </a:t>
            </a:r>
            <a:r>
              <a:rPr lang="en-US" dirty="0" err="1"/>
              <a:t>ve</a:t>
            </a:r>
            <a:r>
              <a:rPr lang="en-US" dirty="0"/>
              <a:t> </a:t>
            </a:r>
            <a:r>
              <a:rPr lang="en-US" dirty="0" err="1"/>
              <a:t>bu</a:t>
            </a:r>
            <a:r>
              <a:rPr lang="en-US" dirty="0"/>
              <a:t> </a:t>
            </a:r>
            <a:r>
              <a:rPr lang="en-US" dirty="0" err="1"/>
              <a:t>metoda</a:t>
            </a:r>
            <a:r>
              <a:rPr lang="en-US" dirty="0"/>
              <a:t> </a:t>
            </a:r>
            <a:r>
              <a:rPr lang="en-US" dirty="0" err="1"/>
              <a:t>erişim</a:t>
            </a:r>
            <a:r>
              <a:rPr lang="en-US" dirty="0"/>
              <a:t>; '</a:t>
            </a:r>
            <a:r>
              <a:rPr lang="en-US" dirty="0" err="1"/>
              <a:t>kisi</a:t>
            </a:r>
            <a:r>
              <a:rPr lang="tr-TR" dirty="0"/>
              <a:t>1</a:t>
            </a:r>
            <a:r>
              <a:rPr lang="en-US" dirty="0"/>
              <a:t>.mail() </a:t>
            </a:r>
            <a:r>
              <a:rPr lang="en-US" dirty="0" err="1"/>
              <a:t>şeklinde</a:t>
            </a:r>
            <a:r>
              <a:rPr lang="en-US" dirty="0"/>
              <a:t> </a:t>
            </a:r>
            <a:r>
              <a:rPr lang="en-US" dirty="0" err="1"/>
              <a:t>yapılmıştır</a:t>
            </a:r>
            <a:r>
              <a:rPr lang="en-US" dirty="0"/>
              <a:t>. </a:t>
            </a:r>
            <a:r>
              <a:rPr lang="en-US" dirty="0" err="1"/>
              <a:t>Sağ</a:t>
            </a:r>
            <a:r>
              <a:rPr lang="en-US" dirty="0"/>
              <a:t> </a:t>
            </a:r>
            <a:r>
              <a:rPr lang="en-US" dirty="0" err="1"/>
              <a:t>sütunda</a:t>
            </a:r>
            <a:r>
              <a:rPr lang="en-US" dirty="0"/>
              <a:t> </a:t>
            </a:r>
            <a:r>
              <a:rPr lang="en-US" dirty="0" err="1"/>
              <a:t>ise</a:t>
            </a:r>
            <a:r>
              <a:rPr lang="en-US" dirty="0"/>
              <a:t> </a:t>
            </a:r>
            <a:r>
              <a:rPr lang="en-US" dirty="0" err="1"/>
              <a:t>bu</a:t>
            </a:r>
            <a:r>
              <a:rPr lang="en-US" dirty="0"/>
              <a:t> </a:t>
            </a:r>
            <a:r>
              <a:rPr lang="en-US" dirty="0" err="1"/>
              <a:t>metot</a:t>
            </a:r>
            <a:r>
              <a:rPr lang="en-US" dirty="0"/>
              <a:t> </a:t>
            </a:r>
            <a:r>
              <a:rPr lang="en-US" dirty="0" err="1"/>
              <a:t>başına</a:t>
            </a:r>
            <a:r>
              <a:rPr lang="en-US" dirty="0"/>
              <a:t> </a:t>
            </a:r>
            <a:r>
              <a:rPr lang="en-US" dirty="0" err="1"/>
              <a:t>aşağıdaki</a:t>
            </a:r>
            <a:r>
              <a:rPr lang="en-US" dirty="0"/>
              <a:t> </a:t>
            </a:r>
            <a:r>
              <a:rPr lang="en-US" dirty="0" err="1"/>
              <a:t>gibi</a:t>
            </a:r>
            <a:r>
              <a:rPr lang="en-US" dirty="0"/>
              <a:t> @property </a:t>
            </a:r>
            <a:r>
              <a:rPr lang="en-US" dirty="0" err="1"/>
              <a:t>ifadesi</a:t>
            </a:r>
            <a:r>
              <a:rPr lang="en-US" dirty="0"/>
              <a:t> </a:t>
            </a:r>
            <a:r>
              <a:rPr lang="en-US" dirty="0" err="1"/>
              <a:t>eklenerek</a:t>
            </a:r>
            <a:r>
              <a:rPr lang="en-US" dirty="0"/>
              <a:t> </a:t>
            </a:r>
            <a:r>
              <a:rPr lang="en-US" dirty="0" err="1"/>
              <a:t>metoda</a:t>
            </a:r>
            <a:r>
              <a:rPr lang="en-US" dirty="0"/>
              <a:t> </a:t>
            </a:r>
            <a:r>
              <a:rPr lang="en-US" dirty="0" err="1"/>
              <a:t>özellik</a:t>
            </a:r>
            <a:r>
              <a:rPr lang="en-US" dirty="0"/>
              <a:t> </a:t>
            </a:r>
            <a:r>
              <a:rPr lang="en-US" dirty="0" err="1"/>
              <a:t>işlevi</a:t>
            </a:r>
            <a:r>
              <a:rPr lang="en-US" dirty="0"/>
              <a:t> </a:t>
            </a:r>
            <a:r>
              <a:rPr lang="en-US" dirty="0" err="1"/>
              <a:t>kazandırılmıştır</a:t>
            </a:r>
            <a:r>
              <a:rPr lang="en-US" dirty="0"/>
              <a:t>. </a:t>
            </a:r>
            <a:r>
              <a:rPr lang="en-US" dirty="0" err="1"/>
              <a:t>Ve</a:t>
            </a:r>
            <a:r>
              <a:rPr lang="en-US" dirty="0"/>
              <a:t> </a:t>
            </a:r>
            <a:r>
              <a:rPr lang="en-US" dirty="0" err="1"/>
              <a:t>bu</a:t>
            </a:r>
            <a:r>
              <a:rPr lang="en-US" dirty="0"/>
              <a:t> </a:t>
            </a:r>
            <a:r>
              <a:rPr lang="en-US" dirty="0" err="1"/>
              <a:t>metoda</a:t>
            </a:r>
            <a:r>
              <a:rPr lang="en-US" dirty="0"/>
              <a:t> </a:t>
            </a:r>
            <a:r>
              <a:rPr lang="en-US" dirty="0" err="1"/>
              <a:t>erişim</a:t>
            </a:r>
            <a:r>
              <a:rPr lang="en-US" dirty="0"/>
              <a:t>; </a:t>
            </a:r>
            <a:r>
              <a:rPr lang="en-US" dirty="0" err="1"/>
              <a:t>bir</a:t>
            </a:r>
            <a:r>
              <a:rPr lang="en-US" dirty="0"/>
              <a:t> </a:t>
            </a:r>
            <a:r>
              <a:rPr lang="en-US" dirty="0" err="1"/>
              <a:t>özelliğe</a:t>
            </a:r>
            <a:r>
              <a:rPr lang="en-US" dirty="0"/>
              <a:t> </a:t>
            </a:r>
            <a:r>
              <a:rPr lang="en-US" dirty="0" err="1"/>
              <a:t>erişim</a:t>
            </a:r>
            <a:r>
              <a:rPr lang="en-US" dirty="0"/>
              <a:t> </a:t>
            </a:r>
            <a:r>
              <a:rPr lang="en-US" dirty="0" err="1"/>
              <a:t>gibi</a:t>
            </a:r>
            <a:r>
              <a:rPr lang="tr-TR" dirty="0"/>
              <a:t> ‘</a:t>
            </a:r>
            <a:r>
              <a:rPr lang="en-US" dirty="0" err="1"/>
              <a:t>kisi</a:t>
            </a:r>
            <a:r>
              <a:rPr lang="tr-TR" dirty="0"/>
              <a:t>1</a:t>
            </a:r>
            <a:r>
              <a:rPr lang="en-US" dirty="0"/>
              <a:t>.</a:t>
            </a:r>
            <a:r>
              <a:rPr lang="tr-TR" dirty="0"/>
              <a:t>mail’</a:t>
            </a:r>
            <a:r>
              <a:rPr lang="en-US" dirty="0"/>
              <a:t> </a:t>
            </a:r>
            <a:r>
              <a:rPr lang="en-US" dirty="0" err="1"/>
              <a:t>şeklinde</a:t>
            </a:r>
            <a:r>
              <a:rPr lang="en-US" dirty="0"/>
              <a:t> </a:t>
            </a:r>
            <a:r>
              <a:rPr lang="en-US" dirty="0" err="1"/>
              <a:t>gerçekleşmiştir</a:t>
            </a:r>
            <a:r>
              <a:rPr lang="en-US" dirty="0"/>
              <a:t>.</a:t>
            </a:r>
          </a:p>
        </p:txBody>
      </p:sp>
      <p:pic>
        <p:nvPicPr>
          <p:cNvPr id="10" name="Picture 9">
            <a:extLst>
              <a:ext uri="{FF2B5EF4-FFF2-40B4-BE49-F238E27FC236}">
                <a16:creationId xmlns:a16="http://schemas.microsoft.com/office/drawing/2014/main" id="{2B888DA6-D173-A1F0-3216-95A1660D9E9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08438" y="1617352"/>
            <a:ext cx="5277587" cy="828791"/>
          </a:xfrm>
          <a:prstGeom prst="rect">
            <a:avLst/>
          </a:prstGeom>
          <a:effectLst>
            <a:outerShdw blurRad="63500" sx="102000" sy="102000" algn="ctr" rotWithShape="0">
              <a:prstClr val="black">
                <a:alpha val="40000"/>
              </a:prstClr>
            </a:outerShdw>
          </a:effectLst>
        </p:spPr>
      </p:pic>
      <p:sp>
        <p:nvSpPr>
          <p:cNvPr id="11" name="TextBox 10">
            <a:extLst>
              <a:ext uri="{FF2B5EF4-FFF2-40B4-BE49-F238E27FC236}">
                <a16:creationId xmlns:a16="http://schemas.microsoft.com/office/drawing/2014/main" id="{5F9D0869-8390-5B38-4D86-A8A5A61C40E7}"/>
              </a:ext>
            </a:extLst>
          </p:cNvPr>
          <p:cNvSpPr txBox="1"/>
          <p:nvPr/>
        </p:nvSpPr>
        <p:spPr>
          <a:xfrm>
            <a:off x="4564380" y="2446143"/>
            <a:ext cx="3063240" cy="646331"/>
          </a:xfrm>
          <a:prstGeom prst="rect">
            <a:avLst/>
          </a:prstGeom>
          <a:noFill/>
        </p:spPr>
        <p:txBody>
          <a:bodyPr wrap="square" rtlCol="0">
            <a:spAutoFit/>
          </a:bodyPr>
          <a:lstStyle/>
          <a:p>
            <a:pPr algn="ctr"/>
            <a:r>
              <a:rPr lang="tr-TR" dirty="0"/>
              <a:t>Örnek 3.1</a:t>
            </a:r>
          </a:p>
          <a:p>
            <a:pPr algn="ctr"/>
            <a:r>
              <a:rPr lang="tr-TR" dirty="0"/>
              <a:t>(ornek_3.1.py)</a:t>
            </a:r>
            <a:endParaRPr lang="en-US" dirty="0"/>
          </a:p>
        </p:txBody>
      </p:sp>
      <p:sp>
        <p:nvSpPr>
          <p:cNvPr id="12" name="TextBox 11">
            <a:extLst>
              <a:ext uri="{FF2B5EF4-FFF2-40B4-BE49-F238E27FC236}">
                <a16:creationId xmlns:a16="http://schemas.microsoft.com/office/drawing/2014/main" id="{ED852633-6ECD-E944-9EE1-24188D264296}"/>
              </a:ext>
            </a:extLst>
          </p:cNvPr>
          <p:cNvSpPr txBox="1"/>
          <p:nvPr/>
        </p:nvSpPr>
        <p:spPr>
          <a:xfrm>
            <a:off x="2369820" y="3274578"/>
            <a:ext cx="7452360" cy="2031325"/>
          </a:xfrm>
          <a:prstGeom prst="rect">
            <a:avLst/>
          </a:prstGeom>
          <a:noFill/>
        </p:spPr>
        <p:txBody>
          <a:bodyPr wrap="square" rtlCol="0">
            <a:spAutoFit/>
          </a:bodyPr>
          <a:lstStyle/>
          <a:p>
            <a:r>
              <a:rPr lang="en-US" dirty="0"/>
              <a:t>@property </a:t>
            </a:r>
            <a:r>
              <a:rPr lang="en-US" dirty="0" err="1"/>
              <a:t>dekoratörü</a:t>
            </a:r>
            <a:r>
              <a:rPr lang="en-US" dirty="0"/>
              <a:t> </a:t>
            </a:r>
            <a:r>
              <a:rPr lang="en-US" dirty="0" err="1"/>
              <a:t>değer</a:t>
            </a:r>
            <a:r>
              <a:rPr lang="en-US" dirty="0"/>
              <a:t> </a:t>
            </a:r>
            <a:r>
              <a:rPr lang="en-US" b="1" dirty="0" err="1"/>
              <a:t>atama</a:t>
            </a:r>
            <a:r>
              <a:rPr lang="en-US" b="1" dirty="0"/>
              <a:t> (setter</a:t>
            </a:r>
            <a:r>
              <a:rPr lang="en-US" dirty="0"/>
              <a:t>), </a:t>
            </a:r>
            <a:r>
              <a:rPr lang="en-US" b="1" dirty="0" err="1"/>
              <a:t>değer</a:t>
            </a:r>
            <a:r>
              <a:rPr lang="en-US" b="1" dirty="0"/>
              <a:t> </a:t>
            </a:r>
            <a:r>
              <a:rPr lang="en-US" b="1" dirty="0" err="1"/>
              <a:t>döndürme</a:t>
            </a:r>
            <a:r>
              <a:rPr lang="en-US" b="1" dirty="0"/>
              <a:t> (getter) </a:t>
            </a:r>
            <a:r>
              <a:rPr lang="en-US" dirty="0" err="1"/>
              <a:t>ve</a:t>
            </a:r>
            <a:r>
              <a:rPr lang="en-US" dirty="0"/>
              <a:t> </a:t>
            </a:r>
            <a:r>
              <a:rPr lang="en-US" b="1" dirty="0" err="1"/>
              <a:t>değer</a:t>
            </a:r>
            <a:r>
              <a:rPr lang="en-US" b="1" dirty="0"/>
              <a:t> </a:t>
            </a:r>
            <a:r>
              <a:rPr lang="en-US" b="1" dirty="0" err="1"/>
              <a:t>silme</a:t>
            </a:r>
            <a:r>
              <a:rPr lang="en-US" b="1" dirty="0"/>
              <a:t> (</a:t>
            </a:r>
            <a:r>
              <a:rPr lang="en-US" b="1" dirty="0" err="1"/>
              <a:t>deleter</a:t>
            </a:r>
            <a:r>
              <a:rPr lang="en-US" b="1" dirty="0"/>
              <a:t>) </a:t>
            </a:r>
            <a:r>
              <a:rPr lang="en-US" dirty="0" err="1"/>
              <a:t>amaçları</a:t>
            </a:r>
            <a:r>
              <a:rPr lang="en-US" dirty="0"/>
              <a:t> </a:t>
            </a:r>
            <a:r>
              <a:rPr lang="en-US" dirty="0" err="1"/>
              <a:t>için</a:t>
            </a:r>
            <a:r>
              <a:rPr lang="en-US" dirty="0"/>
              <a:t> </a:t>
            </a:r>
            <a:r>
              <a:rPr lang="en-US" dirty="0" err="1"/>
              <a:t>kullanılabilir</a:t>
            </a:r>
            <a:r>
              <a:rPr lang="en-US" dirty="0"/>
              <a:t>. </a:t>
            </a:r>
            <a:r>
              <a:rPr lang="en-US" dirty="0" err="1"/>
              <a:t>Örnek</a:t>
            </a:r>
            <a:r>
              <a:rPr lang="en-US" dirty="0"/>
              <a:t> </a:t>
            </a:r>
            <a:r>
              <a:rPr lang="tr-TR" dirty="0"/>
              <a:t>4</a:t>
            </a:r>
            <a:r>
              <a:rPr lang="en-US" dirty="0"/>
              <a:t>.</a:t>
            </a:r>
            <a:r>
              <a:rPr lang="tr-TR" dirty="0"/>
              <a:t>1</a:t>
            </a:r>
            <a:r>
              <a:rPr lang="en-US" dirty="0"/>
              <a:t>'</a:t>
            </a:r>
            <a:r>
              <a:rPr lang="en-US" dirty="0" err="1"/>
              <a:t>i</a:t>
            </a:r>
            <a:r>
              <a:rPr lang="en-US" dirty="0"/>
              <a:t> </a:t>
            </a:r>
            <a:r>
              <a:rPr lang="en-US" dirty="0" err="1"/>
              <a:t>dikkate</a:t>
            </a:r>
            <a:r>
              <a:rPr lang="en-US" dirty="0"/>
              <a:t> </a:t>
            </a:r>
            <a:r>
              <a:rPr lang="en-US" dirty="0" err="1"/>
              <a:t>alarak</a:t>
            </a:r>
            <a:r>
              <a:rPr lang="en-US" dirty="0"/>
              <a:t> </a:t>
            </a:r>
            <a:r>
              <a:rPr lang="en-US" dirty="0" err="1"/>
              <a:t>açıklarsak</a:t>
            </a:r>
            <a:r>
              <a:rPr lang="en-US" dirty="0"/>
              <a:t>; </a:t>
            </a:r>
            <a:r>
              <a:rPr lang="en-US" dirty="0" err="1"/>
              <a:t>işlevselli</a:t>
            </a:r>
            <a:r>
              <a:rPr lang="tr-TR" dirty="0"/>
              <a:t>ğ</a:t>
            </a:r>
            <a:r>
              <a:rPr lang="en-US" dirty="0" err="1"/>
              <a:t>ini</a:t>
            </a:r>
            <a:r>
              <a:rPr lang="en-US" dirty="0"/>
              <a:t>/</a:t>
            </a:r>
            <a:r>
              <a:rPr lang="en-US" dirty="0" err="1"/>
              <a:t>fonksiyonelitesini</a:t>
            </a:r>
            <a:r>
              <a:rPr lang="en-US" dirty="0"/>
              <a:t> </a:t>
            </a:r>
            <a:r>
              <a:rPr lang="en-US" dirty="0" err="1"/>
              <a:t>değiştirmek</a:t>
            </a:r>
            <a:r>
              <a:rPr lang="en-US" dirty="0"/>
              <a:t> </a:t>
            </a:r>
            <a:r>
              <a:rPr lang="en-US" dirty="0" err="1"/>
              <a:t>istediğiniz</a:t>
            </a:r>
            <a:r>
              <a:rPr lang="en-US" dirty="0"/>
              <a:t> </a:t>
            </a:r>
            <a:r>
              <a:rPr lang="en-US" dirty="0" err="1"/>
              <a:t>metot</a:t>
            </a:r>
            <a:r>
              <a:rPr lang="en-US" dirty="0"/>
              <a:t> (</a:t>
            </a:r>
            <a:r>
              <a:rPr lang="en-US" dirty="0" err="1"/>
              <a:t>Örneğimiz</a:t>
            </a:r>
            <a:r>
              <a:rPr lang="en-US" dirty="0"/>
              <a:t> </a:t>
            </a:r>
            <a:r>
              <a:rPr lang="en-US" dirty="0" err="1"/>
              <a:t>için</a:t>
            </a:r>
            <a:r>
              <a:rPr lang="en-US" dirty="0"/>
              <a:t> mail </a:t>
            </a:r>
            <a:r>
              <a:rPr lang="en-US" dirty="0" err="1"/>
              <a:t>ve</a:t>
            </a:r>
            <a:r>
              <a:rPr lang="en-US" dirty="0"/>
              <a:t> Ad </a:t>
            </a:r>
            <a:r>
              <a:rPr lang="en-US" dirty="0" err="1"/>
              <a:t>metotla</a:t>
            </a:r>
            <a:r>
              <a:rPr lang="tr-TR" dirty="0" err="1"/>
              <a:t>rı</a:t>
            </a:r>
            <a:r>
              <a:rPr lang="en-US" dirty="0"/>
              <a:t>) @property </a:t>
            </a:r>
            <a:r>
              <a:rPr lang="en-US" dirty="0" err="1"/>
              <a:t>ile</a:t>
            </a:r>
            <a:r>
              <a:rPr lang="en-US" dirty="0"/>
              <a:t> </a:t>
            </a:r>
            <a:r>
              <a:rPr lang="en-US" dirty="0" err="1"/>
              <a:t>dekore</a:t>
            </a:r>
            <a:r>
              <a:rPr lang="en-US" dirty="0"/>
              <a:t> </a:t>
            </a:r>
            <a:r>
              <a:rPr lang="en-US" dirty="0" err="1"/>
              <a:t>edilir</a:t>
            </a:r>
            <a:r>
              <a:rPr lang="en-US" dirty="0"/>
              <a:t>. </a:t>
            </a:r>
            <a:r>
              <a:rPr lang="tr-TR" dirty="0"/>
              <a:t>İ</a:t>
            </a:r>
            <a:r>
              <a:rPr lang="en-US" dirty="0" err="1"/>
              <a:t>lgili</a:t>
            </a:r>
            <a:r>
              <a:rPr lang="en-US" dirty="0"/>
              <a:t> </a:t>
            </a:r>
            <a:r>
              <a:rPr lang="en-US" dirty="0" err="1"/>
              <a:t>özelliği</a:t>
            </a:r>
            <a:r>
              <a:rPr lang="en-US" dirty="0"/>
              <a:t> </a:t>
            </a:r>
            <a:r>
              <a:rPr lang="en-US" b="1" dirty="0"/>
              <a:t>@metot </a:t>
            </a:r>
            <a:r>
              <a:rPr lang="en-US" b="1" dirty="0" err="1"/>
              <a:t>Adı.setter</a:t>
            </a:r>
            <a:r>
              <a:rPr lang="en-US" b="1" dirty="0"/>
              <a:t> </a:t>
            </a:r>
            <a:r>
              <a:rPr lang="en-US" dirty="0"/>
              <a:t>(</a:t>
            </a:r>
            <a:r>
              <a:rPr lang="en-US" dirty="0" err="1"/>
              <a:t>Örneğimizde</a:t>
            </a:r>
            <a:r>
              <a:rPr lang="en-US" dirty="0"/>
              <a:t>; </a:t>
            </a:r>
            <a:r>
              <a:rPr lang="en-US" b="1" dirty="0"/>
              <a:t>@Ad. setter</a:t>
            </a:r>
            <a:r>
              <a:rPr lang="en-US" dirty="0"/>
              <a:t>) </a:t>
            </a:r>
            <a:r>
              <a:rPr lang="en-US" dirty="0" err="1"/>
              <a:t>şeklinde</a:t>
            </a:r>
            <a:r>
              <a:rPr lang="en-US" dirty="0"/>
              <a:t> </a:t>
            </a:r>
            <a:r>
              <a:rPr lang="en-US" dirty="0" err="1"/>
              <a:t>dekore</a:t>
            </a:r>
            <a:r>
              <a:rPr lang="en-US" dirty="0"/>
              <a:t> </a:t>
            </a:r>
            <a:r>
              <a:rPr lang="en-US" dirty="0" err="1"/>
              <a:t>ederek</a:t>
            </a:r>
            <a:r>
              <a:rPr lang="en-US" dirty="0"/>
              <a:t> </a:t>
            </a:r>
            <a:r>
              <a:rPr lang="en-US" dirty="0" err="1"/>
              <a:t>ayarlarız</a:t>
            </a:r>
            <a:r>
              <a:rPr lang="en-US" dirty="0"/>
              <a:t>. </a:t>
            </a:r>
            <a:r>
              <a:rPr lang="en-US" dirty="0" err="1"/>
              <a:t>Eğer</a:t>
            </a:r>
            <a:r>
              <a:rPr lang="en-US" dirty="0"/>
              <a:t> </a:t>
            </a:r>
            <a:r>
              <a:rPr lang="en-US" dirty="0" err="1"/>
              <a:t>bu</a:t>
            </a:r>
            <a:r>
              <a:rPr lang="en-US" dirty="0"/>
              <a:t> </a:t>
            </a:r>
            <a:r>
              <a:rPr lang="en-US" dirty="0" err="1"/>
              <a:t>özelliği</a:t>
            </a:r>
            <a:r>
              <a:rPr lang="en-US" dirty="0"/>
              <a:t> </a:t>
            </a:r>
            <a:r>
              <a:rPr lang="en-US" dirty="0" err="1"/>
              <a:t>silmek</a:t>
            </a:r>
            <a:r>
              <a:rPr lang="en-US" dirty="0"/>
              <a:t> </a:t>
            </a:r>
            <a:r>
              <a:rPr lang="en-US" dirty="0" err="1"/>
              <a:t>istersek</a:t>
            </a:r>
            <a:r>
              <a:rPr lang="en-US" dirty="0"/>
              <a:t> @metotAdi.deleter </a:t>
            </a:r>
            <a:r>
              <a:rPr lang="en-US" b="1" dirty="0"/>
              <a:t>(@Ad. </a:t>
            </a:r>
            <a:r>
              <a:rPr lang="en-US" b="1" dirty="0" err="1"/>
              <a:t>deleter</a:t>
            </a:r>
            <a:r>
              <a:rPr lang="en-US" dirty="0"/>
              <a:t>) </a:t>
            </a:r>
            <a:r>
              <a:rPr lang="en-US" dirty="0" err="1"/>
              <a:t>şeklinde</a:t>
            </a:r>
            <a:r>
              <a:rPr lang="en-US" dirty="0"/>
              <a:t> </a:t>
            </a:r>
            <a:r>
              <a:rPr lang="en-US" dirty="0" err="1"/>
              <a:t>dekore</a:t>
            </a:r>
            <a:r>
              <a:rPr lang="en-US" dirty="0"/>
              <a:t> </a:t>
            </a:r>
            <a:r>
              <a:rPr lang="en-US" dirty="0" err="1"/>
              <a:t>ederiz</a:t>
            </a:r>
            <a:r>
              <a:rPr lang="en-US" dirty="0"/>
              <a:t>.</a:t>
            </a:r>
          </a:p>
        </p:txBody>
      </p:sp>
    </p:spTree>
    <p:extLst>
      <p:ext uri="{BB962C8B-B14F-4D97-AF65-F5344CB8AC3E}">
        <p14:creationId xmlns:p14="http://schemas.microsoft.com/office/powerpoint/2010/main" val="39462253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151389"/>
            <a:ext cx="8208912" cy="636887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24</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63BB9CB1-1663-FA10-5368-BB77BAC1B91E}"/>
              </a:ext>
            </a:extLst>
          </p:cNvPr>
          <p:cNvSpPr txBox="1"/>
          <p:nvPr/>
        </p:nvSpPr>
        <p:spPr>
          <a:xfrm>
            <a:off x="2225040" y="406853"/>
            <a:ext cx="7644384" cy="646331"/>
          </a:xfrm>
          <a:prstGeom prst="rect">
            <a:avLst/>
          </a:prstGeom>
          <a:noFill/>
        </p:spPr>
        <p:txBody>
          <a:bodyPr wrap="square" rtlCol="0">
            <a:spAutoFit/>
          </a:bodyPr>
          <a:lstStyle/>
          <a:p>
            <a:r>
              <a:rPr lang="tr-TR" b="1" dirty="0"/>
              <a:t>Örnek Soru 3.1 Bir Örnek Uygulama Üzerinden  Anlattığımız Dekoratör Kavramını ve @property Kullanımı Açıklayalım:</a:t>
            </a:r>
            <a:endParaRPr lang="en-US" b="1" dirty="0"/>
          </a:p>
        </p:txBody>
      </p:sp>
      <p:pic>
        <p:nvPicPr>
          <p:cNvPr id="6" name="Picture 5" descr="A picture containing text, screenshot&#10;&#10;Description automatically generated">
            <a:extLst>
              <a:ext uri="{FF2B5EF4-FFF2-40B4-BE49-F238E27FC236}">
                <a16:creationId xmlns:a16="http://schemas.microsoft.com/office/drawing/2014/main" id="{DD8402AD-F96F-2DAE-40BE-3EC591C9319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46623" y="1236238"/>
            <a:ext cx="7178402" cy="4199172"/>
          </a:xfrm>
          <a:prstGeom prst="rect">
            <a:avLst/>
          </a:prstGeom>
        </p:spPr>
      </p:pic>
      <p:sp>
        <p:nvSpPr>
          <p:cNvPr id="8" name="TextBox 7">
            <a:extLst>
              <a:ext uri="{FF2B5EF4-FFF2-40B4-BE49-F238E27FC236}">
                <a16:creationId xmlns:a16="http://schemas.microsoft.com/office/drawing/2014/main" id="{2B716E6E-165F-047A-15A3-48BE5CE8F6C8}"/>
              </a:ext>
            </a:extLst>
          </p:cNvPr>
          <p:cNvSpPr txBox="1"/>
          <p:nvPr/>
        </p:nvSpPr>
        <p:spPr>
          <a:xfrm>
            <a:off x="4691072" y="5435410"/>
            <a:ext cx="2889504" cy="646331"/>
          </a:xfrm>
          <a:prstGeom prst="rect">
            <a:avLst/>
          </a:prstGeom>
          <a:noFill/>
        </p:spPr>
        <p:txBody>
          <a:bodyPr wrap="square" rtlCol="0">
            <a:spAutoFit/>
          </a:bodyPr>
          <a:lstStyle/>
          <a:p>
            <a:pPr algn="ctr"/>
            <a:r>
              <a:rPr lang="tr-TR" dirty="0"/>
              <a:t>Örnek Soru 3.1 </a:t>
            </a:r>
          </a:p>
          <a:p>
            <a:pPr algn="ctr"/>
            <a:r>
              <a:rPr lang="tr-TR" dirty="0"/>
              <a:t>(ornek_soru_3.1.py)</a:t>
            </a:r>
            <a:endParaRPr lang="en-US" dirty="0"/>
          </a:p>
        </p:txBody>
      </p:sp>
    </p:spTree>
    <p:extLst>
      <p:ext uri="{BB962C8B-B14F-4D97-AF65-F5344CB8AC3E}">
        <p14:creationId xmlns:p14="http://schemas.microsoft.com/office/powerpoint/2010/main" val="1146482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151389"/>
            <a:ext cx="8208912" cy="636887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25</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63BB9CB1-1663-FA10-5368-BB77BAC1B91E}"/>
              </a:ext>
            </a:extLst>
          </p:cNvPr>
          <p:cNvSpPr txBox="1"/>
          <p:nvPr/>
        </p:nvSpPr>
        <p:spPr>
          <a:xfrm>
            <a:off x="2225040" y="406853"/>
            <a:ext cx="7644384" cy="646331"/>
          </a:xfrm>
          <a:prstGeom prst="rect">
            <a:avLst/>
          </a:prstGeom>
          <a:noFill/>
        </p:spPr>
        <p:txBody>
          <a:bodyPr wrap="square" rtlCol="0">
            <a:spAutoFit/>
          </a:bodyPr>
          <a:lstStyle/>
          <a:p>
            <a:r>
              <a:rPr lang="tr-TR" b="1" dirty="0"/>
              <a:t>Örnek Soru 3.1 Bir Örnek Uygulama Üzerinden  Anlattığımız Dekoratör Kavramını ve @property Kullanımı Açıklayalım:</a:t>
            </a:r>
            <a:endParaRPr lang="en-US" b="1" dirty="0"/>
          </a:p>
        </p:txBody>
      </p:sp>
      <p:sp>
        <p:nvSpPr>
          <p:cNvPr id="8" name="TextBox 7">
            <a:extLst>
              <a:ext uri="{FF2B5EF4-FFF2-40B4-BE49-F238E27FC236}">
                <a16:creationId xmlns:a16="http://schemas.microsoft.com/office/drawing/2014/main" id="{2B716E6E-165F-047A-15A3-48BE5CE8F6C8}"/>
              </a:ext>
            </a:extLst>
          </p:cNvPr>
          <p:cNvSpPr txBox="1"/>
          <p:nvPr/>
        </p:nvSpPr>
        <p:spPr>
          <a:xfrm>
            <a:off x="4691072" y="5435410"/>
            <a:ext cx="2889504" cy="646331"/>
          </a:xfrm>
          <a:prstGeom prst="rect">
            <a:avLst/>
          </a:prstGeom>
          <a:noFill/>
        </p:spPr>
        <p:txBody>
          <a:bodyPr wrap="square" rtlCol="0">
            <a:spAutoFit/>
          </a:bodyPr>
          <a:lstStyle/>
          <a:p>
            <a:pPr algn="ctr"/>
            <a:r>
              <a:rPr lang="tr-TR" dirty="0"/>
              <a:t>Örnek Soru 3.1 </a:t>
            </a:r>
          </a:p>
          <a:p>
            <a:pPr algn="ctr"/>
            <a:r>
              <a:rPr lang="tr-TR" dirty="0"/>
              <a:t>(ornek_soru_3.1.py)</a:t>
            </a:r>
            <a:endParaRPr lang="en-US" dirty="0"/>
          </a:p>
        </p:txBody>
      </p:sp>
      <p:pic>
        <p:nvPicPr>
          <p:cNvPr id="9" name="Picture 8" descr="A picture containing text, electronics, screenshot, display&#10;&#10;Description automatically generated">
            <a:extLst>
              <a:ext uri="{FF2B5EF4-FFF2-40B4-BE49-F238E27FC236}">
                <a16:creationId xmlns:a16="http://schemas.microsoft.com/office/drawing/2014/main" id="{0637B204-BA2D-50F1-A045-8B528BE7EA7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68751" y="1256575"/>
            <a:ext cx="5734146" cy="4158497"/>
          </a:xfrm>
          <a:prstGeom prst="rect">
            <a:avLst/>
          </a:prstGeom>
        </p:spPr>
      </p:pic>
    </p:spTree>
    <p:extLst>
      <p:ext uri="{BB962C8B-B14F-4D97-AF65-F5344CB8AC3E}">
        <p14:creationId xmlns:p14="http://schemas.microsoft.com/office/powerpoint/2010/main" val="14613252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1991544" y="342825"/>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2000" b="1" dirty="0">
                <a:solidFill>
                  <a:srgbClr val="FF0000"/>
                </a:solidFill>
              </a:rPr>
              <a:t>KALITIM (INHERITANCE)</a:t>
            </a:r>
          </a:p>
        </p:txBody>
      </p:sp>
      <p:sp>
        <p:nvSpPr>
          <p:cNvPr id="7" name="Yuvarlatılmış Dikdörtgen 6"/>
          <p:cNvSpPr/>
          <p:nvPr>
            <p:custDataLst>
              <p:tags r:id="rId2"/>
            </p:custDataLst>
          </p:nvPr>
        </p:nvSpPr>
        <p:spPr>
          <a:xfrm>
            <a:off x="1991544" y="1474615"/>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3"/>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26</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42DBC7AD-CA3B-3F46-3C09-0EA41AD60431}"/>
              </a:ext>
            </a:extLst>
          </p:cNvPr>
          <p:cNvSpPr txBox="1"/>
          <p:nvPr/>
        </p:nvSpPr>
        <p:spPr>
          <a:xfrm>
            <a:off x="2231136" y="1728216"/>
            <a:ext cx="7680960" cy="369332"/>
          </a:xfrm>
          <a:prstGeom prst="rect">
            <a:avLst/>
          </a:prstGeom>
          <a:noFill/>
        </p:spPr>
        <p:txBody>
          <a:bodyPr wrap="square" rtlCol="0">
            <a:spAutoFit/>
          </a:bodyPr>
          <a:lstStyle/>
          <a:p>
            <a:endParaRPr lang="en-US" dirty="0"/>
          </a:p>
        </p:txBody>
      </p:sp>
      <p:sp>
        <p:nvSpPr>
          <p:cNvPr id="10" name="TextBox 9">
            <a:extLst>
              <a:ext uri="{FF2B5EF4-FFF2-40B4-BE49-F238E27FC236}">
                <a16:creationId xmlns:a16="http://schemas.microsoft.com/office/drawing/2014/main" id="{BBD74CDD-BBBE-C153-0778-3A871C671ABA}"/>
              </a:ext>
            </a:extLst>
          </p:cNvPr>
          <p:cNvSpPr txBox="1"/>
          <p:nvPr/>
        </p:nvSpPr>
        <p:spPr>
          <a:xfrm>
            <a:off x="2231136" y="1738386"/>
            <a:ext cx="7729728" cy="4801314"/>
          </a:xfrm>
          <a:prstGeom prst="rect">
            <a:avLst/>
          </a:prstGeom>
          <a:noFill/>
        </p:spPr>
        <p:txBody>
          <a:bodyPr wrap="square" rtlCol="0">
            <a:spAutoFit/>
          </a:bodyPr>
          <a:lstStyle/>
          <a:p>
            <a:r>
              <a:rPr lang="tr-TR" b="1" dirty="0"/>
              <a:t>Kalıtım</a:t>
            </a:r>
            <a:r>
              <a:rPr lang="tr-TR" dirty="0"/>
              <a:t>, </a:t>
            </a:r>
            <a:r>
              <a:rPr lang="tr-TR" b="1" dirty="0"/>
              <a:t>bir üst </a:t>
            </a:r>
            <a:r>
              <a:rPr lang="tr-TR" dirty="0"/>
              <a:t>(ana, temel veya ebeveyn de denebilir) sınıfa ait bileşenlerin alt (türeyen) sınıflarına </a:t>
            </a:r>
            <a:r>
              <a:rPr lang="tr-TR" b="1" dirty="0"/>
              <a:t>miras olarak aktarılması</a:t>
            </a:r>
            <a:r>
              <a:rPr lang="tr-TR" dirty="0"/>
              <a:t> işlemidir. </a:t>
            </a:r>
          </a:p>
          <a:p>
            <a:endParaRPr lang="tr-TR" dirty="0"/>
          </a:p>
          <a:p>
            <a:r>
              <a:rPr lang="tr-TR" dirty="0"/>
              <a:t>Kalıtım ile özellikler miras alan sınıf, atasının özelliklerini taşır. Bu durumda </a:t>
            </a:r>
            <a:r>
              <a:rPr lang="tr-TR" b="1" dirty="0"/>
              <a:t>miras</a:t>
            </a:r>
          </a:p>
          <a:p>
            <a:r>
              <a:rPr lang="tr-TR" b="1" dirty="0"/>
              <a:t>alınan sınıfa üst (türediği) sınıf, miras alan sınıfa ise alt (türeyen) sınıf adı verilir.</a:t>
            </a:r>
            <a:endParaRPr lang="tr-TR" dirty="0"/>
          </a:p>
          <a:p>
            <a:r>
              <a:rPr lang="tr-TR" dirty="0"/>
              <a:t>Kalıtım ile bir üst sınıfta tanımlanmış değişken veya fonksiyonlar, yeniden tanımlanmaya ihtiyaç duymadan bir alt sınıfa taşınabilir. </a:t>
            </a:r>
          </a:p>
          <a:p>
            <a:endParaRPr lang="tr-TR" dirty="0"/>
          </a:p>
          <a:p>
            <a:r>
              <a:rPr lang="tr-TR" dirty="0"/>
              <a:t>Kalıtımla türeyen (alt) sınıf, türediği (üst) sınıfa ait yeteneklere (özellik ve davranışlara) doğal olarak sahip olurken bazı yetenekleri de kendine göre özelleştirebilir. </a:t>
            </a:r>
          </a:p>
          <a:p>
            <a:endParaRPr lang="tr-TR" dirty="0"/>
          </a:p>
          <a:p>
            <a:r>
              <a:rPr lang="tr-TR" dirty="0"/>
              <a:t>Bir çocuğun genetik olarak ebeveyninden aldığı özelliklere ek olarak farklı yetenek ve kabiliyetlere sahip olması gibi türeyen (alt) sınıfta, türediği (üst) sınıftan kalıtsal olarak geleceklere ek olarak, kendisi için gerekli başka değişken veya fonksiyonlara da sahip olabilir.</a:t>
            </a:r>
          </a:p>
          <a:p>
            <a:endParaRPr lang="en-US" dirty="0"/>
          </a:p>
        </p:txBody>
      </p:sp>
    </p:spTree>
    <p:extLst>
      <p:ext uri="{BB962C8B-B14F-4D97-AF65-F5344CB8AC3E}">
        <p14:creationId xmlns:p14="http://schemas.microsoft.com/office/powerpoint/2010/main" val="6166810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1"/>
            <a:ext cx="8208912" cy="65202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27</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40AF8478-9F93-291D-427C-A815B4EB49C2}"/>
              </a:ext>
            </a:extLst>
          </p:cNvPr>
          <p:cNvSpPr txBox="1"/>
          <p:nvPr/>
        </p:nvSpPr>
        <p:spPr>
          <a:xfrm>
            <a:off x="2342388" y="0"/>
            <a:ext cx="7507224" cy="2862322"/>
          </a:xfrm>
          <a:prstGeom prst="rect">
            <a:avLst/>
          </a:prstGeom>
          <a:noFill/>
        </p:spPr>
        <p:txBody>
          <a:bodyPr wrap="square" rtlCol="0">
            <a:spAutoFit/>
          </a:bodyPr>
          <a:lstStyle/>
          <a:p>
            <a:r>
              <a:rPr lang="en-US" dirty="0"/>
              <a:t>Bir alt </a:t>
            </a:r>
            <a:r>
              <a:rPr lang="en-US" dirty="0" err="1"/>
              <a:t>sınıf</a:t>
            </a:r>
            <a:r>
              <a:rPr lang="en-US" dirty="0"/>
              <a:t> </a:t>
            </a:r>
            <a:r>
              <a:rPr lang="en-US" dirty="0" err="1"/>
              <a:t>aynı</a:t>
            </a:r>
            <a:r>
              <a:rPr lang="en-US" dirty="0"/>
              <a:t> </a:t>
            </a:r>
            <a:r>
              <a:rPr lang="en-US" dirty="0" err="1"/>
              <a:t>zamanda</a:t>
            </a:r>
            <a:r>
              <a:rPr lang="en-US" dirty="0"/>
              <a:t>, </a:t>
            </a:r>
            <a:r>
              <a:rPr lang="en-US" dirty="0" err="1"/>
              <a:t>üst</a:t>
            </a:r>
            <a:r>
              <a:rPr lang="en-US" dirty="0"/>
              <a:t> </a:t>
            </a:r>
            <a:r>
              <a:rPr lang="en-US" dirty="0" err="1"/>
              <a:t>sınıfından</a:t>
            </a:r>
            <a:r>
              <a:rPr lang="en-US" dirty="0"/>
              <a:t> </a:t>
            </a:r>
            <a:r>
              <a:rPr lang="en-US" dirty="0" err="1"/>
              <a:t>taşadığı</a:t>
            </a:r>
            <a:r>
              <a:rPr lang="en-US" dirty="0"/>
              <a:t> (</a:t>
            </a:r>
            <a:r>
              <a:rPr lang="en-US" dirty="0" err="1"/>
              <a:t>miras</a:t>
            </a:r>
            <a:r>
              <a:rPr lang="en-US" dirty="0"/>
              <a:t> </a:t>
            </a:r>
            <a:r>
              <a:rPr lang="en-US" dirty="0" err="1"/>
              <a:t>aldığı</a:t>
            </a:r>
            <a:r>
              <a:rPr lang="en-US" dirty="0"/>
              <a:t>) </a:t>
            </a:r>
            <a:r>
              <a:rPr lang="en-US" dirty="0" err="1"/>
              <a:t>işlevleri</a:t>
            </a:r>
            <a:r>
              <a:rPr lang="en-US" dirty="0"/>
              <a:t> </a:t>
            </a:r>
            <a:r>
              <a:rPr lang="en-US" dirty="0" err="1"/>
              <a:t>değiştirebilir</a:t>
            </a:r>
            <a:r>
              <a:rPr lang="en-US" dirty="0"/>
              <a:t> (ki </a:t>
            </a:r>
            <a:r>
              <a:rPr lang="en-US" dirty="0" err="1"/>
              <a:t>bu</a:t>
            </a:r>
            <a:r>
              <a:rPr lang="en-US" dirty="0"/>
              <a:t> </a:t>
            </a:r>
            <a:r>
              <a:rPr lang="en-US" dirty="0" err="1"/>
              <a:t>işlem</a:t>
            </a:r>
            <a:r>
              <a:rPr lang="en-US" dirty="0"/>
              <a:t> </a:t>
            </a:r>
            <a:r>
              <a:rPr lang="en-US" dirty="0" err="1"/>
              <a:t>üzerine</a:t>
            </a:r>
            <a:r>
              <a:rPr lang="en-US" dirty="0"/>
              <a:t> </a:t>
            </a:r>
            <a:r>
              <a:rPr lang="en-US" dirty="0" err="1"/>
              <a:t>yazma</a:t>
            </a:r>
            <a:r>
              <a:rPr lang="en-US" dirty="0"/>
              <a:t> - overriding' </a:t>
            </a:r>
            <a:r>
              <a:rPr lang="en-US" dirty="0" err="1"/>
              <a:t>olarak</a:t>
            </a:r>
            <a:r>
              <a:rPr lang="en-US" dirty="0"/>
              <a:t> </a:t>
            </a:r>
            <a:r>
              <a:rPr lang="en-US" dirty="0" err="1"/>
              <a:t>bilinir</a:t>
            </a:r>
            <a:r>
              <a:rPr lang="en-US" dirty="0"/>
              <a:t>). </a:t>
            </a:r>
            <a:r>
              <a:rPr lang="en-US" dirty="0" err="1"/>
              <a:t>Tabii</a:t>
            </a:r>
            <a:r>
              <a:rPr lang="en-US" dirty="0"/>
              <a:t> </a:t>
            </a:r>
            <a:r>
              <a:rPr lang="en-US" dirty="0" err="1"/>
              <a:t>üzerine</a:t>
            </a:r>
            <a:r>
              <a:rPr lang="en-US" dirty="0"/>
              <a:t> </a:t>
            </a:r>
            <a:r>
              <a:rPr lang="en-US" dirty="0" err="1"/>
              <a:t>yazma</a:t>
            </a:r>
            <a:r>
              <a:rPr lang="en-US" dirty="0"/>
              <a:t> (met hod overriding) </a:t>
            </a:r>
            <a:r>
              <a:rPr lang="en-US" dirty="0" err="1"/>
              <a:t>işleminin</a:t>
            </a:r>
            <a:r>
              <a:rPr lang="en-US" dirty="0"/>
              <a:t> </a:t>
            </a:r>
            <a:r>
              <a:rPr lang="en-US" dirty="0" err="1"/>
              <a:t>gerçekleşebilmesi</a:t>
            </a:r>
            <a:r>
              <a:rPr lang="en-US" dirty="0"/>
              <a:t> </a:t>
            </a:r>
            <a:r>
              <a:rPr lang="en-US" dirty="0" err="1"/>
              <a:t>için</a:t>
            </a:r>
            <a:r>
              <a:rPr lang="en-US" dirty="0"/>
              <a:t> </a:t>
            </a:r>
            <a:r>
              <a:rPr lang="en-US" dirty="0" err="1"/>
              <a:t>metot</a:t>
            </a:r>
            <a:r>
              <a:rPr lang="en-US" dirty="0"/>
              <a:t> </a:t>
            </a:r>
            <a:r>
              <a:rPr lang="en-US" dirty="0" err="1"/>
              <a:t>isimlerinin</a:t>
            </a:r>
            <a:r>
              <a:rPr lang="en-US" dirty="0"/>
              <a:t> </a:t>
            </a:r>
            <a:r>
              <a:rPr lang="en-US" dirty="0" err="1"/>
              <a:t>aynı</a:t>
            </a:r>
            <a:r>
              <a:rPr lang="en-US" dirty="0"/>
              <a:t> </a:t>
            </a:r>
            <a:r>
              <a:rPr lang="en-US" dirty="0" err="1"/>
              <a:t>olmasına</a:t>
            </a:r>
            <a:r>
              <a:rPr lang="en-US" dirty="0"/>
              <a:t> </a:t>
            </a:r>
            <a:r>
              <a:rPr lang="en-US" dirty="0" err="1"/>
              <a:t>dik</a:t>
            </a:r>
            <a:r>
              <a:rPr lang="tr-TR" dirty="0"/>
              <a:t>kat </a:t>
            </a:r>
            <a:r>
              <a:rPr lang="tr-TR" dirty="0" err="1"/>
              <a:t>edimelidir</a:t>
            </a:r>
            <a:r>
              <a:rPr lang="tr-TR" dirty="0"/>
              <a:t>.</a:t>
            </a:r>
          </a:p>
          <a:p>
            <a:endParaRPr lang="tr-TR" dirty="0"/>
          </a:p>
          <a:p>
            <a:r>
              <a:rPr lang="en-US" dirty="0" err="1"/>
              <a:t>Javada</a:t>
            </a:r>
            <a:r>
              <a:rPr lang="en-US" dirty="0"/>
              <a:t> </a:t>
            </a:r>
            <a:r>
              <a:rPr lang="en-US" dirty="0" err="1"/>
              <a:t>bir</a:t>
            </a:r>
            <a:r>
              <a:rPr lang="en-US" dirty="0"/>
              <a:t> alt </a:t>
            </a:r>
            <a:r>
              <a:rPr lang="en-US" dirty="0" err="1"/>
              <a:t>sınıfın</a:t>
            </a:r>
            <a:r>
              <a:rPr lang="en-US" dirty="0"/>
              <a:t> </a:t>
            </a:r>
            <a:r>
              <a:rPr lang="en-US" dirty="0" err="1"/>
              <a:t>ancak</a:t>
            </a:r>
            <a:r>
              <a:rPr lang="en-US" dirty="0"/>
              <a:t> </a:t>
            </a:r>
            <a:r>
              <a:rPr lang="en-US" dirty="0" err="1"/>
              <a:t>bir</a:t>
            </a:r>
            <a:r>
              <a:rPr lang="en-US" dirty="0"/>
              <a:t> </a:t>
            </a:r>
            <a:r>
              <a:rPr lang="en-US" dirty="0" err="1"/>
              <a:t>tane</a:t>
            </a:r>
            <a:r>
              <a:rPr lang="en-US" dirty="0"/>
              <a:t> </a:t>
            </a:r>
            <a:r>
              <a:rPr lang="en-US" dirty="0" err="1"/>
              <a:t>üst</a:t>
            </a:r>
            <a:r>
              <a:rPr lang="en-US" dirty="0"/>
              <a:t> </a:t>
            </a:r>
            <a:r>
              <a:rPr lang="en-US" dirty="0" err="1"/>
              <a:t>sınıfı</a:t>
            </a:r>
            <a:r>
              <a:rPr lang="en-US" dirty="0"/>
              <a:t> </a:t>
            </a:r>
            <a:r>
              <a:rPr lang="en-US" dirty="0" err="1"/>
              <a:t>olabilirken</a:t>
            </a:r>
            <a:r>
              <a:rPr lang="en-US" dirty="0"/>
              <a:t> </a:t>
            </a:r>
            <a:r>
              <a:rPr lang="en-US" b="1" dirty="0" err="1"/>
              <a:t>Python'da</a:t>
            </a:r>
            <a:r>
              <a:rPr lang="en-US" b="1" dirty="0"/>
              <a:t> </a:t>
            </a:r>
            <a:r>
              <a:rPr lang="en-US" b="1" dirty="0" err="1"/>
              <a:t>birden</a:t>
            </a:r>
            <a:r>
              <a:rPr lang="en-US" b="1" dirty="0"/>
              <a:t> </a:t>
            </a:r>
            <a:r>
              <a:rPr lang="en-US" b="1" dirty="0" err="1"/>
              <a:t>fazla</a:t>
            </a:r>
            <a:r>
              <a:rPr lang="en-US" b="1" dirty="0"/>
              <a:t> </a:t>
            </a:r>
            <a:r>
              <a:rPr lang="en-US" b="1" dirty="0" err="1"/>
              <a:t>üst</a:t>
            </a:r>
            <a:r>
              <a:rPr lang="en-US" b="1" dirty="0"/>
              <a:t> </a:t>
            </a:r>
            <a:r>
              <a:rPr lang="en-US" b="1" dirty="0" err="1"/>
              <a:t>sınıf</a:t>
            </a:r>
            <a:r>
              <a:rPr lang="en-US" b="1" dirty="0"/>
              <a:t> </a:t>
            </a:r>
            <a:r>
              <a:rPr lang="en-US" b="1" dirty="0" err="1"/>
              <a:t>olabilir</a:t>
            </a:r>
            <a:r>
              <a:rPr lang="en-US" dirty="0"/>
              <a:t> ki </a:t>
            </a:r>
            <a:r>
              <a:rPr lang="en-US" dirty="0" err="1"/>
              <a:t>bu</a:t>
            </a:r>
            <a:r>
              <a:rPr lang="en-US" dirty="0"/>
              <a:t> durum </a:t>
            </a:r>
            <a:r>
              <a:rPr lang="en-US" b="1" dirty="0" err="1"/>
              <a:t>çoklu</a:t>
            </a:r>
            <a:r>
              <a:rPr lang="en-US" b="1" dirty="0"/>
              <a:t> </a:t>
            </a:r>
            <a:r>
              <a:rPr lang="en-US" b="1" dirty="0" err="1"/>
              <a:t>kalıtım</a:t>
            </a:r>
            <a:r>
              <a:rPr lang="en-US" b="1" dirty="0"/>
              <a:t> </a:t>
            </a:r>
            <a:r>
              <a:rPr lang="en-US" dirty="0"/>
              <a:t>(multiple inheritance) </a:t>
            </a:r>
            <a:r>
              <a:rPr lang="en-US" dirty="0" err="1"/>
              <a:t>olarak</a:t>
            </a:r>
            <a:r>
              <a:rPr lang="tr-TR" dirty="0"/>
              <a:t> adlan-</a:t>
            </a:r>
            <a:r>
              <a:rPr lang="en-US" dirty="0"/>
              <a:t> </a:t>
            </a:r>
            <a:r>
              <a:rPr lang="en-US" dirty="0" err="1"/>
              <a:t>dırılır</a:t>
            </a:r>
            <a:r>
              <a:rPr lang="en-US" dirty="0"/>
              <a:t>. Bi </a:t>
            </a:r>
            <a:r>
              <a:rPr lang="en-US" b="1" dirty="0" err="1"/>
              <a:t>üst</a:t>
            </a:r>
            <a:r>
              <a:rPr lang="en-US" b="1" dirty="0"/>
              <a:t> </a:t>
            </a:r>
            <a:r>
              <a:rPr lang="en-US" b="1" dirty="0" err="1"/>
              <a:t>sınıftan</a:t>
            </a:r>
            <a:r>
              <a:rPr lang="en-US" b="1" dirty="0"/>
              <a:t> </a:t>
            </a:r>
            <a:r>
              <a:rPr lang="en-US" b="1" dirty="0" err="1"/>
              <a:t>ise</a:t>
            </a:r>
            <a:r>
              <a:rPr lang="en-US" b="1" dirty="0"/>
              <a:t> </a:t>
            </a:r>
            <a:r>
              <a:rPr lang="en-US" b="1" dirty="0" err="1"/>
              <a:t>birden</a:t>
            </a:r>
            <a:r>
              <a:rPr lang="en-US" b="1" dirty="0"/>
              <a:t> </a:t>
            </a:r>
            <a:r>
              <a:rPr lang="en-US" b="1" dirty="0" err="1"/>
              <a:t>fazla</a:t>
            </a:r>
            <a:r>
              <a:rPr lang="en-US" b="1" dirty="0"/>
              <a:t> alt </a:t>
            </a:r>
            <a:r>
              <a:rPr lang="en-US" b="1" dirty="0" err="1"/>
              <a:t>sınıf</a:t>
            </a:r>
            <a:r>
              <a:rPr lang="en-US" b="1" dirty="0"/>
              <a:t> </a:t>
            </a:r>
            <a:r>
              <a:rPr lang="en-US" b="1" dirty="0" err="1"/>
              <a:t>türetilebilir</a:t>
            </a:r>
            <a:r>
              <a:rPr lang="en-US" b="1" dirty="0"/>
              <a:t>.</a:t>
            </a:r>
            <a:endParaRPr lang="tr-TR" b="1" dirty="0"/>
          </a:p>
          <a:p>
            <a:r>
              <a:rPr lang="en-US" dirty="0"/>
              <a:t>Bir </a:t>
            </a:r>
            <a:r>
              <a:rPr lang="en-US" dirty="0" err="1"/>
              <a:t>üst</a:t>
            </a:r>
            <a:r>
              <a:rPr lang="en-US" dirty="0"/>
              <a:t> s</a:t>
            </a:r>
            <a:r>
              <a:rPr lang="tr-TR" dirty="0" err="1"/>
              <a:t>ınıf</a:t>
            </a:r>
            <a:r>
              <a:rPr lang="en-US" dirty="0"/>
              <a:t>tan (superclass) alt </a:t>
            </a:r>
            <a:r>
              <a:rPr lang="en-US" dirty="0" err="1"/>
              <a:t>sınıflar</a:t>
            </a:r>
            <a:r>
              <a:rPr lang="en-US" dirty="0"/>
              <a:t>) </a:t>
            </a:r>
            <a:r>
              <a:rPr lang="en-US" dirty="0" err="1"/>
              <a:t>türetme</a:t>
            </a:r>
            <a:r>
              <a:rPr lang="en-US" dirty="0"/>
              <a:t> </a:t>
            </a:r>
            <a:r>
              <a:rPr lang="en-US" dirty="0" err="1"/>
              <a:t>işlemini</a:t>
            </a:r>
            <a:r>
              <a:rPr lang="en-US" dirty="0"/>
              <a:t> Python </a:t>
            </a:r>
            <a:r>
              <a:rPr lang="en-US" dirty="0" err="1"/>
              <a:t>dilinde</a:t>
            </a:r>
            <a:r>
              <a:rPr lang="en-US" dirty="0"/>
              <a:t> </a:t>
            </a:r>
            <a:r>
              <a:rPr lang="en-US" dirty="0" err="1"/>
              <a:t>aşağıdaki</a:t>
            </a:r>
            <a:r>
              <a:rPr lang="en-US" dirty="0"/>
              <a:t> </a:t>
            </a:r>
            <a:r>
              <a:rPr lang="en-US" dirty="0" err="1"/>
              <a:t>gi</a:t>
            </a:r>
            <a:r>
              <a:rPr lang="tr-TR" dirty="0" err="1"/>
              <a:t>bi</a:t>
            </a:r>
            <a:r>
              <a:rPr lang="en-US" dirty="0"/>
              <a:t> </a:t>
            </a:r>
            <a:r>
              <a:rPr lang="en-US" dirty="0" err="1"/>
              <a:t>tanımlayabiliriz</a:t>
            </a:r>
            <a:r>
              <a:rPr lang="en-US" dirty="0"/>
              <a:t>:</a:t>
            </a:r>
          </a:p>
        </p:txBody>
      </p:sp>
      <p:graphicFrame>
        <p:nvGraphicFramePr>
          <p:cNvPr id="10" name="Table 10">
            <a:extLst>
              <a:ext uri="{FF2B5EF4-FFF2-40B4-BE49-F238E27FC236}">
                <a16:creationId xmlns:a16="http://schemas.microsoft.com/office/drawing/2014/main" id="{49640BFA-0244-93CB-6D72-021F018D63C8}"/>
              </a:ext>
            </a:extLst>
          </p:cNvPr>
          <p:cNvGraphicFramePr>
            <a:graphicFrameLocks noGrp="1"/>
          </p:cNvGraphicFramePr>
          <p:nvPr>
            <p:extLst>
              <p:ext uri="{D42A27DB-BD31-4B8C-83A1-F6EECF244321}">
                <p14:modId xmlns:p14="http://schemas.microsoft.com/office/powerpoint/2010/main" val="613174564"/>
              </p:ext>
            </p:extLst>
          </p:nvPr>
        </p:nvGraphicFramePr>
        <p:xfrm>
          <a:off x="2032000" y="2789635"/>
          <a:ext cx="8128000" cy="35712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151134071"/>
                    </a:ext>
                  </a:extLst>
                </a:gridCol>
                <a:gridCol w="4064000">
                  <a:extLst>
                    <a:ext uri="{9D8B030D-6E8A-4147-A177-3AD203B41FA5}">
                      <a16:colId xmlns:a16="http://schemas.microsoft.com/office/drawing/2014/main" val="2531825443"/>
                    </a:ext>
                  </a:extLst>
                </a:gridCol>
              </a:tblGrid>
              <a:tr h="370840">
                <a:tc>
                  <a:txBody>
                    <a:bodyPr/>
                    <a:lstStyle/>
                    <a:p>
                      <a:r>
                        <a:rPr lang="en-US" dirty="0"/>
                        <a:t>Python Dili </a:t>
                      </a:r>
                      <a:r>
                        <a:rPr lang="en-US" dirty="0" err="1"/>
                        <a:t>Kalıtım</a:t>
                      </a:r>
                      <a:r>
                        <a:rPr lang="en-US" dirty="0"/>
                        <a:t> </a:t>
                      </a:r>
                      <a:r>
                        <a:rPr lang="en-US" dirty="0" err="1"/>
                        <a:t>Tanımlaması</a:t>
                      </a:r>
                      <a:endParaRPr lang="en-US" dirty="0"/>
                    </a:p>
                  </a:txBody>
                  <a:tcPr/>
                </a:tc>
                <a:tc>
                  <a:txBody>
                    <a:bodyPr/>
                    <a:lstStyle/>
                    <a:p>
                      <a:r>
                        <a:rPr lang="en-US" dirty="0" err="1"/>
                        <a:t>Örnek</a:t>
                      </a:r>
                      <a:r>
                        <a:rPr lang="en-US" dirty="0"/>
                        <a:t> </a:t>
                      </a:r>
                      <a:r>
                        <a:rPr lang="tr-TR" dirty="0"/>
                        <a:t>K</a:t>
                      </a:r>
                      <a:r>
                        <a:rPr lang="en-US" dirty="0" err="1"/>
                        <a:t>ullanım</a:t>
                      </a:r>
                      <a:endParaRPr lang="en-US" dirty="0"/>
                    </a:p>
                  </a:txBody>
                  <a:tcPr/>
                </a:tc>
                <a:extLst>
                  <a:ext uri="{0D108BD9-81ED-4DB2-BD59-A6C34878D82A}">
                    <a16:rowId xmlns:a16="http://schemas.microsoft.com/office/drawing/2014/main" val="2820425553"/>
                  </a:ext>
                </a:extLst>
              </a:tr>
              <a:tr h="370840">
                <a:tc>
                  <a:txBody>
                    <a:bodyPr/>
                    <a:lstStyle/>
                    <a:p>
                      <a:r>
                        <a:rPr lang="tr-TR" dirty="0"/>
                        <a:t>        </a:t>
                      </a:r>
                      <a:r>
                        <a:rPr lang="en-US" dirty="0"/>
                        <a:t>class </a:t>
                      </a:r>
                      <a:r>
                        <a:rPr lang="en-US" dirty="0" err="1"/>
                        <a:t>ustsınıf</a:t>
                      </a:r>
                      <a:r>
                        <a:rPr lang="en-US" dirty="0"/>
                        <a:t>:</a:t>
                      </a:r>
                      <a:endParaRPr lang="tr-TR" dirty="0"/>
                    </a:p>
                    <a:p>
                      <a:r>
                        <a:rPr lang="tr-TR" dirty="0"/>
                        <a:t>               ….. .</a:t>
                      </a:r>
                      <a:endParaRPr lang="en-US" dirty="0"/>
                    </a:p>
                  </a:txBody>
                  <a:tcPr/>
                </a:tc>
                <a:tc>
                  <a:txBody>
                    <a:bodyPr/>
                    <a:lstStyle/>
                    <a:p>
                      <a:r>
                        <a:rPr lang="en-US" dirty="0"/>
                        <a:t>#Araba </a:t>
                      </a:r>
                      <a:r>
                        <a:rPr lang="tr-TR" dirty="0"/>
                        <a:t>bir üst sınıftır.</a:t>
                      </a:r>
                    </a:p>
                    <a:p>
                      <a:r>
                        <a:rPr lang="en-US" dirty="0"/>
                        <a:t>class Araba():</a:t>
                      </a:r>
                    </a:p>
                    <a:p>
                      <a:r>
                        <a:rPr lang="tr-TR" dirty="0"/>
                        <a:t>     p</a:t>
                      </a:r>
                      <a:r>
                        <a:rPr lang="en-US" dirty="0"/>
                        <a:t>ass</a:t>
                      </a:r>
                    </a:p>
                  </a:txBody>
                  <a:tcPr/>
                </a:tc>
                <a:extLst>
                  <a:ext uri="{0D108BD9-81ED-4DB2-BD59-A6C34878D82A}">
                    <a16:rowId xmlns:a16="http://schemas.microsoft.com/office/drawing/2014/main" val="450616473"/>
                  </a:ext>
                </a:extLst>
              </a:tr>
              <a:tr h="370840">
                <a:tc>
                  <a:txBody>
                    <a:bodyPr/>
                    <a:lstStyle/>
                    <a:p>
                      <a:r>
                        <a:rPr lang="tr-TR" dirty="0"/>
                        <a:t>        </a:t>
                      </a:r>
                      <a:r>
                        <a:rPr lang="en-US" dirty="0"/>
                        <a:t>class </a:t>
                      </a:r>
                      <a:r>
                        <a:rPr lang="en-US" dirty="0" err="1"/>
                        <a:t>altsinif</a:t>
                      </a:r>
                      <a:r>
                        <a:rPr lang="en-US" dirty="0"/>
                        <a:t> (</a:t>
                      </a:r>
                      <a:r>
                        <a:rPr lang="en-US" dirty="0" err="1"/>
                        <a:t>ustSinif</a:t>
                      </a:r>
                      <a:r>
                        <a:rPr lang="en-US" dirty="0"/>
                        <a:t>):</a:t>
                      </a:r>
                      <a:endParaRPr lang="tr-TR" dirty="0"/>
                    </a:p>
                    <a:p>
                      <a:r>
                        <a:rPr lang="tr-TR" dirty="0"/>
                        <a:t>               ….. .. ..</a:t>
                      </a:r>
                      <a:endParaRPr lang="en-US" dirty="0"/>
                    </a:p>
                  </a:txBody>
                  <a:tcPr/>
                </a:tc>
                <a:tc>
                  <a:txBody>
                    <a:bodyPr/>
                    <a:lstStyle/>
                    <a:p>
                      <a:r>
                        <a:rPr lang="en-US" dirty="0"/>
                        <a:t>#</a:t>
                      </a:r>
                      <a:r>
                        <a:rPr lang="nn-NO" dirty="0"/>
                        <a:t>Ka</a:t>
                      </a:r>
                      <a:r>
                        <a:rPr lang="tr-TR" dirty="0"/>
                        <a:t>m</a:t>
                      </a:r>
                      <a:r>
                        <a:rPr lang="nn-NO" dirty="0"/>
                        <a:t>yon bir alt(sub) s</a:t>
                      </a:r>
                      <a:r>
                        <a:rPr lang="tr-TR" dirty="0" err="1"/>
                        <a:t>ını</a:t>
                      </a:r>
                      <a:r>
                        <a:rPr lang="nn-NO" dirty="0"/>
                        <a:t>ft</a:t>
                      </a:r>
                      <a:r>
                        <a:rPr lang="tr-TR" dirty="0"/>
                        <a:t>ı</a:t>
                      </a:r>
                      <a:r>
                        <a:rPr lang="nn-NO" dirty="0"/>
                        <a:t>r</a:t>
                      </a:r>
                      <a:r>
                        <a:rPr lang="tr-TR" dirty="0"/>
                        <a:t>.</a:t>
                      </a:r>
                    </a:p>
                    <a:p>
                      <a:r>
                        <a:rPr lang="en-US" dirty="0"/>
                        <a:t>class </a:t>
                      </a:r>
                      <a:r>
                        <a:rPr lang="en-US" dirty="0" err="1"/>
                        <a:t>Kanyon</a:t>
                      </a:r>
                      <a:r>
                        <a:rPr lang="en-US" dirty="0"/>
                        <a:t> (Araba):</a:t>
                      </a:r>
                    </a:p>
                    <a:p>
                      <a:r>
                        <a:rPr lang="tr-TR" dirty="0"/>
                        <a:t>     </a:t>
                      </a:r>
                      <a:r>
                        <a:rPr lang="en-US" dirty="0"/>
                        <a:t>def _</a:t>
                      </a:r>
                      <a:r>
                        <a:rPr lang="en-US" dirty="0" err="1"/>
                        <a:t>init</a:t>
                      </a:r>
                      <a:r>
                        <a:rPr lang="en-US" dirty="0"/>
                        <a:t>__(self, ad):</a:t>
                      </a:r>
                      <a:endParaRPr lang="tr-TR" dirty="0"/>
                    </a:p>
                    <a:p>
                      <a:r>
                        <a:rPr lang="tr-TR" dirty="0"/>
                        <a:t>     </a:t>
                      </a:r>
                      <a:r>
                        <a:rPr lang="en-US" dirty="0"/>
                        <a:t>self.ad = ad</a:t>
                      </a:r>
                      <a:endParaRPr lang="tr-TR" dirty="0"/>
                    </a:p>
                    <a:p>
                      <a:r>
                        <a:rPr lang="nn-NO" dirty="0"/>
                        <a:t>#Taksi bir alt (sub) siniftir</a:t>
                      </a:r>
                      <a:r>
                        <a:rPr lang="tr-TR" dirty="0"/>
                        <a:t>.</a:t>
                      </a:r>
                    </a:p>
                    <a:p>
                      <a:r>
                        <a:rPr lang="nn-NO" dirty="0"/>
                        <a:t>class Taksi (Araba):</a:t>
                      </a:r>
                      <a:endParaRPr lang="tr-TR" dirty="0"/>
                    </a:p>
                    <a:p>
                      <a:r>
                        <a:rPr lang="tr-TR" dirty="0"/>
                        <a:t>     </a:t>
                      </a:r>
                      <a:r>
                        <a:rPr lang="en-US" dirty="0" err="1"/>
                        <a:t>definit</a:t>
                      </a:r>
                      <a:r>
                        <a:rPr lang="en-US" dirty="0"/>
                        <a:t>_(self, ad):</a:t>
                      </a:r>
                      <a:endParaRPr lang="tr-TR" dirty="0"/>
                    </a:p>
                    <a:p>
                      <a:r>
                        <a:rPr lang="tr-TR" dirty="0"/>
                        <a:t>     </a:t>
                      </a:r>
                      <a:r>
                        <a:rPr lang="en-US" dirty="0"/>
                        <a:t>self.ad ad</a:t>
                      </a:r>
                    </a:p>
                  </a:txBody>
                  <a:tcPr/>
                </a:tc>
                <a:extLst>
                  <a:ext uri="{0D108BD9-81ED-4DB2-BD59-A6C34878D82A}">
                    <a16:rowId xmlns:a16="http://schemas.microsoft.com/office/drawing/2014/main" val="82994570"/>
                  </a:ext>
                </a:extLst>
              </a:tr>
            </a:tbl>
          </a:graphicData>
        </a:graphic>
      </p:graphicFrame>
    </p:spTree>
    <p:extLst>
      <p:ext uri="{BB962C8B-B14F-4D97-AF65-F5344CB8AC3E}">
        <p14:creationId xmlns:p14="http://schemas.microsoft.com/office/powerpoint/2010/main" val="2812902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1"/>
            <a:ext cx="8208912" cy="65202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28</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40AF8478-9F93-291D-427C-A815B4EB49C2}"/>
              </a:ext>
            </a:extLst>
          </p:cNvPr>
          <p:cNvSpPr txBox="1"/>
          <p:nvPr/>
        </p:nvSpPr>
        <p:spPr>
          <a:xfrm>
            <a:off x="2342388" y="237744"/>
            <a:ext cx="7507224" cy="3416320"/>
          </a:xfrm>
          <a:prstGeom prst="rect">
            <a:avLst/>
          </a:prstGeom>
          <a:noFill/>
        </p:spPr>
        <p:txBody>
          <a:bodyPr wrap="square" rtlCol="0">
            <a:spAutoFit/>
          </a:bodyPr>
          <a:lstStyle/>
          <a:p>
            <a:r>
              <a:rPr lang="en-US" dirty="0" err="1"/>
              <a:t>Örneğimizde</a:t>
            </a:r>
            <a:r>
              <a:rPr lang="en-US" dirty="0"/>
              <a:t>; "Araba' </a:t>
            </a:r>
            <a:r>
              <a:rPr lang="en-US" dirty="0" err="1"/>
              <a:t>üst</a:t>
            </a:r>
            <a:r>
              <a:rPr lang="en-US" dirty="0"/>
              <a:t> </a:t>
            </a:r>
            <a:r>
              <a:rPr lang="en-US" dirty="0" err="1"/>
              <a:t>sınıfının</a:t>
            </a:r>
            <a:r>
              <a:rPr lang="en-US" dirty="0"/>
              <a:t> alt </a:t>
            </a:r>
            <a:r>
              <a:rPr lang="en-US" dirty="0" err="1"/>
              <a:t>sınıfları</a:t>
            </a:r>
            <a:r>
              <a:rPr lang="en-US" dirty="0"/>
              <a:t>; '</a:t>
            </a:r>
            <a:r>
              <a:rPr lang="en-US" dirty="0" err="1"/>
              <a:t>Kamyon</a:t>
            </a:r>
            <a:r>
              <a:rPr lang="en-US" dirty="0"/>
              <a:t> </a:t>
            </a:r>
            <a:r>
              <a:rPr lang="en-US" dirty="0" err="1"/>
              <a:t>ve</a:t>
            </a:r>
            <a:r>
              <a:rPr lang="en-US" dirty="0"/>
              <a:t> "</a:t>
            </a:r>
            <a:r>
              <a:rPr lang="en-US" dirty="0" err="1"/>
              <a:t>Taksi</a:t>
            </a:r>
            <a:r>
              <a:rPr lang="en-US" dirty="0"/>
              <a:t>' dir. Bu alt </a:t>
            </a:r>
            <a:r>
              <a:rPr lang="en-US" dirty="0" err="1"/>
              <a:t>sınıflara</a:t>
            </a:r>
            <a:r>
              <a:rPr lang="en-US" dirty="0"/>
              <a:t>, 'Araba' </a:t>
            </a:r>
            <a:r>
              <a:rPr lang="en-US" dirty="0" err="1"/>
              <a:t>sınıfının</a:t>
            </a:r>
            <a:r>
              <a:rPr lang="en-US" dirty="0"/>
              <a:t> </a:t>
            </a:r>
            <a:r>
              <a:rPr lang="en-US" dirty="0" err="1"/>
              <a:t>üyeleri</a:t>
            </a:r>
            <a:r>
              <a:rPr lang="en-US" dirty="0"/>
              <a:t> </a:t>
            </a:r>
            <a:r>
              <a:rPr lang="en-US" dirty="0" err="1"/>
              <a:t>kalıtım</a:t>
            </a:r>
            <a:r>
              <a:rPr lang="en-US" dirty="0"/>
              <a:t> </a:t>
            </a:r>
            <a:r>
              <a:rPr lang="en-US" dirty="0" err="1"/>
              <a:t>ilkesine</a:t>
            </a:r>
            <a:r>
              <a:rPr lang="en-US" dirty="0"/>
              <a:t> </a:t>
            </a:r>
            <a:r>
              <a:rPr lang="en-US" dirty="0" err="1"/>
              <a:t>göre</a:t>
            </a:r>
            <a:r>
              <a:rPr lang="en-US" dirty="0"/>
              <a:t> </a:t>
            </a:r>
            <a:r>
              <a:rPr lang="en-US" dirty="0" err="1"/>
              <a:t>miras</a:t>
            </a:r>
            <a:r>
              <a:rPr lang="en-US" dirty="0"/>
              <a:t> </a:t>
            </a:r>
            <a:r>
              <a:rPr lang="en-US" dirty="0" err="1"/>
              <a:t>kalır</a:t>
            </a:r>
            <a:r>
              <a:rPr lang="en-US" dirty="0"/>
              <a:t>. </a:t>
            </a:r>
            <a:r>
              <a:rPr lang="en-US" dirty="0" err="1"/>
              <a:t>Böylece</a:t>
            </a:r>
            <a:r>
              <a:rPr lang="en-US" dirty="0"/>
              <a:t>, </a:t>
            </a:r>
            <a:r>
              <a:rPr lang="en-US" dirty="0" err="1"/>
              <a:t>tekrar</a:t>
            </a:r>
            <a:r>
              <a:rPr lang="en-US" dirty="0"/>
              <a:t> </a:t>
            </a:r>
            <a:r>
              <a:rPr lang="en-US" dirty="0" err="1"/>
              <a:t>yazmaya</a:t>
            </a:r>
            <a:r>
              <a:rPr lang="en-US" dirty="0"/>
              <a:t> </a:t>
            </a:r>
            <a:r>
              <a:rPr lang="en-US" dirty="0" err="1"/>
              <a:t>gerek</a:t>
            </a:r>
            <a:r>
              <a:rPr lang="en-US" dirty="0"/>
              <a:t> </a:t>
            </a:r>
            <a:r>
              <a:rPr lang="en-US" dirty="0" err="1"/>
              <a:t>kalmadan</a:t>
            </a:r>
            <a:r>
              <a:rPr lang="en-US" dirty="0"/>
              <a:t> her </a:t>
            </a:r>
            <a:r>
              <a:rPr lang="en-US" dirty="0" err="1"/>
              <a:t>iki</a:t>
            </a:r>
            <a:r>
              <a:rPr lang="en-US" dirty="0"/>
              <a:t> alt </a:t>
            </a:r>
            <a:r>
              <a:rPr lang="en-US" dirty="0" err="1"/>
              <a:t>sınıf</a:t>
            </a:r>
            <a:r>
              <a:rPr lang="en-US" dirty="0"/>
              <a:t> da Araba' </a:t>
            </a:r>
            <a:r>
              <a:rPr lang="en-US" dirty="0" err="1"/>
              <a:t>sınıfında</a:t>
            </a:r>
            <a:r>
              <a:rPr lang="en-US" dirty="0"/>
              <a:t> </a:t>
            </a:r>
            <a:r>
              <a:rPr lang="en-US" dirty="0" err="1"/>
              <a:t>yer</a:t>
            </a:r>
            <a:r>
              <a:rPr lang="en-US" dirty="0"/>
              <a:t> </a:t>
            </a:r>
            <a:r>
              <a:rPr lang="en-US" dirty="0" err="1"/>
              <a:t>alan</a:t>
            </a:r>
            <a:r>
              <a:rPr lang="en-US" dirty="0"/>
              <a:t> </a:t>
            </a:r>
            <a:r>
              <a:rPr lang="en-US" dirty="0" err="1"/>
              <a:t>özellik</a:t>
            </a:r>
            <a:r>
              <a:rPr lang="en-US" dirty="0"/>
              <a:t> (</a:t>
            </a:r>
            <a:r>
              <a:rPr lang="en-US" dirty="0" err="1"/>
              <a:t>renk</a:t>
            </a:r>
            <a:r>
              <a:rPr lang="en-US" dirty="0"/>
              <a:t>, model, vs.) </a:t>
            </a:r>
            <a:r>
              <a:rPr lang="en-US" dirty="0" err="1"/>
              <a:t>ve</a:t>
            </a:r>
            <a:r>
              <a:rPr lang="en-US" dirty="0"/>
              <a:t> </a:t>
            </a:r>
            <a:r>
              <a:rPr lang="en-US" dirty="0" err="1"/>
              <a:t>metotlara</a:t>
            </a:r>
            <a:r>
              <a:rPr lang="en-US" dirty="0"/>
              <a:t> (</a:t>
            </a:r>
            <a:r>
              <a:rPr lang="en-US" dirty="0" err="1"/>
              <a:t>calis</a:t>
            </a:r>
            <a:r>
              <a:rPr lang="en-US" dirty="0"/>
              <a:t>(), dur().... </a:t>
            </a:r>
            <a:r>
              <a:rPr lang="en-US" dirty="0" err="1"/>
              <a:t>gibi</a:t>
            </a:r>
            <a:r>
              <a:rPr lang="en-US" dirty="0"/>
              <a:t>) </a:t>
            </a:r>
            <a:r>
              <a:rPr lang="en-US" dirty="0" err="1"/>
              <a:t>sahip</a:t>
            </a:r>
            <a:r>
              <a:rPr lang="en-US" dirty="0"/>
              <a:t> </a:t>
            </a:r>
            <a:r>
              <a:rPr lang="en-US" dirty="0" err="1"/>
              <a:t>olur</a:t>
            </a:r>
            <a:r>
              <a:rPr lang="en-US" dirty="0"/>
              <a:t>.</a:t>
            </a:r>
            <a:endParaRPr lang="tr-TR" dirty="0"/>
          </a:p>
          <a:p>
            <a:endParaRPr lang="tr-TR" dirty="0"/>
          </a:p>
          <a:p>
            <a:r>
              <a:rPr lang="en-US" dirty="0" err="1"/>
              <a:t>Yani</a:t>
            </a:r>
            <a:r>
              <a:rPr lang="en-US" dirty="0"/>
              <a:t> her </a:t>
            </a:r>
            <a:r>
              <a:rPr lang="en-US" dirty="0" err="1"/>
              <a:t>iki</a:t>
            </a:r>
            <a:r>
              <a:rPr lang="en-US" dirty="0"/>
              <a:t> alt </a:t>
            </a:r>
            <a:r>
              <a:rPr lang="en-US" dirty="0" err="1"/>
              <a:t>sınıfta</a:t>
            </a:r>
            <a:r>
              <a:rPr lang="en-US" dirty="0"/>
              <a:t> </a:t>
            </a:r>
            <a:r>
              <a:rPr lang="en-US" dirty="0" err="1"/>
              <a:t>bir</a:t>
            </a:r>
            <a:r>
              <a:rPr lang="en-US" dirty="0"/>
              <a:t> </a:t>
            </a:r>
            <a:r>
              <a:rPr lang="en-US" dirty="0" err="1"/>
              <a:t>arabadan</a:t>
            </a:r>
            <a:r>
              <a:rPr lang="en-US" dirty="0"/>
              <a:t> </a:t>
            </a:r>
            <a:r>
              <a:rPr lang="en-US" dirty="0" err="1"/>
              <a:t>beklenen</a:t>
            </a:r>
            <a:r>
              <a:rPr lang="en-US" dirty="0"/>
              <a:t> </a:t>
            </a:r>
            <a:r>
              <a:rPr lang="en-US" dirty="0" err="1"/>
              <a:t>özellik</a:t>
            </a:r>
            <a:r>
              <a:rPr lang="en-US" dirty="0"/>
              <a:t> </a:t>
            </a:r>
            <a:r>
              <a:rPr lang="en-US" dirty="0" err="1"/>
              <a:t>ve</a:t>
            </a:r>
            <a:r>
              <a:rPr lang="en-US" dirty="0"/>
              <a:t> </a:t>
            </a:r>
            <a:r>
              <a:rPr lang="en-US" dirty="0" err="1"/>
              <a:t>kaabiliyetlere</a:t>
            </a:r>
            <a:r>
              <a:rPr lang="en-US" dirty="0"/>
              <a:t> </a:t>
            </a:r>
            <a:r>
              <a:rPr lang="en-US" dirty="0" err="1"/>
              <a:t>doğal</a:t>
            </a:r>
            <a:r>
              <a:rPr lang="en-US" dirty="0"/>
              <a:t> </a:t>
            </a:r>
            <a:r>
              <a:rPr lang="en-US" dirty="0" err="1"/>
              <a:t>olarak</a:t>
            </a:r>
            <a:r>
              <a:rPr lang="en-US" dirty="0"/>
              <a:t> </a:t>
            </a:r>
            <a:r>
              <a:rPr lang="en-US" dirty="0" err="1"/>
              <a:t>sahip</a:t>
            </a:r>
            <a:r>
              <a:rPr lang="en-US" dirty="0"/>
              <a:t> </a:t>
            </a:r>
            <a:r>
              <a:rPr lang="en-US" dirty="0" err="1"/>
              <a:t>olur</a:t>
            </a:r>
            <a:r>
              <a:rPr lang="en-US" dirty="0"/>
              <a:t>. </a:t>
            </a:r>
            <a:r>
              <a:rPr lang="en-US" dirty="0" err="1"/>
              <a:t>Kalıtımın</a:t>
            </a:r>
            <a:r>
              <a:rPr lang="en-US" dirty="0"/>
              <a:t> </a:t>
            </a:r>
            <a:r>
              <a:rPr lang="en-US" dirty="0" err="1"/>
              <a:t>bu</a:t>
            </a:r>
            <a:r>
              <a:rPr lang="en-US" dirty="0"/>
              <a:t> </a:t>
            </a:r>
            <a:r>
              <a:rPr lang="en-US" dirty="0" err="1"/>
              <a:t>özelliği</a:t>
            </a:r>
            <a:r>
              <a:rPr lang="en-US" dirty="0"/>
              <a:t> </a:t>
            </a:r>
            <a:r>
              <a:rPr lang="en-US" dirty="0" err="1"/>
              <a:t>sayesinde</a:t>
            </a:r>
            <a:r>
              <a:rPr lang="en-US" dirty="0"/>
              <a:t> </a:t>
            </a:r>
            <a:r>
              <a:rPr lang="en-US" dirty="0" err="1"/>
              <a:t>yazılım</a:t>
            </a:r>
            <a:r>
              <a:rPr lang="en-US" dirty="0"/>
              <a:t> </a:t>
            </a:r>
            <a:r>
              <a:rPr lang="en-US" dirty="0" err="1"/>
              <a:t>geliştirme</a:t>
            </a:r>
            <a:r>
              <a:rPr lang="en-US" dirty="0"/>
              <a:t> </a:t>
            </a:r>
            <a:r>
              <a:rPr lang="en-US" dirty="0" err="1"/>
              <a:t>aşamasındaki</a:t>
            </a:r>
            <a:r>
              <a:rPr lang="en-US" dirty="0"/>
              <a:t> </a:t>
            </a:r>
            <a:r>
              <a:rPr lang="en-US" dirty="0" err="1"/>
              <a:t>olası</a:t>
            </a:r>
            <a:r>
              <a:rPr lang="en-US" dirty="0"/>
              <a:t> </a:t>
            </a:r>
            <a:r>
              <a:rPr lang="en-US" dirty="0" err="1"/>
              <a:t>kod</a:t>
            </a:r>
            <a:r>
              <a:rPr lang="en-US" dirty="0"/>
              <a:t> </a:t>
            </a:r>
            <a:r>
              <a:rPr lang="en-US" dirty="0" err="1"/>
              <a:t>tekrarı</a:t>
            </a:r>
            <a:r>
              <a:rPr lang="en-US" dirty="0"/>
              <a:t> </a:t>
            </a:r>
            <a:r>
              <a:rPr lang="en-US" dirty="0" err="1"/>
              <a:t>azaltılmış</a:t>
            </a:r>
            <a:r>
              <a:rPr lang="en-US" dirty="0"/>
              <a:t> </a:t>
            </a:r>
            <a:r>
              <a:rPr lang="en-US" dirty="0" err="1"/>
              <a:t>olur</a:t>
            </a:r>
            <a:r>
              <a:rPr lang="en-US" dirty="0"/>
              <a:t>. </a:t>
            </a:r>
            <a:r>
              <a:rPr lang="en-US" dirty="0" err="1"/>
              <a:t>Üst</a:t>
            </a:r>
            <a:r>
              <a:rPr lang="en-US" dirty="0"/>
              <a:t> </a:t>
            </a:r>
            <a:r>
              <a:rPr lang="en-US" dirty="0" err="1"/>
              <a:t>sınıftan</a:t>
            </a:r>
            <a:r>
              <a:rPr lang="en-US" dirty="0"/>
              <a:t> </a:t>
            </a:r>
            <a:r>
              <a:rPr lang="en-US" dirty="0" err="1"/>
              <a:t>doğal</a:t>
            </a:r>
            <a:r>
              <a:rPr lang="en-US" dirty="0"/>
              <a:t> </a:t>
            </a:r>
            <a:r>
              <a:rPr lang="en-US" dirty="0" err="1"/>
              <a:t>olarak</a:t>
            </a:r>
            <a:r>
              <a:rPr lang="en-US" dirty="0"/>
              <a:t> </a:t>
            </a:r>
            <a:r>
              <a:rPr lang="en-US" dirty="0" err="1"/>
              <a:t>miras</a:t>
            </a:r>
            <a:r>
              <a:rPr lang="en-US" dirty="0"/>
              <a:t> </a:t>
            </a:r>
            <a:r>
              <a:rPr lang="en-US" dirty="0" err="1"/>
              <a:t>kalan</a:t>
            </a:r>
            <a:r>
              <a:rPr lang="en-US" dirty="0"/>
              <a:t> </a:t>
            </a:r>
            <a:r>
              <a:rPr lang="en-US" dirty="0" err="1"/>
              <a:t>özellik</a:t>
            </a:r>
            <a:r>
              <a:rPr lang="en-US" dirty="0"/>
              <a:t> </a:t>
            </a:r>
            <a:r>
              <a:rPr lang="en-US" dirty="0" err="1"/>
              <a:t>ve</a:t>
            </a:r>
            <a:r>
              <a:rPr lang="en-US" dirty="0"/>
              <a:t> </a:t>
            </a:r>
            <a:r>
              <a:rPr lang="en-US" dirty="0" err="1"/>
              <a:t>yöntemlerin</a:t>
            </a:r>
            <a:r>
              <a:rPr lang="en-US" dirty="0"/>
              <a:t> </a:t>
            </a:r>
            <a:r>
              <a:rPr lang="en-US" dirty="0" err="1"/>
              <a:t>yanı</a:t>
            </a:r>
            <a:r>
              <a:rPr lang="en-US" dirty="0"/>
              <a:t> </a:t>
            </a:r>
            <a:r>
              <a:rPr lang="en-US" dirty="0" err="1"/>
              <a:t>sıra</a:t>
            </a:r>
            <a:r>
              <a:rPr lang="en-US" dirty="0"/>
              <a:t> her alt </a:t>
            </a:r>
            <a:r>
              <a:rPr lang="en-US" dirty="0" err="1"/>
              <a:t>sınıf</a:t>
            </a:r>
            <a:r>
              <a:rPr lang="en-US" dirty="0"/>
              <a:t>, </a:t>
            </a:r>
            <a:r>
              <a:rPr lang="en-US" dirty="0" err="1"/>
              <a:t>kendi</a:t>
            </a:r>
            <a:r>
              <a:rPr lang="en-US" dirty="0"/>
              <a:t> </a:t>
            </a:r>
            <a:r>
              <a:rPr lang="en-US" dirty="0" err="1"/>
              <a:t>özellik</a:t>
            </a:r>
            <a:r>
              <a:rPr lang="en-US" dirty="0"/>
              <a:t> </a:t>
            </a:r>
            <a:r>
              <a:rPr lang="en-US" dirty="0" err="1"/>
              <a:t>ve</a:t>
            </a:r>
            <a:r>
              <a:rPr lang="en-US" dirty="0"/>
              <a:t> </a:t>
            </a:r>
            <a:r>
              <a:rPr lang="en-US" dirty="0" err="1"/>
              <a:t>yöntemlerini</a:t>
            </a:r>
            <a:r>
              <a:rPr lang="en-US" dirty="0"/>
              <a:t> de </a:t>
            </a:r>
            <a:r>
              <a:rPr lang="en-US" dirty="0" err="1"/>
              <a:t>tanımlayabilir</a:t>
            </a:r>
            <a:r>
              <a:rPr lang="en-US" dirty="0"/>
              <a:t>.</a:t>
            </a:r>
            <a:endParaRPr lang="tr-TR" dirty="0"/>
          </a:p>
          <a:p>
            <a:endParaRPr lang="tr-TR" dirty="0"/>
          </a:p>
          <a:p>
            <a:r>
              <a:rPr lang="tr-TR" b="1" dirty="0"/>
              <a:t>Örnek Soru 4.1: </a:t>
            </a:r>
            <a:r>
              <a:rPr lang="tr-TR" dirty="0"/>
              <a:t>Kalıtım konusunu daha iyi anlamak için bir örnek  kodlayalım.</a:t>
            </a:r>
            <a:endParaRPr lang="en-US" dirty="0"/>
          </a:p>
        </p:txBody>
      </p:sp>
    </p:spTree>
    <p:extLst>
      <p:ext uri="{BB962C8B-B14F-4D97-AF65-F5344CB8AC3E}">
        <p14:creationId xmlns:p14="http://schemas.microsoft.com/office/powerpoint/2010/main" val="40590282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1"/>
            <a:ext cx="8208912" cy="65202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29</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40AF8478-9F93-291D-427C-A815B4EB49C2}"/>
              </a:ext>
            </a:extLst>
          </p:cNvPr>
          <p:cNvSpPr txBox="1"/>
          <p:nvPr/>
        </p:nvSpPr>
        <p:spPr>
          <a:xfrm>
            <a:off x="2342388" y="237744"/>
            <a:ext cx="7507224" cy="369332"/>
          </a:xfrm>
          <a:prstGeom prst="rect">
            <a:avLst/>
          </a:prstGeom>
          <a:noFill/>
        </p:spPr>
        <p:txBody>
          <a:bodyPr wrap="square" rtlCol="0">
            <a:spAutoFit/>
          </a:bodyPr>
          <a:lstStyle/>
          <a:p>
            <a:r>
              <a:rPr lang="tr-TR" b="1" dirty="0"/>
              <a:t>Örnek Soru 4.1: </a:t>
            </a:r>
            <a:endParaRPr lang="en-US" dirty="0"/>
          </a:p>
        </p:txBody>
      </p:sp>
      <p:pic>
        <p:nvPicPr>
          <p:cNvPr id="8" name="Picture 7" descr="A screenshot of a computer program&#10;&#10;Description automatically generated with medium confidence">
            <a:extLst>
              <a:ext uri="{FF2B5EF4-FFF2-40B4-BE49-F238E27FC236}">
                <a16:creationId xmlns:a16="http://schemas.microsoft.com/office/drawing/2014/main" id="{17E37816-202F-2236-04CD-A4D360AFC3C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33912" y="607076"/>
            <a:ext cx="6124176" cy="5019535"/>
          </a:xfrm>
          <a:prstGeom prst="rect">
            <a:avLst/>
          </a:prstGeom>
        </p:spPr>
      </p:pic>
      <p:sp>
        <p:nvSpPr>
          <p:cNvPr id="9" name="TextBox 8">
            <a:extLst>
              <a:ext uri="{FF2B5EF4-FFF2-40B4-BE49-F238E27FC236}">
                <a16:creationId xmlns:a16="http://schemas.microsoft.com/office/drawing/2014/main" id="{D15C21FE-9B96-CE3F-B0A0-07A4E5C33577}"/>
              </a:ext>
            </a:extLst>
          </p:cNvPr>
          <p:cNvSpPr txBox="1"/>
          <p:nvPr/>
        </p:nvSpPr>
        <p:spPr>
          <a:xfrm>
            <a:off x="4209876" y="5604593"/>
            <a:ext cx="3772248" cy="646331"/>
          </a:xfrm>
          <a:prstGeom prst="rect">
            <a:avLst/>
          </a:prstGeom>
          <a:noFill/>
        </p:spPr>
        <p:txBody>
          <a:bodyPr wrap="square" rtlCol="0">
            <a:spAutoFit/>
          </a:bodyPr>
          <a:lstStyle/>
          <a:p>
            <a:pPr algn="ctr"/>
            <a:r>
              <a:rPr lang="tr-TR" dirty="0"/>
              <a:t>Örnek Soru 4.1 Çözümü</a:t>
            </a:r>
          </a:p>
          <a:p>
            <a:pPr algn="ctr"/>
            <a:r>
              <a:rPr lang="tr-TR" dirty="0"/>
              <a:t>(ornek_soru_4.1.py)</a:t>
            </a:r>
            <a:endParaRPr lang="en-US" dirty="0"/>
          </a:p>
        </p:txBody>
      </p:sp>
    </p:spTree>
    <p:extLst>
      <p:ext uri="{BB962C8B-B14F-4D97-AF65-F5344CB8AC3E}">
        <p14:creationId xmlns:p14="http://schemas.microsoft.com/office/powerpoint/2010/main" val="1412891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1991544" y="332656"/>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2000" b="1" dirty="0">
                <a:solidFill>
                  <a:srgbClr val="FF0000"/>
                </a:solidFill>
              </a:rPr>
              <a:t>GİRİŞ</a:t>
            </a:r>
          </a:p>
        </p:txBody>
      </p:sp>
      <p:sp>
        <p:nvSpPr>
          <p:cNvPr id="7" name="Yuvarlatılmış Dikdörtgen 6"/>
          <p:cNvSpPr/>
          <p:nvPr>
            <p:custDataLst>
              <p:tags r:id="rId2"/>
            </p:custDataLst>
          </p:nvPr>
        </p:nvSpPr>
        <p:spPr>
          <a:xfrm>
            <a:off x="1991544" y="1474615"/>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3"/>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3</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87B59E24-4796-66F2-42C7-F3D8C9AB1236}"/>
              </a:ext>
            </a:extLst>
          </p:cNvPr>
          <p:cNvSpPr txBox="1"/>
          <p:nvPr/>
        </p:nvSpPr>
        <p:spPr>
          <a:xfrm>
            <a:off x="2249424" y="1719072"/>
            <a:ext cx="7726680" cy="4524315"/>
          </a:xfrm>
          <a:prstGeom prst="rect">
            <a:avLst/>
          </a:prstGeom>
          <a:noFill/>
        </p:spPr>
        <p:txBody>
          <a:bodyPr wrap="square" rtlCol="0">
            <a:spAutoFit/>
          </a:bodyPr>
          <a:lstStyle/>
          <a:p>
            <a:r>
              <a:rPr lang="en-US" dirty="0" err="1"/>
              <a:t>Gerçek</a:t>
            </a:r>
            <a:r>
              <a:rPr lang="en-US" dirty="0"/>
              <a:t> </a:t>
            </a:r>
            <a:r>
              <a:rPr lang="en-US" dirty="0" err="1"/>
              <a:t>dünya</a:t>
            </a:r>
            <a:r>
              <a:rPr lang="en-US" dirty="0"/>
              <a:t> </a:t>
            </a:r>
            <a:r>
              <a:rPr lang="en-US" dirty="0" err="1"/>
              <a:t>problemlerinin</a:t>
            </a:r>
            <a:r>
              <a:rPr lang="en-US" dirty="0"/>
              <a:t> </a:t>
            </a:r>
            <a:r>
              <a:rPr lang="en-US" dirty="0" err="1"/>
              <a:t>büyümesi</a:t>
            </a:r>
            <a:r>
              <a:rPr lang="en-US" dirty="0"/>
              <a:t> </a:t>
            </a:r>
            <a:r>
              <a:rPr lang="en-US" dirty="0" err="1"/>
              <a:t>beraberinde</a:t>
            </a:r>
            <a:r>
              <a:rPr lang="en-US" dirty="0"/>
              <a:t> </a:t>
            </a:r>
            <a:r>
              <a:rPr lang="en-US" dirty="0" err="1"/>
              <a:t>probleme</a:t>
            </a:r>
            <a:r>
              <a:rPr lang="en-US" dirty="0"/>
              <a:t> </a:t>
            </a:r>
            <a:r>
              <a:rPr lang="en-US" dirty="0" err="1"/>
              <a:t>çözüm</a:t>
            </a:r>
            <a:r>
              <a:rPr lang="en-US" dirty="0"/>
              <a:t> </a:t>
            </a:r>
            <a:r>
              <a:rPr lang="en-US" dirty="0" err="1"/>
              <a:t>getiren</a:t>
            </a:r>
            <a:r>
              <a:rPr lang="en-US" dirty="0"/>
              <a:t> prog- </a:t>
            </a:r>
            <a:r>
              <a:rPr lang="en-US" dirty="0" err="1"/>
              <a:t>ramların</a:t>
            </a:r>
            <a:r>
              <a:rPr lang="en-US" dirty="0"/>
              <a:t> da </a:t>
            </a:r>
            <a:r>
              <a:rPr lang="en-US" dirty="0" err="1"/>
              <a:t>büyümesine</a:t>
            </a:r>
            <a:r>
              <a:rPr lang="en-US" dirty="0"/>
              <a:t> </a:t>
            </a:r>
            <a:r>
              <a:rPr lang="en-US" dirty="0" err="1"/>
              <a:t>neden</a:t>
            </a:r>
            <a:r>
              <a:rPr lang="en-US" dirty="0"/>
              <a:t> </a:t>
            </a:r>
            <a:r>
              <a:rPr lang="en-US" dirty="0" err="1"/>
              <a:t>olmaktadır</a:t>
            </a:r>
            <a:r>
              <a:rPr lang="en-US" dirty="0"/>
              <a:t>. </a:t>
            </a:r>
            <a:r>
              <a:rPr lang="en-US" dirty="0" err="1"/>
              <a:t>Günümüzde</a:t>
            </a:r>
            <a:r>
              <a:rPr lang="en-US" dirty="0"/>
              <a:t> </a:t>
            </a:r>
            <a:r>
              <a:rPr lang="en-US" dirty="0" err="1"/>
              <a:t>yazılımların</a:t>
            </a:r>
            <a:r>
              <a:rPr lang="en-US" dirty="0"/>
              <a:t> </a:t>
            </a:r>
            <a:r>
              <a:rPr lang="en-US" dirty="0" err="1"/>
              <a:t>karmaşıklığının</a:t>
            </a:r>
            <a:r>
              <a:rPr lang="en-US" dirty="0"/>
              <a:t> </a:t>
            </a:r>
            <a:r>
              <a:rPr lang="en-US" dirty="0" err="1"/>
              <a:t>ve</a:t>
            </a:r>
            <a:r>
              <a:rPr lang="en-US" dirty="0"/>
              <a:t> </a:t>
            </a:r>
            <a:r>
              <a:rPr lang="en-US" dirty="0" err="1"/>
              <a:t>boyutlarının</a:t>
            </a:r>
            <a:r>
              <a:rPr lang="en-US" dirty="0"/>
              <a:t> </a:t>
            </a:r>
            <a:r>
              <a:rPr lang="en-US" dirty="0" err="1"/>
              <a:t>sürekli</a:t>
            </a:r>
            <a:r>
              <a:rPr lang="en-US" dirty="0"/>
              <a:t> </a:t>
            </a:r>
            <a:r>
              <a:rPr lang="en-US" dirty="0" err="1"/>
              <a:t>artması</a:t>
            </a:r>
            <a:r>
              <a:rPr lang="en-US" dirty="0"/>
              <a:t>, </a:t>
            </a:r>
            <a:r>
              <a:rPr lang="en-US" dirty="0" err="1"/>
              <a:t>yazılımda</a:t>
            </a:r>
            <a:r>
              <a:rPr lang="en-US" dirty="0"/>
              <a:t> yeni </a:t>
            </a:r>
            <a:r>
              <a:rPr lang="en-US" dirty="0" err="1"/>
              <a:t>kavramların</a:t>
            </a:r>
            <a:r>
              <a:rPr lang="en-US" dirty="0"/>
              <a:t> </a:t>
            </a:r>
            <a:r>
              <a:rPr lang="en-US" dirty="0" err="1"/>
              <a:t>ortaya</a:t>
            </a:r>
            <a:r>
              <a:rPr lang="en-US" dirty="0"/>
              <a:t> </a:t>
            </a:r>
            <a:r>
              <a:rPr lang="en-US" dirty="0" err="1"/>
              <a:t>çıkmasına</a:t>
            </a:r>
            <a:r>
              <a:rPr lang="en-US" dirty="0"/>
              <a:t> </a:t>
            </a:r>
            <a:r>
              <a:rPr lang="en-US" dirty="0" err="1"/>
              <a:t>sebep</a:t>
            </a:r>
            <a:r>
              <a:rPr lang="en-US" dirty="0"/>
              <a:t> </a:t>
            </a:r>
            <a:r>
              <a:rPr lang="en-US" dirty="0" err="1"/>
              <a:t>olmuştur</a:t>
            </a:r>
            <a:r>
              <a:rPr lang="en-US" dirty="0"/>
              <a:t>. </a:t>
            </a:r>
            <a:r>
              <a:rPr lang="en-US" dirty="0" err="1"/>
              <a:t>Nesne</a:t>
            </a:r>
            <a:r>
              <a:rPr lang="en-US" dirty="0"/>
              <a:t> </a:t>
            </a:r>
            <a:r>
              <a:rPr lang="en-US" dirty="0" err="1"/>
              <a:t>yönelimli</a:t>
            </a:r>
            <a:r>
              <a:rPr lang="en-US" dirty="0"/>
              <a:t> </a:t>
            </a:r>
            <a:r>
              <a:rPr lang="en-US" dirty="0" err="1"/>
              <a:t>programlama</a:t>
            </a:r>
            <a:r>
              <a:rPr lang="en-US" dirty="0"/>
              <a:t> (NYP); </a:t>
            </a:r>
            <a:r>
              <a:rPr lang="en-US" dirty="0" err="1"/>
              <a:t>gerçek</a:t>
            </a:r>
            <a:r>
              <a:rPr lang="en-US" dirty="0"/>
              <a:t> </a:t>
            </a:r>
            <a:r>
              <a:rPr lang="en-US" dirty="0" err="1"/>
              <a:t>yaşam</a:t>
            </a:r>
            <a:r>
              <a:rPr lang="en-US" dirty="0"/>
              <a:t> </a:t>
            </a:r>
            <a:r>
              <a:rPr lang="en-US" dirty="0" err="1"/>
              <a:t>problemlerinin</a:t>
            </a:r>
            <a:r>
              <a:rPr lang="en-US" dirty="0"/>
              <a:t> %100 </a:t>
            </a:r>
            <a:r>
              <a:rPr lang="en-US" dirty="0" err="1"/>
              <a:t>modellenebilmesi</a:t>
            </a:r>
            <a:r>
              <a:rPr lang="en-US" dirty="0"/>
              <a:t> </a:t>
            </a:r>
            <a:r>
              <a:rPr lang="en-US" dirty="0" err="1"/>
              <a:t>için</a:t>
            </a:r>
            <a:r>
              <a:rPr lang="en-US" dirty="0"/>
              <a:t> </a:t>
            </a:r>
            <a:r>
              <a:rPr lang="en-US" dirty="0" err="1"/>
              <a:t>araçlar</a:t>
            </a:r>
            <a:r>
              <a:rPr lang="en-US" dirty="0"/>
              <a:t> </a:t>
            </a:r>
            <a:r>
              <a:rPr lang="en-US" dirty="0" err="1"/>
              <a:t>sunmaktadır</a:t>
            </a:r>
            <a:r>
              <a:rPr lang="en-US" dirty="0"/>
              <a:t>.</a:t>
            </a:r>
            <a:endParaRPr lang="tr-TR" dirty="0"/>
          </a:p>
          <a:p>
            <a:endParaRPr lang="tr-TR" dirty="0"/>
          </a:p>
          <a:p>
            <a:r>
              <a:rPr lang="en-US" dirty="0" err="1"/>
              <a:t>Klasik</a:t>
            </a:r>
            <a:r>
              <a:rPr lang="en-US" dirty="0"/>
              <a:t> </a:t>
            </a:r>
            <a:r>
              <a:rPr lang="en-US" dirty="0" err="1"/>
              <a:t>yapısal</a:t>
            </a:r>
            <a:r>
              <a:rPr lang="en-US" dirty="0"/>
              <a:t>/</a:t>
            </a:r>
            <a:r>
              <a:rPr lang="en-US" dirty="0" err="1"/>
              <a:t>fonksiyonel</a:t>
            </a:r>
            <a:r>
              <a:rPr lang="en-US" dirty="0"/>
              <a:t> </a:t>
            </a:r>
            <a:r>
              <a:rPr lang="en-US" dirty="0" err="1"/>
              <a:t>programlama</a:t>
            </a:r>
            <a:r>
              <a:rPr lang="en-US" dirty="0"/>
              <a:t> </a:t>
            </a:r>
            <a:r>
              <a:rPr lang="en-US" dirty="0" err="1"/>
              <a:t>tekniklerine</a:t>
            </a:r>
            <a:r>
              <a:rPr lang="en-US" dirty="0"/>
              <a:t> yeni </a:t>
            </a:r>
            <a:r>
              <a:rPr lang="en-US" dirty="0" err="1"/>
              <a:t>bir</a:t>
            </a:r>
            <a:r>
              <a:rPr lang="en-US" dirty="0"/>
              <a:t> </a:t>
            </a:r>
            <a:r>
              <a:rPr lang="en-US" dirty="0" err="1"/>
              <a:t>bakış</a:t>
            </a:r>
            <a:r>
              <a:rPr lang="en-US" dirty="0"/>
              <a:t> </a:t>
            </a:r>
            <a:r>
              <a:rPr lang="en-US" dirty="0" err="1"/>
              <a:t>açısı</a:t>
            </a:r>
            <a:r>
              <a:rPr lang="en-US" dirty="0"/>
              <a:t> </a:t>
            </a:r>
            <a:r>
              <a:rPr lang="en-US" dirty="0" err="1"/>
              <a:t>getiren</a:t>
            </a:r>
            <a:r>
              <a:rPr lang="en-US" dirty="0"/>
              <a:t> </a:t>
            </a:r>
            <a:r>
              <a:rPr lang="en-US" dirty="0" err="1"/>
              <a:t>ve</a:t>
            </a:r>
            <a:r>
              <a:rPr lang="en-US" dirty="0"/>
              <a:t> </a:t>
            </a:r>
            <a:r>
              <a:rPr lang="en-US" dirty="0" err="1"/>
              <a:t>farklı</a:t>
            </a:r>
            <a:r>
              <a:rPr lang="en-US" dirty="0"/>
              <a:t> </a:t>
            </a:r>
            <a:r>
              <a:rPr lang="en-US" dirty="0" err="1"/>
              <a:t>özellikler</a:t>
            </a:r>
            <a:r>
              <a:rPr lang="en-US" dirty="0"/>
              <a:t> </a:t>
            </a:r>
            <a:r>
              <a:rPr lang="en-US" dirty="0" err="1"/>
              <a:t>kazandıran</a:t>
            </a:r>
            <a:r>
              <a:rPr lang="en-US" dirty="0"/>
              <a:t> </a:t>
            </a:r>
            <a:r>
              <a:rPr lang="en-US" b="1" dirty="0" err="1"/>
              <a:t>N</a:t>
            </a:r>
            <a:r>
              <a:rPr lang="en-US" dirty="0" err="1"/>
              <a:t>esne</a:t>
            </a:r>
            <a:r>
              <a:rPr lang="en-US" dirty="0"/>
              <a:t> </a:t>
            </a:r>
            <a:r>
              <a:rPr lang="en-US" b="1" dirty="0" err="1"/>
              <a:t>Y</a:t>
            </a:r>
            <a:r>
              <a:rPr lang="en-US" dirty="0" err="1"/>
              <a:t>önelimli</a:t>
            </a:r>
            <a:r>
              <a:rPr lang="en-US" dirty="0"/>
              <a:t> </a:t>
            </a:r>
            <a:r>
              <a:rPr lang="en-US" b="1" dirty="0" err="1"/>
              <a:t>P</a:t>
            </a:r>
            <a:r>
              <a:rPr lang="en-US" dirty="0" err="1"/>
              <a:t>rogramlama</a:t>
            </a:r>
            <a:r>
              <a:rPr lang="en-US" dirty="0"/>
              <a:t>-</a:t>
            </a:r>
            <a:r>
              <a:rPr lang="en-US" b="1" dirty="0"/>
              <a:t>NYP</a:t>
            </a:r>
            <a:r>
              <a:rPr lang="en-US" dirty="0"/>
              <a:t> (</a:t>
            </a:r>
            <a:r>
              <a:rPr lang="en-US" b="1" dirty="0"/>
              <a:t>O</a:t>
            </a:r>
            <a:r>
              <a:rPr lang="en-US" dirty="0"/>
              <a:t>bject </a:t>
            </a:r>
            <a:r>
              <a:rPr lang="en-US" b="1" dirty="0"/>
              <a:t>O</a:t>
            </a:r>
            <a:r>
              <a:rPr lang="en-US" dirty="0"/>
              <a:t>riented </a:t>
            </a:r>
            <a:r>
              <a:rPr lang="en-US" b="1" dirty="0"/>
              <a:t>P</a:t>
            </a:r>
            <a:r>
              <a:rPr lang="en-US" dirty="0"/>
              <a:t>rogramming-</a:t>
            </a:r>
            <a:r>
              <a:rPr lang="en-US" b="1" dirty="0"/>
              <a:t>OOP</a:t>
            </a:r>
            <a:r>
              <a:rPr lang="en-US" dirty="0"/>
              <a:t>), </a:t>
            </a:r>
            <a:r>
              <a:rPr lang="en-US" dirty="0" err="1"/>
              <a:t>özellikle</a:t>
            </a:r>
            <a:r>
              <a:rPr lang="en-US" dirty="0"/>
              <a:t> </a:t>
            </a:r>
            <a:r>
              <a:rPr lang="en-US" dirty="0" err="1"/>
              <a:t>programların</a:t>
            </a:r>
            <a:r>
              <a:rPr lang="en-US" dirty="0"/>
              <a:t> </a:t>
            </a:r>
            <a:r>
              <a:rPr lang="en-US" dirty="0" err="1"/>
              <a:t>karmaşıklığını</a:t>
            </a:r>
            <a:r>
              <a:rPr lang="en-US" dirty="0"/>
              <a:t> </a:t>
            </a:r>
            <a:r>
              <a:rPr lang="en-US" dirty="0" err="1"/>
              <a:t>azaltmada</a:t>
            </a:r>
            <a:r>
              <a:rPr lang="en-US" dirty="0"/>
              <a:t> yeni </a:t>
            </a:r>
            <a:r>
              <a:rPr lang="en-US" dirty="0" err="1"/>
              <a:t>ve</a:t>
            </a:r>
            <a:r>
              <a:rPr lang="en-US" dirty="0"/>
              <a:t> </a:t>
            </a:r>
            <a:r>
              <a:rPr lang="en-US" dirty="0" err="1"/>
              <a:t>güçlü</a:t>
            </a:r>
            <a:r>
              <a:rPr lang="en-US" dirty="0"/>
              <a:t> </a:t>
            </a:r>
            <a:r>
              <a:rPr lang="en-US" dirty="0" err="1"/>
              <a:t>çözümler</a:t>
            </a:r>
            <a:r>
              <a:rPr lang="en-US" dirty="0"/>
              <a:t> </a:t>
            </a:r>
            <a:r>
              <a:rPr lang="en-US" dirty="0" err="1"/>
              <a:t>sunmayı</a:t>
            </a:r>
            <a:r>
              <a:rPr lang="en-US" dirty="0"/>
              <a:t> </a:t>
            </a:r>
            <a:r>
              <a:rPr lang="en-US" dirty="0" err="1"/>
              <a:t>amaçlar</a:t>
            </a:r>
            <a:r>
              <a:rPr lang="en-US" dirty="0"/>
              <a:t>.</a:t>
            </a:r>
            <a:endParaRPr lang="tr-TR" dirty="0"/>
          </a:p>
          <a:p>
            <a:endParaRPr lang="tr-TR" dirty="0"/>
          </a:p>
          <a:p>
            <a:r>
              <a:rPr lang="en-US" dirty="0" err="1"/>
              <a:t>Öncelikle</a:t>
            </a:r>
            <a:r>
              <a:rPr lang="en-US" dirty="0"/>
              <a:t> </a:t>
            </a:r>
            <a:r>
              <a:rPr lang="en-US" dirty="0" err="1"/>
              <a:t>belirtilmelidir</a:t>
            </a:r>
            <a:r>
              <a:rPr lang="en-US" dirty="0"/>
              <a:t> ki </a:t>
            </a:r>
            <a:r>
              <a:rPr lang="en-US" dirty="0" err="1"/>
              <a:t>Nesne</a:t>
            </a:r>
            <a:r>
              <a:rPr lang="en-US" dirty="0"/>
              <a:t> </a:t>
            </a:r>
            <a:r>
              <a:rPr lang="en-US" dirty="0" err="1"/>
              <a:t>Yönelimli</a:t>
            </a:r>
            <a:r>
              <a:rPr lang="en-US" dirty="0"/>
              <a:t> </a:t>
            </a:r>
            <a:r>
              <a:rPr lang="en-US" dirty="0" err="1"/>
              <a:t>Programlama</a:t>
            </a:r>
            <a:r>
              <a:rPr lang="en-US" dirty="0"/>
              <a:t>; </a:t>
            </a:r>
            <a:r>
              <a:rPr lang="en-US" dirty="0" err="1"/>
              <a:t>bir</a:t>
            </a:r>
            <a:r>
              <a:rPr lang="en-US" dirty="0"/>
              <a:t> </a:t>
            </a:r>
            <a:r>
              <a:rPr lang="en-US" dirty="0" err="1"/>
              <a:t>programlama</a:t>
            </a:r>
            <a:r>
              <a:rPr lang="en-US" dirty="0"/>
              <a:t> </a:t>
            </a:r>
            <a:r>
              <a:rPr lang="en-US" dirty="0" err="1"/>
              <a:t>yaklaşımıdır</a:t>
            </a:r>
            <a:r>
              <a:rPr lang="en-US" dirty="0"/>
              <a:t>, </a:t>
            </a:r>
            <a:r>
              <a:rPr lang="en-US" dirty="0" err="1"/>
              <a:t>disiplinidir</a:t>
            </a:r>
            <a:r>
              <a:rPr lang="en-US" dirty="0"/>
              <a:t>. Bu </a:t>
            </a:r>
            <a:r>
              <a:rPr lang="en-US" dirty="0" err="1"/>
              <a:t>yaklaşımda</a:t>
            </a:r>
            <a:r>
              <a:rPr lang="en-US" dirty="0"/>
              <a:t> </a:t>
            </a:r>
            <a:r>
              <a:rPr lang="en-US" dirty="0" err="1"/>
              <a:t>programcı</a:t>
            </a:r>
            <a:r>
              <a:rPr lang="en-US" dirty="0"/>
              <a:t>, </a:t>
            </a:r>
            <a:r>
              <a:rPr lang="en-US" dirty="0" err="1"/>
              <a:t>sadece</a:t>
            </a:r>
            <a:r>
              <a:rPr lang="en-US" dirty="0"/>
              <a:t> </a:t>
            </a:r>
            <a:r>
              <a:rPr lang="en-US" dirty="0" err="1"/>
              <a:t>programı</a:t>
            </a:r>
            <a:r>
              <a:rPr lang="en-US" dirty="0"/>
              <a:t> </a:t>
            </a:r>
            <a:r>
              <a:rPr lang="en-US" dirty="0" err="1"/>
              <a:t>gerçekleştiren</a:t>
            </a:r>
            <a:r>
              <a:rPr lang="en-US" dirty="0"/>
              <a:t> </a:t>
            </a:r>
            <a:r>
              <a:rPr lang="en-US" dirty="0" err="1"/>
              <a:t>işlevlere</a:t>
            </a:r>
            <a:r>
              <a:rPr lang="en-US" dirty="0"/>
              <a:t>/</a:t>
            </a:r>
            <a:r>
              <a:rPr lang="en-US" dirty="0" err="1"/>
              <a:t>görevlere</a:t>
            </a:r>
            <a:r>
              <a:rPr lang="en-US" dirty="0"/>
              <a:t> </a:t>
            </a:r>
            <a:r>
              <a:rPr lang="en-US" dirty="0" err="1"/>
              <a:t>odaklanmaz</a:t>
            </a:r>
            <a:r>
              <a:rPr lang="en-US" dirty="0"/>
              <a:t>, </a:t>
            </a:r>
            <a:r>
              <a:rPr lang="en-US" dirty="0" err="1"/>
              <a:t>bu</a:t>
            </a:r>
            <a:r>
              <a:rPr lang="en-US" dirty="0"/>
              <a:t> </a:t>
            </a:r>
            <a:r>
              <a:rPr lang="en-US" dirty="0" err="1"/>
              <a:t>görevleri</a:t>
            </a:r>
            <a:r>
              <a:rPr lang="en-US" dirty="0"/>
              <a:t> </a:t>
            </a:r>
            <a:r>
              <a:rPr lang="en-US" dirty="0" err="1"/>
              <a:t>gerçekleştirmede</a:t>
            </a:r>
            <a:r>
              <a:rPr lang="en-US" dirty="0"/>
              <a:t> </a:t>
            </a:r>
            <a:r>
              <a:rPr lang="en-US" dirty="0" err="1"/>
              <a:t>kullanabileceği</a:t>
            </a:r>
            <a:r>
              <a:rPr lang="en-US" dirty="0"/>
              <a:t> </a:t>
            </a:r>
            <a:r>
              <a:rPr lang="en-US" dirty="0" err="1"/>
              <a:t>nesnelere</a:t>
            </a:r>
            <a:r>
              <a:rPr lang="en-US" dirty="0"/>
              <a:t> de </a:t>
            </a:r>
            <a:r>
              <a:rPr lang="en-US" dirty="0" err="1"/>
              <a:t>odaklanır</a:t>
            </a:r>
            <a:r>
              <a:rPr lang="en-US" dirty="0"/>
              <a:t>. %100 </a:t>
            </a:r>
            <a:r>
              <a:rPr lang="en-US" dirty="0" err="1"/>
              <a:t>nesne</a:t>
            </a:r>
            <a:r>
              <a:rPr lang="en-US" dirty="0"/>
              <a:t> </a:t>
            </a:r>
            <a:r>
              <a:rPr lang="en-US" dirty="0" err="1"/>
              <a:t>tabanlı</a:t>
            </a:r>
            <a:r>
              <a:rPr lang="en-US" dirty="0"/>
              <a:t> </a:t>
            </a:r>
            <a:r>
              <a:rPr lang="en-US" dirty="0" err="1"/>
              <a:t>bir</a:t>
            </a:r>
            <a:r>
              <a:rPr lang="en-US" dirty="0"/>
              <a:t> </a:t>
            </a:r>
            <a:r>
              <a:rPr lang="en-US" dirty="0" err="1"/>
              <a:t>dil</a:t>
            </a:r>
            <a:r>
              <a:rPr lang="en-US" dirty="0"/>
              <a:t> </a:t>
            </a:r>
            <a:r>
              <a:rPr lang="en-US" dirty="0" err="1"/>
              <a:t>olan</a:t>
            </a:r>
            <a:r>
              <a:rPr lang="en-US" dirty="0"/>
              <a:t> </a:t>
            </a:r>
            <a:r>
              <a:rPr lang="en-US" dirty="0" err="1"/>
              <a:t>Python'da</a:t>
            </a:r>
            <a:r>
              <a:rPr lang="en-US" dirty="0"/>
              <a:t> </a:t>
            </a:r>
            <a:r>
              <a:rPr lang="en-US" dirty="0" err="1"/>
              <a:t>sınıflar</a:t>
            </a:r>
            <a:r>
              <a:rPr lang="en-US" dirty="0"/>
              <a:t> da d</a:t>
            </a:r>
            <a:r>
              <a:rPr lang="tr-TR" dirty="0"/>
              <a:t>a</a:t>
            </a:r>
            <a:r>
              <a:rPr lang="en-US" dirty="0" err="1"/>
              <a:t>hil</a:t>
            </a:r>
            <a:r>
              <a:rPr lang="en-US" dirty="0"/>
              <a:t> her </a:t>
            </a:r>
            <a:r>
              <a:rPr lang="en-US" dirty="0" err="1"/>
              <a:t>şey</a:t>
            </a:r>
            <a:r>
              <a:rPr lang="en-US" dirty="0"/>
              <a:t> (</a:t>
            </a:r>
            <a:r>
              <a:rPr lang="en-US" dirty="0" err="1"/>
              <a:t>değişken</a:t>
            </a:r>
            <a:r>
              <a:rPr lang="en-US" dirty="0"/>
              <a:t>, </a:t>
            </a:r>
            <a:r>
              <a:rPr lang="en-US" dirty="0" err="1"/>
              <a:t>liste</a:t>
            </a:r>
            <a:r>
              <a:rPr lang="en-US" dirty="0"/>
              <a:t>, </a:t>
            </a:r>
            <a:r>
              <a:rPr lang="en-US" dirty="0" err="1"/>
              <a:t>metot</a:t>
            </a:r>
            <a:r>
              <a:rPr lang="en-US" dirty="0"/>
              <a:t>, </a:t>
            </a:r>
            <a:r>
              <a:rPr lang="en-US" dirty="0" err="1"/>
              <a:t>sınıf</a:t>
            </a:r>
            <a:r>
              <a:rPr lang="en-US" dirty="0"/>
              <a:t> vb.) </a:t>
            </a:r>
            <a:r>
              <a:rPr lang="en-US" dirty="0" err="1"/>
              <a:t>bir</a:t>
            </a:r>
            <a:r>
              <a:rPr lang="en-US" dirty="0"/>
              <a:t> </a:t>
            </a:r>
            <a:r>
              <a:rPr lang="en-US" dirty="0" err="1"/>
              <a:t>nesne</a:t>
            </a:r>
            <a:r>
              <a:rPr lang="en-US" dirty="0"/>
              <a:t> </a:t>
            </a:r>
            <a:r>
              <a:rPr lang="en-US" dirty="0" err="1"/>
              <a:t>olarak</a:t>
            </a:r>
            <a:r>
              <a:rPr lang="en-US" dirty="0"/>
              <a:t> </a:t>
            </a:r>
            <a:r>
              <a:rPr lang="en-US" dirty="0" err="1"/>
              <a:t>algılanır</a:t>
            </a:r>
            <a:r>
              <a:rPr lang="en-US" dirty="0"/>
              <a:t>.</a:t>
            </a:r>
          </a:p>
        </p:txBody>
      </p:sp>
    </p:spTree>
    <p:extLst>
      <p:ext uri="{BB962C8B-B14F-4D97-AF65-F5344CB8AC3E}">
        <p14:creationId xmlns:p14="http://schemas.microsoft.com/office/powerpoint/2010/main" val="28374214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1991544" y="342825"/>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2000" b="1" dirty="0">
                <a:solidFill>
                  <a:srgbClr val="FF0000"/>
                </a:solidFill>
              </a:rPr>
              <a:t> ÇOKLU KALITIM ( MULTIPLE INHERITANCE)</a:t>
            </a:r>
          </a:p>
        </p:txBody>
      </p:sp>
      <p:sp>
        <p:nvSpPr>
          <p:cNvPr id="7" name="Yuvarlatılmış Dikdörtgen 6"/>
          <p:cNvSpPr/>
          <p:nvPr>
            <p:custDataLst>
              <p:tags r:id="rId2"/>
            </p:custDataLst>
          </p:nvPr>
        </p:nvSpPr>
        <p:spPr>
          <a:xfrm>
            <a:off x="1991544" y="1474615"/>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3"/>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30</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42DBC7AD-CA3B-3F46-3C09-0EA41AD60431}"/>
              </a:ext>
            </a:extLst>
          </p:cNvPr>
          <p:cNvSpPr txBox="1"/>
          <p:nvPr/>
        </p:nvSpPr>
        <p:spPr>
          <a:xfrm>
            <a:off x="2231136" y="1728216"/>
            <a:ext cx="7680960" cy="369332"/>
          </a:xfrm>
          <a:prstGeom prst="rect">
            <a:avLst/>
          </a:prstGeom>
          <a:noFill/>
        </p:spPr>
        <p:txBody>
          <a:bodyPr wrap="square" rtlCol="0">
            <a:spAutoFit/>
          </a:bodyPr>
          <a:lstStyle/>
          <a:p>
            <a:endParaRPr lang="en-US" dirty="0"/>
          </a:p>
        </p:txBody>
      </p:sp>
      <p:sp>
        <p:nvSpPr>
          <p:cNvPr id="10" name="TextBox 9">
            <a:extLst>
              <a:ext uri="{FF2B5EF4-FFF2-40B4-BE49-F238E27FC236}">
                <a16:creationId xmlns:a16="http://schemas.microsoft.com/office/drawing/2014/main" id="{BBD74CDD-BBBE-C153-0778-3A871C671ABA}"/>
              </a:ext>
            </a:extLst>
          </p:cNvPr>
          <p:cNvSpPr txBox="1"/>
          <p:nvPr/>
        </p:nvSpPr>
        <p:spPr>
          <a:xfrm>
            <a:off x="2231136" y="1738386"/>
            <a:ext cx="7729728" cy="2031325"/>
          </a:xfrm>
          <a:prstGeom prst="rect">
            <a:avLst/>
          </a:prstGeom>
          <a:noFill/>
        </p:spPr>
        <p:txBody>
          <a:bodyPr wrap="square" rtlCol="0">
            <a:spAutoFit/>
          </a:bodyPr>
          <a:lstStyle/>
          <a:p>
            <a:r>
              <a:rPr lang="en-US" dirty="0" err="1"/>
              <a:t>Pythonda</a:t>
            </a:r>
            <a:r>
              <a:rPr lang="en-US" dirty="0"/>
              <a:t> </a:t>
            </a:r>
            <a:r>
              <a:rPr lang="en-US" dirty="0" err="1"/>
              <a:t>bir</a:t>
            </a:r>
            <a:r>
              <a:rPr lang="en-US" dirty="0"/>
              <a:t> alt </a:t>
            </a:r>
            <a:r>
              <a:rPr lang="en-US" dirty="0" err="1"/>
              <a:t>sınıfın</a:t>
            </a:r>
            <a:r>
              <a:rPr lang="en-US" dirty="0"/>
              <a:t> </a:t>
            </a:r>
            <a:r>
              <a:rPr lang="en-US" b="1" dirty="0" err="1"/>
              <a:t>birden</a:t>
            </a:r>
            <a:r>
              <a:rPr lang="en-US" b="1" dirty="0"/>
              <a:t> </a:t>
            </a:r>
            <a:r>
              <a:rPr lang="en-US" b="1" dirty="0" err="1"/>
              <a:t>fazla</a:t>
            </a:r>
            <a:r>
              <a:rPr lang="en-US" b="1" dirty="0"/>
              <a:t> </a:t>
            </a:r>
            <a:r>
              <a:rPr lang="en-US" b="1" dirty="0" err="1"/>
              <a:t>üst</a:t>
            </a:r>
            <a:r>
              <a:rPr lang="en-US" b="1" dirty="0"/>
              <a:t> </a:t>
            </a:r>
            <a:r>
              <a:rPr lang="en-US" b="1" dirty="0" err="1"/>
              <a:t>sınıfı</a:t>
            </a:r>
            <a:r>
              <a:rPr lang="en-US" b="1" dirty="0"/>
              <a:t> </a:t>
            </a:r>
            <a:r>
              <a:rPr lang="en-US" b="1" dirty="0" err="1"/>
              <a:t>olabilir</a:t>
            </a:r>
            <a:r>
              <a:rPr lang="en-US" dirty="0"/>
              <a:t> ki </a:t>
            </a:r>
            <a:r>
              <a:rPr lang="en-US" dirty="0" err="1"/>
              <a:t>bu</a:t>
            </a:r>
            <a:r>
              <a:rPr lang="en-US" dirty="0"/>
              <a:t> durum </a:t>
            </a:r>
            <a:r>
              <a:rPr lang="en-US" b="1" dirty="0" err="1"/>
              <a:t>çoklu</a:t>
            </a:r>
            <a:r>
              <a:rPr lang="en-US" b="1" dirty="0"/>
              <a:t> </a:t>
            </a:r>
            <a:r>
              <a:rPr lang="en-US" b="1" dirty="0" err="1"/>
              <a:t>kalıtım</a:t>
            </a:r>
            <a:r>
              <a:rPr lang="en-US" b="1" dirty="0"/>
              <a:t> </a:t>
            </a:r>
            <a:r>
              <a:rPr lang="en-US" dirty="0"/>
              <a:t>(</a:t>
            </a:r>
            <a:r>
              <a:rPr lang="en-US" b="1" dirty="0"/>
              <a:t>multiple inheritance</a:t>
            </a:r>
            <a:r>
              <a:rPr lang="en-US" dirty="0"/>
              <a:t>) </a:t>
            </a:r>
            <a:r>
              <a:rPr lang="en-US" dirty="0" err="1"/>
              <a:t>olarak</a:t>
            </a:r>
            <a:r>
              <a:rPr lang="en-US" dirty="0"/>
              <a:t> </a:t>
            </a:r>
            <a:r>
              <a:rPr lang="en-US" dirty="0" err="1"/>
              <a:t>adlandırılır</a:t>
            </a:r>
            <a:r>
              <a:rPr lang="en-US" dirty="0"/>
              <a:t>. </a:t>
            </a:r>
            <a:r>
              <a:rPr lang="en-US" dirty="0" err="1"/>
              <a:t>Çoklu</a:t>
            </a:r>
            <a:r>
              <a:rPr lang="en-US" dirty="0"/>
              <a:t> </a:t>
            </a:r>
            <a:r>
              <a:rPr lang="en-US" dirty="0" err="1"/>
              <a:t>kalıtım</a:t>
            </a:r>
            <a:r>
              <a:rPr lang="en-US" dirty="0"/>
              <a:t>; </a:t>
            </a:r>
            <a:r>
              <a:rPr lang="en-US" dirty="0" err="1"/>
              <a:t>birden</a:t>
            </a:r>
            <a:r>
              <a:rPr lang="en-US" dirty="0"/>
              <a:t> </a:t>
            </a:r>
            <a:r>
              <a:rPr lang="en-US" dirty="0" err="1"/>
              <a:t>fazla</a:t>
            </a:r>
            <a:r>
              <a:rPr lang="en-US" dirty="0"/>
              <a:t> </a:t>
            </a:r>
            <a:r>
              <a:rPr lang="en-US" dirty="0" err="1"/>
              <a:t>üst</a:t>
            </a:r>
            <a:r>
              <a:rPr lang="en-US" dirty="0"/>
              <a:t> </a:t>
            </a:r>
            <a:r>
              <a:rPr lang="en-US" dirty="0" err="1"/>
              <a:t>sınıfa</a:t>
            </a:r>
            <a:r>
              <a:rPr lang="en-US" dirty="0"/>
              <a:t> </a:t>
            </a:r>
            <a:r>
              <a:rPr lang="en-US" dirty="0" err="1"/>
              <a:t>ait</a:t>
            </a:r>
            <a:r>
              <a:rPr lang="en-US" dirty="0"/>
              <a:t> </a:t>
            </a:r>
            <a:r>
              <a:rPr lang="en-US" dirty="0" err="1"/>
              <a:t>özelliklerin</a:t>
            </a:r>
            <a:r>
              <a:rPr lang="en-US" dirty="0"/>
              <a:t> </a:t>
            </a:r>
            <a:r>
              <a:rPr lang="en-US" dirty="0" err="1"/>
              <a:t>miras</a:t>
            </a:r>
            <a:r>
              <a:rPr lang="en-US" dirty="0"/>
              <a:t> </a:t>
            </a:r>
            <a:r>
              <a:rPr lang="en-US" dirty="0" err="1"/>
              <a:t>alan</a:t>
            </a:r>
            <a:r>
              <a:rPr lang="en-US" dirty="0"/>
              <a:t> alt </a:t>
            </a:r>
            <a:r>
              <a:rPr lang="en-US" dirty="0" err="1"/>
              <a:t>sınıfa</a:t>
            </a:r>
            <a:r>
              <a:rPr lang="en-US" dirty="0"/>
              <a:t> </a:t>
            </a:r>
            <a:r>
              <a:rPr lang="en-US" dirty="0" err="1"/>
              <a:t>kalıtsal</a:t>
            </a:r>
            <a:r>
              <a:rPr lang="en-US" dirty="0"/>
              <a:t> </a:t>
            </a:r>
            <a:r>
              <a:rPr lang="en-US" dirty="0" err="1"/>
              <a:t>olarak</a:t>
            </a:r>
            <a:r>
              <a:rPr lang="en-US" dirty="0"/>
              <a:t> </a:t>
            </a:r>
            <a:r>
              <a:rPr lang="en-US" dirty="0" err="1"/>
              <a:t>aktarılması</a:t>
            </a:r>
            <a:r>
              <a:rPr lang="en-US" dirty="0"/>
              <a:t> </a:t>
            </a:r>
            <a:r>
              <a:rPr lang="en-US" dirty="0" err="1"/>
              <a:t>işlemidir</a:t>
            </a:r>
            <a:r>
              <a:rPr lang="en-US" dirty="0"/>
              <a:t>. </a:t>
            </a:r>
            <a:r>
              <a:rPr lang="en-US" dirty="0" err="1"/>
              <a:t>Örneğin</a:t>
            </a:r>
            <a:r>
              <a:rPr lang="en-US" dirty="0"/>
              <a:t> </a:t>
            </a:r>
            <a:r>
              <a:rPr lang="en-US" dirty="0" err="1"/>
              <a:t>bir</a:t>
            </a:r>
            <a:r>
              <a:rPr lang="en-US" dirty="0"/>
              <a:t> </a:t>
            </a:r>
            <a:r>
              <a:rPr lang="tr-TR" dirty="0"/>
              <a:t>‘</a:t>
            </a:r>
            <a:r>
              <a:rPr lang="en-US" dirty="0" err="1"/>
              <a:t>evlat</a:t>
            </a:r>
            <a:r>
              <a:rPr lang="en-US" dirty="0"/>
              <a:t>' alt </a:t>
            </a:r>
            <a:r>
              <a:rPr lang="en-US" dirty="0" err="1"/>
              <a:t>sınıfı</a:t>
            </a:r>
            <a:r>
              <a:rPr lang="en-US" dirty="0"/>
              <a:t> </a:t>
            </a:r>
            <a:r>
              <a:rPr lang="en-US" dirty="0" err="1"/>
              <a:t>kendi</a:t>
            </a:r>
            <a:r>
              <a:rPr lang="en-US" dirty="0"/>
              <a:t> mal </a:t>
            </a:r>
            <a:r>
              <a:rPr lang="en-US" dirty="0" err="1"/>
              <a:t>varlığına</a:t>
            </a:r>
            <a:r>
              <a:rPr lang="en-US" dirty="0"/>
              <a:t> ek </a:t>
            </a:r>
            <a:r>
              <a:rPr lang="en-US" dirty="0" err="1"/>
              <a:t>olarak</a:t>
            </a:r>
            <a:r>
              <a:rPr lang="en-US" dirty="0"/>
              <a:t> 'Anne' </a:t>
            </a:r>
            <a:r>
              <a:rPr lang="en-US" dirty="0" err="1"/>
              <a:t>ve</a:t>
            </a:r>
            <a:r>
              <a:rPr lang="en-US" dirty="0"/>
              <a:t> 'Baba' </a:t>
            </a:r>
            <a:r>
              <a:rPr lang="en-US" dirty="0" err="1"/>
              <a:t>üst</a:t>
            </a:r>
            <a:r>
              <a:rPr lang="en-US" dirty="0"/>
              <a:t> </a:t>
            </a:r>
            <a:r>
              <a:rPr lang="en-US" dirty="0" err="1"/>
              <a:t>sınıflarından</a:t>
            </a:r>
            <a:r>
              <a:rPr lang="en-US" dirty="0"/>
              <a:t> </a:t>
            </a:r>
            <a:r>
              <a:rPr lang="en-US" dirty="0" err="1"/>
              <a:t>ayrı</a:t>
            </a:r>
            <a:r>
              <a:rPr lang="en-US" dirty="0"/>
              <a:t> </a:t>
            </a:r>
            <a:r>
              <a:rPr lang="en-US" dirty="0" err="1"/>
              <a:t>ayrı</a:t>
            </a:r>
            <a:r>
              <a:rPr lang="en-US" dirty="0"/>
              <a:t> </a:t>
            </a:r>
            <a:r>
              <a:rPr lang="en-US" dirty="0" err="1"/>
              <a:t>miras</a:t>
            </a:r>
            <a:r>
              <a:rPr lang="en-US" dirty="0"/>
              <a:t> </a:t>
            </a:r>
            <a:r>
              <a:rPr lang="en-US" dirty="0" err="1"/>
              <a:t>alabilir</a:t>
            </a:r>
            <a:r>
              <a:rPr lang="en-US" dirty="0"/>
              <a:t>.</a:t>
            </a:r>
            <a:endParaRPr lang="tr-TR" dirty="0"/>
          </a:p>
          <a:p>
            <a:endParaRPr lang="tr-TR" dirty="0"/>
          </a:p>
          <a:p>
            <a:r>
              <a:rPr lang="tr-TR" dirty="0"/>
              <a:t>Çoklu kalıtım konusu anlamak için lütfen bir sonraki programı inceleyiniz.</a:t>
            </a:r>
            <a:endParaRPr lang="en-US" dirty="0"/>
          </a:p>
        </p:txBody>
      </p:sp>
    </p:spTree>
    <p:extLst>
      <p:ext uri="{BB962C8B-B14F-4D97-AF65-F5344CB8AC3E}">
        <p14:creationId xmlns:p14="http://schemas.microsoft.com/office/powerpoint/2010/main" val="41630107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1"/>
            <a:ext cx="8208912" cy="65202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31</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40AF8478-9F93-291D-427C-A815B4EB49C2}"/>
              </a:ext>
            </a:extLst>
          </p:cNvPr>
          <p:cNvSpPr txBox="1"/>
          <p:nvPr/>
        </p:nvSpPr>
        <p:spPr>
          <a:xfrm>
            <a:off x="2342388" y="237744"/>
            <a:ext cx="7507224" cy="369332"/>
          </a:xfrm>
          <a:prstGeom prst="rect">
            <a:avLst/>
          </a:prstGeom>
          <a:noFill/>
        </p:spPr>
        <p:txBody>
          <a:bodyPr wrap="square" rtlCol="0">
            <a:spAutoFit/>
          </a:bodyPr>
          <a:lstStyle/>
          <a:p>
            <a:r>
              <a:rPr lang="tr-TR" b="1" dirty="0"/>
              <a:t>Örnek 4.1: </a:t>
            </a:r>
            <a:endParaRPr lang="en-US" dirty="0"/>
          </a:p>
        </p:txBody>
      </p:sp>
      <p:pic>
        <p:nvPicPr>
          <p:cNvPr id="5" name="Picture 4" descr="A picture containing text, screenshot&#10;&#10;Description automatically generated">
            <a:extLst>
              <a:ext uri="{FF2B5EF4-FFF2-40B4-BE49-F238E27FC236}">
                <a16:creationId xmlns:a16="http://schemas.microsoft.com/office/drawing/2014/main" id="{FCF30BED-8F14-A6FE-4282-21C605A23AD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63865" y="596918"/>
            <a:ext cx="5664270" cy="5326426"/>
          </a:xfrm>
          <a:prstGeom prst="rect">
            <a:avLst/>
          </a:prstGeom>
        </p:spPr>
      </p:pic>
      <p:sp>
        <p:nvSpPr>
          <p:cNvPr id="10" name="TextBox 9">
            <a:extLst>
              <a:ext uri="{FF2B5EF4-FFF2-40B4-BE49-F238E27FC236}">
                <a16:creationId xmlns:a16="http://schemas.microsoft.com/office/drawing/2014/main" id="{1BFBE566-1D10-8AE1-CABE-A30C8CEE248C}"/>
              </a:ext>
            </a:extLst>
          </p:cNvPr>
          <p:cNvSpPr txBox="1"/>
          <p:nvPr/>
        </p:nvSpPr>
        <p:spPr>
          <a:xfrm>
            <a:off x="4518660" y="5876472"/>
            <a:ext cx="3154680" cy="646331"/>
          </a:xfrm>
          <a:prstGeom prst="rect">
            <a:avLst/>
          </a:prstGeom>
          <a:noFill/>
        </p:spPr>
        <p:txBody>
          <a:bodyPr wrap="square" rtlCol="0">
            <a:spAutoFit/>
          </a:bodyPr>
          <a:lstStyle/>
          <a:p>
            <a:pPr algn="ctr"/>
            <a:r>
              <a:rPr lang="tr-TR" dirty="0"/>
              <a:t>Örnek 4.1</a:t>
            </a:r>
            <a:br>
              <a:rPr lang="tr-TR" dirty="0"/>
            </a:br>
            <a:r>
              <a:rPr lang="tr-TR" dirty="0"/>
              <a:t>(ornek_4.1.py)</a:t>
            </a:r>
            <a:endParaRPr lang="en-US" dirty="0"/>
          </a:p>
        </p:txBody>
      </p:sp>
    </p:spTree>
    <p:extLst>
      <p:ext uri="{BB962C8B-B14F-4D97-AF65-F5344CB8AC3E}">
        <p14:creationId xmlns:p14="http://schemas.microsoft.com/office/powerpoint/2010/main" val="25119049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1991544" y="342825"/>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2000" b="1" dirty="0">
                <a:solidFill>
                  <a:srgbClr val="FF0000"/>
                </a:solidFill>
              </a:rPr>
              <a:t>SARMALAMA (ENCAPSULATION) </a:t>
            </a:r>
          </a:p>
          <a:p>
            <a:pPr algn="ctr"/>
            <a:r>
              <a:rPr lang="tr-TR" sz="2000" b="1" dirty="0">
                <a:solidFill>
                  <a:srgbClr val="FF0000"/>
                </a:solidFill>
              </a:rPr>
              <a:t>ve</a:t>
            </a:r>
          </a:p>
          <a:p>
            <a:pPr algn="ctr"/>
            <a:r>
              <a:rPr lang="tr-TR" sz="2000" b="1" dirty="0">
                <a:solidFill>
                  <a:srgbClr val="FF0000"/>
                </a:solidFill>
              </a:rPr>
              <a:t>VERİ GİZLEME (DATA HIDING)</a:t>
            </a:r>
          </a:p>
        </p:txBody>
      </p:sp>
      <p:sp>
        <p:nvSpPr>
          <p:cNvPr id="7" name="Yuvarlatılmış Dikdörtgen 6"/>
          <p:cNvSpPr/>
          <p:nvPr>
            <p:custDataLst>
              <p:tags r:id="rId2"/>
            </p:custDataLst>
          </p:nvPr>
        </p:nvSpPr>
        <p:spPr>
          <a:xfrm>
            <a:off x="1991544" y="1474615"/>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3"/>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32</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42DBC7AD-CA3B-3F46-3C09-0EA41AD60431}"/>
              </a:ext>
            </a:extLst>
          </p:cNvPr>
          <p:cNvSpPr txBox="1"/>
          <p:nvPr/>
        </p:nvSpPr>
        <p:spPr>
          <a:xfrm>
            <a:off x="2231136" y="1728216"/>
            <a:ext cx="7680960" cy="369332"/>
          </a:xfrm>
          <a:prstGeom prst="rect">
            <a:avLst/>
          </a:prstGeom>
          <a:noFill/>
        </p:spPr>
        <p:txBody>
          <a:bodyPr wrap="square" rtlCol="0">
            <a:spAutoFit/>
          </a:bodyPr>
          <a:lstStyle/>
          <a:p>
            <a:endParaRPr lang="en-US" dirty="0"/>
          </a:p>
        </p:txBody>
      </p:sp>
      <p:sp>
        <p:nvSpPr>
          <p:cNvPr id="10" name="TextBox 9">
            <a:extLst>
              <a:ext uri="{FF2B5EF4-FFF2-40B4-BE49-F238E27FC236}">
                <a16:creationId xmlns:a16="http://schemas.microsoft.com/office/drawing/2014/main" id="{BBD74CDD-BBBE-C153-0778-3A871C671ABA}"/>
              </a:ext>
            </a:extLst>
          </p:cNvPr>
          <p:cNvSpPr txBox="1"/>
          <p:nvPr/>
        </p:nvSpPr>
        <p:spPr>
          <a:xfrm>
            <a:off x="2231136" y="1738386"/>
            <a:ext cx="7729728" cy="4616648"/>
          </a:xfrm>
          <a:prstGeom prst="rect">
            <a:avLst/>
          </a:prstGeom>
          <a:noFill/>
        </p:spPr>
        <p:txBody>
          <a:bodyPr wrap="square" rtlCol="0">
            <a:spAutoFit/>
          </a:bodyPr>
          <a:lstStyle/>
          <a:p>
            <a:r>
              <a:rPr lang="en-US" b="1" dirty="0" err="1"/>
              <a:t>Kapsülleme</a:t>
            </a:r>
            <a:r>
              <a:rPr lang="en-US" dirty="0"/>
              <a:t> </a:t>
            </a:r>
            <a:r>
              <a:rPr lang="en-US" dirty="0" err="1"/>
              <a:t>veya</a:t>
            </a:r>
            <a:r>
              <a:rPr lang="en-US" dirty="0"/>
              <a:t> </a:t>
            </a:r>
            <a:r>
              <a:rPr lang="en-US" b="1" dirty="0" err="1"/>
              <a:t>paketleme</a:t>
            </a:r>
            <a:r>
              <a:rPr lang="en-US" dirty="0"/>
              <a:t> </a:t>
            </a:r>
            <a:r>
              <a:rPr lang="en-US" dirty="0" err="1"/>
              <a:t>olarak</a:t>
            </a:r>
            <a:r>
              <a:rPr lang="en-US" dirty="0"/>
              <a:t> da </a:t>
            </a:r>
            <a:r>
              <a:rPr lang="en-US" dirty="0" err="1"/>
              <a:t>isimlendirilen</a:t>
            </a:r>
            <a:r>
              <a:rPr lang="en-US" dirty="0"/>
              <a:t> </a:t>
            </a:r>
            <a:r>
              <a:rPr lang="en-US" b="1" dirty="0" err="1"/>
              <a:t>sarmalama</a:t>
            </a:r>
            <a:r>
              <a:rPr lang="en-US" b="1" dirty="0"/>
              <a:t> (encapsulation); </a:t>
            </a:r>
            <a:r>
              <a:rPr lang="en-US" dirty="0" err="1"/>
              <a:t>bir</a:t>
            </a:r>
            <a:r>
              <a:rPr lang="en-US" dirty="0"/>
              <a:t> </a:t>
            </a:r>
            <a:r>
              <a:rPr lang="en-US" dirty="0" err="1"/>
              <a:t>sınıfın</a:t>
            </a:r>
            <a:r>
              <a:rPr lang="en-US" dirty="0"/>
              <a:t> </a:t>
            </a:r>
            <a:r>
              <a:rPr lang="en-US" dirty="0" err="1"/>
              <a:t>içeriğinin</a:t>
            </a:r>
            <a:r>
              <a:rPr lang="en-US" dirty="0"/>
              <a:t> </a:t>
            </a:r>
            <a:r>
              <a:rPr lang="en-US" dirty="0" err="1"/>
              <a:t>gizlenerek</a:t>
            </a:r>
            <a:r>
              <a:rPr lang="en-US" dirty="0"/>
              <a:t> </a:t>
            </a:r>
            <a:r>
              <a:rPr lang="en-US" dirty="0" err="1"/>
              <a:t>dışarıya</a:t>
            </a:r>
            <a:r>
              <a:rPr lang="en-US" dirty="0"/>
              <a:t> </a:t>
            </a:r>
            <a:r>
              <a:rPr lang="en-US" dirty="0" err="1"/>
              <a:t>sadece</a:t>
            </a:r>
            <a:r>
              <a:rPr lang="en-US" dirty="0"/>
              <a:t> </a:t>
            </a:r>
            <a:r>
              <a:rPr lang="en-US" dirty="0" err="1"/>
              <a:t>istenilen</a:t>
            </a:r>
            <a:r>
              <a:rPr lang="en-US" dirty="0"/>
              <a:t> </a:t>
            </a:r>
            <a:r>
              <a:rPr lang="en-US" dirty="0" err="1"/>
              <a:t>özellik</a:t>
            </a:r>
            <a:r>
              <a:rPr lang="en-US" dirty="0"/>
              <a:t> </a:t>
            </a:r>
            <a:r>
              <a:rPr lang="en-US" dirty="0" err="1"/>
              <a:t>veya</a:t>
            </a:r>
            <a:r>
              <a:rPr lang="en-US" dirty="0"/>
              <a:t> </a:t>
            </a:r>
            <a:r>
              <a:rPr lang="en-US" dirty="0" err="1"/>
              <a:t>fonksiyonları</a:t>
            </a:r>
            <a:r>
              <a:rPr lang="en-US" dirty="0"/>
              <a:t>- </a:t>
            </a:r>
            <a:r>
              <a:rPr lang="en-US" dirty="0" err="1"/>
              <a:t>nın</a:t>
            </a:r>
            <a:r>
              <a:rPr lang="en-US" dirty="0"/>
              <a:t> </a:t>
            </a:r>
            <a:r>
              <a:rPr lang="en-US" dirty="0" err="1"/>
              <a:t>gösterilmesi</a:t>
            </a:r>
            <a:r>
              <a:rPr lang="en-US" dirty="0"/>
              <a:t> </a:t>
            </a:r>
            <a:r>
              <a:rPr lang="en-US" dirty="0" err="1"/>
              <a:t>işlemidir</a:t>
            </a:r>
            <a:r>
              <a:rPr lang="en-US" dirty="0"/>
              <a:t>. </a:t>
            </a:r>
            <a:r>
              <a:rPr lang="en-US" b="1" dirty="0" err="1"/>
              <a:t>Sarmalama</a:t>
            </a:r>
            <a:r>
              <a:rPr lang="en-US" b="1" dirty="0"/>
              <a:t> (encapsulation) </a:t>
            </a:r>
            <a:r>
              <a:rPr lang="en-US" dirty="0" err="1"/>
              <a:t>ile</a:t>
            </a:r>
            <a:r>
              <a:rPr lang="en-US" dirty="0"/>
              <a:t> </a:t>
            </a:r>
            <a:r>
              <a:rPr lang="en-US" dirty="0" err="1"/>
              <a:t>veri</a:t>
            </a:r>
            <a:r>
              <a:rPr lang="en-US" dirty="0"/>
              <a:t> </a:t>
            </a:r>
            <a:r>
              <a:rPr lang="en-US" dirty="0" err="1"/>
              <a:t>gizlenir</a:t>
            </a:r>
            <a:r>
              <a:rPr lang="en-US" dirty="0"/>
              <a:t>, </a:t>
            </a:r>
            <a:r>
              <a:rPr lang="en-US" dirty="0" err="1"/>
              <a:t>yani</a:t>
            </a:r>
            <a:r>
              <a:rPr lang="en-US" dirty="0"/>
              <a:t> </a:t>
            </a:r>
            <a:r>
              <a:rPr lang="en-US" dirty="0" err="1"/>
              <a:t>veriye</a:t>
            </a:r>
            <a:r>
              <a:rPr lang="en-US" dirty="0"/>
              <a:t> </a:t>
            </a:r>
            <a:r>
              <a:rPr lang="en-US" dirty="0" err="1"/>
              <a:t>doğrudan</a:t>
            </a:r>
            <a:r>
              <a:rPr lang="en-US" dirty="0"/>
              <a:t> </a:t>
            </a:r>
            <a:r>
              <a:rPr lang="en-US" dirty="0" err="1"/>
              <a:t>erişilmez</a:t>
            </a:r>
            <a:r>
              <a:rPr lang="en-US" dirty="0"/>
              <a:t>, </a:t>
            </a:r>
            <a:r>
              <a:rPr lang="en-US" dirty="0" err="1"/>
              <a:t>yalnızca</a:t>
            </a:r>
            <a:r>
              <a:rPr lang="en-US" dirty="0"/>
              <a:t> getter/setter</a:t>
            </a:r>
            <a:r>
              <a:rPr lang="tr-TR" dirty="0"/>
              <a:t>, </a:t>
            </a:r>
            <a:r>
              <a:rPr lang="en-US" dirty="0" err="1"/>
              <a:t>metotlar</a:t>
            </a:r>
            <a:r>
              <a:rPr lang="en-US" dirty="0"/>
              <a:t>/</a:t>
            </a:r>
            <a:r>
              <a:rPr lang="en-US" dirty="0" err="1"/>
              <a:t>fonksiyonlar</a:t>
            </a:r>
            <a:r>
              <a:rPr lang="en-US" dirty="0"/>
              <a:t> </a:t>
            </a:r>
            <a:r>
              <a:rPr lang="en-US" dirty="0" err="1"/>
              <a:t>ile</a:t>
            </a:r>
            <a:r>
              <a:rPr lang="en-US" dirty="0"/>
              <a:t> </a:t>
            </a:r>
            <a:r>
              <a:rPr lang="en-US" dirty="0" err="1"/>
              <a:t>erişilir</a:t>
            </a:r>
            <a:r>
              <a:rPr lang="en-US" dirty="0"/>
              <a:t> </a:t>
            </a:r>
            <a:r>
              <a:rPr lang="en-US" dirty="0" err="1"/>
              <a:t>ve</a:t>
            </a:r>
            <a:r>
              <a:rPr lang="en-US" dirty="0"/>
              <a:t> </a:t>
            </a:r>
            <a:r>
              <a:rPr lang="en-US" dirty="0" err="1"/>
              <a:t>sınırlı</a:t>
            </a:r>
            <a:r>
              <a:rPr lang="en-US" dirty="0"/>
              <a:t> </a:t>
            </a:r>
            <a:r>
              <a:rPr lang="en-US" dirty="0" err="1"/>
              <a:t>değişiklikler</a:t>
            </a:r>
            <a:r>
              <a:rPr lang="en-US" dirty="0"/>
              <a:t> </a:t>
            </a:r>
            <a:r>
              <a:rPr lang="en-US" dirty="0" err="1"/>
              <a:t>yapılmasına</a:t>
            </a:r>
            <a:r>
              <a:rPr lang="en-US" dirty="0"/>
              <a:t> </a:t>
            </a:r>
            <a:r>
              <a:rPr lang="en-US" dirty="0" err="1"/>
              <a:t>izin</a:t>
            </a:r>
            <a:r>
              <a:rPr lang="en-US" dirty="0"/>
              <a:t> </a:t>
            </a:r>
            <a:r>
              <a:rPr lang="en-US" dirty="0" err="1"/>
              <a:t>verilir</a:t>
            </a:r>
            <a:r>
              <a:rPr lang="en-US" dirty="0"/>
              <a:t>.</a:t>
            </a:r>
            <a:endParaRPr lang="tr-TR" dirty="0"/>
          </a:p>
          <a:p>
            <a:endParaRPr lang="tr-TR" dirty="0"/>
          </a:p>
          <a:p>
            <a:r>
              <a:rPr lang="en-US" dirty="0"/>
              <a:t>Her </a:t>
            </a:r>
            <a:r>
              <a:rPr lang="en-US" dirty="0" err="1"/>
              <a:t>nesne</a:t>
            </a:r>
            <a:r>
              <a:rPr lang="en-US" dirty="0"/>
              <a:t>, belli </a:t>
            </a:r>
            <a:r>
              <a:rPr lang="en-US" dirty="0" err="1"/>
              <a:t>verileri</a:t>
            </a:r>
            <a:r>
              <a:rPr lang="en-US" dirty="0"/>
              <a:t> </a:t>
            </a:r>
            <a:r>
              <a:rPr lang="en-US" dirty="0" err="1"/>
              <a:t>tutar</a:t>
            </a:r>
            <a:r>
              <a:rPr lang="en-US" dirty="0"/>
              <a:t> </a:t>
            </a:r>
            <a:r>
              <a:rPr lang="en-US" dirty="0" err="1"/>
              <a:t>ve</a:t>
            </a:r>
            <a:r>
              <a:rPr lang="en-US" dirty="0"/>
              <a:t> belli </a:t>
            </a:r>
            <a:r>
              <a:rPr lang="en-US" dirty="0" err="1"/>
              <a:t>işlevler</a:t>
            </a:r>
            <a:r>
              <a:rPr lang="en-US" dirty="0"/>
              <a:t> </a:t>
            </a:r>
            <a:r>
              <a:rPr lang="en-US" dirty="0" err="1"/>
              <a:t>görür</a:t>
            </a:r>
            <a:r>
              <a:rPr lang="en-US" dirty="0"/>
              <a:t>. Bir s</a:t>
            </a:r>
            <a:r>
              <a:rPr lang="tr-TR" dirty="0" err="1"/>
              <a:t>ını</a:t>
            </a:r>
            <a:r>
              <a:rPr lang="en-US" dirty="0"/>
              <a:t>f, </a:t>
            </a:r>
            <a:r>
              <a:rPr lang="en-US" dirty="0" err="1"/>
              <a:t>aslında</a:t>
            </a:r>
            <a:r>
              <a:rPr lang="en-US" dirty="0"/>
              <a:t> </a:t>
            </a:r>
            <a:r>
              <a:rPr lang="en-US" dirty="0" err="1"/>
              <a:t>başka</a:t>
            </a:r>
            <a:r>
              <a:rPr lang="en-US" dirty="0"/>
              <a:t> </a:t>
            </a:r>
            <a:r>
              <a:rPr lang="en-US" dirty="0" err="1"/>
              <a:t>sınıfların</a:t>
            </a:r>
            <a:r>
              <a:rPr lang="en-US" dirty="0"/>
              <a:t> </a:t>
            </a:r>
            <a:r>
              <a:rPr lang="tr-TR" dirty="0"/>
              <a:t>kul</a:t>
            </a:r>
            <a:r>
              <a:rPr lang="en-US" dirty="0"/>
              <a:t>l</a:t>
            </a:r>
            <a:r>
              <a:rPr lang="tr-TR" dirty="0"/>
              <a:t>anı</a:t>
            </a:r>
            <a:r>
              <a:rPr lang="en-US" dirty="0"/>
              <a:t>m</a:t>
            </a:r>
            <a:r>
              <a:rPr lang="tr-TR" dirty="0"/>
              <a:t>ı</a:t>
            </a:r>
            <a:r>
              <a:rPr lang="en-US" dirty="0"/>
              <a:t> </a:t>
            </a:r>
            <a:r>
              <a:rPr lang="en-US" dirty="0" err="1"/>
              <a:t>için</a:t>
            </a:r>
            <a:r>
              <a:rPr lang="en-US" dirty="0"/>
              <a:t> </a:t>
            </a:r>
            <a:r>
              <a:rPr lang="en-US" dirty="0" err="1"/>
              <a:t>çeşitli</a:t>
            </a:r>
            <a:r>
              <a:rPr lang="en-US" dirty="0"/>
              <a:t> </a:t>
            </a:r>
            <a:r>
              <a:rPr lang="en-US" dirty="0" err="1"/>
              <a:t>özellik</a:t>
            </a:r>
            <a:r>
              <a:rPr lang="en-US" dirty="0"/>
              <a:t> </a:t>
            </a:r>
            <a:r>
              <a:rPr lang="en-US" dirty="0" err="1"/>
              <a:t>ve</a:t>
            </a:r>
            <a:r>
              <a:rPr lang="en-US" dirty="0"/>
              <a:t> </a:t>
            </a:r>
            <a:r>
              <a:rPr lang="en-US" dirty="0" err="1"/>
              <a:t>fonksiyonlar</a:t>
            </a:r>
            <a:r>
              <a:rPr lang="en-US" dirty="0"/>
              <a:t> </a:t>
            </a:r>
            <a:r>
              <a:rPr lang="en-US" dirty="0" err="1"/>
              <a:t>barındıran</a:t>
            </a:r>
            <a:r>
              <a:rPr lang="en-US" dirty="0"/>
              <a:t> </a:t>
            </a:r>
            <a:r>
              <a:rPr lang="en-US" dirty="0" err="1"/>
              <a:t>bir</a:t>
            </a:r>
            <a:r>
              <a:rPr lang="en-US" dirty="0"/>
              <a:t> </a:t>
            </a:r>
            <a:r>
              <a:rPr lang="en-US" dirty="0" err="1"/>
              <a:t>yapıdır</a:t>
            </a:r>
            <a:r>
              <a:rPr lang="en-US" dirty="0"/>
              <a:t>. </a:t>
            </a:r>
            <a:r>
              <a:rPr lang="en-US" dirty="0" err="1"/>
              <a:t>Ancak</a:t>
            </a:r>
            <a:r>
              <a:rPr lang="en-US" dirty="0"/>
              <a:t> </a:t>
            </a:r>
            <a:r>
              <a:rPr lang="en-US" dirty="0" err="1"/>
              <a:t>bir</a:t>
            </a:r>
            <a:r>
              <a:rPr lang="en-US" dirty="0"/>
              <a:t> </a:t>
            </a:r>
            <a:r>
              <a:rPr lang="en-US" dirty="0" err="1"/>
              <a:t>sınıftaki</a:t>
            </a:r>
            <a:r>
              <a:rPr lang="en-US" dirty="0"/>
              <a:t> </a:t>
            </a:r>
            <a:r>
              <a:rPr lang="en-US" dirty="0" err="1"/>
              <a:t>ba</a:t>
            </a:r>
            <a:r>
              <a:rPr lang="tr-TR" dirty="0" err="1"/>
              <a:t>zı</a:t>
            </a:r>
            <a:r>
              <a:rPr lang="en-US" dirty="0"/>
              <a:t> </a:t>
            </a:r>
            <a:r>
              <a:rPr lang="en-US" dirty="0" err="1"/>
              <a:t>özellik</a:t>
            </a:r>
            <a:r>
              <a:rPr lang="en-US" dirty="0"/>
              <a:t> </a:t>
            </a:r>
            <a:r>
              <a:rPr lang="en-US" dirty="0" err="1"/>
              <a:t>ve</a:t>
            </a:r>
            <a:r>
              <a:rPr lang="en-US" dirty="0"/>
              <a:t> </a:t>
            </a:r>
            <a:r>
              <a:rPr lang="en-US" dirty="0" err="1"/>
              <a:t>fonksiyonlara</a:t>
            </a:r>
            <a:r>
              <a:rPr lang="en-US" dirty="0"/>
              <a:t> </a:t>
            </a:r>
            <a:r>
              <a:rPr lang="en-US" dirty="0" err="1"/>
              <a:t>erişim</a:t>
            </a:r>
            <a:r>
              <a:rPr lang="en-US" dirty="0"/>
              <a:t>, </a:t>
            </a:r>
            <a:r>
              <a:rPr lang="en-US" dirty="0" err="1"/>
              <a:t>sınıfı</a:t>
            </a:r>
            <a:r>
              <a:rPr lang="en-US" dirty="0"/>
              <a:t> </a:t>
            </a:r>
            <a:r>
              <a:rPr lang="en-US" dirty="0" err="1"/>
              <a:t>sağlamlığı</a:t>
            </a:r>
            <a:r>
              <a:rPr lang="en-US" dirty="0"/>
              <a:t>/</a:t>
            </a:r>
            <a:r>
              <a:rPr lang="en-US" dirty="0" err="1"/>
              <a:t>güvenliği</a:t>
            </a:r>
            <a:r>
              <a:rPr lang="en-US" dirty="0"/>
              <a:t> </a:t>
            </a:r>
            <a:r>
              <a:rPr lang="en-US" dirty="0" err="1"/>
              <a:t>açısından</a:t>
            </a:r>
            <a:r>
              <a:rPr lang="en-US" dirty="0"/>
              <a:t> </a:t>
            </a:r>
            <a:r>
              <a:rPr lang="en-US" dirty="0" err="1"/>
              <a:t>tehlikeli</a:t>
            </a:r>
            <a:r>
              <a:rPr lang="en-US" dirty="0"/>
              <a:t> </a:t>
            </a:r>
            <a:r>
              <a:rPr lang="en-US" dirty="0" err="1"/>
              <a:t>olabilir</a:t>
            </a:r>
            <a:r>
              <a:rPr lang="en-US" dirty="0"/>
              <a:t>. </a:t>
            </a:r>
            <a:r>
              <a:rPr lang="en-US" dirty="0" err="1"/>
              <a:t>Sarmalama</a:t>
            </a:r>
            <a:r>
              <a:rPr lang="en-US" dirty="0"/>
              <a:t> </a:t>
            </a:r>
            <a:r>
              <a:rPr lang="en-US" dirty="0" err="1"/>
              <a:t>ile</a:t>
            </a:r>
            <a:r>
              <a:rPr lang="en-US" dirty="0"/>
              <a:t> </a:t>
            </a:r>
            <a:r>
              <a:rPr lang="en-US" dirty="0" err="1"/>
              <a:t>bir</a:t>
            </a:r>
            <a:r>
              <a:rPr lang="en-US" dirty="0"/>
              <a:t> </a:t>
            </a:r>
            <a:r>
              <a:rPr lang="en-US" dirty="0" err="1"/>
              <a:t>sınıf</a:t>
            </a:r>
            <a:r>
              <a:rPr lang="en-US" dirty="0"/>
              <a:t>, </a:t>
            </a:r>
            <a:r>
              <a:rPr lang="en-US" dirty="0" err="1"/>
              <a:t>kendi</a:t>
            </a:r>
            <a:r>
              <a:rPr lang="en-US" dirty="0"/>
              <a:t> </a:t>
            </a:r>
            <a:r>
              <a:rPr lang="en-US" dirty="0" err="1"/>
              <a:t>iç</a:t>
            </a:r>
            <a:r>
              <a:rPr lang="en-US" dirty="0"/>
              <a:t> </a:t>
            </a:r>
            <a:r>
              <a:rPr lang="en-US" dirty="0" err="1"/>
              <a:t>bütünlüğünü</a:t>
            </a:r>
            <a:r>
              <a:rPr lang="en-US" dirty="0"/>
              <a:t> </a:t>
            </a:r>
            <a:r>
              <a:rPr lang="en-US" dirty="0" err="1"/>
              <a:t>gizleyebilir</a:t>
            </a:r>
            <a:r>
              <a:rPr lang="en-US" dirty="0"/>
              <a:t> </a:t>
            </a:r>
            <a:r>
              <a:rPr lang="en-US" dirty="0" err="1"/>
              <a:t>ve</a:t>
            </a:r>
            <a:r>
              <a:rPr lang="en-US" dirty="0"/>
              <a:t> </a:t>
            </a:r>
            <a:r>
              <a:rPr lang="en-US" dirty="0" err="1"/>
              <a:t>koruyabilir</a:t>
            </a:r>
            <a:r>
              <a:rPr lang="en-US" dirty="0"/>
              <a:t>. </a:t>
            </a:r>
            <a:r>
              <a:rPr lang="tr-TR" dirty="0"/>
              <a:t> Bir sınıfın dışarıdan sadece gereken özellik ve </a:t>
            </a:r>
            <a:r>
              <a:rPr lang="tr-TR" dirty="0" err="1"/>
              <a:t>fonksi</a:t>
            </a:r>
            <a:r>
              <a:rPr lang="tr-TR" dirty="0"/>
              <a:t>-</a:t>
            </a:r>
          </a:p>
          <a:p>
            <a:r>
              <a:rPr lang="tr-TR" dirty="0" err="1"/>
              <a:t>Yonlarıyla</a:t>
            </a:r>
            <a:r>
              <a:rPr lang="tr-TR" dirty="0"/>
              <a:t> görülmesi ayrıca basitlik de sağlamaktadır. Sarmalama ile bir sınıfa ait detaylar sarmalanıp gizlenerek sınıfla etkileşim, kontrollü bir şekilde sağlanır.</a:t>
            </a:r>
          </a:p>
          <a:p>
            <a:endParaRPr lang="tr-TR" dirty="0"/>
          </a:p>
          <a:p>
            <a:r>
              <a:rPr lang="en-US" sz="1400" i="1" dirty="0"/>
              <a:t>Tomas Kurtz, Found in Masterminds of Programming (O'Reilly, 2009); "</a:t>
            </a:r>
            <a:r>
              <a:rPr lang="en-US" sz="1400" i="1" dirty="0" err="1"/>
              <a:t>Nesne</a:t>
            </a:r>
            <a:r>
              <a:rPr lang="en-US" sz="1400" i="1" dirty="0"/>
              <a:t> </a:t>
            </a:r>
            <a:r>
              <a:rPr lang="en-US" sz="1400" i="1" dirty="0" err="1"/>
              <a:t>yöne</a:t>
            </a:r>
            <a:r>
              <a:rPr lang="tr-TR" sz="1400" i="1" dirty="0"/>
              <a:t>l</a:t>
            </a:r>
            <a:r>
              <a:rPr lang="en-US" sz="1400" i="1" dirty="0" err="1"/>
              <a:t>imi</a:t>
            </a:r>
            <a:r>
              <a:rPr lang="en-US" sz="1400" i="1" dirty="0"/>
              <a:t> </a:t>
            </a:r>
            <a:r>
              <a:rPr lang="en-US" sz="1400" i="1" dirty="0" err="1"/>
              <a:t>programlama</a:t>
            </a:r>
            <a:r>
              <a:rPr lang="tr-TR" sz="1400" i="1" dirty="0" err="1"/>
              <a:t>nın</a:t>
            </a:r>
            <a:r>
              <a:rPr lang="tr-TR" sz="1400" i="1" dirty="0"/>
              <a:t> </a:t>
            </a:r>
            <a:r>
              <a:rPr lang="en-US" sz="1400" i="1" dirty="0"/>
              <a:t> %70'ini </a:t>
            </a:r>
            <a:r>
              <a:rPr lang="en-US" sz="1400" i="1" dirty="0" err="1"/>
              <a:t>sarmalama</a:t>
            </a:r>
            <a:r>
              <a:rPr lang="en-US" sz="1400" i="1" dirty="0"/>
              <a:t> (encapsulation) </a:t>
            </a:r>
            <a:r>
              <a:rPr lang="en-US" sz="1400" i="1" dirty="0" err="1"/>
              <a:t>kavraman</a:t>
            </a:r>
            <a:r>
              <a:rPr lang="en-US" sz="1400" i="1" dirty="0"/>
              <a:t> </a:t>
            </a:r>
            <a:r>
              <a:rPr lang="en-US" sz="1400" i="1" dirty="0" err="1"/>
              <a:t>oluşturduğu</a:t>
            </a:r>
            <a:r>
              <a:rPr lang="en-US" sz="1400" i="1" dirty="0"/>
              <a:t> </a:t>
            </a:r>
            <a:r>
              <a:rPr lang="en-US" sz="1400" i="1" dirty="0" err="1"/>
              <a:t>söyledim</a:t>
            </a:r>
            <a:r>
              <a:rPr lang="en-US" sz="1400" i="1" dirty="0"/>
              <a:t> ama </a:t>
            </a:r>
            <a:r>
              <a:rPr lang="en-US" sz="1400" i="1" dirty="0" err="1"/>
              <a:t>sanırım</a:t>
            </a:r>
            <a:r>
              <a:rPr lang="en-US" sz="1400" i="1" dirty="0"/>
              <a:t> </a:t>
            </a:r>
            <a:r>
              <a:rPr lang="en-US" sz="1400" i="1" dirty="0" err="1"/>
              <a:t>bunu</a:t>
            </a:r>
            <a:r>
              <a:rPr lang="en-US" sz="1400" i="1" dirty="0"/>
              <a:t> %90 </a:t>
            </a:r>
            <a:r>
              <a:rPr lang="en-US" sz="1400" i="1" dirty="0" err="1"/>
              <a:t>olarak</a:t>
            </a:r>
            <a:r>
              <a:rPr lang="en-US" sz="1400" i="1" dirty="0"/>
              <a:t> </a:t>
            </a:r>
            <a:r>
              <a:rPr lang="en-US" sz="1400" i="1" dirty="0" err="1"/>
              <a:t>değiştirmem</a:t>
            </a:r>
            <a:r>
              <a:rPr lang="en-US" sz="1400" i="1" dirty="0"/>
              <a:t> </a:t>
            </a:r>
            <a:r>
              <a:rPr lang="en-US" sz="1400" i="1" dirty="0" err="1"/>
              <a:t>gerekiyor</a:t>
            </a:r>
            <a:r>
              <a:rPr lang="en-US" sz="1400" i="1" dirty="0"/>
              <a:t>."</a:t>
            </a:r>
          </a:p>
        </p:txBody>
      </p:sp>
    </p:spTree>
    <p:extLst>
      <p:ext uri="{BB962C8B-B14F-4D97-AF65-F5344CB8AC3E}">
        <p14:creationId xmlns:p14="http://schemas.microsoft.com/office/powerpoint/2010/main" val="20868393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1"/>
            <a:ext cx="8208912" cy="65202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33</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63B6EAA1-3262-C4A8-FE1B-23778B9EFCCB}"/>
              </a:ext>
            </a:extLst>
          </p:cNvPr>
          <p:cNvSpPr txBox="1"/>
          <p:nvPr/>
        </p:nvSpPr>
        <p:spPr>
          <a:xfrm>
            <a:off x="2331720" y="310896"/>
            <a:ext cx="7543800" cy="3693319"/>
          </a:xfrm>
          <a:prstGeom prst="rect">
            <a:avLst/>
          </a:prstGeom>
          <a:noFill/>
        </p:spPr>
        <p:txBody>
          <a:bodyPr wrap="square" rtlCol="0">
            <a:spAutoFit/>
          </a:bodyPr>
          <a:lstStyle/>
          <a:p>
            <a:r>
              <a:rPr lang="tr-TR" dirty="0"/>
              <a:t>Ö</a:t>
            </a:r>
            <a:r>
              <a:rPr lang="en-US" dirty="0" err="1"/>
              <a:t>rnek</a:t>
            </a:r>
            <a:r>
              <a:rPr lang="en-US" dirty="0"/>
              <a:t> </a:t>
            </a:r>
            <a:r>
              <a:rPr lang="en-US" dirty="0" err="1"/>
              <a:t>vermek</a:t>
            </a:r>
            <a:r>
              <a:rPr lang="en-US" dirty="0"/>
              <a:t> </a:t>
            </a:r>
            <a:r>
              <a:rPr lang="en-US" dirty="0" err="1"/>
              <a:t>gerekirse</a:t>
            </a:r>
            <a:r>
              <a:rPr lang="en-US" dirty="0"/>
              <a:t>, </a:t>
            </a:r>
            <a:r>
              <a:rPr lang="en-US" dirty="0" err="1"/>
              <a:t>bir</a:t>
            </a:r>
            <a:r>
              <a:rPr lang="en-US" dirty="0"/>
              <a:t> </a:t>
            </a:r>
            <a:r>
              <a:rPr lang="en-US" dirty="0" err="1"/>
              <a:t>aracın</a:t>
            </a:r>
            <a:r>
              <a:rPr lang="en-US" dirty="0"/>
              <a:t> </a:t>
            </a:r>
            <a:r>
              <a:rPr lang="en-US" dirty="0" err="1"/>
              <a:t>bazı</a:t>
            </a:r>
            <a:r>
              <a:rPr lang="en-US" dirty="0"/>
              <a:t> </a:t>
            </a:r>
            <a:r>
              <a:rPr lang="en-US" dirty="0" err="1"/>
              <a:t>üyeleri</a:t>
            </a:r>
            <a:r>
              <a:rPr lang="en-US" dirty="0"/>
              <a:t>/</a:t>
            </a:r>
            <a:r>
              <a:rPr lang="en-US" dirty="0" err="1"/>
              <a:t>parçaları</a:t>
            </a:r>
            <a:r>
              <a:rPr lang="en-US" dirty="0"/>
              <a:t> (motor, </a:t>
            </a:r>
            <a:r>
              <a:rPr lang="en-US" dirty="0" err="1"/>
              <a:t>şanzıman</a:t>
            </a:r>
            <a:r>
              <a:rPr lang="en-US" dirty="0"/>
              <a:t>, b</a:t>
            </a:r>
            <a:r>
              <a:rPr lang="tr-TR" dirty="0"/>
              <a:t>u</a:t>
            </a:r>
            <a:r>
              <a:rPr lang="en-US" dirty="0"/>
              <a:t>ji </a:t>
            </a:r>
            <a:r>
              <a:rPr lang="en-US" dirty="0" err="1"/>
              <a:t>gibi</a:t>
            </a:r>
            <a:r>
              <a:rPr lang="en-US" dirty="0"/>
              <a:t> </a:t>
            </a:r>
            <a:r>
              <a:rPr lang="en-US" dirty="0" err="1"/>
              <a:t>ba</a:t>
            </a:r>
            <a:r>
              <a:rPr lang="tr-TR" dirty="0" err="1"/>
              <a:t>zı</a:t>
            </a:r>
            <a:r>
              <a:rPr lang="en-US" dirty="0"/>
              <a:t> </a:t>
            </a:r>
            <a:r>
              <a:rPr lang="en-US" dirty="0" err="1"/>
              <a:t>aksamları</a:t>
            </a:r>
            <a:r>
              <a:rPr lang="en-US" dirty="0"/>
              <a:t>) </a:t>
            </a:r>
            <a:r>
              <a:rPr lang="en-US" dirty="0" err="1"/>
              <a:t>kaputun</a:t>
            </a:r>
            <a:r>
              <a:rPr lang="en-US" dirty="0"/>
              <a:t> </a:t>
            </a:r>
            <a:r>
              <a:rPr lang="en-US" dirty="0" err="1"/>
              <a:t>içine</a:t>
            </a:r>
            <a:r>
              <a:rPr lang="en-US" dirty="0"/>
              <a:t> </a:t>
            </a:r>
            <a:r>
              <a:rPr lang="en-US" dirty="0" err="1"/>
              <a:t>paketlenerek</a:t>
            </a:r>
            <a:r>
              <a:rPr lang="en-US" dirty="0"/>
              <a:t>, </a:t>
            </a:r>
            <a:r>
              <a:rPr lang="en-US" dirty="0" err="1"/>
              <a:t>gizlenerek</a:t>
            </a:r>
            <a:r>
              <a:rPr lang="en-US" dirty="0"/>
              <a:t> </a:t>
            </a:r>
            <a:r>
              <a:rPr lang="en-US" dirty="0" err="1"/>
              <a:t>korunur</a:t>
            </a:r>
            <a:r>
              <a:rPr lang="en-US" dirty="0"/>
              <a:t>. Hatta </a:t>
            </a:r>
            <a:r>
              <a:rPr lang="en-US" dirty="0" err="1"/>
              <a:t>aracın</a:t>
            </a:r>
            <a:r>
              <a:rPr lang="en-US" dirty="0"/>
              <a:t> </a:t>
            </a:r>
            <a:r>
              <a:rPr lang="en-US" dirty="0" err="1"/>
              <a:t>bazı</a:t>
            </a:r>
            <a:r>
              <a:rPr lang="en-US" dirty="0"/>
              <a:t> </a:t>
            </a:r>
            <a:r>
              <a:rPr lang="en-US" dirty="0" err="1"/>
              <a:t>aksamlarına</a:t>
            </a:r>
            <a:r>
              <a:rPr lang="en-US" dirty="0"/>
              <a:t> </a:t>
            </a:r>
            <a:r>
              <a:rPr lang="en-US" dirty="0" err="1"/>
              <a:t>yetkisiz</a:t>
            </a:r>
            <a:r>
              <a:rPr lang="en-US" dirty="0"/>
              <a:t> </a:t>
            </a:r>
            <a:r>
              <a:rPr lang="en-US" dirty="0" err="1"/>
              <a:t>ve</a:t>
            </a:r>
            <a:r>
              <a:rPr lang="en-US" dirty="0"/>
              <a:t> </a:t>
            </a:r>
            <a:r>
              <a:rPr lang="en-US" dirty="0" err="1"/>
              <a:t>izinsiz</a:t>
            </a:r>
            <a:r>
              <a:rPr lang="en-US" dirty="0"/>
              <a:t> </a:t>
            </a:r>
            <a:r>
              <a:rPr lang="en-US" dirty="0" err="1"/>
              <a:t>erişim</a:t>
            </a:r>
            <a:r>
              <a:rPr lang="en-US" dirty="0"/>
              <a:t>, </a:t>
            </a:r>
            <a:r>
              <a:rPr lang="en-US" dirty="0" err="1"/>
              <a:t>aracı</a:t>
            </a:r>
            <a:r>
              <a:rPr lang="en-US" dirty="0"/>
              <a:t> </a:t>
            </a:r>
            <a:r>
              <a:rPr lang="en-US" dirty="0" err="1"/>
              <a:t>garanti</a:t>
            </a:r>
            <a:r>
              <a:rPr lang="en-US" dirty="0"/>
              <a:t> </a:t>
            </a:r>
            <a:r>
              <a:rPr lang="en-US" dirty="0" err="1"/>
              <a:t>kapsamı</a:t>
            </a:r>
            <a:r>
              <a:rPr lang="en-US" dirty="0"/>
              <a:t> </a:t>
            </a:r>
            <a:r>
              <a:rPr lang="en-US" dirty="0" err="1"/>
              <a:t>dışına</a:t>
            </a:r>
            <a:r>
              <a:rPr lang="en-US" dirty="0"/>
              <a:t> </a:t>
            </a:r>
            <a:r>
              <a:rPr lang="en-US" dirty="0" err="1"/>
              <a:t>çıkarır</a:t>
            </a:r>
            <a:r>
              <a:rPr lang="en-US" dirty="0"/>
              <a:t>.</a:t>
            </a:r>
            <a:endParaRPr lang="tr-TR" dirty="0"/>
          </a:p>
          <a:p>
            <a:endParaRPr lang="en-US" dirty="0"/>
          </a:p>
          <a:p>
            <a:r>
              <a:rPr lang="en-US" dirty="0" err="1"/>
              <a:t>Başka</a:t>
            </a:r>
            <a:r>
              <a:rPr lang="en-US" dirty="0"/>
              <a:t> </a:t>
            </a:r>
            <a:r>
              <a:rPr lang="en-US" dirty="0" err="1"/>
              <a:t>bir</a:t>
            </a:r>
            <a:r>
              <a:rPr lang="en-US" dirty="0"/>
              <a:t> </a:t>
            </a:r>
            <a:r>
              <a:rPr lang="en-US" dirty="0" err="1"/>
              <a:t>örnek</a:t>
            </a:r>
            <a:r>
              <a:rPr lang="en-US" dirty="0"/>
              <a:t> </a:t>
            </a:r>
            <a:r>
              <a:rPr lang="en-US" dirty="0" err="1"/>
              <a:t>olarak</a:t>
            </a:r>
            <a:r>
              <a:rPr lang="en-US" dirty="0"/>
              <a:t>, "kara kutu' </a:t>
            </a:r>
            <a:r>
              <a:rPr lang="en-US" dirty="0" err="1"/>
              <a:t>olarak</a:t>
            </a:r>
            <a:r>
              <a:rPr lang="en-US" dirty="0"/>
              <a:t> </a:t>
            </a:r>
            <a:r>
              <a:rPr lang="en-US" dirty="0" err="1"/>
              <a:t>adlandırdığımız</a:t>
            </a:r>
            <a:r>
              <a:rPr lang="en-US" dirty="0"/>
              <a:t> </a:t>
            </a:r>
            <a:r>
              <a:rPr lang="en-US" dirty="0" err="1"/>
              <a:t>televizyonu</a:t>
            </a:r>
            <a:r>
              <a:rPr lang="en-US" dirty="0"/>
              <a:t> </a:t>
            </a:r>
            <a:r>
              <a:rPr lang="en-US" dirty="0" err="1"/>
              <a:t>verebiliriz</a:t>
            </a:r>
            <a:r>
              <a:rPr lang="en-US" dirty="0"/>
              <a:t>. </a:t>
            </a:r>
            <a:r>
              <a:rPr lang="en-US" dirty="0" err="1"/>
              <a:t>Televizyon</a:t>
            </a:r>
            <a:r>
              <a:rPr lang="en-US" dirty="0"/>
              <a:t> </a:t>
            </a:r>
            <a:r>
              <a:rPr lang="en-US" dirty="0" err="1"/>
              <a:t>üzerindeki</a:t>
            </a:r>
            <a:r>
              <a:rPr lang="en-US" dirty="0"/>
              <a:t> </a:t>
            </a:r>
            <a:r>
              <a:rPr lang="en-US" dirty="0" err="1"/>
              <a:t>kontrol</a:t>
            </a:r>
            <a:r>
              <a:rPr lang="en-US" dirty="0"/>
              <a:t> </a:t>
            </a:r>
            <a:r>
              <a:rPr lang="en-US" dirty="0" err="1"/>
              <a:t>düğmeleri</a:t>
            </a:r>
            <a:r>
              <a:rPr lang="en-US" dirty="0"/>
              <a:t> </a:t>
            </a:r>
            <a:r>
              <a:rPr lang="en-US" dirty="0" err="1"/>
              <a:t>ile</a:t>
            </a:r>
            <a:r>
              <a:rPr lang="en-US" dirty="0"/>
              <a:t> </a:t>
            </a:r>
            <a:r>
              <a:rPr lang="en-US" dirty="0" err="1"/>
              <a:t>çalıştırma</a:t>
            </a:r>
            <a:r>
              <a:rPr lang="en-US" dirty="0"/>
              <a:t>, </a:t>
            </a:r>
            <a:r>
              <a:rPr lang="en-US" dirty="0" err="1"/>
              <a:t>kapama</a:t>
            </a:r>
            <a:r>
              <a:rPr lang="en-US" dirty="0"/>
              <a:t>, </a:t>
            </a:r>
            <a:r>
              <a:rPr lang="en-US" dirty="0" err="1"/>
              <a:t>ses</a:t>
            </a:r>
            <a:r>
              <a:rPr lang="en-US" dirty="0"/>
              <a:t> </a:t>
            </a:r>
            <a:r>
              <a:rPr lang="en-US" dirty="0" err="1"/>
              <a:t>ayarı</a:t>
            </a:r>
            <a:r>
              <a:rPr lang="en-US" dirty="0"/>
              <a:t> </a:t>
            </a:r>
            <a:r>
              <a:rPr lang="en-US" dirty="0" err="1"/>
              <a:t>gibi</a:t>
            </a:r>
            <a:r>
              <a:rPr lang="en-US" dirty="0"/>
              <a:t> </a:t>
            </a:r>
            <a:r>
              <a:rPr lang="en-US" dirty="0" err="1"/>
              <a:t>işlemler</a:t>
            </a:r>
            <a:r>
              <a:rPr lang="en-US" dirty="0"/>
              <a:t> </a:t>
            </a:r>
            <a:r>
              <a:rPr lang="en-US" dirty="0" err="1"/>
              <a:t>yerine</a:t>
            </a:r>
            <a:r>
              <a:rPr lang="en-US" dirty="0"/>
              <a:t> </a:t>
            </a:r>
            <a:r>
              <a:rPr lang="en-US" dirty="0" err="1"/>
              <a:t>getirilir</a:t>
            </a:r>
            <a:r>
              <a:rPr lang="en-US" dirty="0"/>
              <a:t>. </a:t>
            </a:r>
            <a:r>
              <a:rPr lang="en-US" dirty="0" err="1"/>
              <a:t>Televizyonu</a:t>
            </a:r>
            <a:r>
              <a:rPr lang="en-US" dirty="0"/>
              <a:t> </a:t>
            </a:r>
            <a:r>
              <a:rPr lang="en-US" dirty="0" err="1"/>
              <a:t>kullanan</a:t>
            </a:r>
            <a:r>
              <a:rPr lang="en-US" dirty="0"/>
              <a:t> </a:t>
            </a:r>
            <a:r>
              <a:rPr lang="en-US" dirty="0" err="1"/>
              <a:t>kişi</a:t>
            </a:r>
            <a:r>
              <a:rPr lang="en-US" dirty="0"/>
              <a:t> </a:t>
            </a:r>
            <a:r>
              <a:rPr lang="en-US" dirty="0" err="1"/>
              <a:t>bu</a:t>
            </a:r>
            <a:r>
              <a:rPr lang="en-US" dirty="0"/>
              <a:t> </a:t>
            </a:r>
            <a:r>
              <a:rPr lang="en-US" dirty="0" err="1"/>
              <a:t>kontrol</a:t>
            </a:r>
            <a:r>
              <a:rPr lang="en-US" dirty="0"/>
              <a:t> </a:t>
            </a:r>
            <a:r>
              <a:rPr lang="en-US" dirty="0" err="1"/>
              <a:t>düğmeleri</a:t>
            </a:r>
            <a:r>
              <a:rPr lang="en-US" dirty="0"/>
              <a:t> </a:t>
            </a:r>
            <a:r>
              <a:rPr lang="en-US" dirty="0" err="1"/>
              <a:t>ile</a:t>
            </a:r>
            <a:r>
              <a:rPr lang="en-US" dirty="0"/>
              <a:t> </a:t>
            </a:r>
            <a:r>
              <a:rPr lang="en-US" dirty="0" err="1"/>
              <a:t>işlemlerini</a:t>
            </a:r>
            <a:r>
              <a:rPr lang="en-US" dirty="0"/>
              <a:t> </a:t>
            </a:r>
            <a:r>
              <a:rPr lang="en-US" dirty="0" err="1"/>
              <a:t>yaparken</a:t>
            </a:r>
            <a:r>
              <a:rPr lang="en-US" dirty="0"/>
              <a:t> </a:t>
            </a:r>
            <a:r>
              <a:rPr lang="en-US" dirty="0" err="1"/>
              <a:t>bu</a:t>
            </a:r>
            <a:r>
              <a:rPr lang="en-US" dirty="0"/>
              <a:t> </a:t>
            </a:r>
            <a:r>
              <a:rPr lang="en-US" dirty="0" err="1"/>
              <a:t>işlerin</a:t>
            </a:r>
            <a:r>
              <a:rPr lang="en-US" dirty="0"/>
              <a:t> </a:t>
            </a:r>
            <a:r>
              <a:rPr lang="en-US" dirty="0" err="1"/>
              <a:t>nasıl</a:t>
            </a:r>
            <a:r>
              <a:rPr lang="en-US" dirty="0"/>
              <a:t> </a:t>
            </a:r>
            <a:r>
              <a:rPr lang="en-US" dirty="0" err="1"/>
              <a:t>gerçekleştiği</a:t>
            </a:r>
            <a:r>
              <a:rPr lang="en-US" dirty="0"/>
              <a:t> </a:t>
            </a:r>
            <a:r>
              <a:rPr lang="en-US" dirty="0" err="1"/>
              <a:t>ile</a:t>
            </a:r>
            <a:r>
              <a:rPr lang="en-US" dirty="0"/>
              <a:t> </a:t>
            </a:r>
            <a:r>
              <a:rPr lang="en-US" dirty="0" err="1"/>
              <a:t>yani</a:t>
            </a:r>
            <a:r>
              <a:rPr lang="en-US" dirty="0"/>
              <a:t> </a:t>
            </a:r>
            <a:r>
              <a:rPr lang="en-US" dirty="0" err="1"/>
              <a:t>kutunun</a:t>
            </a:r>
            <a:r>
              <a:rPr lang="en-US" dirty="0"/>
              <a:t> </a:t>
            </a:r>
            <a:r>
              <a:rPr lang="en-US" dirty="0" err="1"/>
              <a:t>içeriği</a:t>
            </a:r>
            <a:r>
              <a:rPr lang="en-US" dirty="0"/>
              <a:t> </a:t>
            </a:r>
            <a:r>
              <a:rPr lang="en-US" dirty="0" err="1"/>
              <a:t>ile</a:t>
            </a:r>
            <a:r>
              <a:rPr lang="en-US" dirty="0"/>
              <a:t> </a:t>
            </a:r>
            <a:r>
              <a:rPr lang="en-US" dirty="0" err="1"/>
              <a:t>ilgilenmez</a:t>
            </a:r>
            <a:r>
              <a:rPr lang="en-US" dirty="0"/>
              <a:t>.</a:t>
            </a:r>
            <a:endParaRPr lang="tr-TR" dirty="0"/>
          </a:p>
          <a:p>
            <a:endParaRPr lang="tr-TR" dirty="0"/>
          </a:p>
          <a:p>
            <a:r>
              <a:rPr lang="tr-TR" b="1" dirty="0"/>
              <a:t>Örnek 5.1: </a:t>
            </a:r>
            <a:r>
              <a:rPr lang="tr-TR" dirty="0"/>
              <a:t>Sarmalama (</a:t>
            </a:r>
            <a:r>
              <a:rPr lang="tr-TR" dirty="0" err="1"/>
              <a:t>encapsulation</a:t>
            </a:r>
            <a:r>
              <a:rPr lang="tr-TR" dirty="0"/>
              <a:t>) kavramını TV örneği üzerinden açıklayan bir uygulama gerçekleştiriniz.</a:t>
            </a:r>
            <a:endParaRPr lang="en-US" dirty="0"/>
          </a:p>
        </p:txBody>
      </p:sp>
    </p:spTree>
    <p:extLst>
      <p:ext uri="{BB962C8B-B14F-4D97-AF65-F5344CB8AC3E}">
        <p14:creationId xmlns:p14="http://schemas.microsoft.com/office/powerpoint/2010/main" val="33279494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91441"/>
            <a:ext cx="8208912" cy="65202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34</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63B6EAA1-3262-C4A8-FE1B-23778B9EFCCB}"/>
              </a:ext>
            </a:extLst>
          </p:cNvPr>
          <p:cNvSpPr txBox="1"/>
          <p:nvPr/>
        </p:nvSpPr>
        <p:spPr>
          <a:xfrm>
            <a:off x="2331720" y="310896"/>
            <a:ext cx="7543800" cy="369332"/>
          </a:xfrm>
          <a:prstGeom prst="rect">
            <a:avLst/>
          </a:prstGeom>
          <a:noFill/>
        </p:spPr>
        <p:txBody>
          <a:bodyPr wrap="square" rtlCol="0">
            <a:spAutoFit/>
          </a:bodyPr>
          <a:lstStyle/>
          <a:p>
            <a:r>
              <a:rPr lang="tr-TR" b="1" dirty="0"/>
              <a:t>Örnek 5.1:</a:t>
            </a:r>
            <a:endParaRPr lang="en-US" dirty="0"/>
          </a:p>
        </p:txBody>
      </p:sp>
      <p:pic>
        <p:nvPicPr>
          <p:cNvPr id="6" name="Picture 5" descr="A picture containing text, screenshot&#10;&#10;Description automatically generated">
            <a:extLst>
              <a:ext uri="{FF2B5EF4-FFF2-40B4-BE49-F238E27FC236}">
                <a16:creationId xmlns:a16="http://schemas.microsoft.com/office/drawing/2014/main" id="{C09D251D-6B3D-AD58-82BC-5265AAEDFCD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69335" y="1701331"/>
            <a:ext cx="6653330" cy="3209040"/>
          </a:xfrm>
          <a:prstGeom prst="rect">
            <a:avLst/>
          </a:prstGeom>
        </p:spPr>
      </p:pic>
      <p:sp>
        <p:nvSpPr>
          <p:cNvPr id="8" name="TextBox 7">
            <a:extLst>
              <a:ext uri="{FF2B5EF4-FFF2-40B4-BE49-F238E27FC236}">
                <a16:creationId xmlns:a16="http://schemas.microsoft.com/office/drawing/2014/main" id="{D11AD4AD-F279-0B93-53EA-BEFCFCFE8193}"/>
              </a:ext>
            </a:extLst>
          </p:cNvPr>
          <p:cNvSpPr txBox="1"/>
          <p:nvPr/>
        </p:nvSpPr>
        <p:spPr>
          <a:xfrm>
            <a:off x="5107686" y="5033520"/>
            <a:ext cx="1976628" cy="646331"/>
          </a:xfrm>
          <a:prstGeom prst="rect">
            <a:avLst/>
          </a:prstGeom>
          <a:noFill/>
        </p:spPr>
        <p:txBody>
          <a:bodyPr wrap="square" rtlCol="0">
            <a:spAutoFit/>
          </a:bodyPr>
          <a:lstStyle/>
          <a:p>
            <a:pPr algn="ctr"/>
            <a:r>
              <a:rPr lang="tr-TR" dirty="0"/>
              <a:t>Örnek 5.1</a:t>
            </a:r>
          </a:p>
          <a:p>
            <a:pPr algn="ctr"/>
            <a:r>
              <a:rPr lang="tr-TR" dirty="0"/>
              <a:t>(ornek_5.1.py)</a:t>
            </a:r>
            <a:endParaRPr lang="en-US" dirty="0"/>
          </a:p>
        </p:txBody>
      </p:sp>
    </p:spTree>
    <p:extLst>
      <p:ext uri="{BB962C8B-B14F-4D97-AF65-F5344CB8AC3E}">
        <p14:creationId xmlns:p14="http://schemas.microsoft.com/office/powerpoint/2010/main" val="4266566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91441"/>
            <a:ext cx="8208912" cy="65202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35</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63B6EAA1-3262-C4A8-FE1B-23778B9EFCCB}"/>
              </a:ext>
            </a:extLst>
          </p:cNvPr>
          <p:cNvSpPr txBox="1"/>
          <p:nvPr/>
        </p:nvSpPr>
        <p:spPr>
          <a:xfrm>
            <a:off x="2331720" y="310896"/>
            <a:ext cx="7543800" cy="2031325"/>
          </a:xfrm>
          <a:prstGeom prst="rect">
            <a:avLst/>
          </a:prstGeom>
          <a:noFill/>
        </p:spPr>
        <p:txBody>
          <a:bodyPr wrap="square" rtlCol="0">
            <a:spAutoFit/>
          </a:bodyPr>
          <a:lstStyle/>
          <a:p>
            <a:r>
              <a:rPr lang="tr-TR" b="1" dirty="0"/>
              <a:t>Örnek 5.1 Açıklama: </a:t>
            </a:r>
            <a:r>
              <a:rPr lang="tr-TR" dirty="0"/>
              <a:t>Örneğimizde '_</a:t>
            </a:r>
            <a:r>
              <a:rPr lang="tr-TR" dirty="0" err="1"/>
              <a:t>TV_boy</a:t>
            </a:r>
            <a:r>
              <a:rPr lang="tr-TR" dirty="0"/>
              <a:t>', '_</a:t>
            </a:r>
            <a:r>
              <a:rPr lang="tr-TR" dirty="0" err="1"/>
              <a:t>TV___en</a:t>
            </a:r>
            <a:r>
              <a:rPr lang="tr-TR" dirty="0"/>
              <a:t>' (boy, en değişkenleri) sarmalandı. Böylece kullanıcı ana programda sadece bu değerleri kullanabilir ama içeriğini değiştiremez.</a:t>
            </a:r>
          </a:p>
          <a:p>
            <a:endParaRPr lang="tr-TR" dirty="0"/>
          </a:p>
          <a:p>
            <a:r>
              <a:rPr lang="tr-TR" dirty="0"/>
              <a:t>Programımızda set ön ekli fonksiyonlar </a:t>
            </a:r>
            <a:r>
              <a:rPr lang="tr-TR" dirty="0" err="1"/>
              <a:t>setUz</a:t>
            </a:r>
            <a:r>
              <a:rPr lang="tr-TR" dirty="0"/>
              <a:t>(), </a:t>
            </a:r>
            <a:r>
              <a:rPr lang="tr-TR" dirty="0" err="1"/>
              <a:t>setEn</a:t>
            </a:r>
            <a:r>
              <a:rPr lang="tr-TR" dirty="0"/>
              <a:t>()' ile </a:t>
            </a:r>
            <a:r>
              <a:rPr lang="tr-TR" dirty="0" err="1"/>
              <a:t>private</a:t>
            </a:r>
            <a:r>
              <a:rPr lang="tr-TR" dirty="0"/>
              <a:t> özellikteki değişkenlerin değerlerine atama yaptık, </a:t>
            </a:r>
            <a:r>
              <a:rPr lang="tr-TR" dirty="0" err="1"/>
              <a:t>get</a:t>
            </a:r>
            <a:r>
              <a:rPr lang="tr-TR" dirty="0"/>
              <a:t> ön ekli '</a:t>
            </a:r>
            <a:r>
              <a:rPr lang="tr-TR" dirty="0" err="1"/>
              <a:t>getSes</a:t>
            </a:r>
            <a:r>
              <a:rPr lang="tr-TR" dirty="0"/>
              <a:t>()' fonksiyon ile bu </a:t>
            </a:r>
            <a:r>
              <a:rPr lang="tr-TR" dirty="0" err="1"/>
              <a:t>private</a:t>
            </a:r>
            <a:r>
              <a:rPr lang="tr-TR" dirty="0"/>
              <a:t> üyenin değerini geriye döndürüp, ekrana yazdırdık.</a:t>
            </a:r>
            <a:endParaRPr lang="en-US" dirty="0"/>
          </a:p>
        </p:txBody>
      </p:sp>
    </p:spTree>
    <p:extLst>
      <p:ext uri="{BB962C8B-B14F-4D97-AF65-F5344CB8AC3E}">
        <p14:creationId xmlns:p14="http://schemas.microsoft.com/office/powerpoint/2010/main" val="3497264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91441"/>
            <a:ext cx="8208912" cy="65202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36</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63B6EAA1-3262-C4A8-FE1B-23778B9EFCCB}"/>
              </a:ext>
            </a:extLst>
          </p:cNvPr>
          <p:cNvSpPr txBox="1"/>
          <p:nvPr/>
        </p:nvSpPr>
        <p:spPr>
          <a:xfrm>
            <a:off x="2331720" y="310896"/>
            <a:ext cx="7543800" cy="1754326"/>
          </a:xfrm>
          <a:prstGeom prst="rect">
            <a:avLst/>
          </a:prstGeom>
          <a:noFill/>
        </p:spPr>
        <p:txBody>
          <a:bodyPr wrap="square" rtlCol="0">
            <a:spAutoFit/>
          </a:bodyPr>
          <a:lstStyle/>
          <a:p>
            <a:r>
              <a:rPr lang="tr-TR" dirty="0" err="1"/>
              <a:t>Getter</a:t>
            </a:r>
            <a:r>
              <a:rPr lang="tr-TR" dirty="0"/>
              <a:t>/</a:t>
            </a:r>
            <a:r>
              <a:rPr lang="tr-TR" dirty="0" err="1"/>
              <a:t>Setter</a:t>
            </a:r>
            <a:r>
              <a:rPr lang="tr-TR" dirty="0"/>
              <a:t> (</a:t>
            </a:r>
            <a:r>
              <a:rPr lang="tr-TR" dirty="0" err="1"/>
              <a:t>get</a:t>
            </a:r>
            <a:r>
              <a:rPr lang="tr-TR" dirty="0"/>
              <a:t>/set Ön Ekli) Fonksiyonlar: Sarmalama işleminde için genellikle </a:t>
            </a:r>
            <a:r>
              <a:rPr lang="tr-TR" dirty="0" err="1"/>
              <a:t>getter</a:t>
            </a:r>
            <a:r>
              <a:rPr lang="tr-TR" dirty="0"/>
              <a:t> ve </a:t>
            </a:r>
            <a:r>
              <a:rPr lang="tr-TR" dirty="0" err="1"/>
              <a:t>setter</a:t>
            </a:r>
            <a:r>
              <a:rPr lang="tr-TR" dirty="0"/>
              <a:t> (</a:t>
            </a:r>
            <a:r>
              <a:rPr lang="tr-TR" dirty="0" err="1"/>
              <a:t>get</a:t>
            </a:r>
            <a:r>
              <a:rPr lang="tr-TR" dirty="0"/>
              <a:t> ve set ön ekleri ile başlayan) fonksiyonlar/me- </a:t>
            </a:r>
            <a:r>
              <a:rPr lang="tr-TR" dirty="0" err="1"/>
              <a:t>totlar</a:t>
            </a:r>
            <a:r>
              <a:rPr lang="tr-TR" dirty="0"/>
              <a:t> kullanılır. set ön ekli fonksiyonlar; parametre alan ve aldığı parametre ile </a:t>
            </a:r>
            <a:r>
              <a:rPr lang="tr-TR" dirty="0" err="1"/>
              <a:t>private</a:t>
            </a:r>
            <a:r>
              <a:rPr lang="tr-TR" dirty="0"/>
              <a:t> (gizli) üyenin değerini set eden/değiştiren fonksiyonlardır. </a:t>
            </a:r>
            <a:r>
              <a:rPr lang="tr-TR" dirty="0" err="1"/>
              <a:t>get</a:t>
            </a:r>
            <a:r>
              <a:rPr lang="tr-TR" dirty="0"/>
              <a:t> ön ekli fonksiyonlar ise </a:t>
            </a:r>
            <a:r>
              <a:rPr lang="tr-TR" dirty="0" err="1"/>
              <a:t>return</a:t>
            </a:r>
            <a:r>
              <a:rPr lang="tr-TR" dirty="0"/>
              <a:t> fonksiyonu ile </a:t>
            </a:r>
            <a:r>
              <a:rPr lang="tr-TR" dirty="0" err="1"/>
              <a:t>private</a:t>
            </a:r>
            <a:r>
              <a:rPr lang="tr-TR" dirty="0"/>
              <a:t> üyenin değerini geri döndüren fonksiyonlardır.</a:t>
            </a:r>
          </a:p>
        </p:txBody>
      </p:sp>
    </p:spTree>
    <p:extLst>
      <p:ext uri="{BB962C8B-B14F-4D97-AF65-F5344CB8AC3E}">
        <p14:creationId xmlns:p14="http://schemas.microsoft.com/office/powerpoint/2010/main" val="4591316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1991544" y="342825"/>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2000" b="1" dirty="0">
                <a:solidFill>
                  <a:srgbClr val="FF0000"/>
                </a:solidFill>
              </a:rPr>
              <a:t>ÇOK BİÇİMLİLİK (POLYMORPHISM)</a:t>
            </a:r>
          </a:p>
        </p:txBody>
      </p:sp>
      <p:sp>
        <p:nvSpPr>
          <p:cNvPr id="7" name="Yuvarlatılmış Dikdörtgen 6"/>
          <p:cNvSpPr/>
          <p:nvPr>
            <p:custDataLst>
              <p:tags r:id="rId2"/>
            </p:custDataLst>
          </p:nvPr>
        </p:nvSpPr>
        <p:spPr>
          <a:xfrm>
            <a:off x="1991544" y="1474615"/>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3"/>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37</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42DBC7AD-CA3B-3F46-3C09-0EA41AD60431}"/>
              </a:ext>
            </a:extLst>
          </p:cNvPr>
          <p:cNvSpPr txBox="1"/>
          <p:nvPr/>
        </p:nvSpPr>
        <p:spPr>
          <a:xfrm>
            <a:off x="2231136" y="1728216"/>
            <a:ext cx="7680960" cy="369332"/>
          </a:xfrm>
          <a:prstGeom prst="rect">
            <a:avLst/>
          </a:prstGeom>
          <a:noFill/>
        </p:spPr>
        <p:txBody>
          <a:bodyPr wrap="square" rtlCol="0">
            <a:spAutoFit/>
          </a:bodyPr>
          <a:lstStyle/>
          <a:p>
            <a:endParaRPr lang="en-US" dirty="0"/>
          </a:p>
        </p:txBody>
      </p:sp>
      <p:sp>
        <p:nvSpPr>
          <p:cNvPr id="10" name="TextBox 9">
            <a:extLst>
              <a:ext uri="{FF2B5EF4-FFF2-40B4-BE49-F238E27FC236}">
                <a16:creationId xmlns:a16="http://schemas.microsoft.com/office/drawing/2014/main" id="{BBD74CDD-BBBE-C153-0778-3A871C671ABA}"/>
              </a:ext>
            </a:extLst>
          </p:cNvPr>
          <p:cNvSpPr txBox="1"/>
          <p:nvPr/>
        </p:nvSpPr>
        <p:spPr>
          <a:xfrm>
            <a:off x="2231136" y="1738386"/>
            <a:ext cx="7729728" cy="4524315"/>
          </a:xfrm>
          <a:prstGeom prst="rect">
            <a:avLst/>
          </a:prstGeom>
          <a:noFill/>
        </p:spPr>
        <p:txBody>
          <a:bodyPr wrap="square" rtlCol="0">
            <a:spAutoFit/>
          </a:bodyPr>
          <a:lstStyle/>
          <a:p>
            <a:r>
              <a:rPr lang="en-US" dirty="0" err="1"/>
              <a:t>Yunanca</a:t>
            </a:r>
            <a:r>
              <a:rPr lang="en-US" dirty="0"/>
              <a:t> "Poly" (</a:t>
            </a:r>
            <a:r>
              <a:rPr lang="en-US" dirty="0" err="1"/>
              <a:t>Çok</a:t>
            </a:r>
            <a:r>
              <a:rPr lang="en-US" dirty="0"/>
              <a:t>) </a:t>
            </a:r>
            <a:r>
              <a:rPr lang="en-US" dirty="0" err="1"/>
              <a:t>ve</a:t>
            </a:r>
            <a:r>
              <a:rPr lang="en-US" dirty="0"/>
              <a:t> "Morpho's (</a:t>
            </a:r>
            <a:r>
              <a:rPr lang="en-US" dirty="0" err="1"/>
              <a:t>Şekil</a:t>
            </a:r>
            <a:r>
              <a:rPr lang="en-US" dirty="0"/>
              <a:t>) </a:t>
            </a:r>
            <a:r>
              <a:rPr lang="en-US" dirty="0" err="1"/>
              <a:t>kelimelerinin</a:t>
            </a:r>
            <a:r>
              <a:rPr lang="en-US" dirty="0"/>
              <a:t> </a:t>
            </a:r>
            <a:r>
              <a:rPr lang="en-US" dirty="0" err="1"/>
              <a:t>birleşiminden</a:t>
            </a:r>
            <a:r>
              <a:rPr lang="en-US" dirty="0"/>
              <a:t> </a:t>
            </a:r>
            <a:r>
              <a:rPr lang="en-US" dirty="0" err="1"/>
              <a:t>oluşan</a:t>
            </a:r>
            <a:r>
              <a:rPr lang="en-US" dirty="0"/>
              <a:t> Poly- morphism (</a:t>
            </a:r>
            <a:r>
              <a:rPr lang="en-US" dirty="0" err="1"/>
              <a:t>Polimorfizm</a:t>
            </a:r>
            <a:r>
              <a:rPr lang="en-US" dirty="0"/>
              <a:t>) </a:t>
            </a:r>
            <a:r>
              <a:rPr lang="en-US" dirty="0" err="1"/>
              <a:t>kelimesi</a:t>
            </a:r>
            <a:r>
              <a:rPr lang="en-US" dirty="0"/>
              <a:t>, </a:t>
            </a:r>
            <a:r>
              <a:rPr lang="en-US" dirty="0" err="1"/>
              <a:t>çok</a:t>
            </a:r>
            <a:r>
              <a:rPr lang="en-US" dirty="0"/>
              <a:t> </a:t>
            </a:r>
            <a:r>
              <a:rPr lang="en-US" dirty="0" err="1"/>
              <a:t>biçimlilik</a:t>
            </a:r>
            <a:r>
              <a:rPr lang="en-US" dirty="0"/>
              <a:t> </a:t>
            </a:r>
            <a:r>
              <a:rPr lang="en-US" dirty="0" err="1"/>
              <a:t>veya</a:t>
            </a:r>
            <a:r>
              <a:rPr lang="en-US" dirty="0"/>
              <a:t> </a:t>
            </a:r>
            <a:r>
              <a:rPr lang="en-US" dirty="0" err="1"/>
              <a:t>çoklu</a:t>
            </a:r>
            <a:r>
              <a:rPr lang="en-US" dirty="0"/>
              <a:t> </a:t>
            </a:r>
            <a:r>
              <a:rPr lang="en-US" dirty="0" err="1"/>
              <a:t>işlev</a:t>
            </a:r>
            <a:r>
              <a:rPr lang="en-US" dirty="0"/>
              <a:t> </a:t>
            </a:r>
            <a:r>
              <a:rPr lang="en-US" dirty="0" err="1"/>
              <a:t>anlamlarına</a:t>
            </a:r>
            <a:r>
              <a:rPr lang="en-US" dirty="0"/>
              <a:t> </a:t>
            </a:r>
            <a:r>
              <a:rPr lang="en-US" dirty="0" err="1"/>
              <a:t>gelmek</a:t>
            </a:r>
            <a:r>
              <a:rPr lang="en-US" dirty="0"/>
              <a:t>- </a:t>
            </a:r>
            <a:r>
              <a:rPr lang="en-US" dirty="0" err="1"/>
              <a:t>tedir</a:t>
            </a:r>
            <a:r>
              <a:rPr lang="en-US" dirty="0"/>
              <a:t>. </a:t>
            </a:r>
            <a:r>
              <a:rPr lang="en-US" dirty="0" err="1"/>
              <a:t>Çok</a:t>
            </a:r>
            <a:r>
              <a:rPr lang="en-US" dirty="0"/>
              <a:t> </a:t>
            </a:r>
            <a:r>
              <a:rPr lang="en-US" dirty="0" err="1"/>
              <a:t>biçimlilik</a:t>
            </a:r>
            <a:r>
              <a:rPr lang="en-US" dirty="0"/>
              <a:t>, </a:t>
            </a:r>
            <a:r>
              <a:rPr lang="en-US" dirty="0" err="1"/>
              <a:t>nesnelerin</a:t>
            </a:r>
            <a:r>
              <a:rPr lang="en-US" dirty="0"/>
              <a:t> </a:t>
            </a:r>
            <a:r>
              <a:rPr lang="en-US" dirty="0" err="1"/>
              <a:t>aynı</a:t>
            </a:r>
            <a:r>
              <a:rPr lang="en-US" dirty="0"/>
              <a:t> </a:t>
            </a:r>
            <a:r>
              <a:rPr lang="en-US" dirty="0" err="1"/>
              <a:t>olaya</a:t>
            </a:r>
            <a:r>
              <a:rPr lang="en-US" dirty="0"/>
              <a:t> </a:t>
            </a:r>
            <a:r>
              <a:rPr lang="en-US" dirty="0" err="1"/>
              <a:t>farklı</a:t>
            </a:r>
            <a:r>
              <a:rPr lang="en-US" dirty="0"/>
              <a:t> </a:t>
            </a:r>
            <a:r>
              <a:rPr lang="en-US" dirty="0" err="1"/>
              <a:t>tepkiler</a:t>
            </a:r>
            <a:r>
              <a:rPr lang="en-US" dirty="0"/>
              <a:t> </a:t>
            </a:r>
            <a:r>
              <a:rPr lang="en-US" dirty="0" err="1"/>
              <a:t>verebilme</a:t>
            </a:r>
            <a:r>
              <a:rPr lang="en-US" dirty="0"/>
              <a:t> </a:t>
            </a:r>
            <a:r>
              <a:rPr lang="en-US" dirty="0" err="1"/>
              <a:t>yeteneği</a:t>
            </a:r>
            <a:r>
              <a:rPr lang="en-US" dirty="0"/>
              <a:t>, </a:t>
            </a:r>
            <a:r>
              <a:rPr lang="en-US" dirty="0" err="1"/>
              <a:t>başka</a:t>
            </a:r>
            <a:r>
              <a:rPr lang="en-US" dirty="0"/>
              <a:t> </a:t>
            </a:r>
            <a:r>
              <a:rPr lang="en-US" dirty="0" err="1"/>
              <a:t>bir</a:t>
            </a:r>
            <a:r>
              <a:rPr lang="en-US" dirty="0"/>
              <a:t> </a:t>
            </a:r>
            <a:r>
              <a:rPr lang="en-US" dirty="0" err="1"/>
              <a:t>tanıma</a:t>
            </a:r>
            <a:r>
              <a:rPr lang="en-US" dirty="0"/>
              <a:t> </a:t>
            </a:r>
            <a:r>
              <a:rPr lang="en-US" dirty="0" err="1"/>
              <a:t>göre</a:t>
            </a:r>
            <a:r>
              <a:rPr lang="en-US" dirty="0"/>
              <a:t> </a:t>
            </a:r>
            <a:r>
              <a:rPr lang="en-US" dirty="0" err="1"/>
              <a:t>ise</a:t>
            </a:r>
            <a:r>
              <a:rPr lang="en-US" dirty="0"/>
              <a:t>, </a:t>
            </a:r>
            <a:r>
              <a:rPr lang="en-US" dirty="0" err="1"/>
              <a:t>bir</a:t>
            </a:r>
            <a:r>
              <a:rPr lang="en-US" dirty="0"/>
              <a:t> </a:t>
            </a:r>
            <a:r>
              <a:rPr lang="en-US" dirty="0" err="1"/>
              <a:t>nesnenin</a:t>
            </a:r>
            <a:r>
              <a:rPr lang="en-US" dirty="0"/>
              <a:t> </a:t>
            </a:r>
            <a:r>
              <a:rPr lang="en-US" dirty="0" err="1"/>
              <a:t>davranış</a:t>
            </a:r>
            <a:r>
              <a:rPr lang="en-US" dirty="0"/>
              <a:t> </a:t>
            </a:r>
            <a:r>
              <a:rPr lang="en-US" dirty="0" err="1"/>
              <a:t>şekillerini</a:t>
            </a:r>
            <a:r>
              <a:rPr lang="en-US" dirty="0"/>
              <a:t> </a:t>
            </a:r>
            <a:r>
              <a:rPr lang="en-US" dirty="0" err="1"/>
              <a:t>duruma</a:t>
            </a:r>
            <a:r>
              <a:rPr lang="en-US" dirty="0"/>
              <a:t> </a:t>
            </a:r>
            <a:r>
              <a:rPr lang="en-US" dirty="0" err="1"/>
              <a:t>göre</a:t>
            </a:r>
            <a:r>
              <a:rPr lang="en-US" dirty="0"/>
              <a:t> </a:t>
            </a:r>
            <a:r>
              <a:rPr lang="en-US" dirty="0" err="1"/>
              <a:t>değiştirebilme</a:t>
            </a:r>
            <a:r>
              <a:rPr lang="en-US" dirty="0"/>
              <a:t> </a:t>
            </a:r>
            <a:r>
              <a:rPr lang="en-US" dirty="0" err="1"/>
              <a:t>yeteneğidir</a:t>
            </a:r>
            <a:r>
              <a:rPr lang="en-US" dirty="0"/>
              <a:t>.</a:t>
            </a:r>
            <a:endParaRPr lang="tr-TR" dirty="0"/>
          </a:p>
          <a:p>
            <a:endParaRPr lang="en-US" dirty="0"/>
          </a:p>
          <a:p>
            <a:r>
              <a:rPr lang="en-US" dirty="0" err="1"/>
              <a:t>Çok</a:t>
            </a:r>
            <a:r>
              <a:rPr lang="en-US" dirty="0"/>
              <a:t> </a:t>
            </a:r>
            <a:r>
              <a:rPr lang="en-US" dirty="0" err="1"/>
              <a:t>biçimlilik</a:t>
            </a:r>
            <a:r>
              <a:rPr lang="en-US" dirty="0"/>
              <a:t>, </a:t>
            </a:r>
            <a:r>
              <a:rPr lang="en-US" dirty="0" err="1"/>
              <a:t>programlara</a:t>
            </a:r>
            <a:r>
              <a:rPr lang="en-US" dirty="0"/>
              <a:t> </a:t>
            </a:r>
            <a:r>
              <a:rPr lang="en-US" dirty="0" err="1"/>
              <a:t>daha</a:t>
            </a:r>
            <a:r>
              <a:rPr lang="en-US" dirty="0"/>
              <a:t> </a:t>
            </a:r>
            <a:r>
              <a:rPr lang="en-US" dirty="0" err="1"/>
              <a:t>basit</a:t>
            </a:r>
            <a:r>
              <a:rPr lang="en-US" dirty="0"/>
              <a:t> </a:t>
            </a:r>
            <a:r>
              <a:rPr lang="en-US" dirty="0" err="1"/>
              <a:t>bir</a:t>
            </a:r>
            <a:r>
              <a:rPr lang="en-US" dirty="0"/>
              <a:t> </a:t>
            </a:r>
            <a:r>
              <a:rPr lang="en-US" dirty="0" err="1"/>
              <a:t>görünüm</a:t>
            </a:r>
            <a:r>
              <a:rPr lang="en-US" dirty="0"/>
              <a:t> (</a:t>
            </a:r>
            <a:r>
              <a:rPr lang="en-US" dirty="0" err="1"/>
              <a:t>birçok</a:t>
            </a:r>
            <a:r>
              <a:rPr lang="en-US" dirty="0"/>
              <a:t> </a:t>
            </a:r>
            <a:r>
              <a:rPr lang="en-US" dirty="0" err="1"/>
              <a:t>davranış</a:t>
            </a:r>
            <a:r>
              <a:rPr lang="en-US" dirty="0"/>
              <a:t> </a:t>
            </a:r>
            <a:r>
              <a:rPr lang="en-US" dirty="0" err="1"/>
              <a:t>biçimi</a:t>
            </a:r>
            <a:r>
              <a:rPr lang="en-US" dirty="0"/>
              <a:t> </a:t>
            </a:r>
            <a:r>
              <a:rPr lang="en-US" dirty="0" err="1"/>
              <a:t>için</a:t>
            </a:r>
            <a:r>
              <a:rPr lang="en-US" dirty="0"/>
              <a:t> </a:t>
            </a:r>
            <a:r>
              <a:rPr lang="en-US" dirty="0" err="1"/>
              <a:t>tek</a:t>
            </a:r>
            <a:r>
              <a:rPr lang="en-US" dirty="0"/>
              <a:t> </a:t>
            </a:r>
            <a:r>
              <a:rPr lang="en-US" dirty="0" err="1"/>
              <a:t>bir</a:t>
            </a:r>
            <a:r>
              <a:rPr lang="en-US" dirty="0"/>
              <a:t> </a:t>
            </a:r>
            <a:r>
              <a:rPr lang="en-US" dirty="0" err="1"/>
              <a:t>ara</a:t>
            </a:r>
            <a:r>
              <a:rPr lang="en-US" dirty="0"/>
              <a:t> </a:t>
            </a:r>
            <a:r>
              <a:rPr lang="en-US" dirty="0" err="1"/>
              <a:t>yüz</a:t>
            </a:r>
            <a:r>
              <a:rPr lang="en-US" dirty="0"/>
              <a:t>) </a:t>
            </a:r>
            <a:r>
              <a:rPr lang="en-US" dirty="0" err="1"/>
              <a:t>sağlar</a:t>
            </a:r>
            <a:r>
              <a:rPr lang="en-US" dirty="0"/>
              <a:t>, </a:t>
            </a:r>
            <a:r>
              <a:rPr lang="en-US" dirty="0" err="1"/>
              <a:t>bu</a:t>
            </a:r>
            <a:r>
              <a:rPr lang="en-US" dirty="0"/>
              <a:t> da </a:t>
            </a:r>
            <a:r>
              <a:rPr lang="en-US" dirty="0" err="1"/>
              <a:t>programların</a:t>
            </a:r>
            <a:r>
              <a:rPr lang="en-US" dirty="0"/>
              <a:t> test </a:t>
            </a:r>
            <a:r>
              <a:rPr lang="en-US" dirty="0" err="1"/>
              <a:t>ve</a:t>
            </a:r>
            <a:r>
              <a:rPr lang="en-US" dirty="0"/>
              <a:t> </a:t>
            </a:r>
            <a:r>
              <a:rPr lang="en-US" dirty="0" err="1"/>
              <a:t>hata</a:t>
            </a:r>
            <a:r>
              <a:rPr lang="en-US" dirty="0"/>
              <a:t> </a:t>
            </a:r>
            <a:r>
              <a:rPr lang="en-US" dirty="0" err="1"/>
              <a:t>kontrolünü</a:t>
            </a:r>
            <a:r>
              <a:rPr lang="en-US" dirty="0"/>
              <a:t> </a:t>
            </a:r>
            <a:r>
              <a:rPr lang="en-US" dirty="0" err="1"/>
              <a:t>kolaylaştırır</a:t>
            </a:r>
            <a:r>
              <a:rPr lang="en-US" dirty="0"/>
              <a:t>.</a:t>
            </a:r>
          </a:p>
          <a:p>
            <a:r>
              <a:rPr lang="en-US" dirty="0" err="1"/>
              <a:t>Çok</a:t>
            </a:r>
            <a:r>
              <a:rPr lang="en-US" dirty="0"/>
              <a:t> </a:t>
            </a:r>
            <a:r>
              <a:rPr lang="en-US" dirty="0" err="1"/>
              <a:t>biçimlilik</a:t>
            </a:r>
            <a:r>
              <a:rPr lang="en-US" dirty="0"/>
              <a:t>, </a:t>
            </a:r>
            <a:r>
              <a:rPr lang="en-US" dirty="0" err="1"/>
              <a:t>aralarında</a:t>
            </a:r>
            <a:r>
              <a:rPr lang="en-US" dirty="0"/>
              <a:t> </a:t>
            </a:r>
            <a:r>
              <a:rPr lang="en-US" dirty="0" err="1"/>
              <a:t>kalıtım</a:t>
            </a:r>
            <a:r>
              <a:rPr lang="en-US" dirty="0"/>
              <a:t> </a:t>
            </a:r>
            <a:r>
              <a:rPr lang="en-US" dirty="0" err="1"/>
              <a:t>ilişkisi</a:t>
            </a:r>
            <a:r>
              <a:rPr lang="en-US" dirty="0"/>
              <a:t> </a:t>
            </a:r>
            <a:r>
              <a:rPr lang="en-US" dirty="0" err="1"/>
              <a:t>bulunan</a:t>
            </a:r>
            <a:r>
              <a:rPr lang="en-US" dirty="0"/>
              <a:t> </a:t>
            </a:r>
            <a:r>
              <a:rPr lang="en-US" dirty="0" err="1"/>
              <a:t>üst</a:t>
            </a:r>
            <a:r>
              <a:rPr lang="en-US" dirty="0"/>
              <a:t> </a:t>
            </a:r>
            <a:r>
              <a:rPr lang="en-US" dirty="0" err="1"/>
              <a:t>ve</a:t>
            </a:r>
            <a:r>
              <a:rPr lang="en-US" dirty="0"/>
              <a:t> alt </a:t>
            </a:r>
            <a:r>
              <a:rPr lang="en-US" dirty="0" err="1"/>
              <a:t>sınıflarda</a:t>
            </a:r>
            <a:r>
              <a:rPr lang="en-US" dirty="0"/>
              <a:t> </a:t>
            </a:r>
            <a:r>
              <a:rPr lang="en-US" dirty="0" err="1"/>
              <a:t>tanımlanan</a:t>
            </a:r>
            <a:r>
              <a:rPr lang="en-US" dirty="0"/>
              <a:t> </a:t>
            </a:r>
            <a:r>
              <a:rPr lang="en-US" dirty="0" err="1"/>
              <a:t>ortak</a:t>
            </a:r>
            <a:r>
              <a:rPr lang="en-US" dirty="0"/>
              <a:t> </a:t>
            </a:r>
            <a:r>
              <a:rPr lang="en-US" dirty="0" err="1"/>
              <a:t>işlevler</a:t>
            </a:r>
            <a:r>
              <a:rPr lang="en-US" dirty="0"/>
              <a:t> </a:t>
            </a:r>
            <a:r>
              <a:rPr lang="en-US" dirty="0" err="1"/>
              <a:t>üzerine</a:t>
            </a:r>
            <a:r>
              <a:rPr lang="en-US" dirty="0"/>
              <a:t> </a:t>
            </a:r>
            <a:r>
              <a:rPr lang="en-US" dirty="0" err="1"/>
              <a:t>inşa</a:t>
            </a:r>
            <a:r>
              <a:rPr lang="en-US" dirty="0"/>
              <a:t> </a:t>
            </a:r>
            <a:r>
              <a:rPr lang="en-US" dirty="0" err="1"/>
              <a:t>edilir</a:t>
            </a:r>
            <a:r>
              <a:rPr lang="en-US" dirty="0"/>
              <a:t>. Bu </a:t>
            </a:r>
            <a:r>
              <a:rPr lang="en-US" dirty="0" err="1"/>
              <a:t>yapıda</a:t>
            </a:r>
            <a:r>
              <a:rPr lang="en-US" dirty="0"/>
              <a:t> </a:t>
            </a:r>
            <a:r>
              <a:rPr lang="en-US" dirty="0" err="1"/>
              <a:t>ortak</a:t>
            </a:r>
            <a:r>
              <a:rPr lang="en-US" dirty="0"/>
              <a:t> </a:t>
            </a:r>
            <a:r>
              <a:rPr lang="en-US" dirty="0" err="1"/>
              <a:t>fonksiyonun</a:t>
            </a:r>
            <a:r>
              <a:rPr lang="en-US" dirty="0"/>
              <a:t> </a:t>
            </a:r>
            <a:r>
              <a:rPr lang="en-US" dirty="0" err="1"/>
              <a:t>üst</a:t>
            </a:r>
            <a:r>
              <a:rPr lang="en-US" dirty="0"/>
              <a:t> </a:t>
            </a:r>
            <a:r>
              <a:rPr lang="en-US" dirty="0" err="1"/>
              <a:t>ve</a:t>
            </a:r>
            <a:r>
              <a:rPr lang="en-US" dirty="0"/>
              <a:t> alt </a:t>
            </a:r>
            <a:r>
              <a:rPr lang="en-US" dirty="0" err="1"/>
              <a:t>sınıflarda</a:t>
            </a:r>
            <a:r>
              <a:rPr lang="en-US" dirty="0"/>
              <a:t> </a:t>
            </a:r>
            <a:r>
              <a:rPr lang="en-US" dirty="0" err="1"/>
              <a:t>içeriği</a:t>
            </a:r>
            <a:r>
              <a:rPr lang="en-US" dirty="0"/>
              <a:t> </a:t>
            </a:r>
            <a:r>
              <a:rPr lang="en-US" dirty="0" err="1"/>
              <a:t>farklı</a:t>
            </a:r>
            <a:r>
              <a:rPr lang="en-US" dirty="0"/>
              <a:t> </a:t>
            </a:r>
            <a:r>
              <a:rPr lang="en-US" dirty="0" err="1"/>
              <a:t>tanımlanır</a:t>
            </a:r>
            <a:r>
              <a:rPr lang="en-US" dirty="0"/>
              <a:t>. </a:t>
            </a:r>
            <a:endParaRPr lang="tr-TR" dirty="0"/>
          </a:p>
          <a:p>
            <a:r>
              <a:rPr lang="en-US" dirty="0" err="1"/>
              <a:t>Örneğin</a:t>
            </a:r>
            <a:r>
              <a:rPr lang="en-US" dirty="0"/>
              <a:t>, '</a:t>
            </a:r>
            <a:r>
              <a:rPr lang="en-US" dirty="0" err="1"/>
              <a:t>Hayvan</a:t>
            </a:r>
            <a:r>
              <a:rPr lang="en-US" dirty="0"/>
              <a:t>' </a:t>
            </a:r>
            <a:r>
              <a:rPr lang="en-US" dirty="0" err="1"/>
              <a:t>sınıfının</a:t>
            </a:r>
            <a:r>
              <a:rPr lang="en-US" dirty="0"/>
              <a:t> </a:t>
            </a:r>
            <a:r>
              <a:rPr lang="en-US" dirty="0" err="1"/>
              <a:t>seslendirmesine</a:t>
            </a:r>
            <a:r>
              <a:rPr lang="en-US" dirty="0"/>
              <a:t> </a:t>
            </a:r>
            <a:r>
              <a:rPr lang="en-US" dirty="0" err="1"/>
              <a:t>dair</a:t>
            </a:r>
            <a:r>
              <a:rPr lang="en-US" dirty="0"/>
              <a:t> </a:t>
            </a:r>
            <a:r>
              <a:rPr lang="en-US" dirty="0" err="1"/>
              <a:t>ortak</a:t>
            </a:r>
            <a:r>
              <a:rPr lang="en-US" dirty="0"/>
              <a:t> </a:t>
            </a:r>
            <a:r>
              <a:rPr lang="en-US" dirty="0" err="1"/>
              <a:t>işlevi</a:t>
            </a:r>
            <a:r>
              <a:rPr lang="en-US" dirty="0"/>
              <a:t>/</a:t>
            </a:r>
            <a:r>
              <a:rPr lang="en-US" dirty="0" err="1"/>
              <a:t>fonksiyonu</a:t>
            </a:r>
            <a:r>
              <a:rPr lang="en-US" dirty="0"/>
              <a:t> '</a:t>
            </a:r>
            <a:r>
              <a:rPr lang="en-US" dirty="0" err="1"/>
              <a:t>Konus</a:t>
            </a:r>
            <a:r>
              <a:rPr lang="en-US" dirty="0"/>
              <a:t>()' </a:t>
            </a:r>
            <a:r>
              <a:rPr lang="en-US" dirty="0" err="1"/>
              <a:t>olsun</a:t>
            </a:r>
            <a:r>
              <a:rPr lang="en-US" dirty="0"/>
              <a:t>. '</a:t>
            </a:r>
            <a:r>
              <a:rPr lang="en-US" dirty="0" err="1"/>
              <a:t>Köpek</a:t>
            </a:r>
            <a:r>
              <a:rPr lang="en-US" dirty="0"/>
              <a:t>, 'Kedi' </a:t>
            </a:r>
            <a:r>
              <a:rPr lang="en-US" dirty="0" err="1"/>
              <a:t>ve</a:t>
            </a:r>
            <a:r>
              <a:rPr lang="en-US" dirty="0"/>
              <a:t> '</a:t>
            </a:r>
            <a:r>
              <a:rPr lang="en-US" dirty="0" err="1"/>
              <a:t>İnek</a:t>
            </a:r>
            <a:r>
              <a:rPr lang="en-US" dirty="0"/>
              <a:t>' </a:t>
            </a:r>
            <a:r>
              <a:rPr lang="en-US" dirty="0" err="1"/>
              <a:t>onun</a:t>
            </a:r>
            <a:r>
              <a:rPr lang="en-US" dirty="0"/>
              <a:t> alt </a:t>
            </a:r>
            <a:r>
              <a:rPr lang="en-US" dirty="0" err="1"/>
              <a:t>sınıfları</a:t>
            </a:r>
            <a:r>
              <a:rPr lang="en-US" dirty="0"/>
              <a:t> </a:t>
            </a:r>
            <a:r>
              <a:rPr lang="en-US" dirty="0" err="1"/>
              <a:t>olmalarına</a:t>
            </a:r>
            <a:r>
              <a:rPr lang="en-US" dirty="0"/>
              <a:t> </a:t>
            </a:r>
            <a:r>
              <a:rPr lang="en-US" dirty="0" err="1"/>
              <a:t>rağmen</a:t>
            </a:r>
            <a:r>
              <a:rPr lang="en-US" dirty="0"/>
              <a:t>, </a:t>
            </a:r>
            <a:r>
              <a:rPr lang="en-US" dirty="0" err="1"/>
              <a:t>köpeğin</a:t>
            </a:r>
            <a:r>
              <a:rPr lang="en-US" dirty="0"/>
              <a:t> </a:t>
            </a:r>
            <a:r>
              <a:rPr lang="en-US" dirty="0" err="1"/>
              <a:t>konuşma</a:t>
            </a:r>
            <a:r>
              <a:rPr lang="en-US" dirty="0"/>
              <a:t> </a:t>
            </a:r>
            <a:r>
              <a:rPr lang="en-US" dirty="0" err="1"/>
              <a:t>işlevi</a:t>
            </a:r>
            <a:r>
              <a:rPr lang="en-US" dirty="0"/>
              <a:t> '</a:t>
            </a:r>
            <a:r>
              <a:rPr lang="en-US" dirty="0" err="1"/>
              <a:t>havlamak</a:t>
            </a:r>
            <a:r>
              <a:rPr lang="en-US" dirty="0"/>
              <a:t>, </a:t>
            </a:r>
            <a:r>
              <a:rPr lang="en-US" dirty="0" err="1"/>
              <a:t>kedininki</a:t>
            </a:r>
            <a:r>
              <a:rPr lang="en-US" dirty="0"/>
              <a:t> '</a:t>
            </a:r>
            <a:r>
              <a:rPr lang="en-US" dirty="0" err="1"/>
              <a:t>miyavlamak</a:t>
            </a:r>
            <a:r>
              <a:rPr lang="en-US" dirty="0"/>
              <a:t>' </a:t>
            </a:r>
            <a:r>
              <a:rPr lang="en-US" dirty="0" err="1"/>
              <a:t>ve</a:t>
            </a:r>
            <a:r>
              <a:rPr lang="en-US" dirty="0"/>
              <a:t> </a:t>
            </a:r>
            <a:r>
              <a:rPr lang="en-US" dirty="0" err="1"/>
              <a:t>ineğinki</a:t>
            </a:r>
            <a:r>
              <a:rPr lang="en-US" dirty="0"/>
              <a:t> </a:t>
            </a:r>
            <a:r>
              <a:rPr lang="en-US" dirty="0" err="1"/>
              <a:t>ise</a:t>
            </a:r>
            <a:r>
              <a:rPr lang="en-US" dirty="0"/>
              <a:t> '</a:t>
            </a:r>
            <a:r>
              <a:rPr lang="en-US" dirty="0" err="1"/>
              <a:t>möölemek</a:t>
            </a:r>
            <a:r>
              <a:rPr lang="en-US" dirty="0"/>
              <a:t>' </a:t>
            </a:r>
            <a:r>
              <a:rPr lang="en-US" dirty="0" err="1"/>
              <a:t>biçiminde</a:t>
            </a:r>
            <a:r>
              <a:rPr lang="en-US" dirty="0"/>
              <a:t> </a:t>
            </a:r>
            <a:r>
              <a:rPr lang="en-US" dirty="0" err="1"/>
              <a:t>gerçekleşir</a:t>
            </a:r>
            <a:r>
              <a:rPr lang="en-US" dirty="0"/>
              <a:t>.</a:t>
            </a:r>
            <a:endParaRPr lang="tr-TR" dirty="0"/>
          </a:p>
          <a:p>
            <a:endParaRPr lang="en-US" dirty="0"/>
          </a:p>
        </p:txBody>
      </p:sp>
    </p:spTree>
    <p:extLst>
      <p:ext uri="{BB962C8B-B14F-4D97-AF65-F5344CB8AC3E}">
        <p14:creationId xmlns:p14="http://schemas.microsoft.com/office/powerpoint/2010/main" val="11178782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91441"/>
            <a:ext cx="8208912" cy="65202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38</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63B6EAA1-3262-C4A8-FE1B-23778B9EFCCB}"/>
              </a:ext>
            </a:extLst>
          </p:cNvPr>
          <p:cNvSpPr txBox="1"/>
          <p:nvPr/>
        </p:nvSpPr>
        <p:spPr>
          <a:xfrm>
            <a:off x="2331720" y="310896"/>
            <a:ext cx="7543800" cy="4247317"/>
          </a:xfrm>
          <a:prstGeom prst="rect">
            <a:avLst/>
          </a:prstGeom>
          <a:noFill/>
        </p:spPr>
        <p:txBody>
          <a:bodyPr wrap="square" rtlCol="0">
            <a:spAutoFit/>
          </a:bodyPr>
          <a:lstStyle/>
          <a:p>
            <a:r>
              <a:rPr lang="en-US" b="1" dirty="0" err="1"/>
              <a:t>Örnek</a:t>
            </a:r>
            <a:r>
              <a:rPr lang="en-US" b="1" dirty="0"/>
              <a:t> </a:t>
            </a:r>
            <a:r>
              <a:rPr lang="tr-TR" b="1" dirty="0"/>
              <a:t>6</a:t>
            </a:r>
            <a:r>
              <a:rPr lang="en-US" b="1" dirty="0"/>
              <a:t>.</a:t>
            </a:r>
            <a:r>
              <a:rPr lang="tr-TR" b="1" dirty="0"/>
              <a:t>1:</a:t>
            </a:r>
            <a:r>
              <a:rPr lang="en-US" b="1" dirty="0"/>
              <a:t> </a:t>
            </a:r>
            <a:r>
              <a:rPr lang="en-US" dirty="0" err="1"/>
              <a:t>Çok</a:t>
            </a:r>
            <a:r>
              <a:rPr lang="en-US" dirty="0"/>
              <a:t> </a:t>
            </a:r>
            <a:r>
              <a:rPr lang="en-US" dirty="0" err="1"/>
              <a:t>biçimlilik</a:t>
            </a:r>
            <a:r>
              <a:rPr lang="en-US" dirty="0"/>
              <a:t> </a:t>
            </a:r>
            <a:r>
              <a:rPr lang="en-US" dirty="0" err="1"/>
              <a:t>kavramını</a:t>
            </a:r>
            <a:r>
              <a:rPr lang="en-US" dirty="0"/>
              <a:t>, </a:t>
            </a:r>
            <a:r>
              <a:rPr lang="en-US" dirty="0" err="1"/>
              <a:t>bir</a:t>
            </a:r>
            <a:r>
              <a:rPr lang="en-US" dirty="0"/>
              <a:t> </a:t>
            </a:r>
            <a:r>
              <a:rPr lang="en-US" dirty="0" err="1"/>
              <a:t>grup</a:t>
            </a:r>
            <a:r>
              <a:rPr lang="en-US" dirty="0"/>
              <a:t> </a:t>
            </a:r>
            <a:r>
              <a:rPr lang="en-US" dirty="0" err="1"/>
              <a:t>hayvanın</a:t>
            </a:r>
            <a:r>
              <a:rPr lang="en-US" dirty="0"/>
              <a:t> </a:t>
            </a:r>
            <a:r>
              <a:rPr lang="en-US" dirty="0" err="1"/>
              <a:t>ses</a:t>
            </a:r>
            <a:r>
              <a:rPr lang="en-US" dirty="0"/>
              <a:t> </a:t>
            </a:r>
            <a:r>
              <a:rPr lang="en-US" dirty="0" err="1"/>
              <a:t>çıkarma</a:t>
            </a:r>
            <a:r>
              <a:rPr lang="en-US" dirty="0"/>
              <a:t> (</a:t>
            </a:r>
            <a:r>
              <a:rPr lang="en-US" dirty="0" err="1"/>
              <a:t>konuşma</a:t>
            </a:r>
            <a:r>
              <a:rPr lang="en-US" dirty="0"/>
              <a:t>) </a:t>
            </a:r>
            <a:r>
              <a:rPr lang="en-US" dirty="0" err="1"/>
              <a:t>yeteneği</a:t>
            </a:r>
            <a:r>
              <a:rPr lang="en-US" dirty="0"/>
              <a:t> </a:t>
            </a:r>
            <a:r>
              <a:rPr lang="en-US" dirty="0" err="1"/>
              <a:t>üzerinden</a:t>
            </a:r>
            <a:r>
              <a:rPr lang="en-US" dirty="0"/>
              <a:t> </a:t>
            </a:r>
            <a:r>
              <a:rPr lang="en-US" dirty="0" err="1"/>
              <a:t>açıklayan</a:t>
            </a:r>
            <a:r>
              <a:rPr lang="en-US" dirty="0"/>
              <a:t> </a:t>
            </a:r>
            <a:r>
              <a:rPr lang="en-US" dirty="0" err="1"/>
              <a:t>bir</a:t>
            </a:r>
            <a:r>
              <a:rPr lang="en-US" dirty="0"/>
              <a:t> </a:t>
            </a:r>
            <a:r>
              <a:rPr lang="en-US" dirty="0" err="1"/>
              <a:t>uygulama</a:t>
            </a:r>
            <a:r>
              <a:rPr lang="en-US" dirty="0"/>
              <a:t> </a:t>
            </a:r>
            <a:r>
              <a:rPr lang="en-US" dirty="0" err="1"/>
              <a:t>gerçekleştiriniz</a:t>
            </a:r>
            <a:r>
              <a:rPr lang="en-US" dirty="0"/>
              <a:t>.</a:t>
            </a:r>
            <a:endParaRPr lang="tr-TR" dirty="0"/>
          </a:p>
          <a:p>
            <a:endParaRPr lang="en-US" dirty="0"/>
          </a:p>
          <a:p>
            <a:r>
              <a:rPr lang="en-US" dirty="0" err="1"/>
              <a:t>Çözüm</a:t>
            </a:r>
            <a:r>
              <a:rPr lang="en-US" dirty="0"/>
              <a:t>: </a:t>
            </a:r>
            <a:r>
              <a:rPr lang="en-US" dirty="0" err="1"/>
              <a:t>Örneğimizde</a:t>
            </a:r>
            <a:r>
              <a:rPr lang="en-US" dirty="0"/>
              <a:t> </a:t>
            </a:r>
            <a:r>
              <a:rPr lang="en-US" dirty="0" err="1"/>
              <a:t>Hayvan</a:t>
            </a:r>
            <a:r>
              <a:rPr lang="en-US" dirty="0"/>
              <a:t> </a:t>
            </a:r>
            <a:r>
              <a:rPr lang="en-US" dirty="0" err="1"/>
              <a:t>adlı</a:t>
            </a:r>
            <a:r>
              <a:rPr lang="en-US" dirty="0"/>
              <a:t> </a:t>
            </a:r>
            <a:r>
              <a:rPr lang="en-US" dirty="0" err="1"/>
              <a:t>bir</a:t>
            </a:r>
            <a:r>
              <a:rPr lang="en-US" dirty="0"/>
              <a:t> </a:t>
            </a:r>
            <a:r>
              <a:rPr lang="en-US" dirty="0" err="1"/>
              <a:t>üst</a:t>
            </a:r>
            <a:r>
              <a:rPr lang="en-US" dirty="0"/>
              <a:t> </a:t>
            </a:r>
            <a:r>
              <a:rPr lang="en-US" dirty="0" err="1"/>
              <a:t>sınıf</a:t>
            </a:r>
            <a:r>
              <a:rPr lang="en-US" dirty="0"/>
              <a:t> </a:t>
            </a:r>
            <a:r>
              <a:rPr lang="en-US" dirty="0" err="1"/>
              <a:t>tanımladık</a:t>
            </a:r>
            <a:r>
              <a:rPr lang="en-US" dirty="0"/>
              <a:t> </a:t>
            </a:r>
            <a:r>
              <a:rPr lang="en-US" dirty="0" err="1"/>
              <a:t>ve</a:t>
            </a:r>
            <a:r>
              <a:rPr lang="en-US" dirty="0"/>
              <a:t> </a:t>
            </a:r>
            <a:r>
              <a:rPr lang="en-US" dirty="0" err="1"/>
              <a:t>bu</a:t>
            </a:r>
            <a:r>
              <a:rPr lang="en-US" dirty="0"/>
              <a:t> </a:t>
            </a:r>
            <a:r>
              <a:rPr lang="en-US" dirty="0" err="1"/>
              <a:t>sınıftan</a:t>
            </a:r>
            <a:r>
              <a:rPr lang="en-US" dirty="0"/>
              <a:t> </a:t>
            </a:r>
            <a:r>
              <a:rPr lang="tr-TR" dirty="0"/>
              <a:t>İ</a:t>
            </a:r>
            <a:r>
              <a:rPr lang="en-US" dirty="0"/>
              <a:t>nek, Kedi </a:t>
            </a:r>
            <a:r>
              <a:rPr lang="en-US" dirty="0" err="1"/>
              <a:t>ve</a:t>
            </a:r>
            <a:r>
              <a:rPr lang="en-US" dirty="0"/>
              <a:t> Kopek </a:t>
            </a:r>
            <a:r>
              <a:rPr lang="en-US" dirty="0" err="1"/>
              <a:t>adlı</a:t>
            </a:r>
            <a:r>
              <a:rPr lang="en-US" dirty="0"/>
              <a:t> </a:t>
            </a:r>
            <a:r>
              <a:rPr lang="en-US" dirty="0" err="1"/>
              <a:t>üç</a:t>
            </a:r>
            <a:r>
              <a:rPr lang="en-US" dirty="0"/>
              <a:t> alt </a:t>
            </a:r>
            <a:r>
              <a:rPr lang="en-US" dirty="0" err="1"/>
              <a:t>sınıf</a:t>
            </a:r>
            <a:r>
              <a:rPr lang="en-US" dirty="0"/>
              <a:t> </a:t>
            </a:r>
            <a:r>
              <a:rPr lang="en-US" dirty="0" err="1"/>
              <a:t>türettik</a:t>
            </a:r>
            <a:r>
              <a:rPr lang="en-US" dirty="0"/>
              <a:t>. Bu </a:t>
            </a:r>
            <a:r>
              <a:rPr lang="en-US" dirty="0" err="1"/>
              <a:t>türetilen</a:t>
            </a:r>
            <a:r>
              <a:rPr lang="en-US" dirty="0"/>
              <a:t> alt </a:t>
            </a:r>
            <a:r>
              <a:rPr lang="en-US" dirty="0" err="1"/>
              <a:t>sınıfların</a:t>
            </a:r>
            <a:r>
              <a:rPr lang="en-US" dirty="0"/>
              <a:t> </a:t>
            </a:r>
            <a:r>
              <a:rPr lang="en-US" dirty="0" err="1"/>
              <a:t>hepsi</a:t>
            </a:r>
            <a:r>
              <a:rPr lang="en-US" dirty="0"/>
              <a:t> </a:t>
            </a:r>
            <a:r>
              <a:rPr lang="en-US" dirty="0" err="1"/>
              <a:t>konuşabilmek</a:t>
            </a:r>
            <a:r>
              <a:rPr lang="en-US" dirty="0"/>
              <a:t> </a:t>
            </a:r>
            <a:r>
              <a:rPr lang="en-US" dirty="0" err="1"/>
              <a:t>için</a:t>
            </a:r>
            <a:r>
              <a:rPr lang="en-US" dirty="0"/>
              <a:t> </a:t>
            </a:r>
            <a:r>
              <a:rPr lang="en-US" dirty="0" err="1"/>
              <a:t>Konus</a:t>
            </a:r>
            <a:r>
              <a:rPr lang="en-US" dirty="0"/>
              <a:t>() </a:t>
            </a:r>
            <a:r>
              <a:rPr lang="en-US" dirty="0" err="1"/>
              <a:t>adlı</a:t>
            </a:r>
            <a:r>
              <a:rPr lang="en-US" dirty="0"/>
              <a:t> </a:t>
            </a:r>
            <a:r>
              <a:rPr lang="en-US" dirty="0" err="1"/>
              <a:t>bir</a:t>
            </a:r>
            <a:r>
              <a:rPr lang="en-US" dirty="0"/>
              <a:t> </a:t>
            </a:r>
            <a:r>
              <a:rPr lang="en-US" dirty="0" err="1"/>
              <a:t>fonksiyona</a:t>
            </a:r>
            <a:r>
              <a:rPr lang="en-US" dirty="0"/>
              <a:t> </a:t>
            </a:r>
            <a:r>
              <a:rPr lang="en-US" dirty="0" err="1"/>
              <a:t>sahiptirler</a:t>
            </a:r>
            <a:r>
              <a:rPr lang="en-US" dirty="0"/>
              <a:t>. </a:t>
            </a:r>
            <a:r>
              <a:rPr lang="en-US" dirty="0" err="1"/>
              <a:t>Fakat</a:t>
            </a:r>
            <a:r>
              <a:rPr lang="en-US" dirty="0"/>
              <a:t> her </a:t>
            </a:r>
            <a:r>
              <a:rPr lang="en-US" dirty="0" err="1"/>
              <a:t>bir</a:t>
            </a:r>
            <a:r>
              <a:rPr lang="en-US" dirty="0"/>
              <a:t> alt </a:t>
            </a:r>
            <a:r>
              <a:rPr lang="en-US" dirty="0" err="1"/>
              <a:t>sınıf</a:t>
            </a:r>
            <a:r>
              <a:rPr lang="en-US" dirty="0"/>
              <a:t> </a:t>
            </a:r>
            <a:r>
              <a:rPr lang="en-US" dirty="0" err="1"/>
              <a:t>için</a:t>
            </a:r>
            <a:r>
              <a:rPr lang="en-US" dirty="0"/>
              <a:t> </a:t>
            </a:r>
            <a:r>
              <a:rPr lang="en-US" dirty="0" err="1"/>
              <a:t>bu</a:t>
            </a:r>
            <a:r>
              <a:rPr lang="en-US" dirty="0"/>
              <a:t> </a:t>
            </a:r>
            <a:r>
              <a:rPr lang="en-US" dirty="0" err="1"/>
              <a:t>fonksiyon</a:t>
            </a:r>
            <a:r>
              <a:rPr lang="en-US" dirty="0"/>
              <a:t> </a:t>
            </a:r>
            <a:r>
              <a:rPr lang="en-US" dirty="0" err="1"/>
              <a:t>aynı</a:t>
            </a:r>
            <a:r>
              <a:rPr lang="en-US" dirty="0"/>
              <a:t> </a:t>
            </a:r>
            <a:r>
              <a:rPr lang="en-US" dirty="0" err="1"/>
              <a:t>isimli</a:t>
            </a:r>
            <a:r>
              <a:rPr lang="en-US" dirty="0"/>
              <a:t> (</a:t>
            </a:r>
            <a:r>
              <a:rPr lang="en-US" dirty="0" err="1"/>
              <a:t>Konus</a:t>
            </a:r>
            <a:r>
              <a:rPr lang="en-US" dirty="0"/>
              <a:t>) </a:t>
            </a:r>
            <a:r>
              <a:rPr lang="en-US" dirty="0" err="1"/>
              <a:t>olmasına</a:t>
            </a:r>
            <a:r>
              <a:rPr lang="en-US" dirty="0"/>
              <a:t> </a:t>
            </a:r>
            <a:r>
              <a:rPr lang="en-US" dirty="0" err="1"/>
              <a:t>rağmen</a:t>
            </a:r>
            <a:r>
              <a:rPr lang="en-US" dirty="0"/>
              <a:t> </a:t>
            </a:r>
            <a:r>
              <a:rPr lang="en-US" dirty="0" err="1"/>
              <a:t>çağrıldığında</a:t>
            </a:r>
            <a:r>
              <a:rPr lang="en-US" dirty="0"/>
              <a:t>, o </a:t>
            </a:r>
            <a:r>
              <a:rPr lang="en-US" dirty="0" err="1"/>
              <a:t>anda</a:t>
            </a:r>
            <a:r>
              <a:rPr lang="en-US" dirty="0"/>
              <a:t> hangi alt </a:t>
            </a:r>
            <a:r>
              <a:rPr lang="en-US" dirty="0" err="1"/>
              <a:t>sınıfa</a:t>
            </a:r>
            <a:r>
              <a:rPr lang="en-US" dirty="0"/>
              <a:t> </a:t>
            </a:r>
            <a:r>
              <a:rPr lang="en-US" dirty="0" err="1"/>
              <a:t>ait</a:t>
            </a:r>
            <a:r>
              <a:rPr lang="en-US" dirty="0"/>
              <a:t> </a:t>
            </a:r>
            <a:r>
              <a:rPr lang="en-US" dirty="0" err="1"/>
              <a:t>nesneyi</a:t>
            </a:r>
            <a:r>
              <a:rPr lang="en-US" dirty="0"/>
              <a:t> </a:t>
            </a:r>
            <a:r>
              <a:rPr lang="en-US" dirty="0" err="1"/>
              <a:t>gösteriyorsa</a:t>
            </a:r>
            <a:r>
              <a:rPr lang="en-US" dirty="0"/>
              <a:t> o </a:t>
            </a:r>
            <a:r>
              <a:rPr lang="en-US" dirty="0" err="1"/>
              <a:t>nesne</a:t>
            </a:r>
            <a:r>
              <a:rPr lang="en-US" dirty="0"/>
              <a:t> </a:t>
            </a:r>
            <a:r>
              <a:rPr lang="en-US" dirty="0" err="1"/>
              <a:t>konuşacaktır</a:t>
            </a:r>
            <a:r>
              <a:rPr lang="en-US" dirty="0"/>
              <a:t>.</a:t>
            </a:r>
            <a:endParaRPr lang="tr-TR" dirty="0"/>
          </a:p>
          <a:p>
            <a:endParaRPr lang="tr-TR" dirty="0"/>
          </a:p>
          <a:p>
            <a:r>
              <a:rPr lang="en-US" dirty="0" err="1"/>
              <a:t>Hayvan</a:t>
            </a:r>
            <a:r>
              <a:rPr lang="en-US" dirty="0"/>
              <a:t> </a:t>
            </a:r>
            <a:r>
              <a:rPr lang="en-US" dirty="0" err="1"/>
              <a:t>sınıfının</a:t>
            </a:r>
            <a:r>
              <a:rPr lang="en-US" dirty="0"/>
              <a:t> </a:t>
            </a:r>
            <a:r>
              <a:rPr lang="en-US" dirty="0" err="1"/>
              <a:t>ortak</a:t>
            </a:r>
            <a:r>
              <a:rPr lang="en-US" dirty="0"/>
              <a:t> </a:t>
            </a:r>
            <a:r>
              <a:rPr lang="en-US" dirty="0" err="1"/>
              <a:t>işlevleri</a:t>
            </a:r>
            <a:r>
              <a:rPr lang="en-US" dirty="0"/>
              <a:t>/</a:t>
            </a:r>
            <a:r>
              <a:rPr lang="en-US" dirty="0" err="1"/>
              <a:t>fonksiyonları</a:t>
            </a:r>
            <a:r>
              <a:rPr lang="en-US" dirty="0"/>
              <a:t> '</a:t>
            </a:r>
            <a:r>
              <a:rPr lang="en-US" dirty="0" err="1"/>
              <a:t>Konusma</a:t>
            </a:r>
            <a:r>
              <a:rPr lang="en-US" dirty="0"/>
              <a:t>()', '</a:t>
            </a:r>
            <a:r>
              <a:rPr lang="en-US" dirty="0" err="1"/>
              <a:t>Beslenme</a:t>
            </a:r>
            <a:r>
              <a:rPr lang="en-US" dirty="0"/>
              <a:t>()' </a:t>
            </a:r>
            <a:r>
              <a:rPr lang="en-US" dirty="0" err="1"/>
              <a:t>olabilir</a:t>
            </a:r>
            <a:r>
              <a:rPr lang="en-US" dirty="0"/>
              <a:t>. '</a:t>
            </a:r>
            <a:r>
              <a:rPr lang="en-US" dirty="0" err="1"/>
              <a:t>Köpek</a:t>
            </a:r>
            <a:r>
              <a:rPr lang="en-US" dirty="0"/>
              <a:t>, 'Kedi', '</a:t>
            </a:r>
            <a:r>
              <a:rPr lang="en-US" dirty="0" err="1"/>
              <a:t>İnek</a:t>
            </a:r>
            <a:r>
              <a:rPr lang="en-US" dirty="0"/>
              <a:t>' </a:t>
            </a:r>
            <a:r>
              <a:rPr lang="en-US" dirty="0" err="1"/>
              <a:t>ve</a:t>
            </a:r>
            <a:r>
              <a:rPr lang="en-US" dirty="0"/>
              <a:t> 'Kurt' </a:t>
            </a:r>
            <a:r>
              <a:rPr lang="en-US" dirty="0" err="1"/>
              <a:t>onun</a:t>
            </a:r>
            <a:r>
              <a:rPr lang="en-US" dirty="0"/>
              <a:t> alt </a:t>
            </a:r>
            <a:r>
              <a:rPr lang="en-US" dirty="0" err="1"/>
              <a:t>sınıfları</a:t>
            </a:r>
            <a:r>
              <a:rPr lang="en-US" dirty="0"/>
              <a:t> </a:t>
            </a:r>
            <a:r>
              <a:rPr lang="en-US" dirty="0" err="1"/>
              <a:t>olmalarına</a:t>
            </a:r>
            <a:r>
              <a:rPr lang="en-US" dirty="0"/>
              <a:t> </a:t>
            </a:r>
            <a:r>
              <a:rPr lang="en-US" dirty="0" err="1"/>
              <a:t>rağmen</a:t>
            </a:r>
            <a:r>
              <a:rPr lang="en-US" dirty="0"/>
              <a:t>, her </a:t>
            </a:r>
            <a:r>
              <a:rPr lang="en-US" dirty="0" err="1"/>
              <a:t>bir</a:t>
            </a:r>
            <a:r>
              <a:rPr lang="en-US" dirty="0"/>
              <a:t> </a:t>
            </a:r>
            <a:r>
              <a:rPr lang="en-US" dirty="0" err="1"/>
              <a:t>hayvanın</a:t>
            </a:r>
            <a:r>
              <a:rPr lang="en-US" dirty="0"/>
              <a:t> '</a:t>
            </a:r>
            <a:r>
              <a:rPr lang="en-US" dirty="0" err="1"/>
              <a:t>Konusma</a:t>
            </a:r>
            <a:r>
              <a:rPr lang="en-US" dirty="0"/>
              <a:t> ()' </a:t>
            </a:r>
            <a:r>
              <a:rPr lang="en-US" dirty="0" err="1"/>
              <a:t>ve</a:t>
            </a:r>
            <a:r>
              <a:rPr lang="en-US" dirty="0"/>
              <a:t> '</a:t>
            </a:r>
            <a:r>
              <a:rPr lang="en-US" dirty="0" err="1"/>
              <a:t>Beslenme</a:t>
            </a:r>
            <a:r>
              <a:rPr lang="en-US" dirty="0"/>
              <a:t> ()' </a:t>
            </a:r>
            <a:r>
              <a:rPr lang="en-US" dirty="0" err="1"/>
              <a:t>gibi</a:t>
            </a:r>
            <a:r>
              <a:rPr lang="en-US" dirty="0"/>
              <a:t> </a:t>
            </a:r>
            <a:r>
              <a:rPr lang="en-US" dirty="0" err="1"/>
              <a:t>metotları</a:t>
            </a:r>
            <a:r>
              <a:rPr lang="en-US" dirty="0"/>
              <a:t>/</a:t>
            </a:r>
            <a:r>
              <a:rPr lang="en-US" dirty="0" err="1"/>
              <a:t>fonksiyonları</a:t>
            </a:r>
            <a:r>
              <a:rPr lang="en-US" dirty="0"/>
              <a:t> </a:t>
            </a:r>
            <a:r>
              <a:rPr lang="en-US" dirty="0" err="1"/>
              <a:t>farklıdır</a:t>
            </a:r>
            <a:r>
              <a:rPr lang="en-US" dirty="0"/>
              <a:t>. O </a:t>
            </a:r>
            <a:r>
              <a:rPr lang="en-US" dirty="0" err="1"/>
              <a:t>sebeple</a:t>
            </a:r>
            <a:r>
              <a:rPr lang="en-US" dirty="0"/>
              <a:t> '</a:t>
            </a:r>
            <a:r>
              <a:rPr lang="en-US" dirty="0" err="1"/>
              <a:t>Hayvan</a:t>
            </a:r>
            <a:r>
              <a:rPr lang="en-US" dirty="0"/>
              <a:t>' </a:t>
            </a:r>
            <a:r>
              <a:rPr lang="en-US" dirty="0" err="1"/>
              <a:t>üst</a:t>
            </a:r>
            <a:r>
              <a:rPr lang="en-US" dirty="0"/>
              <a:t> </a:t>
            </a:r>
            <a:r>
              <a:rPr lang="en-US" dirty="0" err="1"/>
              <a:t>sınıfında</a:t>
            </a:r>
            <a:r>
              <a:rPr lang="en-US" dirty="0"/>
              <a:t> '</a:t>
            </a:r>
            <a:r>
              <a:rPr lang="en-US" dirty="0" err="1"/>
              <a:t>konuşma</a:t>
            </a:r>
            <a:r>
              <a:rPr lang="en-US" dirty="0"/>
              <a:t>()' </a:t>
            </a:r>
            <a:r>
              <a:rPr lang="en-US" dirty="0" err="1"/>
              <a:t>ve</a:t>
            </a:r>
            <a:r>
              <a:rPr lang="en-US" dirty="0"/>
              <a:t> '</a:t>
            </a:r>
            <a:r>
              <a:rPr lang="en-US" dirty="0" err="1"/>
              <a:t>beslenme</a:t>
            </a:r>
            <a:r>
              <a:rPr lang="en-US" dirty="0"/>
              <a:t>' </a:t>
            </a:r>
            <a:r>
              <a:rPr lang="en-US" dirty="0" err="1"/>
              <a:t>gibi</a:t>
            </a:r>
            <a:r>
              <a:rPr lang="en-US" dirty="0"/>
              <a:t> </a:t>
            </a:r>
            <a:r>
              <a:rPr lang="en-US" dirty="0" err="1"/>
              <a:t>fonksiyonların</a:t>
            </a:r>
            <a:r>
              <a:rPr lang="en-US" dirty="0"/>
              <a:t> </a:t>
            </a:r>
            <a:r>
              <a:rPr lang="en-US" dirty="0" err="1"/>
              <a:t>gövdesini</a:t>
            </a:r>
            <a:r>
              <a:rPr lang="en-US" dirty="0"/>
              <a:t> </a:t>
            </a:r>
            <a:r>
              <a:rPr lang="en-US" dirty="0" err="1"/>
              <a:t>tanımlamadan</a:t>
            </a:r>
            <a:r>
              <a:rPr lang="en-US" dirty="0"/>
              <a:t> (pass) </a:t>
            </a:r>
            <a:r>
              <a:rPr lang="en-US" dirty="0" err="1"/>
              <a:t>bırakırız</a:t>
            </a:r>
            <a:r>
              <a:rPr lang="en-US" dirty="0"/>
              <a:t>. </a:t>
            </a:r>
            <a:r>
              <a:rPr lang="en-US" dirty="0" err="1"/>
              <a:t>Böylece</a:t>
            </a:r>
            <a:r>
              <a:rPr lang="en-US" dirty="0"/>
              <a:t> '</a:t>
            </a:r>
            <a:r>
              <a:rPr lang="en-US" dirty="0" err="1"/>
              <a:t>Hayvan</a:t>
            </a:r>
            <a:r>
              <a:rPr lang="en-US" dirty="0"/>
              <a:t>' </a:t>
            </a:r>
            <a:r>
              <a:rPr lang="en-US" dirty="0" err="1"/>
              <a:t>sınıfı</a:t>
            </a:r>
            <a:r>
              <a:rPr lang="en-US" dirty="0"/>
              <a:t> </a:t>
            </a:r>
            <a:r>
              <a:rPr lang="en-US" dirty="0" err="1"/>
              <a:t>soyut</a:t>
            </a:r>
            <a:r>
              <a:rPr lang="en-US" dirty="0"/>
              <a:t> </a:t>
            </a:r>
            <a:r>
              <a:rPr lang="en-US" dirty="0" err="1"/>
              <a:t>bir</a:t>
            </a:r>
            <a:r>
              <a:rPr lang="en-US" dirty="0"/>
              <a:t> </a:t>
            </a:r>
            <a:r>
              <a:rPr lang="en-US" dirty="0" err="1"/>
              <a:t>sınıf</a:t>
            </a:r>
            <a:r>
              <a:rPr lang="en-US" dirty="0"/>
              <a:t> </a:t>
            </a:r>
            <a:r>
              <a:rPr lang="en-US" dirty="0" err="1"/>
              <a:t>olmuş</a:t>
            </a:r>
            <a:r>
              <a:rPr lang="en-US" dirty="0"/>
              <a:t> </a:t>
            </a:r>
            <a:r>
              <a:rPr lang="en-US" dirty="0" err="1"/>
              <a:t>olur</a:t>
            </a:r>
            <a:r>
              <a:rPr lang="en-US" dirty="0"/>
              <a:t>.</a:t>
            </a:r>
          </a:p>
        </p:txBody>
      </p:sp>
    </p:spTree>
    <p:extLst>
      <p:ext uri="{BB962C8B-B14F-4D97-AF65-F5344CB8AC3E}">
        <p14:creationId xmlns:p14="http://schemas.microsoft.com/office/powerpoint/2010/main" val="4179244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91441"/>
            <a:ext cx="8208912" cy="65202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39</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63B6EAA1-3262-C4A8-FE1B-23778B9EFCCB}"/>
              </a:ext>
            </a:extLst>
          </p:cNvPr>
          <p:cNvSpPr txBox="1"/>
          <p:nvPr/>
        </p:nvSpPr>
        <p:spPr>
          <a:xfrm>
            <a:off x="2331720" y="310896"/>
            <a:ext cx="7543800" cy="369332"/>
          </a:xfrm>
          <a:prstGeom prst="rect">
            <a:avLst/>
          </a:prstGeom>
          <a:noFill/>
        </p:spPr>
        <p:txBody>
          <a:bodyPr wrap="square" rtlCol="0">
            <a:spAutoFit/>
          </a:bodyPr>
          <a:lstStyle/>
          <a:p>
            <a:r>
              <a:rPr lang="en-US" b="1" dirty="0" err="1"/>
              <a:t>Örnek</a:t>
            </a:r>
            <a:r>
              <a:rPr lang="en-US" b="1" dirty="0"/>
              <a:t> </a:t>
            </a:r>
            <a:r>
              <a:rPr lang="tr-TR" b="1" dirty="0"/>
              <a:t>6</a:t>
            </a:r>
            <a:r>
              <a:rPr lang="en-US" b="1" dirty="0"/>
              <a:t>.</a:t>
            </a:r>
            <a:r>
              <a:rPr lang="tr-TR" b="1" dirty="0"/>
              <a:t>1 Çözüm:</a:t>
            </a:r>
            <a:endParaRPr lang="en-US" dirty="0"/>
          </a:p>
        </p:txBody>
      </p:sp>
      <p:pic>
        <p:nvPicPr>
          <p:cNvPr id="6" name="Picture 5" descr="A picture containing text, screenshot&#10;&#10;Description automatically generated">
            <a:extLst>
              <a:ext uri="{FF2B5EF4-FFF2-40B4-BE49-F238E27FC236}">
                <a16:creationId xmlns:a16="http://schemas.microsoft.com/office/drawing/2014/main" id="{8D04F425-1F07-4558-196B-276506B8B41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41985" y="680228"/>
            <a:ext cx="5408239" cy="4316940"/>
          </a:xfrm>
          <a:prstGeom prst="rect">
            <a:avLst/>
          </a:prstGeom>
        </p:spPr>
      </p:pic>
      <p:sp>
        <p:nvSpPr>
          <p:cNvPr id="8" name="TextBox 7">
            <a:extLst>
              <a:ext uri="{FF2B5EF4-FFF2-40B4-BE49-F238E27FC236}">
                <a16:creationId xmlns:a16="http://schemas.microsoft.com/office/drawing/2014/main" id="{751D3817-0260-5D6B-281F-D980B097D0EB}"/>
              </a:ext>
            </a:extLst>
          </p:cNvPr>
          <p:cNvSpPr txBox="1"/>
          <p:nvPr/>
        </p:nvSpPr>
        <p:spPr>
          <a:xfrm>
            <a:off x="2331720" y="5138928"/>
            <a:ext cx="7543800" cy="1754326"/>
          </a:xfrm>
          <a:prstGeom prst="rect">
            <a:avLst/>
          </a:prstGeom>
          <a:noFill/>
        </p:spPr>
        <p:txBody>
          <a:bodyPr wrap="square" rtlCol="0">
            <a:spAutoFit/>
          </a:bodyPr>
          <a:lstStyle/>
          <a:p>
            <a:r>
              <a:rPr lang="en-US" sz="1800" dirty="0" err="1"/>
              <a:t>Örneğimizde</a:t>
            </a:r>
            <a:r>
              <a:rPr lang="en-US" sz="1800" dirty="0"/>
              <a:t> </a:t>
            </a:r>
            <a:r>
              <a:rPr lang="en-US" sz="1800" dirty="0" err="1"/>
              <a:t>Hayvan</a:t>
            </a:r>
            <a:r>
              <a:rPr lang="en-US" sz="1800" dirty="0"/>
              <a:t> </a:t>
            </a:r>
            <a:r>
              <a:rPr lang="en-US" sz="1800" dirty="0" err="1"/>
              <a:t>adlı</a:t>
            </a:r>
            <a:r>
              <a:rPr lang="en-US" sz="1800" dirty="0"/>
              <a:t> </a:t>
            </a:r>
            <a:r>
              <a:rPr lang="en-US" sz="1800" dirty="0" err="1"/>
              <a:t>bir</a:t>
            </a:r>
            <a:r>
              <a:rPr lang="en-US" sz="1800" dirty="0"/>
              <a:t> </a:t>
            </a:r>
            <a:r>
              <a:rPr lang="en-US" sz="1800" dirty="0" err="1"/>
              <a:t>üst</a:t>
            </a:r>
            <a:r>
              <a:rPr lang="en-US" sz="1800" dirty="0"/>
              <a:t> </a:t>
            </a:r>
            <a:r>
              <a:rPr lang="en-US" sz="1800" dirty="0" err="1"/>
              <a:t>sınıf</a:t>
            </a:r>
            <a:r>
              <a:rPr lang="en-US" sz="1800" dirty="0"/>
              <a:t> </a:t>
            </a:r>
            <a:r>
              <a:rPr lang="en-US" sz="1800" dirty="0" err="1"/>
              <a:t>tanımladık</a:t>
            </a:r>
            <a:r>
              <a:rPr lang="en-US" sz="1800" dirty="0"/>
              <a:t> </a:t>
            </a:r>
            <a:r>
              <a:rPr lang="en-US" sz="1800" dirty="0" err="1"/>
              <a:t>ve</a:t>
            </a:r>
            <a:r>
              <a:rPr lang="en-US" sz="1800" dirty="0"/>
              <a:t> </a:t>
            </a:r>
            <a:r>
              <a:rPr lang="en-US" sz="1800" dirty="0" err="1"/>
              <a:t>bu</a:t>
            </a:r>
            <a:r>
              <a:rPr lang="en-US" sz="1800" dirty="0"/>
              <a:t> </a:t>
            </a:r>
            <a:r>
              <a:rPr lang="en-US" sz="1800" dirty="0" err="1"/>
              <a:t>sınıftan</a:t>
            </a:r>
            <a:r>
              <a:rPr lang="en-US" sz="1800" dirty="0"/>
              <a:t> </a:t>
            </a:r>
            <a:r>
              <a:rPr lang="tr-TR" sz="1800" dirty="0"/>
              <a:t>İ</a:t>
            </a:r>
            <a:r>
              <a:rPr lang="en-US" sz="1800" dirty="0"/>
              <a:t>nek, Kedi </a:t>
            </a:r>
            <a:r>
              <a:rPr lang="en-US" sz="1800" dirty="0" err="1"/>
              <a:t>ve</a:t>
            </a:r>
            <a:r>
              <a:rPr lang="en-US" sz="1800" dirty="0"/>
              <a:t> Kopek </a:t>
            </a:r>
            <a:r>
              <a:rPr lang="en-US" sz="1800" dirty="0" err="1"/>
              <a:t>adlı</a:t>
            </a:r>
            <a:r>
              <a:rPr lang="en-US" sz="1800" dirty="0"/>
              <a:t> </a:t>
            </a:r>
            <a:r>
              <a:rPr lang="en-US" sz="1800" dirty="0" err="1"/>
              <a:t>üç</a:t>
            </a:r>
            <a:r>
              <a:rPr lang="en-US" sz="1800" dirty="0"/>
              <a:t> alt </a:t>
            </a:r>
            <a:r>
              <a:rPr lang="en-US" sz="1800" dirty="0" err="1"/>
              <a:t>sınıf</a:t>
            </a:r>
            <a:r>
              <a:rPr lang="en-US" sz="1800" dirty="0"/>
              <a:t> </a:t>
            </a:r>
            <a:r>
              <a:rPr lang="en-US" sz="1800" dirty="0" err="1"/>
              <a:t>türettik</a:t>
            </a:r>
            <a:r>
              <a:rPr lang="en-US" sz="1800" dirty="0"/>
              <a:t>. Bu </a:t>
            </a:r>
            <a:r>
              <a:rPr lang="en-US" sz="1800" dirty="0" err="1"/>
              <a:t>türetilen</a:t>
            </a:r>
            <a:r>
              <a:rPr lang="en-US" sz="1800" dirty="0"/>
              <a:t> alt </a:t>
            </a:r>
            <a:r>
              <a:rPr lang="en-US" sz="1800" dirty="0" err="1"/>
              <a:t>sınıfların</a:t>
            </a:r>
            <a:r>
              <a:rPr lang="en-US" sz="1800" dirty="0"/>
              <a:t> </a:t>
            </a:r>
            <a:r>
              <a:rPr lang="en-US" sz="1800" dirty="0" err="1"/>
              <a:t>hepsi</a:t>
            </a:r>
            <a:r>
              <a:rPr lang="en-US" sz="1800" dirty="0"/>
              <a:t> </a:t>
            </a:r>
            <a:r>
              <a:rPr lang="en-US" sz="1800" dirty="0" err="1"/>
              <a:t>konuşabilmek</a:t>
            </a:r>
            <a:r>
              <a:rPr lang="en-US" sz="1800" dirty="0"/>
              <a:t> </a:t>
            </a:r>
            <a:r>
              <a:rPr lang="en-US" sz="1800" dirty="0" err="1"/>
              <a:t>için</a:t>
            </a:r>
            <a:r>
              <a:rPr lang="en-US" sz="1800" dirty="0"/>
              <a:t> </a:t>
            </a:r>
            <a:r>
              <a:rPr lang="en-US" sz="1800" dirty="0" err="1"/>
              <a:t>Konus</a:t>
            </a:r>
            <a:r>
              <a:rPr lang="en-US" sz="1800" dirty="0"/>
              <a:t>() </a:t>
            </a:r>
            <a:r>
              <a:rPr lang="en-US" sz="1800" dirty="0" err="1"/>
              <a:t>adlı</a:t>
            </a:r>
            <a:r>
              <a:rPr lang="en-US" sz="1800" dirty="0"/>
              <a:t> </a:t>
            </a:r>
            <a:r>
              <a:rPr lang="en-US" sz="1800" dirty="0" err="1"/>
              <a:t>bir</a:t>
            </a:r>
            <a:r>
              <a:rPr lang="en-US" sz="1800" dirty="0"/>
              <a:t> </a:t>
            </a:r>
            <a:r>
              <a:rPr lang="en-US" sz="1800" dirty="0" err="1"/>
              <a:t>fonksiyona</a:t>
            </a:r>
            <a:r>
              <a:rPr lang="en-US" sz="1800" dirty="0"/>
              <a:t> </a:t>
            </a:r>
            <a:r>
              <a:rPr lang="en-US" sz="1800" dirty="0" err="1"/>
              <a:t>sahiptirler</a:t>
            </a:r>
            <a:r>
              <a:rPr lang="en-US" sz="1800" dirty="0"/>
              <a:t>. </a:t>
            </a:r>
            <a:r>
              <a:rPr lang="en-US" sz="1800" dirty="0" err="1"/>
              <a:t>Fakat</a:t>
            </a:r>
            <a:r>
              <a:rPr lang="en-US" sz="1800" dirty="0"/>
              <a:t> her </a:t>
            </a:r>
            <a:r>
              <a:rPr lang="en-US" sz="1800" dirty="0" err="1"/>
              <a:t>bir</a:t>
            </a:r>
            <a:r>
              <a:rPr lang="en-US" sz="1800" dirty="0"/>
              <a:t> alt </a:t>
            </a:r>
            <a:r>
              <a:rPr lang="en-US" sz="1800" dirty="0" err="1"/>
              <a:t>sınıf</a:t>
            </a:r>
            <a:r>
              <a:rPr lang="en-US" sz="1800" dirty="0"/>
              <a:t> </a:t>
            </a:r>
            <a:r>
              <a:rPr lang="en-US" sz="1800" dirty="0" err="1"/>
              <a:t>için</a:t>
            </a:r>
            <a:r>
              <a:rPr lang="en-US" sz="1800" dirty="0"/>
              <a:t> </a:t>
            </a:r>
            <a:r>
              <a:rPr lang="en-US" sz="1800" dirty="0" err="1"/>
              <a:t>bu</a:t>
            </a:r>
            <a:r>
              <a:rPr lang="en-US" sz="1800" dirty="0"/>
              <a:t> </a:t>
            </a:r>
            <a:r>
              <a:rPr lang="en-US" sz="1800" dirty="0" err="1"/>
              <a:t>fonksiyon</a:t>
            </a:r>
            <a:r>
              <a:rPr lang="en-US" sz="1800" dirty="0"/>
              <a:t> </a:t>
            </a:r>
            <a:r>
              <a:rPr lang="en-US" sz="1800" dirty="0" err="1"/>
              <a:t>aynı</a:t>
            </a:r>
            <a:r>
              <a:rPr lang="en-US" sz="1800" dirty="0"/>
              <a:t> </a:t>
            </a:r>
            <a:r>
              <a:rPr lang="en-US" sz="1800" dirty="0" err="1"/>
              <a:t>isimli</a:t>
            </a:r>
            <a:r>
              <a:rPr lang="en-US" sz="1800" dirty="0"/>
              <a:t> (</a:t>
            </a:r>
            <a:r>
              <a:rPr lang="en-US" sz="1800" dirty="0" err="1"/>
              <a:t>Konus</a:t>
            </a:r>
            <a:r>
              <a:rPr lang="en-US" sz="1800" dirty="0"/>
              <a:t>) </a:t>
            </a:r>
            <a:r>
              <a:rPr lang="en-US" sz="1800" dirty="0" err="1"/>
              <a:t>olmasına</a:t>
            </a:r>
            <a:r>
              <a:rPr lang="en-US" sz="1800" dirty="0"/>
              <a:t> </a:t>
            </a:r>
            <a:r>
              <a:rPr lang="en-US" sz="1800" dirty="0" err="1"/>
              <a:t>rağmen</a:t>
            </a:r>
            <a:r>
              <a:rPr lang="en-US" sz="1800" dirty="0"/>
              <a:t> </a:t>
            </a:r>
            <a:r>
              <a:rPr lang="en-US" sz="1800" dirty="0" err="1"/>
              <a:t>çağrıldığında</a:t>
            </a:r>
            <a:r>
              <a:rPr lang="en-US" sz="1800" dirty="0"/>
              <a:t>, o </a:t>
            </a:r>
            <a:r>
              <a:rPr lang="en-US" sz="1800" dirty="0" err="1"/>
              <a:t>anda</a:t>
            </a:r>
            <a:r>
              <a:rPr lang="en-US" sz="1800" dirty="0"/>
              <a:t> hangi alt </a:t>
            </a:r>
            <a:r>
              <a:rPr lang="en-US" sz="1800" dirty="0" err="1"/>
              <a:t>sınıfa</a:t>
            </a:r>
            <a:r>
              <a:rPr lang="en-US" sz="1800" dirty="0"/>
              <a:t> </a:t>
            </a:r>
            <a:r>
              <a:rPr lang="en-US" sz="1800" dirty="0" err="1"/>
              <a:t>ait</a:t>
            </a:r>
            <a:r>
              <a:rPr lang="en-US" sz="1800" dirty="0"/>
              <a:t> </a:t>
            </a:r>
            <a:r>
              <a:rPr lang="en-US" sz="1800" dirty="0" err="1"/>
              <a:t>nesneyi</a:t>
            </a:r>
            <a:r>
              <a:rPr lang="en-US" sz="1800" dirty="0"/>
              <a:t> </a:t>
            </a:r>
            <a:r>
              <a:rPr lang="en-US" sz="1800" dirty="0" err="1"/>
              <a:t>gösteriyorsa</a:t>
            </a:r>
            <a:r>
              <a:rPr lang="en-US" sz="1800" dirty="0"/>
              <a:t> o </a:t>
            </a:r>
            <a:r>
              <a:rPr lang="en-US" sz="1800" dirty="0" err="1"/>
              <a:t>nesne</a:t>
            </a:r>
            <a:r>
              <a:rPr lang="en-US" sz="1800" dirty="0"/>
              <a:t> </a:t>
            </a:r>
            <a:r>
              <a:rPr lang="en-US" sz="1800" dirty="0" err="1"/>
              <a:t>konuşacaktır</a:t>
            </a:r>
            <a:r>
              <a:rPr lang="en-US" sz="1800" dirty="0"/>
              <a:t>.</a:t>
            </a:r>
            <a:endParaRPr lang="tr-TR" sz="1800" dirty="0"/>
          </a:p>
          <a:p>
            <a:endParaRPr lang="en-US" dirty="0"/>
          </a:p>
        </p:txBody>
      </p:sp>
      <p:sp>
        <p:nvSpPr>
          <p:cNvPr id="9" name="TextBox 8">
            <a:extLst>
              <a:ext uri="{FF2B5EF4-FFF2-40B4-BE49-F238E27FC236}">
                <a16:creationId xmlns:a16="http://schemas.microsoft.com/office/drawing/2014/main" id="{F16BA2C8-5516-517C-E0A7-12DBE278942E}"/>
              </a:ext>
            </a:extLst>
          </p:cNvPr>
          <p:cNvSpPr txBox="1"/>
          <p:nvPr/>
        </p:nvSpPr>
        <p:spPr>
          <a:xfrm>
            <a:off x="4611024" y="4883382"/>
            <a:ext cx="3209544" cy="369332"/>
          </a:xfrm>
          <a:prstGeom prst="rect">
            <a:avLst/>
          </a:prstGeom>
          <a:noFill/>
        </p:spPr>
        <p:txBody>
          <a:bodyPr wrap="square" rtlCol="0">
            <a:spAutoFit/>
          </a:bodyPr>
          <a:lstStyle/>
          <a:p>
            <a:r>
              <a:rPr lang="tr-TR" dirty="0"/>
              <a:t>Örnek 6.1 (ornek_6.1.py)</a:t>
            </a:r>
            <a:endParaRPr lang="en-US" dirty="0"/>
          </a:p>
        </p:txBody>
      </p:sp>
    </p:spTree>
    <p:extLst>
      <p:ext uri="{BB962C8B-B14F-4D97-AF65-F5344CB8AC3E}">
        <p14:creationId xmlns:p14="http://schemas.microsoft.com/office/powerpoint/2010/main" val="3963182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146304"/>
            <a:ext cx="8208912" cy="636887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4</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EE5E7AFF-17A1-B7CD-A9F3-A32121D41269}"/>
              </a:ext>
            </a:extLst>
          </p:cNvPr>
          <p:cNvSpPr txBox="1"/>
          <p:nvPr/>
        </p:nvSpPr>
        <p:spPr>
          <a:xfrm>
            <a:off x="2232660" y="731520"/>
            <a:ext cx="7726680" cy="4524315"/>
          </a:xfrm>
          <a:prstGeom prst="rect">
            <a:avLst/>
          </a:prstGeom>
          <a:noFill/>
        </p:spPr>
        <p:txBody>
          <a:bodyPr wrap="square" rtlCol="0">
            <a:spAutoFit/>
          </a:bodyPr>
          <a:lstStyle/>
          <a:p>
            <a:endParaRPr lang="tr-TR" dirty="0"/>
          </a:p>
          <a:p>
            <a:endParaRPr lang="tr-TR" dirty="0"/>
          </a:p>
          <a:p>
            <a:r>
              <a:rPr lang="en-US" dirty="0" err="1"/>
              <a:t>Pythonda</a:t>
            </a:r>
            <a:r>
              <a:rPr lang="en-US" dirty="0"/>
              <a:t> </a:t>
            </a:r>
            <a:r>
              <a:rPr lang="en-US" dirty="0" err="1"/>
              <a:t>kendisine</a:t>
            </a:r>
            <a:r>
              <a:rPr lang="en-US" dirty="0"/>
              <a:t> </a:t>
            </a:r>
            <a:r>
              <a:rPr lang="en-US" dirty="0" err="1"/>
              <a:t>bir</a:t>
            </a:r>
            <a:r>
              <a:rPr lang="en-US" dirty="0"/>
              <a:t> </a:t>
            </a:r>
            <a:r>
              <a:rPr lang="en-US" dirty="0" err="1"/>
              <a:t>isimverilebilen</a:t>
            </a:r>
            <a:r>
              <a:rPr lang="en-US" dirty="0"/>
              <a:t> </a:t>
            </a:r>
            <a:r>
              <a:rPr lang="en-US" dirty="0" err="1"/>
              <a:t>bütün</a:t>
            </a:r>
            <a:r>
              <a:rPr lang="en-US" dirty="0"/>
              <a:t> </a:t>
            </a:r>
            <a:r>
              <a:rPr lang="en-US" dirty="0" err="1"/>
              <a:t>nesneler</a:t>
            </a:r>
            <a:r>
              <a:rPr lang="en-US" dirty="0"/>
              <a:t> (tam </a:t>
            </a:r>
            <a:r>
              <a:rPr lang="en-US" dirty="0" err="1"/>
              <a:t>sayılar</a:t>
            </a:r>
            <a:r>
              <a:rPr lang="en-US" dirty="0"/>
              <a:t>, </a:t>
            </a:r>
            <a:r>
              <a:rPr lang="en-US" dirty="0" err="1"/>
              <a:t>karakter</a:t>
            </a:r>
            <a:r>
              <a:rPr lang="en-US" dirty="0"/>
              <a:t> </a:t>
            </a:r>
            <a:r>
              <a:rPr lang="en-US" dirty="0" err="1"/>
              <a:t>dizileri</a:t>
            </a:r>
            <a:r>
              <a:rPr lang="en-US" dirty="0"/>
              <a:t>, </a:t>
            </a:r>
            <a:r>
              <a:rPr lang="en-US" dirty="0" err="1"/>
              <a:t>listeler</a:t>
            </a:r>
            <a:r>
              <a:rPr lang="en-US" dirty="0"/>
              <a:t>, </a:t>
            </a:r>
            <a:r>
              <a:rPr lang="en-US" dirty="0" err="1"/>
              <a:t>fonksiyonlar</a:t>
            </a:r>
            <a:r>
              <a:rPr lang="en-US" dirty="0"/>
              <a:t>, </a:t>
            </a:r>
            <a:r>
              <a:rPr lang="en-US" dirty="0" err="1"/>
              <a:t>sınıflar</a:t>
            </a:r>
            <a:r>
              <a:rPr lang="en-US" dirty="0"/>
              <a:t>, </a:t>
            </a:r>
            <a:r>
              <a:rPr lang="en-US" dirty="0" err="1"/>
              <a:t>modüller</a:t>
            </a:r>
            <a:r>
              <a:rPr lang="en-US" dirty="0"/>
              <a:t>, </a:t>
            </a:r>
            <a:r>
              <a:rPr lang="en-US" dirty="0" err="1"/>
              <a:t>metotlar</a:t>
            </a:r>
            <a:r>
              <a:rPr lang="en-US" dirty="0"/>
              <a:t>, vb.) </a:t>
            </a:r>
            <a:r>
              <a:rPr lang="en-US" dirty="0" err="1"/>
              <a:t>eşit</a:t>
            </a:r>
            <a:r>
              <a:rPr lang="en-US" dirty="0"/>
              <a:t> </a:t>
            </a:r>
            <a:r>
              <a:rPr lang="en-US" dirty="0" err="1"/>
              <a:t>statüye</a:t>
            </a:r>
            <a:r>
              <a:rPr lang="en-US" dirty="0"/>
              <a:t> </a:t>
            </a:r>
            <a:r>
              <a:rPr lang="en-US" dirty="0" err="1"/>
              <a:t>sahiptir</a:t>
            </a:r>
            <a:r>
              <a:rPr lang="en-US" dirty="0"/>
              <a:t>. </a:t>
            </a:r>
            <a:r>
              <a:rPr lang="en-US" dirty="0" err="1"/>
              <a:t>Yani</a:t>
            </a:r>
            <a:r>
              <a:rPr lang="en-US" dirty="0"/>
              <a:t>, </a:t>
            </a:r>
            <a:r>
              <a:rPr lang="en-US" dirty="0" err="1"/>
              <a:t>bütün</a:t>
            </a:r>
            <a:r>
              <a:rPr lang="en-US" dirty="0"/>
              <a:t> </a:t>
            </a:r>
            <a:r>
              <a:rPr lang="en-US" dirty="0" err="1"/>
              <a:t>nesneler</a:t>
            </a:r>
            <a:r>
              <a:rPr lang="en-US" dirty="0"/>
              <a:t> </a:t>
            </a:r>
            <a:r>
              <a:rPr lang="en-US" dirty="0" err="1"/>
              <a:t>değişkenlere</a:t>
            </a:r>
            <a:r>
              <a:rPr lang="en-US" dirty="0"/>
              <a:t> </a:t>
            </a:r>
            <a:r>
              <a:rPr lang="en-US" dirty="0" err="1"/>
              <a:t>atanabilir</a:t>
            </a:r>
            <a:r>
              <a:rPr lang="en-US" dirty="0"/>
              <a:t>, </a:t>
            </a:r>
            <a:r>
              <a:rPr lang="en-US" dirty="0" err="1"/>
              <a:t>bir</a:t>
            </a:r>
            <a:r>
              <a:rPr lang="en-US" dirty="0"/>
              <a:t> </a:t>
            </a:r>
            <a:r>
              <a:rPr lang="en-US" dirty="0" err="1"/>
              <a:t>liste</a:t>
            </a:r>
            <a:r>
              <a:rPr lang="en-US" dirty="0"/>
              <a:t>/</a:t>
            </a:r>
            <a:r>
              <a:rPr lang="en-US" dirty="0" err="1"/>
              <a:t>demet</a:t>
            </a:r>
            <a:r>
              <a:rPr lang="en-US" dirty="0"/>
              <a:t>/</a:t>
            </a:r>
            <a:r>
              <a:rPr lang="en-US" dirty="0" err="1"/>
              <a:t>sözlük</a:t>
            </a:r>
            <a:r>
              <a:rPr lang="en-US" dirty="0"/>
              <a:t> </a:t>
            </a:r>
            <a:r>
              <a:rPr lang="en-US" dirty="0" err="1"/>
              <a:t>içine</a:t>
            </a:r>
            <a:r>
              <a:rPr lang="en-US" dirty="0"/>
              <a:t> </a:t>
            </a:r>
            <a:r>
              <a:rPr lang="en-US" dirty="0" err="1"/>
              <a:t>yerleştirilebilir</a:t>
            </a:r>
            <a:r>
              <a:rPr lang="en-US" dirty="0"/>
              <a:t>/</a:t>
            </a:r>
            <a:r>
              <a:rPr lang="en-US" dirty="0" err="1"/>
              <a:t>depolanabilir</a:t>
            </a:r>
            <a:r>
              <a:rPr lang="en-US" dirty="0"/>
              <a:t>, </a:t>
            </a:r>
            <a:r>
              <a:rPr lang="en-US" dirty="0" err="1"/>
              <a:t>parametre</a:t>
            </a:r>
            <a:r>
              <a:rPr lang="en-US" dirty="0"/>
              <a:t> </a:t>
            </a:r>
            <a:r>
              <a:rPr lang="en-US" dirty="0" err="1"/>
              <a:t>olarak</a:t>
            </a:r>
            <a:r>
              <a:rPr lang="en-US" dirty="0"/>
              <a:t> </a:t>
            </a:r>
            <a:r>
              <a:rPr lang="en-US" dirty="0" err="1"/>
              <a:t>atanabilir</a:t>
            </a:r>
            <a:r>
              <a:rPr lang="en-US" dirty="0"/>
              <a:t>, vb.</a:t>
            </a:r>
            <a:endParaRPr lang="tr-TR" dirty="0"/>
          </a:p>
          <a:p>
            <a:endParaRPr lang="tr-TR" dirty="0"/>
          </a:p>
          <a:p>
            <a:r>
              <a:rPr lang="en-US" dirty="0" err="1"/>
              <a:t>Nesne</a:t>
            </a:r>
            <a:r>
              <a:rPr lang="en-US" dirty="0"/>
              <a:t> </a:t>
            </a:r>
            <a:r>
              <a:rPr lang="en-US" dirty="0" err="1"/>
              <a:t>yönelimli</a:t>
            </a:r>
            <a:r>
              <a:rPr lang="en-US" dirty="0"/>
              <a:t> </a:t>
            </a:r>
            <a:r>
              <a:rPr lang="en-US" dirty="0" err="1"/>
              <a:t>programlamanın</a:t>
            </a:r>
            <a:r>
              <a:rPr lang="en-US" dirty="0"/>
              <a:t> </a:t>
            </a:r>
            <a:r>
              <a:rPr lang="en-US" dirty="0" err="1"/>
              <a:t>temelini</a:t>
            </a:r>
            <a:r>
              <a:rPr lang="en-US" dirty="0"/>
              <a:t>,  </a:t>
            </a:r>
            <a:r>
              <a:rPr lang="en-US" dirty="0" err="1"/>
              <a:t>sınıf</a:t>
            </a:r>
            <a:r>
              <a:rPr lang="en-US" dirty="0"/>
              <a:t> (</a:t>
            </a:r>
            <a:r>
              <a:rPr lang="en-US" b="1" dirty="0"/>
              <a:t>class</a:t>
            </a:r>
            <a:r>
              <a:rPr lang="en-US" dirty="0"/>
              <a:t>) </a:t>
            </a:r>
            <a:r>
              <a:rPr lang="en-US" dirty="0" err="1"/>
              <a:t>ve</a:t>
            </a:r>
            <a:r>
              <a:rPr lang="en-US" dirty="0"/>
              <a:t>   </a:t>
            </a:r>
            <a:r>
              <a:rPr lang="en-US" dirty="0" err="1"/>
              <a:t>bu</a:t>
            </a:r>
            <a:r>
              <a:rPr lang="en-US" dirty="0"/>
              <a:t> </a:t>
            </a:r>
            <a:r>
              <a:rPr lang="en-US" dirty="0" err="1"/>
              <a:t>sınıfların</a:t>
            </a:r>
            <a:r>
              <a:rPr lang="tr-TR" dirty="0"/>
              <a:t> örneklen-</a:t>
            </a:r>
          </a:p>
          <a:p>
            <a:r>
              <a:rPr lang="tr-TR" dirty="0"/>
              <a:t>dirilmiş</a:t>
            </a:r>
            <a:r>
              <a:rPr lang="en-US" dirty="0"/>
              <a:t> </a:t>
            </a:r>
            <a:r>
              <a:rPr lang="en-US" dirty="0" err="1"/>
              <a:t>hali</a:t>
            </a:r>
            <a:r>
              <a:rPr lang="en-US" dirty="0"/>
              <a:t> </a:t>
            </a:r>
            <a:r>
              <a:rPr lang="en-US" dirty="0" err="1"/>
              <a:t>olan</a:t>
            </a:r>
            <a:r>
              <a:rPr lang="en-US" dirty="0"/>
              <a:t> </a:t>
            </a:r>
            <a:r>
              <a:rPr lang="en-US" b="1" dirty="0" err="1"/>
              <a:t>nesneler</a:t>
            </a:r>
            <a:r>
              <a:rPr lang="en-US" b="1" dirty="0"/>
              <a:t>/</a:t>
            </a:r>
            <a:r>
              <a:rPr lang="en-US" b="1" dirty="0" err="1"/>
              <a:t>objeler</a:t>
            </a:r>
            <a:r>
              <a:rPr lang="en-US" b="1" dirty="0"/>
              <a:t> </a:t>
            </a:r>
            <a:r>
              <a:rPr lang="en-US" dirty="0"/>
              <a:t>(</a:t>
            </a:r>
            <a:r>
              <a:rPr lang="en-US" b="1" dirty="0"/>
              <a:t>object</a:t>
            </a:r>
            <a:r>
              <a:rPr lang="en-US" dirty="0"/>
              <a:t>) </a:t>
            </a:r>
            <a:r>
              <a:rPr lang="en-US" dirty="0" err="1"/>
              <a:t>oluşturur</a:t>
            </a:r>
            <a:r>
              <a:rPr lang="en-US" dirty="0"/>
              <a:t>.</a:t>
            </a:r>
            <a:endParaRPr lang="tr-TR" dirty="0"/>
          </a:p>
          <a:p>
            <a:endParaRPr lang="tr-TR" dirty="0"/>
          </a:p>
          <a:p>
            <a:r>
              <a:rPr lang="en-US" dirty="0"/>
              <a:t>Python </a:t>
            </a:r>
            <a:r>
              <a:rPr lang="en-US" dirty="0" err="1"/>
              <a:t>sınıf</a:t>
            </a:r>
            <a:r>
              <a:rPr lang="en-US" dirty="0"/>
              <a:t> </a:t>
            </a:r>
            <a:r>
              <a:rPr lang="en-US" dirty="0" err="1"/>
              <a:t>yapısı</a:t>
            </a:r>
            <a:r>
              <a:rPr lang="en-US" dirty="0"/>
              <a:t>; </a:t>
            </a:r>
            <a:r>
              <a:rPr lang="en-US" b="1" dirty="0"/>
              <a:t>C++ </a:t>
            </a:r>
            <a:r>
              <a:rPr lang="en-US" b="1" dirty="0" err="1"/>
              <a:t>ve</a:t>
            </a:r>
            <a:r>
              <a:rPr lang="en-US" b="1" dirty="0"/>
              <a:t> Modula-3 </a:t>
            </a:r>
            <a:r>
              <a:rPr lang="en-US" dirty="0" err="1"/>
              <a:t>dillerinin</a:t>
            </a:r>
            <a:r>
              <a:rPr lang="en-US" dirty="0"/>
              <a:t> </a:t>
            </a:r>
            <a:r>
              <a:rPr lang="en-US" dirty="0" err="1"/>
              <a:t>sınıf</a:t>
            </a:r>
            <a:r>
              <a:rPr lang="en-US" dirty="0"/>
              <a:t> </a:t>
            </a:r>
            <a:r>
              <a:rPr lang="en-US" dirty="0" err="1"/>
              <a:t>yapılarının</a:t>
            </a:r>
            <a:r>
              <a:rPr lang="en-US" dirty="0"/>
              <a:t> </a:t>
            </a:r>
            <a:r>
              <a:rPr lang="en-US" dirty="0" err="1"/>
              <a:t>bir</a:t>
            </a:r>
            <a:r>
              <a:rPr lang="en-US" dirty="0"/>
              <a:t> </a:t>
            </a:r>
            <a:r>
              <a:rPr lang="en-US" dirty="0" err="1"/>
              <a:t>karışımıdır</a:t>
            </a:r>
            <a:r>
              <a:rPr lang="en-US" dirty="0"/>
              <a:t>. Bir Python </a:t>
            </a:r>
            <a:r>
              <a:rPr lang="en-US" dirty="0" err="1"/>
              <a:t>sınıfı</a:t>
            </a:r>
            <a:r>
              <a:rPr lang="en-US" dirty="0"/>
              <a:t>, </a:t>
            </a:r>
            <a:r>
              <a:rPr lang="en-US" dirty="0" err="1"/>
              <a:t>nesne</a:t>
            </a:r>
            <a:r>
              <a:rPr lang="en-US" dirty="0"/>
              <a:t> </a:t>
            </a:r>
            <a:r>
              <a:rPr lang="en-US" dirty="0" err="1"/>
              <a:t>yönelimli</a:t>
            </a:r>
            <a:r>
              <a:rPr lang="en-US" dirty="0"/>
              <a:t> </a:t>
            </a:r>
            <a:r>
              <a:rPr lang="en-US" dirty="0" err="1"/>
              <a:t>programlamanın</a:t>
            </a:r>
            <a:r>
              <a:rPr lang="en-US" dirty="0"/>
              <a:t> </a:t>
            </a:r>
            <a:r>
              <a:rPr lang="en-US" dirty="0" err="1"/>
              <a:t>tüm</a:t>
            </a:r>
            <a:r>
              <a:rPr lang="en-US" dirty="0"/>
              <a:t> </a:t>
            </a:r>
            <a:r>
              <a:rPr lang="en-US" dirty="0" err="1"/>
              <a:t>standart</a:t>
            </a:r>
            <a:r>
              <a:rPr lang="en-US" dirty="0"/>
              <a:t> (</a:t>
            </a:r>
            <a:r>
              <a:rPr lang="en-US" dirty="0" err="1"/>
              <a:t>kalıtım</a:t>
            </a:r>
            <a:r>
              <a:rPr lang="en-US" dirty="0"/>
              <a:t>, </a:t>
            </a:r>
            <a:r>
              <a:rPr lang="en-US" dirty="0" err="1"/>
              <a:t>sarmalama</a:t>
            </a:r>
            <a:r>
              <a:rPr lang="en-US" dirty="0"/>
              <a:t>, </a:t>
            </a:r>
            <a:r>
              <a:rPr lang="en-US" dirty="0" err="1"/>
              <a:t>soyutlama</a:t>
            </a:r>
            <a:r>
              <a:rPr lang="en-US" dirty="0"/>
              <a:t>, </a:t>
            </a:r>
            <a:r>
              <a:rPr lang="en-US" dirty="0" err="1"/>
              <a:t>çok</a:t>
            </a:r>
            <a:r>
              <a:rPr lang="en-US" dirty="0"/>
              <a:t> </a:t>
            </a:r>
            <a:r>
              <a:rPr lang="en-US" dirty="0" err="1"/>
              <a:t>biçimlilik</a:t>
            </a:r>
            <a:r>
              <a:rPr lang="en-US" dirty="0"/>
              <a:t> </a:t>
            </a:r>
            <a:r>
              <a:rPr lang="en-US" dirty="0" err="1"/>
              <a:t>gibi</a:t>
            </a:r>
            <a:r>
              <a:rPr lang="en-US" dirty="0"/>
              <a:t>) </a:t>
            </a:r>
            <a:r>
              <a:rPr lang="en-US" dirty="0" err="1"/>
              <a:t>özelliklerine</a:t>
            </a:r>
            <a:r>
              <a:rPr lang="en-US" dirty="0"/>
              <a:t> </a:t>
            </a:r>
            <a:r>
              <a:rPr lang="en-US" dirty="0" err="1"/>
              <a:t>doğal</a:t>
            </a:r>
            <a:r>
              <a:rPr lang="en-US" dirty="0"/>
              <a:t> </a:t>
            </a:r>
            <a:r>
              <a:rPr lang="en-US" dirty="0" err="1"/>
              <a:t>olarak</a:t>
            </a:r>
            <a:r>
              <a:rPr lang="en-US" dirty="0"/>
              <a:t> </a:t>
            </a:r>
            <a:r>
              <a:rPr lang="en-US" dirty="0" err="1"/>
              <a:t>sahiptir</a:t>
            </a:r>
            <a:r>
              <a:rPr lang="en-US" dirty="0"/>
              <a:t>.</a:t>
            </a:r>
            <a:endParaRPr lang="tr-TR" dirty="0"/>
          </a:p>
          <a:p>
            <a:endParaRPr lang="tr-TR" dirty="0"/>
          </a:p>
          <a:p>
            <a:r>
              <a:rPr lang="en-US" dirty="0"/>
              <a:t>C++, Java, C#, </a:t>
            </a:r>
            <a:r>
              <a:rPr lang="en-US" b="1" dirty="0"/>
              <a:t>Python</a:t>
            </a:r>
            <a:r>
              <a:rPr lang="en-US" dirty="0"/>
              <a:t>, Ruby, Swift </a:t>
            </a:r>
            <a:r>
              <a:rPr lang="en-US" dirty="0" err="1"/>
              <a:t>gibi</a:t>
            </a:r>
            <a:r>
              <a:rPr lang="en-US" dirty="0"/>
              <a:t> </a:t>
            </a:r>
            <a:r>
              <a:rPr lang="en-US" dirty="0" err="1"/>
              <a:t>günümüz</a:t>
            </a:r>
            <a:r>
              <a:rPr lang="en-US" dirty="0"/>
              <a:t> modern </a:t>
            </a:r>
            <a:r>
              <a:rPr lang="en-US" dirty="0" err="1"/>
              <a:t>dillerinin</a:t>
            </a:r>
            <a:r>
              <a:rPr lang="en-US" dirty="0"/>
              <a:t> </a:t>
            </a:r>
            <a:r>
              <a:rPr lang="en-US" dirty="0" err="1"/>
              <a:t>çoğu</a:t>
            </a:r>
            <a:r>
              <a:rPr lang="en-US" dirty="0"/>
              <a:t> %100 </a:t>
            </a:r>
            <a:r>
              <a:rPr lang="en-US" dirty="0" err="1"/>
              <a:t>nesne</a:t>
            </a:r>
            <a:r>
              <a:rPr lang="en-US" dirty="0"/>
              <a:t> </a:t>
            </a:r>
            <a:r>
              <a:rPr lang="en-US" dirty="0" err="1"/>
              <a:t>yönelimli</a:t>
            </a:r>
            <a:r>
              <a:rPr lang="en-US" dirty="0"/>
              <a:t> </a:t>
            </a:r>
            <a:r>
              <a:rPr lang="en-US" dirty="0" err="1"/>
              <a:t>dillerdir</a:t>
            </a:r>
            <a:r>
              <a:rPr lang="en-US" dirty="0"/>
              <a:t>.</a:t>
            </a:r>
          </a:p>
        </p:txBody>
      </p:sp>
    </p:spTree>
    <p:extLst>
      <p:ext uri="{BB962C8B-B14F-4D97-AF65-F5344CB8AC3E}">
        <p14:creationId xmlns:p14="http://schemas.microsoft.com/office/powerpoint/2010/main" val="25255647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1991544" y="342825"/>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2000" b="1" dirty="0">
                <a:solidFill>
                  <a:srgbClr val="FF0000"/>
                </a:solidFill>
              </a:rPr>
              <a:t>SOYUT SINIF (ABSTRACT CLASS)</a:t>
            </a:r>
          </a:p>
        </p:txBody>
      </p:sp>
      <p:sp>
        <p:nvSpPr>
          <p:cNvPr id="7" name="Yuvarlatılmış Dikdörtgen 6"/>
          <p:cNvSpPr/>
          <p:nvPr>
            <p:custDataLst>
              <p:tags r:id="rId2"/>
            </p:custDataLst>
          </p:nvPr>
        </p:nvSpPr>
        <p:spPr>
          <a:xfrm>
            <a:off x="1991544" y="1474615"/>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3"/>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40</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42DBC7AD-CA3B-3F46-3C09-0EA41AD60431}"/>
              </a:ext>
            </a:extLst>
          </p:cNvPr>
          <p:cNvSpPr txBox="1"/>
          <p:nvPr/>
        </p:nvSpPr>
        <p:spPr>
          <a:xfrm>
            <a:off x="2231136" y="1728216"/>
            <a:ext cx="7680960" cy="369332"/>
          </a:xfrm>
          <a:prstGeom prst="rect">
            <a:avLst/>
          </a:prstGeom>
          <a:noFill/>
        </p:spPr>
        <p:txBody>
          <a:bodyPr wrap="square" rtlCol="0">
            <a:spAutoFit/>
          </a:bodyPr>
          <a:lstStyle/>
          <a:p>
            <a:endParaRPr lang="en-US" dirty="0"/>
          </a:p>
        </p:txBody>
      </p:sp>
      <p:sp>
        <p:nvSpPr>
          <p:cNvPr id="10" name="TextBox 9">
            <a:extLst>
              <a:ext uri="{FF2B5EF4-FFF2-40B4-BE49-F238E27FC236}">
                <a16:creationId xmlns:a16="http://schemas.microsoft.com/office/drawing/2014/main" id="{BBD74CDD-BBBE-C153-0778-3A871C671ABA}"/>
              </a:ext>
            </a:extLst>
          </p:cNvPr>
          <p:cNvSpPr txBox="1"/>
          <p:nvPr/>
        </p:nvSpPr>
        <p:spPr>
          <a:xfrm>
            <a:off x="2231136" y="1456968"/>
            <a:ext cx="7729728" cy="3970318"/>
          </a:xfrm>
          <a:prstGeom prst="rect">
            <a:avLst/>
          </a:prstGeom>
          <a:noFill/>
        </p:spPr>
        <p:txBody>
          <a:bodyPr wrap="square" rtlCol="0">
            <a:spAutoFit/>
          </a:bodyPr>
          <a:lstStyle/>
          <a:p>
            <a:r>
              <a:rPr lang="en-US" dirty="0" err="1"/>
              <a:t>Soyut</a:t>
            </a:r>
            <a:r>
              <a:rPr lang="en-US" dirty="0"/>
              <a:t> </a:t>
            </a:r>
            <a:r>
              <a:rPr lang="en-US" dirty="0" err="1"/>
              <a:t>sınıf</a:t>
            </a:r>
            <a:r>
              <a:rPr lang="en-US" dirty="0"/>
              <a:t> </a:t>
            </a:r>
            <a:r>
              <a:rPr lang="en-US" dirty="0" err="1"/>
              <a:t>kavramını</a:t>
            </a:r>
            <a:r>
              <a:rPr lang="en-US" dirty="0"/>
              <a:t> </a:t>
            </a:r>
            <a:r>
              <a:rPr lang="en-US" dirty="0" err="1"/>
              <a:t>açıklamadan</a:t>
            </a:r>
            <a:r>
              <a:rPr lang="en-US" dirty="0"/>
              <a:t> </a:t>
            </a:r>
            <a:r>
              <a:rPr lang="en-US" dirty="0" err="1"/>
              <a:t>önce</a:t>
            </a:r>
            <a:r>
              <a:rPr lang="en-US" dirty="0"/>
              <a:t> </a:t>
            </a:r>
            <a:r>
              <a:rPr lang="en-US" dirty="0" err="1"/>
              <a:t>soyutlama</a:t>
            </a:r>
            <a:r>
              <a:rPr lang="en-US" dirty="0"/>
              <a:t> (abstraction) </a:t>
            </a:r>
            <a:r>
              <a:rPr lang="en-US" dirty="0" err="1"/>
              <a:t>kavramından</a:t>
            </a:r>
            <a:r>
              <a:rPr lang="en-US" dirty="0"/>
              <a:t> </a:t>
            </a:r>
            <a:r>
              <a:rPr lang="en-US" dirty="0" err="1"/>
              <a:t>kısa</a:t>
            </a:r>
            <a:r>
              <a:rPr lang="en-US" dirty="0"/>
              <a:t>- ca </a:t>
            </a:r>
            <a:r>
              <a:rPr lang="en-US" dirty="0" err="1"/>
              <a:t>bahsetmekte</a:t>
            </a:r>
            <a:r>
              <a:rPr lang="en-US" dirty="0"/>
              <a:t> </a:t>
            </a:r>
            <a:r>
              <a:rPr lang="en-US" dirty="0" err="1"/>
              <a:t>fayda</a:t>
            </a:r>
            <a:r>
              <a:rPr lang="en-US" dirty="0"/>
              <a:t> var. </a:t>
            </a:r>
            <a:r>
              <a:rPr lang="en-US" dirty="0" err="1"/>
              <a:t>Soyutlama</a:t>
            </a:r>
            <a:r>
              <a:rPr lang="en-US" dirty="0"/>
              <a:t>, </a:t>
            </a:r>
            <a:r>
              <a:rPr lang="en-US" dirty="0" err="1"/>
              <a:t>kullanıcıdan</a:t>
            </a:r>
            <a:r>
              <a:rPr lang="en-US" dirty="0"/>
              <a:t> </a:t>
            </a:r>
            <a:r>
              <a:rPr lang="en-US" dirty="0" err="1"/>
              <a:t>gereksiz</a:t>
            </a:r>
            <a:r>
              <a:rPr lang="en-US" dirty="0"/>
              <a:t> </a:t>
            </a:r>
            <a:r>
              <a:rPr lang="en-US" dirty="0" err="1"/>
              <a:t>detayları</a:t>
            </a:r>
            <a:r>
              <a:rPr lang="en-US" dirty="0"/>
              <a:t> </a:t>
            </a:r>
            <a:r>
              <a:rPr lang="en-US" dirty="0" err="1"/>
              <a:t>gizleme</a:t>
            </a:r>
            <a:r>
              <a:rPr lang="en-US" dirty="0"/>
              <a:t> </a:t>
            </a:r>
            <a:r>
              <a:rPr lang="en-US" dirty="0" err="1"/>
              <a:t>ve</a:t>
            </a:r>
            <a:r>
              <a:rPr lang="en-US" dirty="0"/>
              <a:t> </a:t>
            </a:r>
            <a:r>
              <a:rPr lang="en-US" dirty="0" err="1"/>
              <a:t>sadece</a:t>
            </a:r>
            <a:r>
              <a:rPr lang="en-US" dirty="0"/>
              <a:t> </a:t>
            </a:r>
            <a:r>
              <a:rPr lang="en-US" dirty="0" err="1"/>
              <a:t>gerekli</a:t>
            </a:r>
            <a:r>
              <a:rPr lang="en-US" dirty="0"/>
              <a:t> </a:t>
            </a:r>
            <a:r>
              <a:rPr lang="en-US" dirty="0" err="1"/>
              <a:t>özellikleri</a:t>
            </a:r>
            <a:r>
              <a:rPr lang="en-US" dirty="0"/>
              <a:t> </a:t>
            </a:r>
            <a:r>
              <a:rPr lang="en-US" dirty="0" err="1"/>
              <a:t>gösterme</a:t>
            </a:r>
            <a:r>
              <a:rPr lang="en-US" dirty="0"/>
              <a:t> </a:t>
            </a:r>
            <a:r>
              <a:rPr lang="en-US" dirty="0" err="1"/>
              <a:t>işlemidir</a:t>
            </a:r>
            <a:r>
              <a:rPr lang="en-US" dirty="0"/>
              <a:t>. </a:t>
            </a:r>
            <a:r>
              <a:rPr lang="en-US" dirty="0" err="1"/>
              <a:t>Başka</a:t>
            </a:r>
            <a:r>
              <a:rPr lang="en-US" dirty="0"/>
              <a:t> </a:t>
            </a:r>
            <a:r>
              <a:rPr lang="en-US" dirty="0" err="1"/>
              <a:t>bir</a:t>
            </a:r>
            <a:r>
              <a:rPr lang="en-US" dirty="0"/>
              <a:t> </a:t>
            </a:r>
            <a:r>
              <a:rPr lang="en-US" dirty="0" err="1"/>
              <a:t>ifade</a:t>
            </a:r>
            <a:r>
              <a:rPr lang="en-US" dirty="0"/>
              <a:t> </a:t>
            </a:r>
            <a:r>
              <a:rPr lang="en-US" dirty="0" err="1"/>
              <a:t>ile</a:t>
            </a:r>
            <a:r>
              <a:rPr lang="en-US" dirty="0"/>
              <a:t> </a:t>
            </a:r>
            <a:r>
              <a:rPr lang="en-US" dirty="0" err="1"/>
              <a:t>gerçek</a:t>
            </a:r>
            <a:r>
              <a:rPr lang="en-US" dirty="0"/>
              <a:t> </a:t>
            </a:r>
            <a:r>
              <a:rPr lang="en-US" dirty="0" err="1"/>
              <a:t>yaşam</a:t>
            </a:r>
            <a:r>
              <a:rPr lang="en-US" dirty="0"/>
              <a:t> </a:t>
            </a:r>
            <a:r>
              <a:rPr lang="en-US" dirty="0" err="1"/>
              <a:t>probleminin</a:t>
            </a:r>
            <a:r>
              <a:rPr lang="en-US" dirty="0"/>
              <a:t> </a:t>
            </a:r>
            <a:r>
              <a:rPr lang="en-US" dirty="0" err="1"/>
              <a:t>gereksiz</a:t>
            </a:r>
            <a:r>
              <a:rPr lang="en-US" dirty="0"/>
              <a:t> </a:t>
            </a:r>
            <a:r>
              <a:rPr lang="en-US" dirty="0" err="1"/>
              <a:t>detaylardan</a:t>
            </a:r>
            <a:r>
              <a:rPr lang="en-US" dirty="0"/>
              <a:t> </a:t>
            </a:r>
            <a:r>
              <a:rPr lang="en-US" dirty="0" err="1"/>
              <a:t>arındırılarak</a:t>
            </a:r>
            <a:r>
              <a:rPr lang="en-US" dirty="0"/>
              <a:t> </a:t>
            </a:r>
            <a:r>
              <a:rPr lang="en-US" dirty="0" err="1"/>
              <a:t>bilgisayar</a:t>
            </a:r>
            <a:r>
              <a:rPr lang="en-US" dirty="0"/>
              <a:t> </a:t>
            </a:r>
            <a:r>
              <a:rPr lang="en-US" dirty="0" err="1"/>
              <a:t>ortamında</a:t>
            </a:r>
            <a:r>
              <a:rPr lang="en-US" dirty="0"/>
              <a:t> </a:t>
            </a:r>
            <a:r>
              <a:rPr lang="en-US" dirty="0" err="1"/>
              <a:t>modellenmesidir</a:t>
            </a:r>
            <a:r>
              <a:rPr lang="en-US" dirty="0"/>
              <a:t>. </a:t>
            </a:r>
            <a:r>
              <a:rPr lang="en-US" dirty="0" err="1"/>
              <a:t>Soyut</a:t>
            </a:r>
            <a:r>
              <a:rPr lang="en-US" dirty="0"/>
              <a:t>- lama </a:t>
            </a:r>
            <a:r>
              <a:rPr lang="en-US" dirty="0" err="1"/>
              <a:t>ile</a:t>
            </a:r>
            <a:r>
              <a:rPr lang="en-US" dirty="0"/>
              <a:t> </a:t>
            </a:r>
            <a:r>
              <a:rPr lang="en-US" dirty="0" err="1"/>
              <a:t>sarmalama</a:t>
            </a:r>
            <a:r>
              <a:rPr lang="en-US" dirty="0"/>
              <a:t> (encapsulation) </a:t>
            </a:r>
            <a:r>
              <a:rPr lang="en-US" dirty="0" err="1"/>
              <a:t>kavramı</a:t>
            </a:r>
            <a:r>
              <a:rPr lang="en-US" dirty="0"/>
              <a:t> </a:t>
            </a:r>
            <a:r>
              <a:rPr lang="en-US" dirty="0" err="1"/>
              <a:t>karıştırılsa</a:t>
            </a:r>
            <a:r>
              <a:rPr lang="en-US" dirty="0"/>
              <a:t> da </a:t>
            </a:r>
            <a:r>
              <a:rPr lang="en-US" dirty="0" err="1"/>
              <a:t>sarmalama</a:t>
            </a:r>
            <a:r>
              <a:rPr lang="en-US" dirty="0"/>
              <a:t> </a:t>
            </a:r>
            <a:r>
              <a:rPr lang="en-US" dirty="0" err="1"/>
              <a:t>daha</a:t>
            </a:r>
            <a:r>
              <a:rPr lang="en-US" dirty="0"/>
              <a:t> </a:t>
            </a:r>
            <a:r>
              <a:rPr lang="en-US" dirty="0" err="1"/>
              <a:t>çok</a:t>
            </a:r>
            <a:r>
              <a:rPr lang="en-US" dirty="0"/>
              <a:t> </a:t>
            </a:r>
            <a:r>
              <a:rPr lang="en-US" dirty="0" err="1"/>
              <a:t>nes</a:t>
            </a:r>
            <a:r>
              <a:rPr lang="en-US" dirty="0"/>
              <a:t>- </a:t>
            </a:r>
            <a:r>
              <a:rPr lang="en-US" dirty="0" err="1"/>
              <a:t>nenin</a:t>
            </a:r>
            <a:r>
              <a:rPr lang="en-US" dirty="0"/>
              <a:t> </a:t>
            </a:r>
            <a:r>
              <a:rPr lang="en-US" dirty="0" err="1"/>
              <a:t>kullanım</a:t>
            </a:r>
            <a:r>
              <a:rPr lang="en-US" dirty="0"/>
              <a:t> </a:t>
            </a:r>
            <a:r>
              <a:rPr lang="en-US" dirty="0" err="1"/>
              <a:t>süreci</a:t>
            </a:r>
            <a:r>
              <a:rPr lang="en-US" dirty="0"/>
              <a:t> </a:t>
            </a:r>
            <a:r>
              <a:rPr lang="en-US" dirty="0" err="1"/>
              <a:t>ile</a:t>
            </a:r>
            <a:r>
              <a:rPr lang="en-US" dirty="0"/>
              <a:t> </a:t>
            </a:r>
            <a:r>
              <a:rPr lang="en-US" dirty="0" err="1"/>
              <a:t>ilgilenirken</a:t>
            </a:r>
            <a:r>
              <a:rPr lang="en-US" dirty="0"/>
              <a:t>, </a:t>
            </a:r>
            <a:r>
              <a:rPr lang="en-US" dirty="0" err="1"/>
              <a:t>soyutlama</a:t>
            </a:r>
            <a:r>
              <a:rPr lang="en-US" dirty="0"/>
              <a:t> </a:t>
            </a:r>
            <a:r>
              <a:rPr lang="en-US" dirty="0" err="1"/>
              <a:t>tasarım</a:t>
            </a:r>
            <a:r>
              <a:rPr lang="en-US" dirty="0"/>
              <a:t> </a:t>
            </a:r>
            <a:r>
              <a:rPr lang="en-US" dirty="0" err="1"/>
              <a:t>süreci</a:t>
            </a:r>
            <a:r>
              <a:rPr lang="en-US" dirty="0"/>
              <a:t> </a:t>
            </a:r>
            <a:r>
              <a:rPr lang="en-US" dirty="0" err="1"/>
              <a:t>ile</a:t>
            </a:r>
            <a:r>
              <a:rPr lang="en-US" dirty="0"/>
              <a:t> </a:t>
            </a:r>
            <a:r>
              <a:rPr lang="en-US" dirty="0" err="1"/>
              <a:t>ilgilenir</a:t>
            </a:r>
            <a:r>
              <a:rPr lang="en-US" dirty="0"/>
              <a:t>.</a:t>
            </a:r>
          </a:p>
          <a:p>
            <a:r>
              <a:rPr lang="en-US" dirty="0" err="1"/>
              <a:t>Soyut</a:t>
            </a:r>
            <a:r>
              <a:rPr lang="en-US" dirty="0"/>
              <a:t> </a:t>
            </a:r>
            <a:r>
              <a:rPr lang="en-US" dirty="0" err="1"/>
              <a:t>sınıf</a:t>
            </a:r>
            <a:r>
              <a:rPr lang="en-US" dirty="0"/>
              <a:t> (abstract class), </a:t>
            </a:r>
            <a:r>
              <a:rPr lang="en-US" dirty="0" err="1"/>
              <a:t>çok</a:t>
            </a:r>
            <a:r>
              <a:rPr lang="en-US" dirty="0"/>
              <a:t> </a:t>
            </a:r>
            <a:r>
              <a:rPr lang="en-US" dirty="0" err="1"/>
              <a:t>biçimli</a:t>
            </a:r>
            <a:r>
              <a:rPr lang="en-US" dirty="0"/>
              <a:t> </a:t>
            </a:r>
            <a:r>
              <a:rPr lang="en-US" dirty="0" err="1"/>
              <a:t>sınıf</a:t>
            </a:r>
            <a:r>
              <a:rPr lang="en-US" dirty="0"/>
              <a:t> </a:t>
            </a:r>
            <a:r>
              <a:rPr lang="en-US" dirty="0" err="1"/>
              <a:t>yapısında</a:t>
            </a:r>
            <a:r>
              <a:rPr lang="en-US" dirty="0"/>
              <a:t>, </a:t>
            </a:r>
            <a:r>
              <a:rPr lang="en-US" dirty="0" err="1"/>
              <a:t>kendisinden</a:t>
            </a:r>
            <a:r>
              <a:rPr lang="en-US" dirty="0"/>
              <a:t> </a:t>
            </a:r>
            <a:r>
              <a:rPr lang="en-US" dirty="0" err="1"/>
              <a:t>nesne</a:t>
            </a:r>
            <a:r>
              <a:rPr lang="en-US" dirty="0"/>
              <a:t> </a:t>
            </a:r>
            <a:r>
              <a:rPr lang="en-US" dirty="0" err="1"/>
              <a:t>türetile</a:t>
            </a:r>
            <a:r>
              <a:rPr lang="en-US" dirty="0"/>
              <a:t>- </a:t>
            </a:r>
            <a:r>
              <a:rPr lang="en-US" dirty="0" err="1"/>
              <a:t>meyen</a:t>
            </a:r>
            <a:r>
              <a:rPr lang="en-US" dirty="0"/>
              <a:t>, </a:t>
            </a:r>
            <a:r>
              <a:rPr lang="en-US" dirty="0" err="1"/>
              <a:t>sadece</a:t>
            </a:r>
            <a:r>
              <a:rPr lang="en-US" dirty="0"/>
              <a:t> </a:t>
            </a:r>
            <a:r>
              <a:rPr lang="en-US" dirty="0" err="1"/>
              <a:t>kalıtım</a:t>
            </a:r>
            <a:r>
              <a:rPr lang="en-US" dirty="0"/>
              <a:t> </a:t>
            </a:r>
            <a:r>
              <a:rPr lang="en-US" dirty="0" err="1"/>
              <a:t>amaçlı</a:t>
            </a:r>
            <a:r>
              <a:rPr lang="en-US" dirty="0"/>
              <a:t> </a:t>
            </a:r>
            <a:r>
              <a:rPr lang="en-US" dirty="0" err="1"/>
              <a:t>kullanılan</a:t>
            </a:r>
            <a:r>
              <a:rPr lang="en-US" dirty="0"/>
              <a:t> </a:t>
            </a:r>
            <a:r>
              <a:rPr lang="en-US" dirty="0" err="1"/>
              <a:t>bir</a:t>
            </a:r>
            <a:r>
              <a:rPr lang="en-US" dirty="0"/>
              <a:t> </a:t>
            </a:r>
            <a:r>
              <a:rPr lang="en-US" dirty="0" err="1"/>
              <a:t>üst</a:t>
            </a:r>
            <a:r>
              <a:rPr lang="en-US" dirty="0"/>
              <a:t> </a:t>
            </a:r>
            <a:r>
              <a:rPr lang="en-US" dirty="0" err="1"/>
              <a:t>sınıftır</a:t>
            </a:r>
            <a:r>
              <a:rPr lang="en-US" dirty="0"/>
              <a:t>. </a:t>
            </a:r>
            <a:r>
              <a:rPr lang="en-US" dirty="0" err="1"/>
              <a:t>Soyut</a:t>
            </a:r>
            <a:r>
              <a:rPr lang="en-US" dirty="0"/>
              <a:t> </a:t>
            </a:r>
            <a:r>
              <a:rPr lang="en-US" dirty="0" err="1"/>
              <a:t>sınıf</a:t>
            </a:r>
            <a:r>
              <a:rPr lang="en-US" dirty="0"/>
              <a:t>, </a:t>
            </a:r>
            <a:r>
              <a:rPr lang="en-US" dirty="0" err="1"/>
              <a:t>içerisinde</a:t>
            </a:r>
            <a:r>
              <a:rPr lang="en-US" dirty="0"/>
              <a:t> </a:t>
            </a:r>
            <a:r>
              <a:rPr lang="en-US" dirty="0" err="1"/>
              <a:t>bir</a:t>
            </a:r>
            <a:r>
              <a:rPr lang="en-US" dirty="0"/>
              <a:t> </a:t>
            </a:r>
            <a:r>
              <a:rPr lang="en-US" dirty="0" err="1"/>
              <a:t>veya</a:t>
            </a:r>
            <a:r>
              <a:rPr lang="en-US" dirty="0"/>
              <a:t> </a:t>
            </a:r>
            <a:r>
              <a:rPr lang="en-US" dirty="0" err="1"/>
              <a:t>daha</a:t>
            </a:r>
            <a:r>
              <a:rPr lang="en-US" dirty="0"/>
              <a:t> </a:t>
            </a:r>
            <a:r>
              <a:rPr lang="en-US" dirty="0" err="1"/>
              <a:t>fazla</a:t>
            </a:r>
            <a:r>
              <a:rPr lang="en-US" dirty="0"/>
              <a:t> </a:t>
            </a:r>
            <a:r>
              <a:rPr lang="en-US" dirty="0" err="1"/>
              <a:t>soyut</a:t>
            </a:r>
            <a:r>
              <a:rPr lang="en-US" dirty="0"/>
              <a:t> </a:t>
            </a:r>
            <a:r>
              <a:rPr lang="en-US" dirty="0" err="1"/>
              <a:t>metot</a:t>
            </a:r>
            <a:r>
              <a:rPr lang="en-US" dirty="0"/>
              <a:t> (abstract method) </a:t>
            </a:r>
            <a:r>
              <a:rPr lang="en-US" dirty="0" err="1"/>
              <a:t>içeren</a:t>
            </a:r>
            <a:r>
              <a:rPr lang="en-US" dirty="0"/>
              <a:t> </a:t>
            </a:r>
            <a:r>
              <a:rPr lang="en-US" dirty="0" err="1"/>
              <a:t>sınıftır</a:t>
            </a:r>
            <a:r>
              <a:rPr lang="en-US" dirty="0"/>
              <a:t>.</a:t>
            </a:r>
          </a:p>
          <a:p>
            <a:r>
              <a:rPr lang="en-US" dirty="0" err="1"/>
              <a:t>Bazen</a:t>
            </a:r>
            <a:r>
              <a:rPr lang="en-US" dirty="0"/>
              <a:t> </a:t>
            </a:r>
            <a:r>
              <a:rPr lang="en-US" dirty="0" err="1"/>
              <a:t>en</a:t>
            </a:r>
            <a:r>
              <a:rPr lang="en-US" dirty="0"/>
              <a:t> </a:t>
            </a:r>
            <a:r>
              <a:rPr lang="en-US" dirty="0" err="1"/>
              <a:t>üst</a:t>
            </a:r>
            <a:r>
              <a:rPr lang="en-US" dirty="0"/>
              <a:t> </a:t>
            </a:r>
            <a:r>
              <a:rPr lang="en-US" dirty="0" err="1"/>
              <a:t>sınıfın</a:t>
            </a:r>
            <a:r>
              <a:rPr lang="en-US" dirty="0"/>
              <a:t> </a:t>
            </a:r>
            <a:r>
              <a:rPr lang="en-US" dirty="0" err="1"/>
              <a:t>kendisinden</a:t>
            </a:r>
            <a:r>
              <a:rPr lang="en-US" dirty="0"/>
              <a:t> </a:t>
            </a:r>
            <a:r>
              <a:rPr lang="en-US" dirty="0" err="1"/>
              <a:t>türeyecek</a:t>
            </a:r>
            <a:r>
              <a:rPr lang="en-US" dirty="0"/>
              <a:t> </a:t>
            </a:r>
            <a:r>
              <a:rPr lang="en-US" dirty="0" err="1"/>
              <a:t>diğer</a:t>
            </a:r>
            <a:r>
              <a:rPr lang="en-US" dirty="0"/>
              <a:t> alt </a:t>
            </a:r>
            <a:r>
              <a:rPr lang="en-US" dirty="0" err="1"/>
              <a:t>sınıflar</a:t>
            </a:r>
            <a:r>
              <a:rPr lang="en-US" dirty="0"/>
              <a:t> </a:t>
            </a:r>
            <a:r>
              <a:rPr lang="en-US" dirty="0" err="1"/>
              <a:t>için</a:t>
            </a:r>
            <a:r>
              <a:rPr lang="en-US" dirty="0"/>
              <a:t> </a:t>
            </a:r>
            <a:r>
              <a:rPr lang="en-US" dirty="0" err="1"/>
              <a:t>ortak</a:t>
            </a:r>
            <a:r>
              <a:rPr lang="en-US" dirty="0"/>
              <a:t> </a:t>
            </a:r>
            <a:r>
              <a:rPr lang="en-US" dirty="0" err="1"/>
              <a:t>özelliklere</a:t>
            </a:r>
            <a:r>
              <a:rPr lang="en-US" dirty="0"/>
              <a:t>, </a:t>
            </a:r>
            <a:r>
              <a:rPr lang="en-US" dirty="0" err="1"/>
              <a:t>dav</a:t>
            </a:r>
            <a:r>
              <a:rPr lang="en-US" dirty="0"/>
              <a:t>- </a:t>
            </a:r>
            <a:r>
              <a:rPr lang="en-US" dirty="0" err="1"/>
              <a:t>ranışlara</a:t>
            </a:r>
            <a:r>
              <a:rPr lang="en-US" dirty="0"/>
              <a:t> </a:t>
            </a:r>
            <a:r>
              <a:rPr lang="en-US" dirty="0" err="1"/>
              <a:t>uyacak</a:t>
            </a:r>
            <a:r>
              <a:rPr lang="en-US" dirty="0"/>
              <a:t> </a:t>
            </a:r>
            <a:r>
              <a:rPr lang="en-US" dirty="0" err="1"/>
              <a:t>somut</a:t>
            </a:r>
            <a:r>
              <a:rPr lang="en-US" dirty="0"/>
              <a:t> </a:t>
            </a:r>
            <a:r>
              <a:rPr lang="en-US" dirty="0" err="1"/>
              <a:t>özellik</a:t>
            </a:r>
            <a:r>
              <a:rPr lang="en-US" dirty="0"/>
              <a:t> </a:t>
            </a:r>
            <a:r>
              <a:rPr lang="en-US" dirty="0" err="1"/>
              <a:t>veya</a:t>
            </a:r>
            <a:r>
              <a:rPr lang="en-US" dirty="0"/>
              <a:t> </a:t>
            </a:r>
            <a:r>
              <a:rPr lang="en-US" dirty="0" err="1"/>
              <a:t>fonksiyonlarını</a:t>
            </a:r>
            <a:r>
              <a:rPr lang="en-US" dirty="0"/>
              <a:t> </a:t>
            </a:r>
            <a:r>
              <a:rPr lang="en-US" dirty="0" err="1"/>
              <a:t>tanımlamak</a:t>
            </a:r>
            <a:r>
              <a:rPr lang="en-US" dirty="0"/>
              <a:t> </a:t>
            </a:r>
            <a:r>
              <a:rPr lang="en-US" dirty="0" err="1"/>
              <a:t>başlangıçta</a:t>
            </a:r>
            <a:r>
              <a:rPr lang="en-US" dirty="0"/>
              <a:t> </a:t>
            </a:r>
            <a:r>
              <a:rPr lang="en-US" dirty="0" err="1"/>
              <a:t>mümkün</a:t>
            </a:r>
            <a:r>
              <a:rPr lang="en-US" dirty="0"/>
              <a:t> </a:t>
            </a:r>
            <a:r>
              <a:rPr lang="en-US" dirty="0" err="1"/>
              <a:t>olmayabilir</a:t>
            </a:r>
            <a:r>
              <a:rPr lang="en-US" dirty="0"/>
              <a:t>. </a:t>
            </a:r>
            <a:r>
              <a:rPr lang="en-US" dirty="0" err="1"/>
              <a:t>Çok</a:t>
            </a:r>
            <a:r>
              <a:rPr lang="en-US" dirty="0"/>
              <a:t> </a:t>
            </a:r>
            <a:r>
              <a:rPr lang="en-US" dirty="0" err="1"/>
              <a:t>biçimlilik</a:t>
            </a:r>
            <a:r>
              <a:rPr lang="en-US" dirty="0"/>
              <a:t> </a:t>
            </a:r>
            <a:r>
              <a:rPr lang="en-US" dirty="0" err="1"/>
              <a:t>kavramını</a:t>
            </a:r>
            <a:r>
              <a:rPr lang="en-US" dirty="0"/>
              <a:t> </a:t>
            </a:r>
            <a:r>
              <a:rPr lang="en-US" dirty="0" err="1"/>
              <a:t>açıklarken</a:t>
            </a:r>
            <a:r>
              <a:rPr lang="en-US" dirty="0"/>
              <a:t> </a:t>
            </a:r>
            <a:r>
              <a:rPr lang="en-US" dirty="0" err="1"/>
              <a:t>verdiğimiz</a:t>
            </a:r>
            <a:r>
              <a:rPr lang="en-US" dirty="0"/>
              <a:t> '</a:t>
            </a:r>
            <a:r>
              <a:rPr lang="en-US" dirty="0" err="1"/>
              <a:t>Hayvan</a:t>
            </a:r>
            <a:r>
              <a:rPr lang="en-US" dirty="0"/>
              <a:t>' </a:t>
            </a:r>
            <a:r>
              <a:rPr lang="en-US" dirty="0" err="1"/>
              <a:t>sınıfını</a:t>
            </a:r>
            <a:r>
              <a:rPr lang="en-US" dirty="0"/>
              <a:t> </a:t>
            </a:r>
            <a:r>
              <a:rPr lang="en-US" dirty="0" err="1"/>
              <a:t>tekrar</a:t>
            </a:r>
            <a:r>
              <a:rPr lang="en-US" dirty="0"/>
              <a:t> </a:t>
            </a:r>
            <a:r>
              <a:rPr lang="en-US" dirty="0" err="1"/>
              <a:t>incelersek</a:t>
            </a:r>
            <a:r>
              <a:rPr lang="en-US" dirty="0"/>
              <a:t>;</a:t>
            </a:r>
          </a:p>
        </p:txBody>
      </p:sp>
    </p:spTree>
    <p:extLst>
      <p:ext uri="{BB962C8B-B14F-4D97-AF65-F5344CB8AC3E}">
        <p14:creationId xmlns:p14="http://schemas.microsoft.com/office/powerpoint/2010/main" val="27451895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91441"/>
            <a:ext cx="8208912" cy="65202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41</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63B6EAA1-3262-C4A8-FE1B-23778B9EFCCB}"/>
              </a:ext>
            </a:extLst>
          </p:cNvPr>
          <p:cNvSpPr txBox="1"/>
          <p:nvPr/>
        </p:nvSpPr>
        <p:spPr>
          <a:xfrm>
            <a:off x="2331720" y="310896"/>
            <a:ext cx="7543800" cy="2862322"/>
          </a:xfrm>
          <a:prstGeom prst="rect">
            <a:avLst/>
          </a:prstGeom>
          <a:noFill/>
        </p:spPr>
        <p:txBody>
          <a:bodyPr wrap="square" rtlCol="0">
            <a:spAutoFit/>
          </a:bodyPr>
          <a:lstStyle/>
          <a:p>
            <a:r>
              <a:rPr lang="en-US" dirty="0" err="1"/>
              <a:t>Hayvan</a:t>
            </a:r>
            <a:r>
              <a:rPr lang="en-US" dirty="0"/>
              <a:t> </a:t>
            </a:r>
            <a:r>
              <a:rPr lang="en-US" dirty="0" err="1"/>
              <a:t>sınıfının</a:t>
            </a:r>
            <a:r>
              <a:rPr lang="en-US" dirty="0"/>
              <a:t> </a:t>
            </a:r>
            <a:r>
              <a:rPr lang="en-US" dirty="0" err="1"/>
              <a:t>ortak</a:t>
            </a:r>
            <a:r>
              <a:rPr lang="en-US" dirty="0"/>
              <a:t> </a:t>
            </a:r>
            <a:r>
              <a:rPr lang="en-US" dirty="0" err="1"/>
              <a:t>işlevleri</a:t>
            </a:r>
            <a:r>
              <a:rPr lang="en-US" dirty="0"/>
              <a:t>/</a:t>
            </a:r>
            <a:r>
              <a:rPr lang="en-US" dirty="0" err="1"/>
              <a:t>fonksiyonları</a:t>
            </a:r>
            <a:r>
              <a:rPr lang="en-US" dirty="0"/>
              <a:t> '</a:t>
            </a:r>
            <a:r>
              <a:rPr lang="en-US" dirty="0" err="1"/>
              <a:t>Konusma</a:t>
            </a:r>
            <a:r>
              <a:rPr lang="en-US" dirty="0"/>
              <a:t>()', '</a:t>
            </a:r>
            <a:r>
              <a:rPr lang="en-US" dirty="0" err="1"/>
              <a:t>Beslenme</a:t>
            </a:r>
            <a:r>
              <a:rPr lang="en-US" dirty="0"/>
              <a:t>()' </a:t>
            </a:r>
            <a:r>
              <a:rPr lang="en-US" dirty="0" err="1"/>
              <a:t>olabilir</a:t>
            </a:r>
            <a:r>
              <a:rPr lang="en-US" dirty="0"/>
              <a:t>. '</a:t>
            </a:r>
            <a:r>
              <a:rPr lang="en-US" dirty="0" err="1"/>
              <a:t>Köpek</a:t>
            </a:r>
            <a:r>
              <a:rPr lang="en-US" dirty="0"/>
              <a:t>, 'Kedi', '</a:t>
            </a:r>
            <a:r>
              <a:rPr lang="en-US" dirty="0" err="1"/>
              <a:t>İnek</a:t>
            </a:r>
            <a:r>
              <a:rPr lang="en-US" dirty="0"/>
              <a:t>' </a:t>
            </a:r>
            <a:r>
              <a:rPr lang="en-US" dirty="0" err="1"/>
              <a:t>ve</a:t>
            </a:r>
            <a:r>
              <a:rPr lang="en-US" dirty="0"/>
              <a:t> 'Kurt' </a:t>
            </a:r>
            <a:r>
              <a:rPr lang="en-US" dirty="0" err="1"/>
              <a:t>onun</a:t>
            </a:r>
            <a:r>
              <a:rPr lang="en-US" dirty="0"/>
              <a:t> alt </a:t>
            </a:r>
            <a:r>
              <a:rPr lang="en-US" dirty="0" err="1"/>
              <a:t>sınıfları</a:t>
            </a:r>
            <a:r>
              <a:rPr lang="en-US" dirty="0"/>
              <a:t> </a:t>
            </a:r>
            <a:r>
              <a:rPr lang="en-US" dirty="0" err="1"/>
              <a:t>olmalarına</a:t>
            </a:r>
            <a:r>
              <a:rPr lang="en-US" dirty="0"/>
              <a:t> </a:t>
            </a:r>
            <a:r>
              <a:rPr lang="en-US" dirty="0" err="1"/>
              <a:t>rağmen</a:t>
            </a:r>
            <a:r>
              <a:rPr lang="en-US" dirty="0"/>
              <a:t>, her </a:t>
            </a:r>
            <a:r>
              <a:rPr lang="en-US" dirty="0" err="1"/>
              <a:t>bir</a:t>
            </a:r>
            <a:r>
              <a:rPr lang="en-US" dirty="0"/>
              <a:t> </a:t>
            </a:r>
            <a:r>
              <a:rPr lang="en-US" dirty="0" err="1"/>
              <a:t>hayvanın</a:t>
            </a:r>
            <a:r>
              <a:rPr lang="en-US" dirty="0"/>
              <a:t> '</a:t>
            </a:r>
            <a:r>
              <a:rPr lang="en-US" dirty="0" err="1"/>
              <a:t>Konusma</a:t>
            </a:r>
            <a:r>
              <a:rPr lang="en-US" dirty="0"/>
              <a:t> ()' </a:t>
            </a:r>
            <a:r>
              <a:rPr lang="en-US" dirty="0" err="1"/>
              <a:t>ve</a:t>
            </a:r>
            <a:r>
              <a:rPr lang="en-US" dirty="0"/>
              <a:t> '</a:t>
            </a:r>
            <a:r>
              <a:rPr lang="en-US" dirty="0" err="1"/>
              <a:t>Beslenme</a:t>
            </a:r>
            <a:r>
              <a:rPr lang="en-US" dirty="0"/>
              <a:t> ()' </a:t>
            </a:r>
            <a:r>
              <a:rPr lang="en-US" dirty="0" err="1"/>
              <a:t>gibi</a:t>
            </a:r>
            <a:r>
              <a:rPr lang="en-US" dirty="0"/>
              <a:t> </a:t>
            </a:r>
            <a:r>
              <a:rPr lang="en-US" dirty="0" err="1"/>
              <a:t>metotları</a:t>
            </a:r>
            <a:r>
              <a:rPr lang="en-US" dirty="0"/>
              <a:t>/</a:t>
            </a:r>
            <a:r>
              <a:rPr lang="en-US" dirty="0" err="1"/>
              <a:t>fonksiyonları</a:t>
            </a:r>
            <a:r>
              <a:rPr lang="en-US" dirty="0"/>
              <a:t> </a:t>
            </a:r>
            <a:r>
              <a:rPr lang="en-US" dirty="0" err="1"/>
              <a:t>farklıdır</a:t>
            </a:r>
            <a:r>
              <a:rPr lang="en-US" dirty="0"/>
              <a:t>. O </a:t>
            </a:r>
            <a:r>
              <a:rPr lang="en-US" dirty="0" err="1"/>
              <a:t>sebeple</a:t>
            </a:r>
            <a:r>
              <a:rPr lang="en-US" dirty="0"/>
              <a:t> '</a:t>
            </a:r>
            <a:r>
              <a:rPr lang="en-US" dirty="0" err="1"/>
              <a:t>Hayvan</a:t>
            </a:r>
            <a:r>
              <a:rPr lang="en-US" dirty="0"/>
              <a:t>' </a:t>
            </a:r>
            <a:r>
              <a:rPr lang="en-US" dirty="0" err="1"/>
              <a:t>üst</a:t>
            </a:r>
            <a:r>
              <a:rPr lang="en-US" dirty="0"/>
              <a:t> </a:t>
            </a:r>
            <a:r>
              <a:rPr lang="en-US" dirty="0" err="1"/>
              <a:t>sınıfında</a:t>
            </a:r>
            <a:r>
              <a:rPr lang="en-US" dirty="0"/>
              <a:t> '</a:t>
            </a:r>
            <a:r>
              <a:rPr lang="en-US" dirty="0" err="1"/>
              <a:t>konuşma</a:t>
            </a:r>
            <a:r>
              <a:rPr lang="en-US" dirty="0"/>
              <a:t>()' </a:t>
            </a:r>
            <a:r>
              <a:rPr lang="en-US" dirty="0" err="1"/>
              <a:t>ve</a:t>
            </a:r>
            <a:r>
              <a:rPr lang="en-US" dirty="0"/>
              <a:t> '</a:t>
            </a:r>
            <a:r>
              <a:rPr lang="en-US" dirty="0" err="1"/>
              <a:t>beslenme</a:t>
            </a:r>
            <a:r>
              <a:rPr lang="en-US" dirty="0"/>
              <a:t>' </a:t>
            </a:r>
            <a:r>
              <a:rPr lang="en-US" dirty="0" err="1"/>
              <a:t>gibi</a:t>
            </a:r>
            <a:r>
              <a:rPr lang="en-US" dirty="0"/>
              <a:t> </a:t>
            </a:r>
            <a:r>
              <a:rPr lang="en-US" dirty="0" err="1"/>
              <a:t>fonksiyonların</a:t>
            </a:r>
            <a:r>
              <a:rPr lang="en-US" dirty="0"/>
              <a:t> </a:t>
            </a:r>
            <a:r>
              <a:rPr lang="en-US" dirty="0" err="1"/>
              <a:t>gövdesini</a:t>
            </a:r>
            <a:r>
              <a:rPr lang="en-US" dirty="0"/>
              <a:t> </a:t>
            </a:r>
            <a:r>
              <a:rPr lang="en-US" dirty="0" err="1"/>
              <a:t>tanımlamadan</a:t>
            </a:r>
            <a:r>
              <a:rPr lang="en-US" dirty="0"/>
              <a:t> (pass) </a:t>
            </a:r>
            <a:r>
              <a:rPr lang="en-US" dirty="0" err="1"/>
              <a:t>bırakırız</a:t>
            </a:r>
            <a:r>
              <a:rPr lang="en-US" dirty="0"/>
              <a:t>. </a:t>
            </a:r>
            <a:r>
              <a:rPr lang="en-US" dirty="0" err="1"/>
              <a:t>Böylece</a:t>
            </a:r>
            <a:r>
              <a:rPr lang="en-US" dirty="0"/>
              <a:t> '</a:t>
            </a:r>
            <a:r>
              <a:rPr lang="en-US" dirty="0" err="1"/>
              <a:t>Hayvan</a:t>
            </a:r>
            <a:r>
              <a:rPr lang="en-US" dirty="0"/>
              <a:t>' </a:t>
            </a:r>
            <a:r>
              <a:rPr lang="en-US" dirty="0" err="1"/>
              <a:t>sınıfı</a:t>
            </a:r>
            <a:r>
              <a:rPr lang="en-US" dirty="0"/>
              <a:t> </a:t>
            </a:r>
            <a:r>
              <a:rPr lang="en-US" dirty="0" err="1"/>
              <a:t>soyut</a:t>
            </a:r>
            <a:r>
              <a:rPr lang="en-US" dirty="0"/>
              <a:t> </a:t>
            </a:r>
            <a:r>
              <a:rPr lang="en-US" dirty="0" err="1"/>
              <a:t>bir</a:t>
            </a:r>
            <a:r>
              <a:rPr lang="en-US" dirty="0"/>
              <a:t> </a:t>
            </a:r>
            <a:r>
              <a:rPr lang="en-US" dirty="0" err="1"/>
              <a:t>sınıf</a:t>
            </a:r>
            <a:r>
              <a:rPr lang="en-US" dirty="0"/>
              <a:t> </a:t>
            </a:r>
            <a:r>
              <a:rPr lang="en-US" dirty="0" err="1"/>
              <a:t>olmuş</a:t>
            </a:r>
            <a:r>
              <a:rPr lang="en-US" dirty="0"/>
              <a:t> </a:t>
            </a:r>
            <a:r>
              <a:rPr lang="en-US" dirty="0" err="1"/>
              <a:t>olur</a:t>
            </a:r>
            <a:r>
              <a:rPr lang="en-US" dirty="0"/>
              <a:t>.</a:t>
            </a:r>
            <a:endParaRPr lang="tr-TR" dirty="0"/>
          </a:p>
          <a:p>
            <a:endParaRPr lang="tr-TR" dirty="0"/>
          </a:p>
          <a:p>
            <a:r>
              <a:rPr lang="tr-TR" dirty="0"/>
              <a:t>NOT: Soyut bir sınıfın alt sınıfları, türedikleri soyut sınıfın tüm soyut fonksiyonlarını ya gerçekleştirmek ya da üzerine yazmak (</a:t>
            </a:r>
            <a:r>
              <a:rPr lang="tr-TR" dirty="0" err="1"/>
              <a:t>override</a:t>
            </a:r>
            <a:r>
              <a:rPr lang="tr-TR" dirty="0"/>
              <a:t> etmek) zorundadır.</a:t>
            </a:r>
            <a:endParaRPr lang="en-US" dirty="0"/>
          </a:p>
        </p:txBody>
      </p:sp>
    </p:spTree>
    <p:extLst>
      <p:ext uri="{BB962C8B-B14F-4D97-AF65-F5344CB8AC3E}">
        <p14:creationId xmlns:p14="http://schemas.microsoft.com/office/powerpoint/2010/main" val="29538617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91441"/>
            <a:ext cx="8208912" cy="65202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42</a:t>
            </a:fld>
            <a:endParaRPr lang="tr-TR" dirty="0">
              <a:solidFill>
                <a:schemeClr val="tx2">
                  <a:lumMod val="75000"/>
                </a:schemeClr>
              </a:solidFill>
            </a:endParaRPr>
          </a:p>
        </p:txBody>
      </p:sp>
      <p:sp>
        <p:nvSpPr>
          <p:cNvPr id="5" name="TextBox 4">
            <a:extLst>
              <a:ext uri="{FF2B5EF4-FFF2-40B4-BE49-F238E27FC236}">
                <a16:creationId xmlns:a16="http://schemas.microsoft.com/office/drawing/2014/main" id="{0598A657-984B-E8BD-9CCF-864836E3108E}"/>
              </a:ext>
            </a:extLst>
          </p:cNvPr>
          <p:cNvSpPr txBox="1"/>
          <p:nvPr/>
        </p:nvSpPr>
        <p:spPr>
          <a:xfrm>
            <a:off x="2322576" y="310896"/>
            <a:ext cx="7452360" cy="1200329"/>
          </a:xfrm>
          <a:prstGeom prst="rect">
            <a:avLst/>
          </a:prstGeom>
          <a:noFill/>
        </p:spPr>
        <p:txBody>
          <a:bodyPr wrap="square" rtlCol="0">
            <a:spAutoFit/>
          </a:bodyPr>
          <a:lstStyle/>
          <a:p>
            <a:r>
              <a:rPr lang="tr-TR" b="1" i="1" dirty="0"/>
              <a:t>Python’da soyut sınıflar ve metotlar nasıl tanımlanır?</a:t>
            </a:r>
          </a:p>
          <a:p>
            <a:r>
              <a:rPr lang="en-US" dirty="0" err="1"/>
              <a:t>Python'da</a:t>
            </a:r>
            <a:r>
              <a:rPr lang="en-US" dirty="0"/>
              <a:t> </a:t>
            </a:r>
            <a:r>
              <a:rPr lang="en-US" dirty="0" err="1"/>
              <a:t>soyut</a:t>
            </a:r>
            <a:r>
              <a:rPr lang="en-US" dirty="0"/>
              <a:t> </a:t>
            </a:r>
            <a:r>
              <a:rPr lang="en-US" dirty="0" err="1"/>
              <a:t>temel</a:t>
            </a:r>
            <a:r>
              <a:rPr lang="en-US" dirty="0"/>
              <a:t> </a:t>
            </a:r>
            <a:r>
              <a:rPr lang="en-US" dirty="0" err="1"/>
              <a:t>sınıflarını</a:t>
            </a:r>
            <a:r>
              <a:rPr lang="en-US" dirty="0"/>
              <a:t> (abstract base classes) </a:t>
            </a:r>
            <a:r>
              <a:rPr lang="en-US" dirty="0" err="1"/>
              <a:t>tanımlamak</a:t>
            </a:r>
            <a:r>
              <a:rPr lang="en-US" dirty="0"/>
              <a:t> </a:t>
            </a:r>
            <a:r>
              <a:rPr lang="en-US" dirty="0" err="1"/>
              <a:t>için</a:t>
            </a:r>
            <a:r>
              <a:rPr lang="en-US" dirty="0"/>
              <a:t> ab</a:t>
            </a:r>
            <a:r>
              <a:rPr lang="tr-TR" dirty="0"/>
              <a:t>s</a:t>
            </a:r>
            <a:r>
              <a:rPr lang="en-US" dirty="0"/>
              <a:t> </a:t>
            </a:r>
            <a:r>
              <a:rPr lang="en-US" dirty="0" err="1"/>
              <a:t>modülü</a:t>
            </a:r>
            <a:r>
              <a:rPr lang="en-US" dirty="0"/>
              <a:t> </a:t>
            </a:r>
            <a:r>
              <a:rPr lang="en-US" dirty="0" err="1"/>
              <a:t>kullanılır</a:t>
            </a:r>
            <a:r>
              <a:rPr lang="en-US" dirty="0"/>
              <a:t>. </a:t>
            </a:r>
            <a:r>
              <a:rPr lang="en-US" dirty="0" err="1"/>
              <a:t>Soyut</a:t>
            </a:r>
            <a:r>
              <a:rPr lang="en-US" dirty="0"/>
              <a:t> </a:t>
            </a:r>
            <a:r>
              <a:rPr lang="en-US" dirty="0" err="1"/>
              <a:t>metot</a:t>
            </a:r>
            <a:r>
              <a:rPr lang="en-US" dirty="0"/>
              <a:t> </a:t>
            </a:r>
            <a:r>
              <a:rPr lang="en-US" dirty="0" err="1"/>
              <a:t>tanımı</a:t>
            </a:r>
            <a:r>
              <a:rPr lang="en-US" dirty="0"/>
              <a:t> </a:t>
            </a:r>
            <a:r>
              <a:rPr lang="en-US" dirty="0" err="1"/>
              <a:t>için</a:t>
            </a:r>
            <a:r>
              <a:rPr lang="en-US" dirty="0"/>
              <a:t> @abstractmethod </a:t>
            </a:r>
            <a:r>
              <a:rPr lang="en-US" dirty="0" err="1"/>
              <a:t>dek</a:t>
            </a:r>
            <a:r>
              <a:rPr lang="tr-TR" dirty="0"/>
              <a:t>a</a:t>
            </a:r>
            <a:r>
              <a:rPr lang="en-US" dirty="0"/>
              <a:t>r</a:t>
            </a:r>
            <a:r>
              <a:rPr lang="tr-TR" dirty="0"/>
              <a:t>o</a:t>
            </a:r>
            <a:r>
              <a:rPr lang="en-US" dirty="0" err="1"/>
              <a:t>törü</a:t>
            </a:r>
            <a:r>
              <a:rPr lang="en-US" dirty="0"/>
              <a:t> </a:t>
            </a:r>
            <a:r>
              <a:rPr lang="en-US" dirty="0" err="1"/>
              <a:t>kullanılır</a:t>
            </a:r>
            <a:r>
              <a:rPr lang="en-US" dirty="0"/>
              <a:t>.</a:t>
            </a:r>
          </a:p>
        </p:txBody>
      </p:sp>
      <p:pic>
        <p:nvPicPr>
          <p:cNvPr id="8" name="Picture 7" descr="A picture containing text, screenshot, font&#10;&#10;Description automatically generated">
            <a:extLst>
              <a:ext uri="{FF2B5EF4-FFF2-40B4-BE49-F238E27FC236}">
                <a16:creationId xmlns:a16="http://schemas.microsoft.com/office/drawing/2014/main" id="{BE592974-932E-FD39-6F39-874700E82C2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22233" y="1511225"/>
            <a:ext cx="6827181" cy="4231208"/>
          </a:xfrm>
          <a:prstGeom prst="rect">
            <a:avLst/>
          </a:prstGeom>
          <a:effectLst>
            <a:outerShdw blurRad="63500" sx="102000" sy="102000" algn="ctr" rotWithShape="0">
              <a:prstClr val="black">
                <a:alpha val="40000"/>
              </a:prstClr>
            </a:outerShdw>
          </a:effectLst>
        </p:spPr>
      </p:pic>
      <p:sp>
        <p:nvSpPr>
          <p:cNvPr id="9" name="TextBox 8">
            <a:extLst>
              <a:ext uri="{FF2B5EF4-FFF2-40B4-BE49-F238E27FC236}">
                <a16:creationId xmlns:a16="http://schemas.microsoft.com/office/drawing/2014/main" id="{B9A58CA2-D0D7-048E-1B08-A7C2303CA47A}"/>
              </a:ext>
            </a:extLst>
          </p:cNvPr>
          <p:cNvSpPr txBox="1"/>
          <p:nvPr/>
        </p:nvSpPr>
        <p:spPr>
          <a:xfrm>
            <a:off x="4171188" y="5742433"/>
            <a:ext cx="3849624" cy="646331"/>
          </a:xfrm>
          <a:prstGeom prst="rect">
            <a:avLst/>
          </a:prstGeom>
          <a:noFill/>
        </p:spPr>
        <p:txBody>
          <a:bodyPr wrap="square" rtlCol="0">
            <a:spAutoFit/>
          </a:bodyPr>
          <a:lstStyle/>
          <a:p>
            <a:pPr algn="ctr"/>
            <a:r>
              <a:rPr lang="tr-TR" dirty="0"/>
              <a:t>Soyutlama Örneği</a:t>
            </a:r>
          </a:p>
          <a:p>
            <a:pPr algn="ctr"/>
            <a:r>
              <a:rPr lang="tr-TR" dirty="0"/>
              <a:t>(soyutlama_ornek_1.1.py)</a:t>
            </a:r>
            <a:endParaRPr lang="en-US" dirty="0"/>
          </a:p>
        </p:txBody>
      </p:sp>
    </p:spTree>
    <p:extLst>
      <p:ext uri="{BB962C8B-B14F-4D97-AF65-F5344CB8AC3E}">
        <p14:creationId xmlns:p14="http://schemas.microsoft.com/office/powerpoint/2010/main" val="1882598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91441"/>
            <a:ext cx="8208912" cy="65202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43</a:t>
            </a:fld>
            <a:endParaRPr lang="tr-TR" dirty="0">
              <a:solidFill>
                <a:schemeClr val="tx2">
                  <a:lumMod val="75000"/>
                </a:schemeClr>
              </a:solidFill>
            </a:endParaRPr>
          </a:p>
        </p:txBody>
      </p:sp>
      <p:sp>
        <p:nvSpPr>
          <p:cNvPr id="5" name="TextBox 4">
            <a:extLst>
              <a:ext uri="{FF2B5EF4-FFF2-40B4-BE49-F238E27FC236}">
                <a16:creationId xmlns:a16="http://schemas.microsoft.com/office/drawing/2014/main" id="{0598A657-984B-E8BD-9CCF-864836E3108E}"/>
              </a:ext>
            </a:extLst>
          </p:cNvPr>
          <p:cNvSpPr txBox="1"/>
          <p:nvPr/>
        </p:nvSpPr>
        <p:spPr>
          <a:xfrm>
            <a:off x="2322576" y="310896"/>
            <a:ext cx="7452360" cy="646331"/>
          </a:xfrm>
          <a:prstGeom prst="rect">
            <a:avLst/>
          </a:prstGeom>
          <a:noFill/>
        </p:spPr>
        <p:txBody>
          <a:bodyPr wrap="square" rtlCol="0">
            <a:spAutoFit/>
          </a:bodyPr>
          <a:lstStyle/>
          <a:p>
            <a:r>
              <a:rPr lang="en-US" dirty="0" err="1"/>
              <a:t>Soyut</a:t>
            </a:r>
            <a:r>
              <a:rPr lang="en-US" dirty="0"/>
              <a:t> </a:t>
            </a:r>
            <a:r>
              <a:rPr lang="en-US" dirty="0" err="1"/>
              <a:t>sınıf</a:t>
            </a:r>
            <a:r>
              <a:rPr lang="en-US" dirty="0"/>
              <a:t> </a:t>
            </a:r>
            <a:r>
              <a:rPr lang="en-US" dirty="0" err="1"/>
              <a:t>ve</a:t>
            </a:r>
            <a:r>
              <a:rPr lang="en-US" dirty="0"/>
              <a:t> </a:t>
            </a:r>
            <a:r>
              <a:rPr lang="en-US" dirty="0" err="1"/>
              <a:t>metot</a:t>
            </a:r>
            <a:r>
              <a:rPr lang="en-US" dirty="0"/>
              <a:t> </a:t>
            </a:r>
            <a:r>
              <a:rPr lang="en-US" dirty="0" err="1"/>
              <a:t>kavramını</a:t>
            </a:r>
            <a:r>
              <a:rPr lang="en-US" dirty="0"/>
              <a:t> </a:t>
            </a:r>
            <a:r>
              <a:rPr lang="en-US" dirty="0" err="1"/>
              <a:t>bir</a:t>
            </a:r>
            <a:r>
              <a:rPr lang="en-US" dirty="0"/>
              <a:t> </a:t>
            </a:r>
            <a:r>
              <a:rPr lang="en-US" dirty="0" err="1"/>
              <a:t>örnek</a:t>
            </a:r>
            <a:r>
              <a:rPr lang="en-US" dirty="0"/>
              <a:t> </a:t>
            </a:r>
            <a:r>
              <a:rPr lang="en-US" dirty="0" err="1"/>
              <a:t>uygulama</a:t>
            </a:r>
            <a:r>
              <a:rPr lang="en-US" dirty="0"/>
              <a:t> </a:t>
            </a:r>
            <a:r>
              <a:rPr lang="en-US" dirty="0" err="1"/>
              <a:t>üzerinden</a:t>
            </a:r>
            <a:r>
              <a:rPr lang="en-US" dirty="0"/>
              <a:t> </a:t>
            </a:r>
            <a:r>
              <a:rPr lang="en-US" dirty="0" err="1"/>
              <a:t>açıkla</a:t>
            </a:r>
            <a:r>
              <a:rPr lang="tr-TR" dirty="0"/>
              <a:t>yalım:</a:t>
            </a:r>
          </a:p>
          <a:p>
            <a:r>
              <a:rPr lang="tr-TR" dirty="0"/>
              <a:t>Örnek 7.1:</a:t>
            </a:r>
            <a:endParaRPr lang="en-US" dirty="0"/>
          </a:p>
        </p:txBody>
      </p:sp>
      <p:pic>
        <p:nvPicPr>
          <p:cNvPr id="6" name="Picture 5" descr="A screen shot of a computer program&#10;&#10;Description automatically generated with low confidence">
            <a:extLst>
              <a:ext uri="{FF2B5EF4-FFF2-40B4-BE49-F238E27FC236}">
                <a16:creationId xmlns:a16="http://schemas.microsoft.com/office/drawing/2014/main" id="{150451D0-F56C-AE0A-A100-EA010ADD5ED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98364" y="957227"/>
            <a:ext cx="5074920" cy="4491409"/>
          </a:xfrm>
          <a:prstGeom prst="rect">
            <a:avLst/>
          </a:prstGeom>
        </p:spPr>
      </p:pic>
      <p:sp>
        <p:nvSpPr>
          <p:cNvPr id="10" name="TextBox 9">
            <a:extLst>
              <a:ext uri="{FF2B5EF4-FFF2-40B4-BE49-F238E27FC236}">
                <a16:creationId xmlns:a16="http://schemas.microsoft.com/office/drawing/2014/main" id="{1BD959DE-8E36-D18E-F3A9-9290A45B1E58}"/>
              </a:ext>
            </a:extLst>
          </p:cNvPr>
          <p:cNvSpPr txBox="1"/>
          <p:nvPr/>
        </p:nvSpPr>
        <p:spPr>
          <a:xfrm>
            <a:off x="4610100" y="5448636"/>
            <a:ext cx="2971800" cy="646331"/>
          </a:xfrm>
          <a:prstGeom prst="rect">
            <a:avLst/>
          </a:prstGeom>
          <a:noFill/>
        </p:spPr>
        <p:txBody>
          <a:bodyPr wrap="square" rtlCol="0">
            <a:spAutoFit/>
          </a:bodyPr>
          <a:lstStyle/>
          <a:p>
            <a:pPr algn="ctr"/>
            <a:r>
              <a:rPr lang="tr-TR" dirty="0"/>
              <a:t>Örnek 7.1</a:t>
            </a:r>
          </a:p>
          <a:p>
            <a:pPr algn="ctr"/>
            <a:r>
              <a:rPr lang="tr-TR" dirty="0"/>
              <a:t>(ornek_7.1.py)</a:t>
            </a:r>
          </a:p>
        </p:txBody>
      </p:sp>
    </p:spTree>
    <p:extLst>
      <p:ext uri="{BB962C8B-B14F-4D97-AF65-F5344CB8AC3E}">
        <p14:creationId xmlns:p14="http://schemas.microsoft.com/office/powerpoint/2010/main" val="5924715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91441"/>
            <a:ext cx="8208912" cy="65202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44</a:t>
            </a:fld>
            <a:endParaRPr lang="tr-TR" dirty="0">
              <a:solidFill>
                <a:schemeClr val="tx2">
                  <a:lumMod val="75000"/>
                </a:schemeClr>
              </a:solidFill>
            </a:endParaRPr>
          </a:p>
        </p:txBody>
      </p:sp>
      <p:sp>
        <p:nvSpPr>
          <p:cNvPr id="5" name="TextBox 4">
            <a:extLst>
              <a:ext uri="{FF2B5EF4-FFF2-40B4-BE49-F238E27FC236}">
                <a16:creationId xmlns:a16="http://schemas.microsoft.com/office/drawing/2014/main" id="{0598A657-984B-E8BD-9CCF-864836E3108E}"/>
              </a:ext>
            </a:extLst>
          </p:cNvPr>
          <p:cNvSpPr txBox="1"/>
          <p:nvPr/>
        </p:nvSpPr>
        <p:spPr>
          <a:xfrm>
            <a:off x="2322576" y="310896"/>
            <a:ext cx="7452360" cy="5909310"/>
          </a:xfrm>
          <a:prstGeom prst="rect">
            <a:avLst/>
          </a:prstGeom>
          <a:noFill/>
        </p:spPr>
        <p:txBody>
          <a:bodyPr wrap="square" rtlCol="0">
            <a:spAutoFit/>
          </a:bodyPr>
          <a:lstStyle/>
          <a:p>
            <a:r>
              <a:rPr lang="en-US" dirty="0" err="1"/>
              <a:t>Soyut</a:t>
            </a:r>
            <a:r>
              <a:rPr lang="en-US" dirty="0"/>
              <a:t> </a:t>
            </a:r>
            <a:r>
              <a:rPr lang="en-US" dirty="0" err="1"/>
              <a:t>sınıf</a:t>
            </a:r>
            <a:r>
              <a:rPr lang="en-US" dirty="0"/>
              <a:t> </a:t>
            </a:r>
            <a:r>
              <a:rPr lang="en-US" dirty="0" err="1"/>
              <a:t>ve</a:t>
            </a:r>
            <a:r>
              <a:rPr lang="en-US" dirty="0"/>
              <a:t> </a:t>
            </a:r>
            <a:r>
              <a:rPr lang="en-US" dirty="0" err="1"/>
              <a:t>metot</a:t>
            </a:r>
            <a:r>
              <a:rPr lang="en-US" dirty="0"/>
              <a:t> </a:t>
            </a:r>
            <a:r>
              <a:rPr lang="en-US" dirty="0" err="1"/>
              <a:t>kavramını</a:t>
            </a:r>
            <a:r>
              <a:rPr lang="en-US" dirty="0"/>
              <a:t> </a:t>
            </a:r>
            <a:r>
              <a:rPr lang="en-US" dirty="0" err="1"/>
              <a:t>bir</a:t>
            </a:r>
            <a:r>
              <a:rPr lang="en-US" dirty="0"/>
              <a:t> </a:t>
            </a:r>
            <a:r>
              <a:rPr lang="en-US" dirty="0" err="1"/>
              <a:t>örnek</a:t>
            </a:r>
            <a:r>
              <a:rPr lang="en-US" dirty="0"/>
              <a:t> </a:t>
            </a:r>
            <a:r>
              <a:rPr lang="en-US" dirty="0" err="1"/>
              <a:t>uygulama</a:t>
            </a:r>
            <a:r>
              <a:rPr lang="en-US" dirty="0"/>
              <a:t> </a:t>
            </a:r>
            <a:r>
              <a:rPr lang="en-US" dirty="0" err="1"/>
              <a:t>üzerinden</a:t>
            </a:r>
            <a:r>
              <a:rPr lang="en-US" dirty="0"/>
              <a:t> </a:t>
            </a:r>
            <a:r>
              <a:rPr lang="en-US" dirty="0" err="1"/>
              <a:t>açıkla</a:t>
            </a:r>
            <a:r>
              <a:rPr lang="tr-TR" dirty="0"/>
              <a:t>yalım:</a:t>
            </a:r>
          </a:p>
          <a:p>
            <a:r>
              <a:rPr lang="tr-TR" dirty="0"/>
              <a:t>Örnek 7.1:</a:t>
            </a:r>
          </a:p>
          <a:p>
            <a:pPr marL="285750" indent="-285750">
              <a:buFont typeface="Arial" panose="020B0604020202020204" pitchFamily="34" charset="0"/>
              <a:buChar char="•"/>
            </a:pPr>
            <a:r>
              <a:rPr lang="tr-TR" dirty="0" err="1"/>
              <a:t>from</a:t>
            </a:r>
            <a:r>
              <a:rPr lang="tr-TR" dirty="0"/>
              <a:t> </a:t>
            </a:r>
            <a:r>
              <a:rPr lang="tr-TR" dirty="0" err="1"/>
              <a:t>abc</a:t>
            </a:r>
            <a:r>
              <a:rPr lang="tr-TR" dirty="0"/>
              <a:t> </a:t>
            </a:r>
            <a:r>
              <a:rPr lang="tr-TR" dirty="0" err="1"/>
              <a:t>import</a:t>
            </a:r>
            <a:r>
              <a:rPr lang="tr-TR" dirty="0"/>
              <a:t> ABC, </a:t>
            </a:r>
            <a:r>
              <a:rPr lang="tr-TR" dirty="0" err="1"/>
              <a:t>abstractmethod</a:t>
            </a:r>
            <a:r>
              <a:rPr lang="tr-TR" dirty="0"/>
              <a:t> satırı, ABC (</a:t>
            </a:r>
            <a:r>
              <a:rPr lang="tr-TR" dirty="0" err="1"/>
              <a:t>Abstract</a:t>
            </a:r>
            <a:r>
              <a:rPr lang="tr-TR" dirty="0"/>
              <a:t> Base Class) ve </a:t>
            </a:r>
            <a:r>
              <a:rPr lang="tr-TR" dirty="0" err="1"/>
              <a:t>abstractmethod</a:t>
            </a:r>
            <a:r>
              <a:rPr lang="tr-TR" dirty="0"/>
              <a:t> sınıflarını içe aktarmaktadır. Bu modül, soyut sınıfların tanımlanmasını ve soyut metotların belirtilmesini sağlar.</a:t>
            </a:r>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r>
              <a:rPr lang="tr-TR" dirty="0" err="1"/>
              <a:t>class</a:t>
            </a:r>
            <a:r>
              <a:rPr lang="tr-TR" dirty="0"/>
              <a:t> </a:t>
            </a:r>
            <a:r>
              <a:rPr lang="tr-TR" dirty="0" err="1"/>
              <a:t>SoyutSinif</a:t>
            </a:r>
            <a:r>
              <a:rPr lang="tr-TR" dirty="0"/>
              <a:t>(ABC): satırı, </a:t>
            </a:r>
            <a:r>
              <a:rPr lang="tr-TR" dirty="0" err="1"/>
              <a:t>SoyutSinif</a:t>
            </a:r>
            <a:r>
              <a:rPr lang="tr-TR" dirty="0"/>
              <a:t> adında bir soyut sınıfın tanımlandığını gösterir. Soyut sınıflar, doğrudan örneklenemeyen sınıflardır ve genellikle diğer sınıflar için bir şablondur. ABC sınıfından türetilmesi, soyut sınıfın bir soyut temel sınıf olduğunu belirtir.</a:t>
            </a:r>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r>
              <a:rPr lang="tr-TR" dirty="0"/>
              <a:t>def __</a:t>
            </a:r>
            <a:r>
              <a:rPr lang="tr-TR" dirty="0" err="1"/>
              <a:t>init</a:t>
            </a:r>
            <a:r>
              <a:rPr lang="tr-TR" dirty="0"/>
              <a:t>__(self, </a:t>
            </a:r>
            <a:r>
              <a:rPr lang="tr-TR" dirty="0" err="1"/>
              <a:t>value</a:t>
            </a:r>
            <a:r>
              <a:rPr lang="tr-TR" dirty="0"/>
              <a:t>): satırı, </a:t>
            </a:r>
            <a:r>
              <a:rPr lang="tr-TR" dirty="0" err="1"/>
              <a:t>SoyutSinif</a:t>
            </a:r>
            <a:r>
              <a:rPr lang="tr-TR" dirty="0"/>
              <a:t> sınıfının yapıcı metodunu tanımlar. </a:t>
            </a:r>
            <a:r>
              <a:rPr lang="tr-TR" dirty="0" err="1"/>
              <a:t>value</a:t>
            </a:r>
            <a:r>
              <a:rPr lang="tr-TR" dirty="0"/>
              <a:t> parametresi, sınıfın bir örneğine atanacak bir değerdir.</a:t>
            </a:r>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r>
              <a:rPr lang="tr-TR" dirty="0" err="1"/>
              <a:t>self.value</a:t>
            </a:r>
            <a:r>
              <a:rPr lang="tr-TR" dirty="0"/>
              <a:t> = </a:t>
            </a:r>
            <a:r>
              <a:rPr lang="tr-TR" dirty="0" err="1"/>
              <a:t>value</a:t>
            </a:r>
            <a:r>
              <a:rPr lang="tr-TR" dirty="0"/>
              <a:t> satırı, </a:t>
            </a:r>
            <a:r>
              <a:rPr lang="tr-TR" dirty="0" err="1"/>
              <a:t>value</a:t>
            </a:r>
            <a:r>
              <a:rPr lang="tr-TR" dirty="0"/>
              <a:t> parametresini sınıfın </a:t>
            </a:r>
            <a:r>
              <a:rPr lang="tr-TR" dirty="0" err="1"/>
              <a:t>value</a:t>
            </a:r>
            <a:r>
              <a:rPr lang="tr-TR" dirty="0"/>
              <a:t> özelliğine atar.</a:t>
            </a:r>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r>
              <a:rPr lang="tr-TR" dirty="0" err="1"/>
              <a:t>super</a:t>
            </a:r>
            <a:r>
              <a:rPr lang="tr-TR" dirty="0"/>
              <a:t>().__</a:t>
            </a:r>
            <a:r>
              <a:rPr lang="tr-TR" dirty="0" err="1"/>
              <a:t>init</a:t>
            </a:r>
            <a:r>
              <a:rPr lang="tr-TR" dirty="0"/>
              <a:t>__() satırı, üst sınıfın yapıcı metodunu çağırır. Bu durumda üst sınıf ABC olduğu için, ABC sınıfının yapıcı metodunu çağırmaktadır. Bu satır, </a:t>
            </a:r>
            <a:r>
              <a:rPr lang="tr-TR" dirty="0" err="1"/>
              <a:t>SoyutSinif</a:t>
            </a:r>
            <a:r>
              <a:rPr lang="tr-TR" dirty="0"/>
              <a:t> sınıfının yapıcı metodunun çalışmasını sağlar.</a:t>
            </a:r>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2700454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91441"/>
            <a:ext cx="8208912" cy="65202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45</a:t>
            </a:fld>
            <a:endParaRPr lang="tr-TR" dirty="0">
              <a:solidFill>
                <a:schemeClr val="tx2">
                  <a:lumMod val="75000"/>
                </a:schemeClr>
              </a:solidFill>
            </a:endParaRPr>
          </a:p>
        </p:txBody>
      </p:sp>
      <p:sp>
        <p:nvSpPr>
          <p:cNvPr id="5" name="TextBox 4">
            <a:extLst>
              <a:ext uri="{FF2B5EF4-FFF2-40B4-BE49-F238E27FC236}">
                <a16:creationId xmlns:a16="http://schemas.microsoft.com/office/drawing/2014/main" id="{0598A657-984B-E8BD-9CCF-864836E3108E}"/>
              </a:ext>
            </a:extLst>
          </p:cNvPr>
          <p:cNvSpPr txBox="1"/>
          <p:nvPr/>
        </p:nvSpPr>
        <p:spPr>
          <a:xfrm>
            <a:off x="2322576" y="310896"/>
            <a:ext cx="7452360" cy="5909310"/>
          </a:xfrm>
          <a:prstGeom prst="rect">
            <a:avLst/>
          </a:prstGeom>
          <a:noFill/>
        </p:spPr>
        <p:txBody>
          <a:bodyPr wrap="square" rtlCol="0">
            <a:spAutoFit/>
          </a:bodyPr>
          <a:lstStyle/>
          <a:p>
            <a:r>
              <a:rPr lang="en-US" dirty="0" err="1"/>
              <a:t>Soyut</a:t>
            </a:r>
            <a:r>
              <a:rPr lang="en-US" dirty="0"/>
              <a:t> </a:t>
            </a:r>
            <a:r>
              <a:rPr lang="en-US" dirty="0" err="1"/>
              <a:t>sınıf</a:t>
            </a:r>
            <a:r>
              <a:rPr lang="en-US" dirty="0"/>
              <a:t> </a:t>
            </a:r>
            <a:r>
              <a:rPr lang="en-US" dirty="0" err="1"/>
              <a:t>ve</a:t>
            </a:r>
            <a:r>
              <a:rPr lang="en-US" dirty="0"/>
              <a:t> </a:t>
            </a:r>
            <a:r>
              <a:rPr lang="en-US" dirty="0" err="1"/>
              <a:t>metot</a:t>
            </a:r>
            <a:r>
              <a:rPr lang="en-US" dirty="0"/>
              <a:t> </a:t>
            </a:r>
            <a:r>
              <a:rPr lang="en-US" dirty="0" err="1"/>
              <a:t>kavramını</a:t>
            </a:r>
            <a:r>
              <a:rPr lang="en-US" dirty="0"/>
              <a:t> </a:t>
            </a:r>
            <a:r>
              <a:rPr lang="en-US" dirty="0" err="1"/>
              <a:t>bir</a:t>
            </a:r>
            <a:r>
              <a:rPr lang="en-US" dirty="0"/>
              <a:t> </a:t>
            </a:r>
            <a:r>
              <a:rPr lang="en-US" dirty="0" err="1"/>
              <a:t>örnek</a:t>
            </a:r>
            <a:r>
              <a:rPr lang="en-US" dirty="0"/>
              <a:t> </a:t>
            </a:r>
            <a:r>
              <a:rPr lang="en-US" dirty="0" err="1"/>
              <a:t>uygulama</a:t>
            </a:r>
            <a:r>
              <a:rPr lang="en-US" dirty="0"/>
              <a:t> </a:t>
            </a:r>
            <a:r>
              <a:rPr lang="en-US" dirty="0" err="1"/>
              <a:t>üzerinden</a:t>
            </a:r>
            <a:r>
              <a:rPr lang="en-US" dirty="0"/>
              <a:t> </a:t>
            </a:r>
            <a:r>
              <a:rPr lang="en-US" dirty="0" err="1"/>
              <a:t>açıkla</a:t>
            </a:r>
            <a:r>
              <a:rPr lang="tr-TR" dirty="0"/>
              <a:t>yalım:</a:t>
            </a:r>
          </a:p>
          <a:p>
            <a:r>
              <a:rPr lang="tr-TR" dirty="0"/>
              <a:t>Örnek 7.1:</a:t>
            </a:r>
          </a:p>
          <a:p>
            <a:pPr marL="285750" indent="-285750">
              <a:buFont typeface="Arial" panose="020B0604020202020204" pitchFamily="34" charset="0"/>
              <a:buChar char="•"/>
            </a:pPr>
            <a:r>
              <a:rPr lang="tr-TR" dirty="0"/>
              <a:t>@abstractmethod satırı, </a:t>
            </a:r>
            <a:r>
              <a:rPr lang="tr-TR" dirty="0" err="1"/>
              <a:t>islem</a:t>
            </a:r>
            <a:r>
              <a:rPr lang="tr-TR" dirty="0"/>
              <a:t> adında bir soyut metodu belirtir. Bu, alt sınıfların bu metodu uygulaması gerektiğini gösterir.</a:t>
            </a:r>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r>
              <a:rPr lang="tr-TR" dirty="0" err="1"/>
              <a:t>class</a:t>
            </a:r>
            <a:r>
              <a:rPr lang="tr-TR" dirty="0"/>
              <a:t> </a:t>
            </a:r>
            <a:r>
              <a:rPr lang="tr-TR" dirty="0" err="1"/>
              <a:t>OnEkle</a:t>
            </a:r>
            <a:r>
              <a:rPr lang="tr-TR" dirty="0"/>
              <a:t>(</a:t>
            </a:r>
            <a:r>
              <a:rPr lang="tr-TR" dirty="0" err="1"/>
              <a:t>SoyutSinif</a:t>
            </a:r>
            <a:r>
              <a:rPr lang="tr-TR" dirty="0"/>
              <a:t>): satırı, </a:t>
            </a:r>
            <a:r>
              <a:rPr lang="tr-TR" dirty="0" err="1"/>
              <a:t>OnEkle</a:t>
            </a:r>
            <a:r>
              <a:rPr lang="tr-TR" dirty="0"/>
              <a:t> adında bir alt sınıfın tanımlandığını gösterir. Bu sınıf, </a:t>
            </a:r>
            <a:r>
              <a:rPr lang="tr-TR" dirty="0" err="1"/>
              <a:t>SoyutSinif</a:t>
            </a:r>
            <a:r>
              <a:rPr lang="tr-TR" dirty="0"/>
              <a:t> sınıfından türetilmiştir.</a:t>
            </a:r>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r>
              <a:rPr lang="tr-TR" dirty="0"/>
              <a:t>def </a:t>
            </a:r>
            <a:r>
              <a:rPr lang="tr-TR" dirty="0" err="1"/>
              <a:t>islem</a:t>
            </a:r>
            <a:r>
              <a:rPr lang="tr-TR" dirty="0"/>
              <a:t>(self): satırı, </a:t>
            </a:r>
            <a:r>
              <a:rPr lang="tr-TR" dirty="0" err="1"/>
              <a:t>OnEkle</a:t>
            </a:r>
            <a:r>
              <a:rPr lang="tr-TR" dirty="0"/>
              <a:t> sınıfının </a:t>
            </a:r>
            <a:r>
              <a:rPr lang="tr-TR" dirty="0" err="1"/>
              <a:t>islem</a:t>
            </a:r>
            <a:r>
              <a:rPr lang="tr-TR" dirty="0"/>
              <a:t> metodu tanımlanmıştır. Bu metot, </a:t>
            </a:r>
            <a:r>
              <a:rPr lang="tr-TR" dirty="0" err="1"/>
              <a:t>SoyutSinif</a:t>
            </a:r>
            <a:r>
              <a:rPr lang="tr-TR" dirty="0"/>
              <a:t> sınıfından miras alınan soyut metodu uygulamaktadır. Bu durumda </a:t>
            </a:r>
            <a:r>
              <a:rPr lang="tr-TR" dirty="0" err="1"/>
              <a:t>islem</a:t>
            </a:r>
            <a:r>
              <a:rPr lang="tr-TR" dirty="0"/>
              <a:t> metodu, </a:t>
            </a:r>
            <a:r>
              <a:rPr lang="tr-TR" dirty="0" err="1"/>
              <a:t>self.value'ya</a:t>
            </a:r>
            <a:r>
              <a:rPr lang="tr-TR" dirty="0"/>
              <a:t> 10 ekleyerek bir değer döndürür.</a:t>
            </a:r>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r>
              <a:rPr lang="tr-TR" dirty="0" err="1"/>
              <a:t>class</a:t>
            </a:r>
            <a:r>
              <a:rPr lang="tr-TR" dirty="0"/>
              <a:t> </a:t>
            </a:r>
            <a:r>
              <a:rPr lang="tr-TR" dirty="0" err="1"/>
              <a:t>OnCarp</a:t>
            </a:r>
            <a:r>
              <a:rPr lang="tr-TR" dirty="0"/>
              <a:t>(</a:t>
            </a:r>
            <a:r>
              <a:rPr lang="tr-TR" dirty="0" err="1"/>
              <a:t>SoyutSinif</a:t>
            </a:r>
            <a:r>
              <a:rPr lang="tr-TR" dirty="0"/>
              <a:t>): satırı, </a:t>
            </a:r>
            <a:r>
              <a:rPr lang="tr-TR" dirty="0" err="1"/>
              <a:t>OnCarp</a:t>
            </a:r>
            <a:r>
              <a:rPr lang="tr-TR" dirty="0"/>
              <a:t> adında başka bir alt sınıfın tanımlandığını gösterir. Bu sınıf da </a:t>
            </a:r>
            <a:r>
              <a:rPr lang="tr-TR" dirty="0" err="1"/>
              <a:t>SoyutSinif</a:t>
            </a:r>
            <a:r>
              <a:rPr lang="tr-TR" dirty="0"/>
              <a:t> sınıfından türetilmiştir.</a:t>
            </a:r>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r>
              <a:rPr lang="tr-TR" dirty="0"/>
              <a:t>def </a:t>
            </a:r>
            <a:r>
              <a:rPr lang="tr-TR" dirty="0" err="1"/>
              <a:t>islem</a:t>
            </a:r>
            <a:r>
              <a:rPr lang="tr-TR" dirty="0"/>
              <a:t>(self): satırı, </a:t>
            </a:r>
            <a:r>
              <a:rPr lang="tr-TR" dirty="0" err="1"/>
              <a:t>OnCarp</a:t>
            </a:r>
            <a:r>
              <a:rPr lang="tr-TR" dirty="0"/>
              <a:t> sınıfının </a:t>
            </a:r>
            <a:r>
              <a:rPr lang="tr-TR" dirty="0" err="1"/>
              <a:t>islem</a:t>
            </a:r>
            <a:r>
              <a:rPr lang="tr-TR" dirty="0"/>
              <a:t> metodu tanımlanmıştır. Bu metot da </a:t>
            </a:r>
            <a:r>
              <a:rPr lang="tr-TR" dirty="0" err="1"/>
              <a:t>SoyutSinif</a:t>
            </a:r>
            <a:r>
              <a:rPr lang="tr-TR" dirty="0"/>
              <a:t> sınıfından miras alınan soyut metodu uygulamaktadır.</a:t>
            </a:r>
          </a:p>
          <a:p>
            <a:pPr marL="285750" indent="-285750">
              <a:buFont typeface="Arial" panose="020B0604020202020204" pitchFamily="34" charset="0"/>
              <a:buChar char="•"/>
            </a:pPr>
            <a:r>
              <a:rPr lang="tr-TR" dirty="0"/>
              <a:t>x = </a:t>
            </a:r>
            <a:r>
              <a:rPr lang="tr-TR" dirty="0" err="1"/>
              <a:t>OnEkle</a:t>
            </a:r>
            <a:r>
              <a:rPr lang="tr-TR" dirty="0"/>
              <a:t>(5) satırı, </a:t>
            </a:r>
            <a:r>
              <a:rPr lang="tr-TR" dirty="0" err="1"/>
              <a:t>OnEkle</a:t>
            </a:r>
            <a:r>
              <a:rPr lang="tr-TR" dirty="0"/>
              <a:t> sınıfından bir örneğin x adıyla oluşturulduğunu gösterir. 5 değeri, </a:t>
            </a:r>
            <a:r>
              <a:rPr lang="tr-TR" dirty="0" err="1"/>
              <a:t>SoyutSinif</a:t>
            </a:r>
            <a:r>
              <a:rPr lang="tr-TR" dirty="0"/>
              <a:t> sınıfının yapıcı metoduna </a:t>
            </a:r>
            <a:r>
              <a:rPr lang="tr-TR" dirty="0" err="1"/>
              <a:t>value</a:t>
            </a:r>
            <a:r>
              <a:rPr lang="tr-TR" dirty="0"/>
              <a:t> parametresi olarak iletilir.</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801632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91441"/>
            <a:ext cx="8208912" cy="65202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46</a:t>
            </a:fld>
            <a:endParaRPr lang="tr-TR" dirty="0">
              <a:solidFill>
                <a:schemeClr val="tx2">
                  <a:lumMod val="75000"/>
                </a:schemeClr>
              </a:solidFill>
            </a:endParaRPr>
          </a:p>
        </p:txBody>
      </p:sp>
      <p:sp>
        <p:nvSpPr>
          <p:cNvPr id="5" name="TextBox 4">
            <a:extLst>
              <a:ext uri="{FF2B5EF4-FFF2-40B4-BE49-F238E27FC236}">
                <a16:creationId xmlns:a16="http://schemas.microsoft.com/office/drawing/2014/main" id="{0598A657-984B-E8BD-9CCF-864836E3108E}"/>
              </a:ext>
            </a:extLst>
          </p:cNvPr>
          <p:cNvSpPr txBox="1"/>
          <p:nvPr/>
        </p:nvSpPr>
        <p:spPr>
          <a:xfrm>
            <a:off x="2322576" y="310896"/>
            <a:ext cx="7452360" cy="5078313"/>
          </a:xfrm>
          <a:prstGeom prst="rect">
            <a:avLst/>
          </a:prstGeom>
          <a:noFill/>
        </p:spPr>
        <p:txBody>
          <a:bodyPr wrap="square" rtlCol="0">
            <a:spAutoFit/>
          </a:bodyPr>
          <a:lstStyle/>
          <a:p>
            <a:r>
              <a:rPr lang="en-US" dirty="0" err="1"/>
              <a:t>Soyut</a:t>
            </a:r>
            <a:r>
              <a:rPr lang="en-US" dirty="0"/>
              <a:t> </a:t>
            </a:r>
            <a:r>
              <a:rPr lang="en-US" dirty="0" err="1"/>
              <a:t>sınıf</a:t>
            </a:r>
            <a:r>
              <a:rPr lang="en-US" dirty="0"/>
              <a:t> </a:t>
            </a:r>
            <a:r>
              <a:rPr lang="en-US" dirty="0" err="1"/>
              <a:t>ve</a:t>
            </a:r>
            <a:r>
              <a:rPr lang="en-US" dirty="0"/>
              <a:t> </a:t>
            </a:r>
            <a:r>
              <a:rPr lang="en-US" dirty="0" err="1"/>
              <a:t>metot</a:t>
            </a:r>
            <a:r>
              <a:rPr lang="en-US" dirty="0"/>
              <a:t> </a:t>
            </a:r>
            <a:r>
              <a:rPr lang="en-US" dirty="0" err="1"/>
              <a:t>kavramını</a:t>
            </a:r>
            <a:r>
              <a:rPr lang="en-US" dirty="0"/>
              <a:t> </a:t>
            </a:r>
            <a:r>
              <a:rPr lang="en-US" dirty="0" err="1"/>
              <a:t>bir</a:t>
            </a:r>
            <a:r>
              <a:rPr lang="en-US" dirty="0"/>
              <a:t> </a:t>
            </a:r>
            <a:r>
              <a:rPr lang="en-US" dirty="0" err="1"/>
              <a:t>örnek</a:t>
            </a:r>
            <a:r>
              <a:rPr lang="en-US" dirty="0"/>
              <a:t> </a:t>
            </a:r>
            <a:r>
              <a:rPr lang="en-US" dirty="0" err="1"/>
              <a:t>uygulama</a:t>
            </a:r>
            <a:r>
              <a:rPr lang="en-US" dirty="0"/>
              <a:t> </a:t>
            </a:r>
            <a:r>
              <a:rPr lang="en-US" dirty="0" err="1"/>
              <a:t>üzerinden</a:t>
            </a:r>
            <a:r>
              <a:rPr lang="en-US" dirty="0"/>
              <a:t> </a:t>
            </a:r>
            <a:r>
              <a:rPr lang="en-US" dirty="0" err="1"/>
              <a:t>açıkla</a:t>
            </a:r>
            <a:r>
              <a:rPr lang="tr-TR" dirty="0"/>
              <a:t>yalım:</a:t>
            </a:r>
          </a:p>
          <a:p>
            <a:r>
              <a:rPr lang="tr-TR" dirty="0"/>
              <a:t>Örnek 7.1:</a:t>
            </a:r>
          </a:p>
          <a:p>
            <a:pPr marL="285750" indent="-285750">
              <a:buFont typeface="Arial" panose="020B0604020202020204" pitchFamily="34" charset="0"/>
              <a:buChar char="•"/>
            </a:pPr>
            <a:r>
              <a:rPr lang="en-US" dirty="0"/>
              <a:t>y = </a:t>
            </a:r>
            <a:r>
              <a:rPr lang="en-US" dirty="0" err="1"/>
              <a:t>OnCarp</a:t>
            </a:r>
            <a:r>
              <a:rPr lang="en-US" dirty="0"/>
              <a:t>(5) </a:t>
            </a:r>
            <a:r>
              <a:rPr lang="en-US" dirty="0" err="1"/>
              <a:t>satırı</a:t>
            </a:r>
            <a:r>
              <a:rPr lang="en-US" dirty="0"/>
              <a:t>, </a:t>
            </a:r>
            <a:r>
              <a:rPr lang="en-US" dirty="0" err="1"/>
              <a:t>OnCarp</a:t>
            </a:r>
            <a:r>
              <a:rPr lang="en-US" dirty="0"/>
              <a:t> </a:t>
            </a:r>
            <a:r>
              <a:rPr lang="en-US" dirty="0" err="1"/>
              <a:t>sınıfından</a:t>
            </a:r>
            <a:r>
              <a:rPr lang="en-US" dirty="0"/>
              <a:t> </a:t>
            </a:r>
            <a:r>
              <a:rPr lang="en-US" dirty="0" err="1"/>
              <a:t>bir</a:t>
            </a:r>
            <a:r>
              <a:rPr lang="en-US" dirty="0"/>
              <a:t> </a:t>
            </a:r>
            <a:r>
              <a:rPr lang="en-US" dirty="0" err="1"/>
              <a:t>örneğin</a:t>
            </a:r>
            <a:r>
              <a:rPr lang="en-US" dirty="0"/>
              <a:t> y </a:t>
            </a:r>
            <a:r>
              <a:rPr lang="en-US" dirty="0" err="1"/>
              <a:t>adıyla</a:t>
            </a:r>
            <a:r>
              <a:rPr lang="en-US" dirty="0"/>
              <a:t> </a:t>
            </a:r>
            <a:r>
              <a:rPr lang="en-US" dirty="0" err="1"/>
              <a:t>oluşturulduğunu</a:t>
            </a:r>
            <a:r>
              <a:rPr lang="en-US" dirty="0"/>
              <a:t> </a:t>
            </a:r>
            <a:r>
              <a:rPr lang="en-US" dirty="0" err="1"/>
              <a:t>gösterir</a:t>
            </a:r>
            <a:r>
              <a:rPr lang="en-US" dirty="0"/>
              <a:t>. </a:t>
            </a:r>
            <a:r>
              <a:rPr lang="en-US" dirty="0" err="1"/>
              <a:t>Yine</a:t>
            </a:r>
            <a:r>
              <a:rPr lang="en-US" dirty="0"/>
              <a:t> 5 </a:t>
            </a:r>
            <a:r>
              <a:rPr lang="en-US" dirty="0" err="1"/>
              <a:t>değeri</a:t>
            </a:r>
            <a:r>
              <a:rPr lang="en-US" dirty="0"/>
              <a:t>, </a:t>
            </a:r>
            <a:r>
              <a:rPr lang="en-US" dirty="0" err="1"/>
              <a:t>SoyutSinif</a:t>
            </a:r>
            <a:r>
              <a:rPr lang="en-US" dirty="0"/>
              <a:t> </a:t>
            </a:r>
            <a:r>
              <a:rPr lang="en-US" dirty="0" err="1"/>
              <a:t>sınıfının</a:t>
            </a:r>
            <a:r>
              <a:rPr lang="en-US" dirty="0"/>
              <a:t> </a:t>
            </a:r>
            <a:r>
              <a:rPr lang="en-US" dirty="0" err="1"/>
              <a:t>yapıcı</a:t>
            </a:r>
            <a:r>
              <a:rPr lang="en-US" dirty="0"/>
              <a:t> </a:t>
            </a:r>
            <a:r>
              <a:rPr lang="en-US" dirty="0" err="1"/>
              <a:t>metoduna</a:t>
            </a:r>
            <a:r>
              <a:rPr lang="en-US" dirty="0"/>
              <a:t> value </a:t>
            </a:r>
            <a:r>
              <a:rPr lang="en-US" dirty="0" err="1"/>
              <a:t>parametresi</a:t>
            </a:r>
            <a:r>
              <a:rPr lang="en-US" dirty="0"/>
              <a:t> </a:t>
            </a:r>
            <a:r>
              <a:rPr lang="en-US" dirty="0" err="1"/>
              <a:t>olarak</a:t>
            </a:r>
            <a:r>
              <a:rPr lang="en-US" dirty="0"/>
              <a:t> </a:t>
            </a:r>
            <a:r>
              <a:rPr lang="en-US" dirty="0" err="1"/>
              <a:t>iletilir</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print(</a:t>
            </a:r>
            <a:r>
              <a:rPr lang="en-US" dirty="0" err="1"/>
              <a:t>x.islem</a:t>
            </a:r>
            <a:r>
              <a:rPr lang="en-US" dirty="0"/>
              <a:t>()) </a:t>
            </a:r>
            <a:r>
              <a:rPr lang="en-US" dirty="0" err="1"/>
              <a:t>satırı</a:t>
            </a:r>
            <a:r>
              <a:rPr lang="en-US" dirty="0"/>
              <a:t>, x </a:t>
            </a:r>
            <a:r>
              <a:rPr lang="en-US" dirty="0" err="1"/>
              <a:t>örneğinin</a:t>
            </a:r>
            <a:r>
              <a:rPr lang="en-US" dirty="0"/>
              <a:t> </a:t>
            </a:r>
            <a:r>
              <a:rPr lang="en-US" dirty="0" err="1"/>
              <a:t>islem</a:t>
            </a:r>
            <a:r>
              <a:rPr lang="en-US" dirty="0"/>
              <a:t> </a:t>
            </a:r>
            <a:r>
              <a:rPr lang="en-US" dirty="0" err="1"/>
              <a:t>metodu</a:t>
            </a:r>
            <a:r>
              <a:rPr lang="en-US" dirty="0"/>
              <a:t> </a:t>
            </a:r>
            <a:r>
              <a:rPr lang="en-US" dirty="0" err="1"/>
              <a:t>çağrılarak</a:t>
            </a:r>
            <a:r>
              <a:rPr lang="en-US" dirty="0"/>
              <a:t> </a:t>
            </a:r>
            <a:r>
              <a:rPr lang="en-US" dirty="0" err="1"/>
              <a:t>sonucun</a:t>
            </a:r>
            <a:r>
              <a:rPr lang="en-US" dirty="0"/>
              <a:t> </a:t>
            </a:r>
            <a:r>
              <a:rPr lang="en-US" dirty="0" err="1"/>
              <a:t>ekrana</a:t>
            </a:r>
            <a:r>
              <a:rPr lang="en-US" dirty="0"/>
              <a:t> </a:t>
            </a:r>
            <a:r>
              <a:rPr lang="en-US" dirty="0" err="1"/>
              <a:t>yazdırıldığını</a:t>
            </a:r>
            <a:r>
              <a:rPr lang="en-US" dirty="0"/>
              <a:t> </a:t>
            </a:r>
            <a:r>
              <a:rPr lang="en-US" dirty="0" err="1"/>
              <a:t>gösterir</a:t>
            </a:r>
            <a:r>
              <a:rPr lang="en-US" dirty="0"/>
              <a:t>. Bu </a:t>
            </a:r>
            <a:r>
              <a:rPr lang="en-US" dirty="0" err="1"/>
              <a:t>durumda</a:t>
            </a:r>
            <a:r>
              <a:rPr lang="en-US" dirty="0"/>
              <a:t> </a:t>
            </a:r>
            <a:r>
              <a:rPr lang="en-US" dirty="0" err="1"/>
              <a:t>islem</a:t>
            </a:r>
            <a:r>
              <a:rPr lang="en-US" dirty="0"/>
              <a:t> </a:t>
            </a:r>
            <a:r>
              <a:rPr lang="en-US" dirty="0" err="1"/>
              <a:t>metodu</a:t>
            </a:r>
            <a:r>
              <a:rPr lang="en-US" dirty="0"/>
              <a:t>, </a:t>
            </a:r>
            <a:r>
              <a:rPr lang="en-US" dirty="0" err="1"/>
              <a:t>self.value</a:t>
            </a:r>
            <a:r>
              <a:rPr lang="en-US" dirty="0"/>
              <a:t> </a:t>
            </a:r>
            <a:r>
              <a:rPr lang="en-US" dirty="0" err="1"/>
              <a:t>olan</a:t>
            </a:r>
            <a:r>
              <a:rPr lang="en-US" dirty="0"/>
              <a:t> 5'e 10 </a:t>
            </a:r>
            <a:r>
              <a:rPr lang="en-US" dirty="0" err="1"/>
              <a:t>ekleyerek</a:t>
            </a:r>
            <a:r>
              <a:rPr lang="en-US" dirty="0"/>
              <a:t> 15 </a:t>
            </a:r>
            <a:r>
              <a:rPr lang="en-US" dirty="0" err="1"/>
              <a:t>sonucunu</a:t>
            </a:r>
            <a:r>
              <a:rPr lang="en-US" dirty="0"/>
              <a:t> </a:t>
            </a:r>
            <a:r>
              <a:rPr lang="en-US" dirty="0" err="1"/>
              <a:t>döndürür</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print(</a:t>
            </a:r>
            <a:r>
              <a:rPr lang="en-US" dirty="0" err="1"/>
              <a:t>y.islem</a:t>
            </a:r>
            <a:r>
              <a:rPr lang="en-US" dirty="0"/>
              <a:t>()) </a:t>
            </a:r>
            <a:r>
              <a:rPr lang="en-US" dirty="0" err="1"/>
              <a:t>satırı</a:t>
            </a:r>
            <a:r>
              <a:rPr lang="en-US" dirty="0"/>
              <a:t>, y </a:t>
            </a:r>
            <a:r>
              <a:rPr lang="en-US" dirty="0" err="1"/>
              <a:t>örneğinin</a:t>
            </a:r>
            <a:r>
              <a:rPr lang="en-US" dirty="0"/>
              <a:t> </a:t>
            </a:r>
            <a:r>
              <a:rPr lang="en-US" dirty="0" err="1"/>
              <a:t>islem</a:t>
            </a:r>
            <a:r>
              <a:rPr lang="en-US" dirty="0"/>
              <a:t> </a:t>
            </a:r>
            <a:r>
              <a:rPr lang="en-US" dirty="0" err="1"/>
              <a:t>metodu</a:t>
            </a:r>
            <a:r>
              <a:rPr lang="en-US" dirty="0"/>
              <a:t> </a:t>
            </a:r>
            <a:r>
              <a:rPr lang="en-US" dirty="0" err="1"/>
              <a:t>çağrılarak</a:t>
            </a:r>
            <a:r>
              <a:rPr lang="en-US" dirty="0"/>
              <a:t> </a:t>
            </a:r>
            <a:r>
              <a:rPr lang="en-US" dirty="0" err="1"/>
              <a:t>sonucun</a:t>
            </a:r>
            <a:r>
              <a:rPr lang="en-US" dirty="0"/>
              <a:t> </a:t>
            </a:r>
            <a:r>
              <a:rPr lang="en-US" dirty="0" err="1"/>
              <a:t>ekrana</a:t>
            </a:r>
            <a:r>
              <a:rPr lang="en-US" dirty="0"/>
              <a:t> </a:t>
            </a:r>
            <a:r>
              <a:rPr lang="en-US" dirty="0" err="1"/>
              <a:t>yazdırıldığını</a:t>
            </a:r>
            <a:r>
              <a:rPr lang="en-US" dirty="0"/>
              <a:t> </a:t>
            </a:r>
            <a:r>
              <a:rPr lang="en-US" dirty="0" err="1"/>
              <a:t>gösterir</a:t>
            </a:r>
            <a:r>
              <a:rPr lang="en-US" dirty="0"/>
              <a:t>. Bu </a:t>
            </a:r>
            <a:r>
              <a:rPr lang="en-US" dirty="0" err="1"/>
              <a:t>durumda</a:t>
            </a:r>
            <a:r>
              <a:rPr lang="en-US" dirty="0"/>
              <a:t> </a:t>
            </a:r>
            <a:r>
              <a:rPr lang="en-US" dirty="0" err="1"/>
              <a:t>islem</a:t>
            </a:r>
            <a:r>
              <a:rPr lang="en-US" dirty="0"/>
              <a:t> </a:t>
            </a:r>
            <a:r>
              <a:rPr lang="en-US" dirty="0" err="1"/>
              <a:t>metodu</a:t>
            </a:r>
            <a:r>
              <a:rPr lang="en-US" dirty="0"/>
              <a:t>, </a:t>
            </a:r>
            <a:r>
              <a:rPr lang="en-US" dirty="0" err="1"/>
              <a:t>self.value</a:t>
            </a:r>
            <a:r>
              <a:rPr lang="en-US" dirty="0"/>
              <a:t> </a:t>
            </a:r>
            <a:r>
              <a:rPr lang="en-US" dirty="0" err="1"/>
              <a:t>olan</a:t>
            </a:r>
            <a:r>
              <a:rPr lang="en-US" dirty="0"/>
              <a:t> 5'i 10 </a:t>
            </a:r>
            <a:r>
              <a:rPr lang="en-US" dirty="0" err="1"/>
              <a:t>ile</a:t>
            </a:r>
            <a:r>
              <a:rPr lang="en-US" dirty="0"/>
              <a:t> </a:t>
            </a:r>
            <a:r>
              <a:rPr lang="en-US" dirty="0" err="1"/>
              <a:t>çarparak</a:t>
            </a:r>
            <a:r>
              <a:rPr lang="en-US" dirty="0"/>
              <a:t> 50 </a:t>
            </a:r>
            <a:r>
              <a:rPr lang="en-US" dirty="0" err="1"/>
              <a:t>sonucunu</a:t>
            </a:r>
            <a:r>
              <a:rPr lang="en-US" dirty="0"/>
              <a:t> </a:t>
            </a:r>
            <a:r>
              <a:rPr lang="en-US" dirty="0" err="1"/>
              <a:t>döndürür</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Bu </a:t>
            </a:r>
            <a:r>
              <a:rPr lang="en-US" dirty="0" err="1"/>
              <a:t>örnekte</a:t>
            </a:r>
            <a:r>
              <a:rPr lang="en-US" dirty="0"/>
              <a:t>, </a:t>
            </a:r>
            <a:r>
              <a:rPr lang="en-US" dirty="0" err="1"/>
              <a:t>SoyutSinif</a:t>
            </a:r>
            <a:r>
              <a:rPr lang="en-US" dirty="0"/>
              <a:t> </a:t>
            </a:r>
            <a:r>
              <a:rPr lang="en-US" dirty="0" err="1"/>
              <a:t>adlı</a:t>
            </a:r>
            <a:r>
              <a:rPr lang="en-US" dirty="0"/>
              <a:t> </a:t>
            </a:r>
            <a:r>
              <a:rPr lang="en-US" dirty="0" err="1"/>
              <a:t>soyut</a:t>
            </a:r>
            <a:r>
              <a:rPr lang="en-US" dirty="0"/>
              <a:t> </a:t>
            </a:r>
            <a:r>
              <a:rPr lang="en-US" dirty="0" err="1"/>
              <a:t>bir</a:t>
            </a:r>
            <a:r>
              <a:rPr lang="en-US" dirty="0"/>
              <a:t> </a:t>
            </a:r>
            <a:r>
              <a:rPr lang="en-US" dirty="0" err="1"/>
              <a:t>sınıf</a:t>
            </a:r>
            <a:r>
              <a:rPr lang="en-US" dirty="0"/>
              <a:t> </a:t>
            </a:r>
            <a:r>
              <a:rPr lang="en-US" dirty="0" err="1"/>
              <a:t>tanımlanmıştır</a:t>
            </a:r>
            <a:r>
              <a:rPr lang="en-US" dirty="0"/>
              <a:t>. Bu </a:t>
            </a:r>
            <a:r>
              <a:rPr lang="en-US" dirty="0" err="1"/>
              <a:t>sınıftan</a:t>
            </a:r>
            <a:r>
              <a:rPr lang="en-US" dirty="0"/>
              <a:t> </a:t>
            </a:r>
            <a:r>
              <a:rPr lang="en-US" dirty="0" err="1"/>
              <a:t>türetilen</a:t>
            </a:r>
            <a:r>
              <a:rPr lang="en-US" dirty="0"/>
              <a:t> </a:t>
            </a:r>
            <a:r>
              <a:rPr lang="en-US" dirty="0" err="1"/>
              <a:t>OnEkle</a:t>
            </a:r>
            <a:r>
              <a:rPr lang="en-US" dirty="0"/>
              <a:t> </a:t>
            </a:r>
            <a:r>
              <a:rPr lang="en-US" dirty="0" err="1"/>
              <a:t>ve</a:t>
            </a:r>
            <a:r>
              <a:rPr lang="en-US" dirty="0"/>
              <a:t> </a:t>
            </a:r>
            <a:r>
              <a:rPr lang="en-US" dirty="0" err="1"/>
              <a:t>OnCarp</a:t>
            </a:r>
            <a:r>
              <a:rPr lang="en-US" dirty="0"/>
              <a:t> </a:t>
            </a:r>
            <a:r>
              <a:rPr lang="en-US" dirty="0" err="1"/>
              <a:t>adlı</a:t>
            </a:r>
            <a:r>
              <a:rPr lang="en-US" dirty="0"/>
              <a:t> alt </a:t>
            </a:r>
            <a:r>
              <a:rPr lang="en-US" dirty="0" err="1"/>
              <a:t>sınıflar</a:t>
            </a:r>
            <a:r>
              <a:rPr lang="en-US" dirty="0"/>
              <a:t>, </a:t>
            </a:r>
            <a:r>
              <a:rPr lang="en-US" dirty="0" err="1"/>
              <a:t>SoyutSinif'in</a:t>
            </a:r>
            <a:r>
              <a:rPr lang="en-US" dirty="0"/>
              <a:t> </a:t>
            </a:r>
            <a:r>
              <a:rPr lang="en-US" dirty="0" err="1"/>
              <a:t>soyut</a:t>
            </a:r>
            <a:r>
              <a:rPr lang="en-US" dirty="0"/>
              <a:t> </a:t>
            </a:r>
            <a:r>
              <a:rPr lang="en-US" dirty="0" err="1"/>
              <a:t>metodu</a:t>
            </a:r>
            <a:r>
              <a:rPr lang="en-US" dirty="0"/>
              <a:t> </a:t>
            </a:r>
            <a:r>
              <a:rPr lang="en-US" dirty="0" err="1"/>
              <a:t>olan</a:t>
            </a:r>
            <a:r>
              <a:rPr lang="en-US" dirty="0"/>
              <a:t> </a:t>
            </a:r>
            <a:r>
              <a:rPr lang="en-US" dirty="0" err="1"/>
              <a:t>islem</a:t>
            </a:r>
            <a:r>
              <a:rPr lang="en-US" dirty="0"/>
              <a:t> </a:t>
            </a:r>
            <a:r>
              <a:rPr lang="en-US" dirty="0" err="1"/>
              <a:t>metotunu</a:t>
            </a:r>
            <a:r>
              <a:rPr lang="en-US" dirty="0"/>
              <a:t> </a:t>
            </a:r>
            <a:r>
              <a:rPr lang="en-US" dirty="0" err="1"/>
              <a:t>uygulamak</a:t>
            </a:r>
            <a:r>
              <a:rPr lang="en-US" dirty="0"/>
              <a:t> </a:t>
            </a:r>
            <a:r>
              <a:rPr lang="en-US" dirty="0" err="1"/>
              <a:t>zorundadır</a:t>
            </a:r>
            <a:r>
              <a:rPr lang="en-US" dirty="0"/>
              <a:t>. </a:t>
            </a:r>
            <a:r>
              <a:rPr lang="en-US" dirty="0" err="1"/>
              <a:t>OnEkle</a:t>
            </a:r>
            <a:r>
              <a:rPr lang="en-US" dirty="0"/>
              <a:t> </a:t>
            </a:r>
            <a:r>
              <a:rPr lang="en-US" dirty="0" err="1"/>
              <a:t>sınıfı</a:t>
            </a:r>
            <a:r>
              <a:rPr lang="en-US" dirty="0"/>
              <a:t>, value </a:t>
            </a:r>
            <a:r>
              <a:rPr lang="en-US" dirty="0" err="1"/>
              <a:t>değerine</a:t>
            </a:r>
            <a:r>
              <a:rPr lang="en-US" dirty="0"/>
              <a:t> 10 </a:t>
            </a:r>
            <a:r>
              <a:rPr lang="en-US" dirty="0" err="1"/>
              <a:t>eklerken</a:t>
            </a:r>
            <a:r>
              <a:rPr lang="en-US" dirty="0"/>
              <a:t>, </a:t>
            </a:r>
            <a:r>
              <a:rPr lang="en-US" dirty="0" err="1"/>
              <a:t>OnCarp</a:t>
            </a:r>
            <a:r>
              <a:rPr lang="en-US" dirty="0"/>
              <a:t> </a:t>
            </a:r>
            <a:r>
              <a:rPr lang="en-US" dirty="0" err="1"/>
              <a:t>sınıfı</a:t>
            </a:r>
            <a:r>
              <a:rPr lang="en-US" dirty="0"/>
              <a:t> value </a:t>
            </a:r>
            <a:r>
              <a:rPr lang="en-US" dirty="0" err="1"/>
              <a:t>değerini</a:t>
            </a:r>
            <a:r>
              <a:rPr lang="en-US" dirty="0"/>
              <a:t> 10 </a:t>
            </a:r>
            <a:r>
              <a:rPr lang="en-US" dirty="0" err="1"/>
              <a:t>ile</a:t>
            </a:r>
            <a:r>
              <a:rPr lang="en-US" dirty="0"/>
              <a:t> </a:t>
            </a:r>
            <a:r>
              <a:rPr lang="en-US" dirty="0" err="1"/>
              <a:t>çarpmaktadır</a:t>
            </a:r>
            <a:r>
              <a:rPr lang="en-US" dirty="0"/>
              <a:t>.</a:t>
            </a:r>
          </a:p>
        </p:txBody>
      </p:sp>
    </p:spTree>
    <p:extLst>
      <p:ext uri="{BB962C8B-B14F-4D97-AF65-F5344CB8AC3E}">
        <p14:creationId xmlns:p14="http://schemas.microsoft.com/office/powerpoint/2010/main" val="40497660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91441"/>
            <a:ext cx="8208912" cy="65202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47</a:t>
            </a:fld>
            <a:endParaRPr lang="tr-TR" dirty="0">
              <a:solidFill>
                <a:schemeClr val="tx2">
                  <a:lumMod val="75000"/>
                </a:schemeClr>
              </a:solidFill>
            </a:endParaRPr>
          </a:p>
        </p:txBody>
      </p:sp>
      <p:sp>
        <p:nvSpPr>
          <p:cNvPr id="5" name="TextBox 4">
            <a:extLst>
              <a:ext uri="{FF2B5EF4-FFF2-40B4-BE49-F238E27FC236}">
                <a16:creationId xmlns:a16="http://schemas.microsoft.com/office/drawing/2014/main" id="{0598A657-984B-E8BD-9CCF-864836E3108E}"/>
              </a:ext>
            </a:extLst>
          </p:cNvPr>
          <p:cNvSpPr txBox="1"/>
          <p:nvPr/>
        </p:nvSpPr>
        <p:spPr>
          <a:xfrm>
            <a:off x="2322576" y="310896"/>
            <a:ext cx="7452360" cy="1754326"/>
          </a:xfrm>
          <a:prstGeom prst="rect">
            <a:avLst/>
          </a:prstGeom>
          <a:noFill/>
        </p:spPr>
        <p:txBody>
          <a:bodyPr wrap="square" rtlCol="0">
            <a:spAutoFit/>
          </a:bodyPr>
          <a:lstStyle/>
          <a:p>
            <a:r>
              <a:rPr lang="tr-TR" b="1" i="1" dirty="0" err="1"/>
              <a:t>Super</a:t>
            </a:r>
            <a:r>
              <a:rPr lang="tr-TR" b="1" i="1" dirty="0"/>
              <a:t> Deyimi:</a:t>
            </a:r>
          </a:p>
          <a:p>
            <a:r>
              <a:rPr lang="en-US" i="1" dirty="0"/>
              <a:t>Alt (sub) </a:t>
            </a:r>
            <a:r>
              <a:rPr lang="en-US" i="1" dirty="0" err="1"/>
              <a:t>sınıftaki</a:t>
            </a:r>
            <a:r>
              <a:rPr lang="en-US" i="1" dirty="0"/>
              <a:t> her </a:t>
            </a:r>
            <a:r>
              <a:rPr lang="en-US" i="1" dirty="0" err="1"/>
              <a:t>nesneden</a:t>
            </a:r>
            <a:r>
              <a:rPr lang="en-US" i="1" dirty="0"/>
              <a:t> </a:t>
            </a:r>
            <a:r>
              <a:rPr lang="en-US" i="1" dirty="0" err="1"/>
              <a:t>üst</a:t>
            </a:r>
            <a:r>
              <a:rPr lang="en-US" i="1" dirty="0"/>
              <a:t> (super) </a:t>
            </a:r>
            <a:r>
              <a:rPr lang="en-US" i="1" dirty="0" err="1"/>
              <a:t>sınıftaki</a:t>
            </a:r>
            <a:r>
              <a:rPr lang="en-US" i="1" dirty="0"/>
              <a:t> </a:t>
            </a:r>
            <a:r>
              <a:rPr lang="en-US" i="1" dirty="0" err="1"/>
              <a:t>bir</a:t>
            </a:r>
            <a:r>
              <a:rPr lang="en-US" i="1" dirty="0"/>
              <a:t> </a:t>
            </a:r>
            <a:r>
              <a:rPr lang="en-US" i="1" dirty="0" err="1"/>
              <a:t>nesneye</a:t>
            </a:r>
            <a:r>
              <a:rPr lang="en-US" i="1" dirty="0"/>
              <a:t> </a:t>
            </a:r>
            <a:r>
              <a:rPr lang="en-US" i="1" dirty="0" err="1"/>
              <a:t>erişmek</a:t>
            </a:r>
            <a:r>
              <a:rPr lang="en-US" i="1" dirty="0"/>
              <a:t> </a:t>
            </a:r>
            <a:r>
              <a:rPr lang="en-US" i="1" dirty="0" err="1"/>
              <a:t>için</a:t>
            </a:r>
            <a:r>
              <a:rPr lang="en-US" i="1" dirty="0"/>
              <a:t> </a:t>
            </a:r>
            <a:r>
              <a:rPr lang="en-US" i="1" dirty="0" err="1"/>
              <a:t>kulla</a:t>
            </a:r>
            <a:r>
              <a:rPr lang="en-US" i="1" dirty="0"/>
              <a:t>- </a:t>
            </a:r>
            <a:r>
              <a:rPr lang="en-US" i="1" dirty="0" err="1"/>
              <a:t>nılır</a:t>
            </a:r>
            <a:r>
              <a:rPr lang="en-US" i="1" dirty="0"/>
              <a:t>. </a:t>
            </a:r>
            <a:r>
              <a:rPr lang="en-US" i="1" dirty="0" err="1"/>
              <a:t>Özellikle</a:t>
            </a:r>
            <a:r>
              <a:rPr lang="en-US" i="1" dirty="0"/>
              <a:t> </a:t>
            </a:r>
            <a:r>
              <a:rPr lang="en-US" i="1" dirty="0" err="1"/>
              <a:t>kullanım</a:t>
            </a:r>
            <a:r>
              <a:rPr lang="en-US" i="1" dirty="0"/>
              <a:t> </a:t>
            </a:r>
            <a:r>
              <a:rPr lang="en-US" i="1" dirty="0" err="1"/>
              <a:t>amacı</a:t>
            </a:r>
            <a:r>
              <a:rPr lang="en-US" i="1" dirty="0"/>
              <a:t>; </a:t>
            </a:r>
            <a:r>
              <a:rPr lang="en-US" i="1" dirty="0" err="1"/>
              <a:t>miras</a:t>
            </a:r>
            <a:r>
              <a:rPr lang="en-US" i="1" dirty="0"/>
              <a:t> </a:t>
            </a:r>
            <a:r>
              <a:rPr lang="en-US" i="1" dirty="0" err="1"/>
              <a:t>alınan</a:t>
            </a:r>
            <a:r>
              <a:rPr lang="en-US" i="1" dirty="0"/>
              <a:t> </a:t>
            </a:r>
            <a:r>
              <a:rPr lang="en-US" i="1" dirty="0" err="1"/>
              <a:t>üst</a:t>
            </a:r>
            <a:r>
              <a:rPr lang="en-US" i="1" dirty="0"/>
              <a:t> </a:t>
            </a:r>
            <a:r>
              <a:rPr lang="en-US" i="1" dirty="0" err="1"/>
              <a:t>sınıf</a:t>
            </a:r>
            <a:r>
              <a:rPr lang="en-US" i="1" dirty="0"/>
              <a:t> </a:t>
            </a:r>
            <a:r>
              <a:rPr lang="en-US" i="1" dirty="0" err="1"/>
              <a:t>yapılandırıcısına</a:t>
            </a:r>
            <a:r>
              <a:rPr lang="en-US" i="1" dirty="0"/>
              <a:t> </a:t>
            </a:r>
            <a:r>
              <a:rPr lang="en-US" i="1" dirty="0" err="1"/>
              <a:t>çağrıda</a:t>
            </a:r>
            <a:r>
              <a:rPr lang="en-US" i="1" dirty="0"/>
              <a:t> (</a:t>
            </a:r>
            <a:r>
              <a:rPr lang="en-US" i="1" dirty="0" err="1"/>
              <a:t>su</a:t>
            </a:r>
            <a:r>
              <a:rPr lang="en-US" i="1" dirty="0"/>
              <a:t>- per ().__</a:t>
            </a:r>
            <a:r>
              <a:rPr lang="en-US" i="1" dirty="0" err="1"/>
              <a:t>init</a:t>
            </a:r>
            <a:r>
              <a:rPr lang="en-US" i="1" dirty="0"/>
              <a:t>__() </a:t>
            </a:r>
            <a:r>
              <a:rPr lang="en-US" i="1" dirty="0" err="1"/>
              <a:t>gibi</a:t>
            </a:r>
            <a:r>
              <a:rPr lang="en-US" i="1" dirty="0"/>
              <a:t>) </a:t>
            </a:r>
            <a:r>
              <a:rPr lang="en-US" i="1" dirty="0" err="1"/>
              <a:t>bulunmaktır</a:t>
            </a:r>
            <a:r>
              <a:rPr lang="en-US" i="1" dirty="0"/>
              <a:t>. </a:t>
            </a:r>
            <a:r>
              <a:rPr lang="en-US" i="1" dirty="0" err="1"/>
              <a:t>Böylece</a:t>
            </a:r>
            <a:r>
              <a:rPr lang="en-US" i="1" dirty="0"/>
              <a:t> </a:t>
            </a:r>
            <a:r>
              <a:rPr lang="en-US" i="1" dirty="0" err="1"/>
              <a:t>üst</a:t>
            </a:r>
            <a:r>
              <a:rPr lang="en-US" i="1" dirty="0"/>
              <a:t> </a:t>
            </a:r>
            <a:r>
              <a:rPr lang="en-US" i="1" dirty="0" err="1"/>
              <a:t>sınıfın</a:t>
            </a:r>
            <a:r>
              <a:rPr lang="en-US" i="1" dirty="0"/>
              <a:t> </a:t>
            </a:r>
            <a:r>
              <a:rPr lang="en-US" i="1" dirty="0" err="1"/>
              <a:t>özellik</a:t>
            </a:r>
            <a:r>
              <a:rPr lang="en-US" i="1" dirty="0"/>
              <a:t> </a:t>
            </a:r>
            <a:r>
              <a:rPr lang="en-US" i="1" dirty="0" err="1"/>
              <a:t>ve</a:t>
            </a:r>
            <a:r>
              <a:rPr lang="en-US" i="1" dirty="0"/>
              <a:t> </a:t>
            </a:r>
            <a:r>
              <a:rPr lang="en-US" i="1" dirty="0" err="1"/>
              <a:t>metotları</a:t>
            </a:r>
            <a:r>
              <a:rPr lang="en-US" i="1" dirty="0"/>
              <a:t> </a:t>
            </a:r>
            <a:r>
              <a:rPr lang="en-US" i="1" dirty="0" err="1"/>
              <a:t>üze</a:t>
            </a:r>
            <a:r>
              <a:rPr lang="en-US" i="1" dirty="0"/>
              <a:t>- </a:t>
            </a:r>
            <a:r>
              <a:rPr lang="en-US" i="1" dirty="0" err="1"/>
              <a:t>rinde</a:t>
            </a:r>
            <a:r>
              <a:rPr lang="en-US" i="1" dirty="0"/>
              <a:t> </a:t>
            </a:r>
            <a:r>
              <a:rPr lang="en-US" i="1" dirty="0" err="1"/>
              <a:t>değişiklik</a:t>
            </a:r>
            <a:r>
              <a:rPr lang="en-US" i="1" dirty="0"/>
              <a:t> </a:t>
            </a:r>
            <a:r>
              <a:rPr lang="en-US" i="1" dirty="0" err="1"/>
              <a:t>yaparken</a:t>
            </a:r>
            <a:r>
              <a:rPr lang="en-US" i="1" dirty="0"/>
              <a:t>, </a:t>
            </a:r>
            <a:r>
              <a:rPr lang="en-US" i="1" dirty="0" err="1"/>
              <a:t>mevcut</a:t>
            </a:r>
            <a:r>
              <a:rPr lang="en-US" i="1" dirty="0"/>
              <a:t> alt </a:t>
            </a:r>
            <a:r>
              <a:rPr lang="en-US" i="1" dirty="0" err="1"/>
              <a:t>sınıfın</a:t>
            </a:r>
            <a:r>
              <a:rPr lang="en-US" i="1" dirty="0"/>
              <a:t> </a:t>
            </a:r>
            <a:r>
              <a:rPr lang="en-US" i="1" dirty="0" err="1"/>
              <a:t>özelliklerini</a:t>
            </a:r>
            <a:r>
              <a:rPr lang="en-US" i="1" dirty="0"/>
              <a:t> de </a:t>
            </a:r>
            <a:r>
              <a:rPr lang="en-US" i="1" dirty="0" err="1"/>
              <a:t>korumuş</a:t>
            </a:r>
            <a:r>
              <a:rPr lang="en-US" i="1" dirty="0"/>
              <a:t> </a:t>
            </a:r>
            <a:r>
              <a:rPr lang="en-US" i="1" dirty="0" err="1"/>
              <a:t>oluruz</a:t>
            </a:r>
            <a:r>
              <a:rPr lang="en-US" i="1" dirty="0"/>
              <a:t>.</a:t>
            </a:r>
          </a:p>
        </p:txBody>
      </p:sp>
    </p:spTree>
    <p:extLst>
      <p:ext uri="{BB962C8B-B14F-4D97-AF65-F5344CB8AC3E}">
        <p14:creationId xmlns:p14="http://schemas.microsoft.com/office/powerpoint/2010/main" val="39024791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1991544" y="342825"/>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2000" b="1" dirty="0">
                <a:solidFill>
                  <a:srgbClr val="FF0000"/>
                </a:solidFill>
              </a:rPr>
              <a:t>BÖLÜM DEĞERLENDİRME SORULARI</a:t>
            </a:r>
          </a:p>
        </p:txBody>
      </p:sp>
      <p:sp>
        <p:nvSpPr>
          <p:cNvPr id="7" name="Yuvarlatılmış Dikdörtgen 6"/>
          <p:cNvSpPr/>
          <p:nvPr>
            <p:custDataLst>
              <p:tags r:id="rId2"/>
            </p:custDataLst>
          </p:nvPr>
        </p:nvSpPr>
        <p:spPr>
          <a:xfrm>
            <a:off x="1991544" y="1474615"/>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marL="457200" indent="-457200">
              <a:buFont typeface="+mj-lt"/>
              <a:buAutoNum type="arabicPeriod"/>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3"/>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48</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42DBC7AD-CA3B-3F46-3C09-0EA41AD60431}"/>
              </a:ext>
            </a:extLst>
          </p:cNvPr>
          <p:cNvSpPr txBox="1"/>
          <p:nvPr/>
        </p:nvSpPr>
        <p:spPr>
          <a:xfrm>
            <a:off x="2231136" y="1728216"/>
            <a:ext cx="7680960" cy="646331"/>
          </a:xfrm>
          <a:prstGeom prst="rect">
            <a:avLst/>
          </a:prstGeom>
          <a:noFill/>
        </p:spPr>
        <p:txBody>
          <a:bodyPr wrap="square" rtlCol="0">
            <a:spAutoFit/>
          </a:bodyPr>
          <a:lstStyle/>
          <a:p>
            <a:pPr marL="342900" indent="-342900">
              <a:buFont typeface="+mj-lt"/>
              <a:buAutoNum type="arabicPeriod"/>
            </a:pPr>
            <a:r>
              <a:rPr lang="tr-TR" dirty="0"/>
              <a:t>Sınıf ile nesne arasındaki fark nedir?</a:t>
            </a:r>
          </a:p>
          <a:p>
            <a:pPr marL="342900" indent="-342900">
              <a:buFont typeface="+mj-lt"/>
              <a:buAutoNum type="arabicPeriod"/>
            </a:pPr>
            <a:r>
              <a:rPr lang="tr-TR" dirty="0"/>
              <a:t>Aşağıdaki kodun çıktısı ne olur ?</a:t>
            </a:r>
            <a:endParaRPr lang="en-US" dirty="0"/>
          </a:p>
        </p:txBody>
      </p:sp>
      <p:pic>
        <p:nvPicPr>
          <p:cNvPr id="8" name="Picture 7" descr="A screen shot of a computer program&#10;&#10;Description automatically generated with low confidence">
            <a:extLst>
              <a:ext uri="{FF2B5EF4-FFF2-40B4-BE49-F238E27FC236}">
                <a16:creationId xmlns:a16="http://schemas.microsoft.com/office/drawing/2014/main" id="{A43AE73E-F611-2490-EBA2-7C1A40AF6B1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31704" y="2384717"/>
            <a:ext cx="4928616" cy="2810267"/>
          </a:xfrm>
          <a:prstGeom prst="rect">
            <a:avLst/>
          </a:prstGeom>
        </p:spPr>
      </p:pic>
    </p:spTree>
    <p:extLst>
      <p:ext uri="{BB962C8B-B14F-4D97-AF65-F5344CB8AC3E}">
        <p14:creationId xmlns:p14="http://schemas.microsoft.com/office/powerpoint/2010/main" val="16320701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91441"/>
            <a:ext cx="8208912" cy="65202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49</a:t>
            </a:fld>
            <a:endParaRPr lang="tr-TR" dirty="0">
              <a:solidFill>
                <a:schemeClr val="tx2">
                  <a:lumMod val="75000"/>
                </a:schemeClr>
              </a:solidFill>
            </a:endParaRPr>
          </a:p>
        </p:txBody>
      </p:sp>
      <p:sp>
        <p:nvSpPr>
          <p:cNvPr id="5" name="TextBox 4">
            <a:extLst>
              <a:ext uri="{FF2B5EF4-FFF2-40B4-BE49-F238E27FC236}">
                <a16:creationId xmlns:a16="http://schemas.microsoft.com/office/drawing/2014/main" id="{0598A657-984B-E8BD-9CCF-864836E3108E}"/>
              </a:ext>
            </a:extLst>
          </p:cNvPr>
          <p:cNvSpPr txBox="1"/>
          <p:nvPr/>
        </p:nvSpPr>
        <p:spPr>
          <a:xfrm>
            <a:off x="2322576" y="310896"/>
            <a:ext cx="7452360" cy="5632311"/>
          </a:xfrm>
          <a:prstGeom prst="rect">
            <a:avLst/>
          </a:prstGeom>
          <a:noFill/>
        </p:spPr>
        <p:txBody>
          <a:bodyPr wrap="square" rtlCol="0">
            <a:spAutoFit/>
          </a:bodyPr>
          <a:lstStyle/>
          <a:p>
            <a:pPr marL="342900" indent="-342900">
              <a:buAutoNum type="arabicPeriod" startAt="3"/>
            </a:pPr>
            <a:endParaRPr lang="en-US" i="1" dirty="0"/>
          </a:p>
          <a:p>
            <a:pPr marL="342900" indent="-342900">
              <a:buAutoNum type="arabicPeriod" startAt="3"/>
            </a:pPr>
            <a:endParaRPr lang="en-US" i="1" dirty="0"/>
          </a:p>
          <a:p>
            <a:pPr marL="342900" indent="-342900">
              <a:buAutoNum type="arabicPeriod" startAt="3"/>
            </a:pPr>
            <a:endParaRPr lang="en-US" i="1" dirty="0"/>
          </a:p>
          <a:p>
            <a:pPr marL="342900" indent="-342900">
              <a:buAutoNum type="arabicPeriod" startAt="3"/>
            </a:pPr>
            <a:r>
              <a:rPr lang="en-US" i="1" dirty="0"/>
              <a:t>Bir </a:t>
            </a:r>
            <a:r>
              <a:rPr lang="en-US" i="1" dirty="0" err="1"/>
              <a:t>sınıf</a:t>
            </a:r>
            <a:r>
              <a:rPr lang="en-US" i="1" dirty="0"/>
              <a:t> </a:t>
            </a:r>
            <a:r>
              <a:rPr lang="en-US" i="1" dirty="0" err="1"/>
              <a:t>üyesine</a:t>
            </a:r>
            <a:r>
              <a:rPr lang="en-US" i="1" dirty="0"/>
              <a:t> 'private' </a:t>
            </a:r>
            <a:r>
              <a:rPr lang="en-US" i="1" dirty="0" err="1"/>
              <a:t>erişim</a:t>
            </a:r>
            <a:r>
              <a:rPr lang="en-US" i="1" dirty="0"/>
              <a:t> </a:t>
            </a:r>
            <a:r>
              <a:rPr lang="en-US" i="1" dirty="0" err="1"/>
              <a:t>belirteci</a:t>
            </a:r>
            <a:r>
              <a:rPr lang="en-US" i="1" dirty="0"/>
              <a:t> </a:t>
            </a:r>
            <a:r>
              <a:rPr lang="en-US" i="1" dirty="0" err="1"/>
              <a:t>özelliği</a:t>
            </a:r>
            <a:r>
              <a:rPr lang="en-US" i="1" dirty="0"/>
              <a:t> (</a:t>
            </a:r>
            <a:r>
              <a:rPr lang="en-US" i="1" dirty="0" err="1"/>
              <a:t>yani</a:t>
            </a:r>
            <a:r>
              <a:rPr lang="en-US" i="1" dirty="0"/>
              <a:t> </a:t>
            </a:r>
            <a:r>
              <a:rPr lang="en-US" i="1" dirty="0" err="1"/>
              <a:t>gizlilik</a:t>
            </a:r>
            <a:r>
              <a:rPr lang="en-US" i="1" dirty="0"/>
              <a:t>) </a:t>
            </a:r>
            <a:r>
              <a:rPr lang="en-US" i="1" dirty="0" err="1"/>
              <a:t>kazandırmak</a:t>
            </a:r>
            <a:r>
              <a:rPr lang="en-US" i="1" dirty="0"/>
              <a:t> </a:t>
            </a:r>
            <a:r>
              <a:rPr lang="en-US" i="1" dirty="0" err="1"/>
              <a:t>için</a:t>
            </a:r>
            <a:r>
              <a:rPr lang="en-US" i="1" dirty="0"/>
              <a:t> ne </a:t>
            </a:r>
            <a:r>
              <a:rPr lang="en-US" i="1" dirty="0" err="1"/>
              <a:t>yapılmalıdır</a:t>
            </a:r>
            <a:r>
              <a:rPr lang="en-US" i="1" dirty="0"/>
              <a:t>?</a:t>
            </a:r>
          </a:p>
          <a:p>
            <a:pPr marL="342900" indent="-342900">
              <a:buAutoNum type="arabicPeriod" startAt="3"/>
            </a:pPr>
            <a:endParaRPr lang="en-US" i="1" dirty="0"/>
          </a:p>
          <a:p>
            <a:pPr marL="342900" indent="-342900">
              <a:buAutoNum type="arabicPeriod" startAt="3"/>
            </a:pPr>
            <a:endParaRPr lang="en-US" i="1" dirty="0"/>
          </a:p>
          <a:p>
            <a:pPr marL="342900" indent="-342900">
              <a:buAutoNum type="arabicPeriod" startAt="3"/>
            </a:pPr>
            <a:r>
              <a:rPr lang="en-US" i="1" dirty="0" err="1"/>
              <a:t>Pythonda</a:t>
            </a:r>
            <a:r>
              <a:rPr lang="en-US" i="1" dirty="0"/>
              <a:t> </a:t>
            </a:r>
            <a:r>
              <a:rPr lang="en-US" i="1" dirty="0" err="1"/>
              <a:t>soyut</a:t>
            </a:r>
            <a:r>
              <a:rPr lang="en-US" i="1" dirty="0"/>
              <a:t> </a:t>
            </a:r>
            <a:r>
              <a:rPr lang="en-US" i="1" dirty="0" err="1"/>
              <a:t>sınıf</a:t>
            </a:r>
            <a:r>
              <a:rPr lang="en-US" i="1" dirty="0"/>
              <a:t> (abstract base classes) </a:t>
            </a:r>
            <a:r>
              <a:rPr lang="en-US" i="1" dirty="0" err="1"/>
              <a:t>tanımlamak</a:t>
            </a:r>
            <a:r>
              <a:rPr lang="en-US" i="1" dirty="0"/>
              <a:t> </a:t>
            </a:r>
            <a:r>
              <a:rPr lang="en-US" i="1" dirty="0" err="1"/>
              <a:t>için</a:t>
            </a:r>
            <a:r>
              <a:rPr lang="en-US" i="1" dirty="0"/>
              <a:t> hangi </a:t>
            </a:r>
            <a:r>
              <a:rPr lang="en-US" i="1" dirty="0" err="1"/>
              <a:t>modül</a:t>
            </a:r>
            <a:r>
              <a:rPr lang="en-US" i="1" dirty="0"/>
              <a:t> </a:t>
            </a:r>
            <a:r>
              <a:rPr lang="en-US" i="1" dirty="0" err="1"/>
              <a:t>kullanılır</a:t>
            </a:r>
            <a:r>
              <a:rPr lang="en-US" i="1" dirty="0"/>
              <a:t>?</a:t>
            </a:r>
          </a:p>
          <a:p>
            <a:pPr marL="342900" indent="-342900">
              <a:buAutoNum type="arabicPeriod" startAt="3"/>
            </a:pPr>
            <a:endParaRPr lang="en-US" i="1" dirty="0"/>
          </a:p>
          <a:p>
            <a:pPr marL="342900" indent="-342900">
              <a:buAutoNum type="arabicPeriod" startAt="3"/>
            </a:pPr>
            <a:endParaRPr lang="en-US" i="1" dirty="0"/>
          </a:p>
          <a:p>
            <a:pPr marL="342900" indent="-342900">
              <a:buAutoNum type="arabicPeriod" startAt="3"/>
            </a:pPr>
            <a:endParaRPr lang="en-US" i="1" dirty="0"/>
          </a:p>
          <a:p>
            <a:pPr marL="342900" indent="-342900">
              <a:buAutoNum type="arabicPeriod" startAt="3"/>
            </a:pPr>
            <a:r>
              <a:rPr lang="en-US" i="1" dirty="0" err="1"/>
              <a:t>Python'da</a:t>
            </a:r>
            <a:r>
              <a:rPr lang="en-US" i="1" dirty="0"/>
              <a:t>, </a:t>
            </a:r>
            <a:r>
              <a:rPr lang="en-US" i="1" dirty="0" err="1"/>
              <a:t>bir</a:t>
            </a:r>
            <a:r>
              <a:rPr lang="en-US" i="1" dirty="0"/>
              <a:t> </a:t>
            </a:r>
            <a:r>
              <a:rPr lang="en-US" i="1" dirty="0" err="1"/>
              <a:t>sınıftan</a:t>
            </a:r>
            <a:r>
              <a:rPr lang="en-US" i="1" dirty="0"/>
              <a:t> </a:t>
            </a:r>
            <a:r>
              <a:rPr lang="en-US" i="1" dirty="0" err="1"/>
              <a:t>bir</a:t>
            </a:r>
            <a:r>
              <a:rPr lang="en-US" i="1" dirty="0"/>
              <a:t> </a:t>
            </a:r>
            <a:r>
              <a:rPr lang="en-US" i="1" dirty="0" err="1"/>
              <a:t>örnek</a:t>
            </a:r>
            <a:r>
              <a:rPr lang="en-US" i="1" dirty="0"/>
              <a:t> (</a:t>
            </a:r>
            <a:r>
              <a:rPr lang="en-US" i="1" dirty="0" err="1"/>
              <a:t>nesne</a:t>
            </a:r>
            <a:r>
              <a:rPr lang="en-US" i="1" dirty="0"/>
              <a:t>) </a:t>
            </a:r>
            <a:r>
              <a:rPr lang="en-US" i="1" dirty="0" err="1"/>
              <a:t>oluşturulduğunda</a:t>
            </a:r>
            <a:r>
              <a:rPr lang="en-US" i="1" dirty="0"/>
              <a:t> ilk </a:t>
            </a:r>
            <a:r>
              <a:rPr lang="en-US" i="1" dirty="0" err="1"/>
              <a:t>olarak</a:t>
            </a:r>
            <a:r>
              <a:rPr lang="en-US" i="1" dirty="0"/>
              <a:t> </a:t>
            </a:r>
            <a:r>
              <a:rPr lang="en-US" i="1" dirty="0" err="1"/>
              <a:t>otomatik</a:t>
            </a:r>
            <a:r>
              <a:rPr lang="en-US" i="1" dirty="0"/>
              <a:t> </a:t>
            </a:r>
            <a:r>
              <a:rPr lang="en-US" i="1" dirty="0" err="1"/>
              <a:t>yapılandırıcı</a:t>
            </a:r>
            <a:r>
              <a:rPr lang="en-US" i="1" dirty="0"/>
              <a:t> </a:t>
            </a:r>
            <a:r>
              <a:rPr lang="en-US" i="1" dirty="0" err="1"/>
              <a:t>metot</a:t>
            </a:r>
            <a:r>
              <a:rPr lang="en-US" i="1" dirty="0"/>
              <a:t> </a:t>
            </a:r>
            <a:r>
              <a:rPr lang="en-US" i="1" dirty="0" err="1"/>
              <a:t>çağrılır</a:t>
            </a:r>
            <a:r>
              <a:rPr lang="en-US" i="1" dirty="0"/>
              <a:t>. Bu </a:t>
            </a:r>
            <a:r>
              <a:rPr lang="en-US" i="1" dirty="0" err="1"/>
              <a:t>metodun</a:t>
            </a:r>
            <a:r>
              <a:rPr lang="en-US" i="1" dirty="0"/>
              <a:t> </a:t>
            </a:r>
            <a:r>
              <a:rPr lang="en-US" i="1" dirty="0" err="1"/>
              <a:t>ismi</a:t>
            </a:r>
            <a:r>
              <a:rPr lang="en-US" i="1" dirty="0"/>
              <a:t> </a:t>
            </a:r>
            <a:r>
              <a:rPr lang="en-US" i="1" dirty="0" err="1"/>
              <a:t>nedir</a:t>
            </a:r>
            <a:r>
              <a:rPr lang="en-US" i="1" dirty="0"/>
              <a:t>?</a:t>
            </a:r>
          </a:p>
          <a:p>
            <a:pPr marL="342900" indent="-342900">
              <a:buAutoNum type="arabicPeriod" startAt="3"/>
            </a:pPr>
            <a:endParaRPr lang="en-US" i="1" dirty="0"/>
          </a:p>
          <a:p>
            <a:pPr marL="342900" indent="-342900">
              <a:buAutoNum type="arabicPeriod" startAt="3"/>
            </a:pPr>
            <a:endParaRPr lang="en-US" i="1" dirty="0"/>
          </a:p>
          <a:p>
            <a:pPr marL="342900" indent="-342900">
              <a:buAutoNum type="arabicPeriod" startAt="3"/>
            </a:pPr>
            <a:r>
              <a:rPr lang="en-US" i="1" dirty="0" err="1"/>
              <a:t>Sınıf</a:t>
            </a:r>
            <a:r>
              <a:rPr lang="en-US" i="1" dirty="0"/>
              <a:t> </a:t>
            </a:r>
            <a:r>
              <a:rPr lang="en-US" i="1" dirty="0" err="1"/>
              <a:t>içerisinden</a:t>
            </a:r>
            <a:r>
              <a:rPr lang="en-US" i="1" dirty="0"/>
              <a:t> </a:t>
            </a:r>
            <a:r>
              <a:rPr lang="en-US" i="1" dirty="0" err="1"/>
              <a:t>erişilecek</a:t>
            </a:r>
            <a:r>
              <a:rPr lang="en-US" i="1" dirty="0"/>
              <a:t> </a:t>
            </a:r>
            <a:r>
              <a:rPr lang="en-US" i="1" dirty="0" err="1"/>
              <a:t>üyeler</a:t>
            </a:r>
            <a:r>
              <a:rPr lang="en-US" i="1" dirty="0"/>
              <a:t> </a:t>
            </a:r>
            <a:r>
              <a:rPr lang="en-US" i="1" dirty="0" err="1"/>
              <a:t>için</a:t>
            </a:r>
            <a:r>
              <a:rPr lang="en-US" i="1" dirty="0"/>
              <a:t> </a:t>
            </a:r>
            <a:r>
              <a:rPr lang="en-US" i="1" dirty="0" err="1"/>
              <a:t>kullanılır</a:t>
            </a:r>
            <a:r>
              <a:rPr lang="en-US" i="1" dirty="0"/>
              <a:t>. </a:t>
            </a:r>
            <a:r>
              <a:rPr lang="en-US" i="1" dirty="0" err="1"/>
              <a:t>Nesnenin</a:t>
            </a:r>
            <a:r>
              <a:rPr lang="en-US" i="1" dirty="0"/>
              <a:t> </a:t>
            </a:r>
            <a:r>
              <a:rPr lang="en-US" i="1" dirty="0" err="1"/>
              <a:t>kendisini</a:t>
            </a:r>
            <a:r>
              <a:rPr lang="en-US" i="1" dirty="0"/>
              <a:t> </a:t>
            </a:r>
            <a:r>
              <a:rPr lang="en-US" i="1" dirty="0" err="1"/>
              <a:t>referans</a:t>
            </a:r>
            <a:r>
              <a:rPr lang="en-US" i="1" dirty="0"/>
              <a:t> </a:t>
            </a:r>
            <a:r>
              <a:rPr lang="en-US" i="1" dirty="0" err="1"/>
              <a:t>etmesini</a:t>
            </a:r>
            <a:r>
              <a:rPr lang="en-US" i="1" dirty="0"/>
              <a:t> </a:t>
            </a:r>
            <a:r>
              <a:rPr lang="en-US" i="1" dirty="0" err="1"/>
              <a:t>sağlar</a:t>
            </a:r>
            <a:r>
              <a:rPr lang="en-US" i="1" dirty="0"/>
              <a:t>. </a:t>
            </a:r>
            <a:r>
              <a:rPr lang="en-US" i="1" dirty="0" err="1"/>
              <a:t>Başka</a:t>
            </a:r>
            <a:r>
              <a:rPr lang="en-US" i="1" dirty="0"/>
              <a:t> </a:t>
            </a:r>
            <a:r>
              <a:rPr lang="en-US" i="1" dirty="0" err="1"/>
              <a:t>bir</a:t>
            </a:r>
            <a:r>
              <a:rPr lang="en-US" i="1" dirty="0"/>
              <a:t> </a:t>
            </a:r>
            <a:r>
              <a:rPr lang="en-US" i="1" dirty="0" err="1"/>
              <a:t>ifade</a:t>
            </a:r>
            <a:r>
              <a:rPr lang="en-US" i="1" dirty="0"/>
              <a:t> </a:t>
            </a:r>
            <a:r>
              <a:rPr lang="en-US" i="1" dirty="0" err="1"/>
              <a:t>ile</a:t>
            </a:r>
            <a:r>
              <a:rPr lang="en-US" i="1" dirty="0"/>
              <a:t> </a:t>
            </a:r>
            <a:r>
              <a:rPr lang="en-US" i="1" dirty="0" err="1"/>
              <a:t>sözü</a:t>
            </a:r>
            <a:r>
              <a:rPr lang="en-US" i="1" dirty="0"/>
              <a:t> </a:t>
            </a:r>
            <a:r>
              <a:rPr lang="en-US" i="1" dirty="0" err="1"/>
              <a:t>edilen</a:t>
            </a:r>
            <a:r>
              <a:rPr lang="en-US" i="1" dirty="0"/>
              <a:t> </a:t>
            </a:r>
            <a:r>
              <a:rPr lang="en-US" i="1" dirty="0" err="1"/>
              <a:t>nesneyi</a:t>
            </a:r>
            <a:r>
              <a:rPr lang="en-US" i="1" dirty="0"/>
              <a:t> </a:t>
            </a:r>
            <a:r>
              <a:rPr lang="en-US" i="1" dirty="0" err="1"/>
              <a:t>doğrudan</a:t>
            </a:r>
            <a:r>
              <a:rPr lang="en-US" i="1" dirty="0"/>
              <a:t> </a:t>
            </a:r>
            <a:r>
              <a:rPr lang="en-US" i="1" dirty="0" err="1"/>
              <a:t>göstermek</a:t>
            </a:r>
            <a:r>
              <a:rPr lang="en-US" i="1" dirty="0"/>
              <a:t> </a:t>
            </a:r>
            <a:r>
              <a:rPr lang="en-US" i="1" dirty="0" err="1"/>
              <a:t>için</a:t>
            </a:r>
            <a:r>
              <a:rPr lang="en-US" i="1" dirty="0"/>
              <a:t> </a:t>
            </a:r>
            <a:r>
              <a:rPr lang="en-US" i="1" dirty="0" err="1"/>
              <a:t>kullanılır</a:t>
            </a:r>
            <a:r>
              <a:rPr lang="en-US" i="1" dirty="0"/>
              <a:t>. Java </a:t>
            </a:r>
            <a:r>
              <a:rPr lang="en-US" i="1" dirty="0" err="1"/>
              <a:t>dilindeki</a:t>
            </a:r>
            <a:r>
              <a:rPr lang="en-US" i="1" dirty="0"/>
              <a:t> this </a:t>
            </a:r>
            <a:r>
              <a:rPr lang="en-US" i="1" dirty="0" err="1"/>
              <a:t>deyimi</a:t>
            </a:r>
            <a:r>
              <a:rPr lang="en-US" i="1" dirty="0"/>
              <a:t> </a:t>
            </a:r>
            <a:r>
              <a:rPr lang="en-US" i="1" dirty="0" err="1"/>
              <a:t>ile</a:t>
            </a:r>
            <a:r>
              <a:rPr lang="en-US" i="1" dirty="0"/>
              <a:t> </a:t>
            </a:r>
            <a:r>
              <a:rPr lang="en-US" i="1" dirty="0" err="1"/>
              <a:t>benzer</a:t>
            </a:r>
            <a:r>
              <a:rPr lang="en-US" i="1" dirty="0"/>
              <a:t> </a:t>
            </a:r>
            <a:r>
              <a:rPr lang="en-US" i="1" dirty="0" err="1"/>
              <a:t>işleve</a:t>
            </a:r>
            <a:r>
              <a:rPr lang="en-US" i="1" dirty="0"/>
              <a:t> </a:t>
            </a:r>
            <a:r>
              <a:rPr lang="en-US" i="1" dirty="0" err="1"/>
              <a:t>sahip</a:t>
            </a:r>
            <a:r>
              <a:rPr lang="en-US" i="1" dirty="0"/>
              <a:t> </a:t>
            </a:r>
            <a:r>
              <a:rPr lang="en-US" i="1" dirty="0" err="1"/>
              <a:t>olan</a:t>
            </a:r>
            <a:r>
              <a:rPr lang="en-US" i="1" dirty="0"/>
              <a:t> </a:t>
            </a:r>
            <a:r>
              <a:rPr lang="en-US" i="1" dirty="0" err="1"/>
              <a:t>bu</a:t>
            </a:r>
            <a:r>
              <a:rPr lang="en-US" i="1" dirty="0"/>
              <a:t> Python </a:t>
            </a:r>
            <a:r>
              <a:rPr lang="en-US" i="1" dirty="0" err="1"/>
              <a:t>deyiminin</a:t>
            </a:r>
            <a:r>
              <a:rPr lang="en-US" i="1" dirty="0"/>
              <a:t> </a:t>
            </a:r>
            <a:r>
              <a:rPr lang="en-US" i="1" dirty="0" err="1"/>
              <a:t>ismi</a:t>
            </a:r>
            <a:r>
              <a:rPr lang="en-US" i="1" dirty="0"/>
              <a:t> </a:t>
            </a:r>
            <a:r>
              <a:rPr lang="en-US" i="1" dirty="0" err="1"/>
              <a:t>nedir</a:t>
            </a:r>
            <a:r>
              <a:rPr lang="en-US" i="1" dirty="0"/>
              <a:t>?</a:t>
            </a:r>
          </a:p>
        </p:txBody>
      </p:sp>
    </p:spTree>
    <p:extLst>
      <p:ext uri="{BB962C8B-B14F-4D97-AF65-F5344CB8AC3E}">
        <p14:creationId xmlns:p14="http://schemas.microsoft.com/office/powerpoint/2010/main" val="1821309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1991544" y="332656"/>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2000" b="1" dirty="0">
                <a:solidFill>
                  <a:srgbClr val="FF0000"/>
                </a:solidFill>
              </a:rPr>
              <a:t>NESNE VE SINIFLARI ANLAMAK</a:t>
            </a:r>
          </a:p>
        </p:txBody>
      </p:sp>
      <p:sp>
        <p:nvSpPr>
          <p:cNvPr id="7" name="Yuvarlatılmış Dikdörtgen 6"/>
          <p:cNvSpPr/>
          <p:nvPr>
            <p:custDataLst>
              <p:tags r:id="rId2"/>
            </p:custDataLst>
          </p:nvPr>
        </p:nvSpPr>
        <p:spPr>
          <a:xfrm>
            <a:off x="1991544" y="1474615"/>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3"/>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5</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87B59E24-4796-66F2-42C7-F3D8C9AB1236}"/>
              </a:ext>
            </a:extLst>
          </p:cNvPr>
          <p:cNvSpPr txBox="1"/>
          <p:nvPr/>
        </p:nvSpPr>
        <p:spPr>
          <a:xfrm>
            <a:off x="2249424" y="1719072"/>
            <a:ext cx="7726680" cy="3970318"/>
          </a:xfrm>
          <a:prstGeom prst="rect">
            <a:avLst/>
          </a:prstGeom>
          <a:noFill/>
        </p:spPr>
        <p:txBody>
          <a:bodyPr wrap="square" rtlCol="0">
            <a:spAutoFit/>
          </a:bodyPr>
          <a:lstStyle/>
          <a:p>
            <a:r>
              <a:rPr lang="en-US" b="1" dirty="0" err="1"/>
              <a:t>Sınıf</a:t>
            </a:r>
            <a:r>
              <a:rPr lang="en-US" b="1" dirty="0"/>
              <a:t>, </a:t>
            </a:r>
            <a:r>
              <a:rPr lang="en-US" b="1" dirty="0" err="1"/>
              <a:t>ortak</a:t>
            </a:r>
            <a:r>
              <a:rPr lang="en-US" b="1" dirty="0"/>
              <a:t> </a:t>
            </a:r>
            <a:r>
              <a:rPr lang="en-US" b="1" dirty="0" err="1"/>
              <a:t>özellikleri</a:t>
            </a:r>
            <a:r>
              <a:rPr lang="en-US" b="1" dirty="0"/>
              <a:t> </a:t>
            </a:r>
            <a:r>
              <a:rPr lang="en-US" b="1" dirty="0" err="1"/>
              <a:t>ve</a:t>
            </a:r>
            <a:r>
              <a:rPr lang="en-US" b="1" dirty="0"/>
              <a:t> </a:t>
            </a:r>
            <a:r>
              <a:rPr lang="en-US" b="1" dirty="0" err="1"/>
              <a:t>davranışları</a:t>
            </a:r>
            <a:r>
              <a:rPr lang="en-US" b="1" dirty="0"/>
              <a:t> </a:t>
            </a:r>
            <a:r>
              <a:rPr lang="en-US" b="1" dirty="0" err="1"/>
              <a:t>olan</a:t>
            </a:r>
            <a:r>
              <a:rPr lang="en-US" b="1" dirty="0"/>
              <a:t> </a:t>
            </a:r>
            <a:r>
              <a:rPr lang="en-US" b="1" dirty="0" err="1"/>
              <a:t>nesnelerin</a:t>
            </a:r>
            <a:r>
              <a:rPr lang="en-US" dirty="0"/>
              <a:t>, </a:t>
            </a:r>
            <a:r>
              <a:rPr lang="en-US" dirty="0" err="1"/>
              <a:t>bu</a:t>
            </a:r>
            <a:r>
              <a:rPr lang="en-US" dirty="0"/>
              <a:t> </a:t>
            </a:r>
            <a:r>
              <a:rPr lang="en-US" dirty="0" err="1"/>
              <a:t>ortak</a:t>
            </a:r>
            <a:r>
              <a:rPr lang="en-US" dirty="0"/>
              <a:t> </a:t>
            </a:r>
            <a:r>
              <a:rPr lang="en-US" dirty="0" err="1"/>
              <a:t>özellik</a:t>
            </a:r>
            <a:r>
              <a:rPr lang="en-US" dirty="0"/>
              <a:t> </a:t>
            </a:r>
            <a:r>
              <a:rPr lang="en-US" dirty="0" err="1"/>
              <a:t>ve</a:t>
            </a:r>
            <a:r>
              <a:rPr lang="tr-TR" dirty="0"/>
              <a:t> </a:t>
            </a:r>
            <a:r>
              <a:rPr lang="tr-TR" dirty="0" err="1"/>
              <a:t>davra</a:t>
            </a:r>
            <a:r>
              <a:rPr lang="en-US" dirty="0"/>
              <a:t>n</a:t>
            </a:r>
            <a:r>
              <a:rPr lang="tr-TR" dirty="0"/>
              <a:t>- </a:t>
            </a:r>
            <a:r>
              <a:rPr lang="en-US" dirty="0" err="1"/>
              <a:t>ışlarını</a:t>
            </a:r>
            <a:r>
              <a:rPr lang="en-US" dirty="0"/>
              <a:t> </a:t>
            </a:r>
            <a:r>
              <a:rPr lang="en-US" dirty="0" err="1"/>
              <a:t>tanımlayan</a:t>
            </a:r>
            <a:r>
              <a:rPr lang="en-US" dirty="0"/>
              <a:t> </a:t>
            </a:r>
            <a:r>
              <a:rPr lang="en-US" b="1" dirty="0" err="1"/>
              <a:t>soyut</a:t>
            </a:r>
            <a:r>
              <a:rPr lang="en-US" b="1" dirty="0"/>
              <a:t> </a:t>
            </a:r>
            <a:r>
              <a:rPr lang="en-US" b="1" dirty="0" err="1"/>
              <a:t>bir</a:t>
            </a:r>
            <a:r>
              <a:rPr lang="en-US" b="1" dirty="0"/>
              <a:t> </a:t>
            </a:r>
            <a:r>
              <a:rPr lang="en-US" b="1" dirty="0" err="1"/>
              <a:t>kavramdır</a:t>
            </a:r>
            <a:r>
              <a:rPr lang="en-US" dirty="0"/>
              <a:t>.</a:t>
            </a:r>
            <a:endParaRPr lang="tr-TR" dirty="0"/>
          </a:p>
          <a:p>
            <a:endParaRPr lang="tr-TR" dirty="0"/>
          </a:p>
          <a:p>
            <a:r>
              <a:rPr lang="en-US" dirty="0"/>
              <a:t>Python </a:t>
            </a:r>
            <a:r>
              <a:rPr lang="en-US" dirty="0" err="1"/>
              <a:t>dilini</a:t>
            </a:r>
            <a:r>
              <a:rPr lang="en-US" dirty="0"/>
              <a:t> </a:t>
            </a:r>
            <a:r>
              <a:rPr lang="en-US" dirty="0" err="1"/>
              <a:t>bir</a:t>
            </a:r>
            <a:r>
              <a:rPr lang="en-US" dirty="0"/>
              <a:t> </a:t>
            </a:r>
            <a:r>
              <a:rPr lang="en-US" dirty="0" err="1"/>
              <a:t>kod</a:t>
            </a:r>
            <a:r>
              <a:rPr lang="en-US" dirty="0"/>
              <a:t> </a:t>
            </a:r>
            <a:r>
              <a:rPr lang="en-US" dirty="0" err="1"/>
              <a:t>fabrikası</a:t>
            </a:r>
            <a:r>
              <a:rPr lang="en-US" dirty="0"/>
              <a:t> </a:t>
            </a:r>
            <a:r>
              <a:rPr lang="en-US" dirty="0" err="1"/>
              <a:t>gibi</a:t>
            </a:r>
            <a:r>
              <a:rPr lang="en-US" dirty="0"/>
              <a:t> </a:t>
            </a:r>
            <a:r>
              <a:rPr lang="en-US" dirty="0" err="1"/>
              <a:t>düşünürsek</a:t>
            </a:r>
            <a:r>
              <a:rPr lang="en-US" dirty="0"/>
              <a:t>; </a:t>
            </a:r>
            <a:r>
              <a:rPr lang="en-US" dirty="0" err="1"/>
              <a:t>bu</a:t>
            </a:r>
            <a:r>
              <a:rPr lang="en-US" dirty="0"/>
              <a:t> </a:t>
            </a:r>
            <a:r>
              <a:rPr lang="en-US" dirty="0" err="1"/>
              <a:t>fabrika</a:t>
            </a:r>
            <a:r>
              <a:rPr lang="en-US" dirty="0"/>
              <a:t> da </a:t>
            </a:r>
            <a:r>
              <a:rPr lang="en-US" dirty="0" err="1"/>
              <a:t>üretilen</a:t>
            </a:r>
            <a:r>
              <a:rPr lang="en-US" dirty="0"/>
              <a:t> her </a:t>
            </a:r>
            <a:r>
              <a:rPr lang="en-US" dirty="0" err="1"/>
              <a:t>bir</a:t>
            </a:r>
            <a:r>
              <a:rPr lang="en-US" dirty="0"/>
              <a:t> </a:t>
            </a:r>
            <a:r>
              <a:rPr lang="en-US" dirty="0" err="1"/>
              <a:t>şeye</a:t>
            </a:r>
            <a:r>
              <a:rPr lang="en-US" dirty="0"/>
              <a:t> </a:t>
            </a:r>
            <a:r>
              <a:rPr lang="en-US" dirty="0" err="1"/>
              <a:t>nesne</a:t>
            </a:r>
            <a:r>
              <a:rPr lang="en-US" dirty="0"/>
              <a:t>, </a:t>
            </a:r>
            <a:r>
              <a:rPr lang="en-US" dirty="0" err="1"/>
              <a:t>bu</a:t>
            </a:r>
            <a:r>
              <a:rPr lang="en-US" dirty="0"/>
              <a:t> </a:t>
            </a:r>
            <a:r>
              <a:rPr lang="en-US" dirty="0" err="1"/>
              <a:t>nesnelerin</a:t>
            </a:r>
            <a:r>
              <a:rPr lang="en-US" dirty="0"/>
              <a:t> </a:t>
            </a:r>
            <a:r>
              <a:rPr lang="en-US" dirty="0" err="1"/>
              <a:t>nasıl</a:t>
            </a:r>
            <a:r>
              <a:rPr lang="en-US" dirty="0"/>
              <a:t> </a:t>
            </a:r>
            <a:r>
              <a:rPr lang="en-US" dirty="0" err="1"/>
              <a:t>üretileceğini</a:t>
            </a:r>
            <a:r>
              <a:rPr lang="en-US" dirty="0"/>
              <a:t> </a:t>
            </a:r>
            <a:r>
              <a:rPr lang="en-US" dirty="0" err="1"/>
              <a:t>tarif</a:t>
            </a:r>
            <a:r>
              <a:rPr lang="en-US" dirty="0"/>
              <a:t> </a:t>
            </a:r>
            <a:r>
              <a:rPr lang="en-US" dirty="0" err="1"/>
              <a:t>eden</a:t>
            </a:r>
            <a:r>
              <a:rPr lang="en-US" dirty="0"/>
              <a:t> </a:t>
            </a:r>
            <a:r>
              <a:rPr lang="en-US" dirty="0" err="1"/>
              <a:t>tanımlar</a:t>
            </a:r>
            <a:r>
              <a:rPr lang="en-US" dirty="0"/>
              <a:t>, </a:t>
            </a:r>
            <a:r>
              <a:rPr lang="en-US" dirty="0" err="1"/>
              <a:t>kurallar</a:t>
            </a:r>
            <a:r>
              <a:rPr lang="en-US" dirty="0"/>
              <a:t>/</a:t>
            </a:r>
            <a:r>
              <a:rPr lang="en-US" dirty="0" err="1"/>
              <a:t>protokoller</a:t>
            </a:r>
            <a:r>
              <a:rPr lang="en-US" dirty="0"/>
              <a:t> </a:t>
            </a:r>
            <a:r>
              <a:rPr lang="en-US" dirty="0" err="1"/>
              <a:t>dizisine</a:t>
            </a:r>
            <a:r>
              <a:rPr lang="en-US" dirty="0"/>
              <a:t> </a:t>
            </a:r>
            <a:r>
              <a:rPr lang="en-US" dirty="0" err="1"/>
              <a:t>ise</a:t>
            </a:r>
            <a:r>
              <a:rPr lang="en-US" dirty="0"/>
              <a:t> </a:t>
            </a:r>
            <a:r>
              <a:rPr lang="en-US" b="1" dirty="0" err="1"/>
              <a:t>sınıf</a:t>
            </a:r>
            <a:r>
              <a:rPr lang="en-US" b="1" dirty="0"/>
              <a:t> (class</a:t>
            </a:r>
            <a:r>
              <a:rPr lang="en-US" dirty="0"/>
              <a:t>) </a:t>
            </a:r>
            <a:r>
              <a:rPr lang="en-US" dirty="0" err="1"/>
              <a:t>denir</a:t>
            </a:r>
            <a:r>
              <a:rPr lang="tr-TR" dirty="0"/>
              <a:t>.</a:t>
            </a:r>
          </a:p>
          <a:p>
            <a:endParaRPr lang="tr-TR" dirty="0"/>
          </a:p>
          <a:p>
            <a:r>
              <a:rPr lang="en-US" dirty="0" err="1"/>
              <a:t>Örneğin</a:t>
            </a:r>
            <a:r>
              <a:rPr lang="en-US" dirty="0"/>
              <a:t>; </a:t>
            </a:r>
            <a:r>
              <a:rPr lang="en-US" dirty="0" err="1"/>
              <a:t>arsanızın</a:t>
            </a:r>
            <a:r>
              <a:rPr lang="en-US" dirty="0"/>
              <a:t> </a:t>
            </a:r>
            <a:r>
              <a:rPr lang="en-US" dirty="0" err="1"/>
              <a:t>üzerine</a:t>
            </a:r>
            <a:r>
              <a:rPr lang="en-US" dirty="0"/>
              <a:t> </a:t>
            </a:r>
            <a:r>
              <a:rPr lang="en-US" dirty="0" err="1"/>
              <a:t>bir</a:t>
            </a:r>
            <a:r>
              <a:rPr lang="en-US" dirty="0"/>
              <a:t> </a:t>
            </a:r>
            <a:r>
              <a:rPr lang="en-US" dirty="0" err="1"/>
              <a:t>ev</a:t>
            </a:r>
            <a:r>
              <a:rPr lang="en-US" dirty="0"/>
              <a:t> </a:t>
            </a:r>
            <a:r>
              <a:rPr lang="en-US" dirty="0" err="1"/>
              <a:t>yapmak</a:t>
            </a:r>
            <a:r>
              <a:rPr lang="en-US" dirty="0"/>
              <a:t> </a:t>
            </a:r>
            <a:r>
              <a:rPr lang="en-US" dirty="0" err="1"/>
              <a:t>istediğinizi</a:t>
            </a:r>
            <a:r>
              <a:rPr lang="en-US" dirty="0"/>
              <a:t> </a:t>
            </a:r>
            <a:r>
              <a:rPr lang="en-US" dirty="0" err="1"/>
              <a:t>varsayalım</a:t>
            </a:r>
            <a:r>
              <a:rPr lang="en-US" dirty="0"/>
              <a:t>. Bunun </a:t>
            </a:r>
            <a:r>
              <a:rPr lang="en-US" dirty="0" err="1"/>
              <a:t>için</a:t>
            </a:r>
            <a:r>
              <a:rPr lang="en-US" dirty="0"/>
              <a:t> ilk </a:t>
            </a:r>
            <a:r>
              <a:rPr lang="en-US" dirty="0" err="1"/>
              <a:t>iş</a:t>
            </a:r>
            <a:r>
              <a:rPr lang="en-US" dirty="0"/>
              <a:t>, </a:t>
            </a:r>
            <a:r>
              <a:rPr lang="en-US" dirty="0" err="1"/>
              <a:t>öncelikle</a:t>
            </a:r>
            <a:r>
              <a:rPr lang="en-US" dirty="0"/>
              <a:t> </a:t>
            </a:r>
            <a:r>
              <a:rPr lang="en-US" dirty="0" err="1"/>
              <a:t>bir</a:t>
            </a:r>
            <a:r>
              <a:rPr lang="en-US" dirty="0"/>
              <a:t> </a:t>
            </a:r>
            <a:r>
              <a:rPr lang="en-US" dirty="0" err="1"/>
              <a:t>mimara</a:t>
            </a:r>
            <a:r>
              <a:rPr lang="en-US" dirty="0"/>
              <a:t> </a:t>
            </a:r>
            <a:r>
              <a:rPr lang="en-US" dirty="0" err="1"/>
              <a:t>evin</a:t>
            </a:r>
            <a:r>
              <a:rPr lang="en-US" dirty="0"/>
              <a:t> </a:t>
            </a:r>
            <a:r>
              <a:rPr lang="en-US" dirty="0" err="1"/>
              <a:t>tasarımını</a:t>
            </a:r>
            <a:r>
              <a:rPr lang="en-US" dirty="0"/>
              <a:t> (</a:t>
            </a:r>
            <a:r>
              <a:rPr lang="en-US" dirty="0" err="1"/>
              <a:t>otoparkı</a:t>
            </a:r>
            <a:r>
              <a:rPr lang="en-US" dirty="0"/>
              <a:t>, </a:t>
            </a:r>
            <a:r>
              <a:rPr lang="en-US" dirty="0" err="1"/>
              <a:t>bahçe</a:t>
            </a:r>
            <a:r>
              <a:rPr lang="en-US" dirty="0"/>
              <a:t> </a:t>
            </a:r>
            <a:r>
              <a:rPr lang="en-US" dirty="0" err="1"/>
              <a:t>yerleşimi</a:t>
            </a:r>
            <a:r>
              <a:rPr lang="en-US" dirty="0"/>
              <a:t>, kat </a:t>
            </a:r>
            <a:r>
              <a:rPr lang="en-US" dirty="0" err="1"/>
              <a:t>yerleşimi</a:t>
            </a:r>
            <a:r>
              <a:rPr lang="en-US" dirty="0"/>
              <a:t>, </a:t>
            </a:r>
            <a:r>
              <a:rPr lang="en-US" dirty="0" err="1"/>
              <a:t>oda</a:t>
            </a:r>
            <a:r>
              <a:rPr lang="en-US" dirty="0"/>
              <a:t>, </a:t>
            </a:r>
            <a:r>
              <a:rPr lang="en-US" dirty="0" err="1"/>
              <a:t>mutfak</a:t>
            </a:r>
            <a:r>
              <a:rPr lang="en-US" dirty="0"/>
              <a:t>, </a:t>
            </a:r>
            <a:r>
              <a:rPr lang="en-US" dirty="0" err="1"/>
              <a:t>banyo</a:t>
            </a:r>
            <a:r>
              <a:rPr lang="en-US" dirty="0"/>
              <a:t>, </a:t>
            </a:r>
            <a:r>
              <a:rPr lang="en-US" dirty="0" err="1"/>
              <a:t>wc</a:t>
            </a:r>
            <a:r>
              <a:rPr lang="en-US" dirty="0"/>
              <a:t>, ...) </a:t>
            </a:r>
            <a:r>
              <a:rPr lang="en-US" dirty="0" err="1"/>
              <a:t>çizdirmektir</a:t>
            </a:r>
            <a:r>
              <a:rPr lang="en-US" dirty="0"/>
              <a:t>. Sonra da </a:t>
            </a:r>
            <a:r>
              <a:rPr lang="en-US" dirty="0" err="1"/>
              <a:t>bir</a:t>
            </a:r>
            <a:r>
              <a:rPr lang="en-US" dirty="0"/>
              <a:t> </a:t>
            </a:r>
            <a:r>
              <a:rPr lang="en-US" dirty="0" err="1"/>
              <a:t>ustaya</a:t>
            </a:r>
            <a:r>
              <a:rPr lang="en-US" dirty="0"/>
              <a:t> </a:t>
            </a:r>
            <a:r>
              <a:rPr lang="en-US" dirty="0" err="1"/>
              <a:t>veya</a:t>
            </a:r>
            <a:r>
              <a:rPr lang="en-US" dirty="0"/>
              <a:t> </a:t>
            </a:r>
            <a:r>
              <a:rPr lang="en-US" dirty="0" err="1"/>
              <a:t>inşaat</a:t>
            </a:r>
            <a:r>
              <a:rPr lang="en-US" dirty="0"/>
              <a:t> </a:t>
            </a:r>
            <a:r>
              <a:rPr lang="en-US" dirty="0" err="1"/>
              <a:t>firmasına</a:t>
            </a:r>
            <a:r>
              <a:rPr lang="en-US" dirty="0"/>
              <a:t> </a:t>
            </a:r>
            <a:r>
              <a:rPr lang="en-US" dirty="0" err="1"/>
              <a:t>taslağı</a:t>
            </a:r>
            <a:r>
              <a:rPr lang="en-US" dirty="0"/>
              <a:t>/</a:t>
            </a:r>
            <a:r>
              <a:rPr lang="en-US" dirty="0" err="1"/>
              <a:t>şablonu</a:t>
            </a:r>
            <a:r>
              <a:rPr lang="en-US" dirty="0"/>
              <a:t> </a:t>
            </a:r>
            <a:r>
              <a:rPr lang="en-US" dirty="0" err="1"/>
              <a:t>çizdirilen</a:t>
            </a:r>
            <a:r>
              <a:rPr lang="en-US" dirty="0"/>
              <a:t> </a:t>
            </a:r>
            <a:r>
              <a:rPr lang="en-US" dirty="0" err="1"/>
              <a:t>bu</a:t>
            </a:r>
            <a:r>
              <a:rPr lang="en-US" dirty="0"/>
              <a:t> </a:t>
            </a:r>
            <a:r>
              <a:rPr lang="en-US" dirty="0" err="1"/>
              <a:t>evin</a:t>
            </a:r>
            <a:r>
              <a:rPr lang="en-US" dirty="0"/>
              <a:t> </a:t>
            </a:r>
            <a:r>
              <a:rPr lang="en-US" dirty="0" err="1"/>
              <a:t>somut</a:t>
            </a:r>
            <a:r>
              <a:rPr lang="en-US" dirty="0"/>
              <a:t> </a:t>
            </a:r>
            <a:r>
              <a:rPr lang="en-US" dirty="0" err="1"/>
              <a:t>bir</a:t>
            </a:r>
            <a:r>
              <a:rPr lang="en-US" dirty="0"/>
              <a:t> </a:t>
            </a:r>
            <a:r>
              <a:rPr lang="en-US" dirty="0" err="1"/>
              <a:t>örneğini</a:t>
            </a:r>
            <a:r>
              <a:rPr lang="en-US" dirty="0"/>
              <a:t> </a:t>
            </a:r>
            <a:r>
              <a:rPr lang="en-US" dirty="0" err="1"/>
              <a:t>yaptırmaktır</a:t>
            </a:r>
            <a:r>
              <a:rPr lang="en-US" dirty="0"/>
              <a:t>. </a:t>
            </a:r>
            <a:r>
              <a:rPr lang="en-US" dirty="0" err="1"/>
              <a:t>Eğer</a:t>
            </a:r>
            <a:r>
              <a:rPr lang="en-US" dirty="0"/>
              <a:t> </a:t>
            </a:r>
            <a:r>
              <a:rPr lang="en-US" dirty="0" err="1"/>
              <a:t>istenirse</a:t>
            </a:r>
            <a:r>
              <a:rPr lang="en-US" dirty="0"/>
              <a:t> </a:t>
            </a:r>
            <a:r>
              <a:rPr lang="en-US" dirty="0" err="1"/>
              <a:t>daha</a:t>
            </a:r>
            <a:r>
              <a:rPr lang="en-US" dirty="0"/>
              <a:t> </a:t>
            </a:r>
            <a:r>
              <a:rPr lang="en-US" dirty="0" err="1"/>
              <a:t>sonra</a:t>
            </a:r>
            <a:r>
              <a:rPr lang="en-US" dirty="0"/>
              <a:t> </a:t>
            </a:r>
            <a:r>
              <a:rPr lang="en-US" dirty="0" err="1"/>
              <a:t>bu</a:t>
            </a:r>
            <a:r>
              <a:rPr lang="en-US" dirty="0"/>
              <a:t> </a:t>
            </a:r>
            <a:r>
              <a:rPr lang="en-US" dirty="0" err="1"/>
              <a:t>tasarımdan</a:t>
            </a:r>
            <a:r>
              <a:rPr lang="en-US" dirty="0"/>
              <a:t> </a:t>
            </a:r>
            <a:r>
              <a:rPr lang="en-US" dirty="0" err="1"/>
              <a:t>benzer</a:t>
            </a:r>
            <a:r>
              <a:rPr lang="en-US" dirty="0"/>
              <a:t> </a:t>
            </a:r>
            <a:r>
              <a:rPr lang="en-US" dirty="0" err="1"/>
              <a:t>başka</a:t>
            </a:r>
            <a:r>
              <a:rPr lang="en-US" dirty="0"/>
              <a:t> </a:t>
            </a:r>
            <a:r>
              <a:rPr lang="en-US" dirty="0" err="1"/>
              <a:t>evler</a:t>
            </a:r>
            <a:r>
              <a:rPr lang="en-US" dirty="0"/>
              <a:t> de (</a:t>
            </a:r>
            <a:r>
              <a:rPr lang="en-US" dirty="0" err="1"/>
              <a:t>siteler</a:t>
            </a:r>
            <a:r>
              <a:rPr lang="en-US" dirty="0"/>
              <a:t> de) </a:t>
            </a:r>
            <a:r>
              <a:rPr lang="en-US" dirty="0" err="1"/>
              <a:t>yaptırılabilir</a:t>
            </a:r>
            <a:r>
              <a:rPr lang="en-US" dirty="0"/>
              <a:t>. Bu </a:t>
            </a:r>
            <a:r>
              <a:rPr lang="en-US" dirty="0" err="1"/>
              <a:t>evler</a:t>
            </a:r>
            <a:r>
              <a:rPr lang="en-US" dirty="0"/>
              <a:t> de </a:t>
            </a:r>
            <a:r>
              <a:rPr lang="en-US" dirty="0" err="1"/>
              <a:t>aynı</a:t>
            </a:r>
            <a:r>
              <a:rPr lang="en-US" dirty="0"/>
              <a:t> </a:t>
            </a:r>
            <a:r>
              <a:rPr lang="en-US" dirty="0" err="1"/>
              <a:t>yapıya</a:t>
            </a:r>
            <a:r>
              <a:rPr lang="en-US" dirty="0"/>
              <a:t>/</a:t>
            </a:r>
            <a:r>
              <a:rPr lang="en-US" dirty="0" err="1"/>
              <a:t>tasarıma</a:t>
            </a:r>
            <a:r>
              <a:rPr lang="en-US" dirty="0"/>
              <a:t> </a:t>
            </a:r>
            <a:r>
              <a:rPr lang="en-US" dirty="0" err="1"/>
              <a:t>sahip</a:t>
            </a:r>
            <a:r>
              <a:rPr lang="en-US" dirty="0"/>
              <a:t> </a:t>
            </a:r>
            <a:r>
              <a:rPr lang="en-US" dirty="0" err="1"/>
              <a:t>olacaktır</a:t>
            </a:r>
            <a:r>
              <a:rPr lang="en-US" dirty="0"/>
              <a:t> ama her </a:t>
            </a:r>
            <a:r>
              <a:rPr lang="en-US" dirty="0" err="1"/>
              <a:t>evin</a:t>
            </a:r>
            <a:r>
              <a:rPr lang="en-US" dirty="0"/>
              <a:t> </a:t>
            </a:r>
            <a:r>
              <a:rPr lang="en-US" dirty="0" err="1"/>
              <a:t>boyası</a:t>
            </a:r>
            <a:r>
              <a:rPr lang="en-US" dirty="0"/>
              <a:t>, </a:t>
            </a:r>
            <a:r>
              <a:rPr lang="en-US" dirty="0" err="1"/>
              <a:t>badanası</a:t>
            </a:r>
            <a:r>
              <a:rPr lang="en-US" dirty="0"/>
              <a:t>, </a:t>
            </a:r>
            <a:r>
              <a:rPr lang="en-US" dirty="0" err="1"/>
              <a:t>mobilyası</a:t>
            </a:r>
            <a:r>
              <a:rPr lang="en-US" dirty="0"/>
              <a:t> </a:t>
            </a:r>
            <a:r>
              <a:rPr lang="en-US" dirty="0" err="1"/>
              <a:t>farklılıklar</a:t>
            </a:r>
            <a:r>
              <a:rPr lang="en-US" dirty="0"/>
              <a:t> </a:t>
            </a:r>
            <a:r>
              <a:rPr lang="en-US" dirty="0" err="1"/>
              <a:t>arz</a:t>
            </a:r>
            <a:r>
              <a:rPr lang="en-US" dirty="0"/>
              <a:t> </a:t>
            </a:r>
            <a:r>
              <a:rPr lang="en-US" dirty="0" err="1"/>
              <a:t>edebilir</a:t>
            </a:r>
            <a:r>
              <a:rPr lang="en-US" dirty="0"/>
              <a:t>.</a:t>
            </a:r>
          </a:p>
        </p:txBody>
      </p:sp>
    </p:spTree>
    <p:extLst>
      <p:ext uri="{BB962C8B-B14F-4D97-AF65-F5344CB8AC3E}">
        <p14:creationId xmlns:p14="http://schemas.microsoft.com/office/powerpoint/2010/main" val="2902499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146304"/>
            <a:ext cx="8208912" cy="636887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6</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EE5E7AFF-17A1-B7CD-A9F3-A32121D41269}"/>
              </a:ext>
            </a:extLst>
          </p:cNvPr>
          <p:cNvSpPr txBox="1"/>
          <p:nvPr/>
        </p:nvSpPr>
        <p:spPr>
          <a:xfrm>
            <a:off x="2232660" y="731520"/>
            <a:ext cx="7726680" cy="1200329"/>
          </a:xfrm>
          <a:prstGeom prst="rect">
            <a:avLst/>
          </a:prstGeom>
          <a:noFill/>
        </p:spPr>
        <p:txBody>
          <a:bodyPr wrap="square" rtlCol="0">
            <a:spAutoFit/>
          </a:bodyPr>
          <a:lstStyle/>
          <a:p>
            <a:r>
              <a:rPr lang="tr-TR" dirty="0"/>
              <a:t>İşte örneğimizdeki; mimarın taslak çizimine </a:t>
            </a:r>
            <a:r>
              <a:rPr lang="tr-TR" b="1" dirty="0"/>
              <a:t>sınıf (</a:t>
            </a:r>
            <a:r>
              <a:rPr lang="tr-TR" b="1" dirty="0" err="1"/>
              <a:t>class</a:t>
            </a:r>
            <a:r>
              <a:rPr lang="tr-TR" b="1" dirty="0"/>
              <a:t>), </a:t>
            </a:r>
            <a:r>
              <a:rPr lang="tr-TR" dirty="0"/>
              <a:t>ustaya/inşaat firmasına yap- </a:t>
            </a:r>
            <a:r>
              <a:rPr lang="tr-TR" dirty="0" err="1"/>
              <a:t>tırılan</a:t>
            </a:r>
            <a:r>
              <a:rPr lang="tr-TR" dirty="0"/>
              <a:t> eve ise nesne (</a:t>
            </a:r>
            <a:r>
              <a:rPr lang="tr-TR" dirty="0" err="1"/>
              <a:t>object</a:t>
            </a:r>
            <a:r>
              <a:rPr lang="tr-TR" dirty="0"/>
              <a:t>) adı verilir. Örneğimizden de anlaşılacağı üzere bir </a:t>
            </a:r>
            <a:r>
              <a:rPr lang="tr-TR" b="1" dirty="0"/>
              <a:t>sınıf</a:t>
            </a:r>
            <a:r>
              <a:rPr lang="tr-TR" dirty="0"/>
              <a:t>, </a:t>
            </a:r>
            <a:r>
              <a:rPr lang="tr-TR" b="1" dirty="0"/>
              <a:t>tasarımdan / şablondan</a:t>
            </a:r>
            <a:r>
              <a:rPr lang="tr-TR" dirty="0"/>
              <a:t> </a:t>
            </a:r>
            <a:r>
              <a:rPr lang="tr-TR" b="1" dirty="0"/>
              <a:t>başka bir şey değildir. </a:t>
            </a:r>
            <a:r>
              <a:rPr lang="tr-TR" dirty="0"/>
              <a:t>Somut olarak kullanıla- </a:t>
            </a:r>
            <a:r>
              <a:rPr lang="tr-TR" dirty="0" err="1"/>
              <a:t>maz</a:t>
            </a:r>
            <a:r>
              <a:rPr lang="tr-TR" dirty="0"/>
              <a:t> ancak bir </a:t>
            </a:r>
            <a:r>
              <a:rPr lang="tr-TR" b="1" dirty="0"/>
              <a:t>örneği oluşturulduğunda</a:t>
            </a:r>
            <a:r>
              <a:rPr lang="tr-TR" dirty="0"/>
              <a:t> (ki bu işleme nesne diyoruz) kullanılabilir.</a:t>
            </a:r>
          </a:p>
        </p:txBody>
      </p:sp>
    </p:spTree>
    <p:extLst>
      <p:ext uri="{BB962C8B-B14F-4D97-AF65-F5344CB8AC3E}">
        <p14:creationId xmlns:p14="http://schemas.microsoft.com/office/powerpoint/2010/main" val="497524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1991544" y="332656"/>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2000" b="1" dirty="0">
                <a:solidFill>
                  <a:srgbClr val="FF0000"/>
                </a:solidFill>
              </a:rPr>
              <a:t>SINIF (CLASS) TANIMI </a:t>
            </a:r>
          </a:p>
          <a:p>
            <a:pPr algn="ctr"/>
            <a:r>
              <a:rPr lang="tr-TR" sz="2000" b="1" dirty="0">
                <a:solidFill>
                  <a:srgbClr val="FF0000"/>
                </a:solidFill>
              </a:rPr>
              <a:t>ve </a:t>
            </a:r>
          </a:p>
          <a:p>
            <a:pPr algn="ctr"/>
            <a:r>
              <a:rPr lang="tr-TR" sz="2000" b="1" dirty="0">
                <a:solidFill>
                  <a:srgbClr val="FF0000"/>
                </a:solidFill>
              </a:rPr>
              <a:t>SINIFTAN NESNE ÜRETİMİ</a:t>
            </a:r>
          </a:p>
        </p:txBody>
      </p:sp>
      <p:sp>
        <p:nvSpPr>
          <p:cNvPr id="7" name="Yuvarlatılmış Dikdörtgen 6"/>
          <p:cNvSpPr/>
          <p:nvPr>
            <p:custDataLst>
              <p:tags r:id="rId2"/>
            </p:custDataLst>
          </p:nvPr>
        </p:nvSpPr>
        <p:spPr>
          <a:xfrm>
            <a:off x="1991544" y="1474615"/>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3"/>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7</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42DBC7AD-CA3B-3F46-3C09-0EA41AD60431}"/>
              </a:ext>
            </a:extLst>
          </p:cNvPr>
          <p:cNvSpPr txBox="1"/>
          <p:nvPr/>
        </p:nvSpPr>
        <p:spPr>
          <a:xfrm>
            <a:off x="2231136" y="1728216"/>
            <a:ext cx="7680960" cy="3970318"/>
          </a:xfrm>
          <a:prstGeom prst="rect">
            <a:avLst/>
          </a:prstGeom>
          <a:noFill/>
        </p:spPr>
        <p:txBody>
          <a:bodyPr wrap="square" rtlCol="0">
            <a:spAutoFit/>
          </a:bodyPr>
          <a:lstStyle/>
          <a:p>
            <a:r>
              <a:rPr lang="en-US" dirty="0" err="1"/>
              <a:t>Sınıf</a:t>
            </a:r>
            <a:r>
              <a:rPr lang="en-US" dirty="0"/>
              <a:t> </a:t>
            </a:r>
            <a:r>
              <a:rPr lang="en-US" dirty="0" err="1"/>
              <a:t>kendisinden</a:t>
            </a:r>
            <a:r>
              <a:rPr lang="en-US" dirty="0"/>
              <a:t> </a:t>
            </a:r>
            <a:r>
              <a:rPr lang="en-US" b="1" dirty="0" err="1"/>
              <a:t>nesneler</a:t>
            </a:r>
            <a:r>
              <a:rPr lang="en-US" b="1" dirty="0"/>
              <a:t> </a:t>
            </a:r>
            <a:r>
              <a:rPr lang="en-US" b="1" dirty="0" err="1"/>
              <a:t>türetilen</a:t>
            </a:r>
            <a:r>
              <a:rPr lang="en-US" b="1" dirty="0"/>
              <a:t> </a:t>
            </a:r>
            <a:r>
              <a:rPr lang="en-US" dirty="0" err="1"/>
              <a:t>yapay</a:t>
            </a:r>
            <a:r>
              <a:rPr lang="en-US" dirty="0"/>
              <a:t> </a:t>
            </a:r>
            <a:r>
              <a:rPr lang="en-US" dirty="0" err="1"/>
              <a:t>bir</a:t>
            </a:r>
            <a:r>
              <a:rPr lang="en-US" dirty="0"/>
              <a:t> </a:t>
            </a:r>
            <a:r>
              <a:rPr lang="en-US" dirty="0" err="1"/>
              <a:t>modeldir</a:t>
            </a:r>
            <a:r>
              <a:rPr lang="en-US" dirty="0"/>
              <a:t>/</a:t>
            </a:r>
            <a:r>
              <a:rPr lang="en-US" dirty="0" err="1"/>
              <a:t>yapıdır</a:t>
            </a:r>
            <a:r>
              <a:rPr lang="en-US" dirty="0"/>
              <a:t>. </a:t>
            </a:r>
            <a:r>
              <a:rPr lang="en-US" dirty="0" err="1"/>
              <a:t>Bütün</a:t>
            </a:r>
            <a:r>
              <a:rPr lang="en-US" dirty="0"/>
              <a:t> </a:t>
            </a:r>
            <a:r>
              <a:rPr lang="en-US" dirty="0" err="1"/>
              <a:t>nesneler</a:t>
            </a:r>
            <a:r>
              <a:rPr lang="en-US" dirty="0"/>
              <a:t> </a:t>
            </a:r>
            <a:r>
              <a:rPr lang="en-US" dirty="0" err="1"/>
              <a:t>bir</a:t>
            </a:r>
            <a:r>
              <a:rPr lang="en-US" dirty="0"/>
              <a:t> </a:t>
            </a:r>
            <a:r>
              <a:rPr lang="en-US" dirty="0" err="1"/>
              <a:t>sınıfı</a:t>
            </a:r>
            <a:r>
              <a:rPr lang="en-US" dirty="0"/>
              <a:t> </a:t>
            </a:r>
            <a:r>
              <a:rPr lang="en-US" dirty="0" err="1"/>
              <a:t>temel</a:t>
            </a:r>
            <a:r>
              <a:rPr lang="en-US" dirty="0"/>
              <a:t> </a:t>
            </a:r>
            <a:r>
              <a:rPr lang="en-US" dirty="0" err="1"/>
              <a:t>alarak</a:t>
            </a:r>
            <a:r>
              <a:rPr lang="en-US" dirty="0"/>
              <a:t> </a:t>
            </a:r>
            <a:r>
              <a:rPr lang="en-US" dirty="0" err="1"/>
              <a:t>oluşturulurlar</a:t>
            </a:r>
            <a:r>
              <a:rPr lang="en-US" dirty="0"/>
              <a:t>/</a:t>
            </a:r>
            <a:r>
              <a:rPr lang="en-US" dirty="0" err="1"/>
              <a:t>türetilirler</a:t>
            </a:r>
            <a:r>
              <a:rPr lang="en-US" dirty="0"/>
              <a:t>. Bir </a:t>
            </a:r>
            <a:r>
              <a:rPr lang="en-US" dirty="0" err="1"/>
              <a:t>sınıftan</a:t>
            </a:r>
            <a:r>
              <a:rPr lang="en-US" dirty="0"/>
              <a:t> </a:t>
            </a:r>
            <a:r>
              <a:rPr lang="en-US" dirty="0" err="1"/>
              <a:t>birden</a:t>
            </a:r>
            <a:r>
              <a:rPr lang="en-US" dirty="0"/>
              <a:t> </a:t>
            </a:r>
            <a:r>
              <a:rPr lang="en-US" dirty="0" err="1"/>
              <a:t>fazla</a:t>
            </a:r>
            <a:r>
              <a:rPr lang="en-US" dirty="0"/>
              <a:t> </a:t>
            </a:r>
            <a:r>
              <a:rPr lang="en-US" dirty="0" err="1"/>
              <a:t>nesne</a:t>
            </a:r>
            <a:r>
              <a:rPr lang="en-US" dirty="0"/>
              <a:t> </a:t>
            </a:r>
            <a:r>
              <a:rPr lang="en-US" dirty="0" err="1"/>
              <a:t>türetile</a:t>
            </a:r>
            <a:r>
              <a:rPr lang="en-US" dirty="0"/>
              <a:t>- </a:t>
            </a:r>
            <a:r>
              <a:rPr lang="en-US" dirty="0" err="1"/>
              <a:t>bilir</a:t>
            </a:r>
            <a:r>
              <a:rPr lang="en-US" dirty="0"/>
              <a:t>. Bir </a:t>
            </a:r>
            <a:r>
              <a:rPr lang="en-US" dirty="0" err="1"/>
              <a:t>sınıftan</a:t>
            </a:r>
            <a:r>
              <a:rPr lang="en-US" dirty="0"/>
              <a:t> </a:t>
            </a:r>
            <a:r>
              <a:rPr lang="en-US" dirty="0" err="1"/>
              <a:t>nesne</a:t>
            </a:r>
            <a:r>
              <a:rPr lang="en-US" dirty="0"/>
              <a:t> </a:t>
            </a:r>
            <a:r>
              <a:rPr lang="en-US" dirty="0" err="1"/>
              <a:t>oluşturma</a:t>
            </a:r>
            <a:r>
              <a:rPr lang="en-US" dirty="0"/>
              <a:t> </a:t>
            </a:r>
            <a:r>
              <a:rPr lang="en-US" dirty="0" err="1"/>
              <a:t>işlemine</a:t>
            </a:r>
            <a:r>
              <a:rPr lang="en-US" dirty="0"/>
              <a:t> </a:t>
            </a:r>
            <a:r>
              <a:rPr lang="en-US" b="1" dirty="0" err="1"/>
              <a:t>örnekleme</a:t>
            </a:r>
            <a:r>
              <a:rPr lang="en-US" b="1" dirty="0"/>
              <a:t> (instantiation) </a:t>
            </a:r>
            <a:r>
              <a:rPr lang="en-US" dirty="0" err="1"/>
              <a:t>adı</a:t>
            </a:r>
            <a:r>
              <a:rPr lang="en-US" dirty="0"/>
              <a:t> </a:t>
            </a:r>
            <a:r>
              <a:rPr lang="en-US" dirty="0" err="1"/>
              <a:t>verilir</a:t>
            </a:r>
            <a:r>
              <a:rPr lang="en-US" dirty="0"/>
              <a:t>.</a:t>
            </a:r>
            <a:endParaRPr lang="tr-TR" dirty="0"/>
          </a:p>
          <a:p>
            <a:endParaRPr lang="tr-TR" dirty="0"/>
          </a:p>
          <a:p>
            <a:r>
              <a:rPr lang="en-US" dirty="0" err="1"/>
              <a:t>Yapılandırıcı</a:t>
            </a:r>
            <a:r>
              <a:rPr lang="en-US" dirty="0"/>
              <a:t> </a:t>
            </a:r>
            <a:r>
              <a:rPr lang="en-US" b="1" dirty="0"/>
              <a:t>(</a:t>
            </a:r>
            <a:r>
              <a:rPr lang="en-US" b="1" dirty="0" err="1"/>
              <a:t>init</a:t>
            </a:r>
            <a:r>
              <a:rPr lang="en-US" b="1" dirty="0"/>
              <a:t>) </a:t>
            </a:r>
            <a:r>
              <a:rPr lang="en-US" dirty="0" err="1"/>
              <a:t>metot</a:t>
            </a:r>
            <a:r>
              <a:rPr lang="en-US" dirty="0"/>
              <a:t> da </a:t>
            </a:r>
            <a:r>
              <a:rPr lang="en-US" dirty="0" err="1"/>
              <a:t>dâhil</a:t>
            </a:r>
            <a:r>
              <a:rPr lang="en-US" dirty="0"/>
              <a:t> </a:t>
            </a:r>
            <a:r>
              <a:rPr lang="en-US" dirty="0" err="1"/>
              <a:t>olmak</a:t>
            </a:r>
            <a:r>
              <a:rPr lang="en-US" dirty="0"/>
              <a:t> </a:t>
            </a:r>
            <a:r>
              <a:rPr lang="en-US" dirty="0" err="1"/>
              <a:t>üzere</a:t>
            </a:r>
            <a:r>
              <a:rPr lang="en-US" dirty="0"/>
              <a:t> </a:t>
            </a:r>
            <a:r>
              <a:rPr lang="en-US" dirty="0" err="1"/>
              <a:t>tüm</a:t>
            </a:r>
            <a:r>
              <a:rPr lang="en-US" dirty="0"/>
              <a:t> </a:t>
            </a:r>
            <a:r>
              <a:rPr lang="en-US" dirty="0" err="1"/>
              <a:t>metotlar</a:t>
            </a:r>
            <a:r>
              <a:rPr lang="en-US" dirty="0"/>
              <a:t> ilk </a:t>
            </a:r>
            <a:r>
              <a:rPr lang="en-US" dirty="0" err="1"/>
              <a:t>parametre</a:t>
            </a:r>
            <a:r>
              <a:rPr lang="en-US" dirty="0"/>
              <a:t> </a:t>
            </a:r>
            <a:r>
              <a:rPr lang="en-US" dirty="0" err="1"/>
              <a:t>olarak</a:t>
            </a:r>
            <a:r>
              <a:rPr lang="en-US" dirty="0"/>
              <a:t> </a:t>
            </a:r>
            <a:r>
              <a:rPr lang="en-US" dirty="0" err="1"/>
              <a:t>nesnenin</a:t>
            </a:r>
            <a:r>
              <a:rPr lang="en-US" dirty="0"/>
              <a:t> </a:t>
            </a:r>
            <a:r>
              <a:rPr lang="en-US" dirty="0" err="1"/>
              <a:t>kendisini</a:t>
            </a:r>
            <a:r>
              <a:rPr lang="en-US" dirty="0"/>
              <a:t> </a:t>
            </a:r>
            <a:r>
              <a:rPr lang="en-US" dirty="0" err="1"/>
              <a:t>refere</a:t>
            </a:r>
            <a:r>
              <a:rPr lang="en-US" dirty="0"/>
              <a:t>/</a:t>
            </a:r>
            <a:r>
              <a:rPr lang="en-US" dirty="0" err="1"/>
              <a:t>işaret</a:t>
            </a:r>
            <a:r>
              <a:rPr lang="en-US" dirty="0"/>
              <a:t> </a:t>
            </a:r>
            <a:r>
              <a:rPr lang="en-US" dirty="0" err="1"/>
              <a:t>eden</a:t>
            </a:r>
            <a:r>
              <a:rPr lang="en-US" dirty="0"/>
              <a:t> </a:t>
            </a:r>
            <a:r>
              <a:rPr lang="en-US" b="1" dirty="0"/>
              <a:t>self</a:t>
            </a:r>
            <a:r>
              <a:rPr lang="en-US" dirty="0"/>
              <a:t> </a:t>
            </a:r>
            <a:r>
              <a:rPr lang="en-US" dirty="0" err="1"/>
              <a:t>işaretçisini</a:t>
            </a:r>
            <a:r>
              <a:rPr lang="en-US" dirty="0"/>
              <a:t>/</a:t>
            </a:r>
            <a:r>
              <a:rPr lang="en-US" dirty="0" err="1"/>
              <a:t>parametresini</a:t>
            </a:r>
            <a:r>
              <a:rPr lang="en-US" dirty="0"/>
              <a:t> </a:t>
            </a:r>
            <a:r>
              <a:rPr lang="en-US" dirty="0" err="1"/>
              <a:t>alırlar</a:t>
            </a:r>
            <a:r>
              <a:rPr lang="en-US" dirty="0"/>
              <a:t>.</a:t>
            </a:r>
            <a:endParaRPr lang="tr-TR" dirty="0"/>
          </a:p>
          <a:p>
            <a:endParaRPr lang="tr-TR" dirty="0"/>
          </a:p>
          <a:p>
            <a:r>
              <a:rPr lang="en-US" dirty="0"/>
              <a:t>Her </a:t>
            </a:r>
            <a:r>
              <a:rPr lang="en-US" dirty="0" err="1"/>
              <a:t>nesnenin</a:t>
            </a:r>
            <a:r>
              <a:rPr lang="en-US" dirty="0"/>
              <a:t> </a:t>
            </a:r>
            <a:r>
              <a:rPr lang="en-US" dirty="0" err="1"/>
              <a:t>ait</a:t>
            </a:r>
            <a:r>
              <a:rPr lang="en-US" dirty="0"/>
              <a:t> </a:t>
            </a:r>
            <a:r>
              <a:rPr lang="en-US" dirty="0" err="1"/>
              <a:t>olduğu</a:t>
            </a:r>
            <a:r>
              <a:rPr lang="en-US" dirty="0"/>
              <a:t> </a:t>
            </a:r>
            <a:r>
              <a:rPr lang="en-US" dirty="0" err="1"/>
              <a:t>bir</a:t>
            </a:r>
            <a:r>
              <a:rPr lang="en-US" dirty="0"/>
              <a:t> </a:t>
            </a:r>
            <a:r>
              <a:rPr lang="en-US" dirty="0" err="1"/>
              <a:t>sınıfı</a:t>
            </a:r>
            <a:r>
              <a:rPr lang="en-US" dirty="0"/>
              <a:t> </a:t>
            </a:r>
            <a:r>
              <a:rPr lang="en-US" dirty="0" err="1"/>
              <a:t>vardır</a:t>
            </a:r>
            <a:r>
              <a:rPr lang="en-US" dirty="0"/>
              <a:t> </a:t>
            </a:r>
            <a:r>
              <a:rPr lang="en-US" dirty="0" err="1"/>
              <a:t>ve</a:t>
            </a:r>
            <a:r>
              <a:rPr lang="en-US" dirty="0"/>
              <a:t> </a:t>
            </a:r>
            <a:r>
              <a:rPr lang="en-US" dirty="0" err="1"/>
              <a:t>bu</a:t>
            </a:r>
            <a:r>
              <a:rPr lang="en-US" dirty="0"/>
              <a:t> </a:t>
            </a:r>
            <a:r>
              <a:rPr lang="en-US" dirty="0" err="1"/>
              <a:t>sınıflar</a:t>
            </a:r>
            <a:r>
              <a:rPr lang="en-US" dirty="0"/>
              <a:t>; </a:t>
            </a:r>
            <a:r>
              <a:rPr lang="en-US" dirty="0" err="1"/>
              <a:t>nesnelerin</a:t>
            </a:r>
            <a:r>
              <a:rPr lang="en-US" dirty="0"/>
              <a:t> </a:t>
            </a:r>
            <a:r>
              <a:rPr lang="en-US" dirty="0" err="1"/>
              <a:t>ortak</a:t>
            </a:r>
            <a:r>
              <a:rPr lang="tr-TR" dirty="0"/>
              <a:t> davranış-</a:t>
            </a:r>
            <a:r>
              <a:rPr lang="en-US" dirty="0"/>
              <a:t> </a:t>
            </a:r>
            <a:r>
              <a:rPr lang="en-US" dirty="0" err="1"/>
              <a:t>larını</a:t>
            </a:r>
            <a:r>
              <a:rPr lang="en-US" dirty="0"/>
              <a:t> </a:t>
            </a:r>
            <a:r>
              <a:rPr lang="en-US" dirty="0" err="1"/>
              <a:t>ifade</a:t>
            </a:r>
            <a:r>
              <a:rPr lang="en-US" dirty="0"/>
              <a:t> </a:t>
            </a:r>
            <a:r>
              <a:rPr lang="en-US" dirty="0" err="1"/>
              <a:t>ederler</a:t>
            </a:r>
            <a:r>
              <a:rPr lang="en-US" dirty="0"/>
              <a:t>. </a:t>
            </a:r>
            <a:r>
              <a:rPr lang="en-US" dirty="0" err="1"/>
              <a:t>Nesneler</a:t>
            </a:r>
            <a:r>
              <a:rPr lang="en-US" dirty="0"/>
              <a:t> </a:t>
            </a:r>
            <a:r>
              <a:rPr lang="en-US" dirty="0" err="1"/>
              <a:t>birbirleri</a:t>
            </a:r>
            <a:r>
              <a:rPr lang="en-US" dirty="0"/>
              <a:t> </a:t>
            </a:r>
            <a:r>
              <a:rPr lang="en-US" dirty="0" err="1"/>
              <a:t>ile</a:t>
            </a:r>
            <a:r>
              <a:rPr lang="en-US" dirty="0"/>
              <a:t> </a:t>
            </a:r>
            <a:r>
              <a:rPr lang="en-US" dirty="0" err="1"/>
              <a:t>iletişime</a:t>
            </a:r>
            <a:r>
              <a:rPr lang="en-US" dirty="0"/>
              <a:t> </a:t>
            </a:r>
            <a:r>
              <a:rPr lang="en-US" dirty="0" err="1"/>
              <a:t>geçebilirler</a:t>
            </a:r>
            <a:r>
              <a:rPr lang="en-US" dirty="0"/>
              <a:t>, </a:t>
            </a:r>
            <a:r>
              <a:rPr lang="en-US" dirty="0" err="1"/>
              <a:t>mesajlaşabilirler</a:t>
            </a:r>
            <a:r>
              <a:rPr lang="en-US" dirty="0"/>
              <a:t>.</a:t>
            </a:r>
            <a:endParaRPr lang="tr-TR" dirty="0"/>
          </a:p>
          <a:p>
            <a:endParaRPr lang="tr-TR" dirty="0"/>
          </a:p>
          <a:p>
            <a:r>
              <a:rPr lang="tr-TR" dirty="0"/>
              <a:t>Bir sonraki sayfada yer alan  t</a:t>
            </a:r>
            <a:r>
              <a:rPr lang="en-US" dirty="0" err="1"/>
              <a:t>ablo</a:t>
            </a:r>
            <a:r>
              <a:rPr lang="tr-TR" dirty="0"/>
              <a:t> </a:t>
            </a:r>
            <a:r>
              <a:rPr lang="en-US" dirty="0"/>
              <a:t>1.1'den </a:t>
            </a:r>
            <a:r>
              <a:rPr lang="en-US" dirty="0" err="1"/>
              <a:t>görüleceği</a:t>
            </a:r>
            <a:r>
              <a:rPr lang="en-US" dirty="0"/>
              <a:t> </a:t>
            </a:r>
            <a:r>
              <a:rPr lang="en-US" dirty="0" err="1"/>
              <a:t>üzere</a:t>
            </a:r>
            <a:r>
              <a:rPr lang="en-US" dirty="0"/>
              <a:t> </a:t>
            </a:r>
            <a:r>
              <a:rPr lang="en-US" dirty="0" err="1"/>
              <a:t>sınıf</a:t>
            </a:r>
            <a:r>
              <a:rPr lang="en-US" dirty="0"/>
              <a:t> </a:t>
            </a:r>
            <a:r>
              <a:rPr lang="en-US" dirty="0" err="1"/>
              <a:t>tanımının</a:t>
            </a:r>
            <a:r>
              <a:rPr lang="tr-TR" dirty="0"/>
              <a:t> baş-</a:t>
            </a:r>
            <a:r>
              <a:rPr lang="en-US" dirty="0"/>
              <a:t> </a:t>
            </a:r>
            <a:r>
              <a:rPr lang="en-US" dirty="0" err="1"/>
              <a:t>langıç</a:t>
            </a:r>
            <a:r>
              <a:rPr lang="en-US" dirty="0"/>
              <a:t> </a:t>
            </a:r>
            <a:r>
              <a:rPr lang="en-US" dirty="0" err="1"/>
              <a:t>ve</a:t>
            </a:r>
            <a:r>
              <a:rPr lang="en-US" dirty="0"/>
              <a:t> </a:t>
            </a:r>
            <a:r>
              <a:rPr lang="en-US" dirty="0" err="1"/>
              <a:t>bitişini</a:t>
            </a:r>
            <a:r>
              <a:rPr lang="en-US" dirty="0"/>
              <a:t> </a:t>
            </a:r>
            <a:r>
              <a:rPr lang="en-US" dirty="0" err="1"/>
              <a:t>göstermek</a:t>
            </a:r>
            <a:r>
              <a:rPr lang="en-US" dirty="0"/>
              <a:t> </a:t>
            </a:r>
            <a:r>
              <a:rPr lang="en-US" dirty="0" err="1"/>
              <a:t>için</a:t>
            </a:r>
            <a:r>
              <a:rPr lang="en-US" dirty="0"/>
              <a:t> </a:t>
            </a:r>
            <a:r>
              <a:rPr lang="en-US" b="1" dirty="0" err="1"/>
              <a:t>girintiler</a:t>
            </a:r>
            <a:r>
              <a:rPr lang="en-US" dirty="0"/>
              <a:t> </a:t>
            </a:r>
            <a:r>
              <a:rPr lang="en-US" dirty="0" err="1"/>
              <a:t>kullanılır</a:t>
            </a:r>
            <a:r>
              <a:rPr lang="en-US" dirty="0"/>
              <a:t>. </a:t>
            </a:r>
            <a:r>
              <a:rPr lang="en-US" dirty="0" err="1"/>
              <a:t>Yazım</a:t>
            </a:r>
            <a:r>
              <a:rPr lang="en-US" dirty="0"/>
              <a:t> </a:t>
            </a:r>
            <a:r>
              <a:rPr lang="en-US" dirty="0" err="1"/>
              <a:t>kuralı</a:t>
            </a:r>
            <a:r>
              <a:rPr lang="en-US" dirty="0"/>
              <a:t> </a:t>
            </a:r>
            <a:r>
              <a:rPr lang="en-US" dirty="0" err="1"/>
              <a:t>olarak</a:t>
            </a:r>
            <a:r>
              <a:rPr lang="en-US" dirty="0"/>
              <a:t> da class </a:t>
            </a:r>
            <a:r>
              <a:rPr lang="en-US" dirty="0" err="1"/>
              <a:t>sözcüğünün</a:t>
            </a:r>
            <a:r>
              <a:rPr lang="en-US" dirty="0"/>
              <a:t> </a:t>
            </a:r>
            <a:r>
              <a:rPr lang="en-US" dirty="0" err="1"/>
              <a:t>tamamı</a:t>
            </a:r>
            <a:r>
              <a:rPr lang="en-US" dirty="0"/>
              <a:t> </a:t>
            </a:r>
            <a:r>
              <a:rPr lang="en-US" dirty="0" err="1"/>
              <a:t>küçük</a:t>
            </a:r>
            <a:r>
              <a:rPr lang="en-US" dirty="0"/>
              <a:t> </a:t>
            </a:r>
            <a:r>
              <a:rPr lang="en-US" dirty="0" err="1"/>
              <a:t>harflerden</a:t>
            </a:r>
            <a:r>
              <a:rPr lang="en-US" dirty="0"/>
              <a:t> </a:t>
            </a:r>
            <a:r>
              <a:rPr lang="en-US" dirty="0" err="1"/>
              <a:t>oluşmalıdır</a:t>
            </a:r>
            <a:r>
              <a:rPr lang="en-US" dirty="0"/>
              <a:t>.</a:t>
            </a:r>
          </a:p>
        </p:txBody>
      </p:sp>
    </p:spTree>
    <p:extLst>
      <p:ext uri="{BB962C8B-B14F-4D97-AF65-F5344CB8AC3E}">
        <p14:creationId xmlns:p14="http://schemas.microsoft.com/office/powerpoint/2010/main" val="2246274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0"/>
            <a:ext cx="8208912" cy="6606615"/>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8</a:t>
            </a:fld>
            <a:endParaRPr lang="tr-TR" dirty="0">
              <a:solidFill>
                <a:schemeClr val="tx2">
                  <a:lumMod val="75000"/>
                </a:schemeClr>
              </a:solidFill>
            </a:endParaRPr>
          </a:p>
        </p:txBody>
      </p:sp>
      <p:sp>
        <p:nvSpPr>
          <p:cNvPr id="5" name="TextBox 4">
            <a:extLst>
              <a:ext uri="{FF2B5EF4-FFF2-40B4-BE49-F238E27FC236}">
                <a16:creationId xmlns:a16="http://schemas.microsoft.com/office/drawing/2014/main" id="{81D0A022-FE92-ABB2-863A-712278AD92A5}"/>
              </a:ext>
            </a:extLst>
          </p:cNvPr>
          <p:cNvSpPr txBox="1"/>
          <p:nvPr/>
        </p:nvSpPr>
        <p:spPr>
          <a:xfrm>
            <a:off x="2416249" y="5980312"/>
            <a:ext cx="7439150" cy="646331"/>
          </a:xfrm>
          <a:prstGeom prst="rect">
            <a:avLst/>
          </a:prstGeom>
          <a:noFill/>
        </p:spPr>
        <p:txBody>
          <a:bodyPr wrap="square" rtlCol="0">
            <a:spAutoFit/>
          </a:bodyPr>
          <a:lstStyle/>
          <a:p>
            <a:r>
              <a:rPr lang="en-US" dirty="0"/>
              <a:t>Tablo</a:t>
            </a:r>
            <a:r>
              <a:rPr lang="tr-TR" dirty="0"/>
              <a:t> </a:t>
            </a:r>
            <a:r>
              <a:rPr lang="en-US" dirty="0"/>
              <a:t>1.1</a:t>
            </a:r>
            <a:r>
              <a:rPr lang="tr-TR" dirty="0"/>
              <a:t>’ de  </a:t>
            </a:r>
            <a:r>
              <a:rPr lang="en-US" dirty="0"/>
              <a:t> </a:t>
            </a:r>
            <a:r>
              <a:rPr lang="en-US" dirty="0" err="1"/>
              <a:t>Sınıf</a:t>
            </a:r>
            <a:r>
              <a:rPr lang="en-US" dirty="0"/>
              <a:t> </a:t>
            </a:r>
            <a:r>
              <a:rPr lang="en-US" dirty="0" err="1"/>
              <a:t>tanımı</a:t>
            </a:r>
            <a:r>
              <a:rPr lang="en-US" dirty="0"/>
              <a:t> </a:t>
            </a:r>
            <a:r>
              <a:rPr lang="en-US" dirty="0" err="1"/>
              <a:t>ve</a:t>
            </a:r>
            <a:r>
              <a:rPr lang="en-US" dirty="0"/>
              <a:t> </a:t>
            </a:r>
            <a:r>
              <a:rPr lang="en-US" dirty="0" err="1"/>
              <a:t>bu</a:t>
            </a:r>
            <a:r>
              <a:rPr lang="en-US" dirty="0"/>
              <a:t> </a:t>
            </a:r>
            <a:r>
              <a:rPr lang="en-US" dirty="0" err="1"/>
              <a:t>sınıftan</a:t>
            </a:r>
            <a:r>
              <a:rPr lang="en-US" dirty="0"/>
              <a:t> </a:t>
            </a:r>
            <a:r>
              <a:rPr lang="en-US" dirty="0" err="1"/>
              <a:t>nesne</a:t>
            </a:r>
            <a:r>
              <a:rPr lang="en-US" dirty="0"/>
              <a:t> </a:t>
            </a:r>
            <a:r>
              <a:rPr lang="en-US" dirty="0" err="1"/>
              <a:t>oluşturmak</a:t>
            </a:r>
            <a:r>
              <a:rPr lang="en-US" dirty="0"/>
              <a:t>/</a:t>
            </a:r>
            <a:r>
              <a:rPr lang="en-US" dirty="0" err="1"/>
              <a:t>üretmek</a:t>
            </a:r>
            <a:r>
              <a:rPr lang="en-US" dirty="0"/>
              <a:t> </a:t>
            </a:r>
            <a:r>
              <a:rPr lang="en-US" dirty="0" err="1"/>
              <a:t>için</a:t>
            </a:r>
            <a:r>
              <a:rPr lang="tr-TR" dirty="0"/>
              <a:t> aşağı-</a:t>
            </a:r>
            <a:r>
              <a:rPr lang="en-US" dirty="0"/>
              <a:t> </a:t>
            </a:r>
            <a:r>
              <a:rPr lang="en-US" dirty="0" err="1"/>
              <a:t>daki</a:t>
            </a:r>
            <a:r>
              <a:rPr lang="en-US" dirty="0"/>
              <a:t> </a:t>
            </a:r>
            <a:r>
              <a:rPr lang="en-US" dirty="0" err="1"/>
              <a:t>yapı</a:t>
            </a:r>
            <a:r>
              <a:rPr lang="tr-TR" dirty="0"/>
              <a:t> </a:t>
            </a:r>
            <a:r>
              <a:rPr lang="en-US" dirty="0" err="1"/>
              <a:t>kullanılır</a:t>
            </a:r>
            <a:r>
              <a:rPr lang="en-US" dirty="0"/>
              <a:t>;</a:t>
            </a:r>
          </a:p>
        </p:txBody>
      </p:sp>
      <p:graphicFrame>
        <p:nvGraphicFramePr>
          <p:cNvPr id="6" name="Table 7">
            <a:extLst>
              <a:ext uri="{FF2B5EF4-FFF2-40B4-BE49-F238E27FC236}">
                <a16:creationId xmlns:a16="http://schemas.microsoft.com/office/drawing/2014/main" id="{3F494E01-668B-6DCF-B7EC-338FB970E228}"/>
              </a:ext>
            </a:extLst>
          </p:cNvPr>
          <p:cNvGraphicFramePr>
            <a:graphicFrameLocks noGrp="1"/>
          </p:cNvGraphicFramePr>
          <p:nvPr>
            <p:extLst>
              <p:ext uri="{D42A27DB-BD31-4B8C-83A1-F6EECF244321}">
                <p14:modId xmlns:p14="http://schemas.microsoft.com/office/powerpoint/2010/main" val="1641090727"/>
              </p:ext>
            </p:extLst>
          </p:nvPr>
        </p:nvGraphicFramePr>
        <p:xfrm>
          <a:off x="2165097" y="199564"/>
          <a:ext cx="7861806" cy="5760720"/>
        </p:xfrm>
        <a:graphic>
          <a:graphicData uri="http://schemas.openxmlformats.org/drawingml/2006/table">
            <a:tbl>
              <a:tblPr firstRow="1" bandRow="1">
                <a:tableStyleId>{5C22544A-7EE6-4342-B048-85BDC9FD1C3A}</a:tableStyleId>
              </a:tblPr>
              <a:tblGrid>
                <a:gridCol w="2620602">
                  <a:extLst>
                    <a:ext uri="{9D8B030D-6E8A-4147-A177-3AD203B41FA5}">
                      <a16:colId xmlns:a16="http://schemas.microsoft.com/office/drawing/2014/main" val="2613534586"/>
                    </a:ext>
                  </a:extLst>
                </a:gridCol>
                <a:gridCol w="2620602">
                  <a:extLst>
                    <a:ext uri="{9D8B030D-6E8A-4147-A177-3AD203B41FA5}">
                      <a16:colId xmlns:a16="http://schemas.microsoft.com/office/drawing/2014/main" val="1236073815"/>
                    </a:ext>
                  </a:extLst>
                </a:gridCol>
                <a:gridCol w="2620602">
                  <a:extLst>
                    <a:ext uri="{9D8B030D-6E8A-4147-A177-3AD203B41FA5}">
                      <a16:colId xmlns:a16="http://schemas.microsoft.com/office/drawing/2014/main" val="1004358931"/>
                    </a:ext>
                  </a:extLst>
                </a:gridCol>
              </a:tblGrid>
              <a:tr h="619830">
                <a:tc>
                  <a:txBody>
                    <a:bodyPr/>
                    <a:lstStyle/>
                    <a:p>
                      <a:pPr algn="ctr"/>
                      <a:r>
                        <a:rPr lang="en-US" dirty="0" err="1"/>
                        <a:t>Sınıf</a:t>
                      </a:r>
                      <a:r>
                        <a:rPr lang="en-US" dirty="0"/>
                        <a:t> </a:t>
                      </a:r>
                      <a:r>
                        <a:rPr lang="tr-TR" dirty="0"/>
                        <a:t>T</a:t>
                      </a:r>
                      <a:r>
                        <a:rPr lang="en-US" dirty="0" err="1"/>
                        <a:t>anımı</a:t>
                      </a:r>
                      <a:r>
                        <a:rPr lang="en-US" dirty="0"/>
                        <a:t>:</a:t>
                      </a:r>
                      <a:endParaRPr lang="tr-TR" dirty="0"/>
                    </a:p>
                    <a:p>
                      <a:pPr algn="ctr"/>
                      <a:r>
                        <a:rPr lang="en-US" dirty="0" err="1"/>
                        <a:t>Parantezsiz</a:t>
                      </a:r>
                      <a:endParaRPr lang="en-US" dirty="0"/>
                    </a:p>
                  </a:txBody>
                  <a:tcPr/>
                </a:tc>
                <a:tc>
                  <a:txBody>
                    <a:bodyPr/>
                    <a:lstStyle/>
                    <a:p>
                      <a:pPr algn="ctr"/>
                      <a:r>
                        <a:rPr lang="en-US" dirty="0" err="1"/>
                        <a:t>Sınıf</a:t>
                      </a:r>
                      <a:r>
                        <a:rPr lang="en-US" dirty="0"/>
                        <a:t> </a:t>
                      </a:r>
                      <a:r>
                        <a:rPr lang="tr-TR" dirty="0"/>
                        <a:t>T</a:t>
                      </a:r>
                      <a:r>
                        <a:rPr lang="en-US" dirty="0" err="1"/>
                        <a:t>anımı</a:t>
                      </a:r>
                      <a:r>
                        <a:rPr lang="en-US" dirty="0"/>
                        <a:t>:</a:t>
                      </a:r>
                      <a:endParaRPr lang="tr-TR" dirty="0"/>
                    </a:p>
                    <a:p>
                      <a:pPr algn="ctr"/>
                      <a:r>
                        <a:rPr lang="en-US" dirty="0" err="1"/>
                        <a:t>Parantezli</a:t>
                      </a:r>
                      <a:r>
                        <a:rPr lang="en-US" dirty="0"/>
                        <a:t>():</a:t>
                      </a:r>
                    </a:p>
                  </a:txBody>
                  <a:tcPr/>
                </a:tc>
                <a:tc>
                  <a:txBody>
                    <a:bodyPr/>
                    <a:lstStyle/>
                    <a:p>
                      <a:pPr algn="ctr"/>
                      <a:r>
                        <a:rPr lang="en-US" dirty="0" err="1"/>
                        <a:t>Sınıftan</a:t>
                      </a:r>
                      <a:r>
                        <a:rPr lang="en-US" dirty="0"/>
                        <a:t> </a:t>
                      </a:r>
                      <a:r>
                        <a:rPr lang="tr-TR" dirty="0"/>
                        <a:t>N</a:t>
                      </a:r>
                      <a:r>
                        <a:rPr lang="en-US" dirty="0" err="1"/>
                        <a:t>esne</a:t>
                      </a:r>
                      <a:r>
                        <a:rPr lang="en-US" dirty="0"/>
                        <a:t> </a:t>
                      </a:r>
                      <a:r>
                        <a:rPr lang="tr-TR" dirty="0"/>
                        <a:t>Ü</a:t>
                      </a:r>
                      <a:r>
                        <a:rPr lang="en-US" dirty="0" err="1"/>
                        <a:t>retme</a:t>
                      </a:r>
                      <a:endParaRPr lang="en-US" dirty="0"/>
                    </a:p>
                  </a:txBody>
                  <a:tcPr/>
                </a:tc>
                <a:extLst>
                  <a:ext uri="{0D108BD9-81ED-4DB2-BD59-A6C34878D82A}">
                    <a16:rowId xmlns:a16="http://schemas.microsoft.com/office/drawing/2014/main" val="3446774794"/>
                  </a:ext>
                </a:extLst>
              </a:tr>
              <a:tr h="1682394">
                <a:tc>
                  <a:txBody>
                    <a:bodyPr/>
                    <a:lstStyle/>
                    <a:p>
                      <a:pPr algn="ctr"/>
                      <a:r>
                        <a:rPr lang="en-US" dirty="0"/>
                        <a:t>class </a:t>
                      </a:r>
                      <a:r>
                        <a:rPr lang="en-US" dirty="0" err="1"/>
                        <a:t>SınıfAdı</a:t>
                      </a:r>
                      <a:r>
                        <a:rPr lang="en-US" dirty="0"/>
                        <a:t>:</a:t>
                      </a:r>
                    </a:p>
                    <a:p>
                      <a:pPr algn="ctr"/>
                      <a:r>
                        <a:rPr lang="tr-TR" dirty="0"/>
                        <a:t>   </a:t>
                      </a:r>
                      <a:r>
                        <a:rPr lang="en-US" dirty="0"/>
                        <a:t>&lt;işlemler-1&gt;</a:t>
                      </a:r>
                      <a:endParaRPr lang="tr-TR" dirty="0"/>
                    </a:p>
                    <a:p>
                      <a:pPr algn="ctr"/>
                      <a:r>
                        <a:rPr lang="tr-TR" dirty="0"/>
                        <a:t>            .</a:t>
                      </a:r>
                    </a:p>
                    <a:p>
                      <a:pPr algn="ctr"/>
                      <a:r>
                        <a:rPr lang="tr-TR" dirty="0"/>
                        <a:t>            .</a:t>
                      </a:r>
                      <a:endParaRPr lang="en-US" dirty="0"/>
                    </a:p>
                    <a:p>
                      <a:pPr algn="ctr"/>
                      <a:r>
                        <a:rPr lang="tr-TR" dirty="0"/>
                        <a:t>   </a:t>
                      </a:r>
                      <a:r>
                        <a:rPr lang="en-US" dirty="0"/>
                        <a:t>&lt;</a:t>
                      </a:r>
                      <a:r>
                        <a:rPr lang="en-US" dirty="0" err="1"/>
                        <a:t>işlemler</a:t>
                      </a:r>
                      <a:r>
                        <a:rPr lang="en-US" dirty="0"/>
                        <a:t>-N&gt;</a:t>
                      </a:r>
                    </a:p>
                  </a:txBody>
                  <a:tcPr/>
                </a:tc>
                <a:tc>
                  <a:txBody>
                    <a:bodyPr/>
                    <a:lstStyle/>
                    <a:p>
                      <a:pPr algn="ctr"/>
                      <a:r>
                        <a:rPr lang="en-US" dirty="0"/>
                        <a:t>class </a:t>
                      </a:r>
                      <a:r>
                        <a:rPr lang="en-US" dirty="0" err="1"/>
                        <a:t>SınıfAdı</a:t>
                      </a:r>
                      <a:r>
                        <a:rPr lang="tr-TR" dirty="0"/>
                        <a:t> ()</a:t>
                      </a:r>
                      <a:r>
                        <a:rPr lang="en-US" dirty="0"/>
                        <a:t>:</a:t>
                      </a:r>
                    </a:p>
                    <a:p>
                      <a:pPr algn="ctr"/>
                      <a:r>
                        <a:rPr lang="tr-TR" dirty="0"/>
                        <a:t>   </a:t>
                      </a:r>
                      <a:r>
                        <a:rPr lang="en-US" dirty="0"/>
                        <a:t>&lt;işlemler-1&gt;</a:t>
                      </a:r>
                      <a:endParaRPr lang="tr-TR" dirty="0"/>
                    </a:p>
                    <a:p>
                      <a:pPr algn="ctr"/>
                      <a:r>
                        <a:rPr lang="tr-TR" dirty="0"/>
                        <a:t>            .</a:t>
                      </a:r>
                    </a:p>
                    <a:p>
                      <a:pPr algn="ctr"/>
                      <a:r>
                        <a:rPr lang="tr-TR" dirty="0"/>
                        <a:t>            .</a:t>
                      </a:r>
                      <a:endParaRPr lang="en-US" dirty="0"/>
                    </a:p>
                    <a:p>
                      <a:pPr algn="ctr"/>
                      <a:r>
                        <a:rPr lang="tr-TR" dirty="0"/>
                        <a:t>   </a:t>
                      </a:r>
                      <a:r>
                        <a:rPr lang="en-US" dirty="0"/>
                        <a:t>&lt;</a:t>
                      </a:r>
                      <a:r>
                        <a:rPr lang="en-US" dirty="0" err="1"/>
                        <a:t>işlemler</a:t>
                      </a:r>
                      <a:r>
                        <a:rPr lang="en-US" dirty="0"/>
                        <a:t>-N&gt;</a:t>
                      </a:r>
                    </a:p>
                    <a:p>
                      <a:pPr algn="ctr"/>
                      <a:endParaRPr lang="en-US" dirty="0"/>
                    </a:p>
                  </a:txBody>
                  <a:tcPr/>
                </a:tc>
                <a:tc>
                  <a:txBody>
                    <a:bodyPr/>
                    <a:lstStyle/>
                    <a:p>
                      <a:pPr algn="l"/>
                      <a:r>
                        <a:rPr lang="tr-TR" dirty="0" err="1"/>
                        <a:t>Nesne_adi</a:t>
                      </a:r>
                      <a:r>
                        <a:rPr lang="tr-TR" dirty="0"/>
                        <a:t>=</a:t>
                      </a:r>
                    </a:p>
                    <a:p>
                      <a:pPr algn="l"/>
                      <a:r>
                        <a:rPr lang="tr-TR" dirty="0" err="1"/>
                        <a:t>SınıfAdı</a:t>
                      </a:r>
                      <a:r>
                        <a:rPr lang="tr-TR" dirty="0"/>
                        <a:t>(</a:t>
                      </a:r>
                      <a:r>
                        <a:rPr lang="en-US" dirty="0"/>
                        <a:t>[</a:t>
                      </a:r>
                      <a:r>
                        <a:rPr lang="tr-TR" dirty="0"/>
                        <a:t>parametreler</a:t>
                      </a:r>
                      <a:r>
                        <a:rPr lang="en-US" dirty="0"/>
                        <a:t>]</a:t>
                      </a:r>
                      <a:r>
                        <a:rPr lang="tr-TR" dirty="0"/>
                        <a:t>)</a:t>
                      </a:r>
                    </a:p>
                    <a:p>
                      <a:pPr algn="l"/>
                      <a:r>
                        <a:rPr lang="tr-TR" dirty="0"/>
                        <a:t>Örnek Kullanım:</a:t>
                      </a:r>
                    </a:p>
                    <a:p>
                      <a:pPr algn="l"/>
                      <a:r>
                        <a:rPr lang="tr-TR" dirty="0"/>
                        <a:t>kamyon= Araba()</a:t>
                      </a:r>
                    </a:p>
                    <a:p>
                      <a:pPr algn="l"/>
                      <a:r>
                        <a:rPr lang="en-US" dirty="0"/>
                        <a:t>#</a:t>
                      </a:r>
                      <a:r>
                        <a:rPr lang="tr-TR" dirty="0"/>
                        <a:t> Araba sınıfından kamyon</a:t>
                      </a:r>
                    </a:p>
                    <a:p>
                      <a:pPr algn="l"/>
                      <a:r>
                        <a:rPr lang="tr-TR" dirty="0"/>
                        <a:t>Nesnesi oluşturuldu.</a:t>
                      </a:r>
                      <a:endParaRPr lang="en-US" dirty="0"/>
                    </a:p>
                  </a:txBody>
                  <a:tcPr/>
                </a:tc>
                <a:extLst>
                  <a:ext uri="{0D108BD9-81ED-4DB2-BD59-A6C34878D82A}">
                    <a16:rowId xmlns:a16="http://schemas.microsoft.com/office/drawing/2014/main" val="3308841280"/>
                  </a:ext>
                </a:extLst>
              </a:tr>
              <a:tr h="359108">
                <a:tc gridSpan="3">
                  <a:txBody>
                    <a:bodyPr/>
                    <a:lstStyle/>
                    <a:p>
                      <a:r>
                        <a:rPr lang="en-US" dirty="0" err="1"/>
                        <a:t>Örnek</a:t>
                      </a:r>
                      <a:r>
                        <a:rPr lang="en-US" dirty="0"/>
                        <a:t> </a:t>
                      </a:r>
                      <a:r>
                        <a:rPr lang="en-US" dirty="0" err="1"/>
                        <a:t>sınıf</a:t>
                      </a:r>
                      <a:r>
                        <a:rPr lang="en-US" dirty="0"/>
                        <a:t> </a:t>
                      </a:r>
                      <a:r>
                        <a:rPr lang="en-US" dirty="0" err="1"/>
                        <a:t>tanımlamaları</a:t>
                      </a:r>
                      <a:r>
                        <a:rPr lang="en-US" dirty="0"/>
                        <a:t>;</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687746779"/>
                  </a:ext>
                </a:extLst>
              </a:tr>
              <a:tr h="619830">
                <a:tc>
                  <a:txBody>
                    <a:bodyPr/>
                    <a:lstStyle/>
                    <a:p>
                      <a:r>
                        <a:rPr lang="en-US" dirty="0"/>
                        <a:t>class Araba:</a:t>
                      </a:r>
                    </a:p>
                    <a:p>
                      <a:r>
                        <a:rPr lang="tr-TR" dirty="0"/>
                        <a:t>   p</a:t>
                      </a:r>
                      <a:r>
                        <a:rPr lang="en-US" dirty="0"/>
                        <a:t>ass</a:t>
                      </a:r>
                    </a:p>
                  </a:txBody>
                  <a:tcPr/>
                </a:tc>
                <a:tc>
                  <a:txBody>
                    <a:bodyPr/>
                    <a:lstStyle/>
                    <a:p>
                      <a:r>
                        <a:rPr lang="en-US" dirty="0"/>
                        <a:t>class Araba():</a:t>
                      </a:r>
                      <a:endParaRPr lang="tr-TR" dirty="0"/>
                    </a:p>
                    <a:p>
                      <a:r>
                        <a:rPr lang="en-US" dirty="0"/>
                        <a:t> </a:t>
                      </a:r>
                      <a:r>
                        <a:rPr lang="tr-TR" dirty="0"/>
                        <a:t>  </a:t>
                      </a:r>
                      <a:r>
                        <a:rPr lang="en-US" dirty="0"/>
                        <a:t>pass</a:t>
                      </a:r>
                    </a:p>
                  </a:txBody>
                  <a:tcPr/>
                </a:tc>
                <a:tc>
                  <a:txBody>
                    <a:bodyPr/>
                    <a:lstStyle/>
                    <a:p>
                      <a:r>
                        <a:rPr lang="en-US" dirty="0"/>
                        <a:t>class Araba(object):</a:t>
                      </a:r>
                    </a:p>
                    <a:p>
                      <a:r>
                        <a:rPr lang="tr-TR" dirty="0"/>
                        <a:t>   p</a:t>
                      </a:r>
                      <a:r>
                        <a:rPr lang="en-US" dirty="0"/>
                        <a:t>ass</a:t>
                      </a:r>
                    </a:p>
                  </a:txBody>
                  <a:tcPr/>
                </a:tc>
                <a:extLst>
                  <a:ext uri="{0D108BD9-81ED-4DB2-BD59-A6C34878D82A}">
                    <a16:rowId xmlns:a16="http://schemas.microsoft.com/office/drawing/2014/main" val="2378861282"/>
                  </a:ext>
                </a:extLst>
              </a:tr>
              <a:tr h="619830">
                <a:tc gridSpan="3">
                  <a:txBody>
                    <a:bodyPr/>
                    <a:lstStyle/>
                    <a:p>
                      <a:r>
                        <a:rPr lang="en-US" dirty="0" err="1"/>
                        <a:t>Açıklama</a:t>
                      </a:r>
                      <a:r>
                        <a:rPr lang="en-US" dirty="0"/>
                        <a:t>: Python-3 </a:t>
                      </a:r>
                      <a:r>
                        <a:rPr lang="en-US" dirty="0" err="1"/>
                        <a:t>için</a:t>
                      </a:r>
                      <a:r>
                        <a:rPr lang="en-US" dirty="0"/>
                        <a:t> </a:t>
                      </a:r>
                      <a:r>
                        <a:rPr lang="en-US" dirty="0" err="1"/>
                        <a:t>bu</a:t>
                      </a:r>
                      <a:r>
                        <a:rPr lang="en-US" dirty="0"/>
                        <a:t> </a:t>
                      </a:r>
                      <a:r>
                        <a:rPr lang="en-US" dirty="0" err="1"/>
                        <a:t>üç</a:t>
                      </a:r>
                      <a:r>
                        <a:rPr lang="en-US" dirty="0"/>
                        <a:t> </a:t>
                      </a:r>
                      <a:r>
                        <a:rPr lang="en-US" dirty="0" err="1"/>
                        <a:t>sınıf</a:t>
                      </a:r>
                      <a:r>
                        <a:rPr lang="en-US" dirty="0"/>
                        <a:t> </a:t>
                      </a:r>
                      <a:r>
                        <a:rPr lang="en-US" dirty="0" err="1"/>
                        <a:t>tanımı</a:t>
                      </a:r>
                      <a:r>
                        <a:rPr lang="en-US" dirty="0"/>
                        <a:t> da </a:t>
                      </a:r>
                      <a:r>
                        <a:rPr lang="en-US" dirty="0" err="1"/>
                        <a:t>aynıdır</a:t>
                      </a:r>
                      <a:r>
                        <a:rPr lang="en-US" dirty="0"/>
                        <a:t>. </a:t>
                      </a:r>
                      <a:r>
                        <a:rPr lang="en-US" dirty="0" err="1"/>
                        <a:t>Hepsinde</a:t>
                      </a:r>
                      <a:r>
                        <a:rPr lang="en-US" dirty="0"/>
                        <a:t> de </a:t>
                      </a:r>
                      <a:r>
                        <a:rPr lang="en-US" dirty="0" err="1"/>
                        <a:t>boş</a:t>
                      </a:r>
                      <a:r>
                        <a:rPr lang="en-US" dirty="0"/>
                        <a:t>, </a:t>
                      </a:r>
                      <a:r>
                        <a:rPr lang="en-US" dirty="0" err="1"/>
                        <a:t>şablon</a:t>
                      </a:r>
                      <a:r>
                        <a:rPr lang="en-US" dirty="0"/>
                        <a:t> </a:t>
                      </a:r>
                      <a:r>
                        <a:rPr lang="en-US" dirty="0" err="1"/>
                        <a:t>bir</a:t>
                      </a:r>
                      <a:r>
                        <a:rPr lang="en-US" dirty="0"/>
                        <a:t> </a:t>
                      </a:r>
                      <a:r>
                        <a:rPr lang="en-US" dirty="0" err="1"/>
                        <a:t>sınıf</a:t>
                      </a:r>
                      <a:r>
                        <a:rPr lang="en-US" dirty="0"/>
                        <a:t> </a:t>
                      </a:r>
                      <a:r>
                        <a:rPr lang="en-US" dirty="0" err="1"/>
                        <a:t>tanımlandı</a:t>
                      </a:r>
                      <a:r>
                        <a:rPr lang="en-US" dirty="0"/>
                        <a:t>.</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4254175894"/>
                  </a:ext>
                </a:extLst>
              </a:tr>
              <a:tr h="1416753">
                <a:tc gridSpan="3">
                  <a:txBody>
                    <a:bodyPr/>
                    <a:lstStyle/>
                    <a:p>
                      <a:r>
                        <a:rPr lang="en-US" dirty="0"/>
                        <a:t>Not-1. </a:t>
                      </a:r>
                      <a:r>
                        <a:rPr lang="en-US" dirty="0" err="1"/>
                        <a:t>SınıfAdı</a:t>
                      </a:r>
                      <a:r>
                        <a:rPr lang="en-US" dirty="0"/>
                        <a:t> </a:t>
                      </a:r>
                      <a:r>
                        <a:rPr lang="en-US" dirty="0" err="1"/>
                        <a:t>yanındaki</a:t>
                      </a:r>
                      <a:r>
                        <a:rPr lang="en-US" dirty="0"/>
                        <a:t> () </a:t>
                      </a:r>
                      <a:r>
                        <a:rPr lang="en-US" dirty="0" err="1"/>
                        <a:t>parantezlerinin</a:t>
                      </a:r>
                      <a:r>
                        <a:rPr lang="en-US" dirty="0"/>
                        <a:t> </a:t>
                      </a:r>
                      <a:r>
                        <a:rPr lang="en-US" dirty="0" err="1"/>
                        <a:t>kullanımı</a:t>
                      </a:r>
                      <a:r>
                        <a:rPr lang="en-US" dirty="0"/>
                        <a:t> </a:t>
                      </a:r>
                      <a:r>
                        <a:rPr lang="en-US" dirty="0" err="1"/>
                        <a:t>zorunlu</a:t>
                      </a:r>
                      <a:r>
                        <a:rPr lang="en-US" dirty="0"/>
                        <a:t> </a:t>
                      </a:r>
                      <a:r>
                        <a:rPr lang="en-US" dirty="0" err="1"/>
                        <a:t>değildir</a:t>
                      </a:r>
                      <a:r>
                        <a:rPr lang="en-US" dirty="0"/>
                        <a:t>, 'class S1- </a:t>
                      </a:r>
                      <a:r>
                        <a:rPr lang="en-US" dirty="0" err="1"/>
                        <a:t>nıfAdı</a:t>
                      </a:r>
                      <a:r>
                        <a:rPr lang="en-US" dirty="0"/>
                        <a:t>:' </a:t>
                      </a:r>
                      <a:r>
                        <a:rPr lang="en-US" dirty="0" err="1"/>
                        <a:t>şeklinde</a:t>
                      </a:r>
                      <a:r>
                        <a:rPr lang="en-US" dirty="0"/>
                        <a:t> de </a:t>
                      </a:r>
                      <a:r>
                        <a:rPr lang="en-US" dirty="0" err="1"/>
                        <a:t>tanımlanabilir</a:t>
                      </a:r>
                      <a:r>
                        <a:rPr lang="en-US" dirty="0"/>
                        <a:t>.</a:t>
                      </a:r>
                      <a:endParaRPr lang="tr-TR" dirty="0"/>
                    </a:p>
                    <a:p>
                      <a:endParaRPr lang="tr-TR" dirty="0"/>
                    </a:p>
                    <a:p>
                      <a:r>
                        <a:rPr lang="en-US" dirty="0"/>
                        <a:t>Not-2. </a:t>
                      </a:r>
                      <a:r>
                        <a:rPr lang="en-US" dirty="0" err="1"/>
                        <a:t>Python'da</a:t>
                      </a:r>
                      <a:r>
                        <a:rPr lang="en-US" dirty="0"/>
                        <a:t> pass </a:t>
                      </a:r>
                      <a:r>
                        <a:rPr lang="en-US" dirty="0" err="1"/>
                        <a:t>ifadesi</a:t>
                      </a:r>
                      <a:r>
                        <a:rPr lang="en-US" dirty="0"/>
                        <a:t>; Java </a:t>
                      </a:r>
                      <a:r>
                        <a:rPr lang="en-US" dirty="0" err="1"/>
                        <a:t>veya</a:t>
                      </a:r>
                      <a:r>
                        <a:rPr lang="en-US" dirty="0"/>
                        <a:t> C/C++ </a:t>
                      </a:r>
                      <a:r>
                        <a:rPr lang="en-US" dirty="0" err="1"/>
                        <a:t>dillerindeki</a:t>
                      </a:r>
                      <a:r>
                        <a:rPr lang="en-US" dirty="0"/>
                        <a:t> </a:t>
                      </a:r>
                      <a:r>
                        <a:rPr lang="en-US" dirty="0" err="1"/>
                        <a:t>gövdesiz</a:t>
                      </a:r>
                      <a:r>
                        <a:rPr lang="en-US" dirty="0"/>
                        <a:t> </a:t>
                      </a:r>
                      <a:r>
                        <a:rPr lang="en-US" dirty="0" err="1"/>
                        <a:t>içi</a:t>
                      </a:r>
                      <a:r>
                        <a:rPr lang="en-US" dirty="0"/>
                        <a:t> </a:t>
                      </a:r>
                      <a:r>
                        <a:rPr lang="en-US" dirty="0" err="1"/>
                        <a:t>boş</a:t>
                      </a:r>
                      <a:r>
                        <a:rPr lang="en-US" dirty="0"/>
                        <a:t> {} </a:t>
                      </a:r>
                      <a:r>
                        <a:rPr lang="en-US" dirty="0" err="1"/>
                        <a:t>fonk</a:t>
                      </a:r>
                      <a:r>
                        <a:rPr lang="en-US" dirty="0"/>
                        <a:t>- </a:t>
                      </a:r>
                      <a:r>
                        <a:rPr lang="en-US" dirty="0" err="1"/>
                        <a:t>siyon</a:t>
                      </a:r>
                      <a:r>
                        <a:rPr lang="en-US" dirty="0"/>
                        <a:t> </a:t>
                      </a:r>
                      <a:r>
                        <a:rPr lang="en-US" dirty="0" err="1"/>
                        <a:t>tanımı</a:t>
                      </a:r>
                      <a:r>
                        <a:rPr lang="en-US" dirty="0"/>
                        <a:t> </a:t>
                      </a:r>
                      <a:r>
                        <a:rPr lang="en-US" dirty="0" err="1"/>
                        <a:t>ile</a:t>
                      </a:r>
                      <a:r>
                        <a:rPr lang="en-US" dirty="0"/>
                        <a:t> </a:t>
                      </a:r>
                      <a:r>
                        <a:rPr lang="en-US" dirty="0" err="1"/>
                        <a:t>eşdeğerdir</a:t>
                      </a:r>
                      <a:r>
                        <a:rPr lang="en-US" dirty="0"/>
                        <a:t>.</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4139564943"/>
                  </a:ext>
                </a:extLst>
              </a:tr>
            </a:tbl>
          </a:graphicData>
        </a:graphic>
      </p:graphicFrame>
    </p:spTree>
    <p:extLst>
      <p:ext uri="{BB962C8B-B14F-4D97-AF65-F5344CB8AC3E}">
        <p14:creationId xmlns:p14="http://schemas.microsoft.com/office/powerpoint/2010/main" val="3021223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146304"/>
            <a:ext cx="8208912" cy="636887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9</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EE5E7AFF-17A1-B7CD-A9F3-A32121D41269}"/>
              </a:ext>
            </a:extLst>
          </p:cNvPr>
          <p:cNvSpPr txBox="1"/>
          <p:nvPr/>
        </p:nvSpPr>
        <p:spPr>
          <a:xfrm>
            <a:off x="2150364" y="502920"/>
            <a:ext cx="7726680" cy="3970318"/>
          </a:xfrm>
          <a:prstGeom prst="rect">
            <a:avLst/>
          </a:prstGeom>
          <a:noFill/>
        </p:spPr>
        <p:txBody>
          <a:bodyPr wrap="square" rtlCol="0">
            <a:spAutoFit/>
          </a:bodyPr>
          <a:lstStyle/>
          <a:p>
            <a:endParaRPr lang="tr-TR" dirty="0"/>
          </a:p>
          <a:p>
            <a:endParaRPr lang="tr-TR" dirty="0"/>
          </a:p>
          <a:p>
            <a:endParaRPr lang="tr-TR" dirty="0"/>
          </a:p>
          <a:p>
            <a:r>
              <a:rPr lang="tr-TR" dirty="0"/>
              <a:t>Sınıf (</a:t>
            </a:r>
            <a:r>
              <a:rPr lang="tr-TR" dirty="0" err="1"/>
              <a:t>class</a:t>
            </a:r>
            <a:r>
              <a:rPr lang="tr-TR" dirty="0"/>
              <a:t>) soyut bir kavram iken </a:t>
            </a:r>
            <a:r>
              <a:rPr lang="tr-TR" b="1" dirty="0"/>
              <a:t>nesne (</a:t>
            </a:r>
            <a:r>
              <a:rPr lang="tr-TR" b="1" dirty="0" err="1"/>
              <a:t>object</a:t>
            </a:r>
            <a:r>
              <a:rPr lang="tr-TR" dirty="0"/>
              <a:t>) somut bir kavramdır. Örneğin, Araba' tüm arabaları tanımlayan bir üst sınıf, yani soyut bir yapı iken 'Kamyon, bu sınıfa ait alt bir bireyi, yani somut bir nesneyi tanımlar.</a:t>
            </a:r>
          </a:p>
          <a:p>
            <a:endParaRPr lang="tr-TR" dirty="0"/>
          </a:p>
          <a:p>
            <a:r>
              <a:rPr lang="tr-TR" dirty="0"/>
              <a:t>Araba; 'Renk, Kapasite, Model, Silindir' gibi özelliklere sahipse, 'Kamyon' da doğal olarak Araba sınıfının tüm bu </a:t>
            </a:r>
            <a:r>
              <a:rPr lang="tr-TR" b="1" dirty="0"/>
              <a:t>özelliklerine (</a:t>
            </a:r>
            <a:r>
              <a:rPr lang="tr-TR" b="1" dirty="0" err="1"/>
              <a:t>attributes</a:t>
            </a:r>
            <a:r>
              <a:rPr lang="tr-TR" b="1" dirty="0"/>
              <a:t>) </a:t>
            </a:r>
            <a:r>
              <a:rPr lang="tr-TR" dirty="0"/>
              <a:t>sahip olmalıdır. Şimdi dilerseniz bir Araba sınıfından kamyon, taksi gibi nesneler üretip, özellik ve metotlar tanımlayalım.</a:t>
            </a:r>
          </a:p>
          <a:p>
            <a:endParaRPr lang="tr-TR" dirty="0"/>
          </a:p>
          <a:p>
            <a:r>
              <a:rPr lang="tr-TR" b="1" dirty="0"/>
              <a:t>Örnek 1.1:</a:t>
            </a:r>
            <a:r>
              <a:rPr lang="tr-TR" dirty="0"/>
              <a:t> Bir araba sınıfından ‘Kamyon’, ‘Taksi’ nesnelerini oluşturup, bazı özelliklerini ekrana yazdıran uygulamayı farklı şekilde kodlayınız.</a:t>
            </a:r>
          </a:p>
        </p:txBody>
      </p:sp>
    </p:spTree>
    <p:extLst>
      <p:ext uri="{BB962C8B-B14F-4D97-AF65-F5344CB8AC3E}">
        <p14:creationId xmlns:p14="http://schemas.microsoft.com/office/powerpoint/2010/main" val="419125865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8&quot;/&gt;&lt;lineCharCount val=&quot;7&quot;/&gt;&lt;/TableIndex&gt;&lt;/ShapeTextInfo&gt;"/>
  <p:tag name="PRESENTER_SHAPEINFO" val="&lt;ThreeDShapeInfo&gt;&lt;uuid val=&quot;{2DB8CA7D-D3FB-4DFF-BBAB-275D9AABACDC}&quot;/&gt;&lt;isInvalidForFieldText val=&quot;0&quot;/&gt;&lt;Image&gt;&lt;filename val=&quot;C:\Users\PAMUK\AppData\Local\Temp\PR\data\asimages\{2DB8CA7D-D3FB-4DFF-BBAB-275D9AABACDC}_1.png&quot;/&gt;&lt;left val=&quot;16&quot;/&gt;&lt;top val=&quot;44&quot;/&gt;&lt;width val=&quot;696&quot;/&gt;&lt;height val=&quot;446&quot;/&gt;&lt;hasText val=&quot;1&quot;/&gt;&lt;/Image&gt;&lt;/ThreeDShapeInfo&gt;"/>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1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1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1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409</TotalTime>
  <Words>5259</Words>
  <Application>Microsoft Office PowerPoint</Application>
  <PresentationFormat>Widescreen</PresentationFormat>
  <Paragraphs>487</Paragraphs>
  <Slides>49</Slides>
  <Notes>48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Mehmet Fatih  Aydın</dc:creator>
  <cp:lastModifiedBy>Mehmet Fatih  Aydın</cp:lastModifiedBy>
  <cp:revision>221</cp:revision>
  <dcterms:created xsi:type="dcterms:W3CDTF">2023-05-23T04:36:11Z</dcterms:created>
  <dcterms:modified xsi:type="dcterms:W3CDTF">2023-05-23T11:26:00Z</dcterms:modified>
</cp:coreProperties>
</file>