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9.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0.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4.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5.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6.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7.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8.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9.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20.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1.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2.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23.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24.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25.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26.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27.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28.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29.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30.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31.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32.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33.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34.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35.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36.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37.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38.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39.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40.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41.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42.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43.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44.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45.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4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9144000" cy="6858000" type="screen4x3"/>
  <p:notesSz cx="10234613" cy="7102475"/>
  <p:custDataLst>
    <p:tags r:id="rId51"/>
  </p:custData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2D938BE-20F1-662A-09AD-0C4D0A4BCB43}" name="Mehmet Fatih  Aydın" initials="MFA" userId="S::mehmetfatih20@marun.edu.tr::fe7b1519-4ff4-45ee-ba91-d6ba4cb393d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Orta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96247" autoAdjust="0"/>
  </p:normalViewPr>
  <p:slideViewPr>
    <p:cSldViewPr>
      <p:cViewPr varScale="1">
        <p:scale>
          <a:sx n="106" d="100"/>
          <a:sy n="106" d="100"/>
        </p:scale>
        <p:origin x="1362"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1" y="0"/>
            <a:ext cx="4435610" cy="35473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5796717" y="0"/>
            <a:ext cx="4435610" cy="354738"/>
          </a:xfrm>
          <a:prstGeom prst="rect">
            <a:avLst/>
          </a:prstGeom>
        </p:spPr>
        <p:txBody>
          <a:bodyPr vert="horz" lIns="91440" tIns="45720" rIns="91440" bIns="45720" rtlCol="0"/>
          <a:lstStyle>
            <a:lvl1pPr algn="r">
              <a:defRPr sz="1200"/>
            </a:lvl1pPr>
          </a:lstStyle>
          <a:p>
            <a:fld id="{5397A9D9-5389-4173-AF7E-F901413BDC5C}" type="datetimeFigureOut">
              <a:rPr lang="tr-TR" smtClean="0"/>
              <a:t>13.03.2023</a:t>
            </a:fld>
            <a:endParaRPr lang="tr-TR"/>
          </a:p>
        </p:txBody>
      </p:sp>
      <p:sp>
        <p:nvSpPr>
          <p:cNvPr id="4" name="Altbilgi Yer Tutucusu 3"/>
          <p:cNvSpPr>
            <a:spLocks noGrp="1"/>
          </p:cNvSpPr>
          <p:nvPr>
            <p:ph type="ftr" sz="quarter" idx="2"/>
          </p:nvPr>
        </p:nvSpPr>
        <p:spPr>
          <a:xfrm>
            <a:off x="1" y="6746635"/>
            <a:ext cx="4435610" cy="354738"/>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5796717" y="6746635"/>
            <a:ext cx="4435610" cy="354738"/>
          </a:xfrm>
          <a:prstGeom prst="rect">
            <a:avLst/>
          </a:prstGeom>
        </p:spPr>
        <p:txBody>
          <a:bodyPr vert="horz" lIns="91440" tIns="45720" rIns="91440" bIns="45720" rtlCol="0" anchor="b"/>
          <a:lstStyle>
            <a:lvl1pPr algn="r">
              <a:defRPr sz="1200"/>
            </a:lvl1pPr>
          </a:lstStyle>
          <a:p>
            <a:fld id="{C42CD4FC-FF66-4429-92D6-CCA573269859}" type="slidenum">
              <a:rPr lang="tr-TR" smtClean="0"/>
              <a:t>‹#›</a:t>
            </a:fld>
            <a:endParaRPr lang="tr-TR"/>
          </a:p>
        </p:txBody>
      </p:sp>
    </p:spTree>
    <p:extLst>
      <p:ext uri="{BB962C8B-B14F-4D97-AF65-F5344CB8AC3E}">
        <p14:creationId xmlns:p14="http://schemas.microsoft.com/office/powerpoint/2010/main" val="33566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1" y="0"/>
            <a:ext cx="4434999" cy="355124"/>
          </a:xfrm>
          <a:prstGeom prst="rect">
            <a:avLst/>
          </a:prstGeom>
        </p:spPr>
        <p:txBody>
          <a:bodyPr vert="horz" lIns="99066" tIns="49533" rIns="99066" bIns="49533" rtlCol="0"/>
          <a:lstStyle>
            <a:lvl1pPr algn="l">
              <a:defRPr sz="1300"/>
            </a:lvl1pPr>
          </a:lstStyle>
          <a:p>
            <a:endParaRPr lang="tr-TR"/>
          </a:p>
        </p:txBody>
      </p:sp>
      <p:sp>
        <p:nvSpPr>
          <p:cNvPr id="3" name="Veri Yer Tutucusu 2"/>
          <p:cNvSpPr>
            <a:spLocks noGrp="1"/>
          </p:cNvSpPr>
          <p:nvPr>
            <p:ph type="dt" idx="1"/>
          </p:nvPr>
        </p:nvSpPr>
        <p:spPr>
          <a:xfrm>
            <a:off x="5797246" y="0"/>
            <a:ext cx="4434999" cy="355124"/>
          </a:xfrm>
          <a:prstGeom prst="rect">
            <a:avLst/>
          </a:prstGeom>
        </p:spPr>
        <p:txBody>
          <a:bodyPr vert="horz" lIns="99066" tIns="49533" rIns="99066" bIns="49533" rtlCol="0"/>
          <a:lstStyle>
            <a:lvl1pPr algn="r">
              <a:defRPr sz="1300"/>
            </a:lvl1pPr>
          </a:lstStyle>
          <a:p>
            <a:fld id="{DC6CEA6C-594A-4873-B219-2B29DA5829E0}" type="datetimeFigureOut">
              <a:rPr lang="tr-TR" smtClean="0"/>
              <a:t>13.03.2023</a:t>
            </a:fld>
            <a:endParaRPr lang="tr-TR"/>
          </a:p>
        </p:txBody>
      </p:sp>
      <p:sp>
        <p:nvSpPr>
          <p:cNvPr id="4" name="Slayt Görüntüsü Yer Tutucusu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9066" tIns="49533" rIns="99066" bIns="49533" rtlCol="0" anchor="ctr"/>
          <a:lstStyle/>
          <a:p>
            <a:endParaRPr lang="tr-TR"/>
          </a:p>
        </p:txBody>
      </p:sp>
      <p:sp>
        <p:nvSpPr>
          <p:cNvPr id="5" name="Not Yer Tutucusu 4"/>
          <p:cNvSpPr>
            <a:spLocks noGrp="1"/>
          </p:cNvSpPr>
          <p:nvPr>
            <p:ph type="body" sz="quarter" idx="3"/>
          </p:nvPr>
        </p:nvSpPr>
        <p:spPr>
          <a:xfrm>
            <a:off x="1023462" y="3373675"/>
            <a:ext cx="8187690" cy="3196114"/>
          </a:xfrm>
          <a:prstGeom prst="rect">
            <a:avLst/>
          </a:prstGeom>
        </p:spPr>
        <p:txBody>
          <a:bodyPr vert="horz" lIns="99066" tIns="49533" rIns="99066" bIns="49533"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1" y="6746119"/>
            <a:ext cx="4434999" cy="355124"/>
          </a:xfrm>
          <a:prstGeom prst="rect">
            <a:avLst/>
          </a:prstGeom>
        </p:spPr>
        <p:txBody>
          <a:bodyPr vert="horz" lIns="99066" tIns="49533" rIns="99066" bIns="49533" rtlCol="0" anchor="b"/>
          <a:lstStyle>
            <a:lvl1pPr algn="l">
              <a:defRPr sz="1300"/>
            </a:lvl1pPr>
          </a:lstStyle>
          <a:p>
            <a:endParaRPr lang="tr-TR"/>
          </a:p>
        </p:txBody>
      </p:sp>
      <p:sp>
        <p:nvSpPr>
          <p:cNvPr id="7" name="Slayt Numarası Yer Tutucusu 6"/>
          <p:cNvSpPr>
            <a:spLocks noGrp="1"/>
          </p:cNvSpPr>
          <p:nvPr>
            <p:ph type="sldNum" sz="quarter" idx="5"/>
          </p:nvPr>
        </p:nvSpPr>
        <p:spPr>
          <a:xfrm>
            <a:off x="5797246" y="6746119"/>
            <a:ext cx="4434999" cy="355124"/>
          </a:xfrm>
          <a:prstGeom prst="rect">
            <a:avLst/>
          </a:prstGeom>
        </p:spPr>
        <p:txBody>
          <a:bodyPr vert="horz" lIns="99066" tIns="49533" rIns="99066" bIns="49533" rtlCol="0" anchor="b"/>
          <a:lstStyle>
            <a:lvl1pPr algn="r">
              <a:defRPr sz="1300"/>
            </a:lvl1pPr>
          </a:lstStyle>
          <a:p>
            <a:fld id="{3E941159-20D0-4B44-8346-CEB6645F637B}" type="slidenum">
              <a:rPr lang="tr-TR" smtClean="0"/>
              <a:t>‹#›</a:t>
            </a:fld>
            <a:endParaRPr lang="tr-TR"/>
          </a:p>
        </p:txBody>
      </p:sp>
    </p:spTree>
    <p:extLst>
      <p:ext uri="{BB962C8B-B14F-4D97-AF65-F5344CB8AC3E}">
        <p14:creationId xmlns:p14="http://schemas.microsoft.com/office/powerpoint/2010/main" val="314256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a:t>
            </a:fld>
            <a:endParaRPr lang="tr-TR" dirty="0"/>
          </a:p>
        </p:txBody>
      </p:sp>
    </p:spTree>
    <p:extLst>
      <p:ext uri="{BB962C8B-B14F-4D97-AF65-F5344CB8AC3E}">
        <p14:creationId xmlns:p14="http://schemas.microsoft.com/office/powerpoint/2010/main" val="370393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11</a:t>
            </a:fld>
            <a:endParaRPr lang="tr-TR" dirty="0"/>
          </a:p>
        </p:txBody>
      </p:sp>
    </p:spTree>
    <p:extLst>
      <p:ext uri="{BB962C8B-B14F-4D97-AF65-F5344CB8AC3E}">
        <p14:creationId xmlns:p14="http://schemas.microsoft.com/office/powerpoint/2010/main" val="3895290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12</a:t>
            </a:fld>
            <a:endParaRPr lang="tr-TR" dirty="0"/>
          </a:p>
        </p:txBody>
      </p:sp>
    </p:spTree>
    <p:extLst>
      <p:ext uri="{BB962C8B-B14F-4D97-AF65-F5344CB8AC3E}">
        <p14:creationId xmlns:p14="http://schemas.microsoft.com/office/powerpoint/2010/main" val="786420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13</a:t>
            </a:fld>
            <a:endParaRPr lang="tr-TR" dirty="0"/>
          </a:p>
        </p:txBody>
      </p:sp>
    </p:spTree>
    <p:extLst>
      <p:ext uri="{BB962C8B-B14F-4D97-AF65-F5344CB8AC3E}">
        <p14:creationId xmlns:p14="http://schemas.microsoft.com/office/powerpoint/2010/main" val="1153539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14</a:t>
            </a:fld>
            <a:endParaRPr lang="tr-TR" dirty="0"/>
          </a:p>
        </p:txBody>
      </p:sp>
    </p:spTree>
    <p:extLst>
      <p:ext uri="{BB962C8B-B14F-4D97-AF65-F5344CB8AC3E}">
        <p14:creationId xmlns:p14="http://schemas.microsoft.com/office/powerpoint/2010/main" val="3585613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15</a:t>
            </a:fld>
            <a:endParaRPr lang="tr-TR" dirty="0"/>
          </a:p>
        </p:txBody>
      </p:sp>
    </p:spTree>
    <p:extLst>
      <p:ext uri="{BB962C8B-B14F-4D97-AF65-F5344CB8AC3E}">
        <p14:creationId xmlns:p14="http://schemas.microsoft.com/office/powerpoint/2010/main" val="224994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16</a:t>
            </a:fld>
            <a:endParaRPr lang="tr-TR" dirty="0"/>
          </a:p>
        </p:txBody>
      </p:sp>
    </p:spTree>
    <p:extLst>
      <p:ext uri="{BB962C8B-B14F-4D97-AF65-F5344CB8AC3E}">
        <p14:creationId xmlns:p14="http://schemas.microsoft.com/office/powerpoint/2010/main" val="4112835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17</a:t>
            </a:fld>
            <a:endParaRPr lang="tr-TR" dirty="0"/>
          </a:p>
        </p:txBody>
      </p:sp>
    </p:spTree>
    <p:extLst>
      <p:ext uri="{BB962C8B-B14F-4D97-AF65-F5344CB8AC3E}">
        <p14:creationId xmlns:p14="http://schemas.microsoft.com/office/powerpoint/2010/main" val="2692165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18</a:t>
            </a:fld>
            <a:endParaRPr lang="tr-TR" dirty="0"/>
          </a:p>
        </p:txBody>
      </p:sp>
    </p:spTree>
    <p:extLst>
      <p:ext uri="{BB962C8B-B14F-4D97-AF65-F5344CB8AC3E}">
        <p14:creationId xmlns:p14="http://schemas.microsoft.com/office/powerpoint/2010/main" val="724396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19</a:t>
            </a:fld>
            <a:endParaRPr lang="tr-TR" dirty="0"/>
          </a:p>
        </p:txBody>
      </p:sp>
    </p:spTree>
    <p:extLst>
      <p:ext uri="{BB962C8B-B14F-4D97-AF65-F5344CB8AC3E}">
        <p14:creationId xmlns:p14="http://schemas.microsoft.com/office/powerpoint/2010/main" val="2024751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20</a:t>
            </a:fld>
            <a:endParaRPr lang="tr-TR" dirty="0"/>
          </a:p>
        </p:txBody>
      </p:sp>
    </p:spTree>
    <p:extLst>
      <p:ext uri="{BB962C8B-B14F-4D97-AF65-F5344CB8AC3E}">
        <p14:creationId xmlns:p14="http://schemas.microsoft.com/office/powerpoint/2010/main" val="1330560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a:t>
            </a:fld>
            <a:endParaRPr lang="tr-TR" dirty="0"/>
          </a:p>
        </p:txBody>
      </p:sp>
    </p:spTree>
    <p:extLst>
      <p:ext uri="{BB962C8B-B14F-4D97-AF65-F5344CB8AC3E}">
        <p14:creationId xmlns:p14="http://schemas.microsoft.com/office/powerpoint/2010/main" val="1235322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21</a:t>
            </a:fld>
            <a:endParaRPr lang="tr-TR" dirty="0"/>
          </a:p>
        </p:txBody>
      </p:sp>
    </p:spTree>
    <p:extLst>
      <p:ext uri="{BB962C8B-B14F-4D97-AF65-F5344CB8AC3E}">
        <p14:creationId xmlns:p14="http://schemas.microsoft.com/office/powerpoint/2010/main" val="3597088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22</a:t>
            </a:fld>
            <a:endParaRPr lang="tr-TR" dirty="0"/>
          </a:p>
        </p:txBody>
      </p:sp>
    </p:spTree>
    <p:extLst>
      <p:ext uri="{BB962C8B-B14F-4D97-AF65-F5344CB8AC3E}">
        <p14:creationId xmlns:p14="http://schemas.microsoft.com/office/powerpoint/2010/main" val="3683028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23</a:t>
            </a:fld>
            <a:endParaRPr lang="tr-TR" dirty="0"/>
          </a:p>
        </p:txBody>
      </p:sp>
    </p:spTree>
    <p:extLst>
      <p:ext uri="{BB962C8B-B14F-4D97-AF65-F5344CB8AC3E}">
        <p14:creationId xmlns:p14="http://schemas.microsoft.com/office/powerpoint/2010/main" val="1499948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24</a:t>
            </a:fld>
            <a:endParaRPr lang="tr-TR" dirty="0"/>
          </a:p>
        </p:txBody>
      </p:sp>
    </p:spTree>
    <p:extLst>
      <p:ext uri="{BB962C8B-B14F-4D97-AF65-F5344CB8AC3E}">
        <p14:creationId xmlns:p14="http://schemas.microsoft.com/office/powerpoint/2010/main" val="1337614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25</a:t>
            </a:fld>
            <a:endParaRPr lang="tr-TR" dirty="0"/>
          </a:p>
        </p:txBody>
      </p:sp>
    </p:spTree>
    <p:extLst>
      <p:ext uri="{BB962C8B-B14F-4D97-AF65-F5344CB8AC3E}">
        <p14:creationId xmlns:p14="http://schemas.microsoft.com/office/powerpoint/2010/main" val="2482378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26</a:t>
            </a:fld>
            <a:endParaRPr lang="tr-TR" dirty="0"/>
          </a:p>
        </p:txBody>
      </p:sp>
    </p:spTree>
    <p:extLst>
      <p:ext uri="{BB962C8B-B14F-4D97-AF65-F5344CB8AC3E}">
        <p14:creationId xmlns:p14="http://schemas.microsoft.com/office/powerpoint/2010/main" val="2553998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27</a:t>
            </a:fld>
            <a:endParaRPr lang="tr-TR" dirty="0"/>
          </a:p>
        </p:txBody>
      </p:sp>
    </p:spTree>
    <p:extLst>
      <p:ext uri="{BB962C8B-B14F-4D97-AF65-F5344CB8AC3E}">
        <p14:creationId xmlns:p14="http://schemas.microsoft.com/office/powerpoint/2010/main" val="4028543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28</a:t>
            </a:fld>
            <a:endParaRPr lang="tr-TR" dirty="0"/>
          </a:p>
        </p:txBody>
      </p:sp>
    </p:spTree>
    <p:extLst>
      <p:ext uri="{BB962C8B-B14F-4D97-AF65-F5344CB8AC3E}">
        <p14:creationId xmlns:p14="http://schemas.microsoft.com/office/powerpoint/2010/main" val="186513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29</a:t>
            </a:fld>
            <a:endParaRPr lang="tr-TR" dirty="0"/>
          </a:p>
        </p:txBody>
      </p:sp>
    </p:spTree>
    <p:extLst>
      <p:ext uri="{BB962C8B-B14F-4D97-AF65-F5344CB8AC3E}">
        <p14:creationId xmlns:p14="http://schemas.microsoft.com/office/powerpoint/2010/main" val="3052428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30</a:t>
            </a:fld>
            <a:endParaRPr lang="tr-TR" dirty="0"/>
          </a:p>
        </p:txBody>
      </p:sp>
    </p:spTree>
    <p:extLst>
      <p:ext uri="{BB962C8B-B14F-4D97-AF65-F5344CB8AC3E}">
        <p14:creationId xmlns:p14="http://schemas.microsoft.com/office/powerpoint/2010/main" val="4025288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a:t>
            </a:fld>
            <a:endParaRPr lang="tr-TR" dirty="0"/>
          </a:p>
        </p:txBody>
      </p:sp>
    </p:spTree>
    <p:extLst>
      <p:ext uri="{BB962C8B-B14F-4D97-AF65-F5344CB8AC3E}">
        <p14:creationId xmlns:p14="http://schemas.microsoft.com/office/powerpoint/2010/main" val="459041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31</a:t>
            </a:fld>
            <a:endParaRPr lang="tr-TR" dirty="0"/>
          </a:p>
        </p:txBody>
      </p:sp>
    </p:spTree>
    <p:extLst>
      <p:ext uri="{BB962C8B-B14F-4D97-AF65-F5344CB8AC3E}">
        <p14:creationId xmlns:p14="http://schemas.microsoft.com/office/powerpoint/2010/main" val="3311186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32</a:t>
            </a:fld>
            <a:endParaRPr lang="tr-TR" dirty="0"/>
          </a:p>
        </p:txBody>
      </p:sp>
    </p:spTree>
    <p:extLst>
      <p:ext uri="{BB962C8B-B14F-4D97-AF65-F5344CB8AC3E}">
        <p14:creationId xmlns:p14="http://schemas.microsoft.com/office/powerpoint/2010/main" val="4055997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33</a:t>
            </a:fld>
            <a:endParaRPr lang="tr-TR" dirty="0"/>
          </a:p>
        </p:txBody>
      </p:sp>
    </p:spTree>
    <p:extLst>
      <p:ext uri="{BB962C8B-B14F-4D97-AF65-F5344CB8AC3E}">
        <p14:creationId xmlns:p14="http://schemas.microsoft.com/office/powerpoint/2010/main" val="1740934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34</a:t>
            </a:fld>
            <a:endParaRPr lang="tr-TR" dirty="0"/>
          </a:p>
        </p:txBody>
      </p:sp>
    </p:spTree>
    <p:extLst>
      <p:ext uri="{BB962C8B-B14F-4D97-AF65-F5344CB8AC3E}">
        <p14:creationId xmlns:p14="http://schemas.microsoft.com/office/powerpoint/2010/main" val="16474527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35</a:t>
            </a:fld>
            <a:endParaRPr lang="tr-TR" dirty="0"/>
          </a:p>
        </p:txBody>
      </p:sp>
    </p:spTree>
    <p:extLst>
      <p:ext uri="{BB962C8B-B14F-4D97-AF65-F5344CB8AC3E}">
        <p14:creationId xmlns:p14="http://schemas.microsoft.com/office/powerpoint/2010/main" val="2422481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36</a:t>
            </a:fld>
            <a:endParaRPr lang="tr-TR" dirty="0"/>
          </a:p>
        </p:txBody>
      </p:sp>
    </p:spTree>
    <p:extLst>
      <p:ext uri="{BB962C8B-B14F-4D97-AF65-F5344CB8AC3E}">
        <p14:creationId xmlns:p14="http://schemas.microsoft.com/office/powerpoint/2010/main" val="36710213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37</a:t>
            </a:fld>
            <a:endParaRPr lang="tr-TR" dirty="0"/>
          </a:p>
        </p:txBody>
      </p:sp>
    </p:spTree>
    <p:extLst>
      <p:ext uri="{BB962C8B-B14F-4D97-AF65-F5344CB8AC3E}">
        <p14:creationId xmlns:p14="http://schemas.microsoft.com/office/powerpoint/2010/main" val="4277777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38</a:t>
            </a:fld>
            <a:endParaRPr lang="tr-TR" dirty="0"/>
          </a:p>
        </p:txBody>
      </p:sp>
    </p:spTree>
    <p:extLst>
      <p:ext uri="{BB962C8B-B14F-4D97-AF65-F5344CB8AC3E}">
        <p14:creationId xmlns:p14="http://schemas.microsoft.com/office/powerpoint/2010/main" val="32635364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39</a:t>
            </a:fld>
            <a:endParaRPr lang="tr-TR" dirty="0"/>
          </a:p>
        </p:txBody>
      </p:sp>
    </p:spTree>
    <p:extLst>
      <p:ext uri="{BB962C8B-B14F-4D97-AF65-F5344CB8AC3E}">
        <p14:creationId xmlns:p14="http://schemas.microsoft.com/office/powerpoint/2010/main" val="7760379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40</a:t>
            </a:fld>
            <a:endParaRPr lang="tr-TR" dirty="0"/>
          </a:p>
        </p:txBody>
      </p:sp>
    </p:spTree>
    <p:extLst>
      <p:ext uri="{BB962C8B-B14F-4D97-AF65-F5344CB8AC3E}">
        <p14:creationId xmlns:p14="http://schemas.microsoft.com/office/powerpoint/2010/main" val="1820579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a:t>
            </a:fld>
            <a:endParaRPr lang="tr-TR" dirty="0"/>
          </a:p>
        </p:txBody>
      </p:sp>
    </p:spTree>
    <p:extLst>
      <p:ext uri="{BB962C8B-B14F-4D97-AF65-F5344CB8AC3E}">
        <p14:creationId xmlns:p14="http://schemas.microsoft.com/office/powerpoint/2010/main" val="28896361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41</a:t>
            </a:fld>
            <a:endParaRPr lang="tr-TR" dirty="0"/>
          </a:p>
        </p:txBody>
      </p:sp>
    </p:spTree>
    <p:extLst>
      <p:ext uri="{BB962C8B-B14F-4D97-AF65-F5344CB8AC3E}">
        <p14:creationId xmlns:p14="http://schemas.microsoft.com/office/powerpoint/2010/main" val="23992182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42</a:t>
            </a:fld>
            <a:endParaRPr lang="tr-TR" dirty="0"/>
          </a:p>
        </p:txBody>
      </p:sp>
    </p:spTree>
    <p:extLst>
      <p:ext uri="{BB962C8B-B14F-4D97-AF65-F5344CB8AC3E}">
        <p14:creationId xmlns:p14="http://schemas.microsoft.com/office/powerpoint/2010/main" val="11136891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43</a:t>
            </a:fld>
            <a:endParaRPr lang="tr-TR" dirty="0"/>
          </a:p>
        </p:txBody>
      </p:sp>
    </p:spTree>
    <p:extLst>
      <p:ext uri="{BB962C8B-B14F-4D97-AF65-F5344CB8AC3E}">
        <p14:creationId xmlns:p14="http://schemas.microsoft.com/office/powerpoint/2010/main" val="26702434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44</a:t>
            </a:fld>
            <a:endParaRPr lang="tr-TR" dirty="0"/>
          </a:p>
        </p:txBody>
      </p:sp>
    </p:spTree>
    <p:extLst>
      <p:ext uri="{BB962C8B-B14F-4D97-AF65-F5344CB8AC3E}">
        <p14:creationId xmlns:p14="http://schemas.microsoft.com/office/powerpoint/2010/main" val="37653245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45</a:t>
            </a:fld>
            <a:endParaRPr lang="tr-TR" dirty="0"/>
          </a:p>
        </p:txBody>
      </p:sp>
    </p:spTree>
    <p:extLst>
      <p:ext uri="{BB962C8B-B14F-4D97-AF65-F5344CB8AC3E}">
        <p14:creationId xmlns:p14="http://schemas.microsoft.com/office/powerpoint/2010/main" val="4875710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46</a:t>
            </a:fld>
            <a:endParaRPr lang="tr-TR" dirty="0"/>
          </a:p>
        </p:txBody>
      </p:sp>
    </p:spTree>
    <p:extLst>
      <p:ext uri="{BB962C8B-B14F-4D97-AF65-F5344CB8AC3E}">
        <p14:creationId xmlns:p14="http://schemas.microsoft.com/office/powerpoint/2010/main" val="10475477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47</a:t>
            </a:fld>
            <a:endParaRPr lang="tr-TR" dirty="0"/>
          </a:p>
        </p:txBody>
      </p:sp>
    </p:spTree>
    <p:extLst>
      <p:ext uri="{BB962C8B-B14F-4D97-AF65-F5344CB8AC3E}">
        <p14:creationId xmlns:p14="http://schemas.microsoft.com/office/powerpoint/2010/main" val="1775051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a:t>
            </a:fld>
            <a:endParaRPr lang="tr-TR" dirty="0"/>
          </a:p>
        </p:txBody>
      </p:sp>
    </p:spTree>
    <p:extLst>
      <p:ext uri="{BB962C8B-B14F-4D97-AF65-F5344CB8AC3E}">
        <p14:creationId xmlns:p14="http://schemas.microsoft.com/office/powerpoint/2010/main" val="1505610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a:t>
            </a:fld>
            <a:endParaRPr lang="tr-TR" dirty="0"/>
          </a:p>
        </p:txBody>
      </p:sp>
    </p:spTree>
    <p:extLst>
      <p:ext uri="{BB962C8B-B14F-4D97-AF65-F5344CB8AC3E}">
        <p14:creationId xmlns:p14="http://schemas.microsoft.com/office/powerpoint/2010/main" val="2833580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8</a:t>
            </a:fld>
            <a:endParaRPr lang="tr-TR" dirty="0"/>
          </a:p>
        </p:txBody>
      </p:sp>
    </p:spTree>
    <p:extLst>
      <p:ext uri="{BB962C8B-B14F-4D97-AF65-F5344CB8AC3E}">
        <p14:creationId xmlns:p14="http://schemas.microsoft.com/office/powerpoint/2010/main" val="3687220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9</a:t>
            </a:fld>
            <a:endParaRPr lang="tr-TR" dirty="0"/>
          </a:p>
        </p:txBody>
      </p:sp>
    </p:spTree>
    <p:extLst>
      <p:ext uri="{BB962C8B-B14F-4D97-AF65-F5344CB8AC3E}">
        <p14:creationId xmlns:p14="http://schemas.microsoft.com/office/powerpoint/2010/main" val="3996912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10</a:t>
            </a:fld>
            <a:endParaRPr lang="tr-TR" dirty="0"/>
          </a:p>
        </p:txBody>
      </p:sp>
    </p:spTree>
    <p:extLst>
      <p:ext uri="{BB962C8B-B14F-4D97-AF65-F5344CB8AC3E}">
        <p14:creationId xmlns:p14="http://schemas.microsoft.com/office/powerpoint/2010/main" val="10636200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custDataLst>
              <p:tags r:id="rId1"/>
            </p:custDataLst>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custDataLst>
              <p:tags r:id="rId3"/>
            </p:custDataLst>
          </p:nvPr>
        </p:nvSpPr>
        <p:spPr/>
        <p:txBody>
          <a:bodyPr/>
          <a:lstStyle/>
          <a:p>
            <a:fld id="{35098F36-2ED2-4458-991C-3A06CEB79E18}" type="datetime1">
              <a:rPr lang="tr-TR" smtClean="0"/>
              <a:t>13.03.2023</a:t>
            </a:fld>
            <a:endParaRPr lang="tr-TR"/>
          </a:p>
        </p:txBody>
      </p:sp>
      <p:sp>
        <p:nvSpPr>
          <p:cNvPr id="5" name="Altbilgi Yer Tutucusu 4"/>
          <p:cNvSpPr>
            <a:spLocks noGrp="1"/>
          </p:cNvSpPr>
          <p:nvPr>
            <p:ph type="ftr" sz="quarter" idx="11"/>
            <p:custDataLst>
              <p:tags r:id="rId4"/>
            </p:custDataLst>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custDataLst>
              <p:tags r:id="rId5"/>
            </p:custDataLst>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383143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AF73562-4505-48D4-AB0C-A78828E571CD}" type="datetime1">
              <a:rPr lang="tr-TR" smtClean="0"/>
              <a:t>13.03.2023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772359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86FACF17-82CF-480E-9001-5ED458AE6550}" type="datetime1">
              <a:rPr lang="tr-TR" smtClean="0"/>
              <a:t>13.03.2023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492323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Başlık ve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Metin Yer Tutucusu 2"/>
          <p:cNvSpPr>
            <a:spLocks noGrp="1"/>
          </p:cNvSpPr>
          <p:nvPr>
            <p:ph type="body"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AEE404D-031D-4ED0-8F70-63D022D6C58C}" type="datetime1">
              <a:rPr lang="tr-TR" smtClean="0"/>
              <a:t>13.03.2023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255242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p:txBody>
          <a:bodyPr/>
          <a:lstStyle/>
          <a:p>
            <a:r>
              <a:rPr lang="tr-TR"/>
              <a:t>Asıl başlık stili için tıklatın</a:t>
            </a:r>
          </a:p>
        </p:txBody>
      </p:sp>
      <p:sp>
        <p:nvSpPr>
          <p:cNvPr id="3" name="İçerik Yer Tutucusu 2"/>
          <p:cNvSpPr>
            <a:spLocks noGrp="1"/>
          </p:cNvSpPr>
          <p:nvPr>
            <p:ph idx="1"/>
            <p:custDataLst>
              <p:tags r:id="rId2"/>
            </p:custDataLst>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custDataLst>
              <p:tags r:id="rId3"/>
            </p:custDataLst>
          </p:nvPr>
        </p:nvSpPr>
        <p:spPr/>
        <p:txBody>
          <a:bodyPr/>
          <a:lstStyle/>
          <a:p>
            <a:fld id="{58C1FF89-F808-4947-9A72-5A5A27CA8FAF}" type="datetime1">
              <a:rPr lang="tr-TR" smtClean="0"/>
              <a:t>13.03.2023</a:t>
            </a:fld>
            <a:endParaRPr lang="tr-TR"/>
          </a:p>
        </p:txBody>
      </p:sp>
      <p:sp>
        <p:nvSpPr>
          <p:cNvPr id="5" name="Altbilgi Yer Tutucusu 4"/>
          <p:cNvSpPr>
            <a:spLocks noGrp="1"/>
          </p:cNvSpPr>
          <p:nvPr>
            <p:ph type="ftr" sz="quarter" idx="11"/>
            <p:custDataLst>
              <p:tags r:id="rId4"/>
            </p:custDataLst>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custDataLst>
              <p:tags r:id="rId5"/>
            </p:custDataLst>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270776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F8D45A50-4E68-4439-9E23-3A22CB876B15}" type="datetime1">
              <a:rPr lang="tr-TR" smtClean="0"/>
              <a:t>13.03.2023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43229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1C172D5-4EFB-4426-A680-64506F898E14}" type="datetime1">
              <a:rPr lang="tr-TR" smtClean="0"/>
              <a:t>13.03.2023</a:t>
            </a:fld>
            <a:endParaRPr lang="tr-TR"/>
          </a:p>
        </p:txBody>
      </p:sp>
      <p:sp>
        <p:nvSpPr>
          <p:cNvPr id="6" name="Altbilgi Yer Tutucusu 5"/>
          <p:cNvSpPr>
            <a:spLocks noGrp="1"/>
          </p:cNvSpPr>
          <p:nvPr>
            <p:ph type="ftr" sz="quarter" idx="11"/>
          </p:nvPr>
        </p:nvSpPr>
        <p:spPr/>
        <p:txBody>
          <a:bodyPr/>
          <a:lstStyle/>
          <a:p>
            <a:r>
              <a:rPr lang="tr-TR" dirty="0"/>
              <a:t>© Marmara Üniversitesi Uzaktan Eğitim Uygulama ve Araştırma Merkezi</a:t>
            </a:r>
          </a:p>
        </p:txBody>
      </p:sp>
      <p:sp>
        <p:nvSpPr>
          <p:cNvPr id="7" name="Slayt Numarası Yer Tutucusu 6"/>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41198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CD61361-0203-4D3B-9521-95E4D8726404}" type="datetime1">
              <a:rPr lang="tr-TR" smtClean="0"/>
              <a:t>13.03.2023</a:t>
            </a:fld>
            <a:endParaRPr lang="tr-TR"/>
          </a:p>
        </p:txBody>
      </p:sp>
      <p:sp>
        <p:nvSpPr>
          <p:cNvPr id="8" name="Altbilgi Yer Tutucusu 7"/>
          <p:cNvSpPr>
            <a:spLocks noGrp="1"/>
          </p:cNvSpPr>
          <p:nvPr>
            <p:ph type="ftr" sz="quarter" idx="11"/>
          </p:nvPr>
        </p:nvSpPr>
        <p:spPr/>
        <p:txBody>
          <a:bodyPr/>
          <a:lstStyle/>
          <a:p>
            <a:r>
              <a:rPr lang="tr-TR" dirty="0"/>
              <a:t>© Marmara Üniversitesi Uzaktan Eğitim Uygulama ve Araştırma Merkezi</a:t>
            </a:r>
          </a:p>
        </p:txBody>
      </p:sp>
      <p:sp>
        <p:nvSpPr>
          <p:cNvPr id="9" name="Slayt Numarası Yer Tutucusu 8"/>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42681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p:txBody>
          <a:bodyPr/>
          <a:lstStyle/>
          <a:p>
            <a:r>
              <a:rPr lang="tr-TR"/>
              <a:t>Asıl başlık stili için tıklatın</a:t>
            </a:r>
          </a:p>
        </p:txBody>
      </p:sp>
      <p:sp>
        <p:nvSpPr>
          <p:cNvPr id="3" name="Veri Yer Tutucusu 2"/>
          <p:cNvSpPr>
            <a:spLocks noGrp="1"/>
          </p:cNvSpPr>
          <p:nvPr>
            <p:ph type="dt" sz="half" idx="10"/>
            <p:custDataLst>
              <p:tags r:id="rId2"/>
            </p:custDataLst>
          </p:nvPr>
        </p:nvSpPr>
        <p:spPr/>
        <p:txBody>
          <a:bodyPr/>
          <a:lstStyle/>
          <a:p>
            <a:fld id="{C0B82931-DE90-426D-B73B-718C24C4C18C}" type="datetime1">
              <a:rPr lang="tr-TR" smtClean="0"/>
              <a:t>13.03.2023</a:t>
            </a:fld>
            <a:endParaRPr lang="tr-TR"/>
          </a:p>
        </p:txBody>
      </p:sp>
      <p:sp>
        <p:nvSpPr>
          <p:cNvPr id="4" name="Altbilgi Yer Tutucusu 3"/>
          <p:cNvSpPr>
            <a:spLocks noGrp="1"/>
          </p:cNvSpPr>
          <p:nvPr>
            <p:ph type="ftr" sz="quarter" idx="11"/>
            <p:custDataLst>
              <p:tags r:id="rId3"/>
            </p:custDataLst>
          </p:nvPr>
        </p:nvSpPr>
        <p:spPr/>
        <p:txBody>
          <a:bodyPr/>
          <a:lstStyle/>
          <a:p>
            <a:r>
              <a:rPr lang="tr-TR" dirty="0"/>
              <a:t>© Marmara Üniversitesi Uzaktan Eğitim Uygulama ve Araştırma Merkezi</a:t>
            </a:r>
          </a:p>
        </p:txBody>
      </p:sp>
      <p:sp>
        <p:nvSpPr>
          <p:cNvPr id="5" name="Slayt Numarası Yer Tutucusu 4"/>
          <p:cNvSpPr>
            <a:spLocks noGrp="1"/>
          </p:cNvSpPr>
          <p:nvPr>
            <p:ph type="sldNum" sz="quarter" idx="12"/>
            <p:custDataLst>
              <p:tags r:id="rId4"/>
            </p:custDataLst>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05225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3C74714-6CBD-4431-9079-FC72EF95DF49}" type="datetime1">
              <a:rPr lang="tr-TR" smtClean="0"/>
              <a:t>13.03.2023</a:t>
            </a:fld>
            <a:endParaRPr lang="tr-TR"/>
          </a:p>
        </p:txBody>
      </p:sp>
      <p:sp>
        <p:nvSpPr>
          <p:cNvPr id="3" name="Altbilgi Yer Tutucusu 2"/>
          <p:cNvSpPr>
            <a:spLocks noGrp="1"/>
          </p:cNvSpPr>
          <p:nvPr>
            <p:ph type="ftr" sz="quarter" idx="11"/>
          </p:nvPr>
        </p:nvSpPr>
        <p:spPr/>
        <p:txBody>
          <a:bodyPr/>
          <a:lstStyle/>
          <a:p>
            <a:r>
              <a:rPr lang="tr-TR" dirty="0"/>
              <a:t>© Marmara Üniversitesi Uzaktan Eğitim Uygulama ve Araştırma Merkezi</a:t>
            </a:r>
          </a:p>
        </p:txBody>
      </p:sp>
      <p:sp>
        <p:nvSpPr>
          <p:cNvPr id="4" name="Slayt Numarası Yer Tutucusu 3"/>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80340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8D9EB1-0F53-402C-8A5A-CF019A6641E1}" type="datetime1">
              <a:rPr lang="tr-TR" smtClean="0"/>
              <a:t>13.03.2023</a:t>
            </a:fld>
            <a:endParaRPr lang="tr-TR"/>
          </a:p>
        </p:txBody>
      </p:sp>
      <p:sp>
        <p:nvSpPr>
          <p:cNvPr id="6" name="Altbilgi Yer Tutucusu 5"/>
          <p:cNvSpPr>
            <a:spLocks noGrp="1"/>
          </p:cNvSpPr>
          <p:nvPr>
            <p:ph type="ftr" sz="quarter" idx="11"/>
          </p:nvPr>
        </p:nvSpPr>
        <p:spPr/>
        <p:txBody>
          <a:bodyPr/>
          <a:lstStyle/>
          <a:p>
            <a:r>
              <a:rPr lang="tr-TR" dirty="0"/>
              <a:t>© Marmara Üniversitesi Uzaktan Eğitim Uygulama ve Araştırma Merkezi</a:t>
            </a:r>
          </a:p>
        </p:txBody>
      </p:sp>
      <p:sp>
        <p:nvSpPr>
          <p:cNvPr id="7" name="Slayt Numarası Yer Tutucusu 6"/>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56158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D98BEBEF-B307-481B-9A08-9B1DE716266D}" type="datetime1">
              <a:rPr lang="tr-TR" smtClean="0"/>
              <a:t>13.03.2023</a:t>
            </a:fld>
            <a:endParaRPr lang="tr-TR"/>
          </a:p>
        </p:txBody>
      </p:sp>
      <p:sp>
        <p:nvSpPr>
          <p:cNvPr id="6" name="Altbilgi Yer Tutucusu 5"/>
          <p:cNvSpPr>
            <a:spLocks noGrp="1"/>
          </p:cNvSpPr>
          <p:nvPr>
            <p:ph type="ftr" sz="quarter" idx="11"/>
          </p:nvPr>
        </p:nvSpPr>
        <p:spPr/>
        <p:txBody>
          <a:bodyPr/>
          <a:lstStyle/>
          <a:p>
            <a:r>
              <a:rPr lang="tr-TR" dirty="0"/>
              <a:t>© Marmara Üniversitesi Uzaktan Eğitim Uygulama ve Araştırma Merkezi</a:t>
            </a:r>
          </a:p>
        </p:txBody>
      </p:sp>
      <p:sp>
        <p:nvSpPr>
          <p:cNvPr id="7" name="Slayt Numarası Yer Tutucusu 6"/>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86666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custDataLst>
              <p:tags r:id="rId14"/>
            </p:custDataLst>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custDataLst>
              <p:tags r:id="rId15"/>
            </p:custDataLst>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custDataLst>
              <p:tags r:id="rId16"/>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41848-2227-4FFC-9B1F-DDB75172346B}" type="datetime1">
              <a:rPr lang="tr-TR" smtClean="0"/>
              <a:t>13.03.2023</a:t>
            </a:fld>
            <a:endParaRPr lang="tr-TR"/>
          </a:p>
        </p:txBody>
      </p:sp>
      <p:sp>
        <p:nvSpPr>
          <p:cNvPr id="5" name="Altbilgi Yer Tutucusu 4"/>
          <p:cNvSpPr>
            <a:spLocks noGrp="1"/>
          </p:cNvSpPr>
          <p:nvPr>
            <p:ph type="ftr" sz="quarter" idx="3"/>
            <p:custDataLst>
              <p:tags r:id="rId17"/>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dirty="0"/>
              <a:t>© Marmara Üniversitesi Uzaktan Eğitim Uygulama ve Araştırma Merkezi</a:t>
            </a:r>
          </a:p>
        </p:txBody>
      </p:sp>
      <p:sp>
        <p:nvSpPr>
          <p:cNvPr id="6" name="Slayt Numarası Yer Tutucusu 5"/>
          <p:cNvSpPr>
            <a:spLocks noGrp="1"/>
          </p:cNvSpPr>
          <p:nvPr>
            <p:ph type="sldNum" sz="quarter" idx="4"/>
            <p:custDataLst>
              <p:tags r:id="rId18"/>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A703F-5BE9-489E-8C60-8A91ACC9E5BC}" type="slidenum">
              <a:rPr lang="tr-TR" smtClean="0"/>
              <a:t>‹#›</a:t>
            </a:fld>
            <a:endParaRPr lang="tr-TR"/>
          </a:p>
        </p:txBody>
      </p:sp>
    </p:spTree>
    <p:extLst>
      <p:ext uri="{BB962C8B-B14F-4D97-AF65-F5344CB8AC3E}">
        <p14:creationId xmlns:p14="http://schemas.microsoft.com/office/powerpoint/2010/main" val="367066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5.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57.xml"/></Relationships>
</file>

<file path=ppt/slides/_rels/slide12.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tags" Target="../tags/tag61.xml"/></Relationships>
</file>

<file path=ppt/slides/_rels/slide13.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tags" Target="../tags/tag65.xml"/></Relationships>
</file>

<file path=ppt/slides/_rels/slide14.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tags" Target="../tags/tag69.xml"/></Relationships>
</file>

<file path=ppt/slides/_rels/slide15.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tags" Target="../tags/tag73.xml"/></Relationships>
</file>

<file path=ppt/slides/_rels/slide16.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tags" Target="../tags/tag77.xml"/></Relationships>
</file>

<file path=ppt/slides/_rels/slide17.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tags" Target="../tags/tag84.xml"/></Relationships>
</file>

<file path=ppt/slides/_rels/slide19.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tags" Target="../tags/tag88.xml"/></Relationships>
</file>

<file path=ppt/slides/_rels/slide2.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7.xml"/></Relationships>
</file>

<file path=ppt/slides/_rels/slide20.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notesSlide" Target="../notesSlides/notesSlide19.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notesSlide" Target="../notesSlides/notesSlide20.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notesSlide" Target="../notesSlides/notesSlide21.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tags" Target="../tags/tag101.xml"/></Relationships>
</file>

<file path=ppt/slides/_rels/slide24.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notesSlide" Target="../notesSlides/notesSlide23.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notesSlide" Target="../notesSlides/notesSlide24.xml"/><Relationship Id="rId5" Type="http://schemas.openxmlformats.org/officeDocument/2006/relationships/slideLayout" Target="../slideLayouts/slideLayout1.xml"/><Relationship Id="rId4" Type="http://schemas.openxmlformats.org/officeDocument/2006/relationships/tags" Target="../tags/tag108.xml"/></Relationships>
</file>

<file path=ppt/slides/_rels/slide26.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notesSlide" Target="../notesSlides/notesSlide25.xml"/><Relationship Id="rId5" Type="http://schemas.openxmlformats.org/officeDocument/2006/relationships/slideLayout" Target="../slideLayouts/slideLayout1.xml"/><Relationship Id="rId4" Type="http://schemas.openxmlformats.org/officeDocument/2006/relationships/tags" Target="../tags/tag112.xml"/></Relationships>
</file>

<file path=ppt/slides/_rels/slide27.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notesSlide" Target="../notesSlides/notesSlide26.xml"/><Relationship Id="rId5" Type="http://schemas.openxmlformats.org/officeDocument/2006/relationships/slideLayout" Target="../slideLayouts/slideLayout1.xml"/><Relationship Id="rId4" Type="http://schemas.openxmlformats.org/officeDocument/2006/relationships/tags" Target="../tags/tag116.xml"/></Relationships>
</file>

<file path=ppt/slides/_rels/slide28.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notesSlide" Target="../notesSlides/notesSlide27.xml"/><Relationship Id="rId5" Type="http://schemas.openxmlformats.org/officeDocument/2006/relationships/slideLayout" Target="../slideLayouts/slideLayout1.xml"/><Relationship Id="rId4" Type="http://schemas.openxmlformats.org/officeDocument/2006/relationships/tags" Target="../tags/tag120.xml"/></Relationships>
</file>

<file path=ppt/slides/_rels/slide29.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notesSlide" Target="../notesSlides/notesSlide28.xml"/><Relationship Id="rId5" Type="http://schemas.openxmlformats.org/officeDocument/2006/relationships/slideLayout" Target="../slideLayouts/slideLayout1.xml"/><Relationship Id="rId4" Type="http://schemas.openxmlformats.org/officeDocument/2006/relationships/tags" Target="../tags/tag124.xml"/></Relationships>
</file>

<file path=ppt/slides/_rels/slide3.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1.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31.xml"/></Relationships>
</file>

<file path=ppt/slides/_rels/slide30.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notesSlide" Target="../notesSlides/notesSlide29.xml"/><Relationship Id="rId5" Type="http://schemas.openxmlformats.org/officeDocument/2006/relationships/slideLayout" Target="../slideLayouts/slideLayout1.xml"/><Relationship Id="rId4" Type="http://schemas.openxmlformats.org/officeDocument/2006/relationships/tags" Target="../tags/tag128.xml"/></Relationships>
</file>

<file path=ppt/slides/_rels/slide31.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notesSlide" Target="../notesSlides/notesSlide30.xml"/><Relationship Id="rId5" Type="http://schemas.openxmlformats.org/officeDocument/2006/relationships/slideLayout" Target="../slideLayouts/slideLayout1.xml"/><Relationship Id="rId4" Type="http://schemas.openxmlformats.org/officeDocument/2006/relationships/tags" Target="../tags/tag132.xml"/></Relationships>
</file>

<file path=ppt/slides/_rels/slide32.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5" Type="http://schemas.openxmlformats.org/officeDocument/2006/relationships/notesSlide" Target="../notesSlides/notesSlide31.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notesSlide" Target="../notesSlides/notesSlide32.xml"/><Relationship Id="rId4"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notesSlide" Target="../notesSlides/notesSlide33.xml"/><Relationship Id="rId4"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notesSlide" Target="../notesSlides/notesSlide34.xml"/><Relationship Id="rId4"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notesSlide" Target="../notesSlides/notesSlide35.xml"/><Relationship Id="rId5" Type="http://schemas.openxmlformats.org/officeDocument/2006/relationships/slideLayout" Target="../slideLayouts/slideLayout1.xml"/><Relationship Id="rId4" Type="http://schemas.openxmlformats.org/officeDocument/2006/relationships/tags" Target="../tags/tag148.xml"/></Relationships>
</file>

<file path=ppt/slides/_rels/slide37.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5" Type="http://schemas.openxmlformats.org/officeDocument/2006/relationships/notesSlide" Target="../notesSlides/notesSlide36.xml"/><Relationship Id="rId4"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5" Type="http://schemas.openxmlformats.org/officeDocument/2006/relationships/notesSlide" Target="../notesSlides/notesSlide37.xml"/><Relationship Id="rId4"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5" Type="http://schemas.openxmlformats.org/officeDocument/2006/relationships/notesSlide" Target="../notesSlides/notesSlide38.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notesSlide" Target="../notesSlides/notesSlide39.xml"/><Relationship Id="rId4"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5" Type="http://schemas.openxmlformats.org/officeDocument/2006/relationships/notesSlide" Target="../notesSlides/notesSlide40.xml"/><Relationship Id="rId4"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notesSlide" Target="../notesSlides/notesSlide41.xml"/><Relationship Id="rId5" Type="http://schemas.openxmlformats.org/officeDocument/2006/relationships/slideLayout" Target="../slideLayouts/slideLayout1.xml"/><Relationship Id="rId4" Type="http://schemas.openxmlformats.org/officeDocument/2006/relationships/tags" Target="../tags/tag167.xml"/></Relationships>
</file>

<file path=ppt/slides/_rels/slide43.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notesSlide" Target="../notesSlides/notesSlide42.xml"/><Relationship Id="rId4"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5" Type="http://schemas.openxmlformats.org/officeDocument/2006/relationships/notesSlide" Target="../notesSlides/notesSlide43.xml"/><Relationship Id="rId4"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notesSlide" Target="../notesSlides/notesSlide44.xml"/><Relationship Id="rId5" Type="http://schemas.openxmlformats.org/officeDocument/2006/relationships/slideLayout" Target="../slideLayouts/slideLayout1.xml"/><Relationship Id="rId4" Type="http://schemas.openxmlformats.org/officeDocument/2006/relationships/tags" Target="../tags/tag177.xml"/></Relationships>
</file>

<file path=ppt/slides/_rels/slide4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80.xml"/><Relationship Id="rId7" Type="http://schemas.openxmlformats.org/officeDocument/2006/relationships/image" Target="../media/image7.png"/><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image" Target="../media/image6.png"/><Relationship Id="rId5" Type="http://schemas.openxmlformats.org/officeDocument/2006/relationships/notesSlide" Target="../notesSlides/notesSlide45.xml"/><Relationship Id="rId4"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5" Type="http://schemas.openxmlformats.org/officeDocument/2006/relationships/notesSlide" Target="../notesSlides/notesSlide46.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41.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4.xml"/><Relationship Id="rId7" Type="http://schemas.openxmlformats.org/officeDocument/2006/relationships/image" Target="../media/image3.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2.png"/><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76470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en-US" sz="3600" dirty="0">
                <a:solidFill>
                  <a:schemeClr val="tx1"/>
                </a:solidFill>
                <a:latin typeface="+mj-lt"/>
              </a:rPr>
              <a:t>2</a:t>
            </a:r>
            <a:r>
              <a:rPr lang="tr-TR" sz="3600" dirty="0">
                <a:solidFill>
                  <a:schemeClr val="tx1"/>
                </a:solidFill>
                <a:latin typeface="+mj-lt"/>
              </a:rPr>
              <a:t>. DERS</a:t>
            </a:r>
          </a:p>
          <a:p>
            <a:pPr algn="ctr"/>
            <a:endParaRPr lang="tr-TR" sz="3600" dirty="0">
              <a:solidFill>
                <a:schemeClr val="tx1"/>
              </a:solidFill>
              <a:latin typeface="+mj-lt"/>
            </a:endParaRPr>
          </a:p>
          <a:p>
            <a:pPr algn="ctr"/>
            <a:r>
              <a:rPr lang="tr-TR" sz="3600" b="1" dirty="0">
                <a:solidFill>
                  <a:srgbClr val="FF0000"/>
                </a:solidFill>
                <a:latin typeface="+mj-lt"/>
              </a:rPr>
              <a:t>PYTHON İLE PROGRAMLAMA </a:t>
            </a:r>
          </a:p>
          <a:p>
            <a:pPr algn="ctr"/>
            <a:endParaRPr lang="tr-TR" sz="3200" b="1" dirty="0">
              <a:solidFill>
                <a:schemeClr val="tx1"/>
              </a:solidFill>
              <a:latin typeface="+mj-lt"/>
            </a:endParaRPr>
          </a:p>
          <a:p>
            <a:pPr algn="ctr"/>
            <a:r>
              <a:rPr lang="tr-TR" sz="3200" dirty="0" err="1">
                <a:solidFill>
                  <a:schemeClr val="tx1"/>
                </a:solidFill>
                <a:latin typeface="+mj-lt"/>
              </a:rPr>
              <a:t>Öğr</a:t>
            </a:r>
            <a:r>
              <a:rPr lang="tr-TR" sz="3200" dirty="0">
                <a:solidFill>
                  <a:schemeClr val="tx1"/>
                </a:solidFill>
                <a:latin typeface="+mj-lt"/>
              </a:rPr>
              <a:t>. Gör. Fatih KAZDAL</a:t>
            </a:r>
          </a:p>
        </p:txBody>
      </p:sp>
      <p:sp>
        <p:nvSpPr>
          <p:cNvPr id="3" name="Slayt Numarası Yer Tutucusu 2"/>
          <p:cNvSpPr>
            <a:spLocks noGrp="1"/>
          </p:cNvSpPr>
          <p:nvPr>
            <p:ph type="sldNum" sz="quarter" idx="12"/>
            <p:custDataLst>
              <p:tags r:id="rId2"/>
            </p:custDataLst>
          </p:nvPr>
        </p:nvSpPr>
        <p:spPr>
          <a:xfrm>
            <a:off x="7046912" y="6520259"/>
            <a:ext cx="2133600" cy="365125"/>
          </a:xfrm>
        </p:spPr>
        <p:txBody>
          <a:bodyPr/>
          <a:lstStyle/>
          <a:p>
            <a:fld id="{219A703F-5BE9-489E-8C60-8A91ACC9E5BC}" type="slidenum">
              <a:rPr lang="tr-TR" smtClean="0">
                <a:solidFill>
                  <a:schemeClr val="tx2">
                    <a:lumMod val="75000"/>
                  </a:schemeClr>
                </a:solidFill>
              </a:rPr>
              <a:t>1</a:t>
            </a:fld>
            <a:endParaRPr lang="tr-TR" dirty="0">
              <a:solidFill>
                <a:schemeClr val="tx2">
                  <a:lumMod val="75000"/>
                </a:schemeClr>
              </a:solidFill>
            </a:endParaRPr>
          </a:p>
        </p:txBody>
      </p:sp>
      <p:sp>
        <p:nvSpPr>
          <p:cNvPr id="5"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Tree>
    <p:extLst>
      <p:ext uri="{BB962C8B-B14F-4D97-AF65-F5344CB8AC3E}">
        <p14:creationId xmlns:p14="http://schemas.microsoft.com/office/powerpoint/2010/main" val="364774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44624"/>
            <a:ext cx="8208912" cy="648072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10</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574B2CB0-306E-CDBB-52B3-CA3167B0D035}"/>
              </a:ext>
            </a:extLst>
          </p:cNvPr>
          <p:cNvSpPr txBox="1"/>
          <p:nvPr/>
        </p:nvSpPr>
        <p:spPr>
          <a:xfrm>
            <a:off x="755576" y="476672"/>
            <a:ext cx="7632848" cy="1200329"/>
          </a:xfrm>
          <a:prstGeom prst="rect">
            <a:avLst/>
          </a:prstGeom>
          <a:noFill/>
        </p:spPr>
        <p:txBody>
          <a:bodyPr wrap="square" rtlCol="0">
            <a:spAutoFit/>
          </a:bodyPr>
          <a:lstStyle/>
          <a:p>
            <a:endParaRPr lang="tr-TR" dirty="0"/>
          </a:p>
          <a:p>
            <a:endParaRPr lang="tr-TR" dirty="0"/>
          </a:p>
          <a:p>
            <a:endParaRPr lang="tr-TR" dirty="0"/>
          </a:p>
          <a:p>
            <a:endParaRPr lang="en-US" dirty="0"/>
          </a:p>
        </p:txBody>
      </p:sp>
      <p:graphicFrame>
        <p:nvGraphicFramePr>
          <p:cNvPr id="5" name="Table 5">
            <a:extLst>
              <a:ext uri="{FF2B5EF4-FFF2-40B4-BE49-F238E27FC236}">
                <a16:creationId xmlns:a16="http://schemas.microsoft.com/office/drawing/2014/main" id="{CA49B49D-7EA2-1B9E-51C3-47A520638127}"/>
              </a:ext>
            </a:extLst>
          </p:cNvPr>
          <p:cNvGraphicFramePr>
            <a:graphicFrameLocks noGrp="1"/>
          </p:cNvGraphicFramePr>
          <p:nvPr>
            <p:extLst>
              <p:ext uri="{D42A27DB-BD31-4B8C-83A1-F6EECF244321}">
                <p14:modId xmlns:p14="http://schemas.microsoft.com/office/powerpoint/2010/main" val="2204781022"/>
              </p:ext>
            </p:extLst>
          </p:nvPr>
        </p:nvGraphicFramePr>
        <p:xfrm>
          <a:off x="1524000" y="332656"/>
          <a:ext cx="6096000" cy="527747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952298027"/>
                    </a:ext>
                  </a:extLst>
                </a:gridCol>
                <a:gridCol w="3048000">
                  <a:extLst>
                    <a:ext uri="{9D8B030D-6E8A-4147-A177-3AD203B41FA5}">
                      <a16:colId xmlns:a16="http://schemas.microsoft.com/office/drawing/2014/main" val="2534429227"/>
                    </a:ext>
                  </a:extLst>
                </a:gridCol>
              </a:tblGrid>
              <a:tr h="786007">
                <a:tc>
                  <a:txBody>
                    <a:bodyPr/>
                    <a:lstStyle/>
                    <a:p>
                      <a:r>
                        <a:rPr lang="tr-TR" dirty="0"/>
                        <a:t>print (Çıktı) komutu kullanım şekilleri</a:t>
                      </a:r>
                      <a:endParaRPr lang="en-US" dirty="0"/>
                    </a:p>
                  </a:txBody>
                  <a:tcPr/>
                </a:tc>
                <a:tc>
                  <a:txBody>
                    <a:bodyPr/>
                    <a:lstStyle/>
                    <a:p>
                      <a:r>
                        <a:rPr lang="tr-TR" dirty="0"/>
                        <a:t>Açıklama ve Ekran Çıktıları</a:t>
                      </a:r>
                      <a:endParaRPr lang="en-US" dirty="0"/>
                    </a:p>
                  </a:txBody>
                  <a:tcPr/>
                </a:tc>
                <a:extLst>
                  <a:ext uri="{0D108BD9-81ED-4DB2-BD59-A6C34878D82A}">
                    <a16:rowId xmlns:a16="http://schemas.microsoft.com/office/drawing/2014/main" val="329920053"/>
                  </a:ext>
                </a:extLst>
              </a:tr>
              <a:tr h="1122868">
                <a:tc>
                  <a:txBody>
                    <a:bodyPr/>
                    <a:lstStyle/>
                    <a:p>
                      <a:r>
                        <a:rPr lang="en-US" sz="1800" b="0" kern="1200" dirty="0">
                          <a:solidFill>
                            <a:schemeClr val="dk1"/>
                          </a:solidFill>
                          <a:effectLst/>
                          <a:latin typeface="+mn-lt"/>
                          <a:ea typeface="+mn-ea"/>
                          <a:cs typeface="+mn-cs"/>
                        </a:rPr>
                        <a:t>a= 3</a:t>
                      </a:r>
                    </a:p>
                    <a:p>
                      <a:r>
                        <a:rPr lang="en-US" sz="1800" b="0" kern="1200" dirty="0">
                          <a:solidFill>
                            <a:schemeClr val="dk1"/>
                          </a:solidFill>
                          <a:effectLst/>
                          <a:latin typeface="+mn-lt"/>
                          <a:ea typeface="+mn-ea"/>
                          <a:cs typeface="+mn-cs"/>
                        </a:rPr>
                        <a:t>b = 5</a:t>
                      </a:r>
                    </a:p>
                    <a:p>
                      <a:r>
                        <a:rPr lang="en-US" sz="1800" b="0" kern="1200" dirty="0">
                          <a:solidFill>
                            <a:schemeClr val="dk1"/>
                          </a:solidFill>
                          <a:effectLst/>
                          <a:latin typeface="+mn-lt"/>
                          <a:ea typeface="+mn-ea"/>
                          <a:cs typeface="+mn-cs"/>
                        </a:rPr>
                        <a:t>print (</a:t>
                      </a:r>
                      <a:r>
                        <a:rPr lang="en-US" sz="1800" b="0" i="1" kern="1200" dirty="0">
                          <a:solidFill>
                            <a:schemeClr val="dk1"/>
                          </a:solidFill>
                          <a:effectLst/>
                          <a:latin typeface="+mn-lt"/>
                          <a:ea typeface="+mn-ea"/>
                          <a:cs typeface="+mn-cs"/>
                        </a:rPr>
                        <a:t>f</a:t>
                      </a:r>
                      <a:r>
                        <a:rPr lang="en-US" sz="1800" b="0" kern="1200" dirty="0">
                          <a:solidFill>
                            <a:schemeClr val="dk1"/>
                          </a:solidFill>
                          <a:effectLst/>
                          <a:latin typeface="+mn-lt"/>
                          <a:ea typeface="+mn-ea"/>
                          <a:cs typeface="+mn-cs"/>
                        </a:rPr>
                        <a:t>"{a}+{b}=",</a:t>
                      </a:r>
                      <a:r>
                        <a:rPr lang="en-US" sz="1800" b="0" kern="1200" dirty="0" err="1">
                          <a:solidFill>
                            <a:schemeClr val="dk1"/>
                          </a:solidFill>
                          <a:effectLst/>
                          <a:latin typeface="+mn-lt"/>
                          <a:ea typeface="+mn-ea"/>
                          <a:cs typeface="+mn-cs"/>
                        </a:rPr>
                        <a:t>a+b</a:t>
                      </a:r>
                      <a:r>
                        <a:rPr lang="en-US" sz="1800" b="0" kern="1200" dirty="0">
                          <a:solidFill>
                            <a:schemeClr val="dk1"/>
                          </a:solidFill>
                          <a:effectLst/>
                          <a:latin typeface="+mn-lt"/>
                          <a:ea typeface="+mn-ea"/>
                          <a:cs typeface="+mn-cs"/>
                        </a:rPr>
                        <a:t>)</a:t>
                      </a:r>
                    </a:p>
                  </a:txBody>
                  <a:tcPr/>
                </a:tc>
                <a:tc>
                  <a:txBody>
                    <a:bodyPr/>
                    <a:lstStyle/>
                    <a:p>
                      <a:r>
                        <a:rPr lang="en-US" dirty="0"/>
                        <a:t>Ekran </a:t>
                      </a:r>
                      <a:r>
                        <a:rPr lang="tr-TR" dirty="0"/>
                        <a:t>Çıktısı : </a:t>
                      </a:r>
                      <a:r>
                        <a:rPr lang="tr-TR" b="1" dirty="0"/>
                        <a:t>3+5= 8</a:t>
                      </a:r>
                      <a:endParaRPr lang="en-US" b="1" dirty="0"/>
                    </a:p>
                  </a:txBody>
                  <a:tcPr/>
                </a:tc>
                <a:extLst>
                  <a:ext uri="{0D108BD9-81ED-4DB2-BD59-A6C34878D82A}">
                    <a16:rowId xmlns:a16="http://schemas.microsoft.com/office/drawing/2014/main" val="2155273080"/>
                  </a:ext>
                </a:extLst>
              </a:tr>
              <a:tr h="1122868">
                <a:tc>
                  <a:txBody>
                    <a:bodyPr/>
                    <a:lstStyle/>
                    <a:p>
                      <a:r>
                        <a:rPr lang="en-US" sz="1800" b="0" kern="1200" dirty="0" err="1">
                          <a:solidFill>
                            <a:schemeClr val="dk1"/>
                          </a:solidFill>
                          <a:effectLst/>
                          <a:latin typeface="+mn-lt"/>
                          <a:ea typeface="+mn-ea"/>
                          <a:cs typeface="+mn-cs"/>
                        </a:rPr>
                        <a:t>a,b</a:t>
                      </a:r>
                      <a:r>
                        <a:rPr lang="en-US" sz="1800" b="0" kern="1200" dirty="0">
                          <a:solidFill>
                            <a:schemeClr val="dk1"/>
                          </a:solidFill>
                          <a:effectLst/>
                          <a:latin typeface="+mn-lt"/>
                          <a:ea typeface="+mn-ea"/>
                          <a:cs typeface="+mn-cs"/>
                        </a:rPr>
                        <a:t>=3,5</a:t>
                      </a:r>
                    </a:p>
                    <a:p>
                      <a:r>
                        <a:rPr lang="en-US" sz="1800" b="0" kern="1200" dirty="0">
                          <a:solidFill>
                            <a:schemeClr val="dk1"/>
                          </a:solidFill>
                          <a:effectLst/>
                          <a:latin typeface="+mn-lt"/>
                          <a:ea typeface="+mn-ea"/>
                          <a:cs typeface="+mn-cs"/>
                        </a:rPr>
                        <a:t>print ("{0}+{1}={2}".format(</a:t>
                      </a:r>
                      <a:r>
                        <a:rPr lang="en-US" sz="1800" b="0" kern="1200" dirty="0" err="1">
                          <a:solidFill>
                            <a:schemeClr val="dk1"/>
                          </a:solidFill>
                          <a:effectLst/>
                          <a:latin typeface="+mn-lt"/>
                          <a:ea typeface="+mn-ea"/>
                          <a:cs typeface="+mn-cs"/>
                        </a:rPr>
                        <a:t>a,b,a+b</a:t>
                      </a:r>
                      <a:r>
                        <a:rPr lang="en-US" sz="1800" b="0" kern="1200" dirty="0">
                          <a:solidFill>
                            <a:schemeClr val="dk1"/>
                          </a:solidFill>
                          <a:effectLst/>
                          <a:latin typeface="+mn-lt"/>
                          <a:ea typeface="+mn-ea"/>
                          <a:cs typeface="+mn-cs"/>
                        </a:rPr>
                        <a:t>))</a:t>
                      </a:r>
                    </a:p>
                  </a:txBody>
                  <a:tcPr/>
                </a:tc>
                <a:tc>
                  <a:txBody>
                    <a:bodyPr/>
                    <a:lstStyle/>
                    <a:p>
                      <a:r>
                        <a:rPr lang="en-US" dirty="0"/>
                        <a:t>Ekran </a:t>
                      </a:r>
                      <a:r>
                        <a:rPr lang="tr-TR" dirty="0"/>
                        <a:t>Çıktısı : </a:t>
                      </a:r>
                      <a:r>
                        <a:rPr lang="tr-TR" b="1" dirty="0"/>
                        <a:t>3+5=8</a:t>
                      </a:r>
                      <a:endParaRPr lang="en-US" b="1" dirty="0"/>
                    </a:p>
                  </a:txBody>
                  <a:tcPr/>
                </a:tc>
                <a:extLst>
                  <a:ext uri="{0D108BD9-81ED-4DB2-BD59-A6C34878D82A}">
                    <a16:rowId xmlns:a16="http://schemas.microsoft.com/office/drawing/2014/main" val="1737490848"/>
                  </a:ext>
                </a:extLst>
              </a:tr>
              <a:tr h="7860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print("python"*4)</a:t>
                      </a:r>
                    </a:p>
                  </a:txBody>
                  <a:tcPr/>
                </a:tc>
                <a:tc>
                  <a:txBody>
                    <a:bodyPr/>
                    <a:lstStyle/>
                    <a:p>
                      <a:r>
                        <a:rPr lang="en-US" dirty="0"/>
                        <a:t>Ekran </a:t>
                      </a:r>
                      <a:r>
                        <a:rPr lang="tr-TR" dirty="0"/>
                        <a:t>Çıktısı : </a:t>
                      </a:r>
                      <a:r>
                        <a:rPr lang="tr-TR" b="1" dirty="0" err="1"/>
                        <a:t>pythonpythonpythonpython</a:t>
                      </a:r>
                      <a:endParaRPr lang="en-US" b="1" dirty="0"/>
                    </a:p>
                  </a:txBody>
                  <a:tcPr/>
                </a:tc>
                <a:extLst>
                  <a:ext uri="{0D108BD9-81ED-4DB2-BD59-A6C34878D82A}">
                    <a16:rowId xmlns:a16="http://schemas.microsoft.com/office/drawing/2014/main" val="114946261"/>
                  </a:ext>
                </a:extLst>
              </a:tr>
              <a:tr h="1459728">
                <a:tc>
                  <a:txBody>
                    <a:bodyPr/>
                    <a:lstStyle/>
                    <a:p>
                      <a:r>
                        <a:rPr lang="en-US" sz="1800" b="0" kern="1200" dirty="0">
                          <a:solidFill>
                            <a:schemeClr val="dk1"/>
                          </a:solidFill>
                          <a:effectLst/>
                          <a:latin typeface="+mn-lt"/>
                          <a:ea typeface="+mn-ea"/>
                          <a:cs typeface="+mn-cs"/>
                        </a:rPr>
                        <a:t>print("Ad..:")</a:t>
                      </a:r>
                    </a:p>
                    <a:p>
                      <a:r>
                        <a:rPr lang="en-US" sz="1800" b="0" kern="1200" dirty="0">
                          <a:solidFill>
                            <a:schemeClr val="dk1"/>
                          </a:solidFill>
                          <a:effectLst/>
                          <a:latin typeface="+mn-lt"/>
                          <a:ea typeface="+mn-ea"/>
                          <a:cs typeface="+mn-cs"/>
                        </a:rPr>
                        <a:t>ad=input()</a:t>
                      </a:r>
                    </a:p>
                  </a:txBody>
                  <a:tcPr/>
                </a:tc>
                <a:tc>
                  <a:txBody>
                    <a:bodyPr/>
                    <a:lstStyle/>
                    <a:p>
                      <a:r>
                        <a:rPr lang="en-US" dirty="0"/>
                        <a:t>Ad..:</a:t>
                      </a:r>
                    </a:p>
                    <a:p>
                      <a:r>
                        <a:rPr lang="en-US" dirty="0"/>
                        <a:t>(</a:t>
                      </a:r>
                      <a:r>
                        <a:rPr lang="tr-TR" dirty="0"/>
                        <a:t>Burada sizden bir input değeri girmenizi istemektedir.</a:t>
                      </a:r>
                      <a:r>
                        <a:rPr lang="en-US" dirty="0"/>
                        <a:t>)</a:t>
                      </a:r>
                      <a:endParaRPr lang="tr-TR" dirty="0"/>
                    </a:p>
                    <a:p>
                      <a:r>
                        <a:rPr lang="tr-TR" dirty="0"/>
                        <a:t>Ahmet</a:t>
                      </a:r>
                      <a:endParaRPr lang="en-US" dirty="0"/>
                    </a:p>
                  </a:txBody>
                  <a:tcPr/>
                </a:tc>
                <a:extLst>
                  <a:ext uri="{0D108BD9-81ED-4DB2-BD59-A6C34878D82A}">
                    <a16:rowId xmlns:a16="http://schemas.microsoft.com/office/drawing/2014/main" val="2847905533"/>
                  </a:ext>
                </a:extLst>
              </a:tr>
            </a:tbl>
          </a:graphicData>
        </a:graphic>
      </p:graphicFrame>
    </p:spTree>
    <p:extLst>
      <p:ext uri="{BB962C8B-B14F-4D97-AF65-F5344CB8AC3E}">
        <p14:creationId xmlns:p14="http://schemas.microsoft.com/office/powerpoint/2010/main" val="53647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1784" y="1424445"/>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11</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467544" y="164363"/>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PYTHON DİLİNE AİT ANAHTAR KELİMELER</a:t>
            </a:r>
          </a:p>
          <a:p>
            <a:pPr algn="ctr"/>
            <a:r>
              <a:rPr lang="tr-TR" sz="3600" b="1" dirty="0">
                <a:solidFill>
                  <a:srgbClr val="FF0000"/>
                </a:solidFill>
              </a:rPr>
              <a:t>(KEYWORDS)</a:t>
            </a:r>
          </a:p>
        </p:txBody>
      </p:sp>
      <p:sp>
        <p:nvSpPr>
          <p:cNvPr id="10" name="TextBox 9">
            <a:extLst>
              <a:ext uri="{FF2B5EF4-FFF2-40B4-BE49-F238E27FC236}">
                <a16:creationId xmlns:a16="http://schemas.microsoft.com/office/drawing/2014/main" id="{6B160873-8231-A41A-E491-E436D63E24CD}"/>
              </a:ext>
            </a:extLst>
          </p:cNvPr>
          <p:cNvSpPr txBox="1"/>
          <p:nvPr/>
        </p:nvSpPr>
        <p:spPr>
          <a:xfrm>
            <a:off x="755576" y="1628800"/>
            <a:ext cx="7632848" cy="1200329"/>
          </a:xfrm>
          <a:prstGeom prst="rect">
            <a:avLst/>
          </a:prstGeom>
          <a:noFill/>
        </p:spPr>
        <p:txBody>
          <a:bodyPr wrap="square" rtlCol="0">
            <a:spAutoFit/>
          </a:bodyPr>
          <a:lstStyle/>
          <a:p>
            <a:r>
              <a:rPr lang="tr-TR" dirty="0"/>
              <a:t>Python diline ait komutlar değişken ismi olarak </a:t>
            </a:r>
            <a:r>
              <a:rPr lang="tr-TR" dirty="0" err="1"/>
              <a:t>verilemezler.Çoğu</a:t>
            </a:r>
            <a:r>
              <a:rPr lang="tr-TR" dirty="0"/>
              <a:t> Python editörleri komutları farklı renklerde göstermektedir. Bu sayede dilin daha öncesinden hazır olarak gelmiş komutları yanlışlıkla kullanmanız önlenmeye çalışılmıştır.</a:t>
            </a:r>
            <a:endParaRPr lang="en-US" dirty="0"/>
          </a:p>
        </p:txBody>
      </p:sp>
      <p:pic>
        <p:nvPicPr>
          <p:cNvPr id="11" name="Picture 10">
            <a:extLst>
              <a:ext uri="{FF2B5EF4-FFF2-40B4-BE49-F238E27FC236}">
                <a16:creationId xmlns:a16="http://schemas.microsoft.com/office/drawing/2014/main" id="{2B20AC7A-F353-149F-F50D-BDC8F4300B48}"/>
              </a:ext>
            </a:extLst>
          </p:cNvPr>
          <p:cNvPicPr>
            <a:picLocks noChangeAspect="1"/>
          </p:cNvPicPr>
          <p:nvPr/>
        </p:nvPicPr>
        <p:blipFill>
          <a:blip r:embed="rId7"/>
          <a:stretch>
            <a:fillRect/>
          </a:stretch>
        </p:blipFill>
        <p:spPr>
          <a:xfrm>
            <a:off x="1907704" y="2829129"/>
            <a:ext cx="4946702" cy="3106961"/>
          </a:xfrm>
          <a:prstGeom prst="rect">
            <a:avLst/>
          </a:prstGeom>
        </p:spPr>
      </p:pic>
    </p:spTree>
    <p:extLst>
      <p:ext uri="{BB962C8B-B14F-4D97-AF65-F5344CB8AC3E}">
        <p14:creationId xmlns:p14="http://schemas.microsoft.com/office/powerpoint/2010/main" val="241388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1784" y="1424445"/>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12</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467544" y="164363"/>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MESAJLAR</a:t>
            </a:r>
          </a:p>
        </p:txBody>
      </p:sp>
      <p:sp>
        <p:nvSpPr>
          <p:cNvPr id="5" name="TextBox 4">
            <a:extLst>
              <a:ext uri="{FF2B5EF4-FFF2-40B4-BE49-F238E27FC236}">
                <a16:creationId xmlns:a16="http://schemas.microsoft.com/office/drawing/2014/main" id="{0AD52149-DC77-0001-3C5E-5F5020B2F3CC}"/>
              </a:ext>
            </a:extLst>
          </p:cNvPr>
          <p:cNvSpPr txBox="1"/>
          <p:nvPr/>
        </p:nvSpPr>
        <p:spPr>
          <a:xfrm>
            <a:off x="755576" y="1772816"/>
            <a:ext cx="7704856" cy="2031325"/>
          </a:xfrm>
          <a:prstGeom prst="rect">
            <a:avLst/>
          </a:prstGeom>
          <a:noFill/>
        </p:spPr>
        <p:txBody>
          <a:bodyPr wrap="square" rtlCol="0">
            <a:spAutoFit/>
          </a:bodyPr>
          <a:lstStyle/>
          <a:p>
            <a:r>
              <a:rPr lang="tr-TR" dirty="0"/>
              <a:t>Kullanıcı ile iletişim kurmak için kullanılır. Kullanıcıyı yönlendirmek amacıyla çift tırnak yani</a:t>
            </a:r>
            <a:r>
              <a:rPr lang="en-US" b="0" dirty="0">
                <a:solidFill>
                  <a:srgbClr val="E6DB74"/>
                </a:solidFill>
                <a:effectLst/>
                <a:latin typeface="Fira Code" panose="020B0809050000020004" pitchFamily="49" charset="0"/>
              </a:rPr>
              <a:t> ("") </a:t>
            </a:r>
            <a:r>
              <a:rPr lang="tr-TR" dirty="0"/>
              <a:t>kullanılır. Arasına ("bir sayı giriniz gibi") yazılan ifadelere mesaj denir. Mesajları ekranda göstermek için print fonksiyonunu kullanırız. Aşağıdaki ifade ekrana "Ahmet" mesajını yazar.</a:t>
            </a:r>
          </a:p>
          <a:p>
            <a:r>
              <a:rPr lang="tr-TR" b="0" dirty="0">
                <a:effectLst/>
              </a:rPr>
              <a:t>»»»</a:t>
            </a:r>
            <a:r>
              <a:rPr lang="en-US" b="0" dirty="0">
                <a:effectLst/>
              </a:rPr>
              <a:t>print("Ahmet")</a:t>
            </a:r>
          </a:p>
          <a:p>
            <a:r>
              <a:rPr lang="tr-TR" dirty="0"/>
              <a:t>  </a:t>
            </a:r>
            <a:endParaRPr lang="en-US" b="0" dirty="0">
              <a:solidFill>
                <a:srgbClr val="F8F8F2"/>
              </a:solidFill>
              <a:effectLst/>
              <a:latin typeface="Fira Code" panose="020B0809050000020004" pitchFamily="49" charset="0"/>
            </a:endParaRPr>
          </a:p>
          <a:p>
            <a:endParaRPr lang="en-US" dirty="0"/>
          </a:p>
        </p:txBody>
      </p:sp>
    </p:spTree>
    <p:extLst>
      <p:ext uri="{BB962C8B-B14F-4D97-AF65-F5344CB8AC3E}">
        <p14:creationId xmlns:p14="http://schemas.microsoft.com/office/powerpoint/2010/main" val="300016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308863"/>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13</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467544" y="164363"/>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ÇIKIŞ (ESCAPE) KARAKTERLERİ</a:t>
            </a:r>
          </a:p>
        </p:txBody>
      </p:sp>
      <p:sp>
        <p:nvSpPr>
          <p:cNvPr id="6" name="TextBox 5">
            <a:extLst>
              <a:ext uri="{FF2B5EF4-FFF2-40B4-BE49-F238E27FC236}">
                <a16:creationId xmlns:a16="http://schemas.microsoft.com/office/drawing/2014/main" id="{122AB18A-EA21-09A4-753E-E68805C1E94E}"/>
              </a:ext>
            </a:extLst>
          </p:cNvPr>
          <p:cNvSpPr txBox="1"/>
          <p:nvPr/>
        </p:nvSpPr>
        <p:spPr>
          <a:xfrm>
            <a:off x="755576" y="1772816"/>
            <a:ext cx="7704856" cy="646331"/>
          </a:xfrm>
          <a:prstGeom prst="rect">
            <a:avLst/>
          </a:prstGeom>
          <a:noFill/>
        </p:spPr>
        <p:txBody>
          <a:bodyPr wrap="square" rtlCol="0">
            <a:spAutoFit/>
          </a:bodyPr>
          <a:lstStyle/>
          <a:p>
            <a:r>
              <a:rPr lang="tr-TR" dirty="0"/>
              <a:t>Ekrana basılacak mesajın formatını </a:t>
            </a:r>
            <a:r>
              <a:rPr lang="tr-TR" dirty="0" err="1"/>
              <a:t>değştirmek</a:t>
            </a:r>
            <a:r>
              <a:rPr lang="tr-TR" dirty="0"/>
              <a:t>/ayarlamak için aşağıdaki tabloda belirtilen </a:t>
            </a:r>
            <a:r>
              <a:rPr lang="tr-TR" dirty="0" err="1"/>
              <a:t>escape</a:t>
            </a:r>
            <a:r>
              <a:rPr lang="tr-TR" dirty="0"/>
              <a:t> karakterlerini print komutu ile kullanabilirsiniz.</a:t>
            </a:r>
            <a:endParaRPr lang="en-US" dirty="0"/>
          </a:p>
        </p:txBody>
      </p:sp>
      <p:graphicFrame>
        <p:nvGraphicFramePr>
          <p:cNvPr id="8" name="Table 8">
            <a:extLst>
              <a:ext uri="{FF2B5EF4-FFF2-40B4-BE49-F238E27FC236}">
                <a16:creationId xmlns:a16="http://schemas.microsoft.com/office/drawing/2014/main" id="{56373AE4-9371-DDF7-5CB0-2BFC005ED997}"/>
              </a:ext>
            </a:extLst>
          </p:cNvPr>
          <p:cNvGraphicFramePr>
            <a:graphicFrameLocks noGrp="1"/>
          </p:cNvGraphicFramePr>
          <p:nvPr>
            <p:extLst>
              <p:ext uri="{D42A27DB-BD31-4B8C-83A1-F6EECF244321}">
                <p14:modId xmlns:p14="http://schemas.microsoft.com/office/powerpoint/2010/main" val="2877158705"/>
              </p:ext>
            </p:extLst>
          </p:nvPr>
        </p:nvGraphicFramePr>
        <p:xfrm>
          <a:off x="755576" y="2555534"/>
          <a:ext cx="7560840" cy="345970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1039753329"/>
                    </a:ext>
                  </a:extLst>
                </a:gridCol>
                <a:gridCol w="648072">
                  <a:extLst>
                    <a:ext uri="{9D8B030D-6E8A-4147-A177-3AD203B41FA5}">
                      <a16:colId xmlns:a16="http://schemas.microsoft.com/office/drawing/2014/main" val="1579370892"/>
                    </a:ext>
                  </a:extLst>
                </a:gridCol>
                <a:gridCol w="3510390">
                  <a:extLst>
                    <a:ext uri="{9D8B030D-6E8A-4147-A177-3AD203B41FA5}">
                      <a16:colId xmlns:a16="http://schemas.microsoft.com/office/drawing/2014/main" val="3804602894"/>
                    </a:ext>
                  </a:extLst>
                </a:gridCol>
                <a:gridCol w="1890210">
                  <a:extLst>
                    <a:ext uri="{9D8B030D-6E8A-4147-A177-3AD203B41FA5}">
                      <a16:colId xmlns:a16="http://schemas.microsoft.com/office/drawing/2014/main" val="2579893443"/>
                    </a:ext>
                  </a:extLst>
                </a:gridCol>
              </a:tblGrid>
              <a:tr h="848436">
                <a:tc>
                  <a:txBody>
                    <a:bodyPr/>
                    <a:lstStyle/>
                    <a:p>
                      <a:r>
                        <a:rPr lang="tr-TR" dirty="0"/>
                        <a:t>Basılacak </a:t>
                      </a:r>
                    </a:p>
                    <a:p>
                      <a:r>
                        <a:rPr lang="tr-TR" dirty="0"/>
                        <a:t>Karakter</a:t>
                      </a:r>
                      <a:endParaRPr lang="en-US" dirty="0"/>
                    </a:p>
                  </a:txBody>
                  <a:tcPr/>
                </a:tc>
                <a:tc>
                  <a:txBody>
                    <a:bodyPr/>
                    <a:lstStyle/>
                    <a:p>
                      <a:r>
                        <a:rPr lang="tr-TR" dirty="0"/>
                        <a:t>Çıkış</a:t>
                      </a:r>
                    </a:p>
                    <a:p>
                      <a:r>
                        <a:rPr lang="tr-TR" dirty="0"/>
                        <a:t>Karakteri</a:t>
                      </a:r>
                      <a:endParaRPr lang="en-US" dirty="0"/>
                    </a:p>
                  </a:txBody>
                  <a:tcPr/>
                </a:tc>
                <a:tc>
                  <a:txBody>
                    <a:bodyPr/>
                    <a:lstStyle/>
                    <a:p>
                      <a:r>
                        <a:rPr lang="tr-TR" dirty="0"/>
                        <a:t>Örnek Kod</a:t>
                      </a:r>
                      <a:endParaRPr lang="en-US" dirty="0"/>
                    </a:p>
                  </a:txBody>
                  <a:tcPr/>
                </a:tc>
                <a:tc>
                  <a:txBody>
                    <a:bodyPr/>
                    <a:lstStyle/>
                    <a:p>
                      <a:r>
                        <a:rPr lang="tr-TR" dirty="0"/>
                        <a:t>Ekran Çıktısı</a:t>
                      </a:r>
                    </a:p>
                    <a:p>
                      <a:endParaRPr lang="en-US" dirty="0"/>
                    </a:p>
                  </a:txBody>
                  <a:tcPr/>
                </a:tc>
                <a:extLst>
                  <a:ext uri="{0D108BD9-81ED-4DB2-BD59-A6C34878D82A}">
                    <a16:rowId xmlns:a16="http://schemas.microsoft.com/office/drawing/2014/main" val="2863745686"/>
                  </a:ext>
                </a:extLst>
              </a:tr>
              <a:tr h="8484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 (Tek T</a:t>
                      </a:r>
                      <a:r>
                        <a:rPr lang="tr-TR" sz="1800" b="0" kern="1200" dirty="0" err="1">
                          <a:solidFill>
                            <a:schemeClr val="dk1"/>
                          </a:solidFill>
                          <a:effectLst/>
                          <a:latin typeface="+mn-lt"/>
                          <a:ea typeface="+mn-ea"/>
                          <a:cs typeface="+mn-cs"/>
                        </a:rPr>
                        <a:t>ırnak</a:t>
                      </a:r>
                      <a:r>
                        <a:rPr lang="en-US" sz="1800" b="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b="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print("Can\' in </a:t>
                      </a:r>
                      <a:r>
                        <a:rPr lang="en-US" sz="1800" b="0" kern="1200" dirty="0" err="1">
                          <a:solidFill>
                            <a:schemeClr val="dk1"/>
                          </a:solidFill>
                          <a:effectLst/>
                          <a:latin typeface="+mn-lt"/>
                          <a:ea typeface="+mn-ea"/>
                          <a:cs typeface="+mn-cs"/>
                        </a:rPr>
                        <a:t>Evi</a:t>
                      </a:r>
                      <a:r>
                        <a:rPr lang="en-US" sz="1800" b="0" kern="1200" dirty="0">
                          <a:solidFill>
                            <a:schemeClr val="dk1"/>
                          </a:solidFill>
                          <a:effectLst/>
                          <a:latin typeface="+mn-lt"/>
                          <a:ea typeface="+mn-ea"/>
                          <a:cs typeface="+mn-cs"/>
                        </a:rPr>
                        <a:t>")</a:t>
                      </a:r>
                    </a:p>
                    <a:p>
                      <a:endParaRPr lang="en-US" dirty="0"/>
                    </a:p>
                  </a:txBody>
                  <a:tcPr/>
                </a:tc>
                <a:tc>
                  <a:txBody>
                    <a:bodyPr/>
                    <a:lstStyle/>
                    <a:p>
                      <a:r>
                        <a:rPr lang="en-US" dirty="0"/>
                        <a:t>Can' in </a:t>
                      </a:r>
                      <a:r>
                        <a:rPr lang="en-US" dirty="0" err="1"/>
                        <a:t>Evi</a:t>
                      </a:r>
                      <a:endParaRPr lang="en-US" dirty="0"/>
                    </a:p>
                  </a:txBody>
                  <a:tcPr/>
                </a:tc>
                <a:extLst>
                  <a:ext uri="{0D108BD9-81ED-4DB2-BD59-A6C34878D82A}">
                    <a16:rowId xmlns:a16="http://schemas.microsoft.com/office/drawing/2014/main" val="1501346197"/>
                  </a:ext>
                </a:extLst>
              </a:tr>
              <a:tr h="8484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p>
                    <a:p>
                      <a:r>
                        <a:rPr lang="en-US" dirty="0"/>
                        <a:t>(</a:t>
                      </a:r>
                      <a:r>
                        <a:rPr lang="tr-TR" dirty="0"/>
                        <a:t>Çift Tırnak</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b="0" kern="1200" dirty="0">
                          <a:solidFill>
                            <a:schemeClr val="dk1"/>
                          </a:solidFill>
                          <a:effectLst/>
                          <a:latin typeface="+mn-lt"/>
                          <a:ea typeface="+mn-ea"/>
                          <a:cs typeface="+mn-cs"/>
                        </a:rPr>
                        <a: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print("Can:\"</a:t>
                      </a:r>
                      <a:r>
                        <a:rPr lang="en-US" sz="1800" b="0" kern="1200" dirty="0" err="1">
                          <a:solidFill>
                            <a:schemeClr val="dk1"/>
                          </a:solidFill>
                          <a:effectLst/>
                          <a:latin typeface="+mn-lt"/>
                          <a:ea typeface="+mn-ea"/>
                          <a:cs typeface="+mn-cs"/>
                        </a:rPr>
                        <a:t>Selam</a:t>
                      </a:r>
                      <a:r>
                        <a:rPr lang="en-US" sz="1800" b="0" kern="1200" dirty="0">
                          <a:solidFill>
                            <a:schemeClr val="dk1"/>
                          </a:solidFill>
                          <a:effectLst/>
                          <a:latin typeface="+mn-lt"/>
                          <a:ea typeface="+mn-ea"/>
                          <a:cs typeface="+mn-cs"/>
                        </a:rPr>
                        <a:t>\"")</a:t>
                      </a:r>
                    </a:p>
                    <a:p>
                      <a:endParaRPr lang="en-US" dirty="0"/>
                    </a:p>
                  </a:txBody>
                  <a:tcPr/>
                </a:tc>
                <a:tc>
                  <a:txBody>
                    <a:bodyPr/>
                    <a:lstStyle/>
                    <a:p>
                      <a:r>
                        <a:rPr lang="en-US" dirty="0"/>
                        <a:t>Can:"</a:t>
                      </a:r>
                      <a:r>
                        <a:rPr lang="en-US" dirty="0" err="1"/>
                        <a:t>Selam</a:t>
                      </a:r>
                      <a:r>
                        <a:rPr lang="en-US" dirty="0"/>
                        <a:t>"</a:t>
                      </a:r>
                    </a:p>
                  </a:txBody>
                  <a:tcPr/>
                </a:tc>
                <a:extLst>
                  <a:ext uri="{0D108BD9-81ED-4DB2-BD59-A6C34878D82A}">
                    <a16:rowId xmlns:a16="http://schemas.microsoft.com/office/drawing/2014/main" val="586262735"/>
                  </a:ext>
                </a:extLst>
              </a:tr>
              <a:tr h="848436">
                <a:tc>
                  <a:txBody>
                    <a:bodyPr/>
                    <a:lstStyle/>
                    <a:p>
                      <a:r>
                        <a:rPr lang="en-US" dirty="0"/>
                        <a:t>\ (Backslash –</a:t>
                      </a:r>
                      <a:r>
                        <a:rPr lang="en-US" dirty="0" err="1"/>
                        <a:t>Ters</a:t>
                      </a:r>
                      <a:r>
                        <a:rPr lang="en-US" dirty="0"/>
                        <a:t> </a:t>
                      </a:r>
                      <a:r>
                        <a:rPr lang="en-US" dirty="0" err="1"/>
                        <a:t>Kesme</a:t>
                      </a:r>
                      <a:r>
                        <a:rPr lang="en-US" dirty="0"/>
                        <a:t>)</a:t>
                      </a:r>
                    </a:p>
                  </a:txBody>
                  <a:tcPr/>
                </a:tc>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print("C:\\")</a:t>
                      </a:r>
                    </a:p>
                    <a:p>
                      <a:endParaRPr lang="en-US" dirty="0"/>
                    </a:p>
                  </a:txBody>
                  <a:tcPr/>
                </a:tc>
                <a:tc>
                  <a:txBody>
                    <a:bodyPr/>
                    <a:lstStyle/>
                    <a:p>
                      <a:r>
                        <a:rPr lang="en-US" dirty="0"/>
                        <a:t>C:\</a:t>
                      </a:r>
                    </a:p>
                  </a:txBody>
                  <a:tcPr/>
                </a:tc>
                <a:extLst>
                  <a:ext uri="{0D108BD9-81ED-4DB2-BD59-A6C34878D82A}">
                    <a16:rowId xmlns:a16="http://schemas.microsoft.com/office/drawing/2014/main" val="3083337794"/>
                  </a:ext>
                </a:extLst>
              </a:tr>
            </a:tbl>
          </a:graphicData>
        </a:graphic>
      </p:graphicFrame>
    </p:spTree>
    <p:extLst>
      <p:ext uri="{BB962C8B-B14F-4D97-AF65-F5344CB8AC3E}">
        <p14:creationId xmlns:p14="http://schemas.microsoft.com/office/powerpoint/2010/main" val="2926080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308863"/>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14</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467544" y="164363"/>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ÇIKIŞ (ESCAPE) KARAKTERLERİ</a:t>
            </a:r>
          </a:p>
        </p:txBody>
      </p:sp>
      <p:sp>
        <p:nvSpPr>
          <p:cNvPr id="6" name="TextBox 5">
            <a:extLst>
              <a:ext uri="{FF2B5EF4-FFF2-40B4-BE49-F238E27FC236}">
                <a16:creationId xmlns:a16="http://schemas.microsoft.com/office/drawing/2014/main" id="{122AB18A-EA21-09A4-753E-E68805C1E94E}"/>
              </a:ext>
            </a:extLst>
          </p:cNvPr>
          <p:cNvSpPr txBox="1"/>
          <p:nvPr/>
        </p:nvSpPr>
        <p:spPr>
          <a:xfrm>
            <a:off x="755576" y="1772816"/>
            <a:ext cx="7704856" cy="646331"/>
          </a:xfrm>
          <a:prstGeom prst="rect">
            <a:avLst/>
          </a:prstGeom>
          <a:noFill/>
        </p:spPr>
        <p:txBody>
          <a:bodyPr wrap="square" rtlCol="0">
            <a:spAutoFit/>
          </a:bodyPr>
          <a:lstStyle/>
          <a:p>
            <a:r>
              <a:rPr lang="tr-TR" dirty="0"/>
              <a:t>Ekrana basılacak mesajın formatını </a:t>
            </a:r>
            <a:r>
              <a:rPr lang="tr-TR" dirty="0" err="1"/>
              <a:t>değştirmek</a:t>
            </a:r>
            <a:r>
              <a:rPr lang="tr-TR" dirty="0"/>
              <a:t>/ayarlamak için aşağıdaki tabloda belirtilen </a:t>
            </a:r>
            <a:r>
              <a:rPr lang="tr-TR" dirty="0" err="1"/>
              <a:t>escape</a:t>
            </a:r>
            <a:r>
              <a:rPr lang="tr-TR" dirty="0"/>
              <a:t> karakterlerini print komutu ile kullanabilirsiniz.</a:t>
            </a:r>
            <a:endParaRPr lang="en-US" dirty="0"/>
          </a:p>
        </p:txBody>
      </p:sp>
      <p:graphicFrame>
        <p:nvGraphicFramePr>
          <p:cNvPr id="8" name="Table 8">
            <a:extLst>
              <a:ext uri="{FF2B5EF4-FFF2-40B4-BE49-F238E27FC236}">
                <a16:creationId xmlns:a16="http://schemas.microsoft.com/office/drawing/2014/main" id="{56373AE4-9371-DDF7-5CB0-2BFC005ED997}"/>
              </a:ext>
            </a:extLst>
          </p:cNvPr>
          <p:cNvGraphicFramePr>
            <a:graphicFrameLocks noGrp="1"/>
          </p:cNvGraphicFramePr>
          <p:nvPr>
            <p:extLst>
              <p:ext uri="{D42A27DB-BD31-4B8C-83A1-F6EECF244321}">
                <p14:modId xmlns:p14="http://schemas.microsoft.com/office/powerpoint/2010/main" val="3652402067"/>
              </p:ext>
            </p:extLst>
          </p:nvPr>
        </p:nvGraphicFramePr>
        <p:xfrm>
          <a:off x="755576" y="2555534"/>
          <a:ext cx="7560840" cy="345970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1039753329"/>
                    </a:ext>
                  </a:extLst>
                </a:gridCol>
                <a:gridCol w="648072">
                  <a:extLst>
                    <a:ext uri="{9D8B030D-6E8A-4147-A177-3AD203B41FA5}">
                      <a16:colId xmlns:a16="http://schemas.microsoft.com/office/drawing/2014/main" val="1579370892"/>
                    </a:ext>
                  </a:extLst>
                </a:gridCol>
                <a:gridCol w="3510390">
                  <a:extLst>
                    <a:ext uri="{9D8B030D-6E8A-4147-A177-3AD203B41FA5}">
                      <a16:colId xmlns:a16="http://schemas.microsoft.com/office/drawing/2014/main" val="3804602894"/>
                    </a:ext>
                  </a:extLst>
                </a:gridCol>
                <a:gridCol w="1890210">
                  <a:extLst>
                    <a:ext uri="{9D8B030D-6E8A-4147-A177-3AD203B41FA5}">
                      <a16:colId xmlns:a16="http://schemas.microsoft.com/office/drawing/2014/main" val="2579893443"/>
                    </a:ext>
                  </a:extLst>
                </a:gridCol>
              </a:tblGrid>
              <a:tr h="848436">
                <a:tc>
                  <a:txBody>
                    <a:bodyPr/>
                    <a:lstStyle/>
                    <a:p>
                      <a:r>
                        <a:rPr lang="tr-TR" dirty="0"/>
                        <a:t>Basılacak </a:t>
                      </a:r>
                    </a:p>
                    <a:p>
                      <a:r>
                        <a:rPr lang="tr-TR" dirty="0"/>
                        <a:t>Karakter</a:t>
                      </a:r>
                      <a:endParaRPr lang="en-US" dirty="0"/>
                    </a:p>
                  </a:txBody>
                  <a:tcPr/>
                </a:tc>
                <a:tc>
                  <a:txBody>
                    <a:bodyPr/>
                    <a:lstStyle/>
                    <a:p>
                      <a:r>
                        <a:rPr lang="tr-TR" dirty="0"/>
                        <a:t>Çıkış</a:t>
                      </a:r>
                    </a:p>
                    <a:p>
                      <a:r>
                        <a:rPr lang="tr-TR" dirty="0"/>
                        <a:t>Karakteri</a:t>
                      </a:r>
                      <a:endParaRPr lang="en-US" dirty="0"/>
                    </a:p>
                  </a:txBody>
                  <a:tcPr/>
                </a:tc>
                <a:tc>
                  <a:txBody>
                    <a:bodyPr/>
                    <a:lstStyle/>
                    <a:p>
                      <a:r>
                        <a:rPr lang="tr-TR" dirty="0"/>
                        <a:t>Örnek Kod</a:t>
                      </a:r>
                      <a:endParaRPr lang="en-US" dirty="0"/>
                    </a:p>
                  </a:txBody>
                  <a:tcPr/>
                </a:tc>
                <a:tc>
                  <a:txBody>
                    <a:bodyPr/>
                    <a:lstStyle/>
                    <a:p>
                      <a:r>
                        <a:rPr lang="tr-TR" dirty="0"/>
                        <a:t>Ekran Çıktısı</a:t>
                      </a:r>
                    </a:p>
                    <a:p>
                      <a:endParaRPr lang="en-US" dirty="0"/>
                    </a:p>
                  </a:txBody>
                  <a:tcPr/>
                </a:tc>
                <a:extLst>
                  <a:ext uri="{0D108BD9-81ED-4DB2-BD59-A6C34878D82A}">
                    <a16:rowId xmlns:a16="http://schemas.microsoft.com/office/drawing/2014/main" val="2863745686"/>
                  </a:ext>
                </a:extLst>
              </a:tr>
              <a:tr h="8484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Bir alt </a:t>
                      </a:r>
                      <a:r>
                        <a:rPr lang="en-US" sz="1800" b="0" kern="1200" dirty="0" err="1">
                          <a:solidFill>
                            <a:schemeClr val="dk1"/>
                          </a:solidFill>
                          <a:effectLst/>
                          <a:latin typeface="+mn-lt"/>
                          <a:ea typeface="+mn-ea"/>
                          <a:cs typeface="+mn-cs"/>
                        </a:rPr>
                        <a:t>sa</a:t>
                      </a:r>
                      <a:r>
                        <a:rPr lang="tr-TR" sz="1800" b="0" kern="1200" dirty="0">
                          <a:solidFill>
                            <a:schemeClr val="dk1"/>
                          </a:solidFill>
                          <a:effectLst/>
                          <a:latin typeface="+mn-lt"/>
                          <a:ea typeface="+mn-ea"/>
                          <a:cs typeface="+mn-cs"/>
                        </a:rPr>
                        <a:t>tıra geç</a:t>
                      </a:r>
                      <a:endParaRPr lang="en-US"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tr-TR" sz="1800" b="0" kern="1200" dirty="0">
                          <a:solidFill>
                            <a:schemeClr val="dk1"/>
                          </a:solidFill>
                          <a:effectLst/>
                          <a:latin typeface="+mn-lt"/>
                          <a:ea typeface="+mn-ea"/>
                          <a:cs typeface="+mn-cs"/>
                        </a:rPr>
                        <a:t>n</a:t>
                      </a:r>
                      <a:endParaRPr lang="en-US" sz="1800" b="0" kern="1200" dirty="0">
                        <a:solidFill>
                          <a:schemeClr val="dk1"/>
                        </a:solidFill>
                        <a:effectLst/>
                        <a:latin typeface="+mn-lt"/>
                        <a:ea typeface="+mn-ea"/>
                        <a:cs typeface="+mn-cs"/>
                      </a:endParaRPr>
                    </a:p>
                  </a:txBody>
                  <a:tcPr/>
                </a:tc>
                <a:tc>
                  <a:txBody>
                    <a:bodyPr/>
                    <a:lstStyle/>
                    <a:p>
                      <a:r>
                        <a:rPr lang="en-US" sz="1800" b="0" kern="1200" dirty="0">
                          <a:solidFill>
                            <a:schemeClr val="dk1"/>
                          </a:solidFill>
                          <a:effectLst/>
                          <a:latin typeface="+mn-lt"/>
                          <a:ea typeface="+mn-ea"/>
                          <a:cs typeface="+mn-cs"/>
                        </a:rPr>
                        <a:t>print("a\</a:t>
                      </a:r>
                      <a:r>
                        <a:rPr lang="en-US" sz="1800" b="0" kern="1200" dirty="0" err="1">
                          <a:solidFill>
                            <a:schemeClr val="dk1"/>
                          </a:solidFill>
                          <a:effectLst/>
                          <a:latin typeface="+mn-lt"/>
                          <a:ea typeface="+mn-ea"/>
                          <a:cs typeface="+mn-cs"/>
                        </a:rPr>
                        <a:t>nb</a:t>
                      </a:r>
                      <a:r>
                        <a:rPr lang="en-US" sz="1800" b="0" kern="1200" dirty="0">
                          <a:solidFill>
                            <a:schemeClr val="dk1"/>
                          </a:solidFill>
                          <a:effectLst/>
                          <a:latin typeface="+mn-lt"/>
                          <a:ea typeface="+mn-ea"/>
                          <a:cs typeface="+mn-cs"/>
                        </a:rPr>
                        <a:t> ")</a:t>
                      </a:r>
                    </a:p>
                    <a:p>
                      <a:endParaRPr lang="en-US" dirty="0"/>
                    </a:p>
                  </a:txBody>
                  <a:tcPr/>
                </a:tc>
                <a:tc>
                  <a:txBody>
                    <a:bodyPr/>
                    <a:lstStyle/>
                    <a:p>
                      <a:r>
                        <a:rPr lang="en-US" dirty="0"/>
                        <a:t>a</a:t>
                      </a:r>
                    </a:p>
                    <a:p>
                      <a:r>
                        <a:rPr lang="en-US" dirty="0"/>
                        <a:t>b</a:t>
                      </a:r>
                    </a:p>
                  </a:txBody>
                  <a:tcPr/>
                </a:tc>
                <a:extLst>
                  <a:ext uri="{0D108BD9-81ED-4DB2-BD59-A6C34878D82A}">
                    <a16:rowId xmlns:a16="http://schemas.microsoft.com/office/drawing/2014/main" val="1501346197"/>
                  </a:ext>
                </a:extLst>
              </a:tr>
              <a:tr h="8484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Bir tab </a:t>
                      </a:r>
                      <a:r>
                        <a:rPr lang="en-US" dirty="0" err="1"/>
                        <a:t>bo</a:t>
                      </a:r>
                      <a:r>
                        <a:rPr lang="tr-TR" dirty="0" err="1"/>
                        <a:t>şluk</a:t>
                      </a:r>
                      <a:r>
                        <a:rPr lang="tr-TR" dirty="0"/>
                        <a:t> oluşturmak</a:t>
                      </a:r>
                      <a:r>
                        <a:rPr lang="en-US" dirty="0"/>
                        <a:t>)</a:t>
                      </a:r>
                    </a:p>
                  </a:txBody>
                  <a:tcPr/>
                </a:tc>
                <a:tc>
                  <a:txBody>
                    <a:bodyPr/>
                    <a:lstStyle/>
                    <a:p>
                      <a:r>
                        <a:rPr lang="en-US"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print("1\t2")</a:t>
                      </a:r>
                    </a:p>
                    <a:p>
                      <a:endParaRPr lang="en-US" dirty="0"/>
                    </a:p>
                  </a:txBody>
                  <a:tcPr/>
                </a:tc>
                <a:tc>
                  <a:txBody>
                    <a:bodyPr/>
                    <a:lstStyle/>
                    <a:p>
                      <a:r>
                        <a:rPr lang="en-US" dirty="0"/>
                        <a:t>1       2</a:t>
                      </a:r>
                    </a:p>
                  </a:txBody>
                  <a:tcPr/>
                </a:tc>
                <a:extLst>
                  <a:ext uri="{0D108BD9-81ED-4DB2-BD59-A6C34878D82A}">
                    <a16:rowId xmlns:a16="http://schemas.microsoft.com/office/drawing/2014/main" val="586262735"/>
                  </a:ext>
                </a:extLst>
              </a:tr>
              <a:tr h="848436">
                <a:tc>
                  <a:txBody>
                    <a:bodyPr/>
                    <a:lstStyle/>
                    <a:p>
                      <a:r>
                        <a:rPr lang="en-US" dirty="0" err="1"/>
                        <a:t>Dikey</a:t>
                      </a:r>
                      <a:r>
                        <a:rPr lang="en-US" dirty="0"/>
                        <a:t> tab</a:t>
                      </a:r>
                    </a:p>
                  </a:txBody>
                  <a:tcPr/>
                </a:tc>
                <a:tc>
                  <a:txBody>
                    <a:bodyPr/>
                    <a:lstStyle/>
                    <a:p>
                      <a:r>
                        <a:rPr lang="en-US" dirty="0"/>
                        <a:t>\v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print("1\v2")</a:t>
                      </a:r>
                    </a:p>
                    <a:p>
                      <a:endParaRPr lang="en-US" dirty="0"/>
                    </a:p>
                  </a:txBody>
                  <a:tcPr/>
                </a:tc>
                <a:tc>
                  <a:txBody>
                    <a:bodyPr/>
                    <a:lstStyle/>
                    <a:p>
                      <a:r>
                        <a:rPr lang="en-US" dirty="0"/>
                        <a:t>1</a:t>
                      </a:r>
                    </a:p>
                    <a:p>
                      <a:r>
                        <a:rPr lang="en-US" dirty="0"/>
                        <a:t>2</a:t>
                      </a:r>
                    </a:p>
                  </a:txBody>
                  <a:tcPr/>
                </a:tc>
                <a:extLst>
                  <a:ext uri="{0D108BD9-81ED-4DB2-BD59-A6C34878D82A}">
                    <a16:rowId xmlns:a16="http://schemas.microsoft.com/office/drawing/2014/main" val="3083337794"/>
                  </a:ext>
                </a:extLst>
              </a:tr>
            </a:tbl>
          </a:graphicData>
        </a:graphic>
      </p:graphicFrame>
    </p:spTree>
    <p:extLst>
      <p:ext uri="{BB962C8B-B14F-4D97-AF65-F5344CB8AC3E}">
        <p14:creationId xmlns:p14="http://schemas.microsoft.com/office/powerpoint/2010/main" val="338584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308863"/>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15</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467544" y="164363"/>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ÇIKIŞ (ESCAPE) KARAKTERLERİ</a:t>
            </a:r>
          </a:p>
        </p:txBody>
      </p:sp>
      <p:sp>
        <p:nvSpPr>
          <p:cNvPr id="6" name="TextBox 5">
            <a:extLst>
              <a:ext uri="{FF2B5EF4-FFF2-40B4-BE49-F238E27FC236}">
                <a16:creationId xmlns:a16="http://schemas.microsoft.com/office/drawing/2014/main" id="{122AB18A-EA21-09A4-753E-E68805C1E94E}"/>
              </a:ext>
            </a:extLst>
          </p:cNvPr>
          <p:cNvSpPr txBox="1"/>
          <p:nvPr/>
        </p:nvSpPr>
        <p:spPr>
          <a:xfrm>
            <a:off x="755576" y="1772816"/>
            <a:ext cx="7704856" cy="646331"/>
          </a:xfrm>
          <a:prstGeom prst="rect">
            <a:avLst/>
          </a:prstGeom>
          <a:noFill/>
        </p:spPr>
        <p:txBody>
          <a:bodyPr wrap="square" rtlCol="0">
            <a:spAutoFit/>
          </a:bodyPr>
          <a:lstStyle/>
          <a:p>
            <a:r>
              <a:rPr lang="tr-TR" dirty="0"/>
              <a:t>Ekrana basılacak mesajın formatını </a:t>
            </a:r>
            <a:r>
              <a:rPr lang="tr-TR" dirty="0" err="1"/>
              <a:t>değştirmek</a:t>
            </a:r>
            <a:r>
              <a:rPr lang="tr-TR" dirty="0"/>
              <a:t>/ayarlamak için aşağıdaki tabloda belirtilen </a:t>
            </a:r>
            <a:r>
              <a:rPr lang="tr-TR" dirty="0" err="1"/>
              <a:t>escape</a:t>
            </a:r>
            <a:r>
              <a:rPr lang="tr-TR" dirty="0"/>
              <a:t> karakterlerini print komutu ile kullanabilirsiniz.</a:t>
            </a:r>
            <a:endParaRPr lang="en-US" dirty="0"/>
          </a:p>
        </p:txBody>
      </p:sp>
      <p:graphicFrame>
        <p:nvGraphicFramePr>
          <p:cNvPr id="8" name="Table 8">
            <a:extLst>
              <a:ext uri="{FF2B5EF4-FFF2-40B4-BE49-F238E27FC236}">
                <a16:creationId xmlns:a16="http://schemas.microsoft.com/office/drawing/2014/main" id="{56373AE4-9371-DDF7-5CB0-2BFC005ED997}"/>
              </a:ext>
            </a:extLst>
          </p:cNvPr>
          <p:cNvGraphicFramePr>
            <a:graphicFrameLocks noGrp="1"/>
          </p:cNvGraphicFramePr>
          <p:nvPr>
            <p:extLst>
              <p:ext uri="{D42A27DB-BD31-4B8C-83A1-F6EECF244321}">
                <p14:modId xmlns:p14="http://schemas.microsoft.com/office/powerpoint/2010/main" val="1298513024"/>
              </p:ext>
            </p:extLst>
          </p:nvPr>
        </p:nvGraphicFramePr>
        <p:xfrm>
          <a:off x="755576" y="2555534"/>
          <a:ext cx="7560840" cy="3525672"/>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1039753329"/>
                    </a:ext>
                  </a:extLst>
                </a:gridCol>
                <a:gridCol w="648072">
                  <a:extLst>
                    <a:ext uri="{9D8B030D-6E8A-4147-A177-3AD203B41FA5}">
                      <a16:colId xmlns:a16="http://schemas.microsoft.com/office/drawing/2014/main" val="1579370892"/>
                    </a:ext>
                  </a:extLst>
                </a:gridCol>
                <a:gridCol w="3510390">
                  <a:extLst>
                    <a:ext uri="{9D8B030D-6E8A-4147-A177-3AD203B41FA5}">
                      <a16:colId xmlns:a16="http://schemas.microsoft.com/office/drawing/2014/main" val="3804602894"/>
                    </a:ext>
                  </a:extLst>
                </a:gridCol>
                <a:gridCol w="1890210">
                  <a:extLst>
                    <a:ext uri="{9D8B030D-6E8A-4147-A177-3AD203B41FA5}">
                      <a16:colId xmlns:a16="http://schemas.microsoft.com/office/drawing/2014/main" val="2579893443"/>
                    </a:ext>
                  </a:extLst>
                </a:gridCol>
              </a:tblGrid>
              <a:tr h="848436">
                <a:tc>
                  <a:txBody>
                    <a:bodyPr/>
                    <a:lstStyle/>
                    <a:p>
                      <a:r>
                        <a:rPr lang="tr-TR" dirty="0"/>
                        <a:t>Basılacak </a:t>
                      </a:r>
                    </a:p>
                    <a:p>
                      <a:r>
                        <a:rPr lang="tr-TR" dirty="0"/>
                        <a:t>Karakter</a:t>
                      </a:r>
                      <a:endParaRPr lang="en-US" dirty="0"/>
                    </a:p>
                  </a:txBody>
                  <a:tcPr/>
                </a:tc>
                <a:tc>
                  <a:txBody>
                    <a:bodyPr/>
                    <a:lstStyle/>
                    <a:p>
                      <a:r>
                        <a:rPr lang="tr-TR" dirty="0"/>
                        <a:t>Çıkış</a:t>
                      </a:r>
                    </a:p>
                    <a:p>
                      <a:r>
                        <a:rPr lang="tr-TR" dirty="0"/>
                        <a:t>Karakteri</a:t>
                      </a:r>
                      <a:endParaRPr lang="en-US" dirty="0"/>
                    </a:p>
                  </a:txBody>
                  <a:tcPr/>
                </a:tc>
                <a:tc>
                  <a:txBody>
                    <a:bodyPr/>
                    <a:lstStyle/>
                    <a:p>
                      <a:r>
                        <a:rPr lang="tr-TR" dirty="0"/>
                        <a:t>Örnek Kod</a:t>
                      </a:r>
                      <a:endParaRPr lang="en-US" dirty="0"/>
                    </a:p>
                  </a:txBody>
                  <a:tcPr/>
                </a:tc>
                <a:tc>
                  <a:txBody>
                    <a:bodyPr/>
                    <a:lstStyle/>
                    <a:p>
                      <a:r>
                        <a:rPr lang="tr-TR" dirty="0"/>
                        <a:t>Ekran Çıktısı</a:t>
                      </a:r>
                    </a:p>
                    <a:p>
                      <a:endParaRPr lang="en-US" dirty="0"/>
                    </a:p>
                  </a:txBody>
                  <a:tcPr/>
                </a:tc>
                <a:extLst>
                  <a:ext uri="{0D108BD9-81ED-4DB2-BD59-A6C34878D82A}">
                    <a16:rowId xmlns:a16="http://schemas.microsoft.com/office/drawing/2014/main" val="2863745686"/>
                  </a:ext>
                </a:extLst>
              </a:tr>
              <a:tr h="8484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Backspace </a:t>
                      </a:r>
                      <a:r>
                        <a:rPr lang="en-US" sz="1800" b="0" kern="1200" dirty="0" err="1">
                          <a:solidFill>
                            <a:schemeClr val="dk1"/>
                          </a:solidFill>
                          <a:effectLst/>
                          <a:latin typeface="+mn-lt"/>
                          <a:ea typeface="+mn-ea"/>
                          <a:cs typeface="+mn-cs"/>
                        </a:rPr>
                        <a:t>tu</a:t>
                      </a:r>
                      <a:r>
                        <a:rPr lang="tr-TR" sz="1800" b="0" kern="1200" dirty="0">
                          <a:solidFill>
                            <a:schemeClr val="dk1"/>
                          </a:solidFill>
                          <a:effectLst/>
                          <a:latin typeface="+mn-lt"/>
                          <a:ea typeface="+mn-ea"/>
                          <a:cs typeface="+mn-cs"/>
                        </a:rPr>
                        <a:t>şu</a:t>
                      </a:r>
                      <a:endParaRPr lang="en-US"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tr-TR" sz="1800" b="0" kern="1200" dirty="0">
                          <a:solidFill>
                            <a:schemeClr val="dk1"/>
                          </a:solidFill>
                          <a:effectLst/>
                          <a:latin typeface="+mn-lt"/>
                          <a:ea typeface="+mn-ea"/>
                          <a:cs typeface="+mn-cs"/>
                        </a:rPr>
                        <a:t>b</a:t>
                      </a:r>
                      <a:endParaRPr lang="en-US" sz="1800" b="0" kern="1200" dirty="0">
                        <a:solidFill>
                          <a:schemeClr val="dk1"/>
                        </a:solidFill>
                        <a:effectLst/>
                        <a:latin typeface="+mn-lt"/>
                        <a:ea typeface="+mn-ea"/>
                        <a:cs typeface="+mn-cs"/>
                      </a:endParaRPr>
                    </a:p>
                  </a:txBody>
                  <a:tcPr/>
                </a:tc>
                <a:tc>
                  <a:txBody>
                    <a:bodyPr/>
                    <a:lstStyle/>
                    <a:p>
                      <a:r>
                        <a:rPr lang="en-US" sz="1800" b="0" kern="1200" dirty="0">
                          <a:solidFill>
                            <a:schemeClr val="dk1"/>
                          </a:solidFill>
                          <a:effectLst/>
                          <a:latin typeface="+mn-lt"/>
                          <a:ea typeface="+mn-ea"/>
                          <a:cs typeface="+mn-cs"/>
                        </a:rPr>
                        <a:t>print("</a:t>
                      </a:r>
                      <a:r>
                        <a:rPr lang="tr-TR" sz="1800" b="0" kern="1200" dirty="0">
                          <a:solidFill>
                            <a:schemeClr val="dk1"/>
                          </a:solidFill>
                          <a:effectLst/>
                          <a:latin typeface="+mn-lt"/>
                          <a:ea typeface="+mn-ea"/>
                          <a:cs typeface="+mn-cs"/>
                        </a:rPr>
                        <a:t>12</a:t>
                      </a:r>
                      <a:r>
                        <a:rPr lang="en-US" sz="1800" b="0" kern="1200" dirty="0">
                          <a:solidFill>
                            <a:schemeClr val="dk1"/>
                          </a:solidFill>
                          <a:effectLst/>
                          <a:latin typeface="+mn-lt"/>
                          <a:ea typeface="+mn-ea"/>
                          <a:cs typeface="+mn-cs"/>
                        </a:rPr>
                        <a:t>\b</a:t>
                      </a:r>
                      <a:r>
                        <a:rPr lang="tr-TR" sz="1800" b="0" kern="1200" dirty="0">
                          <a:solidFill>
                            <a:schemeClr val="dk1"/>
                          </a:solidFill>
                          <a:effectLst/>
                          <a:latin typeface="+mn-lt"/>
                          <a:ea typeface="+mn-ea"/>
                          <a:cs typeface="+mn-cs"/>
                        </a:rPr>
                        <a:t>3</a:t>
                      </a:r>
                      <a:r>
                        <a:rPr lang="en-US" sz="1800" b="0" kern="1200" dirty="0">
                          <a:solidFill>
                            <a:schemeClr val="dk1"/>
                          </a:solidFill>
                          <a:effectLst/>
                          <a:latin typeface="+mn-lt"/>
                          <a:ea typeface="+mn-ea"/>
                          <a:cs typeface="+mn-cs"/>
                        </a:rPr>
                        <a:t>")</a:t>
                      </a:r>
                    </a:p>
                    <a:p>
                      <a:endParaRPr lang="en-US" dirty="0"/>
                    </a:p>
                  </a:txBody>
                  <a:tcPr/>
                </a:tc>
                <a:tc>
                  <a:txBody>
                    <a:bodyPr/>
                    <a:lstStyle/>
                    <a:p>
                      <a:r>
                        <a:rPr lang="en-US" dirty="0"/>
                        <a:t>13</a:t>
                      </a:r>
                    </a:p>
                  </a:txBody>
                  <a:tcPr/>
                </a:tc>
                <a:extLst>
                  <a:ext uri="{0D108BD9-81ED-4DB2-BD59-A6C34878D82A}">
                    <a16:rowId xmlns:a16="http://schemas.microsoft.com/office/drawing/2014/main" val="1501346197"/>
                  </a:ext>
                </a:extLst>
              </a:tr>
              <a:tr h="8484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Enter</a:t>
                      </a:r>
                      <a:r>
                        <a:rPr lang="tr-TR" dirty="0"/>
                        <a:t> tuşuna basıldı(Satır başına dönüş)</a:t>
                      </a:r>
                      <a:endParaRPr lang="en-US" dirty="0"/>
                    </a:p>
                  </a:txBody>
                  <a:tcPr/>
                </a:tc>
                <a:tc>
                  <a:txBody>
                    <a:bodyPr/>
                    <a:lstStyle/>
                    <a:p>
                      <a:r>
                        <a:rPr lang="en-US" dirty="0"/>
                        <a:t>\</a:t>
                      </a:r>
                      <a:r>
                        <a:rPr lang="tr-TR" dirty="0"/>
                        <a:t>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print("</a:t>
                      </a:r>
                      <a:r>
                        <a:rPr lang="tr-TR" sz="1800" b="0" kern="1200" dirty="0">
                          <a:solidFill>
                            <a:schemeClr val="dk1"/>
                          </a:solidFill>
                          <a:effectLst/>
                          <a:latin typeface="+mn-lt"/>
                          <a:ea typeface="+mn-ea"/>
                          <a:cs typeface="+mn-cs"/>
                        </a:rPr>
                        <a:t> Ahmet</a:t>
                      </a:r>
                      <a:r>
                        <a:rPr lang="en-US" sz="1800" b="0" kern="1200" dirty="0">
                          <a:solidFill>
                            <a:schemeClr val="dk1"/>
                          </a:solidFill>
                          <a:effectLst/>
                          <a:latin typeface="+mn-lt"/>
                          <a:ea typeface="+mn-ea"/>
                          <a:cs typeface="+mn-cs"/>
                        </a:rPr>
                        <a:t>\</a:t>
                      </a:r>
                      <a:r>
                        <a:rPr lang="en-US" sz="1800" b="0" kern="1200" dirty="0" err="1">
                          <a:solidFill>
                            <a:schemeClr val="dk1"/>
                          </a:solidFill>
                          <a:effectLst/>
                          <a:latin typeface="+mn-lt"/>
                          <a:ea typeface="+mn-ea"/>
                          <a:cs typeface="+mn-cs"/>
                        </a:rPr>
                        <a:t>rMehmet</a:t>
                      </a:r>
                      <a:r>
                        <a:rPr lang="en-US" sz="1800" b="0" kern="1200" dirty="0">
                          <a:solidFill>
                            <a:schemeClr val="dk1"/>
                          </a:solidFill>
                          <a:effectLst/>
                          <a:latin typeface="+mn-lt"/>
                          <a:ea typeface="+mn-ea"/>
                          <a:cs typeface="+mn-cs"/>
                        </a:rPr>
                        <a:t>")</a:t>
                      </a:r>
                    </a:p>
                    <a:p>
                      <a:endParaRPr lang="en-US" dirty="0"/>
                    </a:p>
                  </a:txBody>
                  <a:tcPr/>
                </a:tc>
                <a:tc>
                  <a:txBody>
                    <a:bodyPr/>
                    <a:lstStyle/>
                    <a:p>
                      <a:r>
                        <a:rPr lang="en-US" dirty="0"/>
                        <a:t>Ahmet</a:t>
                      </a:r>
                    </a:p>
                    <a:p>
                      <a:endParaRPr lang="en-US" dirty="0"/>
                    </a:p>
                    <a:p>
                      <a:r>
                        <a:rPr lang="en-US" dirty="0"/>
                        <a:t>Mehmet</a:t>
                      </a:r>
                    </a:p>
                  </a:txBody>
                  <a:tcPr/>
                </a:tc>
                <a:extLst>
                  <a:ext uri="{0D108BD9-81ED-4DB2-BD59-A6C34878D82A}">
                    <a16:rowId xmlns:a16="http://schemas.microsoft.com/office/drawing/2014/main" val="586262735"/>
                  </a:ext>
                </a:extLst>
              </a:tr>
              <a:tr h="848436">
                <a:tc>
                  <a:txBody>
                    <a:bodyPr/>
                    <a:lstStyle/>
                    <a:p>
                      <a:r>
                        <a:rPr lang="en-US" dirty="0"/>
                        <a:t>Alarm(ASCII Bell)</a:t>
                      </a:r>
                    </a:p>
                  </a:txBody>
                  <a:tcPr/>
                </a:tc>
                <a:tc>
                  <a:txBody>
                    <a:bodyPr/>
                    <a:lstStyle/>
                    <a:p>
                      <a:r>
                        <a:rPr lang="en-US" dirty="0"/>
                        <a:t>\a</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83337794"/>
                  </a:ext>
                </a:extLst>
              </a:tr>
            </a:tbl>
          </a:graphicData>
        </a:graphic>
      </p:graphicFrame>
    </p:spTree>
    <p:extLst>
      <p:ext uri="{BB962C8B-B14F-4D97-AF65-F5344CB8AC3E}">
        <p14:creationId xmlns:p14="http://schemas.microsoft.com/office/powerpoint/2010/main" val="1112202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308863"/>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16</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467544" y="164363"/>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en-US" sz="3600" b="1" dirty="0">
                <a:solidFill>
                  <a:srgbClr val="FF0000"/>
                </a:solidFill>
              </a:rPr>
              <a:t>S</a:t>
            </a:r>
            <a:r>
              <a:rPr lang="tr-TR" sz="3600" b="1" dirty="0">
                <a:solidFill>
                  <a:srgbClr val="FF0000"/>
                </a:solidFill>
              </a:rPr>
              <a:t>AYI DÖNÜŞÜMLERİ</a:t>
            </a:r>
          </a:p>
        </p:txBody>
      </p:sp>
      <p:sp>
        <p:nvSpPr>
          <p:cNvPr id="9" name="TextBox 8">
            <a:extLst>
              <a:ext uri="{FF2B5EF4-FFF2-40B4-BE49-F238E27FC236}">
                <a16:creationId xmlns:a16="http://schemas.microsoft.com/office/drawing/2014/main" id="{1D810FDE-E25C-AEDA-2F7E-DE5CFADCF181}"/>
              </a:ext>
            </a:extLst>
          </p:cNvPr>
          <p:cNvSpPr txBox="1"/>
          <p:nvPr/>
        </p:nvSpPr>
        <p:spPr>
          <a:xfrm>
            <a:off x="1043608" y="1673988"/>
            <a:ext cx="7128792" cy="2308324"/>
          </a:xfrm>
          <a:prstGeom prst="rect">
            <a:avLst/>
          </a:prstGeom>
          <a:noFill/>
        </p:spPr>
        <p:txBody>
          <a:bodyPr wrap="square" rtlCol="0">
            <a:spAutoFit/>
          </a:bodyPr>
          <a:lstStyle/>
          <a:p>
            <a:endParaRPr lang="tr-TR" dirty="0"/>
          </a:p>
          <a:p>
            <a:endParaRPr lang="tr-TR" dirty="0"/>
          </a:p>
          <a:p>
            <a:endParaRPr lang="tr-TR" dirty="0"/>
          </a:p>
          <a:p>
            <a:r>
              <a:rPr lang="tr-TR" dirty="0"/>
              <a:t>Her ne kadar gündelik yaşamda onlu (desimal) sayı sistemini kullanıyor olsak da bilgisayar diğer sayı sistemleri ile de (</a:t>
            </a:r>
            <a:r>
              <a:rPr lang="tr-TR" dirty="0" err="1"/>
              <a:t>onaltılı</a:t>
            </a:r>
            <a:r>
              <a:rPr lang="tr-TR" dirty="0"/>
              <a:t>/</a:t>
            </a:r>
            <a:r>
              <a:rPr lang="tr-TR" dirty="0" err="1"/>
              <a:t>hex</a:t>
            </a:r>
            <a:r>
              <a:rPr lang="tr-TR" dirty="0"/>
              <a:t>, sekizli/</a:t>
            </a:r>
            <a:r>
              <a:rPr lang="tr-TR" dirty="0" err="1"/>
              <a:t>oct</a:t>
            </a:r>
            <a:r>
              <a:rPr lang="tr-TR" dirty="0"/>
              <a:t>, ikili/bin) işlem yapmaktadır. Bu sayı sistemlerinin dönüşümlerinde print komutu, dönüşüm fonksiyonları ile bir sonraki sayfada bulunan tablolarda gösterildiği biçimde kullanılmaktadır.</a:t>
            </a:r>
          </a:p>
        </p:txBody>
      </p:sp>
    </p:spTree>
    <p:extLst>
      <p:ext uri="{BB962C8B-B14F-4D97-AF65-F5344CB8AC3E}">
        <p14:creationId xmlns:p14="http://schemas.microsoft.com/office/powerpoint/2010/main" val="2748940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44624"/>
            <a:ext cx="8208912" cy="648072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574B2CB0-306E-CDBB-52B3-CA3167B0D035}"/>
              </a:ext>
            </a:extLst>
          </p:cNvPr>
          <p:cNvSpPr txBox="1"/>
          <p:nvPr/>
        </p:nvSpPr>
        <p:spPr>
          <a:xfrm>
            <a:off x="755576" y="331544"/>
            <a:ext cx="7632848" cy="1200329"/>
          </a:xfrm>
          <a:prstGeom prst="rect">
            <a:avLst/>
          </a:prstGeom>
          <a:noFill/>
        </p:spPr>
        <p:txBody>
          <a:bodyPr wrap="square" rtlCol="0">
            <a:spAutoFit/>
          </a:bodyPr>
          <a:lstStyle/>
          <a:p>
            <a:endParaRPr lang="tr-TR" dirty="0"/>
          </a:p>
          <a:p>
            <a:endParaRPr lang="tr-TR" dirty="0"/>
          </a:p>
          <a:p>
            <a:endParaRPr lang="tr-TR" dirty="0"/>
          </a:p>
          <a:p>
            <a:endParaRPr lang="en-US" dirty="0"/>
          </a:p>
        </p:txBody>
      </p:sp>
      <p:graphicFrame>
        <p:nvGraphicFramePr>
          <p:cNvPr id="6" name="Table 7">
            <a:extLst>
              <a:ext uri="{FF2B5EF4-FFF2-40B4-BE49-F238E27FC236}">
                <a16:creationId xmlns:a16="http://schemas.microsoft.com/office/drawing/2014/main" id="{517576FA-FBB0-C922-F588-3F42A2914634}"/>
              </a:ext>
            </a:extLst>
          </p:cNvPr>
          <p:cNvGraphicFramePr>
            <a:graphicFrameLocks noGrp="1"/>
          </p:cNvGraphicFramePr>
          <p:nvPr>
            <p:extLst>
              <p:ext uri="{D42A27DB-BD31-4B8C-83A1-F6EECF244321}">
                <p14:modId xmlns:p14="http://schemas.microsoft.com/office/powerpoint/2010/main" val="292998460"/>
              </p:ext>
            </p:extLst>
          </p:nvPr>
        </p:nvGraphicFramePr>
        <p:xfrm>
          <a:off x="1563824" y="1090291"/>
          <a:ext cx="6096000" cy="4677418"/>
        </p:xfrm>
        <a:graphic>
          <a:graphicData uri="http://schemas.openxmlformats.org/drawingml/2006/table">
            <a:tbl>
              <a:tblPr firstRow="1">
                <a:tableStyleId>{5C22544A-7EE6-4342-B048-85BDC9FD1C3A}</a:tableStyleId>
              </a:tblPr>
              <a:tblGrid>
                <a:gridCol w="2032000">
                  <a:extLst>
                    <a:ext uri="{9D8B030D-6E8A-4147-A177-3AD203B41FA5}">
                      <a16:colId xmlns:a16="http://schemas.microsoft.com/office/drawing/2014/main" val="2699862017"/>
                    </a:ext>
                  </a:extLst>
                </a:gridCol>
                <a:gridCol w="2032000">
                  <a:extLst>
                    <a:ext uri="{9D8B030D-6E8A-4147-A177-3AD203B41FA5}">
                      <a16:colId xmlns:a16="http://schemas.microsoft.com/office/drawing/2014/main" val="693392509"/>
                    </a:ext>
                  </a:extLst>
                </a:gridCol>
                <a:gridCol w="2032000">
                  <a:extLst>
                    <a:ext uri="{9D8B030D-6E8A-4147-A177-3AD203B41FA5}">
                      <a16:colId xmlns:a16="http://schemas.microsoft.com/office/drawing/2014/main" val="2355599236"/>
                    </a:ext>
                  </a:extLst>
                </a:gridCol>
              </a:tblGrid>
              <a:tr h="735856">
                <a:tc>
                  <a:txBody>
                    <a:bodyPr/>
                    <a:lstStyle/>
                    <a:p>
                      <a:r>
                        <a:rPr lang="tr-TR" dirty="0"/>
                        <a:t>İşlem</a:t>
                      </a:r>
                      <a:endParaRPr lang="en-US" dirty="0"/>
                    </a:p>
                  </a:txBody>
                  <a:tcPr/>
                </a:tc>
                <a:tc>
                  <a:txBody>
                    <a:bodyPr/>
                    <a:lstStyle/>
                    <a:p>
                      <a:r>
                        <a:rPr lang="tr-TR" dirty="0"/>
                        <a:t>format () </a:t>
                      </a:r>
                      <a:r>
                        <a:rPr lang="tr-TR" dirty="0" err="1"/>
                        <a:t>fonskiyonu</a:t>
                      </a:r>
                      <a:endParaRPr lang="en-US" dirty="0"/>
                    </a:p>
                  </a:txBody>
                  <a:tcPr/>
                </a:tc>
                <a:tc>
                  <a:txBody>
                    <a:bodyPr/>
                    <a:lstStyle/>
                    <a:p>
                      <a:r>
                        <a:rPr lang="tr-TR" dirty="0" err="1"/>
                        <a:t>hex</a:t>
                      </a:r>
                      <a:r>
                        <a:rPr lang="tr-TR" dirty="0"/>
                        <a:t>(),bin(),</a:t>
                      </a:r>
                      <a:r>
                        <a:rPr lang="tr-TR" dirty="0" err="1"/>
                        <a:t>oct</a:t>
                      </a:r>
                      <a:r>
                        <a:rPr lang="tr-TR" dirty="0"/>
                        <a:t>()</a:t>
                      </a:r>
                    </a:p>
                    <a:p>
                      <a:r>
                        <a:rPr lang="tr-TR" dirty="0"/>
                        <a:t>Fonksiyonlarıyla</a:t>
                      </a:r>
                      <a:endParaRPr lang="en-US" dirty="0"/>
                    </a:p>
                  </a:txBody>
                  <a:tcPr/>
                </a:tc>
                <a:extLst>
                  <a:ext uri="{0D108BD9-81ED-4DB2-BD59-A6C34878D82A}">
                    <a16:rowId xmlns:a16="http://schemas.microsoft.com/office/drawing/2014/main" val="3535321943"/>
                  </a:ext>
                </a:extLst>
              </a:tr>
              <a:tr h="1313854">
                <a:tc>
                  <a:txBody>
                    <a:bodyPr/>
                    <a:lstStyle/>
                    <a:p>
                      <a:r>
                        <a:rPr lang="tr-TR" dirty="0"/>
                        <a:t>#(255)</a:t>
                      </a:r>
                      <a:r>
                        <a:rPr lang="tr-TR" sz="800" dirty="0"/>
                        <a:t>10 </a:t>
                      </a:r>
                      <a:r>
                        <a:rPr lang="tr-TR" dirty="0"/>
                        <a:t>=(FF)</a:t>
                      </a:r>
                      <a:r>
                        <a:rPr lang="tr-TR" sz="800" dirty="0"/>
                        <a:t>16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400" dirty="0"/>
                        <a:t>print(format(255, </a:t>
                      </a:r>
                      <a:r>
                        <a:rPr lang="en-US" sz="1400" b="0" kern="1200" dirty="0">
                          <a:solidFill>
                            <a:schemeClr val="dk1"/>
                          </a:solidFill>
                          <a:effectLst/>
                          <a:latin typeface="+mn-lt"/>
                          <a:ea typeface="+mn-ea"/>
                          <a:cs typeface="+mn-cs"/>
                        </a:rPr>
                        <a:t>"</a:t>
                      </a:r>
                      <a:r>
                        <a:rPr lang="tr-TR" sz="1400" b="0" kern="1200" dirty="0">
                          <a:solidFill>
                            <a:schemeClr val="dk1"/>
                          </a:solidFill>
                          <a:effectLst/>
                          <a:latin typeface="+mn-lt"/>
                          <a:ea typeface="+mn-ea"/>
                          <a:cs typeface="+mn-cs"/>
                        </a:rPr>
                        <a:t>0x</a:t>
                      </a:r>
                      <a:r>
                        <a:rPr lang="en-US" sz="1400" b="0" kern="1200" dirty="0">
                          <a:solidFill>
                            <a:schemeClr val="dk1"/>
                          </a:solidFill>
                          <a:effectLst/>
                          <a:latin typeface="+mn-lt"/>
                          <a:ea typeface="+mn-ea"/>
                          <a:cs typeface="+mn-cs"/>
                        </a:rPr>
                        <a:t>"</a:t>
                      </a:r>
                      <a:r>
                        <a:rPr lang="tr-TR" sz="1400" dirty="0"/>
                        <a:t>))</a:t>
                      </a:r>
                      <a:endParaRPr lang="en-US" sz="1400" dirty="0"/>
                    </a:p>
                  </a:txBody>
                  <a:tcPr/>
                </a:tc>
                <a:tc>
                  <a:txBody>
                    <a:bodyPr/>
                    <a:lstStyle/>
                    <a:p>
                      <a:r>
                        <a:rPr lang="tr-TR" dirty="0"/>
                        <a:t>print(</a:t>
                      </a:r>
                      <a:r>
                        <a:rPr lang="tr-TR" dirty="0" err="1"/>
                        <a:t>hex</a:t>
                      </a:r>
                      <a:r>
                        <a:rPr lang="tr-TR" dirty="0"/>
                        <a:t>(255))</a:t>
                      </a:r>
                      <a:endParaRPr lang="en-US" dirty="0"/>
                    </a:p>
                  </a:txBody>
                  <a:tcPr/>
                </a:tc>
                <a:extLst>
                  <a:ext uri="{0D108BD9-81ED-4DB2-BD59-A6C34878D82A}">
                    <a16:rowId xmlns:a16="http://schemas.microsoft.com/office/drawing/2014/main" val="3138141136"/>
                  </a:ext>
                </a:extLst>
              </a:tr>
              <a:tr h="13138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#(255)</a:t>
                      </a:r>
                      <a:r>
                        <a:rPr lang="tr-TR" sz="800" dirty="0"/>
                        <a:t>10 </a:t>
                      </a:r>
                      <a:r>
                        <a:rPr lang="tr-TR" dirty="0"/>
                        <a:t>=(1111111)</a:t>
                      </a:r>
                      <a:r>
                        <a:rPr lang="tr-TR" sz="800" dirty="0"/>
                        <a:t>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0" i="0" u="none" strike="noStrike" kern="1200" cap="none" spc="0" normalizeH="0" baseline="0" noProof="0" dirty="0">
                          <a:ln>
                            <a:noFill/>
                          </a:ln>
                          <a:solidFill>
                            <a:prstClr val="black"/>
                          </a:solidFill>
                          <a:effectLst/>
                          <a:uLnTx/>
                          <a:uFillTx/>
                          <a:latin typeface="+mn-lt"/>
                          <a:ea typeface="+mn-ea"/>
                          <a:cs typeface="+mn-cs"/>
                        </a:rPr>
                        <a:t>print(format(255, </a:t>
                      </a:r>
                      <a:r>
                        <a:rPr kumimoji="0" lang="en-US" sz="1400" b="0" i="0" u="none" strike="noStrike" kern="1200" cap="none" spc="0" normalizeH="0" baseline="0" noProof="0" dirty="0">
                          <a:ln>
                            <a:noFill/>
                          </a:ln>
                          <a:solidFill>
                            <a:prstClr val="black"/>
                          </a:solidFill>
                          <a:effectLst/>
                          <a:uLnTx/>
                          <a:uFillTx/>
                          <a:latin typeface="+mn-lt"/>
                          <a:ea typeface="+mn-ea"/>
                          <a:cs typeface="+mn-cs"/>
                        </a:rPr>
                        <a:t>"</a:t>
                      </a:r>
                      <a:r>
                        <a:rPr kumimoji="0" lang="tr-TR" sz="1400" b="0" i="0" u="none" strike="noStrike" kern="1200" cap="none" spc="0" normalizeH="0" baseline="0" noProof="0" dirty="0">
                          <a:ln>
                            <a:noFill/>
                          </a:ln>
                          <a:solidFill>
                            <a:prstClr val="black"/>
                          </a:solidFill>
                          <a:effectLst/>
                          <a:uLnTx/>
                          <a:uFillTx/>
                          <a:latin typeface="+mn-lt"/>
                          <a:ea typeface="+mn-ea"/>
                          <a:cs typeface="+mn-cs"/>
                        </a:rPr>
                        <a:t>0b</a:t>
                      </a:r>
                      <a:r>
                        <a:rPr kumimoji="0" lang="en-US" sz="1400" b="0" i="0" u="none" strike="noStrike" kern="1200" cap="none" spc="0" normalizeH="0" baseline="0" noProof="0" dirty="0">
                          <a:ln>
                            <a:noFill/>
                          </a:ln>
                          <a:solidFill>
                            <a:prstClr val="black"/>
                          </a:solidFill>
                          <a:effectLst/>
                          <a:uLnTx/>
                          <a:uFillTx/>
                          <a:latin typeface="+mn-lt"/>
                          <a:ea typeface="+mn-ea"/>
                          <a:cs typeface="+mn-cs"/>
                        </a:rPr>
                        <a:t>"</a:t>
                      </a:r>
                      <a:r>
                        <a:rPr kumimoji="0" lang="tr-TR" sz="1400" b="0" i="0" u="none" strike="noStrike" kern="1200" cap="none" spc="0" normalizeH="0" baseline="0" noProof="0" dirty="0">
                          <a:ln>
                            <a:noFill/>
                          </a:ln>
                          <a:solidFill>
                            <a:prstClr val="black"/>
                          </a:solidFill>
                          <a:effectLst/>
                          <a:uLnTx/>
                          <a:uFillTx/>
                          <a:latin typeface="+mn-lt"/>
                          <a:ea typeface="+mn-ea"/>
                          <a:cs typeface="+mn-cs"/>
                        </a:rPr>
                        <a:t>))</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r>
                        <a:rPr lang="tr-TR" dirty="0"/>
                        <a:t>print(bin(255)</a:t>
                      </a:r>
                      <a:endParaRPr lang="en-US" dirty="0"/>
                    </a:p>
                  </a:txBody>
                  <a:tcPr/>
                </a:tc>
                <a:extLst>
                  <a:ext uri="{0D108BD9-81ED-4DB2-BD59-A6C34878D82A}">
                    <a16:rowId xmlns:a16="http://schemas.microsoft.com/office/drawing/2014/main" val="3896786271"/>
                  </a:ext>
                </a:extLst>
              </a:tr>
              <a:tr h="13138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#(255)</a:t>
                      </a:r>
                      <a:r>
                        <a:rPr lang="tr-TR" sz="800" dirty="0"/>
                        <a:t>10 </a:t>
                      </a:r>
                      <a:r>
                        <a:rPr lang="tr-TR" dirty="0"/>
                        <a:t>=(377)</a:t>
                      </a:r>
                      <a:r>
                        <a:rPr lang="tr-TR" sz="800" dirty="0"/>
                        <a:t>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0" i="0" u="none" strike="noStrike" kern="1200" cap="none" spc="0" normalizeH="0" baseline="0" noProof="0" dirty="0">
                          <a:ln>
                            <a:noFill/>
                          </a:ln>
                          <a:solidFill>
                            <a:prstClr val="black"/>
                          </a:solidFill>
                          <a:effectLst/>
                          <a:uLnTx/>
                          <a:uFillTx/>
                          <a:latin typeface="+mn-lt"/>
                          <a:ea typeface="+mn-ea"/>
                          <a:cs typeface="+mn-cs"/>
                        </a:rPr>
                        <a:t>print(format(255, </a:t>
                      </a:r>
                      <a:r>
                        <a:rPr kumimoji="0" lang="en-US" sz="1400" b="0" i="0" u="none" strike="noStrike" kern="1200" cap="none" spc="0" normalizeH="0" baseline="0" noProof="0" dirty="0">
                          <a:ln>
                            <a:noFill/>
                          </a:ln>
                          <a:solidFill>
                            <a:prstClr val="black"/>
                          </a:solidFill>
                          <a:effectLst/>
                          <a:uLnTx/>
                          <a:uFillTx/>
                          <a:latin typeface="+mn-lt"/>
                          <a:ea typeface="+mn-ea"/>
                          <a:cs typeface="+mn-cs"/>
                        </a:rPr>
                        <a:t>"</a:t>
                      </a:r>
                      <a:r>
                        <a:rPr kumimoji="0" lang="tr-TR" sz="1400" b="0" i="0" u="none" strike="noStrike" kern="1200" cap="none" spc="0" normalizeH="0" baseline="0" noProof="0" dirty="0">
                          <a:ln>
                            <a:noFill/>
                          </a:ln>
                          <a:solidFill>
                            <a:prstClr val="black"/>
                          </a:solidFill>
                          <a:effectLst/>
                          <a:uLnTx/>
                          <a:uFillTx/>
                          <a:latin typeface="+mn-lt"/>
                          <a:ea typeface="+mn-ea"/>
                          <a:cs typeface="+mn-cs"/>
                        </a:rPr>
                        <a:t>0o</a:t>
                      </a:r>
                      <a:r>
                        <a:rPr kumimoji="0" lang="en-US" sz="1400" b="0" i="0" u="none" strike="noStrike" kern="1200" cap="none" spc="0" normalizeH="0" baseline="0" noProof="0" dirty="0">
                          <a:ln>
                            <a:noFill/>
                          </a:ln>
                          <a:solidFill>
                            <a:prstClr val="black"/>
                          </a:solidFill>
                          <a:effectLst/>
                          <a:uLnTx/>
                          <a:uFillTx/>
                          <a:latin typeface="+mn-lt"/>
                          <a:ea typeface="+mn-ea"/>
                          <a:cs typeface="+mn-cs"/>
                        </a:rPr>
                        <a:t>"</a:t>
                      </a:r>
                      <a:r>
                        <a:rPr kumimoji="0" lang="tr-TR" sz="1400" b="0" i="0" u="none" strike="noStrike" kern="1200" cap="none" spc="0" normalizeH="0" baseline="0" noProof="0" dirty="0">
                          <a:ln>
                            <a:noFill/>
                          </a:ln>
                          <a:solidFill>
                            <a:prstClr val="black"/>
                          </a:solidFill>
                          <a:effectLst/>
                          <a:uLnTx/>
                          <a:uFillTx/>
                          <a:latin typeface="+mn-lt"/>
                          <a:ea typeface="+mn-ea"/>
                          <a:cs typeface="+mn-cs"/>
                        </a:rPr>
                        <a:t>))</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r>
                        <a:rPr lang="tr-TR" dirty="0"/>
                        <a:t>print(</a:t>
                      </a:r>
                      <a:r>
                        <a:rPr lang="tr-TR" dirty="0" err="1"/>
                        <a:t>oct</a:t>
                      </a:r>
                      <a:r>
                        <a:rPr lang="tr-TR" dirty="0"/>
                        <a:t>(255)</a:t>
                      </a:r>
                      <a:endParaRPr lang="en-US" dirty="0"/>
                    </a:p>
                  </a:txBody>
                  <a:tcPr/>
                </a:tc>
                <a:extLst>
                  <a:ext uri="{0D108BD9-81ED-4DB2-BD59-A6C34878D82A}">
                    <a16:rowId xmlns:a16="http://schemas.microsoft.com/office/drawing/2014/main" val="3693053368"/>
                  </a:ext>
                </a:extLst>
              </a:tr>
            </a:tbl>
          </a:graphicData>
        </a:graphic>
      </p:graphicFrame>
    </p:spTree>
    <p:extLst>
      <p:ext uri="{BB962C8B-B14F-4D97-AF65-F5344CB8AC3E}">
        <p14:creationId xmlns:p14="http://schemas.microsoft.com/office/powerpoint/2010/main" val="2458887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377885"/>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18</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503548" y="271262"/>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DEĞİŞKENLER VE DEĞER ATAMASI	</a:t>
            </a:r>
          </a:p>
        </p:txBody>
      </p:sp>
      <p:sp>
        <p:nvSpPr>
          <p:cNvPr id="5" name="TextBox 4">
            <a:extLst>
              <a:ext uri="{FF2B5EF4-FFF2-40B4-BE49-F238E27FC236}">
                <a16:creationId xmlns:a16="http://schemas.microsoft.com/office/drawing/2014/main" id="{DF337F0F-146F-1EE9-1A3A-6CFBD249C080}"/>
              </a:ext>
            </a:extLst>
          </p:cNvPr>
          <p:cNvSpPr txBox="1"/>
          <p:nvPr/>
        </p:nvSpPr>
        <p:spPr>
          <a:xfrm>
            <a:off x="755576" y="1700808"/>
            <a:ext cx="7632848" cy="3693319"/>
          </a:xfrm>
          <a:prstGeom prst="rect">
            <a:avLst/>
          </a:prstGeom>
          <a:noFill/>
        </p:spPr>
        <p:txBody>
          <a:bodyPr wrap="square" rtlCol="0">
            <a:spAutoFit/>
          </a:bodyPr>
          <a:lstStyle/>
          <a:p>
            <a:r>
              <a:rPr lang="tr-TR" dirty="0"/>
              <a:t>İçerisinde veri sakladığımız, ismini ve tipini bizim belirlediğimiz bellek alanlarına değişken (</a:t>
            </a:r>
            <a:r>
              <a:rPr lang="tr-TR" b="1" dirty="0" err="1"/>
              <a:t>variable</a:t>
            </a:r>
            <a:r>
              <a:rPr lang="tr-TR" dirty="0"/>
              <a:t>) adı verilmektedir. Değişkenler, bellekte herhangi bir adresi gösteren sembolik birer isimden başka bir şey değildir. Kullanılan programlama dili ne olursa olsun bir programda kullanılan değişkenlerin isimleri programcı tarafından belirlenmektedir, ama değişkenin belleğin neresinde saklanacağına (adres bilgisine) ise bilgisayar kendisi karar verir.</a:t>
            </a:r>
          </a:p>
          <a:p>
            <a:endParaRPr lang="tr-TR" dirty="0"/>
          </a:p>
          <a:p>
            <a:r>
              <a:rPr lang="tr-TR" dirty="0"/>
              <a:t>Bir değişken kullanılmadan önce program içerisinde istenilen her yerde tanımlanabilir. Aritmetiksel ya da sözel bir ifadeyi bir değişkene aktarmak veyahut atamak istediğinizde </a:t>
            </a:r>
            <a:r>
              <a:rPr lang="tr-TR" b="1" dirty="0"/>
              <a:t>‘’ = ‘’ </a:t>
            </a:r>
            <a:r>
              <a:rPr lang="tr-TR" dirty="0"/>
              <a:t>operatörü kullanılır. </a:t>
            </a:r>
            <a:r>
              <a:rPr lang="en-US" b="1" dirty="0"/>
              <a:t>{</a:t>
            </a:r>
            <a:r>
              <a:rPr lang="tr-TR" b="1" dirty="0"/>
              <a:t>toplam= 0, ad = ‘Ahmet Mehmet’ gibi…..</a:t>
            </a:r>
            <a:r>
              <a:rPr lang="en-US" b="1" dirty="0"/>
              <a:t>}</a:t>
            </a:r>
            <a:r>
              <a:rPr lang="tr-TR" dirty="0"/>
              <a:t>.Ayrıca Python aynı satırda birden fazla değişkene </a:t>
            </a:r>
            <a:r>
              <a:rPr lang="tr-TR" b="1" dirty="0"/>
              <a:t>‘’ = ‘’ </a:t>
            </a:r>
            <a:r>
              <a:rPr lang="tr-TR" dirty="0"/>
              <a:t>operatörü ile değer atamasına izin verir </a:t>
            </a:r>
            <a:r>
              <a:rPr lang="tr-TR" b="1" dirty="0"/>
              <a:t>(a=b=c=d=5 gibi )</a:t>
            </a:r>
            <a:r>
              <a:rPr lang="tr-TR" dirty="0"/>
              <a:t>.</a:t>
            </a:r>
          </a:p>
          <a:p>
            <a:endParaRPr lang="tr-TR" dirty="0"/>
          </a:p>
        </p:txBody>
      </p:sp>
    </p:spTree>
    <p:extLst>
      <p:ext uri="{BB962C8B-B14F-4D97-AF65-F5344CB8AC3E}">
        <p14:creationId xmlns:p14="http://schemas.microsoft.com/office/powerpoint/2010/main" val="3941371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377885"/>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19</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503548" y="271262"/>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PYTHON VERİ TİPLERİ	</a:t>
            </a:r>
          </a:p>
        </p:txBody>
      </p:sp>
      <p:sp>
        <p:nvSpPr>
          <p:cNvPr id="5" name="TextBox 4">
            <a:extLst>
              <a:ext uri="{FF2B5EF4-FFF2-40B4-BE49-F238E27FC236}">
                <a16:creationId xmlns:a16="http://schemas.microsoft.com/office/drawing/2014/main" id="{DF337F0F-146F-1EE9-1A3A-6CFBD249C080}"/>
              </a:ext>
            </a:extLst>
          </p:cNvPr>
          <p:cNvSpPr txBox="1"/>
          <p:nvPr/>
        </p:nvSpPr>
        <p:spPr>
          <a:xfrm>
            <a:off x="755576" y="1700808"/>
            <a:ext cx="7632848" cy="4247317"/>
          </a:xfrm>
          <a:prstGeom prst="rect">
            <a:avLst/>
          </a:prstGeom>
          <a:noFill/>
        </p:spPr>
        <p:txBody>
          <a:bodyPr wrap="square" rtlCol="0">
            <a:spAutoFit/>
          </a:bodyPr>
          <a:lstStyle/>
          <a:p>
            <a:r>
              <a:rPr lang="tr-TR" dirty="0"/>
              <a:t>Python’da diğer dillerin aksine değişken tanımlanırken veri tipinin belirtilmesine gerek yoktur. Fakat her değişkenin belirli bir veri tipine sahip olduğu (</a:t>
            </a:r>
            <a:r>
              <a:rPr lang="tr-TR" b="1" dirty="0" err="1"/>
              <a:t>bool</a:t>
            </a:r>
            <a:r>
              <a:rPr lang="tr-TR" dirty="0"/>
              <a:t>, </a:t>
            </a:r>
            <a:r>
              <a:rPr lang="tr-TR" b="1" dirty="0" err="1"/>
              <a:t>int</a:t>
            </a:r>
            <a:r>
              <a:rPr lang="tr-TR" dirty="0"/>
              <a:t>, </a:t>
            </a:r>
            <a:r>
              <a:rPr lang="tr-TR" b="1" dirty="0" err="1"/>
              <a:t>float</a:t>
            </a:r>
            <a:r>
              <a:rPr lang="tr-TR" dirty="0"/>
              <a:t>, </a:t>
            </a:r>
            <a:r>
              <a:rPr lang="tr-TR" b="1" dirty="0" err="1"/>
              <a:t>complex</a:t>
            </a:r>
            <a:r>
              <a:rPr lang="tr-TR" dirty="0"/>
              <a:t>, </a:t>
            </a:r>
            <a:r>
              <a:rPr lang="tr-TR" b="1" dirty="0" err="1"/>
              <a:t>str</a:t>
            </a:r>
            <a:r>
              <a:rPr lang="tr-TR" dirty="0"/>
              <a:t> gibi) unutulmamalıdır. Python veri tipi tanımlanmasını kendisi otomatik yaparak kod yazımını basitleştirmektedir.</a:t>
            </a:r>
          </a:p>
          <a:p>
            <a:endParaRPr lang="tr-TR" dirty="0"/>
          </a:p>
          <a:p>
            <a:r>
              <a:rPr lang="tr-TR" dirty="0"/>
              <a:t>Python’da mantıksal (iki durumun karşılaştırılması gibi ) sorgulamalar </a:t>
            </a:r>
            <a:r>
              <a:rPr lang="tr-TR" b="1" dirty="0" err="1"/>
              <a:t>bool</a:t>
            </a:r>
            <a:r>
              <a:rPr lang="tr-TR" dirty="0"/>
              <a:t> veri tipinde sonuç üretirken; </a:t>
            </a:r>
            <a:r>
              <a:rPr lang="tr-TR" b="1" dirty="0" err="1"/>
              <a:t>string</a:t>
            </a:r>
            <a:r>
              <a:rPr lang="tr-TR" dirty="0"/>
              <a:t>(</a:t>
            </a:r>
            <a:r>
              <a:rPr lang="tr-TR" b="1" dirty="0"/>
              <a:t>sözel</a:t>
            </a:r>
            <a:r>
              <a:rPr lang="tr-TR" dirty="0"/>
              <a:t>) ifadeler </a:t>
            </a:r>
            <a:r>
              <a:rPr lang="tr-TR" b="1" dirty="0" err="1"/>
              <a:t>str</a:t>
            </a:r>
            <a:r>
              <a:rPr lang="tr-TR" b="1" dirty="0"/>
              <a:t>  </a:t>
            </a:r>
            <a:r>
              <a:rPr lang="tr-TR" dirty="0"/>
              <a:t>veri tipinde sonuçlar üretir. Sayısal veriler ise üç farklı veri tipinde </a:t>
            </a:r>
            <a:r>
              <a:rPr lang="tr-TR" dirty="0" err="1"/>
              <a:t>tutulur;Tamsayılar</a:t>
            </a:r>
            <a:r>
              <a:rPr lang="tr-TR" dirty="0"/>
              <a:t> için </a:t>
            </a:r>
            <a:r>
              <a:rPr lang="tr-TR" b="1" dirty="0" err="1"/>
              <a:t>int</a:t>
            </a:r>
            <a:r>
              <a:rPr lang="tr-TR" dirty="0"/>
              <a:t>, kesirli sayılar için ise </a:t>
            </a:r>
            <a:r>
              <a:rPr lang="tr-TR" b="1" dirty="0" err="1"/>
              <a:t>float</a:t>
            </a:r>
            <a:r>
              <a:rPr lang="tr-TR" b="1" dirty="0"/>
              <a:t> </a:t>
            </a:r>
            <a:r>
              <a:rPr lang="tr-TR" dirty="0"/>
              <a:t>ve karmaşık sayılar için ise </a:t>
            </a:r>
            <a:r>
              <a:rPr lang="tr-TR" b="1" dirty="0" err="1"/>
              <a:t>complex</a:t>
            </a:r>
            <a:r>
              <a:rPr lang="tr-TR" b="1" dirty="0"/>
              <a:t> </a:t>
            </a:r>
            <a:r>
              <a:rPr lang="tr-TR" dirty="0"/>
              <a:t>olmak üzere üç farklı sayısal veri tipi barındırır.</a:t>
            </a:r>
          </a:p>
          <a:p>
            <a:endParaRPr lang="tr-TR" b="1" dirty="0"/>
          </a:p>
          <a:p>
            <a:endParaRPr lang="tr-TR" b="1" dirty="0"/>
          </a:p>
          <a:p>
            <a:endParaRPr lang="tr-TR" b="1" dirty="0"/>
          </a:p>
          <a:p>
            <a:r>
              <a:rPr lang="tr-TR" b="1" dirty="0"/>
              <a:t>Python’da bir değişkenin veya fonksiyonun veri </a:t>
            </a:r>
            <a:r>
              <a:rPr lang="tr-TR" b="1" dirty="0" err="1"/>
              <a:t>tipiniş</a:t>
            </a:r>
            <a:r>
              <a:rPr lang="tr-TR" b="1" dirty="0"/>
              <a:t> öğrenmek için </a:t>
            </a:r>
            <a:r>
              <a:rPr lang="tr-TR" b="1" dirty="0" err="1"/>
              <a:t>type</a:t>
            </a:r>
            <a:r>
              <a:rPr lang="tr-TR" b="1" dirty="0"/>
              <a:t>() fonksiyonu kullanılır.</a:t>
            </a:r>
          </a:p>
        </p:txBody>
      </p:sp>
    </p:spTree>
    <p:extLst>
      <p:ext uri="{BB962C8B-B14F-4D97-AF65-F5344CB8AC3E}">
        <p14:creationId xmlns:p14="http://schemas.microsoft.com/office/powerpoint/2010/main" val="228752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395536" y="358597"/>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BÖLÜM BAŞLIKLARI</a:t>
            </a:r>
          </a:p>
        </p:txBody>
      </p:sp>
      <p:sp>
        <p:nvSpPr>
          <p:cNvPr id="7" name="Yuvarlatılmış Dikdörtgen 6"/>
          <p:cNvSpPr/>
          <p:nvPr>
            <p:custDataLst>
              <p:tags r:id="rId2"/>
            </p:custDataLst>
          </p:nvPr>
        </p:nvSpPr>
        <p:spPr>
          <a:xfrm>
            <a:off x="467544" y="1662261"/>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45B2FE57-3669-F754-8D38-D9170AD27EB1}"/>
              </a:ext>
            </a:extLst>
          </p:cNvPr>
          <p:cNvSpPr txBox="1"/>
          <p:nvPr/>
        </p:nvSpPr>
        <p:spPr>
          <a:xfrm>
            <a:off x="755576" y="1988840"/>
            <a:ext cx="7704856" cy="4755148"/>
          </a:xfrm>
          <a:prstGeom prst="rect">
            <a:avLst/>
          </a:prstGeom>
          <a:noFill/>
        </p:spPr>
        <p:txBody>
          <a:bodyPr wrap="square" rtlCol="0">
            <a:spAutoFit/>
          </a:bodyPr>
          <a:lstStyle/>
          <a:p>
            <a:pPr marL="342900" indent="-342900">
              <a:buFont typeface="+mj-lt"/>
              <a:buAutoNum type="arabicPeriod"/>
            </a:pPr>
            <a:r>
              <a:rPr lang="tr-TR" sz="1900" dirty="0">
                <a:solidFill>
                  <a:srgbClr val="FF0000"/>
                </a:solidFill>
              </a:rPr>
              <a:t>GİRİŞ</a:t>
            </a:r>
          </a:p>
          <a:p>
            <a:pPr marL="342900" indent="-342900">
              <a:buFont typeface="+mj-lt"/>
              <a:buAutoNum type="arabicPeriod"/>
            </a:pPr>
            <a:r>
              <a:rPr lang="tr-TR" sz="1900" dirty="0">
                <a:solidFill>
                  <a:srgbClr val="FF0000"/>
                </a:solidFill>
              </a:rPr>
              <a:t>PYTHON GİRİŞ-ÇIKIŞ İŞLEM VE KOMUTLARI</a:t>
            </a:r>
          </a:p>
          <a:p>
            <a:pPr marL="342900" indent="-342900">
              <a:buFont typeface="+mj-lt"/>
              <a:buAutoNum type="arabicPeriod"/>
            </a:pPr>
            <a:r>
              <a:rPr lang="tr-TR" sz="1900" dirty="0">
                <a:solidFill>
                  <a:srgbClr val="FF0000"/>
                </a:solidFill>
              </a:rPr>
              <a:t>PYTHON DİLİNE AİT ANAHTAR KELİMELER (KEYWORDS)</a:t>
            </a:r>
          </a:p>
          <a:p>
            <a:pPr marL="342900" indent="-342900">
              <a:buFont typeface="+mj-lt"/>
              <a:buAutoNum type="arabicPeriod"/>
            </a:pPr>
            <a:r>
              <a:rPr lang="tr-TR" sz="1900" dirty="0">
                <a:solidFill>
                  <a:srgbClr val="FF0000"/>
                </a:solidFill>
              </a:rPr>
              <a:t>MESAJLAR</a:t>
            </a:r>
          </a:p>
          <a:p>
            <a:pPr marL="342900" indent="-342900">
              <a:buFont typeface="+mj-lt"/>
              <a:buAutoNum type="arabicPeriod"/>
            </a:pPr>
            <a:r>
              <a:rPr lang="tr-TR" sz="1900" dirty="0">
                <a:solidFill>
                  <a:srgbClr val="FF0000"/>
                </a:solidFill>
              </a:rPr>
              <a:t>ÇIKIŞ (ESCAPE) KARAKTERLERİ</a:t>
            </a:r>
          </a:p>
          <a:p>
            <a:pPr marL="342900" indent="-342900">
              <a:buFont typeface="+mj-lt"/>
              <a:buAutoNum type="arabicPeriod"/>
            </a:pPr>
            <a:r>
              <a:rPr lang="tr-TR" sz="1900" dirty="0">
                <a:solidFill>
                  <a:srgbClr val="FF0000"/>
                </a:solidFill>
              </a:rPr>
              <a:t>SAYI DÖNÜŞÜMLERİ</a:t>
            </a:r>
          </a:p>
          <a:p>
            <a:pPr marL="342900" indent="-342900">
              <a:buFont typeface="+mj-lt"/>
              <a:buAutoNum type="arabicPeriod"/>
            </a:pPr>
            <a:r>
              <a:rPr lang="tr-TR" sz="1900" dirty="0">
                <a:solidFill>
                  <a:srgbClr val="FF0000"/>
                </a:solidFill>
              </a:rPr>
              <a:t>DEĞİŞKENLER VE VERİ TİPLERİ</a:t>
            </a:r>
          </a:p>
          <a:p>
            <a:pPr marL="342900" indent="-342900">
              <a:buFont typeface="+mj-lt"/>
              <a:buAutoNum type="arabicPeriod"/>
            </a:pPr>
            <a:r>
              <a:rPr lang="tr-TR" sz="1900" dirty="0">
                <a:solidFill>
                  <a:srgbClr val="FF0000"/>
                </a:solidFill>
              </a:rPr>
              <a:t>PYTHON VERİ TİPLERİ</a:t>
            </a:r>
          </a:p>
          <a:p>
            <a:pPr marL="342900" indent="-342900">
              <a:buFont typeface="+mj-lt"/>
              <a:buAutoNum type="arabicPeriod"/>
            </a:pPr>
            <a:r>
              <a:rPr lang="tr-TR" sz="1900" dirty="0">
                <a:solidFill>
                  <a:srgbClr val="FF0000"/>
                </a:solidFill>
              </a:rPr>
              <a:t>DEĞİŞKENLERE İSİM VERME KURALLARI</a:t>
            </a:r>
          </a:p>
          <a:p>
            <a:pPr marL="342900" indent="-342900">
              <a:buFont typeface="+mj-lt"/>
              <a:buAutoNum type="arabicPeriod"/>
            </a:pPr>
            <a:r>
              <a:rPr lang="tr-TR" sz="1900" dirty="0">
                <a:solidFill>
                  <a:srgbClr val="FF0000"/>
                </a:solidFill>
              </a:rPr>
              <a:t>İKİ DEĞİŞKENİN İÇERİĞİNİ BİRBİRİNE AKTARMA (YER DEĞİŞTİRME İŞLEMİ)</a:t>
            </a:r>
          </a:p>
          <a:p>
            <a:pPr marL="342900" indent="-342900">
              <a:buFont typeface="+mj-lt"/>
              <a:buAutoNum type="arabicPeriod"/>
            </a:pPr>
            <a:r>
              <a:rPr lang="tr-TR" sz="1900" dirty="0">
                <a:solidFill>
                  <a:srgbClr val="FF0000"/>
                </a:solidFill>
              </a:rPr>
              <a:t>DEĞİŞKENLERİN FAALİYET ALANI</a:t>
            </a:r>
          </a:p>
          <a:p>
            <a:pPr marL="342900" indent="-342900">
              <a:buFont typeface="+mj-lt"/>
              <a:buAutoNum type="arabicPeriod"/>
            </a:pPr>
            <a:r>
              <a:rPr lang="tr-TR" sz="1900" dirty="0">
                <a:solidFill>
                  <a:srgbClr val="FF0000"/>
                </a:solidFill>
              </a:rPr>
              <a:t>VERİ TİPİ DÖNÜŞÜMLERİ</a:t>
            </a:r>
          </a:p>
          <a:p>
            <a:pPr marL="342900" indent="-342900">
              <a:buFont typeface="+mj-lt"/>
              <a:buAutoNum type="arabicPeriod"/>
            </a:pPr>
            <a:r>
              <a:rPr lang="tr-TR" sz="1900" dirty="0">
                <a:solidFill>
                  <a:srgbClr val="FF0000"/>
                </a:solidFill>
              </a:rPr>
              <a:t>SABİTLER</a:t>
            </a:r>
          </a:p>
          <a:p>
            <a:pPr marL="342900" indent="-342900">
              <a:buFont typeface="+mj-lt"/>
              <a:buAutoNum type="arabicPeriod"/>
            </a:pPr>
            <a:r>
              <a:rPr lang="tr-TR" sz="1900" dirty="0">
                <a:solidFill>
                  <a:srgbClr val="FF0000"/>
                </a:solidFill>
              </a:rPr>
              <a:t>UNICODE VE ASCII KODLARI</a:t>
            </a:r>
          </a:p>
          <a:p>
            <a:pPr marL="342900" indent="-342900">
              <a:buFont typeface="+mj-lt"/>
              <a:buAutoNum type="arabicPeriod"/>
            </a:pPr>
            <a:r>
              <a:rPr lang="tr-TR" sz="1900" dirty="0">
                <a:solidFill>
                  <a:srgbClr val="FF0000"/>
                </a:solidFill>
              </a:rPr>
              <a:t>BÖLÜM DEĞERLENDİRME SORULARI</a:t>
            </a:r>
          </a:p>
          <a:p>
            <a:pPr marL="342900" indent="-342900">
              <a:buFont typeface="+mj-lt"/>
              <a:buAutoNum type="arabicPeriod"/>
            </a:pPr>
            <a:endParaRPr lang="en-US" dirty="0"/>
          </a:p>
        </p:txBody>
      </p:sp>
    </p:spTree>
    <p:extLst>
      <p:ext uri="{BB962C8B-B14F-4D97-AF65-F5344CB8AC3E}">
        <p14:creationId xmlns:p14="http://schemas.microsoft.com/office/powerpoint/2010/main" val="359985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63216" y="44624"/>
            <a:ext cx="8208912" cy="648072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20</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574B2CB0-306E-CDBB-52B3-CA3167B0D035}"/>
              </a:ext>
            </a:extLst>
          </p:cNvPr>
          <p:cNvSpPr txBox="1"/>
          <p:nvPr/>
        </p:nvSpPr>
        <p:spPr>
          <a:xfrm>
            <a:off x="755576" y="331544"/>
            <a:ext cx="7632848" cy="1200329"/>
          </a:xfrm>
          <a:prstGeom prst="rect">
            <a:avLst/>
          </a:prstGeom>
          <a:noFill/>
        </p:spPr>
        <p:txBody>
          <a:bodyPr wrap="square" rtlCol="0">
            <a:spAutoFit/>
          </a:bodyPr>
          <a:lstStyle/>
          <a:p>
            <a:endParaRPr lang="tr-TR" dirty="0"/>
          </a:p>
          <a:p>
            <a:endParaRPr lang="tr-TR" dirty="0"/>
          </a:p>
          <a:p>
            <a:endParaRPr lang="tr-TR" dirty="0"/>
          </a:p>
          <a:p>
            <a:endParaRPr lang="en-US" dirty="0"/>
          </a:p>
        </p:txBody>
      </p:sp>
      <p:graphicFrame>
        <p:nvGraphicFramePr>
          <p:cNvPr id="8" name="Table 8">
            <a:extLst>
              <a:ext uri="{FF2B5EF4-FFF2-40B4-BE49-F238E27FC236}">
                <a16:creationId xmlns:a16="http://schemas.microsoft.com/office/drawing/2014/main" id="{1CD7AC82-5FC9-6286-39EE-565134FCD717}"/>
              </a:ext>
            </a:extLst>
          </p:cNvPr>
          <p:cNvGraphicFramePr>
            <a:graphicFrameLocks noGrp="1"/>
          </p:cNvGraphicFramePr>
          <p:nvPr>
            <p:extLst>
              <p:ext uri="{D42A27DB-BD31-4B8C-83A1-F6EECF244321}">
                <p14:modId xmlns:p14="http://schemas.microsoft.com/office/powerpoint/2010/main" val="2091668859"/>
              </p:ext>
            </p:extLst>
          </p:nvPr>
        </p:nvGraphicFramePr>
        <p:xfrm>
          <a:off x="1331640" y="911337"/>
          <a:ext cx="6744072" cy="4663440"/>
        </p:xfrm>
        <a:graphic>
          <a:graphicData uri="http://schemas.openxmlformats.org/drawingml/2006/table">
            <a:tbl>
              <a:tblPr firstRow="1">
                <a:tableStyleId>{5C22544A-7EE6-4342-B048-85BDC9FD1C3A}</a:tableStyleId>
              </a:tblPr>
              <a:tblGrid>
                <a:gridCol w="2248024">
                  <a:extLst>
                    <a:ext uri="{9D8B030D-6E8A-4147-A177-3AD203B41FA5}">
                      <a16:colId xmlns:a16="http://schemas.microsoft.com/office/drawing/2014/main" val="1688385428"/>
                    </a:ext>
                  </a:extLst>
                </a:gridCol>
                <a:gridCol w="725696">
                  <a:extLst>
                    <a:ext uri="{9D8B030D-6E8A-4147-A177-3AD203B41FA5}">
                      <a16:colId xmlns:a16="http://schemas.microsoft.com/office/drawing/2014/main" val="3419802072"/>
                    </a:ext>
                  </a:extLst>
                </a:gridCol>
                <a:gridCol w="3770352">
                  <a:extLst>
                    <a:ext uri="{9D8B030D-6E8A-4147-A177-3AD203B41FA5}">
                      <a16:colId xmlns:a16="http://schemas.microsoft.com/office/drawing/2014/main" val="3144835913"/>
                    </a:ext>
                  </a:extLst>
                </a:gridCol>
              </a:tblGrid>
              <a:tr h="586658">
                <a:tc>
                  <a:txBody>
                    <a:bodyPr/>
                    <a:lstStyle/>
                    <a:p>
                      <a:r>
                        <a:rPr lang="tr-TR" dirty="0"/>
                        <a:t>Değişken Tanımlanması</a:t>
                      </a:r>
                      <a:endParaRPr lang="en-US" dirty="0"/>
                    </a:p>
                  </a:txBody>
                  <a:tcPr/>
                </a:tc>
                <a:tc>
                  <a:txBody>
                    <a:bodyPr/>
                    <a:lstStyle/>
                    <a:p>
                      <a:r>
                        <a:rPr lang="tr-TR" dirty="0"/>
                        <a:t>Veri</a:t>
                      </a:r>
                    </a:p>
                    <a:p>
                      <a:r>
                        <a:rPr lang="tr-TR" dirty="0"/>
                        <a:t>Tipi</a:t>
                      </a:r>
                      <a:endParaRPr lang="en-US" dirty="0"/>
                    </a:p>
                  </a:txBody>
                  <a:tcPr/>
                </a:tc>
                <a:tc>
                  <a:txBody>
                    <a:bodyPr/>
                    <a:lstStyle/>
                    <a:p>
                      <a:r>
                        <a:rPr lang="tr-TR" dirty="0"/>
                        <a:t>Açıklama</a:t>
                      </a:r>
                      <a:endParaRPr lang="en-US" dirty="0"/>
                    </a:p>
                  </a:txBody>
                  <a:tcPr/>
                </a:tc>
                <a:extLst>
                  <a:ext uri="{0D108BD9-81ED-4DB2-BD59-A6C34878D82A}">
                    <a16:rowId xmlns:a16="http://schemas.microsoft.com/office/drawing/2014/main" val="553698078"/>
                  </a:ext>
                </a:extLst>
              </a:tr>
              <a:tr h="586658">
                <a:tc>
                  <a:txBody>
                    <a:bodyPr/>
                    <a:lstStyle/>
                    <a:p>
                      <a:r>
                        <a:rPr lang="tr-TR" dirty="0"/>
                        <a:t>a=32</a:t>
                      </a:r>
                      <a:endParaRPr lang="en-US" dirty="0"/>
                    </a:p>
                  </a:txBody>
                  <a:tcPr/>
                </a:tc>
                <a:tc>
                  <a:txBody>
                    <a:bodyPr/>
                    <a:lstStyle/>
                    <a:p>
                      <a:r>
                        <a:rPr lang="tr-TR" dirty="0" err="1"/>
                        <a:t>int</a:t>
                      </a:r>
                      <a:endParaRPr lang="en-US" dirty="0"/>
                    </a:p>
                  </a:txBody>
                  <a:tcPr/>
                </a:tc>
                <a:tc>
                  <a:txBody>
                    <a:bodyPr/>
                    <a:lstStyle/>
                    <a:p>
                      <a:r>
                        <a:rPr lang="tr-TR" dirty="0"/>
                        <a:t>Tamsayı türünde a isimli bir değişken tanımlandı.</a:t>
                      </a:r>
                      <a:endParaRPr lang="en-US" dirty="0"/>
                    </a:p>
                  </a:txBody>
                  <a:tcPr/>
                </a:tc>
                <a:extLst>
                  <a:ext uri="{0D108BD9-81ED-4DB2-BD59-A6C34878D82A}">
                    <a16:rowId xmlns:a16="http://schemas.microsoft.com/office/drawing/2014/main" val="2207108757"/>
                  </a:ext>
                </a:extLst>
              </a:tr>
              <a:tr h="586658">
                <a:tc>
                  <a:txBody>
                    <a:bodyPr/>
                    <a:lstStyle/>
                    <a:p>
                      <a:r>
                        <a:rPr lang="tr-TR" dirty="0"/>
                        <a:t>a=b=c=d=19</a:t>
                      </a:r>
                      <a:endParaRPr lang="en-US" dirty="0"/>
                    </a:p>
                  </a:txBody>
                  <a:tcPr/>
                </a:tc>
                <a:tc>
                  <a:txBody>
                    <a:bodyPr/>
                    <a:lstStyle/>
                    <a:p>
                      <a:r>
                        <a:rPr lang="tr-TR" dirty="0" err="1"/>
                        <a:t>int</a:t>
                      </a:r>
                      <a:endParaRPr lang="en-US" dirty="0"/>
                    </a:p>
                  </a:txBody>
                  <a:tcPr/>
                </a:tc>
                <a:tc>
                  <a:txBody>
                    <a:bodyPr/>
                    <a:lstStyle/>
                    <a:p>
                      <a:r>
                        <a:rPr lang="tr-TR" dirty="0"/>
                        <a:t>Tamsayı türünde </a:t>
                      </a:r>
                      <a:r>
                        <a:rPr lang="tr-TR" dirty="0" err="1"/>
                        <a:t>a,b,c,d</a:t>
                      </a:r>
                      <a:r>
                        <a:rPr lang="tr-TR" dirty="0"/>
                        <a:t> değişkenleri tanımlandı ve hepsine de 19 değeri atandı.</a:t>
                      </a:r>
                      <a:endParaRPr lang="en-US" dirty="0"/>
                    </a:p>
                  </a:txBody>
                  <a:tcPr/>
                </a:tc>
                <a:extLst>
                  <a:ext uri="{0D108BD9-81ED-4DB2-BD59-A6C34878D82A}">
                    <a16:rowId xmlns:a16="http://schemas.microsoft.com/office/drawing/2014/main" val="1511158815"/>
                  </a:ext>
                </a:extLst>
              </a:tr>
              <a:tr h="586658">
                <a:tc>
                  <a:txBody>
                    <a:bodyPr/>
                    <a:lstStyle/>
                    <a:p>
                      <a:r>
                        <a:rPr lang="tr-TR" dirty="0"/>
                        <a:t>Y=2.14</a:t>
                      </a:r>
                      <a:endParaRPr lang="en-US" dirty="0"/>
                    </a:p>
                  </a:txBody>
                  <a:tcPr/>
                </a:tc>
                <a:tc>
                  <a:txBody>
                    <a:bodyPr/>
                    <a:lstStyle/>
                    <a:p>
                      <a:r>
                        <a:rPr lang="tr-TR" dirty="0" err="1"/>
                        <a:t>float</a:t>
                      </a:r>
                      <a:endParaRPr lang="en-US" dirty="0"/>
                    </a:p>
                  </a:txBody>
                  <a:tcPr/>
                </a:tc>
                <a:tc>
                  <a:txBody>
                    <a:bodyPr/>
                    <a:lstStyle/>
                    <a:p>
                      <a:r>
                        <a:rPr lang="tr-TR" dirty="0"/>
                        <a:t>Kesirli sayı türünde y isimli bir değişken tanımlandı. </a:t>
                      </a:r>
                      <a:endParaRPr lang="en-US" dirty="0"/>
                    </a:p>
                  </a:txBody>
                  <a:tcPr/>
                </a:tc>
                <a:extLst>
                  <a:ext uri="{0D108BD9-81ED-4DB2-BD59-A6C34878D82A}">
                    <a16:rowId xmlns:a16="http://schemas.microsoft.com/office/drawing/2014/main" val="1839622364"/>
                  </a:ext>
                </a:extLst>
              </a:tr>
              <a:tr h="586658">
                <a:tc>
                  <a:txBody>
                    <a:bodyPr/>
                    <a:lstStyle/>
                    <a:p>
                      <a:r>
                        <a:rPr lang="tr-TR" dirty="0"/>
                        <a:t>A, b=3, 5.2</a:t>
                      </a:r>
                      <a:endParaRPr lang="en-US" dirty="0"/>
                    </a:p>
                  </a:txBody>
                  <a:tcPr/>
                </a:tc>
                <a:tc>
                  <a:txBody>
                    <a:bodyPr/>
                    <a:lstStyle/>
                    <a:p>
                      <a:r>
                        <a:rPr lang="tr-TR" dirty="0" err="1"/>
                        <a:t>int</a:t>
                      </a:r>
                      <a:r>
                        <a:rPr lang="tr-TR" dirty="0"/>
                        <a:t>,</a:t>
                      </a:r>
                    </a:p>
                    <a:p>
                      <a:r>
                        <a:rPr lang="tr-TR" dirty="0" err="1"/>
                        <a:t>float</a:t>
                      </a:r>
                      <a:endParaRPr lang="en-US" dirty="0"/>
                    </a:p>
                  </a:txBody>
                  <a:tcPr/>
                </a:tc>
                <a:tc>
                  <a:txBody>
                    <a:bodyPr/>
                    <a:lstStyle/>
                    <a:p>
                      <a:r>
                        <a:rPr lang="tr-TR" dirty="0"/>
                        <a:t>Aynı satırda birden fazla değişkene farklı tipte değerler atanabilir. Buna göre A=3,b=5.2 değerlerini alır.</a:t>
                      </a:r>
                      <a:endParaRPr lang="en-US" dirty="0"/>
                    </a:p>
                  </a:txBody>
                  <a:tcPr/>
                </a:tc>
                <a:extLst>
                  <a:ext uri="{0D108BD9-81ED-4DB2-BD59-A6C34878D82A}">
                    <a16:rowId xmlns:a16="http://schemas.microsoft.com/office/drawing/2014/main" val="1928101991"/>
                  </a:ext>
                </a:extLst>
              </a:tr>
              <a:tr h="586658">
                <a:tc>
                  <a:txBody>
                    <a:bodyPr/>
                    <a:lstStyle/>
                    <a:p>
                      <a:r>
                        <a:rPr lang="tr-TR" dirty="0"/>
                        <a:t>A=3 ; b=5.2</a:t>
                      </a:r>
                      <a:endParaRPr lang="en-US" dirty="0"/>
                    </a:p>
                  </a:txBody>
                  <a:tcPr/>
                </a:tc>
                <a:tc>
                  <a:txBody>
                    <a:bodyPr/>
                    <a:lstStyle/>
                    <a:p>
                      <a:r>
                        <a:rPr lang="tr-TR" dirty="0" err="1"/>
                        <a:t>int</a:t>
                      </a:r>
                      <a:endParaRPr lang="tr-TR" dirty="0"/>
                    </a:p>
                    <a:p>
                      <a:r>
                        <a:rPr lang="tr-TR" dirty="0" err="1"/>
                        <a:t>float</a:t>
                      </a:r>
                      <a:endParaRPr lang="en-US" dirty="0"/>
                    </a:p>
                  </a:txBody>
                  <a:tcPr/>
                </a:tc>
                <a:tc>
                  <a:txBody>
                    <a:bodyPr/>
                    <a:lstStyle/>
                    <a:p>
                      <a:r>
                        <a:rPr lang="tr-TR" dirty="0"/>
                        <a:t>Aynı satırda birden fazla komut satırı yazılacaksa komut satırları arasında ‘’;’’ kullanılır.</a:t>
                      </a:r>
                      <a:endParaRPr lang="en-US" dirty="0"/>
                    </a:p>
                  </a:txBody>
                  <a:tcPr/>
                </a:tc>
                <a:extLst>
                  <a:ext uri="{0D108BD9-81ED-4DB2-BD59-A6C34878D82A}">
                    <a16:rowId xmlns:a16="http://schemas.microsoft.com/office/drawing/2014/main" val="3476884609"/>
                  </a:ext>
                </a:extLst>
              </a:tr>
            </a:tbl>
          </a:graphicData>
        </a:graphic>
      </p:graphicFrame>
    </p:spTree>
    <p:extLst>
      <p:ext uri="{BB962C8B-B14F-4D97-AF65-F5344CB8AC3E}">
        <p14:creationId xmlns:p14="http://schemas.microsoft.com/office/powerpoint/2010/main" val="4195117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63216" y="44624"/>
            <a:ext cx="8208912" cy="648072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21</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574B2CB0-306E-CDBB-52B3-CA3167B0D035}"/>
              </a:ext>
            </a:extLst>
          </p:cNvPr>
          <p:cNvSpPr txBox="1"/>
          <p:nvPr/>
        </p:nvSpPr>
        <p:spPr>
          <a:xfrm>
            <a:off x="755576" y="331544"/>
            <a:ext cx="7632848" cy="1200329"/>
          </a:xfrm>
          <a:prstGeom prst="rect">
            <a:avLst/>
          </a:prstGeom>
          <a:noFill/>
        </p:spPr>
        <p:txBody>
          <a:bodyPr wrap="square" rtlCol="0">
            <a:spAutoFit/>
          </a:bodyPr>
          <a:lstStyle/>
          <a:p>
            <a:endParaRPr lang="tr-TR" dirty="0"/>
          </a:p>
          <a:p>
            <a:endParaRPr lang="tr-TR" dirty="0"/>
          </a:p>
          <a:p>
            <a:endParaRPr lang="tr-TR" dirty="0"/>
          </a:p>
          <a:p>
            <a:endParaRPr lang="en-US" dirty="0"/>
          </a:p>
        </p:txBody>
      </p:sp>
      <p:graphicFrame>
        <p:nvGraphicFramePr>
          <p:cNvPr id="8" name="Table 8">
            <a:extLst>
              <a:ext uri="{FF2B5EF4-FFF2-40B4-BE49-F238E27FC236}">
                <a16:creationId xmlns:a16="http://schemas.microsoft.com/office/drawing/2014/main" id="{1CD7AC82-5FC9-6286-39EE-565134FCD717}"/>
              </a:ext>
            </a:extLst>
          </p:cNvPr>
          <p:cNvGraphicFramePr>
            <a:graphicFrameLocks noGrp="1"/>
          </p:cNvGraphicFramePr>
          <p:nvPr>
            <p:extLst>
              <p:ext uri="{D42A27DB-BD31-4B8C-83A1-F6EECF244321}">
                <p14:modId xmlns:p14="http://schemas.microsoft.com/office/powerpoint/2010/main" val="3023674000"/>
              </p:ext>
            </p:extLst>
          </p:nvPr>
        </p:nvGraphicFramePr>
        <p:xfrm>
          <a:off x="1331640" y="911337"/>
          <a:ext cx="6744072" cy="4389120"/>
        </p:xfrm>
        <a:graphic>
          <a:graphicData uri="http://schemas.openxmlformats.org/drawingml/2006/table">
            <a:tbl>
              <a:tblPr firstRow="1">
                <a:tableStyleId>{5C22544A-7EE6-4342-B048-85BDC9FD1C3A}</a:tableStyleId>
              </a:tblPr>
              <a:tblGrid>
                <a:gridCol w="2248024">
                  <a:extLst>
                    <a:ext uri="{9D8B030D-6E8A-4147-A177-3AD203B41FA5}">
                      <a16:colId xmlns:a16="http://schemas.microsoft.com/office/drawing/2014/main" val="1688385428"/>
                    </a:ext>
                  </a:extLst>
                </a:gridCol>
                <a:gridCol w="992336">
                  <a:extLst>
                    <a:ext uri="{9D8B030D-6E8A-4147-A177-3AD203B41FA5}">
                      <a16:colId xmlns:a16="http://schemas.microsoft.com/office/drawing/2014/main" val="3419802072"/>
                    </a:ext>
                  </a:extLst>
                </a:gridCol>
                <a:gridCol w="3503712">
                  <a:extLst>
                    <a:ext uri="{9D8B030D-6E8A-4147-A177-3AD203B41FA5}">
                      <a16:colId xmlns:a16="http://schemas.microsoft.com/office/drawing/2014/main" val="3144835913"/>
                    </a:ext>
                  </a:extLst>
                </a:gridCol>
              </a:tblGrid>
              <a:tr h="586658">
                <a:tc>
                  <a:txBody>
                    <a:bodyPr/>
                    <a:lstStyle/>
                    <a:p>
                      <a:r>
                        <a:rPr lang="tr-TR" dirty="0"/>
                        <a:t>Değişken Tanımlanması</a:t>
                      </a:r>
                      <a:endParaRPr lang="en-US" dirty="0"/>
                    </a:p>
                  </a:txBody>
                  <a:tcPr/>
                </a:tc>
                <a:tc>
                  <a:txBody>
                    <a:bodyPr/>
                    <a:lstStyle/>
                    <a:p>
                      <a:r>
                        <a:rPr lang="tr-TR" dirty="0"/>
                        <a:t>Veri</a:t>
                      </a:r>
                    </a:p>
                    <a:p>
                      <a:r>
                        <a:rPr lang="tr-TR" dirty="0"/>
                        <a:t>Tipi</a:t>
                      </a:r>
                      <a:endParaRPr lang="en-US" dirty="0"/>
                    </a:p>
                  </a:txBody>
                  <a:tcPr/>
                </a:tc>
                <a:tc>
                  <a:txBody>
                    <a:bodyPr/>
                    <a:lstStyle/>
                    <a:p>
                      <a:r>
                        <a:rPr lang="tr-TR" dirty="0"/>
                        <a:t>Açıklama</a:t>
                      </a:r>
                      <a:endParaRPr lang="en-US" dirty="0"/>
                    </a:p>
                  </a:txBody>
                  <a:tcPr/>
                </a:tc>
                <a:extLst>
                  <a:ext uri="{0D108BD9-81ED-4DB2-BD59-A6C34878D82A}">
                    <a16:rowId xmlns:a16="http://schemas.microsoft.com/office/drawing/2014/main" val="553698078"/>
                  </a:ext>
                </a:extLst>
              </a:tr>
              <a:tr h="586658">
                <a:tc>
                  <a:txBody>
                    <a:bodyPr/>
                    <a:lstStyle/>
                    <a:p>
                      <a:endParaRPr lang="tr-TR" dirty="0"/>
                    </a:p>
                    <a:p>
                      <a:endParaRPr lang="tr-TR" dirty="0"/>
                    </a:p>
                    <a:p>
                      <a:endParaRPr lang="tr-TR" dirty="0"/>
                    </a:p>
                    <a:p>
                      <a:r>
                        <a:rPr lang="tr-TR" dirty="0"/>
                        <a:t>x = 1 + 3j</a:t>
                      </a:r>
                      <a:endParaRPr lang="en-US" dirty="0"/>
                    </a:p>
                  </a:txBody>
                  <a:tcPr/>
                </a:tc>
                <a:tc>
                  <a:txBody>
                    <a:bodyPr/>
                    <a:lstStyle/>
                    <a:p>
                      <a:endParaRPr lang="tr-TR" dirty="0"/>
                    </a:p>
                    <a:p>
                      <a:endParaRPr lang="tr-TR" dirty="0"/>
                    </a:p>
                    <a:p>
                      <a:endParaRPr lang="tr-TR" dirty="0"/>
                    </a:p>
                    <a:p>
                      <a:r>
                        <a:rPr lang="tr-TR" dirty="0" err="1"/>
                        <a:t>complex</a:t>
                      </a:r>
                      <a:endParaRPr lang="en-US" dirty="0"/>
                    </a:p>
                  </a:txBody>
                  <a:tcPr/>
                </a:tc>
                <a:tc>
                  <a:txBody>
                    <a:bodyPr/>
                    <a:lstStyle/>
                    <a:p>
                      <a:r>
                        <a:rPr lang="tr-TR" dirty="0"/>
                        <a:t>Karmaşık (kompleks) sayı türünde x isimli bir değişken tanımlandı.</a:t>
                      </a:r>
                    </a:p>
                    <a:p>
                      <a:endParaRPr lang="tr-TR" dirty="0"/>
                    </a:p>
                    <a:p>
                      <a:r>
                        <a:rPr lang="tr-TR" dirty="0"/>
                        <a:t>Bu karmaşık sayısının </a:t>
                      </a:r>
                      <a:r>
                        <a:rPr lang="tr-TR" b="1" dirty="0" err="1"/>
                        <a:t>gerçel</a:t>
                      </a:r>
                      <a:r>
                        <a:rPr lang="tr-TR" b="1" dirty="0"/>
                        <a:t> (reel) </a:t>
                      </a:r>
                      <a:r>
                        <a:rPr lang="tr-TR" dirty="0"/>
                        <a:t>kısmını elde etmek için </a:t>
                      </a:r>
                      <a:r>
                        <a:rPr lang="tr-TR" b="1" dirty="0"/>
                        <a:t>‘</a:t>
                      </a:r>
                      <a:r>
                        <a:rPr lang="tr-TR" b="1" dirty="0" err="1"/>
                        <a:t>x.real</a:t>
                      </a:r>
                      <a:r>
                        <a:rPr lang="tr-TR" b="1" dirty="0"/>
                        <a:t>’</a:t>
                      </a:r>
                      <a:r>
                        <a:rPr lang="tr-TR" dirty="0"/>
                        <a:t>, sanal kısmını elde etmek için ise </a:t>
                      </a:r>
                      <a:r>
                        <a:rPr lang="tr-TR" b="1" dirty="0"/>
                        <a:t>‘</a:t>
                      </a:r>
                      <a:r>
                        <a:rPr lang="tr-TR" b="1" dirty="0" err="1"/>
                        <a:t>x.imag</a:t>
                      </a:r>
                      <a:r>
                        <a:rPr lang="tr-TR" b="1" dirty="0"/>
                        <a:t>’ </a:t>
                      </a:r>
                      <a:r>
                        <a:rPr lang="tr-TR" dirty="0"/>
                        <a:t>komutları kullanılır.</a:t>
                      </a:r>
                      <a:endParaRPr lang="en-US" dirty="0"/>
                    </a:p>
                  </a:txBody>
                  <a:tcPr/>
                </a:tc>
                <a:extLst>
                  <a:ext uri="{0D108BD9-81ED-4DB2-BD59-A6C34878D82A}">
                    <a16:rowId xmlns:a16="http://schemas.microsoft.com/office/drawing/2014/main" val="1449839827"/>
                  </a:ext>
                </a:extLst>
              </a:tr>
              <a:tr h="586658">
                <a:tc>
                  <a:txBody>
                    <a:bodyPr/>
                    <a:lstStyle/>
                    <a:p>
                      <a:endParaRPr lang="tr-TR" dirty="0"/>
                    </a:p>
                    <a:p>
                      <a:endParaRPr lang="tr-TR" dirty="0"/>
                    </a:p>
                    <a:p>
                      <a:r>
                        <a:rPr lang="tr-TR" dirty="0"/>
                        <a:t>x= True</a:t>
                      </a:r>
                      <a:endParaRPr lang="en-US" dirty="0"/>
                    </a:p>
                  </a:txBody>
                  <a:tcPr/>
                </a:tc>
                <a:tc>
                  <a:txBody>
                    <a:bodyPr/>
                    <a:lstStyle/>
                    <a:p>
                      <a:endParaRPr lang="tr-TR" dirty="0"/>
                    </a:p>
                    <a:p>
                      <a:endParaRPr lang="tr-TR" dirty="0"/>
                    </a:p>
                    <a:p>
                      <a:r>
                        <a:rPr lang="tr-TR" dirty="0" err="1"/>
                        <a:t>bool</a:t>
                      </a:r>
                      <a:endParaRPr lang="en-US" dirty="0"/>
                    </a:p>
                  </a:txBody>
                  <a:tcPr/>
                </a:tc>
                <a:tc>
                  <a:txBody>
                    <a:bodyPr/>
                    <a:lstStyle/>
                    <a:p>
                      <a:r>
                        <a:rPr lang="tr-TR" dirty="0"/>
                        <a:t>x, </a:t>
                      </a:r>
                      <a:r>
                        <a:rPr lang="tr-TR" dirty="0" err="1"/>
                        <a:t>bool</a:t>
                      </a:r>
                      <a:r>
                        <a:rPr lang="tr-TR" dirty="0"/>
                        <a:t> veri </a:t>
                      </a:r>
                      <a:r>
                        <a:rPr lang="tr-TR" dirty="0" err="1"/>
                        <a:t>tipindedir.bool</a:t>
                      </a:r>
                      <a:r>
                        <a:rPr lang="tr-TR" dirty="0"/>
                        <a:t> veri </a:t>
                      </a:r>
                      <a:r>
                        <a:rPr lang="tr-TR" dirty="0" err="1"/>
                        <a:t>tipi,True</a:t>
                      </a:r>
                      <a:r>
                        <a:rPr lang="tr-TR" dirty="0"/>
                        <a:t>/</a:t>
                      </a:r>
                      <a:r>
                        <a:rPr lang="tr-TR" dirty="0" err="1"/>
                        <a:t>False</a:t>
                      </a:r>
                      <a:r>
                        <a:rPr lang="tr-TR" dirty="0"/>
                        <a:t> değeri alır. Örneğin;</a:t>
                      </a:r>
                    </a:p>
                    <a:p>
                      <a:r>
                        <a:rPr lang="tr-TR" dirty="0"/>
                        <a:t>»»»elma=100</a:t>
                      </a:r>
                    </a:p>
                    <a:p>
                      <a:r>
                        <a:rPr lang="tr-TR" dirty="0"/>
                        <a:t>»»»armut=150</a:t>
                      </a:r>
                    </a:p>
                    <a:p>
                      <a:r>
                        <a:rPr lang="tr-TR" dirty="0"/>
                        <a:t>»»»print(elma==armut)#False sonucu verir.</a:t>
                      </a:r>
                      <a:endParaRPr lang="en-US" dirty="0"/>
                    </a:p>
                  </a:txBody>
                  <a:tcPr/>
                </a:tc>
                <a:extLst>
                  <a:ext uri="{0D108BD9-81ED-4DB2-BD59-A6C34878D82A}">
                    <a16:rowId xmlns:a16="http://schemas.microsoft.com/office/drawing/2014/main" val="398725732"/>
                  </a:ext>
                </a:extLst>
              </a:tr>
            </a:tbl>
          </a:graphicData>
        </a:graphic>
      </p:graphicFrame>
    </p:spTree>
    <p:extLst>
      <p:ext uri="{BB962C8B-B14F-4D97-AF65-F5344CB8AC3E}">
        <p14:creationId xmlns:p14="http://schemas.microsoft.com/office/powerpoint/2010/main" val="411499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63216" y="44624"/>
            <a:ext cx="8208912" cy="648072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574B2CB0-306E-CDBB-52B3-CA3167B0D035}"/>
              </a:ext>
            </a:extLst>
          </p:cNvPr>
          <p:cNvSpPr txBox="1"/>
          <p:nvPr/>
        </p:nvSpPr>
        <p:spPr>
          <a:xfrm>
            <a:off x="755576" y="331544"/>
            <a:ext cx="7632848" cy="1200329"/>
          </a:xfrm>
          <a:prstGeom prst="rect">
            <a:avLst/>
          </a:prstGeom>
          <a:noFill/>
        </p:spPr>
        <p:txBody>
          <a:bodyPr wrap="square" rtlCol="0">
            <a:spAutoFit/>
          </a:bodyPr>
          <a:lstStyle/>
          <a:p>
            <a:endParaRPr lang="tr-TR" dirty="0"/>
          </a:p>
          <a:p>
            <a:endParaRPr lang="tr-TR" dirty="0"/>
          </a:p>
          <a:p>
            <a:endParaRPr lang="tr-TR" dirty="0"/>
          </a:p>
          <a:p>
            <a:endParaRPr lang="en-US" dirty="0"/>
          </a:p>
        </p:txBody>
      </p:sp>
      <p:graphicFrame>
        <p:nvGraphicFramePr>
          <p:cNvPr id="8" name="Table 8">
            <a:extLst>
              <a:ext uri="{FF2B5EF4-FFF2-40B4-BE49-F238E27FC236}">
                <a16:creationId xmlns:a16="http://schemas.microsoft.com/office/drawing/2014/main" id="{1CD7AC82-5FC9-6286-39EE-565134FCD717}"/>
              </a:ext>
            </a:extLst>
          </p:cNvPr>
          <p:cNvGraphicFramePr>
            <a:graphicFrameLocks noGrp="1"/>
          </p:cNvGraphicFramePr>
          <p:nvPr>
            <p:extLst>
              <p:ext uri="{D42A27DB-BD31-4B8C-83A1-F6EECF244321}">
                <p14:modId xmlns:p14="http://schemas.microsoft.com/office/powerpoint/2010/main" val="2679128586"/>
              </p:ext>
            </p:extLst>
          </p:nvPr>
        </p:nvGraphicFramePr>
        <p:xfrm>
          <a:off x="1331640" y="911336"/>
          <a:ext cx="6744072" cy="4101472"/>
        </p:xfrm>
        <a:graphic>
          <a:graphicData uri="http://schemas.openxmlformats.org/drawingml/2006/table">
            <a:tbl>
              <a:tblPr firstRow="1">
                <a:tableStyleId>{5C22544A-7EE6-4342-B048-85BDC9FD1C3A}</a:tableStyleId>
              </a:tblPr>
              <a:tblGrid>
                <a:gridCol w="2248024">
                  <a:extLst>
                    <a:ext uri="{9D8B030D-6E8A-4147-A177-3AD203B41FA5}">
                      <a16:colId xmlns:a16="http://schemas.microsoft.com/office/drawing/2014/main" val="1688385428"/>
                    </a:ext>
                  </a:extLst>
                </a:gridCol>
                <a:gridCol w="992336">
                  <a:extLst>
                    <a:ext uri="{9D8B030D-6E8A-4147-A177-3AD203B41FA5}">
                      <a16:colId xmlns:a16="http://schemas.microsoft.com/office/drawing/2014/main" val="3419802072"/>
                    </a:ext>
                  </a:extLst>
                </a:gridCol>
                <a:gridCol w="3503712">
                  <a:extLst>
                    <a:ext uri="{9D8B030D-6E8A-4147-A177-3AD203B41FA5}">
                      <a16:colId xmlns:a16="http://schemas.microsoft.com/office/drawing/2014/main" val="3144835913"/>
                    </a:ext>
                  </a:extLst>
                </a:gridCol>
              </a:tblGrid>
              <a:tr h="679136">
                <a:tc>
                  <a:txBody>
                    <a:bodyPr/>
                    <a:lstStyle/>
                    <a:p>
                      <a:r>
                        <a:rPr lang="tr-TR" dirty="0"/>
                        <a:t>Değişken Tanımlanması</a:t>
                      </a:r>
                    </a:p>
                  </a:txBody>
                  <a:tcPr/>
                </a:tc>
                <a:tc>
                  <a:txBody>
                    <a:bodyPr/>
                    <a:lstStyle/>
                    <a:p>
                      <a:r>
                        <a:rPr lang="tr-TR" dirty="0"/>
                        <a:t>Veri</a:t>
                      </a:r>
                    </a:p>
                    <a:p>
                      <a:r>
                        <a:rPr lang="tr-TR" dirty="0"/>
                        <a:t>Tipi</a:t>
                      </a:r>
                      <a:endParaRPr lang="en-US" dirty="0"/>
                    </a:p>
                  </a:txBody>
                  <a:tcPr/>
                </a:tc>
                <a:tc>
                  <a:txBody>
                    <a:bodyPr/>
                    <a:lstStyle/>
                    <a:p>
                      <a:r>
                        <a:rPr lang="tr-TR" dirty="0"/>
                        <a:t>Açıklama</a:t>
                      </a:r>
                      <a:endParaRPr lang="en-US" dirty="0"/>
                    </a:p>
                  </a:txBody>
                  <a:tcPr/>
                </a:tc>
                <a:extLst>
                  <a:ext uri="{0D108BD9-81ED-4DB2-BD59-A6C34878D82A}">
                    <a16:rowId xmlns:a16="http://schemas.microsoft.com/office/drawing/2014/main" val="553698078"/>
                  </a:ext>
                </a:extLst>
              </a:tr>
              <a:tr h="679136">
                <a:tc>
                  <a:txBody>
                    <a:bodyPr/>
                    <a:lstStyle/>
                    <a:p>
                      <a:endParaRPr lang="tr-TR" sz="1800" b="0" kern="1200" dirty="0">
                        <a:solidFill>
                          <a:schemeClr val="dk1"/>
                        </a:solidFill>
                        <a:effectLst/>
                        <a:latin typeface="+mn-lt"/>
                        <a:ea typeface="+mn-ea"/>
                        <a:cs typeface="+mn-cs"/>
                      </a:endParaRPr>
                    </a:p>
                    <a:p>
                      <a:r>
                        <a:rPr lang="en-US" sz="1800" b="0" kern="1200" dirty="0">
                          <a:solidFill>
                            <a:schemeClr val="dk1"/>
                          </a:solidFill>
                          <a:effectLst/>
                          <a:latin typeface="+mn-lt"/>
                          <a:ea typeface="+mn-ea"/>
                          <a:cs typeface="+mn-cs"/>
                        </a:rPr>
                        <a:t>Ad="Han"</a:t>
                      </a:r>
                    </a:p>
                  </a:txBody>
                  <a:tcPr/>
                </a:tc>
                <a:tc rowSpan="4">
                  <a:txBody>
                    <a:bodyPr/>
                    <a:lstStyle/>
                    <a:p>
                      <a:endParaRPr lang="tr-TR" dirty="0"/>
                    </a:p>
                    <a:p>
                      <a:endParaRPr lang="tr-TR" dirty="0"/>
                    </a:p>
                    <a:p>
                      <a:endParaRPr lang="tr-TR" dirty="0"/>
                    </a:p>
                    <a:p>
                      <a:endParaRPr lang="tr-TR" dirty="0"/>
                    </a:p>
                    <a:p>
                      <a:endParaRPr lang="tr-TR" dirty="0"/>
                    </a:p>
                    <a:p>
                      <a:r>
                        <a:rPr lang="tr-TR" dirty="0" err="1"/>
                        <a:t>str</a:t>
                      </a:r>
                      <a:endParaRPr lang="en-US" dirty="0"/>
                    </a:p>
                  </a:txBody>
                  <a:tcPr/>
                </a:tc>
                <a:tc rowSpan="4">
                  <a:txBody>
                    <a:bodyPr/>
                    <a:lstStyle/>
                    <a:p>
                      <a:r>
                        <a:rPr lang="tr-TR" dirty="0"/>
                        <a:t>Tek tırnak veya çift tırnak arasına yazılan ifadeler </a:t>
                      </a:r>
                      <a:r>
                        <a:rPr lang="tr-TR" dirty="0" err="1"/>
                        <a:t>string</a:t>
                      </a:r>
                      <a:r>
                        <a:rPr lang="tr-TR" dirty="0"/>
                        <a:t> (</a:t>
                      </a:r>
                      <a:r>
                        <a:rPr lang="tr-TR" dirty="0" err="1"/>
                        <a:t>str</a:t>
                      </a:r>
                      <a:r>
                        <a:rPr lang="tr-TR" dirty="0"/>
                        <a:t>) olarak kabul edilir.</a:t>
                      </a:r>
                    </a:p>
                    <a:p>
                      <a:endParaRPr lang="tr-TR" dirty="0"/>
                    </a:p>
                    <a:p>
                      <a:r>
                        <a:rPr lang="tr-TR" dirty="0"/>
                        <a:t>Benzer şekilde 3 adet tek tırnak ya da çift tırnak da aynı amaçla kullanılır. Daha fazla tırnak kullanılmasındaki amaç karakter kaçışı sağlamaktır.</a:t>
                      </a:r>
                      <a:endParaRPr lang="en-US" dirty="0"/>
                    </a:p>
                  </a:txBody>
                  <a:tcPr/>
                </a:tc>
                <a:extLst>
                  <a:ext uri="{0D108BD9-81ED-4DB2-BD59-A6C34878D82A}">
                    <a16:rowId xmlns:a16="http://schemas.microsoft.com/office/drawing/2014/main" val="2952523847"/>
                  </a:ext>
                </a:extLst>
              </a:tr>
              <a:tr h="770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b="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Ad='Han'</a:t>
                      </a:r>
                    </a:p>
                    <a:p>
                      <a:endParaRPr lang="en-US" sz="1800" b="0" kern="1200" dirty="0">
                        <a:solidFill>
                          <a:schemeClr val="dk1"/>
                        </a:solidFill>
                        <a:effectLst/>
                        <a:latin typeface="+mn-lt"/>
                        <a:ea typeface="+mn-ea"/>
                        <a:cs typeface="+mn-cs"/>
                      </a:endParaRPr>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074409979"/>
                  </a:ext>
                </a:extLst>
              </a:tr>
              <a:tr h="770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b="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Ad="""Han"""</a:t>
                      </a:r>
                    </a:p>
                    <a:p>
                      <a:endParaRPr lang="en-US" sz="1800" b="0" kern="1200" dirty="0">
                        <a:solidFill>
                          <a:schemeClr val="dk1"/>
                        </a:solidFill>
                        <a:effectLst/>
                        <a:latin typeface="+mn-lt"/>
                        <a:ea typeface="+mn-ea"/>
                        <a:cs typeface="+mn-cs"/>
                      </a:endParaRPr>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385951621"/>
                  </a:ext>
                </a:extLst>
              </a:tr>
              <a:tr h="770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b="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Ad='''Han'''</a:t>
                      </a:r>
                    </a:p>
                    <a:p>
                      <a:endParaRPr lang="en-US" sz="1800" b="0" kern="1200" dirty="0">
                        <a:solidFill>
                          <a:schemeClr val="dk1"/>
                        </a:solidFill>
                        <a:effectLst/>
                        <a:latin typeface="+mn-lt"/>
                        <a:ea typeface="+mn-ea"/>
                        <a:cs typeface="+mn-cs"/>
                      </a:endParaRPr>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270773789"/>
                  </a:ext>
                </a:extLst>
              </a:tr>
            </a:tbl>
          </a:graphicData>
        </a:graphic>
      </p:graphicFrame>
      <p:sp>
        <p:nvSpPr>
          <p:cNvPr id="5" name="TextBox 4">
            <a:extLst>
              <a:ext uri="{FF2B5EF4-FFF2-40B4-BE49-F238E27FC236}">
                <a16:creationId xmlns:a16="http://schemas.microsoft.com/office/drawing/2014/main" id="{F70BB9DA-8AA7-387F-52FD-21E5D8A75074}"/>
              </a:ext>
            </a:extLst>
          </p:cNvPr>
          <p:cNvSpPr txBox="1"/>
          <p:nvPr/>
        </p:nvSpPr>
        <p:spPr>
          <a:xfrm>
            <a:off x="1331640" y="5229200"/>
            <a:ext cx="6744072" cy="1200329"/>
          </a:xfrm>
          <a:prstGeom prst="rect">
            <a:avLst/>
          </a:prstGeom>
          <a:noFill/>
        </p:spPr>
        <p:txBody>
          <a:bodyPr wrap="square" rtlCol="0">
            <a:spAutoFit/>
          </a:bodyPr>
          <a:lstStyle/>
          <a:p>
            <a:r>
              <a:rPr lang="tr-TR" dirty="0"/>
              <a:t>Değişkenlerin tipini öğrenmek için print(</a:t>
            </a:r>
            <a:r>
              <a:rPr lang="tr-TR" dirty="0" err="1"/>
              <a:t>type</a:t>
            </a:r>
            <a:r>
              <a:rPr lang="tr-TR" dirty="0"/>
              <a:t>(5)) veyahut Ad=''Han‘’ veri tipini öğrenmek istersek; print(</a:t>
            </a:r>
            <a:r>
              <a:rPr lang="tr-TR" dirty="0" err="1"/>
              <a:t>type</a:t>
            </a:r>
            <a:r>
              <a:rPr lang="tr-TR" dirty="0"/>
              <a:t>(Ad)) olarak yazımını gerçekleştireceğiz. Sırasıyla &lt;</a:t>
            </a:r>
            <a:r>
              <a:rPr lang="tr-TR" dirty="0" err="1"/>
              <a:t>class</a:t>
            </a:r>
            <a:r>
              <a:rPr lang="tr-TR" dirty="0"/>
              <a:t> '</a:t>
            </a:r>
            <a:r>
              <a:rPr lang="tr-TR" dirty="0" err="1"/>
              <a:t>int</a:t>
            </a:r>
            <a:r>
              <a:rPr lang="tr-TR" dirty="0"/>
              <a:t>’&gt;  , &lt;</a:t>
            </a:r>
            <a:r>
              <a:rPr lang="tr-TR" dirty="0" err="1"/>
              <a:t>class</a:t>
            </a:r>
            <a:r>
              <a:rPr lang="tr-TR" dirty="0"/>
              <a:t> '</a:t>
            </a:r>
            <a:r>
              <a:rPr lang="tr-TR" dirty="0" err="1"/>
              <a:t>str</a:t>
            </a:r>
            <a:r>
              <a:rPr lang="tr-TR" dirty="0"/>
              <a:t>’&gt; çıktılarını alacağız.</a:t>
            </a:r>
            <a:endParaRPr lang="en-US" dirty="0"/>
          </a:p>
        </p:txBody>
      </p:sp>
    </p:spTree>
    <p:extLst>
      <p:ext uri="{BB962C8B-B14F-4D97-AF65-F5344CB8AC3E}">
        <p14:creationId xmlns:p14="http://schemas.microsoft.com/office/powerpoint/2010/main" val="17096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377885"/>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23</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503548" y="271262"/>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DEĞİŞKENLERE İSİM VERME KURALLARI	</a:t>
            </a:r>
          </a:p>
        </p:txBody>
      </p:sp>
      <p:sp>
        <p:nvSpPr>
          <p:cNvPr id="5" name="TextBox 4">
            <a:extLst>
              <a:ext uri="{FF2B5EF4-FFF2-40B4-BE49-F238E27FC236}">
                <a16:creationId xmlns:a16="http://schemas.microsoft.com/office/drawing/2014/main" id="{DF337F0F-146F-1EE9-1A3A-6CFBD249C080}"/>
              </a:ext>
            </a:extLst>
          </p:cNvPr>
          <p:cNvSpPr txBox="1"/>
          <p:nvPr/>
        </p:nvSpPr>
        <p:spPr>
          <a:xfrm>
            <a:off x="755576" y="1700808"/>
            <a:ext cx="7632848" cy="4385816"/>
          </a:xfrm>
          <a:prstGeom prst="rect">
            <a:avLst/>
          </a:prstGeom>
          <a:noFill/>
        </p:spPr>
        <p:txBody>
          <a:bodyPr wrap="square" rtlCol="0">
            <a:spAutoFit/>
          </a:bodyPr>
          <a:lstStyle/>
          <a:p>
            <a:pPr marL="342900" indent="-342900">
              <a:lnSpc>
                <a:spcPct val="150000"/>
              </a:lnSpc>
              <a:buFont typeface="+mj-lt"/>
              <a:buAutoNum type="arabicPeriod"/>
            </a:pPr>
            <a:r>
              <a:rPr lang="tr-TR" dirty="0"/>
              <a:t>Değişken isimleri harf veya alt çizgi (_) karakteri ile başlamalıdır.</a:t>
            </a:r>
          </a:p>
          <a:p>
            <a:pPr marL="342900" indent="-342900">
              <a:lnSpc>
                <a:spcPct val="150000"/>
              </a:lnSpc>
              <a:buFont typeface="+mj-lt"/>
              <a:buAutoNum type="arabicPeriod"/>
            </a:pPr>
            <a:r>
              <a:rPr lang="tr-TR" dirty="0"/>
              <a:t>Değişken isimleri harf, sayı veya alt çizgi (_) karakterlerinden oluşabilir.</a:t>
            </a:r>
          </a:p>
          <a:p>
            <a:pPr marL="342900" indent="-342900">
              <a:lnSpc>
                <a:spcPct val="150000"/>
              </a:lnSpc>
              <a:buFont typeface="+mj-lt"/>
              <a:buAutoNum type="arabicPeriod"/>
            </a:pPr>
            <a:r>
              <a:rPr lang="tr-TR" dirty="0"/>
              <a:t>Değişken isimleri büyük-küçük harf duyarlıdır. Yani, "</a:t>
            </a:r>
            <a:r>
              <a:rPr lang="tr-TR" dirty="0" err="1"/>
              <a:t>myVariable</a:t>
            </a:r>
            <a:r>
              <a:rPr lang="tr-TR" dirty="0"/>
              <a:t>" ve "</a:t>
            </a:r>
            <a:r>
              <a:rPr lang="tr-TR" dirty="0" err="1"/>
              <a:t>myvariable</a:t>
            </a:r>
            <a:r>
              <a:rPr lang="tr-TR" dirty="0"/>
              <a:t>" iki farklı değişken olarak kabul edilir.</a:t>
            </a:r>
          </a:p>
          <a:p>
            <a:pPr marL="342900" indent="-342900">
              <a:lnSpc>
                <a:spcPct val="150000"/>
              </a:lnSpc>
              <a:buFont typeface="+mj-lt"/>
              <a:buAutoNum type="arabicPeriod"/>
            </a:pPr>
            <a:r>
              <a:rPr lang="tr-TR" dirty="0"/>
              <a:t>Değişken isimleri anahtar kelimelerle (</a:t>
            </a:r>
            <a:r>
              <a:rPr lang="tr-TR" dirty="0" err="1"/>
              <a:t>keywords</a:t>
            </a:r>
            <a:r>
              <a:rPr lang="tr-TR" dirty="0"/>
              <a:t>) aynı olamaz. Örneğin, "</a:t>
            </a:r>
            <a:r>
              <a:rPr lang="tr-TR" dirty="0" err="1"/>
              <a:t>if</a:t>
            </a:r>
            <a:r>
              <a:rPr lang="tr-TR" dirty="0"/>
              <a:t>", "else", "</a:t>
            </a:r>
            <a:r>
              <a:rPr lang="tr-TR" dirty="0" err="1"/>
              <a:t>while</a:t>
            </a:r>
            <a:r>
              <a:rPr lang="tr-TR" dirty="0"/>
              <a:t>" gibi anahtar kelimeler değişken ismi olarak kullanılamaz.</a:t>
            </a:r>
          </a:p>
          <a:p>
            <a:pPr marL="342900" indent="-342900">
              <a:lnSpc>
                <a:spcPct val="150000"/>
              </a:lnSpc>
              <a:buFont typeface="+mj-lt"/>
              <a:buAutoNum type="arabicPeriod"/>
            </a:pPr>
            <a:r>
              <a:rPr lang="tr-TR" dirty="0"/>
              <a:t>Değişken isimleri mümkün olduğunca açıklayıcı ve anlamlı olmalıdır.</a:t>
            </a:r>
          </a:p>
          <a:p>
            <a:endParaRPr lang="tr-TR" dirty="0"/>
          </a:p>
          <a:p>
            <a:endParaRPr lang="tr-TR" dirty="0"/>
          </a:p>
          <a:p>
            <a:r>
              <a:rPr lang="tr-TR" b="1" dirty="0"/>
              <a:t>Örnek olarak, geçerli bir değişken ismi "my_variable123" veya "name" olabilir, ancak "123variable" veya "</a:t>
            </a:r>
            <a:r>
              <a:rPr lang="tr-TR" b="1" dirty="0" err="1"/>
              <a:t>if</a:t>
            </a:r>
            <a:r>
              <a:rPr lang="tr-TR" b="1" dirty="0"/>
              <a:t>" geçerli değişken isimleri değildir.</a:t>
            </a:r>
          </a:p>
          <a:p>
            <a:endParaRPr lang="tr-TR" b="1" dirty="0"/>
          </a:p>
        </p:txBody>
      </p:sp>
    </p:spTree>
    <p:extLst>
      <p:ext uri="{BB962C8B-B14F-4D97-AF65-F5344CB8AC3E}">
        <p14:creationId xmlns:p14="http://schemas.microsoft.com/office/powerpoint/2010/main" val="4290150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63216" y="44624"/>
            <a:ext cx="8208912" cy="648072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574B2CB0-306E-CDBB-52B3-CA3167B0D035}"/>
              </a:ext>
            </a:extLst>
          </p:cNvPr>
          <p:cNvSpPr txBox="1"/>
          <p:nvPr/>
        </p:nvSpPr>
        <p:spPr>
          <a:xfrm>
            <a:off x="755576" y="331544"/>
            <a:ext cx="7632848" cy="584775"/>
          </a:xfrm>
          <a:prstGeom prst="rect">
            <a:avLst/>
          </a:prstGeom>
          <a:noFill/>
        </p:spPr>
        <p:txBody>
          <a:bodyPr wrap="square" rtlCol="0">
            <a:spAutoFit/>
          </a:bodyPr>
          <a:lstStyle/>
          <a:p>
            <a:pPr algn="ctr"/>
            <a:r>
              <a:rPr lang="tr-TR" sz="3200" dirty="0">
                <a:solidFill>
                  <a:srgbClr val="FF0000"/>
                </a:solidFill>
              </a:rPr>
              <a:t>HATALI DEĞİŞKEN İSİMLENDİRME ÖRNEKLERİ</a:t>
            </a:r>
          </a:p>
        </p:txBody>
      </p:sp>
      <p:sp>
        <p:nvSpPr>
          <p:cNvPr id="6" name="TextBox 5">
            <a:extLst>
              <a:ext uri="{FF2B5EF4-FFF2-40B4-BE49-F238E27FC236}">
                <a16:creationId xmlns:a16="http://schemas.microsoft.com/office/drawing/2014/main" id="{C3318CCB-45F0-3349-6546-DD9A5954672A}"/>
              </a:ext>
            </a:extLst>
          </p:cNvPr>
          <p:cNvSpPr txBox="1"/>
          <p:nvPr/>
        </p:nvSpPr>
        <p:spPr>
          <a:xfrm>
            <a:off x="899592" y="836712"/>
            <a:ext cx="7488832" cy="5078313"/>
          </a:xfrm>
          <a:prstGeom prst="rect">
            <a:avLst/>
          </a:prstGeom>
          <a:noFill/>
        </p:spPr>
        <p:txBody>
          <a:bodyPr wrap="square" rtlCol="0">
            <a:spAutoFit/>
          </a:bodyPr>
          <a:lstStyle/>
          <a:p>
            <a:pPr marL="285750" indent="-285750">
              <a:buFont typeface="Arial" panose="020B0604020202020204" pitchFamily="34" charset="0"/>
              <a:buChar char="•"/>
            </a:pPr>
            <a:r>
              <a:rPr lang="en-US" dirty="0" err="1"/>
              <a:t>Sayı</a:t>
            </a:r>
            <a:r>
              <a:rPr lang="en-US" dirty="0"/>
              <a:t> </a:t>
            </a:r>
            <a:r>
              <a:rPr lang="en-US" dirty="0" err="1"/>
              <a:t>ile</a:t>
            </a:r>
            <a:r>
              <a:rPr lang="en-US" dirty="0"/>
              <a:t> </a:t>
            </a:r>
            <a:r>
              <a:rPr lang="en-US" dirty="0" err="1"/>
              <a:t>başlayan</a:t>
            </a:r>
            <a:r>
              <a:rPr lang="en-US" dirty="0"/>
              <a:t> </a:t>
            </a:r>
            <a:r>
              <a:rPr lang="en-US" dirty="0" err="1"/>
              <a:t>değişken</a:t>
            </a:r>
            <a:r>
              <a:rPr lang="en-US" dirty="0"/>
              <a:t> </a:t>
            </a:r>
            <a:r>
              <a:rPr lang="en-US" dirty="0" err="1"/>
              <a:t>isimleri</a:t>
            </a:r>
            <a:r>
              <a:rPr lang="en-US" dirty="0"/>
              <a:t>:</a:t>
            </a:r>
            <a:endParaRPr lang="tr-TR" dirty="0"/>
          </a:p>
          <a:p>
            <a:r>
              <a:rPr lang="tr-TR" dirty="0"/>
              <a:t>      </a:t>
            </a:r>
            <a:r>
              <a:rPr lang="en-US" dirty="0"/>
              <a:t># </a:t>
            </a:r>
            <a:r>
              <a:rPr lang="en-US" dirty="0" err="1"/>
              <a:t>Hatalı</a:t>
            </a:r>
            <a:endParaRPr lang="en-US" dirty="0"/>
          </a:p>
          <a:p>
            <a:r>
              <a:rPr lang="tr-TR" dirty="0"/>
              <a:t>      </a:t>
            </a:r>
            <a:r>
              <a:rPr lang="en-US" dirty="0"/>
              <a:t>3variable = 10</a:t>
            </a:r>
            <a:endParaRPr lang="tr-TR" dirty="0"/>
          </a:p>
          <a:p>
            <a:pPr marL="285750" indent="-285750">
              <a:buFont typeface="Arial" panose="020B0604020202020204" pitchFamily="34" charset="0"/>
              <a:buChar char="•"/>
            </a:pPr>
            <a:r>
              <a:rPr lang="tr-TR" dirty="0"/>
              <a:t>Özel karakter içeren değişken isimleri:</a:t>
            </a:r>
          </a:p>
          <a:p>
            <a:r>
              <a:rPr lang="tr-TR" dirty="0"/>
              <a:t>     # Hatalı</a:t>
            </a:r>
          </a:p>
          <a:p>
            <a:r>
              <a:rPr lang="tr-TR" dirty="0"/>
              <a:t>     </a:t>
            </a:r>
            <a:r>
              <a:rPr lang="tr-TR" dirty="0" err="1"/>
              <a:t>my-variable</a:t>
            </a:r>
            <a:r>
              <a:rPr lang="tr-TR" dirty="0"/>
              <a:t> = 20</a:t>
            </a:r>
          </a:p>
          <a:p>
            <a:pPr marL="285750" indent="-285750">
              <a:buFont typeface="Arial" panose="020B0604020202020204" pitchFamily="34" charset="0"/>
              <a:buChar char="•"/>
            </a:pPr>
            <a:r>
              <a:rPr lang="tr-TR" dirty="0"/>
              <a:t>Anahtar kelime ile aynı isimde olan değişkenler:</a:t>
            </a:r>
          </a:p>
          <a:p>
            <a:r>
              <a:rPr lang="tr-TR" dirty="0"/>
              <a:t>      # Hatalı</a:t>
            </a:r>
          </a:p>
          <a:p>
            <a:r>
              <a:rPr lang="tr-TR" dirty="0"/>
              <a:t>      </a:t>
            </a:r>
            <a:r>
              <a:rPr lang="tr-TR" dirty="0" err="1"/>
              <a:t>if</a:t>
            </a:r>
            <a:r>
              <a:rPr lang="tr-TR" dirty="0"/>
              <a:t> = 5</a:t>
            </a:r>
          </a:p>
          <a:p>
            <a:pPr marL="285750" indent="-285750">
              <a:buFont typeface="Arial" panose="020B0604020202020204" pitchFamily="34" charset="0"/>
              <a:buChar char="•"/>
            </a:pPr>
            <a:r>
              <a:rPr lang="tr-TR" dirty="0"/>
              <a:t>Boşluk veya diğer boşluk karakterleri içeren değişken isimleri:</a:t>
            </a:r>
          </a:p>
          <a:p>
            <a:r>
              <a:rPr lang="tr-TR" dirty="0"/>
              <a:t>      # Hatalı</a:t>
            </a:r>
          </a:p>
          <a:p>
            <a:r>
              <a:rPr lang="tr-TR" dirty="0"/>
              <a:t>      </a:t>
            </a:r>
            <a:r>
              <a:rPr lang="tr-TR" dirty="0" err="1"/>
              <a:t>my</a:t>
            </a:r>
            <a:r>
              <a:rPr lang="tr-TR" dirty="0"/>
              <a:t> </a:t>
            </a:r>
            <a:r>
              <a:rPr lang="tr-TR" dirty="0" err="1"/>
              <a:t>variable</a:t>
            </a:r>
            <a:r>
              <a:rPr lang="tr-TR" dirty="0"/>
              <a:t> = 7</a:t>
            </a:r>
          </a:p>
          <a:p>
            <a:pPr marL="285750" indent="-285750">
              <a:buFont typeface="Arial" panose="020B0604020202020204" pitchFamily="34" charset="0"/>
              <a:buChar char="•"/>
            </a:pPr>
            <a:r>
              <a:rPr lang="tr-TR" dirty="0"/>
              <a:t>Türkçe karakterler içeren değişken isimleri:</a:t>
            </a:r>
          </a:p>
          <a:p>
            <a:r>
              <a:rPr lang="tr-TR" dirty="0"/>
              <a:t>      # Hatalı</a:t>
            </a:r>
          </a:p>
          <a:p>
            <a:r>
              <a:rPr lang="tr-TR" dirty="0"/>
              <a:t>      adı = "Ahmet"</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72548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377885"/>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25</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503548" y="271262"/>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İKİ DEĞİŞKENİN İÇERİĞİNİ BİRİBİRİNE AKTARMA(YER DEĞİŞTİRME İŞLEMİ)	</a:t>
            </a:r>
          </a:p>
        </p:txBody>
      </p:sp>
      <p:sp>
        <p:nvSpPr>
          <p:cNvPr id="6" name="TextBox 5">
            <a:extLst>
              <a:ext uri="{FF2B5EF4-FFF2-40B4-BE49-F238E27FC236}">
                <a16:creationId xmlns:a16="http://schemas.microsoft.com/office/drawing/2014/main" id="{03F4BA9E-939B-8098-12B2-04607A3098E8}"/>
              </a:ext>
            </a:extLst>
          </p:cNvPr>
          <p:cNvSpPr txBox="1"/>
          <p:nvPr/>
        </p:nvSpPr>
        <p:spPr>
          <a:xfrm>
            <a:off x="827584" y="1772816"/>
            <a:ext cx="7488832" cy="3970318"/>
          </a:xfrm>
          <a:prstGeom prst="rect">
            <a:avLst/>
          </a:prstGeom>
          <a:noFill/>
        </p:spPr>
        <p:txBody>
          <a:bodyPr wrap="square" rtlCol="0">
            <a:spAutoFit/>
          </a:bodyPr>
          <a:lstStyle/>
          <a:p>
            <a:pPr marL="342900" indent="-342900">
              <a:buFont typeface="+mj-lt"/>
              <a:buAutoNum type="arabicPeriod"/>
            </a:pPr>
            <a:endParaRPr lang="tr-TR" dirty="0"/>
          </a:p>
          <a:p>
            <a:pPr marL="342900" indent="-342900">
              <a:buFont typeface="+mj-lt"/>
              <a:buAutoNum type="arabicPeriod"/>
            </a:pPr>
            <a:endParaRPr lang="tr-TR" dirty="0"/>
          </a:p>
          <a:p>
            <a:pPr marL="342900" indent="-342900">
              <a:buFont typeface="+mj-lt"/>
              <a:buAutoNum type="arabicPeriod"/>
            </a:pPr>
            <a:endParaRPr lang="tr-TR" dirty="0"/>
          </a:p>
          <a:p>
            <a:pPr marL="342900" indent="-342900">
              <a:buFont typeface="+mj-lt"/>
              <a:buAutoNum type="arabicPeriod"/>
            </a:pPr>
            <a:r>
              <a:rPr lang="en-US" dirty="0"/>
              <a:t>Basit </a:t>
            </a:r>
            <a:r>
              <a:rPr lang="en-US" dirty="0" err="1"/>
              <a:t>bir</a:t>
            </a:r>
            <a:r>
              <a:rPr lang="en-US" dirty="0"/>
              <a:t> </a:t>
            </a:r>
            <a:r>
              <a:rPr lang="en-US" dirty="0" err="1"/>
              <a:t>değişken</a:t>
            </a:r>
            <a:r>
              <a:rPr lang="en-US" dirty="0"/>
              <a:t> </a:t>
            </a:r>
            <a:r>
              <a:rPr lang="en-US" dirty="0" err="1"/>
              <a:t>atama</a:t>
            </a:r>
            <a:r>
              <a:rPr lang="en-US" dirty="0"/>
              <a:t> </a:t>
            </a:r>
            <a:r>
              <a:rPr lang="en-US" dirty="0" err="1"/>
              <a:t>işlemi</a:t>
            </a:r>
            <a:r>
              <a:rPr lang="en-US" dirty="0"/>
              <a:t> </a:t>
            </a:r>
            <a:r>
              <a:rPr lang="en-US" dirty="0" err="1"/>
              <a:t>kullanarak</a:t>
            </a:r>
            <a:r>
              <a:rPr lang="en-US" dirty="0"/>
              <a:t>:</a:t>
            </a:r>
            <a:endParaRPr lang="tr-TR" dirty="0"/>
          </a:p>
          <a:p>
            <a:r>
              <a:rPr lang="en-US" dirty="0"/>
              <a:t># </a:t>
            </a:r>
            <a:r>
              <a:rPr lang="en-US" dirty="0" err="1"/>
              <a:t>Örnek</a:t>
            </a:r>
            <a:endParaRPr lang="en-US" dirty="0"/>
          </a:p>
          <a:p>
            <a:r>
              <a:rPr lang="en-US" dirty="0"/>
              <a:t>x = 5</a:t>
            </a:r>
          </a:p>
          <a:p>
            <a:r>
              <a:rPr lang="en-US" dirty="0"/>
              <a:t>y = 10</a:t>
            </a:r>
          </a:p>
          <a:p>
            <a:endParaRPr lang="en-US" dirty="0"/>
          </a:p>
          <a:p>
            <a:r>
              <a:rPr lang="en-US" dirty="0"/>
              <a:t># x </a:t>
            </a:r>
            <a:r>
              <a:rPr lang="en-US" dirty="0" err="1"/>
              <a:t>değişkeninin</a:t>
            </a:r>
            <a:r>
              <a:rPr lang="en-US" dirty="0"/>
              <a:t> </a:t>
            </a:r>
            <a:r>
              <a:rPr lang="en-US" dirty="0" err="1"/>
              <a:t>değeri</a:t>
            </a:r>
            <a:r>
              <a:rPr lang="en-US" dirty="0"/>
              <a:t> y </a:t>
            </a:r>
            <a:r>
              <a:rPr lang="en-US" dirty="0" err="1"/>
              <a:t>değişkenine</a:t>
            </a:r>
            <a:r>
              <a:rPr lang="en-US" dirty="0"/>
              <a:t> </a:t>
            </a:r>
            <a:r>
              <a:rPr lang="en-US" dirty="0" err="1"/>
              <a:t>aktarılıyor</a:t>
            </a:r>
            <a:endParaRPr lang="en-US" dirty="0"/>
          </a:p>
          <a:p>
            <a:r>
              <a:rPr lang="en-US" dirty="0"/>
              <a:t>y = x</a:t>
            </a:r>
          </a:p>
          <a:p>
            <a:endParaRPr lang="en-US" dirty="0"/>
          </a:p>
          <a:p>
            <a:r>
              <a:rPr lang="en-US" dirty="0"/>
              <a:t>print(x) # 5</a:t>
            </a:r>
          </a:p>
          <a:p>
            <a:r>
              <a:rPr lang="en-US" dirty="0"/>
              <a:t>print(y) # 5</a:t>
            </a:r>
          </a:p>
          <a:p>
            <a:endParaRPr lang="en-US" dirty="0"/>
          </a:p>
        </p:txBody>
      </p:sp>
    </p:spTree>
    <p:extLst>
      <p:ext uri="{BB962C8B-B14F-4D97-AF65-F5344CB8AC3E}">
        <p14:creationId xmlns:p14="http://schemas.microsoft.com/office/powerpoint/2010/main" val="2775356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377885"/>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26</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503548" y="271262"/>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İKİ DEĞİŞKENİN İÇERİĞİNİ BİRİBİRİNE AKTARMA(YER DEĞİŞTİRME İŞLEMİ)	</a:t>
            </a:r>
          </a:p>
        </p:txBody>
      </p:sp>
      <p:sp>
        <p:nvSpPr>
          <p:cNvPr id="6" name="TextBox 5">
            <a:extLst>
              <a:ext uri="{FF2B5EF4-FFF2-40B4-BE49-F238E27FC236}">
                <a16:creationId xmlns:a16="http://schemas.microsoft.com/office/drawing/2014/main" id="{03F4BA9E-939B-8098-12B2-04607A3098E8}"/>
              </a:ext>
            </a:extLst>
          </p:cNvPr>
          <p:cNvSpPr txBox="1"/>
          <p:nvPr/>
        </p:nvSpPr>
        <p:spPr>
          <a:xfrm>
            <a:off x="827584" y="1772816"/>
            <a:ext cx="7488832" cy="4247317"/>
          </a:xfrm>
          <a:prstGeom prst="rect">
            <a:avLst/>
          </a:prstGeom>
          <a:noFill/>
        </p:spPr>
        <p:txBody>
          <a:bodyPr wrap="square" rtlCol="0">
            <a:spAutoFit/>
          </a:bodyPr>
          <a:lstStyle/>
          <a:p>
            <a:pPr marL="342900" indent="-342900">
              <a:buAutoNum type="arabicPeriod" startAt="2"/>
            </a:pPr>
            <a:endParaRPr lang="tr-TR" dirty="0"/>
          </a:p>
          <a:p>
            <a:pPr marL="342900" indent="-342900">
              <a:buAutoNum type="arabicPeriod" startAt="2"/>
            </a:pPr>
            <a:r>
              <a:rPr lang="tr-TR" dirty="0" err="1"/>
              <a:t>Tuple</a:t>
            </a:r>
            <a:r>
              <a:rPr lang="tr-TR" dirty="0"/>
              <a:t> kullanarak:</a:t>
            </a:r>
          </a:p>
          <a:p>
            <a:r>
              <a:rPr lang="tr-TR" dirty="0"/>
              <a:t># Örnek</a:t>
            </a:r>
          </a:p>
          <a:p>
            <a:r>
              <a:rPr lang="tr-TR" dirty="0"/>
              <a:t>x = 5</a:t>
            </a:r>
          </a:p>
          <a:p>
            <a:r>
              <a:rPr lang="tr-TR" dirty="0"/>
              <a:t>y = 10</a:t>
            </a:r>
          </a:p>
          <a:p>
            <a:endParaRPr lang="tr-TR" dirty="0"/>
          </a:p>
          <a:p>
            <a:r>
              <a:rPr lang="tr-TR" dirty="0"/>
              <a:t># x ve y değerleri bir </a:t>
            </a:r>
            <a:r>
              <a:rPr lang="tr-TR" dirty="0" err="1"/>
              <a:t>tuple</a:t>
            </a:r>
            <a:r>
              <a:rPr lang="tr-TR" dirty="0"/>
              <a:t> içinde saklanıyor</a:t>
            </a:r>
          </a:p>
          <a:p>
            <a:r>
              <a:rPr lang="tr-TR" dirty="0" err="1"/>
              <a:t>temp</a:t>
            </a:r>
            <a:r>
              <a:rPr lang="tr-TR" dirty="0"/>
              <a:t> = (x, y)</a:t>
            </a:r>
          </a:p>
          <a:p>
            <a:endParaRPr lang="tr-TR" dirty="0"/>
          </a:p>
          <a:p>
            <a:r>
              <a:rPr lang="tr-TR" dirty="0"/>
              <a:t># x değişkeninin değeri y değişkenine aktarılıyor</a:t>
            </a:r>
          </a:p>
          <a:p>
            <a:r>
              <a:rPr lang="tr-TR" dirty="0"/>
              <a:t>y, x = </a:t>
            </a:r>
            <a:r>
              <a:rPr lang="tr-TR" dirty="0" err="1"/>
              <a:t>temp</a:t>
            </a:r>
            <a:endParaRPr lang="tr-TR" dirty="0"/>
          </a:p>
          <a:p>
            <a:endParaRPr lang="tr-TR" dirty="0"/>
          </a:p>
          <a:p>
            <a:r>
              <a:rPr lang="tr-TR" dirty="0"/>
              <a:t>print(x) # 10</a:t>
            </a:r>
          </a:p>
          <a:p>
            <a:r>
              <a:rPr lang="tr-TR" dirty="0"/>
              <a:t>print(y) # 5</a:t>
            </a:r>
          </a:p>
          <a:p>
            <a:endParaRPr lang="tr-TR" dirty="0"/>
          </a:p>
        </p:txBody>
      </p:sp>
    </p:spTree>
    <p:extLst>
      <p:ext uri="{BB962C8B-B14F-4D97-AF65-F5344CB8AC3E}">
        <p14:creationId xmlns:p14="http://schemas.microsoft.com/office/powerpoint/2010/main" val="2295069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377885"/>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27</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503548" y="271262"/>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İKİ DEĞİŞKENİN İÇERİĞİNİ BİRİBİRİNE AKTARMA(YER DEĞİŞTİRME İŞLEMİ)	</a:t>
            </a:r>
          </a:p>
        </p:txBody>
      </p:sp>
      <p:sp>
        <p:nvSpPr>
          <p:cNvPr id="6" name="TextBox 5">
            <a:extLst>
              <a:ext uri="{FF2B5EF4-FFF2-40B4-BE49-F238E27FC236}">
                <a16:creationId xmlns:a16="http://schemas.microsoft.com/office/drawing/2014/main" id="{03F4BA9E-939B-8098-12B2-04607A3098E8}"/>
              </a:ext>
            </a:extLst>
          </p:cNvPr>
          <p:cNvSpPr txBox="1"/>
          <p:nvPr/>
        </p:nvSpPr>
        <p:spPr>
          <a:xfrm>
            <a:off x="827584" y="1772816"/>
            <a:ext cx="7488832" cy="3970318"/>
          </a:xfrm>
          <a:prstGeom prst="rect">
            <a:avLst/>
          </a:prstGeom>
          <a:noFill/>
        </p:spPr>
        <p:txBody>
          <a:bodyPr wrap="square" rtlCol="0">
            <a:spAutoFit/>
          </a:bodyPr>
          <a:lstStyle/>
          <a:p>
            <a:pPr marL="342900" indent="-342900">
              <a:buAutoNum type="arabicPeriod" startAt="3"/>
            </a:pPr>
            <a:endParaRPr lang="tr-TR" dirty="0"/>
          </a:p>
          <a:p>
            <a:pPr marL="342900" indent="-342900">
              <a:buAutoNum type="arabicPeriod" startAt="3"/>
            </a:pPr>
            <a:endParaRPr lang="tr-TR" dirty="0"/>
          </a:p>
          <a:p>
            <a:pPr marL="342900" indent="-342900">
              <a:buAutoNum type="arabicPeriod" startAt="3"/>
            </a:pPr>
            <a:endParaRPr lang="tr-TR" dirty="0"/>
          </a:p>
          <a:p>
            <a:pPr marL="342900" indent="-342900">
              <a:buAutoNum type="arabicPeriod" startAt="3"/>
            </a:pPr>
            <a:r>
              <a:rPr lang="tr-TR" dirty="0" err="1"/>
              <a:t>swapcase</a:t>
            </a:r>
            <a:r>
              <a:rPr lang="tr-TR" dirty="0"/>
              <a:t>() fonksiyonu kullanarak:</a:t>
            </a:r>
          </a:p>
          <a:p>
            <a:r>
              <a:rPr lang="es-ES" dirty="0"/>
              <a:t># </a:t>
            </a:r>
            <a:r>
              <a:rPr lang="es-ES" dirty="0" err="1"/>
              <a:t>Örnek</a:t>
            </a:r>
            <a:endParaRPr lang="es-ES" dirty="0"/>
          </a:p>
          <a:p>
            <a:r>
              <a:rPr lang="es-ES" dirty="0"/>
              <a:t>x = 5</a:t>
            </a:r>
          </a:p>
          <a:p>
            <a:r>
              <a:rPr lang="es-ES" dirty="0"/>
              <a:t>y = 10</a:t>
            </a:r>
          </a:p>
          <a:p>
            <a:endParaRPr lang="es-ES" dirty="0"/>
          </a:p>
          <a:p>
            <a:r>
              <a:rPr lang="es-ES" dirty="0"/>
              <a:t># x ve y </a:t>
            </a:r>
            <a:r>
              <a:rPr lang="es-ES" dirty="0" err="1"/>
              <a:t>değerleri</a:t>
            </a:r>
            <a:r>
              <a:rPr lang="es-ES" dirty="0"/>
              <a:t> </a:t>
            </a:r>
            <a:r>
              <a:rPr lang="es-ES" dirty="0" err="1"/>
              <a:t>birbirleriyle</a:t>
            </a:r>
            <a:r>
              <a:rPr lang="es-ES" dirty="0"/>
              <a:t> </a:t>
            </a:r>
            <a:r>
              <a:rPr lang="es-ES" dirty="0" err="1"/>
              <a:t>yer</a:t>
            </a:r>
            <a:r>
              <a:rPr lang="es-ES" dirty="0"/>
              <a:t> </a:t>
            </a:r>
            <a:r>
              <a:rPr lang="es-ES" dirty="0" err="1"/>
              <a:t>değiştiriliyor</a:t>
            </a:r>
            <a:endParaRPr lang="es-ES" dirty="0"/>
          </a:p>
          <a:p>
            <a:r>
              <a:rPr lang="es-ES" dirty="0"/>
              <a:t>x, y = y, x</a:t>
            </a:r>
          </a:p>
          <a:p>
            <a:endParaRPr lang="es-ES" dirty="0"/>
          </a:p>
          <a:p>
            <a:r>
              <a:rPr lang="es-ES" dirty="0" err="1"/>
              <a:t>print</a:t>
            </a:r>
            <a:r>
              <a:rPr lang="es-ES" dirty="0"/>
              <a:t>(x) # 10</a:t>
            </a:r>
          </a:p>
          <a:p>
            <a:r>
              <a:rPr lang="es-ES" dirty="0" err="1"/>
              <a:t>print</a:t>
            </a:r>
            <a:r>
              <a:rPr lang="es-ES" dirty="0"/>
              <a:t>(y) # 5</a:t>
            </a:r>
          </a:p>
          <a:p>
            <a:endParaRPr lang="tr-TR" dirty="0"/>
          </a:p>
        </p:txBody>
      </p:sp>
    </p:spTree>
    <p:extLst>
      <p:ext uri="{BB962C8B-B14F-4D97-AF65-F5344CB8AC3E}">
        <p14:creationId xmlns:p14="http://schemas.microsoft.com/office/powerpoint/2010/main" val="2668674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377885"/>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28</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503548" y="271262"/>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DEĞİŞKENLERİN FAALİYET ALANLARI</a:t>
            </a:r>
          </a:p>
          <a:p>
            <a:pPr algn="ctr"/>
            <a:r>
              <a:rPr lang="tr-TR" sz="3600" b="1" dirty="0">
                <a:solidFill>
                  <a:srgbClr val="FF0000"/>
                </a:solidFill>
              </a:rPr>
              <a:t>(SCOPE)	</a:t>
            </a:r>
          </a:p>
        </p:txBody>
      </p:sp>
      <p:sp>
        <p:nvSpPr>
          <p:cNvPr id="6" name="TextBox 5">
            <a:extLst>
              <a:ext uri="{FF2B5EF4-FFF2-40B4-BE49-F238E27FC236}">
                <a16:creationId xmlns:a16="http://schemas.microsoft.com/office/drawing/2014/main" id="{03F4BA9E-939B-8098-12B2-04607A3098E8}"/>
              </a:ext>
            </a:extLst>
          </p:cNvPr>
          <p:cNvSpPr txBox="1"/>
          <p:nvPr/>
        </p:nvSpPr>
        <p:spPr>
          <a:xfrm>
            <a:off x="827584" y="1772816"/>
            <a:ext cx="7488832" cy="4247317"/>
          </a:xfrm>
          <a:prstGeom prst="rect">
            <a:avLst/>
          </a:prstGeom>
          <a:noFill/>
        </p:spPr>
        <p:txBody>
          <a:bodyPr wrap="square" rtlCol="0">
            <a:spAutoFit/>
          </a:bodyPr>
          <a:lstStyle/>
          <a:p>
            <a:r>
              <a:rPr lang="tr-TR" dirty="0"/>
              <a:t>Bir değişkenin faaliyet alanı, değişkenin tanımlandığı yerden erişilebilir olduğu yerlerin kapsamını belirler. Python'da değişkenlerin faaliyet alanı, şu şekilde belirlenir:</a:t>
            </a:r>
          </a:p>
          <a:p>
            <a:endParaRPr lang="tr-TR" dirty="0"/>
          </a:p>
          <a:p>
            <a:pPr marL="342900" indent="-342900">
              <a:buFont typeface="+mj-lt"/>
              <a:buAutoNum type="arabicPeriod"/>
            </a:pPr>
            <a:r>
              <a:rPr lang="tr-TR" dirty="0"/>
              <a:t>Global Faaliyet Alanı: Değişkenlerin modül düzeyinde tanımlanması, o değişkenlerin global faaliyet alanına ait olduğunu belirtir. Global faaliyet alanındaki değişkenlere, programın herhangi bir yerinden erişilebilir.</a:t>
            </a:r>
          </a:p>
          <a:p>
            <a:r>
              <a:rPr lang="tr-TR" dirty="0"/>
              <a:t># Örnek</a:t>
            </a:r>
          </a:p>
          <a:p>
            <a:r>
              <a:rPr lang="tr-TR" dirty="0"/>
              <a:t>x = 5 # global faaliyet alanında tanımlanmış bir değişken</a:t>
            </a:r>
          </a:p>
          <a:p>
            <a:endParaRPr lang="tr-TR" dirty="0"/>
          </a:p>
          <a:p>
            <a:r>
              <a:rPr lang="tr-TR" dirty="0"/>
              <a:t>def </a:t>
            </a:r>
            <a:r>
              <a:rPr lang="tr-TR" dirty="0" err="1"/>
              <a:t>foo</a:t>
            </a:r>
            <a:r>
              <a:rPr lang="tr-TR" dirty="0"/>
              <a:t>():</a:t>
            </a:r>
          </a:p>
          <a:p>
            <a:r>
              <a:rPr lang="tr-TR" dirty="0"/>
              <a:t>  print(x) # global faaliyet alanındaki x değişkenine erişim</a:t>
            </a:r>
          </a:p>
          <a:p>
            <a:endParaRPr lang="tr-TR" dirty="0"/>
          </a:p>
          <a:p>
            <a:r>
              <a:rPr lang="tr-TR" dirty="0" err="1"/>
              <a:t>foo</a:t>
            </a:r>
            <a:r>
              <a:rPr lang="tr-TR" dirty="0"/>
              <a:t>() # 5</a:t>
            </a:r>
          </a:p>
          <a:p>
            <a:endParaRPr lang="tr-TR" dirty="0"/>
          </a:p>
        </p:txBody>
      </p:sp>
    </p:spTree>
    <p:extLst>
      <p:ext uri="{BB962C8B-B14F-4D97-AF65-F5344CB8AC3E}">
        <p14:creationId xmlns:p14="http://schemas.microsoft.com/office/powerpoint/2010/main" val="1947365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377885"/>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29</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503548" y="271262"/>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DEĞİŞKENLERİN FAALİYET ALANLARI</a:t>
            </a:r>
          </a:p>
          <a:p>
            <a:pPr algn="ctr"/>
            <a:r>
              <a:rPr lang="tr-TR" sz="3600" b="1" dirty="0">
                <a:solidFill>
                  <a:srgbClr val="FF0000"/>
                </a:solidFill>
              </a:rPr>
              <a:t>(SCOPE)	</a:t>
            </a:r>
          </a:p>
        </p:txBody>
      </p:sp>
      <p:sp>
        <p:nvSpPr>
          <p:cNvPr id="5" name="TextBox 4">
            <a:extLst>
              <a:ext uri="{FF2B5EF4-FFF2-40B4-BE49-F238E27FC236}">
                <a16:creationId xmlns:a16="http://schemas.microsoft.com/office/drawing/2014/main" id="{2EC3B8A9-3B48-8D06-446A-B87668478573}"/>
              </a:ext>
            </a:extLst>
          </p:cNvPr>
          <p:cNvSpPr txBox="1"/>
          <p:nvPr/>
        </p:nvSpPr>
        <p:spPr>
          <a:xfrm>
            <a:off x="755576" y="1700808"/>
            <a:ext cx="7632848" cy="3970318"/>
          </a:xfrm>
          <a:prstGeom prst="rect">
            <a:avLst/>
          </a:prstGeom>
          <a:noFill/>
        </p:spPr>
        <p:txBody>
          <a:bodyPr wrap="square" rtlCol="0">
            <a:spAutoFit/>
          </a:bodyPr>
          <a:lstStyle/>
          <a:p>
            <a:pPr marL="342900" indent="-342900">
              <a:buAutoNum type="arabicPeriod" startAt="2"/>
            </a:pPr>
            <a:endParaRPr lang="tr-TR" dirty="0"/>
          </a:p>
          <a:p>
            <a:pPr marL="342900" indent="-342900">
              <a:buAutoNum type="arabicPeriod" startAt="2"/>
            </a:pPr>
            <a:endParaRPr lang="tr-TR" dirty="0"/>
          </a:p>
          <a:p>
            <a:pPr marL="342900" indent="-342900">
              <a:buAutoNum type="arabicPeriod" startAt="2"/>
            </a:pPr>
            <a:r>
              <a:rPr lang="en-US" dirty="0" err="1"/>
              <a:t>Yerel</a:t>
            </a:r>
            <a:r>
              <a:rPr lang="en-US" dirty="0"/>
              <a:t> </a:t>
            </a:r>
            <a:r>
              <a:rPr lang="en-US" dirty="0" err="1"/>
              <a:t>Faaliyet</a:t>
            </a:r>
            <a:r>
              <a:rPr lang="en-US" dirty="0"/>
              <a:t> </a:t>
            </a:r>
            <a:r>
              <a:rPr lang="en-US" dirty="0" err="1"/>
              <a:t>Alanı</a:t>
            </a:r>
            <a:r>
              <a:rPr lang="en-US" dirty="0"/>
              <a:t>: </a:t>
            </a:r>
            <a:r>
              <a:rPr lang="en-US" dirty="0" err="1"/>
              <a:t>Değişkenlerin</a:t>
            </a:r>
            <a:r>
              <a:rPr lang="en-US" dirty="0"/>
              <a:t> </a:t>
            </a:r>
            <a:r>
              <a:rPr lang="en-US" dirty="0" err="1"/>
              <a:t>bir</a:t>
            </a:r>
            <a:r>
              <a:rPr lang="en-US" dirty="0"/>
              <a:t> </a:t>
            </a:r>
            <a:r>
              <a:rPr lang="en-US" dirty="0" err="1"/>
              <a:t>fonksiyon</a:t>
            </a:r>
            <a:r>
              <a:rPr lang="en-US" dirty="0"/>
              <a:t>, </a:t>
            </a:r>
            <a:r>
              <a:rPr lang="en-US" dirty="0" err="1"/>
              <a:t>sınıf</a:t>
            </a:r>
            <a:r>
              <a:rPr lang="en-US" dirty="0"/>
              <a:t> </a:t>
            </a:r>
            <a:r>
              <a:rPr lang="en-US" dirty="0" err="1"/>
              <a:t>veya</a:t>
            </a:r>
            <a:r>
              <a:rPr lang="en-US" dirty="0"/>
              <a:t> method </a:t>
            </a:r>
            <a:r>
              <a:rPr lang="en-US" dirty="0" err="1"/>
              <a:t>içinde</a:t>
            </a:r>
            <a:r>
              <a:rPr lang="en-US" dirty="0"/>
              <a:t> </a:t>
            </a:r>
            <a:r>
              <a:rPr lang="en-US" dirty="0" err="1"/>
              <a:t>tanımlanması</a:t>
            </a:r>
            <a:r>
              <a:rPr lang="en-US" dirty="0"/>
              <a:t>, o </a:t>
            </a:r>
            <a:r>
              <a:rPr lang="en-US" dirty="0" err="1"/>
              <a:t>değişkenlerin</a:t>
            </a:r>
            <a:r>
              <a:rPr lang="en-US" dirty="0"/>
              <a:t> </a:t>
            </a:r>
            <a:r>
              <a:rPr lang="en-US" dirty="0" err="1"/>
              <a:t>yerel</a:t>
            </a:r>
            <a:r>
              <a:rPr lang="en-US" dirty="0"/>
              <a:t> </a:t>
            </a:r>
            <a:r>
              <a:rPr lang="en-US" dirty="0" err="1"/>
              <a:t>faaliyet</a:t>
            </a:r>
            <a:r>
              <a:rPr lang="en-US" dirty="0"/>
              <a:t> </a:t>
            </a:r>
            <a:r>
              <a:rPr lang="en-US" dirty="0" err="1"/>
              <a:t>alanına</a:t>
            </a:r>
            <a:r>
              <a:rPr lang="en-US" dirty="0"/>
              <a:t> </a:t>
            </a:r>
            <a:r>
              <a:rPr lang="en-US" dirty="0" err="1"/>
              <a:t>ait</a:t>
            </a:r>
            <a:r>
              <a:rPr lang="en-US" dirty="0"/>
              <a:t> </a:t>
            </a:r>
            <a:r>
              <a:rPr lang="en-US" dirty="0" err="1"/>
              <a:t>olduğunu</a:t>
            </a:r>
            <a:r>
              <a:rPr lang="en-US" dirty="0"/>
              <a:t> </a:t>
            </a:r>
            <a:r>
              <a:rPr lang="en-US" dirty="0" err="1"/>
              <a:t>belirtir</a:t>
            </a:r>
            <a:r>
              <a:rPr lang="en-US" dirty="0"/>
              <a:t>. </a:t>
            </a:r>
            <a:r>
              <a:rPr lang="en-US" dirty="0" err="1"/>
              <a:t>Yerel</a:t>
            </a:r>
            <a:r>
              <a:rPr lang="en-US" dirty="0"/>
              <a:t> </a:t>
            </a:r>
            <a:r>
              <a:rPr lang="en-US" dirty="0" err="1"/>
              <a:t>faaliyet</a:t>
            </a:r>
            <a:r>
              <a:rPr lang="en-US" dirty="0"/>
              <a:t> </a:t>
            </a:r>
            <a:r>
              <a:rPr lang="en-US" dirty="0" err="1"/>
              <a:t>alanındaki</a:t>
            </a:r>
            <a:r>
              <a:rPr lang="en-US" dirty="0"/>
              <a:t> </a:t>
            </a:r>
            <a:r>
              <a:rPr lang="en-US" dirty="0" err="1"/>
              <a:t>değişkenlere</a:t>
            </a:r>
            <a:r>
              <a:rPr lang="en-US" dirty="0"/>
              <a:t>, </a:t>
            </a:r>
            <a:r>
              <a:rPr lang="en-US" dirty="0" err="1"/>
              <a:t>sadece</a:t>
            </a:r>
            <a:r>
              <a:rPr lang="en-US" dirty="0"/>
              <a:t> </a:t>
            </a:r>
            <a:r>
              <a:rPr lang="en-US" dirty="0" err="1"/>
              <a:t>tanımlandıkları</a:t>
            </a:r>
            <a:r>
              <a:rPr lang="en-US" dirty="0"/>
              <a:t> </a:t>
            </a:r>
            <a:r>
              <a:rPr lang="en-US" dirty="0" err="1"/>
              <a:t>fonksiyon</a:t>
            </a:r>
            <a:r>
              <a:rPr lang="en-US" dirty="0"/>
              <a:t>, </a:t>
            </a:r>
            <a:r>
              <a:rPr lang="en-US" dirty="0" err="1"/>
              <a:t>sınıf</a:t>
            </a:r>
            <a:r>
              <a:rPr lang="en-US" dirty="0"/>
              <a:t> </a:t>
            </a:r>
            <a:r>
              <a:rPr lang="en-US" dirty="0" err="1"/>
              <a:t>veya</a:t>
            </a:r>
            <a:r>
              <a:rPr lang="en-US" dirty="0"/>
              <a:t> method </a:t>
            </a:r>
            <a:r>
              <a:rPr lang="en-US" dirty="0" err="1"/>
              <a:t>içinden</a:t>
            </a:r>
            <a:r>
              <a:rPr lang="en-US" dirty="0"/>
              <a:t> </a:t>
            </a:r>
            <a:r>
              <a:rPr lang="en-US" dirty="0" err="1"/>
              <a:t>erişilebilir</a:t>
            </a:r>
            <a:r>
              <a:rPr lang="en-US" dirty="0"/>
              <a:t>.</a:t>
            </a:r>
            <a:endParaRPr lang="tr-TR" dirty="0"/>
          </a:p>
          <a:p>
            <a:r>
              <a:rPr lang="en-US" dirty="0"/>
              <a:t># </a:t>
            </a:r>
            <a:r>
              <a:rPr lang="en-US" dirty="0" err="1"/>
              <a:t>Örnek</a:t>
            </a:r>
            <a:endParaRPr lang="en-US" dirty="0"/>
          </a:p>
          <a:p>
            <a:r>
              <a:rPr lang="en-US" dirty="0"/>
              <a:t>def foo():</a:t>
            </a:r>
          </a:p>
          <a:p>
            <a:r>
              <a:rPr lang="en-US" dirty="0"/>
              <a:t>  y = 10 # </a:t>
            </a:r>
            <a:r>
              <a:rPr lang="en-US" dirty="0" err="1"/>
              <a:t>yerel</a:t>
            </a:r>
            <a:r>
              <a:rPr lang="en-US" dirty="0"/>
              <a:t> </a:t>
            </a:r>
            <a:r>
              <a:rPr lang="en-US" dirty="0" err="1"/>
              <a:t>faaliyet</a:t>
            </a:r>
            <a:r>
              <a:rPr lang="en-US" dirty="0"/>
              <a:t> </a:t>
            </a:r>
            <a:r>
              <a:rPr lang="en-US" dirty="0" err="1"/>
              <a:t>alanında</a:t>
            </a:r>
            <a:r>
              <a:rPr lang="en-US" dirty="0"/>
              <a:t> </a:t>
            </a:r>
            <a:r>
              <a:rPr lang="en-US" dirty="0" err="1"/>
              <a:t>tanımlanmış</a:t>
            </a:r>
            <a:r>
              <a:rPr lang="en-US" dirty="0"/>
              <a:t> </a:t>
            </a:r>
            <a:r>
              <a:rPr lang="en-US" dirty="0" err="1"/>
              <a:t>bir</a:t>
            </a:r>
            <a:r>
              <a:rPr lang="en-US" dirty="0"/>
              <a:t> </a:t>
            </a:r>
            <a:r>
              <a:rPr lang="en-US" dirty="0" err="1"/>
              <a:t>değişken</a:t>
            </a:r>
            <a:endParaRPr lang="en-US" dirty="0"/>
          </a:p>
          <a:p>
            <a:r>
              <a:rPr lang="en-US" dirty="0"/>
              <a:t>  print(y)</a:t>
            </a:r>
          </a:p>
          <a:p>
            <a:endParaRPr lang="en-US" dirty="0"/>
          </a:p>
          <a:p>
            <a:r>
              <a:rPr lang="en-US" dirty="0"/>
              <a:t>foo() # 10</a:t>
            </a:r>
          </a:p>
          <a:p>
            <a:r>
              <a:rPr lang="en-US" dirty="0"/>
              <a:t>print(y) # </a:t>
            </a:r>
            <a:r>
              <a:rPr lang="en-US" dirty="0" err="1"/>
              <a:t>Hata</a:t>
            </a:r>
            <a:r>
              <a:rPr lang="en-US" dirty="0"/>
              <a:t>! y </a:t>
            </a:r>
            <a:r>
              <a:rPr lang="en-US" dirty="0" err="1"/>
              <a:t>değişkeni</a:t>
            </a:r>
            <a:r>
              <a:rPr lang="en-US" dirty="0"/>
              <a:t> </a:t>
            </a:r>
            <a:r>
              <a:rPr lang="en-US" dirty="0" err="1"/>
              <a:t>tanımsız</a:t>
            </a:r>
            <a:endParaRPr lang="en-US" dirty="0"/>
          </a:p>
          <a:p>
            <a:endParaRPr lang="en-US" dirty="0"/>
          </a:p>
        </p:txBody>
      </p:sp>
    </p:spTree>
    <p:extLst>
      <p:ext uri="{BB962C8B-B14F-4D97-AF65-F5344CB8AC3E}">
        <p14:creationId xmlns:p14="http://schemas.microsoft.com/office/powerpoint/2010/main" val="337726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340768"/>
            <a:ext cx="8208912" cy="53620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a:p>
            <a:endParaRPr lang="tr-TR" sz="2000" dirty="0">
              <a:latin typeface="Arial" pitchFamily="34" charset="0"/>
              <a:cs typeface="Arial" pitchFamily="34" charset="0"/>
            </a:endParaRPr>
          </a:p>
          <a:p>
            <a:endParaRPr lang="tr-TR" sz="2000" dirty="0">
              <a:latin typeface="Arial" pitchFamily="34" charset="0"/>
              <a:cs typeface="Arial" pitchFamily="34" charset="0"/>
            </a:endParaRPr>
          </a:p>
          <a:p>
            <a:endParaRPr lang="tr-TR" sz="2000" dirty="0">
              <a:latin typeface="Arial" pitchFamily="34" charset="0"/>
              <a:cs typeface="Arial" pitchFamily="34" charset="0"/>
            </a:endParaRPr>
          </a:p>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a:t>
            </a:fld>
            <a:endParaRPr lang="tr-TR" dirty="0">
              <a:solidFill>
                <a:schemeClr val="tx2">
                  <a:lumMod val="75000"/>
                </a:schemeClr>
              </a:solidFill>
            </a:endParaRPr>
          </a:p>
        </p:txBody>
      </p:sp>
      <p:sp>
        <p:nvSpPr>
          <p:cNvPr id="8" name="Yuvarlatılmış Dikdörtgen 4">
            <a:extLst>
              <a:ext uri="{FF2B5EF4-FFF2-40B4-BE49-F238E27FC236}">
                <a16:creationId xmlns:a16="http://schemas.microsoft.com/office/drawing/2014/main" id="{2E19D9C7-9E91-195F-87DB-34C0C4D249E0}"/>
              </a:ext>
            </a:extLst>
          </p:cNvPr>
          <p:cNvSpPr/>
          <p:nvPr>
            <p:custDataLst>
              <p:tags r:id="rId4"/>
            </p:custDataLst>
          </p:nvPr>
        </p:nvSpPr>
        <p:spPr>
          <a:xfrm>
            <a:off x="467544" y="155179"/>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GİRİŞ</a:t>
            </a:r>
          </a:p>
        </p:txBody>
      </p:sp>
      <p:sp>
        <p:nvSpPr>
          <p:cNvPr id="9" name="TextBox 8">
            <a:extLst>
              <a:ext uri="{FF2B5EF4-FFF2-40B4-BE49-F238E27FC236}">
                <a16:creationId xmlns:a16="http://schemas.microsoft.com/office/drawing/2014/main" id="{AD1AD6C2-8B7B-C434-289C-885B12225825}"/>
              </a:ext>
            </a:extLst>
          </p:cNvPr>
          <p:cNvSpPr txBox="1"/>
          <p:nvPr/>
        </p:nvSpPr>
        <p:spPr>
          <a:xfrm>
            <a:off x="683568" y="1628800"/>
            <a:ext cx="7704856" cy="646331"/>
          </a:xfrm>
          <a:prstGeom prst="rect">
            <a:avLst/>
          </a:prstGeom>
          <a:noFill/>
        </p:spPr>
        <p:txBody>
          <a:bodyPr wrap="square" rtlCol="0">
            <a:spAutoFit/>
          </a:bodyPr>
          <a:lstStyle/>
          <a:p>
            <a:r>
              <a:rPr lang="tr-TR" dirty="0"/>
              <a:t>Genel olarak her program, </a:t>
            </a:r>
            <a:r>
              <a:rPr lang="tr-TR" b="1" dirty="0"/>
              <a:t>‘’veri girişi, işlem (hesaplamalar) ve veri çıkışı’’ </a:t>
            </a:r>
            <a:r>
              <a:rPr lang="tr-TR" dirty="0"/>
              <a:t>olmak üzere iç aşamadan, bölümden oluşmaktadır.</a:t>
            </a:r>
            <a:endParaRPr lang="en-US" dirty="0"/>
          </a:p>
        </p:txBody>
      </p:sp>
      <p:pic>
        <p:nvPicPr>
          <p:cNvPr id="11" name="Picture 10" descr="Veri Girişi --&gt; İşlem (Hesaplamalar) --&gt; Veri Çıkışı">
            <a:extLst>
              <a:ext uri="{FF2B5EF4-FFF2-40B4-BE49-F238E27FC236}">
                <a16:creationId xmlns:a16="http://schemas.microsoft.com/office/drawing/2014/main" id="{B3394DA4-9E58-4EB0-B8BC-129521A2AE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67880" y="2489318"/>
            <a:ext cx="5408240" cy="1879363"/>
          </a:xfrm>
          <a:prstGeom prst="rect">
            <a:avLst/>
          </a:prstGeom>
        </p:spPr>
      </p:pic>
      <p:sp>
        <p:nvSpPr>
          <p:cNvPr id="12" name="TextBox 11">
            <a:extLst>
              <a:ext uri="{FF2B5EF4-FFF2-40B4-BE49-F238E27FC236}">
                <a16:creationId xmlns:a16="http://schemas.microsoft.com/office/drawing/2014/main" id="{6AE410A7-2E6D-A112-36CF-DD3E498CD7F2}"/>
              </a:ext>
            </a:extLst>
          </p:cNvPr>
          <p:cNvSpPr txBox="1"/>
          <p:nvPr/>
        </p:nvSpPr>
        <p:spPr>
          <a:xfrm>
            <a:off x="755576" y="4577550"/>
            <a:ext cx="7704856" cy="1477328"/>
          </a:xfrm>
          <a:prstGeom prst="rect">
            <a:avLst/>
          </a:prstGeom>
          <a:noFill/>
        </p:spPr>
        <p:txBody>
          <a:bodyPr wrap="square" rtlCol="0">
            <a:spAutoFit/>
          </a:bodyPr>
          <a:lstStyle/>
          <a:p>
            <a:r>
              <a:rPr lang="tr-TR" b="1" dirty="0"/>
              <a:t>Veri Girişi (Program Girdisi); </a:t>
            </a:r>
            <a:r>
              <a:rPr lang="tr-TR" dirty="0"/>
              <a:t>Gerekli kütüphanelerin eklendiği, değişkenlerin tanımlandığı ve başlangıç değerlerinin atandığı kısımdır.</a:t>
            </a:r>
          </a:p>
          <a:p>
            <a:endParaRPr lang="tr-TR" dirty="0"/>
          </a:p>
          <a:p>
            <a:r>
              <a:rPr lang="tr-TR" b="1" dirty="0"/>
              <a:t>İşlem ve Hesaplamalar; </a:t>
            </a:r>
            <a:r>
              <a:rPr lang="tr-TR" dirty="0"/>
              <a:t>Programa veri girişi yapıldıktan sonra gerekli işlem ve hesaplamaların yapıldığı, yani girdilerin çıktıların üretildiği kısımdır.</a:t>
            </a:r>
            <a:endParaRPr lang="en-US" dirty="0"/>
          </a:p>
        </p:txBody>
      </p:sp>
    </p:spTree>
    <p:extLst>
      <p:ext uri="{BB962C8B-B14F-4D97-AF65-F5344CB8AC3E}">
        <p14:creationId xmlns:p14="http://schemas.microsoft.com/office/powerpoint/2010/main" val="813648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377885"/>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30</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503548" y="271262"/>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DEĞİŞKENLERİN FAALİYET ALANLARI</a:t>
            </a:r>
          </a:p>
          <a:p>
            <a:pPr algn="ctr"/>
            <a:r>
              <a:rPr lang="tr-TR" sz="3600" b="1" dirty="0">
                <a:solidFill>
                  <a:srgbClr val="FF0000"/>
                </a:solidFill>
              </a:rPr>
              <a:t>(SCOPE)	</a:t>
            </a:r>
          </a:p>
        </p:txBody>
      </p:sp>
      <p:sp>
        <p:nvSpPr>
          <p:cNvPr id="5" name="TextBox 4">
            <a:extLst>
              <a:ext uri="{FF2B5EF4-FFF2-40B4-BE49-F238E27FC236}">
                <a16:creationId xmlns:a16="http://schemas.microsoft.com/office/drawing/2014/main" id="{2EC3B8A9-3B48-8D06-446A-B87668478573}"/>
              </a:ext>
            </a:extLst>
          </p:cNvPr>
          <p:cNvSpPr txBox="1"/>
          <p:nvPr/>
        </p:nvSpPr>
        <p:spPr>
          <a:xfrm>
            <a:off x="755576" y="1700808"/>
            <a:ext cx="7632848" cy="4247317"/>
          </a:xfrm>
          <a:prstGeom prst="rect">
            <a:avLst/>
          </a:prstGeom>
          <a:noFill/>
        </p:spPr>
        <p:txBody>
          <a:bodyPr wrap="square" rtlCol="0">
            <a:spAutoFit/>
          </a:bodyPr>
          <a:lstStyle/>
          <a:p>
            <a:pPr marL="342900" indent="-342900">
              <a:buAutoNum type="arabicPeriod" startAt="3"/>
            </a:pPr>
            <a:endParaRPr lang="tr-TR" dirty="0"/>
          </a:p>
          <a:p>
            <a:pPr marL="342900" indent="-342900">
              <a:buAutoNum type="arabicPeriod" startAt="3"/>
            </a:pPr>
            <a:endParaRPr lang="tr-TR" dirty="0"/>
          </a:p>
          <a:p>
            <a:pPr marL="342900" indent="-342900">
              <a:buAutoNum type="arabicPeriod" startAt="3"/>
            </a:pPr>
            <a:r>
              <a:rPr lang="tr-TR" dirty="0"/>
              <a:t>Gömülü Faaliyet Alanı: Python'da bulunan bazı önceden tanımlanmış fonksiyonlar ve değişkenler, gömülü faaliyet alanına aittir. Gömülü faaliyet alanındaki değişkenlere, programın herhangi bir yerinden erişilebilir.</a:t>
            </a:r>
          </a:p>
          <a:p>
            <a:r>
              <a:rPr lang="en-US" dirty="0"/>
              <a:t># </a:t>
            </a:r>
            <a:r>
              <a:rPr lang="en-US" dirty="0" err="1"/>
              <a:t>Örnek</a:t>
            </a:r>
            <a:endParaRPr lang="en-US" dirty="0"/>
          </a:p>
          <a:p>
            <a:r>
              <a:rPr lang="en-US" dirty="0"/>
              <a:t>import math</a:t>
            </a:r>
          </a:p>
          <a:p>
            <a:endParaRPr lang="en-US" dirty="0"/>
          </a:p>
          <a:p>
            <a:r>
              <a:rPr lang="en-US" dirty="0"/>
              <a:t>def foo():</a:t>
            </a:r>
          </a:p>
          <a:p>
            <a:r>
              <a:rPr lang="en-US" dirty="0"/>
              <a:t>  x = 25</a:t>
            </a:r>
          </a:p>
          <a:p>
            <a:r>
              <a:rPr lang="en-US" dirty="0"/>
              <a:t>  y = </a:t>
            </a:r>
            <a:r>
              <a:rPr lang="en-US" dirty="0" err="1"/>
              <a:t>math.sqrt</a:t>
            </a:r>
            <a:r>
              <a:rPr lang="en-US" dirty="0"/>
              <a:t>(x) # math </a:t>
            </a:r>
            <a:r>
              <a:rPr lang="en-US" dirty="0" err="1"/>
              <a:t>fonksiyonu</a:t>
            </a:r>
            <a:r>
              <a:rPr lang="en-US" dirty="0"/>
              <a:t> </a:t>
            </a:r>
            <a:r>
              <a:rPr lang="en-US" dirty="0" err="1"/>
              <a:t>gömülü</a:t>
            </a:r>
            <a:r>
              <a:rPr lang="en-US" dirty="0"/>
              <a:t> </a:t>
            </a:r>
            <a:r>
              <a:rPr lang="en-US" dirty="0" err="1"/>
              <a:t>faaliyet</a:t>
            </a:r>
            <a:r>
              <a:rPr lang="en-US" dirty="0"/>
              <a:t> </a:t>
            </a:r>
            <a:r>
              <a:rPr lang="en-US" dirty="0" err="1"/>
              <a:t>alanında</a:t>
            </a:r>
            <a:r>
              <a:rPr lang="en-US" dirty="0"/>
              <a:t> </a:t>
            </a:r>
            <a:r>
              <a:rPr lang="en-US" dirty="0" err="1"/>
              <a:t>tanımlıdır</a:t>
            </a:r>
            <a:endParaRPr lang="en-US" dirty="0"/>
          </a:p>
          <a:p>
            <a:r>
              <a:rPr lang="en-US" dirty="0"/>
              <a:t>  print(y)</a:t>
            </a:r>
          </a:p>
          <a:p>
            <a:endParaRPr lang="en-US" dirty="0"/>
          </a:p>
          <a:p>
            <a:r>
              <a:rPr lang="en-US" dirty="0"/>
              <a:t>foo() # 5.0</a:t>
            </a:r>
          </a:p>
          <a:p>
            <a:endParaRPr lang="en-US" dirty="0"/>
          </a:p>
        </p:txBody>
      </p:sp>
    </p:spTree>
    <p:extLst>
      <p:ext uri="{BB962C8B-B14F-4D97-AF65-F5344CB8AC3E}">
        <p14:creationId xmlns:p14="http://schemas.microsoft.com/office/powerpoint/2010/main" val="3877901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377885"/>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31</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503548" y="271262"/>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VERİ TİPİ DÖNÜŞÜMLERİ</a:t>
            </a:r>
          </a:p>
        </p:txBody>
      </p:sp>
      <p:sp>
        <p:nvSpPr>
          <p:cNvPr id="5" name="TextBox 4">
            <a:extLst>
              <a:ext uri="{FF2B5EF4-FFF2-40B4-BE49-F238E27FC236}">
                <a16:creationId xmlns:a16="http://schemas.microsoft.com/office/drawing/2014/main" id="{2EC3B8A9-3B48-8D06-446A-B87668478573}"/>
              </a:ext>
            </a:extLst>
          </p:cNvPr>
          <p:cNvSpPr txBox="1"/>
          <p:nvPr/>
        </p:nvSpPr>
        <p:spPr>
          <a:xfrm>
            <a:off x="755576" y="1700808"/>
            <a:ext cx="7632848" cy="4801314"/>
          </a:xfrm>
          <a:prstGeom prst="rect">
            <a:avLst/>
          </a:prstGeom>
          <a:noFill/>
        </p:spPr>
        <p:txBody>
          <a:bodyPr wrap="square" rtlCol="0">
            <a:spAutoFit/>
          </a:bodyPr>
          <a:lstStyle/>
          <a:p>
            <a:r>
              <a:rPr lang="en-US" dirty="0"/>
              <a:t>Veri </a:t>
            </a:r>
            <a:r>
              <a:rPr lang="en-US" dirty="0" err="1"/>
              <a:t>dönüşümleri</a:t>
            </a:r>
            <a:r>
              <a:rPr lang="en-US" dirty="0"/>
              <a:t>, </a:t>
            </a:r>
            <a:r>
              <a:rPr lang="en-US" dirty="0" err="1"/>
              <a:t>bir</a:t>
            </a:r>
            <a:r>
              <a:rPr lang="en-US" dirty="0"/>
              <a:t> </a:t>
            </a:r>
            <a:r>
              <a:rPr lang="en-US" dirty="0" err="1"/>
              <a:t>veri</a:t>
            </a:r>
            <a:r>
              <a:rPr lang="en-US" dirty="0"/>
              <a:t> </a:t>
            </a:r>
            <a:r>
              <a:rPr lang="en-US" dirty="0" err="1"/>
              <a:t>tipinden</a:t>
            </a:r>
            <a:r>
              <a:rPr lang="en-US" dirty="0"/>
              <a:t> </a:t>
            </a:r>
            <a:r>
              <a:rPr lang="en-US" dirty="0" err="1"/>
              <a:t>başka</a:t>
            </a:r>
            <a:r>
              <a:rPr lang="en-US" dirty="0"/>
              <a:t> </a:t>
            </a:r>
            <a:r>
              <a:rPr lang="en-US" dirty="0" err="1"/>
              <a:t>bir</a:t>
            </a:r>
            <a:r>
              <a:rPr lang="en-US" dirty="0"/>
              <a:t> </a:t>
            </a:r>
            <a:r>
              <a:rPr lang="en-US" dirty="0" err="1"/>
              <a:t>veri</a:t>
            </a:r>
            <a:r>
              <a:rPr lang="en-US" dirty="0"/>
              <a:t> </a:t>
            </a:r>
            <a:r>
              <a:rPr lang="en-US" dirty="0" err="1"/>
              <a:t>tipine</a:t>
            </a:r>
            <a:r>
              <a:rPr lang="en-US" dirty="0"/>
              <a:t> </a:t>
            </a:r>
            <a:r>
              <a:rPr lang="en-US" dirty="0" err="1"/>
              <a:t>dönüştürme</a:t>
            </a:r>
            <a:r>
              <a:rPr lang="en-US" dirty="0"/>
              <a:t> </a:t>
            </a:r>
            <a:r>
              <a:rPr lang="en-US" dirty="0" err="1"/>
              <a:t>işlemidir</a:t>
            </a:r>
            <a:r>
              <a:rPr lang="en-US" dirty="0"/>
              <a:t>. Python, </a:t>
            </a:r>
            <a:r>
              <a:rPr lang="en-US" dirty="0" err="1"/>
              <a:t>birçok</a:t>
            </a:r>
            <a:r>
              <a:rPr lang="en-US" dirty="0"/>
              <a:t> </a:t>
            </a:r>
            <a:r>
              <a:rPr lang="en-US" dirty="0" err="1"/>
              <a:t>veri</a:t>
            </a:r>
            <a:r>
              <a:rPr lang="en-US" dirty="0"/>
              <a:t> tipi </a:t>
            </a:r>
            <a:r>
              <a:rPr lang="en-US" dirty="0" err="1"/>
              <a:t>ve</a:t>
            </a:r>
            <a:r>
              <a:rPr lang="en-US" dirty="0"/>
              <a:t> </a:t>
            </a:r>
            <a:r>
              <a:rPr lang="en-US" dirty="0" err="1"/>
              <a:t>bu</a:t>
            </a:r>
            <a:r>
              <a:rPr lang="en-US" dirty="0"/>
              <a:t> </a:t>
            </a:r>
            <a:r>
              <a:rPr lang="en-US" dirty="0" err="1"/>
              <a:t>veri</a:t>
            </a:r>
            <a:r>
              <a:rPr lang="en-US" dirty="0"/>
              <a:t> </a:t>
            </a:r>
            <a:r>
              <a:rPr lang="en-US" dirty="0" err="1"/>
              <a:t>tipleri</a:t>
            </a:r>
            <a:r>
              <a:rPr lang="en-US" dirty="0"/>
              <a:t> </a:t>
            </a:r>
            <a:r>
              <a:rPr lang="en-US" dirty="0" err="1"/>
              <a:t>arasında</a:t>
            </a:r>
            <a:r>
              <a:rPr lang="en-US" dirty="0"/>
              <a:t> </a:t>
            </a:r>
            <a:r>
              <a:rPr lang="en-US" dirty="0" err="1"/>
              <a:t>farklı</a:t>
            </a:r>
            <a:r>
              <a:rPr lang="en-US" dirty="0"/>
              <a:t> </a:t>
            </a:r>
            <a:r>
              <a:rPr lang="en-US" dirty="0" err="1"/>
              <a:t>dönüşümler</a:t>
            </a:r>
            <a:r>
              <a:rPr lang="tr-TR" dirty="0"/>
              <a:t> sağlar. </a:t>
            </a:r>
            <a:r>
              <a:rPr lang="en-US" dirty="0" err="1"/>
              <a:t>Python'da</a:t>
            </a:r>
            <a:r>
              <a:rPr lang="en-US" dirty="0"/>
              <a:t> </a:t>
            </a:r>
            <a:r>
              <a:rPr lang="en-US" dirty="0" err="1"/>
              <a:t>kullanabileceğiniz</a:t>
            </a:r>
            <a:r>
              <a:rPr lang="en-US" dirty="0"/>
              <a:t> </a:t>
            </a:r>
            <a:r>
              <a:rPr lang="en-US" dirty="0" err="1"/>
              <a:t>bazı</a:t>
            </a:r>
            <a:r>
              <a:rPr lang="en-US" dirty="0"/>
              <a:t> </a:t>
            </a:r>
            <a:r>
              <a:rPr lang="en-US" dirty="0" err="1"/>
              <a:t>veri</a:t>
            </a:r>
            <a:r>
              <a:rPr lang="en-US" dirty="0"/>
              <a:t> </a:t>
            </a:r>
            <a:r>
              <a:rPr lang="en-US" dirty="0" err="1"/>
              <a:t>dönüşümleri</a:t>
            </a:r>
            <a:r>
              <a:rPr lang="en-US" dirty="0"/>
              <a:t>:</a:t>
            </a:r>
            <a:endParaRPr lang="tr-TR" dirty="0"/>
          </a:p>
          <a:p>
            <a:endParaRPr lang="tr-TR" dirty="0"/>
          </a:p>
          <a:p>
            <a:pPr marL="342900" indent="-342900">
              <a:buAutoNum type="arabicPeriod"/>
            </a:pPr>
            <a:r>
              <a:rPr lang="tr-TR" dirty="0" err="1"/>
              <a:t>Integer</a:t>
            </a:r>
            <a:r>
              <a:rPr lang="tr-TR" dirty="0"/>
              <a:t> Dönüşümü: Bir </a:t>
            </a:r>
            <a:r>
              <a:rPr lang="tr-TR" dirty="0" err="1"/>
              <a:t>string</a:t>
            </a:r>
            <a:r>
              <a:rPr lang="tr-TR" dirty="0"/>
              <a:t> ya da </a:t>
            </a:r>
            <a:r>
              <a:rPr lang="tr-TR" dirty="0" err="1"/>
              <a:t>float</a:t>
            </a:r>
            <a:r>
              <a:rPr lang="tr-TR" dirty="0"/>
              <a:t> değeri, </a:t>
            </a:r>
            <a:r>
              <a:rPr lang="tr-TR" dirty="0" err="1"/>
              <a:t>integer</a:t>
            </a:r>
            <a:r>
              <a:rPr lang="tr-TR" dirty="0"/>
              <a:t> değere dönüştürmek için </a:t>
            </a:r>
            <a:r>
              <a:rPr lang="tr-TR" dirty="0" err="1"/>
              <a:t>int</a:t>
            </a:r>
            <a:r>
              <a:rPr lang="tr-TR" dirty="0"/>
              <a:t>() fonksiyonu kullanılır.</a:t>
            </a:r>
          </a:p>
          <a:p>
            <a:r>
              <a:rPr lang="es-ES" dirty="0"/>
              <a:t># </a:t>
            </a:r>
            <a:r>
              <a:rPr lang="es-ES" dirty="0" err="1"/>
              <a:t>Örnek</a:t>
            </a:r>
            <a:endParaRPr lang="es-ES" dirty="0"/>
          </a:p>
          <a:p>
            <a:r>
              <a:rPr lang="es-ES" dirty="0"/>
              <a:t>x = "5"</a:t>
            </a:r>
          </a:p>
          <a:p>
            <a:r>
              <a:rPr lang="es-ES" dirty="0"/>
              <a:t>y = 3.5</a:t>
            </a:r>
          </a:p>
          <a:p>
            <a:endParaRPr lang="es-ES" dirty="0"/>
          </a:p>
          <a:p>
            <a:r>
              <a:rPr lang="es-ES" dirty="0"/>
              <a:t>x = </a:t>
            </a:r>
            <a:r>
              <a:rPr lang="es-ES" dirty="0" err="1"/>
              <a:t>int</a:t>
            </a:r>
            <a:r>
              <a:rPr lang="es-ES" dirty="0"/>
              <a:t>(x)</a:t>
            </a:r>
          </a:p>
          <a:p>
            <a:r>
              <a:rPr lang="es-ES" dirty="0"/>
              <a:t>y = </a:t>
            </a:r>
            <a:r>
              <a:rPr lang="es-ES" dirty="0" err="1"/>
              <a:t>int</a:t>
            </a:r>
            <a:r>
              <a:rPr lang="es-ES" dirty="0"/>
              <a:t>(y)</a:t>
            </a:r>
          </a:p>
          <a:p>
            <a:endParaRPr lang="es-ES" dirty="0"/>
          </a:p>
          <a:p>
            <a:r>
              <a:rPr lang="es-ES" dirty="0" err="1"/>
              <a:t>print</a:t>
            </a:r>
            <a:r>
              <a:rPr lang="es-ES" dirty="0"/>
              <a:t>(x) # 5</a:t>
            </a:r>
          </a:p>
          <a:p>
            <a:r>
              <a:rPr lang="es-ES" dirty="0" err="1"/>
              <a:t>print</a:t>
            </a:r>
            <a:r>
              <a:rPr lang="es-ES" dirty="0"/>
              <a:t>(y) # 3</a:t>
            </a:r>
          </a:p>
          <a:p>
            <a:endParaRPr lang="tr-TR" dirty="0"/>
          </a:p>
          <a:p>
            <a:endParaRPr lang="tr-TR" dirty="0"/>
          </a:p>
        </p:txBody>
      </p:sp>
    </p:spTree>
    <p:extLst>
      <p:ext uri="{BB962C8B-B14F-4D97-AF65-F5344CB8AC3E}">
        <p14:creationId xmlns:p14="http://schemas.microsoft.com/office/powerpoint/2010/main" val="3617858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88641"/>
            <a:ext cx="8208912" cy="6398098"/>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32</a:t>
            </a:fld>
            <a:endParaRPr lang="tr-TR" dirty="0">
              <a:solidFill>
                <a:schemeClr val="tx2">
                  <a:lumMod val="75000"/>
                </a:schemeClr>
              </a:solidFill>
            </a:endParaRPr>
          </a:p>
        </p:txBody>
      </p:sp>
      <p:sp>
        <p:nvSpPr>
          <p:cNvPr id="17" name="TextBox 16">
            <a:extLst>
              <a:ext uri="{FF2B5EF4-FFF2-40B4-BE49-F238E27FC236}">
                <a16:creationId xmlns:a16="http://schemas.microsoft.com/office/drawing/2014/main" id="{A4F82FF1-7420-E19A-0D42-38EDDBF08B9B}"/>
              </a:ext>
            </a:extLst>
          </p:cNvPr>
          <p:cNvSpPr txBox="1"/>
          <p:nvPr/>
        </p:nvSpPr>
        <p:spPr>
          <a:xfrm>
            <a:off x="899592" y="548680"/>
            <a:ext cx="7488832" cy="4524315"/>
          </a:xfrm>
          <a:prstGeom prst="rect">
            <a:avLst/>
          </a:prstGeom>
          <a:noFill/>
        </p:spPr>
        <p:txBody>
          <a:bodyPr wrap="square" rtlCol="0">
            <a:spAutoFit/>
          </a:bodyPr>
          <a:lstStyle/>
          <a:p>
            <a:pPr marL="342900" indent="-342900">
              <a:buAutoNum type="arabicPeriod" startAt="2"/>
            </a:pPr>
            <a:endParaRPr lang="tr-TR" dirty="0"/>
          </a:p>
          <a:p>
            <a:pPr marL="342900" indent="-342900">
              <a:buAutoNum type="arabicPeriod" startAt="2"/>
            </a:pPr>
            <a:endParaRPr lang="tr-TR" dirty="0"/>
          </a:p>
          <a:p>
            <a:pPr marL="342900" indent="-342900">
              <a:buAutoNum type="arabicPeriod" startAt="2"/>
            </a:pPr>
            <a:endParaRPr lang="tr-TR" dirty="0"/>
          </a:p>
          <a:p>
            <a:pPr marL="342900" indent="-342900">
              <a:buAutoNum type="arabicPeriod" startAt="2"/>
            </a:pPr>
            <a:endParaRPr lang="tr-TR" dirty="0"/>
          </a:p>
          <a:p>
            <a:pPr marL="342900" indent="-342900">
              <a:buAutoNum type="arabicPeriod" startAt="2"/>
            </a:pPr>
            <a:r>
              <a:rPr lang="en-US" dirty="0"/>
              <a:t>Float </a:t>
            </a:r>
            <a:r>
              <a:rPr lang="en-US" dirty="0" err="1"/>
              <a:t>Dönüşümü</a:t>
            </a:r>
            <a:r>
              <a:rPr lang="en-US" dirty="0"/>
              <a:t>: Bir string </a:t>
            </a:r>
            <a:r>
              <a:rPr lang="en-US" dirty="0" err="1"/>
              <a:t>ya</a:t>
            </a:r>
            <a:r>
              <a:rPr lang="en-US" dirty="0"/>
              <a:t> da integer </a:t>
            </a:r>
            <a:r>
              <a:rPr lang="en-US" dirty="0" err="1"/>
              <a:t>değeri</a:t>
            </a:r>
            <a:r>
              <a:rPr lang="en-US" dirty="0"/>
              <a:t>, float </a:t>
            </a:r>
            <a:r>
              <a:rPr lang="en-US" dirty="0" err="1"/>
              <a:t>değere</a:t>
            </a:r>
            <a:r>
              <a:rPr lang="en-US" dirty="0"/>
              <a:t> </a:t>
            </a:r>
            <a:r>
              <a:rPr lang="en-US" dirty="0" err="1"/>
              <a:t>dönüştürmek</a:t>
            </a:r>
            <a:r>
              <a:rPr lang="en-US" dirty="0"/>
              <a:t> </a:t>
            </a:r>
            <a:r>
              <a:rPr lang="en-US" dirty="0" err="1"/>
              <a:t>için</a:t>
            </a:r>
            <a:r>
              <a:rPr lang="en-US" dirty="0"/>
              <a:t> float() </a:t>
            </a:r>
            <a:r>
              <a:rPr lang="en-US" dirty="0" err="1"/>
              <a:t>fonksiyonu</a:t>
            </a:r>
            <a:r>
              <a:rPr lang="en-US" dirty="0"/>
              <a:t> </a:t>
            </a:r>
            <a:r>
              <a:rPr lang="en-US" dirty="0" err="1"/>
              <a:t>kullanılır</a:t>
            </a:r>
            <a:r>
              <a:rPr lang="en-US" dirty="0"/>
              <a:t>.</a:t>
            </a:r>
            <a:endParaRPr lang="tr-TR" dirty="0"/>
          </a:p>
          <a:p>
            <a:r>
              <a:rPr lang="es-ES" dirty="0"/>
              <a:t># </a:t>
            </a:r>
            <a:r>
              <a:rPr lang="es-ES" dirty="0" err="1"/>
              <a:t>Örnek</a:t>
            </a:r>
            <a:endParaRPr lang="es-ES" dirty="0"/>
          </a:p>
          <a:p>
            <a:r>
              <a:rPr lang="es-ES" dirty="0"/>
              <a:t>x = "3.14"</a:t>
            </a:r>
          </a:p>
          <a:p>
            <a:r>
              <a:rPr lang="es-ES" dirty="0"/>
              <a:t>y = 5</a:t>
            </a:r>
          </a:p>
          <a:p>
            <a:endParaRPr lang="es-ES" dirty="0"/>
          </a:p>
          <a:p>
            <a:r>
              <a:rPr lang="es-ES" dirty="0"/>
              <a:t>x = </a:t>
            </a:r>
            <a:r>
              <a:rPr lang="es-ES" dirty="0" err="1"/>
              <a:t>float</a:t>
            </a:r>
            <a:r>
              <a:rPr lang="es-ES" dirty="0"/>
              <a:t>(x)</a:t>
            </a:r>
          </a:p>
          <a:p>
            <a:r>
              <a:rPr lang="es-ES" dirty="0"/>
              <a:t>y = </a:t>
            </a:r>
            <a:r>
              <a:rPr lang="es-ES" dirty="0" err="1"/>
              <a:t>float</a:t>
            </a:r>
            <a:r>
              <a:rPr lang="es-ES" dirty="0"/>
              <a:t>(y)</a:t>
            </a:r>
          </a:p>
          <a:p>
            <a:endParaRPr lang="es-ES" dirty="0"/>
          </a:p>
          <a:p>
            <a:r>
              <a:rPr lang="es-ES" dirty="0" err="1"/>
              <a:t>print</a:t>
            </a:r>
            <a:r>
              <a:rPr lang="es-ES" dirty="0"/>
              <a:t>(x) # 3.14</a:t>
            </a:r>
          </a:p>
          <a:p>
            <a:r>
              <a:rPr lang="es-ES" dirty="0" err="1"/>
              <a:t>print</a:t>
            </a:r>
            <a:r>
              <a:rPr lang="es-ES" dirty="0"/>
              <a:t>(y) # 5.0</a:t>
            </a:r>
          </a:p>
          <a:p>
            <a:endParaRPr lang="en-US" dirty="0"/>
          </a:p>
        </p:txBody>
      </p:sp>
    </p:spTree>
    <p:extLst>
      <p:ext uri="{BB962C8B-B14F-4D97-AF65-F5344CB8AC3E}">
        <p14:creationId xmlns:p14="http://schemas.microsoft.com/office/powerpoint/2010/main" val="139142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88641"/>
            <a:ext cx="8208912" cy="6398098"/>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33</a:t>
            </a:fld>
            <a:endParaRPr lang="tr-TR" dirty="0">
              <a:solidFill>
                <a:schemeClr val="tx2">
                  <a:lumMod val="75000"/>
                </a:schemeClr>
              </a:solidFill>
            </a:endParaRPr>
          </a:p>
        </p:txBody>
      </p:sp>
      <p:sp>
        <p:nvSpPr>
          <p:cNvPr id="17" name="TextBox 16">
            <a:extLst>
              <a:ext uri="{FF2B5EF4-FFF2-40B4-BE49-F238E27FC236}">
                <a16:creationId xmlns:a16="http://schemas.microsoft.com/office/drawing/2014/main" id="{A4F82FF1-7420-E19A-0D42-38EDDBF08B9B}"/>
              </a:ext>
            </a:extLst>
          </p:cNvPr>
          <p:cNvSpPr txBox="1"/>
          <p:nvPr/>
        </p:nvSpPr>
        <p:spPr>
          <a:xfrm>
            <a:off x="899592" y="548680"/>
            <a:ext cx="7488832" cy="4801314"/>
          </a:xfrm>
          <a:prstGeom prst="rect">
            <a:avLst/>
          </a:prstGeom>
          <a:noFill/>
        </p:spPr>
        <p:txBody>
          <a:bodyPr wrap="square" rtlCol="0">
            <a:spAutoFit/>
          </a:bodyPr>
          <a:lstStyle/>
          <a:p>
            <a:pPr marL="342900" indent="-342900">
              <a:buAutoNum type="arabicPeriod" startAt="3"/>
            </a:pPr>
            <a:endParaRPr lang="tr-TR" dirty="0"/>
          </a:p>
          <a:p>
            <a:pPr marL="342900" indent="-342900">
              <a:buAutoNum type="arabicPeriod" startAt="3"/>
            </a:pPr>
            <a:endParaRPr lang="tr-TR" dirty="0"/>
          </a:p>
          <a:p>
            <a:pPr marL="342900" indent="-342900">
              <a:buAutoNum type="arabicPeriod" startAt="3"/>
            </a:pPr>
            <a:endParaRPr lang="tr-TR" dirty="0"/>
          </a:p>
          <a:p>
            <a:pPr marL="342900" indent="-342900">
              <a:buAutoNum type="arabicPeriod" startAt="3"/>
            </a:pPr>
            <a:endParaRPr lang="tr-TR" dirty="0"/>
          </a:p>
          <a:p>
            <a:pPr marL="342900" indent="-342900">
              <a:buAutoNum type="arabicPeriod" startAt="3"/>
            </a:pPr>
            <a:endParaRPr lang="tr-TR" dirty="0"/>
          </a:p>
          <a:p>
            <a:pPr marL="342900" indent="-342900">
              <a:buAutoNum type="arabicPeriod" startAt="3"/>
            </a:pPr>
            <a:r>
              <a:rPr lang="tr-TR" dirty="0" err="1"/>
              <a:t>String</a:t>
            </a:r>
            <a:r>
              <a:rPr lang="tr-TR" dirty="0"/>
              <a:t> Dönüşümü: Bir sayısal ya da </a:t>
            </a:r>
            <a:r>
              <a:rPr lang="tr-TR" dirty="0" err="1"/>
              <a:t>boolean</a:t>
            </a:r>
            <a:r>
              <a:rPr lang="tr-TR" dirty="0"/>
              <a:t> değeri, </a:t>
            </a:r>
            <a:r>
              <a:rPr lang="tr-TR" dirty="0" err="1"/>
              <a:t>string</a:t>
            </a:r>
            <a:r>
              <a:rPr lang="tr-TR" dirty="0"/>
              <a:t> değere dönüştürmek için </a:t>
            </a:r>
            <a:r>
              <a:rPr lang="tr-TR" dirty="0" err="1"/>
              <a:t>str</a:t>
            </a:r>
            <a:r>
              <a:rPr lang="tr-TR" dirty="0"/>
              <a:t>() fonksiyonu kullanılır.</a:t>
            </a:r>
          </a:p>
          <a:p>
            <a:r>
              <a:rPr lang="es-ES" dirty="0"/>
              <a:t># </a:t>
            </a:r>
            <a:r>
              <a:rPr lang="es-ES" dirty="0" err="1"/>
              <a:t>Örnek</a:t>
            </a:r>
            <a:endParaRPr lang="es-ES" dirty="0"/>
          </a:p>
          <a:p>
            <a:r>
              <a:rPr lang="es-ES" dirty="0"/>
              <a:t>x = 5</a:t>
            </a:r>
          </a:p>
          <a:p>
            <a:r>
              <a:rPr lang="es-ES" dirty="0"/>
              <a:t>y = True</a:t>
            </a:r>
          </a:p>
          <a:p>
            <a:endParaRPr lang="es-ES" dirty="0"/>
          </a:p>
          <a:p>
            <a:r>
              <a:rPr lang="es-ES" dirty="0"/>
              <a:t>x = </a:t>
            </a:r>
            <a:r>
              <a:rPr lang="es-ES" dirty="0" err="1"/>
              <a:t>str</a:t>
            </a:r>
            <a:r>
              <a:rPr lang="es-ES" dirty="0"/>
              <a:t>(x)</a:t>
            </a:r>
          </a:p>
          <a:p>
            <a:r>
              <a:rPr lang="es-ES" dirty="0"/>
              <a:t>y = </a:t>
            </a:r>
            <a:r>
              <a:rPr lang="es-ES" dirty="0" err="1"/>
              <a:t>str</a:t>
            </a:r>
            <a:r>
              <a:rPr lang="es-ES" dirty="0"/>
              <a:t>(y)</a:t>
            </a:r>
          </a:p>
          <a:p>
            <a:endParaRPr lang="es-ES" dirty="0"/>
          </a:p>
          <a:p>
            <a:r>
              <a:rPr lang="es-ES" dirty="0" err="1"/>
              <a:t>print</a:t>
            </a:r>
            <a:r>
              <a:rPr lang="es-ES" dirty="0"/>
              <a:t>(x) # "5"</a:t>
            </a:r>
          </a:p>
          <a:p>
            <a:r>
              <a:rPr lang="es-ES" dirty="0" err="1"/>
              <a:t>print</a:t>
            </a:r>
            <a:r>
              <a:rPr lang="es-ES" dirty="0"/>
              <a:t>(y) # "True"</a:t>
            </a:r>
          </a:p>
          <a:p>
            <a:endParaRPr lang="tr-TR" dirty="0"/>
          </a:p>
        </p:txBody>
      </p:sp>
    </p:spTree>
    <p:extLst>
      <p:ext uri="{BB962C8B-B14F-4D97-AF65-F5344CB8AC3E}">
        <p14:creationId xmlns:p14="http://schemas.microsoft.com/office/powerpoint/2010/main" val="1900056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88641"/>
            <a:ext cx="8208912" cy="6398098"/>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34</a:t>
            </a:fld>
            <a:endParaRPr lang="tr-TR" dirty="0">
              <a:solidFill>
                <a:schemeClr val="tx2">
                  <a:lumMod val="75000"/>
                </a:schemeClr>
              </a:solidFill>
            </a:endParaRPr>
          </a:p>
        </p:txBody>
      </p:sp>
      <p:sp>
        <p:nvSpPr>
          <p:cNvPr id="17" name="TextBox 16">
            <a:extLst>
              <a:ext uri="{FF2B5EF4-FFF2-40B4-BE49-F238E27FC236}">
                <a16:creationId xmlns:a16="http://schemas.microsoft.com/office/drawing/2014/main" id="{A4F82FF1-7420-E19A-0D42-38EDDBF08B9B}"/>
              </a:ext>
            </a:extLst>
          </p:cNvPr>
          <p:cNvSpPr txBox="1"/>
          <p:nvPr/>
        </p:nvSpPr>
        <p:spPr>
          <a:xfrm>
            <a:off x="899592" y="548680"/>
            <a:ext cx="7488832" cy="4247317"/>
          </a:xfrm>
          <a:prstGeom prst="rect">
            <a:avLst/>
          </a:prstGeom>
          <a:noFill/>
        </p:spPr>
        <p:txBody>
          <a:bodyPr wrap="square" rtlCol="0">
            <a:spAutoFit/>
          </a:bodyPr>
          <a:lstStyle/>
          <a:p>
            <a:pPr marL="342900" indent="-342900">
              <a:buAutoNum type="arabicPeriod" startAt="4"/>
            </a:pPr>
            <a:endParaRPr lang="tr-TR" dirty="0"/>
          </a:p>
          <a:p>
            <a:pPr marL="342900" indent="-342900">
              <a:buAutoNum type="arabicPeriod" startAt="4"/>
            </a:pPr>
            <a:endParaRPr lang="tr-TR" dirty="0"/>
          </a:p>
          <a:p>
            <a:pPr marL="342900" indent="-342900">
              <a:buAutoNum type="arabicPeriod" startAt="4"/>
            </a:pPr>
            <a:endParaRPr lang="tr-TR" dirty="0"/>
          </a:p>
          <a:p>
            <a:pPr marL="342900" indent="-342900">
              <a:buAutoNum type="arabicPeriod" startAt="4"/>
            </a:pPr>
            <a:endParaRPr lang="tr-TR" dirty="0"/>
          </a:p>
          <a:p>
            <a:pPr marL="342900" indent="-342900">
              <a:buAutoNum type="arabicPeriod" startAt="4"/>
            </a:pPr>
            <a:endParaRPr lang="tr-TR" dirty="0"/>
          </a:p>
          <a:p>
            <a:pPr marL="342900" indent="-342900">
              <a:buAutoNum type="arabicPeriod" startAt="4"/>
            </a:pPr>
            <a:endParaRPr lang="tr-TR" dirty="0"/>
          </a:p>
          <a:p>
            <a:pPr marL="342900" indent="-342900">
              <a:buAutoNum type="arabicPeriod" startAt="4"/>
            </a:pPr>
            <a:r>
              <a:rPr lang="tr-TR" dirty="0"/>
              <a:t>Liste Dönüşümü: Bir </a:t>
            </a:r>
            <a:r>
              <a:rPr lang="tr-TR" dirty="0" err="1"/>
              <a:t>stringi</a:t>
            </a:r>
            <a:r>
              <a:rPr lang="tr-TR" dirty="0"/>
              <a:t>, liste tipindeki elemanlara dönüştürmek için </a:t>
            </a:r>
            <a:r>
              <a:rPr lang="tr-TR" dirty="0" err="1"/>
              <a:t>list</a:t>
            </a:r>
            <a:r>
              <a:rPr lang="tr-TR" dirty="0"/>
              <a:t>() fonksiyonu kullanılır.</a:t>
            </a:r>
          </a:p>
          <a:p>
            <a:r>
              <a:rPr lang="tr-TR" dirty="0"/>
              <a:t># Örnek</a:t>
            </a:r>
          </a:p>
          <a:p>
            <a:r>
              <a:rPr lang="tr-TR" dirty="0"/>
              <a:t>x = "</a:t>
            </a:r>
            <a:r>
              <a:rPr lang="tr-TR" dirty="0" err="1"/>
              <a:t>hello</a:t>
            </a:r>
            <a:r>
              <a:rPr lang="tr-TR" dirty="0"/>
              <a:t> </a:t>
            </a:r>
            <a:r>
              <a:rPr lang="tr-TR" dirty="0" err="1"/>
              <a:t>world</a:t>
            </a:r>
            <a:r>
              <a:rPr lang="tr-TR" dirty="0"/>
              <a:t>"</a:t>
            </a:r>
          </a:p>
          <a:p>
            <a:endParaRPr lang="tr-TR" dirty="0"/>
          </a:p>
          <a:p>
            <a:r>
              <a:rPr lang="tr-TR" dirty="0"/>
              <a:t>x = </a:t>
            </a:r>
            <a:r>
              <a:rPr lang="tr-TR" dirty="0" err="1"/>
              <a:t>list</a:t>
            </a:r>
            <a:r>
              <a:rPr lang="tr-TR" dirty="0"/>
              <a:t>(x)</a:t>
            </a:r>
          </a:p>
          <a:p>
            <a:endParaRPr lang="tr-TR" dirty="0"/>
          </a:p>
          <a:p>
            <a:r>
              <a:rPr lang="tr-TR" dirty="0"/>
              <a:t>print(x) # ['h', 'e', 'l', 'l', 'o', ' ', 'w', 'o', 'r', 'l', 'd']</a:t>
            </a:r>
          </a:p>
          <a:p>
            <a:endParaRPr lang="tr-TR" dirty="0"/>
          </a:p>
        </p:txBody>
      </p:sp>
    </p:spTree>
    <p:extLst>
      <p:ext uri="{BB962C8B-B14F-4D97-AF65-F5344CB8AC3E}">
        <p14:creationId xmlns:p14="http://schemas.microsoft.com/office/powerpoint/2010/main" val="3028820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88641"/>
            <a:ext cx="8208912" cy="6398098"/>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35</a:t>
            </a:fld>
            <a:endParaRPr lang="tr-TR" dirty="0">
              <a:solidFill>
                <a:schemeClr val="tx2">
                  <a:lumMod val="75000"/>
                </a:schemeClr>
              </a:solidFill>
            </a:endParaRPr>
          </a:p>
        </p:txBody>
      </p:sp>
      <p:sp>
        <p:nvSpPr>
          <p:cNvPr id="17" name="TextBox 16">
            <a:extLst>
              <a:ext uri="{FF2B5EF4-FFF2-40B4-BE49-F238E27FC236}">
                <a16:creationId xmlns:a16="http://schemas.microsoft.com/office/drawing/2014/main" id="{A4F82FF1-7420-E19A-0D42-38EDDBF08B9B}"/>
              </a:ext>
            </a:extLst>
          </p:cNvPr>
          <p:cNvSpPr txBox="1"/>
          <p:nvPr/>
        </p:nvSpPr>
        <p:spPr>
          <a:xfrm>
            <a:off x="899592" y="548680"/>
            <a:ext cx="7488832" cy="5632311"/>
          </a:xfrm>
          <a:prstGeom prst="rect">
            <a:avLst/>
          </a:prstGeom>
          <a:noFill/>
        </p:spPr>
        <p:txBody>
          <a:bodyPr wrap="square" rtlCol="0">
            <a:spAutoFit/>
          </a:bodyPr>
          <a:lstStyle/>
          <a:p>
            <a:pPr marL="342900" indent="-342900">
              <a:buAutoNum type="arabicPeriod" startAt="5"/>
            </a:pPr>
            <a:r>
              <a:rPr lang="tr-TR" dirty="0" err="1"/>
              <a:t>Tuple</a:t>
            </a:r>
            <a:r>
              <a:rPr lang="tr-TR" dirty="0"/>
              <a:t> Dönüşümü: Bir listeyi, </a:t>
            </a:r>
            <a:r>
              <a:rPr lang="tr-TR" dirty="0" err="1"/>
              <a:t>tuple</a:t>
            </a:r>
            <a:r>
              <a:rPr lang="tr-TR" dirty="0"/>
              <a:t> tipindeki elemanlara dönüştürmek için </a:t>
            </a:r>
            <a:r>
              <a:rPr lang="tr-TR" dirty="0" err="1"/>
              <a:t>tuple</a:t>
            </a:r>
            <a:r>
              <a:rPr lang="tr-TR" dirty="0"/>
              <a:t>() fonksiyonu kullanılır.</a:t>
            </a:r>
          </a:p>
          <a:p>
            <a:r>
              <a:rPr lang="tr-TR" dirty="0"/>
              <a:t># Örnek</a:t>
            </a:r>
          </a:p>
          <a:p>
            <a:r>
              <a:rPr lang="tr-TR" dirty="0"/>
              <a:t>x = [1, 2, 3, 4, 5]</a:t>
            </a:r>
          </a:p>
          <a:p>
            <a:endParaRPr lang="tr-TR" dirty="0"/>
          </a:p>
          <a:p>
            <a:r>
              <a:rPr lang="tr-TR" dirty="0"/>
              <a:t>x = </a:t>
            </a:r>
            <a:r>
              <a:rPr lang="tr-TR" dirty="0" err="1"/>
              <a:t>tuple</a:t>
            </a:r>
            <a:r>
              <a:rPr lang="tr-TR" dirty="0"/>
              <a:t>(x)</a:t>
            </a:r>
          </a:p>
          <a:p>
            <a:endParaRPr lang="tr-TR" dirty="0"/>
          </a:p>
          <a:p>
            <a:r>
              <a:rPr lang="tr-TR" dirty="0"/>
              <a:t>print(x) # (1, 2, 3, 4, 5)</a:t>
            </a:r>
          </a:p>
          <a:p>
            <a:endParaRPr lang="tr-TR" dirty="0"/>
          </a:p>
          <a:p>
            <a:pPr marL="342900" indent="-342900">
              <a:buAutoNum type="arabicPeriod" startAt="6"/>
            </a:pPr>
            <a:endParaRPr lang="tr-TR" dirty="0"/>
          </a:p>
          <a:p>
            <a:pPr marL="342900" indent="-342900">
              <a:buAutoNum type="arabicPeriod" startAt="6"/>
            </a:pPr>
            <a:r>
              <a:rPr lang="tr-TR" dirty="0"/>
              <a:t>Set Dönüşümü: Bir listeyi ya da </a:t>
            </a:r>
            <a:r>
              <a:rPr lang="tr-TR" dirty="0" err="1"/>
              <a:t>tuple'ı</a:t>
            </a:r>
            <a:r>
              <a:rPr lang="tr-TR" dirty="0"/>
              <a:t>, set tipindeki elemanlara dönüştürmek için set() fonksiyonu kullanılır.</a:t>
            </a:r>
          </a:p>
          <a:p>
            <a:r>
              <a:rPr lang="nn-NO" dirty="0"/>
              <a:t># Örnek</a:t>
            </a:r>
          </a:p>
          <a:p>
            <a:r>
              <a:rPr lang="nn-NO" dirty="0"/>
              <a:t>x = [1, 2, 3, 4, 5]</a:t>
            </a:r>
          </a:p>
          <a:p>
            <a:endParaRPr lang="nn-NO" dirty="0"/>
          </a:p>
          <a:p>
            <a:r>
              <a:rPr lang="nn-NO" dirty="0"/>
              <a:t>x = set(x)</a:t>
            </a:r>
          </a:p>
          <a:p>
            <a:endParaRPr lang="nn-NO" dirty="0"/>
          </a:p>
          <a:p>
            <a:r>
              <a:rPr lang="nn-NO" dirty="0"/>
              <a:t>print(x) # {1, 2, 3, 4, 5}</a:t>
            </a:r>
          </a:p>
          <a:p>
            <a:endParaRPr lang="tr-TR" dirty="0"/>
          </a:p>
          <a:p>
            <a:endParaRPr lang="tr-TR" dirty="0"/>
          </a:p>
        </p:txBody>
      </p:sp>
    </p:spTree>
    <p:extLst>
      <p:ext uri="{BB962C8B-B14F-4D97-AF65-F5344CB8AC3E}">
        <p14:creationId xmlns:p14="http://schemas.microsoft.com/office/powerpoint/2010/main" val="1745336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377885"/>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36</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503548" y="271262"/>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SABİTLER</a:t>
            </a:r>
          </a:p>
        </p:txBody>
      </p:sp>
      <p:sp>
        <p:nvSpPr>
          <p:cNvPr id="5" name="TextBox 4">
            <a:extLst>
              <a:ext uri="{FF2B5EF4-FFF2-40B4-BE49-F238E27FC236}">
                <a16:creationId xmlns:a16="http://schemas.microsoft.com/office/drawing/2014/main" id="{2EC3B8A9-3B48-8D06-446A-B87668478573}"/>
              </a:ext>
            </a:extLst>
          </p:cNvPr>
          <p:cNvSpPr txBox="1"/>
          <p:nvPr/>
        </p:nvSpPr>
        <p:spPr>
          <a:xfrm>
            <a:off x="755576" y="1700808"/>
            <a:ext cx="7632848" cy="4801314"/>
          </a:xfrm>
          <a:prstGeom prst="rect">
            <a:avLst/>
          </a:prstGeom>
          <a:noFill/>
        </p:spPr>
        <p:txBody>
          <a:bodyPr wrap="square" rtlCol="0">
            <a:spAutoFit/>
          </a:bodyPr>
          <a:lstStyle/>
          <a:p>
            <a:r>
              <a:rPr lang="tr-TR" dirty="0"/>
              <a:t>Python'da sabitler (</a:t>
            </a:r>
            <a:r>
              <a:rPr lang="tr-TR" dirty="0" err="1"/>
              <a:t>constants</a:t>
            </a:r>
            <a:r>
              <a:rPr lang="tr-TR" dirty="0"/>
              <a:t>) konsepti, diğer bazı programlama dillerinde olduğu gibi bir veri tipi olarak doğrudan desteklenmez. Bununla birlikte, Python'da değişkenlerin değerleri değiştirilebildiği için, "sabit" kavramı, bir değişkenin değerinin programın çalışması sırasında değiştirilmemesi gerektiğini belirten bir programlama anlaşması olarak yorumlanabilir.</a:t>
            </a:r>
          </a:p>
          <a:p>
            <a:endParaRPr lang="tr-TR" dirty="0"/>
          </a:p>
          <a:p>
            <a:r>
              <a:rPr lang="tr-TR" dirty="0"/>
              <a:t>Python'da, değişkenlere genellikle büyük harf kullanarak isimlendirilir. Bu, değişkenin "sabit" olarak kullanılması gerektiğini ve değerinin programın çalışması sırasında değiştirilmemesi gerektiğini belirtir. Ancak, yine de bu değişkenlerin değerleri teorik olarak değiştirilebilir.</a:t>
            </a:r>
          </a:p>
          <a:p>
            <a:endParaRPr lang="tr-TR" dirty="0"/>
          </a:p>
          <a:p>
            <a:r>
              <a:rPr lang="tr-TR" dirty="0"/>
              <a:t>Örneğin, aşağıdaki gibi bir sabit tanımlanabilir:</a:t>
            </a:r>
          </a:p>
          <a:p>
            <a:r>
              <a:rPr lang="tr-TR" dirty="0"/>
              <a:t>PI = 3.14159</a:t>
            </a:r>
          </a:p>
          <a:p>
            <a:endParaRPr lang="tr-TR" dirty="0"/>
          </a:p>
          <a:p>
            <a:r>
              <a:rPr lang="tr-TR" dirty="0"/>
              <a:t>Bu örnekte, "PI" büyük harflerle yazılmıştır, bu da onun bir sabit olduğunu belirtir. Bu sabit, programın başlangıcından itibaren bir kez tanımlanır ve değeri değiştirilmez.</a:t>
            </a:r>
          </a:p>
        </p:txBody>
      </p:sp>
    </p:spTree>
    <p:extLst>
      <p:ext uri="{BB962C8B-B14F-4D97-AF65-F5344CB8AC3E}">
        <p14:creationId xmlns:p14="http://schemas.microsoft.com/office/powerpoint/2010/main" val="5391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88641"/>
            <a:ext cx="8208912" cy="6398098"/>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37</a:t>
            </a:fld>
            <a:endParaRPr lang="tr-TR" dirty="0">
              <a:solidFill>
                <a:schemeClr val="tx2">
                  <a:lumMod val="75000"/>
                </a:schemeClr>
              </a:solidFill>
            </a:endParaRPr>
          </a:p>
        </p:txBody>
      </p:sp>
      <p:sp>
        <p:nvSpPr>
          <p:cNvPr id="17" name="TextBox 16">
            <a:extLst>
              <a:ext uri="{FF2B5EF4-FFF2-40B4-BE49-F238E27FC236}">
                <a16:creationId xmlns:a16="http://schemas.microsoft.com/office/drawing/2014/main" id="{A4F82FF1-7420-E19A-0D42-38EDDBF08B9B}"/>
              </a:ext>
            </a:extLst>
          </p:cNvPr>
          <p:cNvSpPr txBox="1"/>
          <p:nvPr/>
        </p:nvSpPr>
        <p:spPr>
          <a:xfrm>
            <a:off x="899592" y="548680"/>
            <a:ext cx="7488832" cy="5909310"/>
          </a:xfrm>
          <a:prstGeom prst="rect">
            <a:avLst/>
          </a:prstGeom>
          <a:noFill/>
        </p:spPr>
        <p:txBody>
          <a:bodyPr wrap="square" rtlCol="0">
            <a:spAutoFit/>
          </a:bodyPr>
          <a:lstStyle/>
          <a:p>
            <a:endParaRPr lang="tr-TR" dirty="0"/>
          </a:p>
          <a:p>
            <a:r>
              <a:rPr lang="tr-TR" dirty="0" err="1"/>
              <a:t>Enum</a:t>
            </a:r>
            <a:r>
              <a:rPr lang="tr-TR" dirty="0"/>
              <a:t> Sabiti:</a:t>
            </a:r>
          </a:p>
          <a:p>
            <a:endParaRPr lang="tr-TR" dirty="0"/>
          </a:p>
          <a:p>
            <a:r>
              <a:rPr lang="tr-TR" dirty="0"/>
              <a:t>Python'da </a:t>
            </a:r>
            <a:r>
              <a:rPr lang="tr-TR" dirty="0" err="1"/>
              <a:t>Enum</a:t>
            </a:r>
            <a:r>
              <a:rPr lang="tr-TR" dirty="0"/>
              <a:t> (</a:t>
            </a:r>
            <a:r>
              <a:rPr lang="tr-TR" dirty="0" err="1"/>
              <a:t>Enumeration</a:t>
            </a:r>
            <a:r>
              <a:rPr lang="tr-TR" dirty="0"/>
              <a:t>) sabiti, birbirleriyle ilişkili bir dizi sabit (</a:t>
            </a:r>
            <a:r>
              <a:rPr lang="tr-TR" dirty="0" err="1"/>
              <a:t>constants</a:t>
            </a:r>
            <a:r>
              <a:rPr lang="tr-TR" dirty="0"/>
              <a:t>) için bir yol sağlayan bir veri tipidir. </a:t>
            </a:r>
            <a:r>
              <a:rPr lang="tr-TR" dirty="0" err="1"/>
              <a:t>Enum'lar</a:t>
            </a:r>
            <a:r>
              <a:rPr lang="tr-TR" dirty="0"/>
              <a:t>, programlama açısından daha okunaklı, daha anlaşılır ve daha güvenli bir kod yazmak için kullanışlıdır.</a:t>
            </a:r>
          </a:p>
          <a:p>
            <a:endParaRPr lang="tr-TR" dirty="0"/>
          </a:p>
          <a:p>
            <a:r>
              <a:rPr lang="tr-TR" dirty="0" err="1"/>
              <a:t>Enum'lar</a:t>
            </a:r>
            <a:r>
              <a:rPr lang="tr-TR" dirty="0"/>
              <a:t>, Python 3.4 sürümünden itibaren standart kütüphane içinde yer almaktadır. </a:t>
            </a:r>
            <a:r>
              <a:rPr lang="tr-TR" dirty="0" err="1"/>
              <a:t>Enum'lar</a:t>
            </a:r>
            <a:r>
              <a:rPr lang="tr-TR" dirty="0"/>
              <a:t>, bir sınıf olarak tanımlanır ve her bir </a:t>
            </a:r>
            <a:r>
              <a:rPr lang="tr-TR" dirty="0" err="1"/>
              <a:t>enum</a:t>
            </a:r>
            <a:r>
              <a:rPr lang="tr-TR" dirty="0"/>
              <a:t> sabiti, ayrı ayrı özellikler olarak tanımlanır. </a:t>
            </a:r>
            <a:r>
              <a:rPr lang="tr-TR" dirty="0" err="1"/>
              <a:t>Enum</a:t>
            </a:r>
            <a:r>
              <a:rPr lang="tr-TR" dirty="0"/>
              <a:t> sabitleri, bir sıra numarası (ordinal) veya metin (name) ile tanımlanabilir.</a:t>
            </a:r>
          </a:p>
          <a:p>
            <a:endParaRPr lang="tr-TR" dirty="0"/>
          </a:p>
          <a:p>
            <a:r>
              <a:rPr lang="tr-TR" dirty="0"/>
              <a:t>Aşağıda, basit bir örnek ile </a:t>
            </a:r>
            <a:r>
              <a:rPr lang="tr-TR" dirty="0" err="1"/>
              <a:t>Enum</a:t>
            </a:r>
            <a:r>
              <a:rPr lang="tr-TR" dirty="0"/>
              <a:t> sabiti tanımlama gösterilmiştir:</a:t>
            </a:r>
          </a:p>
          <a:p>
            <a:endParaRPr lang="tr-TR" dirty="0"/>
          </a:p>
          <a:p>
            <a:r>
              <a:rPr lang="en-US" dirty="0"/>
              <a:t>from </a:t>
            </a:r>
            <a:r>
              <a:rPr lang="en-US" dirty="0" err="1"/>
              <a:t>enum</a:t>
            </a:r>
            <a:r>
              <a:rPr lang="en-US" dirty="0"/>
              <a:t> import Enum</a:t>
            </a:r>
            <a:endParaRPr lang="tr-TR" dirty="0"/>
          </a:p>
          <a:p>
            <a:endParaRPr lang="en-US" dirty="0"/>
          </a:p>
          <a:p>
            <a:r>
              <a:rPr lang="en-US" dirty="0"/>
              <a:t>class Color(Enum):</a:t>
            </a:r>
          </a:p>
          <a:p>
            <a:r>
              <a:rPr lang="en-US" dirty="0"/>
              <a:t>    RED = 1</a:t>
            </a:r>
          </a:p>
          <a:p>
            <a:r>
              <a:rPr lang="en-US" dirty="0"/>
              <a:t>    GREEN = 2</a:t>
            </a:r>
          </a:p>
          <a:p>
            <a:r>
              <a:rPr lang="en-US" dirty="0"/>
              <a:t>    BLUE = 3</a:t>
            </a:r>
          </a:p>
        </p:txBody>
      </p:sp>
    </p:spTree>
    <p:extLst>
      <p:ext uri="{BB962C8B-B14F-4D97-AF65-F5344CB8AC3E}">
        <p14:creationId xmlns:p14="http://schemas.microsoft.com/office/powerpoint/2010/main" val="3507170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88641"/>
            <a:ext cx="8208912" cy="6398098"/>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38</a:t>
            </a:fld>
            <a:endParaRPr lang="tr-TR" dirty="0">
              <a:solidFill>
                <a:schemeClr val="tx2">
                  <a:lumMod val="75000"/>
                </a:schemeClr>
              </a:solidFill>
            </a:endParaRPr>
          </a:p>
        </p:txBody>
      </p:sp>
      <p:sp>
        <p:nvSpPr>
          <p:cNvPr id="17" name="TextBox 16">
            <a:extLst>
              <a:ext uri="{FF2B5EF4-FFF2-40B4-BE49-F238E27FC236}">
                <a16:creationId xmlns:a16="http://schemas.microsoft.com/office/drawing/2014/main" id="{A4F82FF1-7420-E19A-0D42-38EDDBF08B9B}"/>
              </a:ext>
            </a:extLst>
          </p:cNvPr>
          <p:cNvSpPr txBox="1"/>
          <p:nvPr/>
        </p:nvSpPr>
        <p:spPr>
          <a:xfrm>
            <a:off x="899592" y="548680"/>
            <a:ext cx="7488832" cy="5632311"/>
          </a:xfrm>
          <a:prstGeom prst="rect">
            <a:avLst/>
          </a:prstGeom>
          <a:noFill/>
        </p:spPr>
        <p:txBody>
          <a:bodyPr wrap="square" rtlCol="0">
            <a:spAutoFit/>
          </a:bodyPr>
          <a:lstStyle/>
          <a:p>
            <a:r>
              <a:rPr lang="tr-TR" dirty="0"/>
              <a:t>Bu kodda, "</a:t>
            </a:r>
            <a:r>
              <a:rPr lang="tr-TR" dirty="0" err="1"/>
              <a:t>Color</a:t>
            </a:r>
            <a:r>
              <a:rPr lang="tr-TR" dirty="0"/>
              <a:t>" adında bir sınıf tanımlanmış ve "RED", "GREEN" ve "BLUE" adında üç tane sabit olarak tanımlanmıştır. Her sabit, bir sıra numarası ile eşleştirilmiştir.</a:t>
            </a:r>
          </a:p>
          <a:p>
            <a:endParaRPr lang="tr-TR" dirty="0"/>
          </a:p>
          <a:p>
            <a:r>
              <a:rPr lang="tr-TR" dirty="0" err="1"/>
              <a:t>Enum</a:t>
            </a:r>
            <a:r>
              <a:rPr lang="tr-TR" dirty="0"/>
              <a:t> sabitleri kullanırken, sıra numaraları veya isimlerine erişmek mümkündür. Örneğin:</a:t>
            </a:r>
          </a:p>
          <a:p>
            <a:endParaRPr lang="tr-TR" dirty="0"/>
          </a:p>
          <a:p>
            <a:r>
              <a:rPr lang="en-US" dirty="0"/>
              <a:t>print(</a:t>
            </a:r>
            <a:r>
              <a:rPr lang="en-US" dirty="0" err="1"/>
              <a:t>Color.RED</a:t>
            </a:r>
            <a:r>
              <a:rPr lang="en-US" dirty="0"/>
              <a:t>)   # &lt;</a:t>
            </a:r>
            <a:r>
              <a:rPr lang="en-US" dirty="0" err="1"/>
              <a:t>Color.RED</a:t>
            </a:r>
            <a:r>
              <a:rPr lang="en-US" dirty="0"/>
              <a:t>: 1&gt;</a:t>
            </a:r>
          </a:p>
          <a:p>
            <a:r>
              <a:rPr lang="en-US" dirty="0"/>
              <a:t>print(Color.RED.name)   # RED</a:t>
            </a:r>
          </a:p>
          <a:p>
            <a:r>
              <a:rPr lang="en-US" dirty="0"/>
              <a:t>print(</a:t>
            </a:r>
            <a:r>
              <a:rPr lang="en-US" dirty="0" err="1"/>
              <a:t>Color.RED.value</a:t>
            </a:r>
            <a:r>
              <a:rPr lang="en-US" dirty="0"/>
              <a:t>)   # 1</a:t>
            </a:r>
          </a:p>
          <a:p>
            <a:endParaRPr lang="tr-TR" dirty="0"/>
          </a:p>
          <a:p>
            <a:r>
              <a:rPr lang="tr-TR" dirty="0"/>
              <a:t>Bu kod, "RED" sabitine erişir ve sırasıyla sabitin tam adını, ismini ve sıra numarasını ekrana yazdırır.</a:t>
            </a:r>
          </a:p>
          <a:p>
            <a:endParaRPr lang="tr-TR" dirty="0"/>
          </a:p>
          <a:p>
            <a:r>
              <a:rPr lang="tr-TR" dirty="0" err="1"/>
              <a:t>Enum'lar</a:t>
            </a:r>
            <a:r>
              <a:rPr lang="tr-TR" dirty="0"/>
              <a:t>, programlama açısından daha anlaşılır ve daha güvenli bir kod yazmak için kullanışlıdır. Özellikle, </a:t>
            </a:r>
            <a:r>
              <a:rPr lang="tr-TR" dirty="0" err="1"/>
              <a:t>enum</a:t>
            </a:r>
            <a:r>
              <a:rPr lang="tr-TR" dirty="0"/>
              <a:t> sabitleri, sabitleri doğru şekilde adlandırarak ve yanlış kullanımları en aza indirerek, kodun daha okunaklı ve güvenli olmasını sağlar.</a:t>
            </a:r>
          </a:p>
          <a:p>
            <a:endParaRPr lang="tr-TR" dirty="0"/>
          </a:p>
          <a:p>
            <a:r>
              <a:rPr lang="tr-TR" dirty="0"/>
              <a:t>Sonraki sayfada daha detaylı bir ENUM örneği inceleyeceğiz.</a:t>
            </a:r>
          </a:p>
        </p:txBody>
      </p:sp>
    </p:spTree>
    <p:extLst>
      <p:ext uri="{BB962C8B-B14F-4D97-AF65-F5344CB8AC3E}">
        <p14:creationId xmlns:p14="http://schemas.microsoft.com/office/powerpoint/2010/main" val="822652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88641"/>
            <a:ext cx="8208912" cy="6398098"/>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39</a:t>
            </a:fld>
            <a:endParaRPr lang="tr-TR" dirty="0">
              <a:solidFill>
                <a:schemeClr val="tx2">
                  <a:lumMod val="75000"/>
                </a:schemeClr>
              </a:solidFill>
            </a:endParaRPr>
          </a:p>
        </p:txBody>
      </p:sp>
      <p:sp>
        <p:nvSpPr>
          <p:cNvPr id="17" name="TextBox 16">
            <a:extLst>
              <a:ext uri="{FF2B5EF4-FFF2-40B4-BE49-F238E27FC236}">
                <a16:creationId xmlns:a16="http://schemas.microsoft.com/office/drawing/2014/main" id="{A4F82FF1-7420-E19A-0D42-38EDDBF08B9B}"/>
              </a:ext>
            </a:extLst>
          </p:cNvPr>
          <p:cNvSpPr txBox="1"/>
          <p:nvPr/>
        </p:nvSpPr>
        <p:spPr>
          <a:xfrm>
            <a:off x="899592" y="548680"/>
            <a:ext cx="7488832" cy="5632311"/>
          </a:xfrm>
          <a:prstGeom prst="rect">
            <a:avLst/>
          </a:prstGeom>
          <a:noFill/>
        </p:spPr>
        <p:txBody>
          <a:bodyPr wrap="square" rtlCol="0">
            <a:spAutoFit/>
          </a:bodyPr>
          <a:lstStyle/>
          <a:p>
            <a:r>
              <a:rPr lang="tr-TR" dirty="0" err="1"/>
              <a:t>from</a:t>
            </a:r>
            <a:r>
              <a:rPr lang="tr-TR" dirty="0"/>
              <a:t> </a:t>
            </a:r>
            <a:r>
              <a:rPr lang="tr-TR" dirty="0" err="1"/>
              <a:t>enum</a:t>
            </a:r>
            <a:r>
              <a:rPr lang="tr-TR" dirty="0"/>
              <a:t> </a:t>
            </a:r>
            <a:r>
              <a:rPr lang="tr-TR" dirty="0" err="1"/>
              <a:t>import</a:t>
            </a:r>
            <a:r>
              <a:rPr lang="tr-TR" dirty="0"/>
              <a:t> </a:t>
            </a:r>
            <a:r>
              <a:rPr lang="tr-TR" dirty="0" err="1"/>
              <a:t>Enum</a:t>
            </a:r>
            <a:endParaRPr lang="tr-TR" dirty="0"/>
          </a:p>
          <a:p>
            <a:endParaRPr lang="tr-TR" dirty="0"/>
          </a:p>
          <a:p>
            <a:r>
              <a:rPr lang="tr-TR" dirty="0"/>
              <a:t># Renkleri tanımlayan bir </a:t>
            </a:r>
            <a:r>
              <a:rPr lang="tr-TR" dirty="0" err="1"/>
              <a:t>enum</a:t>
            </a:r>
            <a:endParaRPr lang="tr-TR" dirty="0"/>
          </a:p>
          <a:p>
            <a:r>
              <a:rPr lang="tr-TR" dirty="0" err="1"/>
              <a:t>class</a:t>
            </a:r>
            <a:r>
              <a:rPr lang="tr-TR" dirty="0"/>
              <a:t> </a:t>
            </a:r>
            <a:r>
              <a:rPr lang="tr-TR" dirty="0" err="1"/>
              <a:t>Color</a:t>
            </a:r>
            <a:r>
              <a:rPr lang="tr-TR" dirty="0"/>
              <a:t>(</a:t>
            </a:r>
            <a:r>
              <a:rPr lang="tr-TR" dirty="0" err="1"/>
              <a:t>Enum</a:t>
            </a:r>
            <a:r>
              <a:rPr lang="tr-TR" dirty="0"/>
              <a:t>):</a:t>
            </a:r>
          </a:p>
          <a:p>
            <a:r>
              <a:rPr lang="tr-TR" dirty="0"/>
              <a:t>    RED = 1</a:t>
            </a:r>
          </a:p>
          <a:p>
            <a:r>
              <a:rPr lang="tr-TR" dirty="0"/>
              <a:t>    GREEN = 2</a:t>
            </a:r>
          </a:p>
          <a:p>
            <a:r>
              <a:rPr lang="tr-TR" dirty="0"/>
              <a:t>    BLUE = 3</a:t>
            </a:r>
          </a:p>
          <a:p>
            <a:endParaRPr lang="tr-TR" dirty="0"/>
          </a:p>
          <a:p>
            <a:r>
              <a:rPr lang="tr-TR" dirty="0"/>
              <a:t># Mevsimleri tanımlayan bir </a:t>
            </a:r>
            <a:r>
              <a:rPr lang="tr-TR" dirty="0" err="1"/>
              <a:t>enum</a:t>
            </a:r>
            <a:endParaRPr lang="tr-TR" dirty="0"/>
          </a:p>
          <a:p>
            <a:r>
              <a:rPr lang="tr-TR" dirty="0" err="1"/>
              <a:t>class</a:t>
            </a:r>
            <a:r>
              <a:rPr lang="tr-TR" dirty="0"/>
              <a:t> </a:t>
            </a:r>
            <a:r>
              <a:rPr lang="tr-TR" dirty="0" err="1"/>
              <a:t>Season</a:t>
            </a:r>
            <a:r>
              <a:rPr lang="tr-TR" dirty="0"/>
              <a:t>(</a:t>
            </a:r>
            <a:r>
              <a:rPr lang="tr-TR" dirty="0" err="1"/>
              <a:t>Enum</a:t>
            </a:r>
            <a:r>
              <a:rPr lang="tr-TR" dirty="0"/>
              <a:t>):</a:t>
            </a:r>
          </a:p>
          <a:p>
            <a:r>
              <a:rPr lang="tr-TR" dirty="0"/>
              <a:t>    WINTER = "</a:t>
            </a:r>
            <a:r>
              <a:rPr lang="tr-TR" dirty="0" err="1"/>
              <a:t>winter</a:t>
            </a:r>
            <a:r>
              <a:rPr lang="tr-TR" dirty="0"/>
              <a:t>"</a:t>
            </a:r>
          </a:p>
          <a:p>
            <a:r>
              <a:rPr lang="tr-TR" dirty="0"/>
              <a:t>    SPRING = "</a:t>
            </a:r>
            <a:r>
              <a:rPr lang="tr-TR" dirty="0" err="1"/>
              <a:t>spring</a:t>
            </a:r>
            <a:r>
              <a:rPr lang="tr-TR" dirty="0"/>
              <a:t>"</a:t>
            </a:r>
          </a:p>
          <a:p>
            <a:r>
              <a:rPr lang="tr-TR" dirty="0"/>
              <a:t>    SUMMER = "</a:t>
            </a:r>
            <a:r>
              <a:rPr lang="tr-TR" dirty="0" err="1"/>
              <a:t>summer</a:t>
            </a:r>
            <a:r>
              <a:rPr lang="tr-TR" dirty="0"/>
              <a:t>"</a:t>
            </a:r>
          </a:p>
          <a:p>
            <a:r>
              <a:rPr lang="tr-TR" dirty="0"/>
              <a:t>    FALL = "</a:t>
            </a:r>
            <a:r>
              <a:rPr lang="tr-TR" dirty="0" err="1"/>
              <a:t>fall</a:t>
            </a:r>
            <a:r>
              <a:rPr lang="tr-TR" dirty="0"/>
              <a:t>"</a:t>
            </a:r>
          </a:p>
          <a:p>
            <a:endParaRPr lang="tr-TR" dirty="0"/>
          </a:p>
          <a:p>
            <a:r>
              <a:rPr lang="tr-TR" dirty="0"/>
              <a:t># Kullanıcı türlerini tanımlayan bir </a:t>
            </a:r>
            <a:r>
              <a:rPr lang="tr-TR" dirty="0" err="1"/>
              <a:t>enum</a:t>
            </a:r>
            <a:endParaRPr lang="tr-TR" dirty="0"/>
          </a:p>
          <a:p>
            <a:r>
              <a:rPr lang="tr-TR" dirty="0" err="1"/>
              <a:t>class</a:t>
            </a:r>
            <a:r>
              <a:rPr lang="tr-TR" dirty="0"/>
              <a:t> </a:t>
            </a:r>
            <a:r>
              <a:rPr lang="tr-TR" dirty="0" err="1"/>
              <a:t>UserType</a:t>
            </a:r>
            <a:r>
              <a:rPr lang="tr-TR" dirty="0"/>
              <a:t>(</a:t>
            </a:r>
            <a:r>
              <a:rPr lang="tr-TR" dirty="0" err="1"/>
              <a:t>Enum</a:t>
            </a:r>
            <a:r>
              <a:rPr lang="tr-TR" dirty="0"/>
              <a:t>):</a:t>
            </a:r>
          </a:p>
          <a:p>
            <a:r>
              <a:rPr lang="tr-TR" dirty="0"/>
              <a:t>    ADMIN = "admin"</a:t>
            </a:r>
          </a:p>
          <a:p>
            <a:r>
              <a:rPr lang="tr-TR" dirty="0"/>
              <a:t>    CUSTOMER = "</a:t>
            </a:r>
            <a:r>
              <a:rPr lang="tr-TR" dirty="0" err="1"/>
              <a:t>customer</a:t>
            </a:r>
            <a:r>
              <a:rPr lang="tr-TR" dirty="0"/>
              <a:t>"</a:t>
            </a:r>
          </a:p>
          <a:p>
            <a:r>
              <a:rPr lang="tr-TR" dirty="0"/>
              <a:t>    GUEST = "</a:t>
            </a:r>
            <a:r>
              <a:rPr lang="tr-TR" dirty="0" err="1"/>
              <a:t>guest</a:t>
            </a:r>
            <a:r>
              <a:rPr lang="tr-TR" dirty="0"/>
              <a:t>"</a:t>
            </a:r>
          </a:p>
        </p:txBody>
      </p:sp>
    </p:spTree>
    <p:extLst>
      <p:ext uri="{BB962C8B-B14F-4D97-AF65-F5344CB8AC3E}">
        <p14:creationId xmlns:p14="http://schemas.microsoft.com/office/powerpoint/2010/main" val="428257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44624"/>
            <a:ext cx="8208912" cy="648072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574B2CB0-306E-CDBB-52B3-CA3167B0D035}"/>
              </a:ext>
            </a:extLst>
          </p:cNvPr>
          <p:cNvSpPr txBox="1"/>
          <p:nvPr/>
        </p:nvSpPr>
        <p:spPr>
          <a:xfrm>
            <a:off x="755576" y="476672"/>
            <a:ext cx="7632848" cy="4247317"/>
          </a:xfrm>
          <a:prstGeom prst="rect">
            <a:avLst/>
          </a:prstGeom>
          <a:noFill/>
        </p:spPr>
        <p:txBody>
          <a:bodyPr wrap="square" rtlCol="0">
            <a:spAutoFit/>
          </a:bodyPr>
          <a:lstStyle/>
          <a:p>
            <a:r>
              <a:rPr lang="tr-TR" b="1" dirty="0"/>
              <a:t>Veri Çıkışı; </a:t>
            </a:r>
            <a:r>
              <a:rPr lang="tr-TR" dirty="0"/>
              <a:t>Programdan elde edilecek bilginin (daha doğrusu beklenen çıktının) sunulduğu kısımdır. Program çıktısında, çıkış verisinin içeriği ve formatı önemlidir. Çıkış verisinin içeriği, elde edilen veya edilecek bilgiyi, formatı ise çıkış içeriğinin sunum şeklini gösterir. Program çıktısı olarak ne elde edeceğimizi (programdan sonuç olarak ne beklediğimizi) iyi bilmemiz gerekir ki, bu da programın doğru sonuç üretip üretmediğinin testi açısından elzemdir.</a:t>
            </a:r>
          </a:p>
          <a:p>
            <a:endParaRPr lang="tr-TR" dirty="0"/>
          </a:p>
          <a:p>
            <a:endParaRPr lang="tr-TR" dirty="0"/>
          </a:p>
          <a:p>
            <a:endParaRPr lang="tr-TR" dirty="0"/>
          </a:p>
          <a:p>
            <a:endParaRPr lang="tr-TR" dirty="0"/>
          </a:p>
          <a:p>
            <a:endParaRPr lang="tr-TR" dirty="0"/>
          </a:p>
          <a:p>
            <a:endParaRPr lang="tr-TR" dirty="0"/>
          </a:p>
          <a:p>
            <a:r>
              <a:rPr lang="tr-TR" dirty="0"/>
              <a:t>Sonraki sayfada bir karenin alanını hesaplayan programı yazacağız. Karenin alanının iki kenarının çarpımına eşit olduğunu biliyoruz. Bu programın yazım aşaması:</a:t>
            </a:r>
            <a:endParaRPr lang="en-US" dirty="0"/>
          </a:p>
        </p:txBody>
      </p:sp>
    </p:spTree>
    <p:extLst>
      <p:ext uri="{BB962C8B-B14F-4D97-AF65-F5344CB8AC3E}">
        <p14:creationId xmlns:p14="http://schemas.microsoft.com/office/powerpoint/2010/main" val="887734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88641"/>
            <a:ext cx="8208912" cy="6398098"/>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40</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C8C4097F-0F27-007C-B729-A0441E633DF8}"/>
              </a:ext>
            </a:extLst>
          </p:cNvPr>
          <p:cNvSpPr txBox="1"/>
          <p:nvPr/>
        </p:nvSpPr>
        <p:spPr>
          <a:xfrm>
            <a:off x="827584" y="548680"/>
            <a:ext cx="7560840" cy="5632311"/>
          </a:xfrm>
          <a:prstGeom prst="rect">
            <a:avLst/>
          </a:prstGeom>
          <a:noFill/>
        </p:spPr>
        <p:txBody>
          <a:bodyPr wrap="square" rtlCol="0">
            <a:spAutoFit/>
          </a:bodyPr>
          <a:lstStyle/>
          <a:p>
            <a:r>
              <a:rPr lang="en-US" dirty="0" err="1"/>
              <a:t>Yukarıdaki</a:t>
            </a:r>
            <a:r>
              <a:rPr lang="en-US" dirty="0"/>
              <a:t> </a:t>
            </a:r>
            <a:r>
              <a:rPr lang="en-US" dirty="0" err="1"/>
              <a:t>örneklerde</a:t>
            </a:r>
            <a:r>
              <a:rPr lang="en-US" dirty="0"/>
              <a:t>, Color, Season </a:t>
            </a:r>
            <a:r>
              <a:rPr lang="en-US" dirty="0" err="1"/>
              <a:t>ve</a:t>
            </a:r>
            <a:r>
              <a:rPr lang="en-US" dirty="0"/>
              <a:t> </a:t>
            </a:r>
            <a:r>
              <a:rPr lang="en-US" dirty="0" err="1"/>
              <a:t>UserType</a:t>
            </a:r>
            <a:r>
              <a:rPr lang="en-US" dirty="0"/>
              <a:t> </a:t>
            </a:r>
            <a:r>
              <a:rPr lang="en-US" dirty="0" err="1"/>
              <a:t>adında</a:t>
            </a:r>
            <a:r>
              <a:rPr lang="en-US" dirty="0"/>
              <a:t> </a:t>
            </a:r>
            <a:r>
              <a:rPr lang="en-US" dirty="0" err="1"/>
              <a:t>üç</a:t>
            </a:r>
            <a:r>
              <a:rPr lang="en-US" dirty="0"/>
              <a:t> </a:t>
            </a:r>
            <a:r>
              <a:rPr lang="en-US" dirty="0" err="1"/>
              <a:t>ayrı</a:t>
            </a:r>
            <a:r>
              <a:rPr lang="en-US" dirty="0"/>
              <a:t> </a:t>
            </a:r>
            <a:r>
              <a:rPr lang="en-US" dirty="0" err="1"/>
              <a:t>enum</a:t>
            </a:r>
            <a:r>
              <a:rPr lang="en-US" dirty="0"/>
              <a:t> </a:t>
            </a:r>
            <a:r>
              <a:rPr lang="en-US" dirty="0" err="1"/>
              <a:t>sınıfı</a:t>
            </a:r>
            <a:r>
              <a:rPr lang="en-US" dirty="0"/>
              <a:t> </a:t>
            </a:r>
            <a:r>
              <a:rPr lang="en-US" dirty="0" err="1"/>
              <a:t>tanımlanmıştır</a:t>
            </a:r>
            <a:r>
              <a:rPr lang="en-US" dirty="0"/>
              <a:t>. Her </a:t>
            </a:r>
            <a:r>
              <a:rPr lang="en-US" dirty="0" err="1"/>
              <a:t>bir</a:t>
            </a:r>
            <a:r>
              <a:rPr lang="en-US" dirty="0"/>
              <a:t> </a:t>
            </a:r>
            <a:r>
              <a:rPr lang="en-US" dirty="0" err="1"/>
              <a:t>sınıfın</a:t>
            </a:r>
            <a:r>
              <a:rPr lang="en-US" dirty="0"/>
              <a:t> </a:t>
            </a:r>
            <a:r>
              <a:rPr lang="en-US" dirty="0" err="1"/>
              <a:t>sabitleri</a:t>
            </a:r>
            <a:r>
              <a:rPr lang="en-US" dirty="0"/>
              <a:t>, </a:t>
            </a:r>
            <a:r>
              <a:rPr lang="en-US" dirty="0" err="1"/>
              <a:t>özellikle</a:t>
            </a:r>
            <a:r>
              <a:rPr lang="en-US" dirty="0"/>
              <a:t> </a:t>
            </a:r>
            <a:r>
              <a:rPr lang="en-US" dirty="0" err="1"/>
              <a:t>adlandırılmış</a:t>
            </a:r>
            <a:r>
              <a:rPr lang="en-US" dirty="0"/>
              <a:t> </a:t>
            </a:r>
            <a:r>
              <a:rPr lang="en-US" dirty="0" err="1"/>
              <a:t>bir</a:t>
            </a:r>
            <a:r>
              <a:rPr lang="en-US" dirty="0"/>
              <a:t> </a:t>
            </a:r>
            <a:r>
              <a:rPr lang="en-US" dirty="0" err="1"/>
              <a:t>değere</a:t>
            </a:r>
            <a:r>
              <a:rPr lang="en-US" dirty="0"/>
              <a:t> </a:t>
            </a:r>
            <a:r>
              <a:rPr lang="en-US" dirty="0" err="1"/>
              <a:t>sahiptir</a:t>
            </a:r>
            <a:r>
              <a:rPr lang="en-US" dirty="0"/>
              <a:t>.</a:t>
            </a:r>
          </a:p>
          <a:p>
            <a:endParaRPr lang="en-US" dirty="0"/>
          </a:p>
          <a:p>
            <a:r>
              <a:rPr lang="en-US" dirty="0"/>
              <a:t>Enum </a:t>
            </a:r>
            <a:r>
              <a:rPr lang="en-US" dirty="0" err="1"/>
              <a:t>sabitlerine</a:t>
            </a:r>
            <a:r>
              <a:rPr lang="en-US" dirty="0"/>
              <a:t>, </a:t>
            </a:r>
            <a:r>
              <a:rPr lang="en-US" dirty="0" err="1"/>
              <a:t>örneğin</a:t>
            </a:r>
            <a:r>
              <a:rPr lang="en-US" dirty="0"/>
              <a:t> </a:t>
            </a:r>
            <a:r>
              <a:rPr lang="en-US" dirty="0" err="1"/>
              <a:t>aşağıdaki</a:t>
            </a:r>
            <a:r>
              <a:rPr lang="en-US" dirty="0"/>
              <a:t> </a:t>
            </a:r>
            <a:r>
              <a:rPr lang="en-US" dirty="0" err="1"/>
              <a:t>şekilde</a:t>
            </a:r>
            <a:r>
              <a:rPr lang="en-US" dirty="0"/>
              <a:t> </a:t>
            </a:r>
            <a:r>
              <a:rPr lang="en-US" dirty="0" err="1"/>
              <a:t>erişilebilir</a:t>
            </a:r>
            <a:r>
              <a:rPr lang="en-US" dirty="0"/>
              <a:t>:</a:t>
            </a:r>
            <a:endParaRPr lang="tr-TR" dirty="0"/>
          </a:p>
          <a:p>
            <a:endParaRPr lang="tr-TR" dirty="0"/>
          </a:p>
          <a:p>
            <a:r>
              <a:rPr lang="tr-TR" dirty="0"/>
              <a:t># </a:t>
            </a:r>
            <a:r>
              <a:rPr lang="tr-TR" dirty="0" err="1"/>
              <a:t>Color</a:t>
            </a:r>
            <a:r>
              <a:rPr lang="tr-TR" dirty="0"/>
              <a:t> </a:t>
            </a:r>
            <a:r>
              <a:rPr lang="tr-TR" dirty="0" err="1"/>
              <a:t>enum</a:t>
            </a:r>
            <a:r>
              <a:rPr lang="tr-TR" dirty="0"/>
              <a:t> sabitlerine erişme</a:t>
            </a:r>
          </a:p>
          <a:p>
            <a:r>
              <a:rPr lang="tr-TR" dirty="0"/>
              <a:t>print(</a:t>
            </a:r>
            <a:r>
              <a:rPr lang="tr-TR" dirty="0" err="1"/>
              <a:t>Color.RED</a:t>
            </a:r>
            <a:r>
              <a:rPr lang="tr-TR" dirty="0"/>
              <a:t>)   # </a:t>
            </a:r>
            <a:r>
              <a:rPr lang="tr-TR" dirty="0" err="1"/>
              <a:t>Color.RED</a:t>
            </a:r>
            <a:endParaRPr lang="tr-TR" dirty="0"/>
          </a:p>
          <a:p>
            <a:r>
              <a:rPr lang="tr-TR" dirty="0"/>
              <a:t>print(</a:t>
            </a:r>
            <a:r>
              <a:rPr lang="tr-TR" dirty="0" err="1"/>
              <a:t>Color.GREEN</a:t>
            </a:r>
            <a:r>
              <a:rPr lang="tr-TR" dirty="0"/>
              <a:t>)   # </a:t>
            </a:r>
            <a:r>
              <a:rPr lang="tr-TR" dirty="0" err="1"/>
              <a:t>Color.GREEN</a:t>
            </a:r>
            <a:endParaRPr lang="tr-TR" dirty="0"/>
          </a:p>
          <a:p>
            <a:r>
              <a:rPr lang="tr-TR" dirty="0"/>
              <a:t>print(</a:t>
            </a:r>
            <a:r>
              <a:rPr lang="tr-TR" dirty="0" err="1"/>
              <a:t>Color.BLUE</a:t>
            </a:r>
            <a:r>
              <a:rPr lang="tr-TR" dirty="0"/>
              <a:t>)   # </a:t>
            </a:r>
            <a:r>
              <a:rPr lang="tr-TR" dirty="0" err="1"/>
              <a:t>Color.BLUE</a:t>
            </a:r>
            <a:endParaRPr lang="tr-TR" dirty="0"/>
          </a:p>
          <a:p>
            <a:endParaRPr lang="tr-TR" dirty="0"/>
          </a:p>
          <a:p>
            <a:r>
              <a:rPr lang="tr-TR" dirty="0"/>
              <a:t># </a:t>
            </a:r>
            <a:r>
              <a:rPr lang="tr-TR" dirty="0" err="1"/>
              <a:t>Season</a:t>
            </a:r>
            <a:r>
              <a:rPr lang="tr-TR" dirty="0"/>
              <a:t> </a:t>
            </a:r>
            <a:r>
              <a:rPr lang="tr-TR" dirty="0" err="1"/>
              <a:t>enum</a:t>
            </a:r>
            <a:r>
              <a:rPr lang="tr-TR" dirty="0"/>
              <a:t> sabitlerine erişme</a:t>
            </a:r>
          </a:p>
          <a:p>
            <a:r>
              <a:rPr lang="tr-TR" dirty="0"/>
              <a:t>print(</a:t>
            </a:r>
            <a:r>
              <a:rPr lang="tr-TR" dirty="0" err="1"/>
              <a:t>Season.WINTER</a:t>
            </a:r>
            <a:r>
              <a:rPr lang="tr-TR" dirty="0"/>
              <a:t>)   # </a:t>
            </a:r>
            <a:r>
              <a:rPr lang="tr-TR" dirty="0" err="1"/>
              <a:t>Season.WINTER</a:t>
            </a:r>
            <a:endParaRPr lang="tr-TR" dirty="0"/>
          </a:p>
          <a:p>
            <a:r>
              <a:rPr lang="tr-TR" dirty="0"/>
              <a:t>print(</a:t>
            </a:r>
            <a:r>
              <a:rPr lang="tr-TR" dirty="0" err="1"/>
              <a:t>Season.SPRING</a:t>
            </a:r>
            <a:r>
              <a:rPr lang="tr-TR" dirty="0"/>
              <a:t>)   # </a:t>
            </a:r>
            <a:r>
              <a:rPr lang="tr-TR" dirty="0" err="1"/>
              <a:t>Season.SPRING</a:t>
            </a:r>
            <a:endParaRPr lang="tr-TR" dirty="0"/>
          </a:p>
          <a:p>
            <a:r>
              <a:rPr lang="tr-TR" dirty="0"/>
              <a:t>print(</a:t>
            </a:r>
            <a:r>
              <a:rPr lang="tr-TR" dirty="0" err="1"/>
              <a:t>Season.SUMMER</a:t>
            </a:r>
            <a:r>
              <a:rPr lang="tr-TR" dirty="0"/>
              <a:t>)   # </a:t>
            </a:r>
            <a:r>
              <a:rPr lang="tr-TR" dirty="0" err="1"/>
              <a:t>Season.SUMMER</a:t>
            </a:r>
            <a:endParaRPr lang="tr-TR" dirty="0"/>
          </a:p>
          <a:p>
            <a:r>
              <a:rPr lang="tr-TR" dirty="0"/>
              <a:t>print(</a:t>
            </a:r>
            <a:r>
              <a:rPr lang="tr-TR" dirty="0" err="1"/>
              <a:t>Season.FALL</a:t>
            </a:r>
            <a:r>
              <a:rPr lang="tr-TR" dirty="0"/>
              <a:t>)   # </a:t>
            </a:r>
            <a:r>
              <a:rPr lang="tr-TR" dirty="0" err="1"/>
              <a:t>Season.FALL</a:t>
            </a:r>
            <a:endParaRPr lang="tr-TR" dirty="0"/>
          </a:p>
          <a:p>
            <a:endParaRPr lang="tr-TR" dirty="0"/>
          </a:p>
          <a:p>
            <a:r>
              <a:rPr lang="tr-TR" dirty="0"/>
              <a:t># </a:t>
            </a:r>
            <a:r>
              <a:rPr lang="tr-TR" dirty="0" err="1"/>
              <a:t>UserType</a:t>
            </a:r>
            <a:r>
              <a:rPr lang="tr-TR" dirty="0"/>
              <a:t> </a:t>
            </a:r>
            <a:r>
              <a:rPr lang="tr-TR" dirty="0" err="1"/>
              <a:t>enum</a:t>
            </a:r>
            <a:r>
              <a:rPr lang="tr-TR" dirty="0"/>
              <a:t> sabitlerine erişme</a:t>
            </a:r>
          </a:p>
          <a:p>
            <a:r>
              <a:rPr lang="tr-TR" dirty="0"/>
              <a:t>print(</a:t>
            </a:r>
            <a:r>
              <a:rPr lang="tr-TR" dirty="0" err="1"/>
              <a:t>UserType.ADMIN</a:t>
            </a:r>
            <a:r>
              <a:rPr lang="tr-TR" dirty="0"/>
              <a:t>)   # </a:t>
            </a:r>
            <a:r>
              <a:rPr lang="tr-TR" dirty="0" err="1"/>
              <a:t>UserType.ADMIN</a:t>
            </a:r>
            <a:endParaRPr lang="tr-TR" dirty="0"/>
          </a:p>
          <a:p>
            <a:r>
              <a:rPr lang="tr-TR" dirty="0"/>
              <a:t>print(</a:t>
            </a:r>
            <a:r>
              <a:rPr lang="tr-TR" dirty="0" err="1"/>
              <a:t>UserType.CUSTOMER</a:t>
            </a:r>
            <a:r>
              <a:rPr lang="tr-TR" dirty="0"/>
              <a:t>)   # </a:t>
            </a:r>
            <a:r>
              <a:rPr lang="tr-TR" dirty="0" err="1"/>
              <a:t>UserType.CUSTOMER</a:t>
            </a:r>
            <a:endParaRPr lang="tr-TR" dirty="0"/>
          </a:p>
          <a:p>
            <a:r>
              <a:rPr lang="tr-TR" dirty="0"/>
              <a:t>print(</a:t>
            </a:r>
            <a:r>
              <a:rPr lang="tr-TR" dirty="0" err="1"/>
              <a:t>UserType.GUEST</a:t>
            </a:r>
            <a:r>
              <a:rPr lang="tr-TR" dirty="0"/>
              <a:t>)   # </a:t>
            </a:r>
            <a:r>
              <a:rPr lang="tr-TR" dirty="0" err="1"/>
              <a:t>UserType.GUEST</a:t>
            </a:r>
            <a:endParaRPr lang="tr-TR" dirty="0"/>
          </a:p>
        </p:txBody>
      </p:sp>
    </p:spTree>
    <p:extLst>
      <p:ext uri="{BB962C8B-B14F-4D97-AF65-F5344CB8AC3E}">
        <p14:creationId xmlns:p14="http://schemas.microsoft.com/office/powerpoint/2010/main" val="371972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88641"/>
            <a:ext cx="8208912" cy="6398098"/>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41</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C8C4097F-0F27-007C-B729-A0441E633DF8}"/>
              </a:ext>
            </a:extLst>
          </p:cNvPr>
          <p:cNvSpPr txBox="1"/>
          <p:nvPr/>
        </p:nvSpPr>
        <p:spPr>
          <a:xfrm>
            <a:off x="827584" y="548680"/>
            <a:ext cx="7560840" cy="5078313"/>
          </a:xfrm>
          <a:prstGeom prst="rect">
            <a:avLst/>
          </a:prstGeom>
          <a:noFill/>
        </p:spPr>
        <p:txBody>
          <a:bodyPr wrap="square" rtlCol="0">
            <a:spAutoFit/>
          </a:bodyPr>
          <a:lstStyle/>
          <a:p>
            <a:endParaRPr lang="tr-TR" dirty="0"/>
          </a:p>
          <a:p>
            <a:endParaRPr lang="tr-TR" dirty="0"/>
          </a:p>
          <a:p>
            <a:r>
              <a:rPr lang="tr-TR" dirty="0"/>
              <a:t>Ayrıca, </a:t>
            </a:r>
            <a:r>
              <a:rPr lang="tr-TR" dirty="0" err="1"/>
              <a:t>enum</a:t>
            </a:r>
            <a:r>
              <a:rPr lang="tr-TR" dirty="0"/>
              <a:t> sabitlerinin isimlerine ve değerlerine erişmek için aşağıdaki yöntemler kullanılabilir:</a:t>
            </a:r>
          </a:p>
          <a:p>
            <a:endParaRPr lang="tr-TR" dirty="0"/>
          </a:p>
          <a:p>
            <a:r>
              <a:rPr lang="tr-TR" dirty="0"/>
              <a:t># </a:t>
            </a:r>
            <a:r>
              <a:rPr lang="tr-TR" dirty="0" err="1"/>
              <a:t>Enum</a:t>
            </a:r>
            <a:r>
              <a:rPr lang="tr-TR" dirty="0"/>
              <a:t> sabitlerinin isimlerine erişme</a:t>
            </a:r>
          </a:p>
          <a:p>
            <a:r>
              <a:rPr lang="tr-TR" dirty="0"/>
              <a:t>print(Color.RED.name)   # "RED"</a:t>
            </a:r>
          </a:p>
          <a:p>
            <a:r>
              <a:rPr lang="tr-TR" dirty="0"/>
              <a:t>print(Season.SPRING.name)   # "SPRING"</a:t>
            </a:r>
          </a:p>
          <a:p>
            <a:r>
              <a:rPr lang="tr-TR" dirty="0"/>
              <a:t>print(UserType.ADMIN.name)   # "ADMIN"</a:t>
            </a:r>
          </a:p>
          <a:p>
            <a:endParaRPr lang="tr-TR" dirty="0"/>
          </a:p>
          <a:p>
            <a:r>
              <a:rPr lang="tr-TR" dirty="0"/>
              <a:t># </a:t>
            </a:r>
            <a:r>
              <a:rPr lang="tr-TR" dirty="0" err="1"/>
              <a:t>Enum</a:t>
            </a:r>
            <a:r>
              <a:rPr lang="tr-TR" dirty="0"/>
              <a:t> sabitlerinin değerlerine erişme</a:t>
            </a:r>
          </a:p>
          <a:p>
            <a:r>
              <a:rPr lang="tr-TR" dirty="0"/>
              <a:t>print(</a:t>
            </a:r>
            <a:r>
              <a:rPr lang="tr-TR" dirty="0" err="1"/>
              <a:t>Color.RED.value</a:t>
            </a:r>
            <a:r>
              <a:rPr lang="tr-TR" dirty="0"/>
              <a:t>)   # 1</a:t>
            </a:r>
          </a:p>
          <a:p>
            <a:r>
              <a:rPr lang="tr-TR" dirty="0"/>
              <a:t>print(</a:t>
            </a:r>
            <a:r>
              <a:rPr lang="tr-TR" dirty="0" err="1"/>
              <a:t>Season.SPRING.value</a:t>
            </a:r>
            <a:r>
              <a:rPr lang="tr-TR" dirty="0"/>
              <a:t>)   # "</a:t>
            </a:r>
            <a:r>
              <a:rPr lang="tr-TR" dirty="0" err="1"/>
              <a:t>spring</a:t>
            </a:r>
            <a:r>
              <a:rPr lang="tr-TR" dirty="0"/>
              <a:t>"</a:t>
            </a:r>
          </a:p>
          <a:p>
            <a:r>
              <a:rPr lang="tr-TR" dirty="0"/>
              <a:t>print(</a:t>
            </a:r>
            <a:r>
              <a:rPr lang="tr-TR" dirty="0" err="1"/>
              <a:t>UserType.ADMIN.value</a:t>
            </a:r>
            <a:r>
              <a:rPr lang="tr-TR" dirty="0"/>
              <a:t>)   # "admin"</a:t>
            </a:r>
          </a:p>
          <a:p>
            <a:endParaRPr lang="tr-TR" dirty="0"/>
          </a:p>
          <a:p>
            <a:endParaRPr lang="tr-TR" dirty="0"/>
          </a:p>
          <a:p>
            <a:r>
              <a:rPr lang="tr-TR" dirty="0"/>
              <a:t>Bu örneklerde, name özelliği </a:t>
            </a:r>
            <a:r>
              <a:rPr lang="tr-TR" dirty="0" err="1"/>
              <a:t>enum</a:t>
            </a:r>
            <a:r>
              <a:rPr lang="tr-TR" dirty="0"/>
              <a:t> sabitinin ismini verirken, </a:t>
            </a:r>
            <a:r>
              <a:rPr lang="tr-TR" dirty="0" err="1"/>
              <a:t>value</a:t>
            </a:r>
            <a:r>
              <a:rPr lang="tr-TR" dirty="0"/>
              <a:t> özelliği sabitin değerini verir.</a:t>
            </a:r>
          </a:p>
        </p:txBody>
      </p:sp>
    </p:spTree>
    <p:extLst>
      <p:ext uri="{BB962C8B-B14F-4D97-AF65-F5344CB8AC3E}">
        <p14:creationId xmlns:p14="http://schemas.microsoft.com/office/powerpoint/2010/main" val="350952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80765" y="1497038"/>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42</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503548" y="271262"/>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UNICODE VE ASCII KOD</a:t>
            </a:r>
          </a:p>
        </p:txBody>
      </p:sp>
      <p:sp>
        <p:nvSpPr>
          <p:cNvPr id="6" name="TextBox 5">
            <a:extLst>
              <a:ext uri="{FF2B5EF4-FFF2-40B4-BE49-F238E27FC236}">
                <a16:creationId xmlns:a16="http://schemas.microsoft.com/office/drawing/2014/main" id="{74DB60EB-3DDE-A153-5C40-71FCF069394F}"/>
              </a:ext>
            </a:extLst>
          </p:cNvPr>
          <p:cNvSpPr txBox="1"/>
          <p:nvPr/>
        </p:nvSpPr>
        <p:spPr>
          <a:xfrm>
            <a:off x="755576" y="2060848"/>
            <a:ext cx="7632848" cy="3693319"/>
          </a:xfrm>
          <a:prstGeom prst="rect">
            <a:avLst/>
          </a:prstGeom>
          <a:noFill/>
        </p:spPr>
        <p:txBody>
          <a:bodyPr wrap="square" rtlCol="0">
            <a:spAutoFit/>
          </a:bodyPr>
          <a:lstStyle/>
          <a:p>
            <a:endParaRPr lang="tr-TR" dirty="0"/>
          </a:p>
          <a:p>
            <a:endParaRPr lang="tr-TR" dirty="0"/>
          </a:p>
          <a:p>
            <a:r>
              <a:rPr lang="en-US" dirty="0"/>
              <a:t>Unicode </a:t>
            </a:r>
            <a:r>
              <a:rPr lang="en-US" dirty="0" err="1"/>
              <a:t>ve</a:t>
            </a:r>
            <a:r>
              <a:rPr lang="en-US" dirty="0"/>
              <a:t> ASCII, </a:t>
            </a:r>
            <a:r>
              <a:rPr lang="en-US" dirty="0" err="1"/>
              <a:t>karakterleri</a:t>
            </a:r>
            <a:r>
              <a:rPr lang="en-US" dirty="0"/>
              <a:t> </a:t>
            </a:r>
            <a:r>
              <a:rPr lang="en-US" dirty="0" err="1"/>
              <a:t>sayısal</a:t>
            </a:r>
            <a:r>
              <a:rPr lang="en-US" dirty="0"/>
              <a:t> </a:t>
            </a:r>
            <a:r>
              <a:rPr lang="en-US" dirty="0" err="1"/>
              <a:t>bir</a:t>
            </a:r>
            <a:r>
              <a:rPr lang="en-US" dirty="0"/>
              <a:t> </a:t>
            </a:r>
            <a:r>
              <a:rPr lang="en-US" dirty="0" err="1"/>
              <a:t>değerle</a:t>
            </a:r>
            <a:r>
              <a:rPr lang="en-US" dirty="0"/>
              <a:t> </a:t>
            </a:r>
            <a:r>
              <a:rPr lang="en-US" dirty="0" err="1"/>
              <a:t>temsil</a:t>
            </a:r>
            <a:r>
              <a:rPr lang="en-US" dirty="0"/>
              <a:t> </a:t>
            </a:r>
            <a:r>
              <a:rPr lang="en-US" dirty="0" err="1"/>
              <a:t>etmek</a:t>
            </a:r>
            <a:r>
              <a:rPr lang="en-US" dirty="0"/>
              <a:t> </a:t>
            </a:r>
            <a:r>
              <a:rPr lang="en-US" dirty="0" err="1"/>
              <a:t>için</a:t>
            </a:r>
            <a:r>
              <a:rPr lang="en-US" dirty="0"/>
              <a:t> </a:t>
            </a:r>
            <a:r>
              <a:rPr lang="en-US" dirty="0" err="1"/>
              <a:t>kullanılan</a:t>
            </a:r>
            <a:r>
              <a:rPr lang="en-US" dirty="0"/>
              <a:t> </a:t>
            </a:r>
            <a:r>
              <a:rPr lang="en-US" dirty="0" err="1"/>
              <a:t>iki</a:t>
            </a:r>
            <a:r>
              <a:rPr lang="en-US" dirty="0"/>
              <a:t> </a:t>
            </a:r>
            <a:r>
              <a:rPr lang="en-US" dirty="0" err="1"/>
              <a:t>farklı</a:t>
            </a:r>
            <a:r>
              <a:rPr lang="en-US" dirty="0"/>
              <a:t> </a:t>
            </a:r>
            <a:r>
              <a:rPr lang="en-US" dirty="0" err="1"/>
              <a:t>karakter</a:t>
            </a:r>
            <a:r>
              <a:rPr lang="en-US" dirty="0"/>
              <a:t> </a:t>
            </a:r>
            <a:r>
              <a:rPr lang="en-US" dirty="0" err="1"/>
              <a:t>kodlama</a:t>
            </a:r>
            <a:r>
              <a:rPr lang="en-US" dirty="0"/>
              <a:t> </a:t>
            </a:r>
            <a:r>
              <a:rPr lang="en-US" dirty="0" err="1"/>
              <a:t>sistemidir</a:t>
            </a:r>
            <a:r>
              <a:rPr lang="en-US" dirty="0"/>
              <a:t>. Hem Unicode hem de ASCII, </a:t>
            </a:r>
            <a:r>
              <a:rPr lang="en-US" dirty="0" err="1"/>
              <a:t>karakterleri</a:t>
            </a:r>
            <a:r>
              <a:rPr lang="en-US" dirty="0"/>
              <a:t> </a:t>
            </a:r>
            <a:r>
              <a:rPr lang="en-US" dirty="0" err="1"/>
              <a:t>temsil</a:t>
            </a:r>
            <a:r>
              <a:rPr lang="en-US" dirty="0"/>
              <a:t> </a:t>
            </a:r>
            <a:r>
              <a:rPr lang="en-US" dirty="0" err="1"/>
              <a:t>etmek</a:t>
            </a:r>
            <a:r>
              <a:rPr lang="en-US" dirty="0"/>
              <a:t> </a:t>
            </a:r>
            <a:r>
              <a:rPr lang="en-US" dirty="0" err="1"/>
              <a:t>için</a:t>
            </a:r>
            <a:r>
              <a:rPr lang="en-US" dirty="0"/>
              <a:t> </a:t>
            </a:r>
            <a:r>
              <a:rPr lang="en-US" dirty="0" err="1"/>
              <a:t>farklı</a:t>
            </a:r>
            <a:r>
              <a:rPr lang="en-US" dirty="0"/>
              <a:t> </a:t>
            </a:r>
            <a:r>
              <a:rPr lang="en-US" dirty="0" err="1"/>
              <a:t>sayısal</a:t>
            </a:r>
            <a:r>
              <a:rPr lang="en-US" dirty="0"/>
              <a:t> </a:t>
            </a:r>
            <a:r>
              <a:rPr lang="en-US" dirty="0" err="1"/>
              <a:t>değerler</a:t>
            </a:r>
            <a:r>
              <a:rPr lang="en-US" dirty="0"/>
              <a:t> </a:t>
            </a:r>
            <a:r>
              <a:rPr lang="en-US" dirty="0" err="1"/>
              <a:t>kullanır</a:t>
            </a:r>
            <a:r>
              <a:rPr lang="en-US" dirty="0"/>
              <a:t>, </a:t>
            </a:r>
            <a:r>
              <a:rPr lang="en-US" dirty="0" err="1"/>
              <a:t>ancak</a:t>
            </a:r>
            <a:r>
              <a:rPr lang="en-US" dirty="0"/>
              <a:t> Unicode </a:t>
            </a:r>
            <a:r>
              <a:rPr lang="en-US" dirty="0" err="1"/>
              <a:t>daha</a:t>
            </a:r>
            <a:r>
              <a:rPr lang="en-US" dirty="0"/>
              <a:t> </a:t>
            </a:r>
            <a:r>
              <a:rPr lang="en-US" dirty="0" err="1"/>
              <a:t>geniş</a:t>
            </a:r>
            <a:r>
              <a:rPr lang="en-US" dirty="0"/>
              <a:t> </a:t>
            </a:r>
            <a:r>
              <a:rPr lang="en-US" dirty="0" err="1"/>
              <a:t>bir</a:t>
            </a:r>
            <a:r>
              <a:rPr lang="en-US" dirty="0"/>
              <a:t> </a:t>
            </a:r>
            <a:r>
              <a:rPr lang="en-US" dirty="0" err="1"/>
              <a:t>karakter</a:t>
            </a:r>
            <a:r>
              <a:rPr lang="en-US" dirty="0"/>
              <a:t> </a:t>
            </a:r>
            <a:r>
              <a:rPr lang="en-US" dirty="0" err="1"/>
              <a:t>kümesini</a:t>
            </a:r>
            <a:r>
              <a:rPr lang="en-US" dirty="0"/>
              <a:t> </a:t>
            </a:r>
            <a:r>
              <a:rPr lang="en-US" dirty="0" err="1"/>
              <a:t>destekler</a:t>
            </a:r>
            <a:r>
              <a:rPr lang="en-US" dirty="0"/>
              <a:t>.</a:t>
            </a:r>
          </a:p>
          <a:p>
            <a:endParaRPr lang="en-US" dirty="0"/>
          </a:p>
          <a:p>
            <a:r>
              <a:rPr lang="en-US" dirty="0"/>
              <a:t>ASCII (</a:t>
            </a:r>
            <a:r>
              <a:rPr lang="en-US" dirty="0" err="1"/>
              <a:t>Amerikan</a:t>
            </a:r>
            <a:r>
              <a:rPr lang="en-US" dirty="0"/>
              <a:t> </a:t>
            </a:r>
            <a:r>
              <a:rPr lang="en-US" dirty="0" err="1"/>
              <a:t>Standart</a:t>
            </a:r>
            <a:r>
              <a:rPr lang="en-US" dirty="0"/>
              <a:t> </a:t>
            </a:r>
            <a:r>
              <a:rPr lang="en-US" dirty="0" err="1"/>
              <a:t>Kodlama</a:t>
            </a:r>
            <a:r>
              <a:rPr lang="en-US" dirty="0"/>
              <a:t> </a:t>
            </a:r>
            <a:r>
              <a:rPr lang="en-US" dirty="0" err="1"/>
              <a:t>Kurumu</a:t>
            </a:r>
            <a:r>
              <a:rPr lang="en-US" dirty="0"/>
              <a:t>), ilk </a:t>
            </a:r>
            <a:r>
              <a:rPr lang="en-US" dirty="0" err="1"/>
              <a:t>olarak</a:t>
            </a:r>
            <a:r>
              <a:rPr lang="en-US" dirty="0"/>
              <a:t> 1960'larda </a:t>
            </a:r>
            <a:r>
              <a:rPr lang="en-US" dirty="0" err="1"/>
              <a:t>geliştirilmiştir</a:t>
            </a:r>
            <a:r>
              <a:rPr lang="en-US" dirty="0"/>
              <a:t> </a:t>
            </a:r>
            <a:r>
              <a:rPr lang="en-US" dirty="0" err="1"/>
              <a:t>ve</a:t>
            </a:r>
            <a:r>
              <a:rPr lang="en-US" dirty="0"/>
              <a:t> 7 </a:t>
            </a:r>
            <a:r>
              <a:rPr lang="en-US" dirty="0" err="1"/>
              <a:t>bitlik</a:t>
            </a:r>
            <a:r>
              <a:rPr lang="en-US" dirty="0"/>
              <a:t> </a:t>
            </a:r>
            <a:r>
              <a:rPr lang="en-US" dirty="0" err="1"/>
              <a:t>bir</a:t>
            </a:r>
            <a:r>
              <a:rPr lang="en-US" dirty="0"/>
              <a:t> </a:t>
            </a:r>
            <a:r>
              <a:rPr lang="en-US" dirty="0" err="1"/>
              <a:t>karakter</a:t>
            </a:r>
            <a:r>
              <a:rPr lang="en-US" dirty="0"/>
              <a:t> </a:t>
            </a:r>
            <a:r>
              <a:rPr lang="en-US" dirty="0" err="1"/>
              <a:t>kodlama</a:t>
            </a:r>
            <a:r>
              <a:rPr lang="en-US" dirty="0"/>
              <a:t> </a:t>
            </a:r>
            <a:r>
              <a:rPr lang="en-US" dirty="0" err="1"/>
              <a:t>sistemidir</a:t>
            </a:r>
            <a:r>
              <a:rPr lang="en-US" dirty="0"/>
              <a:t>. ASCII </a:t>
            </a:r>
            <a:r>
              <a:rPr lang="en-US" dirty="0" err="1"/>
              <a:t>karakterleri</a:t>
            </a:r>
            <a:r>
              <a:rPr lang="en-US" dirty="0"/>
              <a:t> </a:t>
            </a:r>
            <a:r>
              <a:rPr lang="en-US" dirty="0" err="1"/>
              <a:t>sadece</a:t>
            </a:r>
            <a:r>
              <a:rPr lang="en-US" dirty="0"/>
              <a:t> </a:t>
            </a:r>
            <a:r>
              <a:rPr lang="en-US" dirty="0" err="1"/>
              <a:t>İngilizce</a:t>
            </a:r>
            <a:r>
              <a:rPr lang="en-US" dirty="0"/>
              <a:t> </a:t>
            </a:r>
            <a:r>
              <a:rPr lang="en-US" dirty="0" err="1"/>
              <a:t>alfabesi</a:t>
            </a:r>
            <a:r>
              <a:rPr lang="en-US" dirty="0"/>
              <a:t>, </a:t>
            </a:r>
            <a:r>
              <a:rPr lang="en-US" dirty="0" err="1"/>
              <a:t>sayılar</a:t>
            </a:r>
            <a:r>
              <a:rPr lang="en-US" dirty="0"/>
              <a:t>, </a:t>
            </a:r>
            <a:r>
              <a:rPr lang="en-US" dirty="0" err="1"/>
              <a:t>noktalama</a:t>
            </a:r>
            <a:r>
              <a:rPr lang="en-US" dirty="0"/>
              <a:t> </a:t>
            </a:r>
            <a:r>
              <a:rPr lang="en-US" dirty="0" err="1"/>
              <a:t>işaretleri</a:t>
            </a:r>
            <a:r>
              <a:rPr lang="en-US" dirty="0"/>
              <a:t> </a:t>
            </a:r>
            <a:r>
              <a:rPr lang="en-US" dirty="0" err="1"/>
              <a:t>ve</a:t>
            </a:r>
            <a:r>
              <a:rPr lang="en-US" dirty="0"/>
              <a:t> </a:t>
            </a:r>
            <a:r>
              <a:rPr lang="en-US" dirty="0" err="1"/>
              <a:t>bazı</a:t>
            </a:r>
            <a:r>
              <a:rPr lang="en-US" dirty="0"/>
              <a:t> </a:t>
            </a:r>
            <a:r>
              <a:rPr lang="en-US" dirty="0" err="1"/>
              <a:t>özel</a:t>
            </a:r>
            <a:r>
              <a:rPr lang="en-US" dirty="0"/>
              <a:t> </a:t>
            </a:r>
            <a:r>
              <a:rPr lang="en-US" dirty="0" err="1"/>
              <a:t>karakterlerden</a:t>
            </a:r>
            <a:r>
              <a:rPr lang="en-US" dirty="0"/>
              <a:t> </a:t>
            </a:r>
            <a:r>
              <a:rPr lang="en-US" dirty="0" err="1"/>
              <a:t>oluşur</a:t>
            </a:r>
            <a:r>
              <a:rPr lang="en-US" dirty="0"/>
              <a:t>. </a:t>
            </a:r>
            <a:r>
              <a:rPr lang="en-US" dirty="0" err="1"/>
              <a:t>Toplamda</a:t>
            </a:r>
            <a:r>
              <a:rPr lang="en-US" dirty="0"/>
              <a:t> 128 </a:t>
            </a:r>
            <a:r>
              <a:rPr lang="en-US" dirty="0" err="1"/>
              <a:t>farklı</a:t>
            </a:r>
            <a:r>
              <a:rPr lang="en-US" dirty="0"/>
              <a:t> </a:t>
            </a:r>
            <a:r>
              <a:rPr lang="en-US" dirty="0" err="1"/>
              <a:t>karakteri</a:t>
            </a:r>
            <a:r>
              <a:rPr lang="en-US" dirty="0"/>
              <a:t> </a:t>
            </a:r>
            <a:r>
              <a:rPr lang="en-US" dirty="0" err="1"/>
              <a:t>tanımlar</a:t>
            </a:r>
            <a:r>
              <a:rPr lang="en-US" dirty="0"/>
              <a:t>. ASCII </a:t>
            </a:r>
            <a:r>
              <a:rPr lang="en-US" dirty="0" err="1"/>
              <a:t>karakterlerinin</a:t>
            </a:r>
            <a:r>
              <a:rPr lang="en-US" dirty="0"/>
              <a:t> her </a:t>
            </a:r>
            <a:r>
              <a:rPr lang="en-US" dirty="0" err="1"/>
              <a:t>biri</a:t>
            </a:r>
            <a:r>
              <a:rPr lang="en-US" dirty="0"/>
              <a:t>, </a:t>
            </a:r>
            <a:r>
              <a:rPr lang="en-US" dirty="0" err="1"/>
              <a:t>bir</a:t>
            </a:r>
            <a:r>
              <a:rPr lang="en-US" dirty="0"/>
              <a:t> 7 </a:t>
            </a:r>
            <a:r>
              <a:rPr lang="en-US" dirty="0" err="1"/>
              <a:t>bitlik</a:t>
            </a:r>
            <a:r>
              <a:rPr lang="en-US" dirty="0"/>
              <a:t> </a:t>
            </a:r>
            <a:r>
              <a:rPr lang="en-US" dirty="0" err="1"/>
              <a:t>sayısal</a:t>
            </a:r>
            <a:r>
              <a:rPr lang="en-US" dirty="0"/>
              <a:t> </a:t>
            </a:r>
            <a:r>
              <a:rPr lang="en-US" dirty="0" err="1"/>
              <a:t>değerle</a:t>
            </a:r>
            <a:r>
              <a:rPr lang="en-US" dirty="0"/>
              <a:t> </a:t>
            </a:r>
            <a:r>
              <a:rPr lang="en-US" dirty="0" err="1"/>
              <a:t>temsil</a:t>
            </a:r>
            <a:r>
              <a:rPr lang="en-US" dirty="0"/>
              <a:t> </a:t>
            </a:r>
            <a:r>
              <a:rPr lang="en-US" dirty="0" err="1"/>
              <a:t>edilir</a:t>
            </a:r>
            <a:r>
              <a:rPr lang="en-US" dirty="0"/>
              <a:t>. ASCII </a:t>
            </a:r>
            <a:r>
              <a:rPr lang="en-US" dirty="0" err="1"/>
              <a:t>karakterleri</a:t>
            </a:r>
            <a:r>
              <a:rPr lang="en-US" dirty="0"/>
              <a:t>, </a:t>
            </a:r>
            <a:r>
              <a:rPr lang="en-US" dirty="0" err="1"/>
              <a:t>hala</a:t>
            </a:r>
            <a:r>
              <a:rPr lang="en-US" dirty="0"/>
              <a:t> </a:t>
            </a:r>
            <a:r>
              <a:rPr lang="en-US" dirty="0" err="1"/>
              <a:t>birçok</a:t>
            </a:r>
            <a:r>
              <a:rPr lang="en-US" dirty="0"/>
              <a:t> </a:t>
            </a:r>
            <a:r>
              <a:rPr lang="en-US" dirty="0" err="1"/>
              <a:t>sistemde</a:t>
            </a:r>
            <a:r>
              <a:rPr lang="en-US" dirty="0"/>
              <a:t> </a:t>
            </a:r>
            <a:r>
              <a:rPr lang="en-US" dirty="0" err="1"/>
              <a:t>kullanılmaktadır</a:t>
            </a:r>
            <a:r>
              <a:rPr lang="en-US" dirty="0"/>
              <a:t> </a:t>
            </a:r>
            <a:r>
              <a:rPr lang="en-US" dirty="0" err="1"/>
              <a:t>ve</a:t>
            </a:r>
            <a:r>
              <a:rPr lang="en-US" dirty="0"/>
              <a:t> </a:t>
            </a:r>
            <a:r>
              <a:rPr lang="en-US" dirty="0" err="1"/>
              <a:t>temel</a:t>
            </a:r>
            <a:r>
              <a:rPr lang="en-US" dirty="0"/>
              <a:t> </a:t>
            </a:r>
            <a:r>
              <a:rPr lang="en-US" dirty="0" err="1"/>
              <a:t>veri</a:t>
            </a:r>
            <a:r>
              <a:rPr lang="en-US" dirty="0"/>
              <a:t> </a:t>
            </a:r>
            <a:r>
              <a:rPr lang="en-US" dirty="0" err="1"/>
              <a:t>değişimlerinde</a:t>
            </a:r>
            <a:r>
              <a:rPr lang="en-US" dirty="0"/>
              <a:t> </a:t>
            </a:r>
            <a:r>
              <a:rPr lang="en-US" dirty="0" err="1"/>
              <a:t>sıklıkla</a:t>
            </a:r>
            <a:r>
              <a:rPr lang="en-US" dirty="0"/>
              <a:t> </a:t>
            </a:r>
            <a:r>
              <a:rPr lang="en-US" dirty="0" err="1"/>
              <a:t>kullanılır</a:t>
            </a:r>
            <a:r>
              <a:rPr lang="en-US" dirty="0"/>
              <a:t>.</a:t>
            </a:r>
          </a:p>
        </p:txBody>
      </p:sp>
    </p:spTree>
    <p:extLst>
      <p:ext uri="{BB962C8B-B14F-4D97-AF65-F5344CB8AC3E}">
        <p14:creationId xmlns:p14="http://schemas.microsoft.com/office/powerpoint/2010/main" val="3834950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88641"/>
            <a:ext cx="8208912" cy="6398098"/>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43</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C8C4097F-0F27-007C-B729-A0441E633DF8}"/>
              </a:ext>
            </a:extLst>
          </p:cNvPr>
          <p:cNvSpPr txBox="1"/>
          <p:nvPr/>
        </p:nvSpPr>
        <p:spPr>
          <a:xfrm>
            <a:off x="827584" y="548680"/>
            <a:ext cx="7560840" cy="5355312"/>
          </a:xfrm>
          <a:prstGeom prst="rect">
            <a:avLst/>
          </a:prstGeom>
          <a:noFill/>
        </p:spPr>
        <p:txBody>
          <a:bodyPr wrap="square" rtlCol="0">
            <a:spAutoFit/>
          </a:bodyPr>
          <a:lstStyle/>
          <a:p>
            <a:r>
              <a:rPr lang="tr-TR" dirty="0"/>
              <a:t>Unicode ise, karakterlerin sayısal olarak temsil edilmesi için daha geniş bir karakter kümesini destekleyen bir kodlama sistemidir. Unicode karakter kümesi, 128 ASCII karakterini ve çeşitli dillerdeki diğer karakterleri içerir. Unicode, genellikle 16 bit veya 32 bit sayısal değerler kullanır. Unicode, farklı dillerdeki karakterleri desteklediği için, dünya genelinde kullanılan farklı dillere sahip programlama dilleri ve işletim sistemleri tarafından sıklıkla kullanılır.</a:t>
            </a:r>
          </a:p>
          <a:p>
            <a:endParaRPr lang="tr-TR" dirty="0"/>
          </a:p>
          <a:p>
            <a:r>
              <a:rPr lang="tr-TR" dirty="0"/>
              <a:t>Python'da, </a:t>
            </a:r>
            <a:r>
              <a:rPr lang="tr-TR" dirty="0" err="1"/>
              <a:t>stringler</a:t>
            </a:r>
            <a:r>
              <a:rPr lang="tr-TR" dirty="0"/>
              <a:t> Unicode karakterlerle oluşturulabilir. Ayrıca, </a:t>
            </a:r>
            <a:r>
              <a:rPr lang="tr-TR" dirty="0" err="1"/>
              <a:t>ord</a:t>
            </a:r>
            <a:r>
              <a:rPr lang="tr-TR" dirty="0"/>
              <a:t>() fonksiyonu kullanılarak bir karakterin Unicode sayısal değeri, </a:t>
            </a:r>
            <a:r>
              <a:rPr lang="tr-TR" dirty="0" err="1"/>
              <a:t>chr</a:t>
            </a:r>
            <a:r>
              <a:rPr lang="tr-TR" dirty="0"/>
              <a:t>() fonksiyonu kullanılarak bir sayısal değerin karakter karşılığı elde edilebilir. Örneğin:</a:t>
            </a:r>
          </a:p>
          <a:p>
            <a:endParaRPr lang="tr-TR" dirty="0"/>
          </a:p>
          <a:p>
            <a:r>
              <a:rPr lang="tr-TR" dirty="0"/>
              <a:t># ASCII kodlu karakterin sayısal değeri</a:t>
            </a:r>
          </a:p>
          <a:p>
            <a:r>
              <a:rPr lang="tr-TR" dirty="0"/>
              <a:t>print(</a:t>
            </a:r>
            <a:r>
              <a:rPr lang="tr-TR" dirty="0" err="1"/>
              <a:t>ord</a:t>
            </a:r>
            <a:r>
              <a:rPr lang="tr-TR" dirty="0"/>
              <a:t>('a'))    # 97</a:t>
            </a:r>
          </a:p>
          <a:p>
            <a:endParaRPr lang="tr-TR" dirty="0"/>
          </a:p>
          <a:p>
            <a:r>
              <a:rPr lang="tr-TR" dirty="0"/>
              <a:t># Unicode kodlu karakterin sayısal değeri</a:t>
            </a:r>
          </a:p>
          <a:p>
            <a:r>
              <a:rPr lang="tr-TR" dirty="0"/>
              <a:t>print(</a:t>
            </a:r>
            <a:r>
              <a:rPr lang="tr-TR" dirty="0" err="1"/>
              <a:t>ord</a:t>
            </a:r>
            <a:r>
              <a:rPr lang="tr-TR" dirty="0"/>
              <a:t>('ç'))    # 231</a:t>
            </a:r>
          </a:p>
          <a:p>
            <a:endParaRPr lang="tr-TR" dirty="0"/>
          </a:p>
          <a:p>
            <a:r>
              <a:rPr lang="tr-TR" dirty="0"/>
              <a:t># Sayısal değeri verilen Unicode karakter</a:t>
            </a:r>
          </a:p>
          <a:p>
            <a:r>
              <a:rPr lang="tr-TR" dirty="0"/>
              <a:t>print(</a:t>
            </a:r>
            <a:r>
              <a:rPr lang="tr-TR" dirty="0" err="1"/>
              <a:t>chr</a:t>
            </a:r>
            <a:r>
              <a:rPr lang="tr-TR" dirty="0"/>
              <a:t>(231))    # ç</a:t>
            </a:r>
          </a:p>
        </p:txBody>
      </p:sp>
    </p:spTree>
    <p:extLst>
      <p:ext uri="{BB962C8B-B14F-4D97-AF65-F5344CB8AC3E}">
        <p14:creationId xmlns:p14="http://schemas.microsoft.com/office/powerpoint/2010/main" val="937261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88641"/>
            <a:ext cx="8208912" cy="6398098"/>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C8C4097F-0F27-007C-B729-A0441E633DF8}"/>
              </a:ext>
            </a:extLst>
          </p:cNvPr>
          <p:cNvSpPr txBox="1"/>
          <p:nvPr/>
        </p:nvSpPr>
        <p:spPr>
          <a:xfrm>
            <a:off x="827584" y="548680"/>
            <a:ext cx="7560840" cy="1200329"/>
          </a:xfrm>
          <a:prstGeom prst="rect">
            <a:avLst/>
          </a:prstGeom>
          <a:noFill/>
        </p:spPr>
        <p:txBody>
          <a:bodyPr wrap="square" rtlCol="0">
            <a:spAutoFit/>
          </a:bodyPr>
          <a:lstStyle/>
          <a:p>
            <a:r>
              <a:rPr lang="tr-TR" dirty="0"/>
              <a:t>Önceki sayfadaki örnekte , </a:t>
            </a:r>
            <a:r>
              <a:rPr lang="tr-TR" dirty="0" err="1"/>
              <a:t>ord</a:t>
            </a:r>
            <a:r>
              <a:rPr lang="tr-TR" dirty="0"/>
              <a:t>() fonksiyonu kullanılarak "a" karakterinin ASCII kodlu sayısal değeri ve "ç" karakterinin Unicode kodlu sayısal değeri elde edilirken, </a:t>
            </a:r>
            <a:r>
              <a:rPr lang="tr-TR" dirty="0" err="1"/>
              <a:t>chr</a:t>
            </a:r>
            <a:r>
              <a:rPr lang="tr-TR" dirty="0"/>
              <a:t>() fonksiyonu kullanılarak 231 sayısal değerine sahip Unicode karakterin gerçek karakter karşılığı elde edilir.</a:t>
            </a:r>
          </a:p>
        </p:txBody>
      </p:sp>
    </p:spTree>
    <p:extLst>
      <p:ext uri="{BB962C8B-B14F-4D97-AF65-F5344CB8AC3E}">
        <p14:creationId xmlns:p14="http://schemas.microsoft.com/office/powerpoint/2010/main" val="1957781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80765" y="1497038"/>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45</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503548" y="271262"/>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BÖLÜM DEĞERLENDİRME SORULARI</a:t>
            </a:r>
          </a:p>
        </p:txBody>
      </p:sp>
      <p:sp>
        <p:nvSpPr>
          <p:cNvPr id="6" name="TextBox 5">
            <a:extLst>
              <a:ext uri="{FF2B5EF4-FFF2-40B4-BE49-F238E27FC236}">
                <a16:creationId xmlns:a16="http://schemas.microsoft.com/office/drawing/2014/main" id="{74DB60EB-3DDE-A153-5C40-71FCF069394F}"/>
              </a:ext>
            </a:extLst>
          </p:cNvPr>
          <p:cNvSpPr txBox="1"/>
          <p:nvPr/>
        </p:nvSpPr>
        <p:spPr>
          <a:xfrm>
            <a:off x="755576" y="2060848"/>
            <a:ext cx="7632848" cy="4801314"/>
          </a:xfrm>
          <a:prstGeom prst="rect">
            <a:avLst/>
          </a:prstGeom>
          <a:noFill/>
        </p:spPr>
        <p:txBody>
          <a:bodyPr wrap="square" rtlCol="0">
            <a:spAutoFit/>
          </a:bodyPr>
          <a:lstStyle/>
          <a:p>
            <a:pPr marL="342900" indent="-342900">
              <a:buFont typeface="+mj-lt"/>
              <a:buAutoNum type="arabicPeriod"/>
            </a:pPr>
            <a:r>
              <a:rPr lang="tr-TR" dirty="0"/>
              <a:t>A,B ve C değişkenlerine </a:t>
            </a:r>
            <a:r>
              <a:rPr lang="en-US" dirty="0"/>
              <a:t>“Python” </a:t>
            </a:r>
            <a:r>
              <a:rPr lang="en-US" dirty="0" err="1"/>
              <a:t>ver</a:t>
            </a:r>
            <a:r>
              <a:rPr lang="tr-TR" dirty="0"/>
              <a:t>isini tek satırda aktarınız.</a:t>
            </a:r>
          </a:p>
          <a:p>
            <a:pPr marL="342900" indent="-342900">
              <a:buFont typeface="+mj-lt"/>
              <a:buAutoNum type="arabicPeriod"/>
            </a:pPr>
            <a:r>
              <a:rPr lang="tr-TR" dirty="0"/>
              <a:t>input() fonksiyonu varsayılan(</a:t>
            </a:r>
            <a:r>
              <a:rPr lang="tr-TR" dirty="0" err="1"/>
              <a:t>default</a:t>
            </a:r>
            <a:r>
              <a:rPr lang="tr-TR" dirty="0"/>
              <a:t>) olarak hangi tipte veri alır ?</a:t>
            </a:r>
          </a:p>
          <a:p>
            <a:pPr marL="342900" indent="-342900">
              <a:buFont typeface="+mj-lt"/>
              <a:buAutoNum type="arabicPeriod"/>
            </a:pPr>
            <a:r>
              <a:rPr lang="tr-TR" dirty="0"/>
              <a:t>Bir değişkenin tipini öğrenmek için hangi komut kullanılır?</a:t>
            </a:r>
            <a:endParaRPr lang="en-US" dirty="0"/>
          </a:p>
          <a:p>
            <a:pPr marL="342900" indent="-342900">
              <a:buFont typeface="+mj-lt"/>
              <a:buAutoNum type="arabicPeriod"/>
            </a:pPr>
            <a:r>
              <a:rPr lang="en-US" dirty="0"/>
              <a:t>“bool(1)” </a:t>
            </a:r>
            <a:r>
              <a:rPr lang="en-US" dirty="0" err="1"/>
              <a:t>ve</a:t>
            </a:r>
            <a:r>
              <a:rPr lang="en-US" dirty="0"/>
              <a:t> “bool(2)”</a:t>
            </a:r>
            <a:r>
              <a:rPr lang="en-US" dirty="0" err="1"/>
              <a:t>ifadelerini</a:t>
            </a:r>
            <a:r>
              <a:rPr lang="en-US" dirty="0"/>
              <a:t> </a:t>
            </a:r>
            <a:r>
              <a:rPr lang="tr-TR" dirty="0"/>
              <a:t>çıktı olarak ne üretir?</a:t>
            </a:r>
            <a:endParaRPr lang="en-US" dirty="0"/>
          </a:p>
          <a:p>
            <a:pPr marL="342900" indent="-342900">
              <a:buFont typeface="+mj-lt"/>
              <a:buAutoNum type="arabicPeriod"/>
            </a:pPr>
            <a:r>
              <a:rPr lang="tr-TR" dirty="0"/>
              <a:t>Aşağıdaki değişken isimlerinden hangileri Python dili için geçerlidir?</a:t>
            </a:r>
          </a:p>
          <a:p>
            <a:r>
              <a:rPr lang="tr-TR" dirty="0"/>
              <a:t> </a:t>
            </a:r>
            <a:r>
              <a:rPr lang="tr-TR" dirty="0" err="1"/>
              <a:t>a.as</a:t>
            </a:r>
            <a:r>
              <a:rPr lang="tr-TR" dirty="0"/>
              <a:t>  	b.54goto 		</a:t>
            </a:r>
            <a:r>
              <a:rPr lang="tr-TR" dirty="0" err="1"/>
              <a:t>c.not</a:t>
            </a:r>
            <a:r>
              <a:rPr lang="tr-TR" dirty="0"/>
              <a:t> 		</a:t>
            </a:r>
            <a:r>
              <a:rPr lang="tr-TR" dirty="0" err="1"/>
              <a:t>d.ad_soy</a:t>
            </a:r>
            <a:r>
              <a:rPr lang="tr-TR" dirty="0"/>
              <a:t> 		</a:t>
            </a:r>
            <a:r>
              <a:rPr lang="tr-TR" dirty="0" err="1"/>
              <a:t>e.go</a:t>
            </a:r>
            <a:r>
              <a:rPr lang="tr-TR" dirty="0"/>
              <a:t> </a:t>
            </a:r>
            <a:r>
              <a:rPr lang="tr-TR" dirty="0" err="1"/>
              <a:t>to</a:t>
            </a:r>
            <a:endParaRPr lang="tr-TR" dirty="0"/>
          </a:p>
          <a:p>
            <a:pPr marL="342900" indent="-342900">
              <a:buAutoNum type="arabicPeriod" startAt="6"/>
            </a:pPr>
            <a:endParaRPr lang="en-US" dirty="0"/>
          </a:p>
          <a:p>
            <a:pPr marL="342900" indent="-342900">
              <a:buAutoNum type="arabicPeriod" startAt="6"/>
            </a:pPr>
            <a:r>
              <a:rPr lang="tr-TR" dirty="0"/>
              <a:t>Aşağıdaki komut satırının çıktısı  ne olur ?</a:t>
            </a:r>
          </a:p>
          <a:p>
            <a:r>
              <a:rPr lang="tr-TR" dirty="0"/>
              <a:t>»»» print(</a:t>
            </a:r>
            <a:r>
              <a:rPr lang="en-US" dirty="0"/>
              <a:t>“ (12)2</a:t>
            </a:r>
            <a:r>
              <a:rPr lang="tr-TR" dirty="0"/>
              <a:t>=:</a:t>
            </a:r>
            <a:r>
              <a:rPr lang="en-US" dirty="0"/>
              <a:t>”</a:t>
            </a:r>
            <a:r>
              <a:rPr lang="tr-TR" dirty="0"/>
              <a:t>,bin(12))</a:t>
            </a:r>
          </a:p>
          <a:p>
            <a:pPr marL="342900" indent="-342900">
              <a:buAutoNum type="arabicPeriod" startAt="7"/>
            </a:pPr>
            <a:endParaRPr lang="en-US" dirty="0"/>
          </a:p>
          <a:p>
            <a:pPr marL="342900" indent="-342900">
              <a:buAutoNum type="arabicPeriod" startAt="7"/>
            </a:pPr>
            <a:r>
              <a:rPr lang="tr-TR" dirty="0"/>
              <a:t>Aşağıdaki komut satırının ekran çıktısı ne olur ?</a:t>
            </a:r>
          </a:p>
          <a:p>
            <a:r>
              <a:rPr lang="tr-TR" dirty="0"/>
              <a:t>»»» print(</a:t>
            </a:r>
            <a:r>
              <a:rPr lang="en-US" dirty="0"/>
              <a:t>“ab\’ c”</a:t>
            </a:r>
            <a:r>
              <a:rPr lang="tr-TR" dirty="0"/>
              <a:t>)</a:t>
            </a:r>
            <a:endParaRPr lang="en-US" dirty="0"/>
          </a:p>
          <a:p>
            <a:pPr marL="342900" indent="-342900">
              <a:buAutoNum type="arabicPeriod" startAt="8"/>
            </a:pPr>
            <a:endParaRPr lang="en-US" dirty="0"/>
          </a:p>
          <a:p>
            <a:pPr marL="342900" indent="-342900">
              <a:buAutoNum type="arabicPeriod" startAt="8"/>
            </a:pPr>
            <a:r>
              <a:rPr lang="tr-TR" dirty="0"/>
              <a:t>Aşağıdaki komut satırının ekran çıktısı ne olur ?</a:t>
            </a:r>
          </a:p>
          <a:p>
            <a:r>
              <a:rPr lang="tr-TR" dirty="0"/>
              <a:t>»»» print(“ab\</a:t>
            </a:r>
            <a:r>
              <a:rPr lang="en-US" dirty="0"/>
              <a:t>\</a:t>
            </a:r>
            <a:r>
              <a:rPr lang="tr-TR" dirty="0"/>
              <a:t>c”)</a:t>
            </a:r>
          </a:p>
          <a:p>
            <a:endParaRPr lang="tr-TR" dirty="0"/>
          </a:p>
          <a:p>
            <a:endParaRPr lang="en-US" dirty="0"/>
          </a:p>
        </p:txBody>
      </p:sp>
    </p:spTree>
    <p:extLst>
      <p:ext uri="{BB962C8B-B14F-4D97-AF65-F5344CB8AC3E}">
        <p14:creationId xmlns:p14="http://schemas.microsoft.com/office/powerpoint/2010/main" val="813234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611560" y="127246"/>
            <a:ext cx="8208912" cy="6398098"/>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r>
              <a:rPr lang="tr-TR" sz="2000" dirty="0">
                <a:latin typeface="Arial" pitchFamily="34" charset="0"/>
                <a:cs typeface="Arial" pitchFamily="34" charset="0"/>
              </a:rPr>
              <a:t>   </a:t>
            </a:r>
            <a:endParaRPr lang="tr-TR" dirty="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46</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C8C4097F-0F27-007C-B729-A0441E633DF8}"/>
              </a:ext>
            </a:extLst>
          </p:cNvPr>
          <p:cNvSpPr txBox="1"/>
          <p:nvPr/>
        </p:nvSpPr>
        <p:spPr>
          <a:xfrm>
            <a:off x="827584" y="548680"/>
            <a:ext cx="7560840" cy="923330"/>
          </a:xfrm>
          <a:prstGeom prst="rect">
            <a:avLst/>
          </a:prstGeom>
          <a:noFill/>
        </p:spPr>
        <p:txBody>
          <a:bodyPr wrap="square" rtlCol="0">
            <a:spAutoFit/>
          </a:bodyPr>
          <a:lstStyle/>
          <a:p>
            <a:r>
              <a:rPr lang="tr-TR" dirty="0"/>
              <a:t>9.   </a:t>
            </a:r>
            <a:r>
              <a:rPr lang="en-US" dirty="0"/>
              <a:t>A</a:t>
            </a:r>
            <a:r>
              <a:rPr lang="tr-TR" dirty="0" err="1"/>
              <a:t>şağıdaki</a:t>
            </a:r>
            <a:r>
              <a:rPr lang="tr-TR" dirty="0"/>
              <a:t> programın s1 ve s2 sayılarının toplanması gerekmektedir. Bu programın doğru çıktıyı vermesi için ne yapılmalıdır ?</a:t>
            </a:r>
          </a:p>
          <a:p>
            <a:endParaRPr lang="tr-TR" dirty="0"/>
          </a:p>
        </p:txBody>
      </p:sp>
      <p:pic>
        <p:nvPicPr>
          <p:cNvPr id="6" name="Picture 5">
            <a:extLst>
              <a:ext uri="{FF2B5EF4-FFF2-40B4-BE49-F238E27FC236}">
                <a16:creationId xmlns:a16="http://schemas.microsoft.com/office/drawing/2014/main" id="{95C31567-BD3A-5DE6-4978-8C3BE08D771A}"/>
              </a:ext>
            </a:extLst>
          </p:cNvPr>
          <p:cNvPicPr>
            <a:picLocks noChangeAspect="1"/>
          </p:cNvPicPr>
          <p:nvPr/>
        </p:nvPicPr>
        <p:blipFill>
          <a:blip r:embed="rId6"/>
          <a:stretch>
            <a:fillRect/>
          </a:stretch>
        </p:blipFill>
        <p:spPr>
          <a:xfrm>
            <a:off x="971600" y="1451220"/>
            <a:ext cx="3313585" cy="1185692"/>
          </a:xfrm>
          <a:prstGeom prst="rect">
            <a:avLst/>
          </a:prstGeom>
        </p:spPr>
      </p:pic>
      <p:sp>
        <p:nvSpPr>
          <p:cNvPr id="9" name="TextBox 8">
            <a:extLst>
              <a:ext uri="{FF2B5EF4-FFF2-40B4-BE49-F238E27FC236}">
                <a16:creationId xmlns:a16="http://schemas.microsoft.com/office/drawing/2014/main" id="{B5912654-9EE9-2564-12CF-25FAB4A26AD4}"/>
              </a:ext>
            </a:extLst>
          </p:cNvPr>
          <p:cNvSpPr txBox="1"/>
          <p:nvPr/>
        </p:nvSpPr>
        <p:spPr>
          <a:xfrm>
            <a:off x="971600" y="3068960"/>
            <a:ext cx="7416824" cy="923330"/>
          </a:xfrm>
          <a:prstGeom prst="rect">
            <a:avLst/>
          </a:prstGeom>
          <a:noFill/>
        </p:spPr>
        <p:txBody>
          <a:bodyPr wrap="square" rtlCol="0">
            <a:spAutoFit/>
          </a:bodyPr>
          <a:lstStyle/>
          <a:p>
            <a:r>
              <a:rPr lang="tr-TR" dirty="0"/>
              <a:t>Çıktı:</a:t>
            </a:r>
          </a:p>
          <a:p>
            <a:endParaRPr lang="tr-TR" dirty="0"/>
          </a:p>
          <a:p>
            <a:endParaRPr lang="en-US" dirty="0"/>
          </a:p>
        </p:txBody>
      </p:sp>
      <p:pic>
        <p:nvPicPr>
          <p:cNvPr id="11" name="Picture 10">
            <a:extLst>
              <a:ext uri="{FF2B5EF4-FFF2-40B4-BE49-F238E27FC236}">
                <a16:creationId xmlns:a16="http://schemas.microsoft.com/office/drawing/2014/main" id="{C45BAE4E-4993-14FD-799A-30737FC10C78}"/>
              </a:ext>
            </a:extLst>
          </p:cNvPr>
          <p:cNvPicPr>
            <a:picLocks noChangeAspect="1"/>
          </p:cNvPicPr>
          <p:nvPr/>
        </p:nvPicPr>
        <p:blipFill>
          <a:blip r:embed="rId7"/>
          <a:stretch>
            <a:fillRect/>
          </a:stretch>
        </p:blipFill>
        <p:spPr>
          <a:xfrm>
            <a:off x="971600" y="3662282"/>
            <a:ext cx="6401693" cy="571580"/>
          </a:xfrm>
          <a:prstGeom prst="rect">
            <a:avLst/>
          </a:prstGeom>
        </p:spPr>
      </p:pic>
      <p:sp>
        <p:nvSpPr>
          <p:cNvPr id="12" name="TextBox 11">
            <a:extLst>
              <a:ext uri="{FF2B5EF4-FFF2-40B4-BE49-F238E27FC236}">
                <a16:creationId xmlns:a16="http://schemas.microsoft.com/office/drawing/2014/main" id="{92D2A15C-4313-E6DE-7F0B-B27DCCD54338}"/>
              </a:ext>
            </a:extLst>
          </p:cNvPr>
          <p:cNvSpPr txBox="1"/>
          <p:nvPr/>
        </p:nvSpPr>
        <p:spPr>
          <a:xfrm>
            <a:off x="971600" y="4581128"/>
            <a:ext cx="7560840" cy="1200329"/>
          </a:xfrm>
          <a:prstGeom prst="rect">
            <a:avLst/>
          </a:prstGeom>
          <a:noFill/>
        </p:spPr>
        <p:txBody>
          <a:bodyPr wrap="square" rtlCol="0">
            <a:spAutoFit/>
          </a:bodyPr>
          <a:lstStyle/>
          <a:p>
            <a:pPr marL="342900" indent="-342900">
              <a:buAutoNum type="arabicPeriod" startAt="10"/>
            </a:pPr>
            <a:r>
              <a:rPr lang="tr-TR" dirty="0"/>
              <a:t>Aşağıdaki programın klavyeden girilen adı göstermesi için boş bırakılan yere ne yazılmalıdır ?</a:t>
            </a:r>
            <a:endParaRPr lang="en-US" dirty="0"/>
          </a:p>
          <a:p>
            <a:pPr marL="342900" indent="-342900">
              <a:buAutoNum type="arabicPeriod" startAt="10"/>
            </a:pPr>
            <a:endParaRPr lang="tr-TR" dirty="0"/>
          </a:p>
          <a:p>
            <a:endParaRPr lang="en-US" dirty="0"/>
          </a:p>
        </p:txBody>
      </p:sp>
      <p:pic>
        <p:nvPicPr>
          <p:cNvPr id="16" name="Picture 15">
            <a:extLst>
              <a:ext uri="{FF2B5EF4-FFF2-40B4-BE49-F238E27FC236}">
                <a16:creationId xmlns:a16="http://schemas.microsoft.com/office/drawing/2014/main" id="{0B99EAB2-A47E-9A19-A76E-EBF99996D4EB}"/>
              </a:ext>
            </a:extLst>
          </p:cNvPr>
          <p:cNvPicPr>
            <a:picLocks noChangeAspect="1"/>
          </p:cNvPicPr>
          <p:nvPr/>
        </p:nvPicPr>
        <p:blipFill>
          <a:blip r:embed="rId8"/>
          <a:stretch>
            <a:fillRect/>
          </a:stretch>
        </p:blipFill>
        <p:spPr>
          <a:xfrm>
            <a:off x="989497" y="5275581"/>
            <a:ext cx="3582503" cy="685896"/>
          </a:xfrm>
          <a:prstGeom prst="rect">
            <a:avLst/>
          </a:prstGeom>
        </p:spPr>
      </p:pic>
    </p:spTree>
    <p:extLst>
      <p:ext uri="{BB962C8B-B14F-4D97-AF65-F5344CB8AC3E}">
        <p14:creationId xmlns:p14="http://schemas.microsoft.com/office/powerpoint/2010/main" val="3445206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611560" y="127246"/>
            <a:ext cx="8208912" cy="6398098"/>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dirty="0">
                <a:solidFill>
                  <a:srgbClr val="FF0000"/>
                </a:solidFill>
                <a:latin typeface="+mj-lt"/>
                <a:cs typeface="Arial" pitchFamily="34" charset="0"/>
              </a:rPr>
              <a:t>   SLAYT BİTİMİ</a:t>
            </a: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47</a:t>
            </a:fld>
            <a:endParaRPr lang="tr-TR" dirty="0">
              <a:solidFill>
                <a:schemeClr val="tx2">
                  <a:lumMod val="75000"/>
                </a:schemeClr>
              </a:solidFill>
            </a:endParaRPr>
          </a:p>
        </p:txBody>
      </p:sp>
    </p:spTree>
    <p:extLst>
      <p:ext uri="{BB962C8B-B14F-4D97-AF65-F5344CB8AC3E}">
        <p14:creationId xmlns:p14="http://schemas.microsoft.com/office/powerpoint/2010/main" val="217422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16632"/>
            <a:ext cx="8208912" cy="658618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5</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344A42F3-3FC0-C0D7-4174-6986D84604CB}"/>
              </a:ext>
            </a:extLst>
          </p:cNvPr>
          <p:cNvSpPr txBox="1"/>
          <p:nvPr/>
        </p:nvSpPr>
        <p:spPr>
          <a:xfrm>
            <a:off x="827584" y="476672"/>
            <a:ext cx="7560840" cy="5909310"/>
          </a:xfrm>
          <a:prstGeom prst="rect">
            <a:avLst/>
          </a:prstGeom>
          <a:noFill/>
        </p:spPr>
        <p:txBody>
          <a:bodyPr wrap="square" rtlCol="0">
            <a:spAutoFit/>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Örnekte de görüldüğü üzere basit bir programda bile komutlar (‘Yaz’ gibi), mesajlar(‘Karenin Alanı=’ gibi), değişkenler (‘a, Alan’ gibi) ve operatörler (‘ * , = ’ gibi) oluşmaktadır.</a:t>
            </a:r>
            <a:endParaRPr lang="en-US" dirty="0"/>
          </a:p>
        </p:txBody>
      </p:sp>
      <p:graphicFrame>
        <p:nvGraphicFramePr>
          <p:cNvPr id="11" name="Table 11">
            <a:extLst>
              <a:ext uri="{FF2B5EF4-FFF2-40B4-BE49-F238E27FC236}">
                <a16:creationId xmlns:a16="http://schemas.microsoft.com/office/drawing/2014/main" id="{DB921517-451C-335A-31C1-9F66B9352A63}"/>
              </a:ext>
            </a:extLst>
          </p:cNvPr>
          <p:cNvGraphicFramePr>
            <a:graphicFrameLocks noGrp="1"/>
          </p:cNvGraphicFramePr>
          <p:nvPr>
            <p:extLst>
              <p:ext uri="{D42A27DB-BD31-4B8C-83A1-F6EECF244321}">
                <p14:modId xmlns:p14="http://schemas.microsoft.com/office/powerpoint/2010/main" val="2706755594"/>
              </p:ext>
            </p:extLst>
          </p:nvPr>
        </p:nvGraphicFramePr>
        <p:xfrm>
          <a:off x="1524000" y="692696"/>
          <a:ext cx="6096000" cy="4544784"/>
        </p:xfrm>
        <a:graphic>
          <a:graphicData uri="http://schemas.openxmlformats.org/drawingml/2006/table">
            <a:tbl>
              <a:tblPr firstCol="1" bandRow="1" bandCol="1">
                <a:tableStyleId>{5C22544A-7EE6-4342-B048-85BDC9FD1C3A}</a:tableStyleId>
              </a:tblPr>
              <a:tblGrid>
                <a:gridCol w="3048000">
                  <a:extLst>
                    <a:ext uri="{9D8B030D-6E8A-4147-A177-3AD203B41FA5}">
                      <a16:colId xmlns:a16="http://schemas.microsoft.com/office/drawing/2014/main" val="700897807"/>
                    </a:ext>
                  </a:extLst>
                </a:gridCol>
                <a:gridCol w="3048000">
                  <a:extLst>
                    <a:ext uri="{9D8B030D-6E8A-4147-A177-3AD203B41FA5}">
                      <a16:colId xmlns:a16="http://schemas.microsoft.com/office/drawing/2014/main" val="815950234"/>
                    </a:ext>
                  </a:extLst>
                </a:gridCol>
              </a:tblGrid>
              <a:tr h="1406719">
                <a:tc>
                  <a:txBody>
                    <a:bodyPr/>
                    <a:lstStyle/>
                    <a:p>
                      <a:endParaRPr lang="tr-TR" dirty="0"/>
                    </a:p>
                    <a:p>
                      <a:r>
                        <a:rPr lang="tr-TR" dirty="0"/>
                        <a:t>1.Başla</a:t>
                      </a:r>
                    </a:p>
                    <a:p>
                      <a:r>
                        <a:rPr lang="tr-TR" dirty="0"/>
                        <a:t>2.Gir, karenin bir kenar uzunluğu (a)</a:t>
                      </a:r>
                      <a:endParaRPr lang="en-US" dirty="0"/>
                    </a:p>
                  </a:txBody>
                  <a:tcPr/>
                </a:tc>
                <a:tc>
                  <a:txBody>
                    <a:bodyPr/>
                    <a:lstStyle/>
                    <a:p>
                      <a:pPr algn="l"/>
                      <a:r>
                        <a:rPr lang="tr-TR" b="1" dirty="0"/>
                        <a:t>Veri Giriş Aşaması: </a:t>
                      </a:r>
                      <a:r>
                        <a:rPr lang="tr-TR" dirty="0"/>
                        <a:t>Değişken tanımlamalarının ve değer aktarımının yapıldığı yerdir.</a:t>
                      </a:r>
                    </a:p>
                  </a:txBody>
                  <a:tcPr/>
                </a:tc>
                <a:extLst>
                  <a:ext uri="{0D108BD9-81ED-4DB2-BD59-A6C34878D82A}">
                    <a16:rowId xmlns:a16="http://schemas.microsoft.com/office/drawing/2014/main" val="819043453"/>
                  </a:ext>
                </a:extLst>
              </a:tr>
              <a:tr h="1731346">
                <a:tc>
                  <a:txBody>
                    <a:bodyPr/>
                    <a:lstStyle/>
                    <a:p>
                      <a:endParaRPr lang="tr-TR" dirty="0"/>
                    </a:p>
                    <a:p>
                      <a:r>
                        <a:rPr lang="tr-TR" dirty="0"/>
                        <a:t>3.Hesapla, Karenin Alanını;</a:t>
                      </a:r>
                    </a:p>
                    <a:p>
                      <a:r>
                        <a:rPr lang="tr-TR" dirty="0"/>
                        <a:t>(Alan = a * a )</a:t>
                      </a:r>
                      <a:endParaRPr lang="en-US" dirty="0"/>
                    </a:p>
                  </a:txBody>
                  <a:tcPr/>
                </a:tc>
                <a:tc>
                  <a:txBody>
                    <a:bodyPr/>
                    <a:lstStyle/>
                    <a:p>
                      <a:r>
                        <a:rPr lang="tr-TR" b="1" dirty="0"/>
                        <a:t>İşlem ve Hesaplama Aşaması: </a:t>
                      </a:r>
                      <a:r>
                        <a:rPr lang="tr-TR" dirty="0"/>
                        <a:t>Bu aşamada karenin alanının hesaplanması gerekir. Karenin alanı bir kenarının karesinin alınması ile elde edilir.</a:t>
                      </a:r>
                      <a:endParaRPr lang="en-US" dirty="0"/>
                    </a:p>
                  </a:txBody>
                  <a:tcPr/>
                </a:tc>
                <a:extLst>
                  <a:ext uri="{0D108BD9-81ED-4DB2-BD59-A6C34878D82A}">
                    <a16:rowId xmlns:a16="http://schemas.microsoft.com/office/drawing/2014/main" val="4199107828"/>
                  </a:ext>
                </a:extLst>
              </a:tr>
              <a:tr h="1406719">
                <a:tc>
                  <a:txBody>
                    <a:bodyPr/>
                    <a:lstStyle/>
                    <a:p>
                      <a:r>
                        <a:rPr lang="tr-TR" dirty="0"/>
                        <a:t>4.Yaz, Alan değerini (Alan)</a:t>
                      </a:r>
                    </a:p>
                    <a:p>
                      <a:r>
                        <a:rPr lang="tr-TR" dirty="0"/>
                        <a:t>5.Dur</a:t>
                      </a:r>
                      <a:endParaRPr lang="en-US" dirty="0"/>
                    </a:p>
                  </a:txBody>
                  <a:tcPr/>
                </a:tc>
                <a:tc>
                  <a:txBody>
                    <a:bodyPr/>
                    <a:lstStyle/>
                    <a:p>
                      <a:r>
                        <a:rPr lang="tr-TR" b="1" dirty="0"/>
                        <a:t>Veri Çıkışı: </a:t>
                      </a:r>
                      <a:r>
                        <a:rPr lang="tr-TR" b="0" dirty="0"/>
                        <a:t>Çıkış aşamasında ekranda görülecek ifade ve değerler ile bunların gösterim biçimi planlanır.</a:t>
                      </a:r>
                      <a:endParaRPr lang="en-US" b="0" dirty="0"/>
                    </a:p>
                  </a:txBody>
                  <a:tcPr/>
                </a:tc>
                <a:extLst>
                  <a:ext uri="{0D108BD9-81ED-4DB2-BD59-A6C34878D82A}">
                    <a16:rowId xmlns:a16="http://schemas.microsoft.com/office/drawing/2014/main" val="2035357033"/>
                  </a:ext>
                </a:extLst>
              </a:tr>
            </a:tbl>
          </a:graphicData>
        </a:graphic>
      </p:graphicFrame>
    </p:spTree>
    <p:extLst>
      <p:ext uri="{BB962C8B-B14F-4D97-AF65-F5344CB8AC3E}">
        <p14:creationId xmlns:p14="http://schemas.microsoft.com/office/powerpoint/2010/main" val="306445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324499"/>
            <a:ext cx="8208912" cy="5208853"/>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6</a:t>
            </a:fld>
            <a:endParaRPr lang="tr-TR" dirty="0">
              <a:solidFill>
                <a:schemeClr val="tx2">
                  <a:lumMod val="75000"/>
                </a:schemeClr>
              </a:solidFill>
            </a:endParaRPr>
          </a:p>
        </p:txBody>
      </p:sp>
      <p:sp>
        <p:nvSpPr>
          <p:cNvPr id="4" name="Yuvarlatılmış Dikdörtgen 4">
            <a:extLst>
              <a:ext uri="{FF2B5EF4-FFF2-40B4-BE49-F238E27FC236}">
                <a16:creationId xmlns:a16="http://schemas.microsoft.com/office/drawing/2014/main" id="{4538F489-3CA1-0BF9-650B-D51ACBFE01D0}"/>
              </a:ext>
            </a:extLst>
          </p:cNvPr>
          <p:cNvSpPr/>
          <p:nvPr>
            <p:custDataLst>
              <p:tags r:id="rId4"/>
            </p:custDataLst>
          </p:nvPr>
        </p:nvSpPr>
        <p:spPr>
          <a:xfrm>
            <a:off x="467544" y="164363"/>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b="1" dirty="0">
                <a:solidFill>
                  <a:srgbClr val="FF0000"/>
                </a:solidFill>
              </a:rPr>
              <a:t>PYTHON GİRİŞ-ÇIKIŞ İŞLEM VE KOMUTLARI</a:t>
            </a:r>
          </a:p>
        </p:txBody>
      </p:sp>
      <p:sp>
        <p:nvSpPr>
          <p:cNvPr id="5" name="TextBox 4">
            <a:extLst>
              <a:ext uri="{FF2B5EF4-FFF2-40B4-BE49-F238E27FC236}">
                <a16:creationId xmlns:a16="http://schemas.microsoft.com/office/drawing/2014/main" id="{FBB1D86C-F9BC-32F8-29CB-3A8B8D694BDC}"/>
              </a:ext>
            </a:extLst>
          </p:cNvPr>
          <p:cNvSpPr txBox="1"/>
          <p:nvPr/>
        </p:nvSpPr>
        <p:spPr>
          <a:xfrm>
            <a:off x="755576" y="1772816"/>
            <a:ext cx="7632848" cy="3139321"/>
          </a:xfrm>
          <a:prstGeom prst="rect">
            <a:avLst/>
          </a:prstGeom>
          <a:noFill/>
        </p:spPr>
        <p:txBody>
          <a:bodyPr wrap="square" rtlCol="0">
            <a:spAutoFit/>
          </a:bodyPr>
          <a:lstStyle/>
          <a:p>
            <a:r>
              <a:rPr lang="tr-TR" dirty="0"/>
              <a:t>Komutlar, bilgisayarın o an ne yapacağını belirten emirlerdir. Python komutları kısaltılmış İngilizce kelimelerden oluşmaktadır.</a:t>
            </a:r>
          </a:p>
          <a:p>
            <a:endParaRPr lang="tr-TR" dirty="0"/>
          </a:p>
          <a:p>
            <a:endParaRPr lang="tr-TR" dirty="0"/>
          </a:p>
          <a:p>
            <a:endParaRPr lang="tr-TR" dirty="0"/>
          </a:p>
          <a:p>
            <a:r>
              <a:rPr lang="tr-TR" dirty="0"/>
              <a:t>Python’da klavyeden veri girişi için </a:t>
            </a:r>
            <a:r>
              <a:rPr lang="tr-TR" b="1" dirty="0"/>
              <a:t>input</a:t>
            </a:r>
            <a:r>
              <a:rPr lang="tr-TR" dirty="0"/>
              <a:t> komutu kullanılır. Ekrana bir mesaj ya da değişken içeriği yazdırmak için ise </a:t>
            </a:r>
            <a:r>
              <a:rPr lang="tr-TR" b="1" dirty="0"/>
              <a:t>print</a:t>
            </a:r>
            <a:r>
              <a:rPr lang="tr-TR" dirty="0"/>
              <a:t> komutu kullanılır.</a:t>
            </a:r>
          </a:p>
          <a:p>
            <a:endParaRPr lang="tr-TR" dirty="0"/>
          </a:p>
          <a:p>
            <a:endParaRPr lang="tr-TR" dirty="0"/>
          </a:p>
          <a:p>
            <a:endParaRPr lang="tr-TR" dirty="0"/>
          </a:p>
          <a:p>
            <a:r>
              <a:rPr lang="tr-TR" dirty="0"/>
              <a:t>Sonraki sayfada </a:t>
            </a:r>
            <a:r>
              <a:rPr lang="tr-TR" b="1" dirty="0"/>
              <a:t>input</a:t>
            </a:r>
            <a:r>
              <a:rPr lang="tr-TR" dirty="0"/>
              <a:t> komutu kullanılarak elde ettiğimiz çıktıları inceleyeceğiz…</a:t>
            </a:r>
            <a:endParaRPr lang="en-US" dirty="0"/>
          </a:p>
        </p:txBody>
      </p:sp>
    </p:spTree>
    <p:extLst>
      <p:ext uri="{BB962C8B-B14F-4D97-AF65-F5344CB8AC3E}">
        <p14:creationId xmlns:p14="http://schemas.microsoft.com/office/powerpoint/2010/main" val="171080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44624"/>
            <a:ext cx="8208912" cy="648072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7</a:t>
            </a:fld>
            <a:endParaRPr lang="tr-TR" dirty="0">
              <a:solidFill>
                <a:schemeClr val="tx2">
                  <a:lumMod val="75000"/>
                </a:schemeClr>
              </a:solidFill>
            </a:endParaRPr>
          </a:p>
        </p:txBody>
      </p:sp>
      <p:graphicFrame>
        <p:nvGraphicFramePr>
          <p:cNvPr id="5" name="Table 5">
            <a:extLst>
              <a:ext uri="{FF2B5EF4-FFF2-40B4-BE49-F238E27FC236}">
                <a16:creationId xmlns:a16="http://schemas.microsoft.com/office/drawing/2014/main" id="{3218DAD7-F59E-DFFB-6814-D6379DAD2D7F}"/>
              </a:ext>
            </a:extLst>
          </p:cNvPr>
          <p:cNvGraphicFramePr>
            <a:graphicFrameLocks noGrp="1"/>
          </p:cNvGraphicFramePr>
          <p:nvPr>
            <p:extLst>
              <p:ext uri="{D42A27DB-BD31-4B8C-83A1-F6EECF244321}">
                <p14:modId xmlns:p14="http://schemas.microsoft.com/office/powerpoint/2010/main" val="1603702785"/>
              </p:ext>
            </p:extLst>
          </p:nvPr>
        </p:nvGraphicFramePr>
        <p:xfrm>
          <a:off x="1524000" y="846004"/>
          <a:ext cx="6096000" cy="5175282"/>
        </p:xfrm>
        <a:graphic>
          <a:graphicData uri="http://schemas.openxmlformats.org/drawingml/2006/table">
            <a:tbl>
              <a:tblPr firstCol="1" bandRow="1" bandCol="1">
                <a:tableStyleId>{5C22544A-7EE6-4342-B048-85BDC9FD1C3A}</a:tableStyleId>
              </a:tblPr>
              <a:tblGrid>
                <a:gridCol w="3048000">
                  <a:extLst>
                    <a:ext uri="{9D8B030D-6E8A-4147-A177-3AD203B41FA5}">
                      <a16:colId xmlns:a16="http://schemas.microsoft.com/office/drawing/2014/main" val="3109186697"/>
                    </a:ext>
                  </a:extLst>
                </a:gridCol>
                <a:gridCol w="3048000">
                  <a:extLst>
                    <a:ext uri="{9D8B030D-6E8A-4147-A177-3AD203B41FA5}">
                      <a16:colId xmlns:a16="http://schemas.microsoft.com/office/drawing/2014/main" val="552353217"/>
                    </a:ext>
                  </a:extLst>
                </a:gridCol>
              </a:tblGrid>
              <a:tr h="1725094">
                <a:tc>
                  <a:txBody>
                    <a:bodyPr/>
                    <a:lstStyle/>
                    <a:p>
                      <a:endParaRPr lang="en-US" dirty="0"/>
                    </a:p>
                  </a:txBody>
                  <a:tcPr/>
                </a:tc>
                <a:tc>
                  <a:txBody>
                    <a:bodyPr/>
                    <a:lstStyle/>
                    <a:p>
                      <a:r>
                        <a:rPr lang="tr-TR" dirty="0"/>
                        <a:t>Bu kullanımda klavyeden girilen veri, </a:t>
                      </a:r>
                      <a:r>
                        <a:rPr lang="tr-TR" dirty="0" err="1"/>
                        <a:t>string</a:t>
                      </a:r>
                      <a:r>
                        <a:rPr lang="tr-TR" dirty="0"/>
                        <a:t>(sözel) ad değişkeninde tutulur.</a:t>
                      </a:r>
                    </a:p>
                    <a:p>
                      <a:r>
                        <a:rPr lang="tr-TR" dirty="0"/>
                        <a:t>Varsayılan tip değeri </a:t>
                      </a:r>
                      <a:r>
                        <a:rPr lang="tr-TR" dirty="0" err="1"/>
                        <a:t>string’dir</a:t>
                      </a:r>
                      <a:r>
                        <a:rPr lang="tr-TR" dirty="0"/>
                        <a:t>.</a:t>
                      </a:r>
                      <a:endParaRPr lang="en-US" dirty="0"/>
                    </a:p>
                  </a:txBody>
                  <a:tcPr/>
                </a:tc>
                <a:extLst>
                  <a:ext uri="{0D108BD9-81ED-4DB2-BD59-A6C34878D82A}">
                    <a16:rowId xmlns:a16="http://schemas.microsoft.com/office/drawing/2014/main" val="3217656811"/>
                  </a:ext>
                </a:extLst>
              </a:tr>
              <a:tr h="1725094">
                <a:tc>
                  <a:txBody>
                    <a:bodyPr/>
                    <a:lstStyle/>
                    <a:p>
                      <a:endParaRPr lang="en-US" dirty="0"/>
                    </a:p>
                  </a:txBody>
                  <a:tcPr/>
                </a:tc>
                <a:tc>
                  <a:txBody>
                    <a:bodyPr/>
                    <a:lstStyle/>
                    <a:p>
                      <a:r>
                        <a:rPr lang="tr-TR" dirty="0"/>
                        <a:t>Bu kullanımda klavyeden girilen veri, </a:t>
                      </a:r>
                      <a:r>
                        <a:rPr lang="tr-TR" dirty="0" err="1"/>
                        <a:t>int</a:t>
                      </a:r>
                      <a:r>
                        <a:rPr lang="tr-TR" dirty="0"/>
                        <a:t> (tamsayı) tipindeki nu değişkeninde tutulur.</a:t>
                      </a:r>
                      <a:endParaRPr lang="en-US" dirty="0"/>
                    </a:p>
                  </a:txBody>
                  <a:tcPr/>
                </a:tc>
                <a:extLst>
                  <a:ext uri="{0D108BD9-81ED-4DB2-BD59-A6C34878D82A}">
                    <a16:rowId xmlns:a16="http://schemas.microsoft.com/office/drawing/2014/main" val="1866503523"/>
                  </a:ext>
                </a:extLst>
              </a:tr>
              <a:tr h="1725094">
                <a:tc>
                  <a:txBody>
                    <a:bodyPr/>
                    <a:lstStyle/>
                    <a:p>
                      <a:endParaRPr lang="en-US" dirty="0"/>
                    </a:p>
                  </a:txBody>
                  <a:tcPr/>
                </a:tc>
                <a:tc>
                  <a:txBody>
                    <a:bodyPr/>
                    <a:lstStyle/>
                    <a:p>
                      <a:r>
                        <a:rPr lang="tr-TR" dirty="0"/>
                        <a:t>Bu kullanımda klavyeden girilen veri, </a:t>
                      </a:r>
                      <a:r>
                        <a:rPr lang="tr-TR" dirty="0" err="1"/>
                        <a:t>float</a:t>
                      </a:r>
                      <a:r>
                        <a:rPr lang="tr-TR" dirty="0"/>
                        <a:t> (kesirli sayı) tipindeki b  </a:t>
                      </a:r>
                      <a:r>
                        <a:rPr lang="tr-TR" dirty="0" err="1"/>
                        <a:t>değikeninde</a:t>
                      </a:r>
                      <a:r>
                        <a:rPr lang="tr-TR" dirty="0"/>
                        <a:t> tutulur.</a:t>
                      </a:r>
                      <a:endParaRPr lang="en-US" dirty="0"/>
                    </a:p>
                  </a:txBody>
                  <a:tcPr/>
                </a:tc>
                <a:extLst>
                  <a:ext uri="{0D108BD9-81ED-4DB2-BD59-A6C34878D82A}">
                    <a16:rowId xmlns:a16="http://schemas.microsoft.com/office/drawing/2014/main" val="3182883278"/>
                  </a:ext>
                </a:extLst>
              </a:tr>
            </a:tbl>
          </a:graphicData>
        </a:graphic>
      </p:graphicFrame>
      <p:pic>
        <p:nvPicPr>
          <p:cNvPr id="8" name="Picture 7">
            <a:extLst>
              <a:ext uri="{FF2B5EF4-FFF2-40B4-BE49-F238E27FC236}">
                <a16:creationId xmlns:a16="http://schemas.microsoft.com/office/drawing/2014/main" id="{F040E508-7443-1574-F622-C764227E2925}"/>
              </a:ext>
            </a:extLst>
          </p:cNvPr>
          <p:cNvPicPr>
            <a:picLocks noChangeAspect="1"/>
          </p:cNvPicPr>
          <p:nvPr/>
        </p:nvPicPr>
        <p:blipFill>
          <a:blip r:embed="rId6"/>
          <a:stretch>
            <a:fillRect/>
          </a:stretch>
        </p:blipFill>
        <p:spPr>
          <a:xfrm>
            <a:off x="1763688" y="1052736"/>
            <a:ext cx="2592288" cy="1293363"/>
          </a:xfrm>
          <a:prstGeom prst="rect">
            <a:avLst/>
          </a:prstGeom>
        </p:spPr>
      </p:pic>
      <p:pic>
        <p:nvPicPr>
          <p:cNvPr id="10" name="Picture 9">
            <a:extLst>
              <a:ext uri="{FF2B5EF4-FFF2-40B4-BE49-F238E27FC236}">
                <a16:creationId xmlns:a16="http://schemas.microsoft.com/office/drawing/2014/main" id="{FB3CE22B-D84C-534C-F7EA-7A6926037BA1}"/>
              </a:ext>
            </a:extLst>
          </p:cNvPr>
          <p:cNvPicPr>
            <a:picLocks noChangeAspect="1"/>
          </p:cNvPicPr>
          <p:nvPr/>
        </p:nvPicPr>
        <p:blipFill>
          <a:blip r:embed="rId7"/>
          <a:stretch>
            <a:fillRect/>
          </a:stretch>
        </p:blipFill>
        <p:spPr>
          <a:xfrm>
            <a:off x="1779704" y="2850157"/>
            <a:ext cx="2576272" cy="1226915"/>
          </a:xfrm>
          <a:prstGeom prst="rect">
            <a:avLst/>
          </a:prstGeom>
        </p:spPr>
      </p:pic>
      <p:pic>
        <p:nvPicPr>
          <p:cNvPr id="12" name="Picture 11">
            <a:extLst>
              <a:ext uri="{FF2B5EF4-FFF2-40B4-BE49-F238E27FC236}">
                <a16:creationId xmlns:a16="http://schemas.microsoft.com/office/drawing/2014/main" id="{0A07892F-E311-E097-06A5-A168942C06A3}"/>
              </a:ext>
            </a:extLst>
          </p:cNvPr>
          <p:cNvPicPr>
            <a:picLocks noChangeAspect="1"/>
          </p:cNvPicPr>
          <p:nvPr/>
        </p:nvPicPr>
        <p:blipFill>
          <a:blip r:embed="rId8"/>
          <a:stretch>
            <a:fillRect/>
          </a:stretch>
        </p:blipFill>
        <p:spPr>
          <a:xfrm>
            <a:off x="1780864" y="4581130"/>
            <a:ext cx="2576272" cy="1115077"/>
          </a:xfrm>
          <a:prstGeom prst="rect">
            <a:avLst/>
          </a:prstGeom>
        </p:spPr>
      </p:pic>
    </p:spTree>
    <p:extLst>
      <p:ext uri="{BB962C8B-B14F-4D97-AF65-F5344CB8AC3E}">
        <p14:creationId xmlns:p14="http://schemas.microsoft.com/office/powerpoint/2010/main" val="195748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44624"/>
            <a:ext cx="8208912" cy="648072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574B2CB0-306E-CDBB-52B3-CA3167B0D035}"/>
              </a:ext>
            </a:extLst>
          </p:cNvPr>
          <p:cNvSpPr txBox="1"/>
          <p:nvPr/>
        </p:nvSpPr>
        <p:spPr>
          <a:xfrm>
            <a:off x="755576" y="476672"/>
            <a:ext cx="7632848" cy="2862322"/>
          </a:xfrm>
          <a:prstGeom prst="rect">
            <a:avLst/>
          </a:prstGeom>
          <a:noFill/>
        </p:spPr>
        <p:txBody>
          <a:bodyPr wrap="square" rtlCol="0">
            <a:spAutoFit/>
          </a:bodyPr>
          <a:lstStyle/>
          <a:p>
            <a:r>
              <a:rPr lang="tr-TR" dirty="0"/>
              <a:t>Print (Veri Çıkışı/Ekrana Bastırma ) Komutunun Kullanımı</a:t>
            </a:r>
          </a:p>
          <a:p>
            <a:r>
              <a:rPr lang="tr-TR" dirty="0"/>
              <a:t>---------------------------------------------------------------------------</a:t>
            </a:r>
          </a:p>
          <a:p>
            <a:r>
              <a:rPr lang="tr-TR" dirty="0"/>
              <a:t>Print komutu çok yetenekli bir komuttur. Ekstra bir komut gerektirmeden çıkış mesajının biçimini ve formatını ayarlayabilirsiniz. Sonraki sayfadaki tabloyu dikkatlice inceleyerek; print komutunun çok zengin çıkış alternatifleri sunduğu açık bir şekilde görebilirsiniz.</a:t>
            </a:r>
          </a:p>
          <a:p>
            <a:endParaRPr lang="tr-TR" dirty="0"/>
          </a:p>
          <a:p>
            <a:endParaRPr lang="tr-TR" dirty="0"/>
          </a:p>
          <a:p>
            <a:endParaRPr lang="tr-TR" dirty="0"/>
          </a:p>
          <a:p>
            <a:endParaRPr lang="en-US" dirty="0"/>
          </a:p>
        </p:txBody>
      </p:sp>
    </p:spTree>
    <p:extLst>
      <p:ext uri="{BB962C8B-B14F-4D97-AF65-F5344CB8AC3E}">
        <p14:creationId xmlns:p14="http://schemas.microsoft.com/office/powerpoint/2010/main" val="142203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44624"/>
            <a:ext cx="8208912" cy="648072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9</a:t>
            </a:fld>
            <a:endParaRPr lang="tr-TR" dirty="0">
              <a:solidFill>
                <a:schemeClr val="tx2">
                  <a:lumMod val="75000"/>
                </a:schemeClr>
              </a:solidFill>
            </a:endParaRPr>
          </a:p>
        </p:txBody>
      </p:sp>
      <p:graphicFrame>
        <p:nvGraphicFramePr>
          <p:cNvPr id="24" name="Table 24">
            <a:extLst>
              <a:ext uri="{FF2B5EF4-FFF2-40B4-BE49-F238E27FC236}">
                <a16:creationId xmlns:a16="http://schemas.microsoft.com/office/drawing/2014/main" id="{77015662-FFAC-3F84-2FF7-C1545549D33F}"/>
              </a:ext>
            </a:extLst>
          </p:cNvPr>
          <p:cNvGraphicFramePr>
            <a:graphicFrameLocks noGrp="1"/>
          </p:cNvGraphicFramePr>
          <p:nvPr>
            <p:extLst>
              <p:ext uri="{D42A27DB-BD31-4B8C-83A1-F6EECF244321}">
                <p14:modId xmlns:p14="http://schemas.microsoft.com/office/powerpoint/2010/main" val="387667190"/>
              </p:ext>
            </p:extLst>
          </p:nvPr>
        </p:nvGraphicFramePr>
        <p:xfrm>
          <a:off x="1524000" y="548680"/>
          <a:ext cx="6096000" cy="5606454"/>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736176615"/>
                    </a:ext>
                  </a:extLst>
                </a:gridCol>
                <a:gridCol w="3048000">
                  <a:extLst>
                    <a:ext uri="{9D8B030D-6E8A-4147-A177-3AD203B41FA5}">
                      <a16:colId xmlns:a16="http://schemas.microsoft.com/office/drawing/2014/main" val="357811866"/>
                    </a:ext>
                  </a:extLst>
                </a:gridCol>
              </a:tblGrid>
              <a:tr h="435858">
                <a:tc>
                  <a:txBody>
                    <a:bodyPr/>
                    <a:lstStyle/>
                    <a:p>
                      <a:r>
                        <a:rPr lang="tr-TR" dirty="0"/>
                        <a:t>print  (Çıktı) komutu kullanımı</a:t>
                      </a:r>
                      <a:endParaRPr lang="en-US" dirty="0"/>
                    </a:p>
                  </a:txBody>
                  <a:tcPr/>
                </a:tc>
                <a:tc>
                  <a:txBody>
                    <a:bodyPr/>
                    <a:lstStyle/>
                    <a:p>
                      <a:r>
                        <a:rPr lang="tr-TR" dirty="0"/>
                        <a:t>Açıklama ve Ekran Çıktısı</a:t>
                      </a:r>
                      <a:endParaRPr lang="en-US" dirty="0"/>
                    </a:p>
                  </a:txBody>
                  <a:tcPr/>
                </a:tc>
                <a:extLst>
                  <a:ext uri="{0D108BD9-81ED-4DB2-BD59-A6C34878D82A}">
                    <a16:rowId xmlns:a16="http://schemas.microsoft.com/office/drawing/2014/main" val="2423675633"/>
                  </a:ext>
                </a:extLst>
              </a:tr>
              <a:tr h="435858">
                <a:tc>
                  <a:txBody>
                    <a:bodyPr/>
                    <a:lstStyle/>
                    <a:p>
                      <a:r>
                        <a:rPr lang="tr-TR" dirty="0" err="1"/>
                        <a:t>pr</a:t>
                      </a:r>
                      <a:r>
                        <a:rPr lang="en-US" dirty="0"/>
                        <a:t>int (“</a:t>
                      </a:r>
                      <a:r>
                        <a:rPr lang="en-US" dirty="0" err="1"/>
                        <a:t>pyhton</a:t>
                      </a:r>
                      <a:r>
                        <a:rPr lang="en-US" dirty="0"/>
                        <a:t>”)</a:t>
                      </a:r>
                    </a:p>
                  </a:txBody>
                  <a:tcPr/>
                </a:tc>
                <a:tc>
                  <a:txBody>
                    <a:bodyPr/>
                    <a:lstStyle/>
                    <a:p>
                      <a:r>
                        <a:rPr lang="en-US" dirty="0"/>
                        <a:t>Ekran </a:t>
                      </a:r>
                      <a:r>
                        <a:rPr lang="tr-TR" dirty="0"/>
                        <a:t>Çıktısı: </a:t>
                      </a:r>
                      <a:r>
                        <a:rPr lang="tr-TR" b="1" dirty="0"/>
                        <a:t>python</a:t>
                      </a:r>
                      <a:endParaRPr lang="en-US" b="1" dirty="0"/>
                    </a:p>
                  </a:txBody>
                  <a:tcPr/>
                </a:tc>
                <a:extLst>
                  <a:ext uri="{0D108BD9-81ED-4DB2-BD59-A6C34878D82A}">
                    <a16:rowId xmlns:a16="http://schemas.microsoft.com/office/drawing/2014/main" val="1360164828"/>
                  </a:ext>
                </a:extLst>
              </a:tr>
              <a:tr h="435858">
                <a:tc>
                  <a:txBody>
                    <a:bodyPr/>
                    <a:lstStyle/>
                    <a:p>
                      <a:r>
                        <a:rPr lang="en-US" dirty="0"/>
                        <a:t>print (‘</a:t>
                      </a:r>
                      <a:r>
                        <a:rPr lang="tr-TR" dirty="0"/>
                        <a:t>p</a:t>
                      </a:r>
                      <a:r>
                        <a:rPr lang="en-US" dirty="0"/>
                        <a:t>’,</a:t>
                      </a:r>
                      <a:r>
                        <a:rPr lang="tr-TR" dirty="0"/>
                        <a:t>’</a:t>
                      </a:r>
                      <a:r>
                        <a:rPr lang="tr-TR" dirty="0" err="1"/>
                        <a:t>y’,’t’,’h’,’o’,’n</a:t>
                      </a:r>
                      <a:r>
                        <a:rPr lang="tr-TR" dirty="0"/>
                        <a:t>’</a:t>
                      </a:r>
                      <a:r>
                        <a:rPr lang="en-US" dirty="0"/>
                        <a:t>)</a:t>
                      </a:r>
                    </a:p>
                  </a:txBody>
                  <a:tcPr/>
                </a:tc>
                <a:tc>
                  <a:txBody>
                    <a:bodyPr/>
                    <a:lstStyle/>
                    <a:p>
                      <a:r>
                        <a:rPr lang="tr-TR" dirty="0"/>
                        <a:t>Ekran Çıktısı: </a:t>
                      </a:r>
                      <a:r>
                        <a:rPr lang="tr-TR" b="1" dirty="0"/>
                        <a:t>p y t h o n</a:t>
                      </a:r>
                      <a:endParaRPr lang="en-US" b="1" dirty="0"/>
                    </a:p>
                  </a:txBody>
                  <a:tcPr/>
                </a:tc>
                <a:extLst>
                  <a:ext uri="{0D108BD9-81ED-4DB2-BD59-A6C34878D82A}">
                    <a16:rowId xmlns:a16="http://schemas.microsoft.com/office/drawing/2014/main" val="3502885059"/>
                  </a:ext>
                </a:extLst>
              </a:tr>
              <a:tr h="1397136">
                <a:tc>
                  <a:txBody>
                    <a:bodyPr/>
                    <a:lstStyle/>
                    <a:p>
                      <a:pPr algn="just"/>
                      <a:endParaRPr lang="tr-TR" dirty="0"/>
                    </a:p>
                    <a:p>
                      <a:pPr algn="just"/>
                      <a:r>
                        <a:rPr lang="en-US" dirty="0"/>
                        <a:t>print (‘</a:t>
                      </a:r>
                      <a:r>
                        <a:rPr lang="tr-TR" dirty="0"/>
                        <a:t>p</a:t>
                      </a:r>
                      <a:r>
                        <a:rPr lang="en-US" dirty="0"/>
                        <a:t>’,</a:t>
                      </a:r>
                      <a:r>
                        <a:rPr lang="tr-TR" dirty="0"/>
                        <a:t>’y’,’t’,’h’,’o’,’n’,</a:t>
                      </a:r>
                      <a:r>
                        <a:rPr lang="tr-TR" dirty="0" err="1"/>
                        <a:t>sep</a:t>
                      </a:r>
                      <a:r>
                        <a:rPr lang="tr-TR" dirty="0"/>
                        <a:t>=‘,’</a:t>
                      </a:r>
                      <a:r>
                        <a:rPr lang="en-US" dirty="0"/>
                        <a:t>)</a:t>
                      </a:r>
                    </a:p>
                  </a:txBody>
                  <a:tcPr/>
                </a:tc>
                <a:tc>
                  <a:txBody>
                    <a:bodyPr/>
                    <a:lstStyle/>
                    <a:p>
                      <a:r>
                        <a:rPr lang="tr-TR" dirty="0" err="1"/>
                        <a:t>sep</a:t>
                      </a:r>
                      <a:r>
                        <a:rPr lang="tr-TR" dirty="0"/>
                        <a:t> (ayraç ) fonksiyonu ekrana basılacak her değerin arasına virgül koyacaktır.</a:t>
                      </a:r>
                    </a:p>
                    <a:p>
                      <a:r>
                        <a:rPr lang="tr-TR" dirty="0"/>
                        <a:t>Ekran Çıktısı :</a:t>
                      </a:r>
                      <a:r>
                        <a:rPr lang="tr-TR" b="1" dirty="0"/>
                        <a:t> </a:t>
                      </a:r>
                      <a:r>
                        <a:rPr lang="pt-BR" b="1" dirty="0"/>
                        <a:t>p,y,t,h,o,n</a:t>
                      </a:r>
                      <a:endParaRPr lang="en-US" b="1" dirty="0"/>
                    </a:p>
                  </a:txBody>
                  <a:tcPr/>
                </a:tc>
                <a:extLst>
                  <a:ext uri="{0D108BD9-81ED-4DB2-BD59-A6C34878D82A}">
                    <a16:rowId xmlns:a16="http://schemas.microsoft.com/office/drawing/2014/main" val="1884614066"/>
                  </a:ext>
                </a:extLst>
              </a:tr>
              <a:tr h="7523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print (‘</a:t>
                      </a:r>
                      <a:r>
                        <a:rPr lang="tr-TR" dirty="0"/>
                        <a:t>p</a:t>
                      </a:r>
                      <a:r>
                        <a:rPr lang="en-US" dirty="0"/>
                        <a:t>’,</a:t>
                      </a:r>
                      <a:r>
                        <a:rPr lang="tr-TR" dirty="0"/>
                        <a:t>’y’,’t’,’h’,’o’,’n’,</a:t>
                      </a:r>
                      <a:r>
                        <a:rPr lang="tr-TR" dirty="0" err="1"/>
                        <a:t>sep</a:t>
                      </a:r>
                      <a:r>
                        <a:rPr lang="tr-TR" dirty="0"/>
                        <a:t>=‘-’</a:t>
                      </a:r>
                      <a:r>
                        <a:rPr lang="en-US" dirty="0"/>
                        <a: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Ekran Çıktısı :</a:t>
                      </a:r>
                      <a:r>
                        <a:rPr lang="tr-TR" b="1" dirty="0"/>
                        <a:t> </a:t>
                      </a:r>
                      <a:r>
                        <a:rPr lang="pt-BR" b="1" dirty="0"/>
                        <a:t>p</a:t>
                      </a:r>
                      <a:r>
                        <a:rPr lang="tr-TR" b="1" dirty="0"/>
                        <a:t>-</a:t>
                      </a:r>
                      <a:r>
                        <a:rPr lang="pt-BR" b="1" dirty="0"/>
                        <a:t>y</a:t>
                      </a:r>
                      <a:r>
                        <a:rPr lang="tr-TR" b="1" dirty="0"/>
                        <a:t>-</a:t>
                      </a:r>
                      <a:r>
                        <a:rPr lang="pt-BR" b="1" dirty="0"/>
                        <a:t>t</a:t>
                      </a:r>
                      <a:r>
                        <a:rPr lang="tr-TR" b="1" dirty="0"/>
                        <a:t>-</a:t>
                      </a:r>
                      <a:r>
                        <a:rPr lang="pt-BR" b="1" dirty="0"/>
                        <a:t>h</a:t>
                      </a:r>
                      <a:r>
                        <a:rPr lang="tr-TR" b="1" dirty="0"/>
                        <a:t>-</a:t>
                      </a:r>
                      <a:r>
                        <a:rPr lang="pt-BR" b="1" dirty="0"/>
                        <a:t>o</a:t>
                      </a:r>
                      <a:r>
                        <a:rPr lang="tr-TR" b="1" dirty="0"/>
                        <a:t>-</a:t>
                      </a:r>
                      <a:r>
                        <a:rPr lang="pt-BR" b="1" dirty="0"/>
                        <a:t>n</a:t>
                      </a:r>
                      <a:endParaRPr lang="en-US" b="1" dirty="0"/>
                    </a:p>
                    <a:p>
                      <a:endParaRPr lang="en-US" dirty="0"/>
                    </a:p>
                  </a:txBody>
                  <a:tcPr/>
                </a:tc>
                <a:extLst>
                  <a:ext uri="{0D108BD9-81ED-4DB2-BD59-A6C34878D82A}">
                    <a16:rowId xmlns:a16="http://schemas.microsoft.com/office/drawing/2014/main" val="2083041461"/>
                  </a:ext>
                </a:extLst>
              </a:tr>
              <a:tr h="752304">
                <a:tc>
                  <a:txBody>
                    <a:bodyPr/>
                    <a:lstStyle/>
                    <a:p>
                      <a:r>
                        <a:rPr lang="tr-TR" dirty="0"/>
                        <a:t>a = 5 </a:t>
                      </a:r>
                      <a:br>
                        <a:rPr lang="tr-TR" dirty="0"/>
                      </a:br>
                      <a:r>
                        <a:rPr lang="tr-TR" dirty="0"/>
                        <a:t>print (a)</a:t>
                      </a:r>
                      <a:endParaRPr lang="en-US" dirty="0"/>
                    </a:p>
                  </a:txBody>
                  <a:tcPr/>
                </a:tc>
                <a:tc>
                  <a:txBody>
                    <a:bodyPr/>
                    <a:lstStyle/>
                    <a:p>
                      <a:r>
                        <a:rPr lang="tr-TR" dirty="0"/>
                        <a:t>Ekran Çıktısı : </a:t>
                      </a:r>
                      <a:r>
                        <a:rPr lang="tr-TR" b="1" dirty="0"/>
                        <a:t>5</a:t>
                      </a:r>
                      <a:endParaRPr lang="en-US" b="1" dirty="0"/>
                    </a:p>
                  </a:txBody>
                  <a:tcPr/>
                </a:tc>
                <a:extLst>
                  <a:ext uri="{0D108BD9-81ED-4DB2-BD59-A6C34878D82A}">
                    <a16:rowId xmlns:a16="http://schemas.microsoft.com/office/drawing/2014/main" val="3626929870"/>
                  </a:ext>
                </a:extLst>
              </a:tr>
              <a:tr h="1397136">
                <a:tc>
                  <a:txBody>
                    <a:bodyPr/>
                    <a:lstStyle/>
                    <a:p>
                      <a:r>
                        <a:rPr lang="tr-TR" dirty="0"/>
                        <a:t>a = b = c = d = </a:t>
                      </a:r>
                      <a:r>
                        <a:rPr lang="tr-TR" dirty="0" err="1"/>
                        <a:t>Slm</a:t>
                      </a:r>
                      <a:r>
                        <a:rPr lang="tr-TR" dirty="0"/>
                        <a:t>!</a:t>
                      </a:r>
                    </a:p>
                    <a:p>
                      <a:r>
                        <a:rPr lang="tr-TR" dirty="0"/>
                        <a:t>print (</a:t>
                      </a:r>
                      <a:r>
                        <a:rPr lang="tr-TR" dirty="0" err="1"/>
                        <a:t>a,b,c,d</a:t>
                      </a:r>
                      <a:r>
                        <a:rPr lang="tr-TR" dirty="0"/>
                        <a:t>)</a:t>
                      </a:r>
                      <a:endParaRPr lang="en-US" dirty="0"/>
                    </a:p>
                  </a:txBody>
                  <a:tcPr/>
                </a:tc>
                <a:tc>
                  <a:txBody>
                    <a:bodyPr/>
                    <a:lstStyle/>
                    <a:p>
                      <a:r>
                        <a:rPr lang="tr-TR" b="0" dirty="0"/>
                        <a:t>Birden fazla değişkene aynı değer atanabilir.</a:t>
                      </a:r>
                    </a:p>
                    <a:p>
                      <a:r>
                        <a:rPr lang="tr-TR" b="0" dirty="0"/>
                        <a:t>Ekran Çıktısı : </a:t>
                      </a:r>
                      <a:r>
                        <a:rPr lang="tr-TR" b="1" dirty="0" err="1"/>
                        <a:t>Slm!Slm!Slm!Slm</a:t>
                      </a:r>
                      <a:r>
                        <a:rPr lang="tr-TR" b="1" dirty="0"/>
                        <a:t>!</a:t>
                      </a:r>
                      <a:endParaRPr lang="en-US" b="1" dirty="0"/>
                    </a:p>
                  </a:txBody>
                  <a:tcPr/>
                </a:tc>
                <a:extLst>
                  <a:ext uri="{0D108BD9-81ED-4DB2-BD59-A6C34878D82A}">
                    <a16:rowId xmlns:a16="http://schemas.microsoft.com/office/drawing/2014/main" val="129548803"/>
                  </a:ext>
                </a:extLst>
              </a:tr>
            </a:tbl>
          </a:graphicData>
        </a:graphic>
      </p:graphicFrame>
    </p:spTree>
    <p:extLst>
      <p:ext uri="{BB962C8B-B14F-4D97-AF65-F5344CB8AC3E}">
        <p14:creationId xmlns:p14="http://schemas.microsoft.com/office/powerpoint/2010/main" val="677183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493"/>
  <p:tag name="MMPROD_13284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3284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10024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0024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13216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3216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VIDEO_FILES_RECORD" val="&lt;Videos&gt;&lt;Video Name=&quot;ata_konusma_339_1_41736.flv&quot; Position=&quot;1&quot; SlideID=&quot;339&quot;/&gt;&lt;/Videos&gt;&#10;"/>
  <p:tag name="MMPROD_1PHOT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1LOG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7988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7988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DATA" val="&lt;object type=&quot;10002&quot; unique_id=&quot;901&quot;&gt;&lt;property id=&quot;10007&quot; value=&quot;Next&quot;/&gt;&lt;property id=&quot;10008&quot; value=&quot;Back&quot;/&gt;&lt;property id=&quot;10009&quot; value=&quot;Onayla&quot;/&gt;&lt;property id=&quot;10012&quot; value=&quot;0&quot;/&gt;&lt;property id=&quot;10022&quot; value=&quot;Yeniden deneyin&quot;/&gt;&lt;property id=&quot;10068&quot; value=&quot;Doğru- Devam etmek için tıklayınız&quot;/&gt;&lt;property id=&quot;10069&quot; value=&quot;Yanlış- Devam etmek için tıklayınız&quot;/&gt;&lt;property id=&quot;10124&quot; value=&quot;Click to continue&quot;/&gt;&lt;property id=&quot;10125&quot; value=&quot;Click to submit answer&quot;/&gt;&lt;property id=&quot;10126&quot; value=&quot;Click to go back&quot;/&gt;&lt;property id=&quot;10127&quot; value=&quot;Temizle&quot;/&gt;&lt;property id=&quot;10128&quot; value=&quot;Click to clear&quot;/&gt;&lt;property id=&quot;10133&quot; value=&quot;6&quot;/&gt;&lt;property id=&quot;10134&quot; value=&quot;0&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Devam etmeden önce bir şıkkı seçmelisiniz.&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1&quot; value=&quot;&amp;lt;Format Name=&amp;quot;Presentation Default&amp;quot;&amp;gt;&amp;lt;Question FontName=&amp;quot;Calibri&amp;quot; IsBold=&amp;quot;0&amp;quot; IsItalic=&amp;quot;0&amp;quot; IsUnderline=&amp;quot;0&amp;quot; FontSize=&amp;quot;44&amp;quot;/&amp;gt;&amp;lt;Answer FontName=&amp;quot;Calibri&amp;quot; IsBold=&amp;quot;0&amp;quot; IsItalic=&amp;quot;0&amp;quot; IsUnderline=&amp;quot;0&amp;quot; FontSize=&amp;quot;28&amp;quot;/&amp;gt;&amp;lt;Button FontName=&amp;quot;Calibri&amp;quot; IsBold=&amp;quot;0&amp;quot; IsItalic=&amp;quot;0&amp;quot; IsUnderline=&amp;quot;0&amp;quot; FontSize=&amp;quot;14&amp;quot;/&amp;gt;&amp;lt;Message FontName=&amp;quot;Calibri&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object type=&quot;10054&quot; unique_id=&quot;10002&quot;&gt;&lt;property id=&quot;10139&quot; value=&quot;1.0&quot;/&gt;&lt;property id=&quot;10141&quot; value=&quot;80&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object&gt;&lt;object type=&quot;10042&quot; unique_id=&quot;903&quot;&gt;&lt;object type=&quot;10003&quot; unique_id=&quot;10134&quot;&gt;&lt;property id=&quot;10002&quot; value=&quot;Test&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134&quot;/&gt;&lt;property id=&quot;10123&quot; value=&quot;1&quot;/&gt;&lt;property id=&quot;10129&quot; value=&quot;0&quot;/&gt;&lt;property id=&quot;10130&quot; value=&quot;80&quot;/&gt;&lt;property id=&quot;10160&quot; value=&quot;1&quot;/&gt;&lt;property id=&quot;10161&quot; value=&quot;1&quot;/&gt;&lt;property id=&quot;10162&quot; value=&quot;1&quot;/&gt;&lt;property id=&quot;10163&quot; value=&quot;0&quot;/&gt;&lt;property id=&quot;10164&quot; value=&quot;0&quot;/&gt;&lt;property id=&quot;10165&quot; value=&quot;Passed&quot;/&gt;&lt;property id=&quot;10166&quot; value=&quot;Failed&quot;/&gt;&lt;property id=&quot;10167&quot; value=&quot;FFFFFFFF&quot;/&gt;&lt;property id=&quot;10169&quot; value=&quot;Question %d of %d&quot;/&gt;&lt;property id=&quot;10170&quot; value=&quot;Send E-mail&quot;/&gt;&lt;property id=&quot;10171&quot; value=&quot;You answered this correctly!&quot;/&gt;&lt;property id=&quot;10172&quot; value=&quot;You did not answer this question completely&quot;/&gt;&lt;property id=&quot;10173&quot; value=&quot;Your answer:&quot;/&gt;&lt;property id=&quot;10174&quot; value=&quot;The correct answer is:&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0&quot;/&gt;&lt;object type=&quot;10062&quot; unique_id=&quot;10136&quot;&gt;&lt;object type=&quot;10050&quot; unique_id=&quot;10137&quot;&gt;&lt;property id=&quot;10020&quot; value=&quot;2&quot;/&gt;&lt;property id=&quot;10191&quot; value=&quot;-1&quot;/&gt;&lt;/object&gt;&lt;object type=&quot;10051&quot; unique_id=&quot;10138&quot;&gt;&lt;property id=&quot;10020&quot; value=&quot;2&quot;/&gt;&lt;property id=&quot;10191&quot; value=&quot;-1&quot;/&gt;&lt;/object&gt;&lt;/object&gt;&lt;object type=&quot;10061&quot; unique_id=&quot;20000&quot;&gt;&lt;object type=&quot;10058&quot; unique_id=&quot;10372&quot;&gt;&lt;property id=&quot;10201&quot; value=&quot;Grup1&quot;/&gt;&lt;property id=&quot;10202&quot; value=&quot;1&quot;/&gt;&lt;property id=&quot;10204&quot; value=&quot;-1&quot;/&gt;&lt;property id=&quot;10205&quot; value=&quot;10&quot;/&gt;&lt;object type=&quot;10064&quot; unique_id=&quot;10373&quot;&gt;&lt;object type=&quot;10059&quot; unique_id=&quot;10374&quot;&gt;&lt;object type=&quot;10060&quot; unique_id=&quot;10376&quot;&gt;&lt;property id=&quot;10020&quot; value=&quot;2&quot;/&gt;&lt;property id=&quot;10102&quot; value=&quot;0&quot;/&gt;&lt;property id=&quot;10191&quot; value=&quot;-1&quot;/&gt;&lt;property id=&quot;10210&quot; value=&quot;0&quot;/&gt;&lt;property id=&quot;10211&quot; value=&quot;49&quot;/&gt;&lt;/object&gt;&lt;object type=&quot;10060&quot; unique_id=&quot;10377&quot;&gt;&lt;property id=&quot;10020&quot; value=&quot;2&quot;/&gt;&lt;property id=&quot;10102&quot; value=&quot;0&quot;/&gt;&lt;property id=&quot;10191&quot; value=&quot;-1&quot;/&gt;&lt;property id=&quot;10210&quot; value=&quot;50&quot;/&gt;&lt;property id=&quot;10211&quot; value=&quot;100&quot;/&gt;&lt;/object&gt;&lt;/object&gt;&lt;/object&gt;&lt;/object&gt;&lt;/object&gt;&lt;/object&gt;&lt;/object&gt;&lt;/object&gt;&#10;"/>
  <p:tag name="MMPROD_THEME_BG_IMAGE" val=""/>
  <p:tag name="MMPROD_17993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7993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FGQTNFOSIvPg0KCQk8dWljb2xvciBuYW1lPSJnbG93IiB2YWx1ZT0iMHhDMEMwQzA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ZmFsc2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7.0&quot;&gt;&lt;object type=&quot;1&quot; unique_id=&quot;10001&quot;&gt;&lt;property id=&quot;20139&quot; value=&quot;%n. %s&quot;/&gt;&lt;property id=&quot;20141&quot; value=&quot;Veri Yapıları ve Programlama I&quot;/&gt;&lt;property id=&quot;20142&quot; value=&quot;standart düzen&quot;/&gt;&lt;property id=&quot;20144&quot; value=&quot;1&quot;/&gt;&lt;property id=&quot;20146&quot; value=&quot;1&quot;/&gt;&lt;property id=&quot;20147&quot; value=&quot;0&quot;/&gt;&lt;property id=&quot;20148&quot; value=&quot;10&quot;/&gt;&lt;property id=&quot;20180&quot; value=&quot;0&quot;/&gt;&lt;property id=&quot;20181&quot; value=&quot;1&quot;/&gt;&lt;property id=&quot;20182&quot; value=&quot;0&quot;/&gt;&lt;property id=&quot;20183&quot; value=&quot;1&quot;/&gt;&lt;property id=&quot;20184&quot; value=&quot;7&quot;/&gt;&lt;property id=&quot;20193&quot; value=&quot;-1&quot;/&gt;&lt;property id=&quot;20221&quot; value=&quot;C:\Users\SAIT-\Desktop\Uzem-Icerik\logo\&quot;/&gt;&lt;property id=&quot;20224&quot; value=&quot;H:\İÇERİKLER\Meslek Yüksekokulu\Teknik Bilimler\Bilgisayar Programlama\Veri Yapıları ve Programlama I\hafta1&quot;/&gt;&lt;property id=&quot;20226&quot; value=&quot;C:\Users\pamuk\Desktop\icerik\Meslek Yüksekokulu\Teknik Bilimler\veri yapıları ve programlama1\hafta1\sunu1.pptx&quot;/&gt;&lt;property id=&quot;20250&quot; value=&quot;0&quot;/&gt;&lt;property id=&quot;20251&quot; value=&quot;1&quot;/&gt;&lt;property id=&quot;20259&quot; value=&quot;0&quot;/&gt;&lt;property id=&quot;20501&quot; value=&quot;C:\Users\SAIT-\Desktop\Bilgisayar Programlama\Veri Yapıları ve Programlama I\hafta1\&quot;/&gt;&lt;object type=&quot;8&quot; unique_id=&quot;10002&quot;&gt;&lt;/object&gt;&lt;object type=&quot;2&quot; unique_id=&quot;10003&quot;&gt;&lt;object type=&quot;3&quot; unique_id=&quot;10004&quot;&gt;&lt;property id=&quot;20148&quot; value=&quot;5&quot;/&gt;&lt;property id=&quot;20300&quot; value=&quot;Slide 1&quot;/&gt;&lt;property id=&quot;20302&quot; value=&quot;0&quot;/&gt;&lt;property id=&quot;20303&quot; value=&quot;Öğr.Görv. Ercan ERKALKAN&quot;/&gt;&lt;property id=&quot;20307&quot; value=&quot;256&quot;/&gt;&lt;property id=&quot;20309&quot; value=&quot;17993&quot;/&gt;&lt;property id=&quot;20312&quot; value=&quot;0&quot;/&gt;&lt;/object&gt;&lt;object type=&quot;3&quot; unique_id=&quot;10135&quot;&gt;&lt;property id=&quot;20148&quot; value=&quot;5&quot;/&gt;&lt;property id=&quot;20300&quot; value=&quot;Slide 2&quot;/&gt;&lt;property id=&quot;20302&quot; value=&quot;0&quot;/&gt;&lt;property id=&quot;20303&quot; value=&quot;Öğr.Görv. Ercan ERKALKAN&quot;/&gt;&lt;property id=&quot;20307&quot; value=&quot;257&quot;/&gt;&lt;property id=&quot;20309&quot; value=&quot;17993&quot;/&gt;&lt;property id=&quot;20312&quot; value=&quot;0&quot;/&gt;&lt;/object&gt;&lt;object type=&quot;3&quot; unique_id=&quot;17675&quot;&gt;&lt;property id=&quot;20148&quot; value=&quot;5&quot;/&gt;&lt;property id=&quot;20300&quot; value=&quot;Slide 3&quot;/&gt;&lt;property id=&quot;20302&quot; value=&quot;0&quot;/&gt;&lt;property id=&quot;20303&quot; value=&quot;Öğr.Görv. Ercan ERKALKAN&quot;/&gt;&lt;property id=&quot;20307&quot; value=&quot;258&quot;/&gt;&lt;property id=&quot;20309&quot; value=&quot;17993&quot;/&gt;&lt;property id=&quot;20312&quot; value=&quot;0&quot;/&gt;&lt;/object&gt;&lt;object type=&quot;3&quot; unique_id=&quot;17676&quot;&gt;&lt;property id=&quot;20148&quot; value=&quot;5&quot;/&gt;&lt;property id=&quot;20300&quot; value=&quot;Slide 4&quot;/&gt;&lt;property id=&quot;20302&quot; value=&quot;0&quot;/&gt;&lt;property id=&quot;20303&quot; value=&quot;Öğr.Görv. Ercan ERKALKAN&quot;/&gt;&lt;property id=&quot;20307&quot; value=&quot;259&quot;/&gt;&lt;property id=&quot;20309&quot; value=&quot;17993&quot;/&gt;&lt;property id=&quot;20312&quot; value=&quot;0&quot;/&gt;&lt;/object&gt;&lt;object type=&quot;3&quot; unique_id=&quot;17677&quot;&gt;&lt;property id=&quot;20148&quot; value=&quot;5&quot;/&gt;&lt;property id=&quot;20300&quot; value=&quot;Slide 5&quot;/&gt;&lt;property id=&quot;20302&quot; value=&quot;0&quot;/&gt;&lt;property id=&quot;20303&quot; value=&quot;Öğr.Görv. Ercan ERKALKAN&quot;/&gt;&lt;property id=&quot;20307&quot; value=&quot;260&quot;/&gt;&lt;property id=&quot;20309&quot; value=&quot;17993&quot;/&gt;&lt;property id=&quot;20312&quot; value=&quot;0&quot;/&gt;&lt;/object&gt;&lt;object type=&quot;3&quot; unique_id=&quot;17678&quot;&gt;&lt;property id=&quot;20148&quot; value=&quot;5&quot;/&gt;&lt;property id=&quot;20300&quot; value=&quot;Slide 6&quot;/&gt;&lt;property id=&quot;20302&quot; value=&quot;0&quot;/&gt;&lt;property id=&quot;20303&quot; value=&quot;Öğr.Görv. Ercan ERKALKAN&quot;/&gt;&lt;property id=&quot;20307&quot; value=&quot;261&quot;/&gt;&lt;property id=&quot;20309&quot; value=&quot;17993&quot;/&gt;&lt;property id=&quot;20312&quot; value=&quot;0&quot;/&gt;&lt;/object&gt;&lt;object type=&quot;3&quot; unique_id=&quot;17679&quot;&gt;&lt;property id=&quot;20148&quot; value=&quot;5&quot;/&gt;&lt;property id=&quot;20300&quot; value=&quot;Slide 7&quot;/&gt;&lt;property id=&quot;20302&quot; value=&quot;0&quot;/&gt;&lt;property id=&quot;20303&quot; value=&quot;Öğr.Görv. Ercan ERKALKAN&quot;/&gt;&lt;property id=&quot;20307&quot; value=&quot;262&quot;/&gt;&lt;property id=&quot;20309&quot; value=&quot;17993&quot;/&gt;&lt;property id=&quot;20312&quot; value=&quot;0&quot;/&gt;&lt;/object&gt;&lt;object type=&quot;3&quot; unique_id=&quot;17680&quot;&gt;&lt;property id=&quot;20148&quot; value=&quot;5&quot;/&gt;&lt;property id=&quot;20300&quot; value=&quot;Slide 8&quot;/&gt;&lt;property id=&quot;20302&quot; value=&quot;0&quot;/&gt;&lt;property id=&quot;20303&quot; value=&quot;Öğr.Görv. Ercan ERKALKAN&quot;/&gt;&lt;property id=&quot;20307&quot; value=&quot;263&quot;/&gt;&lt;property id=&quot;20309&quot; value=&quot;17993&quot;/&gt;&lt;property id=&quot;20312&quot; value=&quot;0&quot;/&gt;&lt;/object&gt;&lt;object type=&quot;3&quot; unique_id=&quot;17681&quot;&gt;&lt;property id=&quot;20148&quot; value=&quot;5&quot;/&gt;&lt;property id=&quot;20300&quot; value=&quot;Slide 9&quot;/&gt;&lt;property id=&quot;20302&quot; value=&quot;0&quot;/&gt;&lt;property id=&quot;20303&quot; value=&quot;Öğr.Görv. Ercan ERKALKAN&quot;/&gt;&lt;property id=&quot;20307&quot; value=&quot;264&quot;/&gt;&lt;property id=&quot;20309&quot; value=&quot;17993&quot;/&gt;&lt;property id=&quot;20312&quot; value=&quot;0&quot;/&gt;&lt;/object&gt;&lt;object type=&quot;3&quot; unique_id=&quot;17682&quot;&gt;&lt;property id=&quot;20148&quot; value=&quot;5&quot;/&gt;&lt;property id=&quot;20300&quot; value=&quot;Slide 10&quot;/&gt;&lt;property id=&quot;20302&quot; value=&quot;0&quot;/&gt;&lt;property id=&quot;20303&quot; value=&quot;Öğr.Görv. Ercan ERKALKAN&quot;/&gt;&lt;property id=&quot;20307&quot; value=&quot;265&quot;/&gt;&lt;property id=&quot;20309&quot; value=&quot;17993&quot;/&gt;&lt;property id=&quot;20312&quot; value=&quot;0&quot;/&gt;&lt;/object&gt;&lt;object type=&quot;3&quot; unique_id=&quot;17683&quot;&gt;&lt;property id=&quot;20148&quot; value=&quot;5&quot;/&gt;&lt;property id=&quot;20300&quot; value=&quot;Slide 11&quot;/&gt;&lt;property id=&quot;20302&quot; value=&quot;0&quot;/&gt;&lt;property id=&quot;20303&quot; value=&quot;Öğr.Görv. Ercan ERKALKAN&quot;/&gt;&lt;property id=&quot;20307&quot; value=&quot;266&quot;/&gt;&lt;property id=&quot;20309&quot; value=&quot;17993&quot;/&gt;&lt;property id=&quot;20312&quot; value=&quot;0&quot;/&gt;&lt;/object&gt;&lt;object type=&quot;3&quot; unique_id=&quot;17684&quot;&gt;&lt;property id=&quot;20148&quot; value=&quot;5&quot;/&gt;&lt;property id=&quot;20300&quot; value=&quot;Slide 12&quot;/&gt;&lt;property id=&quot;20302&quot; value=&quot;0&quot;/&gt;&lt;property id=&quot;20303&quot; value=&quot;Öğr.Görv. Ercan ERKALKAN&quot;/&gt;&lt;property id=&quot;20307&quot; value=&quot;267&quot;/&gt;&lt;property id=&quot;20309&quot; value=&quot;17993&quot;/&gt;&lt;property id=&quot;20312&quot; value=&quot;0&quot;/&gt;&lt;/object&gt;&lt;object type=&quot;3&quot; unique_id=&quot;17685&quot;&gt;&lt;property id=&quot;20148&quot; value=&quot;5&quot;/&gt;&lt;property id=&quot;20300&quot; value=&quot;Slide 13&quot;/&gt;&lt;property id=&quot;20302&quot; value=&quot;0&quot;/&gt;&lt;property id=&quot;20303&quot; value=&quot;Öğr.Görv. Ercan ERKALKAN&quot;/&gt;&lt;property id=&quot;20307&quot; value=&quot;268&quot;/&gt;&lt;property id=&quot;20309&quot; value=&quot;17993&quot;/&gt;&lt;property id=&quot;20312&quot; value=&quot;0&quot;/&gt;&lt;/object&gt;&lt;object type=&quot;3&quot; unique_id=&quot;17686&quot;&gt;&lt;property id=&quot;20148&quot; value=&quot;5&quot;/&gt;&lt;property id=&quot;20300&quot; value=&quot;Slide 14&quot;/&gt;&lt;property id=&quot;20302&quot; value=&quot;0&quot;/&gt;&lt;property id=&quot;20303&quot; value=&quot;Öğr.Görv. Ercan ERKALKAN&quot;/&gt;&lt;property id=&quot;20307&quot; value=&quot;269&quot;/&gt;&lt;property id=&quot;20309&quot; value=&quot;17993&quot;/&gt;&lt;property id=&quot;20312&quot; value=&quot;0&quot;/&gt;&lt;/object&gt;&lt;object type=&quot;3&quot; unique_id=&quot;17687&quot;&gt;&lt;property id=&quot;20148&quot; value=&quot;5&quot;/&gt;&lt;property id=&quot;20300&quot; value=&quot;Slide 15&quot;/&gt;&lt;property id=&quot;20302&quot; value=&quot;0&quot;/&gt;&lt;property id=&quot;20303&quot; value=&quot;Öğr.Görv. Ercan ERKALKAN&quot;/&gt;&lt;property id=&quot;20307&quot; value=&quot;270&quot;/&gt;&lt;property id=&quot;20309&quot; value=&quot;17993&quot;/&gt;&lt;property id=&quot;20312&quot; value=&quot;0&quot;/&gt;&lt;/object&gt;&lt;object type=&quot;3&quot; unique_id=&quot;17688&quot;&gt;&lt;property id=&quot;20148&quot; value=&quot;5&quot;/&gt;&lt;property id=&quot;20300&quot; value=&quot;Slide 16&quot;/&gt;&lt;property id=&quot;20302&quot; value=&quot;0&quot;/&gt;&lt;property id=&quot;20303&quot; value=&quot;Öğr.Görv. Ercan ERKALKAN&quot;/&gt;&lt;property id=&quot;20307&quot; value=&quot;271&quot;/&gt;&lt;property id=&quot;20309&quot; value=&quot;17993&quot;/&gt;&lt;property id=&quot;20312&quot; value=&quot;0&quot;/&gt;&lt;/object&gt;&lt;object type=&quot;3&quot; unique_id=&quot;17689&quot;&gt;&lt;property id=&quot;20148&quot; value=&quot;5&quot;/&gt;&lt;property id=&quot;20300&quot; value=&quot;Slide 17&quot;/&gt;&lt;property id=&quot;20302&quot; value=&quot;0&quot;/&gt;&lt;property id=&quot;20303&quot; value=&quot;Öğr.Görv. Ercan ERKALKAN&quot;/&gt;&lt;property id=&quot;20307&quot; value=&quot;272&quot;/&gt;&lt;property id=&quot;20309&quot; value=&quot;17993&quot;/&gt;&lt;property id=&quot;20312&quot; value=&quot;0&quot;/&gt;&lt;/object&gt;&lt;object type=&quot;3&quot; unique_id=&quot;17690&quot;&gt;&lt;property id=&quot;20148&quot; value=&quot;5&quot;/&gt;&lt;property id=&quot;20300&quot; value=&quot;Slide 18&quot;/&gt;&lt;property id=&quot;20302&quot; value=&quot;0&quot;/&gt;&lt;property id=&quot;20303&quot; value=&quot;Öğr.Görv. Ercan ERKALKAN&quot;/&gt;&lt;property id=&quot;20307&quot; value=&quot;273&quot;/&gt;&lt;property id=&quot;20309&quot; value=&quot;17993&quot;/&gt;&lt;property id=&quot;20312&quot; value=&quot;0&quot;/&gt;&lt;/object&gt;&lt;object type=&quot;3&quot; unique_id=&quot;17691&quot;&gt;&lt;property id=&quot;20148&quot; value=&quot;5&quot;/&gt;&lt;property id=&quot;20300&quot; value=&quot;Slide 19&quot;/&gt;&lt;property id=&quot;20302&quot; value=&quot;0&quot;/&gt;&lt;property id=&quot;20303&quot; value=&quot;Öğr.Görv. Ercan ERKALKAN&quot;/&gt;&lt;property id=&quot;20307&quot; value=&quot;274&quot;/&gt;&lt;property id=&quot;20309&quot; value=&quot;17993&quot;/&gt;&lt;property id=&quot;20312&quot; value=&quot;0&quot;/&gt;&lt;/object&gt;&lt;object type=&quot;3&quot; unique_id=&quot;17692&quot;&gt;&lt;property id=&quot;20148&quot; value=&quot;5&quot;/&gt;&lt;property id=&quot;20300&quot; value=&quot;Slide 20&quot;/&gt;&lt;property id=&quot;20302&quot; value=&quot;0&quot;/&gt;&lt;property id=&quot;20303&quot; value=&quot;Öğr.Görv. Ercan ERKALKAN&quot;/&gt;&lt;property id=&quot;20307&quot; value=&quot;275&quot;/&gt;&lt;property id=&quot;20309&quot; value=&quot;17993&quot;/&gt;&lt;property id=&quot;20312&quot; value=&quot;0&quot;/&gt;&lt;/object&gt;&lt;object type=&quot;3&quot; unique_id=&quot;17693&quot;&gt;&lt;property id=&quot;20148&quot; value=&quot;5&quot;/&gt;&lt;property id=&quot;20300&quot; value=&quot;Slide 21&quot;/&gt;&lt;property id=&quot;20302&quot; value=&quot;0&quot;/&gt;&lt;property id=&quot;20303&quot; value=&quot;Öğr.Görv. Ercan ERKALKAN&quot;/&gt;&lt;property id=&quot;20307&quot; value=&quot;276&quot;/&gt;&lt;property id=&quot;20309&quot; value=&quot;17993&quot;/&gt;&lt;property id=&quot;20312&quot; value=&quot;0&quot;/&gt;&lt;/object&gt;&lt;object type=&quot;3&quot; unique_id=&quot;17694&quot;&gt;&lt;property id=&quot;20148&quot; value=&quot;5&quot;/&gt;&lt;property id=&quot;20300&quot; value=&quot;Slide 22&quot;/&gt;&lt;property id=&quot;20302&quot; value=&quot;0&quot;/&gt;&lt;property id=&quot;20303&quot; value=&quot;Öğr.Görv. Ercan ERKALKAN&quot;/&gt;&lt;property id=&quot;20307&quot; value=&quot;277&quot;/&gt;&lt;property id=&quot;20309&quot; value=&quot;17993&quot;/&gt;&lt;property id=&quot;20312&quot; value=&quot;0&quot;/&gt;&lt;/object&gt;&lt;object type=&quot;3&quot; unique_id=&quot;17695&quot;&gt;&lt;property id=&quot;20148&quot; value=&quot;5&quot;/&gt;&lt;property id=&quot;20300&quot; value=&quot;Slide 23&quot;/&gt;&lt;property id=&quot;20302&quot; value=&quot;0&quot;/&gt;&lt;property id=&quot;20303&quot; value=&quot;Öğr.Görv. Ercan ERKALKAN&quot;/&gt;&lt;property id=&quot;20307&quot; value=&quot;278&quot;/&gt;&lt;property id=&quot;20309&quot; value=&quot;17993&quot;/&gt;&lt;property id=&quot;20312&quot; value=&quot;0&quot;/&gt;&lt;/object&gt;&lt;object type=&quot;3&quot; unique_id=&quot;17696&quot;&gt;&lt;property id=&quot;20148&quot; value=&quot;5&quot;/&gt;&lt;property id=&quot;20300&quot; value=&quot;Slide 24&quot;/&gt;&lt;property id=&quot;20302&quot; value=&quot;0&quot;/&gt;&lt;property id=&quot;20303&quot; value=&quot;Öğr.Görv. Ercan ERKALKAN&quot;/&gt;&lt;property id=&quot;20307&quot; value=&quot;279&quot;/&gt;&lt;property id=&quot;20309&quot; value=&quot;17993&quot;/&gt;&lt;property id=&quot;20312&quot; value=&quot;0&quot;/&gt;&lt;/object&gt;&lt;object type=&quot;3&quot; unique_id=&quot;17697&quot;&gt;&lt;property id=&quot;20148&quot; value=&quot;5&quot;/&gt;&lt;property id=&quot;20300&quot; value=&quot;Slide 25&quot;/&gt;&lt;property id=&quot;20302&quot; value=&quot;0&quot;/&gt;&lt;property id=&quot;20303&quot; value=&quot;Öğr.Görv. Ercan ERKALKAN&quot;/&gt;&lt;property id=&quot;20307&quot; value=&quot;280&quot;/&gt;&lt;property id=&quot;20309&quot; value=&quot;17993&quot;/&gt;&lt;property id=&quot;20312&quot; value=&quot;0&quot;/&gt;&lt;/object&gt;&lt;object type=&quot;3&quot; unique_id=&quot;17698&quot;&gt;&lt;property id=&quot;20148&quot; value=&quot;5&quot;/&gt;&lt;property id=&quot;20300&quot; value=&quot;Slide 26&quot;/&gt;&lt;property id=&quot;20302&quot; value=&quot;0&quot;/&gt;&lt;property id=&quot;20303&quot; value=&quot;Öğr.Görv. Ercan ERKALKAN&quot;/&gt;&lt;property id=&quot;20307&quot; value=&quot;281&quot;/&gt;&lt;property id=&quot;20309&quot; value=&quot;17993&quot;/&gt;&lt;property id=&quot;20312&quot; value=&quot;0&quot;/&gt;&lt;/object&gt;&lt;object type=&quot;3&quot; unique_id=&quot;17699&quot;&gt;&lt;property id=&quot;20148&quot; value=&quot;5&quot;/&gt;&lt;property id=&quot;20300&quot; value=&quot;Slide 27&quot;/&gt;&lt;property id=&quot;20302&quot; value=&quot;0&quot;/&gt;&lt;property id=&quot;20303&quot; value=&quot;Öğr.Görv. Ercan ERKALKAN&quot;/&gt;&lt;property id=&quot;20307&quot; value=&quot;282&quot;/&gt;&lt;property id=&quot;20309&quot; value=&quot;17993&quot;/&gt;&lt;property id=&quot;20312&quot; value=&quot;0&quot;/&gt;&lt;/object&gt;&lt;object type=&quot;3&quot; unique_id=&quot;17700&quot;&gt;&lt;property id=&quot;20148&quot; value=&quot;5&quot;/&gt;&lt;property id=&quot;20300&quot; value=&quot;Slide 28&quot;/&gt;&lt;property id=&quot;20302&quot; value=&quot;0&quot;/&gt;&lt;property id=&quot;20303&quot; value=&quot;Öğr.Görv. Ercan ERKALKAN&quot;/&gt;&lt;property id=&quot;20307&quot; value=&quot;283&quot;/&gt;&lt;property id=&quot;20309&quot; value=&quot;17993&quot;/&gt;&lt;property id=&quot;20312&quot; value=&quot;0&quot;/&gt;&lt;/object&gt;&lt;object type=&quot;3&quot; unique_id=&quot;17701&quot;&gt;&lt;property id=&quot;20148&quot; value=&quot;5&quot;/&gt;&lt;property id=&quot;20300&quot; value=&quot;Slide 29&quot;/&gt;&lt;property id=&quot;20302&quot; value=&quot;0&quot;/&gt;&lt;property id=&quot;20303&quot; value=&quot;Öğr.Görv. Ercan ERKALKAN&quot;/&gt;&lt;property id=&quot;20307&quot; value=&quot;284&quot;/&gt;&lt;property id=&quot;20309&quot; value=&quot;17993&quot;/&gt;&lt;property id=&quot;20312&quot; value=&quot;0&quot;/&gt;&lt;/object&gt;&lt;object type=&quot;3&quot; unique_id=&quot;17702&quot;&gt;&lt;property id=&quot;20148&quot; value=&quot;5&quot;/&gt;&lt;property id=&quot;20300&quot; value=&quot;Slide 30&quot;/&gt;&lt;property id=&quot;20302&quot; value=&quot;0&quot;/&gt;&lt;property id=&quot;20303&quot; value=&quot;Öğr.Görv. Ercan ERKALKAN&quot;/&gt;&lt;property id=&quot;20307&quot; value=&quot;285&quot;/&gt;&lt;property id=&quot;20309&quot; value=&quot;17993&quot;/&gt;&lt;property id=&quot;20312&quot; value=&quot;0&quot;/&gt;&lt;/object&gt;&lt;object type=&quot;3&quot; unique_id=&quot;17703&quot;&gt;&lt;property id=&quot;20148&quot; value=&quot;5&quot;/&gt;&lt;property id=&quot;20300&quot; value=&quot;Slide 31&quot;/&gt;&lt;property id=&quot;20302&quot; value=&quot;0&quot;/&gt;&lt;property id=&quot;20303&quot; value=&quot;Öğr.Görv. Ercan ERKALKAN&quot;/&gt;&lt;property id=&quot;20307&quot; value=&quot;286&quot;/&gt;&lt;property id=&quot;20309&quot; value=&quot;17993&quot;/&gt;&lt;property id=&quot;20312&quot; value=&quot;0&quot;/&gt;&lt;/object&gt;&lt;object type=&quot;3&quot; unique_id=&quot;17704&quot;&gt;&lt;property id=&quot;20148&quot; value=&quot;5&quot;/&gt;&lt;property id=&quot;20300&quot; value=&quot;Slide 32&quot;/&gt;&lt;property id=&quot;20302&quot; value=&quot;0&quot;/&gt;&lt;property id=&quot;20303&quot; value=&quot;Öğr.Görv. Ercan ERKALKAN&quot;/&gt;&lt;property id=&quot;20307&quot; value=&quot;287&quot;/&gt;&lt;property id=&quot;20309&quot; value=&quot;17993&quot;/&gt;&lt;property id=&quot;20312&quot; value=&quot;0&quot;/&gt;&lt;/object&gt;&lt;object type=&quot;3&quot; unique_id=&quot;17705&quot;&gt;&lt;property id=&quot;20148&quot; value=&quot;5&quot;/&gt;&lt;property id=&quot;20300&quot; value=&quot;Slide 33&quot;/&gt;&lt;property id=&quot;20302&quot; value=&quot;0&quot;/&gt;&lt;property id=&quot;20303&quot; value=&quot;Öğr.Görv. Ercan ERKALKAN&quot;/&gt;&lt;property id=&quot;20307&quot; value=&quot;288&quot;/&gt;&lt;property id=&quot;20309&quot; value=&quot;17993&quot;/&gt;&lt;property id=&quot;20312&quot; value=&quot;0&quot;/&gt;&lt;/object&gt;&lt;object type=&quot;3&quot; unique_id=&quot;17706&quot;&gt;&lt;property id=&quot;20148&quot; value=&quot;5&quot;/&gt;&lt;property id=&quot;20300&quot; value=&quot;Slide 34&quot;/&gt;&lt;property id=&quot;20302&quot; value=&quot;0&quot;/&gt;&lt;property id=&quot;20303&quot; value=&quot;Öğr.Görv. Ercan ERKALKAN&quot;/&gt;&lt;property id=&quot;20307&quot; value=&quot;289&quot;/&gt;&lt;property id=&quot;20309&quot; value=&quot;17993&quot;/&gt;&lt;property id=&quot;20312&quot; value=&quot;0&quot;/&gt;&lt;/object&gt;&lt;object type=&quot;3&quot; unique_id=&quot;17707&quot;&gt;&lt;property id=&quot;20148&quot; value=&quot;5&quot;/&gt;&lt;property id=&quot;20300&quot; value=&quot;Slide 35&quot;/&gt;&lt;property id=&quot;20302&quot; value=&quot;0&quot;/&gt;&lt;property id=&quot;20303&quot; value=&quot;Öğr.Görv. Ercan ERKALKAN&quot;/&gt;&lt;property id=&quot;20307&quot; value=&quot;290&quot;/&gt;&lt;property id=&quot;20309&quot; value=&quot;17993&quot;/&gt;&lt;property id=&quot;20312&quot; value=&quot;0&quot;/&gt;&lt;/object&gt;&lt;object type=&quot;3&quot; unique_id=&quot;17708&quot;&gt;&lt;property id=&quot;20148&quot; value=&quot;5&quot;/&gt;&lt;property id=&quot;20300&quot; value=&quot;Slide 36&quot;/&gt;&lt;property id=&quot;20302&quot; value=&quot;0&quot;/&gt;&lt;property id=&quot;20303&quot; value=&quot;Öğr.Görv. Ercan ERKALKAN&quot;/&gt;&lt;property id=&quot;20307&quot; value=&quot;291&quot;/&gt;&lt;property id=&quot;20309&quot; value=&quot;17993&quot;/&gt;&lt;property id=&quot;20312&quot; value=&quot;0&quot;/&gt;&lt;/object&gt;&lt;object type=&quot;3&quot; unique_id=&quot;17709&quot;&gt;&lt;property id=&quot;20148&quot; value=&quot;5&quot;/&gt;&lt;property id=&quot;20300&quot; value=&quot;Slide 37&quot;/&gt;&lt;property id=&quot;20302&quot; value=&quot;0&quot;/&gt;&lt;property id=&quot;20303&quot; value=&quot;Öğr.Görv. Ercan ERKALKAN&quot;/&gt;&lt;property id=&quot;20307&quot; value=&quot;292&quot;/&gt;&lt;property id=&quot;20309&quot; value=&quot;17993&quot;/&gt;&lt;property id=&quot;20312&quot; value=&quot;0&quot;/&gt;&lt;/object&gt;&lt;object type=&quot;3&quot; unique_id=&quot;17710&quot;&gt;&lt;property id=&quot;20148&quot; value=&quot;5&quot;/&gt;&lt;property id=&quot;20300&quot; value=&quot;Slide 38&quot;/&gt;&lt;property id=&quot;20302&quot; value=&quot;0&quot;/&gt;&lt;property id=&quot;20303&quot; value=&quot;Öğr.Görv. Ercan ERKALKAN&quot;/&gt;&lt;property id=&quot;20307&quot; value=&quot;293&quot;/&gt;&lt;property id=&quot;20309&quot; value=&quot;17993&quot;/&gt;&lt;property id=&quot;20312&quot; value=&quot;0&quot;/&gt;&lt;/object&gt;&lt;object type=&quot;3&quot; unique_id=&quot;17711&quot;&gt;&lt;property id=&quot;20148&quot; value=&quot;5&quot;/&gt;&lt;property id=&quot;20300&quot; value=&quot;Slide 39&quot;/&gt;&lt;property id=&quot;20302&quot; value=&quot;0&quot;/&gt;&lt;property id=&quot;20303&quot; value=&quot;Öğr.Görv. Ercan ERKALKAN&quot;/&gt;&lt;property id=&quot;20307&quot; value=&quot;294&quot;/&gt;&lt;property id=&quot;20309&quot; value=&quot;17993&quot;/&gt;&lt;property id=&quot;20312&quot; value=&quot;0&quot;/&gt;&lt;/object&gt;&lt;object type=&quot;3&quot; unique_id=&quot;17712&quot;&gt;&lt;property id=&quot;20148&quot; value=&quot;5&quot;/&gt;&lt;property id=&quot;20300&quot; value=&quot;Slide 40&quot;/&gt;&lt;property id=&quot;20302&quot; value=&quot;0&quot;/&gt;&lt;property id=&quot;20303&quot; value=&quot;Öğr.Görv. Ercan ERKALKAN&quot;/&gt;&lt;property id=&quot;20307&quot; value=&quot;295&quot;/&gt;&lt;property id=&quot;20309&quot; value=&quot;17993&quot;/&gt;&lt;property id=&quot;20312&quot; value=&quot;0&quot;/&gt;&lt;/object&gt;&lt;object type=&quot;3&quot; unique_id=&quot;17713&quot;&gt;&lt;property id=&quot;20148&quot; value=&quot;5&quot;/&gt;&lt;property id=&quot;20300&quot; value=&quot;Slide 41&quot;/&gt;&lt;property id=&quot;20302&quot; value=&quot;0&quot;/&gt;&lt;property id=&quot;20303&quot; value=&quot;Öğr.Görv. Ercan ERKALKAN&quot;/&gt;&lt;property id=&quot;20307&quot; value=&quot;296&quot;/&gt;&lt;property id=&quot;20309&quot; value=&quot;17993&quot;/&gt;&lt;property id=&quot;20312&quot; value=&quot;0&quot;/&gt;&lt;/object&gt;&lt;object type=&quot;3&quot; unique_id=&quot;17714&quot;&gt;&lt;property id=&quot;20148&quot; value=&quot;5&quot;/&gt;&lt;property id=&quot;20300&quot; value=&quot;Slide 42&quot;/&gt;&lt;property id=&quot;20302&quot; value=&quot;0&quot;/&gt;&lt;property id=&quot;20303&quot; value=&quot;Öğr.Görv. Ercan ERKALKAN&quot;/&gt;&lt;property id=&quot;20307&quot; value=&quot;297&quot;/&gt;&lt;property id=&quot;20309&quot; value=&quot;17993&quot;/&gt;&lt;property id=&quot;20312&quot; value=&quot;0&quot;/&gt;&lt;/object&gt;&lt;object type=&quot;3&quot; unique_id=&quot;17715&quot;&gt;&lt;property id=&quot;20148&quot; value=&quot;5&quot;/&gt;&lt;property id=&quot;20300&quot; value=&quot;Slide 43&quot;/&gt;&lt;property id=&quot;20302&quot; value=&quot;0&quot;/&gt;&lt;property id=&quot;20303&quot; value=&quot;Öğr.Görv. Ercan ERKALKAN&quot;/&gt;&lt;property id=&quot;20307&quot; value=&quot;298&quot;/&gt;&lt;property id=&quot;20309&quot; value=&quot;17993&quot;/&gt;&lt;property id=&quot;20312&quot; value=&quot;0&quot;/&gt;&lt;/object&gt;&lt;object type=&quot;3&quot; unique_id=&quot;17716&quot;&gt;&lt;property id=&quot;20148&quot; value=&quot;5&quot;/&gt;&lt;property id=&quot;20300&quot; value=&quot;Slide 44&quot;/&gt;&lt;property id=&quot;20302&quot; value=&quot;0&quot;/&gt;&lt;property id=&quot;20303&quot; value=&quot;Öğr.Görv. Ercan ERKALKAN&quot;/&gt;&lt;property id=&quot;20307&quot; value=&quot;299&quot;/&gt;&lt;property id=&quot;20309&quot; value=&quot;17993&quot;/&gt;&lt;property id=&quot;20312&quot; value=&quot;0&quot;/&gt;&lt;/object&gt;&lt;object type=&quot;3&quot; unique_id=&quot;17717&quot;&gt;&lt;property id=&quot;20148&quot; value=&quot;5&quot;/&gt;&lt;property id=&quot;20300&quot; value=&quot;Slide 45&quot;/&gt;&lt;property id=&quot;20302&quot; value=&quot;0&quot;/&gt;&lt;property id=&quot;20303&quot; value=&quot;Öğr.Görv. Ercan ERKALKAN&quot;/&gt;&lt;property id=&quot;20307&quot; value=&quot;300&quot;/&gt;&lt;property id=&quot;20309&quot; value=&quot;17993&quot;/&gt;&lt;property id=&quot;20312&quot; value=&quot;0&quot;/&gt;&lt;/object&gt;&lt;object type=&quot;3&quot; unique_id=&quot;17718&quot;&gt;&lt;property id=&quot;20148&quot; value=&quot;5&quot;/&gt;&lt;property id=&quot;20300&quot; value=&quot;Slide 46&quot;/&gt;&lt;property id=&quot;20302&quot; value=&quot;0&quot;/&gt;&lt;property id=&quot;20303&quot; value=&quot;Öğr.Görv. Ercan ERKALKAN&quot;/&gt;&lt;property id=&quot;20307&quot; value=&quot;301&quot;/&gt;&lt;property id=&quot;20309&quot; value=&quot;17993&quot;/&gt;&lt;property id=&quot;20312&quot; value=&quot;0&quot;/&gt;&lt;/object&gt;&lt;object type=&quot;3&quot; unique_id=&quot;17719&quot;&gt;&lt;property id=&quot;20148&quot; value=&quot;5&quot;/&gt;&lt;property id=&quot;20300&quot; value=&quot;Slide 47&quot;/&gt;&lt;property id=&quot;20302&quot; value=&quot;0&quot;/&gt;&lt;property id=&quot;20303&quot; value=&quot;Öğr.Görv. Ercan ERKALKAN&quot;/&gt;&lt;property id=&quot;20307&quot; value=&quot;302&quot;/&gt;&lt;property id=&quot;20309&quot; value=&quot;17993&quot;/&gt;&lt;property id=&quot;20312&quot; value=&quot;0&quot;/&gt;&lt;/object&gt;&lt;object type=&quot;3&quot; unique_id=&quot;17720&quot;&gt;&lt;property id=&quot;20148&quot; value=&quot;5&quot;/&gt;&lt;property id=&quot;20300&quot; value=&quot;Slide 48&quot;/&gt;&lt;property id=&quot;20302&quot; value=&quot;0&quot;/&gt;&lt;property id=&quot;20303&quot; value=&quot;Öğr.Görv. Ercan ERKALKAN&quot;/&gt;&lt;property id=&quot;20307&quot; value=&quot;303&quot;/&gt;&lt;property id=&quot;20309&quot; value=&quot;17993&quot;/&gt;&lt;property id=&quot;20312&quot; value=&quot;0&quot;/&gt;&lt;/object&gt;&lt;object type=&quot;3&quot; unique_id=&quot;17721&quot;&gt;&lt;property id=&quot;20148&quot; value=&quot;5&quot;/&gt;&lt;property id=&quot;20300&quot; value=&quot;Slide 49&quot;/&gt;&lt;property id=&quot;20302&quot; value=&quot;0&quot;/&gt;&lt;property id=&quot;20303&quot; value=&quot;Öğr.Görv. Ercan ERKALKAN&quot;/&gt;&lt;property id=&quot;20307&quot; value=&quot;304&quot;/&gt;&lt;property id=&quot;20309&quot; value=&quot;17993&quot;/&gt;&lt;property id=&quot;20312&quot; value=&quot;0&quot;/&gt;&lt;/object&gt;&lt;object type=&quot;3&quot; unique_id=&quot;17722&quot;&gt;&lt;property id=&quot;20148&quot; value=&quot;5&quot;/&gt;&lt;property id=&quot;20300&quot; value=&quot;Slide 50&quot;/&gt;&lt;property id=&quot;20302&quot; value=&quot;0&quot;/&gt;&lt;property id=&quot;20303&quot; value=&quot;Öğr.Görv. Ercan ERKALKAN&quot;/&gt;&lt;property id=&quot;20307&quot; value=&quot;305&quot;/&gt;&lt;property id=&quot;20309&quot; value=&quot;17993&quot;/&gt;&lt;property id=&quot;20312&quot; value=&quot;0&quot;/&gt;&lt;/object&gt;&lt;object type=&quot;3&quot; unique_id=&quot;17723&quot;&gt;&lt;property id=&quot;20148&quot; value=&quot;5&quot;/&gt;&lt;property id=&quot;20300&quot; value=&quot;Slide 51&quot;/&gt;&lt;property id=&quot;20302&quot; value=&quot;0&quot;/&gt;&lt;property id=&quot;20303&quot; value=&quot;Öğr.Görv. Ercan ERKALKAN&quot;/&gt;&lt;property id=&quot;20307&quot; value=&quot;306&quot;/&gt;&lt;property id=&quot;20309&quot; value=&quot;17993&quot;/&gt;&lt;property id=&quot;20312&quot; value=&quot;0&quot;/&gt;&lt;/object&gt;&lt;object type=&quot;3&quot; unique_id=&quot;17725&quot;&gt;&lt;property id=&quot;20148&quot; value=&quot;5&quot;/&gt;&lt;property id=&quot;20300&quot; value=&quot;Slide 53&quot;/&gt;&lt;property id=&quot;20302&quot; value=&quot;0&quot;/&gt;&lt;property id=&quot;20303&quot; value=&quot;Öğr.Görv. Ercan ERKALKAN&quot;/&gt;&lt;property id=&quot;20307&quot; value=&quot;308&quot;/&gt;&lt;property id=&quot;20309&quot; value=&quot;17993&quot;/&gt;&lt;property id=&quot;20312&quot; value=&quot;0&quot;/&gt;&lt;/object&gt;&lt;object type=&quot;3&quot; unique_id=&quot;17726&quot;&gt;&lt;property id=&quot;20148&quot; value=&quot;5&quot;/&gt;&lt;property id=&quot;20300&quot; value=&quot;Slide 54&quot;/&gt;&lt;property id=&quot;20302&quot; value=&quot;0&quot;/&gt;&lt;property id=&quot;20303&quot; value=&quot;Öğr.Görv. Ercan ERKALKAN&quot;/&gt;&lt;property id=&quot;20307&quot; value=&quot;309&quot;/&gt;&lt;property id=&quot;20309&quot; value=&quot;17993&quot;/&gt;&lt;property id=&quot;20312&quot; value=&quot;0&quot;/&gt;&lt;/object&gt;&lt;object type=&quot;3&quot; unique_id=&quot;17727&quot;&gt;&lt;property id=&quot;20148&quot; value=&quot;5&quot;/&gt;&lt;property id=&quot;20300&quot; value=&quot;Slide 55&quot;/&gt;&lt;property id=&quot;20302&quot; value=&quot;0&quot;/&gt;&lt;property id=&quot;20303&quot; value=&quot;Öğr.Görv. Ercan ERKALKAN&quot;/&gt;&lt;property id=&quot;20307&quot; value=&quot;310&quot;/&gt;&lt;property id=&quot;20309&quot; value=&quot;17993&quot;/&gt;&lt;property id=&quot;20312&quot; value=&quot;0&quot;/&gt;&lt;/object&gt;&lt;object type=&quot;3&quot; unique_id=&quot;18254&quot;&gt;&lt;property id=&quot;20148&quot; value=&quot;5&quot;/&gt;&lt;property id=&quot;20300&quot; value=&quot;Slide 52&quot;/&gt;&lt;property id=&quot;20307&quot; value=&quot;311&quot;/&gt;&lt;/object&gt;&lt;/object&gt;&lt;object type=&quot;4&quot; unique_id=&quot;10023&quot;&gt;&lt;object type=&quot;5&quot; unique_id=&quot;17988&quot;&gt;&lt;property id=&quot;20149&quot; value=&quot;İçerik Geliştirme&quot;/&gt;&lt;property id=&quot;20150&quot; value=&quot;Öğretim Görevlisi&quot;/&gt;&lt;property id=&quot;20151&quot; value=&quot;photo.png&quot;/&gt;&lt;property id=&quot;20153&quot; value=&quot;uzem.icerik@marmara.edu.tr&quot;/&gt;&lt;property id=&quot;20159&quot; value=&quot;logo.png&quot;/&gt;&lt;/object&gt;&lt;object type=&quot;5&quot; unique_id=&quot;17993&quot;&gt;&lt;property id=&quot;20000&quot; value=&quot;0&quot;/&gt;&lt;property id=&quot;20149&quot; value=&quot;Öğr.Görv. Ercan ERKALKAN&quot;/&gt;&lt;property id=&quot;20150&quot; value=&quot;Öğretim Görevlisi&quot;/&gt;&lt;property id=&quot;20151&quot; value=&quot;photo.png&quot;/&gt;&lt;property id=&quot;20153&quot; value=&quot;ercan.erkalkan@marmara.edu.tr&quot;/&gt;&lt;property id=&quot;20159&quot; value=&quot;logo.png&quot;/&gt;&lt;/object&gt;&lt;/object&gt;&lt;object type=&quot;10&quot; unique_id=&quot;10060&quot;&gt;&lt;object type=&quot;11&quot; unique_id=&quot;10061&quot;&gt;&lt;property id=&quot;20180&quot; value=&quot;0&quot;/&gt;&lt;property id=&quot;20181&quot; value=&quot;1&quot;/&gt;&lt;property id=&quot;20182&quot; value=&quot;0&quot;/&gt;&lt;property id=&quot;20183&quot; value=&quot;1&quot;/&gt;&lt;/object&gt;&lt;object type=&quot;12&quot; unique_id=&quot;10062&quot;&gt;&lt;/object&gt;&lt;object type=&quot;13&quot; unique_id=&quot;10071&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7&quot;/&gt;&lt;lineCharCount val=&quot;13&quot;/&gt;&lt;lineCharCount val=&quot;13&quot;/&gt;&lt;lineCharCount val=&quot;15&quot;/&gt;&lt;lineCharCount val=&quot;13&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7&quot;/&gt;&lt;/TableIndex&gt;&lt;/ShapeTextInfo&gt;"/>
  <p:tag name="PRESENTER_SHAPEINFO" val="&lt;ThreeDShapeInfo&gt;&lt;uuid val=&quot;{2DB8CA7D-D3FB-4DFF-BBAB-275D9AABACDC}&quot;/&gt;&lt;isInvalidForFieldText val=&quot;0&quot;/&gt;&lt;Image&gt;&lt;filename val=&quot;C:\Users\PAMUK\AppData\Local\Temp\PR\data\asimages\{2DB8CA7D-D3FB-4DFF-BBAB-275D9AABACDC}_1.png&quot;/&gt;&lt;left val=&quot;16&quot;/&gt;&lt;top val=&quot;44&quot;/&gt;&lt;width val=&quot;696&quot;/&gt;&lt;height val=&quot;446&quot;/&gt;&lt;hasText val=&quot;1&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7&quot;/&gt;&lt;lineCharCount val=&quot;13&quot;/&gt;&lt;lineCharCount val=&quot;13&quot;/&gt;&lt;lineCharCount val=&quot;15&quot;/&gt;&lt;lineCharCount val=&quot;13&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0&quot;/&gt;&lt;lineCharCount val=&quot;8&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1762</TotalTime>
  <Words>4511</Words>
  <Application>Microsoft Office PowerPoint</Application>
  <PresentationFormat>On-screen Show (4:3)</PresentationFormat>
  <Paragraphs>748</Paragraphs>
  <Slides>47</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Fira Code</vt:lpstr>
      <vt:lpstr>Ofis Teması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pamuk</dc:creator>
  <cp:lastModifiedBy>Mehmet Fatih  Aydın</cp:lastModifiedBy>
  <cp:revision>223</cp:revision>
  <cp:lastPrinted>2012-12-13T09:18:37Z</cp:lastPrinted>
  <dcterms:created xsi:type="dcterms:W3CDTF">2012-01-25T12:16:36Z</dcterms:created>
  <dcterms:modified xsi:type="dcterms:W3CDTF">2023-03-13T20:17:15Z</dcterms:modified>
</cp:coreProperties>
</file>