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29.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10234613" cy="7102475"/>
  <p:custDataLst>
    <p:tags r:id="rId37"/>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1" d="100"/>
          <a:sy n="111"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796717" y="0"/>
            <a:ext cx="4435610" cy="354738"/>
          </a:xfrm>
          <a:prstGeom prst="rect">
            <a:avLst/>
          </a:prstGeom>
        </p:spPr>
        <p:txBody>
          <a:bodyPr vert="horz" lIns="91440" tIns="45720" rIns="91440" bIns="45720" rtlCol="0"/>
          <a:lstStyle>
            <a:lvl1pPr algn="r">
              <a:defRPr sz="1200"/>
            </a:lvl1pPr>
          </a:lstStyle>
          <a:p>
            <a:fld id="{5397A9D9-5389-4173-AF7E-F901413BDC5C}" type="datetimeFigureOut">
              <a:rPr lang="tr-TR" smtClean="0"/>
              <a:t>14.03.2023</a:t>
            </a:fld>
            <a:endParaRPr lang="tr-TR"/>
          </a:p>
        </p:txBody>
      </p:sp>
      <p:sp>
        <p:nvSpPr>
          <p:cNvPr id="4" name="Altbilgi Yer Tutucusu 3"/>
          <p:cNvSpPr>
            <a:spLocks noGrp="1"/>
          </p:cNvSpPr>
          <p:nvPr>
            <p:ph type="ftr" sz="quarter" idx="2"/>
          </p:nvPr>
        </p:nvSpPr>
        <p:spPr>
          <a:xfrm>
            <a:off x="1" y="6746635"/>
            <a:ext cx="4435610" cy="35473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796717" y="6746635"/>
            <a:ext cx="4435610" cy="354738"/>
          </a:xfrm>
          <a:prstGeom prst="rect">
            <a:avLst/>
          </a:prstGeom>
        </p:spPr>
        <p:txBody>
          <a:bodyPr vert="horz" lIns="91440" tIns="45720" rIns="91440" bIns="45720" rtlCol="0" anchor="b"/>
          <a:lstStyle>
            <a:lvl1pPr algn="r">
              <a:defRPr sz="1200"/>
            </a:lvl1pPr>
          </a:lstStyle>
          <a:p>
            <a:fld id="{C42CD4FC-FF66-4429-92D6-CCA573269859}" type="slidenum">
              <a:rPr lang="tr-TR" smtClean="0"/>
              <a:t>‹#›</a:t>
            </a:fld>
            <a:endParaRPr lang="tr-TR"/>
          </a:p>
        </p:txBody>
      </p:sp>
    </p:spTree>
    <p:extLst>
      <p:ext uri="{BB962C8B-B14F-4D97-AF65-F5344CB8AC3E}">
        <p14:creationId xmlns:p14="http://schemas.microsoft.com/office/powerpoint/2010/main" val="33566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4999" cy="355124"/>
          </a:xfrm>
          <a:prstGeom prst="rect">
            <a:avLst/>
          </a:prstGeom>
        </p:spPr>
        <p:txBody>
          <a:bodyPr vert="horz" lIns="99066" tIns="49533" rIns="99066" bIns="49533" rtlCol="0"/>
          <a:lstStyle>
            <a:lvl1pPr algn="l">
              <a:defRPr sz="1300"/>
            </a:lvl1pPr>
          </a:lstStyle>
          <a:p>
            <a:endParaRPr lang="tr-TR"/>
          </a:p>
        </p:txBody>
      </p:sp>
      <p:sp>
        <p:nvSpPr>
          <p:cNvPr id="3" name="Veri Yer Tutucusu 2"/>
          <p:cNvSpPr>
            <a:spLocks noGrp="1"/>
          </p:cNvSpPr>
          <p:nvPr>
            <p:ph type="dt" idx="1"/>
          </p:nvPr>
        </p:nvSpPr>
        <p:spPr>
          <a:xfrm>
            <a:off x="5797246" y="0"/>
            <a:ext cx="4434999" cy="355124"/>
          </a:xfrm>
          <a:prstGeom prst="rect">
            <a:avLst/>
          </a:prstGeom>
        </p:spPr>
        <p:txBody>
          <a:bodyPr vert="horz" lIns="99066" tIns="49533" rIns="99066" bIns="49533" rtlCol="0"/>
          <a:lstStyle>
            <a:lvl1pPr algn="r">
              <a:defRPr sz="1300"/>
            </a:lvl1pPr>
          </a:lstStyle>
          <a:p>
            <a:fld id="{DC6CEA6C-594A-4873-B219-2B29DA5829E0}" type="datetimeFigureOut">
              <a:rPr lang="tr-TR" smtClean="0"/>
              <a:t>14.03.2023</a:t>
            </a:fld>
            <a:endParaRPr lang="tr-TR"/>
          </a:p>
        </p:txBody>
      </p:sp>
      <p:sp>
        <p:nvSpPr>
          <p:cNvPr id="4" name="Slayt Görüntüsü Yer Tutucusu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9066" tIns="49533" rIns="99066" bIns="49533" rtlCol="0" anchor="ctr"/>
          <a:lstStyle/>
          <a:p>
            <a:endParaRPr lang="tr-TR"/>
          </a:p>
        </p:txBody>
      </p:sp>
      <p:sp>
        <p:nvSpPr>
          <p:cNvPr id="5" name="Not Yer Tutucusu 4"/>
          <p:cNvSpPr>
            <a:spLocks noGrp="1"/>
          </p:cNvSpPr>
          <p:nvPr>
            <p:ph type="body" sz="quarter" idx="3"/>
          </p:nvPr>
        </p:nvSpPr>
        <p:spPr>
          <a:xfrm>
            <a:off x="1023462" y="3373675"/>
            <a:ext cx="8187690" cy="3196114"/>
          </a:xfrm>
          <a:prstGeom prst="rect">
            <a:avLst/>
          </a:prstGeom>
        </p:spPr>
        <p:txBody>
          <a:bodyPr vert="horz" lIns="99066" tIns="49533" rIns="99066" bIns="49533"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1" y="6746119"/>
            <a:ext cx="4434999" cy="355124"/>
          </a:xfrm>
          <a:prstGeom prst="rect">
            <a:avLst/>
          </a:prstGeom>
        </p:spPr>
        <p:txBody>
          <a:bodyPr vert="horz" lIns="99066" tIns="49533" rIns="99066" bIns="49533" rtlCol="0" anchor="b"/>
          <a:lstStyle>
            <a:lvl1pPr algn="l">
              <a:defRPr sz="1300"/>
            </a:lvl1pPr>
          </a:lstStyle>
          <a:p>
            <a:endParaRPr lang="tr-TR"/>
          </a:p>
        </p:txBody>
      </p:sp>
      <p:sp>
        <p:nvSpPr>
          <p:cNvPr id="7" name="Slayt Numarası Yer Tutucusu 6"/>
          <p:cNvSpPr>
            <a:spLocks noGrp="1"/>
          </p:cNvSpPr>
          <p:nvPr>
            <p:ph type="sldNum" sz="quarter" idx="5"/>
          </p:nvPr>
        </p:nvSpPr>
        <p:spPr>
          <a:xfrm>
            <a:off x="5797246" y="6746119"/>
            <a:ext cx="4434999" cy="355124"/>
          </a:xfrm>
          <a:prstGeom prst="rect">
            <a:avLst/>
          </a:prstGeom>
        </p:spPr>
        <p:txBody>
          <a:bodyPr vert="horz" lIns="99066" tIns="49533" rIns="99066" bIns="49533" rtlCol="0" anchor="b"/>
          <a:lstStyle>
            <a:lvl1pPr algn="r">
              <a:defRPr sz="1300"/>
            </a:lvl1pPr>
          </a:lstStyle>
          <a:p>
            <a:fld id="{3E941159-20D0-4B44-8346-CEB6645F637B}" type="slidenum">
              <a:rPr lang="tr-TR" smtClean="0"/>
              <a:t>‹#›</a:t>
            </a:fld>
            <a:endParaRPr lang="tr-TR"/>
          </a:p>
        </p:txBody>
      </p:sp>
    </p:spTree>
    <p:extLst>
      <p:ext uri="{BB962C8B-B14F-4D97-AF65-F5344CB8AC3E}">
        <p14:creationId xmlns:p14="http://schemas.microsoft.com/office/powerpoint/2010/main" val="314256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324791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4192239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308796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4260917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51108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78055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119626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1994874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1706368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417991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4207786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326790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2474328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2505432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282094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2440592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3611798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182367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3888665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2988659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165892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139902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2629509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2422460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64108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364882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310335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350737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315021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145401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2645655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custDataLst>
              <p:tags r:id="rId1"/>
            </p:custDataLst>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custDataLst>
              <p:tags r:id="rId3"/>
            </p:custDataLst>
          </p:nvPr>
        </p:nvSpPr>
        <p:spPr/>
        <p:txBody>
          <a:bodyPr/>
          <a:lstStyle/>
          <a:p>
            <a:fld id="{35098F36-2ED2-4458-991C-3A06CEB79E18}" type="datetime1">
              <a:rPr lang="tr-TR" smtClean="0"/>
              <a:t>14.03.2023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38314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F73562-4505-48D4-AB0C-A78828E571CD}" type="datetime1">
              <a:rPr lang="tr-TR" smtClean="0"/>
              <a:t>14.03.2023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77235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6FACF17-82CF-480E-9001-5ED458AE6550}" type="datetime1">
              <a:rPr lang="tr-TR" smtClean="0"/>
              <a:t>14.03.2023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923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Başlık ve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Metin Yer Tutucusu 2"/>
          <p:cNvSpPr>
            <a:spLocks noGrp="1"/>
          </p:cNvSpPr>
          <p:nvPr>
            <p:ph type="body"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EE404D-031D-4ED0-8F70-63D022D6C58C}" type="datetime1">
              <a:rPr lang="tr-TR" smtClean="0"/>
              <a:t>14.03.2023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5524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İçerik Yer Tutucusu 2"/>
          <p:cNvSpPr>
            <a:spLocks noGrp="1"/>
          </p:cNvSpPr>
          <p:nvPr>
            <p:ph idx="1"/>
            <p:custDataLst>
              <p:tags r:id="rId2"/>
            </p:custDataLst>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custDataLst>
              <p:tags r:id="rId3"/>
            </p:custDataLst>
          </p:nvPr>
        </p:nvSpPr>
        <p:spPr/>
        <p:txBody>
          <a:bodyPr/>
          <a:lstStyle/>
          <a:p>
            <a:fld id="{58C1FF89-F808-4947-9A72-5A5A27CA8FAF}" type="datetime1">
              <a:rPr lang="tr-TR" smtClean="0"/>
              <a:t>14.03.2023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7077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8D45A50-4E68-4439-9E23-3A22CB876B15}" type="datetime1">
              <a:rPr lang="tr-TR" smtClean="0"/>
              <a:t>14.03.2023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3229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1C172D5-4EFB-4426-A680-64506F898E14}" type="datetime1">
              <a:rPr lang="tr-TR" smtClean="0"/>
              <a:t>14.03.2023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1198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CD61361-0203-4D3B-9521-95E4D8726404}" type="datetime1">
              <a:rPr lang="tr-TR" smtClean="0"/>
              <a:t>14.03.2023</a:t>
            </a:fld>
            <a:endParaRPr lang="tr-TR"/>
          </a:p>
        </p:txBody>
      </p:sp>
      <p:sp>
        <p:nvSpPr>
          <p:cNvPr id="8" name="Altbilgi Yer Tutucusu 7"/>
          <p:cNvSpPr>
            <a:spLocks noGrp="1"/>
          </p:cNvSpPr>
          <p:nvPr>
            <p:ph type="ftr" sz="quarter" idx="11"/>
          </p:nvPr>
        </p:nvSpPr>
        <p:spPr/>
        <p:txBody>
          <a:bodyPr/>
          <a:lstStyle/>
          <a:p>
            <a:r>
              <a:rPr lang="tr-TR" dirty="0"/>
              <a:t>© Marmara Üniversitesi Uzaktan Eğitim Uygulama ve Araştırma Merkezi</a:t>
            </a:r>
          </a:p>
        </p:txBody>
      </p:sp>
      <p:sp>
        <p:nvSpPr>
          <p:cNvPr id="9" name="Slayt Numarası Yer Tutucusu 8"/>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2681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Veri Yer Tutucusu 2"/>
          <p:cNvSpPr>
            <a:spLocks noGrp="1"/>
          </p:cNvSpPr>
          <p:nvPr>
            <p:ph type="dt" sz="half" idx="10"/>
            <p:custDataLst>
              <p:tags r:id="rId2"/>
            </p:custDataLst>
          </p:nvPr>
        </p:nvSpPr>
        <p:spPr/>
        <p:txBody>
          <a:bodyPr/>
          <a:lstStyle/>
          <a:p>
            <a:fld id="{C0B82931-DE90-426D-B73B-718C24C4C18C}" type="datetime1">
              <a:rPr lang="tr-TR" smtClean="0"/>
              <a:t>14.03.2023</a:t>
            </a:fld>
            <a:endParaRPr lang="tr-TR"/>
          </a:p>
        </p:txBody>
      </p:sp>
      <p:sp>
        <p:nvSpPr>
          <p:cNvPr id="4" name="Altbilgi Yer Tutucusu 3"/>
          <p:cNvSpPr>
            <a:spLocks noGrp="1"/>
          </p:cNvSpPr>
          <p:nvPr>
            <p:ph type="ftr" sz="quarter" idx="11"/>
            <p:custDataLst>
              <p:tags r:id="rId3"/>
            </p:custDataLst>
          </p:nvPr>
        </p:nvSpPr>
        <p:spPr/>
        <p:txBody>
          <a:bodyPr/>
          <a:lstStyle/>
          <a:p>
            <a:r>
              <a:rPr lang="tr-TR" dirty="0"/>
              <a:t>© Marmara Üniversitesi Uzaktan Eğitim Uygulama ve Araştırma Merkezi</a:t>
            </a:r>
          </a:p>
        </p:txBody>
      </p:sp>
      <p:sp>
        <p:nvSpPr>
          <p:cNvPr id="5" name="Slayt Numarası Yer Tutucusu 4"/>
          <p:cNvSpPr>
            <a:spLocks noGrp="1"/>
          </p:cNvSpPr>
          <p:nvPr>
            <p:ph type="sldNum" sz="quarter" idx="12"/>
            <p:custDataLst>
              <p:tags r:id="rId4"/>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0522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3C74714-6CBD-4431-9079-FC72EF95DF49}" type="datetime1">
              <a:rPr lang="tr-TR" smtClean="0"/>
              <a:t>14.03.2023</a:t>
            </a:fld>
            <a:endParaRPr lang="tr-TR"/>
          </a:p>
        </p:txBody>
      </p:sp>
      <p:sp>
        <p:nvSpPr>
          <p:cNvPr id="3" name="Altbilgi Yer Tutucusu 2"/>
          <p:cNvSpPr>
            <a:spLocks noGrp="1"/>
          </p:cNvSpPr>
          <p:nvPr>
            <p:ph type="ftr" sz="quarter" idx="11"/>
          </p:nvPr>
        </p:nvSpPr>
        <p:spPr/>
        <p:txBody>
          <a:bodyPr/>
          <a:lstStyle/>
          <a:p>
            <a:r>
              <a:rPr lang="tr-TR" dirty="0"/>
              <a:t>© Marmara Üniversitesi Uzaktan Eğitim Uygulama ve Araştırma Merkezi</a:t>
            </a:r>
          </a:p>
        </p:txBody>
      </p:sp>
      <p:sp>
        <p:nvSpPr>
          <p:cNvPr id="4" name="Slayt Numarası Yer Tutucusu 3"/>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80340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8D9EB1-0F53-402C-8A5A-CF019A6641E1}" type="datetime1">
              <a:rPr lang="tr-TR" smtClean="0"/>
              <a:t>14.03.2023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5615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98BEBEF-B307-481B-9A08-9B1DE716266D}" type="datetime1">
              <a:rPr lang="tr-TR" smtClean="0"/>
              <a:t>14.03.2023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866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41848-2227-4FFC-9B1F-DDB75172346B}" type="datetime1">
              <a:rPr lang="tr-TR" smtClean="0"/>
              <a:t>14.03.2023</a:t>
            </a:fld>
            <a:endParaRPr lang="tr-TR"/>
          </a:p>
        </p:txBody>
      </p:sp>
      <p:sp>
        <p:nvSpPr>
          <p:cNvPr id="5" name="Altbilgi Yer Tutucusu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dirty="0"/>
              <a:t>© Marmara Üniversitesi Uzaktan Eğitim Uygulama ve Araştırma Merkezi</a:t>
            </a:r>
          </a:p>
        </p:txBody>
      </p:sp>
      <p:sp>
        <p:nvSpPr>
          <p:cNvPr id="6" name="Slayt Numarası Yer Tutucusu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A703F-5BE9-489E-8C60-8A91ACC9E5BC}" type="slidenum">
              <a:rPr lang="tr-TR" smtClean="0"/>
              <a:t>‹#›</a:t>
            </a:fld>
            <a:endParaRPr lang="tr-TR"/>
          </a:p>
        </p:txBody>
      </p:sp>
    </p:spTree>
    <p:extLst>
      <p:ext uri="{BB962C8B-B14F-4D97-AF65-F5344CB8AC3E}">
        <p14:creationId xmlns:p14="http://schemas.microsoft.com/office/powerpoint/2010/main" val="367066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54.xml"/></Relationships>
</file>

<file path=ppt/slides/_rels/slide1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4.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3.png"/><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5.png"/><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6.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73.xml"/></Relationships>
</file>

<file path=ppt/slides/_rels/slide1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7.png"/><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png"/><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9.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21.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0.png"/><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23.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22.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25.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24.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96.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26.png"/><Relationship Id="rId5" Type="http://schemas.openxmlformats.org/officeDocument/2006/relationships/notesSlide" Target="../notesSlides/notesSlide23.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7.png"/><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29.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28.png"/><Relationship Id="rId5" Type="http://schemas.openxmlformats.org/officeDocument/2006/relationships/notesSlide" Target="../notesSlides/notesSlide25.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31.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30.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32.png"/><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33.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tags" Target="../tags/tag115.xml"/></Relationships>
</file>

<file path=ppt/slides/_rels/slide3.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hyperlink" Target="http://www.ti.com/corp/docs/company/history.html" TargetMode="Externa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30.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35.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34.png"/><Relationship Id="rId5" Type="http://schemas.openxmlformats.org/officeDocument/2006/relationships/notesSlide" Target="../notesSlides/notesSlide29.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image" Target="../media/image36.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tags" Target="../tags/tag122.xml"/></Relationships>
</file>

<file path=ppt/slides/_rels/slide32.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38.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37.png"/><Relationship Id="rId5" Type="http://schemas.openxmlformats.org/officeDocument/2006/relationships/notesSlide" Target="../notesSlides/notesSlide3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35.xml"/></Relationships>
</file>

<file path=ppt/slides/_rels/slide5.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4.xml"/><Relationship Id="rId7" Type="http://schemas.openxmlformats.org/officeDocument/2006/relationships/image" Target="../media/image4.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7.xml"/><Relationship Id="rId7"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3. DERS</a:t>
            </a:r>
          </a:p>
          <a:p>
            <a:pPr algn="ctr"/>
            <a:endParaRPr lang="tr-TR" sz="3600" dirty="0">
              <a:solidFill>
                <a:schemeClr val="tx1"/>
              </a:solidFill>
              <a:latin typeface="+mj-lt"/>
            </a:endParaRPr>
          </a:p>
          <a:p>
            <a:pPr algn="ctr"/>
            <a:r>
              <a:rPr lang="en-US" sz="3600" b="1" dirty="0">
                <a:solidFill>
                  <a:srgbClr val="FF0000"/>
                </a:solidFill>
                <a:latin typeface="+mj-lt"/>
              </a:rPr>
              <a:t>PYTHON </a:t>
            </a:r>
            <a:r>
              <a:rPr lang="tr-TR" sz="3600" b="1" dirty="0">
                <a:solidFill>
                  <a:srgbClr val="FF0000"/>
                </a:solidFill>
                <a:latin typeface="+mj-lt"/>
              </a:rPr>
              <a:t>İLE PROGRAMLAMA </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7046912" y="6520259"/>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ARİTMETİKSEL ATAMA OPERATÖRLERİ</a:t>
            </a:r>
          </a:p>
        </p:txBody>
      </p:sp>
      <p:sp>
        <p:nvSpPr>
          <p:cNvPr id="7" name="Yuvarlatılmış Dikdörtgen 6"/>
          <p:cNvSpPr/>
          <p:nvPr>
            <p:custDataLst>
              <p:tags r:id="rId2"/>
            </p:custDataLst>
          </p:nvPr>
        </p:nvSpPr>
        <p:spPr>
          <a:xfrm>
            <a:off x="467544"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40B32F66-4066-AA9A-9D24-B4BE93283441}"/>
              </a:ext>
            </a:extLst>
          </p:cNvPr>
          <p:cNvSpPr txBox="1"/>
          <p:nvPr/>
        </p:nvSpPr>
        <p:spPr>
          <a:xfrm>
            <a:off x="683568" y="1916832"/>
            <a:ext cx="7776864" cy="3693319"/>
          </a:xfrm>
          <a:prstGeom prst="rect">
            <a:avLst/>
          </a:prstGeom>
          <a:noFill/>
        </p:spPr>
        <p:txBody>
          <a:bodyPr wrap="square" rtlCol="0">
            <a:spAutoFit/>
          </a:bodyPr>
          <a:lstStyle/>
          <a:p>
            <a:r>
              <a:rPr lang="tr-TR" dirty="0"/>
              <a:t>Aritmetiksel ya da sözel bir ifadeyi bir değişkene aktarmak/atamak için </a:t>
            </a:r>
            <a:r>
              <a:rPr lang="tr-TR" b="1" dirty="0"/>
              <a:t>‘=’</a:t>
            </a:r>
            <a:r>
              <a:rPr lang="tr-TR" dirty="0"/>
              <a:t> </a:t>
            </a:r>
            <a:r>
              <a:rPr lang="tr-TR" b="1" dirty="0"/>
              <a:t>atama operatörü </a:t>
            </a:r>
            <a:r>
              <a:rPr lang="tr-TR" dirty="0"/>
              <a:t>kullanılır. Bir atama ‘=’ operatörünün kullanım amacı basit olup, eşitliğin sağındaki ifadeyi soluna aktarmaktadır. Örneğin; </a:t>
            </a:r>
            <a:r>
              <a:rPr lang="tr-TR" b="1" dirty="0"/>
              <a:t>‘ a = 3 ’ </a:t>
            </a:r>
            <a:r>
              <a:rPr lang="tr-TR" dirty="0"/>
              <a:t>ifadesinde </a:t>
            </a:r>
            <a:r>
              <a:rPr lang="tr-TR" b="1" dirty="0"/>
              <a:t>‘ a ’ </a:t>
            </a:r>
            <a:r>
              <a:rPr lang="tr-TR" dirty="0"/>
              <a:t>değişkenine </a:t>
            </a:r>
            <a:r>
              <a:rPr lang="tr-TR" b="1" dirty="0"/>
              <a:t>‘ 3 ’ </a:t>
            </a:r>
            <a:r>
              <a:rPr lang="tr-TR" dirty="0"/>
              <a:t>sayısal değeri atanmış/aktarılmıştır.</a:t>
            </a:r>
          </a:p>
          <a:p>
            <a:endParaRPr lang="tr-TR" b="1" dirty="0"/>
          </a:p>
          <a:p>
            <a:endParaRPr lang="tr-TR" b="1" dirty="0"/>
          </a:p>
          <a:p>
            <a:r>
              <a:rPr lang="tr-TR" dirty="0"/>
              <a:t>Python dilinde matematiksel işlemlerde; bu </a:t>
            </a:r>
            <a:r>
              <a:rPr lang="tr-TR" b="1" dirty="0"/>
              <a:t>‘ = ’ </a:t>
            </a:r>
            <a:r>
              <a:rPr lang="tr-TR" dirty="0"/>
              <a:t>atama operatörü ile aritmetiksel operatörlerin birleşmesi ile yeni operatörler oluşturulabilir ki bu yeni operatörlere ait </a:t>
            </a:r>
            <a:r>
              <a:rPr lang="tr-TR" b="1" dirty="0"/>
              <a:t>aritmetiksel atama operatörleri</a:t>
            </a:r>
            <a:r>
              <a:rPr lang="tr-TR" dirty="0"/>
              <a:t> denir.</a:t>
            </a:r>
          </a:p>
          <a:p>
            <a:endParaRPr lang="tr-TR" dirty="0"/>
          </a:p>
          <a:p>
            <a:r>
              <a:rPr lang="tr-TR" dirty="0"/>
              <a:t>Bu operatörlerin gösterimi, aritmetiksel operatör  ve ‘=’ parametresinin yan yana birleşmesi {+=, -=, *=, /= gibi } şeklindedir. Sonraki sayfada örnek üzerinden anlatılmıştır.</a:t>
            </a:r>
            <a:endParaRPr lang="en-US" dirty="0"/>
          </a:p>
        </p:txBody>
      </p:sp>
    </p:spTree>
    <p:extLst>
      <p:ext uri="{BB962C8B-B14F-4D97-AF65-F5344CB8AC3E}">
        <p14:creationId xmlns:p14="http://schemas.microsoft.com/office/powerpoint/2010/main" val="307686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16632"/>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pic>
        <p:nvPicPr>
          <p:cNvPr id="6" name="Picture 5">
            <a:extLst>
              <a:ext uri="{FF2B5EF4-FFF2-40B4-BE49-F238E27FC236}">
                <a16:creationId xmlns:a16="http://schemas.microsoft.com/office/drawing/2014/main" id="{73FC3ADE-51A6-F289-7E8E-37FFF9D21424}"/>
              </a:ext>
            </a:extLst>
          </p:cNvPr>
          <p:cNvPicPr>
            <a:picLocks noChangeAspect="1"/>
          </p:cNvPicPr>
          <p:nvPr/>
        </p:nvPicPr>
        <p:blipFill>
          <a:blip r:embed="rId6"/>
          <a:stretch>
            <a:fillRect/>
          </a:stretch>
        </p:blipFill>
        <p:spPr>
          <a:xfrm>
            <a:off x="1168835" y="1340768"/>
            <a:ext cx="6885977" cy="57606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356C3299-882A-B413-6397-61FB3A640164}"/>
              </a:ext>
            </a:extLst>
          </p:cNvPr>
          <p:cNvSpPr txBox="1"/>
          <p:nvPr/>
        </p:nvSpPr>
        <p:spPr>
          <a:xfrm>
            <a:off x="1168835" y="2708920"/>
            <a:ext cx="6885977" cy="1754326"/>
          </a:xfrm>
          <a:prstGeom prst="rect">
            <a:avLst/>
          </a:prstGeom>
          <a:noFill/>
        </p:spPr>
        <p:txBody>
          <a:bodyPr wrap="square" rtlCol="0">
            <a:spAutoFit/>
          </a:bodyPr>
          <a:lstStyle/>
          <a:p>
            <a:r>
              <a:rPr lang="tr-TR" dirty="0"/>
              <a:t>Yukarıdaki örnekte  += operatörünün yaptığı işlev; </a:t>
            </a:r>
            <a:r>
              <a:rPr lang="tr-TR" b="1" dirty="0"/>
              <a:t>‘’değişkene eşitliğin sağındaki değeri ekle ve sonucu yine değişkene aktar ‘’</a:t>
            </a:r>
            <a:r>
              <a:rPr lang="tr-TR" dirty="0"/>
              <a:t> şeklinde açıklanabilir.</a:t>
            </a:r>
          </a:p>
          <a:p>
            <a:endParaRPr lang="tr-TR" b="1" dirty="0"/>
          </a:p>
          <a:p>
            <a:r>
              <a:rPr lang="tr-TR" dirty="0"/>
              <a:t>Eğer  </a:t>
            </a:r>
            <a:r>
              <a:rPr lang="tr-TR" b="1" dirty="0"/>
              <a:t>‘’ Toplam+=5’’</a:t>
            </a:r>
            <a:r>
              <a:rPr lang="tr-TR" dirty="0"/>
              <a:t> satırı bir döngü içerisinde yazılacak olursa </a:t>
            </a:r>
            <a:r>
              <a:rPr lang="tr-TR" b="1" dirty="0"/>
              <a:t>ardışık toplama </a:t>
            </a:r>
            <a:r>
              <a:rPr lang="tr-TR" dirty="0"/>
              <a:t>işlemi gerçekleştirilmiş olunur. </a:t>
            </a:r>
          </a:p>
        </p:txBody>
      </p:sp>
    </p:spTree>
    <p:extLst>
      <p:ext uri="{BB962C8B-B14F-4D97-AF65-F5344CB8AC3E}">
        <p14:creationId xmlns:p14="http://schemas.microsoft.com/office/powerpoint/2010/main" val="318476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317230"/>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pic>
        <p:nvPicPr>
          <p:cNvPr id="10" name="Picture 9">
            <a:extLst>
              <a:ext uri="{FF2B5EF4-FFF2-40B4-BE49-F238E27FC236}">
                <a16:creationId xmlns:a16="http://schemas.microsoft.com/office/drawing/2014/main" id="{1E348C74-C1EA-6923-DB76-13E98AE64776}"/>
              </a:ext>
            </a:extLst>
          </p:cNvPr>
          <p:cNvPicPr>
            <a:picLocks noChangeAspect="1"/>
          </p:cNvPicPr>
          <p:nvPr/>
        </p:nvPicPr>
        <p:blipFill>
          <a:blip r:embed="rId6"/>
          <a:stretch>
            <a:fillRect/>
          </a:stretch>
        </p:blipFill>
        <p:spPr>
          <a:xfrm>
            <a:off x="910566" y="1903547"/>
            <a:ext cx="7402516" cy="2010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94A3575F-A3A5-7A07-B934-4C8E3167FD2C}"/>
              </a:ext>
            </a:extLst>
          </p:cNvPr>
          <p:cNvSpPr txBox="1"/>
          <p:nvPr/>
        </p:nvSpPr>
        <p:spPr>
          <a:xfrm>
            <a:off x="910566" y="942700"/>
            <a:ext cx="7402516" cy="369332"/>
          </a:xfrm>
          <a:prstGeom prst="rect">
            <a:avLst/>
          </a:prstGeom>
          <a:noFill/>
        </p:spPr>
        <p:txBody>
          <a:bodyPr wrap="square" rtlCol="0">
            <a:spAutoFit/>
          </a:bodyPr>
          <a:lstStyle/>
          <a:p>
            <a:r>
              <a:rPr lang="en-US" dirty="0" err="1"/>
              <a:t>Ar</a:t>
            </a:r>
            <a:r>
              <a:rPr lang="tr-TR" dirty="0" err="1"/>
              <a:t>itmetiksel</a:t>
            </a:r>
            <a:r>
              <a:rPr lang="tr-TR" dirty="0"/>
              <a:t> Atama Operatörleri</a:t>
            </a:r>
            <a:endParaRPr lang="en-US" dirty="0"/>
          </a:p>
        </p:txBody>
      </p:sp>
    </p:spTree>
    <p:extLst>
      <p:ext uri="{BB962C8B-B14F-4D97-AF65-F5344CB8AC3E}">
        <p14:creationId xmlns:p14="http://schemas.microsoft.com/office/powerpoint/2010/main" val="238085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39552" y="317230"/>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C5EF88F0-8B2B-5ADA-53AC-3AECFBB13FEB}"/>
              </a:ext>
            </a:extLst>
          </p:cNvPr>
          <p:cNvSpPr txBox="1"/>
          <p:nvPr/>
        </p:nvSpPr>
        <p:spPr>
          <a:xfrm>
            <a:off x="827584" y="764704"/>
            <a:ext cx="7632848" cy="923330"/>
          </a:xfrm>
          <a:prstGeom prst="rect">
            <a:avLst/>
          </a:prstGeom>
          <a:noFill/>
        </p:spPr>
        <p:txBody>
          <a:bodyPr wrap="square" rtlCol="0">
            <a:spAutoFit/>
          </a:bodyPr>
          <a:lstStyle/>
          <a:p>
            <a:r>
              <a:rPr lang="tr-TR" dirty="0"/>
              <a:t>Örnek;</a:t>
            </a:r>
          </a:p>
          <a:p>
            <a:endParaRPr lang="tr-TR" dirty="0"/>
          </a:p>
          <a:p>
            <a:endParaRPr lang="en-US" dirty="0"/>
          </a:p>
        </p:txBody>
      </p:sp>
      <p:pic>
        <p:nvPicPr>
          <p:cNvPr id="6" name="Picture 5">
            <a:extLst>
              <a:ext uri="{FF2B5EF4-FFF2-40B4-BE49-F238E27FC236}">
                <a16:creationId xmlns:a16="http://schemas.microsoft.com/office/drawing/2014/main" id="{94F280DE-21D1-06F3-E053-068B8FD5ADF9}"/>
              </a:ext>
            </a:extLst>
          </p:cNvPr>
          <p:cNvPicPr>
            <a:picLocks noChangeAspect="1"/>
          </p:cNvPicPr>
          <p:nvPr/>
        </p:nvPicPr>
        <p:blipFill>
          <a:blip r:embed="rId6"/>
          <a:stretch>
            <a:fillRect/>
          </a:stretch>
        </p:blipFill>
        <p:spPr>
          <a:xfrm>
            <a:off x="971600" y="1133715"/>
            <a:ext cx="2376264" cy="1371501"/>
          </a:xfrm>
          <a:prstGeom prst="rect">
            <a:avLst/>
          </a:prstGeom>
        </p:spPr>
      </p:pic>
      <p:sp>
        <p:nvSpPr>
          <p:cNvPr id="8" name="TextBox 7">
            <a:extLst>
              <a:ext uri="{FF2B5EF4-FFF2-40B4-BE49-F238E27FC236}">
                <a16:creationId xmlns:a16="http://schemas.microsoft.com/office/drawing/2014/main" id="{A55F2270-ABC1-224E-2BC8-4C3C55F6BC1F}"/>
              </a:ext>
            </a:extLst>
          </p:cNvPr>
          <p:cNvSpPr txBox="1"/>
          <p:nvPr/>
        </p:nvSpPr>
        <p:spPr>
          <a:xfrm>
            <a:off x="3563888" y="1128630"/>
            <a:ext cx="4536504" cy="369332"/>
          </a:xfrm>
          <a:prstGeom prst="rect">
            <a:avLst/>
          </a:prstGeom>
          <a:noFill/>
        </p:spPr>
        <p:txBody>
          <a:bodyPr wrap="square" rtlCol="0">
            <a:spAutoFit/>
          </a:bodyPr>
          <a:lstStyle/>
          <a:p>
            <a:r>
              <a:rPr lang="tr-TR" dirty="0"/>
              <a:t>Yandaki  programın çıktısı ne olacaktır ?</a:t>
            </a:r>
          </a:p>
        </p:txBody>
      </p:sp>
      <p:sp>
        <p:nvSpPr>
          <p:cNvPr id="9" name="TextBox 8">
            <a:extLst>
              <a:ext uri="{FF2B5EF4-FFF2-40B4-BE49-F238E27FC236}">
                <a16:creationId xmlns:a16="http://schemas.microsoft.com/office/drawing/2014/main" id="{BD8EE51E-5B68-A5BE-ED9F-72F28BF65DA3}"/>
              </a:ext>
            </a:extLst>
          </p:cNvPr>
          <p:cNvSpPr txBox="1"/>
          <p:nvPr/>
        </p:nvSpPr>
        <p:spPr>
          <a:xfrm>
            <a:off x="1115616" y="2874227"/>
            <a:ext cx="6984776" cy="2031325"/>
          </a:xfrm>
          <a:prstGeom prst="rect">
            <a:avLst/>
          </a:prstGeom>
          <a:noFill/>
        </p:spPr>
        <p:txBody>
          <a:bodyPr wrap="square" rtlCol="0">
            <a:spAutoFit/>
          </a:bodyPr>
          <a:lstStyle/>
          <a:p>
            <a:r>
              <a:rPr lang="tr-TR" dirty="0"/>
              <a:t>Çözüm; </a:t>
            </a:r>
          </a:p>
          <a:p>
            <a:r>
              <a:rPr lang="tr-TR" dirty="0"/>
              <a:t>z = 2 </a:t>
            </a:r>
          </a:p>
          <a:p>
            <a:r>
              <a:rPr lang="tr-TR" dirty="0"/>
              <a:t>y = 2</a:t>
            </a:r>
          </a:p>
          <a:p>
            <a:r>
              <a:rPr lang="tr-TR" dirty="0"/>
              <a:t>z = z * 3</a:t>
            </a:r>
          </a:p>
          <a:p>
            <a:r>
              <a:rPr lang="tr-TR" dirty="0"/>
              <a:t>y = y / z</a:t>
            </a:r>
          </a:p>
          <a:p>
            <a:endParaRPr lang="tr-TR" dirty="0"/>
          </a:p>
          <a:p>
            <a:r>
              <a:rPr lang="tr-TR" dirty="0"/>
              <a:t>Olacaktır. Bu programın çıktısı z=6 , y = 0.3333 şeklinde olacaktır.</a:t>
            </a:r>
            <a:endParaRPr lang="en-US" dirty="0"/>
          </a:p>
        </p:txBody>
      </p:sp>
    </p:spTree>
    <p:extLst>
      <p:ext uri="{BB962C8B-B14F-4D97-AF65-F5344CB8AC3E}">
        <p14:creationId xmlns:p14="http://schemas.microsoft.com/office/powerpoint/2010/main" val="151965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39552" y="317230"/>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pic>
        <p:nvPicPr>
          <p:cNvPr id="10" name="Picture 9">
            <a:extLst>
              <a:ext uri="{FF2B5EF4-FFF2-40B4-BE49-F238E27FC236}">
                <a16:creationId xmlns:a16="http://schemas.microsoft.com/office/drawing/2014/main" id="{9771E4FB-5297-777A-FB2F-9994B8351A14}"/>
              </a:ext>
            </a:extLst>
          </p:cNvPr>
          <p:cNvPicPr>
            <a:picLocks noChangeAspect="1"/>
          </p:cNvPicPr>
          <p:nvPr/>
        </p:nvPicPr>
        <p:blipFill>
          <a:blip r:embed="rId6"/>
          <a:stretch>
            <a:fillRect/>
          </a:stretch>
        </p:blipFill>
        <p:spPr>
          <a:xfrm>
            <a:off x="971600" y="1351761"/>
            <a:ext cx="2333951" cy="3077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24FB4AD6-3498-15A4-28AF-E671EDBEAA3F}"/>
              </a:ext>
            </a:extLst>
          </p:cNvPr>
          <p:cNvSpPr txBox="1"/>
          <p:nvPr/>
        </p:nvSpPr>
        <p:spPr>
          <a:xfrm>
            <a:off x="971600" y="692696"/>
            <a:ext cx="7344816" cy="369332"/>
          </a:xfrm>
          <a:prstGeom prst="rect">
            <a:avLst/>
          </a:prstGeom>
          <a:noFill/>
        </p:spPr>
        <p:txBody>
          <a:bodyPr wrap="square" rtlCol="0">
            <a:spAutoFit/>
          </a:bodyPr>
          <a:lstStyle/>
          <a:p>
            <a:r>
              <a:rPr lang="tr-TR" dirty="0"/>
              <a:t>Örnek;</a:t>
            </a:r>
          </a:p>
        </p:txBody>
      </p:sp>
      <p:sp>
        <p:nvSpPr>
          <p:cNvPr id="12" name="TextBox 11">
            <a:extLst>
              <a:ext uri="{FF2B5EF4-FFF2-40B4-BE49-F238E27FC236}">
                <a16:creationId xmlns:a16="http://schemas.microsoft.com/office/drawing/2014/main" id="{2C1DA7F2-6760-0C15-7F3A-0BE4579F9C97}"/>
              </a:ext>
            </a:extLst>
          </p:cNvPr>
          <p:cNvSpPr txBox="1"/>
          <p:nvPr/>
        </p:nvSpPr>
        <p:spPr>
          <a:xfrm>
            <a:off x="3851920" y="1412776"/>
            <a:ext cx="4032448" cy="1477328"/>
          </a:xfrm>
          <a:prstGeom prst="rect">
            <a:avLst/>
          </a:prstGeom>
          <a:noFill/>
        </p:spPr>
        <p:txBody>
          <a:bodyPr wrap="square" rtlCol="0">
            <a:spAutoFit/>
          </a:bodyPr>
          <a:lstStyle/>
          <a:p>
            <a:r>
              <a:rPr lang="tr-TR" dirty="0"/>
              <a:t>Yandaki programın çıktısı ne olur ?</a:t>
            </a:r>
          </a:p>
          <a:p>
            <a:endParaRPr lang="tr-TR" dirty="0"/>
          </a:p>
          <a:p>
            <a:endParaRPr lang="tr-TR" dirty="0"/>
          </a:p>
          <a:p>
            <a:endParaRPr lang="tr-TR" dirty="0"/>
          </a:p>
          <a:p>
            <a:r>
              <a:rPr lang="tr-TR" dirty="0"/>
              <a:t>Çözüm;</a:t>
            </a:r>
          </a:p>
        </p:txBody>
      </p:sp>
      <p:pic>
        <p:nvPicPr>
          <p:cNvPr id="14" name="Picture 13">
            <a:extLst>
              <a:ext uri="{FF2B5EF4-FFF2-40B4-BE49-F238E27FC236}">
                <a16:creationId xmlns:a16="http://schemas.microsoft.com/office/drawing/2014/main" id="{0A72826A-0BC4-FCA9-D7FE-3A74008BE20D}"/>
              </a:ext>
            </a:extLst>
          </p:cNvPr>
          <p:cNvPicPr>
            <a:picLocks noChangeAspect="1"/>
          </p:cNvPicPr>
          <p:nvPr/>
        </p:nvPicPr>
        <p:blipFill>
          <a:blip r:embed="rId7"/>
          <a:stretch>
            <a:fillRect/>
          </a:stretch>
        </p:blipFill>
        <p:spPr>
          <a:xfrm>
            <a:off x="4004382" y="2996952"/>
            <a:ext cx="1135236" cy="1162925"/>
          </a:xfrm>
          <a:prstGeom prst="rect">
            <a:avLst/>
          </a:prstGeom>
        </p:spPr>
      </p:pic>
    </p:spTree>
    <p:extLst>
      <p:ext uri="{BB962C8B-B14F-4D97-AF65-F5344CB8AC3E}">
        <p14:creationId xmlns:p14="http://schemas.microsoft.com/office/powerpoint/2010/main" val="252298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39552" y="317230"/>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pic>
        <p:nvPicPr>
          <p:cNvPr id="5" name="Picture 4">
            <a:extLst>
              <a:ext uri="{FF2B5EF4-FFF2-40B4-BE49-F238E27FC236}">
                <a16:creationId xmlns:a16="http://schemas.microsoft.com/office/drawing/2014/main" id="{C2D58442-152E-275B-D0B8-7583397B7F21}"/>
              </a:ext>
            </a:extLst>
          </p:cNvPr>
          <p:cNvPicPr>
            <a:picLocks noChangeAspect="1"/>
          </p:cNvPicPr>
          <p:nvPr/>
        </p:nvPicPr>
        <p:blipFill>
          <a:blip r:embed="rId6"/>
          <a:stretch>
            <a:fillRect/>
          </a:stretch>
        </p:blipFill>
        <p:spPr>
          <a:xfrm>
            <a:off x="806338" y="925815"/>
            <a:ext cx="7815294" cy="5031965"/>
          </a:xfrm>
          <a:prstGeom prst="rect">
            <a:avLst/>
          </a:prstGeom>
        </p:spPr>
      </p:pic>
      <p:sp>
        <p:nvSpPr>
          <p:cNvPr id="6" name="TextBox 5">
            <a:extLst>
              <a:ext uri="{FF2B5EF4-FFF2-40B4-BE49-F238E27FC236}">
                <a16:creationId xmlns:a16="http://schemas.microsoft.com/office/drawing/2014/main" id="{78785A04-C935-6D32-63CA-70E5EB0D2DB6}"/>
              </a:ext>
            </a:extLst>
          </p:cNvPr>
          <p:cNvSpPr txBox="1"/>
          <p:nvPr/>
        </p:nvSpPr>
        <p:spPr>
          <a:xfrm>
            <a:off x="683568" y="1196752"/>
            <a:ext cx="94186" cy="369332"/>
          </a:xfrm>
          <a:prstGeom prst="rect">
            <a:avLst/>
          </a:prstGeom>
          <a:noFill/>
        </p:spPr>
        <p:txBody>
          <a:bodyPr wrap="square" rtlCol="0">
            <a:spAutoFit/>
          </a:bodyPr>
          <a:lstStyle/>
          <a:p>
            <a:r>
              <a:rPr lang="en-US" dirty="0"/>
              <a:t>x</a:t>
            </a:r>
          </a:p>
        </p:txBody>
      </p:sp>
    </p:spTree>
    <p:extLst>
      <p:ext uri="{BB962C8B-B14F-4D97-AF65-F5344CB8AC3E}">
        <p14:creationId xmlns:p14="http://schemas.microsoft.com/office/powerpoint/2010/main" val="2898245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KAR</a:t>
            </a:r>
            <a:r>
              <a:rPr lang="tr-TR" sz="2000" b="1" dirty="0">
                <a:solidFill>
                  <a:srgbClr val="FF0000"/>
                </a:solidFill>
              </a:rPr>
              <a:t>ŞILAŞTIRMA OPERATÖRLERİ</a:t>
            </a:r>
          </a:p>
        </p:txBody>
      </p:sp>
      <p:sp>
        <p:nvSpPr>
          <p:cNvPr id="7" name="Yuvarlatılmış Dikdörtgen 6"/>
          <p:cNvSpPr/>
          <p:nvPr>
            <p:custDataLst>
              <p:tags r:id="rId2"/>
            </p:custDataLst>
          </p:nvPr>
        </p:nvSpPr>
        <p:spPr>
          <a:xfrm>
            <a:off x="467544"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40B32F66-4066-AA9A-9D24-B4BE93283441}"/>
              </a:ext>
            </a:extLst>
          </p:cNvPr>
          <p:cNvSpPr txBox="1"/>
          <p:nvPr/>
        </p:nvSpPr>
        <p:spPr>
          <a:xfrm>
            <a:off x="683568" y="1916832"/>
            <a:ext cx="7776864" cy="1200329"/>
          </a:xfrm>
          <a:prstGeom prst="rect">
            <a:avLst/>
          </a:prstGeom>
          <a:noFill/>
        </p:spPr>
        <p:txBody>
          <a:bodyPr wrap="square" rtlCol="0">
            <a:spAutoFit/>
          </a:bodyPr>
          <a:lstStyle/>
          <a:p>
            <a:r>
              <a:rPr lang="tr-TR" dirty="0"/>
              <a:t>Verilerin birbiriyle karşılaştırılmasında kullanılır. Sonuç </a:t>
            </a:r>
            <a:r>
              <a:rPr lang="tr-TR" b="1" dirty="0"/>
              <a:t>doğru</a:t>
            </a:r>
            <a:r>
              <a:rPr lang="tr-TR" dirty="0"/>
              <a:t> ise </a:t>
            </a:r>
            <a:r>
              <a:rPr lang="tr-TR" b="1" dirty="0"/>
              <a:t>True</a:t>
            </a:r>
            <a:r>
              <a:rPr lang="tr-TR" dirty="0"/>
              <a:t>, </a:t>
            </a:r>
            <a:r>
              <a:rPr lang="tr-TR" b="1" dirty="0"/>
              <a:t>yanlış</a:t>
            </a:r>
            <a:r>
              <a:rPr lang="tr-TR" dirty="0"/>
              <a:t> ise </a:t>
            </a:r>
            <a:r>
              <a:rPr lang="tr-TR" b="1" dirty="0"/>
              <a:t>False</a:t>
            </a:r>
            <a:r>
              <a:rPr lang="tr-TR" dirty="0"/>
              <a:t> değerini döndürür. Bir karşılaştırmanın, koşulunun söz konusu olduğu döngü veya karar yapılarında bu karşılaştırma operatörlerinden biri mutlaka kullanılmalıdır.</a:t>
            </a:r>
            <a:endParaRPr lang="en-US" dirty="0"/>
          </a:p>
        </p:txBody>
      </p:sp>
      <p:pic>
        <p:nvPicPr>
          <p:cNvPr id="8" name="Picture 7">
            <a:extLst>
              <a:ext uri="{FF2B5EF4-FFF2-40B4-BE49-F238E27FC236}">
                <a16:creationId xmlns:a16="http://schemas.microsoft.com/office/drawing/2014/main" id="{B329694B-EA83-5AEC-B699-FF8D7ADEC0F3}"/>
              </a:ext>
            </a:extLst>
          </p:cNvPr>
          <p:cNvPicPr>
            <a:picLocks noChangeAspect="1"/>
          </p:cNvPicPr>
          <p:nvPr/>
        </p:nvPicPr>
        <p:blipFill>
          <a:blip r:embed="rId7"/>
          <a:stretch>
            <a:fillRect/>
          </a:stretch>
        </p:blipFill>
        <p:spPr>
          <a:xfrm>
            <a:off x="795400" y="3429000"/>
            <a:ext cx="7632848" cy="1838582"/>
          </a:xfrm>
          <a:prstGeom prst="rect">
            <a:avLst/>
          </a:prstGeom>
        </p:spPr>
      </p:pic>
    </p:spTree>
    <p:extLst>
      <p:ext uri="{BB962C8B-B14F-4D97-AF65-F5344CB8AC3E}">
        <p14:creationId xmlns:p14="http://schemas.microsoft.com/office/powerpoint/2010/main" val="363510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265733"/>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DF38551A-C37E-762B-61ED-140341D3C61A}"/>
              </a:ext>
            </a:extLst>
          </p:cNvPr>
          <p:cNvSpPr txBox="1"/>
          <p:nvPr/>
        </p:nvSpPr>
        <p:spPr>
          <a:xfrm>
            <a:off x="899592" y="1000252"/>
            <a:ext cx="7416824" cy="369332"/>
          </a:xfrm>
          <a:prstGeom prst="rect">
            <a:avLst/>
          </a:prstGeom>
          <a:noFill/>
        </p:spPr>
        <p:txBody>
          <a:bodyPr wrap="square" rtlCol="0">
            <a:spAutoFit/>
          </a:bodyPr>
          <a:lstStyle/>
          <a:p>
            <a:r>
              <a:rPr lang="en-US" dirty="0"/>
              <a:t>A</a:t>
            </a:r>
            <a:r>
              <a:rPr lang="tr-TR" dirty="0" err="1"/>
              <a:t>şağıdaki</a:t>
            </a:r>
            <a:r>
              <a:rPr lang="tr-TR" dirty="0"/>
              <a:t> program parçalarının  çıktılarına dikkat ediniz !</a:t>
            </a:r>
          </a:p>
        </p:txBody>
      </p:sp>
      <p:pic>
        <p:nvPicPr>
          <p:cNvPr id="9" name="Picture 8">
            <a:extLst>
              <a:ext uri="{FF2B5EF4-FFF2-40B4-BE49-F238E27FC236}">
                <a16:creationId xmlns:a16="http://schemas.microsoft.com/office/drawing/2014/main" id="{B0DD2B83-AA1B-7230-6219-B69C87BF84BD}"/>
              </a:ext>
            </a:extLst>
          </p:cNvPr>
          <p:cNvPicPr>
            <a:picLocks noChangeAspect="1"/>
          </p:cNvPicPr>
          <p:nvPr/>
        </p:nvPicPr>
        <p:blipFill>
          <a:blip r:embed="rId6"/>
          <a:stretch>
            <a:fillRect/>
          </a:stretch>
        </p:blipFill>
        <p:spPr>
          <a:xfrm>
            <a:off x="1126305" y="1556792"/>
            <a:ext cx="6891390" cy="3003698"/>
          </a:xfrm>
          <a:prstGeom prst="rect">
            <a:avLst/>
          </a:prstGeom>
        </p:spPr>
      </p:pic>
    </p:spTree>
    <p:extLst>
      <p:ext uri="{BB962C8B-B14F-4D97-AF65-F5344CB8AC3E}">
        <p14:creationId xmlns:p14="http://schemas.microsoft.com/office/powerpoint/2010/main" val="268715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6E97CC51-6AE6-E770-01DF-A244A4FD5C87}"/>
              </a:ext>
            </a:extLst>
          </p:cNvPr>
          <p:cNvSpPr txBox="1"/>
          <p:nvPr/>
        </p:nvSpPr>
        <p:spPr>
          <a:xfrm>
            <a:off x="827584" y="620688"/>
            <a:ext cx="7560840" cy="923330"/>
          </a:xfrm>
          <a:prstGeom prst="rect">
            <a:avLst/>
          </a:prstGeom>
          <a:noFill/>
        </p:spPr>
        <p:txBody>
          <a:bodyPr wrap="square" rtlCol="0">
            <a:spAutoFit/>
          </a:bodyPr>
          <a:lstStyle/>
          <a:p>
            <a:r>
              <a:rPr lang="tr-TR" dirty="0"/>
              <a:t>Örnek;</a:t>
            </a:r>
            <a:br>
              <a:rPr lang="tr-TR" dirty="0"/>
            </a:br>
            <a:r>
              <a:rPr lang="tr-TR" dirty="0"/>
              <a:t>Aşağıdaki program parçasının çıktısı nedir ?</a:t>
            </a:r>
          </a:p>
          <a:p>
            <a:r>
              <a:rPr lang="tr-TR" dirty="0"/>
              <a:t>  </a:t>
            </a:r>
            <a:endParaRPr lang="en-US" dirty="0"/>
          </a:p>
        </p:txBody>
      </p:sp>
      <p:pic>
        <p:nvPicPr>
          <p:cNvPr id="8" name="Picture 7">
            <a:extLst>
              <a:ext uri="{FF2B5EF4-FFF2-40B4-BE49-F238E27FC236}">
                <a16:creationId xmlns:a16="http://schemas.microsoft.com/office/drawing/2014/main" id="{78C48294-617A-9A85-9F1D-1CB8A325FA53}"/>
              </a:ext>
            </a:extLst>
          </p:cNvPr>
          <p:cNvPicPr>
            <a:picLocks noChangeAspect="1"/>
          </p:cNvPicPr>
          <p:nvPr/>
        </p:nvPicPr>
        <p:blipFill>
          <a:blip r:embed="rId6"/>
          <a:stretch>
            <a:fillRect/>
          </a:stretch>
        </p:blipFill>
        <p:spPr>
          <a:xfrm>
            <a:off x="957102" y="1412776"/>
            <a:ext cx="2462769" cy="2308324"/>
          </a:xfrm>
          <a:prstGeom prst="rect">
            <a:avLst/>
          </a:prstGeom>
        </p:spPr>
      </p:pic>
      <p:sp>
        <p:nvSpPr>
          <p:cNvPr id="10" name="TextBox 9">
            <a:extLst>
              <a:ext uri="{FF2B5EF4-FFF2-40B4-BE49-F238E27FC236}">
                <a16:creationId xmlns:a16="http://schemas.microsoft.com/office/drawing/2014/main" id="{A862552E-1569-ACD8-4485-7CBC5DD4D156}"/>
              </a:ext>
            </a:extLst>
          </p:cNvPr>
          <p:cNvSpPr txBox="1"/>
          <p:nvPr/>
        </p:nvSpPr>
        <p:spPr>
          <a:xfrm>
            <a:off x="3851923" y="1412776"/>
            <a:ext cx="3744416" cy="2308324"/>
          </a:xfrm>
          <a:prstGeom prst="rect">
            <a:avLst/>
          </a:prstGeom>
          <a:noFill/>
        </p:spPr>
        <p:txBody>
          <a:bodyPr wrap="square" rtlCol="0">
            <a:spAutoFit/>
          </a:bodyPr>
          <a:lstStyle/>
          <a:p>
            <a:r>
              <a:rPr lang="tr-TR" dirty="0"/>
              <a:t>Çözüm;</a:t>
            </a:r>
          </a:p>
          <a:p>
            <a:endParaRPr lang="tr-TR" dirty="0"/>
          </a:p>
          <a:p>
            <a:r>
              <a:rPr lang="tr-TR" dirty="0" err="1"/>
              <a:t>min</a:t>
            </a:r>
            <a:r>
              <a:rPr lang="tr-TR" dirty="0"/>
              <a:t>() fonksiyonu iki değeri karşılaştırır. Dolayısıyla içteki </a:t>
            </a:r>
            <a:r>
              <a:rPr lang="tr-TR" dirty="0" err="1"/>
              <a:t>min</a:t>
            </a:r>
            <a:r>
              <a:rPr lang="tr-TR" dirty="0"/>
              <a:t> (</a:t>
            </a:r>
            <a:r>
              <a:rPr lang="tr-TR" dirty="0" err="1"/>
              <a:t>a,b</a:t>
            </a:r>
            <a:r>
              <a:rPr lang="tr-TR" dirty="0"/>
              <a:t>) ile a ya da b’nin en küçüğü belirlenir. </a:t>
            </a:r>
            <a:r>
              <a:rPr lang="tr-TR" dirty="0" err="1"/>
              <a:t>min</a:t>
            </a:r>
            <a:r>
              <a:rPr lang="tr-TR" dirty="0"/>
              <a:t>(</a:t>
            </a:r>
            <a:r>
              <a:rPr lang="tr-TR" dirty="0" err="1"/>
              <a:t>min</a:t>
            </a:r>
            <a:r>
              <a:rPr lang="tr-TR" dirty="0"/>
              <a:t>(</a:t>
            </a:r>
            <a:r>
              <a:rPr lang="tr-TR" dirty="0" err="1"/>
              <a:t>a,b</a:t>
            </a:r>
            <a:r>
              <a:rPr lang="tr-TR" dirty="0"/>
              <a:t>),c) ile de elde edilen en küçük sayı ile c karşılaştırılır. Cevap;5’tir.</a:t>
            </a:r>
            <a:endParaRPr lang="en-US" dirty="0"/>
          </a:p>
        </p:txBody>
      </p:sp>
    </p:spTree>
    <p:extLst>
      <p:ext uri="{BB962C8B-B14F-4D97-AF65-F5344CB8AC3E}">
        <p14:creationId xmlns:p14="http://schemas.microsoft.com/office/powerpoint/2010/main" val="332697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MANTIKSAL OPERATÖRLER</a:t>
            </a:r>
          </a:p>
        </p:txBody>
      </p:sp>
      <p:sp>
        <p:nvSpPr>
          <p:cNvPr id="7" name="Yuvarlatılmış Dikdörtgen 6"/>
          <p:cNvSpPr/>
          <p:nvPr>
            <p:custDataLst>
              <p:tags r:id="rId2"/>
            </p:custDataLst>
          </p:nvPr>
        </p:nvSpPr>
        <p:spPr>
          <a:xfrm>
            <a:off x="467544"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AE927496-38C1-B92F-3BBF-30BE69FDAD60}"/>
              </a:ext>
            </a:extLst>
          </p:cNvPr>
          <p:cNvSpPr txBox="1"/>
          <p:nvPr/>
        </p:nvSpPr>
        <p:spPr>
          <a:xfrm>
            <a:off x="755576" y="1916832"/>
            <a:ext cx="7488832" cy="1477328"/>
          </a:xfrm>
          <a:prstGeom prst="rect">
            <a:avLst/>
          </a:prstGeom>
          <a:noFill/>
        </p:spPr>
        <p:txBody>
          <a:bodyPr wrap="square" rtlCol="0">
            <a:spAutoFit/>
          </a:bodyPr>
          <a:lstStyle/>
          <a:p>
            <a:r>
              <a:rPr lang="tr-TR" dirty="0"/>
              <a:t>Mantıksal operatörler, birden fazla verinin birbiri ile kıyaslanması durumunda kullanılır. Kıyaslamanın sonucuna bağlı olarak da hangi işlem veyahut işlemlerin yapılacağına karar verilir. Mantıksal operatörlerin sonucu, </a:t>
            </a:r>
            <a:r>
              <a:rPr lang="tr-TR" b="1" dirty="0" err="1"/>
              <a:t>boolean</a:t>
            </a:r>
            <a:r>
              <a:rPr lang="tr-TR" b="1" dirty="0"/>
              <a:t> tipi </a:t>
            </a:r>
            <a:r>
              <a:rPr lang="tr-TR" dirty="0"/>
              <a:t>değişkenlerde tutulur ve sonuç olarak sadece birbirinin tersi olan iki değerden </a:t>
            </a:r>
            <a:r>
              <a:rPr lang="tr-TR" b="1" dirty="0"/>
              <a:t>‘’TRUE/DOĞRU’’ </a:t>
            </a:r>
            <a:r>
              <a:rPr lang="tr-TR" dirty="0"/>
              <a:t>veya </a:t>
            </a:r>
            <a:r>
              <a:rPr lang="tr-TR" b="1" dirty="0"/>
              <a:t>‘’FALSE/YANLIŞ’’ </a:t>
            </a:r>
            <a:r>
              <a:rPr lang="tr-TR" dirty="0"/>
              <a:t>biri döndürülür.</a:t>
            </a:r>
          </a:p>
        </p:txBody>
      </p:sp>
      <p:pic>
        <p:nvPicPr>
          <p:cNvPr id="10" name="Picture 9">
            <a:extLst>
              <a:ext uri="{FF2B5EF4-FFF2-40B4-BE49-F238E27FC236}">
                <a16:creationId xmlns:a16="http://schemas.microsoft.com/office/drawing/2014/main" id="{55C84C78-49F4-B95E-41B0-4FFE20D9E58F}"/>
              </a:ext>
            </a:extLst>
          </p:cNvPr>
          <p:cNvPicPr>
            <a:picLocks noChangeAspect="1"/>
          </p:cNvPicPr>
          <p:nvPr/>
        </p:nvPicPr>
        <p:blipFill>
          <a:blip r:embed="rId7"/>
          <a:stretch>
            <a:fillRect/>
          </a:stretch>
        </p:blipFill>
        <p:spPr>
          <a:xfrm>
            <a:off x="953852" y="3717032"/>
            <a:ext cx="7236296" cy="19042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463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OPERATÖRLER VE MATEMATİKSEL İFADELERİN</a:t>
            </a:r>
          </a:p>
          <a:p>
            <a:pPr algn="ctr"/>
            <a:r>
              <a:rPr lang="tr-TR" sz="2000" b="1" dirty="0">
                <a:solidFill>
                  <a:srgbClr val="FF0000"/>
                </a:solidFill>
              </a:rPr>
              <a:t>KODLANMASI</a:t>
            </a:r>
          </a:p>
        </p:txBody>
      </p:sp>
      <p:sp>
        <p:nvSpPr>
          <p:cNvPr id="7" name="Yuvarlatılmış Dikdörtgen 6"/>
          <p:cNvSpPr/>
          <p:nvPr>
            <p:custDataLst>
              <p:tags r:id="rId2"/>
            </p:custDataLst>
          </p:nvPr>
        </p:nvSpPr>
        <p:spPr>
          <a:xfrm>
            <a:off x="467544"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11930437-DD1E-CC9B-57E7-E56B3744FBE6}"/>
              </a:ext>
            </a:extLst>
          </p:cNvPr>
          <p:cNvSpPr txBox="1"/>
          <p:nvPr/>
        </p:nvSpPr>
        <p:spPr>
          <a:xfrm>
            <a:off x="795400" y="2239884"/>
            <a:ext cx="7632848" cy="3373359"/>
          </a:xfrm>
          <a:prstGeom prst="rect">
            <a:avLst/>
          </a:prstGeom>
          <a:noFill/>
        </p:spPr>
        <p:txBody>
          <a:bodyPr wrap="square" rtlCol="0">
            <a:spAutoFit/>
          </a:bodyPr>
          <a:lstStyle/>
          <a:p>
            <a:pPr marL="342900" indent="-342900">
              <a:lnSpc>
                <a:spcPct val="150000"/>
              </a:lnSpc>
              <a:buFont typeface="+mj-lt"/>
              <a:buAutoNum type="arabicPeriod"/>
            </a:pPr>
            <a:r>
              <a:rPr lang="tr-TR" dirty="0">
                <a:solidFill>
                  <a:srgbClr val="FF0000"/>
                </a:solidFill>
              </a:rPr>
              <a:t>Giriş</a:t>
            </a:r>
          </a:p>
          <a:p>
            <a:pPr marL="342900" indent="-342900">
              <a:lnSpc>
                <a:spcPct val="150000"/>
              </a:lnSpc>
              <a:buFont typeface="+mj-lt"/>
              <a:buAutoNum type="arabicPeriod"/>
            </a:pPr>
            <a:r>
              <a:rPr lang="tr-TR" dirty="0">
                <a:solidFill>
                  <a:srgbClr val="FF0000"/>
                </a:solidFill>
              </a:rPr>
              <a:t>Operatörler</a:t>
            </a:r>
          </a:p>
          <a:p>
            <a:pPr marL="342900" indent="-342900">
              <a:lnSpc>
                <a:spcPct val="150000"/>
              </a:lnSpc>
              <a:buAutoNum type="arabicPeriod" startAt="3"/>
            </a:pPr>
            <a:r>
              <a:rPr lang="tr-TR" dirty="0">
                <a:solidFill>
                  <a:srgbClr val="FF0000"/>
                </a:solidFill>
              </a:rPr>
              <a:t>Aritmetiksel Atama Operatörleri</a:t>
            </a:r>
          </a:p>
          <a:p>
            <a:pPr marL="342900" indent="-342900">
              <a:lnSpc>
                <a:spcPct val="150000"/>
              </a:lnSpc>
              <a:buAutoNum type="arabicPeriod" startAt="3"/>
            </a:pPr>
            <a:r>
              <a:rPr lang="tr-TR" dirty="0">
                <a:solidFill>
                  <a:srgbClr val="FF0000"/>
                </a:solidFill>
              </a:rPr>
              <a:t>Karşılaştırma Operatörleri</a:t>
            </a:r>
          </a:p>
          <a:p>
            <a:pPr marL="342900" indent="-342900">
              <a:lnSpc>
                <a:spcPct val="150000"/>
              </a:lnSpc>
              <a:buAutoNum type="arabicPeriod" startAt="3"/>
            </a:pPr>
            <a:r>
              <a:rPr lang="tr-TR" dirty="0">
                <a:solidFill>
                  <a:srgbClr val="FF0000"/>
                </a:solidFill>
              </a:rPr>
              <a:t>Mantıksal Operatörler</a:t>
            </a:r>
          </a:p>
          <a:p>
            <a:pPr marL="342900" indent="-342900">
              <a:lnSpc>
                <a:spcPct val="150000"/>
              </a:lnSpc>
              <a:buAutoNum type="arabicPeriod" startAt="3"/>
            </a:pPr>
            <a:r>
              <a:rPr lang="tr-TR" dirty="0">
                <a:solidFill>
                  <a:srgbClr val="FF0000"/>
                </a:solidFill>
              </a:rPr>
              <a:t>Bit İşlem Operatörleri</a:t>
            </a:r>
          </a:p>
          <a:p>
            <a:pPr marL="342900" indent="-342900">
              <a:lnSpc>
                <a:spcPct val="150000"/>
              </a:lnSpc>
              <a:buAutoNum type="arabicPeriod" startAt="3"/>
            </a:pPr>
            <a:r>
              <a:rPr lang="tr-TR" dirty="0">
                <a:solidFill>
                  <a:srgbClr val="FF0000"/>
                </a:solidFill>
              </a:rPr>
              <a:t>Python Operatörlerinin Öncelik Sıraları</a:t>
            </a:r>
          </a:p>
          <a:p>
            <a:pPr marL="342900" indent="-342900">
              <a:lnSpc>
                <a:spcPct val="150000"/>
              </a:lnSpc>
              <a:buAutoNum type="arabicPeriod" startAt="3"/>
            </a:pPr>
            <a:r>
              <a:rPr lang="tr-TR" dirty="0">
                <a:solidFill>
                  <a:srgbClr val="FF0000"/>
                </a:solidFill>
              </a:rPr>
              <a:t>Matematiksel İfadelerin Kodlanması</a:t>
            </a:r>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0689C68-5AB6-71D9-CF5D-DC9335743FCC}"/>
              </a:ext>
            </a:extLst>
          </p:cNvPr>
          <p:cNvSpPr txBox="1"/>
          <p:nvPr/>
        </p:nvSpPr>
        <p:spPr>
          <a:xfrm>
            <a:off x="683568" y="805354"/>
            <a:ext cx="7200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and: Bu </a:t>
            </a:r>
            <a:r>
              <a:rPr lang="en-US" dirty="0" err="1"/>
              <a:t>operatör</a:t>
            </a:r>
            <a:r>
              <a:rPr lang="en-US" dirty="0"/>
              <a:t>, </a:t>
            </a:r>
            <a:r>
              <a:rPr lang="en-US" dirty="0" err="1"/>
              <a:t>iki</a:t>
            </a:r>
            <a:r>
              <a:rPr lang="en-US" dirty="0"/>
              <a:t> </a:t>
            </a:r>
            <a:r>
              <a:rPr lang="en-US" dirty="0" err="1"/>
              <a:t>koşulun</a:t>
            </a:r>
            <a:r>
              <a:rPr lang="en-US" dirty="0"/>
              <a:t> da </a:t>
            </a:r>
            <a:r>
              <a:rPr lang="en-US" dirty="0" err="1"/>
              <a:t>doğru</a:t>
            </a:r>
            <a:r>
              <a:rPr lang="en-US" dirty="0"/>
              <a:t> </a:t>
            </a:r>
            <a:r>
              <a:rPr lang="en-US" dirty="0" err="1"/>
              <a:t>olması</a:t>
            </a:r>
            <a:r>
              <a:rPr lang="en-US" dirty="0"/>
              <a:t> </a:t>
            </a:r>
            <a:r>
              <a:rPr lang="en-US" dirty="0" err="1"/>
              <a:t>durumunda</a:t>
            </a:r>
            <a:r>
              <a:rPr lang="en-US" dirty="0"/>
              <a:t> True (</a:t>
            </a:r>
            <a:r>
              <a:rPr lang="en-US" dirty="0" err="1"/>
              <a:t>doğru</a:t>
            </a:r>
            <a:r>
              <a:rPr lang="en-US" dirty="0"/>
              <a:t>) </a:t>
            </a:r>
            <a:r>
              <a:rPr lang="en-US" dirty="0" err="1"/>
              <a:t>döndürür</a:t>
            </a:r>
            <a:r>
              <a:rPr lang="en-US" dirty="0"/>
              <a:t>. </a:t>
            </a:r>
            <a:r>
              <a:rPr lang="en-US" dirty="0" err="1"/>
              <a:t>Aksi</a:t>
            </a:r>
            <a:r>
              <a:rPr lang="en-US" dirty="0"/>
              <a:t> </a:t>
            </a:r>
            <a:r>
              <a:rPr lang="en-US" dirty="0" err="1"/>
              <a:t>takdirde</a:t>
            </a:r>
            <a:r>
              <a:rPr lang="en-US" dirty="0"/>
              <a:t> False (</a:t>
            </a:r>
            <a:r>
              <a:rPr lang="en-US" dirty="0" err="1"/>
              <a:t>yanlış</a:t>
            </a:r>
            <a:r>
              <a:rPr lang="en-US" dirty="0"/>
              <a:t>) </a:t>
            </a:r>
            <a:r>
              <a:rPr lang="en-US" dirty="0" err="1"/>
              <a:t>döndürür</a:t>
            </a:r>
            <a:r>
              <a:rPr lang="en-US" dirty="0"/>
              <a:t>. </a:t>
            </a:r>
            <a:r>
              <a:rPr lang="en-US" dirty="0" err="1"/>
              <a:t>Örnek</a:t>
            </a:r>
            <a:r>
              <a:rPr lang="en-US" dirty="0"/>
              <a:t>:</a:t>
            </a:r>
            <a:endParaRPr lang="tr-TR" dirty="0"/>
          </a:p>
        </p:txBody>
      </p:sp>
      <p:pic>
        <p:nvPicPr>
          <p:cNvPr id="9" name="Picture 8">
            <a:extLst>
              <a:ext uri="{FF2B5EF4-FFF2-40B4-BE49-F238E27FC236}">
                <a16:creationId xmlns:a16="http://schemas.microsoft.com/office/drawing/2014/main" id="{4E9DDFC3-394F-752F-3163-62AF2920705D}"/>
              </a:ext>
            </a:extLst>
          </p:cNvPr>
          <p:cNvPicPr>
            <a:picLocks noChangeAspect="1"/>
          </p:cNvPicPr>
          <p:nvPr/>
        </p:nvPicPr>
        <p:blipFill>
          <a:blip r:embed="rId6"/>
          <a:stretch>
            <a:fillRect/>
          </a:stretch>
        </p:blipFill>
        <p:spPr>
          <a:xfrm>
            <a:off x="1043608" y="1487507"/>
            <a:ext cx="4763165" cy="2086266"/>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32D53AAB-F90A-3C87-80ED-D17B5048C618}"/>
              </a:ext>
            </a:extLst>
          </p:cNvPr>
          <p:cNvSpPr txBox="1"/>
          <p:nvPr/>
        </p:nvSpPr>
        <p:spPr>
          <a:xfrm>
            <a:off x="1043608" y="4077072"/>
            <a:ext cx="68407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or: Bu </a:t>
            </a:r>
            <a:r>
              <a:rPr lang="en-US" dirty="0" err="1"/>
              <a:t>operatör</a:t>
            </a:r>
            <a:r>
              <a:rPr lang="en-US" dirty="0"/>
              <a:t>, </a:t>
            </a:r>
            <a:r>
              <a:rPr lang="en-US" dirty="0" err="1"/>
              <a:t>en</a:t>
            </a:r>
            <a:r>
              <a:rPr lang="en-US" dirty="0"/>
              <a:t> </a:t>
            </a:r>
            <a:r>
              <a:rPr lang="en-US" dirty="0" err="1"/>
              <a:t>az</a:t>
            </a:r>
            <a:r>
              <a:rPr lang="en-US" dirty="0"/>
              <a:t> </a:t>
            </a:r>
            <a:r>
              <a:rPr lang="en-US" dirty="0" err="1"/>
              <a:t>bir</a:t>
            </a:r>
            <a:r>
              <a:rPr lang="en-US" dirty="0"/>
              <a:t> </a:t>
            </a:r>
            <a:r>
              <a:rPr lang="en-US" dirty="0" err="1"/>
              <a:t>koşulun</a:t>
            </a:r>
            <a:r>
              <a:rPr lang="en-US" dirty="0"/>
              <a:t> </a:t>
            </a:r>
            <a:r>
              <a:rPr lang="en-US" dirty="0" err="1"/>
              <a:t>doğru</a:t>
            </a:r>
            <a:r>
              <a:rPr lang="en-US" dirty="0"/>
              <a:t> </a:t>
            </a:r>
            <a:r>
              <a:rPr lang="en-US" dirty="0" err="1"/>
              <a:t>olması</a:t>
            </a:r>
            <a:r>
              <a:rPr lang="en-US" dirty="0"/>
              <a:t> </a:t>
            </a:r>
            <a:r>
              <a:rPr lang="en-US" dirty="0" err="1"/>
              <a:t>durumunda</a:t>
            </a:r>
            <a:r>
              <a:rPr lang="en-US" dirty="0"/>
              <a:t> True (</a:t>
            </a:r>
            <a:r>
              <a:rPr lang="en-US" dirty="0" err="1"/>
              <a:t>doğru</a:t>
            </a:r>
            <a:r>
              <a:rPr lang="en-US" dirty="0"/>
              <a:t>) </a:t>
            </a:r>
            <a:r>
              <a:rPr lang="en-US" dirty="0" err="1"/>
              <a:t>döndürür</a:t>
            </a:r>
            <a:r>
              <a:rPr lang="en-US" dirty="0"/>
              <a:t>. </a:t>
            </a:r>
            <a:r>
              <a:rPr lang="en-US" dirty="0" err="1"/>
              <a:t>Eğer</a:t>
            </a:r>
            <a:r>
              <a:rPr lang="en-US" dirty="0"/>
              <a:t> her </a:t>
            </a:r>
            <a:r>
              <a:rPr lang="en-US" dirty="0" err="1"/>
              <a:t>iki</a:t>
            </a:r>
            <a:r>
              <a:rPr lang="en-US" dirty="0"/>
              <a:t> </a:t>
            </a:r>
            <a:r>
              <a:rPr lang="en-US" dirty="0" err="1"/>
              <a:t>koşul</a:t>
            </a:r>
            <a:r>
              <a:rPr lang="en-US" dirty="0"/>
              <a:t> da </a:t>
            </a:r>
            <a:r>
              <a:rPr lang="en-US" dirty="0" err="1"/>
              <a:t>yanlışsa</a:t>
            </a:r>
            <a:r>
              <a:rPr lang="en-US" dirty="0"/>
              <a:t> False (</a:t>
            </a:r>
            <a:r>
              <a:rPr lang="en-US" dirty="0" err="1"/>
              <a:t>yanlış</a:t>
            </a:r>
            <a:r>
              <a:rPr lang="en-US" dirty="0"/>
              <a:t>) </a:t>
            </a:r>
            <a:r>
              <a:rPr lang="en-US" dirty="0" err="1"/>
              <a:t>döndürür</a:t>
            </a:r>
            <a:r>
              <a:rPr lang="en-US" dirty="0"/>
              <a:t>. </a:t>
            </a:r>
            <a:r>
              <a:rPr lang="en-US" dirty="0" err="1"/>
              <a:t>Örnek</a:t>
            </a:r>
            <a:r>
              <a:rPr lang="en-US" dirty="0"/>
              <a:t>:</a:t>
            </a:r>
            <a:endParaRPr lang="tr-TR" dirty="0"/>
          </a:p>
        </p:txBody>
      </p:sp>
      <p:pic>
        <p:nvPicPr>
          <p:cNvPr id="13" name="Picture 12">
            <a:extLst>
              <a:ext uri="{FF2B5EF4-FFF2-40B4-BE49-F238E27FC236}">
                <a16:creationId xmlns:a16="http://schemas.microsoft.com/office/drawing/2014/main" id="{CA6B2472-895F-4D06-0A68-582FE15503B3}"/>
              </a:ext>
            </a:extLst>
          </p:cNvPr>
          <p:cNvPicPr>
            <a:picLocks noChangeAspect="1"/>
          </p:cNvPicPr>
          <p:nvPr/>
        </p:nvPicPr>
        <p:blipFill>
          <a:blip r:embed="rId7"/>
          <a:stretch>
            <a:fillRect/>
          </a:stretch>
        </p:blipFill>
        <p:spPr>
          <a:xfrm>
            <a:off x="1043607" y="5000402"/>
            <a:ext cx="4763165" cy="1497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304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5882F171-A8C2-85FE-F302-B4237ADF0CA8}"/>
              </a:ext>
            </a:extLst>
          </p:cNvPr>
          <p:cNvSpPr txBox="1"/>
          <p:nvPr/>
        </p:nvSpPr>
        <p:spPr>
          <a:xfrm>
            <a:off x="683568" y="620688"/>
            <a:ext cx="74168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not: Bu </a:t>
            </a:r>
            <a:r>
              <a:rPr lang="en-US" dirty="0" err="1"/>
              <a:t>operatör</a:t>
            </a:r>
            <a:r>
              <a:rPr lang="en-US" dirty="0"/>
              <a:t>, </a:t>
            </a:r>
            <a:r>
              <a:rPr lang="en-US" dirty="0" err="1"/>
              <a:t>bir</a:t>
            </a:r>
            <a:r>
              <a:rPr lang="en-US" dirty="0"/>
              <a:t> </a:t>
            </a:r>
            <a:r>
              <a:rPr lang="en-US" dirty="0" err="1"/>
              <a:t>koşulun</a:t>
            </a:r>
            <a:r>
              <a:rPr lang="en-US" dirty="0"/>
              <a:t> </a:t>
            </a:r>
            <a:r>
              <a:rPr lang="en-US" dirty="0" err="1"/>
              <a:t>tersini</a:t>
            </a:r>
            <a:r>
              <a:rPr lang="en-US" dirty="0"/>
              <a:t> </a:t>
            </a:r>
            <a:r>
              <a:rPr lang="en-US" dirty="0" err="1"/>
              <a:t>alır</a:t>
            </a:r>
            <a:r>
              <a:rPr lang="en-US" dirty="0"/>
              <a:t>. </a:t>
            </a:r>
            <a:r>
              <a:rPr lang="en-US" dirty="0" err="1"/>
              <a:t>Eğer</a:t>
            </a:r>
            <a:r>
              <a:rPr lang="en-US" dirty="0"/>
              <a:t> </a:t>
            </a:r>
            <a:r>
              <a:rPr lang="en-US" dirty="0" err="1"/>
              <a:t>koşul</a:t>
            </a:r>
            <a:r>
              <a:rPr lang="en-US" dirty="0"/>
              <a:t> </a:t>
            </a:r>
            <a:r>
              <a:rPr lang="en-US" dirty="0" err="1"/>
              <a:t>doğruysa</a:t>
            </a:r>
            <a:r>
              <a:rPr lang="en-US" dirty="0"/>
              <a:t> False (</a:t>
            </a:r>
            <a:r>
              <a:rPr lang="en-US" dirty="0" err="1"/>
              <a:t>yanlış</a:t>
            </a:r>
            <a:r>
              <a:rPr lang="en-US" dirty="0"/>
              <a:t>), </a:t>
            </a:r>
            <a:r>
              <a:rPr lang="en-US" dirty="0" err="1"/>
              <a:t>yanlışsa</a:t>
            </a:r>
            <a:r>
              <a:rPr lang="en-US" dirty="0"/>
              <a:t> True (</a:t>
            </a:r>
            <a:r>
              <a:rPr lang="en-US" dirty="0" err="1"/>
              <a:t>doğru</a:t>
            </a:r>
            <a:r>
              <a:rPr lang="en-US" dirty="0"/>
              <a:t>) </a:t>
            </a:r>
            <a:r>
              <a:rPr lang="en-US" dirty="0" err="1"/>
              <a:t>döndürür</a:t>
            </a:r>
            <a:r>
              <a:rPr lang="en-US" dirty="0"/>
              <a:t>. </a:t>
            </a:r>
            <a:r>
              <a:rPr lang="en-US" dirty="0" err="1"/>
              <a:t>Örnek</a:t>
            </a:r>
            <a:r>
              <a:rPr lang="en-US" dirty="0"/>
              <a:t>:</a:t>
            </a:r>
            <a:endParaRPr lang="tr-TR" dirty="0"/>
          </a:p>
        </p:txBody>
      </p:sp>
      <p:pic>
        <p:nvPicPr>
          <p:cNvPr id="9" name="Picture 8">
            <a:extLst>
              <a:ext uri="{FF2B5EF4-FFF2-40B4-BE49-F238E27FC236}">
                <a16:creationId xmlns:a16="http://schemas.microsoft.com/office/drawing/2014/main" id="{594A0709-913D-31E7-5DFD-547A4B7A3D10}"/>
              </a:ext>
            </a:extLst>
          </p:cNvPr>
          <p:cNvPicPr>
            <a:picLocks noChangeAspect="1"/>
          </p:cNvPicPr>
          <p:nvPr/>
        </p:nvPicPr>
        <p:blipFill>
          <a:blip r:embed="rId6"/>
          <a:stretch>
            <a:fillRect/>
          </a:stretch>
        </p:blipFill>
        <p:spPr>
          <a:xfrm>
            <a:off x="1090772" y="1439754"/>
            <a:ext cx="3724795" cy="1657581"/>
          </a:xfrm>
          <a:prstGeom prst="rect">
            <a:avLst/>
          </a:prstGeom>
        </p:spPr>
      </p:pic>
      <p:sp>
        <p:nvSpPr>
          <p:cNvPr id="11" name="TextBox 10">
            <a:extLst>
              <a:ext uri="{FF2B5EF4-FFF2-40B4-BE49-F238E27FC236}">
                <a16:creationId xmlns:a16="http://schemas.microsoft.com/office/drawing/2014/main" id="{301988C1-784C-97C3-6331-0E87CAA5A629}"/>
              </a:ext>
            </a:extLst>
          </p:cNvPr>
          <p:cNvSpPr txBox="1"/>
          <p:nvPr/>
        </p:nvSpPr>
        <p:spPr>
          <a:xfrm>
            <a:off x="1043608" y="3429000"/>
            <a:ext cx="7056784" cy="369332"/>
          </a:xfrm>
          <a:prstGeom prst="rect">
            <a:avLst/>
          </a:prstGeom>
          <a:noFill/>
        </p:spPr>
        <p:txBody>
          <a:bodyPr wrap="square" rtlCol="0">
            <a:spAutoFit/>
          </a:bodyPr>
          <a:lstStyle/>
          <a:p>
            <a:r>
              <a:rPr lang="tr-TR" dirty="0"/>
              <a:t>Örnekler;</a:t>
            </a:r>
          </a:p>
        </p:txBody>
      </p:sp>
      <p:pic>
        <p:nvPicPr>
          <p:cNvPr id="13" name="Picture 12">
            <a:extLst>
              <a:ext uri="{FF2B5EF4-FFF2-40B4-BE49-F238E27FC236}">
                <a16:creationId xmlns:a16="http://schemas.microsoft.com/office/drawing/2014/main" id="{B19BF9E5-8674-C894-ACAC-EA1DE57BC747}"/>
              </a:ext>
            </a:extLst>
          </p:cNvPr>
          <p:cNvPicPr>
            <a:picLocks noChangeAspect="1"/>
          </p:cNvPicPr>
          <p:nvPr/>
        </p:nvPicPr>
        <p:blipFill>
          <a:blip r:embed="rId7"/>
          <a:stretch>
            <a:fillRect/>
          </a:stretch>
        </p:blipFill>
        <p:spPr>
          <a:xfrm>
            <a:off x="1090772" y="4124421"/>
            <a:ext cx="3724795" cy="1924319"/>
          </a:xfrm>
          <a:prstGeom prst="rect">
            <a:avLst/>
          </a:prstGeom>
        </p:spPr>
      </p:pic>
    </p:spTree>
    <p:extLst>
      <p:ext uri="{BB962C8B-B14F-4D97-AF65-F5344CB8AC3E}">
        <p14:creationId xmlns:p14="http://schemas.microsoft.com/office/powerpoint/2010/main" val="174406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4E6E2EF9-2EDF-3721-6546-03F6387E2985}"/>
              </a:ext>
            </a:extLst>
          </p:cNvPr>
          <p:cNvSpPr txBox="1"/>
          <p:nvPr/>
        </p:nvSpPr>
        <p:spPr>
          <a:xfrm>
            <a:off x="683568" y="692696"/>
            <a:ext cx="7416824" cy="369332"/>
          </a:xfrm>
          <a:prstGeom prst="rect">
            <a:avLst/>
          </a:prstGeom>
          <a:noFill/>
        </p:spPr>
        <p:txBody>
          <a:bodyPr wrap="square" rtlCol="0">
            <a:spAutoFit/>
          </a:bodyPr>
          <a:lstStyle/>
          <a:p>
            <a:r>
              <a:rPr lang="tr-TR" dirty="0"/>
              <a:t>Örnekler;</a:t>
            </a:r>
          </a:p>
        </p:txBody>
      </p:sp>
      <p:pic>
        <p:nvPicPr>
          <p:cNvPr id="9" name="Picture 8">
            <a:extLst>
              <a:ext uri="{FF2B5EF4-FFF2-40B4-BE49-F238E27FC236}">
                <a16:creationId xmlns:a16="http://schemas.microsoft.com/office/drawing/2014/main" id="{9B80FBBB-2445-01B9-8248-CA4EB8E90B5D}"/>
              </a:ext>
            </a:extLst>
          </p:cNvPr>
          <p:cNvPicPr>
            <a:picLocks noChangeAspect="1"/>
          </p:cNvPicPr>
          <p:nvPr/>
        </p:nvPicPr>
        <p:blipFill>
          <a:blip r:embed="rId6"/>
          <a:stretch>
            <a:fillRect/>
          </a:stretch>
        </p:blipFill>
        <p:spPr>
          <a:xfrm>
            <a:off x="755576" y="1258754"/>
            <a:ext cx="4153480" cy="1838582"/>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38D81CED-309A-6915-BE61-BD068F997ED6}"/>
              </a:ext>
            </a:extLst>
          </p:cNvPr>
          <p:cNvPicPr>
            <a:picLocks noChangeAspect="1"/>
          </p:cNvPicPr>
          <p:nvPr/>
        </p:nvPicPr>
        <p:blipFill>
          <a:blip r:embed="rId7"/>
          <a:stretch>
            <a:fillRect/>
          </a:stretch>
        </p:blipFill>
        <p:spPr>
          <a:xfrm>
            <a:off x="755576" y="4012689"/>
            <a:ext cx="4153480" cy="1838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296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BİT İŞLEM OPERATÖRLERİ</a:t>
            </a:r>
          </a:p>
        </p:txBody>
      </p:sp>
      <p:sp>
        <p:nvSpPr>
          <p:cNvPr id="7" name="Yuvarlatılmış Dikdörtgen 6"/>
          <p:cNvSpPr/>
          <p:nvPr>
            <p:custDataLst>
              <p:tags r:id="rId2"/>
            </p:custDataLst>
          </p:nvPr>
        </p:nvSpPr>
        <p:spPr>
          <a:xfrm>
            <a:off x="467544" y="1502990"/>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9" name="TextBox 8">
            <a:extLst>
              <a:ext uri="{FF2B5EF4-FFF2-40B4-BE49-F238E27FC236}">
                <a16:creationId xmlns:a16="http://schemas.microsoft.com/office/drawing/2014/main" id="{2CF430DE-D028-8689-E519-B7200A706BFB}"/>
              </a:ext>
            </a:extLst>
          </p:cNvPr>
          <p:cNvSpPr txBox="1"/>
          <p:nvPr/>
        </p:nvSpPr>
        <p:spPr>
          <a:xfrm>
            <a:off x="755576" y="2358256"/>
            <a:ext cx="7632848" cy="1200329"/>
          </a:xfrm>
          <a:prstGeom prst="rect">
            <a:avLst/>
          </a:prstGeom>
          <a:noFill/>
        </p:spPr>
        <p:txBody>
          <a:bodyPr wrap="square" rtlCol="0">
            <a:spAutoFit/>
          </a:bodyPr>
          <a:lstStyle/>
          <a:p>
            <a:r>
              <a:rPr lang="tr-TR" dirty="0"/>
              <a:t>Bit işlem operatörleri; verilen sayının/değerin ikili tabandaki bit karşılığını alıp, bu bitler üzerinde tek tek mantıksal (lojik) işlem gerçekleştirmektedirler. Bit işlemleri ile ilgili değişkenlerin tamsayı veri tipinde </a:t>
            </a:r>
            <a:r>
              <a:rPr lang="tr-TR" b="1" dirty="0"/>
              <a:t>(</a:t>
            </a:r>
            <a:r>
              <a:rPr lang="tr-TR" b="1" dirty="0" err="1"/>
              <a:t>int</a:t>
            </a:r>
            <a:r>
              <a:rPr lang="tr-TR" b="1" dirty="0"/>
              <a:t>) </a:t>
            </a:r>
            <a:r>
              <a:rPr lang="tr-TR" dirty="0"/>
              <a:t>olmasına dikkat etmelidir, çünkü diğer veri tipleri </a:t>
            </a:r>
            <a:r>
              <a:rPr lang="tr-TR" b="1" dirty="0"/>
              <a:t>(</a:t>
            </a:r>
            <a:r>
              <a:rPr lang="tr-TR" b="1" dirty="0" err="1"/>
              <a:t>float</a:t>
            </a:r>
            <a:r>
              <a:rPr lang="tr-TR" b="1" dirty="0"/>
              <a:t>, </a:t>
            </a:r>
            <a:r>
              <a:rPr lang="tr-TR" b="1" dirty="0" err="1"/>
              <a:t>complex</a:t>
            </a:r>
            <a:r>
              <a:rPr lang="tr-TR" b="1" dirty="0"/>
              <a:t> gibi) </a:t>
            </a:r>
            <a:r>
              <a:rPr lang="tr-TR" dirty="0"/>
              <a:t>kullanılmamaktadır.</a:t>
            </a:r>
            <a:endParaRPr lang="en-US" dirty="0"/>
          </a:p>
        </p:txBody>
      </p:sp>
      <p:sp>
        <p:nvSpPr>
          <p:cNvPr id="11" name="TextBox 10">
            <a:extLst>
              <a:ext uri="{FF2B5EF4-FFF2-40B4-BE49-F238E27FC236}">
                <a16:creationId xmlns:a16="http://schemas.microsoft.com/office/drawing/2014/main" id="{CE090F63-56DD-7B9C-43AA-B8044ED00CA0}"/>
              </a:ext>
            </a:extLst>
          </p:cNvPr>
          <p:cNvSpPr txBox="1"/>
          <p:nvPr/>
        </p:nvSpPr>
        <p:spPr>
          <a:xfrm>
            <a:off x="755576" y="4413851"/>
            <a:ext cx="7632848" cy="923330"/>
          </a:xfrm>
          <a:prstGeom prst="rect">
            <a:avLst/>
          </a:prstGeom>
          <a:noFill/>
        </p:spPr>
        <p:txBody>
          <a:bodyPr wrap="square" rtlCol="0">
            <a:spAutoFit/>
          </a:bodyPr>
          <a:lstStyle/>
          <a:p>
            <a:r>
              <a:rPr lang="tr-TR" dirty="0"/>
              <a:t>Bit düzeyinde bir sayının bir basamak (bit) </a:t>
            </a:r>
            <a:r>
              <a:rPr lang="tr-TR" b="1" dirty="0"/>
              <a:t>sola</a:t>
            </a:r>
            <a:r>
              <a:rPr lang="tr-TR" dirty="0"/>
              <a:t> (</a:t>
            </a:r>
            <a:r>
              <a:rPr lang="en-US" dirty="0"/>
              <a:t>&lt;&lt;</a:t>
            </a:r>
            <a:r>
              <a:rPr lang="tr-TR" dirty="0"/>
              <a:t>) kaydırılması, o sayının </a:t>
            </a:r>
            <a:r>
              <a:rPr lang="tr-TR" b="1" dirty="0"/>
              <a:t>2 ile çarpılması</a:t>
            </a:r>
            <a:r>
              <a:rPr lang="tr-TR" dirty="0"/>
              <a:t>, bir bit </a:t>
            </a:r>
            <a:r>
              <a:rPr lang="tr-TR" b="1" dirty="0"/>
              <a:t>sağa</a:t>
            </a:r>
            <a:r>
              <a:rPr lang="tr-TR" dirty="0"/>
              <a:t> kaydırılması ise o sayının </a:t>
            </a:r>
            <a:r>
              <a:rPr lang="tr-TR" b="1" dirty="0"/>
              <a:t>2’ye bölünmesi</a:t>
            </a:r>
            <a:r>
              <a:rPr lang="tr-TR" dirty="0"/>
              <a:t> anlamına gelmektedir.</a:t>
            </a:r>
            <a:endParaRPr lang="en-US" dirty="0"/>
          </a:p>
        </p:txBody>
      </p:sp>
    </p:spTree>
    <p:extLst>
      <p:ext uri="{BB962C8B-B14F-4D97-AF65-F5344CB8AC3E}">
        <p14:creationId xmlns:p14="http://schemas.microsoft.com/office/powerpoint/2010/main" val="304119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pic>
        <p:nvPicPr>
          <p:cNvPr id="5" name="Picture 4">
            <a:extLst>
              <a:ext uri="{FF2B5EF4-FFF2-40B4-BE49-F238E27FC236}">
                <a16:creationId xmlns:a16="http://schemas.microsoft.com/office/drawing/2014/main" id="{760C3BF2-3126-4BE3-2961-3F22630975FF}"/>
              </a:ext>
            </a:extLst>
          </p:cNvPr>
          <p:cNvPicPr>
            <a:picLocks noChangeAspect="1"/>
          </p:cNvPicPr>
          <p:nvPr/>
        </p:nvPicPr>
        <p:blipFill>
          <a:blip r:embed="rId6"/>
          <a:stretch>
            <a:fillRect/>
          </a:stretch>
        </p:blipFill>
        <p:spPr>
          <a:xfrm>
            <a:off x="701824" y="548680"/>
            <a:ext cx="7452320" cy="4425253"/>
          </a:xfrm>
          <a:prstGeom prst="rect">
            <a:avLst/>
          </a:prstGeom>
        </p:spPr>
      </p:pic>
      <p:sp>
        <p:nvSpPr>
          <p:cNvPr id="6" name="TextBox 5">
            <a:extLst>
              <a:ext uri="{FF2B5EF4-FFF2-40B4-BE49-F238E27FC236}">
                <a16:creationId xmlns:a16="http://schemas.microsoft.com/office/drawing/2014/main" id="{7E8EC3DF-7841-4996-1234-DC1B45E15224}"/>
              </a:ext>
            </a:extLst>
          </p:cNvPr>
          <p:cNvSpPr txBox="1"/>
          <p:nvPr/>
        </p:nvSpPr>
        <p:spPr>
          <a:xfrm>
            <a:off x="701824" y="5301208"/>
            <a:ext cx="7452320" cy="923330"/>
          </a:xfrm>
          <a:prstGeom prst="rect">
            <a:avLst/>
          </a:prstGeom>
          <a:noFill/>
        </p:spPr>
        <p:txBody>
          <a:bodyPr wrap="square" rtlCol="0">
            <a:spAutoFit/>
          </a:bodyPr>
          <a:lstStyle/>
          <a:p>
            <a:r>
              <a:rPr lang="tr-TR" dirty="0"/>
              <a:t>1’e tümleyen: Bir ikili sayının her bir bitinin tersini alma (1’in 0; 0’ın 1 yapılması) işlemidir. İkili sayıların çıkarılmasında ve negatif sayıların gösterilmesinde kullanılır.</a:t>
            </a:r>
            <a:endParaRPr lang="en-US" dirty="0"/>
          </a:p>
        </p:txBody>
      </p:sp>
    </p:spTree>
    <p:extLst>
      <p:ext uri="{BB962C8B-B14F-4D97-AF65-F5344CB8AC3E}">
        <p14:creationId xmlns:p14="http://schemas.microsoft.com/office/powerpoint/2010/main" val="70683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pic>
        <p:nvPicPr>
          <p:cNvPr id="6" name="Picture 5">
            <a:extLst>
              <a:ext uri="{FF2B5EF4-FFF2-40B4-BE49-F238E27FC236}">
                <a16:creationId xmlns:a16="http://schemas.microsoft.com/office/drawing/2014/main" id="{2C48CE93-2BAD-751F-AACC-0060C1C20A0B}"/>
              </a:ext>
            </a:extLst>
          </p:cNvPr>
          <p:cNvPicPr>
            <a:picLocks noChangeAspect="1"/>
          </p:cNvPicPr>
          <p:nvPr/>
        </p:nvPicPr>
        <p:blipFill>
          <a:blip r:embed="rId6"/>
          <a:stretch>
            <a:fillRect/>
          </a:stretch>
        </p:blipFill>
        <p:spPr>
          <a:xfrm>
            <a:off x="737828" y="4365104"/>
            <a:ext cx="7380312" cy="1259036"/>
          </a:xfrm>
          <a:prstGeom prst="rect">
            <a:avLst/>
          </a:prstGeom>
        </p:spPr>
      </p:pic>
      <p:sp>
        <p:nvSpPr>
          <p:cNvPr id="8" name="TextBox 7">
            <a:extLst>
              <a:ext uri="{FF2B5EF4-FFF2-40B4-BE49-F238E27FC236}">
                <a16:creationId xmlns:a16="http://schemas.microsoft.com/office/drawing/2014/main" id="{19448E51-6409-11D7-0B1D-936AFC979145}"/>
              </a:ext>
            </a:extLst>
          </p:cNvPr>
          <p:cNvSpPr txBox="1"/>
          <p:nvPr/>
        </p:nvSpPr>
        <p:spPr>
          <a:xfrm>
            <a:off x="737828" y="1325117"/>
            <a:ext cx="7347470" cy="1200329"/>
          </a:xfrm>
          <a:prstGeom prst="rect">
            <a:avLst/>
          </a:prstGeom>
          <a:noFill/>
        </p:spPr>
        <p:txBody>
          <a:bodyPr wrap="square" rtlCol="0">
            <a:spAutoFit/>
          </a:bodyPr>
          <a:lstStyle/>
          <a:p>
            <a:r>
              <a:rPr lang="tr-TR" dirty="0"/>
              <a:t>Aynı aritmetiksel atama operatörlerinde olduğu gibi bir önceki tabloda verilen bit işlem operatörleri de atama operatörü ile birleştirilebilir. Böylelikle karşılaştırma işlemlerinde ‘ </a:t>
            </a:r>
            <a:r>
              <a:rPr lang="en-US" dirty="0"/>
              <a:t>&gt;&gt;=, &lt;&lt;=, &amp;=, ^=, |=</a:t>
            </a:r>
            <a:r>
              <a:rPr lang="tr-TR" dirty="0"/>
              <a:t> ’ şeklindeki </a:t>
            </a:r>
            <a:r>
              <a:rPr lang="tr-TR" dirty="0" err="1"/>
              <a:t>bitsel</a:t>
            </a:r>
            <a:r>
              <a:rPr lang="tr-TR" dirty="0"/>
              <a:t> atama operatörleri de kullanılabilir.</a:t>
            </a:r>
            <a:endParaRPr lang="en-US" dirty="0"/>
          </a:p>
        </p:txBody>
      </p:sp>
      <p:sp>
        <p:nvSpPr>
          <p:cNvPr id="9" name="TextBox 8">
            <a:extLst>
              <a:ext uri="{FF2B5EF4-FFF2-40B4-BE49-F238E27FC236}">
                <a16:creationId xmlns:a16="http://schemas.microsoft.com/office/drawing/2014/main" id="{6C067B22-2CAB-3205-99B0-6A685CDBBA8B}"/>
              </a:ext>
            </a:extLst>
          </p:cNvPr>
          <p:cNvSpPr txBox="1"/>
          <p:nvPr/>
        </p:nvSpPr>
        <p:spPr>
          <a:xfrm>
            <a:off x="737828" y="3353556"/>
            <a:ext cx="7347470" cy="646331"/>
          </a:xfrm>
          <a:prstGeom prst="rect">
            <a:avLst/>
          </a:prstGeom>
          <a:noFill/>
        </p:spPr>
        <p:txBody>
          <a:bodyPr wrap="square" rtlCol="0">
            <a:spAutoFit/>
          </a:bodyPr>
          <a:lstStyle/>
          <a:p>
            <a:r>
              <a:rPr lang="tr-TR" dirty="0"/>
              <a:t>Bu işlem operatörlerinin mantıksal işlevini bir tablo haline getirecek olursak aşağıdaki tabloyu elde ederiz.</a:t>
            </a:r>
            <a:endParaRPr lang="en-US" dirty="0"/>
          </a:p>
        </p:txBody>
      </p:sp>
    </p:spTree>
    <p:extLst>
      <p:ext uri="{BB962C8B-B14F-4D97-AF65-F5344CB8AC3E}">
        <p14:creationId xmlns:p14="http://schemas.microsoft.com/office/powerpoint/2010/main" val="204975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196EF1A5-C4E1-3E4E-D373-41570777D2A4}"/>
              </a:ext>
            </a:extLst>
          </p:cNvPr>
          <p:cNvSpPr txBox="1"/>
          <p:nvPr/>
        </p:nvSpPr>
        <p:spPr>
          <a:xfrm>
            <a:off x="683568" y="620688"/>
            <a:ext cx="7560840" cy="1200329"/>
          </a:xfrm>
          <a:prstGeom prst="rect">
            <a:avLst/>
          </a:prstGeom>
          <a:noFill/>
        </p:spPr>
        <p:txBody>
          <a:bodyPr wrap="square" rtlCol="0">
            <a:spAutoFit/>
          </a:bodyPr>
          <a:lstStyle/>
          <a:p>
            <a:pPr marL="342900" indent="-342900">
              <a:buFont typeface="+mj-lt"/>
              <a:buAutoNum type="arabicPeriod"/>
            </a:pPr>
            <a:r>
              <a:rPr lang="en-US" dirty="0"/>
              <a:t>Bitwise AND (&amp;)</a:t>
            </a:r>
            <a:r>
              <a:rPr lang="tr-TR" dirty="0"/>
              <a:t>:</a:t>
            </a:r>
            <a:endParaRPr lang="en-US" dirty="0"/>
          </a:p>
          <a:p>
            <a:endParaRPr lang="en-US" dirty="0"/>
          </a:p>
          <a:p>
            <a:r>
              <a:rPr lang="en-US" dirty="0" err="1"/>
              <a:t>İki</a:t>
            </a:r>
            <a:r>
              <a:rPr lang="en-US" dirty="0"/>
              <a:t> </a:t>
            </a:r>
            <a:r>
              <a:rPr lang="en-US" dirty="0" err="1"/>
              <a:t>sayının</a:t>
            </a:r>
            <a:r>
              <a:rPr lang="en-US" dirty="0"/>
              <a:t> </a:t>
            </a:r>
            <a:r>
              <a:rPr lang="en-US" dirty="0" err="1"/>
              <a:t>ikili</a:t>
            </a:r>
            <a:r>
              <a:rPr lang="en-US" dirty="0"/>
              <a:t> (binary) </a:t>
            </a:r>
            <a:r>
              <a:rPr lang="en-US" dirty="0" err="1"/>
              <a:t>temsilinde</a:t>
            </a:r>
            <a:r>
              <a:rPr lang="en-US" dirty="0"/>
              <a:t>, bit </a:t>
            </a:r>
            <a:r>
              <a:rPr lang="en-US" dirty="0" err="1"/>
              <a:t>düzeyinde</a:t>
            </a:r>
            <a:r>
              <a:rPr lang="en-US" dirty="0"/>
              <a:t> AND </a:t>
            </a:r>
            <a:r>
              <a:rPr lang="en-US" dirty="0" err="1"/>
              <a:t>işlemi</a:t>
            </a:r>
            <a:r>
              <a:rPr lang="en-US" dirty="0"/>
              <a:t> </a:t>
            </a:r>
            <a:r>
              <a:rPr lang="en-US" dirty="0" err="1"/>
              <a:t>gerçekleştirir</a:t>
            </a:r>
            <a:r>
              <a:rPr lang="en-US" dirty="0"/>
              <a:t>. </a:t>
            </a:r>
            <a:r>
              <a:rPr lang="en-US" dirty="0" err="1"/>
              <a:t>Yani</a:t>
            </a:r>
            <a:r>
              <a:rPr lang="en-US" dirty="0"/>
              <a:t>, </a:t>
            </a:r>
            <a:r>
              <a:rPr lang="en-US" dirty="0" err="1"/>
              <a:t>iki</a:t>
            </a:r>
            <a:r>
              <a:rPr lang="en-US" dirty="0"/>
              <a:t> </a:t>
            </a:r>
            <a:r>
              <a:rPr lang="en-US" dirty="0" err="1"/>
              <a:t>sayının</a:t>
            </a:r>
            <a:r>
              <a:rPr lang="en-US" dirty="0"/>
              <a:t> her </a:t>
            </a:r>
            <a:r>
              <a:rPr lang="en-US" dirty="0" err="1"/>
              <a:t>iki</a:t>
            </a:r>
            <a:r>
              <a:rPr lang="en-US" dirty="0"/>
              <a:t> </a:t>
            </a:r>
            <a:r>
              <a:rPr lang="en-US" dirty="0" err="1"/>
              <a:t>biti</a:t>
            </a:r>
            <a:r>
              <a:rPr lang="en-US" dirty="0"/>
              <a:t> de 1 </a:t>
            </a:r>
            <a:r>
              <a:rPr lang="en-US" dirty="0" err="1"/>
              <a:t>ise</a:t>
            </a:r>
            <a:r>
              <a:rPr lang="en-US" dirty="0"/>
              <a:t>, </a:t>
            </a:r>
            <a:r>
              <a:rPr lang="en-US" dirty="0" err="1"/>
              <a:t>sonuçta</a:t>
            </a:r>
            <a:r>
              <a:rPr lang="en-US" dirty="0"/>
              <a:t> o bit 1 </a:t>
            </a:r>
            <a:r>
              <a:rPr lang="en-US" dirty="0" err="1"/>
              <a:t>olur</a:t>
            </a:r>
            <a:r>
              <a:rPr lang="en-US" dirty="0"/>
              <a:t>. </a:t>
            </a:r>
            <a:r>
              <a:rPr lang="en-US" dirty="0" err="1"/>
              <a:t>Örnek</a:t>
            </a:r>
            <a:r>
              <a:rPr lang="en-US" dirty="0"/>
              <a:t>:</a:t>
            </a:r>
          </a:p>
        </p:txBody>
      </p:sp>
      <p:pic>
        <p:nvPicPr>
          <p:cNvPr id="9" name="Picture 8">
            <a:extLst>
              <a:ext uri="{FF2B5EF4-FFF2-40B4-BE49-F238E27FC236}">
                <a16:creationId xmlns:a16="http://schemas.microsoft.com/office/drawing/2014/main" id="{44D6B599-F046-C747-187E-BACFB1224593}"/>
              </a:ext>
            </a:extLst>
          </p:cNvPr>
          <p:cNvPicPr>
            <a:picLocks noChangeAspect="1"/>
          </p:cNvPicPr>
          <p:nvPr/>
        </p:nvPicPr>
        <p:blipFill>
          <a:blip r:embed="rId6"/>
          <a:stretch>
            <a:fillRect/>
          </a:stretch>
        </p:blipFill>
        <p:spPr>
          <a:xfrm>
            <a:off x="755576" y="1916832"/>
            <a:ext cx="3395217" cy="1143160"/>
          </a:xfrm>
          <a:prstGeom prst="rect">
            <a:avLst/>
          </a:prstGeom>
        </p:spPr>
      </p:pic>
      <p:sp>
        <p:nvSpPr>
          <p:cNvPr id="10" name="TextBox 9">
            <a:extLst>
              <a:ext uri="{FF2B5EF4-FFF2-40B4-BE49-F238E27FC236}">
                <a16:creationId xmlns:a16="http://schemas.microsoft.com/office/drawing/2014/main" id="{A63AE76F-3D53-F8F0-C3F7-7B2454D03E93}"/>
              </a:ext>
            </a:extLst>
          </p:cNvPr>
          <p:cNvSpPr txBox="1"/>
          <p:nvPr/>
        </p:nvSpPr>
        <p:spPr>
          <a:xfrm>
            <a:off x="755576" y="3429000"/>
            <a:ext cx="7272808" cy="1200329"/>
          </a:xfrm>
          <a:prstGeom prst="rect">
            <a:avLst/>
          </a:prstGeom>
          <a:noFill/>
        </p:spPr>
        <p:txBody>
          <a:bodyPr wrap="square" rtlCol="0">
            <a:spAutoFit/>
          </a:bodyPr>
          <a:lstStyle/>
          <a:p>
            <a:pPr marL="342900" indent="-342900">
              <a:buAutoNum type="arabicPeriod" startAt="2"/>
            </a:pPr>
            <a:r>
              <a:rPr lang="en-US" dirty="0"/>
              <a:t>Bitwise OR (|)</a:t>
            </a:r>
            <a:r>
              <a:rPr lang="tr-TR" dirty="0"/>
              <a:t>:</a:t>
            </a:r>
            <a:endParaRPr lang="en-US" dirty="0"/>
          </a:p>
          <a:p>
            <a:endParaRPr lang="en-US" dirty="0"/>
          </a:p>
          <a:p>
            <a:r>
              <a:rPr lang="en-US" dirty="0" err="1"/>
              <a:t>İki</a:t>
            </a:r>
            <a:r>
              <a:rPr lang="en-US" dirty="0"/>
              <a:t> </a:t>
            </a:r>
            <a:r>
              <a:rPr lang="en-US" dirty="0" err="1"/>
              <a:t>sayının</a:t>
            </a:r>
            <a:r>
              <a:rPr lang="en-US" dirty="0"/>
              <a:t> </a:t>
            </a:r>
            <a:r>
              <a:rPr lang="en-US" dirty="0" err="1"/>
              <a:t>ikili</a:t>
            </a:r>
            <a:r>
              <a:rPr lang="en-US" dirty="0"/>
              <a:t> (binary) </a:t>
            </a:r>
            <a:r>
              <a:rPr lang="en-US" dirty="0" err="1"/>
              <a:t>temsilinde</a:t>
            </a:r>
            <a:r>
              <a:rPr lang="en-US" dirty="0"/>
              <a:t>, bit </a:t>
            </a:r>
            <a:r>
              <a:rPr lang="en-US" dirty="0" err="1"/>
              <a:t>düzeyinde</a:t>
            </a:r>
            <a:r>
              <a:rPr lang="en-US" dirty="0"/>
              <a:t> OR </a:t>
            </a:r>
            <a:r>
              <a:rPr lang="en-US" dirty="0" err="1"/>
              <a:t>işlemi</a:t>
            </a:r>
            <a:r>
              <a:rPr lang="en-US" dirty="0"/>
              <a:t> </a:t>
            </a:r>
            <a:r>
              <a:rPr lang="en-US" dirty="0" err="1"/>
              <a:t>gerçekleştirir</a:t>
            </a:r>
            <a:r>
              <a:rPr lang="en-US" dirty="0"/>
              <a:t>. </a:t>
            </a:r>
            <a:r>
              <a:rPr lang="en-US" dirty="0" err="1"/>
              <a:t>Yani</a:t>
            </a:r>
            <a:r>
              <a:rPr lang="en-US" dirty="0"/>
              <a:t>, </a:t>
            </a:r>
            <a:r>
              <a:rPr lang="en-US" dirty="0" err="1"/>
              <a:t>iki</a:t>
            </a:r>
            <a:r>
              <a:rPr lang="en-US" dirty="0"/>
              <a:t> </a:t>
            </a:r>
            <a:r>
              <a:rPr lang="en-US" dirty="0" err="1"/>
              <a:t>sayının</a:t>
            </a:r>
            <a:r>
              <a:rPr lang="en-US" dirty="0"/>
              <a:t> </a:t>
            </a:r>
            <a:r>
              <a:rPr lang="en-US" dirty="0" err="1"/>
              <a:t>herhangi</a:t>
            </a:r>
            <a:r>
              <a:rPr lang="en-US" dirty="0"/>
              <a:t> </a:t>
            </a:r>
            <a:r>
              <a:rPr lang="en-US" dirty="0" err="1"/>
              <a:t>bir</a:t>
            </a:r>
            <a:r>
              <a:rPr lang="en-US" dirty="0"/>
              <a:t> </a:t>
            </a:r>
            <a:r>
              <a:rPr lang="en-US" dirty="0" err="1"/>
              <a:t>biti</a:t>
            </a:r>
            <a:r>
              <a:rPr lang="en-US" dirty="0"/>
              <a:t> 1 </a:t>
            </a:r>
            <a:r>
              <a:rPr lang="en-US" dirty="0" err="1"/>
              <a:t>ise</a:t>
            </a:r>
            <a:r>
              <a:rPr lang="en-US" dirty="0"/>
              <a:t>, </a:t>
            </a:r>
            <a:r>
              <a:rPr lang="en-US" dirty="0" err="1"/>
              <a:t>sonuçta</a:t>
            </a:r>
            <a:r>
              <a:rPr lang="en-US" dirty="0"/>
              <a:t> o bit 1 </a:t>
            </a:r>
            <a:r>
              <a:rPr lang="en-US" dirty="0" err="1"/>
              <a:t>olur</a:t>
            </a:r>
            <a:r>
              <a:rPr lang="en-US" dirty="0"/>
              <a:t>.</a:t>
            </a:r>
            <a:r>
              <a:rPr lang="tr-TR" dirty="0"/>
              <a:t> </a:t>
            </a:r>
            <a:r>
              <a:rPr lang="en-US" dirty="0" err="1"/>
              <a:t>Örnek</a:t>
            </a:r>
            <a:r>
              <a:rPr lang="en-US" dirty="0"/>
              <a:t>:</a:t>
            </a:r>
          </a:p>
        </p:txBody>
      </p:sp>
      <p:pic>
        <p:nvPicPr>
          <p:cNvPr id="12" name="Picture 11">
            <a:extLst>
              <a:ext uri="{FF2B5EF4-FFF2-40B4-BE49-F238E27FC236}">
                <a16:creationId xmlns:a16="http://schemas.microsoft.com/office/drawing/2014/main" id="{7D304A34-8F70-B9CF-E426-BD4F0B9DB0D7}"/>
              </a:ext>
            </a:extLst>
          </p:cNvPr>
          <p:cNvPicPr>
            <a:picLocks noChangeAspect="1"/>
          </p:cNvPicPr>
          <p:nvPr/>
        </p:nvPicPr>
        <p:blipFill>
          <a:blip r:embed="rId7"/>
          <a:stretch>
            <a:fillRect/>
          </a:stretch>
        </p:blipFill>
        <p:spPr>
          <a:xfrm>
            <a:off x="755576" y="4786777"/>
            <a:ext cx="3395217" cy="1200329"/>
          </a:xfrm>
          <a:prstGeom prst="rect">
            <a:avLst/>
          </a:prstGeom>
        </p:spPr>
      </p:pic>
    </p:spTree>
    <p:extLst>
      <p:ext uri="{BB962C8B-B14F-4D97-AF65-F5344CB8AC3E}">
        <p14:creationId xmlns:p14="http://schemas.microsoft.com/office/powerpoint/2010/main" val="79329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7B5F704-6F98-21AD-BA9F-7893D61BE3D0}"/>
              </a:ext>
            </a:extLst>
          </p:cNvPr>
          <p:cNvSpPr txBox="1"/>
          <p:nvPr/>
        </p:nvSpPr>
        <p:spPr>
          <a:xfrm>
            <a:off x="683568" y="692696"/>
            <a:ext cx="7488832" cy="1477328"/>
          </a:xfrm>
          <a:prstGeom prst="rect">
            <a:avLst/>
          </a:prstGeom>
          <a:noFill/>
        </p:spPr>
        <p:txBody>
          <a:bodyPr wrap="square" rtlCol="0">
            <a:spAutoFit/>
          </a:bodyPr>
          <a:lstStyle/>
          <a:p>
            <a:pPr marL="342900" indent="-342900">
              <a:buAutoNum type="arabicPeriod" startAt="3"/>
            </a:pPr>
            <a:r>
              <a:rPr lang="en-US" dirty="0"/>
              <a:t>Bitwise XOR (^)</a:t>
            </a:r>
            <a:r>
              <a:rPr lang="tr-TR" dirty="0"/>
              <a:t>:</a:t>
            </a:r>
            <a:endParaRPr lang="en-US" dirty="0"/>
          </a:p>
          <a:p>
            <a:endParaRPr lang="en-US" dirty="0"/>
          </a:p>
          <a:p>
            <a:r>
              <a:rPr lang="en-US" dirty="0" err="1"/>
              <a:t>İki</a:t>
            </a:r>
            <a:r>
              <a:rPr lang="en-US" dirty="0"/>
              <a:t> </a:t>
            </a:r>
            <a:r>
              <a:rPr lang="en-US" dirty="0" err="1"/>
              <a:t>sayının</a:t>
            </a:r>
            <a:r>
              <a:rPr lang="en-US" dirty="0"/>
              <a:t> </a:t>
            </a:r>
            <a:r>
              <a:rPr lang="en-US" dirty="0" err="1"/>
              <a:t>ikili</a:t>
            </a:r>
            <a:r>
              <a:rPr lang="en-US" dirty="0"/>
              <a:t> (binary) </a:t>
            </a:r>
            <a:r>
              <a:rPr lang="en-US" dirty="0" err="1"/>
              <a:t>temsilinde</a:t>
            </a:r>
            <a:r>
              <a:rPr lang="en-US" dirty="0"/>
              <a:t>, bit </a:t>
            </a:r>
            <a:r>
              <a:rPr lang="en-US" dirty="0" err="1"/>
              <a:t>düzeyinde</a:t>
            </a:r>
            <a:r>
              <a:rPr lang="en-US" dirty="0"/>
              <a:t> XOR </a:t>
            </a:r>
            <a:r>
              <a:rPr lang="en-US" dirty="0" err="1"/>
              <a:t>işlemi</a:t>
            </a:r>
            <a:r>
              <a:rPr lang="en-US" dirty="0"/>
              <a:t> </a:t>
            </a:r>
            <a:r>
              <a:rPr lang="en-US" dirty="0" err="1"/>
              <a:t>gerçekleştirir</a:t>
            </a:r>
            <a:r>
              <a:rPr lang="en-US" dirty="0"/>
              <a:t>. </a:t>
            </a:r>
            <a:r>
              <a:rPr lang="en-US" dirty="0" err="1"/>
              <a:t>Yani</a:t>
            </a:r>
            <a:r>
              <a:rPr lang="en-US" dirty="0"/>
              <a:t>, </a:t>
            </a:r>
            <a:r>
              <a:rPr lang="en-US" dirty="0" err="1"/>
              <a:t>iki</a:t>
            </a:r>
            <a:r>
              <a:rPr lang="en-US" dirty="0"/>
              <a:t> </a:t>
            </a:r>
            <a:r>
              <a:rPr lang="en-US" dirty="0" err="1"/>
              <a:t>sayının</a:t>
            </a:r>
            <a:r>
              <a:rPr lang="en-US" dirty="0"/>
              <a:t> </a:t>
            </a:r>
            <a:r>
              <a:rPr lang="en-US" dirty="0" err="1"/>
              <a:t>bitleri</a:t>
            </a:r>
            <a:r>
              <a:rPr lang="en-US" dirty="0"/>
              <a:t> </a:t>
            </a:r>
            <a:r>
              <a:rPr lang="en-US" dirty="0" err="1"/>
              <a:t>aynıysa</a:t>
            </a:r>
            <a:r>
              <a:rPr lang="en-US" dirty="0"/>
              <a:t>, </a:t>
            </a:r>
            <a:r>
              <a:rPr lang="en-US" dirty="0" err="1"/>
              <a:t>sonuç</a:t>
            </a:r>
            <a:r>
              <a:rPr lang="en-US" dirty="0"/>
              <a:t> o bit </a:t>
            </a:r>
            <a:r>
              <a:rPr lang="en-US" dirty="0" err="1"/>
              <a:t>için</a:t>
            </a:r>
            <a:r>
              <a:rPr lang="en-US" dirty="0"/>
              <a:t> 0 </a:t>
            </a:r>
            <a:r>
              <a:rPr lang="en-US" dirty="0" err="1"/>
              <a:t>olur</a:t>
            </a:r>
            <a:r>
              <a:rPr lang="en-US" dirty="0"/>
              <a:t>; </a:t>
            </a:r>
            <a:r>
              <a:rPr lang="en-US" dirty="0" err="1"/>
              <a:t>aksi</a:t>
            </a:r>
            <a:r>
              <a:rPr lang="en-US" dirty="0"/>
              <a:t> </a:t>
            </a:r>
            <a:r>
              <a:rPr lang="en-US" dirty="0" err="1"/>
              <a:t>takdirde</a:t>
            </a:r>
            <a:r>
              <a:rPr lang="en-US" dirty="0"/>
              <a:t>, </a:t>
            </a:r>
            <a:r>
              <a:rPr lang="en-US" dirty="0" err="1"/>
              <a:t>sonuç</a:t>
            </a:r>
            <a:r>
              <a:rPr lang="en-US" dirty="0"/>
              <a:t> 1 </a:t>
            </a:r>
            <a:r>
              <a:rPr lang="en-US" dirty="0" err="1"/>
              <a:t>olur</a:t>
            </a:r>
            <a:r>
              <a:rPr lang="en-US" dirty="0"/>
              <a:t>.</a:t>
            </a:r>
            <a:r>
              <a:rPr lang="tr-TR" dirty="0"/>
              <a:t> </a:t>
            </a:r>
            <a:r>
              <a:rPr lang="en-US" dirty="0" err="1"/>
              <a:t>Örnek</a:t>
            </a:r>
            <a:r>
              <a:rPr lang="en-US" dirty="0"/>
              <a:t>:</a:t>
            </a:r>
          </a:p>
        </p:txBody>
      </p:sp>
      <p:pic>
        <p:nvPicPr>
          <p:cNvPr id="9" name="Picture 8">
            <a:extLst>
              <a:ext uri="{FF2B5EF4-FFF2-40B4-BE49-F238E27FC236}">
                <a16:creationId xmlns:a16="http://schemas.microsoft.com/office/drawing/2014/main" id="{8AAC4914-333D-087F-CD04-CABE54ECC574}"/>
              </a:ext>
            </a:extLst>
          </p:cNvPr>
          <p:cNvPicPr>
            <a:picLocks noChangeAspect="1"/>
          </p:cNvPicPr>
          <p:nvPr/>
        </p:nvPicPr>
        <p:blipFill>
          <a:blip r:embed="rId6"/>
          <a:stretch>
            <a:fillRect/>
          </a:stretch>
        </p:blipFill>
        <p:spPr>
          <a:xfrm>
            <a:off x="755576" y="2276872"/>
            <a:ext cx="3501487" cy="1019317"/>
          </a:xfrm>
          <a:prstGeom prst="rect">
            <a:avLst/>
          </a:prstGeom>
        </p:spPr>
      </p:pic>
      <p:sp>
        <p:nvSpPr>
          <p:cNvPr id="10" name="TextBox 9">
            <a:extLst>
              <a:ext uri="{FF2B5EF4-FFF2-40B4-BE49-F238E27FC236}">
                <a16:creationId xmlns:a16="http://schemas.microsoft.com/office/drawing/2014/main" id="{25479102-E6CA-FF3D-7F2A-78B97F5A2E4E}"/>
              </a:ext>
            </a:extLst>
          </p:cNvPr>
          <p:cNvSpPr txBox="1"/>
          <p:nvPr/>
        </p:nvSpPr>
        <p:spPr>
          <a:xfrm>
            <a:off x="755576" y="3403037"/>
            <a:ext cx="7344816" cy="1754326"/>
          </a:xfrm>
          <a:prstGeom prst="rect">
            <a:avLst/>
          </a:prstGeom>
          <a:noFill/>
        </p:spPr>
        <p:txBody>
          <a:bodyPr wrap="square" rtlCol="0">
            <a:spAutoFit/>
          </a:bodyPr>
          <a:lstStyle/>
          <a:p>
            <a:pPr marL="342900" indent="-342900">
              <a:buAutoNum type="arabicPeriod" startAt="4"/>
            </a:pPr>
            <a:r>
              <a:rPr lang="en-US" dirty="0"/>
              <a:t>Bitwise NOT (~)</a:t>
            </a:r>
            <a:r>
              <a:rPr lang="tr-TR" dirty="0"/>
              <a:t>:</a:t>
            </a:r>
            <a:endParaRPr lang="en-US" dirty="0"/>
          </a:p>
          <a:p>
            <a:endParaRPr lang="en-US" dirty="0"/>
          </a:p>
          <a:p>
            <a:r>
              <a:rPr lang="en-US" dirty="0"/>
              <a:t>Bir </a:t>
            </a:r>
            <a:r>
              <a:rPr lang="en-US" dirty="0" err="1"/>
              <a:t>sayının</a:t>
            </a:r>
            <a:r>
              <a:rPr lang="en-US" dirty="0"/>
              <a:t> </a:t>
            </a:r>
            <a:r>
              <a:rPr lang="en-US" dirty="0" err="1"/>
              <a:t>ikili</a:t>
            </a:r>
            <a:r>
              <a:rPr lang="en-US" dirty="0"/>
              <a:t> (binary) </a:t>
            </a:r>
            <a:r>
              <a:rPr lang="en-US" dirty="0" err="1"/>
              <a:t>temsilinde</a:t>
            </a:r>
            <a:r>
              <a:rPr lang="en-US" dirty="0"/>
              <a:t>, bit </a:t>
            </a:r>
            <a:r>
              <a:rPr lang="en-US" dirty="0" err="1"/>
              <a:t>düzeyinde</a:t>
            </a:r>
            <a:r>
              <a:rPr lang="en-US" dirty="0"/>
              <a:t> NOT </a:t>
            </a:r>
            <a:r>
              <a:rPr lang="en-US" dirty="0" err="1"/>
              <a:t>işlemi</a:t>
            </a:r>
            <a:r>
              <a:rPr lang="en-US" dirty="0"/>
              <a:t> </a:t>
            </a:r>
            <a:r>
              <a:rPr lang="en-US" dirty="0" err="1"/>
              <a:t>gerçekleştirir</a:t>
            </a:r>
            <a:r>
              <a:rPr lang="en-US" dirty="0"/>
              <a:t>. </a:t>
            </a:r>
            <a:r>
              <a:rPr lang="en-US" dirty="0" err="1"/>
              <a:t>Yani</a:t>
            </a:r>
            <a:r>
              <a:rPr lang="en-US" dirty="0"/>
              <a:t>, 0 </a:t>
            </a:r>
            <a:r>
              <a:rPr lang="en-US" dirty="0" err="1"/>
              <a:t>olan</a:t>
            </a:r>
            <a:r>
              <a:rPr lang="en-US" dirty="0"/>
              <a:t> </a:t>
            </a:r>
            <a:r>
              <a:rPr lang="en-US" dirty="0" err="1"/>
              <a:t>bitler</a:t>
            </a:r>
            <a:r>
              <a:rPr lang="en-US" dirty="0"/>
              <a:t> 1 </a:t>
            </a:r>
            <a:r>
              <a:rPr lang="en-US" dirty="0" err="1"/>
              <a:t>yapılır</a:t>
            </a:r>
            <a:r>
              <a:rPr lang="en-US" dirty="0"/>
              <a:t> </a:t>
            </a:r>
            <a:r>
              <a:rPr lang="en-US" dirty="0" err="1"/>
              <a:t>ve</a:t>
            </a:r>
            <a:r>
              <a:rPr lang="en-US" dirty="0"/>
              <a:t> 1 </a:t>
            </a:r>
            <a:r>
              <a:rPr lang="en-US" dirty="0" err="1"/>
              <a:t>olan</a:t>
            </a:r>
            <a:r>
              <a:rPr lang="en-US" dirty="0"/>
              <a:t> </a:t>
            </a:r>
            <a:r>
              <a:rPr lang="en-US" dirty="0" err="1"/>
              <a:t>bitler</a:t>
            </a:r>
            <a:r>
              <a:rPr lang="en-US" dirty="0"/>
              <a:t> 0 </a:t>
            </a:r>
            <a:r>
              <a:rPr lang="en-US" dirty="0" err="1"/>
              <a:t>yapılır</a:t>
            </a:r>
            <a:r>
              <a:rPr lang="en-US" dirty="0"/>
              <a:t>. </a:t>
            </a:r>
            <a:r>
              <a:rPr lang="en-US" dirty="0" err="1"/>
              <a:t>Ancak</a:t>
            </a:r>
            <a:r>
              <a:rPr lang="en-US" dirty="0"/>
              <a:t>, </a:t>
            </a:r>
            <a:r>
              <a:rPr lang="en-US" dirty="0" err="1"/>
              <a:t>bu</a:t>
            </a:r>
            <a:r>
              <a:rPr lang="en-US" dirty="0"/>
              <a:t> </a:t>
            </a:r>
            <a:r>
              <a:rPr lang="en-US" dirty="0" err="1"/>
              <a:t>işlemin</a:t>
            </a:r>
            <a:r>
              <a:rPr lang="en-US" dirty="0"/>
              <a:t> </a:t>
            </a:r>
            <a:r>
              <a:rPr lang="en-US" dirty="0" err="1"/>
              <a:t>sonucu</a:t>
            </a:r>
            <a:r>
              <a:rPr lang="en-US" dirty="0"/>
              <a:t> </a:t>
            </a:r>
            <a:r>
              <a:rPr lang="en-US" dirty="0" err="1"/>
              <a:t>diğer</a:t>
            </a:r>
            <a:r>
              <a:rPr lang="en-US" dirty="0"/>
              <a:t> bit </a:t>
            </a:r>
            <a:r>
              <a:rPr lang="en-US" dirty="0" err="1"/>
              <a:t>işlemlerinden</a:t>
            </a:r>
            <a:r>
              <a:rPr lang="en-US" dirty="0"/>
              <a:t> </a:t>
            </a:r>
            <a:r>
              <a:rPr lang="en-US" dirty="0" err="1"/>
              <a:t>farklıdır</a:t>
            </a:r>
            <a:r>
              <a:rPr lang="en-US" dirty="0"/>
              <a:t>, </a:t>
            </a:r>
            <a:r>
              <a:rPr lang="en-US" dirty="0" err="1"/>
              <a:t>çünkü</a:t>
            </a:r>
            <a:r>
              <a:rPr lang="en-US" dirty="0"/>
              <a:t> NOT </a:t>
            </a:r>
            <a:r>
              <a:rPr lang="en-US" dirty="0" err="1"/>
              <a:t>işlemi</a:t>
            </a:r>
            <a:r>
              <a:rPr lang="en-US" dirty="0"/>
              <a:t> </a:t>
            </a:r>
            <a:r>
              <a:rPr lang="en-US" dirty="0" err="1"/>
              <a:t>tek</a:t>
            </a:r>
            <a:r>
              <a:rPr lang="en-US" dirty="0"/>
              <a:t> </a:t>
            </a:r>
            <a:r>
              <a:rPr lang="en-US" dirty="0" err="1"/>
              <a:t>bir</a:t>
            </a:r>
            <a:r>
              <a:rPr lang="en-US" dirty="0"/>
              <a:t> </a:t>
            </a:r>
            <a:r>
              <a:rPr lang="en-US" dirty="0" err="1"/>
              <a:t>sayı</a:t>
            </a:r>
            <a:r>
              <a:rPr lang="en-US" dirty="0"/>
              <a:t> </a:t>
            </a:r>
            <a:r>
              <a:rPr lang="en-US" dirty="0" err="1"/>
              <a:t>üzerinde</a:t>
            </a:r>
            <a:r>
              <a:rPr lang="en-US" dirty="0"/>
              <a:t> </a:t>
            </a:r>
            <a:r>
              <a:rPr lang="en-US" dirty="0" err="1"/>
              <a:t>uygulanır</a:t>
            </a:r>
            <a:r>
              <a:rPr lang="en-US" dirty="0"/>
              <a:t> </a:t>
            </a:r>
            <a:r>
              <a:rPr lang="en-US" dirty="0" err="1"/>
              <a:t>ve</a:t>
            </a:r>
            <a:r>
              <a:rPr lang="en-US" dirty="0"/>
              <a:t> </a:t>
            </a:r>
            <a:r>
              <a:rPr lang="en-US" dirty="0" err="1"/>
              <a:t>başka</a:t>
            </a:r>
            <a:r>
              <a:rPr lang="en-US" dirty="0"/>
              <a:t> </a:t>
            </a:r>
            <a:r>
              <a:rPr lang="en-US" dirty="0" err="1"/>
              <a:t>bir</a:t>
            </a:r>
            <a:r>
              <a:rPr lang="en-US" dirty="0"/>
              <a:t> </a:t>
            </a:r>
            <a:r>
              <a:rPr lang="en-US" dirty="0" err="1"/>
              <a:t>sayıyla</a:t>
            </a:r>
            <a:r>
              <a:rPr lang="en-US" dirty="0"/>
              <a:t> </a:t>
            </a:r>
            <a:r>
              <a:rPr lang="en-US" dirty="0" err="1"/>
              <a:t>karşılaştırılmaz.Örnek</a:t>
            </a:r>
            <a:r>
              <a:rPr lang="en-US" dirty="0"/>
              <a:t>:</a:t>
            </a:r>
          </a:p>
        </p:txBody>
      </p:sp>
      <p:pic>
        <p:nvPicPr>
          <p:cNvPr id="12" name="Picture 11">
            <a:extLst>
              <a:ext uri="{FF2B5EF4-FFF2-40B4-BE49-F238E27FC236}">
                <a16:creationId xmlns:a16="http://schemas.microsoft.com/office/drawing/2014/main" id="{1E63CE60-83B0-7064-8E9C-9596439A48DC}"/>
              </a:ext>
            </a:extLst>
          </p:cNvPr>
          <p:cNvPicPr>
            <a:picLocks noChangeAspect="1"/>
          </p:cNvPicPr>
          <p:nvPr/>
        </p:nvPicPr>
        <p:blipFill>
          <a:blip r:embed="rId7"/>
          <a:stretch>
            <a:fillRect/>
          </a:stretch>
        </p:blipFill>
        <p:spPr>
          <a:xfrm>
            <a:off x="755576" y="5308195"/>
            <a:ext cx="3501487" cy="885485"/>
          </a:xfrm>
          <a:prstGeom prst="rect">
            <a:avLst/>
          </a:prstGeom>
        </p:spPr>
      </p:pic>
    </p:spTree>
    <p:extLst>
      <p:ext uri="{BB962C8B-B14F-4D97-AF65-F5344CB8AC3E}">
        <p14:creationId xmlns:p14="http://schemas.microsoft.com/office/powerpoint/2010/main" val="700390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27952D23-AF1F-9316-DA6A-E47003AE0C2D}"/>
              </a:ext>
            </a:extLst>
          </p:cNvPr>
          <p:cNvSpPr txBox="1"/>
          <p:nvPr/>
        </p:nvSpPr>
        <p:spPr>
          <a:xfrm>
            <a:off x="611560" y="692696"/>
            <a:ext cx="7488832" cy="923330"/>
          </a:xfrm>
          <a:prstGeom prst="rect">
            <a:avLst/>
          </a:prstGeom>
          <a:noFill/>
        </p:spPr>
        <p:txBody>
          <a:bodyPr wrap="square" rtlCol="0">
            <a:spAutoFit/>
          </a:bodyPr>
          <a:lstStyle/>
          <a:p>
            <a:pPr marL="342900" indent="-342900">
              <a:buAutoNum type="arabicPeriod" startAt="5"/>
            </a:pPr>
            <a:r>
              <a:rPr lang="en-US" dirty="0"/>
              <a:t>Bitwise Left Shift (&lt;&lt;)</a:t>
            </a:r>
          </a:p>
          <a:p>
            <a:endParaRPr lang="en-US" dirty="0"/>
          </a:p>
          <a:p>
            <a:r>
              <a:rPr lang="en-US" dirty="0"/>
              <a:t>Bir </a:t>
            </a:r>
            <a:r>
              <a:rPr lang="en-US" dirty="0" err="1"/>
              <a:t>sayının</a:t>
            </a:r>
            <a:r>
              <a:rPr lang="en-US" dirty="0"/>
              <a:t> </a:t>
            </a:r>
            <a:r>
              <a:rPr lang="en-US" dirty="0" err="1"/>
              <a:t>ikili</a:t>
            </a:r>
            <a:r>
              <a:rPr lang="en-US" dirty="0"/>
              <a:t> (binary) </a:t>
            </a:r>
            <a:r>
              <a:rPr lang="en-US" dirty="0" err="1"/>
              <a:t>temsilinde</a:t>
            </a:r>
            <a:r>
              <a:rPr lang="en-US" dirty="0"/>
              <a:t>, </a:t>
            </a:r>
            <a:r>
              <a:rPr lang="en-US" dirty="0" err="1"/>
              <a:t>belirtilen</a:t>
            </a:r>
            <a:r>
              <a:rPr lang="en-US" dirty="0"/>
              <a:t> </a:t>
            </a:r>
            <a:r>
              <a:rPr lang="en-US" dirty="0" err="1"/>
              <a:t>sayıda</a:t>
            </a:r>
            <a:r>
              <a:rPr lang="en-US" dirty="0"/>
              <a:t> </a:t>
            </a:r>
            <a:r>
              <a:rPr lang="en-US" dirty="0" err="1"/>
              <a:t>bitlerini</a:t>
            </a:r>
            <a:r>
              <a:rPr lang="en-US" dirty="0"/>
              <a:t> sola </a:t>
            </a:r>
            <a:r>
              <a:rPr lang="en-US" dirty="0" err="1"/>
              <a:t>kaydırı</a:t>
            </a:r>
            <a:r>
              <a:rPr lang="tr-TR" dirty="0" err="1"/>
              <a:t>lır</a:t>
            </a:r>
            <a:r>
              <a:rPr lang="tr-TR" dirty="0"/>
              <a:t>.</a:t>
            </a:r>
            <a:endParaRPr lang="en-US" dirty="0"/>
          </a:p>
        </p:txBody>
      </p:sp>
      <p:sp>
        <p:nvSpPr>
          <p:cNvPr id="10" name="TextBox 9">
            <a:extLst>
              <a:ext uri="{FF2B5EF4-FFF2-40B4-BE49-F238E27FC236}">
                <a16:creationId xmlns:a16="http://schemas.microsoft.com/office/drawing/2014/main" id="{E8DD96F7-BB24-853B-CF5A-AD19A034F634}"/>
              </a:ext>
            </a:extLst>
          </p:cNvPr>
          <p:cNvSpPr txBox="1"/>
          <p:nvPr/>
        </p:nvSpPr>
        <p:spPr>
          <a:xfrm>
            <a:off x="683568" y="1844824"/>
            <a:ext cx="7344816" cy="369332"/>
          </a:xfrm>
          <a:prstGeom prst="rect">
            <a:avLst/>
          </a:prstGeom>
          <a:noFill/>
        </p:spPr>
        <p:txBody>
          <a:bodyPr wrap="square" rtlCol="0">
            <a:spAutoFit/>
          </a:bodyPr>
          <a:lstStyle/>
          <a:p>
            <a:r>
              <a:rPr lang="tr-TR" dirty="0"/>
              <a:t>Örnekler;</a:t>
            </a:r>
            <a:endParaRPr lang="en-US" dirty="0"/>
          </a:p>
        </p:txBody>
      </p:sp>
      <p:pic>
        <p:nvPicPr>
          <p:cNvPr id="12" name="Picture 11">
            <a:extLst>
              <a:ext uri="{FF2B5EF4-FFF2-40B4-BE49-F238E27FC236}">
                <a16:creationId xmlns:a16="http://schemas.microsoft.com/office/drawing/2014/main" id="{77499A4E-AFB8-7BE3-C90F-7A477C9B5F4F}"/>
              </a:ext>
            </a:extLst>
          </p:cNvPr>
          <p:cNvPicPr>
            <a:picLocks noChangeAspect="1"/>
          </p:cNvPicPr>
          <p:nvPr/>
        </p:nvPicPr>
        <p:blipFill>
          <a:blip r:embed="rId6"/>
          <a:stretch>
            <a:fillRect/>
          </a:stretch>
        </p:blipFill>
        <p:spPr>
          <a:xfrm>
            <a:off x="1907704" y="2492896"/>
            <a:ext cx="4792350" cy="3700784"/>
          </a:xfrm>
          <a:prstGeom prst="rect">
            <a:avLst/>
          </a:prstGeom>
        </p:spPr>
      </p:pic>
    </p:spTree>
    <p:extLst>
      <p:ext uri="{BB962C8B-B14F-4D97-AF65-F5344CB8AC3E}">
        <p14:creationId xmlns:p14="http://schemas.microsoft.com/office/powerpoint/2010/main" val="1643181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PYTHON OPERATÖRLERİNİN ÖNCELİK SIRALARI</a:t>
            </a:r>
          </a:p>
        </p:txBody>
      </p:sp>
      <p:sp>
        <p:nvSpPr>
          <p:cNvPr id="7" name="Yuvarlatılmış Dikdörtgen 6"/>
          <p:cNvSpPr/>
          <p:nvPr>
            <p:custDataLst>
              <p:tags r:id="rId2"/>
            </p:custDataLst>
          </p:nvPr>
        </p:nvSpPr>
        <p:spPr>
          <a:xfrm>
            <a:off x="467544" y="1502990"/>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9DA2AAE2-2981-A194-85BA-7515722D1E79}"/>
              </a:ext>
            </a:extLst>
          </p:cNvPr>
          <p:cNvSpPr txBox="1"/>
          <p:nvPr/>
        </p:nvSpPr>
        <p:spPr>
          <a:xfrm>
            <a:off x="827584" y="1844824"/>
            <a:ext cx="7488832" cy="646331"/>
          </a:xfrm>
          <a:prstGeom prst="rect">
            <a:avLst/>
          </a:prstGeom>
          <a:noFill/>
        </p:spPr>
        <p:txBody>
          <a:bodyPr wrap="square" rtlCol="0">
            <a:spAutoFit/>
          </a:bodyPr>
          <a:lstStyle/>
          <a:p>
            <a:r>
              <a:rPr lang="tr-TR" dirty="0"/>
              <a:t>Operatörlerin genel öncelik sırası aşağıdaki tabloda verilmiştir. Aynı önceliğe sahip işlemlerde soldaki daha önce işlem görür.</a:t>
            </a:r>
          </a:p>
        </p:txBody>
      </p:sp>
      <p:pic>
        <p:nvPicPr>
          <p:cNvPr id="12" name="Picture 11">
            <a:extLst>
              <a:ext uri="{FF2B5EF4-FFF2-40B4-BE49-F238E27FC236}">
                <a16:creationId xmlns:a16="http://schemas.microsoft.com/office/drawing/2014/main" id="{7368933F-A74C-BCC6-56E1-AEB6EED7C810}"/>
              </a:ext>
            </a:extLst>
          </p:cNvPr>
          <p:cNvPicPr>
            <a:picLocks noChangeAspect="1"/>
          </p:cNvPicPr>
          <p:nvPr/>
        </p:nvPicPr>
        <p:blipFill>
          <a:blip r:embed="rId7"/>
          <a:stretch>
            <a:fillRect/>
          </a:stretch>
        </p:blipFill>
        <p:spPr>
          <a:xfrm>
            <a:off x="1575489" y="2525753"/>
            <a:ext cx="5993022" cy="3682185"/>
          </a:xfrm>
          <a:prstGeom prst="rect">
            <a:avLst/>
          </a:prstGeom>
        </p:spPr>
      </p:pic>
    </p:spTree>
    <p:extLst>
      <p:ext uri="{BB962C8B-B14F-4D97-AF65-F5344CB8AC3E}">
        <p14:creationId xmlns:p14="http://schemas.microsoft.com/office/powerpoint/2010/main" val="72078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GİRİŞ</a:t>
            </a:r>
          </a:p>
        </p:txBody>
      </p:sp>
      <p:sp>
        <p:nvSpPr>
          <p:cNvPr id="7" name="Yuvarlatılmış Dikdörtgen 6"/>
          <p:cNvSpPr/>
          <p:nvPr>
            <p:custDataLst>
              <p:tags r:id="rId2"/>
            </p:custDataLst>
          </p:nvPr>
        </p:nvSpPr>
        <p:spPr>
          <a:xfrm>
            <a:off x="467544"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9793758-DEF5-9A6E-3B26-97256B25254E}"/>
              </a:ext>
            </a:extLst>
          </p:cNvPr>
          <p:cNvSpPr txBox="1"/>
          <p:nvPr/>
        </p:nvSpPr>
        <p:spPr>
          <a:xfrm>
            <a:off x="755576" y="1844824"/>
            <a:ext cx="7632848" cy="3970318"/>
          </a:xfrm>
          <a:prstGeom prst="rect">
            <a:avLst/>
          </a:prstGeom>
          <a:noFill/>
        </p:spPr>
        <p:txBody>
          <a:bodyPr wrap="square" rtlCol="0">
            <a:spAutoFit/>
          </a:bodyPr>
          <a:lstStyle/>
          <a:p>
            <a:endParaRPr lang="tr-TR" dirty="0"/>
          </a:p>
          <a:p>
            <a:endParaRPr lang="tr-TR" dirty="0"/>
          </a:p>
          <a:p>
            <a:r>
              <a:rPr lang="tr-TR" dirty="0"/>
              <a:t>Dört işlem (toplama, çıkarma, çarpma ve bölme) yapan ilk elektronik hesap makinesi 1967 yılında TI(Texas </a:t>
            </a:r>
            <a:r>
              <a:rPr lang="tr-TR" dirty="0" err="1"/>
              <a:t>Instrument</a:t>
            </a:r>
            <a:r>
              <a:rPr lang="tr-TR" dirty="0"/>
              <a:t>) firması tarafından geliştirilmiştir.</a:t>
            </a:r>
          </a:p>
          <a:p>
            <a:r>
              <a:rPr lang="tr-TR" dirty="0"/>
              <a:t>(</a:t>
            </a:r>
            <a:r>
              <a:rPr lang="tr-TR" dirty="0">
                <a:hlinkClick r:id="rId7"/>
              </a:rPr>
              <a:t>http://www.ti.com/</a:t>
            </a:r>
            <a:r>
              <a:rPr lang="tr-TR" dirty="0" err="1">
                <a:hlinkClick r:id="rId7"/>
              </a:rPr>
              <a:t>corp</a:t>
            </a:r>
            <a:r>
              <a:rPr lang="tr-TR" dirty="0">
                <a:hlinkClick r:id="rId7"/>
              </a:rPr>
              <a:t>/</a:t>
            </a:r>
            <a:r>
              <a:rPr lang="tr-TR" dirty="0" err="1">
                <a:hlinkClick r:id="rId7"/>
              </a:rPr>
              <a:t>docs</a:t>
            </a:r>
            <a:r>
              <a:rPr lang="tr-TR" dirty="0">
                <a:hlinkClick r:id="rId7"/>
              </a:rPr>
              <a:t>/</a:t>
            </a:r>
            <a:r>
              <a:rPr lang="tr-TR" dirty="0" err="1">
                <a:hlinkClick r:id="rId7"/>
              </a:rPr>
              <a:t>company</a:t>
            </a:r>
            <a:r>
              <a:rPr lang="tr-TR" dirty="0">
                <a:hlinkClick r:id="rId7"/>
              </a:rPr>
              <a:t>/history.html</a:t>
            </a:r>
            <a:r>
              <a:rPr lang="tr-TR" dirty="0"/>
              <a:t>). Bu hesap makinesi 18 tuşa ve 12 karakterlik ekrana sahipti.</a:t>
            </a:r>
          </a:p>
          <a:p>
            <a:endParaRPr lang="tr-TR" dirty="0"/>
          </a:p>
          <a:p>
            <a:endParaRPr lang="tr-TR" dirty="0"/>
          </a:p>
          <a:p>
            <a:endParaRPr lang="tr-TR" dirty="0"/>
          </a:p>
          <a:p>
            <a:endParaRPr lang="tr-TR" dirty="0"/>
          </a:p>
          <a:p>
            <a:endParaRPr lang="tr-TR" dirty="0"/>
          </a:p>
          <a:p>
            <a:r>
              <a:rPr lang="tr-TR" dirty="0"/>
              <a:t>Aslında Python komut istemi; çok güçlü (tabii ki bilgisayarınızın işlemcisine bağlı olarak) bir hesap makinesi olarak kullanılabilir. Bunun için bu bölümde açıklayacağımız operatörleri ve matematiksel fonksiyonları bilmek yeterlidir.</a:t>
            </a:r>
          </a:p>
        </p:txBody>
      </p:sp>
    </p:spTree>
    <p:extLst>
      <p:ext uri="{BB962C8B-B14F-4D97-AF65-F5344CB8AC3E}">
        <p14:creationId xmlns:p14="http://schemas.microsoft.com/office/powerpoint/2010/main" val="487743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C444EF6D-CFA9-AFCF-8FD4-5C31E887AEBF}"/>
              </a:ext>
            </a:extLst>
          </p:cNvPr>
          <p:cNvSpPr txBox="1"/>
          <p:nvPr/>
        </p:nvSpPr>
        <p:spPr>
          <a:xfrm>
            <a:off x="611560" y="620688"/>
            <a:ext cx="7488832" cy="136815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7DA19517-AE6F-407E-C1E6-13AB01484322}"/>
              </a:ext>
            </a:extLst>
          </p:cNvPr>
          <p:cNvSpPr txBox="1"/>
          <p:nvPr/>
        </p:nvSpPr>
        <p:spPr>
          <a:xfrm>
            <a:off x="611560" y="620688"/>
            <a:ext cx="7560840" cy="923330"/>
          </a:xfrm>
          <a:prstGeom prst="rect">
            <a:avLst/>
          </a:prstGeom>
          <a:noFill/>
        </p:spPr>
        <p:txBody>
          <a:bodyPr wrap="square" rtlCol="0">
            <a:spAutoFit/>
          </a:bodyPr>
          <a:lstStyle/>
          <a:p>
            <a:r>
              <a:rPr lang="tr-TR" dirty="0"/>
              <a:t>Önceki sayfadaki</a:t>
            </a:r>
            <a:r>
              <a:rPr lang="en-US" dirty="0"/>
              <a:t> </a:t>
            </a:r>
            <a:r>
              <a:rPr lang="en-US" dirty="0" err="1"/>
              <a:t>tablo</a:t>
            </a:r>
            <a:r>
              <a:rPr lang="en-US" dirty="0"/>
              <a:t>, </a:t>
            </a:r>
            <a:r>
              <a:rPr lang="en-US" dirty="0" err="1"/>
              <a:t>operatörlerin</a:t>
            </a:r>
            <a:r>
              <a:rPr lang="en-US" dirty="0"/>
              <a:t> </a:t>
            </a:r>
            <a:r>
              <a:rPr lang="en-US" dirty="0" err="1"/>
              <a:t>öncelik</a:t>
            </a:r>
            <a:r>
              <a:rPr lang="en-US" dirty="0"/>
              <a:t> </a:t>
            </a:r>
            <a:r>
              <a:rPr lang="en-US" dirty="0" err="1"/>
              <a:t>sırasını</a:t>
            </a:r>
            <a:r>
              <a:rPr lang="en-US" dirty="0"/>
              <a:t> sol </a:t>
            </a:r>
            <a:r>
              <a:rPr lang="en-US" dirty="0" err="1"/>
              <a:t>taraftan</a:t>
            </a:r>
            <a:r>
              <a:rPr lang="en-US" dirty="0"/>
              <a:t> </a:t>
            </a:r>
            <a:r>
              <a:rPr lang="en-US" dirty="0" err="1"/>
              <a:t>sağa</a:t>
            </a:r>
            <a:r>
              <a:rPr lang="en-US" dirty="0"/>
              <a:t> </a:t>
            </a:r>
            <a:r>
              <a:rPr lang="en-US" dirty="0" err="1"/>
              <a:t>doğru</a:t>
            </a:r>
            <a:r>
              <a:rPr lang="en-US" dirty="0"/>
              <a:t> </a:t>
            </a:r>
            <a:r>
              <a:rPr lang="en-US" dirty="0" err="1"/>
              <a:t>azalan</a:t>
            </a:r>
            <a:r>
              <a:rPr lang="en-US" dirty="0"/>
              <a:t> </a:t>
            </a:r>
            <a:r>
              <a:rPr lang="en-US" dirty="0" err="1"/>
              <a:t>bir</a:t>
            </a:r>
            <a:r>
              <a:rPr lang="en-US" dirty="0"/>
              <a:t> </a:t>
            </a:r>
            <a:r>
              <a:rPr lang="en-US" dirty="0" err="1"/>
              <a:t>sırada</a:t>
            </a:r>
            <a:r>
              <a:rPr lang="en-US" dirty="0"/>
              <a:t> </a:t>
            </a:r>
            <a:r>
              <a:rPr lang="en-US" dirty="0" err="1"/>
              <a:t>gösterir</a:t>
            </a:r>
            <a:r>
              <a:rPr lang="en-US" dirty="0"/>
              <a:t>. </a:t>
            </a:r>
            <a:r>
              <a:rPr lang="en-US" dirty="0" err="1"/>
              <a:t>Yani</a:t>
            </a:r>
            <a:r>
              <a:rPr lang="en-US" dirty="0"/>
              <a:t>, </a:t>
            </a:r>
            <a:r>
              <a:rPr lang="en-US" dirty="0" err="1"/>
              <a:t>parantezler</a:t>
            </a:r>
            <a:r>
              <a:rPr lang="en-US" dirty="0"/>
              <a:t> </a:t>
            </a:r>
            <a:r>
              <a:rPr lang="en-US" dirty="0" err="1"/>
              <a:t>en</a:t>
            </a:r>
            <a:r>
              <a:rPr lang="en-US" dirty="0"/>
              <a:t> </a:t>
            </a:r>
            <a:r>
              <a:rPr lang="en-US" dirty="0" err="1"/>
              <a:t>yüksek</a:t>
            </a:r>
            <a:r>
              <a:rPr lang="en-US" dirty="0"/>
              <a:t> </a:t>
            </a:r>
            <a:r>
              <a:rPr lang="en-US" dirty="0" err="1"/>
              <a:t>önceliğe</a:t>
            </a:r>
            <a:r>
              <a:rPr lang="en-US" dirty="0"/>
              <a:t> </a:t>
            </a:r>
            <a:r>
              <a:rPr lang="en-US" dirty="0" err="1"/>
              <a:t>sahiptir</a:t>
            </a:r>
            <a:r>
              <a:rPr lang="en-US" dirty="0"/>
              <a:t> </a:t>
            </a:r>
            <a:r>
              <a:rPr lang="en-US" dirty="0" err="1"/>
              <a:t>ve</a:t>
            </a:r>
            <a:r>
              <a:rPr lang="en-US" dirty="0"/>
              <a:t> </a:t>
            </a:r>
            <a:r>
              <a:rPr lang="tr-TR" dirty="0"/>
              <a:t>atama</a:t>
            </a:r>
            <a:r>
              <a:rPr lang="en-US" dirty="0"/>
              <a:t> </a:t>
            </a:r>
            <a:r>
              <a:rPr lang="en-US" dirty="0" err="1"/>
              <a:t>operatörler</a:t>
            </a:r>
            <a:r>
              <a:rPr lang="tr-TR" dirty="0"/>
              <a:t>i</a:t>
            </a:r>
            <a:r>
              <a:rPr lang="en-US" dirty="0"/>
              <a:t> </a:t>
            </a:r>
            <a:r>
              <a:rPr lang="en-US" dirty="0" err="1"/>
              <a:t>en</a:t>
            </a:r>
            <a:r>
              <a:rPr lang="en-US" dirty="0"/>
              <a:t> </a:t>
            </a:r>
            <a:r>
              <a:rPr lang="en-US" dirty="0" err="1"/>
              <a:t>düşük</a:t>
            </a:r>
            <a:r>
              <a:rPr lang="en-US" dirty="0"/>
              <a:t> </a:t>
            </a:r>
            <a:r>
              <a:rPr lang="en-US" dirty="0" err="1"/>
              <a:t>önceliğe</a:t>
            </a:r>
            <a:r>
              <a:rPr lang="en-US" dirty="0"/>
              <a:t> </a:t>
            </a:r>
            <a:r>
              <a:rPr lang="en-US" dirty="0" err="1"/>
              <a:t>sahiptir</a:t>
            </a:r>
            <a:r>
              <a:rPr lang="en-US" dirty="0"/>
              <a:t>.</a:t>
            </a:r>
          </a:p>
        </p:txBody>
      </p:sp>
      <p:sp>
        <p:nvSpPr>
          <p:cNvPr id="8" name="TextBox 7">
            <a:extLst>
              <a:ext uri="{FF2B5EF4-FFF2-40B4-BE49-F238E27FC236}">
                <a16:creationId xmlns:a16="http://schemas.microsoft.com/office/drawing/2014/main" id="{F048E57B-58AE-60B4-56B0-7C48B40A4A81}"/>
              </a:ext>
            </a:extLst>
          </p:cNvPr>
          <p:cNvSpPr txBox="1"/>
          <p:nvPr/>
        </p:nvSpPr>
        <p:spPr>
          <a:xfrm>
            <a:off x="611560" y="1582466"/>
            <a:ext cx="7560840" cy="369332"/>
          </a:xfrm>
          <a:prstGeom prst="rect">
            <a:avLst/>
          </a:prstGeom>
          <a:noFill/>
        </p:spPr>
        <p:txBody>
          <a:bodyPr wrap="square" rtlCol="0">
            <a:spAutoFit/>
          </a:bodyPr>
          <a:lstStyle/>
          <a:p>
            <a:r>
              <a:rPr lang="en-US" dirty="0" err="1"/>
              <a:t>Örneğin</a:t>
            </a:r>
            <a:r>
              <a:rPr lang="en-US" dirty="0"/>
              <a:t>, </a:t>
            </a:r>
            <a:r>
              <a:rPr lang="en-US" dirty="0" err="1"/>
              <a:t>aşağıdaki</a:t>
            </a:r>
            <a:r>
              <a:rPr lang="en-US" dirty="0"/>
              <a:t> </a:t>
            </a:r>
            <a:r>
              <a:rPr lang="en-US" dirty="0" err="1"/>
              <a:t>ifadeyi</a:t>
            </a:r>
            <a:r>
              <a:rPr lang="en-US" dirty="0"/>
              <a:t> </a:t>
            </a:r>
            <a:r>
              <a:rPr lang="en-US" dirty="0" err="1"/>
              <a:t>ele</a:t>
            </a:r>
            <a:r>
              <a:rPr lang="en-US" dirty="0"/>
              <a:t> </a:t>
            </a:r>
            <a:r>
              <a:rPr lang="en-US" dirty="0" err="1"/>
              <a:t>alalım</a:t>
            </a:r>
            <a:r>
              <a:rPr lang="en-US" dirty="0"/>
              <a:t>:</a:t>
            </a:r>
          </a:p>
        </p:txBody>
      </p:sp>
      <p:pic>
        <p:nvPicPr>
          <p:cNvPr id="11" name="Picture 10">
            <a:extLst>
              <a:ext uri="{FF2B5EF4-FFF2-40B4-BE49-F238E27FC236}">
                <a16:creationId xmlns:a16="http://schemas.microsoft.com/office/drawing/2014/main" id="{CF8AB554-D4AA-28DE-7E1D-ED14745305E2}"/>
              </a:ext>
            </a:extLst>
          </p:cNvPr>
          <p:cNvPicPr>
            <a:picLocks noChangeAspect="1"/>
          </p:cNvPicPr>
          <p:nvPr/>
        </p:nvPicPr>
        <p:blipFill>
          <a:blip r:embed="rId6"/>
          <a:stretch>
            <a:fillRect/>
          </a:stretch>
        </p:blipFill>
        <p:spPr>
          <a:xfrm>
            <a:off x="719572" y="2306678"/>
            <a:ext cx="2376264" cy="1444396"/>
          </a:xfrm>
          <a:prstGeom prst="rect">
            <a:avLst/>
          </a:prstGeom>
        </p:spPr>
      </p:pic>
      <p:sp>
        <p:nvSpPr>
          <p:cNvPr id="13" name="TextBox 12">
            <a:extLst>
              <a:ext uri="{FF2B5EF4-FFF2-40B4-BE49-F238E27FC236}">
                <a16:creationId xmlns:a16="http://schemas.microsoft.com/office/drawing/2014/main" id="{E1BC04EB-DADB-F75E-0E27-DC63626F268E}"/>
              </a:ext>
            </a:extLst>
          </p:cNvPr>
          <p:cNvSpPr txBox="1"/>
          <p:nvPr/>
        </p:nvSpPr>
        <p:spPr>
          <a:xfrm>
            <a:off x="3527884" y="2277813"/>
            <a:ext cx="4644516" cy="1754326"/>
          </a:xfrm>
          <a:prstGeom prst="rect">
            <a:avLst/>
          </a:prstGeom>
          <a:noFill/>
        </p:spPr>
        <p:txBody>
          <a:bodyPr wrap="square" rtlCol="0">
            <a:spAutoFit/>
          </a:bodyPr>
          <a:lstStyle/>
          <a:p>
            <a:r>
              <a:rPr lang="en-US" dirty="0"/>
              <a:t>Bu </a:t>
            </a:r>
            <a:r>
              <a:rPr lang="en-US" dirty="0" err="1"/>
              <a:t>ifadede</a:t>
            </a:r>
            <a:r>
              <a:rPr lang="en-US" dirty="0"/>
              <a:t> </a:t>
            </a:r>
            <a:r>
              <a:rPr lang="en-US" dirty="0" err="1"/>
              <a:t>öncelik</a:t>
            </a:r>
            <a:r>
              <a:rPr lang="en-US" dirty="0"/>
              <a:t> </a:t>
            </a:r>
            <a:r>
              <a:rPr lang="en-US" dirty="0" err="1"/>
              <a:t>sırası</a:t>
            </a:r>
            <a:r>
              <a:rPr lang="en-US" dirty="0"/>
              <a:t> </a:t>
            </a:r>
            <a:r>
              <a:rPr lang="en-US" dirty="0" err="1"/>
              <a:t>önce</a:t>
            </a:r>
            <a:r>
              <a:rPr lang="en-US" dirty="0"/>
              <a:t> </a:t>
            </a:r>
            <a:r>
              <a:rPr lang="en-US" dirty="0" err="1"/>
              <a:t>üs</a:t>
            </a:r>
            <a:r>
              <a:rPr lang="en-US" dirty="0"/>
              <a:t> alma (**) </a:t>
            </a:r>
            <a:r>
              <a:rPr lang="en-US" dirty="0" err="1"/>
              <a:t>operatörü</a:t>
            </a:r>
            <a:r>
              <a:rPr lang="en-US" dirty="0"/>
              <a:t>, </a:t>
            </a:r>
            <a:r>
              <a:rPr lang="en-US" dirty="0" err="1"/>
              <a:t>sonra</a:t>
            </a:r>
            <a:r>
              <a:rPr lang="en-US" dirty="0"/>
              <a:t> </a:t>
            </a:r>
            <a:r>
              <a:rPr lang="en-US" dirty="0" err="1"/>
              <a:t>çarpma</a:t>
            </a:r>
            <a:r>
              <a:rPr lang="en-US" dirty="0"/>
              <a:t> (*) </a:t>
            </a:r>
            <a:r>
              <a:rPr lang="en-US" dirty="0" err="1"/>
              <a:t>operatörü</a:t>
            </a:r>
            <a:r>
              <a:rPr lang="en-US" dirty="0"/>
              <a:t>, </a:t>
            </a:r>
            <a:r>
              <a:rPr lang="en-US" dirty="0" err="1"/>
              <a:t>sonra</a:t>
            </a:r>
            <a:r>
              <a:rPr lang="en-US" dirty="0"/>
              <a:t> </a:t>
            </a:r>
            <a:r>
              <a:rPr lang="en-US" dirty="0" err="1"/>
              <a:t>toplama</a:t>
            </a:r>
            <a:r>
              <a:rPr lang="en-US" dirty="0"/>
              <a:t> (+) </a:t>
            </a:r>
            <a:r>
              <a:rPr lang="en-US" dirty="0" err="1"/>
              <a:t>operatörüdür</a:t>
            </a:r>
            <a:r>
              <a:rPr lang="en-US" dirty="0"/>
              <a:t>. Bu </a:t>
            </a:r>
            <a:r>
              <a:rPr lang="en-US" dirty="0" err="1"/>
              <a:t>nedenle</a:t>
            </a:r>
            <a:r>
              <a:rPr lang="en-US" dirty="0"/>
              <a:t>, </a:t>
            </a:r>
            <a:r>
              <a:rPr lang="en-US" dirty="0" err="1"/>
              <a:t>işlemler</a:t>
            </a:r>
            <a:r>
              <a:rPr lang="en-US" dirty="0"/>
              <a:t> </a:t>
            </a:r>
            <a:r>
              <a:rPr lang="en-US" dirty="0" err="1"/>
              <a:t>önce</a:t>
            </a:r>
            <a:r>
              <a:rPr lang="en-US" dirty="0"/>
              <a:t> 2 ** 2 (4) </a:t>
            </a:r>
            <a:r>
              <a:rPr lang="en-US" dirty="0" err="1"/>
              <a:t>yapılır</a:t>
            </a:r>
            <a:r>
              <a:rPr lang="en-US" dirty="0"/>
              <a:t>, </a:t>
            </a:r>
            <a:r>
              <a:rPr lang="en-US" dirty="0" err="1"/>
              <a:t>ardından</a:t>
            </a:r>
            <a:r>
              <a:rPr lang="en-US" dirty="0"/>
              <a:t> 5 * 3 (15) </a:t>
            </a:r>
            <a:r>
              <a:rPr lang="en-US" dirty="0" err="1"/>
              <a:t>yapılır</a:t>
            </a:r>
            <a:r>
              <a:rPr lang="en-US" dirty="0"/>
              <a:t> </a:t>
            </a:r>
            <a:r>
              <a:rPr lang="en-US" dirty="0" err="1"/>
              <a:t>ve</a:t>
            </a:r>
            <a:r>
              <a:rPr lang="en-US" dirty="0"/>
              <a:t> son </a:t>
            </a:r>
            <a:r>
              <a:rPr lang="en-US" dirty="0" err="1"/>
              <a:t>olarak</a:t>
            </a:r>
            <a:r>
              <a:rPr lang="en-US" dirty="0"/>
              <a:t> 15 + 4 (19) </a:t>
            </a:r>
            <a:r>
              <a:rPr lang="en-US" dirty="0" err="1"/>
              <a:t>yapılır</a:t>
            </a:r>
            <a:r>
              <a:rPr lang="en-US" dirty="0"/>
              <a:t>. </a:t>
            </a:r>
            <a:r>
              <a:rPr lang="en-US" dirty="0" err="1"/>
              <a:t>Yani</a:t>
            </a:r>
            <a:r>
              <a:rPr lang="en-US" dirty="0"/>
              <a:t>, a </a:t>
            </a:r>
            <a:r>
              <a:rPr lang="en-US" dirty="0" err="1"/>
              <a:t>değişkeni</a:t>
            </a:r>
            <a:r>
              <a:rPr lang="en-US" dirty="0"/>
              <a:t> 19'a </a:t>
            </a:r>
            <a:r>
              <a:rPr lang="en-US" dirty="0" err="1"/>
              <a:t>eşit</a:t>
            </a:r>
            <a:r>
              <a:rPr lang="en-US" dirty="0"/>
              <a:t> </a:t>
            </a:r>
            <a:r>
              <a:rPr lang="en-US" dirty="0" err="1"/>
              <a:t>olacaktır</a:t>
            </a:r>
            <a:r>
              <a:rPr lang="en-US" dirty="0"/>
              <a:t>.</a:t>
            </a:r>
          </a:p>
        </p:txBody>
      </p:sp>
      <p:sp>
        <p:nvSpPr>
          <p:cNvPr id="14" name="TextBox 13">
            <a:extLst>
              <a:ext uri="{FF2B5EF4-FFF2-40B4-BE49-F238E27FC236}">
                <a16:creationId xmlns:a16="http://schemas.microsoft.com/office/drawing/2014/main" id="{3C900BD3-9C65-4A92-EC67-5F836E7A8B75}"/>
              </a:ext>
            </a:extLst>
          </p:cNvPr>
          <p:cNvSpPr txBox="1"/>
          <p:nvPr/>
        </p:nvSpPr>
        <p:spPr>
          <a:xfrm>
            <a:off x="719572" y="4149080"/>
            <a:ext cx="7452828" cy="923330"/>
          </a:xfrm>
          <a:prstGeom prst="rect">
            <a:avLst/>
          </a:prstGeom>
          <a:noFill/>
        </p:spPr>
        <p:txBody>
          <a:bodyPr wrap="square" rtlCol="0">
            <a:spAutoFit/>
          </a:bodyPr>
          <a:lstStyle/>
          <a:p>
            <a:r>
              <a:rPr lang="en-US" dirty="0"/>
              <a:t>Bu </a:t>
            </a:r>
            <a:r>
              <a:rPr lang="en-US" dirty="0" err="1"/>
              <a:t>öncelik</a:t>
            </a:r>
            <a:r>
              <a:rPr lang="en-US" dirty="0"/>
              <a:t> </a:t>
            </a:r>
            <a:r>
              <a:rPr lang="en-US" dirty="0" err="1"/>
              <a:t>sırası</a:t>
            </a:r>
            <a:r>
              <a:rPr lang="en-US" dirty="0"/>
              <a:t> </a:t>
            </a:r>
            <a:r>
              <a:rPr lang="en-US" dirty="0" err="1"/>
              <a:t>kuralını</a:t>
            </a:r>
            <a:r>
              <a:rPr lang="en-US" dirty="0"/>
              <a:t> </a:t>
            </a:r>
            <a:r>
              <a:rPr lang="en-US" dirty="0" err="1"/>
              <a:t>anlamak</a:t>
            </a:r>
            <a:r>
              <a:rPr lang="en-US" dirty="0"/>
              <a:t>, </a:t>
            </a:r>
            <a:r>
              <a:rPr lang="en-US" dirty="0" err="1"/>
              <a:t>Python'da</a:t>
            </a:r>
            <a:r>
              <a:rPr lang="en-US" dirty="0"/>
              <a:t> </a:t>
            </a:r>
            <a:r>
              <a:rPr lang="en-US" dirty="0" err="1"/>
              <a:t>daha</a:t>
            </a:r>
            <a:r>
              <a:rPr lang="en-US" dirty="0"/>
              <a:t> </a:t>
            </a:r>
            <a:r>
              <a:rPr lang="en-US" dirty="0" err="1"/>
              <a:t>karmaşık</a:t>
            </a:r>
            <a:r>
              <a:rPr lang="en-US" dirty="0"/>
              <a:t> </a:t>
            </a:r>
            <a:r>
              <a:rPr lang="en-US" dirty="0" err="1"/>
              <a:t>ifadelerin</a:t>
            </a:r>
            <a:r>
              <a:rPr lang="en-US" dirty="0"/>
              <a:t> </a:t>
            </a:r>
            <a:r>
              <a:rPr lang="en-US" dirty="0" err="1"/>
              <a:t>nasıl</a:t>
            </a:r>
            <a:r>
              <a:rPr lang="en-US" dirty="0"/>
              <a:t> </a:t>
            </a:r>
            <a:r>
              <a:rPr lang="en-US" dirty="0" err="1"/>
              <a:t>çalıştığını</a:t>
            </a:r>
            <a:r>
              <a:rPr lang="en-US" dirty="0"/>
              <a:t> </a:t>
            </a:r>
            <a:r>
              <a:rPr lang="en-US" dirty="0" err="1"/>
              <a:t>anlamak</a:t>
            </a:r>
            <a:r>
              <a:rPr lang="en-US" dirty="0"/>
              <a:t> </a:t>
            </a:r>
            <a:r>
              <a:rPr lang="en-US" dirty="0" err="1"/>
              <a:t>için</a:t>
            </a:r>
            <a:r>
              <a:rPr lang="en-US" dirty="0"/>
              <a:t> </a:t>
            </a:r>
            <a:r>
              <a:rPr lang="en-US" dirty="0" err="1"/>
              <a:t>önemlidir</a:t>
            </a:r>
            <a:r>
              <a:rPr lang="en-US" dirty="0"/>
              <a:t>. </a:t>
            </a:r>
            <a:r>
              <a:rPr lang="en-US" dirty="0" err="1"/>
              <a:t>Ancak</a:t>
            </a:r>
            <a:r>
              <a:rPr lang="en-US" dirty="0"/>
              <a:t>, </a:t>
            </a:r>
            <a:r>
              <a:rPr lang="en-US" dirty="0" err="1"/>
              <a:t>öncelik</a:t>
            </a:r>
            <a:r>
              <a:rPr lang="en-US" dirty="0"/>
              <a:t> </a:t>
            </a:r>
            <a:r>
              <a:rPr lang="en-US" dirty="0" err="1"/>
              <a:t>sırasını</a:t>
            </a:r>
            <a:r>
              <a:rPr lang="en-US" dirty="0"/>
              <a:t> </a:t>
            </a:r>
            <a:r>
              <a:rPr lang="en-US" dirty="0" err="1"/>
              <a:t>değiştirmek</a:t>
            </a:r>
            <a:r>
              <a:rPr lang="en-US" dirty="0"/>
              <a:t> </a:t>
            </a:r>
            <a:r>
              <a:rPr lang="en-US" dirty="0" err="1"/>
              <a:t>istiyorsanız</a:t>
            </a:r>
            <a:r>
              <a:rPr lang="en-US" dirty="0"/>
              <a:t>, </a:t>
            </a:r>
            <a:r>
              <a:rPr lang="en-US" dirty="0" err="1"/>
              <a:t>parantezleri</a:t>
            </a:r>
            <a:r>
              <a:rPr lang="en-US" dirty="0"/>
              <a:t> </a:t>
            </a:r>
            <a:r>
              <a:rPr lang="en-US" dirty="0" err="1"/>
              <a:t>kullanarak</a:t>
            </a:r>
            <a:r>
              <a:rPr lang="en-US" dirty="0"/>
              <a:t> </a:t>
            </a:r>
            <a:r>
              <a:rPr lang="en-US" dirty="0" err="1"/>
              <a:t>öncelikleri</a:t>
            </a:r>
            <a:r>
              <a:rPr lang="en-US" dirty="0"/>
              <a:t> </a:t>
            </a:r>
            <a:r>
              <a:rPr lang="en-US" dirty="0" err="1"/>
              <a:t>değiştirebilirsiniz</a:t>
            </a:r>
            <a:r>
              <a:rPr lang="en-US" dirty="0"/>
              <a:t>. </a:t>
            </a:r>
            <a:r>
              <a:rPr lang="en-US" dirty="0" err="1"/>
              <a:t>Örneğin</a:t>
            </a:r>
            <a:r>
              <a:rPr lang="en-US" dirty="0"/>
              <a:t>:</a:t>
            </a:r>
          </a:p>
        </p:txBody>
      </p:sp>
      <p:pic>
        <p:nvPicPr>
          <p:cNvPr id="16" name="Picture 15">
            <a:extLst>
              <a:ext uri="{FF2B5EF4-FFF2-40B4-BE49-F238E27FC236}">
                <a16:creationId xmlns:a16="http://schemas.microsoft.com/office/drawing/2014/main" id="{1D04137C-8B4D-9244-4B95-6678401B16E0}"/>
              </a:ext>
            </a:extLst>
          </p:cNvPr>
          <p:cNvPicPr>
            <a:picLocks noChangeAspect="1"/>
          </p:cNvPicPr>
          <p:nvPr/>
        </p:nvPicPr>
        <p:blipFill>
          <a:blip r:embed="rId7"/>
          <a:stretch>
            <a:fillRect/>
          </a:stretch>
        </p:blipFill>
        <p:spPr>
          <a:xfrm>
            <a:off x="719572" y="5114959"/>
            <a:ext cx="7380820" cy="1322535"/>
          </a:xfrm>
          <a:prstGeom prst="rect">
            <a:avLst/>
          </a:prstGeom>
        </p:spPr>
      </p:pic>
    </p:spTree>
    <p:extLst>
      <p:ext uri="{BB962C8B-B14F-4D97-AF65-F5344CB8AC3E}">
        <p14:creationId xmlns:p14="http://schemas.microsoft.com/office/powerpoint/2010/main" val="3760432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MATEMATİKSEL İFADELERİN KODLANMASI</a:t>
            </a:r>
          </a:p>
        </p:txBody>
      </p:sp>
      <p:sp>
        <p:nvSpPr>
          <p:cNvPr id="7" name="Yuvarlatılmış Dikdörtgen 6"/>
          <p:cNvSpPr/>
          <p:nvPr>
            <p:custDataLst>
              <p:tags r:id="rId2"/>
            </p:custDataLst>
          </p:nvPr>
        </p:nvSpPr>
        <p:spPr>
          <a:xfrm>
            <a:off x="467544" y="1502990"/>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0EFA50BE-6605-5732-392C-8EEA66480C55}"/>
              </a:ext>
            </a:extLst>
          </p:cNvPr>
          <p:cNvSpPr txBox="1"/>
          <p:nvPr/>
        </p:nvSpPr>
        <p:spPr>
          <a:xfrm>
            <a:off x="755576" y="1916832"/>
            <a:ext cx="7560840" cy="1200329"/>
          </a:xfrm>
          <a:prstGeom prst="rect">
            <a:avLst/>
          </a:prstGeom>
          <a:noFill/>
        </p:spPr>
        <p:txBody>
          <a:bodyPr wrap="square" rtlCol="0">
            <a:spAutoFit/>
          </a:bodyPr>
          <a:lstStyle/>
          <a:p>
            <a:r>
              <a:rPr lang="tr-TR" dirty="0"/>
              <a:t>Bir matematiksel ifade birden fazla işlem (çarpma, bölme, toplama, üs alma vb.) içerebilir. Dolayısıyla bir matematiksel ifade, Python dilinde kodlanırken birden fazla işlem operatörü kullanılabilir. Bu durumda işlemlerin öncelik sırasına dikkat etmek gerekir. Örnek:</a:t>
            </a:r>
            <a:endParaRPr lang="en-US" dirty="0"/>
          </a:p>
        </p:txBody>
      </p:sp>
      <p:pic>
        <p:nvPicPr>
          <p:cNvPr id="10" name="Picture 9">
            <a:extLst>
              <a:ext uri="{FF2B5EF4-FFF2-40B4-BE49-F238E27FC236}">
                <a16:creationId xmlns:a16="http://schemas.microsoft.com/office/drawing/2014/main" id="{79169581-1587-2D10-8E26-85A0BC7195DD}"/>
              </a:ext>
            </a:extLst>
          </p:cNvPr>
          <p:cNvPicPr>
            <a:picLocks noChangeAspect="1"/>
          </p:cNvPicPr>
          <p:nvPr/>
        </p:nvPicPr>
        <p:blipFill>
          <a:blip r:embed="rId7"/>
          <a:stretch>
            <a:fillRect/>
          </a:stretch>
        </p:blipFill>
        <p:spPr>
          <a:xfrm>
            <a:off x="975649" y="3204946"/>
            <a:ext cx="1864110" cy="1134331"/>
          </a:xfrm>
          <a:prstGeom prst="rect">
            <a:avLst/>
          </a:prstGeom>
        </p:spPr>
      </p:pic>
      <p:sp>
        <p:nvSpPr>
          <p:cNvPr id="11" name="TextBox 10">
            <a:extLst>
              <a:ext uri="{FF2B5EF4-FFF2-40B4-BE49-F238E27FC236}">
                <a16:creationId xmlns:a16="http://schemas.microsoft.com/office/drawing/2014/main" id="{031F4CD1-0B31-3535-30C9-7621EF19EE64}"/>
              </a:ext>
            </a:extLst>
          </p:cNvPr>
          <p:cNvSpPr txBox="1"/>
          <p:nvPr/>
        </p:nvSpPr>
        <p:spPr>
          <a:xfrm>
            <a:off x="2851448" y="3448945"/>
            <a:ext cx="4464496" cy="646331"/>
          </a:xfrm>
          <a:prstGeom prst="rect">
            <a:avLst/>
          </a:prstGeom>
          <a:noFill/>
        </p:spPr>
        <p:txBody>
          <a:bodyPr wrap="square" rtlCol="0">
            <a:spAutoFit/>
          </a:bodyPr>
          <a:lstStyle/>
          <a:p>
            <a:r>
              <a:rPr lang="tr-TR" dirty="0"/>
              <a:t>Şeklindeki matematiksel ifadenin Python dili kodlaması aşağıdaki gibidir:</a:t>
            </a:r>
            <a:endParaRPr lang="en-US" dirty="0"/>
          </a:p>
        </p:txBody>
      </p:sp>
      <p:graphicFrame>
        <p:nvGraphicFramePr>
          <p:cNvPr id="13" name="Table 13">
            <a:extLst>
              <a:ext uri="{FF2B5EF4-FFF2-40B4-BE49-F238E27FC236}">
                <a16:creationId xmlns:a16="http://schemas.microsoft.com/office/drawing/2014/main" id="{5ED69286-4B5B-7B9C-8574-27E49F02E7FD}"/>
              </a:ext>
            </a:extLst>
          </p:cNvPr>
          <p:cNvGraphicFramePr>
            <a:graphicFrameLocks noGrp="1"/>
          </p:cNvGraphicFramePr>
          <p:nvPr>
            <p:extLst>
              <p:ext uri="{D42A27DB-BD31-4B8C-83A1-F6EECF244321}">
                <p14:modId xmlns:p14="http://schemas.microsoft.com/office/powerpoint/2010/main" val="3060118232"/>
              </p:ext>
            </p:extLst>
          </p:nvPr>
        </p:nvGraphicFramePr>
        <p:xfrm>
          <a:off x="755576" y="4501499"/>
          <a:ext cx="7560840" cy="1285240"/>
        </p:xfrm>
        <a:graphic>
          <a:graphicData uri="http://schemas.openxmlformats.org/drawingml/2006/table">
            <a:tbl>
              <a:tblPr firstRow="1" firstCol="1" lastCol="1">
                <a:tableStyleId>{5C22544A-7EE6-4342-B048-85BDC9FD1C3A}</a:tableStyleId>
              </a:tblPr>
              <a:tblGrid>
                <a:gridCol w="3780420">
                  <a:extLst>
                    <a:ext uri="{9D8B030D-6E8A-4147-A177-3AD203B41FA5}">
                      <a16:colId xmlns:a16="http://schemas.microsoft.com/office/drawing/2014/main" val="2715218867"/>
                    </a:ext>
                  </a:extLst>
                </a:gridCol>
                <a:gridCol w="3780420">
                  <a:extLst>
                    <a:ext uri="{9D8B030D-6E8A-4147-A177-3AD203B41FA5}">
                      <a16:colId xmlns:a16="http://schemas.microsoft.com/office/drawing/2014/main" val="2839700521"/>
                    </a:ext>
                  </a:extLst>
                </a:gridCol>
              </a:tblGrid>
              <a:tr h="370840">
                <a:tc>
                  <a:txBody>
                    <a:bodyPr/>
                    <a:lstStyle/>
                    <a:p>
                      <a:r>
                        <a:rPr lang="tr-TR" dirty="0"/>
                        <a:t>Python dili kodlaması</a:t>
                      </a:r>
                      <a:endParaRPr lang="en-US" dirty="0"/>
                    </a:p>
                  </a:txBody>
                  <a:tcPr/>
                </a:tc>
                <a:tc>
                  <a:txBody>
                    <a:bodyPr/>
                    <a:lstStyle/>
                    <a:p>
                      <a:r>
                        <a:rPr lang="en-US" dirty="0"/>
                        <a:t>z= - (5*(a**(3/2) ) /4)</a:t>
                      </a:r>
                    </a:p>
                  </a:txBody>
                  <a:tcPr/>
                </a:tc>
                <a:extLst>
                  <a:ext uri="{0D108BD9-81ED-4DB2-BD59-A6C34878D82A}">
                    <a16:rowId xmlns:a16="http://schemas.microsoft.com/office/drawing/2014/main" val="959884326"/>
                  </a:ext>
                </a:extLst>
              </a:tr>
              <a:tr h="370840">
                <a:tc>
                  <a:txBody>
                    <a:bodyPr/>
                    <a:lstStyle/>
                    <a:p>
                      <a:endParaRPr lang="en-US" dirty="0"/>
                    </a:p>
                    <a:p>
                      <a:r>
                        <a:rPr lang="en-US" dirty="0"/>
                        <a:t>z= -33.75 sonucunu </a:t>
                      </a:r>
                      <a:r>
                        <a:rPr lang="tr-TR" dirty="0"/>
                        <a:t>üretir.</a:t>
                      </a:r>
                      <a:endParaRPr lang="en-US" dirty="0"/>
                    </a:p>
                  </a:txBody>
                  <a:tcPr/>
                </a:tc>
                <a:tc>
                  <a:txBody>
                    <a:bodyPr/>
                    <a:lstStyle/>
                    <a:p>
                      <a:r>
                        <a:rPr lang="en-US" dirty="0"/>
                        <a:t>a=9</a:t>
                      </a:r>
                      <a:br>
                        <a:rPr lang="en-US" dirty="0"/>
                      </a:br>
                      <a:r>
                        <a:rPr lang="en-US" dirty="0"/>
                        <a:t>z= - (5* (a**(3/2) ) /4)</a:t>
                      </a:r>
                    </a:p>
                    <a:p>
                      <a:r>
                        <a:rPr lang="en-US" dirty="0"/>
                        <a:t>print(z)</a:t>
                      </a:r>
                    </a:p>
                  </a:txBody>
                  <a:tcPr/>
                </a:tc>
                <a:extLst>
                  <a:ext uri="{0D108BD9-81ED-4DB2-BD59-A6C34878D82A}">
                    <a16:rowId xmlns:a16="http://schemas.microsoft.com/office/drawing/2014/main" val="1554561383"/>
                  </a:ext>
                </a:extLst>
              </a:tr>
            </a:tbl>
          </a:graphicData>
        </a:graphic>
      </p:graphicFrame>
    </p:spTree>
    <p:extLst>
      <p:ext uri="{BB962C8B-B14F-4D97-AF65-F5344CB8AC3E}">
        <p14:creationId xmlns:p14="http://schemas.microsoft.com/office/powerpoint/2010/main" val="3896635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99194"/>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pic>
        <p:nvPicPr>
          <p:cNvPr id="6" name="Picture 5">
            <a:extLst>
              <a:ext uri="{FF2B5EF4-FFF2-40B4-BE49-F238E27FC236}">
                <a16:creationId xmlns:a16="http://schemas.microsoft.com/office/drawing/2014/main" id="{427E0DE8-2DA9-DB01-C390-9899FC1EE703}"/>
              </a:ext>
            </a:extLst>
          </p:cNvPr>
          <p:cNvPicPr>
            <a:picLocks noChangeAspect="1"/>
          </p:cNvPicPr>
          <p:nvPr/>
        </p:nvPicPr>
        <p:blipFill>
          <a:blip r:embed="rId6"/>
          <a:stretch>
            <a:fillRect/>
          </a:stretch>
        </p:blipFill>
        <p:spPr>
          <a:xfrm>
            <a:off x="816809" y="932840"/>
            <a:ext cx="2664296" cy="995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57CFD67-C131-16B4-0B8F-D3716B12C3C3}"/>
              </a:ext>
            </a:extLst>
          </p:cNvPr>
          <p:cNvSpPr txBox="1"/>
          <p:nvPr/>
        </p:nvSpPr>
        <p:spPr>
          <a:xfrm>
            <a:off x="683568" y="548680"/>
            <a:ext cx="7272808" cy="369332"/>
          </a:xfrm>
          <a:prstGeom prst="rect">
            <a:avLst/>
          </a:prstGeom>
          <a:noFill/>
        </p:spPr>
        <p:txBody>
          <a:bodyPr wrap="square" rtlCol="0">
            <a:spAutoFit/>
          </a:bodyPr>
          <a:lstStyle/>
          <a:p>
            <a:r>
              <a:rPr lang="tr-TR" dirty="0"/>
              <a:t>Örnek:</a:t>
            </a:r>
          </a:p>
        </p:txBody>
      </p:sp>
      <p:sp>
        <p:nvSpPr>
          <p:cNvPr id="9" name="TextBox 8">
            <a:extLst>
              <a:ext uri="{FF2B5EF4-FFF2-40B4-BE49-F238E27FC236}">
                <a16:creationId xmlns:a16="http://schemas.microsoft.com/office/drawing/2014/main" id="{4E77BA3D-BCDF-AC04-8ADC-10644BF38858}"/>
              </a:ext>
            </a:extLst>
          </p:cNvPr>
          <p:cNvSpPr txBox="1"/>
          <p:nvPr/>
        </p:nvSpPr>
        <p:spPr>
          <a:xfrm>
            <a:off x="3974386" y="1167498"/>
            <a:ext cx="3816424" cy="646331"/>
          </a:xfrm>
          <a:prstGeom prst="rect">
            <a:avLst/>
          </a:prstGeom>
          <a:noFill/>
        </p:spPr>
        <p:txBody>
          <a:bodyPr wrap="square" rtlCol="0">
            <a:spAutoFit/>
          </a:bodyPr>
          <a:lstStyle/>
          <a:p>
            <a:r>
              <a:rPr lang="tr-TR" dirty="0"/>
              <a:t>şeklindeki matematiksel ifadenin Python dili kodlaması aşağıdaki gibidir:</a:t>
            </a:r>
            <a:endParaRPr lang="en-US" dirty="0"/>
          </a:p>
        </p:txBody>
      </p:sp>
      <p:graphicFrame>
        <p:nvGraphicFramePr>
          <p:cNvPr id="11" name="Table 12">
            <a:extLst>
              <a:ext uri="{FF2B5EF4-FFF2-40B4-BE49-F238E27FC236}">
                <a16:creationId xmlns:a16="http://schemas.microsoft.com/office/drawing/2014/main" id="{A1934C86-8686-6857-50D3-AF7839185A3A}"/>
              </a:ext>
            </a:extLst>
          </p:cNvPr>
          <p:cNvGraphicFramePr>
            <a:graphicFrameLocks noGrp="1"/>
          </p:cNvGraphicFramePr>
          <p:nvPr>
            <p:extLst>
              <p:ext uri="{D42A27DB-BD31-4B8C-83A1-F6EECF244321}">
                <p14:modId xmlns:p14="http://schemas.microsoft.com/office/powerpoint/2010/main" val="1780016803"/>
              </p:ext>
            </p:extLst>
          </p:nvPr>
        </p:nvGraphicFramePr>
        <p:xfrm>
          <a:off x="816808" y="2420888"/>
          <a:ext cx="6974002" cy="370840"/>
        </p:xfrm>
        <a:graphic>
          <a:graphicData uri="http://schemas.openxmlformats.org/drawingml/2006/table">
            <a:tbl>
              <a:tblPr firstRow="1" bandRow="1">
                <a:tableStyleId>{5C22544A-7EE6-4342-B048-85BDC9FD1C3A}</a:tableStyleId>
              </a:tblPr>
              <a:tblGrid>
                <a:gridCol w="3487001">
                  <a:extLst>
                    <a:ext uri="{9D8B030D-6E8A-4147-A177-3AD203B41FA5}">
                      <a16:colId xmlns:a16="http://schemas.microsoft.com/office/drawing/2014/main" val="4136266549"/>
                    </a:ext>
                  </a:extLst>
                </a:gridCol>
                <a:gridCol w="3487001">
                  <a:extLst>
                    <a:ext uri="{9D8B030D-6E8A-4147-A177-3AD203B41FA5}">
                      <a16:colId xmlns:a16="http://schemas.microsoft.com/office/drawing/2014/main" val="968484166"/>
                    </a:ext>
                  </a:extLst>
                </a:gridCol>
              </a:tblGrid>
              <a:tr h="370840">
                <a:tc>
                  <a:txBody>
                    <a:bodyPr/>
                    <a:lstStyle/>
                    <a:p>
                      <a:r>
                        <a:rPr lang="tr-TR" dirty="0"/>
                        <a:t>Python dili kodlaması</a:t>
                      </a:r>
                      <a:endParaRPr lang="en-US" dirty="0"/>
                    </a:p>
                  </a:txBody>
                  <a:tcPr/>
                </a:tc>
                <a:tc>
                  <a:txBody>
                    <a:bodyPr/>
                    <a:lstStyle/>
                    <a:p>
                      <a:r>
                        <a:rPr lang="tr-TR" dirty="0"/>
                        <a:t> (6+2.4)/2- 3**2+ ((6/3)/(2-3))</a:t>
                      </a:r>
                      <a:endParaRPr lang="en-US" dirty="0"/>
                    </a:p>
                  </a:txBody>
                  <a:tcPr/>
                </a:tc>
                <a:extLst>
                  <a:ext uri="{0D108BD9-81ED-4DB2-BD59-A6C34878D82A}">
                    <a16:rowId xmlns:a16="http://schemas.microsoft.com/office/drawing/2014/main" val="3588574020"/>
                  </a:ext>
                </a:extLst>
              </a:tr>
            </a:tbl>
          </a:graphicData>
        </a:graphic>
      </p:graphicFrame>
      <p:sp>
        <p:nvSpPr>
          <p:cNvPr id="13" name="TextBox 12">
            <a:extLst>
              <a:ext uri="{FF2B5EF4-FFF2-40B4-BE49-F238E27FC236}">
                <a16:creationId xmlns:a16="http://schemas.microsoft.com/office/drawing/2014/main" id="{D115CFF8-22CB-F4BF-4A84-BBBEB6995379}"/>
              </a:ext>
            </a:extLst>
          </p:cNvPr>
          <p:cNvSpPr txBox="1"/>
          <p:nvPr/>
        </p:nvSpPr>
        <p:spPr>
          <a:xfrm>
            <a:off x="816808" y="2879209"/>
            <a:ext cx="7139568" cy="369332"/>
          </a:xfrm>
          <a:prstGeom prst="rect">
            <a:avLst/>
          </a:prstGeom>
          <a:noFill/>
        </p:spPr>
        <p:txBody>
          <a:bodyPr wrap="square" rtlCol="0">
            <a:spAutoFit/>
          </a:bodyPr>
          <a:lstStyle/>
          <a:p>
            <a:r>
              <a:rPr lang="tr-TR" dirty="0"/>
              <a:t>Örnek:</a:t>
            </a:r>
            <a:endParaRPr lang="en-US" dirty="0"/>
          </a:p>
        </p:txBody>
      </p:sp>
      <p:pic>
        <p:nvPicPr>
          <p:cNvPr id="15" name="Picture 14">
            <a:extLst>
              <a:ext uri="{FF2B5EF4-FFF2-40B4-BE49-F238E27FC236}">
                <a16:creationId xmlns:a16="http://schemas.microsoft.com/office/drawing/2014/main" id="{59090172-D6D7-34B8-7B99-3E8079DF3699}"/>
              </a:ext>
            </a:extLst>
          </p:cNvPr>
          <p:cNvPicPr>
            <a:picLocks noChangeAspect="1"/>
          </p:cNvPicPr>
          <p:nvPr/>
        </p:nvPicPr>
        <p:blipFill>
          <a:blip r:embed="rId7"/>
          <a:stretch>
            <a:fillRect/>
          </a:stretch>
        </p:blipFill>
        <p:spPr>
          <a:xfrm>
            <a:off x="816808" y="3360853"/>
            <a:ext cx="2664297" cy="944421"/>
          </a:xfrm>
          <a:prstGeom prst="rect">
            <a:avLst/>
          </a:prstGeom>
          <a:ln>
            <a:noFill/>
          </a:ln>
          <a:effectLst>
            <a:softEdge rad="112500"/>
          </a:effectLst>
        </p:spPr>
      </p:pic>
      <p:sp>
        <p:nvSpPr>
          <p:cNvPr id="16" name="TextBox 15">
            <a:extLst>
              <a:ext uri="{FF2B5EF4-FFF2-40B4-BE49-F238E27FC236}">
                <a16:creationId xmlns:a16="http://schemas.microsoft.com/office/drawing/2014/main" id="{439FB1A8-D90F-1DDA-A4AA-B6973A6C3510}"/>
              </a:ext>
            </a:extLst>
          </p:cNvPr>
          <p:cNvSpPr txBox="1"/>
          <p:nvPr/>
        </p:nvSpPr>
        <p:spPr>
          <a:xfrm>
            <a:off x="3974385" y="3248541"/>
            <a:ext cx="3816425" cy="646331"/>
          </a:xfrm>
          <a:prstGeom prst="rect">
            <a:avLst/>
          </a:prstGeom>
          <a:noFill/>
        </p:spPr>
        <p:txBody>
          <a:bodyPr wrap="square" rtlCol="0">
            <a:spAutoFit/>
          </a:bodyPr>
          <a:lstStyle/>
          <a:p>
            <a:r>
              <a:rPr lang="tr-TR" dirty="0"/>
              <a:t>şeklindeki matematiksel ifadenin Python dili kodlaması aşağıdaki gibidir:</a:t>
            </a:r>
            <a:endParaRPr lang="en-US" dirty="0"/>
          </a:p>
        </p:txBody>
      </p:sp>
      <p:graphicFrame>
        <p:nvGraphicFramePr>
          <p:cNvPr id="17" name="Table 17">
            <a:extLst>
              <a:ext uri="{FF2B5EF4-FFF2-40B4-BE49-F238E27FC236}">
                <a16:creationId xmlns:a16="http://schemas.microsoft.com/office/drawing/2014/main" id="{62A6FF91-172A-1FCA-65F1-54D448776C57}"/>
              </a:ext>
            </a:extLst>
          </p:cNvPr>
          <p:cNvGraphicFramePr>
            <a:graphicFrameLocks noGrp="1"/>
          </p:cNvGraphicFramePr>
          <p:nvPr>
            <p:extLst>
              <p:ext uri="{D42A27DB-BD31-4B8C-83A1-F6EECF244321}">
                <p14:modId xmlns:p14="http://schemas.microsoft.com/office/powerpoint/2010/main" val="4011469075"/>
              </p:ext>
            </p:extLst>
          </p:nvPr>
        </p:nvGraphicFramePr>
        <p:xfrm>
          <a:off x="816808" y="4859930"/>
          <a:ext cx="6974002" cy="370840"/>
        </p:xfrm>
        <a:graphic>
          <a:graphicData uri="http://schemas.openxmlformats.org/drawingml/2006/table">
            <a:tbl>
              <a:tblPr firstRow="1" bandRow="1">
                <a:tableStyleId>{5C22544A-7EE6-4342-B048-85BDC9FD1C3A}</a:tableStyleId>
              </a:tblPr>
              <a:tblGrid>
                <a:gridCol w="3487001">
                  <a:extLst>
                    <a:ext uri="{9D8B030D-6E8A-4147-A177-3AD203B41FA5}">
                      <a16:colId xmlns:a16="http://schemas.microsoft.com/office/drawing/2014/main" val="502318605"/>
                    </a:ext>
                  </a:extLst>
                </a:gridCol>
                <a:gridCol w="3487001">
                  <a:extLst>
                    <a:ext uri="{9D8B030D-6E8A-4147-A177-3AD203B41FA5}">
                      <a16:colId xmlns:a16="http://schemas.microsoft.com/office/drawing/2014/main" val="3036758605"/>
                    </a:ext>
                  </a:extLst>
                </a:gridCol>
              </a:tblGrid>
              <a:tr h="370840">
                <a:tc>
                  <a:txBody>
                    <a:bodyPr/>
                    <a:lstStyle/>
                    <a:p>
                      <a:r>
                        <a:rPr lang="tr-TR" dirty="0"/>
                        <a:t>Python dili kodlaması</a:t>
                      </a:r>
                      <a:endParaRPr lang="en-US" dirty="0"/>
                    </a:p>
                  </a:txBody>
                  <a:tcPr/>
                </a:tc>
                <a:tc>
                  <a:txBody>
                    <a:bodyPr/>
                    <a:lstStyle/>
                    <a:p>
                      <a:r>
                        <a:rPr lang="tr-TR" dirty="0"/>
                        <a:t>(-b + </a:t>
                      </a:r>
                      <a:r>
                        <a:rPr lang="tr-TR" dirty="0" err="1"/>
                        <a:t>math.sqrt</a:t>
                      </a:r>
                      <a:r>
                        <a:rPr lang="tr-TR" dirty="0"/>
                        <a:t>(b*b – 4*a*c))/2*a</a:t>
                      </a:r>
                      <a:endParaRPr lang="en-US" dirty="0"/>
                    </a:p>
                  </a:txBody>
                  <a:tcPr/>
                </a:tc>
                <a:extLst>
                  <a:ext uri="{0D108BD9-81ED-4DB2-BD59-A6C34878D82A}">
                    <a16:rowId xmlns:a16="http://schemas.microsoft.com/office/drawing/2014/main" val="1466643518"/>
                  </a:ext>
                </a:extLst>
              </a:tr>
            </a:tbl>
          </a:graphicData>
        </a:graphic>
      </p:graphicFrame>
    </p:spTree>
    <p:extLst>
      <p:ext uri="{BB962C8B-B14F-4D97-AF65-F5344CB8AC3E}">
        <p14:creationId xmlns:p14="http://schemas.microsoft.com/office/powerpoint/2010/main" val="318573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323528" y="265733"/>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5C12E010-D6C1-8068-CDBE-099FE0438C06}"/>
              </a:ext>
            </a:extLst>
          </p:cNvPr>
          <p:cNvSpPr txBox="1"/>
          <p:nvPr/>
        </p:nvSpPr>
        <p:spPr>
          <a:xfrm>
            <a:off x="1439652" y="3205788"/>
            <a:ext cx="5976664" cy="646331"/>
          </a:xfrm>
          <a:prstGeom prst="rect">
            <a:avLst/>
          </a:prstGeom>
          <a:noFill/>
        </p:spPr>
        <p:txBody>
          <a:bodyPr wrap="square" rtlCol="0">
            <a:spAutoFit/>
          </a:bodyPr>
          <a:lstStyle/>
          <a:p>
            <a:pPr algn="ctr"/>
            <a:r>
              <a:rPr lang="tr-TR" sz="3600" dirty="0">
                <a:solidFill>
                  <a:srgbClr val="FF0000"/>
                </a:solidFill>
                <a:latin typeface="+mj-lt"/>
              </a:rPr>
              <a:t>SLAYT BİTİMİ</a:t>
            </a:r>
            <a:endParaRPr lang="en-US" sz="3600" dirty="0">
              <a:solidFill>
                <a:srgbClr val="FF0000"/>
              </a:solidFill>
              <a:latin typeface="+mj-lt"/>
            </a:endParaRPr>
          </a:p>
        </p:txBody>
      </p:sp>
    </p:spTree>
    <p:extLst>
      <p:ext uri="{BB962C8B-B14F-4D97-AF65-F5344CB8AC3E}">
        <p14:creationId xmlns:p14="http://schemas.microsoft.com/office/powerpoint/2010/main" val="1929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OPERATÖRLER</a:t>
            </a:r>
          </a:p>
        </p:txBody>
      </p:sp>
      <p:sp>
        <p:nvSpPr>
          <p:cNvPr id="7" name="Yuvarlatılmış Dikdörtgen 6"/>
          <p:cNvSpPr/>
          <p:nvPr>
            <p:custDataLst>
              <p:tags r:id="rId2"/>
            </p:custDataLst>
          </p:nvPr>
        </p:nvSpPr>
        <p:spPr>
          <a:xfrm>
            <a:off x="467544" y="147969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C9793758-DEF5-9A6E-3B26-97256B25254E}"/>
              </a:ext>
            </a:extLst>
          </p:cNvPr>
          <p:cNvSpPr txBox="1"/>
          <p:nvPr/>
        </p:nvSpPr>
        <p:spPr>
          <a:xfrm>
            <a:off x="755576" y="1844824"/>
            <a:ext cx="7632848" cy="4524315"/>
          </a:xfrm>
          <a:prstGeom prst="rect">
            <a:avLst/>
          </a:prstGeom>
          <a:noFill/>
        </p:spPr>
        <p:txBody>
          <a:bodyPr wrap="square" rtlCol="0">
            <a:spAutoFit/>
          </a:bodyPr>
          <a:lstStyle/>
          <a:p>
            <a:endParaRPr lang="tr-TR" dirty="0"/>
          </a:p>
          <a:p>
            <a:r>
              <a:rPr lang="tr-TR" dirty="0"/>
              <a:t>İşlem yapmanızı sağlayan işaretlere </a:t>
            </a:r>
            <a:r>
              <a:rPr lang="tr-TR" b="1" dirty="0"/>
              <a:t>operatör (işleç) </a:t>
            </a:r>
            <a:r>
              <a:rPr lang="tr-TR" dirty="0"/>
              <a:t>adı verilir. Bu operatörleri aritmetiksel </a:t>
            </a:r>
            <a:r>
              <a:rPr lang="en-US" b="1" dirty="0"/>
              <a:t>{ +</a:t>
            </a:r>
            <a:r>
              <a:rPr lang="tr-TR" b="1" dirty="0"/>
              <a:t>, -, *, /, gibi  </a:t>
            </a:r>
            <a:r>
              <a:rPr lang="en-US" b="1" dirty="0"/>
              <a:t>} </a:t>
            </a:r>
            <a:r>
              <a:rPr lang="en-US" dirty="0"/>
              <a:t>, mant</a:t>
            </a:r>
            <a:r>
              <a:rPr lang="tr-TR" dirty="0"/>
              <a:t>ı</a:t>
            </a:r>
            <a:r>
              <a:rPr lang="en-US" dirty="0"/>
              <a:t>ksal </a:t>
            </a:r>
            <a:r>
              <a:rPr lang="en-US" b="1" dirty="0"/>
              <a:t>{</a:t>
            </a:r>
            <a:r>
              <a:rPr lang="tr-TR" b="1" dirty="0"/>
              <a:t> ve, veya, değil, gibi </a:t>
            </a:r>
            <a:r>
              <a:rPr lang="en-US" b="1" dirty="0"/>
              <a:t>}</a:t>
            </a:r>
            <a:r>
              <a:rPr lang="tr-TR" b="1" dirty="0"/>
              <a:t> </a:t>
            </a:r>
            <a:r>
              <a:rPr lang="tr-TR" dirty="0"/>
              <a:t>ve </a:t>
            </a:r>
            <a:r>
              <a:rPr lang="en-US" dirty="0"/>
              <a:t>kar</a:t>
            </a:r>
            <a:r>
              <a:rPr lang="tr-TR" dirty="0" err="1"/>
              <a:t>şı</a:t>
            </a:r>
            <a:r>
              <a:rPr lang="en-US" dirty="0"/>
              <a:t>la</a:t>
            </a:r>
            <a:r>
              <a:rPr lang="tr-TR" dirty="0"/>
              <a:t>ş</a:t>
            </a:r>
            <a:r>
              <a:rPr lang="en-US" dirty="0"/>
              <a:t>t</a:t>
            </a:r>
            <a:r>
              <a:rPr lang="tr-TR" dirty="0"/>
              <a:t>ı</a:t>
            </a:r>
            <a:r>
              <a:rPr lang="en-US" dirty="0" err="1"/>
              <a:t>rma</a:t>
            </a:r>
            <a:r>
              <a:rPr lang="tr-TR" dirty="0"/>
              <a:t> </a:t>
            </a:r>
            <a:r>
              <a:rPr lang="en-US" b="1" dirty="0"/>
              <a:t>{&lt;, &gt;, =, gibi } </a:t>
            </a:r>
            <a:r>
              <a:rPr lang="tr-TR" dirty="0"/>
              <a:t>ve bit işlem operatörleri isimleri altında sınıflandırılırlar. Operatörlerle işlem yaparken işlem </a:t>
            </a:r>
            <a:r>
              <a:rPr lang="tr-TR" b="1" dirty="0"/>
              <a:t>önceliğine/üstünlüğüne</a:t>
            </a:r>
            <a:r>
              <a:rPr lang="tr-TR" dirty="0"/>
              <a:t> </a:t>
            </a:r>
            <a:r>
              <a:rPr lang="en-US" dirty="0"/>
              <a:t> </a:t>
            </a:r>
            <a:r>
              <a:rPr lang="tr-TR" dirty="0"/>
              <a:t>ve çalışma sırasına dikkat etmek gerekmektedir.</a:t>
            </a:r>
          </a:p>
          <a:p>
            <a:endParaRPr lang="tr-TR" dirty="0"/>
          </a:p>
          <a:p>
            <a:endParaRPr lang="tr-TR" dirty="0"/>
          </a:p>
          <a:p>
            <a:r>
              <a:rPr lang="tr-TR" dirty="0"/>
              <a:t>Python’da ayrıca her bir operatörün bir fonksiyon eşdeğeri vardır. Örneğin </a:t>
            </a:r>
            <a:r>
              <a:rPr lang="tr-TR" b="1" dirty="0"/>
              <a:t>‘a+b’ </a:t>
            </a:r>
            <a:r>
              <a:rPr lang="tr-TR" dirty="0"/>
              <a:t>yerine </a:t>
            </a:r>
            <a:r>
              <a:rPr lang="tr-TR" b="1" dirty="0"/>
              <a:t>‘add.(a,b)’ </a:t>
            </a:r>
            <a:r>
              <a:rPr lang="tr-TR" dirty="0"/>
              <a:t>fonksiyonu kullanılabilir. Tabii bu fonksiyonlar operatör modülü içerisinde yer aldığından kullanmadan önce </a:t>
            </a:r>
            <a:r>
              <a:rPr lang="tr-TR" b="1" dirty="0"/>
              <a:t>‘ import operator ’</a:t>
            </a:r>
            <a:r>
              <a:rPr lang="tr-TR" dirty="0"/>
              <a:t> ile programa eklenmelidir.</a:t>
            </a:r>
          </a:p>
          <a:p>
            <a:endParaRPr lang="tr-TR" dirty="0"/>
          </a:p>
          <a:p>
            <a:endParaRPr lang="tr-TR" dirty="0"/>
          </a:p>
          <a:p>
            <a:r>
              <a:rPr lang="tr-TR" dirty="0"/>
              <a:t>Sonraki sayfadaki tabloyu dikkatlice inceleyiniz.</a:t>
            </a:r>
          </a:p>
          <a:p>
            <a:endParaRPr lang="tr-TR" dirty="0"/>
          </a:p>
        </p:txBody>
      </p:sp>
    </p:spTree>
    <p:extLst>
      <p:ext uri="{BB962C8B-B14F-4D97-AF65-F5344CB8AC3E}">
        <p14:creationId xmlns:p14="http://schemas.microsoft.com/office/powerpoint/2010/main" val="145552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3161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pic>
        <p:nvPicPr>
          <p:cNvPr id="12" name="Picture 11">
            <a:extLst>
              <a:ext uri="{FF2B5EF4-FFF2-40B4-BE49-F238E27FC236}">
                <a16:creationId xmlns:a16="http://schemas.microsoft.com/office/drawing/2014/main" id="{5345B7F3-F7A7-BF2F-C9BF-3498F7D08D8E}"/>
              </a:ext>
            </a:extLst>
          </p:cNvPr>
          <p:cNvPicPr>
            <a:picLocks noChangeAspect="1"/>
          </p:cNvPicPr>
          <p:nvPr/>
        </p:nvPicPr>
        <p:blipFill>
          <a:blip r:embed="rId6"/>
          <a:stretch>
            <a:fillRect/>
          </a:stretch>
        </p:blipFill>
        <p:spPr>
          <a:xfrm>
            <a:off x="1394969" y="548945"/>
            <a:ext cx="6354062" cy="5611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481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3161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pic>
        <p:nvPicPr>
          <p:cNvPr id="5" name="Picture 4">
            <a:extLst>
              <a:ext uri="{FF2B5EF4-FFF2-40B4-BE49-F238E27FC236}">
                <a16:creationId xmlns:a16="http://schemas.microsoft.com/office/drawing/2014/main" id="{5C7C0DFB-EC1B-FE2C-B2DA-8C0AC38BF6E8}"/>
              </a:ext>
            </a:extLst>
          </p:cNvPr>
          <p:cNvPicPr>
            <a:picLocks noChangeAspect="1"/>
          </p:cNvPicPr>
          <p:nvPr/>
        </p:nvPicPr>
        <p:blipFill>
          <a:blip r:embed="rId6"/>
          <a:stretch>
            <a:fillRect/>
          </a:stretch>
        </p:blipFill>
        <p:spPr>
          <a:xfrm>
            <a:off x="1129950" y="692696"/>
            <a:ext cx="6963747" cy="382005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DD54C43-6D2B-A4D1-2236-4D56E28FF0DC}"/>
              </a:ext>
            </a:extLst>
          </p:cNvPr>
          <p:cNvSpPr txBox="1"/>
          <p:nvPr/>
        </p:nvSpPr>
        <p:spPr>
          <a:xfrm>
            <a:off x="1129950" y="4941168"/>
            <a:ext cx="6963747" cy="646331"/>
          </a:xfrm>
          <a:prstGeom prst="rect">
            <a:avLst/>
          </a:prstGeom>
          <a:noFill/>
        </p:spPr>
        <p:txBody>
          <a:bodyPr wrap="square" rtlCol="0">
            <a:spAutoFit/>
          </a:bodyPr>
          <a:lstStyle/>
          <a:p>
            <a:r>
              <a:rPr lang="tr-TR" dirty="0"/>
              <a:t>NOT: Math sınıfına ait fonksiyonları (</a:t>
            </a:r>
            <a:r>
              <a:rPr lang="tr-TR" dirty="0" err="1"/>
              <a:t>sqrt</a:t>
            </a:r>
            <a:r>
              <a:rPr lang="tr-TR" dirty="0"/>
              <a:t>, </a:t>
            </a:r>
            <a:r>
              <a:rPr lang="tr-TR" dirty="0" err="1"/>
              <a:t>pow</a:t>
            </a:r>
            <a:r>
              <a:rPr lang="tr-TR" dirty="0"/>
              <a:t> gibi ) kullanmadan önce ‘import </a:t>
            </a:r>
            <a:r>
              <a:rPr lang="tr-TR" dirty="0" err="1"/>
              <a:t>math</a:t>
            </a:r>
            <a:r>
              <a:rPr lang="tr-TR" dirty="0"/>
              <a:t> ’ ile </a:t>
            </a:r>
            <a:r>
              <a:rPr lang="tr-TR" dirty="0" err="1"/>
              <a:t>math</a:t>
            </a:r>
            <a:r>
              <a:rPr lang="tr-TR" dirty="0"/>
              <a:t> kütüphanesinin programa eklenmesi gerekir.</a:t>
            </a:r>
            <a:endParaRPr lang="en-US" dirty="0"/>
          </a:p>
        </p:txBody>
      </p:sp>
    </p:spTree>
    <p:extLst>
      <p:ext uri="{BB962C8B-B14F-4D97-AF65-F5344CB8AC3E}">
        <p14:creationId xmlns:p14="http://schemas.microsoft.com/office/powerpoint/2010/main" val="240476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260648"/>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020374DA-83BF-BBC8-931E-CF2AD0BACDEE}"/>
              </a:ext>
            </a:extLst>
          </p:cNvPr>
          <p:cNvSpPr txBox="1"/>
          <p:nvPr/>
        </p:nvSpPr>
        <p:spPr>
          <a:xfrm>
            <a:off x="827584" y="625773"/>
            <a:ext cx="7488832" cy="923330"/>
          </a:xfrm>
          <a:prstGeom prst="rect">
            <a:avLst/>
          </a:prstGeom>
          <a:noFill/>
        </p:spPr>
        <p:txBody>
          <a:bodyPr wrap="square" rtlCol="0">
            <a:spAutoFit/>
          </a:bodyPr>
          <a:lstStyle/>
          <a:p>
            <a:pPr marL="342900" indent="-342900">
              <a:buFont typeface="+mj-lt"/>
              <a:buAutoNum type="arabicPeriod"/>
            </a:pPr>
            <a:r>
              <a:rPr lang="en-US" dirty="0" err="1"/>
              <a:t>Toplama</a:t>
            </a:r>
            <a:r>
              <a:rPr lang="en-US" dirty="0"/>
              <a:t> (+): </a:t>
            </a:r>
            <a:r>
              <a:rPr lang="en-US" dirty="0" err="1"/>
              <a:t>İki</a:t>
            </a:r>
            <a:r>
              <a:rPr lang="en-US" dirty="0"/>
              <a:t> </a:t>
            </a:r>
            <a:r>
              <a:rPr lang="en-US" dirty="0" err="1"/>
              <a:t>sayıyı</a:t>
            </a:r>
            <a:r>
              <a:rPr lang="en-US" dirty="0"/>
              <a:t> </a:t>
            </a:r>
            <a:r>
              <a:rPr lang="en-US" dirty="0" err="1"/>
              <a:t>veya</a:t>
            </a:r>
            <a:r>
              <a:rPr lang="en-US" dirty="0"/>
              <a:t> </a:t>
            </a:r>
            <a:r>
              <a:rPr lang="en-US" dirty="0" err="1"/>
              <a:t>stringleri</a:t>
            </a:r>
            <a:r>
              <a:rPr lang="en-US" dirty="0"/>
              <a:t> </a:t>
            </a:r>
            <a:r>
              <a:rPr lang="en-US" dirty="0" err="1"/>
              <a:t>birleştirmek</a:t>
            </a:r>
            <a:r>
              <a:rPr lang="en-US" dirty="0"/>
              <a:t> </a:t>
            </a:r>
            <a:r>
              <a:rPr lang="en-US" dirty="0" err="1"/>
              <a:t>için</a:t>
            </a:r>
            <a:r>
              <a:rPr lang="en-US" dirty="0"/>
              <a:t> </a:t>
            </a:r>
            <a:r>
              <a:rPr lang="en-US" dirty="0" err="1"/>
              <a:t>kullanılır</a:t>
            </a:r>
            <a:r>
              <a:rPr lang="en-US" dirty="0"/>
              <a:t>.</a:t>
            </a:r>
            <a:endParaRPr lang="tr-TR" dirty="0"/>
          </a:p>
          <a:p>
            <a:r>
              <a:rPr lang="en-US" dirty="0" err="1"/>
              <a:t>Örneğin</a:t>
            </a:r>
            <a:r>
              <a:rPr lang="en-US" dirty="0"/>
              <a:t>:</a:t>
            </a:r>
            <a:endParaRPr lang="tr-TR" dirty="0"/>
          </a:p>
          <a:p>
            <a:endParaRPr lang="en-US" dirty="0"/>
          </a:p>
        </p:txBody>
      </p:sp>
      <p:pic>
        <p:nvPicPr>
          <p:cNvPr id="9" name="Picture 8">
            <a:extLst>
              <a:ext uri="{FF2B5EF4-FFF2-40B4-BE49-F238E27FC236}">
                <a16:creationId xmlns:a16="http://schemas.microsoft.com/office/drawing/2014/main" id="{D7E12EA7-BBB1-F0DC-5490-26966F2E421D}"/>
              </a:ext>
            </a:extLst>
          </p:cNvPr>
          <p:cNvPicPr>
            <a:picLocks noChangeAspect="1"/>
          </p:cNvPicPr>
          <p:nvPr/>
        </p:nvPicPr>
        <p:blipFill>
          <a:blip r:embed="rId6"/>
          <a:stretch>
            <a:fillRect/>
          </a:stretch>
        </p:blipFill>
        <p:spPr>
          <a:xfrm>
            <a:off x="971600" y="1268760"/>
            <a:ext cx="3524742" cy="1105054"/>
          </a:xfrm>
          <a:prstGeom prst="rect">
            <a:avLst/>
          </a:prstGeom>
          <a:ln>
            <a:noFill/>
          </a:ln>
          <a:effectLst>
            <a:softEdge rad="112500"/>
          </a:effectLst>
        </p:spPr>
      </p:pic>
      <p:sp>
        <p:nvSpPr>
          <p:cNvPr id="10" name="TextBox 9">
            <a:extLst>
              <a:ext uri="{FF2B5EF4-FFF2-40B4-BE49-F238E27FC236}">
                <a16:creationId xmlns:a16="http://schemas.microsoft.com/office/drawing/2014/main" id="{3FAE291D-90DC-10CD-9635-7917BCF9B2C5}"/>
              </a:ext>
            </a:extLst>
          </p:cNvPr>
          <p:cNvSpPr txBox="1"/>
          <p:nvPr/>
        </p:nvSpPr>
        <p:spPr>
          <a:xfrm>
            <a:off x="971600" y="2636912"/>
            <a:ext cx="7344816" cy="923330"/>
          </a:xfrm>
          <a:prstGeom prst="rect">
            <a:avLst/>
          </a:prstGeom>
          <a:noFill/>
        </p:spPr>
        <p:txBody>
          <a:bodyPr wrap="square" rtlCol="0">
            <a:spAutoFit/>
          </a:bodyPr>
          <a:lstStyle/>
          <a:p>
            <a:pPr marL="342900" indent="-342900">
              <a:buAutoNum type="arabicPeriod" startAt="2"/>
            </a:pPr>
            <a:r>
              <a:rPr lang="tr-TR" dirty="0"/>
              <a:t>Çıkarma (-): İki sayı arasındaki farkı bulmak için kullanılır.</a:t>
            </a:r>
          </a:p>
          <a:p>
            <a:r>
              <a:rPr lang="tr-TR" dirty="0"/>
              <a:t>Örneğin:</a:t>
            </a:r>
          </a:p>
          <a:p>
            <a:endParaRPr lang="en-US" dirty="0"/>
          </a:p>
        </p:txBody>
      </p:sp>
      <p:pic>
        <p:nvPicPr>
          <p:cNvPr id="12" name="Picture 11">
            <a:extLst>
              <a:ext uri="{FF2B5EF4-FFF2-40B4-BE49-F238E27FC236}">
                <a16:creationId xmlns:a16="http://schemas.microsoft.com/office/drawing/2014/main" id="{13E9AFD8-BA25-92FD-5950-32AD65A9971B}"/>
              </a:ext>
            </a:extLst>
          </p:cNvPr>
          <p:cNvPicPr>
            <a:picLocks noChangeAspect="1"/>
          </p:cNvPicPr>
          <p:nvPr/>
        </p:nvPicPr>
        <p:blipFill>
          <a:blip r:embed="rId7"/>
          <a:stretch>
            <a:fillRect/>
          </a:stretch>
        </p:blipFill>
        <p:spPr>
          <a:xfrm>
            <a:off x="1041135" y="3287423"/>
            <a:ext cx="3455207" cy="1005673"/>
          </a:xfrm>
          <a:prstGeom prst="rect">
            <a:avLst/>
          </a:prstGeom>
          <a:ln>
            <a:noFill/>
          </a:ln>
          <a:effectLst>
            <a:softEdge rad="112500"/>
          </a:effectLst>
        </p:spPr>
      </p:pic>
      <p:sp>
        <p:nvSpPr>
          <p:cNvPr id="13" name="TextBox 12">
            <a:extLst>
              <a:ext uri="{FF2B5EF4-FFF2-40B4-BE49-F238E27FC236}">
                <a16:creationId xmlns:a16="http://schemas.microsoft.com/office/drawing/2014/main" id="{E23E168F-0D75-B1E5-FBA2-91D60981AEC7}"/>
              </a:ext>
            </a:extLst>
          </p:cNvPr>
          <p:cNvSpPr txBox="1"/>
          <p:nvPr/>
        </p:nvSpPr>
        <p:spPr>
          <a:xfrm>
            <a:off x="1041135" y="4653136"/>
            <a:ext cx="7344816" cy="923330"/>
          </a:xfrm>
          <a:prstGeom prst="rect">
            <a:avLst/>
          </a:prstGeom>
          <a:noFill/>
        </p:spPr>
        <p:txBody>
          <a:bodyPr wrap="square" rtlCol="0">
            <a:spAutoFit/>
          </a:bodyPr>
          <a:lstStyle/>
          <a:p>
            <a:pPr marL="342900" indent="-342900">
              <a:buAutoNum type="arabicPeriod" startAt="3"/>
            </a:pPr>
            <a:r>
              <a:rPr lang="en-US" dirty="0" err="1"/>
              <a:t>Çarpma</a:t>
            </a:r>
            <a:r>
              <a:rPr lang="en-US" dirty="0"/>
              <a:t> (*): </a:t>
            </a:r>
            <a:r>
              <a:rPr lang="en-US" dirty="0" err="1"/>
              <a:t>İki</a:t>
            </a:r>
            <a:r>
              <a:rPr lang="en-US" dirty="0"/>
              <a:t> </a:t>
            </a:r>
            <a:r>
              <a:rPr lang="en-US" dirty="0" err="1"/>
              <a:t>sayıyı</a:t>
            </a:r>
            <a:r>
              <a:rPr lang="en-US" dirty="0"/>
              <a:t> </a:t>
            </a:r>
            <a:r>
              <a:rPr lang="en-US" dirty="0" err="1"/>
              <a:t>veya</a:t>
            </a:r>
            <a:r>
              <a:rPr lang="en-US" dirty="0"/>
              <a:t> </a:t>
            </a:r>
            <a:r>
              <a:rPr lang="en-US" dirty="0" err="1"/>
              <a:t>stringleri</a:t>
            </a:r>
            <a:r>
              <a:rPr lang="en-US" dirty="0"/>
              <a:t> </a:t>
            </a:r>
            <a:r>
              <a:rPr lang="en-US" dirty="0" err="1"/>
              <a:t>çarpmak</a:t>
            </a:r>
            <a:r>
              <a:rPr lang="en-US" dirty="0"/>
              <a:t> </a:t>
            </a:r>
            <a:r>
              <a:rPr lang="en-US" dirty="0" err="1"/>
              <a:t>için</a:t>
            </a:r>
            <a:r>
              <a:rPr lang="en-US" dirty="0"/>
              <a:t> </a:t>
            </a:r>
            <a:r>
              <a:rPr lang="en-US" dirty="0" err="1"/>
              <a:t>kullanılır</a:t>
            </a:r>
            <a:r>
              <a:rPr lang="en-US" dirty="0"/>
              <a:t>.</a:t>
            </a:r>
          </a:p>
          <a:p>
            <a:r>
              <a:rPr lang="en-US" dirty="0" err="1"/>
              <a:t>Örneğin</a:t>
            </a:r>
            <a:r>
              <a:rPr lang="en-US" dirty="0"/>
              <a:t>:</a:t>
            </a:r>
            <a:endParaRPr lang="tr-TR" dirty="0"/>
          </a:p>
          <a:p>
            <a:endParaRPr lang="en-US" dirty="0"/>
          </a:p>
        </p:txBody>
      </p:sp>
      <p:pic>
        <p:nvPicPr>
          <p:cNvPr id="15" name="Picture 14">
            <a:extLst>
              <a:ext uri="{FF2B5EF4-FFF2-40B4-BE49-F238E27FC236}">
                <a16:creationId xmlns:a16="http://schemas.microsoft.com/office/drawing/2014/main" id="{EC06D83D-2E7D-27D0-37E2-3A86A3990F13}"/>
              </a:ext>
            </a:extLst>
          </p:cNvPr>
          <p:cNvPicPr>
            <a:picLocks noChangeAspect="1"/>
          </p:cNvPicPr>
          <p:nvPr/>
        </p:nvPicPr>
        <p:blipFill>
          <a:blip r:embed="rId8"/>
          <a:stretch>
            <a:fillRect/>
          </a:stretch>
        </p:blipFill>
        <p:spPr>
          <a:xfrm>
            <a:off x="1062108" y="5391732"/>
            <a:ext cx="3434234" cy="1066949"/>
          </a:xfrm>
          <a:prstGeom prst="rect">
            <a:avLst/>
          </a:prstGeom>
          <a:ln>
            <a:noFill/>
          </a:ln>
          <a:effectLst>
            <a:softEdge rad="112500"/>
          </a:effectLst>
        </p:spPr>
      </p:pic>
    </p:spTree>
    <p:extLst>
      <p:ext uri="{BB962C8B-B14F-4D97-AF65-F5344CB8AC3E}">
        <p14:creationId xmlns:p14="http://schemas.microsoft.com/office/powerpoint/2010/main" val="338895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260648"/>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7F3E88A1-1CFD-FB4E-D120-EC850F228416}"/>
              </a:ext>
            </a:extLst>
          </p:cNvPr>
          <p:cNvSpPr txBox="1"/>
          <p:nvPr/>
        </p:nvSpPr>
        <p:spPr>
          <a:xfrm>
            <a:off x="899592" y="620688"/>
            <a:ext cx="7416824" cy="1200329"/>
          </a:xfrm>
          <a:prstGeom prst="rect">
            <a:avLst/>
          </a:prstGeom>
          <a:noFill/>
        </p:spPr>
        <p:txBody>
          <a:bodyPr wrap="square" rtlCol="0">
            <a:spAutoFit/>
          </a:bodyPr>
          <a:lstStyle/>
          <a:p>
            <a:pPr marL="342900" indent="-342900">
              <a:buAutoNum type="arabicPeriod" startAt="4"/>
            </a:pPr>
            <a:r>
              <a:rPr lang="en-US" dirty="0" err="1"/>
              <a:t>Bölme</a:t>
            </a:r>
            <a:r>
              <a:rPr lang="en-US" dirty="0"/>
              <a:t> (/): </a:t>
            </a:r>
            <a:r>
              <a:rPr lang="en-US" dirty="0" err="1"/>
              <a:t>İki</a:t>
            </a:r>
            <a:r>
              <a:rPr lang="en-US" dirty="0"/>
              <a:t> </a:t>
            </a:r>
            <a:r>
              <a:rPr lang="en-US" dirty="0" err="1"/>
              <a:t>sayının</a:t>
            </a:r>
            <a:r>
              <a:rPr lang="en-US" dirty="0"/>
              <a:t> </a:t>
            </a:r>
            <a:r>
              <a:rPr lang="en-US" dirty="0" err="1"/>
              <a:t>birbirine</a:t>
            </a:r>
            <a:r>
              <a:rPr lang="en-US" dirty="0"/>
              <a:t> </a:t>
            </a:r>
            <a:r>
              <a:rPr lang="en-US" dirty="0" err="1"/>
              <a:t>bölümünü</a:t>
            </a:r>
            <a:r>
              <a:rPr lang="en-US" dirty="0"/>
              <a:t> </a:t>
            </a:r>
            <a:r>
              <a:rPr lang="en-US" dirty="0" err="1"/>
              <a:t>verir</a:t>
            </a:r>
            <a:r>
              <a:rPr lang="en-US" dirty="0"/>
              <a:t>. </a:t>
            </a:r>
            <a:r>
              <a:rPr lang="en-US" dirty="0" err="1"/>
              <a:t>İşlem</a:t>
            </a:r>
            <a:r>
              <a:rPr lang="en-US" dirty="0"/>
              <a:t> </a:t>
            </a:r>
            <a:r>
              <a:rPr lang="en-US" dirty="0" err="1"/>
              <a:t>sonucu</a:t>
            </a:r>
            <a:r>
              <a:rPr lang="en-US" dirty="0"/>
              <a:t> her zaman </a:t>
            </a:r>
            <a:endParaRPr lang="tr-TR" dirty="0"/>
          </a:p>
          <a:p>
            <a:r>
              <a:rPr lang="en-US" dirty="0"/>
              <a:t>float </a:t>
            </a:r>
            <a:r>
              <a:rPr lang="en-US" dirty="0" err="1"/>
              <a:t>tipindedir</a:t>
            </a:r>
            <a:r>
              <a:rPr lang="en-US" dirty="0"/>
              <a:t>.</a:t>
            </a:r>
          </a:p>
          <a:p>
            <a:r>
              <a:rPr lang="en-US" dirty="0" err="1"/>
              <a:t>Örneğin</a:t>
            </a:r>
            <a:r>
              <a:rPr lang="en-US" dirty="0"/>
              <a:t>:</a:t>
            </a:r>
            <a:endParaRPr lang="tr-TR" dirty="0"/>
          </a:p>
          <a:p>
            <a:endParaRPr lang="en-US" dirty="0"/>
          </a:p>
        </p:txBody>
      </p:sp>
      <p:pic>
        <p:nvPicPr>
          <p:cNvPr id="8" name="Picture 7">
            <a:extLst>
              <a:ext uri="{FF2B5EF4-FFF2-40B4-BE49-F238E27FC236}">
                <a16:creationId xmlns:a16="http://schemas.microsoft.com/office/drawing/2014/main" id="{EAB51CBA-521B-F651-73E0-0861E5A73709}"/>
              </a:ext>
            </a:extLst>
          </p:cNvPr>
          <p:cNvPicPr>
            <a:picLocks noChangeAspect="1"/>
          </p:cNvPicPr>
          <p:nvPr/>
        </p:nvPicPr>
        <p:blipFill>
          <a:blip r:embed="rId6"/>
          <a:stretch>
            <a:fillRect/>
          </a:stretch>
        </p:blipFill>
        <p:spPr>
          <a:xfrm>
            <a:off x="971600" y="1603474"/>
            <a:ext cx="2896004" cy="800212"/>
          </a:xfrm>
          <a:prstGeom prst="rect">
            <a:avLst/>
          </a:prstGeom>
          <a:ln>
            <a:noFill/>
          </a:ln>
          <a:effectLst>
            <a:softEdge rad="112500"/>
          </a:effectLst>
        </p:spPr>
      </p:pic>
      <p:sp>
        <p:nvSpPr>
          <p:cNvPr id="11" name="TextBox 10">
            <a:extLst>
              <a:ext uri="{FF2B5EF4-FFF2-40B4-BE49-F238E27FC236}">
                <a16:creationId xmlns:a16="http://schemas.microsoft.com/office/drawing/2014/main" id="{2E813EF3-2589-4F4B-879C-DADF5AE0D9EE}"/>
              </a:ext>
            </a:extLst>
          </p:cNvPr>
          <p:cNvSpPr txBox="1"/>
          <p:nvPr/>
        </p:nvSpPr>
        <p:spPr>
          <a:xfrm>
            <a:off x="1043608" y="2526357"/>
            <a:ext cx="7272808" cy="923330"/>
          </a:xfrm>
          <a:prstGeom prst="rect">
            <a:avLst/>
          </a:prstGeom>
          <a:noFill/>
        </p:spPr>
        <p:txBody>
          <a:bodyPr wrap="square" rtlCol="0">
            <a:spAutoFit/>
          </a:bodyPr>
          <a:lstStyle/>
          <a:p>
            <a:pPr marL="342900" indent="-342900">
              <a:buAutoNum type="arabicPeriod" startAt="5"/>
            </a:pPr>
            <a:r>
              <a:rPr lang="en-US" dirty="0" err="1"/>
              <a:t>Bölümü</a:t>
            </a:r>
            <a:r>
              <a:rPr lang="en-US" dirty="0"/>
              <a:t> </a:t>
            </a:r>
            <a:r>
              <a:rPr lang="en-US" dirty="0" err="1"/>
              <a:t>Bulma</a:t>
            </a:r>
            <a:r>
              <a:rPr lang="en-US" dirty="0"/>
              <a:t> (//): </a:t>
            </a:r>
            <a:r>
              <a:rPr lang="en-US" dirty="0" err="1"/>
              <a:t>İki</a:t>
            </a:r>
            <a:r>
              <a:rPr lang="en-US" dirty="0"/>
              <a:t> </a:t>
            </a:r>
            <a:r>
              <a:rPr lang="en-US" dirty="0" err="1"/>
              <a:t>sayının</a:t>
            </a:r>
            <a:r>
              <a:rPr lang="en-US" dirty="0"/>
              <a:t> </a:t>
            </a:r>
            <a:r>
              <a:rPr lang="en-US" dirty="0" err="1"/>
              <a:t>birbirine</a:t>
            </a:r>
            <a:r>
              <a:rPr lang="en-US" dirty="0"/>
              <a:t> </a:t>
            </a:r>
            <a:r>
              <a:rPr lang="en-US" dirty="0" err="1"/>
              <a:t>bölümünden</a:t>
            </a:r>
            <a:r>
              <a:rPr lang="en-US" dirty="0"/>
              <a:t> </a:t>
            </a:r>
            <a:r>
              <a:rPr lang="en-US" dirty="0" err="1"/>
              <a:t>kalanı</a:t>
            </a:r>
            <a:r>
              <a:rPr lang="en-US" dirty="0"/>
              <a:t> </a:t>
            </a:r>
            <a:r>
              <a:rPr lang="en-US" dirty="0" err="1"/>
              <a:t>değil</a:t>
            </a:r>
            <a:r>
              <a:rPr lang="en-US" dirty="0"/>
              <a:t>, </a:t>
            </a:r>
            <a:r>
              <a:rPr lang="en-US" dirty="0" err="1"/>
              <a:t>sadece</a:t>
            </a:r>
            <a:endParaRPr lang="tr-TR" dirty="0"/>
          </a:p>
          <a:p>
            <a:r>
              <a:rPr lang="en-US" dirty="0"/>
              <a:t> </a:t>
            </a:r>
            <a:r>
              <a:rPr lang="en-US" dirty="0" err="1"/>
              <a:t>bölümün</a:t>
            </a:r>
            <a:r>
              <a:rPr lang="en-US" dirty="0"/>
              <a:t> tam </a:t>
            </a:r>
            <a:r>
              <a:rPr lang="en-US" dirty="0" err="1"/>
              <a:t>kısmını</a:t>
            </a:r>
            <a:r>
              <a:rPr lang="en-US" dirty="0"/>
              <a:t> </a:t>
            </a:r>
            <a:r>
              <a:rPr lang="en-US" dirty="0" err="1"/>
              <a:t>verir</a:t>
            </a:r>
            <a:r>
              <a:rPr lang="en-US" dirty="0"/>
              <a:t>.</a:t>
            </a:r>
          </a:p>
          <a:p>
            <a:r>
              <a:rPr lang="en-US" dirty="0" err="1"/>
              <a:t>Örneğin</a:t>
            </a:r>
            <a:r>
              <a:rPr lang="en-US" dirty="0"/>
              <a:t>:</a:t>
            </a:r>
            <a:endParaRPr lang="tr-TR" dirty="0"/>
          </a:p>
        </p:txBody>
      </p:sp>
      <p:pic>
        <p:nvPicPr>
          <p:cNvPr id="16" name="Picture 15">
            <a:extLst>
              <a:ext uri="{FF2B5EF4-FFF2-40B4-BE49-F238E27FC236}">
                <a16:creationId xmlns:a16="http://schemas.microsoft.com/office/drawing/2014/main" id="{2DCC1D42-EF21-FED0-99E8-08C1B5CBBE85}"/>
              </a:ext>
            </a:extLst>
          </p:cNvPr>
          <p:cNvPicPr>
            <a:picLocks noChangeAspect="1"/>
          </p:cNvPicPr>
          <p:nvPr/>
        </p:nvPicPr>
        <p:blipFill>
          <a:blip r:embed="rId7"/>
          <a:stretch>
            <a:fillRect/>
          </a:stretch>
        </p:blipFill>
        <p:spPr>
          <a:xfrm>
            <a:off x="1043608" y="3535713"/>
            <a:ext cx="2823996" cy="790685"/>
          </a:xfrm>
          <a:prstGeom prst="rect">
            <a:avLst/>
          </a:prstGeom>
          <a:ln>
            <a:noFill/>
          </a:ln>
          <a:effectLst>
            <a:softEdge rad="112500"/>
          </a:effectLst>
        </p:spPr>
      </p:pic>
      <p:sp>
        <p:nvSpPr>
          <p:cNvPr id="17" name="TextBox 16">
            <a:extLst>
              <a:ext uri="{FF2B5EF4-FFF2-40B4-BE49-F238E27FC236}">
                <a16:creationId xmlns:a16="http://schemas.microsoft.com/office/drawing/2014/main" id="{604C6BCB-2927-90EA-1DDC-AEAAC75400D8}"/>
              </a:ext>
            </a:extLst>
          </p:cNvPr>
          <p:cNvSpPr txBox="1"/>
          <p:nvPr/>
        </p:nvSpPr>
        <p:spPr>
          <a:xfrm>
            <a:off x="1187624" y="4509120"/>
            <a:ext cx="6984776" cy="646331"/>
          </a:xfrm>
          <a:prstGeom prst="rect">
            <a:avLst/>
          </a:prstGeom>
          <a:noFill/>
        </p:spPr>
        <p:txBody>
          <a:bodyPr wrap="square" rtlCol="0">
            <a:spAutoFit/>
          </a:bodyPr>
          <a:lstStyle/>
          <a:p>
            <a:pPr marL="342900" indent="-342900">
              <a:buAutoNum type="arabicPeriod" startAt="6"/>
            </a:pPr>
            <a:r>
              <a:rPr lang="en-US" dirty="0"/>
              <a:t>Mod Alma (%): </a:t>
            </a:r>
            <a:r>
              <a:rPr lang="en-US" dirty="0" err="1"/>
              <a:t>İki</a:t>
            </a:r>
            <a:r>
              <a:rPr lang="en-US" dirty="0"/>
              <a:t> </a:t>
            </a:r>
            <a:r>
              <a:rPr lang="en-US" dirty="0" err="1"/>
              <a:t>sayının</a:t>
            </a:r>
            <a:r>
              <a:rPr lang="en-US" dirty="0"/>
              <a:t> </a:t>
            </a:r>
            <a:r>
              <a:rPr lang="en-US" dirty="0" err="1"/>
              <a:t>birbirine</a:t>
            </a:r>
            <a:r>
              <a:rPr lang="en-US" dirty="0"/>
              <a:t> </a:t>
            </a:r>
            <a:r>
              <a:rPr lang="en-US" dirty="0" err="1"/>
              <a:t>bölümünden</a:t>
            </a:r>
            <a:r>
              <a:rPr lang="en-US" dirty="0"/>
              <a:t> </a:t>
            </a:r>
            <a:r>
              <a:rPr lang="en-US" dirty="0" err="1"/>
              <a:t>kalanı</a:t>
            </a:r>
            <a:r>
              <a:rPr lang="en-US" dirty="0"/>
              <a:t> </a:t>
            </a:r>
            <a:r>
              <a:rPr lang="en-US" dirty="0" err="1"/>
              <a:t>verir</a:t>
            </a:r>
            <a:r>
              <a:rPr lang="en-US" dirty="0"/>
              <a:t>.</a:t>
            </a:r>
          </a:p>
          <a:p>
            <a:r>
              <a:rPr lang="en-US" dirty="0" err="1"/>
              <a:t>Örneğin</a:t>
            </a:r>
            <a:r>
              <a:rPr lang="en-US" dirty="0"/>
              <a:t>:</a:t>
            </a:r>
          </a:p>
        </p:txBody>
      </p:sp>
      <p:pic>
        <p:nvPicPr>
          <p:cNvPr id="19" name="Picture 18">
            <a:extLst>
              <a:ext uri="{FF2B5EF4-FFF2-40B4-BE49-F238E27FC236}">
                <a16:creationId xmlns:a16="http://schemas.microsoft.com/office/drawing/2014/main" id="{90139F2F-0E50-F972-8859-7A2D4BC3A9CB}"/>
              </a:ext>
            </a:extLst>
          </p:cNvPr>
          <p:cNvPicPr>
            <a:picLocks noChangeAspect="1"/>
          </p:cNvPicPr>
          <p:nvPr/>
        </p:nvPicPr>
        <p:blipFill>
          <a:blip r:embed="rId8"/>
          <a:stretch>
            <a:fillRect/>
          </a:stretch>
        </p:blipFill>
        <p:spPr>
          <a:xfrm>
            <a:off x="1043608" y="5254526"/>
            <a:ext cx="2823996" cy="790685"/>
          </a:xfrm>
          <a:prstGeom prst="rect">
            <a:avLst/>
          </a:prstGeom>
          <a:ln>
            <a:noFill/>
          </a:ln>
          <a:effectLst>
            <a:softEdge rad="112500"/>
          </a:effectLst>
        </p:spPr>
      </p:pic>
    </p:spTree>
    <p:extLst>
      <p:ext uri="{BB962C8B-B14F-4D97-AF65-F5344CB8AC3E}">
        <p14:creationId xmlns:p14="http://schemas.microsoft.com/office/powerpoint/2010/main" val="228105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260648"/>
            <a:ext cx="8208912" cy="6259611"/>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E22BB50C-03C8-496B-442A-5BB25BE011AF}"/>
              </a:ext>
            </a:extLst>
          </p:cNvPr>
          <p:cNvSpPr txBox="1"/>
          <p:nvPr/>
        </p:nvSpPr>
        <p:spPr>
          <a:xfrm>
            <a:off x="827584" y="692696"/>
            <a:ext cx="7416824" cy="1200329"/>
          </a:xfrm>
          <a:prstGeom prst="rect">
            <a:avLst/>
          </a:prstGeom>
          <a:noFill/>
        </p:spPr>
        <p:txBody>
          <a:bodyPr wrap="square" rtlCol="0">
            <a:spAutoFit/>
          </a:bodyPr>
          <a:lstStyle/>
          <a:p>
            <a:r>
              <a:rPr lang="tr-TR" dirty="0"/>
              <a:t>Örnek Soru :</a:t>
            </a:r>
          </a:p>
          <a:p>
            <a:endParaRPr lang="tr-TR" dirty="0"/>
          </a:p>
          <a:p>
            <a:r>
              <a:rPr lang="tr-TR" dirty="0"/>
              <a:t>       Kullanıcıdan alınan iki sayının toplamını yazdıran program</a:t>
            </a:r>
          </a:p>
          <a:p>
            <a:endParaRPr lang="en-US" dirty="0"/>
          </a:p>
        </p:txBody>
      </p:sp>
      <p:pic>
        <p:nvPicPr>
          <p:cNvPr id="9" name="Picture 8">
            <a:extLst>
              <a:ext uri="{FF2B5EF4-FFF2-40B4-BE49-F238E27FC236}">
                <a16:creationId xmlns:a16="http://schemas.microsoft.com/office/drawing/2014/main" id="{836EDDC6-B5AE-7DA8-436E-D1C5F2BE36FE}"/>
              </a:ext>
            </a:extLst>
          </p:cNvPr>
          <p:cNvPicPr>
            <a:picLocks noChangeAspect="1"/>
          </p:cNvPicPr>
          <p:nvPr/>
        </p:nvPicPr>
        <p:blipFill>
          <a:blip r:embed="rId6"/>
          <a:stretch>
            <a:fillRect/>
          </a:stretch>
        </p:blipFill>
        <p:spPr>
          <a:xfrm>
            <a:off x="1433364" y="2132856"/>
            <a:ext cx="4972744" cy="1705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2845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493"/>
  <p:tag name="MMPROD_1328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8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002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002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3216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16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VIDEO_FILES_RECORD" val="&lt;Videos&gt;&lt;Video Name=&quot;ata_konusma_339_1_41736.flv&quot; Position=&quot;1&quot; SlideID=&quot;339&quot;/&gt;&lt;/Videos&gt;&#10;"/>
  <p:tag name="MMPROD_1PHOT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LOG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DATA" val="&lt;object type=&quot;10002&quot; unique_id=&quot;901&quot;&gt;&lt;property id=&quot;10007&quot; value=&quot;Next&quot;/&gt;&lt;property id=&quot;10008&quot; value=&quot;Back&quot;/&gt;&lt;property id=&quot;10009&quot; value=&quot;Onayla&quot;/&gt;&lt;property id=&quot;10012&quot; value=&quot;0&quot;/&gt;&lt;property id=&quot;10022&quot; value=&quot;Yeniden deneyin&quot;/&gt;&lt;property id=&quot;10068&quot; value=&quot;Doğru- Devam etmek için tıklayınız&quot;/&gt;&lt;property id=&quot;10069&quot; value=&quot;Yanlış-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ir şıkkı seçmelisiniz.&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Calibri&amp;quot; IsBold=&amp;quot;0&amp;quot; IsItalic=&amp;quot;0&amp;quot; IsUnderline=&amp;quot;0&amp;quot; FontSize=&amp;quot;44&amp;quot;/&amp;gt;&amp;lt;Answer FontName=&amp;quot;Calibri&amp;quot; IsBold=&amp;quot;0&amp;quot; IsItalic=&amp;quot;0&amp;quot; IsUnderline=&amp;quot;0&amp;quot; FontSize=&amp;quot;28&amp;quot;/&amp;gt;&amp;lt;Button FontName=&amp;quot;Calibri&amp;quot; IsBold=&amp;quot;0&amp;quot; IsItalic=&amp;quot;0&amp;quot; IsUnderline=&amp;quot;0&amp;quot; FontSize=&amp;quot;14&amp;quot;/&amp;gt;&amp;lt;Message FontName=&amp;quot;Calibri&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134&quot;&gt;&lt;property id=&quot;10002&quot; value=&quot;Test&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134&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0&quot;/&gt;&lt;object type=&quot;10062&quot; unique_id=&quot;10136&quot;&gt;&lt;object type=&quot;10050&quot; unique_id=&quot;10137&quot;&gt;&lt;property id=&quot;10020&quot; value=&quot;2&quot;/&gt;&lt;property id=&quot;10191&quot; value=&quot;-1&quot;/&gt;&lt;/object&gt;&lt;object type=&quot;10051&quot; unique_id=&quot;10138&quot;&gt;&lt;property id=&quot;10020&quot; value=&quot;2&quot;/&gt;&lt;property id=&quot;10191&quot; value=&quot;-1&quot;/&gt;&lt;/object&gt;&lt;/object&gt;&lt;object type=&quot;10061&quot; unique_id=&quot;20000&quot;&gt;&lt;object type=&quot;10058&quot; unique_id=&quot;10372&quot;&gt;&lt;property id=&quot;10201&quot; value=&quot;Grup1&quot;/&gt;&lt;property id=&quot;10202&quot; value=&quot;1&quot;/&gt;&lt;property id=&quot;10204&quot; value=&quot;-1&quot;/&gt;&lt;property id=&quot;10205&quot; value=&quot;10&quot;/&gt;&lt;object type=&quot;10064&quot; unique_id=&quot;10373&quot;&gt;&lt;object type=&quot;10059&quot; unique_id=&quot;10374&quot;&gt;&lt;object type=&quot;10060&quot; unique_id=&quot;10376&quot;&gt;&lt;property id=&quot;10020&quot; value=&quot;2&quot;/&gt;&lt;property id=&quot;10102&quot; value=&quot;0&quot;/&gt;&lt;property id=&quot;10191&quot; value=&quot;-1&quot;/&gt;&lt;property id=&quot;10210&quot; value=&quot;0&quot;/&gt;&lt;property id=&quot;10211&quot; value=&quot;49&quot;/&gt;&lt;/object&gt;&lt;object type=&quot;10060&quot; unique_id=&quot;10377&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7993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93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FGQTNFOSIvPg0KCQk8dWljb2xvciBuYW1lPSJnbG93IiB2YWx1ZT0iMHhDMEMwQzA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ZmFsc2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39&quot; value=&quot;%n. %s&quot;/&gt;&lt;property id=&quot;20141&quot; value=&quot;Veri Yapıları ve Programlama I&quot;/&gt;&lt;property id=&quot;20142&quot; value=&quot;standart düzen&quot;/&gt;&lt;property id=&quot;20144&quot; value=&quot;1&quot;/&gt;&lt;property id=&quot;20146&quot; value=&quot;1&quot;/&gt;&lt;property id=&quot;20147&quot; value=&quot;0&quot;/&gt;&lt;property id=&quot;20148&quot; value=&quot;10&quot;/&gt;&lt;property id=&quot;20180&quot; value=&quot;0&quot;/&gt;&lt;property id=&quot;20181&quot; value=&quot;1&quot;/&gt;&lt;property id=&quot;20182&quot; value=&quot;0&quot;/&gt;&lt;property id=&quot;20183&quot; value=&quot;1&quot;/&gt;&lt;property id=&quot;20184&quot; value=&quot;7&quot;/&gt;&lt;property id=&quot;20193&quot; value=&quot;-1&quot;/&gt;&lt;property id=&quot;20221&quot; value=&quot;C:\Users\SAIT-\Desktop\Uzem-Icerik\logo\&quot;/&gt;&lt;property id=&quot;20224&quot; value=&quot;H:\İÇERİKLER\Meslek Yüksekokulu\Teknik Bilimler\Bilgisayar Programlama\Veri Yapıları ve Programlama I\hafta1&quot;/&gt;&lt;property id=&quot;20226&quot; value=&quot;C:\Users\pamuk\Desktop\icerik\Meslek Yüksekokulu\Teknik Bilimler\veri yapıları ve programlama1\hafta1\sunu1.pptx&quot;/&gt;&lt;property id=&quot;20250&quot; value=&quot;0&quot;/&gt;&lt;property id=&quot;20251&quot; value=&quot;1&quot;/&gt;&lt;property id=&quot;20259&quot; value=&quot;0&quot;/&gt;&lt;property id=&quot;20501&quot; value=&quot;C:\Users\SAIT-\Desktop\Bilgisayar Programlama\Veri Yapıları ve Programlama I\hafta1\&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0&quot;/&gt;&lt;property id=&quot;20303&quot; value=&quot;Öğr.Görv. Ercan ERKALKAN&quot;/&gt;&lt;property id=&quot;20307&quot; value=&quot;256&quot;/&gt;&lt;property id=&quot;20309&quot; value=&quot;17993&quot;/&gt;&lt;property id=&quot;20312&quot; value=&quot;0&quot;/&gt;&lt;/object&gt;&lt;object type=&quot;3&quot; unique_id=&quot;10135&quot;&gt;&lt;property id=&quot;20148&quot; value=&quot;5&quot;/&gt;&lt;property id=&quot;20300&quot; value=&quot;Slide 2&quot;/&gt;&lt;property id=&quot;20302&quot; value=&quot;0&quot;/&gt;&lt;property id=&quot;20303&quot; value=&quot;Öğr.Görv. Ercan ERKALKAN&quot;/&gt;&lt;property id=&quot;20307&quot; value=&quot;257&quot;/&gt;&lt;property id=&quot;20309&quot; value=&quot;17993&quot;/&gt;&lt;property id=&quot;20312&quot; value=&quot;0&quot;/&gt;&lt;/object&gt;&lt;object type=&quot;3&quot; unique_id=&quot;17675&quot;&gt;&lt;property id=&quot;20148&quot; value=&quot;5&quot;/&gt;&lt;property id=&quot;20300&quot; value=&quot;Slide 3&quot;/&gt;&lt;property id=&quot;20302&quot; value=&quot;0&quot;/&gt;&lt;property id=&quot;20303&quot; value=&quot;Öğr.Görv. Ercan ERKALKAN&quot;/&gt;&lt;property id=&quot;20307&quot; value=&quot;258&quot;/&gt;&lt;property id=&quot;20309&quot; value=&quot;17993&quot;/&gt;&lt;property id=&quot;20312&quot; value=&quot;0&quot;/&gt;&lt;/object&gt;&lt;object type=&quot;3&quot; unique_id=&quot;17676&quot;&gt;&lt;property id=&quot;20148&quot; value=&quot;5&quot;/&gt;&lt;property id=&quot;20300&quot; value=&quot;Slide 4&quot;/&gt;&lt;property id=&quot;20302&quot; value=&quot;0&quot;/&gt;&lt;property id=&quot;20303&quot; value=&quot;Öğr.Görv. Ercan ERKALKAN&quot;/&gt;&lt;property id=&quot;20307&quot; value=&quot;259&quot;/&gt;&lt;property id=&quot;20309&quot; value=&quot;17993&quot;/&gt;&lt;property id=&quot;20312&quot; value=&quot;0&quot;/&gt;&lt;/object&gt;&lt;object type=&quot;3&quot; unique_id=&quot;17677&quot;&gt;&lt;property id=&quot;20148&quot; value=&quot;5&quot;/&gt;&lt;property id=&quot;20300&quot; value=&quot;Slide 5&quot;/&gt;&lt;property id=&quot;20302&quot; value=&quot;0&quot;/&gt;&lt;property id=&quot;20303&quot; value=&quot;Öğr.Görv. Ercan ERKALKAN&quot;/&gt;&lt;property id=&quot;20307&quot; value=&quot;260&quot;/&gt;&lt;property id=&quot;20309&quot; value=&quot;17993&quot;/&gt;&lt;property id=&quot;20312&quot; value=&quot;0&quot;/&gt;&lt;/object&gt;&lt;object type=&quot;3&quot; unique_id=&quot;17678&quot;&gt;&lt;property id=&quot;20148&quot; value=&quot;5&quot;/&gt;&lt;property id=&quot;20300&quot; value=&quot;Slide 6&quot;/&gt;&lt;property id=&quot;20302&quot; value=&quot;0&quot;/&gt;&lt;property id=&quot;20303&quot; value=&quot;Öğr.Görv. Ercan ERKALKAN&quot;/&gt;&lt;property id=&quot;20307&quot; value=&quot;261&quot;/&gt;&lt;property id=&quot;20309&quot; value=&quot;17993&quot;/&gt;&lt;property id=&quot;20312&quot; value=&quot;0&quot;/&gt;&lt;/object&gt;&lt;object type=&quot;3&quot; unique_id=&quot;17679&quot;&gt;&lt;property id=&quot;20148&quot; value=&quot;5&quot;/&gt;&lt;property id=&quot;20300&quot; value=&quot;Slide 7&quot;/&gt;&lt;property id=&quot;20302&quot; value=&quot;0&quot;/&gt;&lt;property id=&quot;20303&quot; value=&quot;Öğr.Görv. Ercan ERKALKAN&quot;/&gt;&lt;property id=&quot;20307&quot; value=&quot;262&quot;/&gt;&lt;property id=&quot;20309&quot; value=&quot;17993&quot;/&gt;&lt;property id=&quot;20312&quot; value=&quot;0&quot;/&gt;&lt;/object&gt;&lt;object type=&quot;3&quot; unique_id=&quot;17680&quot;&gt;&lt;property id=&quot;20148&quot; value=&quot;5&quot;/&gt;&lt;property id=&quot;20300&quot; value=&quot;Slide 8&quot;/&gt;&lt;property id=&quot;20302&quot; value=&quot;0&quot;/&gt;&lt;property id=&quot;20303&quot; value=&quot;Öğr.Görv. Ercan ERKALKAN&quot;/&gt;&lt;property id=&quot;20307&quot; value=&quot;263&quot;/&gt;&lt;property id=&quot;20309&quot; value=&quot;17993&quot;/&gt;&lt;property id=&quot;20312&quot; value=&quot;0&quot;/&gt;&lt;/object&gt;&lt;object type=&quot;3&quot; unique_id=&quot;17681&quot;&gt;&lt;property id=&quot;20148&quot; value=&quot;5&quot;/&gt;&lt;property id=&quot;20300&quot; value=&quot;Slide 9&quot;/&gt;&lt;property id=&quot;20302&quot; value=&quot;0&quot;/&gt;&lt;property id=&quot;20303&quot; value=&quot;Öğr.Görv. Ercan ERKALKAN&quot;/&gt;&lt;property id=&quot;20307&quot; value=&quot;264&quot;/&gt;&lt;property id=&quot;20309&quot; value=&quot;17993&quot;/&gt;&lt;property id=&quot;20312&quot; value=&quot;0&quot;/&gt;&lt;/object&gt;&lt;object type=&quot;3&quot; unique_id=&quot;17682&quot;&gt;&lt;property id=&quot;20148&quot; value=&quot;5&quot;/&gt;&lt;property id=&quot;20300&quot; value=&quot;Slide 10&quot;/&gt;&lt;property id=&quot;20302&quot; value=&quot;0&quot;/&gt;&lt;property id=&quot;20303&quot; value=&quot;Öğr.Görv. Ercan ERKALKAN&quot;/&gt;&lt;property id=&quot;20307&quot; value=&quot;265&quot;/&gt;&lt;property id=&quot;20309&quot; value=&quot;17993&quot;/&gt;&lt;property id=&quot;20312&quot; value=&quot;0&quot;/&gt;&lt;/object&gt;&lt;object type=&quot;3&quot; unique_id=&quot;17683&quot;&gt;&lt;property id=&quot;20148&quot; value=&quot;5&quot;/&gt;&lt;property id=&quot;20300&quot; value=&quot;Slide 11&quot;/&gt;&lt;property id=&quot;20302&quot; value=&quot;0&quot;/&gt;&lt;property id=&quot;20303&quot; value=&quot;Öğr.Görv. Ercan ERKALKAN&quot;/&gt;&lt;property id=&quot;20307&quot; value=&quot;266&quot;/&gt;&lt;property id=&quot;20309&quot; value=&quot;17993&quot;/&gt;&lt;property id=&quot;20312&quot; value=&quot;0&quot;/&gt;&lt;/object&gt;&lt;object type=&quot;3&quot; unique_id=&quot;17684&quot;&gt;&lt;property id=&quot;20148&quot; value=&quot;5&quot;/&gt;&lt;property id=&quot;20300&quot; value=&quot;Slide 12&quot;/&gt;&lt;property id=&quot;20302&quot; value=&quot;0&quot;/&gt;&lt;property id=&quot;20303&quot; value=&quot;Öğr.Görv. Ercan ERKALKAN&quot;/&gt;&lt;property id=&quot;20307&quot; value=&quot;267&quot;/&gt;&lt;property id=&quot;20309&quot; value=&quot;17993&quot;/&gt;&lt;property id=&quot;20312&quot; value=&quot;0&quot;/&gt;&lt;/object&gt;&lt;object type=&quot;3&quot; unique_id=&quot;17685&quot;&gt;&lt;property id=&quot;20148&quot; value=&quot;5&quot;/&gt;&lt;property id=&quot;20300&quot; value=&quot;Slide 13&quot;/&gt;&lt;property id=&quot;20302&quot; value=&quot;0&quot;/&gt;&lt;property id=&quot;20303&quot; value=&quot;Öğr.Görv. Ercan ERKALKAN&quot;/&gt;&lt;property id=&quot;20307&quot; value=&quot;268&quot;/&gt;&lt;property id=&quot;20309&quot; value=&quot;17993&quot;/&gt;&lt;property id=&quot;20312&quot; value=&quot;0&quot;/&gt;&lt;/object&gt;&lt;object type=&quot;3&quot; unique_id=&quot;17686&quot;&gt;&lt;property id=&quot;20148&quot; value=&quot;5&quot;/&gt;&lt;property id=&quot;20300&quot; value=&quot;Slide 14&quot;/&gt;&lt;property id=&quot;20302&quot; value=&quot;0&quot;/&gt;&lt;property id=&quot;20303&quot; value=&quot;Öğr.Görv. Ercan ERKALKAN&quot;/&gt;&lt;property id=&quot;20307&quot; value=&quot;269&quot;/&gt;&lt;property id=&quot;20309&quot; value=&quot;17993&quot;/&gt;&lt;property id=&quot;20312&quot; value=&quot;0&quot;/&gt;&lt;/object&gt;&lt;object type=&quot;3&quot; unique_id=&quot;17687&quot;&gt;&lt;property id=&quot;20148&quot; value=&quot;5&quot;/&gt;&lt;property id=&quot;20300&quot; value=&quot;Slide 15&quot;/&gt;&lt;property id=&quot;20302&quot; value=&quot;0&quot;/&gt;&lt;property id=&quot;20303&quot; value=&quot;Öğr.Görv. Ercan ERKALKAN&quot;/&gt;&lt;property id=&quot;20307&quot; value=&quot;270&quot;/&gt;&lt;property id=&quot;20309&quot; value=&quot;17993&quot;/&gt;&lt;property id=&quot;20312&quot; value=&quot;0&quot;/&gt;&lt;/object&gt;&lt;object type=&quot;3&quot; unique_id=&quot;17688&quot;&gt;&lt;property id=&quot;20148&quot; value=&quot;5&quot;/&gt;&lt;property id=&quot;20300&quot; value=&quot;Slide 16&quot;/&gt;&lt;property id=&quot;20302&quot; value=&quot;0&quot;/&gt;&lt;property id=&quot;20303&quot; value=&quot;Öğr.Görv. Ercan ERKALKAN&quot;/&gt;&lt;property id=&quot;20307&quot; value=&quot;271&quot;/&gt;&lt;property id=&quot;20309&quot; value=&quot;17993&quot;/&gt;&lt;property id=&quot;20312&quot; value=&quot;0&quot;/&gt;&lt;/object&gt;&lt;object type=&quot;3&quot; unique_id=&quot;17689&quot;&gt;&lt;property id=&quot;20148&quot; value=&quot;5&quot;/&gt;&lt;property id=&quot;20300&quot; value=&quot;Slide 17&quot;/&gt;&lt;property id=&quot;20302&quot; value=&quot;0&quot;/&gt;&lt;property id=&quot;20303&quot; value=&quot;Öğr.Görv. Ercan ERKALKAN&quot;/&gt;&lt;property id=&quot;20307&quot; value=&quot;272&quot;/&gt;&lt;property id=&quot;20309&quot; value=&quot;17993&quot;/&gt;&lt;property id=&quot;20312&quot; value=&quot;0&quot;/&gt;&lt;/object&gt;&lt;object type=&quot;3&quot; unique_id=&quot;17690&quot;&gt;&lt;property id=&quot;20148&quot; value=&quot;5&quot;/&gt;&lt;property id=&quot;20300&quot; value=&quot;Slide 18&quot;/&gt;&lt;property id=&quot;20302&quot; value=&quot;0&quot;/&gt;&lt;property id=&quot;20303&quot; value=&quot;Öğr.Görv. Ercan ERKALKAN&quot;/&gt;&lt;property id=&quot;20307&quot; value=&quot;273&quot;/&gt;&lt;property id=&quot;20309&quot; value=&quot;17993&quot;/&gt;&lt;property id=&quot;20312&quot; value=&quot;0&quot;/&gt;&lt;/object&gt;&lt;object type=&quot;3&quot; unique_id=&quot;17691&quot;&gt;&lt;property id=&quot;20148&quot; value=&quot;5&quot;/&gt;&lt;property id=&quot;20300&quot; value=&quot;Slide 19&quot;/&gt;&lt;property id=&quot;20302&quot; value=&quot;0&quot;/&gt;&lt;property id=&quot;20303&quot; value=&quot;Öğr.Görv. Ercan ERKALKAN&quot;/&gt;&lt;property id=&quot;20307&quot; value=&quot;274&quot;/&gt;&lt;property id=&quot;20309&quot; value=&quot;17993&quot;/&gt;&lt;property id=&quot;20312&quot; value=&quot;0&quot;/&gt;&lt;/object&gt;&lt;object type=&quot;3&quot; unique_id=&quot;17692&quot;&gt;&lt;property id=&quot;20148&quot; value=&quot;5&quot;/&gt;&lt;property id=&quot;20300&quot; value=&quot;Slide 20&quot;/&gt;&lt;property id=&quot;20302&quot; value=&quot;0&quot;/&gt;&lt;property id=&quot;20303&quot; value=&quot;Öğr.Görv. Ercan ERKALKAN&quot;/&gt;&lt;property id=&quot;20307&quot; value=&quot;275&quot;/&gt;&lt;property id=&quot;20309&quot; value=&quot;17993&quot;/&gt;&lt;property id=&quot;20312&quot; value=&quot;0&quot;/&gt;&lt;/object&gt;&lt;object type=&quot;3&quot; unique_id=&quot;17693&quot;&gt;&lt;property id=&quot;20148&quot; value=&quot;5&quot;/&gt;&lt;property id=&quot;20300&quot; value=&quot;Slide 21&quot;/&gt;&lt;property id=&quot;20302&quot; value=&quot;0&quot;/&gt;&lt;property id=&quot;20303&quot; value=&quot;Öğr.Görv. Ercan ERKALKAN&quot;/&gt;&lt;property id=&quot;20307&quot; value=&quot;276&quot;/&gt;&lt;property id=&quot;20309&quot; value=&quot;17993&quot;/&gt;&lt;property id=&quot;20312&quot; value=&quot;0&quot;/&gt;&lt;/object&gt;&lt;object type=&quot;3&quot; unique_id=&quot;17694&quot;&gt;&lt;property id=&quot;20148&quot; value=&quot;5&quot;/&gt;&lt;property id=&quot;20300&quot; value=&quot;Slide 22&quot;/&gt;&lt;property id=&quot;20302&quot; value=&quot;0&quot;/&gt;&lt;property id=&quot;20303&quot; value=&quot;Öğr.Görv. Ercan ERKALKAN&quot;/&gt;&lt;property id=&quot;20307&quot; value=&quot;277&quot;/&gt;&lt;property id=&quot;20309&quot; value=&quot;17993&quot;/&gt;&lt;property id=&quot;20312&quot; value=&quot;0&quot;/&gt;&lt;/object&gt;&lt;object type=&quot;3&quot; unique_id=&quot;17695&quot;&gt;&lt;property id=&quot;20148&quot; value=&quot;5&quot;/&gt;&lt;property id=&quot;20300&quot; value=&quot;Slide 23&quot;/&gt;&lt;property id=&quot;20302&quot; value=&quot;0&quot;/&gt;&lt;property id=&quot;20303&quot; value=&quot;Öğr.Görv. Ercan ERKALKAN&quot;/&gt;&lt;property id=&quot;20307&quot; value=&quot;278&quot;/&gt;&lt;property id=&quot;20309&quot; value=&quot;17993&quot;/&gt;&lt;property id=&quot;20312&quot; value=&quot;0&quot;/&gt;&lt;/object&gt;&lt;object type=&quot;3&quot; unique_id=&quot;17696&quot;&gt;&lt;property id=&quot;20148&quot; value=&quot;5&quot;/&gt;&lt;property id=&quot;20300&quot; value=&quot;Slide 24&quot;/&gt;&lt;property id=&quot;20302&quot; value=&quot;0&quot;/&gt;&lt;property id=&quot;20303&quot; value=&quot;Öğr.Görv. Ercan ERKALKAN&quot;/&gt;&lt;property id=&quot;20307&quot; value=&quot;279&quot;/&gt;&lt;property id=&quot;20309&quot; value=&quot;17993&quot;/&gt;&lt;property id=&quot;20312&quot; value=&quot;0&quot;/&gt;&lt;/object&gt;&lt;object type=&quot;3&quot; unique_id=&quot;17697&quot;&gt;&lt;property id=&quot;20148&quot; value=&quot;5&quot;/&gt;&lt;property id=&quot;20300&quot; value=&quot;Slide 25&quot;/&gt;&lt;property id=&quot;20302&quot; value=&quot;0&quot;/&gt;&lt;property id=&quot;20303&quot; value=&quot;Öğr.Görv. Ercan ERKALKAN&quot;/&gt;&lt;property id=&quot;20307&quot; value=&quot;280&quot;/&gt;&lt;property id=&quot;20309&quot; value=&quot;17993&quot;/&gt;&lt;property id=&quot;20312&quot; value=&quot;0&quot;/&gt;&lt;/object&gt;&lt;object type=&quot;3&quot; unique_id=&quot;17698&quot;&gt;&lt;property id=&quot;20148&quot; value=&quot;5&quot;/&gt;&lt;property id=&quot;20300&quot; value=&quot;Slide 26&quot;/&gt;&lt;property id=&quot;20302&quot; value=&quot;0&quot;/&gt;&lt;property id=&quot;20303&quot; value=&quot;Öğr.Görv. Ercan ERKALKAN&quot;/&gt;&lt;property id=&quot;20307&quot; value=&quot;281&quot;/&gt;&lt;property id=&quot;20309&quot; value=&quot;17993&quot;/&gt;&lt;property id=&quot;20312&quot; value=&quot;0&quot;/&gt;&lt;/object&gt;&lt;object type=&quot;3&quot; unique_id=&quot;17699&quot;&gt;&lt;property id=&quot;20148&quot; value=&quot;5&quot;/&gt;&lt;property id=&quot;20300&quot; value=&quot;Slide 27&quot;/&gt;&lt;property id=&quot;20302&quot; value=&quot;0&quot;/&gt;&lt;property id=&quot;20303&quot; value=&quot;Öğr.Görv. Ercan ERKALKAN&quot;/&gt;&lt;property id=&quot;20307&quot; value=&quot;282&quot;/&gt;&lt;property id=&quot;20309&quot; value=&quot;17993&quot;/&gt;&lt;property id=&quot;20312&quot; value=&quot;0&quot;/&gt;&lt;/object&gt;&lt;object type=&quot;3&quot; unique_id=&quot;17700&quot;&gt;&lt;property id=&quot;20148&quot; value=&quot;5&quot;/&gt;&lt;property id=&quot;20300&quot; value=&quot;Slide 28&quot;/&gt;&lt;property id=&quot;20302&quot; value=&quot;0&quot;/&gt;&lt;property id=&quot;20303&quot; value=&quot;Öğr.Görv. Ercan ERKALKAN&quot;/&gt;&lt;property id=&quot;20307&quot; value=&quot;283&quot;/&gt;&lt;property id=&quot;20309&quot; value=&quot;17993&quot;/&gt;&lt;property id=&quot;20312&quot; value=&quot;0&quot;/&gt;&lt;/object&gt;&lt;object type=&quot;3&quot; unique_id=&quot;17701&quot;&gt;&lt;property id=&quot;20148&quot; value=&quot;5&quot;/&gt;&lt;property id=&quot;20300&quot; value=&quot;Slide 29&quot;/&gt;&lt;property id=&quot;20302&quot; value=&quot;0&quot;/&gt;&lt;property id=&quot;20303&quot; value=&quot;Öğr.Görv. Ercan ERKALKAN&quot;/&gt;&lt;property id=&quot;20307&quot; value=&quot;284&quot;/&gt;&lt;property id=&quot;20309&quot; value=&quot;17993&quot;/&gt;&lt;property id=&quot;20312&quot; value=&quot;0&quot;/&gt;&lt;/object&gt;&lt;object type=&quot;3&quot; unique_id=&quot;17702&quot;&gt;&lt;property id=&quot;20148&quot; value=&quot;5&quot;/&gt;&lt;property id=&quot;20300&quot; value=&quot;Slide 30&quot;/&gt;&lt;property id=&quot;20302&quot; value=&quot;0&quot;/&gt;&lt;property id=&quot;20303&quot; value=&quot;Öğr.Görv. Ercan ERKALKAN&quot;/&gt;&lt;property id=&quot;20307&quot; value=&quot;285&quot;/&gt;&lt;property id=&quot;20309&quot; value=&quot;17993&quot;/&gt;&lt;property id=&quot;20312&quot; value=&quot;0&quot;/&gt;&lt;/object&gt;&lt;object type=&quot;3&quot; unique_id=&quot;17703&quot;&gt;&lt;property id=&quot;20148&quot; value=&quot;5&quot;/&gt;&lt;property id=&quot;20300&quot; value=&quot;Slide 31&quot;/&gt;&lt;property id=&quot;20302&quot; value=&quot;0&quot;/&gt;&lt;property id=&quot;20303&quot; value=&quot;Öğr.Görv. Ercan ERKALKAN&quot;/&gt;&lt;property id=&quot;20307&quot; value=&quot;286&quot;/&gt;&lt;property id=&quot;20309&quot; value=&quot;17993&quot;/&gt;&lt;property id=&quot;20312&quot; value=&quot;0&quot;/&gt;&lt;/object&gt;&lt;object type=&quot;3&quot; unique_id=&quot;17704&quot;&gt;&lt;property id=&quot;20148&quot; value=&quot;5&quot;/&gt;&lt;property id=&quot;20300&quot; value=&quot;Slide 32&quot;/&gt;&lt;property id=&quot;20302&quot; value=&quot;0&quot;/&gt;&lt;property id=&quot;20303&quot; value=&quot;Öğr.Görv. Ercan ERKALKAN&quot;/&gt;&lt;property id=&quot;20307&quot; value=&quot;287&quot;/&gt;&lt;property id=&quot;20309&quot; value=&quot;17993&quot;/&gt;&lt;property id=&quot;20312&quot; value=&quot;0&quot;/&gt;&lt;/object&gt;&lt;object type=&quot;3&quot; unique_id=&quot;17705&quot;&gt;&lt;property id=&quot;20148&quot; value=&quot;5&quot;/&gt;&lt;property id=&quot;20300&quot; value=&quot;Slide 33&quot;/&gt;&lt;property id=&quot;20302&quot; value=&quot;0&quot;/&gt;&lt;property id=&quot;20303&quot; value=&quot;Öğr.Görv. Ercan ERKALKAN&quot;/&gt;&lt;property id=&quot;20307&quot; value=&quot;288&quot;/&gt;&lt;property id=&quot;20309&quot; value=&quot;17993&quot;/&gt;&lt;property id=&quot;20312&quot; value=&quot;0&quot;/&gt;&lt;/object&gt;&lt;object type=&quot;3&quot; unique_id=&quot;17706&quot;&gt;&lt;property id=&quot;20148&quot; value=&quot;5&quot;/&gt;&lt;property id=&quot;20300&quot; value=&quot;Slide 34&quot;/&gt;&lt;property id=&quot;20302&quot; value=&quot;0&quot;/&gt;&lt;property id=&quot;20303&quot; value=&quot;Öğr.Görv. Ercan ERKALKAN&quot;/&gt;&lt;property id=&quot;20307&quot; value=&quot;289&quot;/&gt;&lt;property id=&quot;20309&quot; value=&quot;17993&quot;/&gt;&lt;property id=&quot;20312&quot; value=&quot;0&quot;/&gt;&lt;/object&gt;&lt;object type=&quot;3&quot; unique_id=&quot;17707&quot;&gt;&lt;property id=&quot;20148&quot; value=&quot;5&quot;/&gt;&lt;property id=&quot;20300&quot; value=&quot;Slide 35&quot;/&gt;&lt;property id=&quot;20302&quot; value=&quot;0&quot;/&gt;&lt;property id=&quot;20303&quot; value=&quot;Öğr.Görv. Ercan ERKALKAN&quot;/&gt;&lt;property id=&quot;20307&quot; value=&quot;290&quot;/&gt;&lt;property id=&quot;20309&quot; value=&quot;17993&quot;/&gt;&lt;property id=&quot;20312&quot; value=&quot;0&quot;/&gt;&lt;/object&gt;&lt;object type=&quot;3&quot; unique_id=&quot;17708&quot;&gt;&lt;property id=&quot;20148&quot; value=&quot;5&quot;/&gt;&lt;property id=&quot;20300&quot; value=&quot;Slide 36&quot;/&gt;&lt;property id=&quot;20302&quot; value=&quot;0&quot;/&gt;&lt;property id=&quot;20303&quot; value=&quot;Öğr.Görv. Ercan ERKALKAN&quot;/&gt;&lt;property id=&quot;20307&quot; value=&quot;291&quot;/&gt;&lt;property id=&quot;20309&quot; value=&quot;17993&quot;/&gt;&lt;property id=&quot;20312&quot; value=&quot;0&quot;/&gt;&lt;/object&gt;&lt;object type=&quot;3&quot; unique_id=&quot;17709&quot;&gt;&lt;property id=&quot;20148&quot; value=&quot;5&quot;/&gt;&lt;property id=&quot;20300&quot; value=&quot;Slide 37&quot;/&gt;&lt;property id=&quot;20302&quot; value=&quot;0&quot;/&gt;&lt;property id=&quot;20303&quot; value=&quot;Öğr.Görv. Ercan ERKALKAN&quot;/&gt;&lt;property id=&quot;20307&quot; value=&quot;292&quot;/&gt;&lt;property id=&quot;20309&quot; value=&quot;17993&quot;/&gt;&lt;property id=&quot;20312&quot; value=&quot;0&quot;/&gt;&lt;/object&gt;&lt;object type=&quot;3&quot; unique_id=&quot;17710&quot;&gt;&lt;property id=&quot;20148&quot; value=&quot;5&quot;/&gt;&lt;property id=&quot;20300&quot; value=&quot;Slide 38&quot;/&gt;&lt;property id=&quot;20302&quot; value=&quot;0&quot;/&gt;&lt;property id=&quot;20303&quot; value=&quot;Öğr.Görv. Ercan ERKALKAN&quot;/&gt;&lt;property id=&quot;20307&quot; value=&quot;293&quot;/&gt;&lt;property id=&quot;20309&quot; value=&quot;17993&quot;/&gt;&lt;property id=&quot;20312&quot; value=&quot;0&quot;/&gt;&lt;/object&gt;&lt;object type=&quot;3&quot; unique_id=&quot;17711&quot;&gt;&lt;property id=&quot;20148&quot; value=&quot;5&quot;/&gt;&lt;property id=&quot;20300&quot; value=&quot;Slide 39&quot;/&gt;&lt;property id=&quot;20302&quot; value=&quot;0&quot;/&gt;&lt;property id=&quot;20303&quot; value=&quot;Öğr.Görv. Ercan ERKALKAN&quot;/&gt;&lt;property id=&quot;20307&quot; value=&quot;294&quot;/&gt;&lt;property id=&quot;20309&quot; value=&quot;17993&quot;/&gt;&lt;property id=&quot;20312&quot; value=&quot;0&quot;/&gt;&lt;/object&gt;&lt;object type=&quot;3&quot; unique_id=&quot;17712&quot;&gt;&lt;property id=&quot;20148&quot; value=&quot;5&quot;/&gt;&lt;property id=&quot;20300&quot; value=&quot;Slide 40&quot;/&gt;&lt;property id=&quot;20302&quot; value=&quot;0&quot;/&gt;&lt;property id=&quot;20303&quot; value=&quot;Öğr.Görv. Ercan ERKALKAN&quot;/&gt;&lt;property id=&quot;20307&quot; value=&quot;295&quot;/&gt;&lt;property id=&quot;20309&quot; value=&quot;17993&quot;/&gt;&lt;property id=&quot;20312&quot; value=&quot;0&quot;/&gt;&lt;/object&gt;&lt;object type=&quot;3&quot; unique_id=&quot;17713&quot;&gt;&lt;property id=&quot;20148&quot; value=&quot;5&quot;/&gt;&lt;property id=&quot;20300&quot; value=&quot;Slide 41&quot;/&gt;&lt;property id=&quot;20302&quot; value=&quot;0&quot;/&gt;&lt;property id=&quot;20303&quot; value=&quot;Öğr.Görv. Ercan ERKALKAN&quot;/&gt;&lt;property id=&quot;20307&quot; value=&quot;296&quot;/&gt;&lt;property id=&quot;20309&quot; value=&quot;17993&quot;/&gt;&lt;property id=&quot;20312&quot; value=&quot;0&quot;/&gt;&lt;/object&gt;&lt;object type=&quot;3&quot; unique_id=&quot;17714&quot;&gt;&lt;property id=&quot;20148&quot; value=&quot;5&quot;/&gt;&lt;property id=&quot;20300&quot; value=&quot;Slide 42&quot;/&gt;&lt;property id=&quot;20302&quot; value=&quot;0&quot;/&gt;&lt;property id=&quot;20303&quot; value=&quot;Öğr.Görv. Ercan ERKALKAN&quot;/&gt;&lt;property id=&quot;20307&quot; value=&quot;297&quot;/&gt;&lt;property id=&quot;20309&quot; value=&quot;17993&quot;/&gt;&lt;property id=&quot;20312&quot; value=&quot;0&quot;/&gt;&lt;/object&gt;&lt;object type=&quot;3&quot; unique_id=&quot;17715&quot;&gt;&lt;property id=&quot;20148&quot; value=&quot;5&quot;/&gt;&lt;property id=&quot;20300&quot; value=&quot;Slide 43&quot;/&gt;&lt;property id=&quot;20302&quot; value=&quot;0&quot;/&gt;&lt;property id=&quot;20303&quot; value=&quot;Öğr.Görv. Ercan ERKALKAN&quot;/&gt;&lt;property id=&quot;20307&quot; value=&quot;298&quot;/&gt;&lt;property id=&quot;20309&quot; value=&quot;17993&quot;/&gt;&lt;property id=&quot;20312&quot; value=&quot;0&quot;/&gt;&lt;/object&gt;&lt;object type=&quot;3&quot; unique_id=&quot;17716&quot;&gt;&lt;property id=&quot;20148&quot; value=&quot;5&quot;/&gt;&lt;property id=&quot;20300&quot; value=&quot;Slide 44&quot;/&gt;&lt;property id=&quot;20302&quot; value=&quot;0&quot;/&gt;&lt;property id=&quot;20303&quot; value=&quot;Öğr.Görv. Ercan ERKALKAN&quot;/&gt;&lt;property id=&quot;20307&quot; value=&quot;299&quot;/&gt;&lt;property id=&quot;20309&quot; value=&quot;17993&quot;/&gt;&lt;property id=&quot;20312&quot; value=&quot;0&quot;/&gt;&lt;/object&gt;&lt;object type=&quot;3&quot; unique_id=&quot;17717&quot;&gt;&lt;property id=&quot;20148&quot; value=&quot;5&quot;/&gt;&lt;property id=&quot;20300&quot; value=&quot;Slide 45&quot;/&gt;&lt;property id=&quot;20302&quot; value=&quot;0&quot;/&gt;&lt;property id=&quot;20303&quot; value=&quot;Öğr.Görv. Ercan ERKALKAN&quot;/&gt;&lt;property id=&quot;20307&quot; value=&quot;300&quot;/&gt;&lt;property id=&quot;20309&quot; value=&quot;17993&quot;/&gt;&lt;property id=&quot;20312&quot; value=&quot;0&quot;/&gt;&lt;/object&gt;&lt;object type=&quot;3&quot; unique_id=&quot;17718&quot;&gt;&lt;property id=&quot;20148&quot; value=&quot;5&quot;/&gt;&lt;property id=&quot;20300&quot; value=&quot;Slide 46&quot;/&gt;&lt;property id=&quot;20302&quot; value=&quot;0&quot;/&gt;&lt;property id=&quot;20303&quot; value=&quot;Öğr.Görv. Ercan ERKALKAN&quot;/&gt;&lt;property id=&quot;20307&quot; value=&quot;301&quot;/&gt;&lt;property id=&quot;20309&quot; value=&quot;17993&quot;/&gt;&lt;property id=&quot;20312&quot; value=&quot;0&quot;/&gt;&lt;/object&gt;&lt;object type=&quot;3&quot; unique_id=&quot;17719&quot;&gt;&lt;property id=&quot;20148&quot; value=&quot;5&quot;/&gt;&lt;property id=&quot;20300&quot; value=&quot;Slide 47&quot;/&gt;&lt;property id=&quot;20302&quot; value=&quot;0&quot;/&gt;&lt;property id=&quot;20303&quot; value=&quot;Öğr.Görv. Ercan ERKALKAN&quot;/&gt;&lt;property id=&quot;20307&quot; value=&quot;302&quot;/&gt;&lt;property id=&quot;20309&quot; value=&quot;17993&quot;/&gt;&lt;property id=&quot;20312&quot; value=&quot;0&quot;/&gt;&lt;/object&gt;&lt;object type=&quot;3&quot; unique_id=&quot;17720&quot;&gt;&lt;property id=&quot;20148&quot; value=&quot;5&quot;/&gt;&lt;property id=&quot;20300&quot; value=&quot;Slide 48&quot;/&gt;&lt;property id=&quot;20302&quot; value=&quot;0&quot;/&gt;&lt;property id=&quot;20303&quot; value=&quot;Öğr.Görv. Ercan ERKALKAN&quot;/&gt;&lt;property id=&quot;20307&quot; value=&quot;303&quot;/&gt;&lt;property id=&quot;20309&quot; value=&quot;17993&quot;/&gt;&lt;property id=&quot;20312&quot; value=&quot;0&quot;/&gt;&lt;/object&gt;&lt;object type=&quot;3&quot; unique_id=&quot;17721&quot;&gt;&lt;property id=&quot;20148&quot; value=&quot;5&quot;/&gt;&lt;property id=&quot;20300&quot; value=&quot;Slide 49&quot;/&gt;&lt;property id=&quot;20302&quot; value=&quot;0&quot;/&gt;&lt;property id=&quot;20303&quot; value=&quot;Öğr.Görv. Ercan ERKALKAN&quot;/&gt;&lt;property id=&quot;20307&quot; value=&quot;304&quot;/&gt;&lt;property id=&quot;20309&quot; value=&quot;17993&quot;/&gt;&lt;property id=&quot;20312&quot; value=&quot;0&quot;/&gt;&lt;/object&gt;&lt;object type=&quot;3&quot; unique_id=&quot;17722&quot;&gt;&lt;property id=&quot;20148&quot; value=&quot;5&quot;/&gt;&lt;property id=&quot;20300&quot; value=&quot;Slide 50&quot;/&gt;&lt;property id=&quot;20302&quot; value=&quot;0&quot;/&gt;&lt;property id=&quot;20303&quot; value=&quot;Öğr.Görv. Ercan ERKALKAN&quot;/&gt;&lt;property id=&quot;20307&quot; value=&quot;305&quot;/&gt;&lt;property id=&quot;20309&quot; value=&quot;17993&quot;/&gt;&lt;property id=&quot;20312&quot; value=&quot;0&quot;/&gt;&lt;/object&gt;&lt;object type=&quot;3&quot; unique_id=&quot;17723&quot;&gt;&lt;property id=&quot;20148&quot; value=&quot;5&quot;/&gt;&lt;property id=&quot;20300&quot; value=&quot;Slide 51&quot;/&gt;&lt;property id=&quot;20302&quot; value=&quot;0&quot;/&gt;&lt;property id=&quot;20303&quot; value=&quot;Öğr.Görv. Ercan ERKALKAN&quot;/&gt;&lt;property id=&quot;20307&quot; value=&quot;306&quot;/&gt;&lt;property id=&quot;20309&quot; value=&quot;17993&quot;/&gt;&lt;property id=&quot;20312&quot; value=&quot;0&quot;/&gt;&lt;/object&gt;&lt;object type=&quot;3&quot; unique_id=&quot;17725&quot;&gt;&lt;property id=&quot;20148&quot; value=&quot;5&quot;/&gt;&lt;property id=&quot;20300&quot; value=&quot;Slide 53&quot;/&gt;&lt;property id=&quot;20302&quot; value=&quot;0&quot;/&gt;&lt;property id=&quot;20303&quot; value=&quot;Öğr.Görv. Ercan ERKALKAN&quot;/&gt;&lt;property id=&quot;20307&quot; value=&quot;308&quot;/&gt;&lt;property id=&quot;20309&quot; value=&quot;17993&quot;/&gt;&lt;property id=&quot;20312&quot; value=&quot;0&quot;/&gt;&lt;/object&gt;&lt;object type=&quot;3&quot; unique_id=&quot;17726&quot;&gt;&lt;property id=&quot;20148&quot; value=&quot;5&quot;/&gt;&lt;property id=&quot;20300&quot; value=&quot;Slide 54&quot;/&gt;&lt;property id=&quot;20302&quot; value=&quot;0&quot;/&gt;&lt;property id=&quot;20303&quot; value=&quot;Öğr.Görv. Ercan ERKALKAN&quot;/&gt;&lt;property id=&quot;20307&quot; value=&quot;309&quot;/&gt;&lt;property id=&quot;20309&quot; value=&quot;17993&quot;/&gt;&lt;property id=&quot;20312&quot; value=&quot;0&quot;/&gt;&lt;/object&gt;&lt;object type=&quot;3&quot; unique_id=&quot;17727&quot;&gt;&lt;property id=&quot;20148&quot; value=&quot;5&quot;/&gt;&lt;property id=&quot;20300&quot; value=&quot;Slide 55&quot;/&gt;&lt;property id=&quot;20302&quot; value=&quot;0&quot;/&gt;&lt;property id=&quot;20303&quot; value=&quot;Öğr.Görv. Ercan ERKALKAN&quot;/&gt;&lt;property id=&quot;20307&quot; value=&quot;310&quot;/&gt;&lt;property id=&quot;20309&quot; value=&quot;17993&quot;/&gt;&lt;property id=&quot;20312&quot; value=&quot;0&quot;/&gt;&lt;/object&gt;&lt;object type=&quot;3&quot; unique_id=&quot;18254&quot;&gt;&lt;property id=&quot;20148&quot; value=&quot;5&quot;/&gt;&lt;property id=&quot;20300&quot; value=&quot;Slide 52&quot;/&gt;&lt;property id=&quot;20307&quot; value=&quot;311&quot;/&gt;&lt;/object&gt;&lt;/object&gt;&lt;object type=&quot;4&quot; unique_id=&quot;10023&quot;&gt;&lt;object type=&quot;5&quot; unique_id=&quot;17988&quot;&gt;&lt;property id=&quot;20149&quot; value=&quot;İçerik Geliştirme&quot;/&gt;&lt;property id=&quot;20150&quot; value=&quot;Öğretim Görevlisi&quot;/&gt;&lt;property id=&quot;20151&quot; value=&quot;photo.png&quot;/&gt;&lt;property id=&quot;20153&quot; value=&quot;uzem.icerik@marmara.edu.tr&quot;/&gt;&lt;property id=&quot;20159&quot; value=&quot;logo.png&quot;/&gt;&lt;/object&gt;&lt;object type=&quot;5&quot; unique_id=&quot;17993&quot;&gt;&lt;property id=&quot;20000&quot; value=&quot;0&quot;/&gt;&lt;property id=&quot;20149&quot; value=&quot;Öğr.Görv. Ercan ERKALKAN&quot;/&gt;&lt;property id=&quot;20150&quot; value=&quot;Öğretim Görevlisi&quot;/&gt;&lt;property id=&quot;20151&quot; value=&quot;photo.png&quot;/&gt;&lt;property id=&quot;20153&quot; value=&quot;ercan.erkalkan@marmara.edu.tr&quot;/&gt;&lt;property id=&quot;20159&quot; value=&quot;logo.png&quot;/&gt;&lt;/object&gt;&lt;/object&gt;&lt;object type=&quot;10&quot; unique_id=&quot;10060&quot;&gt;&lt;object type=&quot;11&quot; unique_id=&quot;10061&quot;&gt;&lt;property id=&quot;20180&quot; value=&quot;0&quot;/&gt;&lt;property id=&quot;20181&quot; value=&quot;1&quot;/&gt;&lt;property id=&quot;20182&quot; value=&quot;0&quot;/&gt;&lt;property id=&quot;20183&quot; value=&quot;1&quot;/&gt;&lt;/object&gt;&lt;object type=&quot;12&quot; unique_id=&quot;10062&quot;&gt;&lt;/object&gt;&lt;object type=&quot;13&quot; unique_id=&quot;1007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8&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1869</TotalTime>
  <Words>1872</Words>
  <Application>Microsoft Office PowerPoint</Application>
  <PresentationFormat>On-screen Show (4:3)</PresentationFormat>
  <Paragraphs>239</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Ofis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pamuk</dc:creator>
  <cp:lastModifiedBy>Mehmet Fatih  Aydın</cp:lastModifiedBy>
  <cp:revision>239</cp:revision>
  <cp:lastPrinted>2012-12-13T09:18:37Z</cp:lastPrinted>
  <dcterms:created xsi:type="dcterms:W3CDTF">2012-01-25T12:16:36Z</dcterms:created>
  <dcterms:modified xsi:type="dcterms:W3CDTF">2023-03-14T19:09:52Z</dcterms:modified>
</cp:coreProperties>
</file>