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6858000" type="screen4x3"/>
  <p:notesSz cx="10234613" cy="7102475"/>
  <p:custDataLst>
    <p:tags r:id="rId23"/>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105" d="100"/>
          <a:sy n="105" d="100"/>
        </p:scale>
        <p:origin x="13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796717" y="0"/>
            <a:ext cx="4435610" cy="354738"/>
          </a:xfrm>
          <a:prstGeom prst="rect">
            <a:avLst/>
          </a:prstGeom>
        </p:spPr>
        <p:txBody>
          <a:bodyPr vert="horz" lIns="91440" tIns="45720" rIns="91440" bIns="45720" rtlCol="0"/>
          <a:lstStyle>
            <a:lvl1pPr algn="r">
              <a:defRPr sz="1200"/>
            </a:lvl1pPr>
          </a:lstStyle>
          <a:p>
            <a:fld id="{5397A9D9-5389-4173-AF7E-F901413BDC5C}" type="datetimeFigureOut">
              <a:rPr lang="tr-TR" smtClean="0"/>
              <a:t>15.03.2023</a:t>
            </a:fld>
            <a:endParaRPr lang="tr-TR"/>
          </a:p>
        </p:txBody>
      </p:sp>
      <p:sp>
        <p:nvSpPr>
          <p:cNvPr id="4" name="Altbilgi Yer Tutucusu 3"/>
          <p:cNvSpPr>
            <a:spLocks noGrp="1"/>
          </p:cNvSpPr>
          <p:nvPr>
            <p:ph type="ftr" sz="quarter" idx="2"/>
          </p:nvPr>
        </p:nvSpPr>
        <p:spPr>
          <a:xfrm>
            <a:off x="1" y="6746635"/>
            <a:ext cx="4435610" cy="35473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796717" y="6746635"/>
            <a:ext cx="4435610" cy="354738"/>
          </a:xfrm>
          <a:prstGeom prst="rect">
            <a:avLst/>
          </a:prstGeom>
        </p:spPr>
        <p:txBody>
          <a:bodyPr vert="horz" lIns="91440" tIns="45720" rIns="91440" bIns="45720" rtlCol="0" anchor="b"/>
          <a:lstStyle>
            <a:lvl1pPr algn="r">
              <a:defRPr sz="1200"/>
            </a:lvl1pPr>
          </a:lstStyle>
          <a:p>
            <a:fld id="{C42CD4FC-FF66-4429-92D6-CCA573269859}" type="slidenum">
              <a:rPr lang="tr-TR" smtClean="0"/>
              <a:t>‹#›</a:t>
            </a:fld>
            <a:endParaRPr lang="tr-TR"/>
          </a:p>
        </p:txBody>
      </p:sp>
    </p:spTree>
    <p:extLst>
      <p:ext uri="{BB962C8B-B14F-4D97-AF65-F5344CB8AC3E}">
        <p14:creationId xmlns:p14="http://schemas.microsoft.com/office/powerpoint/2010/main" val="33566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4999" cy="355124"/>
          </a:xfrm>
          <a:prstGeom prst="rect">
            <a:avLst/>
          </a:prstGeom>
        </p:spPr>
        <p:txBody>
          <a:bodyPr vert="horz" lIns="99066" tIns="49533" rIns="99066" bIns="49533" rtlCol="0"/>
          <a:lstStyle>
            <a:lvl1pPr algn="l">
              <a:defRPr sz="1300"/>
            </a:lvl1pPr>
          </a:lstStyle>
          <a:p>
            <a:endParaRPr lang="tr-TR"/>
          </a:p>
        </p:txBody>
      </p:sp>
      <p:sp>
        <p:nvSpPr>
          <p:cNvPr id="3" name="Veri Yer Tutucusu 2"/>
          <p:cNvSpPr>
            <a:spLocks noGrp="1"/>
          </p:cNvSpPr>
          <p:nvPr>
            <p:ph type="dt" idx="1"/>
          </p:nvPr>
        </p:nvSpPr>
        <p:spPr>
          <a:xfrm>
            <a:off x="5797246" y="0"/>
            <a:ext cx="4434999" cy="355124"/>
          </a:xfrm>
          <a:prstGeom prst="rect">
            <a:avLst/>
          </a:prstGeom>
        </p:spPr>
        <p:txBody>
          <a:bodyPr vert="horz" lIns="99066" tIns="49533" rIns="99066" bIns="49533" rtlCol="0"/>
          <a:lstStyle>
            <a:lvl1pPr algn="r">
              <a:defRPr sz="1300"/>
            </a:lvl1pPr>
          </a:lstStyle>
          <a:p>
            <a:fld id="{DC6CEA6C-594A-4873-B219-2B29DA5829E0}" type="datetimeFigureOut">
              <a:rPr lang="tr-TR" smtClean="0"/>
              <a:t>15.03.2023</a:t>
            </a:fld>
            <a:endParaRPr lang="tr-TR"/>
          </a:p>
        </p:txBody>
      </p:sp>
      <p:sp>
        <p:nvSpPr>
          <p:cNvPr id="4" name="Slayt Görüntüsü Yer Tutucusu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9066" tIns="49533" rIns="99066" bIns="49533" rtlCol="0" anchor="ctr"/>
          <a:lstStyle/>
          <a:p>
            <a:endParaRPr lang="tr-TR"/>
          </a:p>
        </p:txBody>
      </p:sp>
      <p:sp>
        <p:nvSpPr>
          <p:cNvPr id="5" name="Not Yer Tutucusu 4"/>
          <p:cNvSpPr>
            <a:spLocks noGrp="1"/>
          </p:cNvSpPr>
          <p:nvPr>
            <p:ph type="body" sz="quarter" idx="3"/>
          </p:nvPr>
        </p:nvSpPr>
        <p:spPr>
          <a:xfrm>
            <a:off x="1023462" y="3373675"/>
            <a:ext cx="8187690" cy="3196114"/>
          </a:xfrm>
          <a:prstGeom prst="rect">
            <a:avLst/>
          </a:prstGeom>
        </p:spPr>
        <p:txBody>
          <a:bodyPr vert="horz" lIns="99066" tIns="49533" rIns="99066" bIns="49533"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1" y="6746119"/>
            <a:ext cx="4434999" cy="355124"/>
          </a:xfrm>
          <a:prstGeom prst="rect">
            <a:avLst/>
          </a:prstGeom>
        </p:spPr>
        <p:txBody>
          <a:bodyPr vert="horz" lIns="99066" tIns="49533" rIns="99066" bIns="49533" rtlCol="0" anchor="b"/>
          <a:lstStyle>
            <a:lvl1pPr algn="l">
              <a:defRPr sz="1300"/>
            </a:lvl1pPr>
          </a:lstStyle>
          <a:p>
            <a:endParaRPr lang="tr-TR"/>
          </a:p>
        </p:txBody>
      </p:sp>
      <p:sp>
        <p:nvSpPr>
          <p:cNvPr id="7" name="Slayt Numarası Yer Tutucusu 6"/>
          <p:cNvSpPr>
            <a:spLocks noGrp="1"/>
          </p:cNvSpPr>
          <p:nvPr>
            <p:ph type="sldNum" sz="quarter" idx="5"/>
          </p:nvPr>
        </p:nvSpPr>
        <p:spPr>
          <a:xfrm>
            <a:off x="5797246" y="6746119"/>
            <a:ext cx="4434999" cy="355124"/>
          </a:xfrm>
          <a:prstGeom prst="rect">
            <a:avLst/>
          </a:prstGeom>
        </p:spPr>
        <p:txBody>
          <a:bodyPr vert="horz" lIns="99066" tIns="49533" rIns="99066" bIns="49533" rtlCol="0" anchor="b"/>
          <a:lstStyle>
            <a:lvl1pPr algn="r">
              <a:defRPr sz="1300"/>
            </a:lvl1pPr>
          </a:lstStyle>
          <a:p>
            <a:fld id="{3E941159-20D0-4B44-8346-CEB6645F637B}" type="slidenum">
              <a:rPr lang="tr-TR" smtClean="0"/>
              <a:t>‹#›</a:t>
            </a:fld>
            <a:endParaRPr lang="tr-TR"/>
          </a:p>
        </p:txBody>
      </p:sp>
    </p:spTree>
    <p:extLst>
      <p:ext uri="{BB962C8B-B14F-4D97-AF65-F5344CB8AC3E}">
        <p14:creationId xmlns:p14="http://schemas.microsoft.com/office/powerpoint/2010/main" val="314256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44686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213378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2864039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1593814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177439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2737863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4169945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2508888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172525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286057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33839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137824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211402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86818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170005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94345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1215670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custDataLst>
              <p:tags r:id="rId1"/>
            </p:custDataLst>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custDataLst>
              <p:tags r:id="rId3"/>
            </p:custDataLst>
          </p:nvPr>
        </p:nvSpPr>
        <p:spPr/>
        <p:txBody>
          <a:bodyPr/>
          <a:lstStyle/>
          <a:p>
            <a:fld id="{35098F36-2ED2-4458-991C-3A06CEB79E18}" type="datetime1">
              <a:rPr lang="tr-TR" smtClean="0"/>
              <a:t>15.03.2023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38314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F73562-4505-48D4-AB0C-A78828E571CD}"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77235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6FACF17-82CF-480E-9001-5ED458AE6550}"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923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Başlık ve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Metin Yer Tutucusu 2"/>
          <p:cNvSpPr>
            <a:spLocks noGrp="1"/>
          </p:cNvSpPr>
          <p:nvPr>
            <p:ph type="body"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EE404D-031D-4ED0-8F70-63D022D6C58C}"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5524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İçerik Yer Tutucusu 2"/>
          <p:cNvSpPr>
            <a:spLocks noGrp="1"/>
          </p:cNvSpPr>
          <p:nvPr>
            <p:ph idx="1"/>
            <p:custDataLst>
              <p:tags r:id="rId2"/>
            </p:custDataLst>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custDataLst>
              <p:tags r:id="rId3"/>
            </p:custDataLst>
          </p:nvPr>
        </p:nvSpPr>
        <p:spPr/>
        <p:txBody>
          <a:bodyPr/>
          <a:lstStyle/>
          <a:p>
            <a:fld id="{58C1FF89-F808-4947-9A72-5A5A27CA8FAF}" type="datetime1">
              <a:rPr lang="tr-TR" smtClean="0"/>
              <a:t>15.03.2023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7077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8D45A50-4E68-4439-9E23-3A22CB876B15}"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3229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1C172D5-4EFB-4426-A680-64506F898E14}" type="datetime1">
              <a:rPr lang="tr-TR" smtClean="0"/>
              <a:t>15.03.2023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1198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CD61361-0203-4D3B-9521-95E4D8726404}" type="datetime1">
              <a:rPr lang="tr-TR" smtClean="0"/>
              <a:t>15.03.2023</a:t>
            </a:fld>
            <a:endParaRPr lang="tr-TR"/>
          </a:p>
        </p:txBody>
      </p:sp>
      <p:sp>
        <p:nvSpPr>
          <p:cNvPr id="8" name="Altbilgi Yer Tutucusu 7"/>
          <p:cNvSpPr>
            <a:spLocks noGrp="1"/>
          </p:cNvSpPr>
          <p:nvPr>
            <p:ph type="ftr" sz="quarter" idx="11"/>
          </p:nvPr>
        </p:nvSpPr>
        <p:spPr/>
        <p:txBody>
          <a:bodyPr/>
          <a:lstStyle/>
          <a:p>
            <a:r>
              <a:rPr lang="tr-TR" dirty="0"/>
              <a:t>© Marmara Üniversitesi Uzaktan Eğitim Uygulama ve Araştırma Merkezi</a:t>
            </a:r>
          </a:p>
        </p:txBody>
      </p:sp>
      <p:sp>
        <p:nvSpPr>
          <p:cNvPr id="9" name="Slayt Numarası Yer Tutucusu 8"/>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2681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Veri Yer Tutucusu 2"/>
          <p:cNvSpPr>
            <a:spLocks noGrp="1"/>
          </p:cNvSpPr>
          <p:nvPr>
            <p:ph type="dt" sz="half" idx="10"/>
            <p:custDataLst>
              <p:tags r:id="rId2"/>
            </p:custDataLst>
          </p:nvPr>
        </p:nvSpPr>
        <p:spPr/>
        <p:txBody>
          <a:bodyPr/>
          <a:lstStyle/>
          <a:p>
            <a:fld id="{C0B82931-DE90-426D-B73B-718C24C4C18C}" type="datetime1">
              <a:rPr lang="tr-TR" smtClean="0"/>
              <a:t>15.03.2023</a:t>
            </a:fld>
            <a:endParaRPr lang="tr-TR"/>
          </a:p>
        </p:txBody>
      </p:sp>
      <p:sp>
        <p:nvSpPr>
          <p:cNvPr id="4" name="Altbilgi Yer Tutucusu 3"/>
          <p:cNvSpPr>
            <a:spLocks noGrp="1"/>
          </p:cNvSpPr>
          <p:nvPr>
            <p:ph type="ftr" sz="quarter" idx="11"/>
            <p:custDataLst>
              <p:tags r:id="rId3"/>
            </p:custDataLst>
          </p:nvPr>
        </p:nvSpPr>
        <p:spPr/>
        <p:txBody>
          <a:bodyPr/>
          <a:lstStyle/>
          <a:p>
            <a:r>
              <a:rPr lang="tr-TR" dirty="0"/>
              <a:t>© Marmara Üniversitesi Uzaktan Eğitim Uygulama ve Araştırma Merkezi</a:t>
            </a:r>
          </a:p>
        </p:txBody>
      </p:sp>
      <p:sp>
        <p:nvSpPr>
          <p:cNvPr id="5" name="Slayt Numarası Yer Tutucusu 4"/>
          <p:cNvSpPr>
            <a:spLocks noGrp="1"/>
          </p:cNvSpPr>
          <p:nvPr>
            <p:ph type="sldNum" sz="quarter" idx="12"/>
            <p:custDataLst>
              <p:tags r:id="rId4"/>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0522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3C74714-6CBD-4431-9079-FC72EF95DF49}" type="datetime1">
              <a:rPr lang="tr-TR" smtClean="0"/>
              <a:t>15.03.2023</a:t>
            </a:fld>
            <a:endParaRPr lang="tr-TR"/>
          </a:p>
        </p:txBody>
      </p:sp>
      <p:sp>
        <p:nvSpPr>
          <p:cNvPr id="3" name="Altbilgi Yer Tutucusu 2"/>
          <p:cNvSpPr>
            <a:spLocks noGrp="1"/>
          </p:cNvSpPr>
          <p:nvPr>
            <p:ph type="ftr" sz="quarter" idx="11"/>
          </p:nvPr>
        </p:nvSpPr>
        <p:spPr/>
        <p:txBody>
          <a:bodyPr/>
          <a:lstStyle/>
          <a:p>
            <a:r>
              <a:rPr lang="tr-TR" dirty="0"/>
              <a:t>© Marmara Üniversitesi Uzaktan Eğitim Uygulama ve Araştırma Merkezi</a:t>
            </a:r>
          </a:p>
        </p:txBody>
      </p:sp>
      <p:sp>
        <p:nvSpPr>
          <p:cNvPr id="4" name="Slayt Numarası Yer Tutucusu 3"/>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80340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8D9EB1-0F53-402C-8A5A-CF019A6641E1}" type="datetime1">
              <a:rPr lang="tr-TR" smtClean="0"/>
              <a:t>15.03.2023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5615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98BEBEF-B307-481B-9A08-9B1DE716266D}" type="datetime1">
              <a:rPr lang="tr-TR" smtClean="0"/>
              <a:t>15.03.2023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866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41848-2227-4FFC-9B1F-DDB75172346B}" type="datetime1">
              <a:rPr lang="tr-TR" smtClean="0"/>
              <a:t>15.03.2023</a:t>
            </a:fld>
            <a:endParaRPr lang="tr-TR"/>
          </a:p>
        </p:txBody>
      </p:sp>
      <p:sp>
        <p:nvSpPr>
          <p:cNvPr id="5" name="Altbilgi Yer Tutucusu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dirty="0"/>
              <a:t>© Marmara Üniversitesi Uzaktan Eğitim Uygulama ve Araştırma Merkezi</a:t>
            </a:r>
          </a:p>
        </p:txBody>
      </p:sp>
      <p:sp>
        <p:nvSpPr>
          <p:cNvPr id="6" name="Slayt Numarası Yer Tutucusu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A703F-5BE9-489E-8C60-8A91ACC9E5BC}" type="slidenum">
              <a:rPr lang="tr-TR" smtClean="0"/>
              <a:t>‹#›</a:t>
            </a:fld>
            <a:endParaRPr lang="tr-TR"/>
          </a:p>
        </p:txBody>
      </p:sp>
    </p:spTree>
    <p:extLst>
      <p:ext uri="{BB962C8B-B14F-4D97-AF65-F5344CB8AC3E}">
        <p14:creationId xmlns:p14="http://schemas.microsoft.com/office/powerpoint/2010/main" val="367066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9.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8.pn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62.xml"/></Relationships>
</file>

<file path=ppt/slides/_rels/slide13.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1.png"/><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2.png"/><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3.png"/><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4.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75.xml"/></Relationships>
</file>

<file path=ppt/slides/_rels/slide1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5.png"/><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6.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4.xml"/><Relationship Id="rId7" Type="http://schemas.openxmlformats.org/officeDocument/2006/relationships/image" Target="../media/image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35.xml"/></Relationships>
</file>

<file path=ppt/slides/_rels/slide5.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39.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6.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5.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4. DERS</a:t>
            </a:r>
          </a:p>
          <a:p>
            <a:pPr algn="ctr"/>
            <a:endParaRPr lang="tr-TR" sz="3600" dirty="0">
              <a:solidFill>
                <a:schemeClr val="tx1"/>
              </a:solidFill>
              <a:latin typeface="+mj-lt"/>
            </a:endParaRPr>
          </a:p>
          <a:p>
            <a:pPr algn="ctr"/>
            <a:r>
              <a:rPr lang="en-US" sz="3600" b="1" dirty="0">
                <a:solidFill>
                  <a:srgbClr val="FF0000"/>
                </a:solidFill>
                <a:latin typeface="+mj-lt"/>
              </a:rPr>
              <a:t>PYTHON </a:t>
            </a:r>
            <a:r>
              <a:rPr lang="tr-TR" sz="3600" b="1" dirty="0">
                <a:solidFill>
                  <a:srgbClr val="FF0000"/>
                </a:solidFill>
                <a:latin typeface="+mj-lt"/>
              </a:rPr>
              <a:t>İLE PROGRAMLAMA </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7046912" y="6520259"/>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47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pic>
        <p:nvPicPr>
          <p:cNvPr id="8" name="Picture 7">
            <a:extLst>
              <a:ext uri="{FF2B5EF4-FFF2-40B4-BE49-F238E27FC236}">
                <a16:creationId xmlns:a16="http://schemas.microsoft.com/office/drawing/2014/main" id="{B8305E71-45F1-BF41-5DFD-E0CA03DF339A}"/>
              </a:ext>
            </a:extLst>
          </p:cNvPr>
          <p:cNvPicPr>
            <a:picLocks noChangeAspect="1"/>
          </p:cNvPicPr>
          <p:nvPr/>
        </p:nvPicPr>
        <p:blipFill>
          <a:blip r:embed="rId6"/>
          <a:stretch>
            <a:fillRect/>
          </a:stretch>
        </p:blipFill>
        <p:spPr>
          <a:xfrm>
            <a:off x="1907704" y="1421205"/>
            <a:ext cx="5373556" cy="359197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E11EA0C7-F2A9-C2AE-0731-7DAF4C68A29F}"/>
              </a:ext>
            </a:extLst>
          </p:cNvPr>
          <p:cNvSpPr txBox="1"/>
          <p:nvPr/>
        </p:nvSpPr>
        <p:spPr>
          <a:xfrm>
            <a:off x="1115616" y="476672"/>
            <a:ext cx="7200800" cy="646331"/>
          </a:xfrm>
          <a:prstGeom prst="rect">
            <a:avLst/>
          </a:prstGeom>
          <a:noFill/>
        </p:spPr>
        <p:txBody>
          <a:bodyPr wrap="square" rtlCol="0">
            <a:spAutoFit/>
          </a:bodyPr>
          <a:lstStyle/>
          <a:p>
            <a:r>
              <a:rPr lang="tr-TR" dirty="0"/>
              <a:t>if: else: kullanım şekli (Uyarı! if koşul : ve else: den sonra ‘:’ koymayı unutmayınız!!)</a:t>
            </a:r>
            <a:endParaRPr lang="en-US" dirty="0"/>
          </a:p>
        </p:txBody>
      </p:sp>
      <p:pic>
        <p:nvPicPr>
          <p:cNvPr id="11" name="Picture 10">
            <a:extLst>
              <a:ext uri="{FF2B5EF4-FFF2-40B4-BE49-F238E27FC236}">
                <a16:creationId xmlns:a16="http://schemas.microsoft.com/office/drawing/2014/main" id="{F88E21DE-B948-CB4F-0301-769B6A5C74BB}"/>
              </a:ext>
            </a:extLst>
          </p:cNvPr>
          <p:cNvPicPr>
            <a:picLocks noChangeAspect="1"/>
          </p:cNvPicPr>
          <p:nvPr/>
        </p:nvPicPr>
        <p:blipFill>
          <a:blip r:embed="rId7"/>
          <a:stretch>
            <a:fillRect/>
          </a:stretch>
        </p:blipFill>
        <p:spPr>
          <a:xfrm>
            <a:off x="3059832" y="5243084"/>
            <a:ext cx="2810267" cy="1162212"/>
          </a:xfrm>
          <a:prstGeom prst="rect">
            <a:avLst/>
          </a:prstGeom>
        </p:spPr>
      </p:pic>
    </p:spTree>
    <p:extLst>
      <p:ext uri="{BB962C8B-B14F-4D97-AF65-F5344CB8AC3E}">
        <p14:creationId xmlns:p14="http://schemas.microsoft.com/office/powerpoint/2010/main" val="327098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7847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C23A1EF-E143-79CC-5612-657BA17657B9}"/>
              </a:ext>
            </a:extLst>
          </p:cNvPr>
          <p:cNvSpPr txBox="1"/>
          <p:nvPr/>
        </p:nvSpPr>
        <p:spPr>
          <a:xfrm>
            <a:off x="899592" y="548680"/>
            <a:ext cx="7344816" cy="2585323"/>
          </a:xfrm>
          <a:prstGeom prst="rect">
            <a:avLst/>
          </a:prstGeom>
          <a:noFill/>
        </p:spPr>
        <p:txBody>
          <a:bodyPr wrap="square" rtlCol="0">
            <a:spAutoFit/>
          </a:bodyPr>
          <a:lstStyle/>
          <a:p>
            <a:endParaRPr lang="tr-TR" dirty="0"/>
          </a:p>
          <a:p>
            <a:endParaRPr lang="tr-TR" dirty="0"/>
          </a:p>
          <a:p>
            <a:endParaRPr lang="tr-TR" dirty="0"/>
          </a:p>
          <a:p>
            <a:r>
              <a:rPr lang="tr-TR" dirty="0"/>
              <a:t>ÖRNEK; Dışarıdan girilen Not değerine göre öğrencinin o dersten geçip, geçmediğini ekranda  gösteren programı yazınız.</a:t>
            </a:r>
          </a:p>
          <a:p>
            <a:endParaRPr lang="tr-TR" dirty="0"/>
          </a:p>
          <a:p>
            <a:r>
              <a:rPr lang="tr-TR" dirty="0"/>
              <a:t>Programın örnek çıktısı:</a:t>
            </a:r>
          </a:p>
          <a:p>
            <a:r>
              <a:rPr lang="tr-TR" dirty="0"/>
              <a:t>	Notu..: 56</a:t>
            </a:r>
          </a:p>
          <a:p>
            <a:r>
              <a:rPr lang="tr-TR" dirty="0"/>
              <a:t>	Geçti</a:t>
            </a:r>
          </a:p>
        </p:txBody>
      </p:sp>
      <p:pic>
        <p:nvPicPr>
          <p:cNvPr id="6" name="Picture 5">
            <a:extLst>
              <a:ext uri="{FF2B5EF4-FFF2-40B4-BE49-F238E27FC236}">
                <a16:creationId xmlns:a16="http://schemas.microsoft.com/office/drawing/2014/main" id="{C0CC45A4-1D46-CD03-E9B9-0C57F05A5804}"/>
              </a:ext>
            </a:extLst>
          </p:cNvPr>
          <p:cNvPicPr>
            <a:picLocks noChangeAspect="1"/>
          </p:cNvPicPr>
          <p:nvPr/>
        </p:nvPicPr>
        <p:blipFill>
          <a:blip r:embed="rId6"/>
          <a:stretch>
            <a:fillRect/>
          </a:stretch>
        </p:blipFill>
        <p:spPr>
          <a:xfrm>
            <a:off x="971599" y="3367390"/>
            <a:ext cx="3888433" cy="1457528"/>
          </a:xfrm>
          <a:prstGeom prst="rect">
            <a:avLst/>
          </a:prstGeom>
        </p:spPr>
      </p:pic>
    </p:spTree>
    <p:extLst>
      <p:ext uri="{BB962C8B-B14F-4D97-AF65-F5344CB8AC3E}">
        <p14:creationId xmlns:p14="http://schemas.microsoft.com/office/powerpoint/2010/main" val="541213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ÇOK KOŞULLU YAPILAR (IF-ELIF-ELSE)</a:t>
            </a:r>
          </a:p>
        </p:txBody>
      </p:sp>
      <p:sp>
        <p:nvSpPr>
          <p:cNvPr id="7" name="Yuvarlatılmış Dikdörtgen 6"/>
          <p:cNvSpPr/>
          <p:nvPr>
            <p:custDataLst>
              <p:tags r:id="rId2"/>
            </p:custDataLst>
          </p:nvPr>
        </p:nvSpPr>
        <p:spPr>
          <a:xfrm>
            <a:off x="467544" y="148478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CDB3117-95AF-F843-4589-A3F9CC248154}"/>
              </a:ext>
            </a:extLst>
          </p:cNvPr>
          <p:cNvSpPr txBox="1"/>
          <p:nvPr/>
        </p:nvSpPr>
        <p:spPr>
          <a:xfrm>
            <a:off x="755576" y="1844824"/>
            <a:ext cx="7632848" cy="646331"/>
          </a:xfrm>
          <a:prstGeom prst="rect">
            <a:avLst/>
          </a:prstGeom>
          <a:noFill/>
        </p:spPr>
        <p:txBody>
          <a:bodyPr wrap="square" rtlCol="0">
            <a:spAutoFit/>
          </a:bodyPr>
          <a:lstStyle/>
          <a:p>
            <a:r>
              <a:rPr lang="tr-TR" dirty="0"/>
              <a:t>Çoklu seçimlerde if-elif deyimi merdiven basamakları şeklinde iç içe kullanılır. Koşul sayısı ikiden daha fazla olduğunda tercih edilir.</a:t>
            </a:r>
            <a:endParaRPr lang="en-US" dirty="0"/>
          </a:p>
        </p:txBody>
      </p:sp>
      <p:sp>
        <p:nvSpPr>
          <p:cNvPr id="8" name="TextBox 7">
            <a:extLst>
              <a:ext uri="{FF2B5EF4-FFF2-40B4-BE49-F238E27FC236}">
                <a16:creationId xmlns:a16="http://schemas.microsoft.com/office/drawing/2014/main" id="{DE4A580B-E20E-F98F-71BB-631E5AD63CC6}"/>
              </a:ext>
            </a:extLst>
          </p:cNvPr>
          <p:cNvSpPr txBox="1"/>
          <p:nvPr/>
        </p:nvSpPr>
        <p:spPr>
          <a:xfrm>
            <a:off x="765888" y="2503651"/>
            <a:ext cx="2664296" cy="369332"/>
          </a:xfrm>
          <a:prstGeom prst="rect">
            <a:avLst/>
          </a:prstGeom>
          <a:noFill/>
        </p:spPr>
        <p:txBody>
          <a:bodyPr wrap="square" rtlCol="0">
            <a:spAutoFit/>
          </a:bodyPr>
          <a:lstStyle/>
          <a:p>
            <a:r>
              <a:rPr lang="tr-TR" dirty="0"/>
              <a:t>if-elif kullanım şekli;</a:t>
            </a:r>
            <a:endParaRPr lang="en-US" dirty="0"/>
          </a:p>
        </p:txBody>
      </p:sp>
      <p:graphicFrame>
        <p:nvGraphicFramePr>
          <p:cNvPr id="9" name="Table 9">
            <a:extLst>
              <a:ext uri="{FF2B5EF4-FFF2-40B4-BE49-F238E27FC236}">
                <a16:creationId xmlns:a16="http://schemas.microsoft.com/office/drawing/2014/main" id="{9CC256F1-1B7B-2250-365D-9A2B279BB10E}"/>
              </a:ext>
            </a:extLst>
          </p:cNvPr>
          <p:cNvGraphicFramePr>
            <a:graphicFrameLocks noGrp="1"/>
          </p:cNvGraphicFramePr>
          <p:nvPr>
            <p:extLst>
              <p:ext uri="{D42A27DB-BD31-4B8C-83A1-F6EECF244321}">
                <p14:modId xmlns:p14="http://schemas.microsoft.com/office/powerpoint/2010/main" val="561221275"/>
              </p:ext>
            </p:extLst>
          </p:nvPr>
        </p:nvGraphicFramePr>
        <p:xfrm>
          <a:off x="1331640" y="3016999"/>
          <a:ext cx="6096000" cy="2966720"/>
        </p:xfrm>
        <a:graphic>
          <a:graphicData uri="http://schemas.openxmlformats.org/drawingml/2006/table">
            <a:tbl>
              <a:tblPr bandRow="1">
                <a:tableStyleId>{5C22544A-7EE6-4342-B048-85BDC9FD1C3A}</a:tableStyleId>
              </a:tblPr>
              <a:tblGrid>
                <a:gridCol w="6096000">
                  <a:extLst>
                    <a:ext uri="{9D8B030D-6E8A-4147-A177-3AD203B41FA5}">
                      <a16:colId xmlns:a16="http://schemas.microsoft.com/office/drawing/2014/main" val="2469727380"/>
                    </a:ext>
                  </a:extLst>
                </a:gridCol>
              </a:tblGrid>
              <a:tr h="370840">
                <a:tc>
                  <a:txBody>
                    <a:bodyPr/>
                    <a:lstStyle/>
                    <a:p>
                      <a:r>
                        <a:rPr lang="tr-TR" dirty="0"/>
                        <a:t>if Koşul-1:</a:t>
                      </a:r>
                    </a:p>
                  </a:txBody>
                  <a:tcPr/>
                </a:tc>
                <a:extLst>
                  <a:ext uri="{0D108BD9-81ED-4DB2-BD59-A6C34878D82A}">
                    <a16:rowId xmlns:a16="http://schemas.microsoft.com/office/drawing/2014/main" val="2220106283"/>
                  </a:ext>
                </a:extLst>
              </a:tr>
              <a:tr h="370840">
                <a:tc>
                  <a:txBody>
                    <a:bodyPr/>
                    <a:lstStyle/>
                    <a:p>
                      <a:r>
                        <a:rPr lang="tr-TR" dirty="0"/>
                        <a:t>     Yapılacak İşlemler 1</a:t>
                      </a:r>
                      <a:endParaRPr lang="en-US" dirty="0"/>
                    </a:p>
                  </a:txBody>
                  <a:tcPr/>
                </a:tc>
                <a:extLst>
                  <a:ext uri="{0D108BD9-81ED-4DB2-BD59-A6C34878D82A}">
                    <a16:rowId xmlns:a16="http://schemas.microsoft.com/office/drawing/2014/main" val="1068968723"/>
                  </a:ext>
                </a:extLst>
              </a:tr>
              <a:tr h="370840">
                <a:tc>
                  <a:txBody>
                    <a:bodyPr/>
                    <a:lstStyle/>
                    <a:p>
                      <a:r>
                        <a:rPr lang="tr-TR" dirty="0"/>
                        <a:t>elif Koşul-2:</a:t>
                      </a:r>
                      <a:endParaRPr lang="en-US" dirty="0"/>
                    </a:p>
                  </a:txBody>
                  <a:tcPr/>
                </a:tc>
                <a:extLst>
                  <a:ext uri="{0D108BD9-81ED-4DB2-BD59-A6C34878D82A}">
                    <a16:rowId xmlns:a16="http://schemas.microsoft.com/office/drawing/2014/main" val="3465229779"/>
                  </a:ext>
                </a:extLst>
              </a:tr>
              <a:tr h="370840">
                <a:tc>
                  <a:txBody>
                    <a:bodyPr/>
                    <a:lstStyle/>
                    <a:p>
                      <a:r>
                        <a:rPr lang="tr-TR" dirty="0"/>
                        <a:t>     Yapılacak İşlemler 2</a:t>
                      </a:r>
                      <a:endParaRPr lang="en-US" dirty="0"/>
                    </a:p>
                  </a:txBody>
                  <a:tcPr/>
                </a:tc>
                <a:extLst>
                  <a:ext uri="{0D108BD9-81ED-4DB2-BD59-A6C34878D82A}">
                    <a16:rowId xmlns:a16="http://schemas.microsoft.com/office/drawing/2014/main" val="1282674340"/>
                  </a:ext>
                </a:extLst>
              </a:tr>
              <a:tr h="370840">
                <a:tc>
                  <a:txBody>
                    <a:bodyPr/>
                    <a:lstStyle/>
                    <a:p>
                      <a:r>
                        <a:rPr lang="tr-TR" dirty="0"/>
                        <a:t>elif Koşul-3:</a:t>
                      </a:r>
                      <a:endParaRPr lang="en-US" dirty="0"/>
                    </a:p>
                  </a:txBody>
                  <a:tcPr/>
                </a:tc>
                <a:extLst>
                  <a:ext uri="{0D108BD9-81ED-4DB2-BD59-A6C34878D82A}">
                    <a16:rowId xmlns:a16="http://schemas.microsoft.com/office/drawing/2014/main" val="284792528"/>
                  </a:ext>
                </a:extLst>
              </a:tr>
              <a:tr h="370840">
                <a:tc>
                  <a:txBody>
                    <a:bodyPr/>
                    <a:lstStyle/>
                    <a:p>
                      <a:r>
                        <a:rPr lang="tr-TR" dirty="0"/>
                        <a:t>     Yapılacak İşlemler 3</a:t>
                      </a:r>
                      <a:endParaRPr lang="en-US" dirty="0"/>
                    </a:p>
                  </a:txBody>
                  <a:tcPr/>
                </a:tc>
                <a:extLst>
                  <a:ext uri="{0D108BD9-81ED-4DB2-BD59-A6C34878D82A}">
                    <a16:rowId xmlns:a16="http://schemas.microsoft.com/office/drawing/2014/main" val="2742043202"/>
                  </a:ext>
                </a:extLst>
              </a:tr>
              <a:tr h="370840">
                <a:tc>
                  <a:txBody>
                    <a:bodyPr/>
                    <a:lstStyle/>
                    <a:p>
                      <a:r>
                        <a:rPr lang="tr-TR" dirty="0"/>
                        <a:t>else:</a:t>
                      </a:r>
                    </a:p>
                  </a:txBody>
                  <a:tcPr/>
                </a:tc>
                <a:extLst>
                  <a:ext uri="{0D108BD9-81ED-4DB2-BD59-A6C34878D82A}">
                    <a16:rowId xmlns:a16="http://schemas.microsoft.com/office/drawing/2014/main" val="781440947"/>
                  </a:ext>
                </a:extLst>
              </a:tr>
              <a:tr h="370840">
                <a:tc>
                  <a:txBody>
                    <a:bodyPr/>
                    <a:lstStyle/>
                    <a:p>
                      <a:r>
                        <a:rPr lang="tr-TR" dirty="0"/>
                        <a:t>     Yapılacak İşlemler N</a:t>
                      </a:r>
                      <a:endParaRPr lang="en-US" dirty="0"/>
                    </a:p>
                  </a:txBody>
                  <a:tcPr/>
                </a:tc>
                <a:extLst>
                  <a:ext uri="{0D108BD9-81ED-4DB2-BD59-A6C34878D82A}">
                    <a16:rowId xmlns:a16="http://schemas.microsoft.com/office/drawing/2014/main" val="4179195011"/>
                  </a:ext>
                </a:extLst>
              </a:tr>
            </a:tbl>
          </a:graphicData>
        </a:graphic>
      </p:graphicFrame>
    </p:spTree>
    <p:extLst>
      <p:ext uri="{BB962C8B-B14F-4D97-AF65-F5344CB8AC3E}">
        <p14:creationId xmlns:p14="http://schemas.microsoft.com/office/powerpoint/2010/main" val="118952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7847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graphicFrame>
        <p:nvGraphicFramePr>
          <p:cNvPr id="5" name="Table 7">
            <a:extLst>
              <a:ext uri="{FF2B5EF4-FFF2-40B4-BE49-F238E27FC236}">
                <a16:creationId xmlns:a16="http://schemas.microsoft.com/office/drawing/2014/main" id="{BD7EC1E2-0DD4-B9C6-478E-57FCE4CA8310}"/>
              </a:ext>
            </a:extLst>
          </p:cNvPr>
          <p:cNvGraphicFramePr>
            <a:graphicFrameLocks noGrp="1"/>
          </p:cNvGraphicFramePr>
          <p:nvPr>
            <p:extLst>
              <p:ext uri="{D42A27DB-BD31-4B8C-83A1-F6EECF244321}">
                <p14:modId xmlns:p14="http://schemas.microsoft.com/office/powerpoint/2010/main" val="2591905791"/>
              </p:ext>
            </p:extLst>
          </p:nvPr>
        </p:nvGraphicFramePr>
        <p:xfrm>
          <a:off x="1524000" y="620688"/>
          <a:ext cx="6096000" cy="222504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1624153763"/>
                    </a:ext>
                  </a:extLst>
                </a:gridCol>
                <a:gridCol w="3048000">
                  <a:extLst>
                    <a:ext uri="{9D8B030D-6E8A-4147-A177-3AD203B41FA5}">
                      <a16:colId xmlns:a16="http://schemas.microsoft.com/office/drawing/2014/main" val="1818972445"/>
                    </a:ext>
                  </a:extLst>
                </a:gridCol>
              </a:tblGrid>
              <a:tr h="370840">
                <a:tc>
                  <a:txBody>
                    <a:bodyPr/>
                    <a:lstStyle/>
                    <a:p>
                      <a:r>
                        <a:rPr lang="tr-TR" dirty="0"/>
                        <a:t>Yaşınız..:</a:t>
                      </a:r>
                      <a:endParaRPr lang="en-US" dirty="0"/>
                    </a:p>
                  </a:txBody>
                  <a:tcPr/>
                </a:tc>
                <a:tc>
                  <a:txBody>
                    <a:bodyPr/>
                    <a:lstStyle/>
                    <a:p>
                      <a:r>
                        <a:rPr lang="tr-TR" dirty="0"/>
                        <a:t>İstenen Çıktı</a:t>
                      </a:r>
                      <a:endParaRPr lang="en-US" dirty="0"/>
                    </a:p>
                  </a:txBody>
                  <a:tcPr/>
                </a:tc>
                <a:extLst>
                  <a:ext uri="{0D108BD9-81ED-4DB2-BD59-A6C34878D82A}">
                    <a16:rowId xmlns:a16="http://schemas.microsoft.com/office/drawing/2014/main" val="1058546563"/>
                  </a:ext>
                </a:extLst>
              </a:tr>
              <a:tr h="370840">
                <a:tc>
                  <a:txBody>
                    <a:bodyPr/>
                    <a:lstStyle/>
                    <a:p>
                      <a:r>
                        <a:rPr lang="tr-TR" dirty="0"/>
                        <a:t>0 – 2</a:t>
                      </a:r>
                      <a:endParaRPr lang="en-US" dirty="0"/>
                    </a:p>
                  </a:txBody>
                  <a:tcPr/>
                </a:tc>
                <a:tc>
                  <a:txBody>
                    <a:bodyPr/>
                    <a:lstStyle/>
                    <a:p>
                      <a:r>
                        <a:rPr lang="tr-TR" dirty="0"/>
                        <a:t>Bebeklik</a:t>
                      </a:r>
                      <a:endParaRPr lang="en-US" dirty="0"/>
                    </a:p>
                  </a:txBody>
                  <a:tcPr/>
                </a:tc>
                <a:extLst>
                  <a:ext uri="{0D108BD9-81ED-4DB2-BD59-A6C34878D82A}">
                    <a16:rowId xmlns:a16="http://schemas.microsoft.com/office/drawing/2014/main" val="3090567955"/>
                  </a:ext>
                </a:extLst>
              </a:tr>
              <a:tr h="370840">
                <a:tc>
                  <a:txBody>
                    <a:bodyPr/>
                    <a:lstStyle/>
                    <a:p>
                      <a:r>
                        <a:rPr lang="tr-TR" dirty="0"/>
                        <a:t>3 – 13</a:t>
                      </a:r>
                      <a:endParaRPr lang="en-US" dirty="0"/>
                    </a:p>
                  </a:txBody>
                  <a:tcPr/>
                </a:tc>
                <a:tc>
                  <a:txBody>
                    <a:bodyPr/>
                    <a:lstStyle/>
                    <a:p>
                      <a:r>
                        <a:rPr lang="tr-TR" dirty="0"/>
                        <a:t>Çocukluk</a:t>
                      </a:r>
                      <a:endParaRPr lang="en-US" dirty="0"/>
                    </a:p>
                  </a:txBody>
                  <a:tcPr/>
                </a:tc>
                <a:extLst>
                  <a:ext uri="{0D108BD9-81ED-4DB2-BD59-A6C34878D82A}">
                    <a16:rowId xmlns:a16="http://schemas.microsoft.com/office/drawing/2014/main" val="99100967"/>
                  </a:ext>
                </a:extLst>
              </a:tr>
              <a:tr h="370840">
                <a:tc>
                  <a:txBody>
                    <a:bodyPr/>
                    <a:lstStyle/>
                    <a:p>
                      <a:r>
                        <a:rPr lang="tr-TR" dirty="0"/>
                        <a:t>14 – 21</a:t>
                      </a:r>
                      <a:endParaRPr lang="en-US" dirty="0"/>
                    </a:p>
                  </a:txBody>
                  <a:tcPr/>
                </a:tc>
                <a:tc>
                  <a:txBody>
                    <a:bodyPr/>
                    <a:lstStyle/>
                    <a:p>
                      <a:r>
                        <a:rPr lang="tr-TR" dirty="0"/>
                        <a:t>Ergenlik</a:t>
                      </a:r>
                      <a:endParaRPr lang="en-US" dirty="0"/>
                    </a:p>
                  </a:txBody>
                  <a:tcPr/>
                </a:tc>
                <a:extLst>
                  <a:ext uri="{0D108BD9-81ED-4DB2-BD59-A6C34878D82A}">
                    <a16:rowId xmlns:a16="http://schemas.microsoft.com/office/drawing/2014/main" val="2014351035"/>
                  </a:ext>
                </a:extLst>
              </a:tr>
              <a:tr h="370840">
                <a:tc>
                  <a:txBody>
                    <a:bodyPr/>
                    <a:lstStyle/>
                    <a:p>
                      <a:r>
                        <a:rPr lang="tr-TR" dirty="0"/>
                        <a:t>22 – 63 </a:t>
                      </a:r>
                      <a:endParaRPr lang="en-US" dirty="0"/>
                    </a:p>
                  </a:txBody>
                  <a:tcPr/>
                </a:tc>
                <a:tc>
                  <a:txBody>
                    <a:bodyPr/>
                    <a:lstStyle/>
                    <a:p>
                      <a:r>
                        <a:rPr lang="tr-TR" dirty="0"/>
                        <a:t>Yetişkinlik</a:t>
                      </a:r>
                      <a:endParaRPr lang="en-US" dirty="0"/>
                    </a:p>
                  </a:txBody>
                  <a:tcPr/>
                </a:tc>
                <a:extLst>
                  <a:ext uri="{0D108BD9-81ED-4DB2-BD59-A6C34878D82A}">
                    <a16:rowId xmlns:a16="http://schemas.microsoft.com/office/drawing/2014/main" val="495703088"/>
                  </a:ext>
                </a:extLst>
              </a:tr>
              <a:tr h="370840">
                <a:tc>
                  <a:txBody>
                    <a:bodyPr/>
                    <a:lstStyle/>
                    <a:p>
                      <a:r>
                        <a:rPr lang="tr-TR" dirty="0"/>
                        <a:t>64+ ise</a:t>
                      </a:r>
                      <a:endParaRPr lang="en-US" dirty="0"/>
                    </a:p>
                  </a:txBody>
                  <a:tcPr/>
                </a:tc>
                <a:tc>
                  <a:txBody>
                    <a:bodyPr/>
                    <a:lstStyle/>
                    <a:p>
                      <a:r>
                        <a:rPr lang="tr-TR" dirty="0"/>
                        <a:t>Yaşlılık</a:t>
                      </a:r>
                      <a:endParaRPr lang="en-US" dirty="0"/>
                    </a:p>
                  </a:txBody>
                  <a:tcPr/>
                </a:tc>
                <a:extLst>
                  <a:ext uri="{0D108BD9-81ED-4DB2-BD59-A6C34878D82A}">
                    <a16:rowId xmlns:a16="http://schemas.microsoft.com/office/drawing/2014/main" val="435583429"/>
                  </a:ext>
                </a:extLst>
              </a:tr>
            </a:tbl>
          </a:graphicData>
        </a:graphic>
      </p:graphicFrame>
      <p:sp>
        <p:nvSpPr>
          <p:cNvPr id="8" name="TextBox 7">
            <a:extLst>
              <a:ext uri="{FF2B5EF4-FFF2-40B4-BE49-F238E27FC236}">
                <a16:creationId xmlns:a16="http://schemas.microsoft.com/office/drawing/2014/main" id="{C6348932-09CB-13F3-9DD3-879C3975D809}"/>
              </a:ext>
            </a:extLst>
          </p:cNvPr>
          <p:cNvSpPr txBox="1"/>
          <p:nvPr/>
        </p:nvSpPr>
        <p:spPr>
          <a:xfrm>
            <a:off x="899592" y="3140968"/>
            <a:ext cx="7272808" cy="646331"/>
          </a:xfrm>
          <a:prstGeom prst="rect">
            <a:avLst/>
          </a:prstGeom>
          <a:noFill/>
        </p:spPr>
        <p:txBody>
          <a:bodyPr wrap="square" rtlCol="0">
            <a:spAutoFit/>
          </a:bodyPr>
          <a:lstStyle/>
          <a:p>
            <a:r>
              <a:rPr lang="tr-TR" dirty="0"/>
              <a:t>Girilen yaş değerine göre kişinin içinde bulunduğu yaşam evresini ve  yukarıda verilen tabloya göre ekranda gösteren bir program kodlayınız.</a:t>
            </a:r>
            <a:endParaRPr lang="en-US" dirty="0"/>
          </a:p>
        </p:txBody>
      </p:sp>
      <p:pic>
        <p:nvPicPr>
          <p:cNvPr id="10" name="Picture 9">
            <a:extLst>
              <a:ext uri="{FF2B5EF4-FFF2-40B4-BE49-F238E27FC236}">
                <a16:creationId xmlns:a16="http://schemas.microsoft.com/office/drawing/2014/main" id="{1CB0FD04-B21A-9117-406B-E06CD8F58651}"/>
              </a:ext>
            </a:extLst>
          </p:cNvPr>
          <p:cNvPicPr>
            <a:picLocks noChangeAspect="1"/>
          </p:cNvPicPr>
          <p:nvPr/>
        </p:nvPicPr>
        <p:blipFill>
          <a:blip r:embed="rId6"/>
          <a:stretch>
            <a:fillRect/>
          </a:stretch>
        </p:blipFill>
        <p:spPr>
          <a:xfrm>
            <a:off x="2411760" y="3857512"/>
            <a:ext cx="3775398" cy="25874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2439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1832" y="16830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7458E1E-5FC1-6A86-C9C6-16448C76B82E}"/>
              </a:ext>
            </a:extLst>
          </p:cNvPr>
          <p:cNvSpPr txBox="1"/>
          <p:nvPr/>
        </p:nvSpPr>
        <p:spPr>
          <a:xfrm>
            <a:off x="899592" y="476672"/>
            <a:ext cx="7344816" cy="2585323"/>
          </a:xfrm>
          <a:prstGeom prst="rect">
            <a:avLst/>
          </a:prstGeom>
          <a:noFill/>
        </p:spPr>
        <p:txBody>
          <a:bodyPr wrap="square" rtlCol="0">
            <a:spAutoFit/>
          </a:bodyPr>
          <a:lstStyle/>
          <a:p>
            <a:r>
              <a:rPr lang="tr-TR" dirty="0"/>
              <a:t>Örnek;</a:t>
            </a:r>
          </a:p>
          <a:p>
            <a:r>
              <a:rPr lang="tr-TR" dirty="0"/>
              <a:t>100 ‘ lük sisteme göre girilen başarı notunu harfli sisteme çeviren programı kodlayınız.</a:t>
            </a:r>
          </a:p>
          <a:p>
            <a:r>
              <a:rPr lang="tr-TR" dirty="0"/>
              <a:t>Kriter: Girilen Not 90 ve üzeri ise AA, 80-89 arası ise BA, 70-79 arası ise BB, 60-69 arası ise CB, 50-59 arası ise CC, 50’den aşağı ise FF şeklinde gösterilecektir. Programın örnek çıktısı:</a:t>
            </a:r>
          </a:p>
          <a:p>
            <a:r>
              <a:rPr lang="tr-TR" dirty="0"/>
              <a:t>Notunuzu Giriniz..:</a:t>
            </a:r>
          </a:p>
          <a:p>
            <a:r>
              <a:rPr lang="tr-TR" dirty="0"/>
              <a:t>63</a:t>
            </a:r>
          </a:p>
          <a:p>
            <a:r>
              <a:rPr lang="tr-TR" dirty="0"/>
              <a:t>CB</a:t>
            </a:r>
            <a:endParaRPr lang="en-US" dirty="0"/>
          </a:p>
        </p:txBody>
      </p:sp>
      <p:pic>
        <p:nvPicPr>
          <p:cNvPr id="11" name="Picture 10">
            <a:extLst>
              <a:ext uri="{FF2B5EF4-FFF2-40B4-BE49-F238E27FC236}">
                <a16:creationId xmlns:a16="http://schemas.microsoft.com/office/drawing/2014/main" id="{CC73F2AD-858D-A5C2-234E-2B5D0F0FDBB9}"/>
              </a:ext>
            </a:extLst>
          </p:cNvPr>
          <p:cNvPicPr>
            <a:picLocks noChangeAspect="1"/>
          </p:cNvPicPr>
          <p:nvPr/>
        </p:nvPicPr>
        <p:blipFill>
          <a:blip r:embed="rId6"/>
          <a:stretch>
            <a:fillRect/>
          </a:stretch>
        </p:blipFill>
        <p:spPr>
          <a:xfrm>
            <a:off x="2581943" y="2564904"/>
            <a:ext cx="4048690" cy="3620005"/>
          </a:xfrm>
          <a:prstGeom prst="rect">
            <a:avLst/>
          </a:prstGeom>
        </p:spPr>
      </p:pic>
    </p:spTree>
    <p:extLst>
      <p:ext uri="{BB962C8B-B14F-4D97-AF65-F5344CB8AC3E}">
        <p14:creationId xmlns:p14="http://schemas.microsoft.com/office/powerpoint/2010/main" val="423184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1832" y="16830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88047F6A-0EC6-62C6-DF46-2F70234D5700}"/>
              </a:ext>
            </a:extLst>
          </p:cNvPr>
          <p:cNvSpPr txBox="1"/>
          <p:nvPr/>
        </p:nvSpPr>
        <p:spPr>
          <a:xfrm>
            <a:off x="827584" y="404664"/>
            <a:ext cx="7488832" cy="923330"/>
          </a:xfrm>
          <a:prstGeom prst="rect">
            <a:avLst/>
          </a:prstGeom>
          <a:noFill/>
        </p:spPr>
        <p:txBody>
          <a:bodyPr wrap="square" rtlCol="0">
            <a:spAutoFit/>
          </a:bodyPr>
          <a:lstStyle/>
          <a:p>
            <a:r>
              <a:rPr lang="tr-TR" dirty="0"/>
              <a:t>Örnek;</a:t>
            </a:r>
          </a:p>
          <a:p>
            <a:r>
              <a:rPr lang="tr-TR" dirty="0"/>
              <a:t>Dört işlem (toplama, çıkarma, çarpma, bölme) yapan bir hesap makinesi programı kodlayınız.( Sayı girişi ve işlem operatörü klavyeden girilecektir.)</a:t>
            </a:r>
            <a:endParaRPr lang="en-US" dirty="0"/>
          </a:p>
        </p:txBody>
      </p:sp>
      <p:pic>
        <p:nvPicPr>
          <p:cNvPr id="8" name="Picture 7">
            <a:extLst>
              <a:ext uri="{FF2B5EF4-FFF2-40B4-BE49-F238E27FC236}">
                <a16:creationId xmlns:a16="http://schemas.microsoft.com/office/drawing/2014/main" id="{B63856C8-551B-5BC9-89DF-DEBC20FDB72A}"/>
              </a:ext>
            </a:extLst>
          </p:cNvPr>
          <p:cNvPicPr>
            <a:picLocks noChangeAspect="1"/>
          </p:cNvPicPr>
          <p:nvPr/>
        </p:nvPicPr>
        <p:blipFill>
          <a:blip r:embed="rId6"/>
          <a:stretch>
            <a:fillRect/>
          </a:stretch>
        </p:blipFill>
        <p:spPr>
          <a:xfrm>
            <a:off x="1691680" y="1412776"/>
            <a:ext cx="5344600" cy="4703683"/>
          </a:xfrm>
          <a:prstGeom prst="rect">
            <a:avLst/>
          </a:prstGeom>
        </p:spPr>
      </p:pic>
    </p:spTree>
    <p:extLst>
      <p:ext uri="{BB962C8B-B14F-4D97-AF65-F5344CB8AC3E}">
        <p14:creationId xmlns:p14="http://schemas.microsoft.com/office/powerpoint/2010/main" val="333932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478968"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3B9F5630-A0CE-E91F-953C-6E90873EE288}"/>
              </a:ext>
            </a:extLst>
          </p:cNvPr>
          <p:cNvSpPr txBox="1"/>
          <p:nvPr/>
        </p:nvSpPr>
        <p:spPr>
          <a:xfrm>
            <a:off x="827584" y="1772816"/>
            <a:ext cx="7488832" cy="369332"/>
          </a:xfrm>
          <a:prstGeom prst="rect">
            <a:avLst/>
          </a:prstGeom>
          <a:noFill/>
        </p:spPr>
        <p:txBody>
          <a:bodyPr wrap="square" rtlCol="0">
            <a:spAutoFit/>
          </a:bodyPr>
          <a:lstStyle/>
          <a:p>
            <a:pPr marL="342900" indent="-342900">
              <a:buFont typeface="+mj-lt"/>
              <a:buAutoNum type="arabicPeriod"/>
            </a:pPr>
            <a:r>
              <a:rPr lang="tr-TR" dirty="0"/>
              <a:t>Aşağıdaki programın çıktısı ne olur ?</a:t>
            </a:r>
            <a:endParaRPr lang="en-US" dirty="0"/>
          </a:p>
        </p:txBody>
      </p:sp>
      <p:pic>
        <p:nvPicPr>
          <p:cNvPr id="11" name="Picture 10">
            <a:extLst>
              <a:ext uri="{FF2B5EF4-FFF2-40B4-BE49-F238E27FC236}">
                <a16:creationId xmlns:a16="http://schemas.microsoft.com/office/drawing/2014/main" id="{483672FA-86DA-8F6B-708A-E0B7CFC5A140}"/>
              </a:ext>
            </a:extLst>
          </p:cNvPr>
          <p:cNvPicPr>
            <a:picLocks noChangeAspect="1"/>
          </p:cNvPicPr>
          <p:nvPr/>
        </p:nvPicPr>
        <p:blipFill>
          <a:blip r:embed="rId7"/>
          <a:stretch>
            <a:fillRect/>
          </a:stretch>
        </p:blipFill>
        <p:spPr>
          <a:xfrm>
            <a:off x="1259632" y="2435265"/>
            <a:ext cx="5400600" cy="3279945"/>
          </a:xfrm>
          <a:prstGeom prst="rect">
            <a:avLst/>
          </a:prstGeom>
        </p:spPr>
      </p:pic>
    </p:spTree>
    <p:extLst>
      <p:ext uri="{BB962C8B-B14F-4D97-AF65-F5344CB8AC3E}">
        <p14:creationId xmlns:p14="http://schemas.microsoft.com/office/powerpoint/2010/main" val="283010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1832" y="16830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pic>
        <p:nvPicPr>
          <p:cNvPr id="6" name="Picture 5">
            <a:extLst>
              <a:ext uri="{FF2B5EF4-FFF2-40B4-BE49-F238E27FC236}">
                <a16:creationId xmlns:a16="http://schemas.microsoft.com/office/drawing/2014/main" id="{706A5909-219F-A39F-4874-B52BFDA8685D}"/>
              </a:ext>
            </a:extLst>
          </p:cNvPr>
          <p:cNvPicPr>
            <a:picLocks noChangeAspect="1"/>
          </p:cNvPicPr>
          <p:nvPr/>
        </p:nvPicPr>
        <p:blipFill>
          <a:blip r:embed="rId6"/>
          <a:stretch>
            <a:fillRect/>
          </a:stretch>
        </p:blipFill>
        <p:spPr>
          <a:xfrm>
            <a:off x="1705002" y="1700808"/>
            <a:ext cx="5733995" cy="261470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FF7BE04-DDB5-C5D7-7B2D-D0F15B7A612B}"/>
              </a:ext>
            </a:extLst>
          </p:cNvPr>
          <p:cNvSpPr txBox="1"/>
          <p:nvPr/>
        </p:nvSpPr>
        <p:spPr>
          <a:xfrm>
            <a:off x="899592" y="620688"/>
            <a:ext cx="7272808" cy="369332"/>
          </a:xfrm>
          <a:prstGeom prst="rect">
            <a:avLst/>
          </a:prstGeom>
          <a:noFill/>
        </p:spPr>
        <p:txBody>
          <a:bodyPr wrap="square" rtlCol="0">
            <a:spAutoFit/>
          </a:bodyPr>
          <a:lstStyle/>
          <a:p>
            <a:r>
              <a:rPr lang="en-US" dirty="0"/>
              <a:t>2.   A</a:t>
            </a:r>
            <a:r>
              <a:rPr lang="tr-TR" dirty="0" err="1"/>
              <a:t>şağıdaki</a:t>
            </a:r>
            <a:r>
              <a:rPr lang="tr-TR" dirty="0"/>
              <a:t> programın çıktısı ne olur ?</a:t>
            </a:r>
            <a:endParaRPr lang="en-US" dirty="0"/>
          </a:p>
        </p:txBody>
      </p:sp>
    </p:spTree>
    <p:extLst>
      <p:ext uri="{BB962C8B-B14F-4D97-AF65-F5344CB8AC3E}">
        <p14:creationId xmlns:p14="http://schemas.microsoft.com/office/powerpoint/2010/main" val="114409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1832" y="16830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7FF7BE04-DDB5-C5D7-7B2D-D0F15B7A612B}"/>
              </a:ext>
            </a:extLst>
          </p:cNvPr>
          <p:cNvSpPr txBox="1"/>
          <p:nvPr/>
        </p:nvSpPr>
        <p:spPr>
          <a:xfrm>
            <a:off x="899592" y="620688"/>
            <a:ext cx="7272808" cy="369332"/>
          </a:xfrm>
          <a:prstGeom prst="rect">
            <a:avLst/>
          </a:prstGeom>
          <a:noFill/>
        </p:spPr>
        <p:txBody>
          <a:bodyPr wrap="square" rtlCol="0">
            <a:spAutoFit/>
          </a:bodyPr>
          <a:lstStyle/>
          <a:p>
            <a:pPr marL="342900" indent="-342900">
              <a:buAutoNum type="arabicPeriod" startAt="3"/>
            </a:pPr>
            <a:r>
              <a:rPr lang="en-US" dirty="0"/>
              <a:t>A</a:t>
            </a:r>
            <a:r>
              <a:rPr lang="tr-TR" dirty="0" err="1"/>
              <a:t>şağıdaki</a:t>
            </a:r>
            <a:r>
              <a:rPr lang="tr-TR" dirty="0"/>
              <a:t> programın çıktısı ne olur ?</a:t>
            </a:r>
          </a:p>
        </p:txBody>
      </p:sp>
      <p:pic>
        <p:nvPicPr>
          <p:cNvPr id="5" name="Picture 4">
            <a:extLst>
              <a:ext uri="{FF2B5EF4-FFF2-40B4-BE49-F238E27FC236}">
                <a16:creationId xmlns:a16="http://schemas.microsoft.com/office/drawing/2014/main" id="{58934141-5326-19D7-DA79-8ED294A579C9}"/>
              </a:ext>
            </a:extLst>
          </p:cNvPr>
          <p:cNvPicPr>
            <a:picLocks noChangeAspect="1"/>
          </p:cNvPicPr>
          <p:nvPr/>
        </p:nvPicPr>
        <p:blipFill>
          <a:blip r:embed="rId6"/>
          <a:stretch>
            <a:fillRect/>
          </a:stretch>
        </p:blipFill>
        <p:spPr>
          <a:xfrm>
            <a:off x="1345424" y="1340768"/>
            <a:ext cx="5571952" cy="27486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690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24704" y="15103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7FF7BE04-DDB5-C5D7-7B2D-D0F15B7A612B}"/>
              </a:ext>
            </a:extLst>
          </p:cNvPr>
          <p:cNvSpPr txBox="1"/>
          <p:nvPr/>
        </p:nvSpPr>
        <p:spPr>
          <a:xfrm>
            <a:off x="935596" y="620688"/>
            <a:ext cx="7272808" cy="1200329"/>
          </a:xfrm>
          <a:prstGeom prst="rect">
            <a:avLst/>
          </a:prstGeom>
          <a:noFill/>
        </p:spPr>
        <p:txBody>
          <a:bodyPr wrap="square" rtlCol="0">
            <a:spAutoFit/>
          </a:bodyPr>
          <a:lstStyle/>
          <a:p>
            <a:pPr marL="342900" indent="-342900">
              <a:buAutoNum type="arabicPeriod" startAt="4"/>
            </a:pPr>
            <a:r>
              <a:rPr lang="tr-TR" dirty="0"/>
              <a:t>Girilen ay değerine göre mevsimi veren programı Python dilinde yazınız. Programın örnek ekran çıktısı aşağıdaki gibi olmalıdır.</a:t>
            </a:r>
          </a:p>
          <a:p>
            <a:pPr lvl="1"/>
            <a:r>
              <a:rPr lang="tr-TR" dirty="0"/>
              <a:t>Lütfen ay değerini giriniz..: 6</a:t>
            </a:r>
          </a:p>
          <a:p>
            <a:pPr lvl="1"/>
            <a:r>
              <a:rPr lang="tr-TR" dirty="0"/>
              <a:t>yaz</a:t>
            </a:r>
          </a:p>
        </p:txBody>
      </p:sp>
      <p:sp>
        <p:nvSpPr>
          <p:cNvPr id="6" name="TextBox 5">
            <a:extLst>
              <a:ext uri="{FF2B5EF4-FFF2-40B4-BE49-F238E27FC236}">
                <a16:creationId xmlns:a16="http://schemas.microsoft.com/office/drawing/2014/main" id="{4DAC3120-C5AF-0EC5-AADC-42028C8E21D0}"/>
              </a:ext>
            </a:extLst>
          </p:cNvPr>
          <p:cNvSpPr txBox="1"/>
          <p:nvPr/>
        </p:nvSpPr>
        <p:spPr>
          <a:xfrm>
            <a:off x="935596" y="2653627"/>
            <a:ext cx="7344816" cy="646331"/>
          </a:xfrm>
          <a:prstGeom prst="rect">
            <a:avLst/>
          </a:prstGeom>
          <a:noFill/>
        </p:spPr>
        <p:txBody>
          <a:bodyPr wrap="square" rtlCol="0">
            <a:spAutoFit/>
          </a:bodyPr>
          <a:lstStyle/>
          <a:p>
            <a:r>
              <a:rPr lang="tr-TR" dirty="0"/>
              <a:t>5.   Herhangi klavyeden girilen bir sayının çift mi tek mi olduğunu ekrana bastıran programı yazınız.</a:t>
            </a:r>
            <a:endParaRPr lang="en-US" dirty="0"/>
          </a:p>
        </p:txBody>
      </p:sp>
    </p:spTree>
    <p:extLst>
      <p:ext uri="{BB962C8B-B14F-4D97-AF65-F5344CB8AC3E}">
        <p14:creationId xmlns:p14="http://schemas.microsoft.com/office/powerpoint/2010/main" val="167569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467544" y="148478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249CA089-3D68-E4D0-9F2B-531B276DAF23}"/>
              </a:ext>
            </a:extLst>
          </p:cNvPr>
          <p:cNvSpPr txBox="1"/>
          <p:nvPr/>
        </p:nvSpPr>
        <p:spPr>
          <a:xfrm>
            <a:off x="791580" y="1899188"/>
            <a:ext cx="7560840" cy="4524315"/>
          </a:xfrm>
          <a:prstGeom prst="rect">
            <a:avLst/>
          </a:prstGeom>
          <a:noFill/>
        </p:spPr>
        <p:txBody>
          <a:bodyPr wrap="square" rtlCol="0">
            <a:spAutoFit/>
          </a:bodyPr>
          <a:lstStyle/>
          <a:p>
            <a:pPr marL="342900" indent="-342900">
              <a:lnSpc>
                <a:spcPct val="250000"/>
              </a:lnSpc>
              <a:buFont typeface="+mj-lt"/>
              <a:buAutoNum type="arabicPeriod"/>
            </a:pPr>
            <a:r>
              <a:rPr lang="tr-TR" dirty="0">
                <a:solidFill>
                  <a:srgbClr val="FF0000"/>
                </a:solidFill>
              </a:rPr>
              <a:t>KOŞULLU DURUMLARA GİRİŞ</a:t>
            </a:r>
          </a:p>
          <a:p>
            <a:pPr marL="342900" indent="-342900">
              <a:lnSpc>
                <a:spcPct val="250000"/>
              </a:lnSpc>
              <a:buFont typeface="+mj-lt"/>
              <a:buAutoNum type="arabicPeriod"/>
            </a:pPr>
            <a:r>
              <a:rPr lang="tr-TR" dirty="0">
                <a:solidFill>
                  <a:srgbClr val="FF0000"/>
                </a:solidFill>
              </a:rPr>
              <a:t>TEK KOŞULLU YAPI </a:t>
            </a:r>
            <a:r>
              <a:rPr lang="tr-TR" b="1" dirty="0">
                <a:solidFill>
                  <a:srgbClr val="FF0000"/>
                </a:solidFill>
              </a:rPr>
              <a:t>(IF)</a:t>
            </a:r>
          </a:p>
          <a:p>
            <a:pPr marL="342900" indent="-342900">
              <a:lnSpc>
                <a:spcPct val="250000"/>
              </a:lnSpc>
              <a:buFont typeface="+mj-lt"/>
              <a:buAutoNum type="arabicPeriod"/>
            </a:pPr>
            <a:r>
              <a:rPr lang="tr-TR" dirty="0">
                <a:solidFill>
                  <a:srgbClr val="FF0000"/>
                </a:solidFill>
              </a:rPr>
              <a:t>GİRİNTİ MEKANİZMASI </a:t>
            </a:r>
            <a:r>
              <a:rPr lang="tr-TR" b="1" dirty="0">
                <a:solidFill>
                  <a:srgbClr val="FF0000"/>
                </a:solidFill>
              </a:rPr>
              <a:t>(KOD BLOĞU/ INDENTATION)</a:t>
            </a:r>
          </a:p>
          <a:p>
            <a:pPr marL="342900" indent="-342900">
              <a:lnSpc>
                <a:spcPct val="250000"/>
              </a:lnSpc>
              <a:buFont typeface="+mj-lt"/>
              <a:buAutoNum type="arabicPeriod"/>
            </a:pPr>
            <a:r>
              <a:rPr lang="tr-TR" dirty="0">
                <a:solidFill>
                  <a:srgbClr val="FF0000"/>
                </a:solidFill>
              </a:rPr>
              <a:t>ÇİFT KOŞULLU YAPILAR </a:t>
            </a:r>
            <a:r>
              <a:rPr lang="tr-TR" b="1" dirty="0">
                <a:solidFill>
                  <a:srgbClr val="FF0000"/>
                </a:solidFill>
              </a:rPr>
              <a:t>(IF-ELSE)</a:t>
            </a:r>
          </a:p>
          <a:p>
            <a:pPr marL="342900" indent="-342900">
              <a:lnSpc>
                <a:spcPct val="250000"/>
              </a:lnSpc>
              <a:buFont typeface="+mj-lt"/>
              <a:buAutoNum type="arabicPeriod"/>
            </a:pPr>
            <a:r>
              <a:rPr lang="tr-TR" dirty="0">
                <a:solidFill>
                  <a:srgbClr val="FF0000"/>
                </a:solidFill>
              </a:rPr>
              <a:t>ÇOK KOŞULLU YAPILAR </a:t>
            </a:r>
            <a:r>
              <a:rPr lang="tr-TR" b="1" dirty="0">
                <a:solidFill>
                  <a:srgbClr val="FF0000"/>
                </a:solidFill>
              </a:rPr>
              <a:t>(IF-ELIF-ELSE)</a:t>
            </a:r>
          </a:p>
          <a:p>
            <a:pPr marL="342900" indent="-342900">
              <a:lnSpc>
                <a:spcPct val="250000"/>
              </a:lnSpc>
              <a:buFont typeface="+mj-lt"/>
              <a:buAutoNum type="arabicPeriod"/>
            </a:pPr>
            <a:r>
              <a:rPr lang="tr-TR" dirty="0">
                <a:solidFill>
                  <a:srgbClr val="FF0000"/>
                </a:solidFill>
              </a:rPr>
              <a:t>BÖLÜM DEĞERLENDİRME SORULARI</a:t>
            </a:r>
          </a:p>
          <a:p>
            <a:pPr marL="342900" indent="-342900">
              <a:buFont typeface="+mj-lt"/>
              <a:buAutoNum type="arabicPeriod"/>
            </a:pPr>
            <a:endParaRPr lang="en-US" dirty="0"/>
          </a:p>
        </p:txBody>
      </p:sp>
    </p:spTree>
    <p:extLst>
      <p:ext uri="{BB962C8B-B14F-4D97-AF65-F5344CB8AC3E}">
        <p14:creationId xmlns:p14="http://schemas.microsoft.com/office/powerpoint/2010/main" val="35998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KOŞULLU DURUMLARA GİRİŞ</a:t>
            </a:r>
          </a:p>
        </p:txBody>
      </p:sp>
      <p:sp>
        <p:nvSpPr>
          <p:cNvPr id="7" name="Yuvarlatılmış Dikdörtgen 6"/>
          <p:cNvSpPr/>
          <p:nvPr>
            <p:custDataLst>
              <p:tags r:id="rId2"/>
            </p:custDataLst>
          </p:nvPr>
        </p:nvSpPr>
        <p:spPr>
          <a:xfrm>
            <a:off x="467544" y="148478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018CAE56-22F7-E3F8-6E79-3A8657B74039}"/>
              </a:ext>
            </a:extLst>
          </p:cNvPr>
          <p:cNvSpPr txBox="1"/>
          <p:nvPr/>
        </p:nvSpPr>
        <p:spPr>
          <a:xfrm>
            <a:off x="755576" y="1772816"/>
            <a:ext cx="7632848" cy="3970318"/>
          </a:xfrm>
          <a:prstGeom prst="rect">
            <a:avLst/>
          </a:prstGeom>
          <a:noFill/>
        </p:spPr>
        <p:txBody>
          <a:bodyPr wrap="square" rtlCol="0">
            <a:spAutoFit/>
          </a:bodyPr>
          <a:lstStyle/>
          <a:p>
            <a:endParaRPr lang="tr-TR" dirty="0"/>
          </a:p>
          <a:p>
            <a:endParaRPr lang="tr-TR" dirty="0"/>
          </a:p>
          <a:p>
            <a:r>
              <a:rPr lang="tr-TR" dirty="0"/>
              <a:t>Normal bir programın işleyişi, ilk satırdan son satıra doğru sırası ile adım adım gerçekleşir. Fakat bu işleyiş sırası, bir koşula bağlı olarak değişkenlik gösterebilir. Programın işleyiş sırasının bir koşula bağlı olarak değiştirilmesi işlemine şartlı dallanma (branching) adı verilir ve dallanma işlemini gerçekleştiren komutlara da karar komutları denir.</a:t>
            </a:r>
            <a:br>
              <a:rPr lang="tr-TR" dirty="0"/>
            </a:br>
            <a:br>
              <a:rPr lang="tr-TR" dirty="0"/>
            </a:br>
            <a:br>
              <a:rPr lang="tr-TR" dirty="0"/>
            </a:br>
            <a:br>
              <a:rPr lang="tr-TR" dirty="0"/>
            </a:br>
            <a:r>
              <a:rPr lang="tr-TR" dirty="0"/>
              <a:t>Karar yapılarında bir şarta (koşula) bağlı olarak iki ya da daha fazla seçenekten birini seçme işlemi gerçekleştirilmektedir. Program, şarta bağlı olarak hangi işlemi yapacağına karar verir. Python’da </a:t>
            </a:r>
            <a:r>
              <a:rPr lang="tr-TR" b="1" dirty="0"/>
              <a:t>‘</a:t>
            </a:r>
            <a:r>
              <a:rPr lang="tr-TR" b="1" dirty="0" err="1"/>
              <a:t>if</a:t>
            </a:r>
            <a:r>
              <a:rPr lang="tr-TR" b="1" dirty="0"/>
              <a:t>’, ‘</a:t>
            </a:r>
            <a:r>
              <a:rPr lang="tr-TR" b="1" dirty="0" err="1"/>
              <a:t>if</a:t>
            </a:r>
            <a:r>
              <a:rPr lang="tr-TR" b="1" dirty="0"/>
              <a:t>-else’, ‘</a:t>
            </a:r>
            <a:r>
              <a:rPr lang="tr-TR" b="1" dirty="0" err="1"/>
              <a:t>if</a:t>
            </a:r>
            <a:r>
              <a:rPr lang="tr-TR" b="1" dirty="0"/>
              <a:t>-elif-else’ </a:t>
            </a:r>
            <a:r>
              <a:rPr lang="tr-TR" dirty="0"/>
              <a:t>olmak üzere üç adet seçme işlemini gerçekleştiren yapılar vardır.</a:t>
            </a:r>
            <a:endParaRPr lang="en-US" dirty="0"/>
          </a:p>
        </p:txBody>
      </p:sp>
    </p:spTree>
    <p:extLst>
      <p:ext uri="{BB962C8B-B14F-4D97-AF65-F5344CB8AC3E}">
        <p14:creationId xmlns:p14="http://schemas.microsoft.com/office/powerpoint/2010/main" val="29602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TEK KOŞULLU YAPI (IF)</a:t>
            </a:r>
          </a:p>
        </p:txBody>
      </p:sp>
      <p:sp>
        <p:nvSpPr>
          <p:cNvPr id="7" name="Yuvarlatılmış Dikdörtgen 6"/>
          <p:cNvSpPr/>
          <p:nvPr>
            <p:custDataLst>
              <p:tags r:id="rId2"/>
            </p:custDataLst>
          </p:nvPr>
        </p:nvSpPr>
        <p:spPr>
          <a:xfrm>
            <a:off x="467544" y="148478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0070CD5-162D-D023-6B82-D663074F1734}"/>
              </a:ext>
            </a:extLst>
          </p:cNvPr>
          <p:cNvSpPr txBox="1"/>
          <p:nvPr/>
        </p:nvSpPr>
        <p:spPr>
          <a:xfrm>
            <a:off x="755576" y="1844824"/>
            <a:ext cx="7632848" cy="2585323"/>
          </a:xfrm>
          <a:prstGeom prst="rect">
            <a:avLst/>
          </a:prstGeom>
          <a:noFill/>
        </p:spPr>
        <p:txBody>
          <a:bodyPr wrap="square" rtlCol="0">
            <a:spAutoFit/>
          </a:bodyPr>
          <a:lstStyle/>
          <a:p>
            <a:r>
              <a:rPr lang="tr-TR" dirty="0"/>
              <a:t>Koşula bağlı olarak tek bir işlemi yerine getiren yani şartlı dallanma işlemini gerçekleştiren yapıdır. Hemen hemen tüm programlama dillerinde bu işlem için </a:t>
            </a:r>
            <a:r>
              <a:rPr lang="tr-TR" b="1" dirty="0"/>
              <a:t>if </a:t>
            </a:r>
            <a:r>
              <a:rPr lang="tr-TR" dirty="0"/>
              <a:t>deyimi/komutu kullanılır. Örneğin;</a:t>
            </a:r>
          </a:p>
          <a:p>
            <a:endParaRPr lang="tr-TR" dirty="0"/>
          </a:p>
          <a:p>
            <a:endParaRPr lang="tr-TR" dirty="0"/>
          </a:p>
          <a:p>
            <a:r>
              <a:rPr lang="tr-TR" dirty="0"/>
              <a:t>‘</a:t>
            </a:r>
            <a:r>
              <a:rPr lang="tr-TR" b="1" dirty="0"/>
              <a:t>Eğer</a:t>
            </a:r>
            <a:r>
              <a:rPr lang="tr-TR" dirty="0"/>
              <a:t> başarı ortalaman 50’nin üzerinde </a:t>
            </a:r>
            <a:r>
              <a:rPr lang="tr-TR" b="1" dirty="0"/>
              <a:t>ise </a:t>
            </a:r>
            <a:r>
              <a:rPr lang="tr-TR" dirty="0"/>
              <a:t>geçtin’</a:t>
            </a:r>
          </a:p>
          <a:p>
            <a:r>
              <a:rPr lang="tr-TR" dirty="0"/>
              <a:t>‘</a:t>
            </a:r>
            <a:r>
              <a:rPr lang="tr-TR" b="1" dirty="0"/>
              <a:t>Eğer</a:t>
            </a:r>
            <a:r>
              <a:rPr lang="tr-TR" dirty="0"/>
              <a:t> yemek pişti </a:t>
            </a:r>
            <a:r>
              <a:rPr lang="tr-TR" b="1" dirty="0"/>
              <a:t>ise</a:t>
            </a:r>
            <a:r>
              <a:rPr lang="tr-TR" dirty="0"/>
              <a:t> ocağın altını kapat’</a:t>
            </a:r>
          </a:p>
          <a:p>
            <a:endParaRPr lang="tr-TR" dirty="0"/>
          </a:p>
          <a:p>
            <a:endParaRPr lang="en-US" dirty="0"/>
          </a:p>
        </p:txBody>
      </p:sp>
      <p:pic>
        <p:nvPicPr>
          <p:cNvPr id="9" name="Picture 8">
            <a:extLst>
              <a:ext uri="{FF2B5EF4-FFF2-40B4-BE49-F238E27FC236}">
                <a16:creationId xmlns:a16="http://schemas.microsoft.com/office/drawing/2014/main" id="{12850D3F-E64D-9148-C97A-1C825879F226}"/>
              </a:ext>
            </a:extLst>
          </p:cNvPr>
          <p:cNvPicPr>
            <a:picLocks noChangeAspect="1"/>
          </p:cNvPicPr>
          <p:nvPr/>
        </p:nvPicPr>
        <p:blipFill>
          <a:blip r:embed="rId7"/>
          <a:stretch>
            <a:fillRect/>
          </a:stretch>
        </p:blipFill>
        <p:spPr>
          <a:xfrm>
            <a:off x="899592" y="4062982"/>
            <a:ext cx="3565051" cy="73432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62D5F98-CBFC-AF83-43BF-B43E31805B8E}"/>
              </a:ext>
            </a:extLst>
          </p:cNvPr>
          <p:cNvPicPr>
            <a:picLocks noChangeAspect="1"/>
          </p:cNvPicPr>
          <p:nvPr/>
        </p:nvPicPr>
        <p:blipFill>
          <a:blip r:embed="rId8"/>
          <a:stretch>
            <a:fillRect/>
          </a:stretch>
        </p:blipFill>
        <p:spPr>
          <a:xfrm>
            <a:off x="5508104" y="2450587"/>
            <a:ext cx="2880320" cy="3764872"/>
          </a:xfrm>
          <a:prstGeom prst="rect">
            <a:avLst/>
          </a:prstGeom>
        </p:spPr>
      </p:pic>
      <p:sp>
        <p:nvSpPr>
          <p:cNvPr id="12" name="TextBox 11">
            <a:extLst>
              <a:ext uri="{FF2B5EF4-FFF2-40B4-BE49-F238E27FC236}">
                <a16:creationId xmlns:a16="http://schemas.microsoft.com/office/drawing/2014/main" id="{FF3E0AF4-6F43-9540-1132-F98533372BD1}"/>
              </a:ext>
            </a:extLst>
          </p:cNvPr>
          <p:cNvSpPr txBox="1"/>
          <p:nvPr/>
        </p:nvSpPr>
        <p:spPr>
          <a:xfrm>
            <a:off x="899592" y="4941168"/>
            <a:ext cx="4464496" cy="1200329"/>
          </a:xfrm>
          <a:prstGeom prst="rect">
            <a:avLst/>
          </a:prstGeom>
          <a:noFill/>
        </p:spPr>
        <p:txBody>
          <a:bodyPr wrap="square" rtlCol="0">
            <a:spAutoFit/>
          </a:bodyPr>
          <a:lstStyle/>
          <a:p>
            <a:r>
              <a:rPr lang="tr-TR" dirty="0"/>
              <a:t>Tek seçimli if yapısında koşul doğru ise işlem-1 yapılır. Değilse herhangi bir işlem yapılmaz ve program işleyişi bir alt satırdan (işlem-2) devam eder.</a:t>
            </a:r>
            <a:endParaRPr lang="en-US" dirty="0"/>
          </a:p>
        </p:txBody>
      </p:sp>
    </p:spTree>
    <p:extLst>
      <p:ext uri="{BB962C8B-B14F-4D97-AF65-F5344CB8AC3E}">
        <p14:creationId xmlns:p14="http://schemas.microsoft.com/office/powerpoint/2010/main" val="413348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GİRİNTİ MEKANİZMASI (KOD BLOĞU/INDENTATION)</a:t>
            </a:r>
          </a:p>
        </p:txBody>
      </p:sp>
      <p:sp>
        <p:nvSpPr>
          <p:cNvPr id="7" name="Yuvarlatılmış Dikdörtgen 6"/>
          <p:cNvSpPr/>
          <p:nvPr>
            <p:custDataLst>
              <p:tags r:id="rId2"/>
            </p:custDataLst>
          </p:nvPr>
        </p:nvSpPr>
        <p:spPr>
          <a:xfrm>
            <a:off x="467544" y="148478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413F57F3-BE34-6BF6-9177-54B2E420E442}"/>
              </a:ext>
            </a:extLst>
          </p:cNvPr>
          <p:cNvSpPr txBox="1"/>
          <p:nvPr/>
        </p:nvSpPr>
        <p:spPr>
          <a:xfrm>
            <a:off x="827584" y="1988840"/>
            <a:ext cx="7488832" cy="3693319"/>
          </a:xfrm>
          <a:prstGeom prst="rect">
            <a:avLst/>
          </a:prstGeom>
          <a:noFill/>
        </p:spPr>
        <p:txBody>
          <a:bodyPr wrap="square" rtlCol="0">
            <a:spAutoFit/>
          </a:bodyPr>
          <a:lstStyle/>
          <a:p>
            <a:r>
              <a:rPr lang="en-US" dirty="0"/>
              <a:t> </a:t>
            </a:r>
            <a:endParaRPr lang="tr-TR" dirty="0"/>
          </a:p>
          <a:p>
            <a:r>
              <a:rPr lang="en-US" dirty="0"/>
              <a:t>Python </a:t>
            </a:r>
            <a:r>
              <a:rPr lang="en-US" dirty="0" err="1"/>
              <a:t>programlama</a:t>
            </a:r>
            <a:r>
              <a:rPr lang="en-US" dirty="0"/>
              <a:t> </a:t>
            </a:r>
            <a:r>
              <a:rPr lang="en-US" dirty="0" err="1"/>
              <a:t>dilinin</a:t>
            </a:r>
            <a:r>
              <a:rPr lang="en-US" dirty="0"/>
              <a:t> </a:t>
            </a:r>
            <a:r>
              <a:rPr lang="en-US" dirty="0" err="1"/>
              <a:t>en</a:t>
            </a:r>
            <a:r>
              <a:rPr lang="en-US" dirty="0"/>
              <a:t> </a:t>
            </a:r>
            <a:r>
              <a:rPr lang="en-US" dirty="0" err="1"/>
              <a:t>önemli</a:t>
            </a:r>
            <a:r>
              <a:rPr lang="en-US" dirty="0"/>
              <a:t> </a:t>
            </a:r>
            <a:r>
              <a:rPr lang="en-US" dirty="0" err="1"/>
              <a:t>özelliklerinden</a:t>
            </a:r>
            <a:r>
              <a:rPr lang="en-US" dirty="0"/>
              <a:t> </a:t>
            </a:r>
            <a:r>
              <a:rPr lang="en-US" dirty="0" err="1"/>
              <a:t>biri</a:t>
            </a:r>
            <a:r>
              <a:rPr lang="en-US" dirty="0"/>
              <a:t>, </a:t>
            </a:r>
            <a:r>
              <a:rPr lang="en-US" dirty="0" err="1"/>
              <a:t>kod</a:t>
            </a:r>
            <a:r>
              <a:rPr lang="en-US" dirty="0"/>
              <a:t> </a:t>
            </a:r>
            <a:r>
              <a:rPr lang="en-US" dirty="0" err="1"/>
              <a:t>bloklarını</a:t>
            </a:r>
            <a:r>
              <a:rPr lang="en-US" dirty="0"/>
              <a:t> </a:t>
            </a:r>
            <a:r>
              <a:rPr lang="en-US" dirty="0" err="1"/>
              <a:t>belirtmek</a:t>
            </a:r>
            <a:r>
              <a:rPr lang="en-US" dirty="0"/>
              <a:t> </a:t>
            </a:r>
            <a:r>
              <a:rPr lang="en-US" dirty="0" err="1"/>
              <a:t>için</a:t>
            </a:r>
            <a:r>
              <a:rPr lang="en-US" dirty="0"/>
              <a:t> indentation (</a:t>
            </a:r>
            <a:r>
              <a:rPr lang="en-US" dirty="0" err="1"/>
              <a:t>satır</a:t>
            </a:r>
            <a:r>
              <a:rPr lang="en-US" dirty="0"/>
              <a:t> </a:t>
            </a:r>
            <a:r>
              <a:rPr lang="en-US" dirty="0" err="1"/>
              <a:t>başı</a:t>
            </a:r>
            <a:r>
              <a:rPr lang="en-US" dirty="0"/>
              <a:t> </a:t>
            </a:r>
            <a:r>
              <a:rPr lang="en-US" dirty="0" err="1"/>
              <a:t>girintisi</a:t>
            </a:r>
            <a:r>
              <a:rPr lang="en-US" dirty="0"/>
              <a:t>) </a:t>
            </a:r>
            <a:r>
              <a:rPr lang="en-US" dirty="0" err="1"/>
              <a:t>kullanmasıdır</a:t>
            </a:r>
            <a:r>
              <a:rPr lang="en-US" dirty="0"/>
              <a:t>.</a:t>
            </a:r>
          </a:p>
          <a:p>
            <a:endParaRPr lang="en-US" dirty="0"/>
          </a:p>
          <a:p>
            <a:r>
              <a:rPr lang="en-US" dirty="0"/>
              <a:t>Python, </a:t>
            </a:r>
            <a:r>
              <a:rPr lang="en-US" dirty="0" err="1"/>
              <a:t>diğer</a:t>
            </a:r>
            <a:r>
              <a:rPr lang="en-US" dirty="0"/>
              <a:t> </a:t>
            </a:r>
            <a:r>
              <a:rPr lang="en-US" dirty="0" err="1"/>
              <a:t>programlama</a:t>
            </a:r>
            <a:r>
              <a:rPr lang="en-US" dirty="0"/>
              <a:t> </a:t>
            </a:r>
            <a:r>
              <a:rPr lang="en-US" dirty="0" err="1"/>
              <a:t>dillerinde</a:t>
            </a:r>
            <a:r>
              <a:rPr lang="en-US" dirty="0"/>
              <a:t> </a:t>
            </a:r>
            <a:r>
              <a:rPr lang="en-US" dirty="0" err="1"/>
              <a:t>olduğu</a:t>
            </a:r>
            <a:r>
              <a:rPr lang="en-US" dirty="0"/>
              <a:t> </a:t>
            </a:r>
            <a:r>
              <a:rPr lang="en-US" dirty="0" err="1"/>
              <a:t>gibi</a:t>
            </a:r>
            <a:r>
              <a:rPr lang="en-US" dirty="0"/>
              <a:t> </a:t>
            </a:r>
            <a:r>
              <a:rPr lang="en-US" dirty="0" err="1"/>
              <a:t>süslü</a:t>
            </a:r>
            <a:r>
              <a:rPr lang="en-US" dirty="0"/>
              <a:t> </a:t>
            </a:r>
            <a:r>
              <a:rPr lang="en-US" dirty="0" err="1"/>
              <a:t>parantez</a:t>
            </a:r>
            <a:r>
              <a:rPr lang="en-US" dirty="0"/>
              <a:t> ({ }) </a:t>
            </a:r>
            <a:r>
              <a:rPr lang="en-US" dirty="0" err="1"/>
              <a:t>veya</a:t>
            </a:r>
            <a:r>
              <a:rPr lang="en-US" dirty="0"/>
              <a:t> </a:t>
            </a:r>
            <a:r>
              <a:rPr lang="en-US" dirty="0" err="1"/>
              <a:t>diğer</a:t>
            </a:r>
            <a:r>
              <a:rPr lang="en-US" dirty="0"/>
              <a:t> </a:t>
            </a:r>
            <a:r>
              <a:rPr lang="en-US" dirty="0" err="1"/>
              <a:t>özel</a:t>
            </a:r>
            <a:r>
              <a:rPr lang="en-US" dirty="0"/>
              <a:t> </a:t>
            </a:r>
            <a:r>
              <a:rPr lang="en-US" dirty="0" err="1"/>
              <a:t>karakterler</a:t>
            </a:r>
            <a:r>
              <a:rPr lang="en-US" dirty="0"/>
              <a:t> </a:t>
            </a:r>
            <a:r>
              <a:rPr lang="en-US" dirty="0" err="1"/>
              <a:t>kullanmaz</a:t>
            </a:r>
            <a:r>
              <a:rPr lang="en-US" dirty="0"/>
              <a:t>. Bunun </a:t>
            </a:r>
            <a:r>
              <a:rPr lang="en-US" dirty="0" err="1"/>
              <a:t>yerine</a:t>
            </a:r>
            <a:r>
              <a:rPr lang="en-US" dirty="0"/>
              <a:t>, </a:t>
            </a:r>
            <a:r>
              <a:rPr lang="en-US" dirty="0" err="1"/>
              <a:t>kod</a:t>
            </a:r>
            <a:r>
              <a:rPr lang="en-US" dirty="0"/>
              <a:t> </a:t>
            </a:r>
            <a:r>
              <a:rPr lang="en-US" dirty="0" err="1"/>
              <a:t>bloklarını</a:t>
            </a:r>
            <a:r>
              <a:rPr lang="en-US" dirty="0"/>
              <a:t> </a:t>
            </a:r>
            <a:r>
              <a:rPr lang="en-US" dirty="0" err="1"/>
              <a:t>tanımlamak</a:t>
            </a:r>
            <a:r>
              <a:rPr lang="en-US" dirty="0"/>
              <a:t> </a:t>
            </a:r>
            <a:r>
              <a:rPr lang="en-US" dirty="0" err="1"/>
              <a:t>için</a:t>
            </a:r>
            <a:r>
              <a:rPr lang="en-US" dirty="0"/>
              <a:t> </a:t>
            </a:r>
            <a:r>
              <a:rPr lang="en-US" dirty="0" err="1"/>
              <a:t>girinti</a:t>
            </a:r>
            <a:r>
              <a:rPr lang="en-US" dirty="0"/>
              <a:t> </a:t>
            </a:r>
            <a:r>
              <a:rPr lang="en-US" dirty="0" err="1"/>
              <a:t>seviyesini</a:t>
            </a:r>
            <a:r>
              <a:rPr lang="en-US" dirty="0"/>
              <a:t> </a:t>
            </a:r>
            <a:r>
              <a:rPr lang="en-US" dirty="0" err="1"/>
              <a:t>kullanır</a:t>
            </a:r>
            <a:r>
              <a:rPr lang="en-US" dirty="0"/>
              <a:t>. Bu, </a:t>
            </a:r>
            <a:r>
              <a:rPr lang="en-US" dirty="0" err="1"/>
              <a:t>kodun</a:t>
            </a:r>
            <a:r>
              <a:rPr lang="en-US" dirty="0"/>
              <a:t> </a:t>
            </a:r>
            <a:r>
              <a:rPr lang="en-US" dirty="0" err="1"/>
              <a:t>okunabilirliğini</a:t>
            </a:r>
            <a:r>
              <a:rPr lang="en-US" dirty="0"/>
              <a:t> </a:t>
            </a:r>
            <a:r>
              <a:rPr lang="en-US" dirty="0" err="1"/>
              <a:t>artırır</a:t>
            </a:r>
            <a:r>
              <a:rPr lang="en-US" dirty="0"/>
              <a:t> </a:t>
            </a:r>
            <a:r>
              <a:rPr lang="en-US" dirty="0" err="1"/>
              <a:t>ve</a:t>
            </a:r>
            <a:r>
              <a:rPr lang="en-US" dirty="0"/>
              <a:t> </a:t>
            </a:r>
            <a:r>
              <a:rPr lang="en-US" dirty="0" err="1"/>
              <a:t>ayrıca</a:t>
            </a:r>
            <a:r>
              <a:rPr lang="en-US" dirty="0"/>
              <a:t> </a:t>
            </a:r>
            <a:r>
              <a:rPr lang="en-US" dirty="0" err="1"/>
              <a:t>kodun</a:t>
            </a:r>
            <a:r>
              <a:rPr lang="en-US" dirty="0"/>
              <a:t> </a:t>
            </a:r>
            <a:r>
              <a:rPr lang="en-US" dirty="0" err="1"/>
              <a:t>tutarlılığını</a:t>
            </a:r>
            <a:r>
              <a:rPr lang="en-US" dirty="0"/>
              <a:t> </a:t>
            </a:r>
            <a:r>
              <a:rPr lang="en-US" dirty="0" err="1"/>
              <a:t>ve</a:t>
            </a:r>
            <a:r>
              <a:rPr lang="en-US" dirty="0"/>
              <a:t> </a:t>
            </a:r>
            <a:r>
              <a:rPr lang="en-US" dirty="0" err="1"/>
              <a:t>doğruluğunu</a:t>
            </a:r>
            <a:r>
              <a:rPr lang="en-US" dirty="0"/>
              <a:t> </a:t>
            </a:r>
            <a:r>
              <a:rPr lang="en-US" dirty="0" err="1"/>
              <a:t>korumaya</a:t>
            </a:r>
            <a:r>
              <a:rPr lang="en-US" dirty="0"/>
              <a:t> </a:t>
            </a:r>
            <a:r>
              <a:rPr lang="en-US" dirty="0" err="1"/>
              <a:t>yardımcı</a:t>
            </a:r>
            <a:r>
              <a:rPr lang="en-US" dirty="0"/>
              <a:t> </a:t>
            </a:r>
            <a:r>
              <a:rPr lang="en-US" dirty="0" err="1"/>
              <a:t>olur</a:t>
            </a:r>
            <a:r>
              <a:rPr lang="en-US" dirty="0"/>
              <a:t>.</a:t>
            </a:r>
            <a:endParaRPr lang="tr-TR" dirty="0"/>
          </a:p>
          <a:p>
            <a:endParaRPr lang="en-US" dirty="0"/>
          </a:p>
          <a:p>
            <a:endParaRPr lang="en-US" dirty="0"/>
          </a:p>
          <a:p>
            <a:r>
              <a:rPr lang="en-US" dirty="0" err="1"/>
              <a:t>Örneğin</a:t>
            </a:r>
            <a:r>
              <a:rPr lang="en-US" dirty="0"/>
              <a:t>, </a:t>
            </a:r>
            <a:r>
              <a:rPr lang="en-US" dirty="0" err="1"/>
              <a:t>bir</a:t>
            </a:r>
            <a:r>
              <a:rPr lang="en-US" dirty="0"/>
              <a:t> </a:t>
            </a:r>
            <a:r>
              <a:rPr lang="en-US" dirty="0" err="1"/>
              <a:t>döngü</a:t>
            </a:r>
            <a:r>
              <a:rPr lang="en-US" dirty="0"/>
              <a:t> </a:t>
            </a:r>
            <a:r>
              <a:rPr lang="en-US" dirty="0" err="1"/>
              <a:t>veya</a:t>
            </a:r>
            <a:r>
              <a:rPr lang="en-US" dirty="0"/>
              <a:t> </a:t>
            </a:r>
            <a:r>
              <a:rPr lang="en-US" dirty="0" err="1"/>
              <a:t>bir</a:t>
            </a:r>
            <a:r>
              <a:rPr lang="en-US" dirty="0"/>
              <a:t> </a:t>
            </a:r>
            <a:r>
              <a:rPr lang="en-US" dirty="0" err="1"/>
              <a:t>koşul</a:t>
            </a:r>
            <a:r>
              <a:rPr lang="en-US" dirty="0"/>
              <a:t> </a:t>
            </a:r>
            <a:r>
              <a:rPr lang="en-US" dirty="0" err="1"/>
              <a:t>ifadesi</a:t>
            </a:r>
            <a:r>
              <a:rPr lang="en-US" dirty="0"/>
              <a:t> </a:t>
            </a:r>
            <a:r>
              <a:rPr lang="en-US" dirty="0" err="1"/>
              <a:t>için</a:t>
            </a:r>
            <a:r>
              <a:rPr lang="en-US" dirty="0"/>
              <a:t> </a:t>
            </a:r>
            <a:r>
              <a:rPr lang="en-US" dirty="0" err="1"/>
              <a:t>kod</a:t>
            </a:r>
            <a:r>
              <a:rPr lang="en-US" dirty="0"/>
              <a:t> </a:t>
            </a:r>
            <a:r>
              <a:rPr lang="en-US" dirty="0" err="1"/>
              <a:t>bloğu</a:t>
            </a:r>
            <a:r>
              <a:rPr lang="en-US" dirty="0"/>
              <a:t>, </a:t>
            </a:r>
            <a:r>
              <a:rPr lang="en-US" dirty="0" err="1"/>
              <a:t>girinti</a:t>
            </a:r>
            <a:r>
              <a:rPr lang="en-US" dirty="0"/>
              <a:t> </a:t>
            </a:r>
            <a:r>
              <a:rPr lang="en-US" dirty="0" err="1"/>
              <a:t>seviyesi</a:t>
            </a:r>
            <a:r>
              <a:rPr lang="en-US" dirty="0"/>
              <a:t> </a:t>
            </a:r>
            <a:r>
              <a:rPr lang="en-US" dirty="0" err="1"/>
              <a:t>arttırılarak</a:t>
            </a:r>
            <a:r>
              <a:rPr lang="en-US" dirty="0"/>
              <a:t> </a:t>
            </a:r>
            <a:r>
              <a:rPr lang="en-US" dirty="0" err="1"/>
              <a:t>belirtilir</a:t>
            </a:r>
            <a:r>
              <a:rPr lang="en-US" dirty="0"/>
              <a:t> </a:t>
            </a:r>
            <a:r>
              <a:rPr lang="en-US" dirty="0" err="1"/>
              <a:t>ve</a:t>
            </a:r>
            <a:r>
              <a:rPr lang="en-US" dirty="0"/>
              <a:t> </a:t>
            </a:r>
            <a:r>
              <a:rPr lang="en-US" dirty="0" err="1"/>
              <a:t>bloğun</a:t>
            </a:r>
            <a:r>
              <a:rPr lang="en-US" dirty="0"/>
              <a:t> </a:t>
            </a:r>
            <a:r>
              <a:rPr lang="en-US" dirty="0" err="1"/>
              <a:t>sonu</a:t>
            </a:r>
            <a:r>
              <a:rPr lang="en-US" dirty="0"/>
              <a:t> </a:t>
            </a:r>
            <a:r>
              <a:rPr lang="en-US" dirty="0" err="1"/>
              <a:t>bir</a:t>
            </a:r>
            <a:r>
              <a:rPr lang="en-US" dirty="0"/>
              <a:t> </a:t>
            </a:r>
            <a:r>
              <a:rPr lang="en-US" dirty="0" err="1"/>
              <a:t>girinti</a:t>
            </a:r>
            <a:r>
              <a:rPr lang="en-US" dirty="0"/>
              <a:t> </a:t>
            </a:r>
            <a:r>
              <a:rPr lang="en-US" dirty="0" err="1"/>
              <a:t>seviyesi</a:t>
            </a:r>
            <a:r>
              <a:rPr lang="en-US" dirty="0"/>
              <a:t> </a:t>
            </a:r>
            <a:r>
              <a:rPr lang="en-US" dirty="0" err="1"/>
              <a:t>azaltılarak</a:t>
            </a:r>
            <a:r>
              <a:rPr lang="en-US" dirty="0"/>
              <a:t> </a:t>
            </a:r>
            <a:r>
              <a:rPr lang="en-US" dirty="0" err="1"/>
              <a:t>gösterilir</a:t>
            </a:r>
            <a:r>
              <a:rPr lang="en-US" dirty="0"/>
              <a:t>.</a:t>
            </a:r>
            <a:endParaRPr lang="tr-TR" dirty="0"/>
          </a:p>
          <a:p>
            <a:endParaRPr lang="en-US" dirty="0"/>
          </a:p>
        </p:txBody>
      </p:sp>
    </p:spTree>
    <p:extLst>
      <p:ext uri="{BB962C8B-B14F-4D97-AF65-F5344CB8AC3E}">
        <p14:creationId xmlns:p14="http://schemas.microsoft.com/office/powerpoint/2010/main" val="367760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18864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graphicFrame>
        <p:nvGraphicFramePr>
          <p:cNvPr id="6" name="Table 7">
            <a:extLst>
              <a:ext uri="{FF2B5EF4-FFF2-40B4-BE49-F238E27FC236}">
                <a16:creationId xmlns:a16="http://schemas.microsoft.com/office/drawing/2014/main" id="{739FD744-1A40-3A16-875C-E7F1D1F085D0}"/>
              </a:ext>
            </a:extLst>
          </p:cNvPr>
          <p:cNvGraphicFramePr>
            <a:graphicFrameLocks noGrp="1"/>
          </p:cNvGraphicFramePr>
          <p:nvPr>
            <p:extLst>
              <p:ext uri="{D42A27DB-BD31-4B8C-83A1-F6EECF244321}">
                <p14:modId xmlns:p14="http://schemas.microsoft.com/office/powerpoint/2010/main" val="1341680236"/>
              </p:ext>
            </p:extLst>
          </p:nvPr>
        </p:nvGraphicFramePr>
        <p:xfrm>
          <a:off x="1115616" y="836712"/>
          <a:ext cx="6624736" cy="864096"/>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1710191077"/>
                    </a:ext>
                  </a:extLst>
                </a:gridCol>
                <a:gridCol w="3312368">
                  <a:extLst>
                    <a:ext uri="{9D8B030D-6E8A-4147-A177-3AD203B41FA5}">
                      <a16:colId xmlns:a16="http://schemas.microsoft.com/office/drawing/2014/main" val="1391997794"/>
                    </a:ext>
                  </a:extLst>
                </a:gridCol>
              </a:tblGrid>
              <a:tr h="864096">
                <a:tc>
                  <a:txBody>
                    <a:bodyPr/>
                    <a:lstStyle/>
                    <a:p>
                      <a:pPr algn="ctr"/>
                      <a:r>
                        <a:rPr lang="tr-TR" dirty="0"/>
                        <a:t>DOĞRU GİRİNTİ KULLANIMI</a:t>
                      </a:r>
                      <a:endParaRPr lang="en-US" dirty="0"/>
                    </a:p>
                  </a:txBody>
                  <a:tcPr/>
                </a:tc>
                <a:tc>
                  <a:txBody>
                    <a:bodyPr/>
                    <a:lstStyle/>
                    <a:p>
                      <a:pPr algn="ctr"/>
                      <a:r>
                        <a:rPr lang="tr-TR" dirty="0"/>
                        <a:t>HATALI GİRİNTİ KULLANIMI</a:t>
                      </a:r>
                      <a:endParaRPr lang="en-US" dirty="0"/>
                    </a:p>
                  </a:txBody>
                  <a:tcPr/>
                </a:tc>
                <a:extLst>
                  <a:ext uri="{0D108BD9-81ED-4DB2-BD59-A6C34878D82A}">
                    <a16:rowId xmlns:a16="http://schemas.microsoft.com/office/drawing/2014/main" val="4205375837"/>
                  </a:ext>
                </a:extLst>
              </a:tr>
            </a:tbl>
          </a:graphicData>
        </a:graphic>
      </p:graphicFrame>
      <p:pic>
        <p:nvPicPr>
          <p:cNvPr id="9" name="Picture 8">
            <a:extLst>
              <a:ext uri="{FF2B5EF4-FFF2-40B4-BE49-F238E27FC236}">
                <a16:creationId xmlns:a16="http://schemas.microsoft.com/office/drawing/2014/main" id="{F452DCFE-52CD-7CE6-09C2-57D604EC1492}"/>
              </a:ext>
            </a:extLst>
          </p:cNvPr>
          <p:cNvPicPr>
            <a:picLocks noChangeAspect="1"/>
          </p:cNvPicPr>
          <p:nvPr/>
        </p:nvPicPr>
        <p:blipFill>
          <a:blip r:embed="rId6"/>
          <a:stretch>
            <a:fillRect/>
          </a:stretch>
        </p:blipFill>
        <p:spPr>
          <a:xfrm>
            <a:off x="718044" y="1722562"/>
            <a:ext cx="3456384" cy="1724266"/>
          </a:xfrm>
          <a:prstGeom prst="rect">
            <a:avLst/>
          </a:prstGeom>
        </p:spPr>
      </p:pic>
      <p:pic>
        <p:nvPicPr>
          <p:cNvPr id="11" name="Picture 10">
            <a:extLst>
              <a:ext uri="{FF2B5EF4-FFF2-40B4-BE49-F238E27FC236}">
                <a16:creationId xmlns:a16="http://schemas.microsoft.com/office/drawing/2014/main" id="{0BB4E17C-AD64-92F5-DDBB-873F35505626}"/>
              </a:ext>
            </a:extLst>
          </p:cNvPr>
          <p:cNvPicPr>
            <a:picLocks noChangeAspect="1"/>
          </p:cNvPicPr>
          <p:nvPr/>
        </p:nvPicPr>
        <p:blipFill>
          <a:blip r:embed="rId7"/>
          <a:stretch>
            <a:fillRect/>
          </a:stretch>
        </p:blipFill>
        <p:spPr>
          <a:xfrm>
            <a:off x="4267944" y="1722562"/>
            <a:ext cx="3472408" cy="1480024"/>
          </a:xfrm>
          <a:prstGeom prst="rect">
            <a:avLst/>
          </a:prstGeom>
        </p:spPr>
      </p:pic>
      <p:sp>
        <p:nvSpPr>
          <p:cNvPr id="12" name="TextBox 11">
            <a:extLst>
              <a:ext uri="{FF2B5EF4-FFF2-40B4-BE49-F238E27FC236}">
                <a16:creationId xmlns:a16="http://schemas.microsoft.com/office/drawing/2014/main" id="{113FC1BB-8496-40B6-B113-755A56BF22CF}"/>
              </a:ext>
            </a:extLst>
          </p:cNvPr>
          <p:cNvSpPr txBox="1"/>
          <p:nvPr/>
        </p:nvSpPr>
        <p:spPr>
          <a:xfrm>
            <a:off x="4474742" y="3429000"/>
            <a:ext cx="3265610" cy="1754326"/>
          </a:xfrm>
          <a:prstGeom prst="rect">
            <a:avLst/>
          </a:prstGeom>
          <a:noFill/>
        </p:spPr>
        <p:txBody>
          <a:bodyPr wrap="square" rtlCol="0">
            <a:spAutoFit/>
          </a:bodyPr>
          <a:lstStyle/>
          <a:p>
            <a:r>
              <a:rPr lang="tr-TR" dirty="0"/>
              <a:t>Görüldüğü üzere konsol bize indentation hatası döndürdü.</a:t>
            </a:r>
          </a:p>
          <a:p>
            <a:r>
              <a:rPr lang="tr-TR" dirty="0"/>
              <a:t>2.İf ifadesinden sonra 3 boşluk sonrasında print ifadesi yazılması gerekirken , bu boşluk bırakılmadığında hata vermekte.</a:t>
            </a:r>
            <a:endParaRPr lang="en-US" dirty="0"/>
          </a:p>
        </p:txBody>
      </p:sp>
    </p:spTree>
    <p:extLst>
      <p:ext uri="{BB962C8B-B14F-4D97-AF65-F5344CB8AC3E}">
        <p14:creationId xmlns:p14="http://schemas.microsoft.com/office/powerpoint/2010/main" val="281668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18864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pic>
        <p:nvPicPr>
          <p:cNvPr id="5" name="Picture 4">
            <a:extLst>
              <a:ext uri="{FF2B5EF4-FFF2-40B4-BE49-F238E27FC236}">
                <a16:creationId xmlns:a16="http://schemas.microsoft.com/office/drawing/2014/main" id="{3A0A4A6E-0524-5DC5-BA9D-7DE8B8D65AEB}"/>
              </a:ext>
            </a:extLst>
          </p:cNvPr>
          <p:cNvPicPr>
            <a:picLocks noChangeAspect="1"/>
          </p:cNvPicPr>
          <p:nvPr/>
        </p:nvPicPr>
        <p:blipFill>
          <a:blip r:embed="rId6"/>
          <a:stretch>
            <a:fillRect/>
          </a:stretch>
        </p:blipFill>
        <p:spPr>
          <a:xfrm>
            <a:off x="867588" y="2386255"/>
            <a:ext cx="3384376" cy="2772162"/>
          </a:xfrm>
          <a:prstGeom prst="rect">
            <a:avLst/>
          </a:prstGeom>
        </p:spPr>
      </p:pic>
      <p:sp>
        <p:nvSpPr>
          <p:cNvPr id="13" name="TextBox 12">
            <a:extLst>
              <a:ext uri="{FF2B5EF4-FFF2-40B4-BE49-F238E27FC236}">
                <a16:creationId xmlns:a16="http://schemas.microsoft.com/office/drawing/2014/main" id="{8AFAFB74-455E-93CA-970F-7AFCEA48A36F}"/>
              </a:ext>
            </a:extLst>
          </p:cNvPr>
          <p:cNvSpPr txBox="1"/>
          <p:nvPr/>
        </p:nvSpPr>
        <p:spPr>
          <a:xfrm>
            <a:off x="619560" y="553765"/>
            <a:ext cx="7264808" cy="1477328"/>
          </a:xfrm>
          <a:prstGeom prst="rect">
            <a:avLst/>
          </a:prstGeom>
          <a:noFill/>
        </p:spPr>
        <p:txBody>
          <a:bodyPr wrap="square" rtlCol="0">
            <a:spAutoFit/>
          </a:bodyPr>
          <a:lstStyle/>
          <a:p>
            <a:endParaRPr lang="tr-TR" dirty="0"/>
          </a:p>
          <a:p>
            <a:endParaRPr lang="tr-TR" dirty="0"/>
          </a:p>
          <a:p>
            <a:r>
              <a:rPr lang="tr-TR" dirty="0"/>
              <a:t>ÖRNEK;</a:t>
            </a:r>
          </a:p>
          <a:p>
            <a:r>
              <a:rPr lang="tr-TR" dirty="0"/>
              <a:t>  Girilen bir sayının sıfır mı, negatif mi yoksa pozitif mi olduğunu ekranda gösteren programı kodlayınız.</a:t>
            </a:r>
            <a:endParaRPr lang="en-US" dirty="0"/>
          </a:p>
        </p:txBody>
      </p:sp>
      <p:pic>
        <p:nvPicPr>
          <p:cNvPr id="15" name="Picture 14">
            <a:extLst>
              <a:ext uri="{FF2B5EF4-FFF2-40B4-BE49-F238E27FC236}">
                <a16:creationId xmlns:a16="http://schemas.microsoft.com/office/drawing/2014/main" id="{43F1D0AE-2909-9961-30E7-430590270730}"/>
              </a:ext>
            </a:extLst>
          </p:cNvPr>
          <p:cNvPicPr>
            <a:picLocks noChangeAspect="1"/>
          </p:cNvPicPr>
          <p:nvPr/>
        </p:nvPicPr>
        <p:blipFill>
          <a:blip r:embed="rId7"/>
          <a:stretch>
            <a:fillRect/>
          </a:stretch>
        </p:blipFill>
        <p:spPr>
          <a:xfrm>
            <a:off x="4355976" y="2395407"/>
            <a:ext cx="3658053" cy="2772162"/>
          </a:xfrm>
          <a:prstGeom prst="rect">
            <a:avLst/>
          </a:prstGeom>
        </p:spPr>
      </p:pic>
    </p:spTree>
    <p:extLst>
      <p:ext uri="{BB962C8B-B14F-4D97-AF65-F5344CB8AC3E}">
        <p14:creationId xmlns:p14="http://schemas.microsoft.com/office/powerpoint/2010/main" val="200961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470"/>
            <a:ext cx="8208912" cy="6336704"/>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2F0C89-8ADE-F745-A4F4-6E2B4434FB45}"/>
              </a:ext>
            </a:extLst>
          </p:cNvPr>
          <p:cNvSpPr txBox="1"/>
          <p:nvPr/>
        </p:nvSpPr>
        <p:spPr>
          <a:xfrm>
            <a:off x="683568" y="476672"/>
            <a:ext cx="7488832" cy="1200329"/>
          </a:xfrm>
          <a:prstGeom prst="rect">
            <a:avLst/>
          </a:prstGeom>
          <a:noFill/>
        </p:spPr>
        <p:txBody>
          <a:bodyPr wrap="square" rtlCol="0">
            <a:spAutoFit/>
          </a:bodyPr>
          <a:lstStyle/>
          <a:p>
            <a:r>
              <a:rPr lang="tr-TR" dirty="0"/>
              <a:t>ÖRNEK;</a:t>
            </a:r>
          </a:p>
          <a:p>
            <a:r>
              <a:rPr lang="tr-TR" dirty="0"/>
              <a:t>  Birbirinden farklı üç sayı içerisinden en büyüğünü bulan programı kodlayınız. Programın örnek çıktısı;</a:t>
            </a:r>
          </a:p>
          <a:p>
            <a:endParaRPr lang="en-US" dirty="0"/>
          </a:p>
        </p:txBody>
      </p:sp>
      <p:graphicFrame>
        <p:nvGraphicFramePr>
          <p:cNvPr id="5" name="Table 7">
            <a:extLst>
              <a:ext uri="{FF2B5EF4-FFF2-40B4-BE49-F238E27FC236}">
                <a16:creationId xmlns:a16="http://schemas.microsoft.com/office/drawing/2014/main" id="{38E83F9F-D90A-3ACC-47EA-EE173D931B7B}"/>
              </a:ext>
            </a:extLst>
          </p:cNvPr>
          <p:cNvGraphicFramePr>
            <a:graphicFrameLocks noGrp="1"/>
          </p:cNvGraphicFramePr>
          <p:nvPr>
            <p:extLst>
              <p:ext uri="{D42A27DB-BD31-4B8C-83A1-F6EECF244321}">
                <p14:modId xmlns:p14="http://schemas.microsoft.com/office/powerpoint/2010/main" val="729616537"/>
              </p:ext>
            </p:extLst>
          </p:nvPr>
        </p:nvGraphicFramePr>
        <p:xfrm>
          <a:off x="852264" y="1492622"/>
          <a:ext cx="7104112" cy="1828800"/>
        </p:xfrm>
        <a:graphic>
          <a:graphicData uri="http://schemas.openxmlformats.org/drawingml/2006/table">
            <a:tbl>
              <a:tblPr bandRow="1">
                <a:tableStyleId>{5C22544A-7EE6-4342-B048-85BDC9FD1C3A}</a:tableStyleId>
              </a:tblPr>
              <a:tblGrid>
                <a:gridCol w="7104112">
                  <a:extLst>
                    <a:ext uri="{9D8B030D-6E8A-4147-A177-3AD203B41FA5}">
                      <a16:colId xmlns:a16="http://schemas.microsoft.com/office/drawing/2014/main" val="3879230184"/>
                    </a:ext>
                  </a:extLst>
                </a:gridCol>
              </a:tblGrid>
              <a:tr h="300866">
                <a:tc>
                  <a:txBody>
                    <a:bodyPr/>
                    <a:lstStyle/>
                    <a:p>
                      <a:r>
                        <a:rPr lang="tr-TR" dirty="0"/>
                        <a:t>Gir, üç sayı</a:t>
                      </a:r>
                      <a:endParaRPr lang="en-US" dirty="0"/>
                    </a:p>
                  </a:txBody>
                  <a:tcPr/>
                </a:tc>
                <a:extLst>
                  <a:ext uri="{0D108BD9-81ED-4DB2-BD59-A6C34878D82A}">
                    <a16:rowId xmlns:a16="http://schemas.microsoft.com/office/drawing/2014/main" val="2837053171"/>
                  </a:ext>
                </a:extLst>
              </a:tr>
              <a:tr h="300866">
                <a:tc>
                  <a:txBody>
                    <a:bodyPr/>
                    <a:lstStyle/>
                    <a:p>
                      <a:r>
                        <a:rPr lang="tr-TR" dirty="0"/>
                        <a:t>s1..: 5</a:t>
                      </a:r>
                      <a:endParaRPr lang="en-US" dirty="0"/>
                    </a:p>
                  </a:txBody>
                  <a:tcPr/>
                </a:tc>
                <a:extLst>
                  <a:ext uri="{0D108BD9-81ED-4DB2-BD59-A6C34878D82A}">
                    <a16:rowId xmlns:a16="http://schemas.microsoft.com/office/drawing/2014/main" val="3013064372"/>
                  </a:ext>
                </a:extLst>
              </a:tr>
              <a:tr h="300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s2..: 9</a:t>
                      </a:r>
                      <a:endParaRPr lang="en-US" dirty="0"/>
                    </a:p>
                  </a:txBody>
                  <a:tcPr/>
                </a:tc>
                <a:extLst>
                  <a:ext uri="{0D108BD9-81ED-4DB2-BD59-A6C34878D82A}">
                    <a16:rowId xmlns:a16="http://schemas.microsoft.com/office/drawing/2014/main" val="3934574310"/>
                  </a:ext>
                </a:extLst>
              </a:tr>
              <a:tr h="300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s3..: 2</a:t>
                      </a:r>
                      <a:endParaRPr lang="en-US" dirty="0"/>
                    </a:p>
                  </a:txBody>
                  <a:tcPr/>
                </a:tc>
                <a:extLst>
                  <a:ext uri="{0D108BD9-81ED-4DB2-BD59-A6C34878D82A}">
                    <a16:rowId xmlns:a16="http://schemas.microsoft.com/office/drawing/2014/main" val="398446665"/>
                  </a:ext>
                </a:extLst>
              </a:tr>
              <a:tr h="300866">
                <a:tc>
                  <a:txBody>
                    <a:bodyPr/>
                    <a:lstStyle/>
                    <a:p>
                      <a:r>
                        <a:rPr lang="tr-TR" dirty="0"/>
                        <a:t>En büyüğü.: 9</a:t>
                      </a:r>
                      <a:endParaRPr lang="en-US" dirty="0"/>
                    </a:p>
                  </a:txBody>
                  <a:tcPr/>
                </a:tc>
                <a:extLst>
                  <a:ext uri="{0D108BD9-81ED-4DB2-BD59-A6C34878D82A}">
                    <a16:rowId xmlns:a16="http://schemas.microsoft.com/office/drawing/2014/main" val="1746630843"/>
                  </a:ext>
                </a:extLst>
              </a:tr>
            </a:tbl>
          </a:graphicData>
        </a:graphic>
      </p:graphicFrame>
      <p:pic>
        <p:nvPicPr>
          <p:cNvPr id="14" name="Picture 13">
            <a:extLst>
              <a:ext uri="{FF2B5EF4-FFF2-40B4-BE49-F238E27FC236}">
                <a16:creationId xmlns:a16="http://schemas.microsoft.com/office/drawing/2014/main" id="{D587E202-E8A9-917E-5417-B01A3F8987ED}"/>
              </a:ext>
            </a:extLst>
          </p:cNvPr>
          <p:cNvPicPr>
            <a:picLocks noChangeAspect="1"/>
          </p:cNvPicPr>
          <p:nvPr/>
        </p:nvPicPr>
        <p:blipFill>
          <a:blip r:embed="rId6"/>
          <a:stretch>
            <a:fillRect/>
          </a:stretch>
        </p:blipFill>
        <p:spPr>
          <a:xfrm>
            <a:off x="852264" y="3506813"/>
            <a:ext cx="7104112" cy="2861785"/>
          </a:xfrm>
          <a:prstGeom prst="rect">
            <a:avLst/>
          </a:prstGeom>
        </p:spPr>
      </p:pic>
    </p:spTree>
    <p:extLst>
      <p:ext uri="{BB962C8B-B14F-4D97-AF65-F5344CB8AC3E}">
        <p14:creationId xmlns:p14="http://schemas.microsoft.com/office/powerpoint/2010/main" val="274804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ÇİFT KOŞULLU YAPILAR (IF-ELSE)</a:t>
            </a:r>
          </a:p>
        </p:txBody>
      </p:sp>
      <p:sp>
        <p:nvSpPr>
          <p:cNvPr id="7" name="Yuvarlatılmış Dikdörtgen 6"/>
          <p:cNvSpPr/>
          <p:nvPr>
            <p:custDataLst>
              <p:tags r:id="rId2"/>
            </p:custDataLst>
          </p:nvPr>
        </p:nvSpPr>
        <p:spPr>
          <a:xfrm>
            <a:off x="467544" y="148478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A7D8247-0149-6DD6-008E-3C18B000ECA9}"/>
              </a:ext>
            </a:extLst>
          </p:cNvPr>
          <p:cNvSpPr txBox="1"/>
          <p:nvPr/>
        </p:nvSpPr>
        <p:spPr>
          <a:xfrm>
            <a:off x="755576" y="1844824"/>
            <a:ext cx="7560840" cy="3970318"/>
          </a:xfrm>
          <a:prstGeom prst="rect">
            <a:avLst/>
          </a:prstGeom>
          <a:noFill/>
        </p:spPr>
        <p:txBody>
          <a:bodyPr wrap="square" rtlCol="0">
            <a:spAutoFit/>
          </a:bodyPr>
          <a:lstStyle/>
          <a:p>
            <a:r>
              <a:rPr lang="tr-TR" dirty="0"/>
              <a:t>Koşula bağlı olarak iki işlem yerine getiren yani şartlı dallanma işlemini gerçekleştiren yapıdır. Tüm programlama dillerinde olduğu gibi Python’da bu işlem </a:t>
            </a:r>
            <a:r>
              <a:rPr lang="tr-TR" b="1" dirty="0"/>
              <a:t>if / else </a:t>
            </a:r>
            <a:r>
              <a:rPr lang="tr-TR" dirty="0"/>
              <a:t>deyimi kullanılır. Çift seçimli yapılara örnek vermek gerekirse;</a:t>
            </a:r>
          </a:p>
          <a:p>
            <a:endParaRPr lang="tr-TR" dirty="0"/>
          </a:p>
          <a:p>
            <a:endParaRPr lang="tr-TR" dirty="0"/>
          </a:p>
          <a:p>
            <a:endParaRPr lang="tr-TR" dirty="0"/>
          </a:p>
          <a:p>
            <a:r>
              <a:rPr lang="tr-TR" dirty="0"/>
              <a:t>‘ Eğer ortalama </a:t>
            </a:r>
            <a:r>
              <a:rPr lang="en-US" dirty="0"/>
              <a:t>&gt;=</a:t>
            </a:r>
            <a:r>
              <a:rPr lang="tr-TR" dirty="0"/>
              <a:t> 50 ise ‘’geçtiniz’’ değilse ‘’kaldınız’’ ‘</a:t>
            </a:r>
          </a:p>
          <a:p>
            <a:r>
              <a:rPr lang="tr-TR" dirty="0"/>
              <a:t>‘ Eğer derece == 100 ise ‘’ocağı kapat ‘’ değilse ‘’kapatma’’ ‘</a:t>
            </a:r>
          </a:p>
          <a:p>
            <a:endParaRPr lang="tr-TR" dirty="0"/>
          </a:p>
          <a:p>
            <a:endParaRPr lang="tr-TR" dirty="0"/>
          </a:p>
          <a:p>
            <a:endParaRPr lang="tr-TR" dirty="0"/>
          </a:p>
          <a:p>
            <a:r>
              <a:rPr lang="tr-TR" dirty="0"/>
              <a:t>Şeklindeki ifadelerde bir koşula bağlı olarak iki işlemden biri gerçekleşir. Koşul doğru (True) ise if(Eğer) bloğundaki işlem: </a:t>
            </a:r>
            <a:r>
              <a:rPr lang="en-US" dirty="0"/>
              <a:t>&lt;</a:t>
            </a:r>
            <a:r>
              <a:rPr lang="tr-TR" dirty="0"/>
              <a:t>işlem-1</a:t>
            </a:r>
            <a:r>
              <a:rPr lang="en-US" dirty="0"/>
              <a:t>&gt;</a:t>
            </a:r>
            <a:r>
              <a:rPr lang="tr-TR" dirty="0"/>
              <a:t>, yanlış (False) ise else (değilse) bloğundaki işlem: </a:t>
            </a:r>
            <a:r>
              <a:rPr lang="en-US" dirty="0"/>
              <a:t>&lt;</a:t>
            </a:r>
            <a:r>
              <a:rPr lang="tr-TR" dirty="0"/>
              <a:t>işlem-2</a:t>
            </a:r>
            <a:r>
              <a:rPr lang="en-US" dirty="0"/>
              <a:t>&gt;</a:t>
            </a:r>
            <a:r>
              <a:rPr lang="tr-TR" dirty="0"/>
              <a:t> yapılır / gerçekleştirilir.</a:t>
            </a:r>
            <a:endParaRPr lang="en-US" dirty="0"/>
          </a:p>
        </p:txBody>
      </p:sp>
    </p:spTree>
    <p:extLst>
      <p:ext uri="{BB962C8B-B14F-4D97-AF65-F5344CB8AC3E}">
        <p14:creationId xmlns:p14="http://schemas.microsoft.com/office/powerpoint/2010/main" val="482473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493"/>
  <p:tag name="MMPROD_1328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8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002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002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3216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16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VIDEO_FILES_RECORD" val="&lt;Videos&gt;&lt;Video Name=&quot;ata_konusma_339_1_41736.flv&quot; Position=&quot;1&quot; SlideID=&quot;339&quot;/&gt;&lt;/Videos&gt;&#10;"/>
  <p:tag name="MMPROD_1PHOT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LOG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DATA" val="&lt;object type=&quot;10002&quot; unique_id=&quot;901&quot;&gt;&lt;property id=&quot;10007&quot; value=&quot;Next&quot;/&gt;&lt;property id=&quot;10008&quot; value=&quot;Back&quot;/&gt;&lt;property id=&quot;10009&quot; value=&quot;Onayla&quot;/&gt;&lt;property id=&quot;10012&quot; value=&quot;0&quot;/&gt;&lt;property id=&quot;10022&quot; value=&quot;Yeniden deneyin&quot;/&gt;&lt;property id=&quot;10068&quot; value=&quot;Doğru- Devam etmek için tıklayınız&quot;/&gt;&lt;property id=&quot;10069&quot; value=&quot;Yanlış-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ir şıkkı seçmelisiniz.&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Calibri&amp;quot; IsBold=&amp;quot;0&amp;quot; IsItalic=&amp;quot;0&amp;quot; IsUnderline=&amp;quot;0&amp;quot; FontSize=&amp;quot;44&amp;quot;/&amp;gt;&amp;lt;Answer FontName=&amp;quot;Calibri&amp;quot; IsBold=&amp;quot;0&amp;quot; IsItalic=&amp;quot;0&amp;quot; IsUnderline=&amp;quot;0&amp;quot; FontSize=&amp;quot;28&amp;quot;/&amp;gt;&amp;lt;Button FontName=&amp;quot;Calibri&amp;quot; IsBold=&amp;quot;0&amp;quot; IsItalic=&amp;quot;0&amp;quot; IsUnderline=&amp;quot;0&amp;quot; FontSize=&amp;quot;14&amp;quot;/&amp;gt;&amp;lt;Message FontName=&amp;quot;Calibri&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134&quot;&gt;&lt;property id=&quot;10002&quot; value=&quot;Test&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134&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0&quot;/&gt;&lt;object type=&quot;10062&quot; unique_id=&quot;10136&quot;&gt;&lt;object type=&quot;10050&quot; unique_id=&quot;10137&quot;&gt;&lt;property id=&quot;10020&quot; value=&quot;2&quot;/&gt;&lt;property id=&quot;10191&quot; value=&quot;-1&quot;/&gt;&lt;/object&gt;&lt;object type=&quot;10051&quot; unique_id=&quot;10138&quot;&gt;&lt;property id=&quot;10020&quot; value=&quot;2&quot;/&gt;&lt;property id=&quot;10191&quot; value=&quot;-1&quot;/&gt;&lt;/object&gt;&lt;/object&gt;&lt;object type=&quot;10061&quot; unique_id=&quot;20000&quot;&gt;&lt;object type=&quot;10058&quot; unique_id=&quot;10372&quot;&gt;&lt;property id=&quot;10201&quot; value=&quot;Grup1&quot;/&gt;&lt;property id=&quot;10202&quot; value=&quot;1&quot;/&gt;&lt;property id=&quot;10204&quot; value=&quot;-1&quot;/&gt;&lt;property id=&quot;10205&quot; value=&quot;10&quot;/&gt;&lt;object type=&quot;10064&quot; unique_id=&quot;10373&quot;&gt;&lt;object type=&quot;10059&quot; unique_id=&quot;10374&quot;&gt;&lt;object type=&quot;10060&quot; unique_id=&quot;10376&quot;&gt;&lt;property id=&quot;10020&quot; value=&quot;2&quot;/&gt;&lt;property id=&quot;10102&quot; value=&quot;0&quot;/&gt;&lt;property id=&quot;10191&quot; value=&quot;-1&quot;/&gt;&lt;property id=&quot;10210&quot; value=&quot;0&quot;/&gt;&lt;property id=&quot;10211&quot; value=&quot;49&quot;/&gt;&lt;/object&gt;&lt;object type=&quot;10060&quot; unique_id=&quot;10377&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7993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93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FGQTNFOSIvPg0KCQk8dWljb2xvciBuYW1lPSJnbG93IiB2YWx1ZT0iMHhDMEMwQzA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ZmFsc2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39&quot; value=&quot;%n. %s&quot;/&gt;&lt;property id=&quot;20141&quot; value=&quot;Veri Yapıları ve Programlama I&quot;/&gt;&lt;property id=&quot;20142&quot; value=&quot;standart düzen&quot;/&gt;&lt;property id=&quot;20144&quot; value=&quot;1&quot;/&gt;&lt;property id=&quot;20146&quot; value=&quot;1&quot;/&gt;&lt;property id=&quot;20147&quot; value=&quot;0&quot;/&gt;&lt;property id=&quot;20148&quot; value=&quot;10&quot;/&gt;&lt;property id=&quot;20180&quot; value=&quot;0&quot;/&gt;&lt;property id=&quot;20181&quot; value=&quot;1&quot;/&gt;&lt;property id=&quot;20182&quot; value=&quot;0&quot;/&gt;&lt;property id=&quot;20183&quot; value=&quot;1&quot;/&gt;&lt;property id=&quot;20184&quot; value=&quot;7&quot;/&gt;&lt;property id=&quot;20193&quot; value=&quot;-1&quot;/&gt;&lt;property id=&quot;20221&quot; value=&quot;C:\Users\SAIT-\Desktop\Uzem-Icerik\logo\&quot;/&gt;&lt;property id=&quot;20224&quot; value=&quot;H:\İÇERİKLER\Meslek Yüksekokulu\Teknik Bilimler\Bilgisayar Programlama\Veri Yapıları ve Programlama I\hafta1&quot;/&gt;&lt;property id=&quot;20226&quot; value=&quot;C:\Users\pamuk\Desktop\icerik\Meslek Yüksekokulu\Teknik Bilimler\veri yapıları ve programlama1\hafta1\sunu1.pptx&quot;/&gt;&lt;property id=&quot;20250&quot; value=&quot;0&quot;/&gt;&lt;property id=&quot;20251&quot; value=&quot;1&quot;/&gt;&lt;property id=&quot;20259&quot; value=&quot;0&quot;/&gt;&lt;property id=&quot;20501&quot; value=&quot;C:\Users\SAIT-\Desktop\Bilgisayar Programlama\Veri Yapıları ve Programlama I\hafta1\&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0&quot;/&gt;&lt;property id=&quot;20303&quot; value=&quot;Öğr.Görv. Ercan ERKALKAN&quot;/&gt;&lt;property id=&quot;20307&quot; value=&quot;256&quot;/&gt;&lt;property id=&quot;20309&quot; value=&quot;17993&quot;/&gt;&lt;property id=&quot;20312&quot; value=&quot;0&quot;/&gt;&lt;/object&gt;&lt;object type=&quot;3&quot; unique_id=&quot;10135&quot;&gt;&lt;property id=&quot;20148&quot; value=&quot;5&quot;/&gt;&lt;property id=&quot;20300&quot; value=&quot;Slide 2&quot;/&gt;&lt;property id=&quot;20302&quot; value=&quot;0&quot;/&gt;&lt;property id=&quot;20303&quot; value=&quot;Öğr.Görv. Ercan ERKALKAN&quot;/&gt;&lt;property id=&quot;20307&quot; value=&quot;257&quot;/&gt;&lt;property id=&quot;20309&quot; value=&quot;17993&quot;/&gt;&lt;property id=&quot;20312&quot; value=&quot;0&quot;/&gt;&lt;/object&gt;&lt;object type=&quot;3&quot; unique_id=&quot;17675&quot;&gt;&lt;property id=&quot;20148&quot; value=&quot;5&quot;/&gt;&lt;property id=&quot;20300&quot; value=&quot;Slide 3&quot;/&gt;&lt;property id=&quot;20302&quot; value=&quot;0&quot;/&gt;&lt;property id=&quot;20303&quot; value=&quot;Öğr.Görv. Ercan ERKALKAN&quot;/&gt;&lt;property id=&quot;20307&quot; value=&quot;258&quot;/&gt;&lt;property id=&quot;20309&quot; value=&quot;17993&quot;/&gt;&lt;property id=&quot;20312&quot; value=&quot;0&quot;/&gt;&lt;/object&gt;&lt;object type=&quot;3&quot; unique_id=&quot;17676&quot;&gt;&lt;property id=&quot;20148&quot; value=&quot;5&quot;/&gt;&lt;property id=&quot;20300&quot; value=&quot;Slide 4&quot;/&gt;&lt;property id=&quot;20302&quot; value=&quot;0&quot;/&gt;&lt;property id=&quot;20303&quot; value=&quot;Öğr.Görv. Ercan ERKALKAN&quot;/&gt;&lt;property id=&quot;20307&quot; value=&quot;259&quot;/&gt;&lt;property id=&quot;20309&quot; value=&quot;17993&quot;/&gt;&lt;property id=&quot;20312&quot; value=&quot;0&quot;/&gt;&lt;/object&gt;&lt;object type=&quot;3&quot; unique_id=&quot;17677&quot;&gt;&lt;property id=&quot;20148&quot; value=&quot;5&quot;/&gt;&lt;property id=&quot;20300&quot; value=&quot;Slide 5&quot;/&gt;&lt;property id=&quot;20302&quot; value=&quot;0&quot;/&gt;&lt;property id=&quot;20303&quot; value=&quot;Öğr.Görv. Ercan ERKALKAN&quot;/&gt;&lt;property id=&quot;20307&quot; value=&quot;260&quot;/&gt;&lt;property id=&quot;20309&quot; value=&quot;17993&quot;/&gt;&lt;property id=&quot;20312&quot; value=&quot;0&quot;/&gt;&lt;/object&gt;&lt;object type=&quot;3&quot; unique_id=&quot;17678&quot;&gt;&lt;property id=&quot;20148&quot; value=&quot;5&quot;/&gt;&lt;property id=&quot;20300&quot; value=&quot;Slide 6&quot;/&gt;&lt;property id=&quot;20302&quot; value=&quot;0&quot;/&gt;&lt;property id=&quot;20303&quot; value=&quot;Öğr.Görv. Ercan ERKALKAN&quot;/&gt;&lt;property id=&quot;20307&quot; value=&quot;261&quot;/&gt;&lt;property id=&quot;20309&quot; value=&quot;17993&quot;/&gt;&lt;property id=&quot;20312&quot; value=&quot;0&quot;/&gt;&lt;/object&gt;&lt;object type=&quot;3&quot; unique_id=&quot;17679&quot;&gt;&lt;property id=&quot;20148&quot; value=&quot;5&quot;/&gt;&lt;property id=&quot;20300&quot; value=&quot;Slide 7&quot;/&gt;&lt;property id=&quot;20302&quot; value=&quot;0&quot;/&gt;&lt;property id=&quot;20303&quot; value=&quot;Öğr.Görv. Ercan ERKALKAN&quot;/&gt;&lt;property id=&quot;20307&quot; value=&quot;262&quot;/&gt;&lt;property id=&quot;20309&quot; value=&quot;17993&quot;/&gt;&lt;property id=&quot;20312&quot; value=&quot;0&quot;/&gt;&lt;/object&gt;&lt;object type=&quot;3&quot; unique_id=&quot;17680&quot;&gt;&lt;property id=&quot;20148&quot; value=&quot;5&quot;/&gt;&lt;property id=&quot;20300&quot; value=&quot;Slide 8&quot;/&gt;&lt;property id=&quot;20302&quot; value=&quot;0&quot;/&gt;&lt;property id=&quot;20303&quot; value=&quot;Öğr.Görv. Ercan ERKALKAN&quot;/&gt;&lt;property id=&quot;20307&quot; value=&quot;263&quot;/&gt;&lt;property id=&quot;20309&quot; value=&quot;17993&quot;/&gt;&lt;property id=&quot;20312&quot; value=&quot;0&quot;/&gt;&lt;/object&gt;&lt;object type=&quot;3&quot; unique_id=&quot;17681&quot;&gt;&lt;property id=&quot;20148&quot; value=&quot;5&quot;/&gt;&lt;property id=&quot;20300&quot; value=&quot;Slide 9&quot;/&gt;&lt;property id=&quot;20302&quot; value=&quot;0&quot;/&gt;&lt;property id=&quot;20303&quot; value=&quot;Öğr.Görv. Ercan ERKALKAN&quot;/&gt;&lt;property id=&quot;20307&quot; value=&quot;264&quot;/&gt;&lt;property id=&quot;20309&quot; value=&quot;17993&quot;/&gt;&lt;property id=&quot;20312&quot; value=&quot;0&quot;/&gt;&lt;/object&gt;&lt;object type=&quot;3&quot; unique_id=&quot;17682&quot;&gt;&lt;property id=&quot;20148&quot; value=&quot;5&quot;/&gt;&lt;property id=&quot;20300&quot; value=&quot;Slide 10&quot;/&gt;&lt;property id=&quot;20302&quot; value=&quot;0&quot;/&gt;&lt;property id=&quot;20303&quot; value=&quot;Öğr.Görv. Ercan ERKALKAN&quot;/&gt;&lt;property id=&quot;20307&quot; value=&quot;265&quot;/&gt;&lt;property id=&quot;20309&quot; value=&quot;17993&quot;/&gt;&lt;property id=&quot;20312&quot; value=&quot;0&quot;/&gt;&lt;/object&gt;&lt;object type=&quot;3&quot; unique_id=&quot;17683&quot;&gt;&lt;property id=&quot;20148&quot; value=&quot;5&quot;/&gt;&lt;property id=&quot;20300&quot; value=&quot;Slide 11&quot;/&gt;&lt;property id=&quot;20302&quot; value=&quot;0&quot;/&gt;&lt;property id=&quot;20303&quot; value=&quot;Öğr.Görv. Ercan ERKALKAN&quot;/&gt;&lt;property id=&quot;20307&quot; value=&quot;266&quot;/&gt;&lt;property id=&quot;20309&quot; value=&quot;17993&quot;/&gt;&lt;property id=&quot;20312&quot; value=&quot;0&quot;/&gt;&lt;/object&gt;&lt;object type=&quot;3&quot; unique_id=&quot;17684&quot;&gt;&lt;property id=&quot;20148&quot; value=&quot;5&quot;/&gt;&lt;property id=&quot;20300&quot; value=&quot;Slide 12&quot;/&gt;&lt;property id=&quot;20302&quot; value=&quot;0&quot;/&gt;&lt;property id=&quot;20303&quot; value=&quot;Öğr.Görv. Ercan ERKALKAN&quot;/&gt;&lt;property id=&quot;20307&quot; value=&quot;267&quot;/&gt;&lt;property id=&quot;20309&quot; value=&quot;17993&quot;/&gt;&lt;property id=&quot;20312&quot; value=&quot;0&quot;/&gt;&lt;/object&gt;&lt;object type=&quot;3&quot; unique_id=&quot;17685&quot;&gt;&lt;property id=&quot;20148&quot; value=&quot;5&quot;/&gt;&lt;property id=&quot;20300&quot; value=&quot;Slide 13&quot;/&gt;&lt;property id=&quot;20302&quot; value=&quot;0&quot;/&gt;&lt;property id=&quot;20303&quot; value=&quot;Öğr.Görv. Ercan ERKALKAN&quot;/&gt;&lt;property id=&quot;20307&quot; value=&quot;268&quot;/&gt;&lt;property id=&quot;20309&quot; value=&quot;17993&quot;/&gt;&lt;property id=&quot;20312&quot; value=&quot;0&quot;/&gt;&lt;/object&gt;&lt;object type=&quot;3&quot; unique_id=&quot;17686&quot;&gt;&lt;property id=&quot;20148&quot; value=&quot;5&quot;/&gt;&lt;property id=&quot;20300&quot; value=&quot;Slide 14&quot;/&gt;&lt;property id=&quot;20302&quot; value=&quot;0&quot;/&gt;&lt;property id=&quot;20303&quot; value=&quot;Öğr.Görv. Ercan ERKALKAN&quot;/&gt;&lt;property id=&quot;20307&quot; value=&quot;269&quot;/&gt;&lt;property id=&quot;20309&quot; value=&quot;17993&quot;/&gt;&lt;property id=&quot;20312&quot; value=&quot;0&quot;/&gt;&lt;/object&gt;&lt;object type=&quot;3&quot; unique_id=&quot;17687&quot;&gt;&lt;property id=&quot;20148&quot; value=&quot;5&quot;/&gt;&lt;property id=&quot;20300&quot; value=&quot;Slide 15&quot;/&gt;&lt;property id=&quot;20302&quot; value=&quot;0&quot;/&gt;&lt;property id=&quot;20303&quot; value=&quot;Öğr.Görv. Ercan ERKALKAN&quot;/&gt;&lt;property id=&quot;20307&quot; value=&quot;270&quot;/&gt;&lt;property id=&quot;20309&quot; value=&quot;17993&quot;/&gt;&lt;property id=&quot;20312&quot; value=&quot;0&quot;/&gt;&lt;/object&gt;&lt;object type=&quot;3&quot; unique_id=&quot;17688&quot;&gt;&lt;property id=&quot;20148&quot; value=&quot;5&quot;/&gt;&lt;property id=&quot;20300&quot; value=&quot;Slide 16&quot;/&gt;&lt;property id=&quot;20302&quot; value=&quot;0&quot;/&gt;&lt;property id=&quot;20303&quot; value=&quot;Öğr.Görv. Ercan ERKALKAN&quot;/&gt;&lt;property id=&quot;20307&quot; value=&quot;271&quot;/&gt;&lt;property id=&quot;20309&quot; value=&quot;17993&quot;/&gt;&lt;property id=&quot;20312&quot; value=&quot;0&quot;/&gt;&lt;/object&gt;&lt;object type=&quot;3&quot; unique_id=&quot;17689&quot;&gt;&lt;property id=&quot;20148&quot; value=&quot;5&quot;/&gt;&lt;property id=&quot;20300&quot; value=&quot;Slide 17&quot;/&gt;&lt;property id=&quot;20302&quot; value=&quot;0&quot;/&gt;&lt;property id=&quot;20303&quot; value=&quot;Öğr.Görv. Ercan ERKALKAN&quot;/&gt;&lt;property id=&quot;20307&quot; value=&quot;272&quot;/&gt;&lt;property id=&quot;20309&quot; value=&quot;17993&quot;/&gt;&lt;property id=&quot;20312&quot; value=&quot;0&quot;/&gt;&lt;/object&gt;&lt;object type=&quot;3&quot; unique_id=&quot;17690&quot;&gt;&lt;property id=&quot;20148&quot; value=&quot;5&quot;/&gt;&lt;property id=&quot;20300&quot; value=&quot;Slide 18&quot;/&gt;&lt;property id=&quot;20302&quot; value=&quot;0&quot;/&gt;&lt;property id=&quot;20303&quot; value=&quot;Öğr.Görv. Ercan ERKALKAN&quot;/&gt;&lt;property id=&quot;20307&quot; value=&quot;273&quot;/&gt;&lt;property id=&quot;20309&quot; value=&quot;17993&quot;/&gt;&lt;property id=&quot;20312&quot; value=&quot;0&quot;/&gt;&lt;/object&gt;&lt;object type=&quot;3&quot; unique_id=&quot;17691&quot;&gt;&lt;property id=&quot;20148&quot; value=&quot;5&quot;/&gt;&lt;property id=&quot;20300&quot; value=&quot;Slide 19&quot;/&gt;&lt;property id=&quot;20302&quot; value=&quot;0&quot;/&gt;&lt;property id=&quot;20303&quot; value=&quot;Öğr.Görv. Ercan ERKALKAN&quot;/&gt;&lt;property id=&quot;20307&quot; value=&quot;274&quot;/&gt;&lt;property id=&quot;20309&quot; value=&quot;17993&quot;/&gt;&lt;property id=&quot;20312&quot; value=&quot;0&quot;/&gt;&lt;/object&gt;&lt;object type=&quot;3&quot; unique_id=&quot;17692&quot;&gt;&lt;property id=&quot;20148&quot; value=&quot;5&quot;/&gt;&lt;property id=&quot;20300&quot; value=&quot;Slide 20&quot;/&gt;&lt;property id=&quot;20302&quot; value=&quot;0&quot;/&gt;&lt;property id=&quot;20303&quot; value=&quot;Öğr.Görv. Ercan ERKALKAN&quot;/&gt;&lt;property id=&quot;20307&quot; value=&quot;275&quot;/&gt;&lt;property id=&quot;20309&quot; value=&quot;17993&quot;/&gt;&lt;property id=&quot;20312&quot; value=&quot;0&quot;/&gt;&lt;/object&gt;&lt;object type=&quot;3&quot; unique_id=&quot;17693&quot;&gt;&lt;property id=&quot;20148&quot; value=&quot;5&quot;/&gt;&lt;property id=&quot;20300&quot; value=&quot;Slide 21&quot;/&gt;&lt;property id=&quot;20302&quot; value=&quot;0&quot;/&gt;&lt;property id=&quot;20303&quot; value=&quot;Öğr.Görv. Ercan ERKALKAN&quot;/&gt;&lt;property id=&quot;20307&quot; value=&quot;276&quot;/&gt;&lt;property id=&quot;20309&quot; value=&quot;17993&quot;/&gt;&lt;property id=&quot;20312&quot; value=&quot;0&quot;/&gt;&lt;/object&gt;&lt;object type=&quot;3&quot; unique_id=&quot;17694&quot;&gt;&lt;property id=&quot;20148&quot; value=&quot;5&quot;/&gt;&lt;property id=&quot;20300&quot; value=&quot;Slide 22&quot;/&gt;&lt;property id=&quot;20302&quot; value=&quot;0&quot;/&gt;&lt;property id=&quot;20303&quot; value=&quot;Öğr.Görv. Ercan ERKALKAN&quot;/&gt;&lt;property id=&quot;20307&quot; value=&quot;277&quot;/&gt;&lt;property id=&quot;20309&quot; value=&quot;17993&quot;/&gt;&lt;property id=&quot;20312&quot; value=&quot;0&quot;/&gt;&lt;/object&gt;&lt;object type=&quot;3&quot; unique_id=&quot;17695&quot;&gt;&lt;property id=&quot;20148&quot; value=&quot;5&quot;/&gt;&lt;property id=&quot;20300&quot; value=&quot;Slide 23&quot;/&gt;&lt;property id=&quot;20302&quot; value=&quot;0&quot;/&gt;&lt;property id=&quot;20303&quot; value=&quot;Öğr.Görv. Ercan ERKALKAN&quot;/&gt;&lt;property id=&quot;20307&quot; value=&quot;278&quot;/&gt;&lt;property id=&quot;20309&quot; value=&quot;17993&quot;/&gt;&lt;property id=&quot;20312&quot; value=&quot;0&quot;/&gt;&lt;/object&gt;&lt;object type=&quot;3&quot; unique_id=&quot;17696&quot;&gt;&lt;property id=&quot;20148&quot; value=&quot;5&quot;/&gt;&lt;property id=&quot;20300&quot; value=&quot;Slide 24&quot;/&gt;&lt;property id=&quot;20302&quot; value=&quot;0&quot;/&gt;&lt;property id=&quot;20303&quot; value=&quot;Öğr.Görv. Ercan ERKALKAN&quot;/&gt;&lt;property id=&quot;20307&quot; value=&quot;279&quot;/&gt;&lt;property id=&quot;20309&quot; value=&quot;17993&quot;/&gt;&lt;property id=&quot;20312&quot; value=&quot;0&quot;/&gt;&lt;/object&gt;&lt;object type=&quot;3&quot; unique_id=&quot;17697&quot;&gt;&lt;property id=&quot;20148&quot; value=&quot;5&quot;/&gt;&lt;property id=&quot;20300&quot; value=&quot;Slide 25&quot;/&gt;&lt;property id=&quot;20302&quot; value=&quot;0&quot;/&gt;&lt;property id=&quot;20303&quot; value=&quot;Öğr.Görv. Ercan ERKALKAN&quot;/&gt;&lt;property id=&quot;20307&quot; value=&quot;280&quot;/&gt;&lt;property id=&quot;20309&quot; value=&quot;17993&quot;/&gt;&lt;property id=&quot;20312&quot; value=&quot;0&quot;/&gt;&lt;/object&gt;&lt;object type=&quot;3&quot; unique_id=&quot;17698&quot;&gt;&lt;property id=&quot;20148&quot; value=&quot;5&quot;/&gt;&lt;property id=&quot;20300&quot; value=&quot;Slide 26&quot;/&gt;&lt;property id=&quot;20302&quot; value=&quot;0&quot;/&gt;&lt;property id=&quot;20303&quot; value=&quot;Öğr.Görv. Ercan ERKALKAN&quot;/&gt;&lt;property id=&quot;20307&quot; value=&quot;281&quot;/&gt;&lt;property id=&quot;20309&quot; value=&quot;17993&quot;/&gt;&lt;property id=&quot;20312&quot; value=&quot;0&quot;/&gt;&lt;/object&gt;&lt;object type=&quot;3&quot; unique_id=&quot;17699&quot;&gt;&lt;property id=&quot;20148&quot; value=&quot;5&quot;/&gt;&lt;property id=&quot;20300&quot; value=&quot;Slide 27&quot;/&gt;&lt;property id=&quot;20302&quot; value=&quot;0&quot;/&gt;&lt;property id=&quot;20303&quot; value=&quot;Öğr.Görv. Ercan ERKALKAN&quot;/&gt;&lt;property id=&quot;20307&quot; value=&quot;282&quot;/&gt;&lt;property id=&quot;20309&quot; value=&quot;17993&quot;/&gt;&lt;property id=&quot;20312&quot; value=&quot;0&quot;/&gt;&lt;/object&gt;&lt;object type=&quot;3&quot; unique_id=&quot;17700&quot;&gt;&lt;property id=&quot;20148&quot; value=&quot;5&quot;/&gt;&lt;property id=&quot;20300&quot; value=&quot;Slide 28&quot;/&gt;&lt;property id=&quot;20302&quot; value=&quot;0&quot;/&gt;&lt;property id=&quot;20303&quot; value=&quot;Öğr.Görv. Ercan ERKALKAN&quot;/&gt;&lt;property id=&quot;20307&quot; value=&quot;283&quot;/&gt;&lt;property id=&quot;20309&quot; value=&quot;17993&quot;/&gt;&lt;property id=&quot;20312&quot; value=&quot;0&quot;/&gt;&lt;/object&gt;&lt;object type=&quot;3&quot; unique_id=&quot;17701&quot;&gt;&lt;property id=&quot;20148&quot; value=&quot;5&quot;/&gt;&lt;property id=&quot;20300&quot; value=&quot;Slide 29&quot;/&gt;&lt;property id=&quot;20302&quot; value=&quot;0&quot;/&gt;&lt;property id=&quot;20303&quot; value=&quot;Öğr.Görv. Ercan ERKALKAN&quot;/&gt;&lt;property id=&quot;20307&quot; value=&quot;284&quot;/&gt;&lt;property id=&quot;20309&quot; value=&quot;17993&quot;/&gt;&lt;property id=&quot;20312&quot; value=&quot;0&quot;/&gt;&lt;/object&gt;&lt;object type=&quot;3&quot; unique_id=&quot;17702&quot;&gt;&lt;property id=&quot;20148&quot; value=&quot;5&quot;/&gt;&lt;property id=&quot;20300&quot; value=&quot;Slide 30&quot;/&gt;&lt;property id=&quot;20302&quot; value=&quot;0&quot;/&gt;&lt;property id=&quot;20303&quot; value=&quot;Öğr.Görv. Ercan ERKALKAN&quot;/&gt;&lt;property id=&quot;20307&quot; value=&quot;285&quot;/&gt;&lt;property id=&quot;20309&quot; value=&quot;17993&quot;/&gt;&lt;property id=&quot;20312&quot; value=&quot;0&quot;/&gt;&lt;/object&gt;&lt;object type=&quot;3&quot; unique_id=&quot;17703&quot;&gt;&lt;property id=&quot;20148&quot; value=&quot;5&quot;/&gt;&lt;property id=&quot;20300&quot; value=&quot;Slide 31&quot;/&gt;&lt;property id=&quot;20302&quot; value=&quot;0&quot;/&gt;&lt;property id=&quot;20303&quot; value=&quot;Öğr.Görv. Ercan ERKALKAN&quot;/&gt;&lt;property id=&quot;20307&quot; value=&quot;286&quot;/&gt;&lt;property id=&quot;20309&quot; value=&quot;17993&quot;/&gt;&lt;property id=&quot;20312&quot; value=&quot;0&quot;/&gt;&lt;/object&gt;&lt;object type=&quot;3&quot; unique_id=&quot;17704&quot;&gt;&lt;property id=&quot;20148&quot; value=&quot;5&quot;/&gt;&lt;property id=&quot;20300&quot; value=&quot;Slide 32&quot;/&gt;&lt;property id=&quot;20302&quot; value=&quot;0&quot;/&gt;&lt;property id=&quot;20303&quot; value=&quot;Öğr.Görv. Ercan ERKALKAN&quot;/&gt;&lt;property id=&quot;20307&quot; value=&quot;287&quot;/&gt;&lt;property id=&quot;20309&quot; value=&quot;17993&quot;/&gt;&lt;property id=&quot;20312&quot; value=&quot;0&quot;/&gt;&lt;/object&gt;&lt;object type=&quot;3&quot; unique_id=&quot;17705&quot;&gt;&lt;property id=&quot;20148&quot; value=&quot;5&quot;/&gt;&lt;property id=&quot;20300&quot; value=&quot;Slide 33&quot;/&gt;&lt;property id=&quot;20302&quot; value=&quot;0&quot;/&gt;&lt;property id=&quot;20303&quot; value=&quot;Öğr.Görv. Ercan ERKALKAN&quot;/&gt;&lt;property id=&quot;20307&quot; value=&quot;288&quot;/&gt;&lt;property id=&quot;20309&quot; value=&quot;17993&quot;/&gt;&lt;property id=&quot;20312&quot; value=&quot;0&quot;/&gt;&lt;/object&gt;&lt;object type=&quot;3&quot; unique_id=&quot;17706&quot;&gt;&lt;property id=&quot;20148&quot; value=&quot;5&quot;/&gt;&lt;property id=&quot;20300&quot; value=&quot;Slide 34&quot;/&gt;&lt;property id=&quot;20302&quot; value=&quot;0&quot;/&gt;&lt;property id=&quot;20303&quot; value=&quot;Öğr.Görv. Ercan ERKALKAN&quot;/&gt;&lt;property id=&quot;20307&quot; value=&quot;289&quot;/&gt;&lt;property id=&quot;20309&quot; value=&quot;17993&quot;/&gt;&lt;property id=&quot;20312&quot; value=&quot;0&quot;/&gt;&lt;/object&gt;&lt;object type=&quot;3&quot; unique_id=&quot;17707&quot;&gt;&lt;property id=&quot;20148&quot; value=&quot;5&quot;/&gt;&lt;property id=&quot;20300&quot; value=&quot;Slide 35&quot;/&gt;&lt;property id=&quot;20302&quot; value=&quot;0&quot;/&gt;&lt;property id=&quot;20303&quot; value=&quot;Öğr.Görv. Ercan ERKALKAN&quot;/&gt;&lt;property id=&quot;20307&quot; value=&quot;290&quot;/&gt;&lt;property id=&quot;20309&quot; value=&quot;17993&quot;/&gt;&lt;property id=&quot;20312&quot; value=&quot;0&quot;/&gt;&lt;/object&gt;&lt;object type=&quot;3&quot; unique_id=&quot;17708&quot;&gt;&lt;property id=&quot;20148&quot; value=&quot;5&quot;/&gt;&lt;property id=&quot;20300&quot; value=&quot;Slide 36&quot;/&gt;&lt;property id=&quot;20302&quot; value=&quot;0&quot;/&gt;&lt;property id=&quot;20303&quot; value=&quot;Öğr.Görv. Ercan ERKALKAN&quot;/&gt;&lt;property id=&quot;20307&quot; value=&quot;291&quot;/&gt;&lt;property id=&quot;20309&quot; value=&quot;17993&quot;/&gt;&lt;property id=&quot;20312&quot; value=&quot;0&quot;/&gt;&lt;/object&gt;&lt;object type=&quot;3&quot; unique_id=&quot;17709&quot;&gt;&lt;property id=&quot;20148&quot; value=&quot;5&quot;/&gt;&lt;property id=&quot;20300&quot; value=&quot;Slide 37&quot;/&gt;&lt;property id=&quot;20302&quot; value=&quot;0&quot;/&gt;&lt;property id=&quot;20303&quot; value=&quot;Öğr.Görv. Ercan ERKALKAN&quot;/&gt;&lt;property id=&quot;20307&quot; value=&quot;292&quot;/&gt;&lt;property id=&quot;20309&quot; value=&quot;17993&quot;/&gt;&lt;property id=&quot;20312&quot; value=&quot;0&quot;/&gt;&lt;/object&gt;&lt;object type=&quot;3&quot; unique_id=&quot;17710&quot;&gt;&lt;property id=&quot;20148&quot; value=&quot;5&quot;/&gt;&lt;property id=&quot;20300&quot; value=&quot;Slide 38&quot;/&gt;&lt;property id=&quot;20302&quot; value=&quot;0&quot;/&gt;&lt;property id=&quot;20303&quot; value=&quot;Öğr.Görv. Ercan ERKALKAN&quot;/&gt;&lt;property id=&quot;20307&quot; value=&quot;293&quot;/&gt;&lt;property id=&quot;20309&quot; value=&quot;17993&quot;/&gt;&lt;property id=&quot;20312&quot; value=&quot;0&quot;/&gt;&lt;/object&gt;&lt;object type=&quot;3&quot; unique_id=&quot;17711&quot;&gt;&lt;property id=&quot;20148&quot; value=&quot;5&quot;/&gt;&lt;property id=&quot;20300&quot; value=&quot;Slide 39&quot;/&gt;&lt;property id=&quot;20302&quot; value=&quot;0&quot;/&gt;&lt;property id=&quot;20303&quot; value=&quot;Öğr.Görv. Ercan ERKALKAN&quot;/&gt;&lt;property id=&quot;20307&quot; value=&quot;294&quot;/&gt;&lt;property id=&quot;20309&quot; value=&quot;17993&quot;/&gt;&lt;property id=&quot;20312&quot; value=&quot;0&quot;/&gt;&lt;/object&gt;&lt;object type=&quot;3&quot; unique_id=&quot;17712&quot;&gt;&lt;property id=&quot;20148&quot; value=&quot;5&quot;/&gt;&lt;property id=&quot;20300&quot; value=&quot;Slide 40&quot;/&gt;&lt;property id=&quot;20302&quot; value=&quot;0&quot;/&gt;&lt;property id=&quot;20303&quot; value=&quot;Öğr.Görv. Ercan ERKALKAN&quot;/&gt;&lt;property id=&quot;20307&quot; value=&quot;295&quot;/&gt;&lt;property id=&quot;20309&quot; value=&quot;17993&quot;/&gt;&lt;property id=&quot;20312&quot; value=&quot;0&quot;/&gt;&lt;/object&gt;&lt;object type=&quot;3&quot; unique_id=&quot;17713&quot;&gt;&lt;property id=&quot;20148&quot; value=&quot;5&quot;/&gt;&lt;property id=&quot;20300&quot; value=&quot;Slide 41&quot;/&gt;&lt;property id=&quot;20302&quot; value=&quot;0&quot;/&gt;&lt;property id=&quot;20303&quot; value=&quot;Öğr.Görv. Ercan ERKALKAN&quot;/&gt;&lt;property id=&quot;20307&quot; value=&quot;296&quot;/&gt;&lt;property id=&quot;20309&quot; value=&quot;17993&quot;/&gt;&lt;property id=&quot;20312&quot; value=&quot;0&quot;/&gt;&lt;/object&gt;&lt;object type=&quot;3&quot; unique_id=&quot;17714&quot;&gt;&lt;property id=&quot;20148&quot; value=&quot;5&quot;/&gt;&lt;property id=&quot;20300&quot; value=&quot;Slide 42&quot;/&gt;&lt;property id=&quot;20302&quot; value=&quot;0&quot;/&gt;&lt;property id=&quot;20303&quot; value=&quot;Öğr.Görv. Ercan ERKALKAN&quot;/&gt;&lt;property id=&quot;20307&quot; value=&quot;297&quot;/&gt;&lt;property id=&quot;20309&quot; value=&quot;17993&quot;/&gt;&lt;property id=&quot;20312&quot; value=&quot;0&quot;/&gt;&lt;/object&gt;&lt;object type=&quot;3&quot; unique_id=&quot;17715&quot;&gt;&lt;property id=&quot;20148&quot; value=&quot;5&quot;/&gt;&lt;property id=&quot;20300&quot; value=&quot;Slide 43&quot;/&gt;&lt;property id=&quot;20302&quot; value=&quot;0&quot;/&gt;&lt;property id=&quot;20303&quot; value=&quot;Öğr.Görv. Ercan ERKALKAN&quot;/&gt;&lt;property id=&quot;20307&quot; value=&quot;298&quot;/&gt;&lt;property id=&quot;20309&quot; value=&quot;17993&quot;/&gt;&lt;property id=&quot;20312&quot; value=&quot;0&quot;/&gt;&lt;/object&gt;&lt;object type=&quot;3&quot; unique_id=&quot;17716&quot;&gt;&lt;property id=&quot;20148&quot; value=&quot;5&quot;/&gt;&lt;property id=&quot;20300&quot; value=&quot;Slide 44&quot;/&gt;&lt;property id=&quot;20302&quot; value=&quot;0&quot;/&gt;&lt;property id=&quot;20303&quot; value=&quot;Öğr.Görv. Ercan ERKALKAN&quot;/&gt;&lt;property id=&quot;20307&quot; value=&quot;299&quot;/&gt;&lt;property id=&quot;20309&quot; value=&quot;17993&quot;/&gt;&lt;property id=&quot;20312&quot; value=&quot;0&quot;/&gt;&lt;/object&gt;&lt;object type=&quot;3&quot; unique_id=&quot;17717&quot;&gt;&lt;property id=&quot;20148&quot; value=&quot;5&quot;/&gt;&lt;property id=&quot;20300&quot; value=&quot;Slide 45&quot;/&gt;&lt;property id=&quot;20302&quot; value=&quot;0&quot;/&gt;&lt;property id=&quot;20303&quot; value=&quot;Öğr.Görv. Ercan ERKALKAN&quot;/&gt;&lt;property id=&quot;20307&quot; value=&quot;300&quot;/&gt;&lt;property id=&quot;20309&quot; value=&quot;17993&quot;/&gt;&lt;property id=&quot;20312&quot; value=&quot;0&quot;/&gt;&lt;/object&gt;&lt;object type=&quot;3&quot; unique_id=&quot;17718&quot;&gt;&lt;property id=&quot;20148&quot; value=&quot;5&quot;/&gt;&lt;property id=&quot;20300&quot; value=&quot;Slide 46&quot;/&gt;&lt;property id=&quot;20302&quot; value=&quot;0&quot;/&gt;&lt;property id=&quot;20303&quot; value=&quot;Öğr.Görv. Ercan ERKALKAN&quot;/&gt;&lt;property id=&quot;20307&quot; value=&quot;301&quot;/&gt;&lt;property id=&quot;20309&quot; value=&quot;17993&quot;/&gt;&lt;property id=&quot;20312&quot; value=&quot;0&quot;/&gt;&lt;/object&gt;&lt;object type=&quot;3&quot; unique_id=&quot;17719&quot;&gt;&lt;property id=&quot;20148&quot; value=&quot;5&quot;/&gt;&lt;property id=&quot;20300&quot; value=&quot;Slide 47&quot;/&gt;&lt;property id=&quot;20302&quot; value=&quot;0&quot;/&gt;&lt;property id=&quot;20303&quot; value=&quot;Öğr.Görv. Ercan ERKALKAN&quot;/&gt;&lt;property id=&quot;20307&quot; value=&quot;302&quot;/&gt;&lt;property id=&quot;20309&quot; value=&quot;17993&quot;/&gt;&lt;property id=&quot;20312&quot; value=&quot;0&quot;/&gt;&lt;/object&gt;&lt;object type=&quot;3&quot; unique_id=&quot;17720&quot;&gt;&lt;property id=&quot;20148&quot; value=&quot;5&quot;/&gt;&lt;property id=&quot;20300&quot; value=&quot;Slide 48&quot;/&gt;&lt;property id=&quot;20302&quot; value=&quot;0&quot;/&gt;&lt;property id=&quot;20303&quot; value=&quot;Öğr.Görv. Ercan ERKALKAN&quot;/&gt;&lt;property id=&quot;20307&quot; value=&quot;303&quot;/&gt;&lt;property id=&quot;20309&quot; value=&quot;17993&quot;/&gt;&lt;property id=&quot;20312&quot; value=&quot;0&quot;/&gt;&lt;/object&gt;&lt;object type=&quot;3&quot; unique_id=&quot;17721&quot;&gt;&lt;property id=&quot;20148&quot; value=&quot;5&quot;/&gt;&lt;property id=&quot;20300&quot; value=&quot;Slide 49&quot;/&gt;&lt;property id=&quot;20302&quot; value=&quot;0&quot;/&gt;&lt;property id=&quot;20303&quot; value=&quot;Öğr.Görv. Ercan ERKALKAN&quot;/&gt;&lt;property id=&quot;20307&quot; value=&quot;304&quot;/&gt;&lt;property id=&quot;20309&quot; value=&quot;17993&quot;/&gt;&lt;property id=&quot;20312&quot; value=&quot;0&quot;/&gt;&lt;/object&gt;&lt;object type=&quot;3&quot; unique_id=&quot;17722&quot;&gt;&lt;property id=&quot;20148&quot; value=&quot;5&quot;/&gt;&lt;property id=&quot;20300&quot; value=&quot;Slide 50&quot;/&gt;&lt;property id=&quot;20302&quot; value=&quot;0&quot;/&gt;&lt;property id=&quot;20303&quot; value=&quot;Öğr.Görv. Ercan ERKALKAN&quot;/&gt;&lt;property id=&quot;20307&quot; value=&quot;305&quot;/&gt;&lt;property id=&quot;20309&quot; value=&quot;17993&quot;/&gt;&lt;property id=&quot;20312&quot; value=&quot;0&quot;/&gt;&lt;/object&gt;&lt;object type=&quot;3&quot; unique_id=&quot;17723&quot;&gt;&lt;property id=&quot;20148&quot; value=&quot;5&quot;/&gt;&lt;property id=&quot;20300&quot; value=&quot;Slide 51&quot;/&gt;&lt;property id=&quot;20302&quot; value=&quot;0&quot;/&gt;&lt;property id=&quot;20303&quot; value=&quot;Öğr.Görv. Ercan ERKALKAN&quot;/&gt;&lt;property id=&quot;20307&quot; value=&quot;306&quot;/&gt;&lt;property id=&quot;20309&quot; value=&quot;17993&quot;/&gt;&lt;property id=&quot;20312&quot; value=&quot;0&quot;/&gt;&lt;/object&gt;&lt;object type=&quot;3&quot; unique_id=&quot;17725&quot;&gt;&lt;property id=&quot;20148&quot; value=&quot;5&quot;/&gt;&lt;property id=&quot;20300&quot; value=&quot;Slide 53&quot;/&gt;&lt;property id=&quot;20302&quot; value=&quot;0&quot;/&gt;&lt;property id=&quot;20303&quot; value=&quot;Öğr.Görv. Ercan ERKALKAN&quot;/&gt;&lt;property id=&quot;20307&quot; value=&quot;308&quot;/&gt;&lt;property id=&quot;20309&quot; value=&quot;17993&quot;/&gt;&lt;property id=&quot;20312&quot; value=&quot;0&quot;/&gt;&lt;/object&gt;&lt;object type=&quot;3&quot; unique_id=&quot;17726&quot;&gt;&lt;property id=&quot;20148&quot; value=&quot;5&quot;/&gt;&lt;property id=&quot;20300&quot; value=&quot;Slide 54&quot;/&gt;&lt;property id=&quot;20302&quot; value=&quot;0&quot;/&gt;&lt;property id=&quot;20303&quot; value=&quot;Öğr.Görv. Ercan ERKALKAN&quot;/&gt;&lt;property id=&quot;20307&quot; value=&quot;309&quot;/&gt;&lt;property id=&quot;20309&quot; value=&quot;17993&quot;/&gt;&lt;property id=&quot;20312&quot; value=&quot;0&quot;/&gt;&lt;/object&gt;&lt;object type=&quot;3&quot; unique_id=&quot;17727&quot;&gt;&lt;property id=&quot;20148&quot; value=&quot;5&quot;/&gt;&lt;property id=&quot;20300&quot; value=&quot;Slide 55&quot;/&gt;&lt;property id=&quot;20302&quot; value=&quot;0&quot;/&gt;&lt;property id=&quot;20303&quot; value=&quot;Öğr.Görv. Ercan ERKALKAN&quot;/&gt;&lt;property id=&quot;20307&quot; value=&quot;310&quot;/&gt;&lt;property id=&quot;20309&quot; value=&quot;17993&quot;/&gt;&lt;property id=&quot;20312&quot; value=&quot;0&quot;/&gt;&lt;/object&gt;&lt;object type=&quot;3&quot; unique_id=&quot;18254&quot;&gt;&lt;property id=&quot;20148&quot; value=&quot;5&quot;/&gt;&lt;property id=&quot;20300&quot; value=&quot;Slide 52&quot;/&gt;&lt;property id=&quot;20307&quot; value=&quot;311&quot;/&gt;&lt;/object&gt;&lt;/object&gt;&lt;object type=&quot;4&quot; unique_id=&quot;10023&quot;&gt;&lt;object type=&quot;5&quot; unique_id=&quot;17988&quot;&gt;&lt;property id=&quot;20149&quot; value=&quot;İçerik Geliştirme&quot;/&gt;&lt;property id=&quot;20150&quot; value=&quot;Öğretim Görevlisi&quot;/&gt;&lt;property id=&quot;20151&quot; value=&quot;photo.png&quot;/&gt;&lt;property id=&quot;20153&quot; value=&quot;uzem.icerik@marmara.edu.tr&quot;/&gt;&lt;property id=&quot;20159&quot; value=&quot;logo.png&quot;/&gt;&lt;/object&gt;&lt;object type=&quot;5&quot; unique_id=&quot;17993&quot;&gt;&lt;property id=&quot;20000&quot; value=&quot;0&quot;/&gt;&lt;property id=&quot;20149&quot; value=&quot;Öğr.Görv. Ercan ERKALKAN&quot;/&gt;&lt;property id=&quot;20150&quot; value=&quot;Öğretim Görevlisi&quot;/&gt;&lt;property id=&quot;20151&quot; value=&quot;photo.png&quot;/&gt;&lt;property id=&quot;20153&quot; value=&quot;ercan.erkalkan@marmara.edu.tr&quot;/&gt;&lt;property id=&quot;20159&quot; value=&quot;logo.png&quot;/&gt;&lt;/object&gt;&lt;/object&gt;&lt;object type=&quot;10&quot; unique_id=&quot;10060&quot;&gt;&lt;object type=&quot;11&quot; unique_id=&quot;10061&quot;&gt;&lt;property id=&quot;20180&quot; value=&quot;0&quot;/&gt;&lt;property id=&quot;20181&quot; value=&quot;1&quot;/&gt;&lt;property id=&quot;20182&quot; value=&quot;0&quot;/&gt;&lt;property id=&quot;20183&quot; value=&quot;1&quot;/&gt;&lt;/object&gt;&lt;object type=&quot;12&quot; unique_id=&quot;10062&quot;&gt;&lt;/object&gt;&lt;object type=&quot;13&quot; unique_id=&quot;1007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8&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1058</Words>
  <Application>Microsoft Office PowerPoint</Application>
  <PresentationFormat>On-screen Show (4:3)</PresentationFormat>
  <Paragraphs>162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Ofis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pamuk</dc:creator>
  <cp:lastModifiedBy>Mehmet Fatih  Aydın</cp:lastModifiedBy>
  <cp:revision>219</cp:revision>
  <cp:lastPrinted>2012-12-13T09:18:37Z</cp:lastPrinted>
  <dcterms:created xsi:type="dcterms:W3CDTF">2012-01-25T12:16:36Z</dcterms:created>
  <dcterms:modified xsi:type="dcterms:W3CDTF">2023-03-15T09:23:08Z</dcterms:modified>
</cp:coreProperties>
</file>