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1.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3.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34.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5.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6.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7.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38.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3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4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4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43.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4.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45.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46.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4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4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49.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5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51.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5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53.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54.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55.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56.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57.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58.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59.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60.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6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10234613" cy="7102475"/>
  <p:custDataLst>
    <p:tags r:id="rId67"/>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varScale="1">
        <p:scale>
          <a:sx n="105" d="100"/>
          <a:sy n="105" d="100"/>
        </p:scale>
        <p:origin x="13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796717" y="0"/>
            <a:ext cx="4435610" cy="354738"/>
          </a:xfrm>
          <a:prstGeom prst="rect">
            <a:avLst/>
          </a:prstGeom>
        </p:spPr>
        <p:txBody>
          <a:bodyPr vert="horz" lIns="91440" tIns="45720" rIns="91440" bIns="45720" rtlCol="0"/>
          <a:lstStyle>
            <a:lvl1pPr algn="r">
              <a:defRPr sz="1200"/>
            </a:lvl1pPr>
          </a:lstStyle>
          <a:p>
            <a:fld id="{5397A9D9-5389-4173-AF7E-F901413BDC5C}" type="datetimeFigureOut">
              <a:rPr lang="tr-TR" smtClean="0"/>
              <a:t>9.05.2023</a:t>
            </a:fld>
            <a:endParaRPr lang="tr-TR"/>
          </a:p>
        </p:txBody>
      </p:sp>
      <p:sp>
        <p:nvSpPr>
          <p:cNvPr id="4" name="Altbilgi Yer Tutucusu 3"/>
          <p:cNvSpPr>
            <a:spLocks noGrp="1"/>
          </p:cNvSpPr>
          <p:nvPr>
            <p:ph type="ftr" sz="quarter" idx="2"/>
          </p:nvPr>
        </p:nvSpPr>
        <p:spPr>
          <a:xfrm>
            <a:off x="1" y="6746635"/>
            <a:ext cx="4435610" cy="35473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796717" y="6746635"/>
            <a:ext cx="4435610" cy="354738"/>
          </a:xfrm>
          <a:prstGeom prst="rect">
            <a:avLst/>
          </a:prstGeom>
        </p:spPr>
        <p:txBody>
          <a:bodyPr vert="horz" lIns="91440" tIns="45720" rIns="91440" bIns="45720" rtlCol="0" anchor="b"/>
          <a:lstStyle>
            <a:lvl1pPr algn="r">
              <a:defRPr sz="1200"/>
            </a:lvl1pPr>
          </a:lstStyle>
          <a:p>
            <a:fld id="{C42CD4FC-FF66-4429-92D6-CCA573269859}" type="slidenum">
              <a:rPr lang="tr-TR" smtClean="0"/>
              <a:t>‹#›</a:t>
            </a:fld>
            <a:endParaRPr lang="tr-TR"/>
          </a:p>
        </p:txBody>
      </p:sp>
    </p:spTree>
    <p:extLst>
      <p:ext uri="{BB962C8B-B14F-4D97-AF65-F5344CB8AC3E}">
        <p14:creationId xmlns:p14="http://schemas.microsoft.com/office/powerpoint/2010/main" val="3356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4999" cy="355124"/>
          </a:xfrm>
          <a:prstGeom prst="rect">
            <a:avLst/>
          </a:prstGeom>
        </p:spPr>
        <p:txBody>
          <a:bodyPr vert="horz" lIns="99066" tIns="49533" rIns="99066" bIns="49533" rtlCol="0"/>
          <a:lstStyle>
            <a:lvl1pPr algn="l">
              <a:defRPr sz="1300"/>
            </a:lvl1pPr>
          </a:lstStyle>
          <a:p>
            <a:endParaRPr lang="tr-TR"/>
          </a:p>
        </p:txBody>
      </p:sp>
      <p:sp>
        <p:nvSpPr>
          <p:cNvPr id="3" name="Veri Yer Tutucusu 2"/>
          <p:cNvSpPr>
            <a:spLocks noGrp="1"/>
          </p:cNvSpPr>
          <p:nvPr>
            <p:ph type="dt" idx="1"/>
          </p:nvPr>
        </p:nvSpPr>
        <p:spPr>
          <a:xfrm>
            <a:off x="5797246" y="0"/>
            <a:ext cx="4434999" cy="355124"/>
          </a:xfrm>
          <a:prstGeom prst="rect">
            <a:avLst/>
          </a:prstGeom>
        </p:spPr>
        <p:txBody>
          <a:bodyPr vert="horz" lIns="99066" tIns="49533" rIns="99066" bIns="49533" rtlCol="0"/>
          <a:lstStyle>
            <a:lvl1pPr algn="r">
              <a:defRPr sz="1300"/>
            </a:lvl1pPr>
          </a:lstStyle>
          <a:p>
            <a:fld id="{DC6CEA6C-594A-4873-B219-2B29DA5829E0}" type="datetimeFigureOut">
              <a:rPr lang="tr-TR" smtClean="0"/>
              <a:t>9.05.2023</a:t>
            </a:fld>
            <a:endParaRPr lang="tr-TR"/>
          </a:p>
        </p:txBody>
      </p:sp>
      <p:sp>
        <p:nvSpPr>
          <p:cNvPr id="4" name="Slayt Görüntüsü Yer Tutucusu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endParaRPr lang="tr-TR"/>
          </a:p>
        </p:txBody>
      </p:sp>
      <p:sp>
        <p:nvSpPr>
          <p:cNvPr id="5" name="Not Yer Tutucusu 4"/>
          <p:cNvSpPr>
            <a:spLocks noGrp="1"/>
          </p:cNvSpPr>
          <p:nvPr>
            <p:ph type="body" sz="quarter" idx="3"/>
          </p:nvPr>
        </p:nvSpPr>
        <p:spPr>
          <a:xfrm>
            <a:off x="1023462" y="3373675"/>
            <a:ext cx="8187690" cy="3196114"/>
          </a:xfrm>
          <a:prstGeom prst="rect">
            <a:avLst/>
          </a:prstGeom>
        </p:spPr>
        <p:txBody>
          <a:bodyPr vert="horz" lIns="99066" tIns="49533" rIns="99066" bIns="49533"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1" y="6746119"/>
            <a:ext cx="4434999" cy="355124"/>
          </a:xfrm>
          <a:prstGeom prst="rect">
            <a:avLst/>
          </a:prstGeom>
        </p:spPr>
        <p:txBody>
          <a:bodyPr vert="horz" lIns="99066" tIns="49533" rIns="99066" bIns="49533" rtlCol="0" anchor="b"/>
          <a:lstStyle>
            <a:lvl1pPr algn="l">
              <a:defRPr sz="1300"/>
            </a:lvl1pPr>
          </a:lstStyle>
          <a:p>
            <a:endParaRPr lang="tr-TR"/>
          </a:p>
        </p:txBody>
      </p:sp>
      <p:sp>
        <p:nvSpPr>
          <p:cNvPr id="7" name="Slayt Numarası Yer Tutucusu 6"/>
          <p:cNvSpPr>
            <a:spLocks noGrp="1"/>
          </p:cNvSpPr>
          <p:nvPr>
            <p:ph type="sldNum" sz="quarter" idx="5"/>
          </p:nvPr>
        </p:nvSpPr>
        <p:spPr>
          <a:xfrm>
            <a:off x="5797246" y="6746119"/>
            <a:ext cx="4434999" cy="355124"/>
          </a:xfrm>
          <a:prstGeom prst="rect">
            <a:avLst/>
          </a:prstGeom>
        </p:spPr>
        <p:txBody>
          <a:bodyPr vert="horz" lIns="99066" tIns="49533" rIns="99066" bIns="49533" rtlCol="0" anchor="b"/>
          <a:lstStyle>
            <a:lvl1pPr algn="r">
              <a:defRPr sz="1300"/>
            </a:lvl1pPr>
          </a:lstStyle>
          <a:p>
            <a:fld id="{3E941159-20D0-4B44-8346-CEB6645F637B}" type="slidenum">
              <a:rPr lang="tr-TR" smtClean="0"/>
              <a:t>‹#›</a:t>
            </a:fld>
            <a:endParaRPr lang="tr-TR"/>
          </a:p>
        </p:txBody>
      </p:sp>
    </p:spTree>
    <p:extLst>
      <p:ext uri="{BB962C8B-B14F-4D97-AF65-F5344CB8AC3E}">
        <p14:creationId xmlns:p14="http://schemas.microsoft.com/office/powerpoint/2010/main" val="314256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11</a:t>
            </a:fld>
            <a:endParaRPr lang="tr-TR" dirty="0"/>
          </a:p>
        </p:txBody>
      </p:sp>
    </p:spTree>
    <p:extLst>
      <p:ext uri="{BB962C8B-B14F-4D97-AF65-F5344CB8AC3E}">
        <p14:creationId xmlns:p14="http://schemas.microsoft.com/office/powerpoint/2010/main" val="220857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12</a:t>
            </a:fld>
            <a:endParaRPr lang="tr-TR" dirty="0"/>
          </a:p>
        </p:txBody>
      </p:sp>
    </p:spTree>
    <p:extLst>
      <p:ext uri="{BB962C8B-B14F-4D97-AF65-F5344CB8AC3E}">
        <p14:creationId xmlns:p14="http://schemas.microsoft.com/office/powerpoint/2010/main" val="2494576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13</a:t>
            </a:fld>
            <a:endParaRPr lang="tr-TR" dirty="0"/>
          </a:p>
        </p:txBody>
      </p:sp>
    </p:spTree>
    <p:extLst>
      <p:ext uri="{BB962C8B-B14F-4D97-AF65-F5344CB8AC3E}">
        <p14:creationId xmlns:p14="http://schemas.microsoft.com/office/powerpoint/2010/main" val="161094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14</a:t>
            </a:fld>
            <a:endParaRPr lang="tr-TR" dirty="0"/>
          </a:p>
        </p:txBody>
      </p:sp>
    </p:spTree>
    <p:extLst>
      <p:ext uri="{BB962C8B-B14F-4D97-AF65-F5344CB8AC3E}">
        <p14:creationId xmlns:p14="http://schemas.microsoft.com/office/powerpoint/2010/main" val="2815253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15</a:t>
            </a:fld>
            <a:endParaRPr lang="tr-TR" dirty="0"/>
          </a:p>
        </p:txBody>
      </p:sp>
    </p:spTree>
    <p:extLst>
      <p:ext uri="{BB962C8B-B14F-4D97-AF65-F5344CB8AC3E}">
        <p14:creationId xmlns:p14="http://schemas.microsoft.com/office/powerpoint/2010/main" val="276581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16</a:t>
            </a:fld>
            <a:endParaRPr lang="tr-TR" dirty="0"/>
          </a:p>
        </p:txBody>
      </p:sp>
    </p:spTree>
    <p:extLst>
      <p:ext uri="{BB962C8B-B14F-4D97-AF65-F5344CB8AC3E}">
        <p14:creationId xmlns:p14="http://schemas.microsoft.com/office/powerpoint/2010/main" val="3022281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17</a:t>
            </a:fld>
            <a:endParaRPr lang="tr-TR" dirty="0"/>
          </a:p>
        </p:txBody>
      </p:sp>
    </p:spTree>
    <p:extLst>
      <p:ext uri="{BB962C8B-B14F-4D97-AF65-F5344CB8AC3E}">
        <p14:creationId xmlns:p14="http://schemas.microsoft.com/office/powerpoint/2010/main" val="588038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18</a:t>
            </a:fld>
            <a:endParaRPr lang="tr-TR" dirty="0"/>
          </a:p>
        </p:txBody>
      </p:sp>
    </p:spTree>
    <p:extLst>
      <p:ext uri="{BB962C8B-B14F-4D97-AF65-F5344CB8AC3E}">
        <p14:creationId xmlns:p14="http://schemas.microsoft.com/office/powerpoint/2010/main" val="341764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19</a:t>
            </a:fld>
            <a:endParaRPr lang="tr-TR" dirty="0"/>
          </a:p>
        </p:txBody>
      </p:sp>
    </p:spTree>
    <p:extLst>
      <p:ext uri="{BB962C8B-B14F-4D97-AF65-F5344CB8AC3E}">
        <p14:creationId xmlns:p14="http://schemas.microsoft.com/office/powerpoint/2010/main" val="2163885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20</a:t>
            </a:fld>
            <a:endParaRPr lang="tr-TR" dirty="0"/>
          </a:p>
        </p:txBody>
      </p:sp>
    </p:spTree>
    <p:extLst>
      <p:ext uri="{BB962C8B-B14F-4D97-AF65-F5344CB8AC3E}">
        <p14:creationId xmlns:p14="http://schemas.microsoft.com/office/powerpoint/2010/main" val="181882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09763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21</a:t>
            </a:fld>
            <a:endParaRPr lang="tr-TR" dirty="0"/>
          </a:p>
        </p:txBody>
      </p:sp>
    </p:spTree>
    <p:extLst>
      <p:ext uri="{BB962C8B-B14F-4D97-AF65-F5344CB8AC3E}">
        <p14:creationId xmlns:p14="http://schemas.microsoft.com/office/powerpoint/2010/main" val="221939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22</a:t>
            </a:fld>
            <a:endParaRPr lang="tr-TR" dirty="0"/>
          </a:p>
        </p:txBody>
      </p:sp>
    </p:spTree>
    <p:extLst>
      <p:ext uri="{BB962C8B-B14F-4D97-AF65-F5344CB8AC3E}">
        <p14:creationId xmlns:p14="http://schemas.microsoft.com/office/powerpoint/2010/main" val="2318380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23</a:t>
            </a:fld>
            <a:endParaRPr lang="tr-TR" dirty="0"/>
          </a:p>
        </p:txBody>
      </p:sp>
    </p:spTree>
    <p:extLst>
      <p:ext uri="{BB962C8B-B14F-4D97-AF65-F5344CB8AC3E}">
        <p14:creationId xmlns:p14="http://schemas.microsoft.com/office/powerpoint/2010/main" val="3693358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24</a:t>
            </a:fld>
            <a:endParaRPr lang="tr-TR" dirty="0"/>
          </a:p>
        </p:txBody>
      </p:sp>
    </p:spTree>
    <p:extLst>
      <p:ext uri="{BB962C8B-B14F-4D97-AF65-F5344CB8AC3E}">
        <p14:creationId xmlns:p14="http://schemas.microsoft.com/office/powerpoint/2010/main" val="74296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25</a:t>
            </a:fld>
            <a:endParaRPr lang="tr-TR" dirty="0"/>
          </a:p>
        </p:txBody>
      </p:sp>
    </p:spTree>
    <p:extLst>
      <p:ext uri="{BB962C8B-B14F-4D97-AF65-F5344CB8AC3E}">
        <p14:creationId xmlns:p14="http://schemas.microsoft.com/office/powerpoint/2010/main" val="1622914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26</a:t>
            </a:fld>
            <a:endParaRPr lang="tr-TR" dirty="0"/>
          </a:p>
        </p:txBody>
      </p:sp>
    </p:spTree>
    <p:extLst>
      <p:ext uri="{BB962C8B-B14F-4D97-AF65-F5344CB8AC3E}">
        <p14:creationId xmlns:p14="http://schemas.microsoft.com/office/powerpoint/2010/main" val="2525770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27</a:t>
            </a:fld>
            <a:endParaRPr lang="tr-TR" dirty="0"/>
          </a:p>
        </p:txBody>
      </p:sp>
    </p:spTree>
    <p:extLst>
      <p:ext uri="{BB962C8B-B14F-4D97-AF65-F5344CB8AC3E}">
        <p14:creationId xmlns:p14="http://schemas.microsoft.com/office/powerpoint/2010/main" val="3948105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28</a:t>
            </a:fld>
            <a:endParaRPr lang="tr-TR" dirty="0"/>
          </a:p>
        </p:txBody>
      </p:sp>
    </p:spTree>
    <p:extLst>
      <p:ext uri="{BB962C8B-B14F-4D97-AF65-F5344CB8AC3E}">
        <p14:creationId xmlns:p14="http://schemas.microsoft.com/office/powerpoint/2010/main" val="1268589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29</a:t>
            </a:fld>
            <a:endParaRPr lang="tr-TR" dirty="0"/>
          </a:p>
        </p:txBody>
      </p:sp>
    </p:spTree>
    <p:extLst>
      <p:ext uri="{BB962C8B-B14F-4D97-AF65-F5344CB8AC3E}">
        <p14:creationId xmlns:p14="http://schemas.microsoft.com/office/powerpoint/2010/main" val="3985996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30</a:t>
            </a:fld>
            <a:endParaRPr lang="tr-TR" dirty="0"/>
          </a:p>
        </p:txBody>
      </p:sp>
    </p:spTree>
    <p:extLst>
      <p:ext uri="{BB962C8B-B14F-4D97-AF65-F5344CB8AC3E}">
        <p14:creationId xmlns:p14="http://schemas.microsoft.com/office/powerpoint/2010/main" val="984234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962619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31</a:t>
            </a:fld>
            <a:endParaRPr lang="tr-TR" dirty="0"/>
          </a:p>
        </p:txBody>
      </p:sp>
    </p:spTree>
    <p:extLst>
      <p:ext uri="{BB962C8B-B14F-4D97-AF65-F5344CB8AC3E}">
        <p14:creationId xmlns:p14="http://schemas.microsoft.com/office/powerpoint/2010/main" val="19711580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32</a:t>
            </a:fld>
            <a:endParaRPr lang="tr-TR" dirty="0"/>
          </a:p>
        </p:txBody>
      </p:sp>
    </p:spTree>
    <p:extLst>
      <p:ext uri="{BB962C8B-B14F-4D97-AF65-F5344CB8AC3E}">
        <p14:creationId xmlns:p14="http://schemas.microsoft.com/office/powerpoint/2010/main" val="364712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33</a:t>
            </a:fld>
            <a:endParaRPr lang="tr-TR" dirty="0"/>
          </a:p>
        </p:txBody>
      </p:sp>
    </p:spTree>
    <p:extLst>
      <p:ext uri="{BB962C8B-B14F-4D97-AF65-F5344CB8AC3E}">
        <p14:creationId xmlns:p14="http://schemas.microsoft.com/office/powerpoint/2010/main" val="1768349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34</a:t>
            </a:fld>
            <a:endParaRPr lang="tr-TR" dirty="0"/>
          </a:p>
        </p:txBody>
      </p:sp>
    </p:spTree>
    <p:extLst>
      <p:ext uri="{BB962C8B-B14F-4D97-AF65-F5344CB8AC3E}">
        <p14:creationId xmlns:p14="http://schemas.microsoft.com/office/powerpoint/2010/main" val="4000667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35</a:t>
            </a:fld>
            <a:endParaRPr lang="tr-TR" dirty="0"/>
          </a:p>
        </p:txBody>
      </p:sp>
    </p:spTree>
    <p:extLst>
      <p:ext uri="{BB962C8B-B14F-4D97-AF65-F5344CB8AC3E}">
        <p14:creationId xmlns:p14="http://schemas.microsoft.com/office/powerpoint/2010/main" val="3877479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36</a:t>
            </a:fld>
            <a:endParaRPr lang="tr-TR" dirty="0"/>
          </a:p>
        </p:txBody>
      </p:sp>
    </p:spTree>
    <p:extLst>
      <p:ext uri="{BB962C8B-B14F-4D97-AF65-F5344CB8AC3E}">
        <p14:creationId xmlns:p14="http://schemas.microsoft.com/office/powerpoint/2010/main" val="3047900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37</a:t>
            </a:fld>
            <a:endParaRPr lang="tr-TR" dirty="0"/>
          </a:p>
        </p:txBody>
      </p:sp>
    </p:spTree>
    <p:extLst>
      <p:ext uri="{BB962C8B-B14F-4D97-AF65-F5344CB8AC3E}">
        <p14:creationId xmlns:p14="http://schemas.microsoft.com/office/powerpoint/2010/main" val="1256636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38</a:t>
            </a:fld>
            <a:endParaRPr lang="tr-TR" dirty="0"/>
          </a:p>
        </p:txBody>
      </p:sp>
    </p:spTree>
    <p:extLst>
      <p:ext uri="{BB962C8B-B14F-4D97-AF65-F5344CB8AC3E}">
        <p14:creationId xmlns:p14="http://schemas.microsoft.com/office/powerpoint/2010/main" val="1891214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39</a:t>
            </a:fld>
            <a:endParaRPr lang="tr-TR" dirty="0"/>
          </a:p>
        </p:txBody>
      </p:sp>
    </p:spTree>
    <p:extLst>
      <p:ext uri="{BB962C8B-B14F-4D97-AF65-F5344CB8AC3E}">
        <p14:creationId xmlns:p14="http://schemas.microsoft.com/office/powerpoint/2010/main" val="826758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40</a:t>
            </a:fld>
            <a:endParaRPr lang="tr-TR" dirty="0"/>
          </a:p>
        </p:txBody>
      </p:sp>
    </p:spTree>
    <p:extLst>
      <p:ext uri="{BB962C8B-B14F-4D97-AF65-F5344CB8AC3E}">
        <p14:creationId xmlns:p14="http://schemas.microsoft.com/office/powerpoint/2010/main" val="178264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a:t>
            </a:fld>
            <a:endParaRPr lang="tr-TR" dirty="0"/>
          </a:p>
        </p:txBody>
      </p:sp>
    </p:spTree>
    <p:extLst>
      <p:ext uri="{BB962C8B-B14F-4D97-AF65-F5344CB8AC3E}">
        <p14:creationId xmlns:p14="http://schemas.microsoft.com/office/powerpoint/2010/main" val="1668297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41</a:t>
            </a:fld>
            <a:endParaRPr lang="tr-TR" dirty="0"/>
          </a:p>
        </p:txBody>
      </p:sp>
    </p:spTree>
    <p:extLst>
      <p:ext uri="{BB962C8B-B14F-4D97-AF65-F5344CB8AC3E}">
        <p14:creationId xmlns:p14="http://schemas.microsoft.com/office/powerpoint/2010/main" val="1464212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42</a:t>
            </a:fld>
            <a:endParaRPr lang="tr-TR" dirty="0"/>
          </a:p>
        </p:txBody>
      </p:sp>
    </p:spTree>
    <p:extLst>
      <p:ext uri="{BB962C8B-B14F-4D97-AF65-F5344CB8AC3E}">
        <p14:creationId xmlns:p14="http://schemas.microsoft.com/office/powerpoint/2010/main" val="2947957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43</a:t>
            </a:fld>
            <a:endParaRPr lang="tr-TR" dirty="0"/>
          </a:p>
        </p:txBody>
      </p:sp>
    </p:spTree>
    <p:extLst>
      <p:ext uri="{BB962C8B-B14F-4D97-AF65-F5344CB8AC3E}">
        <p14:creationId xmlns:p14="http://schemas.microsoft.com/office/powerpoint/2010/main" val="11658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44</a:t>
            </a:fld>
            <a:endParaRPr lang="tr-TR" dirty="0"/>
          </a:p>
        </p:txBody>
      </p:sp>
    </p:spTree>
    <p:extLst>
      <p:ext uri="{BB962C8B-B14F-4D97-AF65-F5344CB8AC3E}">
        <p14:creationId xmlns:p14="http://schemas.microsoft.com/office/powerpoint/2010/main" val="3999673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45</a:t>
            </a:fld>
            <a:endParaRPr lang="tr-TR" dirty="0"/>
          </a:p>
        </p:txBody>
      </p:sp>
    </p:spTree>
    <p:extLst>
      <p:ext uri="{BB962C8B-B14F-4D97-AF65-F5344CB8AC3E}">
        <p14:creationId xmlns:p14="http://schemas.microsoft.com/office/powerpoint/2010/main" val="2790384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46</a:t>
            </a:fld>
            <a:endParaRPr lang="tr-TR" dirty="0"/>
          </a:p>
        </p:txBody>
      </p:sp>
    </p:spTree>
    <p:extLst>
      <p:ext uri="{BB962C8B-B14F-4D97-AF65-F5344CB8AC3E}">
        <p14:creationId xmlns:p14="http://schemas.microsoft.com/office/powerpoint/2010/main" val="1104486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47</a:t>
            </a:fld>
            <a:endParaRPr lang="tr-TR" dirty="0"/>
          </a:p>
        </p:txBody>
      </p:sp>
    </p:spTree>
    <p:extLst>
      <p:ext uri="{BB962C8B-B14F-4D97-AF65-F5344CB8AC3E}">
        <p14:creationId xmlns:p14="http://schemas.microsoft.com/office/powerpoint/2010/main" val="1924873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48</a:t>
            </a:fld>
            <a:endParaRPr lang="tr-TR" dirty="0"/>
          </a:p>
        </p:txBody>
      </p:sp>
    </p:spTree>
    <p:extLst>
      <p:ext uri="{BB962C8B-B14F-4D97-AF65-F5344CB8AC3E}">
        <p14:creationId xmlns:p14="http://schemas.microsoft.com/office/powerpoint/2010/main" val="1010388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49</a:t>
            </a:fld>
            <a:endParaRPr lang="tr-TR" dirty="0"/>
          </a:p>
        </p:txBody>
      </p:sp>
    </p:spTree>
    <p:extLst>
      <p:ext uri="{BB962C8B-B14F-4D97-AF65-F5344CB8AC3E}">
        <p14:creationId xmlns:p14="http://schemas.microsoft.com/office/powerpoint/2010/main" val="2643845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50</a:t>
            </a:fld>
            <a:endParaRPr lang="tr-TR" dirty="0"/>
          </a:p>
        </p:txBody>
      </p:sp>
    </p:spTree>
    <p:extLst>
      <p:ext uri="{BB962C8B-B14F-4D97-AF65-F5344CB8AC3E}">
        <p14:creationId xmlns:p14="http://schemas.microsoft.com/office/powerpoint/2010/main" val="61986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a:t>
            </a:fld>
            <a:endParaRPr lang="tr-TR" dirty="0"/>
          </a:p>
        </p:txBody>
      </p:sp>
    </p:spTree>
    <p:extLst>
      <p:ext uri="{BB962C8B-B14F-4D97-AF65-F5344CB8AC3E}">
        <p14:creationId xmlns:p14="http://schemas.microsoft.com/office/powerpoint/2010/main" val="668771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51</a:t>
            </a:fld>
            <a:endParaRPr lang="tr-TR" dirty="0"/>
          </a:p>
        </p:txBody>
      </p:sp>
    </p:spTree>
    <p:extLst>
      <p:ext uri="{BB962C8B-B14F-4D97-AF65-F5344CB8AC3E}">
        <p14:creationId xmlns:p14="http://schemas.microsoft.com/office/powerpoint/2010/main" val="3105050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52</a:t>
            </a:fld>
            <a:endParaRPr lang="tr-TR" dirty="0"/>
          </a:p>
        </p:txBody>
      </p:sp>
    </p:spTree>
    <p:extLst>
      <p:ext uri="{BB962C8B-B14F-4D97-AF65-F5344CB8AC3E}">
        <p14:creationId xmlns:p14="http://schemas.microsoft.com/office/powerpoint/2010/main" val="20171880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53</a:t>
            </a:fld>
            <a:endParaRPr lang="tr-TR" dirty="0"/>
          </a:p>
        </p:txBody>
      </p:sp>
    </p:spTree>
    <p:extLst>
      <p:ext uri="{BB962C8B-B14F-4D97-AF65-F5344CB8AC3E}">
        <p14:creationId xmlns:p14="http://schemas.microsoft.com/office/powerpoint/2010/main" val="29721980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54</a:t>
            </a:fld>
            <a:endParaRPr lang="tr-TR" dirty="0"/>
          </a:p>
        </p:txBody>
      </p:sp>
    </p:spTree>
    <p:extLst>
      <p:ext uri="{BB962C8B-B14F-4D97-AF65-F5344CB8AC3E}">
        <p14:creationId xmlns:p14="http://schemas.microsoft.com/office/powerpoint/2010/main" val="10380147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55</a:t>
            </a:fld>
            <a:endParaRPr lang="tr-TR" dirty="0"/>
          </a:p>
        </p:txBody>
      </p:sp>
    </p:spTree>
    <p:extLst>
      <p:ext uri="{BB962C8B-B14F-4D97-AF65-F5344CB8AC3E}">
        <p14:creationId xmlns:p14="http://schemas.microsoft.com/office/powerpoint/2010/main" val="946223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56</a:t>
            </a:fld>
            <a:endParaRPr lang="tr-TR" dirty="0"/>
          </a:p>
        </p:txBody>
      </p:sp>
    </p:spTree>
    <p:extLst>
      <p:ext uri="{BB962C8B-B14F-4D97-AF65-F5344CB8AC3E}">
        <p14:creationId xmlns:p14="http://schemas.microsoft.com/office/powerpoint/2010/main" val="33152353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57</a:t>
            </a:fld>
            <a:endParaRPr lang="tr-TR" dirty="0"/>
          </a:p>
        </p:txBody>
      </p:sp>
    </p:spTree>
    <p:extLst>
      <p:ext uri="{BB962C8B-B14F-4D97-AF65-F5344CB8AC3E}">
        <p14:creationId xmlns:p14="http://schemas.microsoft.com/office/powerpoint/2010/main" val="37696462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58</a:t>
            </a:fld>
            <a:endParaRPr lang="tr-TR" dirty="0"/>
          </a:p>
        </p:txBody>
      </p:sp>
    </p:spTree>
    <p:extLst>
      <p:ext uri="{BB962C8B-B14F-4D97-AF65-F5344CB8AC3E}">
        <p14:creationId xmlns:p14="http://schemas.microsoft.com/office/powerpoint/2010/main" val="40560498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59</a:t>
            </a:fld>
            <a:endParaRPr lang="tr-TR" dirty="0"/>
          </a:p>
        </p:txBody>
      </p:sp>
    </p:spTree>
    <p:extLst>
      <p:ext uri="{BB962C8B-B14F-4D97-AF65-F5344CB8AC3E}">
        <p14:creationId xmlns:p14="http://schemas.microsoft.com/office/powerpoint/2010/main" val="16121298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60</a:t>
            </a:fld>
            <a:endParaRPr lang="tr-TR" dirty="0"/>
          </a:p>
        </p:txBody>
      </p:sp>
    </p:spTree>
    <p:extLst>
      <p:ext uri="{BB962C8B-B14F-4D97-AF65-F5344CB8AC3E}">
        <p14:creationId xmlns:p14="http://schemas.microsoft.com/office/powerpoint/2010/main" val="108293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7</a:t>
            </a:fld>
            <a:endParaRPr lang="tr-TR" dirty="0"/>
          </a:p>
        </p:txBody>
      </p:sp>
    </p:spTree>
    <p:extLst>
      <p:ext uri="{BB962C8B-B14F-4D97-AF65-F5344CB8AC3E}">
        <p14:creationId xmlns:p14="http://schemas.microsoft.com/office/powerpoint/2010/main" val="17095720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61</a:t>
            </a:fld>
            <a:endParaRPr lang="tr-TR" dirty="0"/>
          </a:p>
        </p:txBody>
      </p:sp>
    </p:spTree>
    <p:extLst>
      <p:ext uri="{BB962C8B-B14F-4D97-AF65-F5344CB8AC3E}">
        <p14:creationId xmlns:p14="http://schemas.microsoft.com/office/powerpoint/2010/main" val="1912156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62</a:t>
            </a:fld>
            <a:endParaRPr lang="tr-TR" dirty="0"/>
          </a:p>
        </p:txBody>
      </p:sp>
    </p:spTree>
    <p:extLst>
      <p:ext uri="{BB962C8B-B14F-4D97-AF65-F5344CB8AC3E}">
        <p14:creationId xmlns:p14="http://schemas.microsoft.com/office/powerpoint/2010/main" val="35175457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63</a:t>
            </a:fld>
            <a:endParaRPr lang="tr-TR" dirty="0"/>
          </a:p>
        </p:txBody>
      </p:sp>
    </p:spTree>
    <p:extLst>
      <p:ext uri="{BB962C8B-B14F-4D97-AF65-F5344CB8AC3E}">
        <p14:creationId xmlns:p14="http://schemas.microsoft.com/office/powerpoint/2010/main" val="227111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8</a:t>
            </a:fld>
            <a:endParaRPr lang="tr-TR" dirty="0"/>
          </a:p>
        </p:txBody>
      </p:sp>
    </p:spTree>
    <p:extLst>
      <p:ext uri="{BB962C8B-B14F-4D97-AF65-F5344CB8AC3E}">
        <p14:creationId xmlns:p14="http://schemas.microsoft.com/office/powerpoint/2010/main" val="203356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9</a:t>
            </a:fld>
            <a:endParaRPr lang="tr-TR" dirty="0"/>
          </a:p>
        </p:txBody>
      </p:sp>
    </p:spTree>
    <p:extLst>
      <p:ext uri="{BB962C8B-B14F-4D97-AF65-F5344CB8AC3E}">
        <p14:creationId xmlns:p14="http://schemas.microsoft.com/office/powerpoint/2010/main" val="122225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10</a:t>
            </a:fld>
            <a:endParaRPr lang="tr-TR" dirty="0"/>
          </a:p>
        </p:txBody>
      </p:sp>
    </p:spTree>
    <p:extLst>
      <p:ext uri="{BB962C8B-B14F-4D97-AF65-F5344CB8AC3E}">
        <p14:creationId xmlns:p14="http://schemas.microsoft.com/office/powerpoint/2010/main" val="2282965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custDataLst>
              <p:tags r:id="rId1"/>
            </p:custDataLst>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custDataLst>
              <p:tags r:id="rId3"/>
            </p:custDataLst>
          </p:nvPr>
        </p:nvSpPr>
        <p:spPr/>
        <p:txBody>
          <a:bodyPr/>
          <a:lstStyle/>
          <a:p>
            <a:fld id="{35098F36-2ED2-4458-991C-3A06CEB79E18}" type="datetime1">
              <a:rPr lang="tr-TR" smtClean="0"/>
              <a:t>9.05.2023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38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F73562-4505-48D4-AB0C-A78828E571CD}" type="datetime1">
              <a:rPr lang="tr-TR" smtClean="0"/>
              <a:t>9.05.2023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7723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6FACF17-82CF-480E-9001-5ED458AE6550}" type="datetime1">
              <a:rPr lang="tr-TR" smtClean="0"/>
              <a:t>9.05.2023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923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Başlık ve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Metin Yer Tutucusu 2"/>
          <p:cNvSpPr>
            <a:spLocks noGrp="1"/>
          </p:cNvSpPr>
          <p:nvPr>
            <p:ph type="body"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EE404D-031D-4ED0-8F70-63D022D6C58C}" type="datetime1">
              <a:rPr lang="tr-TR" smtClean="0"/>
              <a:t>9.05.2023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5524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İçerik Yer Tutucusu 2"/>
          <p:cNvSpPr>
            <a:spLocks noGrp="1"/>
          </p:cNvSpPr>
          <p:nvPr>
            <p:ph idx="1"/>
            <p:custDataLst>
              <p:tags r:id="rId2"/>
            </p:custDataLst>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custDataLst>
              <p:tags r:id="rId3"/>
            </p:custDataLst>
          </p:nvPr>
        </p:nvSpPr>
        <p:spPr/>
        <p:txBody>
          <a:bodyPr/>
          <a:lstStyle/>
          <a:p>
            <a:fld id="{58C1FF89-F808-4947-9A72-5A5A27CA8FAF}" type="datetime1">
              <a:rPr lang="tr-TR" smtClean="0"/>
              <a:t>9.05.2023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7077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8D45A50-4E68-4439-9E23-3A22CB876B15}" type="datetime1">
              <a:rPr lang="tr-TR" smtClean="0"/>
              <a:t>9.05.2023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322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1C172D5-4EFB-4426-A680-64506F898E14}" type="datetime1">
              <a:rPr lang="tr-TR" smtClean="0"/>
              <a:t>9.05.2023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1198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CD61361-0203-4D3B-9521-95E4D8726404}" type="datetime1">
              <a:rPr lang="tr-TR" smtClean="0"/>
              <a:t>9.05.2023</a:t>
            </a:fld>
            <a:endParaRPr lang="tr-TR"/>
          </a:p>
        </p:txBody>
      </p:sp>
      <p:sp>
        <p:nvSpPr>
          <p:cNvPr id="8" name="Altbilgi Yer Tutucusu 7"/>
          <p:cNvSpPr>
            <a:spLocks noGrp="1"/>
          </p:cNvSpPr>
          <p:nvPr>
            <p:ph type="ftr" sz="quarter" idx="11"/>
          </p:nvPr>
        </p:nvSpPr>
        <p:spPr/>
        <p:txBody>
          <a:bodyPr/>
          <a:lstStyle/>
          <a:p>
            <a:r>
              <a:rPr lang="tr-TR" dirty="0"/>
              <a:t>© Marmara Üniversitesi Uzaktan Eğitim Uygulama ve Araştırma Merkezi</a:t>
            </a:r>
          </a:p>
        </p:txBody>
      </p:sp>
      <p:sp>
        <p:nvSpPr>
          <p:cNvPr id="9" name="Slayt Numarası Yer Tutucusu 8"/>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2681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Veri Yer Tutucusu 2"/>
          <p:cNvSpPr>
            <a:spLocks noGrp="1"/>
          </p:cNvSpPr>
          <p:nvPr>
            <p:ph type="dt" sz="half" idx="10"/>
            <p:custDataLst>
              <p:tags r:id="rId2"/>
            </p:custDataLst>
          </p:nvPr>
        </p:nvSpPr>
        <p:spPr/>
        <p:txBody>
          <a:bodyPr/>
          <a:lstStyle/>
          <a:p>
            <a:fld id="{C0B82931-DE90-426D-B73B-718C24C4C18C}" type="datetime1">
              <a:rPr lang="tr-TR" smtClean="0"/>
              <a:t>9.05.2023</a:t>
            </a:fld>
            <a:endParaRPr lang="tr-TR"/>
          </a:p>
        </p:txBody>
      </p:sp>
      <p:sp>
        <p:nvSpPr>
          <p:cNvPr id="4" name="Altbilgi Yer Tutucusu 3"/>
          <p:cNvSpPr>
            <a:spLocks noGrp="1"/>
          </p:cNvSpPr>
          <p:nvPr>
            <p:ph type="ftr" sz="quarter" idx="11"/>
            <p:custDataLst>
              <p:tags r:id="rId3"/>
            </p:custDataLst>
          </p:nvPr>
        </p:nvSpPr>
        <p:spPr/>
        <p:txBody>
          <a:bodyPr/>
          <a:lstStyle/>
          <a:p>
            <a:r>
              <a:rPr lang="tr-TR" dirty="0"/>
              <a:t>© Marmara Üniversitesi Uzaktan Eğitim Uygulama ve Araştırma Merkezi</a:t>
            </a:r>
          </a:p>
        </p:txBody>
      </p:sp>
      <p:sp>
        <p:nvSpPr>
          <p:cNvPr id="5" name="Slayt Numarası Yer Tutucusu 4"/>
          <p:cNvSpPr>
            <a:spLocks noGrp="1"/>
          </p:cNvSpPr>
          <p:nvPr>
            <p:ph type="sldNum" sz="quarter" idx="12"/>
            <p:custDataLst>
              <p:tags r:id="rId4"/>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0522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C74714-6CBD-4431-9079-FC72EF95DF49}" type="datetime1">
              <a:rPr lang="tr-TR" smtClean="0"/>
              <a:t>9.05.2023</a:t>
            </a:fld>
            <a:endParaRPr lang="tr-TR"/>
          </a:p>
        </p:txBody>
      </p:sp>
      <p:sp>
        <p:nvSpPr>
          <p:cNvPr id="3" name="Altbilgi Yer Tutucusu 2"/>
          <p:cNvSpPr>
            <a:spLocks noGrp="1"/>
          </p:cNvSpPr>
          <p:nvPr>
            <p:ph type="ftr" sz="quarter" idx="11"/>
          </p:nvPr>
        </p:nvSpPr>
        <p:spPr/>
        <p:txBody>
          <a:bodyPr/>
          <a:lstStyle/>
          <a:p>
            <a:r>
              <a:rPr lang="tr-TR" dirty="0"/>
              <a:t>© Marmara Üniversitesi Uzaktan Eğitim Uygulama ve Araştırma Merkezi</a:t>
            </a:r>
          </a:p>
        </p:txBody>
      </p:sp>
      <p:sp>
        <p:nvSpPr>
          <p:cNvPr id="4" name="Slayt Numarası Yer Tutucusu 3"/>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80340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8D9EB1-0F53-402C-8A5A-CF019A6641E1}" type="datetime1">
              <a:rPr lang="tr-TR" smtClean="0"/>
              <a:t>9.05.2023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5615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98BEBEF-B307-481B-9A08-9B1DE716266D}" type="datetime1">
              <a:rPr lang="tr-TR" smtClean="0"/>
              <a:t>9.05.2023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866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41848-2227-4FFC-9B1F-DDB75172346B}" type="datetime1">
              <a:rPr lang="tr-TR" smtClean="0"/>
              <a:t>9.05.2023</a:t>
            </a:fld>
            <a:endParaRPr lang="tr-TR"/>
          </a:p>
        </p:txBody>
      </p:sp>
      <p:sp>
        <p:nvSpPr>
          <p:cNvPr id="5" name="Altbilgi Yer Tutucusu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dirty="0"/>
              <a:t>© Marmara Üniversitesi Uzaktan Eğitim Uygulama ve Araştırma Merkezi</a:t>
            </a:r>
          </a:p>
        </p:txBody>
      </p:sp>
      <p:sp>
        <p:nvSpPr>
          <p:cNvPr id="6" name="Slayt Numarası Yer Tutucusu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703F-5BE9-489E-8C60-8A91ACC9E5BC}" type="slidenum">
              <a:rPr lang="tr-TR" smtClean="0"/>
              <a:t>‹#›</a:t>
            </a:fld>
            <a:endParaRPr lang="tr-TR"/>
          </a:p>
        </p:txBody>
      </p:sp>
    </p:spTree>
    <p:extLst>
      <p:ext uri="{BB962C8B-B14F-4D97-AF65-F5344CB8AC3E}">
        <p14:creationId xmlns:p14="http://schemas.microsoft.com/office/powerpoint/2010/main" val="36706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6.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5.png"/><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8.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0.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9.png"/><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2.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1.png"/><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72.xml"/></Relationships>
</file>

<file path=ppt/slides/_rels/slide17.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1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3.png"/><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17.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5.png"/><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19.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7.png"/><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8.png"/><Relationship Id="rId5" Type="http://schemas.openxmlformats.org/officeDocument/2006/relationships/notesSlide" Target="../notesSlides/notesSlide21.xml"/><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93.xml"/><Relationship Id="rId7" Type="http://schemas.openxmlformats.org/officeDocument/2006/relationships/image" Target="../media/image19.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94.xml"/></Relationships>
</file>

<file path=ppt/slides/_rels/slide2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98.xml"/></Relationships>
</file>

<file path=ppt/slides/_rels/slide2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02.xml"/></Relationships>
</file>

<file path=ppt/slides/_rels/slide2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106.xml"/></Relationships>
</file>

<file path=ppt/slides/_rels/slide27.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22.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21.png"/><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23.png"/><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24.png"/><Relationship Id="rId5" Type="http://schemas.openxmlformats.org/officeDocument/2006/relationships/notesSlide" Target="../notesSlides/notesSlide28.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3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tags" Target="../tags/tag119.xml"/></Relationships>
</file>

<file path=ppt/slides/_rels/slide31.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26.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25.png"/><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28.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27.png"/><Relationship Id="rId5" Type="http://schemas.openxmlformats.org/officeDocument/2006/relationships/notesSlide" Target="../notesSlides/notesSlide3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32.xml"/><Relationship Id="rId4"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30.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29.png"/><Relationship Id="rId5" Type="http://schemas.openxmlformats.org/officeDocument/2006/relationships/notesSlide" Target="../notesSlides/notesSlide33.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notesSlide" Target="../notesSlides/notesSlide34.xml"/><Relationship Id="rId4"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37.xml"/><Relationship Id="rId7" Type="http://schemas.openxmlformats.org/officeDocument/2006/relationships/image" Target="../media/image32.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31.png"/><Relationship Id="rId5" Type="http://schemas.openxmlformats.org/officeDocument/2006/relationships/notesSlide" Target="../notesSlides/notesSlide35.xml"/><Relationship Id="rId4"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35.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34.png"/><Relationship Id="rId5" Type="http://schemas.openxmlformats.org/officeDocument/2006/relationships/notesSlide" Target="../notesSlides/notesSlide36.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notesSlide" Target="../notesSlides/notesSlide37.xml"/><Relationship Id="rId5" Type="http://schemas.openxmlformats.org/officeDocument/2006/relationships/slideLayout" Target="../slideLayouts/slideLayout1.xml"/><Relationship Id="rId4" Type="http://schemas.openxmlformats.org/officeDocument/2006/relationships/tags" Target="../tags/tag144.xml"/></Relationships>
</file>

<file path=ppt/slides/_rels/slide39.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36.png"/><Relationship Id="rId5" Type="http://schemas.openxmlformats.org/officeDocument/2006/relationships/notesSlide" Target="../notesSlides/notesSlide38.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37.png"/><Relationship Id="rId5" Type="http://schemas.openxmlformats.org/officeDocument/2006/relationships/notesSlide" Target="../notesSlides/notesSlide39.xml"/><Relationship Id="rId4"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39.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image" Target="../media/image38.png"/><Relationship Id="rId5" Type="http://schemas.openxmlformats.org/officeDocument/2006/relationships/notesSlide" Target="../notesSlides/notesSlide40.xml"/><Relationship Id="rId4"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notesSlide" Target="../notesSlides/notesSlide41.xml"/><Relationship Id="rId4"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41.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40.png"/><Relationship Id="rId5" Type="http://schemas.openxmlformats.org/officeDocument/2006/relationships/notesSlide" Target="../notesSlides/notesSlide42.xml"/><Relationship Id="rId4"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42.png"/><Relationship Id="rId5" Type="http://schemas.openxmlformats.org/officeDocument/2006/relationships/notesSlide" Target="../notesSlides/notesSlide43.xml"/><Relationship Id="rId4"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43.png"/><Relationship Id="rId5" Type="http://schemas.openxmlformats.org/officeDocument/2006/relationships/notesSlide" Target="../notesSlides/notesSlide44.xml"/><Relationship Id="rId4"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45.xml"/><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44.png"/><Relationship Id="rId5" Type="http://schemas.openxmlformats.org/officeDocument/2006/relationships/notesSlide" Target="../notesSlides/notesSlide46.xml"/><Relationship Id="rId4"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45.png"/><Relationship Id="rId5" Type="http://schemas.openxmlformats.org/officeDocument/2006/relationships/notesSlide" Target="../notesSlides/notesSlide47.xml"/><Relationship Id="rId4"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notesSlide" Target="../notesSlides/notesSlide48.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38.xml"/></Relationships>
</file>

<file path=ppt/slides/_rels/slide50.xml.rels><?xml version="1.0" encoding="UTF-8" standalone="yes"?>
<Relationships xmlns="http://schemas.openxmlformats.org/package/2006/relationships"><Relationship Id="rId3" Type="http://schemas.openxmlformats.org/officeDocument/2006/relationships/tags" Target="../tags/tag180.xml"/><Relationship Id="rId7" Type="http://schemas.openxmlformats.org/officeDocument/2006/relationships/image" Target="../media/image47.png"/><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46.png"/><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notesSlide" Target="../notesSlides/notesSlide50.xml"/><Relationship Id="rId5" Type="http://schemas.openxmlformats.org/officeDocument/2006/relationships/slideLayout" Target="../slideLayouts/slideLayout1.xml"/><Relationship Id="rId4" Type="http://schemas.openxmlformats.org/officeDocument/2006/relationships/tags" Target="../tags/tag184.xml"/></Relationships>
</file>

<file path=ppt/slides/_rels/slide52.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49.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48.png"/><Relationship Id="rId5" Type="http://schemas.openxmlformats.org/officeDocument/2006/relationships/notesSlide" Target="../notesSlides/notesSlide51.xml"/><Relationship Id="rId4"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notesSlide" Target="../notesSlides/notesSlide52.xml"/><Relationship Id="rId4"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51.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50.png"/><Relationship Id="rId5" Type="http://schemas.openxmlformats.org/officeDocument/2006/relationships/notesSlide" Target="../notesSlides/notesSlide53.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54.xml"/><Relationship Id="rId5" Type="http://schemas.openxmlformats.org/officeDocument/2006/relationships/slideLayout" Target="../slideLayouts/slideLayout1.xml"/><Relationship Id="rId4" Type="http://schemas.openxmlformats.org/officeDocument/2006/relationships/tags" Target="../tags/tag197.xml"/></Relationships>
</file>

<file path=ppt/slides/_rels/slide56.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55.xml"/><Relationship Id="rId5" Type="http://schemas.openxmlformats.org/officeDocument/2006/relationships/slideLayout" Target="../slideLayouts/slideLayout1.xml"/><Relationship Id="rId4" Type="http://schemas.openxmlformats.org/officeDocument/2006/relationships/tags" Target="../tags/tag201.xml"/></Relationships>
</file>

<file path=ppt/slides/_rels/slide57.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52.pn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notesSlide" Target="../notesSlides/notesSlide56.xml"/><Relationship Id="rId5" Type="http://schemas.openxmlformats.org/officeDocument/2006/relationships/slideLayout" Target="../slideLayouts/slideLayout1.xml"/><Relationship Id="rId4" Type="http://schemas.openxmlformats.org/officeDocument/2006/relationships/tags" Target="../tags/tag205.xml"/></Relationships>
</file>

<file path=ppt/slides/_rels/slide58.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5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notesSlide" Target="../notesSlides/notesSlide57.xml"/><Relationship Id="rId5" Type="http://schemas.openxmlformats.org/officeDocument/2006/relationships/slideLayout" Target="../slideLayouts/slideLayout1.xml"/><Relationship Id="rId4" Type="http://schemas.openxmlformats.org/officeDocument/2006/relationships/tags" Target="../tags/tag209.xml"/></Relationships>
</file>

<file path=ppt/slides/_rels/slide59.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image" Target="../media/image54.png"/><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notesSlide" Target="../notesSlides/notesSlide58.xml"/><Relationship Id="rId5" Type="http://schemas.openxmlformats.org/officeDocument/2006/relationships/slideLayout" Target="../slideLayouts/slideLayout1.xml"/><Relationship Id="rId4" Type="http://schemas.openxmlformats.org/officeDocument/2006/relationships/tags" Target="../tags/tag213.xml"/></Relationships>
</file>

<file path=ppt/slides/_rels/slide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tags" Target="../tags/tag216.xml"/><Relationship Id="rId7" Type="http://schemas.openxmlformats.org/officeDocument/2006/relationships/image" Target="../media/image55.png"/><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59.xml"/><Relationship Id="rId5" Type="http://schemas.openxmlformats.org/officeDocument/2006/relationships/slideLayout" Target="../slideLayouts/slideLayout1.xml"/><Relationship Id="rId4" Type="http://schemas.openxmlformats.org/officeDocument/2006/relationships/tags" Target="../tags/tag217.xml"/></Relationships>
</file>

<file path=ppt/slides/_rels/slide61.xml.rels><?xml version="1.0" encoding="UTF-8" standalone="yes"?>
<Relationships xmlns="http://schemas.openxmlformats.org/package/2006/relationships"><Relationship Id="rId3" Type="http://schemas.openxmlformats.org/officeDocument/2006/relationships/tags" Target="../tags/tag220.xml"/><Relationship Id="rId7" Type="http://schemas.openxmlformats.org/officeDocument/2006/relationships/image" Target="../media/image56.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notesSlide" Target="../notesSlides/notesSlide60.xml"/><Relationship Id="rId5" Type="http://schemas.openxmlformats.org/officeDocument/2006/relationships/slideLayout" Target="../slideLayouts/slideLayout1.xml"/><Relationship Id="rId4" Type="http://schemas.openxmlformats.org/officeDocument/2006/relationships/tags" Target="../tags/tag221.xml"/></Relationships>
</file>

<file path=ppt/slides/_rels/slide62.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image" Target="../media/image57.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notesSlide" Target="../notesSlides/notesSlide61.xml"/><Relationship Id="rId5" Type="http://schemas.openxmlformats.org/officeDocument/2006/relationships/slideLayout" Target="../slideLayouts/slideLayout1.xml"/><Relationship Id="rId4" Type="http://schemas.openxmlformats.org/officeDocument/2006/relationships/tags" Target="../tags/tag225.xml"/></Relationships>
</file>

<file path=ppt/slides/_rels/slide63.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notesSlide" Target="../notesSlides/notesSlide62.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3.png"/><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5. DERS</a:t>
            </a:r>
          </a:p>
          <a:p>
            <a:pPr algn="ctr"/>
            <a:endParaRPr lang="tr-TR" sz="3600" dirty="0">
              <a:solidFill>
                <a:schemeClr val="tx1"/>
              </a:solidFill>
              <a:latin typeface="+mj-lt"/>
            </a:endParaRPr>
          </a:p>
          <a:p>
            <a:pPr algn="ctr"/>
            <a:r>
              <a:rPr lang="tr-TR" sz="3600" b="1" dirty="0">
                <a:solidFill>
                  <a:srgbClr val="FF0000"/>
                </a:solidFill>
                <a:latin typeface="+mj-lt"/>
              </a:rPr>
              <a:t>PYTHON İLE  PROGRAMLAMA</a:t>
            </a:r>
          </a:p>
          <a:p>
            <a:pPr algn="ctr"/>
            <a:r>
              <a:rPr lang="tr-TR" sz="3600" b="1" dirty="0">
                <a:solidFill>
                  <a:srgbClr val="FF0000"/>
                </a:solidFill>
                <a:latin typeface="+mj-lt"/>
              </a:rPr>
              <a:t>DÖNGÜLER(LOOPS) </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7046912" y="6520259"/>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10</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27584" y="548680"/>
            <a:ext cx="7488832" cy="1754326"/>
          </a:xfrm>
          <a:prstGeom prst="rect">
            <a:avLst/>
          </a:prstGeom>
          <a:noFill/>
        </p:spPr>
        <p:txBody>
          <a:bodyPr wrap="square" rtlCol="0">
            <a:spAutoFit/>
          </a:bodyPr>
          <a:lstStyle/>
          <a:p>
            <a:r>
              <a:rPr lang="tr-TR" dirty="0"/>
              <a:t>Örnek 2.1</a:t>
            </a:r>
          </a:p>
          <a:p>
            <a:endParaRPr lang="tr-TR" dirty="0"/>
          </a:p>
          <a:p>
            <a:r>
              <a:rPr lang="tr-TR" dirty="0"/>
              <a:t>1’den 100’e kadar olan tek sayıların toplamını bulan programı kodlayınız. Programın örnek çıktısı aşağıdaki gibidir.</a:t>
            </a:r>
          </a:p>
          <a:p>
            <a:endParaRPr lang="tr-TR" dirty="0"/>
          </a:p>
          <a:p>
            <a:r>
              <a:rPr lang="tr-TR" dirty="0"/>
              <a:t>TOPLAM = 2500</a:t>
            </a:r>
          </a:p>
        </p:txBody>
      </p:sp>
      <p:pic>
        <p:nvPicPr>
          <p:cNvPr id="6" name="Picture 5" descr="A picture containing text, screenshot&#10;&#10;Description automatically generated">
            <a:extLst>
              <a:ext uri="{FF2B5EF4-FFF2-40B4-BE49-F238E27FC236}">
                <a16:creationId xmlns:a16="http://schemas.microsoft.com/office/drawing/2014/main" id="{0972CA08-0FFD-B10E-DD71-CD825C5E3D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1083" y="2650799"/>
            <a:ext cx="5601482" cy="1705213"/>
          </a:xfrm>
          <a:prstGeom prst="rect">
            <a:avLst/>
          </a:prstGeom>
        </p:spPr>
      </p:pic>
      <p:sp>
        <p:nvSpPr>
          <p:cNvPr id="8" name="TextBox 7">
            <a:extLst>
              <a:ext uri="{FF2B5EF4-FFF2-40B4-BE49-F238E27FC236}">
                <a16:creationId xmlns:a16="http://schemas.microsoft.com/office/drawing/2014/main" id="{2E015FD0-2BF9-8DAE-2EB8-2BD04B8D857D}"/>
              </a:ext>
            </a:extLst>
          </p:cNvPr>
          <p:cNvSpPr txBox="1"/>
          <p:nvPr/>
        </p:nvSpPr>
        <p:spPr>
          <a:xfrm>
            <a:off x="2667608" y="4472338"/>
            <a:ext cx="3888432" cy="369332"/>
          </a:xfrm>
          <a:prstGeom prst="rect">
            <a:avLst/>
          </a:prstGeom>
          <a:noFill/>
        </p:spPr>
        <p:txBody>
          <a:bodyPr wrap="square" rtlCol="0">
            <a:spAutoFit/>
          </a:bodyPr>
          <a:lstStyle/>
          <a:p>
            <a:pPr algn="ctr"/>
            <a:r>
              <a:rPr lang="tr-TR" dirty="0"/>
              <a:t>Örnek 2.1 Çözüm</a:t>
            </a:r>
            <a:endParaRPr lang="en-US" dirty="0"/>
          </a:p>
        </p:txBody>
      </p:sp>
      <p:pic>
        <p:nvPicPr>
          <p:cNvPr id="10" name="Picture 9" descr="A picture containing text, screenshot, font, graphics&#10;&#10;Description automatically generated">
            <a:extLst>
              <a:ext uri="{FF2B5EF4-FFF2-40B4-BE49-F238E27FC236}">
                <a16:creationId xmlns:a16="http://schemas.microsoft.com/office/drawing/2014/main" id="{1EC1E76A-21C4-173F-ECD6-4465115E7A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1083" y="4901719"/>
            <a:ext cx="5676749" cy="1172150"/>
          </a:xfrm>
          <a:prstGeom prst="rect">
            <a:avLst/>
          </a:prstGeom>
        </p:spPr>
      </p:pic>
      <p:sp>
        <p:nvSpPr>
          <p:cNvPr id="11" name="TextBox 10">
            <a:extLst>
              <a:ext uri="{FF2B5EF4-FFF2-40B4-BE49-F238E27FC236}">
                <a16:creationId xmlns:a16="http://schemas.microsoft.com/office/drawing/2014/main" id="{386D1AF3-22F9-F36B-B36A-7B2F0A6586CF}"/>
              </a:ext>
            </a:extLst>
          </p:cNvPr>
          <p:cNvSpPr txBox="1"/>
          <p:nvPr/>
        </p:nvSpPr>
        <p:spPr>
          <a:xfrm>
            <a:off x="2551956" y="6145842"/>
            <a:ext cx="4536504" cy="369332"/>
          </a:xfrm>
          <a:prstGeom prst="rect">
            <a:avLst/>
          </a:prstGeom>
          <a:noFill/>
        </p:spPr>
        <p:txBody>
          <a:bodyPr wrap="square" rtlCol="0">
            <a:spAutoFit/>
          </a:bodyPr>
          <a:lstStyle/>
          <a:p>
            <a:pPr algn="ctr"/>
            <a:r>
              <a:rPr lang="tr-TR" dirty="0"/>
              <a:t>Örnek 2.1 Çıktısı</a:t>
            </a:r>
            <a:endParaRPr lang="en-US" dirty="0"/>
          </a:p>
        </p:txBody>
      </p:sp>
    </p:spTree>
    <p:extLst>
      <p:ext uri="{BB962C8B-B14F-4D97-AF65-F5344CB8AC3E}">
        <p14:creationId xmlns:p14="http://schemas.microsoft.com/office/powerpoint/2010/main" val="316915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11</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27584" y="548680"/>
            <a:ext cx="7488832" cy="2308324"/>
          </a:xfrm>
          <a:prstGeom prst="rect">
            <a:avLst/>
          </a:prstGeom>
          <a:noFill/>
        </p:spPr>
        <p:txBody>
          <a:bodyPr wrap="square" rtlCol="0">
            <a:spAutoFit/>
          </a:bodyPr>
          <a:lstStyle/>
          <a:p>
            <a:r>
              <a:rPr lang="tr-TR" dirty="0"/>
              <a:t>Örnek 3.1</a:t>
            </a:r>
          </a:p>
          <a:p>
            <a:endParaRPr lang="tr-TR" dirty="0"/>
          </a:p>
          <a:p>
            <a:r>
              <a:rPr lang="tr-TR" dirty="0"/>
              <a:t>Girilen bir sayının faktöriyelini alan programı </a:t>
            </a:r>
            <a:r>
              <a:rPr lang="tr-TR" dirty="0" err="1"/>
              <a:t>while</a:t>
            </a:r>
            <a:r>
              <a:rPr lang="tr-TR" dirty="0"/>
              <a:t> döngüsü kullanarak yazınız. </a:t>
            </a:r>
            <a:r>
              <a:rPr lang="tr-TR" dirty="0" err="1"/>
              <a:t>Progam</a:t>
            </a:r>
            <a:r>
              <a:rPr lang="tr-TR" dirty="0"/>
              <a:t> çıktısı aşağıdaki gibi olacaktır.</a:t>
            </a:r>
          </a:p>
          <a:p>
            <a:endParaRPr lang="tr-TR" dirty="0"/>
          </a:p>
          <a:p>
            <a:r>
              <a:rPr lang="tr-TR" dirty="0"/>
              <a:t>Faktöriyel Sayısı.:5</a:t>
            </a:r>
          </a:p>
          <a:p>
            <a:r>
              <a:rPr lang="tr-TR" dirty="0"/>
              <a:t>5 ! = 120</a:t>
            </a:r>
          </a:p>
          <a:p>
            <a:endParaRPr lang="tr-TR" dirty="0"/>
          </a:p>
        </p:txBody>
      </p:sp>
      <p:pic>
        <p:nvPicPr>
          <p:cNvPr id="9" name="Picture 8" descr="A picture containing screenshot, text&#10;&#10;Description automatically generated">
            <a:extLst>
              <a:ext uri="{FF2B5EF4-FFF2-40B4-BE49-F238E27FC236}">
                <a16:creationId xmlns:a16="http://schemas.microsoft.com/office/drawing/2014/main" id="{2D6FCFA8-1A2C-8C97-010D-F72F440237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9609" y="2636912"/>
            <a:ext cx="5944430" cy="1857634"/>
          </a:xfrm>
          <a:prstGeom prst="rect">
            <a:avLst/>
          </a:prstGeom>
        </p:spPr>
      </p:pic>
      <p:sp>
        <p:nvSpPr>
          <p:cNvPr id="12" name="TextBox 11">
            <a:extLst>
              <a:ext uri="{FF2B5EF4-FFF2-40B4-BE49-F238E27FC236}">
                <a16:creationId xmlns:a16="http://schemas.microsoft.com/office/drawing/2014/main" id="{9E0E7233-1F8A-DF44-59B3-E8B569EA0A2F}"/>
              </a:ext>
            </a:extLst>
          </p:cNvPr>
          <p:cNvSpPr txBox="1"/>
          <p:nvPr/>
        </p:nvSpPr>
        <p:spPr>
          <a:xfrm>
            <a:off x="3347864" y="4653136"/>
            <a:ext cx="2592288" cy="646331"/>
          </a:xfrm>
          <a:prstGeom prst="rect">
            <a:avLst/>
          </a:prstGeom>
          <a:noFill/>
        </p:spPr>
        <p:txBody>
          <a:bodyPr wrap="square" rtlCol="0">
            <a:spAutoFit/>
          </a:bodyPr>
          <a:lstStyle/>
          <a:p>
            <a:pPr algn="ctr"/>
            <a:r>
              <a:rPr lang="tr-TR" dirty="0"/>
              <a:t>Örnek 3.1 Çözüm</a:t>
            </a:r>
          </a:p>
          <a:p>
            <a:pPr algn="ctr"/>
            <a:r>
              <a:rPr lang="tr-TR" dirty="0"/>
              <a:t>(Ornek3.1.py)</a:t>
            </a:r>
            <a:endParaRPr lang="en-US" dirty="0"/>
          </a:p>
        </p:txBody>
      </p:sp>
      <p:pic>
        <p:nvPicPr>
          <p:cNvPr id="14" name="Picture 13" descr="A picture containing font, graphics, text, screenshot&#10;&#10;Description automatically generated">
            <a:extLst>
              <a:ext uri="{FF2B5EF4-FFF2-40B4-BE49-F238E27FC236}">
                <a16:creationId xmlns:a16="http://schemas.microsoft.com/office/drawing/2014/main" id="{44000909-2328-8005-7E1E-5E909A2940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9609" y="5492345"/>
            <a:ext cx="5944430" cy="733527"/>
          </a:xfrm>
          <a:prstGeom prst="rect">
            <a:avLst/>
          </a:prstGeom>
        </p:spPr>
      </p:pic>
      <p:sp>
        <p:nvSpPr>
          <p:cNvPr id="15" name="TextBox 14">
            <a:extLst>
              <a:ext uri="{FF2B5EF4-FFF2-40B4-BE49-F238E27FC236}">
                <a16:creationId xmlns:a16="http://schemas.microsoft.com/office/drawing/2014/main" id="{4074A9B9-24AE-E0D5-248C-F7DD5DADD533}"/>
              </a:ext>
            </a:extLst>
          </p:cNvPr>
          <p:cNvSpPr txBox="1"/>
          <p:nvPr/>
        </p:nvSpPr>
        <p:spPr>
          <a:xfrm>
            <a:off x="3551591" y="6216390"/>
            <a:ext cx="2304256" cy="369332"/>
          </a:xfrm>
          <a:prstGeom prst="rect">
            <a:avLst/>
          </a:prstGeom>
          <a:noFill/>
        </p:spPr>
        <p:txBody>
          <a:bodyPr wrap="square" rtlCol="0">
            <a:spAutoFit/>
          </a:bodyPr>
          <a:lstStyle/>
          <a:p>
            <a:pPr algn="ctr"/>
            <a:r>
              <a:rPr lang="tr-TR" dirty="0"/>
              <a:t>ÇIKTI</a:t>
            </a:r>
            <a:endParaRPr lang="en-US" dirty="0"/>
          </a:p>
        </p:txBody>
      </p:sp>
    </p:spTree>
    <p:extLst>
      <p:ext uri="{BB962C8B-B14F-4D97-AF65-F5344CB8AC3E}">
        <p14:creationId xmlns:p14="http://schemas.microsoft.com/office/powerpoint/2010/main" val="1541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27584" y="548680"/>
            <a:ext cx="7488832" cy="5078313"/>
          </a:xfrm>
          <a:prstGeom prst="rect">
            <a:avLst/>
          </a:prstGeom>
          <a:noFill/>
        </p:spPr>
        <p:txBody>
          <a:bodyPr wrap="square" rtlCol="0">
            <a:spAutoFit/>
          </a:bodyPr>
          <a:lstStyle/>
          <a:p>
            <a:r>
              <a:rPr lang="tr-TR" dirty="0"/>
              <a:t>Örnek 4.1</a:t>
            </a:r>
          </a:p>
          <a:p>
            <a:r>
              <a:rPr lang="tr-TR" dirty="0"/>
              <a:t> Girilen sayı sıfırdan farklı olduğu sürece o sayının karesini alan programı yazınız. Programın örnek çıktısı aşağıdaki gibi olacaktır.</a:t>
            </a:r>
          </a:p>
          <a:p>
            <a:endParaRPr lang="tr-TR" dirty="0"/>
          </a:p>
          <a:p>
            <a:endParaRPr lang="tr-TR" dirty="0"/>
          </a:p>
          <a:p>
            <a:endParaRPr lang="tr-TR" dirty="0"/>
          </a:p>
          <a:p>
            <a:r>
              <a:rPr lang="tr-TR" dirty="0"/>
              <a:t>Çıkış için 0 giriniz</a:t>
            </a:r>
          </a:p>
          <a:p>
            <a:endParaRPr lang="tr-TR" dirty="0"/>
          </a:p>
          <a:p>
            <a:r>
              <a:rPr lang="tr-TR" dirty="0"/>
              <a:t>Bir sayı giriniz.:5</a:t>
            </a:r>
          </a:p>
          <a:p>
            <a:r>
              <a:rPr lang="tr-TR" dirty="0"/>
              <a:t>Karesi=25</a:t>
            </a:r>
          </a:p>
          <a:p>
            <a:endParaRPr lang="tr-TR" dirty="0"/>
          </a:p>
          <a:p>
            <a:r>
              <a:rPr lang="tr-TR" dirty="0"/>
              <a:t>Bir sayı giriniz.:3</a:t>
            </a:r>
          </a:p>
          <a:p>
            <a:r>
              <a:rPr lang="tr-TR" dirty="0"/>
              <a:t>Karesi=9</a:t>
            </a:r>
          </a:p>
          <a:p>
            <a:endParaRPr lang="tr-TR" dirty="0"/>
          </a:p>
          <a:p>
            <a:r>
              <a:rPr lang="tr-TR" dirty="0"/>
              <a:t>Bir sayı giriniz.:0</a:t>
            </a:r>
          </a:p>
          <a:p>
            <a:r>
              <a:rPr lang="tr-TR" dirty="0"/>
              <a:t>Karesi:=0</a:t>
            </a:r>
          </a:p>
          <a:p>
            <a:endParaRPr lang="tr-TR" dirty="0"/>
          </a:p>
          <a:p>
            <a:endParaRPr lang="tr-TR" dirty="0"/>
          </a:p>
        </p:txBody>
      </p:sp>
    </p:spTree>
    <p:extLst>
      <p:ext uri="{BB962C8B-B14F-4D97-AF65-F5344CB8AC3E}">
        <p14:creationId xmlns:p14="http://schemas.microsoft.com/office/powerpoint/2010/main" val="260714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2BD2CAB6-AEEB-7E5C-EBB4-3E717C197020}"/>
              </a:ext>
            </a:extLst>
          </p:cNvPr>
          <p:cNvSpPr txBox="1"/>
          <p:nvPr/>
        </p:nvSpPr>
        <p:spPr>
          <a:xfrm>
            <a:off x="755576" y="476672"/>
            <a:ext cx="3744416" cy="369332"/>
          </a:xfrm>
          <a:prstGeom prst="rect">
            <a:avLst/>
          </a:prstGeom>
          <a:noFill/>
        </p:spPr>
        <p:txBody>
          <a:bodyPr wrap="square" rtlCol="0">
            <a:spAutoFit/>
          </a:bodyPr>
          <a:lstStyle/>
          <a:p>
            <a:r>
              <a:rPr lang="tr-TR" dirty="0"/>
              <a:t>Örnek 4.1 Çözüm</a:t>
            </a:r>
          </a:p>
        </p:txBody>
      </p:sp>
      <p:pic>
        <p:nvPicPr>
          <p:cNvPr id="8" name="Picture 7" descr="A picture containing text, screenshot, font&#10;&#10;Description automatically generated">
            <a:extLst>
              <a:ext uri="{FF2B5EF4-FFF2-40B4-BE49-F238E27FC236}">
                <a16:creationId xmlns:a16="http://schemas.microsoft.com/office/drawing/2014/main" id="{E3510A7C-1F39-4879-DCD0-8BB6B99BA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7522" y="1134036"/>
            <a:ext cx="5048955" cy="1590897"/>
          </a:xfrm>
          <a:prstGeom prst="rect">
            <a:avLst/>
          </a:prstGeom>
        </p:spPr>
      </p:pic>
      <p:sp>
        <p:nvSpPr>
          <p:cNvPr id="9" name="TextBox 8">
            <a:extLst>
              <a:ext uri="{FF2B5EF4-FFF2-40B4-BE49-F238E27FC236}">
                <a16:creationId xmlns:a16="http://schemas.microsoft.com/office/drawing/2014/main" id="{3F4243DA-56B0-B2EA-472B-439EB45FD4F0}"/>
              </a:ext>
            </a:extLst>
          </p:cNvPr>
          <p:cNvSpPr txBox="1"/>
          <p:nvPr/>
        </p:nvSpPr>
        <p:spPr>
          <a:xfrm>
            <a:off x="3027648" y="2756795"/>
            <a:ext cx="3168352" cy="369332"/>
          </a:xfrm>
          <a:prstGeom prst="rect">
            <a:avLst/>
          </a:prstGeom>
          <a:noFill/>
        </p:spPr>
        <p:txBody>
          <a:bodyPr wrap="square" rtlCol="0">
            <a:spAutoFit/>
          </a:bodyPr>
          <a:lstStyle/>
          <a:p>
            <a:r>
              <a:rPr lang="tr-TR" dirty="0"/>
              <a:t>Örnek 4.1 Çözüm (Ornek4.1.py)</a:t>
            </a:r>
            <a:endParaRPr lang="en-US" dirty="0"/>
          </a:p>
        </p:txBody>
      </p:sp>
      <p:sp>
        <p:nvSpPr>
          <p:cNvPr id="10" name="TextBox 9">
            <a:extLst>
              <a:ext uri="{FF2B5EF4-FFF2-40B4-BE49-F238E27FC236}">
                <a16:creationId xmlns:a16="http://schemas.microsoft.com/office/drawing/2014/main" id="{D52897D9-D709-3A17-23D7-621DF3116036}"/>
              </a:ext>
            </a:extLst>
          </p:cNvPr>
          <p:cNvSpPr txBox="1"/>
          <p:nvPr/>
        </p:nvSpPr>
        <p:spPr>
          <a:xfrm>
            <a:off x="899592" y="3429000"/>
            <a:ext cx="1728192" cy="369332"/>
          </a:xfrm>
          <a:prstGeom prst="rect">
            <a:avLst/>
          </a:prstGeom>
          <a:noFill/>
        </p:spPr>
        <p:txBody>
          <a:bodyPr wrap="square" rtlCol="0">
            <a:spAutoFit/>
          </a:bodyPr>
          <a:lstStyle/>
          <a:p>
            <a:r>
              <a:rPr lang="tr-TR" dirty="0"/>
              <a:t>Çıktı</a:t>
            </a:r>
            <a:endParaRPr lang="en-US" dirty="0"/>
          </a:p>
        </p:txBody>
      </p:sp>
      <p:pic>
        <p:nvPicPr>
          <p:cNvPr id="12" name="Picture 11" descr="A screen shot of a computer&#10;&#10;Description automatically generated with low confidence">
            <a:extLst>
              <a:ext uri="{FF2B5EF4-FFF2-40B4-BE49-F238E27FC236}">
                <a16:creationId xmlns:a16="http://schemas.microsoft.com/office/drawing/2014/main" id="{37FED362-2844-58E6-AAA0-04D6186136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7522" y="4035197"/>
            <a:ext cx="5048955" cy="2274123"/>
          </a:xfrm>
          <a:prstGeom prst="rect">
            <a:avLst/>
          </a:prstGeom>
        </p:spPr>
      </p:pic>
    </p:spTree>
    <p:extLst>
      <p:ext uri="{BB962C8B-B14F-4D97-AF65-F5344CB8AC3E}">
        <p14:creationId xmlns:p14="http://schemas.microsoft.com/office/powerpoint/2010/main" val="306787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27584" y="2204864"/>
            <a:ext cx="7488832" cy="2031325"/>
          </a:xfrm>
          <a:prstGeom prst="rect">
            <a:avLst/>
          </a:prstGeom>
          <a:noFill/>
        </p:spPr>
        <p:txBody>
          <a:bodyPr wrap="square" rtlCol="0">
            <a:spAutoFit/>
          </a:bodyPr>
          <a:lstStyle/>
          <a:p>
            <a:r>
              <a:rPr lang="tr-TR" dirty="0"/>
              <a:t>Örnek 5.1</a:t>
            </a:r>
          </a:p>
          <a:p>
            <a:endParaRPr lang="tr-TR" dirty="0"/>
          </a:p>
          <a:p>
            <a:r>
              <a:rPr lang="tr-TR" dirty="0"/>
              <a:t>Girilen bir sayıya (0 ile n arası ) kadar üçe bölünebilen sayıların ortalamasını bulan programı yazınız. Programın örnek çıktısı aşağıdaki gibidir.</a:t>
            </a:r>
          </a:p>
          <a:p>
            <a:endParaRPr lang="tr-TR" dirty="0"/>
          </a:p>
          <a:p>
            <a:r>
              <a:rPr lang="tr-TR" dirty="0"/>
              <a:t>Bir sayı giriniz.:15</a:t>
            </a:r>
          </a:p>
          <a:p>
            <a:r>
              <a:rPr lang="tr-TR" dirty="0"/>
              <a:t>Ortalama = 9.0</a:t>
            </a:r>
          </a:p>
        </p:txBody>
      </p:sp>
    </p:spTree>
    <p:extLst>
      <p:ext uri="{BB962C8B-B14F-4D97-AF65-F5344CB8AC3E}">
        <p14:creationId xmlns:p14="http://schemas.microsoft.com/office/powerpoint/2010/main" val="354837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1728"/>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67408" y="548680"/>
            <a:ext cx="7488832" cy="369332"/>
          </a:xfrm>
          <a:prstGeom prst="rect">
            <a:avLst/>
          </a:prstGeom>
          <a:noFill/>
        </p:spPr>
        <p:txBody>
          <a:bodyPr wrap="square" rtlCol="0">
            <a:spAutoFit/>
          </a:bodyPr>
          <a:lstStyle/>
          <a:p>
            <a:r>
              <a:rPr lang="tr-TR" dirty="0"/>
              <a:t>Örnek 5.1 Çözüm</a:t>
            </a:r>
          </a:p>
        </p:txBody>
      </p:sp>
      <p:pic>
        <p:nvPicPr>
          <p:cNvPr id="6" name="Picture 5" descr="A picture containing text, screenshot, font&#10;&#10;Description automatically generated">
            <a:extLst>
              <a:ext uri="{FF2B5EF4-FFF2-40B4-BE49-F238E27FC236}">
                <a16:creationId xmlns:a16="http://schemas.microsoft.com/office/drawing/2014/main" id="{A43C2CA7-2005-54BB-390E-5A775EE544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9768" y="1052736"/>
            <a:ext cx="4744112" cy="2467319"/>
          </a:xfrm>
          <a:prstGeom prst="rect">
            <a:avLst/>
          </a:prstGeom>
        </p:spPr>
      </p:pic>
      <p:sp>
        <p:nvSpPr>
          <p:cNvPr id="8" name="TextBox 7">
            <a:extLst>
              <a:ext uri="{FF2B5EF4-FFF2-40B4-BE49-F238E27FC236}">
                <a16:creationId xmlns:a16="http://schemas.microsoft.com/office/drawing/2014/main" id="{5CF1E32D-DD61-F98B-2F54-65C5E816E0A3}"/>
              </a:ext>
            </a:extLst>
          </p:cNvPr>
          <p:cNvSpPr txBox="1"/>
          <p:nvPr/>
        </p:nvSpPr>
        <p:spPr>
          <a:xfrm>
            <a:off x="867408" y="3933056"/>
            <a:ext cx="1512168" cy="369332"/>
          </a:xfrm>
          <a:prstGeom prst="rect">
            <a:avLst/>
          </a:prstGeom>
          <a:noFill/>
        </p:spPr>
        <p:txBody>
          <a:bodyPr wrap="square" rtlCol="0">
            <a:spAutoFit/>
          </a:bodyPr>
          <a:lstStyle/>
          <a:p>
            <a:r>
              <a:rPr lang="tr-TR" dirty="0"/>
              <a:t>ÇIKTI</a:t>
            </a:r>
            <a:endParaRPr lang="en-US" dirty="0"/>
          </a:p>
        </p:txBody>
      </p:sp>
      <p:pic>
        <p:nvPicPr>
          <p:cNvPr id="10" name="Picture 9" descr="A blue and white text on a black background&#10;&#10;Description automatically generated with low confidence">
            <a:extLst>
              <a:ext uri="{FF2B5EF4-FFF2-40B4-BE49-F238E27FC236}">
                <a16:creationId xmlns:a16="http://schemas.microsoft.com/office/drawing/2014/main" id="{47C69E2A-9D8E-26E4-8D25-DC8A6EE384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9769" y="4437112"/>
            <a:ext cx="4744112" cy="714475"/>
          </a:xfrm>
          <a:prstGeom prst="rect">
            <a:avLst/>
          </a:prstGeom>
        </p:spPr>
      </p:pic>
    </p:spTree>
    <p:extLst>
      <p:ext uri="{BB962C8B-B14F-4D97-AF65-F5344CB8AC3E}">
        <p14:creationId xmlns:p14="http://schemas.microsoft.com/office/powerpoint/2010/main" val="403912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break ve </a:t>
            </a:r>
            <a:r>
              <a:rPr lang="tr-TR" sz="2000" b="1" dirty="0" err="1">
                <a:solidFill>
                  <a:srgbClr val="FF0000"/>
                </a:solidFill>
              </a:rPr>
              <a:t>continue</a:t>
            </a:r>
            <a:r>
              <a:rPr lang="tr-TR" sz="2000" b="1" dirty="0">
                <a:solidFill>
                  <a:srgbClr val="FF0000"/>
                </a:solidFill>
              </a:rPr>
              <a:t> Komutları</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D0BBC79F-96AD-2FD9-CC1E-AA7A12A4B541}"/>
              </a:ext>
            </a:extLst>
          </p:cNvPr>
          <p:cNvSpPr txBox="1"/>
          <p:nvPr/>
        </p:nvSpPr>
        <p:spPr>
          <a:xfrm>
            <a:off x="795400" y="3073571"/>
            <a:ext cx="7632848" cy="1477328"/>
          </a:xfrm>
          <a:prstGeom prst="rect">
            <a:avLst/>
          </a:prstGeom>
          <a:noFill/>
        </p:spPr>
        <p:txBody>
          <a:bodyPr wrap="square" rtlCol="0">
            <a:spAutoFit/>
          </a:bodyPr>
          <a:lstStyle/>
          <a:p>
            <a:r>
              <a:rPr lang="tr-TR" dirty="0"/>
              <a:t>‘</a:t>
            </a:r>
            <a:r>
              <a:rPr lang="tr-TR" b="1" dirty="0"/>
              <a:t>break</a:t>
            </a:r>
            <a:r>
              <a:rPr lang="tr-TR" dirty="0"/>
              <a:t>’ ve ‘</a:t>
            </a:r>
            <a:r>
              <a:rPr lang="tr-TR" b="1" dirty="0" err="1"/>
              <a:t>continue</a:t>
            </a:r>
            <a:r>
              <a:rPr lang="tr-TR" dirty="0"/>
              <a:t>’ komutları döngülerde ek kontrol sağlar. </a:t>
            </a:r>
            <a:r>
              <a:rPr lang="tr-TR" b="1" dirty="0"/>
              <a:t>break komutu</a:t>
            </a:r>
            <a:r>
              <a:rPr lang="tr-TR" dirty="0"/>
              <a:t>; bir koşula bağlı olarak döngü değişkeninin son değerine ulaşmadan döngüyü terk etmesini (döngüyü kırmasını ) sağlar, </a:t>
            </a:r>
            <a:r>
              <a:rPr lang="tr-TR" b="1" dirty="0" err="1"/>
              <a:t>continue</a:t>
            </a:r>
            <a:r>
              <a:rPr lang="tr-TR" b="1" dirty="0"/>
              <a:t> komutu</a:t>
            </a:r>
            <a:r>
              <a:rPr lang="tr-TR" dirty="0"/>
              <a:t> ise döngü içerisinde o anki işlemi atlamamızı/ göz ardı etmemizi sağlar fakat döngüden bir çıkış sağlamaz.</a:t>
            </a:r>
            <a:endParaRPr lang="en-US" dirty="0"/>
          </a:p>
        </p:txBody>
      </p:sp>
    </p:spTree>
    <p:extLst>
      <p:ext uri="{BB962C8B-B14F-4D97-AF65-F5344CB8AC3E}">
        <p14:creationId xmlns:p14="http://schemas.microsoft.com/office/powerpoint/2010/main" val="239129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1728"/>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67408" y="548680"/>
            <a:ext cx="7488832" cy="1754326"/>
          </a:xfrm>
          <a:prstGeom prst="rect">
            <a:avLst/>
          </a:prstGeom>
          <a:noFill/>
        </p:spPr>
        <p:txBody>
          <a:bodyPr wrap="square" rtlCol="0">
            <a:spAutoFit/>
          </a:bodyPr>
          <a:lstStyle/>
          <a:p>
            <a:r>
              <a:rPr lang="tr-TR" b="1" dirty="0"/>
              <a:t>break Komutu</a:t>
            </a:r>
          </a:p>
          <a:p>
            <a:endParaRPr lang="tr-TR" dirty="0"/>
          </a:p>
          <a:p>
            <a:r>
              <a:rPr lang="tr-TR" dirty="0"/>
              <a:t>Bir koşula bağlı olarak </a:t>
            </a:r>
            <a:r>
              <a:rPr lang="tr-TR" dirty="0" err="1"/>
              <a:t>while</a:t>
            </a:r>
            <a:r>
              <a:rPr lang="tr-TR" dirty="0"/>
              <a:t> ve for döngülerinden çıkmak için yani döngüleri sonlandırmak için kullanılır. </a:t>
            </a:r>
            <a:r>
              <a:rPr lang="tr-TR" b="1" dirty="0"/>
              <a:t>Program akışını döngünün dışındaki ilk komuta atlatır</a:t>
            </a:r>
            <a:r>
              <a:rPr lang="tr-TR" dirty="0"/>
              <a:t>. ‘</a:t>
            </a:r>
            <a:r>
              <a:rPr lang="tr-TR" b="1" dirty="0"/>
              <a:t>break</a:t>
            </a:r>
            <a:r>
              <a:rPr lang="tr-TR" dirty="0"/>
              <a:t>’ komutunun kullanımını, bir örnek program üzerinden açıklayacak olursak;</a:t>
            </a:r>
          </a:p>
        </p:txBody>
      </p:sp>
      <p:sp>
        <p:nvSpPr>
          <p:cNvPr id="11" name="TextBox 10">
            <a:extLst>
              <a:ext uri="{FF2B5EF4-FFF2-40B4-BE49-F238E27FC236}">
                <a16:creationId xmlns:a16="http://schemas.microsoft.com/office/drawing/2014/main" id="{8062CC51-0832-EB68-81C4-25CED2B3AA1D}"/>
              </a:ext>
            </a:extLst>
          </p:cNvPr>
          <p:cNvSpPr txBox="1"/>
          <p:nvPr/>
        </p:nvSpPr>
        <p:spPr>
          <a:xfrm>
            <a:off x="2650052" y="4401978"/>
            <a:ext cx="3816423" cy="646331"/>
          </a:xfrm>
          <a:prstGeom prst="rect">
            <a:avLst/>
          </a:prstGeom>
          <a:noFill/>
        </p:spPr>
        <p:txBody>
          <a:bodyPr wrap="square" rtlCol="0">
            <a:spAutoFit/>
          </a:bodyPr>
          <a:lstStyle/>
          <a:p>
            <a:pPr algn="ctr"/>
            <a:r>
              <a:rPr lang="tr-TR" dirty="0"/>
              <a:t>Break Komutu Kullanımı (BREAK_KOMUTU.py)</a:t>
            </a:r>
            <a:endParaRPr lang="en-US" dirty="0"/>
          </a:p>
        </p:txBody>
      </p:sp>
      <p:sp>
        <p:nvSpPr>
          <p:cNvPr id="15" name="TextBox 14">
            <a:extLst>
              <a:ext uri="{FF2B5EF4-FFF2-40B4-BE49-F238E27FC236}">
                <a16:creationId xmlns:a16="http://schemas.microsoft.com/office/drawing/2014/main" id="{91E5692D-FA0F-CC62-5298-5A240E9D4495}"/>
              </a:ext>
            </a:extLst>
          </p:cNvPr>
          <p:cNvSpPr txBox="1"/>
          <p:nvPr/>
        </p:nvSpPr>
        <p:spPr>
          <a:xfrm>
            <a:off x="2915815" y="6211004"/>
            <a:ext cx="3312368" cy="369332"/>
          </a:xfrm>
          <a:prstGeom prst="rect">
            <a:avLst/>
          </a:prstGeom>
          <a:noFill/>
        </p:spPr>
        <p:txBody>
          <a:bodyPr wrap="square" rtlCol="0">
            <a:spAutoFit/>
          </a:bodyPr>
          <a:lstStyle/>
          <a:p>
            <a:pPr algn="ctr"/>
            <a:r>
              <a:rPr lang="tr-TR" dirty="0"/>
              <a:t>ÇIKTI</a:t>
            </a:r>
            <a:endParaRPr lang="en-US" dirty="0"/>
          </a:p>
        </p:txBody>
      </p:sp>
      <p:pic>
        <p:nvPicPr>
          <p:cNvPr id="17" name="Picture 16" descr="A picture containing text, screenshot, font&#10;&#10;Description automatically generated">
            <a:extLst>
              <a:ext uri="{FF2B5EF4-FFF2-40B4-BE49-F238E27FC236}">
                <a16:creationId xmlns:a16="http://schemas.microsoft.com/office/drawing/2014/main" id="{16948847-E807-17AB-B1E5-51E3AF466B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9470" y="2290603"/>
            <a:ext cx="4725059" cy="2109935"/>
          </a:xfrm>
          <a:prstGeom prst="rect">
            <a:avLst/>
          </a:prstGeom>
        </p:spPr>
      </p:pic>
      <p:pic>
        <p:nvPicPr>
          <p:cNvPr id="19" name="Picture 18" descr="A picture containing screenshot, font, text, graphics&#10;&#10;Description automatically generated">
            <a:extLst>
              <a:ext uri="{FF2B5EF4-FFF2-40B4-BE49-F238E27FC236}">
                <a16:creationId xmlns:a16="http://schemas.microsoft.com/office/drawing/2014/main" id="{75C6BB24-DD9B-1233-0526-F99FFDCC60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3867" y="5067880"/>
            <a:ext cx="2376264" cy="1198116"/>
          </a:xfrm>
          <a:prstGeom prst="rect">
            <a:avLst/>
          </a:prstGeom>
        </p:spPr>
      </p:pic>
    </p:spTree>
    <p:extLst>
      <p:ext uri="{BB962C8B-B14F-4D97-AF65-F5344CB8AC3E}">
        <p14:creationId xmlns:p14="http://schemas.microsoft.com/office/powerpoint/2010/main" val="158914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18</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2D6941-AC8D-4BCD-2305-A6D295830D57}"/>
              </a:ext>
            </a:extLst>
          </p:cNvPr>
          <p:cNvSpPr txBox="1"/>
          <p:nvPr/>
        </p:nvSpPr>
        <p:spPr>
          <a:xfrm>
            <a:off x="831404" y="2204864"/>
            <a:ext cx="7560840" cy="2031325"/>
          </a:xfrm>
          <a:prstGeom prst="rect">
            <a:avLst/>
          </a:prstGeom>
          <a:noFill/>
        </p:spPr>
        <p:txBody>
          <a:bodyPr wrap="square" rtlCol="0">
            <a:spAutoFit/>
          </a:bodyPr>
          <a:lstStyle/>
          <a:p>
            <a:r>
              <a:rPr lang="tr-TR" dirty="0"/>
              <a:t>Önceki sayfada bulunan break kullanım örneğinin işleyişi: Program normalde 1’den 10’a kadar olan sayıları alt alta ekrana yazdıracakken s=6 değerine ulaşıldığında </a:t>
            </a:r>
            <a:r>
              <a:rPr lang="tr-TR" b="1" dirty="0"/>
              <a:t>break komutu </a:t>
            </a:r>
            <a:r>
              <a:rPr lang="tr-TR" dirty="0"/>
              <a:t>ile </a:t>
            </a:r>
            <a:r>
              <a:rPr lang="tr-TR" dirty="0" err="1"/>
              <a:t>while</a:t>
            </a:r>
            <a:r>
              <a:rPr lang="tr-TR" dirty="0"/>
              <a:t> döngüsü kırılıyor ve döngü dışındaki ilk satırdan (9.satırdan) programın işleyişi devam ediyor.</a:t>
            </a:r>
          </a:p>
          <a:p>
            <a:endParaRPr lang="tr-TR" b="1" dirty="0"/>
          </a:p>
          <a:p>
            <a:r>
              <a:rPr lang="tr-TR" b="1" dirty="0"/>
              <a:t>Programdan 5 ve 6. kod satırlarını</a:t>
            </a:r>
            <a:r>
              <a:rPr lang="tr-TR" dirty="0"/>
              <a:t> (</a:t>
            </a:r>
            <a:r>
              <a:rPr lang="tr-TR" dirty="0" err="1"/>
              <a:t>if</a:t>
            </a:r>
            <a:r>
              <a:rPr lang="tr-TR" dirty="0"/>
              <a:t> == 6: break ifadesini ) çıkartırsak ekrana 1’den 10’a kadar olan sayıları yazdıracaktır.</a:t>
            </a:r>
            <a:endParaRPr lang="en-US" dirty="0"/>
          </a:p>
        </p:txBody>
      </p:sp>
    </p:spTree>
    <p:extLst>
      <p:ext uri="{BB962C8B-B14F-4D97-AF65-F5344CB8AC3E}">
        <p14:creationId xmlns:p14="http://schemas.microsoft.com/office/powerpoint/2010/main" val="398994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19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2D6941-AC8D-4BCD-2305-A6D295830D57}"/>
              </a:ext>
            </a:extLst>
          </p:cNvPr>
          <p:cNvSpPr txBox="1"/>
          <p:nvPr/>
        </p:nvSpPr>
        <p:spPr>
          <a:xfrm>
            <a:off x="831404" y="620688"/>
            <a:ext cx="7560840" cy="1754326"/>
          </a:xfrm>
          <a:prstGeom prst="rect">
            <a:avLst/>
          </a:prstGeom>
          <a:noFill/>
        </p:spPr>
        <p:txBody>
          <a:bodyPr wrap="square" rtlCol="0">
            <a:spAutoFit/>
          </a:bodyPr>
          <a:lstStyle/>
          <a:p>
            <a:r>
              <a:rPr lang="tr-TR" dirty="0" err="1"/>
              <a:t>continue</a:t>
            </a:r>
            <a:r>
              <a:rPr lang="tr-TR" dirty="0"/>
              <a:t> Komutu</a:t>
            </a:r>
          </a:p>
          <a:p>
            <a:endParaRPr lang="tr-TR" dirty="0"/>
          </a:p>
          <a:p>
            <a:r>
              <a:rPr lang="tr-TR" dirty="0" err="1"/>
              <a:t>continue</a:t>
            </a:r>
            <a:r>
              <a:rPr lang="tr-TR" dirty="0"/>
              <a:t> komutu; döngü içerisinde o anki işlemin atlamasını (göz ardı edilmesini) ve bir sonraki işlemden devam edilmesi sağlar. ‘</a:t>
            </a:r>
            <a:r>
              <a:rPr lang="tr-TR" b="1" dirty="0" err="1"/>
              <a:t>continue</a:t>
            </a:r>
            <a:r>
              <a:rPr lang="tr-TR" dirty="0"/>
              <a:t>’ komutunun kullanımı bir örnek program üzerinden açıklayacak olursak;</a:t>
            </a:r>
          </a:p>
          <a:p>
            <a:endParaRPr lang="en-US" dirty="0"/>
          </a:p>
        </p:txBody>
      </p:sp>
      <p:pic>
        <p:nvPicPr>
          <p:cNvPr id="6" name="Picture 5" descr="A picture containing text, screenshot, font&#10;&#10;Description automatically generated">
            <a:extLst>
              <a:ext uri="{FF2B5EF4-FFF2-40B4-BE49-F238E27FC236}">
                <a16:creationId xmlns:a16="http://schemas.microsoft.com/office/drawing/2014/main" id="{51EF4D40-147B-9B94-0C68-9CC83B473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6952" y="2276872"/>
            <a:ext cx="4429743" cy="1857634"/>
          </a:xfrm>
          <a:prstGeom prst="rect">
            <a:avLst/>
          </a:prstGeom>
        </p:spPr>
      </p:pic>
      <p:pic>
        <p:nvPicPr>
          <p:cNvPr id="9" name="Picture 8" descr="A picture containing screenshot, text, font&#10;&#10;Description automatically generated">
            <a:extLst>
              <a:ext uri="{FF2B5EF4-FFF2-40B4-BE49-F238E27FC236}">
                <a16:creationId xmlns:a16="http://schemas.microsoft.com/office/drawing/2014/main" id="{7ED1ADAE-48DB-B571-B7E1-D59B2A0ECF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8072" y="4733708"/>
            <a:ext cx="4428623" cy="1365590"/>
          </a:xfrm>
          <a:prstGeom prst="rect">
            <a:avLst/>
          </a:prstGeom>
        </p:spPr>
      </p:pic>
      <p:sp>
        <p:nvSpPr>
          <p:cNvPr id="10" name="TextBox 9">
            <a:extLst>
              <a:ext uri="{FF2B5EF4-FFF2-40B4-BE49-F238E27FC236}">
                <a16:creationId xmlns:a16="http://schemas.microsoft.com/office/drawing/2014/main" id="{FC293452-5348-B8B2-A1A1-463E4BB5667C}"/>
              </a:ext>
            </a:extLst>
          </p:cNvPr>
          <p:cNvSpPr txBox="1"/>
          <p:nvPr/>
        </p:nvSpPr>
        <p:spPr>
          <a:xfrm>
            <a:off x="2883631" y="4070716"/>
            <a:ext cx="3456384" cy="646331"/>
          </a:xfrm>
          <a:prstGeom prst="rect">
            <a:avLst/>
          </a:prstGeom>
          <a:noFill/>
        </p:spPr>
        <p:txBody>
          <a:bodyPr wrap="square" rtlCol="0">
            <a:spAutoFit/>
          </a:bodyPr>
          <a:lstStyle/>
          <a:p>
            <a:pPr algn="ctr"/>
            <a:r>
              <a:rPr lang="tr-TR" dirty="0" err="1"/>
              <a:t>continue</a:t>
            </a:r>
            <a:r>
              <a:rPr lang="tr-TR" dirty="0"/>
              <a:t> Kullanımı (CONTINUE_KOMUTU.py)</a:t>
            </a:r>
            <a:endParaRPr lang="en-US" dirty="0"/>
          </a:p>
        </p:txBody>
      </p:sp>
      <p:sp>
        <p:nvSpPr>
          <p:cNvPr id="11" name="TextBox 10">
            <a:extLst>
              <a:ext uri="{FF2B5EF4-FFF2-40B4-BE49-F238E27FC236}">
                <a16:creationId xmlns:a16="http://schemas.microsoft.com/office/drawing/2014/main" id="{AFAEB93B-F40D-A220-92F9-B2995762FE20}"/>
              </a:ext>
            </a:extLst>
          </p:cNvPr>
          <p:cNvSpPr txBox="1"/>
          <p:nvPr/>
        </p:nvSpPr>
        <p:spPr>
          <a:xfrm>
            <a:off x="3387687" y="6079756"/>
            <a:ext cx="2448272" cy="369332"/>
          </a:xfrm>
          <a:prstGeom prst="rect">
            <a:avLst/>
          </a:prstGeom>
          <a:noFill/>
        </p:spPr>
        <p:txBody>
          <a:bodyPr wrap="square" rtlCol="0">
            <a:spAutoFit/>
          </a:bodyPr>
          <a:lstStyle/>
          <a:p>
            <a:pPr algn="ctr"/>
            <a:r>
              <a:rPr lang="tr-TR" dirty="0"/>
              <a:t>ÇIKTI</a:t>
            </a:r>
            <a:endParaRPr lang="en-US" dirty="0"/>
          </a:p>
        </p:txBody>
      </p:sp>
    </p:spTree>
    <p:extLst>
      <p:ext uri="{BB962C8B-B14F-4D97-AF65-F5344CB8AC3E}">
        <p14:creationId xmlns:p14="http://schemas.microsoft.com/office/powerpoint/2010/main" val="106924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467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595DB1A-036C-1BE6-1B17-E9D703F185A0}"/>
              </a:ext>
            </a:extLst>
          </p:cNvPr>
          <p:cNvSpPr txBox="1"/>
          <p:nvPr/>
        </p:nvSpPr>
        <p:spPr>
          <a:xfrm>
            <a:off x="755576" y="1844824"/>
            <a:ext cx="7632848" cy="4939814"/>
          </a:xfrm>
          <a:prstGeom prst="rect">
            <a:avLst/>
          </a:prstGeom>
          <a:noFill/>
        </p:spPr>
        <p:txBody>
          <a:bodyPr wrap="square" rtlCol="0">
            <a:spAutoFit/>
          </a:bodyPr>
          <a:lstStyle/>
          <a:p>
            <a:pPr marL="342900" indent="-342900">
              <a:lnSpc>
                <a:spcPct val="150000"/>
              </a:lnSpc>
              <a:buFont typeface="+mj-lt"/>
              <a:buAutoNum type="arabicPeriod"/>
            </a:pPr>
            <a:r>
              <a:rPr lang="tr-TR" dirty="0">
                <a:solidFill>
                  <a:srgbClr val="FF0000"/>
                </a:solidFill>
              </a:rPr>
              <a:t>GİRİŞ</a:t>
            </a:r>
          </a:p>
          <a:p>
            <a:pPr marL="342900" indent="-342900">
              <a:lnSpc>
                <a:spcPct val="150000"/>
              </a:lnSpc>
              <a:buFont typeface="+mj-lt"/>
              <a:buAutoNum type="arabicPeriod"/>
            </a:pPr>
            <a:r>
              <a:rPr lang="tr-TR" dirty="0">
                <a:solidFill>
                  <a:srgbClr val="FF0000"/>
                </a:solidFill>
              </a:rPr>
              <a:t>WHILE DÖNGÜSÜ</a:t>
            </a:r>
          </a:p>
          <a:p>
            <a:pPr marL="800100" lvl="1" indent="-342900">
              <a:lnSpc>
                <a:spcPct val="150000"/>
              </a:lnSpc>
              <a:buFont typeface="+mj-lt"/>
              <a:buAutoNum type="arabicPeriod"/>
            </a:pPr>
            <a:r>
              <a:rPr lang="tr-TR" dirty="0">
                <a:solidFill>
                  <a:srgbClr val="FF0000"/>
                </a:solidFill>
              </a:rPr>
              <a:t>BREAK VE CONTINUE KOMUTLARI</a:t>
            </a:r>
          </a:p>
          <a:p>
            <a:pPr marL="342900" indent="-342900">
              <a:lnSpc>
                <a:spcPct val="150000"/>
              </a:lnSpc>
              <a:buFont typeface="+mj-lt"/>
              <a:buAutoNum type="arabicPeriod"/>
            </a:pPr>
            <a:r>
              <a:rPr lang="tr-TR" dirty="0">
                <a:solidFill>
                  <a:srgbClr val="FF0000"/>
                </a:solidFill>
              </a:rPr>
              <a:t>FOR DÖNGÜSÜ</a:t>
            </a:r>
          </a:p>
          <a:p>
            <a:pPr marL="800100" lvl="1" indent="-342900">
              <a:lnSpc>
                <a:spcPct val="150000"/>
              </a:lnSpc>
              <a:buFont typeface="+mj-lt"/>
              <a:buAutoNum type="arabicPeriod"/>
            </a:pPr>
            <a:r>
              <a:rPr lang="tr-TR" dirty="0" err="1">
                <a:solidFill>
                  <a:srgbClr val="FF0000"/>
                </a:solidFill>
              </a:rPr>
              <a:t>range</a:t>
            </a:r>
            <a:r>
              <a:rPr lang="tr-TR" dirty="0">
                <a:solidFill>
                  <a:srgbClr val="FF0000"/>
                </a:solidFill>
              </a:rPr>
              <a:t>() Fonksiyonu</a:t>
            </a:r>
          </a:p>
          <a:p>
            <a:pPr marL="800100" lvl="1" indent="-342900">
              <a:lnSpc>
                <a:spcPct val="150000"/>
              </a:lnSpc>
              <a:buFont typeface="+mj-lt"/>
              <a:buAutoNum type="arabicPeriod"/>
            </a:pPr>
            <a:r>
              <a:rPr lang="tr-TR" dirty="0">
                <a:solidFill>
                  <a:srgbClr val="FF0000"/>
                </a:solidFill>
              </a:rPr>
              <a:t>in/not in Operatörleri</a:t>
            </a:r>
          </a:p>
          <a:p>
            <a:pPr marL="800100" lvl="1" indent="-342900">
              <a:lnSpc>
                <a:spcPct val="150000"/>
              </a:lnSpc>
              <a:buFont typeface="+mj-lt"/>
              <a:buAutoNum type="arabicPeriod"/>
            </a:pPr>
            <a:r>
              <a:rPr lang="tr-TR" dirty="0" err="1">
                <a:solidFill>
                  <a:srgbClr val="FF0000"/>
                </a:solidFill>
              </a:rPr>
              <a:t>index</a:t>
            </a:r>
            <a:r>
              <a:rPr lang="tr-TR" dirty="0">
                <a:solidFill>
                  <a:srgbClr val="FF0000"/>
                </a:solidFill>
              </a:rPr>
              <a:t>(x) Fonksiyonu</a:t>
            </a:r>
          </a:p>
          <a:p>
            <a:pPr marL="800100" lvl="1" indent="-342900">
              <a:lnSpc>
                <a:spcPct val="150000"/>
              </a:lnSpc>
              <a:buFont typeface="+mj-lt"/>
              <a:buAutoNum type="arabicPeriod"/>
            </a:pPr>
            <a:r>
              <a:rPr lang="tr-TR" dirty="0">
                <a:solidFill>
                  <a:srgbClr val="FF0000"/>
                </a:solidFill>
              </a:rPr>
              <a:t>enumerate() Fonksiyonu</a:t>
            </a:r>
          </a:p>
          <a:p>
            <a:pPr marL="342900" indent="-342900">
              <a:lnSpc>
                <a:spcPct val="150000"/>
              </a:lnSpc>
              <a:buFont typeface="+mj-lt"/>
              <a:buAutoNum type="arabicPeriod"/>
            </a:pPr>
            <a:r>
              <a:rPr lang="tr-TR" dirty="0">
                <a:solidFill>
                  <a:srgbClr val="FF0000"/>
                </a:solidFill>
              </a:rPr>
              <a:t>İç İçe Döngüler</a:t>
            </a:r>
          </a:p>
          <a:p>
            <a:pPr marL="342900" indent="-342900">
              <a:lnSpc>
                <a:spcPct val="150000"/>
              </a:lnSpc>
              <a:buFont typeface="+mj-lt"/>
              <a:buAutoNum type="arabicPeriod"/>
            </a:pPr>
            <a:r>
              <a:rPr lang="tr-TR" dirty="0">
                <a:solidFill>
                  <a:srgbClr val="FF0000"/>
                </a:solidFill>
              </a:rPr>
              <a:t>Seriler ve Uygulama Örnekleri</a:t>
            </a:r>
          </a:p>
          <a:p>
            <a:pPr marL="342900" indent="-342900">
              <a:lnSpc>
                <a:spcPct val="150000"/>
              </a:lnSpc>
              <a:buFont typeface="+mj-lt"/>
              <a:buAutoNum type="arabicPeriod"/>
            </a:pPr>
            <a:r>
              <a:rPr lang="tr-TR" dirty="0">
                <a:solidFill>
                  <a:srgbClr val="FF0000"/>
                </a:solidFill>
              </a:rPr>
              <a:t>Bölüm Değerlendirme Soruları</a:t>
            </a:r>
          </a:p>
          <a:p>
            <a:pPr lvl="1"/>
            <a:endParaRPr lang="tr-TR" dirty="0"/>
          </a:p>
        </p:txBody>
      </p:sp>
    </p:spTree>
    <p:extLst>
      <p:ext uri="{BB962C8B-B14F-4D97-AF65-F5344CB8AC3E}">
        <p14:creationId xmlns:p14="http://schemas.microsoft.com/office/powerpoint/2010/main" val="35998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20</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BD2D6941-AC8D-4BCD-2305-A6D295830D57}"/>
              </a:ext>
            </a:extLst>
          </p:cNvPr>
          <p:cNvSpPr txBox="1"/>
          <p:nvPr/>
        </p:nvSpPr>
        <p:spPr>
          <a:xfrm>
            <a:off x="831404" y="1484784"/>
            <a:ext cx="7560840" cy="3139321"/>
          </a:xfrm>
          <a:prstGeom prst="rect">
            <a:avLst/>
          </a:prstGeom>
          <a:noFill/>
        </p:spPr>
        <p:txBody>
          <a:bodyPr wrap="square" rtlCol="0">
            <a:spAutoFit/>
          </a:bodyPr>
          <a:lstStyle/>
          <a:p>
            <a:r>
              <a:rPr lang="tr-TR" dirty="0"/>
              <a:t>Bir önceki sayfada verilen örneğin işleyişi: Programımızın normalde 1’den 10’a kadar olan sayıları ekranda göstermektedir. Fakat </a:t>
            </a:r>
            <a:r>
              <a:rPr lang="tr-TR" b="1" dirty="0"/>
              <a:t>s==6</a:t>
            </a:r>
            <a:r>
              <a:rPr lang="tr-TR" dirty="0"/>
              <a:t> ve </a:t>
            </a:r>
            <a:r>
              <a:rPr lang="tr-TR" b="1" dirty="0"/>
              <a:t>s==8 </a:t>
            </a:r>
            <a:r>
              <a:rPr lang="tr-TR" dirty="0"/>
              <a:t>olduğunda 5.satırdaki </a:t>
            </a:r>
            <a:r>
              <a:rPr lang="tr-TR" b="1" dirty="0" err="1"/>
              <a:t>continue</a:t>
            </a:r>
            <a:r>
              <a:rPr lang="tr-TR" dirty="0"/>
              <a:t> ifadesi programın bir satır atlamasına (yani 6.satırı göz ardı etmesine ) sebep olur ve programın ekran çıktısında ‘</a:t>
            </a:r>
            <a:r>
              <a:rPr lang="tr-TR" b="1" dirty="0"/>
              <a:t>6</a:t>
            </a:r>
            <a:r>
              <a:rPr lang="tr-TR" dirty="0"/>
              <a:t>’ ve ‘</a:t>
            </a:r>
            <a:r>
              <a:rPr lang="tr-TR" b="1" dirty="0"/>
              <a:t>8</a:t>
            </a:r>
            <a:r>
              <a:rPr lang="tr-TR" dirty="0"/>
              <a:t>’ rakamları atlanmış olur.</a:t>
            </a:r>
          </a:p>
          <a:p>
            <a:endParaRPr lang="tr-TR" dirty="0"/>
          </a:p>
          <a:p>
            <a:r>
              <a:rPr lang="tr-TR" b="1" dirty="0"/>
              <a:t>Örnek 6.1</a:t>
            </a:r>
          </a:p>
          <a:p>
            <a:endParaRPr lang="tr-TR" dirty="0"/>
          </a:p>
          <a:p>
            <a:r>
              <a:rPr lang="tr-TR" dirty="0"/>
              <a:t>Bir önceki bölümde dört işlem hesaplamasını gerçekleştiren hesap makinesi yapmıştık. Bu hesap makinesini kullanıcın devam edip etmemesine göre tekrardan kodlayınız.</a:t>
            </a:r>
          </a:p>
        </p:txBody>
      </p:sp>
    </p:spTree>
    <p:extLst>
      <p:ext uri="{BB962C8B-B14F-4D97-AF65-F5344CB8AC3E}">
        <p14:creationId xmlns:p14="http://schemas.microsoft.com/office/powerpoint/2010/main" val="313825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21</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9B87F262-BF7F-5DF5-5490-1681B8621789}"/>
              </a:ext>
            </a:extLst>
          </p:cNvPr>
          <p:cNvSpPr txBox="1"/>
          <p:nvPr/>
        </p:nvSpPr>
        <p:spPr>
          <a:xfrm>
            <a:off x="827584" y="476672"/>
            <a:ext cx="2736304" cy="369332"/>
          </a:xfrm>
          <a:prstGeom prst="rect">
            <a:avLst/>
          </a:prstGeom>
          <a:noFill/>
        </p:spPr>
        <p:txBody>
          <a:bodyPr wrap="square" rtlCol="0">
            <a:spAutoFit/>
          </a:bodyPr>
          <a:lstStyle/>
          <a:p>
            <a:r>
              <a:rPr lang="tr-TR" dirty="0"/>
              <a:t>6.1 ÇÖZÜM</a:t>
            </a:r>
            <a:endParaRPr lang="en-US" dirty="0"/>
          </a:p>
        </p:txBody>
      </p:sp>
      <p:pic>
        <p:nvPicPr>
          <p:cNvPr id="8" name="Picture 7" descr="A screen shot of a computer program&#10;&#10;Description automatically generated with low confidence">
            <a:extLst>
              <a:ext uri="{FF2B5EF4-FFF2-40B4-BE49-F238E27FC236}">
                <a16:creationId xmlns:a16="http://schemas.microsoft.com/office/drawing/2014/main" id="{09B4524B-1450-A5B4-A1A8-D62DBDD9C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8305" y="980728"/>
            <a:ext cx="5534797" cy="4496427"/>
          </a:xfrm>
          <a:prstGeom prst="rect">
            <a:avLst/>
          </a:prstGeom>
        </p:spPr>
      </p:pic>
    </p:spTree>
    <p:extLst>
      <p:ext uri="{BB962C8B-B14F-4D97-AF65-F5344CB8AC3E}">
        <p14:creationId xmlns:p14="http://schemas.microsoft.com/office/powerpoint/2010/main" val="400457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9B87F262-BF7F-5DF5-5490-1681B8621789}"/>
              </a:ext>
            </a:extLst>
          </p:cNvPr>
          <p:cNvSpPr txBox="1"/>
          <p:nvPr/>
        </p:nvSpPr>
        <p:spPr>
          <a:xfrm>
            <a:off x="827584" y="476672"/>
            <a:ext cx="2736304" cy="369332"/>
          </a:xfrm>
          <a:prstGeom prst="rect">
            <a:avLst/>
          </a:prstGeom>
          <a:noFill/>
        </p:spPr>
        <p:txBody>
          <a:bodyPr wrap="square" rtlCol="0">
            <a:spAutoFit/>
          </a:bodyPr>
          <a:lstStyle/>
          <a:p>
            <a:r>
              <a:rPr lang="tr-TR" dirty="0"/>
              <a:t>6.1 ÇÖZÜMÜNÜN ÇIKTISI</a:t>
            </a:r>
            <a:endParaRPr lang="en-US" dirty="0"/>
          </a:p>
        </p:txBody>
      </p:sp>
      <p:pic>
        <p:nvPicPr>
          <p:cNvPr id="6" name="Picture 5" descr="A blue and white text on a black background&#10;&#10;Description automatically generated with low confidence">
            <a:extLst>
              <a:ext uri="{FF2B5EF4-FFF2-40B4-BE49-F238E27FC236}">
                <a16:creationId xmlns:a16="http://schemas.microsoft.com/office/drawing/2014/main" id="{352418A0-9A5D-4AF8-239E-1FB6A907FE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1890" y="1735692"/>
            <a:ext cx="6220220" cy="3386616"/>
          </a:xfrm>
          <a:prstGeom prst="rect">
            <a:avLst/>
          </a:prstGeom>
        </p:spPr>
      </p:pic>
    </p:spTree>
    <p:extLst>
      <p:ext uri="{BB962C8B-B14F-4D97-AF65-F5344CB8AC3E}">
        <p14:creationId xmlns:p14="http://schemas.microsoft.com/office/powerpoint/2010/main" val="2325778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for Döngüsü</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23</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68E6FFA6-A3E6-24E9-37B5-DFE28C09FC6E}"/>
              </a:ext>
            </a:extLst>
          </p:cNvPr>
          <p:cNvSpPr txBox="1"/>
          <p:nvPr/>
        </p:nvSpPr>
        <p:spPr>
          <a:xfrm>
            <a:off x="755576" y="1893207"/>
            <a:ext cx="7488832" cy="1200329"/>
          </a:xfrm>
          <a:prstGeom prst="rect">
            <a:avLst/>
          </a:prstGeom>
          <a:noFill/>
        </p:spPr>
        <p:txBody>
          <a:bodyPr wrap="square" rtlCol="0">
            <a:spAutoFit/>
          </a:bodyPr>
          <a:lstStyle/>
          <a:p>
            <a:r>
              <a:rPr lang="tr-TR" dirty="0"/>
              <a:t>Tekrar sayısının baştan belli olduğu, ardışık eleman listesinin sırayla işleme konulduğu döngü yapısıdır. Liste/dizi gibi sıralı elemanlar üzerinde işlem yapar. For döngüsünün Python dili kullanım şekli diğer dillerden biraz farklılık gösterir.</a:t>
            </a:r>
          </a:p>
          <a:p>
            <a:endParaRPr lang="en-US" dirty="0"/>
          </a:p>
        </p:txBody>
      </p:sp>
      <p:pic>
        <p:nvPicPr>
          <p:cNvPr id="9" name="Picture 8" descr="A picture containing text, screenshot, font, design&#10;&#10;Description automatically generated">
            <a:extLst>
              <a:ext uri="{FF2B5EF4-FFF2-40B4-BE49-F238E27FC236}">
                <a16:creationId xmlns:a16="http://schemas.microsoft.com/office/drawing/2014/main" id="{2C33FCC4-F469-6235-D622-60E7FA1399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2497" y="2900288"/>
            <a:ext cx="3439005" cy="1057423"/>
          </a:xfrm>
          <a:prstGeom prst="rect">
            <a:avLst/>
          </a:prstGeom>
        </p:spPr>
      </p:pic>
      <p:sp>
        <p:nvSpPr>
          <p:cNvPr id="10" name="TextBox 9">
            <a:extLst>
              <a:ext uri="{FF2B5EF4-FFF2-40B4-BE49-F238E27FC236}">
                <a16:creationId xmlns:a16="http://schemas.microsoft.com/office/drawing/2014/main" id="{726CB2B2-F912-35C1-FD8A-0564EA22E23C}"/>
              </a:ext>
            </a:extLst>
          </p:cNvPr>
          <p:cNvSpPr txBox="1"/>
          <p:nvPr/>
        </p:nvSpPr>
        <p:spPr>
          <a:xfrm>
            <a:off x="3213923" y="3957711"/>
            <a:ext cx="2795802" cy="646331"/>
          </a:xfrm>
          <a:prstGeom prst="rect">
            <a:avLst/>
          </a:prstGeom>
          <a:noFill/>
        </p:spPr>
        <p:txBody>
          <a:bodyPr wrap="square" rtlCol="0">
            <a:spAutoFit/>
          </a:bodyPr>
          <a:lstStyle/>
          <a:p>
            <a:pPr algn="ctr"/>
            <a:r>
              <a:rPr lang="tr-TR" dirty="0"/>
              <a:t>for Döngüsü Kullanım Şekli (example_02.py)</a:t>
            </a:r>
            <a:endParaRPr lang="en-US" dirty="0"/>
          </a:p>
        </p:txBody>
      </p:sp>
      <p:pic>
        <p:nvPicPr>
          <p:cNvPr id="12" name="Picture 11" descr="A picture containing text, screenshot, font&#10;&#10;Description automatically generated">
            <a:extLst>
              <a:ext uri="{FF2B5EF4-FFF2-40B4-BE49-F238E27FC236}">
                <a16:creationId xmlns:a16="http://schemas.microsoft.com/office/drawing/2014/main" id="{ED9CF764-BAB9-E6D6-2917-68FDBA63DE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496" y="4782987"/>
            <a:ext cx="3439005" cy="1200330"/>
          </a:xfrm>
          <a:prstGeom prst="rect">
            <a:avLst/>
          </a:prstGeom>
        </p:spPr>
      </p:pic>
      <p:sp>
        <p:nvSpPr>
          <p:cNvPr id="13" name="TextBox 12">
            <a:extLst>
              <a:ext uri="{FF2B5EF4-FFF2-40B4-BE49-F238E27FC236}">
                <a16:creationId xmlns:a16="http://schemas.microsoft.com/office/drawing/2014/main" id="{17194C40-334D-C00F-66B4-72FFA1E687C7}"/>
              </a:ext>
            </a:extLst>
          </p:cNvPr>
          <p:cNvSpPr txBox="1"/>
          <p:nvPr/>
        </p:nvSpPr>
        <p:spPr>
          <a:xfrm>
            <a:off x="3131838" y="5908096"/>
            <a:ext cx="2880320" cy="646331"/>
          </a:xfrm>
          <a:prstGeom prst="rect">
            <a:avLst/>
          </a:prstGeom>
          <a:noFill/>
        </p:spPr>
        <p:txBody>
          <a:bodyPr wrap="square" rtlCol="0">
            <a:spAutoFit/>
          </a:bodyPr>
          <a:lstStyle/>
          <a:p>
            <a:pPr algn="ctr"/>
            <a:r>
              <a:rPr lang="tr-TR" dirty="0"/>
              <a:t>for Döngüsü Kullanım Şekli</a:t>
            </a:r>
          </a:p>
          <a:p>
            <a:pPr algn="ctr"/>
            <a:r>
              <a:rPr lang="tr-TR" dirty="0"/>
              <a:t>(example_02.py)</a:t>
            </a:r>
            <a:endParaRPr lang="en-US" dirty="0"/>
          </a:p>
        </p:txBody>
      </p:sp>
    </p:spTree>
    <p:extLst>
      <p:ext uri="{BB962C8B-B14F-4D97-AF65-F5344CB8AC3E}">
        <p14:creationId xmlns:p14="http://schemas.microsoft.com/office/powerpoint/2010/main" val="189674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err="1">
                <a:solidFill>
                  <a:srgbClr val="FF0000"/>
                </a:solidFill>
              </a:rPr>
              <a:t>range</a:t>
            </a:r>
            <a:r>
              <a:rPr lang="tr-TR" sz="2000" b="1" dirty="0">
                <a:solidFill>
                  <a:srgbClr val="FF0000"/>
                </a:solidFill>
              </a:rPr>
              <a:t> Fonksiyonu </a:t>
            </a:r>
            <a:r>
              <a:rPr lang="tr-TR" sz="2000" b="1" dirty="0">
                <a:solidFill>
                  <a:srgbClr val="FF0000"/>
                </a:solidFill>
                <a:sym typeface="Wingdings" panose="05000000000000000000" pitchFamily="2" charset="2"/>
              </a:rPr>
              <a:t></a:t>
            </a:r>
            <a:r>
              <a:rPr lang="en-US" sz="2000" b="1" dirty="0">
                <a:solidFill>
                  <a:srgbClr val="FF0000"/>
                </a:solidFill>
                <a:sym typeface="Wingdings" panose="05000000000000000000" pitchFamily="2" charset="2"/>
              </a:rPr>
              <a:t> </a:t>
            </a:r>
            <a:r>
              <a:rPr lang="tr-TR" sz="2000" b="1" dirty="0" err="1">
                <a:solidFill>
                  <a:srgbClr val="FF0000"/>
                </a:solidFill>
                <a:sym typeface="Wingdings" panose="05000000000000000000" pitchFamily="2" charset="2"/>
              </a:rPr>
              <a:t>range</a:t>
            </a:r>
            <a:r>
              <a:rPr lang="tr-TR" sz="2000" b="1" dirty="0">
                <a:solidFill>
                  <a:srgbClr val="FF0000"/>
                </a:solidFill>
                <a:sym typeface="Wingdings" panose="05000000000000000000" pitchFamily="2" charset="2"/>
              </a:rPr>
              <a:t>()</a:t>
            </a:r>
            <a:endParaRPr lang="tr-TR" sz="2000" b="1" dirty="0">
              <a:solidFill>
                <a:srgbClr val="FF0000"/>
              </a:solidFill>
            </a:endParaRP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24</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970318"/>
          </a:xfrm>
          <a:prstGeom prst="rect">
            <a:avLst/>
          </a:prstGeom>
          <a:noFill/>
        </p:spPr>
        <p:txBody>
          <a:bodyPr wrap="square" rtlCol="0">
            <a:spAutoFit/>
          </a:bodyPr>
          <a:lstStyle/>
          <a:p>
            <a:r>
              <a:rPr lang="tr-TR" dirty="0"/>
              <a:t>for döngü yapısında sıklıkla kullanılan bir fonksiyondur.</a:t>
            </a:r>
          </a:p>
          <a:p>
            <a:r>
              <a:rPr lang="tr-TR" dirty="0"/>
              <a:t>Kullanım Şekli:</a:t>
            </a:r>
          </a:p>
          <a:p>
            <a:pPr marL="285750" indent="-285750">
              <a:buFont typeface="Arial" panose="020B0604020202020204" pitchFamily="34" charset="0"/>
              <a:buChar char="•"/>
            </a:pPr>
            <a:r>
              <a:rPr lang="tr-TR" dirty="0" err="1"/>
              <a:t>range</a:t>
            </a:r>
            <a:r>
              <a:rPr lang="tr-TR" dirty="0"/>
              <a:t> (ilk, son, adım )</a:t>
            </a:r>
          </a:p>
          <a:p>
            <a:r>
              <a:rPr lang="tr-TR" dirty="0"/>
              <a:t>Örnekteki gibi isteğe bağlı olarak 3 parametre alan bir fonksiyondur. </a:t>
            </a:r>
            <a:r>
              <a:rPr lang="tr-TR" dirty="0" err="1"/>
              <a:t>range</a:t>
            </a:r>
            <a:r>
              <a:rPr lang="tr-TR" dirty="0"/>
              <a:t> fonksiyonunun ilk parametresi belirtmezse 0, adım değeri belirtmezse 1 kabul edilir. Kullanım örnekleri:</a:t>
            </a:r>
          </a:p>
          <a:p>
            <a:endParaRPr lang="tr-TR" dirty="0"/>
          </a:p>
          <a:p>
            <a:pPr marL="285750" indent="-285750">
              <a:buFont typeface="Arial" panose="020B0604020202020204" pitchFamily="34" charset="0"/>
              <a:buChar char="•"/>
            </a:pPr>
            <a:r>
              <a:rPr lang="tr-TR" dirty="0" err="1"/>
              <a:t>range</a:t>
            </a:r>
            <a:r>
              <a:rPr lang="tr-TR" dirty="0"/>
              <a:t>(5): 0’dan 5’e kadar (5 hariç) sayılar.</a:t>
            </a:r>
          </a:p>
          <a:p>
            <a:pPr marL="285750" indent="-285750">
              <a:buFont typeface="Arial" panose="020B0604020202020204" pitchFamily="34" charset="0"/>
              <a:buChar char="•"/>
            </a:pPr>
            <a:r>
              <a:rPr lang="tr-TR" dirty="0" err="1"/>
              <a:t>range</a:t>
            </a:r>
            <a:r>
              <a:rPr lang="tr-TR" dirty="0"/>
              <a:t> (3, 15): 3’den 15’e kadar (3 dahil, 15 hariç) sayılar.</a:t>
            </a:r>
          </a:p>
          <a:p>
            <a:pPr marL="285750" indent="-285750">
              <a:buFont typeface="Arial" panose="020B0604020202020204" pitchFamily="34" charset="0"/>
              <a:buChar char="•"/>
            </a:pPr>
            <a:r>
              <a:rPr lang="tr-TR" dirty="0" err="1"/>
              <a:t>range</a:t>
            </a:r>
            <a:r>
              <a:rPr lang="tr-TR" dirty="0"/>
              <a:t> (3, 15, 2): 3’den 15’e kadar (15 hariç) sayıları 2’şer artırarak (tek sayılar üzerinde) işlem gerçekleştirir.</a:t>
            </a:r>
          </a:p>
          <a:p>
            <a:pPr marL="285750" indent="-285750">
              <a:buFont typeface="Arial" panose="020B0604020202020204" pitchFamily="34" charset="0"/>
              <a:buChar char="•"/>
            </a:pPr>
            <a:r>
              <a:rPr lang="tr-TR" dirty="0" err="1"/>
              <a:t>reversed</a:t>
            </a:r>
            <a:r>
              <a:rPr lang="tr-TR" dirty="0"/>
              <a:t>(</a:t>
            </a:r>
            <a:r>
              <a:rPr lang="tr-TR" dirty="0" err="1"/>
              <a:t>range</a:t>
            </a:r>
            <a:r>
              <a:rPr lang="tr-TR" dirty="0"/>
              <a:t>(3, 15, 2)): 15’den 3’e kadar (3 dahil) sayıları 2’şer azaltarak      ’’ 13,11,9,7,5,3’’ şeklinde </a:t>
            </a:r>
            <a:r>
              <a:rPr lang="tr-TR" dirty="0" err="1"/>
              <a:t>listeler.reversed</a:t>
            </a:r>
            <a:r>
              <a:rPr lang="tr-TR" dirty="0"/>
              <a:t> () fonksiyonu; bir döngü içerisinde sayıların ters sırada işlem görmesini sağlar.</a:t>
            </a:r>
            <a:endParaRPr lang="en-US" dirty="0"/>
          </a:p>
        </p:txBody>
      </p:sp>
    </p:spTree>
    <p:extLst>
      <p:ext uri="{BB962C8B-B14F-4D97-AF65-F5344CB8AC3E}">
        <p14:creationId xmlns:p14="http://schemas.microsoft.com/office/powerpoint/2010/main" val="15150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in/ not in  Operatörleri</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9396" y="2752965"/>
            <a:ext cx="7704856" cy="2585323"/>
          </a:xfrm>
          <a:prstGeom prst="rect">
            <a:avLst/>
          </a:prstGeom>
          <a:noFill/>
        </p:spPr>
        <p:txBody>
          <a:bodyPr wrap="square" rtlCol="0">
            <a:spAutoFit/>
          </a:bodyPr>
          <a:lstStyle/>
          <a:p>
            <a:r>
              <a:rPr lang="tr-TR" dirty="0"/>
              <a:t>Sıralı yapılarda (</a:t>
            </a:r>
            <a:r>
              <a:rPr lang="tr-TR" dirty="0" err="1"/>
              <a:t>range</a:t>
            </a:r>
            <a:r>
              <a:rPr lang="tr-TR" dirty="0"/>
              <a:t>, </a:t>
            </a:r>
            <a:r>
              <a:rPr lang="tr-TR" dirty="0" err="1"/>
              <a:t>list</a:t>
            </a:r>
            <a:r>
              <a:rPr lang="tr-TR" dirty="0"/>
              <a:t>, </a:t>
            </a:r>
            <a:r>
              <a:rPr lang="tr-TR" dirty="0" err="1"/>
              <a:t>tuple</a:t>
            </a:r>
            <a:r>
              <a:rPr lang="tr-TR" dirty="0"/>
              <a:t> yapıları gibi) eleman sorgulamasında kullanılırlar.</a:t>
            </a:r>
          </a:p>
          <a:p>
            <a:endParaRPr lang="tr-TR" dirty="0"/>
          </a:p>
          <a:p>
            <a:r>
              <a:rPr lang="tr-TR" b="1" dirty="0"/>
              <a:t>X</a:t>
            </a:r>
            <a:r>
              <a:rPr lang="tr-TR" dirty="0"/>
              <a:t> in </a:t>
            </a:r>
            <a:r>
              <a:rPr lang="tr-TR" b="1" dirty="0"/>
              <a:t>S</a:t>
            </a:r>
            <a:r>
              <a:rPr lang="tr-TR" dirty="0"/>
              <a:t> : Eğer X, S içerisinde (</a:t>
            </a:r>
            <a:r>
              <a:rPr lang="tr-TR" dirty="0" err="1"/>
              <a:t>S:sıralı</a:t>
            </a:r>
            <a:r>
              <a:rPr lang="tr-TR" dirty="0"/>
              <a:t> bir yapıdır) varsa </a:t>
            </a:r>
            <a:r>
              <a:rPr lang="tr-TR" b="1" dirty="0"/>
              <a:t>True</a:t>
            </a:r>
            <a:r>
              <a:rPr lang="tr-TR" dirty="0"/>
              <a:t>, değilse </a:t>
            </a:r>
            <a:r>
              <a:rPr lang="tr-TR" b="1" dirty="0" err="1"/>
              <a:t>False</a:t>
            </a:r>
            <a:r>
              <a:rPr lang="tr-TR" dirty="0"/>
              <a:t> değerini döndürür.</a:t>
            </a:r>
          </a:p>
          <a:p>
            <a:endParaRPr lang="tr-TR" dirty="0"/>
          </a:p>
          <a:p>
            <a:r>
              <a:rPr lang="tr-TR" dirty="0"/>
              <a:t>X not in S : Eğer X, S içerisinde (</a:t>
            </a:r>
            <a:r>
              <a:rPr lang="tr-TR" dirty="0" err="1"/>
              <a:t>S:sıralı</a:t>
            </a:r>
            <a:r>
              <a:rPr lang="tr-TR" dirty="0"/>
              <a:t> bir yapıdır) varsa </a:t>
            </a:r>
            <a:r>
              <a:rPr lang="tr-TR" b="1" dirty="0" err="1"/>
              <a:t>False</a:t>
            </a:r>
            <a:r>
              <a:rPr lang="tr-TR" dirty="0"/>
              <a:t>, değilse </a:t>
            </a:r>
            <a:r>
              <a:rPr lang="tr-TR" b="1" dirty="0"/>
              <a:t>True </a:t>
            </a:r>
            <a:r>
              <a:rPr lang="tr-TR" dirty="0"/>
              <a:t>değerini döndürür.</a:t>
            </a:r>
            <a:endParaRPr lang="tr-TR" b="1" dirty="0"/>
          </a:p>
          <a:p>
            <a:endParaRPr lang="en-US" dirty="0"/>
          </a:p>
        </p:txBody>
      </p:sp>
    </p:spTree>
    <p:extLst>
      <p:ext uri="{BB962C8B-B14F-4D97-AF65-F5344CB8AC3E}">
        <p14:creationId xmlns:p14="http://schemas.microsoft.com/office/powerpoint/2010/main" val="1677788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err="1">
                <a:solidFill>
                  <a:srgbClr val="FF0000"/>
                </a:solidFill>
              </a:rPr>
              <a:t>index</a:t>
            </a:r>
            <a:r>
              <a:rPr lang="tr-TR" sz="2000" b="1" dirty="0">
                <a:solidFill>
                  <a:srgbClr val="FF0000"/>
                </a:solidFill>
              </a:rPr>
              <a:t>(x) Fonksiyonu</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970318"/>
          </a:xfrm>
          <a:prstGeom prst="rect">
            <a:avLst/>
          </a:prstGeom>
          <a:noFill/>
        </p:spPr>
        <p:txBody>
          <a:bodyPr wrap="square" rtlCol="0">
            <a:spAutoFit/>
          </a:bodyPr>
          <a:lstStyle/>
          <a:p>
            <a:r>
              <a:rPr lang="tr-TR" dirty="0" err="1"/>
              <a:t>range</a:t>
            </a:r>
            <a:r>
              <a:rPr lang="tr-TR" dirty="0"/>
              <a:t>() fonksiyonu gibi sıralı bir yapı içerisindeki x elemanının indisini döndürür.</a:t>
            </a:r>
          </a:p>
          <a:p>
            <a:endParaRPr lang="tr-TR" dirty="0"/>
          </a:p>
          <a:p>
            <a:r>
              <a:rPr lang="tr-TR" dirty="0"/>
              <a:t>Aşağıdaki örnek kullanımında üretilen değerler </a:t>
            </a:r>
            <a:r>
              <a:rPr lang="en-US" dirty="0"/>
              <a:t># </a:t>
            </a:r>
            <a:r>
              <a:rPr lang="tr-TR" dirty="0"/>
              <a:t>ile belirtilmiştir:</a:t>
            </a:r>
          </a:p>
          <a:p>
            <a:endParaRPr lang="tr-TR" dirty="0"/>
          </a:p>
          <a:p>
            <a:r>
              <a:rPr lang="tr-TR" dirty="0"/>
              <a:t>r = </a:t>
            </a:r>
            <a:r>
              <a:rPr lang="tr-TR" dirty="0" err="1"/>
              <a:t>range</a:t>
            </a:r>
            <a:r>
              <a:rPr lang="tr-TR" dirty="0"/>
              <a:t>(0, 20, 2)</a:t>
            </a:r>
          </a:p>
          <a:p>
            <a:endParaRPr lang="tr-TR" dirty="0"/>
          </a:p>
          <a:p>
            <a:r>
              <a:rPr lang="en-US" dirty="0"/>
              <a:t>*</a:t>
            </a:r>
            <a:r>
              <a:rPr lang="tr-TR" dirty="0" err="1"/>
              <a:t>print</a:t>
            </a:r>
            <a:r>
              <a:rPr lang="tr-TR" dirty="0"/>
              <a:t> (11 in r) </a:t>
            </a:r>
            <a:endParaRPr lang="en-US" dirty="0"/>
          </a:p>
          <a:p>
            <a:r>
              <a:rPr lang="en-US" dirty="0"/>
              <a:t># False</a:t>
            </a:r>
            <a:r>
              <a:rPr lang="tr-TR" dirty="0"/>
              <a:t> </a:t>
            </a:r>
            <a:r>
              <a:rPr lang="en-US" dirty="0"/>
              <a:t>de</a:t>
            </a:r>
            <a:r>
              <a:rPr lang="tr-TR" dirty="0" err="1"/>
              <a:t>ğerini</a:t>
            </a:r>
            <a:r>
              <a:rPr lang="tr-TR" dirty="0"/>
              <a:t> döndürür.</a:t>
            </a:r>
          </a:p>
          <a:p>
            <a:endParaRPr lang="tr-TR" dirty="0"/>
          </a:p>
          <a:p>
            <a:r>
              <a:rPr lang="tr-TR" dirty="0"/>
              <a:t>*</a:t>
            </a:r>
            <a:r>
              <a:rPr lang="tr-TR" dirty="0" err="1"/>
              <a:t>print</a:t>
            </a:r>
            <a:r>
              <a:rPr lang="tr-TR" dirty="0"/>
              <a:t>(10 in r)</a:t>
            </a:r>
          </a:p>
          <a:p>
            <a:r>
              <a:rPr lang="en-US" dirty="0"/>
              <a:t>#</a:t>
            </a:r>
            <a:r>
              <a:rPr lang="tr-TR" dirty="0"/>
              <a:t>True değerini döndürür.</a:t>
            </a:r>
          </a:p>
          <a:p>
            <a:endParaRPr lang="tr-TR" dirty="0"/>
          </a:p>
          <a:p>
            <a:r>
              <a:rPr lang="tr-TR" dirty="0"/>
              <a:t>*</a:t>
            </a:r>
            <a:r>
              <a:rPr lang="tr-TR" dirty="0" err="1"/>
              <a:t>print</a:t>
            </a:r>
            <a:r>
              <a:rPr lang="tr-TR" dirty="0"/>
              <a:t>(</a:t>
            </a:r>
            <a:r>
              <a:rPr lang="tr-TR" dirty="0" err="1"/>
              <a:t>r.index</a:t>
            </a:r>
            <a:r>
              <a:rPr lang="tr-TR" dirty="0"/>
              <a:t>(10))</a:t>
            </a:r>
          </a:p>
          <a:p>
            <a:r>
              <a:rPr lang="en-US" dirty="0"/>
              <a:t>#5 de</a:t>
            </a:r>
            <a:r>
              <a:rPr lang="tr-TR" dirty="0" err="1"/>
              <a:t>ğerini</a:t>
            </a:r>
            <a:r>
              <a:rPr lang="tr-TR" dirty="0"/>
              <a:t> döndürür.</a:t>
            </a:r>
            <a:endParaRPr lang="en-US" dirty="0"/>
          </a:p>
        </p:txBody>
      </p:sp>
    </p:spTree>
    <p:extLst>
      <p:ext uri="{BB962C8B-B14F-4D97-AF65-F5344CB8AC3E}">
        <p14:creationId xmlns:p14="http://schemas.microsoft.com/office/powerpoint/2010/main" val="315592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9B87F262-BF7F-5DF5-5490-1681B8621789}"/>
              </a:ext>
            </a:extLst>
          </p:cNvPr>
          <p:cNvSpPr txBox="1"/>
          <p:nvPr/>
        </p:nvSpPr>
        <p:spPr>
          <a:xfrm>
            <a:off x="827584" y="476672"/>
            <a:ext cx="7632848" cy="923330"/>
          </a:xfrm>
          <a:prstGeom prst="rect">
            <a:avLst/>
          </a:prstGeom>
          <a:noFill/>
        </p:spPr>
        <p:txBody>
          <a:bodyPr wrap="square" rtlCol="0">
            <a:spAutoFit/>
          </a:bodyPr>
          <a:lstStyle/>
          <a:p>
            <a:r>
              <a:rPr lang="tr-TR" b="1" dirty="0"/>
              <a:t>Örnek 7.1</a:t>
            </a:r>
          </a:p>
          <a:p>
            <a:r>
              <a:rPr lang="tr-TR" dirty="0"/>
              <a:t>Belli bir aralıktaki (Örneğin: 3’den 15’e kadarki) tek sayıları alt alta ekranda gösteren programı for döngüsünü kullanarak kodlayınız.</a:t>
            </a:r>
          </a:p>
        </p:txBody>
      </p:sp>
      <p:pic>
        <p:nvPicPr>
          <p:cNvPr id="8" name="Picture 7" descr="A picture containing text, screenshot, font&#10;&#10;Description automatically generated">
            <a:extLst>
              <a:ext uri="{FF2B5EF4-FFF2-40B4-BE49-F238E27FC236}">
                <a16:creationId xmlns:a16="http://schemas.microsoft.com/office/drawing/2014/main" id="{4DCDB4F0-1A31-0426-B730-A5DD827736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2653" y="1387434"/>
            <a:ext cx="5858693" cy="3105583"/>
          </a:xfrm>
          <a:prstGeom prst="rect">
            <a:avLst/>
          </a:prstGeom>
        </p:spPr>
      </p:pic>
      <p:sp>
        <p:nvSpPr>
          <p:cNvPr id="9" name="TextBox 8">
            <a:extLst>
              <a:ext uri="{FF2B5EF4-FFF2-40B4-BE49-F238E27FC236}">
                <a16:creationId xmlns:a16="http://schemas.microsoft.com/office/drawing/2014/main" id="{18CA87C1-3E42-EA4F-918F-4A7498B88FE9}"/>
              </a:ext>
            </a:extLst>
          </p:cNvPr>
          <p:cNvSpPr txBox="1"/>
          <p:nvPr/>
        </p:nvSpPr>
        <p:spPr>
          <a:xfrm>
            <a:off x="3131840" y="4460993"/>
            <a:ext cx="3168352" cy="646331"/>
          </a:xfrm>
          <a:prstGeom prst="rect">
            <a:avLst/>
          </a:prstGeom>
          <a:noFill/>
        </p:spPr>
        <p:txBody>
          <a:bodyPr wrap="square" rtlCol="0">
            <a:spAutoFit/>
          </a:bodyPr>
          <a:lstStyle/>
          <a:p>
            <a:pPr algn="ctr"/>
            <a:r>
              <a:rPr lang="tr-TR" dirty="0"/>
              <a:t>Örnek 7.1 Çözüm</a:t>
            </a:r>
          </a:p>
          <a:p>
            <a:pPr algn="ctr"/>
            <a:r>
              <a:rPr lang="tr-TR" dirty="0"/>
              <a:t>(Ornek7.1.py)</a:t>
            </a:r>
            <a:endParaRPr lang="en-US" dirty="0"/>
          </a:p>
        </p:txBody>
      </p:sp>
      <p:pic>
        <p:nvPicPr>
          <p:cNvPr id="11" name="Picture 10" descr="A picture containing screenshot&#10;&#10;Description automatically generated">
            <a:extLst>
              <a:ext uri="{FF2B5EF4-FFF2-40B4-BE49-F238E27FC236}">
                <a16:creationId xmlns:a16="http://schemas.microsoft.com/office/drawing/2014/main" id="{8EED77D6-5F00-1F61-C1C0-CE5E3E270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2653" y="5107324"/>
            <a:ext cx="5858693" cy="1047809"/>
          </a:xfrm>
          <a:prstGeom prst="rect">
            <a:avLst/>
          </a:prstGeom>
        </p:spPr>
      </p:pic>
      <p:sp>
        <p:nvSpPr>
          <p:cNvPr id="12" name="TextBox 11">
            <a:extLst>
              <a:ext uri="{FF2B5EF4-FFF2-40B4-BE49-F238E27FC236}">
                <a16:creationId xmlns:a16="http://schemas.microsoft.com/office/drawing/2014/main" id="{67EC91F5-8058-7369-1879-90E86AB23EA8}"/>
              </a:ext>
            </a:extLst>
          </p:cNvPr>
          <p:cNvSpPr txBox="1"/>
          <p:nvPr/>
        </p:nvSpPr>
        <p:spPr>
          <a:xfrm>
            <a:off x="3095836" y="6150487"/>
            <a:ext cx="3240360" cy="369332"/>
          </a:xfrm>
          <a:prstGeom prst="rect">
            <a:avLst/>
          </a:prstGeom>
          <a:noFill/>
        </p:spPr>
        <p:txBody>
          <a:bodyPr wrap="square" rtlCol="0">
            <a:spAutoFit/>
          </a:bodyPr>
          <a:lstStyle/>
          <a:p>
            <a:pPr algn="ctr"/>
            <a:r>
              <a:rPr lang="tr-TR" dirty="0"/>
              <a:t>Örnek 7.1 Çözüm ÇIKTISI</a:t>
            </a:r>
            <a:endParaRPr lang="en-US" dirty="0"/>
          </a:p>
        </p:txBody>
      </p:sp>
    </p:spTree>
    <p:extLst>
      <p:ext uri="{BB962C8B-B14F-4D97-AF65-F5344CB8AC3E}">
        <p14:creationId xmlns:p14="http://schemas.microsoft.com/office/powerpoint/2010/main" val="1802811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9B87F262-BF7F-5DF5-5490-1681B8621789}"/>
              </a:ext>
            </a:extLst>
          </p:cNvPr>
          <p:cNvSpPr txBox="1"/>
          <p:nvPr/>
        </p:nvSpPr>
        <p:spPr>
          <a:xfrm>
            <a:off x="827583" y="980728"/>
            <a:ext cx="7632848" cy="2031325"/>
          </a:xfrm>
          <a:prstGeom prst="rect">
            <a:avLst/>
          </a:prstGeom>
          <a:noFill/>
        </p:spPr>
        <p:txBody>
          <a:bodyPr wrap="square" rtlCol="0">
            <a:spAutoFit/>
          </a:bodyPr>
          <a:lstStyle/>
          <a:p>
            <a:r>
              <a:rPr lang="tr-TR" dirty="0"/>
              <a:t>!!! Rakamları alt alta değil de yan yana yazdırmak için </a:t>
            </a:r>
            <a:r>
              <a:rPr lang="tr-TR" dirty="0" err="1"/>
              <a:t>print</a:t>
            </a:r>
            <a:r>
              <a:rPr lang="tr-TR" dirty="0"/>
              <a:t>(x) komutunun </a:t>
            </a:r>
            <a:r>
              <a:rPr lang="tr-TR" dirty="0" err="1"/>
              <a:t>print</a:t>
            </a:r>
            <a:r>
              <a:rPr lang="tr-TR" dirty="0"/>
              <a:t>(</a:t>
            </a:r>
            <a:r>
              <a:rPr lang="tr-TR" dirty="0" err="1"/>
              <a:t>x,end</a:t>
            </a:r>
            <a:r>
              <a:rPr lang="tr-TR" dirty="0"/>
              <a:t>=‘ ’) şeklinde yazabilirsiniz.</a:t>
            </a:r>
          </a:p>
          <a:p>
            <a:endParaRPr lang="tr-TR" dirty="0"/>
          </a:p>
          <a:p>
            <a:r>
              <a:rPr lang="tr-TR" b="1" dirty="0"/>
              <a:t>Örnek 8.1</a:t>
            </a:r>
          </a:p>
          <a:p>
            <a:endParaRPr lang="tr-TR" dirty="0"/>
          </a:p>
          <a:p>
            <a:r>
              <a:rPr lang="tr-TR" dirty="0"/>
              <a:t>Belli bir aralıktaki (Örneğin: 0’dan 24’e kadar ki) çift sayıları ekranda gösteren programı kodlayınız.</a:t>
            </a:r>
          </a:p>
        </p:txBody>
      </p:sp>
      <p:pic>
        <p:nvPicPr>
          <p:cNvPr id="6" name="Picture 5" descr="A picture containing text, screenshot, font&#10;&#10;Description automatically generated">
            <a:extLst>
              <a:ext uri="{FF2B5EF4-FFF2-40B4-BE49-F238E27FC236}">
                <a16:creationId xmlns:a16="http://schemas.microsoft.com/office/drawing/2014/main" id="{30804993-3F5E-FA9A-9AA2-80EA9790B7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3346" y="3590254"/>
            <a:ext cx="5001323" cy="2076740"/>
          </a:xfrm>
          <a:prstGeom prst="rect">
            <a:avLst/>
          </a:prstGeom>
        </p:spPr>
      </p:pic>
      <p:sp>
        <p:nvSpPr>
          <p:cNvPr id="10" name="TextBox 9">
            <a:extLst>
              <a:ext uri="{FF2B5EF4-FFF2-40B4-BE49-F238E27FC236}">
                <a16:creationId xmlns:a16="http://schemas.microsoft.com/office/drawing/2014/main" id="{4B9ED57D-DE0C-3BB9-4A23-6C26BD98FF2C}"/>
              </a:ext>
            </a:extLst>
          </p:cNvPr>
          <p:cNvSpPr txBox="1"/>
          <p:nvPr/>
        </p:nvSpPr>
        <p:spPr>
          <a:xfrm>
            <a:off x="2483767" y="5630063"/>
            <a:ext cx="4320480" cy="646331"/>
          </a:xfrm>
          <a:prstGeom prst="rect">
            <a:avLst/>
          </a:prstGeom>
          <a:noFill/>
        </p:spPr>
        <p:txBody>
          <a:bodyPr wrap="square" rtlCol="0">
            <a:spAutoFit/>
          </a:bodyPr>
          <a:lstStyle/>
          <a:p>
            <a:pPr algn="ctr"/>
            <a:r>
              <a:rPr lang="tr-TR" dirty="0"/>
              <a:t>Örnek 8.1 Çözüm</a:t>
            </a:r>
          </a:p>
          <a:p>
            <a:pPr algn="ctr"/>
            <a:r>
              <a:rPr lang="tr-TR" dirty="0"/>
              <a:t>(Ornek8.1.py)</a:t>
            </a:r>
            <a:endParaRPr lang="en-US" dirty="0"/>
          </a:p>
        </p:txBody>
      </p:sp>
    </p:spTree>
    <p:extLst>
      <p:ext uri="{BB962C8B-B14F-4D97-AF65-F5344CB8AC3E}">
        <p14:creationId xmlns:p14="http://schemas.microsoft.com/office/powerpoint/2010/main" val="352874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29</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9B87F262-BF7F-5DF5-5490-1681B8621789}"/>
              </a:ext>
            </a:extLst>
          </p:cNvPr>
          <p:cNvSpPr txBox="1"/>
          <p:nvPr/>
        </p:nvSpPr>
        <p:spPr>
          <a:xfrm>
            <a:off x="836727" y="980728"/>
            <a:ext cx="7632848" cy="369332"/>
          </a:xfrm>
          <a:prstGeom prst="rect">
            <a:avLst/>
          </a:prstGeom>
          <a:noFill/>
        </p:spPr>
        <p:txBody>
          <a:bodyPr wrap="square" rtlCol="0">
            <a:spAutoFit/>
          </a:bodyPr>
          <a:lstStyle/>
          <a:p>
            <a:r>
              <a:rPr lang="tr-TR" b="1" dirty="0"/>
              <a:t>Örnek 8.1 Çıktısı</a:t>
            </a:r>
          </a:p>
        </p:txBody>
      </p:sp>
      <p:pic>
        <p:nvPicPr>
          <p:cNvPr id="8" name="Picture 7" descr="A picture containing screenshot, text&#10;&#10;Description automatically generated">
            <a:extLst>
              <a:ext uri="{FF2B5EF4-FFF2-40B4-BE49-F238E27FC236}">
                <a16:creationId xmlns:a16="http://schemas.microsoft.com/office/drawing/2014/main" id="{73BB10FA-F8A3-3DD2-C20E-2D6242AFA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195" y="2257446"/>
            <a:ext cx="6759609" cy="2343107"/>
          </a:xfrm>
          <a:prstGeom prst="rect">
            <a:avLst/>
          </a:prstGeom>
        </p:spPr>
      </p:pic>
    </p:spTree>
    <p:extLst>
      <p:ext uri="{BB962C8B-B14F-4D97-AF65-F5344CB8AC3E}">
        <p14:creationId xmlns:p14="http://schemas.microsoft.com/office/powerpoint/2010/main" val="68139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G</a:t>
            </a:r>
            <a:r>
              <a:rPr lang="tr-TR" sz="2000" b="1" dirty="0">
                <a:solidFill>
                  <a:srgbClr val="FF0000"/>
                </a:solidFill>
              </a:rPr>
              <a:t>İRİŞ</a:t>
            </a:r>
          </a:p>
        </p:txBody>
      </p:sp>
      <p:sp>
        <p:nvSpPr>
          <p:cNvPr id="7" name="Yuvarlatılmış Dikdörtgen 6"/>
          <p:cNvSpPr/>
          <p:nvPr>
            <p:custDataLst>
              <p:tags r:id="rId2"/>
            </p:custDataLst>
          </p:nvPr>
        </p:nvSpPr>
        <p:spPr>
          <a:xfrm>
            <a:off x="467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80E5AA5-BC2B-AECA-5B94-42C71217D292}"/>
              </a:ext>
            </a:extLst>
          </p:cNvPr>
          <p:cNvSpPr txBox="1"/>
          <p:nvPr/>
        </p:nvSpPr>
        <p:spPr>
          <a:xfrm>
            <a:off x="755576" y="1772816"/>
            <a:ext cx="7632848" cy="4524315"/>
          </a:xfrm>
          <a:prstGeom prst="rect">
            <a:avLst/>
          </a:prstGeom>
          <a:noFill/>
        </p:spPr>
        <p:txBody>
          <a:bodyPr wrap="square" rtlCol="0">
            <a:spAutoFit/>
          </a:bodyPr>
          <a:lstStyle/>
          <a:p>
            <a:r>
              <a:rPr lang="tr-TR" dirty="0"/>
              <a:t>Döngüler, tekrar eden işlemleri gerçekleştirmek için tasarlanmış yapılardır. Bu nedenle döngü yapıları, farklı kaynaklarda tekrarlı yapılar olarak da adlandırılmaktadır. Programcı, yazdığı programın bazı kod satırlarını tekrarlı olarak çalıştırma ihtiyacı duyduğunda döngü yapılarını kullanır. Python’da döngü yapıları ve komutları aşağıdaki gibi iki başlıkta incelenebilir.</a:t>
            </a:r>
          </a:p>
          <a:p>
            <a:endParaRPr lang="tr-TR" dirty="0"/>
          </a:p>
          <a:p>
            <a:pPr marL="285750" indent="-285750">
              <a:buFont typeface="Arial" panose="020B0604020202020204" pitchFamily="34" charset="0"/>
              <a:buChar char="•"/>
            </a:pPr>
            <a:r>
              <a:rPr lang="tr-TR" dirty="0" err="1"/>
              <a:t>While</a:t>
            </a:r>
            <a:r>
              <a:rPr lang="tr-TR" dirty="0"/>
              <a:t> döngüleri</a:t>
            </a:r>
          </a:p>
          <a:p>
            <a:pPr marL="285750" indent="-285750">
              <a:buFont typeface="Arial" panose="020B0604020202020204" pitchFamily="34" charset="0"/>
              <a:buChar char="•"/>
            </a:pPr>
            <a:r>
              <a:rPr lang="tr-TR" dirty="0"/>
              <a:t>for döngüleri</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while</a:t>
            </a:r>
            <a:r>
              <a:rPr lang="tr-TR" dirty="0"/>
              <a:t> döngüleri; tekrar sayısının koşula bağlı olduğu, diğer bir ifade ile koşul gerçekleştiği veya gerçekleşmediği sürece işlemlerin tekrar ettiği döngülerdir. Bu yüzden tekrar sayısı koşula bağlı olan döngüler olarak da adlandırılırlar. Örneğin; girilen sayı sıfırdan farklı olduğu sürece sayının karesini alan bir programda tekrar sayısı baştan bilinemediğinden, burada tekrar sayısı koşula bağlı olarak gerçekleşir.</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7640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enumerate () Fonksiyonu</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2862322"/>
          </a:xfrm>
          <a:prstGeom prst="rect">
            <a:avLst/>
          </a:prstGeom>
          <a:noFill/>
        </p:spPr>
        <p:txBody>
          <a:bodyPr wrap="square" rtlCol="0">
            <a:spAutoFit/>
          </a:bodyPr>
          <a:lstStyle/>
          <a:p>
            <a:r>
              <a:rPr lang="tr-TR" dirty="0"/>
              <a:t>for döngü yapısında sıralı semboller (sözel ifadeler) kümesinde aynı anda hem sembol değerini hem de sırasını (indisini) </a:t>
            </a:r>
            <a:r>
              <a:rPr lang="tr-TR" dirty="0" err="1"/>
              <a:t>öğrenmel</a:t>
            </a:r>
            <a:r>
              <a:rPr lang="tr-TR" dirty="0"/>
              <a:t> için kullanılan bir fonksiyondur. Kullanım şekli :</a:t>
            </a:r>
          </a:p>
          <a:p>
            <a:endParaRPr lang="tr-TR" dirty="0"/>
          </a:p>
          <a:p>
            <a:r>
              <a:rPr lang="tr-TR" dirty="0"/>
              <a:t>* Enumerate (</a:t>
            </a:r>
            <a:r>
              <a:rPr lang="en-US" dirty="0"/>
              <a:t>[</a:t>
            </a:r>
            <a:r>
              <a:rPr lang="tr-TR" dirty="0"/>
              <a:t>‘sembol1’, ‘sembol2’, ‘sembol3’,…..</a:t>
            </a:r>
            <a:r>
              <a:rPr lang="en-US" dirty="0"/>
              <a:t>]</a:t>
            </a:r>
            <a:r>
              <a:rPr lang="tr-TR" dirty="0"/>
              <a:t>):</a:t>
            </a:r>
          </a:p>
          <a:p>
            <a:endParaRPr lang="tr-TR" dirty="0"/>
          </a:p>
          <a:p>
            <a:endParaRPr lang="tr-TR" dirty="0"/>
          </a:p>
          <a:p>
            <a:r>
              <a:rPr lang="tr-TR" b="1" dirty="0"/>
              <a:t>Örnek 9.1</a:t>
            </a:r>
          </a:p>
          <a:p>
            <a:endParaRPr lang="tr-TR" dirty="0"/>
          </a:p>
          <a:p>
            <a:r>
              <a:rPr lang="tr-TR" dirty="0"/>
              <a:t>Haftanın günlerini, </a:t>
            </a:r>
            <a:r>
              <a:rPr lang="tr-TR" b="1" dirty="0"/>
              <a:t>rakamsal karşılığı</a:t>
            </a:r>
            <a:r>
              <a:rPr lang="tr-TR" dirty="0"/>
              <a:t> ile birlikte veren programı kodlayınız.</a:t>
            </a:r>
          </a:p>
        </p:txBody>
      </p:sp>
    </p:spTree>
    <p:extLst>
      <p:ext uri="{BB962C8B-B14F-4D97-AF65-F5344CB8AC3E}">
        <p14:creationId xmlns:p14="http://schemas.microsoft.com/office/powerpoint/2010/main" val="131717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31</a:t>
            </a:fld>
            <a:endParaRPr lang="tr-TR" dirty="0">
              <a:solidFill>
                <a:schemeClr val="tx2">
                  <a:lumMod val="75000"/>
                </a:schemeClr>
              </a:solidFill>
            </a:endParaRPr>
          </a:p>
        </p:txBody>
      </p:sp>
      <p:pic>
        <p:nvPicPr>
          <p:cNvPr id="4" name="Picture 3">
            <a:extLst>
              <a:ext uri="{FF2B5EF4-FFF2-40B4-BE49-F238E27FC236}">
                <a16:creationId xmlns:a16="http://schemas.microsoft.com/office/drawing/2014/main" id="{2BBCE749-30DF-6B92-4137-3C6041A3BF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1660" y="1743740"/>
            <a:ext cx="6480720" cy="345639"/>
          </a:xfrm>
          <a:prstGeom prst="rect">
            <a:avLst/>
          </a:prstGeom>
        </p:spPr>
      </p:pic>
      <p:sp>
        <p:nvSpPr>
          <p:cNvPr id="6" name="TextBox 5">
            <a:extLst>
              <a:ext uri="{FF2B5EF4-FFF2-40B4-BE49-F238E27FC236}">
                <a16:creationId xmlns:a16="http://schemas.microsoft.com/office/drawing/2014/main" id="{57E9DFB3-33A9-A038-06BD-25C6E74F99FF}"/>
              </a:ext>
            </a:extLst>
          </p:cNvPr>
          <p:cNvSpPr txBox="1"/>
          <p:nvPr/>
        </p:nvSpPr>
        <p:spPr>
          <a:xfrm>
            <a:off x="2415580" y="2312431"/>
            <a:ext cx="4392488" cy="369332"/>
          </a:xfrm>
          <a:prstGeom prst="rect">
            <a:avLst/>
          </a:prstGeom>
          <a:noFill/>
        </p:spPr>
        <p:txBody>
          <a:bodyPr wrap="square" rtlCol="0">
            <a:spAutoFit/>
          </a:bodyPr>
          <a:lstStyle/>
          <a:p>
            <a:pPr algn="ctr"/>
            <a:r>
              <a:rPr lang="tr-TR" dirty="0"/>
              <a:t>Örnek 9.1 Çözümü (Ornek9.1.py)</a:t>
            </a:r>
            <a:endParaRPr lang="en-US" dirty="0"/>
          </a:p>
        </p:txBody>
      </p:sp>
      <p:pic>
        <p:nvPicPr>
          <p:cNvPr id="10" name="Picture 9" descr="A picture containing text, screenshot, font, graphics&#10;&#10;Description automatically generated">
            <a:extLst>
              <a:ext uri="{FF2B5EF4-FFF2-40B4-BE49-F238E27FC236}">
                <a16:creationId xmlns:a16="http://schemas.microsoft.com/office/drawing/2014/main" id="{80D4CB76-5A19-3F96-EE80-C86CDE572D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1660" y="2924944"/>
            <a:ext cx="6480720" cy="1929271"/>
          </a:xfrm>
          <a:prstGeom prst="rect">
            <a:avLst/>
          </a:prstGeom>
        </p:spPr>
      </p:pic>
      <p:sp>
        <p:nvSpPr>
          <p:cNvPr id="11" name="TextBox 10">
            <a:extLst>
              <a:ext uri="{FF2B5EF4-FFF2-40B4-BE49-F238E27FC236}">
                <a16:creationId xmlns:a16="http://schemas.microsoft.com/office/drawing/2014/main" id="{CCC4F4F2-0E4A-6DF8-7C4D-4724B0C32CEC}"/>
              </a:ext>
            </a:extLst>
          </p:cNvPr>
          <p:cNvSpPr txBox="1"/>
          <p:nvPr/>
        </p:nvSpPr>
        <p:spPr>
          <a:xfrm>
            <a:off x="2877902" y="5056301"/>
            <a:ext cx="3748236" cy="369332"/>
          </a:xfrm>
          <a:prstGeom prst="rect">
            <a:avLst/>
          </a:prstGeom>
          <a:noFill/>
        </p:spPr>
        <p:txBody>
          <a:bodyPr wrap="square" rtlCol="0">
            <a:spAutoFit/>
          </a:bodyPr>
          <a:lstStyle/>
          <a:p>
            <a:pPr algn="ctr"/>
            <a:r>
              <a:rPr lang="tr-TR" dirty="0"/>
              <a:t>Örnek 9.1 Ekran Çıktısı</a:t>
            </a:r>
            <a:endParaRPr lang="en-US" dirty="0"/>
          </a:p>
        </p:txBody>
      </p:sp>
    </p:spTree>
    <p:extLst>
      <p:ext uri="{BB962C8B-B14F-4D97-AF65-F5344CB8AC3E}">
        <p14:creationId xmlns:p14="http://schemas.microsoft.com/office/powerpoint/2010/main" val="1395512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6867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AC39CF0C-AF7D-8AEE-2302-493D84C351CB}"/>
              </a:ext>
            </a:extLst>
          </p:cNvPr>
          <p:cNvSpPr txBox="1"/>
          <p:nvPr/>
        </p:nvSpPr>
        <p:spPr>
          <a:xfrm>
            <a:off x="683568" y="476672"/>
            <a:ext cx="2520280" cy="369332"/>
          </a:xfrm>
          <a:prstGeom prst="rect">
            <a:avLst/>
          </a:prstGeom>
          <a:noFill/>
        </p:spPr>
        <p:txBody>
          <a:bodyPr wrap="square" rtlCol="0">
            <a:spAutoFit/>
          </a:bodyPr>
          <a:lstStyle/>
          <a:p>
            <a:r>
              <a:rPr lang="tr-TR" b="1" dirty="0"/>
              <a:t>Örnek 10.1</a:t>
            </a:r>
            <a:endParaRPr lang="en-US" b="1" dirty="0"/>
          </a:p>
        </p:txBody>
      </p:sp>
      <p:sp>
        <p:nvSpPr>
          <p:cNvPr id="8" name="TextBox 7">
            <a:extLst>
              <a:ext uri="{FF2B5EF4-FFF2-40B4-BE49-F238E27FC236}">
                <a16:creationId xmlns:a16="http://schemas.microsoft.com/office/drawing/2014/main" id="{789F5DDB-B637-10D6-0982-48671F6D2EB3}"/>
              </a:ext>
            </a:extLst>
          </p:cNvPr>
          <p:cNvSpPr txBox="1"/>
          <p:nvPr/>
        </p:nvSpPr>
        <p:spPr>
          <a:xfrm>
            <a:off x="1043608" y="908720"/>
            <a:ext cx="7200800" cy="1754326"/>
          </a:xfrm>
          <a:prstGeom prst="rect">
            <a:avLst/>
          </a:prstGeom>
          <a:noFill/>
        </p:spPr>
        <p:txBody>
          <a:bodyPr wrap="square" rtlCol="0">
            <a:spAutoFit/>
          </a:bodyPr>
          <a:lstStyle/>
          <a:p>
            <a:r>
              <a:rPr lang="tr-TR" dirty="0"/>
              <a:t>Girilen iki pozitif tamsayının çarpımını, çarpma operatörü kullanılmadan hesaplayan programı for döngüsü ile kodlayınız. Programın</a:t>
            </a:r>
          </a:p>
          <a:p>
            <a:endParaRPr lang="tr-TR" dirty="0"/>
          </a:p>
          <a:p>
            <a:r>
              <a:rPr lang="tr-TR" dirty="0"/>
              <a:t>Sayı1.:4</a:t>
            </a:r>
          </a:p>
          <a:p>
            <a:r>
              <a:rPr lang="tr-TR" dirty="0"/>
              <a:t>Sayı2.:5</a:t>
            </a:r>
          </a:p>
          <a:p>
            <a:r>
              <a:rPr lang="tr-TR" dirty="0"/>
              <a:t>4 * 5=20</a:t>
            </a:r>
          </a:p>
        </p:txBody>
      </p:sp>
      <p:pic>
        <p:nvPicPr>
          <p:cNvPr id="12" name="Picture 11" descr="A picture containing text, screenshot, font&#10;&#10;Description automatically generated">
            <a:extLst>
              <a:ext uri="{FF2B5EF4-FFF2-40B4-BE49-F238E27FC236}">
                <a16:creationId xmlns:a16="http://schemas.microsoft.com/office/drawing/2014/main" id="{11751C1F-EF0E-CCC4-BF50-D6C624A15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2058" y="2528762"/>
            <a:ext cx="3943900" cy="1800476"/>
          </a:xfrm>
          <a:prstGeom prst="rect">
            <a:avLst/>
          </a:prstGeom>
        </p:spPr>
      </p:pic>
      <p:sp>
        <p:nvSpPr>
          <p:cNvPr id="13" name="TextBox 12">
            <a:extLst>
              <a:ext uri="{FF2B5EF4-FFF2-40B4-BE49-F238E27FC236}">
                <a16:creationId xmlns:a16="http://schemas.microsoft.com/office/drawing/2014/main" id="{18B2B15D-3CDB-13EF-1BB7-5D76241B04F7}"/>
              </a:ext>
            </a:extLst>
          </p:cNvPr>
          <p:cNvSpPr txBox="1"/>
          <p:nvPr/>
        </p:nvSpPr>
        <p:spPr>
          <a:xfrm>
            <a:off x="3095836" y="4283088"/>
            <a:ext cx="2952328" cy="369332"/>
          </a:xfrm>
          <a:prstGeom prst="rect">
            <a:avLst/>
          </a:prstGeom>
          <a:noFill/>
        </p:spPr>
        <p:txBody>
          <a:bodyPr wrap="square" rtlCol="0">
            <a:spAutoFit/>
          </a:bodyPr>
          <a:lstStyle/>
          <a:p>
            <a:pPr algn="ctr"/>
            <a:r>
              <a:rPr lang="tr-TR" dirty="0"/>
              <a:t>Örnek 10.1 Çözümü</a:t>
            </a:r>
            <a:endParaRPr lang="en-US" dirty="0"/>
          </a:p>
        </p:txBody>
      </p:sp>
      <p:pic>
        <p:nvPicPr>
          <p:cNvPr id="15" name="Picture 14" descr="A picture containing font, graphics, screenshot, typography&#10;&#10;Description automatically generated">
            <a:extLst>
              <a:ext uri="{FF2B5EF4-FFF2-40B4-BE49-F238E27FC236}">
                <a16:creationId xmlns:a16="http://schemas.microsoft.com/office/drawing/2014/main" id="{A5D5AAE1-71FC-7335-65AD-D035380750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9186" y="4777824"/>
            <a:ext cx="3943900" cy="1171456"/>
          </a:xfrm>
          <a:prstGeom prst="rect">
            <a:avLst/>
          </a:prstGeom>
        </p:spPr>
      </p:pic>
      <p:sp>
        <p:nvSpPr>
          <p:cNvPr id="16" name="TextBox 15">
            <a:extLst>
              <a:ext uri="{FF2B5EF4-FFF2-40B4-BE49-F238E27FC236}">
                <a16:creationId xmlns:a16="http://schemas.microsoft.com/office/drawing/2014/main" id="{3DD398F2-80B4-A531-7F42-D3A483C5A89E}"/>
              </a:ext>
            </a:extLst>
          </p:cNvPr>
          <p:cNvSpPr txBox="1"/>
          <p:nvPr/>
        </p:nvSpPr>
        <p:spPr>
          <a:xfrm>
            <a:off x="3563888" y="5981226"/>
            <a:ext cx="2628292" cy="369332"/>
          </a:xfrm>
          <a:prstGeom prst="rect">
            <a:avLst/>
          </a:prstGeom>
          <a:noFill/>
        </p:spPr>
        <p:txBody>
          <a:bodyPr wrap="square" rtlCol="0">
            <a:spAutoFit/>
          </a:bodyPr>
          <a:lstStyle/>
          <a:p>
            <a:r>
              <a:rPr lang="tr-TR" dirty="0"/>
              <a:t>Örnek 10.1 Ekran Çıktısı</a:t>
            </a:r>
            <a:endParaRPr lang="en-US" dirty="0"/>
          </a:p>
        </p:txBody>
      </p:sp>
    </p:spTree>
    <p:extLst>
      <p:ext uri="{BB962C8B-B14F-4D97-AF65-F5344CB8AC3E}">
        <p14:creationId xmlns:p14="http://schemas.microsoft.com/office/powerpoint/2010/main" val="2677856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1200329"/>
          </a:xfrm>
          <a:prstGeom prst="rect">
            <a:avLst/>
          </a:prstGeom>
          <a:noFill/>
        </p:spPr>
        <p:txBody>
          <a:bodyPr wrap="square" rtlCol="0">
            <a:spAutoFit/>
          </a:bodyPr>
          <a:lstStyle/>
          <a:p>
            <a:r>
              <a:rPr lang="tr-TR" dirty="0"/>
              <a:t>Örnek 11.1</a:t>
            </a:r>
          </a:p>
          <a:p>
            <a:endParaRPr lang="tr-TR" dirty="0"/>
          </a:p>
          <a:p>
            <a:r>
              <a:rPr lang="tr-TR" dirty="0" err="1"/>
              <a:t>Fibonacci</a:t>
            </a:r>
            <a:r>
              <a:rPr lang="tr-TR" dirty="0"/>
              <a:t> serisinin ilk 13 elemanının değerlerini veren ve altın oranı hesaplayan programı yazınız.</a:t>
            </a:r>
            <a:endParaRPr lang="en-US" dirty="0"/>
          </a:p>
        </p:txBody>
      </p:sp>
    </p:spTree>
    <p:extLst>
      <p:ext uri="{BB962C8B-B14F-4D97-AF65-F5344CB8AC3E}">
        <p14:creationId xmlns:p14="http://schemas.microsoft.com/office/powerpoint/2010/main" val="250593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369332"/>
          </a:xfrm>
          <a:prstGeom prst="rect">
            <a:avLst/>
          </a:prstGeom>
          <a:noFill/>
        </p:spPr>
        <p:txBody>
          <a:bodyPr wrap="square" rtlCol="0">
            <a:spAutoFit/>
          </a:bodyPr>
          <a:lstStyle/>
          <a:p>
            <a:r>
              <a:rPr lang="tr-TR" dirty="0"/>
              <a:t>Örnek 11.1 Çözümü</a:t>
            </a:r>
          </a:p>
        </p:txBody>
      </p:sp>
      <p:pic>
        <p:nvPicPr>
          <p:cNvPr id="6" name="Picture 5" descr="A picture containing text, screenshot, font&#10;&#10;Description automatically generated">
            <a:extLst>
              <a:ext uri="{FF2B5EF4-FFF2-40B4-BE49-F238E27FC236}">
                <a16:creationId xmlns:a16="http://schemas.microsoft.com/office/drawing/2014/main" id="{074C176E-0247-D0F6-C030-5F17736C43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9056" y="806493"/>
            <a:ext cx="4972744" cy="3458058"/>
          </a:xfrm>
          <a:prstGeom prst="rect">
            <a:avLst/>
          </a:prstGeom>
        </p:spPr>
      </p:pic>
      <p:sp>
        <p:nvSpPr>
          <p:cNvPr id="8" name="TextBox 7">
            <a:extLst>
              <a:ext uri="{FF2B5EF4-FFF2-40B4-BE49-F238E27FC236}">
                <a16:creationId xmlns:a16="http://schemas.microsoft.com/office/drawing/2014/main" id="{2A5C3CA2-9FF1-79B4-05F1-667EAD9E6007}"/>
              </a:ext>
            </a:extLst>
          </p:cNvPr>
          <p:cNvSpPr txBox="1"/>
          <p:nvPr/>
        </p:nvSpPr>
        <p:spPr>
          <a:xfrm>
            <a:off x="3051252" y="4212332"/>
            <a:ext cx="3168352" cy="646331"/>
          </a:xfrm>
          <a:prstGeom prst="rect">
            <a:avLst/>
          </a:prstGeom>
          <a:noFill/>
        </p:spPr>
        <p:txBody>
          <a:bodyPr wrap="square" rtlCol="0">
            <a:spAutoFit/>
          </a:bodyPr>
          <a:lstStyle/>
          <a:p>
            <a:pPr algn="ctr"/>
            <a:r>
              <a:rPr lang="tr-TR" dirty="0"/>
              <a:t>Örnek 11.1 Çözümü (Ornek11.1.py)</a:t>
            </a:r>
            <a:endParaRPr lang="en-US" dirty="0"/>
          </a:p>
        </p:txBody>
      </p:sp>
      <p:pic>
        <p:nvPicPr>
          <p:cNvPr id="10" name="Picture 9" descr="A picture containing screenshot, text&#10;&#10;Description automatically generated">
            <a:extLst>
              <a:ext uri="{FF2B5EF4-FFF2-40B4-BE49-F238E27FC236}">
                <a16:creationId xmlns:a16="http://schemas.microsoft.com/office/drawing/2014/main" id="{6B0B6805-0F42-E34E-A9C8-587BD539CA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9056" y="4806443"/>
            <a:ext cx="4972744" cy="1348691"/>
          </a:xfrm>
          <a:prstGeom prst="rect">
            <a:avLst/>
          </a:prstGeom>
        </p:spPr>
      </p:pic>
      <p:sp>
        <p:nvSpPr>
          <p:cNvPr id="11" name="TextBox 10">
            <a:extLst>
              <a:ext uri="{FF2B5EF4-FFF2-40B4-BE49-F238E27FC236}">
                <a16:creationId xmlns:a16="http://schemas.microsoft.com/office/drawing/2014/main" id="{C9364D77-CE9A-1398-EB2E-CAF3128E2E32}"/>
              </a:ext>
            </a:extLst>
          </p:cNvPr>
          <p:cNvSpPr txBox="1"/>
          <p:nvPr/>
        </p:nvSpPr>
        <p:spPr>
          <a:xfrm>
            <a:off x="3530520" y="6161097"/>
            <a:ext cx="3234816" cy="369332"/>
          </a:xfrm>
          <a:prstGeom prst="rect">
            <a:avLst/>
          </a:prstGeom>
          <a:noFill/>
        </p:spPr>
        <p:txBody>
          <a:bodyPr wrap="square" rtlCol="0">
            <a:spAutoFit/>
          </a:bodyPr>
          <a:lstStyle/>
          <a:p>
            <a:r>
              <a:rPr lang="tr-TR" dirty="0"/>
              <a:t>Örnek 11.1 Ekran Çıktısı</a:t>
            </a:r>
            <a:endParaRPr lang="en-US" dirty="0"/>
          </a:p>
        </p:txBody>
      </p:sp>
    </p:spTree>
    <p:extLst>
      <p:ext uri="{BB962C8B-B14F-4D97-AF65-F5344CB8AC3E}">
        <p14:creationId xmlns:p14="http://schemas.microsoft.com/office/powerpoint/2010/main" val="1474091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5078313"/>
          </a:xfrm>
          <a:prstGeom prst="rect">
            <a:avLst/>
          </a:prstGeom>
          <a:noFill/>
        </p:spPr>
        <p:txBody>
          <a:bodyPr wrap="square" rtlCol="0">
            <a:spAutoFit/>
          </a:bodyPr>
          <a:lstStyle/>
          <a:p>
            <a:r>
              <a:rPr lang="tr-TR" dirty="0"/>
              <a:t>Örnek 12.1</a:t>
            </a:r>
          </a:p>
          <a:p>
            <a:endParaRPr lang="tr-TR" dirty="0"/>
          </a:p>
          <a:p>
            <a:r>
              <a:rPr lang="tr-TR" dirty="0"/>
              <a:t>Bir onlu (desimal) tabandaki sayıyı, </a:t>
            </a:r>
            <a:r>
              <a:rPr lang="tr-TR" b="1" dirty="0"/>
              <a:t>ikili (</a:t>
            </a:r>
            <a:r>
              <a:rPr lang="tr-TR" b="1" dirty="0" err="1"/>
              <a:t>binary</a:t>
            </a:r>
            <a:r>
              <a:rPr lang="tr-TR" b="1" dirty="0"/>
              <a:t>) </a:t>
            </a:r>
            <a:r>
              <a:rPr lang="tr-TR" dirty="0"/>
              <a:t>sayı sistemine çeviren programı yazınız.</a:t>
            </a:r>
          </a:p>
          <a:p>
            <a:endParaRPr lang="tr-TR" dirty="0"/>
          </a:p>
          <a:p>
            <a:endParaRPr lang="tr-TR" dirty="0"/>
          </a:p>
          <a:p>
            <a:r>
              <a:rPr lang="tr-TR" dirty="0"/>
              <a:t>Örnek 12.1 Çözümü</a:t>
            </a:r>
          </a:p>
          <a:p>
            <a:endParaRPr lang="tr-TR" dirty="0"/>
          </a:p>
          <a:p>
            <a:r>
              <a:rPr lang="tr-TR" dirty="0"/>
              <a:t>Sayı sistemlerini birbirine dönüştürme işlemi; Python’da </a:t>
            </a:r>
            <a:r>
              <a:rPr lang="tr-TR" dirty="0" err="1"/>
              <a:t>cok</a:t>
            </a:r>
            <a:r>
              <a:rPr lang="tr-TR" dirty="0"/>
              <a:t> basit olarak tek satırda yapılabilmektedir. Örneğin; Bir x sayısının ikili sisteme çevirmek için      ‘ </a:t>
            </a:r>
            <a:r>
              <a:rPr lang="tr-TR" dirty="0" err="1"/>
              <a:t>print</a:t>
            </a:r>
            <a:r>
              <a:rPr lang="tr-TR" dirty="0"/>
              <a:t>(bin(x))’ komutunu yazmak yeterlidir.</a:t>
            </a:r>
          </a:p>
          <a:p>
            <a:endParaRPr lang="tr-TR" dirty="0"/>
          </a:p>
          <a:p>
            <a:pPr marL="285750" indent="-285750">
              <a:buFont typeface="Arial" panose="020B0604020202020204" pitchFamily="34" charset="0"/>
              <a:buChar char="•"/>
            </a:pPr>
            <a:r>
              <a:rPr lang="tr-TR" dirty="0" err="1"/>
              <a:t>print</a:t>
            </a:r>
            <a:r>
              <a:rPr lang="tr-TR" dirty="0"/>
              <a:t>(</a:t>
            </a:r>
            <a:r>
              <a:rPr lang="tr-TR" dirty="0" err="1"/>
              <a:t>hex</a:t>
            </a:r>
            <a:r>
              <a:rPr lang="tr-TR" dirty="0"/>
              <a:t>(x)) </a:t>
            </a:r>
            <a:r>
              <a:rPr lang="tr-TR" dirty="0">
                <a:sym typeface="Wingdings" panose="05000000000000000000" pitchFamily="2" charset="2"/>
              </a:rPr>
              <a:t></a:t>
            </a:r>
            <a:r>
              <a:rPr lang="en-US" dirty="0">
                <a:sym typeface="Wingdings" panose="05000000000000000000" pitchFamily="2" charset="2"/>
              </a:rPr>
              <a:t> </a:t>
            </a:r>
            <a:r>
              <a:rPr lang="tr-TR" dirty="0">
                <a:sym typeface="Wingdings" panose="05000000000000000000" pitchFamily="2" charset="2"/>
              </a:rPr>
              <a:t>onaltılık sayı sistemine dönüştürmek istediğinde</a:t>
            </a:r>
          </a:p>
          <a:p>
            <a:pPr marL="285750" indent="-285750">
              <a:buFont typeface="Arial" panose="020B0604020202020204" pitchFamily="34" charset="0"/>
              <a:buChar char="•"/>
            </a:pPr>
            <a:r>
              <a:rPr lang="tr-TR" dirty="0" err="1">
                <a:sym typeface="Wingdings" panose="05000000000000000000" pitchFamily="2" charset="2"/>
              </a:rPr>
              <a:t>print</a:t>
            </a:r>
            <a:r>
              <a:rPr lang="tr-TR" dirty="0">
                <a:sym typeface="Wingdings" panose="05000000000000000000" pitchFamily="2" charset="2"/>
              </a:rPr>
              <a:t>(</a:t>
            </a:r>
            <a:r>
              <a:rPr lang="tr-TR" dirty="0" err="1">
                <a:sym typeface="Wingdings" panose="05000000000000000000" pitchFamily="2" charset="2"/>
              </a:rPr>
              <a:t>oct</a:t>
            </a:r>
            <a:r>
              <a:rPr lang="tr-TR" dirty="0">
                <a:sym typeface="Wingdings" panose="05000000000000000000" pitchFamily="2" charset="2"/>
              </a:rPr>
              <a:t>(x))</a:t>
            </a:r>
            <a:r>
              <a:rPr lang="en-US" dirty="0">
                <a:sym typeface="Wingdings" panose="05000000000000000000" pitchFamily="2" charset="2"/>
              </a:rPr>
              <a:t>   </a:t>
            </a:r>
            <a:r>
              <a:rPr lang="tr-TR" dirty="0">
                <a:sym typeface="Wingdings" panose="05000000000000000000" pitchFamily="2" charset="2"/>
              </a:rPr>
              <a:t>sekizlik sayı sistemine dönüştürmek istediğinde</a:t>
            </a:r>
          </a:p>
          <a:p>
            <a:pPr marL="285750" indent="-285750">
              <a:buFont typeface="Arial" panose="020B0604020202020204" pitchFamily="34" charset="0"/>
              <a:buChar char="•"/>
            </a:pPr>
            <a:endParaRPr lang="tr-TR" dirty="0">
              <a:sym typeface="Wingdings" panose="05000000000000000000" pitchFamily="2" charset="2"/>
            </a:endParaRPr>
          </a:p>
          <a:p>
            <a:r>
              <a:rPr lang="tr-TR" dirty="0">
                <a:sym typeface="Wingdings" panose="05000000000000000000" pitchFamily="2" charset="2"/>
              </a:rPr>
              <a:t>Yukarıdaki şekillerdeki hazır fonksiyonları kullanabilirsiniz. Fakat biz diğer sayfada for döngüsü kullanarak çözümü sağlayacağız.</a:t>
            </a:r>
            <a:endParaRPr lang="tr-TR" dirty="0"/>
          </a:p>
          <a:p>
            <a:endParaRPr lang="tr-TR" dirty="0"/>
          </a:p>
        </p:txBody>
      </p:sp>
    </p:spTree>
    <p:extLst>
      <p:ext uri="{BB962C8B-B14F-4D97-AF65-F5344CB8AC3E}">
        <p14:creationId xmlns:p14="http://schemas.microsoft.com/office/powerpoint/2010/main" val="762143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354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36</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369332"/>
          </a:xfrm>
          <a:prstGeom prst="rect">
            <a:avLst/>
          </a:prstGeom>
          <a:noFill/>
        </p:spPr>
        <p:txBody>
          <a:bodyPr wrap="square" rtlCol="0">
            <a:spAutoFit/>
          </a:bodyPr>
          <a:lstStyle/>
          <a:p>
            <a:r>
              <a:rPr lang="tr-TR" dirty="0"/>
              <a:t>Örnek 12.1 Çözümü</a:t>
            </a:r>
          </a:p>
        </p:txBody>
      </p:sp>
      <p:pic>
        <p:nvPicPr>
          <p:cNvPr id="6" name="Picture 5" descr="A screenshot of a computer code&#10;&#10;Description automatically generated with low confidence">
            <a:extLst>
              <a:ext uri="{FF2B5EF4-FFF2-40B4-BE49-F238E27FC236}">
                <a16:creationId xmlns:a16="http://schemas.microsoft.com/office/drawing/2014/main" id="{D104A299-EBFB-71C7-FF7D-09BE2A120F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231" y="695121"/>
            <a:ext cx="3267531" cy="1533739"/>
          </a:xfrm>
          <a:prstGeom prst="rect">
            <a:avLst/>
          </a:prstGeom>
        </p:spPr>
      </p:pic>
      <p:sp>
        <p:nvSpPr>
          <p:cNvPr id="8" name="TextBox 7">
            <a:extLst>
              <a:ext uri="{FF2B5EF4-FFF2-40B4-BE49-F238E27FC236}">
                <a16:creationId xmlns:a16="http://schemas.microsoft.com/office/drawing/2014/main" id="{50C0339B-C734-F34E-C717-80801C3B7804}"/>
              </a:ext>
            </a:extLst>
          </p:cNvPr>
          <p:cNvSpPr txBox="1"/>
          <p:nvPr/>
        </p:nvSpPr>
        <p:spPr>
          <a:xfrm>
            <a:off x="3527884" y="2177758"/>
            <a:ext cx="2160240" cy="369332"/>
          </a:xfrm>
          <a:prstGeom prst="rect">
            <a:avLst/>
          </a:prstGeom>
          <a:noFill/>
        </p:spPr>
        <p:txBody>
          <a:bodyPr wrap="square" rtlCol="0">
            <a:spAutoFit/>
          </a:bodyPr>
          <a:lstStyle/>
          <a:p>
            <a:r>
              <a:rPr lang="tr-TR" dirty="0"/>
              <a:t>Örnek 12.1 Çözümü</a:t>
            </a:r>
            <a:endParaRPr lang="en-US" dirty="0"/>
          </a:p>
        </p:txBody>
      </p:sp>
      <p:pic>
        <p:nvPicPr>
          <p:cNvPr id="10" name="Picture 9" descr="A screenshot of a computer code&#10;&#10;Description automatically generated with low confidence">
            <a:extLst>
              <a:ext uri="{FF2B5EF4-FFF2-40B4-BE49-F238E27FC236}">
                <a16:creationId xmlns:a16="http://schemas.microsoft.com/office/drawing/2014/main" id="{A2BCA705-64B6-0827-B6C0-EC5503F537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1316" y="2459893"/>
            <a:ext cx="4593375" cy="2837901"/>
          </a:xfrm>
          <a:prstGeom prst="rect">
            <a:avLst/>
          </a:prstGeom>
        </p:spPr>
      </p:pic>
      <p:sp>
        <p:nvSpPr>
          <p:cNvPr id="11" name="TextBox 10">
            <a:extLst>
              <a:ext uri="{FF2B5EF4-FFF2-40B4-BE49-F238E27FC236}">
                <a16:creationId xmlns:a16="http://schemas.microsoft.com/office/drawing/2014/main" id="{FB2BF60B-B545-D3C7-5502-FF5845716627}"/>
              </a:ext>
            </a:extLst>
          </p:cNvPr>
          <p:cNvSpPr txBox="1"/>
          <p:nvPr/>
        </p:nvSpPr>
        <p:spPr>
          <a:xfrm>
            <a:off x="2807803" y="5265237"/>
            <a:ext cx="3600400" cy="646331"/>
          </a:xfrm>
          <a:prstGeom prst="rect">
            <a:avLst/>
          </a:prstGeom>
          <a:noFill/>
        </p:spPr>
        <p:txBody>
          <a:bodyPr wrap="square" rtlCol="0">
            <a:spAutoFit/>
          </a:bodyPr>
          <a:lstStyle/>
          <a:p>
            <a:pPr algn="ctr"/>
            <a:r>
              <a:rPr lang="tr-TR" dirty="0"/>
              <a:t>Örnek 12.1 Çözümünün detaylı açıklaması</a:t>
            </a:r>
            <a:endParaRPr lang="en-US" dirty="0"/>
          </a:p>
        </p:txBody>
      </p:sp>
      <p:pic>
        <p:nvPicPr>
          <p:cNvPr id="13" name="Picture 12">
            <a:extLst>
              <a:ext uri="{FF2B5EF4-FFF2-40B4-BE49-F238E27FC236}">
                <a16:creationId xmlns:a16="http://schemas.microsoft.com/office/drawing/2014/main" id="{5C4CE800-51F6-7C00-ABBD-BCDA488C6F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1612" y="5856134"/>
            <a:ext cx="4626652" cy="238158"/>
          </a:xfrm>
          <a:prstGeom prst="rect">
            <a:avLst/>
          </a:prstGeom>
        </p:spPr>
      </p:pic>
      <p:sp>
        <p:nvSpPr>
          <p:cNvPr id="14" name="TextBox 13">
            <a:extLst>
              <a:ext uri="{FF2B5EF4-FFF2-40B4-BE49-F238E27FC236}">
                <a16:creationId xmlns:a16="http://schemas.microsoft.com/office/drawing/2014/main" id="{73BF3518-20CE-43EE-AE3D-771879E6890B}"/>
              </a:ext>
            </a:extLst>
          </p:cNvPr>
          <p:cNvSpPr txBox="1"/>
          <p:nvPr/>
        </p:nvSpPr>
        <p:spPr>
          <a:xfrm>
            <a:off x="2807803" y="6080502"/>
            <a:ext cx="3780421" cy="369332"/>
          </a:xfrm>
          <a:prstGeom prst="rect">
            <a:avLst/>
          </a:prstGeom>
          <a:noFill/>
        </p:spPr>
        <p:txBody>
          <a:bodyPr wrap="square" rtlCol="0">
            <a:spAutoFit/>
          </a:bodyPr>
          <a:lstStyle/>
          <a:p>
            <a:r>
              <a:rPr lang="tr-TR" dirty="0"/>
              <a:t>Örnek 12.1 Çözümünün Ekran Çıktısı</a:t>
            </a:r>
            <a:endParaRPr lang="en-US" dirty="0"/>
          </a:p>
        </p:txBody>
      </p:sp>
    </p:spTree>
    <p:extLst>
      <p:ext uri="{BB962C8B-B14F-4D97-AF65-F5344CB8AC3E}">
        <p14:creationId xmlns:p14="http://schemas.microsoft.com/office/powerpoint/2010/main" val="2846033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7376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1200329"/>
          </a:xfrm>
          <a:prstGeom prst="rect">
            <a:avLst/>
          </a:prstGeom>
          <a:noFill/>
        </p:spPr>
        <p:txBody>
          <a:bodyPr wrap="square" rtlCol="0">
            <a:spAutoFit/>
          </a:bodyPr>
          <a:lstStyle/>
          <a:p>
            <a:r>
              <a:rPr lang="tr-TR" dirty="0"/>
              <a:t>Örnek 13.1</a:t>
            </a:r>
          </a:p>
          <a:p>
            <a:endParaRPr lang="tr-TR" dirty="0"/>
          </a:p>
          <a:p>
            <a:r>
              <a:rPr lang="tr-TR" dirty="0"/>
              <a:t>0 – 1</a:t>
            </a:r>
            <a:r>
              <a:rPr lang="en-US" dirty="0"/>
              <a:t>0</a:t>
            </a:r>
            <a:r>
              <a:rPr lang="tr-TR" dirty="0"/>
              <a:t> arasındaki sayıların; onluk (</a:t>
            </a:r>
            <a:r>
              <a:rPr lang="tr-TR" dirty="0" err="1"/>
              <a:t>decimal</a:t>
            </a:r>
            <a:r>
              <a:rPr lang="tr-TR" dirty="0"/>
              <a:t>), ikilik (</a:t>
            </a:r>
            <a:r>
              <a:rPr lang="tr-TR" dirty="0" err="1"/>
              <a:t>binary</a:t>
            </a:r>
            <a:r>
              <a:rPr lang="tr-TR" dirty="0"/>
              <a:t>) ve onaltılık (</a:t>
            </a:r>
            <a:r>
              <a:rPr lang="tr-TR" dirty="0" err="1"/>
              <a:t>hexadecimal</a:t>
            </a:r>
            <a:r>
              <a:rPr lang="tr-TR" dirty="0"/>
              <a:t>) sayı sistemlerindeki karşılıklarını veren programı yazınız.</a:t>
            </a:r>
          </a:p>
        </p:txBody>
      </p:sp>
      <p:pic>
        <p:nvPicPr>
          <p:cNvPr id="6" name="Picture 5" descr="A picture containing text, screenshot, font&#10;&#10;Description automatically generated">
            <a:extLst>
              <a:ext uri="{FF2B5EF4-FFF2-40B4-BE49-F238E27FC236}">
                <a16:creationId xmlns:a16="http://schemas.microsoft.com/office/drawing/2014/main" id="{12633489-102F-3213-0072-04AAFF01AD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1865" y="1844824"/>
            <a:ext cx="4620270" cy="1371791"/>
          </a:xfrm>
          <a:prstGeom prst="rect">
            <a:avLst/>
          </a:prstGeom>
        </p:spPr>
      </p:pic>
      <p:sp>
        <p:nvSpPr>
          <p:cNvPr id="8" name="TextBox 7">
            <a:extLst>
              <a:ext uri="{FF2B5EF4-FFF2-40B4-BE49-F238E27FC236}">
                <a16:creationId xmlns:a16="http://schemas.microsoft.com/office/drawing/2014/main" id="{AF106B81-DDB2-DAB9-450C-803CE1FB4C67}"/>
              </a:ext>
            </a:extLst>
          </p:cNvPr>
          <p:cNvSpPr txBox="1"/>
          <p:nvPr/>
        </p:nvSpPr>
        <p:spPr>
          <a:xfrm>
            <a:off x="3023828" y="3239471"/>
            <a:ext cx="3168352" cy="646331"/>
          </a:xfrm>
          <a:prstGeom prst="rect">
            <a:avLst/>
          </a:prstGeom>
          <a:noFill/>
        </p:spPr>
        <p:txBody>
          <a:bodyPr wrap="square" rtlCol="0">
            <a:spAutoFit/>
          </a:bodyPr>
          <a:lstStyle/>
          <a:p>
            <a:pPr algn="ctr"/>
            <a:r>
              <a:rPr lang="tr-TR" dirty="0"/>
              <a:t>Örnek 13.1 Çözümü (Örnek13.1.py)</a:t>
            </a:r>
            <a:endParaRPr lang="en-US" dirty="0"/>
          </a:p>
        </p:txBody>
      </p:sp>
      <p:pic>
        <p:nvPicPr>
          <p:cNvPr id="10" name="Picture 9">
            <a:extLst>
              <a:ext uri="{FF2B5EF4-FFF2-40B4-BE49-F238E27FC236}">
                <a16:creationId xmlns:a16="http://schemas.microsoft.com/office/drawing/2014/main" id="{63E37B1C-357C-E220-3AA4-4D482384FC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8386" y="3898370"/>
            <a:ext cx="2819235" cy="2094289"/>
          </a:xfrm>
          <a:prstGeom prst="rect">
            <a:avLst/>
          </a:prstGeom>
        </p:spPr>
      </p:pic>
      <p:sp>
        <p:nvSpPr>
          <p:cNvPr id="11" name="TextBox 10">
            <a:extLst>
              <a:ext uri="{FF2B5EF4-FFF2-40B4-BE49-F238E27FC236}">
                <a16:creationId xmlns:a16="http://schemas.microsoft.com/office/drawing/2014/main" id="{48F1B5CC-8E34-9B66-0017-A09727DE5E21}"/>
              </a:ext>
            </a:extLst>
          </p:cNvPr>
          <p:cNvSpPr txBox="1"/>
          <p:nvPr/>
        </p:nvSpPr>
        <p:spPr>
          <a:xfrm>
            <a:off x="3023828" y="6023845"/>
            <a:ext cx="3447019" cy="369332"/>
          </a:xfrm>
          <a:prstGeom prst="rect">
            <a:avLst/>
          </a:prstGeom>
          <a:noFill/>
        </p:spPr>
        <p:txBody>
          <a:bodyPr wrap="square" rtlCol="0">
            <a:spAutoFit/>
          </a:bodyPr>
          <a:lstStyle/>
          <a:p>
            <a:r>
              <a:rPr lang="tr-TR" dirty="0"/>
              <a:t>Örnek 13.1 Çözümü Ekran Çıktısı</a:t>
            </a:r>
            <a:endParaRPr lang="en-US" dirty="0"/>
          </a:p>
        </p:txBody>
      </p:sp>
    </p:spTree>
    <p:extLst>
      <p:ext uri="{BB962C8B-B14F-4D97-AF65-F5344CB8AC3E}">
        <p14:creationId xmlns:p14="http://schemas.microsoft.com/office/powerpoint/2010/main" val="1985056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İç İçe Döngüler</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19"/>
          </a:xfrm>
          <a:prstGeom prst="rect">
            <a:avLst/>
          </a:prstGeom>
          <a:noFill/>
        </p:spPr>
        <p:txBody>
          <a:bodyPr wrap="square" rtlCol="0">
            <a:spAutoFit/>
          </a:bodyPr>
          <a:lstStyle/>
          <a:p>
            <a:r>
              <a:rPr lang="tr-TR" dirty="0"/>
              <a:t>Birden fazla döngü ve seçimli yapı iç içe kullanılabilir. Sıralama, matris veya tablo gibi iki – üç boyutlu işlemlerin yapıldığı uygulamalarda sıklıkla iç içe döngülere başvurulur. İç içe döngü yapıları, bir döngü içerisinde birden fazla döngünün kullanıldığı yapılardır.</a:t>
            </a:r>
          </a:p>
          <a:p>
            <a:endParaRPr lang="tr-TR" dirty="0"/>
          </a:p>
          <a:p>
            <a:endParaRPr lang="tr-TR" dirty="0"/>
          </a:p>
          <a:p>
            <a:r>
              <a:rPr lang="tr-TR" dirty="0"/>
              <a:t>İç içe döngülere verilebilecek en güzel örneklerden biri çarpım tablosudur. Çarpım tablosunda içteki döngünün her tamamlanışından sonra, dıştaki döngü otomatik olarak bir artar. Dıştaki döngü değişkeni a=1 iken içteki döngü değişkeni b, 1’den 10’a kadar değer alır. B en son değerine ulaştıktan sonra (b = 10 olduktan sonra ) dış döngü (a) değişkeni 2 değerini alır. a = 2 iken b değişkeni tekrar 1’den 10 ‘ a kadar değer alır ve bu işlem 10 kez tekrarlanır. Yani toplam 100 (10 * 10 ) kez çarpma işlemi gerçekleştirilir.</a:t>
            </a:r>
          </a:p>
        </p:txBody>
      </p:sp>
    </p:spTree>
    <p:extLst>
      <p:ext uri="{BB962C8B-B14F-4D97-AF65-F5344CB8AC3E}">
        <p14:creationId xmlns:p14="http://schemas.microsoft.com/office/powerpoint/2010/main" val="3287537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7376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39</a:t>
            </a:fld>
            <a:endParaRPr lang="tr-TR" dirty="0">
              <a:solidFill>
                <a:schemeClr val="tx2">
                  <a:lumMod val="75000"/>
                </a:schemeClr>
              </a:solidFill>
            </a:endParaRPr>
          </a:p>
        </p:txBody>
      </p:sp>
      <p:pic>
        <p:nvPicPr>
          <p:cNvPr id="6" name="Picture 5" descr="A picture containing text, screenshot, diagram, design&#10;&#10;Description automatically generated">
            <a:extLst>
              <a:ext uri="{FF2B5EF4-FFF2-40B4-BE49-F238E27FC236}">
                <a16:creationId xmlns:a16="http://schemas.microsoft.com/office/drawing/2014/main" id="{2FB1A92A-376E-EC58-25E6-D8BEEB5F79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7584" y="476672"/>
            <a:ext cx="2629131" cy="2320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FE86657-8FA8-2F9B-7135-FB19379875F0}"/>
              </a:ext>
            </a:extLst>
          </p:cNvPr>
          <p:cNvSpPr txBox="1"/>
          <p:nvPr/>
        </p:nvSpPr>
        <p:spPr>
          <a:xfrm>
            <a:off x="1350061" y="2802033"/>
            <a:ext cx="1584176" cy="369332"/>
          </a:xfrm>
          <a:prstGeom prst="rect">
            <a:avLst/>
          </a:prstGeom>
          <a:noFill/>
        </p:spPr>
        <p:txBody>
          <a:bodyPr wrap="square" rtlCol="0">
            <a:spAutoFit/>
          </a:bodyPr>
          <a:lstStyle/>
          <a:p>
            <a:r>
              <a:rPr lang="tr-TR" dirty="0"/>
              <a:t>Akış </a:t>
            </a:r>
            <a:r>
              <a:rPr lang="tr-TR" dirty="0" err="1"/>
              <a:t>Diagramı</a:t>
            </a:r>
            <a:endParaRPr lang="en-US" dirty="0"/>
          </a:p>
        </p:txBody>
      </p:sp>
      <p:sp>
        <p:nvSpPr>
          <p:cNvPr id="9" name="TextBox 8">
            <a:extLst>
              <a:ext uri="{FF2B5EF4-FFF2-40B4-BE49-F238E27FC236}">
                <a16:creationId xmlns:a16="http://schemas.microsoft.com/office/drawing/2014/main" id="{703551CA-06FC-EBA8-FDDB-7EBAEA055EC2}"/>
              </a:ext>
            </a:extLst>
          </p:cNvPr>
          <p:cNvSpPr txBox="1"/>
          <p:nvPr/>
        </p:nvSpPr>
        <p:spPr>
          <a:xfrm>
            <a:off x="3635896" y="476672"/>
            <a:ext cx="4608512" cy="1754326"/>
          </a:xfrm>
          <a:prstGeom prst="rect">
            <a:avLst/>
          </a:prstGeom>
          <a:noFill/>
        </p:spPr>
        <p:txBody>
          <a:bodyPr wrap="square" rtlCol="0">
            <a:spAutoFit/>
          </a:bodyPr>
          <a:lstStyle/>
          <a:p>
            <a:r>
              <a:rPr lang="tr-TR" dirty="0"/>
              <a:t>İç içe döngü akış şeması dikkatlice incelenirse iç içe döngü kurulurken dikkat edilmesi gereken en önemli nokta, içteki döngü tamamen bitmeden dıştaki döngüye </a:t>
            </a:r>
            <a:r>
              <a:rPr lang="tr-TR" dirty="0" err="1"/>
              <a:t>geçilmezsidir</a:t>
            </a:r>
            <a:r>
              <a:rPr lang="tr-TR" dirty="0"/>
              <a:t>. Yani döngülerin birbiri ile çakışmamasına dikkat edilmelidir.</a:t>
            </a:r>
            <a:endParaRPr lang="en-US" dirty="0"/>
          </a:p>
        </p:txBody>
      </p:sp>
      <p:sp>
        <p:nvSpPr>
          <p:cNvPr id="10" name="TextBox 9">
            <a:extLst>
              <a:ext uri="{FF2B5EF4-FFF2-40B4-BE49-F238E27FC236}">
                <a16:creationId xmlns:a16="http://schemas.microsoft.com/office/drawing/2014/main" id="{6F67E7CD-675D-45A4-2D01-352A42AE6979}"/>
              </a:ext>
            </a:extLst>
          </p:cNvPr>
          <p:cNvSpPr txBox="1"/>
          <p:nvPr/>
        </p:nvSpPr>
        <p:spPr>
          <a:xfrm>
            <a:off x="827584" y="3171365"/>
            <a:ext cx="7416824" cy="2308324"/>
          </a:xfrm>
          <a:prstGeom prst="rect">
            <a:avLst/>
          </a:prstGeom>
          <a:noFill/>
        </p:spPr>
        <p:txBody>
          <a:bodyPr wrap="square" rtlCol="0">
            <a:spAutoFit/>
          </a:bodyPr>
          <a:lstStyle/>
          <a:p>
            <a:r>
              <a:rPr lang="tr-TR" dirty="0"/>
              <a:t>İç içe döngülere başka bir örnek olarak zaman sistemimizi verebiliriz. Bir yıl 365 günden, bir gün, 24 saatten, 1 saat 60 dakikadan, 1 dakika 60 saniyeden ibarettir ve hepsi  iç içedir. Zaman sisteminde en içteki döngüyü saniye ile temsil edersek, saniye en son değerine ulaştığında yani 60 değerini aldığında dıştaki döngü yani dakika bir artar.  Dakika en son değerine ulaştığında ise saat bir artar. Saatte son değerine 24’e ulaştığında gün tamamlanmış olur. 365 gün tamamlandığında yani son değeri olan 365’e ulaştığında bir yılı tamamlamış olur.</a:t>
            </a:r>
            <a:endParaRPr lang="en-US" dirty="0"/>
          </a:p>
        </p:txBody>
      </p:sp>
    </p:spTree>
    <p:extLst>
      <p:ext uri="{BB962C8B-B14F-4D97-AF65-F5344CB8AC3E}">
        <p14:creationId xmlns:p14="http://schemas.microsoft.com/office/powerpoint/2010/main" val="69366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F00CEC10-A862-DC4B-E48F-360201274E84}"/>
              </a:ext>
            </a:extLst>
          </p:cNvPr>
          <p:cNvSpPr txBox="1"/>
          <p:nvPr/>
        </p:nvSpPr>
        <p:spPr>
          <a:xfrm>
            <a:off x="755576" y="476672"/>
            <a:ext cx="7632848" cy="2862322"/>
          </a:xfrm>
          <a:prstGeom prst="rect">
            <a:avLst/>
          </a:prstGeom>
          <a:noFill/>
        </p:spPr>
        <p:txBody>
          <a:bodyPr wrap="square" rtlCol="0">
            <a:spAutoFit/>
          </a:bodyPr>
          <a:lstStyle/>
          <a:p>
            <a:pPr marL="285750" indent="-285750">
              <a:buFont typeface="Arial" panose="020B0604020202020204" pitchFamily="34" charset="0"/>
              <a:buChar char="•"/>
            </a:pPr>
            <a:r>
              <a:rPr lang="tr-TR" dirty="0"/>
              <a:t>for döngüleri: tekrarlama işleminin kaç kez yapılacağının baştan belli olduğu döngülerdir ki tekrar sayısı baştan belli olan döngüler olarak adlandırılırlar. Örneğin; 1’den 10’a kadar olan sayıları toplayan bir programda, 9 kez tekrarlama yaptırıyorsanız bu tekrarlama sayısının başlangıçta belli olduğu anlamına gelir ki bu işlem; for döngüleri ile yapılabilir.</a:t>
            </a:r>
          </a:p>
          <a:p>
            <a:pPr marL="285750" indent="-285750">
              <a:buFont typeface="Arial" panose="020B0604020202020204" pitchFamily="34" charset="0"/>
              <a:buChar char="•"/>
            </a:pPr>
            <a:endParaRPr lang="tr-TR" dirty="0"/>
          </a:p>
          <a:p>
            <a:r>
              <a:rPr lang="tr-TR" dirty="0"/>
              <a:t>Örnek; Ekrana 5 kez alt alta ‘Python’ yazan programı döngü kullanmadan ve döngü kullanarak aşağıdaki gibi farklı şekillerde gerçekleştirebiliriz.</a:t>
            </a:r>
          </a:p>
          <a:p>
            <a:endParaRPr lang="tr-TR" dirty="0"/>
          </a:p>
          <a:p>
            <a:endParaRPr lang="en-US" dirty="0"/>
          </a:p>
        </p:txBody>
      </p:sp>
      <p:graphicFrame>
        <p:nvGraphicFramePr>
          <p:cNvPr id="8" name="Table 8">
            <a:extLst>
              <a:ext uri="{FF2B5EF4-FFF2-40B4-BE49-F238E27FC236}">
                <a16:creationId xmlns:a16="http://schemas.microsoft.com/office/drawing/2014/main" id="{1D3B28D3-5A09-BE63-241E-4307B4A6C3D2}"/>
              </a:ext>
            </a:extLst>
          </p:cNvPr>
          <p:cNvGraphicFramePr>
            <a:graphicFrameLocks noGrp="1"/>
          </p:cNvGraphicFramePr>
          <p:nvPr>
            <p:extLst>
              <p:ext uri="{D42A27DB-BD31-4B8C-83A1-F6EECF244321}">
                <p14:modId xmlns:p14="http://schemas.microsoft.com/office/powerpoint/2010/main" val="651021732"/>
              </p:ext>
            </p:extLst>
          </p:nvPr>
        </p:nvGraphicFramePr>
        <p:xfrm>
          <a:off x="755576" y="2885346"/>
          <a:ext cx="7632848" cy="3004569"/>
        </p:xfrm>
        <a:graphic>
          <a:graphicData uri="http://schemas.openxmlformats.org/drawingml/2006/table">
            <a:tbl>
              <a:tblPr firstRow="1" bandRow="1">
                <a:tableStyleId>{69CF1AB2-1976-4502-BF36-3FF5EA218861}</a:tableStyleId>
              </a:tblPr>
              <a:tblGrid>
                <a:gridCol w="3816424">
                  <a:extLst>
                    <a:ext uri="{9D8B030D-6E8A-4147-A177-3AD203B41FA5}">
                      <a16:colId xmlns:a16="http://schemas.microsoft.com/office/drawing/2014/main" val="3544023856"/>
                    </a:ext>
                  </a:extLst>
                </a:gridCol>
                <a:gridCol w="3816424">
                  <a:extLst>
                    <a:ext uri="{9D8B030D-6E8A-4147-A177-3AD203B41FA5}">
                      <a16:colId xmlns:a16="http://schemas.microsoft.com/office/drawing/2014/main" val="1783264938"/>
                    </a:ext>
                  </a:extLst>
                </a:gridCol>
              </a:tblGrid>
              <a:tr h="327630">
                <a:tc>
                  <a:txBody>
                    <a:bodyPr/>
                    <a:lstStyle/>
                    <a:p>
                      <a:pPr algn="ctr"/>
                      <a:r>
                        <a:rPr lang="tr-TR" dirty="0"/>
                        <a:t>Python programı-1 (</a:t>
                      </a:r>
                      <a:r>
                        <a:rPr lang="tr-TR" dirty="0" err="1"/>
                        <a:t>Döngüsüz</a:t>
                      </a:r>
                      <a:r>
                        <a:rPr lang="tr-TR" dirty="0"/>
                        <a:t>)</a:t>
                      </a:r>
                      <a:endParaRPr lang="en-US" dirty="0"/>
                    </a:p>
                  </a:txBody>
                  <a:tcPr/>
                </a:tc>
                <a:tc>
                  <a:txBody>
                    <a:bodyPr/>
                    <a:lstStyle/>
                    <a:p>
                      <a:pPr algn="ctr"/>
                      <a:r>
                        <a:rPr lang="tr-TR" dirty="0" err="1"/>
                        <a:t>while</a:t>
                      </a:r>
                      <a:r>
                        <a:rPr lang="tr-TR" dirty="0"/>
                        <a:t> döngüsü ile</a:t>
                      </a:r>
                      <a:endParaRPr lang="en-US" dirty="0"/>
                    </a:p>
                  </a:txBody>
                  <a:tcPr/>
                </a:tc>
                <a:extLst>
                  <a:ext uri="{0D108BD9-81ED-4DB2-BD59-A6C34878D82A}">
                    <a16:rowId xmlns:a16="http://schemas.microsoft.com/office/drawing/2014/main" val="1610509223"/>
                  </a:ext>
                </a:extLst>
              </a:tr>
              <a:tr h="1375423">
                <a:tc>
                  <a:txBody>
                    <a:bodyPr/>
                    <a:lstStyle/>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endParaRPr lang="en-US" dirty="0"/>
                    </a:p>
                  </a:txBody>
                  <a:tcPr/>
                </a:tc>
                <a:tc>
                  <a:txBody>
                    <a:bodyPr/>
                    <a:lstStyle/>
                    <a:p>
                      <a:r>
                        <a:rPr lang="tr-TR" dirty="0"/>
                        <a:t>x=0 </a:t>
                      </a:r>
                    </a:p>
                    <a:p>
                      <a:r>
                        <a:rPr lang="tr-TR" dirty="0" err="1"/>
                        <a:t>while</a:t>
                      </a:r>
                      <a:r>
                        <a:rPr lang="en-US" dirty="0"/>
                        <a:t> x &lt; 5:</a:t>
                      </a:r>
                    </a:p>
                    <a:p>
                      <a:r>
                        <a:rPr lang="en-US" dirty="0"/>
                        <a:t>      print (‘Python’)</a:t>
                      </a:r>
                    </a:p>
                    <a:p>
                      <a:r>
                        <a:rPr lang="en-US" dirty="0"/>
                        <a:t>      x+=1</a:t>
                      </a:r>
                    </a:p>
                    <a:p>
                      <a:endParaRPr lang="en-US" dirty="0"/>
                    </a:p>
                  </a:txBody>
                  <a:tcPr/>
                </a:tc>
                <a:extLst>
                  <a:ext uri="{0D108BD9-81ED-4DB2-BD59-A6C34878D82A}">
                    <a16:rowId xmlns:a16="http://schemas.microsoft.com/office/drawing/2014/main" val="2275649911"/>
                  </a:ext>
                </a:extLst>
              </a:tr>
              <a:tr h="371038">
                <a:tc>
                  <a:txBody>
                    <a:bodyPr/>
                    <a:lstStyle/>
                    <a:p>
                      <a:pPr algn="ctr"/>
                      <a:r>
                        <a:rPr lang="en-US" b="1" dirty="0"/>
                        <a:t>Python program</a:t>
                      </a:r>
                      <a:r>
                        <a:rPr lang="tr-TR" b="1" dirty="0"/>
                        <a:t>ı-2(</a:t>
                      </a:r>
                      <a:r>
                        <a:rPr lang="tr-TR" b="1" dirty="0" err="1"/>
                        <a:t>Döngüsüz</a:t>
                      </a:r>
                      <a:r>
                        <a:rPr lang="tr-TR" b="1" dirty="0"/>
                        <a:t>)</a:t>
                      </a:r>
                      <a:endParaRPr lang="en-US" b="1" dirty="0"/>
                    </a:p>
                  </a:txBody>
                  <a:tcPr/>
                </a:tc>
                <a:tc>
                  <a:txBody>
                    <a:bodyPr/>
                    <a:lstStyle/>
                    <a:p>
                      <a:pPr algn="ctr"/>
                      <a:r>
                        <a:rPr lang="tr-TR" b="1" dirty="0"/>
                        <a:t>for döngüsü ile</a:t>
                      </a:r>
                      <a:endParaRPr lang="en-US" b="1" dirty="0"/>
                    </a:p>
                  </a:txBody>
                  <a:tcPr/>
                </a:tc>
                <a:extLst>
                  <a:ext uri="{0D108BD9-81ED-4DB2-BD59-A6C34878D82A}">
                    <a16:rowId xmlns:a16="http://schemas.microsoft.com/office/drawing/2014/main" val="2352142952"/>
                  </a:ext>
                </a:extLst>
              </a:tr>
              <a:tr h="804731">
                <a:tc>
                  <a:txBody>
                    <a:bodyPr/>
                    <a:lstStyle/>
                    <a:p>
                      <a:pPr algn="ctr"/>
                      <a:r>
                        <a:rPr lang="tr-TR" dirty="0" err="1"/>
                        <a:t>print</a:t>
                      </a:r>
                      <a:r>
                        <a:rPr lang="tr-TR" dirty="0"/>
                        <a:t> (‘Python</a:t>
                      </a:r>
                      <a:r>
                        <a:rPr lang="en-US" dirty="0"/>
                        <a:t>\n’*5</a:t>
                      </a:r>
                      <a:r>
                        <a:rPr lang="tr-TR" dirty="0"/>
                        <a:t>)</a:t>
                      </a:r>
                      <a:endParaRPr lang="en-US" dirty="0"/>
                    </a:p>
                  </a:txBody>
                  <a:tcPr/>
                </a:tc>
                <a:tc>
                  <a:txBody>
                    <a:bodyPr/>
                    <a:lstStyle/>
                    <a:p>
                      <a:r>
                        <a:rPr lang="en-US" dirty="0"/>
                        <a:t>for x in range (5):</a:t>
                      </a:r>
                    </a:p>
                    <a:p>
                      <a:r>
                        <a:rPr lang="en-US" dirty="0"/>
                        <a:t>      print(‘Python’)</a:t>
                      </a:r>
                    </a:p>
                  </a:txBody>
                  <a:tcPr/>
                </a:tc>
                <a:extLst>
                  <a:ext uri="{0D108BD9-81ED-4DB2-BD59-A6C34878D82A}">
                    <a16:rowId xmlns:a16="http://schemas.microsoft.com/office/drawing/2014/main" val="1952849975"/>
                  </a:ext>
                </a:extLst>
              </a:tr>
            </a:tbl>
          </a:graphicData>
        </a:graphic>
      </p:graphicFrame>
    </p:spTree>
    <p:extLst>
      <p:ext uri="{BB962C8B-B14F-4D97-AF65-F5344CB8AC3E}">
        <p14:creationId xmlns:p14="http://schemas.microsoft.com/office/powerpoint/2010/main" val="303336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40</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923330"/>
          </a:xfrm>
          <a:prstGeom prst="rect">
            <a:avLst/>
          </a:prstGeom>
          <a:noFill/>
        </p:spPr>
        <p:txBody>
          <a:bodyPr wrap="square" rtlCol="0">
            <a:spAutoFit/>
          </a:bodyPr>
          <a:lstStyle/>
          <a:p>
            <a:r>
              <a:rPr lang="tr-TR" dirty="0"/>
              <a:t>Örnek 14.1</a:t>
            </a:r>
          </a:p>
          <a:p>
            <a:endParaRPr lang="tr-TR" dirty="0"/>
          </a:p>
          <a:p>
            <a:r>
              <a:rPr lang="tr-TR" dirty="0"/>
              <a:t>Çarpım tablosunu oluşturup ekranda gösteren programı yazınız.</a:t>
            </a:r>
          </a:p>
        </p:txBody>
      </p:sp>
      <p:pic>
        <p:nvPicPr>
          <p:cNvPr id="6" name="Picture 5" descr="A picture containing text, screenshot, font&#10;&#10;Description automatically generated">
            <a:extLst>
              <a:ext uri="{FF2B5EF4-FFF2-40B4-BE49-F238E27FC236}">
                <a16:creationId xmlns:a16="http://schemas.microsoft.com/office/drawing/2014/main" id="{9220685F-99C0-0459-9D64-966807F060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8896" y="2547119"/>
            <a:ext cx="4058216" cy="1609950"/>
          </a:xfrm>
          <a:prstGeom prst="rect">
            <a:avLst/>
          </a:prstGeom>
        </p:spPr>
      </p:pic>
      <p:sp>
        <p:nvSpPr>
          <p:cNvPr id="8" name="TextBox 7">
            <a:extLst>
              <a:ext uri="{FF2B5EF4-FFF2-40B4-BE49-F238E27FC236}">
                <a16:creationId xmlns:a16="http://schemas.microsoft.com/office/drawing/2014/main" id="{0B52C243-FF6C-2A7E-A30F-DCC1641CA798}"/>
              </a:ext>
            </a:extLst>
          </p:cNvPr>
          <p:cNvSpPr txBox="1"/>
          <p:nvPr/>
        </p:nvSpPr>
        <p:spPr>
          <a:xfrm>
            <a:off x="3095836" y="4581128"/>
            <a:ext cx="3024336" cy="646331"/>
          </a:xfrm>
          <a:prstGeom prst="rect">
            <a:avLst/>
          </a:prstGeom>
          <a:noFill/>
        </p:spPr>
        <p:txBody>
          <a:bodyPr wrap="square" rtlCol="0">
            <a:spAutoFit/>
          </a:bodyPr>
          <a:lstStyle/>
          <a:p>
            <a:pPr algn="ctr"/>
            <a:r>
              <a:rPr lang="tr-TR" dirty="0"/>
              <a:t>Örnek 14.1 Çözümü (Ornek14.1.py)</a:t>
            </a:r>
            <a:endParaRPr lang="en-US" dirty="0"/>
          </a:p>
        </p:txBody>
      </p:sp>
    </p:spTree>
    <p:extLst>
      <p:ext uri="{BB962C8B-B14F-4D97-AF65-F5344CB8AC3E}">
        <p14:creationId xmlns:p14="http://schemas.microsoft.com/office/powerpoint/2010/main" val="2247537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41</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548680"/>
            <a:ext cx="7416824" cy="369332"/>
          </a:xfrm>
          <a:prstGeom prst="rect">
            <a:avLst/>
          </a:prstGeom>
          <a:noFill/>
        </p:spPr>
        <p:txBody>
          <a:bodyPr wrap="square" rtlCol="0">
            <a:spAutoFit/>
          </a:bodyPr>
          <a:lstStyle/>
          <a:p>
            <a:r>
              <a:rPr lang="tr-TR" dirty="0"/>
              <a:t>Örnek 14.1 Ekran Çıktısı</a:t>
            </a:r>
          </a:p>
        </p:txBody>
      </p:sp>
      <p:pic>
        <p:nvPicPr>
          <p:cNvPr id="9" name="Picture 8" descr="A picture containing screenshot, design&#10;&#10;Description automatically generated">
            <a:extLst>
              <a:ext uri="{FF2B5EF4-FFF2-40B4-BE49-F238E27FC236}">
                <a16:creationId xmlns:a16="http://schemas.microsoft.com/office/drawing/2014/main" id="{6F7508FF-3242-52F7-A65F-56703B71E9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7030" y="918012"/>
            <a:ext cx="2808312" cy="5491462"/>
          </a:xfrm>
          <a:prstGeom prst="rect">
            <a:avLst/>
          </a:prstGeom>
        </p:spPr>
      </p:pic>
      <p:pic>
        <p:nvPicPr>
          <p:cNvPr id="11" name="Picture 10" descr="A picture containing screenshot, text, design&#10;&#10;Description automatically generated">
            <a:extLst>
              <a:ext uri="{FF2B5EF4-FFF2-40B4-BE49-F238E27FC236}">
                <a16:creationId xmlns:a16="http://schemas.microsoft.com/office/drawing/2014/main" id="{E8327833-B4E0-64D8-836B-D7B0CE857A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9290" y="918012"/>
            <a:ext cx="2587680" cy="5491462"/>
          </a:xfrm>
          <a:prstGeom prst="rect">
            <a:avLst/>
          </a:prstGeom>
        </p:spPr>
      </p:pic>
    </p:spTree>
    <p:extLst>
      <p:ext uri="{BB962C8B-B14F-4D97-AF65-F5344CB8AC3E}">
        <p14:creationId xmlns:p14="http://schemas.microsoft.com/office/powerpoint/2010/main" val="127265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1200329"/>
          </a:xfrm>
          <a:prstGeom prst="rect">
            <a:avLst/>
          </a:prstGeom>
          <a:noFill/>
        </p:spPr>
        <p:txBody>
          <a:bodyPr wrap="square" rtlCol="0">
            <a:spAutoFit/>
          </a:bodyPr>
          <a:lstStyle/>
          <a:p>
            <a:r>
              <a:rPr lang="tr-TR" dirty="0"/>
              <a:t>Örnek 15.1</a:t>
            </a:r>
          </a:p>
          <a:p>
            <a:endParaRPr lang="tr-TR" dirty="0"/>
          </a:p>
          <a:p>
            <a:r>
              <a:rPr lang="tr-TR" dirty="0"/>
              <a:t>Ekrana 1’den 7’ye  ve 7’den 1’ e kadar (*) karakterlerinden oluşan dik üçgeni ve ters dik üçgeni çizen programları yazın.</a:t>
            </a:r>
          </a:p>
        </p:txBody>
      </p:sp>
    </p:spTree>
    <p:extLst>
      <p:ext uri="{BB962C8B-B14F-4D97-AF65-F5344CB8AC3E}">
        <p14:creationId xmlns:p14="http://schemas.microsoft.com/office/powerpoint/2010/main" val="2283341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369332"/>
          </a:xfrm>
          <a:prstGeom prst="rect">
            <a:avLst/>
          </a:prstGeom>
          <a:noFill/>
        </p:spPr>
        <p:txBody>
          <a:bodyPr wrap="square" rtlCol="0">
            <a:spAutoFit/>
          </a:bodyPr>
          <a:lstStyle/>
          <a:p>
            <a:r>
              <a:rPr lang="tr-TR" dirty="0"/>
              <a:t>Örnek 15.1 Çözümü</a:t>
            </a:r>
          </a:p>
        </p:txBody>
      </p:sp>
      <p:pic>
        <p:nvPicPr>
          <p:cNvPr id="6" name="Picture 5" descr="A screenshot of a computer program&#10;&#10;Description automatically generated with low confidence">
            <a:extLst>
              <a:ext uri="{FF2B5EF4-FFF2-40B4-BE49-F238E27FC236}">
                <a16:creationId xmlns:a16="http://schemas.microsoft.com/office/drawing/2014/main" id="{D6C11179-6FA9-DC2F-A121-9B6384CF75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0480" y="775560"/>
            <a:ext cx="4972744" cy="2991267"/>
          </a:xfrm>
          <a:prstGeom prst="rect">
            <a:avLst/>
          </a:prstGeom>
        </p:spPr>
      </p:pic>
      <p:sp>
        <p:nvSpPr>
          <p:cNvPr id="8" name="TextBox 7">
            <a:extLst>
              <a:ext uri="{FF2B5EF4-FFF2-40B4-BE49-F238E27FC236}">
                <a16:creationId xmlns:a16="http://schemas.microsoft.com/office/drawing/2014/main" id="{0893B12B-09C0-B1FC-AA0A-8523D73D4BD8}"/>
              </a:ext>
            </a:extLst>
          </p:cNvPr>
          <p:cNvSpPr txBox="1"/>
          <p:nvPr/>
        </p:nvSpPr>
        <p:spPr>
          <a:xfrm>
            <a:off x="2971048" y="3688704"/>
            <a:ext cx="3312368" cy="646331"/>
          </a:xfrm>
          <a:prstGeom prst="rect">
            <a:avLst/>
          </a:prstGeom>
          <a:noFill/>
        </p:spPr>
        <p:txBody>
          <a:bodyPr wrap="square" rtlCol="0">
            <a:spAutoFit/>
          </a:bodyPr>
          <a:lstStyle/>
          <a:p>
            <a:pPr algn="ctr"/>
            <a:r>
              <a:rPr lang="tr-TR" dirty="0"/>
              <a:t>Örnek 15.1 Çözümü (Ornek15.1.py)</a:t>
            </a:r>
            <a:endParaRPr lang="en-US" dirty="0"/>
          </a:p>
        </p:txBody>
      </p:sp>
      <p:pic>
        <p:nvPicPr>
          <p:cNvPr id="10" name="Picture 9" descr="A picture containing screenshot, design&#10;&#10;Description automatically generated">
            <a:extLst>
              <a:ext uri="{FF2B5EF4-FFF2-40B4-BE49-F238E27FC236}">
                <a16:creationId xmlns:a16="http://schemas.microsoft.com/office/drawing/2014/main" id="{E7C49100-AC8C-F5F9-15DC-047414D6C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0860" y="4314354"/>
            <a:ext cx="4972744" cy="1889302"/>
          </a:xfrm>
          <a:prstGeom prst="rect">
            <a:avLst/>
          </a:prstGeom>
        </p:spPr>
      </p:pic>
      <p:sp>
        <p:nvSpPr>
          <p:cNvPr id="11" name="TextBox 10">
            <a:extLst>
              <a:ext uri="{FF2B5EF4-FFF2-40B4-BE49-F238E27FC236}">
                <a16:creationId xmlns:a16="http://schemas.microsoft.com/office/drawing/2014/main" id="{14F70B45-98BD-7543-BBC7-6637C0B84BFE}"/>
              </a:ext>
            </a:extLst>
          </p:cNvPr>
          <p:cNvSpPr txBox="1"/>
          <p:nvPr/>
        </p:nvSpPr>
        <p:spPr>
          <a:xfrm>
            <a:off x="3095152" y="6203656"/>
            <a:ext cx="3064160" cy="369332"/>
          </a:xfrm>
          <a:prstGeom prst="rect">
            <a:avLst/>
          </a:prstGeom>
          <a:noFill/>
        </p:spPr>
        <p:txBody>
          <a:bodyPr wrap="square" rtlCol="0">
            <a:spAutoFit/>
          </a:bodyPr>
          <a:lstStyle/>
          <a:p>
            <a:pPr algn="ctr"/>
            <a:r>
              <a:rPr lang="tr-TR" dirty="0"/>
              <a:t>Örnek 15.1 Ekran Çıktısı</a:t>
            </a:r>
            <a:endParaRPr lang="en-US" dirty="0"/>
          </a:p>
        </p:txBody>
      </p:sp>
    </p:spTree>
    <p:extLst>
      <p:ext uri="{BB962C8B-B14F-4D97-AF65-F5344CB8AC3E}">
        <p14:creationId xmlns:p14="http://schemas.microsoft.com/office/powerpoint/2010/main" val="3262100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1477328"/>
          </a:xfrm>
          <a:prstGeom prst="rect">
            <a:avLst/>
          </a:prstGeom>
          <a:noFill/>
        </p:spPr>
        <p:txBody>
          <a:bodyPr wrap="square" rtlCol="0">
            <a:spAutoFit/>
          </a:bodyPr>
          <a:lstStyle/>
          <a:p>
            <a:r>
              <a:rPr lang="tr-TR" dirty="0"/>
              <a:t>Örnek 16.1</a:t>
            </a:r>
          </a:p>
          <a:p>
            <a:endParaRPr lang="tr-TR" dirty="0"/>
          </a:p>
          <a:p>
            <a:r>
              <a:rPr lang="tr-TR" dirty="0"/>
              <a:t>Aşağıdaki örnek ekran çıktısını verecek programı yazınız.</a:t>
            </a:r>
          </a:p>
          <a:p>
            <a:endParaRPr lang="tr-TR" dirty="0"/>
          </a:p>
          <a:p>
            <a:endParaRPr lang="tr-TR" dirty="0"/>
          </a:p>
        </p:txBody>
      </p:sp>
      <p:pic>
        <p:nvPicPr>
          <p:cNvPr id="9" name="Picture 8" descr="A picture containing screenshot, font, design&#10;&#10;Description automatically generated">
            <a:extLst>
              <a:ext uri="{FF2B5EF4-FFF2-40B4-BE49-F238E27FC236}">
                <a16:creationId xmlns:a16="http://schemas.microsoft.com/office/drawing/2014/main" id="{EE3C261D-1A82-07DF-11F7-416C02B8DB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720" y="1569786"/>
            <a:ext cx="5112568" cy="3334215"/>
          </a:xfrm>
          <a:prstGeom prst="rect">
            <a:avLst/>
          </a:prstGeom>
        </p:spPr>
      </p:pic>
    </p:spTree>
    <p:extLst>
      <p:ext uri="{BB962C8B-B14F-4D97-AF65-F5344CB8AC3E}">
        <p14:creationId xmlns:p14="http://schemas.microsoft.com/office/powerpoint/2010/main" val="1946789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45</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99592" y="476672"/>
            <a:ext cx="7416824" cy="369332"/>
          </a:xfrm>
          <a:prstGeom prst="rect">
            <a:avLst/>
          </a:prstGeom>
          <a:noFill/>
        </p:spPr>
        <p:txBody>
          <a:bodyPr wrap="square" rtlCol="0">
            <a:spAutoFit/>
          </a:bodyPr>
          <a:lstStyle/>
          <a:p>
            <a:r>
              <a:rPr lang="tr-TR" dirty="0"/>
              <a:t>Örnek 16.1 Çözümü</a:t>
            </a:r>
          </a:p>
        </p:txBody>
      </p:sp>
      <p:pic>
        <p:nvPicPr>
          <p:cNvPr id="6" name="Picture 5" descr="A picture containing text, screenshot, font&#10;&#10;Description automatically generated">
            <a:extLst>
              <a:ext uri="{FF2B5EF4-FFF2-40B4-BE49-F238E27FC236}">
                <a16:creationId xmlns:a16="http://schemas.microsoft.com/office/drawing/2014/main" id="{0ED84584-F5E1-733E-2731-03ECAB1F2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1214" y="1492032"/>
            <a:ext cx="6673579" cy="3678465"/>
          </a:xfrm>
          <a:prstGeom prst="rect">
            <a:avLst/>
          </a:prstGeom>
        </p:spPr>
      </p:pic>
    </p:spTree>
    <p:extLst>
      <p:ext uri="{BB962C8B-B14F-4D97-AF65-F5344CB8AC3E}">
        <p14:creationId xmlns:p14="http://schemas.microsoft.com/office/powerpoint/2010/main" val="18239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46</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2331347"/>
            <a:ext cx="7416824" cy="2031325"/>
          </a:xfrm>
          <a:prstGeom prst="rect">
            <a:avLst/>
          </a:prstGeom>
          <a:noFill/>
        </p:spPr>
        <p:txBody>
          <a:bodyPr wrap="square" rtlCol="0">
            <a:spAutoFit/>
          </a:bodyPr>
          <a:lstStyle/>
          <a:p>
            <a:r>
              <a:rPr lang="tr-TR" dirty="0"/>
              <a:t>Örnek 17.1</a:t>
            </a:r>
          </a:p>
          <a:p>
            <a:endParaRPr lang="tr-TR" dirty="0"/>
          </a:p>
          <a:p>
            <a:r>
              <a:rPr lang="tr-TR" dirty="0"/>
              <a:t>İlk 100 sayı içerisinde asal sayıları ve bu sayıların adedini ekrana yazan programı kodlayınız. Programın örnek çıktısı:</a:t>
            </a:r>
          </a:p>
          <a:p>
            <a:endParaRPr lang="tr-TR" dirty="0"/>
          </a:p>
          <a:p>
            <a:r>
              <a:rPr lang="tr-TR" dirty="0"/>
              <a:t> 2 3 5 7 11 13 17 19 23 29 31 37 41 43 47 53 59 61 67 71 73 79 83 89 97</a:t>
            </a:r>
          </a:p>
          <a:p>
            <a:r>
              <a:rPr lang="tr-TR" dirty="0"/>
              <a:t>Asal Sayı Adedi : 25 </a:t>
            </a:r>
          </a:p>
        </p:txBody>
      </p:sp>
    </p:spTree>
    <p:extLst>
      <p:ext uri="{BB962C8B-B14F-4D97-AF65-F5344CB8AC3E}">
        <p14:creationId xmlns:p14="http://schemas.microsoft.com/office/powerpoint/2010/main" val="269342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7" y="158403"/>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47</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863588" y="548680"/>
            <a:ext cx="7416824" cy="369332"/>
          </a:xfrm>
          <a:prstGeom prst="rect">
            <a:avLst/>
          </a:prstGeom>
          <a:noFill/>
        </p:spPr>
        <p:txBody>
          <a:bodyPr wrap="square" rtlCol="0">
            <a:spAutoFit/>
          </a:bodyPr>
          <a:lstStyle/>
          <a:p>
            <a:r>
              <a:rPr lang="tr-TR" dirty="0"/>
              <a:t>Örnek 17.1 Çözümü</a:t>
            </a:r>
          </a:p>
        </p:txBody>
      </p:sp>
      <p:pic>
        <p:nvPicPr>
          <p:cNvPr id="6" name="Picture 5" descr="A picture containing text, screenshot, software, font&#10;&#10;Description automatically generated">
            <a:extLst>
              <a:ext uri="{FF2B5EF4-FFF2-40B4-BE49-F238E27FC236}">
                <a16:creationId xmlns:a16="http://schemas.microsoft.com/office/drawing/2014/main" id="{9EFAB79B-7ED1-EB28-DC47-A5D3A0F44E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4056" y="1555109"/>
            <a:ext cx="4715533" cy="3258005"/>
          </a:xfrm>
          <a:prstGeom prst="rect">
            <a:avLst/>
          </a:prstGeom>
        </p:spPr>
      </p:pic>
      <p:sp>
        <p:nvSpPr>
          <p:cNvPr id="8" name="TextBox 7">
            <a:extLst>
              <a:ext uri="{FF2B5EF4-FFF2-40B4-BE49-F238E27FC236}">
                <a16:creationId xmlns:a16="http://schemas.microsoft.com/office/drawing/2014/main" id="{53C2388B-1017-E311-A83F-05A4A203C14A}"/>
              </a:ext>
            </a:extLst>
          </p:cNvPr>
          <p:cNvSpPr txBox="1"/>
          <p:nvPr/>
        </p:nvSpPr>
        <p:spPr>
          <a:xfrm>
            <a:off x="2987824" y="4979725"/>
            <a:ext cx="3168352" cy="646331"/>
          </a:xfrm>
          <a:prstGeom prst="rect">
            <a:avLst/>
          </a:prstGeom>
          <a:noFill/>
        </p:spPr>
        <p:txBody>
          <a:bodyPr wrap="square" rtlCol="0">
            <a:spAutoFit/>
          </a:bodyPr>
          <a:lstStyle/>
          <a:p>
            <a:pPr algn="ctr"/>
            <a:r>
              <a:rPr lang="tr-TR" dirty="0"/>
              <a:t>Örnek 17.1 Çözümü (Ornek17.1.py)</a:t>
            </a:r>
            <a:endParaRPr lang="en-US" dirty="0"/>
          </a:p>
        </p:txBody>
      </p:sp>
    </p:spTree>
    <p:extLst>
      <p:ext uri="{BB962C8B-B14F-4D97-AF65-F5344CB8AC3E}">
        <p14:creationId xmlns:p14="http://schemas.microsoft.com/office/powerpoint/2010/main" val="383249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620688"/>
            <a:ext cx="7416824" cy="369332"/>
          </a:xfrm>
          <a:prstGeom prst="rect">
            <a:avLst/>
          </a:prstGeom>
          <a:noFill/>
        </p:spPr>
        <p:txBody>
          <a:bodyPr wrap="square" rtlCol="0">
            <a:spAutoFit/>
          </a:bodyPr>
          <a:lstStyle/>
          <a:p>
            <a:r>
              <a:rPr lang="tr-TR" dirty="0"/>
              <a:t>Örnek 17.1 Ekran Çıktısı</a:t>
            </a:r>
          </a:p>
        </p:txBody>
      </p:sp>
      <p:pic>
        <p:nvPicPr>
          <p:cNvPr id="6" name="Picture 5">
            <a:extLst>
              <a:ext uri="{FF2B5EF4-FFF2-40B4-BE49-F238E27FC236}">
                <a16:creationId xmlns:a16="http://schemas.microsoft.com/office/drawing/2014/main" id="{89AA9D7A-089C-7B73-BAF8-247591F35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600" y="1916832"/>
            <a:ext cx="7487816" cy="763797"/>
          </a:xfrm>
          <a:prstGeom prst="rect">
            <a:avLst/>
          </a:prstGeom>
        </p:spPr>
      </p:pic>
    </p:spTree>
    <p:extLst>
      <p:ext uri="{BB962C8B-B14F-4D97-AF65-F5344CB8AC3E}">
        <p14:creationId xmlns:p14="http://schemas.microsoft.com/office/powerpoint/2010/main" val="108480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49</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620688"/>
            <a:ext cx="7416824" cy="1200329"/>
          </a:xfrm>
          <a:prstGeom prst="rect">
            <a:avLst/>
          </a:prstGeom>
          <a:noFill/>
        </p:spPr>
        <p:txBody>
          <a:bodyPr wrap="square" rtlCol="0">
            <a:spAutoFit/>
          </a:bodyPr>
          <a:lstStyle/>
          <a:p>
            <a:r>
              <a:rPr lang="tr-TR" dirty="0"/>
              <a:t>Örnek 18.1</a:t>
            </a:r>
          </a:p>
          <a:p>
            <a:endParaRPr lang="tr-TR" dirty="0"/>
          </a:p>
          <a:p>
            <a:r>
              <a:rPr lang="tr-TR" dirty="0"/>
              <a:t>İlk 100 sayı içerisindeki asal sayıları bulan, asal olmayanları ise çarpanlarına ayırarak gösteren programı yazınız.</a:t>
            </a:r>
          </a:p>
        </p:txBody>
      </p:sp>
    </p:spTree>
    <p:extLst>
      <p:ext uri="{BB962C8B-B14F-4D97-AF65-F5344CB8AC3E}">
        <p14:creationId xmlns:p14="http://schemas.microsoft.com/office/powerpoint/2010/main" val="407673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WHILE </a:t>
            </a:r>
            <a:r>
              <a:rPr lang="tr-TR" sz="2000" b="1" dirty="0">
                <a:solidFill>
                  <a:srgbClr val="FF0000"/>
                </a:solidFill>
              </a:rPr>
              <a:t>DÖNGÜSÜ</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49914D2D-E5E8-D734-9FB0-1F3F8E850448}"/>
              </a:ext>
            </a:extLst>
          </p:cNvPr>
          <p:cNvSpPr txBox="1"/>
          <p:nvPr/>
        </p:nvSpPr>
        <p:spPr>
          <a:xfrm>
            <a:off x="755576" y="1916832"/>
            <a:ext cx="7704856" cy="1754326"/>
          </a:xfrm>
          <a:prstGeom prst="rect">
            <a:avLst/>
          </a:prstGeom>
          <a:noFill/>
        </p:spPr>
        <p:txBody>
          <a:bodyPr wrap="square" rtlCol="0">
            <a:spAutoFit/>
          </a:bodyPr>
          <a:lstStyle/>
          <a:p>
            <a:r>
              <a:rPr lang="tr-TR" dirty="0"/>
              <a:t>İşlemlerin ne kadar </a:t>
            </a:r>
            <a:r>
              <a:rPr lang="tr-TR" b="1" dirty="0"/>
              <a:t>tekrarlanacağının baştan belli olmadığı</a:t>
            </a:r>
            <a:r>
              <a:rPr lang="tr-TR" dirty="0"/>
              <a:t> ancak </a:t>
            </a:r>
            <a:r>
              <a:rPr lang="tr-TR" b="1" dirty="0"/>
              <a:t>bir koşulun doğru ya da yanlış olmasına bağlı olarak tekrar sayısının</a:t>
            </a:r>
            <a:r>
              <a:rPr lang="tr-TR" dirty="0"/>
              <a:t> belirlendiği döngülerdir.</a:t>
            </a:r>
          </a:p>
          <a:p>
            <a:endParaRPr lang="tr-TR" dirty="0"/>
          </a:p>
          <a:p>
            <a:r>
              <a:rPr lang="tr-TR" dirty="0" err="1"/>
              <a:t>While</a:t>
            </a:r>
            <a:r>
              <a:rPr lang="tr-TR" dirty="0"/>
              <a:t> döngüsünün çalışma mantığını anlatan akış şeması;</a:t>
            </a:r>
          </a:p>
          <a:p>
            <a:endParaRPr lang="tr-TR" dirty="0"/>
          </a:p>
          <a:p>
            <a:endParaRPr lang="en-US" dirty="0"/>
          </a:p>
        </p:txBody>
      </p:sp>
      <p:pic>
        <p:nvPicPr>
          <p:cNvPr id="9" name="Picture 8" descr="While syntaxına örnek kullanım  (example_01.py)">
            <a:extLst>
              <a:ext uri="{FF2B5EF4-FFF2-40B4-BE49-F238E27FC236}">
                <a16:creationId xmlns:a16="http://schemas.microsoft.com/office/drawing/2014/main" id="{75BE7E0A-D0F7-8A2C-A7EA-DE91B33CFB62}"/>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499" y="3824969"/>
            <a:ext cx="6697010" cy="1476239"/>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EBEC2AE4-5FBE-0F6F-15A6-DB639D55DA15}"/>
              </a:ext>
            </a:extLst>
          </p:cNvPr>
          <p:cNvSpPr txBox="1"/>
          <p:nvPr/>
        </p:nvSpPr>
        <p:spPr>
          <a:xfrm>
            <a:off x="2555776" y="5338288"/>
            <a:ext cx="4464496" cy="646331"/>
          </a:xfrm>
          <a:prstGeom prst="rect">
            <a:avLst/>
          </a:prstGeom>
          <a:noFill/>
        </p:spPr>
        <p:txBody>
          <a:bodyPr wrap="square" rtlCol="0">
            <a:spAutoFit/>
          </a:bodyPr>
          <a:lstStyle/>
          <a:p>
            <a:pPr algn="ctr"/>
            <a:r>
              <a:rPr lang="tr-TR" dirty="0"/>
              <a:t>Resim 1.0 </a:t>
            </a:r>
            <a:r>
              <a:rPr lang="tr-TR" dirty="0" err="1"/>
              <a:t>While</a:t>
            </a:r>
            <a:r>
              <a:rPr lang="tr-TR" dirty="0"/>
              <a:t> örnek kullanım yazımı (example_01.py)</a:t>
            </a:r>
            <a:endParaRPr lang="en-US" dirty="0"/>
          </a:p>
        </p:txBody>
      </p:sp>
    </p:spTree>
    <p:extLst>
      <p:ext uri="{BB962C8B-B14F-4D97-AF65-F5344CB8AC3E}">
        <p14:creationId xmlns:p14="http://schemas.microsoft.com/office/powerpoint/2010/main" val="360041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7" y="146828"/>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50</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620688"/>
            <a:ext cx="7416824" cy="369332"/>
          </a:xfrm>
          <a:prstGeom prst="rect">
            <a:avLst/>
          </a:prstGeom>
          <a:noFill/>
        </p:spPr>
        <p:txBody>
          <a:bodyPr wrap="square" rtlCol="0">
            <a:spAutoFit/>
          </a:bodyPr>
          <a:lstStyle/>
          <a:p>
            <a:r>
              <a:rPr lang="tr-TR" dirty="0"/>
              <a:t>Örnek 18.1 Çözümü</a:t>
            </a:r>
          </a:p>
        </p:txBody>
      </p:sp>
      <p:pic>
        <p:nvPicPr>
          <p:cNvPr id="6" name="Picture 5" descr="A screenshot of a computer&#10;&#10;Description automatically generated with low confidence">
            <a:extLst>
              <a:ext uri="{FF2B5EF4-FFF2-40B4-BE49-F238E27FC236}">
                <a16:creationId xmlns:a16="http://schemas.microsoft.com/office/drawing/2014/main" id="{68FBDBCA-7ED1-3506-12C3-95EB2FE618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1663" y="3320077"/>
            <a:ext cx="2880320" cy="2771172"/>
          </a:xfrm>
          <a:prstGeom prst="rect">
            <a:avLst/>
          </a:prstGeom>
        </p:spPr>
      </p:pic>
      <p:pic>
        <p:nvPicPr>
          <p:cNvPr id="9" name="Picture 8" descr="A picture containing text, screenshot, font&#10;&#10;Description automatically generated">
            <a:extLst>
              <a:ext uri="{FF2B5EF4-FFF2-40B4-BE49-F238E27FC236}">
                <a16:creationId xmlns:a16="http://schemas.microsoft.com/office/drawing/2014/main" id="{C129AD47-F6BA-0D0B-AFFD-61719B3E42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1768" y="1011533"/>
            <a:ext cx="4020111" cy="1609950"/>
          </a:xfrm>
          <a:prstGeom prst="rect">
            <a:avLst/>
          </a:prstGeom>
        </p:spPr>
      </p:pic>
      <p:sp>
        <p:nvSpPr>
          <p:cNvPr id="10" name="TextBox 9">
            <a:extLst>
              <a:ext uri="{FF2B5EF4-FFF2-40B4-BE49-F238E27FC236}">
                <a16:creationId xmlns:a16="http://schemas.microsoft.com/office/drawing/2014/main" id="{6593F2D8-E19F-E9CD-7790-05DE5B8C620D}"/>
              </a:ext>
            </a:extLst>
          </p:cNvPr>
          <p:cNvSpPr txBox="1"/>
          <p:nvPr/>
        </p:nvSpPr>
        <p:spPr>
          <a:xfrm>
            <a:off x="3279675" y="2594835"/>
            <a:ext cx="2664296" cy="646331"/>
          </a:xfrm>
          <a:prstGeom prst="rect">
            <a:avLst/>
          </a:prstGeom>
          <a:noFill/>
        </p:spPr>
        <p:txBody>
          <a:bodyPr wrap="square" rtlCol="0">
            <a:spAutoFit/>
          </a:bodyPr>
          <a:lstStyle/>
          <a:p>
            <a:pPr algn="ctr"/>
            <a:r>
              <a:rPr lang="tr-TR" dirty="0"/>
              <a:t>Örnek 18.1 Çözümü (Ornek18.1.py)</a:t>
            </a:r>
            <a:endParaRPr lang="en-US" dirty="0"/>
          </a:p>
        </p:txBody>
      </p:sp>
      <p:sp>
        <p:nvSpPr>
          <p:cNvPr id="11" name="TextBox 10">
            <a:extLst>
              <a:ext uri="{FF2B5EF4-FFF2-40B4-BE49-F238E27FC236}">
                <a16:creationId xmlns:a16="http://schemas.microsoft.com/office/drawing/2014/main" id="{013B6EC7-89EA-1C62-07DB-56E3DA500E14}"/>
              </a:ext>
            </a:extLst>
          </p:cNvPr>
          <p:cNvSpPr txBox="1"/>
          <p:nvPr/>
        </p:nvSpPr>
        <p:spPr>
          <a:xfrm>
            <a:off x="3131840" y="6123266"/>
            <a:ext cx="2880320" cy="369332"/>
          </a:xfrm>
          <a:prstGeom prst="rect">
            <a:avLst/>
          </a:prstGeom>
          <a:noFill/>
        </p:spPr>
        <p:txBody>
          <a:bodyPr wrap="square" rtlCol="0">
            <a:spAutoFit/>
          </a:bodyPr>
          <a:lstStyle/>
          <a:p>
            <a:pPr algn="ctr"/>
            <a:r>
              <a:rPr lang="tr-TR" dirty="0"/>
              <a:t>Örnek 18.1 Ekran Çıktısı</a:t>
            </a:r>
            <a:endParaRPr lang="en-US" dirty="0"/>
          </a:p>
        </p:txBody>
      </p:sp>
    </p:spTree>
    <p:extLst>
      <p:ext uri="{BB962C8B-B14F-4D97-AF65-F5344CB8AC3E}">
        <p14:creationId xmlns:p14="http://schemas.microsoft.com/office/powerpoint/2010/main" val="1932527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Seriler ve Uygulama Örnekleri</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4247317"/>
          </a:xfrm>
          <a:prstGeom prst="rect">
            <a:avLst/>
          </a:prstGeom>
          <a:noFill/>
        </p:spPr>
        <p:txBody>
          <a:bodyPr wrap="square" rtlCol="0">
            <a:spAutoFit/>
          </a:bodyPr>
          <a:lstStyle/>
          <a:p>
            <a:r>
              <a:rPr lang="tr-TR" dirty="0"/>
              <a:t>Matematikte x1+x2+x3+x4+….+</a:t>
            </a:r>
            <a:r>
              <a:rPr lang="tr-TR" dirty="0" err="1"/>
              <a:t>xn</a:t>
            </a:r>
            <a:r>
              <a:rPr lang="tr-TR" dirty="0"/>
              <a:t> ifadesine seri denir. x1, x2, x3 gibi serinin her bir elemanına ise </a:t>
            </a:r>
            <a:r>
              <a:rPr lang="tr-TR" b="1" dirty="0"/>
              <a:t>terim </a:t>
            </a:r>
            <a:r>
              <a:rPr lang="tr-TR" dirty="0"/>
              <a:t>denir. Bir seriyi oluşturan elemanların/terimlerin toplama işlemi ‘yığmalı toplama ’ işlemidir. Benzer şekilde çarpımı ‘yığmalı çarpma’ işlemidir. Yığmalı toplama, çarpma veya çıkarma gibi işlemler ise döngüler ile gerçekleştirilir.</a:t>
            </a:r>
          </a:p>
          <a:p>
            <a:endParaRPr lang="tr-TR" dirty="0"/>
          </a:p>
          <a:p>
            <a:endParaRPr lang="tr-TR" dirty="0"/>
          </a:p>
          <a:p>
            <a:endParaRPr lang="tr-TR" dirty="0"/>
          </a:p>
          <a:p>
            <a:endParaRPr lang="tr-TR" dirty="0"/>
          </a:p>
          <a:p>
            <a:r>
              <a:rPr lang="tr-TR" b="1" dirty="0"/>
              <a:t>Örnek 19.1</a:t>
            </a:r>
          </a:p>
          <a:p>
            <a:endParaRPr lang="tr-TR" dirty="0"/>
          </a:p>
          <a:p>
            <a:r>
              <a:rPr lang="tr-TR" dirty="0"/>
              <a:t>S= 1+1/ 2+1 / 3+1 / 4+1 /  şeklinde verilen serinin toplamını bulan program yazınız. Programın örnek çıktısı:</a:t>
            </a:r>
          </a:p>
          <a:p>
            <a:r>
              <a:rPr lang="tr-TR" dirty="0"/>
              <a:t>Terim Sayısı:11</a:t>
            </a:r>
          </a:p>
          <a:p>
            <a:r>
              <a:rPr lang="tr-TR" dirty="0"/>
              <a:t>Toplam:3.0198773338773446</a:t>
            </a:r>
          </a:p>
        </p:txBody>
      </p:sp>
    </p:spTree>
    <p:extLst>
      <p:ext uri="{BB962C8B-B14F-4D97-AF65-F5344CB8AC3E}">
        <p14:creationId xmlns:p14="http://schemas.microsoft.com/office/powerpoint/2010/main" val="1917211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7" y="171217"/>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52</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620688"/>
            <a:ext cx="7416824" cy="369332"/>
          </a:xfrm>
          <a:prstGeom prst="rect">
            <a:avLst/>
          </a:prstGeom>
          <a:noFill/>
        </p:spPr>
        <p:txBody>
          <a:bodyPr wrap="square" rtlCol="0">
            <a:spAutoFit/>
          </a:bodyPr>
          <a:lstStyle/>
          <a:p>
            <a:r>
              <a:rPr lang="tr-TR" dirty="0"/>
              <a:t>Örnek 19.1 Çözümü</a:t>
            </a:r>
          </a:p>
        </p:txBody>
      </p:sp>
      <p:pic>
        <p:nvPicPr>
          <p:cNvPr id="8" name="Picture 7" descr="A picture containing text, screenshot, font&#10;&#10;Description automatically generated">
            <a:extLst>
              <a:ext uri="{FF2B5EF4-FFF2-40B4-BE49-F238E27FC236}">
                <a16:creationId xmlns:a16="http://schemas.microsoft.com/office/drawing/2014/main" id="{59AE3E4A-E9CE-97AC-849B-B90C6406F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9399" y="1124744"/>
            <a:ext cx="3924848" cy="1390844"/>
          </a:xfrm>
          <a:prstGeom prst="rect">
            <a:avLst/>
          </a:prstGeom>
        </p:spPr>
      </p:pic>
      <p:sp>
        <p:nvSpPr>
          <p:cNvPr id="12" name="TextBox 11">
            <a:extLst>
              <a:ext uri="{FF2B5EF4-FFF2-40B4-BE49-F238E27FC236}">
                <a16:creationId xmlns:a16="http://schemas.microsoft.com/office/drawing/2014/main" id="{7C74DB99-FCB3-8C12-F9BE-15F338C2F58F}"/>
              </a:ext>
            </a:extLst>
          </p:cNvPr>
          <p:cNvSpPr txBox="1"/>
          <p:nvPr/>
        </p:nvSpPr>
        <p:spPr>
          <a:xfrm>
            <a:off x="3063651" y="2515588"/>
            <a:ext cx="3096344" cy="646331"/>
          </a:xfrm>
          <a:prstGeom prst="rect">
            <a:avLst/>
          </a:prstGeom>
          <a:noFill/>
        </p:spPr>
        <p:txBody>
          <a:bodyPr wrap="square" rtlCol="0">
            <a:spAutoFit/>
          </a:bodyPr>
          <a:lstStyle/>
          <a:p>
            <a:pPr algn="ctr"/>
            <a:r>
              <a:rPr lang="tr-TR" dirty="0"/>
              <a:t>Örnek 19.1 Çözümü (Ornek19.1.py)</a:t>
            </a:r>
            <a:endParaRPr lang="en-US" dirty="0"/>
          </a:p>
        </p:txBody>
      </p:sp>
      <p:pic>
        <p:nvPicPr>
          <p:cNvPr id="14" name="Picture 13" descr="A picture containing font, text, screenshot, graphics&#10;&#10;Description automatically generated">
            <a:extLst>
              <a:ext uri="{FF2B5EF4-FFF2-40B4-BE49-F238E27FC236}">
                <a16:creationId xmlns:a16="http://schemas.microsoft.com/office/drawing/2014/main" id="{D5A52C31-7C0F-2C18-3BBB-F26C1A532D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6154" y="3985175"/>
            <a:ext cx="4591691" cy="714475"/>
          </a:xfrm>
          <a:prstGeom prst="rect">
            <a:avLst/>
          </a:prstGeom>
        </p:spPr>
      </p:pic>
      <p:sp>
        <p:nvSpPr>
          <p:cNvPr id="15" name="TextBox 14">
            <a:extLst>
              <a:ext uri="{FF2B5EF4-FFF2-40B4-BE49-F238E27FC236}">
                <a16:creationId xmlns:a16="http://schemas.microsoft.com/office/drawing/2014/main" id="{B96906D5-3717-0D39-286D-E8D433899A47}"/>
              </a:ext>
            </a:extLst>
          </p:cNvPr>
          <p:cNvSpPr txBox="1"/>
          <p:nvPr/>
        </p:nvSpPr>
        <p:spPr>
          <a:xfrm>
            <a:off x="3376998" y="4797152"/>
            <a:ext cx="2469650" cy="369332"/>
          </a:xfrm>
          <a:prstGeom prst="rect">
            <a:avLst/>
          </a:prstGeom>
          <a:noFill/>
        </p:spPr>
        <p:txBody>
          <a:bodyPr wrap="square" rtlCol="0">
            <a:spAutoFit/>
          </a:bodyPr>
          <a:lstStyle/>
          <a:p>
            <a:r>
              <a:rPr lang="tr-TR" dirty="0"/>
              <a:t>Örnek 19.1 Ekran Çıktısı</a:t>
            </a:r>
            <a:endParaRPr lang="en-US" dirty="0"/>
          </a:p>
        </p:txBody>
      </p:sp>
    </p:spTree>
    <p:extLst>
      <p:ext uri="{BB962C8B-B14F-4D97-AF65-F5344CB8AC3E}">
        <p14:creationId xmlns:p14="http://schemas.microsoft.com/office/powerpoint/2010/main" val="1804815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07368" y="178845"/>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53</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548680"/>
            <a:ext cx="7416824" cy="1754326"/>
          </a:xfrm>
          <a:prstGeom prst="rect">
            <a:avLst/>
          </a:prstGeom>
          <a:noFill/>
        </p:spPr>
        <p:txBody>
          <a:bodyPr wrap="square" rtlCol="0">
            <a:spAutoFit/>
          </a:bodyPr>
          <a:lstStyle/>
          <a:p>
            <a:r>
              <a:rPr lang="tr-TR" dirty="0"/>
              <a:t>Örnek 20.1</a:t>
            </a:r>
          </a:p>
          <a:p>
            <a:endParaRPr lang="tr-TR" dirty="0"/>
          </a:p>
          <a:p>
            <a:r>
              <a:rPr lang="tr-TR" dirty="0"/>
              <a:t>S=1-1/2+1/3-1/4+1/5-…….. +-1/n şeklinde verilen serinin toplamını bulunuz. Programın örnek çıktısı aşağıdadır:</a:t>
            </a:r>
          </a:p>
          <a:p>
            <a:r>
              <a:rPr lang="tr-TR" dirty="0"/>
              <a:t>Terim Sayısı.:11</a:t>
            </a:r>
          </a:p>
          <a:p>
            <a:r>
              <a:rPr lang="tr-TR" dirty="0"/>
              <a:t>Toplam.:0,7365440115440116</a:t>
            </a:r>
          </a:p>
        </p:txBody>
      </p:sp>
    </p:spTree>
    <p:extLst>
      <p:ext uri="{BB962C8B-B14F-4D97-AF65-F5344CB8AC3E}">
        <p14:creationId xmlns:p14="http://schemas.microsoft.com/office/powerpoint/2010/main" val="3042216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539551" y="153693"/>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54</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B4F47AA1-3649-09D4-E3E9-1CBAE6D524C3}"/>
              </a:ext>
            </a:extLst>
          </p:cNvPr>
          <p:cNvSpPr txBox="1"/>
          <p:nvPr/>
        </p:nvSpPr>
        <p:spPr>
          <a:xfrm>
            <a:off x="903412" y="548680"/>
            <a:ext cx="7416824" cy="369332"/>
          </a:xfrm>
          <a:prstGeom prst="rect">
            <a:avLst/>
          </a:prstGeom>
          <a:noFill/>
        </p:spPr>
        <p:txBody>
          <a:bodyPr wrap="square" rtlCol="0">
            <a:spAutoFit/>
          </a:bodyPr>
          <a:lstStyle/>
          <a:p>
            <a:r>
              <a:rPr lang="tr-TR" dirty="0"/>
              <a:t>Örnek 20.1 Çözümü</a:t>
            </a:r>
          </a:p>
        </p:txBody>
      </p:sp>
      <p:pic>
        <p:nvPicPr>
          <p:cNvPr id="6" name="Picture 5" descr="A picture containing text, screenshot, font&#10;&#10;Description automatically generated">
            <a:extLst>
              <a:ext uri="{FF2B5EF4-FFF2-40B4-BE49-F238E27FC236}">
                <a16:creationId xmlns:a16="http://schemas.microsoft.com/office/drawing/2014/main" id="{9C025918-52A9-FF33-A344-1B5723E4E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6347" y="1052736"/>
            <a:ext cx="3915321" cy="1933845"/>
          </a:xfrm>
          <a:prstGeom prst="rect">
            <a:avLst/>
          </a:prstGeom>
        </p:spPr>
      </p:pic>
      <p:sp>
        <p:nvSpPr>
          <p:cNvPr id="8" name="TextBox 7">
            <a:extLst>
              <a:ext uri="{FF2B5EF4-FFF2-40B4-BE49-F238E27FC236}">
                <a16:creationId xmlns:a16="http://schemas.microsoft.com/office/drawing/2014/main" id="{C5658AB1-30CC-3B8B-941A-DBC4D4731621}"/>
              </a:ext>
            </a:extLst>
          </p:cNvPr>
          <p:cNvSpPr txBox="1"/>
          <p:nvPr/>
        </p:nvSpPr>
        <p:spPr>
          <a:xfrm>
            <a:off x="3275856" y="2961429"/>
            <a:ext cx="2808312" cy="646331"/>
          </a:xfrm>
          <a:prstGeom prst="rect">
            <a:avLst/>
          </a:prstGeom>
          <a:noFill/>
        </p:spPr>
        <p:txBody>
          <a:bodyPr wrap="square" rtlCol="0">
            <a:spAutoFit/>
          </a:bodyPr>
          <a:lstStyle/>
          <a:p>
            <a:pPr algn="ctr"/>
            <a:r>
              <a:rPr lang="tr-TR" dirty="0"/>
              <a:t>Örnek 20.1 Çözümü (Ornek20.1.py)</a:t>
            </a:r>
            <a:endParaRPr lang="en-US" dirty="0"/>
          </a:p>
        </p:txBody>
      </p:sp>
      <p:pic>
        <p:nvPicPr>
          <p:cNvPr id="10" name="Picture 9" descr="A picture containing font, text, graphics, screenshot&#10;&#10;Description automatically generated">
            <a:extLst>
              <a:ext uri="{FF2B5EF4-FFF2-40B4-BE49-F238E27FC236}">
                <a16:creationId xmlns:a16="http://schemas.microsoft.com/office/drawing/2014/main" id="{12F0A57F-85D8-C877-5E83-B66D8FF741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1298" y="4047964"/>
            <a:ext cx="4677428" cy="695422"/>
          </a:xfrm>
          <a:prstGeom prst="rect">
            <a:avLst/>
          </a:prstGeom>
        </p:spPr>
      </p:pic>
      <p:sp>
        <p:nvSpPr>
          <p:cNvPr id="11" name="TextBox 10">
            <a:extLst>
              <a:ext uri="{FF2B5EF4-FFF2-40B4-BE49-F238E27FC236}">
                <a16:creationId xmlns:a16="http://schemas.microsoft.com/office/drawing/2014/main" id="{4C4C09A1-944B-CA91-9D27-32BABD48FFAC}"/>
              </a:ext>
            </a:extLst>
          </p:cNvPr>
          <p:cNvSpPr txBox="1"/>
          <p:nvPr/>
        </p:nvSpPr>
        <p:spPr>
          <a:xfrm>
            <a:off x="2879812" y="4869160"/>
            <a:ext cx="3600400" cy="369332"/>
          </a:xfrm>
          <a:prstGeom prst="rect">
            <a:avLst/>
          </a:prstGeom>
          <a:noFill/>
        </p:spPr>
        <p:txBody>
          <a:bodyPr wrap="square" rtlCol="0">
            <a:spAutoFit/>
          </a:bodyPr>
          <a:lstStyle/>
          <a:p>
            <a:pPr algn="ctr"/>
            <a:r>
              <a:rPr lang="tr-TR" dirty="0"/>
              <a:t>Örnek 20.1 Çözüm Ekran Çıktısı</a:t>
            </a:r>
            <a:endParaRPr lang="en-US" dirty="0"/>
          </a:p>
        </p:txBody>
      </p:sp>
    </p:spTree>
    <p:extLst>
      <p:ext uri="{BB962C8B-B14F-4D97-AF65-F5344CB8AC3E}">
        <p14:creationId xmlns:p14="http://schemas.microsoft.com/office/powerpoint/2010/main" val="2468264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55</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4247317"/>
          </a:xfrm>
          <a:prstGeom prst="rect">
            <a:avLst/>
          </a:prstGeom>
          <a:noFill/>
        </p:spPr>
        <p:txBody>
          <a:bodyPr wrap="square" rtlCol="0">
            <a:spAutoFit/>
          </a:bodyPr>
          <a:lstStyle/>
          <a:p>
            <a:pPr marL="342900" indent="-342900">
              <a:buAutoNum type="arabicPeriod"/>
            </a:pPr>
            <a:r>
              <a:rPr lang="tr-TR" dirty="0"/>
              <a:t>Aşağıdaki programın ekran çıktısı ne olur ?</a:t>
            </a:r>
          </a:p>
          <a:p>
            <a:r>
              <a:rPr lang="tr-TR" dirty="0"/>
              <a:t>      </a:t>
            </a:r>
            <a:endParaRPr lang="en-US" dirty="0"/>
          </a:p>
          <a:p>
            <a:r>
              <a:rPr lang="en-US" dirty="0"/>
              <a:t>      </a:t>
            </a:r>
            <a:r>
              <a:rPr lang="tr-TR" dirty="0"/>
              <a:t>for x in </a:t>
            </a:r>
            <a:r>
              <a:rPr lang="tr-TR" dirty="0" err="1"/>
              <a:t>range</a:t>
            </a:r>
            <a:r>
              <a:rPr lang="tr-TR" dirty="0"/>
              <a:t>(5, 0, -1):</a:t>
            </a:r>
          </a:p>
          <a:p>
            <a:r>
              <a:rPr lang="tr-TR" dirty="0"/>
              <a:t>          </a:t>
            </a:r>
            <a:r>
              <a:rPr lang="tr-TR" dirty="0" err="1"/>
              <a:t>print</a:t>
            </a:r>
            <a:r>
              <a:rPr lang="tr-TR" dirty="0"/>
              <a:t>(x)</a:t>
            </a:r>
            <a:endParaRPr lang="en-US" dirty="0"/>
          </a:p>
          <a:p>
            <a:endParaRPr lang="en-US" dirty="0"/>
          </a:p>
          <a:p>
            <a:endParaRPr lang="en-US" dirty="0"/>
          </a:p>
          <a:p>
            <a:endParaRPr lang="tr-TR" dirty="0"/>
          </a:p>
          <a:p>
            <a:pPr marL="342900" indent="-342900">
              <a:buAutoNum type="arabicPeriod" startAt="2"/>
            </a:pPr>
            <a:r>
              <a:rPr lang="tr-TR" dirty="0"/>
              <a:t>Aşağıdaki programda ‘z’ değişkeni en son hangi değeri alır ?</a:t>
            </a:r>
          </a:p>
          <a:p>
            <a:r>
              <a:rPr lang="tr-TR" dirty="0"/>
              <a:t>      x = 10 ; y=1; z = 2</a:t>
            </a:r>
          </a:p>
          <a:p>
            <a:r>
              <a:rPr lang="tr-TR" dirty="0"/>
              <a:t>      </a:t>
            </a:r>
            <a:r>
              <a:rPr lang="tr-TR" dirty="0" err="1"/>
              <a:t>while</a:t>
            </a:r>
            <a:r>
              <a:rPr lang="tr-TR" dirty="0"/>
              <a:t> True:</a:t>
            </a:r>
          </a:p>
          <a:p>
            <a:r>
              <a:rPr lang="tr-TR" dirty="0"/>
              <a:t>          y=y*z</a:t>
            </a:r>
          </a:p>
          <a:p>
            <a:r>
              <a:rPr lang="tr-TR" dirty="0"/>
              <a:t>          z+=2</a:t>
            </a:r>
          </a:p>
          <a:p>
            <a:r>
              <a:rPr lang="tr-TR" dirty="0"/>
              <a:t>          </a:t>
            </a:r>
            <a:r>
              <a:rPr lang="tr-TR" dirty="0" err="1"/>
              <a:t>if</a:t>
            </a:r>
            <a:r>
              <a:rPr lang="tr-TR" dirty="0"/>
              <a:t> z </a:t>
            </a:r>
            <a:r>
              <a:rPr lang="en-US" dirty="0"/>
              <a:t>&lt; x :</a:t>
            </a:r>
          </a:p>
          <a:p>
            <a:r>
              <a:rPr lang="en-US" dirty="0"/>
              <a:t>              break</a:t>
            </a:r>
          </a:p>
          <a:p>
            <a:r>
              <a:rPr lang="en-US" dirty="0"/>
              <a:t>          print(z)</a:t>
            </a:r>
            <a:endParaRPr lang="tr-TR" dirty="0"/>
          </a:p>
        </p:txBody>
      </p:sp>
    </p:spTree>
    <p:extLst>
      <p:ext uri="{BB962C8B-B14F-4D97-AF65-F5344CB8AC3E}">
        <p14:creationId xmlns:p14="http://schemas.microsoft.com/office/powerpoint/2010/main" val="2705839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a:t>
            </a:r>
          </a:p>
        </p:txBody>
      </p:sp>
      <p:sp>
        <p:nvSpPr>
          <p:cNvPr id="7" name="Yuvarlatılmış Dikdörtgen 6"/>
          <p:cNvSpPr/>
          <p:nvPr>
            <p:custDataLst>
              <p:tags r:id="rId2"/>
            </p:custDataLst>
          </p:nvPr>
        </p:nvSpPr>
        <p:spPr>
          <a:xfrm>
            <a:off x="467544" y="1519712"/>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56</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970318"/>
          </a:xfrm>
          <a:prstGeom prst="rect">
            <a:avLst/>
          </a:prstGeom>
          <a:noFill/>
        </p:spPr>
        <p:txBody>
          <a:bodyPr wrap="square" rtlCol="0">
            <a:spAutoFit/>
          </a:bodyPr>
          <a:lstStyle/>
          <a:p>
            <a:pPr marL="342900" indent="-342900">
              <a:buAutoNum type="arabicPeriod" startAt="3"/>
            </a:pPr>
            <a:r>
              <a:rPr lang="tr-TR" dirty="0"/>
              <a:t>Aşağıdaki programın ekran çıktısı ne olur ?</a:t>
            </a:r>
          </a:p>
          <a:p>
            <a:r>
              <a:rPr lang="tr-TR" dirty="0"/>
              <a:t>       for x in </a:t>
            </a:r>
            <a:r>
              <a:rPr lang="tr-TR" dirty="0" err="1"/>
              <a:t>reversed</a:t>
            </a:r>
            <a:r>
              <a:rPr lang="tr-TR" dirty="0"/>
              <a:t>(</a:t>
            </a:r>
            <a:r>
              <a:rPr lang="tr-TR" dirty="0" err="1"/>
              <a:t>range</a:t>
            </a:r>
            <a:r>
              <a:rPr lang="tr-TR" dirty="0"/>
              <a:t>(0, 10, 2)):</a:t>
            </a:r>
          </a:p>
          <a:p>
            <a:r>
              <a:rPr lang="tr-TR" dirty="0"/>
              <a:t>           </a:t>
            </a:r>
            <a:r>
              <a:rPr lang="tr-TR" dirty="0" err="1"/>
              <a:t>print</a:t>
            </a:r>
            <a:r>
              <a:rPr lang="tr-TR" dirty="0"/>
              <a:t>(</a:t>
            </a:r>
            <a:r>
              <a:rPr lang="tr-TR" dirty="0" err="1"/>
              <a:t>x,end</a:t>
            </a:r>
            <a:r>
              <a:rPr lang="tr-TR" dirty="0"/>
              <a:t>=‘ ’)</a:t>
            </a:r>
          </a:p>
          <a:p>
            <a:endParaRPr lang="tr-TR" dirty="0"/>
          </a:p>
          <a:p>
            <a:endParaRPr lang="tr-TR" dirty="0"/>
          </a:p>
          <a:p>
            <a:pPr marL="342900" indent="-342900">
              <a:buAutoNum type="arabicPeriod" startAt="4"/>
            </a:pPr>
            <a:r>
              <a:rPr lang="tr-TR" dirty="0"/>
              <a:t>Aşağıdaki programın ekran çıktısı ne  olur ?</a:t>
            </a:r>
          </a:p>
          <a:p>
            <a:r>
              <a:rPr lang="tr-TR" dirty="0"/>
              <a:t>       x = (bin(x) for x in </a:t>
            </a:r>
            <a:r>
              <a:rPr lang="tr-TR" dirty="0" err="1"/>
              <a:t>range</a:t>
            </a:r>
            <a:r>
              <a:rPr lang="tr-TR" dirty="0"/>
              <a:t> (2, 6))</a:t>
            </a:r>
          </a:p>
          <a:p>
            <a:r>
              <a:rPr lang="tr-TR" dirty="0"/>
              <a:t>       for i in x:</a:t>
            </a:r>
          </a:p>
          <a:p>
            <a:r>
              <a:rPr lang="tr-TR" dirty="0"/>
              <a:t>       </a:t>
            </a:r>
            <a:r>
              <a:rPr lang="tr-TR" dirty="0" err="1"/>
              <a:t>print</a:t>
            </a:r>
            <a:r>
              <a:rPr lang="tr-TR" dirty="0"/>
              <a:t>(i)</a:t>
            </a:r>
          </a:p>
          <a:p>
            <a:endParaRPr lang="tr-TR" dirty="0"/>
          </a:p>
          <a:p>
            <a:pPr marL="342900" indent="-342900">
              <a:buAutoNum type="arabicPeriod" startAt="5"/>
            </a:pPr>
            <a:r>
              <a:rPr lang="tr-TR" dirty="0"/>
              <a:t>Girilen iki pozitif tamsayının (s1,s2) arasındaki tek sayıları listeleyen programı yazınız.</a:t>
            </a:r>
          </a:p>
          <a:p>
            <a:pPr marL="342900" indent="-342900">
              <a:buAutoNum type="arabicPeriod" startAt="5"/>
            </a:pPr>
            <a:r>
              <a:rPr lang="tr-TR" dirty="0"/>
              <a:t>Girilen iki pozitif tamsayının bölümünü bölme operatörü kullanılmadan hesaplayan programı for veya </a:t>
            </a:r>
            <a:r>
              <a:rPr lang="tr-TR" dirty="0" err="1"/>
              <a:t>while</a:t>
            </a:r>
            <a:r>
              <a:rPr lang="tr-TR" dirty="0"/>
              <a:t> döngüsü ile gerçekleştiriniz.</a:t>
            </a:r>
          </a:p>
        </p:txBody>
      </p:sp>
    </p:spTree>
    <p:extLst>
      <p:ext uri="{BB962C8B-B14F-4D97-AF65-F5344CB8AC3E}">
        <p14:creationId xmlns:p14="http://schemas.microsoft.com/office/powerpoint/2010/main" val="2692438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57</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1.   </a:t>
            </a:r>
          </a:p>
        </p:txBody>
      </p:sp>
      <p:pic>
        <p:nvPicPr>
          <p:cNvPr id="8" name="Picture 7" descr="A picture containing screenshot, graphics&#10;&#10;Description automatically generated">
            <a:extLst>
              <a:ext uri="{FF2B5EF4-FFF2-40B4-BE49-F238E27FC236}">
                <a16:creationId xmlns:a16="http://schemas.microsoft.com/office/drawing/2014/main" id="{B95E939E-8F4B-86E2-5147-2D8D00789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8970" y="2361829"/>
            <a:ext cx="4906060" cy="1714739"/>
          </a:xfrm>
          <a:prstGeom prst="rect">
            <a:avLst/>
          </a:prstGeom>
        </p:spPr>
      </p:pic>
      <p:sp>
        <p:nvSpPr>
          <p:cNvPr id="9" name="TextBox 8">
            <a:extLst>
              <a:ext uri="{FF2B5EF4-FFF2-40B4-BE49-F238E27FC236}">
                <a16:creationId xmlns:a16="http://schemas.microsoft.com/office/drawing/2014/main" id="{7E0A0946-2534-FD9D-6CE2-5473BDE6C433}"/>
              </a:ext>
            </a:extLst>
          </p:cNvPr>
          <p:cNvSpPr txBox="1"/>
          <p:nvPr/>
        </p:nvSpPr>
        <p:spPr>
          <a:xfrm>
            <a:off x="2553397" y="4174313"/>
            <a:ext cx="4109214" cy="646331"/>
          </a:xfrm>
          <a:prstGeom prst="rect">
            <a:avLst/>
          </a:prstGeom>
          <a:noFill/>
        </p:spPr>
        <p:txBody>
          <a:bodyPr wrap="square" rtlCol="0">
            <a:spAutoFit/>
          </a:bodyPr>
          <a:lstStyle/>
          <a:p>
            <a:pPr algn="ctr"/>
            <a:r>
              <a:rPr lang="tr-TR" dirty="0"/>
              <a:t>Bölüm Değerlendirme 1.Sorunun Cevabı (BDS_1.py)</a:t>
            </a:r>
            <a:endParaRPr lang="en-US" dirty="0"/>
          </a:p>
        </p:txBody>
      </p:sp>
    </p:spTree>
    <p:extLst>
      <p:ext uri="{BB962C8B-B14F-4D97-AF65-F5344CB8AC3E}">
        <p14:creationId xmlns:p14="http://schemas.microsoft.com/office/powerpoint/2010/main" val="887821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58</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2.   </a:t>
            </a:r>
          </a:p>
        </p:txBody>
      </p:sp>
      <p:sp>
        <p:nvSpPr>
          <p:cNvPr id="9" name="TextBox 8">
            <a:extLst>
              <a:ext uri="{FF2B5EF4-FFF2-40B4-BE49-F238E27FC236}">
                <a16:creationId xmlns:a16="http://schemas.microsoft.com/office/drawing/2014/main" id="{7E0A0946-2534-FD9D-6CE2-5473BDE6C433}"/>
              </a:ext>
            </a:extLst>
          </p:cNvPr>
          <p:cNvSpPr txBox="1"/>
          <p:nvPr/>
        </p:nvSpPr>
        <p:spPr>
          <a:xfrm>
            <a:off x="2517393" y="4799919"/>
            <a:ext cx="4109214" cy="646331"/>
          </a:xfrm>
          <a:prstGeom prst="rect">
            <a:avLst/>
          </a:prstGeom>
          <a:noFill/>
        </p:spPr>
        <p:txBody>
          <a:bodyPr wrap="square" rtlCol="0">
            <a:spAutoFit/>
          </a:bodyPr>
          <a:lstStyle/>
          <a:p>
            <a:pPr algn="ctr"/>
            <a:r>
              <a:rPr lang="tr-TR" dirty="0"/>
              <a:t>Bölüm Değerlendirme 2.Sorunun Cevabı (BDS_2.py)</a:t>
            </a:r>
            <a:endParaRPr lang="en-US" dirty="0"/>
          </a:p>
        </p:txBody>
      </p:sp>
      <p:pic>
        <p:nvPicPr>
          <p:cNvPr id="10" name="Picture 9" descr="A screenshot of a computer screen&#10;&#10;Description automatically generated with low confidence">
            <a:extLst>
              <a:ext uri="{FF2B5EF4-FFF2-40B4-BE49-F238E27FC236}">
                <a16:creationId xmlns:a16="http://schemas.microsoft.com/office/drawing/2014/main" id="{7CA106BD-4CB8-8F4C-3464-5B2808D4A7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973" y="2222641"/>
            <a:ext cx="6354062" cy="2343477"/>
          </a:xfrm>
          <a:prstGeom prst="rect">
            <a:avLst/>
          </a:prstGeom>
        </p:spPr>
      </p:pic>
    </p:spTree>
    <p:extLst>
      <p:ext uri="{BB962C8B-B14F-4D97-AF65-F5344CB8AC3E}">
        <p14:creationId xmlns:p14="http://schemas.microsoft.com/office/powerpoint/2010/main" val="65491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59</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3.   </a:t>
            </a:r>
          </a:p>
        </p:txBody>
      </p:sp>
      <p:sp>
        <p:nvSpPr>
          <p:cNvPr id="9" name="TextBox 8">
            <a:extLst>
              <a:ext uri="{FF2B5EF4-FFF2-40B4-BE49-F238E27FC236}">
                <a16:creationId xmlns:a16="http://schemas.microsoft.com/office/drawing/2014/main" id="{7E0A0946-2534-FD9D-6CE2-5473BDE6C433}"/>
              </a:ext>
            </a:extLst>
          </p:cNvPr>
          <p:cNvSpPr txBox="1"/>
          <p:nvPr/>
        </p:nvSpPr>
        <p:spPr>
          <a:xfrm>
            <a:off x="2553397" y="4439218"/>
            <a:ext cx="4109214" cy="646331"/>
          </a:xfrm>
          <a:prstGeom prst="rect">
            <a:avLst/>
          </a:prstGeom>
          <a:noFill/>
        </p:spPr>
        <p:txBody>
          <a:bodyPr wrap="square" rtlCol="0">
            <a:spAutoFit/>
          </a:bodyPr>
          <a:lstStyle/>
          <a:p>
            <a:pPr algn="ctr"/>
            <a:r>
              <a:rPr lang="tr-TR" dirty="0"/>
              <a:t>Bölüm Değerlendirme 3.Sorunun Cevabı (BDS_3.py)</a:t>
            </a:r>
            <a:endParaRPr lang="en-US" dirty="0"/>
          </a:p>
        </p:txBody>
      </p:sp>
      <p:pic>
        <p:nvPicPr>
          <p:cNvPr id="8" name="Picture 7">
            <a:extLst>
              <a:ext uri="{FF2B5EF4-FFF2-40B4-BE49-F238E27FC236}">
                <a16:creationId xmlns:a16="http://schemas.microsoft.com/office/drawing/2014/main" id="{0952D44E-412A-951F-7785-19C68DBA6B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476" y="2661810"/>
            <a:ext cx="7438956" cy="1136157"/>
          </a:xfrm>
          <a:prstGeom prst="rect">
            <a:avLst/>
          </a:prstGeom>
        </p:spPr>
      </p:pic>
    </p:spTree>
    <p:extLst>
      <p:ext uri="{BB962C8B-B14F-4D97-AF65-F5344CB8AC3E}">
        <p14:creationId xmlns:p14="http://schemas.microsoft.com/office/powerpoint/2010/main" val="94618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a:t>
            </a:fld>
            <a:endParaRPr lang="tr-TR" dirty="0">
              <a:solidFill>
                <a:schemeClr val="tx2">
                  <a:lumMod val="75000"/>
                </a:schemeClr>
              </a:solidFill>
            </a:endParaRPr>
          </a:p>
        </p:txBody>
      </p:sp>
      <p:pic>
        <p:nvPicPr>
          <p:cNvPr id="6" name="Picture 5" descr="A picture containing text, screenshot, diagram, line&#10;&#10;Description automatically generated">
            <a:extLst>
              <a:ext uri="{FF2B5EF4-FFF2-40B4-BE49-F238E27FC236}">
                <a16:creationId xmlns:a16="http://schemas.microsoft.com/office/drawing/2014/main" id="{9BDFC5A4-C510-BA16-EBBB-300EA06DB1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529" y="1084720"/>
            <a:ext cx="7252942" cy="4688559"/>
          </a:xfrm>
          <a:prstGeom prst="rect">
            <a:avLst/>
          </a:prstGeom>
        </p:spPr>
      </p:pic>
    </p:spTree>
    <p:extLst>
      <p:ext uri="{BB962C8B-B14F-4D97-AF65-F5344CB8AC3E}">
        <p14:creationId xmlns:p14="http://schemas.microsoft.com/office/powerpoint/2010/main" val="40974813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60</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4.   </a:t>
            </a:r>
          </a:p>
        </p:txBody>
      </p:sp>
      <p:sp>
        <p:nvSpPr>
          <p:cNvPr id="9" name="TextBox 8">
            <a:extLst>
              <a:ext uri="{FF2B5EF4-FFF2-40B4-BE49-F238E27FC236}">
                <a16:creationId xmlns:a16="http://schemas.microsoft.com/office/drawing/2014/main" id="{7E0A0946-2534-FD9D-6CE2-5473BDE6C433}"/>
              </a:ext>
            </a:extLst>
          </p:cNvPr>
          <p:cNvSpPr txBox="1"/>
          <p:nvPr/>
        </p:nvSpPr>
        <p:spPr>
          <a:xfrm>
            <a:off x="2553397" y="4439218"/>
            <a:ext cx="4109214" cy="646331"/>
          </a:xfrm>
          <a:prstGeom prst="rect">
            <a:avLst/>
          </a:prstGeom>
          <a:noFill/>
        </p:spPr>
        <p:txBody>
          <a:bodyPr wrap="square" rtlCol="0">
            <a:spAutoFit/>
          </a:bodyPr>
          <a:lstStyle/>
          <a:p>
            <a:pPr algn="ctr"/>
            <a:r>
              <a:rPr lang="tr-TR" dirty="0"/>
              <a:t>Bölüm Değerlendirme 4.Sorunun Cevabı (BDS_4.py)</a:t>
            </a:r>
            <a:endParaRPr lang="en-US" dirty="0"/>
          </a:p>
        </p:txBody>
      </p:sp>
      <p:pic>
        <p:nvPicPr>
          <p:cNvPr id="10" name="Picture 9" descr="A picture containing font, screenshot, graphics, text&#10;&#10;Description automatically generated">
            <a:extLst>
              <a:ext uri="{FF2B5EF4-FFF2-40B4-BE49-F238E27FC236}">
                <a16:creationId xmlns:a16="http://schemas.microsoft.com/office/drawing/2014/main" id="{DC1FC45D-F220-088A-BFC6-6E7D384B8D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4176" y="2095956"/>
            <a:ext cx="4495648" cy="2288398"/>
          </a:xfrm>
          <a:prstGeom prst="rect">
            <a:avLst/>
          </a:prstGeom>
        </p:spPr>
      </p:pic>
    </p:spTree>
    <p:extLst>
      <p:ext uri="{BB962C8B-B14F-4D97-AF65-F5344CB8AC3E}">
        <p14:creationId xmlns:p14="http://schemas.microsoft.com/office/powerpoint/2010/main" val="773698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61</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5.   </a:t>
            </a:r>
          </a:p>
        </p:txBody>
      </p:sp>
      <p:sp>
        <p:nvSpPr>
          <p:cNvPr id="9" name="TextBox 8">
            <a:extLst>
              <a:ext uri="{FF2B5EF4-FFF2-40B4-BE49-F238E27FC236}">
                <a16:creationId xmlns:a16="http://schemas.microsoft.com/office/drawing/2014/main" id="{7E0A0946-2534-FD9D-6CE2-5473BDE6C433}"/>
              </a:ext>
            </a:extLst>
          </p:cNvPr>
          <p:cNvSpPr txBox="1"/>
          <p:nvPr/>
        </p:nvSpPr>
        <p:spPr>
          <a:xfrm>
            <a:off x="2685504" y="4896705"/>
            <a:ext cx="4109214" cy="646331"/>
          </a:xfrm>
          <a:prstGeom prst="rect">
            <a:avLst/>
          </a:prstGeom>
          <a:noFill/>
        </p:spPr>
        <p:txBody>
          <a:bodyPr wrap="square" rtlCol="0">
            <a:spAutoFit/>
          </a:bodyPr>
          <a:lstStyle/>
          <a:p>
            <a:pPr algn="ctr"/>
            <a:r>
              <a:rPr lang="tr-TR" dirty="0"/>
              <a:t>Bölüm Değerlendirme 5.Sorunun Cevabı (BDS_5.py)</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815D4020-4246-5C14-3BCE-6E45FAC788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5159" y="2249290"/>
            <a:ext cx="6549905" cy="2431895"/>
          </a:xfrm>
          <a:prstGeom prst="rect">
            <a:avLst/>
          </a:prstGeom>
        </p:spPr>
      </p:pic>
    </p:spTree>
    <p:extLst>
      <p:ext uri="{BB962C8B-B14F-4D97-AF65-F5344CB8AC3E}">
        <p14:creationId xmlns:p14="http://schemas.microsoft.com/office/powerpoint/2010/main" val="1163777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Değerlendirme Soruları Cevap Anahtarları</a:t>
            </a:r>
          </a:p>
        </p:txBody>
      </p:sp>
      <p:sp>
        <p:nvSpPr>
          <p:cNvPr id="7" name="Yuvarlatılmış Dikdörtgen 6"/>
          <p:cNvSpPr/>
          <p:nvPr>
            <p:custDataLst>
              <p:tags r:id="rId2"/>
            </p:custDataLst>
          </p:nvPr>
        </p:nvSpPr>
        <p:spPr>
          <a:xfrm>
            <a:off x="467544" y="1556288"/>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62</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01DB89E-99B3-16B4-9AC8-26709BF7E1D0}"/>
              </a:ext>
            </a:extLst>
          </p:cNvPr>
          <p:cNvSpPr txBox="1"/>
          <p:nvPr/>
        </p:nvSpPr>
        <p:spPr>
          <a:xfrm>
            <a:off x="755576" y="1988840"/>
            <a:ext cx="7704856" cy="369332"/>
          </a:xfrm>
          <a:prstGeom prst="rect">
            <a:avLst/>
          </a:prstGeom>
          <a:noFill/>
        </p:spPr>
        <p:txBody>
          <a:bodyPr wrap="square" rtlCol="0">
            <a:spAutoFit/>
          </a:bodyPr>
          <a:lstStyle/>
          <a:p>
            <a:r>
              <a:rPr lang="tr-TR" dirty="0"/>
              <a:t>6.   </a:t>
            </a:r>
          </a:p>
        </p:txBody>
      </p:sp>
      <p:sp>
        <p:nvSpPr>
          <p:cNvPr id="9" name="TextBox 8">
            <a:extLst>
              <a:ext uri="{FF2B5EF4-FFF2-40B4-BE49-F238E27FC236}">
                <a16:creationId xmlns:a16="http://schemas.microsoft.com/office/drawing/2014/main" id="{7E0A0946-2534-FD9D-6CE2-5473BDE6C433}"/>
              </a:ext>
            </a:extLst>
          </p:cNvPr>
          <p:cNvSpPr txBox="1"/>
          <p:nvPr/>
        </p:nvSpPr>
        <p:spPr>
          <a:xfrm>
            <a:off x="2553397" y="5406883"/>
            <a:ext cx="4109214" cy="646331"/>
          </a:xfrm>
          <a:prstGeom prst="rect">
            <a:avLst/>
          </a:prstGeom>
          <a:noFill/>
        </p:spPr>
        <p:txBody>
          <a:bodyPr wrap="square" rtlCol="0">
            <a:spAutoFit/>
          </a:bodyPr>
          <a:lstStyle/>
          <a:p>
            <a:pPr algn="ctr"/>
            <a:r>
              <a:rPr lang="tr-TR" dirty="0"/>
              <a:t>Bölüm Değerlendirme 6.Sorunun Cevabı (BDS_6.py)</a:t>
            </a:r>
            <a:endParaRPr lang="en-US" dirty="0"/>
          </a:p>
        </p:txBody>
      </p:sp>
      <p:pic>
        <p:nvPicPr>
          <p:cNvPr id="10" name="Picture 9" descr="A picture containing text, screenshot, font&#10;&#10;Description automatically generated">
            <a:extLst>
              <a:ext uri="{FF2B5EF4-FFF2-40B4-BE49-F238E27FC236}">
                <a16:creationId xmlns:a16="http://schemas.microsoft.com/office/drawing/2014/main" id="{E134EB6A-316B-07D9-21E7-D6BFC5B485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920" y="2435428"/>
            <a:ext cx="7116168" cy="2772162"/>
          </a:xfrm>
          <a:prstGeom prst="rect">
            <a:avLst/>
          </a:prstGeom>
        </p:spPr>
      </p:pic>
    </p:spTree>
    <p:extLst>
      <p:ext uri="{BB962C8B-B14F-4D97-AF65-F5344CB8AC3E}">
        <p14:creationId xmlns:p14="http://schemas.microsoft.com/office/powerpoint/2010/main" val="1693700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611560" y="285293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SLAYTIMIZ BURADA BİTMİŞTİR.</a:t>
            </a: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63</a:t>
            </a:fld>
            <a:endParaRPr lang="tr-TR" dirty="0">
              <a:solidFill>
                <a:schemeClr val="tx2">
                  <a:lumMod val="75000"/>
                </a:schemeClr>
              </a:solidFill>
            </a:endParaRPr>
          </a:p>
        </p:txBody>
      </p:sp>
    </p:spTree>
    <p:extLst>
      <p:ext uri="{BB962C8B-B14F-4D97-AF65-F5344CB8AC3E}">
        <p14:creationId xmlns:p14="http://schemas.microsoft.com/office/powerpoint/2010/main" val="220722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7</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37BDFCC7-9746-2EF1-3F66-1644EAA9DBE2}"/>
              </a:ext>
            </a:extLst>
          </p:cNvPr>
          <p:cNvSpPr txBox="1"/>
          <p:nvPr/>
        </p:nvSpPr>
        <p:spPr>
          <a:xfrm>
            <a:off x="683568" y="548680"/>
            <a:ext cx="7776864" cy="5078313"/>
          </a:xfrm>
          <a:prstGeom prst="rect">
            <a:avLst/>
          </a:prstGeom>
          <a:noFill/>
        </p:spPr>
        <p:txBody>
          <a:bodyPr wrap="square" rtlCol="0">
            <a:spAutoFit/>
          </a:bodyPr>
          <a:lstStyle/>
          <a:p>
            <a:endParaRPr lang="tr-TR" b="1" dirty="0"/>
          </a:p>
          <a:p>
            <a:endParaRPr lang="tr-TR" b="1" dirty="0"/>
          </a:p>
          <a:p>
            <a:r>
              <a:rPr lang="tr-TR" b="1" dirty="0" err="1"/>
              <a:t>while</a:t>
            </a:r>
            <a:r>
              <a:rPr lang="tr-TR" b="1" dirty="0"/>
              <a:t> True:</a:t>
            </a:r>
          </a:p>
          <a:p>
            <a:endParaRPr lang="tr-TR" dirty="0"/>
          </a:p>
          <a:p>
            <a:endParaRPr lang="tr-TR" dirty="0"/>
          </a:p>
          <a:p>
            <a:r>
              <a:rPr lang="tr-TR" dirty="0"/>
              <a:t>Sonsuz döngü oluşturur. Döngü içerisine koşulsuz giriş sağlanabilirken, döngüden çıkış ancak break komutu </a:t>
            </a:r>
            <a:r>
              <a:rPr lang="tr-TR" dirty="0" err="1"/>
              <a:t>komutu</a:t>
            </a:r>
            <a:r>
              <a:rPr lang="tr-TR" dirty="0"/>
              <a:t> il </a:t>
            </a:r>
            <a:r>
              <a:rPr lang="tr-TR" dirty="0" err="1"/>
              <a:t>egerçekleşir</a:t>
            </a:r>
            <a:r>
              <a:rPr lang="tr-TR" dirty="0"/>
              <a:t>. Döngü içerisinde kod satırları hep aynı hizada (4 karakterlik) aynı girintiye sahip olmalıdır. Bir kod bloğu içerisinde başka kod blokları da yer alabilir fakat her yeni kod bloğu 4 karakter daha sağda hizalanmalıdır. (</a:t>
            </a:r>
            <a:r>
              <a:rPr lang="tr-TR" b="1" dirty="0" err="1"/>
              <a:t>indentation</a:t>
            </a:r>
            <a:r>
              <a:rPr lang="tr-TR" dirty="0"/>
              <a:t>)</a:t>
            </a:r>
          </a:p>
          <a:p>
            <a:endParaRPr lang="tr-TR" dirty="0"/>
          </a:p>
          <a:p>
            <a:endParaRPr lang="tr-TR" dirty="0"/>
          </a:p>
          <a:p>
            <a:endParaRPr lang="tr-TR" dirty="0"/>
          </a:p>
          <a:p>
            <a:endParaRPr lang="tr-TR" dirty="0"/>
          </a:p>
          <a:p>
            <a:r>
              <a:rPr lang="tr-TR" dirty="0" err="1"/>
              <a:t>While</a:t>
            </a:r>
            <a:r>
              <a:rPr lang="tr-TR" dirty="0"/>
              <a:t> döngülerinde </a:t>
            </a:r>
            <a:r>
              <a:rPr lang="tr-TR" b="1" dirty="0"/>
              <a:t>döngüden çıkışı gerçekleştirecek koşulu sağlayan </a:t>
            </a:r>
            <a:r>
              <a:rPr lang="tr-TR" dirty="0"/>
              <a:t>bir ifade döngü içerisinde bulunmalıdır. Aksi takdirde program çıktı vermez ve sonsuz döngüye girer (</a:t>
            </a:r>
            <a:r>
              <a:rPr lang="tr-TR" b="1" dirty="0" err="1"/>
              <a:t>while</a:t>
            </a:r>
            <a:r>
              <a:rPr lang="tr-TR" b="1" dirty="0"/>
              <a:t> True : gibi </a:t>
            </a:r>
            <a:r>
              <a:rPr lang="tr-TR" dirty="0"/>
              <a:t>), sonsuz döngülerden de çıkış, döngü kırılarak (</a:t>
            </a:r>
            <a:r>
              <a:rPr lang="tr-TR" b="1" dirty="0"/>
              <a:t>break komutu</a:t>
            </a:r>
            <a:r>
              <a:rPr lang="tr-TR" dirty="0"/>
              <a:t>) ile gerçekleştirilir.</a:t>
            </a:r>
            <a:endParaRPr lang="en-US" dirty="0"/>
          </a:p>
        </p:txBody>
      </p:sp>
    </p:spTree>
    <p:extLst>
      <p:ext uri="{BB962C8B-B14F-4D97-AF65-F5344CB8AC3E}">
        <p14:creationId xmlns:p14="http://schemas.microsoft.com/office/powerpoint/2010/main" val="96553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8</a:t>
            </a:fld>
            <a:endParaRPr lang="tr-TR" dirty="0">
              <a:solidFill>
                <a:schemeClr val="tx2">
                  <a:lumMod val="75000"/>
                </a:schemeClr>
              </a:solidFill>
            </a:endParaRPr>
          </a:p>
        </p:txBody>
      </p:sp>
      <p:sp>
        <p:nvSpPr>
          <p:cNvPr id="5" name="TextBox 4">
            <a:extLst>
              <a:ext uri="{FF2B5EF4-FFF2-40B4-BE49-F238E27FC236}">
                <a16:creationId xmlns:a16="http://schemas.microsoft.com/office/drawing/2014/main" id="{3C41CAC3-7A4C-48D0-46E8-9F1DAFE576DB}"/>
              </a:ext>
            </a:extLst>
          </p:cNvPr>
          <p:cNvSpPr txBox="1"/>
          <p:nvPr/>
        </p:nvSpPr>
        <p:spPr>
          <a:xfrm>
            <a:off x="867408" y="1653729"/>
            <a:ext cx="7488832" cy="3416320"/>
          </a:xfrm>
          <a:prstGeom prst="rect">
            <a:avLst/>
          </a:prstGeom>
          <a:noFill/>
        </p:spPr>
        <p:txBody>
          <a:bodyPr wrap="square" rtlCol="0">
            <a:spAutoFit/>
          </a:bodyPr>
          <a:lstStyle/>
          <a:p>
            <a:r>
              <a:rPr lang="tr-TR" dirty="0"/>
              <a:t>Örnek 1.1</a:t>
            </a:r>
          </a:p>
          <a:p>
            <a:endParaRPr lang="tr-TR" dirty="0"/>
          </a:p>
          <a:p>
            <a:r>
              <a:rPr lang="tr-TR" dirty="0"/>
              <a:t>Bir tavan/üst sayısı girildikten sonra 1’den başlayan ve seçilen üst sayıya kadarki sayıların karesini ekrana yazdıran programı </a:t>
            </a:r>
            <a:r>
              <a:rPr lang="tr-TR" dirty="0" err="1"/>
              <a:t>while</a:t>
            </a:r>
            <a:r>
              <a:rPr lang="tr-TR" dirty="0"/>
              <a:t> döngüsü ile kodlayınız. Programın örnek çıktısı aşağıdaki gibi olacaktır.</a:t>
            </a:r>
          </a:p>
          <a:p>
            <a:endParaRPr lang="tr-TR" dirty="0"/>
          </a:p>
          <a:p>
            <a:r>
              <a:rPr lang="tr-TR" dirty="0"/>
              <a:t>Tavan Sayısı: 5</a:t>
            </a:r>
          </a:p>
          <a:p>
            <a:r>
              <a:rPr lang="tr-TR" dirty="0"/>
              <a:t>1 in karesi = 1</a:t>
            </a:r>
          </a:p>
          <a:p>
            <a:r>
              <a:rPr lang="tr-TR" dirty="0"/>
              <a:t>2 in karesi = 4</a:t>
            </a:r>
          </a:p>
          <a:p>
            <a:r>
              <a:rPr lang="tr-TR" dirty="0"/>
              <a:t>3 in karesi = 9</a:t>
            </a:r>
          </a:p>
          <a:p>
            <a:r>
              <a:rPr lang="tr-TR" dirty="0"/>
              <a:t>4 in karesi = 16</a:t>
            </a:r>
          </a:p>
          <a:p>
            <a:r>
              <a:rPr lang="tr-TR" dirty="0"/>
              <a:t>5 in karesi = 25</a:t>
            </a:r>
            <a:endParaRPr lang="en-US" dirty="0"/>
          </a:p>
        </p:txBody>
      </p:sp>
    </p:spTree>
    <p:extLst>
      <p:ext uri="{BB962C8B-B14F-4D97-AF65-F5344CB8AC3E}">
        <p14:creationId xmlns:p14="http://schemas.microsoft.com/office/powerpoint/2010/main" val="128300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9</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7688DAF4-6812-8D68-30B9-C70A78312178}"/>
              </a:ext>
            </a:extLst>
          </p:cNvPr>
          <p:cNvSpPr txBox="1"/>
          <p:nvPr/>
        </p:nvSpPr>
        <p:spPr>
          <a:xfrm>
            <a:off x="827584" y="476672"/>
            <a:ext cx="2520280" cy="369332"/>
          </a:xfrm>
          <a:prstGeom prst="rect">
            <a:avLst/>
          </a:prstGeom>
          <a:noFill/>
        </p:spPr>
        <p:txBody>
          <a:bodyPr wrap="square" rtlCol="0">
            <a:spAutoFit/>
          </a:bodyPr>
          <a:lstStyle/>
          <a:p>
            <a:r>
              <a:rPr lang="tr-TR" dirty="0"/>
              <a:t>ÖRNEK 1.1 ÇÖZÜMÜ</a:t>
            </a:r>
            <a:endParaRPr lang="en-US" dirty="0"/>
          </a:p>
        </p:txBody>
      </p:sp>
      <p:pic>
        <p:nvPicPr>
          <p:cNvPr id="8" name="Picture 7" descr="A picture containing text, screenshot, font&#10;&#10;Description automatically generated">
            <a:extLst>
              <a:ext uri="{FF2B5EF4-FFF2-40B4-BE49-F238E27FC236}">
                <a16:creationId xmlns:a16="http://schemas.microsoft.com/office/drawing/2014/main" id="{FF4BA564-E028-F7AA-36B6-61EB131007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1795" y="1167180"/>
            <a:ext cx="5760058" cy="1939171"/>
          </a:xfrm>
          <a:prstGeom prst="rect">
            <a:avLst/>
          </a:prstGeom>
        </p:spPr>
      </p:pic>
      <p:sp>
        <p:nvSpPr>
          <p:cNvPr id="9" name="TextBox 8">
            <a:extLst>
              <a:ext uri="{FF2B5EF4-FFF2-40B4-BE49-F238E27FC236}">
                <a16:creationId xmlns:a16="http://schemas.microsoft.com/office/drawing/2014/main" id="{9A652DE4-A2D6-5D93-E4FD-058D57497B82}"/>
              </a:ext>
            </a:extLst>
          </p:cNvPr>
          <p:cNvSpPr txBox="1"/>
          <p:nvPr/>
        </p:nvSpPr>
        <p:spPr>
          <a:xfrm>
            <a:off x="899592" y="3714677"/>
            <a:ext cx="2448272" cy="369332"/>
          </a:xfrm>
          <a:prstGeom prst="rect">
            <a:avLst/>
          </a:prstGeom>
          <a:noFill/>
        </p:spPr>
        <p:txBody>
          <a:bodyPr wrap="square" rtlCol="0">
            <a:spAutoFit/>
          </a:bodyPr>
          <a:lstStyle/>
          <a:p>
            <a:r>
              <a:rPr lang="tr-TR" dirty="0"/>
              <a:t>OUTPUT ( ÇIKTI )</a:t>
            </a:r>
            <a:endParaRPr lang="en-US" dirty="0"/>
          </a:p>
        </p:txBody>
      </p:sp>
      <p:pic>
        <p:nvPicPr>
          <p:cNvPr id="11" name="Picture 10" descr="A screenshot of a computer&#10;&#10;Description automatically generated with low confidence">
            <a:extLst>
              <a:ext uri="{FF2B5EF4-FFF2-40B4-BE49-F238E27FC236}">
                <a16:creationId xmlns:a16="http://schemas.microsoft.com/office/drawing/2014/main" id="{FF90A1E8-BF41-17CA-A6BE-0F1389CB67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1795" y="4130606"/>
            <a:ext cx="5872181" cy="2067325"/>
          </a:xfrm>
          <a:prstGeom prst="rect">
            <a:avLst/>
          </a:prstGeom>
        </p:spPr>
      </p:pic>
      <p:sp>
        <p:nvSpPr>
          <p:cNvPr id="12" name="TextBox 11">
            <a:extLst>
              <a:ext uri="{FF2B5EF4-FFF2-40B4-BE49-F238E27FC236}">
                <a16:creationId xmlns:a16="http://schemas.microsoft.com/office/drawing/2014/main" id="{FEED958E-41F0-6C36-44FB-3EBF3DED0A52}"/>
              </a:ext>
            </a:extLst>
          </p:cNvPr>
          <p:cNvSpPr txBox="1"/>
          <p:nvPr/>
        </p:nvSpPr>
        <p:spPr>
          <a:xfrm>
            <a:off x="2051720" y="3136573"/>
            <a:ext cx="5040560" cy="369332"/>
          </a:xfrm>
          <a:prstGeom prst="rect">
            <a:avLst/>
          </a:prstGeom>
          <a:noFill/>
        </p:spPr>
        <p:txBody>
          <a:bodyPr wrap="square" rtlCol="0">
            <a:spAutoFit/>
          </a:bodyPr>
          <a:lstStyle/>
          <a:p>
            <a:pPr algn="ctr"/>
            <a:r>
              <a:rPr lang="tr-TR" dirty="0"/>
              <a:t>ÖRNEK 1.1 ÇÖZÜMÜ (Ornek1.1.py)</a:t>
            </a:r>
            <a:endParaRPr lang="en-US" dirty="0"/>
          </a:p>
        </p:txBody>
      </p:sp>
    </p:spTree>
    <p:extLst>
      <p:ext uri="{BB962C8B-B14F-4D97-AF65-F5344CB8AC3E}">
        <p14:creationId xmlns:p14="http://schemas.microsoft.com/office/powerpoint/2010/main" val="2944492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493"/>
  <p:tag name="MMPROD_1328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8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002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002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3216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16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VIDEO_FILES_RECORD" val="&lt;Videos&gt;&lt;Video Name=&quot;ata_konusma_339_1_41736.flv&quot; Position=&quot;1&quot; SlideID=&quot;339&quot;/&gt;&lt;/Videos&gt;&#10;"/>
  <p:tag name="MMPROD_1PHOT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LOG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DATA" val="&lt;object type=&quot;10002&quot; unique_id=&quot;901&quot;&gt;&lt;property id=&quot;10007&quot; value=&quot;Next&quot;/&gt;&lt;property id=&quot;10008&quot; value=&quot;Back&quot;/&gt;&lt;property id=&quot;10009&quot; value=&quot;Onayla&quot;/&gt;&lt;property id=&quot;10012&quot; value=&quot;0&quot;/&gt;&lt;property id=&quot;10022&quot; value=&quot;Yeniden deneyin&quot;/&gt;&lt;property id=&quot;10068&quot; value=&quot;Doğru- Devam etmek için tıklayınız&quot;/&gt;&lt;property id=&quot;10069&quot; value=&quot;Yanlış-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ir şıkkı seçmelisiniz.&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amp;quot; IsBold=&amp;quot;0&amp;quot; IsItalic=&amp;quot;0&amp;quot; IsUnderline=&amp;quot;0&amp;quot; FontSize=&amp;quot;44&amp;quot;/&amp;gt;&amp;lt;Answer FontName=&amp;quot;Calibri&amp;quot; IsBold=&amp;quot;0&amp;quot; IsItalic=&amp;quot;0&amp;quot; IsUnderline=&amp;quot;0&amp;quot; FontSize=&amp;quot;28&amp;quot;/&amp;gt;&amp;lt;Button FontName=&amp;quot;Calibri&amp;quot; IsBold=&amp;quot;0&amp;quot; IsItalic=&amp;quot;0&amp;quot; IsUnderline=&amp;quot;0&amp;quot; FontSize=&amp;quot;14&amp;quot;/&amp;gt;&amp;lt;Message FontName=&amp;quot;Calibri&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134&quot;&gt;&lt;property id=&quot;10002&quot; value=&quot;Test&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134&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136&quot;&gt;&lt;object type=&quot;10050&quot; unique_id=&quot;10137&quot;&gt;&lt;property id=&quot;10020&quot; value=&quot;2&quot;/&gt;&lt;property id=&quot;10191&quot; value=&quot;-1&quot;/&gt;&lt;/object&gt;&lt;object type=&quot;10051&quot; unique_id=&quot;10138&quot;&gt;&lt;property id=&quot;10020&quot; value=&quot;2&quot;/&gt;&lt;property id=&quot;10191&quot; value=&quot;-1&quot;/&gt;&lt;/object&gt;&lt;/object&gt;&lt;object type=&quot;10061&quot; unique_id=&quot;20000&quot;&gt;&lt;object type=&quot;10058&quot; unique_id=&quot;10372&quot;&gt;&lt;property id=&quot;10201&quot; value=&quot;Grup1&quot;/&gt;&lt;property id=&quot;10202&quot; value=&quot;1&quot;/&gt;&lt;property id=&quot;10204&quot; value=&quot;-1&quot;/&gt;&lt;property id=&quot;10205&quot; value=&quot;10&quot;/&gt;&lt;object type=&quot;10064&quot; unique_id=&quot;10373&quot;&gt;&lt;object type=&quot;10059&quot; unique_id=&quot;10374&quot;&gt;&lt;object type=&quot;10060&quot; unique_id=&quot;10376&quot;&gt;&lt;property id=&quot;10020&quot; value=&quot;2&quot;/&gt;&lt;property id=&quot;10102&quot; value=&quot;0&quot;/&gt;&lt;property id=&quot;10191&quot; value=&quot;-1&quot;/&gt;&lt;property id=&quot;10210&quot; value=&quot;0&quot;/&gt;&lt;property id=&quot;10211&quot; value=&quot;49&quot;/&gt;&lt;/object&gt;&lt;object type=&quot;10060&quot; unique_id=&quot;10377&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7993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93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FGQTNFOSIvPg0KCQk8dWljb2xvciBuYW1lPSJnbG93IiB2YWx1ZT0iMHhDMEMwQzA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ZmFsc2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39&quot; value=&quot;%n. %s&quot;/&gt;&lt;property id=&quot;20141&quot; value=&quot;Veri Yapıları ve Programlama I&quot;/&gt;&lt;property id=&quot;20142&quot; value=&quot;standart düzen&quot;/&gt;&lt;property id=&quot;20144&quot; value=&quot;1&quot;/&gt;&lt;property id=&quot;20146&quot; value=&quot;1&quot;/&gt;&lt;property id=&quot;20147&quot; value=&quot;0&quot;/&gt;&lt;property id=&quot;20148&quot; value=&quot;10&quot;/&gt;&lt;property id=&quot;20180&quot; value=&quot;0&quot;/&gt;&lt;property id=&quot;20181&quot; value=&quot;1&quot;/&gt;&lt;property id=&quot;20182&quot; value=&quot;0&quot;/&gt;&lt;property id=&quot;20183&quot; value=&quot;1&quot;/&gt;&lt;property id=&quot;20184&quot; value=&quot;7&quot;/&gt;&lt;property id=&quot;20193&quot; value=&quot;-1&quot;/&gt;&lt;property id=&quot;20221&quot; value=&quot;C:\Users\SAIT-\Desktop\Uzem-Icerik\logo\&quot;/&gt;&lt;property id=&quot;20224&quot; value=&quot;H:\İÇERİKLER\Meslek Yüksekokulu\Teknik Bilimler\Bilgisayar Programlama\Veri Yapıları ve Programlama I\hafta1&quot;/&gt;&lt;property id=&quot;20226&quot; value=&quot;C:\Users\pamuk\Desktop\icerik\Meslek Yüksekokulu\Teknik Bilimler\veri yapıları ve programlama1\hafta1\sunu1.pptx&quot;/&gt;&lt;property id=&quot;20250&quot; value=&quot;0&quot;/&gt;&lt;property id=&quot;20251&quot; value=&quot;1&quot;/&gt;&lt;property id=&quot;20259&quot; value=&quot;0&quot;/&gt;&lt;property id=&quot;20501&quot; value=&quot;C:\Users\SAIT-\Desktop\Bilgisayar Programlama\Veri Yapıları ve Programlama I\hafta1\&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0&quot;/&gt;&lt;property id=&quot;20303&quot; value=&quot;Öğr.Görv. Ercan ERKALKAN&quot;/&gt;&lt;property id=&quot;20307&quot; value=&quot;256&quot;/&gt;&lt;property id=&quot;20309&quot; value=&quot;17993&quot;/&gt;&lt;property id=&quot;20312&quot; value=&quot;0&quot;/&gt;&lt;/object&gt;&lt;object type=&quot;3&quot; unique_id=&quot;10135&quot;&gt;&lt;property id=&quot;20148&quot; value=&quot;5&quot;/&gt;&lt;property id=&quot;20300&quot; value=&quot;Slide 2&quot;/&gt;&lt;property id=&quot;20302&quot; value=&quot;0&quot;/&gt;&lt;property id=&quot;20303&quot; value=&quot;Öğr.Görv. Ercan ERKALKAN&quot;/&gt;&lt;property id=&quot;20307&quot; value=&quot;257&quot;/&gt;&lt;property id=&quot;20309&quot; value=&quot;17993&quot;/&gt;&lt;property id=&quot;20312&quot; value=&quot;0&quot;/&gt;&lt;/object&gt;&lt;object type=&quot;3&quot; unique_id=&quot;17675&quot;&gt;&lt;property id=&quot;20148&quot; value=&quot;5&quot;/&gt;&lt;property id=&quot;20300&quot; value=&quot;Slide 3&quot;/&gt;&lt;property id=&quot;20302&quot; value=&quot;0&quot;/&gt;&lt;property id=&quot;20303&quot; value=&quot;Öğr.Görv. Ercan ERKALKAN&quot;/&gt;&lt;property id=&quot;20307&quot; value=&quot;258&quot;/&gt;&lt;property id=&quot;20309&quot; value=&quot;17993&quot;/&gt;&lt;property id=&quot;20312&quot; value=&quot;0&quot;/&gt;&lt;/object&gt;&lt;object type=&quot;3&quot; unique_id=&quot;17676&quot;&gt;&lt;property id=&quot;20148&quot; value=&quot;5&quot;/&gt;&lt;property id=&quot;20300&quot; value=&quot;Slide 4&quot;/&gt;&lt;property id=&quot;20302&quot; value=&quot;0&quot;/&gt;&lt;property id=&quot;20303&quot; value=&quot;Öğr.Görv. Ercan ERKALKAN&quot;/&gt;&lt;property id=&quot;20307&quot; value=&quot;259&quot;/&gt;&lt;property id=&quot;20309&quot; value=&quot;17993&quot;/&gt;&lt;property id=&quot;20312&quot; value=&quot;0&quot;/&gt;&lt;/object&gt;&lt;object type=&quot;3&quot; unique_id=&quot;17677&quot;&gt;&lt;property id=&quot;20148&quot; value=&quot;5&quot;/&gt;&lt;property id=&quot;20300&quot; value=&quot;Slide 5&quot;/&gt;&lt;property id=&quot;20302&quot; value=&quot;0&quot;/&gt;&lt;property id=&quot;20303&quot; value=&quot;Öğr.Görv. Ercan ERKALKAN&quot;/&gt;&lt;property id=&quot;20307&quot; value=&quot;260&quot;/&gt;&lt;property id=&quot;20309&quot; value=&quot;17993&quot;/&gt;&lt;property id=&quot;20312&quot; value=&quot;0&quot;/&gt;&lt;/object&gt;&lt;object type=&quot;3&quot; unique_id=&quot;17678&quot;&gt;&lt;property id=&quot;20148&quot; value=&quot;5&quot;/&gt;&lt;property id=&quot;20300&quot; value=&quot;Slide 6&quot;/&gt;&lt;property id=&quot;20302&quot; value=&quot;0&quot;/&gt;&lt;property id=&quot;20303&quot; value=&quot;Öğr.Görv. Ercan ERKALKAN&quot;/&gt;&lt;property id=&quot;20307&quot; value=&quot;261&quot;/&gt;&lt;property id=&quot;20309&quot; value=&quot;17993&quot;/&gt;&lt;property id=&quot;20312&quot; value=&quot;0&quot;/&gt;&lt;/object&gt;&lt;object type=&quot;3&quot; unique_id=&quot;17679&quot;&gt;&lt;property id=&quot;20148&quot; value=&quot;5&quot;/&gt;&lt;property id=&quot;20300&quot; value=&quot;Slide 7&quot;/&gt;&lt;property id=&quot;20302&quot; value=&quot;0&quot;/&gt;&lt;property id=&quot;20303&quot; value=&quot;Öğr.Görv. Ercan ERKALKAN&quot;/&gt;&lt;property id=&quot;20307&quot; value=&quot;262&quot;/&gt;&lt;property id=&quot;20309&quot; value=&quot;17993&quot;/&gt;&lt;property id=&quot;20312&quot; value=&quot;0&quot;/&gt;&lt;/object&gt;&lt;object type=&quot;3&quot; unique_id=&quot;17680&quot;&gt;&lt;property id=&quot;20148&quot; value=&quot;5&quot;/&gt;&lt;property id=&quot;20300&quot; value=&quot;Slide 8&quot;/&gt;&lt;property id=&quot;20302&quot; value=&quot;0&quot;/&gt;&lt;property id=&quot;20303&quot; value=&quot;Öğr.Görv. Ercan ERKALKAN&quot;/&gt;&lt;property id=&quot;20307&quot; value=&quot;263&quot;/&gt;&lt;property id=&quot;20309&quot; value=&quot;17993&quot;/&gt;&lt;property id=&quot;20312&quot; value=&quot;0&quot;/&gt;&lt;/object&gt;&lt;object type=&quot;3&quot; unique_id=&quot;17681&quot;&gt;&lt;property id=&quot;20148&quot; value=&quot;5&quot;/&gt;&lt;property id=&quot;20300&quot; value=&quot;Slide 9&quot;/&gt;&lt;property id=&quot;20302&quot; value=&quot;0&quot;/&gt;&lt;property id=&quot;20303&quot; value=&quot;Öğr.Görv. Ercan ERKALKAN&quot;/&gt;&lt;property id=&quot;20307&quot; value=&quot;264&quot;/&gt;&lt;property id=&quot;20309&quot; value=&quot;17993&quot;/&gt;&lt;property id=&quot;20312&quot; value=&quot;0&quot;/&gt;&lt;/object&gt;&lt;object type=&quot;3&quot; unique_id=&quot;17682&quot;&gt;&lt;property id=&quot;20148&quot; value=&quot;5&quot;/&gt;&lt;property id=&quot;20300&quot; value=&quot;Slide 10&quot;/&gt;&lt;property id=&quot;20302&quot; value=&quot;0&quot;/&gt;&lt;property id=&quot;20303&quot; value=&quot;Öğr.Görv. Ercan ERKALKAN&quot;/&gt;&lt;property id=&quot;20307&quot; value=&quot;265&quot;/&gt;&lt;property id=&quot;20309&quot; value=&quot;17993&quot;/&gt;&lt;property id=&quot;20312&quot; value=&quot;0&quot;/&gt;&lt;/object&gt;&lt;object type=&quot;3&quot; unique_id=&quot;17683&quot;&gt;&lt;property id=&quot;20148&quot; value=&quot;5&quot;/&gt;&lt;property id=&quot;20300&quot; value=&quot;Slide 11&quot;/&gt;&lt;property id=&quot;20302&quot; value=&quot;0&quot;/&gt;&lt;property id=&quot;20303&quot; value=&quot;Öğr.Görv. Ercan ERKALKAN&quot;/&gt;&lt;property id=&quot;20307&quot; value=&quot;266&quot;/&gt;&lt;property id=&quot;20309&quot; value=&quot;17993&quot;/&gt;&lt;property id=&quot;20312&quot; value=&quot;0&quot;/&gt;&lt;/object&gt;&lt;object type=&quot;3&quot; unique_id=&quot;17684&quot;&gt;&lt;property id=&quot;20148&quot; value=&quot;5&quot;/&gt;&lt;property id=&quot;20300&quot; value=&quot;Slide 12&quot;/&gt;&lt;property id=&quot;20302&quot; value=&quot;0&quot;/&gt;&lt;property id=&quot;20303&quot; value=&quot;Öğr.Görv. Ercan ERKALKAN&quot;/&gt;&lt;property id=&quot;20307&quot; value=&quot;267&quot;/&gt;&lt;property id=&quot;20309&quot; value=&quot;17993&quot;/&gt;&lt;property id=&quot;20312&quot; value=&quot;0&quot;/&gt;&lt;/object&gt;&lt;object type=&quot;3&quot; unique_id=&quot;17685&quot;&gt;&lt;property id=&quot;20148&quot; value=&quot;5&quot;/&gt;&lt;property id=&quot;20300&quot; value=&quot;Slide 13&quot;/&gt;&lt;property id=&quot;20302&quot; value=&quot;0&quot;/&gt;&lt;property id=&quot;20303&quot; value=&quot;Öğr.Görv. Ercan ERKALKAN&quot;/&gt;&lt;property id=&quot;20307&quot; value=&quot;268&quot;/&gt;&lt;property id=&quot;20309&quot; value=&quot;17993&quot;/&gt;&lt;property id=&quot;20312&quot; value=&quot;0&quot;/&gt;&lt;/object&gt;&lt;object type=&quot;3&quot; unique_id=&quot;17686&quot;&gt;&lt;property id=&quot;20148&quot; value=&quot;5&quot;/&gt;&lt;property id=&quot;20300&quot; value=&quot;Slide 14&quot;/&gt;&lt;property id=&quot;20302&quot; value=&quot;0&quot;/&gt;&lt;property id=&quot;20303&quot; value=&quot;Öğr.Görv. Ercan ERKALKAN&quot;/&gt;&lt;property id=&quot;20307&quot; value=&quot;269&quot;/&gt;&lt;property id=&quot;20309&quot; value=&quot;17993&quot;/&gt;&lt;property id=&quot;20312&quot; value=&quot;0&quot;/&gt;&lt;/object&gt;&lt;object type=&quot;3&quot; unique_id=&quot;17687&quot;&gt;&lt;property id=&quot;20148&quot; value=&quot;5&quot;/&gt;&lt;property id=&quot;20300&quot; value=&quot;Slide 15&quot;/&gt;&lt;property id=&quot;20302&quot; value=&quot;0&quot;/&gt;&lt;property id=&quot;20303&quot; value=&quot;Öğr.Görv. Ercan ERKALKAN&quot;/&gt;&lt;property id=&quot;20307&quot; value=&quot;270&quot;/&gt;&lt;property id=&quot;20309&quot; value=&quot;17993&quot;/&gt;&lt;property id=&quot;20312&quot; value=&quot;0&quot;/&gt;&lt;/object&gt;&lt;object type=&quot;3&quot; unique_id=&quot;17688&quot;&gt;&lt;property id=&quot;20148&quot; value=&quot;5&quot;/&gt;&lt;property id=&quot;20300&quot; value=&quot;Slide 16&quot;/&gt;&lt;property id=&quot;20302&quot; value=&quot;0&quot;/&gt;&lt;property id=&quot;20303&quot; value=&quot;Öğr.Görv. Ercan ERKALKAN&quot;/&gt;&lt;property id=&quot;20307&quot; value=&quot;271&quot;/&gt;&lt;property id=&quot;20309&quot; value=&quot;17993&quot;/&gt;&lt;property id=&quot;20312&quot; value=&quot;0&quot;/&gt;&lt;/object&gt;&lt;object type=&quot;3&quot; unique_id=&quot;17689&quot;&gt;&lt;property id=&quot;20148&quot; value=&quot;5&quot;/&gt;&lt;property id=&quot;20300&quot; value=&quot;Slide 17&quot;/&gt;&lt;property id=&quot;20302&quot; value=&quot;0&quot;/&gt;&lt;property id=&quot;20303&quot; value=&quot;Öğr.Görv. Ercan ERKALKAN&quot;/&gt;&lt;property id=&quot;20307&quot; value=&quot;272&quot;/&gt;&lt;property id=&quot;20309&quot; value=&quot;17993&quot;/&gt;&lt;property id=&quot;20312&quot; value=&quot;0&quot;/&gt;&lt;/object&gt;&lt;object type=&quot;3&quot; unique_id=&quot;17690&quot;&gt;&lt;property id=&quot;20148&quot; value=&quot;5&quot;/&gt;&lt;property id=&quot;20300&quot; value=&quot;Slide 18&quot;/&gt;&lt;property id=&quot;20302&quot; value=&quot;0&quot;/&gt;&lt;property id=&quot;20303&quot; value=&quot;Öğr.Görv. Ercan ERKALKAN&quot;/&gt;&lt;property id=&quot;20307&quot; value=&quot;273&quot;/&gt;&lt;property id=&quot;20309&quot; value=&quot;17993&quot;/&gt;&lt;property id=&quot;20312&quot; value=&quot;0&quot;/&gt;&lt;/object&gt;&lt;object type=&quot;3&quot; unique_id=&quot;17691&quot;&gt;&lt;property id=&quot;20148&quot; value=&quot;5&quot;/&gt;&lt;property id=&quot;20300&quot; value=&quot;Slide 19&quot;/&gt;&lt;property id=&quot;20302&quot; value=&quot;0&quot;/&gt;&lt;property id=&quot;20303&quot; value=&quot;Öğr.Görv. Ercan ERKALKAN&quot;/&gt;&lt;property id=&quot;20307&quot; value=&quot;274&quot;/&gt;&lt;property id=&quot;20309&quot; value=&quot;17993&quot;/&gt;&lt;property id=&quot;20312&quot; value=&quot;0&quot;/&gt;&lt;/object&gt;&lt;object type=&quot;3&quot; unique_id=&quot;17692&quot;&gt;&lt;property id=&quot;20148&quot; value=&quot;5&quot;/&gt;&lt;property id=&quot;20300&quot; value=&quot;Slide 20&quot;/&gt;&lt;property id=&quot;20302&quot; value=&quot;0&quot;/&gt;&lt;property id=&quot;20303&quot; value=&quot;Öğr.Görv. Ercan ERKALKAN&quot;/&gt;&lt;property id=&quot;20307&quot; value=&quot;275&quot;/&gt;&lt;property id=&quot;20309&quot; value=&quot;17993&quot;/&gt;&lt;property id=&quot;20312&quot; value=&quot;0&quot;/&gt;&lt;/object&gt;&lt;object type=&quot;3&quot; unique_id=&quot;17693&quot;&gt;&lt;property id=&quot;20148&quot; value=&quot;5&quot;/&gt;&lt;property id=&quot;20300&quot; value=&quot;Slide 21&quot;/&gt;&lt;property id=&quot;20302&quot; value=&quot;0&quot;/&gt;&lt;property id=&quot;20303&quot; value=&quot;Öğr.Görv. Ercan ERKALKAN&quot;/&gt;&lt;property id=&quot;20307&quot; value=&quot;276&quot;/&gt;&lt;property id=&quot;20309&quot; value=&quot;17993&quot;/&gt;&lt;property id=&quot;20312&quot; value=&quot;0&quot;/&gt;&lt;/object&gt;&lt;object type=&quot;3&quot; unique_id=&quot;17694&quot;&gt;&lt;property id=&quot;20148&quot; value=&quot;5&quot;/&gt;&lt;property id=&quot;20300&quot; value=&quot;Slide 22&quot;/&gt;&lt;property id=&quot;20302&quot; value=&quot;0&quot;/&gt;&lt;property id=&quot;20303&quot; value=&quot;Öğr.Görv. Ercan ERKALKAN&quot;/&gt;&lt;property id=&quot;20307&quot; value=&quot;277&quot;/&gt;&lt;property id=&quot;20309&quot; value=&quot;17993&quot;/&gt;&lt;property id=&quot;20312&quot; value=&quot;0&quot;/&gt;&lt;/object&gt;&lt;object type=&quot;3&quot; unique_id=&quot;17695&quot;&gt;&lt;property id=&quot;20148&quot; value=&quot;5&quot;/&gt;&lt;property id=&quot;20300&quot; value=&quot;Slide 23&quot;/&gt;&lt;property id=&quot;20302&quot; value=&quot;0&quot;/&gt;&lt;property id=&quot;20303&quot; value=&quot;Öğr.Görv. Ercan ERKALKAN&quot;/&gt;&lt;property id=&quot;20307&quot; value=&quot;278&quot;/&gt;&lt;property id=&quot;20309&quot; value=&quot;17993&quot;/&gt;&lt;property id=&quot;20312&quot; value=&quot;0&quot;/&gt;&lt;/object&gt;&lt;object type=&quot;3&quot; unique_id=&quot;17696&quot;&gt;&lt;property id=&quot;20148&quot; value=&quot;5&quot;/&gt;&lt;property id=&quot;20300&quot; value=&quot;Slide 24&quot;/&gt;&lt;property id=&quot;20302&quot; value=&quot;0&quot;/&gt;&lt;property id=&quot;20303&quot; value=&quot;Öğr.Görv. Ercan ERKALKAN&quot;/&gt;&lt;property id=&quot;20307&quot; value=&quot;279&quot;/&gt;&lt;property id=&quot;20309&quot; value=&quot;17993&quot;/&gt;&lt;property id=&quot;20312&quot; value=&quot;0&quot;/&gt;&lt;/object&gt;&lt;object type=&quot;3&quot; unique_id=&quot;17697&quot;&gt;&lt;property id=&quot;20148&quot; value=&quot;5&quot;/&gt;&lt;property id=&quot;20300&quot; value=&quot;Slide 25&quot;/&gt;&lt;property id=&quot;20302&quot; value=&quot;0&quot;/&gt;&lt;property id=&quot;20303&quot; value=&quot;Öğr.Görv. Ercan ERKALKAN&quot;/&gt;&lt;property id=&quot;20307&quot; value=&quot;280&quot;/&gt;&lt;property id=&quot;20309&quot; value=&quot;17993&quot;/&gt;&lt;property id=&quot;20312&quot; value=&quot;0&quot;/&gt;&lt;/object&gt;&lt;object type=&quot;3&quot; unique_id=&quot;17698&quot;&gt;&lt;property id=&quot;20148&quot; value=&quot;5&quot;/&gt;&lt;property id=&quot;20300&quot; value=&quot;Slide 26&quot;/&gt;&lt;property id=&quot;20302&quot; value=&quot;0&quot;/&gt;&lt;property id=&quot;20303&quot; value=&quot;Öğr.Görv. Ercan ERKALKAN&quot;/&gt;&lt;property id=&quot;20307&quot; value=&quot;281&quot;/&gt;&lt;property id=&quot;20309&quot; value=&quot;17993&quot;/&gt;&lt;property id=&quot;20312&quot; value=&quot;0&quot;/&gt;&lt;/object&gt;&lt;object type=&quot;3&quot; unique_id=&quot;17699&quot;&gt;&lt;property id=&quot;20148&quot; value=&quot;5&quot;/&gt;&lt;property id=&quot;20300&quot; value=&quot;Slide 27&quot;/&gt;&lt;property id=&quot;20302&quot; value=&quot;0&quot;/&gt;&lt;property id=&quot;20303&quot; value=&quot;Öğr.Görv. Ercan ERKALKAN&quot;/&gt;&lt;property id=&quot;20307&quot; value=&quot;282&quot;/&gt;&lt;property id=&quot;20309&quot; value=&quot;17993&quot;/&gt;&lt;property id=&quot;20312&quot; value=&quot;0&quot;/&gt;&lt;/object&gt;&lt;object type=&quot;3&quot; unique_id=&quot;17700&quot;&gt;&lt;property id=&quot;20148&quot; value=&quot;5&quot;/&gt;&lt;property id=&quot;20300&quot; value=&quot;Slide 28&quot;/&gt;&lt;property id=&quot;20302&quot; value=&quot;0&quot;/&gt;&lt;property id=&quot;20303&quot; value=&quot;Öğr.Görv. Ercan ERKALKAN&quot;/&gt;&lt;property id=&quot;20307&quot; value=&quot;283&quot;/&gt;&lt;property id=&quot;20309&quot; value=&quot;17993&quot;/&gt;&lt;property id=&quot;20312&quot; value=&quot;0&quot;/&gt;&lt;/object&gt;&lt;object type=&quot;3&quot; unique_id=&quot;17701&quot;&gt;&lt;property id=&quot;20148&quot; value=&quot;5&quot;/&gt;&lt;property id=&quot;20300&quot; value=&quot;Slide 29&quot;/&gt;&lt;property id=&quot;20302&quot; value=&quot;0&quot;/&gt;&lt;property id=&quot;20303&quot; value=&quot;Öğr.Görv. Ercan ERKALKAN&quot;/&gt;&lt;property id=&quot;20307&quot; value=&quot;284&quot;/&gt;&lt;property id=&quot;20309&quot; value=&quot;17993&quot;/&gt;&lt;property id=&quot;20312&quot; value=&quot;0&quot;/&gt;&lt;/object&gt;&lt;object type=&quot;3&quot; unique_id=&quot;17702&quot;&gt;&lt;property id=&quot;20148&quot; value=&quot;5&quot;/&gt;&lt;property id=&quot;20300&quot; value=&quot;Slide 30&quot;/&gt;&lt;property id=&quot;20302&quot; value=&quot;0&quot;/&gt;&lt;property id=&quot;20303&quot; value=&quot;Öğr.Görv. Ercan ERKALKAN&quot;/&gt;&lt;property id=&quot;20307&quot; value=&quot;285&quot;/&gt;&lt;property id=&quot;20309&quot; value=&quot;17993&quot;/&gt;&lt;property id=&quot;20312&quot; value=&quot;0&quot;/&gt;&lt;/object&gt;&lt;object type=&quot;3&quot; unique_id=&quot;17703&quot;&gt;&lt;property id=&quot;20148&quot; value=&quot;5&quot;/&gt;&lt;property id=&quot;20300&quot; value=&quot;Slide 31&quot;/&gt;&lt;property id=&quot;20302&quot; value=&quot;0&quot;/&gt;&lt;property id=&quot;20303&quot; value=&quot;Öğr.Görv. Ercan ERKALKAN&quot;/&gt;&lt;property id=&quot;20307&quot; value=&quot;286&quot;/&gt;&lt;property id=&quot;20309&quot; value=&quot;17993&quot;/&gt;&lt;property id=&quot;20312&quot; value=&quot;0&quot;/&gt;&lt;/object&gt;&lt;object type=&quot;3&quot; unique_id=&quot;17704&quot;&gt;&lt;property id=&quot;20148&quot; value=&quot;5&quot;/&gt;&lt;property id=&quot;20300&quot; value=&quot;Slide 32&quot;/&gt;&lt;property id=&quot;20302&quot; value=&quot;0&quot;/&gt;&lt;property id=&quot;20303&quot; value=&quot;Öğr.Görv. Ercan ERKALKAN&quot;/&gt;&lt;property id=&quot;20307&quot; value=&quot;287&quot;/&gt;&lt;property id=&quot;20309&quot; value=&quot;17993&quot;/&gt;&lt;property id=&quot;20312&quot; value=&quot;0&quot;/&gt;&lt;/object&gt;&lt;object type=&quot;3&quot; unique_id=&quot;17705&quot;&gt;&lt;property id=&quot;20148&quot; value=&quot;5&quot;/&gt;&lt;property id=&quot;20300&quot; value=&quot;Slide 33&quot;/&gt;&lt;property id=&quot;20302&quot; value=&quot;0&quot;/&gt;&lt;property id=&quot;20303&quot; value=&quot;Öğr.Görv. Ercan ERKALKAN&quot;/&gt;&lt;property id=&quot;20307&quot; value=&quot;288&quot;/&gt;&lt;property id=&quot;20309&quot; value=&quot;17993&quot;/&gt;&lt;property id=&quot;20312&quot; value=&quot;0&quot;/&gt;&lt;/object&gt;&lt;object type=&quot;3&quot; unique_id=&quot;17706&quot;&gt;&lt;property id=&quot;20148&quot; value=&quot;5&quot;/&gt;&lt;property id=&quot;20300&quot; value=&quot;Slide 34&quot;/&gt;&lt;property id=&quot;20302&quot; value=&quot;0&quot;/&gt;&lt;property id=&quot;20303&quot; value=&quot;Öğr.Görv. Ercan ERKALKAN&quot;/&gt;&lt;property id=&quot;20307&quot; value=&quot;289&quot;/&gt;&lt;property id=&quot;20309&quot; value=&quot;17993&quot;/&gt;&lt;property id=&quot;20312&quot; value=&quot;0&quot;/&gt;&lt;/object&gt;&lt;object type=&quot;3&quot; unique_id=&quot;17707&quot;&gt;&lt;property id=&quot;20148&quot; value=&quot;5&quot;/&gt;&lt;property id=&quot;20300&quot; value=&quot;Slide 35&quot;/&gt;&lt;property id=&quot;20302&quot; value=&quot;0&quot;/&gt;&lt;property id=&quot;20303&quot; value=&quot;Öğr.Görv. Ercan ERKALKAN&quot;/&gt;&lt;property id=&quot;20307&quot; value=&quot;290&quot;/&gt;&lt;property id=&quot;20309&quot; value=&quot;17993&quot;/&gt;&lt;property id=&quot;20312&quot; value=&quot;0&quot;/&gt;&lt;/object&gt;&lt;object type=&quot;3&quot; unique_id=&quot;17708&quot;&gt;&lt;property id=&quot;20148&quot; value=&quot;5&quot;/&gt;&lt;property id=&quot;20300&quot; value=&quot;Slide 36&quot;/&gt;&lt;property id=&quot;20302&quot; value=&quot;0&quot;/&gt;&lt;property id=&quot;20303&quot; value=&quot;Öğr.Görv. Ercan ERKALKAN&quot;/&gt;&lt;property id=&quot;20307&quot; value=&quot;291&quot;/&gt;&lt;property id=&quot;20309&quot; value=&quot;17993&quot;/&gt;&lt;property id=&quot;20312&quot; value=&quot;0&quot;/&gt;&lt;/object&gt;&lt;object type=&quot;3&quot; unique_id=&quot;17709&quot;&gt;&lt;property id=&quot;20148&quot; value=&quot;5&quot;/&gt;&lt;property id=&quot;20300&quot; value=&quot;Slide 37&quot;/&gt;&lt;property id=&quot;20302&quot; value=&quot;0&quot;/&gt;&lt;property id=&quot;20303&quot; value=&quot;Öğr.Görv. Ercan ERKALKAN&quot;/&gt;&lt;property id=&quot;20307&quot; value=&quot;292&quot;/&gt;&lt;property id=&quot;20309&quot; value=&quot;17993&quot;/&gt;&lt;property id=&quot;20312&quot; value=&quot;0&quot;/&gt;&lt;/object&gt;&lt;object type=&quot;3&quot; unique_id=&quot;17710&quot;&gt;&lt;property id=&quot;20148&quot; value=&quot;5&quot;/&gt;&lt;property id=&quot;20300&quot; value=&quot;Slide 38&quot;/&gt;&lt;property id=&quot;20302&quot; value=&quot;0&quot;/&gt;&lt;property id=&quot;20303&quot; value=&quot;Öğr.Görv. Ercan ERKALKAN&quot;/&gt;&lt;property id=&quot;20307&quot; value=&quot;293&quot;/&gt;&lt;property id=&quot;20309&quot; value=&quot;17993&quot;/&gt;&lt;property id=&quot;20312&quot; value=&quot;0&quot;/&gt;&lt;/object&gt;&lt;object type=&quot;3&quot; unique_id=&quot;17711&quot;&gt;&lt;property id=&quot;20148&quot; value=&quot;5&quot;/&gt;&lt;property id=&quot;20300&quot; value=&quot;Slide 39&quot;/&gt;&lt;property id=&quot;20302&quot; value=&quot;0&quot;/&gt;&lt;property id=&quot;20303&quot; value=&quot;Öğr.Görv. Ercan ERKALKAN&quot;/&gt;&lt;property id=&quot;20307&quot; value=&quot;294&quot;/&gt;&lt;property id=&quot;20309&quot; value=&quot;17993&quot;/&gt;&lt;property id=&quot;20312&quot; value=&quot;0&quot;/&gt;&lt;/object&gt;&lt;object type=&quot;3&quot; unique_id=&quot;17712&quot;&gt;&lt;property id=&quot;20148&quot; value=&quot;5&quot;/&gt;&lt;property id=&quot;20300&quot; value=&quot;Slide 40&quot;/&gt;&lt;property id=&quot;20302&quot; value=&quot;0&quot;/&gt;&lt;property id=&quot;20303&quot; value=&quot;Öğr.Görv. Ercan ERKALKAN&quot;/&gt;&lt;property id=&quot;20307&quot; value=&quot;295&quot;/&gt;&lt;property id=&quot;20309&quot; value=&quot;17993&quot;/&gt;&lt;property id=&quot;20312&quot; value=&quot;0&quot;/&gt;&lt;/object&gt;&lt;object type=&quot;3&quot; unique_id=&quot;17713&quot;&gt;&lt;property id=&quot;20148&quot; value=&quot;5&quot;/&gt;&lt;property id=&quot;20300&quot; value=&quot;Slide 41&quot;/&gt;&lt;property id=&quot;20302&quot; value=&quot;0&quot;/&gt;&lt;property id=&quot;20303&quot; value=&quot;Öğr.Görv. Ercan ERKALKAN&quot;/&gt;&lt;property id=&quot;20307&quot; value=&quot;296&quot;/&gt;&lt;property id=&quot;20309&quot; value=&quot;17993&quot;/&gt;&lt;property id=&quot;20312&quot; value=&quot;0&quot;/&gt;&lt;/object&gt;&lt;object type=&quot;3&quot; unique_id=&quot;17714&quot;&gt;&lt;property id=&quot;20148&quot; value=&quot;5&quot;/&gt;&lt;property id=&quot;20300&quot; value=&quot;Slide 42&quot;/&gt;&lt;property id=&quot;20302&quot; value=&quot;0&quot;/&gt;&lt;property id=&quot;20303&quot; value=&quot;Öğr.Görv. Ercan ERKALKAN&quot;/&gt;&lt;property id=&quot;20307&quot; value=&quot;297&quot;/&gt;&lt;property id=&quot;20309&quot; value=&quot;17993&quot;/&gt;&lt;property id=&quot;20312&quot; value=&quot;0&quot;/&gt;&lt;/object&gt;&lt;object type=&quot;3&quot; unique_id=&quot;17715&quot;&gt;&lt;property id=&quot;20148&quot; value=&quot;5&quot;/&gt;&lt;property id=&quot;20300&quot; value=&quot;Slide 43&quot;/&gt;&lt;property id=&quot;20302&quot; value=&quot;0&quot;/&gt;&lt;property id=&quot;20303&quot; value=&quot;Öğr.Görv. Ercan ERKALKAN&quot;/&gt;&lt;property id=&quot;20307&quot; value=&quot;298&quot;/&gt;&lt;property id=&quot;20309&quot; value=&quot;17993&quot;/&gt;&lt;property id=&quot;20312&quot; value=&quot;0&quot;/&gt;&lt;/object&gt;&lt;object type=&quot;3&quot; unique_id=&quot;17716&quot;&gt;&lt;property id=&quot;20148&quot; value=&quot;5&quot;/&gt;&lt;property id=&quot;20300&quot; value=&quot;Slide 44&quot;/&gt;&lt;property id=&quot;20302&quot; value=&quot;0&quot;/&gt;&lt;property id=&quot;20303&quot; value=&quot;Öğr.Görv. Ercan ERKALKAN&quot;/&gt;&lt;property id=&quot;20307&quot; value=&quot;299&quot;/&gt;&lt;property id=&quot;20309&quot; value=&quot;17993&quot;/&gt;&lt;property id=&quot;20312&quot; value=&quot;0&quot;/&gt;&lt;/object&gt;&lt;object type=&quot;3&quot; unique_id=&quot;17717&quot;&gt;&lt;property id=&quot;20148&quot; value=&quot;5&quot;/&gt;&lt;property id=&quot;20300&quot; value=&quot;Slide 45&quot;/&gt;&lt;property id=&quot;20302&quot; value=&quot;0&quot;/&gt;&lt;property id=&quot;20303&quot; value=&quot;Öğr.Görv. Ercan ERKALKAN&quot;/&gt;&lt;property id=&quot;20307&quot; value=&quot;300&quot;/&gt;&lt;property id=&quot;20309&quot; value=&quot;17993&quot;/&gt;&lt;property id=&quot;20312&quot; value=&quot;0&quot;/&gt;&lt;/object&gt;&lt;object type=&quot;3&quot; unique_id=&quot;17718&quot;&gt;&lt;property id=&quot;20148&quot; value=&quot;5&quot;/&gt;&lt;property id=&quot;20300&quot; value=&quot;Slide 46&quot;/&gt;&lt;property id=&quot;20302&quot; value=&quot;0&quot;/&gt;&lt;property id=&quot;20303&quot; value=&quot;Öğr.Görv. Ercan ERKALKAN&quot;/&gt;&lt;property id=&quot;20307&quot; value=&quot;301&quot;/&gt;&lt;property id=&quot;20309&quot; value=&quot;17993&quot;/&gt;&lt;property id=&quot;20312&quot; value=&quot;0&quot;/&gt;&lt;/object&gt;&lt;object type=&quot;3&quot; unique_id=&quot;17719&quot;&gt;&lt;property id=&quot;20148&quot; value=&quot;5&quot;/&gt;&lt;property id=&quot;20300&quot; value=&quot;Slide 47&quot;/&gt;&lt;property id=&quot;20302&quot; value=&quot;0&quot;/&gt;&lt;property id=&quot;20303&quot; value=&quot;Öğr.Görv. Ercan ERKALKAN&quot;/&gt;&lt;property id=&quot;20307&quot; value=&quot;302&quot;/&gt;&lt;property id=&quot;20309&quot; value=&quot;17993&quot;/&gt;&lt;property id=&quot;20312&quot; value=&quot;0&quot;/&gt;&lt;/object&gt;&lt;object type=&quot;3&quot; unique_id=&quot;17720&quot;&gt;&lt;property id=&quot;20148&quot; value=&quot;5&quot;/&gt;&lt;property id=&quot;20300&quot; value=&quot;Slide 48&quot;/&gt;&lt;property id=&quot;20302&quot; value=&quot;0&quot;/&gt;&lt;property id=&quot;20303&quot; value=&quot;Öğr.Görv. Ercan ERKALKAN&quot;/&gt;&lt;property id=&quot;20307&quot; value=&quot;303&quot;/&gt;&lt;property id=&quot;20309&quot; value=&quot;17993&quot;/&gt;&lt;property id=&quot;20312&quot; value=&quot;0&quot;/&gt;&lt;/object&gt;&lt;object type=&quot;3&quot; unique_id=&quot;17721&quot;&gt;&lt;property id=&quot;20148&quot; value=&quot;5&quot;/&gt;&lt;property id=&quot;20300&quot; value=&quot;Slide 49&quot;/&gt;&lt;property id=&quot;20302&quot; value=&quot;0&quot;/&gt;&lt;property id=&quot;20303&quot; value=&quot;Öğr.Görv. Ercan ERKALKAN&quot;/&gt;&lt;property id=&quot;20307&quot; value=&quot;304&quot;/&gt;&lt;property id=&quot;20309&quot; value=&quot;17993&quot;/&gt;&lt;property id=&quot;20312&quot; value=&quot;0&quot;/&gt;&lt;/object&gt;&lt;object type=&quot;3&quot; unique_id=&quot;17722&quot;&gt;&lt;property id=&quot;20148&quot; value=&quot;5&quot;/&gt;&lt;property id=&quot;20300&quot; value=&quot;Slide 50&quot;/&gt;&lt;property id=&quot;20302&quot; value=&quot;0&quot;/&gt;&lt;property id=&quot;20303&quot; value=&quot;Öğr.Görv. Ercan ERKALKAN&quot;/&gt;&lt;property id=&quot;20307&quot; value=&quot;305&quot;/&gt;&lt;property id=&quot;20309&quot; value=&quot;17993&quot;/&gt;&lt;property id=&quot;20312&quot; value=&quot;0&quot;/&gt;&lt;/object&gt;&lt;object type=&quot;3&quot; unique_id=&quot;17723&quot;&gt;&lt;property id=&quot;20148&quot; value=&quot;5&quot;/&gt;&lt;property id=&quot;20300&quot; value=&quot;Slide 51&quot;/&gt;&lt;property id=&quot;20302&quot; value=&quot;0&quot;/&gt;&lt;property id=&quot;20303&quot; value=&quot;Öğr.Görv. Ercan ERKALKAN&quot;/&gt;&lt;property id=&quot;20307&quot; value=&quot;306&quot;/&gt;&lt;property id=&quot;20309&quot; value=&quot;17993&quot;/&gt;&lt;property id=&quot;20312&quot; value=&quot;0&quot;/&gt;&lt;/object&gt;&lt;object type=&quot;3&quot; unique_id=&quot;17725&quot;&gt;&lt;property id=&quot;20148&quot; value=&quot;5&quot;/&gt;&lt;property id=&quot;20300&quot; value=&quot;Slide 53&quot;/&gt;&lt;property id=&quot;20302&quot; value=&quot;0&quot;/&gt;&lt;property id=&quot;20303&quot; value=&quot;Öğr.Görv. Ercan ERKALKAN&quot;/&gt;&lt;property id=&quot;20307&quot; value=&quot;308&quot;/&gt;&lt;property id=&quot;20309&quot; value=&quot;17993&quot;/&gt;&lt;property id=&quot;20312&quot; value=&quot;0&quot;/&gt;&lt;/object&gt;&lt;object type=&quot;3&quot; unique_id=&quot;17726&quot;&gt;&lt;property id=&quot;20148&quot; value=&quot;5&quot;/&gt;&lt;property id=&quot;20300&quot; value=&quot;Slide 54&quot;/&gt;&lt;property id=&quot;20302&quot; value=&quot;0&quot;/&gt;&lt;property id=&quot;20303&quot; value=&quot;Öğr.Görv. Ercan ERKALKAN&quot;/&gt;&lt;property id=&quot;20307&quot; value=&quot;309&quot;/&gt;&lt;property id=&quot;20309&quot; value=&quot;17993&quot;/&gt;&lt;property id=&quot;20312&quot; value=&quot;0&quot;/&gt;&lt;/object&gt;&lt;object type=&quot;3&quot; unique_id=&quot;17727&quot;&gt;&lt;property id=&quot;20148&quot; value=&quot;5&quot;/&gt;&lt;property id=&quot;20300&quot; value=&quot;Slide 55&quot;/&gt;&lt;property id=&quot;20302&quot; value=&quot;0&quot;/&gt;&lt;property id=&quot;20303&quot; value=&quot;Öğr.Görv. Ercan ERKALKAN&quot;/&gt;&lt;property id=&quot;20307&quot; value=&quot;310&quot;/&gt;&lt;property id=&quot;20309&quot; value=&quot;17993&quot;/&gt;&lt;property id=&quot;20312&quot; value=&quot;0&quot;/&gt;&lt;/object&gt;&lt;object type=&quot;3&quot; unique_id=&quot;18254&quot;&gt;&lt;property id=&quot;20148&quot; value=&quot;5&quot;/&gt;&lt;property id=&quot;20300&quot; value=&quot;Slide 52&quot;/&gt;&lt;property id=&quot;20307&quot; value=&quot;311&quot;/&gt;&lt;/object&gt;&lt;/object&gt;&lt;object type=&quot;4&quot; unique_id=&quot;10023&quot;&gt;&lt;object type=&quot;5&quot; unique_id=&quot;17988&quot;&gt;&lt;property id=&quot;20149&quot; value=&quot;İçerik Geliştirme&quot;/&gt;&lt;property id=&quot;20150&quot; value=&quot;Öğretim Görevlisi&quot;/&gt;&lt;property id=&quot;20151&quot; value=&quot;photo.png&quot;/&gt;&lt;property id=&quot;20153&quot; value=&quot;uzem.icerik@marmara.edu.tr&quot;/&gt;&lt;property id=&quot;20159&quot; value=&quot;logo.png&quot;/&gt;&lt;/object&gt;&lt;object type=&quot;5&quot; unique_id=&quot;17993&quot;&gt;&lt;property id=&quot;20000&quot; value=&quot;0&quot;/&gt;&lt;property id=&quot;20149&quot; value=&quot;Öğr.Görv. Ercan ERKALKAN&quot;/&gt;&lt;property id=&quot;20150&quot; value=&quot;Öğretim Görevlisi&quot;/&gt;&lt;property id=&quot;20151&quot; value=&quot;photo.png&quot;/&gt;&lt;property id=&quot;20153&quot; value=&quot;ercan.erkalkan@marmara.edu.tr&quot;/&gt;&lt;property id=&quot;20159&quot; value=&quot;logo.png&quot;/&gt;&lt;/object&gt;&lt;/object&gt;&lt;object type=&quot;10&quot; unique_id=&quot;10060&quot;&gt;&lt;object type=&quot;11&quot; unique_id=&quot;10061&quot;&gt;&lt;property id=&quot;20180&quot; value=&quot;0&quot;/&gt;&lt;property id=&quot;20181&quot; value=&quot;1&quot;/&gt;&lt;property id=&quot;20182&quot; value=&quot;0&quot;/&gt;&lt;property id=&quot;20183&quot; value=&quot;1&quot;/&gt;&lt;/object&gt;&lt;object type=&quot;12&quot; unique_id=&quot;10062&quot;&gt;&lt;/object&gt;&lt;object type=&quot;13&quot; unique_id=&quot;1007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5108</TotalTime>
  <Words>3375</Words>
  <Application>Microsoft Office PowerPoint</Application>
  <PresentationFormat>On-screen Show (4:3)</PresentationFormat>
  <Paragraphs>529</Paragraphs>
  <Slides>63</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Wingdings</vt:lpstr>
      <vt:lpstr>Ofis Teması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pamuk</dc:creator>
  <cp:lastModifiedBy>Mehmet Fatih  Aydın</cp:lastModifiedBy>
  <cp:revision>341</cp:revision>
  <cp:lastPrinted>2012-12-13T09:18:37Z</cp:lastPrinted>
  <dcterms:created xsi:type="dcterms:W3CDTF">2012-01-25T12:16:36Z</dcterms:created>
  <dcterms:modified xsi:type="dcterms:W3CDTF">2023-05-09T16:37:09Z</dcterms:modified>
</cp:coreProperties>
</file>