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10234613"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tr-TR" sz="1800" b="0" strike="noStrike" spc="-1">
                <a:solidFill>
                  <a:srgbClr val="000000"/>
                </a:solidFill>
                <a:latin typeface="Calibri"/>
              </a:rPr>
              <a:t>Slaytı taşımak için tıklayın</a:t>
            </a: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Notların biçimini düzenlemek için tıklayın</a:t>
            </a:r>
          </a:p>
        </p:txBody>
      </p:sp>
      <p:sp>
        <p:nvSpPr>
          <p:cNvPr id="43"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4" name="PlaceHolder 4"/>
          <p:cNvSpPr>
            <a:spLocks noGrp="1"/>
          </p:cNvSpPr>
          <p:nvPr>
            <p:ph type="dt" idx="4"/>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130EADAD-E663-4C83-84F0-89184464DD8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PlaceHolder 1"/>
          <p:cNvSpPr>
            <a:spLocks noGrp="1" noRot="1" noChangeAspect="1"/>
          </p:cNvSpPr>
          <p:nvPr>
            <p:ph type="sldImg"/>
          </p:nvPr>
        </p:nvSpPr>
        <p:spPr>
          <a:xfrm>
            <a:off x="3341688" y="533400"/>
            <a:ext cx="3551237" cy="2662238"/>
          </a:xfrm>
          <a:prstGeom prst="rect">
            <a:avLst/>
          </a:prstGeom>
          <a:ln w="0">
            <a:noFill/>
          </a:ln>
        </p:spPr>
      </p:sp>
      <p:sp>
        <p:nvSpPr>
          <p:cNvPr id="55" name="PlaceHolder 2"/>
          <p:cNvSpPr>
            <a:spLocks noGrp="1"/>
          </p:cNvSpPr>
          <p:nvPr>
            <p:ph type="body"/>
          </p:nvPr>
        </p:nvSpPr>
        <p:spPr>
          <a:xfrm>
            <a:off x="1023480" y="3373560"/>
            <a:ext cx="8187480" cy="3195720"/>
          </a:xfrm>
          <a:prstGeom prst="rect">
            <a:avLst/>
          </a:prstGeom>
          <a:noFill/>
          <a:ln w="0">
            <a:noFill/>
          </a:ln>
        </p:spPr>
        <p:txBody>
          <a:bodyPr lIns="99000" tIns="49680" rIns="99000" bIns="49680" anchor="t">
            <a:noAutofit/>
          </a:bodyPr>
          <a:lstStyle/>
          <a:p>
            <a:endParaRPr lang="en-US" sz="2000" b="0" strike="noStrike" spc="-1">
              <a:latin typeface="Arial"/>
            </a:endParaRPr>
          </a:p>
        </p:txBody>
      </p:sp>
      <p:sp>
        <p:nvSpPr>
          <p:cNvPr id="56" name="PlaceHolder 3"/>
          <p:cNvSpPr>
            <a:spLocks noGrp="1"/>
          </p:cNvSpPr>
          <p:nvPr>
            <p:ph type="sldNum" idx="11"/>
          </p:nvPr>
        </p:nvSpPr>
        <p:spPr>
          <a:xfrm>
            <a:off x="5797080" y="6746040"/>
            <a:ext cx="4434480" cy="354600"/>
          </a:xfrm>
          <a:prstGeom prst="rect">
            <a:avLst/>
          </a:prstGeom>
          <a:noFill/>
          <a:ln w="0">
            <a:noFill/>
          </a:ln>
        </p:spPr>
        <p:txBody>
          <a:bodyPr lIns="99000" tIns="49680" rIns="99000" bIns="49680" anchor="b">
            <a:noAutofit/>
          </a:bodyPr>
          <a:lstStyle>
            <a:lvl1pPr algn="r">
              <a:lnSpc>
                <a:spcPct val="100000"/>
              </a:lnSpc>
              <a:buNone/>
              <a:defRPr lang="tr-TR" sz="1300" b="0" strike="noStrike" spc="-1">
                <a:solidFill>
                  <a:srgbClr val="000000"/>
                </a:solidFill>
                <a:latin typeface="+mn-lt"/>
                <a:ea typeface="+mn-ea"/>
              </a:defRPr>
            </a:lvl1pPr>
          </a:lstStyle>
          <a:p>
            <a:pPr algn="r">
              <a:lnSpc>
                <a:spcPct val="100000"/>
              </a:lnSpc>
              <a:buNone/>
            </a:pPr>
            <a:fld id="{4FDA5411-D702-4075-8D3F-9E79CAC27241}" type="slidenum">
              <a:rPr lang="tr-TR" sz="1300" b="0" strike="noStrike" spc="-1">
                <a:solidFill>
                  <a:srgbClr val="000000"/>
                </a:solidFill>
                <a:latin typeface="+mn-lt"/>
                <a:ea typeface="+mn-ea"/>
              </a:rPr>
              <a:t>2</a:t>
            </a:fld>
            <a:endParaRPr lang="en-US" sz="13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5819F4D-9CE9-4F5F-8B9F-EFB9F507DF03}"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tr-TR" sz="1800" b="0" strike="noStrike" spc="-1">
              <a:solidFill>
                <a:srgbClr val="000000"/>
              </a:solidFill>
              <a:latin typeface="Calibri"/>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AE6C275-05B5-41C4-8100-C3040961932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tr-TR" sz="1800" b="0" strike="noStrike" spc="-1">
              <a:solidFill>
                <a:srgbClr val="000000"/>
              </a:solidFill>
              <a:latin typeface="Calibri"/>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AD8FB47B-1809-4ED3-847F-CBEDF4C81772}"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tr-TR" sz="1800" b="0" strike="noStrike" spc="-1">
              <a:solidFill>
                <a:srgbClr val="000000"/>
              </a:solidFill>
              <a:latin typeface="Calibri"/>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B7552356-A3A2-469B-9E83-4CED8E31367C}"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tr-TR" sz="1800" b="0" strike="noStrike" spc="-1">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32D3E6FC-2537-4757-83FD-A2CB617B411B}"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tr-TR" sz="1800" b="0" strike="noStrike" spc="-1">
              <a:solidFill>
                <a:srgbClr val="000000"/>
              </a:solidFill>
              <a:latin typeface="Calibri"/>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F7A03C0-185E-45B6-9114-880976AD0644}"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tr-TR" sz="1800" b="0" strike="noStrike" spc="-1">
              <a:solidFill>
                <a:srgbClr val="000000"/>
              </a:solidFill>
              <a:latin typeface="Calibri"/>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4A67FD2-8B61-43C9-92BC-30C606561938}"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tr-TR"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7263565-B0F4-44C3-8459-D45F0BF0A45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DFFB04A-344E-44A1-BABD-F7D38E2FFCC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tr-TR" sz="1800" b="0" strike="noStrike" spc="-1">
              <a:solidFill>
                <a:srgbClr val="000000"/>
              </a:solidFill>
              <a:latin typeface="Calibri"/>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8F38C5-8E7D-494A-AC62-D29DC736A41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tr-TR" sz="1800" b="0" strike="noStrike" spc="-1">
              <a:solidFill>
                <a:srgbClr val="000000"/>
              </a:solidFill>
              <a:latin typeface="Calibri"/>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3295B6D-EC6F-40A3-99FB-3FAE5C2B258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tr-TR" sz="1800" b="0" strike="noStrike" spc="-1">
              <a:solidFill>
                <a:srgbClr val="000000"/>
              </a:solidFill>
              <a:latin typeface="Calibri"/>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tr-TR"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65D6415-417D-44A7-913A-33508B31991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a:noFill/>
          <a:ln w="0">
            <a:noFill/>
          </a:ln>
        </p:spPr>
        <p:txBody>
          <a:bodyPr anchor="ctr">
            <a:noAutofit/>
          </a:bodyPr>
          <a:lstStyle/>
          <a:p>
            <a:pPr algn="ctr">
              <a:lnSpc>
                <a:spcPct val="100000"/>
              </a:lnSpc>
              <a:buNone/>
            </a:pPr>
            <a:r>
              <a:rPr lang="tr-TR" sz="4400" b="0" strike="noStrike" spc="-1">
                <a:solidFill>
                  <a:srgbClr val="000000"/>
                </a:solidFill>
                <a:latin typeface="Calibri"/>
              </a:rPr>
              <a:t>Asıl başlık stili için tıklatın</a:t>
            </a:r>
          </a:p>
        </p:txBody>
      </p:sp>
      <p:sp>
        <p:nvSpPr>
          <p:cNvPr id="6"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lang="tr-TR" sz="1200" b="0" strike="noStrike" spc="-1">
                <a:solidFill>
                  <a:srgbClr val="8B8B8B"/>
                </a:solidFill>
                <a:latin typeface="Calibri"/>
              </a:defRPr>
            </a:lvl1pPr>
          </a:lstStyle>
          <a:p>
            <a:pPr>
              <a:lnSpc>
                <a:spcPct val="100000"/>
              </a:lnSpc>
              <a:buNone/>
            </a:pPr>
            <a:r>
              <a:rPr lang="tr-TR" sz="1200" b="0" strike="noStrike" spc="-1">
                <a:solidFill>
                  <a:srgbClr val="8B8B8B"/>
                </a:solidFill>
                <a:latin typeface="Calibri"/>
              </a:rPr>
              <a:t>&lt;date/time&gt;</a:t>
            </a:r>
            <a:endParaRPr lang="en-US" sz="1200" b="0" strike="noStrike" spc="-1">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lnSpc>
                <a:spcPct val="100000"/>
              </a:lnSpc>
              <a:buNone/>
              <a:defRPr lang="tr-TR" sz="1200" b="0" strike="noStrike" spc="-1">
                <a:solidFill>
                  <a:srgbClr val="8B8B8B"/>
                </a:solidFill>
                <a:latin typeface="Calibri"/>
              </a:defRPr>
            </a:lvl1pPr>
          </a:lstStyle>
          <a:p>
            <a:pPr algn="ctr">
              <a:lnSpc>
                <a:spcPct val="100000"/>
              </a:lnSpc>
              <a:buNone/>
            </a:pPr>
            <a:r>
              <a:rPr lang="tr-TR" sz="1200" b="0" strike="noStrike" spc="-1">
                <a:solidFill>
                  <a:srgbClr val="8B8B8B"/>
                </a:solidFill>
                <a:latin typeface="Calibri"/>
              </a:rPr>
              <a:t>&lt;footer&gt;</a:t>
            </a:r>
            <a:endParaRPr lang="en-US" sz="1200" b="0" strike="noStrike" spc="-1">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lang="tr-TR" sz="1200" b="0" strike="noStrike" spc="-1">
                <a:solidFill>
                  <a:srgbClr val="8B8B8B"/>
                </a:solidFill>
                <a:latin typeface="Calibri"/>
              </a:defRPr>
            </a:lvl1pPr>
          </a:lstStyle>
          <a:p>
            <a:pPr algn="r">
              <a:lnSpc>
                <a:spcPct val="100000"/>
              </a:lnSpc>
              <a:buNone/>
            </a:pPr>
            <a:fld id="{F030BF76-B618-48BF-8631-7D418D743AE8}" type="slidenum">
              <a:rPr lang="tr-TR"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tr-TR" sz="3200" b="0" strike="noStrike" spc="-1">
                <a:solidFill>
                  <a:srgbClr val="000000"/>
                </a:solidFill>
                <a:latin typeface="Calibri"/>
              </a:rPr>
              <a:t>Anahat metninin biçimini düzenlemek için tıklayın</a:t>
            </a:r>
          </a:p>
          <a:p>
            <a:pPr marL="864000" lvl="1" indent="-324000">
              <a:spcBef>
                <a:spcPts val="1134"/>
              </a:spcBef>
              <a:buClr>
                <a:srgbClr val="000000"/>
              </a:buClr>
              <a:buSzPct val="75000"/>
              <a:buFont typeface="Symbol" charset="2"/>
              <a:buChar char=""/>
            </a:pPr>
            <a:r>
              <a:rPr lang="tr-TR" sz="2400" b="0" strike="noStrike" spc="-1">
                <a:solidFill>
                  <a:srgbClr val="000000"/>
                </a:solidFill>
                <a:latin typeface="Calibri"/>
              </a:rPr>
              <a:t>İkinci Anahat Düzeyi</a:t>
            </a:r>
          </a:p>
          <a:p>
            <a:pPr marL="1296000" lvl="2" indent="-288000">
              <a:spcBef>
                <a:spcPts val="850"/>
              </a:spcBef>
              <a:buClr>
                <a:srgbClr val="000000"/>
              </a:buClr>
              <a:buSzPct val="45000"/>
              <a:buFont typeface="Wingdings" charset="2"/>
              <a:buChar char=""/>
            </a:pPr>
            <a:r>
              <a:rPr lang="tr-TR" sz="2000" b="0" strike="noStrike" spc="-1">
                <a:solidFill>
                  <a:srgbClr val="000000"/>
                </a:solidFill>
                <a:latin typeface="Calibri"/>
              </a:rPr>
              <a:t>Üçüncü Anahat Düzeyi</a:t>
            </a:r>
          </a:p>
          <a:p>
            <a:pPr marL="1728000" lvl="3" indent="-216000">
              <a:spcBef>
                <a:spcPts val="567"/>
              </a:spcBef>
              <a:buClr>
                <a:srgbClr val="000000"/>
              </a:buClr>
              <a:buSzPct val="75000"/>
              <a:buFont typeface="Symbol" charset="2"/>
              <a:buChar char=""/>
            </a:pPr>
            <a:r>
              <a:rPr lang="tr-TR" sz="2000" b="0" strike="noStrike" spc="-1">
                <a:solidFill>
                  <a:srgbClr val="000000"/>
                </a:solidFill>
                <a:latin typeface="Calibri"/>
              </a:rPr>
              <a:t>Dördüncü Anahat Düzeyi</a:t>
            </a:r>
          </a:p>
          <a:p>
            <a:pPr marL="2160000" lvl="4" indent="-216000">
              <a:spcBef>
                <a:spcPts val="283"/>
              </a:spcBef>
              <a:buClr>
                <a:srgbClr val="000000"/>
              </a:buClr>
              <a:buSzPct val="45000"/>
              <a:buFont typeface="Wingdings" charset="2"/>
              <a:buChar char=""/>
            </a:pPr>
            <a:r>
              <a:rPr lang="tr-TR" sz="2000" b="0" strike="noStrike" spc="-1">
                <a:solidFill>
                  <a:srgbClr val="000000"/>
                </a:solidFill>
                <a:latin typeface="Calibri"/>
              </a:rPr>
              <a:t>Beşinci Anahat Düzeyi</a:t>
            </a:r>
          </a:p>
          <a:p>
            <a:pPr marL="2592000" lvl="5" indent="-216000">
              <a:spcBef>
                <a:spcPts val="283"/>
              </a:spcBef>
              <a:buClr>
                <a:srgbClr val="000000"/>
              </a:buClr>
              <a:buSzPct val="45000"/>
              <a:buFont typeface="Wingdings" charset="2"/>
              <a:buChar char=""/>
            </a:pPr>
            <a:r>
              <a:rPr lang="tr-TR" sz="2000" b="0" strike="noStrike" spc="-1">
                <a:solidFill>
                  <a:srgbClr val="000000"/>
                </a:solidFill>
                <a:latin typeface="Calibri"/>
              </a:rPr>
              <a:t>Altıncı Anahat Düzeyi</a:t>
            </a:r>
          </a:p>
          <a:p>
            <a:pPr marL="3024000" lvl="6" indent="-216000">
              <a:spcBef>
                <a:spcPts val="283"/>
              </a:spcBef>
              <a:buClr>
                <a:srgbClr val="000000"/>
              </a:buClr>
              <a:buSzPct val="45000"/>
              <a:buFont typeface="Wingdings" charset="2"/>
              <a:buChar char=""/>
            </a:pPr>
            <a:r>
              <a:rPr lang="tr-TR" sz="2000" b="0" strike="noStrike" spc="-1">
                <a:solidFill>
                  <a:srgbClr val="000000"/>
                </a:solidFill>
                <a:latin typeface="Calibri"/>
              </a:rPr>
              <a:t>Yedinci Anahat Düzeyi</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Yuvarlatılmış Dikdörtgen 6"/>
          <p:cNvSpPr/>
          <p:nvPr/>
        </p:nvSpPr>
        <p:spPr>
          <a:xfrm>
            <a:off x="467640" y="764640"/>
            <a:ext cx="8208720" cy="5040360"/>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buNone/>
            </a:pPr>
            <a:r>
              <a:rPr lang="tr-TR" sz="3600" b="0" strike="noStrike" spc="-1">
                <a:solidFill>
                  <a:srgbClr val="000000"/>
                </a:solidFill>
                <a:latin typeface="Calibri"/>
              </a:rPr>
              <a:t>1. DERS</a:t>
            </a:r>
            <a:endParaRPr lang="en-US" sz="3600" b="0" strike="noStrike" spc="-1">
              <a:latin typeface="Arial"/>
            </a:endParaRPr>
          </a:p>
          <a:p>
            <a:pPr algn="ctr">
              <a:lnSpc>
                <a:spcPct val="100000"/>
              </a:lnSpc>
              <a:buNone/>
            </a:pPr>
            <a:endParaRPr lang="en-US" sz="3600" b="0" strike="noStrike" spc="-1">
              <a:latin typeface="Arial"/>
            </a:endParaRPr>
          </a:p>
          <a:p>
            <a:pPr algn="ctr">
              <a:lnSpc>
                <a:spcPct val="100000"/>
              </a:lnSpc>
              <a:buNone/>
            </a:pPr>
            <a:r>
              <a:rPr lang="tr-TR" sz="3600" b="1" strike="noStrike" spc="-1">
                <a:solidFill>
                  <a:srgbClr val="FF0000"/>
                </a:solidFill>
                <a:latin typeface="Calibri"/>
              </a:rPr>
              <a:t>PYTHON İLE PROGRAMLAMA </a:t>
            </a:r>
            <a:endParaRPr lang="en-US" sz="3600" b="0" strike="noStrike" spc="-1">
              <a:latin typeface="Arial"/>
            </a:endParaRPr>
          </a:p>
          <a:p>
            <a:pPr algn="ctr">
              <a:lnSpc>
                <a:spcPct val="100000"/>
              </a:lnSpc>
              <a:buNone/>
            </a:pPr>
            <a:endParaRPr lang="en-US" sz="3200" b="0" strike="noStrike" spc="-1">
              <a:latin typeface="Arial"/>
            </a:endParaRPr>
          </a:p>
          <a:p>
            <a:pPr algn="ctr">
              <a:lnSpc>
                <a:spcPct val="100000"/>
              </a:lnSpc>
              <a:buNone/>
            </a:pPr>
            <a:r>
              <a:rPr lang="tr-TR" sz="3200" b="0" strike="noStrike" spc="-1">
                <a:solidFill>
                  <a:srgbClr val="000000"/>
                </a:solidFill>
                <a:latin typeface="Calibri"/>
              </a:rPr>
              <a:t>Öğr. Gör. Fatih KAZDAL</a:t>
            </a:r>
            <a:endParaRPr lang="en-US" sz="3200" b="0" strike="noStrike" spc="-1">
              <a:latin typeface="Arial"/>
            </a:endParaRPr>
          </a:p>
        </p:txBody>
      </p:sp>
      <p:sp>
        <p:nvSpPr>
          <p:cNvPr id="48" name="PlaceHolder 1"/>
          <p:cNvSpPr>
            <a:spLocks noGrp="1"/>
          </p:cNvSpPr>
          <p:nvPr>
            <p:ph type="sldNum" idx="7"/>
          </p:nvPr>
        </p:nvSpPr>
        <p:spPr>
          <a:xfrm>
            <a:off x="6797576" y="6343020"/>
            <a:ext cx="2133360" cy="364680"/>
          </a:xfrm>
          <a:prstGeom prst="rect">
            <a:avLst/>
          </a:prstGeom>
          <a:noFill/>
          <a:ln w="0">
            <a:noFill/>
          </a:ln>
        </p:spPr>
        <p:txBody>
          <a:bodyPr anchor="ctr">
            <a:noAutofit/>
          </a:bodyPr>
          <a:lstStyle>
            <a:lvl1pPr algn="r">
              <a:lnSpc>
                <a:spcPct val="100000"/>
              </a:lnSpc>
              <a:buNone/>
              <a:defRPr lang="tr-TR" sz="1200" b="0" strike="noStrike" spc="-1">
                <a:solidFill>
                  <a:srgbClr val="17375E"/>
                </a:solidFill>
                <a:latin typeface="Calibri"/>
              </a:defRPr>
            </a:lvl1pPr>
          </a:lstStyle>
          <a:p>
            <a:pPr algn="r">
              <a:lnSpc>
                <a:spcPct val="100000"/>
              </a:lnSpc>
              <a:buNone/>
            </a:pPr>
            <a:fld id="{F9E57BFA-4F99-4FD9-9898-6B40DF46B0CD}" type="slidenum">
              <a:rPr lang="tr-TR" sz="1200" b="0" strike="noStrike" spc="-1">
                <a:solidFill>
                  <a:srgbClr val="17375E"/>
                </a:solidFill>
                <a:latin typeface="Calibri"/>
              </a:rPr>
              <a:t>1</a:t>
            </a:fld>
            <a:endParaRPr lang="en-US" sz="1200" b="0" strike="noStrike" spc="-1" dirty="0">
              <a:latin typeface="Times New Roman"/>
            </a:endParaRPr>
          </a:p>
        </p:txBody>
      </p:sp>
      <p:sp>
        <p:nvSpPr>
          <p:cNvPr id="49" name="PlaceHolder 2"/>
          <p:cNvSpPr>
            <a:spLocks noGrp="1"/>
          </p:cNvSpPr>
          <p:nvPr>
            <p:ph type="ftr" idx="8"/>
          </p:nvPr>
        </p:nvSpPr>
        <p:spPr>
          <a:xfrm>
            <a:off x="1907640" y="6525360"/>
            <a:ext cx="5407920" cy="364680"/>
          </a:xfrm>
          <a:prstGeom prst="rect">
            <a:avLst/>
          </a:prstGeom>
          <a:noFill/>
          <a:ln w="0">
            <a:noFill/>
          </a:ln>
        </p:spPr>
        <p:txBody>
          <a:bodyPr anchor="ctr">
            <a:noAutofit/>
          </a:bodyPr>
          <a:lstStyle>
            <a:lvl1pPr algn="ctr">
              <a:lnSpc>
                <a:spcPct val="100000"/>
              </a:lnSpc>
              <a:buNone/>
              <a:defRPr lang="tr-TR" sz="1050" b="0" strike="noStrike" spc="-1">
                <a:solidFill>
                  <a:srgbClr val="17375E"/>
                </a:solidFill>
                <a:latin typeface="Calibri"/>
              </a:defRPr>
            </a:lvl1pPr>
          </a:lstStyle>
          <a:p>
            <a:pPr algn="ctr">
              <a:lnSpc>
                <a:spcPct val="100000"/>
              </a:lnSpc>
              <a:buNone/>
            </a:pPr>
            <a:r>
              <a:rPr lang="tr-TR" sz="1050" b="0" strike="noStrike" spc="-1" dirty="0">
                <a:solidFill>
                  <a:srgbClr val="17375E"/>
                </a:solidFill>
                <a:latin typeface="Calibri"/>
              </a:rPr>
              <a:t>© Marmara Üniversitesi Uzaktan Eğitim Uygulama ve Araştırma Merkezi</a:t>
            </a:r>
            <a:endParaRPr lang="en-US" sz="1050" b="0" strike="noStrike" spc="-1" dirty="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5A03F1-DD20-08FB-E3DE-F3A49117AA1A}"/>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F5896B4C-E01D-E82A-F8AC-2B2F4C75642E}"/>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D79D0E8D-EE9F-FE8A-3246-54444DB7F834}"/>
              </a:ext>
            </a:extLst>
          </p:cNvPr>
          <p:cNvSpPr/>
          <p:nvPr/>
        </p:nvSpPr>
        <p:spPr>
          <a:xfrm>
            <a:off x="436680" y="539588"/>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marL="457200" indent="-457200" algn="ctr">
              <a:lnSpc>
                <a:spcPct val="100000"/>
              </a:lnSpc>
              <a:buFont typeface="+mj-lt"/>
              <a:buAutoNum type="arabicPeriod"/>
            </a:pPr>
            <a:endParaRPr lang="en-US" sz="2000" b="0" strike="noStrike" spc="-1" dirty="0">
              <a:latin typeface="Arial"/>
            </a:endParaRPr>
          </a:p>
          <a:p>
            <a:pPr>
              <a:lnSpc>
                <a:spcPct val="100000"/>
              </a:lnSpc>
            </a:pPr>
            <a:endParaRPr lang="en-US" sz="2000" b="0" strike="noStrike" spc="-1" dirty="0">
              <a:latin typeface="Arial"/>
            </a:endParaRPr>
          </a:p>
        </p:txBody>
      </p:sp>
      <p:sp>
        <p:nvSpPr>
          <p:cNvPr id="5" name="Metin kutusu 4">
            <a:extLst>
              <a:ext uri="{FF2B5EF4-FFF2-40B4-BE49-F238E27FC236}">
                <a16:creationId xmlns:a16="http://schemas.microsoft.com/office/drawing/2014/main" id="{DA6D7882-8F90-9EC3-1E94-C2541F977454}"/>
              </a:ext>
            </a:extLst>
          </p:cNvPr>
          <p:cNvSpPr txBox="1"/>
          <p:nvPr/>
        </p:nvSpPr>
        <p:spPr>
          <a:xfrm>
            <a:off x="8810727" y="6452840"/>
            <a:ext cx="457560" cy="276999"/>
          </a:xfrm>
          <a:prstGeom prst="rect">
            <a:avLst/>
          </a:prstGeom>
          <a:noFill/>
        </p:spPr>
        <p:txBody>
          <a:bodyPr wrap="square" rtlCol="0">
            <a:spAutoFit/>
          </a:bodyPr>
          <a:lstStyle/>
          <a:p>
            <a:r>
              <a:rPr lang="tr-TR" sz="1200" dirty="0"/>
              <a:t>10</a:t>
            </a:r>
          </a:p>
        </p:txBody>
      </p:sp>
      <p:sp>
        <p:nvSpPr>
          <p:cNvPr id="6" name="Metin kutusu 5">
            <a:extLst>
              <a:ext uri="{FF2B5EF4-FFF2-40B4-BE49-F238E27FC236}">
                <a16:creationId xmlns:a16="http://schemas.microsoft.com/office/drawing/2014/main" id="{2CBDAC35-E5BC-BFEA-17DB-70C6459292ED}"/>
              </a:ext>
            </a:extLst>
          </p:cNvPr>
          <p:cNvSpPr txBox="1"/>
          <p:nvPr/>
        </p:nvSpPr>
        <p:spPr>
          <a:xfrm>
            <a:off x="790113" y="887767"/>
            <a:ext cx="7667727" cy="369332"/>
          </a:xfrm>
          <a:prstGeom prst="rect">
            <a:avLst/>
          </a:prstGeom>
          <a:noFill/>
        </p:spPr>
        <p:txBody>
          <a:bodyPr wrap="square" rtlCol="0">
            <a:spAutoFit/>
          </a:bodyPr>
          <a:lstStyle/>
          <a:p>
            <a:r>
              <a:rPr lang="tr-TR" dirty="0">
                <a:solidFill>
                  <a:srgbClr val="FF0000"/>
                </a:solidFill>
              </a:rPr>
              <a:t>2.Okunaklılık Anlayışı</a:t>
            </a:r>
            <a:endParaRPr lang="en-US" dirty="0">
              <a:solidFill>
                <a:srgbClr val="FF0000"/>
              </a:solidFill>
            </a:endParaRPr>
          </a:p>
        </p:txBody>
      </p:sp>
      <p:sp>
        <p:nvSpPr>
          <p:cNvPr id="7" name="Metin kutusu 6">
            <a:extLst>
              <a:ext uri="{FF2B5EF4-FFF2-40B4-BE49-F238E27FC236}">
                <a16:creationId xmlns:a16="http://schemas.microsoft.com/office/drawing/2014/main" id="{BDCE8BBD-A1D9-ACAF-810E-C9C26FACBCA6}"/>
              </a:ext>
            </a:extLst>
          </p:cNvPr>
          <p:cNvSpPr txBox="1"/>
          <p:nvPr/>
        </p:nvSpPr>
        <p:spPr>
          <a:xfrm>
            <a:off x="914760" y="1535837"/>
            <a:ext cx="7543080" cy="3139321"/>
          </a:xfrm>
          <a:prstGeom prst="rect">
            <a:avLst/>
          </a:prstGeom>
          <a:noFill/>
        </p:spPr>
        <p:txBody>
          <a:bodyPr wrap="square" rtlCol="0">
            <a:spAutoFit/>
          </a:bodyPr>
          <a:lstStyle/>
          <a:p>
            <a:r>
              <a:rPr lang="en-US" b="0" i="0" dirty="0" err="1">
                <a:effectLst/>
                <a:latin typeface="Calibri" panose="020F0502020204030204" pitchFamily="34" charset="0"/>
                <a:cs typeface="Calibri" panose="020F0502020204030204" pitchFamily="34" charset="0"/>
              </a:rPr>
              <a:t>Python'da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okunaklılık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kişinin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kodu</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anlaması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anla</a:t>
            </a:r>
            <a:r>
              <a:rPr lang="tr-TR" b="0" i="0" dirty="0" err="1">
                <a:effectLst/>
                <a:latin typeface="Calibri" panose="020F0502020204030204" pitchFamily="34" charset="0"/>
                <a:cs typeface="Calibri" panose="020F0502020204030204" pitchFamily="34" charset="0"/>
              </a:rPr>
              <a:t>ma</a:t>
            </a:r>
            <a:r>
              <a:rPr lang="en-US" b="0" i="0" dirty="0" err="1">
                <a:effectLst/>
                <a:latin typeface="Calibri" panose="020F0502020204030204" pitchFamily="34" charset="0"/>
                <a:cs typeface="Calibri" panose="020F0502020204030204" pitchFamily="34" charset="0"/>
              </a:rPr>
              <a:t>ması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kolaylığını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ifade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eden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özelliktir</a:t>
            </a:r>
            <a:r>
              <a:rPr lang="en-US" b="0" i="0" dirty="0">
                <a:effectLst/>
                <a:latin typeface="Calibri" panose="020F0502020204030204" pitchFamily="34" charset="0"/>
                <a:cs typeface="Calibri" panose="020F0502020204030204" pitchFamily="34" charset="0"/>
              </a:rPr>
              <a:t>. Python </a:t>
            </a:r>
            <a:r>
              <a:rPr lang="en-US" b="0" i="0" dirty="0" err="1">
                <a:effectLst/>
                <a:latin typeface="Calibri" panose="020F0502020204030204" pitchFamily="34" charset="0"/>
                <a:cs typeface="Calibri" panose="020F0502020204030204" pitchFamily="34" charset="0"/>
              </a:rPr>
              <a:t>genellikle</a:t>
            </a:r>
            <a:r>
              <a:rPr lang="en-US" b="0" i="0" dirty="0">
                <a:effectLst/>
                <a:latin typeface="Calibri" panose="020F0502020204030204" pitchFamily="34" charset="0"/>
                <a:cs typeface="Calibri" panose="020F0502020204030204" pitchFamily="34" charset="0"/>
              </a:rPr>
              <a:t> "iyi" </a:t>
            </a:r>
            <a:r>
              <a:rPr lang="en-US" b="0" i="0" dirty="0" err="1">
                <a:effectLst/>
                <a:latin typeface="Calibri" panose="020F0502020204030204" pitchFamily="34" charset="0"/>
                <a:cs typeface="Calibri" panose="020F0502020204030204" pitchFamily="34" charset="0"/>
              </a:rPr>
              <a:t>okunaklılığa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sahip</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olduğu</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kabul</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edilir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çünkü</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sözdizimi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açık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anlaşılır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olması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tasarlanmıştır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Python'ın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okunaklılığını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arttıran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bazı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özellikler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şunları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içerir</a:t>
            </a:r>
            <a:r>
              <a:rPr lang="en-US" b="0" i="0" dirty="0">
                <a:effectLst/>
                <a:latin typeface="Calibri" panose="020F0502020204030204" pitchFamily="34" charset="0"/>
                <a:cs typeface="Calibri" panose="020F0502020204030204" pitchFamily="34" charset="0"/>
              </a:rPr>
              <a:t>:</a:t>
            </a:r>
            <a:endParaRPr lang="tr-TR" dirty="0">
              <a:latin typeface="Calibri" panose="020F0502020204030204" pitchFamily="34" charset="0"/>
              <a:cs typeface="Calibri" panose="020F0502020204030204" pitchFamily="34" charset="0"/>
            </a:endParaRPr>
          </a:p>
          <a:p>
            <a:endParaRPr lang="tr-TR" b="0" i="0" dirty="0">
              <a:effectLst/>
              <a:latin typeface="Calibri" panose="020F0502020204030204" pitchFamily="34" charset="0"/>
              <a:cs typeface="Calibri" panose="020F0502020204030204" pitchFamily="34" charset="0"/>
            </a:endParaRPr>
          </a:p>
          <a:p>
            <a:pPr lvl="1">
              <a:buFont typeface="Arial" panose="020B0604020202020204" pitchFamily="34" charset="0"/>
              <a:buChar char="•"/>
            </a:pPr>
            <a:r>
              <a:rPr lang="tr-TR" b="0" i="0" dirty="0">
                <a:effectLst/>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Blok </a:t>
            </a:r>
            <a:r>
              <a:rPr lang="en-US" b="0" i="0" dirty="0" err="1">
                <a:effectLst/>
                <a:latin typeface="Calibri" panose="020F0502020204030204" pitchFamily="34" charset="0"/>
                <a:cs typeface="Calibri" panose="020F0502020204030204" pitchFamily="34" charset="0"/>
              </a:rPr>
              <a:t>yapısını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göstermek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girinti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yerine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köşeli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ayraçlar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veya</a:t>
            </a:r>
            <a:r>
              <a:rPr lang="en-US" b="0" i="0" dirty="0">
                <a:effectLst/>
                <a:latin typeface="Calibri" panose="020F0502020204030204" pitchFamily="34" charset="0"/>
                <a:cs typeface="Calibri" panose="020F0502020204030204" pitchFamily="34" charset="0"/>
              </a:rPr>
              <a:t> "begin"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"end" </a:t>
            </a:r>
            <a:r>
              <a:rPr lang="en-US" b="0" i="0" dirty="0" err="1">
                <a:effectLst/>
                <a:latin typeface="Calibri" panose="020F0502020204030204" pitchFamily="34" charset="0"/>
                <a:cs typeface="Calibri" panose="020F0502020204030204" pitchFamily="34" charset="0"/>
              </a:rPr>
              <a:t>gibi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anahtar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kelimeler</a:t>
            </a:r>
            <a:endParaRPr lang="en-US" b="0" i="0" dirty="0">
              <a:effectLst/>
              <a:latin typeface="Calibri" panose="020F0502020204030204" pitchFamily="34" charset="0"/>
              <a:cs typeface="Calibri" panose="020F0502020204030204" pitchFamily="34" charset="0"/>
            </a:endParaRPr>
          </a:p>
          <a:p>
            <a:pPr lvl="1">
              <a:buFont typeface="Arial" panose="020B0604020202020204" pitchFamily="34" charset="0"/>
              <a:buChar char="•"/>
            </a:pPr>
            <a:r>
              <a:rPr lang="tr-TR"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Değişkenler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fonksiyonlar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anlamlı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isimlerin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kullanımı</a:t>
            </a:r>
            <a:endParaRPr lang="en-US" b="0" i="0" dirty="0">
              <a:effectLst/>
              <a:latin typeface="Calibri" panose="020F0502020204030204" pitchFamily="34" charset="0"/>
              <a:cs typeface="Calibri" panose="020F0502020204030204" pitchFamily="34" charset="0"/>
            </a:endParaRPr>
          </a:p>
          <a:p>
            <a:pPr lvl="1">
              <a:buFont typeface="Arial" panose="020B0604020202020204" pitchFamily="34" charset="0"/>
              <a:buChar char="•"/>
            </a:pPr>
            <a:r>
              <a:rPr lang="tr-TR"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İfadeleri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ifadeleri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ayırmak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boşluk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kullanımı</a:t>
            </a:r>
            <a:endParaRPr lang="en-US" b="0" i="0" dirty="0">
              <a:effectLst/>
              <a:latin typeface="Calibri" panose="020F0502020204030204" pitchFamily="34" charset="0"/>
              <a:cs typeface="Calibri" panose="020F0502020204030204" pitchFamily="34" charset="0"/>
            </a:endParaRPr>
          </a:p>
          <a:p>
            <a:pPr lvl="1">
              <a:buFont typeface="Arial" panose="020B0604020202020204" pitchFamily="34" charset="0"/>
              <a:buChar char="•"/>
            </a:pPr>
            <a:r>
              <a:rPr lang="tr-TR"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Yerleşik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işlevler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yöntemler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ortak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İngilizce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kelimelerin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kullanımı</a:t>
            </a:r>
            <a:endParaRPr lang="en-US" b="0" i="0" dirty="0">
              <a:effectLst/>
              <a:latin typeface="Calibri" panose="020F0502020204030204" pitchFamily="34" charset="0"/>
              <a:cs typeface="Calibri" panose="020F0502020204030204" pitchFamily="34" charset="0"/>
            </a:endParaRPr>
          </a:p>
          <a:p>
            <a:pPr lvl="1">
              <a:buFont typeface="Arial" panose="020B0604020202020204" pitchFamily="34" charset="0"/>
              <a:buChar char="•"/>
            </a:pPr>
            <a:r>
              <a:rPr lang="tr-TR"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Kod</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yorumların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açık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ayrımı</a:t>
            </a:r>
            <a:endParaRPr lang="en-US" b="0" i="0" dirty="0">
              <a:effectLst/>
              <a:latin typeface="Calibri" panose="020F0502020204030204" pitchFamily="34" charset="0"/>
              <a:cs typeface="Calibri" panose="020F0502020204030204" pitchFamily="34" charset="0"/>
            </a:endParaRPr>
          </a:p>
        </p:txBody>
      </p:sp>
      <p:sp>
        <p:nvSpPr>
          <p:cNvPr id="8" name="Metin kutusu 7">
            <a:extLst>
              <a:ext uri="{FF2B5EF4-FFF2-40B4-BE49-F238E27FC236}">
                <a16:creationId xmlns:a16="http://schemas.microsoft.com/office/drawing/2014/main" id="{D3E95366-4230-9182-A48A-950FB72623E2}"/>
              </a:ext>
            </a:extLst>
          </p:cNvPr>
          <p:cNvSpPr txBox="1"/>
          <p:nvPr/>
        </p:nvSpPr>
        <p:spPr>
          <a:xfrm>
            <a:off x="914760" y="5015883"/>
            <a:ext cx="7543080" cy="923330"/>
          </a:xfrm>
          <a:prstGeom prst="rect">
            <a:avLst/>
          </a:prstGeom>
          <a:noFill/>
        </p:spPr>
        <p:txBody>
          <a:bodyPr wrap="square" rtlCol="0">
            <a:spAutoFit/>
          </a:bodyPr>
          <a:lstStyle/>
          <a:p>
            <a:r>
              <a:rPr lang="en-US" b="0" i="0" dirty="0" err="1">
                <a:effectLst/>
                <a:latin typeface="Calibri" panose="020F0502020204030204" pitchFamily="34" charset="0"/>
                <a:cs typeface="Calibri" panose="020F0502020204030204" pitchFamily="34" charset="0"/>
              </a:rPr>
              <a:t>Okunaklı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kod</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yazmak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en</a:t>
            </a:r>
            <a:r>
              <a:rPr lang="en-US" b="0" i="0" dirty="0">
                <a:effectLst/>
                <a:latin typeface="Calibri" panose="020F0502020204030204" pitchFamily="34" charset="0"/>
                <a:cs typeface="Calibri" panose="020F0502020204030204" pitchFamily="34" charset="0"/>
              </a:rPr>
              <a:t> iyi </a:t>
            </a:r>
            <a:r>
              <a:rPr lang="en-US" b="0" i="0" dirty="0" err="1">
                <a:effectLst/>
                <a:latin typeface="Calibri" panose="020F0502020204030204" pitchFamily="34" charset="0"/>
                <a:cs typeface="Calibri" panose="020F0502020204030204" pitchFamily="34" charset="0"/>
              </a:rPr>
              <a:t>uygulamaları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izleyerek</a:t>
            </a:r>
            <a:r>
              <a:rPr lang="en-US" b="0" i="0" dirty="0">
                <a:effectLst/>
                <a:latin typeface="Calibri" panose="020F0502020204030204" pitchFamily="34" charset="0"/>
                <a:cs typeface="Calibri" panose="020F0502020204030204" pitchFamily="34" charset="0"/>
              </a:rPr>
              <a:t>, Python </a:t>
            </a:r>
            <a:r>
              <a:rPr lang="en-US" b="0" i="0" dirty="0" err="1">
                <a:effectLst/>
                <a:latin typeface="Calibri" panose="020F0502020204030204" pitchFamily="34" charset="0"/>
                <a:cs typeface="Calibri" panose="020F0502020204030204" pitchFamily="34" charset="0"/>
              </a:rPr>
              <a:t>geliştiricileri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kodlarını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daha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kolay</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anlaşılır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bakımı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kolay</a:t>
            </a:r>
            <a:r>
              <a:rPr lang="en-US" b="0" i="0" dirty="0">
                <a:effectLst/>
                <a:latin typeface="Calibri" panose="020F0502020204030204" pitchFamily="34" charset="0"/>
                <a:cs typeface="Calibri" panose="020F0502020204030204" pitchFamily="34" charset="0"/>
              </a:rPr>
              <a:t> hale </a:t>
            </a:r>
            <a:r>
              <a:rPr lang="en-US" b="0" i="0" dirty="0" err="1">
                <a:effectLst/>
                <a:latin typeface="Calibri" panose="020F0502020204030204" pitchFamily="34" charset="0"/>
                <a:cs typeface="Calibri" panose="020F0502020204030204" pitchFamily="34" charset="0"/>
              </a:rPr>
              <a:t>getirebilirler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bu</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özellikle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büyük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veya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karmaşık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projelerde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önemlidir</a:t>
            </a:r>
            <a:r>
              <a:rPr lang="en-US" b="0" i="0" dirty="0">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9" name="PlaceHolder 2">
            <a:extLst>
              <a:ext uri="{FF2B5EF4-FFF2-40B4-BE49-F238E27FC236}">
                <a16:creationId xmlns:a16="http://schemas.microsoft.com/office/drawing/2014/main" id="{9D713688-A35B-4524-274B-269B777DE581}"/>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325385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ACA195-316B-C348-B378-F76E61DA0FAF}"/>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760A40E0-370F-6764-0453-CEE11C375548}"/>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23B32EA6-F3F7-6BF4-6997-8F4E8E14B2F3}"/>
              </a:ext>
            </a:extLst>
          </p:cNvPr>
          <p:cNvSpPr/>
          <p:nvPr/>
        </p:nvSpPr>
        <p:spPr>
          <a:xfrm>
            <a:off x="436680" y="539588"/>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marL="457200" indent="-457200" algn="ctr">
              <a:lnSpc>
                <a:spcPct val="100000"/>
              </a:lnSpc>
              <a:buFont typeface="+mj-lt"/>
              <a:buAutoNum type="arabicPeriod"/>
            </a:pPr>
            <a:endParaRPr lang="en-US" sz="2000" b="0" strike="noStrike" spc="-1" dirty="0">
              <a:latin typeface="Arial"/>
            </a:endParaRPr>
          </a:p>
          <a:p>
            <a:pPr>
              <a:lnSpc>
                <a:spcPct val="100000"/>
              </a:lnSpc>
            </a:pPr>
            <a:endParaRPr lang="en-US" sz="2000" b="0" strike="noStrike" spc="-1" dirty="0">
              <a:latin typeface="Arial"/>
            </a:endParaRPr>
          </a:p>
        </p:txBody>
      </p:sp>
      <p:sp>
        <p:nvSpPr>
          <p:cNvPr id="5" name="Metin kutusu 4">
            <a:extLst>
              <a:ext uri="{FF2B5EF4-FFF2-40B4-BE49-F238E27FC236}">
                <a16:creationId xmlns:a16="http://schemas.microsoft.com/office/drawing/2014/main" id="{FE98146D-0817-75B7-89BF-03A3D6ABB34E}"/>
              </a:ext>
            </a:extLst>
          </p:cNvPr>
          <p:cNvSpPr txBox="1"/>
          <p:nvPr/>
        </p:nvSpPr>
        <p:spPr>
          <a:xfrm>
            <a:off x="8810727" y="6452840"/>
            <a:ext cx="457560" cy="276999"/>
          </a:xfrm>
          <a:prstGeom prst="rect">
            <a:avLst/>
          </a:prstGeom>
          <a:noFill/>
        </p:spPr>
        <p:txBody>
          <a:bodyPr wrap="square" rtlCol="0">
            <a:spAutoFit/>
          </a:bodyPr>
          <a:lstStyle/>
          <a:p>
            <a:r>
              <a:rPr lang="tr-TR" sz="1200" dirty="0"/>
              <a:t>11</a:t>
            </a:r>
          </a:p>
        </p:txBody>
      </p:sp>
      <p:sp>
        <p:nvSpPr>
          <p:cNvPr id="6" name="Metin kutusu 5">
            <a:extLst>
              <a:ext uri="{FF2B5EF4-FFF2-40B4-BE49-F238E27FC236}">
                <a16:creationId xmlns:a16="http://schemas.microsoft.com/office/drawing/2014/main" id="{B07D2D40-FA9E-B119-5CDF-5C70ED06977F}"/>
              </a:ext>
            </a:extLst>
          </p:cNvPr>
          <p:cNvSpPr txBox="1"/>
          <p:nvPr/>
        </p:nvSpPr>
        <p:spPr>
          <a:xfrm>
            <a:off x="754602" y="932155"/>
            <a:ext cx="7634796" cy="5078313"/>
          </a:xfrm>
          <a:prstGeom prst="rect">
            <a:avLst/>
          </a:prstGeom>
          <a:noFill/>
        </p:spPr>
        <p:txBody>
          <a:bodyPr wrap="square" rtlCol="0">
            <a:spAutoFit/>
          </a:bodyPr>
          <a:lstStyle/>
          <a:p>
            <a:r>
              <a:rPr lang="en-US" b="0" i="0" dirty="0">
                <a:effectLst/>
                <a:latin typeface="Calibri" panose="020F0502020204030204" pitchFamily="34" charset="0"/>
                <a:cs typeface="Calibri" panose="020F0502020204030204" pitchFamily="34" charset="0"/>
              </a:rPr>
              <a:t>Python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programlama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dili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olarak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esnekliğiyle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tanınan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dildir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bu</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yüzden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çok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çeşitli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uygulamalarda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bağlamlarda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kullanılabilir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Python'ın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esnekliğini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gösteren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bazı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yollar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şunlardır</a:t>
            </a:r>
            <a:r>
              <a:rPr lang="tr-TR"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b="0" i="0" dirty="0" err="1">
                <a:effectLst/>
                <a:latin typeface="Calibri" panose="020F0502020204030204" pitchFamily="34" charset="0"/>
                <a:cs typeface="Calibri" panose="020F0502020204030204" pitchFamily="34" charset="0"/>
              </a:rPr>
              <a:t>Çoklu</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programlama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paradigma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desteği</a:t>
            </a:r>
            <a:r>
              <a:rPr lang="en-US" b="0" i="0" dirty="0">
                <a:effectLst/>
                <a:latin typeface="Calibri" panose="020F0502020204030204" pitchFamily="34" charset="0"/>
                <a:cs typeface="Calibri" panose="020F0502020204030204" pitchFamily="34" charset="0"/>
              </a:rPr>
              <a:t>: Python, </a:t>
            </a:r>
            <a:r>
              <a:rPr lang="en-US" b="0" i="0" dirty="0" err="1">
                <a:effectLst/>
                <a:latin typeface="Calibri" panose="020F0502020204030204" pitchFamily="34" charset="0"/>
                <a:cs typeface="Calibri" panose="020F0502020204030204" pitchFamily="34" charset="0"/>
              </a:rPr>
              <a:t>nesne-yönelimli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emredici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işlevsel</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programlama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tarzlarını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destekler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bu</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nedenle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çeşitli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görevler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uygundur</a:t>
            </a:r>
            <a:r>
              <a:rPr lang="en-US" b="0" i="0" dirty="0">
                <a:effectLst/>
                <a:latin typeface="Calibri" panose="020F0502020204030204" pitchFamily="34" charset="0"/>
                <a:cs typeface="Calibri" panose="020F0502020204030204" pitchFamily="34" charset="0"/>
              </a:rPr>
              <a:t>.</a:t>
            </a:r>
            <a:endParaRPr lang="tr-TR" b="0" i="0" dirty="0">
              <a:effectLst/>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0" i="0" dirty="0" err="1">
                <a:effectLst/>
                <a:latin typeface="Calibri" panose="020F0502020204030204" pitchFamily="34" charset="0"/>
                <a:cs typeface="Calibri" panose="020F0502020204030204" pitchFamily="34" charset="0"/>
              </a:rPr>
              <a:t>Geniş</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kütüphane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tr-TR" b="0" i="0" dirty="0" err="1">
                <a:effectLst/>
                <a:latin typeface="Calibri" panose="020F0502020204030204" pitchFamily="34" charset="0"/>
                <a:cs typeface="Calibri" panose="020F0502020204030204" pitchFamily="34" charset="0"/>
              </a:rPr>
              <a:t>framework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desteği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Python'ın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büyük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aktif</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topluluğu</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vardır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farklı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görevler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geniş</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kütüphane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tr-TR" b="0" i="0" dirty="0" err="1">
                <a:effectLst/>
                <a:latin typeface="Calibri" panose="020F0502020204030204" pitchFamily="34" charset="0"/>
                <a:cs typeface="Calibri" panose="020F0502020204030204" pitchFamily="34" charset="0"/>
              </a:rPr>
              <a:t>framework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yelpazesi</a:t>
            </a:r>
            <a:r>
              <a:rPr lang="en-US" b="0" i="0" dirty="0">
                <a:effectLst/>
                <a:latin typeface="Calibri" panose="020F0502020204030204" pitchFamily="34" charset="0"/>
                <a:cs typeface="Calibri" panose="020F0502020204030204" pitchFamily="34" charset="0"/>
              </a:rPr>
              <a:t> </a:t>
            </a:r>
            <a:r>
              <a:rPr lang="tr-TR" b="0" i="0" dirty="0">
                <a:effectLst/>
                <a:latin typeface="Calibri" panose="020F0502020204030204" pitchFamily="34" charset="0"/>
                <a:cs typeface="Calibri" panose="020F0502020204030204" pitchFamily="34" charset="0"/>
              </a:rPr>
              <a:t> vardır.</a:t>
            </a:r>
            <a:r>
              <a:rPr lang="en-US" b="0" i="0" dirty="0">
                <a:effectLst/>
                <a:latin typeface="Calibri" panose="020F0502020204030204" pitchFamily="34" charset="0"/>
                <a:cs typeface="Calibri" panose="020F0502020204030204" pitchFamily="34" charset="0"/>
              </a:rPr>
              <a:t> </a:t>
            </a:r>
            <a:r>
              <a:rPr lang="tr-TR" dirty="0">
                <a:latin typeface="Calibri" panose="020F0502020204030204" pitchFamily="34" charset="0"/>
                <a:cs typeface="Calibri" panose="020F0502020204030204" pitchFamily="34" charset="0"/>
              </a:rPr>
              <a:t>Ö</a:t>
            </a:r>
            <a:r>
              <a:rPr lang="en-US" b="0" i="0" dirty="0" err="1">
                <a:effectLst/>
                <a:latin typeface="Calibri" panose="020F0502020204030204" pitchFamily="34" charset="0"/>
                <a:cs typeface="Calibri" panose="020F0502020204030204" pitchFamily="34" charset="0"/>
              </a:rPr>
              <a:t>rneğin</a:t>
            </a:r>
            <a:r>
              <a:rPr lang="en-US" b="0" i="0" dirty="0">
                <a:effectLst/>
                <a:latin typeface="Calibri" panose="020F0502020204030204" pitchFamily="34" charset="0"/>
                <a:cs typeface="Calibri" panose="020F0502020204030204" pitchFamily="34" charset="0"/>
              </a:rPr>
              <a:t> web </a:t>
            </a:r>
            <a:r>
              <a:rPr lang="en-US" b="0" i="0" dirty="0" err="1">
                <a:effectLst/>
                <a:latin typeface="Calibri" panose="020F0502020204030204" pitchFamily="34" charset="0"/>
                <a:cs typeface="Calibri" panose="020F0502020204030204" pitchFamily="34" charset="0"/>
              </a:rPr>
              <a:t>geliştirmesi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veri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bilimi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makine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öğrenimi</a:t>
            </a:r>
            <a:r>
              <a:rPr lang="en-US" b="0" i="0" dirty="0">
                <a:effectLst/>
                <a:latin typeface="Calibri" panose="020F0502020204030204" pitchFamily="34" charset="0"/>
                <a:cs typeface="Calibri" panose="020F0502020204030204" pitchFamily="34" charset="0"/>
              </a:rPr>
              <a:t>. Bu, Python </a:t>
            </a:r>
            <a:r>
              <a:rPr lang="en-US" b="0" i="0" dirty="0" err="1">
                <a:effectLst/>
                <a:latin typeface="Calibri" panose="020F0502020204030204" pitchFamily="34" charset="0"/>
                <a:cs typeface="Calibri" panose="020F0502020204030204" pitchFamily="34" charset="0"/>
              </a:rPr>
              <a:t>geliştiricilerinin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genellikle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özel</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görev</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mevcut</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araçlar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kütüphaneler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bulabildikleri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anlamına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gelir</a:t>
            </a:r>
            <a:r>
              <a:rPr lang="en-US" b="0" i="0" dirty="0">
                <a:effectLst/>
                <a:latin typeface="Calibri" panose="020F0502020204030204" pitchFamily="34" charset="0"/>
                <a:cs typeface="Calibri" panose="020F0502020204030204" pitchFamily="34" charset="0"/>
              </a:rPr>
              <a:t>, her </a:t>
            </a:r>
            <a:r>
              <a:rPr lang="en-US" b="0" i="0" dirty="0" err="1">
                <a:effectLst/>
                <a:latin typeface="Calibri" panose="020F0502020204030204" pitchFamily="34" charset="0"/>
                <a:cs typeface="Calibri" panose="020F0502020204030204" pitchFamily="34" charset="0"/>
              </a:rPr>
              <a:t>şeyi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sıfırdan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oluşturmak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yerine</a:t>
            </a:r>
            <a:r>
              <a:rPr lang="en-US" b="0" i="0" dirty="0">
                <a:effectLst/>
                <a:latin typeface="Calibri" panose="020F0502020204030204" pitchFamily="34" charset="0"/>
                <a:cs typeface="Calibri" panose="020F0502020204030204" pitchFamily="34" charset="0"/>
              </a:rPr>
              <a:t>.</a:t>
            </a:r>
            <a:endParaRPr lang="tr-TR" b="0" i="0" dirty="0">
              <a:effectLst/>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0" i="0" dirty="0" err="1">
                <a:effectLst/>
                <a:latin typeface="Söhne"/>
              </a:rPr>
              <a:t>Çapraz</a:t>
            </a:r>
            <a:r>
              <a:rPr lang="en-US" b="0" i="0" dirty="0">
                <a:effectLst/>
                <a:latin typeface="Söhne"/>
              </a:rPr>
              <a:t> platform </a:t>
            </a:r>
            <a:r>
              <a:rPr lang="en-US" b="0" i="0" dirty="0" err="1">
                <a:effectLst/>
                <a:latin typeface="Söhne"/>
              </a:rPr>
              <a:t>uyumluluğu</a:t>
            </a:r>
            <a:r>
              <a:rPr lang="en-US" b="0" i="0" dirty="0">
                <a:effectLst/>
                <a:latin typeface="Söhne"/>
              </a:rPr>
              <a:t>: Python Windows, Mac </a:t>
            </a:r>
            <a:r>
              <a:rPr lang="en-US" b="0" i="0" dirty="0" err="1">
                <a:effectLst/>
                <a:latin typeface="Söhne"/>
              </a:rPr>
              <a:t>ve</a:t>
            </a:r>
            <a:r>
              <a:rPr lang="en-US" b="0" i="0" dirty="0">
                <a:effectLst/>
                <a:latin typeface="Söhne"/>
              </a:rPr>
              <a:t> Linux </a:t>
            </a:r>
            <a:r>
              <a:rPr lang="en-US" b="0" i="0" dirty="0" err="1">
                <a:effectLst/>
                <a:latin typeface="Söhne"/>
              </a:rPr>
              <a:t>gibi</a:t>
            </a:r>
            <a:r>
              <a:rPr lang="en-US" b="0" i="0" dirty="0">
                <a:effectLst/>
                <a:latin typeface="Söhne"/>
              </a:rPr>
              <a:t> </a:t>
            </a:r>
            <a:r>
              <a:rPr lang="en-US" b="0" i="0" dirty="0" err="1">
                <a:effectLst/>
                <a:latin typeface="Söhne"/>
              </a:rPr>
              <a:t>çeşitli</a:t>
            </a:r>
            <a:r>
              <a:rPr lang="en-US" b="0" i="0" dirty="0">
                <a:effectLst/>
                <a:latin typeface="Söhne"/>
              </a:rPr>
              <a:t> </a:t>
            </a:r>
            <a:r>
              <a:rPr lang="en-US" b="0" i="0" dirty="0" err="1">
                <a:effectLst/>
                <a:latin typeface="Söhne"/>
              </a:rPr>
              <a:t>platformlarda</a:t>
            </a:r>
            <a:r>
              <a:rPr lang="en-US" b="0" i="0" dirty="0">
                <a:effectLst/>
                <a:latin typeface="Söhne"/>
              </a:rPr>
              <a:t> </a:t>
            </a:r>
            <a:r>
              <a:rPr lang="en-US" b="0" i="0" dirty="0" err="1">
                <a:effectLst/>
                <a:latin typeface="Söhne"/>
              </a:rPr>
              <a:t>çalışabilir</a:t>
            </a:r>
            <a:r>
              <a:rPr lang="en-US" b="0" i="0" dirty="0">
                <a:effectLst/>
                <a:latin typeface="Söhne"/>
              </a:rPr>
              <a:t>, </a:t>
            </a:r>
            <a:r>
              <a:rPr lang="en-US" b="0" i="0" dirty="0" err="1">
                <a:effectLst/>
                <a:latin typeface="Söhne"/>
              </a:rPr>
              <a:t>ayrıca</a:t>
            </a:r>
            <a:r>
              <a:rPr lang="en-US" b="0" i="0" dirty="0">
                <a:effectLst/>
                <a:latin typeface="Söhne"/>
              </a:rPr>
              <a:t> x86 </a:t>
            </a:r>
            <a:r>
              <a:rPr lang="en-US" b="0" i="0" dirty="0" err="1">
                <a:effectLst/>
                <a:latin typeface="Söhne"/>
              </a:rPr>
              <a:t>ve</a:t>
            </a:r>
            <a:r>
              <a:rPr lang="en-US" b="0" i="0" dirty="0">
                <a:effectLst/>
                <a:latin typeface="Söhne"/>
              </a:rPr>
              <a:t> ARM </a:t>
            </a:r>
            <a:r>
              <a:rPr lang="en-US" b="0" i="0" dirty="0" err="1">
                <a:effectLst/>
                <a:latin typeface="Söhne"/>
              </a:rPr>
              <a:t>gibi</a:t>
            </a:r>
            <a:r>
              <a:rPr lang="en-US" b="0" i="0" dirty="0">
                <a:effectLst/>
                <a:latin typeface="Söhne"/>
              </a:rPr>
              <a:t> </a:t>
            </a:r>
            <a:r>
              <a:rPr lang="en-US" b="0" i="0" dirty="0" err="1">
                <a:effectLst/>
                <a:latin typeface="Söhne"/>
              </a:rPr>
              <a:t>farklı</a:t>
            </a:r>
            <a:r>
              <a:rPr lang="en-US" b="0" i="0" dirty="0">
                <a:effectLst/>
                <a:latin typeface="Söhne"/>
              </a:rPr>
              <a:t> </a:t>
            </a:r>
            <a:r>
              <a:rPr lang="en-US" b="0" i="0" dirty="0" err="1">
                <a:effectLst/>
                <a:latin typeface="Söhne"/>
              </a:rPr>
              <a:t>mimarilerde</a:t>
            </a:r>
            <a:r>
              <a:rPr lang="en-US" b="0" i="0" dirty="0">
                <a:effectLst/>
                <a:latin typeface="Söhne"/>
              </a:rPr>
              <a:t> de. Bu, </a:t>
            </a:r>
            <a:r>
              <a:rPr lang="en-US" b="0" i="0" dirty="0" err="1">
                <a:effectLst/>
                <a:latin typeface="Söhne"/>
              </a:rPr>
              <a:t>farklı</a:t>
            </a:r>
            <a:r>
              <a:rPr lang="en-US" b="0" i="0" dirty="0">
                <a:effectLst/>
                <a:latin typeface="Söhne"/>
              </a:rPr>
              <a:t> </a:t>
            </a:r>
            <a:r>
              <a:rPr lang="en-US" b="0" i="0" dirty="0" err="1">
                <a:effectLst/>
                <a:latin typeface="Söhne"/>
              </a:rPr>
              <a:t>sistemlerde</a:t>
            </a:r>
            <a:r>
              <a:rPr lang="en-US" b="0" i="0" dirty="0">
                <a:effectLst/>
                <a:latin typeface="Söhne"/>
              </a:rPr>
              <a:t> </a:t>
            </a:r>
            <a:r>
              <a:rPr lang="en-US" b="0" i="0" dirty="0" err="1">
                <a:effectLst/>
                <a:latin typeface="Söhne"/>
              </a:rPr>
              <a:t>çalışması</a:t>
            </a:r>
            <a:r>
              <a:rPr lang="en-US" b="0" i="0" dirty="0">
                <a:effectLst/>
                <a:latin typeface="Söhne"/>
              </a:rPr>
              <a:t> </a:t>
            </a:r>
            <a:r>
              <a:rPr lang="en-US" b="0" i="0" dirty="0" err="1">
                <a:effectLst/>
                <a:latin typeface="Söhne"/>
              </a:rPr>
              <a:t>gereken</a:t>
            </a:r>
            <a:r>
              <a:rPr lang="en-US" b="0" i="0" dirty="0">
                <a:effectLst/>
                <a:latin typeface="Söhne"/>
              </a:rPr>
              <a:t> </a:t>
            </a:r>
            <a:r>
              <a:rPr lang="en-US" b="0" i="0" dirty="0" err="1">
                <a:effectLst/>
                <a:latin typeface="Söhne"/>
              </a:rPr>
              <a:t>yazılımın</a:t>
            </a:r>
            <a:r>
              <a:rPr lang="en-US" b="0" i="0" dirty="0">
                <a:effectLst/>
                <a:latin typeface="Söhne"/>
              </a:rPr>
              <a:t> </a:t>
            </a:r>
            <a:r>
              <a:rPr lang="en-US" b="0" i="0" dirty="0" err="1">
                <a:effectLst/>
                <a:latin typeface="Söhne"/>
              </a:rPr>
              <a:t>geliştirilmesi</a:t>
            </a:r>
            <a:r>
              <a:rPr lang="en-US" b="0" i="0" dirty="0">
                <a:effectLst/>
                <a:latin typeface="Söhne"/>
              </a:rPr>
              <a:t> </a:t>
            </a:r>
            <a:r>
              <a:rPr lang="en-US" b="0" i="0" dirty="0" err="1">
                <a:effectLst/>
                <a:latin typeface="Söhne"/>
              </a:rPr>
              <a:t>için</a:t>
            </a:r>
            <a:r>
              <a:rPr lang="en-US" b="0" i="0" dirty="0">
                <a:effectLst/>
                <a:latin typeface="Söhne"/>
              </a:rPr>
              <a:t> iyi </a:t>
            </a:r>
            <a:r>
              <a:rPr lang="en-US" b="0" i="0" dirty="0" err="1">
                <a:effectLst/>
                <a:latin typeface="Söhne"/>
              </a:rPr>
              <a:t>bir</a:t>
            </a:r>
            <a:r>
              <a:rPr lang="en-US" b="0" i="0" dirty="0">
                <a:effectLst/>
                <a:latin typeface="Söhne"/>
              </a:rPr>
              <a:t> </a:t>
            </a:r>
            <a:r>
              <a:rPr lang="en-US" b="0" i="0" dirty="0" err="1">
                <a:effectLst/>
                <a:latin typeface="Söhne"/>
              </a:rPr>
              <a:t>seçenek</a:t>
            </a:r>
            <a:r>
              <a:rPr lang="en-US" b="0" i="0" dirty="0">
                <a:effectLst/>
                <a:latin typeface="Söhne"/>
              </a:rPr>
              <a:t> </a:t>
            </a:r>
            <a:r>
              <a:rPr lang="en-US" b="0" i="0" dirty="0" err="1">
                <a:effectLst/>
                <a:latin typeface="Söhne"/>
              </a:rPr>
              <a:t>yapar</a:t>
            </a:r>
            <a:r>
              <a:rPr lang="en-US" b="0" i="0" dirty="0">
                <a:effectLst/>
                <a:latin typeface="Söhne"/>
              </a:rPr>
              <a:t>.</a:t>
            </a:r>
            <a:endParaRPr lang="tr-TR" dirty="0">
              <a:latin typeface="Calibri" panose="020F0502020204030204" pitchFamily="34" charset="0"/>
              <a:cs typeface="Calibri" panose="020F0502020204030204" pitchFamily="34" charset="0"/>
            </a:endParaRPr>
          </a:p>
        </p:txBody>
      </p:sp>
      <p:sp>
        <p:nvSpPr>
          <p:cNvPr id="7" name="PlaceHolder 2">
            <a:extLst>
              <a:ext uri="{FF2B5EF4-FFF2-40B4-BE49-F238E27FC236}">
                <a16:creationId xmlns:a16="http://schemas.microsoft.com/office/drawing/2014/main" id="{09FA3019-DE65-C0E9-913D-BF7370ED677B}"/>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3702353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5AF80A-EAA4-8CE2-E9A2-CE522D662D1F}"/>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243CAA93-3F36-5078-6FF1-6C620E058973}"/>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F38BD172-FA41-4308-8E84-1C7FBEE64850}"/>
              </a:ext>
            </a:extLst>
          </p:cNvPr>
          <p:cNvSpPr/>
          <p:nvPr/>
        </p:nvSpPr>
        <p:spPr>
          <a:xfrm>
            <a:off x="436680" y="539588"/>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marL="457200" indent="-457200" algn="ctr">
              <a:lnSpc>
                <a:spcPct val="100000"/>
              </a:lnSpc>
              <a:buFont typeface="Arial" panose="020B0604020202020204" pitchFamily="34" charset="0"/>
              <a:buChar char="•"/>
            </a:pPr>
            <a:endParaRPr lang="en-US" sz="2000" b="0" strike="noStrike" spc="-1" dirty="0">
              <a:latin typeface="Arial"/>
            </a:endParaRPr>
          </a:p>
          <a:p>
            <a:pPr marL="342900" indent="-342900">
              <a:lnSpc>
                <a:spcPct val="100000"/>
              </a:lnSpc>
              <a:buFont typeface="Arial" panose="020B0604020202020204" pitchFamily="34" charset="0"/>
              <a:buChar char="•"/>
            </a:pPr>
            <a:endParaRPr lang="en-US" sz="2000" b="0" strike="noStrike" spc="-1" dirty="0">
              <a:latin typeface="Arial"/>
            </a:endParaRPr>
          </a:p>
        </p:txBody>
      </p:sp>
      <p:sp>
        <p:nvSpPr>
          <p:cNvPr id="5" name="Metin kutusu 4">
            <a:extLst>
              <a:ext uri="{FF2B5EF4-FFF2-40B4-BE49-F238E27FC236}">
                <a16:creationId xmlns:a16="http://schemas.microsoft.com/office/drawing/2014/main" id="{0E2CCC92-3018-974D-3097-E38F0E8DCEE3}"/>
              </a:ext>
            </a:extLst>
          </p:cNvPr>
          <p:cNvSpPr txBox="1"/>
          <p:nvPr/>
        </p:nvSpPr>
        <p:spPr>
          <a:xfrm>
            <a:off x="8810727" y="6452840"/>
            <a:ext cx="457560" cy="276999"/>
          </a:xfrm>
          <a:prstGeom prst="rect">
            <a:avLst/>
          </a:prstGeom>
          <a:noFill/>
        </p:spPr>
        <p:txBody>
          <a:bodyPr wrap="square" rtlCol="0">
            <a:spAutoFit/>
          </a:bodyPr>
          <a:lstStyle/>
          <a:p>
            <a:r>
              <a:rPr lang="tr-TR" sz="1200" dirty="0"/>
              <a:t>12</a:t>
            </a:r>
          </a:p>
        </p:txBody>
      </p:sp>
      <p:sp>
        <p:nvSpPr>
          <p:cNvPr id="6" name="Metin kutusu 5">
            <a:extLst>
              <a:ext uri="{FF2B5EF4-FFF2-40B4-BE49-F238E27FC236}">
                <a16:creationId xmlns:a16="http://schemas.microsoft.com/office/drawing/2014/main" id="{BBF221C7-9E1F-37C2-4775-099950AD10FD}"/>
              </a:ext>
            </a:extLst>
          </p:cNvPr>
          <p:cNvSpPr txBox="1"/>
          <p:nvPr/>
        </p:nvSpPr>
        <p:spPr>
          <a:xfrm>
            <a:off x="685800" y="923278"/>
            <a:ext cx="7703598" cy="4801314"/>
          </a:xfrm>
          <a:prstGeom prst="rect">
            <a:avLst/>
          </a:prstGeom>
          <a:noFill/>
        </p:spPr>
        <p:txBody>
          <a:bodyPr wrap="square" rtlCol="0">
            <a:spAutoFit/>
          </a:bodyPr>
          <a:lstStyle/>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Farklı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programlama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düzeyleri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desteği</a:t>
            </a:r>
            <a:r>
              <a:rPr lang="en-US" dirty="0">
                <a:latin typeface="Calibri" panose="020F0502020204030204" pitchFamily="34" charset="0"/>
                <a:cs typeface="Calibri" panose="020F0502020204030204" pitchFamily="34" charset="0"/>
              </a:rPr>
              <a:t>: Python </a:t>
            </a:r>
            <a:r>
              <a:rPr lang="en-US" dirty="0" err="1">
                <a:latin typeface="Calibri" panose="020F0502020204030204" pitchFamily="34" charset="0"/>
                <a:cs typeface="Calibri" panose="020F0502020204030204" pitchFamily="34" charset="0"/>
              </a:rPr>
              <a:t>başlangıç</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seviyesinde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deneyimli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programcılar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için</a:t>
            </a:r>
            <a:r>
              <a:rPr lang="en-US" dirty="0">
                <a:latin typeface="Calibri" panose="020F0502020204030204" pitchFamily="34" charset="0"/>
                <a:cs typeface="Calibri" panose="020F0502020204030204" pitchFamily="34" charset="0"/>
              </a:rPr>
              <a:t> de </a:t>
            </a:r>
            <a:r>
              <a:rPr lang="en-US" dirty="0" err="1">
                <a:latin typeface="Calibri" panose="020F0502020204030204" pitchFamily="34" charset="0"/>
                <a:cs typeface="Calibri" panose="020F0502020204030204" pitchFamily="34" charset="0"/>
              </a:rPr>
              <a:t>kullanılabilir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kolay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sözdizimi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kullanımı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kolay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kütüphaneler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çerçeveler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sayesinde</a:t>
            </a:r>
            <a:r>
              <a:rPr lang="en-US" dirty="0">
                <a:latin typeface="Calibri" panose="020F0502020204030204" pitchFamily="34" charset="0"/>
                <a:cs typeface="Calibri" panose="020F0502020204030204" pitchFamily="34" charset="0"/>
              </a:rPr>
              <a:t>.</a:t>
            </a: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lvl="1"/>
            <a:r>
              <a:rPr lang="tr-TR" dirty="0" err="1">
                <a:latin typeface="Calibri" panose="020F0502020204030204" pitchFamily="34" charset="0"/>
                <a:cs typeface="Calibri" panose="020F0502020204030204" pitchFamily="34" charset="0"/>
              </a:rPr>
              <a:t>Python'ın</a:t>
            </a:r>
            <a:r>
              <a:rPr lang="tr-TR" dirty="0">
                <a:latin typeface="Calibri" panose="020F0502020204030204" pitchFamily="34" charset="0"/>
                <a:cs typeface="Calibri" panose="020F0502020204030204" pitchFamily="34" charset="0"/>
              </a:rPr>
              <a:t> esnekliği, basit betiklerden karmaşık uygulamalara kadar çeşitli görevler için iyi bir seçenek olarak parlar.</a:t>
            </a:r>
          </a:p>
          <a:p>
            <a:pPr marL="742950" lvl="1" indent="-285750">
              <a:buFont typeface="Arial" panose="020B0604020202020204" pitchFamily="34" charset="0"/>
              <a:buChar char="•"/>
            </a:pPr>
            <a:endParaRPr lang="en-US" dirty="0"/>
          </a:p>
        </p:txBody>
      </p:sp>
      <p:sp>
        <p:nvSpPr>
          <p:cNvPr id="7" name="PlaceHolder 2">
            <a:extLst>
              <a:ext uri="{FF2B5EF4-FFF2-40B4-BE49-F238E27FC236}">
                <a16:creationId xmlns:a16="http://schemas.microsoft.com/office/drawing/2014/main" id="{7B06E4E5-C4BA-81B2-A68E-CA203A7586F0}"/>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354205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88FD3E-2BE1-C25F-C42C-1EFB13A2FD15}"/>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8A042518-0810-5D83-8EB8-51F1F7074F78}"/>
              </a:ext>
            </a:extLst>
          </p:cNvPr>
          <p:cNvSpPr>
            <a:spLocks noGrp="1"/>
          </p:cNvSpPr>
          <p:nvPr>
            <p:ph type="subTitle"/>
          </p:nvPr>
        </p:nvSpPr>
        <p:spPr/>
        <p:txBody>
          <a:bodyPr/>
          <a:lstStyle/>
          <a:p>
            <a:endParaRPr lang="en-US"/>
          </a:p>
        </p:txBody>
      </p:sp>
      <p:sp>
        <p:nvSpPr>
          <p:cNvPr id="4" name="Yuvarlatılmış Dikdörtgen 4">
            <a:extLst>
              <a:ext uri="{FF2B5EF4-FFF2-40B4-BE49-F238E27FC236}">
                <a16:creationId xmlns:a16="http://schemas.microsoft.com/office/drawing/2014/main" id="{BB5B0BEA-D678-0C7A-F272-2A0A03DDF6E1}"/>
              </a:ext>
            </a:extLst>
          </p:cNvPr>
          <p:cNvSpPr/>
          <p:nvPr/>
        </p:nvSpPr>
        <p:spPr>
          <a:xfrm>
            <a:off x="467640" y="332640"/>
            <a:ext cx="8208720" cy="1007640"/>
          </a:xfrm>
          <a:prstGeom prst="roundRect">
            <a:avLst>
              <a:gd name="adj" fmla="val 16667"/>
            </a:avLst>
          </a:prstGeom>
          <a:solidFill>
            <a:srgbClr val="FFFFFF"/>
          </a:solidFill>
          <a:ln>
            <a:solidFill>
              <a:srgbClr val="4F81BD"/>
            </a:solidFill>
            <a:round/>
          </a:ln>
          <a:effectLst>
            <a:outerShdw blurRad="546120" dist="114356" dir="3597856" sx="98000" sy="98000" algn="ctr" rotWithShape="0">
              <a:srgbClr val="000000">
                <a:alpha val="99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buNone/>
            </a:pPr>
            <a:r>
              <a:rPr lang="tr-TR" sz="2000" b="0" strike="noStrike" spc="-1" dirty="0">
                <a:solidFill>
                  <a:srgbClr val="FF0000"/>
                </a:solidFill>
                <a:latin typeface="Calibri" panose="020F0502020204030204" pitchFamily="34" charset="0"/>
                <a:cs typeface="Calibri" panose="020F0502020204030204" pitchFamily="34" charset="0"/>
              </a:rPr>
              <a:t>PYTHON GELİŞTİRME ORTAMININ HAZIRLANMASI</a:t>
            </a:r>
            <a:endParaRPr lang="en-US" sz="2000" b="0" strike="noStrike" spc="-1" dirty="0">
              <a:solidFill>
                <a:srgbClr val="FF0000"/>
              </a:solidFill>
              <a:latin typeface="Calibri" panose="020F0502020204030204" pitchFamily="34" charset="0"/>
              <a:cs typeface="Calibri" panose="020F0502020204030204" pitchFamily="34" charset="0"/>
            </a:endParaRPr>
          </a:p>
        </p:txBody>
      </p:sp>
      <p:sp>
        <p:nvSpPr>
          <p:cNvPr id="5" name="Yuvarlatılmış Dikdörtgen 6">
            <a:extLst>
              <a:ext uri="{FF2B5EF4-FFF2-40B4-BE49-F238E27FC236}">
                <a16:creationId xmlns:a16="http://schemas.microsoft.com/office/drawing/2014/main" id="{7C0DA57B-1105-9A82-0D89-F7E81B0FF125}"/>
              </a:ext>
            </a:extLst>
          </p:cNvPr>
          <p:cNvSpPr/>
          <p:nvPr/>
        </p:nvSpPr>
        <p:spPr>
          <a:xfrm>
            <a:off x="457200" y="1550981"/>
            <a:ext cx="8208720" cy="5040360"/>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buNone/>
            </a:pPr>
            <a:endParaRPr lang="en-US" sz="2000" b="0" strike="noStrike" spc="-1">
              <a:latin typeface="Arial"/>
            </a:endParaRPr>
          </a:p>
          <a:p>
            <a:pPr algn="ctr">
              <a:lnSpc>
                <a:spcPct val="100000"/>
              </a:lnSpc>
              <a:buNone/>
            </a:pPr>
            <a:endParaRPr lang="en-US" sz="2000" b="0" strike="noStrike" spc="-1">
              <a:latin typeface="Arial"/>
            </a:endParaRPr>
          </a:p>
        </p:txBody>
      </p:sp>
      <p:sp>
        <p:nvSpPr>
          <p:cNvPr id="6" name="Metin kutusu 5">
            <a:extLst>
              <a:ext uri="{FF2B5EF4-FFF2-40B4-BE49-F238E27FC236}">
                <a16:creationId xmlns:a16="http://schemas.microsoft.com/office/drawing/2014/main" id="{AFA08491-F7C1-8EEF-4D63-54B5A182C7C7}"/>
              </a:ext>
            </a:extLst>
          </p:cNvPr>
          <p:cNvSpPr txBox="1"/>
          <p:nvPr/>
        </p:nvSpPr>
        <p:spPr>
          <a:xfrm>
            <a:off x="8810727" y="6452840"/>
            <a:ext cx="457560" cy="276999"/>
          </a:xfrm>
          <a:prstGeom prst="rect">
            <a:avLst/>
          </a:prstGeom>
          <a:noFill/>
        </p:spPr>
        <p:txBody>
          <a:bodyPr wrap="square" rtlCol="0">
            <a:spAutoFit/>
          </a:bodyPr>
          <a:lstStyle/>
          <a:p>
            <a:r>
              <a:rPr lang="tr-TR" sz="1200" dirty="0"/>
              <a:t>14</a:t>
            </a:r>
          </a:p>
        </p:txBody>
      </p:sp>
      <p:sp>
        <p:nvSpPr>
          <p:cNvPr id="7" name="Metin kutusu 6">
            <a:extLst>
              <a:ext uri="{FF2B5EF4-FFF2-40B4-BE49-F238E27FC236}">
                <a16:creationId xmlns:a16="http://schemas.microsoft.com/office/drawing/2014/main" id="{A3431A72-E8BC-4CC8-80EE-E0355082E0CF}"/>
              </a:ext>
            </a:extLst>
          </p:cNvPr>
          <p:cNvSpPr txBox="1"/>
          <p:nvPr/>
        </p:nvSpPr>
        <p:spPr>
          <a:xfrm>
            <a:off x="685800" y="1908699"/>
            <a:ext cx="7772040" cy="3693319"/>
          </a:xfrm>
          <a:prstGeom prst="rect">
            <a:avLst/>
          </a:prstGeom>
          <a:noFill/>
        </p:spPr>
        <p:txBody>
          <a:bodyPr wrap="square" rtlCol="0">
            <a:spAutoFit/>
          </a:bodyPr>
          <a:lstStyle/>
          <a:p>
            <a:r>
              <a:rPr lang="tr-TR" dirty="0">
                <a:solidFill>
                  <a:srgbClr val="FF0000"/>
                </a:solidFill>
                <a:latin typeface="Calibri" panose="020F0502020204030204" pitchFamily="34" charset="0"/>
                <a:cs typeface="Calibri" panose="020F0502020204030204" pitchFamily="34" charset="0"/>
              </a:rPr>
              <a:t>1.İndirme Süreci </a:t>
            </a:r>
          </a:p>
          <a:p>
            <a:endParaRPr lang="tr-TR"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Python'ı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yüklemek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genellikle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basit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süreçtir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işletim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sisteminiz</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istediğiniz</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kurulumunuza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göre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birkaç</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farklı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şekilde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yapabilirsiniz</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İşte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Python'ı</a:t>
            </a:r>
            <a:r>
              <a:rPr lang="en-US" dirty="0">
                <a:latin typeface="Calibri" panose="020F0502020204030204" pitchFamily="34" charset="0"/>
                <a:cs typeface="Calibri" panose="020F0502020204030204" pitchFamily="34" charset="0"/>
              </a:rPr>
              <a:t> Windows, Mac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Linux'ta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nasıl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yükleyeceğinizi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gösteren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genel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bakış</a:t>
            </a:r>
            <a:r>
              <a:rPr lang="en-US" dirty="0">
                <a:latin typeface="Calibri" panose="020F0502020204030204" pitchFamily="34" charset="0"/>
                <a:cs typeface="Calibri" panose="020F0502020204030204" pitchFamily="34" charset="0"/>
              </a:rPr>
              <a:t>:</a:t>
            </a:r>
            <a:endParaRPr lang="tr-TR" dirty="0">
              <a:latin typeface="Calibri" panose="020F0502020204030204" pitchFamily="34" charset="0"/>
              <a:cs typeface="Calibri" panose="020F0502020204030204" pitchFamily="34" charset="0"/>
            </a:endParaRPr>
          </a:p>
          <a:p>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Windows</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Python'ı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Windows'ta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yüklemek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kolay</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yol</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resmi</a:t>
            </a:r>
            <a:r>
              <a:rPr lang="en-US" b="0" i="0" dirty="0">
                <a:effectLst/>
                <a:latin typeface="Calibri" panose="020F0502020204030204" pitchFamily="34" charset="0"/>
                <a:cs typeface="Calibri" panose="020F0502020204030204" pitchFamily="34" charset="0"/>
              </a:rPr>
              <a:t> Python </a:t>
            </a:r>
            <a:r>
              <a:rPr lang="en-US" b="0" i="0" dirty="0" err="1">
                <a:effectLst/>
                <a:latin typeface="Calibri" panose="020F0502020204030204" pitchFamily="34" charset="0"/>
                <a:cs typeface="Calibri" panose="020F0502020204030204" pitchFamily="34" charset="0"/>
              </a:rPr>
              <a:t>websitesinden</a:t>
            </a:r>
            <a:r>
              <a:rPr lang="en-US" b="0" i="0" dirty="0">
                <a:effectLst/>
                <a:latin typeface="Calibri" panose="020F0502020204030204" pitchFamily="34" charset="0"/>
                <a:cs typeface="Calibri" panose="020F0502020204030204" pitchFamily="34" charset="0"/>
              </a:rPr>
              <a:t> (</a:t>
            </a:r>
            <a:r>
              <a:rPr lang="en-US" b="0" i="0" u="sng"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https://www.python.org/downloads/</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yükleyiciyi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indirmektir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Yükleyici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indirildikten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sonra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üzerine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çift</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tıklayın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Python'ı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yüklemek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yön</a:t>
            </a:r>
            <a:r>
              <a:rPr lang="tr-TR" b="0" i="0" dirty="0">
                <a:effectLst/>
                <a:latin typeface="Calibri" panose="020F0502020204030204" pitchFamily="34" charset="0"/>
                <a:cs typeface="Calibri" panose="020F0502020204030204" pitchFamily="34" charset="0"/>
              </a:rPr>
              <a:t>tem</a:t>
            </a:r>
            <a:r>
              <a:rPr lang="en-US" b="0" i="0" dirty="0" err="1">
                <a:effectLst/>
                <a:latin typeface="Calibri" panose="020F0502020204030204" pitchFamily="34" charset="0"/>
                <a:cs typeface="Calibri" panose="020F0502020204030204" pitchFamily="34" charset="0"/>
              </a:rPr>
              <a:t>leri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izleyin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Python'ı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PATH'e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ekle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seçeneğini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seçin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böylece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Python'ı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sistem</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yolunuza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dahil</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edersiniz</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böylece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komut</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isteminden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kolayca</a:t>
            </a:r>
            <a:r>
              <a:rPr lang="en-US" b="0" i="0" dirty="0">
                <a:effectLst/>
                <a:latin typeface="Calibri" panose="020F0502020204030204" pitchFamily="34" charset="0"/>
                <a:cs typeface="Calibri" panose="020F0502020204030204" pitchFamily="34" charset="0"/>
              </a:rPr>
              <a:t> python </a:t>
            </a:r>
            <a:r>
              <a:rPr lang="en-US" b="0" i="0" dirty="0" err="1">
                <a:effectLst/>
                <a:latin typeface="Calibri" panose="020F0502020204030204" pitchFamily="34" charset="0"/>
                <a:cs typeface="Calibri" panose="020F0502020204030204" pitchFamily="34" charset="0"/>
              </a:rPr>
              <a:t>çalıştırabilirsiniz</a:t>
            </a:r>
            <a:r>
              <a:rPr lang="en-US" b="0" i="0" dirty="0">
                <a:effectLst/>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8" name="PlaceHolder 2">
            <a:extLst>
              <a:ext uri="{FF2B5EF4-FFF2-40B4-BE49-F238E27FC236}">
                <a16:creationId xmlns:a16="http://schemas.microsoft.com/office/drawing/2014/main" id="{E0367DB6-4994-7684-1529-12A62612E3A5}"/>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366104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8EFECF-487B-F7A0-E35A-1E84085DC9E8}"/>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6CA2DBC9-21CE-D810-5361-4D49784F1994}"/>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C5387459-5287-E09C-1D3E-54E926100D86}"/>
              </a:ext>
            </a:extLst>
          </p:cNvPr>
          <p:cNvSpPr/>
          <p:nvPr/>
        </p:nvSpPr>
        <p:spPr>
          <a:xfrm>
            <a:off x="436680" y="539588"/>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marL="457200" indent="-457200" algn="ctr">
              <a:lnSpc>
                <a:spcPct val="100000"/>
              </a:lnSpc>
              <a:buFont typeface="Arial" panose="020B0604020202020204" pitchFamily="34" charset="0"/>
              <a:buChar char="•"/>
            </a:pPr>
            <a:endParaRPr lang="en-US" sz="2000" b="0" strike="noStrike" spc="-1" dirty="0">
              <a:latin typeface="Arial"/>
            </a:endParaRPr>
          </a:p>
          <a:p>
            <a:pPr marL="342900" indent="-342900">
              <a:lnSpc>
                <a:spcPct val="100000"/>
              </a:lnSpc>
              <a:buFont typeface="Arial" panose="020B0604020202020204" pitchFamily="34" charset="0"/>
              <a:buChar char="•"/>
            </a:pPr>
            <a:endParaRPr lang="en-US" sz="2000" b="0" strike="noStrike" spc="-1" dirty="0">
              <a:latin typeface="Arial"/>
            </a:endParaRPr>
          </a:p>
        </p:txBody>
      </p:sp>
      <p:sp>
        <p:nvSpPr>
          <p:cNvPr id="5" name="Metin kutusu 4">
            <a:extLst>
              <a:ext uri="{FF2B5EF4-FFF2-40B4-BE49-F238E27FC236}">
                <a16:creationId xmlns:a16="http://schemas.microsoft.com/office/drawing/2014/main" id="{19648A47-81C2-7CF6-F8F3-693CCED2CA62}"/>
              </a:ext>
            </a:extLst>
          </p:cNvPr>
          <p:cNvSpPr txBox="1"/>
          <p:nvPr/>
        </p:nvSpPr>
        <p:spPr>
          <a:xfrm>
            <a:off x="8810727" y="6452840"/>
            <a:ext cx="457560" cy="276999"/>
          </a:xfrm>
          <a:prstGeom prst="rect">
            <a:avLst/>
          </a:prstGeom>
          <a:noFill/>
        </p:spPr>
        <p:txBody>
          <a:bodyPr wrap="square" rtlCol="0">
            <a:spAutoFit/>
          </a:bodyPr>
          <a:lstStyle/>
          <a:p>
            <a:r>
              <a:rPr lang="tr-TR" sz="1200" dirty="0"/>
              <a:t>15</a:t>
            </a:r>
          </a:p>
        </p:txBody>
      </p:sp>
      <p:sp>
        <p:nvSpPr>
          <p:cNvPr id="9" name="Metin kutusu 8">
            <a:extLst>
              <a:ext uri="{FF2B5EF4-FFF2-40B4-BE49-F238E27FC236}">
                <a16:creationId xmlns:a16="http://schemas.microsoft.com/office/drawing/2014/main" id="{5F1DAB04-1FD2-0F86-1078-7A3D0D704575}"/>
              </a:ext>
            </a:extLst>
          </p:cNvPr>
          <p:cNvSpPr txBox="1"/>
          <p:nvPr/>
        </p:nvSpPr>
        <p:spPr>
          <a:xfrm>
            <a:off x="825623" y="976544"/>
            <a:ext cx="7501631" cy="4801314"/>
          </a:xfrm>
          <a:prstGeom prst="rect">
            <a:avLst/>
          </a:prstGeom>
          <a:noFill/>
        </p:spPr>
        <p:txBody>
          <a:bodyPr wrap="square" rtlCol="0">
            <a:spAutoFit/>
          </a:bodyPr>
          <a:lstStyle/>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tr-TR" dirty="0">
                <a:latin typeface="Calibri" panose="020F0502020204030204" pitchFamily="34" charset="0"/>
                <a:cs typeface="Calibri" panose="020F0502020204030204" pitchFamily="34" charset="0"/>
              </a:rPr>
              <a:t>Mac : Python’ı Mac’te yüklemek için en kolay yol , resmi Python </a:t>
            </a:r>
          </a:p>
          <a:p>
            <a:pPr lvl="1"/>
            <a:r>
              <a:rPr lang="tr-TR" dirty="0">
                <a:latin typeface="Calibri" panose="020F0502020204030204" pitchFamily="34" charset="0"/>
                <a:cs typeface="Calibri" panose="020F0502020204030204" pitchFamily="34" charset="0"/>
              </a:rPr>
              <a:t>Web sitesinden (</a:t>
            </a:r>
            <a:r>
              <a:rPr lang="tr-TR"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https://www.python.org/downloads/</a:t>
            </a:r>
            <a:r>
              <a:rPr lang="tr-TR" dirty="0">
                <a:latin typeface="Calibri" panose="020F0502020204030204" pitchFamily="34" charset="0"/>
                <a:cs typeface="Calibri" panose="020F0502020204030204" pitchFamily="34" charset="0"/>
              </a:rPr>
              <a:t>) yükleyicisini indirip , çalıştırmaktır. </a:t>
            </a:r>
          </a:p>
          <a:p>
            <a:pPr lvl="1"/>
            <a:r>
              <a:rPr lang="tr-TR" dirty="0">
                <a:latin typeface="Calibri" panose="020F0502020204030204" pitchFamily="34" charset="0"/>
                <a:cs typeface="Calibri" panose="020F0502020204030204" pitchFamily="34" charset="0"/>
              </a:rPr>
              <a:t>Diğer bir alternatif yöntemi ise Python’ı </a:t>
            </a:r>
            <a:r>
              <a:rPr lang="tr-TR" dirty="0" err="1">
                <a:latin typeface="Calibri" panose="020F0502020204030204" pitchFamily="34" charset="0"/>
                <a:cs typeface="Calibri" panose="020F0502020204030204" pitchFamily="34" charset="0"/>
              </a:rPr>
              <a:t>Homebre</a:t>
            </a:r>
            <a:r>
              <a:rPr lang="tr-TR" dirty="0">
                <a:latin typeface="Calibri" panose="020F0502020204030204" pitchFamily="34" charset="0"/>
                <a:cs typeface="Calibri" panose="020F0502020204030204" pitchFamily="34" charset="0"/>
              </a:rPr>
              <a:t> paket yöneticisiyle de yükleyebilirsiniz, ‘</a:t>
            </a:r>
            <a:r>
              <a:rPr lang="tr-TR" dirty="0" err="1">
                <a:latin typeface="Calibri" panose="020F0502020204030204" pitchFamily="34" charset="0"/>
                <a:cs typeface="Calibri" panose="020F0502020204030204" pitchFamily="34" charset="0"/>
              </a:rPr>
              <a:t>brew</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install</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python</a:t>
            </a:r>
            <a:r>
              <a:rPr lang="tr-TR" dirty="0">
                <a:latin typeface="Calibri" panose="020F0502020204030204" pitchFamily="34" charset="0"/>
                <a:cs typeface="Calibri" panose="020F0502020204030204" pitchFamily="34" charset="0"/>
              </a:rPr>
              <a:t> ’ komutunu çalıştırarak aynı süreci elde etmiş olursunuz .</a:t>
            </a:r>
          </a:p>
          <a:p>
            <a:pPr lvl="1"/>
            <a:endParaRPr lang="tr-TR" dirty="0">
              <a:latin typeface="Calibri" panose="020F0502020204030204" pitchFamily="34" charset="0"/>
              <a:cs typeface="Calibri" panose="020F0502020204030204" pitchFamily="34" charset="0"/>
            </a:endParaRPr>
          </a:p>
          <a:p>
            <a:pPr lvl="1"/>
            <a:endParaRPr lang="tr-TR" dirty="0">
              <a:latin typeface="Calibri" panose="020F0502020204030204" pitchFamily="34" charset="0"/>
              <a:cs typeface="Calibri" panose="020F0502020204030204" pitchFamily="34" charset="0"/>
            </a:endParaRPr>
          </a:p>
          <a:p>
            <a:pPr lvl="1"/>
            <a:endParaRPr lang="tr-TR" dirty="0">
              <a:latin typeface="Calibri" panose="020F0502020204030204" pitchFamily="34" charset="0"/>
              <a:cs typeface="Calibri" panose="020F0502020204030204" pitchFamily="34" charset="0"/>
            </a:endParaRPr>
          </a:p>
          <a:p>
            <a:pPr lvl="1"/>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tr-TR" dirty="0">
                <a:latin typeface="Calibri" panose="020F0502020204030204" pitchFamily="34" charset="0"/>
                <a:cs typeface="Calibri" panose="020F0502020204030204" pitchFamily="34" charset="0"/>
              </a:rPr>
              <a:t>Linux: Python'ı Linux'ta yüklemek için en kolay yol, belirli dağıtımınız için paket yöneticisini kullanmaktır. Örneğin, Ubuntu ve </a:t>
            </a:r>
            <a:r>
              <a:rPr lang="tr-TR" dirty="0" err="1">
                <a:latin typeface="Calibri" panose="020F0502020204030204" pitchFamily="34" charset="0"/>
                <a:cs typeface="Calibri" panose="020F0502020204030204" pitchFamily="34" charset="0"/>
              </a:rPr>
              <a:t>Debian'de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apt</a:t>
            </a:r>
            <a:r>
              <a:rPr lang="tr-TR" dirty="0">
                <a:latin typeface="Calibri" panose="020F0502020204030204" pitchFamily="34" charset="0"/>
                <a:cs typeface="Calibri" panose="020F0502020204030204" pitchFamily="34" charset="0"/>
              </a:rPr>
              <a:t> paket yöneticisiyle ‘</a:t>
            </a:r>
            <a:r>
              <a:rPr lang="tr-TR" dirty="0" err="1">
                <a:latin typeface="Calibri" panose="020F0502020204030204" pitchFamily="34" charset="0"/>
                <a:cs typeface="Calibri" panose="020F0502020204030204" pitchFamily="34" charset="0"/>
              </a:rPr>
              <a:t>sudo</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apt-get</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install</a:t>
            </a:r>
            <a:r>
              <a:rPr lang="tr-TR" dirty="0">
                <a:latin typeface="Calibri" panose="020F0502020204030204" pitchFamily="34" charset="0"/>
                <a:cs typeface="Calibri" panose="020F0502020204030204" pitchFamily="34" charset="0"/>
              </a:rPr>
              <a:t> python3’ komutunu çalıştırarak yükleyebilirsiniz. </a:t>
            </a:r>
            <a:r>
              <a:rPr lang="tr-TR" dirty="0" err="1">
                <a:latin typeface="Calibri" panose="020F0502020204030204" pitchFamily="34" charset="0"/>
                <a:cs typeface="Calibri" panose="020F0502020204030204" pitchFamily="34" charset="0"/>
              </a:rPr>
              <a:t>Fedora</a:t>
            </a:r>
            <a:r>
              <a:rPr lang="tr-TR" dirty="0">
                <a:latin typeface="Calibri" panose="020F0502020204030204" pitchFamily="34" charset="0"/>
                <a:cs typeface="Calibri" panose="020F0502020204030204" pitchFamily="34" charset="0"/>
              </a:rPr>
              <a:t> ve </a:t>
            </a:r>
            <a:r>
              <a:rPr lang="tr-TR" dirty="0" err="1">
                <a:latin typeface="Calibri" panose="020F0502020204030204" pitchFamily="34" charset="0"/>
                <a:cs typeface="Calibri" panose="020F0502020204030204" pitchFamily="34" charset="0"/>
              </a:rPr>
              <a:t>CentOS'de</a:t>
            </a:r>
            <a:r>
              <a:rPr lang="tr-TR" dirty="0">
                <a:latin typeface="Calibri" panose="020F0502020204030204" pitchFamily="34" charset="0"/>
                <a:cs typeface="Calibri" panose="020F0502020204030204" pitchFamily="34" charset="0"/>
              </a:rPr>
              <a:t> ise yum paket yöneticisiyle ‘</a:t>
            </a:r>
            <a:r>
              <a:rPr lang="tr-TR" dirty="0" err="1">
                <a:latin typeface="Calibri" panose="020F0502020204030204" pitchFamily="34" charset="0"/>
                <a:cs typeface="Calibri" panose="020F0502020204030204" pitchFamily="34" charset="0"/>
              </a:rPr>
              <a:t>sudo</a:t>
            </a:r>
            <a:r>
              <a:rPr lang="tr-TR" dirty="0">
                <a:latin typeface="Calibri" panose="020F0502020204030204" pitchFamily="34" charset="0"/>
                <a:cs typeface="Calibri" panose="020F0502020204030204" pitchFamily="34" charset="0"/>
              </a:rPr>
              <a:t> yum </a:t>
            </a:r>
            <a:r>
              <a:rPr lang="tr-TR" dirty="0" err="1">
                <a:latin typeface="Calibri" panose="020F0502020204030204" pitchFamily="34" charset="0"/>
                <a:cs typeface="Calibri" panose="020F0502020204030204" pitchFamily="34" charset="0"/>
              </a:rPr>
              <a:t>install</a:t>
            </a:r>
            <a:r>
              <a:rPr lang="tr-TR" dirty="0">
                <a:latin typeface="Calibri" panose="020F0502020204030204" pitchFamily="34" charset="0"/>
                <a:cs typeface="Calibri" panose="020F0502020204030204" pitchFamily="34" charset="0"/>
              </a:rPr>
              <a:t> python3’ komutunu çalıştırarak yükleyebilirsiniz.</a:t>
            </a:r>
          </a:p>
          <a:p>
            <a:pPr lvl="1"/>
            <a:endParaRPr lang="en-US" dirty="0"/>
          </a:p>
        </p:txBody>
      </p:sp>
      <p:sp>
        <p:nvSpPr>
          <p:cNvPr id="6" name="PlaceHolder 2">
            <a:extLst>
              <a:ext uri="{FF2B5EF4-FFF2-40B4-BE49-F238E27FC236}">
                <a16:creationId xmlns:a16="http://schemas.microsoft.com/office/drawing/2014/main" id="{720C1E1E-860C-A75A-F5E7-0AF7750A67E8}"/>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99830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7B462B-8B4E-F1B8-689D-308518E24BD2}"/>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71C06383-E1B2-F98E-C47F-8FAB231FF5EC}"/>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C3F4E99A-7CCF-A58A-C3A3-0D5F328638FF}"/>
              </a:ext>
            </a:extLst>
          </p:cNvPr>
          <p:cNvSpPr/>
          <p:nvPr/>
        </p:nvSpPr>
        <p:spPr>
          <a:xfrm>
            <a:off x="436680" y="539588"/>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marL="457200" indent="-457200" algn="ctr">
              <a:lnSpc>
                <a:spcPct val="100000"/>
              </a:lnSpc>
              <a:buFont typeface="Arial" panose="020B0604020202020204" pitchFamily="34" charset="0"/>
              <a:buChar char="•"/>
            </a:pPr>
            <a:endParaRPr lang="en-US" sz="2000" b="0" strike="noStrike" spc="-1" dirty="0">
              <a:latin typeface="Arial"/>
            </a:endParaRPr>
          </a:p>
          <a:p>
            <a:pPr marL="342900" indent="-342900">
              <a:lnSpc>
                <a:spcPct val="100000"/>
              </a:lnSpc>
              <a:buFont typeface="Arial" panose="020B0604020202020204" pitchFamily="34" charset="0"/>
              <a:buChar char="•"/>
            </a:pPr>
            <a:endParaRPr lang="en-US" sz="2000" b="0" strike="noStrike" spc="-1" dirty="0">
              <a:latin typeface="Arial"/>
            </a:endParaRPr>
          </a:p>
        </p:txBody>
      </p:sp>
      <p:sp>
        <p:nvSpPr>
          <p:cNvPr id="5" name="Metin kutusu 4">
            <a:extLst>
              <a:ext uri="{FF2B5EF4-FFF2-40B4-BE49-F238E27FC236}">
                <a16:creationId xmlns:a16="http://schemas.microsoft.com/office/drawing/2014/main" id="{67DC4CB7-DFDD-4F76-254A-34A068177F61}"/>
              </a:ext>
            </a:extLst>
          </p:cNvPr>
          <p:cNvSpPr txBox="1"/>
          <p:nvPr/>
        </p:nvSpPr>
        <p:spPr>
          <a:xfrm>
            <a:off x="8810727" y="6452840"/>
            <a:ext cx="457560" cy="276999"/>
          </a:xfrm>
          <a:prstGeom prst="rect">
            <a:avLst/>
          </a:prstGeom>
          <a:noFill/>
        </p:spPr>
        <p:txBody>
          <a:bodyPr wrap="square" rtlCol="0">
            <a:spAutoFit/>
          </a:bodyPr>
          <a:lstStyle/>
          <a:p>
            <a:r>
              <a:rPr lang="tr-TR" sz="1200" dirty="0"/>
              <a:t>16</a:t>
            </a:r>
          </a:p>
        </p:txBody>
      </p:sp>
      <p:sp>
        <p:nvSpPr>
          <p:cNvPr id="6" name="Metin kutusu 5">
            <a:extLst>
              <a:ext uri="{FF2B5EF4-FFF2-40B4-BE49-F238E27FC236}">
                <a16:creationId xmlns:a16="http://schemas.microsoft.com/office/drawing/2014/main" id="{D219E2EE-1F5E-F285-FF7C-E78BF638E740}"/>
              </a:ext>
            </a:extLst>
          </p:cNvPr>
          <p:cNvSpPr txBox="1"/>
          <p:nvPr/>
        </p:nvSpPr>
        <p:spPr>
          <a:xfrm>
            <a:off x="754599" y="1118424"/>
            <a:ext cx="7546019" cy="923330"/>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   Windows işletim sistemine Python kurmak için ,        (</a:t>
            </a:r>
            <a:r>
              <a:rPr lang="tr-TR" dirty="0">
                <a:latin typeface="Calibri" panose="020F0502020204030204" pitchFamily="34" charset="0"/>
                <a:cs typeface="Calibri" panose="020F0502020204030204" pitchFamily="34" charset="0"/>
                <a:hlinkClick r:id="rId2"/>
              </a:rPr>
              <a:t>https://www.python.org/downloads/</a:t>
            </a:r>
            <a:r>
              <a:rPr lang="tr-TR" dirty="0">
                <a:latin typeface="Calibri" panose="020F0502020204030204" pitchFamily="34" charset="0"/>
                <a:cs typeface="Calibri" panose="020F0502020204030204" pitchFamily="34" charset="0"/>
              </a:rPr>
              <a:t>) adresine giriyoruz.</a:t>
            </a:r>
          </a:p>
          <a:p>
            <a:endParaRPr lang="tr-TR" dirty="0"/>
          </a:p>
        </p:txBody>
      </p:sp>
      <p:pic>
        <p:nvPicPr>
          <p:cNvPr id="8" name="Resim 7">
            <a:extLst>
              <a:ext uri="{FF2B5EF4-FFF2-40B4-BE49-F238E27FC236}">
                <a16:creationId xmlns:a16="http://schemas.microsoft.com/office/drawing/2014/main" id="{B54D52D3-5004-A623-3846-5FB9CCBD420C}"/>
              </a:ext>
            </a:extLst>
          </p:cNvPr>
          <p:cNvPicPr>
            <a:picLocks noChangeAspect="1"/>
          </p:cNvPicPr>
          <p:nvPr/>
        </p:nvPicPr>
        <p:blipFill>
          <a:blip r:embed="rId3"/>
          <a:stretch>
            <a:fillRect/>
          </a:stretch>
        </p:blipFill>
        <p:spPr>
          <a:xfrm>
            <a:off x="1357353" y="2654466"/>
            <a:ext cx="6340516" cy="3663946"/>
          </a:xfrm>
          <a:prstGeom prst="rect">
            <a:avLst/>
          </a:prstGeom>
        </p:spPr>
      </p:pic>
      <p:pic>
        <p:nvPicPr>
          <p:cNvPr id="10" name="Resim 9">
            <a:extLst>
              <a:ext uri="{FF2B5EF4-FFF2-40B4-BE49-F238E27FC236}">
                <a16:creationId xmlns:a16="http://schemas.microsoft.com/office/drawing/2014/main" id="{9C6A2B39-9D2E-2BC6-5499-07C96B00C942}"/>
              </a:ext>
            </a:extLst>
          </p:cNvPr>
          <p:cNvPicPr>
            <a:picLocks noChangeAspect="1"/>
          </p:cNvPicPr>
          <p:nvPr/>
        </p:nvPicPr>
        <p:blipFill>
          <a:blip r:embed="rId4"/>
          <a:stretch>
            <a:fillRect/>
          </a:stretch>
        </p:blipFill>
        <p:spPr>
          <a:xfrm>
            <a:off x="1357352" y="2197036"/>
            <a:ext cx="6340515" cy="285790"/>
          </a:xfrm>
          <a:prstGeom prst="rect">
            <a:avLst/>
          </a:prstGeom>
        </p:spPr>
      </p:pic>
      <p:sp>
        <p:nvSpPr>
          <p:cNvPr id="7" name="PlaceHolder 2">
            <a:extLst>
              <a:ext uri="{FF2B5EF4-FFF2-40B4-BE49-F238E27FC236}">
                <a16:creationId xmlns:a16="http://schemas.microsoft.com/office/drawing/2014/main" id="{BCBC5AFB-4940-A049-C0EA-3C51A392ED05}"/>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161317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C11CD2-B3B0-F9DD-CC9A-6DF145D618D5}"/>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46504096-3004-C607-A4D8-E8D4941F5BFA}"/>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718F814E-0EB3-5A86-122C-89CEE8ABE73C}"/>
              </a:ext>
            </a:extLst>
          </p:cNvPr>
          <p:cNvSpPr/>
          <p:nvPr/>
        </p:nvSpPr>
        <p:spPr>
          <a:xfrm>
            <a:off x="457200" y="539588"/>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endParaRPr lang="en-US" sz="2000" b="0" strike="noStrike" spc="-1" dirty="0">
              <a:latin typeface="Arial"/>
            </a:endParaRPr>
          </a:p>
        </p:txBody>
      </p:sp>
      <p:sp>
        <p:nvSpPr>
          <p:cNvPr id="5" name="Metin kutusu 4">
            <a:extLst>
              <a:ext uri="{FF2B5EF4-FFF2-40B4-BE49-F238E27FC236}">
                <a16:creationId xmlns:a16="http://schemas.microsoft.com/office/drawing/2014/main" id="{D6B849AF-9DAC-8C05-364E-F78EF1568A53}"/>
              </a:ext>
            </a:extLst>
          </p:cNvPr>
          <p:cNvSpPr txBox="1"/>
          <p:nvPr/>
        </p:nvSpPr>
        <p:spPr>
          <a:xfrm>
            <a:off x="8810727" y="6452840"/>
            <a:ext cx="457560" cy="276999"/>
          </a:xfrm>
          <a:prstGeom prst="rect">
            <a:avLst/>
          </a:prstGeom>
          <a:noFill/>
        </p:spPr>
        <p:txBody>
          <a:bodyPr wrap="square" rtlCol="0">
            <a:spAutoFit/>
          </a:bodyPr>
          <a:lstStyle/>
          <a:p>
            <a:r>
              <a:rPr lang="tr-TR" sz="1200" dirty="0"/>
              <a:t>17</a:t>
            </a:r>
          </a:p>
        </p:txBody>
      </p:sp>
      <p:pic>
        <p:nvPicPr>
          <p:cNvPr id="7" name="Resim 6">
            <a:extLst>
              <a:ext uri="{FF2B5EF4-FFF2-40B4-BE49-F238E27FC236}">
                <a16:creationId xmlns:a16="http://schemas.microsoft.com/office/drawing/2014/main" id="{4C81A58B-1D5F-B097-53ED-FF435D8C4ADB}"/>
              </a:ext>
            </a:extLst>
          </p:cNvPr>
          <p:cNvPicPr>
            <a:picLocks noChangeAspect="1"/>
          </p:cNvPicPr>
          <p:nvPr/>
        </p:nvPicPr>
        <p:blipFill>
          <a:blip r:embed="rId2"/>
          <a:stretch>
            <a:fillRect/>
          </a:stretch>
        </p:blipFill>
        <p:spPr>
          <a:xfrm>
            <a:off x="873133" y="907449"/>
            <a:ext cx="3522728" cy="1609476"/>
          </a:xfrm>
          <a:prstGeom prst="rect">
            <a:avLst/>
          </a:prstGeom>
        </p:spPr>
      </p:pic>
      <p:sp>
        <p:nvSpPr>
          <p:cNvPr id="8" name="Metin kutusu 7">
            <a:extLst>
              <a:ext uri="{FF2B5EF4-FFF2-40B4-BE49-F238E27FC236}">
                <a16:creationId xmlns:a16="http://schemas.microsoft.com/office/drawing/2014/main" id="{AA6E5608-E25E-C8B2-51B8-E3D87236AC52}"/>
              </a:ext>
            </a:extLst>
          </p:cNvPr>
          <p:cNvSpPr txBox="1"/>
          <p:nvPr/>
        </p:nvSpPr>
        <p:spPr>
          <a:xfrm>
            <a:off x="4583194" y="1318858"/>
            <a:ext cx="3522728"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Buradan download kısmına tıklıyoruz.</a:t>
            </a:r>
            <a:endParaRPr lang="en-US" dirty="0">
              <a:latin typeface="Calibri" panose="020F0502020204030204" pitchFamily="34" charset="0"/>
              <a:cs typeface="Calibri" panose="020F0502020204030204" pitchFamily="34" charset="0"/>
            </a:endParaRPr>
          </a:p>
        </p:txBody>
      </p:sp>
      <p:pic>
        <p:nvPicPr>
          <p:cNvPr id="10" name="Resim 9">
            <a:extLst>
              <a:ext uri="{FF2B5EF4-FFF2-40B4-BE49-F238E27FC236}">
                <a16:creationId xmlns:a16="http://schemas.microsoft.com/office/drawing/2014/main" id="{365F489B-1744-6A3C-4AF1-93088478BD19}"/>
              </a:ext>
            </a:extLst>
          </p:cNvPr>
          <p:cNvPicPr>
            <a:picLocks noChangeAspect="1"/>
          </p:cNvPicPr>
          <p:nvPr/>
        </p:nvPicPr>
        <p:blipFill>
          <a:blip r:embed="rId3"/>
          <a:stretch>
            <a:fillRect/>
          </a:stretch>
        </p:blipFill>
        <p:spPr>
          <a:xfrm>
            <a:off x="873133" y="2682216"/>
            <a:ext cx="4636286" cy="2330408"/>
          </a:xfrm>
          <a:prstGeom prst="rect">
            <a:avLst/>
          </a:prstGeom>
        </p:spPr>
      </p:pic>
      <p:sp>
        <p:nvSpPr>
          <p:cNvPr id="11" name="Metin kutusu 10">
            <a:extLst>
              <a:ext uri="{FF2B5EF4-FFF2-40B4-BE49-F238E27FC236}">
                <a16:creationId xmlns:a16="http://schemas.microsoft.com/office/drawing/2014/main" id="{4A422B6B-4821-8B2B-DFAE-55AA487714C1}"/>
              </a:ext>
            </a:extLst>
          </p:cNvPr>
          <p:cNvSpPr txBox="1"/>
          <p:nvPr/>
        </p:nvSpPr>
        <p:spPr>
          <a:xfrm>
            <a:off x="5671588" y="2999835"/>
            <a:ext cx="2811642" cy="1200329"/>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Açılan pencerede, dosyamızı indirmek istediğimiz konumu seçiyoruz.</a:t>
            </a:r>
            <a:endParaRPr lang="en-US" dirty="0">
              <a:latin typeface="Calibri" panose="020F0502020204030204" pitchFamily="34" charset="0"/>
              <a:cs typeface="Calibri" panose="020F0502020204030204" pitchFamily="34" charset="0"/>
            </a:endParaRPr>
          </a:p>
        </p:txBody>
      </p:sp>
      <p:sp>
        <p:nvSpPr>
          <p:cNvPr id="6" name="PlaceHolder 2">
            <a:extLst>
              <a:ext uri="{FF2B5EF4-FFF2-40B4-BE49-F238E27FC236}">
                <a16:creationId xmlns:a16="http://schemas.microsoft.com/office/drawing/2014/main" id="{84559B90-40A8-B602-561D-CC4FA0C46D71}"/>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91362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EF75EB-FEF5-D567-B7AE-DFE624AC507A}"/>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A10E7692-B87B-F2CF-05D2-BAE3CD1A7E7D}"/>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A4BE3B44-F2D2-D9A7-A5E3-D00D11CAD10B}"/>
              </a:ext>
            </a:extLst>
          </p:cNvPr>
          <p:cNvSpPr/>
          <p:nvPr/>
        </p:nvSpPr>
        <p:spPr>
          <a:xfrm>
            <a:off x="457200" y="179962"/>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endParaRPr lang="en-US" sz="2000" b="0" strike="noStrike" spc="-1" dirty="0">
              <a:latin typeface="Arial"/>
            </a:endParaRPr>
          </a:p>
        </p:txBody>
      </p:sp>
      <p:sp>
        <p:nvSpPr>
          <p:cNvPr id="5" name="Metin kutusu 4">
            <a:extLst>
              <a:ext uri="{FF2B5EF4-FFF2-40B4-BE49-F238E27FC236}">
                <a16:creationId xmlns:a16="http://schemas.microsoft.com/office/drawing/2014/main" id="{9E4954EA-44A2-CACE-9DA2-963D3E683901}"/>
              </a:ext>
            </a:extLst>
          </p:cNvPr>
          <p:cNvSpPr txBox="1"/>
          <p:nvPr/>
        </p:nvSpPr>
        <p:spPr>
          <a:xfrm>
            <a:off x="8810727" y="6452840"/>
            <a:ext cx="457560" cy="276999"/>
          </a:xfrm>
          <a:prstGeom prst="rect">
            <a:avLst/>
          </a:prstGeom>
          <a:noFill/>
        </p:spPr>
        <p:txBody>
          <a:bodyPr wrap="square" rtlCol="0">
            <a:spAutoFit/>
          </a:bodyPr>
          <a:lstStyle/>
          <a:p>
            <a:r>
              <a:rPr lang="tr-TR" sz="1200" dirty="0"/>
              <a:t>18</a:t>
            </a:r>
          </a:p>
        </p:txBody>
      </p:sp>
      <p:pic>
        <p:nvPicPr>
          <p:cNvPr id="7" name="Resim 6">
            <a:extLst>
              <a:ext uri="{FF2B5EF4-FFF2-40B4-BE49-F238E27FC236}">
                <a16:creationId xmlns:a16="http://schemas.microsoft.com/office/drawing/2014/main" id="{121CEB5D-865B-4522-6F0E-E947B7274BD0}"/>
              </a:ext>
            </a:extLst>
          </p:cNvPr>
          <p:cNvPicPr>
            <a:picLocks noChangeAspect="1"/>
          </p:cNvPicPr>
          <p:nvPr/>
        </p:nvPicPr>
        <p:blipFill>
          <a:blip r:embed="rId2"/>
          <a:stretch>
            <a:fillRect/>
          </a:stretch>
        </p:blipFill>
        <p:spPr>
          <a:xfrm>
            <a:off x="976544" y="687623"/>
            <a:ext cx="6954247" cy="2602185"/>
          </a:xfrm>
          <a:prstGeom prst="rect">
            <a:avLst/>
          </a:prstGeom>
        </p:spPr>
      </p:pic>
      <p:sp>
        <p:nvSpPr>
          <p:cNvPr id="12" name="Metin kutusu 11">
            <a:extLst>
              <a:ext uri="{FF2B5EF4-FFF2-40B4-BE49-F238E27FC236}">
                <a16:creationId xmlns:a16="http://schemas.microsoft.com/office/drawing/2014/main" id="{3D9BD468-5531-D9F0-5806-2C2D23203054}"/>
              </a:ext>
            </a:extLst>
          </p:cNvPr>
          <p:cNvSpPr txBox="1"/>
          <p:nvPr/>
        </p:nvSpPr>
        <p:spPr>
          <a:xfrm>
            <a:off x="1020932" y="3808520"/>
            <a:ext cx="6915705" cy="369332"/>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İndirdiğimiz </a:t>
            </a:r>
            <a:r>
              <a:rPr lang="tr-TR" dirty="0" err="1">
                <a:latin typeface="Calibri" panose="020F0502020204030204" pitchFamily="34" charset="0"/>
                <a:cs typeface="Calibri" panose="020F0502020204030204" pitchFamily="34" charset="0"/>
              </a:rPr>
              <a:t>exe</a:t>
            </a:r>
            <a:r>
              <a:rPr lang="tr-TR" dirty="0">
                <a:latin typeface="Calibri" panose="020F0502020204030204" pitchFamily="34" charset="0"/>
                <a:cs typeface="Calibri" panose="020F0502020204030204" pitchFamily="34" charset="0"/>
              </a:rPr>
              <a:t> dosyasının dosya konumuna gelip çift tık yapıyoruz.</a:t>
            </a:r>
            <a:endParaRPr lang="en-US" dirty="0">
              <a:latin typeface="Calibri" panose="020F0502020204030204" pitchFamily="34" charset="0"/>
              <a:cs typeface="Calibri" panose="020F0502020204030204" pitchFamily="34" charset="0"/>
            </a:endParaRPr>
          </a:p>
        </p:txBody>
      </p:sp>
      <p:sp>
        <p:nvSpPr>
          <p:cNvPr id="6" name="PlaceHolder 2">
            <a:extLst>
              <a:ext uri="{FF2B5EF4-FFF2-40B4-BE49-F238E27FC236}">
                <a16:creationId xmlns:a16="http://schemas.microsoft.com/office/drawing/2014/main" id="{2E969A44-2205-16E4-E69A-51972062FC4D}"/>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3006669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C53737-6021-0BFB-5437-1485D13AA2A0}"/>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D354D2EB-A29B-B2B5-9D1F-1CFEB38AEAEB}"/>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4C658D43-3451-AC11-9209-6ED0ED818445}"/>
              </a:ext>
            </a:extLst>
          </p:cNvPr>
          <p:cNvSpPr/>
          <p:nvPr/>
        </p:nvSpPr>
        <p:spPr>
          <a:xfrm>
            <a:off x="457200" y="179962"/>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endParaRPr lang="en-US" sz="2000" b="0" strike="noStrike" spc="-1" dirty="0">
              <a:latin typeface="Arial"/>
            </a:endParaRPr>
          </a:p>
        </p:txBody>
      </p:sp>
      <p:sp>
        <p:nvSpPr>
          <p:cNvPr id="5" name="Metin kutusu 4">
            <a:extLst>
              <a:ext uri="{FF2B5EF4-FFF2-40B4-BE49-F238E27FC236}">
                <a16:creationId xmlns:a16="http://schemas.microsoft.com/office/drawing/2014/main" id="{379B1C63-8BD7-1D6D-DB6D-831EA82C846F}"/>
              </a:ext>
            </a:extLst>
          </p:cNvPr>
          <p:cNvSpPr txBox="1"/>
          <p:nvPr/>
        </p:nvSpPr>
        <p:spPr>
          <a:xfrm>
            <a:off x="8810727" y="6452840"/>
            <a:ext cx="457560" cy="276999"/>
          </a:xfrm>
          <a:prstGeom prst="rect">
            <a:avLst/>
          </a:prstGeom>
          <a:noFill/>
        </p:spPr>
        <p:txBody>
          <a:bodyPr wrap="square" rtlCol="0">
            <a:spAutoFit/>
          </a:bodyPr>
          <a:lstStyle/>
          <a:p>
            <a:r>
              <a:rPr lang="tr-TR" sz="1200" dirty="0"/>
              <a:t>19</a:t>
            </a:r>
          </a:p>
        </p:txBody>
      </p:sp>
      <p:pic>
        <p:nvPicPr>
          <p:cNvPr id="8" name="Resim 7">
            <a:extLst>
              <a:ext uri="{FF2B5EF4-FFF2-40B4-BE49-F238E27FC236}">
                <a16:creationId xmlns:a16="http://schemas.microsoft.com/office/drawing/2014/main" id="{097C3DA0-85E3-73CD-3DEF-994905F22DF7}"/>
              </a:ext>
            </a:extLst>
          </p:cNvPr>
          <p:cNvPicPr>
            <a:picLocks noChangeAspect="1"/>
          </p:cNvPicPr>
          <p:nvPr/>
        </p:nvPicPr>
        <p:blipFill>
          <a:blip r:embed="rId2"/>
          <a:stretch>
            <a:fillRect/>
          </a:stretch>
        </p:blipFill>
        <p:spPr>
          <a:xfrm>
            <a:off x="1919826" y="557214"/>
            <a:ext cx="4883485" cy="304278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9" name="Metin kutusu 8">
            <a:extLst>
              <a:ext uri="{FF2B5EF4-FFF2-40B4-BE49-F238E27FC236}">
                <a16:creationId xmlns:a16="http://schemas.microsoft.com/office/drawing/2014/main" id="{E46BE450-7EF4-8445-90EE-0EDDD2B940D3}"/>
              </a:ext>
            </a:extLst>
          </p:cNvPr>
          <p:cNvSpPr txBox="1"/>
          <p:nvPr/>
        </p:nvSpPr>
        <p:spPr>
          <a:xfrm>
            <a:off x="772357" y="3915052"/>
            <a:ext cx="7685483" cy="923330"/>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Açılan ön yükleme ekranında imlecin işaret ettiği kutucuğa tıklıyoruz . Bu seçenek Python'ı sistem yolunuza ekler ve Python’ı , komut istemcisinden çalıştırmak için gerekli olan işlemi bilgisayarınızın kısayoluna ekler.</a:t>
            </a:r>
            <a:endParaRPr lang="en-US" dirty="0">
              <a:latin typeface="Calibri" panose="020F0502020204030204" pitchFamily="34" charset="0"/>
              <a:cs typeface="Calibri" panose="020F0502020204030204" pitchFamily="34" charset="0"/>
            </a:endParaRPr>
          </a:p>
        </p:txBody>
      </p:sp>
      <p:sp>
        <p:nvSpPr>
          <p:cNvPr id="6" name="PlaceHolder 2">
            <a:extLst>
              <a:ext uri="{FF2B5EF4-FFF2-40B4-BE49-F238E27FC236}">
                <a16:creationId xmlns:a16="http://schemas.microsoft.com/office/drawing/2014/main" id="{1E4EF342-0CD7-FCF9-74D6-B95986051BB0}"/>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225436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C53894-A753-948D-5253-AAF8C14E48FF}"/>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47861351-422B-16A5-5E0D-F00E88296FAF}"/>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4E56DB92-600E-8C6B-A255-87D3BCBC9E04}"/>
              </a:ext>
            </a:extLst>
          </p:cNvPr>
          <p:cNvSpPr/>
          <p:nvPr/>
        </p:nvSpPr>
        <p:spPr>
          <a:xfrm>
            <a:off x="457200" y="179962"/>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endParaRPr lang="en-US" sz="2000" b="0" strike="noStrike" spc="-1" dirty="0">
              <a:latin typeface="Arial"/>
            </a:endParaRPr>
          </a:p>
        </p:txBody>
      </p:sp>
      <p:sp>
        <p:nvSpPr>
          <p:cNvPr id="5" name="Metin kutusu 4">
            <a:extLst>
              <a:ext uri="{FF2B5EF4-FFF2-40B4-BE49-F238E27FC236}">
                <a16:creationId xmlns:a16="http://schemas.microsoft.com/office/drawing/2014/main" id="{7AC1FE2A-46A1-179F-D70B-AD80766256CE}"/>
              </a:ext>
            </a:extLst>
          </p:cNvPr>
          <p:cNvSpPr txBox="1"/>
          <p:nvPr/>
        </p:nvSpPr>
        <p:spPr>
          <a:xfrm>
            <a:off x="8810727" y="6452840"/>
            <a:ext cx="457560" cy="276999"/>
          </a:xfrm>
          <a:prstGeom prst="rect">
            <a:avLst/>
          </a:prstGeom>
          <a:noFill/>
        </p:spPr>
        <p:txBody>
          <a:bodyPr wrap="square" rtlCol="0">
            <a:spAutoFit/>
          </a:bodyPr>
          <a:lstStyle/>
          <a:p>
            <a:r>
              <a:rPr lang="tr-TR" sz="1200" dirty="0"/>
              <a:t>20</a:t>
            </a:r>
          </a:p>
        </p:txBody>
      </p:sp>
      <p:pic>
        <p:nvPicPr>
          <p:cNvPr id="7" name="Resim 6">
            <a:extLst>
              <a:ext uri="{FF2B5EF4-FFF2-40B4-BE49-F238E27FC236}">
                <a16:creationId xmlns:a16="http://schemas.microsoft.com/office/drawing/2014/main" id="{6F78A7BA-E1FC-9E41-89E8-8BFFDB4E428B}"/>
              </a:ext>
            </a:extLst>
          </p:cNvPr>
          <p:cNvPicPr>
            <a:picLocks noChangeAspect="1"/>
          </p:cNvPicPr>
          <p:nvPr/>
        </p:nvPicPr>
        <p:blipFill>
          <a:blip r:embed="rId2"/>
          <a:stretch>
            <a:fillRect/>
          </a:stretch>
        </p:blipFill>
        <p:spPr>
          <a:xfrm>
            <a:off x="2263176" y="601318"/>
            <a:ext cx="4617647" cy="2850834"/>
          </a:xfrm>
          <a:prstGeom prst="rect">
            <a:avLst/>
          </a:prstGeom>
        </p:spPr>
      </p:pic>
      <p:sp>
        <p:nvSpPr>
          <p:cNvPr id="8" name="Metin kutusu 7">
            <a:extLst>
              <a:ext uri="{FF2B5EF4-FFF2-40B4-BE49-F238E27FC236}">
                <a16:creationId xmlns:a16="http://schemas.microsoft.com/office/drawing/2014/main" id="{2ECA20E3-1797-99E0-AB35-4407EEB9DBA3}"/>
              </a:ext>
            </a:extLst>
          </p:cNvPr>
          <p:cNvSpPr txBox="1"/>
          <p:nvPr/>
        </p:nvSpPr>
        <p:spPr>
          <a:xfrm>
            <a:off x="941033" y="3861786"/>
            <a:ext cx="7128769" cy="1477328"/>
          </a:xfrm>
          <a:prstGeom prst="rect">
            <a:avLst/>
          </a:prstGeom>
          <a:noFill/>
        </p:spPr>
        <p:txBody>
          <a:bodyPr wrap="square" rtlCol="0">
            <a:spAutoFit/>
          </a:bodyPr>
          <a:lstStyle/>
          <a:p>
            <a:r>
              <a:rPr lang="tr-TR" dirty="0" err="1">
                <a:latin typeface="Calibri" panose="020F0502020204030204" pitchFamily="34" charset="0"/>
                <a:cs typeface="Calibri" panose="020F0502020204030204" pitchFamily="34" charset="0"/>
              </a:rPr>
              <a:t>Install</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Now</a:t>
            </a:r>
            <a:r>
              <a:rPr lang="tr-TR" dirty="0">
                <a:latin typeface="Calibri" panose="020F0502020204030204" pitchFamily="34" charset="0"/>
                <a:cs typeface="Calibri" panose="020F0502020204030204" pitchFamily="34" charset="0"/>
              </a:rPr>
              <a:t> diyerek indirme işlemine devam ediyoruz .</a:t>
            </a:r>
          </a:p>
          <a:p>
            <a:r>
              <a:rPr lang="tr-TR" dirty="0">
                <a:latin typeface="Calibri" panose="020F0502020204030204" pitchFamily="34" charset="0"/>
                <a:cs typeface="Calibri" panose="020F0502020204030204" pitchFamily="34" charset="0"/>
              </a:rPr>
              <a:t>Bizden admin yetkisi isteyecektir , evet diyerek kurulum aşamasına devam ediyoruz .</a:t>
            </a:r>
            <a:br>
              <a:rPr lang="tr-TR" dirty="0">
                <a:latin typeface="Calibri" panose="020F0502020204030204" pitchFamily="34" charset="0"/>
                <a:cs typeface="Calibri" panose="020F0502020204030204" pitchFamily="34" charset="0"/>
              </a:rPr>
            </a:br>
            <a:r>
              <a:rPr lang="tr-TR" dirty="0">
                <a:latin typeface="Calibri" panose="020F0502020204030204" pitchFamily="34" charset="0"/>
                <a:cs typeface="Calibri" panose="020F0502020204030204" pitchFamily="34" charset="0"/>
              </a:rPr>
              <a:t>Bu işlem bilgisayarınızın özelliklerine bağlı olarak hızlı veyahut yavaş gerçekleşebilir.</a:t>
            </a:r>
            <a:endParaRPr lang="en-US" dirty="0">
              <a:latin typeface="Calibri" panose="020F0502020204030204" pitchFamily="34" charset="0"/>
              <a:cs typeface="Calibri" panose="020F0502020204030204" pitchFamily="34" charset="0"/>
            </a:endParaRPr>
          </a:p>
        </p:txBody>
      </p:sp>
      <p:sp>
        <p:nvSpPr>
          <p:cNvPr id="6" name="PlaceHolder 2">
            <a:extLst>
              <a:ext uri="{FF2B5EF4-FFF2-40B4-BE49-F238E27FC236}">
                <a16:creationId xmlns:a16="http://schemas.microsoft.com/office/drawing/2014/main" id="{53B6C953-6143-7DCA-1A05-B44FBA9A9404}"/>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11999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Yuvarlatılmış Dikdörtgen 4"/>
          <p:cNvSpPr/>
          <p:nvPr/>
        </p:nvSpPr>
        <p:spPr>
          <a:xfrm>
            <a:off x="467640" y="332640"/>
            <a:ext cx="8208720" cy="1007640"/>
          </a:xfrm>
          <a:prstGeom prst="roundRect">
            <a:avLst>
              <a:gd name="adj" fmla="val 16667"/>
            </a:avLst>
          </a:prstGeom>
          <a:solidFill>
            <a:srgbClr val="FFFFFF"/>
          </a:solidFill>
          <a:ln>
            <a:solidFill>
              <a:srgbClr val="4F81BD"/>
            </a:solidFill>
            <a:round/>
          </a:ln>
          <a:effectLst>
            <a:outerShdw blurRad="546120" dist="114356" dir="3597856" sx="98000" sy="98000" algn="ctr" rotWithShape="0">
              <a:srgbClr val="000000">
                <a:alpha val="99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buNone/>
            </a:pPr>
            <a:r>
              <a:rPr lang="tr-TR" sz="2000" b="1" strike="noStrike" spc="-1" dirty="0">
                <a:solidFill>
                  <a:srgbClr val="FF0000"/>
                </a:solidFill>
                <a:latin typeface="Calibri"/>
              </a:rPr>
              <a:t>İÇİNDEKİLER</a:t>
            </a:r>
            <a:endParaRPr lang="en-US" sz="2000" b="0" strike="noStrike" spc="-1" dirty="0">
              <a:latin typeface="Arial"/>
            </a:endParaRPr>
          </a:p>
        </p:txBody>
      </p:sp>
      <p:sp>
        <p:nvSpPr>
          <p:cNvPr id="51" name="Yuvarlatılmış Dikdörtgen 6"/>
          <p:cNvSpPr/>
          <p:nvPr/>
        </p:nvSpPr>
        <p:spPr>
          <a:xfrm>
            <a:off x="457200" y="1550981"/>
            <a:ext cx="8208720" cy="5040360"/>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buNone/>
            </a:pPr>
            <a:endParaRPr lang="en-US" sz="2000" b="0" strike="noStrike" spc="-1">
              <a:latin typeface="Arial"/>
            </a:endParaRPr>
          </a:p>
          <a:p>
            <a:pPr algn="ctr">
              <a:lnSpc>
                <a:spcPct val="100000"/>
              </a:lnSpc>
              <a:buNone/>
            </a:pPr>
            <a:endParaRPr lang="en-US" sz="2000" b="0" strike="noStrike" spc="-1">
              <a:latin typeface="Arial"/>
            </a:endParaRPr>
          </a:p>
        </p:txBody>
      </p:sp>
      <p:sp>
        <p:nvSpPr>
          <p:cNvPr id="52" name="PlaceHolder 1"/>
          <p:cNvSpPr>
            <a:spLocks noGrp="1"/>
          </p:cNvSpPr>
          <p:nvPr>
            <p:ph type="ftr" idx="9"/>
          </p:nvPr>
        </p:nvSpPr>
        <p:spPr>
          <a:xfrm>
            <a:off x="1907640" y="6525360"/>
            <a:ext cx="5407920" cy="364680"/>
          </a:xfrm>
          <a:prstGeom prst="rect">
            <a:avLst/>
          </a:prstGeom>
          <a:noFill/>
          <a:ln w="0">
            <a:noFill/>
          </a:ln>
        </p:spPr>
        <p:txBody>
          <a:bodyPr anchor="ctr">
            <a:noAutofit/>
          </a:bodyPr>
          <a:lstStyle>
            <a:lvl1pPr algn="ctr">
              <a:lnSpc>
                <a:spcPct val="100000"/>
              </a:lnSpc>
              <a:buNone/>
              <a:defRPr lang="tr-TR" sz="1050" b="0" strike="noStrike" spc="-1">
                <a:solidFill>
                  <a:srgbClr val="17375E"/>
                </a:solidFill>
                <a:latin typeface="Calibri"/>
              </a:defRPr>
            </a:lvl1pPr>
          </a:lstStyle>
          <a:p>
            <a:pPr algn="ctr">
              <a:lnSpc>
                <a:spcPct val="100000"/>
              </a:lnSpc>
              <a:buNone/>
            </a:pPr>
            <a:r>
              <a:rPr lang="tr-TR" sz="1050" b="0" strike="noStrike" spc="-1" dirty="0">
                <a:solidFill>
                  <a:srgbClr val="17375E"/>
                </a:solidFill>
                <a:latin typeface="Calibri"/>
              </a:rPr>
              <a:t>© Marmara Üniversitesi Uzaktan Eğitim Uygulama ve Araştırma Merkezi</a:t>
            </a:r>
            <a:endParaRPr lang="en-US" sz="1050" b="0" strike="noStrike" spc="-1" dirty="0">
              <a:latin typeface="Times New Roman"/>
            </a:endParaRPr>
          </a:p>
        </p:txBody>
      </p:sp>
      <p:sp>
        <p:nvSpPr>
          <p:cNvPr id="53" name="PlaceHolder 2"/>
          <p:cNvSpPr>
            <a:spLocks noGrp="1"/>
          </p:cNvSpPr>
          <p:nvPr>
            <p:ph type="sldNum" idx="10"/>
          </p:nvPr>
        </p:nvSpPr>
        <p:spPr>
          <a:xfrm>
            <a:off x="6924060" y="6409001"/>
            <a:ext cx="2133360" cy="364680"/>
          </a:xfrm>
          <a:prstGeom prst="rect">
            <a:avLst/>
          </a:prstGeom>
          <a:noFill/>
          <a:ln w="0">
            <a:noFill/>
          </a:ln>
        </p:spPr>
        <p:txBody>
          <a:bodyPr anchor="ctr">
            <a:noAutofit/>
          </a:bodyPr>
          <a:lstStyle>
            <a:lvl1pPr algn="r">
              <a:lnSpc>
                <a:spcPct val="100000"/>
              </a:lnSpc>
              <a:buNone/>
              <a:defRPr lang="tr-TR" sz="1200" b="0" strike="noStrike" spc="-1">
                <a:solidFill>
                  <a:srgbClr val="17375E"/>
                </a:solidFill>
                <a:latin typeface="Calibri"/>
              </a:defRPr>
            </a:lvl1pPr>
          </a:lstStyle>
          <a:p>
            <a:pPr algn="r">
              <a:lnSpc>
                <a:spcPct val="100000"/>
              </a:lnSpc>
              <a:buNone/>
            </a:pPr>
            <a:fld id="{021F2AC2-47E8-4790-BE16-A14C14C273C0}" type="slidenum">
              <a:rPr lang="tr-TR" sz="1200" b="0" strike="noStrike" spc="-1">
                <a:solidFill>
                  <a:srgbClr val="17375E"/>
                </a:solidFill>
                <a:latin typeface="Calibri"/>
              </a:rPr>
              <a:t>2</a:t>
            </a:fld>
            <a:endParaRPr lang="en-US" sz="1200" b="0" strike="noStrike" spc="-1" dirty="0">
              <a:latin typeface="Times New Roman"/>
            </a:endParaRPr>
          </a:p>
        </p:txBody>
      </p:sp>
      <p:sp>
        <p:nvSpPr>
          <p:cNvPr id="6" name="Metin kutusu 5">
            <a:extLst>
              <a:ext uri="{FF2B5EF4-FFF2-40B4-BE49-F238E27FC236}">
                <a16:creationId xmlns:a16="http://schemas.microsoft.com/office/drawing/2014/main" id="{29E0F6E5-DD70-C4B7-7037-A1669A970CDB}"/>
              </a:ext>
            </a:extLst>
          </p:cNvPr>
          <p:cNvSpPr txBox="1"/>
          <p:nvPr/>
        </p:nvSpPr>
        <p:spPr>
          <a:xfrm>
            <a:off x="732058" y="2228671"/>
            <a:ext cx="7759083" cy="3416320"/>
          </a:xfrm>
          <a:prstGeom prst="rect">
            <a:avLst/>
          </a:prstGeom>
          <a:noFill/>
        </p:spPr>
        <p:txBody>
          <a:bodyPr wrap="square" rtlCol="0">
            <a:spAutoFit/>
          </a:bodyPr>
          <a:lstStyle/>
          <a:p>
            <a:pPr marL="342900" indent="-342900">
              <a:buFont typeface="+mj-lt"/>
              <a:buAutoNum type="arabicPeriod"/>
            </a:pPr>
            <a:r>
              <a:rPr lang="tr-TR" dirty="0">
                <a:solidFill>
                  <a:srgbClr val="FF0000"/>
                </a:solidFill>
                <a:latin typeface="Calibri" panose="020F0502020204030204" pitchFamily="34" charset="0"/>
                <a:cs typeface="Calibri" panose="020F0502020204030204" pitchFamily="34" charset="0"/>
              </a:rPr>
              <a:t>Python’a Giriş</a:t>
            </a:r>
          </a:p>
          <a:p>
            <a:pPr marL="800100" lvl="1" indent="-342900">
              <a:buFont typeface="+mj-lt"/>
              <a:buAutoNum type="arabicPeriod"/>
            </a:pPr>
            <a:r>
              <a:rPr lang="tr-TR" dirty="0">
                <a:latin typeface="Calibri" panose="020F0502020204030204" pitchFamily="34" charset="0"/>
                <a:cs typeface="Calibri" panose="020F0502020204030204" pitchFamily="34" charset="0"/>
              </a:rPr>
              <a:t>Python Dilinin Tarihçesi</a:t>
            </a:r>
          </a:p>
          <a:p>
            <a:pPr marL="800100" lvl="1" indent="-342900">
              <a:buFont typeface="+mj-lt"/>
              <a:buAutoNum type="arabicPeriod"/>
            </a:pPr>
            <a:r>
              <a:rPr lang="tr-TR" dirty="0">
                <a:latin typeface="Calibri" panose="020F0502020204030204" pitchFamily="34" charset="0"/>
                <a:cs typeface="Calibri" panose="020F0502020204030204" pitchFamily="34" charset="0"/>
              </a:rPr>
              <a:t>Python Dilinin Popülaritesi</a:t>
            </a:r>
          </a:p>
          <a:p>
            <a:pPr marL="800100" lvl="1" indent="-342900">
              <a:buFont typeface="+mj-lt"/>
              <a:buAutoNum type="arabicPeriod"/>
            </a:pPr>
            <a:r>
              <a:rPr lang="tr-TR" dirty="0">
                <a:latin typeface="Calibri" panose="020F0502020204030204" pitchFamily="34" charset="0"/>
                <a:cs typeface="Calibri" panose="020F0502020204030204" pitchFamily="34" charset="0"/>
              </a:rPr>
              <a:t>Python Dilinin Kullanım Alanları</a:t>
            </a:r>
          </a:p>
          <a:p>
            <a:pPr marL="342900" indent="-342900">
              <a:buFont typeface="+mj-lt"/>
              <a:buAutoNum type="arabicPeriod"/>
            </a:pPr>
            <a:r>
              <a:rPr lang="tr-TR" dirty="0">
                <a:solidFill>
                  <a:srgbClr val="FF0000"/>
                </a:solidFill>
                <a:latin typeface="Calibri" panose="020F0502020204030204" pitchFamily="34" charset="0"/>
                <a:cs typeface="Calibri" panose="020F0502020204030204" pitchFamily="34" charset="0"/>
              </a:rPr>
              <a:t>Python Dilinin Özellikleri</a:t>
            </a:r>
          </a:p>
          <a:p>
            <a:pPr marL="800100" lvl="1" indent="-342900">
              <a:buFont typeface="+mj-lt"/>
              <a:buAutoNum type="arabicPeriod"/>
            </a:pPr>
            <a:r>
              <a:rPr lang="tr-TR" dirty="0">
                <a:latin typeface="Calibri" panose="020F0502020204030204" pitchFamily="34" charset="0"/>
                <a:cs typeface="Calibri" panose="020F0502020204030204" pitchFamily="34" charset="0"/>
              </a:rPr>
              <a:t>Basitlik Anlayışı</a:t>
            </a:r>
          </a:p>
          <a:p>
            <a:pPr marL="800100" lvl="1" indent="-342900">
              <a:buFont typeface="+mj-lt"/>
              <a:buAutoNum type="arabicPeriod"/>
            </a:pPr>
            <a:r>
              <a:rPr lang="tr-TR" dirty="0">
                <a:latin typeface="Calibri" panose="020F0502020204030204" pitchFamily="34" charset="0"/>
                <a:cs typeface="Calibri" panose="020F0502020204030204" pitchFamily="34" charset="0"/>
              </a:rPr>
              <a:t>Okunabilirlik Anlayışı</a:t>
            </a:r>
          </a:p>
          <a:p>
            <a:pPr marL="800100" lvl="1" indent="-342900">
              <a:buFont typeface="+mj-lt"/>
              <a:buAutoNum type="arabicPeriod"/>
            </a:pPr>
            <a:r>
              <a:rPr lang="tr-TR" dirty="0">
                <a:latin typeface="Calibri" panose="020F0502020204030204" pitchFamily="34" charset="0"/>
                <a:cs typeface="Calibri" panose="020F0502020204030204" pitchFamily="34" charset="0"/>
              </a:rPr>
              <a:t>Esneklik (Flexibility) Anlayışı</a:t>
            </a:r>
          </a:p>
          <a:p>
            <a:pPr marL="342900" indent="-342900">
              <a:buFont typeface="+mj-lt"/>
              <a:buAutoNum type="arabicPeriod"/>
            </a:pPr>
            <a:r>
              <a:rPr lang="tr-TR" dirty="0">
                <a:solidFill>
                  <a:srgbClr val="FF0000"/>
                </a:solidFill>
                <a:latin typeface="Calibri" panose="020F0502020204030204" pitchFamily="34" charset="0"/>
                <a:cs typeface="Calibri" panose="020F0502020204030204" pitchFamily="34" charset="0"/>
              </a:rPr>
              <a:t>Python Geliştirme Ortamının Hazırlanması</a:t>
            </a:r>
          </a:p>
          <a:p>
            <a:pPr marL="800100" lvl="1" indent="-342900">
              <a:buFont typeface="+mj-lt"/>
              <a:buAutoNum type="arabicPeriod"/>
            </a:pPr>
            <a:r>
              <a:rPr lang="tr-TR" dirty="0">
                <a:latin typeface="Calibri" panose="020F0502020204030204" pitchFamily="34" charset="0"/>
                <a:cs typeface="Calibri" panose="020F0502020204030204" pitchFamily="34" charset="0"/>
              </a:rPr>
              <a:t>İndirme Süreci Aşamaları</a:t>
            </a:r>
          </a:p>
          <a:p>
            <a:pPr marL="800100" lvl="1" indent="-342900">
              <a:buFont typeface="+mj-lt"/>
              <a:buAutoNum type="arabicPeriod"/>
            </a:pPr>
            <a:r>
              <a:rPr lang="tr-TR" dirty="0">
                <a:latin typeface="Calibri" panose="020F0502020204030204" pitchFamily="34" charset="0"/>
                <a:cs typeface="Calibri" panose="020F0502020204030204" pitchFamily="34" charset="0"/>
              </a:rPr>
              <a:t>IDE (Integrated Development Environment) Kurulum Aşamaları</a:t>
            </a:r>
          </a:p>
          <a:p>
            <a:pPr marL="800100" lvl="1" indent="-342900">
              <a:buFont typeface="+mj-lt"/>
              <a:buAutoNum type="arabicPeriod"/>
            </a:pPr>
            <a:r>
              <a:rPr lang="tr-TR" dirty="0">
                <a:latin typeface="Calibri" panose="020F0502020204030204" pitchFamily="34" charset="0"/>
                <a:cs typeface="Calibri" panose="020F0502020204030204" pitchFamily="34" charset="0"/>
              </a:rPr>
              <a:t>Kurulum Kontrol Aşamaları</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4A29FA-1A87-A8F9-E1A2-B92BDDEC6631}"/>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9DE69098-1C23-A562-3F7F-15C2C9A70111}"/>
              </a:ext>
            </a:extLst>
          </p:cNvPr>
          <p:cNvSpPr>
            <a:spLocks noGrp="1"/>
          </p:cNvSpPr>
          <p:nvPr>
            <p:ph type="subTitle"/>
          </p:nvPr>
        </p:nvSpPr>
        <p:spPr/>
        <p:txBody>
          <a:bodyPr/>
          <a:lstStyle/>
          <a:p>
            <a:endParaRPr lang="en-US" dirty="0"/>
          </a:p>
        </p:txBody>
      </p:sp>
      <p:sp>
        <p:nvSpPr>
          <p:cNvPr id="4" name="Yuvarlatılmış Dikdörtgen 6">
            <a:extLst>
              <a:ext uri="{FF2B5EF4-FFF2-40B4-BE49-F238E27FC236}">
                <a16:creationId xmlns:a16="http://schemas.microsoft.com/office/drawing/2014/main" id="{5077CFF0-1179-EE9A-954B-26E798184610}"/>
              </a:ext>
            </a:extLst>
          </p:cNvPr>
          <p:cNvSpPr/>
          <p:nvPr/>
        </p:nvSpPr>
        <p:spPr>
          <a:xfrm>
            <a:off x="457200" y="160626"/>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endParaRPr lang="en-US" sz="2000" b="0" strike="noStrike" spc="-1" dirty="0">
              <a:latin typeface="Arial"/>
            </a:endParaRPr>
          </a:p>
        </p:txBody>
      </p:sp>
      <p:sp>
        <p:nvSpPr>
          <p:cNvPr id="5" name="Metin kutusu 4">
            <a:extLst>
              <a:ext uri="{FF2B5EF4-FFF2-40B4-BE49-F238E27FC236}">
                <a16:creationId xmlns:a16="http://schemas.microsoft.com/office/drawing/2014/main" id="{4E1524C7-C898-F825-FFC5-CFE491556D8F}"/>
              </a:ext>
            </a:extLst>
          </p:cNvPr>
          <p:cNvSpPr txBox="1"/>
          <p:nvPr/>
        </p:nvSpPr>
        <p:spPr>
          <a:xfrm>
            <a:off x="8810727" y="6452840"/>
            <a:ext cx="457560" cy="276999"/>
          </a:xfrm>
          <a:prstGeom prst="rect">
            <a:avLst/>
          </a:prstGeom>
          <a:noFill/>
        </p:spPr>
        <p:txBody>
          <a:bodyPr wrap="square" rtlCol="0">
            <a:spAutoFit/>
          </a:bodyPr>
          <a:lstStyle/>
          <a:p>
            <a:r>
              <a:rPr lang="tr-TR" sz="1200" dirty="0"/>
              <a:t>21</a:t>
            </a:r>
          </a:p>
        </p:txBody>
      </p:sp>
      <p:pic>
        <p:nvPicPr>
          <p:cNvPr id="7" name="Resim 6">
            <a:extLst>
              <a:ext uri="{FF2B5EF4-FFF2-40B4-BE49-F238E27FC236}">
                <a16:creationId xmlns:a16="http://schemas.microsoft.com/office/drawing/2014/main" id="{79CB9EF0-A198-B5AF-A7B1-E8FA44A2AC54}"/>
              </a:ext>
            </a:extLst>
          </p:cNvPr>
          <p:cNvPicPr>
            <a:picLocks noChangeAspect="1"/>
          </p:cNvPicPr>
          <p:nvPr/>
        </p:nvPicPr>
        <p:blipFill>
          <a:blip r:embed="rId2"/>
          <a:stretch>
            <a:fillRect/>
          </a:stretch>
        </p:blipFill>
        <p:spPr>
          <a:xfrm>
            <a:off x="2420917" y="576550"/>
            <a:ext cx="4302165" cy="2679821"/>
          </a:xfrm>
          <a:prstGeom prst="rect">
            <a:avLst/>
          </a:prstGeom>
        </p:spPr>
      </p:pic>
      <p:sp>
        <p:nvSpPr>
          <p:cNvPr id="8" name="Metin kutusu 7">
            <a:extLst>
              <a:ext uri="{FF2B5EF4-FFF2-40B4-BE49-F238E27FC236}">
                <a16:creationId xmlns:a16="http://schemas.microsoft.com/office/drawing/2014/main" id="{8198932E-7C85-12B6-5FD5-8EB9AF4D3091}"/>
              </a:ext>
            </a:extLst>
          </p:cNvPr>
          <p:cNvSpPr txBox="1"/>
          <p:nvPr/>
        </p:nvSpPr>
        <p:spPr>
          <a:xfrm>
            <a:off x="861134" y="3701988"/>
            <a:ext cx="7253056"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Yukarıdaki fotoğrafta , kurulumun başarılı olduğunu görmekteyiz.</a:t>
            </a:r>
            <a:br>
              <a:rPr lang="tr-TR" dirty="0">
                <a:latin typeface="Calibri" panose="020F0502020204030204" pitchFamily="34" charset="0"/>
                <a:cs typeface="Calibri" panose="020F0502020204030204" pitchFamily="34" charset="0"/>
              </a:rPr>
            </a:br>
            <a:r>
              <a:rPr lang="tr-TR" dirty="0">
                <a:latin typeface="Calibri" panose="020F0502020204030204" pitchFamily="34" charset="0"/>
                <a:cs typeface="Calibri" panose="020F0502020204030204" pitchFamily="34" charset="0"/>
              </a:rPr>
              <a:t>Close seçeneğine tıklayarak devam ediyoruz.</a:t>
            </a:r>
            <a:endParaRPr lang="en-US" dirty="0">
              <a:latin typeface="Calibri" panose="020F0502020204030204" pitchFamily="34" charset="0"/>
              <a:cs typeface="Calibri" panose="020F0502020204030204" pitchFamily="34" charset="0"/>
            </a:endParaRPr>
          </a:p>
        </p:txBody>
      </p:sp>
      <p:sp>
        <p:nvSpPr>
          <p:cNvPr id="6" name="PlaceHolder 2">
            <a:extLst>
              <a:ext uri="{FF2B5EF4-FFF2-40B4-BE49-F238E27FC236}">
                <a16:creationId xmlns:a16="http://schemas.microsoft.com/office/drawing/2014/main" id="{297E05A8-44EE-9E1C-AEDD-68EAA3BA4F69}"/>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212981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924567-E76B-A9EC-56A0-7BA11DE79879}"/>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F584515E-A8B3-AB50-2330-0DD03A66FE5E}"/>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DF981AE1-D2D9-8665-0FD8-130234BB5AD6}"/>
              </a:ext>
            </a:extLst>
          </p:cNvPr>
          <p:cNvSpPr/>
          <p:nvPr/>
        </p:nvSpPr>
        <p:spPr>
          <a:xfrm>
            <a:off x="457200" y="160626"/>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endParaRPr lang="en-US" sz="2000" b="0" strike="noStrike" spc="-1" dirty="0">
              <a:latin typeface="Arial"/>
            </a:endParaRPr>
          </a:p>
        </p:txBody>
      </p:sp>
      <p:sp>
        <p:nvSpPr>
          <p:cNvPr id="5" name="Metin kutusu 4">
            <a:extLst>
              <a:ext uri="{FF2B5EF4-FFF2-40B4-BE49-F238E27FC236}">
                <a16:creationId xmlns:a16="http://schemas.microsoft.com/office/drawing/2014/main" id="{D2F3E4B9-09B2-E842-5EEC-3B0D56B0B7E6}"/>
              </a:ext>
            </a:extLst>
          </p:cNvPr>
          <p:cNvSpPr txBox="1"/>
          <p:nvPr/>
        </p:nvSpPr>
        <p:spPr>
          <a:xfrm>
            <a:off x="8810727" y="6452840"/>
            <a:ext cx="457560" cy="276999"/>
          </a:xfrm>
          <a:prstGeom prst="rect">
            <a:avLst/>
          </a:prstGeom>
          <a:noFill/>
        </p:spPr>
        <p:txBody>
          <a:bodyPr wrap="square" rtlCol="0">
            <a:spAutoFit/>
          </a:bodyPr>
          <a:lstStyle/>
          <a:p>
            <a:r>
              <a:rPr lang="tr-TR" sz="1200" dirty="0"/>
              <a:t>22</a:t>
            </a:r>
          </a:p>
        </p:txBody>
      </p:sp>
      <p:sp>
        <p:nvSpPr>
          <p:cNvPr id="6" name="Metin kutusu 5">
            <a:extLst>
              <a:ext uri="{FF2B5EF4-FFF2-40B4-BE49-F238E27FC236}">
                <a16:creationId xmlns:a16="http://schemas.microsoft.com/office/drawing/2014/main" id="{17792C67-3EBA-D1B2-39C4-4AE084D41DE8}"/>
              </a:ext>
            </a:extLst>
          </p:cNvPr>
          <p:cNvSpPr txBox="1"/>
          <p:nvPr/>
        </p:nvSpPr>
        <p:spPr>
          <a:xfrm>
            <a:off x="772357" y="488272"/>
            <a:ext cx="7368466" cy="5355312"/>
          </a:xfrm>
          <a:prstGeom prst="rect">
            <a:avLst/>
          </a:prstGeom>
          <a:noFill/>
        </p:spPr>
        <p:txBody>
          <a:bodyPr wrap="square" rtlCol="0">
            <a:spAutoFit/>
          </a:bodyPr>
          <a:lstStyle/>
          <a:p>
            <a:pPr marL="342900" indent="-342900">
              <a:buAutoNum type="arabicPeriod" startAt="2"/>
            </a:pPr>
            <a:r>
              <a:rPr lang="tr-TR" dirty="0">
                <a:solidFill>
                  <a:srgbClr val="FF0000"/>
                </a:solidFill>
                <a:latin typeface="Calibri" panose="020F0502020204030204" pitchFamily="34" charset="0"/>
                <a:cs typeface="Calibri" panose="020F0502020204030204" pitchFamily="34" charset="0"/>
              </a:rPr>
              <a:t>IDE Kurulum Aşamaları</a:t>
            </a:r>
          </a:p>
          <a:p>
            <a:pPr marL="800100" lvl="1" indent="-34290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İlk </a:t>
            </a:r>
            <a:r>
              <a:rPr lang="en-US" b="0" i="0" dirty="0" err="1">
                <a:effectLst/>
                <a:latin typeface="Calibri" panose="020F0502020204030204" pitchFamily="34" charset="0"/>
                <a:cs typeface="Calibri" panose="020F0502020204030204" pitchFamily="34" charset="0"/>
              </a:rPr>
              <a:t>olarak</a:t>
            </a:r>
            <a:r>
              <a:rPr lang="en-US" b="0" i="0" dirty="0">
                <a:effectLst/>
                <a:latin typeface="Calibri" panose="020F0502020204030204" pitchFamily="34" charset="0"/>
                <a:cs typeface="Calibri" panose="020F0502020204030204" pitchFamily="34" charset="0"/>
              </a:rPr>
              <a:t>, Visual Studio </a:t>
            </a:r>
            <a:r>
              <a:rPr lang="en-US" b="0" i="0" dirty="0" err="1">
                <a:effectLst/>
                <a:latin typeface="Calibri" panose="020F0502020204030204" pitchFamily="34" charset="0"/>
                <a:cs typeface="Calibri" panose="020F0502020204030204" pitchFamily="34" charset="0"/>
              </a:rPr>
              <a:t>Code'un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resmi</a:t>
            </a:r>
            <a:r>
              <a:rPr lang="en-US" b="0" i="0" dirty="0">
                <a:effectLst/>
                <a:latin typeface="Calibri" panose="020F0502020204030204" pitchFamily="34" charset="0"/>
                <a:cs typeface="Calibri" panose="020F0502020204030204" pitchFamily="34" charset="0"/>
              </a:rPr>
              <a:t> web </a:t>
            </a:r>
            <a:r>
              <a:rPr lang="en-US" b="0" i="0" dirty="0" err="1">
                <a:effectLst/>
                <a:latin typeface="Calibri" panose="020F0502020204030204" pitchFamily="34" charset="0"/>
                <a:cs typeface="Calibri" panose="020F0502020204030204" pitchFamily="34" charset="0"/>
              </a:rPr>
              <a:t>sitesine</a:t>
            </a:r>
            <a:r>
              <a:rPr lang="en-US" b="0" i="0" dirty="0">
                <a:effectLst/>
                <a:latin typeface="Calibri" panose="020F0502020204030204" pitchFamily="34" charset="0"/>
                <a:cs typeface="Calibri" panose="020F0502020204030204" pitchFamily="34" charset="0"/>
              </a:rPr>
              <a:t> (</a:t>
            </a:r>
            <a:r>
              <a:rPr lang="en-US" b="0" i="0" u="sng"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https://code.visualstudio.com/</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gidin</a:t>
            </a:r>
            <a:r>
              <a:rPr lang="en-US" b="0" i="0" dirty="0">
                <a:effectLst/>
                <a:latin typeface="Calibri" panose="020F0502020204030204" pitchFamily="34" charset="0"/>
                <a:cs typeface="Calibri" panose="020F0502020204030204" pitchFamily="34" charset="0"/>
              </a:rPr>
              <a:t>.</a:t>
            </a:r>
            <a:endParaRPr lang="tr-TR" b="0" i="0" dirty="0">
              <a:effectLst/>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Ana </a:t>
            </a:r>
            <a:r>
              <a:rPr lang="en-US" b="0" i="0" dirty="0" err="1">
                <a:effectLst/>
                <a:latin typeface="Calibri" panose="020F0502020204030204" pitchFamily="34" charset="0"/>
                <a:cs typeface="Calibri" panose="020F0502020204030204" pitchFamily="34" charset="0"/>
              </a:rPr>
              <a:t>sayfanın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üst</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kısmında</a:t>
            </a:r>
            <a:r>
              <a:rPr lang="en-US" b="0" i="0" dirty="0">
                <a:effectLst/>
                <a:latin typeface="Calibri" panose="020F0502020204030204" pitchFamily="34" charset="0"/>
                <a:cs typeface="Calibri" panose="020F0502020204030204" pitchFamily="34" charset="0"/>
              </a:rPr>
              <a:t> "Download" (</a:t>
            </a:r>
            <a:r>
              <a:rPr lang="en-US" b="0" i="0" dirty="0" err="1">
                <a:effectLst/>
                <a:latin typeface="Calibri" panose="020F0502020204030204" pitchFamily="34" charset="0"/>
                <a:cs typeface="Calibri" panose="020F0502020204030204" pitchFamily="34" charset="0"/>
              </a:rPr>
              <a:t>İndir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sekmesini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bulun</a:t>
            </a:r>
            <a:r>
              <a:rPr lang="en-US" b="0" i="0" dirty="0">
                <a:effectLst/>
                <a:latin typeface="Calibri" panose="020F0502020204030204" pitchFamily="34" charset="0"/>
                <a:cs typeface="Calibri" panose="020F0502020204030204" pitchFamily="34" charset="0"/>
              </a:rPr>
              <a:t>.</a:t>
            </a:r>
            <a:endParaRPr lang="tr-TR" b="0" i="0" dirty="0">
              <a:effectLst/>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b="0" i="0" dirty="0" err="1">
                <a:effectLst/>
                <a:latin typeface="Calibri" panose="020F0502020204030204" pitchFamily="34" charset="0"/>
                <a:cs typeface="Calibri" panose="020F0502020204030204" pitchFamily="34" charset="0"/>
              </a:rPr>
              <a:t>İndirme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sayfasına</a:t>
            </a:r>
            <a:r>
              <a:rPr lang="en-US" b="0" i="0" dirty="0">
                <a:effectLst/>
                <a:latin typeface="Calibri" panose="020F0502020204030204" pitchFamily="34" charset="0"/>
                <a:cs typeface="Calibri" panose="020F0502020204030204" pitchFamily="34" charset="0"/>
              </a:rPr>
              <a:t> git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sisteminiz</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uygun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olan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dosyayı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seçin</a:t>
            </a:r>
            <a:r>
              <a:rPr lang="en-US" b="0" i="0" dirty="0">
                <a:effectLst/>
                <a:latin typeface="Calibri" panose="020F0502020204030204" pitchFamily="34" charset="0"/>
                <a:cs typeface="Calibri" panose="020F0502020204030204" pitchFamily="34" charset="0"/>
              </a:rPr>
              <a:t>. VS Code Windows, Mac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Linux </a:t>
            </a:r>
            <a:r>
              <a:rPr lang="en-US" b="0" i="0" dirty="0" err="1">
                <a:effectLst/>
                <a:latin typeface="Calibri" panose="020F0502020204030204" pitchFamily="34" charset="0"/>
                <a:cs typeface="Calibri" panose="020F0502020204030204" pitchFamily="34" charset="0"/>
              </a:rPr>
              <a:t>işletim</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sistemleri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mevcuttur</a:t>
            </a:r>
            <a:r>
              <a:rPr lang="en-US" b="0" i="0" dirty="0">
                <a:effectLst/>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endParaRPr lang="en-US" b="0" i="0" dirty="0">
              <a:effectLst/>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b="0" i="0" dirty="0" err="1">
                <a:effectLst/>
                <a:latin typeface="Calibri" panose="020F0502020204030204" pitchFamily="34" charset="0"/>
                <a:cs typeface="Calibri" panose="020F0502020204030204" pitchFamily="34" charset="0"/>
              </a:rPr>
              <a:t>İndirme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tamamlandığında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dosyayı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çalıştırın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kurulum</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sihirbazını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izleyin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Kurulum</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sihirbazı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sisteminiz</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gerekli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olan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tüm</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dosyaları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yükler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Visual Studio </a:t>
            </a:r>
            <a:r>
              <a:rPr lang="en-US" b="0" i="0" dirty="0" err="1">
                <a:effectLst/>
                <a:latin typeface="Calibri" panose="020F0502020204030204" pitchFamily="34" charset="0"/>
                <a:cs typeface="Calibri" panose="020F0502020204030204" pitchFamily="34" charset="0"/>
              </a:rPr>
              <a:t>Code'u</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kurar</a:t>
            </a:r>
            <a:r>
              <a:rPr lang="en-US" b="0" i="0" dirty="0">
                <a:effectLst/>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endParaRPr lang="en-US" b="0" i="0" dirty="0">
              <a:effectLst/>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b="0" i="0" dirty="0" err="1">
                <a:effectLst/>
                <a:latin typeface="Calibri" panose="020F0502020204030204" pitchFamily="34" charset="0"/>
                <a:cs typeface="Calibri" panose="020F0502020204030204" pitchFamily="34" charset="0"/>
              </a:rPr>
              <a:t>Kurulum</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tamamlandıktan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sonra</a:t>
            </a:r>
            <a:r>
              <a:rPr lang="en-US" b="0" i="0" dirty="0">
                <a:effectLst/>
                <a:latin typeface="Calibri" panose="020F0502020204030204" pitchFamily="34" charset="0"/>
                <a:cs typeface="Calibri" panose="020F0502020204030204" pitchFamily="34" charset="0"/>
              </a:rPr>
              <a:t>, Visual Studio </a:t>
            </a:r>
            <a:r>
              <a:rPr lang="en-US" b="0" i="0" dirty="0" err="1">
                <a:effectLst/>
                <a:latin typeface="Calibri" panose="020F0502020204030204" pitchFamily="34" charset="0"/>
                <a:cs typeface="Calibri" panose="020F0502020204030204" pitchFamily="34" charset="0"/>
              </a:rPr>
              <a:t>Code'u</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başlatmak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Windows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Start </a:t>
            </a:r>
            <a:r>
              <a:rPr lang="en-US" b="0" i="0" dirty="0" err="1">
                <a:effectLst/>
                <a:latin typeface="Calibri" panose="020F0502020204030204" pitchFamily="34" charset="0"/>
                <a:cs typeface="Calibri" panose="020F0502020204030204" pitchFamily="34" charset="0"/>
              </a:rPr>
              <a:t>menüsünden</a:t>
            </a:r>
            <a:r>
              <a:rPr lang="en-US" b="0" i="0" dirty="0">
                <a:effectLst/>
                <a:latin typeface="Calibri" panose="020F0502020204030204" pitchFamily="34" charset="0"/>
                <a:cs typeface="Calibri" panose="020F0502020204030204" pitchFamily="34" charset="0"/>
              </a:rPr>
              <a:t>, Mac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Launchpad'inden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veya</a:t>
            </a:r>
            <a:r>
              <a:rPr lang="en-US" b="0" i="0" dirty="0">
                <a:effectLst/>
                <a:latin typeface="Calibri" panose="020F0502020204030204" pitchFamily="34" charset="0"/>
                <a:cs typeface="Calibri" panose="020F0502020204030204" pitchFamily="34" charset="0"/>
              </a:rPr>
              <a:t> Linux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masaüstünden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açabilirsiniz</a:t>
            </a:r>
            <a:r>
              <a:rPr lang="en-US" b="0" i="0" dirty="0">
                <a:effectLst/>
                <a:latin typeface="Calibri" panose="020F0502020204030204" pitchFamily="34" charset="0"/>
                <a:cs typeface="Calibri" panose="020F0502020204030204" pitchFamily="34" charset="0"/>
              </a:rPr>
              <a:t>.</a:t>
            </a:r>
            <a:endParaRPr lang="tr-TR" b="0" i="0" dirty="0">
              <a:effectLst/>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US" b="0" i="0" dirty="0">
              <a:effectLst/>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dirty="0" err="1">
                <a:latin typeface="Calibri" panose="020F0502020204030204" pitchFamily="34" charset="0"/>
                <a:cs typeface="Calibri" panose="020F0502020204030204" pitchFamily="34" charset="0"/>
              </a:rPr>
              <a:t>Sonraki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adımlar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ise</a:t>
            </a:r>
            <a:r>
              <a:rPr lang="en-US" dirty="0">
                <a:latin typeface="Calibri" panose="020F0502020204030204" pitchFamily="34" charset="0"/>
                <a:cs typeface="Calibri" panose="020F0502020204030204" pitchFamily="34" charset="0"/>
              </a:rPr>
              <a:t> Visual Studio </a:t>
            </a:r>
            <a:r>
              <a:rPr lang="en-US" dirty="0" err="1">
                <a:latin typeface="Calibri" panose="020F0502020204030204" pitchFamily="34" charset="0"/>
                <a:cs typeface="Calibri" panose="020F0502020204030204" pitchFamily="34" charset="0"/>
              </a:rPr>
              <a:t>Code'un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nasıl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kullanılacağına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bağlı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olarak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değişebilir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Örneğin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projelerinizi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açmak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eklentileri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yüklemek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veya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ayarları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yapmak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gibi</a:t>
            </a:r>
            <a:r>
              <a:rPr lang="en-US" dirty="0">
                <a:latin typeface="Calibri" panose="020F0502020204030204" pitchFamily="34" charset="0"/>
                <a:cs typeface="Calibri" panose="020F0502020204030204" pitchFamily="34" charset="0"/>
              </a:rPr>
              <a:t>. Bu </a:t>
            </a:r>
            <a:r>
              <a:rPr lang="en-US" dirty="0" err="1">
                <a:latin typeface="Calibri" panose="020F0502020204030204" pitchFamily="34" charset="0"/>
                <a:cs typeface="Calibri" panose="020F0502020204030204" pitchFamily="34" charset="0"/>
              </a:rPr>
              <a:t>bilgiye</a:t>
            </a:r>
            <a:r>
              <a:rPr lang="en-US" dirty="0">
                <a:latin typeface="Calibri" panose="020F0502020204030204" pitchFamily="34" charset="0"/>
                <a:cs typeface="Calibri" panose="020F0502020204030204" pitchFamily="34" charset="0"/>
              </a:rPr>
              <a:t> VS </a:t>
            </a:r>
            <a:r>
              <a:rPr lang="en-US" dirty="0" err="1">
                <a:latin typeface="Calibri" panose="020F0502020204030204" pitchFamily="34" charset="0"/>
                <a:cs typeface="Calibri" panose="020F0502020204030204" pitchFamily="34" charset="0"/>
              </a:rPr>
              <a:t>Code'un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resmi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dokümantasyonunda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veya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kullanıcı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forumlarında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ulaşabilirsiniz</a:t>
            </a:r>
            <a:r>
              <a:rPr lang="en-US" dirty="0">
                <a:latin typeface="Calibri" panose="020F0502020204030204" pitchFamily="34" charset="0"/>
                <a:cs typeface="Calibri" panose="020F0502020204030204" pitchFamily="34" charset="0"/>
              </a:rPr>
              <a:t>.</a:t>
            </a:r>
          </a:p>
        </p:txBody>
      </p:sp>
      <p:sp>
        <p:nvSpPr>
          <p:cNvPr id="7" name="PlaceHolder 2">
            <a:extLst>
              <a:ext uri="{FF2B5EF4-FFF2-40B4-BE49-F238E27FC236}">
                <a16:creationId xmlns:a16="http://schemas.microsoft.com/office/drawing/2014/main" id="{F715CE7D-01B3-6CBA-A199-7CBDC3F68A62}"/>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155092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6EA569-2F57-0783-D447-63DE5F278314}"/>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3558B19F-5447-93AC-931A-F928B7EA4051}"/>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7542E83C-1F9F-1018-24FE-00513517818D}"/>
              </a:ext>
            </a:extLst>
          </p:cNvPr>
          <p:cNvSpPr/>
          <p:nvPr/>
        </p:nvSpPr>
        <p:spPr>
          <a:xfrm>
            <a:off x="457200" y="160626"/>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endParaRPr lang="en-US" sz="2000" b="0" strike="noStrike" spc="-1" dirty="0">
              <a:latin typeface="Arial"/>
            </a:endParaRPr>
          </a:p>
        </p:txBody>
      </p:sp>
      <p:sp>
        <p:nvSpPr>
          <p:cNvPr id="5" name="Metin kutusu 4">
            <a:extLst>
              <a:ext uri="{FF2B5EF4-FFF2-40B4-BE49-F238E27FC236}">
                <a16:creationId xmlns:a16="http://schemas.microsoft.com/office/drawing/2014/main" id="{A603CDF8-9331-4CA3-C266-42FC7F193474}"/>
              </a:ext>
            </a:extLst>
          </p:cNvPr>
          <p:cNvSpPr txBox="1"/>
          <p:nvPr/>
        </p:nvSpPr>
        <p:spPr>
          <a:xfrm>
            <a:off x="8810727" y="6452840"/>
            <a:ext cx="457560" cy="276999"/>
          </a:xfrm>
          <a:prstGeom prst="rect">
            <a:avLst/>
          </a:prstGeom>
          <a:noFill/>
        </p:spPr>
        <p:txBody>
          <a:bodyPr wrap="square" rtlCol="0">
            <a:spAutoFit/>
          </a:bodyPr>
          <a:lstStyle/>
          <a:p>
            <a:r>
              <a:rPr lang="tr-TR" sz="1200" dirty="0"/>
              <a:t>23</a:t>
            </a:r>
          </a:p>
        </p:txBody>
      </p:sp>
      <p:sp>
        <p:nvSpPr>
          <p:cNvPr id="8" name="Metin kutusu 7">
            <a:extLst>
              <a:ext uri="{FF2B5EF4-FFF2-40B4-BE49-F238E27FC236}">
                <a16:creationId xmlns:a16="http://schemas.microsoft.com/office/drawing/2014/main" id="{2700EAFE-2D08-6B54-2E9A-9E7E2F08A981}"/>
              </a:ext>
            </a:extLst>
          </p:cNvPr>
          <p:cNvSpPr txBox="1"/>
          <p:nvPr/>
        </p:nvSpPr>
        <p:spPr>
          <a:xfrm>
            <a:off x="2760955" y="683581"/>
            <a:ext cx="5078028" cy="3693319"/>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Visual Studio Code editörüne Python eklentisini kurmak için Extensions kısmına geliyoruz , buraya Python yazıyoruz ve ilk başta çıkan</a:t>
            </a:r>
          </a:p>
          <a:p>
            <a:endParaRPr lang="tr-TR" dirty="0">
              <a:latin typeface="Calibri" panose="020F0502020204030204" pitchFamily="34" charset="0"/>
              <a:cs typeface="Calibri" panose="020F0502020204030204" pitchFamily="34" charset="0"/>
            </a:endParaRPr>
          </a:p>
          <a:p>
            <a:r>
              <a:rPr lang="tr-TR" dirty="0">
                <a:latin typeface="Calibri" panose="020F0502020204030204" pitchFamily="34" charset="0"/>
                <a:cs typeface="Calibri" panose="020F0502020204030204" pitchFamily="34" charset="0"/>
              </a:rPr>
              <a:t>Mavi tikli eklentiyi indirme seçeneğine tıklıyoruz.</a:t>
            </a:r>
          </a:p>
          <a:p>
            <a:endParaRPr lang="tr-TR" dirty="0">
              <a:latin typeface="Calibri" panose="020F0502020204030204" pitchFamily="34" charset="0"/>
              <a:cs typeface="Calibri" panose="020F0502020204030204" pitchFamily="34" charset="0"/>
            </a:endParaRPr>
          </a:p>
          <a:p>
            <a:endParaRPr lang="tr-TR" dirty="0">
              <a:latin typeface="Calibri" panose="020F0502020204030204" pitchFamily="34" charset="0"/>
              <a:cs typeface="Calibri" panose="020F0502020204030204" pitchFamily="34" charset="0"/>
            </a:endParaRPr>
          </a:p>
          <a:p>
            <a:r>
              <a:rPr lang="tr-TR" dirty="0">
                <a:latin typeface="Calibri" panose="020F0502020204030204" pitchFamily="34" charset="0"/>
                <a:cs typeface="Calibri" panose="020F0502020204030204" pitchFamily="34" charset="0"/>
              </a:rPr>
              <a:t>Bu sayede Python kodlarımızı daha rahat bir şekilde VS Code üzerinden yazabileceğiz.</a:t>
            </a:r>
          </a:p>
          <a:p>
            <a:endParaRPr lang="tr-TR" dirty="0">
              <a:latin typeface="Calibri" panose="020F0502020204030204" pitchFamily="34" charset="0"/>
              <a:cs typeface="Calibri" panose="020F0502020204030204" pitchFamily="34" charset="0"/>
            </a:endParaRPr>
          </a:p>
          <a:p>
            <a:r>
              <a:rPr lang="tr-TR" dirty="0">
                <a:latin typeface="Calibri" panose="020F0502020204030204" pitchFamily="34" charset="0"/>
                <a:cs typeface="Calibri" panose="020F0502020204030204" pitchFamily="34" charset="0"/>
              </a:rPr>
              <a:t>Peki başarılı bir şekilde yükleme yapıp yapamadığımızı bir sonraki adımda kontrol ediyor olacağız .</a:t>
            </a:r>
            <a:endParaRPr lang="en-US" dirty="0">
              <a:latin typeface="Calibri" panose="020F0502020204030204" pitchFamily="34" charset="0"/>
              <a:cs typeface="Calibri" panose="020F0502020204030204" pitchFamily="34" charset="0"/>
            </a:endParaRPr>
          </a:p>
        </p:txBody>
      </p:sp>
      <p:pic>
        <p:nvPicPr>
          <p:cNvPr id="10" name="Resim 9">
            <a:extLst>
              <a:ext uri="{FF2B5EF4-FFF2-40B4-BE49-F238E27FC236}">
                <a16:creationId xmlns:a16="http://schemas.microsoft.com/office/drawing/2014/main" id="{4568B059-4086-1E31-4E49-89E0C42AD092}"/>
              </a:ext>
            </a:extLst>
          </p:cNvPr>
          <p:cNvPicPr>
            <a:picLocks noChangeAspect="1"/>
          </p:cNvPicPr>
          <p:nvPr/>
        </p:nvPicPr>
        <p:blipFill>
          <a:blip r:embed="rId2"/>
          <a:stretch>
            <a:fillRect/>
          </a:stretch>
        </p:blipFill>
        <p:spPr>
          <a:xfrm>
            <a:off x="685799" y="704343"/>
            <a:ext cx="1968623" cy="5033390"/>
          </a:xfrm>
          <a:prstGeom prst="rect">
            <a:avLst/>
          </a:prstGeom>
        </p:spPr>
      </p:pic>
      <p:sp>
        <p:nvSpPr>
          <p:cNvPr id="6" name="PlaceHolder 2">
            <a:extLst>
              <a:ext uri="{FF2B5EF4-FFF2-40B4-BE49-F238E27FC236}">
                <a16:creationId xmlns:a16="http://schemas.microsoft.com/office/drawing/2014/main" id="{9D2E1D61-9D30-588F-51A0-8A220D097BAD}"/>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3821071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7D4455-CB39-4076-EC21-5DAFB0EEA309}"/>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FBEADA25-5BDC-6B57-8211-FCB5D5051D0A}"/>
              </a:ext>
            </a:extLst>
          </p:cNvPr>
          <p:cNvSpPr>
            <a:spLocks noGrp="1"/>
          </p:cNvSpPr>
          <p:nvPr>
            <p:ph type="subTitle"/>
          </p:nvPr>
        </p:nvSpPr>
        <p:spPr/>
        <p:txBody>
          <a:bodyPr/>
          <a:lstStyle/>
          <a:p>
            <a:endParaRPr lang="en-US" dirty="0"/>
          </a:p>
        </p:txBody>
      </p:sp>
      <p:sp>
        <p:nvSpPr>
          <p:cNvPr id="5" name="Metin kutusu 4">
            <a:extLst>
              <a:ext uri="{FF2B5EF4-FFF2-40B4-BE49-F238E27FC236}">
                <a16:creationId xmlns:a16="http://schemas.microsoft.com/office/drawing/2014/main" id="{DAFB07FC-1517-91EA-706D-44BE55E42F34}"/>
              </a:ext>
            </a:extLst>
          </p:cNvPr>
          <p:cNvSpPr txBox="1"/>
          <p:nvPr/>
        </p:nvSpPr>
        <p:spPr>
          <a:xfrm>
            <a:off x="8810727" y="6452840"/>
            <a:ext cx="457560" cy="276999"/>
          </a:xfrm>
          <a:prstGeom prst="rect">
            <a:avLst/>
          </a:prstGeom>
          <a:noFill/>
        </p:spPr>
        <p:txBody>
          <a:bodyPr wrap="square" rtlCol="0">
            <a:spAutoFit/>
          </a:bodyPr>
          <a:lstStyle/>
          <a:p>
            <a:r>
              <a:rPr lang="tr-TR" sz="1200" dirty="0"/>
              <a:t>24</a:t>
            </a:r>
          </a:p>
        </p:txBody>
      </p:sp>
      <p:sp>
        <p:nvSpPr>
          <p:cNvPr id="11" name="Yuvarlatılmış Dikdörtgen 6">
            <a:extLst>
              <a:ext uri="{FF2B5EF4-FFF2-40B4-BE49-F238E27FC236}">
                <a16:creationId xmlns:a16="http://schemas.microsoft.com/office/drawing/2014/main" id="{3FC42EC5-4277-D92D-1AB8-1B61B587874F}"/>
              </a:ext>
            </a:extLst>
          </p:cNvPr>
          <p:cNvSpPr/>
          <p:nvPr/>
        </p:nvSpPr>
        <p:spPr>
          <a:xfrm>
            <a:off x="457200" y="160626"/>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endParaRPr lang="en-US" sz="2000" b="0" strike="noStrike" spc="-1" dirty="0">
              <a:latin typeface="Arial"/>
            </a:endParaRPr>
          </a:p>
        </p:txBody>
      </p:sp>
      <p:pic>
        <p:nvPicPr>
          <p:cNvPr id="13" name="Resim 12">
            <a:extLst>
              <a:ext uri="{FF2B5EF4-FFF2-40B4-BE49-F238E27FC236}">
                <a16:creationId xmlns:a16="http://schemas.microsoft.com/office/drawing/2014/main" id="{D839414F-AEC4-C3D7-87B6-BD576E3E7C06}"/>
              </a:ext>
            </a:extLst>
          </p:cNvPr>
          <p:cNvPicPr>
            <a:picLocks noChangeAspect="1"/>
          </p:cNvPicPr>
          <p:nvPr/>
        </p:nvPicPr>
        <p:blipFill>
          <a:blip r:embed="rId2"/>
          <a:stretch>
            <a:fillRect/>
          </a:stretch>
        </p:blipFill>
        <p:spPr>
          <a:xfrm>
            <a:off x="823389" y="380574"/>
            <a:ext cx="3207073" cy="2608039"/>
          </a:xfrm>
          <a:prstGeom prst="rect">
            <a:avLst/>
          </a:prstGeom>
        </p:spPr>
      </p:pic>
      <p:sp>
        <p:nvSpPr>
          <p:cNvPr id="14" name="Metin kutusu 13">
            <a:extLst>
              <a:ext uri="{FF2B5EF4-FFF2-40B4-BE49-F238E27FC236}">
                <a16:creationId xmlns:a16="http://schemas.microsoft.com/office/drawing/2014/main" id="{98A26D6A-B1C2-7685-652E-EAFFFF77CB3E}"/>
              </a:ext>
            </a:extLst>
          </p:cNvPr>
          <p:cNvSpPr txBox="1"/>
          <p:nvPr/>
        </p:nvSpPr>
        <p:spPr>
          <a:xfrm>
            <a:off x="4261282" y="1281354"/>
            <a:ext cx="3764132"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Windows arama çubuğuna , cmd yazıyoruz.</a:t>
            </a:r>
            <a:endParaRPr lang="en-US" dirty="0">
              <a:latin typeface="Calibri" panose="020F0502020204030204" pitchFamily="34" charset="0"/>
              <a:cs typeface="Calibri" panose="020F0502020204030204" pitchFamily="34" charset="0"/>
            </a:endParaRPr>
          </a:p>
        </p:txBody>
      </p:sp>
      <p:pic>
        <p:nvPicPr>
          <p:cNvPr id="16" name="Resim 15">
            <a:extLst>
              <a:ext uri="{FF2B5EF4-FFF2-40B4-BE49-F238E27FC236}">
                <a16:creationId xmlns:a16="http://schemas.microsoft.com/office/drawing/2014/main" id="{0A137B6F-3D5F-78BE-5B9A-F389BD0E113B}"/>
              </a:ext>
            </a:extLst>
          </p:cNvPr>
          <p:cNvPicPr>
            <a:picLocks noChangeAspect="1"/>
          </p:cNvPicPr>
          <p:nvPr/>
        </p:nvPicPr>
        <p:blipFill>
          <a:blip r:embed="rId3"/>
          <a:stretch>
            <a:fillRect/>
          </a:stretch>
        </p:blipFill>
        <p:spPr>
          <a:xfrm>
            <a:off x="685800" y="3349599"/>
            <a:ext cx="7772040" cy="890001"/>
          </a:xfrm>
          <a:prstGeom prst="rect">
            <a:avLst/>
          </a:prstGeom>
        </p:spPr>
      </p:pic>
      <p:sp>
        <p:nvSpPr>
          <p:cNvPr id="17" name="Metin kutusu 16">
            <a:extLst>
              <a:ext uri="{FF2B5EF4-FFF2-40B4-BE49-F238E27FC236}">
                <a16:creationId xmlns:a16="http://schemas.microsoft.com/office/drawing/2014/main" id="{458F2656-78B9-C455-E391-CF5A24766004}"/>
              </a:ext>
            </a:extLst>
          </p:cNvPr>
          <p:cNvSpPr txBox="1"/>
          <p:nvPr/>
        </p:nvSpPr>
        <p:spPr>
          <a:xfrm>
            <a:off x="685800" y="4536489"/>
            <a:ext cx="7772040" cy="923330"/>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Açılan </a:t>
            </a:r>
            <a:r>
              <a:rPr lang="tr-TR" dirty="0" err="1">
                <a:latin typeface="Calibri" panose="020F0502020204030204" pitchFamily="34" charset="0"/>
                <a:cs typeface="Calibri" panose="020F0502020204030204" pitchFamily="34" charset="0"/>
              </a:rPr>
              <a:t>Command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Prompta</a:t>
            </a:r>
            <a:r>
              <a:rPr lang="tr-TR" dirty="0">
                <a:latin typeface="Calibri" panose="020F0502020204030204" pitchFamily="34" charset="0"/>
                <a:cs typeface="Calibri" panose="020F0502020204030204" pitchFamily="34" charset="0"/>
              </a:rPr>
              <a:t> ‘ </a:t>
            </a:r>
            <a:r>
              <a:rPr lang="tr-TR" dirty="0" err="1">
                <a:latin typeface="Calibri" panose="020F0502020204030204" pitchFamily="34" charset="0"/>
                <a:cs typeface="Calibri" panose="020F0502020204030204" pitchFamily="34" charset="0"/>
              </a:rPr>
              <a:t>python</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version</a:t>
            </a:r>
            <a:r>
              <a:rPr lang="tr-TR" dirty="0">
                <a:latin typeface="Calibri" panose="020F0502020204030204" pitchFamily="34" charset="0"/>
                <a:cs typeface="Calibri" panose="020F0502020204030204" pitchFamily="34" charset="0"/>
              </a:rPr>
              <a:t> ‘ yazıyoruz .</a:t>
            </a:r>
            <a:br>
              <a:rPr lang="tr-TR" dirty="0">
                <a:latin typeface="Calibri" panose="020F0502020204030204" pitchFamily="34" charset="0"/>
                <a:cs typeface="Calibri" panose="020F0502020204030204" pitchFamily="34" charset="0"/>
              </a:rPr>
            </a:br>
            <a:r>
              <a:rPr lang="tr-TR" dirty="0">
                <a:latin typeface="Calibri" panose="020F0502020204030204" pitchFamily="34" charset="0"/>
                <a:cs typeface="Calibri" panose="020F0502020204030204" pitchFamily="34" charset="0"/>
              </a:rPr>
              <a:t>Aşağıda bize çıktı olarak kurduğumuz Python sürümünü döndürdü.</a:t>
            </a:r>
          </a:p>
          <a:p>
            <a:r>
              <a:rPr lang="tr-TR" dirty="0">
                <a:latin typeface="Calibri" panose="020F0502020204030204" pitchFamily="34" charset="0"/>
                <a:cs typeface="Calibri" panose="020F0502020204030204" pitchFamily="34" charset="0"/>
              </a:rPr>
              <a:t>İşlemleri başarıyla gerçekleştirmiş bulunmaktayız .</a:t>
            </a:r>
            <a:endParaRPr lang="en-US" dirty="0">
              <a:latin typeface="Calibri" panose="020F0502020204030204" pitchFamily="34" charset="0"/>
              <a:cs typeface="Calibri" panose="020F0502020204030204" pitchFamily="34" charset="0"/>
            </a:endParaRPr>
          </a:p>
        </p:txBody>
      </p:sp>
      <p:sp>
        <p:nvSpPr>
          <p:cNvPr id="4" name="PlaceHolder 2">
            <a:extLst>
              <a:ext uri="{FF2B5EF4-FFF2-40B4-BE49-F238E27FC236}">
                <a16:creationId xmlns:a16="http://schemas.microsoft.com/office/drawing/2014/main" id="{075AF2A4-CE3A-6272-EDB1-C128A7CC9CF7}"/>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128147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15309A-D9C2-B1A4-06FA-DA84B6AB3B38}"/>
              </a:ext>
            </a:extLst>
          </p:cNvPr>
          <p:cNvSpPr>
            <a:spLocks noGrp="1"/>
          </p:cNvSpPr>
          <p:nvPr>
            <p:ph type="title"/>
          </p:nvPr>
        </p:nvSpPr>
        <p:spPr/>
        <p:txBody>
          <a:bodyPr/>
          <a:lstStyle/>
          <a:p>
            <a:endParaRPr lang="en-US"/>
          </a:p>
        </p:txBody>
      </p:sp>
      <p:sp>
        <p:nvSpPr>
          <p:cNvPr id="4" name="Yuvarlatılmış Dikdörtgen 4">
            <a:extLst>
              <a:ext uri="{FF2B5EF4-FFF2-40B4-BE49-F238E27FC236}">
                <a16:creationId xmlns:a16="http://schemas.microsoft.com/office/drawing/2014/main" id="{EB2386E5-C8BA-1BE6-F28B-F6FA119C9A57}"/>
              </a:ext>
            </a:extLst>
          </p:cNvPr>
          <p:cNvSpPr/>
          <p:nvPr/>
        </p:nvSpPr>
        <p:spPr>
          <a:xfrm>
            <a:off x="467640" y="332640"/>
            <a:ext cx="8208720" cy="1007640"/>
          </a:xfrm>
          <a:prstGeom prst="roundRect">
            <a:avLst>
              <a:gd name="adj" fmla="val 16667"/>
            </a:avLst>
          </a:prstGeom>
          <a:solidFill>
            <a:srgbClr val="FFFFFF"/>
          </a:solidFill>
          <a:ln>
            <a:solidFill>
              <a:srgbClr val="4F81BD"/>
            </a:solidFill>
            <a:round/>
          </a:ln>
          <a:effectLst>
            <a:outerShdw blurRad="546120" dist="114356" dir="3597856" sx="98000" sy="98000" algn="ctr" rotWithShape="0">
              <a:srgbClr val="000000">
                <a:alpha val="99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buNone/>
            </a:pPr>
            <a:r>
              <a:rPr lang="tr-TR" sz="2000" b="0" strike="noStrike" spc="-1" dirty="0">
                <a:solidFill>
                  <a:srgbClr val="FF0000"/>
                </a:solidFill>
                <a:latin typeface="Calibri" panose="020F0502020204030204" pitchFamily="34" charset="0"/>
                <a:cs typeface="Calibri" panose="020F0502020204030204" pitchFamily="34" charset="0"/>
              </a:rPr>
              <a:t>PYTHON’A GİRİŞ</a:t>
            </a:r>
            <a:endParaRPr lang="en-US" sz="2000" b="0" strike="noStrike" spc="-1" dirty="0">
              <a:solidFill>
                <a:srgbClr val="FF0000"/>
              </a:solidFill>
              <a:latin typeface="Calibri" panose="020F0502020204030204" pitchFamily="34" charset="0"/>
              <a:cs typeface="Calibri" panose="020F0502020204030204" pitchFamily="34" charset="0"/>
            </a:endParaRPr>
          </a:p>
        </p:txBody>
      </p:sp>
      <p:sp>
        <p:nvSpPr>
          <p:cNvPr id="8" name="Alt Başlık 7">
            <a:extLst>
              <a:ext uri="{FF2B5EF4-FFF2-40B4-BE49-F238E27FC236}">
                <a16:creationId xmlns:a16="http://schemas.microsoft.com/office/drawing/2014/main" id="{7915189E-68CA-5191-179B-2780EF383720}"/>
              </a:ext>
            </a:extLst>
          </p:cNvPr>
          <p:cNvSpPr>
            <a:spLocks noGrp="1"/>
          </p:cNvSpPr>
          <p:nvPr>
            <p:ph type="subTitle"/>
          </p:nvPr>
        </p:nvSpPr>
        <p:spPr/>
        <p:txBody>
          <a:bodyPr/>
          <a:lstStyle/>
          <a:p>
            <a:endParaRPr lang="en-US"/>
          </a:p>
        </p:txBody>
      </p:sp>
      <p:sp>
        <p:nvSpPr>
          <p:cNvPr id="9" name="Yuvarlatılmış Dikdörtgen 6">
            <a:extLst>
              <a:ext uri="{FF2B5EF4-FFF2-40B4-BE49-F238E27FC236}">
                <a16:creationId xmlns:a16="http://schemas.microsoft.com/office/drawing/2014/main" id="{B949B3DE-9968-9114-2DCF-93F592C077BD}"/>
              </a:ext>
            </a:extLst>
          </p:cNvPr>
          <p:cNvSpPr/>
          <p:nvPr/>
        </p:nvSpPr>
        <p:spPr>
          <a:xfrm>
            <a:off x="477720" y="1515471"/>
            <a:ext cx="8208720" cy="4903085"/>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buNone/>
            </a:pPr>
            <a:endParaRPr lang="en-US" sz="2000" b="0" strike="noStrike" spc="-1">
              <a:latin typeface="Arial"/>
            </a:endParaRPr>
          </a:p>
          <a:p>
            <a:pPr algn="ctr">
              <a:lnSpc>
                <a:spcPct val="100000"/>
              </a:lnSpc>
              <a:buNone/>
            </a:pPr>
            <a:endParaRPr lang="en-US" sz="2000" b="0" strike="noStrike" spc="-1">
              <a:latin typeface="Arial"/>
            </a:endParaRPr>
          </a:p>
        </p:txBody>
      </p:sp>
      <p:sp>
        <p:nvSpPr>
          <p:cNvPr id="11" name="Metin kutusu 10">
            <a:extLst>
              <a:ext uri="{FF2B5EF4-FFF2-40B4-BE49-F238E27FC236}">
                <a16:creationId xmlns:a16="http://schemas.microsoft.com/office/drawing/2014/main" id="{CA8347A0-1683-864E-8D7A-E89B94EC9077}"/>
              </a:ext>
            </a:extLst>
          </p:cNvPr>
          <p:cNvSpPr txBox="1"/>
          <p:nvPr/>
        </p:nvSpPr>
        <p:spPr>
          <a:xfrm>
            <a:off x="1473693" y="6596109"/>
            <a:ext cx="6853561" cy="523990"/>
          </a:xfrm>
          <a:prstGeom prst="rect">
            <a:avLst/>
          </a:prstGeom>
          <a:noFill/>
        </p:spPr>
        <p:txBody>
          <a:bodyPr wrap="square" rtlCol="0">
            <a:spAutoFit/>
          </a:bodyPr>
          <a:lstStyle/>
          <a:p>
            <a:pPr algn="ctr"/>
            <a:r>
              <a:rPr lang="tr-TR" sz="1005" b="0" strike="noStrike" spc="-1" dirty="0">
                <a:solidFill>
                  <a:srgbClr val="17375E"/>
                </a:solidFill>
                <a:latin typeface="Calibri" panose="020F0502020204030204" pitchFamily="34" charset="0"/>
                <a:cs typeface="Calibri" panose="020F0502020204030204" pitchFamily="34" charset="0"/>
              </a:rPr>
              <a:t>© Marmara Üniversitesi Uzaktan Eğitim Uygulama ve Araştırma Merkezi</a:t>
            </a:r>
            <a:endParaRPr lang="en-US" sz="1005" b="0" strike="noStrike" spc="-1" dirty="0">
              <a:latin typeface="Calibri" panose="020F0502020204030204" pitchFamily="34" charset="0"/>
              <a:cs typeface="Calibri" panose="020F0502020204030204" pitchFamily="34" charset="0"/>
            </a:endParaRPr>
          </a:p>
          <a:p>
            <a:endParaRPr lang="en-US" dirty="0"/>
          </a:p>
        </p:txBody>
      </p:sp>
      <p:sp>
        <p:nvSpPr>
          <p:cNvPr id="12" name="Metin kutusu 11">
            <a:extLst>
              <a:ext uri="{FF2B5EF4-FFF2-40B4-BE49-F238E27FC236}">
                <a16:creationId xmlns:a16="http://schemas.microsoft.com/office/drawing/2014/main" id="{1485C882-8D5E-F5AC-317C-78D956A50011}"/>
              </a:ext>
            </a:extLst>
          </p:cNvPr>
          <p:cNvSpPr txBox="1"/>
          <p:nvPr/>
        </p:nvSpPr>
        <p:spPr>
          <a:xfrm>
            <a:off x="8676360" y="6455247"/>
            <a:ext cx="457560" cy="276999"/>
          </a:xfrm>
          <a:prstGeom prst="rect">
            <a:avLst/>
          </a:prstGeom>
          <a:noFill/>
        </p:spPr>
        <p:txBody>
          <a:bodyPr wrap="square" rtlCol="0">
            <a:spAutoFit/>
          </a:bodyPr>
          <a:lstStyle/>
          <a:p>
            <a:pPr algn="ctr"/>
            <a:r>
              <a:rPr lang="tr-TR" sz="1200" dirty="0">
                <a:latin typeface="Calibri" panose="020F0502020204030204" pitchFamily="34" charset="0"/>
                <a:cs typeface="Calibri" panose="020F0502020204030204" pitchFamily="34" charset="0"/>
              </a:rPr>
              <a:t>3</a:t>
            </a:r>
          </a:p>
        </p:txBody>
      </p:sp>
      <p:sp>
        <p:nvSpPr>
          <p:cNvPr id="13" name="Metin kutusu 12">
            <a:extLst>
              <a:ext uri="{FF2B5EF4-FFF2-40B4-BE49-F238E27FC236}">
                <a16:creationId xmlns:a16="http://schemas.microsoft.com/office/drawing/2014/main" id="{B65D50B8-754D-F0BF-6779-E7E925C29034}"/>
              </a:ext>
            </a:extLst>
          </p:cNvPr>
          <p:cNvSpPr txBox="1"/>
          <p:nvPr/>
        </p:nvSpPr>
        <p:spPr>
          <a:xfrm>
            <a:off x="685800" y="1784412"/>
            <a:ext cx="7641454" cy="4247317"/>
          </a:xfrm>
          <a:prstGeom prst="rect">
            <a:avLst/>
          </a:prstGeom>
          <a:noFill/>
        </p:spPr>
        <p:txBody>
          <a:bodyPr wrap="square" rtlCol="0">
            <a:spAutoFit/>
          </a:bodyPr>
          <a:lstStyle/>
          <a:p>
            <a:pPr marL="342900" indent="-342900">
              <a:buFont typeface="+mj-lt"/>
              <a:buAutoNum type="arabicPeriod"/>
            </a:pPr>
            <a:r>
              <a:rPr lang="tr-TR" dirty="0">
                <a:solidFill>
                  <a:srgbClr val="FF0000"/>
                </a:solidFill>
                <a:latin typeface="Calibri" panose="020F0502020204030204" pitchFamily="34" charset="0"/>
                <a:cs typeface="Calibri" panose="020F0502020204030204" pitchFamily="34" charset="0"/>
              </a:rPr>
              <a:t>Python Dilinin Tarihçesi</a:t>
            </a:r>
          </a:p>
          <a:p>
            <a:pPr marL="742950" lvl="1" indent="-285750">
              <a:buFont typeface="Arial" panose="020B0604020202020204" pitchFamily="34" charset="0"/>
              <a:buChar char="•"/>
            </a:pPr>
            <a:r>
              <a:rPr lang="tr-TR" dirty="0">
                <a:latin typeface="Calibri" panose="020F0502020204030204" pitchFamily="34" charset="0"/>
                <a:cs typeface="Calibri" panose="020F0502020204030204" pitchFamily="34" charset="0"/>
              </a:rPr>
              <a:t>Python programlama dili </a:t>
            </a:r>
            <a:r>
              <a:rPr lang="tr-TR" dirty="0" err="1">
                <a:latin typeface="Calibri" panose="020F0502020204030204" pitchFamily="34" charset="0"/>
                <a:cs typeface="Calibri" panose="020F0502020204030204" pitchFamily="34" charset="0"/>
              </a:rPr>
              <a:t>Guido</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van</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Rossum</a:t>
            </a:r>
            <a:r>
              <a:rPr lang="tr-TR" dirty="0">
                <a:latin typeface="Calibri" panose="020F0502020204030204" pitchFamily="34" charset="0"/>
                <a:cs typeface="Calibri" panose="020F0502020204030204" pitchFamily="34" charset="0"/>
              </a:rPr>
              <a:t> tarafından 1989 yılında başlatılmıştır. İlk sürümü (0.9.0) 1991 yılında yayınlanmıştır.</a:t>
            </a:r>
          </a:p>
          <a:p>
            <a:pPr marL="742950" lvl="1" indent="-285750">
              <a:buFont typeface="Arial" panose="020B0604020202020204" pitchFamily="34" charset="0"/>
              <a:buChar char="•"/>
            </a:pPr>
            <a:r>
              <a:rPr lang="tr-TR" dirty="0">
                <a:latin typeface="Calibri" panose="020F0502020204030204" pitchFamily="34" charset="0"/>
                <a:cs typeface="Calibri" panose="020F0502020204030204" pitchFamily="34" charset="0"/>
              </a:rPr>
              <a:t>Python, </a:t>
            </a:r>
            <a:r>
              <a:rPr lang="tr-TR" dirty="0" err="1">
                <a:latin typeface="Calibri" panose="020F0502020204030204" pitchFamily="34" charset="0"/>
                <a:cs typeface="Calibri" panose="020F0502020204030204" pitchFamily="34" charset="0"/>
              </a:rPr>
              <a:t>Guido</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van</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Rossum'un</a:t>
            </a:r>
            <a:r>
              <a:rPr lang="tr-TR" dirty="0">
                <a:latin typeface="Calibri" panose="020F0502020204030204" pitchFamily="34" charset="0"/>
                <a:cs typeface="Calibri" panose="020F0502020204030204" pitchFamily="34" charset="0"/>
              </a:rPr>
              <a:t> üniversitede okuduğu sıralarda </a:t>
            </a:r>
            <a:r>
              <a:rPr lang="tr-TR" dirty="0" err="1">
                <a:latin typeface="Calibri" panose="020F0502020204030204" pitchFamily="34" charset="0"/>
                <a:cs typeface="Calibri" panose="020F0502020204030204" pitchFamily="34" charset="0"/>
              </a:rPr>
              <a:t>Monty</a:t>
            </a:r>
            <a:r>
              <a:rPr lang="tr-TR" dirty="0">
                <a:latin typeface="Calibri" panose="020F0502020204030204" pitchFamily="34" charset="0"/>
                <a:cs typeface="Calibri" panose="020F0502020204030204" pitchFamily="34" charset="0"/>
              </a:rPr>
              <a:t> Python adlı bir İngiliz komedi tiyatro grubunun etkisi ile adlandırılmıştır. Python'un temel amacı, okunaklı, anlaşılır ve yazılımcının zamanını , en az kullanacak şekilde program yazmaktır.</a:t>
            </a:r>
          </a:p>
          <a:p>
            <a:pPr marL="742950" lvl="1" indent="-285750">
              <a:buFont typeface="Arial" panose="020B0604020202020204" pitchFamily="34" charset="0"/>
              <a:buChar char="•"/>
            </a:pP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Guido</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van</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Rossum</a:t>
            </a:r>
            <a:r>
              <a:rPr lang="tr-TR" dirty="0">
                <a:latin typeface="Calibri" panose="020F0502020204030204" pitchFamily="34" charset="0"/>
                <a:cs typeface="Calibri" panose="020F0502020204030204" pitchFamily="34" charset="0"/>
              </a:rPr>
              <a:t>, Python'un kullanıcı dostu bir dildir ve öğrenmesi kolay olduğunu belirtir.</a:t>
            </a:r>
          </a:p>
          <a:p>
            <a:pPr marL="742950" lvl="1" indent="-285750">
              <a:buFont typeface="Arial" panose="020B0604020202020204" pitchFamily="34" charset="0"/>
              <a:buChar char="•"/>
            </a:pPr>
            <a:r>
              <a:rPr lang="tr-TR" dirty="0">
                <a:latin typeface="Calibri" panose="020F0502020204030204" pitchFamily="34" charset="0"/>
                <a:cs typeface="Calibri" panose="020F0502020204030204" pitchFamily="34" charset="0"/>
              </a:rPr>
              <a:t>Python ilk yıllarında, özellikle sistem yöneticileri ve uzmanları tarafından kullanılıyordu. Ancak günümüzde, Python, web geliştirme, veri bilimi, makine öğrenimi gibi birçok alanda kullanılmaktadır. Python aynı zamanda popüler bir eğitim dili olmasının yanı sıra kurumsal alanda da kullanılmaktadır.</a:t>
            </a:r>
          </a:p>
          <a:p>
            <a:pPr marL="742950" lvl="1" indent="-285750">
              <a:buFont typeface="Arial" panose="020B0604020202020204" pitchFamily="34" charset="0"/>
              <a:buChar char="•"/>
            </a:pPr>
            <a:endParaRPr lang="tr-TR" dirty="0"/>
          </a:p>
        </p:txBody>
      </p:sp>
    </p:spTree>
    <p:extLst>
      <p:ext uri="{BB962C8B-B14F-4D97-AF65-F5344CB8AC3E}">
        <p14:creationId xmlns:p14="http://schemas.microsoft.com/office/powerpoint/2010/main" val="142448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304491-8E9F-39D1-D458-E5D8B3F5713F}"/>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7D5F17E8-56A5-75A6-DC17-BD0B3E60879B}"/>
              </a:ext>
            </a:extLst>
          </p:cNvPr>
          <p:cNvSpPr>
            <a:spLocks noGrp="1"/>
          </p:cNvSpPr>
          <p:nvPr>
            <p:ph type="subTitle"/>
          </p:nvPr>
        </p:nvSpPr>
        <p:spPr/>
        <p:txBody>
          <a:bodyPr/>
          <a:lstStyle/>
          <a:p>
            <a:endParaRPr lang="en-US"/>
          </a:p>
        </p:txBody>
      </p:sp>
      <p:sp>
        <p:nvSpPr>
          <p:cNvPr id="5" name="Yuvarlatılmış Dikdörtgen 6">
            <a:extLst>
              <a:ext uri="{FF2B5EF4-FFF2-40B4-BE49-F238E27FC236}">
                <a16:creationId xmlns:a16="http://schemas.microsoft.com/office/drawing/2014/main" id="{C1EDDD14-E7C0-C915-C274-E9113945921C}"/>
              </a:ext>
            </a:extLst>
          </p:cNvPr>
          <p:cNvSpPr/>
          <p:nvPr/>
        </p:nvSpPr>
        <p:spPr>
          <a:xfrm>
            <a:off x="457200" y="470516"/>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marL="457200" indent="-457200" algn="ctr">
              <a:lnSpc>
                <a:spcPct val="100000"/>
              </a:lnSpc>
              <a:buFont typeface="+mj-lt"/>
              <a:buAutoNum type="arabicPeriod"/>
            </a:pPr>
            <a:endParaRPr lang="en-US" sz="2000" b="0" strike="noStrike" spc="-1" dirty="0">
              <a:latin typeface="Arial"/>
            </a:endParaRPr>
          </a:p>
          <a:p>
            <a:pPr>
              <a:lnSpc>
                <a:spcPct val="100000"/>
              </a:lnSpc>
            </a:pPr>
            <a:endParaRPr lang="en-US" sz="2000" b="0" strike="noStrike" spc="-1" dirty="0">
              <a:latin typeface="Arial"/>
            </a:endParaRPr>
          </a:p>
        </p:txBody>
      </p:sp>
      <p:sp>
        <p:nvSpPr>
          <p:cNvPr id="6" name="Metin kutusu 5">
            <a:extLst>
              <a:ext uri="{FF2B5EF4-FFF2-40B4-BE49-F238E27FC236}">
                <a16:creationId xmlns:a16="http://schemas.microsoft.com/office/drawing/2014/main" id="{3424BB8B-F412-1722-38D2-388275BCC3F0}"/>
              </a:ext>
            </a:extLst>
          </p:cNvPr>
          <p:cNvSpPr txBox="1"/>
          <p:nvPr/>
        </p:nvSpPr>
        <p:spPr>
          <a:xfrm>
            <a:off x="8665920" y="6452841"/>
            <a:ext cx="457560" cy="276999"/>
          </a:xfrm>
          <a:prstGeom prst="rect">
            <a:avLst/>
          </a:prstGeom>
          <a:noFill/>
        </p:spPr>
        <p:txBody>
          <a:bodyPr wrap="square" rtlCol="0">
            <a:spAutoFit/>
          </a:bodyPr>
          <a:lstStyle/>
          <a:p>
            <a:pPr algn="ctr"/>
            <a:r>
              <a:rPr lang="tr-TR" sz="1200" dirty="0">
                <a:latin typeface="Calibri" panose="020F0502020204030204" pitchFamily="34" charset="0"/>
                <a:cs typeface="Calibri" panose="020F0502020204030204" pitchFamily="34" charset="0"/>
              </a:rPr>
              <a:t>4</a:t>
            </a:r>
          </a:p>
        </p:txBody>
      </p:sp>
      <p:sp>
        <p:nvSpPr>
          <p:cNvPr id="7" name="Metin kutusu 6">
            <a:extLst>
              <a:ext uri="{FF2B5EF4-FFF2-40B4-BE49-F238E27FC236}">
                <a16:creationId xmlns:a16="http://schemas.microsoft.com/office/drawing/2014/main" id="{4AFF461E-6F7A-C311-44BB-C2144BA6C959}"/>
              </a:ext>
            </a:extLst>
          </p:cNvPr>
          <p:cNvSpPr txBox="1"/>
          <p:nvPr/>
        </p:nvSpPr>
        <p:spPr>
          <a:xfrm>
            <a:off x="665280" y="837883"/>
            <a:ext cx="7772040" cy="5386090"/>
          </a:xfrm>
          <a:prstGeom prst="rect">
            <a:avLst/>
          </a:prstGeom>
          <a:noFill/>
        </p:spPr>
        <p:txBody>
          <a:bodyPr wrap="square" rtlCol="0">
            <a:spAutoFit/>
          </a:bodyPr>
          <a:lstStyle/>
          <a:p>
            <a:r>
              <a:rPr lang="tr-TR" sz="2000" dirty="0">
                <a:solidFill>
                  <a:srgbClr val="FF0000"/>
                </a:solidFill>
                <a:latin typeface="Calibri" panose="020F0502020204030204" pitchFamily="34" charset="0"/>
                <a:cs typeface="Calibri" panose="020F0502020204030204" pitchFamily="34" charset="0"/>
              </a:rPr>
              <a:t>2</a:t>
            </a:r>
            <a:r>
              <a:rPr lang="tr-TR" dirty="0">
                <a:solidFill>
                  <a:srgbClr val="FF0000"/>
                </a:solidFill>
                <a:latin typeface="Calibri" panose="020F0502020204030204" pitchFamily="34" charset="0"/>
                <a:cs typeface="Calibri" panose="020F0502020204030204" pitchFamily="34" charset="0"/>
              </a:rPr>
              <a:t>.  Python Dilinin Popülaritesi</a:t>
            </a:r>
          </a:p>
          <a:p>
            <a:pPr marL="742950" lvl="1" indent="-285750">
              <a:buFont typeface="Arial" panose="020B0604020202020204" pitchFamily="34" charset="0"/>
              <a:buChar char="•"/>
            </a:pPr>
            <a:r>
              <a:rPr lang="tr-TR" dirty="0">
                <a:latin typeface="Calibri" panose="020F0502020204030204" pitchFamily="34" charset="0"/>
                <a:cs typeface="Calibri" panose="020F0502020204030204" pitchFamily="34" charset="0"/>
              </a:rPr>
              <a:t>Python programlama dili, son yıllarda hızla popülerleşmeye devam etmektedir. Öncelikle, Python'un kolay öğrenilebilir ve okunaklı sözdizimi programcılar için cazip bir seçenektir. Ayrıca, Python'un geniş bir ekosistemi ve yüzlerce üçüncü taraf kütüphanesi vardır. Bu, programcıların çeşitli işleri gerçekleştirmeleri için çok fazla yol sunar.</a:t>
            </a:r>
          </a:p>
          <a:p>
            <a:pPr marL="742950" lvl="1" indent="-285750">
              <a:buFont typeface="Arial" panose="020B0604020202020204" pitchFamily="34" charset="0"/>
              <a:buChar char="•"/>
            </a:pPr>
            <a:r>
              <a:rPr lang="tr-TR" dirty="0">
                <a:latin typeface="Calibri" panose="020F0502020204030204" pitchFamily="34" charset="0"/>
                <a:cs typeface="Calibri" panose="020F0502020204030204" pitchFamily="34" charset="0"/>
              </a:rPr>
              <a:t>Python aynı zamanda web geliştirme, veri bilimi, makine öğrenimi gibi birçok alanda kullanılmaktadır. Web geliştirme alanında, Python, </a:t>
            </a:r>
            <a:r>
              <a:rPr lang="tr-TR" dirty="0" err="1">
                <a:latin typeface="Calibri" panose="020F0502020204030204" pitchFamily="34" charset="0"/>
                <a:cs typeface="Calibri" panose="020F0502020204030204" pitchFamily="34" charset="0"/>
              </a:rPr>
              <a:t>Django</a:t>
            </a:r>
            <a:r>
              <a:rPr lang="tr-TR" dirty="0">
                <a:latin typeface="Calibri" panose="020F0502020204030204" pitchFamily="34" charset="0"/>
                <a:cs typeface="Calibri" panose="020F0502020204030204" pitchFamily="34" charset="0"/>
              </a:rPr>
              <a:t> ve </a:t>
            </a:r>
            <a:r>
              <a:rPr lang="tr-TR" dirty="0" err="1">
                <a:latin typeface="Calibri" panose="020F0502020204030204" pitchFamily="34" charset="0"/>
                <a:cs typeface="Calibri" panose="020F0502020204030204" pitchFamily="34" charset="0"/>
              </a:rPr>
              <a:t>Flask</a:t>
            </a:r>
            <a:r>
              <a:rPr lang="tr-TR" dirty="0">
                <a:latin typeface="Calibri" panose="020F0502020204030204" pitchFamily="34" charset="0"/>
                <a:cs typeface="Calibri" panose="020F0502020204030204" pitchFamily="34" charset="0"/>
              </a:rPr>
              <a:t> gibi popüler web </a:t>
            </a:r>
            <a:r>
              <a:rPr lang="tr-TR" dirty="0" err="1">
                <a:latin typeface="Calibri" panose="020F0502020204030204" pitchFamily="34" charset="0"/>
                <a:cs typeface="Calibri" panose="020F0502020204030204" pitchFamily="34" charset="0"/>
              </a:rPr>
              <a:t>framework'leri</a:t>
            </a:r>
            <a:r>
              <a:rPr lang="tr-TR" dirty="0">
                <a:latin typeface="Calibri" panose="020F0502020204030204" pitchFamily="34" charset="0"/>
                <a:cs typeface="Calibri" panose="020F0502020204030204" pitchFamily="34" charset="0"/>
              </a:rPr>
              <a:t> destekler. Bu, yazarların hızlı ve etkili bir şekilde web uygulamaları oluşturmalarına olanak tanır. Veri bilimi alanında, Python, </a:t>
            </a:r>
            <a:r>
              <a:rPr lang="tr-TR" dirty="0" err="1">
                <a:latin typeface="Calibri" panose="020F0502020204030204" pitchFamily="34" charset="0"/>
                <a:cs typeface="Calibri" panose="020F0502020204030204" pitchFamily="34" charset="0"/>
              </a:rPr>
              <a:t>NumPy</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pandas</a:t>
            </a:r>
            <a:r>
              <a:rPr lang="tr-TR" dirty="0">
                <a:latin typeface="Calibri" panose="020F0502020204030204" pitchFamily="34" charset="0"/>
                <a:cs typeface="Calibri" panose="020F0502020204030204" pitchFamily="34" charset="0"/>
              </a:rPr>
              <a:t> ve </a:t>
            </a:r>
            <a:r>
              <a:rPr lang="tr-TR" dirty="0" err="1">
                <a:latin typeface="Calibri" panose="020F0502020204030204" pitchFamily="34" charset="0"/>
                <a:cs typeface="Calibri" panose="020F0502020204030204" pitchFamily="34" charset="0"/>
              </a:rPr>
              <a:t>scikit-learn</a:t>
            </a:r>
            <a:r>
              <a:rPr lang="tr-TR" dirty="0">
                <a:latin typeface="Calibri" panose="020F0502020204030204" pitchFamily="34" charset="0"/>
                <a:cs typeface="Calibri" panose="020F0502020204030204" pitchFamily="34" charset="0"/>
              </a:rPr>
              <a:t> gibi popüler kütüphaneleri destekler. Bu, yazarların veri analitik işlemleri gerçekleştirmek için gerekli araçları sağlar. Makine öğrenimi alanında, Python, </a:t>
            </a:r>
            <a:r>
              <a:rPr lang="tr-TR" dirty="0" err="1">
                <a:latin typeface="Calibri" panose="020F0502020204030204" pitchFamily="34" charset="0"/>
                <a:cs typeface="Calibri" panose="020F0502020204030204" pitchFamily="34" charset="0"/>
              </a:rPr>
              <a:t>TensorFlow</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scikit-learn</a:t>
            </a:r>
            <a:r>
              <a:rPr lang="tr-TR" dirty="0">
                <a:latin typeface="Calibri" panose="020F0502020204030204" pitchFamily="34" charset="0"/>
                <a:cs typeface="Calibri" panose="020F0502020204030204" pitchFamily="34" charset="0"/>
              </a:rPr>
              <a:t> ve </a:t>
            </a:r>
            <a:r>
              <a:rPr lang="tr-TR" dirty="0" err="1">
                <a:latin typeface="Calibri" panose="020F0502020204030204" pitchFamily="34" charset="0"/>
                <a:cs typeface="Calibri" panose="020F0502020204030204" pitchFamily="34" charset="0"/>
              </a:rPr>
              <a:t>Keras</a:t>
            </a:r>
            <a:r>
              <a:rPr lang="tr-TR" dirty="0">
                <a:latin typeface="Calibri" panose="020F0502020204030204" pitchFamily="34" charset="0"/>
                <a:cs typeface="Calibri" panose="020F0502020204030204" pitchFamily="34" charset="0"/>
              </a:rPr>
              <a:t> gibi popüler kütüphaneleri destekler. Bu, yazarların güçlü makine öğrenimi modelleri oluşturmalarına olanak tanır.</a:t>
            </a:r>
          </a:p>
          <a:p>
            <a:pPr marL="742950" lvl="1" indent="-285750">
              <a:buFont typeface="Arial" panose="020B0604020202020204" pitchFamily="34" charset="0"/>
              <a:buChar char="•"/>
            </a:pPr>
            <a:endParaRPr lang="tr-TR" dirty="0"/>
          </a:p>
          <a:p>
            <a:pPr marL="742950" lvl="1" indent="-285750">
              <a:buFont typeface="Arial" panose="020B0604020202020204" pitchFamily="34" charset="0"/>
              <a:buChar char="•"/>
            </a:pPr>
            <a:endParaRPr lang="tr-TR" dirty="0"/>
          </a:p>
          <a:p>
            <a:endParaRPr lang="en-US" dirty="0"/>
          </a:p>
        </p:txBody>
      </p:sp>
      <p:sp>
        <p:nvSpPr>
          <p:cNvPr id="4" name="PlaceHolder 2">
            <a:extLst>
              <a:ext uri="{FF2B5EF4-FFF2-40B4-BE49-F238E27FC236}">
                <a16:creationId xmlns:a16="http://schemas.microsoft.com/office/drawing/2014/main" id="{9F9305DF-381C-AB4F-7A24-F9029C6E44D8}"/>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176326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24B027-C235-B0CA-3DF0-8BF98B690352}"/>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27E21235-4E70-B9EF-30A1-B3B0E06C0303}"/>
              </a:ext>
            </a:extLst>
          </p:cNvPr>
          <p:cNvSpPr>
            <a:spLocks noGrp="1"/>
          </p:cNvSpPr>
          <p:nvPr>
            <p:ph type="subTitle"/>
          </p:nvPr>
        </p:nvSpPr>
        <p:spPr/>
        <p:txBody>
          <a:bodyPr/>
          <a:lstStyle/>
          <a:p>
            <a:endParaRPr lang="en-US"/>
          </a:p>
        </p:txBody>
      </p:sp>
      <p:sp>
        <p:nvSpPr>
          <p:cNvPr id="5" name="Yuvarlatılmış Dikdörtgen 6">
            <a:extLst>
              <a:ext uri="{FF2B5EF4-FFF2-40B4-BE49-F238E27FC236}">
                <a16:creationId xmlns:a16="http://schemas.microsoft.com/office/drawing/2014/main" id="{806F808A-0851-4B9D-413F-43FFAB734572}"/>
              </a:ext>
            </a:extLst>
          </p:cNvPr>
          <p:cNvSpPr/>
          <p:nvPr/>
        </p:nvSpPr>
        <p:spPr>
          <a:xfrm>
            <a:off x="457200" y="514905"/>
            <a:ext cx="8208720" cy="6076435"/>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endParaRPr lang="en-US" sz="2000" b="0" strike="noStrike" spc="-1" dirty="0">
              <a:latin typeface="Arial"/>
            </a:endParaRPr>
          </a:p>
          <a:p>
            <a:pPr>
              <a:lnSpc>
                <a:spcPct val="100000"/>
              </a:lnSpc>
            </a:pPr>
            <a:endParaRPr lang="en-US" sz="2000" b="0" strike="noStrike" spc="-1" dirty="0">
              <a:latin typeface="Arial"/>
            </a:endParaRPr>
          </a:p>
        </p:txBody>
      </p:sp>
      <p:sp>
        <p:nvSpPr>
          <p:cNvPr id="8" name="Metin kutusu 7">
            <a:extLst>
              <a:ext uri="{FF2B5EF4-FFF2-40B4-BE49-F238E27FC236}">
                <a16:creationId xmlns:a16="http://schemas.microsoft.com/office/drawing/2014/main" id="{C0C0B207-75E7-7249-3330-2730DF76D8AC}"/>
              </a:ext>
            </a:extLst>
          </p:cNvPr>
          <p:cNvSpPr txBox="1"/>
          <p:nvPr/>
        </p:nvSpPr>
        <p:spPr>
          <a:xfrm>
            <a:off x="8800920" y="6452841"/>
            <a:ext cx="686160" cy="276999"/>
          </a:xfrm>
          <a:prstGeom prst="rect">
            <a:avLst/>
          </a:prstGeom>
          <a:noFill/>
        </p:spPr>
        <p:txBody>
          <a:bodyPr wrap="square" rtlCol="0">
            <a:spAutoFit/>
          </a:bodyPr>
          <a:lstStyle/>
          <a:p>
            <a:r>
              <a:rPr lang="tr-TR" sz="1200" dirty="0">
                <a:latin typeface="Calibri" panose="020F0502020204030204" pitchFamily="34" charset="0"/>
                <a:cs typeface="Calibri" panose="020F0502020204030204" pitchFamily="34" charset="0"/>
              </a:rPr>
              <a:t>5</a:t>
            </a:r>
          </a:p>
        </p:txBody>
      </p:sp>
      <p:sp>
        <p:nvSpPr>
          <p:cNvPr id="9" name="Metin kutusu 8">
            <a:extLst>
              <a:ext uri="{FF2B5EF4-FFF2-40B4-BE49-F238E27FC236}">
                <a16:creationId xmlns:a16="http://schemas.microsoft.com/office/drawing/2014/main" id="{C1BD5A76-2CF7-36AF-3CF8-B48B9CAC07D5}"/>
              </a:ext>
            </a:extLst>
          </p:cNvPr>
          <p:cNvSpPr txBox="1"/>
          <p:nvPr/>
        </p:nvSpPr>
        <p:spPr>
          <a:xfrm>
            <a:off x="685800" y="834501"/>
            <a:ext cx="777204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Bu </a:t>
            </a:r>
            <a:r>
              <a:rPr lang="en-US" dirty="0" err="1">
                <a:latin typeface="Calibri" panose="020F0502020204030204" pitchFamily="34" charset="0"/>
                <a:cs typeface="Calibri" panose="020F0502020204030204" pitchFamily="34" charset="0"/>
              </a:rPr>
              <a:t>çeşitli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kullanım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alanları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nedeniyle</a:t>
            </a:r>
            <a:r>
              <a:rPr lang="en-US" dirty="0">
                <a:latin typeface="Calibri" panose="020F0502020204030204" pitchFamily="34" charset="0"/>
                <a:cs typeface="Calibri" panose="020F0502020204030204" pitchFamily="34" charset="0"/>
              </a:rPr>
              <a:t>, Python, son </a:t>
            </a:r>
            <a:r>
              <a:rPr lang="en-US" dirty="0" err="1">
                <a:latin typeface="Calibri" panose="020F0502020204030204" pitchFamily="34" charset="0"/>
                <a:cs typeface="Calibri" panose="020F0502020204030204" pitchFamily="34" charset="0"/>
              </a:rPr>
              <a:t>yıllarda</a:t>
            </a:r>
            <a:r>
              <a:rPr lang="en-US" dirty="0">
                <a:latin typeface="Calibri" panose="020F0502020204030204" pitchFamily="34" charset="0"/>
                <a:cs typeface="Calibri" panose="020F0502020204030204" pitchFamily="34" charset="0"/>
              </a:rPr>
              <a:t> TIOBE, PYPL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IEEE Spectrum </a:t>
            </a:r>
            <a:r>
              <a:rPr lang="en-US" dirty="0" err="1">
                <a:latin typeface="Calibri" panose="020F0502020204030204" pitchFamily="34" charset="0"/>
                <a:cs typeface="Calibri" panose="020F0502020204030204" pitchFamily="34" charset="0"/>
              </a:rPr>
              <a:t>gibi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birçok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popülerlik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indeksinde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almaktadır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Giderek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artan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kullanıcı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tabanına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sahip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olan</a:t>
            </a:r>
            <a:r>
              <a:rPr lang="en-US" dirty="0">
                <a:latin typeface="Calibri" panose="020F0502020204030204" pitchFamily="34" charset="0"/>
                <a:cs typeface="Calibri" panose="020F0502020204030204" pitchFamily="34" charset="0"/>
              </a:rPr>
              <a:t> Python, </a:t>
            </a:r>
            <a:r>
              <a:rPr lang="en-US" dirty="0" err="1">
                <a:latin typeface="Calibri" panose="020F0502020204030204" pitchFamily="34" charset="0"/>
                <a:cs typeface="Calibri" panose="020F0502020204030204" pitchFamily="34" charset="0"/>
              </a:rPr>
              <a:t>bugün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kurumsal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düzeyde</a:t>
            </a:r>
            <a:r>
              <a:rPr lang="en-US" dirty="0">
                <a:latin typeface="Calibri" panose="020F0502020204030204" pitchFamily="34" charset="0"/>
                <a:cs typeface="Calibri" panose="020F0502020204030204" pitchFamily="34" charset="0"/>
              </a:rPr>
              <a:t> de </a:t>
            </a:r>
            <a:r>
              <a:rPr lang="en-US" dirty="0" err="1">
                <a:latin typeface="Calibri" panose="020F0502020204030204" pitchFamily="34" charset="0"/>
                <a:cs typeface="Calibri" panose="020F0502020204030204" pitchFamily="34" charset="0"/>
              </a:rPr>
              <a:t>kullanılmaktadır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Python'un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popülerliğinin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yazarlar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için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sağladığı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çok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yönlülük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yazma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kolaylığı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geniş</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ekosistem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nedeniyle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artmaya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devam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etmesi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beklenmektedir</a:t>
            </a:r>
            <a:r>
              <a:rPr lang="en-US"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dirty="0"/>
          </a:p>
        </p:txBody>
      </p:sp>
      <p:sp>
        <p:nvSpPr>
          <p:cNvPr id="4" name="PlaceHolder 2">
            <a:extLst>
              <a:ext uri="{FF2B5EF4-FFF2-40B4-BE49-F238E27FC236}">
                <a16:creationId xmlns:a16="http://schemas.microsoft.com/office/drawing/2014/main" id="{64510343-0BAF-1E3D-BDC9-596ECB1B168D}"/>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903674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1160BE-8CEE-BE5F-05B2-291B67F982F7}"/>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030C596A-EA5B-B22B-EA97-C71110747907}"/>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21430A03-3315-A68E-FA96-29DB7364FB39}"/>
              </a:ext>
            </a:extLst>
          </p:cNvPr>
          <p:cNvSpPr/>
          <p:nvPr/>
        </p:nvSpPr>
        <p:spPr>
          <a:xfrm>
            <a:off x="457200" y="470516"/>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marL="457200" indent="-457200" algn="ctr">
              <a:lnSpc>
                <a:spcPct val="100000"/>
              </a:lnSpc>
              <a:buFont typeface="+mj-lt"/>
              <a:buAutoNum type="arabicPeriod"/>
            </a:pPr>
            <a:endParaRPr lang="en-US" sz="2000" b="0" strike="noStrike" spc="-1" dirty="0">
              <a:latin typeface="Arial"/>
            </a:endParaRPr>
          </a:p>
          <a:p>
            <a:pPr>
              <a:lnSpc>
                <a:spcPct val="100000"/>
              </a:lnSpc>
            </a:pPr>
            <a:endParaRPr lang="en-US" sz="2000" b="0" strike="noStrike" spc="-1" dirty="0">
              <a:latin typeface="Arial"/>
            </a:endParaRPr>
          </a:p>
        </p:txBody>
      </p:sp>
      <p:sp>
        <p:nvSpPr>
          <p:cNvPr id="5" name="Metin kutusu 4">
            <a:extLst>
              <a:ext uri="{FF2B5EF4-FFF2-40B4-BE49-F238E27FC236}">
                <a16:creationId xmlns:a16="http://schemas.microsoft.com/office/drawing/2014/main" id="{396A4470-11D6-6BB3-EED1-56A99A51B60B}"/>
              </a:ext>
            </a:extLst>
          </p:cNvPr>
          <p:cNvSpPr txBox="1"/>
          <p:nvPr/>
        </p:nvSpPr>
        <p:spPr>
          <a:xfrm>
            <a:off x="685800" y="781235"/>
            <a:ext cx="7772040" cy="6186309"/>
          </a:xfrm>
          <a:prstGeom prst="rect">
            <a:avLst/>
          </a:prstGeom>
          <a:noFill/>
        </p:spPr>
        <p:txBody>
          <a:bodyPr wrap="square" rtlCol="0">
            <a:spAutoFit/>
          </a:bodyPr>
          <a:lstStyle/>
          <a:p>
            <a:pPr marL="342900" indent="-342900">
              <a:buAutoNum type="arabicPeriod" startAt="3"/>
            </a:pPr>
            <a:r>
              <a:rPr lang="tr-TR" dirty="0">
                <a:solidFill>
                  <a:srgbClr val="FF0000"/>
                </a:solidFill>
                <a:latin typeface="Calibri" panose="020F0502020204030204" pitchFamily="34" charset="0"/>
                <a:cs typeface="Calibri" panose="020F0502020204030204" pitchFamily="34" charset="0"/>
              </a:rPr>
              <a:t>Python Dilinin Kullanım Alanları</a:t>
            </a:r>
          </a:p>
          <a:p>
            <a:pPr marL="342900" indent="-342900">
              <a:buAutoNum type="arabicPeriod" startAt="3"/>
            </a:pPr>
            <a:endParaRPr lang="tr-TR" dirty="0">
              <a:solidFill>
                <a:srgbClr val="FF000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Python, </a:t>
            </a:r>
            <a:r>
              <a:rPr lang="en-US" b="0" i="0" dirty="0" err="1">
                <a:effectLst/>
                <a:latin typeface="Calibri" panose="020F0502020204030204" pitchFamily="34" charset="0"/>
                <a:cs typeface="Calibri" panose="020F0502020204030204" pitchFamily="34" charset="0"/>
              </a:rPr>
              <a:t>geniş</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yelpazede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yazılım</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geliştirme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işlemlerinde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kullanılan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programlama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dilidir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Özellikle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veri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analitigi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makine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öğrenimi</a:t>
            </a:r>
            <a:r>
              <a:rPr lang="en-US" b="0" i="0" dirty="0">
                <a:effectLst/>
                <a:latin typeface="Calibri" panose="020F0502020204030204" pitchFamily="34" charset="0"/>
                <a:cs typeface="Calibri" panose="020F0502020204030204" pitchFamily="34" charset="0"/>
              </a:rPr>
              <a:t>, web </a:t>
            </a:r>
            <a:r>
              <a:rPr lang="en-US" b="0" i="0" dirty="0" err="1">
                <a:effectLst/>
                <a:latin typeface="Calibri" panose="020F0502020204030204" pitchFamily="34" charset="0"/>
                <a:cs typeface="Calibri" panose="020F0502020204030204" pitchFamily="34" charset="0"/>
              </a:rPr>
              <a:t>geliştirme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bilimsel</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hesaplama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gibi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alanlarda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sıklıkla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kullanılır</a:t>
            </a:r>
            <a:r>
              <a:rPr lang="en-US" b="0" i="0" dirty="0">
                <a:effectLst/>
                <a:latin typeface="Calibri" panose="020F0502020204030204" pitchFamily="34" charset="0"/>
                <a:cs typeface="Calibri" panose="020F0502020204030204" pitchFamily="34" charset="0"/>
              </a:rPr>
              <a:t>.</a:t>
            </a:r>
            <a:endParaRPr lang="tr-TR" b="0" i="0" dirty="0">
              <a:effectLst/>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tr-TR" b="0" i="0" dirty="0">
              <a:effectLst/>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tr-TR" b="0" i="0" dirty="0">
              <a:effectLst/>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Veri </a:t>
            </a:r>
            <a:r>
              <a:rPr lang="en-US" dirty="0" err="1">
                <a:latin typeface="Calibri" panose="020F0502020204030204" pitchFamily="34" charset="0"/>
                <a:cs typeface="Calibri" panose="020F0502020204030204" pitchFamily="34" charset="0"/>
              </a:rPr>
              <a:t>analitigi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alanında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Python'da</a:t>
            </a:r>
            <a:r>
              <a:rPr lang="en-US" dirty="0">
                <a:latin typeface="Calibri" panose="020F0502020204030204" pitchFamily="34" charset="0"/>
                <a:cs typeface="Calibri" panose="020F0502020204030204" pitchFamily="34" charset="0"/>
              </a:rPr>
              <a:t> pandas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NumPy </a:t>
            </a:r>
            <a:r>
              <a:rPr lang="en-US" dirty="0" err="1">
                <a:latin typeface="Calibri" panose="020F0502020204030204" pitchFamily="34" charset="0"/>
                <a:cs typeface="Calibri" panose="020F0502020204030204" pitchFamily="34" charset="0"/>
              </a:rPr>
              <a:t>gibi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kütüphaneler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kullanılarak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işleme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analizi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yapılabilir</a:t>
            </a:r>
            <a:r>
              <a:rPr lang="en-US" dirty="0">
                <a:latin typeface="Calibri" panose="020F0502020204030204" pitchFamily="34" charset="0"/>
                <a:cs typeface="Calibri" panose="020F0502020204030204" pitchFamily="34" charset="0"/>
              </a:rPr>
              <a:t>. Bu </a:t>
            </a:r>
            <a:r>
              <a:rPr lang="en-US" dirty="0" err="1">
                <a:latin typeface="Calibri" panose="020F0502020204030204" pitchFamily="34" charset="0"/>
                <a:cs typeface="Calibri" panose="020F0502020204030204" pitchFamily="34" charset="0"/>
              </a:rPr>
              <a:t>kütüphaneler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setlerini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okuma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temizleme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dönüştürme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analiz</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etme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gibi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işlemleri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kolaylaştırır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Ayrıca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Python'da</a:t>
            </a:r>
            <a:r>
              <a:rPr lang="en-US" dirty="0">
                <a:latin typeface="Calibri" panose="020F0502020204030204" pitchFamily="34" charset="0"/>
                <a:cs typeface="Calibri" panose="020F0502020204030204" pitchFamily="34" charset="0"/>
              </a:rPr>
              <a:t> matplotlib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seaborn </a:t>
            </a:r>
            <a:r>
              <a:rPr lang="en-US" dirty="0" err="1">
                <a:latin typeface="Calibri" panose="020F0502020204030204" pitchFamily="34" charset="0"/>
                <a:cs typeface="Calibri" panose="020F0502020204030204" pitchFamily="34" charset="0"/>
              </a:rPr>
              <a:t>gibi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kütüphaneler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görselleştirme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işlemleri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için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kullanılabilir</a:t>
            </a:r>
            <a:r>
              <a:rPr lang="en-US" dirty="0">
                <a:latin typeface="Calibri" panose="020F0502020204030204" pitchFamily="34" charset="0"/>
                <a:cs typeface="Calibri" panose="020F0502020204030204" pitchFamily="34" charset="0"/>
              </a:rPr>
              <a:t>.</a:t>
            </a:r>
            <a:endParaRPr lang="tr-TR" dirty="0">
              <a:latin typeface="Calibri" panose="020F0502020204030204" pitchFamily="34" charset="0"/>
              <a:cs typeface="Calibri" panose="020F0502020204030204" pitchFamily="34" charset="0"/>
            </a:endParaRPr>
          </a:p>
          <a:p>
            <a:pPr lvl="1"/>
            <a:endParaRPr lang="tr-TR"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dirty="0" err="1">
                <a:latin typeface="Calibri" panose="020F0502020204030204" pitchFamily="34" charset="0"/>
                <a:cs typeface="Calibri" panose="020F0502020204030204" pitchFamily="34" charset="0"/>
              </a:rPr>
              <a:t>Makine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öğrenimi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alanında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Python'da</a:t>
            </a:r>
            <a:r>
              <a:rPr lang="en-US" dirty="0">
                <a:latin typeface="Calibri" panose="020F0502020204030204" pitchFamily="34" charset="0"/>
                <a:cs typeface="Calibri" panose="020F0502020204030204" pitchFamily="34" charset="0"/>
              </a:rPr>
              <a:t> scikit-learn, TensorFlow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PyTorch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gibi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kütüphaneler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kullanılarak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sınıflandırma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regresyon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klasik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makine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öğrenimi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algoritmalarının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yanı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sıra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derin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öğrenme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modelleri</a:t>
            </a:r>
            <a:r>
              <a:rPr lang="en-US" dirty="0">
                <a:latin typeface="Calibri" panose="020F0502020204030204" pitchFamily="34" charset="0"/>
                <a:cs typeface="Calibri" panose="020F0502020204030204" pitchFamily="34" charset="0"/>
              </a:rPr>
              <a:t> de </a:t>
            </a:r>
            <a:r>
              <a:rPr lang="en-US" dirty="0" err="1">
                <a:latin typeface="Calibri" panose="020F0502020204030204" pitchFamily="34" charset="0"/>
                <a:cs typeface="Calibri" panose="020F0502020204030204" pitchFamily="34" charset="0"/>
              </a:rPr>
              <a:t>geliştirilebilir</a:t>
            </a:r>
            <a:r>
              <a:rPr lang="en-US" dirty="0">
                <a:latin typeface="Calibri" panose="020F0502020204030204" pitchFamily="34" charset="0"/>
                <a:cs typeface="Calibri" panose="020F0502020204030204" pitchFamily="34" charset="0"/>
              </a:rPr>
              <a:t>. Bu </a:t>
            </a:r>
            <a:r>
              <a:rPr lang="en-US" dirty="0" err="1">
                <a:latin typeface="Calibri" panose="020F0502020204030204" pitchFamily="34" charset="0"/>
                <a:cs typeface="Calibri" panose="020F0502020204030204" pitchFamily="34" charset="0"/>
              </a:rPr>
              <a:t>kütüphaneler</a:t>
            </a:r>
            <a:r>
              <a:rPr lang="en-US" dirty="0">
                <a:latin typeface="Calibri" panose="020F0502020204030204" pitchFamily="34" charset="0"/>
                <a:cs typeface="Calibri" panose="020F0502020204030204" pitchFamily="34" charset="0"/>
              </a:rPr>
              <a:t>, model </a:t>
            </a:r>
            <a:r>
              <a:rPr lang="en-US" dirty="0" err="1">
                <a:latin typeface="Calibri" panose="020F0502020204030204" pitchFamily="34" charset="0"/>
                <a:cs typeface="Calibri" panose="020F0502020204030204" pitchFamily="34" charset="0"/>
              </a:rPr>
              <a:t>eğitimi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tahmin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işlemleri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için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gerekli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matematiksel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işlemleri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optimizasyon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algoritmalarını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sağlar</a:t>
            </a:r>
            <a:r>
              <a:rPr lang="en-US"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6" name="Metin kutusu 5">
            <a:extLst>
              <a:ext uri="{FF2B5EF4-FFF2-40B4-BE49-F238E27FC236}">
                <a16:creationId xmlns:a16="http://schemas.microsoft.com/office/drawing/2014/main" id="{944BF98D-E8EE-1F94-BFCB-D33FDAECEAFD}"/>
              </a:ext>
            </a:extLst>
          </p:cNvPr>
          <p:cNvSpPr txBox="1"/>
          <p:nvPr/>
        </p:nvSpPr>
        <p:spPr>
          <a:xfrm>
            <a:off x="8784094" y="6452840"/>
            <a:ext cx="457560" cy="276999"/>
          </a:xfrm>
          <a:prstGeom prst="rect">
            <a:avLst/>
          </a:prstGeom>
          <a:noFill/>
        </p:spPr>
        <p:txBody>
          <a:bodyPr wrap="square" rtlCol="0">
            <a:spAutoFit/>
          </a:bodyPr>
          <a:lstStyle/>
          <a:p>
            <a:r>
              <a:rPr lang="tr-TR" sz="1200" dirty="0">
                <a:latin typeface="Calibri" panose="020F0502020204030204" pitchFamily="34" charset="0"/>
                <a:cs typeface="Calibri" panose="020F0502020204030204" pitchFamily="34" charset="0"/>
              </a:rPr>
              <a:t>6</a:t>
            </a:r>
            <a:endParaRPr lang="en-US" sz="1200" dirty="0">
              <a:latin typeface="Calibri" panose="020F0502020204030204" pitchFamily="34" charset="0"/>
              <a:cs typeface="Calibri" panose="020F0502020204030204" pitchFamily="34" charset="0"/>
            </a:endParaRPr>
          </a:p>
        </p:txBody>
      </p:sp>
      <p:sp>
        <p:nvSpPr>
          <p:cNvPr id="7" name="PlaceHolder 2">
            <a:extLst>
              <a:ext uri="{FF2B5EF4-FFF2-40B4-BE49-F238E27FC236}">
                <a16:creationId xmlns:a16="http://schemas.microsoft.com/office/drawing/2014/main" id="{284C0446-28B7-06EF-0766-6D36C4A2624E}"/>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87759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D9DC0A-AC97-23D4-0F0D-6180BE2FB299}"/>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392645B7-CDDD-6DE5-BD0E-A88DD3805D2A}"/>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59CB4617-5207-78C1-CC8B-F22398836589}"/>
              </a:ext>
            </a:extLst>
          </p:cNvPr>
          <p:cNvSpPr/>
          <p:nvPr/>
        </p:nvSpPr>
        <p:spPr>
          <a:xfrm>
            <a:off x="457200" y="470516"/>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marL="457200" indent="-457200" algn="ctr">
              <a:lnSpc>
                <a:spcPct val="100000"/>
              </a:lnSpc>
              <a:buFont typeface="+mj-lt"/>
              <a:buAutoNum type="arabicPeriod"/>
            </a:pPr>
            <a:endParaRPr lang="en-US" sz="2000" b="0" strike="noStrike" spc="-1" dirty="0">
              <a:latin typeface="Arial"/>
            </a:endParaRPr>
          </a:p>
          <a:p>
            <a:pPr>
              <a:lnSpc>
                <a:spcPct val="100000"/>
              </a:lnSpc>
            </a:pPr>
            <a:endParaRPr lang="en-US" sz="2000" b="0" strike="noStrike" spc="-1" dirty="0">
              <a:latin typeface="Arial"/>
            </a:endParaRPr>
          </a:p>
        </p:txBody>
      </p:sp>
      <p:sp>
        <p:nvSpPr>
          <p:cNvPr id="5" name="Metin kutusu 4">
            <a:extLst>
              <a:ext uri="{FF2B5EF4-FFF2-40B4-BE49-F238E27FC236}">
                <a16:creationId xmlns:a16="http://schemas.microsoft.com/office/drawing/2014/main" id="{84C96562-BB9C-D976-F28B-E6A7C62613BE}"/>
              </a:ext>
            </a:extLst>
          </p:cNvPr>
          <p:cNvSpPr txBox="1"/>
          <p:nvPr/>
        </p:nvSpPr>
        <p:spPr>
          <a:xfrm>
            <a:off x="8810727" y="6452840"/>
            <a:ext cx="457560" cy="276999"/>
          </a:xfrm>
          <a:prstGeom prst="rect">
            <a:avLst/>
          </a:prstGeom>
          <a:noFill/>
        </p:spPr>
        <p:txBody>
          <a:bodyPr wrap="square" rtlCol="0">
            <a:spAutoFit/>
          </a:bodyPr>
          <a:lstStyle/>
          <a:p>
            <a:r>
              <a:rPr lang="tr-TR" sz="1200" dirty="0"/>
              <a:t>7</a:t>
            </a:r>
            <a:endParaRPr lang="en-US" sz="1200" dirty="0"/>
          </a:p>
        </p:txBody>
      </p:sp>
      <p:sp>
        <p:nvSpPr>
          <p:cNvPr id="6" name="Metin kutusu 5">
            <a:extLst>
              <a:ext uri="{FF2B5EF4-FFF2-40B4-BE49-F238E27FC236}">
                <a16:creationId xmlns:a16="http://schemas.microsoft.com/office/drawing/2014/main" id="{67704963-0E46-847C-3682-078A9C3FAA6D}"/>
              </a:ext>
            </a:extLst>
          </p:cNvPr>
          <p:cNvSpPr txBox="1"/>
          <p:nvPr/>
        </p:nvSpPr>
        <p:spPr>
          <a:xfrm>
            <a:off x="781235" y="861134"/>
            <a:ext cx="7676605" cy="5632311"/>
          </a:xfrm>
          <a:prstGeom prst="rect">
            <a:avLst/>
          </a:prstGeom>
          <a:noFill/>
        </p:spPr>
        <p:txBody>
          <a:bodyPr wrap="square" rtlCol="0">
            <a:spAutoFit/>
          </a:bodyPr>
          <a:lstStyle/>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Web </a:t>
            </a:r>
            <a:r>
              <a:rPr lang="en-US" dirty="0" err="1">
                <a:latin typeface="Calibri" panose="020F0502020204030204" pitchFamily="34" charset="0"/>
                <a:cs typeface="Calibri" panose="020F0502020204030204" pitchFamily="34" charset="0"/>
              </a:rPr>
              <a:t>geliştirme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alanında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Python'da</a:t>
            </a:r>
            <a:r>
              <a:rPr lang="en-US" dirty="0">
                <a:latin typeface="Calibri" panose="020F0502020204030204" pitchFamily="34" charset="0"/>
                <a:cs typeface="Calibri" panose="020F0502020204030204" pitchFamily="34" charset="0"/>
              </a:rPr>
              <a:t> Flask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Django </a:t>
            </a:r>
            <a:r>
              <a:rPr lang="en-US" dirty="0" err="1">
                <a:latin typeface="Calibri" panose="020F0502020204030204" pitchFamily="34" charset="0"/>
                <a:cs typeface="Calibri" panose="020F0502020204030204" pitchFamily="34" charset="0"/>
              </a:rPr>
              <a:t>gibi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kullanışlı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framework'ler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ile</a:t>
            </a:r>
            <a:r>
              <a:rPr lang="en-US" dirty="0">
                <a:latin typeface="Calibri" panose="020F0502020204030204" pitchFamily="34" charset="0"/>
                <a:cs typeface="Calibri" panose="020F0502020204030204" pitchFamily="34" charset="0"/>
              </a:rPr>
              <a:t> web </a:t>
            </a:r>
            <a:r>
              <a:rPr lang="en-US" dirty="0" err="1">
                <a:latin typeface="Calibri" panose="020F0502020204030204" pitchFamily="34" charset="0"/>
                <a:cs typeface="Calibri" panose="020F0502020204030204" pitchFamily="34" charset="0"/>
              </a:rPr>
              <a:t>uygulamaları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geliştirilebilir</a:t>
            </a:r>
            <a:r>
              <a:rPr lang="en-US" dirty="0">
                <a:latin typeface="Calibri" panose="020F0502020204030204" pitchFamily="34" charset="0"/>
                <a:cs typeface="Calibri" panose="020F0502020204030204" pitchFamily="34" charset="0"/>
              </a:rPr>
              <a:t>. Bu </a:t>
            </a:r>
            <a:r>
              <a:rPr lang="en-US" dirty="0" err="1">
                <a:latin typeface="Calibri" panose="020F0502020204030204" pitchFamily="34" charset="0"/>
                <a:cs typeface="Calibri" panose="020F0502020204030204" pitchFamily="34" charset="0"/>
              </a:rPr>
              <a:t>framework'ler</a:t>
            </a:r>
            <a:r>
              <a:rPr lang="en-US" dirty="0">
                <a:latin typeface="Calibri" panose="020F0502020204030204" pitchFamily="34" charset="0"/>
                <a:cs typeface="Calibri" panose="020F0502020204030204" pitchFamily="34" charset="0"/>
              </a:rPr>
              <a:t>, HTTP </a:t>
            </a:r>
            <a:r>
              <a:rPr lang="en-US" dirty="0" err="1">
                <a:latin typeface="Calibri" panose="020F0502020204030204" pitchFamily="34" charset="0"/>
                <a:cs typeface="Calibri" panose="020F0502020204030204" pitchFamily="34" charset="0"/>
              </a:rPr>
              <a:t>istekleri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yanıtları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için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gerekli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yapıları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sağlar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kullanıcı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arayüzü</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oluşturma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işlemlerini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kolaylaştırır</a:t>
            </a:r>
            <a:r>
              <a:rPr lang="en-US" dirty="0">
                <a:latin typeface="Calibri" panose="020F0502020204030204" pitchFamily="34" charset="0"/>
                <a:cs typeface="Calibri" panose="020F0502020204030204" pitchFamily="34" charset="0"/>
              </a:rPr>
              <a:t>.</a:t>
            </a:r>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Son </a:t>
            </a:r>
            <a:r>
              <a:rPr lang="en-US" dirty="0" err="1">
                <a:latin typeface="Calibri" panose="020F0502020204030204" pitchFamily="34" charset="0"/>
                <a:cs typeface="Calibri" panose="020F0502020204030204" pitchFamily="34" charset="0"/>
              </a:rPr>
              <a:t>olarak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bilimsel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hesaplama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alanında</a:t>
            </a:r>
            <a:r>
              <a:rPr lang="en-US" dirty="0">
                <a:latin typeface="Calibri" panose="020F0502020204030204" pitchFamily="34" charset="0"/>
                <a:cs typeface="Calibri" panose="020F0502020204030204" pitchFamily="34" charset="0"/>
              </a:rPr>
              <a:t> Python, </a:t>
            </a:r>
            <a:r>
              <a:rPr lang="en-US" dirty="0" err="1">
                <a:latin typeface="Calibri" panose="020F0502020204030204" pitchFamily="34" charset="0"/>
                <a:cs typeface="Calibri" panose="020F0502020204030204" pitchFamily="34" charset="0"/>
              </a:rPr>
              <a:t>numpy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scipy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matplotlib </a:t>
            </a:r>
            <a:r>
              <a:rPr lang="en-US" dirty="0" err="1">
                <a:latin typeface="Calibri" panose="020F0502020204030204" pitchFamily="34" charset="0"/>
                <a:cs typeface="Calibri" panose="020F0502020204030204" pitchFamily="34" charset="0"/>
              </a:rPr>
              <a:t>gibi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kütüphanelerle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çok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boyutlu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hesaplamalar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görselleştirme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işlemleri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gerçekleştirilir</a:t>
            </a:r>
            <a:r>
              <a:rPr lang="en-US" dirty="0">
                <a:latin typeface="Calibri" panose="020F0502020204030204" pitchFamily="34" charset="0"/>
                <a:cs typeface="Calibri" panose="020F0502020204030204" pitchFamily="34" charset="0"/>
              </a:rPr>
              <a:t>. Bu </a:t>
            </a:r>
            <a:r>
              <a:rPr lang="en-US" dirty="0" err="1">
                <a:latin typeface="Calibri" panose="020F0502020204030204" pitchFamily="34" charset="0"/>
                <a:cs typeface="Calibri" panose="020F0502020204030204" pitchFamily="34" charset="0"/>
              </a:rPr>
              <a:t>alanlarda</a:t>
            </a:r>
            <a:r>
              <a:rPr lang="en-US" dirty="0">
                <a:latin typeface="Calibri" panose="020F0502020204030204" pitchFamily="34" charset="0"/>
                <a:cs typeface="Calibri" panose="020F0502020204030204" pitchFamily="34" charset="0"/>
              </a:rPr>
              <a:t> Python </a:t>
            </a:r>
            <a:r>
              <a:rPr lang="en-US" dirty="0" err="1">
                <a:latin typeface="Calibri" panose="020F0502020204030204" pitchFamily="34" charset="0"/>
                <a:cs typeface="Calibri" panose="020F0502020204030204" pitchFamily="34" charset="0"/>
              </a:rPr>
              <a:t>birçok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popüler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araçlar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kütüphaneler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ile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çok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yönlü</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kullanılabilmektedir</a:t>
            </a:r>
            <a:r>
              <a:rPr lang="en-US"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en-US" dirty="0"/>
          </a:p>
        </p:txBody>
      </p:sp>
      <p:sp>
        <p:nvSpPr>
          <p:cNvPr id="7" name="PlaceHolder 2">
            <a:extLst>
              <a:ext uri="{FF2B5EF4-FFF2-40B4-BE49-F238E27FC236}">
                <a16:creationId xmlns:a16="http://schemas.microsoft.com/office/drawing/2014/main" id="{2136C9E8-DCE9-2F1C-BED6-CC15E3773965}"/>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149413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3A0D46-D891-F1D5-1209-E8B0DFDE0A6E}"/>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40B955C0-6B2E-B12D-E39B-845C4CF8F33A}"/>
              </a:ext>
            </a:extLst>
          </p:cNvPr>
          <p:cNvSpPr>
            <a:spLocks noGrp="1"/>
          </p:cNvSpPr>
          <p:nvPr>
            <p:ph type="subTitle"/>
          </p:nvPr>
        </p:nvSpPr>
        <p:spPr/>
        <p:txBody>
          <a:bodyPr/>
          <a:lstStyle/>
          <a:p>
            <a:endParaRPr lang="en-US"/>
          </a:p>
        </p:txBody>
      </p:sp>
      <p:sp>
        <p:nvSpPr>
          <p:cNvPr id="7" name="Metin kutusu 6">
            <a:extLst>
              <a:ext uri="{FF2B5EF4-FFF2-40B4-BE49-F238E27FC236}">
                <a16:creationId xmlns:a16="http://schemas.microsoft.com/office/drawing/2014/main" id="{1CE0E9AF-D484-A34C-BB09-EECD87EC7F2D}"/>
              </a:ext>
            </a:extLst>
          </p:cNvPr>
          <p:cNvSpPr txBox="1"/>
          <p:nvPr/>
        </p:nvSpPr>
        <p:spPr>
          <a:xfrm>
            <a:off x="8810727" y="6452840"/>
            <a:ext cx="457560" cy="276999"/>
          </a:xfrm>
          <a:prstGeom prst="rect">
            <a:avLst/>
          </a:prstGeom>
          <a:noFill/>
        </p:spPr>
        <p:txBody>
          <a:bodyPr wrap="square" rtlCol="0">
            <a:spAutoFit/>
          </a:bodyPr>
          <a:lstStyle/>
          <a:p>
            <a:r>
              <a:rPr lang="tr-TR" sz="1200" dirty="0"/>
              <a:t>8</a:t>
            </a:r>
            <a:endParaRPr lang="en-US" sz="1200" dirty="0"/>
          </a:p>
        </p:txBody>
      </p:sp>
      <p:sp>
        <p:nvSpPr>
          <p:cNvPr id="8" name="Yuvarlatılmış Dikdörtgen 4">
            <a:extLst>
              <a:ext uri="{FF2B5EF4-FFF2-40B4-BE49-F238E27FC236}">
                <a16:creationId xmlns:a16="http://schemas.microsoft.com/office/drawing/2014/main" id="{68B4D2BD-A43B-7B76-6A73-88A35E335448}"/>
              </a:ext>
            </a:extLst>
          </p:cNvPr>
          <p:cNvSpPr/>
          <p:nvPr/>
        </p:nvSpPr>
        <p:spPr>
          <a:xfrm>
            <a:off x="467640" y="332640"/>
            <a:ext cx="8208720" cy="1007640"/>
          </a:xfrm>
          <a:prstGeom prst="roundRect">
            <a:avLst>
              <a:gd name="adj" fmla="val 16667"/>
            </a:avLst>
          </a:prstGeom>
          <a:solidFill>
            <a:srgbClr val="FFFFFF"/>
          </a:solidFill>
          <a:ln>
            <a:solidFill>
              <a:srgbClr val="4F81BD"/>
            </a:solidFill>
            <a:round/>
          </a:ln>
          <a:effectLst>
            <a:outerShdw blurRad="546120" dist="114356" dir="3597856" sx="98000" sy="98000" algn="ctr" rotWithShape="0">
              <a:srgbClr val="000000">
                <a:alpha val="99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buNone/>
            </a:pPr>
            <a:r>
              <a:rPr lang="tr-TR" sz="2000" b="0" strike="noStrike" spc="-1" dirty="0">
                <a:solidFill>
                  <a:srgbClr val="FF0000"/>
                </a:solidFill>
                <a:latin typeface="Calibri" panose="020F0502020204030204" pitchFamily="34" charset="0"/>
                <a:cs typeface="Calibri" panose="020F0502020204030204" pitchFamily="34" charset="0"/>
              </a:rPr>
              <a:t>PYHTON DİLİNİN ÖZELLİKLERİ</a:t>
            </a:r>
            <a:endParaRPr lang="en-US" sz="2000" b="0" strike="noStrike" spc="-1" dirty="0">
              <a:solidFill>
                <a:srgbClr val="FF0000"/>
              </a:solidFill>
              <a:latin typeface="Calibri" panose="020F0502020204030204" pitchFamily="34" charset="0"/>
              <a:cs typeface="Calibri" panose="020F0502020204030204" pitchFamily="34" charset="0"/>
            </a:endParaRPr>
          </a:p>
        </p:txBody>
      </p:sp>
      <p:sp>
        <p:nvSpPr>
          <p:cNvPr id="9" name="Yuvarlatılmış Dikdörtgen 6">
            <a:extLst>
              <a:ext uri="{FF2B5EF4-FFF2-40B4-BE49-F238E27FC236}">
                <a16:creationId xmlns:a16="http://schemas.microsoft.com/office/drawing/2014/main" id="{B17E4C39-6BF3-765B-0F0A-CF196C2FC6F0}"/>
              </a:ext>
            </a:extLst>
          </p:cNvPr>
          <p:cNvSpPr/>
          <p:nvPr/>
        </p:nvSpPr>
        <p:spPr>
          <a:xfrm>
            <a:off x="457200" y="1550981"/>
            <a:ext cx="8208720" cy="5040360"/>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buNone/>
            </a:pPr>
            <a:endParaRPr lang="en-US" sz="2000" b="0" strike="noStrike" spc="-1">
              <a:latin typeface="Arial"/>
            </a:endParaRPr>
          </a:p>
          <a:p>
            <a:pPr algn="ctr">
              <a:lnSpc>
                <a:spcPct val="100000"/>
              </a:lnSpc>
              <a:buNone/>
            </a:pPr>
            <a:endParaRPr lang="en-US" sz="2000" b="0" strike="noStrike" spc="-1">
              <a:latin typeface="Arial"/>
            </a:endParaRPr>
          </a:p>
        </p:txBody>
      </p:sp>
      <p:sp>
        <p:nvSpPr>
          <p:cNvPr id="10" name="Metin kutusu 9">
            <a:extLst>
              <a:ext uri="{FF2B5EF4-FFF2-40B4-BE49-F238E27FC236}">
                <a16:creationId xmlns:a16="http://schemas.microsoft.com/office/drawing/2014/main" id="{C45AF0FE-065C-30A4-8A63-A66B1E04B7A1}"/>
              </a:ext>
            </a:extLst>
          </p:cNvPr>
          <p:cNvSpPr txBox="1"/>
          <p:nvPr/>
        </p:nvSpPr>
        <p:spPr>
          <a:xfrm>
            <a:off x="763480" y="1917577"/>
            <a:ext cx="7694360" cy="369332"/>
          </a:xfrm>
          <a:prstGeom prst="rect">
            <a:avLst/>
          </a:prstGeom>
          <a:noFill/>
        </p:spPr>
        <p:txBody>
          <a:bodyPr wrap="square" rtlCol="0">
            <a:spAutoFit/>
          </a:bodyPr>
          <a:lstStyle/>
          <a:p>
            <a:endParaRPr lang="en-US" dirty="0">
              <a:latin typeface="Calibri" panose="020F0502020204030204" pitchFamily="34" charset="0"/>
              <a:cs typeface="Calibri" panose="020F0502020204030204" pitchFamily="34" charset="0"/>
            </a:endParaRPr>
          </a:p>
        </p:txBody>
      </p:sp>
      <p:sp>
        <p:nvSpPr>
          <p:cNvPr id="11" name="Metin kutusu 10">
            <a:extLst>
              <a:ext uri="{FF2B5EF4-FFF2-40B4-BE49-F238E27FC236}">
                <a16:creationId xmlns:a16="http://schemas.microsoft.com/office/drawing/2014/main" id="{D54A06C6-E76A-BF98-E573-5CA456DD47CF}"/>
              </a:ext>
            </a:extLst>
          </p:cNvPr>
          <p:cNvSpPr txBox="1"/>
          <p:nvPr/>
        </p:nvSpPr>
        <p:spPr>
          <a:xfrm>
            <a:off x="685800" y="1917577"/>
            <a:ext cx="7845641" cy="3693319"/>
          </a:xfrm>
          <a:prstGeom prst="rect">
            <a:avLst/>
          </a:prstGeom>
          <a:noFill/>
        </p:spPr>
        <p:txBody>
          <a:bodyPr wrap="square" rtlCol="0">
            <a:spAutoFit/>
          </a:bodyPr>
          <a:lstStyle/>
          <a:p>
            <a:r>
              <a:rPr lang="tr-TR" dirty="0">
                <a:solidFill>
                  <a:srgbClr val="FF0000"/>
                </a:solidFill>
                <a:latin typeface="Calibri" panose="020F0502020204030204" pitchFamily="34" charset="0"/>
                <a:cs typeface="Calibri" panose="020F0502020204030204" pitchFamily="34" charset="0"/>
              </a:rPr>
              <a:t>   1.  Basitlik Anlayışı</a:t>
            </a: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Python, </a:t>
            </a:r>
            <a:r>
              <a:rPr lang="en-US" b="0" i="0" dirty="0" err="1">
                <a:effectLst/>
                <a:latin typeface="Calibri" panose="020F0502020204030204" pitchFamily="34" charset="0"/>
                <a:cs typeface="Calibri" panose="020F0502020204030204" pitchFamily="34" charset="0"/>
              </a:rPr>
              <a:t>kullanıcı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dostu</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dil</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olarak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tasarlandı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kullanımı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kolaydır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Birçok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programlama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dili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kullanıcıların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yüksek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düzeyde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matematiksel</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bilimsel</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kavramları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anlamalarını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uygulamalarını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gerektirir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Ancak</a:t>
            </a:r>
            <a:r>
              <a:rPr lang="en-US" b="0" i="0" dirty="0">
                <a:effectLst/>
                <a:latin typeface="Calibri" panose="020F0502020204030204" pitchFamily="34" charset="0"/>
                <a:cs typeface="Calibri" panose="020F0502020204030204" pitchFamily="34" charset="0"/>
              </a:rPr>
              <a:t>, Python </a:t>
            </a:r>
            <a:r>
              <a:rPr lang="en-US" b="0" i="0" dirty="0" err="1">
                <a:effectLst/>
                <a:latin typeface="Calibri" panose="020F0502020204030204" pitchFamily="34" charset="0"/>
                <a:cs typeface="Calibri" panose="020F0502020204030204" pitchFamily="34" charset="0"/>
              </a:rPr>
              <a:t>dilinin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amacı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kodların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yazılmasını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okunmasını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kolaylaştırmaktır</a:t>
            </a:r>
            <a:r>
              <a:rPr lang="en-US" b="0" i="0" dirty="0">
                <a:effectLst/>
                <a:latin typeface="Calibri" panose="020F0502020204030204" pitchFamily="34" charset="0"/>
                <a:cs typeface="Calibri" panose="020F0502020204030204" pitchFamily="34" charset="0"/>
              </a:rPr>
              <a:t>. Bu, </a:t>
            </a:r>
            <a:r>
              <a:rPr lang="en-US" b="0" i="0" dirty="0" err="1">
                <a:effectLst/>
                <a:latin typeface="Calibri" panose="020F0502020204030204" pitchFamily="34" charset="0"/>
                <a:cs typeface="Calibri" panose="020F0502020204030204" pitchFamily="34" charset="0"/>
              </a:rPr>
              <a:t>dilin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söz</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dizimine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okunaklılığına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önem</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verilmesiyle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elde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edilir</a:t>
            </a:r>
            <a:r>
              <a:rPr lang="en-US" b="0" i="0" dirty="0">
                <a:effectLst/>
                <a:latin typeface="Calibri" panose="020F0502020204030204" pitchFamily="34" charset="0"/>
                <a:cs typeface="Calibri" panose="020F0502020204030204" pitchFamily="34" charset="0"/>
              </a:rPr>
              <a:t>.</a:t>
            </a: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Python </a:t>
            </a:r>
            <a:r>
              <a:rPr lang="en-US" b="0" i="0" dirty="0" err="1">
                <a:effectLst/>
                <a:latin typeface="Calibri" panose="020F0502020204030204" pitchFamily="34" charset="0"/>
                <a:cs typeface="Calibri" panose="020F0502020204030204" pitchFamily="34" charset="0"/>
              </a:rPr>
              <a:t>dilinde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kodlar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düzgün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yazılmış</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İngilizce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gibi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okunması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kolaydır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Örneğin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değişkeni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atama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işlemi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için</a:t>
            </a:r>
            <a:r>
              <a:rPr lang="en-US" b="0" i="0" dirty="0">
                <a:effectLst/>
                <a:latin typeface="Calibri" panose="020F0502020204030204" pitchFamily="34" charset="0"/>
                <a:cs typeface="Calibri" panose="020F0502020204030204" pitchFamily="34" charset="0"/>
              </a:rPr>
              <a:t> "x = 5" </a:t>
            </a:r>
            <a:r>
              <a:rPr lang="en-US" b="0" i="0" dirty="0" err="1">
                <a:effectLst/>
                <a:latin typeface="Calibri" panose="020F0502020204030204" pitchFamily="34" charset="0"/>
                <a:cs typeface="Calibri" panose="020F0502020204030204" pitchFamily="34" charset="0"/>
              </a:rPr>
              <a:t>gibi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söz</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dizim</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kullanılır</a:t>
            </a:r>
            <a:r>
              <a:rPr lang="en-US" b="0" i="0" dirty="0">
                <a:effectLst/>
                <a:latin typeface="Calibri" panose="020F0502020204030204" pitchFamily="34" charset="0"/>
                <a:cs typeface="Calibri" panose="020F0502020204030204" pitchFamily="34" charset="0"/>
              </a:rPr>
              <a:t>. Bu, </a:t>
            </a:r>
            <a:r>
              <a:rPr lang="en-US" b="0" i="0" dirty="0" err="1">
                <a:effectLst/>
                <a:latin typeface="Calibri" panose="020F0502020204030204" pitchFamily="34" charset="0"/>
                <a:cs typeface="Calibri" panose="020F0502020204030204" pitchFamily="34" charset="0"/>
              </a:rPr>
              <a:t>kodların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anlaşılmasını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bakımını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kolaylaştırır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Ayrıca</a:t>
            </a:r>
            <a:r>
              <a:rPr lang="en-US" b="0" i="0" dirty="0">
                <a:effectLst/>
                <a:latin typeface="Calibri" panose="020F0502020204030204" pitchFamily="34" charset="0"/>
                <a:cs typeface="Calibri" panose="020F0502020204030204" pitchFamily="34" charset="0"/>
              </a:rPr>
              <a:t>, Python </a:t>
            </a:r>
            <a:r>
              <a:rPr lang="en-US" b="0" i="0" dirty="0" err="1">
                <a:effectLst/>
                <a:latin typeface="Calibri" panose="020F0502020204030204" pitchFamily="34" charset="0"/>
                <a:cs typeface="Calibri" panose="020F0502020204030204" pitchFamily="34" charset="0"/>
              </a:rPr>
              <a:t>dilinde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kullanılan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nesneler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fonksiyonların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adları</a:t>
            </a:r>
            <a:r>
              <a:rPr lang="en-US" b="0" i="0" dirty="0">
                <a:effectLst/>
                <a:latin typeface="Calibri" panose="020F0502020204030204" pitchFamily="34" charset="0"/>
                <a:cs typeface="Calibri" panose="020F0502020204030204" pitchFamily="34" charset="0"/>
              </a:rPr>
              <a:t> da </a:t>
            </a:r>
            <a:r>
              <a:rPr lang="en-US" b="0" i="0" dirty="0" err="1">
                <a:effectLst/>
                <a:latin typeface="Calibri" panose="020F0502020204030204" pitchFamily="34" charset="0"/>
                <a:cs typeface="Calibri" panose="020F0502020204030204" pitchFamily="34" charset="0"/>
              </a:rPr>
              <a:t>genellikle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anlamlıdır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kodların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amacını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açıkça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ifade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etmektedir</a:t>
            </a:r>
            <a:r>
              <a:rPr lang="en-US" b="0" i="0" dirty="0">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4" name="PlaceHolder 2">
            <a:extLst>
              <a:ext uri="{FF2B5EF4-FFF2-40B4-BE49-F238E27FC236}">
                <a16:creationId xmlns:a16="http://schemas.microsoft.com/office/drawing/2014/main" id="{1135EEF9-FA0B-F086-2C41-D58913FDC685}"/>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243326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BD52A-1646-0FC3-5E03-07DC79BC3167}"/>
              </a:ext>
            </a:extLst>
          </p:cNvPr>
          <p:cNvSpPr>
            <a:spLocks noGrp="1"/>
          </p:cNvSpPr>
          <p:nvPr>
            <p:ph type="title"/>
          </p:nvPr>
        </p:nvSpPr>
        <p:spPr/>
        <p:txBody>
          <a:bodyPr/>
          <a:lstStyle/>
          <a:p>
            <a:endParaRPr lang="en-US"/>
          </a:p>
        </p:txBody>
      </p:sp>
      <p:sp>
        <p:nvSpPr>
          <p:cNvPr id="3" name="Alt Başlık 2">
            <a:extLst>
              <a:ext uri="{FF2B5EF4-FFF2-40B4-BE49-F238E27FC236}">
                <a16:creationId xmlns:a16="http://schemas.microsoft.com/office/drawing/2014/main" id="{4D4C67D0-5846-5282-7AB6-C4B33D83C0E3}"/>
              </a:ext>
            </a:extLst>
          </p:cNvPr>
          <p:cNvSpPr>
            <a:spLocks noGrp="1"/>
          </p:cNvSpPr>
          <p:nvPr>
            <p:ph type="subTitle"/>
          </p:nvPr>
        </p:nvSpPr>
        <p:spPr/>
        <p:txBody>
          <a:bodyPr/>
          <a:lstStyle/>
          <a:p>
            <a:endParaRPr lang="en-US"/>
          </a:p>
        </p:txBody>
      </p:sp>
      <p:sp>
        <p:nvSpPr>
          <p:cNvPr id="4" name="Yuvarlatılmış Dikdörtgen 6">
            <a:extLst>
              <a:ext uri="{FF2B5EF4-FFF2-40B4-BE49-F238E27FC236}">
                <a16:creationId xmlns:a16="http://schemas.microsoft.com/office/drawing/2014/main" id="{E862D80E-8A55-011D-9119-C527F6AE0698}"/>
              </a:ext>
            </a:extLst>
          </p:cNvPr>
          <p:cNvSpPr/>
          <p:nvPr/>
        </p:nvSpPr>
        <p:spPr>
          <a:xfrm>
            <a:off x="457200" y="470516"/>
            <a:ext cx="8208720" cy="6120824"/>
          </a:xfrm>
          <a:prstGeom prst="roundRect">
            <a:avLst>
              <a:gd name="adj" fmla="val 5123"/>
            </a:avLst>
          </a:prstGeom>
          <a:solidFill>
            <a:srgbClr val="FFFFFF"/>
          </a:solidFill>
          <a:ln>
            <a:solidFill>
              <a:srgbClr val="4F81BD"/>
            </a:solidFill>
            <a:round/>
          </a:ln>
          <a:effectLst>
            <a:outerShdw blurRad="291960" dist="114152" dir="3840036" algn="ctr" rotWithShape="0">
              <a:srgbClr val="000000">
                <a:alpha val="81000"/>
              </a:srgbClr>
            </a:outerShdw>
          </a:effectLst>
        </p:spPr>
        <p:style>
          <a:lnRef idx="2">
            <a:schemeClr val="accent1"/>
          </a:lnRef>
          <a:fillRef idx="1">
            <a:schemeClr val="lt1"/>
          </a:fillRef>
          <a:effectRef idx="0">
            <a:schemeClr val="accent1"/>
          </a:effectRef>
          <a:fontRef idx="minor"/>
        </p:style>
        <p:txBody>
          <a:bodyPr lIns="90000" tIns="45000" rIns="90000" bIns="45000" anchor="ctr">
            <a:noAutofit/>
          </a:bodyPr>
          <a:lstStyle/>
          <a:p>
            <a:pPr marL="457200" indent="-457200" algn="ctr">
              <a:lnSpc>
                <a:spcPct val="100000"/>
              </a:lnSpc>
              <a:buFont typeface="+mj-lt"/>
              <a:buAutoNum type="arabicPeriod"/>
            </a:pPr>
            <a:endParaRPr lang="en-US" sz="2000" b="0" strike="noStrike" spc="-1" dirty="0">
              <a:latin typeface="Arial"/>
            </a:endParaRPr>
          </a:p>
          <a:p>
            <a:pPr>
              <a:lnSpc>
                <a:spcPct val="100000"/>
              </a:lnSpc>
            </a:pPr>
            <a:endParaRPr lang="en-US" sz="2000" b="0" strike="noStrike" spc="-1" dirty="0">
              <a:latin typeface="Arial"/>
            </a:endParaRPr>
          </a:p>
        </p:txBody>
      </p:sp>
      <p:sp>
        <p:nvSpPr>
          <p:cNvPr id="5" name="Metin kutusu 4">
            <a:extLst>
              <a:ext uri="{FF2B5EF4-FFF2-40B4-BE49-F238E27FC236}">
                <a16:creationId xmlns:a16="http://schemas.microsoft.com/office/drawing/2014/main" id="{D552E324-F3CD-29AD-78AD-DB085F9DEFA0}"/>
              </a:ext>
            </a:extLst>
          </p:cNvPr>
          <p:cNvSpPr txBox="1"/>
          <p:nvPr/>
        </p:nvSpPr>
        <p:spPr>
          <a:xfrm>
            <a:off x="8810727" y="6452840"/>
            <a:ext cx="457560" cy="276999"/>
          </a:xfrm>
          <a:prstGeom prst="rect">
            <a:avLst/>
          </a:prstGeom>
          <a:noFill/>
        </p:spPr>
        <p:txBody>
          <a:bodyPr wrap="square" rtlCol="0">
            <a:spAutoFit/>
          </a:bodyPr>
          <a:lstStyle/>
          <a:p>
            <a:r>
              <a:rPr lang="tr-TR" sz="1200" dirty="0"/>
              <a:t>9</a:t>
            </a:r>
          </a:p>
        </p:txBody>
      </p:sp>
      <p:sp>
        <p:nvSpPr>
          <p:cNvPr id="6" name="Metin kutusu 5">
            <a:extLst>
              <a:ext uri="{FF2B5EF4-FFF2-40B4-BE49-F238E27FC236}">
                <a16:creationId xmlns:a16="http://schemas.microsoft.com/office/drawing/2014/main" id="{2D4CCB31-53E8-3ECF-E6B1-6BD52823EAE2}"/>
              </a:ext>
            </a:extLst>
          </p:cNvPr>
          <p:cNvSpPr txBox="1"/>
          <p:nvPr/>
        </p:nvSpPr>
        <p:spPr>
          <a:xfrm>
            <a:off x="807868" y="976544"/>
            <a:ext cx="7649972" cy="4524315"/>
          </a:xfrm>
          <a:prstGeom prst="rect">
            <a:avLst/>
          </a:prstGeom>
          <a:noFill/>
        </p:spPr>
        <p:txBody>
          <a:bodyPr wrap="square" rtlCol="0">
            <a:spAutoFit/>
          </a:bodyPr>
          <a:lstStyle/>
          <a:p>
            <a:pPr marL="285750" indent="-285750">
              <a:buFont typeface="Arial" panose="020B0604020202020204" pitchFamily="34" charset="0"/>
              <a:buChar char="•"/>
            </a:pPr>
            <a:endParaRPr lang="tr-TR" b="0" i="0" dirty="0">
              <a:effectLst/>
              <a:latin typeface="Calibri" panose="020F0502020204030204" pitchFamily="34" charset="0"/>
              <a:cs typeface="Calibri" panose="020F0502020204030204" pitchFamily="34" charset="0"/>
            </a:endParaRPr>
          </a:p>
          <a:p>
            <a:endParaRPr lang="tr-TR" b="0" i="0"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Python </a:t>
            </a:r>
            <a:r>
              <a:rPr lang="en-US" b="0" i="0" dirty="0" err="1">
                <a:effectLst/>
                <a:latin typeface="Calibri" panose="020F0502020204030204" pitchFamily="34" charset="0"/>
                <a:cs typeface="Calibri" panose="020F0502020204030204" pitchFamily="34" charset="0"/>
              </a:rPr>
              <a:t>dilinde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ayrıca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modüler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yapıya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sahiptir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kodlar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bölünebilir</a:t>
            </a:r>
            <a:r>
              <a:rPr lang="en-US" b="0" i="0" dirty="0">
                <a:effectLst/>
                <a:latin typeface="Calibri" panose="020F0502020204030204" pitchFamily="34" charset="0"/>
                <a:cs typeface="Calibri" panose="020F0502020204030204" pitchFamily="34" charset="0"/>
              </a:rPr>
              <a:t>. Bu, </a:t>
            </a:r>
            <a:r>
              <a:rPr lang="en-US" b="0" i="0" dirty="0" err="1">
                <a:effectLst/>
                <a:latin typeface="Calibri" panose="020F0502020204030204" pitchFamily="34" charset="0"/>
                <a:cs typeface="Calibri" panose="020F0502020204030204" pitchFamily="34" charset="0"/>
              </a:rPr>
              <a:t>kodların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daha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anlaşılır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organize </a:t>
            </a:r>
            <a:r>
              <a:rPr lang="en-US" b="0" i="0" dirty="0" err="1">
                <a:effectLst/>
                <a:latin typeface="Calibri" panose="020F0502020204030204" pitchFamily="34" charset="0"/>
                <a:cs typeface="Calibri" panose="020F0502020204030204" pitchFamily="34" charset="0"/>
              </a:rPr>
              <a:t>olmasını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sağlar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birçok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kütüphane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ile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desteklenmekte</a:t>
            </a:r>
            <a:r>
              <a:rPr lang="en-US" b="0" i="0" dirty="0">
                <a:effectLst/>
                <a:latin typeface="Calibri" panose="020F0502020204030204" pitchFamily="34" charset="0"/>
                <a:cs typeface="Calibri" panose="020F0502020204030204" pitchFamily="34" charset="0"/>
              </a:rPr>
              <a:t>. Bu </a:t>
            </a:r>
            <a:r>
              <a:rPr lang="en-US" b="0" i="0" dirty="0" err="1">
                <a:effectLst/>
                <a:latin typeface="Calibri" panose="020F0502020204030204" pitchFamily="34" charset="0"/>
                <a:cs typeface="Calibri" panose="020F0502020204030204" pitchFamily="34" charset="0"/>
              </a:rPr>
              <a:t>kütüphaneler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arasında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alan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matematik</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veri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analizi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makine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öğrenimi</a:t>
            </a:r>
            <a:r>
              <a:rPr lang="en-US" b="0" i="0" dirty="0">
                <a:effectLst/>
                <a:latin typeface="Calibri" panose="020F0502020204030204" pitchFamily="34" charset="0"/>
                <a:cs typeface="Calibri" panose="020F0502020204030204" pitchFamily="34" charset="0"/>
              </a:rPr>
              <a:t>, web </a:t>
            </a:r>
            <a:r>
              <a:rPr lang="en-US" b="0" i="0" dirty="0" err="1">
                <a:effectLst/>
                <a:latin typeface="Calibri" panose="020F0502020204030204" pitchFamily="34" charset="0"/>
                <a:cs typeface="Calibri" panose="020F0502020204030204" pitchFamily="34" charset="0"/>
              </a:rPr>
              <a:t>geliştirme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gibi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işlemleri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gerçekleştirir</a:t>
            </a:r>
            <a:r>
              <a:rPr lang="en-US" b="0" i="0" dirty="0">
                <a:effectLst/>
                <a:latin typeface="Calibri" panose="020F0502020204030204" pitchFamily="34" charset="0"/>
                <a:cs typeface="Calibri" panose="020F0502020204030204" pitchFamily="34" charset="0"/>
              </a:rPr>
              <a:t>.</a:t>
            </a:r>
            <a:endParaRPr lang="tr-TR" b="0" i="0"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b="0" i="0"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err="1">
                <a:effectLst/>
                <a:latin typeface="Calibri" panose="020F0502020204030204" pitchFamily="34" charset="0"/>
                <a:cs typeface="Calibri" panose="020F0502020204030204" pitchFamily="34" charset="0"/>
              </a:rPr>
              <a:t>Tüm</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bu</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özellikleriyle</a:t>
            </a:r>
            <a:r>
              <a:rPr lang="en-US" b="0" i="0" dirty="0">
                <a:effectLst/>
                <a:latin typeface="Calibri" panose="020F0502020204030204" pitchFamily="34" charset="0"/>
                <a:cs typeface="Calibri" panose="020F0502020204030204" pitchFamily="34" charset="0"/>
              </a:rPr>
              <a:t> Python </a:t>
            </a:r>
            <a:r>
              <a:rPr lang="en-US" b="0" i="0" dirty="0" err="1">
                <a:effectLst/>
                <a:latin typeface="Calibri" panose="020F0502020204030204" pitchFamily="34" charset="0"/>
                <a:cs typeface="Calibri" panose="020F0502020204030204" pitchFamily="34" charset="0"/>
              </a:rPr>
              <a:t>dilinin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basitliği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kodların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yazılmasını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okunmasını</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kolaylaştırmakta</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anlaşılır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ve</a:t>
            </a:r>
            <a:r>
              <a:rPr lang="en-US" b="0" i="0" dirty="0">
                <a:effectLst/>
                <a:latin typeface="Calibri" panose="020F0502020204030204" pitchFamily="34" charset="0"/>
                <a:cs typeface="Calibri" panose="020F0502020204030204" pitchFamily="34" charset="0"/>
              </a:rPr>
              <a:t> organize </a:t>
            </a:r>
            <a:r>
              <a:rPr lang="en-US" b="0" i="0" dirty="0" err="1">
                <a:effectLst/>
                <a:latin typeface="Calibri" panose="020F0502020204030204" pitchFamily="34" charset="0"/>
                <a:cs typeface="Calibri" panose="020F0502020204030204" pitchFamily="34" charset="0"/>
              </a:rPr>
              <a:t>bir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şekilde</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yazılmış</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kodlar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sunmaktadır</a:t>
            </a:r>
            <a:r>
              <a:rPr lang="en-US" b="0" i="0" dirty="0">
                <a:effectLst/>
                <a:latin typeface="Calibri" panose="020F0502020204030204" pitchFamily="34" charset="0"/>
                <a:cs typeface="Calibri" panose="020F0502020204030204" pitchFamily="34" charset="0"/>
              </a:rPr>
              <a:t>.</a:t>
            </a:r>
            <a:endParaRPr lang="tr-TR" b="0" i="0"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7" name="PlaceHolder 2">
            <a:extLst>
              <a:ext uri="{FF2B5EF4-FFF2-40B4-BE49-F238E27FC236}">
                <a16:creationId xmlns:a16="http://schemas.microsoft.com/office/drawing/2014/main" id="{F9EAA61F-1AB7-D658-BC8B-EE599468F23A}"/>
              </a:ext>
            </a:extLst>
          </p:cNvPr>
          <p:cNvSpPr txBox="1">
            <a:spLocks/>
          </p:cNvSpPr>
          <p:nvPr/>
        </p:nvSpPr>
        <p:spPr>
          <a:xfrm>
            <a:off x="1907640" y="6525360"/>
            <a:ext cx="5407920" cy="364680"/>
          </a:xfrm>
          <a:prstGeom prst="rect">
            <a:avLst/>
          </a:prstGeom>
          <a:noFill/>
          <a:ln w="0">
            <a:noFill/>
          </a:ln>
        </p:spPr>
        <p:txBody>
          <a:bodyPr anchor="ctr">
            <a:noAutofit/>
          </a:bodyPr>
          <a:lstStyle>
            <a:defPPr>
              <a:defRPr lang="en-US"/>
            </a:defPPr>
            <a:lvl1pPr marL="0" algn="ctr" defTabSz="914400" rtl="0" eaLnBrk="1" latinLnBrk="0" hangingPunct="1">
              <a:lnSpc>
                <a:spcPct val="100000"/>
              </a:lnSpc>
              <a:buNone/>
              <a:defRPr lang="tr-TR" sz="1050" b="0" strike="noStrike" kern="1200" spc="-1">
                <a:solidFill>
                  <a:srgbClr val="17375E"/>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Marmara Üniversitesi Uzaktan Eğitim Uygulama ve Araştırma Merkezi</a:t>
            </a:r>
            <a:endParaRPr lang="en-US" dirty="0">
              <a:latin typeface="Times New Roman"/>
            </a:endParaRPr>
          </a:p>
        </p:txBody>
      </p:sp>
    </p:spTree>
    <p:extLst>
      <p:ext uri="{BB962C8B-B14F-4D97-AF65-F5344CB8AC3E}">
        <p14:creationId xmlns:p14="http://schemas.microsoft.com/office/powerpoint/2010/main" val="242542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1508</TotalTime>
  <Words>1892</Words>
  <Application>Microsoft Office PowerPoint</Application>
  <PresentationFormat>Ekran Gösterisi (4:3)</PresentationFormat>
  <Paragraphs>184</Paragraphs>
  <Slides>23</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23</vt:i4>
      </vt:variant>
    </vt:vector>
  </HeadingPairs>
  <TitlesOfParts>
    <vt:vector size="30" baseType="lpstr">
      <vt:lpstr>Arial</vt:lpstr>
      <vt:lpstr>Calibri</vt:lpstr>
      <vt:lpstr>Söhne</vt:lpstr>
      <vt:lpstr>Symbol</vt:lpstr>
      <vt:lpstr>Times New Roman</vt:lpstr>
      <vt:lpstr>Wingdings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subject/>
  <dc:creator>pamuk</dc:creator>
  <dc:description/>
  <cp:lastModifiedBy>Mehmet Fatih  Aydın</cp:lastModifiedBy>
  <cp:revision>212</cp:revision>
  <cp:lastPrinted>2012-12-13T09:18:37Z</cp:lastPrinted>
  <dcterms:created xsi:type="dcterms:W3CDTF">2012-01-25T12:16:36Z</dcterms:created>
  <dcterms:modified xsi:type="dcterms:W3CDTF">2023-01-11T22:27:09Z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Ekran Gösterisi (4:3)</vt:lpwstr>
  </property>
  <property fmtid="{D5CDD505-2E9C-101B-9397-08002B2CF9AE}" pid="4" name="Slides">
    <vt:i4>2</vt:i4>
  </property>
</Properties>
</file>