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0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1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2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33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4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35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6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82E12-A886-4B4A-AA68-CCE18FD88EB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9B12-7CE1-4958-9EFC-C59E26CB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39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2801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554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912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2627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961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8537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0887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0045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8903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203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7637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6092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9015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7747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7648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4928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3316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5365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7096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29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8988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404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619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3691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5111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91129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3884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59567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691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2373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38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711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551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91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0009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344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179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1159-20D0-4B44-8346-CEB6645F637B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798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FDB6-FF0E-8DA5-2835-2B968A33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106A5-C8AE-35BE-9FEB-3148BB840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0A27-9C06-7CB5-E344-7DE34A2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9C98-A41D-F68F-221B-456CEFA1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0D0C7-ACFE-2FA1-F616-AACDB91C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4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1A41-766A-FD56-394F-659C0D8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F912F-187C-6557-975C-C3A385227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55EB-870D-F07F-4064-1E767368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8E5E-333D-F7BB-630A-7CB4984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E27D-6C2C-721D-CAFA-57DC3628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45ECD-FEF5-24FE-23A0-F580464A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31BFA-BCDB-D483-6BB5-7B724571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1C4E-D99E-0A9D-50DA-CD3F83B8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1A78-5B99-B97A-3A69-08EB24E2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93A9-034C-365C-BE9A-848627BC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F716-A521-868B-B368-6F759DF9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5622-BD90-FDB8-F713-2B9117D0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12A6-02E3-2470-F86E-B93742F5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E47B-DCF7-BA52-E72E-734E29B6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6430-6999-2BB7-ED96-CD6D1CC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5CF8-552D-C3FA-E598-C80AF3E0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4886-1BD4-730C-3956-1DD1B4F8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017A-29C1-C5CF-53BE-61C88A3C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B949C-2526-F616-4921-4A09C0B3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2B30-9EFB-CD50-DD08-6CD35323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A524-10D5-F3B5-2C79-123A9295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E57B-1FD7-8D27-2F2D-B637D5BF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B373F-BB6D-0A03-4BB2-9D6848331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ACB0-F03E-F541-C477-ED69068D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5FA30-1F6C-D5A9-F473-D860D56A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C6155-810B-B1C1-AD4B-ADD05447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5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3F7B-5A2B-817C-16C7-68FBD3D0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46C2-0F2B-4040-BA3E-DD11E2EF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1B97F-3796-1C2D-3C82-A90C3B09D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DECBC-F124-CD23-B997-5F7F5CE63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F9944-7EEE-7756-B689-703B13747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3D378-C4AC-D4DF-9DA8-14364C68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605B8-5824-5DEE-8056-56507C0A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830A5-E9FE-D9EC-1B4D-80288204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A3C-5765-3CE9-BECF-77E07E7A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A8833-A203-0C2A-6141-BFA57910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39E72-4D83-C07A-A80A-F95D5EE8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7FD66-BEAC-CB6D-DD57-4CECF98B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A2F69-A8C4-1890-C6DD-A32FE50B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CDE6F-5C66-322C-7E4F-B88C10F9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0683C-E01F-C3A6-03C9-D1BA7FC0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E094-D0BB-2E81-CF50-06378262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B42E-944F-FFF8-AD96-B52F2273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290FD-8511-0E41-B69A-865602BE9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A37EF-DE85-3A40-B43B-61C5D0EE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ABD9-882C-0885-86A1-931F6164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CDF8-DBE6-1FE7-312E-02DEBE50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076C-CB43-E882-FE85-DC027C50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926B3-D502-24CB-6093-22D709269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5338E-D2BE-CC1F-3406-BEEB5F1EA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AADE-AFB6-124F-8619-D510EA0E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0E66-D9E7-06AF-4703-32AECAE3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6A02-A579-3FA7-D28A-6E3028AE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1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A6A1A-4ACF-A551-E129-11B7B0BD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7C8E1-E1DF-A611-4D3E-276A288A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193E-8D13-12C5-F247-E1C2936C6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DB72-8A81-4B02-89AD-9FF46C39C67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23E1-6A63-721A-E64A-0B31D01F9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D42C-1AD1-09BA-D5A8-523FEBBF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7F95-2135-4CC0-8A7A-6C59ADC98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6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8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10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12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15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764704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3600" dirty="0">
                <a:solidFill>
                  <a:schemeClr val="tx1"/>
                </a:solidFill>
                <a:latin typeface="+mj-lt"/>
              </a:rPr>
              <a:t>7. DERS</a:t>
            </a:r>
          </a:p>
          <a:p>
            <a:pPr algn="ctr"/>
            <a:r>
              <a:rPr lang="tr-TR" sz="3600" b="1" dirty="0">
                <a:solidFill>
                  <a:srgbClr val="FF0000"/>
                </a:solidFill>
                <a:latin typeface="+mj-lt"/>
              </a:rPr>
              <a:t>PYTHON İLE  PROGRAMLAMA</a:t>
            </a:r>
          </a:p>
          <a:p>
            <a:pPr algn="ctr"/>
            <a:r>
              <a:rPr lang="tr-TR" sz="3600" b="1" dirty="0">
                <a:solidFill>
                  <a:srgbClr val="FF0000"/>
                </a:solidFill>
                <a:latin typeface="+mj-lt"/>
              </a:rPr>
              <a:t>KARAKTER DİZİLERİ</a:t>
            </a:r>
          </a:p>
          <a:p>
            <a:pPr algn="ctr"/>
            <a:r>
              <a:rPr lang="tr-TR" sz="3600" b="1" dirty="0">
                <a:solidFill>
                  <a:srgbClr val="FF0000"/>
                </a:solidFill>
                <a:latin typeface="+mj-lt"/>
              </a:rPr>
              <a:t>VE</a:t>
            </a:r>
          </a:p>
          <a:p>
            <a:pPr algn="ctr"/>
            <a:r>
              <a:rPr lang="tr-TR" sz="3600" b="1" dirty="0">
                <a:solidFill>
                  <a:srgbClr val="FF0000"/>
                </a:solidFill>
                <a:latin typeface="+mj-lt"/>
              </a:rPr>
              <a:t>STRİNG İŞLEMLERİ</a:t>
            </a:r>
          </a:p>
          <a:p>
            <a:pPr algn="ctr"/>
            <a:r>
              <a:rPr lang="tr-TR" sz="3200" dirty="0">
                <a:solidFill>
                  <a:schemeClr val="tx1"/>
                </a:solidFill>
                <a:latin typeface="+mj-lt"/>
              </a:rPr>
              <a:t>Öğr. Gör. Fatih KAZDAL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570912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</p:spTree>
    <p:extLst>
      <p:ext uri="{BB962C8B-B14F-4D97-AF65-F5344CB8AC3E}">
        <p14:creationId xmlns:p14="http://schemas.microsoft.com/office/powerpoint/2010/main" val="364774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2656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STRİNG DİLİMLEME (:) OPERATÖRÜ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79700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10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A63F9-F5DA-D440-56CF-A34B489C2284}"/>
              </a:ext>
            </a:extLst>
          </p:cNvPr>
          <p:cNvSpPr txBox="1"/>
          <p:nvPr/>
        </p:nvSpPr>
        <p:spPr>
          <a:xfrm>
            <a:off x="2276856" y="1883664"/>
            <a:ext cx="7626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Karakter dizilerini parçalara ayırmak (dilimlemek) için ‘:’ operatörü kullanılır. String dilimleme işleminde ‘:’ iki nokta operatörünün kullanım şekli;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strDizi</a:t>
            </a:r>
            <a:r>
              <a:rPr lang="tr-TR" dirty="0"/>
              <a:t> </a:t>
            </a:r>
            <a:r>
              <a:rPr lang="en-US" dirty="0"/>
              <a:t>[</a:t>
            </a:r>
            <a:r>
              <a:rPr lang="tr-TR" dirty="0" err="1"/>
              <a:t>ilkİndis</a:t>
            </a:r>
            <a:r>
              <a:rPr lang="tr-TR" dirty="0"/>
              <a:t>: </a:t>
            </a:r>
            <a:r>
              <a:rPr lang="tr-TR" dirty="0" err="1"/>
              <a:t>sonİndis</a:t>
            </a:r>
            <a:r>
              <a:rPr lang="tr-TR" dirty="0"/>
              <a:t>: </a:t>
            </a:r>
            <a:r>
              <a:rPr lang="tr-TR" dirty="0" err="1"/>
              <a:t>adımMiktarı</a:t>
            </a:r>
            <a:r>
              <a:rPr lang="en-US" dirty="0"/>
              <a:t>]</a:t>
            </a:r>
            <a:endParaRPr lang="tr-TR" dirty="0"/>
          </a:p>
          <a:p>
            <a:endParaRPr lang="tr-TR" dirty="0"/>
          </a:p>
          <a:p>
            <a:r>
              <a:rPr lang="tr-TR" dirty="0"/>
              <a:t>Eğer ilk indis değeri belirtilmezse ‘0’, son indis değeri belirtilmezse ‘dizinin toplam uzunluğu’ kabul edilir. Adım miktarının varsayılan değeri ‘1’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Bir sonraki sayfada string dilimlere örneklerini göreceksiniz…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4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11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F934-0820-9377-9832-2022E9E89591}"/>
              </a:ext>
            </a:extLst>
          </p:cNvPr>
          <p:cNvSpPr txBox="1"/>
          <p:nvPr/>
        </p:nvSpPr>
        <p:spPr>
          <a:xfrm>
            <a:off x="2295144" y="457200"/>
            <a:ext cx="757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String Dilimleme Örnekleri: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241C1C-DE7C-52F3-4D57-B5B22376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15045"/>
              </p:ext>
            </p:extLst>
          </p:nvPr>
        </p:nvGraphicFramePr>
        <p:xfrm>
          <a:off x="2235708" y="777240"/>
          <a:ext cx="769010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26">
                  <a:extLst>
                    <a:ext uri="{9D8B030D-6E8A-4147-A177-3AD203B41FA5}">
                      <a16:colId xmlns:a16="http://schemas.microsoft.com/office/drawing/2014/main" val="46499723"/>
                    </a:ext>
                  </a:extLst>
                </a:gridCol>
                <a:gridCol w="3127950">
                  <a:extLst>
                    <a:ext uri="{9D8B030D-6E8A-4147-A177-3AD203B41FA5}">
                      <a16:colId xmlns:a16="http://schemas.microsoft.com/office/drawing/2014/main" val="426816992"/>
                    </a:ext>
                  </a:extLst>
                </a:gridCol>
                <a:gridCol w="1652411">
                  <a:extLst>
                    <a:ext uri="{9D8B030D-6E8A-4147-A177-3AD203B41FA5}">
                      <a16:colId xmlns:a16="http://schemas.microsoft.com/office/drawing/2014/main" val="4278495004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78951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: Kullanımı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Açıklama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Örnek Kullanım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 Çıktısı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6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: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Karakter dizisini olduğu gibi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S=‘Python?’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:</a:t>
                      </a:r>
                      <a:r>
                        <a:rPr lang="en-US" dirty="0"/>
                        <a:t>]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Python?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1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3: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3.indisli (4.) elemandan dizi sonuna kadar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3:</a:t>
                      </a:r>
                      <a:r>
                        <a:rPr lang="en-US" dirty="0"/>
                        <a:t>]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hon</a:t>
                      </a:r>
                      <a:r>
                        <a:rPr lang="tr-TR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:3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Başlangıçtan itibaren ilk 3 elemanı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:3</a:t>
                      </a:r>
                      <a:r>
                        <a:rPr lang="en-US" dirty="0"/>
                        <a:t>]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Pyt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1:5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1.indisli (2.sıradaki) elemandan başla ve 5.indisli elemana kadar al(5.indis dahil değil).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1:5</a:t>
                      </a:r>
                      <a:r>
                        <a:rPr lang="en-US" dirty="0"/>
                        <a:t>]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ytho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4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1::2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1.indisli (2.sıradaki) elemandan başla ve ikişer atlayarak dizi sonuna git.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1::2</a:t>
                      </a:r>
                      <a:r>
                        <a:rPr lang="en-US" dirty="0"/>
                        <a:t>]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yhn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1:6:3</a:t>
                      </a:r>
                      <a:r>
                        <a:rPr lang="en-US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1.indisli (2.sıradaki) elemandan başla ve 6.indisli elemana kadar 3’er </a:t>
                      </a:r>
                      <a:r>
                        <a:rPr lang="tr-TR" dirty="0" err="1"/>
                        <a:t>3’er</a:t>
                      </a:r>
                      <a:r>
                        <a:rPr lang="tr-TR" dirty="0"/>
                        <a:t> git.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S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1:6:3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067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29C859-1E99-6880-3023-D8B83EA86D76}"/>
              </a:ext>
            </a:extLst>
          </p:cNvPr>
          <p:cNvSpPr txBox="1"/>
          <p:nvPr/>
        </p:nvSpPr>
        <p:spPr>
          <a:xfrm>
            <a:off x="5495544" y="6022324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TABLO 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6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12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F934-0820-9377-9832-2022E9E89591}"/>
              </a:ext>
            </a:extLst>
          </p:cNvPr>
          <p:cNvSpPr txBox="1"/>
          <p:nvPr/>
        </p:nvSpPr>
        <p:spPr>
          <a:xfrm>
            <a:off x="2295144" y="457200"/>
            <a:ext cx="757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Örnek Soru 2.1: </a:t>
            </a:r>
            <a:r>
              <a:rPr kumimoji="0" lang="tr-T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S=‘Python’ </a:t>
            </a:r>
            <a:r>
              <a:rPr kumimoji="0" lang="tr-TR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stringini</a:t>
            </a:r>
            <a:r>
              <a:rPr kumimoji="0" lang="tr-T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S=‘</a:t>
            </a:r>
            <a:r>
              <a:rPr kumimoji="0" lang="tr-TR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Pithon</a:t>
            </a:r>
            <a:r>
              <a:rPr kumimoji="0" lang="tr-T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 olarak değiştiren programı yazınız.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4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255750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13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F934-0820-9377-9832-2022E9E89591}"/>
              </a:ext>
            </a:extLst>
          </p:cNvPr>
          <p:cNvSpPr txBox="1"/>
          <p:nvPr/>
        </p:nvSpPr>
        <p:spPr>
          <a:xfrm>
            <a:off x="2295144" y="457200"/>
            <a:ext cx="757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Örnek Soru 2.1 Çözüm:</a:t>
            </a:r>
            <a:endParaRPr lang="en-US" dirty="0"/>
          </a:p>
        </p:txBody>
      </p:sp>
      <p:pic>
        <p:nvPicPr>
          <p:cNvPr id="9" name="Picture 8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EB1D6084-69A5-E36E-929E-E9C842A73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51" y="1985760"/>
            <a:ext cx="5144218" cy="288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061F84-9F5D-61AE-972D-9F59B70079EF}"/>
              </a:ext>
            </a:extLst>
          </p:cNvPr>
          <p:cNvSpPr txBox="1"/>
          <p:nvPr/>
        </p:nvSpPr>
        <p:spPr>
          <a:xfrm>
            <a:off x="4517136" y="4872238"/>
            <a:ext cx="312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2.1 Çözümü</a:t>
            </a:r>
          </a:p>
          <a:p>
            <a:pPr algn="ctr"/>
            <a:r>
              <a:rPr lang="tr-TR" dirty="0"/>
              <a:t>(ornek_soru_2.1.py)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3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14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F934-0820-9377-9832-2022E9E89591}"/>
              </a:ext>
            </a:extLst>
          </p:cNvPr>
          <p:cNvSpPr txBox="1"/>
          <p:nvPr/>
        </p:nvSpPr>
        <p:spPr>
          <a:xfrm>
            <a:off x="2295144" y="457200"/>
            <a:ext cx="757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Örnek Soru 3.1: </a:t>
            </a:r>
            <a:r>
              <a:rPr kumimoji="0" lang="tr-T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Bir </a:t>
            </a:r>
            <a:r>
              <a:rPr kumimoji="0" lang="tr-TR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stringin</a:t>
            </a:r>
            <a:r>
              <a:rPr kumimoji="0" lang="tr-T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içeriğini belli bir karakterden sonra değiştiren/güncelleyen programı yazınız.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9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255750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15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F934-0820-9377-9832-2022E9E89591}"/>
              </a:ext>
            </a:extLst>
          </p:cNvPr>
          <p:cNvSpPr txBox="1"/>
          <p:nvPr/>
        </p:nvSpPr>
        <p:spPr>
          <a:xfrm>
            <a:off x="2295144" y="457200"/>
            <a:ext cx="757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Örnek Soru 3.1 Çözümü:</a:t>
            </a:r>
            <a:endParaRPr lang="en-US" dirty="0"/>
          </a:p>
        </p:txBody>
      </p:sp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157AAA6-8567-1A27-637F-946D72852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65" y="1605916"/>
            <a:ext cx="6334318" cy="1165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CEEB0D-DE00-E10D-339B-29D83D70828A}"/>
              </a:ext>
            </a:extLst>
          </p:cNvPr>
          <p:cNvSpPr txBox="1"/>
          <p:nvPr/>
        </p:nvSpPr>
        <p:spPr>
          <a:xfrm>
            <a:off x="4576772" y="2889503"/>
            <a:ext cx="311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3.1 Çözümü</a:t>
            </a:r>
          </a:p>
          <a:p>
            <a:pPr algn="ctr"/>
            <a:r>
              <a:rPr lang="tr-TR" dirty="0"/>
              <a:t>(ornek_soru_3.1.py)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64FEDC-3A08-3CE8-DF3E-CED087F8A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65" y="3992341"/>
            <a:ext cx="6334318" cy="1165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EF4FE0-B2EF-268E-0CFA-B0B8583C8A43}"/>
              </a:ext>
            </a:extLst>
          </p:cNvPr>
          <p:cNvSpPr txBox="1"/>
          <p:nvPr/>
        </p:nvSpPr>
        <p:spPr>
          <a:xfrm>
            <a:off x="4771044" y="5138630"/>
            <a:ext cx="284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3.1 Ekran Çıktısı</a:t>
            </a:r>
          </a:p>
          <a:p>
            <a:pPr algn="ctr"/>
            <a:r>
              <a:rPr lang="tr-TR" dirty="0"/>
              <a:t>(ornek_soru_3.1.py)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8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2656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BİR STRİNGİ SİLMEK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79700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16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A63F9-F5DA-D440-56CF-A34B489C2284}"/>
              </a:ext>
            </a:extLst>
          </p:cNvPr>
          <p:cNvSpPr txBox="1"/>
          <p:nvPr/>
        </p:nvSpPr>
        <p:spPr>
          <a:xfrm>
            <a:off x="2276856" y="1883664"/>
            <a:ext cx="7626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Python, bir </a:t>
            </a:r>
            <a:r>
              <a:rPr lang="tr-TR" dirty="0" err="1"/>
              <a:t>stringin</a:t>
            </a:r>
            <a:r>
              <a:rPr lang="tr-TR" dirty="0"/>
              <a:t> (karakter dizisinin) elemanlarının doğrudan silinmesine izin vermez. Fakat bir </a:t>
            </a:r>
            <a:r>
              <a:rPr lang="tr-TR" dirty="0" err="1"/>
              <a:t>stringi</a:t>
            </a:r>
            <a:r>
              <a:rPr lang="tr-TR" dirty="0"/>
              <a:t> bir bütün olarak silebilirsiniz. Bunun için del gibi fonksiyonları kullanabilirsiniz. Örneğin kullanımı bir uygulama üzerinde açıklayalım.</a:t>
            </a:r>
          </a:p>
          <a:p>
            <a:endParaRPr lang="tr-TR" dirty="0"/>
          </a:p>
          <a:p>
            <a:r>
              <a:rPr lang="tr-TR" dirty="0"/>
              <a:t>Örnek: Bir </a:t>
            </a:r>
            <a:r>
              <a:rPr lang="tr-TR" dirty="0" err="1"/>
              <a:t>stringi</a:t>
            </a:r>
            <a:r>
              <a:rPr lang="tr-TR" dirty="0"/>
              <a:t> silen program yazınız.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96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17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F934-0820-9377-9832-2022E9E89591}"/>
              </a:ext>
            </a:extLst>
          </p:cNvPr>
          <p:cNvSpPr txBox="1"/>
          <p:nvPr/>
        </p:nvSpPr>
        <p:spPr>
          <a:xfrm>
            <a:off x="2295144" y="457200"/>
            <a:ext cx="757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Örnek 2.1 Çözüm:</a:t>
            </a:r>
            <a:endParaRPr lang="en-US" dirty="0"/>
          </a:p>
        </p:txBody>
      </p:sp>
      <p:pic>
        <p:nvPicPr>
          <p:cNvPr id="6" name="Picture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63C3C4C-EB08-F7A1-7573-12A68E47C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33" y="826532"/>
            <a:ext cx="7000181" cy="3858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7EA5A-BCCA-E8B9-5495-9BE5E2AF5EF2}"/>
              </a:ext>
            </a:extLst>
          </p:cNvPr>
          <p:cNvSpPr txBox="1"/>
          <p:nvPr/>
        </p:nvSpPr>
        <p:spPr>
          <a:xfrm>
            <a:off x="4696944" y="4674793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2.1 Çözümü</a:t>
            </a:r>
          </a:p>
          <a:p>
            <a:pPr algn="ctr"/>
            <a:r>
              <a:rPr lang="tr-TR" dirty="0"/>
              <a:t>(ornek_2.1.py)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C81EC-65CE-B68B-86B1-F16BE2BEC7B2}"/>
              </a:ext>
            </a:extLst>
          </p:cNvPr>
          <p:cNvSpPr txBox="1"/>
          <p:nvPr/>
        </p:nvSpPr>
        <p:spPr>
          <a:xfrm>
            <a:off x="2635732" y="5334423"/>
            <a:ext cx="746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#del </a:t>
            </a:r>
            <a:r>
              <a:rPr lang="tr-TR" dirty="0"/>
              <a:t>komutundan sonra ise s silindiği için s bulunamadı ( </a:t>
            </a:r>
            <a:r>
              <a:rPr lang="tr-TR" dirty="0" err="1"/>
              <a:t>NameError</a:t>
            </a:r>
            <a:r>
              <a:rPr lang="tr-TR" dirty="0"/>
              <a:t>: name ‘s’ is not </a:t>
            </a:r>
            <a:r>
              <a:rPr lang="tr-TR" dirty="0" err="1"/>
              <a:t>defined</a:t>
            </a:r>
            <a:r>
              <a:rPr lang="tr-TR" dirty="0"/>
              <a:t> ) hata  mesajını alırız.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6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2656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PYTHON STRİNG İŞLEM METOTLARI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79700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18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854BE3-DE05-2DBD-5D5C-6156CAAB7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37551"/>
              </p:ext>
            </p:extLst>
          </p:nvPr>
        </p:nvGraphicFramePr>
        <p:xfrm>
          <a:off x="3631192" y="1813750"/>
          <a:ext cx="4929615" cy="4376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05">
                  <a:extLst>
                    <a:ext uri="{9D8B030D-6E8A-4147-A177-3AD203B41FA5}">
                      <a16:colId xmlns:a16="http://schemas.microsoft.com/office/drawing/2014/main" val="3313662946"/>
                    </a:ext>
                  </a:extLst>
                </a:gridCol>
                <a:gridCol w="1643205">
                  <a:extLst>
                    <a:ext uri="{9D8B030D-6E8A-4147-A177-3AD203B41FA5}">
                      <a16:colId xmlns:a16="http://schemas.microsoft.com/office/drawing/2014/main" val="4228153721"/>
                    </a:ext>
                  </a:extLst>
                </a:gridCol>
                <a:gridCol w="1643205">
                  <a:extLst>
                    <a:ext uri="{9D8B030D-6E8A-4147-A177-3AD203B41FA5}">
                      <a16:colId xmlns:a16="http://schemas.microsoft.com/office/drawing/2014/main" val="2872072366"/>
                    </a:ext>
                  </a:extLst>
                </a:gridCol>
              </a:tblGrid>
              <a:tr h="257081"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String Fonksiyonlar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Açıklaması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Örnek Kullanımı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3126075924"/>
                  </a:ext>
                </a:extLst>
              </a:tr>
              <a:tr h="843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s.capitalize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 err="1"/>
                        <a:t>s’in</a:t>
                      </a:r>
                      <a:r>
                        <a:rPr lang="tr-TR" sz="1200" dirty="0"/>
                        <a:t> ilk karakterini büyük harfe dönüştürür.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capitalize()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#AHMET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156008863"/>
                  </a:ext>
                </a:extLst>
              </a:tr>
              <a:tr h="1038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s.center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w,’k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s’</a:t>
                      </a:r>
                      <a:r>
                        <a:rPr lang="en-US" sz="1200" dirty="0"/>
                        <a:t>y</a:t>
                      </a:r>
                      <a:r>
                        <a:rPr lang="tr-TR" sz="1200" dirty="0"/>
                        <a:t>i  w uzunluğunda genişletir ve ortalar, sağ ve solundaki boşlukları ise ‘k’ karakteri ile doldurur.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10,’*’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612459643"/>
                  </a:ext>
                </a:extLst>
              </a:tr>
              <a:tr h="1038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s.ljust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w,’k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s’</a:t>
                      </a:r>
                      <a:r>
                        <a:rPr lang="en-US" sz="1200" dirty="0"/>
                        <a:t>y</a:t>
                      </a:r>
                      <a:r>
                        <a:rPr lang="tr-TR" sz="1200" dirty="0"/>
                        <a:t>i  w uzunluğunda genişletir ve sola yaslar, sağındaki boşlukları ise ‘k’ karakteri ile doldurur.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ljust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10,’*’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4215963396"/>
                  </a:ext>
                </a:extLst>
              </a:tr>
              <a:tr h="119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just(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w,’k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s’</a:t>
                      </a:r>
                      <a:r>
                        <a:rPr lang="en-US" sz="1200" dirty="0"/>
                        <a:t>y</a:t>
                      </a:r>
                      <a:r>
                        <a:rPr lang="tr-TR" sz="1200" dirty="0"/>
                        <a:t>i  w uzunluğunda genişletir ve sağa yaslar, solundaki boşlukları ise ‘k’ karakteri ile doldurur.</a:t>
                      </a:r>
                      <a:endParaRPr lang="en-US" sz="1200" dirty="0"/>
                    </a:p>
                    <a:p>
                      <a:pPr algn="l"/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rjust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10,’*’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7683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25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19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E98F1-4C83-21CD-A425-2CEFDCF5B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8039"/>
              </p:ext>
            </p:extLst>
          </p:nvPr>
        </p:nvGraphicFramePr>
        <p:xfrm>
          <a:off x="3671016" y="495402"/>
          <a:ext cx="4929615" cy="5575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05">
                  <a:extLst>
                    <a:ext uri="{9D8B030D-6E8A-4147-A177-3AD203B41FA5}">
                      <a16:colId xmlns:a16="http://schemas.microsoft.com/office/drawing/2014/main" val="3313662946"/>
                    </a:ext>
                  </a:extLst>
                </a:gridCol>
                <a:gridCol w="1643205">
                  <a:extLst>
                    <a:ext uri="{9D8B030D-6E8A-4147-A177-3AD203B41FA5}">
                      <a16:colId xmlns:a16="http://schemas.microsoft.com/office/drawing/2014/main" val="4228153721"/>
                    </a:ext>
                  </a:extLst>
                </a:gridCol>
                <a:gridCol w="1643205">
                  <a:extLst>
                    <a:ext uri="{9D8B030D-6E8A-4147-A177-3AD203B41FA5}">
                      <a16:colId xmlns:a16="http://schemas.microsoft.com/office/drawing/2014/main" val="2872072366"/>
                    </a:ext>
                  </a:extLst>
                </a:gridCol>
              </a:tblGrid>
              <a:tr h="257081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String Fonksiyonlar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Açıklaması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Örnek Kullanımı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3126075924"/>
                  </a:ext>
                </a:extLst>
              </a:tr>
              <a:tr h="843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zfill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s’yi  w uzunluğunda genişletir ve solundaki boşlukları ‘0’ karakteri ile doldurur.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zfill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0000ahmet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156008863"/>
                  </a:ext>
                </a:extLst>
              </a:tr>
              <a:tr h="1038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ount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s’nin içerisinde ‘</a:t>
                      </a:r>
                      <a:r>
                        <a:rPr lang="tr-TR" sz="1200" dirty="0" err="1"/>
                        <a:t>str</a:t>
                      </a:r>
                      <a:r>
                        <a:rPr lang="tr-TR" sz="1200" dirty="0"/>
                        <a:t>’ </a:t>
                      </a:r>
                      <a:r>
                        <a:rPr lang="tr-TR" sz="1200" dirty="0" err="1"/>
                        <a:t>stringinin</a:t>
                      </a:r>
                      <a:r>
                        <a:rPr lang="tr-TR" sz="1200" dirty="0"/>
                        <a:t> adetini döndürür.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ount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‘a’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612459643"/>
                  </a:ext>
                </a:extLst>
              </a:tr>
              <a:tr h="1038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s.endsWith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s’nin t ile bitip bitmediğini kontrol eder, t ile bitiyorsa True, bitmiyorsa False değerini döndürür.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endsWith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4215963396"/>
                  </a:ext>
                </a:extLst>
              </a:tr>
              <a:tr h="1199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s.startswith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s’nin t ile </a:t>
                      </a:r>
                      <a:r>
                        <a:rPr lang="tr-TR" sz="1200" dirty="0" err="1"/>
                        <a:t>başlayığ</a:t>
                      </a:r>
                      <a:r>
                        <a:rPr lang="tr-TR" sz="1200" dirty="0"/>
                        <a:t> başlamadığın kontrol eder, t ile başlıyorsa True, başlamıyorsa False değerini döndürür.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startsw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‘a’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768308865"/>
                  </a:ext>
                </a:extLst>
              </a:tr>
              <a:tr h="1199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s.expandtabs</a:t>
                      </a:r>
                      <a:r>
                        <a:rPr lang="en-US" sz="1200" dirty="0"/>
                        <a:t>(</a:t>
                      </a:r>
                      <a:r>
                        <a:rPr lang="tr-TR" sz="1200" dirty="0" err="1"/>
                        <a:t>tb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s’nin içerisinde ‘</a:t>
                      </a:r>
                      <a:r>
                        <a:rPr lang="en-US" sz="1200" dirty="0"/>
                        <a:t>\</a:t>
                      </a:r>
                      <a:r>
                        <a:rPr lang="tr-TR" sz="1200" dirty="0"/>
                        <a:t>t’ (tab) kullanıldı ise bu tab aralığını </a:t>
                      </a:r>
                      <a:r>
                        <a:rPr lang="tr-TR" sz="1200" dirty="0" err="1"/>
                        <a:t>tb</a:t>
                      </a:r>
                      <a:r>
                        <a:rPr lang="tr-TR" sz="1200" dirty="0"/>
                        <a:t> değerine ayarlar. Varsayılan tab değeri 8’dir.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(‘Han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tZar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expandtabs</a:t>
                      </a:r>
                      <a:r>
                        <a:rPr lang="en-US" sz="1200" dirty="0"/>
                        <a:t>(4)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40240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4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2656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BÖLÜM BAŞLIKLARI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94579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36B7A-8824-7457-9EBD-8BD4B49A2EFE}"/>
              </a:ext>
            </a:extLst>
          </p:cNvPr>
          <p:cNvSpPr txBox="1"/>
          <p:nvPr/>
        </p:nvSpPr>
        <p:spPr>
          <a:xfrm>
            <a:off x="2258568" y="1728216"/>
            <a:ext cx="77998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GİRİŞ</a:t>
            </a:r>
          </a:p>
          <a:p>
            <a:pPr marL="342900" indent="-342900"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STRİNG ÇIKTI BİÇİMLENDİRME OPERATÖRÜ(%)</a:t>
            </a:r>
          </a:p>
          <a:p>
            <a:pPr marL="342900" indent="-342900"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TEK BİR STRİNGİN (KARAKTER DİZİSİNİN) ELEMANLARINA ERİŞİM</a:t>
            </a:r>
          </a:p>
          <a:p>
            <a:pPr marL="342900" indent="-342900"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KARAKTER DİZİLERİNİ BİRLEŞTİRME VE DİLİMLEME</a:t>
            </a:r>
          </a:p>
          <a:p>
            <a:pPr marL="342900" indent="-342900"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STRİNG DİLİMLEME(:) OPERATÖRÜ</a:t>
            </a:r>
          </a:p>
          <a:p>
            <a:pPr marL="342900" indent="-342900"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BİR STRİNGİ SİLMEK</a:t>
            </a:r>
          </a:p>
          <a:p>
            <a:pPr marL="342900" indent="-342900"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PYTHON STRİNG İŞLEM METOTLARI</a:t>
            </a:r>
          </a:p>
          <a:p>
            <a:pPr marL="342900" indent="-342900"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PYTHON TRUE/FALSE STRİNG İŞLEM FONKSİYONLARI</a:t>
            </a:r>
          </a:p>
          <a:p>
            <a:pPr marL="342900" indent="-342900"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PYTHON STRİNG/SAYISAL DÖNÜŞÜMLERİ</a:t>
            </a:r>
          </a:p>
          <a:p>
            <a:pPr marL="342900" indent="-342900"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STRİNG İŞLEMLERİ İLE İLGİLİ UYGULAMA ÖRNEKLERİ</a:t>
            </a:r>
          </a:p>
        </p:txBody>
      </p:sp>
    </p:spTree>
    <p:extLst>
      <p:ext uri="{BB962C8B-B14F-4D97-AF65-F5344CB8AC3E}">
        <p14:creationId xmlns:p14="http://schemas.microsoft.com/office/powerpoint/2010/main" val="359985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20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E98F1-4C83-21CD-A425-2CEFDCF5B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63372"/>
              </p:ext>
            </p:extLst>
          </p:nvPr>
        </p:nvGraphicFramePr>
        <p:xfrm>
          <a:off x="3671016" y="753912"/>
          <a:ext cx="4929615" cy="535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05">
                  <a:extLst>
                    <a:ext uri="{9D8B030D-6E8A-4147-A177-3AD203B41FA5}">
                      <a16:colId xmlns:a16="http://schemas.microsoft.com/office/drawing/2014/main" val="3313662946"/>
                    </a:ext>
                  </a:extLst>
                </a:gridCol>
                <a:gridCol w="1643205">
                  <a:extLst>
                    <a:ext uri="{9D8B030D-6E8A-4147-A177-3AD203B41FA5}">
                      <a16:colId xmlns:a16="http://schemas.microsoft.com/office/drawing/2014/main" val="4228153721"/>
                    </a:ext>
                  </a:extLst>
                </a:gridCol>
                <a:gridCol w="1643205">
                  <a:extLst>
                    <a:ext uri="{9D8B030D-6E8A-4147-A177-3AD203B41FA5}">
                      <a16:colId xmlns:a16="http://schemas.microsoft.com/office/drawing/2014/main" val="2872072366"/>
                    </a:ext>
                  </a:extLst>
                </a:gridCol>
              </a:tblGrid>
              <a:tr h="198897"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String Fonksiyonlar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Açıklaması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Örnek Kullanımı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3126075924"/>
                  </a:ext>
                </a:extLst>
              </a:tr>
              <a:tr h="1091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‘c’,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p,n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s içerisinde c’yi </a:t>
                      </a:r>
                      <a:r>
                        <a:rPr lang="tr-TR" sz="1200" dirty="0" err="1"/>
                        <a:t>p.indisten</a:t>
                      </a:r>
                      <a:r>
                        <a:rPr lang="tr-TR" sz="1200" dirty="0"/>
                        <a:t> başlayarak n. Karaktere(n dahil değil) arar, bulursa pozisyonunu (sırasını) bulamazsa -1 sonucunu </a:t>
                      </a:r>
                      <a:r>
                        <a:rPr lang="tr-TR" sz="1200" dirty="0" err="1"/>
                        <a:t>döncürür</a:t>
                      </a:r>
                      <a:r>
                        <a:rPr lang="tr-TR" sz="1200" dirty="0"/>
                        <a:t>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(‘z’))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(‘z’,0,3))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156008863"/>
                  </a:ext>
                </a:extLst>
              </a:tr>
              <a:tr h="793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s.index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‘c’,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p,n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 err="1"/>
                        <a:t>find</a:t>
                      </a:r>
                      <a:r>
                        <a:rPr lang="tr-TR" sz="1200" dirty="0"/>
                        <a:t>() metodu ile aynı işleve sahiptir. Farkı </a:t>
                      </a:r>
                      <a:r>
                        <a:rPr lang="tr-TR" sz="1200" dirty="0" err="1"/>
                        <a:t>ararnan</a:t>
                      </a:r>
                      <a:r>
                        <a:rPr lang="tr-TR" sz="1200" dirty="0"/>
                        <a:t> bulunamazsa -1 yerine, ’</a:t>
                      </a:r>
                      <a:r>
                        <a:rPr lang="tr-TR" sz="1200" dirty="0" err="1"/>
                        <a:t>ValueError</a:t>
                      </a:r>
                      <a:r>
                        <a:rPr lang="tr-TR" sz="1200" dirty="0"/>
                        <a:t>…’ hatasını verir.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’.find(‘z’))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</a:t>
                      </a:r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612459643"/>
                  </a:ext>
                </a:extLst>
              </a:tr>
              <a:tr h="793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s.rfind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tr-T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Veya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s.rindex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String içerisinde aramaya sağdan başlar.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find(‘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4215963396"/>
                  </a:ext>
                </a:extLst>
              </a:tr>
              <a:tr h="905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(liste)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Liste elemanları arasına s </a:t>
                      </a:r>
                      <a:r>
                        <a:rPr lang="tr-TR" sz="1200" dirty="0" err="1"/>
                        <a:t>stringini</a:t>
                      </a:r>
                      <a:r>
                        <a:rPr lang="tr-TR" sz="1200" dirty="0"/>
                        <a:t> yerleştirir, birleştirir.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liste=(‘ha’, ’zar’)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(‘n’.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(liste))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768308865"/>
                  </a:ext>
                </a:extLst>
              </a:tr>
              <a:tr h="905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reversed(</a:t>
                      </a:r>
                      <a:r>
                        <a:rPr lang="tr-TR" sz="1200" dirty="0"/>
                        <a:t>liste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Liste elemanlarını ters sırada verir.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(‘’.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reversed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temha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40240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83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21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E98F1-4C83-21CD-A425-2CEFDCF5B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61571"/>
              </p:ext>
            </p:extLst>
          </p:nvPr>
        </p:nvGraphicFramePr>
        <p:xfrm>
          <a:off x="3671016" y="1132758"/>
          <a:ext cx="4929615" cy="459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05">
                  <a:extLst>
                    <a:ext uri="{9D8B030D-6E8A-4147-A177-3AD203B41FA5}">
                      <a16:colId xmlns:a16="http://schemas.microsoft.com/office/drawing/2014/main" val="3313662946"/>
                    </a:ext>
                  </a:extLst>
                </a:gridCol>
                <a:gridCol w="1643205">
                  <a:extLst>
                    <a:ext uri="{9D8B030D-6E8A-4147-A177-3AD203B41FA5}">
                      <a16:colId xmlns:a16="http://schemas.microsoft.com/office/drawing/2014/main" val="4228153721"/>
                    </a:ext>
                  </a:extLst>
                </a:gridCol>
                <a:gridCol w="1643205">
                  <a:extLst>
                    <a:ext uri="{9D8B030D-6E8A-4147-A177-3AD203B41FA5}">
                      <a16:colId xmlns:a16="http://schemas.microsoft.com/office/drawing/2014/main" val="2872072366"/>
                    </a:ext>
                  </a:extLst>
                </a:gridCol>
              </a:tblGrid>
              <a:tr h="225981"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String Fonksiyonlar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Açıklaması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Örnek Kullanımı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3126075924"/>
                  </a:ext>
                </a:extLst>
              </a:tr>
              <a:tr h="1008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s’yi küçük harfe dönüştürür.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(‘HANZAR’.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endParaRPr lang="tr-T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156008863"/>
                  </a:ext>
                </a:extLst>
              </a:tr>
              <a:tr h="73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s’nin karakter uzunluğunu verir.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e-DE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612459643"/>
                  </a:ext>
                </a:extLst>
              </a:tr>
              <a:tr h="73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200" dirty="0"/>
                        <a:t>s’nin içindeki en son karakteri ( İngiliz alfabesine ) göre döndürür.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de-DE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4215963396"/>
                  </a:ext>
                </a:extLst>
              </a:tr>
              <a:tr h="901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s’nin içindeki ilk karakteri ( İngiliz alfabesine ) göre döndürür.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768308865"/>
                  </a:ext>
                </a:extLst>
              </a:tr>
              <a:tr h="836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s.upper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/>
                        <a:t>s’yi büyük harfe dönüştürür.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1698" marR="61698" marT="30849" marB="308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</a:t>
                      </a:r>
                      <a:r>
                        <a:rPr lang="tr-T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</a:p>
                  </a:txBody>
                  <a:tcPr marL="61698" marR="61698" marT="30849" marB="30849"/>
                </a:tc>
                <a:extLst>
                  <a:ext uri="{0D108BD9-81ED-4DB2-BD59-A6C34878D82A}">
                    <a16:rowId xmlns:a16="http://schemas.microsoft.com/office/drawing/2014/main" val="240240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4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22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E98F1-4C83-21CD-A425-2CEFDCF5B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84445"/>
              </p:ext>
            </p:extLst>
          </p:nvPr>
        </p:nvGraphicFramePr>
        <p:xfrm>
          <a:off x="3416451" y="526323"/>
          <a:ext cx="5359098" cy="555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66">
                  <a:extLst>
                    <a:ext uri="{9D8B030D-6E8A-4147-A177-3AD203B41FA5}">
                      <a16:colId xmlns:a16="http://schemas.microsoft.com/office/drawing/2014/main" val="3313662946"/>
                    </a:ext>
                  </a:extLst>
                </a:gridCol>
                <a:gridCol w="1786366">
                  <a:extLst>
                    <a:ext uri="{9D8B030D-6E8A-4147-A177-3AD203B41FA5}">
                      <a16:colId xmlns:a16="http://schemas.microsoft.com/office/drawing/2014/main" val="4228153721"/>
                    </a:ext>
                  </a:extLst>
                </a:gridCol>
                <a:gridCol w="1786366">
                  <a:extLst>
                    <a:ext uri="{9D8B030D-6E8A-4147-A177-3AD203B41FA5}">
                      <a16:colId xmlns:a16="http://schemas.microsoft.com/office/drawing/2014/main" val="2872072366"/>
                    </a:ext>
                  </a:extLst>
                </a:gridCol>
              </a:tblGrid>
              <a:tr h="208472">
                <a:tc>
                  <a:txBody>
                    <a:bodyPr/>
                    <a:lstStyle/>
                    <a:p>
                      <a:pPr algn="l"/>
                      <a:r>
                        <a:rPr lang="tr-TR" sz="1300" dirty="0"/>
                        <a:t>String Fonksiyonlar</a:t>
                      </a:r>
                      <a:endParaRPr lang="en-US" sz="1300" dirty="0"/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300" dirty="0"/>
                        <a:t>Açıklaması</a:t>
                      </a:r>
                      <a:endParaRPr lang="en-US" sz="1300" dirty="0"/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300" dirty="0"/>
                        <a:t>Örnek Kullanımı</a:t>
                      </a:r>
                      <a:endParaRPr lang="en-US" sz="1300" dirty="0"/>
                    </a:p>
                  </a:txBody>
                  <a:tcPr marL="67073" marR="67073" marT="33537" marB="33537"/>
                </a:tc>
                <a:extLst>
                  <a:ext uri="{0D108BD9-81ED-4DB2-BD59-A6C34878D82A}">
                    <a16:rowId xmlns:a16="http://schemas.microsoft.com/office/drawing/2014/main" val="3126075924"/>
                  </a:ext>
                </a:extLst>
              </a:tr>
              <a:tr h="675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s.replace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‘a’, ‘b’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300" dirty="0"/>
                        <a:t>s’nin içindeki bütün ‘a’ karakterlerini ‘b’ karakteri ile değiştirecektir.</a:t>
                      </a:r>
                      <a:endParaRPr lang="en-US" sz="1300" dirty="0"/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ahmet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’. </a:t>
                      </a: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(‘a’, ‘b’))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bhmet</a:t>
                      </a:r>
                      <a:endParaRPr lang="tr-T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 marL="67073" marR="67073" marT="33537" marB="33537"/>
                </a:tc>
                <a:extLst>
                  <a:ext uri="{0D108BD9-81ED-4DB2-BD59-A6C34878D82A}">
                    <a16:rowId xmlns:a16="http://schemas.microsoft.com/office/drawing/2014/main" val="2156008863"/>
                  </a:ext>
                </a:extLst>
              </a:tr>
              <a:tr h="987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‘ayraç’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Veya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300" dirty="0"/>
                        <a:t>s içerisinde belirtilen ayraç karakteri veya boşluklar dikkate alınarak metin parçalanır ve listeye dönüştürülür.</a:t>
                      </a:r>
                      <a:endParaRPr lang="en-US" sz="1300" dirty="0"/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DE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Java,C,Python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 , ’))</a:t>
                      </a:r>
                      <a:endParaRPr lang="de-DE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‘Java ’, ‘C’, ‘Python’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de-DE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073" marR="67073" marT="33537" marB="33537"/>
                </a:tc>
                <a:extLst>
                  <a:ext uri="{0D108BD9-81ED-4DB2-BD59-A6C34878D82A}">
                    <a16:rowId xmlns:a16="http://schemas.microsoft.com/office/drawing/2014/main" val="2612459643"/>
                  </a:ext>
                </a:extLst>
              </a:tr>
              <a:tr h="831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Veya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(‘ayraç’)</a:t>
                      </a:r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300" dirty="0"/>
                        <a:t>s’nin başındaki ve sonundaki boşlukları veya belirtilen karakterleri kaldırır.</a:t>
                      </a:r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DE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‘.hanzar.co’.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endParaRPr lang="de-DE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073" marR="67073" marT="33537" marB="33537"/>
                </a:tc>
                <a:extLst>
                  <a:ext uri="{0D108BD9-81ED-4DB2-BD59-A6C34878D82A}">
                    <a16:rowId xmlns:a16="http://schemas.microsoft.com/office/drawing/2014/main" val="4215963396"/>
                  </a:ext>
                </a:extLst>
              </a:tr>
              <a:tr h="831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s.lstrip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tr-T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Veya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s.lstrip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‘ayraç’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300" dirty="0"/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s’nin sol tarafındaki boşlukları veya belirtilen karakterleri kaldırır.</a:t>
                      </a:r>
                      <a:endParaRPr lang="en-US" sz="1300" dirty="0"/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DE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‘.hanzar.co’.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hanzar.co</a:t>
                      </a:r>
                      <a:endParaRPr lang="de-DE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073" marR="67073" marT="33537" marB="33537"/>
                </a:tc>
                <a:extLst>
                  <a:ext uri="{0D108BD9-81ED-4DB2-BD59-A6C34878D82A}">
                    <a16:rowId xmlns:a16="http://schemas.microsoft.com/office/drawing/2014/main" val="2768308865"/>
                  </a:ext>
                </a:extLst>
              </a:tr>
              <a:tr h="831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s.rstrip</a:t>
                      </a:r>
                      <a:r>
                        <a:rPr lang="en-US" sz="1300" dirty="0"/>
                        <a:t>()</a:t>
                      </a:r>
                      <a:endParaRPr lang="tr-TR" sz="13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3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Veya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3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s.rstrip</a:t>
                      </a:r>
                      <a:r>
                        <a:rPr lang="en-US" sz="1300" dirty="0"/>
                        <a:t>(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‘ayraç’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s’nin sağ tarafındaki boşlukları veya belirtilen karakterleri kaldırır.</a:t>
                      </a:r>
                      <a:endParaRPr lang="en-US" sz="1300" dirty="0"/>
                    </a:p>
                  </a:txBody>
                  <a:tcPr marL="67073" marR="67073" marT="33537" marB="335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DE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‘.hanzar.co’.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tr-TR" sz="1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tr-TR" sz="13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endParaRPr lang="de-DE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073" marR="67073" marT="33537" marB="33537"/>
                </a:tc>
                <a:extLst>
                  <a:ext uri="{0D108BD9-81ED-4DB2-BD59-A6C34878D82A}">
                    <a16:rowId xmlns:a16="http://schemas.microsoft.com/office/drawing/2014/main" val="24024062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A7E1A9-90A0-0832-C11F-609289527B90}"/>
              </a:ext>
            </a:extLst>
          </p:cNvPr>
          <p:cNvSpPr txBox="1"/>
          <p:nvPr/>
        </p:nvSpPr>
        <p:spPr>
          <a:xfrm>
            <a:off x="5509460" y="6079887"/>
            <a:ext cx="12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TABLO 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7740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PYTHON </a:t>
            </a:r>
            <a:r>
              <a:rPr lang="tr-TR" sz="2000" b="1" dirty="0">
                <a:solidFill>
                  <a:srgbClr val="00B050"/>
                </a:solidFill>
              </a:rPr>
              <a:t>TRUE</a:t>
            </a:r>
            <a:r>
              <a:rPr lang="tr-TR" sz="2000" b="1" dirty="0">
                <a:solidFill>
                  <a:srgbClr val="FF0000"/>
                </a:solidFill>
              </a:rPr>
              <a:t>/FALSE STRİNG İŞLEM FONKSİYONLARI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79700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23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4912A-9E86-77CB-C7B1-4B1ABC10130B}"/>
              </a:ext>
            </a:extLst>
          </p:cNvPr>
          <p:cNvSpPr txBox="1"/>
          <p:nvPr/>
        </p:nvSpPr>
        <p:spPr>
          <a:xfrm>
            <a:off x="2295144" y="1700784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Python’da ‘is’ ile başlayan ve True/ False sonuçları üreten string fonksiyonları aşağıdaki tabloda belirtilmiştir.</a:t>
            </a:r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316239E7-7D0F-6825-BE66-59BF7B019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98107"/>
              </p:ext>
            </p:extLst>
          </p:nvPr>
        </p:nvGraphicFramePr>
        <p:xfrm>
          <a:off x="2239772" y="2347115"/>
          <a:ext cx="760882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068">
                  <a:extLst>
                    <a:ext uri="{9D8B030D-6E8A-4147-A177-3AD203B41FA5}">
                      <a16:colId xmlns:a16="http://schemas.microsoft.com/office/drawing/2014/main" val="2597402096"/>
                    </a:ext>
                  </a:extLst>
                </a:gridCol>
                <a:gridCol w="3375543">
                  <a:extLst>
                    <a:ext uri="{9D8B030D-6E8A-4147-A177-3AD203B41FA5}">
                      <a16:colId xmlns:a16="http://schemas.microsoft.com/office/drawing/2014/main" val="3021797074"/>
                    </a:ext>
                  </a:extLst>
                </a:gridCol>
                <a:gridCol w="2038213">
                  <a:extLst>
                    <a:ext uri="{9D8B030D-6E8A-4147-A177-3AD203B41FA5}">
                      <a16:colId xmlns:a16="http://schemas.microsoft.com/office/drawing/2014/main" val="1563981410"/>
                    </a:ext>
                  </a:extLst>
                </a:gridCol>
              </a:tblGrid>
              <a:tr h="354042">
                <a:tc>
                  <a:txBody>
                    <a:bodyPr/>
                    <a:lstStyle/>
                    <a:p>
                      <a:r>
                        <a:rPr lang="tr-TR" dirty="0"/>
                        <a:t>String Fonksiyonlar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Açıklaması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Örnek Kullanımı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21227"/>
                  </a:ext>
                </a:extLst>
              </a:tr>
              <a:tr h="1396768">
                <a:tc>
                  <a:txBody>
                    <a:bodyPr/>
                    <a:lstStyle/>
                    <a:p>
                      <a:r>
                        <a:rPr lang="en-US" dirty="0" err="1"/>
                        <a:t>s.isalnum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Fonksiyon, s tamamen alfanümerik (A-Z’ye harfler ve 0-9’a rakamlar) bir string ise True, en az bir karakteri alfanümerik değilse False değerini üretir.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s=‘ahmet24’</a:t>
                      </a:r>
                    </a:p>
                    <a:p>
                      <a:r>
                        <a:rPr lang="tr-TR" dirty="0" err="1"/>
                        <a:t>print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s.isalnum</a:t>
                      </a:r>
                      <a:r>
                        <a:rPr lang="tr-TR" dirty="0"/>
                        <a:t>())</a:t>
                      </a:r>
                    </a:p>
                    <a:p>
                      <a:r>
                        <a:rPr lang="en-US" dirty="0"/>
                        <a:t>#</a:t>
                      </a:r>
                      <a:r>
                        <a:rPr lang="tr-TR" dirty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91177"/>
                  </a:ext>
                </a:extLst>
              </a:tr>
              <a:tr h="872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s.isalpha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 tamamen harf ise  True, en az bir karakteri harf değilse  False değerini üretir.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s=‘ahmet24’</a:t>
                      </a:r>
                    </a:p>
                    <a:p>
                      <a:r>
                        <a:rPr lang="tr-TR" dirty="0" err="1"/>
                        <a:t>print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s.isalpha</a:t>
                      </a:r>
                      <a:r>
                        <a:rPr lang="tr-TR" dirty="0"/>
                        <a:t>())</a:t>
                      </a:r>
                    </a:p>
                    <a:p>
                      <a:r>
                        <a:rPr lang="en-US" dirty="0"/>
                        <a:t>#</a:t>
                      </a:r>
                      <a:r>
                        <a:rPr lang="tr-T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60842"/>
                  </a:ext>
                </a:extLst>
              </a:tr>
              <a:tr h="1118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s.isdecimal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 tamamen onluk tabanda string sayılardan oluşuyorsa  True, en az bir karakteri desimal değilse False döndürür.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s=‘1224’</a:t>
                      </a:r>
                    </a:p>
                    <a:p>
                      <a:r>
                        <a:rPr lang="tr-TR" dirty="0" err="1"/>
                        <a:t>print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s.isdecimal</a:t>
                      </a:r>
                      <a:r>
                        <a:rPr lang="tr-TR" dirty="0"/>
                        <a:t>())</a:t>
                      </a:r>
                    </a:p>
                    <a:p>
                      <a:r>
                        <a:rPr lang="en-US" dirty="0"/>
                        <a:t>#</a:t>
                      </a:r>
                      <a:r>
                        <a:rPr lang="tr-TR" dirty="0"/>
                        <a:t>True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9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41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24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624A5-58FF-6746-112A-B2AA17CB5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22781"/>
              </p:ext>
            </p:extLst>
          </p:nvPr>
        </p:nvGraphicFramePr>
        <p:xfrm>
          <a:off x="2291588" y="337740"/>
          <a:ext cx="7608824" cy="58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068">
                  <a:extLst>
                    <a:ext uri="{9D8B030D-6E8A-4147-A177-3AD203B41FA5}">
                      <a16:colId xmlns:a16="http://schemas.microsoft.com/office/drawing/2014/main" val="2597402096"/>
                    </a:ext>
                  </a:extLst>
                </a:gridCol>
                <a:gridCol w="3375543">
                  <a:extLst>
                    <a:ext uri="{9D8B030D-6E8A-4147-A177-3AD203B41FA5}">
                      <a16:colId xmlns:a16="http://schemas.microsoft.com/office/drawing/2014/main" val="3021797074"/>
                    </a:ext>
                  </a:extLst>
                </a:gridCol>
                <a:gridCol w="2038213">
                  <a:extLst>
                    <a:ext uri="{9D8B030D-6E8A-4147-A177-3AD203B41FA5}">
                      <a16:colId xmlns:a16="http://schemas.microsoft.com/office/drawing/2014/main" val="1563981410"/>
                    </a:ext>
                  </a:extLst>
                </a:gridCol>
              </a:tblGrid>
              <a:tr h="441144">
                <a:tc>
                  <a:txBody>
                    <a:bodyPr/>
                    <a:lstStyle/>
                    <a:p>
                      <a:r>
                        <a:rPr lang="tr-TR" dirty="0"/>
                        <a:t>String Fonksiyonlar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Açıklaması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Örnek Kullanımı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21227"/>
                  </a:ext>
                </a:extLst>
              </a:tr>
              <a:tr h="750157">
                <a:tc>
                  <a:txBody>
                    <a:bodyPr/>
                    <a:lstStyle/>
                    <a:p>
                      <a:r>
                        <a:rPr lang="en-US" dirty="0"/>
                        <a:t>s.is</a:t>
                      </a:r>
                      <a:r>
                        <a:rPr lang="tr-TR" dirty="0" err="1"/>
                        <a:t>digit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 tamamen sayı ise True, en az bir karakteri değilse False değeri döndürür.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s=‘t24’</a:t>
                      </a:r>
                    </a:p>
                    <a:p>
                      <a:r>
                        <a:rPr lang="tr-TR" dirty="0" err="1"/>
                        <a:t>print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s.isdigit</a:t>
                      </a:r>
                      <a:r>
                        <a:rPr lang="tr-TR" dirty="0"/>
                        <a:t>())</a:t>
                      </a:r>
                    </a:p>
                    <a:p>
                      <a:r>
                        <a:rPr lang="en-US" dirty="0"/>
                        <a:t>#</a:t>
                      </a:r>
                      <a:r>
                        <a:rPr lang="tr-T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91177"/>
                  </a:ext>
                </a:extLst>
              </a:tr>
              <a:tr h="665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</a:t>
                      </a:r>
                      <a:r>
                        <a:rPr lang="tr-T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s, geçerli bir değişken veya belirteç ise True, değilse False değerini üretir.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s=‘+23’</a:t>
                      </a:r>
                    </a:p>
                    <a:p>
                      <a:r>
                        <a:rPr lang="tr-TR" dirty="0" err="1"/>
                        <a:t>print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s.isidintifier</a:t>
                      </a:r>
                      <a:r>
                        <a:rPr lang="tr-TR" dirty="0"/>
                        <a:t>())</a:t>
                      </a:r>
                    </a:p>
                    <a:p>
                      <a:r>
                        <a:rPr lang="en-US" dirty="0"/>
                        <a:t>#</a:t>
                      </a:r>
                      <a:r>
                        <a:rPr lang="tr-TR" dirty="0"/>
                        <a:t>False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60842"/>
                  </a:ext>
                </a:extLst>
              </a:tr>
              <a:tr h="876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</a:t>
                      </a:r>
                      <a:r>
                        <a:rPr lang="tr-T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s, tamamen küçük harf ise True, değilse False değerini üretir.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(‘Ahmet’</a:t>
                      </a:r>
                    </a:p>
                    <a:p>
                      <a:r>
                        <a:rPr lang="tr-TR" dirty="0"/>
                        <a:t>.</a:t>
                      </a:r>
                      <a:r>
                        <a:rPr lang="tr-TR" dirty="0" err="1"/>
                        <a:t>islower</a:t>
                      </a:r>
                      <a:r>
                        <a:rPr lang="tr-TR" dirty="0"/>
                        <a:t>())</a:t>
                      </a:r>
                    </a:p>
                    <a:p>
                      <a:r>
                        <a:rPr lang="en-US" dirty="0"/>
                        <a:t>#</a:t>
                      </a:r>
                      <a:r>
                        <a:rPr lang="tr-TR" dirty="0"/>
                        <a:t>False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93967"/>
                  </a:ext>
                </a:extLst>
              </a:tr>
              <a:tr h="876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</a:t>
                      </a:r>
                      <a:r>
                        <a:rPr lang="tr-T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s, tamamen  nümerik/sayısal karakterlerden oluşuyorsa True, değilse False değerini döndürür.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(‘Ahmet1441’</a:t>
                      </a:r>
                    </a:p>
                    <a:p>
                      <a:r>
                        <a:rPr lang="tr-TR" dirty="0"/>
                        <a:t>.</a:t>
                      </a:r>
                      <a:r>
                        <a:rPr lang="tr-TR" dirty="0" err="1"/>
                        <a:t>isnumeric</a:t>
                      </a:r>
                      <a:r>
                        <a:rPr lang="tr-TR" dirty="0"/>
                        <a:t>())</a:t>
                      </a:r>
                    </a:p>
                    <a:p>
                      <a:r>
                        <a:rPr lang="en-US" dirty="0"/>
                        <a:t>#</a:t>
                      </a:r>
                      <a:r>
                        <a:rPr lang="tr-TR" dirty="0"/>
                        <a:t>False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94834"/>
                  </a:ext>
                </a:extLst>
              </a:tr>
              <a:tr h="876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s.isprintable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s, tamamen </a:t>
                      </a:r>
                      <a:r>
                        <a:rPr lang="tr-TR" dirty="0" err="1"/>
                        <a:t>print</a:t>
                      </a:r>
                      <a:r>
                        <a:rPr lang="tr-TR" dirty="0"/>
                        <a:t> edilebilir karakterlerden oluşuyorsa True, değilse False değerini döndürür.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(‘</a:t>
                      </a:r>
                      <a:r>
                        <a:rPr lang="en-US" dirty="0"/>
                        <a:t>\n</a:t>
                      </a:r>
                      <a:r>
                        <a:rPr lang="tr-TR" dirty="0"/>
                        <a:t>’</a:t>
                      </a:r>
                    </a:p>
                    <a:p>
                      <a:r>
                        <a:rPr lang="tr-TR" dirty="0"/>
                        <a:t>.is</a:t>
                      </a:r>
                      <a:r>
                        <a:rPr lang="en-US" dirty="0"/>
                        <a:t>printable</a:t>
                      </a:r>
                      <a:r>
                        <a:rPr lang="tr-TR" dirty="0"/>
                        <a:t>())</a:t>
                      </a:r>
                    </a:p>
                    <a:p>
                      <a:r>
                        <a:rPr lang="en-US" dirty="0"/>
                        <a:t>#</a:t>
                      </a:r>
                      <a:r>
                        <a:rPr lang="tr-TR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85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61B657-472E-9B8B-7A78-646D10A6D40E}"/>
              </a:ext>
            </a:extLst>
          </p:cNvPr>
          <p:cNvSpPr txBox="1"/>
          <p:nvPr/>
        </p:nvSpPr>
        <p:spPr>
          <a:xfrm>
            <a:off x="5470214" y="6148825"/>
            <a:ext cx="13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TABLO 6.1</a:t>
            </a:r>
          </a:p>
        </p:txBody>
      </p:sp>
    </p:spTree>
    <p:extLst>
      <p:ext uri="{BB962C8B-B14F-4D97-AF65-F5344CB8AC3E}">
        <p14:creationId xmlns:p14="http://schemas.microsoft.com/office/powerpoint/2010/main" val="3229246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7740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PYTHON STR</a:t>
            </a:r>
            <a:r>
              <a:rPr lang="tr-TR" sz="2000" b="1" dirty="0">
                <a:solidFill>
                  <a:srgbClr val="FF0000"/>
                </a:solidFill>
              </a:rPr>
              <a:t>İNG/SAYISAL DÖNÜŞÜMLERİ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79700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25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0F751-6E6D-1F9D-D6EB-84DEC7FBB300}"/>
              </a:ext>
            </a:extLst>
          </p:cNvPr>
          <p:cNvSpPr txBox="1"/>
          <p:nvPr/>
        </p:nvSpPr>
        <p:spPr>
          <a:xfrm>
            <a:off x="2340864" y="1947672"/>
            <a:ext cx="762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Python’da string/sayısal dönüşümlerde; dönüştürülecek ifade o veri tipi sarmalına alınır. Örneğin; </a:t>
            </a:r>
            <a:r>
              <a:rPr lang="tr-TR" dirty="0" err="1"/>
              <a:t>integer</a:t>
            </a:r>
            <a:r>
              <a:rPr lang="tr-TR" dirty="0"/>
              <a:t> (tamsayı) veri tipini string veri tipine dönüştürürken ifade ‘</a:t>
            </a:r>
            <a:r>
              <a:rPr lang="tr-TR" dirty="0" err="1"/>
              <a:t>int</a:t>
            </a:r>
            <a:r>
              <a:rPr lang="tr-TR" dirty="0"/>
              <a:t>’ sarmalına alınırken; tersi durumda ‘</a:t>
            </a:r>
            <a:r>
              <a:rPr lang="tr-TR" dirty="0" err="1"/>
              <a:t>str</a:t>
            </a:r>
            <a:r>
              <a:rPr lang="tr-TR" dirty="0"/>
              <a:t>’ sarmalına alınır. Örneğin;</a:t>
            </a:r>
            <a:endParaRPr lang="en-US" dirty="0"/>
          </a:p>
        </p:txBody>
      </p:sp>
      <p:pic>
        <p:nvPicPr>
          <p:cNvPr id="10" name="Picture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06C3128-530A-B286-2A68-5E8F6C850E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59" y="3148001"/>
            <a:ext cx="5782482" cy="1171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243E96-F309-63FD-CDDB-6E893C1A6248}"/>
              </a:ext>
            </a:extLst>
          </p:cNvPr>
          <p:cNvSpPr txBox="1"/>
          <p:nvPr/>
        </p:nvSpPr>
        <p:spPr>
          <a:xfrm>
            <a:off x="5291328" y="4319740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3.1</a:t>
            </a:r>
          </a:p>
          <a:p>
            <a:pPr algn="ctr"/>
            <a:r>
              <a:rPr lang="tr-TR" dirty="0"/>
              <a:t>(ornek_3.1.py)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58E29-AD93-0BE1-B3A9-D52E0BA04D55}"/>
              </a:ext>
            </a:extLst>
          </p:cNvPr>
          <p:cNvSpPr txBox="1"/>
          <p:nvPr/>
        </p:nvSpPr>
        <p:spPr>
          <a:xfrm>
            <a:off x="2551176" y="4966071"/>
            <a:ext cx="700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Benzer şekilde string/sözel biçimde bulunan </a:t>
            </a:r>
            <a:r>
              <a:rPr lang="tr-TR" b="1" dirty="0"/>
              <a:t>kesirli</a:t>
            </a:r>
            <a:r>
              <a:rPr lang="tr-TR" dirty="0"/>
              <a:t> </a:t>
            </a:r>
            <a:r>
              <a:rPr lang="tr-TR" b="1" dirty="0"/>
              <a:t>sayıyı</a:t>
            </a:r>
            <a:r>
              <a:rPr lang="tr-TR" dirty="0"/>
              <a:t> </a:t>
            </a:r>
            <a:r>
              <a:rPr lang="tr-TR" b="1" dirty="0" err="1"/>
              <a:t>float</a:t>
            </a:r>
            <a:r>
              <a:rPr lang="tr-TR" dirty="0"/>
              <a:t> tipine dönüştürmek için verilen ifadeyi </a:t>
            </a:r>
            <a:r>
              <a:rPr lang="tr-TR" b="1" dirty="0" err="1"/>
              <a:t>float</a:t>
            </a:r>
            <a:r>
              <a:rPr lang="tr-TR" dirty="0"/>
              <a:t> sarmalına almak yeterlidir.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0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7740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STRİNG İŞLEMLER İLE İLGİLİ UYGULAMA ÖRNEKLERİ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79700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26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BA595-DDF5-AFE9-B847-9F908A935470}"/>
              </a:ext>
            </a:extLst>
          </p:cNvPr>
          <p:cNvSpPr txBox="1"/>
          <p:nvPr/>
        </p:nvSpPr>
        <p:spPr>
          <a:xfrm>
            <a:off x="2295144" y="1728216"/>
            <a:ext cx="766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4.1: </a:t>
            </a:r>
            <a:r>
              <a:rPr lang="tr-TR" dirty="0"/>
              <a:t>Verilen bir </a:t>
            </a:r>
            <a:r>
              <a:rPr lang="tr-TR" dirty="0" err="1"/>
              <a:t>stringi</a:t>
            </a:r>
            <a:r>
              <a:rPr lang="tr-TR" dirty="0"/>
              <a:t> tersten ekrana yazdıran programı yazınız.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78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27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4.1 Çözüm:</a:t>
            </a:r>
            <a:endParaRPr lang="en-US" dirty="0"/>
          </a:p>
        </p:txBody>
      </p:sp>
      <p:pic>
        <p:nvPicPr>
          <p:cNvPr id="9" name="Picture 8" descr="A picture containing text, screenshot, font, software&#10;&#10;Description automatically generated">
            <a:extLst>
              <a:ext uri="{FF2B5EF4-FFF2-40B4-BE49-F238E27FC236}">
                <a16:creationId xmlns:a16="http://schemas.microsoft.com/office/drawing/2014/main" id="{294E6934-0226-C5E2-6326-751B0EFE8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03" y="899890"/>
            <a:ext cx="7287642" cy="2419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73BF9D-77D9-02B2-760C-2316DA83B564}"/>
              </a:ext>
            </a:extLst>
          </p:cNvPr>
          <p:cNvSpPr txBox="1"/>
          <p:nvPr/>
        </p:nvSpPr>
        <p:spPr>
          <a:xfrm>
            <a:off x="4677356" y="3288397"/>
            <a:ext cx="291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4.1 Çözüm</a:t>
            </a:r>
          </a:p>
          <a:p>
            <a:pPr algn="ctr"/>
            <a:r>
              <a:rPr lang="tr-TR" dirty="0"/>
              <a:t>(ornek_soru_4.1.py)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5643B0-F7D6-13AA-D15F-35A80AF9CD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03" y="4045707"/>
            <a:ext cx="7287642" cy="698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F3E288-35F5-1175-E2A5-C5BFB4CA052B}"/>
              </a:ext>
            </a:extLst>
          </p:cNvPr>
          <p:cNvSpPr txBox="1"/>
          <p:nvPr/>
        </p:nvSpPr>
        <p:spPr>
          <a:xfrm>
            <a:off x="4637532" y="4704586"/>
            <a:ext cx="291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4.1 Ekran Çıktısı</a:t>
            </a:r>
          </a:p>
          <a:p>
            <a:pPr algn="ctr"/>
            <a:r>
              <a:rPr lang="tr-TR" dirty="0"/>
              <a:t>(ornek_soru_4.1.py)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3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28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5.1 Cümledeki Kelime ve Harf Sayısını Öğrenme Sorusu: </a:t>
            </a:r>
            <a:r>
              <a:rPr lang="tr-TR" dirty="0"/>
              <a:t> Girilen bir cümledeki harflerin ve kelimelerin sayısını veren programı yazınız.</a:t>
            </a:r>
            <a:r>
              <a:rPr lang="tr-TR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3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29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5.1 Cümledeki Kelime ve Harf Sayısını Öğrenme Sorusu Çözümü: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6462012-4582-8179-35A4-206353E41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37" y="1199192"/>
            <a:ext cx="7634927" cy="22572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29859-654A-1FB3-3626-D4C948000433}"/>
              </a:ext>
            </a:extLst>
          </p:cNvPr>
          <p:cNvSpPr txBox="1"/>
          <p:nvPr/>
        </p:nvSpPr>
        <p:spPr>
          <a:xfrm>
            <a:off x="4627064" y="3456432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5.1 Çözümü</a:t>
            </a:r>
          </a:p>
          <a:p>
            <a:pPr algn="ctr"/>
            <a:r>
              <a:rPr lang="tr-TR" dirty="0"/>
              <a:t>(ornek_soru_5.1.py)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3246F-5ADD-0EA7-C5EA-BEDDF61D3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36" y="4354341"/>
            <a:ext cx="7634928" cy="13593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4D4D56-0FA0-721C-A611-E769F71A8708}"/>
              </a:ext>
            </a:extLst>
          </p:cNvPr>
          <p:cNvSpPr txBox="1"/>
          <p:nvPr/>
        </p:nvSpPr>
        <p:spPr>
          <a:xfrm>
            <a:off x="4627064" y="5713672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5.1 Ekran Çıktısı</a:t>
            </a:r>
          </a:p>
          <a:p>
            <a:pPr algn="ctr"/>
            <a:r>
              <a:rPr lang="tr-TR" dirty="0"/>
              <a:t>(ornek_soru_5.1.py)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2656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GİRİŞ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94579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203A4-DE22-12E4-96A7-6A6817300983}"/>
              </a:ext>
            </a:extLst>
          </p:cNvPr>
          <p:cNvSpPr txBox="1"/>
          <p:nvPr/>
        </p:nvSpPr>
        <p:spPr>
          <a:xfrm>
            <a:off x="2249424" y="1792224"/>
            <a:ext cx="768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‘</a:t>
            </a:r>
            <a:r>
              <a:rPr lang="tr-TR" b="1" dirty="0" err="1"/>
              <a:t>String</a:t>
            </a:r>
            <a:r>
              <a:rPr lang="tr-TR" b="1" dirty="0"/>
              <a:t>’ </a:t>
            </a:r>
            <a:r>
              <a:rPr lang="tr-TR" dirty="0"/>
              <a:t>kelimesi bazı kaynaklarda Türkçeye </a:t>
            </a:r>
            <a:r>
              <a:rPr lang="tr-TR" b="1" dirty="0"/>
              <a:t>‘katar, dizgi, dize’ </a:t>
            </a:r>
            <a:r>
              <a:rPr lang="tr-TR" dirty="0"/>
              <a:t>gibi sözcüklerle tercüme edilmektedir. String değişkenler; Unicode karakterlerin (harflerin, sayıların ve +,-,</a:t>
            </a:r>
            <a:r>
              <a:rPr lang="en-US" dirty="0"/>
              <a:t>&amp;</a:t>
            </a:r>
            <a:r>
              <a:rPr lang="tr-TR" dirty="0"/>
              <a:t>, gibi diğer özel </a:t>
            </a:r>
            <a:r>
              <a:rPr lang="tr-TR" dirty="0" err="1"/>
              <a:t>simgilerin</a:t>
            </a:r>
            <a:r>
              <a:rPr lang="tr-TR" dirty="0"/>
              <a:t>) saklandığı sözel/metinsel değişkenlerdir. C dilindeki karşılığı ile bir string aynı zamanda bir </a:t>
            </a:r>
            <a:r>
              <a:rPr lang="tr-TR" b="1" dirty="0"/>
              <a:t>karakter dizisidir.</a:t>
            </a:r>
          </a:p>
          <a:p>
            <a:endParaRPr lang="tr-TR" b="1" dirty="0"/>
          </a:p>
          <a:p>
            <a:r>
              <a:rPr lang="tr-TR" dirty="0"/>
              <a:t>Python dilinde string (karakter dizisi) değişkenleri </a:t>
            </a:r>
            <a:r>
              <a:rPr lang="tr-TR" b="1" dirty="0"/>
              <a:t>‘</a:t>
            </a:r>
            <a:r>
              <a:rPr lang="tr-TR" b="1" dirty="0" err="1"/>
              <a:t>str</a:t>
            </a:r>
            <a:r>
              <a:rPr lang="tr-TR" b="1" dirty="0"/>
              <a:t>’ </a:t>
            </a:r>
            <a:r>
              <a:rPr lang="tr-TR" dirty="0"/>
              <a:t>veri tipi ile ifade edilirler. Python dili çift tırnak "…", tek tırnak ‘…‘ veya üç tırnak '''...’‘’ içerisinde yazılan her şeyi string (karakter dizisi) olarak algılar.</a:t>
            </a:r>
          </a:p>
          <a:p>
            <a:endParaRPr lang="tr-TR" b="1" dirty="0"/>
          </a:p>
          <a:p>
            <a:r>
              <a:rPr lang="tr-TR" dirty="0"/>
              <a:t>Tek bir karakterin, </a:t>
            </a:r>
            <a:r>
              <a:rPr lang="tr-TR" dirty="0" err="1"/>
              <a:t>stringin</a:t>
            </a:r>
            <a:r>
              <a:rPr lang="tr-TR" dirty="0"/>
              <a:t> (karakter dizisinin) veya bir string dizisinin Python dilinde nasıl tanımlanacağı, bir sonraki sayfadaki tabloda gösterilmiştir.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30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6.1 ROT13 Türkçe Şifrelemesi Sorusu:</a:t>
            </a:r>
            <a:r>
              <a:rPr lang="tr-TR" dirty="0"/>
              <a:t> Klavyeden girilen her bir karakteri ( sayı içermeyecek şekilde ) alfabede kendisinden sonra gelen 13.karakter ile değiştiren ( gerektiğinde ‘Z’ den ‘A’ ya atlayacak şekilde ) basit bir şifreleme programı yazınız.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63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31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6.1 ROT13 Türkçe Şifrelemesi Sorusu Çözümü: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B465C0E-DFD5-38AC-4F91-B9D76988E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43" y="849185"/>
            <a:ext cx="5418482" cy="4995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A69CD6-0386-E116-A40E-A1D85BDABD08}"/>
              </a:ext>
            </a:extLst>
          </p:cNvPr>
          <p:cNvSpPr txBox="1"/>
          <p:nvPr/>
        </p:nvSpPr>
        <p:spPr>
          <a:xfrm>
            <a:off x="4718304" y="5844837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6.1 Çözümü</a:t>
            </a:r>
          </a:p>
          <a:p>
            <a:pPr algn="ctr"/>
            <a:r>
              <a:rPr lang="tr-TR" dirty="0"/>
              <a:t>(ornek_soru_6.1.py)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8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32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7.1 </a:t>
            </a:r>
            <a:r>
              <a:rPr lang="tr-TR" b="1" dirty="0" err="1"/>
              <a:t>Thue</a:t>
            </a:r>
            <a:r>
              <a:rPr lang="tr-TR" b="1" dirty="0"/>
              <a:t>-Morse Dizisi Sorusu: </a:t>
            </a:r>
            <a:r>
              <a:rPr lang="tr-TR" dirty="0" err="1"/>
              <a:t>Thue</a:t>
            </a:r>
            <a:r>
              <a:rPr lang="tr-TR" dirty="0"/>
              <a:t>-Morse sırası/dizisi; ‘0, 01, 0110, 01101001,…,…,’ şeklinde devam eden bir dizidir. Bu sıranın/dizinin ilk 7 terimini veren Python kodunu yazınız.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48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33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7.1 </a:t>
            </a:r>
            <a:r>
              <a:rPr lang="tr-TR" b="1" dirty="0" err="1"/>
              <a:t>Thue</a:t>
            </a:r>
            <a:r>
              <a:rPr lang="tr-TR" b="1" dirty="0"/>
              <a:t>-Morse Dizisi Sorusu Çözümü:</a:t>
            </a:r>
            <a:endParaRPr lang="en-US" dirty="0"/>
          </a:p>
        </p:txBody>
      </p:sp>
      <p:pic>
        <p:nvPicPr>
          <p:cNvPr id="6" name="Picture 5" descr="A picture containing text, screenshot, software&#10;&#10;Description automatically generated">
            <a:extLst>
              <a:ext uri="{FF2B5EF4-FFF2-40B4-BE49-F238E27FC236}">
                <a16:creationId xmlns:a16="http://schemas.microsoft.com/office/drawing/2014/main" id="{9185A096-476E-FB2B-34F1-7E16C96A35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09" y="789956"/>
            <a:ext cx="7929581" cy="3067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28F3F-AD0F-86ED-8183-8EB887995042}"/>
              </a:ext>
            </a:extLst>
          </p:cNvPr>
          <p:cNvSpPr txBox="1"/>
          <p:nvPr/>
        </p:nvSpPr>
        <p:spPr>
          <a:xfrm>
            <a:off x="4681928" y="3904030"/>
            <a:ext cx="290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7.1 Çözümü</a:t>
            </a:r>
          </a:p>
          <a:p>
            <a:pPr algn="ctr"/>
            <a:r>
              <a:rPr lang="tr-TR" dirty="0"/>
              <a:t>(ornek_soru_7.1.py)</a:t>
            </a:r>
            <a:endParaRPr lang="en-US" dirty="0"/>
          </a:p>
        </p:txBody>
      </p:sp>
      <p:pic>
        <p:nvPicPr>
          <p:cNvPr id="10" name="Picture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2B5087B8-9330-FB7F-D21C-E9883CE35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09" y="4550361"/>
            <a:ext cx="7929581" cy="1733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676B4B-DF17-8E4E-56AA-3C38044F3D0F}"/>
              </a:ext>
            </a:extLst>
          </p:cNvPr>
          <p:cNvSpPr txBox="1"/>
          <p:nvPr/>
        </p:nvSpPr>
        <p:spPr>
          <a:xfrm>
            <a:off x="4642103" y="6227872"/>
            <a:ext cx="29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800" dirty="0"/>
              <a:t>Örnek Soru 7.1 Çözümü</a:t>
            </a:r>
          </a:p>
          <a:p>
            <a:pPr algn="ctr"/>
            <a:r>
              <a:rPr lang="tr-TR" sz="800" dirty="0"/>
              <a:t>(ornek_soru_7.1.py)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8372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34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7.1 </a:t>
            </a:r>
            <a:r>
              <a:rPr lang="tr-TR" b="1" dirty="0" err="1"/>
              <a:t>Thue</a:t>
            </a:r>
            <a:r>
              <a:rPr lang="tr-TR" b="1" dirty="0"/>
              <a:t>-Morse Dizisi Sorusu Çözüm Anlatımı: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81AFE-F5BB-3E07-9B1A-286E1A30D47E}"/>
              </a:ext>
            </a:extLst>
          </p:cNvPr>
          <p:cNvSpPr txBox="1"/>
          <p:nvPr/>
        </p:nvSpPr>
        <p:spPr>
          <a:xfrm>
            <a:off x="2471928" y="969264"/>
            <a:ext cx="7248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, m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tanımlanıyor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"0" </a:t>
            </a:r>
            <a:r>
              <a:rPr lang="en-US" dirty="0" err="1"/>
              <a:t>atanıyor</a:t>
            </a:r>
            <a:r>
              <a:rPr lang="en-US" dirty="0"/>
              <a:t>. Bu, </a:t>
            </a:r>
            <a:r>
              <a:rPr lang="en-US" dirty="0" err="1"/>
              <a:t>Thue</a:t>
            </a:r>
            <a:r>
              <a:rPr lang="en-US" dirty="0"/>
              <a:t>-Morse </a:t>
            </a:r>
            <a:r>
              <a:rPr lang="en-US" dirty="0" err="1"/>
              <a:t>dizisinin</a:t>
            </a:r>
            <a:r>
              <a:rPr lang="en-US" dirty="0"/>
              <a:t> ilk </a:t>
            </a:r>
            <a:r>
              <a:rPr lang="en-US" dirty="0" err="1"/>
              <a:t>terimini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Ardından</a:t>
            </a:r>
            <a:r>
              <a:rPr lang="en-US" dirty="0"/>
              <a:t>, m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yazdırılıyor</a:t>
            </a:r>
            <a:r>
              <a:rPr lang="en-US" dirty="0"/>
              <a:t>.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"0"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terim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basılır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oluşturuluyor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0'dan 4'e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sayılar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adımlar</a:t>
            </a:r>
            <a:r>
              <a:rPr lang="en-US" dirty="0"/>
              <a:t> </a:t>
            </a:r>
            <a:r>
              <a:rPr lang="en-US" dirty="0" err="1"/>
              <a:t>tekrarlanıyor</a:t>
            </a:r>
            <a:r>
              <a:rPr lang="en-US" dirty="0"/>
              <a:t>. Bu, </a:t>
            </a:r>
            <a:r>
              <a:rPr lang="en-US" dirty="0" err="1"/>
              <a:t>toplamda</a:t>
            </a:r>
            <a:r>
              <a:rPr lang="en-US" dirty="0"/>
              <a:t> 5 </a:t>
            </a:r>
            <a:r>
              <a:rPr lang="en-US" dirty="0" err="1"/>
              <a:t>terim</a:t>
            </a:r>
            <a:r>
              <a:rPr lang="en-US" dirty="0"/>
              <a:t> </a:t>
            </a:r>
            <a:r>
              <a:rPr lang="en-US" dirty="0" err="1"/>
              <a:t>üreteceğimizi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Döngünün</a:t>
            </a:r>
            <a:r>
              <a:rPr lang="en-US" dirty="0"/>
              <a:t> her </a:t>
            </a:r>
            <a:r>
              <a:rPr lang="en-US" dirty="0" err="1"/>
              <a:t>adımında</a:t>
            </a:r>
            <a:r>
              <a:rPr lang="en-US" dirty="0"/>
              <a:t>, m </a:t>
            </a:r>
            <a:r>
              <a:rPr lang="en-US" dirty="0" err="1"/>
              <a:t>değişkeninin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kopyası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m0 </a:t>
            </a:r>
            <a:r>
              <a:rPr lang="en-US" dirty="0" err="1"/>
              <a:t>oluşturulur</a:t>
            </a:r>
            <a:r>
              <a:rPr lang="en-US" dirty="0"/>
              <a:t>. Bu,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korumak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 </a:t>
            </a:r>
            <a:r>
              <a:rPr lang="en-US" dirty="0" err="1"/>
              <a:t>değişkeni</a:t>
            </a:r>
            <a:r>
              <a:rPr lang="en-US" dirty="0"/>
              <a:t>, m </a:t>
            </a:r>
            <a:r>
              <a:rPr lang="en-US" dirty="0" err="1"/>
              <a:t>içindeki</a:t>
            </a:r>
            <a:r>
              <a:rPr lang="en-US" dirty="0"/>
              <a:t> "0" </a:t>
            </a:r>
            <a:r>
              <a:rPr lang="en-US" dirty="0" err="1"/>
              <a:t>karakterlerini</a:t>
            </a:r>
            <a:r>
              <a:rPr lang="en-US" dirty="0"/>
              <a:t> "b"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değiştirerek</a:t>
            </a:r>
            <a:r>
              <a:rPr lang="en-US" dirty="0"/>
              <a:t> </a:t>
            </a:r>
            <a:r>
              <a:rPr lang="en-US" dirty="0" err="1"/>
              <a:t>güncellenir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Ardından</a:t>
            </a:r>
            <a:r>
              <a:rPr lang="en-US" dirty="0"/>
              <a:t>, m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"1" </a:t>
            </a:r>
            <a:r>
              <a:rPr lang="en-US" dirty="0" err="1"/>
              <a:t>karakterlerini</a:t>
            </a:r>
            <a:r>
              <a:rPr lang="en-US" dirty="0"/>
              <a:t> "0"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değiştirir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Sonra, m </a:t>
            </a:r>
            <a:r>
              <a:rPr lang="en-US" dirty="0" err="1"/>
              <a:t>içindeki</a:t>
            </a:r>
            <a:r>
              <a:rPr lang="en-US" dirty="0"/>
              <a:t> "b" </a:t>
            </a:r>
            <a:r>
              <a:rPr lang="en-US" dirty="0" err="1"/>
              <a:t>karakterlerini</a:t>
            </a:r>
            <a:r>
              <a:rPr lang="en-US" dirty="0"/>
              <a:t> "1"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değiştirir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m0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güncellenmiş</a:t>
            </a:r>
            <a:r>
              <a:rPr lang="en-US" dirty="0"/>
              <a:t> m </a:t>
            </a:r>
            <a:r>
              <a:rPr lang="en-US" dirty="0" err="1"/>
              <a:t>birleştirilerek</a:t>
            </a:r>
            <a:r>
              <a:rPr lang="en-US" dirty="0"/>
              <a:t> yeni m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Bu,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terimi</a:t>
            </a:r>
            <a:r>
              <a:rPr lang="en-US" dirty="0"/>
              <a:t> </a:t>
            </a:r>
            <a:r>
              <a:rPr lang="en-US" dirty="0" err="1"/>
              <a:t>çiftler</a:t>
            </a:r>
            <a:r>
              <a:rPr lang="en-US" dirty="0"/>
              <a:t> (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terim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güncellenmiş</a:t>
            </a:r>
            <a:r>
              <a:rPr lang="en-US" dirty="0"/>
              <a:t> </a:t>
            </a:r>
            <a:r>
              <a:rPr lang="en-US" dirty="0" err="1"/>
              <a:t>terim</a:t>
            </a:r>
            <a:r>
              <a:rPr lang="en-US" dirty="0"/>
              <a:t>)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birleştirerek</a:t>
            </a:r>
            <a:r>
              <a:rPr lang="en-US" dirty="0"/>
              <a:t> </a:t>
            </a:r>
            <a:r>
              <a:rPr lang="en-US" dirty="0" err="1"/>
              <a:t>Thue</a:t>
            </a:r>
            <a:r>
              <a:rPr lang="en-US" dirty="0"/>
              <a:t>-Morse </a:t>
            </a:r>
            <a:r>
              <a:rPr lang="en-US" dirty="0" err="1"/>
              <a:t>dizisinin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terimini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Son </a:t>
            </a:r>
            <a:r>
              <a:rPr lang="en-US" dirty="0" err="1"/>
              <a:t>olarak</a:t>
            </a:r>
            <a:r>
              <a:rPr lang="en-US" dirty="0"/>
              <a:t>, yeni m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yazdırılır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839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35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8.1 </a:t>
            </a:r>
            <a:r>
              <a:rPr lang="tr-TR" b="1" dirty="0" err="1"/>
              <a:t>Polindrom</a:t>
            </a:r>
            <a:r>
              <a:rPr lang="tr-TR" b="1" dirty="0"/>
              <a:t> Uygulama Sorusu: </a:t>
            </a:r>
            <a:r>
              <a:rPr lang="tr-TR" dirty="0"/>
              <a:t>Girilen bir  metnin </a:t>
            </a:r>
            <a:r>
              <a:rPr lang="tr-TR" dirty="0" err="1"/>
              <a:t>Palindrom</a:t>
            </a:r>
            <a:r>
              <a:rPr lang="tr-TR" dirty="0"/>
              <a:t> olup olmadığını bulan programı yazınız.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30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36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8.1 </a:t>
            </a:r>
            <a:r>
              <a:rPr lang="tr-TR" b="1" dirty="0" err="1"/>
              <a:t>Polindrom</a:t>
            </a:r>
            <a:r>
              <a:rPr lang="tr-TR" b="1" dirty="0"/>
              <a:t> Uygulama Sorusu Çözümü:</a:t>
            </a:r>
            <a:endParaRPr lang="en-US" dirty="0"/>
          </a:p>
        </p:txBody>
      </p:sp>
      <p:pic>
        <p:nvPicPr>
          <p:cNvPr id="6" name="Picture 5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B1DF91A-69D4-0B98-A433-3D3BECD9B3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75" y="1036819"/>
            <a:ext cx="7664497" cy="44782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13150-54D5-EDE6-1BE9-86BE789E3E2C}"/>
              </a:ext>
            </a:extLst>
          </p:cNvPr>
          <p:cNvSpPr txBox="1"/>
          <p:nvPr/>
        </p:nvSpPr>
        <p:spPr>
          <a:xfrm>
            <a:off x="4642104" y="5553306"/>
            <a:ext cx="290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8.1 Çözümü</a:t>
            </a:r>
          </a:p>
          <a:p>
            <a:pPr algn="ctr"/>
            <a:r>
              <a:rPr lang="tr-TR" dirty="0"/>
              <a:t>(ornek_soru_8.1.py)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76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37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13432" y="420624"/>
            <a:ext cx="740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9.1 Dosya İsmini Sorgulayan Uygulama Sorusu: </a:t>
            </a:r>
            <a:r>
              <a:rPr lang="tr-TR" dirty="0"/>
              <a:t>Girilen bir dosya isminin uzantısına bakarak (.</a:t>
            </a:r>
            <a:r>
              <a:rPr lang="tr-TR" dirty="0" err="1"/>
              <a:t>py</a:t>
            </a:r>
            <a:r>
              <a:rPr lang="tr-TR" dirty="0"/>
              <a:t>) o dosyanın bir Python programı olup olmadığını anlayan program yazınız.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13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7376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38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1F20-773C-D9D0-AC31-5932E6A8473F}"/>
              </a:ext>
            </a:extLst>
          </p:cNvPr>
          <p:cNvSpPr txBox="1"/>
          <p:nvPr/>
        </p:nvSpPr>
        <p:spPr>
          <a:xfrm>
            <a:off x="2392680" y="337740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Soru 9.1 Dosya İsmini Sorgulayan Uygulama Sorusu Çözümü:</a:t>
            </a:r>
            <a:endParaRPr lang="en-US" dirty="0"/>
          </a:p>
        </p:txBody>
      </p:sp>
      <p:pic>
        <p:nvPicPr>
          <p:cNvPr id="6" name="Picture 5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BFA3394-E6DF-6E4F-CF60-3D5949B5D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494" y="871051"/>
            <a:ext cx="7871011" cy="3557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35BDC-92B1-42CD-EA14-AE53CCAF8AB5}"/>
              </a:ext>
            </a:extLst>
          </p:cNvPr>
          <p:cNvSpPr txBox="1"/>
          <p:nvPr/>
        </p:nvSpPr>
        <p:spPr>
          <a:xfrm>
            <a:off x="4003004" y="4403965"/>
            <a:ext cx="418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9.1 Çözümü</a:t>
            </a:r>
          </a:p>
          <a:p>
            <a:pPr algn="ctr"/>
            <a:r>
              <a:rPr lang="tr-TR" dirty="0"/>
              <a:t>(ornek_soru_9.1.py)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8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4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F1EBFB5-E25F-A3D2-1B46-0C8330CD2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23251"/>
              </p:ext>
            </p:extLst>
          </p:nvPr>
        </p:nvGraphicFramePr>
        <p:xfrm>
          <a:off x="2032000" y="1269291"/>
          <a:ext cx="8128000" cy="418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669532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8986241"/>
                    </a:ext>
                  </a:extLst>
                </a:gridCol>
              </a:tblGrid>
              <a:tr h="39222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Python dili string tanımlama şekilleri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Veri tipi: </a:t>
                      </a:r>
                      <a:r>
                        <a:rPr lang="tr-TR" dirty="0" err="1"/>
                        <a:t>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5995"/>
                  </a:ext>
                </a:extLst>
              </a:tr>
              <a:tr h="189648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 = ‘1’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k=’’’’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r-TR" dirty="0"/>
                        <a:t>k=‘PYTHON’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dirty="0"/>
                        <a:t>k=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tr-TR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dirty="0"/>
                        <a:t>k=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’‘’</a:t>
                      </a:r>
                      <a:endParaRPr lang="tr-T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/>
                        <a:t>‘’’ tek veya çift tırnak arasına yazılan </a:t>
                      </a:r>
                      <a:r>
                        <a:rPr lang="tr-TR" dirty="0" err="1"/>
                        <a:t>herşey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stringdir</a:t>
                      </a:r>
                      <a:r>
                        <a:rPr lang="tr-TR" dirty="0"/>
                        <a:t>. Örneğin yandaki kod satırları için </a:t>
                      </a:r>
                      <a:r>
                        <a:rPr lang="tr-TR" dirty="0" err="1"/>
                        <a:t>print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(k)) komutu uygulandığında </a:t>
                      </a:r>
                      <a:r>
                        <a:rPr lang="en-US" b="1" dirty="0"/>
                        <a:t>&lt;</a:t>
                      </a:r>
                      <a:r>
                        <a:rPr lang="tr-TR" b="1" dirty="0" err="1"/>
                        <a:t>class</a:t>
                      </a:r>
                      <a:r>
                        <a:rPr lang="tr-TR" b="1" dirty="0"/>
                        <a:t> ’</a:t>
                      </a:r>
                      <a:r>
                        <a:rPr lang="tr-TR" b="1" dirty="0" err="1"/>
                        <a:t>str</a:t>
                      </a:r>
                      <a:r>
                        <a:rPr lang="tr-TR" b="1" dirty="0"/>
                        <a:t>’</a:t>
                      </a:r>
                      <a:r>
                        <a:rPr lang="en-US" b="1" dirty="0"/>
                        <a:t>&gt;</a:t>
                      </a:r>
                      <a:r>
                        <a:rPr lang="tr-TR" b="1" dirty="0"/>
                        <a:t> </a:t>
                      </a:r>
                      <a:r>
                        <a:rPr lang="tr-TR" dirty="0"/>
                        <a:t>ekran çıktısı elde edilir.</a:t>
                      </a:r>
                    </a:p>
                    <a:p>
                      <a:pPr algn="l"/>
                      <a:r>
                        <a:rPr lang="tr-TR" dirty="0"/>
                        <a:t>‘’’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23331"/>
                  </a:ext>
                </a:extLst>
              </a:tr>
              <a:tr h="189648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kD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tr-TR" dirty="0"/>
                        <a:t>‘P’,‘Y’,‘T’,‘H’,‘O’,‘N’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tr-T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kD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BOLU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HANZAR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IZMIT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tr-T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[]</a:t>
                      </a:r>
                      <a:r>
                        <a:rPr lang="tr-TR" dirty="0"/>
                        <a:t> köşeli parantezler arasına yazılan sıralı karakterler dizisi ise birebir listedir ve </a:t>
                      </a:r>
                      <a:r>
                        <a:rPr lang="tr-TR" dirty="0" err="1"/>
                        <a:t>list</a:t>
                      </a:r>
                      <a:r>
                        <a:rPr lang="tr-TR" dirty="0"/>
                        <a:t> veri tipindedir. Örneğin yandaki kod satırları için </a:t>
                      </a:r>
                      <a:r>
                        <a:rPr lang="tr-TR" dirty="0" err="1"/>
                        <a:t>print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kD</a:t>
                      </a:r>
                      <a:r>
                        <a:rPr lang="tr-TR" dirty="0"/>
                        <a:t>)) komutu </a:t>
                      </a:r>
                      <a:r>
                        <a:rPr lang="tr-TR" dirty="0" err="1"/>
                        <a:t>uyguşadığımızda</a:t>
                      </a:r>
                      <a:r>
                        <a:rPr lang="tr-TR" dirty="0"/>
                        <a:t> </a:t>
                      </a:r>
                      <a:r>
                        <a:rPr lang="en-US" b="1" dirty="0"/>
                        <a:t>&lt;</a:t>
                      </a:r>
                      <a:r>
                        <a:rPr lang="tr-TR" b="1" dirty="0" err="1"/>
                        <a:t>class</a:t>
                      </a:r>
                      <a:r>
                        <a:rPr lang="tr-TR" b="1" dirty="0"/>
                        <a:t> ‘</a:t>
                      </a:r>
                      <a:r>
                        <a:rPr lang="tr-TR" b="1" dirty="0" err="1"/>
                        <a:t>list</a:t>
                      </a:r>
                      <a:r>
                        <a:rPr lang="tr-TR" b="1" dirty="0"/>
                        <a:t>’</a:t>
                      </a:r>
                      <a:r>
                        <a:rPr lang="en-US" b="1" dirty="0"/>
                        <a:t>&gt;</a:t>
                      </a:r>
                      <a:r>
                        <a:rPr lang="tr-TR" b="1" dirty="0"/>
                        <a:t> </a:t>
                      </a:r>
                      <a:r>
                        <a:rPr lang="tr-TR" dirty="0"/>
                        <a:t>ekran çıktısını alırız.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03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3DACCF-8076-D193-012F-058111384631}"/>
              </a:ext>
            </a:extLst>
          </p:cNvPr>
          <p:cNvSpPr txBox="1"/>
          <p:nvPr/>
        </p:nvSpPr>
        <p:spPr>
          <a:xfrm>
            <a:off x="5536892" y="5454489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TABLO 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2656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STRİNG ÇIKTI BİÇİMLENDİRME OPERATÖRÜ (%)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94579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5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0D440-6A58-CF4A-FA5E-4004A8B910EC}"/>
              </a:ext>
            </a:extLst>
          </p:cNvPr>
          <p:cNvSpPr txBox="1"/>
          <p:nvPr/>
        </p:nvSpPr>
        <p:spPr>
          <a:xfrm>
            <a:off x="2258568" y="1837944"/>
            <a:ext cx="770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String içerisinde sayısal veya sözel bir değişken içeriğini yazdırmak için % operatörü kullanılabilir. Tam sayı değişkenleri ifade etmek için %d, string değişkenlerini ifade etmek için %s, kesirli sayıları ifade etmek için %f (sadece virgülden sonra iki basamağı almak için %.2f) şeklinde kullanılır. String </a:t>
            </a:r>
            <a:r>
              <a:rPr lang="tr-TR" dirty="0" err="1"/>
              <a:t>ifade’den</a:t>
            </a:r>
            <a:r>
              <a:rPr lang="tr-TR" dirty="0"/>
              <a:t> sonra yazdırılacak değişken isimlerinin önüne % operatörü konmalıdır.</a:t>
            </a:r>
          </a:p>
          <a:p>
            <a:endParaRPr lang="tr-TR" dirty="0"/>
          </a:p>
          <a:p>
            <a:r>
              <a:rPr lang="tr-TR" b="1" dirty="0"/>
              <a:t>Örnek Soru 1.1: </a:t>
            </a:r>
            <a:r>
              <a:rPr lang="en-US" b="1" dirty="0"/>
              <a:t>% </a:t>
            </a:r>
            <a:r>
              <a:rPr lang="en-US" dirty="0" err="1"/>
              <a:t>operat</a:t>
            </a:r>
            <a:r>
              <a:rPr lang="tr-TR" dirty="0"/>
              <a:t>örünün farklı kullanım şekillerini içeren bir program yazınız?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71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6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F934-0820-9377-9832-2022E9E89591}"/>
              </a:ext>
            </a:extLst>
          </p:cNvPr>
          <p:cNvSpPr txBox="1"/>
          <p:nvPr/>
        </p:nvSpPr>
        <p:spPr>
          <a:xfrm>
            <a:off x="2295144" y="457200"/>
            <a:ext cx="757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Örnek Soru 1.1 Çözüm:</a:t>
            </a:r>
            <a:endParaRPr lang="en-US" dirty="0"/>
          </a:p>
        </p:txBody>
      </p:sp>
      <p:pic>
        <p:nvPicPr>
          <p:cNvPr id="8" name="Picture 7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1DB32C41-D41C-5025-BB52-0C8A90337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6" y="1095091"/>
            <a:ext cx="6315956" cy="1476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464DAB-0262-5DE5-0A56-8A4482BBB380}"/>
              </a:ext>
            </a:extLst>
          </p:cNvPr>
          <p:cNvSpPr txBox="1"/>
          <p:nvPr/>
        </p:nvSpPr>
        <p:spPr>
          <a:xfrm>
            <a:off x="2616708" y="2562129"/>
            <a:ext cx="587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1.1 Çözümü (ornek_soru_1.1.py)</a:t>
            </a:r>
            <a:endParaRPr lang="en-US" dirty="0"/>
          </a:p>
        </p:txBody>
      </p:sp>
      <p:pic>
        <p:nvPicPr>
          <p:cNvPr id="11" name="Picture 10" descr="A picture containing font, text, screenshot, graphics&#10;&#10;Description automatically generated">
            <a:extLst>
              <a:ext uri="{FF2B5EF4-FFF2-40B4-BE49-F238E27FC236}">
                <a16:creationId xmlns:a16="http://schemas.microsoft.com/office/drawing/2014/main" id="{C15B5606-0DD6-B53E-C095-534DD027F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6" y="3793386"/>
            <a:ext cx="6315956" cy="752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7AFFB6-7A70-B7B0-B261-1EE1921155BD}"/>
              </a:ext>
            </a:extLst>
          </p:cNvPr>
          <p:cNvSpPr txBox="1"/>
          <p:nvPr/>
        </p:nvSpPr>
        <p:spPr>
          <a:xfrm>
            <a:off x="3296168" y="4545966"/>
            <a:ext cx="452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Örnek Soru 1.1 Ekran Çıktısı (ornek_soru_1.1.py)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3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2656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TEK BİR STRİNGİN (KARAKTER DİZİSİNİN)</a:t>
            </a:r>
          </a:p>
          <a:p>
            <a:pPr algn="ctr"/>
            <a:r>
              <a:rPr lang="tr-TR" sz="2000" b="1" dirty="0">
                <a:solidFill>
                  <a:srgbClr val="FF0000"/>
                </a:solidFill>
              </a:rPr>
              <a:t>ELEMANLARINA ERİŞİM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94579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7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0D440-6A58-CF4A-FA5E-4004A8B910EC}"/>
              </a:ext>
            </a:extLst>
          </p:cNvPr>
          <p:cNvSpPr txBox="1"/>
          <p:nvPr/>
        </p:nvSpPr>
        <p:spPr>
          <a:xfrm>
            <a:off x="2258568" y="1837944"/>
            <a:ext cx="770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String işlemlerde ve sıralı/ardışık listelerde değişken ismini takiben parantez içerisinde belirtilen numaraya indis adı verilir.</a:t>
            </a:r>
          </a:p>
          <a:p>
            <a:endParaRPr lang="tr-TR" dirty="0"/>
          </a:p>
          <a:p>
            <a:r>
              <a:rPr lang="tr-TR" dirty="0"/>
              <a:t>Bir </a:t>
            </a:r>
            <a:r>
              <a:rPr lang="tr-TR" dirty="0" err="1"/>
              <a:t>string’in</a:t>
            </a:r>
            <a:r>
              <a:rPr lang="tr-TR" dirty="0"/>
              <a:t> her bir elemanına aynı dizilerde/listelerde olduğu gibi indis numarası ile erişebiliriz. k=‘’PYTHON’’ şeklinde tanımlanan bir karakter dizisinin 0.elemanına k</a:t>
            </a:r>
            <a:r>
              <a:rPr lang="en-US" dirty="0"/>
              <a:t>[0] </a:t>
            </a:r>
            <a:r>
              <a:rPr lang="en-US" dirty="0" err="1"/>
              <a:t>veya</a:t>
            </a:r>
            <a:r>
              <a:rPr lang="en-US" dirty="0"/>
              <a:t> k[-6] </a:t>
            </a:r>
            <a:r>
              <a:rPr lang="tr-TR" dirty="0"/>
              <a:t>ile erişebiliriz. Dikkat edilirse diğer dillerin aksine Python, negatif indis tanımlamasına izin vermektedir.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6DDB33-7DF9-0EE0-0A29-FE727CF79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2433"/>
              </p:ext>
            </p:extLst>
          </p:nvPr>
        </p:nvGraphicFramePr>
        <p:xfrm>
          <a:off x="2086356" y="4218315"/>
          <a:ext cx="80192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7578">
                  <a:extLst>
                    <a:ext uri="{9D8B030D-6E8A-4147-A177-3AD203B41FA5}">
                      <a16:colId xmlns:a16="http://schemas.microsoft.com/office/drawing/2014/main" val="4268082136"/>
                    </a:ext>
                  </a:extLst>
                </a:gridCol>
                <a:gridCol w="681727">
                  <a:extLst>
                    <a:ext uri="{9D8B030D-6E8A-4147-A177-3AD203B41FA5}">
                      <a16:colId xmlns:a16="http://schemas.microsoft.com/office/drawing/2014/main" val="1906957952"/>
                    </a:ext>
                  </a:extLst>
                </a:gridCol>
                <a:gridCol w="643566">
                  <a:extLst>
                    <a:ext uri="{9D8B030D-6E8A-4147-A177-3AD203B41FA5}">
                      <a16:colId xmlns:a16="http://schemas.microsoft.com/office/drawing/2014/main" val="1813058458"/>
                    </a:ext>
                  </a:extLst>
                </a:gridCol>
                <a:gridCol w="643566">
                  <a:extLst>
                    <a:ext uri="{9D8B030D-6E8A-4147-A177-3AD203B41FA5}">
                      <a16:colId xmlns:a16="http://schemas.microsoft.com/office/drawing/2014/main" val="1658224913"/>
                    </a:ext>
                  </a:extLst>
                </a:gridCol>
                <a:gridCol w="650017">
                  <a:extLst>
                    <a:ext uri="{9D8B030D-6E8A-4147-A177-3AD203B41FA5}">
                      <a16:colId xmlns:a16="http://schemas.microsoft.com/office/drawing/2014/main" val="4197330963"/>
                    </a:ext>
                  </a:extLst>
                </a:gridCol>
                <a:gridCol w="665875">
                  <a:extLst>
                    <a:ext uri="{9D8B030D-6E8A-4147-A177-3AD203B41FA5}">
                      <a16:colId xmlns:a16="http://schemas.microsoft.com/office/drawing/2014/main" val="2037553055"/>
                    </a:ext>
                  </a:extLst>
                </a:gridCol>
                <a:gridCol w="726959">
                  <a:extLst>
                    <a:ext uri="{9D8B030D-6E8A-4147-A177-3AD203B41FA5}">
                      <a16:colId xmlns:a16="http://schemas.microsoft.com/office/drawing/2014/main" val="3299481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Pozitif İndis Numarası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Negatif İndis Numarası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5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Karakter Dizisi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String elemanlarına Erişim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-6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-5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-4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-3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-2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</a:t>
                      </a:r>
                      <a:r>
                        <a:rPr lang="en-US" dirty="0"/>
                        <a:t>[</a:t>
                      </a:r>
                      <a:r>
                        <a:rPr lang="tr-TR" dirty="0"/>
                        <a:t>-1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65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B2EC1A9-9C10-6503-FF21-FC38CAA05C73}"/>
              </a:ext>
            </a:extLst>
          </p:cNvPr>
          <p:cNvSpPr txBox="1"/>
          <p:nvPr/>
        </p:nvSpPr>
        <p:spPr>
          <a:xfrm>
            <a:off x="5564324" y="56921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TABLO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1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>
            <p:custDataLst>
              <p:tags r:id="rId1"/>
            </p:custDataLst>
          </p:nvPr>
        </p:nvSpPr>
        <p:spPr>
          <a:xfrm>
            <a:off x="1991544" y="188641"/>
            <a:ext cx="8208912" cy="6346499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8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9F934-0820-9377-9832-2022E9E89591}"/>
              </a:ext>
            </a:extLst>
          </p:cNvPr>
          <p:cNvSpPr txBox="1"/>
          <p:nvPr/>
        </p:nvSpPr>
        <p:spPr>
          <a:xfrm>
            <a:off x="2295144" y="457200"/>
            <a:ext cx="757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Örnek: </a:t>
            </a:r>
            <a:r>
              <a:rPr kumimoji="0" lang="tr-T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lang="tr-TR" dirty="0" err="1">
                <a:solidFill>
                  <a:prstClr val="black"/>
                </a:solidFill>
                <a:latin typeface="Calibri" panose="020F0502020204030204"/>
              </a:rPr>
              <a:t>şağıdaki</a:t>
            </a:r>
            <a:r>
              <a:rPr lang="tr-TR" dirty="0">
                <a:solidFill>
                  <a:prstClr val="black"/>
                </a:solidFill>
                <a:latin typeface="Calibri" panose="020F0502020204030204"/>
              </a:rPr>
              <a:t> programda k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tr-TR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]</a:t>
            </a:r>
            <a:r>
              <a:rPr lang="tr-TR" dirty="0">
                <a:solidFill>
                  <a:prstClr val="black"/>
                </a:solidFill>
                <a:latin typeface="Calibri" panose="020F0502020204030204"/>
              </a:rPr>
              <a:t> veya k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tr-TR" dirty="0">
                <a:solidFill>
                  <a:prstClr val="black"/>
                </a:solidFill>
                <a:latin typeface="Calibri" panose="020F0502020204030204"/>
              </a:rPr>
              <a:t>-4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]</a:t>
            </a:r>
            <a:r>
              <a:rPr lang="tr-TR" dirty="0">
                <a:solidFill>
                  <a:prstClr val="black"/>
                </a:solidFill>
                <a:latin typeface="Calibri" panose="020F0502020204030204"/>
              </a:rPr>
              <a:t> ifadesi; k karakter dizisinin 2. </a:t>
            </a:r>
            <a:r>
              <a:rPr lang="tr-TR" dirty="0" err="1">
                <a:solidFill>
                  <a:prstClr val="black"/>
                </a:solidFill>
                <a:latin typeface="Calibri" panose="020F0502020204030204"/>
              </a:rPr>
              <a:t>indisli</a:t>
            </a:r>
            <a:r>
              <a:rPr lang="tr-TR" dirty="0">
                <a:solidFill>
                  <a:prstClr val="black"/>
                </a:solidFill>
                <a:latin typeface="Calibri" panose="020F0502020204030204"/>
              </a:rPr>
              <a:t> elemanı olup, bu örnek için değeri ‘t’ </a:t>
            </a:r>
            <a:r>
              <a:rPr lang="tr-TR" dirty="0" err="1">
                <a:solidFill>
                  <a:prstClr val="black"/>
                </a:solidFill>
                <a:latin typeface="Calibri" panose="020F0502020204030204"/>
              </a:rPr>
              <a:t>dir</a:t>
            </a:r>
            <a:r>
              <a:rPr lang="tr-TR" dirty="0">
                <a:solidFill>
                  <a:prstClr val="black"/>
                </a:solidFill>
                <a:latin typeface="Calibri" panose="020F0502020204030204"/>
              </a:rPr>
              <a:t>. Ayrıca bir karakter dizisinin (</a:t>
            </a:r>
            <a:r>
              <a:rPr lang="tr-TR" dirty="0" err="1">
                <a:solidFill>
                  <a:prstClr val="black"/>
                </a:solidFill>
                <a:latin typeface="Calibri" panose="020F0502020204030204"/>
              </a:rPr>
              <a:t>stringin</a:t>
            </a:r>
            <a:r>
              <a:rPr lang="tr-TR" dirty="0">
                <a:solidFill>
                  <a:prstClr val="black"/>
                </a:solidFill>
                <a:latin typeface="Calibri" panose="020F0502020204030204"/>
              </a:rPr>
              <a:t>) uzunluğu ‘</a:t>
            </a:r>
            <a:r>
              <a:rPr lang="tr-TR" dirty="0" err="1">
                <a:solidFill>
                  <a:prstClr val="black"/>
                </a:solidFill>
                <a:latin typeface="Calibri" panose="020F0502020204030204"/>
              </a:rPr>
              <a:t>len</a:t>
            </a:r>
            <a:r>
              <a:rPr lang="tr-TR" dirty="0">
                <a:solidFill>
                  <a:prstClr val="black"/>
                </a:solidFill>
                <a:latin typeface="Calibri" panose="020F0502020204030204"/>
              </a:rPr>
              <a:t>’ fonksiyonu ile öğrenilir, Örneğimiz için </a:t>
            </a:r>
            <a:r>
              <a:rPr lang="tr-TR" dirty="0" err="1">
                <a:solidFill>
                  <a:prstClr val="black"/>
                </a:solidFill>
                <a:latin typeface="Calibri" panose="020F0502020204030204"/>
              </a:rPr>
              <a:t>len</a:t>
            </a:r>
            <a:r>
              <a:rPr lang="tr-TR" dirty="0">
                <a:solidFill>
                  <a:prstClr val="black"/>
                </a:solidFill>
                <a:latin typeface="Calibri" panose="020F0502020204030204"/>
              </a:rPr>
              <a:t>(k) ifadesi 6 değerini döndürür.</a:t>
            </a:r>
            <a:endParaRPr lang="en-US" dirty="0"/>
          </a:p>
        </p:txBody>
      </p:sp>
      <p:pic>
        <p:nvPicPr>
          <p:cNvPr id="13" name="Picture 12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A628532E-84CC-0355-6D69-59A4FF826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83" y="1657529"/>
            <a:ext cx="3781953" cy="22196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18BF75-4A7C-D210-43E4-FBDCF4DBD9CB}"/>
              </a:ext>
            </a:extLst>
          </p:cNvPr>
          <p:cNvSpPr txBox="1"/>
          <p:nvPr/>
        </p:nvSpPr>
        <p:spPr>
          <a:xfrm>
            <a:off x="5681471" y="3877164"/>
            <a:ext cx="79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359534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uvarlatılmış Dikdörtgen 4"/>
          <p:cNvSpPr/>
          <p:nvPr>
            <p:custDataLst>
              <p:tags r:id="rId1"/>
            </p:custDataLst>
          </p:nvPr>
        </p:nvSpPr>
        <p:spPr>
          <a:xfrm>
            <a:off x="1991544" y="332656"/>
            <a:ext cx="8208912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KARAKTER DİZİLERİ BİRLEŞTİRMEK</a:t>
            </a:r>
          </a:p>
          <a:p>
            <a:pPr algn="ctr"/>
            <a:r>
              <a:rPr lang="tr-TR" sz="2000" b="1" dirty="0">
                <a:solidFill>
                  <a:srgbClr val="FF0000"/>
                </a:solidFill>
              </a:rPr>
              <a:t>VE</a:t>
            </a:r>
          </a:p>
          <a:p>
            <a:pPr algn="ctr"/>
            <a:r>
              <a:rPr lang="tr-TR" sz="2000" b="1" dirty="0">
                <a:solidFill>
                  <a:srgbClr val="FF0000"/>
                </a:solidFill>
              </a:rPr>
              <a:t>DİLİMLEMEK</a:t>
            </a:r>
          </a:p>
        </p:txBody>
      </p:sp>
      <p:sp>
        <p:nvSpPr>
          <p:cNvPr id="7" name="Yuvarlatılmış Dikdörtgen 6"/>
          <p:cNvSpPr/>
          <p:nvPr>
            <p:custDataLst>
              <p:tags r:id="rId2"/>
            </p:custDataLst>
          </p:nvPr>
        </p:nvSpPr>
        <p:spPr>
          <a:xfrm>
            <a:off x="1991544" y="1494579"/>
            <a:ext cx="8208912" cy="5040560"/>
          </a:xfrm>
          <a:prstGeom prst="roundRect">
            <a:avLst>
              <a:gd name="adj" fmla="val 5123"/>
            </a:avLst>
          </a:prstGeom>
          <a:effectLst>
            <a:outerShdw blurRad="292100" dist="114300" dir="3840000" algn="ctr" rotWithShape="0">
              <a:srgbClr val="000000">
                <a:alpha val="81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buFont typeface="Wingdings" pitchFamily="2" charset="2"/>
              <a:buChar char="Ø"/>
            </a:pP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31704" y="6525345"/>
            <a:ext cx="5408240" cy="365125"/>
          </a:xfrm>
        </p:spPr>
        <p:txBody>
          <a:bodyPr/>
          <a:lstStyle/>
          <a:p>
            <a:r>
              <a:rPr lang="tr-TR" sz="1050" dirty="0">
                <a:solidFill>
                  <a:schemeClr val="tx2">
                    <a:lumMod val="75000"/>
                  </a:schemeClr>
                </a:solidFill>
              </a:rPr>
              <a:t>© Marmara Üniversitesi Uzaktan Eğitim Uygulama ve Araştırma Merkezi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472264" y="6520260"/>
            <a:ext cx="2133600" cy="365125"/>
          </a:xfrm>
        </p:spPr>
        <p:txBody>
          <a:bodyPr/>
          <a:lstStyle/>
          <a:p>
            <a:fld id="{219A703F-5BE9-489E-8C60-8A91ACC9E5BC}" type="slidenum">
              <a:rPr lang="tr-TR" smtClean="0">
                <a:solidFill>
                  <a:schemeClr val="tx2">
                    <a:lumMod val="75000"/>
                  </a:schemeClr>
                </a:solidFill>
              </a:rPr>
              <a:t>9</a:t>
            </a:fld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A63F9-F5DA-D440-56CF-A34B489C2284}"/>
              </a:ext>
            </a:extLst>
          </p:cNvPr>
          <p:cNvSpPr txBox="1"/>
          <p:nvPr/>
        </p:nvSpPr>
        <p:spPr>
          <a:xfrm>
            <a:off x="2276856" y="1883664"/>
            <a:ext cx="762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Karakter dizileri üzerinde toplama, çarpma işlemlerini gerçekleştirebiliriz. İki string ifadeyi birleştirmek için ‘+’ operatörünü kullanabiliriz.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330E441-17C0-63D5-C4CF-50163EE48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15518"/>
              </p:ext>
            </p:extLst>
          </p:nvPr>
        </p:nvGraphicFramePr>
        <p:xfrm>
          <a:off x="2025904" y="2991966"/>
          <a:ext cx="81280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504">
                  <a:extLst>
                    <a:ext uri="{9D8B030D-6E8A-4147-A177-3AD203B41FA5}">
                      <a16:colId xmlns:a16="http://schemas.microsoft.com/office/drawing/2014/main" val="3012447066"/>
                    </a:ext>
                  </a:extLst>
                </a:gridCol>
                <a:gridCol w="2698496">
                  <a:extLst>
                    <a:ext uri="{9D8B030D-6E8A-4147-A177-3AD203B41FA5}">
                      <a16:colId xmlns:a16="http://schemas.microsoft.com/office/drawing/2014/main" val="107642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Python Programı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Ekran Çıktısı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6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kA</a:t>
                      </a:r>
                      <a:r>
                        <a:rPr lang="tr-TR" dirty="0"/>
                        <a:t>=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tr-T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k</a:t>
                      </a:r>
                      <a:r>
                        <a:rPr lang="tr-TR" b="0" dirty="0"/>
                        <a:t>B</a:t>
                      </a:r>
                      <a:r>
                        <a:rPr lang="tr-TR" dirty="0"/>
                        <a:t>=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PROGRAMLAMA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kD</a:t>
                      </a:r>
                      <a:r>
                        <a:rPr lang="tr-TR" dirty="0"/>
                        <a:t>=</a:t>
                      </a:r>
                      <a:r>
                        <a:rPr lang="tr-TR" dirty="0" err="1"/>
                        <a:t>kA</a:t>
                      </a:r>
                      <a:r>
                        <a:rPr lang="tr-TR" dirty="0"/>
                        <a:t> + kB  </a:t>
                      </a:r>
                      <a:r>
                        <a:rPr lang="en-US" dirty="0"/>
                        <a:t>#</a:t>
                      </a:r>
                      <a:r>
                        <a:rPr lang="tr-TR" dirty="0"/>
                        <a:t>iki </a:t>
                      </a:r>
                      <a:r>
                        <a:rPr lang="tr-TR" dirty="0" err="1"/>
                        <a:t>stringi</a:t>
                      </a:r>
                      <a:r>
                        <a:rPr lang="tr-TR" dirty="0"/>
                        <a:t> birleştirir.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</a:t>
                      </a:r>
                      <a:r>
                        <a:rPr lang="tr-TR" dirty="0" err="1"/>
                        <a:t>kD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PYTHONPROGRAMLAMA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9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</a:t>
                      </a:r>
                      <a:r>
                        <a:rPr lang="en-US" dirty="0" err="1"/>
                        <a:t>kD</a:t>
                      </a:r>
                      <a:r>
                        <a:rPr lang="en-US" dirty="0"/>
                        <a:t>[0]+</a:t>
                      </a:r>
                      <a:r>
                        <a:rPr lang="en-US" dirty="0" err="1"/>
                        <a:t>kD</a:t>
                      </a:r>
                      <a:r>
                        <a:rPr lang="en-US" dirty="0"/>
                        <a:t>[1]+</a:t>
                      </a:r>
                      <a:r>
                        <a:rPr lang="en-US" dirty="0" err="1"/>
                        <a:t>kD</a:t>
                      </a:r>
                      <a:r>
                        <a:rPr lang="en-US" dirty="0"/>
                        <a:t>[2]+</a:t>
                      </a:r>
                      <a:r>
                        <a:rPr lang="en-US" dirty="0" err="1"/>
                        <a:t>kD</a:t>
                      </a:r>
                      <a:r>
                        <a:rPr lang="en-US" dirty="0"/>
                        <a:t>[3]+</a:t>
                      </a:r>
                      <a:r>
                        <a:rPr lang="en-US" dirty="0" err="1"/>
                        <a:t>kD</a:t>
                      </a:r>
                      <a:r>
                        <a:rPr lang="en-US" dirty="0"/>
                        <a:t>[4]+</a:t>
                      </a:r>
                      <a:r>
                        <a:rPr lang="en-US" dirty="0" err="1"/>
                        <a:t>kD</a:t>
                      </a:r>
                      <a:r>
                        <a:rPr lang="en-US" dirty="0"/>
                        <a:t>[5]+</a:t>
                      </a:r>
                      <a:r>
                        <a:rPr lang="en-US" dirty="0" err="1"/>
                        <a:t>kD</a:t>
                      </a:r>
                      <a:r>
                        <a:rPr lang="en-US" dirty="0"/>
                        <a:t>[6]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5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print</a:t>
                      </a:r>
                      <a:r>
                        <a:rPr lang="tr-TR" dirty="0"/>
                        <a:t>(</a:t>
                      </a:r>
                      <a:r>
                        <a:rPr lang="en-US" dirty="0" err="1"/>
                        <a:t>kD</a:t>
                      </a:r>
                      <a:r>
                        <a:rPr lang="en-US" dirty="0"/>
                        <a:t>[:7])</a:t>
                      </a:r>
                      <a:r>
                        <a:rPr lang="tr-TR" dirty="0"/>
                        <a:t> </a:t>
                      </a:r>
                      <a:r>
                        <a:rPr lang="en-US" dirty="0"/>
                        <a:t>#</a:t>
                      </a:r>
                      <a:r>
                        <a:rPr lang="tr-TR" dirty="0"/>
                        <a:t>Başlangıçtan itibaren ilk 7 elemanı 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print</a:t>
                      </a:r>
                      <a:r>
                        <a:rPr lang="tr-TR" dirty="0"/>
                        <a:t>(</a:t>
                      </a:r>
                      <a:r>
                        <a:rPr lang="en-US" dirty="0" err="1"/>
                        <a:t>kD</a:t>
                      </a:r>
                      <a:r>
                        <a:rPr lang="en-US" dirty="0"/>
                        <a:t>[:</a:t>
                      </a:r>
                      <a:r>
                        <a:rPr lang="tr-TR" dirty="0"/>
                        <a:t>5</a:t>
                      </a:r>
                      <a:r>
                        <a:rPr lang="en-US" dirty="0"/>
                        <a:t>]</a:t>
                      </a:r>
                      <a:r>
                        <a:rPr lang="tr-TR" dirty="0"/>
                        <a:t>*3</a:t>
                      </a:r>
                      <a:r>
                        <a:rPr lang="en-US" dirty="0"/>
                        <a:t>)</a:t>
                      </a:r>
                      <a:r>
                        <a:rPr lang="tr-TR" dirty="0"/>
                        <a:t> </a:t>
                      </a:r>
                      <a:r>
                        <a:rPr lang="en-US" dirty="0"/>
                        <a:t>#</a:t>
                      </a:r>
                      <a:r>
                        <a:rPr lang="tr-TR" dirty="0"/>
                        <a:t>ilk 5 elemanı al ve 3 kez tekrarla.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PYTHOPYTHOPYTHO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16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6D55655-C9A2-C7C9-48F5-E59BB8F37947}"/>
              </a:ext>
            </a:extLst>
          </p:cNvPr>
          <p:cNvSpPr txBox="1"/>
          <p:nvPr/>
        </p:nvSpPr>
        <p:spPr>
          <a:xfrm>
            <a:off x="5504688" y="5690432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TABLO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24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8&quot;/&gt;&lt;lineCharCount val=&quot;7&quot;/&gt;&lt;/TableIndex&gt;&lt;/ShapeTextInfo&gt;"/>
  <p:tag name="PRESENTER_SHAPEINFO" val="&lt;ThreeDShapeInfo&gt;&lt;uuid val=&quot;{2DB8CA7D-D3FB-4DFF-BBAB-275D9AABACDC}&quot;/&gt;&lt;isInvalidForFieldText val=&quot;0&quot;/&gt;&lt;Image&gt;&lt;filename val=&quot;C:\Users\PAMUK\AppData\Local\Temp\PR\data\asimages\{2DB8CA7D-D3FB-4DFF-BBAB-275D9AABACDC}_1.png&quot;/&gt;&lt;left val=&quot;16&quot;/&gt;&lt;top val=&quot;44&quot;/&gt;&lt;width val=&quot;696&quot;/&gt;&lt;height val=&quot;446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6&quot;/&gt;&lt;/TableIndex&gt;&lt;/ShapeTextInfo&gt;"/>
  <p:tag name="PRESENTER_SHAPEINFO" val="&lt;ThreeDShapeInfo&gt;&lt;uuid val=&quot;{949353B8-5C7B-41F5-A252-EA0B660D1199}&quot;/&gt;&lt;isInvalidForFieldText val=&quot;0&quot;/&gt;&lt;Image&gt;&lt;filename val=&quot;C:\Users\PAMUK\AppData\Local\Temp\PR\data\asimages\{949353B8-5C7B-41F5-A252-EA0B660D1199}_2.png&quot;/&gt;&lt;left val=&quot;3&quot;/&gt;&lt;top val=&quot;-9&quot;/&gt;&lt;width val=&quot;723&quot;/&gt;&lt;height val=&quot;167&quot;/&gt;&lt;hasText val=&quot;1&quot;/&gt;&lt;/Image&gt;&lt;/ThreeDShape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73&quot;/&gt;&lt;lineCharCount val=&quot;76&quot;/&gt;&lt;lineCharCount val=&quot;69&quot;/&gt;&lt;lineCharCount val=&quot;14&quot;/&gt;&lt;lineCharCount val=&quot;79&quot;/&gt;&lt;lineCharCount val=&quot;72&quot;/&gt;&lt;lineCharCount val=&quot;70&quot;/&gt;&lt;lineCharCount val=&quot;11&quot;/&gt;&lt;/TableIndex&gt;&lt;/ShapeTextInfo&gt;"/>
  <p:tag name="PRESENTER_SHAPEINFO" val="&lt;ThreeDShapeInfo&gt;&lt;uuid val=&quot;{2EA440EB-1484-4661-815E-94F4777ED711}&quot;/&gt;&lt;isInvalidForFieldText val=&quot;0&quot;/&gt;&lt;Image&gt;&lt;filename val=&quot;C:\Users\PAMUK\AppData\Local\Temp\PR\data\asimages\{2EA440EB-1484-4661-815E-94F4777ED711}_2.png&quot;/&gt;&lt;left val=&quot;16&quot;/&gt;&lt;top val=&quot;101&quot;/&gt;&lt;width val=&quot;696&quot;/&gt;&lt;height val=&quot;446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3349</Words>
  <Application>Microsoft Office PowerPoint</Application>
  <PresentationFormat>Widescreen</PresentationFormat>
  <Paragraphs>503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Fatih  Aydın</dc:creator>
  <cp:lastModifiedBy>Mehmet Fatih  Aydın</cp:lastModifiedBy>
  <cp:revision>263</cp:revision>
  <dcterms:created xsi:type="dcterms:W3CDTF">2023-05-21T02:21:15Z</dcterms:created>
  <dcterms:modified xsi:type="dcterms:W3CDTF">2023-05-21T10:58:20Z</dcterms:modified>
</cp:coreProperties>
</file>