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1"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F521C-4F7E-4514-9AFA-B70E4ABB0ED1}"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EFD6-A7E8-4221-AB61-9DD7A80CDDE1}" type="slidenum">
              <a:rPr lang="en-US" smtClean="0"/>
              <a:t>‹#›</a:t>
            </a:fld>
            <a:endParaRPr lang="en-US"/>
          </a:p>
        </p:txBody>
      </p:sp>
    </p:spTree>
    <p:extLst>
      <p:ext uri="{BB962C8B-B14F-4D97-AF65-F5344CB8AC3E}">
        <p14:creationId xmlns:p14="http://schemas.microsoft.com/office/powerpoint/2010/main" val="1471609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108831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71759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6000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3508820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8146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438839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155680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124860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17936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123107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2988068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937032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91111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367809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83223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366449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65815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01116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140398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105379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DD1-F212-9238-F3F8-8B305FD5B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D3844E-E640-5A9F-F3E4-0A3B6AC4A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1484F-3777-DADF-5CC1-8D49BA2899EF}"/>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E67DD131-D3F9-770A-2E32-696D73873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D8DB3-CDC6-023C-2A29-7BF48F740551}"/>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1931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0B7E-701D-3CB7-0D75-3156235DC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7F4F3-9906-1140-0CDA-B761D2FF8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D5964-A2EB-FCB5-D9FF-23E2999D5D57}"/>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3AF34BD3-9848-D180-9FFB-A2C922F57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F254A-5DF9-3603-F870-FA1016C83E1F}"/>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10182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9F6BB-CE54-4C72-B5F4-DA6F039981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57F-C2F1-3737-9A1C-40C123DA8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14200-587C-79BD-E905-CE9C20898614}"/>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B9036394-8FBE-C45F-289F-881D88C41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51F86-5D17-57C5-5F82-08029337BFE5}"/>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169282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5F40-34AA-2AE5-5FA6-E2140E86B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8B2B8-38A5-3D04-404C-065D25500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B7CFF-C554-05B3-354B-533773431E75}"/>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4DD01C0D-0576-AF2B-E9E1-26093769E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C49A3-D090-A9CE-7430-74EEB4B2097A}"/>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354272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3EBC-A802-3539-008C-DFC3EB752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2FEB6-7B30-9382-49C9-EBD6FC6F1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B6072-E217-5ABF-9345-C8BD81251E13}"/>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4F95D26A-47E6-06E9-CB01-8D826A76F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5747F-A602-412B-F8A4-A8F5D7B66555}"/>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29033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C291-50F2-83B4-BB1B-4096A2500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E7501-01D9-0B7C-7BFC-8409DEA7F3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70F40-7DAF-298E-8087-F11876C82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80552-BEF2-9244-D380-23D26E94010A}"/>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6" name="Footer Placeholder 5">
            <a:extLst>
              <a:ext uri="{FF2B5EF4-FFF2-40B4-BE49-F238E27FC236}">
                <a16:creationId xmlns:a16="http://schemas.microsoft.com/office/drawing/2014/main" id="{034E3296-805F-CCCF-3111-61E3832C9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FB71-7A92-E830-F861-A561B0253084}"/>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166622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FD24-77A0-4A5E-B6E7-7BC25C5AF9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66687-CA5B-A208-768C-6E6064ED7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638E1-AC2F-E5A0-ED1A-B1FF27100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84D5E1-51C4-F360-E285-CBB5239FC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D6EA9-6B90-E882-BF2C-C2E5567A9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E7944F-53D8-3A04-2D37-36E60DBB4525}"/>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8" name="Footer Placeholder 7">
            <a:extLst>
              <a:ext uri="{FF2B5EF4-FFF2-40B4-BE49-F238E27FC236}">
                <a16:creationId xmlns:a16="http://schemas.microsoft.com/office/drawing/2014/main" id="{EC4E0336-F4FB-1CC0-13B0-701B91C94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57CE4-3B81-110F-E822-AE061CDC168A}"/>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199365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D6CC-630E-5C79-4E6D-45D29BA20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7B0244-FA7F-5E1D-0B4A-0BAEACEC623D}"/>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4" name="Footer Placeholder 3">
            <a:extLst>
              <a:ext uri="{FF2B5EF4-FFF2-40B4-BE49-F238E27FC236}">
                <a16:creationId xmlns:a16="http://schemas.microsoft.com/office/drawing/2014/main" id="{D57DE954-BF63-3458-6D9A-049338792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73228-8A6B-241E-CA66-2659DCE1E513}"/>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361348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957FE-B74D-5F9F-18B9-7DC860C6A664}"/>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3" name="Footer Placeholder 2">
            <a:extLst>
              <a:ext uri="{FF2B5EF4-FFF2-40B4-BE49-F238E27FC236}">
                <a16:creationId xmlns:a16="http://schemas.microsoft.com/office/drawing/2014/main" id="{722DCB06-72D1-77DA-0AE0-055C22739C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7EDEF-07ED-20F5-5C23-EB596A304975}"/>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6891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9D52-694A-230D-88B0-89B483CA0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F2AD7C-74CB-9737-6EBE-C061784E7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0E775C-F45A-AF5E-66B2-E381F185B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BF1EC-3DAC-88CE-1071-B5C8AD0BDDC6}"/>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6" name="Footer Placeholder 5">
            <a:extLst>
              <a:ext uri="{FF2B5EF4-FFF2-40B4-BE49-F238E27FC236}">
                <a16:creationId xmlns:a16="http://schemas.microsoft.com/office/drawing/2014/main" id="{CD560F22-0F01-5CA4-067C-096C5FD73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FC69E-EF04-7B7D-A9B1-FA8E83DC996D}"/>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287648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8F94-00D9-1E81-F63B-B193CF0A7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8A5031-D658-3E22-1839-B49435F62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89986-068D-0FF0-BDC2-EF922FCA8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3A1D0-51B6-12B4-723B-6E1A5C5B42EA}"/>
              </a:ext>
            </a:extLst>
          </p:cNvPr>
          <p:cNvSpPr>
            <a:spLocks noGrp="1"/>
          </p:cNvSpPr>
          <p:nvPr>
            <p:ph type="dt" sz="half" idx="10"/>
          </p:nvPr>
        </p:nvSpPr>
        <p:spPr/>
        <p:txBody>
          <a:bodyPr/>
          <a:lstStyle/>
          <a:p>
            <a:fld id="{045287FB-1CED-484B-8FDB-B394C0E0BC0D}" type="datetimeFigureOut">
              <a:rPr lang="en-US" smtClean="0"/>
              <a:t>5/24/2023</a:t>
            </a:fld>
            <a:endParaRPr lang="en-US"/>
          </a:p>
        </p:txBody>
      </p:sp>
      <p:sp>
        <p:nvSpPr>
          <p:cNvPr id="6" name="Footer Placeholder 5">
            <a:extLst>
              <a:ext uri="{FF2B5EF4-FFF2-40B4-BE49-F238E27FC236}">
                <a16:creationId xmlns:a16="http://schemas.microsoft.com/office/drawing/2014/main" id="{1D036CB7-0469-EC73-F4C2-FC2E1A453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F9919-D924-E3DF-228E-D1230A6343C2}"/>
              </a:ext>
            </a:extLst>
          </p:cNvPr>
          <p:cNvSpPr>
            <a:spLocks noGrp="1"/>
          </p:cNvSpPr>
          <p:nvPr>
            <p:ph type="sldNum" sz="quarter" idx="12"/>
          </p:nvPr>
        </p:nvSpPr>
        <p:spPr/>
        <p:txBody>
          <a:bodyPr/>
          <a:lstStyle/>
          <a:p>
            <a:fld id="{31D00186-DC00-494B-872D-2F5D2363C6AA}" type="slidenum">
              <a:rPr lang="en-US" smtClean="0"/>
              <a:t>‹#›</a:t>
            </a:fld>
            <a:endParaRPr lang="en-US"/>
          </a:p>
        </p:txBody>
      </p:sp>
    </p:spTree>
    <p:extLst>
      <p:ext uri="{BB962C8B-B14F-4D97-AF65-F5344CB8AC3E}">
        <p14:creationId xmlns:p14="http://schemas.microsoft.com/office/powerpoint/2010/main" val="375490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65C09-66C1-5036-EF7C-C4B8CA2D9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60B7B-8EA3-E744-538F-06696D5D8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3FFC1-01ED-7F7F-5FFC-91C4DC9B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287FB-1CED-484B-8FDB-B394C0E0BC0D}" type="datetimeFigureOut">
              <a:rPr lang="en-US" smtClean="0"/>
              <a:t>5/24/2023</a:t>
            </a:fld>
            <a:endParaRPr lang="en-US"/>
          </a:p>
        </p:txBody>
      </p:sp>
      <p:sp>
        <p:nvSpPr>
          <p:cNvPr id="5" name="Footer Placeholder 4">
            <a:extLst>
              <a:ext uri="{FF2B5EF4-FFF2-40B4-BE49-F238E27FC236}">
                <a16:creationId xmlns:a16="http://schemas.microsoft.com/office/drawing/2014/main" id="{A51A8FA9-DC7A-7095-70F7-D4A07A3FD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9365A1-15BB-4E7F-6B93-D1ED150F8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00186-DC00-494B-872D-2F5D2363C6AA}" type="slidenum">
              <a:rPr lang="en-US" smtClean="0"/>
              <a:t>‹#›</a:t>
            </a:fld>
            <a:endParaRPr lang="en-US"/>
          </a:p>
        </p:txBody>
      </p:sp>
    </p:spTree>
    <p:extLst>
      <p:ext uri="{BB962C8B-B14F-4D97-AF65-F5344CB8AC3E}">
        <p14:creationId xmlns:p14="http://schemas.microsoft.com/office/powerpoint/2010/main" val="22530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hyperlink" Target="https://docs.python.org/3/library/exceptions.html#exception-hierarchy" TargetMode="Externa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6.pn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8.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9.png"/><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70.xml"/></Relationships>
</file>

<file path=ppt/slides/_rels/slide2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0.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77.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10. DERS</a:t>
            </a:r>
          </a:p>
          <a:p>
            <a:pPr algn="ctr"/>
            <a:endParaRPr lang="tr-TR" sz="3600" b="1" dirty="0">
              <a:solidFill>
                <a:schemeClr val="tx1"/>
              </a:solidFill>
              <a:latin typeface="+mj-lt"/>
            </a:endParaRPr>
          </a:p>
          <a:p>
            <a:pPr algn="ctr"/>
            <a:r>
              <a:rPr lang="tr-TR" sz="3600" b="1" dirty="0">
                <a:solidFill>
                  <a:srgbClr val="FF0000"/>
                </a:solidFill>
                <a:latin typeface="+mj-lt"/>
              </a:rPr>
              <a:t>PYTHON’DA HATALAR</a:t>
            </a:r>
          </a:p>
          <a:p>
            <a:pPr algn="ctr"/>
            <a:r>
              <a:rPr lang="tr-TR" sz="3600" b="1" dirty="0">
                <a:solidFill>
                  <a:srgbClr val="FF0000"/>
                </a:solidFill>
                <a:latin typeface="+mj-lt"/>
              </a:rPr>
              <a:t>VE</a:t>
            </a:r>
          </a:p>
          <a:p>
            <a:pPr algn="ctr"/>
            <a:r>
              <a:rPr lang="tr-TR" sz="3600" b="1" dirty="0">
                <a:solidFill>
                  <a:srgbClr val="FF0000"/>
                </a:solidFill>
                <a:latin typeface="+mj-lt"/>
              </a:rPr>
              <a:t>İSTİSNALAR</a:t>
            </a: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HATA YAKALAMA (EXCEPTION HANDLING)</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4524315"/>
          </a:xfrm>
          <a:prstGeom prst="rect">
            <a:avLst/>
          </a:prstGeom>
          <a:noFill/>
        </p:spPr>
        <p:txBody>
          <a:bodyPr wrap="square" rtlCol="0">
            <a:spAutoFit/>
          </a:bodyPr>
          <a:lstStyle/>
          <a:p>
            <a:r>
              <a:rPr lang="tr-TR" dirty="0"/>
              <a:t>Python programlama dilinde hata yakalama, programın beklenmeyen durumlarla başa çıkabilmesi ve hataların kontrol altında tutulması için önemli bir mekanizmadır. Hataların oluşması durumunda programın düzgün şekilde devam etmesini sağlar ve kullanıcıya anlamlı hata mesajları gösterebilir. </a:t>
            </a:r>
          </a:p>
          <a:p>
            <a:endParaRPr lang="tr-TR" dirty="0"/>
          </a:p>
          <a:p>
            <a:r>
              <a:rPr lang="tr-TR" dirty="0"/>
              <a:t>En istenmeyen durum program çalışırken bir hata mesajı (çalışma zamanı hatası) ile karşılaşmaktır. Bir program yazımında altın kural, programın hata vermemesi ya da hiçbir sonuç üretmemesidir. Bu sebeple programcının ya olası hataları yakalayacak kodları yazması ya da hataları gizlemesi beklenir.</a:t>
            </a:r>
          </a:p>
          <a:p>
            <a:r>
              <a:rPr lang="tr-TR" dirty="0"/>
              <a:t>Python'da tüm istisna(</a:t>
            </a:r>
            <a:r>
              <a:rPr lang="tr-TR" dirty="0" err="1"/>
              <a:t>exception</a:t>
            </a:r>
            <a:r>
              <a:rPr lang="tr-TR" dirty="0"/>
              <a:t>) tipleri, yerleşik </a:t>
            </a:r>
            <a:r>
              <a:rPr lang="tr-TR" dirty="0" err="1"/>
              <a:t>BaseException</a:t>
            </a:r>
            <a:r>
              <a:rPr lang="tr-TR" dirty="0"/>
              <a:t> sınıfının altsınıflarıdır. </a:t>
            </a:r>
            <a:r>
              <a:rPr lang="tr-TR" dirty="0" err="1"/>
              <a:t>BaseException</a:t>
            </a:r>
            <a:r>
              <a:rPr lang="tr-TR" dirty="0"/>
              <a:t> sınıfı </a:t>
            </a:r>
            <a:r>
              <a:rPr lang="tr-TR" dirty="0" err="1"/>
              <a:t>SystemExit</a:t>
            </a:r>
            <a:r>
              <a:rPr lang="tr-TR" dirty="0"/>
              <a:t>, </a:t>
            </a:r>
            <a:r>
              <a:rPr lang="tr-TR" dirty="0" err="1"/>
              <a:t>KeyboardInterrupt</a:t>
            </a:r>
            <a:r>
              <a:rPr lang="tr-TR" dirty="0"/>
              <a:t>, </a:t>
            </a:r>
            <a:r>
              <a:rPr lang="tr-TR" dirty="0" err="1"/>
              <a:t>GeneratorExit</a:t>
            </a:r>
            <a:r>
              <a:rPr lang="tr-TR" dirty="0"/>
              <a:t> ve </a:t>
            </a:r>
            <a:r>
              <a:rPr lang="tr-TR" dirty="0" err="1"/>
              <a:t>Exception</a:t>
            </a:r>
            <a:r>
              <a:rPr lang="tr-TR" dirty="0"/>
              <a:t> olmak üzere dört alt sınıfa ayrılır. Tüm bildiğimiz hata mesajları ise </a:t>
            </a:r>
            <a:r>
              <a:rPr lang="tr-TR" dirty="0" err="1"/>
              <a:t>Exception</a:t>
            </a:r>
            <a:r>
              <a:rPr lang="tr-TR" dirty="0"/>
              <a:t> sınıfı altında yer almaktadır. Örneğin </a:t>
            </a:r>
            <a:r>
              <a:rPr lang="tr-TR" dirty="0" err="1"/>
              <a:t>ZeroDivisionError</a:t>
            </a:r>
            <a:r>
              <a:rPr lang="tr-TR" dirty="0"/>
              <a:t> hatası </a:t>
            </a:r>
            <a:r>
              <a:rPr lang="tr-TR" dirty="0" err="1"/>
              <a:t>Exception</a:t>
            </a:r>
            <a:r>
              <a:rPr lang="tr-TR" dirty="0"/>
              <a:t> sınıfı altındaki </a:t>
            </a:r>
            <a:r>
              <a:rPr lang="tr-TR" dirty="0" err="1"/>
              <a:t>ArithmeticError</a:t>
            </a:r>
            <a:r>
              <a:rPr lang="tr-TR" dirty="0"/>
              <a:t> sınıfı altında yer alır. Bir sonraki görseldeki  gibi </a:t>
            </a:r>
            <a:r>
              <a:rPr lang="tr-TR" dirty="0" err="1"/>
              <a:t>Exception</a:t>
            </a:r>
            <a:r>
              <a:rPr lang="tr-TR" dirty="0"/>
              <a:t> hiyerarşisini veren güncel listeye </a:t>
            </a:r>
          </a:p>
          <a:p>
            <a:endParaRPr lang="tr-TR" dirty="0"/>
          </a:p>
        </p:txBody>
      </p:sp>
    </p:spTree>
    <p:extLst>
      <p:ext uri="{BB962C8B-B14F-4D97-AF65-F5344CB8AC3E}">
        <p14:creationId xmlns:p14="http://schemas.microsoft.com/office/powerpoint/2010/main" val="379479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3"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pic>
        <p:nvPicPr>
          <p:cNvPr id="6" name="Picture 5" descr="A screenshot of a computer program&#10;&#10;Description automatically generated with medium confidence">
            <a:extLst>
              <a:ext uri="{FF2B5EF4-FFF2-40B4-BE49-F238E27FC236}">
                <a16:creationId xmlns:a16="http://schemas.microsoft.com/office/drawing/2014/main" id="{EC6FBDAA-B582-2206-6977-8907FEB7E9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8904" y="332655"/>
            <a:ext cx="2793840" cy="4417381"/>
          </a:xfrm>
          <a:prstGeom prst="rect">
            <a:avLst/>
          </a:prstGeom>
        </p:spPr>
      </p:pic>
      <p:sp>
        <p:nvSpPr>
          <p:cNvPr id="11" name="TextBox 10">
            <a:extLst>
              <a:ext uri="{FF2B5EF4-FFF2-40B4-BE49-F238E27FC236}">
                <a16:creationId xmlns:a16="http://schemas.microsoft.com/office/drawing/2014/main" id="{F370C79A-F3EB-D2CF-E503-95651A3E38A7}"/>
              </a:ext>
            </a:extLst>
          </p:cNvPr>
          <p:cNvSpPr txBox="1"/>
          <p:nvPr/>
        </p:nvSpPr>
        <p:spPr>
          <a:xfrm>
            <a:off x="2795015" y="4802501"/>
            <a:ext cx="6601968" cy="923330"/>
          </a:xfrm>
          <a:prstGeom prst="rect">
            <a:avLst/>
          </a:prstGeom>
          <a:noFill/>
        </p:spPr>
        <p:txBody>
          <a:bodyPr wrap="square" rtlCol="0">
            <a:spAutoFit/>
          </a:bodyPr>
          <a:lstStyle/>
          <a:p>
            <a:pPr algn="ctr"/>
            <a:r>
              <a:rPr lang="tr-TR" dirty="0"/>
              <a:t>Bu tabloya  aşağıdaki linkten erişim sağlayabilirsiniz; </a:t>
            </a:r>
          </a:p>
          <a:p>
            <a:pPr algn="ctr"/>
            <a:r>
              <a:rPr lang="en-US" dirty="0">
                <a:hlinkClick r:id="rId7"/>
              </a:rPr>
              <a:t>https://docs.python.org/3/library/exceptions.html#exception-hierarchy</a:t>
            </a:r>
            <a:endParaRPr lang="en-US" dirty="0"/>
          </a:p>
        </p:txBody>
      </p:sp>
    </p:spTree>
    <p:extLst>
      <p:ext uri="{BB962C8B-B14F-4D97-AF65-F5344CB8AC3E}">
        <p14:creationId xmlns:p14="http://schemas.microsoft.com/office/powerpoint/2010/main" val="422298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3"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F8FB1BF2-38C0-98AA-94CA-7C529EF7960F}"/>
              </a:ext>
            </a:extLst>
          </p:cNvPr>
          <p:cNvSpPr txBox="1"/>
          <p:nvPr/>
        </p:nvSpPr>
        <p:spPr>
          <a:xfrm>
            <a:off x="2313432" y="1078751"/>
            <a:ext cx="7607808" cy="4524315"/>
          </a:xfrm>
          <a:prstGeom prst="rect">
            <a:avLst/>
          </a:prstGeom>
          <a:noFill/>
        </p:spPr>
        <p:txBody>
          <a:bodyPr wrap="square" rtlCol="0">
            <a:spAutoFit/>
          </a:bodyPr>
          <a:lstStyle/>
          <a:p>
            <a:r>
              <a:rPr lang="en-US" dirty="0"/>
              <a:t>Python </a:t>
            </a:r>
            <a:r>
              <a:rPr lang="en-US" dirty="0" err="1"/>
              <a:t>dilinde</a:t>
            </a:r>
            <a:r>
              <a:rPr lang="en-US" dirty="0"/>
              <a:t> </a:t>
            </a:r>
            <a:r>
              <a:rPr lang="en-US" dirty="0" err="1"/>
              <a:t>hata</a:t>
            </a:r>
            <a:r>
              <a:rPr lang="en-US" dirty="0"/>
              <a:t> </a:t>
            </a:r>
            <a:r>
              <a:rPr lang="en-US" dirty="0" err="1"/>
              <a:t>yakalama</a:t>
            </a:r>
            <a:r>
              <a:rPr lang="en-US" dirty="0"/>
              <a:t> </a:t>
            </a:r>
            <a:r>
              <a:rPr lang="en-US" dirty="0" err="1"/>
              <a:t>işlemleri</a:t>
            </a:r>
            <a:r>
              <a:rPr lang="en-US" dirty="0"/>
              <a:t> </a:t>
            </a:r>
            <a:r>
              <a:rPr lang="en-US" dirty="0" err="1"/>
              <a:t>dört</a:t>
            </a:r>
            <a:r>
              <a:rPr lang="en-US" dirty="0"/>
              <a:t> </a:t>
            </a:r>
            <a:r>
              <a:rPr lang="en-US" dirty="0" err="1"/>
              <a:t>anahtar</a:t>
            </a:r>
            <a:r>
              <a:rPr lang="en-US" dirty="0"/>
              <a:t> </a:t>
            </a:r>
            <a:r>
              <a:rPr lang="en-US" dirty="0" err="1"/>
              <a:t>sözcük</a:t>
            </a:r>
            <a:r>
              <a:rPr lang="en-US" dirty="0"/>
              <a:t> </a:t>
            </a:r>
            <a:r>
              <a:rPr lang="en-US" dirty="0" err="1"/>
              <a:t>ile</a:t>
            </a:r>
            <a:r>
              <a:rPr lang="en-US" dirty="0"/>
              <a:t> </a:t>
            </a:r>
            <a:r>
              <a:rPr lang="en-US" dirty="0" err="1"/>
              <a:t>yönetilir</a:t>
            </a:r>
            <a:r>
              <a:rPr lang="en-US" dirty="0"/>
              <a:t>; try, except,</a:t>
            </a:r>
            <a:r>
              <a:rPr lang="tr-TR" dirty="0"/>
              <a:t> </a:t>
            </a:r>
            <a:r>
              <a:rPr lang="en-US" dirty="0"/>
              <a:t>else </a:t>
            </a:r>
            <a:r>
              <a:rPr lang="en-US" dirty="0" err="1"/>
              <a:t>ve</a:t>
            </a:r>
            <a:r>
              <a:rPr lang="en-US" dirty="0"/>
              <a:t> finally.</a:t>
            </a:r>
            <a:endParaRPr lang="tr-TR" dirty="0"/>
          </a:p>
          <a:p>
            <a:endParaRPr lang="en-US" dirty="0"/>
          </a:p>
          <a:p>
            <a:r>
              <a:rPr lang="en-US" dirty="0" err="1"/>
              <a:t>Hata</a:t>
            </a:r>
            <a:r>
              <a:rPr lang="en-US" dirty="0"/>
              <a:t> </a:t>
            </a:r>
            <a:r>
              <a:rPr lang="en-US" dirty="0" err="1"/>
              <a:t>yakalama</a:t>
            </a:r>
            <a:r>
              <a:rPr lang="en-US" dirty="0"/>
              <a:t> </a:t>
            </a:r>
            <a:r>
              <a:rPr lang="en-US" dirty="0" err="1"/>
              <a:t>işleminin</a:t>
            </a:r>
            <a:r>
              <a:rPr lang="en-US" dirty="0"/>
              <a:t> </a:t>
            </a:r>
            <a:r>
              <a:rPr lang="en-US" dirty="0" err="1"/>
              <a:t>özünü</a:t>
            </a:r>
            <a:r>
              <a:rPr lang="en-US" dirty="0"/>
              <a:t> try/except </a:t>
            </a:r>
            <a:r>
              <a:rPr lang="en-US" dirty="0" err="1"/>
              <a:t>kod</a:t>
            </a:r>
            <a:r>
              <a:rPr lang="en-US" dirty="0"/>
              <a:t> </a:t>
            </a:r>
            <a:r>
              <a:rPr lang="en-US" dirty="0" err="1"/>
              <a:t>blokları</a:t>
            </a:r>
            <a:r>
              <a:rPr lang="en-US" dirty="0"/>
              <a:t> </a:t>
            </a:r>
            <a:r>
              <a:rPr lang="en-US" dirty="0" err="1"/>
              <a:t>oluşturur</a:t>
            </a:r>
            <a:r>
              <a:rPr lang="en-US" dirty="0"/>
              <a:t>. Bu </a:t>
            </a:r>
            <a:r>
              <a:rPr lang="en-US" dirty="0" err="1"/>
              <a:t>iki</a:t>
            </a:r>
            <a:r>
              <a:rPr lang="en-US" dirty="0"/>
              <a:t> </a:t>
            </a:r>
            <a:r>
              <a:rPr lang="en-US" dirty="0" err="1"/>
              <a:t>kelime</a:t>
            </a:r>
            <a:r>
              <a:rPr lang="en-US" dirty="0"/>
              <a:t> (try </a:t>
            </a:r>
            <a:r>
              <a:rPr lang="en-US" dirty="0" err="1"/>
              <a:t>ve</a:t>
            </a:r>
            <a:r>
              <a:rPr lang="en-US" dirty="0"/>
              <a:t> except) </a:t>
            </a:r>
            <a:r>
              <a:rPr lang="en-US" dirty="0" err="1"/>
              <a:t>birlikte</a:t>
            </a:r>
            <a:r>
              <a:rPr lang="en-US" dirty="0"/>
              <a:t> </a:t>
            </a:r>
            <a:r>
              <a:rPr lang="en-US" dirty="0" err="1"/>
              <a:t>aynı</a:t>
            </a:r>
            <a:r>
              <a:rPr lang="en-US" dirty="0"/>
              <a:t> </a:t>
            </a:r>
            <a:r>
              <a:rPr lang="en-US" dirty="0" err="1"/>
              <a:t>yapıyı</a:t>
            </a:r>
            <a:r>
              <a:rPr lang="en-US" dirty="0"/>
              <a:t> </a:t>
            </a:r>
            <a:r>
              <a:rPr lang="en-US" dirty="0" err="1"/>
              <a:t>oluşturur</a:t>
            </a:r>
            <a:r>
              <a:rPr lang="en-US" dirty="0"/>
              <a:t>. try </a:t>
            </a:r>
            <a:r>
              <a:rPr lang="en-US" dirty="0" err="1"/>
              <a:t>kelimesi</a:t>
            </a:r>
            <a:r>
              <a:rPr lang="en-US" dirty="0"/>
              <a:t> </a:t>
            </a:r>
            <a:r>
              <a:rPr lang="en-US" dirty="0" err="1"/>
              <a:t>tek</a:t>
            </a:r>
            <a:r>
              <a:rPr lang="en-US" dirty="0"/>
              <a:t> </a:t>
            </a:r>
            <a:r>
              <a:rPr lang="en-US" dirty="0" err="1"/>
              <a:t>başına</a:t>
            </a:r>
            <a:r>
              <a:rPr lang="en-US" dirty="0"/>
              <a:t> </a:t>
            </a:r>
            <a:r>
              <a:rPr lang="en-US" dirty="0" err="1"/>
              <a:t>kullanılmaz</a:t>
            </a:r>
            <a:r>
              <a:rPr lang="en-US" dirty="0"/>
              <a:t>, except </a:t>
            </a:r>
            <a:r>
              <a:rPr lang="en-US" dirty="0" err="1"/>
              <a:t>ile</a:t>
            </a:r>
            <a:r>
              <a:rPr lang="en-US" dirty="0"/>
              <a:t> </a:t>
            </a:r>
            <a:r>
              <a:rPr lang="en-US" dirty="0" err="1"/>
              <a:t>birlikte</a:t>
            </a:r>
            <a:r>
              <a:rPr lang="en-US" dirty="0"/>
              <a:t> </a:t>
            </a:r>
            <a:r>
              <a:rPr lang="en-US" dirty="0" err="1"/>
              <a:t>kullanılır</a:t>
            </a:r>
            <a:r>
              <a:rPr lang="en-US" dirty="0"/>
              <a:t>. </a:t>
            </a:r>
            <a:r>
              <a:rPr lang="en-US" dirty="0" err="1"/>
              <a:t>Aynı</a:t>
            </a:r>
            <a:r>
              <a:rPr lang="en-US" dirty="0"/>
              <a:t> </a:t>
            </a:r>
            <a:r>
              <a:rPr lang="en-US" dirty="0" err="1"/>
              <a:t>yapıda</a:t>
            </a:r>
            <a:r>
              <a:rPr lang="en-US" dirty="0"/>
              <a:t> </a:t>
            </a:r>
            <a:r>
              <a:rPr lang="en-US" dirty="0" err="1"/>
              <a:t>seçimlik</a:t>
            </a:r>
            <a:r>
              <a:rPr lang="en-US" dirty="0"/>
              <a:t> </a:t>
            </a:r>
            <a:r>
              <a:rPr lang="en-US" dirty="0" err="1"/>
              <a:t>olarak</a:t>
            </a:r>
            <a:r>
              <a:rPr lang="en-US" dirty="0"/>
              <a:t> </a:t>
            </a:r>
            <a:r>
              <a:rPr lang="en-US" dirty="0" err="1"/>
              <a:t>istenirse</a:t>
            </a:r>
            <a:r>
              <a:rPr lang="en-US" dirty="0"/>
              <a:t> else </a:t>
            </a:r>
            <a:r>
              <a:rPr lang="en-US" dirty="0" err="1"/>
              <a:t>ve</a:t>
            </a:r>
            <a:r>
              <a:rPr lang="en-US" dirty="0"/>
              <a:t> finally </a:t>
            </a:r>
            <a:r>
              <a:rPr lang="en-US" dirty="0" err="1"/>
              <a:t>ifadeleri</a:t>
            </a:r>
            <a:r>
              <a:rPr lang="en-US" dirty="0"/>
              <a:t> de </a:t>
            </a:r>
            <a:r>
              <a:rPr lang="en-US" dirty="0" err="1"/>
              <a:t>kullanılabilir</a:t>
            </a:r>
            <a:r>
              <a:rPr lang="en-US" dirty="0"/>
              <a:t>.</a:t>
            </a:r>
            <a:endParaRPr lang="tr-TR" dirty="0"/>
          </a:p>
          <a:p>
            <a:endParaRPr lang="tr-TR" dirty="0"/>
          </a:p>
          <a:p>
            <a:endParaRPr lang="en-US" dirty="0"/>
          </a:p>
          <a:p>
            <a:r>
              <a:rPr lang="en-US" dirty="0"/>
              <a:t>Bir </a:t>
            </a:r>
            <a:r>
              <a:rPr lang="en-US" dirty="0" err="1"/>
              <a:t>işlemin</a:t>
            </a:r>
            <a:r>
              <a:rPr lang="en-US" dirty="0"/>
              <a:t> her </a:t>
            </a:r>
            <a:r>
              <a:rPr lang="en-US" dirty="0" err="1"/>
              <a:t>koşulda</a:t>
            </a:r>
            <a:r>
              <a:rPr lang="tr-TR" dirty="0"/>
              <a:t> </a:t>
            </a:r>
            <a:r>
              <a:rPr lang="en-US" dirty="0" err="1"/>
              <a:t>hata</a:t>
            </a:r>
            <a:r>
              <a:rPr lang="en-US" dirty="0"/>
              <a:t> </a:t>
            </a:r>
            <a:r>
              <a:rPr lang="en-US" dirty="0" err="1"/>
              <a:t>olsun</a:t>
            </a:r>
            <a:r>
              <a:rPr lang="en-US" dirty="0"/>
              <a:t> </a:t>
            </a:r>
            <a:r>
              <a:rPr lang="en-US" dirty="0" err="1"/>
              <a:t>ya</a:t>
            </a:r>
            <a:r>
              <a:rPr lang="en-US" dirty="0"/>
              <a:t> da </a:t>
            </a:r>
            <a:r>
              <a:rPr lang="en-US" dirty="0" err="1"/>
              <a:t>olmasın</a:t>
            </a:r>
            <a:r>
              <a:rPr lang="tr-TR" dirty="0"/>
              <a:t> </a:t>
            </a:r>
            <a:r>
              <a:rPr lang="en-US" dirty="0"/>
              <a:t> </a:t>
            </a:r>
            <a:r>
              <a:rPr lang="en-US" dirty="0" err="1"/>
              <a:t>kesin</a:t>
            </a:r>
            <a:r>
              <a:rPr lang="en-US" dirty="0"/>
              <a:t> </a:t>
            </a:r>
            <a:r>
              <a:rPr lang="en-US" dirty="0" err="1"/>
              <a:t>olarak</a:t>
            </a:r>
            <a:r>
              <a:rPr lang="en-US" dirty="0"/>
              <a:t> </a:t>
            </a:r>
            <a:r>
              <a:rPr lang="en-US" dirty="0" err="1"/>
              <a:t>yapılması</a:t>
            </a:r>
            <a:r>
              <a:rPr lang="en-US" dirty="0"/>
              <a:t> </a:t>
            </a:r>
            <a:r>
              <a:rPr lang="en-US" dirty="0" err="1"/>
              <a:t>istendiğinde</a:t>
            </a:r>
            <a:r>
              <a:rPr lang="en-US" dirty="0"/>
              <a:t> try/except </a:t>
            </a:r>
            <a:r>
              <a:rPr lang="en-US" dirty="0" err="1"/>
              <a:t>bloğuna</a:t>
            </a:r>
            <a:r>
              <a:rPr lang="en-US" dirty="0"/>
              <a:t> finally </a:t>
            </a:r>
            <a:r>
              <a:rPr lang="en-US" dirty="0" err="1"/>
              <a:t>ifadesi</a:t>
            </a:r>
            <a:r>
              <a:rPr lang="en-US" dirty="0"/>
              <a:t> </a:t>
            </a:r>
            <a:r>
              <a:rPr lang="en-US" dirty="0" err="1"/>
              <a:t>eklenir</a:t>
            </a:r>
            <a:r>
              <a:rPr lang="en-US" dirty="0"/>
              <a:t>. </a:t>
            </a:r>
            <a:r>
              <a:rPr lang="en-US" dirty="0" err="1"/>
              <a:t>Örneğin</a:t>
            </a:r>
            <a:r>
              <a:rPr lang="en-US" dirty="0"/>
              <a:t> </a:t>
            </a:r>
            <a:r>
              <a:rPr lang="en-US" dirty="0" err="1"/>
              <a:t>açık</a:t>
            </a:r>
            <a:r>
              <a:rPr lang="en-US" dirty="0"/>
              <a:t> </a:t>
            </a:r>
            <a:r>
              <a:rPr lang="en-US" dirty="0" err="1"/>
              <a:t>kalmış</a:t>
            </a:r>
            <a:r>
              <a:rPr lang="en-US" dirty="0"/>
              <a:t> </a:t>
            </a:r>
            <a:r>
              <a:rPr lang="en-US" dirty="0" err="1"/>
              <a:t>dosyaların</a:t>
            </a:r>
            <a:r>
              <a:rPr lang="en-US" dirty="0"/>
              <a:t> </a:t>
            </a:r>
            <a:r>
              <a:rPr lang="en-US" dirty="0" err="1"/>
              <a:t>kapatılması</a:t>
            </a:r>
            <a:r>
              <a:rPr lang="en-US" dirty="0"/>
              <a:t> '</a:t>
            </a:r>
            <a:r>
              <a:rPr lang="en-US" dirty="0" err="1"/>
              <a:t>dosya.close</a:t>
            </a:r>
            <a:r>
              <a:rPr lang="en-US" dirty="0"/>
              <a:t>()' </a:t>
            </a:r>
            <a:r>
              <a:rPr lang="en-US" dirty="0" err="1"/>
              <a:t>gibi</a:t>
            </a:r>
            <a:r>
              <a:rPr lang="en-US" dirty="0"/>
              <a:t> </a:t>
            </a:r>
            <a:r>
              <a:rPr lang="en-US" dirty="0" err="1"/>
              <a:t>işlemler</a:t>
            </a:r>
            <a:r>
              <a:rPr lang="en-US" dirty="0"/>
              <a:t> </a:t>
            </a:r>
            <a:r>
              <a:rPr lang="en-US" dirty="0" err="1"/>
              <a:t>genelde</a:t>
            </a:r>
            <a:r>
              <a:rPr lang="en-US" dirty="0"/>
              <a:t> finally </a:t>
            </a:r>
            <a:r>
              <a:rPr lang="en-US" dirty="0" err="1"/>
              <a:t>bloğu</a:t>
            </a:r>
            <a:r>
              <a:rPr lang="en-US" dirty="0"/>
              <a:t> </a:t>
            </a:r>
            <a:r>
              <a:rPr lang="en-US" dirty="0" err="1"/>
              <a:t>içerisine</a:t>
            </a:r>
            <a:r>
              <a:rPr lang="en-US" dirty="0"/>
              <a:t> </a:t>
            </a:r>
            <a:r>
              <a:rPr lang="en-US" dirty="0" err="1"/>
              <a:t>yazılarak</a:t>
            </a:r>
            <a:r>
              <a:rPr lang="en-US" dirty="0"/>
              <a:t> </a:t>
            </a:r>
            <a:r>
              <a:rPr lang="en-US" dirty="0" err="1"/>
              <a:t>olası</a:t>
            </a:r>
            <a:r>
              <a:rPr lang="en-US" dirty="0"/>
              <a:t> </a:t>
            </a:r>
            <a:r>
              <a:rPr lang="en-US" dirty="0" err="1"/>
              <a:t>problemler</a:t>
            </a:r>
            <a:r>
              <a:rPr lang="en-US" dirty="0"/>
              <a:t> </a:t>
            </a:r>
            <a:r>
              <a:rPr lang="en-US" dirty="0" err="1"/>
              <a:t>engellenmiş</a:t>
            </a:r>
            <a:r>
              <a:rPr lang="en-US" dirty="0"/>
              <a:t> </a:t>
            </a:r>
            <a:r>
              <a:rPr lang="en-US" dirty="0" err="1"/>
              <a:t>olur</a:t>
            </a:r>
            <a:r>
              <a:rPr lang="en-US" dirty="0"/>
              <a:t>.</a:t>
            </a:r>
          </a:p>
          <a:p>
            <a:r>
              <a:rPr lang="en-US" dirty="0" err="1"/>
              <a:t>Seçimli</a:t>
            </a:r>
            <a:r>
              <a:rPr lang="en-US" dirty="0"/>
              <a:t> </a:t>
            </a:r>
            <a:r>
              <a:rPr lang="en-US" dirty="0" err="1"/>
              <a:t>yapılardan</a:t>
            </a:r>
            <a:r>
              <a:rPr lang="en-US" dirty="0"/>
              <a:t> </a:t>
            </a:r>
            <a:r>
              <a:rPr lang="en-US" dirty="0" err="1"/>
              <a:t>hatırlanacağı</a:t>
            </a:r>
            <a:r>
              <a:rPr lang="en-US" dirty="0"/>
              <a:t> </a:t>
            </a:r>
            <a:r>
              <a:rPr lang="en-US" dirty="0" err="1"/>
              <a:t>üzere</a:t>
            </a:r>
            <a:r>
              <a:rPr lang="en-US" dirty="0"/>
              <a:t> </a:t>
            </a:r>
            <a:r>
              <a:rPr lang="en-US" dirty="0" err="1"/>
              <a:t>else'nin</a:t>
            </a:r>
            <a:r>
              <a:rPr lang="en-US" dirty="0"/>
              <a:t>; if-else </a:t>
            </a:r>
            <a:r>
              <a:rPr lang="en-US" dirty="0" err="1"/>
              <a:t>yapısındaki</a:t>
            </a:r>
            <a:r>
              <a:rPr lang="en-US" dirty="0"/>
              <a:t> </a:t>
            </a:r>
            <a:r>
              <a:rPr lang="en-US" dirty="0" err="1"/>
              <a:t>işlevi</a:t>
            </a:r>
            <a:r>
              <a:rPr lang="en-US" dirty="0"/>
              <a:t> </a:t>
            </a:r>
            <a:r>
              <a:rPr lang="en-US" dirty="0" err="1"/>
              <a:t>neyse</a:t>
            </a:r>
            <a:r>
              <a:rPr lang="en-US" dirty="0"/>
              <a:t> try- except-else </a:t>
            </a:r>
            <a:r>
              <a:rPr lang="en-US" dirty="0" err="1"/>
              <a:t>yapısındaki</a:t>
            </a:r>
            <a:r>
              <a:rPr lang="en-US" dirty="0"/>
              <a:t> </a:t>
            </a:r>
            <a:r>
              <a:rPr lang="en-US" dirty="0" err="1"/>
              <a:t>işlevi</a:t>
            </a:r>
            <a:r>
              <a:rPr lang="en-US" dirty="0"/>
              <a:t> de </a:t>
            </a:r>
            <a:r>
              <a:rPr lang="en-US" dirty="0" err="1"/>
              <a:t>aynıdır</a:t>
            </a:r>
            <a:r>
              <a:rPr lang="en-US" dirty="0"/>
              <a:t>. </a:t>
            </a:r>
            <a:r>
              <a:rPr lang="en-US" dirty="0" err="1"/>
              <a:t>Genelde</a:t>
            </a:r>
            <a:r>
              <a:rPr lang="en-US" dirty="0"/>
              <a:t> </a:t>
            </a:r>
            <a:r>
              <a:rPr lang="en-US" dirty="0" err="1"/>
              <a:t>hataları</a:t>
            </a:r>
            <a:r>
              <a:rPr lang="en-US" dirty="0"/>
              <a:t> </a:t>
            </a:r>
            <a:r>
              <a:rPr lang="en-US" dirty="0" err="1"/>
              <a:t>gruplandırma</a:t>
            </a:r>
            <a:r>
              <a:rPr lang="en-US" dirty="0"/>
              <a:t> da </a:t>
            </a:r>
            <a:r>
              <a:rPr lang="en-US" dirty="0" err="1"/>
              <a:t>kullanılır</a:t>
            </a:r>
            <a:r>
              <a:rPr lang="en-US" dirty="0"/>
              <a:t>.</a:t>
            </a:r>
          </a:p>
        </p:txBody>
      </p:sp>
    </p:spTree>
    <p:extLst>
      <p:ext uri="{BB962C8B-B14F-4D97-AF65-F5344CB8AC3E}">
        <p14:creationId xmlns:p14="http://schemas.microsoft.com/office/powerpoint/2010/main" val="423969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pic>
        <p:nvPicPr>
          <p:cNvPr id="6" name="Picture 5" descr="A picture containing text, screenshot, font&#10;&#10;Description automatically generated">
            <a:extLst>
              <a:ext uri="{FF2B5EF4-FFF2-40B4-BE49-F238E27FC236}">
                <a16:creationId xmlns:a16="http://schemas.microsoft.com/office/drawing/2014/main" id="{642D986D-145A-B78C-CC42-8F80CD01E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4664" y="720496"/>
            <a:ext cx="7282255" cy="3988218"/>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003870E8-D91A-E34D-EDD1-1BC43CA58D9D}"/>
              </a:ext>
            </a:extLst>
          </p:cNvPr>
          <p:cNvSpPr txBox="1"/>
          <p:nvPr/>
        </p:nvSpPr>
        <p:spPr>
          <a:xfrm>
            <a:off x="4320740" y="4708714"/>
            <a:ext cx="3630168" cy="646331"/>
          </a:xfrm>
          <a:prstGeom prst="rect">
            <a:avLst/>
          </a:prstGeom>
          <a:noFill/>
        </p:spPr>
        <p:txBody>
          <a:bodyPr wrap="square" rtlCol="0">
            <a:spAutoFit/>
          </a:bodyPr>
          <a:lstStyle/>
          <a:p>
            <a:pPr algn="ctr"/>
            <a:r>
              <a:rPr lang="tr-TR" dirty="0"/>
              <a:t>Örnek 5.1</a:t>
            </a:r>
          </a:p>
          <a:p>
            <a:pPr algn="ctr"/>
            <a:r>
              <a:rPr lang="tr-TR" dirty="0"/>
              <a:t>(ornek_5.1.py)</a:t>
            </a:r>
            <a:endParaRPr lang="en-US" dirty="0"/>
          </a:p>
        </p:txBody>
      </p:sp>
    </p:spTree>
    <p:extLst>
      <p:ext uri="{BB962C8B-B14F-4D97-AF65-F5344CB8AC3E}">
        <p14:creationId xmlns:p14="http://schemas.microsoft.com/office/powerpoint/2010/main" val="309978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360676" y="1720840"/>
            <a:ext cx="7470648" cy="3416320"/>
          </a:xfrm>
          <a:prstGeom prst="rect">
            <a:avLst/>
          </a:prstGeom>
          <a:noFill/>
        </p:spPr>
        <p:txBody>
          <a:bodyPr wrap="square" rtlCol="0">
            <a:spAutoFit/>
          </a:bodyPr>
          <a:lstStyle/>
          <a:p>
            <a:r>
              <a:rPr lang="tr-TR" b="1" dirty="0"/>
              <a:t>Örnek 5.1 Açıklama:</a:t>
            </a:r>
          </a:p>
          <a:p>
            <a:r>
              <a:rPr lang="en-US" dirty="0"/>
              <a:t>try </a:t>
            </a:r>
            <a:r>
              <a:rPr lang="en-US" dirty="0" err="1"/>
              <a:t>bloğunda</a:t>
            </a:r>
            <a:r>
              <a:rPr lang="en-US" dirty="0"/>
              <a:t> </a:t>
            </a:r>
            <a:r>
              <a:rPr lang="en-US" dirty="0" err="1"/>
              <a:t>atılan</a:t>
            </a:r>
            <a:r>
              <a:rPr lang="en-US" dirty="0"/>
              <a:t> </a:t>
            </a:r>
            <a:r>
              <a:rPr lang="en-US" dirty="0" err="1"/>
              <a:t>hatayı</a:t>
            </a:r>
            <a:r>
              <a:rPr lang="en-US" dirty="0"/>
              <a:t> except </a:t>
            </a:r>
            <a:r>
              <a:rPr lang="en-US" dirty="0" err="1"/>
              <a:t>bloğu</a:t>
            </a:r>
            <a:r>
              <a:rPr lang="en-US" dirty="0"/>
              <a:t> </a:t>
            </a:r>
            <a:r>
              <a:rPr lang="en-US" dirty="0" err="1"/>
              <a:t>yakalar</a:t>
            </a:r>
            <a:r>
              <a:rPr lang="en-US" dirty="0"/>
              <a:t> </a:t>
            </a:r>
            <a:r>
              <a:rPr lang="en-US" dirty="0" err="1"/>
              <a:t>ve</a:t>
            </a:r>
            <a:r>
              <a:rPr lang="en-US" dirty="0"/>
              <a:t> </a:t>
            </a:r>
            <a:r>
              <a:rPr lang="en-US" dirty="0" err="1"/>
              <a:t>onun</a:t>
            </a:r>
            <a:r>
              <a:rPr lang="en-US" dirty="0"/>
              <a:t> hangi tip </a:t>
            </a:r>
            <a:r>
              <a:rPr lang="en-US" dirty="0" err="1"/>
              <a:t>olduğunu</a:t>
            </a:r>
            <a:r>
              <a:rPr lang="en-US" dirty="0"/>
              <a:t> </a:t>
            </a:r>
            <a:r>
              <a:rPr lang="en-US" dirty="0" err="1"/>
              <a:t>belirlemeye</a:t>
            </a:r>
            <a:r>
              <a:rPr lang="en-US" dirty="0"/>
              <a:t> </a:t>
            </a:r>
            <a:r>
              <a:rPr lang="en-US" dirty="0" err="1"/>
              <a:t>çalışır</a:t>
            </a:r>
            <a:r>
              <a:rPr lang="en-US" dirty="0"/>
              <a:t>. </a:t>
            </a:r>
            <a:r>
              <a:rPr lang="en-US" dirty="0" err="1"/>
              <a:t>Önce</a:t>
            </a:r>
            <a:r>
              <a:rPr lang="en-US" dirty="0"/>
              <a:t>, </a:t>
            </a:r>
            <a:r>
              <a:rPr lang="en-US" dirty="0" err="1"/>
              <a:t>hatanın</a:t>
            </a:r>
            <a:r>
              <a:rPr lang="en-US" dirty="0"/>
              <a:t> Exception-1 </a:t>
            </a:r>
            <a:r>
              <a:rPr lang="en-US" dirty="0" err="1"/>
              <a:t>tipinden</a:t>
            </a:r>
            <a:r>
              <a:rPr lang="en-US" dirty="0"/>
              <a:t> </a:t>
            </a:r>
            <a:r>
              <a:rPr lang="en-US" dirty="0" err="1"/>
              <a:t>olup</a:t>
            </a:r>
            <a:r>
              <a:rPr lang="en-US" dirty="0"/>
              <a:t> </a:t>
            </a:r>
            <a:r>
              <a:rPr lang="en-US" dirty="0" err="1"/>
              <a:t>olmadığına</a:t>
            </a:r>
            <a:r>
              <a:rPr lang="en-US" dirty="0"/>
              <a:t> </a:t>
            </a:r>
            <a:r>
              <a:rPr lang="en-US" dirty="0" err="1"/>
              <a:t>bakar</a:t>
            </a:r>
            <a:r>
              <a:rPr lang="en-US" dirty="0"/>
              <a:t>. O </a:t>
            </a:r>
            <a:r>
              <a:rPr lang="en-US" dirty="0" err="1"/>
              <a:t>tipten</a:t>
            </a:r>
            <a:r>
              <a:rPr lang="en-US" dirty="0"/>
              <a:t> </a:t>
            </a:r>
            <a:r>
              <a:rPr lang="en-US" dirty="0" err="1"/>
              <a:t>ise</a:t>
            </a:r>
            <a:r>
              <a:rPr lang="en-US" dirty="0"/>
              <a:t>, </a:t>
            </a:r>
            <a:r>
              <a:rPr lang="en-US" dirty="0" err="1"/>
              <a:t>istenen</a:t>
            </a:r>
            <a:r>
              <a:rPr lang="en-US" dirty="0"/>
              <a:t> </a:t>
            </a:r>
            <a:r>
              <a:rPr lang="en-US" dirty="0" err="1"/>
              <a:t>önlemleri</a:t>
            </a:r>
            <a:r>
              <a:rPr lang="en-US" dirty="0"/>
              <a:t> </a:t>
            </a:r>
            <a:r>
              <a:rPr lang="en-US" dirty="0" err="1"/>
              <a:t>alacak</a:t>
            </a:r>
            <a:r>
              <a:rPr lang="en-US" dirty="0"/>
              <a:t> </a:t>
            </a:r>
            <a:r>
              <a:rPr lang="en-US" dirty="0" err="1"/>
              <a:t>kodları</a:t>
            </a:r>
            <a:r>
              <a:rPr lang="en-US" dirty="0"/>
              <a:t> </a:t>
            </a:r>
            <a:r>
              <a:rPr lang="en-US" dirty="0" err="1"/>
              <a:t>çalıştırır</a:t>
            </a:r>
            <a:r>
              <a:rPr lang="en-US" dirty="0"/>
              <a:t>. </a:t>
            </a:r>
            <a:r>
              <a:rPr lang="en-US" dirty="0" err="1"/>
              <a:t>Değilse</a:t>
            </a:r>
            <a:r>
              <a:rPr lang="en-US" dirty="0"/>
              <a:t>, </a:t>
            </a:r>
            <a:r>
              <a:rPr lang="en-US" dirty="0" err="1"/>
              <a:t>hatayı</a:t>
            </a:r>
            <a:r>
              <a:rPr lang="en-US" dirty="0"/>
              <a:t> </a:t>
            </a:r>
            <a:r>
              <a:rPr lang="en-US" dirty="0" err="1"/>
              <a:t>kendisinden</a:t>
            </a:r>
            <a:r>
              <a:rPr lang="en-US" dirty="0"/>
              <a:t> </a:t>
            </a:r>
            <a:r>
              <a:rPr lang="en-US" dirty="0" err="1"/>
              <a:t>sonra</a:t>
            </a:r>
            <a:r>
              <a:rPr lang="en-US" dirty="0"/>
              <a:t> </a:t>
            </a:r>
            <a:r>
              <a:rPr lang="en-US" dirty="0" err="1"/>
              <a:t>gelen</a:t>
            </a:r>
            <a:r>
              <a:rPr lang="en-US" dirty="0"/>
              <a:t> except </a:t>
            </a:r>
            <a:r>
              <a:rPr lang="en-US" dirty="0" err="1"/>
              <a:t>bloğuna</a:t>
            </a:r>
            <a:r>
              <a:rPr lang="en-US" dirty="0"/>
              <a:t> </a:t>
            </a:r>
            <a:r>
              <a:rPr lang="en-US" dirty="0" err="1"/>
              <a:t>yollar</a:t>
            </a:r>
            <a:r>
              <a:rPr lang="en-US" dirty="0"/>
              <a:t>. Bu </a:t>
            </a:r>
            <a:r>
              <a:rPr lang="en-US" dirty="0" err="1"/>
              <a:t>süreç</a:t>
            </a:r>
            <a:r>
              <a:rPr lang="en-US" dirty="0"/>
              <a:t> </a:t>
            </a:r>
            <a:r>
              <a:rPr lang="en-US" dirty="0" err="1"/>
              <a:t>hata</a:t>
            </a:r>
            <a:r>
              <a:rPr lang="en-US" dirty="0"/>
              <a:t> tipi </a:t>
            </a:r>
            <a:r>
              <a:rPr lang="en-US" dirty="0" err="1"/>
              <a:t>belirlenene</a:t>
            </a:r>
            <a:r>
              <a:rPr lang="en-US" dirty="0"/>
              <a:t> </a:t>
            </a:r>
            <a:r>
              <a:rPr lang="en-US" dirty="0" err="1"/>
              <a:t>kadar</a:t>
            </a:r>
            <a:r>
              <a:rPr lang="en-US" dirty="0"/>
              <a:t> </a:t>
            </a:r>
            <a:r>
              <a:rPr lang="en-US" dirty="0" err="1"/>
              <a:t>arka</a:t>
            </a:r>
            <a:r>
              <a:rPr lang="en-US" dirty="0"/>
              <a:t> </a:t>
            </a:r>
            <a:r>
              <a:rPr lang="en-US" dirty="0" err="1"/>
              <a:t>arkaya</a:t>
            </a:r>
            <a:r>
              <a:rPr lang="en-US" dirty="0"/>
              <a:t> </a:t>
            </a:r>
            <a:r>
              <a:rPr lang="en-US" dirty="0" err="1"/>
              <a:t>devam</a:t>
            </a:r>
            <a:r>
              <a:rPr lang="en-US" dirty="0"/>
              <a:t> </a:t>
            </a:r>
            <a:r>
              <a:rPr lang="en-US" dirty="0" err="1"/>
              <a:t>eder</a:t>
            </a:r>
            <a:r>
              <a:rPr lang="en-US" dirty="0"/>
              <a:t>. </a:t>
            </a:r>
            <a:r>
              <a:rPr lang="en-US" dirty="0" err="1"/>
              <a:t>Eğer</a:t>
            </a:r>
            <a:r>
              <a:rPr lang="en-US" dirty="0"/>
              <a:t> try </a:t>
            </a:r>
            <a:r>
              <a:rPr lang="en-US" dirty="0" err="1"/>
              <a:t>bloğunda</a:t>
            </a:r>
            <a:r>
              <a:rPr lang="en-US" dirty="0"/>
              <a:t> </a:t>
            </a:r>
            <a:r>
              <a:rPr lang="en-US" dirty="0" err="1"/>
              <a:t>bir</a:t>
            </a:r>
            <a:r>
              <a:rPr lang="en-US" dirty="0"/>
              <a:t> </a:t>
            </a:r>
            <a:r>
              <a:rPr lang="en-US" dirty="0" err="1"/>
              <a:t>hata</a:t>
            </a:r>
            <a:r>
              <a:rPr lang="en-US" dirty="0"/>
              <a:t> </a:t>
            </a:r>
            <a:r>
              <a:rPr lang="en-US" dirty="0" err="1"/>
              <a:t>atılmadı</a:t>
            </a:r>
            <a:r>
              <a:rPr lang="en-US" dirty="0"/>
              <a:t> (</a:t>
            </a:r>
            <a:r>
              <a:rPr lang="en-US" dirty="0" err="1"/>
              <a:t>ortaya</a:t>
            </a:r>
            <a:r>
              <a:rPr lang="en-US" dirty="0"/>
              <a:t> </a:t>
            </a:r>
            <a:r>
              <a:rPr lang="en-US" dirty="0" err="1"/>
              <a:t>çıkmadı</a:t>
            </a:r>
            <a:r>
              <a:rPr lang="en-US" dirty="0"/>
              <a:t>) </a:t>
            </a:r>
            <a:r>
              <a:rPr lang="en-US" dirty="0" err="1"/>
              <a:t>ise</a:t>
            </a:r>
            <a:r>
              <a:rPr lang="en-US" dirty="0"/>
              <a:t> else </a:t>
            </a:r>
            <a:r>
              <a:rPr lang="en-US" dirty="0" err="1"/>
              <a:t>kısmındaki</a:t>
            </a:r>
            <a:r>
              <a:rPr lang="en-US" dirty="0"/>
              <a:t> </a:t>
            </a:r>
            <a:r>
              <a:rPr lang="en-US" dirty="0" err="1"/>
              <a:t>kod</a:t>
            </a:r>
            <a:r>
              <a:rPr lang="en-US" dirty="0"/>
              <a:t> </a:t>
            </a:r>
            <a:r>
              <a:rPr lang="en-US" dirty="0" err="1"/>
              <a:t>çalışır</a:t>
            </a:r>
            <a:r>
              <a:rPr lang="en-US" dirty="0"/>
              <a:t>, </a:t>
            </a:r>
            <a:r>
              <a:rPr lang="en-US" dirty="0" err="1"/>
              <a:t>istenirse</a:t>
            </a:r>
            <a:r>
              <a:rPr lang="en-US" dirty="0"/>
              <a:t> else </a:t>
            </a:r>
            <a:r>
              <a:rPr lang="en-US" dirty="0" err="1"/>
              <a:t>bloğu</a:t>
            </a:r>
            <a:r>
              <a:rPr lang="en-US" dirty="0"/>
              <a:t> </a:t>
            </a:r>
            <a:r>
              <a:rPr lang="en-US" dirty="0" err="1"/>
              <a:t>içerisinde</a:t>
            </a:r>
            <a:r>
              <a:rPr lang="en-US" dirty="0"/>
              <a:t> de </a:t>
            </a:r>
            <a:r>
              <a:rPr lang="en-US" dirty="0" err="1"/>
              <a:t>başka</a:t>
            </a:r>
            <a:r>
              <a:rPr lang="en-US" dirty="0"/>
              <a:t> try-except </a:t>
            </a:r>
            <a:r>
              <a:rPr lang="en-US" dirty="0" err="1"/>
              <a:t>kod</a:t>
            </a:r>
            <a:r>
              <a:rPr lang="en-US" dirty="0"/>
              <a:t> </a:t>
            </a:r>
            <a:r>
              <a:rPr lang="en-US" dirty="0" err="1"/>
              <a:t>blokları</a:t>
            </a:r>
            <a:r>
              <a:rPr lang="en-US" dirty="0"/>
              <a:t> </a:t>
            </a:r>
            <a:r>
              <a:rPr lang="en-US" dirty="0" err="1"/>
              <a:t>tanımlanabilir</a:t>
            </a:r>
            <a:r>
              <a:rPr lang="en-US" dirty="0"/>
              <a:t>. </a:t>
            </a:r>
            <a:endParaRPr lang="tr-TR" dirty="0"/>
          </a:p>
          <a:p>
            <a:endParaRPr lang="tr-TR" dirty="0"/>
          </a:p>
          <a:p>
            <a:r>
              <a:rPr lang="en-US" dirty="0" err="1"/>
              <a:t>Hiçbir</a:t>
            </a:r>
            <a:r>
              <a:rPr lang="en-US" dirty="0"/>
              <a:t> except </a:t>
            </a:r>
            <a:r>
              <a:rPr lang="en-US" dirty="0" err="1"/>
              <a:t>bloğu</a:t>
            </a:r>
            <a:r>
              <a:rPr lang="en-US" dirty="0"/>
              <a:t> </a:t>
            </a:r>
            <a:r>
              <a:rPr lang="en-US" dirty="0" err="1"/>
              <a:t>hata</a:t>
            </a:r>
            <a:r>
              <a:rPr lang="en-US" dirty="0"/>
              <a:t> </a:t>
            </a:r>
            <a:r>
              <a:rPr lang="en-US" dirty="0" err="1"/>
              <a:t>ile</a:t>
            </a:r>
            <a:r>
              <a:rPr lang="en-US" dirty="0"/>
              <a:t> </a:t>
            </a:r>
            <a:r>
              <a:rPr lang="en-US" dirty="0" err="1"/>
              <a:t>uyuşmazsa</a:t>
            </a:r>
            <a:r>
              <a:rPr lang="en-US" dirty="0"/>
              <a:t> finally </a:t>
            </a:r>
            <a:r>
              <a:rPr lang="en-US" dirty="0" err="1"/>
              <a:t>bloğundaki</a:t>
            </a:r>
            <a:r>
              <a:rPr lang="en-US" dirty="0"/>
              <a:t> </a:t>
            </a:r>
            <a:r>
              <a:rPr lang="en-US" dirty="0" err="1"/>
              <a:t>kod</a:t>
            </a:r>
            <a:r>
              <a:rPr lang="en-US" dirty="0"/>
              <a:t> </a:t>
            </a:r>
            <a:r>
              <a:rPr lang="en-US" dirty="0" err="1"/>
              <a:t>çalışır</a:t>
            </a:r>
            <a:r>
              <a:rPr lang="en-US" dirty="0"/>
              <a:t>. try </a:t>
            </a:r>
            <a:r>
              <a:rPr lang="en-US" dirty="0" err="1"/>
              <a:t>deyimi</a:t>
            </a:r>
            <a:r>
              <a:rPr lang="en-US" dirty="0"/>
              <a:t> </a:t>
            </a:r>
            <a:r>
              <a:rPr lang="en-US" dirty="0" err="1"/>
              <a:t>ile</a:t>
            </a:r>
            <a:r>
              <a:rPr lang="en-US" dirty="0"/>
              <a:t> </a:t>
            </a:r>
            <a:r>
              <a:rPr lang="en-US" dirty="0" err="1"/>
              <a:t>birlikte</a:t>
            </a:r>
            <a:r>
              <a:rPr lang="en-US" dirty="0"/>
              <a:t> </a:t>
            </a:r>
            <a:r>
              <a:rPr lang="en-US" dirty="0" err="1"/>
              <a:t>istediğiniz</a:t>
            </a:r>
            <a:r>
              <a:rPr lang="en-US" dirty="0"/>
              <a:t> </a:t>
            </a:r>
            <a:r>
              <a:rPr lang="en-US" dirty="0" err="1"/>
              <a:t>kadar</a:t>
            </a:r>
            <a:r>
              <a:rPr lang="en-US" dirty="0"/>
              <a:t> except: {} </a:t>
            </a:r>
            <a:r>
              <a:rPr lang="en-US" dirty="0" err="1"/>
              <a:t>bloğu</a:t>
            </a:r>
            <a:r>
              <a:rPr lang="en-US" dirty="0"/>
              <a:t> </a:t>
            </a:r>
            <a:r>
              <a:rPr lang="en-US" dirty="0" err="1"/>
              <a:t>tanımlayabilirsiniz</a:t>
            </a:r>
            <a:r>
              <a:rPr lang="en-US" dirty="0"/>
              <a:t> ama </a:t>
            </a:r>
            <a:r>
              <a:rPr lang="en-US" dirty="0" err="1"/>
              <a:t>en</a:t>
            </a:r>
            <a:r>
              <a:rPr lang="en-US" dirty="0"/>
              <a:t> </a:t>
            </a:r>
            <a:r>
              <a:rPr lang="en-US" dirty="0" err="1"/>
              <a:t>az</a:t>
            </a:r>
            <a:r>
              <a:rPr lang="en-US" dirty="0"/>
              <a:t> </a:t>
            </a:r>
            <a:r>
              <a:rPr lang="en-US" dirty="0" err="1"/>
              <a:t>bir</a:t>
            </a:r>
            <a:r>
              <a:rPr lang="en-US" dirty="0"/>
              <a:t> </a:t>
            </a:r>
            <a:r>
              <a:rPr lang="en-US" dirty="0" err="1"/>
              <a:t>tane</a:t>
            </a:r>
            <a:r>
              <a:rPr lang="en-US" dirty="0"/>
              <a:t> except </a:t>
            </a:r>
            <a:r>
              <a:rPr lang="en-US" dirty="0" err="1"/>
              <a:t>sözcüğü</a:t>
            </a:r>
            <a:r>
              <a:rPr lang="en-US" dirty="0"/>
              <a:t> </a:t>
            </a:r>
            <a:r>
              <a:rPr lang="en-US" dirty="0" err="1"/>
              <a:t>olmalıdır</a:t>
            </a:r>
            <a:r>
              <a:rPr lang="en-US" dirty="0"/>
              <a:t>.</a:t>
            </a:r>
          </a:p>
        </p:txBody>
      </p:sp>
    </p:spTree>
    <p:extLst>
      <p:ext uri="{BB962C8B-B14F-4D97-AF65-F5344CB8AC3E}">
        <p14:creationId xmlns:p14="http://schemas.microsoft.com/office/powerpoint/2010/main" val="124029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402336"/>
            <a:ext cx="7470648" cy="646331"/>
          </a:xfrm>
          <a:prstGeom prst="rect">
            <a:avLst/>
          </a:prstGeom>
          <a:noFill/>
        </p:spPr>
        <p:txBody>
          <a:bodyPr wrap="square" rtlCol="0">
            <a:spAutoFit/>
          </a:bodyPr>
          <a:lstStyle/>
          <a:p>
            <a:r>
              <a:rPr lang="tr-TR" b="1" dirty="0"/>
              <a:t>Örnek 6.1 : </a:t>
            </a:r>
            <a:r>
              <a:rPr lang="tr-TR" dirty="0"/>
              <a:t>Girilen bir sayının karesini alan programı yazınız. Kullanıcı sayı haricinde bir karakter girdiğinde program ısrarla sayı girmesini isteyecektir.</a:t>
            </a:r>
          </a:p>
        </p:txBody>
      </p:sp>
    </p:spTree>
    <p:extLst>
      <p:ext uri="{BB962C8B-B14F-4D97-AF65-F5344CB8AC3E}">
        <p14:creationId xmlns:p14="http://schemas.microsoft.com/office/powerpoint/2010/main" val="243111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402336"/>
            <a:ext cx="7470648" cy="369332"/>
          </a:xfrm>
          <a:prstGeom prst="rect">
            <a:avLst/>
          </a:prstGeom>
          <a:noFill/>
        </p:spPr>
        <p:txBody>
          <a:bodyPr wrap="square" rtlCol="0">
            <a:spAutoFit/>
          </a:bodyPr>
          <a:lstStyle/>
          <a:p>
            <a:r>
              <a:rPr lang="tr-TR" b="1" dirty="0"/>
              <a:t>Örnek 6.1 Çözümü:</a:t>
            </a:r>
            <a:endParaRPr lang="tr-TR" dirty="0"/>
          </a:p>
        </p:txBody>
      </p:sp>
      <p:pic>
        <p:nvPicPr>
          <p:cNvPr id="6" name="Picture 5" descr="A screenshot of a computer screen&#10;&#10;Description automatically generated with low confidence">
            <a:extLst>
              <a:ext uri="{FF2B5EF4-FFF2-40B4-BE49-F238E27FC236}">
                <a16:creationId xmlns:a16="http://schemas.microsoft.com/office/drawing/2014/main" id="{970227FC-5259-5CC6-2007-64AFA67A51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666" y="1691894"/>
            <a:ext cx="7126316" cy="224917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61DB69CB-C614-D789-7C39-E9D6CFB70B7A}"/>
              </a:ext>
            </a:extLst>
          </p:cNvPr>
          <p:cNvSpPr txBox="1"/>
          <p:nvPr/>
        </p:nvSpPr>
        <p:spPr>
          <a:xfrm>
            <a:off x="3956304" y="3891901"/>
            <a:ext cx="4279392" cy="646331"/>
          </a:xfrm>
          <a:prstGeom prst="rect">
            <a:avLst/>
          </a:prstGeom>
          <a:noFill/>
        </p:spPr>
        <p:txBody>
          <a:bodyPr wrap="square" rtlCol="0">
            <a:spAutoFit/>
          </a:bodyPr>
          <a:lstStyle/>
          <a:p>
            <a:pPr algn="ctr"/>
            <a:r>
              <a:rPr lang="tr-TR" dirty="0"/>
              <a:t>Örnek 6.1 Çözümü</a:t>
            </a:r>
          </a:p>
          <a:p>
            <a:pPr algn="ctr"/>
            <a:r>
              <a:rPr lang="tr-TR" dirty="0"/>
              <a:t>(ornek_6.1.py)</a:t>
            </a:r>
            <a:endParaRPr lang="en-US" dirty="0"/>
          </a:p>
        </p:txBody>
      </p:sp>
    </p:spTree>
    <p:extLst>
      <p:ext uri="{BB962C8B-B14F-4D97-AF65-F5344CB8AC3E}">
        <p14:creationId xmlns:p14="http://schemas.microsoft.com/office/powerpoint/2010/main" val="327978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337740"/>
            <a:ext cx="7470648" cy="646331"/>
          </a:xfrm>
          <a:prstGeom prst="rect">
            <a:avLst/>
          </a:prstGeom>
          <a:noFill/>
        </p:spPr>
        <p:txBody>
          <a:bodyPr wrap="square" rtlCol="0">
            <a:spAutoFit/>
          </a:bodyPr>
          <a:lstStyle/>
          <a:p>
            <a:r>
              <a:rPr lang="tr-TR" b="1" dirty="0"/>
              <a:t>Örnek 7.1 : </a:t>
            </a:r>
            <a:r>
              <a:rPr lang="tr-TR" dirty="0"/>
              <a:t>Bir programda oluşabilecek tüm olası hatalar için aynı mesajı veren programı yazınız.</a:t>
            </a:r>
          </a:p>
        </p:txBody>
      </p:sp>
    </p:spTree>
    <p:extLst>
      <p:ext uri="{BB962C8B-B14F-4D97-AF65-F5344CB8AC3E}">
        <p14:creationId xmlns:p14="http://schemas.microsoft.com/office/powerpoint/2010/main" val="68394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337740"/>
            <a:ext cx="7470648" cy="369332"/>
          </a:xfrm>
          <a:prstGeom prst="rect">
            <a:avLst/>
          </a:prstGeom>
          <a:noFill/>
        </p:spPr>
        <p:txBody>
          <a:bodyPr wrap="square" rtlCol="0">
            <a:spAutoFit/>
          </a:bodyPr>
          <a:lstStyle/>
          <a:p>
            <a:r>
              <a:rPr lang="tr-TR" b="1" dirty="0"/>
              <a:t>Örnek 7.1 Çözümü:</a:t>
            </a:r>
            <a:endParaRPr lang="tr-TR" dirty="0"/>
          </a:p>
        </p:txBody>
      </p:sp>
      <p:pic>
        <p:nvPicPr>
          <p:cNvPr id="6" name="Picture 5" descr="A screenshot of a computer code&#10;&#10;Description automatically generated with low confidence">
            <a:extLst>
              <a:ext uri="{FF2B5EF4-FFF2-40B4-BE49-F238E27FC236}">
                <a16:creationId xmlns:a16="http://schemas.microsoft.com/office/drawing/2014/main" id="{AD1A4D9D-2079-B3E1-EAAC-3975EFD790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2688" y="2184523"/>
            <a:ext cx="5706271" cy="1867161"/>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F1C72A0F-2304-A053-A8D6-F71B05EBE16A}"/>
              </a:ext>
            </a:extLst>
          </p:cNvPr>
          <p:cNvSpPr txBox="1"/>
          <p:nvPr/>
        </p:nvSpPr>
        <p:spPr>
          <a:xfrm>
            <a:off x="4614672" y="4051684"/>
            <a:ext cx="2962656" cy="646331"/>
          </a:xfrm>
          <a:prstGeom prst="rect">
            <a:avLst/>
          </a:prstGeom>
          <a:noFill/>
        </p:spPr>
        <p:txBody>
          <a:bodyPr wrap="square" rtlCol="0">
            <a:spAutoFit/>
          </a:bodyPr>
          <a:lstStyle/>
          <a:p>
            <a:pPr algn="ctr"/>
            <a:r>
              <a:rPr lang="tr-TR" dirty="0"/>
              <a:t>Örnek 7.1 Çözümü</a:t>
            </a:r>
          </a:p>
          <a:p>
            <a:pPr algn="ctr"/>
            <a:r>
              <a:rPr lang="tr-TR" dirty="0"/>
              <a:t>(ornek_7.1.py)</a:t>
            </a:r>
            <a:endParaRPr lang="en-US" dirty="0"/>
          </a:p>
        </p:txBody>
      </p:sp>
    </p:spTree>
    <p:extLst>
      <p:ext uri="{BB962C8B-B14F-4D97-AF65-F5344CB8AC3E}">
        <p14:creationId xmlns:p14="http://schemas.microsoft.com/office/powerpoint/2010/main" val="345958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337740"/>
            <a:ext cx="7470648" cy="646331"/>
          </a:xfrm>
          <a:prstGeom prst="rect">
            <a:avLst/>
          </a:prstGeom>
          <a:noFill/>
        </p:spPr>
        <p:txBody>
          <a:bodyPr wrap="square" rtlCol="0">
            <a:spAutoFit/>
          </a:bodyPr>
          <a:lstStyle/>
          <a:p>
            <a:r>
              <a:rPr lang="tr-TR" b="1" dirty="0"/>
              <a:t>Örnek 8.1 : </a:t>
            </a:r>
            <a:r>
              <a:rPr lang="tr-TR" dirty="0"/>
              <a:t>Bir programda </a:t>
            </a:r>
            <a:r>
              <a:rPr lang="tr-TR" dirty="0" err="1"/>
              <a:t>try-except-finally</a:t>
            </a:r>
            <a:r>
              <a:rPr lang="tr-TR" dirty="0"/>
              <a:t> kullanımı gerçekleştirdiğiniz bir program yazınız.</a:t>
            </a:r>
          </a:p>
        </p:txBody>
      </p:sp>
    </p:spTree>
    <p:extLst>
      <p:ext uri="{BB962C8B-B14F-4D97-AF65-F5344CB8AC3E}">
        <p14:creationId xmlns:p14="http://schemas.microsoft.com/office/powerpoint/2010/main" val="157817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1742720"/>
            <a:ext cx="7735824" cy="3970318"/>
          </a:xfrm>
          <a:prstGeom prst="rect">
            <a:avLst/>
          </a:prstGeom>
          <a:noFill/>
        </p:spPr>
        <p:txBody>
          <a:bodyPr wrap="square" rtlCol="0">
            <a:spAutoFit/>
          </a:bodyPr>
          <a:lstStyle/>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GİRİŞ</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MANTIK HATALARI (LOGICAL ERRORS)</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KOD YAZIM HATALARI (SYNTAX ERRORS)</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ÇALIŞMA ZAMANI HATALARI (RUN TIME ERRORS)</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HATA YAKALAMA (EXCEPTION HANDLING)</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KULLANICI TANIMLI İSTİSNALAR (USER-DEFINED EXCEPTIONS)</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BÖLÜM DEĞERLENDİRME SORULARI</a:t>
            </a: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337740"/>
            <a:ext cx="7470648" cy="369332"/>
          </a:xfrm>
          <a:prstGeom prst="rect">
            <a:avLst/>
          </a:prstGeom>
          <a:noFill/>
        </p:spPr>
        <p:txBody>
          <a:bodyPr wrap="square" rtlCol="0">
            <a:spAutoFit/>
          </a:bodyPr>
          <a:lstStyle/>
          <a:p>
            <a:r>
              <a:rPr lang="tr-TR" b="1" dirty="0"/>
              <a:t>Örnek 8.1 Çözümü:</a:t>
            </a:r>
            <a:endParaRPr lang="tr-TR" dirty="0"/>
          </a:p>
        </p:txBody>
      </p:sp>
      <p:pic>
        <p:nvPicPr>
          <p:cNvPr id="6" name="Picture 5" descr="A screen shot of a computer program&#10;&#10;Description automatically generated with low confidence">
            <a:extLst>
              <a:ext uri="{FF2B5EF4-FFF2-40B4-BE49-F238E27FC236}">
                <a16:creationId xmlns:a16="http://schemas.microsoft.com/office/drawing/2014/main" id="{547DE515-2861-81F1-7AD8-0D26C661CB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8610" y="893423"/>
            <a:ext cx="4134427" cy="3581900"/>
          </a:xfrm>
          <a:prstGeom prst="rect">
            <a:avLst/>
          </a:prstGeom>
        </p:spPr>
      </p:pic>
      <p:sp>
        <p:nvSpPr>
          <p:cNvPr id="8" name="TextBox 7">
            <a:extLst>
              <a:ext uri="{FF2B5EF4-FFF2-40B4-BE49-F238E27FC236}">
                <a16:creationId xmlns:a16="http://schemas.microsoft.com/office/drawing/2014/main" id="{2BD60003-85E3-BA32-6960-53177267E52F}"/>
              </a:ext>
            </a:extLst>
          </p:cNvPr>
          <p:cNvSpPr txBox="1"/>
          <p:nvPr/>
        </p:nvSpPr>
        <p:spPr>
          <a:xfrm>
            <a:off x="4440936" y="4475323"/>
            <a:ext cx="3310128" cy="646331"/>
          </a:xfrm>
          <a:prstGeom prst="rect">
            <a:avLst/>
          </a:prstGeom>
          <a:noFill/>
        </p:spPr>
        <p:txBody>
          <a:bodyPr wrap="square" rtlCol="0">
            <a:spAutoFit/>
          </a:bodyPr>
          <a:lstStyle/>
          <a:p>
            <a:pPr algn="ctr"/>
            <a:r>
              <a:rPr lang="tr-TR" dirty="0"/>
              <a:t>Örnek 8.1 Çözümü</a:t>
            </a:r>
          </a:p>
          <a:p>
            <a:pPr algn="ctr"/>
            <a:r>
              <a:rPr lang="tr-TR" dirty="0"/>
              <a:t>(ornek_8.1.py)</a:t>
            </a:r>
            <a:endParaRPr lang="en-US" dirty="0"/>
          </a:p>
        </p:txBody>
      </p:sp>
    </p:spTree>
    <p:extLst>
      <p:ext uri="{BB962C8B-B14F-4D97-AF65-F5344CB8AC3E}">
        <p14:creationId xmlns:p14="http://schemas.microsoft.com/office/powerpoint/2010/main" val="158531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KULLANICI TANIMLI İSTİSNALAR (USER-DEFINED EXCEPTIONS)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1200329"/>
          </a:xfrm>
          <a:prstGeom prst="rect">
            <a:avLst/>
          </a:prstGeom>
          <a:noFill/>
        </p:spPr>
        <p:txBody>
          <a:bodyPr wrap="square" rtlCol="0">
            <a:spAutoFit/>
          </a:bodyPr>
          <a:lstStyle/>
          <a:p>
            <a:r>
              <a:rPr lang="tr-TR" dirty="0"/>
              <a:t>Tüm istisna(</a:t>
            </a:r>
            <a:r>
              <a:rPr lang="tr-TR" dirty="0" err="1"/>
              <a:t>exception</a:t>
            </a:r>
            <a:r>
              <a:rPr lang="tr-TR" dirty="0"/>
              <a:t>) tiplerinin yerleşik </a:t>
            </a:r>
            <a:r>
              <a:rPr lang="tr-TR" dirty="0" err="1"/>
              <a:t>BaseException</a:t>
            </a:r>
            <a:r>
              <a:rPr lang="tr-TR" dirty="0"/>
              <a:t> sınıfının birer alt sınıfı ol- </a:t>
            </a:r>
            <a:r>
              <a:rPr lang="tr-TR" dirty="0" err="1"/>
              <a:t>duğunu</a:t>
            </a:r>
            <a:r>
              <a:rPr lang="tr-TR" dirty="0"/>
              <a:t> belirtmiştik. Fakat Python programcıya; kendi istisna/</a:t>
            </a:r>
            <a:r>
              <a:rPr lang="tr-TR" dirty="0" err="1"/>
              <a:t>exception</a:t>
            </a:r>
            <a:r>
              <a:rPr lang="tr-TR" dirty="0"/>
              <a:t> sınıflarını oluşturma izni verir. Bunun için yapmanız gereken; bir istisna sınıfı (</a:t>
            </a:r>
            <a:r>
              <a:rPr lang="tr-TR" dirty="0" err="1"/>
              <a:t>class</a:t>
            </a:r>
            <a:r>
              <a:rPr lang="tr-TR" dirty="0"/>
              <a:t>) tanımlamak ve bu istisna sınıfının örneğini oluşturmaktır.</a:t>
            </a:r>
          </a:p>
        </p:txBody>
      </p:sp>
    </p:spTree>
    <p:extLst>
      <p:ext uri="{BB962C8B-B14F-4D97-AF65-F5344CB8AC3E}">
        <p14:creationId xmlns:p14="http://schemas.microsoft.com/office/powerpoint/2010/main" val="426862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65DCE0-A0C0-0EA9-E8F2-6661D26802D6}"/>
              </a:ext>
            </a:extLst>
          </p:cNvPr>
          <p:cNvSpPr txBox="1"/>
          <p:nvPr/>
        </p:nvSpPr>
        <p:spPr>
          <a:xfrm>
            <a:off x="2400500" y="337740"/>
            <a:ext cx="7470648" cy="369332"/>
          </a:xfrm>
          <a:prstGeom prst="rect">
            <a:avLst/>
          </a:prstGeom>
          <a:noFill/>
        </p:spPr>
        <p:txBody>
          <a:bodyPr wrap="square" rtlCol="0">
            <a:spAutoFit/>
          </a:bodyPr>
          <a:lstStyle/>
          <a:p>
            <a:r>
              <a:rPr lang="tr-TR" b="1" dirty="0"/>
              <a:t>Örnek 9.1 Kullanıcı Tanımlı İstisna Örneği : </a:t>
            </a:r>
            <a:r>
              <a:rPr lang="tr-TR" b="1" dirty="0" err="1"/>
              <a:t>myHatam</a:t>
            </a:r>
            <a:endParaRPr lang="tr-TR" dirty="0"/>
          </a:p>
        </p:txBody>
      </p:sp>
      <p:sp>
        <p:nvSpPr>
          <p:cNvPr id="8" name="TextBox 7">
            <a:extLst>
              <a:ext uri="{FF2B5EF4-FFF2-40B4-BE49-F238E27FC236}">
                <a16:creationId xmlns:a16="http://schemas.microsoft.com/office/drawing/2014/main" id="{2BD60003-85E3-BA32-6960-53177267E52F}"/>
              </a:ext>
            </a:extLst>
          </p:cNvPr>
          <p:cNvSpPr txBox="1"/>
          <p:nvPr/>
        </p:nvSpPr>
        <p:spPr>
          <a:xfrm>
            <a:off x="4480760" y="4925311"/>
            <a:ext cx="3310128" cy="646331"/>
          </a:xfrm>
          <a:prstGeom prst="rect">
            <a:avLst/>
          </a:prstGeom>
          <a:noFill/>
        </p:spPr>
        <p:txBody>
          <a:bodyPr wrap="square" rtlCol="0">
            <a:spAutoFit/>
          </a:bodyPr>
          <a:lstStyle/>
          <a:p>
            <a:pPr algn="ctr"/>
            <a:r>
              <a:rPr lang="tr-TR" dirty="0"/>
              <a:t>Örnek 9.1 Çözümü</a:t>
            </a:r>
          </a:p>
          <a:p>
            <a:pPr algn="ctr"/>
            <a:r>
              <a:rPr lang="tr-TR" dirty="0"/>
              <a:t>(ornek_9.1.py)</a:t>
            </a:r>
            <a:endParaRPr lang="en-US" dirty="0"/>
          </a:p>
        </p:txBody>
      </p:sp>
      <p:pic>
        <p:nvPicPr>
          <p:cNvPr id="9" name="Picture 8" descr="A screen shot of a computer code&#10;&#10;Description automatically generated with low confidence">
            <a:extLst>
              <a:ext uri="{FF2B5EF4-FFF2-40B4-BE49-F238E27FC236}">
                <a16:creationId xmlns:a16="http://schemas.microsoft.com/office/drawing/2014/main" id="{4B47A271-CF6F-973F-C10B-F7ACBBE4E2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2943" y="1324358"/>
            <a:ext cx="5106113" cy="3600953"/>
          </a:xfrm>
          <a:prstGeom prst="rect">
            <a:avLst/>
          </a:prstGeom>
        </p:spPr>
      </p:pic>
    </p:spTree>
    <p:extLst>
      <p:ext uri="{BB962C8B-B14F-4D97-AF65-F5344CB8AC3E}">
        <p14:creationId xmlns:p14="http://schemas.microsoft.com/office/powerpoint/2010/main" val="153817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4524315"/>
          </a:xfrm>
          <a:prstGeom prst="rect">
            <a:avLst/>
          </a:prstGeom>
          <a:noFill/>
        </p:spPr>
        <p:txBody>
          <a:bodyPr wrap="square" rtlCol="0">
            <a:spAutoFit/>
          </a:bodyPr>
          <a:lstStyle/>
          <a:p>
            <a:pPr marL="342900" indent="-342900">
              <a:buFont typeface="+mj-lt"/>
              <a:buAutoNum type="arabicPeriod"/>
            </a:pPr>
            <a:r>
              <a:rPr lang="tr-TR" dirty="0"/>
              <a:t>Bir programlama dili ile kod yazımında karşılaşılan olası hataları sınıflandırınız.</a:t>
            </a:r>
          </a:p>
          <a:p>
            <a:pPr marL="342900" indent="-342900">
              <a:buFont typeface="+mj-lt"/>
              <a:buAutoNum type="arabicPeriod"/>
            </a:pPr>
            <a:endParaRPr lang="tr-TR" dirty="0"/>
          </a:p>
          <a:p>
            <a:pPr marL="342900" indent="-342900">
              <a:buFont typeface="+mj-lt"/>
              <a:buAutoNum type="arabicPeriod"/>
            </a:pPr>
            <a:r>
              <a:rPr lang="tr-TR" dirty="0"/>
              <a:t>Python dilinde tüm yerleşik (</a:t>
            </a:r>
            <a:r>
              <a:rPr lang="tr-TR" dirty="0" err="1"/>
              <a:t>built</a:t>
            </a:r>
            <a:r>
              <a:rPr lang="tr-TR" dirty="0"/>
              <a:t>-in) istisna(</a:t>
            </a:r>
            <a:r>
              <a:rPr lang="tr-TR" dirty="0" err="1"/>
              <a:t>exception</a:t>
            </a:r>
            <a:r>
              <a:rPr lang="tr-TR" dirty="0"/>
              <a:t>) tipleri, hangi sınıfının alt sınıflarıdır?</a:t>
            </a:r>
          </a:p>
          <a:p>
            <a:pPr marL="342900" indent="-342900">
              <a:buFont typeface="+mj-lt"/>
              <a:buAutoNum type="arabicPeriod"/>
            </a:pPr>
            <a:endParaRPr lang="tr-TR" dirty="0"/>
          </a:p>
          <a:p>
            <a:pPr marL="342900" indent="-342900">
              <a:buFont typeface="+mj-lt"/>
              <a:buAutoNum type="arabicPeriod"/>
            </a:pPr>
            <a:r>
              <a:rPr lang="tr-TR" dirty="0" err="1"/>
              <a:t>try</a:t>
            </a:r>
            <a:r>
              <a:rPr lang="tr-TR" dirty="0"/>
              <a:t> kelimesi tek başına kullanılabilir mi? Hangi sözcüklerle kullanılmalıdır, belirtiniz.</a:t>
            </a:r>
          </a:p>
          <a:p>
            <a:pPr marL="342900" indent="-342900">
              <a:buFont typeface="+mj-lt"/>
              <a:buAutoNum type="arabicPeriod"/>
            </a:pPr>
            <a:endParaRPr lang="tr-TR" dirty="0"/>
          </a:p>
          <a:p>
            <a:pPr marL="342900" indent="-342900">
              <a:buFont typeface="+mj-lt"/>
              <a:buAutoNum type="arabicPeriod"/>
            </a:pPr>
            <a:r>
              <a:rPr lang="tr-TR" dirty="0" err="1"/>
              <a:t>IndexError</a:t>
            </a:r>
            <a:r>
              <a:rPr lang="tr-TR" dirty="0"/>
              <a:t>: </a:t>
            </a:r>
            <a:r>
              <a:rPr lang="tr-TR" dirty="0" err="1"/>
              <a:t>list</a:t>
            </a:r>
            <a:r>
              <a:rPr lang="tr-TR" dirty="0"/>
              <a:t> </a:t>
            </a:r>
            <a:r>
              <a:rPr lang="tr-TR" dirty="0" err="1"/>
              <a:t>index</a:t>
            </a:r>
            <a:r>
              <a:rPr lang="tr-TR" dirty="0"/>
              <a:t> </a:t>
            </a:r>
            <a:r>
              <a:rPr lang="tr-TR" dirty="0" err="1"/>
              <a:t>out</a:t>
            </a:r>
            <a:r>
              <a:rPr lang="tr-TR" dirty="0"/>
              <a:t> of </a:t>
            </a:r>
            <a:r>
              <a:rPr lang="tr-TR" dirty="0" err="1"/>
              <a:t>range</a:t>
            </a:r>
            <a:r>
              <a:rPr lang="tr-TR" dirty="0"/>
              <a:t>" hatasının sebebi ne olabilir?</a:t>
            </a:r>
          </a:p>
          <a:p>
            <a:pPr marL="342900" indent="-342900">
              <a:buFont typeface="+mj-lt"/>
              <a:buAutoNum type="arabicPeriod"/>
            </a:pPr>
            <a:endParaRPr lang="tr-TR" dirty="0"/>
          </a:p>
          <a:p>
            <a:pPr marL="342900" indent="-342900">
              <a:buFont typeface="+mj-lt"/>
              <a:buAutoNum type="arabicPeriod"/>
            </a:pPr>
            <a:r>
              <a:rPr lang="tr-TR" dirty="0"/>
              <a:t>Normalde programın hata oluşturma ihtimali yok ama siz yine de kullanıcıya bazı özel durumlar için uyarı mesajı göndermek istiyorsanız hangi deyimi kullanmalısınız?</a:t>
            </a:r>
          </a:p>
          <a:p>
            <a:pPr marL="342900" indent="-342900">
              <a:buFont typeface="+mj-lt"/>
              <a:buAutoNum type="arabicPeriod"/>
            </a:pPr>
            <a:endParaRPr lang="tr-TR" dirty="0"/>
          </a:p>
          <a:p>
            <a:pPr marL="342900" indent="-342900">
              <a:buFont typeface="+mj-lt"/>
              <a:buAutoNum type="arabicPeriod"/>
            </a:pPr>
            <a:r>
              <a:rPr lang="tr-TR" dirty="0"/>
              <a:t>Olası tüm hataları veren bir Python kodu yazınız.</a:t>
            </a:r>
          </a:p>
        </p:txBody>
      </p:sp>
      <p:sp>
        <p:nvSpPr>
          <p:cNvPr id="4" name="TextBox 3">
            <a:extLst>
              <a:ext uri="{FF2B5EF4-FFF2-40B4-BE49-F238E27FC236}">
                <a16:creationId xmlns:a16="http://schemas.microsoft.com/office/drawing/2014/main" id="{B15702E0-72F9-EC57-C0C5-85E8175989F5}"/>
              </a:ext>
            </a:extLst>
          </p:cNvPr>
          <p:cNvSpPr txBox="1"/>
          <p:nvPr/>
        </p:nvSpPr>
        <p:spPr>
          <a:xfrm>
            <a:off x="2221992" y="6122445"/>
            <a:ext cx="7571232" cy="646331"/>
          </a:xfrm>
          <a:prstGeom prst="rect">
            <a:avLst/>
          </a:prstGeom>
          <a:noFill/>
        </p:spPr>
        <p:txBody>
          <a:bodyPr wrap="square" rtlCol="0">
            <a:spAutoFit/>
          </a:bodyPr>
          <a:lstStyle/>
          <a:p>
            <a:pPr algn="ctr"/>
            <a:r>
              <a:rPr lang="tr-TR" b="1" dirty="0"/>
              <a:t>BÖLÜM DEĞERLENDİRME SORULARI </a:t>
            </a:r>
          </a:p>
          <a:p>
            <a:pPr algn="ctr"/>
            <a:r>
              <a:rPr lang="tr-TR" i="1" dirty="0"/>
              <a:t>(bolum_değerlendirme.py) dosyasında bulunmaktadır.</a:t>
            </a:r>
            <a:endParaRPr lang="en-US" i="1" dirty="0"/>
          </a:p>
        </p:txBody>
      </p:sp>
    </p:spTree>
    <p:extLst>
      <p:ext uri="{BB962C8B-B14F-4D97-AF65-F5344CB8AC3E}">
        <p14:creationId xmlns:p14="http://schemas.microsoft.com/office/powerpoint/2010/main" val="398160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3693319"/>
          </a:xfrm>
          <a:prstGeom prst="rect">
            <a:avLst/>
          </a:prstGeom>
          <a:noFill/>
        </p:spPr>
        <p:txBody>
          <a:bodyPr wrap="square" rtlCol="0">
            <a:spAutoFit/>
          </a:bodyPr>
          <a:lstStyle/>
          <a:p>
            <a:r>
              <a:rPr lang="en-US" dirty="0" err="1"/>
              <a:t>Hatasız</a:t>
            </a:r>
            <a:r>
              <a:rPr lang="en-US" dirty="0"/>
              <a:t> </a:t>
            </a:r>
            <a:r>
              <a:rPr lang="en-US" dirty="0" err="1"/>
              <a:t>kul</a:t>
            </a:r>
            <a:r>
              <a:rPr lang="en-US" dirty="0"/>
              <a:t> </a:t>
            </a:r>
            <a:r>
              <a:rPr lang="en-US" dirty="0" err="1"/>
              <a:t>olmaz</a:t>
            </a:r>
            <a:r>
              <a:rPr lang="en-US" dirty="0"/>
              <a:t>, </a:t>
            </a:r>
            <a:r>
              <a:rPr lang="en-US" dirty="0" err="1"/>
              <a:t>önemli</a:t>
            </a:r>
            <a:r>
              <a:rPr lang="en-US" dirty="0"/>
              <a:t> </a:t>
            </a:r>
            <a:r>
              <a:rPr lang="en-US" dirty="0" err="1"/>
              <a:t>olan</a:t>
            </a:r>
            <a:r>
              <a:rPr lang="en-US" dirty="0"/>
              <a:t> </a:t>
            </a:r>
            <a:r>
              <a:rPr lang="en-US" dirty="0" err="1"/>
              <a:t>hatalardan</a:t>
            </a:r>
            <a:r>
              <a:rPr lang="en-US" dirty="0"/>
              <a:t> </a:t>
            </a:r>
            <a:r>
              <a:rPr lang="en-US" dirty="0" err="1"/>
              <a:t>ders</a:t>
            </a:r>
            <a:r>
              <a:rPr lang="en-US" dirty="0"/>
              <a:t> </a:t>
            </a:r>
            <a:r>
              <a:rPr lang="en-US" dirty="0" err="1"/>
              <a:t>çıkarmak</a:t>
            </a:r>
            <a:r>
              <a:rPr lang="en-US" dirty="0"/>
              <a:t>, </a:t>
            </a:r>
            <a:r>
              <a:rPr lang="en-US" dirty="0" err="1"/>
              <a:t>bir</a:t>
            </a:r>
            <a:r>
              <a:rPr lang="en-US" dirty="0"/>
              <a:t> </a:t>
            </a:r>
            <a:r>
              <a:rPr lang="en-US" dirty="0" err="1"/>
              <a:t>daha</a:t>
            </a:r>
            <a:r>
              <a:rPr lang="en-US" dirty="0"/>
              <a:t> </a:t>
            </a:r>
            <a:r>
              <a:rPr lang="en-US" dirty="0" err="1"/>
              <a:t>ayna</a:t>
            </a:r>
            <a:r>
              <a:rPr lang="en-US" dirty="0"/>
              <a:t> </a:t>
            </a:r>
            <a:r>
              <a:rPr lang="en-US" dirty="0" err="1"/>
              <a:t>veya</a:t>
            </a:r>
            <a:r>
              <a:rPr lang="en-US" dirty="0"/>
              <a:t> </a:t>
            </a:r>
            <a:r>
              <a:rPr lang="en-US" dirty="0" err="1"/>
              <a:t>benzer</a:t>
            </a:r>
            <a:r>
              <a:rPr lang="en-US" dirty="0"/>
              <a:t> </a:t>
            </a:r>
            <a:r>
              <a:rPr lang="en-US" dirty="0" err="1"/>
              <a:t>hataları</a:t>
            </a:r>
            <a:r>
              <a:rPr lang="en-US" dirty="0"/>
              <a:t> </a:t>
            </a:r>
            <a:r>
              <a:rPr lang="en-US" dirty="0" err="1"/>
              <a:t>tekrarlamamaktır</a:t>
            </a:r>
            <a:r>
              <a:rPr lang="en-US" dirty="0"/>
              <a:t>. </a:t>
            </a:r>
            <a:r>
              <a:rPr lang="en-US" dirty="0" err="1"/>
              <a:t>Programcı</a:t>
            </a:r>
            <a:r>
              <a:rPr lang="tr-TR" dirty="0"/>
              <a:t>,</a:t>
            </a:r>
            <a:r>
              <a:rPr lang="en-US" dirty="0"/>
              <a:t> </a:t>
            </a:r>
            <a:r>
              <a:rPr lang="en-US" dirty="0" err="1"/>
              <a:t>karşılaştığı</a:t>
            </a:r>
            <a:r>
              <a:rPr lang="en-US" dirty="0"/>
              <a:t> </a:t>
            </a:r>
            <a:r>
              <a:rPr lang="en-US" dirty="0" err="1"/>
              <a:t>hatalara</a:t>
            </a:r>
            <a:r>
              <a:rPr lang="en-US" dirty="0"/>
              <a:t> </a:t>
            </a:r>
            <a:r>
              <a:rPr lang="en-US" dirty="0" err="1"/>
              <a:t>dikkat</a:t>
            </a:r>
            <a:r>
              <a:rPr lang="en-US" dirty="0"/>
              <a:t> </a:t>
            </a:r>
            <a:r>
              <a:rPr lang="en-US" dirty="0" err="1"/>
              <a:t>eder</a:t>
            </a:r>
            <a:r>
              <a:rPr lang="en-US" dirty="0"/>
              <a:t> (</a:t>
            </a:r>
            <a:r>
              <a:rPr lang="en-US" dirty="0" err="1"/>
              <a:t>hata</a:t>
            </a:r>
            <a:r>
              <a:rPr lang="en-US" dirty="0"/>
              <a:t> </a:t>
            </a:r>
            <a:r>
              <a:rPr lang="en-US" dirty="0" err="1"/>
              <a:t>mesajları</a:t>
            </a:r>
            <a:r>
              <a:rPr lang="en-US" dirty="0"/>
              <a:t> </a:t>
            </a:r>
            <a:r>
              <a:rPr lang="en-US" dirty="0" err="1"/>
              <a:t>okur</a:t>
            </a:r>
            <a:r>
              <a:rPr lang="en-US" dirty="0"/>
              <a:t>) </a:t>
            </a:r>
            <a:r>
              <a:rPr lang="tr-TR" dirty="0"/>
              <a:t> aynı </a:t>
            </a:r>
            <a:r>
              <a:rPr lang="en-US" dirty="0" err="1"/>
              <a:t>hataları</a:t>
            </a:r>
            <a:r>
              <a:rPr lang="en-US" dirty="0"/>
              <a:t> </a:t>
            </a:r>
            <a:r>
              <a:rPr lang="en-US" dirty="0" err="1"/>
              <a:t>tekrarlamaz</a:t>
            </a:r>
            <a:r>
              <a:rPr lang="en-US" dirty="0"/>
              <a:t> </a:t>
            </a:r>
            <a:r>
              <a:rPr lang="en-US" dirty="0" err="1"/>
              <a:t>ve</a:t>
            </a:r>
            <a:r>
              <a:rPr lang="en-US" dirty="0"/>
              <a:t> </a:t>
            </a:r>
            <a:r>
              <a:rPr lang="en-US" dirty="0" err="1"/>
              <a:t>zamanla</a:t>
            </a:r>
            <a:r>
              <a:rPr lang="en-US" dirty="0"/>
              <a:t> </a:t>
            </a:r>
            <a:r>
              <a:rPr lang="en-US" dirty="0" err="1"/>
              <a:t>çok</a:t>
            </a:r>
            <a:r>
              <a:rPr lang="en-US" dirty="0"/>
              <a:t> </a:t>
            </a:r>
            <a:r>
              <a:rPr lang="en-US" dirty="0" err="1"/>
              <a:t>daha</a:t>
            </a:r>
            <a:r>
              <a:rPr lang="en-US" dirty="0"/>
              <a:t> </a:t>
            </a:r>
            <a:r>
              <a:rPr lang="en-US" dirty="0" err="1"/>
              <a:t>az</a:t>
            </a:r>
            <a:r>
              <a:rPr lang="en-US" dirty="0"/>
              <a:t> </a:t>
            </a:r>
            <a:r>
              <a:rPr lang="en-US" dirty="0" err="1"/>
              <a:t>hatalı</a:t>
            </a:r>
            <a:r>
              <a:rPr lang="en-US" dirty="0"/>
              <a:t> (</a:t>
            </a:r>
            <a:r>
              <a:rPr lang="en-US" dirty="0" err="1"/>
              <a:t>hatasız</a:t>
            </a:r>
            <a:r>
              <a:rPr lang="en-US" dirty="0"/>
              <a:t>) </a:t>
            </a:r>
            <a:r>
              <a:rPr lang="en-US" dirty="0" err="1"/>
              <a:t>programlar</a:t>
            </a:r>
            <a:r>
              <a:rPr lang="en-US" dirty="0"/>
              <a:t> </a:t>
            </a:r>
            <a:r>
              <a:rPr lang="en-US" dirty="0" err="1"/>
              <a:t>yazabilir</a:t>
            </a:r>
            <a:r>
              <a:rPr lang="en-US" dirty="0"/>
              <a:t>.</a:t>
            </a:r>
            <a:endParaRPr lang="tr-TR" dirty="0"/>
          </a:p>
          <a:p>
            <a:endParaRPr lang="en-US" dirty="0"/>
          </a:p>
          <a:p>
            <a:r>
              <a:rPr lang="en-US" dirty="0" err="1"/>
              <a:t>Belki</a:t>
            </a:r>
            <a:r>
              <a:rPr lang="en-US" dirty="0"/>
              <a:t> de </a:t>
            </a:r>
            <a:r>
              <a:rPr lang="en-US" dirty="0" err="1"/>
              <a:t>programcı</a:t>
            </a:r>
            <a:r>
              <a:rPr lang="en-US" dirty="0"/>
              <a:t> </a:t>
            </a:r>
            <a:r>
              <a:rPr lang="en-US" dirty="0" err="1"/>
              <a:t>için</a:t>
            </a:r>
            <a:r>
              <a:rPr lang="en-US" dirty="0"/>
              <a:t> </a:t>
            </a:r>
            <a:r>
              <a:rPr lang="en-US" dirty="0" err="1"/>
              <a:t>en</a:t>
            </a:r>
            <a:r>
              <a:rPr lang="en-US" dirty="0"/>
              <a:t> </a:t>
            </a:r>
            <a:r>
              <a:rPr lang="en-US" dirty="0" err="1"/>
              <a:t>öğretici</a:t>
            </a:r>
            <a:r>
              <a:rPr lang="en-US" dirty="0"/>
              <a:t> </a:t>
            </a:r>
            <a:r>
              <a:rPr lang="en-US" dirty="0" err="1"/>
              <a:t>şey</a:t>
            </a:r>
            <a:r>
              <a:rPr lang="en-US" dirty="0"/>
              <a:t>; </a:t>
            </a:r>
            <a:r>
              <a:rPr lang="en-US" dirty="0" err="1"/>
              <a:t>kod</a:t>
            </a:r>
            <a:r>
              <a:rPr lang="en-US" dirty="0"/>
              <a:t> </a:t>
            </a:r>
            <a:r>
              <a:rPr lang="en-US" dirty="0" err="1"/>
              <a:t>yazarken</a:t>
            </a:r>
            <a:r>
              <a:rPr lang="en-US" dirty="0"/>
              <a:t> </a:t>
            </a:r>
            <a:r>
              <a:rPr lang="en-US" dirty="0" err="1"/>
              <a:t>karşılaştığı</a:t>
            </a:r>
            <a:r>
              <a:rPr lang="en-US" dirty="0"/>
              <a:t> </a:t>
            </a:r>
            <a:r>
              <a:rPr lang="en-US" dirty="0" err="1"/>
              <a:t>hatalardır</a:t>
            </a:r>
            <a:r>
              <a:rPr lang="en-US" dirty="0"/>
              <a:t>. Bu </a:t>
            </a:r>
            <a:r>
              <a:rPr lang="en-US" dirty="0" err="1"/>
              <a:t>nedenle</a:t>
            </a:r>
            <a:r>
              <a:rPr lang="en-US" dirty="0"/>
              <a:t> </a:t>
            </a:r>
            <a:r>
              <a:rPr lang="en-US" dirty="0" err="1"/>
              <a:t>mutlaka</a:t>
            </a:r>
            <a:r>
              <a:rPr lang="en-US" dirty="0"/>
              <a:t> </a:t>
            </a:r>
            <a:r>
              <a:rPr lang="en-US" dirty="0" err="1"/>
              <a:t>hata</a:t>
            </a:r>
            <a:r>
              <a:rPr lang="en-US" dirty="0"/>
              <a:t> </a:t>
            </a:r>
            <a:r>
              <a:rPr lang="en-US" dirty="0" err="1"/>
              <a:t>mesajlarını</a:t>
            </a:r>
            <a:r>
              <a:rPr lang="en-US" dirty="0"/>
              <a:t> </a:t>
            </a:r>
            <a:r>
              <a:rPr lang="en-US" dirty="0" err="1"/>
              <a:t>okumalı</a:t>
            </a:r>
            <a:r>
              <a:rPr lang="en-US" dirty="0"/>
              <a:t> </a:t>
            </a:r>
            <a:r>
              <a:rPr lang="en-US" dirty="0" err="1"/>
              <a:t>ve</a:t>
            </a:r>
            <a:r>
              <a:rPr lang="en-US" dirty="0"/>
              <a:t> </a:t>
            </a:r>
            <a:r>
              <a:rPr lang="en-US" dirty="0" err="1"/>
              <a:t>hata</a:t>
            </a:r>
            <a:r>
              <a:rPr lang="en-US" dirty="0"/>
              <a:t> </a:t>
            </a:r>
            <a:r>
              <a:rPr lang="en-US" dirty="0" err="1"/>
              <a:t>kaynağı</a:t>
            </a:r>
            <a:r>
              <a:rPr lang="en-US" dirty="0"/>
              <a:t> </a:t>
            </a:r>
            <a:r>
              <a:rPr lang="en-US" dirty="0" err="1"/>
              <a:t>hakkında</a:t>
            </a:r>
            <a:r>
              <a:rPr lang="en-US" dirty="0"/>
              <a:t> </a:t>
            </a:r>
            <a:r>
              <a:rPr lang="en-US" dirty="0" err="1"/>
              <a:t>bilgi</a:t>
            </a:r>
            <a:r>
              <a:rPr lang="en-US" dirty="0"/>
              <a:t> </a:t>
            </a:r>
            <a:r>
              <a:rPr lang="en-US" dirty="0" err="1"/>
              <a:t>sahibi</a:t>
            </a:r>
            <a:r>
              <a:rPr lang="en-US" dirty="0"/>
              <a:t> </a:t>
            </a:r>
            <a:r>
              <a:rPr lang="en-US" dirty="0" err="1"/>
              <a:t>olmalıyız</a:t>
            </a:r>
            <a:r>
              <a:rPr lang="en-US" dirty="0"/>
              <a:t>.</a:t>
            </a:r>
            <a:endParaRPr lang="tr-TR" dirty="0"/>
          </a:p>
          <a:p>
            <a:endParaRPr lang="en-US" dirty="0"/>
          </a:p>
          <a:p>
            <a:r>
              <a:rPr lang="en-US" dirty="0" err="1"/>
              <a:t>Günlük</a:t>
            </a:r>
            <a:r>
              <a:rPr lang="en-US" dirty="0"/>
              <a:t> </a:t>
            </a:r>
            <a:r>
              <a:rPr lang="en-US" dirty="0" err="1"/>
              <a:t>yaşamımızda</a:t>
            </a:r>
            <a:r>
              <a:rPr lang="en-US" dirty="0"/>
              <a:t> </a:t>
            </a:r>
            <a:r>
              <a:rPr lang="en-US" dirty="0" err="1"/>
              <a:t>olduğu</a:t>
            </a:r>
            <a:r>
              <a:rPr lang="en-US" dirty="0"/>
              <a:t> </a:t>
            </a:r>
            <a:r>
              <a:rPr lang="en-US" dirty="0" err="1"/>
              <a:t>gibi</a:t>
            </a:r>
            <a:r>
              <a:rPr lang="en-US" dirty="0"/>
              <a:t> </a:t>
            </a:r>
            <a:r>
              <a:rPr lang="en-US" dirty="0" err="1"/>
              <a:t>kod</a:t>
            </a:r>
            <a:r>
              <a:rPr lang="en-US" dirty="0"/>
              <a:t> </a:t>
            </a:r>
            <a:r>
              <a:rPr lang="en-US" dirty="0" err="1"/>
              <a:t>yazımında</a:t>
            </a:r>
            <a:r>
              <a:rPr lang="en-US" dirty="0"/>
              <a:t> da </a:t>
            </a:r>
            <a:r>
              <a:rPr lang="en-US" dirty="0" err="1"/>
              <a:t>yapılan</a:t>
            </a:r>
            <a:r>
              <a:rPr lang="en-US" dirty="0"/>
              <a:t> </a:t>
            </a:r>
            <a:r>
              <a:rPr lang="en-US" dirty="0" err="1"/>
              <a:t>hatanın</a:t>
            </a:r>
            <a:r>
              <a:rPr lang="en-US" dirty="0"/>
              <a:t> </a:t>
            </a:r>
            <a:r>
              <a:rPr lang="en-US" dirty="0" err="1"/>
              <a:t>cinsi</a:t>
            </a:r>
            <a:r>
              <a:rPr lang="en-US" dirty="0"/>
              <a:t> </a:t>
            </a:r>
            <a:r>
              <a:rPr lang="en-US" dirty="0" err="1"/>
              <a:t>onun</a:t>
            </a:r>
            <a:r>
              <a:rPr lang="en-US" dirty="0"/>
              <a:t> </a:t>
            </a:r>
            <a:r>
              <a:rPr lang="en-US" dirty="0" err="1"/>
              <a:t>affe</a:t>
            </a:r>
            <a:r>
              <a:rPr lang="en-US" dirty="0"/>
              <a:t> </a:t>
            </a:r>
            <a:r>
              <a:rPr lang="en-US" dirty="0" err="1"/>
              <a:t>dilebilirliğini</a:t>
            </a:r>
            <a:r>
              <a:rPr lang="en-US" dirty="0"/>
              <a:t> </a:t>
            </a:r>
            <a:r>
              <a:rPr lang="en-US" dirty="0" err="1"/>
              <a:t>veya</a:t>
            </a:r>
            <a:r>
              <a:rPr lang="en-US" dirty="0"/>
              <a:t> </a:t>
            </a:r>
            <a:r>
              <a:rPr lang="en-US" dirty="0" err="1"/>
              <a:t>düzeltilebilirliğini</a:t>
            </a:r>
            <a:r>
              <a:rPr lang="en-US" dirty="0"/>
              <a:t> </a:t>
            </a:r>
            <a:r>
              <a:rPr lang="en-US" dirty="0" err="1"/>
              <a:t>belirler</a:t>
            </a:r>
            <a:r>
              <a:rPr lang="en-US" dirty="0"/>
              <a:t>. Bir </a:t>
            </a:r>
            <a:r>
              <a:rPr lang="en-US" dirty="0" err="1"/>
              <a:t>programlama</a:t>
            </a:r>
            <a:r>
              <a:rPr lang="en-US" dirty="0"/>
              <a:t> </a:t>
            </a:r>
            <a:r>
              <a:rPr lang="en-US" dirty="0" err="1"/>
              <a:t>dili</a:t>
            </a:r>
            <a:r>
              <a:rPr lang="en-US" dirty="0"/>
              <a:t> </a:t>
            </a:r>
            <a:r>
              <a:rPr lang="en-US" dirty="0" err="1"/>
              <a:t>ile</a:t>
            </a:r>
            <a:r>
              <a:rPr lang="en-US" dirty="0"/>
              <a:t> </a:t>
            </a:r>
            <a:r>
              <a:rPr lang="en-US" dirty="0" err="1"/>
              <a:t>kod</a:t>
            </a:r>
            <a:r>
              <a:rPr lang="en-US" dirty="0"/>
              <a:t> </a:t>
            </a:r>
            <a:r>
              <a:rPr lang="en-US" dirty="0" err="1"/>
              <a:t>yazımında</a:t>
            </a:r>
            <a:r>
              <a:rPr lang="tr-TR" dirty="0"/>
              <a:t> karşılaşılan olası hataları; </a:t>
            </a:r>
            <a:r>
              <a:rPr lang="tr-TR" b="1" dirty="0"/>
              <a:t>mantık hataları</a:t>
            </a:r>
            <a:r>
              <a:rPr lang="tr-TR" dirty="0"/>
              <a:t>, </a:t>
            </a:r>
            <a:r>
              <a:rPr lang="tr-TR" b="1" dirty="0"/>
              <a:t>kod yazım hataları</a:t>
            </a:r>
            <a:r>
              <a:rPr lang="tr-TR" dirty="0"/>
              <a:t> ve </a:t>
            </a:r>
            <a:r>
              <a:rPr lang="tr-TR" b="1" dirty="0"/>
              <a:t>çalışma zamanı hataları </a:t>
            </a:r>
            <a:r>
              <a:rPr lang="tr-TR" dirty="0"/>
              <a:t>olmak üzere üç ana başlığa ayırabiliriz.</a:t>
            </a:r>
            <a:endParaRPr lang="en-US" dirty="0"/>
          </a:p>
        </p:txBody>
      </p:sp>
    </p:spTree>
    <p:extLst>
      <p:ext uri="{BB962C8B-B14F-4D97-AF65-F5344CB8AC3E}">
        <p14:creationId xmlns:p14="http://schemas.microsoft.com/office/powerpoint/2010/main" val="283742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MANTIK HATALARI (LOGICAL ERRORS)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3970318"/>
          </a:xfrm>
          <a:prstGeom prst="rect">
            <a:avLst/>
          </a:prstGeom>
          <a:noFill/>
        </p:spPr>
        <p:txBody>
          <a:bodyPr wrap="square" rtlCol="0">
            <a:spAutoFit/>
          </a:bodyPr>
          <a:lstStyle/>
          <a:p>
            <a:r>
              <a:rPr lang="en-US" dirty="0" err="1"/>
              <a:t>Mantık</a:t>
            </a:r>
            <a:r>
              <a:rPr lang="en-US" dirty="0"/>
              <a:t> </a:t>
            </a:r>
            <a:r>
              <a:rPr lang="en-US" dirty="0" err="1"/>
              <a:t>hatalarını</a:t>
            </a:r>
            <a:r>
              <a:rPr lang="en-US" dirty="0"/>
              <a:t> </a:t>
            </a:r>
            <a:r>
              <a:rPr lang="en-US" dirty="0" err="1"/>
              <a:t>tespit</a:t>
            </a:r>
            <a:r>
              <a:rPr lang="en-US" dirty="0"/>
              <a:t> </a:t>
            </a:r>
            <a:r>
              <a:rPr lang="en-US" dirty="0" err="1"/>
              <a:t>etmek</a:t>
            </a:r>
            <a:r>
              <a:rPr lang="en-US" dirty="0"/>
              <a:t> </a:t>
            </a:r>
            <a:r>
              <a:rPr lang="en-US" dirty="0" err="1"/>
              <a:t>oldukça</a:t>
            </a:r>
            <a:r>
              <a:rPr lang="en-US" dirty="0"/>
              <a:t> </a:t>
            </a:r>
            <a:r>
              <a:rPr lang="en-US" dirty="0" err="1"/>
              <a:t>zordur</a:t>
            </a:r>
            <a:r>
              <a:rPr lang="en-US" dirty="0"/>
              <a:t>. </a:t>
            </a:r>
            <a:r>
              <a:rPr lang="en-US" dirty="0" err="1"/>
              <a:t>Çünkü</a:t>
            </a:r>
            <a:r>
              <a:rPr lang="en-US" dirty="0"/>
              <a:t> </a:t>
            </a:r>
            <a:r>
              <a:rPr lang="en-US" dirty="0" err="1"/>
              <a:t>programı</a:t>
            </a:r>
            <a:r>
              <a:rPr lang="en-US" dirty="0"/>
              <a:t> </a:t>
            </a:r>
            <a:r>
              <a:rPr lang="en-US" dirty="0" err="1"/>
              <a:t>çalıştırdığınızda</a:t>
            </a:r>
            <a:r>
              <a:rPr lang="en-US" dirty="0"/>
              <a:t> her hangi </a:t>
            </a:r>
            <a:r>
              <a:rPr lang="en-US" dirty="0" err="1"/>
              <a:t>bir</a:t>
            </a:r>
            <a:r>
              <a:rPr lang="en-US" dirty="0"/>
              <a:t> </a:t>
            </a:r>
            <a:r>
              <a:rPr lang="en-US" dirty="0" err="1"/>
              <a:t>hata</a:t>
            </a:r>
            <a:r>
              <a:rPr lang="en-US" dirty="0"/>
              <a:t> </a:t>
            </a:r>
            <a:r>
              <a:rPr lang="en-US" dirty="0" err="1"/>
              <a:t>ile</a:t>
            </a:r>
            <a:r>
              <a:rPr lang="en-US" dirty="0"/>
              <a:t> </a:t>
            </a:r>
            <a:r>
              <a:rPr lang="en-US" dirty="0" err="1"/>
              <a:t>karşılaşmazsınız</a:t>
            </a:r>
            <a:r>
              <a:rPr lang="en-US" dirty="0"/>
              <a:t> ama program </a:t>
            </a:r>
            <a:r>
              <a:rPr lang="en-US" dirty="0" err="1"/>
              <a:t>beklenen</a:t>
            </a:r>
            <a:r>
              <a:rPr lang="en-US" dirty="0"/>
              <a:t> </a:t>
            </a:r>
            <a:r>
              <a:rPr lang="en-US" dirty="0" err="1"/>
              <a:t>sonuçları</a:t>
            </a:r>
            <a:r>
              <a:rPr lang="en-US" dirty="0"/>
              <a:t> (</a:t>
            </a:r>
            <a:r>
              <a:rPr lang="en-US" dirty="0" err="1"/>
              <a:t>çıktıları</a:t>
            </a:r>
            <a:r>
              <a:rPr lang="en-US" dirty="0"/>
              <a:t>) </a:t>
            </a:r>
            <a:r>
              <a:rPr lang="en-US" dirty="0" err="1"/>
              <a:t>üretmez</a:t>
            </a:r>
            <a:r>
              <a:rPr lang="en-US" dirty="0"/>
              <a:t>. Bu </a:t>
            </a:r>
            <a:r>
              <a:rPr lang="en-US" dirty="0" err="1"/>
              <a:t>gibi</a:t>
            </a:r>
            <a:r>
              <a:rPr lang="en-US" dirty="0"/>
              <a:t> </a:t>
            </a:r>
            <a:r>
              <a:rPr lang="en-US" dirty="0" err="1"/>
              <a:t>durumlarda</a:t>
            </a:r>
            <a:r>
              <a:rPr lang="en-US" dirty="0"/>
              <a:t> </a:t>
            </a:r>
            <a:r>
              <a:rPr lang="en-US" dirty="0" err="1"/>
              <a:t>genellikle</a:t>
            </a:r>
            <a:r>
              <a:rPr lang="en-US" dirty="0"/>
              <a:t> </a:t>
            </a:r>
            <a:r>
              <a:rPr lang="en-US" dirty="0" err="1"/>
              <a:t>en</a:t>
            </a:r>
            <a:r>
              <a:rPr lang="en-US" dirty="0"/>
              <a:t> </a:t>
            </a:r>
            <a:r>
              <a:rPr lang="en-US" dirty="0" err="1"/>
              <a:t>başa</a:t>
            </a:r>
            <a:r>
              <a:rPr lang="en-US" dirty="0"/>
              <a:t> </a:t>
            </a:r>
            <a:r>
              <a:rPr lang="en-US" dirty="0" err="1"/>
              <a:t>dönmeniz</a:t>
            </a:r>
            <a:r>
              <a:rPr lang="en-US" dirty="0"/>
              <a:t> </a:t>
            </a:r>
            <a:r>
              <a:rPr lang="en-US" dirty="0" err="1"/>
              <a:t>algoritmayı</a:t>
            </a:r>
            <a:r>
              <a:rPr lang="en-US" dirty="0"/>
              <a:t> </a:t>
            </a:r>
            <a:r>
              <a:rPr lang="en-US" dirty="0" err="1"/>
              <a:t>yeniden</a:t>
            </a:r>
            <a:r>
              <a:rPr lang="en-US" dirty="0"/>
              <a:t> </a:t>
            </a:r>
            <a:r>
              <a:rPr lang="en-US" dirty="0" err="1"/>
              <a:t>incelemeniz</a:t>
            </a:r>
            <a:r>
              <a:rPr lang="en-US" dirty="0"/>
              <a:t> </a:t>
            </a:r>
            <a:r>
              <a:rPr lang="en-US" dirty="0" err="1"/>
              <a:t>hatta</a:t>
            </a:r>
            <a:r>
              <a:rPr lang="en-US" dirty="0"/>
              <a:t> </a:t>
            </a:r>
            <a:r>
              <a:rPr lang="en-US" dirty="0" err="1"/>
              <a:t>problemi</a:t>
            </a:r>
            <a:r>
              <a:rPr lang="en-US" dirty="0"/>
              <a:t> </a:t>
            </a:r>
            <a:r>
              <a:rPr lang="en-US" dirty="0" err="1"/>
              <a:t>yeniden</a:t>
            </a:r>
            <a:r>
              <a:rPr lang="en-US" dirty="0"/>
              <a:t> </a:t>
            </a:r>
            <a:r>
              <a:rPr lang="en-US" dirty="0" err="1"/>
              <a:t>gözden</a:t>
            </a:r>
            <a:r>
              <a:rPr lang="en-US" dirty="0"/>
              <a:t> </a:t>
            </a:r>
            <a:r>
              <a:rPr lang="en-US" dirty="0" err="1"/>
              <a:t>geçirmeniz</a:t>
            </a:r>
            <a:r>
              <a:rPr lang="en-US" dirty="0"/>
              <a:t> </a:t>
            </a:r>
            <a:r>
              <a:rPr lang="en-US" dirty="0" err="1"/>
              <a:t>gerekebilir</a:t>
            </a:r>
            <a:r>
              <a:rPr lang="en-US" dirty="0"/>
              <a:t>. </a:t>
            </a:r>
            <a:r>
              <a:rPr lang="en-US" dirty="0" err="1"/>
              <a:t>Programı</a:t>
            </a:r>
            <a:r>
              <a:rPr lang="en-US" dirty="0"/>
              <a:t> </a:t>
            </a:r>
            <a:r>
              <a:rPr lang="en-US" dirty="0" err="1"/>
              <a:t>yazarken</a:t>
            </a:r>
            <a:r>
              <a:rPr lang="en-US" dirty="0"/>
              <a:t> </a:t>
            </a:r>
            <a:r>
              <a:rPr lang="en-US" dirty="0" err="1"/>
              <a:t>doğru</a:t>
            </a:r>
            <a:r>
              <a:rPr lang="en-US" dirty="0"/>
              <a:t> </a:t>
            </a:r>
            <a:r>
              <a:rPr lang="en-US" dirty="0" err="1"/>
              <a:t>kabul</a:t>
            </a:r>
            <a:r>
              <a:rPr lang="en-US" dirty="0"/>
              <a:t> </a:t>
            </a:r>
            <a:r>
              <a:rPr lang="en-US" dirty="0" err="1"/>
              <a:t>ettiğiniz</a:t>
            </a:r>
            <a:r>
              <a:rPr lang="en-US" dirty="0"/>
              <a:t> </a:t>
            </a:r>
            <a:r>
              <a:rPr lang="en-US" dirty="0" err="1"/>
              <a:t>komutlar</a:t>
            </a:r>
            <a:r>
              <a:rPr lang="en-US" dirty="0"/>
              <a:t>, </a:t>
            </a:r>
            <a:r>
              <a:rPr lang="en-US" dirty="0" err="1"/>
              <a:t>aslında</a:t>
            </a:r>
            <a:r>
              <a:rPr lang="en-US" dirty="0"/>
              <a:t> </a:t>
            </a:r>
            <a:r>
              <a:rPr lang="en-US" dirty="0" err="1"/>
              <a:t>başka</a:t>
            </a:r>
            <a:r>
              <a:rPr lang="en-US" dirty="0"/>
              <a:t> </a:t>
            </a:r>
            <a:r>
              <a:rPr lang="en-US" dirty="0" err="1"/>
              <a:t>şekilde</a:t>
            </a:r>
            <a:r>
              <a:rPr lang="en-US" dirty="0"/>
              <a:t> </a:t>
            </a:r>
            <a:r>
              <a:rPr lang="en-US" dirty="0" err="1"/>
              <a:t>çalışıyor</a:t>
            </a:r>
            <a:r>
              <a:rPr lang="en-US" dirty="0"/>
              <a:t> </a:t>
            </a:r>
            <a:r>
              <a:rPr lang="en-US" dirty="0" err="1"/>
              <a:t>olabilir</a:t>
            </a:r>
            <a:r>
              <a:rPr lang="en-US" dirty="0"/>
              <a:t>. Bu tip </a:t>
            </a:r>
            <a:r>
              <a:rPr lang="en-US" dirty="0" err="1"/>
              <a:t>hataları</a:t>
            </a:r>
            <a:r>
              <a:rPr lang="en-US" dirty="0"/>
              <a:t> </a:t>
            </a:r>
            <a:r>
              <a:rPr lang="en-US" dirty="0" err="1"/>
              <a:t>gidermek</a:t>
            </a:r>
            <a:r>
              <a:rPr lang="en-US" dirty="0"/>
              <a:t> </a:t>
            </a:r>
            <a:r>
              <a:rPr lang="en-US" dirty="0" err="1"/>
              <a:t>için</a:t>
            </a:r>
            <a:r>
              <a:rPr lang="en-US" dirty="0"/>
              <a:t> program (debug </a:t>
            </a:r>
            <a:r>
              <a:rPr lang="en-US" dirty="0" err="1"/>
              <a:t>yapılarak</a:t>
            </a:r>
            <a:r>
              <a:rPr lang="en-US" dirty="0"/>
              <a:t>) "</a:t>
            </a:r>
            <a:r>
              <a:rPr lang="en-US" dirty="0" err="1"/>
              <a:t>adım</a:t>
            </a:r>
            <a:r>
              <a:rPr lang="en-US" dirty="0"/>
              <a:t> - </a:t>
            </a:r>
            <a:r>
              <a:rPr lang="en-US" dirty="0" err="1"/>
              <a:t>adım</a:t>
            </a:r>
            <a:r>
              <a:rPr lang="en-US" dirty="0"/>
              <a:t>" </a:t>
            </a:r>
            <a:r>
              <a:rPr lang="en-US" dirty="0" err="1"/>
              <a:t>çalıştırılarak</a:t>
            </a:r>
            <a:r>
              <a:rPr lang="en-US" dirty="0"/>
              <a:t> </a:t>
            </a:r>
            <a:r>
              <a:rPr lang="en-US" dirty="0" err="1"/>
              <a:t>hatalı</a:t>
            </a:r>
            <a:r>
              <a:rPr lang="en-US" dirty="0"/>
              <a:t> </a:t>
            </a:r>
            <a:r>
              <a:rPr lang="en-US" dirty="0" err="1"/>
              <a:t>kod</a:t>
            </a:r>
            <a:r>
              <a:rPr lang="en-US" dirty="0"/>
              <a:t> </a:t>
            </a:r>
            <a:r>
              <a:rPr lang="en-US" dirty="0" err="1"/>
              <a:t>satır</a:t>
            </a:r>
            <a:r>
              <a:rPr lang="en-US" dirty="0"/>
              <a:t> </a:t>
            </a:r>
            <a:r>
              <a:rPr lang="en-US" dirty="0" err="1"/>
              <a:t>yakalanmaya</a:t>
            </a:r>
            <a:r>
              <a:rPr lang="en-US" dirty="0"/>
              <a:t> </a:t>
            </a:r>
            <a:r>
              <a:rPr lang="en-US" dirty="0" err="1"/>
              <a:t>çalışılır</a:t>
            </a:r>
            <a:r>
              <a:rPr lang="en-US" dirty="0"/>
              <a:t>.</a:t>
            </a:r>
          </a:p>
          <a:p>
            <a:r>
              <a:rPr lang="en-US" dirty="0" err="1"/>
              <a:t>Mesela</a:t>
            </a:r>
            <a:r>
              <a:rPr lang="en-US" dirty="0"/>
              <a:t>, </a:t>
            </a:r>
            <a:r>
              <a:rPr lang="en-US" dirty="0" err="1"/>
              <a:t>bir</a:t>
            </a:r>
            <a:r>
              <a:rPr lang="en-US" dirty="0"/>
              <a:t> </a:t>
            </a:r>
            <a:r>
              <a:rPr lang="en-US" dirty="0" err="1"/>
              <a:t>muhasebe</a:t>
            </a:r>
            <a:r>
              <a:rPr lang="en-US" dirty="0"/>
              <a:t> </a:t>
            </a:r>
            <a:r>
              <a:rPr lang="en-US" dirty="0" err="1"/>
              <a:t>programında</a:t>
            </a:r>
            <a:r>
              <a:rPr lang="en-US" dirty="0"/>
              <a:t> </a:t>
            </a:r>
            <a:r>
              <a:rPr lang="en-US" dirty="0" err="1"/>
              <a:t>faiz</a:t>
            </a:r>
            <a:r>
              <a:rPr lang="en-US" dirty="0"/>
              <a:t> </a:t>
            </a:r>
            <a:r>
              <a:rPr lang="en-US" dirty="0" err="1"/>
              <a:t>hesaplayan</a:t>
            </a:r>
            <a:r>
              <a:rPr lang="en-US" dirty="0"/>
              <a:t> </a:t>
            </a:r>
            <a:r>
              <a:rPr lang="en-US" dirty="0" err="1"/>
              <a:t>formülün</a:t>
            </a:r>
            <a:r>
              <a:rPr lang="en-US" dirty="0"/>
              <a:t> </a:t>
            </a:r>
            <a:r>
              <a:rPr lang="en-US" dirty="0" err="1"/>
              <a:t>yanlış</a:t>
            </a:r>
            <a:r>
              <a:rPr lang="en-US" dirty="0"/>
              <a:t> </a:t>
            </a:r>
            <a:r>
              <a:rPr lang="en-US" dirty="0" err="1"/>
              <a:t>olmasından</a:t>
            </a:r>
            <a:r>
              <a:rPr lang="en-US" dirty="0"/>
              <a:t> </a:t>
            </a:r>
            <a:r>
              <a:rPr lang="en-US" dirty="0" err="1"/>
              <a:t>dolayı</a:t>
            </a:r>
            <a:r>
              <a:rPr lang="en-US" dirty="0"/>
              <a:t> </a:t>
            </a:r>
            <a:r>
              <a:rPr lang="en-US" dirty="0" err="1"/>
              <a:t>hatalı</a:t>
            </a:r>
            <a:r>
              <a:rPr lang="en-US" dirty="0"/>
              <a:t> </a:t>
            </a:r>
            <a:r>
              <a:rPr lang="en-US" dirty="0" err="1"/>
              <a:t>faiz</a:t>
            </a:r>
            <a:r>
              <a:rPr lang="en-US" dirty="0"/>
              <a:t> </a:t>
            </a:r>
            <a:r>
              <a:rPr lang="en-US" dirty="0" err="1"/>
              <a:t>hesabı</a:t>
            </a:r>
            <a:r>
              <a:rPr lang="en-US" dirty="0"/>
              <a:t>, </a:t>
            </a:r>
            <a:r>
              <a:rPr lang="en-US" dirty="0" err="1"/>
              <a:t>bir</a:t>
            </a:r>
            <a:r>
              <a:rPr lang="en-US" dirty="0"/>
              <a:t> </a:t>
            </a:r>
            <a:r>
              <a:rPr lang="en-US" dirty="0" err="1"/>
              <a:t>bankamatik</a:t>
            </a:r>
            <a:r>
              <a:rPr lang="en-US" dirty="0"/>
              <a:t> </a:t>
            </a:r>
            <a:r>
              <a:rPr lang="en-US" dirty="0" err="1"/>
              <a:t>yazılımında</a:t>
            </a:r>
            <a:r>
              <a:rPr lang="en-US" dirty="0"/>
              <a:t> para </a:t>
            </a:r>
            <a:r>
              <a:rPr lang="en-US" dirty="0" err="1"/>
              <a:t>üstü</a:t>
            </a:r>
            <a:r>
              <a:rPr lang="en-US" dirty="0"/>
              <a:t> </a:t>
            </a:r>
            <a:r>
              <a:rPr lang="en-US" dirty="0" err="1"/>
              <a:t>işleminde</a:t>
            </a:r>
            <a:r>
              <a:rPr lang="en-US" dirty="0"/>
              <a:t> </a:t>
            </a:r>
            <a:r>
              <a:rPr lang="en-US" dirty="0" err="1"/>
              <a:t>istenen</a:t>
            </a:r>
            <a:r>
              <a:rPr lang="en-US" dirty="0"/>
              <a:t> </a:t>
            </a:r>
            <a:r>
              <a:rPr lang="en-US" dirty="0" err="1"/>
              <a:t>paranın</a:t>
            </a:r>
            <a:r>
              <a:rPr lang="en-US" dirty="0"/>
              <a:t> </a:t>
            </a:r>
            <a:r>
              <a:rPr lang="en-US" dirty="0" err="1"/>
              <a:t>fazla</a:t>
            </a:r>
            <a:r>
              <a:rPr lang="en-US" dirty="0"/>
              <a:t> </a:t>
            </a:r>
            <a:r>
              <a:rPr lang="en-US" dirty="0" err="1"/>
              <a:t>ya</a:t>
            </a:r>
            <a:r>
              <a:rPr lang="en-US" dirty="0"/>
              <a:t> da </a:t>
            </a:r>
            <a:r>
              <a:rPr lang="en-US" dirty="0" err="1"/>
              <a:t>eksik</a:t>
            </a:r>
            <a:r>
              <a:rPr lang="en-US" dirty="0"/>
              <a:t> </a:t>
            </a:r>
            <a:r>
              <a:rPr lang="en-US" dirty="0" err="1"/>
              <a:t>verilmesi</a:t>
            </a:r>
            <a:r>
              <a:rPr lang="en-US" dirty="0"/>
              <a:t> </a:t>
            </a:r>
            <a:r>
              <a:rPr lang="en-US" dirty="0" err="1"/>
              <a:t>veya</a:t>
            </a:r>
            <a:r>
              <a:rPr lang="en-US" dirty="0"/>
              <a:t> </a:t>
            </a:r>
            <a:r>
              <a:rPr lang="en-US" dirty="0" err="1"/>
              <a:t>bir</a:t>
            </a:r>
            <a:r>
              <a:rPr lang="en-US" dirty="0"/>
              <a:t> </a:t>
            </a:r>
            <a:r>
              <a:rPr lang="en-US" dirty="0" err="1"/>
              <a:t>sayının</a:t>
            </a:r>
            <a:r>
              <a:rPr lang="en-US" dirty="0"/>
              <a:t> </a:t>
            </a:r>
            <a:r>
              <a:rPr lang="en-US" dirty="0" err="1"/>
              <a:t>karekökünü</a:t>
            </a:r>
            <a:r>
              <a:rPr lang="en-US" dirty="0"/>
              <a:t> </a:t>
            </a:r>
            <a:r>
              <a:rPr lang="en-US" dirty="0" err="1"/>
              <a:t>alan</a:t>
            </a:r>
            <a:r>
              <a:rPr lang="en-US" dirty="0"/>
              <a:t> </a:t>
            </a:r>
            <a:r>
              <a:rPr lang="en-US" dirty="0" err="1"/>
              <a:t>programın</a:t>
            </a:r>
            <a:r>
              <a:rPr lang="en-US" dirty="0"/>
              <a:t> </a:t>
            </a:r>
            <a:r>
              <a:rPr lang="en-US" dirty="0" err="1"/>
              <a:t>karekök</a:t>
            </a:r>
            <a:r>
              <a:rPr lang="en-US" dirty="0"/>
              <a:t> </a:t>
            </a:r>
            <a:r>
              <a:rPr lang="en-US" dirty="0" err="1"/>
              <a:t>yerine</a:t>
            </a:r>
            <a:r>
              <a:rPr lang="en-US" dirty="0"/>
              <a:t> </a:t>
            </a:r>
            <a:r>
              <a:rPr lang="en-US" dirty="0" err="1"/>
              <a:t>karesini</a:t>
            </a:r>
            <a:r>
              <a:rPr lang="en-US" dirty="0"/>
              <a:t> </a:t>
            </a:r>
            <a:r>
              <a:rPr lang="en-US" dirty="0" err="1"/>
              <a:t>hesaplaması</a:t>
            </a:r>
            <a:r>
              <a:rPr lang="en-US" dirty="0"/>
              <a:t> </a:t>
            </a:r>
            <a:r>
              <a:rPr lang="en-US" dirty="0" err="1"/>
              <a:t>mantık</a:t>
            </a:r>
            <a:r>
              <a:rPr lang="en-US" dirty="0"/>
              <a:t> </a:t>
            </a:r>
            <a:r>
              <a:rPr lang="en-US" dirty="0" err="1"/>
              <a:t>hatalarına</a:t>
            </a:r>
            <a:r>
              <a:rPr lang="en-US" dirty="0"/>
              <a:t> </a:t>
            </a:r>
            <a:r>
              <a:rPr lang="en-US" dirty="0" err="1"/>
              <a:t>verilebilecek</a:t>
            </a:r>
            <a:r>
              <a:rPr lang="en-US" dirty="0"/>
              <a:t> </a:t>
            </a:r>
            <a:r>
              <a:rPr lang="en-US" dirty="0" err="1"/>
              <a:t>basit</a:t>
            </a:r>
            <a:r>
              <a:rPr lang="en-US" dirty="0"/>
              <a:t> </a:t>
            </a:r>
            <a:r>
              <a:rPr lang="en-US" dirty="0" err="1"/>
              <a:t>örneklerdendir</a:t>
            </a:r>
            <a:r>
              <a:rPr lang="en-US" dirty="0"/>
              <a:t>. Bu tip </a:t>
            </a:r>
            <a:r>
              <a:rPr lang="en-US" dirty="0" err="1"/>
              <a:t>hataları</a:t>
            </a:r>
            <a:r>
              <a:rPr lang="en-US" dirty="0"/>
              <a:t> </a:t>
            </a:r>
            <a:r>
              <a:rPr lang="en-US" dirty="0" err="1"/>
              <a:t>derleyicilerin</a:t>
            </a:r>
            <a:r>
              <a:rPr lang="en-US" dirty="0"/>
              <a:t> </a:t>
            </a:r>
            <a:r>
              <a:rPr lang="en-US" dirty="0" err="1"/>
              <a:t>görmesi</a:t>
            </a:r>
            <a:r>
              <a:rPr lang="en-US" dirty="0"/>
              <a:t> </a:t>
            </a:r>
            <a:r>
              <a:rPr lang="en-US" dirty="0" err="1"/>
              <a:t>imkânsızdır</a:t>
            </a:r>
            <a:r>
              <a:rPr lang="en-US" dirty="0"/>
              <a:t>. Bu </a:t>
            </a:r>
            <a:r>
              <a:rPr lang="en-US" dirty="0" err="1"/>
              <a:t>tür</a:t>
            </a:r>
            <a:r>
              <a:rPr lang="en-US" dirty="0"/>
              <a:t> </a:t>
            </a:r>
            <a:r>
              <a:rPr lang="en-US" dirty="0" err="1"/>
              <a:t>hatalar</a:t>
            </a:r>
            <a:r>
              <a:rPr lang="en-US" dirty="0"/>
              <a:t> </a:t>
            </a:r>
            <a:r>
              <a:rPr lang="en-US" dirty="0" err="1"/>
              <a:t>ancak</a:t>
            </a:r>
            <a:r>
              <a:rPr lang="en-US" dirty="0"/>
              <a:t> </a:t>
            </a:r>
            <a:r>
              <a:rPr lang="en-US" dirty="0" err="1"/>
              <a:t>dikkatli</a:t>
            </a:r>
            <a:r>
              <a:rPr lang="en-US" dirty="0"/>
              <a:t> </a:t>
            </a:r>
            <a:r>
              <a:rPr lang="en-US" dirty="0" err="1"/>
              <a:t>kullanıcılar</a:t>
            </a:r>
            <a:r>
              <a:rPr lang="en-US" dirty="0"/>
              <a:t> </a:t>
            </a:r>
            <a:r>
              <a:rPr lang="en-US" dirty="0" err="1"/>
              <a:t>veya</a:t>
            </a:r>
            <a:r>
              <a:rPr lang="en-US" dirty="0"/>
              <a:t> </a:t>
            </a:r>
            <a:r>
              <a:rPr lang="en-US" dirty="0" err="1"/>
              <a:t>uzman</a:t>
            </a:r>
            <a:r>
              <a:rPr lang="en-US" dirty="0"/>
              <a:t> </a:t>
            </a:r>
            <a:r>
              <a:rPr lang="en-US" dirty="0" err="1"/>
              <a:t>yazılım</a:t>
            </a:r>
            <a:r>
              <a:rPr lang="en-US" dirty="0"/>
              <a:t> test </a:t>
            </a:r>
            <a:r>
              <a:rPr lang="en-US" dirty="0" err="1"/>
              <a:t>mühendisleri</a:t>
            </a:r>
            <a:r>
              <a:rPr lang="en-US" dirty="0"/>
              <a:t> </a:t>
            </a:r>
            <a:r>
              <a:rPr lang="en-US" dirty="0" err="1"/>
              <a:t>tarafından</a:t>
            </a:r>
            <a:r>
              <a:rPr lang="en-US" dirty="0"/>
              <a:t> fark </a:t>
            </a:r>
            <a:r>
              <a:rPr lang="en-US" dirty="0" err="1"/>
              <a:t>edilebilir</a:t>
            </a:r>
            <a:r>
              <a:rPr lang="en-US" dirty="0"/>
              <a:t>.</a:t>
            </a:r>
          </a:p>
        </p:txBody>
      </p:sp>
    </p:spTree>
    <p:extLst>
      <p:ext uri="{BB962C8B-B14F-4D97-AF65-F5344CB8AC3E}">
        <p14:creationId xmlns:p14="http://schemas.microsoft.com/office/powerpoint/2010/main" val="189367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5BFF80BD-5D6A-EBC4-213B-12098F398E81}"/>
              </a:ext>
            </a:extLst>
          </p:cNvPr>
          <p:cNvSpPr txBox="1"/>
          <p:nvPr/>
        </p:nvSpPr>
        <p:spPr>
          <a:xfrm>
            <a:off x="2313432" y="374904"/>
            <a:ext cx="7616952" cy="369332"/>
          </a:xfrm>
          <a:prstGeom prst="rect">
            <a:avLst/>
          </a:prstGeom>
          <a:noFill/>
        </p:spPr>
        <p:txBody>
          <a:bodyPr wrap="square" rtlCol="0">
            <a:spAutoFit/>
          </a:bodyPr>
          <a:lstStyle/>
          <a:p>
            <a:r>
              <a:rPr lang="tr-TR" b="1" dirty="0"/>
              <a:t>Örnek 1.1 Mantık Hatalı Karekök Programı:</a:t>
            </a:r>
            <a:endParaRPr lang="en-US" b="1" dirty="0"/>
          </a:p>
        </p:txBody>
      </p:sp>
      <p:pic>
        <p:nvPicPr>
          <p:cNvPr id="8" name="Picture 7" descr="A picture containing text, screenshot, font&#10;&#10;Description automatically generated">
            <a:extLst>
              <a:ext uri="{FF2B5EF4-FFF2-40B4-BE49-F238E27FC236}">
                <a16:creationId xmlns:a16="http://schemas.microsoft.com/office/drawing/2014/main" id="{97A7CD66-3CA6-761B-D07E-77DE2DD83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0732" y="1062615"/>
            <a:ext cx="4470535" cy="3006831"/>
          </a:xfrm>
          <a:prstGeom prst="rect">
            <a:avLst/>
          </a:prstGeom>
        </p:spPr>
      </p:pic>
      <p:sp>
        <p:nvSpPr>
          <p:cNvPr id="9" name="TextBox 8">
            <a:extLst>
              <a:ext uri="{FF2B5EF4-FFF2-40B4-BE49-F238E27FC236}">
                <a16:creationId xmlns:a16="http://schemas.microsoft.com/office/drawing/2014/main" id="{5954D3DD-D128-6B57-ED2D-50FE47F2442A}"/>
              </a:ext>
            </a:extLst>
          </p:cNvPr>
          <p:cNvSpPr txBox="1"/>
          <p:nvPr/>
        </p:nvSpPr>
        <p:spPr>
          <a:xfrm>
            <a:off x="4892240" y="4064659"/>
            <a:ext cx="2487168" cy="646331"/>
          </a:xfrm>
          <a:prstGeom prst="rect">
            <a:avLst/>
          </a:prstGeom>
          <a:noFill/>
        </p:spPr>
        <p:txBody>
          <a:bodyPr wrap="square" rtlCol="0">
            <a:spAutoFit/>
          </a:bodyPr>
          <a:lstStyle/>
          <a:p>
            <a:pPr algn="ctr"/>
            <a:r>
              <a:rPr lang="tr-TR" dirty="0"/>
              <a:t>Örnek 1.1</a:t>
            </a:r>
          </a:p>
          <a:p>
            <a:pPr algn="ctr"/>
            <a:r>
              <a:rPr lang="tr-TR" dirty="0"/>
              <a:t>(ornek_1.1.py)</a:t>
            </a:r>
            <a:endParaRPr lang="en-US" dirty="0"/>
          </a:p>
        </p:txBody>
      </p:sp>
    </p:spTree>
    <p:extLst>
      <p:ext uri="{BB962C8B-B14F-4D97-AF65-F5344CB8AC3E}">
        <p14:creationId xmlns:p14="http://schemas.microsoft.com/office/powerpoint/2010/main" val="252556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KOD YAZIM HATALARI (SYNTAX ERRORS)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2862322"/>
          </a:xfrm>
          <a:prstGeom prst="rect">
            <a:avLst/>
          </a:prstGeom>
          <a:noFill/>
        </p:spPr>
        <p:txBody>
          <a:bodyPr wrap="square" rtlCol="0">
            <a:spAutoFit/>
          </a:bodyPr>
          <a:lstStyle/>
          <a:p>
            <a:endParaRPr lang="tr-TR" dirty="0"/>
          </a:p>
          <a:p>
            <a:endParaRPr lang="tr-TR" dirty="0"/>
          </a:p>
          <a:p>
            <a:r>
              <a:rPr lang="en-US" dirty="0"/>
              <a:t>Modern </a:t>
            </a:r>
            <a:r>
              <a:rPr lang="en-US" dirty="0" err="1"/>
              <a:t>programlama</a:t>
            </a:r>
            <a:r>
              <a:rPr lang="en-US" dirty="0"/>
              <a:t> </a:t>
            </a:r>
            <a:r>
              <a:rPr lang="en-US" dirty="0" err="1"/>
              <a:t>dillerinde</a:t>
            </a:r>
            <a:r>
              <a:rPr lang="en-US" dirty="0"/>
              <a:t> (C++, C#, Java, Python, ...) </a:t>
            </a:r>
            <a:r>
              <a:rPr lang="en-US" dirty="0" err="1"/>
              <a:t>kod</a:t>
            </a:r>
            <a:r>
              <a:rPr lang="en-US" dirty="0"/>
              <a:t> </a:t>
            </a:r>
            <a:r>
              <a:rPr lang="en-US" dirty="0" err="1"/>
              <a:t>yazım</a:t>
            </a:r>
            <a:r>
              <a:rPr lang="en-US" dirty="0"/>
              <a:t> (syntax) </a:t>
            </a:r>
            <a:r>
              <a:rPr lang="en-US" dirty="0" err="1"/>
              <a:t>hatalarının</a:t>
            </a:r>
            <a:r>
              <a:rPr lang="en-US" dirty="0"/>
              <a:t> </a:t>
            </a:r>
            <a:r>
              <a:rPr lang="en-US" dirty="0" err="1"/>
              <a:t>tespiti</a:t>
            </a:r>
            <a:r>
              <a:rPr lang="en-US" dirty="0"/>
              <a:t> </a:t>
            </a:r>
            <a:r>
              <a:rPr lang="en-US" dirty="0" err="1"/>
              <a:t>kolaydır</a:t>
            </a:r>
            <a:r>
              <a:rPr lang="en-US" dirty="0"/>
              <a:t>. </a:t>
            </a:r>
            <a:r>
              <a:rPr lang="en-US" dirty="0" err="1"/>
              <a:t>Zaten</a:t>
            </a:r>
            <a:r>
              <a:rPr lang="en-US" dirty="0"/>
              <a:t> Python </a:t>
            </a:r>
            <a:r>
              <a:rPr lang="en-US" dirty="0" err="1"/>
              <a:t>yorumlayıcısı</a:t>
            </a:r>
            <a:r>
              <a:rPr lang="en-US" dirty="0"/>
              <a:t> </a:t>
            </a:r>
            <a:r>
              <a:rPr lang="en-US" dirty="0" err="1"/>
              <a:t>satır</a:t>
            </a:r>
            <a:r>
              <a:rPr lang="en-US" dirty="0"/>
              <a:t> </a:t>
            </a:r>
            <a:r>
              <a:rPr lang="en-US" dirty="0" err="1"/>
              <a:t>satır</a:t>
            </a:r>
            <a:r>
              <a:rPr lang="en-US" dirty="0"/>
              <a:t> </a:t>
            </a:r>
            <a:r>
              <a:rPr lang="en-US" dirty="0" err="1"/>
              <a:t>kod</a:t>
            </a:r>
            <a:r>
              <a:rPr lang="en-US" dirty="0"/>
              <a:t> </a:t>
            </a:r>
            <a:r>
              <a:rPr lang="en-US" dirty="0" err="1"/>
              <a:t>yazım</a:t>
            </a:r>
            <a:r>
              <a:rPr lang="en-US" dirty="0"/>
              <a:t> </a:t>
            </a:r>
            <a:r>
              <a:rPr lang="en-US" dirty="0" err="1"/>
              <a:t>denetimi</a:t>
            </a:r>
            <a:r>
              <a:rPr lang="en-US" dirty="0"/>
              <a:t> </a:t>
            </a:r>
            <a:r>
              <a:rPr lang="en-US" dirty="0" err="1"/>
              <a:t>yaptığı</a:t>
            </a:r>
            <a:r>
              <a:rPr lang="en-US" dirty="0"/>
              <a:t> </a:t>
            </a:r>
            <a:r>
              <a:rPr lang="en-US" dirty="0" err="1"/>
              <a:t>için</a:t>
            </a:r>
            <a:r>
              <a:rPr lang="en-US" dirty="0"/>
              <a:t> </a:t>
            </a:r>
            <a:r>
              <a:rPr lang="en-US" dirty="0" err="1"/>
              <a:t>olası</a:t>
            </a:r>
            <a:r>
              <a:rPr lang="en-US" dirty="0"/>
              <a:t> </a:t>
            </a:r>
            <a:r>
              <a:rPr lang="en-US" dirty="0" err="1"/>
              <a:t>hatayı</a:t>
            </a:r>
            <a:r>
              <a:rPr lang="en-US" dirty="0"/>
              <a:t> </a:t>
            </a:r>
            <a:r>
              <a:rPr lang="en-US" dirty="0" err="1"/>
              <a:t>düzeltmeden</a:t>
            </a:r>
            <a:r>
              <a:rPr lang="en-US" dirty="0"/>
              <a:t> </a:t>
            </a:r>
            <a:r>
              <a:rPr lang="en-US" dirty="0" err="1"/>
              <a:t>bir</a:t>
            </a:r>
            <a:r>
              <a:rPr lang="en-US" dirty="0"/>
              <a:t> alt </a:t>
            </a:r>
            <a:r>
              <a:rPr lang="en-US" dirty="0" err="1"/>
              <a:t>satıra</a:t>
            </a:r>
            <a:r>
              <a:rPr lang="en-US" dirty="0"/>
              <a:t> </a:t>
            </a:r>
            <a:r>
              <a:rPr lang="en-US" dirty="0" err="1"/>
              <a:t>geçişe</a:t>
            </a:r>
            <a:r>
              <a:rPr lang="en-US" dirty="0"/>
              <a:t> </a:t>
            </a:r>
            <a:r>
              <a:rPr lang="en-US" dirty="0" err="1"/>
              <a:t>izin</a:t>
            </a:r>
            <a:r>
              <a:rPr lang="en-US" dirty="0"/>
              <a:t> </a:t>
            </a:r>
            <a:r>
              <a:rPr lang="en-US" dirty="0" err="1"/>
              <a:t>vermez</a:t>
            </a:r>
            <a:r>
              <a:rPr lang="en-US" dirty="0"/>
              <a:t>.</a:t>
            </a:r>
            <a:endParaRPr lang="tr-TR" dirty="0"/>
          </a:p>
          <a:p>
            <a:endParaRPr lang="tr-TR" dirty="0"/>
          </a:p>
          <a:p>
            <a:r>
              <a:rPr lang="en-US" dirty="0" err="1"/>
              <a:t>Programlama</a:t>
            </a:r>
            <a:r>
              <a:rPr lang="en-US" dirty="0"/>
              <a:t> </a:t>
            </a:r>
            <a:r>
              <a:rPr lang="en-US" dirty="0" err="1"/>
              <a:t>dilleri</a:t>
            </a:r>
            <a:r>
              <a:rPr lang="en-US" dirty="0"/>
              <a:t> </a:t>
            </a:r>
            <a:r>
              <a:rPr lang="en-US" dirty="0" err="1"/>
              <a:t>birbirlerine</a:t>
            </a:r>
            <a:r>
              <a:rPr lang="en-US" dirty="0"/>
              <a:t> </a:t>
            </a:r>
            <a:r>
              <a:rPr lang="en-US" dirty="0" err="1"/>
              <a:t>çok</a:t>
            </a:r>
            <a:r>
              <a:rPr lang="en-US" dirty="0"/>
              <a:t> </a:t>
            </a:r>
            <a:r>
              <a:rPr lang="en-US" dirty="0" err="1"/>
              <a:t>benzese</a:t>
            </a:r>
            <a:r>
              <a:rPr lang="en-US" dirty="0"/>
              <a:t> de her </a:t>
            </a:r>
            <a:r>
              <a:rPr lang="en-US" dirty="0" err="1"/>
              <a:t>programlama</a:t>
            </a:r>
            <a:r>
              <a:rPr lang="en-US" dirty="0"/>
              <a:t> </a:t>
            </a:r>
            <a:r>
              <a:rPr lang="en-US" dirty="0" err="1"/>
              <a:t>dilinin</a:t>
            </a:r>
            <a:r>
              <a:rPr lang="en-US" dirty="0"/>
              <a:t> </a:t>
            </a:r>
            <a:r>
              <a:rPr lang="en-US" dirty="0" err="1"/>
              <a:t>kendine</a:t>
            </a:r>
            <a:r>
              <a:rPr lang="en-US" dirty="0"/>
              <a:t> </a:t>
            </a:r>
            <a:r>
              <a:rPr lang="en-US" dirty="0" err="1"/>
              <a:t>özgü</a:t>
            </a:r>
            <a:r>
              <a:rPr lang="en-US" dirty="0"/>
              <a:t> </a:t>
            </a:r>
            <a:r>
              <a:rPr lang="en-US" dirty="0" err="1"/>
              <a:t>yazım</a:t>
            </a:r>
            <a:r>
              <a:rPr lang="en-US" dirty="0"/>
              <a:t> </a:t>
            </a:r>
            <a:r>
              <a:rPr lang="en-US" dirty="0" err="1"/>
              <a:t>kuralları</a:t>
            </a:r>
            <a:r>
              <a:rPr lang="en-US" dirty="0"/>
              <a:t> </a:t>
            </a:r>
            <a:r>
              <a:rPr lang="en-US" dirty="0" err="1"/>
              <a:t>vardır</a:t>
            </a:r>
            <a:r>
              <a:rPr lang="en-US" dirty="0"/>
              <a:t> </a:t>
            </a:r>
            <a:r>
              <a:rPr lang="en-US" dirty="0" err="1"/>
              <a:t>ve</a:t>
            </a:r>
            <a:r>
              <a:rPr lang="en-US" dirty="0"/>
              <a:t> </a:t>
            </a:r>
            <a:r>
              <a:rPr lang="en-US" dirty="0" err="1"/>
              <a:t>bu</a:t>
            </a:r>
            <a:r>
              <a:rPr lang="en-US" dirty="0"/>
              <a:t> </a:t>
            </a:r>
            <a:r>
              <a:rPr lang="en-US" dirty="0" err="1"/>
              <a:t>kurallara</a:t>
            </a:r>
            <a:r>
              <a:rPr lang="en-US" dirty="0"/>
              <a:t> </a:t>
            </a:r>
            <a:r>
              <a:rPr lang="en-US" dirty="0" err="1"/>
              <a:t>uymadığınızda</a:t>
            </a:r>
            <a:r>
              <a:rPr lang="en-US" dirty="0"/>
              <a:t> </a:t>
            </a:r>
            <a:r>
              <a:rPr lang="en-US" dirty="0" err="1"/>
              <a:t>yazım</a:t>
            </a:r>
            <a:r>
              <a:rPr lang="en-US" dirty="0"/>
              <a:t> </a:t>
            </a:r>
            <a:r>
              <a:rPr lang="en-US" dirty="0" err="1"/>
              <a:t>hataları</a:t>
            </a:r>
            <a:r>
              <a:rPr lang="en-US" dirty="0"/>
              <a:t> </a:t>
            </a:r>
            <a:r>
              <a:rPr lang="en-US" dirty="0" err="1"/>
              <a:t>ile</a:t>
            </a:r>
            <a:r>
              <a:rPr lang="en-US" dirty="0"/>
              <a:t> </a:t>
            </a:r>
            <a:r>
              <a:rPr lang="en-US" dirty="0" err="1"/>
              <a:t>karşı</a:t>
            </a:r>
            <a:r>
              <a:rPr lang="en-US" dirty="0"/>
              <a:t>- </a:t>
            </a:r>
            <a:r>
              <a:rPr lang="en-US" dirty="0" err="1"/>
              <a:t>laşırsınız</a:t>
            </a:r>
            <a:r>
              <a:rPr lang="en-US" dirty="0"/>
              <a:t>. </a:t>
            </a:r>
            <a:r>
              <a:rPr lang="en-US" dirty="0" err="1"/>
              <a:t>Örneğin</a:t>
            </a:r>
            <a:r>
              <a:rPr lang="tr-TR" dirty="0"/>
              <a:t>; </a:t>
            </a:r>
            <a:r>
              <a:rPr lang="en-US" dirty="0" err="1"/>
              <a:t>Python'da</a:t>
            </a:r>
            <a:r>
              <a:rPr lang="en-US" dirty="0"/>
              <a:t> </a:t>
            </a:r>
            <a:r>
              <a:rPr lang="en-US" dirty="0" err="1"/>
              <a:t>girinti</a:t>
            </a:r>
            <a:r>
              <a:rPr lang="en-US" dirty="0"/>
              <a:t> </a:t>
            </a:r>
            <a:r>
              <a:rPr lang="en-US" dirty="0" err="1"/>
              <a:t>kurallarına</a:t>
            </a:r>
            <a:r>
              <a:rPr lang="en-US" dirty="0"/>
              <a:t> </a:t>
            </a:r>
            <a:r>
              <a:rPr lang="en-US" dirty="0" err="1"/>
              <a:t>uyulmaması</a:t>
            </a:r>
            <a:r>
              <a:rPr lang="en-US" dirty="0"/>
              <a:t>, print </a:t>
            </a:r>
            <a:r>
              <a:rPr lang="en-US" dirty="0" err="1"/>
              <a:t>deyiminde</a:t>
            </a:r>
            <a:r>
              <a:rPr lang="en-US" dirty="0"/>
              <a:t> '()' </a:t>
            </a:r>
            <a:r>
              <a:rPr lang="en-US" dirty="0" err="1"/>
              <a:t>parantezlerin</a:t>
            </a:r>
            <a:r>
              <a:rPr lang="en-US" dirty="0"/>
              <a:t> </a:t>
            </a:r>
            <a:r>
              <a:rPr lang="en-US" dirty="0" err="1"/>
              <a:t>unutulması</a:t>
            </a:r>
            <a:r>
              <a:rPr lang="en-US" dirty="0"/>
              <a:t> </a:t>
            </a:r>
            <a:r>
              <a:rPr lang="en-US" dirty="0" err="1"/>
              <a:t>gibi</a:t>
            </a:r>
            <a:r>
              <a:rPr lang="en-US" dirty="0"/>
              <a:t>.</a:t>
            </a:r>
          </a:p>
        </p:txBody>
      </p:sp>
    </p:spTree>
    <p:extLst>
      <p:ext uri="{BB962C8B-B14F-4D97-AF65-F5344CB8AC3E}">
        <p14:creationId xmlns:p14="http://schemas.microsoft.com/office/powerpoint/2010/main" val="113502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5BFF80BD-5D6A-EBC4-213B-12098F398E81}"/>
              </a:ext>
            </a:extLst>
          </p:cNvPr>
          <p:cNvSpPr txBox="1"/>
          <p:nvPr/>
        </p:nvSpPr>
        <p:spPr>
          <a:xfrm>
            <a:off x="2313432" y="374904"/>
            <a:ext cx="7616952" cy="369332"/>
          </a:xfrm>
          <a:prstGeom prst="rect">
            <a:avLst/>
          </a:prstGeom>
          <a:noFill/>
        </p:spPr>
        <p:txBody>
          <a:bodyPr wrap="square" rtlCol="0">
            <a:spAutoFit/>
          </a:bodyPr>
          <a:lstStyle/>
          <a:p>
            <a:r>
              <a:rPr lang="tr-TR" b="1" dirty="0"/>
              <a:t>Örnek 2.1 Bir Yazım Hatası (</a:t>
            </a:r>
            <a:r>
              <a:rPr lang="tr-TR" b="1" dirty="0" err="1"/>
              <a:t>Syntax</a:t>
            </a:r>
            <a:r>
              <a:rPr lang="tr-TR" b="1" dirty="0"/>
              <a:t> </a:t>
            </a:r>
            <a:r>
              <a:rPr lang="tr-TR" b="1" dirty="0" err="1"/>
              <a:t>Error</a:t>
            </a:r>
            <a:r>
              <a:rPr lang="tr-TR" b="1" dirty="0"/>
              <a:t>) Örneği:</a:t>
            </a:r>
            <a:endParaRPr lang="en-US" b="1"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BD4BCCE6-C086-3D13-B8ED-DAAFBBAABF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412" y="1644076"/>
            <a:ext cx="4302824" cy="3039495"/>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2B94CAD8-6FEB-52C1-C01F-453B6C3A9603}"/>
              </a:ext>
            </a:extLst>
          </p:cNvPr>
          <p:cNvSpPr txBox="1"/>
          <p:nvPr/>
        </p:nvSpPr>
        <p:spPr>
          <a:xfrm>
            <a:off x="4764224" y="4693741"/>
            <a:ext cx="2743200" cy="646331"/>
          </a:xfrm>
          <a:prstGeom prst="rect">
            <a:avLst/>
          </a:prstGeom>
          <a:noFill/>
        </p:spPr>
        <p:txBody>
          <a:bodyPr wrap="square" rtlCol="0">
            <a:spAutoFit/>
          </a:bodyPr>
          <a:lstStyle/>
          <a:p>
            <a:pPr algn="ctr"/>
            <a:r>
              <a:rPr lang="tr-TR" dirty="0"/>
              <a:t>Örnek 2.1</a:t>
            </a:r>
          </a:p>
          <a:p>
            <a:pPr algn="ctr"/>
            <a:r>
              <a:rPr lang="tr-TR" dirty="0"/>
              <a:t>(ornek_2.1.py)</a:t>
            </a:r>
            <a:endParaRPr lang="en-US" dirty="0"/>
          </a:p>
        </p:txBody>
      </p:sp>
    </p:spTree>
    <p:extLst>
      <p:ext uri="{BB962C8B-B14F-4D97-AF65-F5344CB8AC3E}">
        <p14:creationId xmlns:p14="http://schemas.microsoft.com/office/powerpoint/2010/main" val="409371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ÇALIŞMA ZAMANI HATALARI (RUNTIME ERRORS)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089FFCC-48A3-0046-2655-D16C469F7488}"/>
              </a:ext>
            </a:extLst>
          </p:cNvPr>
          <p:cNvSpPr txBox="1"/>
          <p:nvPr/>
        </p:nvSpPr>
        <p:spPr>
          <a:xfrm>
            <a:off x="2221992" y="1728216"/>
            <a:ext cx="7699248" cy="3416320"/>
          </a:xfrm>
          <a:prstGeom prst="rect">
            <a:avLst/>
          </a:prstGeom>
          <a:noFill/>
        </p:spPr>
        <p:txBody>
          <a:bodyPr wrap="square" rtlCol="0">
            <a:spAutoFit/>
          </a:bodyPr>
          <a:lstStyle/>
          <a:p>
            <a:endParaRPr lang="tr-TR" dirty="0"/>
          </a:p>
          <a:p>
            <a:r>
              <a:rPr lang="tr-TR" dirty="0"/>
              <a:t>Çalışma zamanı hataları istisna (</a:t>
            </a:r>
            <a:r>
              <a:rPr lang="tr-TR" dirty="0" err="1"/>
              <a:t>exception</a:t>
            </a:r>
            <a:r>
              <a:rPr lang="tr-TR" dirty="0"/>
              <a:t>) kelimesi ile ifade edilmektedir. Bu ne- </a:t>
            </a:r>
            <a:r>
              <a:rPr lang="tr-TR" dirty="0" err="1"/>
              <a:t>denle</a:t>
            </a:r>
            <a:r>
              <a:rPr lang="tr-TR" dirty="0"/>
              <a:t> hata yakalama kavramı bazı kaynaklarda istisna işleme (</a:t>
            </a:r>
            <a:r>
              <a:rPr lang="tr-TR" dirty="0" err="1"/>
              <a:t>exception</a:t>
            </a:r>
            <a:r>
              <a:rPr lang="tr-TR" dirty="0"/>
              <a:t> </a:t>
            </a:r>
            <a:r>
              <a:rPr lang="tr-TR" dirty="0" err="1"/>
              <a:t>hand</a:t>
            </a:r>
            <a:r>
              <a:rPr lang="tr-TR" dirty="0"/>
              <a:t>- </a:t>
            </a:r>
            <a:r>
              <a:rPr lang="tr-TR" dirty="0" err="1"/>
              <a:t>ing</a:t>
            </a:r>
            <a:r>
              <a:rPr lang="tr-TR" dirty="0"/>
              <a:t>) olarak geçmektedir.</a:t>
            </a:r>
          </a:p>
          <a:p>
            <a:endParaRPr lang="tr-TR" dirty="0"/>
          </a:p>
          <a:p>
            <a:r>
              <a:rPr lang="tr-TR" dirty="0"/>
              <a:t>Çalışma zamanı hataları (Run time </a:t>
            </a:r>
            <a:r>
              <a:rPr lang="tr-TR" dirty="0" err="1"/>
              <a:t>errors</a:t>
            </a:r>
            <a:r>
              <a:rPr lang="tr-TR" dirty="0"/>
              <a:t>), programın çalışması sırasında beklenmeyen bir durum sonucunda oluşan hatalara denir.</a:t>
            </a:r>
          </a:p>
          <a:p>
            <a:endParaRPr lang="tr-TR" dirty="0"/>
          </a:p>
          <a:p>
            <a:r>
              <a:rPr lang="tr-TR" dirty="0"/>
              <a:t>Örneğin dosya okuma işleminde okunacak dosyanın olmaması, istenen verileri bir çıkış birimine (yazıcı, dosya) gönderememesi, bölme işleminde paydanın sıfır olması gibi. Bu gibi durumlarda program hata verir ve bu tip hatalara karşı alınan önlemler de hata yakalama olarak adlandırılır.</a:t>
            </a:r>
          </a:p>
        </p:txBody>
      </p:sp>
    </p:spTree>
    <p:extLst>
      <p:ext uri="{BB962C8B-B14F-4D97-AF65-F5344CB8AC3E}">
        <p14:creationId xmlns:p14="http://schemas.microsoft.com/office/powerpoint/2010/main" val="270045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3" y="15647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5BFF80BD-5D6A-EBC4-213B-12098F398E81}"/>
              </a:ext>
            </a:extLst>
          </p:cNvPr>
          <p:cNvSpPr txBox="1"/>
          <p:nvPr/>
        </p:nvSpPr>
        <p:spPr>
          <a:xfrm>
            <a:off x="2313432" y="374904"/>
            <a:ext cx="7616952" cy="369332"/>
          </a:xfrm>
          <a:prstGeom prst="rect">
            <a:avLst/>
          </a:prstGeom>
          <a:noFill/>
        </p:spPr>
        <p:txBody>
          <a:bodyPr wrap="square" rtlCol="0">
            <a:spAutoFit/>
          </a:bodyPr>
          <a:lstStyle/>
          <a:p>
            <a:r>
              <a:rPr lang="tr-TR" b="1" dirty="0"/>
              <a:t>Örnek 3.1 Runtime Hata Örneği:</a:t>
            </a:r>
            <a:endParaRPr lang="en-US" b="1" dirty="0"/>
          </a:p>
        </p:txBody>
      </p:sp>
      <p:sp>
        <p:nvSpPr>
          <p:cNvPr id="10" name="TextBox 9">
            <a:extLst>
              <a:ext uri="{FF2B5EF4-FFF2-40B4-BE49-F238E27FC236}">
                <a16:creationId xmlns:a16="http://schemas.microsoft.com/office/drawing/2014/main" id="{2B94CAD8-6FEB-52C1-C01F-453B6C3A9603}"/>
              </a:ext>
            </a:extLst>
          </p:cNvPr>
          <p:cNvSpPr txBox="1"/>
          <p:nvPr/>
        </p:nvSpPr>
        <p:spPr>
          <a:xfrm>
            <a:off x="4724399" y="3007573"/>
            <a:ext cx="2743200" cy="646331"/>
          </a:xfrm>
          <a:prstGeom prst="rect">
            <a:avLst/>
          </a:prstGeom>
          <a:noFill/>
        </p:spPr>
        <p:txBody>
          <a:bodyPr wrap="square" rtlCol="0">
            <a:spAutoFit/>
          </a:bodyPr>
          <a:lstStyle/>
          <a:p>
            <a:pPr algn="ctr"/>
            <a:r>
              <a:rPr lang="tr-TR" dirty="0"/>
              <a:t>Örnek 3.1</a:t>
            </a:r>
          </a:p>
          <a:p>
            <a:pPr algn="ctr"/>
            <a:r>
              <a:rPr lang="tr-TR" dirty="0"/>
              <a:t>(ornek_3.1.py)</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F1CBD36E-2FE1-1699-AA7C-2FD721502E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4023" y="972836"/>
            <a:ext cx="4143953" cy="1933845"/>
          </a:xfrm>
          <a:prstGeom prst="rect">
            <a:avLst/>
          </a:prstGeom>
        </p:spPr>
      </p:pic>
      <p:sp>
        <p:nvSpPr>
          <p:cNvPr id="9" name="TextBox 8">
            <a:extLst>
              <a:ext uri="{FF2B5EF4-FFF2-40B4-BE49-F238E27FC236}">
                <a16:creationId xmlns:a16="http://schemas.microsoft.com/office/drawing/2014/main" id="{084E25D5-0C7D-95F2-CAEB-4FEDD0070D71}"/>
              </a:ext>
            </a:extLst>
          </p:cNvPr>
          <p:cNvSpPr txBox="1"/>
          <p:nvPr/>
        </p:nvSpPr>
        <p:spPr>
          <a:xfrm>
            <a:off x="2209800" y="3883152"/>
            <a:ext cx="7616952" cy="369332"/>
          </a:xfrm>
          <a:prstGeom prst="rect">
            <a:avLst/>
          </a:prstGeom>
          <a:noFill/>
        </p:spPr>
        <p:txBody>
          <a:bodyPr wrap="square" rtlCol="0">
            <a:spAutoFit/>
          </a:bodyPr>
          <a:lstStyle/>
          <a:p>
            <a:r>
              <a:rPr lang="tr-TR" b="1" dirty="0"/>
              <a:t>Örnek 4.1 Runtime Hata Örneği:</a:t>
            </a:r>
            <a:endParaRPr lang="en-US" b="1" dirty="0"/>
          </a:p>
        </p:txBody>
      </p:sp>
      <p:pic>
        <p:nvPicPr>
          <p:cNvPr id="12" name="Picture 11" descr="A picture containing text, screenshot, font&#10;&#10;Description automatically generated">
            <a:extLst>
              <a:ext uri="{FF2B5EF4-FFF2-40B4-BE49-F238E27FC236}">
                <a16:creationId xmlns:a16="http://schemas.microsoft.com/office/drawing/2014/main" id="{54CB48D1-D85F-D03D-0EDC-4C044049B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8643" y="4198258"/>
            <a:ext cx="4583621" cy="1793113"/>
          </a:xfrm>
          <a:prstGeom prst="rect">
            <a:avLst/>
          </a:prstGeom>
        </p:spPr>
      </p:pic>
      <p:sp>
        <p:nvSpPr>
          <p:cNvPr id="13" name="TextBox 12">
            <a:extLst>
              <a:ext uri="{FF2B5EF4-FFF2-40B4-BE49-F238E27FC236}">
                <a16:creationId xmlns:a16="http://schemas.microsoft.com/office/drawing/2014/main" id="{FAB09B4F-C87E-B792-A594-6EBD86C5FD1B}"/>
              </a:ext>
            </a:extLst>
          </p:cNvPr>
          <p:cNvSpPr txBox="1"/>
          <p:nvPr/>
        </p:nvSpPr>
        <p:spPr>
          <a:xfrm>
            <a:off x="5202045" y="5926765"/>
            <a:ext cx="1956816" cy="646331"/>
          </a:xfrm>
          <a:prstGeom prst="rect">
            <a:avLst/>
          </a:prstGeom>
          <a:noFill/>
        </p:spPr>
        <p:txBody>
          <a:bodyPr wrap="square" rtlCol="0">
            <a:spAutoFit/>
          </a:bodyPr>
          <a:lstStyle/>
          <a:p>
            <a:pPr algn="ctr"/>
            <a:r>
              <a:rPr lang="tr-TR" dirty="0"/>
              <a:t>Örnek 4.1</a:t>
            </a:r>
          </a:p>
          <a:p>
            <a:pPr algn="ctr"/>
            <a:r>
              <a:rPr lang="tr-TR" dirty="0"/>
              <a:t>(ornek_4.1.py)</a:t>
            </a:r>
            <a:endParaRPr lang="en-US" dirty="0"/>
          </a:p>
        </p:txBody>
      </p:sp>
    </p:spTree>
    <p:extLst>
      <p:ext uri="{BB962C8B-B14F-4D97-AF65-F5344CB8AC3E}">
        <p14:creationId xmlns:p14="http://schemas.microsoft.com/office/powerpoint/2010/main" val="2166389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1525</Words>
  <Application>Microsoft Office PowerPoint</Application>
  <PresentationFormat>Widescreen</PresentationFormat>
  <Paragraphs>174</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80</cp:revision>
  <dcterms:created xsi:type="dcterms:W3CDTF">2023-05-24T07:42:47Z</dcterms:created>
  <dcterms:modified xsi:type="dcterms:W3CDTF">2023-05-24T09:17:38Z</dcterms:modified>
</cp:coreProperties>
</file>