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6.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7.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8.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9.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30.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4.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5.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3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7.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8.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40.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4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4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46.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7.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8.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4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50.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51.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52.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53.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54.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55.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56.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57.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58.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59.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60.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61.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62.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63.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64.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65.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66.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67.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68.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69.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70.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05" d="100"/>
          <a:sy n="105" d="100"/>
        </p:scale>
        <p:origin x="7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1489B-E734-4684-9EB0-09ACD1ACC026}" type="datetimeFigureOut">
              <a:rPr lang="en-US" smtClean="0"/>
              <a:t>5/20/2023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6E4D8-86F4-4CE0-8A69-F5380FC693EA}" type="slidenum">
              <a:rPr lang="en-US" smtClean="0"/>
              <a:t>‹#›</a:t>
            </a:fld>
            <a:endParaRPr lang="en-US"/>
          </a:p>
        </p:txBody>
      </p:sp>
    </p:spTree>
    <p:extLst>
      <p:ext uri="{BB962C8B-B14F-4D97-AF65-F5344CB8AC3E}">
        <p14:creationId xmlns:p14="http://schemas.microsoft.com/office/powerpoint/2010/main" val="145992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321822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4067624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418146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227533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278192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3056820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473288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1400865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4108567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3885639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2355075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554018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2614082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1344653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4223530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1169192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309268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1159919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712865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3428780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278913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962619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1798202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3072023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477728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34</a:t>
            </a:fld>
            <a:endParaRPr lang="tr-TR" dirty="0"/>
          </a:p>
        </p:txBody>
      </p:sp>
    </p:spTree>
    <p:extLst>
      <p:ext uri="{BB962C8B-B14F-4D97-AF65-F5344CB8AC3E}">
        <p14:creationId xmlns:p14="http://schemas.microsoft.com/office/powerpoint/2010/main" val="3526880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35</a:t>
            </a:fld>
            <a:endParaRPr lang="tr-TR" dirty="0"/>
          </a:p>
        </p:txBody>
      </p:sp>
    </p:spTree>
    <p:extLst>
      <p:ext uri="{BB962C8B-B14F-4D97-AF65-F5344CB8AC3E}">
        <p14:creationId xmlns:p14="http://schemas.microsoft.com/office/powerpoint/2010/main" val="4211331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36</a:t>
            </a:fld>
            <a:endParaRPr lang="tr-TR" dirty="0"/>
          </a:p>
        </p:txBody>
      </p:sp>
    </p:spTree>
    <p:extLst>
      <p:ext uri="{BB962C8B-B14F-4D97-AF65-F5344CB8AC3E}">
        <p14:creationId xmlns:p14="http://schemas.microsoft.com/office/powerpoint/2010/main" val="4009649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37</a:t>
            </a:fld>
            <a:endParaRPr lang="tr-TR" dirty="0"/>
          </a:p>
        </p:txBody>
      </p:sp>
    </p:spTree>
    <p:extLst>
      <p:ext uri="{BB962C8B-B14F-4D97-AF65-F5344CB8AC3E}">
        <p14:creationId xmlns:p14="http://schemas.microsoft.com/office/powerpoint/2010/main" val="2640017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38</a:t>
            </a:fld>
            <a:endParaRPr lang="tr-TR" dirty="0"/>
          </a:p>
        </p:txBody>
      </p:sp>
    </p:spTree>
    <p:extLst>
      <p:ext uri="{BB962C8B-B14F-4D97-AF65-F5344CB8AC3E}">
        <p14:creationId xmlns:p14="http://schemas.microsoft.com/office/powerpoint/2010/main" val="3268325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39</a:t>
            </a:fld>
            <a:endParaRPr lang="tr-TR" dirty="0"/>
          </a:p>
        </p:txBody>
      </p:sp>
    </p:spTree>
    <p:extLst>
      <p:ext uri="{BB962C8B-B14F-4D97-AF65-F5344CB8AC3E}">
        <p14:creationId xmlns:p14="http://schemas.microsoft.com/office/powerpoint/2010/main" val="5963850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40</a:t>
            </a:fld>
            <a:endParaRPr lang="tr-TR" dirty="0"/>
          </a:p>
        </p:txBody>
      </p:sp>
    </p:spTree>
    <p:extLst>
      <p:ext uri="{BB962C8B-B14F-4D97-AF65-F5344CB8AC3E}">
        <p14:creationId xmlns:p14="http://schemas.microsoft.com/office/powerpoint/2010/main" val="291802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2022024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41</a:t>
            </a:fld>
            <a:endParaRPr lang="tr-TR" dirty="0"/>
          </a:p>
        </p:txBody>
      </p:sp>
    </p:spTree>
    <p:extLst>
      <p:ext uri="{BB962C8B-B14F-4D97-AF65-F5344CB8AC3E}">
        <p14:creationId xmlns:p14="http://schemas.microsoft.com/office/powerpoint/2010/main" val="4072003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42</a:t>
            </a:fld>
            <a:endParaRPr lang="tr-TR" dirty="0"/>
          </a:p>
        </p:txBody>
      </p:sp>
    </p:spTree>
    <p:extLst>
      <p:ext uri="{BB962C8B-B14F-4D97-AF65-F5344CB8AC3E}">
        <p14:creationId xmlns:p14="http://schemas.microsoft.com/office/powerpoint/2010/main" val="530687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43</a:t>
            </a:fld>
            <a:endParaRPr lang="tr-TR" dirty="0"/>
          </a:p>
        </p:txBody>
      </p:sp>
    </p:spTree>
    <p:extLst>
      <p:ext uri="{BB962C8B-B14F-4D97-AF65-F5344CB8AC3E}">
        <p14:creationId xmlns:p14="http://schemas.microsoft.com/office/powerpoint/2010/main" val="13285711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44</a:t>
            </a:fld>
            <a:endParaRPr lang="tr-TR" dirty="0"/>
          </a:p>
        </p:txBody>
      </p:sp>
    </p:spTree>
    <p:extLst>
      <p:ext uri="{BB962C8B-B14F-4D97-AF65-F5344CB8AC3E}">
        <p14:creationId xmlns:p14="http://schemas.microsoft.com/office/powerpoint/2010/main" val="24987354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45</a:t>
            </a:fld>
            <a:endParaRPr lang="tr-TR" dirty="0"/>
          </a:p>
        </p:txBody>
      </p:sp>
    </p:spTree>
    <p:extLst>
      <p:ext uri="{BB962C8B-B14F-4D97-AF65-F5344CB8AC3E}">
        <p14:creationId xmlns:p14="http://schemas.microsoft.com/office/powerpoint/2010/main" val="2803077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46</a:t>
            </a:fld>
            <a:endParaRPr lang="tr-TR" dirty="0"/>
          </a:p>
        </p:txBody>
      </p:sp>
    </p:spTree>
    <p:extLst>
      <p:ext uri="{BB962C8B-B14F-4D97-AF65-F5344CB8AC3E}">
        <p14:creationId xmlns:p14="http://schemas.microsoft.com/office/powerpoint/2010/main" val="1386390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47</a:t>
            </a:fld>
            <a:endParaRPr lang="tr-TR" dirty="0"/>
          </a:p>
        </p:txBody>
      </p:sp>
    </p:spTree>
    <p:extLst>
      <p:ext uri="{BB962C8B-B14F-4D97-AF65-F5344CB8AC3E}">
        <p14:creationId xmlns:p14="http://schemas.microsoft.com/office/powerpoint/2010/main" val="1579022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48</a:t>
            </a:fld>
            <a:endParaRPr lang="tr-TR" dirty="0"/>
          </a:p>
        </p:txBody>
      </p:sp>
    </p:spTree>
    <p:extLst>
      <p:ext uri="{BB962C8B-B14F-4D97-AF65-F5344CB8AC3E}">
        <p14:creationId xmlns:p14="http://schemas.microsoft.com/office/powerpoint/2010/main" val="9297144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49</a:t>
            </a:fld>
            <a:endParaRPr lang="tr-TR" dirty="0"/>
          </a:p>
        </p:txBody>
      </p:sp>
    </p:spTree>
    <p:extLst>
      <p:ext uri="{BB962C8B-B14F-4D97-AF65-F5344CB8AC3E}">
        <p14:creationId xmlns:p14="http://schemas.microsoft.com/office/powerpoint/2010/main" val="1674914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50</a:t>
            </a:fld>
            <a:endParaRPr lang="tr-TR" dirty="0"/>
          </a:p>
        </p:txBody>
      </p:sp>
    </p:spTree>
    <p:extLst>
      <p:ext uri="{BB962C8B-B14F-4D97-AF65-F5344CB8AC3E}">
        <p14:creationId xmlns:p14="http://schemas.microsoft.com/office/powerpoint/2010/main" val="81338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42292624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51</a:t>
            </a:fld>
            <a:endParaRPr lang="tr-TR" dirty="0"/>
          </a:p>
        </p:txBody>
      </p:sp>
    </p:spTree>
    <p:extLst>
      <p:ext uri="{BB962C8B-B14F-4D97-AF65-F5344CB8AC3E}">
        <p14:creationId xmlns:p14="http://schemas.microsoft.com/office/powerpoint/2010/main" val="1319217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52</a:t>
            </a:fld>
            <a:endParaRPr lang="tr-TR" dirty="0"/>
          </a:p>
        </p:txBody>
      </p:sp>
    </p:spTree>
    <p:extLst>
      <p:ext uri="{BB962C8B-B14F-4D97-AF65-F5344CB8AC3E}">
        <p14:creationId xmlns:p14="http://schemas.microsoft.com/office/powerpoint/2010/main" val="42130748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53</a:t>
            </a:fld>
            <a:endParaRPr lang="tr-TR" dirty="0"/>
          </a:p>
        </p:txBody>
      </p:sp>
    </p:spTree>
    <p:extLst>
      <p:ext uri="{BB962C8B-B14F-4D97-AF65-F5344CB8AC3E}">
        <p14:creationId xmlns:p14="http://schemas.microsoft.com/office/powerpoint/2010/main" val="1574082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54</a:t>
            </a:fld>
            <a:endParaRPr lang="tr-TR" dirty="0"/>
          </a:p>
        </p:txBody>
      </p:sp>
    </p:spTree>
    <p:extLst>
      <p:ext uri="{BB962C8B-B14F-4D97-AF65-F5344CB8AC3E}">
        <p14:creationId xmlns:p14="http://schemas.microsoft.com/office/powerpoint/2010/main" val="795405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55</a:t>
            </a:fld>
            <a:endParaRPr lang="tr-TR" dirty="0"/>
          </a:p>
        </p:txBody>
      </p:sp>
    </p:spTree>
    <p:extLst>
      <p:ext uri="{BB962C8B-B14F-4D97-AF65-F5344CB8AC3E}">
        <p14:creationId xmlns:p14="http://schemas.microsoft.com/office/powerpoint/2010/main" val="12353084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56</a:t>
            </a:fld>
            <a:endParaRPr lang="tr-TR" dirty="0"/>
          </a:p>
        </p:txBody>
      </p:sp>
    </p:spTree>
    <p:extLst>
      <p:ext uri="{BB962C8B-B14F-4D97-AF65-F5344CB8AC3E}">
        <p14:creationId xmlns:p14="http://schemas.microsoft.com/office/powerpoint/2010/main" val="28559413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57</a:t>
            </a:fld>
            <a:endParaRPr lang="tr-TR" dirty="0"/>
          </a:p>
        </p:txBody>
      </p:sp>
    </p:spTree>
    <p:extLst>
      <p:ext uri="{BB962C8B-B14F-4D97-AF65-F5344CB8AC3E}">
        <p14:creationId xmlns:p14="http://schemas.microsoft.com/office/powerpoint/2010/main" val="2820082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58</a:t>
            </a:fld>
            <a:endParaRPr lang="tr-TR" dirty="0"/>
          </a:p>
        </p:txBody>
      </p:sp>
    </p:spTree>
    <p:extLst>
      <p:ext uri="{BB962C8B-B14F-4D97-AF65-F5344CB8AC3E}">
        <p14:creationId xmlns:p14="http://schemas.microsoft.com/office/powerpoint/2010/main" val="2071048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59</a:t>
            </a:fld>
            <a:endParaRPr lang="tr-TR" dirty="0"/>
          </a:p>
        </p:txBody>
      </p:sp>
    </p:spTree>
    <p:extLst>
      <p:ext uri="{BB962C8B-B14F-4D97-AF65-F5344CB8AC3E}">
        <p14:creationId xmlns:p14="http://schemas.microsoft.com/office/powerpoint/2010/main" val="21676761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60</a:t>
            </a:fld>
            <a:endParaRPr lang="tr-TR" dirty="0"/>
          </a:p>
        </p:txBody>
      </p:sp>
    </p:spTree>
    <p:extLst>
      <p:ext uri="{BB962C8B-B14F-4D97-AF65-F5344CB8AC3E}">
        <p14:creationId xmlns:p14="http://schemas.microsoft.com/office/powerpoint/2010/main" val="245066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5101392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61</a:t>
            </a:fld>
            <a:endParaRPr lang="tr-TR" dirty="0"/>
          </a:p>
        </p:txBody>
      </p:sp>
    </p:spTree>
    <p:extLst>
      <p:ext uri="{BB962C8B-B14F-4D97-AF65-F5344CB8AC3E}">
        <p14:creationId xmlns:p14="http://schemas.microsoft.com/office/powerpoint/2010/main" val="40386245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62</a:t>
            </a:fld>
            <a:endParaRPr lang="tr-TR" dirty="0"/>
          </a:p>
        </p:txBody>
      </p:sp>
    </p:spTree>
    <p:extLst>
      <p:ext uri="{BB962C8B-B14F-4D97-AF65-F5344CB8AC3E}">
        <p14:creationId xmlns:p14="http://schemas.microsoft.com/office/powerpoint/2010/main" val="5741642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63</a:t>
            </a:fld>
            <a:endParaRPr lang="tr-TR" dirty="0"/>
          </a:p>
        </p:txBody>
      </p:sp>
    </p:spTree>
    <p:extLst>
      <p:ext uri="{BB962C8B-B14F-4D97-AF65-F5344CB8AC3E}">
        <p14:creationId xmlns:p14="http://schemas.microsoft.com/office/powerpoint/2010/main" val="22838565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64</a:t>
            </a:fld>
            <a:endParaRPr lang="tr-TR" dirty="0"/>
          </a:p>
        </p:txBody>
      </p:sp>
    </p:spTree>
    <p:extLst>
      <p:ext uri="{BB962C8B-B14F-4D97-AF65-F5344CB8AC3E}">
        <p14:creationId xmlns:p14="http://schemas.microsoft.com/office/powerpoint/2010/main" val="39588697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65</a:t>
            </a:fld>
            <a:endParaRPr lang="tr-TR" dirty="0"/>
          </a:p>
        </p:txBody>
      </p:sp>
    </p:spTree>
    <p:extLst>
      <p:ext uri="{BB962C8B-B14F-4D97-AF65-F5344CB8AC3E}">
        <p14:creationId xmlns:p14="http://schemas.microsoft.com/office/powerpoint/2010/main" val="16802458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66</a:t>
            </a:fld>
            <a:endParaRPr lang="tr-TR" dirty="0"/>
          </a:p>
        </p:txBody>
      </p:sp>
    </p:spTree>
    <p:extLst>
      <p:ext uri="{BB962C8B-B14F-4D97-AF65-F5344CB8AC3E}">
        <p14:creationId xmlns:p14="http://schemas.microsoft.com/office/powerpoint/2010/main" val="10342965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67</a:t>
            </a:fld>
            <a:endParaRPr lang="tr-TR" dirty="0"/>
          </a:p>
        </p:txBody>
      </p:sp>
    </p:spTree>
    <p:extLst>
      <p:ext uri="{BB962C8B-B14F-4D97-AF65-F5344CB8AC3E}">
        <p14:creationId xmlns:p14="http://schemas.microsoft.com/office/powerpoint/2010/main" val="11052798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68</a:t>
            </a:fld>
            <a:endParaRPr lang="tr-TR" dirty="0"/>
          </a:p>
        </p:txBody>
      </p:sp>
    </p:spTree>
    <p:extLst>
      <p:ext uri="{BB962C8B-B14F-4D97-AF65-F5344CB8AC3E}">
        <p14:creationId xmlns:p14="http://schemas.microsoft.com/office/powerpoint/2010/main" val="36058364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69</a:t>
            </a:fld>
            <a:endParaRPr lang="tr-TR" dirty="0"/>
          </a:p>
        </p:txBody>
      </p:sp>
    </p:spTree>
    <p:extLst>
      <p:ext uri="{BB962C8B-B14F-4D97-AF65-F5344CB8AC3E}">
        <p14:creationId xmlns:p14="http://schemas.microsoft.com/office/powerpoint/2010/main" val="37237623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70</a:t>
            </a:fld>
            <a:endParaRPr lang="tr-TR" dirty="0"/>
          </a:p>
        </p:txBody>
      </p:sp>
    </p:spTree>
    <p:extLst>
      <p:ext uri="{BB962C8B-B14F-4D97-AF65-F5344CB8AC3E}">
        <p14:creationId xmlns:p14="http://schemas.microsoft.com/office/powerpoint/2010/main" val="4144925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31969723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71</a:t>
            </a:fld>
            <a:endParaRPr lang="tr-TR" dirty="0"/>
          </a:p>
        </p:txBody>
      </p:sp>
    </p:spTree>
    <p:extLst>
      <p:ext uri="{BB962C8B-B14F-4D97-AF65-F5344CB8AC3E}">
        <p14:creationId xmlns:p14="http://schemas.microsoft.com/office/powerpoint/2010/main" val="11695235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72</a:t>
            </a:fld>
            <a:endParaRPr lang="tr-TR" dirty="0"/>
          </a:p>
        </p:txBody>
      </p:sp>
    </p:spTree>
    <p:extLst>
      <p:ext uri="{BB962C8B-B14F-4D97-AF65-F5344CB8AC3E}">
        <p14:creationId xmlns:p14="http://schemas.microsoft.com/office/powerpoint/2010/main" val="75346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99911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177529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CB8E-7B8F-A568-6D8F-224A3EA9EC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6B776-F274-DA89-95CF-255FC0734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6813CF-93D6-D9E2-FEA5-09285E3C67D6}"/>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5" name="Footer Placeholder 4">
            <a:extLst>
              <a:ext uri="{FF2B5EF4-FFF2-40B4-BE49-F238E27FC236}">
                <a16:creationId xmlns:a16="http://schemas.microsoft.com/office/drawing/2014/main" id="{D3DE2990-3BE0-C3A9-277F-7076ED554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D7D53-47A4-CBEC-B715-4ABFF6DB9308}"/>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362867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41A1-51B3-60E5-04C5-E9D9E8CC08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A65B87-F5E4-8DB9-D045-3DC176F27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5B730-13FA-9281-BF49-0543DFFB6F6E}"/>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5" name="Footer Placeholder 4">
            <a:extLst>
              <a:ext uri="{FF2B5EF4-FFF2-40B4-BE49-F238E27FC236}">
                <a16:creationId xmlns:a16="http://schemas.microsoft.com/office/drawing/2014/main" id="{7EED4AC9-DE54-084E-117D-E3023105E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346D1-CEF1-BE62-9161-2D67F9D8B782}"/>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102464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C249D0-8621-E97D-F536-A1C41E6B7E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25272-0547-44C6-BC67-237E834603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31768-BE15-F80A-8330-417DFB6063BC}"/>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5" name="Footer Placeholder 4">
            <a:extLst>
              <a:ext uri="{FF2B5EF4-FFF2-40B4-BE49-F238E27FC236}">
                <a16:creationId xmlns:a16="http://schemas.microsoft.com/office/drawing/2014/main" id="{012B7E0B-4E72-5AE0-025B-3DF504CC2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DE86C-A24B-C740-2710-5C066A85246E}"/>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293679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B204-9BAC-DC0A-3E77-D68954CB7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BD47D-4F5F-3DE2-D136-ED68F1BDF1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94460-50DF-C3C2-AD2A-320109A6B4D6}"/>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5" name="Footer Placeholder 4">
            <a:extLst>
              <a:ext uri="{FF2B5EF4-FFF2-40B4-BE49-F238E27FC236}">
                <a16:creationId xmlns:a16="http://schemas.microsoft.com/office/drawing/2014/main" id="{94448F78-20C5-E2BA-7A1D-24C1CCE44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B185A-015A-2EE5-10CC-3EA1FBF0DCAE}"/>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232008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5EA5-4758-A3D5-2BB0-C682F5D122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65E9D-A12D-EE77-A485-058A5C4E7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E53041-046B-90D1-F0EF-D4E4B237B1B8}"/>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5" name="Footer Placeholder 4">
            <a:extLst>
              <a:ext uri="{FF2B5EF4-FFF2-40B4-BE49-F238E27FC236}">
                <a16:creationId xmlns:a16="http://schemas.microsoft.com/office/drawing/2014/main" id="{FD57342F-0452-6ABD-4F82-8C8275A30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661BF-FF15-B24F-1414-1B90E89AD290}"/>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61569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8B16-C99F-7318-0B2A-46086A7E5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142F2-4990-7610-BD1E-8C95FB994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83CEBF-1598-3728-4A52-0C1BAED83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17F75-5557-8815-9AC3-C42F69A797E3}"/>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6" name="Footer Placeholder 5">
            <a:extLst>
              <a:ext uri="{FF2B5EF4-FFF2-40B4-BE49-F238E27FC236}">
                <a16:creationId xmlns:a16="http://schemas.microsoft.com/office/drawing/2014/main" id="{28FD0CBD-5AA7-E396-6911-8B7D6C4C2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8AC3E-9CE1-26EC-4CC4-7DE820C985F0}"/>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95161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7256-E818-4BAE-9B4D-9FD3CDF97C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4F07A-6EFF-9AAD-8818-6769CB3A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5DB98-9AE2-E2F8-144C-EFB4EECC0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782EA4-E33D-BBB2-BF59-8A39A35F5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72EA5C-BB3B-09AE-B5C6-D8F1C2BFF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2826F9-F45E-8C43-AAEE-E4225938B5B7}"/>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8" name="Footer Placeholder 7">
            <a:extLst>
              <a:ext uri="{FF2B5EF4-FFF2-40B4-BE49-F238E27FC236}">
                <a16:creationId xmlns:a16="http://schemas.microsoft.com/office/drawing/2014/main" id="{7C2922EA-DC8D-34C5-DC30-D859AC198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D40B1-ACFF-6597-9B10-10D656960606}"/>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181478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8D5E-7410-BF35-988E-7C63B992BB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A9CCB-3D46-A998-6646-69FFCB39BC83}"/>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4" name="Footer Placeholder 3">
            <a:extLst>
              <a:ext uri="{FF2B5EF4-FFF2-40B4-BE49-F238E27FC236}">
                <a16:creationId xmlns:a16="http://schemas.microsoft.com/office/drawing/2014/main" id="{88311096-8926-87EA-4905-739B5A99B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7C6FC-9AD0-326A-E3DA-73FC0D49E0C6}"/>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33220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510FB-7436-4A47-0E6D-46041755E55C}"/>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3" name="Footer Placeholder 2">
            <a:extLst>
              <a:ext uri="{FF2B5EF4-FFF2-40B4-BE49-F238E27FC236}">
                <a16:creationId xmlns:a16="http://schemas.microsoft.com/office/drawing/2014/main" id="{849DD7E2-A71C-4420-7475-1E02BB5FC3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D28FC4-3851-48FE-2CE8-A730CD8E9B8D}"/>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254439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2600-2442-EFFE-A0E1-6D86ABCE2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6207EA-F1C4-1748-E6D5-FCFABEFEA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2DC4E-8BD3-C9FC-F82C-386E9F42A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D1577-6E16-8E3C-4383-C7FD9AD35DD5}"/>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6" name="Footer Placeholder 5">
            <a:extLst>
              <a:ext uri="{FF2B5EF4-FFF2-40B4-BE49-F238E27FC236}">
                <a16:creationId xmlns:a16="http://schemas.microsoft.com/office/drawing/2014/main" id="{A30A6611-E7E7-6DE7-DD32-8C214C32A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C8B22-3931-18C3-3AD7-1F09050A34E6}"/>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21517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1594-1AF6-CB75-05B0-1EC925EB7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53E63-2FED-9F42-C55D-238A95C63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31C0CA-E696-53F2-5006-5EC146AB7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36E91-1E6D-DBD0-D620-8A871D945C42}"/>
              </a:ext>
            </a:extLst>
          </p:cNvPr>
          <p:cNvSpPr>
            <a:spLocks noGrp="1"/>
          </p:cNvSpPr>
          <p:nvPr>
            <p:ph type="dt" sz="half" idx="10"/>
          </p:nvPr>
        </p:nvSpPr>
        <p:spPr/>
        <p:txBody>
          <a:bodyPr/>
          <a:lstStyle/>
          <a:p>
            <a:fld id="{B3BD8EF8-E389-4A0E-8A84-13ADD84AAF9F}" type="datetimeFigureOut">
              <a:rPr lang="en-US" smtClean="0"/>
              <a:t>5/20/2023</a:t>
            </a:fld>
            <a:endParaRPr lang="en-US"/>
          </a:p>
        </p:txBody>
      </p:sp>
      <p:sp>
        <p:nvSpPr>
          <p:cNvPr id="6" name="Footer Placeholder 5">
            <a:extLst>
              <a:ext uri="{FF2B5EF4-FFF2-40B4-BE49-F238E27FC236}">
                <a16:creationId xmlns:a16="http://schemas.microsoft.com/office/drawing/2014/main" id="{9A4FEF33-C344-D7A7-85DF-3FD0100DB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ADB89-BBCD-7F41-1EF9-E1BD0F59291D}"/>
              </a:ext>
            </a:extLst>
          </p:cNvPr>
          <p:cNvSpPr>
            <a:spLocks noGrp="1"/>
          </p:cNvSpPr>
          <p:nvPr>
            <p:ph type="sldNum" sz="quarter" idx="12"/>
          </p:nvPr>
        </p:nvSpPr>
        <p:spPr/>
        <p:txBody>
          <a:bodyPr/>
          <a:lstStyle/>
          <a:p>
            <a:fld id="{81C78042-2CFE-494C-A163-71C951F026A7}" type="slidenum">
              <a:rPr lang="en-US" smtClean="0"/>
              <a:t>‹#›</a:t>
            </a:fld>
            <a:endParaRPr lang="en-US"/>
          </a:p>
        </p:txBody>
      </p:sp>
    </p:spTree>
    <p:extLst>
      <p:ext uri="{BB962C8B-B14F-4D97-AF65-F5344CB8AC3E}">
        <p14:creationId xmlns:p14="http://schemas.microsoft.com/office/powerpoint/2010/main" val="235594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D989E-E370-17D8-EDD0-43F630773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6EF76D-893E-CC19-9C31-259ED7CAE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9F2FB-848C-FCF9-EB73-94F9437AD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D8EF8-E389-4A0E-8A84-13ADD84AAF9F}" type="datetimeFigureOut">
              <a:rPr lang="en-US" smtClean="0"/>
              <a:t>5/20/2023</a:t>
            </a:fld>
            <a:endParaRPr lang="en-US"/>
          </a:p>
        </p:txBody>
      </p:sp>
      <p:sp>
        <p:nvSpPr>
          <p:cNvPr id="5" name="Footer Placeholder 4">
            <a:extLst>
              <a:ext uri="{FF2B5EF4-FFF2-40B4-BE49-F238E27FC236}">
                <a16:creationId xmlns:a16="http://schemas.microsoft.com/office/drawing/2014/main" id="{02F625EB-B480-C44C-7903-F3FB4645D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8244C-05B6-FF25-1F82-4E7F2E858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78042-2CFE-494C-A163-71C951F026A7}" type="slidenum">
              <a:rPr lang="en-US" smtClean="0"/>
              <a:t>‹#›</a:t>
            </a:fld>
            <a:endParaRPr lang="en-US"/>
          </a:p>
        </p:txBody>
      </p:sp>
    </p:spTree>
    <p:extLst>
      <p:ext uri="{BB962C8B-B14F-4D97-AF65-F5344CB8AC3E}">
        <p14:creationId xmlns:p14="http://schemas.microsoft.com/office/powerpoint/2010/main" val="1889565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5.png"/><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8.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7.png"/><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9.png"/><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1.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10.png"/><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2.png"/><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3.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5.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4.png"/><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6.png"/><Relationship Id="rId5" Type="http://schemas.openxmlformats.org/officeDocument/2006/relationships/notesSlide" Target="../notesSlides/notesSlide22.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7.pn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8.png"/><Relationship Id="rId5" Type="http://schemas.openxmlformats.org/officeDocument/2006/relationships/notesSlide" Target="../notesSlides/notesSlide25.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9.png"/><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91.xml"/><Relationship Id="rId7" Type="http://schemas.openxmlformats.org/officeDocument/2006/relationships/image" Target="../media/image21.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20.png"/><Relationship Id="rId5" Type="http://schemas.openxmlformats.org/officeDocument/2006/relationships/notesSlide" Target="../notesSlides/notesSlide28.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tags" Target="../tags/tag95.xml"/></Relationships>
</file>

<file path=ppt/slides/_rels/slide31.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notesSlide" Target="../notesSlides/notesSlide3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notesSlide" Target="../notesSlides/notesSlide33.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notesSlide" Target="../notesSlides/notesSlide35.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notesSlide" Target="../notesSlides/notesSlide36.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notesSlide" Target="../notesSlides/notesSlide37.xml"/><Relationship Id="rId5" Type="http://schemas.openxmlformats.org/officeDocument/2006/relationships/slideLayout" Target="../slideLayouts/slideLayout1.xml"/><Relationship Id="rId4" Type="http://schemas.openxmlformats.org/officeDocument/2006/relationships/tags" Target="../tags/tag120.xml"/></Relationships>
</file>

<file path=ppt/slides/_rels/slide39.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notesSlide" Target="../notesSlides/notesSlide38.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notesSlide" Target="../notesSlides/notesSlide39.xml"/><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23.png"/><Relationship Id="rId5" Type="http://schemas.openxmlformats.org/officeDocument/2006/relationships/notesSlide" Target="../notesSlides/notesSlide40.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41.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24.png"/><Relationship Id="rId5" Type="http://schemas.openxmlformats.org/officeDocument/2006/relationships/notesSlide" Target="../notesSlides/notesSlide42.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25.png"/><Relationship Id="rId5" Type="http://schemas.openxmlformats.org/officeDocument/2006/relationships/notesSlide" Target="../notesSlides/notesSlide43.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44.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26.png"/><Relationship Id="rId5" Type="http://schemas.openxmlformats.org/officeDocument/2006/relationships/notesSlide" Target="../notesSlides/notesSlide45.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27.png"/><Relationship Id="rId5" Type="http://schemas.openxmlformats.org/officeDocument/2006/relationships/notesSlide" Target="../notesSlides/notesSlide46.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47.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28.png"/><Relationship Id="rId5" Type="http://schemas.openxmlformats.org/officeDocument/2006/relationships/notesSlide" Target="../notesSlides/notesSlide48.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18.xml"/></Relationships>
</file>

<file path=ppt/slides/_rels/slide50.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image" Target="../media/image29.png"/><Relationship Id="rId5" Type="http://schemas.openxmlformats.org/officeDocument/2006/relationships/notesSlide" Target="../notesSlides/notesSlide49.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notesSlide" Target="../notesSlides/notesSlide50.xml"/><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image" Target="../media/image30.png"/><Relationship Id="rId5" Type="http://schemas.openxmlformats.org/officeDocument/2006/relationships/notesSlide" Target="../notesSlides/notesSlide51.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31.png"/><Relationship Id="rId5" Type="http://schemas.openxmlformats.org/officeDocument/2006/relationships/notesSlide" Target="../notesSlides/notesSlide52.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53.xml"/><Relationship Id="rId5" Type="http://schemas.openxmlformats.org/officeDocument/2006/relationships/slideLayout" Target="../slideLayouts/slideLayout1.xml"/><Relationship Id="rId4" Type="http://schemas.openxmlformats.org/officeDocument/2006/relationships/tags" Target="../tags/tag169.xml"/></Relationships>
</file>

<file path=ppt/slides/_rels/slide5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notesSlide" Target="../notesSlides/notesSlide54.xml"/><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notesSlide" Target="../notesSlides/notesSlide55.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178.xml"/><Relationship Id="rId7" Type="http://schemas.openxmlformats.org/officeDocument/2006/relationships/image" Target="../media/image33.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32.png"/><Relationship Id="rId5" Type="http://schemas.openxmlformats.org/officeDocument/2006/relationships/notesSlide" Target="../notesSlides/notesSlide56.xml"/><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35.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34.png"/><Relationship Id="rId5" Type="http://schemas.openxmlformats.org/officeDocument/2006/relationships/notesSlide" Target="../notesSlides/notesSlide57.xml"/><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image" Target="../media/image36.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34.png"/><Relationship Id="rId5" Type="http://schemas.openxmlformats.org/officeDocument/2006/relationships/notesSlide" Target="../notesSlides/notesSlide58.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22.xml"/></Relationships>
</file>

<file path=ppt/slides/_rels/slide60.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notesSlide" Target="../notesSlides/notesSlide59.xml"/><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37.png"/><Relationship Id="rId5" Type="http://schemas.openxmlformats.org/officeDocument/2006/relationships/notesSlide" Target="../notesSlides/notesSlide60.xml"/><Relationship Id="rId4"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image" Target="../media/image38.png"/><Relationship Id="rId5" Type="http://schemas.openxmlformats.org/officeDocument/2006/relationships/notesSlide" Target="../notesSlides/notesSlide61.xml"/><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notesSlide" Target="../notesSlides/notesSlide62.xml"/><Relationship Id="rId4"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39.png"/><Relationship Id="rId5" Type="http://schemas.openxmlformats.org/officeDocument/2006/relationships/notesSlide" Target="../notesSlides/notesSlide63.xml"/><Relationship Id="rId4"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notesSlide" Target="../notesSlides/notesSlide64.xml"/><Relationship Id="rId4"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40.png"/><Relationship Id="rId5" Type="http://schemas.openxmlformats.org/officeDocument/2006/relationships/notesSlide" Target="../notesSlides/notesSlide65.xml"/><Relationship Id="rId4"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41.png"/><Relationship Id="rId5" Type="http://schemas.openxmlformats.org/officeDocument/2006/relationships/notesSlide" Target="../notesSlides/notesSlide66.xml"/><Relationship Id="rId4"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image" Target="../media/image42.png"/><Relationship Id="rId5" Type="http://schemas.openxmlformats.org/officeDocument/2006/relationships/notesSlide" Target="../notesSlides/notesSlide67.xml"/><Relationship Id="rId4"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notesSlide" Target="../notesSlides/notesSlide68.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notesSlide" Target="../notesSlides/notesSlide69.xml"/><Relationship Id="rId5" Type="http://schemas.openxmlformats.org/officeDocument/2006/relationships/slideLayout" Target="../slideLayouts/slideLayout1.xml"/><Relationship Id="rId4" Type="http://schemas.openxmlformats.org/officeDocument/2006/relationships/tags" Target="../tags/tag218.xml"/></Relationships>
</file>

<file path=ppt/slides/_rels/slide71.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notesSlide" Target="../notesSlides/notesSlide70.xml"/><Relationship Id="rId5" Type="http://schemas.openxmlformats.org/officeDocument/2006/relationships/slideLayout" Target="../slideLayouts/slideLayout1.xml"/><Relationship Id="rId4" Type="http://schemas.openxmlformats.org/officeDocument/2006/relationships/tags" Target="../tags/tag222.xml"/></Relationships>
</file>

<file path=ppt/slides/_rels/slide72.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notesSlide" Target="../notesSlides/notesSlide71.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6. DERS</a:t>
            </a:r>
          </a:p>
          <a:p>
            <a:pPr algn="ctr"/>
            <a:endParaRPr lang="tr-TR" sz="3600" dirty="0">
              <a:solidFill>
                <a:schemeClr val="tx1"/>
              </a:solidFill>
              <a:latin typeface="+mj-lt"/>
            </a:endParaRPr>
          </a:p>
          <a:p>
            <a:pPr algn="ctr"/>
            <a:r>
              <a:rPr lang="tr-TR" sz="3600" b="1" dirty="0">
                <a:solidFill>
                  <a:srgbClr val="FF0000"/>
                </a:solidFill>
                <a:latin typeface="+mj-lt"/>
              </a:rPr>
              <a:t>PYTHON İLE  PROGRAMLAMA</a:t>
            </a:r>
          </a:p>
          <a:p>
            <a:pPr algn="ctr"/>
            <a:r>
              <a:rPr lang="tr-TR" sz="3600" b="1" dirty="0">
                <a:solidFill>
                  <a:srgbClr val="FF0000"/>
                </a:solidFill>
                <a:latin typeface="+mj-lt"/>
              </a:rPr>
              <a:t>FONKSİYONLAR</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8570912" y="6520260"/>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2862322"/>
          </a:xfrm>
          <a:prstGeom prst="rect">
            <a:avLst/>
          </a:prstGeom>
          <a:noFill/>
        </p:spPr>
        <p:txBody>
          <a:bodyPr wrap="square" rtlCol="0">
            <a:spAutoFit/>
          </a:bodyPr>
          <a:lstStyle/>
          <a:p>
            <a:endParaRPr lang="tr-TR" b="1" dirty="0"/>
          </a:p>
          <a:p>
            <a:r>
              <a:rPr lang="tr-TR" b="1" dirty="0" err="1"/>
              <a:t>pass</a:t>
            </a:r>
            <a:r>
              <a:rPr lang="tr-TR" b="1" dirty="0"/>
              <a:t> Komutu :</a:t>
            </a:r>
            <a:r>
              <a:rPr lang="tr-TR" dirty="0"/>
              <a:t> Hiçbir iş/şey yapma komutudur. Python’da kod gövdesi (işlevi) olmayan sadece başlığı olan fonksiyon tanımı geçersizdir. Eğer henüz içeriğine karar veremediğiniz bir fonksiyonunuz var ve hata mesajı almak istemiyorsanız fonksiyon içerisine </a:t>
            </a:r>
            <a:r>
              <a:rPr lang="tr-TR" b="1" dirty="0" err="1"/>
              <a:t>pass</a:t>
            </a:r>
            <a:r>
              <a:rPr lang="tr-TR" dirty="0"/>
              <a:t> komutu yazarak sonlandırabilirsiniz.</a:t>
            </a:r>
          </a:p>
          <a:p>
            <a:endParaRPr lang="tr-TR" dirty="0"/>
          </a:p>
          <a:p>
            <a:endParaRPr lang="tr-TR" dirty="0"/>
          </a:p>
          <a:p>
            <a:r>
              <a:rPr lang="tr-TR" b="1" dirty="0" err="1"/>
              <a:t>return</a:t>
            </a:r>
            <a:r>
              <a:rPr lang="tr-TR" b="1" dirty="0"/>
              <a:t> Komutu: </a:t>
            </a:r>
            <a:r>
              <a:rPr lang="tr-TR" dirty="0"/>
              <a:t>Fonksiyonun geriye döndüreceği değeri üreten komuttur. Örnek </a:t>
            </a:r>
            <a:r>
              <a:rPr lang="tr-TR" dirty="0" err="1"/>
              <a:t>return</a:t>
            </a:r>
            <a:r>
              <a:rPr lang="tr-TR" dirty="0"/>
              <a:t> tanımlamaları(bir sonraki sayfada TABLO2.1);</a:t>
            </a:r>
            <a:endParaRPr lang="tr-TR" b="1" dirty="0"/>
          </a:p>
          <a:p>
            <a:endParaRPr lang="tr-TR" dirty="0"/>
          </a:p>
        </p:txBody>
      </p:sp>
    </p:spTree>
    <p:extLst>
      <p:ext uri="{BB962C8B-B14F-4D97-AF65-F5344CB8AC3E}">
        <p14:creationId xmlns:p14="http://schemas.microsoft.com/office/powerpoint/2010/main" val="156475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256032" y="188641"/>
            <a:ext cx="1186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graphicFrame>
        <p:nvGraphicFramePr>
          <p:cNvPr id="4" name="Table 3">
            <a:extLst>
              <a:ext uri="{FF2B5EF4-FFF2-40B4-BE49-F238E27FC236}">
                <a16:creationId xmlns:a16="http://schemas.microsoft.com/office/drawing/2014/main" id="{700070B6-E965-6AE7-2270-7FE59A41EA26}"/>
              </a:ext>
            </a:extLst>
          </p:cNvPr>
          <p:cNvGraphicFramePr>
            <a:graphicFrameLocks noGrp="1" noDrilldown="1" noMove="1" noResize="1"/>
          </p:cNvGraphicFramePr>
          <p:nvPr>
            <p:extLst>
              <p:ext uri="{D42A27DB-BD31-4B8C-83A1-F6EECF244321}">
                <p14:modId xmlns:p14="http://schemas.microsoft.com/office/powerpoint/2010/main" val="181411248"/>
              </p:ext>
            </p:extLst>
          </p:nvPr>
        </p:nvGraphicFramePr>
        <p:xfrm>
          <a:off x="562556" y="241615"/>
          <a:ext cx="11146536" cy="6171363"/>
        </p:xfrm>
        <a:graphic>
          <a:graphicData uri="http://schemas.openxmlformats.org/drawingml/2006/table">
            <a:tbl>
              <a:tblPr firstRow="1" bandRow="1">
                <a:tableStyleId>{5C22544A-7EE6-4342-B048-85BDC9FD1C3A}</a:tableStyleId>
              </a:tblPr>
              <a:tblGrid>
                <a:gridCol w="3715512">
                  <a:extLst>
                    <a:ext uri="{9D8B030D-6E8A-4147-A177-3AD203B41FA5}">
                      <a16:colId xmlns:a16="http://schemas.microsoft.com/office/drawing/2014/main" val="3110042738"/>
                    </a:ext>
                  </a:extLst>
                </a:gridCol>
                <a:gridCol w="3715512">
                  <a:extLst>
                    <a:ext uri="{9D8B030D-6E8A-4147-A177-3AD203B41FA5}">
                      <a16:colId xmlns:a16="http://schemas.microsoft.com/office/drawing/2014/main" val="2852899345"/>
                    </a:ext>
                  </a:extLst>
                </a:gridCol>
                <a:gridCol w="3715512">
                  <a:extLst>
                    <a:ext uri="{9D8B030D-6E8A-4147-A177-3AD203B41FA5}">
                      <a16:colId xmlns:a16="http://schemas.microsoft.com/office/drawing/2014/main" val="3961621721"/>
                    </a:ext>
                  </a:extLst>
                </a:gridCol>
              </a:tblGrid>
              <a:tr h="348315">
                <a:tc>
                  <a:txBody>
                    <a:bodyPr/>
                    <a:lstStyle/>
                    <a:p>
                      <a:r>
                        <a:rPr lang="tr-TR" dirty="0"/>
                        <a:t>Komut Örneği</a:t>
                      </a:r>
                      <a:endParaRPr lang="en-US" dirty="0"/>
                    </a:p>
                  </a:txBody>
                  <a:tcPr/>
                </a:tc>
                <a:tc>
                  <a:txBody>
                    <a:bodyPr/>
                    <a:lstStyle/>
                    <a:p>
                      <a:r>
                        <a:rPr lang="tr-TR" dirty="0"/>
                        <a:t>Dönüş Değeri</a:t>
                      </a:r>
                      <a:endParaRPr lang="en-US" dirty="0"/>
                    </a:p>
                  </a:txBody>
                  <a:tcPr/>
                </a:tc>
                <a:tc>
                  <a:txBody>
                    <a:bodyPr/>
                    <a:lstStyle/>
                    <a:p>
                      <a:r>
                        <a:rPr lang="tr-TR" dirty="0"/>
                        <a:t>Açıklama</a:t>
                      </a:r>
                      <a:endParaRPr lang="en-US" dirty="0"/>
                    </a:p>
                  </a:txBody>
                  <a:tcPr/>
                </a:tc>
                <a:extLst>
                  <a:ext uri="{0D108BD9-81ED-4DB2-BD59-A6C34878D82A}">
                    <a16:rowId xmlns:a16="http://schemas.microsoft.com/office/drawing/2014/main" val="3024117034"/>
                  </a:ext>
                </a:extLst>
              </a:tr>
              <a:tr h="643589">
                <a:tc>
                  <a:txBody>
                    <a:bodyPr/>
                    <a:lstStyle/>
                    <a:p>
                      <a:r>
                        <a:rPr lang="tr-TR" dirty="0" err="1"/>
                        <a:t>return</a:t>
                      </a:r>
                      <a:r>
                        <a:rPr lang="tr-TR" dirty="0"/>
                        <a:t> 6</a:t>
                      </a:r>
                      <a:endParaRPr lang="en-US" dirty="0"/>
                    </a:p>
                  </a:txBody>
                  <a:tcPr/>
                </a:tc>
                <a:tc>
                  <a:txBody>
                    <a:bodyPr/>
                    <a:lstStyle/>
                    <a:p>
                      <a:r>
                        <a:rPr lang="tr-TR" dirty="0"/>
                        <a:t>6</a:t>
                      </a:r>
                      <a:endParaRPr lang="en-US" dirty="0"/>
                    </a:p>
                  </a:txBody>
                  <a:tcPr/>
                </a:tc>
                <a:tc>
                  <a:txBody>
                    <a:bodyPr/>
                    <a:lstStyle/>
                    <a:p>
                      <a:r>
                        <a:rPr lang="tr-TR" dirty="0"/>
                        <a:t>Bu örnekte fonksiyonun geri dönüş değeri sabit bir sayıdır.</a:t>
                      </a:r>
                      <a:endParaRPr lang="en-US" dirty="0"/>
                    </a:p>
                  </a:txBody>
                  <a:tcPr/>
                </a:tc>
                <a:extLst>
                  <a:ext uri="{0D108BD9-81ED-4DB2-BD59-A6C34878D82A}">
                    <a16:rowId xmlns:a16="http://schemas.microsoft.com/office/drawing/2014/main" val="3478926068"/>
                  </a:ext>
                </a:extLst>
              </a:tr>
              <a:tr h="643589">
                <a:tc>
                  <a:txBody>
                    <a:bodyPr/>
                    <a:lstStyle/>
                    <a:p>
                      <a:r>
                        <a:rPr lang="tr-TR" dirty="0" err="1"/>
                        <a:t>return</a:t>
                      </a:r>
                      <a:r>
                        <a:rPr lang="tr-TR" dirty="0"/>
                        <a:t>  a+1</a:t>
                      </a:r>
                      <a:endParaRPr lang="en-US" dirty="0"/>
                    </a:p>
                  </a:txBody>
                  <a:tcPr/>
                </a:tc>
                <a:tc>
                  <a:txBody>
                    <a:bodyPr/>
                    <a:lstStyle/>
                    <a:p>
                      <a:r>
                        <a:rPr lang="tr-TR" dirty="0"/>
                        <a:t>a+1</a:t>
                      </a:r>
                      <a:endParaRPr lang="en-US" dirty="0"/>
                    </a:p>
                  </a:txBody>
                  <a:tcPr/>
                </a:tc>
                <a:tc>
                  <a:txBody>
                    <a:bodyPr/>
                    <a:lstStyle/>
                    <a:p>
                      <a:r>
                        <a:rPr lang="tr-TR" dirty="0"/>
                        <a:t>Bu örnekte fonksiyonun geri dönüş değeri bir değişkendir.</a:t>
                      </a:r>
                      <a:endParaRPr lang="en-US" dirty="0"/>
                    </a:p>
                  </a:txBody>
                  <a:tcPr/>
                </a:tc>
                <a:extLst>
                  <a:ext uri="{0D108BD9-81ED-4DB2-BD59-A6C34878D82A}">
                    <a16:rowId xmlns:a16="http://schemas.microsoft.com/office/drawing/2014/main" val="2660409977"/>
                  </a:ext>
                </a:extLst>
              </a:tr>
              <a:tr h="720397">
                <a:tc>
                  <a:txBody>
                    <a:bodyPr/>
                    <a:lstStyle/>
                    <a:p>
                      <a:r>
                        <a:rPr lang="tr-TR" dirty="0" err="1"/>
                        <a:t>return</a:t>
                      </a:r>
                      <a:r>
                        <a:rPr lang="tr-TR" dirty="0"/>
                        <a:t> 1 </a:t>
                      </a:r>
                      <a:r>
                        <a:rPr lang="tr-TR" dirty="0" err="1"/>
                        <a:t>if</a:t>
                      </a:r>
                      <a:r>
                        <a:rPr lang="tr-TR" dirty="0"/>
                        <a:t> r%2==0 else 0</a:t>
                      </a:r>
                      <a:endParaRPr lang="en-US" dirty="0"/>
                    </a:p>
                  </a:txBody>
                  <a:tcPr/>
                </a:tc>
                <a:tc>
                  <a:txBody>
                    <a:bodyPr/>
                    <a:lstStyle/>
                    <a:p>
                      <a:r>
                        <a:rPr lang="tr-TR" dirty="0"/>
                        <a:t>0 ya da 1 </a:t>
                      </a:r>
                      <a:endParaRPr lang="en-US" dirty="0"/>
                    </a:p>
                  </a:txBody>
                  <a:tcPr/>
                </a:tc>
                <a:tc>
                  <a:txBody>
                    <a:bodyPr/>
                    <a:lstStyle/>
                    <a:p>
                      <a:r>
                        <a:rPr lang="tr-TR" dirty="0"/>
                        <a:t>Bu örnekte r’nin 2’ye bölümünden kalan değer geri döndürülür.</a:t>
                      </a:r>
                      <a:endParaRPr lang="en-US" dirty="0"/>
                    </a:p>
                  </a:txBody>
                  <a:tcPr/>
                </a:tc>
                <a:extLst>
                  <a:ext uri="{0D108BD9-81ED-4DB2-BD59-A6C34878D82A}">
                    <a16:rowId xmlns:a16="http://schemas.microsoft.com/office/drawing/2014/main" val="4144698981"/>
                  </a:ext>
                </a:extLst>
              </a:tr>
              <a:tr h="1054828">
                <a:tc>
                  <a:txBody>
                    <a:bodyPr/>
                    <a:lstStyle/>
                    <a:p>
                      <a:r>
                        <a:rPr lang="tr-TR" dirty="0" err="1"/>
                        <a:t>return</a:t>
                      </a:r>
                      <a:r>
                        <a:rPr lang="tr-TR" dirty="0"/>
                        <a:t> us(</a:t>
                      </a:r>
                      <a:r>
                        <a:rPr lang="tr-TR" dirty="0" err="1"/>
                        <a:t>a,b</a:t>
                      </a:r>
                      <a:r>
                        <a:rPr lang="tr-TR" dirty="0"/>
                        <a:t>)</a:t>
                      </a:r>
                      <a:endParaRPr lang="en-US" dirty="0"/>
                    </a:p>
                  </a:txBody>
                  <a:tcPr/>
                </a:tc>
                <a:tc>
                  <a:txBody>
                    <a:bodyPr/>
                    <a:lstStyle/>
                    <a:p>
                      <a:r>
                        <a:rPr lang="tr-TR" dirty="0"/>
                        <a:t>us() fonksiyon sonucu</a:t>
                      </a:r>
                      <a:endParaRPr lang="en-US" dirty="0"/>
                    </a:p>
                  </a:txBody>
                  <a:tcPr/>
                </a:tc>
                <a:tc>
                  <a:txBody>
                    <a:bodyPr/>
                    <a:lstStyle/>
                    <a:p>
                      <a:r>
                        <a:rPr lang="tr-TR" dirty="0"/>
                        <a:t>Bu örnekte fonksiyonun geri dönüş değeri, başka bir fonksiyonun ‘us()’ geri dönüş değeridir.</a:t>
                      </a:r>
                      <a:endParaRPr lang="en-US" dirty="0"/>
                    </a:p>
                  </a:txBody>
                  <a:tcPr/>
                </a:tc>
                <a:extLst>
                  <a:ext uri="{0D108BD9-81ED-4DB2-BD59-A6C34878D82A}">
                    <a16:rowId xmlns:a16="http://schemas.microsoft.com/office/drawing/2014/main" val="3441131407"/>
                  </a:ext>
                </a:extLst>
              </a:tr>
              <a:tr h="870786">
                <a:tc>
                  <a:txBody>
                    <a:bodyPr/>
                    <a:lstStyle/>
                    <a:p>
                      <a:r>
                        <a:rPr lang="tr-TR" dirty="0" err="1"/>
                        <a:t>return</a:t>
                      </a:r>
                      <a:r>
                        <a:rPr lang="tr-TR" dirty="0"/>
                        <a:t>  a, b</a:t>
                      </a:r>
                      <a:endParaRPr lang="en-US" dirty="0"/>
                    </a:p>
                  </a:txBody>
                  <a:tcPr/>
                </a:tc>
                <a:tc>
                  <a:txBody>
                    <a:bodyPr/>
                    <a:lstStyle/>
                    <a:p>
                      <a:r>
                        <a:rPr lang="tr-TR" dirty="0"/>
                        <a:t>a ve b</a:t>
                      </a:r>
                      <a:endParaRPr lang="en-US" dirty="0"/>
                    </a:p>
                  </a:txBody>
                  <a:tcPr/>
                </a:tc>
                <a:tc>
                  <a:txBody>
                    <a:bodyPr/>
                    <a:lstStyle/>
                    <a:p>
                      <a:r>
                        <a:rPr lang="tr-TR" dirty="0"/>
                        <a:t>Python dilinde </a:t>
                      </a:r>
                      <a:r>
                        <a:rPr lang="tr-TR" dirty="0" err="1"/>
                        <a:t>return</a:t>
                      </a:r>
                      <a:r>
                        <a:rPr lang="tr-TR" dirty="0"/>
                        <a:t> ile birlikte aynı anda birden fazla değer geri döndürülebilir.</a:t>
                      </a:r>
                      <a:endParaRPr lang="en-US" dirty="0"/>
                    </a:p>
                  </a:txBody>
                  <a:tcPr/>
                </a:tc>
                <a:extLst>
                  <a:ext uri="{0D108BD9-81ED-4DB2-BD59-A6C34878D82A}">
                    <a16:rowId xmlns:a16="http://schemas.microsoft.com/office/drawing/2014/main" val="1106313325"/>
                  </a:ext>
                </a:extLst>
              </a:tr>
              <a:tr h="870786">
                <a:tc>
                  <a:txBody>
                    <a:bodyPr/>
                    <a:lstStyle/>
                    <a:p>
                      <a:r>
                        <a:rPr lang="tr-TR" dirty="0" err="1"/>
                        <a:t>return</a:t>
                      </a:r>
                      <a:endParaRPr lang="en-US" dirty="0"/>
                    </a:p>
                  </a:txBody>
                  <a:tcPr/>
                </a:tc>
                <a:tc>
                  <a:txBody>
                    <a:bodyPr/>
                    <a:lstStyle/>
                    <a:p>
                      <a:r>
                        <a:rPr lang="tr-TR" dirty="0" err="1"/>
                        <a:t>None</a:t>
                      </a:r>
                      <a:endParaRPr lang="en-US" dirty="0"/>
                    </a:p>
                  </a:txBody>
                  <a:tcPr/>
                </a:tc>
                <a:tc>
                  <a:txBody>
                    <a:bodyPr/>
                    <a:lstStyle/>
                    <a:p>
                      <a:r>
                        <a:rPr lang="tr-TR" dirty="0"/>
                        <a:t>Bu örnekte fonksiyonun geri dönüş değeri yoktur, sadece fonksiyonu sonlandırır.</a:t>
                      </a:r>
                      <a:endParaRPr lang="en-US" dirty="0"/>
                    </a:p>
                  </a:txBody>
                  <a:tcPr/>
                </a:tc>
                <a:extLst>
                  <a:ext uri="{0D108BD9-81ED-4DB2-BD59-A6C34878D82A}">
                    <a16:rowId xmlns:a16="http://schemas.microsoft.com/office/drawing/2014/main" val="3464460408"/>
                  </a:ext>
                </a:extLst>
              </a:tr>
              <a:tr h="870786">
                <a:tc>
                  <a:txBody>
                    <a:bodyPr/>
                    <a:lstStyle/>
                    <a:p>
                      <a:r>
                        <a:rPr lang="tr-TR" dirty="0" err="1"/>
                        <a:t>pass</a:t>
                      </a:r>
                      <a:endParaRPr lang="en-US" dirty="0"/>
                    </a:p>
                  </a:txBody>
                  <a:tcPr/>
                </a:tc>
                <a:tc>
                  <a:txBody>
                    <a:bodyPr/>
                    <a:lstStyle/>
                    <a:p>
                      <a:r>
                        <a:rPr lang="tr-TR" dirty="0" err="1"/>
                        <a:t>None</a:t>
                      </a:r>
                      <a:endParaRPr lang="en-US" dirty="0"/>
                    </a:p>
                  </a:txBody>
                  <a:tcPr/>
                </a:tc>
                <a:tc>
                  <a:txBody>
                    <a:bodyPr/>
                    <a:lstStyle/>
                    <a:p>
                      <a:r>
                        <a:rPr lang="tr-TR" dirty="0"/>
                        <a:t>Bu örnekte fonksiyonun geri dönüş değeri yoktur, sadece fonksiyonu sonlandırır.</a:t>
                      </a:r>
                      <a:endParaRPr lang="en-US" dirty="0"/>
                    </a:p>
                  </a:txBody>
                  <a:tcPr/>
                </a:tc>
                <a:extLst>
                  <a:ext uri="{0D108BD9-81ED-4DB2-BD59-A6C34878D82A}">
                    <a16:rowId xmlns:a16="http://schemas.microsoft.com/office/drawing/2014/main" val="1963336783"/>
                  </a:ext>
                </a:extLst>
              </a:tr>
            </a:tbl>
          </a:graphicData>
        </a:graphic>
      </p:graphicFrame>
      <p:sp>
        <p:nvSpPr>
          <p:cNvPr id="6" name="TextBox 5">
            <a:extLst>
              <a:ext uri="{FF2B5EF4-FFF2-40B4-BE49-F238E27FC236}">
                <a16:creationId xmlns:a16="http://schemas.microsoft.com/office/drawing/2014/main" id="{66BBB445-446C-626C-BFD5-626792B7A2A3}"/>
              </a:ext>
            </a:extLst>
          </p:cNvPr>
          <p:cNvSpPr txBox="1"/>
          <p:nvPr/>
        </p:nvSpPr>
        <p:spPr>
          <a:xfrm>
            <a:off x="5314866" y="6328261"/>
            <a:ext cx="1274236" cy="369332"/>
          </a:xfrm>
          <a:prstGeom prst="rect">
            <a:avLst/>
          </a:prstGeom>
          <a:noFill/>
        </p:spPr>
        <p:txBody>
          <a:bodyPr wrap="square" rtlCol="0">
            <a:spAutoFit/>
          </a:bodyPr>
          <a:lstStyle/>
          <a:p>
            <a:r>
              <a:rPr lang="tr-TR" dirty="0"/>
              <a:t>TABLO 2.1</a:t>
            </a:r>
            <a:endParaRPr lang="en-US" dirty="0"/>
          </a:p>
        </p:txBody>
      </p:sp>
    </p:spTree>
    <p:extLst>
      <p:ext uri="{BB962C8B-B14F-4D97-AF65-F5344CB8AC3E}">
        <p14:creationId xmlns:p14="http://schemas.microsoft.com/office/powerpoint/2010/main" val="263236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bilgi Yer Tutucusu 1"/>
          <p:cNvSpPr>
            <a:spLocks noGrp="1"/>
          </p:cNvSpPr>
          <p:nvPr>
            <p:ph type="ftr" sz="quarter" idx="11"/>
            <p:custDataLst>
              <p:tags r:id="rId1"/>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2"/>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sp>
        <p:nvSpPr>
          <p:cNvPr id="18" name="Yuvarlatılmış Dikdörtgen 6">
            <a:extLst>
              <a:ext uri="{FF2B5EF4-FFF2-40B4-BE49-F238E27FC236}">
                <a16:creationId xmlns:a16="http://schemas.microsoft.com/office/drawing/2014/main" id="{B742B24D-744C-306F-AD62-389373EFA739}"/>
              </a:ext>
            </a:extLst>
          </p:cNvPr>
          <p:cNvSpPr/>
          <p:nvPr>
            <p:custDataLst>
              <p:tags r:id="rId3"/>
            </p:custDataLst>
          </p:nvPr>
        </p:nvSpPr>
        <p:spPr>
          <a:xfrm>
            <a:off x="1847528"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0" name="TextBox 19">
            <a:extLst>
              <a:ext uri="{FF2B5EF4-FFF2-40B4-BE49-F238E27FC236}">
                <a16:creationId xmlns:a16="http://schemas.microsoft.com/office/drawing/2014/main" id="{A8BF79A7-06DF-144C-C646-E7C36140EE5B}"/>
              </a:ext>
            </a:extLst>
          </p:cNvPr>
          <p:cNvSpPr txBox="1"/>
          <p:nvPr/>
        </p:nvSpPr>
        <p:spPr>
          <a:xfrm>
            <a:off x="2212848" y="466344"/>
            <a:ext cx="7525512" cy="1200329"/>
          </a:xfrm>
          <a:prstGeom prst="rect">
            <a:avLst/>
          </a:prstGeom>
          <a:noFill/>
        </p:spPr>
        <p:txBody>
          <a:bodyPr wrap="square" rtlCol="0">
            <a:spAutoFit/>
          </a:bodyPr>
          <a:lstStyle/>
          <a:p>
            <a:r>
              <a:rPr lang="tr-TR" b="1" dirty="0"/>
              <a:t>Örnek Soru 1.1: </a:t>
            </a:r>
            <a:r>
              <a:rPr lang="tr-TR" dirty="0"/>
              <a:t>Girilen üç sayı içerisinden en büyük ve en küçük olanları bulup ekranda gösteren </a:t>
            </a:r>
            <a:r>
              <a:rPr lang="tr-TR" dirty="0" err="1"/>
              <a:t>python</a:t>
            </a:r>
            <a:r>
              <a:rPr lang="tr-TR" dirty="0"/>
              <a:t> programı yazar mısın ?</a:t>
            </a:r>
          </a:p>
          <a:p>
            <a:endParaRPr lang="tr-TR" dirty="0"/>
          </a:p>
          <a:p>
            <a:r>
              <a:rPr lang="tr-TR" b="1" dirty="0"/>
              <a:t>Çözüm:</a:t>
            </a:r>
            <a:endParaRPr lang="en-US" b="1" dirty="0"/>
          </a:p>
        </p:txBody>
      </p:sp>
      <p:pic>
        <p:nvPicPr>
          <p:cNvPr id="22" name="Picture 21" descr="A picture containing text, screenshot, font&#10;&#10;Description automatically generated">
            <a:extLst>
              <a:ext uri="{FF2B5EF4-FFF2-40B4-BE49-F238E27FC236}">
                <a16:creationId xmlns:a16="http://schemas.microsoft.com/office/drawing/2014/main" id="{7F3AC6E0-021A-C8C9-F186-5A40A2A7C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708" y="1666673"/>
            <a:ext cx="4248743" cy="2419688"/>
          </a:xfrm>
          <a:prstGeom prst="rect">
            <a:avLst/>
          </a:prstGeom>
          <a:effectLst>
            <a:outerShdw blurRad="63500" sx="102000" sy="102000" algn="ctr" rotWithShape="0">
              <a:prstClr val="black">
                <a:alpha val="40000"/>
              </a:prstClr>
            </a:outerShdw>
          </a:effectLst>
        </p:spPr>
      </p:pic>
      <p:sp>
        <p:nvSpPr>
          <p:cNvPr id="23" name="TextBox 22">
            <a:extLst>
              <a:ext uri="{FF2B5EF4-FFF2-40B4-BE49-F238E27FC236}">
                <a16:creationId xmlns:a16="http://schemas.microsoft.com/office/drawing/2014/main" id="{C6A0D17F-3176-7847-3090-A8B87E13964D}"/>
              </a:ext>
            </a:extLst>
          </p:cNvPr>
          <p:cNvSpPr txBox="1"/>
          <p:nvPr/>
        </p:nvSpPr>
        <p:spPr>
          <a:xfrm>
            <a:off x="7943099" y="1299884"/>
            <a:ext cx="744693" cy="369332"/>
          </a:xfrm>
          <a:prstGeom prst="rect">
            <a:avLst/>
          </a:prstGeom>
          <a:noFill/>
        </p:spPr>
        <p:txBody>
          <a:bodyPr wrap="square" rtlCol="0">
            <a:spAutoFit/>
          </a:bodyPr>
          <a:lstStyle/>
          <a:p>
            <a:r>
              <a:rPr lang="tr-TR" b="1" dirty="0"/>
              <a:t>ÇIKTI</a:t>
            </a:r>
            <a:endParaRPr lang="en-US" b="1" dirty="0"/>
          </a:p>
        </p:txBody>
      </p:sp>
      <p:pic>
        <p:nvPicPr>
          <p:cNvPr id="25" name="Picture 24" descr="A picture containing text, screenshot, font&#10;&#10;Description automatically generated">
            <a:extLst>
              <a:ext uri="{FF2B5EF4-FFF2-40B4-BE49-F238E27FC236}">
                <a16:creationId xmlns:a16="http://schemas.microsoft.com/office/drawing/2014/main" id="{139711A2-9E4A-7FF1-8A6E-54A39024A4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4601" y="2248248"/>
            <a:ext cx="2781688" cy="1257475"/>
          </a:xfrm>
          <a:prstGeom prst="rect">
            <a:avLst/>
          </a:prstGeom>
        </p:spPr>
      </p:pic>
      <p:sp>
        <p:nvSpPr>
          <p:cNvPr id="26" name="TextBox 25">
            <a:extLst>
              <a:ext uri="{FF2B5EF4-FFF2-40B4-BE49-F238E27FC236}">
                <a16:creationId xmlns:a16="http://schemas.microsoft.com/office/drawing/2014/main" id="{9A462E9C-C6E1-2411-6FA8-289617AD8221}"/>
              </a:ext>
            </a:extLst>
          </p:cNvPr>
          <p:cNvSpPr txBox="1"/>
          <p:nvPr/>
        </p:nvSpPr>
        <p:spPr>
          <a:xfrm>
            <a:off x="2325708" y="4306824"/>
            <a:ext cx="7380581" cy="2308324"/>
          </a:xfrm>
          <a:prstGeom prst="rect">
            <a:avLst/>
          </a:prstGeom>
          <a:noFill/>
        </p:spPr>
        <p:txBody>
          <a:bodyPr wrap="square" rtlCol="0">
            <a:spAutoFit/>
          </a:bodyPr>
          <a:lstStyle/>
          <a:p>
            <a:r>
              <a:rPr lang="en-US" sz="1600" dirty="0" err="1"/>
              <a:t>en_buyuk_kucuk</a:t>
            </a:r>
            <a:r>
              <a:rPr lang="en-US" sz="1600" dirty="0"/>
              <a:t> </a:t>
            </a:r>
            <a:r>
              <a:rPr lang="en-US" sz="1600" dirty="0" err="1"/>
              <a:t>adlı</a:t>
            </a:r>
            <a:r>
              <a:rPr lang="en-US" sz="1600" dirty="0"/>
              <a:t> </a:t>
            </a:r>
            <a:r>
              <a:rPr lang="en-US" sz="1600" dirty="0" err="1"/>
              <a:t>bir</a:t>
            </a:r>
            <a:r>
              <a:rPr lang="en-US" sz="1600" dirty="0"/>
              <a:t> </a:t>
            </a:r>
            <a:r>
              <a:rPr lang="en-US" sz="1600" dirty="0" err="1"/>
              <a:t>fonksiyon</a:t>
            </a:r>
            <a:r>
              <a:rPr lang="en-US" sz="1600" dirty="0"/>
              <a:t> </a:t>
            </a:r>
            <a:r>
              <a:rPr lang="en-US" sz="1600" dirty="0" err="1"/>
              <a:t>tanımlanır</a:t>
            </a:r>
            <a:r>
              <a:rPr lang="en-US" sz="1600" dirty="0"/>
              <a:t>. Bu </a:t>
            </a:r>
            <a:r>
              <a:rPr lang="en-US" sz="1600" dirty="0" err="1"/>
              <a:t>fonksiyon</a:t>
            </a:r>
            <a:r>
              <a:rPr lang="en-US" sz="1600" dirty="0"/>
              <a:t>, </a:t>
            </a:r>
            <a:r>
              <a:rPr lang="en-US" sz="1600" dirty="0" err="1"/>
              <a:t>üç</a:t>
            </a:r>
            <a:r>
              <a:rPr lang="en-US" sz="1600" dirty="0"/>
              <a:t> </a:t>
            </a:r>
            <a:r>
              <a:rPr lang="en-US" sz="1600" dirty="0" err="1"/>
              <a:t>sayıyı</a:t>
            </a:r>
            <a:r>
              <a:rPr lang="en-US" sz="1600" dirty="0"/>
              <a:t> </a:t>
            </a:r>
            <a:r>
              <a:rPr lang="en-US" sz="1600" dirty="0" err="1"/>
              <a:t>alır</a:t>
            </a:r>
            <a:r>
              <a:rPr lang="en-US" sz="1600" dirty="0"/>
              <a:t> </a:t>
            </a:r>
            <a:r>
              <a:rPr lang="en-US" sz="1600" dirty="0" err="1"/>
              <a:t>ve</a:t>
            </a:r>
            <a:r>
              <a:rPr lang="en-US" sz="1600" dirty="0"/>
              <a:t> </a:t>
            </a:r>
            <a:r>
              <a:rPr lang="en-US" sz="1600" dirty="0" err="1"/>
              <a:t>en</a:t>
            </a:r>
            <a:r>
              <a:rPr lang="en-US" sz="1600" dirty="0"/>
              <a:t> </a:t>
            </a:r>
            <a:r>
              <a:rPr lang="en-US" sz="1600" dirty="0" err="1"/>
              <a:t>büyük</a:t>
            </a:r>
            <a:r>
              <a:rPr lang="en-US" sz="1600" dirty="0"/>
              <a:t> </a:t>
            </a:r>
            <a:r>
              <a:rPr lang="en-US" sz="1600" dirty="0" err="1"/>
              <a:t>ile</a:t>
            </a:r>
            <a:r>
              <a:rPr lang="en-US" sz="1600" dirty="0"/>
              <a:t> </a:t>
            </a:r>
            <a:r>
              <a:rPr lang="en-US" sz="1600" dirty="0" err="1"/>
              <a:t>en</a:t>
            </a:r>
            <a:r>
              <a:rPr lang="en-US" sz="1600" dirty="0"/>
              <a:t> </a:t>
            </a:r>
            <a:r>
              <a:rPr lang="en-US" sz="1600" dirty="0" err="1"/>
              <a:t>küçük</a:t>
            </a:r>
            <a:r>
              <a:rPr lang="en-US" sz="1600" dirty="0"/>
              <a:t> </a:t>
            </a:r>
            <a:r>
              <a:rPr lang="en-US" sz="1600" dirty="0" err="1"/>
              <a:t>sayıları</a:t>
            </a:r>
            <a:r>
              <a:rPr lang="en-US" sz="1600" dirty="0"/>
              <a:t> </a:t>
            </a:r>
            <a:r>
              <a:rPr lang="en-US" sz="1600" dirty="0" err="1"/>
              <a:t>bulur</a:t>
            </a:r>
            <a:r>
              <a:rPr lang="en-US" sz="1600" dirty="0"/>
              <a:t>. </a:t>
            </a:r>
            <a:r>
              <a:rPr lang="en-US" sz="1600" dirty="0" err="1"/>
              <a:t>Ardından</a:t>
            </a:r>
            <a:r>
              <a:rPr lang="en-US" sz="1600" dirty="0"/>
              <a:t>, </a:t>
            </a:r>
            <a:r>
              <a:rPr lang="en-US" sz="1600" dirty="0" err="1"/>
              <a:t>bu</a:t>
            </a:r>
            <a:r>
              <a:rPr lang="en-US" sz="1600" dirty="0"/>
              <a:t> </a:t>
            </a:r>
            <a:r>
              <a:rPr lang="en-US" sz="1600" dirty="0" err="1"/>
              <a:t>değerleri</a:t>
            </a:r>
            <a:r>
              <a:rPr lang="en-US" sz="1600" dirty="0"/>
              <a:t> </a:t>
            </a:r>
            <a:r>
              <a:rPr lang="en-US" sz="1600" dirty="0" err="1"/>
              <a:t>ekrana</a:t>
            </a:r>
            <a:r>
              <a:rPr lang="en-US" sz="1600" dirty="0"/>
              <a:t> </a:t>
            </a:r>
            <a:r>
              <a:rPr lang="en-US" sz="1600" dirty="0" err="1"/>
              <a:t>yazdırır</a:t>
            </a:r>
            <a:r>
              <a:rPr lang="en-US" sz="1600" dirty="0"/>
              <a:t>. </a:t>
            </a:r>
            <a:r>
              <a:rPr lang="en-US" sz="1600" dirty="0" err="1"/>
              <a:t>Kullanıcıdan</a:t>
            </a:r>
            <a:r>
              <a:rPr lang="en-US" sz="1600" dirty="0"/>
              <a:t> </a:t>
            </a:r>
            <a:r>
              <a:rPr lang="en-US" sz="1600" dirty="0" err="1"/>
              <a:t>üç</a:t>
            </a:r>
            <a:r>
              <a:rPr lang="en-US" sz="1600" dirty="0"/>
              <a:t> </a:t>
            </a:r>
            <a:r>
              <a:rPr lang="en-US" sz="1600" dirty="0" err="1"/>
              <a:t>sayı</a:t>
            </a:r>
            <a:r>
              <a:rPr lang="en-US" sz="1600" dirty="0"/>
              <a:t> (sayi1, sayi2, sayi3) </a:t>
            </a:r>
            <a:r>
              <a:rPr lang="en-US" sz="1600" dirty="0" err="1"/>
              <a:t>alınır</a:t>
            </a:r>
            <a:r>
              <a:rPr lang="en-US" sz="1600" dirty="0"/>
              <a:t>. Bu, input() </a:t>
            </a:r>
            <a:r>
              <a:rPr lang="en-US" sz="1600" dirty="0" err="1"/>
              <a:t>fonksiyonu</a:t>
            </a:r>
            <a:r>
              <a:rPr lang="en-US" sz="1600" dirty="0"/>
              <a:t> </a:t>
            </a:r>
            <a:r>
              <a:rPr lang="en-US" sz="1600" dirty="0" err="1"/>
              <a:t>kullanılarak</a:t>
            </a:r>
            <a:r>
              <a:rPr lang="en-US" sz="1600" dirty="0"/>
              <a:t> </a:t>
            </a:r>
            <a:r>
              <a:rPr lang="en-US" sz="1600" dirty="0" err="1"/>
              <a:t>gerçekleştirilir</a:t>
            </a:r>
            <a:r>
              <a:rPr lang="en-US" sz="1600" dirty="0"/>
              <a:t>. </a:t>
            </a:r>
            <a:r>
              <a:rPr lang="en-US" sz="1600" dirty="0" err="1"/>
              <a:t>Kullanıcıdan</a:t>
            </a:r>
            <a:r>
              <a:rPr lang="en-US" sz="1600" dirty="0"/>
              <a:t> </a:t>
            </a:r>
            <a:r>
              <a:rPr lang="en-US" sz="1600" dirty="0" err="1"/>
              <a:t>alınan</a:t>
            </a:r>
            <a:r>
              <a:rPr lang="en-US" sz="1600" dirty="0"/>
              <a:t> </a:t>
            </a:r>
            <a:r>
              <a:rPr lang="en-US" sz="1600" dirty="0" err="1"/>
              <a:t>değerler</a:t>
            </a:r>
            <a:r>
              <a:rPr lang="en-US" sz="1600" dirty="0"/>
              <a:t> int() </a:t>
            </a:r>
            <a:r>
              <a:rPr lang="en-US" sz="1600" dirty="0" err="1"/>
              <a:t>fonksiyonuyla</a:t>
            </a:r>
            <a:r>
              <a:rPr lang="en-US" sz="1600" dirty="0"/>
              <a:t> tam </a:t>
            </a:r>
            <a:r>
              <a:rPr lang="en-US" sz="1600" dirty="0" err="1"/>
              <a:t>sayıya</a:t>
            </a:r>
            <a:r>
              <a:rPr lang="en-US" sz="1600" dirty="0"/>
              <a:t> </a:t>
            </a:r>
            <a:r>
              <a:rPr lang="en-US" sz="1600" dirty="0" err="1"/>
              <a:t>dönüştürülür</a:t>
            </a:r>
            <a:r>
              <a:rPr lang="en-US" sz="1600" dirty="0"/>
              <a:t>. </a:t>
            </a:r>
            <a:r>
              <a:rPr lang="en-US" sz="1600" dirty="0" err="1"/>
              <a:t>en_buyuk_kucuk</a:t>
            </a:r>
            <a:r>
              <a:rPr lang="en-US" sz="1600" dirty="0"/>
              <a:t> </a:t>
            </a:r>
            <a:r>
              <a:rPr lang="en-US" sz="1600" dirty="0" err="1"/>
              <a:t>fonksiyonu</a:t>
            </a:r>
            <a:r>
              <a:rPr lang="en-US" sz="1600" dirty="0"/>
              <a:t> </a:t>
            </a:r>
            <a:r>
              <a:rPr lang="en-US" sz="1600" dirty="0" err="1"/>
              <a:t>çağrılır</a:t>
            </a:r>
            <a:r>
              <a:rPr lang="en-US" sz="1600" dirty="0"/>
              <a:t> </a:t>
            </a:r>
            <a:r>
              <a:rPr lang="en-US" sz="1600" dirty="0" err="1"/>
              <a:t>ve</a:t>
            </a:r>
            <a:r>
              <a:rPr lang="en-US" sz="1600" dirty="0"/>
              <a:t> </a:t>
            </a:r>
            <a:r>
              <a:rPr lang="en-US" sz="1600" dirty="0" err="1"/>
              <a:t>kullanıcının</a:t>
            </a:r>
            <a:r>
              <a:rPr lang="en-US" sz="1600" dirty="0"/>
              <a:t> </a:t>
            </a:r>
            <a:r>
              <a:rPr lang="en-US" sz="1600" dirty="0" err="1"/>
              <a:t>girdiği</a:t>
            </a:r>
            <a:r>
              <a:rPr lang="en-US" sz="1600" dirty="0"/>
              <a:t> </a:t>
            </a:r>
            <a:r>
              <a:rPr lang="en-US" sz="1600" dirty="0" err="1"/>
              <a:t>üç</a:t>
            </a:r>
            <a:r>
              <a:rPr lang="en-US" sz="1600" dirty="0"/>
              <a:t> </a:t>
            </a:r>
            <a:r>
              <a:rPr lang="en-US" sz="1600" dirty="0" err="1"/>
              <a:t>sayı</a:t>
            </a:r>
            <a:r>
              <a:rPr lang="en-US" sz="1600" dirty="0"/>
              <a:t> (sayi1, sayi2, sayi3) </a:t>
            </a:r>
            <a:r>
              <a:rPr lang="en-US" sz="1600" dirty="0" err="1"/>
              <a:t>argüman</a:t>
            </a:r>
            <a:r>
              <a:rPr lang="en-US" sz="1600" dirty="0"/>
              <a:t> </a:t>
            </a:r>
            <a:r>
              <a:rPr lang="en-US" sz="1600" dirty="0" err="1"/>
              <a:t>olarak</a:t>
            </a:r>
            <a:r>
              <a:rPr lang="en-US" sz="1600" dirty="0"/>
              <a:t> </a:t>
            </a:r>
            <a:r>
              <a:rPr lang="en-US" sz="1600" dirty="0" err="1"/>
              <a:t>verilir</a:t>
            </a:r>
            <a:r>
              <a:rPr lang="en-US" sz="1600" dirty="0"/>
              <a:t>. </a:t>
            </a:r>
            <a:r>
              <a:rPr lang="en-US" sz="1600" dirty="0" err="1"/>
              <a:t>en_buyuk_kucuk</a:t>
            </a:r>
            <a:r>
              <a:rPr lang="en-US" sz="1600" dirty="0"/>
              <a:t> </a:t>
            </a:r>
            <a:r>
              <a:rPr lang="en-US" sz="1600" dirty="0" err="1"/>
              <a:t>fonksiyonu</a:t>
            </a:r>
            <a:r>
              <a:rPr lang="en-US" sz="1600" dirty="0"/>
              <a:t> </a:t>
            </a:r>
            <a:r>
              <a:rPr lang="en-US" sz="1600" dirty="0" err="1"/>
              <a:t>içinde</a:t>
            </a:r>
            <a:r>
              <a:rPr lang="en-US" sz="1600" dirty="0"/>
              <a:t>, max() </a:t>
            </a:r>
            <a:r>
              <a:rPr lang="en-US" sz="1600" dirty="0" err="1"/>
              <a:t>ve</a:t>
            </a:r>
            <a:r>
              <a:rPr lang="en-US" sz="1600" dirty="0"/>
              <a:t> min() </a:t>
            </a:r>
            <a:r>
              <a:rPr lang="en-US" sz="1600" dirty="0" err="1"/>
              <a:t>fonksiyonları</a:t>
            </a:r>
            <a:r>
              <a:rPr lang="en-US" sz="1600" dirty="0"/>
              <a:t> </a:t>
            </a:r>
            <a:r>
              <a:rPr lang="en-US" sz="1600" dirty="0" err="1"/>
              <a:t>kullanılarak</a:t>
            </a:r>
            <a:r>
              <a:rPr lang="en-US" sz="1600" dirty="0"/>
              <a:t> </a:t>
            </a:r>
            <a:r>
              <a:rPr lang="en-US" sz="1600" dirty="0" err="1"/>
              <a:t>en</a:t>
            </a:r>
            <a:r>
              <a:rPr lang="en-US" sz="1600" dirty="0"/>
              <a:t> </a:t>
            </a:r>
            <a:r>
              <a:rPr lang="en-US" sz="1600" dirty="0" err="1"/>
              <a:t>büyük</a:t>
            </a:r>
            <a:r>
              <a:rPr lang="en-US" sz="1600" dirty="0"/>
              <a:t> </a:t>
            </a:r>
            <a:r>
              <a:rPr lang="en-US" sz="1600" dirty="0" err="1"/>
              <a:t>ve</a:t>
            </a:r>
            <a:r>
              <a:rPr lang="en-US" sz="1600" dirty="0"/>
              <a:t> </a:t>
            </a:r>
            <a:r>
              <a:rPr lang="en-US" sz="1600" dirty="0" err="1"/>
              <a:t>en</a:t>
            </a:r>
            <a:r>
              <a:rPr lang="en-US" sz="1600" dirty="0"/>
              <a:t> </a:t>
            </a:r>
            <a:r>
              <a:rPr lang="en-US" sz="1600" dirty="0" err="1"/>
              <a:t>küçük</a:t>
            </a:r>
            <a:r>
              <a:rPr lang="en-US" sz="1600" dirty="0"/>
              <a:t> </a:t>
            </a:r>
            <a:r>
              <a:rPr lang="en-US" sz="1600" dirty="0" err="1"/>
              <a:t>sayılar</a:t>
            </a:r>
            <a:r>
              <a:rPr lang="en-US" sz="1600" dirty="0"/>
              <a:t> </a:t>
            </a:r>
            <a:r>
              <a:rPr lang="en-US" sz="1600" dirty="0" err="1"/>
              <a:t>bulunur</a:t>
            </a:r>
            <a:r>
              <a:rPr lang="en-US" sz="1600" dirty="0"/>
              <a:t>. Bu </a:t>
            </a:r>
            <a:r>
              <a:rPr lang="en-US" sz="1600" dirty="0" err="1"/>
              <a:t>değerler</a:t>
            </a:r>
            <a:r>
              <a:rPr lang="en-US" sz="1600" dirty="0"/>
              <a:t> </a:t>
            </a:r>
            <a:r>
              <a:rPr lang="en-US" sz="1600" dirty="0" err="1"/>
              <a:t>en_buyuk</a:t>
            </a:r>
            <a:r>
              <a:rPr lang="en-US" sz="1600" dirty="0"/>
              <a:t> </a:t>
            </a:r>
            <a:r>
              <a:rPr lang="en-US" sz="1600" dirty="0" err="1"/>
              <a:t>ve</a:t>
            </a:r>
            <a:r>
              <a:rPr lang="en-US" sz="1600" dirty="0"/>
              <a:t> </a:t>
            </a:r>
            <a:r>
              <a:rPr lang="en-US" sz="1600" dirty="0" err="1"/>
              <a:t>en_kucuk</a:t>
            </a:r>
            <a:r>
              <a:rPr lang="en-US" sz="1600" dirty="0"/>
              <a:t> </a:t>
            </a:r>
            <a:r>
              <a:rPr lang="en-US" sz="1600" dirty="0" err="1"/>
              <a:t>değişkenlerine</a:t>
            </a:r>
            <a:r>
              <a:rPr lang="en-US" sz="1600" dirty="0"/>
              <a:t> </a:t>
            </a:r>
            <a:r>
              <a:rPr lang="en-US" sz="1600" dirty="0" err="1"/>
              <a:t>atanır</a:t>
            </a:r>
            <a:r>
              <a:rPr lang="en-US" sz="1600" dirty="0"/>
              <a:t>. Son </a:t>
            </a:r>
            <a:r>
              <a:rPr lang="en-US" sz="1600" dirty="0" err="1"/>
              <a:t>olarak</a:t>
            </a:r>
            <a:r>
              <a:rPr lang="en-US" sz="1600" dirty="0"/>
              <a:t>, print() </a:t>
            </a:r>
            <a:r>
              <a:rPr lang="en-US" sz="1600" dirty="0" err="1"/>
              <a:t>fonksiyonu</a:t>
            </a:r>
            <a:r>
              <a:rPr lang="en-US" sz="1600" dirty="0"/>
              <a:t> </a:t>
            </a:r>
            <a:r>
              <a:rPr lang="en-US" sz="1600" dirty="0" err="1"/>
              <a:t>kullanılarak</a:t>
            </a:r>
            <a:r>
              <a:rPr lang="en-US" sz="1600" dirty="0"/>
              <a:t> </a:t>
            </a:r>
            <a:r>
              <a:rPr lang="en-US" sz="1600" dirty="0" err="1"/>
              <a:t>en</a:t>
            </a:r>
            <a:r>
              <a:rPr lang="en-US" sz="1600" dirty="0"/>
              <a:t> </a:t>
            </a:r>
            <a:r>
              <a:rPr lang="en-US" sz="1600" dirty="0" err="1"/>
              <a:t>büyük</a:t>
            </a:r>
            <a:r>
              <a:rPr lang="en-US" sz="1600" dirty="0"/>
              <a:t> </a:t>
            </a:r>
            <a:r>
              <a:rPr lang="en-US" sz="1600" dirty="0" err="1"/>
              <a:t>ve</a:t>
            </a:r>
            <a:r>
              <a:rPr lang="en-US" sz="1600" dirty="0"/>
              <a:t> </a:t>
            </a:r>
            <a:r>
              <a:rPr lang="en-US" sz="1600" dirty="0" err="1"/>
              <a:t>en</a:t>
            </a:r>
            <a:r>
              <a:rPr lang="en-US" sz="1600" dirty="0"/>
              <a:t> </a:t>
            </a:r>
            <a:r>
              <a:rPr lang="en-US" sz="1600" dirty="0" err="1"/>
              <a:t>küçük</a:t>
            </a:r>
            <a:r>
              <a:rPr lang="en-US" sz="1600" dirty="0"/>
              <a:t> </a:t>
            </a:r>
            <a:r>
              <a:rPr lang="en-US" sz="1600" dirty="0" err="1"/>
              <a:t>sayılar</a:t>
            </a:r>
            <a:r>
              <a:rPr lang="en-US" sz="1600" dirty="0"/>
              <a:t> </a:t>
            </a:r>
            <a:r>
              <a:rPr lang="en-US" sz="1600" dirty="0" err="1"/>
              <a:t>ekrana</a:t>
            </a:r>
            <a:r>
              <a:rPr lang="en-US" sz="1600" dirty="0"/>
              <a:t> </a:t>
            </a:r>
            <a:r>
              <a:rPr lang="en-US" sz="1600" dirty="0" err="1"/>
              <a:t>yazdırılır</a:t>
            </a:r>
            <a:r>
              <a:rPr lang="en-US" sz="1600" dirty="0"/>
              <a:t>.</a:t>
            </a:r>
          </a:p>
        </p:txBody>
      </p:sp>
    </p:spTree>
    <p:extLst>
      <p:ext uri="{BB962C8B-B14F-4D97-AF65-F5344CB8AC3E}">
        <p14:creationId xmlns:p14="http://schemas.microsoft.com/office/powerpoint/2010/main" val="308078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1477328"/>
          </a:xfrm>
          <a:prstGeom prst="rect">
            <a:avLst/>
          </a:prstGeom>
          <a:noFill/>
        </p:spPr>
        <p:txBody>
          <a:bodyPr wrap="square" rtlCol="0">
            <a:spAutoFit/>
          </a:bodyPr>
          <a:lstStyle/>
          <a:p>
            <a:r>
              <a:rPr lang="tr-TR" b="1" dirty="0"/>
              <a:t>ÖRNEK SORU 2.1: </a:t>
            </a:r>
            <a:r>
              <a:rPr lang="tr-TR" dirty="0"/>
              <a:t>Ana programda (main fonksiyonda) girilen Fahrenhayt sıcaklığını cevir isimli fonksiyonla Dereceye çeviren ve çevrim sonucunu ana programda gösteren programı yazınız. Kullanıcıdan bir metin dizisi alan ve metindeki harflerin sayısını hesaplayan bir Python programı yazın.</a:t>
            </a:r>
          </a:p>
          <a:p>
            <a:r>
              <a:rPr lang="tr-TR" dirty="0"/>
              <a:t>ÇÖZÜM:</a:t>
            </a:r>
          </a:p>
        </p:txBody>
      </p:sp>
      <p:pic>
        <p:nvPicPr>
          <p:cNvPr id="6" name="Picture 5" descr="A screen shot of a computer code&#10;&#10;Description automatically generated with low confidence">
            <a:extLst>
              <a:ext uri="{FF2B5EF4-FFF2-40B4-BE49-F238E27FC236}">
                <a16:creationId xmlns:a16="http://schemas.microsoft.com/office/drawing/2014/main" id="{11620E52-432C-AB6B-7DCD-F0EC13ABD2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937" y="2020647"/>
            <a:ext cx="4452767" cy="2867425"/>
          </a:xfrm>
          <a:prstGeom prst="rect">
            <a:avLst/>
          </a:prstGeom>
        </p:spPr>
      </p:pic>
      <p:pic>
        <p:nvPicPr>
          <p:cNvPr id="9" name="Picture 8">
            <a:extLst>
              <a:ext uri="{FF2B5EF4-FFF2-40B4-BE49-F238E27FC236}">
                <a16:creationId xmlns:a16="http://schemas.microsoft.com/office/drawing/2014/main" id="{96116E0A-8030-C37E-1473-86BB650F6B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2937" y="5419099"/>
            <a:ext cx="2436904" cy="466790"/>
          </a:xfrm>
          <a:prstGeom prst="rect">
            <a:avLst/>
          </a:prstGeom>
        </p:spPr>
      </p:pic>
      <p:sp>
        <p:nvSpPr>
          <p:cNvPr id="10" name="TextBox 9">
            <a:extLst>
              <a:ext uri="{FF2B5EF4-FFF2-40B4-BE49-F238E27FC236}">
                <a16:creationId xmlns:a16="http://schemas.microsoft.com/office/drawing/2014/main" id="{AD020EB9-3919-62DD-0578-09114A0CECEC}"/>
              </a:ext>
            </a:extLst>
          </p:cNvPr>
          <p:cNvSpPr txBox="1"/>
          <p:nvPr/>
        </p:nvSpPr>
        <p:spPr>
          <a:xfrm>
            <a:off x="2322937" y="4963085"/>
            <a:ext cx="731538" cy="369332"/>
          </a:xfrm>
          <a:prstGeom prst="rect">
            <a:avLst/>
          </a:prstGeom>
          <a:noFill/>
        </p:spPr>
        <p:txBody>
          <a:bodyPr wrap="square" rtlCol="0">
            <a:spAutoFit/>
          </a:bodyPr>
          <a:lstStyle/>
          <a:p>
            <a:r>
              <a:rPr lang="tr-TR" dirty="0"/>
              <a:t>ÇIKTI</a:t>
            </a:r>
            <a:endParaRPr lang="en-US" dirty="0"/>
          </a:p>
        </p:txBody>
      </p:sp>
    </p:spTree>
    <p:extLst>
      <p:ext uri="{BB962C8B-B14F-4D97-AF65-F5344CB8AC3E}">
        <p14:creationId xmlns:p14="http://schemas.microsoft.com/office/powerpoint/2010/main" val="318718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923330"/>
          </a:xfrm>
          <a:prstGeom prst="rect">
            <a:avLst/>
          </a:prstGeom>
          <a:noFill/>
        </p:spPr>
        <p:txBody>
          <a:bodyPr wrap="square" rtlCol="0">
            <a:spAutoFit/>
          </a:bodyPr>
          <a:lstStyle/>
          <a:p>
            <a:r>
              <a:rPr lang="tr-TR" b="1" dirty="0"/>
              <a:t>ÖRNEK SORU 3.1: </a:t>
            </a:r>
            <a:r>
              <a:rPr lang="tr-TR" dirty="0"/>
              <a:t>Kullanıcıdan bir metin dizisi alan ve metindeki harflerin sayısını hesaplayan bir Python programı yazın.</a:t>
            </a:r>
          </a:p>
          <a:p>
            <a:r>
              <a:rPr lang="tr-TR" dirty="0"/>
              <a:t>(Çözümler sonraki sayfada mevcuttur.)</a:t>
            </a:r>
          </a:p>
        </p:txBody>
      </p:sp>
    </p:spTree>
    <p:extLst>
      <p:ext uri="{BB962C8B-B14F-4D97-AF65-F5344CB8AC3E}">
        <p14:creationId xmlns:p14="http://schemas.microsoft.com/office/powerpoint/2010/main" val="218670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b="1" dirty="0"/>
              <a:t>ÖRNEK SORU 3.1 ÇÖZÜM:</a:t>
            </a:r>
          </a:p>
        </p:txBody>
      </p:sp>
      <p:pic>
        <p:nvPicPr>
          <p:cNvPr id="6" name="Picture 5" descr="A picture containing text, screenshot, font&#10;&#10;Description automatically generated">
            <a:extLst>
              <a:ext uri="{FF2B5EF4-FFF2-40B4-BE49-F238E27FC236}">
                <a16:creationId xmlns:a16="http://schemas.microsoft.com/office/drawing/2014/main" id="{6220AA25-31FC-F187-4BE4-C90C9BF825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4244" y="1497210"/>
            <a:ext cx="4515480" cy="4448796"/>
          </a:xfrm>
          <a:prstGeom prst="rect">
            <a:avLst/>
          </a:prstGeom>
        </p:spPr>
      </p:pic>
      <p:sp>
        <p:nvSpPr>
          <p:cNvPr id="5" name="TextBox 4">
            <a:extLst>
              <a:ext uri="{FF2B5EF4-FFF2-40B4-BE49-F238E27FC236}">
                <a16:creationId xmlns:a16="http://schemas.microsoft.com/office/drawing/2014/main" id="{0912E70C-3047-3340-C7F4-197F61AAA257}"/>
              </a:ext>
            </a:extLst>
          </p:cNvPr>
          <p:cNvSpPr txBox="1"/>
          <p:nvPr/>
        </p:nvSpPr>
        <p:spPr>
          <a:xfrm>
            <a:off x="4685104" y="5930560"/>
            <a:ext cx="2532888" cy="646331"/>
          </a:xfrm>
          <a:prstGeom prst="rect">
            <a:avLst/>
          </a:prstGeom>
          <a:noFill/>
        </p:spPr>
        <p:txBody>
          <a:bodyPr wrap="square" rtlCol="0">
            <a:spAutoFit/>
          </a:bodyPr>
          <a:lstStyle/>
          <a:p>
            <a:pPr algn="ctr"/>
            <a:r>
              <a:rPr lang="tr-TR" dirty="0"/>
              <a:t>Örnek Soru 3.1 (ornek_soru_3.1.py)</a:t>
            </a:r>
            <a:endParaRPr lang="en-US" dirty="0"/>
          </a:p>
        </p:txBody>
      </p:sp>
    </p:spTree>
    <p:extLst>
      <p:ext uri="{BB962C8B-B14F-4D97-AF65-F5344CB8AC3E}">
        <p14:creationId xmlns:p14="http://schemas.microsoft.com/office/powerpoint/2010/main" val="40656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dirty="0"/>
              <a:t>ÖRNEK SORU 3.1:</a:t>
            </a:r>
          </a:p>
        </p:txBody>
      </p:sp>
      <p:pic>
        <p:nvPicPr>
          <p:cNvPr id="6" name="Picture 5" descr="A screenshot of a computer screen&#10;&#10;Description automatically generated with medium confidence">
            <a:extLst>
              <a:ext uri="{FF2B5EF4-FFF2-40B4-BE49-F238E27FC236}">
                <a16:creationId xmlns:a16="http://schemas.microsoft.com/office/drawing/2014/main" id="{344B9CF4-FA5F-0F39-480E-E971618FA5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7143" y="1874372"/>
            <a:ext cx="4299201" cy="3683214"/>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5AA9CA14-7E0C-F3E9-A8F6-19865EB7E5E7}"/>
              </a:ext>
            </a:extLst>
          </p:cNvPr>
          <p:cNvSpPr txBox="1"/>
          <p:nvPr/>
        </p:nvSpPr>
        <p:spPr>
          <a:xfrm>
            <a:off x="2371144" y="1399032"/>
            <a:ext cx="1926536" cy="369332"/>
          </a:xfrm>
          <a:prstGeom prst="rect">
            <a:avLst/>
          </a:prstGeom>
          <a:noFill/>
        </p:spPr>
        <p:txBody>
          <a:bodyPr wrap="square" rtlCol="0">
            <a:spAutoFit/>
          </a:bodyPr>
          <a:lstStyle/>
          <a:p>
            <a:r>
              <a:rPr lang="tr-TR" dirty="0"/>
              <a:t>EKRAN ÇIKTISI:</a:t>
            </a:r>
          </a:p>
        </p:txBody>
      </p:sp>
      <p:pic>
        <p:nvPicPr>
          <p:cNvPr id="11" name="Picture 10" descr="A picture containing screenshot, light&#10;&#10;Description automatically generated">
            <a:extLst>
              <a:ext uri="{FF2B5EF4-FFF2-40B4-BE49-F238E27FC236}">
                <a16:creationId xmlns:a16="http://schemas.microsoft.com/office/drawing/2014/main" id="{7586F906-1BB5-9311-210D-E9B42B70D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4216" y="1874371"/>
            <a:ext cx="1163682" cy="3683214"/>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8351381B-CDAB-7EC3-4EAF-5804530A110D}"/>
              </a:ext>
            </a:extLst>
          </p:cNvPr>
          <p:cNvSpPr txBox="1"/>
          <p:nvPr/>
        </p:nvSpPr>
        <p:spPr>
          <a:xfrm>
            <a:off x="5327143" y="1399032"/>
            <a:ext cx="1174241" cy="369332"/>
          </a:xfrm>
          <a:prstGeom prst="rect">
            <a:avLst/>
          </a:prstGeom>
          <a:noFill/>
        </p:spPr>
        <p:txBody>
          <a:bodyPr wrap="square" rtlCol="0">
            <a:spAutoFit/>
          </a:bodyPr>
          <a:lstStyle/>
          <a:p>
            <a:r>
              <a:rPr lang="tr-TR" dirty="0"/>
              <a:t>AÇIKLAMA</a:t>
            </a:r>
            <a:endParaRPr lang="en-US" dirty="0"/>
          </a:p>
        </p:txBody>
      </p:sp>
    </p:spTree>
    <p:extLst>
      <p:ext uri="{BB962C8B-B14F-4D97-AF65-F5344CB8AC3E}">
        <p14:creationId xmlns:p14="http://schemas.microsoft.com/office/powerpoint/2010/main" val="128379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56672"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1477328"/>
          </a:xfrm>
          <a:prstGeom prst="rect">
            <a:avLst/>
          </a:prstGeom>
          <a:noFill/>
        </p:spPr>
        <p:txBody>
          <a:bodyPr wrap="square" rtlCol="0">
            <a:spAutoFit/>
          </a:bodyPr>
          <a:lstStyle/>
          <a:p>
            <a:r>
              <a:rPr lang="tr-TR" b="1" dirty="0"/>
              <a:t>lambda Fonksiyonu:  </a:t>
            </a:r>
            <a:r>
              <a:rPr lang="tr-TR" dirty="0"/>
              <a:t>Python'da lambda ifadesi, anonim (isimsiz) fonksiyonlar oluşturmak için kullanılan bir yapısıdır. Lambda fonksiyonları genellikle basit işlevlerin hızlıca tanımlanması veya tek bir yerde kullanılan geçici fonksiyonlar için tercih edilir.</a:t>
            </a:r>
          </a:p>
          <a:p>
            <a:endParaRPr lang="tr-TR" dirty="0"/>
          </a:p>
        </p:txBody>
      </p:sp>
      <p:pic>
        <p:nvPicPr>
          <p:cNvPr id="11" name="Picture 10">
            <a:extLst>
              <a:ext uri="{FF2B5EF4-FFF2-40B4-BE49-F238E27FC236}">
                <a16:creationId xmlns:a16="http://schemas.microsoft.com/office/drawing/2014/main" id="{3AA1DD24-F745-532F-7DB8-5B9A0C0DF3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4087" y="2194367"/>
            <a:ext cx="4834082" cy="802437"/>
          </a:xfrm>
          <a:prstGeom prst="rect">
            <a:avLst/>
          </a:prstGeom>
        </p:spPr>
      </p:pic>
      <p:sp>
        <p:nvSpPr>
          <p:cNvPr id="12" name="TextBox 11">
            <a:extLst>
              <a:ext uri="{FF2B5EF4-FFF2-40B4-BE49-F238E27FC236}">
                <a16:creationId xmlns:a16="http://schemas.microsoft.com/office/drawing/2014/main" id="{273BDA23-06CE-2B69-79AC-48928C062465}"/>
              </a:ext>
            </a:extLst>
          </p:cNvPr>
          <p:cNvSpPr txBox="1"/>
          <p:nvPr/>
        </p:nvSpPr>
        <p:spPr>
          <a:xfrm>
            <a:off x="2236272" y="3279940"/>
            <a:ext cx="744971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lambda </a:t>
            </a:r>
            <a:r>
              <a:rPr lang="en-US" dirty="0" err="1"/>
              <a:t>kelimesi</a:t>
            </a:r>
            <a:r>
              <a:rPr lang="en-US" dirty="0"/>
              <a:t>, </a:t>
            </a:r>
            <a:r>
              <a:rPr lang="en-US" dirty="0" err="1"/>
              <a:t>bir</a:t>
            </a:r>
            <a:r>
              <a:rPr lang="en-US" dirty="0"/>
              <a:t> lambda </a:t>
            </a:r>
            <a:r>
              <a:rPr lang="en-US" dirty="0" err="1"/>
              <a:t>fonksiyonu</a:t>
            </a:r>
            <a:r>
              <a:rPr lang="en-US" dirty="0"/>
              <a:t> </a:t>
            </a:r>
            <a:r>
              <a:rPr lang="en-US" dirty="0" err="1"/>
              <a:t>tanımladığımızı</a:t>
            </a:r>
            <a:r>
              <a:rPr lang="en-US" dirty="0"/>
              <a:t> </a:t>
            </a:r>
            <a:r>
              <a:rPr lang="en-US" dirty="0" err="1"/>
              <a:t>belirtir</a:t>
            </a:r>
            <a:r>
              <a:rPr lang="en-US" dirty="0"/>
              <a:t>.</a:t>
            </a:r>
            <a:endParaRPr lang="tr-TR" dirty="0"/>
          </a:p>
          <a:p>
            <a:pPr marL="285750" indent="-285750">
              <a:buFont typeface="Arial" panose="020B0604020202020204" pitchFamily="34" charset="0"/>
              <a:buChar char="•"/>
            </a:pPr>
            <a:r>
              <a:rPr lang="en-US" dirty="0" err="1"/>
              <a:t>parametreler</a:t>
            </a:r>
            <a:r>
              <a:rPr lang="en-US" dirty="0"/>
              <a:t>, </a:t>
            </a:r>
            <a:r>
              <a:rPr lang="en-US" dirty="0" err="1"/>
              <a:t>fonksiyonun</a:t>
            </a:r>
            <a:r>
              <a:rPr lang="en-US" dirty="0"/>
              <a:t> </a:t>
            </a:r>
            <a:r>
              <a:rPr lang="en-US" dirty="0" err="1"/>
              <a:t>parametrelerini</a:t>
            </a:r>
            <a:r>
              <a:rPr lang="en-US" dirty="0"/>
              <a:t> </a:t>
            </a:r>
            <a:r>
              <a:rPr lang="en-US" dirty="0" err="1"/>
              <a:t>belirtir</a:t>
            </a:r>
            <a:r>
              <a:rPr lang="en-US" dirty="0"/>
              <a:t>. </a:t>
            </a:r>
            <a:r>
              <a:rPr lang="en-US" dirty="0" err="1"/>
              <a:t>Parametreler</a:t>
            </a:r>
            <a:r>
              <a:rPr lang="en-US" dirty="0"/>
              <a:t> </a:t>
            </a:r>
            <a:r>
              <a:rPr lang="en-US" dirty="0" err="1"/>
              <a:t>virgülle</a:t>
            </a:r>
            <a:r>
              <a:rPr lang="en-US" dirty="0"/>
              <a:t> </a:t>
            </a:r>
            <a:r>
              <a:rPr lang="en-US" dirty="0" err="1"/>
              <a:t>ayrılarak</a:t>
            </a:r>
            <a:r>
              <a:rPr lang="en-US" dirty="0"/>
              <a:t> </a:t>
            </a:r>
            <a:r>
              <a:rPr lang="en-US" dirty="0" err="1"/>
              <a:t>yazılır</a:t>
            </a:r>
            <a:r>
              <a:rPr lang="en-US" dirty="0"/>
              <a:t>. </a:t>
            </a:r>
            <a:r>
              <a:rPr lang="en-US" b="1" dirty="0" err="1"/>
              <a:t>Örnek</a:t>
            </a:r>
            <a:r>
              <a:rPr lang="en-US" b="1" dirty="0"/>
              <a:t> </a:t>
            </a:r>
            <a:r>
              <a:rPr lang="en-US" b="1" dirty="0" err="1"/>
              <a:t>olarak</a:t>
            </a:r>
            <a:r>
              <a:rPr lang="en-US" b="1" dirty="0"/>
              <a:t> lambda x, y: x + y </a:t>
            </a:r>
            <a:r>
              <a:rPr lang="en-US" b="1" dirty="0" err="1"/>
              <a:t>şeklinde</a:t>
            </a:r>
            <a:r>
              <a:rPr lang="en-US" b="1" dirty="0"/>
              <a:t> </a:t>
            </a:r>
            <a:r>
              <a:rPr lang="en-US" b="1" dirty="0" err="1"/>
              <a:t>bir</a:t>
            </a:r>
            <a:r>
              <a:rPr lang="en-US" b="1" dirty="0"/>
              <a:t> lambda </a:t>
            </a:r>
            <a:r>
              <a:rPr lang="en-US" b="1" dirty="0" err="1"/>
              <a:t>fonksiyonu</a:t>
            </a:r>
            <a:r>
              <a:rPr lang="en-US" b="1" dirty="0"/>
              <a:t>, x </a:t>
            </a:r>
            <a:r>
              <a:rPr lang="en-US" b="1" dirty="0" err="1"/>
              <a:t>ve</a:t>
            </a:r>
            <a:r>
              <a:rPr lang="en-US" b="1" dirty="0"/>
              <a:t> y </a:t>
            </a:r>
            <a:r>
              <a:rPr lang="en-US" b="1" dirty="0" err="1"/>
              <a:t>adında</a:t>
            </a:r>
            <a:r>
              <a:rPr lang="en-US" b="1" dirty="0"/>
              <a:t> </a:t>
            </a:r>
            <a:r>
              <a:rPr lang="en-US" b="1" dirty="0" err="1"/>
              <a:t>iki</a:t>
            </a:r>
            <a:r>
              <a:rPr lang="en-US" b="1" dirty="0"/>
              <a:t> </a:t>
            </a:r>
            <a:r>
              <a:rPr lang="en-US" b="1" dirty="0" err="1"/>
              <a:t>parametreye</a:t>
            </a:r>
            <a:r>
              <a:rPr lang="en-US" b="1" dirty="0"/>
              <a:t> </a:t>
            </a:r>
            <a:r>
              <a:rPr lang="en-US" b="1" dirty="0" err="1"/>
              <a:t>sahip</a:t>
            </a:r>
            <a:r>
              <a:rPr lang="en-US" b="1" dirty="0"/>
              <a:t> </a:t>
            </a:r>
            <a:r>
              <a:rPr lang="en-US" b="1" dirty="0" err="1"/>
              <a:t>olur</a:t>
            </a:r>
            <a:r>
              <a:rPr lang="en-US" b="1" dirty="0"/>
              <a:t>.</a:t>
            </a:r>
            <a:endParaRPr lang="tr-TR" b="1" dirty="0"/>
          </a:p>
          <a:p>
            <a:pPr marL="285750" indent="-285750">
              <a:buFont typeface="Arial" panose="020B0604020202020204" pitchFamily="34" charset="0"/>
              <a:buChar char="•"/>
            </a:pPr>
            <a:r>
              <a:rPr lang="tr-TR" dirty="0"/>
              <a:t>ifade, fonksiyonun yapacağı işlemi ifade eder ve geri döndüreceği sonucu belirtir.</a:t>
            </a:r>
          </a:p>
          <a:p>
            <a:pPr marL="285750" indent="-285750">
              <a:buFont typeface="Arial" panose="020B0604020202020204" pitchFamily="34" charset="0"/>
              <a:buChar char="•"/>
            </a:pPr>
            <a:r>
              <a:rPr lang="tr-TR" dirty="0"/>
              <a:t>Lambda fonksiyonları, </a:t>
            </a:r>
            <a:r>
              <a:rPr lang="tr-TR" b="1" dirty="0"/>
              <a:t>’def’ </a:t>
            </a:r>
            <a:r>
              <a:rPr lang="tr-TR" dirty="0"/>
              <a:t>anahtar kelimesiyle tanımlanan normal fonksiyonlardan farklı olarak isimsizdir.</a:t>
            </a:r>
          </a:p>
          <a:p>
            <a:pPr marL="285750" indent="-285750">
              <a:buFont typeface="Arial" panose="020B0604020202020204" pitchFamily="34" charset="0"/>
              <a:buChar char="•"/>
            </a:pPr>
            <a:r>
              <a:rPr lang="tr-TR" dirty="0"/>
              <a:t>Bu nedenle, lambda fonksiyonları genellikle tek seferlik veya küçük işlemler için kullanılır. İsimlendirilmelerine gerek olmadığı için kodun daha okunabilir olmasını sağlar.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8053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95816"/>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b="1" dirty="0"/>
              <a:t>Örnek olarak lambda fonksiyonlarının kullanımı;</a:t>
            </a:r>
          </a:p>
        </p:txBody>
      </p:sp>
      <p:pic>
        <p:nvPicPr>
          <p:cNvPr id="6" name="Picture 5" descr="A picture containing text, screenshot, font&#10;&#10;Description automatically generated">
            <a:extLst>
              <a:ext uri="{FF2B5EF4-FFF2-40B4-BE49-F238E27FC236}">
                <a16:creationId xmlns:a16="http://schemas.microsoft.com/office/drawing/2014/main" id="{95E8049E-1E7A-0EFB-E831-396BF0F4C8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9908" y="1243272"/>
            <a:ext cx="2943742" cy="2185728"/>
          </a:xfrm>
          <a:prstGeom prst="rect">
            <a:avLst/>
          </a:prstGeom>
        </p:spPr>
      </p:pic>
      <p:sp>
        <p:nvSpPr>
          <p:cNvPr id="8" name="TextBox 7">
            <a:extLst>
              <a:ext uri="{FF2B5EF4-FFF2-40B4-BE49-F238E27FC236}">
                <a16:creationId xmlns:a16="http://schemas.microsoft.com/office/drawing/2014/main" id="{8BDFE29F-1B8C-B6B7-FF91-5EB131105569}"/>
              </a:ext>
            </a:extLst>
          </p:cNvPr>
          <p:cNvSpPr txBox="1"/>
          <p:nvPr/>
        </p:nvSpPr>
        <p:spPr>
          <a:xfrm>
            <a:off x="2135560" y="3563501"/>
            <a:ext cx="7303208" cy="2031325"/>
          </a:xfrm>
          <a:prstGeom prst="rect">
            <a:avLst/>
          </a:prstGeom>
          <a:noFill/>
        </p:spPr>
        <p:txBody>
          <a:bodyPr wrap="square" rtlCol="0">
            <a:spAutoFit/>
          </a:bodyPr>
          <a:lstStyle/>
          <a:p>
            <a:r>
              <a:rPr lang="en-US" dirty="0"/>
              <a:t>Lambda </a:t>
            </a:r>
            <a:r>
              <a:rPr lang="en-US" dirty="0" err="1"/>
              <a:t>fonksiyonları</a:t>
            </a:r>
            <a:r>
              <a:rPr lang="en-US" dirty="0"/>
              <a:t>, </a:t>
            </a:r>
            <a:r>
              <a:rPr lang="en-US" dirty="0" err="1"/>
              <a:t>özellikle</a:t>
            </a:r>
            <a:r>
              <a:rPr lang="en-US" dirty="0"/>
              <a:t> map(), filter() </a:t>
            </a:r>
            <a:r>
              <a:rPr lang="en-US" dirty="0" err="1"/>
              <a:t>ve</a:t>
            </a:r>
            <a:r>
              <a:rPr lang="en-US" dirty="0"/>
              <a:t> reduce() </a:t>
            </a:r>
            <a:r>
              <a:rPr lang="en-US" dirty="0" err="1"/>
              <a:t>gibi</a:t>
            </a:r>
            <a:r>
              <a:rPr lang="en-US" dirty="0"/>
              <a:t> </a:t>
            </a:r>
            <a:r>
              <a:rPr lang="en-US" dirty="0" err="1"/>
              <a:t>fonksiyonlarla</a:t>
            </a:r>
            <a:r>
              <a:rPr lang="en-US" dirty="0"/>
              <a:t> </a:t>
            </a:r>
            <a:r>
              <a:rPr lang="en-US" dirty="0" err="1"/>
              <a:t>birlikte</a:t>
            </a:r>
            <a:r>
              <a:rPr lang="en-US" dirty="0"/>
              <a:t> </a:t>
            </a:r>
            <a:r>
              <a:rPr lang="en-US" dirty="0" err="1"/>
              <a:t>kullanıldığında</a:t>
            </a:r>
            <a:r>
              <a:rPr lang="en-US" dirty="0"/>
              <a:t> </a:t>
            </a:r>
            <a:r>
              <a:rPr lang="en-US" dirty="0" err="1"/>
              <a:t>kullanışlıdır</a:t>
            </a:r>
            <a:r>
              <a:rPr lang="en-US" dirty="0"/>
              <a:t>. Bu </a:t>
            </a:r>
            <a:r>
              <a:rPr lang="en-US" dirty="0" err="1"/>
              <a:t>fonksiyonlar</a:t>
            </a:r>
            <a:r>
              <a:rPr lang="en-US" dirty="0"/>
              <a:t>, lambda </a:t>
            </a:r>
            <a:r>
              <a:rPr lang="en-US" dirty="0" err="1"/>
              <a:t>ifadeleriyle</a:t>
            </a:r>
            <a:r>
              <a:rPr lang="en-US" dirty="0"/>
              <a:t> </a:t>
            </a:r>
            <a:r>
              <a:rPr lang="en-US" dirty="0" err="1"/>
              <a:t>birlikte</a:t>
            </a:r>
            <a:r>
              <a:rPr lang="en-US" dirty="0"/>
              <a:t> </a:t>
            </a:r>
            <a:r>
              <a:rPr lang="en-US" dirty="0" err="1"/>
              <a:t>veri</a:t>
            </a:r>
            <a:r>
              <a:rPr lang="en-US" dirty="0"/>
              <a:t> </a:t>
            </a:r>
            <a:r>
              <a:rPr lang="en-US" dirty="0" err="1"/>
              <a:t>üzerinde</a:t>
            </a:r>
            <a:r>
              <a:rPr lang="en-US" dirty="0"/>
              <a:t> </a:t>
            </a:r>
            <a:r>
              <a:rPr lang="en-US" dirty="0" err="1"/>
              <a:t>dönüşümler</a:t>
            </a:r>
            <a:r>
              <a:rPr lang="en-US" dirty="0"/>
              <a:t> </a:t>
            </a:r>
            <a:r>
              <a:rPr lang="en-US" dirty="0" err="1"/>
              <a:t>ve</a:t>
            </a:r>
            <a:r>
              <a:rPr lang="en-US" dirty="0"/>
              <a:t> </a:t>
            </a:r>
            <a:r>
              <a:rPr lang="en-US" dirty="0" err="1"/>
              <a:t>filtrelemeler</a:t>
            </a:r>
            <a:r>
              <a:rPr lang="en-US" dirty="0"/>
              <a:t> </a:t>
            </a:r>
            <a:r>
              <a:rPr lang="en-US" dirty="0" err="1"/>
              <a:t>yapmak</a:t>
            </a:r>
            <a:r>
              <a:rPr lang="en-US" dirty="0"/>
              <a:t> </a:t>
            </a:r>
            <a:r>
              <a:rPr lang="en-US" dirty="0" err="1"/>
              <a:t>için</a:t>
            </a:r>
            <a:r>
              <a:rPr lang="en-US" dirty="0"/>
              <a:t> </a:t>
            </a:r>
            <a:r>
              <a:rPr lang="en-US" dirty="0" err="1"/>
              <a:t>sıkça</a:t>
            </a:r>
            <a:r>
              <a:rPr lang="en-US" dirty="0"/>
              <a:t> </a:t>
            </a:r>
            <a:r>
              <a:rPr lang="en-US" dirty="0" err="1"/>
              <a:t>kullanılır</a:t>
            </a:r>
            <a:r>
              <a:rPr lang="en-US" dirty="0"/>
              <a:t>.</a:t>
            </a:r>
          </a:p>
          <a:p>
            <a:endParaRPr lang="en-US" dirty="0"/>
          </a:p>
          <a:p>
            <a:r>
              <a:rPr lang="en-US" dirty="0"/>
              <a:t>Lambda </a:t>
            </a:r>
            <a:r>
              <a:rPr lang="en-US" dirty="0" err="1"/>
              <a:t>fonksiyonları</a:t>
            </a:r>
            <a:r>
              <a:rPr lang="en-US" dirty="0"/>
              <a:t>, </a:t>
            </a:r>
            <a:r>
              <a:rPr lang="en-US" dirty="0" err="1"/>
              <a:t>kodun</a:t>
            </a:r>
            <a:r>
              <a:rPr lang="en-US" dirty="0"/>
              <a:t> </a:t>
            </a:r>
            <a:r>
              <a:rPr lang="en-US" dirty="0" err="1"/>
              <a:t>daha</a:t>
            </a:r>
            <a:r>
              <a:rPr lang="en-US" dirty="0"/>
              <a:t> </a:t>
            </a:r>
            <a:r>
              <a:rPr lang="en-US" dirty="0" err="1"/>
              <a:t>okunabilir</a:t>
            </a:r>
            <a:r>
              <a:rPr lang="en-US" dirty="0"/>
              <a:t> </a:t>
            </a:r>
            <a:r>
              <a:rPr lang="en-US" dirty="0" err="1"/>
              <a:t>ve</a:t>
            </a:r>
            <a:r>
              <a:rPr lang="en-US" dirty="0"/>
              <a:t> </a:t>
            </a:r>
            <a:r>
              <a:rPr lang="en-US" dirty="0" err="1"/>
              <a:t>sade</a:t>
            </a:r>
            <a:r>
              <a:rPr lang="en-US" dirty="0"/>
              <a:t> </a:t>
            </a:r>
            <a:r>
              <a:rPr lang="en-US" dirty="0" err="1"/>
              <a:t>olmasını</a:t>
            </a:r>
            <a:r>
              <a:rPr lang="en-US" dirty="0"/>
              <a:t> </a:t>
            </a:r>
            <a:r>
              <a:rPr lang="en-US" dirty="0" err="1"/>
              <a:t>sağlar</a:t>
            </a:r>
            <a:r>
              <a:rPr lang="en-US" dirty="0"/>
              <a:t>. </a:t>
            </a:r>
            <a:r>
              <a:rPr lang="en-US" dirty="0" err="1"/>
              <a:t>Ancak</a:t>
            </a:r>
            <a:r>
              <a:rPr lang="en-US" dirty="0"/>
              <a:t>, lambda </a:t>
            </a:r>
            <a:r>
              <a:rPr lang="en-US" dirty="0" err="1"/>
              <a:t>fonksiyonları</a:t>
            </a:r>
            <a:r>
              <a:rPr lang="en-US" dirty="0"/>
              <a:t> </a:t>
            </a:r>
            <a:r>
              <a:rPr lang="en-US" dirty="0" err="1"/>
              <a:t>karmaşık</a:t>
            </a:r>
            <a:r>
              <a:rPr lang="en-US" dirty="0"/>
              <a:t> </a:t>
            </a:r>
            <a:r>
              <a:rPr lang="en-US" dirty="0" err="1"/>
              <a:t>işlemler</a:t>
            </a:r>
            <a:r>
              <a:rPr lang="en-US" dirty="0"/>
              <a:t> </a:t>
            </a:r>
            <a:r>
              <a:rPr lang="en-US" dirty="0" err="1"/>
              <a:t>için</a:t>
            </a:r>
            <a:r>
              <a:rPr lang="en-US" dirty="0"/>
              <a:t> </a:t>
            </a:r>
            <a:r>
              <a:rPr lang="en-US" dirty="0" err="1"/>
              <a:t>uygun</a:t>
            </a:r>
            <a:r>
              <a:rPr lang="en-US" dirty="0"/>
              <a:t> </a:t>
            </a:r>
            <a:r>
              <a:rPr lang="en-US" dirty="0" err="1"/>
              <a:t>olmayabilir</a:t>
            </a:r>
            <a:r>
              <a:rPr lang="en-US" dirty="0"/>
              <a:t>. Bu </a:t>
            </a:r>
            <a:r>
              <a:rPr lang="en-US" dirty="0" err="1"/>
              <a:t>durumda</a:t>
            </a:r>
            <a:r>
              <a:rPr lang="en-US" dirty="0"/>
              <a:t>, </a:t>
            </a:r>
            <a:r>
              <a:rPr lang="en-US" dirty="0" err="1"/>
              <a:t>daha</a:t>
            </a:r>
            <a:r>
              <a:rPr lang="en-US" dirty="0"/>
              <a:t> </a:t>
            </a:r>
            <a:r>
              <a:rPr lang="en-US" dirty="0" err="1"/>
              <a:t>geleneksel</a:t>
            </a:r>
            <a:r>
              <a:rPr lang="en-US" dirty="0"/>
              <a:t> </a:t>
            </a:r>
            <a:r>
              <a:rPr lang="en-US" dirty="0" err="1"/>
              <a:t>bir</a:t>
            </a:r>
            <a:r>
              <a:rPr lang="en-US" dirty="0"/>
              <a:t> </a:t>
            </a:r>
            <a:r>
              <a:rPr lang="en-US" dirty="0" err="1"/>
              <a:t>fonksiyon</a:t>
            </a:r>
            <a:r>
              <a:rPr lang="en-US" dirty="0"/>
              <a:t> </a:t>
            </a:r>
            <a:r>
              <a:rPr lang="en-US" dirty="0" err="1"/>
              <a:t>tanımı</a:t>
            </a:r>
            <a:r>
              <a:rPr lang="en-US" dirty="0"/>
              <a:t> (def) </a:t>
            </a:r>
            <a:r>
              <a:rPr lang="en-US" dirty="0" err="1"/>
              <a:t>tercih</a:t>
            </a:r>
            <a:r>
              <a:rPr lang="en-US" dirty="0"/>
              <a:t> </a:t>
            </a:r>
            <a:r>
              <a:rPr lang="en-US" dirty="0" err="1"/>
              <a:t>edilebilir</a:t>
            </a:r>
            <a:r>
              <a:rPr lang="en-US" dirty="0"/>
              <a:t>.</a:t>
            </a:r>
          </a:p>
        </p:txBody>
      </p:sp>
      <p:sp>
        <p:nvSpPr>
          <p:cNvPr id="9" name="TextBox 8">
            <a:extLst>
              <a:ext uri="{FF2B5EF4-FFF2-40B4-BE49-F238E27FC236}">
                <a16:creationId xmlns:a16="http://schemas.microsoft.com/office/drawing/2014/main" id="{E69B1663-CCA3-51BC-FA3C-5F775B9CCA85}"/>
              </a:ext>
            </a:extLst>
          </p:cNvPr>
          <p:cNvSpPr txBox="1"/>
          <p:nvPr/>
        </p:nvSpPr>
        <p:spPr>
          <a:xfrm>
            <a:off x="5293650" y="1458973"/>
            <a:ext cx="3979800" cy="1754326"/>
          </a:xfrm>
          <a:prstGeom prst="rect">
            <a:avLst/>
          </a:prstGeom>
          <a:noFill/>
        </p:spPr>
        <p:txBody>
          <a:bodyPr wrap="square" rtlCol="0">
            <a:spAutoFit/>
          </a:bodyPr>
          <a:lstStyle/>
          <a:p>
            <a:r>
              <a:rPr lang="en-US" dirty="0"/>
              <a:t>Bu </a:t>
            </a:r>
            <a:r>
              <a:rPr lang="en-US" dirty="0" err="1"/>
              <a:t>örneklerde</a:t>
            </a:r>
            <a:r>
              <a:rPr lang="en-US" dirty="0"/>
              <a:t>, lambda </a:t>
            </a:r>
            <a:r>
              <a:rPr lang="en-US" dirty="0" err="1"/>
              <a:t>ifadesiyle</a:t>
            </a:r>
            <a:r>
              <a:rPr lang="en-US" dirty="0"/>
              <a:t> </a:t>
            </a:r>
            <a:r>
              <a:rPr lang="en-US" dirty="0" err="1"/>
              <a:t>basit</a:t>
            </a:r>
            <a:r>
              <a:rPr lang="en-US" dirty="0"/>
              <a:t> </a:t>
            </a:r>
            <a:r>
              <a:rPr lang="en-US" dirty="0" err="1"/>
              <a:t>matematiksel</a:t>
            </a:r>
            <a:r>
              <a:rPr lang="en-US" dirty="0"/>
              <a:t> </a:t>
            </a:r>
            <a:r>
              <a:rPr lang="en-US" dirty="0" err="1"/>
              <a:t>işlemleri</a:t>
            </a:r>
            <a:r>
              <a:rPr lang="en-US" dirty="0"/>
              <a:t> </a:t>
            </a:r>
            <a:r>
              <a:rPr lang="en-US" dirty="0" err="1"/>
              <a:t>gerçekleştiren</a:t>
            </a:r>
            <a:r>
              <a:rPr lang="en-US" dirty="0"/>
              <a:t> </a:t>
            </a:r>
            <a:r>
              <a:rPr lang="en-US" dirty="0" err="1"/>
              <a:t>fonksiyonlar</a:t>
            </a:r>
            <a:r>
              <a:rPr lang="en-US" dirty="0"/>
              <a:t> </a:t>
            </a:r>
            <a:r>
              <a:rPr lang="en-US" dirty="0" err="1"/>
              <a:t>tanımlanmıştır</a:t>
            </a:r>
            <a:r>
              <a:rPr lang="en-US" dirty="0"/>
              <a:t>. Lambda </a:t>
            </a:r>
            <a:r>
              <a:rPr lang="en-US" dirty="0" err="1"/>
              <a:t>ifadesi</a:t>
            </a:r>
            <a:r>
              <a:rPr lang="en-US" dirty="0"/>
              <a:t>, </a:t>
            </a:r>
            <a:r>
              <a:rPr lang="en-US" dirty="0" err="1"/>
              <a:t>tek</a:t>
            </a:r>
            <a:r>
              <a:rPr lang="en-US" dirty="0"/>
              <a:t> </a:t>
            </a:r>
            <a:r>
              <a:rPr lang="en-US" dirty="0" err="1"/>
              <a:t>bir</a:t>
            </a:r>
            <a:r>
              <a:rPr lang="en-US" dirty="0"/>
              <a:t> </a:t>
            </a:r>
            <a:r>
              <a:rPr lang="en-US" dirty="0" err="1"/>
              <a:t>satırda</a:t>
            </a:r>
            <a:r>
              <a:rPr lang="en-US" dirty="0"/>
              <a:t> </a:t>
            </a:r>
            <a:r>
              <a:rPr lang="en-US" dirty="0" err="1"/>
              <a:t>fonksiyonu</a:t>
            </a:r>
            <a:r>
              <a:rPr lang="en-US" dirty="0"/>
              <a:t> </a:t>
            </a:r>
            <a:r>
              <a:rPr lang="en-US" dirty="0" err="1"/>
              <a:t>tanımlamak</a:t>
            </a:r>
            <a:r>
              <a:rPr lang="en-US" dirty="0"/>
              <a:t> </a:t>
            </a:r>
            <a:r>
              <a:rPr lang="en-US" dirty="0" err="1"/>
              <a:t>ve</a:t>
            </a:r>
            <a:r>
              <a:rPr lang="en-US" dirty="0"/>
              <a:t> </a:t>
            </a:r>
            <a:r>
              <a:rPr lang="en-US" dirty="0" err="1"/>
              <a:t>kullanmak</a:t>
            </a:r>
            <a:r>
              <a:rPr lang="en-US" dirty="0"/>
              <a:t> </a:t>
            </a:r>
            <a:r>
              <a:rPr lang="en-US" dirty="0" err="1"/>
              <a:t>için</a:t>
            </a:r>
            <a:r>
              <a:rPr lang="en-US" dirty="0"/>
              <a:t> </a:t>
            </a:r>
            <a:r>
              <a:rPr lang="en-US" dirty="0" err="1"/>
              <a:t>pratik</a:t>
            </a:r>
            <a:r>
              <a:rPr lang="en-US" dirty="0"/>
              <a:t> </a:t>
            </a:r>
            <a:r>
              <a:rPr lang="en-US" dirty="0" err="1"/>
              <a:t>bir</a:t>
            </a:r>
            <a:r>
              <a:rPr lang="en-US" dirty="0"/>
              <a:t> </a:t>
            </a:r>
            <a:r>
              <a:rPr lang="en-US" dirty="0" err="1"/>
              <a:t>yol</a:t>
            </a:r>
            <a:r>
              <a:rPr lang="en-US" dirty="0"/>
              <a:t> </a:t>
            </a:r>
            <a:r>
              <a:rPr lang="en-US" dirty="0" err="1"/>
              <a:t>sunar</a:t>
            </a:r>
            <a:r>
              <a:rPr lang="en-US" dirty="0"/>
              <a:t>.</a:t>
            </a:r>
          </a:p>
        </p:txBody>
      </p:sp>
    </p:spTree>
    <p:extLst>
      <p:ext uri="{BB962C8B-B14F-4D97-AF65-F5344CB8AC3E}">
        <p14:creationId xmlns:p14="http://schemas.microsoft.com/office/powerpoint/2010/main" val="19622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923330"/>
          </a:xfrm>
          <a:prstGeom prst="rect">
            <a:avLst/>
          </a:prstGeom>
          <a:noFill/>
        </p:spPr>
        <p:txBody>
          <a:bodyPr wrap="square" rtlCol="0">
            <a:spAutoFit/>
          </a:bodyPr>
          <a:lstStyle/>
          <a:p>
            <a:r>
              <a:rPr lang="tr-TR" b="1" dirty="0"/>
              <a:t>ÖRNEK SORU 4.1: </a:t>
            </a:r>
            <a:r>
              <a:rPr lang="tr-TR" dirty="0"/>
              <a:t>Bir önceki örnekte verilen fahrenhayt sıcaklığını dereceye çeviren programı lamda fonksiyonunu kullanarak yazınız ?</a:t>
            </a:r>
          </a:p>
          <a:p>
            <a:endParaRPr lang="tr-TR" dirty="0"/>
          </a:p>
        </p:txBody>
      </p:sp>
    </p:spTree>
    <p:extLst>
      <p:ext uri="{BB962C8B-B14F-4D97-AF65-F5344CB8AC3E}">
        <p14:creationId xmlns:p14="http://schemas.microsoft.com/office/powerpoint/2010/main" val="73728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73947BA0-A661-73B6-A27B-D4EED1E55BF3}"/>
              </a:ext>
            </a:extLst>
          </p:cNvPr>
          <p:cNvSpPr txBox="1"/>
          <p:nvPr/>
        </p:nvSpPr>
        <p:spPr>
          <a:xfrm>
            <a:off x="2267912" y="2168199"/>
            <a:ext cx="7735824" cy="3693319"/>
          </a:xfrm>
          <a:prstGeom prst="rect">
            <a:avLst/>
          </a:prstGeom>
          <a:noFill/>
        </p:spPr>
        <p:txBody>
          <a:bodyPr wrap="square" rtlCol="0">
            <a:spAutoFit/>
          </a:bodyPr>
          <a:lstStyle/>
          <a:p>
            <a:pPr marL="342900" indent="-342900">
              <a:buAutoNum type="arabicPeriod"/>
            </a:pPr>
            <a:r>
              <a:rPr lang="tr-TR" dirty="0">
                <a:solidFill>
                  <a:srgbClr val="FF0000"/>
                </a:solidFill>
              </a:rPr>
              <a:t>Giriş</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Fonksiyonları Niçin Kullanırız ?</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Python Dilinde Fonksiyon Tanımlama</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Matematiksel Fonksiyonlar</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Python’da Rastgele Sayı Üretimi</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Özyinelemeli Fonksiyonlar (</a:t>
            </a:r>
            <a:r>
              <a:rPr lang="tr-TR" dirty="0" err="1">
                <a:solidFill>
                  <a:srgbClr val="FF0000"/>
                </a:solidFill>
              </a:rPr>
              <a:t>Recursive</a:t>
            </a:r>
            <a:r>
              <a:rPr lang="tr-TR" dirty="0">
                <a:solidFill>
                  <a:srgbClr val="FF0000"/>
                </a:solidFill>
              </a:rPr>
              <a:t> </a:t>
            </a:r>
            <a:r>
              <a:rPr lang="tr-TR" dirty="0" err="1">
                <a:solidFill>
                  <a:srgbClr val="FF0000"/>
                </a:solidFill>
              </a:rPr>
              <a:t>Functions</a:t>
            </a:r>
            <a:r>
              <a:rPr lang="tr-TR" dirty="0">
                <a:solidFill>
                  <a:srgbClr val="FF0000"/>
                </a:solidFill>
              </a:rPr>
              <a:t>)</a:t>
            </a:r>
          </a:p>
          <a:p>
            <a:pPr marL="342900" indent="-342900">
              <a:buAutoNum type="arabicPeriod"/>
            </a:pPr>
            <a:endParaRPr lang="tr-TR" dirty="0">
              <a:solidFill>
                <a:srgbClr val="FF0000"/>
              </a:solidFill>
            </a:endParaRPr>
          </a:p>
          <a:p>
            <a:pPr marL="342900" indent="-342900">
              <a:buAutoNum type="arabicPeriod"/>
            </a:pPr>
            <a:r>
              <a:rPr lang="tr-TR" dirty="0">
                <a:solidFill>
                  <a:srgbClr val="FF0000"/>
                </a:solidFill>
              </a:rPr>
              <a:t>Bölüm Değerlendirme Soruları</a:t>
            </a:r>
            <a:endParaRPr lang="en-US" dirty="0">
              <a:solidFill>
                <a:srgbClr val="FF0000"/>
              </a:solidFill>
            </a:endParaRPr>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b="1" dirty="0"/>
              <a:t>ÖRNEK SORU 4.1 ÇÖZÜM:</a:t>
            </a:r>
          </a:p>
        </p:txBody>
      </p:sp>
      <p:pic>
        <p:nvPicPr>
          <p:cNvPr id="6" name="Picture 5" descr="A picture containing text, screenshot, software, font&#10;&#10;Description automatically generated">
            <a:extLst>
              <a:ext uri="{FF2B5EF4-FFF2-40B4-BE49-F238E27FC236}">
                <a16:creationId xmlns:a16="http://schemas.microsoft.com/office/drawing/2014/main" id="{1FE2F357-D12A-DB61-8E3D-0868E3EE8E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336" y="1517625"/>
            <a:ext cx="5601482" cy="2476846"/>
          </a:xfrm>
          <a:prstGeom prst="rect">
            <a:avLst/>
          </a:prstGeom>
        </p:spPr>
      </p:pic>
      <p:sp>
        <p:nvSpPr>
          <p:cNvPr id="8" name="TextBox 7">
            <a:extLst>
              <a:ext uri="{FF2B5EF4-FFF2-40B4-BE49-F238E27FC236}">
                <a16:creationId xmlns:a16="http://schemas.microsoft.com/office/drawing/2014/main" id="{DD859054-B7A6-3013-0490-4481C9AA5E49}"/>
              </a:ext>
            </a:extLst>
          </p:cNvPr>
          <p:cNvSpPr txBox="1"/>
          <p:nvPr/>
        </p:nvSpPr>
        <p:spPr>
          <a:xfrm>
            <a:off x="2231336" y="4890576"/>
            <a:ext cx="737245" cy="369332"/>
          </a:xfrm>
          <a:prstGeom prst="rect">
            <a:avLst/>
          </a:prstGeom>
          <a:noFill/>
        </p:spPr>
        <p:txBody>
          <a:bodyPr wrap="square" rtlCol="0">
            <a:spAutoFit/>
          </a:bodyPr>
          <a:lstStyle/>
          <a:p>
            <a:r>
              <a:rPr lang="tr-TR" dirty="0"/>
              <a:t>ÇIKTI</a:t>
            </a:r>
            <a:endParaRPr lang="en-US" dirty="0"/>
          </a:p>
        </p:txBody>
      </p:sp>
      <p:pic>
        <p:nvPicPr>
          <p:cNvPr id="10" name="Picture 9" descr="A picture containing text, font, screenshot, logo&#10;&#10;Description automatically generated">
            <a:extLst>
              <a:ext uri="{FF2B5EF4-FFF2-40B4-BE49-F238E27FC236}">
                <a16:creationId xmlns:a16="http://schemas.microsoft.com/office/drawing/2014/main" id="{7FFE4B5B-225A-0AC2-43F1-D94980AE54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1336" y="5393735"/>
            <a:ext cx="1810003" cy="552527"/>
          </a:xfrm>
          <a:prstGeom prst="rect">
            <a:avLst/>
          </a:prstGeom>
        </p:spPr>
      </p:pic>
      <p:sp>
        <p:nvSpPr>
          <p:cNvPr id="11" name="TextBox 10">
            <a:extLst>
              <a:ext uri="{FF2B5EF4-FFF2-40B4-BE49-F238E27FC236}">
                <a16:creationId xmlns:a16="http://schemas.microsoft.com/office/drawing/2014/main" id="{A418B4AF-ADA5-EDCB-10AF-F01EAE145AC5}"/>
              </a:ext>
            </a:extLst>
          </p:cNvPr>
          <p:cNvSpPr txBox="1"/>
          <p:nvPr/>
        </p:nvSpPr>
        <p:spPr>
          <a:xfrm>
            <a:off x="2327957" y="4041901"/>
            <a:ext cx="5408240" cy="646331"/>
          </a:xfrm>
          <a:prstGeom prst="rect">
            <a:avLst/>
          </a:prstGeom>
          <a:noFill/>
        </p:spPr>
        <p:txBody>
          <a:bodyPr wrap="square" rtlCol="0">
            <a:spAutoFit/>
          </a:bodyPr>
          <a:lstStyle/>
          <a:p>
            <a:pPr algn="ctr"/>
            <a:r>
              <a:rPr lang="tr-TR" dirty="0"/>
              <a:t>Örnek Soru 4.1 Çözüm</a:t>
            </a:r>
          </a:p>
          <a:p>
            <a:pPr algn="ctr"/>
            <a:r>
              <a:rPr lang="tr-TR" dirty="0"/>
              <a:t>(ornek_soru_4.1)</a:t>
            </a:r>
            <a:endParaRPr lang="en-US" dirty="0"/>
          </a:p>
        </p:txBody>
      </p:sp>
    </p:spTree>
    <p:extLst>
      <p:ext uri="{BB962C8B-B14F-4D97-AF65-F5344CB8AC3E}">
        <p14:creationId xmlns:p14="http://schemas.microsoft.com/office/powerpoint/2010/main" val="369977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4524315"/>
          </a:xfrm>
          <a:prstGeom prst="rect">
            <a:avLst/>
          </a:prstGeom>
          <a:noFill/>
        </p:spPr>
        <p:txBody>
          <a:bodyPr wrap="square" rtlCol="0">
            <a:spAutoFit/>
          </a:bodyPr>
          <a:lstStyle/>
          <a:p>
            <a:r>
              <a:rPr lang="tr-TR" b="1" dirty="0" err="1"/>
              <a:t>map</a:t>
            </a:r>
            <a:r>
              <a:rPr lang="tr-TR" b="1" dirty="0"/>
              <a:t>() Fonksiyonu: </a:t>
            </a:r>
            <a:r>
              <a:rPr lang="tr-TR" dirty="0"/>
              <a:t>Python'da bir dizi veya başka bir </a:t>
            </a:r>
            <a:r>
              <a:rPr lang="tr-TR" dirty="0" err="1"/>
              <a:t>iterable</a:t>
            </a:r>
            <a:r>
              <a:rPr lang="tr-TR" dirty="0"/>
              <a:t> üzerinde belirli bir işlemi uygulamak için kullanılan bir fonksiyondur. </a:t>
            </a:r>
            <a:r>
              <a:rPr lang="tr-TR" dirty="0" err="1"/>
              <a:t>map</a:t>
            </a:r>
            <a:r>
              <a:rPr lang="tr-TR" dirty="0"/>
              <a:t>() fonksiyonu, verilen bir fonksiyonu, verilen bir </a:t>
            </a:r>
            <a:r>
              <a:rPr lang="tr-TR" dirty="0" err="1"/>
              <a:t>iterable'ın</a:t>
            </a:r>
            <a:r>
              <a:rPr lang="tr-TR" dirty="0"/>
              <a:t> her öğesi üzerinde uygular ve sonuçları yeni bir </a:t>
            </a:r>
            <a:r>
              <a:rPr lang="tr-TR" dirty="0" err="1"/>
              <a:t>iterable</a:t>
            </a:r>
            <a:r>
              <a:rPr lang="tr-TR" dirty="0"/>
              <a:t> olarak döndürür.</a:t>
            </a:r>
          </a:p>
          <a:p>
            <a:endParaRPr lang="tr-TR" dirty="0"/>
          </a:p>
          <a:p>
            <a:r>
              <a:rPr lang="tr-TR" dirty="0" err="1"/>
              <a:t>map</a:t>
            </a:r>
            <a:r>
              <a:rPr lang="tr-TR" dirty="0"/>
              <a:t>() fonksiyonunun genel sözdizimi şu şekildedir:</a:t>
            </a:r>
          </a:p>
          <a:p>
            <a:endParaRPr lang="tr-TR" dirty="0"/>
          </a:p>
          <a:p>
            <a:pPr marL="285750" indent="-285750">
              <a:buFont typeface="Arial" panose="020B0604020202020204" pitchFamily="34" charset="0"/>
              <a:buChar char="•"/>
            </a:pPr>
            <a:r>
              <a:rPr lang="tr-TR" dirty="0" err="1"/>
              <a:t>map</a:t>
            </a:r>
            <a:r>
              <a:rPr lang="tr-TR" dirty="0"/>
              <a:t>(</a:t>
            </a:r>
            <a:r>
              <a:rPr lang="tr-TR" dirty="0" err="1"/>
              <a:t>fonksiyon_ismi</a:t>
            </a:r>
            <a:r>
              <a:rPr lang="tr-TR" dirty="0"/>
              <a:t>, liste(</a:t>
            </a:r>
            <a:r>
              <a:rPr lang="tr-TR" dirty="0" err="1"/>
              <a:t>iterable</a:t>
            </a:r>
            <a:r>
              <a:rPr lang="tr-TR" dirty="0"/>
              <a:t>))</a:t>
            </a:r>
          </a:p>
          <a:p>
            <a:pPr marL="285750" indent="-285750">
              <a:buFont typeface="Arial" panose="020B0604020202020204" pitchFamily="34" charset="0"/>
              <a:buChar char="•"/>
            </a:pPr>
            <a:r>
              <a:rPr lang="tr-TR" dirty="0"/>
              <a:t>‘</a:t>
            </a:r>
            <a:r>
              <a:rPr lang="tr-TR" dirty="0" err="1"/>
              <a:t>fonksiyon_ismi</a:t>
            </a:r>
            <a:r>
              <a:rPr lang="tr-TR" dirty="0"/>
              <a:t>’, uygulanacak işlemi belirten bir fonksiyon veya lambda ifadesidir.</a:t>
            </a:r>
          </a:p>
          <a:p>
            <a:pPr marL="285750" indent="-285750">
              <a:buFont typeface="Arial" panose="020B0604020202020204" pitchFamily="34" charset="0"/>
              <a:buChar char="•"/>
            </a:pPr>
            <a:r>
              <a:rPr lang="tr-TR" dirty="0"/>
              <a:t>‘</a:t>
            </a:r>
            <a:r>
              <a:rPr lang="tr-TR" dirty="0" err="1"/>
              <a:t>iterable</a:t>
            </a:r>
            <a:r>
              <a:rPr lang="tr-TR" dirty="0"/>
              <a:t>’, işlem uygulanacak veri yapısıdır. Örneğin, liste, demet veya dize gibi bir </a:t>
            </a:r>
            <a:r>
              <a:rPr lang="tr-TR" dirty="0" err="1"/>
              <a:t>iterable</a:t>
            </a:r>
            <a:r>
              <a:rPr lang="tr-TR" dirty="0"/>
              <a:t> olabilir.</a:t>
            </a:r>
          </a:p>
          <a:p>
            <a:pPr marL="285750" indent="-285750">
              <a:buFont typeface="Arial" panose="020B0604020202020204" pitchFamily="34" charset="0"/>
              <a:buChar char="•"/>
            </a:pPr>
            <a:r>
              <a:rPr lang="tr-TR" dirty="0" err="1"/>
              <a:t>map</a:t>
            </a:r>
            <a:r>
              <a:rPr lang="tr-TR" dirty="0"/>
              <a:t>() fonksiyonu, her öğe üzerinde fonksiyonu uygular ve sonuçları yeni bir </a:t>
            </a:r>
            <a:r>
              <a:rPr lang="tr-TR" b="1" dirty="0" err="1"/>
              <a:t>map</a:t>
            </a:r>
            <a:r>
              <a:rPr lang="tr-TR" dirty="0"/>
              <a:t> objesi olarak döndürür. Bu </a:t>
            </a:r>
            <a:r>
              <a:rPr lang="tr-TR" b="1" dirty="0" err="1"/>
              <a:t>map</a:t>
            </a:r>
            <a:r>
              <a:rPr lang="tr-TR" b="1" dirty="0"/>
              <a:t> objesi</a:t>
            </a:r>
            <a:r>
              <a:rPr lang="tr-TR" dirty="0"/>
              <a:t>, gerektiğinde </a:t>
            </a:r>
            <a:r>
              <a:rPr lang="tr-TR" b="1" dirty="0"/>
              <a:t>liste</a:t>
            </a:r>
            <a:r>
              <a:rPr lang="tr-TR" dirty="0"/>
              <a:t> veya </a:t>
            </a:r>
            <a:r>
              <a:rPr lang="tr-TR" b="1" dirty="0"/>
              <a:t>demet</a:t>
            </a:r>
            <a:r>
              <a:rPr lang="tr-TR" dirty="0"/>
              <a:t> gibi bir </a:t>
            </a:r>
            <a:r>
              <a:rPr lang="tr-TR" b="1" dirty="0"/>
              <a:t>veri yapısına dönüştürülebilir</a:t>
            </a:r>
            <a:r>
              <a:rPr lang="tr-TR" dirty="0"/>
              <a:t>.</a:t>
            </a:r>
          </a:p>
          <a:p>
            <a:endParaRPr lang="tr-TR" dirty="0"/>
          </a:p>
        </p:txBody>
      </p:sp>
    </p:spTree>
    <p:extLst>
      <p:ext uri="{BB962C8B-B14F-4D97-AF65-F5344CB8AC3E}">
        <p14:creationId xmlns:p14="http://schemas.microsoft.com/office/powerpoint/2010/main" val="1018960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646331"/>
          </a:xfrm>
          <a:prstGeom prst="rect">
            <a:avLst/>
          </a:prstGeom>
          <a:noFill/>
        </p:spPr>
        <p:txBody>
          <a:bodyPr wrap="square" rtlCol="0">
            <a:spAutoFit/>
          </a:bodyPr>
          <a:lstStyle/>
          <a:p>
            <a:r>
              <a:rPr lang="tr-TR" b="1" dirty="0"/>
              <a:t>ÖRNEK SORU 5.1: </a:t>
            </a:r>
            <a:r>
              <a:rPr lang="tr-TR" dirty="0"/>
              <a:t>1’den 10’a kadarki sayıların karesini alan programı </a:t>
            </a:r>
            <a:r>
              <a:rPr lang="tr-TR" dirty="0" err="1"/>
              <a:t>map</a:t>
            </a:r>
            <a:r>
              <a:rPr lang="tr-TR" dirty="0"/>
              <a:t> fonksiyonu kullanarak kodlayınız.</a:t>
            </a:r>
          </a:p>
        </p:txBody>
      </p:sp>
    </p:spTree>
    <p:extLst>
      <p:ext uri="{BB962C8B-B14F-4D97-AF65-F5344CB8AC3E}">
        <p14:creationId xmlns:p14="http://schemas.microsoft.com/office/powerpoint/2010/main" val="37414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340"/>
            <a:ext cx="7589520" cy="369332"/>
          </a:xfrm>
          <a:prstGeom prst="rect">
            <a:avLst/>
          </a:prstGeom>
          <a:noFill/>
        </p:spPr>
        <p:txBody>
          <a:bodyPr wrap="square" rtlCol="0">
            <a:spAutoFit/>
          </a:bodyPr>
          <a:lstStyle/>
          <a:p>
            <a:r>
              <a:rPr lang="tr-TR" b="1" dirty="0"/>
              <a:t>ÖRNEK SORU 5.1 ÇÖZÜM:</a:t>
            </a:r>
          </a:p>
        </p:txBody>
      </p:sp>
      <p:pic>
        <p:nvPicPr>
          <p:cNvPr id="5" name="Picture 4" descr="A picture containing text, screenshot, font&#10;&#10;Description automatically generated">
            <a:extLst>
              <a:ext uri="{FF2B5EF4-FFF2-40B4-BE49-F238E27FC236}">
                <a16:creationId xmlns:a16="http://schemas.microsoft.com/office/drawing/2014/main" id="{3D4B9D3D-13A9-66D8-E6B7-AFA039007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336" y="1256931"/>
            <a:ext cx="7178240" cy="4588990"/>
          </a:xfrm>
          <a:prstGeom prst="rect">
            <a:avLst/>
          </a:prstGeom>
        </p:spPr>
      </p:pic>
      <p:sp>
        <p:nvSpPr>
          <p:cNvPr id="6" name="TextBox 5">
            <a:extLst>
              <a:ext uri="{FF2B5EF4-FFF2-40B4-BE49-F238E27FC236}">
                <a16:creationId xmlns:a16="http://schemas.microsoft.com/office/drawing/2014/main" id="{CF8F9314-2433-E37C-2F86-398435FA53A4}"/>
              </a:ext>
            </a:extLst>
          </p:cNvPr>
          <p:cNvSpPr txBox="1"/>
          <p:nvPr/>
        </p:nvSpPr>
        <p:spPr>
          <a:xfrm>
            <a:off x="3519680" y="5848463"/>
            <a:ext cx="4864608" cy="646331"/>
          </a:xfrm>
          <a:prstGeom prst="rect">
            <a:avLst/>
          </a:prstGeom>
          <a:noFill/>
        </p:spPr>
        <p:txBody>
          <a:bodyPr wrap="square" rtlCol="0">
            <a:spAutoFit/>
          </a:bodyPr>
          <a:lstStyle/>
          <a:p>
            <a:pPr algn="ctr"/>
            <a:r>
              <a:rPr lang="tr-TR" dirty="0"/>
              <a:t>Örnek Soru 5.1 Çözüm</a:t>
            </a:r>
          </a:p>
          <a:p>
            <a:pPr algn="ctr"/>
            <a:r>
              <a:rPr lang="tr-TR" dirty="0"/>
              <a:t>(ornek_soru_5.1.py)</a:t>
            </a:r>
            <a:endParaRPr lang="en-US" dirty="0"/>
          </a:p>
        </p:txBody>
      </p:sp>
    </p:spTree>
    <p:extLst>
      <p:ext uri="{BB962C8B-B14F-4D97-AF65-F5344CB8AC3E}">
        <p14:creationId xmlns:p14="http://schemas.microsoft.com/office/powerpoint/2010/main" val="78922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5632311"/>
          </a:xfrm>
          <a:prstGeom prst="rect">
            <a:avLst/>
          </a:prstGeom>
          <a:noFill/>
        </p:spPr>
        <p:txBody>
          <a:bodyPr wrap="square" rtlCol="0">
            <a:spAutoFit/>
          </a:bodyPr>
          <a:lstStyle/>
          <a:p>
            <a:r>
              <a:rPr lang="tr-TR" dirty="0"/>
              <a:t> Python'da bir listenin üzerinde belirli bir koşulu sağlayan öğeleri filtrelemek için kullanılan bir fonksiyondur. </a:t>
            </a:r>
            <a:r>
              <a:rPr lang="tr-TR" b="1" dirty="0" err="1"/>
              <a:t>filter</a:t>
            </a:r>
            <a:r>
              <a:rPr lang="tr-TR" b="1" dirty="0"/>
              <a:t>() fonksiyonu</a:t>
            </a:r>
            <a:r>
              <a:rPr lang="tr-TR" dirty="0"/>
              <a:t>, verilen bir fonksiyonu, verilen listenin her öğesi üzerinde uygular ve koşulu sağlayan öğeleri yeni bir liste olarak döndürür. Kullanım şekli:</a:t>
            </a:r>
          </a:p>
          <a:p>
            <a:endParaRPr lang="tr-TR" dirty="0"/>
          </a:p>
          <a:p>
            <a:endParaRPr lang="tr-TR" dirty="0"/>
          </a:p>
          <a:p>
            <a:pPr marL="285750" indent="-285750">
              <a:buFont typeface="Arial" panose="020B0604020202020204" pitchFamily="34" charset="0"/>
              <a:buChar char="•"/>
            </a:pPr>
            <a:r>
              <a:rPr lang="tr-TR" dirty="0" err="1"/>
              <a:t>filter</a:t>
            </a:r>
            <a:r>
              <a:rPr lang="tr-TR" dirty="0"/>
              <a:t>(</a:t>
            </a:r>
            <a:r>
              <a:rPr lang="tr-TR" dirty="0" err="1"/>
              <a:t>fonksiyon_ismi</a:t>
            </a:r>
            <a:r>
              <a:rPr lang="tr-TR" dirty="0"/>
              <a:t>, liste)</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fonksiyon_ismi</a:t>
            </a:r>
            <a:r>
              <a:rPr lang="tr-TR" dirty="0"/>
              <a:t>, uygulanacak koşulu belirten bir fonksiyon veya lambda ifadesidir.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liste(</a:t>
            </a:r>
            <a:r>
              <a:rPr lang="tr-TR" dirty="0" err="1"/>
              <a:t>iterable</a:t>
            </a:r>
            <a:r>
              <a:rPr lang="tr-TR" dirty="0"/>
              <a:t>), filtreleme işleminin uygulanacağı veri yapısıdır. Örneğin, liste, demet veya dize gibi bir liste olabilir.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filter</a:t>
            </a:r>
            <a:r>
              <a:rPr lang="tr-TR" dirty="0"/>
              <a:t>() fonksiyonu, her öğe üzerinde fonksiyonu uygular ve koşulu sağlayan öğeleri yeni bir </a:t>
            </a:r>
            <a:r>
              <a:rPr lang="tr-TR" dirty="0" err="1"/>
              <a:t>filter</a:t>
            </a:r>
            <a:r>
              <a:rPr lang="tr-TR" dirty="0"/>
              <a:t> objesi olarak döndürür. Bu </a:t>
            </a:r>
            <a:r>
              <a:rPr lang="tr-TR" dirty="0" err="1"/>
              <a:t>filter</a:t>
            </a:r>
            <a:r>
              <a:rPr lang="tr-TR" dirty="0"/>
              <a:t> objesi, gerektiğinde liste veya demet gibi bir veri yapısına dönüştürülebilir.</a:t>
            </a:r>
          </a:p>
          <a:p>
            <a:pPr marL="285750" indent="-285750">
              <a:buFont typeface="Arial" panose="020B0604020202020204" pitchFamily="34" charset="0"/>
              <a:buChar char="•"/>
            </a:pPr>
            <a:endParaRPr lang="tr-TR" dirty="0"/>
          </a:p>
          <a:p>
            <a:endParaRPr lang="tr-TR" dirty="0"/>
          </a:p>
          <a:p>
            <a:endParaRPr lang="tr-TR" dirty="0"/>
          </a:p>
        </p:txBody>
      </p:sp>
    </p:spTree>
    <p:extLst>
      <p:ext uri="{BB962C8B-B14F-4D97-AF65-F5344CB8AC3E}">
        <p14:creationId xmlns:p14="http://schemas.microsoft.com/office/powerpoint/2010/main" val="3715014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356323"/>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pic>
        <p:nvPicPr>
          <p:cNvPr id="6" name="Picture 5" descr="A picture containing text, screenshot, font&#10;&#10;Description automatically generated">
            <a:extLst>
              <a:ext uri="{FF2B5EF4-FFF2-40B4-BE49-F238E27FC236}">
                <a16:creationId xmlns:a16="http://schemas.microsoft.com/office/drawing/2014/main" id="{E8655094-ECFD-C329-D8CA-74E5D74FC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1144" y="1019655"/>
            <a:ext cx="4020111" cy="2448267"/>
          </a:xfrm>
          <a:prstGeom prst="rect">
            <a:avLst/>
          </a:prstGeom>
        </p:spPr>
      </p:pic>
      <p:sp>
        <p:nvSpPr>
          <p:cNvPr id="8" name="TextBox 7">
            <a:extLst>
              <a:ext uri="{FF2B5EF4-FFF2-40B4-BE49-F238E27FC236}">
                <a16:creationId xmlns:a16="http://schemas.microsoft.com/office/drawing/2014/main" id="{B0CD774B-5E63-2E3D-6C51-B3AFA6BE3A76}"/>
              </a:ext>
            </a:extLst>
          </p:cNvPr>
          <p:cNvSpPr txBox="1"/>
          <p:nvPr/>
        </p:nvSpPr>
        <p:spPr>
          <a:xfrm>
            <a:off x="2371144" y="539496"/>
            <a:ext cx="4020111" cy="369332"/>
          </a:xfrm>
          <a:prstGeom prst="rect">
            <a:avLst/>
          </a:prstGeom>
          <a:noFill/>
        </p:spPr>
        <p:txBody>
          <a:bodyPr wrap="square" rtlCol="0">
            <a:spAutoFit/>
          </a:bodyPr>
          <a:lstStyle/>
          <a:p>
            <a:r>
              <a:rPr lang="tr-TR" b="1" dirty="0" err="1"/>
              <a:t>filter</a:t>
            </a:r>
            <a:r>
              <a:rPr lang="tr-TR" b="1" dirty="0"/>
              <a:t>() fonksiyonu kullanıma örnek;</a:t>
            </a:r>
            <a:endParaRPr lang="en-US" b="1" dirty="0"/>
          </a:p>
        </p:txBody>
      </p:sp>
      <p:sp>
        <p:nvSpPr>
          <p:cNvPr id="10" name="TextBox 9">
            <a:extLst>
              <a:ext uri="{FF2B5EF4-FFF2-40B4-BE49-F238E27FC236}">
                <a16:creationId xmlns:a16="http://schemas.microsoft.com/office/drawing/2014/main" id="{99C58682-4EB8-6D97-E47D-3BDB01041F5B}"/>
              </a:ext>
            </a:extLst>
          </p:cNvPr>
          <p:cNvSpPr txBox="1"/>
          <p:nvPr/>
        </p:nvSpPr>
        <p:spPr>
          <a:xfrm>
            <a:off x="2298192" y="4352805"/>
            <a:ext cx="7522664" cy="1754326"/>
          </a:xfrm>
          <a:prstGeom prst="rect">
            <a:avLst/>
          </a:prstGeom>
          <a:noFill/>
        </p:spPr>
        <p:txBody>
          <a:bodyPr wrap="square" rtlCol="0">
            <a:spAutoFit/>
          </a:bodyPr>
          <a:lstStyle/>
          <a:p>
            <a:endParaRPr lang="tr-TR" dirty="0"/>
          </a:p>
          <a:p>
            <a:r>
              <a:rPr lang="en-US" dirty="0" err="1"/>
              <a:t>Sonucu</a:t>
            </a:r>
            <a:r>
              <a:rPr lang="en-US" dirty="0"/>
              <a:t> </a:t>
            </a:r>
            <a:r>
              <a:rPr lang="en-US" dirty="0" err="1"/>
              <a:t>ekrana</a:t>
            </a:r>
            <a:r>
              <a:rPr lang="en-US" dirty="0"/>
              <a:t> </a:t>
            </a:r>
            <a:r>
              <a:rPr lang="en-US" dirty="0" err="1"/>
              <a:t>yazdırmak</a:t>
            </a:r>
            <a:r>
              <a:rPr lang="en-US" dirty="0"/>
              <a:t> </a:t>
            </a:r>
            <a:r>
              <a:rPr lang="en-US" dirty="0" err="1"/>
              <a:t>için</a:t>
            </a:r>
            <a:r>
              <a:rPr lang="en-US" dirty="0"/>
              <a:t> list() </a:t>
            </a:r>
            <a:r>
              <a:rPr lang="en-US" dirty="0" err="1"/>
              <a:t>fonksiyonu</a:t>
            </a:r>
            <a:r>
              <a:rPr lang="en-US" dirty="0"/>
              <a:t> </a:t>
            </a:r>
            <a:r>
              <a:rPr lang="en-US" dirty="0" err="1"/>
              <a:t>kullanarak</a:t>
            </a:r>
            <a:r>
              <a:rPr lang="en-US" dirty="0"/>
              <a:t> filter </a:t>
            </a:r>
            <a:r>
              <a:rPr lang="en-US" dirty="0" err="1"/>
              <a:t>objesini</a:t>
            </a:r>
            <a:r>
              <a:rPr lang="en-US" dirty="0"/>
              <a:t> </a:t>
            </a:r>
            <a:r>
              <a:rPr lang="en-US" dirty="0" err="1"/>
              <a:t>bir</a:t>
            </a:r>
            <a:r>
              <a:rPr lang="en-US" dirty="0"/>
              <a:t> </a:t>
            </a:r>
            <a:r>
              <a:rPr lang="en-US" dirty="0" err="1"/>
              <a:t>liste</a:t>
            </a:r>
            <a:r>
              <a:rPr lang="en-US" dirty="0"/>
              <a:t> </a:t>
            </a:r>
            <a:r>
              <a:rPr lang="en-US" dirty="0" err="1"/>
              <a:t>haline</a:t>
            </a:r>
            <a:r>
              <a:rPr lang="en-US" dirty="0"/>
              <a:t> </a:t>
            </a:r>
            <a:r>
              <a:rPr lang="en-US" dirty="0" err="1"/>
              <a:t>getiririz</a:t>
            </a:r>
            <a:r>
              <a:rPr lang="en-US" dirty="0"/>
              <a:t>.</a:t>
            </a:r>
          </a:p>
          <a:p>
            <a:endParaRPr lang="en-US" dirty="0"/>
          </a:p>
          <a:p>
            <a:r>
              <a:rPr lang="en-US" dirty="0" err="1"/>
              <a:t>Çıktı</a:t>
            </a:r>
            <a:r>
              <a:rPr lang="en-US" dirty="0"/>
              <a:t> </a:t>
            </a:r>
            <a:r>
              <a:rPr lang="en-US" dirty="0" err="1"/>
              <a:t>olarak</a:t>
            </a:r>
            <a:r>
              <a:rPr lang="en-US" dirty="0"/>
              <a:t> [8, 10, 6] </a:t>
            </a:r>
            <a:r>
              <a:rPr lang="en-US" dirty="0" err="1"/>
              <a:t>alırız</a:t>
            </a:r>
            <a:r>
              <a:rPr lang="en-US" dirty="0"/>
              <a:t>, </a:t>
            </a:r>
            <a:r>
              <a:rPr lang="en-US" dirty="0" err="1"/>
              <a:t>çünkü</a:t>
            </a:r>
            <a:r>
              <a:rPr lang="en-US" dirty="0"/>
              <a:t> filter() </a:t>
            </a:r>
            <a:r>
              <a:rPr lang="en-US" dirty="0" err="1"/>
              <a:t>fonksiyonu</a:t>
            </a:r>
            <a:r>
              <a:rPr lang="en-US" dirty="0"/>
              <a:t> her </a:t>
            </a:r>
            <a:r>
              <a:rPr lang="en-US" dirty="0" err="1"/>
              <a:t>bir</a:t>
            </a:r>
            <a:r>
              <a:rPr lang="en-US" dirty="0"/>
              <a:t> </a:t>
            </a:r>
            <a:r>
              <a:rPr lang="en-US" dirty="0" err="1"/>
              <a:t>öğeyi</a:t>
            </a:r>
            <a:r>
              <a:rPr lang="en-US" dirty="0"/>
              <a:t> buyuk_5 </a:t>
            </a:r>
            <a:r>
              <a:rPr lang="en-US" dirty="0" err="1"/>
              <a:t>fonksiyonuna</a:t>
            </a:r>
            <a:r>
              <a:rPr lang="en-US" dirty="0"/>
              <a:t> </a:t>
            </a:r>
            <a:r>
              <a:rPr lang="en-US" dirty="0" err="1"/>
              <a:t>gönderir</a:t>
            </a:r>
            <a:r>
              <a:rPr lang="en-US" dirty="0"/>
              <a:t> </a:t>
            </a:r>
            <a:r>
              <a:rPr lang="en-US" dirty="0" err="1"/>
              <a:t>ve</a:t>
            </a:r>
            <a:r>
              <a:rPr lang="en-US" dirty="0"/>
              <a:t> </a:t>
            </a:r>
            <a:r>
              <a:rPr lang="en-US" dirty="0" err="1"/>
              <a:t>sadece</a:t>
            </a:r>
            <a:r>
              <a:rPr lang="en-US" dirty="0"/>
              <a:t> 5'ten </a:t>
            </a:r>
            <a:r>
              <a:rPr lang="en-US" dirty="0" err="1"/>
              <a:t>büyük</a:t>
            </a:r>
            <a:r>
              <a:rPr lang="en-US" dirty="0"/>
              <a:t> </a:t>
            </a:r>
            <a:r>
              <a:rPr lang="en-US" dirty="0" err="1"/>
              <a:t>olanları</a:t>
            </a:r>
            <a:r>
              <a:rPr lang="en-US" dirty="0"/>
              <a:t> </a:t>
            </a:r>
            <a:r>
              <a:rPr lang="en-US" dirty="0" err="1"/>
              <a:t>döndürür</a:t>
            </a:r>
            <a:r>
              <a:rPr lang="en-US" dirty="0"/>
              <a:t>.</a:t>
            </a:r>
          </a:p>
        </p:txBody>
      </p:sp>
      <p:sp>
        <p:nvSpPr>
          <p:cNvPr id="11" name="TextBox 10">
            <a:extLst>
              <a:ext uri="{FF2B5EF4-FFF2-40B4-BE49-F238E27FC236}">
                <a16:creationId xmlns:a16="http://schemas.microsoft.com/office/drawing/2014/main" id="{24D59D13-07D4-F252-60CF-64EB951D3194}"/>
              </a:ext>
            </a:extLst>
          </p:cNvPr>
          <p:cNvSpPr txBox="1"/>
          <p:nvPr/>
        </p:nvSpPr>
        <p:spPr>
          <a:xfrm>
            <a:off x="6583680" y="1004377"/>
            <a:ext cx="3237176" cy="3139321"/>
          </a:xfrm>
          <a:prstGeom prst="rect">
            <a:avLst/>
          </a:prstGeom>
          <a:noFill/>
        </p:spPr>
        <p:txBody>
          <a:bodyPr wrap="square" rtlCol="0">
            <a:spAutoFit/>
          </a:bodyPr>
          <a:lstStyle/>
          <a:p>
            <a:r>
              <a:rPr lang="en-US" dirty="0"/>
              <a:t>Bu </a:t>
            </a:r>
            <a:r>
              <a:rPr lang="en-US" dirty="0" err="1"/>
              <a:t>örnekte</a:t>
            </a:r>
            <a:r>
              <a:rPr lang="en-US" dirty="0"/>
              <a:t>, buyuk_5 </a:t>
            </a:r>
            <a:r>
              <a:rPr lang="en-US" dirty="0" err="1"/>
              <a:t>adlı</a:t>
            </a:r>
            <a:r>
              <a:rPr lang="en-US" dirty="0"/>
              <a:t> </a:t>
            </a:r>
            <a:r>
              <a:rPr lang="en-US" dirty="0" err="1"/>
              <a:t>bir</a:t>
            </a:r>
            <a:r>
              <a:rPr lang="en-US" dirty="0"/>
              <a:t> </a:t>
            </a:r>
            <a:r>
              <a:rPr lang="en-US" dirty="0" err="1"/>
              <a:t>fonksiyon</a:t>
            </a:r>
            <a:r>
              <a:rPr lang="en-US" dirty="0"/>
              <a:t> </a:t>
            </a:r>
            <a:r>
              <a:rPr lang="en-US" dirty="0" err="1"/>
              <a:t>tanımlanmıştır</a:t>
            </a:r>
            <a:r>
              <a:rPr lang="en-US" dirty="0"/>
              <a:t>. Bu </a:t>
            </a:r>
            <a:r>
              <a:rPr lang="en-US" dirty="0" err="1"/>
              <a:t>fonksiyon</a:t>
            </a:r>
            <a:r>
              <a:rPr lang="en-US" dirty="0"/>
              <a:t>, </a:t>
            </a:r>
            <a:r>
              <a:rPr lang="en-US" dirty="0" err="1"/>
              <a:t>bir</a:t>
            </a:r>
            <a:r>
              <a:rPr lang="en-US" dirty="0"/>
              <a:t> </a:t>
            </a:r>
            <a:r>
              <a:rPr lang="en-US" dirty="0" err="1"/>
              <a:t>sayının</a:t>
            </a:r>
            <a:r>
              <a:rPr lang="en-US" dirty="0"/>
              <a:t> 5'ten </a:t>
            </a:r>
            <a:r>
              <a:rPr lang="en-US" dirty="0" err="1"/>
              <a:t>büyük</a:t>
            </a:r>
            <a:r>
              <a:rPr lang="en-US" dirty="0"/>
              <a:t> </a:t>
            </a:r>
            <a:r>
              <a:rPr lang="en-US" dirty="0" err="1"/>
              <a:t>olup</a:t>
            </a:r>
            <a:r>
              <a:rPr lang="en-US" dirty="0"/>
              <a:t> </a:t>
            </a:r>
            <a:r>
              <a:rPr lang="en-US" dirty="0" err="1"/>
              <a:t>olmadığını</a:t>
            </a:r>
            <a:r>
              <a:rPr lang="en-US" dirty="0"/>
              <a:t> </a:t>
            </a:r>
            <a:r>
              <a:rPr lang="en-US" dirty="0" err="1"/>
              <a:t>kontrol</a:t>
            </a:r>
            <a:r>
              <a:rPr lang="en-US" dirty="0"/>
              <a:t> </a:t>
            </a:r>
            <a:r>
              <a:rPr lang="en-US" dirty="0" err="1"/>
              <a:t>eder</a:t>
            </a:r>
            <a:r>
              <a:rPr lang="en-US" dirty="0"/>
              <a:t> </a:t>
            </a:r>
            <a:r>
              <a:rPr lang="en-US" dirty="0" err="1"/>
              <a:t>ve</a:t>
            </a:r>
            <a:r>
              <a:rPr lang="en-US" dirty="0"/>
              <a:t> </a:t>
            </a:r>
            <a:r>
              <a:rPr lang="en-US" dirty="0" err="1"/>
              <a:t>sonucu</a:t>
            </a:r>
            <a:r>
              <a:rPr lang="en-US" dirty="0"/>
              <a:t> </a:t>
            </a:r>
            <a:r>
              <a:rPr lang="en-US" dirty="0" err="1"/>
              <a:t>döndürür</a:t>
            </a:r>
            <a:r>
              <a:rPr lang="en-US" dirty="0"/>
              <a:t>. </a:t>
            </a:r>
            <a:endParaRPr lang="tr-TR" dirty="0"/>
          </a:p>
          <a:p>
            <a:endParaRPr lang="tr-TR" dirty="0"/>
          </a:p>
          <a:p>
            <a:r>
              <a:rPr lang="en-US" dirty="0"/>
              <a:t>filter() </a:t>
            </a:r>
            <a:r>
              <a:rPr lang="en-US" dirty="0" err="1"/>
              <a:t>fonksiyonu</a:t>
            </a:r>
            <a:r>
              <a:rPr lang="en-US" dirty="0"/>
              <a:t>, buyuk_5 </a:t>
            </a:r>
            <a:r>
              <a:rPr lang="en-US" dirty="0" err="1"/>
              <a:t>fonksiyonunu</a:t>
            </a:r>
            <a:r>
              <a:rPr lang="en-US" dirty="0"/>
              <a:t> </a:t>
            </a:r>
            <a:r>
              <a:rPr lang="en-US" dirty="0" err="1"/>
              <a:t>liste</a:t>
            </a:r>
            <a:r>
              <a:rPr lang="en-US" dirty="0"/>
              <a:t> </a:t>
            </a:r>
            <a:r>
              <a:rPr lang="en-US" dirty="0" err="1"/>
              <a:t>üzerinde</a:t>
            </a:r>
            <a:r>
              <a:rPr lang="en-US" dirty="0"/>
              <a:t> her </a:t>
            </a:r>
            <a:r>
              <a:rPr lang="en-US" dirty="0" err="1"/>
              <a:t>bir</a:t>
            </a:r>
            <a:r>
              <a:rPr lang="en-US" dirty="0"/>
              <a:t> </a:t>
            </a:r>
            <a:r>
              <a:rPr lang="en-US" dirty="0" err="1"/>
              <a:t>öğe</a:t>
            </a:r>
            <a:r>
              <a:rPr lang="en-US" dirty="0"/>
              <a:t> </a:t>
            </a:r>
            <a:r>
              <a:rPr lang="en-US" dirty="0" err="1"/>
              <a:t>için</a:t>
            </a:r>
            <a:r>
              <a:rPr lang="en-US" dirty="0"/>
              <a:t> </a:t>
            </a:r>
            <a:r>
              <a:rPr lang="en-US" dirty="0" err="1"/>
              <a:t>uygular</a:t>
            </a:r>
            <a:r>
              <a:rPr lang="en-US" dirty="0"/>
              <a:t> </a:t>
            </a:r>
            <a:r>
              <a:rPr lang="en-US" dirty="0" err="1"/>
              <a:t>ve</a:t>
            </a:r>
            <a:r>
              <a:rPr lang="en-US" dirty="0"/>
              <a:t> </a:t>
            </a:r>
            <a:r>
              <a:rPr lang="en-US" dirty="0" err="1"/>
              <a:t>koşulu</a:t>
            </a:r>
            <a:r>
              <a:rPr lang="en-US" dirty="0"/>
              <a:t> </a:t>
            </a:r>
            <a:r>
              <a:rPr lang="en-US" dirty="0" err="1"/>
              <a:t>sağlayan</a:t>
            </a:r>
            <a:r>
              <a:rPr lang="en-US" dirty="0"/>
              <a:t> </a:t>
            </a:r>
            <a:r>
              <a:rPr lang="en-US" dirty="0" err="1"/>
              <a:t>öğeleri</a:t>
            </a:r>
            <a:r>
              <a:rPr lang="en-US" dirty="0"/>
              <a:t> yeni </a:t>
            </a:r>
            <a:r>
              <a:rPr lang="en-US" dirty="0" err="1"/>
              <a:t>bir</a:t>
            </a:r>
            <a:r>
              <a:rPr lang="en-US" dirty="0"/>
              <a:t> filter </a:t>
            </a:r>
            <a:r>
              <a:rPr lang="en-US" dirty="0" err="1"/>
              <a:t>objesi</a:t>
            </a:r>
            <a:r>
              <a:rPr lang="en-US" dirty="0"/>
              <a:t> </a:t>
            </a:r>
            <a:r>
              <a:rPr lang="en-US" dirty="0" err="1"/>
              <a:t>olarak</a:t>
            </a:r>
            <a:r>
              <a:rPr lang="en-US" dirty="0"/>
              <a:t> </a:t>
            </a:r>
            <a:r>
              <a:rPr lang="en-US" dirty="0" err="1"/>
              <a:t>döndürür</a:t>
            </a:r>
            <a:r>
              <a:rPr lang="en-US" dirty="0"/>
              <a:t>. </a:t>
            </a:r>
            <a:endParaRPr lang="tr-TR" dirty="0"/>
          </a:p>
        </p:txBody>
      </p:sp>
      <p:sp>
        <p:nvSpPr>
          <p:cNvPr id="12" name="TextBox 11">
            <a:extLst>
              <a:ext uri="{FF2B5EF4-FFF2-40B4-BE49-F238E27FC236}">
                <a16:creationId xmlns:a16="http://schemas.microsoft.com/office/drawing/2014/main" id="{43F40280-743E-4900-4BFE-75ED6B6BB007}"/>
              </a:ext>
            </a:extLst>
          </p:cNvPr>
          <p:cNvSpPr txBox="1"/>
          <p:nvPr/>
        </p:nvSpPr>
        <p:spPr>
          <a:xfrm>
            <a:off x="2922731" y="3429000"/>
            <a:ext cx="2916936" cy="646331"/>
          </a:xfrm>
          <a:prstGeom prst="rect">
            <a:avLst/>
          </a:prstGeom>
          <a:noFill/>
        </p:spPr>
        <p:txBody>
          <a:bodyPr wrap="square" rtlCol="0">
            <a:spAutoFit/>
          </a:bodyPr>
          <a:lstStyle/>
          <a:p>
            <a:pPr algn="ctr"/>
            <a:r>
              <a:rPr lang="tr-TR" dirty="0" err="1"/>
              <a:t>filter</a:t>
            </a:r>
            <a:r>
              <a:rPr lang="tr-TR" dirty="0"/>
              <a:t> fonksiyonu kullanımı</a:t>
            </a:r>
          </a:p>
          <a:p>
            <a:pPr algn="ctr"/>
            <a:r>
              <a:rPr lang="tr-TR" dirty="0"/>
              <a:t>(filter_ornek_kullanım.py)</a:t>
            </a:r>
            <a:endParaRPr lang="en-US" dirty="0"/>
          </a:p>
        </p:txBody>
      </p:sp>
    </p:spTree>
    <p:extLst>
      <p:ext uri="{BB962C8B-B14F-4D97-AF65-F5344CB8AC3E}">
        <p14:creationId xmlns:p14="http://schemas.microsoft.com/office/powerpoint/2010/main" val="274350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646331"/>
          </a:xfrm>
          <a:prstGeom prst="rect">
            <a:avLst/>
          </a:prstGeom>
          <a:noFill/>
        </p:spPr>
        <p:txBody>
          <a:bodyPr wrap="square" rtlCol="0">
            <a:spAutoFit/>
          </a:bodyPr>
          <a:lstStyle/>
          <a:p>
            <a:r>
              <a:rPr lang="tr-TR" dirty="0" err="1"/>
              <a:t>filter</a:t>
            </a:r>
            <a:r>
              <a:rPr lang="tr-TR" dirty="0"/>
              <a:t>() fonksiyonu, lambda ifadeleriyle de kullanılabilir. Bir önceki örneği lambda ifadesiyle tekrar yazarsak:</a:t>
            </a:r>
          </a:p>
        </p:txBody>
      </p:sp>
      <p:pic>
        <p:nvPicPr>
          <p:cNvPr id="6" name="Picture 5" descr="A picture containing text, font, screenshot, graphics&#10;&#10;Description automatically generated">
            <a:extLst>
              <a:ext uri="{FF2B5EF4-FFF2-40B4-BE49-F238E27FC236}">
                <a16:creationId xmlns:a16="http://schemas.microsoft.com/office/drawing/2014/main" id="{CA478968-BC2F-D02B-5E61-E7515AC3D2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9507" y="1442395"/>
            <a:ext cx="4324954" cy="924054"/>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A7BB7913-0003-613E-4B5E-4DB4E2739E82}"/>
              </a:ext>
            </a:extLst>
          </p:cNvPr>
          <p:cNvSpPr txBox="1"/>
          <p:nvPr/>
        </p:nvSpPr>
        <p:spPr>
          <a:xfrm>
            <a:off x="2410968" y="2855315"/>
            <a:ext cx="7449712" cy="3693319"/>
          </a:xfrm>
          <a:prstGeom prst="rect">
            <a:avLst/>
          </a:prstGeom>
          <a:noFill/>
        </p:spPr>
        <p:txBody>
          <a:bodyPr wrap="square" rtlCol="0">
            <a:spAutoFit/>
          </a:bodyPr>
          <a:lstStyle/>
          <a:p>
            <a:r>
              <a:rPr lang="en-US" dirty="0"/>
              <a:t>Bu </a:t>
            </a:r>
            <a:r>
              <a:rPr lang="en-US" dirty="0" err="1"/>
              <a:t>örnekte</a:t>
            </a:r>
            <a:r>
              <a:rPr lang="en-US" dirty="0"/>
              <a:t>, lambda </a:t>
            </a:r>
            <a:r>
              <a:rPr lang="en-US" dirty="0" err="1"/>
              <a:t>ifadesi</a:t>
            </a:r>
            <a:r>
              <a:rPr lang="en-US" dirty="0"/>
              <a:t> x </a:t>
            </a:r>
            <a:r>
              <a:rPr lang="en-US" dirty="0" err="1"/>
              <a:t>parametresinin</a:t>
            </a:r>
            <a:r>
              <a:rPr lang="en-US" dirty="0"/>
              <a:t> </a:t>
            </a:r>
            <a:r>
              <a:rPr lang="en-US" dirty="0" err="1"/>
              <a:t>değerinin</a:t>
            </a:r>
            <a:r>
              <a:rPr lang="en-US" dirty="0"/>
              <a:t> 5'ten </a:t>
            </a:r>
            <a:r>
              <a:rPr lang="en-US" dirty="0" err="1"/>
              <a:t>büyük</a:t>
            </a:r>
            <a:r>
              <a:rPr lang="en-US" dirty="0"/>
              <a:t> </a:t>
            </a:r>
            <a:r>
              <a:rPr lang="en-US" dirty="0" err="1"/>
              <a:t>olup</a:t>
            </a:r>
            <a:r>
              <a:rPr lang="en-US" dirty="0"/>
              <a:t> </a:t>
            </a:r>
            <a:r>
              <a:rPr lang="en-US" dirty="0" err="1"/>
              <a:t>olmadığını</a:t>
            </a:r>
            <a:r>
              <a:rPr lang="en-US" dirty="0"/>
              <a:t> </a:t>
            </a:r>
            <a:r>
              <a:rPr lang="en-US" dirty="0" err="1"/>
              <a:t>kontrol</a:t>
            </a:r>
            <a:r>
              <a:rPr lang="en-US" dirty="0"/>
              <a:t> </a:t>
            </a:r>
            <a:r>
              <a:rPr lang="en-US" dirty="0" err="1"/>
              <a:t>eder</a:t>
            </a:r>
            <a:r>
              <a:rPr lang="en-US" dirty="0"/>
              <a:t>. Bu </a:t>
            </a:r>
            <a:r>
              <a:rPr lang="en-US" dirty="0" err="1"/>
              <a:t>ifade</a:t>
            </a:r>
            <a:r>
              <a:rPr lang="en-US" dirty="0"/>
              <a:t> x &gt; 5 </a:t>
            </a:r>
            <a:r>
              <a:rPr lang="en-US" dirty="0" err="1"/>
              <a:t>şeklinde</a:t>
            </a:r>
            <a:r>
              <a:rPr lang="en-US" dirty="0"/>
              <a:t> </a:t>
            </a:r>
            <a:r>
              <a:rPr lang="en-US" dirty="0" err="1"/>
              <a:t>verilmiştir</a:t>
            </a:r>
            <a:r>
              <a:rPr lang="en-US" dirty="0"/>
              <a:t>. filter() </a:t>
            </a:r>
            <a:r>
              <a:rPr lang="en-US" dirty="0" err="1"/>
              <a:t>fonksiyonu</a:t>
            </a:r>
            <a:r>
              <a:rPr lang="en-US" dirty="0"/>
              <a:t>, </a:t>
            </a:r>
            <a:r>
              <a:rPr lang="en-US" dirty="0" err="1"/>
              <a:t>bu</a:t>
            </a:r>
            <a:r>
              <a:rPr lang="en-US" dirty="0"/>
              <a:t> lambda </a:t>
            </a:r>
            <a:r>
              <a:rPr lang="en-US" dirty="0" err="1"/>
              <a:t>ifadesini</a:t>
            </a:r>
            <a:r>
              <a:rPr lang="en-US" dirty="0"/>
              <a:t> </a:t>
            </a:r>
            <a:r>
              <a:rPr lang="en-US" dirty="0" err="1"/>
              <a:t>liste</a:t>
            </a:r>
            <a:r>
              <a:rPr lang="en-US" dirty="0"/>
              <a:t> </a:t>
            </a:r>
            <a:r>
              <a:rPr lang="en-US" dirty="0" err="1"/>
              <a:t>üzerindeki</a:t>
            </a:r>
            <a:r>
              <a:rPr lang="en-US" dirty="0"/>
              <a:t> her </a:t>
            </a:r>
            <a:r>
              <a:rPr lang="en-US" dirty="0" err="1"/>
              <a:t>bir</a:t>
            </a:r>
            <a:r>
              <a:rPr lang="en-US" dirty="0"/>
              <a:t> </a:t>
            </a:r>
            <a:r>
              <a:rPr lang="en-US" dirty="0" err="1"/>
              <a:t>öğe</a:t>
            </a:r>
            <a:r>
              <a:rPr lang="en-US" dirty="0"/>
              <a:t> </a:t>
            </a:r>
            <a:r>
              <a:rPr lang="en-US" dirty="0" err="1"/>
              <a:t>için</a:t>
            </a:r>
            <a:r>
              <a:rPr lang="en-US" dirty="0"/>
              <a:t> </a:t>
            </a:r>
            <a:r>
              <a:rPr lang="en-US" dirty="0" err="1"/>
              <a:t>uygular</a:t>
            </a:r>
            <a:r>
              <a:rPr lang="en-US" dirty="0"/>
              <a:t> </a:t>
            </a:r>
            <a:r>
              <a:rPr lang="en-US" dirty="0" err="1"/>
              <a:t>ve</a:t>
            </a:r>
            <a:r>
              <a:rPr lang="en-US" dirty="0"/>
              <a:t> </a:t>
            </a:r>
            <a:r>
              <a:rPr lang="en-US" dirty="0" err="1"/>
              <a:t>koşulu</a:t>
            </a:r>
            <a:r>
              <a:rPr lang="en-US" dirty="0"/>
              <a:t> </a:t>
            </a:r>
            <a:r>
              <a:rPr lang="en-US" dirty="0" err="1"/>
              <a:t>sağlayan</a:t>
            </a:r>
            <a:r>
              <a:rPr lang="en-US" dirty="0"/>
              <a:t> </a:t>
            </a:r>
            <a:r>
              <a:rPr lang="en-US" dirty="0" err="1"/>
              <a:t>öğeleri</a:t>
            </a:r>
            <a:r>
              <a:rPr lang="en-US" dirty="0"/>
              <a:t> </a:t>
            </a:r>
            <a:r>
              <a:rPr lang="en-US" dirty="0" err="1"/>
              <a:t>döndürür</a:t>
            </a:r>
            <a:r>
              <a:rPr lang="en-US" dirty="0"/>
              <a:t>.</a:t>
            </a:r>
          </a:p>
          <a:p>
            <a:endParaRPr lang="en-US" dirty="0"/>
          </a:p>
          <a:p>
            <a:r>
              <a:rPr lang="en-US" dirty="0" err="1"/>
              <a:t>Yani</a:t>
            </a:r>
            <a:r>
              <a:rPr lang="en-US" dirty="0"/>
              <a:t>, filter(lambda x: x &gt; 5, </a:t>
            </a:r>
            <a:r>
              <a:rPr lang="en-US" dirty="0" err="1"/>
              <a:t>liste</a:t>
            </a:r>
            <a:r>
              <a:rPr lang="en-US" dirty="0"/>
              <a:t>) </a:t>
            </a:r>
            <a:r>
              <a:rPr lang="en-US" dirty="0" err="1"/>
              <a:t>ifadesi</a:t>
            </a:r>
            <a:r>
              <a:rPr lang="en-US" dirty="0"/>
              <a:t> </a:t>
            </a:r>
            <a:r>
              <a:rPr lang="en-US" dirty="0" err="1"/>
              <a:t>liste</a:t>
            </a:r>
            <a:r>
              <a:rPr lang="en-US" dirty="0"/>
              <a:t> </a:t>
            </a:r>
            <a:r>
              <a:rPr lang="en-US" dirty="0" err="1"/>
              <a:t>içindeki</a:t>
            </a:r>
            <a:r>
              <a:rPr lang="en-US" dirty="0"/>
              <a:t> her </a:t>
            </a:r>
            <a:r>
              <a:rPr lang="en-US" dirty="0" err="1"/>
              <a:t>bir</a:t>
            </a:r>
            <a:r>
              <a:rPr lang="en-US" dirty="0"/>
              <a:t> </a:t>
            </a:r>
            <a:r>
              <a:rPr lang="en-US" dirty="0" err="1"/>
              <a:t>öğe</a:t>
            </a:r>
            <a:r>
              <a:rPr lang="en-US" dirty="0"/>
              <a:t> </a:t>
            </a:r>
            <a:r>
              <a:rPr lang="en-US" dirty="0" err="1"/>
              <a:t>için</a:t>
            </a:r>
            <a:r>
              <a:rPr lang="en-US" dirty="0"/>
              <a:t> x &gt; 5 </a:t>
            </a:r>
            <a:r>
              <a:rPr lang="en-US" dirty="0" err="1"/>
              <a:t>koşulunu</a:t>
            </a:r>
            <a:r>
              <a:rPr lang="en-US" dirty="0"/>
              <a:t> </a:t>
            </a:r>
            <a:r>
              <a:rPr lang="en-US" dirty="0" err="1"/>
              <a:t>kontrol</a:t>
            </a:r>
            <a:r>
              <a:rPr lang="en-US" dirty="0"/>
              <a:t> </a:t>
            </a:r>
            <a:r>
              <a:rPr lang="en-US" dirty="0" err="1"/>
              <a:t>eder</a:t>
            </a:r>
            <a:r>
              <a:rPr lang="en-US" dirty="0"/>
              <a:t>. 5'ten </a:t>
            </a:r>
            <a:r>
              <a:rPr lang="en-US" dirty="0" err="1"/>
              <a:t>büyük</a:t>
            </a:r>
            <a:r>
              <a:rPr lang="en-US" dirty="0"/>
              <a:t> </a:t>
            </a:r>
            <a:r>
              <a:rPr lang="en-US" dirty="0" err="1"/>
              <a:t>olan</a:t>
            </a:r>
            <a:r>
              <a:rPr lang="en-US" dirty="0"/>
              <a:t> </a:t>
            </a:r>
            <a:r>
              <a:rPr lang="en-US" dirty="0" err="1"/>
              <a:t>öğeler</a:t>
            </a:r>
            <a:r>
              <a:rPr lang="en-US" dirty="0"/>
              <a:t> </a:t>
            </a:r>
            <a:r>
              <a:rPr lang="en-US" dirty="0" err="1"/>
              <a:t>bu</a:t>
            </a:r>
            <a:r>
              <a:rPr lang="en-US" dirty="0"/>
              <a:t> </a:t>
            </a:r>
            <a:r>
              <a:rPr lang="en-US" dirty="0" err="1"/>
              <a:t>koşulu</a:t>
            </a:r>
            <a:r>
              <a:rPr lang="en-US" dirty="0"/>
              <a:t> </a:t>
            </a:r>
            <a:r>
              <a:rPr lang="en-US" dirty="0" err="1"/>
              <a:t>sağlar</a:t>
            </a:r>
            <a:r>
              <a:rPr lang="en-US" dirty="0"/>
              <a:t> </a:t>
            </a:r>
            <a:r>
              <a:rPr lang="en-US" dirty="0" err="1"/>
              <a:t>ve</a:t>
            </a:r>
            <a:r>
              <a:rPr lang="en-US" dirty="0"/>
              <a:t> </a:t>
            </a:r>
            <a:r>
              <a:rPr lang="en-US" dirty="0" err="1"/>
              <a:t>sonuç</a:t>
            </a:r>
            <a:r>
              <a:rPr lang="en-US" dirty="0"/>
              <a:t> </a:t>
            </a:r>
            <a:r>
              <a:rPr lang="en-US" dirty="0" err="1"/>
              <a:t>olarak</a:t>
            </a:r>
            <a:r>
              <a:rPr lang="en-US" dirty="0"/>
              <a:t> [8, 10, 6] </a:t>
            </a:r>
            <a:r>
              <a:rPr lang="en-US" dirty="0" err="1"/>
              <a:t>gibi</a:t>
            </a:r>
            <a:r>
              <a:rPr lang="en-US" dirty="0"/>
              <a:t> </a:t>
            </a:r>
            <a:r>
              <a:rPr lang="en-US" dirty="0" err="1"/>
              <a:t>bir</a:t>
            </a:r>
            <a:r>
              <a:rPr lang="en-US" dirty="0"/>
              <a:t> </a:t>
            </a:r>
            <a:r>
              <a:rPr lang="en-US" dirty="0" err="1"/>
              <a:t>liste</a:t>
            </a:r>
            <a:r>
              <a:rPr lang="en-US" dirty="0"/>
              <a:t> </a:t>
            </a:r>
            <a:r>
              <a:rPr lang="en-US" dirty="0" err="1"/>
              <a:t>elde</a:t>
            </a:r>
            <a:r>
              <a:rPr lang="en-US" dirty="0"/>
              <a:t> </a:t>
            </a:r>
            <a:r>
              <a:rPr lang="en-US" dirty="0" err="1"/>
              <a:t>ederiz</a:t>
            </a:r>
            <a:r>
              <a:rPr lang="en-US" dirty="0"/>
              <a:t>.</a:t>
            </a:r>
            <a:endParaRPr lang="tr-TR" dirty="0"/>
          </a:p>
          <a:p>
            <a:endParaRPr lang="tr-TR" dirty="0"/>
          </a:p>
          <a:p>
            <a:r>
              <a:rPr lang="en-US" dirty="0" err="1"/>
              <a:t>iterable</a:t>
            </a:r>
            <a:r>
              <a:rPr lang="en-US" dirty="0"/>
              <a:t> </a:t>
            </a:r>
            <a:r>
              <a:rPr lang="en-US" dirty="0" err="1"/>
              <a:t>terimi</a:t>
            </a:r>
            <a:r>
              <a:rPr lang="en-US" dirty="0"/>
              <a:t>, </a:t>
            </a:r>
            <a:r>
              <a:rPr lang="en-US" dirty="0" err="1"/>
              <a:t>üzerinde</a:t>
            </a:r>
            <a:r>
              <a:rPr lang="en-US" dirty="0"/>
              <a:t> </a:t>
            </a:r>
            <a:r>
              <a:rPr lang="en-US" dirty="0" err="1"/>
              <a:t>döngü</a:t>
            </a:r>
            <a:r>
              <a:rPr lang="en-US" dirty="0"/>
              <a:t> </a:t>
            </a:r>
            <a:r>
              <a:rPr lang="en-US" dirty="0" err="1"/>
              <a:t>işlemi</a:t>
            </a:r>
            <a:r>
              <a:rPr lang="en-US" dirty="0"/>
              <a:t> </a:t>
            </a:r>
            <a:r>
              <a:rPr lang="en-US" dirty="0" err="1"/>
              <a:t>gerçekleştirilebilen</a:t>
            </a:r>
            <a:r>
              <a:rPr lang="en-US" dirty="0"/>
              <a:t> </a:t>
            </a:r>
            <a:r>
              <a:rPr lang="en-US" dirty="0" err="1"/>
              <a:t>veya</a:t>
            </a:r>
            <a:r>
              <a:rPr lang="en-US" dirty="0"/>
              <a:t> </a:t>
            </a:r>
            <a:r>
              <a:rPr lang="en-US" dirty="0" err="1"/>
              <a:t>parçalara</a:t>
            </a:r>
            <a:r>
              <a:rPr lang="en-US" dirty="0"/>
              <a:t> </a:t>
            </a:r>
            <a:r>
              <a:rPr lang="en-US" dirty="0" err="1"/>
              <a:t>ayrılabilen</a:t>
            </a:r>
            <a:r>
              <a:rPr lang="en-US" dirty="0"/>
              <a:t> </a:t>
            </a:r>
            <a:r>
              <a:rPr lang="en-US" dirty="0" err="1"/>
              <a:t>bir</a:t>
            </a:r>
            <a:r>
              <a:rPr lang="en-US" dirty="0"/>
              <a:t> </a:t>
            </a:r>
            <a:r>
              <a:rPr lang="en-US" dirty="0" err="1"/>
              <a:t>veri</a:t>
            </a:r>
            <a:r>
              <a:rPr lang="en-US" dirty="0"/>
              <a:t> </a:t>
            </a:r>
            <a:r>
              <a:rPr lang="en-US" dirty="0" err="1"/>
              <a:t>yapısını</a:t>
            </a:r>
            <a:r>
              <a:rPr lang="en-US" dirty="0"/>
              <a:t> </a:t>
            </a:r>
            <a:r>
              <a:rPr lang="en-US" dirty="0" err="1"/>
              <a:t>ifade</a:t>
            </a:r>
            <a:r>
              <a:rPr lang="en-US" dirty="0"/>
              <a:t> </a:t>
            </a:r>
            <a:r>
              <a:rPr lang="en-US" dirty="0" err="1"/>
              <a:t>eder</a:t>
            </a:r>
            <a:r>
              <a:rPr lang="en-US" dirty="0"/>
              <a:t>. </a:t>
            </a:r>
            <a:r>
              <a:rPr lang="en-US" dirty="0" err="1"/>
              <a:t>Liste</a:t>
            </a:r>
            <a:r>
              <a:rPr lang="en-US" dirty="0"/>
              <a:t>, </a:t>
            </a:r>
            <a:r>
              <a:rPr lang="en-US" dirty="0" err="1"/>
              <a:t>demet</a:t>
            </a:r>
            <a:r>
              <a:rPr lang="en-US" dirty="0"/>
              <a:t>, </a:t>
            </a:r>
            <a:r>
              <a:rPr lang="en-US" dirty="0" err="1"/>
              <a:t>dize</a:t>
            </a:r>
            <a:r>
              <a:rPr lang="en-US" dirty="0"/>
              <a:t> </a:t>
            </a:r>
            <a:r>
              <a:rPr lang="en-US" dirty="0" err="1"/>
              <a:t>gibi</a:t>
            </a:r>
            <a:r>
              <a:rPr lang="en-US" dirty="0"/>
              <a:t> </a:t>
            </a:r>
            <a:r>
              <a:rPr lang="en-US" dirty="0" err="1"/>
              <a:t>veri</a:t>
            </a:r>
            <a:r>
              <a:rPr lang="en-US" dirty="0"/>
              <a:t> </a:t>
            </a:r>
            <a:r>
              <a:rPr lang="en-US" dirty="0" err="1"/>
              <a:t>yapıları</a:t>
            </a:r>
            <a:r>
              <a:rPr lang="en-US" dirty="0"/>
              <a:t>, </a:t>
            </a:r>
            <a:r>
              <a:rPr lang="en-US" dirty="0" err="1"/>
              <a:t>Python'da</a:t>
            </a:r>
            <a:r>
              <a:rPr lang="en-US" dirty="0"/>
              <a:t> </a:t>
            </a:r>
            <a:r>
              <a:rPr lang="en-US" dirty="0" err="1"/>
              <a:t>iterable</a:t>
            </a:r>
            <a:r>
              <a:rPr lang="en-US" dirty="0"/>
              <a:t> </a:t>
            </a:r>
            <a:r>
              <a:rPr lang="en-US" dirty="0" err="1"/>
              <a:t>olarak</a:t>
            </a:r>
            <a:r>
              <a:rPr lang="en-US" dirty="0"/>
              <a:t> </a:t>
            </a:r>
            <a:r>
              <a:rPr lang="en-US" dirty="0" err="1"/>
              <a:t>kabul</a:t>
            </a:r>
            <a:r>
              <a:rPr lang="en-US" dirty="0"/>
              <a:t> </a:t>
            </a:r>
            <a:r>
              <a:rPr lang="en-US" dirty="0" err="1"/>
              <a:t>edilir</a:t>
            </a:r>
            <a:r>
              <a:rPr lang="en-US" dirty="0"/>
              <a:t>. filter() </a:t>
            </a:r>
            <a:r>
              <a:rPr lang="en-US" dirty="0" err="1"/>
              <a:t>fonksiyonu</a:t>
            </a:r>
            <a:r>
              <a:rPr lang="en-US" dirty="0"/>
              <a:t>, </a:t>
            </a:r>
            <a:r>
              <a:rPr lang="en-US" dirty="0" err="1"/>
              <a:t>üzerinde</a:t>
            </a:r>
            <a:r>
              <a:rPr lang="en-US" dirty="0"/>
              <a:t> </a:t>
            </a:r>
            <a:r>
              <a:rPr lang="en-US" dirty="0" err="1"/>
              <a:t>işlem</a:t>
            </a:r>
            <a:r>
              <a:rPr lang="en-US" dirty="0"/>
              <a:t> </a:t>
            </a:r>
            <a:r>
              <a:rPr lang="en-US" dirty="0" err="1"/>
              <a:t>yapabileceğimiz</a:t>
            </a:r>
            <a:r>
              <a:rPr lang="en-US" dirty="0"/>
              <a:t> </a:t>
            </a:r>
            <a:r>
              <a:rPr lang="en-US" dirty="0" err="1"/>
              <a:t>bir</a:t>
            </a:r>
            <a:r>
              <a:rPr lang="en-US" dirty="0"/>
              <a:t> </a:t>
            </a:r>
            <a:r>
              <a:rPr lang="en-US" dirty="0" err="1"/>
              <a:t>iterable'ı</a:t>
            </a:r>
            <a:r>
              <a:rPr lang="en-US" dirty="0"/>
              <a:t> </a:t>
            </a:r>
            <a:r>
              <a:rPr lang="en-US" dirty="0" err="1"/>
              <a:t>alır</a:t>
            </a:r>
            <a:r>
              <a:rPr lang="en-US" dirty="0"/>
              <a:t> </a:t>
            </a:r>
            <a:r>
              <a:rPr lang="en-US" dirty="0" err="1"/>
              <a:t>ve</a:t>
            </a:r>
            <a:r>
              <a:rPr lang="en-US" dirty="0"/>
              <a:t> her </a:t>
            </a:r>
            <a:r>
              <a:rPr lang="en-US" dirty="0" err="1"/>
              <a:t>bir</a:t>
            </a:r>
            <a:r>
              <a:rPr lang="en-US" dirty="0"/>
              <a:t> </a:t>
            </a:r>
            <a:r>
              <a:rPr lang="en-US" dirty="0" err="1"/>
              <a:t>öğe</a:t>
            </a:r>
            <a:r>
              <a:rPr lang="en-US" dirty="0"/>
              <a:t> </a:t>
            </a:r>
            <a:r>
              <a:rPr lang="en-US" dirty="0" err="1"/>
              <a:t>için</a:t>
            </a:r>
            <a:r>
              <a:rPr lang="en-US" dirty="0"/>
              <a:t> </a:t>
            </a:r>
            <a:r>
              <a:rPr lang="en-US" dirty="0" err="1"/>
              <a:t>belirtilen</a:t>
            </a:r>
            <a:r>
              <a:rPr lang="en-US" dirty="0"/>
              <a:t> </a:t>
            </a:r>
            <a:r>
              <a:rPr lang="en-US" dirty="0" err="1"/>
              <a:t>koşulu</a:t>
            </a:r>
            <a:r>
              <a:rPr lang="en-US" dirty="0"/>
              <a:t> </a:t>
            </a:r>
            <a:r>
              <a:rPr lang="en-US" dirty="0" err="1"/>
              <a:t>uygular</a:t>
            </a:r>
            <a:r>
              <a:rPr lang="en-US" dirty="0"/>
              <a:t>.</a:t>
            </a:r>
          </a:p>
        </p:txBody>
      </p:sp>
      <p:sp>
        <p:nvSpPr>
          <p:cNvPr id="9" name="TextBox 8">
            <a:extLst>
              <a:ext uri="{FF2B5EF4-FFF2-40B4-BE49-F238E27FC236}">
                <a16:creationId xmlns:a16="http://schemas.microsoft.com/office/drawing/2014/main" id="{ABCDA5DC-8F37-0D3E-3572-DEB14D0000B0}"/>
              </a:ext>
            </a:extLst>
          </p:cNvPr>
          <p:cNvSpPr txBox="1"/>
          <p:nvPr/>
        </p:nvSpPr>
        <p:spPr>
          <a:xfrm>
            <a:off x="3979076" y="2266757"/>
            <a:ext cx="3945816" cy="584775"/>
          </a:xfrm>
          <a:prstGeom prst="rect">
            <a:avLst/>
          </a:prstGeom>
          <a:noFill/>
        </p:spPr>
        <p:txBody>
          <a:bodyPr wrap="square" rtlCol="0">
            <a:spAutoFit/>
          </a:bodyPr>
          <a:lstStyle/>
          <a:p>
            <a:pPr algn="ctr"/>
            <a:r>
              <a:rPr lang="tr-TR" sz="1600" dirty="0" err="1"/>
              <a:t>Filter</a:t>
            </a:r>
            <a:r>
              <a:rPr lang="tr-TR" sz="1600" dirty="0"/>
              <a:t> fonksiyonu lambda ile kullanımı</a:t>
            </a:r>
          </a:p>
          <a:p>
            <a:pPr algn="ctr"/>
            <a:r>
              <a:rPr lang="tr-TR" sz="1600" dirty="0"/>
              <a:t>(filter_ornek_kullanım_lambda.py)</a:t>
            </a:r>
            <a:endParaRPr lang="en-US" sz="1600" dirty="0"/>
          </a:p>
        </p:txBody>
      </p:sp>
    </p:spTree>
    <p:extLst>
      <p:ext uri="{BB962C8B-B14F-4D97-AF65-F5344CB8AC3E}">
        <p14:creationId xmlns:p14="http://schemas.microsoft.com/office/powerpoint/2010/main" val="31219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1200329"/>
          </a:xfrm>
          <a:prstGeom prst="rect">
            <a:avLst/>
          </a:prstGeom>
          <a:noFill/>
        </p:spPr>
        <p:txBody>
          <a:bodyPr wrap="square" rtlCol="0">
            <a:spAutoFit/>
          </a:bodyPr>
          <a:lstStyle/>
          <a:p>
            <a:r>
              <a:rPr lang="tr-TR" b="1" dirty="0"/>
              <a:t>ÖRNEK SORU 6.1: </a:t>
            </a:r>
            <a:r>
              <a:rPr lang="tr-TR" dirty="0"/>
              <a:t>1’den 100’e kadar olan sayılar, sırayla ekrana yazdırılacak fakat program; eğer sayı 3 veya 3’ün katıysa, sayı yerine ‘</a:t>
            </a:r>
            <a:r>
              <a:rPr lang="tr-TR" dirty="0" err="1"/>
              <a:t>Fizz</a:t>
            </a:r>
            <a:r>
              <a:rPr lang="tr-TR" dirty="0"/>
              <a:t>’; 5 veya 5’in katıysa, sayı yerine ‘</a:t>
            </a:r>
            <a:r>
              <a:rPr lang="tr-TR" dirty="0" err="1"/>
              <a:t>Buzz</a:t>
            </a:r>
            <a:r>
              <a:rPr lang="tr-TR" dirty="0"/>
              <a:t>’, eğer sayı hem 3’ün hem de 5’in katıysa, sayı yerine ‘</a:t>
            </a:r>
            <a:r>
              <a:rPr lang="tr-TR" dirty="0" err="1"/>
              <a:t>FizzBuzz</a:t>
            </a:r>
            <a:r>
              <a:rPr lang="tr-TR" dirty="0"/>
              <a:t>’ yazmalıdır.</a:t>
            </a:r>
          </a:p>
        </p:txBody>
      </p:sp>
    </p:spTree>
    <p:extLst>
      <p:ext uri="{BB962C8B-B14F-4D97-AF65-F5344CB8AC3E}">
        <p14:creationId xmlns:p14="http://schemas.microsoft.com/office/powerpoint/2010/main" val="1678450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b="1" dirty="0"/>
              <a:t>ÖRNEK SORU 6.1 Çözüm:</a:t>
            </a:r>
            <a:endParaRPr lang="tr-TR" dirty="0"/>
          </a:p>
        </p:txBody>
      </p:sp>
      <p:pic>
        <p:nvPicPr>
          <p:cNvPr id="6" name="Picture 5" descr="A picture containing text, screenshot, font&#10;&#10;Description automatically generated">
            <a:extLst>
              <a:ext uri="{FF2B5EF4-FFF2-40B4-BE49-F238E27FC236}">
                <a16:creationId xmlns:a16="http://schemas.microsoft.com/office/drawing/2014/main" id="{BBBED2D4-5416-6D6E-66A9-D1B36DEF7E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5165" y="2000050"/>
            <a:ext cx="4753638" cy="2857899"/>
          </a:xfrm>
          <a:prstGeom prst="rect">
            <a:avLst/>
          </a:prstGeom>
        </p:spPr>
      </p:pic>
      <p:sp>
        <p:nvSpPr>
          <p:cNvPr id="8" name="TextBox 7">
            <a:extLst>
              <a:ext uri="{FF2B5EF4-FFF2-40B4-BE49-F238E27FC236}">
                <a16:creationId xmlns:a16="http://schemas.microsoft.com/office/drawing/2014/main" id="{FDD05807-015D-A05B-12ED-F891319E1853}"/>
              </a:ext>
            </a:extLst>
          </p:cNvPr>
          <p:cNvSpPr txBox="1"/>
          <p:nvPr/>
        </p:nvSpPr>
        <p:spPr>
          <a:xfrm>
            <a:off x="4470656" y="4857949"/>
            <a:ext cx="2962656" cy="646331"/>
          </a:xfrm>
          <a:prstGeom prst="rect">
            <a:avLst/>
          </a:prstGeom>
          <a:noFill/>
        </p:spPr>
        <p:txBody>
          <a:bodyPr wrap="square" rtlCol="0">
            <a:spAutoFit/>
          </a:bodyPr>
          <a:lstStyle/>
          <a:p>
            <a:pPr algn="ctr"/>
            <a:r>
              <a:rPr lang="tr-TR" dirty="0"/>
              <a:t>Örnek Soru 6.1</a:t>
            </a:r>
          </a:p>
          <a:p>
            <a:pPr algn="ctr"/>
            <a:r>
              <a:rPr lang="tr-TR" dirty="0"/>
              <a:t>(ornek_soru_6.1.py)</a:t>
            </a:r>
            <a:endParaRPr lang="en-US" dirty="0"/>
          </a:p>
        </p:txBody>
      </p:sp>
    </p:spTree>
    <p:extLst>
      <p:ext uri="{BB962C8B-B14F-4D97-AF65-F5344CB8AC3E}">
        <p14:creationId xmlns:p14="http://schemas.microsoft.com/office/powerpoint/2010/main" val="908803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301240" y="769600"/>
            <a:ext cx="7589520" cy="369332"/>
          </a:xfrm>
          <a:prstGeom prst="rect">
            <a:avLst/>
          </a:prstGeom>
          <a:noFill/>
        </p:spPr>
        <p:txBody>
          <a:bodyPr wrap="square" rtlCol="0">
            <a:spAutoFit/>
          </a:bodyPr>
          <a:lstStyle/>
          <a:p>
            <a:r>
              <a:rPr lang="tr-TR" b="1" dirty="0"/>
              <a:t>ÖRNEK SORU 6.1 Ekran Çıktısı:</a:t>
            </a:r>
            <a:endParaRPr lang="tr-TR" dirty="0"/>
          </a:p>
        </p:txBody>
      </p:sp>
      <p:pic>
        <p:nvPicPr>
          <p:cNvPr id="6" name="Picture 5" descr="A screenshot of a computer&#10;&#10;Description automatically generated with low confidence">
            <a:extLst>
              <a:ext uri="{FF2B5EF4-FFF2-40B4-BE49-F238E27FC236}">
                <a16:creationId xmlns:a16="http://schemas.microsoft.com/office/drawing/2014/main" id="{CCB614A9-0166-D8C5-ED6F-A7C1A6B72A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1699" y="1380687"/>
            <a:ext cx="1076489" cy="4876711"/>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808EEA50-5F85-BB19-B935-E2150B2FC8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9588" y="1386517"/>
            <a:ext cx="1221045" cy="4876711"/>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1F8111B9-6581-77CC-040E-2F0AB4BABF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3739" y="1397120"/>
            <a:ext cx="1076489" cy="4876711"/>
          </a:xfrm>
          <a:prstGeom prst="rect">
            <a:avLst/>
          </a:prstGeom>
        </p:spPr>
      </p:pic>
    </p:spTree>
    <p:extLst>
      <p:ext uri="{BB962C8B-B14F-4D97-AF65-F5344CB8AC3E}">
        <p14:creationId xmlns:p14="http://schemas.microsoft.com/office/powerpoint/2010/main" val="72299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GİRİŞ</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4644FA8-ADF4-4E97-A3E6-79DEEE6B57B2}"/>
              </a:ext>
            </a:extLst>
          </p:cNvPr>
          <p:cNvSpPr txBox="1"/>
          <p:nvPr/>
        </p:nvSpPr>
        <p:spPr>
          <a:xfrm>
            <a:off x="2258568" y="1874520"/>
            <a:ext cx="7708392" cy="3970318"/>
          </a:xfrm>
          <a:prstGeom prst="rect">
            <a:avLst/>
          </a:prstGeom>
          <a:noFill/>
        </p:spPr>
        <p:txBody>
          <a:bodyPr wrap="square" rtlCol="0">
            <a:spAutoFit/>
          </a:bodyPr>
          <a:lstStyle/>
          <a:p>
            <a:r>
              <a:rPr lang="tr-TR" b="1" dirty="0"/>
              <a:t>Fonksiyon (Alt Program, yordam, prosedür, metot) tanım olarak</a:t>
            </a:r>
            <a:r>
              <a:rPr lang="tr-TR" dirty="0"/>
              <a:t>, bir ana program ya da bir alt program tarafından çağrılan ve kendi içinde bir bütün oluşturan (yani belli bir işi yapan) program parçacığıdır.</a:t>
            </a:r>
          </a:p>
          <a:p>
            <a:endParaRPr lang="tr-TR" dirty="0"/>
          </a:p>
          <a:p>
            <a:r>
              <a:rPr lang="tr-TR" dirty="0"/>
              <a:t>Programların, </a:t>
            </a:r>
            <a:r>
              <a:rPr lang="tr-TR" b="1" dirty="0"/>
              <a:t>anlaşılabilirliğini, hata takibini </a:t>
            </a:r>
            <a:r>
              <a:rPr lang="tr-TR" dirty="0"/>
              <a:t>ve program üzerinde </a:t>
            </a:r>
            <a:r>
              <a:rPr lang="tr-TR" b="1" dirty="0"/>
              <a:t>ileri-geri kod takibini</a:t>
            </a:r>
            <a:r>
              <a:rPr lang="tr-TR" dirty="0"/>
              <a:t> </a:t>
            </a:r>
            <a:r>
              <a:rPr lang="tr-TR" b="1" dirty="0"/>
              <a:t>kolaylaştırmak</a:t>
            </a:r>
            <a:r>
              <a:rPr lang="tr-TR" dirty="0"/>
              <a:t> için programın fonksiyonlara ayrılması (küçük program parçacıkları haline getirilmesi) gerekir. Böylece programa bir nevi </a:t>
            </a:r>
            <a:r>
              <a:rPr lang="tr-TR" b="1" dirty="0"/>
              <a:t>modülerlik</a:t>
            </a:r>
            <a:r>
              <a:rPr lang="tr-TR" dirty="0"/>
              <a:t> kazandırılmış olunur.</a:t>
            </a:r>
          </a:p>
          <a:p>
            <a:endParaRPr lang="tr-TR" dirty="0"/>
          </a:p>
          <a:p>
            <a:r>
              <a:rPr lang="tr-TR" dirty="0"/>
              <a:t>Fonksiyonlar kendi içinde;</a:t>
            </a:r>
          </a:p>
          <a:p>
            <a:pPr marL="285750" indent="-285750">
              <a:buFont typeface="Arial" panose="020B0604020202020204" pitchFamily="34" charset="0"/>
              <a:buChar char="•"/>
            </a:pPr>
            <a:r>
              <a:rPr lang="tr-TR" b="1" dirty="0"/>
              <a:t>Parametreli</a:t>
            </a:r>
            <a:r>
              <a:rPr lang="tr-TR" dirty="0"/>
              <a:t> (dışarıdan değer alan) veya </a:t>
            </a:r>
            <a:r>
              <a:rPr lang="tr-TR" b="1" dirty="0"/>
              <a:t>parametresiz</a:t>
            </a:r>
            <a:r>
              <a:rPr lang="tr-TR" dirty="0"/>
              <a:t> (dışarıdan değer almayan),</a:t>
            </a:r>
          </a:p>
          <a:p>
            <a:pPr marL="285750" indent="-285750">
              <a:buFont typeface="Arial" panose="020B0604020202020204" pitchFamily="34" charset="0"/>
              <a:buChar char="•"/>
            </a:pPr>
            <a:r>
              <a:rPr lang="tr-TR" b="1" dirty="0"/>
              <a:t>Geriye</a:t>
            </a:r>
            <a:r>
              <a:rPr lang="tr-TR" dirty="0"/>
              <a:t> ( Çağrıldığı yere) </a:t>
            </a:r>
            <a:r>
              <a:rPr lang="tr-TR" b="1" dirty="0"/>
              <a:t>değer döndüren </a:t>
            </a:r>
            <a:r>
              <a:rPr lang="tr-TR" dirty="0"/>
              <a:t>veya </a:t>
            </a:r>
            <a:r>
              <a:rPr lang="tr-TR" b="1" dirty="0"/>
              <a:t>değer döndürmeyen </a:t>
            </a:r>
            <a:r>
              <a:rPr lang="tr-TR" dirty="0"/>
              <a:t>fonksiyonlar şeklinde sınıflandırabiliriz. </a:t>
            </a:r>
            <a:endParaRPr lang="en-US" dirty="0"/>
          </a:p>
        </p:txBody>
      </p:sp>
    </p:spTree>
    <p:extLst>
      <p:ext uri="{BB962C8B-B14F-4D97-AF65-F5344CB8AC3E}">
        <p14:creationId xmlns:p14="http://schemas.microsoft.com/office/powerpoint/2010/main" val="252486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MATEMATİKSEL FONKSİYONLAR</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91FEBF05-46CB-CA84-43ED-E2C594E54F3D}"/>
              </a:ext>
            </a:extLst>
          </p:cNvPr>
          <p:cNvSpPr txBox="1"/>
          <p:nvPr/>
        </p:nvSpPr>
        <p:spPr>
          <a:xfrm>
            <a:off x="2258568" y="1801368"/>
            <a:ext cx="7690104" cy="1477328"/>
          </a:xfrm>
          <a:prstGeom prst="rect">
            <a:avLst/>
          </a:prstGeom>
          <a:noFill/>
        </p:spPr>
        <p:txBody>
          <a:bodyPr wrap="square" rtlCol="0">
            <a:spAutoFit/>
          </a:bodyPr>
          <a:lstStyle/>
          <a:p>
            <a:r>
              <a:rPr lang="tr-TR" dirty="0"/>
              <a:t>Python dilinde bazı matematiksel fonksiyonlar, yerleşik fonksiyon (</a:t>
            </a:r>
            <a:r>
              <a:rPr lang="tr-TR" dirty="0" err="1"/>
              <a:t>built</a:t>
            </a:r>
            <a:r>
              <a:rPr lang="tr-TR" dirty="0"/>
              <a:t> in </a:t>
            </a:r>
            <a:r>
              <a:rPr lang="tr-TR" dirty="0" err="1"/>
              <a:t>fuctions</a:t>
            </a:r>
            <a:r>
              <a:rPr lang="tr-TR" dirty="0"/>
              <a:t>) olarak tanımlanmıştır. Bu fonksiyonları (</a:t>
            </a:r>
            <a:r>
              <a:rPr lang="tr-TR" dirty="0" err="1"/>
              <a:t>abs</a:t>
            </a:r>
            <a:r>
              <a:rPr lang="tr-TR" dirty="0"/>
              <a:t>(x) gibi) doğrudan ismi ile çağırabiliriz. Bazıları ise </a:t>
            </a:r>
            <a:r>
              <a:rPr lang="tr-TR" dirty="0" err="1"/>
              <a:t>math</a:t>
            </a:r>
            <a:r>
              <a:rPr lang="tr-TR" dirty="0"/>
              <a:t>, </a:t>
            </a:r>
            <a:r>
              <a:rPr lang="tr-TR" dirty="0" err="1"/>
              <a:t>cmath</a:t>
            </a:r>
            <a:r>
              <a:rPr lang="tr-TR" dirty="0"/>
              <a:t> modülleri içerisinde yer alır ve bu fonksiyonları kullanabilmek için </a:t>
            </a:r>
            <a:r>
              <a:rPr lang="tr-TR" dirty="0" err="1"/>
              <a:t>math</a:t>
            </a:r>
            <a:r>
              <a:rPr lang="tr-TR" dirty="0"/>
              <a:t> kütüphanesini program başında eklemek / </a:t>
            </a:r>
            <a:r>
              <a:rPr lang="tr-TR" dirty="0" err="1"/>
              <a:t>import</a:t>
            </a:r>
            <a:r>
              <a:rPr lang="tr-TR" dirty="0"/>
              <a:t> etmek (</a:t>
            </a:r>
            <a:r>
              <a:rPr lang="tr-TR" dirty="0" err="1"/>
              <a:t>import</a:t>
            </a:r>
            <a:r>
              <a:rPr lang="tr-TR" dirty="0"/>
              <a:t> </a:t>
            </a:r>
            <a:r>
              <a:rPr lang="tr-TR" dirty="0" err="1"/>
              <a:t>math</a:t>
            </a:r>
            <a:r>
              <a:rPr lang="tr-TR" dirty="0"/>
              <a:t>) gerekir.</a:t>
            </a:r>
            <a:endParaRPr lang="en-US" dirty="0"/>
          </a:p>
        </p:txBody>
      </p:sp>
      <p:graphicFrame>
        <p:nvGraphicFramePr>
          <p:cNvPr id="8" name="Table 10">
            <a:extLst>
              <a:ext uri="{FF2B5EF4-FFF2-40B4-BE49-F238E27FC236}">
                <a16:creationId xmlns:a16="http://schemas.microsoft.com/office/drawing/2014/main" id="{14E6ACE1-6C0B-E1A2-C7EF-2D0872C9C450}"/>
              </a:ext>
            </a:extLst>
          </p:cNvPr>
          <p:cNvGraphicFramePr>
            <a:graphicFrameLocks noGrp="1"/>
          </p:cNvGraphicFramePr>
          <p:nvPr>
            <p:extLst>
              <p:ext uri="{D42A27DB-BD31-4B8C-83A1-F6EECF244321}">
                <p14:modId xmlns:p14="http://schemas.microsoft.com/office/powerpoint/2010/main" val="30117404"/>
              </p:ext>
            </p:extLst>
          </p:nvPr>
        </p:nvGraphicFramePr>
        <p:xfrm>
          <a:off x="2197716" y="3322388"/>
          <a:ext cx="7876216" cy="2834640"/>
        </p:xfrm>
        <a:graphic>
          <a:graphicData uri="http://schemas.openxmlformats.org/drawingml/2006/table">
            <a:tbl>
              <a:tblPr firstRow="1" bandRow="1">
                <a:tableStyleId>{5C22544A-7EE6-4342-B048-85BDC9FD1C3A}</a:tableStyleId>
              </a:tblPr>
              <a:tblGrid>
                <a:gridCol w="1969054">
                  <a:extLst>
                    <a:ext uri="{9D8B030D-6E8A-4147-A177-3AD203B41FA5}">
                      <a16:colId xmlns:a16="http://schemas.microsoft.com/office/drawing/2014/main" val="2142892217"/>
                    </a:ext>
                  </a:extLst>
                </a:gridCol>
                <a:gridCol w="1969054">
                  <a:extLst>
                    <a:ext uri="{9D8B030D-6E8A-4147-A177-3AD203B41FA5}">
                      <a16:colId xmlns:a16="http://schemas.microsoft.com/office/drawing/2014/main" val="938486880"/>
                    </a:ext>
                  </a:extLst>
                </a:gridCol>
                <a:gridCol w="1969054">
                  <a:extLst>
                    <a:ext uri="{9D8B030D-6E8A-4147-A177-3AD203B41FA5}">
                      <a16:colId xmlns:a16="http://schemas.microsoft.com/office/drawing/2014/main" val="1901795548"/>
                    </a:ext>
                  </a:extLst>
                </a:gridCol>
                <a:gridCol w="1969054">
                  <a:extLst>
                    <a:ext uri="{9D8B030D-6E8A-4147-A177-3AD203B41FA5}">
                      <a16:colId xmlns:a16="http://schemas.microsoft.com/office/drawing/2014/main" val="67760818"/>
                    </a:ext>
                  </a:extLst>
                </a:gridCol>
              </a:tblGrid>
              <a:tr h="362605">
                <a:tc>
                  <a:txBody>
                    <a:bodyPr/>
                    <a:lstStyle/>
                    <a:p>
                      <a:pPr algn="ctr"/>
                      <a:r>
                        <a:rPr lang="tr-TR" dirty="0"/>
                        <a:t>Fonksiyon</a:t>
                      </a:r>
                      <a:endParaRPr lang="en-US" dirty="0"/>
                    </a:p>
                  </a:txBody>
                  <a:tcPr/>
                </a:tc>
                <a:tc>
                  <a:txBody>
                    <a:bodyPr/>
                    <a:lstStyle/>
                    <a:p>
                      <a:pPr algn="ctr"/>
                      <a:r>
                        <a:rPr lang="tr-TR" dirty="0"/>
                        <a:t>Açıklama</a:t>
                      </a:r>
                      <a:endParaRPr lang="en-US" dirty="0"/>
                    </a:p>
                  </a:txBody>
                  <a:tcPr/>
                </a:tc>
                <a:tc>
                  <a:txBody>
                    <a:bodyPr/>
                    <a:lstStyle/>
                    <a:p>
                      <a:pPr algn="ctr"/>
                      <a:r>
                        <a:rPr lang="tr-TR" dirty="0"/>
                        <a:t>Örnek Kullanım</a:t>
                      </a:r>
                      <a:endParaRPr lang="en-US" dirty="0"/>
                    </a:p>
                  </a:txBody>
                  <a:tcPr/>
                </a:tc>
                <a:tc>
                  <a:txBody>
                    <a:bodyPr/>
                    <a:lstStyle/>
                    <a:p>
                      <a:pPr algn="ctr"/>
                      <a:r>
                        <a:rPr lang="tr-TR" dirty="0"/>
                        <a:t>Çıktı</a:t>
                      </a:r>
                      <a:endParaRPr lang="en-US" dirty="0"/>
                    </a:p>
                  </a:txBody>
                  <a:tcPr/>
                </a:tc>
                <a:extLst>
                  <a:ext uri="{0D108BD9-81ED-4DB2-BD59-A6C34878D82A}">
                    <a16:rowId xmlns:a16="http://schemas.microsoft.com/office/drawing/2014/main" val="3644438464"/>
                  </a:ext>
                </a:extLst>
              </a:tr>
              <a:tr h="625866">
                <a:tc>
                  <a:txBody>
                    <a:bodyPr/>
                    <a:lstStyle/>
                    <a:p>
                      <a:pPr algn="ctr"/>
                      <a:r>
                        <a:rPr lang="tr-TR" dirty="0" err="1"/>
                        <a:t>abs</a:t>
                      </a:r>
                      <a:r>
                        <a:rPr lang="tr-TR" dirty="0"/>
                        <a:t>(x)</a:t>
                      </a:r>
                      <a:endParaRPr lang="en-US" dirty="0"/>
                    </a:p>
                  </a:txBody>
                  <a:tcPr/>
                </a:tc>
                <a:tc>
                  <a:txBody>
                    <a:bodyPr/>
                    <a:lstStyle/>
                    <a:p>
                      <a:pPr algn="ctr"/>
                      <a:r>
                        <a:rPr lang="tr-TR" dirty="0"/>
                        <a:t>x sayısın mutlak değerini verir.</a:t>
                      </a:r>
                      <a:endParaRPr lang="en-US" dirty="0"/>
                    </a:p>
                  </a:txBody>
                  <a:tcPr/>
                </a:tc>
                <a:tc>
                  <a:txBody>
                    <a:bodyPr/>
                    <a:lstStyle/>
                    <a:p>
                      <a:pPr algn="ctr"/>
                      <a:r>
                        <a:rPr lang="tr-TR" dirty="0" err="1"/>
                        <a:t>abs</a:t>
                      </a:r>
                      <a:r>
                        <a:rPr lang="tr-TR" dirty="0"/>
                        <a:t>(-23)</a:t>
                      </a:r>
                      <a:endParaRPr lang="en-US" dirty="0"/>
                    </a:p>
                  </a:txBody>
                  <a:tcPr/>
                </a:tc>
                <a:tc>
                  <a:txBody>
                    <a:bodyPr/>
                    <a:lstStyle/>
                    <a:p>
                      <a:pPr algn="ctr"/>
                      <a:r>
                        <a:rPr lang="tr-TR" dirty="0"/>
                        <a:t>23</a:t>
                      </a:r>
                      <a:endParaRPr lang="en-US" dirty="0"/>
                    </a:p>
                  </a:txBody>
                  <a:tcPr/>
                </a:tc>
                <a:extLst>
                  <a:ext uri="{0D108BD9-81ED-4DB2-BD59-A6C34878D82A}">
                    <a16:rowId xmlns:a16="http://schemas.microsoft.com/office/drawing/2014/main" val="611982685"/>
                  </a:ext>
                </a:extLst>
              </a:tr>
              <a:tr h="894094">
                <a:tc>
                  <a:txBody>
                    <a:bodyPr/>
                    <a:lstStyle/>
                    <a:p>
                      <a:pPr algn="ctr"/>
                      <a:r>
                        <a:rPr lang="tr-TR" dirty="0" err="1"/>
                        <a:t>round</a:t>
                      </a:r>
                      <a:r>
                        <a:rPr lang="tr-TR" dirty="0"/>
                        <a:t>(x)</a:t>
                      </a:r>
                      <a:endParaRPr lang="en-US" dirty="0"/>
                    </a:p>
                  </a:txBody>
                  <a:tcPr/>
                </a:tc>
                <a:tc>
                  <a:txBody>
                    <a:bodyPr/>
                    <a:lstStyle/>
                    <a:p>
                      <a:pPr algn="ctr"/>
                      <a:r>
                        <a:rPr lang="tr-TR" dirty="0"/>
                        <a:t>x sayısını en yakın tamsayıya tamamlar.</a:t>
                      </a:r>
                      <a:endParaRPr lang="en-US" dirty="0"/>
                    </a:p>
                  </a:txBody>
                  <a:tcPr/>
                </a:tc>
                <a:tc>
                  <a:txBody>
                    <a:bodyPr/>
                    <a:lstStyle/>
                    <a:p>
                      <a:pPr algn="ctr"/>
                      <a:r>
                        <a:rPr lang="tr-TR" dirty="0" err="1"/>
                        <a:t>round</a:t>
                      </a:r>
                      <a:r>
                        <a:rPr lang="tr-TR" dirty="0"/>
                        <a:t>(2.5)</a:t>
                      </a:r>
                      <a:endParaRPr lang="en-US" dirty="0"/>
                    </a:p>
                  </a:txBody>
                  <a:tcPr/>
                </a:tc>
                <a:tc>
                  <a:txBody>
                    <a:bodyPr/>
                    <a:lstStyle/>
                    <a:p>
                      <a:pPr algn="ctr"/>
                      <a:r>
                        <a:rPr lang="tr-TR" dirty="0"/>
                        <a:t>2</a:t>
                      </a:r>
                      <a:endParaRPr lang="en-US" dirty="0"/>
                    </a:p>
                  </a:txBody>
                  <a:tcPr/>
                </a:tc>
                <a:extLst>
                  <a:ext uri="{0D108BD9-81ED-4DB2-BD59-A6C34878D82A}">
                    <a16:rowId xmlns:a16="http://schemas.microsoft.com/office/drawing/2014/main" val="3379120291"/>
                  </a:ext>
                </a:extLst>
              </a:tr>
              <a:tr h="894094">
                <a:tc>
                  <a:txBody>
                    <a:bodyPr/>
                    <a:lstStyle/>
                    <a:p>
                      <a:pPr algn="ctr"/>
                      <a:r>
                        <a:rPr lang="tr-TR" dirty="0" err="1"/>
                        <a:t>chr</a:t>
                      </a:r>
                      <a:r>
                        <a:rPr lang="tr-TR" dirty="0"/>
                        <a:t>(x)</a:t>
                      </a:r>
                      <a:endParaRPr lang="en-US" dirty="0"/>
                    </a:p>
                  </a:txBody>
                  <a:tcPr/>
                </a:tc>
                <a:tc>
                  <a:txBody>
                    <a:bodyPr/>
                    <a:lstStyle/>
                    <a:p>
                      <a:pPr algn="ctr"/>
                      <a:r>
                        <a:rPr lang="tr-TR" dirty="0"/>
                        <a:t>x sayısının Unicode karakter karşılığını verir.</a:t>
                      </a:r>
                      <a:endParaRPr lang="en-US" dirty="0"/>
                    </a:p>
                  </a:txBody>
                  <a:tcPr/>
                </a:tc>
                <a:tc>
                  <a:txBody>
                    <a:bodyPr/>
                    <a:lstStyle/>
                    <a:p>
                      <a:pPr algn="ctr"/>
                      <a:r>
                        <a:rPr lang="tr-TR" dirty="0" err="1"/>
                        <a:t>chr</a:t>
                      </a:r>
                      <a:r>
                        <a:rPr lang="tr-TR" dirty="0"/>
                        <a:t>(97)</a:t>
                      </a:r>
                      <a:endParaRPr lang="en-US" dirty="0"/>
                    </a:p>
                  </a:txBody>
                  <a:tcPr/>
                </a:tc>
                <a:tc>
                  <a:txBody>
                    <a:bodyPr/>
                    <a:lstStyle/>
                    <a:p>
                      <a:pPr algn="ctr"/>
                      <a:r>
                        <a:rPr lang="tr-TR" dirty="0"/>
                        <a:t>a</a:t>
                      </a:r>
                      <a:endParaRPr lang="en-US" dirty="0"/>
                    </a:p>
                  </a:txBody>
                  <a:tcPr/>
                </a:tc>
                <a:extLst>
                  <a:ext uri="{0D108BD9-81ED-4DB2-BD59-A6C34878D82A}">
                    <a16:rowId xmlns:a16="http://schemas.microsoft.com/office/drawing/2014/main" val="754193353"/>
                  </a:ext>
                </a:extLst>
              </a:tr>
            </a:tbl>
          </a:graphicData>
        </a:graphic>
      </p:graphicFrame>
    </p:spTree>
    <p:extLst>
      <p:ext uri="{BB962C8B-B14F-4D97-AF65-F5344CB8AC3E}">
        <p14:creationId xmlns:p14="http://schemas.microsoft.com/office/powerpoint/2010/main" val="3474042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915E1BD3-98A9-3A23-8094-BD7685204DAA}"/>
              </a:ext>
            </a:extLst>
          </p:cNvPr>
          <p:cNvGraphicFramePr>
            <a:graphicFrameLocks noGrp="1"/>
          </p:cNvGraphicFramePr>
          <p:nvPr>
            <p:extLst>
              <p:ext uri="{D42A27DB-BD31-4B8C-83A1-F6EECF244321}">
                <p14:modId xmlns:p14="http://schemas.microsoft.com/office/powerpoint/2010/main" val="3882687174"/>
              </p:ext>
            </p:extLst>
          </p:nvPr>
        </p:nvGraphicFramePr>
        <p:xfrm>
          <a:off x="2209004" y="525738"/>
          <a:ext cx="7485960" cy="5857240"/>
        </p:xfrm>
        <a:graphic>
          <a:graphicData uri="http://schemas.openxmlformats.org/drawingml/2006/table">
            <a:tbl>
              <a:tblPr firstRow="1" bandRow="1">
                <a:tableStyleId>{5C22544A-7EE6-4342-B048-85BDC9FD1C3A}</a:tableStyleId>
              </a:tblPr>
              <a:tblGrid>
                <a:gridCol w="1871490">
                  <a:extLst>
                    <a:ext uri="{9D8B030D-6E8A-4147-A177-3AD203B41FA5}">
                      <a16:colId xmlns:a16="http://schemas.microsoft.com/office/drawing/2014/main" val="3409074098"/>
                    </a:ext>
                  </a:extLst>
                </a:gridCol>
                <a:gridCol w="1871490">
                  <a:extLst>
                    <a:ext uri="{9D8B030D-6E8A-4147-A177-3AD203B41FA5}">
                      <a16:colId xmlns:a16="http://schemas.microsoft.com/office/drawing/2014/main" val="245018950"/>
                    </a:ext>
                  </a:extLst>
                </a:gridCol>
                <a:gridCol w="1871490">
                  <a:extLst>
                    <a:ext uri="{9D8B030D-6E8A-4147-A177-3AD203B41FA5}">
                      <a16:colId xmlns:a16="http://schemas.microsoft.com/office/drawing/2014/main" val="514903524"/>
                    </a:ext>
                  </a:extLst>
                </a:gridCol>
                <a:gridCol w="1871490">
                  <a:extLst>
                    <a:ext uri="{9D8B030D-6E8A-4147-A177-3AD203B41FA5}">
                      <a16:colId xmlns:a16="http://schemas.microsoft.com/office/drawing/2014/main" val="1510013680"/>
                    </a:ext>
                  </a:extLst>
                </a:gridCol>
              </a:tblGrid>
              <a:tr h="370840">
                <a:tc>
                  <a:txBody>
                    <a:bodyPr/>
                    <a:lstStyle/>
                    <a:p>
                      <a:pPr algn="ctr"/>
                      <a:r>
                        <a:rPr lang="tr-TR" dirty="0"/>
                        <a:t>Fonksiyon</a:t>
                      </a:r>
                      <a:endParaRPr lang="en-US" dirty="0"/>
                    </a:p>
                  </a:txBody>
                  <a:tcPr/>
                </a:tc>
                <a:tc>
                  <a:txBody>
                    <a:bodyPr/>
                    <a:lstStyle/>
                    <a:p>
                      <a:pPr algn="ctr"/>
                      <a:r>
                        <a:rPr lang="tr-TR" dirty="0"/>
                        <a:t>Açıklama</a:t>
                      </a:r>
                      <a:endParaRPr lang="en-US" dirty="0"/>
                    </a:p>
                  </a:txBody>
                  <a:tcPr/>
                </a:tc>
                <a:tc>
                  <a:txBody>
                    <a:bodyPr/>
                    <a:lstStyle/>
                    <a:p>
                      <a:pPr algn="ctr"/>
                      <a:r>
                        <a:rPr lang="tr-TR" dirty="0"/>
                        <a:t>Örnek Kullanım</a:t>
                      </a:r>
                      <a:endParaRPr lang="en-US" dirty="0"/>
                    </a:p>
                  </a:txBody>
                  <a:tcPr/>
                </a:tc>
                <a:tc>
                  <a:txBody>
                    <a:bodyPr/>
                    <a:lstStyle/>
                    <a:p>
                      <a:pPr algn="ctr"/>
                      <a:r>
                        <a:rPr lang="tr-TR" dirty="0"/>
                        <a:t>Çıktı</a:t>
                      </a:r>
                      <a:endParaRPr lang="en-US" dirty="0"/>
                    </a:p>
                  </a:txBody>
                  <a:tcPr/>
                </a:tc>
                <a:extLst>
                  <a:ext uri="{0D108BD9-81ED-4DB2-BD59-A6C34878D82A}">
                    <a16:rowId xmlns:a16="http://schemas.microsoft.com/office/drawing/2014/main" val="1428151918"/>
                  </a:ext>
                </a:extLst>
              </a:tr>
              <a:tr h="370840">
                <a:tc>
                  <a:txBody>
                    <a:bodyPr/>
                    <a:lstStyle/>
                    <a:p>
                      <a:pPr algn="ctr"/>
                      <a:r>
                        <a:rPr lang="tr-TR" dirty="0" err="1"/>
                        <a:t>divmod</a:t>
                      </a:r>
                      <a:r>
                        <a:rPr lang="tr-TR" dirty="0"/>
                        <a:t>(</a:t>
                      </a:r>
                      <a:r>
                        <a:rPr lang="tr-TR" dirty="0" err="1"/>
                        <a:t>x,y</a:t>
                      </a:r>
                      <a:r>
                        <a:rPr lang="tr-TR" dirty="0"/>
                        <a:t>)</a:t>
                      </a:r>
                      <a:endParaRPr lang="en-US" dirty="0"/>
                    </a:p>
                  </a:txBody>
                  <a:tcPr/>
                </a:tc>
                <a:tc>
                  <a:txBody>
                    <a:bodyPr/>
                    <a:lstStyle/>
                    <a:p>
                      <a:pPr algn="ctr"/>
                      <a:r>
                        <a:rPr lang="tr-TR" dirty="0"/>
                        <a:t>Tam bölme ve mod alma operatörlerinin birleşimi (x // y, x %y değerini döndüren) bir fonksiyondur.</a:t>
                      </a:r>
                      <a:endParaRPr lang="en-US" dirty="0"/>
                    </a:p>
                  </a:txBody>
                  <a:tcPr/>
                </a:tc>
                <a:tc>
                  <a:txBody>
                    <a:bodyPr/>
                    <a:lstStyle/>
                    <a:p>
                      <a:pPr algn="ctr"/>
                      <a:r>
                        <a:rPr lang="tr-TR" dirty="0" err="1"/>
                        <a:t>divmod</a:t>
                      </a:r>
                      <a:r>
                        <a:rPr lang="tr-TR" dirty="0"/>
                        <a:t>(7, 2)</a:t>
                      </a:r>
                      <a:endParaRPr lang="en-US" dirty="0"/>
                    </a:p>
                  </a:txBody>
                  <a:tcPr/>
                </a:tc>
                <a:tc>
                  <a:txBody>
                    <a:bodyPr/>
                    <a:lstStyle/>
                    <a:p>
                      <a:pPr algn="ctr"/>
                      <a:r>
                        <a:rPr lang="tr-TR" dirty="0"/>
                        <a:t>(3,1)</a:t>
                      </a:r>
                      <a:endParaRPr lang="en-US" dirty="0"/>
                    </a:p>
                  </a:txBody>
                  <a:tcPr/>
                </a:tc>
                <a:extLst>
                  <a:ext uri="{0D108BD9-81ED-4DB2-BD59-A6C34878D82A}">
                    <a16:rowId xmlns:a16="http://schemas.microsoft.com/office/drawing/2014/main" val="4026271416"/>
                  </a:ext>
                </a:extLst>
              </a:tr>
              <a:tr h="370840">
                <a:tc>
                  <a:txBody>
                    <a:bodyPr/>
                    <a:lstStyle/>
                    <a:p>
                      <a:pPr algn="ctr"/>
                      <a:r>
                        <a:rPr lang="tr-TR" dirty="0" err="1"/>
                        <a:t>max</a:t>
                      </a:r>
                      <a:r>
                        <a:rPr lang="tr-TR" dirty="0"/>
                        <a:t>(</a:t>
                      </a:r>
                      <a:r>
                        <a:rPr lang="tr-TR" dirty="0" err="1"/>
                        <a:t>x,y</a:t>
                      </a:r>
                      <a:r>
                        <a:rPr lang="tr-TR" dirty="0"/>
                        <a:t>)</a:t>
                      </a:r>
                      <a:endParaRPr lang="en-US" dirty="0"/>
                    </a:p>
                  </a:txBody>
                  <a:tcPr/>
                </a:tc>
                <a:tc>
                  <a:txBody>
                    <a:bodyPr/>
                    <a:lstStyle/>
                    <a:p>
                      <a:pPr algn="ctr"/>
                      <a:r>
                        <a:rPr lang="tr-TR" dirty="0"/>
                        <a:t>x ve y </a:t>
                      </a:r>
                      <a:r>
                        <a:rPr lang="tr-TR" dirty="0" err="1"/>
                        <a:t>nin</a:t>
                      </a:r>
                      <a:r>
                        <a:rPr lang="tr-TR" dirty="0"/>
                        <a:t> büyük olanını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max</a:t>
                      </a:r>
                      <a:r>
                        <a:rPr lang="tr-TR" dirty="0"/>
                        <a:t>(2,4)</a:t>
                      </a:r>
                      <a:endParaRPr lang="en-US" dirty="0"/>
                    </a:p>
                    <a:p>
                      <a:pPr algn="ctr"/>
                      <a:endParaRPr lang="en-US" dirty="0"/>
                    </a:p>
                  </a:txBody>
                  <a:tcPr/>
                </a:tc>
                <a:tc>
                  <a:txBody>
                    <a:bodyPr/>
                    <a:lstStyle/>
                    <a:p>
                      <a:pPr algn="ctr"/>
                      <a:r>
                        <a:rPr lang="tr-TR" dirty="0"/>
                        <a:t>4</a:t>
                      </a:r>
                      <a:endParaRPr lang="en-US" dirty="0"/>
                    </a:p>
                  </a:txBody>
                  <a:tcPr/>
                </a:tc>
                <a:extLst>
                  <a:ext uri="{0D108BD9-81ED-4DB2-BD59-A6C34878D82A}">
                    <a16:rowId xmlns:a16="http://schemas.microsoft.com/office/drawing/2014/main" val="3526250044"/>
                  </a:ext>
                </a:extLst>
              </a:tr>
              <a:tr h="370840">
                <a:tc>
                  <a:txBody>
                    <a:bodyPr/>
                    <a:lstStyle/>
                    <a:p>
                      <a:pPr algn="ctr"/>
                      <a:r>
                        <a:rPr lang="tr-TR" dirty="0" err="1"/>
                        <a:t>min</a:t>
                      </a:r>
                      <a:r>
                        <a:rPr lang="tr-TR" dirty="0"/>
                        <a:t>(x, y)</a:t>
                      </a:r>
                      <a:endParaRPr lang="en-US" dirty="0"/>
                    </a:p>
                  </a:txBody>
                  <a:tcPr/>
                </a:tc>
                <a:tc>
                  <a:txBody>
                    <a:bodyPr/>
                    <a:lstStyle/>
                    <a:p>
                      <a:pPr algn="ctr"/>
                      <a:r>
                        <a:rPr lang="tr-TR" dirty="0"/>
                        <a:t>x ve y </a:t>
                      </a:r>
                      <a:r>
                        <a:rPr lang="tr-TR" dirty="0" err="1"/>
                        <a:t>nin</a:t>
                      </a:r>
                      <a:r>
                        <a:rPr lang="tr-TR" dirty="0"/>
                        <a:t> küçük olanını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min</a:t>
                      </a:r>
                      <a:r>
                        <a:rPr lang="tr-TR" dirty="0"/>
                        <a:t>(2, 4)</a:t>
                      </a:r>
                      <a:endParaRPr lang="en-US" dirty="0"/>
                    </a:p>
                    <a:p>
                      <a:pPr algn="ctr"/>
                      <a:endParaRPr lang="en-US" dirty="0"/>
                    </a:p>
                  </a:txBody>
                  <a:tcPr/>
                </a:tc>
                <a:tc>
                  <a:txBody>
                    <a:bodyPr/>
                    <a:lstStyle/>
                    <a:p>
                      <a:pPr algn="ctr"/>
                      <a:r>
                        <a:rPr lang="tr-TR" dirty="0"/>
                        <a:t>2</a:t>
                      </a:r>
                      <a:endParaRPr lang="en-US" dirty="0"/>
                    </a:p>
                  </a:txBody>
                  <a:tcPr/>
                </a:tc>
                <a:extLst>
                  <a:ext uri="{0D108BD9-81ED-4DB2-BD59-A6C34878D82A}">
                    <a16:rowId xmlns:a16="http://schemas.microsoft.com/office/drawing/2014/main" val="3294032889"/>
                  </a:ext>
                </a:extLst>
              </a:tr>
              <a:tr h="370840">
                <a:tc>
                  <a:txBody>
                    <a:bodyPr/>
                    <a:lstStyle/>
                    <a:p>
                      <a:pPr algn="ctr"/>
                      <a:r>
                        <a:rPr lang="tr-TR" dirty="0" err="1"/>
                        <a:t>ord</a:t>
                      </a:r>
                      <a:r>
                        <a:rPr lang="tr-TR" dirty="0"/>
                        <a:t>(x)</a:t>
                      </a:r>
                      <a:endParaRPr lang="en-US" dirty="0"/>
                    </a:p>
                  </a:txBody>
                  <a:tcPr/>
                </a:tc>
                <a:tc>
                  <a:txBody>
                    <a:bodyPr/>
                    <a:lstStyle/>
                    <a:p>
                      <a:pPr algn="ctr"/>
                      <a:r>
                        <a:rPr lang="tr-TR" dirty="0" err="1"/>
                        <a:t>chr</a:t>
                      </a:r>
                      <a:r>
                        <a:rPr lang="tr-TR" dirty="0"/>
                        <a:t>(x)’in tersi işleve sahiptir.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ord</a:t>
                      </a:r>
                      <a:r>
                        <a:rPr lang="tr-TR" dirty="0"/>
                        <a:t>(‘a’)</a:t>
                      </a:r>
                      <a:endParaRPr lang="en-US" dirty="0"/>
                    </a:p>
                  </a:txBody>
                  <a:tcPr/>
                </a:tc>
                <a:tc>
                  <a:txBody>
                    <a:bodyPr/>
                    <a:lstStyle/>
                    <a:p>
                      <a:pPr algn="ctr"/>
                      <a:r>
                        <a:rPr lang="tr-TR" dirty="0"/>
                        <a:t>97</a:t>
                      </a:r>
                      <a:endParaRPr lang="en-US" dirty="0"/>
                    </a:p>
                  </a:txBody>
                  <a:tcPr/>
                </a:tc>
                <a:extLst>
                  <a:ext uri="{0D108BD9-81ED-4DB2-BD59-A6C34878D82A}">
                    <a16:rowId xmlns:a16="http://schemas.microsoft.com/office/drawing/2014/main" val="2589010080"/>
                  </a:ext>
                </a:extLst>
              </a:tr>
              <a:tr h="370840">
                <a:tc>
                  <a:txBody>
                    <a:bodyPr/>
                    <a:lstStyle/>
                    <a:p>
                      <a:pPr algn="ctr"/>
                      <a:r>
                        <a:rPr lang="tr-TR" dirty="0" err="1"/>
                        <a:t>pow</a:t>
                      </a:r>
                      <a:r>
                        <a:rPr lang="tr-TR" dirty="0"/>
                        <a:t>(x, y)</a:t>
                      </a:r>
                      <a:endParaRPr lang="en-US" dirty="0"/>
                    </a:p>
                  </a:txBody>
                  <a:tcPr/>
                </a:tc>
                <a:tc>
                  <a:txBody>
                    <a:bodyPr/>
                    <a:lstStyle/>
                    <a:p>
                      <a:pPr algn="ctr"/>
                      <a:r>
                        <a:rPr lang="tr-TR" dirty="0" err="1"/>
                        <a:t>x’in</a:t>
                      </a:r>
                      <a:r>
                        <a:rPr lang="tr-TR" dirty="0"/>
                        <a:t> y inci kuvvetini verir.</a:t>
                      </a:r>
                      <a:endParaRPr lang="en-US" dirty="0"/>
                    </a:p>
                  </a:txBody>
                  <a:tcPr/>
                </a:tc>
                <a:tc>
                  <a:txBody>
                    <a:bodyPr/>
                    <a:lstStyle/>
                    <a:p>
                      <a:pPr algn="ctr"/>
                      <a:r>
                        <a:rPr lang="tr-TR" dirty="0" err="1"/>
                        <a:t>pow</a:t>
                      </a:r>
                      <a:r>
                        <a:rPr lang="tr-TR" dirty="0"/>
                        <a:t>(2, 3)</a:t>
                      </a:r>
                      <a:endParaRPr lang="en-US" dirty="0"/>
                    </a:p>
                  </a:txBody>
                  <a:tcPr/>
                </a:tc>
                <a:tc>
                  <a:txBody>
                    <a:bodyPr/>
                    <a:lstStyle/>
                    <a:p>
                      <a:pPr algn="ctr"/>
                      <a:r>
                        <a:rPr lang="tr-TR" dirty="0"/>
                        <a:t>8</a:t>
                      </a:r>
                      <a:endParaRPr lang="en-US" dirty="0"/>
                    </a:p>
                  </a:txBody>
                  <a:tcPr/>
                </a:tc>
                <a:extLst>
                  <a:ext uri="{0D108BD9-81ED-4DB2-BD59-A6C34878D82A}">
                    <a16:rowId xmlns:a16="http://schemas.microsoft.com/office/drawing/2014/main" val="528655558"/>
                  </a:ext>
                </a:extLst>
              </a:tr>
              <a:tr h="370840">
                <a:tc>
                  <a:txBody>
                    <a:bodyPr/>
                    <a:lstStyle/>
                    <a:p>
                      <a:pPr algn="ctr"/>
                      <a:r>
                        <a:rPr lang="tr-TR" dirty="0"/>
                        <a:t>bin(x)</a:t>
                      </a:r>
                      <a:endParaRPr lang="en-US" dirty="0"/>
                    </a:p>
                  </a:txBody>
                  <a:tcPr/>
                </a:tc>
                <a:tc>
                  <a:txBody>
                    <a:bodyPr/>
                    <a:lstStyle/>
                    <a:p>
                      <a:pPr algn="ctr"/>
                      <a:r>
                        <a:rPr lang="tr-TR" dirty="0" err="1"/>
                        <a:t>x’i</a:t>
                      </a:r>
                      <a:r>
                        <a:rPr lang="tr-TR" dirty="0"/>
                        <a:t> ikili(</a:t>
                      </a:r>
                      <a:r>
                        <a:rPr lang="tr-TR" dirty="0" err="1"/>
                        <a:t>binary</a:t>
                      </a:r>
                      <a:r>
                        <a:rPr lang="tr-TR" dirty="0"/>
                        <a:t>) sayı sistemine çevirir.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bin(25)</a:t>
                      </a:r>
                      <a:endParaRPr lang="en-US" dirty="0"/>
                    </a:p>
                  </a:txBody>
                  <a:tcPr/>
                </a:tc>
                <a:tc>
                  <a:txBody>
                    <a:bodyPr/>
                    <a:lstStyle/>
                    <a:p>
                      <a:pPr algn="ctr"/>
                      <a:r>
                        <a:rPr lang="tr-TR" dirty="0"/>
                        <a:t>0b11001</a:t>
                      </a:r>
                      <a:endParaRPr lang="en-US" dirty="0"/>
                    </a:p>
                  </a:txBody>
                  <a:tcPr/>
                </a:tc>
                <a:extLst>
                  <a:ext uri="{0D108BD9-81ED-4DB2-BD59-A6C34878D82A}">
                    <a16:rowId xmlns:a16="http://schemas.microsoft.com/office/drawing/2014/main" val="3023696353"/>
                  </a:ext>
                </a:extLst>
              </a:tr>
            </a:tbl>
          </a:graphicData>
        </a:graphic>
      </p:graphicFrame>
    </p:spTree>
    <p:extLst>
      <p:ext uri="{BB962C8B-B14F-4D97-AF65-F5344CB8AC3E}">
        <p14:creationId xmlns:p14="http://schemas.microsoft.com/office/powerpoint/2010/main" val="2644068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6C134B2A-9679-A144-F693-0EA0530F0B40}"/>
              </a:ext>
            </a:extLst>
          </p:cNvPr>
          <p:cNvGraphicFramePr>
            <a:graphicFrameLocks noGrp="1"/>
          </p:cNvGraphicFramePr>
          <p:nvPr>
            <p:extLst>
              <p:ext uri="{D42A27DB-BD31-4B8C-83A1-F6EECF244321}">
                <p14:modId xmlns:p14="http://schemas.microsoft.com/office/powerpoint/2010/main" val="4268080186"/>
              </p:ext>
            </p:extLst>
          </p:nvPr>
        </p:nvGraphicFramePr>
        <p:xfrm>
          <a:off x="2103376" y="1760178"/>
          <a:ext cx="7697216" cy="3388360"/>
        </p:xfrm>
        <a:graphic>
          <a:graphicData uri="http://schemas.openxmlformats.org/drawingml/2006/table">
            <a:tbl>
              <a:tblPr firstRow="1" bandRow="1">
                <a:tableStyleId>{5C22544A-7EE6-4342-B048-85BDC9FD1C3A}</a:tableStyleId>
              </a:tblPr>
              <a:tblGrid>
                <a:gridCol w="1924304">
                  <a:extLst>
                    <a:ext uri="{9D8B030D-6E8A-4147-A177-3AD203B41FA5}">
                      <a16:colId xmlns:a16="http://schemas.microsoft.com/office/drawing/2014/main" val="3915642907"/>
                    </a:ext>
                  </a:extLst>
                </a:gridCol>
                <a:gridCol w="1924304">
                  <a:extLst>
                    <a:ext uri="{9D8B030D-6E8A-4147-A177-3AD203B41FA5}">
                      <a16:colId xmlns:a16="http://schemas.microsoft.com/office/drawing/2014/main" val="1494586935"/>
                    </a:ext>
                  </a:extLst>
                </a:gridCol>
                <a:gridCol w="1924304">
                  <a:extLst>
                    <a:ext uri="{9D8B030D-6E8A-4147-A177-3AD203B41FA5}">
                      <a16:colId xmlns:a16="http://schemas.microsoft.com/office/drawing/2014/main" val="2460302913"/>
                    </a:ext>
                  </a:extLst>
                </a:gridCol>
                <a:gridCol w="1924304">
                  <a:extLst>
                    <a:ext uri="{9D8B030D-6E8A-4147-A177-3AD203B41FA5}">
                      <a16:colId xmlns:a16="http://schemas.microsoft.com/office/drawing/2014/main" val="688339004"/>
                    </a:ext>
                  </a:extLst>
                </a:gridCol>
              </a:tblGrid>
              <a:tr h="370840">
                <a:tc>
                  <a:txBody>
                    <a:bodyPr/>
                    <a:lstStyle/>
                    <a:p>
                      <a:pPr algn="ctr"/>
                      <a:r>
                        <a:rPr lang="tr-TR" dirty="0"/>
                        <a:t>Fonksiyon</a:t>
                      </a:r>
                      <a:endParaRPr lang="en-US" dirty="0"/>
                    </a:p>
                  </a:txBody>
                  <a:tcPr/>
                </a:tc>
                <a:tc>
                  <a:txBody>
                    <a:bodyPr/>
                    <a:lstStyle/>
                    <a:p>
                      <a:pPr algn="ctr"/>
                      <a:r>
                        <a:rPr lang="tr-TR" dirty="0"/>
                        <a:t>Açıklama</a:t>
                      </a:r>
                      <a:endParaRPr lang="en-US" dirty="0"/>
                    </a:p>
                  </a:txBody>
                  <a:tcPr/>
                </a:tc>
                <a:tc>
                  <a:txBody>
                    <a:bodyPr/>
                    <a:lstStyle/>
                    <a:p>
                      <a:pPr algn="ctr"/>
                      <a:r>
                        <a:rPr lang="tr-TR" dirty="0"/>
                        <a:t>Örnek Kullanım</a:t>
                      </a:r>
                      <a:endParaRPr lang="en-US" dirty="0"/>
                    </a:p>
                  </a:txBody>
                  <a:tcPr/>
                </a:tc>
                <a:tc>
                  <a:txBody>
                    <a:bodyPr/>
                    <a:lstStyle/>
                    <a:p>
                      <a:pPr algn="ctr"/>
                      <a:r>
                        <a:rPr lang="tr-TR" dirty="0"/>
                        <a:t>Çıktı</a:t>
                      </a:r>
                      <a:endParaRPr lang="en-US" dirty="0"/>
                    </a:p>
                  </a:txBody>
                  <a:tcPr/>
                </a:tc>
                <a:extLst>
                  <a:ext uri="{0D108BD9-81ED-4DB2-BD59-A6C34878D82A}">
                    <a16:rowId xmlns:a16="http://schemas.microsoft.com/office/drawing/2014/main" val="3783216639"/>
                  </a:ext>
                </a:extLst>
              </a:tr>
              <a:tr h="370840">
                <a:tc>
                  <a:txBody>
                    <a:bodyPr/>
                    <a:lstStyle/>
                    <a:p>
                      <a:pPr algn="ctr"/>
                      <a:r>
                        <a:rPr lang="tr-TR" dirty="0" err="1"/>
                        <a:t>hex</a:t>
                      </a:r>
                      <a:r>
                        <a:rPr lang="tr-TR" dirty="0"/>
                        <a:t>(x)</a:t>
                      </a:r>
                      <a:endParaRPr lang="en-US" dirty="0"/>
                    </a:p>
                  </a:txBody>
                  <a:tcPr/>
                </a:tc>
                <a:tc>
                  <a:txBody>
                    <a:bodyPr/>
                    <a:lstStyle/>
                    <a:p>
                      <a:pPr algn="ctr"/>
                      <a:r>
                        <a:rPr lang="tr-TR" dirty="0" err="1"/>
                        <a:t>x’i</a:t>
                      </a:r>
                      <a:r>
                        <a:rPr lang="tr-TR" dirty="0"/>
                        <a:t> </a:t>
                      </a:r>
                      <a:r>
                        <a:rPr lang="tr-TR" dirty="0" err="1"/>
                        <a:t>onaltılı</a:t>
                      </a:r>
                      <a:r>
                        <a:rPr lang="tr-TR" dirty="0"/>
                        <a:t>(</a:t>
                      </a:r>
                      <a:r>
                        <a:rPr lang="tr-TR" dirty="0" err="1"/>
                        <a:t>hexadecimal</a:t>
                      </a:r>
                      <a:r>
                        <a:rPr lang="tr-TR" dirty="0"/>
                        <a:t>) sayı sistemine çevirir.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hex</a:t>
                      </a:r>
                      <a:r>
                        <a:rPr lang="tr-TR" dirty="0"/>
                        <a:t>(25)</a:t>
                      </a:r>
                      <a:endParaRPr lang="en-US" dirty="0"/>
                    </a:p>
                  </a:txBody>
                  <a:tcPr/>
                </a:tc>
                <a:tc>
                  <a:txBody>
                    <a:bodyPr/>
                    <a:lstStyle/>
                    <a:p>
                      <a:pPr algn="ctr"/>
                      <a:r>
                        <a:rPr lang="tr-TR" dirty="0"/>
                        <a:t>0x19</a:t>
                      </a:r>
                      <a:endParaRPr lang="en-US" dirty="0"/>
                    </a:p>
                  </a:txBody>
                  <a:tcPr/>
                </a:tc>
                <a:extLst>
                  <a:ext uri="{0D108BD9-81ED-4DB2-BD59-A6C34878D82A}">
                    <a16:rowId xmlns:a16="http://schemas.microsoft.com/office/drawing/2014/main" val="1667909316"/>
                  </a:ext>
                </a:extLst>
              </a:tr>
              <a:tr h="370840">
                <a:tc>
                  <a:txBody>
                    <a:bodyPr/>
                    <a:lstStyle/>
                    <a:p>
                      <a:pPr algn="ctr"/>
                      <a:r>
                        <a:rPr lang="tr-TR" dirty="0" err="1"/>
                        <a:t>oct</a:t>
                      </a:r>
                      <a:r>
                        <a:rPr lang="tr-TR" dirty="0"/>
                        <a:t>(x)</a:t>
                      </a:r>
                      <a:endParaRPr lang="en-US" dirty="0"/>
                    </a:p>
                  </a:txBody>
                  <a:tcPr/>
                </a:tc>
                <a:tc>
                  <a:txBody>
                    <a:bodyPr/>
                    <a:lstStyle/>
                    <a:p>
                      <a:pPr algn="ctr"/>
                      <a:r>
                        <a:rPr lang="tr-TR" dirty="0" err="1"/>
                        <a:t>x’i</a:t>
                      </a:r>
                      <a:r>
                        <a:rPr lang="tr-TR" dirty="0"/>
                        <a:t> sekizli(</a:t>
                      </a:r>
                      <a:r>
                        <a:rPr lang="tr-TR" dirty="0" err="1"/>
                        <a:t>octal</a:t>
                      </a:r>
                      <a:r>
                        <a:rPr lang="tr-TR" dirty="0"/>
                        <a:t>) sayı sistemine çevirir.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oct</a:t>
                      </a:r>
                      <a:r>
                        <a:rPr lang="tr-TR" dirty="0"/>
                        <a:t>(25)</a:t>
                      </a:r>
                      <a:endParaRPr lang="en-US" dirty="0"/>
                    </a:p>
                  </a:txBody>
                  <a:tcPr/>
                </a:tc>
                <a:tc>
                  <a:txBody>
                    <a:bodyPr/>
                    <a:lstStyle/>
                    <a:p>
                      <a:pPr algn="ctr"/>
                      <a:r>
                        <a:rPr lang="tr-TR" dirty="0"/>
                        <a:t>0o31</a:t>
                      </a:r>
                      <a:endParaRPr lang="en-US" dirty="0"/>
                    </a:p>
                  </a:txBody>
                  <a:tcPr/>
                </a:tc>
                <a:extLst>
                  <a:ext uri="{0D108BD9-81ED-4DB2-BD59-A6C34878D82A}">
                    <a16:rowId xmlns:a16="http://schemas.microsoft.com/office/drawing/2014/main" val="1965461736"/>
                  </a:ext>
                </a:extLst>
              </a:tr>
              <a:tr h="370840">
                <a:tc>
                  <a:txBody>
                    <a:bodyPr/>
                    <a:lstStyle/>
                    <a:p>
                      <a:pPr algn="ctr"/>
                      <a:r>
                        <a:rPr lang="tr-TR" dirty="0" err="1"/>
                        <a:t>sum</a:t>
                      </a:r>
                      <a:r>
                        <a:rPr lang="tr-TR" dirty="0"/>
                        <a:t>(</a:t>
                      </a:r>
                      <a:r>
                        <a:rPr lang="en-US" dirty="0"/>
                        <a:t>[</a:t>
                      </a:r>
                      <a:r>
                        <a:rPr lang="tr-TR" dirty="0"/>
                        <a:t>x, y, z</a:t>
                      </a:r>
                      <a:r>
                        <a:rPr lang="en-US" dirty="0"/>
                        <a:t>]</a:t>
                      </a:r>
                      <a:r>
                        <a:rPr lang="tr-TR" dirty="0"/>
                        <a:t>)</a:t>
                      </a:r>
                      <a:endParaRPr lang="en-US" dirty="0"/>
                    </a:p>
                  </a:txBody>
                  <a:tcPr/>
                </a:tc>
                <a:tc>
                  <a:txBody>
                    <a:bodyPr/>
                    <a:lstStyle/>
                    <a:p>
                      <a:pPr algn="ctr"/>
                      <a:r>
                        <a:rPr lang="tr-TR" dirty="0"/>
                        <a:t>Bir listedeki elemanların toplamını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sum</a:t>
                      </a:r>
                      <a:r>
                        <a:rPr lang="tr-TR" dirty="0"/>
                        <a:t>(</a:t>
                      </a:r>
                      <a:r>
                        <a:rPr lang="en-US" dirty="0"/>
                        <a:t>[</a:t>
                      </a:r>
                      <a:r>
                        <a:rPr lang="tr-TR" dirty="0"/>
                        <a:t>1, 2, 3, 4, 5</a:t>
                      </a:r>
                      <a:r>
                        <a:rPr lang="en-US" dirty="0"/>
                        <a:t>]</a:t>
                      </a:r>
                      <a:r>
                        <a:rPr lang="tr-TR" dirty="0"/>
                        <a:t>)</a:t>
                      </a:r>
                      <a:endParaRPr lang="en-US" dirty="0"/>
                    </a:p>
                  </a:txBody>
                  <a:tcPr/>
                </a:tc>
                <a:tc>
                  <a:txBody>
                    <a:bodyPr/>
                    <a:lstStyle/>
                    <a:p>
                      <a:pPr algn="ctr"/>
                      <a:r>
                        <a:rPr lang="tr-TR" dirty="0"/>
                        <a:t>15</a:t>
                      </a:r>
                      <a:endParaRPr lang="en-US" dirty="0"/>
                    </a:p>
                  </a:txBody>
                  <a:tcPr/>
                </a:tc>
                <a:extLst>
                  <a:ext uri="{0D108BD9-81ED-4DB2-BD59-A6C34878D82A}">
                    <a16:rowId xmlns:a16="http://schemas.microsoft.com/office/drawing/2014/main" val="1534067034"/>
                  </a:ext>
                </a:extLst>
              </a:tr>
            </a:tbl>
          </a:graphicData>
        </a:graphic>
      </p:graphicFrame>
      <p:sp>
        <p:nvSpPr>
          <p:cNvPr id="6" name="TextBox 5">
            <a:extLst>
              <a:ext uri="{FF2B5EF4-FFF2-40B4-BE49-F238E27FC236}">
                <a16:creationId xmlns:a16="http://schemas.microsoft.com/office/drawing/2014/main" id="{AECF3929-ECDC-C8FF-9E4B-DF17F66F060F}"/>
              </a:ext>
            </a:extLst>
          </p:cNvPr>
          <p:cNvSpPr txBox="1"/>
          <p:nvPr/>
        </p:nvSpPr>
        <p:spPr>
          <a:xfrm>
            <a:off x="5375912" y="5174813"/>
            <a:ext cx="1152144" cy="369332"/>
          </a:xfrm>
          <a:prstGeom prst="rect">
            <a:avLst/>
          </a:prstGeom>
          <a:noFill/>
        </p:spPr>
        <p:txBody>
          <a:bodyPr wrap="square" rtlCol="0">
            <a:spAutoFit/>
          </a:bodyPr>
          <a:lstStyle/>
          <a:p>
            <a:r>
              <a:rPr lang="tr-TR" dirty="0"/>
              <a:t>TABLO 3.1</a:t>
            </a:r>
            <a:endParaRPr lang="en-US" dirty="0"/>
          </a:p>
        </p:txBody>
      </p:sp>
    </p:spTree>
    <p:extLst>
      <p:ext uri="{BB962C8B-B14F-4D97-AF65-F5344CB8AC3E}">
        <p14:creationId xmlns:p14="http://schemas.microsoft.com/office/powerpoint/2010/main" val="4225759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101503"/>
            <a:ext cx="8208912" cy="6526105"/>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B18F995A-580A-A86C-E5B9-882583070F32}"/>
              </a:ext>
            </a:extLst>
          </p:cNvPr>
          <p:cNvGraphicFramePr>
            <a:graphicFrameLocks noGrp="1"/>
          </p:cNvGraphicFramePr>
          <p:nvPr>
            <p:extLst>
              <p:ext uri="{D42A27DB-BD31-4B8C-83A1-F6EECF244321}">
                <p14:modId xmlns:p14="http://schemas.microsoft.com/office/powerpoint/2010/main" val="107996509"/>
              </p:ext>
            </p:extLst>
          </p:nvPr>
        </p:nvGraphicFramePr>
        <p:xfrm>
          <a:off x="2098804" y="119465"/>
          <a:ext cx="7706360" cy="6405880"/>
        </p:xfrm>
        <a:graphic>
          <a:graphicData uri="http://schemas.openxmlformats.org/drawingml/2006/table">
            <a:tbl>
              <a:tblPr firstRow="1" bandRow="1">
                <a:tableStyleId>{5C22544A-7EE6-4342-B048-85BDC9FD1C3A}</a:tableStyleId>
              </a:tblPr>
              <a:tblGrid>
                <a:gridCol w="1926590">
                  <a:extLst>
                    <a:ext uri="{9D8B030D-6E8A-4147-A177-3AD203B41FA5}">
                      <a16:colId xmlns:a16="http://schemas.microsoft.com/office/drawing/2014/main" val="1049312990"/>
                    </a:ext>
                  </a:extLst>
                </a:gridCol>
                <a:gridCol w="1926590">
                  <a:extLst>
                    <a:ext uri="{9D8B030D-6E8A-4147-A177-3AD203B41FA5}">
                      <a16:colId xmlns:a16="http://schemas.microsoft.com/office/drawing/2014/main" val="2175209884"/>
                    </a:ext>
                  </a:extLst>
                </a:gridCol>
                <a:gridCol w="1926590">
                  <a:extLst>
                    <a:ext uri="{9D8B030D-6E8A-4147-A177-3AD203B41FA5}">
                      <a16:colId xmlns:a16="http://schemas.microsoft.com/office/drawing/2014/main" val="465393102"/>
                    </a:ext>
                  </a:extLst>
                </a:gridCol>
                <a:gridCol w="1926590">
                  <a:extLst>
                    <a:ext uri="{9D8B030D-6E8A-4147-A177-3AD203B41FA5}">
                      <a16:colId xmlns:a16="http://schemas.microsoft.com/office/drawing/2014/main" val="2042596149"/>
                    </a:ext>
                  </a:extLst>
                </a:gridCol>
              </a:tblGrid>
              <a:tr h="370840">
                <a:tc>
                  <a:txBody>
                    <a:bodyPr/>
                    <a:lstStyle/>
                    <a:p>
                      <a:pPr algn="ctr"/>
                      <a:r>
                        <a:rPr lang="tr-TR" dirty="0"/>
                        <a:t>Fonksiyon</a:t>
                      </a:r>
                      <a:endParaRPr lang="en-US" dirty="0"/>
                    </a:p>
                  </a:txBody>
                  <a:tcPr/>
                </a:tc>
                <a:tc>
                  <a:txBody>
                    <a:bodyPr/>
                    <a:lstStyle/>
                    <a:p>
                      <a:pPr algn="ctr"/>
                      <a:r>
                        <a:rPr lang="tr-TR" dirty="0"/>
                        <a:t>Açıklama</a:t>
                      </a:r>
                      <a:endParaRPr lang="en-US" dirty="0"/>
                    </a:p>
                  </a:txBody>
                  <a:tcPr/>
                </a:tc>
                <a:tc>
                  <a:txBody>
                    <a:bodyPr/>
                    <a:lstStyle/>
                    <a:p>
                      <a:pPr algn="ctr"/>
                      <a:r>
                        <a:rPr lang="tr-TR" dirty="0"/>
                        <a:t>Örnek Kullanım</a:t>
                      </a:r>
                      <a:endParaRPr lang="en-US" dirty="0"/>
                    </a:p>
                  </a:txBody>
                  <a:tcPr/>
                </a:tc>
                <a:tc>
                  <a:txBody>
                    <a:bodyPr/>
                    <a:lstStyle/>
                    <a:p>
                      <a:pPr algn="ctr"/>
                      <a:r>
                        <a:rPr lang="tr-TR" dirty="0"/>
                        <a:t>Çıktı</a:t>
                      </a:r>
                      <a:endParaRPr lang="en-US" dirty="0"/>
                    </a:p>
                  </a:txBody>
                  <a:tcPr/>
                </a:tc>
                <a:extLst>
                  <a:ext uri="{0D108BD9-81ED-4DB2-BD59-A6C34878D82A}">
                    <a16:rowId xmlns:a16="http://schemas.microsoft.com/office/drawing/2014/main" val="25429162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fabs(</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x sayısının mutlak değerini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fabs(</a:t>
                      </a:r>
                      <a:r>
                        <a:rPr lang="tr-TR" sz="1800" b="0" kern="1200" dirty="0">
                          <a:solidFill>
                            <a:schemeClr val="dk1"/>
                          </a:solidFill>
                          <a:effectLst/>
                          <a:latin typeface="+mn-lt"/>
                          <a:ea typeface="+mn-ea"/>
                          <a:cs typeface="+mn-cs"/>
                        </a:rPr>
                        <a:t>-23</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23.0</a:t>
                      </a:r>
                      <a:endParaRPr lang="en-US" dirty="0"/>
                    </a:p>
                  </a:txBody>
                  <a:tcPr/>
                </a:tc>
                <a:extLst>
                  <a:ext uri="{0D108BD9-81ED-4DB2-BD59-A6C34878D82A}">
                    <a16:rowId xmlns:a16="http://schemas.microsoft.com/office/drawing/2014/main" val="20587160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ceil(</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x sayısının bir üst tamsayıya dönüştürür.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ceil(</a:t>
                      </a:r>
                      <a:r>
                        <a:rPr lang="tr-TR" sz="1800" b="0" kern="1200" dirty="0">
                          <a:solidFill>
                            <a:schemeClr val="dk1"/>
                          </a:solidFill>
                          <a:effectLst/>
                          <a:latin typeface="+mn-lt"/>
                          <a:ea typeface="+mn-ea"/>
                          <a:cs typeface="+mn-cs"/>
                        </a:rPr>
                        <a:t>2.5</a:t>
                      </a:r>
                      <a:r>
                        <a:rPr lang="en-US" sz="1800" b="0" kern="1200" dirty="0">
                          <a:solidFill>
                            <a:schemeClr val="dk1"/>
                          </a:solidFill>
                          <a:effectLst/>
                          <a:latin typeface="+mn-lt"/>
                          <a:ea typeface="+mn-ea"/>
                          <a:cs typeface="+mn-cs"/>
                        </a:rPr>
                        <a:t>)</a:t>
                      </a:r>
                    </a:p>
                  </a:txBody>
                  <a:tcPr/>
                </a:tc>
                <a:tc>
                  <a:txBody>
                    <a:bodyPr/>
                    <a:lstStyle/>
                    <a:p>
                      <a:pPr algn="ctr"/>
                      <a:r>
                        <a:rPr lang="tr-TR" dirty="0"/>
                        <a:t>3</a:t>
                      </a:r>
                      <a:endParaRPr lang="en-US" dirty="0"/>
                    </a:p>
                  </a:txBody>
                  <a:tcPr/>
                </a:tc>
                <a:extLst>
                  <a:ext uri="{0D108BD9-81ED-4DB2-BD59-A6C34878D82A}">
                    <a16:rowId xmlns:a16="http://schemas.microsoft.com/office/drawing/2014/main" val="23890893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floor(</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x sayısını bir alt tamsayıya dönüştürür.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floor(</a:t>
                      </a:r>
                      <a:r>
                        <a:rPr lang="tr-TR" sz="1800" b="0" kern="1200" dirty="0">
                          <a:solidFill>
                            <a:schemeClr val="dk1"/>
                          </a:solidFill>
                          <a:effectLst/>
                          <a:latin typeface="+mn-lt"/>
                          <a:ea typeface="+mn-ea"/>
                          <a:cs typeface="+mn-cs"/>
                        </a:rPr>
                        <a:t>-2.5</a:t>
                      </a:r>
                      <a:r>
                        <a:rPr lang="en-US" sz="1800" b="0" kern="1200" dirty="0">
                          <a:solidFill>
                            <a:schemeClr val="dk1"/>
                          </a:solidFill>
                          <a:effectLst/>
                          <a:latin typeface="+mn-lt"/>
                          <a:ea typeface="+mn-ea"/>
                          <a:cs typeface="+mn-cs"/>
                        </a:rPr>
                        <a:t>)</a:t>
                      </a:r>
                    </a:p>
                  </a:txBody>
                  <a:tcPr/>
                </a:tc>
                <a:tc>
                  <a:txBody>
                    <a:bodyPr/>
                    <a:lstStyle/>
                    <a:p>
                      <a:pPr algn="ctr"/>
                      <a:r>
                        <a:rPr lang="tr-TR" dirty="0"/>
                        <a:t>-3</a:t>
                      </a:r>
                      <a:endParaRPr lang="en-US" dirty="0"/>
                    </a:p>
                  </a:txBody>
                  <a:tcPr/>
                </a:tc>
                <a:extLst>
                  <a:ext uri="{0D108BD9-81ED-4DB2-BD59-A6C34878D82A}">
                    <a16:rowId xmlns:a16="http://schemas.microsoft.com/office/drawing/2014/main" val="31128853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factorial(</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x sayısının faktöriyelini hesaplar.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factorial(</a:t>
                      </a:r>
                      <a:r>
                        <a:rPr lang="tr-TR" sz="1800" b="0" kern="1200" dirty="0">
                          <a:solidFill>
                            <a:schemeClr val="dk1"/>
                          </a:solidFill>
                          <a:effectLst/>
                          <a:latin typeface="+mn-lt"/>
                          <a:ea typeface="+mn-ea"/>
                          <a:cs typeface="+mn-cs"/>
                        </a:rPr>
                        <a:t>5</a:t>
                      </a:r>
                      <a:r>
                        <a:rPr lang="en-US" sz="1800" b="0" kern="1200" dirty="0">
                          <a:solidFill>
                            <a:schemeClr val="dk1"/>
                          </a:solidFill>
                          <a:effectLst/>
                          <a:latin typeface="+mn-lt"/>
                          <a:ea typeface="+mn-ea"/>
                          <a:cs typeface="+mn-cs"/>
                        </a:rPr>
                        <a:t>)</a:t>
                      </a:r>
                    </a:p>
                  </a:txBody>
                  <a:tcPr/>
                </a:tc>
                <a:tc>
                  <a:txBody>
                    <a:bodyPr/>
                    <a:lstStyle/>
                    <a:p>
                      <a:pPr algn="ctr"/>
                      <a:r>
                        <a:rPr lang="tr-TR" dirty="0"/>
                        <a:t>120</a:t>
                      </a:r>
                      <a:endParaRPr lang="en-US" dirty="0"/>
                    </a:p>
                  </a:txBody>
                  <a:tcPr/>
                </a:tc>
                <a:extLst>
                  <a:ext uri="{0D108BD9-81ED-4DB2-BD59-A6C34878D82A}">
                    <a16:rowId xmlns:a16="http://schemas.microsoft.com/office/drawing/2014/main" val="3185167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fmod</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err="1"/>
                        <a:t>x’in</a:t>
                      </a:r>
                      <a:r>
                        <a:rPr lang="tr-TR" dirty="0"/>
                        <a:t> y’ye bölümünden kalanı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fmod</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5, 3</a:t>
                      </a:r>
                      <a:r>
                        <a:rPr lang="en-US" sz="1800" b="0" kern="1200" dirty="0">
                          <a:solidFill>
                            <a:schemeClr val="dk1"/>
                          </a:solidFill>
                          <a:effectLst/>
                          <a:latin typeface="+mn-lt"/>
                          <a:ea typeface="+mn-ea"/>
                          <a:cs typeface="+mn-cs"/>
                        </a:rPr>
                        <a:t>)</a:t>
                      </a:r>
                    </a:p>
                  </a:txBody>
                  <a:tcPr/>
                </a:tc>
                <a:tc>
                  <a:txBody>
                    <a:bodyPr/>
                    <a:lstStyle/>
                    <a:p>
                      <a:pPr algn="ctr"/>
                      <a:r>
                        <a:rPr lang="tr-TR" dirty="0"/>
                        <a:t>2.0</a:t>
                      </a:r>
                      <a:endParaRPr lang="en-US" dirty="0"/>
                    </a:p>
                  </a:txBody>
                  <a:tcPr/>
                </a:tc>
                <a:extLst>
                  <a:ext uri="{0D108BD9-81ED-4DB2-BD59-A6C34878D82A}">
                    <a16:rowId xmlns:a16="http://schemas.microsoft.com/office/drawing/2014/main" val="35240109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frexp</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err="1"/>
                        <a:t>x’in</a:t>
                      </a:r>
                      <a:r>
                        <a:rPr lang="tr-TR" dirty="0"/>
                        <a:t> kayan nokta eşdeğerini (mantis, us) </a:t>
                      </a:r>
                      <a:r>
                        <a:rPr lang="tr-TR" dirty="0" err="1"/>
                        <a:t>döndürür.mantis</a:t>
                      </a:r>
                      <a:r>
                        <a:rPr lang="tr-TR" dirty="0"/>
                        <a:t> </a:t>
                      </a:r>
                      <a:r>
                        <a:rPr lang="tr-TR" dirty="0" err="1"/>
                        <a:t>float</a:t>
                      </a:r>
                      <a:r>
                        <a:rPr lang="tr-TR" dirty="0"/>
                        <a:t>, üs ise </a:t>
                      </a:r>
                      <a:r>
                        <a:rPr lang="tr-TR" dirty="0" err="1"/>
                        <a:t>int</a:t>
                      </a:r>
                      <a:r>
                        <a:rPr lang="tr-TR" dirty="0"/>
                        <a:t> tipindedir.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m</a:t>
                      </a:r>
                      <a:r>
                        <a:rPr lang="tr-TR" sz="1800" b="0" kern="1200" dirty="0" err="1">
                          <a:solidFill>
                            <a:schemeClr val="dk1"/>
                          </a:solidFill>
                          <a:effectLst/>
                          <a:latin typeface="+mn-lt"/>
                          <a:ea typeface="+mn-ea"/>
                          <a:cs typeface="+mn-cs"/>
                        </a:rPr>
                        <a:t>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frexp</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6</a:t>
                      </a:r>
                      <a:r>
                        <a:rPr lang="en-US" sz="1800" b="0" kern="1200" dirty="0">
                          <a:solidFill>
                            <a:schemeClr val="dk1"/>
                          </a:solidFill>
                          <a:effectLst/>
                          <a:latin typeface="+mn-lt"/>
                          <a:ea typeface="+mn-ea"/>
                          <a:cs typeface="+mn-cs"/>
                        </a:rPr>
                        <a:t>)</a:t>
                      </a:r>
                      <a:endParaRPr lang="tr-TR" sz="18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=mantis*2**us</a:t>
                      </a:r>
                      <a:endParaRPr lang="en-US" sz="1800" b="0" kern="1200" dirty="0">
                        <a:solidFill>
                          <a:schemeClr val="dk1"/>
                        </a:solidFill>
                        <a:effectLst/>
                        <a:latin typeface="+mn-lt"/>
                        <a:ea typeface="+mn-ea"/>
                        <a:cs typeface="+mn-cs"/>
                      </a:endParaRPr>
                    </a:p>
                  </a:txBody>
                  <a:tcPr/>
                </a:tc>
                <a:tc>
                  <a:txBody>
                    <a:bodyPr/>
                    <a:lstStyle/>
                    <a:p>
                      <a:pPr algn="ctr"/>
                      <a:r>
                        <a:rPr lang="tr-TR" dirty="0"/>
                        <a:t>(0.75, 3)</a:t>
                      </a:r>
                      <a:endParaRPr lang="en-US" dirty="0"/>
                    </a:p>
                  </a:txBody>
                  <a:tcPr/>
                </a:tc>
                <a:extLst>
                  <a:ext uri="{0D108BD9-81ED-4DB2-BD59-A6C34878D82A}">
                    <a16:rowId xmlns:a16="http://schemas.microsoft.com/office/drawing/2014/main" val="2543992150"/>
                  </a:ext>
                </a:extLst>
              </a:tr>
            </a:tbl>
          </a:graphicData>
        </a:graphic>
      </p:graphicFrame>
    </p:spTree>
    <p:extLst>
      <p:ext uri="{BB962C8B-B14F-4D97-AF65-F5344CB8AC3E}">
        <p14:creationId xmlns:p14="http://schemas.microsoft.com/office/powerpoint/2010/main" val="138281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34</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4D96EF21-CC71-919E-9F57-4110CCD4AC1D}"/>
              </a:ext>
            </a:extLst>
          </p:cNvPr>
          <p:cNvGraphicFramePr>
            <a:graphicFrameLocks noGrp="1"/>
          </p:cNvGraphicFramePr>
          <p:nvPr>
            <p:extLst>
              <p:ext uri="{D42A27DB-BD31-4B8C-83A1-F6EECF244321}">
                <p14:modId xmlns:p14="http://schemas.microsoft.com/office/powerpoint/2010/main" val="1885361945"/>
              </p:ext>
            </p:extLst>
          </p:nvPr>
        </p:nvGraphicFramePr>
        <p:xfrm>
          <a:off x="2153668" y="719666"/>
          <a:ext cx="7694420" cy="5734596"/>
        </p:xfrm>
        <a:graphic>
          <a:graphicData uri="http://schemas.openxmlformats.org/drawingml/2006/table">
            <a:tbl>
              <a:tblPr firstRow="1" bandRow="1">
                <a:tableStyleId>{5C22544A-7EE6-4342-B048-85BDC9FD1C3A}</a:tableStyleId>
              </a:tblPr>
              <a:tblGrid>
                <a:gridCol w="1923605">
                  <a:extLst>
                    <a:ext uri="{9D8B030D-6E8A-4147-A177-3AD203B41FA5}">
                      <a16:colId xmlns:a16="http://schemas.microsoft.com/office/drawing/2014/main" val="232821054"/>
                    </a:ext>
                  </a:extLst>
                </a:gridCol>
                <a:gridCol w="1923605">
                  <a:extLst>
                    <a:ext uri="{9D8B030D-6E8A-4147-A177-3AD203B41FA5}">
                      <a16:colId xmlns:a16="http://schemas.microsoft.com/office/drawing/2014/main" val="1064266362"/>
                    </a:ext>
                  </a:extLst>
                </a:gridCol>
                <a:gridCol w="1923605">
                  <a:extLst>
                    <a:ext uri="{9D8B030D-6E8A-4147-A177-3AD203B41FA5}">
                      <a16:colId xmlns:a16="http://schemas.microsoft.com/office/drawing/2014/main" val="2684165591"/>
                    </a:ext>
                  </a:extLst>
                </a:gridCol>
                <a:gridCol w="1923605">
                  <a:extLst>
                    <a:ext uri="{9D8B030D-6E8A-4147-A177-3AD203B41FA5}">
                      <a16:colId xmlns:a16="http://schemas.microsoft.com/office/drawing/2014/main" val="3975373981"/>
                    </a:ext>
                  </a:extLst>
                </a:gridCol>
              </a:tblGrid>
              <a:tr h="364218">
                <a:tc>
                  <a:txBody>
                    <a:bodyPr/>
                    <a:lstStyle/>
                    <a:p>
                      <a:pPr algn="ctr"/>
                      <a:r>
                        <a:rPr lang="tr-TR" dirty="0"/>
                        <a:t>Fonksiyonlar</a:t>
                      </a:r>
                      <a:endParaRPr lang="en-US" dirty="0"/>
                    </a:p>
                  </a:txBody>
                  <a:tcPr/>
                </a:tc>
                <a:tc>
                  <a:txBody>
                    <a:bodyPr/>
                    <a:lstStyle/>
                    <a:p>
                      <a:pPr algn="ctr"/>
                      <a:r>
                        <a:rPr lang="tr-TR" dirty="0"/>
                        <a:t>Açıklama</a:t>
                      </a:r>
                      <a:endParaRPr lang="en-US" dirty="0"/>
                    </a:p>
                  </a:txBody>
                  <a:tcPr/>
                </a:tc>
                <a:tc>
                  <a:txBody>
                    <a:bodyPr/>
                    <a:lstStyle/>
                    <a:p>
                      <a:pPr algn="ctr"/>
                      <a:r>
                        <a:rPr lang="tr-TR" dirty="0"/>
                        <a:t>Örnek Kullanım</a:t>
                      </a:r>
                      <a:endParaRPr lang="en-US" dirty="0"/>
                    </a:p>
                  </a:txBody>
                  <a:tcPr/>
                </a:tc>
                <a:tc>
                  <a:txBody>
                    <a:bodyPr/>
                    <a:lstStyle/>
                    <a:p>
                      <a:pPr algn="ctr"/>
                      <a:r>
                        <a:rPr lang="tr-TR" dirty="0"/>
                        <a:t>Çıktı</a:t>
                      </a:r>
                      <a:endParaRPr lang="en-US" dirty="0"/>
                    </a:p>
                  </a:txBody>
                  <a:tcPr/>
                </a:tc>
                <a:extLst>
                  <a:ext uri="{0D108BD9-81ED-4DB2-BD59-A6C34878D82A}">
                    <a16:rowId xmlns:a16="http://schemas.microsoft.com/office/drawing/2014/main" val="2586907792"/>
                  </a:ext>
                </a:extLst>
              </a:tr>
              <a:tr h="89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fsum</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 y, z</a:t>
                      </a:r>
                      <a:r>
                        <a:rPr lang="en-US" sz="1800" b="0" kern="1200" dirty="0">
                          <a:solidFill>
                            <a:schemeClr val="dk1"/>
                          </a:solidFill>
                          <a:effectLst/>
                          <a:latin typeface="+mn-lt"/>
                          <a:ea typeface="+mn-ea"/>
                          <a:cs typeface="+mn-cs"/>
                        </a:rPr>
                        <a:t>])</a:t>
                      </a:r>
                    </a:p>
                  </a:txBody>
                  <a:tcPr/>
                </a:tc>
                <a:tc>
                  <a:txBody>
                    <a:bodyPr/>
                    <a:lstStyle/>
                    <a:p>
                      <a:pPr algn="ctr"/>
                      <a:r>
                        <a:rPr lang="tr-TR" dirty="0"/>
                        <a:t>Bir kesirli sayı listesinin toplamını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fsum</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2,3,4</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9.0</a:t>
                      </a:r>
                      <a:endParaRPr lang="en-US" dirty="0"/>
                    </a:p>
                  </a:txBody>
                  <a:tcPr/>
                </a:tc>
                <a:extLst>
                  <a:ext uri="{0D108BD9-81ED-4DB2-BD59-A6C34878D82A}">
                    <a16:rowId xmlns:a16="http://schemas.microsoft.com/office/drawing/2014/main" val="3823282102"/>
                  </a:ext>
                </a:extLst>
              </a:tr>
              <a:tr h="89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gcd</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 y</a:t>
                      </a:r>
                      <a:r>
                        <a:rPr lang="en-US" sz="1800" b="0" kern="1200" dirty="0">
                          <a:solidFill>
                            <a:schemeClr val="dk1"/>
                          </a:solidFill>
                          <a:effectLst/>
                          <a:latin typeface="+mn-lt"/>
                          <a:ea typeface="+mn-ea"/>
                          <a:cs typeface="+mn-cs"/>
                        </a:rPr>
                        <a:t>)</a:t>
                      </a:r>
                    </a:p>
                  </a:txBody>
                  <a:tcPr/>
                </a:tc>
                <a:tc>
                  <a:txBody>
                    <a:bodyPr/>
                    <a:lstStyle/>
                    <a:p>
                      <a:pPr algn="ctr"/>
                      <a:r>
                        <a:rPr lang="tr-TR" dirty="0"/>
                        <a:t>x ve y’nin </a:t>
                      </a:r>
                      <a:r>
                        <a:rPr lang="tr-TR" dirty="0" err="1"/>
                        <a:t>obeb’ini</a:t>
                      </a:r>
                      <a:r>
                        <a:rPr lang="tr-TR" dirty="0"/>
                        <a:t> (ortak bölenlerin en büyüğünü) alır.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gcd</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12, 8</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4</a:t>
                      </a:r>
                      <a:endParaRPr lang="en-US" dirty="0"/>
                    </a:p>
                  </a:txBody>
                  <a:tcPr/>
                </a:tc>
                <a:extLst>
                  <a:ext uri="{0D108BD9-81ED-4DB2-BD59-A6C34878D82A}">
                    <a16:rowId xmlns:a16="http://schemas.microsoft.com/office/drawing/2014/main" val="3009867893"/>
                  </a:ext>
                </a:extLst>
              </a:tr>
              <a:tr h="11674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trunc</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x sayısının işaretini dikkate almadan bir alt tamsayıya yuvarlar.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trunc</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-2.5</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-2</a:t>
                      </a:r>
                      <a:endParaRPr lang="en-US" dirty="0"/>
                    </a:p>
                  </a:txBody>
                  <a:tcPr/>
                </a:tc>
                <a:extLst>
                  <a:ext uri="{0D108BD9-81ED-4DB2-BD59-A6C34878D82A}">
                    <a16:rowId xmlns:a16="http://schemas.microsoft.com/office/drawing/2014/main" val="3556559142"/>
                  </a:ext>
                </a:extLst>
              </a:tr>
              <a:tr h="89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copysign</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 y</a:t>
                      </a:r>
                      <a:r>
                        <a:rPr lang="en-US" sz="1800" b="0" kern="1200" dirty="0">
                          <a:solidFill>
                            <a:schemeClr val="dk1"/>
                          </a:solidFill>
                          <a:effectLst/>
                          <a:latin typeface="+mn-lt"/>
                          <a:ea typeface="+mn-ea"/>
                          <a:cs typeface="+mn-cs"/>
                        </a:rPr>
                        <a:t>)</a:t>
                      </a:r>
                    </a:p>
                  </a:txBody>
                  <a:tcPr/>
                </a:tc>
                <a:tc>
                  <a:txBody>
                    <a:bodyPr/>
                    <a:lstStyle/>
                    <a:p>
                      <a:pPr algn="ctr"/>
                      <a:r>
                        <a:rPr lang="tr-TR" dirty="0"/>
                        <a:t>y’nin işaretini </a:t>
                      </a:r>
                      <a:r>
                        <a:rPr lang="tr-TR" dirty="0" err="1"/>
                        <a:t>x’e</a:t>
                      </a:r>
                      <a:r>
                        <a:rPr lang="tr-TR" dirty="0"/>
                        <a:t> kopyalar.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copysign</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-2, +8</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+2.0</a:t>
                      </a:r>
                      <a:endParaRPr lang="en-US" dirty="0"/>
                    </a:p>
                  </a:txBody>
                  <a:tcPr/>
                </a:tc>
                <a:extLst>
                  <a:ext uri="{0D108BD9-81ED-4DB2-BD59-A6C34878D82A}">
                    <a16:rowId xmlns:a16="http://schemas.microsoft.com/office/drawing/2014/main" val="3989187841"/>
                  </a:ext>
                </a:extLst>
              </a:tr>
              <a:tr h="14369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cos(</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err="1"/>
                        <a:t>x’in</a:t>
                      </a:r>
                      <a:r>
                        <a:rPr lang="tr-TR" dirty="0"/>
                        <a:t> radyan cinsinden kosinüsünü hesaplar.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cos(</a:t>
                      </a:r>
                      <a:r>
                        <a:rPr lang="tr-TR" sz="1800" b="0" kern="1200" dirty="0">
                          <a:solidFill>
                            <a:schemeClr val="dk1"/>
                          </a:solidFill>
                          <a:effectLst/>
                          <a:latin typeface="+mn-lt"/>
                          <a:ea typeface="+mn-ea"/>
                          <a:cs typeface="+mn-cs"/>
                        </a:rPr>
                        <a:t>0.0</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1.0</a:t>
                      </a:r>
                      <a:endParaRPr lang="en-US" dirty="0"/>
                    </a:p>
                  </a:txBody>
                  <a:tcPr/>
                </a:tc>
                <a:extLst>
                  <a:ext uri="{0D108BD9-81ED-4DB2-BD59-A6C34878D82A}">
                    <a16:rowId xmlns:a16="http://schemas.microsoft.com/office/drawing/2014/main" val="2508003207"/>
                  </a:ext>
                </a:extLst>
              </a:tr>
            </a:tbl>
          </a:graphicData>
        </a:graphic>
      </p:graphicFrame>
    </p:spTree>
    <p:extLst>
      <p:ext uri="{BB962C8B-B14F-4D97-AF65-F5344CB8AC3E}">
        <p14:creationId xmlns:p14="http://schemas.microsoft.com/office/powerpoint/2010/main" val="4187708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35</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3F62AE18-5A1B-9BB2-2024-EC9521AD3786}"/>
              </a:ext>
            </a:extLst>
          </p:cNvPr>
          <p:cNvGraphicFramePr>
            <a:graphicFrameLocks noGrp="1"/>
          </p:cNvGraphicFramePr>
          <p:nvPr>
            <p:extLst>
              <p:ext uri="{D42A27DB-BD31-4B8C-83A1-F6EECF244321}">
                <p14:modId xmlns:p14="http://schemas.microsoft.com/office/powerpoint/2010/main" val="2222718292"/>
              </p:ext>
            </p:extLst>
          </p:nvPr>
        </p:nvGraphicFramePr>
        <p:xfrm>
          <a:off x="2039368" y="728810"/>
          <a:ext cx="7825232" cy="5491480"/>
        </p:xfrm>
        <a:graphic>
          <a:graphicData uri="http://schemas.openxmlformats.org/drawingml/2006/table">
            <a:tbl>
              <a:tblPr firstRow="1" bandRow="1">
                <a:tableStyleId>{5C22544A-7EE6-4342-B048-85BDC9FD1C3A}</a:tableStyleId>
              </a:tblPr>
              <a:tblGrid>
                <a:gridCol w="1956308">
                  <a:extLst>
                    <a:ext uri="{9D8B030D-6E8A-4147-A177-3AD203B41FA5}">
                      <a16:colId xmlns:a16="http://schemas.microsoft.com/office/drawing/2014/main" val="2931202437"/>
                    </a:ext>
                  </a:extLst>
                </a:gridCol>
                <a:gridCol w="1956308">
                  <a:extLst>
                    <a:ext uri="{9D8B030D-6E8A-4147-A177-3AD203B41FA5}">
                      <a16:colId xmlns:a16="http://schemas.microsoft.com/office/drawing/2014/main" val="2951626095"/>
                    </a:ext>
                  </a:extLst>
                </a:gridCol>
                <a:gridCol w="1956308">
                  <a:extLst>
                    <a:ext uri="{9D8B030D-6E8A-4147-A177-3AD203B41FA5}">
                      <a16:colId xmlns:a16="http://schemas.microsoft.com/office/drawing/2014/main" val="2111796791"/>
                    </a:ext>
                  </a:extLst>
                </a:gridCol>
                <a:gridCol w="1956308">
                  <a:extLst>
                    <a:ext uri="{9D8B030D-6E8A-4147-A177-3AD203B41FA5}">
                      <a16:colId xmlns:a16="http://schemas.microsoft.com/office/drawing/2014/main" val="3842539466"/>
                    </a:ext>
                  </a:extLst>
                </a:gridCol>
              </a:tblGrid>
              <a:tr h="370840">
                <a:tc>
                  <a:txBody>
                    <a:bodyPr/>
                    <a:lstStyle/>
                    <a:p>
                      <a:pPr algn="ctr"/>
                      <a:r>
                        <a:rPr lang="tr-TR" dirty="0"/>
                        <a:t>Fonksiyonlar</a:t>
                      </a:r>
                      <a:endParaRPr lang="en-US" dirty="0"/>
                    </a:p>
                  </a:txBody>
                  <a:tcPr/>
                </a:tc>
                <a:tc>
                  <a:txBody>
                    <a:bodyPr/>
                    <a:lstStyle/>
                    <a:p>
                      <a:pPr algn="ctr"/>
                      <a:r>
                        <a:rPr lang="tr-TR" dirty="0"/>
                        <a:t>Açıklama</a:t>
                      </a:r>
                      <a:endParaRPr lang="en-US" dirty="0"/>
                    </a:p>
                  </a:txBody>
                  <a:tcPr/>
                </a:tc>
                <a:tc>
                  <a:txBody>
                    <a:bodyPr/>
                    <a:lstStyle/>
                    <a:p>
                      <a:pPr algn="ctr"/>
                      <a:r>
                        <a:rPr lang="tr-TR" dirty="0"/>
                        <a:t>Örnek Kullanım</a:t>
                      </a:r>
                      <a:endParaRPr lang="en-US" dirty="0"/>
                    </a:p>
                  </a:txBody>
                  <a:tcPr/>
                </a:tc>
                <a:tc>
                  <a:txBody>
                    <a:bodyPr/>
                    <a:lstStyle/>
                    <a:p>
                      <a:pPr algn="ctr"/>
                      <a:r>
                        <a:rPr lang="tr-TR" dirty="0"/>
                        <a:t>Çıktı</a:t>
                      </a:r>
                      <a:endParaRPr lang="en-US" dirty="0"/>
                    </a:p>
                  </a:txBody>
                  <a:tcPr/>
                </a:tc>
                <a:extLst>
                  <a:ext uri="{0D108BD9-81ED-4DB2-BD59-A6C34878D82A}">
                    <a16:rowId xmlns:a16="http://schemas.microsoft.com/office/drawing/2014/main" val="30123705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sin(</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err="1"/>
                        <a:t>x’in</a:t>
                      </a:r>
                      <a:r>
                        <a:rPr lang="tr-TR" dirty="0"/>
                        <a:t> radyan cinsinden sinüs değeri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sin(</a:t>
                      </a:r>
                      <a:r>
                        <a:rPr lang="tr-TR" sz="1800" b="0" kern="1200" dirty="0">
                          <a:solidFill>
                            <a:schemeClr val="dk1"/>
                          </a:solidFill>
                          <a:effectLst/>
                          <a:latin typeface="+mn-lt"/>
                          <a:ea typeface="+mn-ea"/>
                          <a:cs typeface="+mn-cs"/>
                        </a:rPr>
                        <a:t>0.0</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sz="1800" b="0" kern="1200" dirty="0">
                          <a:solidFill>
                            <a:schemeClr val="dk1"/>
                          </a:solidFill>
                          <a:effectLst/>
                          <a:latin typeface="+mn-lt"/>
                          <a:ea typeface="+mn-ea"/>
                          <a:cs typeface="+mn-cs"/>
                        </a:rPr>
                        <a:t>0.0</a:t>
                      </a:r>
                      <a:endParaRPr lang="en-US" dirty="0"/>
                    </a:p>
                  </a:txBody>
                  <a:tcPr/>
                </a:tc>
                <a:extLst>
                  <a:ext uri="{0D108BD9-81ED-4DB2-BD59-A6C34878D82A}">
                    <a16:rowId xmlns:a16="http://schemas.microsoft.com/office/drawing/2014/main" val="21359111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tan(</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err="1"/>
                        <a:t>x’in</a:t>
                      </a:r>
                      <a:r>
                        <a:rPr lang="tr-TR" dirty="0"/>
                        <a:t> radyan cinsinden tanjant değerini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tan(</a:t>
                      </a:r>
                      <a:r>
                        <a:rPr lang="tr-TR" sz="1800" b="0" kern="1200" dirty="0">
                          <a:solidFill>
                            <a:schemeClr val="dk1"/>
                          </a:solidFill>
                          <a:effectLst/>
                          <a:latin typeface="+mn-lt"/>
                          <a:ea typeface="+mn-ea"/>
                          <a:cs typeface="+mn-cs"/>
                        </a:rPr>
                        <a:t>0.0</a:t>
                      </a:r>
                      <a:r>
                        <a:rPr lang="en-US" sz="1800" b="0" kern="1200" dirty="0">
                          <a:solidFill>
                            <a:schemeClr val="dk1"/>
                          </a:solidFill>
                          <a:effectLst/>
                          <a:latin typeface="+mn-lt"/>
                          <a:ea typeface="+mn-ea"/>
                          <a:cs typeface="+mn-cs"/>
                        </a:rPr>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a:solidFill>
                            <a:schemeClr val="dk1"/>
                          </a:solidFill>
                          <a:effectLst/>
                          <a:latin typeface="+mn-lt"/>
                          <a:ea typeface="+mn-ea"/>
                          <a:cs typeface="+mn-cs"/>
                        </a:rPr>
                        <a:t>0.0</a:t>
                      </a:r>
                      <a:endParaRPr lang="en-US" dirty="0"/>
                    </a:p>
                    <a:p>
                      <a:pPr algn="ctr"/>
                      <a:endParaRPr lang="en-US" dirty="0"/>
                    </a:p>
                  </a:txBody>
                  <a:tcPr/>
                </a:tc>
                <a:extLst>
                  <a:ext uri="{0D108BD9-81ED-4DB2-BD59-A6C34878D82A}">
                    <a16:rowId xmlns:a16="http://schemas.microsoft.com/office/drawing/2014/main" val="39292947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acos</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err="1"/>
                        <a:t>x’in</a:t>
                      </a:r>
                      <a:r>
                        <a:rPr lang="tr-TR" dirty="0"/>
                        <a:t> radyan cinsinden kosinüsün tersini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acos</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0.0</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1.57</a:t>
                      </a:r>
                      <a:endParaRPr lang="en-US" dirty="0"/>
                    </a:p>
                  </a:txBody>
                  <a:tcPr/>
                </a:tc>
                <a:extLst>
                  <a:ext uri="{0D108BD9-81ED-4DB2-BD59-A6C34878D82A}">
                    <a16:rowId xmlns:a16="http://schemas.microsoft.com/office/drawing/2014/main" val="7497911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asin</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err="1"/>
                        <a:t>x’in</a:t>
                      </a:r>
                      <a:r>
                        <a:rPr lang="tr-TR" dirty="0"/>
                        <a:t> radyan cinsinden sinüsünün tersini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asin</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0.0</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1.57</a:t>
                      </a:r>
                      <a:endParaRPr lang="en-US" dirty="0"/>
                    </a:p>
                  </a:txBody>
                  <a:tcPr/>
                </a:tc>
                <a:extLst>
                  <a:ext uri="{0D108BD9-81ED-4DB2-BD59-A6C34878D82A}">
                    <a16:rowId xmlns:a16="http://schemas.microsoft.com/office/drawing/2014/main" val="25371622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atan</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err="1"/>
                        <a:t>x’in</a:t>
                      </a:r>
                      <a:r>
                        <a:rPr lang="tr-TR" dirty="0"/>
                        <a:t> radyan cinsinden </a:t>
                      </a:r>
                      <a:r>
                        <a:rPr lang="tr-TR" dirty="0" err="1"/>
                        <a:t>arc</a:t>
                      </a:r>
                      <a:r>
                        <a:rPr lang="tr-TR" dirty="0"/>
                        <a:t> tanjantını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0" kern="1200" dirty="0" err="1">
                          <a:solidFill>
                            <a:schemeClr val="dk1"/>
                          </a:solidFill>
                          <a:effectLst/>
                          <a:latin typeface="+mn-lt"/>
                          <a:ea typeface="+mn-ea"/>
                          <a:cs typeface="+mn-cs"/>
                        </a:rPr>
                        <a:t>math</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atan</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0.0</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0.785</a:t>
                      </a:r>
                      <a:endParaRPr lang="en-US" dirty="0"/>
                    </a:p>
                  </a:txBody>
                  <a:tcPr/>
                </a:tc>
                <a:extLst>
                  <a:ext uri="{0D108BD9-81ED-4DB2-BD59-A6C34878D82A}">
                    <a16:rowId xmlns:a16="http://schemas.microsoft.com/office/drawing/2014/main" val="230904496"/>
                  </a:ext>
                </a:extLst>
              </a:tr>
            </a:tbl>
          </a:graphicData>
        </a:graphic>
      </p:graphicFrame>
    </p:spTree>
    <p:extLst>
      <p:ext uri="{BB962C8B-B14F-4D97-AF65-F5344CB8AC3E}">
        <p14:creationId xmlns:p14="http://schemas.microsoft.com/office/powerpoint/2010/main" val="245446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36</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DDA5CCEC-DE75-6D3E-42DE-669C54EE9DB8}"/>
              </a:ext>
            </a:extLst>
          </p:cNvPr>
          <p:cNvGraphicFramePr>
            <a:graphicFrameLocks noGrp="1"/>
          </p:cNvGraphicFramePr>
          <p:nvPr>
            <p:extLst>
              <p:ext uri="{D42A27DB-BD31-4B8C-83A1-F6EECF244321}">
                <p14:modId xmlns:p14="http://schemas.microsoft.com/office/powerpoint/2010/main" val="2694617734"/>
              </p:ext>
            </p:extLst>
          </p:nvPr>
        </p:nvGraphicFramePr>
        <p:xfrm>
          <a:off x="2062228" y="434298"/>
          <a:ext cx="7779512" cy="6040120"/>
        </p:xfrm>
        <a:graphic>
          <a:graphicData uri="http://schemas.openxmlformats.org/drawingml/2006/table">
            <a:tbl>
              <a:tblPr firstRow="1" bandRow="1">
                <a:tableStyleId>{5C22544A-7EE6-4342-B048-85BDC9FD1C3A}</a:tableStyleId>
              </a:tblPr>
              <a:tblGrid>
                <a:gridCol w="1944878">
                  <a:extLst>
                    <a:ext uri="{9D8B030D-6E8A-4147-A177-3AD203B41FA5}">
                      <a16:colId xmlns:a16="http://schemas.microsoft.com/office/drawing/2014/main" val="2831664887"/>
                    </a:ext>
                  </a:extLst>
                </a:gridCol>
                <a:gridCol w="1944878">
                  <a:extLst>
                    <a:ext uri="{9D8B030D-6E8A-4147-A177-3AD203B41FA5}">
                      <a16:colId xmlns:a16="http://schemas.microsoft.com/office/drawing/2014/main" val="2264147490"/>
                    </a:ext>
                  </a:extLst>
                </a:gridCol>
                <a:gridCol w="1944878">
                  <a:extLst>
                    <a:ext uri="{9D8B030D-6E8A-4147-A177-3AD203B41FA5}">
                      <a16:colId xmlns:a16="http://schemas.microsoft.com/office/drawing/2014/main" val="3717819067"/>
                    </a:ext>
                  </a:extLst>
                </a:gridCol>
                <a:gridCol w="1944878">
                  <a:extLst>
                    <a:ext uri="{9D8B030D-6E8A-4147-A177-3AD203B41FA5}">
                      <a16:colId xmlns:a16="http://schemas.microsoft.com/office/drawing/2014/main" val="942986556"/>
                    </a:ext>
                  </a:extLst>
                </a:gridCol>
              </a:tblGrid>
              <a:tr h="370840">
                <a:tc>
                  <a:txBody>
                    <a:bodyPr/>
                    <a:lstStyle/>
                    <a:p>
                      <a:pPr algn="ctr"/>
                      <a:r>
                        <a:rPr lang="tr-TR" dirty="0"/>
                        <a:t>Fonksiyonlar</a:t>
                      </a:r>
                      <a:endParaRPr lang="en-US" dirty="0"/>
                    </a:p>
                  </a:txBody>
                  <a:tcPr/>
                </a:tc>
                <a:tc>
                  <a:txBody>
                    <a:bodyPr/>
                    <a:lstStyle/>
                    <a:p>
                      <a:pPr algn="ctr"/>
                      <a:r>
                        <a:rPr lang="tr-TR" dirty="0"/>
                        <a:t>Açıklama</a:t>
                      </a:r>
                      <a:endParaRPr lang="en-US" dirty="0"/>
                    </a:p>
                  </a:txBody>
                  <a:tcPr/>
                </a:tc>
                <a:tc>
                  <a:txBody>
                    <a:bodyPr/>
                    <a:lstStyle/>
                    <a:p>
                      <a:pPr algn="ctr"/>
                      <a:r>
                        <a:rPr lang="tr-TR" dirty="0"/>
                        <a:t>Örnek Kullanım</a:t>
                      </a:r>
                      <a:endParaRPr lang="en-US" dirty="0"/>
                    </a:p>
                  </a:txBody>
                  <a:tcPr/>
                </a:tc>
                <a:tc>
                  <a:txBody>
                    <a:bodyPr/>
                    <a:lstStyle/>
                    <a:p>
                      <a:pPr algn="ctr"/>
                      <a:r>
                        <a:rPr lang="tr-TR" dirty="0"/>
                        <a:t>Çıktı</a:t>
                      </a:r>
                      <a:endParaRPr lang="en-US" dirty="0"/>
                    </a:p>
                  </a:txBody>
                  <a:tcPr/>
                </a:tc>
                <a:extLst>
                  <a:ext uri="{0D108BD9-81ED-4DB2-BD59-A6C34878D82A}">
                    <a16:rowId xmlns:a16="http://schemas.microsoft.com/office/drawing/2014/main" val="5946090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hypot</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x, y</a:t>
                      </a:r>
                      <a:r>
                        <a:rPr lang="en-US" sz="1800" b="0" kern="1200" dirty="0">
                          <a:solidFill>
                            <a:schemeClr val="dk1"/>
                          </a:solidFill>
                          <a:effectLst/>
                          <a:latin typeface="+mn-lt"/>
                          <a:ea typeface="+mn-ea"/>
                          <a:cs typeface="+mn-cs"/>
                        </a:rPr>
                        <a:t>)</a:t>
                      </a:r>
                    </a:p>
                  </a:txBody>
                  <a:tcPr/>
                </a:tc>
                <a:tc>
                  <a:txBody>
                    <a:bodyPr/>
                    <a:lstStyle/>
                    <a:p>
                      <a:pPr algn="ctr"/>
                      <a:r>
                        <a:rPr lang="tr-TR" dirty="0"/>
                        <a:t>x ve y’nin karelerinin toplamının karekökünü </a:t>
                      </a:r>
                      <a:r>
                        <a:rPr lang="tr-TR" dirty="0" err="1"/>
                        <a:t>sqrt</a:t>
                      </a:r>
                      <a:r>
                        <a:rPr lang="tr-TR" dirty="0"/>
                        <a:t>(x*x + y*y)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err="1">
                          <a:solidFill>
                            <a:schemeClr val="dk1"/>
                          </a:solidFill>
                          <a:effectLst/>
                          <a:latin typeface="+mn-lt"/>
                          <a:ea typeface="+mn-ea"/>
                          <a:cs typeface="+mn-cs"/>
                        </a:rPr>
                        <a:t>hypot</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3, 4</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5.0</a:t>
                      </a:r>
                      <a:endParaRPr lang="en-US" dirty="0"/>
                    </a:p>
                  </a:txBody>
                  <a:tcPr/>
                </a:tc>
                <a:extLst>
                  <a:ext uri="{0D108BD9-81ED-4DB2-BD59-A6C34878D82A}">
                    <a16:rowId xmlns:a16="http://schemas.microsoft.com/office/drawing/2014/main" val="13522711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exp(</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Doğal logaritma parametresi olan e’nin üstel değerini (</a:t>
                      </a:r>
                      <a:r>
                        <a:rPr lang="tr-TR" dirty="0" err="1"/>
                        <a:t>e^x</a:t>
                      </a:r>
                      <a:r>
                        <a:rPr lang="tr-TR" dirty="0"/>
                        <a:t>) hesaplar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exp(</a:t>
                      </a:r>
                      <a:r>
                        <a:rPr lang="tr-TR" sz="1800" b="0" kern="1200" dirty="0">
                          <a:solidFill>
                            <a:schemeClr val="dk1"/>
                          </a:solidFill>
                          <a:effectLst/>
                          <a:latin typeface="+mn-lt"/>
                          <a:ea typeface="+mn-ea"/>
                          <a:cs typeface="+mn-cs"/>
                        </a:rPr>
                        <a:t>1.0</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2.71828</a:t>
                      </a:r>
                      <a:endParaRPr lang="en-US" dirty="0"/>
                    </a:p>
                  </a:txBody>
                  <a:tcPr/>
                </a:tc>
                <a:extLst>
                  <a:ext uri="{0D108BD9-81ED-4DB2-BD59-A6C34878D82A}">
                    <a16:rowId xmlns:a16="http://schemas.microsoft.com/office/drawing/2014/main" val="2006445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log(</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e tabanına göre </a:t>
                      </a:r>
                      <a:r>
                        <a:rPr lang="tr-TR" dirty="0" err="1"/>
                        <a:t>x’in</a:t>
                      </a:r>
                      <a:r>
                        <a:rPr lang="tr-TR" dirty="0"/>
                        <a:t> logaritmasını alır.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log(</a:t>
                      </a:r>
                      <a:r>
                        <a:rPr lang="tr-TR" sz="1800" b="0" kern="1200" dirty="0">
                          <a:solidFill>
                            <a:schemeClr val="dk1"/>
                          </a:solidFill>
                          <a:effectLst/>
                          <a:latin typeface="+mn-lt"/>
                          <a:ea typeface="+mn-ea"/>
                          <a:cs typeface="+mn-cs"/>
                        </a:rPr>
                        <a:t>2.71828</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1.0</a:t>
                      </a:r>
                      <a:endParaRPr lang="en-US" dirty="0"/>
                    </a:p>
                  </a:txBody>
                  <a:tcPr/>
                </a:tc>
                <a:extLst>
                  <a:ext uri="{0D108BD9-81ED-4DB2-BD59-A6C34878D82A}">
                    <a16:rowId xmlns:a16="http://schemas.microsoft.com/office/drawing/2014/main" val="11206247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log10(</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txBody>
                  <a:tcPr/>
                </a:tc>
                <a:tc>
                  <a:txBody>
                    <a:bodyPr/>
                    <a:lstStyle/>
                    <a:p>
                      <a:pPr algn="ctr"/>
                      <a:r>
                        <a:rPr lang="tr-TR" dirty="0"/>
                        <a:t>10 tabanına göre </a:t>
                      </a:r>
                      <a:r>
                        <a:rPr lang="tr-TR" dirty="0" err="1"/>
                        <a:t>x’in</a:t>
                      </a:r>
                      <a:r>
                        <a:rPr lang="tr-TR" dirty="0"/>
                        <a:t> logaritmasını alır.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log10(</a:t>
                      </a:r>
                      <a:r>
                        <a:rPr lang="tr-TR" sz="1800" b="0" kern="1200" dirty="0">
                          <a:solidFill>
                            <a:schemeClr val="dk1"/>
                          </a:solidFill>
                          <a:effectLst/>
                          <a:latin typeface="+mn-lt"/>
                          <a:ea typeface="+mn-ea"/>
                          <a:cs typeface="+mn-cs"/>
                        </a:rPr>
                        <a:t>20</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1.30</a:t>
                      </a:r>
                      <a:endParaRPr lang="en-US" dirty="0"/>
                    </a:p>
                  </a:txBody>
                  <a:tcPr/>
                </a:tc>
                <a:extLst>
                  <a:ext uri="{0D108BD9-81ED-4DB2-BD59-A6C34878D82A}">
                    <a16:rowId xmlns:a16="http://schemas.microsoft.com/office/drawing/2014/main" val="5561853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sqrt(</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err="1"/>
                        <a:t>x’in</a:t>
                      </a:r>
                      <a:r>
                        <a:rPr lang="tr-TR" dirty="0"/>
                        <a:t> karekökünü verir.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sqrt(</a:t>
                      </a:r>
                      <a:r>
                        <a:rPr lang="tr-TR" sz="1800" b="0" kern="1200" dirty="0">
                          <a:solidFill>
                            <a:schemeClr val="dk1"/>
                          </a:solidFill>
                          <a:effectLst/>
                          <a:latin typeface="+mn-lt"/>
                          <a:ea typeface="+mn-ea"/>
                          <a:cs typeface="+mn-cs"/>
                        </a:rPr>
                        <a:t>9</a:t>
                      </a:r>
                      <a:r>
                        <a:rPr lang="en-US" sz="1800" b="0" kern="1200" dirty="0">
                          <a:solidFill>
                            <a:schemeClr val="dk1"/>
                          </a:solidFill>
                          <a:effectLst/>
                          <a:latin typeface="+mn-lt"/>
                          <a:ea typeface="+mn-ea"/>
                          <a:cs typeface="+mn-cs"/>
                        </a:rPr>
                        <a:t>)</a:t>
                      </a:r>
                    </a:p>
                    <a:p>
                      <a:pPr algn="ctr"/>
                      <a:endParaRPr lang="en-US" dirty="0"/>
                    </a:p>
                  </a:txBody>
                  <a:tcPr/>
                </a:tc>
                <a:tc>
                  <a:txBody>
                    <a:bodyPr/>
                    <a:lstStyle/>
                    <a:p>
                      <a:pPr algn="ctr"/>
                      <a:r>
                        <a:rPr lang="tr-TR" dirty="0"/>
                        <a:t>3.0</a:t>
                      </a:r>
                      <a:endParaRPr lang="en-US" dirty="0"/>
                    </a:p>
                  </a:txBody>
                  <a:tcPr/>
                </a:tc>
                <a:extLst>
                  <a:ext uri="{0D108BD9-81ED-4DB2-BD59-A6C34878D82A}">
                    <a16:rowId xmlns:a16="http://schemas.microsoft.com/office/drawing/2014/main" val="2043693525"/>
                  </a:ext>
                </a:extLst>
              </a:tr>
            </a:tbl>
          </a:graphicData>
        </a:graphic>
      </p:graphicFrame>
    </p:spTree>
    <p:extLst>
      <p:ext uri="{BB962C8B-B14F-4D97-AF65-F5344CB8AC3E}">
        <p14:creationId xmlns:p14="http://schemas.microsoft.com/office/powerpoint/2010/main" val="4088316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37</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3BEA67C3-54D9-A8B3-4164-A39F4F226FEF}"/>
              </a:ext>
            </a:extLst>
          </p:cNvPr>
          <p:cNvGraphicFramePr>
            <a:graphicFrameLocks noGrp="1"/>
          </p:cNvGraphicFramePr>
          <p:nvPr>
            <p:extLst>
              <p:ext uri="{D42A27DB-BD31-4B8C-83A1-F6EECF244321}">
                <p14:modId xmlns:p14="http://schemas.microsoft.com/office/powerpoint/2010/main" val="4188646316"/>
              </p:ext>
            </p:extLst>
          </p:nvPr>
        </p:nvGraphicFramePr>
        <p:xfrm>
          <a:off x="2039368" y="1803497"/>
          <a:ext cx="7825232" cy="3302000"/>
        </p:xfrm>
        <a:graphic>
          <a:graphicData uri="http://schemas.openxmlformats.org/drawingml/2006/table">
            <a:tbl>
              <a:tblPr firstRow="1" bandRow="1">
                <a:tableStyleId>{5C22544A-7EE6-4342-B048-85BDC9FD1C3A}</a:tableStyleId>
              </a:tblPr>
              <a:tblGrid>
                <a:gridCol w="1956308">
                  <a:extLst>
                    <a:ext uri="{9D8B030D-6E8A-4147-A177-3AD203B41FA5}">
                      <a16:colId xmlns:a16="http://schemas.microsoft.com/office/drawing/2014/main" val="1491146905"/>
                    </a:ext>
                  </a:extLst>
                </a:gridCol>
                <a:gridCol w="1956308">
                  <a:extLst>
                    <a:ext uri="{9D8B030D-6E8A-4147-A177-3AD203B41FA5}">
                      <a16:colId xmlns:a16="http://schemas.microsoft.com/office/drawing/2014/main" val="500201911"/>
                    </a:ext>
                  </a:extLst>
                </a:gridCol>
                <a:gridCol w="1956308">
                  <a:extLst>
                    <a:ext uri="{9D8B030D-6E8A-4147-A177-3AD203B41FA5}">
                      <a16:colId xmlns:a16="http://schemas.microsoft.com/office/drawing/2014/main" val="1038445277"/>
                    </a:ext>
                  </a:extLst>
                </a:gridCol>
                <a:gridCol w="1956308">
                  <a:extLst>
                    <a:ext uri="{9D8B030D-6E8A-4147-A177-3AD203B41FA5}">
                      <a16:colId xmlns:a16="http://schemas.microsoft.com/office/drawing/2014/main" val="1727662167"/>
                    </a:ext>
                  </a:extLst>
                </a:gridCol>
              </a:tblGrid>
              <a:tr h="370840">
                <a:tc>
                  <a:txBody>
                    <a:bodyPr/>
                    <a:lstStyle/>
                    <a:p>
                      <a:r>
                        <a:rPr lang="tr-TR" dirty="0"/>
                        <a:t>Fonksiyonlar</a:t>
                      </a:r>
                      <a:endParaRPr lang="en-US" dirty="0"/>
                    </a:p>
                  </a:txBody>
                  <a:tcPr/>
                </a:tc>
                <a:tc>
                  <a:txBody>
                    <a:bodyPr/>
                    <a:lstStyle/>
                    <a:p>
                      <a:r>
                        <a:rPr lang="tr-TR" dirty="0"/>
                        <a:t>Açıklama</a:t>
                      </a:r>
                      <a:endParaRPr lang="en-US" dirty="0"/>
                    </a:p>
                  </a:txBody>
                  <a:tcPr/>
                </a:tc>
                <a:tc>
                  <a:txBody>
                    <a:bodyPr/>
                    <a:lstStyle/>
                    <a:p>
                      <a:r>
                        <a:rPr lang="tr-TR" dirty="0"/>
                        <a:t>Örnek Kullanım</a:t>
                      </a:r>
                      <a:endParaRPr lang="en-US" dirty="0"/>
                    </a:p>
                  </a:txBody>
                  <a:tcPr/>
                </a:tc>
                <a:tc>
                  <a:txBody>
                    <a:bodyPr/>
                    <a:lstStyle/>
                    <a:p>
                      <a:r>
                        <a:rPr lang="tr-TR" dirty="0"/>
                        <a:t>Çıktı</a:t>
                      </a:r>
                      <a:endParaRPr lang="en-US" dirty="0"/>
                    </a:p>
                  </a:txBody>
                  <a:tcPr/>
                </a:tc>
                <a:extLst>
                  <a:ext uri="{0D108BD9-81ED-4DB2-BD59-A6C34878D82A}">
                    <a16:rowId xmlns:a16="http://schemas.microsoft.com/office/drawing/2014/main" val="28806098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degrees(</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endParaRPr lang="en-US" dirty="0"/>
                    </a:p>
                  </a:txBody>
                  <a:tcPr/>
                </a:tc>
                <a:tc>
                  <a:txBody>
                    <a:bodyPr/>
                    <a:lstStyle/>
                    <a:p>
                      <a:r>
                        <a:rPr lang="tr-TR" dirty="0" err="1"/>
                        <a:t>x’i</a:t>
                      </a:r>
                      <a:r>
                        <a:rPr lang="tr-TR" dirty="0"/>
                        <a:t> radyandan dereceye çevirir.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degrees(</a:t>
                      </a:r>
                      <a:r>
                        <a:rPr lang="tr-TR" sz="1800" b="0" kern="1200" dirty="0">
                          <a:solidFill>
                            <a:schemeClr val="dk1"/>
                          </a:solidFill>
                          <a:effectLst/>
                          <a:latin typeface="+mn-lt"/>
                          <a:ea typeface="+mn-ea"/>
                          <a:cs typeface="+mn-cs"/>
                        </a:rPr>
                        <a:t>1</a:t>
                      </a:r>
                      <a:r>
                        <a:rPr lang="en-US" sz="1800" b="0" kern="1200" dirty="0">
                          <a:solidFill>
                            <a:schemeClr val="dk1"/>
                          </a:solidFill>
                          <a:effectLst/>
                          <a:latin typeface="+mn-lt"/>
                          <a:ea typeface="+mn-ea"/>
                          <a:cs typeface="+mn-cs"/>
                        </a:rPr>
                        <a:t>)</a:t>
                      </a:r>
                    </a:p>
                    <a:p>
                      <a:endParaRPr lang="en-US" dirty="0"/>
                    </a:p>
                  </a:txBody>
                  <a:tcPr/>
                </a:tc>
                <a:tc>
                  <a:txBody>
                    <a:bodyPr/>
                    <a:lstStyle/>
                    <a:p>
                      <a:r>
                        <a:rPr lang="tr-TR" dirty="0"/>
                        <a:t>57.29</a:t>
                      </a:r>
                      <a:endParaRPr lang="en-US" dirty="0"/>
                    </a:p>
                  </a:txBody>
                  <a:tcPr/>
                </a:tc>
                <a:extLst>
                  <a:ext uri="{0D108BD9-81ED-4DB2-BD59-A6C34878D82A}">
                    <a16:rowId xmlns:a16="http://schemas.microsoft.com/office/drawing/2014/main" val="2304800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radians(</a:t>
                      </a:r>
                      <a:r>
                        <a:rPr lang="tr-TR" sz="1800" b="0" kern="1200" dirty="0">
                          <a:solidFill>
                            <a:schemeClr val="dk1"/>
                          </a:solidFill>
                          <a:effectLst/>
                          <a:latin typeface="+mn-lt"/>
                          <a:ea typeface="+mn-ea"/>
                          <a:cs typeface="+mn-cs"/>
                        </a:rPr>
                        <a:t>x</a:t>
                      </a:r>
                      <a:r>
                        <a:rPr lang="en-US" sz="1800" b="0" kern="1200" dirty="0">
                          <a:solidFill>
                            <a:schemeClr val="dk1"/>
                          </a:solidFill>
                          <a:effectLst/>
                          <a:latin typeface="+mn-lt"/>
                          <a:ea typeface="+mn-ea"/>
                          <a:cs typeface="+mn-cs"/>
                        </a:rPr>
                        <a:t>)</a:t>
                      </a:r>
                    </a:p>
                    <a:p>
                      <a:endParaRPr lang="en-US" dirty="0"/>
                    </a:p>
                  </a:txBody>
                  <a:tcPr/>
                </a:tc>
                <a:tc>
                  <a:txBody>
                    <a:bodyPr/>
                    <a:lstStyle/>
                    <a:p>
                      <a:r>
                        <a:rPr lang="tr-TR" dirty="0" err="1"/>
                        <a:t>x’i</a:t>
                      </a:r>
                      <a:r>
                        <a:rPr lang="tr-TR" dirty="0"/>
                        <a:t> dereceden radyana çevirir.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radians(</a:t>
                      </a:r>
                      <a:r>
                        <a:rPr lang="tr-TR" sz="1800" b="0" kern="1200" dirty="0">
                          <a:solidFill>
                            <a:schemeClr val="dk1"/>
                          </a:solidFill>
                          <a:effectLst/>
                          <a:latin typeface="+mn-lt"/>
                          <a:ea typeface="+mn-ea"/>
                          <a:cs typeface="+mn-cs"/>
                        </a:rPr>
                        <a:t>9</a:t>
                      </a:r>
                      <a:r>
                        <a:rPr lang="en-US" sz="1800" b="0" kern="1200" dirty="0">
                          <a:solidFill>
                            <a:schemeClr val="dk1"/>
                          </a:solidFill>
                          <a:effectLst/>
                          <a:latin typeface="+mn-lt"/>
                          <a:ea typeface="+mn-ea"/>
                          <a:cs typeface="+mn-cs"/>
                        </a:rPr>
                        <a:t>)</a:t>
                      </a:r>
                    </a:p>
                    <a:p>
                      <a:endParaRPr lang="en-US" dirty="0"/>
                    </a:p>
                  </a:txBody>
                  <a:tcPr/>
                </a:tc>
                <a:tc>
                  <a:txBody>
                    <a:bodyPr/>
                    <a:lstStyle/>
                    <a:p>
                      <a:r>
                        <a:rPr lang="tr-TR" dirty="0"/>
                        <a:t>0.157</a:t>
                      </a:r>
                      <a:endParaRPr lang="en-US" dirty="0"/>
                    </a:p>
                  </a:txBody>
                  <a:tcPr/>
                </a:tc>
                <a:extLst>
                  <a:ext uri="{0D108BD9-81ED-4DB2-BD59-A6C34878D82A}">
                    <a16:rowId xmlns:a16="http://schemas.microsoft.com/office/drawing/2014/main" val="3361333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pi</a:t>
                      </a:r>
                    </a:p>
                    <a:p>
                      <a:endParaRPr lang="en-US" dirty="0"/>
                    </a:p>
                  </a:txBody>
                  <a:tcPr/>
                </a:tc>
                <a:tc>
                  <a:txBody>
                    <a:bodyPr/>
                    <a:lstStyle/>
                    <a:p>
                      <a:r>
                        <a:rPr lang="tr-TR" dirty="0"/>
                        <a:t>pi(3.14) sayısını verir.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pi()</a:t>
                      </a:r>
                    </a:p>
                    <a:p>
                      <a:endParaRPr lang="en-US" dirty="0"/>
                    </a:p>
                  </a:txBody>
                  <a:tcPr/>
                </a:tc>
                <a:tc>
                  <a:txBody>
                    <a:bodyPr/>
                    <a:lstStyle/>
                    <a:p>
                      <a:r>
                        <a:rPr lang="tr-TR" dirty="0"/>
                        <a:t>3.14159</a:t>
                      </a:r>
                      <a:endParaRPr lang="en-US" dirty="0"/>
                    </a:p>
                  </a:txBody>
                  <a:tcPr/>
                </a:tc>
                <a:extLst>
                  <a:ext uri="{0D108BD9-81ED-4DB2-BD59-A6C34878D82A}">
                    <a16:rowId xmlns:a16="http://schemas.microsoft.com/office/drawing/2014/main" val="1668889437"/>
                  </a:ext>
                </a:extLst>
              </a:tr>
              <a:tr h="370840">
                <a:tc>
                  <a:txBody>
                    <a:bodyPr/>
                    <a:lstStyle/>
                    <a:p>
                      <a:r>
                        <a:rPr lang="tr-TR" dirty="0"/>
                        <a:t>E</a:t>
                      </a:r>
                      <a:endParaRPr lang="en-US" dirty="0"/>
                    </a:p>
                  </a:txBody>
                  <a:tcPr/>
                </a:tc>
                <a:tc>
                  <a:txBody>
                    <a:bodyPr/>
                    <a:lstStyle/>
                    <a:p>
                      <a:r>
                        <a:rPr lang="tr-TR" dirty="0"/>
                        <a:t>e sayısını verir.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math.e</a:t>
                      </a:r>
                      <a:endParaRPr lang="en-US" dirty="0"/>
                    </a:p>
                  </a:txBody>
                  <a:tcPr/>
                </a:tc>
                <a:tc>
                  <a:txBody>
                    <a:bodyPr/>
                    <a:lstStyle/>
                    <a:p>
                      <a:r>
                        <a:rPr lang="tr-TR" dirty="0"/>
                        <a:t>2.718281</a:t>
                      </a:r>
                      <a:endParaRPr lang="en-US" dirty="0"/>
                    </a:p>
                  </a:txBody>
                  <a:tcPr/>
                </a:tc>
                <a:extLst>
                  <a:ext uri="{0D108BD9-81ED-4DB2-BD59-A6C34878D82A}">
                    <a16:rowId xmlns:a16="http://schemas.microsoft.com/office/drawing/2014/main" val="656495239"/>
                  </a:ext>
                </a:extLst>
              </a:tr>
              <a:tr h="370840">
                <a:tc>
                  <a:txBody>
                    <a:bodyPr/>
                    <a:lstStyle/>
                    <a:p>
                      <a:r>
                        <a:rPr lang="en-US" sz="1800" b="0" kern="1200" dirty="0">
                          <a:solidFill>
                            <a:schemeClr val="dk1"/>
                          </a:solidFill>
                          <a:effectLst/>
                          <a:latin typeface="+mn-lt"/>
                          <a:ea typeface="+mn-ea"/>
                          <a:cs typeface="+mn-cs"/>
                        </a:rPr>
                        <a:t>tau()</a:t>
                      </a:r>
                    </a:p>
                  </a:txBody>
                  <a:tcPr/>
                </a:tc>
                <a:tc>
                  <a:txBody>
                    <a:bodyPr/>
                    <a:lstStyle/>
                    <a:p>
                      <a:r>
                        <a:rPr lang="tr-TR" dirty="0" err="1"/>
                        <a:t>tau</a:t>
                      </a:r>
                      <a:r>
                        <a:rPr lang="tr-TR" dirty="0"/>
                        <a:t>(2*pi) sayısını verir.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math</a:t>
                      </a:r>
                      <a:r>
                        <a:rPr lang="tr-TR" dirty="0"/>
                        <a:t>.</a:t>
                      </a:r>
                      <a:r>
                        <a:rPr lang="en-US" sz="1800" b="0" kern="1200" dirty="0">
                          <a:solidFill>
                            <a:schemeClr val="dk1"/>
                          </a:solidFill>
                          <a:effectLst/>
                          <a:latin typeface="+mn-lt"/>
                          <a:ea typeface="+mn-ea"/>
                          <a:cs typeface="+mn-cs"/>
                        </a:rPr>
                        <a:t>tau()</a:t>
                      </a:r>
                    </a:p>
                    <a:p>
                      <a:endParaRPr lang="en-US" dirty="0"/>
                    </a:p>
                  </a:txBody>
                  <a:tcPr/>
                </a:tc>
                <a:tc>
                  <a:txBody>
                    <a:bodyPr/>
                    <a:lstStyle/>
                    <a:p>
                      <a:r>
                        <a:rPr lang="tr-TR" dirty="0"/>
                        <a:t>6.283185</a:t>
                      </a:r>
                      <a:endParaRPr lang="en-US" dirty="0"/>
                    </a:p>
                  </a:txBody>
                  <a:tcPr/>
                </a:tc>
                <a:extLst>
                  <a:ext uri="{0D108BD9-81ED-4DB2-BD59-A6C34878D82A}">
                    <a16:rowId xmlns:a16="http://schemas.microsoft.com/office/drawing/2014/main" val="1908392185"/>
                  </a:ext>
                </a:extLst>
              </a:tr>
            </a:tbl>
          </a:graphicData>
        </a:graphic>
      </p:graphicFrame>
      <p:sp>
        <p:nvSpPr>
          <p:cNvPr id="6" name="TextBox 5">
            <a:extLst>
              <a:ext uri="{FF2B5EF4-FFF2-40B4-BE49-F238E27FC236}">
                <a16:creationId xmlns:a16="http://schemas.microsoft.com/office/drawing/2014/main" id="{84FD07C4-D877-5974-5861-41EF61C2DD61}"/>
              </a:ext>
            </a:extLst>
          </p:cNvPr>
          <p:cNvSpPr txBox="1"/>
          <p:nvPr/>
        </p:nvSpPr>
        <p:spPr>
          <a:xfrm>
            <a:off x="5307332" y="5105497"/>
            <a:ext cx="1289304" cy="369332"/>
          </a:xfrm>
          <a:prstGeom prst="rect">
            <a:avLst/>
          </a:prstGeom>
          <a:noFill/>
        </p:spPr>
        <p:txBody>
          <a:bodyPr wrap="square" rtlCol="0">
            <a:spAutoFit/>
          </a:bodyPr>
          <a:lstStyle/>
          <a:p>
            <a:r>
              <a:rPr lang="tr-TR" dirty="0"/>
              <a:t>TABLO 4.1</a:t>
            </a:r>
            <a:endParaRPr lang="en-US" dirty="0"/>
          </a:p>
        </p:txBody>
      </p:sp>
    </p:spTree>
    <p:extLst>
      <p:ext uri="{BB962C8B-B14F-4D97-AF65-F5344CB8AC3E}">
        <p14:creationId xmlns:p14="http://schemas.microsoft.com/office/powerpoint/2010/main" val="1155013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err="1">
                <a:solidFill>
                  <a:srgbClr val="FF0000"/>
                </a:solidFill>
              </a:rPr>
              <a:t>PYTHON’da</a:t>
            </a:r>
            <a:r>
              <a:rPr lang="tr-TR" sz="2000" b="1" dirty="0">
                <a:solidFill>
                  <a:srgbClr val="FF0000"/>
                </a:solidFill>
              </a:rPr>
              <a:t> RASTGELE SAYI ÜRETİMİ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40D4862-F679-D4FF-10BD-D6A38513BA32}"/>
              </a:ext>
            </a:extLst>
          </p:cNvPr>
          <p:cNvSpPr txBox="1"/>
          <p:nvPr/>
        </p:nvSpPr>
        <p:spPr>
          <a:xfrm>
            <a:off x="2258568" y="1773936"/>
            <a:ext cx="7772400" cy="646331"/>
          </a:xfrm>
          <a:prstGeom prst="rect">
            <a:avLst/>
          </a:prstGeom>
          <a:noFill/>
        </p:spPr>
        <p:txBody>
          <a:bodyPr wrap="square" rtlCol="0">
            <a:spAutoFit/>
          </a:bodyPr>
          <a:lstStyle/>
          <a:p>
            <a:r>
              <a:rPr lang="tr-TR" dirty="0"/>
              <a:t>Python’da rastgele sayı üretimi için </a:t>
            </a:r>
            <a:r>
              <a:rPr lang="tr-TR" dirty="0" err="1"/>
              <a:t>random</a:t>
            </a:r>
            <a:r>
              <a:rPr lang="tr-TR" dirty="0"/>
              <a:t> (</a:t>
            </a:r>
            <a:r>
              <a:rPr lang="tr-TR" dirty="0" err="1"/>
              <a:t>import</a:t>
            </a:r>
            <a:r>
              <a:rPr lang="tr-TR" dirty="0"/>
              <a:t> </a:t>
            </a:r>
            <a:r>
              <a:rPr lang="tr-TR" dirty="0" err="1"/>
              <a:t>random</a:t>
            </a:r>
            <a:r>
              <a:rPr lang="tr-TR" dirty="0"/>
              <a:t>) kütüphanesine ait </a:t>
            </a:r>
            <a:r>
              <a:rPr lang="tr-TR" dirty="0" err="1"/>
              <a:t>random</a:t>
            </a:r>
            <a:r>
              <a:rPr lang="tr-TR" dirty="0"/>
              <a:t>(), </a:t>
            </a:r>
            <a:r>
              <a:rPr lang="tr-TR" dirty="0" err="1"/>
              <a:t>randrange</a:t>
            </a:r>
            <a:r>
              <a:rPr lang="tr-TR" dirty="0"/>
              <a:t>(), </a:t>
            </a:r>
            <a:r>
              <a:rPr lang="tr-TR" dirty="0" err="1"/>
              <a:t>randint</a:t>
            </a:r>
            <a:r>
              <a:rPr lang="tr-TR" dirty="0"/>
              <a:t>() ve </a:t>
            </a:r>
            <a:r>
              <a:rPr lang="tr-TR" dirty="0" err="1"/>
              <a:t>uniform</a:t>
            </a:r>
            <a:r>
              <a:rPr lang="tr-TR" dirty="0"/>
              <a:t>() gibi fonksiyonlar kullanılır.</a:t>
            </a:r>
            <a:endParaRPr lang="en-US" dirty="0"/>
          </a:p>
        </p:txBody>
      </p:sp>
      <p:graphicFrame>
        <p:nvGraphicFramePr>
          <p:cNvPr id="10" name="Table 10">
            <a:extLst>
              <a:ext uri="{FF2B5EF4-FFF2-40B4-BE49-F238E27FC236}">
                <a16:creationId xmlns:a16="http://schemas.microsoft.com/office/drawing/2014/main" id="{817A44F8-E1EF-A149-E985-85D8818F9558}"/>
              </a:ext>
            </a:extLst>
          </p:cNvPr>
          <p:cNvGraphicFramePr>
            <a:graphicFrameLocks noGrp="1"/>
          </p:cNvGraphicFramePr>
          <p:nvPr>
            <p:extLst>
              <p:ext uri="{D42A27DB-BD31-4B8C-83A1-F6EECF244321}">
                <p14:modId xmlns:p14="http://schemas.microsoft.com/office/powerpoint/2010/main" val="1068428135"/>
              </p:ext>
            </p:extLst>
          </p:nvPr>
        </p:nvGraphicFramePr>
        <p:xfrm>
          <a:off x="2178304" y="2574078"/>
          <a:ext cx="7852664" cy="3479800"/>
        </p:xfrm>
        <a:graphic>
          <a:graphicData uri="http://schemas.openxmlformats.org/drawingml/2006/table">
            <a:tbl>
              <a:tblPr firstRow="1" bandRow="1">
                <a:tableStyleId>{5C22544A-7EE6-4342-B048-85BDC9FD1C3A}</a:tableStyleId>
              </a:tblPr>
              <a:tblGrid>
                <a:gridCol w="3926332">
                  <a:extLst>
                    <a:ext uri="{9D8B030D-6E8A-4147-A177-3AD203B41FA5}">
                      <a16:colId xmlns:a16="http://schemas.microsoft.com/office/drawing/2014/main" val="2940056605"/>
                    </a:ext>
                  </a:extLst>
                </a:gridCol>
                <a:gridCol w="3926332">
                  <a:extLst>
                    <a:ext uri="{9D8B030D-6E8A-4147-A177-3AD203B41FA5}">
                      <a16:colId xmlns:a16="http://schemas.microsoft.com/office/drawing/2014/main" val="3420973285"/>
                    </a:ext>
                  </a:extLst>
                </a:gridCol>
              </a:tblGrid>
              <a:tr h="370840">
                <a:tc>
                  <a:txBody>
                    <a:bodyPr/>
                    <a:lstStyle/>
                    <a:p>
                      <a:r>
                        <a:rPr lang="tr-TR" dirty="0"/>
                        <a:t>Fonksiyon</a:t>
                      </a:r>
                      <a:endParaRPr lang="en-US" dirty="0"/>
                    </a:p>
                  </a:txBody>
                  <a:tcPr/>
                </a:tc>
                <a:tc>
                  <a:txBody>
                    <a:bodyPr/>
                    <a:lstStyle/>
                    <a:p>
                      <a:r>
                        <a:rPr lang="tr-TR" dirty="0"/>
                        <a:t>Açıklama</a:t>
                      </a:r>
                      <a:endParaRPr lang="en-US" dirty="0"/>
                    </a:p>
                  </a:txBody>
                  <a:tcPr/>
                </a:tc>
                <a:extLst>
                  <a:ext uri="{0D108BD9-81ED-4DB2-BD59-A6C34878D82A}">
                    <a16:rowId xmlns:a16="http://schemas.microsoft.com/office/drawing/2014/main" val="84568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random.random</a:t>
                      </a:r>
                      <a:r>
                        <a:rPr lang="en-US" sz="1800" b="0" kern="1200" dirty="0">
                          <a:solidFill>
                            <a:schemeClr val="dk1"/>
                          </a:solidFill>
                          <a:effectLst/>
                          <a:latin typeface="+mn-lt"/>
                          <a:ea typeface="+mn-ea"/>
                          <a:cs typeface="+mn-cs"/>
                        </a:rPr>
                        <a:t>()</a:t>
                      </a:r>
                    </a:p>
                  </a:txBody>
                  <a:tcPr/>
                </a:tc>
                <a:tc>
                  <a:txBody>
                    <a:bodyPr/>
                    <a:lstStyle/>
                    <a:p>
                      <a:r>
                        <a:rPr lang="tr-TR" dirty="0"/>
                        <a:t>‘ 0.0 </a:t>
                      </a:r>
                      <a:r>
                        <a:rPr lang="en-US" dirty="0"/>
                        <a:t>&lt;=</a:t>
                      </a:r>
                      <a:r>
                        <a:rPr lang="tr-TR" dirty="0" err="1"/>
                        <a:t>sayi</a:t>
                      </a:r>
                      <a:r>
                        <a:rPr lang="en-US" dirty="0"/>
                        <a:t>&lt;1.0</a:t>
                      </a:r>
                      <a:r>
                        <a:rPr lang="tr-TR" dirty="0"/>
                        <a:t> ’ değerleri arasında </a:t>
                      </a:r>
                      <a:r>
                        <a:rPr lang="tr-TR" dirty="0" err="1"/>
                        <a:t>float</a:t>
                      </a:r>
                      <a:r>
                        <a:rPr lang="tr-TR" dirty="0"/>
                        <a:t> tipinde rastgele sayı üretir.</a:t>
                      </a:r>
                      <a:endParaRPr lang="en-US" dirty="0"/>
                    </a:p>
                  </a:txBody>
                  <a:tcPr/>
                </a:tc>
                <a:extLst>
                  <a:ext uri="{0D108BD9-81ED-4DB2-BD59-A6C34878D82A}">
                    <a16:rowId xmlns:a16="http://schemas.microsoft.com/office/drawing/2014/main" val="2314976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random.randint</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s1, s2</a:t>
                      </a:r>
                      <a:r>
                        <a:rPr lang="en-US" sz="1800" b="0" kern="1200" dirty="0">
                          <a:solidFill>
                            <a:schemeClr val="dk1"/>
                          </a:solidFill>
                          <a:effectLst/>
                          <a:latin typeface="+mn-lt"/>
                          <a:ea typeface="+mn-ea"/>
                          <a:cs typeface="+mn-cs"/>
                        </a:rPr>
                        <a:t>)</a:t>
                      </a:r>
                    </a:p>
                  </a:txBody>
                  <a:tcPr/>
                </a:tc>
                <a:tc>
                  <a:txBody>
                    <a:bodyPr/>
                    <a:lstStyle/>
                    <a:p>
                      <a:r>
                        <a:rPr lang="tr-TR" dirty="0"/>
                        <a:t>‘s1 </a:t>
                      </a:r>
                      <a:r>
                        <a:rPr lang="en-US" dirty="0"/>
                        <a:t>&lt;=</a:t>
                      </a:r>
                      <a:r>
                        <a:rPr lang="en-US" dirty="0" err="1"/>
                        <a:t>sayi</a:t>
                      </a:r>
                      <a:r>
                        <a:rPr lang="en-US" dirty="0"/>
                        <a:t>&lt;=s2</a:t>
                      </a:r>
                      <a:r>
                        <a:rPr lang="tr-TR" dirty="0"/>
                        <a:t>’ olacak şekilde </a:t>
                      </a:r>
                      <a:r>
                        <a:rPr lang="tr-TR" dirty="0" err="1"/>
                        <a:t>int</a:t>
                      </a:r>
                      <a:r>
                        <a:rPr lang="tr-TR" dirty="0"/>
                        <a:t> tipinde rastgele sayı üretir.</a:t>
                      </a:r>
                      <a:endParaRPr lang="en-US" dirty="0"/>
                    </a:p>
                  </a:txBody>
                  <a:tcPr/>
                </a:tc>
                <a:extLst>
                  <a:ext uri="{0D108BD9-81ED-4DB2-BD59-A6C34878D82A}">
                    <a16:rowId xmlns:a16="http://schemas.microsoft.com/office/drawing/2014/main" val="1370979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random.randrange</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s1, s2,</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adım</a:t>
                      </a:r>
                      <a:r>
                        <a:rPr lang="en-US" sz="1800" b="0" kern="1200" dirty="0">
                          <a:solidFill>
                            <a:schemeClr val="dk1"/>
                          </a:solidFill>
                          <a:effectLst/>
                          <a:latin typeface="+mn-lt"/>
                          <a:ea typeface="+mn-ea"/>
                          <a:cs typeface="+mn-cs"/>
                        </a:rPr>
                        <a:t>])</a:t>
                      </a:r>
                    </a:p>
                  </a:txBody>
                  <a:tcPr/>
                </a:tc>
                <a:tc>
                  <a:txBody>
                    <a:bodyPr/>
                    <a:lstStyle/>
                    <a:p>
                      <a:r>
                        <a:rPr lang="tr-TR" dirty="0"/>
                        <a:t>‘s1-s2’ değerleri arasında adım miktarına dikkat edilerek </a:t>
                      </a:r>
                      <a:r>
                        <a:rPr lang="tr-TR" dirty="0" err="1"/>
                        <a:t>float</a:t>
                      </a:r>
                      <a:r>
                        <a:rPr lang="tr-TR" dirty="0"/>
                        <a:t> tipinde rastgele sayı bir sayı üretir, adım belirtilmezse 1 kabul edilir.</a:t>
                      </a:r>
                      <a:endParaRPr lang="en-US" dirty="0"/>
                    </a:p>
                  </a:txBody>
                  <a:tcPr/>
                </a:tc>
                <a:extLst>
                  <a:ext uri="{0D108BD9-81ED-4DB2-BD59-A6C34878D82A}">
                    <a16:rowId xmlns:a16="http://schemas.microsoft.com/office/drawing/2014/main" val="1464998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random.uniform</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s1, s2</a:t>
                      </a:r>
                      <a:r>
                        <a:rPr lang="en-US" sz="1800" b="0" kern="1200" dirty="0">
                          <a:solidFill>
                            <a:schemeClr val="dk1"/>
                          </a:solidFill>
                          <a:effectLst/>
                          <a:latin typeface="+mn-lt"/>
                          <a:ea typeface="+mn-ea"/>
                          <a:cs typeface="+mn-cs"/>
                        </a:rPr>
                        <a:t>)</a:t>
                      </a:r>
                    </a:p>
                  </a:txBody>
                  <a:tcPr/>
                </a:tc>
                <a:tc>
                  <a:txBody>
                    <a:bodyPr/>
                    <a:lstStyle/>
                    <a:p>
                      <a:r>
                        <a:rPr lang="tr-TR" dirty="0"/>
                        <a:t>‘s1</a:t>
                      </a:r>
                      <a:r>
                        <a:rPr lang="en-US" dirty="0"/>
                        <a:t>&lt;=</a:t>
                      </a:r>
                      <a:r>
                        <a:rPr lang="en-US" dirty="0" err="1"/>
                        <a:t>sayi</a:t>
                      </a:r>
                      <a:r>
                        <a:rPr lang="en-US" dirty="0"/>
                        <a:t>&lt;s2</a:t>
                      </a:r>
                      <a:r>
                        <a:rPr lang="tr-TR" dirty="0"/>
                        <a:t>’</a:t>
                      </a:r>
                      <a:r>
                        <a:rPr lang="en-US" dirty="0"/>
                        <a:t> </a:t>
                      </a:r>
                      <a:r>
                        <a:rPr lang="tr-TR" dirty="0"/>
                        <a:t>olacak şekilde </a:t>
                      </a:r>
                      <a:r>
                        <a:rPr lang="tr-TR" dirty="0" err="1"/>
                        <a:t>float</a:t>
                      </a:r>
                      <a:r>
                        <a:rPr lang="tr-TR" dirty="0"/>
                        <a:t> tipinde rastgele bir sayı üretir.</a:t>
                      </a:r>
                      <a:endParaRPr lang="en-US" dirty="0"/>
                    </a:p>
                  </a:txBody>
                  <a:tcPr/>
                </a:tc>
                <a:extLst>
                  <a:ext uri="{0D108BD9-81ED-4DB2-BD59-A6C34878D82A}">
                    <a16:rowId xmlns:a16="http://schemas.microsoft.com/office/drawing/2014/main" val="2185321346"/>
                  </a:ext>
                </a:extLst>
              </a:tr>
            </a:tbl>
          </a:graphicData>
        </a:graphic>
      </p:graphicFrame>
    </p:spTree>
    <p:extLst>
      <p:ext uri="{BB962C8B-B14F-4D97-AF65-F5344CB8AC3E}">
        <p14:creationId xmlns:p14="http://schemas.microsoft.com/office/powerpoint/2010/main" val="2888236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39</a:t>
            </a:fld>
            <a:endParaRPr lang="tr-TR" dirty="0">
              <a:solidFill>
                <a:schemeClr val="tx2">
                  <a:lumMod val="75000"/>
                </a:schemeClr>
              </a:solidFill>
            </a:endParaRPr>
          </a:p>
        </p:txBody>
      </p:sp>
      <p:graphicFrame>
        <p:nvGraphicFramePr>
          <p:cNvPr id="5" name="Table 5">
            <a:extLst>
              <a:ext uri="{FF2B5EF4-FFF2-40B4-BE49-F238E27FC236}">
                <a16:creationId xmlns:a16="http://schemas.microsoft.com/office/drawing/2014/main" id="{2DD43F37-C704-5148-6034-FEC27BD15DF8}"/>
              </a:ext>
            </a:extLst>
          </p:cNvPr>
          <p:cNvGraphicFramePr>
            <a:graphicFrameLocks noGrp="1"/>
          </p:cNvGraphicFramePr>
          <p:nvPr>
            <p:extLst>
              <p:ext uri="{D42A27DB-BD31-4B8C-83A1-F6EECF244321}">
                <p14:modId xmlns:p14="http://schemas.microsoft.com/office/powerpoint/2010/main" val="1231718577"/>
              </p:ext>
            </p:extLst>
          </p:nvPr>
        </p:nvGraphicFramePr>
        <p:xfrm>
          <a:off x="2135560" y="747098"/>
          <a:ext cx="7642352" cy="3764280"/>
        </p:xfrm>
        <a:graphic>
          <a:graphicData uri="http://schemas.openxmlformats.org/drawingml/2006/table">
            <a:tbl>
              <a:tblPr firstRow="1" bandRow="1">
                <a:tableStyleId>{5C22544A-7EE6-4342-B048-85BDC9FD1C3A}</a:tableStyleId>
              </a:tblPr>
              <a:tblGrid>
                <a:gridCol w="3821176">
                  <a:extLst>
                    <a:ext uri="{9D8B030D-6E8A-4147-A177-3AD203B41FA5}">
                      <a16:colId xmlns:a16="http://schemas.microsoft.com/office/drawing/2014/main" val="1526690911"/>
                    </a:ext>
                  </a:extLst>
                </a:gridCol>
                <a:gridCol w="3821176">
                  <a:extLst>
                    <a:ext uri="{9D8B030D-6E8A-4147-A177-3AD203B41FA5}">
                      <a16:colId xmlns:a16="http://schemas.microsoft.com/office/drawing/2014/main" val="1422720421"/>
                    </a:ext>
                  </a:extLst>
                </a:gridCol>
              </a:tblGrid>
              <a:tr h="370840">
                <a:tc>
                  <a:txBody>
                    <a:bodyPr/>
                    <a:lstStyle/>
                    <a:p>
                      <a:r>
                        <a:rPr lang="tr-TR" dirty="0"/>
                        <a:t>Fonksiyonlar</a:t>
                      </a:r>
                      <a:endParaRPr lang="en-US" dirty="0"/>
                    </a:p>
                  </a:txBody>
                  <a:tcPr/>
                </a:tc>
                <a:tc>
                  <a:txBody>
                    <a:bodyPr/>
                    <a:lstStyle/>
                    <a:p>
                      <a:r>
                        <a:rPr lang="tr-TR" dirty="0"/>
                        <a:t>Açıklama</a:t>
                      </a:r>
                      <a:endParaRPr lang="en-US" dirty="0"/>
                    </a:p>
                  </a:txBody>
                  <a:tcPr/>
                </a:tc>
                <a:extLst>
                  <a:ext uri="{0D108BD9-81ED-4DB2-BD59-A6C34878D82A}">
                    <a16:rowId xmlns:a16="http://schemas.microsoft.com/office/drawing/2014/main" val="3789017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random.</a:t>
                      </a:r>
                      <a:r>
                        <a:rPr lang="tr-TR" sz="1800" b="0" kern="1200" dirty="0" err="1">
                          <a:solidFill>
                            <a:schemeClr val="dk1"/>
                          </a:solidFill>
                          <a:effectLst/>
                          <a:latin typeface="+mn-lt"/>
                          <a:ea typeface="+mn-ea"/>
                          <a:cs typeface="+mn-cs"/>
                        </a:rPr>
                        <a:t>choice</a:t>
                      </a:r>
                      <a:r>
                        <a:rPr lang="tr-TR" sz="1800" b="0" kern="1200" dirty="0">
                          <a:solidFill>
                            <a:schemeClr val="dk1"/>
                          </a:solidFill>
                          <a:effectLst/>
                          <a:latin typeface="+mn-lt"/>
                          <a:ea typeface="+mn-ea"/>
                          <a:cs typeface="+mn-cs"/>
                        </a:rPr>
                        <a:t>(</a:t>
                      </a: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Liste</a:t>
                      </a:r>
                      <a:r>
                        <a:rPr lang="en-US" sz="1800" b="0" kern="1200" dirty="0">
                          <a:solidFill>
                            <a:schemeClr val="dk1"/>
                          </a:solidFill>
                          <a:effectLst/>
                          <a:latin typeface="+mn-lt"/>
                          <a:ea typeface="+mn-ea"/>
                          <a:cs typeface="+mn-cs"/>
                        </a:rPr>
                        <a:t>]</a:t>
                      </a:r>
                      <a:r>
                        <a:rPr lang="tr-TR" sz="1800" b="0" kern="1200" dirty="0">
                          <a:solidFill>
                            <a:schemeClr val="dk1"/>
                          </a:solidFill>
                          <a:effectLst/>
                          <a:latin typeface="+mn-lt"/>
                          <a:ea typeface="+mn-ea"/>
                          <a:cs typeface="+mn-cs"/>
                        </a:rPr>
                        <a:t>)</a:t>
                      </a:r>
                      <a:endParaRPr lang="en-US" sz="1800" b="0" kern="1200" dirty="0">
                        <a:solidFill>
                          <a:schemeClr val="dk1"/>
                        </a:solidFill>
                        <a:effectLst/>
                        <a:latin typeface="+mn-lt"/>
                        <a:ea typeface="+mn-ea"/>
                        <a:cs typeface="+mn-cs"/>
                      </a:endParaRPr>
                    </a:p>
                  </a:txBody>
                  <a:tcPr/>
                </a:tc>
                <a:tc>
                  <a:txBody>
                    <a:bodyPr/>
                    <a:lstStyle/>
                    <a:p>
                      <a:r>
                        <a:rPr lang="en-US" dirty="0"/>
                        <a:t>Li</a:t>
                      </a:r>
                      <a:r>
                        <a:rPr lang="tr-TR" dirty="0" err="1"/>
                        <a:t>ste</a:t>
                      </a:r>
                      <a:r>
                        <a:rPr lang="tr-TR" dirty="0"/>
                        <a:t> dizisinden rastgele bir eleman seçer.</a:t>
                      </a:r>
                      <a:endParaRPr lang="en-US" dirty="0"/>
                    </a:p>
                  </a:txBody>
                  <a:tcPr/>
                </a:tc>
                <a:extLst>
                  <a:ext uri="{0D108BD9-81ED-4DB2-BD59-A6C34878D82A}">
                    <a16:rowId xmlns:a16="http://schemas.microsoft.com/office/drawing/2014/main" val="4177647874"/>
                  </a:ext>
                </a:extLst>
              </a:tr>
              <a:tr h="370840">
                <a:tc>
                  <a:txBody>
                    <a:bodyPr/>
                    <a:lstStyle/>
                    <a:p>
                      <a:r>
                        <a:rPr lang="en-US" sz="1800" b="0" kern="1200" dirty="0" err="1">
                          <a:solidFill>
                            <a:schemeClr val="dk1"/>
                          </a:solidFill>
                          <a:effectLst/>
                          <a:latin typeface="+mn-lt"/>
                          <a:ea typeface="+mn-ea"/>
                          <a:cs typeface="+mn-cs"/>
                        </a:rPr>
                        <a:t>random.shuffle</a:t>
                      </a: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Liste</a:t>
                      </a:r>
                      <a:r>
                        <a:rPr lang="en-US" sz="1800" b="0" kern="1200" dirty="0">
                          <a:solidFill>
                            <a:schemeClr val="dk1"/>
                          </a:solidFill>
                          <a:effectLst/>
                          <a:latin typeface="+mn-lt"/>
                          <a:ea typeface="+mn-ea"/>
                          <a:cs typeface="+mn-cs"/>
                        </a:rPr>
                        <a:t>])</a:t>
                      </a:r>
                      <a:endParaRPr lang="en-US" dirty="0"/>
                    </a:p>
                  </a:txBody>
                  <a:tcPr/>
                </a:tc>
                <a:tc>
                  <a:txBody>
                    <a:bodyPr/>
                    <a:lstStyle/>
                    <a:p>
                      <a:r>
                        <a:rPr lang="tr-TR" dirty="0"/>
                        <a:t>Liste dizisini rastgele sıralar.</a:t>
                      </a:r>
                      <a:endParaRPr lang="en-US" dirty="0"/>
                    </a:p>
                  </a:txBody>
                  <a:tcPr/>
                </a:tc>
                <a:extLst>
                  <a:ext uri="{0D108BD9-81ED-4DB2-BD59-A6C34878D82A}">
                    <a16:rowId xmlns:a16="http://schemas.microsoft.com/office/drawing/2014/main" val="2339701959"/>
                  </a:ext>
                </a:extLst>
              </a:tr>
              <a:tr h="370840">
                <a:tc>
                  <a:txBody>
                    <a:bodyPr/>
                    <a:lstStyle/>
                    <a:p>
                      <a:r>
                        <a:rPr lang="en-US" sz="1800" b="0" kern="1200" dirty="0" err="1">
                          <a:solidFill>
                            <a:schemeClr val="dk1"/>
                          </a:solidFill>
                          <a:effectLst/>
                          <a:latin typeface="+mn-lt"/>
                          <a:ea typeface="+mn-ea"/>
                          <a:cs typeface="+mn-cs"/>
                        </a:rPr>
                        <a:t>random.sample</a:t>
                      </a: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Liste</a:t>
                      </a:r>
                      <a:r>
                        <a:rPr lang="en-US" sz="1800" b="0" kern="1200" dirty="0">
                          <a:solidFill>
                            <a:schemeClr val="dk1"/>
                          </a:solidFill>
                          <a:effectLst/>
                          <a:latin typeface="+mn-lt"/>
                          <a:ea typeface="+mn-ea"/>
                          <a:cs typeface="+mn-cs"/>
                        </a:rPr>
                        <a:t>],a)</a:t>
                      </a:r>
                      <a:endParaRPr lang="en-US" dirty="0"/>
                    </a:p>
                  </a:txBody>
                  <a:tcPr/>
                </a:tc>
                <a:tc>
                  <a:txBody>
                    <a:bodyPr/>
                    <a:lstStyle/>
                    <a:p>
                      <a:r>
                        <a:rPr lang="tr-TR" dirty="0"/>
                        <a:t>Liste dizisinden rastgele sıralar.</a:t>
                      </a:r>
                      <a:endParaRPr lang="en-US" dirty="0"/>
                    </a:p>
                  </a:txBody>
                  <a:tcPr/>
                </a:tc>
                <a:extLst>
                  <a:ext uri="{0D108BD9-81ED-4DB2-BD59-A6C34878D82A}">
                    <a16:rowId xmlns:a16="http://schemas.microsoft.com/office/drawing/2014/main" val="223224128"/>
                  </a:ext>
                </a:extLst>
              </a:tr>
              <a:tr h="370840">
                <a:tc>
                  <a:txBody>
                    <a:bodyPr/>
                    <a:lstStyle/>
                    <a:p>
                      <a:r>
                        <a:rPr lang="en-US" sz="1800" b="0" kern="1200" dirty="0" err="1">
                          <a:solidFill>
                            <a:schemeClr val="dk1"/>
                          </a:solidFill>
                          <a:effectLst/>
                          <a:latin typeface="+mn-lt"/>
                          <a:ea typeface="+mn-ea"/>
                          <a:cs typeface="+mn-cs"/>
                        </a:rPr>
                        <a:t>random.seed</a:t>
                      </a:r>
                      <a:r>
                        <a:rPr lang="en-US" sz="1800" b="0" kern="1200" dirty="0">
                          <a:solidFill>
                            <a:schemeClr val="dk1"/>
                          </a:solidFill>
                          <a:effectLst/>
                          <a:latin typeface="+mn-lt"/>
                          <a:ea typeface="+mn-ea"/>
                          <a:cs typeface="+mn-cs"/>
                        </a:rPr>
                        <a:t>([a])</a:t>
                      </a:r>
                      <a:endParaRPr lang="en-US" dirty="0"/>
                    </a:p>
                  </a:txBody>
                  <a:tcPr/>
                </a:tc>
                <a:tc>
                  <a:txBody>
                    <a:bodyPr/>
                    <a:lstStyle/>
                    <a:p>
                      <a:r>
                        <a:rPr lang="tr-TR" dirty="0"/>
                        <a:t>Rastgele sayı üretecini başlatır. Eğer parantez içerisinde bir değer belirtilmezse işletim sistemi saatini baz alarak her çalışmada farklı değerler üretir. Parantez içerisinde bir a değeri belirtilirse her çalışmada aynı sayılar üretilir.</a:t>
                      </a:r>
                      <a:endParaRPr lang="en-US" dirty="0"/>
                    </a:p>
                  </a:txBody>
                  <a:tcPr/>
                </a:tc>
                <a:extLst>
                  <a:ext uri="{0D108BD9-81ED-4DB2-BD59-A6C34878D82A}">
                    <a16:rowId xmlns:a16="http://schemas.microsoft.com/office/drawing/2014/main" val="4055761925"/>
                  </a:ext>
                </a:extLst>
              </a:tr>
            </a:tbl>
          </a:graphicData>
        </a:graphic>
      </p:graphicFrame>
      <p:sp>
        <p:nvSpPr>
          <p:cNvPr id="6" name="TextBox 5">
            <a:extLst>
              <a:ext uri="{FF2B5EF4-FFF2-40B4-BE49-F238E27FC236}">
                <a16:creationId xmlns:a16="http://schemas.microsoft.com/office/drawing/2014/main" id="{5100C199-C34E-4F5F-39F0-D4AEE0B38985}"/>
              </a:ext>
            </a:extLst>
          </p:cNvPr>
          <p:cNvSpPr txBox="1"/>
          <p:nvPr/>
        </p:nvSpPr>
        <p:spPr>
          <a:xfrm>
            <a:off x="5325620" y="4511378"/>
            <a:ext cx="1252728" cy="369332"/>
          </a:xfrm>
          <a:prstGeom prst="rect">
            <a:avLst/>
          </a:prstGeom>
          <a:noFill/>
        </p:spPr>
        <p:txBody>
          <a:bodyPr wrap="square" rtlCol="0">
            <a:spAutoFit/>
          </a:bodyPr>
          <a:lstStyle/>
          <a:p>
            <a:r>
              <a:rPr lang="tr-TR" dirty="0"/>
              <a:t>TABLO 5.1</a:t>
            </a:r>
            <a:endParaRPr lang="en-US" dirty="0"/>
          </a:p>
        </p:txBody>
      </p:sp>
    </p:spTree>
    <p:extLst>
      <p:ext uri="{BB962C8B-B14F-4D97-AF65-F5344CB8AC3E}">
        <p14:creationId xmlns:p14="http://schemas.microsoft.com/office/powerpoint/2010/main" val="6124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88641"/>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331720" y="1784790"/>
            <a:ext cx="7589520" cy="3139321"/>
          </a:xfrm>
          <a:prstGeom prst="rect">
            <a:avLst/>
          </a:prstGeom>
          <a:noFill/>
        </p:spPr>
        <p:txBody>
          <a:bodyPr wrap="square" rtlCol="0">
            <a:spAutoFit/>
          </a:bodyPr>
          <a:lstStyle/>
          <a:p>
            <a:r>
              <a:rPr lang="tr-TR" b="1" dirty="0"/>
              <a:t>Fonksiyonların genel özelliklerini ise şöyle sıralayabiliriz;</a:t>
            </a:r>
          </a:p>
          <a:p>
            <a:pPr marL="285750" indent="-285750">
              <a:buFont typeface="Arial" panose="020B0604020202020204" pitchFamily="34" charset="0"/>
              <a:buChar char="•"/>
            </a:pPr>
            <a:r>
              <a:rPr lang="tr-TR" dirty="0"/>
              <a:t>Başka programlar tarafından çağrılırlar.</a:t>
            </a:r>
          </a:p>
          <a:p>
            <a:pPr marL="285750" indent="-285750">
              <a:buFont typeface="Arial" panose="020B0604020202020204" pitchFamily="34" charset="0"/>
              <a:buChar char="•"/>
            </a:pPr>
            <a:r>
              <a:rPr lang="tr-TR" dirty="0"/>
              <a:t>Fonksiyonlar, bir defa oluşturulur, bir çok kez çağrılabilirler.</a:t>
            </a:r>
          </a:p>
          <a:p>
            <a:pPr marL="285750" indent="-285750">
              <a:buFont typeface="Arial" panose="020B0604020202020204" pitchFamily="34" charset="0"/>
              <a:buChar char="•"/>
            </a:pPr>
            <a:r>
              <a:rPr lang="tr-TR" dirty="0"/>
              <a:t>Genellikle, çağıran programdan aldıkları girdileri/verileri işleyerek sonuçları yine çağıran programa gönderirler.</a:t>
            </a:r>
          </a:p>
          <a:p>
            <a:pPr marL="285750" indent="-285750">
              <a:buFont typeface="Arial" panose="020B0604020202020204" pitchFamily="34" charset="0"/>
              <a:buChar char="•"/>
            </a:pPr>
            <a:r>
              <a:rPr lang="tr-TR" dirty="0"/>
              <a:t>Fonksiyonların girdilerine </a:t>
            </a:r>
            <a:r>
              <a:rPr lang="tr-TR" b="1" dirty="0"/>
              <a:t>parametre</a:t>
            </a:r>
            <a:r>
              <a:rPr lang="tr-TR" dirty="0"/>
              <a:t> veya </a:t>
            </a:r>
            <a:r>
              <a:rPr lang="tr-TR" b="1" dirty="0"/>
              <a:t>argüman</a:t>
            </a:r>
            <a:r>
              <a:rPr lang="tr-TR" dirty="0"/>
              <a:t> adı verilir.</a:t>
            </a:r>
          </a:p>
          <a:p>
            <a:pPr marL="285750" indent="-285750">
              <a:buFont typeface="Arial" panose="020B0604020202020204" pitchFamily="34" charset="0"/>
              <a:buChar char="•"/>
            </a:pPr>
            <a:r>
              <a:rPr lang="tr-TR" dirty="0"/>
              <a:t>Parametre geçişine (fonksiyon dışından değer alımına ) izin verirler.</a:t>
            </a:r>
          </a:p>
          <a:p>
            <a:pPr marL="285750" indent="-285750">
              <a:buFont typeface="Arial" panose="020B0604020202020204" pitchFamily="34" charset="0"/>
              <a:buChar char="•"/>
            </a:pPr>
            <a:r>
              <a:rPr lang="tr-TR" dirty="0"/>
              <a:t>Eğer fonksiyon çağrıldığı yere bir değer döndürecekse, döndürülecek değer </a:t>
            </a:r>
            <a:r>
              <a:rPr lang="tr-TR" dirty="0" err="1"/>
              <a:t>return</a:t>
            </a:r>
            <a:r>
              <a:rPr lang="tr-TR" dirty="0"/>
              <a:t> deyimi ile belirtilir.</a:t>
            </a:r>
          </a:p>
          <a:p>
            <a:pPr marL="285750" indent="-285750">
              <a:buFont typeface="Arial" panose="020B0604020202020204" pitchFamily="34" charset="0"/>
              <a:buChar char="•"/>
            </a:pPr>
            <a:r>
              <a:rPr lang="tr-TR" dirty="0"/>
              <a:t>Python kod satırlarında hiyerarşik sıraya dikkat edilmeli, önce fonksiyon tanımlanmalı, sonra çağrılmalıdır.</a:t>
            </a:r>
          </a:p>
        </p:txBody>
      </p:sp>
    </p:spTree>
    <p:extLst>
      <p:ext uri="{BB962C8B-B14F-4D97-AF65-F5344CB8AC3E}">
        <p14:creationId xmlns:p14="http://schemas.microsoft.com/office/powerpoint/2010/main" val="303336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646331"/>
          </a:xfrm>
          <a:prstGeom prst="rect">
            <a:avLst/>
          </a:prstGeom>
          <a:noFill/>
        </p:spPr>
        <p:txBody>
          <a:bodyPr wrap="square" rtlCol="0">
            <a:spAutoFit/>
          </a:bodyPr>
          <a:lstStyle/>
          <a:p>
            <a:r>
              <a:rPr lang="tr-TR" b="1" dirty="0"/>
              <a:t>ÖRNEK SORU 7.1: </a:t>
            </a:r>
            <a:r>
              <a:rPr lang="tr-TR" dirty="0"/>
              <a:t>7 ile 77 arasında 7 adet rastgele tamsayı üreten ekranda gösteren programı yazınız.</a:t>
            </a:r>
          </a:p>
        </p:txBody>
      </p:sp>
    </p:spTree>
    <p:extLst>
      <p:ext uri="{BB962C8B-B14F-4D97-AF65-F5344CB8AC3E}">
        <p14:creationId xmlns:p14="http://schemas.microsoft.com/office/powerpoint/2010/main" val="1698021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b="1" dirty="0"/>
              <a:t>ÖRNEK SORU 7.1 Çözüm:</a:t>
            </a:r>
            <a:endParaRPr lang="tr-TR" dirty="0"/>
          </a:p>
        </p:txBody>
      </p:sp>
      <p:pic>
        <p:nvPicPr>
          <p:cNvPr id="6" name="Picture 5" descr="A screen shot of a computer code&#10;&#10;Description automatically generated with low confidence">
            <a:extLst>
              <a:ext uri="{FF2B5EF4-FFF2-40B4-BE49-F238E27FC236}">
                <a16:creationId xmlns:a16="http://schemas.microsoft.com/office/drawing/2014/main" id="{7D3CC62F-72B8-12A1-FDE2-905AD41133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336" y="1436834"/>
            <a:ext cx="4343200" cy="1680902"/>
          </a:xfrm>
          <a:prstGeom prst="rect">
            <a:avLst/>
          </a:prstGeom>
        </p:spPr>
      </p:pic>
      <p:sp>
        <p:nvSpPr>
          <p:cNvPr id="8" name="TextBox 7">
            <a:extLst>
              <a:ext uri="{FF2B5EF4-FFF2-40B4-BE49-F238E27FC236}">
                <a16:creationId xmlns:a16="http://schemas.microsoft.com/office/drawing/2014/main" id="{374C439A-D3D4-96ED-9E08-1EC5724C23E9}"/>
              </a:ext>
            </a:extLst>
          </p:cNvPr>
          <p:cNvSpPr txBox="1"/>
          <p:nvPr/>
        </p:nvSpPr>
        <p:spPr>
          <a:xfrm>
            <a:off x="6812280" y="1436834"/>
            <a:ext cx="2935224" cy="2308324"/>
          </a:xfrm>
          <a:prstGeom prst="rect">
            <a:avLst/>
          </a:prstGeom>
          <a:noFill/>
        </p:spPr>
        <p:txBody>
          <a:bodyPr wrap="square" rtlCol="0">
            <a:spAutoFit/>
          </a:bodyPr>
          <a:lstStyle/>
          <a:p>
            <a:r>
              <a:rPr lang="en-US" dirty="0"/>
              <a:t>Bu </a:t>
            </a:r>
            <a:r>
              <a:rPr lang="en-US" dirty="0" err="1"/>
              <a:t>programda</a:t>
            </a:r>
            <a:r>
              <a:rPr lang="en-US" dirty="0"/>
              <a:t>, random </a:t>
            </a:r>
            <a:r>
              <a:rPr lang="en-US" dirty="0" err="1"/>
              <a:t>modülünü</a:t>
            </a:r>
            <a:r>
              <a:rPr lang="en-US" dirty="0"/>
              <a:t> </a:t>
            </a:r>
            <a:r>
              <a:rPr lang="en-US" dirty="0" err="1"/>
              <a:t>kullanarak</a:t>
            </a:r>
            <a:r>
              <a:rPr lang="en-US" dirty="0"/>
              <a:t> </a:t>
            </a:r>
            <a:r>
              <a:rPr lang="en-US" dirty="0" err="1"/>
              <a:t>rastgele</a:t>
            </a:r>
            <a:r>
              <a:rPr lang="en-US" dirty="0"/>
              <a:t> </a:t>
            </a:r>
            <a:r>
              <a:rPr lang="en-US" dirty="0" err="1"/>
              <a:t>sayılar</a:t>
            </a:r>
            <a:r>
              <a:rPr lang="en-US" dirty="0"/>
              <a:t> </a:t>
            </a:r>
            <a:r>
              <a:rPr lang="en-US" dirty="0" err="1"/>
              <a:t>üretiyoruz</a:t>
            </a:r>
            <a:r>
              <a:rPr lang="en-US" dirty="0"/>
              <a:t>. </a:t>
            </a:r>
            <a:r>
              <a:rPr lang="en-US" dirty="0" err="1"/>
              <a:t>random.sample</a:t>
            </a:r>
            <a:r>
              <a:rPr lang="en-US" dirty="0"/>
              <a:t>(range(7, 78), 7) </a:t>
            </a:r>
            <a:r>
              <a:rPr lang="en-US" dirty="0" err="1"/>
              <a:t>ifadesi</a:t>
            </a:r>
            <a:r>
              <a:rPr lang="en-US" dirty="0"/>
              <a:t>, 7 </a:t>
            </a:r>
            <a:r>
              <a:rPr lang="en-US" dirty="0" err="1"/>
              <a:t>ile</a:t>
            </a:r>
            <a:r>
              <a:rPr lang="en-US" dirty="0"/>
              <a:t> 77 </a:t>
            </a:r>
            <a:r>
              <a:rPr lang="en-US" dirty="0" err="1"/>
              <a:t>arasındaki</a:t>
            </a:r>
            <a:r>
              <a:rPr lang="en-US" dirty="0"/>
              <a:t> (77 </a:t>
            </a:r>
            <a:r>
              <a:rPr lang="en-US" dirty="0" err="1"/>
              <a:t>dahil</a:t>
            </a:r>
            <a:r>
              <a:rPr lang="en-US" dirty="0"/>
              <a:t>) </a:t>
            </a:r>
            <a:r>
              <a:rPr lang="en-US" dirty="0" err="1"/>
              <a:t>tamsayılar</a:t>
            </a:r>
            <a:r>
              <a:rPr lang="en-US" dirty="0"/>
              <a:t> </a:t>
            </a:r>
            <a:r>
              <a:rPr lang="en-US" dirty="0" err="1"/>
              <a:t>arasından</a:t>
            </a:r>
            <a:r>
              <a:rPr lang="en-US" dirty="0"/>
              <a:t> 7 </a:t>
            </a:r>
            <a:r>
              <a:rPr lang="en-US" dirty="0" err="1"/>
              <a:t>adet</a:t>
            </a:r>
            <a:r>
              <a:rPr lang="en-US" dirty="0"/>
              <a:t> </a:t>
            </a:r>
            <a:r>
              <a:rPr lang="en-US" dirty="0" err="1"/>
              <a:t>rastgele</a:t>
            </a:r>
            <a:r>
              <a:rPr lang="en-US" dirty="0"/>
              <a:t> </a:t>
            </a:r>
            <a:r>
              <a:rPr lang="en-US" dirty="0" err="1"/>
              <a:t>sayı</a:t>
            </a:r>
            <a:r>
              <a:rPr lang="en-US" dirty="0"/>
              <a:t> </a:t>
            </a:r>
            <a:r>
              <a:rPr lang="en-US" dirty="0" err="1"/>
              <a:t>seçer</a:t>
            </a:r>
            <a:r>
              <a:rPr lang="en-US" dirty="0"/>
              <a:t>.</a:t>
            </a:r>
          </a:p>
        </p:txBody>
      </p:sp>
      <p:sp>
        <p:nvSpPr>
          <p:cNvPr id="9" name="TextBox 8">
            <a:extLst>
              <a:ext uri="{FF2B5EF4-FFF2-40B4-BE49-F238E27FC236}">
                <a16:creationId xmlns:a16="http://schemas.microsoft.com/office/drawing/2014/main" id="{EE13353A-27F3-1F66-B998-60CDD021734D}"/>
              </a:ext>
            </a:extLst>
          </p:cNvPr>
          <p:cNvSpPr txBox="1"/>
          <p:nvPr/>
        </p:nvSpPr>
        <p:spPr>
          <a:xfrm>
            <a:off x="2231336" y="4187952"/>
            <a:ext cx="7516168" cy="1477328"/>
          </a:xfrm>
          <a:prstGeom prst="rect">
            <a:avLst/>
          </a:prstGeom>
          <a:noFill/>
        </p:spPr>
        <p:txBody>
          <a:bodyPr wrap="square" rtlCol="0">
            <a:spAutoFit/>
          </a:bodyPr>
          <a:lstStyle/>
          <a:p>
            <a:r>
              <a:rPr lang="en-US" dirty="0"/>
              <a:t>Sonra, for </a:t>
            </a:r>
            <a:r>
              <a:rPr lang="en-US" dirty="0" err="1"/>
              <a:t>döngüsüyle</a:t>
            </a:r>
            <a:r>
              <a:rPr lang="en-US" dirty="0"/>
              <a:t> her </a:t>
            </a:r>
            <a:r>
              <a:rPr lang="en-US" dirty="0" err="1"/>
              <a:t>bir</a:t>
            </a:r>
            <a:r>
              <a:rPr lang="en-US" dirty="0"/>
              <a:t> </a:t>
            </a:r>
            <a:r>
              <a:rPr lang="en-US" dirty="0" err="1"/>
              <a:t>sayıyı</a:t>
            </a:r>
            <a:r>
              <a:rPr lang="en-US" dirty="0"/>
              <a:t> </a:t>
            </a:r>
            <a:r>
              <a:rPr lang="en-US" dirty="0" err="1"/>
              <a:t>sayilar</a:t>
            </a:r>
            <a:r>
              <a:rPr lang="en-US" dirty="0"/>
              <a:t> </a:t>
            </a:r>
            <a:r>
              <a:rPr lang="en-US" dirty="0" err="1"/>
              <a:t>listesinden</a:t>
            </a:r>
            <a:r>
              <a:rPr lang="en-US" dirty="0"/>
              <a:t> </a:t>
            </a:r>
            <a:r>
              <a:rPr lang="en-US" dirty="0" err="1"/>
              <a:t>alarak</a:t>
            </a:r>
            <a:r>
              <a:rPr lang="en-US" dirty="0"/>
              <a:t> </a:t>
            </a:r>
            <a:r>
              <a:rPr lang="en-US" dirty="0" err="1"/>
              <a:t>ekrana</a:t>
            </a:r>
            <a:r>
              <a:rPr lang="en-US" dirty="0"/>
              <a:t> </a:t>
            </a:r>
            <a:r>
              <a:rPr lang="en-US" dirty="0" err="1"/>
              <a:t>yazdırıyoruz</a:t>
            </a:r>
            <a:r>
              <a:rPr lang="en-US" dirty="0"/>
              <a:t>.</a:t>
            </a:r>
          </a:p>
          <a:p>
            <a:endParaRPr lang="en-US" dirty="0"/>
          </a:p>
          <a:p>
            <a:r>
              <a:rPr lang="en-US" dirty="0" err="1"/>
              <a:t>Programı</a:t>
            </a:r>
            <a:r>
              <a:rPr lang="en-US" dirty="0"/>
              <a:t> </a:t>
            </a:r>
            <a:r>
              <a:rPr lang="en-US" dirty="0" err="1"/>
              <a:t>çalıştırdığınızda</a:t>
            </a:r>
            <a:r>
              <a:rPr lang="en-US" dirty="0"/>
              <a:t>, 7 </a:t>
            </a:r>
            <a:r>
              <a:rPr lang="en-US" dirty="0" err="1"/>
              <a:t>ile</a:t>
            </a:r>
            <a:r>
              <a:rPr lang="en-US" dirty="0"/>
              <a:t> 77 </a:t>
            </a:r>
            <a:r>
              <a:rPr lang="en-US" dirty="0" err="1"/>
              <a:t>arasında</a:t>
            </a:r>
            <a:r>
              <a:rPr lang="en-US" dirty="0"/>
              <a:t> </a:t>
            </a:r>
            <a:r>
              <a:rPr lang="en-US" dirty="0" err="1"/>
              <a:t>rastgele</a:t>
            </a:r>
            <a:r>
              <a:rPr lang="en-US" dirty="0"/>
              <a:t> </a:t>
            </a:r>
            <a:r>
              <a:rPr lang="en-US" dirty="0" err="1"/>
              <a:t>seçilen</a:t>
            </a:r>
            <a:r>
              <a:rPr lang="en-US" dirty="0"/>
              <a:t> 7 </a:t>
            </a:r>
            <a:r>
              <a:rPr lang="en-US" dirty="0" err="1"/>
              <a:t>adet</a:t>
            </a:r>
            <a:r>
              <a:rPr lang="en-US" dirty="0"/>
              <a:t> </a:t>
            </a:r>
            <a:r>
              <a:rPr lang="en-US" dirty="0" err="1"/>
              <a:t>tamsayıyı</a:t>
            </a:r>
            <a:r>
              <a:rPr lang="en-US" dirty="0"/>
              <a:t> </a:t>
            </a:r>
            <a:r>
              <a:rPr lang="en-US" dirty="0" err="1"/>
              <a:t>ekranda</a:t>
            </a:r>
            <a:r>
              <a:rPr lang="en-US" dirty="0"/>
              <a:t> </a:t>
            </a:r>
            <a:r>
              <a:rPr lang="en-US" dirty="0" err="1"/>
              <a:t>göreceksiniz</a:t>
            </a:r>
            <a:r>
              <a:rPr lang="en-US" dirty="0"/>
              <a:t>.</a:t>
            </a:r>
          </a:p>
        </p:txBody>
      </p:sp>
      <p:sp>
        <p:nvSpPr>
          <p:cNvPr id="11" name="TextBox 10">
            <a:extLst>
              <a:ext uri="{FF2B5EF4-FFF2-40B4-BE49-F238E27FC236}">
                <a16:creationId xmlns:a16="http://schemas.microsoft.com/office/drawing/2014/main" id="{004D8CEC-9079-61CE-5E3B-EE5FC38E005F}"/>
              </a:ext>
            </a:extLst>
          </p:cNvPr>
          <p:cNvSpPr txBox="1"/>
          <p:nvPr/>
        </p:nvSpPr>
        <p:spPr>
          <a:xfrm>
            <a:off x="2831692" y="3131192"/>
            <a:ext cx="3142488" cy="646331"/>
          </a:xfrm>
          <a:prstGeom prst="rect">
            <a:avLst/>
          </a:prstGeom>
          <a:noFill/>
        </p:spPr>
        <p:txBody>
          <a:bodyPr wrap="square" rtlCol="0">
            <a:spAutoFit/>
          </a:bodyPr>
          <a:lstStyle/>
          <a:p>
            <a:pPr algn="ctr"/>
            <a:r>
              <a:rPr lang="tr-TR" dirty="0"/>
              <a:t>Örnek Soru 7.1 Çözümü</a:t>
            </a:r>
          </a:p>
          <a:p>
            <a:pPr algn="ctr"/>
            <a:r>
              <a:rPr lang="tr-TR" dirty="0"/>
              <a:t>(ornek_soru_7.1)</a:t>
            </a:r>
            <a:endParaRPr lang="en-US" dirty="0"/>
          </a:p>
        </p:txBody>
      </p:sp>
    </p:spTree>
    <p:extLst>
      <p:ext uri="{BB962C8B-B14F-4D97-AF65-F5344CB8AC3E}">
        <p14:creationId xmlns:p14="http://schemas.microsoft.com/office/powerpoint/2010/main" val="3247263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4247317"/>
          </a:xfrm>
          <a:prstGeom prst="rect">
            <a:avLst/>
          </a:prstGeom>
          <a:noFill/>
        </p:spPr>
        <p:txBody>
          <a:bodyPr wrap="square" rtlCol="0">
            <a:spAutoFit/>
          </a:bodyPr>
          <a:lstStyle/>
          <a:p>
            <a:r>
              <a:rPr lang="tr-TR" b="1" dirty="0"/>
              <a:t>ÖRNEK SORU 8.1: </a:t>
            </a:r>
            <a:r>
              <a:rPr lang="tr-TR" dirty="0"/>
              <a:t>Bilgisayarın tuttuğu (0-100 arasındaki) sayıya göre kullanıcıyı ‘daha küçük veya daha büyük sayı giriniz’ gibi yönlendiren ve kaç tahmin de sayıyı bulduğunu ve puanını söyleyen bir sayı tahmin oyunu yazınız.</a:t>
            </a:r>
          </a:p>
          <a:p>
            <a:r>
              <a:rPr lang="tr-TR" dirty="0"/>
              <a:t>Programın herhangi bir andaki ekran çıktısı:</a:t>
            </a:r>
          </a:p>
          <a:p>
            <a:endParaRPr lang="tr-TR" dirty="0"/>
          </a:p>
          <a:p>
            <a:r>
              <a:rPr lang="tr-TR" dirty="0"/>
              <a:t>İlk tahmininiz:</a:t>
            </a:r>
          </a:p>
          <a:p>
            <a:r>
              <a:rPr lang="tr-TR" dirty="0"/>
              <a:t>44</a:t>
            </a:r>
          </a:p>
          <a:p>
            <a:r>
              <a:rPr lang="tr-TR" dirty="0"/>
              <a:t>Daha küçük bir sayı giriniz!</a:t>
            </a:r>
          </a:p>
          <a:p>
            <a:r>
              <a:rPr lang="tr-TR" dirty="0"/>
              <a:t>33</a:t>
            </a:r>
          </a:p>
          <a:p>
            <a:r>
              <a:rPr lang="tr-TR" dirty="0"/>
              <a:t>Daha büyük bir sayı giriniz!</a:t>
            </a:r>
          </a:p>
          <a:p>
            <a:r>
              <a:rPr lang="tr-TR" dirty="0"/>
              <a:t>38</a:t>
            </a:r>
          </a:p>
          <a:p>
            <a:r>
              <a:rPr lang="tr-TR" dirty="0"/>
              <a:t>Daha küçük bir sayı giriniz!</a:t>
            </a:r>
          </a:p>
          <a:p>
            <a:r>
              <a:rPr lang="tr-TR" dirty="0"/>
              <a:t>35</a:t>
            </a:r>
          </a:p>
          <a:p>
            <a:r>
              <a:rPr lang="tr-TR" dirty="0"/>
              <a:t>Bravo! 4.de 35 i bildiniz</a:t>
            </a:r>
          </a:p>
          <a:p>
            <a:r>
              <a:rPr lang="tr-TR" dirty="0"/>
              <a:t>Puanınız..:70</a:t>
            </a:r>
          </a:p>
        </p:txBody>
      </p:sp>
    </p:spTree>
    <p:extLst>
      <p:ext uri="{BB962C8B-B14F-4D97-AF65-F5344CB8AC3E}">
        <p14:creationId xmlns:p14="http://schemas.microsoft.com/office/powerpoint/2010/main" val="2667136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b="1" dirty="0"/>
              <a:t>ÖRNEK SORU 8.1 Çözüm:</a:t>
            </a:r>
            <a:endParaRPr lang="tr-TR" dirty="0"/>
          </a:p>
        </p:txBody>
      </p:sp>
      <p:pic>
        <p:nvPicPr>
          <p:cNvPr id="6" name="Picture 5" descr="A picture containing text, screenshot&#10;&#10;Description automatically generated">
            <a:extLst>
              <a:ext uri="{FF2B5EF4-FFF2-40B4-BE49-F238E27FC236}">
                <a16:creationId xmlns:a16="http://schemas.microsoft.com/office/drawing/2014/main" id="{A3EFD896-EF45-BF21-E756-F4899EF09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243" y="1118145"/>
            <a:ext cx="5689513" cy="462171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BD37581B-D5C9-61A7-E53A-09A6EE3CFF43}"/>
              </a:ext>
            </a:extLst>
          </p:cNvPr>
          <p:cNvSpPr txBox="1"/>
          <p:nvPr/>
        </p:nvSpPr>
        <p:spPr>
          <a:xfrm>
            <a:off x="4403036" y="5739855"/>
            <a:ext cx="3246120" cy="646331"/>
          </a:xfrm>
          <a:prstGeom prst="rect">
            <a:avLst/>
          </a:prstGeom>
          <a:noFill/>
        </p:spPr>
        <p:txBody>
          <a:bodyPr wrap="square" rtlCol="0">
            <a:spAutoFit/>
          </a:bodyPr>
          <a:lstStyle/>
          <a:p>
            <a:pPr algn="ctr"/>
            <a:r>
              <a:rPr lang="tr-TR" dirty="0"/>
              <a:t>Örnek Soru 8.1 Çözümü</a:t>
            </a:r>
          </a:p>
          <a:p>
            <a:pPr algn="ctr"/>
            <a:r>
              <a:rPr lang="tr-TR" dirty="0"/>
              <a:t>(ornek_soru_8.1)</a:t>
            </a:r>
            <a:endParaRPr lang="en-US" dirty="0"/>
          </a:p>
        </p:txBody>
      </p:sp>
    </p:spTree>
    <p:extLst>
      <p:ext uri="{BB962C8B-B14F-4D97-AF65-F5344CB8AC3E}">
        <p14:creationId xmlns:p14="http://schemas.microsoft.com/office/powerpoint/2010/main" val="1440682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02517" y="439706"/>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231336" y="769600"/>
            <a:ext cx="7589520" cy="369332"/>
          </a:xfrm>
          <a:prstGeom prst="rect">
            <a:avLst/>
          </a:prstGeom>
          <a:noFill/>
        </p:spPr>
        <p:txBody>
          <a:bodyPr wrap="square" rtlCol="0">
            <a:spAutoFit/>
          </a:bodyPr>
          <a:lstStyle/>
          <a:p>
            <a:r>
              <a:rPr lang="tr-TR" b="1" dirty="0"/>
              <a:t>ÖRNEK SORU 8.1 Çıktısı ve Anlatımı:</a:t>
            </a:r>
            <a:endParaRPr lang="tr-TR" dirty="0"/>
          </a:p>
        </p:txBody>
      </p:sp>
      <p:pic>
        <p:nvPicPr>
          <p:cNvPr id="6" name="Picture 5" descr="A blue and white text on a black background&#10;&#10;Description automatically generated with low confidence">
            <a:extLst>
              <a:ext uri="{FF2B5EF4-FFF2-40B4-BE49-F238E27FC236}">
                <a16:creationId xmlns:a16="http://schemas.microsoft.com/office/drawing/2014/main" id="{25B56834-D576-8D3A-E7BB-F0CEC89907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4625" y="1627423"/>
            <a:ext cx="3391373" cy="2638793"/>
          </a:xfrm>
          <a:prstGeom prst="rect">
            <a:avLst/>
          </a:prstGeom>
        </p:spPr>
      </p:pic>
      <p:sp>
        <p:nvSpPr>
          <p:cNvPr id="8" name="TextBox 7">
            <a:extLst>
              <a:ext uri="{FF2B5EF4-FFF2-40B4-BE49-F238E27FC236}">
                <a16:creationId xmlns:a16="http://schemas.microsoft.com/office/drawing/2014/main" id="{4DE4A433-881F-5B45-6B1B-E74CCA0D6770}"/>
              </a:ext>
            </a:extLst>
          </p:cNvPr>
          <p:cNvSpPr txBox="1"/>
          <p:nvPr/>
        </p:nvSpPr>
        <p:spPr>
          <a:xfrm>
            <a:off x="3270503" y="4266216"/>
            <a:ext cx="1499616" cy="369332"/>
          </a:xfrm>
          <a:prstGeom prst="rect">
            <a:avLst/>
          </a:prstGeom>
          <a:noFill/>
        </p:spPr>
        <p:txBody>
          <a:bodyPr wrap="square" rtlCol="0">
            <a:spAutoFit/>
          </a:bodyPr>
          <a:lstStyle/>
          <a:p>
            <a:r>
              <a:rPr lang="tr-TR" dirty="0"/>
              <a:t>EKRAN ÇIKTISI</a:t>
            </a:r>
            <a:endParaRPr lang="en-US" dirty="0"/>
          </a:p>
        </p:txBody>
      </p:sp>
      <p:sp>
        <p:nvSpPr>
          <p:cNvPr id="9" name="TextBox 8">
            <a:extLst>
              <a:ext uri="{FF2B5EF4-FFF2-40B4-BE49-F238E27FC236}">
                <a16:creationId xmlns:a16="http://schemas.microsoft.com/office/drawing/2014/main" id="{3DFA631D-E5B9-DDEB-B415-BAB025D907CD}"/>
              </a:ext>
            </a:extLst>
          </p:cNvPr>
          <p:cNvSpPr txBox="1"/>
          <p:nvPr/>
        </p:nvSpPr>
        <p:spPr>
          <a:xfrm>
            <a:off x="6327648" y="1627423"/>
            <a:ext cx="3391373" cy="3293209"/>
          </a:xfrm>
          <a:prstGeom prst="rect">
            <a:avLst/>
          </a:prstGeom>
          <a:noFill/>
        </p:spPr>
        <p:txBody>
          <a:bodyPr wrap="square" rtlCol="0">
            <a:spAutoFit/>
          </a:bodyPr>
          <a:lstStyle/>
          <a:p>
            <a:r>
              <a:rPr lang="en-US" sz="1600" dirty="0"/>
              <a:t>Bu </a:t>
            </a:r>
            <a:r>
              <a:rPr lang="en-US" sz="1600" dirty="0" err="1"/>
              <a:t>programda</a:t>
            </a:r>
            <a:r>
              <a:rPr lang="en-US" sz="1600" dirty="0"/>
              <a:t>, </a:t>
            </a:r>
            <a:r>
              <a:rPr lang="en-US" sz="1600" dirty="0" err="1"/>
              <a:t>sayi_tahmin_oyunu</a:t>
            </a:r>
            <a:r>
              <a:rPr lang="en-US" sz="1600" dirty="0"/>
              <a:t>() </a:t>
            </a:r>
            <a:r>
              <a:rPr lang="en-US" sz="1600" dirty="0" err="1"/>
              <a:t>adlı</a:t>
            </a:r>
            <a:r>
              <a:rPr lang="en-US" sz="1600" dirty="0"/>
              <a:t> </a:t>
            </a:r>
            <a:r>
              <a:rPr lang="en-US" sz="1600" dirty="0" err="1"/>
              <a:t>bir</a:t>
            </a:r>
            <a:r>
              <a:rPr lang="en-US" sz="1600" dirty="0"/>
              <a:t> </a:t>
            </a:r>
            <a:r>
              <a:rPr lang="en-US" sz="1600" dirty="0" err="1"/>
              <a:t>fonksiyon</a:t>
            </a:r>
            <a:r>
              <a:rPr lang="en-US" sz="1600" dirty="0"/>
              <a:t> </a:t>
            </a:r>
            <a:r>
              <a:rPr lang="en-US" sz="1600" dirty="0" err="1"/>
              <a:t>tanımlanmıştır</a:t>
            </a:r>
            <a:r>
              <a:rPr lang="en-US" sz="1600" dirty="0"/>
              <a:t>. </a:t>
            </a:r>
            <a:r>
              <a:rPr lang="en-US" sz="1600" dirty="0" err="1"/>
              <a:t>Fonksiyon</a:t>
            </a:r>
            <a:r>
              <a:rPr lang="en-US" sz="1600" dirty="0"/>
              <a:t>, </a:t>
            </a:r>
            <a:r>
              <a:rPr lang="en-US" sz="1600" dirty="0" err="1"/>
              <a:t>rastgele</a:t>
            </a:r>
            <a:r>
              <a:rPr lang="en-US" sz="1600" dirty="0"/>
              <a:t> </a:t>
            </a:r>
            <a:r>
              <a:rPr lang="en-US" sz="1600" dirty="0" err="1"/>
              <a:t>bir</a:t>
            </a:r>
            <a:r>
              <a:rPr lang="en-US" sz="1600" dirty="0"/>
              <a:t> </a:t>
            </a:r>
            <a:r>
              <a:rPr lang="en-US" sz="1600" dirty="0" err="1"/>
              <a:t>sayı</a:t>
            </a:r>
            <a:r>
              <a:rPr lang="en-US" sz="1600" dirty="0"/>
              <a:t> </a:t>
            </a:r>
            <a:r>
              <a:rPr lang="en-US" sz="1600" dirty="0" err="1"/>
              <a:t>seçer</a:t>
            </a:r>
            <a:r>
              <a:rPr lang="en-US" sz="1600" dirty="0"/>
              <a:t> </a:t>
            </a:r>
            <a:r>
              <a:rPr lang="en-US" sz="1600" dirty="0" err="1"/>
              <a:t>ve</a:t>
            </a:r>
            <a:r>
              <a:rPr lang="en-US" sz="1600" dirty="0"/>
              <a:t> </a:t>
            </a:r>
            <a:r>
              <a:rPr lang="en-US" sz="1600" dirty="0" err="1"/>
              <a:t>kullanıcının</a:t>
            </a:r>
            <a:r>
              <a:rPr lang="en-US" sz="1600" dirty="0"/>
              <a:t> </a:t>
            </a:r>
            <a:r>
              <a:rPr lang="en-US" sz="1600" dirty="0" err="1"/>
              <a:t>tahminlerini</a:t>
            </a:r>
            <a:r>
              <a:rPr lang="en-US" sz="1600" dirty="0"/>
              <a:t> </a:t>
            </a:r>
            <a:r>
              <a:rPr lang="en-US" sz="1600" dirty="0" err="1"/>
              <a:t>kontrol</a:t>
            </a:r>
            <a:r>
              <a:rPr lang="en-US" sz="1600" dirty="0"/>
              <a:t> </a:t>
            </a:r>
            <a:r>
              <a:rPr lang="en-US" sz="1600" dirty="0" err="1"/>
              <a:t>ederek</a:t>
            </a:r>
            <a:r>
              <a:rPr lang="en-US" sz="1600" dirty="0"/>
              <a:t> </a:t>
            </a:r>
            <a:r>
              <a:rPr lang="en-US" sz="1600" dirty="0" err="1"/>
              <a:t>doğru</a:t>
            </a:r>
            <a:r>
              <a:rPr lang="en-US" sz="1600" dirty="0"/>
              <a:t> </a:t>
            </a:r>
            <a:r>
              <a:rPr lang="en-US" sz="1600" dirty="0" err="1"/>
              <a:t>sayıyı</a:t>
            </a:r>
            <a:r>
              <a:rPr lang="en-US" sz="1600" dirty="0"/>
              <a:t> </a:t>
            </a:r>
            <a:r>
              <a:rPr lang="en-US" sz="1600" dirty="0" err="1"/>
              <a:t>bulmasını</a:t>
            </a:r>
            <a:r>
              <a:rPr lang="en-US" sz="1600" dirty="0"/>
              <a:t> </a:t>
            </a:r>
            <a:r>
              <a:rPr lang="en-US" sz="1600" dirty="0" err="1"/>
              <a:t>sağlar</a:t>
            </a:r>
            <a:r>
              <a:rPr lang="en-US" sz="1600" dirty="0"/>
              <a:t>.</a:t>
            </a:r>
            <a:endParaRPr lang="tr-TR" sz="1600" dirty="0"/>
          </a:p>
          <a:p>
            <a:r>
              <a:rPr lang="en-US" sz="1600" dirty="0"/>
              <a:t>Oyun, </a:t>
            </a:r>
            <a:r>
              <a:rPr lang="en-US" sz="1600" dirty="0" err="1"/>
              <a:t>bir</a:t>
            </a:r>
            <a:r>
              <a:rPr lang="en-US" sz="1600" dirty="0"/>
              <a:t> while </a:t>
            </a:r>
            <a:r>
              <a:rPr lang="en-US" sz="1600" dirty="0" err="1"/>
              <a:t>döngüsü</a:t>
            </a:r>
            <a:r>
              <a:rPr lang="en-US" sz="1600" dirty="0"/>
              <a:t> </a:t>
            </a:r>
            <a:r>
              <a:rPr lang="en-US" sz="1600" dirty="0" err="1"/>
              <a:t>içinde</a:t>
            </a:r>
            <a:r>
              <a:rPr lang="en-US" sz="1600" dirty="0"/>
              <a:t> </a:t>
            </a:r>
            <a:r>
              <a:rPr lang="en-US" sz="1600" dirty="0" err="1"/>
              <a:t>çalışır</a:t>
            </a:r>
            <a:r>
              <a:rPr lang="en-US" sz="1600" dirty="0"/>
              <a:t> </a:t>
            </a:r>
            <a:r>
              <a:rPr lang="en-US" sz="1600" dirty="0" err="1"/>
              <a:t>ve</a:t>
            </a:r>
            <a:r>
              <a:rPr lang="en-US" sz="1600" dirty="0"/>
              <a:t> </a:t>
            </a:r>
            <a:r>
              <a:rPr lang="en-US" sz="1600" dirty="0" err="1"/>
              <a:t>kullanıcı</a:t>
            </a:r>
            <a:r>
              <a:rPr lang="en-US" sz="1600" dirty="0"/>
              <a:t> </a:t>
            </a:r>
            <a:r>
              <a:rPr lang="en-US" sz="1600" dirty="0" err="1"/>
              <a:t>doğru</a:t>
            </a:r>
            <a:r>
              <a:rPr lang="en-US" sz="1600" dirty="0"/>
              <a:t> </a:t>
            </a:r>
            <a:r>
              <a:rPr lang="en-US" sz="1600" dirty="0" err="1"/>
              <a:t>sayıyı</a:t>
            </a:r>
            <a:r>
              <a:rPr lang="en-US" sz="1600" dirty="0"/>
              <a:t> </a:t>
            </a:r>
            <a:r>
              <a:rPr lang="en-US" sz="1600" dirty="0" err="1"/>
              <a:t>bulana</a:t>
            </a:r>
            <a:r>
              <a:rPr lang="en-US" sz="1600" dirty="0"/>
              <a:t> </a:t>
            </a:r>
            <a:r>
              <a:rPr lang="en-US" sz="1600" dirty="0" err="1"/>
              <a:t>kadar</a:t>
            </a:r>
            <a:r>
              <a:rPr lang="en-US" sz="1600" dirty="0"/>
              <a:t> </a:t>
            </a:r>
            <a:r>
              <a:rPr lang="en-US" sz="1600" dirty="0" err="1"/>
              <a:t>devam</a:t>
            </a:r>
            <a:r>
              <a:rPr lang="en-US" sz="1600" dirty="0"/>
              <a:t> </a:t>
            </a:r>
            <a:r>
              <a:rPr lang="en-US" sz="1600" dirty="0" err="1"/>
              <a:t>eder</a:t>
            </a:r>
            <a:r>
              <a:rPr lang="en-US" sz="1600" dirty="0"/>
              <a:t>. Her </a:t>
            </a:r>
            <a:r>
              <a:rPr lang="en-US" sz="1600" dirty="0" err="1"/>
              <a:t>tahmin</a:t>
            </a:r>
            <a:r>
              <a:rPr lang="en-US" sz="1600" dirty="0"/>
              <a:t> </a:t>
            </a:r>
            <a:r>
              <a:rPr lang="en-US" sz="1600" dirty="0" err="1"/>
              <a:t>sonrasında</a:t>
            </a:r>
            <a:r>
              <a:rPr lang="en-US" sz="1600" dirty="0"/>
              <a:t>, </a:t>
            </a:r>
            <a:r>
              <a:rPr lang="en-US" sz="1600" dirty="0" err="1"/>
              <a:t>tahminin</a:t>
            </a:r>
            <a:r>
              <a:rPr lang="en-US" sz="1600" dirty="0"/>
              <a:t> </a:t>
            </a:r>
            <a:r>
              <a:rPr lang="en-US" sz="1600" dirty="0" err="1"/>
              <a:t>doğruluğuna</a:t>
            </a:r>
            <a:r>
              <a:rPr lang="en-US" sz="1600" dirty="0"/>
              <a:t> </a:t>
            </a:r>
            <a:r>
              <a:rPr lang="en-US" sz="1600" dirty="0" err="1"/>
              <a:t>göre</a:t>
            </a:r>
            <a:r>
              <a:rPr lang="en-US" sz="1600" dirty="0"/>
              <a:t> </a:t>
            </a:r>
            <a:r>
              <a:rPr lang="en-US" sz="1600" dirty="0" err="1"/>
              <a:t>bir</a:t>
            </a:r>
            <a:r>
              <a:rPr lang="en-US" sz="1600" dirty="0"/>
              <a:t> </a:t>
            </a:r>
            <a:r>
              <a:rPr lang="en-US" sz="1600" dirty="0" err="1"/>
              <a:t>geri</a:t>
            </a:r>
            <a:r>
              <a:rPr lang="en-US" sz="1600" dirty="0"/>
              <a:t> </a:t>
            </a:r>
            <a:r>
              <a:rPr lang="en-US" sz="1600" dirty="0" err="1"/>
              <a:t>bildirim</a:t>
            </a:r>
            <a:r>
              <a:rPr lang="en-US" sz="1600" dirty="0"/>
              <a:t> </a:t>
            </a:r>
            <a:r>
              <a:rPr lang="en-US" sz="1600" dirty="0" err="1"/>
              <a:t>verilir</a:t>
            </a:r>
            <a:r>
              <a:rPr lang="en-US" sz="1600" dirty="0"/>
              <a:t> (</a:t>
            </a:r>
            <a:r>
              <a:rPr lang="en-US" sz="1600" dirty="0" err="1"/>
              <a:t>daha</a:t>
            </a:r>
            <a:r>
              <a:rPr lang="en-US" sz="1600" dirty="0"/>
              <a:t> </a:t>
            </a:r>
            <a:r>
              <a:rPr lang="en-US" sz="1600" dirty="0" err="1"/>
              <a:t>büyük</a:t>
            </a:r>
            <a:r>
              <a:rPr lang="en-US" sz="1600" dirty="0"/>
              <a:t> </a:t>
            </a:r>
            <a:r>
              <a:rPr lang="en-US" sz="1600" dirty="0" err="1"/>
              <a:t>veya</a:t>
            </a:r>
            <a:r>
              <a:rPr lang="en-US" sz="1600" dirty="0"/>
              <a:t> </a:t>
            </a:r>
            <a:r>
              <a:rPr lang="en-US" sz="1600" dirty="0" err="1"/>
              <a:t>daha</a:t>
            </a:r>
            <a:r>
              <a:rPr lang="en-US" sz="1600" dirty="0"/>
              <a:t> </a:t>
            </a:r>
            <a:r>
              <a:rPr lang="en-US" sz="1600" dirty="0" err="1"/>
              <a:t>küçük</a:t>
            </a:r>
            <a:r>
              <a:rPr lang="en-US" sz="1600" dirty="0"/>
              <a:t> </a:t>
            </a:r>
            <a:r>
              <a:rPr lang="en-US" sz="1600" dirty="0" err="1"/>
              <a:t>sayı</a:t>
            </a:r>
            <a:r>
              <a:rPr lang="en-US" sz="1600" dirty="0"/>
              <a:t> </a:t>
            </a:r>
            <a:r>
              <a:rPr lang="en-US" sz="1600" dirty="0" err="1"/>
              <a:t>giriniz</a:t>
            </a:r>
            <a:r>
              <a:rPr lang="en-US" sz="1600" dirty="0"/>
              <a:t>). </a:t>
            </a:r>
            <a:r>
              <a:rPr lang="en-US" sz="1600" dirty="0" err="1"/>
              <a:t>Tahminler</a:t>
            </a:r>
            <a:r>
              <a:rPr lang="en-US" sz="1600" dirty="0"/>
              <a:t> </a:t>
            </a:r>
            <a:r>
              <a:rPr lang="en-US" sz="1600" dirty="0" err="1"/>
              <a:t>ve</a:t>
            </a:r>
            <a:r>
              <a:rPr lang="en-US" sz="1600" dirty="0"/>
              <a:t> </a:t>
            </a:r>
            <a:r>
              <a:rPr lang="en-US" sz="1600" dirty="0" err="1"/>
              <a:t>puan</a:t>
            </a:r>
            <a:r>
              <a:rPr lang="en-US" sz="1600" dirty="0"/>
              <a:t> </a:t>
            </a:r>
            <a:r>
              <a:rPr lang="en-US" sz="1600" dirty="0" err="1"/>
              <a:t>takip</a:t>
            </a:r>
            <a:r>
              <a:rPr lang="en-US" sz="1600" dirty="0"/>
              <a:t> </a:t>
            </a:r>
            <a:r>
              <a:rPr lang="en-US" sz="1600" dirty="0" err="1"/>
              <a:t>edilir</a:t>
            </a:r>
            <a:r>
              <a:rPr lang="en-US" sz="1600" dirty="0"/>
              <a:t>.</a:t>
            </a:r>
          </a:p>
          <a:p>
            <a:endParaRPr lang="en-US" sz="1600" dirty="0"/>
          </a:p>
        </p:txBody>
      </p:sp>
      <p:sp>
        <p:nvSpPr>
          <p:cNvPr id="10" name="TextBox 9">
            <a:extLst>
              <a:ext uri="{FF2B5EF4-FFF2-40B4-BE49-F238E27FC236}">
                <a16:creationId xmlns:a16="http://schemas.microsoft.com/office/drawing/2014/main" id="{94DE8EC6-17D0-BE90-453E-8570110D9CE4}"/>
              </a:ext>
            </a:extLst>
          </p:cNvPr>
          <p:cNvSpPr txBox="1"/>
          <p:nvPr/>
        </p:nvSpPr>
        <p:spPr>
          <a:xfrm>
            <a:off x="2324625" y="4754880"/>
            <a:ext cx="7394396" cy="1569660"/>
          </a:xfrm>
          <a:prstGeom prst="rect">
            <a:avLst/>
          </a:prstGeom>
          <a:noFill/>
        </p:spPr>
        <p:txBody>
          <a:bodyPr wrap="square" rtlCol="0">
            <a:spAutoFit/>
          </a:bodyPr>
          <a:lstStyle/>
          <a:p>
            <a:r>
              <a:rPr lang="en-US" sz="1600" dirty="0" err="1"/>
              <a:t>Doğru</a:t>
            </a:r>
            <a:r>
              <a:rPr lang="en-US" sz="1600" dirty="0"/>
              <a:t> </a:t>
            </a:r>
            <a:r>
              <a:rPr lang="en-US" sz="1600" dirty="0" err="1"/>
              <a:t>sayıyı</a:t>
            </a:r>
            <a:r>
              <a:rPr lang="en-US" sz="1600" dirty="0"/>
              <a:t> </a:t>
            </a:r>
            <a:r>
              <a:rPr lang="en-US" sz="1600" dirty="0" err="1"/>
              <a:t>bulduğunda</a:t>
            </a:r>
            <a:r>
              <a:rPr lang="en-US" sz="1600" dirty="0"/>
              <a:t>, </a:t>
            </a:r>
            <a:r>
              <a:rPr lang="en-US" sz="1600" dirty="0" err="1"/>
              <a:t>doğru</a:t>
            </a:r>
            <a:r>
              <a:rPr lang="en-US" sz="1600" dirty="0"/>
              <a:t> </a:t>
            </a:r>
            <a:r>
              <a:rPr lang="en-US" sz="1600" dirty="0" err="1"/>
              <a:t>sayıyı</a:t>
            </a:r>
            <a:r>
              <a:rPr lang="en-US" sz="1600" dirty="0"/>
              <a:t> </a:t>
            </a:r>
            <a:r>
              <a:rPr lang="en-US" sz="1600" dirty="0" err="1"/>
              <a:t>ve</a:t>
            </a:r>
            <a:r>
              <a:rPr lang="en-US" sz="1600" dirty="0"/>
              <a:t> </a:t>
            </a:r>
            <a:r>
              <a:rPr lang="en-US" sz="1600" dirty="0" err="1"/>
              <a:t>kaçıncı</a:t>
            </a:r>
            <a:r>
              <a:rPr lang="en-US" sz="1600" dirty="0"/>
              <a:t> </a:t>
            </a:r>
            <a:r>
              <a:rPr lang="en-US" sz="1600" dirty="0" err="1"/>
              <a:t>tahminde</a:t>
            </a:r>
            <a:r>
              <a:rPr lang="en-US" sz="1600" dirty="0"/>
              <a:t> </a:t>
            </a:r>
            <a:r>
              <a:rPr lang="en-US" sz="1600" dirty="0" err="1"/>
              <a:t>bulduğunu</a:t>
            </a:r>
            <a:r>
              <a:rPr lang="en-US" sz="1600" dirty="0"/>
              <a:t> </a:t>
            </a:r>
            <a:r>
              <a:rPr lang="en-US" sz="1600" dirty="0" err="1"/>
              <a:t>gösteren</a:t>
            </a:r>
            <a:r>
              <a:rPr lang="en-US" sz="1600" dirty="0"/>
              <a:t> </a:t>
            </a:r>
            <a:r>
              <a:rPr lang="en-US" sz="1600" dirty="0" err="1"/>
              <a:t>bir</a:t>
            </a:r>
            <a:r>
              <a:rPr lang="en-US" sz="1600" dirty="0"/>
              <a:t> </a:t>
            </a:r>
            <a:r>
              <a:rPr lang="en-US" sz="1600" dirty="0" err="1"/>
              <a:t>tebrik</a:t>
            </a:r>
            <a:r>
              <a:rPr lang="en-US" sz="1600" dirty="0"/>
              <a:t> </a:t>
            </a:r>
            <a:r>
              <a:rPr lang="en-US" sz="1600" dirty="0" err="1"/>
              <a:t>mesajı</a:t>
            </a:r>
            <a:r>
              <a:rPr lang="en-US" sz="1600" dirty="0"/>
              <a:t> </a:t>
            </a:r>
            <a:r>
              <a:rPr lang="en-US" sz="1600" dirty="0" err="1"/>
              <a:t>verilir</a:t>
            </a:r>
            <a:r>
              <a:rPr lang="en-US" sz="1600" dirty="0"/>
              <a:t>. </a:t>
            </a:r>
            <a:r>
              <a:rPr lang="en-US" sz="1600" dirty="0" err="1"/>
              <a:t>Ardından</a:t>
            </a:r>
            <a:r>
              <a:rPr lang="en-US" sz="1600" dirty="0"/>
              <a:t>, </a:t>
            </a:r>
            <a:r>
              <a:rPr lang="en-US" sz="1600" dirty="0" err="1"/>
              <a:t>puan</a:t>
            </a:r>
            <a:r>
              <a:rPr lang="en-US" sz="1600" dirty="0"/>
              <a:t> </a:t>
            </a:r>
            <a:r>
              <a:rPr lang="en-US" sz="1600" dirty="0" err="1"/>
              <a:t>ekrana</a:t>
            </a:r>
            <a:r>
              <a:rPr lang="en-US" sz="1600" dirty="0"/>
              <a:t> </a:t>
            </a:r>
            <a:r>
              <a:rPr lang="en-US" sz="1600" dirty="0" err="1"/>
              <a:t>yazdırılır</a:t>
            </a:r>
            <a:r>
              <a:rPr lang="en-US" sz="1600" dirty="0"/>
              <a:t>.</a:t>
            </a:r>
          </a:p>
          <a:p>
            <a:endParaRPr lang="en-US" sz="1600" dirty="0"/>
          </a:p>
          <a:p>
            <a:r>
              <a:rPr lang="en-US" sz="1600" dirty="0" err="1"/>
              <a:t>Programı</a:t>
            </a:r>
            <a:r>
              <a:rPr lang="en-US" sz="1600" dirty="0"/>
              <a:t> </a:t>
            </a:r>
            <a:r>
              <a:rPr lang="en-US" sz="1600" dirty="0" err="1"/>
              <a:t>çalıştırdığınızda</a:t>
            </a:r>
            <a:r>
              <a:rPr lang="en-US" sz="1600" dirty="0"/>
              <a:t>, </a:t>
            </a:r>
            <a:r>
              <a:rPr lang="en-US" sz="1600" dirty="0" err="1"/>
              <a:t>kullanıcıdan</a:t>
            </a:r>
            <a:r>
              <a:rPr lang="en-US" sz="1600" dirty="0"/>
              <a:t> </a:t>
            </a:r>
            <a:r>
              <a:rPr lang="en-US" sz="1600" dirty="0" err="1"/>
              <a:t>tahminler</a:t>
            </a:r>
            <a:r>
              <a:rPr lang="en-US" sz="1600" dirty="0"/>
              <a:t> </a:t>
            </a:r>
            <a:r>
              <a:rPr lang="en-US" sz="1600" dirty="0" err="1"/>
              <a:t>alacak</a:t>
            </a:r>
            <a:r>
              <a:rPr lang="en-US" sz="1600" dirty="0"/>
              <a:t> </a:t>
            </a:r>
            <a:r>
              <a:rPr lang="en-US" sz="1600" dirty="0" err="1"/>
              <a:t>ve</a:t>
            </a:r>
            <a:r>
              <a:rPr lang="en-US" sz="1600" dirty="0"/>
              <a:t> </a:t>
            </a:r>
            <a:r>
              <a:rPr lang="en-US" sz="1600" dirty="0" err="1"/>
              <a:t>istenilen</a:t>
            </a:r>
            <a:r>
              <a:rPr lang="en-US" sz="1600" dirty="0"/>
              <a:t> </a:t>
            </a:r>
            <a:r>
              <a:rPr lang="en-US" sz="1600" dirty="0" err="1"/>
              <a:t>geri</a:t>
            </a:r>
            <a:r>
              <a:rPr lang="en-US" sz="1600" dirty="0"/>
              <a:t> </a:t>
            </a:r>
            <a:r>
              <a:rPr lang="en-US" sz="1600" dirty="0" err="1"/>
              <a:t>bildirimi</a:t>
            </a:r>
            <a:r>
              <a:rPr lang="en-US" sz="1600" dirty="0"/>
              <a:t> </a:t>
            </a:r>
            <a:r>
              <a:rPr lang="en-US" sz="1600" dirty="0" err="1"/>
              <a:t>verecektir</a:t>
            </a:r>
            <a:r>
              <a:rPr lang="en-US" sz="1600" dirty="0"/>
              <a:t>. </a:t>
            </a:r>
            <a:r>
              <a:rPr lang="en-US" sz="1600" dirty="0" err="1"/>
              <a:t>Doğru</a:t>
            </a:r>
            <a:r>
              <a:rPr lang="en-US" sz="1600" dirty="0"/>
              <a:t> </a:t>
            </a:r>
            <a:r>
              <a:rPr lang="en-US" sz="1600" dirty="0" err="1"/>
              <a:t>sayıyı</a:t>
            </a:r>
            <a:r>
              <a:rPr lang="en-US" sz="1600" dirty="0"/>
              <a:t> </a:t>
            </a:r>
            <a:r>
              <a:rPr lang="en-US" sz="1600" dirty="0" err="1"/>
              <a:t>bulduğunda</a:t>
            </a:r>
            <a:r>
              <a:rPr lang="en-US" sz="1600" dirty="0"/>
              <a:t>, </a:t>
            </a:r>
            <a:r>
              <a:rPr lang="en-US" sz="1600" dirty="0" err="1"/>
              <a:t>kaçıncı</a:t>
            </a:r>
            <a:r>
              <a:rPr lang="en-US" sz="1600" dirty="0"/>
              <a:t> </a:t>
            </a:r>
            <a:r>
              <a:rPr lang="en-US" sz="1600" dirty="0" err="1"/>
              <a:t>tahminde</a:t>
            </a:r>
            <a:r>
              <a:rPr lang="en-US" sz="1600" dirty="0"/>
              <a:t> </a:t>
            </a:r>
            <a:r>
              <a:rPr lang="en-US" sz="1600" dirty="0" err="1"/>
              <a:t>bulunduğunu</a:t>
            </a:r>
            <a:r>
              <a:rPr lang="en-US" sz="1600" dirty="0"/>
              <a:t> </a:t>
            </a:r>
            <a:r>
              <a:rPr lang="en-US" sz="1600" dirty="0" err="1"/>
              <a:t>ve</a:t>
            </a:r>
            <a:r>
              <a:rPr lang="en-US" sz="1600" dirty="0"/>
              <a:t> </a:t>
            </a:r>
            <a:r>
              <a:rPr lang="en-US" sz="1600" dirty="0" err="1"/>
              <a:t>puanınızı</a:t>
            </a:r>
            <a:r>
              <a:rPr lang="en-US" sz="1600" dirty="0"/>
              <a:t> </a:t>
            </a:r>
            <a:r>
              <a:rPr lang="en-US" sz="1600" dirty="0" err="1"/>
              <a:t>göreceksiniz</a:t>
            </a:r>
            <a:r>
              <a:rPr lang="en-US" sz="1600" dirty="0"/>
              <a:t>.</a:t>
            </a:r>
          </a:p>
        </p:txBody>
      </p:sp>
    </p:spTree>
    <p:extLst>
      <p:ext uri="{BB962C8B-B14F-4D97-AF65-F5344CB8AC3E}">
        <p14:creationId xmlns:p14="http://schemas.microsoft.com/office/powerpoint/2010/main" val="1305575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1754326"/>
          </a:xfrm>
          <a:prstGeom prst="rect">
            <a:avLst/>
          </a:prstGeom>
          <a:noFill/>
        </p:spPr>
        <p:txBody>
          <a:bodyPr wrap="square" rtlCol="0">
            <a:spAutoFit/>
          </a:bodyPr>
          <a:lstStyle/>
          <a:p>
            <a:r>
              <a:rPr lang="tr-TR" b="1" dirty="0"/>
              <a:t>ÖRNEK SORU 9.1:</a:t>
            </a:r>
            <a:r>
              <a:rPr lang="tr-TR" dirty="0"/>
              <a:t>Bilgisayarın rastgele ürettiği iki sayı (a, b) arasındaki tek sayıları listeleyen ve bu tek sayıların adedini veren programı yazınız. Programın herhangi bir andaki ekran çıktısı:</a:t>
            </a:r>
          </a:p>
          <a:p>
            <a:r>
              <a:rPr lang="tr-TR" dirty="0"/>
              <a:t>s1=39</a:t>
            </a:r>
          </a:p>
          <a:p>
            <a:r>
              <a:rPr lang="tr-TR" dirty="0"/>
              <a:t>s2=71</a:t>
            </a:r>
          </a:p>
          <a:p>
            <a:r>
              <a:rPr lang="tr-TR" dirty="0"/>
              <a:t>39 41 43 45 47 49 51 53 55 57 59 61 63 65 67 69 71</a:t>
            </a:r>
          </a:p>
        </p:txBody>
      </p:sp>
    </p:spTree>
    <p:extLst>
      <p:ext uri="{BB962C8B-B14F-4D97-AF65-F5344CB8AC3E}">
        <p14:creationId xmlns:p14="http://schemas.microsoft.com/office/powerpoint/2010/main" val="3465712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9.1 Çözüm:</a:t>
            </a:r>
            <a:endParaRPr lang="tr-TR" dirty="0"/>
          </a:p>
        </p:txBody>
      </p:sp>
      <p:pic>
        <p:nvPicPr>
          <p:cNvPr id="6" name="Picture 5" descr="A picture containing text, screenshot, software&#10;&#10;Description automatically generated">
            <a:extLst>
              <a:ext uri="{FF2B5EF4-FFF2-40B4-BE49-F238E27FC236}">
                <a16:creationId xmlns:a16="http://schemas.microsoft.com/office/drawing/2014/main" id="{C6DFCB21-CB3F-BAE7-79AD-E544327A71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9585" y="1518299"/>
            <a:ext cx="6224797" cy="3872118"/>
          </a:xfrm>
          <a:prstGeom prst="rect">
            <a:avLst/>
          </a:prstGeom>
        </p:spPr>
      </p:pic>
      <p:sp>
        <p:nvSpPr>
          <p:cNvPr id="8" name="TextBox 7">
            <a:extLst>
              <a:ext uri="{FF2B5EF4-FFF2-40B4-BE49-F238E27FC236}">
                <a16:creationId xmlns:a16="http://schemas.microsoft.com/office/drawing/2014/main" id="{CF0C5BCD-25B9-5E0F-79C1-A740E7810610}"/>
              </a:ext>
            </a:extLst>
          </p:cNvPr>
          <p:cNvSpPr txBox="1"/>
          <p:nvPr/>
        </p:nvSpPr>
        <p:spPr>
          <a:xfrm>
            <a:off x="4082035" y="5330026"/>
            <a:ext cx="3739896" cy="646331"/>
          </a:xfrm>
          <a:prstGeom prst="rect">
            <a:avLst/>
          </a:prstGeom>
          <a:noFill/>
        </p:spPr>
        <p:txBody>
          <a:bodyPr wrap="square" rtlCol="0">
            <a:spAutoFit/>
          </a:bodyPr>
          <a:lstStyle/>
          <a:p>
            <a:pPr algn="ctr"/>
            <a:r>
              <a:rPr lang="tr-TR" dirty="0"/>
              <a:t>Örnek Soru 9.1 Çözümü</a:t>
            </a:r>
          </a:p>
          <a:p>
            <a:pPr algn="ctr"/>
            <a:r>
              <a:rPr lang="tr-TR" dirty="0"/>
              <a:t>(ornek_soru_9.1)</a:t>
            </a:r>
            <a:endParaRPr lang="en-US" dirty="0"/>
          </a:p>
        </p:txBody>
      </p:sp>
    </p:spTree>
    <p:extLst>
      <p:ext uri="{BB962C8B-B14F-4D97-AF65-F5344CB8AC3E}">
        <p14:creationId xmlns:p14="http://schemas.microsoft.com/office/powerpoint/2010/main" val="97295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9.1 Çözüm:</a:t>
            </a:r>
            <a:endParaRPr lang="tr-TR" dirty="0"/>
          </a:p>
        </p:txBody>
      </p:sp>
      <p:pic>
        <p:nvPicPr>
          <p:cNvPr id="6" name="Picture 5" descr="A picture containing text, font, screenshot, graphics&#10;&#10;Description automatically generated">
            <a:extLst>
              <a:ext uri="{FF2B5EF4-FFF2-40B4-BE49-F238E27FC236}">
                <a16:creationId xmlns:a16="http://schemas.microsoft.com/office/drawing/2014/main" id="{434C873A-8BE6-E5A3-C8AB-56AF18129E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716" y="1251899"/>
            <a:ext cx="6344535" cy="952633"/>
          </a:xfrm>
          <a:prstGeom prst="rect">
            <a:avLst/>
          </a:prstGeom>
        </p:spPr>
      </p:pic>
      <p:sp>
        <p:nvSpPr>
          <p:cNvPr id="8" name="TextBox 7">
            <a:extLst>
              <a:ext uri="{FF2B5EF4-FFF2-40B4-BE49-F238E27FC236}">
                <a16:creationId xmlns:a16="http://schemas.microsoft.com/office/drawing/2014/main" id="{B64BA82C-815C-6933-BA97-9FE375A995CE}"/>
              </a:ext>
            </a:extLst>
          </p:cNvPr>
          <p:cNvSpPr txBox="1"/>
          <p:nvPr/>
        </p:nvSpPr>
        <p:spPr>
          <a:xfrm>
            <a:off x="5142739" y="2184696"/>
            <a:ext cx="1618488" cy="369332"/>
          </a:xfrm>
          <a:prstGeom prst="rect">
            <a:avLst/>
          </a:prstGeom>
          <a:noFill/>
        </p:spPr>
        <p:txBody>
          <a:bodyPr wrap="square" rtlCol="0">
            <a:spAutoFit/>
          </a:bodyPr>
          <a:lstStyle/>
          <a:p>
            <a:r>
              <a:rPr lang="tr-TR" dirty="0"/>
              <a:t>Örnek 9.1 Çıktı</a:t>
            </a:r>
            <a:endParaRPr lang="en-US" dirty="0"/>
          </a:p>
        </p:txBody>
      </p:sp>
      <p:sp>
        <p:nvSpPr>
          <p:cNvPr id="9" name="TextBox 8">
            <a:extLst>
              <a:ext uri="{FF2B5EF4-FFF2-40B4-BE49-F238E27FC236}">
                <a16:creationId xmlns:a16="http://schemas.microsoft.com/office/drawing/2014/main" id="{042FD401-1F7D-EB82-F57F-80038BB4225A}"/>
              </a:ext>
            </a:extLst>
          </p:cNvPr>
          <p:cNvSpPr txBox="1"/>
          <p:nvPr/>
        </p:nvSpPr>
        <p:spPr>
          <a:xfrm>
            <a:off x="2301240" y="2554028"/>
            <a:ext cx="7589520" cy="3785652"/>
          </a:xfrm>
          <a:prstGeom prst="rect">
            <a:avLst/>
          </a:prstGeom>
          <a:noFill/>
        </p:spPr>
        <p:txBody>
          <a:bodyPr wrap="square" rtlCol="0">
            <a:spAutoFit/>
          </a:bodyPr>
          <a:lstStyle/>
          <a:p>
            <a:r>
              <a:rPr lang="en-US" sz="1500" dirty="0"/>
              <a:t>Bu </a:t>
            </a:r>
            <a:r>
              <a:rPr lang="en-US" sz="1500" dirty="0" err="1"/>
              <a:t>programda</a:t>
            </a:r>
            <a:r>
              <a:rPr lang="en-US" sz="1500" dirty="0"/>
              <a:t>, </a:t>
            </a:r>
            <a:r>
              <a:rPr lang="en-US" sz="1500" dirty="0" err="1"/>
              <a:t>tek_sayilari_listele</a:t>
            </a:r>
            <a:r>
              <a:rPr lang="en-US" sz="1500" dirty="0"/>
              <a:t>(a, b) </a:t>
            </a:r>
            <a:r>
              <a:rPr lang="en-US" sz="1500" dirty="0" err="1"/>
              <a:t>adlı</a:t>
            </a:r>
            <a:r>
              <a:rPr lang="en-US" sz="1500" dirty="0"/>
              <a:t> </a:t>
            </a:r>
            <a:r>
              <a:rPr lang="en-US" sz="1500" dirty="0" err="1"/>
              <a:t>bir</a:t>
            </a:r>
            <a:r>
              <a:rPr lang="en-US" sz="1500" dirty="0"/>
              <a:t> </a:t>
            </a:r>
            <a:r>
              <a:rPr lang="en-US" sz="1500" dirty="0" err="1"/>
              <a:t>fonksiyon</a:t>
            </a:r>
            <a:r>
              <a:rPr lang="en-US" sz="1500" dirty="0"/>
              <a:t> </a:t>
            </a:r>
            <a:r>
              <a:rPr lang="en-US" sz="1500" dirty="0" err="1"/>
              <a:t>tanımlanmıştır</a:t>
            </a:r>
            <a:r>
              <a:rPr lang="en-US" sz="1500" dirty="0"/>
              <a:t>. </a:t>
            </a:r>
            <a:r>
              <a:rPr lang="en-US" sz="1500" dirty="0" err="1"/>
              <a:t>Fonksiyon</a:t>
            </a:r>
            <a:r>
              <a:rPr lang="en-US" sz="1500" dirty="0"/>
              <a:t>, a </a:t>
            </a:r>
            <a:r>
              <a:rPr lang="en-US" sz="1500" dirty="0" err="1"/>
              <a:t>ve</a:t>
            </a:r>
            <a:r>
              <a:rPr lang="en-US" sz="1500" dirty="0"/>
              <a:t> b </a:t>
            </a:r>
            <a:r>
              <a:rPr lang="en-US" sz="1500" dirty="0" err="1"/>
              <a:t>parametreleri</a:t>
            </a:r>
            <a:r>
              <a:rPr lang="en-US" sz="1500" dirty="0"/>
              <a:t> </a:t>
            </a:r>
            <a:r>
              <a:rPr lang="en-US" sz="1500" dirty="0" err="1"/>
              <a:t>arasındaki</a:t>
            </a:r>
            <a:r>
              <a:rPr lang="en-US" sz="1500" dirty="0"/>
              <a:t> </a:t>
            </a:r>
            <a:r>
              <a:rPr lang="en-US" sz="1500" dirty="0" err="1"/>
              <a:t>sayıları</a:t>
            </a:r>
            <a:r>
              <a:rPr lang="en-US" sz="1500" dirty="0"/>
              <a:t> </a:t>
            </a:r>
            <a:r>
              <a:rPr lang="en-US" sz="1500" dirty="0" err="1"/>
              <a:t>kontrol</a:t>
            </a:r>
            <a:r>
              <a:rPr lang="en-US" sz="1500" dirty="0"/>
              <a:t> </a:t>
            </a:r>
            <a:r>
              <a:rPr lang="en-US" sz="1500" dirty="0" err="1"/>
              <a:t>ederek</a:t>
            </a:r>
            <a:r>
              <a:rPr lang="en-US" sz="1500" dirty="0"/>
              <a:t> </a:t>
            </a:r>
            <a:r>
              <a:rPr lang="en-US" sz="1500" dirty="0" err="1"/>
              <a:t>tek</a:t>
            </a:r>
            <a:r>
              <a:rPr lang="en-US" sz="1500" dirty="0"/>
              <a:t> </a:t>
            </a:r>
            <a:r>
              <a:rPr lang="en-US" sz="1500" dirty="0" err="1"/>
              <a:t>sayıları</a:t>
            </a:r>
            <a:r>
              <a:rPr lang="en-US" sz="1500" dirty="0"/>
              <a:t> </a:t>
            </a:r>
            <a:r>
              <a:rPr lang="en-US" sz="1500" dirty="0" err="1"/>
              <a:t>listeleyip</a:t>
            </a:r>
            <a:r>
              <a:rPr lang="en-US" sz="1500" dirty="0"/>
              <a:t> </a:t>
            </a:r>
            <a:r>
              <a:rPr lang="en-US" sz="1500" dirty="0" err="1"/>
              <a:t>adedini</a:t>
            </a:r>
            <a:r>
              <a:rPr lang="en-US" sz="1500" dirty="0"/>
              <a:t> </a:t>
            </a:r>
            <a:r>
              <a:rPr lang="en-US" sz="1500" dirty="0" err="1"/>
              <a:t>verir</a:t>
            </a:r>
            <a:r>
              <a:rPr lang="en-US" sz="1500" dirty="0"/>
              <a:t>.</a:t>
            </a:r>
          </a:p>
          <a:p>
            <a:endParaRPr lang="en-US" sz="1500" dirty="0"/>
          </a:p>
          <a:p>
            <a:r>
              <a:rPr lang="en-US" sz="1500" dirty="0" err="1"/>
              <a:t>Programın</a:t>
            </a:r>
            <a:r>
              <a:rPr lang="en-US" sz="1500" dirty="0"/>
              <a:t> ana </a:t>
            </a:r>
            <a:r>
              <a:rPr lang="en-US" sz="1500" dirty="0" err="1"/>
              <a:t>kısmında</a:t>
            </a:r>
            <a:r>
              <a:rPr lang="en-US" sz="1500" dirty="0"/>
              <a:t>, s1 </a:t>
            </a:r>
            <a:r>
              <a:rPr lang="en-US" sz="1500" dirty="0" err="1"/>
              <a:t>ve</a:t>
            </a:r>
            <a:r>
              <a:rPr lang="en-US" sz="1500" dirty="0"/>
              <a:t> s2 </a:t>
            </a:r>
            <a:r>
              <a:rPr lang="en-US" sz="1500" dirty="0" err="1"/>
              <a:t>değişkenleri</a:t>
            </a:r>
            <a:r>
              <a:rPr lang="en-US" sz="1500" dirty="0"/>
              <a:t> </a:t>
            </a:r>
            <a:r>
              <a:rPr lang="en-US" sz="1500" dirty="0" err="1"/>
              <a:t>rastgele</a:t>
            </a:r>
            <a:r>
              <a:rPr lang="en-US" sz="1500" dirty="0"/>
              <a:t> </a:t>
            </a:r>
            <a:r>
              <a:rPr lang="en-US" sz="1500" dirty="0" err="1"/>
              <a:t>olarak</a:t>
            </a:r>
            <a:r>
              <a:rPr lang="en-US" sz="1500" dirty="0"/>
              <a:t> 1 </a:t>
            </a:r>
            <a:r>
              <a:rPr lang="en-US" sz="1500" dirty="0" err="1"/>
              <a:t>ile</a:t>
            </a:r>
            <a:r>
              <a:rPr lang="en-US" sz="1500" dirty="0"/>
              <a:t> 100 </a:t>
            </a:r>
            <a:r>
              <a:rPr lang="en-US" sz="1500" dirty="0" err="1"/>
              <a:t>arasında</a:t>
            </a:r>
            <a:r>
              <a:rPr lang="en-US" sz="1500" dirty="0"/>
              <a:t> </a:t>
            </a:r>
            <a:r>
              <a:rPr lang="en-US" sz="1500" dirty="0" err="1"/>
              <a:t>seçilir</a:t>
            </a:r>
            <a:r>
              <a:rPr lang="en-US" sz="1500" dirty="0"/>
              <a:t>. </a:t>
            </a:r>
            <a:r>
              <a:rPr lang="en-US" sz="1500" dirty="0" err="1"/>
              <a:t>Ardından</a:t>
            </a:r>
            <a:r>
              <a:rPr lang="en-US" sz="1500" dirty="0"/>
              <a:t>, </a:t>
            </a:r>
            <a:r>
              <a:rPr lang="en-US" sz="1500" dirty="0" err="1"/>
              <a:t>tek_sayilari_listele</a:t>
            </a:r>
            <a:r>
              <a:rPr lang="en-US" sz="1500" dirty="0"/>
              <a:t>() </a:t>
            </a:r>
            <a:r>
              <a:rPr lang="en-US" sz="1500" dirty="0" err="1"/>
              <a:t>fonksiyonu</a:t>
            </a:r>
            <a:r>
              <a:rPr lang="en-US" sz="1500" dirty="0"/>
              <a:t> </a:t>
            </a:r>
            <a:r>
              <a:rPr lang="en-US" sz="1500" dirty="0" err="1"/>
              <a:t>bu</a:t>
            </a:r>
            <a:r>
              <a:rPr lang="en-US" sz="1500" dirty="0"/>
              <a:t> </a:t>
            </a:r>
            <a:r>
              <a:rPr lang="en-US" sz="1500" dirty="0" err="1"/>
              <a:t>değerleri</a:t>
            </a:r>
            <a:r>
              <a:rPr lang="en-US" sz="1500" dirty="0"/>
              <a:t> </a:t>
            </a:r>
            <a:r>
              <a:rPr lang="en-US" sz="1500" dirty="0" err="1"/>
              <a:t>alarak</a:t>
            </a:r>
            <a:r>
              <a:rPr lang="en-US" sz="1500" dirty="0"/>
              <a:t> </a:t>
            </a:r>
            <a:r>
              <a:rPr lang="en-US" sz="1500" dirty="0" err="1"/>
              <a:t>çağrılır</a:t>
            </a:r>
            <a:r>
              <a:rPr lang="en-US" sz="1500" dirty="0"/>
              <a:t>.</a:t>
            </a:r>
          </a:p>
          <a:p>
            <a:endParaRPr lang="en-US" sz="1500" dirty="0"/>
          </a:p>
          <a:p>
            <a:r>
              <a:rPr lang="en-US" sz="1500" dirty="0" err="1"/>
              <a:t>Fonksiyon</a:t>
            </a:r>
            <a:r>
              <a:rPr lang="en-US" sz="1500" dirty="0"/>
              <a:t> </a:t>
            </a:r>
            <a:r>
              <a:rPr lang="en-US" sz="1500" dirty="0" err="1"/>
              <a:t>içinde</a:t>
            </a:r>
            <a:r>
              <a:rPr lang="en-US" sz="1500" dirty="0"/>
              <a:t>, a </a:t>
            </a:r>
            <a:r>
              <a:rPr lang="en-US" sz="1500" dirty="0" err="1"/>
              <a:t>ve</a:t>
            </a:r>
            <a:r>
              <a:rPr lang="en-US" sz="1500" dirty="0"/>
              <a:t> b </a:t>
            </a:r>
            <a:r>
              <a:rPr lang="en-US" sz="1500" dirty="0" err="1"/>
              <a:t>değerlerini</a:t>
            </a:r>
            <a:r>
              <a:rPr lang="en-US" sz="1500" dirty="0"/>
              <a:t> </a:t>
            </a:r>
            <a:r>
              <a:rPr lang="en-US" sz="1500" dirty="0" err="1"/>
              <a:t>ekrana</a:t>
            </a:r>
            <a:r>
              <a:rPr lang="en-US" sz="1500" dirty="0"/>
              <a:t> </a:t>
            </a:r>
            <a:r>
              <a:rPr lang="en-US" sz="1500" dirty="0" err="1"/>
              <a:t>yazdırırız</a:t>
            </a:r>
            <a:r>
              <a:rPr lang="en-US" sz="1500" dirty="0"/>
              <a:t>. </a:t>
            </a:r>
            <a:r>
              <a:rPr lang="en-US" sz="1500" dirty="0" err="1"/>
              <a:t>Daha</a:t>
            </a:r>
            <a:r>
              <a:rPr lang="en-US" sz="1500" dirty="0"/>
              <a:t> </a:t>
            </a:r>
            <a:r>
              <a:rPr lang="en-US" sz="1500" dirty="0" err="1"/>
              <a:t>sonra</a:t>
            </a:r>
            <a:r>
              <a:rPr lang="en-US" sz="1500" dirty="0"/>
              <a:t>, for </a:t>
            </a:r>
            <a:r>
              <a:rPr lang="en-US" sz="1500" dirty="0" err="1"/>
              <a:t>döngüsü</a:t>
            </a:r>
            <a:r>
              <a:rPr lang="en-US" sz="1500" dirty="0"/>
              <a:t> </a:t>
            </a:r>
            <a:r>
              <a:rPr lang="en-US" sz="1500" dirty="0" err="1"/>
              <a:t>ile</a:t>
            </a:r>
            <a:r>
              <a:rPr lang="en-US" sz="1500" dirty="0"/>
              <a:t> a </a:t>
            </a:r>
            <a:r>
              <a:rPr lang="en-US" sz="1500" dirty="0" err="1"/>
              <a:t>ve</a:t>
            </a:r>
            <a:r>
              <a:rPr lang="en-US" sz="1500" dirty="0"/>
              <a:t> b </a:t>
            </a:r>
            <a:r>
              <a:rPr lang="en-US" sz="1500" dirty="0" err="1"/>
              <a:t>arasındaki</a:t>
            </a:r>
            <a:r>
              <a:rPr lang="en-US" sz="1500" dirty="0"/>
              <a:t> </a:t>
            </a:r>
            <a:r>
              <a:rPr lang="en-US" sz="1500" dirty="0" err="1"/>
              <a:t>sayıları</a:t>
            </a:r>
            <a:r>
              <a:rPr lang="en-US" sz="1500" dirty="0"/>
              <a:t> </a:t>
            </a:r>
            <a:r>
              <a:rPr lang="en-US" sz="1500" dirty="0" err="1"/>
              <a:t>kontrol</a:t>
            </a:r>
            <a:r>
              <a:rPr lang="en-US" sz="1500" dirty="0"/>
              <a:t> </a:t>
            </a:r>
            <a:r>
              <a:rPr lang="en-US" sz="1500" dirty="0" err="1"/>
              <a:t>ederiz</a:t>
            </a:r>
            <a:r>
              <a:rPr lang="en-US" sz="1500" dirty="0"/>
              <a:t>. Her </a:t>
            </a:r>
            <a:r>
              <a:rPr lang="en-US" sz="1500" dirty="0" err="1"/>
              <a:t>bir</a:t>
            </a:r>
            <a:r>
              <a:rPr lang="en-US" sz="1500" dirty="0"/>
              <a:t> </a:t>
            </a:r>
            <a:r>
              <a:rPr lang="en-US" sz="1500" dirty="0" err="1"/>
              <a:t>sayıyı</a:t>
            </a:r>
            <a:r>
              <a:rPr lang="en-US" sz="1500" dirty="0"/>
              <a:t> </a:t>
            </a:r>
            <a:r>
              <a:rPr lang="en-US" sz="1500" dirty="0" err="1"/>
              <a:t>kontrol</a:t>
            </a:r>
            <a:r>
              <a:rPr lang="en-US" sz="1500" dirty="0"/>
              <a:t> </a:t>
            </a:r>
            <a:r>
              <a:rPr lang="en-US" sz="1500" dirty="0" err="1"/>
              <a:t>ederken</a:t>
            </a:r>
            <a:r>
              <a:rPr lang="en-US" sz="1500" dirty="0"/>
              <a:t>, </a:t>
            </a:r>
            <a:r>
              <a:rPr lang="en-US" sz="1500" dirty="0" err="1"/>
              <a:t>tek</a:t>
            </a:r>
            <a:r>
              <a:rPr lang="en-US" sz="1500" dirty="0"/>
              <a:t> </a:t>
            </a:r>
            <a:r>
              <a:rPr lang="en-US" sz="1500" dirty="0" err="1"/>
              <a:t>olup</a:t>
            </a:r>
            <a:r>
              <a:rPr lang="en-US" sz="1500" dirty="0"/>
              <a:t> </a:t>
            </a:r>
            <a:r>
              <a:rPr lang="en-US" sz="1500" dirty="0" err="1"/>
              <a:t>olmadığını</a:t>
            </a:r>
            <a:r>
              <a:rPr lang="en-US" sz="1500" dirty="0"/>
              <a:t> </a:t>
            </a:r>
            <a:r>
              <a:rPr lang="en-US" sz="1500" dirty="0" err="1"/>
              <a:t>kontrol</a:t>
            </a:r>
            <a:r>
              <a:rPr lang="en-US" sz="1500" dirty="0"/>
              <a:t> </a:t>
            </a:r>
            <a:r>
              <a:rPr lang="en-US" sz="1500" dirty="0" err="1"/>
              <a:t>ederiz</a:t>
            </a:r>
            <a:r>
              <a:rPr lang="en-US" sz="1500" dirty="0"/>
              <a:t> (</a:t>
            </a:r>
            <a:r>
              <a:rPr lang="en-US" sz="1500" dirty="0" err="1"/>
              <a:t>sayi</a:t>
            </a:r>
            <a:r>
              <a:rPr lang="en-US" sz="1500" dirty="0"/>
              <a:t> % 2 != 0). Tek </a:t>
            </a:r>
            <a:r>
              <a:rPr lang="en-US" sz="1500" dirty="0" err="1"/>
              <a:t>sayıları</a:t>
            </a:r>
            <a:r>
              <a:rPr lang="en-US" sz="1500" dirty="0"/>
              <a:t> </a:t>
            </a:r>
            <a:r>
              <a:rPr lang="en-US" sz="1500" dirty="0" err="1"/>
              <a:t>tek_sayilar</a:t>
            </a:r>
            <a:r>
              <a:rPr lang="en-US" sz="1500" dirty="0"/>
              <a:t> </a:t>
            </a:r>
            <a:r>
              <a:rPr lang="en-US" sz="1500" dirty="0" err="1"/>
              <a:t>listesine</a:t>
            </a:r>
            <a:r>
              <a:rPr lang="en-US" sz="1500" dirty="0"/>
              <a:t> </a:t>
            </a:r>
            <a:r>
              <a:rPr lang="en-US" sz="1500" dirty="0" err="1"/>
              <a:t>ekleriz</a:t>
            </a:r>
            <a:r>
              <a:rPr lang="en-US" sz="1500" dirty="0"/>
              <a:t> </a:t>
            </a:r>
            <a:r>
              <a:rPr lang="en-US" sz="1500" dirty="0" err="1"/>
              <a:t>ve</a:t>
            </a:r>
            <a:r>
              <a:rPr lang="en-US" sz="1500" dirty="0"/>
              <a:t> </a:t>
            </a:r>
            <a:r>
              <a:rPr lang="en-US" sz="1500" dirty="0" err="1"/>
              <a:t>aynı</a:t>
            </a:r>
            <a:r>
              <a:rPr lang="en-US" sz="1500" dirty="0"/>
              <a:t> </a:t>
            </a:r>
            <a:r>
              <a:rPr lang="en-US" sz="1500" dirty="0" err="1"/>
              <a:t>zamanda</a:t>
            </a:r>
            <a:r>
              <a:rPr lang="en-US" sz="1500" dirty="0"/>
              <a:t> </a:t>
            </a:r>
            <a:r>
              <a:rPr lang="en-US" sz="1500" dirty="0" err="1"/>
              <a:t>adedini</a:t>
            </a:r>
            <a:r>
              <a:rPr lang="en-US" sz="1500" dirty="0"/>
              <a:t> </a:t>
            </a:r>
            <a:r>
              <a:rPr lang="en-US" sz="1500" dirty="0" err="1"/>
              <a:t>tutmak</a:t>
            </a:r>
            <a:r>
              <a:rPr lang="en-US" sz="1500" dirty="0"/>
              <a:t> </a:t>
            </a:r>
            <a:r>
              <a:rPr lang="en-US" sz="1500" dirty="0" err="1"/>
              <a:t>için</a:t>
            </a:r>
            <a:r>
              <a:rPr lang="en-US" sz="1500" dirty="0"/>
              <a:t> </a:t>
            </a:r>
            <a:r>
              <a:rPr lang="en-US" sz="1500" dirty="0" err="1"/>
              <a:t>adet</a:t>
            </a:r>
            <a:r>
              <a:rPr lang="en-US" sz="1500" dirty="0"/>
              <a:t> </a:t>
            </a:r>
            <a:r>
              <a:rPr lang="en-US" sz="1500" dirty="0" err="1"/>
              <a:t>değişkenini</a:t>
            </a:r>
            <a:r>
              <a:rPr lang="en-US" sz="1500" dirty="0"/>
              <a:t> </a:t>
            </a:r>
            <a:r>
              <a:rPr lang="en-US" sz="1500" dirty="0" err="1"/>
              <a:t>artırırız</a:t>
            </a:r>
            <a:r>
              <a:rPr lang="en-US" sz="1500" dirty="0"/>
              <a:t>.</a:t>
            </a:r>
          </a:p>
          <a:p>
            <a:endParaRPr lang="en-US" sz="1500" dirty="0"/>
          </a:p>
          <a:p>
            <a:r>
              <a:rPr lang="en-US" sz="1500" dirty="0"/>
              <a:t>Son </a:t>
            </a:r>
            <a:r>
              <a:rPr lang="en-US" sz="1500" dirty="0" err="1"/>
              <a:t>olarak</a:t>
            </a:r>
            <a:r>
              <a:rPr lang="en-US" sz="1500" dirty="0"/>
              <a:t>, </a:t>
            </a:r>
            <a:r>
              <a:rPr lang="en-US" sz="1500" dirty="0" err="1"/>
              <a:t>tek_sayilar</a:t>
            </a:r>
            <a:r>
              <a:rPr lang="en-US" sz="1500" dirty="0"/>
              <a:t> </a:t>
            </a:r>
            <a:r>
              <a:rPr lang="en-US" sz="1500" dirty="0" err="1"/>
              <a:t>listesini</a:t>
            </a:r>
            <a:r>
              <a:rPr lang="en-US" sz="1500" dirty="0"/>
              <a:t> </a:t>
            </a:r>
            <a:r>
              <a:rPr lang="en-US" sz="1500" dirty="0" err="1"/>
              <a:t>boşlukla</a:t>
            </a:r>
            <a:r>
              <a:rPr lang="en-US" sz="1500" dirty="0"/>
              <a:t> </a:t>
            </a:r>
            <a:r>
              <a:rPr lang="en-US" sz="1500" dirty="0" err="1"/>
              <a:t>ayrılmış</a:t>
            </a:r>
            <a:r>
              <a:rPr lang="en-US" sz="1500" dirty="0"/>
              <a:t> </a:t>
            </a:r>
            <a:r>
              <a:rPr lang="en-US" sz="1500" dirty="0" err="1"/>
              <a:t>şekilde</a:t>
            </a:r>
            <a:r>
              <a:rPr lang="en-US" sz="1500" dirty="0"/>
              <a:t> </a:t>
            </a:r>
            <a:r>
              <a:rPr lang="en-US" sz="1500" dirty="0" err="1"/>
              <a:t>ekrana</a:t>
            </a:r>
            <a:r>
              <a:rPr lang="en-US" sz="1500" dirty="0"/>
              <a:t> </a:t>
            </a:r>
            <a:r>
              <a:rPr lang="en-US" sz="1500" dirty="0" err="1"/>
              <a:t>yazdırırız</a:t>
            </a:r>
            <a:r>
              <a:rPr lang="en-US" sz="1500" dirty="0"/>
              <a:t> </a:t>
            </a:r>
            <a:r>
              <a:rPr lang="en-US" sz="1500" dirty="0" err="1"/>
              <a:t>ve</a:t>
            </a:r>
            <a:r>
              <a:rPr lang="en-US" sz="1500" dirty="0"/>
              <a:t> </a:t>
            </a:r>
            <a:r>
              <a:rPr lang="en-US" sz="1500" dirty="0" err="1"/>
              <a:t>toplam</a:t>
            </a:r>
            <a:r>
              <a:rPr lang="en-US" sz="1500" dirty="0"/>
              <a:t> </a:t>
            </a:r>
            <a:r>
              <a:rPr lang="en-US" sz="1500" dirty="0" err="1"/>
              <a:t>tek</a:t>
            </a:r>
            <a:r>
              <a:rPr lang="en-US" sz="1500" dirty="0"/>
              <a:t> </a:t>
            </a:r>
            <a:r>
              <a:rPr lang="en-US" sz="1500" dirty="0" err="1"/>
              <a:t>sayı</a:t>
            </a:r>
            <a:r>
              <a:rPr lang="en-US" sz="1500" dirty="0"/>
              <a:t> </a:t>
            </a:r>
            <a:r>
              <a:rPr lang="en-US" sz="1500" dirty="0" err="1"/>
              <a:t>adedini</a:t>
            </a:r>
            <a:r>
              <a:rPr lang="en-US" sz="1500" dirty="0"/>
              <a:t> </a:t>
            </a:r>
            <a:r>
              <a:rPr lang="en-US" sz="1500" dirty="0" err="1"/>
              <a:t>gösteririz</a:t>
            </a:r>
            <a:r>
              <a:rPr lang="en-US" sz="1500" dirty="0"/>
              <a:t>.</a:t>
            </a:r>
          </a:p>
          <a:p>
            <a:endParaRPr lang="en-US" sz="1500" dirty="0"/>
          </a:p>
          <a:p>
            <a:r>
              <a:rPr lang="en-US" sz="1500" dirty="0" err="1"/>
              <a:t>Programı</a:t>
            </a:r>
            <a:r>
              <a:rPr lang="en-US" sz="1500" dirty="0"/>
              <a:t> </a:t>
            </a:r>
            <a:r>
              <a:rPr lang="en-US" sz="1500" dirty="0" err="1"/>
              <a:t>çalıştırdığınızda</a:t>
            </a:r>
            <a:r>
              <a:rPr lang="en-US" sz="1500" dirty="0"/>
              <a:t>, </a:t>
            </a:r>
            <a:r>
              <a:rPr lang="en-US" sz="1500" dirty="0" err="1"/>
              <a:t>rastgele</a:t>
            </a:r>
            <a:r>
              <a:rPr lang="en-US" sz="1500" dirty="0"/>
              <a:t> </a:t>
            </a:r>
            <a:r>
              <a:rPr lang="en-US" sz="1500" dirty="0" err="1"/>
              <a:t>seçilen</a:t>
            </a:r>
            <a:r>
              <a:rPr lang="en-US" sz="1500" dirty="0"/>
              <a:t> s1 </a:t>
            </a:r>
            <a:r>
              <a:rPr lang="en-US" sz="1500" dirty="0" err="1"/>
              <a:t>ve</a:t>
            </a:r>
            <a:r>
              <a:rPr lang="en-US" sz="1500" dirty="0"/>
              <a:t> s2 </a:t>
            </a:r>
            <a:r>
              <a:rPr lang="en-US" sz="1500" dirty="0" err="1"/>
              <a:t>değerlerine</a:t>
            </a:r>
            <a:r>
              <a:rPr lang="en-US" sz="1500" dirty="0"/>
              <a:t> </a:t>
            </a:r>
            <a:r>
              <a:rPr lang="en-US" sz="1500" dirty="0" err="1"/>
              <a:t>göre</a:t>
            </a:r>
            <a:r>
              <a:rPr lang="en-US" sz="1500" dirty="0"/>
              <a:t> </a:t>
            </a:r>
            <a:r>
              <a:rPr lang="en-US" sz="1500" dirty="0" err="1"/>
              <a:t>aralarında</a:t>
            </a:r>
            <a:r>
              <a:rPr lang="en-US" sz="1500" dirty="0"/>
              <a:t> </a:t>
            </a:r>
            <a:r>
              <a:rPr lang="en-US" sz="1500" dirty="0" err="1"/>
              <a:t>bulunan</a:t>
            </a:r>
            <a:r>
              <a:rPr lang="en-US" sz="1500" dirty="0"/>
              <a:t> </a:t>
            </a:r>
            <a:r>
              <a:rPr lang="en-US" sz="1500" dirty="0" err="1"/>
              <a:t>tek</a:t>
            </a:r>
            <a:r>
              <a:rPr lang="en-US" sz="1500" dirty="0"/>
              <a:t> </a:t>
            </a:r>
            <a:r>
              <a:rPr lang="en-US" sz="1500" dirty="0" err="1"/>
              <a:t>sayıları</a:t>
            </a:r>
            <a:r>
              <a:rPr lang="en-US" sz="1500" dirty="0"/>
              <a:t> </a:t>
            </a:r>
            <a:r>
              <a:rPr lang="en-US" sz="1500" dirty="0" err="1"/>
              <a:t>ve</a:t>
            </a:r>
            <a:r>
              <a:rPr lang="en-US" sz="1500" dirty="0"/>
              <a:t> </a:t>
            </a:r>
            <a:r>
              <a:rPr lang="en-US" sz="1500" dirty="0" err="1"/>
              <a:t>adedini</a:t>
            </a:r>
            <a:r>
              <a:rPr lang="en-US" sz="1500" dirty="0"/>
              <a:t> </a:t>
            </a:r>
            <a:r>
              <a:rPr lang="en-US" sz="1500" dirty="0" err="1"/>
              <a:t>göreceksiniz</a:t>
            </a:r>
            <a:r>
              <a:rPr lang="en-US" sz="1500" dirty="0"/>
              <a:t>.</a:t>
            </a:r>
          </a:p>
        </p:txBody>
      </p:sp>
    </p:spTree>
    <p:extLst>
      <p:ext uri="{BB962C8B-B14F-4D97-AF65-F5344CB8AC3E}">
        <p14:creationId xmlns:p14="http://schemas.microsoft.com/office/powerpoint/2010/main" val="81215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646331"/>
          </a:xfrm>
          <a:prstGeom prst="rect">
            <a:avLst/>
          </a:prstGeom>
          <a:noFill/>
        </p:spPr>
        <p:txBody>
          <a:bodyPr wrap="square" rtlCol="0">
            <a:spAutoFit/>
          </a:bodyPr>
          <a:lstStyle/>
          <a:p>
            <a:r>
              <a:rPr lang="tr-TR" b="1" dirty="0"/>
              <a:t>ÖRNEK SORU 10.1: </a:t>
            </a:r>
            <a:r>
              <a:rPr lang="tr-TR" dirty="0"/>
              <a:t>Bilgisayarın rastgele ürettiği  iki sayının (m, n) </a:t>
            </a:r>
            <a:r>
              <a:rPr lang="tr-TR" dirty="0" err="1"/>
              <a:t>OBEB’ini</a:t>
            </a:r>
            <a:r>
              <a:rPr lang="tr-TR" dirty="0"/>
              <a:t> hesaplayan programı yazınız.</a:t>
            </a:r>
          </a:p>
        </p:txBody>
      </p:sp>
    </p:spTree>
    <p:extLst>
      <p:ext uri="{BB962C8B-B14F-4D97-AF65-F5344CB8AC3E}">
        <p14:creationId xmlns:p14="http://schemas.microsoft.com/office/powerpoint/2010/main" val="2030347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49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10.1 Çözüm:</a:t>
            </a:r>
            <a:endParaRPr lang="tr-TR"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83C610D7-3F1F-2A1C-7488-75C2856F16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3749" y="1238928"/>
            <a:ext cx="4964502" cy="4430859"/>
          </a:xfrm>
          <a:prstGeom prst="rect">
            <a:avLst/>
          </a:prstGeom>
        </p:spPr>
      </p:pic>
      <p:sp>
        <p:nvSpPr>
          <p:cNvPr id="6" name="TextBox 5">
            <a:extLst>
              <a:ext uri="{FF2B5EF4-FFF2-40B4-BE49-F238E27FC236}">
                <a16:creationId xmlns:a16="http://schemas.microsoft.com/office/drawing/2014/main" id="{0E4C14A0-339B-E992-5911-1923296A71D8}"/>
              </a:ext>
            </a:extLst>
          </p:cNvPr>
          <p:cNvSpPr txBox="1"/>
          <p:nvPr/>
        </p:nvSpPr>
        <p:spPr>
          <a:xfrm>
            <a:off x="4507232" y="5669787"/>
            <a:ext cx="2889504" cy="646331"/>
          </a:xfrm>
          <a:prstGeom prst="rect">
            <a:avLst/>
          </a:prstGeom>
          <a:noFill/>
        </p:spPr>
        <p:txBody>
          <a:bodyPr wrap="square" rtlCol="0">
            <a:spAutoFit/>
          </a:bodyPr>
          <a:lstStyle/>
          <a:p>
            <a:pPr algn="ctr"/>
            <a:r>
              <a:rPr lang="tr-TR" dirty="0"/>
              <a:t>Örnek Soru 10.1 Çözümü</a:t>
            </a:r>
          </a:p>
          <a:p>
            <a:pPr algn="ctr"/>
            <a:r>
              <a:rPr lang="tr-TR" dirty="0"/>
              <a:t>(ornek_soru_10.1.py)</a:t>
            </a:r>
            <a:endParaRPr lang="en-US" dirty="0"/>
          </a:p>
        </p:txBody>
      </p:sp>
    </p:spTree>
    <p:extLst>
      <p:ext uri="{BB962C8B-B14F-4D97-AF65-F5344CB8AC3E}">
        <p14:creationId xmlns:p14="http://schemas.microsoft.com/office/powerpoint/2010/main" val="338327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FONKSİYONLARI NİÇİN KULLANIRIZ ?</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F4644FA8-ADF4-4E97-A3E6-79DEEE6B57B2}"/>
              </a:ext>
            </a:extLst>
          </p:cNvPr>
          <p:cNvSpPr txBox="1"/>
          <p:nvPr/>
        </p:nvSpPr>
        <p:spPr>
          <a:xfrm>
            <a:off x="2258568" y="1874520"/>
            <a:ext cx="7708392" cy="2031325"/>
          </a:xfrm>
          <a:prstGeom prst="rect">
            <a:avLst/>
          </a:prstGeom>
          <a:noFill/>
        </p:spPr>
        <p:txBody>
          <a:bodyPr wrap="square" rtlCol="0">
            <a:spAutoFit/>
          </a:bodyPr>
          <a:lstStyle/>
          <a:p>
            <a:r>
              <a:rPr lang="tr-TR" dirty="0"/>
              <a:t>Bir program içinde aynı işi gören bir grup kod satırını programın çeşitli yerlerinde tekrar ve tekrar yazıp kullanmak yerine bu kod satırlarını bir defa yazıp sürekli olarak çağırabiliriz.</a:t>
            </a:r>
            <a:br>
              <a:rPr lang="tr-TR" dirty="0"/>
            </a:br>
            <a:br>
              <a:rPr lang="tr-TR" dirty="0"/>
            </a:br>
            <a:r>
              <a:rPr lang="tr-TR" dirty="0"/>
              <a:t>Bunun için bu kod grubunu bir fonksiyon başlığı altında tanımlamamız yeterli olacaktır. Fonksiyonlar ile hem kodlama tekrarını önlemiş, hem de programın </a:t>
            </a:r>
            <a:r>
              <a:rPr lang="tr-TR" dirty="0" err="1"/>
              <a:t>anlaşılabirliğini</a:t>
            </a:r>
            <a:r>
              <a:rPr lang="tr-TR" dirty="0"/>
              <a:t> arttırmış oluruz.</a:t>
            </a:r>
            <a:endParaRPr lang="en-US" dirty="0"/>
          </a:p>
        </p:txBody>
      </p:sp>
    </p:spTree>
    <p:extLst>
      <p:ext uri="{BB962C8B-B14F-4D97-AF65-F5344CB8AC3E}">
        <p14:creationId xmlns:p14="http://schemas.microsoft.com/office/powerpoint/2010/main" val="790574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10.1 Ekran Çıktısı ve Anlatımı:</a:t>
            </a:r>
            <a:endParaRPr lang="tr-TR" dirty="0"/>
          </a:p>
        </p:txBody>
      </p:sp>
      <p:pic>
        <p:nvPicPr>
          <p:cNvPr id="6" name="Picture 5" descr="A picture containing screenshot, font&#10;&#10;Description automatically generated">
            <a:extLst>
              <a:ext uri="{FF2B5EF4-FFF2-40B4-BE49-F238E27FC236}">
                <a16:creationId xmlns:a16="http://schemas.microsoft.com/office/drawing/2014/main" id="{536A5DD1-31E3-732D-C919-295731062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4096" y="1556794"/>
            <a:ext cx="3191320" cy="75258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1855CDCA-B9B7-CCED-1B09-870702D777CD}"/>
              </a:ext>
            </a:extLst>
          </p:cNvPr>
          <p:cNvSpPr txBox="1"/>
          <p:nvPr/>
        </p:nvSpPr>
        <p:spPr>
          <a:xfrm>
            <a:off x="3072224" y="2291065"/>
            <a:ext cx="1655064" cy="369332"/>
          </a:xfrm>
          <a:prstGeom prst="rect">
            <a:avLst/>
          </a:prstGeom>
          <a:noFill/>
        </p:spPr>
        <p:txBody>
          <a:bodyPr wrap="square" rtlCol="0">
            <a:spAutoFit/>
          </a:bodyPr>
          <a:lstStyle/>
          <a:p>
            <a:r>
              <a:rPr lang="tr-TR" dirty="0"/>
              <a:t>EKRAN ÇIKTISI</a:t>
            </a:r>
            <a:endParaRPr lang="en-US" dirty="0"/>
          </a:p>
        </p:txBody>
      </p:sp>
      <p:sp>
        <p:nvSpPr>
          <p:cNvPr id="9" name="TextBox 8">
            <a:extLst>
              <a:ext uri="{FF2B5EF4-FFF2-40B4-BE49-F238E27FC236}">
                <a16:creationId xmlns:a16="http://schemas.microsoft.com/office/drawing/2014/main" id="{29B81251-8BEA-7C7A-6BA0-D246F34BA594}"/>
              </a:ext>
            </a:extLst>
          </p:cNvPr>
          <p:cNvSpPr txBox="1"/>
          <p:nvPr/>
        </p:nvSpPr>
        <p:spPr>
          <a:xfrm>
            <a:off x="5951984" y="1443366"/>
            <a:ext cx="3794760" cy="1323439"/>
          </a:xfrm>
          <a:prstGeom prst="rect">
            <a:avLst/>
          </a:prstGeom>
          <a:noFill/>
        </p:spPr>
        <p:txBody>
          <a:bodyPr wrap="square" rtlCol="0">
            <a:spAutoFit/>
          </a:bodyPr>
          <a:lstStyle/>
          <a:p>
            <a:r>
              <a:rPr lang="en-US" sz="1600" dirty="0"/>
              <a:t>Bu </a:t>
            </a:r>
            <a:r>
              <a:rPr lang="en-US" sz="1600" dirty="0" err="1"/>
              <a:t>programda</a:t>
            </a:r>
            <a:r>
              <a:rPr lang="en-US" sz="1600" dirty="0"/>
              <a:t>, </a:t>
            </a:r>
            <a:r>
              <a:rPr lang="en-US" sz="1600" dirty="0" err="1"/>
              <a:t>obeb_hesapla</a:t>
            </a:r>
            <a:r>
              <a:rPr lang="en-US" sz="1600" dirty="0"/>
              <a:t>(m, n) </a:t>
            </a:r>
            <a:r>
              <a:rPr lang="en-US" sz="1600" dirty="0" err="1"/>
              <a:t>adlı</a:t>
            </a:r>
            <a:r>
              <a:rPr lang="en-US" sz="1600" dirty="0"/>
              <a:t> </a:t>
            </a:r>
            <a:r>
              <a:rPr lang="en-US" sz="1600" dirty="0" err="1"/>
              <a:t>bir</a:t>
            </a:r>
            <a:r>
              <a:rPr lang="en-US" sz="1600" dirty="0"/>
              <a:t> </a:t>
            </a:r>
            <a:r>
              <a:rPr lang="en-US" sz="1600" dirty="0" err="1"/>
              <a:t>fonksiyon</a:t>
            </a:r>
            <a:r>
              <a:rPr lang="en-US" sz="1600" dirty="0"/>
              <a:t> </a:t>
            </a:r>
            <a:r>
              <a:rPr lang="en-US" sz="1600" dirty="0" err="1"/>
              <a:t>tanımlanmıştır</a:t>
            </a:r>
            <a:r>
              <a:rPr lang="en-US" sz="1600" dirty="0"/>
              <a:t>. </a:t>
            </a:r>
            <a:r>
              <a:rPr lang="en-US" sz="1600" dirty="0" err="1"/>
              <a:t>Fonksiyon</a:t>
            </a:r>
            <a:r>
              <a:rPr lang="en-US" sz="1600" dirty="0"/>
              <a:t>, </a:t>
            </a:r>
            <a:r>
              <a:rPr lang="en-US" sz="1600" dirty="0" err="1"/>
              <a:t>verilen</a:t>
            </a:r>
            <a:r>
              <a:rPr lang="en-US" sz="1600" dirty="0"/>
              <a:t> m </a:t>
            </a:r>
            <a:r>
              <a:rPr lang="en-US" sz="1600" dirty="0" err="1"/>
              <a:t>ve</a:t>
            </a:r>
            <a:r>
              <a:rPr lang="en-US" sz="1600" dirty="0"/>
              <a:t> n </a:t>
            </a:r>
            <a:r>
              <a:rPr lang="en-US" sz="1600" dirty="0" err="1"/>
              <a:t>sayıları</a:t>
            </a:r>
            <a:r>
              <a:rPr lang="en-US" sz="1600" dirty="0"/>
              <a:t> </a:t>
            </a:r>
            <a:r>
              <a:rPr lang="en-US" sz="1600" dirty="0" err="1"/>
              <a:t>için</a:t>
            </a:r>
            <a:r>
              <a:rPr lang="en-US" sz="1600" dirty="0"/>
              <a:t> OBEB </a:t>
            </a:r>
            <a:r>
              <a:rPr lang="en-US" sz="1600" dirty="0" err="1"/>
              <a:t>hesaplar</a:t>
            </a:r>
            <a:r>
              <a:rPr lang="en-US" sz="1600" dirty="0"/>
              <a:t> </a:t>
            </a:r>
            <a:r>
              <a:rPr lang="en-US" sz="1600" dirty="0" err="1"/>
              <a:t>ve</a:t>
            </a:r>
            <a:r>
              <a:rPr lang="en-US" sz="1600" dirty="0"/>
              <a:t> </a:t>
            </a:r>
            <a:r>
              <a:rPr lang="en-US" sz="1600" dirty="0" err="1"/>
              <a:t>sonucu</a:t>
            </a:r>
            <a:r>
              <a:rPr lang="en-US" sz="1600" dirty="0"/>
              <a:t> </a:t>
            </a:r>
            <a:r>
              <a:rPr lang="en-US" sz="1600" dirty="0" err="1"/>
              <a:t>döndürür</a:t>
            </a:r>
            <a:r>
              <a:rPr lang="en-US" sz="1600" dirty="0"/>
              <a:t>. </a:t>
            </a:r>
            <a:r>
              <a:rPr lang="en-US" sz="1600" dirty="0" err="1"/>
              <a:t>Hesaplama</a:t>
            </a:r>
            <a:r>
              <a:rPr lang="en-US" sz="1600" dirty="0"/>
              <a:t> </a:t>
            </a:r>
            <a:r>
              <a:rPr lang="en-US" sz="1600" dirty="0" err="1"/>
              <a:t>için</a:t>
            </a:r>
            <a:r>
              <a:rPr lang="en-US" sz="1600" dirty="0"/>
              <a:t> Euclid </a:t>
            </a:r>
            <a:r>
              <a:rPr lang="en-US" sz="1600" dirty="0" err="1"/>
              <a:t>Algoritması</a:t>
            </a:r>
            <a:r>
              <a:rPr lang="en-US" sz="1600" dirty="0"/>
              <a:t> </a:t>
            </a:r>
            <a:r>
              <a:rPr lang="en-US" sz="1600" dirty="0" err="1"/>
              <a:t>kullanılır</a:t>
            </a:r>
            <a:r>
              <a:rPr lang="en-US" sz="1600" dirty="0"/>
              <a:t>.</a:t>
            </a:r>
          </a:p>
        </p:txBody>
      </p:sp>
      <p:sp>
        <p:nvSpPr>
          <p:cNvPr id="10" name="TextBox 9">
            <a:extLst>
              <a:ext uri="{FF2B5EF4-FFF2-40B4-BE49-F238E27FC236}">
                <a16:creationId xmlns:a16="http://schemas.microsoft.com/office/drawing/2014/main" id="{B77E3A74-34E6-B8AC-CCC1-28D34051C0B7}"/>
              </a:ext>
            </a:extLst>
          </p:cNvPr>
          <p:cNvSpPr txBox="1"/>
          <p:nvPr/>
        </p:nvSpPr>
        <p:spPr>
          <a:xfrm>
            <a:off x="2250916" y="3063240"/>
            <a:ext cx="7495828" cy="2862322"/>
          </a:xfrm>
          <a:prstGeom prst="rect">
            <a:avLst/>
          </a:prstGeom>
          <a:noFill/>
        </p:spPr>
        <p:txBody>
          <a:bodyPr wrap="square" rtlCol="0">
            <a:spAutoFit/>
          </a:bodyPr>
          <a:lstStyle/>
          <a:p>
            <a:r>
              <a:rPr lang="en-US" dirty="0" err="1"/>
              <a:t>Programın</a:t>
            </a:r>
            <a:r>
              <a:rPr lang="en-US" dirty="0"/>
              <a:t> ana </a:t>
            </a:r>
            <a:r>
              <a:rPr lang="en-US" dirty="0" err="1"/>
              <a:t>kısmında</a:t>
            </a:r>
            <a:r>
              <a:rPr lang="en-US" dirty="0"/>
              <a:t>, m </a:t>
            </a:r>
            <a:r>
              <a:rPr lang="en-US" dirty="0" err="1"/>
              <a:t>ve</a:t>
            </a:r>
            <a:r>
              <a:rPr lang="en-US" dirty="0"/>
              <a:t> n </a:t>
            </a:r>
            <a:r>
              <a:rPr lang="en-US" dirty="0" err="1"/>
              <a:t>değişkenleri</a:t>
            </a:r>
            <a:r>
              <a:rPr lang="en-US" dirty="0"/>
              <a:t> </a:t>
            </a:r>
            <a:r>
              <a:rPr lang="en-US" dirty="0" err="1"/>
              <a:t>rastgele</a:t>
            </a:r>
            <a:r>
              <a:rPr lang="en-US" dirty="0"/>
              <a:t> </a:t>
            </a:r>
            <a:r>
              <a:rPr lang="en-US" dirty="0" err="1"/>
              <a:t>olarak</a:t>
            </a:r>
            <a:r>
              <a:rPr lang="en-US" dirty="0"/>
              <a:t> 1 </a:t>
            </a:r>
            <a:r>
              <a:rPr lang="en-US" dirty="0" err="1"/>
              <a:t>ile</a:t>
            </a:r>
            <a:r>
              <a:rPr lang="en-US" dirty="0"/>
              <a:t> 100 </a:t>
            </a:r>
            <a:r>
              <a:rPr lang="en-US" dirty="0" err="1"/>
              <a:t>arasında</a:t>
            </a:r>
            <a:r>
              <a:rPr lang="en-US" dirty="0"/>
              <a:t> </a:t>
            </a:r>
            <a:r>
              <a:rPr lang="en-US" dirty="0" err="1"/>
              <a:t>seçilir</a:t>
            </a:r>
            <a:r>
              <a:rPr lang="en-US" dirty="0"/>
              <a:t>. </a:t>
            </a:r>
            <a:r>
              <a:rPr lang="en-US" dirty="0" err="1"/>
              <a:t>Ardından</a:t>
            </a:r>
            <a:r>
              <a:rPr lang="en-US" dirty="0"/>
              <a:t>, </a:t>
            </a:r>
            <a:r>
              <a:rPr lang="en-US" dirty="0" err="1"/>
              <a:t>seçilen</a:t>
            </a:r>
            <a:r>
              <a:rPr lang="en-US" dirty="0"/>
              <a:t> </a:t>
            </a:r>
            <a:r>
              <a:rPr lang="en-US" dirty="0" err="1"/>
              <a:t>sayıları</a:t>
            </a:r>
            <a:r>
              <a:rPr lang="en-US" dirty="0"/>
              <a:t> </a:t>
            </a:r>
            <a:r>
              <a:rPr lang="en-US" dirty="0" err="1"/>
              <a:t>ekrana</a:t>
            </a:r>
            <a:r>
              <a:rPr lang="en-US" dirty="0"/>
              <a:t> </a:t>
            </a:r>
            <a:r>
              <a:rPr lang="en-US" dirty="0" err="1"/>
              <a:t>yazdırırız</a:t>
            </a:r>
            <a:r>
              <a:rPr lang="en-US" dirty="0"/>
              <a:t>.</a:t>
            </a:r>
          </a:p>
          <a:p>
            <a:endParaRPr lang="en-US" dirty="0"/>
          </a:p>
          <a:p>
            <a:r>
              <a:rPr lang="en-US" dirty="0" err="1"/>
              <a:t>obeb_hesapla</a:t>
            </a:r>
            <a:r>
              <a:rPr lang="en-US" dirty="0"/>
              <a:t>() </a:t>
            </a:r>
            <a:r>
              <a:rPr lang="en-US" dirty="0" err="1"/>
              <a:t>fonksiyonunu</a:t>
            </a:r>
            <a:r>
              <a:rPr lang="en-US" dirty="0"/>
              <a:t> m </a:t>
            </a:r>
            <a:r>
              <a:rPr lang="en-US" dirty="0" err="1"/>
              <a:t>ve</a:t>
            </a:r>
            <a:r>
              <a:rPr lang="en-US" dirty="0"/>
              <a:t> n </a:t>
            </a:r>
            <a:r>
              <a:rPr lang="en-US" dirty="0" err="1"/>
              <a:t>değerleriyle</a:t>
            </a:r>
            <a:r>
              <a:rPr lang="en-US" dirty="0"/>
              <a:t> </a:t>
            </a:r>
            <a:r>
              <a:rPr lang="en-US" dirty="0" err="1"/>
              <a:t>çağırarak</a:t>
            </a:r>
            <a:r>
              <a:rPr lang="en-US" dirty="0"/>
              <a:t> </a:t>
            </a:r>
            <a:r>
              <a:rPr lang="en-US" dirty="0" err="1"/>
              <a:t>OBEB'i</a:t>
            </a:r>
            <a:r>
              <a:rPr lang="en-US" dirty="0"/>
              <a:t> </a:t>
            </a:r>
            <a:r>
              <a:rPr lang="en-US" dirty="0" err="1"/>
              <a:t>hesaplarız</a:t>
            </a:r>
            <a:r>
              <a:rPr lang="en-US" dirty="0"/>
              <a:t> </a:t>
            </a:r>
            <a:r>
              <a:rPr lang="en-US" dirty="0" err="1"/>
              <a:t>ve</a:t>
            </a:r>
            <a:r>
              <a:rPr lang="en-US" dirty="0"/>
              <a:t> </a:t>
            </a:r>
            <a:r>
              <a:rPr lang="en-US" dirty="0" err="1"/>
              <a:t>sonucu</a:t>
            </a:r>
            <a:r>
              <a:rPr lang="en-US" dirty="0"/>
              <a:t> </a:t>
            </a:r>
            <a:r>
              <a:rPr lang="en-US" dirty="0" err="1"/>
              <a:t>obeb</a:t>
            </a:r>
            <a:r>
              <a:rPr lang="en-US" dirty="0"/>
              <a:t> </a:t>
            </a:r>
            <a:r>
              <a:rPr lang="en-US" dirty="0" err="1"/>
              <a:t>değişkenine</a:t>
            </a:r>
            <a:r>
              <a:rPr lang="en-US" dirty="0"/>
              <a:t> </a:t>
            </a:r>
            <a:r>
              <a:rPr lang="en-US" dirty="0" err="1"/>
              <a:t>atarız</a:t>
            </a:r>
            <a:r>
              <a:rPr lang="en-US" dirty="0"/>
              <a:t>.</a:t>
            </a:r>
          </a:p>
          <a:p>
            <a:endParaRPr lang="en-US" dirty="0"/>
          </a:p>
          <a:p>
            <a:r>
              <a:rPr lang="en-US" dirty="0"/>
              <a:t>Son </a:t>
            </a:r>
            <a:r>
              <a:rPr lang="en-US" dirty="0" err="1"/>
              <a:t>olarak</a:t>
            </a:r>
            <a:r>
              <a:rPr lang="en-US" dirty="0"/>
              <a:t>, </a:t>
            </a:r>
            <a:r>
              <a:rPr lang="en-US" dirty="0" err="1"/>
              <a:t>hesaplanan</a:t>
            </a:r>
            <a:r>
              <a:rPr lang="en-US" dirty="0"/>
              <a:t> </a:t>
            </a:r>
            <a:r>
              <a:rPr lang="en-US" dirty="0" err="1"/>
              <a:t>OBEB'i</a:t>
            </a:r>
            <a:r>
              <a:rPr lang="en-US" dirty="0"/>
              <a:t> </a:t>
            </a:r>
            <a:r>
              <a:rPr lang="en-US" dirty="0" err="1"/>
              <a:t>ekrana</a:t>
            </a:r>
            <a:r>
              <a:rPr lang="en-US" dirty="0"/>
              <a:t> </a:t>
            </a:r>
            <a:r>
              <a:rPr lang="en-US" dirty="0" err="1"/>
              <a:t>yazdırırız</a:t>
            </a:r>
            <a:r>
              <a:rPr lang="en-US" dirty="0"/>
              <a:t>.</a:t>
            </a:r>
          </a:p>
          <a:p>
            <a:endParaRPr lang="en-US" dirty="0"/>
          </a:p>
          <a:p>
            <a:r>
              <a:rPr lang="en-US" dirty="0" err="1"/>
              <a:t>Programı</a:t>
            </a:r>
            <a:r>
              <a:rPr lang="en-US" dirty="0"/>
              <a:t> </a:t>
            </a:r>
            <a:r>
              <a:rPr lang="en-US" dirty="0" err="1"/>
              <a:t>çalıştırdığınızda</a:t>
            </a:r>
            <a:r>
              <a:rPr lang="en-US" dirty="0"/>
              <a:t>, </a:t>
            </a:r>
            <a:r>
              <a:rPr lang="en-US" dirty="0" err="1"/>
              <a:t>rastgele</a:t>
            </a:r>
            <a:r>
              <a:rPr lang="en-US" dirty="0"/>
              <a:t> </a:t>
            </a:r>
            <a:r>
              <a:rPr lang="en-US" dirty="0" err="1"/>
              <a:t>seçilen</a:t>
            </a:r>
            <a:r>
              <a:rPr lang="en-US" dirty="0"/>
              <a:t> m </a:t>
            </a:r>
            <a:r>
              <a:rPr lang="en-US" dirty="0" err="1"/>
              <a:t>ve</a:t>
            </a:r>
            <a:r>
              <a:rPr lang="en-US" dirty="0"/>
              <a:t> n </a:t>
            </a:r>
            <a:r>
              <a:rPr lang="en-US" dirty="0" err="1"/>
              <a:t>değerlerine</a:t>
            </a:r>
            <a:r>
              <a:rPr lang="en-US" dirty="0"/>
              <a:t> </a:t>
            </a:r>
            <a:r>
              <a:rPr lang="en-US" dirty="0" err="1"/>
              <a:t>göre</a:t>
            </a:r>
            <a:r>
              <a:rPr lang="en-US" dirty="0"/>
              <a:t> </a:t>
            </a:r>
            <a:r>
              <a:rPr lang="en-US" dirty="0" err="1"/>
              <a:t>OBEB'ini</a:t>
            </a:r>
            <a:r>
              <a:rPr lang="en-US" dirty="0"/>
              <a:t> </a:t>
            </a:r>
            <a:r>
              <a:rPr lang="en-US" dirty="0" err="1"/>
              <a:t>göreceksiniz</a:t>
            </a:r>
            <a:r>
              <a:rPr lang="en-US" dirty="0"/>
              <a:t>.</a:t>
            </a:r>
          </a:p>
        </p:txBody>
      </p:sp>
    </p:spTree>
    <p:extLst>
      <p:ext uri="{BB962C8B-B14F-4D97-AF65-F5344CB8AC3E}">
        <p14:creationId xmlns:p14="http://schemas.microsoft.com/office/powerpoint/2010/main" val="4112774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646331"/>
          </a:xfrm>
          <a:prstGeom prst="rect">
            <a:avLst/>
          </a:prstGeom>
          <a:noFill/>
        </p:spPr>
        <p:txBody>
          <a:bodyPr wrap="square" rtlCol="0">
            <a:spAutoFit/>
          </a:bodyPr>
          <a:lstStyle/>
          <a:p>
            <a:r>
              <a:rPr lang="tr-TR" b="1" dirty="0"/>
              <a:t>ÖRNEK SORU 11.1: </a:t>
            </a:r>
            <a:r>
              <a:rPr lang="tr-TR" dirty="0"/>
              <a:t>Bilgisayarın rastgele ürettiği 1-100 arasındaki 6 farklı sayıyı sayısal loto çekiliş sonucu olarak ekrana yazan programı yazınız.</a:t>
            </a:r>
          </a:p>
        </p:txBody>
      </p:sp>
    </p:spTree>
    <p:extLst>
      <p:ext uri="{BB962C8B-B14F-4D97-AF65-F5344CB8AC3E}">
        <p14:creationId xmlns:p14="http://schemas.microsoft.com/office/powerpoint/2010/main" val="1155095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25864"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11.1 Çözüm:</a:t>
            </a:r>
            <a:endParaRPr lang="tr-TR" dirty="0"/>
          </a:p>
        </p:txBody>
      </p:sp>
      <p:pic>
        <p:nvPicPr>
          <p:cNvPr id="5" name="Picture 4" descr="A screen shot of a computer code&#10;&#10;Description automatically generated with low confidence">
            <a:extLst>
              <a:ext uri="{FF2B5EF4-FFF2-40B4-BE49-F238E27FC236}">
                <a16:creationId xmlns:a16="http://schemas.microsoft.com/office/drawing/2014/main" id="{953CFBBB-F8D3-986C-26B9-B7219A4F1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9507" y="1157220"/>
            <a:ext cx="4324954" cy="1848108"/>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1F5E1925-145F-49D0-3EFC-6F31158D1FB1}"/>
              </a:ext>
            </a:extLst>
          </p:cNvPr>
          <p:cNvSpPr txBox="1"/>
          <p:nvPr/>
        </p:nvSpPr>
        <p:spPr>
          <a:xfrm>
            <a:off x="4498088" y="3066924"/>
            <a:ext cx="2907792" cy="646331"/>
          </a:xfrm>
          <a:prstGeom prst="rect">
            <a:avLst/>
          </a:prstGeom>
          <a:noFill/>
        </p:spPr>
        <p:txBody>
          <a:bodyPr wrap="square" rtlCol="0">
            <a:spAutoFit/>
          </a:bodyPr>
          <a:lstStyle/>
          <a:p>
            <a:pPr algn="ctr"/>
            <a:r>
              <a:rPr lang="tr-TR" dirty="0"/>
              <a:t>Örnek Soru 11.1 Çözümü</a:t>
            </a:r>
          </a:p>
          <a:p>
            <a:pPr algn="ctr"/>
            <a:r>
              <a:rPr lang="tr-TR" dirty="0"/>
              <a:t>(ornek_soru_11.1.py)</a:t>
            </a:r>
            <a:endParaRPr lang="en-US" dirty="0"/>
          </a:p>
        </p:txBody>
      </p:sp>
    </p:spTree>
    <p:extLst>
      <p:ext uri="{BB962C8B-B14F-4D97-AF65-F5344CB8AC3E}">
        <p14:creationId xmlns:p14="http://schemas.microsoft.com/office/powerpoint/2010/main" val="3990807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11.1 Ekran Çıktısı ve Anlatımı:</a:t>
            </a:r>
            <a:endParaRPr lang="tr-TR" dirty="0"/>
          </a:p>
        </p:txBody>
      </p:sp>
      <p:pic>
        <p:nvPicPr>
          <p:cNvPr id="6" name="Picture 5" descr="A picture containing font, graphics, screenshot, text&#10;&#10;Description automatically generated">
            <a:extLst>
              <a:ext uri="{FF2B5EF4-FFF2-40B4-BE49-F238E27FC236}">
                <a16:creationId xmlns:a16="http://schemas.microsoft.com/office/drawing/2014/main" id="{7DC3479A-FB38-4EBB-707F-229006F9BD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7889" y="2174765"/>
            <a:ext cx="3658111" cy="504895"/>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8D275221-9F0D-49FB-8502-060DC52E6056}"/>
              </a:ext>
            </a:extLst>
          </p:cNvPr>
          <p:cNvSpPr txBox="1"/>
          <p:nvPr/>
        </p:nvSpPr>
        <p:spPr>
          <a:xfrm>
            <a:off x="3485132" y="2679660"/>
            <a:ext cx="1563624" cy="369332"/>
          </a:xfrm>
          <a:prstGeom prst="rect">
            <a:avLst/>
          </a:prstGeom>
          <a:noFill/>
        </p:spPr>
        <p:txBody>
          <a:bodyPr wrap="square" rtlCol="0">
            <a:spAutoFit/>
          </a:bodyPr>
          <a:lstStyle/>
          <a:p>
            <a:r>
              <a:rPr lang="tr-TR" dirty="0"/>
              <a:t>Ekran Çıktısı</a:t>
            </a:r>
            <a:endParaRPr lang="en-US" dirty="0"/>
          </a:p>
        </p:txBody>
      </p:sp>
      <p:sp>
        <p:nvSpPr>
          <p:cNvPr id="9" name="TextBox 8">
            <a:extLst>
              <a:ext uri="{FF2B5EF4-FFF2-40B4-BE49-F238E27FC236}">
                <a16:creationId xmlns:a16="http://schemas.microsoft.com/office/drawing/2014/main" id="{5968BF0E-6B4A-C687-5EAD-0C419056E996}"/>
              </a:ext>
            </a:extLst>
          </p:cNvPr>
          <p:cNvSpPr txBox="1"/>
          <p:nvPr/>
        </p:nvSpPr>
        <p:spPr>
          <a:xfrm>
            <a:off x="6473952" y="1411551"/>
            <a:ext cx="3108960" cy="2031325"/>
          </a:xfrm>
          <a:prstGeom prst="rect">
            <a:avLst/>
          </a:prstGeom>
          <a:noFill/>
        </p:spPr>
        <p:txBody>
          <a:bodyPr wrap="square" rtlCol="0">
            <a:spAutoFit/>
          </a:bodyPr>
          <a:lstStyle/>
          <a:p>
            <a:r>
              <a:rPr lang="en-US" dirty="0"/>
              <a:t>Bu </a:t>
            </a:r>
            <a:r>
              <a:rPr lang="en-US" dirty="0" err="1"/>
              <a:t>programda</a:t>
            </a:r>
            <a:r>
              <a:rPr lang="en-US" dirty="0"/>
              <a:t>, </a:t>
            </a:r>
            <a:r>
              <a:rPr lang="en-US" dirty="0" err="1"/>
              <a:t>sayisal_loto_cekilisi</a:t>
            </a:r>
            <a:r>
              <a:rPr lang="en-US" dirty="0"/>
              <a:t>() </a:t>
            </a:r>
            <a:r>
              <a:rPr lang="en-US" dirty="0" err="1"/>
              <a:t>adlı</a:t>
            </a:r>
            <a:r>
              <a:rPr lang="en-US" dirty="0"/>
              <a:t> </a:t>
            </a:r>
            <a:r>
              <a:rPr lang="en-US" dirty="0" err="1"/>
              <a:t>bir</a:t>
            </a:r>
            <a:r>
              <a:rPr lang="en-US" dirty="0"/>
              <a:t> </a:t>
            </a:r>
            <a:r>
              <a:rPr lang="en-US" dirty="0" err="1"/>
              <a:t>fonksiyon</a:t>
            </a:r>
            <a:r>
              <a:rPr lang="en-US" dirty="0"/>
              <a:t> </a:t>
            </a:r>
            <a:r>
              <a:rPr lang="en-US" dirty="0" err="1"/>
              <a:t>tanımlanmıştır</a:t>
            </a:r>
            <a:r>
              <a:rPr lang="en-US" dirty="0"/>
              <a:t>. </a:t>
            </a:r>
            <a:r>
              <a:rPr lang="en-US" dirty="0" err="1"/>
              <a:t>Fonksiyon</a:t>
            </a:r>
            <a:r>
              <a:rPr lang="en-US" dirty="0"/>
              <a:t>, </a:t>
            </a:r>
            <a:r>
              <a:rPr lang="en-US" dirty="0" err="1"/>
              <a:t>random.sample</a:t>
            </a:r>
            <a:r>
              <a:rPr lang="en-US" dirty="0"/>
              <a:t>() </a:t>
            </a:r>
            <a:r>
              <a:rPr lang="en-US" dirty="0" err="1"/>
              <a:t>fonksiyonunu</a:t>
            </a:r>
            <a:r>
              <a:rPr lang="en-US" dirty="0"/>
              <a:t> </a:t>
            </a:r>
            <a:r>
              <a:rPr lang="en-US" dirty="0" err="1"/>
              <a:t>kullanarak</a:t>
            </a:r>
            <a:r>
              <a:rPr lang="en-US" dirty="0"/>
              <a:t> 1 </a:t>
            </a:r>
            <a:r>
              <a:rPr lang="en-US" dirty="0" err="1"/>
              <a:t>ile</a:t>
            </a:r>
            <a:r>
              <a:rPr lang="en-US" dirty="0"/>
              <a:t> 100 </a:t>
            </a:r>
            <a:r>
              <a:rPr lang="en-US" dirty="0" err="1"/>
              <a:t>arasındaki</a:t>
            </a:r>
            <a:r>
              <a:rPr lang="en-US" dirty="0"/>
              <a:t> </a:t>
            </a:r>
            <a:r>
              <a:rPr lang="en-US" dirty="0" err="1"/>
              <a:t>sayılardan</a:t>
            </a:r>
            <a:r>
              <a:rPr lang="en-US" dirty="0"/>
              <a:t> 6 </a:t>
            </a:r>
            <a:r>
              <a:rPr lang="en-US" dirty="0" err="1"/>
              <a:t>farklı</a:t>
            </a:r>
            <a:r>
              <a:rPr lang="en-US" dirty="0"/>
              <a:t> </a:t>
            </a:r>
            <a:r>
              <a:rPr lang="en-US" dirty="0" err="1"/>
              <a:t>sayı</a:t>
            </a:r>
            <a:r>
              <a:rPr lang="en-US" dirty="0"/>
              <a:t> </a:t>
            </a:r>
            <a:r>
              <a:rPr lang="en-US" dirty="0" err="1"/>
              <a:t>seçer</a:t>
            </a:r>
            <a:r>
              <a:rPr lang="en-US" dirty="0"/>
              <a:t>.</a:t>
            </a:r>
          </a:p>
        </p:txBody>
      </p:sp>
      <p:sp>
        <p:nvSpPr>
          <p:cNvPr id="10" name="TextBox 9">
            <a:extLst>
              <a:ext uri="{FF2B5EF4-FFF2-40B4-BE49-F238E27FC236}">
                <a16:creationId xmlns:a16="http://schemas.microsoft.com/office/drawing/2014/main" id="{9F91D8A9-9D85-DDF4-BAC6-9C474444FFF5}"/>
              </a:ext>
            </a:extLst>
          </p:cNvPr>
          <p:cNvSpPr txBox="1"/>
          <p:nvPr/>
        </p:nvSpPr>
        <p:spPr>
          <a:xfrm>
            <a:off x="2445256" y="4041648"/>
            <a:ext cx="7137656" cy="1754326"/>
          </a:xfrm>
          <a:prstGeom prst="rect">
            <a:avLst/>
          </a:prstGeom>
          <a:noFill/>
        </p:spPr>
        <p:txBody>
          <a:bodyPr wrap="square" rtlCol="0">
            <a:spAutoFit/>
          </a:bodyPr>
          <a:lstStyle/>
          <a:p>
            <a:r>
              <a:rPr lang="en-US" dirty="0" err="1"/>
              <a:t>Seçilen</a:t>
            </a:r>
            <a:r>
              <a:rPr lang="en-US" dirty="0"/>
              <a:t> </a:t>
            </a:r>
            <a:r>
              <a:rPr lang="en-US" dirty="0" err="1"/>
              <a:t>sayıları</a:t>
            </a:r>
            <a:r>
              <a:rPr lang="en-US" dirty="0"/>
              <a:t> </a:t>
            </a:r>
            <a:r>
              <a:rPr lang="en-US" dirty="0" err="1"/>
              <a:t>ekrana</a:t>
            </a:r>
            <a:r>
              <a:rPr lang="en-US" dirty="0"/>
              <a:t> </a:t>
            </a:r>
            <a:r>
              <a:rPr lang="en-US" dirty="0" err="1"/>
              <a:t>yazdırmak</a:t>
            </a:r>
            <a:r>
              <a:rPr lang="en-US" dirty="0"/>
              <a:t> </a:t>
            </a:r>
            <a:r>
              <a:rPr lang="en-US" dirty="0" err="1"/>
              <a:t>için</a:t>
            </a:r>
            <a:r>
              <a:rPr lang="en-US" dirty="0"/>
              <a:t> print() </a:t>
            </a:r>
            <a:r>
              <a:rPr lang="en-US" dirty="0" err="1"/>
              <a:t>fonksiyonunu</a:t>
            </a:r>
            <a:r>
              <a:rPr lang="en-US" dirty="0"/>
              <a:t> </a:t>
            </a:r>
            <a:r>
              <a:rPr lang="en-US" dirty="0" err="1"/>
              <a:t>kullanırız</a:t>
            </a:r>
            <a:r>
              <a:rPr lang="en-US" dirty="0"/>
              <a:t>. </a:t>
            </a:r>
            <a:r>
              <a:rPr lang="en-US" dirty="0" err="1"/>
              <a:t>Sayıları</a:t>
            </a:r>
            <a:r>
              <a:rPr lang="en-US" dirty="0"/>
              <a:t> </a:t>
            </a:r>
            <a:r>
              <a:rPr lang="en-US" dirty="0" err="1"/>
              <a:t>birleştirirken</a:t>
            </a:r>
            <a:r>
              <a:rPr lang="en-US" dirty="0"/>
              <a:t> join() </a:t>
            </a:r>
            <a:r>
              <a:rPr lang="en-US" dirty="0" err="1"/>
              <a:t>ve</a:t>
            </a:r>
            <a:r>
              <a:rPr lang="en-US" dirty="0"/>
              <a:t> map() </a:t>
            </a:r>
            <a:r>
              <a:rPr lang="en-US" dirty="0" err="1"/>
              <a:t>fonksiyonlarını</a:t>
            </a:r>
            <a:r>
              <a:rPr lang="en-US" dirty="0"/>
              <a:t> </a:t>
            </a:r>
            <a:r>
              <a:rPr lang="en-US" dirty="0" err="1"/>
              <a:t>kullanarak</a:t>
            </a:r>
            <a:r>
              <a:rPr lang="en-US" dirty="0"/>
              <a:t> </a:t>
            </a:r>
            <a:r>
              <a:rPr lang="en-US" dirty="0" err="1"/>
              <a:t>sayıları</a:t>
            </a:r>
            <a:r>
              <a:rPr lang="en-US" dirty="0"/>
              <a:t> </a:t>
            </a:r>
            <a:r>
              <a:rPr lang="en-US" dirty="0" err="1"/>
              <a:t>boşlukla</a:t>
            </a:r>
            <a:r>
              <a:rPr lang="en-US" dirty="0"/>
              <a:t> </a:t>
            </a:r>
            <a:r>
              <a:rPr lang="en-US" dirty="0" err="1"/>
              <a:t>ayrılmış</a:t>
            </a:r>
            <a:r>
              <a:rPr lang="en-US" dirty="0"/>
              <a:t> </a:t>
            </a:r>
            <a:r>
              <a:rPr lang="en-US" dirty="0" err="1"/>
              <a:t>şekilde</a:t>
            </a:r>
            <a:r>
              <a:rPr lang="en-US" dirty="0"/>
              <a:t> </a:t>
            </a:r>
            <a:r>
              <a:rPr lang="en-US" dirty="0" err="1"/>
              <a:t>yazdırırız</a:t>
            </a:r>
            <a:r>
              <a:rPr lang="en-US" dirty="0"/>
              <a:t>.</a:t>
            </a:r>
          </a:p>
          <a:p>
            <a:endParaRPr lang="en-US" dirty="0"/>
          </a:p>
          <a:p>
            <a:r>
              <a:rPr lang="en-US" dirty="0" err="1"/>
              <a:t>Programı</a:t>
            </a:r>
            <a:r>
              <a:rPr lang="en-US" dirty="0"/>
              <a:t>  her </a:t>
            </a:r>
            <a:r>
              <a:rPr lang="en-US" dirty="0" err="1"/>
              <a:t>çalıştırmada</a:t>
            </a:r>
            <a:r>
              <a:rPr lang="en-US" dirty="0"/>
              <a:t> </a:t>
            </a:r>
            <a:r>
              <a:rPr lang="en-US" dirty="0" err="1"/>
              <a:t>farklı</a:t>
            </a:r>
            <a:r>
              <a:rPr lang="en-US" dirty="0"/>
              <a:t> 6 </a:t>
            </a:r>
            <a:r>
              <a:rPr lang="en-US" dirty="0" err="1"/>
              <a:t>sayıyı</a:t>
            </a:r>
            <a:r>
              <a:rPr lang="en-US" dirty="0"/>
              <a:t> </a:t>
            </a:r>
            <a:r>
              <a:rPr lang="en-US" dirty="0" err="1"/>
              <a:t>sayısal</a:t>
            </a:r>
            <a:r>
              <a:rPr lang="en-US" dirty="0"/>
              <a:t> </a:t>
            </a:r>
            <a:r>
              <a:rPr lang="en-US" dirty="0" err="1"/>
              <a:t>loto</a:t>
            </a:r>
            <a:r>
              <a:rPr lang="en-US" dirty="0"/>
              <a:t> </a:t>
            </a:r>
            <a:r>
              <a:rPr lang="en-US" dirty="0" err="1"/>
              <a:t>çekilişi</a:t>
            </a:r>
            <a:r>
              <a:rPr lang="en-US" dirty="0"/>
              <a:t> </a:t>
            </a:r>
            <a:r>
              <a:rPr lang="en-US" dirty="0" err="1"/>
              <a:t>sonucu</a:t>
            </a:r>
            <a:r>
              <a:rPr lang="en-US" dirty="0"/>
              <a:t> </a:t>
            </a:r>
            <a:r>
              <a:rPr lang="en-US" dirty="0" err="1"/>
              <a:t>olarak</a:t>
            </a:r>
            <a:r>
              <a:rPr lang="en-US" dirty="0"/>
              <a:t> </a:t>
            </a:r>
            <a:r>
              <a:rPr lang="en-US" dirty="0" err="1"/>
              <a:t>göreceksiniz</a:t>
            </a:r>
            <a:r>
              <a:rPr lang="en-US" dirty="0"/>
              <a:t>.</a:t>
            </a:r>
          </a:p>
        </p:txBody>
      </p:sp>
    </p:spTree>
    <p:extLst>
      <p:ext uri="{BB962C8B-B14F-4D97-AF65-F5344CB8AC3E}">
        <p14:creationId xmlns:p14="http://schemas.microsoft.com/office/powerpoint/2010/main" val="3326902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ÖZ YİNELEMELİ FONKSİYONLAR</a:t>
            </a:r>
          </a:p>
          <a:p>
            <a:pPr algn="ctr"/>
            <a:r>
              <a:rPr lang="tr-TR" sz="2000" b="1" dirty="0">
                <a:solidFill>
                  <a:srgbClr val="FF0000"/>
                </a:solidFill>
              </a:rPr>
              <a:t>(RECURSIVE FUNCTIONS)</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68684DDD-C8F1-128F-AB0F-C33BFAD64F15}"/>
              </a:ext>
            </a:extLst>
          </p:cNvPr>
          <p:cNvSpPr txBox="1"/>
          <p:nvPr/>
        </p:nvSpPr>
        <p:spPr>
          <a:xfrm>
            <a:off x="2240280" y="1801368"/>
            <a:ext cx="7699248" cy="3693319"/>
          </a:xfrm>
          <a:prstGeom prst="rect">
            <a:avLst/>
          </a:prstGeom>
          <a:noFill/>
        </p:spPr>
        <p:txBody>
          <a:bodyPr wrap="square" rtlCol="0">
            <a:spAutoFit/>
          </a:bodyPr>
          <a:lstStyle/>
          <a:p>
            <a:r>
              <a:rPr lang="tr-TR" dirty="0"/>
              <a:t>Kendini doğrudan veya dolaylı olarak çağıran fonksiyonlara özyinelemeli( </a:t>
            </a:r>
            <a:r>
              <a:rPr lang="tr-TR" dirty="0" err="1"/>
              <a:t>recursive</a:t>
            </a:r>
            <a:r>
              <a:rPr lang="tr-TR" dirty="0"/>
              <a:t> </a:t>
            </a:r>
            <a:r>
              <a:rPr lang="tr-TR" dirty="0" err="1"/>
              <a:t>functions</a:t>
            </a:r>
            <a:r>
              <a:rPr lang="tr-TR" dirty="0"/>
              <a:t> ) adı verilir. Özyinelemeli fonksiyonlar algoritma tasarımını basitleştirir ancak fonksiyon çağırma sayısı arttığı için daha fazla bellek alanı kullanır.</a:t>
            </a:r>
          </a:p>
          <a:p>
            <a:endParaRPr lang="tr-TR" dirty="0"/>
          </a:p>
          <a:p>
            <a:r>
              <a:rPr lang="tr-TR" dirty="0"/>
              <a:t>Özyineleme, en genel anlamıyla bir yapının kendi kendine çağırmasıdır. Çam kozalaklarının oluşması, bir ağacın büyümesi sırasında büyüyen dal ve yaprakların bir önceki seneki yapıların üstünde yükselmesi özyinelemeli yapıya örnek olarak verilebilir. Özyineleme özellikle matematiksel (bileşke fonksiyonlarda) işlemlerde sıklıkla kullanılır.</a:t>
            </a:r>
          </a:p>
          <a:p>
            <a:endParaRPr lang="tr-TR" dirty="0"/>
          </a:p>
          <a:p>
            <a:r>
              <a:rPr lang="tr-TR" dirty="0"/>
              <a:t>Ayrıca Rus yapımı bir oyuncak bebek türü olan Matruşka bebeği de özyinelemeli yapılara örnek verilebilir.</a:t>
            </a:r>
            <a:endParaRPr lang="en-US" dirty="0"/>
          </a:p>
        </p:txBody>
      </p:sp>
    </p:spTree>
    <p:extLst>
      <p:ext uri="{BB962C8B-B14F-4D97-AF65-F5344CB8AC3E}">
        <p14:creationId xmlns:p14="http://schemas.microsoft.com/office/powerpoint/2010/main" val="2273832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5BB63768-5510-EF51-B693-03FBB2059D58}"/>
              </a:ext>
            </a:extLst>
          </p:cNvPr>
          <p:cNvSpPr txBox="1"/>
          <p:nvPr/>
        </p:nvSpPr>
        <p:spPr>
          <a:xfrm>
            <a:off x="2203704" y="667512"/>
            <a:ext cx="7360920" cy="5078313"/>
          </a:xfrm>
          <a:prstGeom prst="rect">
            <a:avLst/>
          </a:prstGeom>
          <a:noFill/>
        </p:spPr>
        <p:txBody>
          <a:bodyPr wrap="square" rtlCol="0">
            <a:spAutoFit/>
          </a:bodyPr>
          <a:lstStyle/>
          <a:p>
            <a:r>
              <a:rPr lang="en-US" dirty="0" err="1"/>
              <a:t>Özyinelemeli</a:t>
            </a:r>
            <a:r>
              <a:rPr lang="en-US" dirty="0"/>
              <a:t> </a:t>
            </a:r>
            <a:r>
              <a:rPr lang="en-US" dirty="0" err="1"/>
              <a:t>fonksiyonlar</a:t>
            </a:r>
            <a:r>
              <a:rPr lang="en-US" dirty="0"/>
              <a:t>, </a:t>
            </a:r>
            <a:r>
              <a:rPr lang="en-US" dirty="0" err="1"/>
              <a:t>genellikle</a:t>
            </a:r>
            <a:r>
              <a:rPr lang="en-US" dirty="0"/>
              <a:t> </a:t>
            </a:r>
            <a:r>
              <a:rPr lang="en-US" dirty="0" err="1"/>
              <a:t>matematiksel</a:t>
            </a:r>
            <a:r>
              <a:rPr lang="en-US" dirty="0"/>
              <a:t> </a:t>
            </a:r>
            <a:r>
              <a:rPr lang="en-US" dirty="0" err="1"/>
              <a:t>veya</a:t>
            </a:r>
            <a:r>
              <a:rPr lang="en-US" dirty="0"/>
              <a:t> </a:t>
            </a:r>
            <a:r>
              <a:rPr lang="en-US" dirty="0" err="1"/>
              <a:t>probleme</a:t>
            </a:r>
            <a:r>
              <a:rPr lang="en-US" dirty="0"/>
              <a:t> </a:t>
            </a:r>
            <a:r>
              <a:rPr lang="en-US" dirty="0" err="1"/>
              <a:t>özgü</a:t>
            </a:r>
            <a:r>
              <a:rPr lang="en-US" dirty="0"/>
              <a:t> </a:t>
            </a:r>
            <a:r>
              <a:rPr lang="en-US" dirty="0" err="1"/>
              <a:t>yapıları</a:t>
            </a:r>
            <a:r>
              <a:rPr lang="en-US" dirty="0"/>
              <a:t> </a:t>
            </a:r>
            <a:r>
              <a:rPr lang="en-US" dirty="0" err="1"/>
              <a:t>çözmek</a:t>
            </a:r>
            <a:r>
              <a:rPr lang="en-US" dirty="0"/>
              <a:t> </a:t>
            </a:r>
            <a:r>
              <a:rPr lang="en-US" dirty="0" err="1"/>
              <a:t>için</a:t>
            </a:r>
            <a:r>
              <a:rPr lang="en-US" dirty="0"/>
              <a:t> </a:t>
            </a:r>
            <a:r>
              <a:rPr lang="en-US" dirty="0" err="1"/>
              <a:t>kullanılır</a:t>
            </a:r>
            <a:r>
              <a:rPr lang="en-US" dirty="0"/>
              <a:t>. </a:t>
            </a:r>
            <a:r>
              <a:rPr lang="en-US" dirty="0" err="1"/>
              <a:t>Özyinelemeli</a:t>
            </a:r>
            <a:r>
              <a:rPr lang="en-US" dirty="0"/>
              <a:t> </a:t>
            </a:r>
            <a:r>
              <a:rPr lang="en-US" dirty="0" err="1"/>
              <a:t>fonksiyonlar</a:t>
            </a:r>
            <a:r>
              <a:rPr lang="en-US" dirty="0"/>
              <a:t>, </a:t>
            </a:r>
            <a:r>
              <a:rPr lang="en-US" dirty="0" err="1"/>
              <a:t>problemi</a:t>
            </a:r>
            <a:r>
              <a:rPr lang="en-US" dirty="0"/>
              <a:t> </a:t>
            </a:r>
            <a:r>
              <a:rPr lang="en-US" dirty="0" err="1"/>
              <a:t>daha</a:t>
            </a:r>
            <a:r>
              <a:rPr lang="en-US" dirty="0"/>
              <a:t> </a:t>
            </a:r>
            <a:r>
              <a:rPr lang="en-US" dirty="0" err="1"/>
              <a:t>küçük</a:t>
            </a:r>
            <a:r>
              <a:rPr lang="en-US" dirty="0"/>
              <a:t> alt </a:t>
            </a:r>
            <a:r>
              <a:rPr lang="en-US" dirty="0" err="1"/>
              <a:t>problemlere</a:t>
            </a:r>
            <a:r>
              <a:rPr lang="en-US" dirty="0"/>
              <a:t> </a:t>
            </a:r>
            <a:r>
              <a:rPr lang="en-US" dirty="0" err="1"/>
              <a:t>böler</a:t>
            </a:r>
            <a:r>
              <a:rPr lang="en-US" dirty="0"/>
              <a:t> </a:t>
            </a:r>
            <a:r>
              <a:rPr lang="en-US" dirty="0" err="1"/>
              <a:t>ve</a:t>
            </a:r>
            <a:r>
              <a:rPr lang="en-US" dirty="0"/>
              <a:t> alt </a:t>
            </a:r>
            <a:r>
              <a:rPr lang="en-US" dirty="0" err="1"/>
              <a:t>problemlerin</a:t>
            </a:r>
            <a:r>
              <a:rPr lang="en-US" dirty="0"/>
              <a:t> </a:t>
            </a:r>
            <a:r>
              <a:rPr lang="en-US" dirty="0" err="1"/>
              <a:t>sonuçlarını</a:t>
            </a:r>
            <a:r>
              <a:rPr lang="en-US" dirty="0"/>
              <a:t> </a:t>
            </a:r>
            <a:r>
              <a:rPr lang="en-US" dirty="0" err="1"/>
              <a:t>kullanarak</a:t>
            </a:r>
            <a:r>
              <a:rPr lang="en-US" dirty="0"/>
              <a:t> </a:t>
            </a:r>
            <a:r>
              <a:rPr lang="en-US" dirty="0" err="1"/>
              <a:t>orijinal</a:t>
            </a:r>
            <a:r>
              <a:rPr lang="en-US" dirty="0"/>
              <a:t> </a:t>
            </a:r>
            <a:r>
              <a:rPr lang="en-US" dirty="0" err="1"/>
              <a:t>problemin</a:t>
            </a:r>
            <a:r>
              <a:rPr lang="en-US" dirty="0"/>
              <a:t> </a:t>
            </a:r>
            <a:r>
              <a:rPr lang="en-US" dirty="0" err="1"/>
              <a:t>çözümünü</a:t>
            </a:r>
            <a:r>
              <a:rPr lang="en-US" dirty="0"/>
              <a:t> </a:t>
            </a:r>
            <a:r>
              <a:rPr lang="en-US" dirty="0" err="1"/>
              <a:t>elde</a:t>
            </a:r>
            <a:r>
              <a:rPr lang="en-US" dirty="0"/>
              <a:t> </a:t>
            </a:r>
            <a:r>
              <a:rPr lang="en-US" dirty="0" err="1"/>
              <a:t>eder</a:t>
            </a:r>
            <a:r>
              <a:rPr lang="en-US" dirty="0"/>
              <a:t>.</a:t>
            </a:r>
            <a:endParaRPr lang="tr-TR" dirty="0"/>
          </a:p>
          <a:p>
            <a:r>
              <a:rPr lang="en-US" dirty="0" err="1"/>
              <a:t>Özyinelemeli</a:t>
            </a:r>
            <a:r>
              <a:rPr lang="en-US" dirty="0"/>
              <a:t> </a:t>
            </a:r>
            <a:r>
              <a:rPr lang="en-US" dirty="0" err="1"/>
              <a:t>fonksiyonların</a:t>
            </a:r>
            <a:r>
              <a:rPr lang="en-US" dirty="0"/>
              <a:t> </a:t>
            </a:r>
            <a:r>
              <a:rPr lang="en-US" dirty="0" err="1"/>
              <a:t>temel</a:t>
            </a:r>
            <a:r>
              <a:rPr lang="en-US" dirty="0"/>
              <a:t> </a:t>
            </a:r>
            <a:r>
              <a:rPr lang="en-US" dirty="0" err="1"/>
              <a:t>yapısı</a:t>
            </a:r>
            <a:r>
              <a:rPr lang="en-US" dirty="0"/>
              <a:t> </a:t>
            </a:r>
            <a:r>
              <a:rPr lang="en-US" dirty="0" err="1"/>
              <a:t>şu</a:t>
            </a:r>
            <a:r>
              <a:rPr lang="en-US" dirty="0"/>
              <a:t> </a:t>
            </a:r>
            <a:r>
              <a:rPr lang="en-US" dirty="0" err="1"/>
              <a:t>şekildedir</a:t>
            </a:r>
            <a:r>
              <a:rPr lang="en-US" dirty="0"/>
              <a:t>:</a:t>
            </a:r>
            <a:endParaRPr lang="tr-TR" dirty="0"/>
          </a:p>
          <a:p>
            <a:pPr marL="285750" indent="-285750">
              <a:buFont typeface="Arial" panose="020B0604020202020204" pitchFamily="34" charset="0"/>
              <a:buChar char="•"/>
            </a:pPr>
            <a:r>
              <a:rPr lang="en-US" dirty="0" err="1"/>
              <a:t>Temel</a:t>
            </a:r>
            <a:r>
              <a:rPr lang="en-US" dirty="0"/>
              <a:t> Durum (Base Case): </a:t>
            </a:r>
            <a:r>
              <a:rPr lang="en-US" dirty="0" err="1"/>
              <a:t>Fonksiyonun</a:t>
            </a:r>
            <a:r>
              <a:rPr lang="en-US" dirty="0"/>
              <a:t> </a:t>
            </a:r>
            <a:r>
              <a:rPr lang="en-US" dirty="0" err="1"/>
              <a:t>kendisini</a:t>
            </a:r>
            <a:r>
              <a:rPr lang="en-US" dirty="0"/>
              <a:t> </a:t>
            </a:r>
            <a:r>
              <a:rPr lang="en-US" dirty="0" err="1"/>
              <a:t>tekrar</a:t>
            </a:r>
            <a:r>
              <a:rPr lang="en-US" dirty="0"/>
              <a:t> </a:t>
            </a:r>
            <a:r>
              <a:rPr lang="en-US" dirty="0" err="1"/>
              <a:t>çağırmadan</a:t>
            </a:r>
            <a:r>
              <a:rPr lang="en-US" dirty="0"/>
              <a:t> </a:t>
            </a:r>
            <a:r>
              <a:rPr lang="en-US" dirty="0" err="1"/>
              <a:t>önce</a:t>
            </a:r>
            <a:r>
              <a:rPr lang="en-US" dirty="0"/>
              <a:t> </a:t>
            </a:r>
            <a:r>
              <a:rPr lang="en-US" dirty="0" err="1"/>
              <a:t>ulaşması</a:t>
            </a:r>
            <a:r>
              <a:rPr lang="en-US" dirty="0"/>
              <a:t> </a:t>
            </a:r>
            <a:r>
              <a:rPr lang="en-US" dirty="0" err="1"/>
              <a:t>gereken</a:t>
            </a:r>
            <a:r>
              <a:rPr lang="en-US" dirty="0"/>
              <a:t> </a:t>
            </a:r>
            <a:r>
              <a:rPr lang="en-US" dirty="0" err="1"/>
              <a:t>durumu</a:t>
            </a:r>
            <a:r>
              <a:rPr lang="en-US" dirty="0"/>
              <a:t> </a:t>
            </a:r>
            <a:r>
              <a:rPr lang="en-US" dirty="0" err="1"/>
              <a:t>ifade</a:t>
            </a:r>
            <a:r>
              <a:rPr lang="en-US" dirty="0"/>
              <a:t> </a:t>
            </a:r>
            <a:r>
              <a:rPr lang="en-US" dirty="0" err="1"/>
              <a:t>eder</a:t>
            </a:r>
            <a:r>
              <a:rPr lang="en-US" dirty="0"/>
              <a:t>. Bu </a:t>
            </a:r>
            <a:r>
              <a:rPr lang="en-US" dirty="0" err="1"/>
              <a:t>durumda</a:t>
            </a:r>
            <a:r>
              <a:rPr lang="en-US" dirty="0"/>
              <a:t>, </a:t>
            </a:r>
            <a:r>
              <a:rPr lang="en-US" dirty="0" err="1"/>
              <a:t>fonksiyon</a:t>
            </a:r>
            <a:r>
              <a:rPr lang="en-US" dirty="0"/>
              <a:t> </a:t>
            </a:r>
            <a:r>
              <a:rPr lang="en-US" dirty="0" err="1"/>
              <a:t>genellikle</a:t>
            </a:r>
            <a:r>
              <a:rPr lang="en-US" dirty="0"/>
              <a:t> </a:t>
            </a:r>
            <a:r>
              <a:rPr lang="en-US" dirty="0" err="1"/>
              <a:t>bir</a:t>
            </a:r>
            <a:r>
              <a:rPr lang="en-US" dirty="0"/>
              <a:t> </a:t>
            </a:r>
            <a:r>
              <a:rPr lang="en-US" dirty="0" err="1"/>
              <a:t>sonuç</a:t>
            </a:r>
            <a:r>
              <a:rPr lang="en-US" dirty="0"/>
              <a:t> </a:t>
            </a:r>
            <a:r>
              <a:rPr lang="en-US" dirty="0" err="1"/>
              <a:t>döndürür</a:t>
            </a:r>
            <a:r>
              <a:rPr lang="en-US" dirty="0"/>
              <a:t>.</a:t>
            </a:r>
            <a:endParaRPr lang="tr-TR" dirty="0"/>
          </a:p>
          <a:p>
            <a:pPr marL="285750" indent="-285750">
              <a:buFont typeface="Arial" panose="020B0604020202020204" pitchFamily="34" charset="0"/>
              <a:buChar char="•"/>
            </a:pPr>
            <a:r>
              <a:rPr lang="en-US" dirty="0" err="1"/>
              <a:t>Özyineleme</a:t>
            </a:r>
            <a:r>
              <a:rPr lang="en-US" dirty="0"/>
              <a:t> (Recursive Case): </a:t>
            </a:r>
            <a:r>
              <a:rPr lang="en-US" dirty="0" err="1"/>
              <a:t>Fonksiyonun</a:t>
            </a:r>
            <a:r>
              <a:rPr lang="en-US" dirty="0"/>
              <a:t> </a:t>
            </a:r>
            <a:r>
              <a:rPr lang="en-US" dirty="0" err="1"/>
              <a:t>kendisini</a:t>
            </a:r>
            <a:r>
              <a:rPr lang="en-US" dirty="0"/>
              <a:t> </a:t>
            </a:r>
            <a:r>
              <a:rPr lang="en-US" dirty="0" err="1"/>
              <a:t>tekrar</a:t>
            </a:r>
            <a:r>
              <a:rPr lang="en-US" dirty="0"/>
              <a:t> </a:t>
            </a:r>
            <a:r>
              <a:rPr lang="en-US" dirty="0" err="1"/>
              <a:t>çağırdığı</a:t>
            </a:r>
            <a:r>
              <a:rPr lang="en-US" dirty="0"/>
              <a:t> </a:t>
            </a:r>
            <a:r>
              <a:rPr lang="en-US" dirty="0" err="1"/>
              <a:t>kısım</a:t>
            </a:r>
            <a:r>
              <a:rPr lang="en-US" dirty="0"/>
              <a:t>. Bu </a:t>
            </a:r>
            <a:r>
              <a:rPr lang="en-US" dirty="0" err="1"/>
              <a:t>kısım</a:t>
            </a:r>
            <a:r>
              <a:rPr lang="en-US" dirty="0"/>
              <a:t>, </a:t>
            </a:r>
            <a:r>
              <a:rPr lang="en-US" dirty="0" err="1"/>
              <a:t>fonksiyonun</a:t>
            </a:r>
            <a:r>
              <a:rPr lang="en-US" dirty="0"/>
              <a:t> </a:t>
            </a:r>
            <a:r>
              <a:rPr lang="en-US" dirty="0" err="1"/>
              <a:t>daha</a:t>
            </a:r>
            <a:r>
              <a:rPr lang="en-US" dirty="0"/>
              <a:t> </a:t>
            </a:r>
            <a:r>
              <a:rPr lang="en-US" dirty="0" err="1"/>
              <a:t>küçük</a:t>
            </a:r>
            <a:r>
              <a:rPr lang="en-US" dirty="0"/>
              <a:t> alt </a:t>
            </a:r>
            <a:r>
              <a:rPr lang="en-US" dirty="0" err="1"/>
              <a:t>problemlere</a:t>
            </a:r>
            <a:r>
              <a:rPr lang="en-US" dirty="0"/>
              <a:t> </a:t>
            </a:r>
            <a:r>
              <a:rPr lang="en-US" dirty="0" err="1"/>
              <a:t>bölündüğü</a:t>
            </a:r>
            <a:r>
              <a:rPr lang="en-US" dirty="0"/>
              <a:t> </a:t>
            </a:r>
            <a:r>
              <a:rPr lang="en-US" dirty="0" err="1"/>
              <a:t>yerdir</a:t>
            </a:r>
            <a:r>
              <a:rPr lang="en-US" dirty="0"/>
              <a:t>. </a:t>
            </a:r>
            <a:r>
              <a:rPr lang="en-US" dirty="0" err="1"/>
              <a:t>Özyineleme</a:t>
            </a:r>
            <a:r>
              <a:rPr lang="en-US" dirty="0"/>
              <a:t>, </a:t>
            </a:r>
            <a:r>
              <a:rPr lang="en-US" dirty="0" err="1"/>
              <a:t>genellikle</a:t>
            </a:r>
            <a:r>
              <a:rPr lang="en-US" dirty="0"/>
              <a:t> </a:t>
            </a:r>
            <a:r>
              <a:rPr lang="en-US" dirty="0" err="1"/>
              <a:t>daha</a:t>
            </a:r>
            <a:r>
              <a:rPr lang="en-US" dirty="0"/>
              <a:t> </a:t>
            </a:r>
            <a:r>
              <a:rPr lang="en-US" dirty="0" err="1"/>
              <a:t>küçük</a:t>
            </a:r>
            <a:r>
              <a:rPr lang="en-US" dirty="0"/>
              <a:t> alt </a:t>
            </a:r>
            <a:r>
              <a:rPr lang="en-US" dirty="0" err="1"/>
              <a:t>problemlerin</a:t>
            </a:r>
            <a:r>
              <a:rPr lang="en-US" dirty="0"/>
              <a:t> </a:t>
            </a:r>
            <a:r>
              <a:rPr lang="en-US" dirty="0" err="1"/>
              <a:t>sonuçlarını</a:t>
            </a:r>
            <a:r>
              <a:rPr lang="en-US" dirty="0"/>
              <a:t> </a:t>
            </a:r>
            <a:r>
              <a:rPr lang="en-US" dirty="0" err="1"/>
              <a:t>kullanarak</a:t>
            </a:r>
            <a:r>
              <a:rPr lang="en-US" dirty="0"/>
              <a:t> </a:t>
            </a:r>
            <a:r>
              <a:rPr lang="en-US" dirty="0" err="1"/>
              <a:t>bir</a:t>
            </a:r>
            <a:r>
              <a:rPr lang="en-US" dirty="0"/>
              <a:t> </a:t>
            </a:r>
            <a:r>
              <a:rPr lang="en-US" dirty="0" err="1"/>
              <a:t>sonuç</a:t>
            </a:r>
            <a:r>
              <a:rPr lang="en-US" dirty="0"/>
              <a:t> </a:t>
            </a:r>
            <a:r>
              <a:rPr lang="en-US" dirty="0" err="1"/>
              <a:t>elde</a:t>
            </a:r>
            <a:r>
              <a:rPr lang="en-US" dirty="0"/>
              <a:t> </a:t>
            </a:r>
            <a:r>
              <a:rPr lang="en-US" dirty="0" err="1"/>
              <a:t>etmek</a:t>
            </a:r>
            <a:r>
              <a:rPr lang="en-US" dirty="0"/>
              <a:t> </a:t>
            </a:r>
            <a:r>
              <a:rPr lang="en-US" dirty="0" err="1"/>
              <a:t>için</a:t>
            </a:r>
            <a:r>
              <a:rPr lang="en-US" dirty="0"/>
              <a:t> </a:t>
            </a:r>
            <a:r>
              <a:rPr lang="en-US" dirty="0" err="1"/>
              <a:t>kullanılır</a:t>
            </a:r>
            <a:r>
              <a:rPr lang="en-US" dirty="0"/>
              <a:t>.</a:t>
            </a:r>
            <a:endParaRPr lang="tr-TR" dirty="0"/>
          </a:p>
          <a:p>
            <a:pPr marL="285750" indent="-285750">
              <a:buFont typeface="Arial" panose="020B0604020202020204" pitchFamily="34" charset="0"/>
              <a:buChar char="•"/>
            </a:pPr>
            <a:endParaRPr lang="tr-TR" dirty="0"/>
          </a:p>
          <a:p>
            <a:r>
              <a:rPr lang="en-US" dirty="0" err="1"/>
              <a:t>Özyinelemeli</a:t>
            </a:r>
            <a:r>
              <a:rPr lang="en-US" dirty="0"/>
              <a:t> </a:t>
            </a:r>
            <a:r>
              <a:rPr lang="en-US" dirty="0" err="1"/>
              <a:t>fonksiyonlar</a:t>
            </a:r>
            <a:r>
              <a:rPr lang="en-US" dirty="0"/>
              <a:t>, </a:t>
            </a:r>
            <a:r>
              <a:rPr lang="en-US" dirty="0" err="1"/>
              <a:t>bazen</a:t>
            </a:r>
            <a:r>
              <a:rPr lang="en-US" dirty="0"/>
              <a:t> </a:t>
            </a:r>
            <a:r>
              <a:rPr lang="en-US" dirty="0" err="1"/>
              <a:t>iteratif</a:t>
            </a:r>
            <a:r>
              <a:rPr lang="en-US" dirty="0"/>
              <a:t> (</a:t>
            </a:r>
            <a:r>
              <a:rPr lang="en-US" dirty="0" err="1"/>
              <a:t>döngüsel</a:t>
            </a:r>
            <a:r>
              <a:rPr lang="en-US" dirty="0"/>
              <a:t>) </a:t>
            </a:r>
            <a:r>
              <a:rPr lang="en-US" dirty="0" err="1"/>
              <a:t>çözümlere</a:t>
            </a:r>
            <a:r>
              <a:rPr lang="en-US" dirty="0"/>
              <a:t> </a:t>
            </a:r>
            <a:r>
              <a:rPr lang="en-US" dirty="0" err="1"/>
              <a:t>göre</a:t>
            </a:r>
            <a:r>
              <a:rPr lang="en-US" dirty="0"/>
              <a:t> </a:t>
            </a:r>
            <a:r>
              <a:rPr lang="en-US" dirty="0" err="1"/>
              <a:t>daha</a:t>
            </a:r>
            <a:r>
              <a:rPr lang="en-US" dirty="0"/>
              <a:t> </a:t>
            </a:r>
            <a:r>
              <a:rPr lang="en-US" dirty="0" err="1"/>
              <a:t>basit</a:t>
            </a:r>
            <a:r>
              <a:rPr lang="en-US" dirty="0"/>
              <a:t> </a:t>
            </a:r>
            <a:r>
              <a:rPr lang="en-US" dirty="0" err="1"/>
              <a:t>ve</a:t>
            </a:r>
            <a:r>
              <a:rPr lang="en-US" dirty="0"/>
              <a:t> </a:t>
            </a:r>
            <a:r>
              <a:rPr lang="en-US" dirty="0" err="1"/>
              <a:t>anlaşılır</a:t>
            </a:r>
            <a:r>
              <a:rPr lang="en-US" dirty="0"/>
              <a:t> </a:t>
            </a:r>
            <a:r>
              <a:rPr lang="en-US" dirty="0" err="1"/>
              <a:t>bir</a:t>
            </a:r>
            <a:r>
              <a:rPr lang="en-US" dirty="0"/>
              <a:t> </a:t>
            </a:r>
            <a:r>
              <a:rPr lang="en-US" dirty="0" err="1"/>
              <a:t>şekilde</a:t>
            </a:r>
            <a:r>
              <a:rPr lang="en-US" dirty="0"/>
              <a:t> </a:t>
            </a:r>
            <a:r>
              <a:rPr lang="en-US" dirty="0" err="1"/>
              <a:t>problemleri</a:t>
            </a:r>
            <a:r>
              <a:rPr lang="en-US" dirty="0"/>
              <a:t> </a:t>
            </a:r>
            <a:r>
              <a:rPr lang="en-US" dirty="0" err="1"/>
              <a:t>çözebilir</a:t>
            </a:r>
            <a:r>
              <a:rPr lang="en-US" dirty="0"/>
              <a:t>. </a:t>
            </a:r>
            <a:r>
              <a:rPr lang="en-US" dirty="0" err="1"/>
              <a:t>Ancak</a:t>
            </a:r>
            <a:r>
              <a:rPr lang="en-US" dirty="0"/>
              <a:t> </a:t>
            </a:r>
            <a:r>
              <a:rPr lang="en-US" dirty="0" err="1"/>
              <a:t>dikkatli</a:t>
            </a:r>
            <a:r>
              <a:rPr lang="en-US" dirty="0"/>
              <a:t> </a:t>
            </a:r>
            <a:r>
              <a:rPr lang="en-US" dirty="0" err="1"/>
              <a:t>olunması</a:t>
            </a:r>
            <a:r>
              <a:rPr lang="en-US" dirty="0"/>
              <a:t> </a:t>
            </a:r>
            <a:r>
              <a:rPr lang="en-US" dirty="0" err="1"/>
              <a:t>gereken</a:t>
            </a:r>
            <a:r>
              <a:rPr lang="en-US" dirty="0"/>
              <a:t> </a:t>
            </a:r>
            <a:r>
              <a:rPr lang="en-US" dirty="0" err="1"/>
              <a:t>bir</a:t>
            </a:r>
            <a:r>
              <a:rPr lang="en-US" dirty="0"/>
              <a:t> </a:t>
            </a:r>
            <a:r>
              <a:rPr lang="en-US" dirty="0" err="1"/>
              <a:t>nokta</a:t>
            </a:r>
            <a:r>
              <a:rPr lang="en-US" dirty="0"/>
              <a:t>, </a:t>
            </a:r>
            <a:r>
              <a:rPr lang="en-US" dirty="0" err="1"/>
              <a:t>yanlış</a:t>
            </a:r>
            <a:r>
              <a:rPr lang="en-US" dirty="0"/>
              <a:t> </a:t>
            </a:r>
            <a:r>
              <a:rPr lang="en-US" dirty="0" err="1"/>
              <a:t>kullanıldığında</a:t>
            </a:r>
            <a:r>
              <a:rPr lang="en-US" dirty="0"/>
              <a:t> </a:t>
            </a:r>
            <a:r>
              <a:rPr lang="en-US" dirty="0" err="1"/>
              <a:t>sonsuz</a:t>
            </a:r>
            <a:r>
              <a:rPr lang="en-US" dirty="0"/>
              <a:t> </a:t>
            </a:r>
            <a:r>
              <a:rPr lang="en-US" dirty="0" err="1"/>
              <a:t>döngülere</a:t>
            </a:r>
            <a:r>
              <a:rPr lang="en-US" dirty="0"/>
              <a:t> </a:t>
            </a:r>
            <a:r>
              <a:rPr lang="en-US" dirty="0" err="1"/>
              <a:t>neden</a:t>
            </a:r>
            <a:r>
              <a:rPr lang="en-US" dirty="0"/>
              <a:t> </a:t>
            </a:r>
            <a:r>
              <a:rPr lang="en-US" dirty="0" err="1"/>
              <a:t>olabilecek</a:t>
            </a:r>
            <a:r>
              <a:rPr lang="en-US" dirty="0"/>
              <a:t> </a:t>
            </a:r>
            <a:r>
              <a:rPr lang="en-US" dirty="0" err="1"/>
              <a:t>olmasıdır</a:t>
            </a:r>
            <a:r>
              <a:rPr lang="en-US" dirty="0"/>
              <a:t>. Bu </a:t>
            </a:r>
            <a:r>
              <a:rPr lang="en-US" dirty="0" err="1"/>
              <a:t>nedenle</a:t>
            </a:r>
            <a:r>
              <a:rPr lang="en-US" dirty="0"/>
              <a:t>, </a:t>
            </a:r>
            <a:r>
              <a:rPr lang="en-US" dirty="0" err="1"/>
              <a:t>özyinelemeli</a:t>
            </a:r>
            <a:r>
              <a:rPr lang="en-US" dirty="0"/>
              <a:t> </a:t>
            </a:r>
            <a:r>
              <a:rPr lang="en-US" dirty="0" err="1"/>
              <a:t>fonksiyonlar</a:t>
            </a:r>
            <a:r>
              <a:rPr lang="en-US" dirty="0"/>
              <a:t> </a:t>
            </a:r>
            <a:r>
              <a:rPr lang="en-US" dirty="0" err="1"/>
              <a:t>tasarlarken</a:t>
            </a:r>
            <a:r>
              <a:rPr lang="en-US" dirty="0"/>
              <a:t> </a:t>
            </a:r>
            <a:r>
              <a:rPr lang="en-US" dirty="0" err="1"/>
              <a:t>ve</a:t>
            </a:r>
            <a:r>
              <a:rPr lang="en-US" dirty="0"/>
              <a:t> </a:t>
            </a:r>
            <a:r>
              <a:rPr lang="en-US" dirty="0" err="1"/>
              <a:t>kullanırken</a:t>
            </a:r>
            <a:r>
              <a:rPr lang="en-US" dirty="0"/>
              <a:t> </a:t>
            </a:r>
            <a:r>
              <a:rPr lang="en-US" dirty="0" err="1"/>
              <a:t>dikkatli</a:t>
            </a:r>
            <a:r>
              <a:rPr lang="en-US" dirty="0"/>
              <a:t> </a:t>
            </a:r>
            <a:r>
              <a:rPr lang="en-US" dirty="0" err="1"/>
              <a:t>olmalıyız</a:t>
            </a:r>
            <a:r>
              <a:rPr lang="en-US" dirty="0"/>
              <a:t>.</a:t>
            </a:r>
          </a:p>
        </p:txBody>
      </p:sp>
    </p:spTree>
    <p:extLst>
      <p:ext uri="{BB962C8B-B14F-4D97-AF65-F5344CB8AC3E}">
        <p14:creationId xmlns:p14="http://schemas.microsoft.com/office/powerpoint/2010/main" val="1691879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646331"/>
          </a:xfrm>
          <a:prstGeom prst="rect">
            <a:avLst/>
          </a:prstGeom>
          <a:noFill/>
        </p:spPr>
        <p:txBody>
          <a:bodyPr wrap="square" rtlCol="0">
            <a:spAutoFit/>
          </a:bodyPr>
          <a:lstStyle/>
          <a:p>
            <a:r>
              <a:rPr lang="tr-TR" b="1" dirty="0"/>
              <a:t>ÖRNEK SORU 12.1: </a:t>
            </a:r>
            <a:r>
              <a:rPr lang="tr-TR" dirty="0"/>
              <a:t>n sayısının faktöriyelini hem normal fonksiyonla hem de özyinelemeli(</a:t>
            </a:r>
            <a:r>
              <a:rPr lang="tr-TR" dirty="0" err="1"/>
              <a:t>recursive</a:t>
            </a:r>
            <a:r>
              <a:rPr lang="tr-TR" dirty="0"/>
              <a:t>) fonksiyonla kodlayınız.</a:t>
            </a:r>
          </a:p>
        </p:txBody>
      </p:sp>
    </p:spTree>
    <p:extLst>
      <p:ext uri="{BB962C8B-B14F-4D97-AF65-F5344CB8AC3E}">
        <p14:creationId xmlns:p14="http://schemas.microsoft.com/office/powerpoint/2010/main" val="39463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12.1 Çözüm:</a:t>
            </a:r>
            <a:endParaRPr lang="tr-TR" dirty="0"/>
          </a:p>
        </p:txBody>
      </p:sp>
      <p:pic>
        <p:nvPicPr>
          <p:cNvPr id="6" name="Picture 5" descr="A picture containing text, screenshot, font, display&#10;&#10;Description automatically generated">
            <a:extLst>
              <a:ext uri="{FF2B5EF4-FFF2-40B4-BE49-F238E27FC236}">
                <a16:creationId xmlns:a16="http://schemas.microsoft.com/office/drawing/2014/main" id="{4D4B8C98-C7B0-66B4-806E-3EB81F2439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9353" y="1286594"/>
            <a:ext cx="4472941" cy="1926925"/>
          </a:xfrm>
          <a:prstGeom prst="rect">
            <a:avLst/>
          </a:prstGeom>
        </p:spPr>
      </p:pic>
      <p:sp>
        <p:nvSpPr>
          <p:cNvPr id="8" name="TextBox 7">
            <a:extLst>
              <a:ext uri="{FF2B5EF4-FFF2-40B4-BE49-F238E27FC236}">
                <a16:creationId xmlns:a16="http://schemas.microsoft.com/office/drawing/2014/main" id="{A8CA4277-C985-CAE9-5249-E60150D95CEA}"/>
              </a:ext>
            </a:extLst>
          </p:cNvPr>
          <p:cNvSpPr txBox="1"/>
          <p:nvPr/>
        </p:nvSpPr>
        <p:spPr>
          <a:xfrm>
            <a:off x="3736733" y="3205179"/>
            <a:ext cx="4695792" cy="646331"/>
          </a:xfrm>
          <a:prstGeom prst="rect">
            <a:avLst/>
          </a:prstGeom>
          <a:noFill/>
        </p:spPr>
        <p:txBody>
          <a:bodyPr wrap="square" rtlCol="0">
            <a:spAutoFit/>
          </a:bodyPr>
          <a:lstStyle/>
          <a:p>
            <a:pPr algn="ctr"/>
            <a:r>
              <a:rPr lang="tr-TR" dirty="0"/>
              <a:t>Örnek Soru 12.1 Normal Fonksiyon ile Çözüm</a:t>
            </a:r>
          </a:p>
          <a:p>
            <a:pPr algn="ctr"/>
            <a:r>
              <a:rPr lang="tr-TR" dirty="0"/>
              <a:t>(ornek_soru_12.1.py)</a:t>
            </a:r>
            <a:endParaRPr lang="en-US" dirty="0"/>
          </a:p>
        </p:txBody>
      </p:sp>
      <p:pic>
        <p:nvPicPr>
          <p:cNvPr id="10" name="Picture 9" descr="A picture containing text, screenshot, font&#10;&#10;Description automatically generated">
            <a:extLst>
              <a:ext uri="{FF2B5EF4-FFF2-40B4-BE49-F238E27FC236}">
                <a16:creationId xmlns:a16="http://schemas.microsoft.com/office/drawing/2014/main" id="{CC0B3052-D251-6695-7445-71F42F08ED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3190" y="3980886"/>
            <a:ext cx="4469104" cy="1906468"/>
          </a:xfrm>
          <a:prstGeom prst="rect">
            <a:avLst/>
          </a:prstGeom>
        </p:spPr>
      </p:pic>
      <p:sp>
        <p:nvSpPr>
          <p:cNvPr id="11" name="TextBox 10">
            <a:extLst>
              <a:ext uri="{FF2B5EF4-FFF2-40B4-BE49-F238E27FC236}">
                <a16:creationId xmlns:a16="http://schemas.microsoft.com/office/drawing/2014/main" id="{19237C5C-86FE-484C-429D-59C94BFCDEA4}"/>
              </a:ext>
            </a:extLst>
          </p:cNvPr>
          <p:cNvSpPr txBox="1"/>
          <p:nvPr/>
        </p:nvSpPr>
        <p:spPr>
          <a:xfrm>
            <a:off x="3769061" y="5883184"/>
            <a:ext cx="4695792" cy="646331"/>
          </a:xfrm>
          <a:prstGeom prst="rect">
            <a:avLst/>
          </a:prstGeom>
          <a:noFill/>
        </p:spPr>
        <p:txBody>
          <a:bodyPr wrap="square" rtlCol="0">
            <a:spAutoFit/>
          </a:bodyPr>
          <a:lstStyle/>
          <a:p>
            <a:pPr algn="ctr"/>
            <a:r>
              <a:rPr lang="tr-TR" dirty="0"/>
              <a:t>Örnek Soru 12.1 </a:t>
            </a:r>
            <a:r>
              <a:rPr lang="tr-TR" dirty="0" err="1"/>
              <a:t>Recursive</a:t>
            </a:r>
            <a:r>
              <a:rPr lang="tr-TR" dirty="0"/>
              <a:t> Fonksiyon ile Çözüm</a:t>
            </a:r>
          </a:p>
          <a:p>
            <a:pPr algn="ctr"/>
            <a:r>
              <a:rPr lang="tr-TR" dirty="0"/>
              <a:t>(ornek_soru_12.1.py)</a:t>
            </a:r>
            <a:endParaRPr lang="en-US" dirty="0"/>
          </a:p>
        </p:txBody>
      </p:sp>
    </p:spTree>
    <p:extLst>
      <p:ext uri="{BB962C8B-B14F-4D97-AF65-F5344CB8AC3E}">
        <p14:creationId xmlns:p14="http://schemas.microsoft.com/office/powerpoint/2010/main" val="3354935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12.1 Ekran Çıktısı ve Açıklama:</a:t>
            </a:r>
            <a:endParaRPr lang="tr-TR" dirty="0"/>
          </a:p>
        </p:txBody>
      </p:sp>
      <p:pic>
        <p:nvPicPr>
          <p:cNvPr id="6" name="Picture 5">
            <a:extLst>
              <a:ext uri="{FF2B5EF4-FFF2-40B4-BE49-F238E27FC236}">
                <a16:creationId xmlns:a16="http://schemas.microsoft.com/office/drawing/2014/main" id="{3984C3E0-CBA8-AF4E-5FEE-6DD19D1DD9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9898" y="1482863"/>
            <a:ext cx="3172268" cy="466790"/>
          </a:xfrm>
          <a:prstGeom prst="rect">
            <a:avLst/>
          </a:prstGeom>
        </p:spPr>
      </p:pic>
      <p:sp>
        <p:nvSpPr>
          <p:cNvPr id="8" name="TextBox 7">
            <a:extLst>
              <a:ext uri="{FF2B5EF4-FFF2-40B4-BE49-F238E27FC236}">
                <a16:creationId xmlns:a16="http://schemas.microsoft.com/office/drawing/2014/main" id="{E9E5D7C3-6A83-9F4A-C023-1D45276A2BC6}"/>
              </a:ext>
            </a:extLst>
          </p:cNvPr>
          <p:cNvSpPr txBox="1"/>
          <p:nvPr/>
        </p:nvSpPr>
        <p:spPr>
          <a:xfrm>
            <a:off x="2382448" y="1067407"/>
            <a:ext cx="1600200" cy="369332"/>
          </a:xfrm>
          <a:prstGeom prst="rect">
            <a:avLst/>
          </a:prstGeom>
          <a:noFill/>
        </p:spPr>
        <p:txBody>
          <a:bodyPr wrap="square" rtlCol="0">
            <a:spAutoFit/>
          </a:bodyPr>
          <a:lstStyle/>
          <a:p>
            <a:r>
              <a:rPr lang="tr-TR" dirty="0"/>
              <a:t>EKRAN ÇIKTISI</a:t>
            </a:r>
            <a:endParaRPr lang="en-US" dirty="0"/>
          </a:p>
        </p:txBody>
      </p:sp>
      <p:pic>
        <p:nvPicPr>
          <p:cNvPr id="10" name="Picture 9" descr="A picture containing text, screenshot, font&#10;&#10;Description automatically generated">
            <a:extLst>
              <a:ext uri="{FF2B5EF4-FFF2-40B4-BE49-F238E27FC236}">
                <a16:creationId xmlns:a16="http://schemas.microsoft.com/office/drawing/2014/main" id="{2802239E-BC6E-C5DC-E470-6FFA16ACFD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1917" y="2628463"/>
            <a:ext cx="6920134" cy="2294506"/>
          </a:xfrm>
          <a:prstGeom prst="rect">
            <a:avLst/>
          </a:prstGeom>
        </p:spPr>
      </p:pic>
      <p:sp>
        <p:nvSpPr>
          <p:cNvPr id="11" name="TextBox 10">
            <a:extLst>
              <a:ext uri="{FF2B5EF4-FFF2-40B4-BE49-F238E27FC236}">
                <a16:creationId xmlns:a16="http://schemas.microsoft.com/office/drawing/2014/main" id="{98436BA1-9AA4-C8BE-1938-562C8E0DF0A7}"/>
              </a:ext>
            </a:extLst>
          </p:cNvPr>
          <p:cNvSpPr txBox="1"/>
          <p:nvPr/>
        </p:nvSpPr>
        <p:spPr>
          <a:xfrm>
            <a:off x="3324044" y="4922969"/>
            <a:ext cx="5623560" cy="646331"/>
          </a:xfrm>
          <a:prstGeom prst="rect">
            <a:avLst/>
          </a:prstGeom>
          <a:noFill/>
        </p:spPr>
        <p:txBody>
          <a:bodyPr wrap="square" rtlCol="0">
            <a:spAutoFit/>
          </a:bodyPr>
          <a:lstStyle/>
          <a:p>
            <a:pPr algn="ctr"/>
            <a:r>
              <a:rPr lang="tr-TR" dirty="0"/>
              <a:t>ÖRNEK SORU 12.1 NORMAL YOLLA ÇÖZÜM VE ANLATIMI</a:t>
            </a:r>
          </a:p>
          <a:p>
            <a:pPr algn="ctr"/>
            <a:r>
              <a:rPr lang="tr-TR" dirty="0"/>
              <a:t>(ornek_soru_12.1.py)</a:t>
            </a:r>
            <a:endParaRPr lang="en-US" dirty="0"/>
          </a:p>
        </p:txBody>
      </p:sp>
    </p:spTree>
    <p:extLst>
      <p:ext uri="{BB962C8B-B14F-4D97-AF65-F5344CB8AC3E}">
        <p14:creationId xmlns:p14="http://schemas.microsoft.com/office/powerpoint/2010/main" val="3294973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59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12.1 Ekran Çıktısı ve Açıklaması:</a:t>
            </a:r>
            <a:endParaRPr lang="tr-TR" dirty="0"/>
          </a:p>
        </p:txBody>
      </p:sp>
      <p:pic>
        <p:nvPicPr>
          <p:cNvPr id="5" name="Picture 4">
            <a:extLst>
              <a:ext uri="{FF2B5EF4-FFF2-40B4-BE49-F238E27FC236}">
                <a16:creationId xmlns:a16="http://schemas.microsoft.com/office/drawing/2014/main" id="{9A9B1DB3-7576-23DF-81E4-525D7E7F80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5346" y="1680992"/>
            <a:ext cx="3172268" cy="466790"/>
          </a:xfrm>
          <a:prstGeom prst="rect">
            <a:avLst/>
          </a:prstGeom>
        </p:spPr>
      </p:pic>
      <p:sp>
        <p:nvSpPr>
          <p:cNvPr id="6" name="TextBox 5">
            <a:extLst>
              <a:ext uri="{FF2B5EF4-FFF2-40B4-BE49-F238E27FC236}">
                <a16:creationId xmlns:a16="http://schemas.microsoft.com/office/drawing/2014/main" id="{63467C2C-602B-BA22-45B8-AA4B9534B9BD}"/>
              </a:ext>
            </a:extLst>
          </p:cNvPr>
          <p:cNvSpPr txBox="1"/>
          <p:nvPr/>
        </p:nvSpPr>
        <p:spPr>
          <a:xfrm>
            <a:off x="2516474" y="1234440"/>
            <a:ext cx="1525174" cy="369332"/>
          </a:xfrm>
          <a:prstGeom prst="rect">
            <a:avLst/>
          </a:prstGeom>
          <a:noFill/>
        </p:spPr>
        <p:txBody>
          <a:bodyPr wrap="square" rtlCol="0">
            <a:spAutoFit/>
          </a:bodyPr>
          <a:lstStyle/>
          <a:p>
            <a:r>
              <a:rPr lang="tr-TR" dirty="0"/>
              <a:t>EKRAN ÇIKTISI</a:t>
            </a:r>
            <a:endParaRPr lang="en-US" dirty="0"/>
          </a:p>
        </p:txBody>
      </p:sp>
      <p:pic>
        <p:nvPicPr>
          <p:cNvPr id="9" name="Picture 8" descr="A picture containing text, screenshot&#10;&#10;Description automatically generated">
            <a:extLst>
              <a:ext uri="{FF2B5EF4-FFF2-40B4-BE49-F238E27FC236}">
                <a16:creationId xmlns:a16="http://schemas.microsoft.com/office/drawing/2014/main" id="{528443F1-8757-F3C3-C869-29E1D69792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7224" y="2497191"/>
            <a:ext cx="7487397" cy="3037592"/>
          </a:xfrm>
          <a:prstGeom prst="rect">
            <a:avLst/>
          </a:prstGeom>
        </p:spPr>
      </p:pic>
      <p:sp>
        <p:nvSpPr>
          <p:cNvPr id="10" name="TextBox 9">
            <a:extLst>
              <a:ext uri="{FF2B5EF4-FFF2-40B4-BE49-F238E27FC236}">
                <a16:creationId xmlns:a16="http://schemas.microsoft.com/office/drawing/2014/main" id="{0A504527-C221-CABA-1ABB-D9150205538D}"/>
              </a:ext>
            </a:extLst>
          </p:cNvPr>
          <p:cNvSpPr txBox="1"/>
          <p:nvPr/>
        </p:nvSpPr>
        <p:spPr>
          <a:xfrm>
            <a:off x="3299074" y="5561026"/>
            <a:ext cx="5552279" cy="646331"/>
          </a:xfrm>
          <a:prstGeom prst="rect">
            <a:avLst/>
          </a:prstGeom>
          <a:noFill/>
        </p:spPr>
        <p:txBody>
          <a:bodyPr wrap="square" rtlCol="0">
            <a:spAutoFit/>
          </a:bodyPr>
          <a:lstStyle/>
          <a:p>
            <a:pPr algn="ctr"/>
            <a:r>
              <a:rPr lang="tr-TR" dirty="0"/>
              <a:t>Örnek Soru 12.1 RECURSIVE YOLLA ÇÖZÜM VE ANLATIMI</a:t>
            </a:r>
          </a:p>
          <a:p>
            <a:pPr algn="ctr"/>
            <a:r>
              <a:rPr lang="tr-TR" dirty="0"/>
              <a:t>(ornek_soru_12.1.py)</a:t>
            </a:r>
            <a:endParaRPr lang="en-US" dirty="0"/>
          </a:p>
        </p:txBody>
      </p:sp>
    </p:spTree>
    <p:extLst>
      <p:ext uri="{BB962C8B-B14F-4D97-AF65-F5344CB8AC3E}">
        <p14:creationId xmlns:p14="http://schemas.microsoft.com/office/powerpoint/2010/main" val="381946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PYTHON DİLİNDE FONKSİYON TANIMLAMA</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A9B2A85-9553-47A0-7F60-71DE882E56D0}"/>
              </a:ext>
            </a:extLst>
          </p:cNvPr>
          <p:cNvSpPr txBox="1"/>
          <p:nvPr/>
        </p:nvSpPr>
        <p:spPr>
          <a:xfrm>
            <a:off x="2267712" y="1783080"/>
            <a:ext cx="7653528" cy="2585323"/>
          </a:xfrm>
          <a:prstGeom prst="rect">
            <a:avLst/>
          </a:prstGeom>
          <a:noFill/>
        </p:spPr>
        <p:txBody>
          <a:bodyPr wrap="square" rtlCol="0">
            <a:spAutoFit/>
          </a:bodyPr>
          <a:lstStyle/>
          <a:p>
            <a:r>
              <a:rPr lang="tr-TR" dirty="0"/>
              <a:t>Her programlama dili belli amaçlara yönelik yerleşik/hazır fonksiyonlar (örneğin; mutlak değer almak için </a:t>
            </a:r>
            <a:r>
              <a:rPr lang="tr-TR" dirty="0" err="1"/>
              <a:t>abs</a:t>
            </a:r>
            <a:r>
              <a:rPr lang="tr-TR" dirty="0"/>
              <a:t>(), sinüs almak için sin(), üs almak için </a:t>
            </a:r>
            <a:r>
              <a:rPr lang="tr-TR" dirty="0" err="1"/>
              <a:t>pow</a:t>
            </a:r>
            <a:r>
              <a:rPr lang="tr-TR" dirty="0"/>
              <a:t>() gibi) içerir.</a:t>
            </a:r>
          </a:p>
          <a:p>
            <a:endParaRPr lang="tr-TR" dirty="0"/>
          </a:p>
          <a:p>
            <a:r>
              <a:rPr lang="tr-TR" dirty="0"/>
              <a:t>Bu ve benzeri fonksiyonlar, programlama dilinin ilgili </a:t>
            </a:r>
            <a:r>
              <a:rPr lang="tr-TR" dirty="0" err="1"/>
              <a:t>mödülünde</a:t>
            </a:r>
            <a:r>
              <a:rPr lang="tr-TR" dirty="0"/>
              <a:t> (kütüphanesinde) yer almakta ve işlemleri gerçekleştirmede kolaylık sağlamaktadır. Örneğin; sin() fonksiyonunu kullanmak için ‘</a:t>
            </a:r>
            <a:r>
              <a:rPr lang="tr-TR" dirty="0" err="1"/>
              <a:t>math</a:t>
            </a:r>
            <a:r>
              <a:rPr lang="tr-TR" dirty="0"/>
              <a:t>’ kütüphanesinin program başında ‘</a:t>
            </a:r>
            <a:r>
              <a:rPr lang="tr-TR" dirty="0" err="1"/>
              <a:t>import</a:t>
            </a:r>
            <a:r>
              <a:rPr lang="tr-TR" dirty="0"/>
              <a:t> </a:t>
            </a:r>
            <a:r>
              <a:rPr lang="tr-TR" dirty="0" err="1"/>
              <a:t>math</a:t>
            </a:r>
            <a:r>
              <a:rPr lang="tr-TR" dirty="0"/>
              <a:t>’ şeklinde eklenmesi gerekmektedir.</a:t>
            </a:r>
          </a:p>
        </p:txBody>
      </p:sp>
      <p:pic>
        <p:nvPicPr>
          <p:cNvPr id="9" name="Picture 8" descr="A picture containing text, screenshot, font&#10;&#10;Description automatically generated">
            <a:extLst>
              <a:ext uri="{FF2B5EF4-FFF2-40B4-BE49-F238E27FC236}">
                <a16:creationId xmlns:a16="http://schemas.microsoft.com/office/drawing/2014/main" id="{32B9DDE7-72FC-0D52-1EB5-48F60A7D8B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2388" y="4368403"/>
            <a:ext cx="6124176" cy="1705213"/>
          </a:xfrm>
          <a:prstGeom prst="rect">
            <a:avLst/>
          </a:prstGeom>
        </p:spPr>
      </p:pic>
      <p:sp>
        <p:nvSpPr>
          <p:cNvPr id="10" name="TextBox 9">
            <a:extLst>
              <a:ext uri="{FF2B5EF4-FFF2-40B4-BE49-F238E27FC236}">
                <a16:creationId xmlns:a16="http://schemas.microsoft.com/office/drawing/2014/main" id="{43A1A066-2E37-8437-EE81-3B6EB9C5F677}"/>
              </a:ext>
            </a:extLst>
          </p:cNvPr>
          <p:cNvSpPr txBox="1"/>
          <p:nvPr/>
        </p:nvSpPr>
        <p:spPr>
          <a:xfrm>
            <a:off x="3935830" y="6073616"/>
            <a:ext cx="4320340" cy="369332"/>
          </a:xfrm>
          <a:prstGeom prst="rect">
            <a:avLst/>
          </a:prstGeom>
          <a:noFill/>
        </p:spPr>
        <p:txBody>
          <a:bodyPr wrap="square" rtlCol="0">
            <a:spAutoFit/>
          </a:bodyPr>
          <a:lstStyle/>
          <a:p>
            <a:pPr algn="ctr"/>
            <a:r>
              <a:rPr lang="tr-TR" dirty="0"/>
              <a:t>Resim1.1 (ornek1.1.py)</a:t>
            </a:r>
            <a:endParaRPr lang="en-US" dirty="0"/>
          </a:p>
        </p:txBody>
      </p:sp>
    </p:spTree>
    <p:extLst>
      <p:ext uri="{BB962C8B-B14F-4D97-AF65-F5344CB8AC3E}">
        <p14:creationId xmlns:p14="http://schemas.microsoft.com/office/powerpoint/2010/main" val="119402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923330"/>
          </a:xfrm>
          <a:prstGeom prst="rect">
            <a:avLst/>
          </a:prstGeom>
          <a:noFill/>
        </p:spPr>
        <p:txBody>
          <a:bodyPr wrap="square" rtlCol="0">
            <a:spAutoFit/>
          </a:bodyPr>
          <a:lstStyle/>
          <a:p>
            <a:r>
              <a:rPr lang="tr-TR" b="1" dirty="0"/>
              <a:t>ÖRNEK SORU 13.1: </a:t>
            </a:r>
            <a:r>
              <a:rPr lang="tr-TR" dirty="0"/>
              <a:t>Her elemanı kendisinden önceki iki elemanın toplamı şeklinde ifade edilen </a:t>
            </a:r>
            <a:r>
              <a:rPr lang="tr-TR" dirty="0" err="1"/>
              <a:t>fibonacci</a:t>
            </a:r>
            <a:r>
              <a:rPr lang="tr-TR" dirty="0"/>
              <a:t> serisinin eleman değerlerini özyinelemeli fonksiyon ile bulup, ekrana yazdıran programı yazınız.</a:t>
            </a:r>
          </a:p>
        </p:txBody>
      </p:sp>
    </p:spTree>
    <p:extLst>
      <p:ext uri="{BB962C8B-B14F-4D97-AF65-F5344CB8AC3E}">
        <p14:creationId xmlns:p14="http://schemas.microsoft.com/office/powerpoint/2010/main" val="3942173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13.1 Çözüm:</a:t>
            </a:r>
            <a:endParaRPr lang="tr-TR" dirty="0"/>
          </a:p>
        </p:txBody>
      </p:sp>
      <p:pic>
        <p:nvPicPr>
          <p:cNvPr id="5" name="Picture 4" descr="A picture containing text, screenshot, font&#10;&#10;Description automatically generated">
            <a:extLst>
              <a:ext uri="{FF2B5EF4-FFF2-40B4-BE49-F238E27FC236}">
                <a16:creationId xmlns:a16="http://schemas.microsoft.com/office/drawing/2014/main" id="{7C327919-E6ED-987D-3C6A-39C330405A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1769" y="1300169"/>
            <a:ext cx="5220429" cy="3553321"/>
          </a:xfrm>
          <a:prstGeom prst="rect">
            <a:avLst/>
          </a:prstGeom>
        </p:spPr>
      </p:pic>
      <p:sp>
        <p:nvSpPr>
          <p:cNvPr id="6" name="TextBox 5">
            <a:extLst>
              <a:ext uri="{FF2B5EF4-FFF2-40B4-BE49-F238E27FC236}">
                <a16:creationId xmlns:a16="http://schemas.microsoft.com/office/drawing/2014/main" id="{EFE73BEA-133C-79E2-96B8-D2A9FC5B74F8}"/>
              </a:ext>
            </a:extLst>
          </p:cNvPr>
          <p:cNvSpPr txBox="1"/>
          <p:nvPr/>
        </p:nvSpPr>
        <p:spPr>
          <a:xfrm>
            <a:off x="4495800" y="4816635"/>
            <a:ext cx="3200400" cy="646331"/>
          </a:xfrm>
          <a:prstGeom prst="rect">
            <a:avLst/>
          </a:prstGeom>
          <a:noFill/>
        </p:spPr>
        <p:txBody>
          <a:bodyPr wrap="square" rtlCol="0">
            <a:spAutoFit/>
          </a:bodyPr>
          <a:lstStyle/>
          <a:p>
            <a:pPr algn="ctr"/>
            <a:r>
              <a:rPr lang="tr-TR" dirty="0"/>
              <a:t>Örnek Soru 13.1 Çözümü</a:t>
            </a:r>
          </a:p>
          <a:p>
            <a:pPr algn="ctr"/>
            <a:r>
              <a:rPr lang="tr-TR" dirty="0"/>
              <a:t>(ornek_soru_13.1.py)</a:t>
            </a:r>
            <a:endParaRPr lang="en-US" dirty="0"/>
          </a:p>
        </p:txBody>
      </p:sp>
    </p:spTree>
    <p:extLst>
      <p:ext uri="{BB962C8B-B14F-4D97-AF65-F5344CB8AC3E}">
        <p14:creationId xmlns:p14="http://schemas.microsoft.com/office/powerpoint/2010/main" val="2583267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13.1 Ekran Çıktısı ve Açıklaması:</a:t>
            </a:r>
            <a:endParaRPr lang="tr-TR" dirty="0"/>
          </a:p>
        </p:txBody>
      </p:sp>
      <p:pic>
        <p:nvPicPr>
          <p:cNvPr id="10" name="Picture 9" descr="A picture containing text, font, screenshot, clock&#10;&#10;Description automatically generated">
            <a:extLst>
              <a:ext uri="{FF2B5EF4-FFF2-40B4-BE49-F238E27FC236}">
                <a16:creationId xmlns:a16="http://schemas.microsoft.com/office/drawing/2014/main" id="{C78546B0-6C36-1C99-ADB9-3B5B317A4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0688" y="1663999"/>
            <a:ext cx="5611008" cy="495369"/>
          </a:xfrm>
          <a:prstGeom prst="rect">
            <a:avLst/>
          </a:prstGeom>
        </p:spPr>
      </p:pic>
      <p:sp>
        <p:nvSpPr>
          <p:cNvPr id="11" name="TextBox 10">
            <a:extLst>
              <a:ext uri="{FF2B5EF4-FFF2-40B4-BE49-F238E27FC236}">
                <a16:creationId xmlns:a16="http://schemas.microsoft.com/office/drawing/2014/main" id="{8BB9A647-BA07-344D-684F-833393064A29}"/>
              </a:ext>
            </a:extLst>
          </p:cNvPr>
          <p:cNvSpPr txBox="1"/>
          <p:nvPr/>
        </p:nvSpPr>
        <p:spPr>
          <a:xfrm>
            <a:off x="2394384" y="1190621"/>
            <a:ext cx="3421200" cy="369332"/>
          </a:xfrm>
          <a:prstGeom prst="rect">
            <a:avLst/>
          </a:prstGeom>
          <a:noFill/>
        </p:spPr>
        <p:txBody>
          <a:bodyPr wrap="square" rtlCol="0">
            <a:spAutoFit/>
          </a:bodyPr>
          <a:lstStyle/>
          <a:p>
            <a:r>
              <a:rPr lang="tr-TR" dirty="0"/>
              <a:t>Ekran Çıktısı:</a:t>
            </a:r>
            <a:endParaRPr lang="en-US" dirty="0"/>
          </a:p>
        </p:txBody>
      </p:sp>
      <p:sp>
        <p:nvSpPr>
          <p:cNvPr id="12" name="TextBox 11">
            <a:extLst>
              <a:ext uri="{FF2B5EF4-FFF2-40B4-BE49-F238E27FC236}">
                <a16:creationId xmlns:a16="http://schemas.microsoft.com/office/drawing/2014/main" id="{4F672FB7-4881-A450-35AE-4A29E07C2543}"/>
              </a:ext>
            </a:extLst>
          </p:cNvPr>
          <p:cNvSpPr txBox="1"/>
          <p:nvPr/>
        </p:nvSpPr>
        <p:spPr>
          <a:xfrm>
            <a:off x="2478552" y="2666681"/>
            <a:ext cx="7060512" cy="3662541"/>
          </a:xfrm>
          <a:prstGeom prst="rect">
            <a:avLst/>
          </a:prstGeom>
          <a:noFill/>
        </p:spPr>
        <p:txBody>
          <a:bodyPr wrap="square" rtlCol="0">
            <a:spAutoFit/>
          </a:bodyPr>
          <a:lstStyle/>
          <a:p>
            <a:r>
              <a:rPr lang="en-US" sz="1400" dirty="0"/>
              <a:t>Bu </a:t>
            </a:r>
            <a:r>
              <a:rPr lang="en-US" sz="1400" dirty="0" err="1"/>
              <a:t>örnekte</a:t>
            </a:r>
            <a:r>
              <a:rPr lang="en-US" sz="1400" dirty="0"/>
              <a:t>, </a:t>
            </a:r>
            <a:r>
              <a:rPr lang="en-US" sz="1400" dirty="0" err="1"/>
              <a:t>fibonacci</a:t>
            </a:r>
            <a:r>
              <a:rPr lang="en-US" sz="1400" dirty="0"/>
              <a:t>() </a:t>
            </a:r>
            <a:r>
              <a:rPr lang="en-US" sz="1400" dirty="0" err="1"/>
              <a:t>adlı</a:t>
            </a:r>
            <a:r>
              <a:rPr lang="en-US" sz="1400" dirty="0"/>
              <a:t> </a:t>
            </a:r>
            <a:r>
              <a:rPr lang="en-US" sz="1400" dirty="0" err="1"/>
              <a:t>özyinelemeli</a:t>
            </a:r>
            <a:r>
              <a:rPr lang="en-US" sz="1400" dirty="0"/>
              <a:t> </a:t>
            </a:r>
            <a:r>
              <a:rPr lang="en-US" sz="1400" dirty="0" err="1"/>
              <a:t>bir</a:t>
            </a:r>
            <a:r>
              <a:rPr lang="en-US" sz="1400" dirty="0"/>
              <a:t> </a:t>
            </a:r>
            <a:r>
              <a:rPr lang="en-US" sz="1400" dirty="0" err="1"/>
              <a:t>fonksiyon</a:t>
            </a:r>
            <a:r>
              <a:rPr lang="en-US" sz="1400" dirty="0"/>
              <a:t> </a:t>
            </a:r>
            <a:r>
              <a:rPr lang="en-US" sz="1400" dirty="0" err="1"/>
              <a:t>kullanılmıştır</a:t>
            </a:r>
            <a:r>
              <a:rPr lang="en-US" sz="1400" dirty="0"/>
              <a:t>. </a:t>
            </a:r>
            <a:r>
              <a:rPr lang="en-US" sz="1400" dirty="0" err="1"/>
              <a:t>Fonksiyon</a:t>
            </a:r>
            <a:r>
              <a:rPr lang="en-US" sz="1400" dirty="0"/>
              <a:t>, n </a:t>
            </a:r>
            <a:r>
              <a:rPr lang="en-US" sz="1400" dirty="0" err="1"/>
              <a:t>elemanlı</a:t>
            </a:r>
            <a:r>
              <a:rPr lang="en-US" sz="1400" dirty="0"/>
              <a:t> Fibonacci </a:t>
            </a:r>
            <a:r>
              <a:rPr lang="en-US" sz="1400" dirty="0" err="1"/>
              <a:t>serisini</a:t>
            </a:r>
            <a:r>
              <a:rPr lang="en-US" sz="1400" dirty="0"/>
              <a:t> </a:t>
            </a:r>
            <a:r>
              <a:rPr lang="en-US" sz="1400" dirty="0" err="1"/>
              <a:t>hesaplamak</a:t>
            </a:r>
            <a:r>
              <a:rPr lang="en-US" sz="1400" dirty="0"/>
              <a:t> </a:t>
            </a:r>
            <a:r>
              <a:rPr lang="en-US" sz="1400" dirty="0" err="1"/>
              <a:t>için</a:t>
            </a:r>
            <a:r>
              <a:rPr lang="en-US" sz="1400" dirty="0"/>
              <a:t> </a:t>
            </a:r>
            <a:r>
              <a:rPr lang="en-US" sz="1400" dirty="0" err="1"/>
              <a:t>kendisini</a:t>
            </a:r>
            <a:r>
              <a:rPr lang="en-US" sz="1400" dirty="0"/>
              <a:t> </a:t>
            </a:r>
            <a:r>
              <a:rPr lang="en-US" sz="1400" dirty="0" err="1"/>
              <a:t>tekrar</a:t>
            </a:r>
            <a:r>
              <a:rPr lang="en-US" sz="1400" dirty="0"/>
              <a:t> </a:t>
            </a:r>
            <a:r>
              <a:rPr lang="en-US" sz="1400" dirty="0" err="1"/>
              <a:t>çağırır</a:t>
            </a:r>
            <a:r>
              <a:rPr lang="en-US" sz="1400" dirty="0"/>
              <a:t>.</a:t>
            </a:r>
          </a:p>
          <a:p>
            <a:endParaRPr lang="en-US" sz="1400" dirty="0"/>
          </a:p>
          <a:p>
            <a:r>
              <a:rPr lang="en-US" sz="1400" dirty="0" err="1"/>
              <a:t>Temel</a:t>
            </a:r>
            <a:r>
              <a:rPr lang="en-US" sz="1400" dirty="0"/>
              <a:t> </a:t>
            </a:r>
            <a:r>
              <a:rPr lang="en-US" sz="1400" dirty="0" err="1"/>
              <a:t>durumlarda</a:t>
            </a:r>
            <a:r>
              <a:rPr lang="en-US" sz="1400" dirty="0"/>
              <a:t> (n &lt;= 0, n == 1, n == 2), </a:t>
            </a:r>
            <a:r>
              <a:rPr lang="en-US" sz="1400" dirty="0" err="1"/>
              <a:t>fonksiyon</a:t>
            </a:r>
            <a:r>
              <a:rPr lang="en-US" sz="1400" dirty="0"/>
              <a:t> </a:t>
            </a:r>
            <a:r>
              <a:rPr lang="en-US" sz="1400" dirty="0" err="1"/>
              <a:t>sırasıyla</a:t>
            </a:r>
            <a:r>
              <a:rPr lang="en-US" sz="1400" dirty="0"/>
              <a:t> </a:t>
            </a:r>
            <a:r>
              <a:rPr lang="en-US" sz="1400" dirty="0" err="1"/>
              <a:t>boş</a:t>
            </a:r>
            <a:r>
              <a:rPr lang="en-US" sz="1400" dirty="0"/>
              <a:t> </a:t>
            </a:r>
            <a:r>
              <a:rPr lang="en-US" sz="1400" dirty="0" err="1"/>
              <a:t>liste</a:t>
            </a:r>
            <a:r>
              <a:rPr lang="en-US" sz="1400" dirty="0"/>
              <a:t>, [0] </a:t>
            </a:r>
            <a:r>
              <a:rPr lang="en-US" sz="1400" dirty="0" err="1"/>
              <a:t>ve</a:t>
            </a:r>
            <a:r>
              <a:rPr lang="en-US" sz="1400" dirty="0"/>
              <a:t> [0, 1] </a:t>
            </a:r>
            <a:r>
              <a:rPr lang="en-US" sz="1400" dirty="0" err="1"/>
              <a:t>listesini</a:t>
            </a:r>
            <a:r>
              <a:rPr lang="en-US" sz="1400" dirty="0"/>
              <a:t> </a:t>
            </a:r>
            <a:r>
              <a:rPr lang="en-US" sz="1400" dirty="0" err="1"/>
              <a:t>döndürür</a:t>
            </a:r>
            <a:r>
              <a:rPr lang="en-US" sz="1400" dirty="0"/>
              <a:t>. Bu </a:t>
            </a:r>
            <a:r>
              <a:rPr lang="en-US" sz="1400" dirty="0" err="1"/>
              <a:t>temel</a:t>
            </a:r>
            <a:r>
              <a:rPr lang="en-US" sz="1400" dirty="0"/>
              <a:t> </a:t>
            </a:r>
            <a:r>
              <a:rPr lang="en-US" sz="1400" dirty="0" err="1"/>
              <a:t>durumlar</a:t>
            </a:r>
            <a:r>
              <a:rPr lang="en-US" sz="1400" dirty="0"/>
              <a:t>, Fibonacci </a:t>
            </a:r>
            <a:r>
              <a:rPr lang="en-US" sz="1400" dirty="0" err="1"/>
              <a:t>serisinin</a:t>
            </a:r>
            <a:r>
              <a:rPr lang="en-US" sz="1400" dirty="0"/>
              <a:t> ilk </a:t>
            </a:r>
            <a:r>
              <a:rPr lang="en-US" sz="1400" dirty="0" err="1"/>
              <a:t>iki</a:t>
            </a:r>
            <a:r>
              <a:rPr lang="en-US" sz="1400" dirty="0"/>
              <a:t> </a:t>
            </a:r>
            <a:r>
              <a:rPr lang="en-US" sz="1400" dirty="0" err="1"/>
              <a:t>elemanı</a:t>
            </a:r>
            <a:r>
              <a:rPr lang="en-US" sz="1400" dirty="0"/>
              <a:t> </a:t>
            </a:r>
            <a:r>
              <a:rPr lang="en-US" sz="1400" dirty="0" err="1"/>
              <a:t>olan</a:t>
            </a:r>
            <a:r>
              <a:rPr lang="en-US" sz="1400" dirty="0"/>
              <a:t> 0 </a:t>
            </a:r>
            <a:r>
              <a:rPr lang="en-US" sz="1400" dirty="0" err="1"/>
              <a:t>ve</a:t>
            </a:r>
            <a:r>
              <a:rPr lang="en-US" sz="1400" dirty="0"/>
              <a:t> 1'i </a:t>
            </a:r>
            <a:r>
              <a:rPr lang="en-US" sz="1400" dirty="0" err="1"/>
              <a:t>ifade</a:t>
            </a:r>
            <a:r>
              <a:rPr lang="en-US" sz="1400" dirty="0"/>
              <a:t> </a:t>
            </a:r>
            <a:r>
              <a:rPr lang="en-US" sz="1400" dirty="0" err="1"/>
              <a:t>eder</a:t>
            </a:r>
            <a:r>
              <a:rPr lang="en-US" sz="1400" dirty="0"/>
              <a:t>.</a:t>
            </a:r>
          </a:p>
          <a:p>
            <a:endParaRPr lang="en-US" sz="1400" dirty="0"/>
          </a:p>
          <a:p>
            <a:r>
              <a:rPr lang="en-US" sz="1400" dirty="0" err="1"/>
              <a:t>Özyineleme</a:t>
            </a:r>
            <a:r>
              <a:rPr lang="en-US" sz="1400" dirty="0"/>
              <a:t> </a:t>
            </a:r>
            <a:r>
              <a:rPr lang="en-US" sz="1400" dirty="0" err="1"/>
              <a:t>durumunda</a:t>
            </a:r>
            <a:r>
              <a:rPr lang="en-US" sz="1400" dirty="0"/>
              <a:t> </a:t>
            </a:r>
            <a:r>
              <a:rPr lang="en-US" sz="1400" dirty="0" err="1"/>
              <a:t>ise</a:t>
            </a:r>
            <a:r>
              <a:rPr lang="en-US" sz="1400" dirty="0"/>
              <a:t> </a:t>
            </a:r>
            <a:r>
              <a:rPr lang="en-US" sz="1400" dirty="0" err="1"/>
              <a:t>fonksiyon</a:t>
            </a:r>
            <a:r>
              <a:rPr lang="en-US" sz="1400" dirty="0"/>
              <a:t>, n-1 </a:t>
            </a:r>
            <a:r>
              <a:rPr lang="en-US" sz="1400" dirty="0" err="1"/>
              <a:t>elemanlı</a:t>
            </a:r>
            <a:r>
              <a:rPr lang="en-US" sz="1400" dirty="0"/>
              <a:t> Fibonacci </a:t>
            </a:r>
            <a:r>
              <a:rPr lang="en-US" sz="1400" dirty="0" err="1"/>
              <a:t>serisini</a:t>
            </a:r>
            <a:r>
              <a:rPr lang="en-US" sz="1400" dirty="0"/>
              <a:t> </a:t>
            </a:r>
            <a:r>
              <a:rPr lang="en-US" sz="1400" dirty="0" err="1"/>
              <a:t>hesaplar</a:t>
            </a:r>
            <a:r>
              <a:rPr lang="en-US" sz="1400" dirty="0"/>
              <a:t> </a:t>
            </a:r>
            <a:r>
              <a:rPr lang="en-US" sz="1400" dirty="0" err="1"/>
              <a:t>ve</a:t>
            </a:r>
            <a:r>
              <a:rPr lang="en-US" sz="1400" dirty="0"/>
              <a:t> son </a:t>
            </a:r>
            <a:r>
              <a:rPr lang="en-US" sz="1400" dirty="0" err="1"/>
              <a:t>elemanına</a:t>
            </a:r>
            <a:r>
              <a:rPr lang="en-US" sz="1400" dirty="0"/>
              <a:t> (</a:t>
            </a:r>
            <a:r>
              <a:rPr lang="en-US" sz="1400" dirty="0" err="1"/>
              <a:t>fib_list</a:t>
            </a:r>
            <a:r>
              <a:rPr lang="en-US" sz="1400" dirty="0"/>
              <a:t>[-1]) </a:t>
            </a:r>
            <a:r>
              <a:rPr lang="en-US" sz="1400" dirty="0" err="1"/>
              <a:t>bir</a:t>
            </a:r>
            <a:r>
              <a:rPr lang="en-US" sz="1400" dirty="0"/>
              <a:t> </a:t>
            </a:r>
            <a:r>
              <a:rPr lang="en-US" sz="1400" dirty="0" err="1"/>
              <a:t>önceki</a:t>
            </a:r>
            <a:r>
              <a:rPr lang="en-US" sz="1400" dirty="0"/>
              <a:t> </a:t>
            </a:r>
            <a:r>
              <a:rPr lang="en-US" sz="1400" dirty="0" err="1"/>
              <a:t>elemanı</a:t>
            </a:r>
            <a:r>
              <a:rPr lang="en-US" sz="1400" dirty="0"/>
              <a:t> (</a:t>
            </a:r>
            <a:r>
              <a:rPr lang="en-US" sz="1400" dirty="0" err="1"/>
              <a:t>fib_list</a:t>
            </a:r>
            <a:r>
              <a:rPr lang="en-US" sz="1400" dirty="0"/>
              <a:t>[-2]) </a:t>
            </a:r>
            <a:r>
              <a:rPr lang="en-US" sz="1400" dirty="0" err="1"/>
              <a:t>ekleyerek</a:t>
            </a:r>
            <a:r>
              <a:rPr lang="en-US" sz="1400" dirty="0"/>
              <a:t> n </a:t>
            </a:r>
            <a:r>
              <a:rPr lang="en-US" sz="1400" dirty="0" err="1"/>
              <a:t>elemanlı</a:t>
            </a:r>
            <a:r>
              <a:rPr lang="en-US" sz="1400" dirty="0"/>
              <a:t> Fibonacci </a:t>
            </a:r>
            <a:r>
              <a:rPr lang="en-US" sz="1400" dirty="0" err="1"/>
              <a:t>serisini</a:t>
            </a:r>
            <a:r>
              <a:rPr lang="en-US" sz="1400" dirty="0"/>
              <a:t> </a:t>
            </a:r>
            <a:r>
              <a:rPr lang="en-US" sz="1400" dirty="0" err="1"/>
              <a:t>oluşturur</a:t>
            </a:r>
            <a:r>
              <a:rPr lang="en-US" sz="1400" dirty="0"/>
              <a:t>.</a:t>
            </a:r>
          </a:p>
          <a:p>
            <a:endParaRPr lang="en-US" sz="1400" dirty="0"/>
          </a:p>
          <a:p>
            <a:r>
              <a:rPr lang="en-US" sz="1400" dirty="0" err="1"/>
              <a:t>Örnekte</a:t>
            </a:r>
            <a:r>
              <a:rPr lang="en-US" sz="1400" dirty="0"/>
              <a:t>, </a:t>
            </a:r>
            <a:r>
              <a:rPr lang="en-US" sz="1400" dirty="0" err="1"/>
              <a:t>sayi</a:t>
            </a:r>
            <a:r>
              <a:rPr lang="en-US" sz="1400" dirty="0"/>
              <a:t> </a:t>
            </a:r>
            <a:r>
              <a:rPr lang="en-US" sz="1400" dirty="0" err="1"/>
              <a:t>değişkenine</a:t>
            </a:r>
            <a:r>
              <a:rPr lang="en-US" sz="1400" dirty="0"/>
              <a:t> 10 </a:t>
            </a:r>
            <a:r>
              <a:rPr lang="en-US" sz="1400" dirty="0" err="1"/>
              <a:t>atanmıştır</a:t>
            </a:r>
            <a:r>
              <a:rPr lang="en-US" sz="1400" dirty="0"/>
              <a:t> </a:t>
            </a:r>
            <a:r>
              <a:rPr lang="en-US" sz="1400" dirty="0" err="1"/>
              <a:t>ve</a:t>
            </a:r>
            <a:r>
              <a:rPr lang="en-US" sz="1400" dirty="0"/>
              <a:t> 10 </a:t>
            </a:r>
            <a:r>
              <a:rPr lang="en-US" sz="1400" dirty="0" err="1"/>
              <a:t>elemanlı</a:t>
            </a:r>
            <a:r>
              <a:rPr lang="en-US" sz="1400" dirty="0"/>
              <a:t> Fibonacci </a:t>
            </a:r>
            <a:r>
              <a:rPr lang="en-US" sz="1400" dirty="0" err="1"/>
              <a:t>serisi</a:t>
            </a:r>
            <a:r>
              <a:rPr lang="en-US" sz="1400" dirty="0"/>
              <a:t> </a:t>
            </a:r>
            <a:r>
              <a:rPr lang="en-US" sz="1400" dirty="0" err="1"/>
              <a:t>hesaplanıp</a:t>
            </a:r>
            <a:r>
              <a:rPr lang="en-US" sz="1400" dirty="0"/>
              <a:t> </a:t>
            </a:r>
            <a:r>
              <a:rPr lang="en-US" sz="1400" dirty="0" err="1"/>
              <a:t>fibonacci_listesi</a:t>
            </a:r>
            <a:r>
              <a:rPr lang="en-US" sz="1400" dirty="0"/>
              <a:t> </a:t>
            </a:r>
            <a:r>
              <a:rPr lang="en-US" sz="1400" dirty="0" err="1"/>
              <a:t>adlı</a:t>
            </a:r>
            <a:r>
              <a:rPr lang="en-US" sz="1400" dirty="0"/>
              <a:t> </a:t>
            </a:r>
            <a:r>
              <a:rPr lang="en-US" sz="1400" dirty="0" err="1"/>
              <a:t>liste</a:t>
            </a:r>
            <a:r>
              <a:rPr lang="en-US" sz="1400" dirty="0"/>
              <a:t> </a:t>
            </a:r>
            <a:r>
              <a:rPr lang="en-US" sz="1400" dirty="0" err="1"/>
              <a:t>değişkenine</a:t>
            </a:r>
            <a:r>
              <a:rPr lang="en-US" sz="1400" dirty="0"/>
              <a:t> </a:t>
            </a:r>
            <a:r>
              <a:rPr lang="en-US" sz="1400" dirty="0" err="1"/>
              <a:t>atanır</a:t>
            </a:r>
            <a:r>
              <a:rPr lang="en-US" sz="1400" dirty="0"/>
              <a:t>. </a:t>
            </a:r>
            <a:r>
              <a:rPr lang="en-US" sz="1400" dirty="0" err="1"/>
              <a:t>Sonuç</a:t>
            </a:r>
            <a:r>
              <a:rPr lang="en-US" sz="1400" dirty="0"/>
              <a:t> </a:t>
            </a:r>
            <a:r>
              <a:rPr lang="en-US" sz="1400" dirty="0" err="1"/>
              <a:t>olarak</a:t>
            </a:r>
            <a:r>
              <a:rPr lang="en-US" sz="1400" dirty="0"/>
              <a:t>, </a:t>
            </a:r>
            <a:r>
              <a:rPr lang="en-US" sz="1400" dirty="0" err="1"/>
              <a:t>fibonacci_listesi</a:t>
            </a:r>
            <a:r>
              <a:rPr lang="en-US" sz="1400" dirty="0"/>
              <a:t> </a:t>
            </a:r>
            <a:r>
              <a:rPr lang="en-US" sz="1400" dirty="0" err="1"/>
              <a:t>ekrana</a:t>
            </a:r>
            <a:r>
              <a:rPr lang="en-US" sz="1400" dirty="0"/>
              <a:t> </a:t>
            </a:r>
            <a:r>
              <a:rPr lang="en-US" sz="1400" dirty="0" err="1"/>
              <a:t>yazdırılır</a:t>
            </a:r>
            <a:r>
              <a:rPr lang="en-US" sz="1400" dirty="0"/>
              <a:t>.</a:t>
            </a:r>
          </a:p>
          <a:p>
            <a:endParaRPr lang="en-US" sz="1400" dirty="0"/>
          </a:p>
          <a:p>
            <a:r>
              <a:rPr lang="en-US" sz="1400" dirty="0" err="1"/>
              <a:t>Programın</a:t>
            </a:r>
            <a:r>
              <a:rPr lang="en-US" sz="1400" dirty="0"/>
              <a:t> </a:t>
            </a:r>
            <a:r>
              <a:rPr lang="en-US" sz="1400" dirty="0" err="1"/>
              <a:t>çıktısı</a:t>
            </a:r>
            <a:r>
              <a:rPr lang="en-US" sz="1400" dirty="0"/>
              <a:t> </a:t>
            </a:r>
            <a:r>
              <a:rPr lang="en-US" sz="1400" dirty="0" err="1"/>
              <a:t>şu</a:t>
            </a:r>
            <a:r>
              <a:rPr lang="en-US" sz="1400" dirty="0"/>
              <a:t> </a:t>
            </a:r>
            <a:r>
              <a:rPr lang="en-US" sz="1400" dirty="0" err="1"/>
              <a:t>şekilde</a:t>
            </a:r>
            <a:r>
              <a:rPr lang="en-US" sz="1400" dirty="0"/>
              <a:t> </a:t>
            </a:r>
            <a:r>
              <a:rPr lang="en-US" sz="1400" dirty="0" err="1"/>
              <a:t>olacaktır</a:t>
            </a:r>
            <a:r>
              <a:rPr lang="en-US" sz="1400" dirty="0"/>
              <a:t>:</a:t>
            </a:r>
          </a:p>
          <a:p>
            <a:endParaRPr lang="en-US" dirty="0"/>
          </a:p>
          <a:p>
            <a:r>
              <a:rPr lang="en-US" dirty="0"/>
              <a:t>Fibonacci </a:t>
            </a:r>
            <a:r>
              <a:rPr lang="en-US" dirty="0" err="1"/>
              <a:t>serisi</a:t>
            </a:r>
            <a:r>
              <a:rPr lang="en-US" dirty="0"/>
              <a:t> (10 </a:t>
            </a:r>
            <a:r>
              <a:rPr lang="en-US" dirty="0" err="1"/>
              <a:t>eleman</a:t>
            </a:r>
            <a:r>
              <a:rPr lang="en-US" dirty="0"/>
              <a:t>): [0, 1, 1, 2, 3, 5, 8, 13, 21, 34]</a:t>
            </a:r>
          </a:p>
        </p:txBody>
      </p:sp>
    </p:spTree>
    <p:extLst>
      <p:ext uri="{BB962C8B-B14F-4D97-AF65-F5344CB8AC3E}">
        <p14:creationId xmlns:p14="http://schemas.microsoft.com/office/powerpoint/2010/main" val="799651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5078313"/>
          </a:xfrm>
          <a:prstGeom prst="rect">
            <a:avLst/>
          </a:prstGeom>
          <a:noFill/>
        </p:spPr>
        <p:txBody>
          <a:bodyPr wrap="square" rtlCol="0">
            <a:spAutoFit/>
          </a:bodyPr>
          <a:lstStyle/>
          <a:p>
            <a:r>
              <a:rPr lang="tr-TR" b="1" dirty="0"/>
              <a:t>ÖRNEK SORU 14.1: </a:t>
            </a:r>
            <a:r>
              <a:rPr lang="tr-TR" dirty="0" err="1"/>
              <a:t>Anckermann</a:t>
            </a:r>
            <a:r>
              <a:rPr lang="tr-TR" dirty="0"/>
              <a:t> fonksiyonunu özyinelemeli (</a:t>
            </a:r>
            <a:r>
              <a:rPr lang="tr-TR" dirty="0" err="1"/>
              <a:t>recursive</a:t>
            </a:r>
            <a:r>
              <a:rPr lang="tr-TR" dirty="0"/>
              <a:t>) fonksiyon kullanarak kodlayınız.</a:t>
            </a:r>
          </a:p>
          <a:p>
            <a:endParaRPr lang="tr-TR" dirty="0"/>
          </a:p>
          <a:p>
            <a:r>
              <a:rPr lang="tr-TR" dirty="0" err="1"/>
              <a:t>Anckermann</a:t>
            </a:r>
            <a:r>
              <a:rPr lang="tr-TR" dirty="0"/>
              <a:t> fonksiyonu:</a:t>
            </a:r>
          </a:p>
          <a:p>
            <a:r>
              <a:rPr lang="tr-TR" dirty="0"/>
              <a:t> "</a:t>
            </a:r>
            <a:r>
              <a:rPr lang="tr-TR" dirty="0" err="1"/>
              <a:t>Ancermann</a:t>
            </a:r>
            <a:r>
              <a:rPr lang="tr-TR" dirty="0"/>
              <a:t>" adı verilen bir özyinelemeli fonksiyon, bir sayının üstel olarak hesaplanmasını sağlayan bir matematiksel fonksiyondur. Bu fonksiyon, bir sayının üssünü bulmak için kendisini tekrar çağırır.</a:t>
            </a:r>
          </a:p>
          <a:p>
            <a:endParaRPr lang="tr-TR" dirty="0"/>
          </a:p>
          <a:p>
            <a:r>
              <a:rPr lang="tr-TR" dirty="0" err="1"/>
              <a:t>Ancermann</a:t>
            </a:r>
            <a:r>
              <a:rPr lang="tr-TR" dirty="0"/>
              <a:t> fonksiyonu genellikle </a:t>
            </a:r>
            <a:r>
              <a:rPr lang="tr-TR" dirty="0" err="1"/>
              <a:t>ackermann</a:t>
            </a:r>
            <a:r>
              <a:rPr lang="tr-TR" dirty="0"/>
              <a:t>(m, n) şeklinde gösterilir, burada m ve n pozitif tam sayılardır. </a:t>
            </a:r>
            <a:r>
              <a:rPr lang="tr-TR" dirty="0" err="1"/>
              <a:t>Ancermann</a:t>
            </a:r>
            <a:r>
              <a:rPr lang="tr-TR" dirty="0"/>
              <a:t> fonksiyonu, aşağıdaki kurallara göre tanımlanır:</a:t>
            </a:r>
          </a:p>
          <a:p>
            <a:pPr marL="285750" indent="-285750">
              <a:buFont typeface="Arial" panose="020B0604020202020204" pitchFamily="34" charset="0"/>
              <a:buChar char="•"/>
            </a:pPr>
            <a:r>
              <a:rPr lang="pt-BR" dirty="0"/>
              <a:t>Eğer m 0 ise, sonuç n+1'dir.</a:t>
            </a:r>
            <a:endParaRPr lang="tr-TR" dirty="0"/>
          </a:p>
          <a:p>
            <a:pPr marL="285750" indent="-285750">
              <a:buFont typeface="Arial" panose="020B0604020202020204" pitchFamily="34" charset="0"/>
              <a:buChar char="•"/>
            </a:pPr>
            <a:r>
              <a:rPr lang="tr-TR" dirty="0"/>
              <a:t>Eğer m pozitif ancak n 0 ise, sonuç </a:t>
            </a:r>
            <a:r>
              <a:rPr lang="tr-TR" dirty="0" err="1"/>
              <a:t>ackermann</a:t>
            </a:r>
            <a:r>
              <a:rPr lang="tr-TR" dirty="0"/>
              <a:t>(m-1, 1)'</a:t>
            </a:r>
            <a:r>
              <a:rPr lang="tr-TR" dirty="0" err="1"/>
              <a:t>dir</a:t>
            </a:r>
            <a:r>
              <a:rPr lang="tr-TR" dirty="0"/>
              <a:t>.</a:t>
            </a:r>
          </a:p>
          <a:p>
            <a:pPr marL="285750" indent="-285750">
              <a:buFont typeface="Arial" panose="020B0604020202020204" pitchFamily="34" charset="0"/>
              <a:buChar char="•"/>
            </a:pPr>
            <a:r>
              <a:rPr lang="tr-TR" dirty="0"/>
              <a:t>Eğer hem m hem de n pozitif ise, sonuç </a:t>
            </a:r>
            <a:r>
              <a:rPr lang="tr-TR" dirty="0" err="1"/>
              <a:t>ackermann</a:t>
            </a:r>
            <a:r>
              <a:rPr lang="tr-TR" dirty="0"/>
              <a:t>(m-1, </a:t>
            </a:r>
            <a:r>
              <a:rPr lang="tr-TR" dirty="0" err="1"/>
              <a:t>ackermann</a:t>
            </a:r>
            <a:r>
              <a:rPr lang="tr-TR" dirty="0"/>
              <a:t>(m, n-1))'</a:t>
            </a:r>
            <a:r>
              <a:rPr lang="tr-TR" dirty="0" err="1"/>
              <a:t>dir</a:t>
            </a:r>
            <a:r>
              <a:rPr lang="tr-TR" dirty="0"/>
              <a:t>.</a:t>
            </a:r>
          </a:p>
          <a:p>
            <a:r>
              <a:rPr lang="tr-TR" dirty="0" err="1"/>
              <a:t>Ancermann</a:t>
            </a:r>
            <a:r>
              <a:rPr lang="tr-TR" dirty="0"/>
              <a:t> fonksiyonu, özyinelemeli bir yapıya sahip olduğu için büyük sayılar için hızlı bir şekilde büyüme gösterir. Öyle ki, küçük değerlerle bile çok hızlı bir şekilde büyüyebilir ve hesaplama süresi çok uzun sürebilir.</a:t>
            </a:r>
          </a:p>
        </p:txBody>
      </p:sp>
    </p:spTree>
    <p:extLst>
      <p:ext uri="{BB962C8B-B14F-4D97-AF65-F5344CB8AC3E}">
        <p14:creationId xmlns:p14="http://schemas.microsoft.com/office/powerpoint/2010/main" val="1845201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14.1 Çözüm:</a:t>
            </a:r>
            <a:endParaRPr lang="tr-TR" dirty="0"/>
          </a:p>
        </p:txBody>
      </p:sp>
      <p:pic>
        <p:nvPicPr>
          <p:cNvPr id="6" name="Picture 5" descr="A picture containing text, screenshot, font&#10;&#10;Description automatically generated">
            <a:extLst>
              <a:ext uri="{FF2B5EF4-FFF2-40B4-BE49-F238E27FC236}">
                <a16:creationId xmlns:a16="http://schemas.microsoft.com/office/drawing/2014/main" id="{662F67C4-2F9F-E491-382B-0366FDFCA38A}"/>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2180564" y="1335292"/>
            <a:ext cx="7589520" cy="4533651"/>
          </a:xfrm>
          <a:prstGeom prst="rect">
            <a:avLst/>
          </a:prstGeom>
        </p:spPr>
      </p:pic>
      <p:sp>
        <p:nvSpPr>
          <p:cNvPr id="8" name="TextBox 7">
            <a:extLst>
              <a:ext uri="{FF2B5EF4-FFF2-40B4-BE49-F238E27FC236}">
                <a16:creationId xmlns:a16="http://schemas.microsoft.com/office/drawing/2014/main" id="{4F789ADD-2888-A3A9-291A-AA856156D8A1}"/>
              </a:ext>
            </a:extLst>
          </p:cNvPr>
          <p:cNvSpPr txBox="1"/>
          <p:nvPr/>
        </p:nvSpPr>
        <p:spPr>
          <a:xfrm>
            <a:off x="3140204" y="5839253"/>
            <a:ext cx="5623560" cy="646331"/>
          </a:xfrm>
          <a:prstGeom prst="rect">
            <a:avLst/>
          </a:prstGeom>
          <a:noFill/>
        </p:spPr>
        <p:txBody>
          <a:bodyPr wrap="square" rtlCol="0">
            <a:spAutoFit/>
          </a:bodyPr>
          <a:lstStyle/>
          <a:p>
            <a:pPr algn="ctr"/>
            <a:r>
              <a:rPr lang="tr-TR" dirty="0"/>
              <a:t>Örnek Soru 14.1 Çözüm </a:t>
            </a:r>
          </a:p>
          <a:p>
            <a:pPr algn="ctr"/>
            <a:r>
              <a:rPr lang="tr-TR" dirty="0"/>
              <a:t>(ornek_soru_14.1.py)</a:t>
            </a:r>
            <a:endParaRPr lang="en-US" dirty="0"/>
          </a:p>
        </p:txBody>
      </p:sp>
    </p:spTree>
    <p:extLst>
      <p:ext uri="{BB962C8B-B14F-4D97-AF65-F5344CB8AC3E}">
        <p14:creationId xmlns:p14="http://schemas.microsoft.com/office/powerpoint/2010/main" val="3539049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463566"/>
            <a:ext cx="7589520" cy="369332"/>
          </a:xfrm>
          <a:prstGeom prst="rect">
            <a:avLst/>
          </a:prstGeom>
          <a:noFill/>
        </p:spPr>
        <p:txBody>
          <a:bodyPr wrap="square" rtlCol="0">
            <a:spAutoFit/>
          </a:bodyPr>
          <a:lstStyle/>
          <a:p>
            <a:r>
              <a:rPr lang="tr-TR" b="1" dirty="0"/>
              <a:t>ÖRNEK SORU 14.1  Adım Adım Çözüm:</a:t>
            </a:r>
            <a:endParaRPr lang="tr-TR" dirty="0"/>
          </a:p>
        </p:txBody>
      </p:sp>
      <p:sp>
        <p:nvSpPr>
          <p:cNvPr id="5" name="TextBox 4">
            <a:extLst>
              <a:ext uri="{FF2B5EF4-FFF2-40B4-BE49-F238E27FC236}">
                <a16:creationId xmlns:a16="http://schemas.microsoft.com/office/drawing/2014/main" id="{4F2B72F2-713B-B1A4-A3EE-AD866A72B79A}"/>
              </a:ext>
            </a:extLst>
          </p:cNvPr>
          <p:cNvSpPr txBox="1"/>
          <p:nvPr/>
        </p:nvSpPr>
        <p:spPr>
          <a:xfrm>
            <a:off x="2029208" y="821309"/>
            <a:ext cx="7589520" cy="5693866"/>
          </a:xfrm>
          <a:prstGeom prst="rect">
            <a:avLst/>
          </a:prstGeom>
          <a:noFill/>
        </p:spPr>
        <p:txBody>
          <a:bodyPr wrap="square" rtlCol="0">
            <a:spAutoFit/>
          </a:bodyPr>
          <a:lstStyle/>
          <a:p>
            <a:r>
              <a:rPr lang="tr-TR" sz="1400" dirty="0"/>
              <a:t>A</a:t>
            </a:r>
            <a:r>
              <a:rPr lang="en-US" sz="1400" dirty="0" err="1"/>
              <a:t>ckermann</a:t>
            </a:r>
            <a:r>
              <a:rPr lang="en-US" sz="1400" dirty="0"/>
              <a:t>(3, 4) </a:t>
            </a:r>
            <a:r>
              <a:rPr lang="en-US" sz="1400" dirty="0" err="1"/>
              <a:t>çağrısının</a:t>
            </a:r>
            <a:r>
              <a:rPr lang="en-US" sz="1400" dirty="0"/>
              <a:t> </a:t>
            </a:r>
            <a:r>
              <a:rPr lang="en-US" sz="1400" dirty="0" err="1"/>
              <a:t>adım</a:t>
            </a:r>
            <a:r>
              <a:rPr lang="en-US" sz="1400" dirty="0"/>
              <a:t> </a:t>
            </a:r>
            <a:r>
              <a:rPr lang="en-US" sz="1400" dirty="0" err="1"/>
              <a:t>adım</a:t>
            </a:r>
            <a:r>
              <a:rPr lang="en-US" sz="1400" dirty="0"/>
              <a:t> </a:t>
            </a:r>
            <a:r>
              <a:rPr lang="en-US" sz="1400" dirty="0" err="1"/>
              <a:t>çıktısını</a:t>
            </a:r>
            <a:r>
              <a:rPr lang="en-US" sz="1400" dirty="0"/>
              <a:t> </a:t>
            </a:r>
            <a:r>
              <a:rPr lang="en-US" sz="1400" dirty="0" err="1"/>
              <a:t>anlatırsak</a:t>
            </a:r>
            <a:r>
              <a:rPr lang="en-US" sz="1400" dirty="0"/>
              <a:t>:</a:t>
            </a:r>
          </a:p>
          <a:p>
            <a:r>
              <a:rPr lang="en-US" sz="1400" dirty="0"/>
              <a:t>1-İlk </a:t>
            </a:r>
            <a:r>
              <a:rPr lang="en-US" sz="1400" dirty="0" err="1"/>
              <a:t>adımda</a:t>
            </a:r>
            <a:r>
              <a:rPr lang="en-US" sz="1400" dirty="0"/>
              <a:t>, </a:t>
            </a:r>
            <a:r>
              <a:rPr lang="en-US" sz="1400" dirty="0" err="1"/>
              <a:t>ackermann</a:t>
            </a:r>
            <a:r>
              <a:rPr lang="en-US" sz="1400" dirty="0"/>
              <a:t>(3, 4) </a:t>
            </a:r>
            <a:r>
              <a:rPr lang="en-US" sz="1400" dirty="0" err="1"/>
              <a:t>çağrısı</a:t>
            </a:r>
            <a:r>
              <a:rPr lang="en-US" sz="1400" dirty="0"/>
              <a:t> </a:t>
            </a:r>
            <a:r>
              <a:rPr lang="en-US" sz="1400" dirty="0" err="1"/>
              <a:t>yapılır</a:t>
            </a:r>
            <a:r>
              <a:rPr lang="en-US" sz="1400" dirty="0"/>
              <a:t>.</a:t>
            </a:r>
          </a:p>
          <a:p>
            <a:r>
              <a:rPr lang="en-US" sz="1400" dirty="0"/>
              <a:t>2-Çünkü m &gt; 0 </a:t>
            </a:r>
            <a:r>
              <a:rPr lang="en-US" sz="1400" dirty="0" err="1"/>
              <a:t>ve</a:t>
            </a:r>
            <a:r>
              <a:rPr lang="en-US" sz="1400" dirty="0"/>
              <a:t> n &gt; 0, </a:t>
            </a:r>
            <a:r>
              <a:rPr lang="en-US" sz="1400" dirty="0" err="1"/>
              <a:t>fonksiyon</a:t>
            </a:r>
            <a:r>
              <a:rPr lang="en-US" sz="1400" dirty="0"/>
              <a:t> </a:t>
            </a:r>
            <a:r>
              <a:rPr lang="en-US" sz="1400" dirty="0" err="1"/>
              <a:t>özyinelemeye</a:t>
            </a:r>
            <a:r>
              <a:rPr lang="en-US" sz="1400" dirty="0"/>
              <a:t> </a:t>
            </a:r>
            <a:r>
              <a:rPr lang="en-US" sz="1400" dirty="0" err="1"/>
              <a:t>girer</a:t>
            </a:r>
            <a:r>
              <a:rPr lang="en-US" sz="1400" dirty="0"/>
              <a:t> </a:t>
            </a:r>
            <a:r>
              <a:rPr lang="en-US" sz="1400" dirty="0" err="1"/>
              <a:t>ve</a:t>
            </a:r>
            <a:r>
              <a:rPr lang="en-US" sz="1400" dirty="0"/>
              <a:t> </a:t>
            </a:r>
            <a:r>
              <a:rPr lang="en-US" sz="1400" dirty="0" err="1"/>
              <a:t>ackermann</a:t>
            </a:r>
            <a:r>
              <a:rPr lang="en-US" sz="1400" dirty="0"/>
              <a:t>(m - 1, </a:t>
            </a:r>
            <a:r>
              <a:rPr lang="en-US" sz="1400" dirty="0" err="1"/>
              <a:t>ackermann</a:t>
            </a:r>
            <a:r>
              <a:rPr lang="en-US" sz="1400" dirty="0"/>
              <a:t>(m, n - 1)) </a:t>
            </a:r>
            <a:r>
              <a:rPr lang="en-US" sz="1400" dirty="0" err="1"/>
              <a:t>ifadesini</a:t>
            </a:r>
            <a:r>
              <a:rPr lang="en-US" sz="1400" dirty="0"/>
              <a:t> </a:t>
            </a:r>
            <a:r>
              <a:rPr lang="en-US" sz="1400" dirty="0" err="1"/>
              <a:t>hesaplamak</a:t>
            </a:r>
            <a:r>
              <a:rPr lang="en-US" sz="1400" dirty="0"/>
              <a:t> </a:t>
            </a:r>
            <a:r>
              <a:rPr lang="en-US" sz="1400" dirty="0" err="1"/>
              <a:t>için</a:t>
            </a:r>
            <a:r>
              <a:rPr lang="en-US" sz="1400" dirty="0"/>
              <a:t> </a:t>
            </a:r>
            <a:r>
              <a:rPr lang="en-US" sz="1400" dirty="0" err="1"/>
              <a:t>kendisini</a:t>
            </a:r>
            <a:r>
              <a:rPr lang="en-US" sz="1400" dirty="0"/>
              <a:t> </a:t>
            </a:r>
            <a:r>
              <a:rPr lang="en-US" sz="1400" dirty="0" err="1"/>
              <a:t>tekrar</a:t>
            </a:r>
            <a:r>
              <a:rPr lang="en-US" sz="1400" dirty="0"/>
              <a:t> </a:t>
            </a:r>
            <a:r>
              <a:rPr lang="en-US" sz="1400" dirty="0" err="1"/>
              <a:t>çağırır</a:t>
            </a:r>
            <a:r>
              <a:rPr lang="en-US" sz="1400" dirty="0"/>
              <a:t>.</a:t>
            </a:r>
          </a:p>
          <a:p>
            <a:r>
              <a:rPr lang="en-US" sz="1400" dirty="0"/>
              <a:t>3-İkinci </a:t>
            </a:r>
            <a:r>
              <a:rPr lang="en-US" sz="1400" dirty="0" err="1"/>
              <a:t>çağrıda</a:t>
            </a:r>
            <a:r>
              <a:rPr lang="en-US" sz="1400" dirty="0"/>
              <a:t>, </a:t>
            </a:r>
            <a:r>
              <a:rPr lang="en-US" sz="1400" dirty="0" err="1"/>
              <a:t>ackermann</a:t>
            </a:r>
            <a:r>
              <a:rPr lang="en-US" sz="1400" dirty="0"/>
              <a:t>(3, 3) </a:t>
            </a:r>
            <a:r>
              <a:rPr lang="en-US" sz="1400" dirty="0" err="1"/>
              <a:t>çağrısı</a:t>
            </a:r>
            <a:r>
              <a:rPr lang="en-US" sz="1400" dirty="0"/>
              <a:t> </a:t>
            </a:r>
            <a:r>
              <a:rPr lang="en-US" sz="1400" dirty="0" err="1"/>
              <a:t>yapılır</a:t>
            </a:r>
            <a:r>
              <a:rPr lang="en-US" sz="1400" dirty="0"/>
              <a:t>.</a:t>
            </a:r>
          </a:p>
          <a:p>
            <a:r>
              <a:rPr lang="en-US" sz="1400" dirty="0"/>
              <a:t>4-Yine m &gt; 0 </a:t>
            </a:r>
            <a:r>
              <a:rPr lang="en-US" sz="1400" dirty="0" err="1"/>
              <a:t>ve</a:t>
            </a:r>
            <a:r>
              <a:rPr lang="en-US" sz="1400" dirty="0"/>
              <a:t> n &gt; 0 </a:t>
            </a:r>
            <a:r>
              <a:rPr lang="en-US" sz="1400" dirty="0" err="1"/>
              <a:t>olduğu</a:t>
            </a:r>
            <a:r>
              <a:rPr lang="en-US" sz="1400" dirty="0"/>
              <a:t> </a:t>
            </a:r>
            <a:r>
              <a:rPr lang="en-US" sz="1400" dirty="0" err="1"/>
              <a:t>için</a:t>
            </a:r>
            <a:r>
              <a:rPr lang="en-US" sz="1400" dirty="0"/>
              <a:t> </a:t>
            </a:r>
            <a:r>
              <a:rPr lang="en-US" sz="1400" dirty="0" err="1"/>
              <a:t>fonksiyon</a:t>
            </a:r>
            <a:r>
              <a:rPr lang="en-US" sz="1400" dirty="0"/>
              <a:t> </a:t>
            </a:r>
            <a:r>
              <a:rPr lang="en-US" sz="1400" dirty="0" err="1"/>
              <a:t>özyinelemeye</a:t>
            </a:r>
            <a:r>
              <a:rPr lang="en-US" sz="1400" dirty="0"/>
              <a:t> </a:t>
            </a:r>
            <a:r>
              <a:rPr lang="en-US" sz="1400" dirty="0" err="1"/>
              <a:t>girer</a:t>
            </a:r>
            <a:r>
              <a:rPr lang="en-US" sz="1400" dirty="0"/>
              <a:t> </a:t>
            </a:r>
            <a:r>
              <a:rPr lang="en-US" sz="1400" dirty="0" err="1"/>
              <a:t>ve</a:t>
            </a:r>
            <a:r>
              <a:rPr lang="en-US" sz="1400" dirty="0"/>
              <a:t> </a:t>
            </a:r>
            <a:r>
              <a:rPr lang="en-US" sz="1400" dirty="0" err="1"/>
              <a:t>ackermann</a:t>
            </a:r>
            <a:r>
              <a:rPr lang="en-US" sz="1400" dirty="0"/>
              <a:t>(m - 1, </a:t>
            </a:r>
            <a:r>
              <a:rPr lang="en-US" sz="1400" dirty="0" err="1"/>
              <a:t>ackermann</a:t>
            </a:r>
            <a:r>
              <a:rPr lang="en-US" sz="1400" dirty="0"/>
              <a:t>(m, n - 1)) </a:t>
            </a:r>
            <a:r>
              <a:rPr lang="en-US" sz="1400" dirty="0" err="1"/>
              <a:t>ifadesini</a:t>
            </a:r>
            <a:r>
              <a:rPr lang="en-US" sz="1400" dirty="0"/>
              <a:t> </a:t>
            </a:r>
            <a:r>
              <a:rPr lang="en-US" sz="1400" dirty="0" err="1"/>
              <a:t>hesaplamak</a:t>
            </a:r>
            <a:r>
              <a:rPr lang="en-US" sz="1400" dirty="0"/>
              <a:t> </a:t>
            </a:r>
            <a:r>
              <a:rPr lang="en-US" sz="1400" dirty="0" err="1"/>
              <a:t>için</a:t>
            </a:r>
            <a:r>
              <a:rPr lang="en-US" sz="1400" dirty="0"/>
              <a:t> </a:t>
            </a:r>
            <a:r>
              <a:rPr lang="en-US" sz="1400" dirty="0" err="1"/>
              <a:t>kendisini</a:t>
            </a:r>
            <a:r>
              <a:rPr lang="en-US" sz="1400" dirty="0"/>
              <a:t> </a:t>
            </a:r>
            <a:r>
              <a:rPr lang="en-US" sz="1400" dirty="0" err="1"/>
              <a:t>tekrar</a:t>
            </a:r>
            <a:r>
              <a:rPr lang="en-US" sz="1400" dirty="0"/>
              <a:t> </a:t>
            </a:r>
            <a:r>
              <a:rPr lang="en-US" sz="1400" dirty="0" err="1"/>
              <a:t>çağırır</a:t>
            </a:r>
            <a:r>
              <a:rPr lang="en-US" sz="1400" dirty="0"/>
              <a:t>.</a:t>
            </a:r>
          </a:p>
          <a:p>
            <a:r>
              <a:rPr lang="en-US" sz="1400" dirty="0"/>
              <a:t>5-Üçüncü </a:t>
            </a:r>
            <a:r>
              <a:rPr lang="en-US" sz="1400" dirty="0" err="1"/>
              <a:t>çağrıda</a:t>
            </a:r>
            <a:r>
              <a:rPr lang="en-US" sz="1400" dirty="0"/>
              <a:t>, </a:t>
            </a:r>
            <a:r>
              <a:rPr lang="en-US" sz="1400" dirty="0" err="1"/>
              <a:t>ackermann</a:t>
            </a:r>
            <a:r>
              <a:rPr lang="en-US" sz="1400" dirty="0"/>
              <a:t>(3, 2) </a:t>
            </a:r>
            <a:r>
              <a:rPr lang="en-US" sz="1400" dirty="0" err="1"/>
              <a:t>çağrısı</a:t>
            </a:r>
            <a:r>
              <a:rPr lang="en-US" sz="1400" dirty="0"/>
              <a:t> </a:t>
            </a:r>
            <a:r>
              <a:rPr lang="en-US" sz="1400" dirty="0" err="1"/>
              <a:t>yapılır</a:t>
            </a:r>
            <a:r>
              <a:rPr lang="en-US" sz="1400" dirty="0"/>
              <a:t>.</a:t>
            </a:r>
          </a:p>
          <a:p>
            <a:r>
              <a:rPr lang="en-US" sz="1400" dirty="0"/>
              <a:t>6-Hâlâ m &gt; 0 </a:t>
            </a:r>
            <a:r>
              <a:rPr lang="en-US" sz="1400" dirty="0" err="1"/>
              <a:t>ve</a:t>
            </a:r>
            <a:r>
              <a:rPr lang="en-US" sz="1400" dirty="0"/>
              <a:t> n &gt; 0 </a:t>
            </a:r>
            <a:r>
              <a:rPr lang="en-US" sz="1400" dirty="0" err="1"/>
              <a:t>olduğu</a:t>
            </a:r>
            <a:r>
              <a:rPr lang="en-US" sz="1400" dirty="0"/>
              <a:t> </a:t>
            </a:r>
            <a:r>
              <a:rPr lang="en-US" sz="1400" dirty="0" err="1"/>
              <a:t>için</a:t>
            </a:r>
            <a:r>
              <a:rPr lang="en-US" sz="1400" dirty="0"/>
              <a:t> </a:t>
            </a:r>
            <a:r>
              <a:rPr lang="en-US" sz="1400" dirty="0" err="1"/>
              <a:t>fonksiyon</a:t>
            </a:r>
            <a:r>
              <a:rPr lang="en-US" sz="1400" dirty="0"/>
              <a:t> </a:t>
            </a:r>
            <a:r>
              <a:rPr lang="en-US" sz="1400" dirty="0" err="1"/>
              <a:t>özyinelemeye</a:t>
            </a:r>
            <a:r>
              <a:rPr lang="en-US" sz="1400" dirty="0"/>
              <a:t> </a:t>
            </a:r>
            <a:r>
              <a:rPr lang="en-US" sz="1400" dirty="0" err="1"/>
              <a:t>girer</a:t>
            </a:r>
            <a:r>
              <a:rPr lang="en-US" sz="1400" dirty="0"/>
              <a:t> </a:t>
            </a:r>
            <a:r>
              <a:rPr lang="en-US" sz="1400" dirty="0" err="1"/>
              <a:t>ve</a:t>
            </a:r>
            <a:r>
              <a:rPr lang="en-US" sz="1400" dirty="0"/>
              <a:t> </a:t>
            </a:r>
            <a:r>
              <a:rPr lang="en-US" sz="1400" dirty="0" err="1"/>
              <a:t>ackermann</a:t>
            </a:r>
            <a:r>
              <a:rPr lang="en-US" sz="1400" dirty="0"/>
              <a:t>(m - 1, </a:t>
            </a:r>
            <a:r>
              <a:rPr lang="en-US" sz="1400" dirty="0" err="1"/>
              <a:t>ackermann</a:t>
            </a:r>
            <a:r>
              <a:rPr lang="en-US" sz="1400" dirty="0"/>
              <a:t>(m, n - 1)) </a:t>
            </a:r>
            <a:r>
              <a:rPr lang="en-US" sz="1400" dirty="0" err="1"/>
              <a:t>ifadesini</a:t>
            </a:r>
            <a:r>
              <a:rPr lang="en-US" sz="1400" dirty="0"/>
              <a:t> </a:t>
            </a:r>
            <a:r>
              <a:rPr lang="en-US" sz="1400" dirty="0" err="1"/>
              <a:t>hesaplamak</a:t>
            </a:r>
            <a:r>
              <a:rPr lang="en-US" sz="1400" dirty="0"/>
              <a:t> </a:t>
            </a:r>
            <a:r>
              <a:rPr lang="en-US" sz="1400" dirty="0" err="1"/>
              <a:t>için</a:t>
            </a:r>
            <a:r>
              <a:rPr lang="en-US" sz="1400" dirty="0"/>
              <a:t> </a:t>
            </a:r>
            <a:r>
              <a:rPr lang="en-US" sz="1400" dirty="0" err="1"/>
              <a:t>kendisini</a:t>
            </a:r>
            <a:r>
              <a:rPr lang="en-US" sz="1400" dirty="0"/>
              <a:t> </a:t>
            </a:r>
            <a:r>
              <a:rPr lang="en-US" sz="1400" dirty="0" err="1"/>
              <a:t>tekrar</a:t>
            </a:r>
            <a:r>
              <a:rPr lang="en-US" sz="1400" dirty="0"/>
              <a:t> </a:t>
            </a:r>
            <a:r>
              <a:rPr lang="en-US" sz="1400" dirty="0" err="1"/>
              <a:t>çağırır</a:t>
            </a:r>
            <a:r>
              <a:rPr lang="en-US" sz="1400" dirty="0"/>
              <a:t>.</a:t>
            </a:r>
          </a:p>
          <a:p>
            <a:r>
              <a:rPr lang="en-US" sz="1400" dirty="0"/>
              <a:t>7-Dördüncü </a:t>
            </a:r>
            <a:r>
              <a:rPr lang="en-US" sz="1400" dirty="0" err="1"/>
              <a:t>çağrıda</a:t>
            </a:r>
            <a:r>
              <a:rPr lang="en-US" sz="1400" dirty="0"/>
              <a:t>, </a:t>
            </a:r>
            <a:r>
              <a:rPr lang="en-US" sz="1400" dirty="0" err="1"/>
              <a:t>ackermann</a:t>
            </a:r>
            <a:r>
              <a:rPr lang="en-US" sz="1400" dirty="0"/>
              <a:t>(3, 1) </a:t>
            </a:r>
            <a:r>
              <a:rPr lang="en-US" sz="1400" dirty="0" err="1"/>
              <a:t>çağrısı</a:t>
            </a:r>
            <a:r>
              <a:rPr lang="en-US" sz="1400" dirty="0"/>
              <a:t> </a:t>
            </a:r>
            <a:r>
              <a:rPr lang="en-US" sz="1400" dirty="0" err="1"/>
              <a:t>yapılır</a:t>
            </a:r>
            <a:r>
              <a:rPr lang="en-US" sz="1400" dirty="0"/>
              <a:t>.</a:t>
            </a:r>
          </a:p>
          <a:p>
            <a:r>
              <a:rPr lang="en-US" sz="1400" dirty="0"/>
              <a:t>8-Bu </a:t>
            </a:r>
            <a:r>
              <a:rPr lang="en-US" sz="1400" dirty="0" err="1"/>
              <a:t>sefer</a:t>
            </a:r>
            <a:r>
              <a:rPr lang="en-US" sz="1400" dirty="0"/>
              <a:t> n == 0 </a:t>
            </a:r>
            <a:r>
              <a:rPr lang="en-US" sz="1400" dirty="0" err="1"/>
              <a:t>olduğu</a:t>
            </a:r>
            <a:r>
              <a:rPr lang="en-US" sz="1400" dirty="0"/>
              <a:t> </a:t>
            </a:r>
            <a:r>
              <a:rPr lang="en-US" sz="1400" dirty="0" err="1"/>
              <a:t>için</a:t>
            </a:r>
            <a:r>
              <a:rPr lang="en-US" sz="1400" dirty="0"/>
              <a:t> </a:t>
            </a:r>
            <a:r>
              <a:rPr lang="en-US" sz="1400" dirty="0" err="1"/>
              <a:t>fonksiyon</a:t>
            </a:r>
            <a:r>
              <a:rPr lang="en-US" sz="1400" dirty="0"/>
              <a:t> </a:t>
            </a:r>
            <a:r>
              <a:rPr lang="en-US" sz="1400" dirty="0" err="1"/>
              <a:t>ackermann</a:t>
            </a:r>
            <a:r>
              <a:rPr lang="en-US" sz="1400" dirty="0"/>
              <a:t>(m - 1, 1) </a:t>
            </a:r>
            <a:r>
              <a:rPr lang="en-US" sz="1400" dirty="0" err="1"/>
              <a:t>ifadesini</a:t>
            </a:r>
            <a:r>
              <a:rPr lang="en-US" sz="1400" dirty="0"/>
              <a:t> </a:t>
            </a:r>
            <a:r>
              <a:rPr lang="en-US" sz="1400" dirty="0" err="1"/>
              <a:t>hesaplamak</a:t>
            </a:r>
            <a:r>
              <a:rPr lang="en-US" sz="1400" dirty="0"/>
              <a:t> </a:t>
            </a:r>
            <a:r>
              <a:rPr lang="en-US" sz="1400" dirty="0" err="1"/>
              <a:t>için</a:t>
            </a:r>
            <a:r>
              <a:rPr lang="en-US" sz="1400" dirty="0"/>
              <a:t> </a:t>
            </a:r>
            <a:r>
              <a:rPr lang="en-US" sz="1400" dirty="0" err="1"/>
              <a:t>kendisini</a:t>
            </a:r>
            <a:r>
              <a:rPr lang="en-US" sz="1400" dirty="0"/>
              <a:t> </a:t>
            </a:r>
            <a:r>
              <a:rPr lang="en-US" sz="1400" dirty="0" err="1"/>
              <a:t>tekrar</a:t>
            </a:r>
            <a:r>
              <a:rPr lang="en-US" sz="1400" dirty="0"/>
              <a:t> </a:t>
            </a:r>
            <a:r>
              <a:rPr lang="en-US" sz="1400" dirty="0" err="1"/>
              <a:t>çağırır</a:t>
            </a:r>
            <a:r>
              <a:rPr lang="en-US" sz="1400" dirty="0"/>
              <a:t>.</a:t>
            </a:r>
          </a:p>
          <a:p>
            <a:r>
              <a:rPr lang="en-US" sz="1400" dirty="0"/>
              <a:t>9-Beşinci </a:t>
            </a:r>
            <a:r>
              <a:rPr lang="en-US" sz="1400" dirty="0" err="1"/>
              <a:t>çağrıda</a:t>
            </a:r>
            <a:r>
              <a:rPr lang="en-US" sz="1400" dirty="0"/>
              <a:t>, </a:t>
            </a:r>
            <a:r>
              <a:rPr lang="en-US" sz="1400" dirty="0" err="1"/>
              <a:t>ackermann</a:t>
            </a:r>
            <a:r>
              <a:rPr lang="en-US" sz="1400" dirty="0"/>
              <a:t>(2, 1) </a:t>
            </a:r>
            <a:r>
              <a:rPr lang="en-US" sz="1400" dirty="0" err="1"/>
              <a:t>çağrısı</a:t>
            </a:r>
            <a:r>
              <a:rPr lang="en-US" sz="1400" dirty="0"/>
              <a:t> </a:t>
            </a:r>
            <a:r>
              <a:rPr lang="en-US" sz="1400" dirty="0" err="1"/>
              <a:t>yapılır</a:t>
            </a:r>
            <a:r>
              <a:rPr lang="en-US" sz="1400" dirty="0"/>
              <a:t>.</a:t>
            </a:r>
          </a:p>
          <a:p>
            <a:r>
              <a:rPr lang="en-US" sz="1400" dirty="0"/>
              <a:t>10-Yine n == 0 </a:t>
            </a:r>
            <a:r>
              <a:rPr lang="en-US" sz="1400" dirty="0" err="1"/>
              <a:t>olduğu</a:t>
            </a:r>
            <a:r>
              <a:rPr lang="en-US" sz="1400" dirty="0"/>
              <a:t> </a:t>
            </a:r>
            <a:r>
              <a:rPr lang="en-US" sz="1400" dirty="0" err="1"/>
              <a:t>için</a:t>
            </a:r>
            <a:r>
              <a:rPr lang="en-US" sz="1400" dirty="0"/>
              <a:t> </a:t>
            </a:r>
            <a:r>
              <a:rPr lang="en-US" sz="1400" dirty="0" err="1"/>
              <a:t>fonksiyon</a:t>
            </a:r>
            <a:r>
              <a:rPr lang="en-US" sz="1400" dirty="0"/>
              <a:t> </a:t>
            </a:r>
            <a:r>
              <a:rPr lang="en-US" sz="1400" dirty="0" err="1"/>
              <a:t>ackermann</a:t>
            </a:r>
            <a:r>
              <a:rPr lang="en-US" sz="1400" dirty="0"/>
              <a:t>(m - 1, 1) </a:t>
            </a:r>
            <a:r>
              <a:rPr lang="en-US" sz="1400" dirty="0" err="1"/>
              <a:t>ifadesini</a:t>
            </a:r>
            <a:r>
              <a:rPr lang="en-US" sz="1400" dirty="0"/>
              <a:t> </a:t>
            </a:r>
            <a:r>
              <a:rPr lang="en-US" sz="1400" dirty="0" err="1"/>
              <a:t>hesaplamak</a:t>
            </a:r>
            <a:r>
              <a:rPr lang="en-US" sz="1400" dirty="0"/>
              <a:t> </a:t>
            </a:r>
            <a:r>
              <a:rPr lang="en-US" sz="1400" dirty="0" err="1"/>
              <a:t>için</a:t>
            </a:r>
            <a:r>
              <a:rPr lang="en-US" sz="1400" dirty="0"/>
              <a:t> </a:t>
            </a:r>
            <a:r>
              <a:rPr lang="en-US" sz="1400" dirty="0" err="1"/>
              <a:t>kendisini</a:t>
            </a:r>
            <a:r>
              <a:rPr lang="en-US" sz="1400" dirty="0"/>
              <a:t> </a:t>
            </a:r>
            <a:r>
              <a:rPr lang="en-US" sz="1400" dirty="0" err="1"/>
              <a:t>tekrar</a:t>
            </a:r>
            <a:r>
              <a:rPr lang="en-US" sz="1400" dirty="0"/>
              <a:t> </a:t>
            </a:r>
            <a:r>
              <a:rPr lang="en-US" sz="1400" dirty="0" err="1"/>
              <a:t>çağırır</a:t>
            </a:r>
            <a:r>
              <a:rPr lang="en-US" sz="1400" dirty="0"/>
              <a:t>.</a:t>
            </a:r>
          </a:p>
          <a:p>
            <a:r>
              <a:rPr lang="en-US" sz="1400" dirty="0"/>
              <a:t>11-Altıncı </a:t>
            </a:r>
            <a:r>
              <a:rPr lang="en-US" sz="1400" dirty="0" err="1"/>
              <a:t>çağrıda</a:t>
            </a:r>
            <a:r>
              <a:rPr lang="en-US" sz="1400" dirty="0"/>
              <a:t>, </a:t>
            </a:r>
            <a:r>
              <a:rPr lang="en-US" sz="1400" dirty="0" err="1"/>
              <a:t>ackermann</a:t>
            </a:r>
            <a:r>
              <a:rPr lang="en-US" sz="1400" dirty="0"/>
              <a:t>(1, 1) </a:t>
            </a:r>
            <a:r>
              <a:rPr lang="en-US" sz="1400" dirty="0" err="1"/>
              <a:t>çağrısı</a:t>
            </a:r>
            <a:r>
              <a:rPr lang="en-US" sz="1400" dirty="0"/>
              <a:t> </a:t>
            </a:r>
            <a:r>
              <a:rPr lang="en-US" sz="1400" dirty="0" err="1"/>
              <a:t>yapılır</a:t>
            </a:r>
            <a:r>
              <a:rPr lang="en-US" sz="1400" dirty="0"/>
              <a:t>.</a:t>
            </a:r>
          </a:p>
          <a:p>
            <a:r>
              <a:rPr lang="en-US" sz="1400" dirty="0"/>
              <a:t>12-Hâlâ n == 0 </a:t>
            </a:r>
            <a:r>
              <a:rPr lang="en-US" sz="1400" dirty="0" err="1"/>
              <a:t>olduğu</a:t>
            </a:r>
            <a:r>
              <a:rPr lang="en-US" sz="1400" dirty="0"/>
              <a:t> </a:t>
            </a:r>
            <a:r>
              <a:rPr lang="en-US" sz="1400" dirty="0" err="1"/>
              <a:t>için</a:t>
            </a:r>
            <a:r>
              <a:rPr lang="en-US" sz="1400" dirty="0"/>
              <a:t> </a:t>
            </a:r>
            <a:r>
              <a:rPr lang="en-US" sz="1400" dirty="0" err="1"/>
              <a:t>fonksiyon</a:t>
            </a:r>
            <a:r>
              <a:rPr lang="en-US" sz="1400" dirty="0"/>
              <a:t> </a:t>
            </a:r>
            <a:r>
              <a:rPr lang="en-US" sz="1400" dirty="0" err="1"/>
              <a:t>ackermann</a:t>
            </a:r>
            <a:r>
              <a:rPr lang="en-US" sz="1400" dirty="0"/>
              <a:t>(m - 1, 1) </a:t>
            </a:r>
            <a:r>
              <a:rPr lang="en-US" sz="1400" dirty="0" err="1"/>
              <a:t>ifadesini</a:t>
            </a:r>
            <a:r>
              <a:rPr lang="en-US" sz="1400" dirty="0"/>
              <a:t> </a:t>
            </a:r>
            <a:r>
              <a:rPr lang="en-US" sz="1400" dirty="0" err="1"/>
              <a:t>hesaplamak</a:t>
            </a:r>
            <a:r>
              <a:rPr lang="en-US" sz="1400" dirty="0"/>
              <a:t> </a:t>
            </a:r>
            <a:r>
              <a:rPr lang="en-US" sz="1400" dirty="0" err="1"/>
              <a:t>için</a:t>
            </a:r>
            <a:r>
              <a:rPr lang="en-US" sz="1400" dirty="0"/>
              <a:t> </a:t>
            </a:r>
            <a:r>
              <a:rPr lang="en-US" sz="1400" dirty="0" err="1"/>
              <a:t>kendisini</a:t>
            </a:r>
            <a:r>
              <a:rPr lang="en-US" sz="1400" dirty="0"/>
              <a:t> </a:t>
            </a:r>
            <a:r>
              <a:rPr lang="en-US" sz="1400" dirty="0" err="1"/>
              <a:t>tekrar</a:t>
            </a:r>
            <a:r>
              <a:rPr lang="en-US" sz="1400" dirty="0"/>
              <a:t> </a:t>
            </a:r>
            <a:r>
              <a:rPr lang="en-US" sz="1400" dirty="0" err="1"/>
              <a:t>çağırır</a:t>
            </a:r>
            <a:r>
              <a:rPr lang="en-US" sz="1400" dirty="0"/>
              <a:t>.</a:t>
            </a:r>
          </a:p>
          <a:p>
            <a:r>
              <a:rPr lang="en-US" sz="1400" dirty="0"/>
              <a:t>13-Yedinci </a:t>
            </a:r>
            <a:r>
              <a:rPr lang="en-US" sz="1400" dirty="0" err="1"/>
              <a:t>çağrıda</a:t>
            </a:r>
            <a:r>
              <a:rPr lang="en-US" sz="1400" dirty="0"/>
              <a:t>, </a:t>
            </a:r>
            <a:r>
              <a:rPr lang="en-US" sz="1400" dirty="0" err="1"/>
              <a:t>ackermann</a:t>
            </a:r>
            <a:r>
              <a:rPr lang="en-US" sz="1400" dirty="0"/>
              <a:t>(0, 1) </a:t>
            </a:r>
            <a:r>
              <a:rPr lang="en-US" sz="1400" dirty="0" err="1"/>
              <a:t>çağrısı</a:t>
            </a:r>
            <a:r>
              <a:rPr lang="en-US" sz="1400" dirty="0"/>
              <a:t> </a:t>
            </a:r>
            <a:r>
              <a:rPr lang="en-US" sz="1400" dirty="0" err="1"/>
              <a:t>yapılır</a:t>
            </a:r>
            <a:r>
              <a:rPr lang="en-US" sz="1400" dirty="0"/>
              <a:t>.</a:t>
            </a:r>
          </a:p>
          <a:p>
            <a:r>
              <a:rPr lang="en-US" sz="1400" dirty="0"/>
              <a:t>14-Bu </a:t>
            </a:r>
            <a:r>
              <a:rPr lang="en-US" sz="1400" dirty="0" err="1"/>
              <a:t>sefer</a:t>
            </a:r>
            <a:r>
              <a:rPr lang="en-US" sz="1400" dirty="0"/>
              <a:t> m == 0 </a:t>
            </a:r>
            <a:r>
              <a:rPr lang="en-US" sz="1400" dirty="0" err="1"/>
              <a:t>olduğu</a:t>
            </a:r>
            <a:r>
              <a:rPr lang="en-US" sz="1400" dirty="0"/>
              <a:t> </a:t>
            </a:r>
            <a:r>
              <a:rPr lang="en-US" sz="1400" dirty="0" err="1"/>
              <a:t>için</a:t>
            </a:r>
            <a:r>
              <a:rPr lang="en-US" sz="1400" dirty="0"/>
              <a:t> </a:t>
            </a:r>
            <a:r>
              <a:rPr lang="en-US" sz="1400" dirty="0" err="1"/>
              <a:t>fonksiyon</a:t>
            </a:r>
            <a:r>
              <a:rPr lang="en-US" sz="1400" dirty="0"/>
              <a:t> n + 1 </a:t>
            </a:r>
            <a:r>
              <a:rPr lang="en-US" sz="1400" dirty="0" err="1"/>
              <a:t>ifadesini</a:t>
            </a:r>
            <a:r>
              <a:rPr lang="en-US" sz="1400" dirty="0"/>
              <a:t> </a:t>
            </a:r>
            <a:r>
              <a:rPr lang="en-US" sz="1400" dirty="0" err="1"/>
              <a:t>hesaplar</a:t>
            </a:r>
            <a:r>
              <a:rPr lang="en-US" sz="1400" dirty="0"/>
              <a:t> </a:t>
            </a:r>
            <a:r>
              <a:rPr lang="en-US" sz="1400" dirty="0" err="1"/>
              <a:t>ve</a:t>
            </a:r>
            <a:r>
              <a:rPr lang="en-US" sz="1400" dirty="0"/>
              <a:t> </a:t>
            </a:r>
            <a:r>
              <a:rPr lang="en-US" sz="1400" dirty="0" err="1"/>
              <a:t>sonuç</a:t>
            </a:r>
            <a:r>
              <a:rPr lang="en-US" sz="1400" dirty="0"/>
              <a:t> </a:t>
            </a:r>
            <a:r>
              <a:rPr lang="en-US" sz="1400" dirty="0" err="1"/>
              <a:t>olarak</a:t>
            </a:r>
            <a:r>
              <a:rPr lang="en-US" sz="1400" dirty="0"/>
              <a:t> 2 </a:t>
            </a:r>
            <a:r>
              <a:rPr lang="en-US" sz="1400" dirty="0" err="1"/>
              <a:t>döndürür</a:t>
            </a:r>
            <a:r>
              <a:rPr lang="en-US" sz="1400" dirty="0"/>
              <a:t>.</a:t>
            </a:r>
          </a:p>
          <a:p>
            <a:r>
              <a:rPr lang="en-US" sz="1400" dirty="0"/>
              <a:t>15-Altıncı </a:t>
            </a:r>
            <a:r>
              <a:rPr lang="en-US" sz="1400" dirty="0" err="1"/>
              <a:t>çağrı</a:t>
            </a:r>
            <a:r>
              <a:rPr lang="en-US" sz="1400" dirty="0"/>
              <a:t>, </a:t>
            </a:r>
            <a:r>
              <a:rPr lang="en-US" sz="1400" dirty="0" err="1"/>
              <a:t>beşinci</a:t>
            </a:r>
            <a:r>
              <a:rPr lang="en-US" sz="1400" dirty="0"/>
              <a:t> </a:t>
            </a:r>
            <a:r>
              <a:rPr lang="en-US" sz="1400" dirty="0" err="1"/>
              <a:t>çağrı</a:t>
            </a:r>
            <a:r>
              <a:rPr lang="en-US" sz="1400" dirty="0"/>
              <a:t>, </a:t>
            </a:r>
            <a:r>
              <a:rPr lang="en-US" sz="1400" dirty="0" err="1"/>
              <a:t>dördüncü</a:t>
            </a:r>
            <a:r>
              <a:rPr lang="en-US" sz="1400" dirty="0"/>
              <a:t> </a:t>
            </a:r>
            <a:r>
              <a:rPr lang="en-US" sz="1400" dirty="0" err="1"/>
              <a:t>çağrı</a:t>
            </a:r>
            <a:r>
              <a:rPr lang="en-US" sz="1400" dirty="0"/>
              <a:t>, </a:t>
            </a:r>
            <a:r>
              <a:rPr lang="en-US" sz="1400" dirty="0" err="1"/>
              <a:t>üçüncü</a:t>
            </a:r>
            <a:r>
              <a:rPr lang="en-US" sz="1400" dirty="0"/>
              <a:t> </a:t>
            </a:r>
            <a:r>
              <a:rPr lang="en-US" sz="1400" dirty="0" err="1"/>
              <a:t>çağrı</a:t>
            </a:r>
            <a:r>
              <a:rPr lang="en-US" sz="1400" dirty="0"/>
              <a:t> </a:t>
            </a:r>
            <a:r>
              <a:rPr lang="en-US" sz="1400" dirty="0" err="1"/>
              <a:t>ve</a:t>
            </a:r>
            <a:r>
              <a:rPr lang="en-US" sz="1400" dirty="0"/>
              <a:t> </a:t>
            </a:r>
            <a:r>
              <a:rPr lang="en-US" sz="1400" dirty="0" err="1"/>
              <a:t>ikinci</a:t>
            </a:r>
            <a:r>
              <a:rPr lang="en-US" sz="1400" dirty="0"/>
              <a:t> </a:t>
            </a:r>
            <a:r>
              <a:rPr lang="en-US" sz="1400" dirty="0" err="1"/>
              <a:t>çağrı</a:t>
            </a:r>
            <a:r>
              <a:rPr lang="en-US" sz="1400" dirty="0"/>
              <a:t> </a:t>
            </a:r>
            <a:r>
              <a:rPr lang="en-US" sz="1400" dirty="0" err="1"/>
              <a:t>sırasıyla</a:t>
            </a:r>
            <a:r>
              <a:rPr lang="en-US" sz="1400" dirty="0"/>
              <a:t> 2 </a:t>
            </a:r>
            <a:r>
              <a:rPr lang="en-US" sz="1400" dirty="0" err="1"/>
              <a:t>değerini</a:t>
            </a:r>
            <a:r>
              <a:rPr lang="en-US" sz="1400" dirty="0"/>
              <a:t> </a:t>
            </a:r>
            <a:r>
              <a:rPr lang="en-US" sz="1400" dirty="0" err="1"/>
              <a:t>alır</a:t>
            </a:r>
            <a:r>
              <a:rPr lang="en-US" sz="1400" dirty="0"/>
              <a:t> </a:t>
            </a:r>
            <a:r>
              <a:rPr lang="en-US" sz="1400" dirty="0" err="1"/>
              <a:t>ve</a:t>
            </a:r>
            <a:r>
              <a:rPr lang="en-US" sz="1400" dirty="0"/>
              <a:t> </a:t>
            </a:r>
            <a:r>
              <a:rPr lang="en-US" sz="1400" dirty="0" err="1"/>
              <a:t>ackermann</a:t>
            </a:r>
            <a:r>
              <a:rPr lang="en-US" sz="1400" dirty="0"/>
              <a:t>(1, 2) </a:t>
            </a:r>
            <a:r>
              <a:rPr lang="en-US" sz="1400" dirty="0" err="1"/>
              <a:t>çağrısını</a:t>
            </a:r>
            <a:r>
              <a:rPr lang="en-US" sz="1400" dirty="0"/>
              <a:t> </a:t>
            </a:r>
            <a:r>
              <a:rPr lang="en-US" sz="1400" dirty="0" err="1"/>
              <a:t>hesaplar</a:t>
            </a:r>
            <a:endParaRPr lang="en-US" sz="1400" dirty="0"/>
          </a:p>
          <a:p>
            <a:r>
              <a:rPr lang="en-US" sz="1400" dirty="0"/>
              <a:t>16-Bu </a:t>
            </a:r>
            <a:r>
              <a:rPr lang="en-US" sz="1400" dirty="0" err="1"/>
              <a:t>işlem</a:t>
            </a:r>
            <a:r>
              <a:rPr lang="en-US" sz="1400" dirty="0"/>
              <a:t> </a:t>
            </a:r>
            <a:r>
              <a:rPr lang="en-US" sz="1400" dirty="0" err="1"/>
              <a:t>sırasıyla</a:t>
            </a:r>
            <a:r>
              <a:rPr lang="en-US" sz="1400" dirty="0"/>
              <a:t> </a:t>
            </a:r>
            <a:r>
              <a:rPr lang="en-US" sz="1400" dirty="0" err="1"/>
              <a:t>geriye</a:t>
            </a:r>
            <a:r>
              <a:rPr lang="en-US" sz="1400" dirty="0"/>
              <a:t> </a:t>
            </a:r>
            <a:r>
              <a:rPr lang="en-US" sz="1400" dirty="0" err="1"/>
              <a:t>doğru</a:t>
            </a:r>
            <a:r>
              <a:rPr lang="en-US" sz="1400" dirty="0"/>
              <a:t> </a:t>
            </a:r>
            <a:r>
              <a:rPr lang="en-US" sz="1400" dirty="0" err="1"/>
              <a:t>devam</a:t>
            </a:r>
            <a:r>
              <a:rPr lang="en-US" sz="1400" dirty="0"/>
              <a:t> </a:t>
            </a:r>
            <a:r>
              <a:rPr lang="en-US" sz="1400" dirty="0" err="1"/>
              <a:t>eder</a:t>
            </a:r>
            <a:r>
              <a:rPr lang="en-US" sz="1400" dirty="0"/>
              <a:t> </a:t>
            </a:r>
            <a:r>
              <a:rPr lang="en-US" sz="1400" dirty="0" err="1"/>
              <a:t>ve</a:t>
            </a:r>
            <a:r>
              <a:rPr lang="en-US" sz="1400" dirty="0"/>
              <a:t> </a:t>
            </a:r>
            <a:r>
              <a:rPr lang="en-US" sz="1400" dirty="0" err="1"/>
              <a:t>sonunda</a:t>
            </a:r>
            <a:r>
              <a:rPr lang="en-US" sz="1400" dirty="0"/>
              <a:t> ilk </a:t>
            </a:r>
            <a:r>
              <a:rPr lang="en-US" sz="1400" dirty="0" err="1"/>
              <a:t>çağrı</a:t>
            </a:r>
            <a:r>
              <a:rPr lang="en-US" sz="1400" dirty="0"/>
              <a:t> </a:t>
            </a:r>
            <a:r>
              <a:rPr lang="en-US" sz="1400" dirty="0" err="1"/>
              <a:t>olan</a:t>
            </a:r>
            <a:r>
              <a:rPr lang="en-US" sz="1400" dirty="0"/>
              <a:t> </a:t>
            </a:r>
            <a:r>
              <a:rPr lang="en-US" sz="1400" dirty="0" err="1"/>
              <a:t>ackermann</a:t>
            </a:r>
            <a:r>
              <a:rPr lang="en-US" sz="1400" dirty="0"/>
              <a:t>(3, 4) </a:t>
            </a:r>
            <a:r>
              <a:rPr lang="en-US" sz="1400" dirty="0" err="1"/>
              <a:t>sonucu</a:t>
            </a:r>
            <a:r>
              <a:rPr lang="en-US" sz="1400" dirty="0"/>
              <a:t> </a:t>
            </a:r>
            <a:r>
              <a:rPr lang="en-US" sz="1400" dirty="0" err="1"/>
              <a:t>olarak</a:t>
            </a:r>
            <a:r>
              <a:rPr lang="en-US" sz="1400" dirty="0"/>
              <a:t> 125 </a:t>
            </a:r>
            <a:r>
              <a:rPr lang="en-US" sz="1400" dirty="0" err="1"/>
              <a:t>döndürülür</a:t>
            </a:r>
            <a:r>
              <a:rPr lang="en-US" sz="1400" dirty="0"/>
              <a:t>.</a:t>
            </a:r>
          </a:p>
          <a:p>
            <a:r>
              <a:rPr lang="en-US" sz="1400" dirty="0"/>
              <a:t>17-Programın </a:t>
            </a:r>
            <a:r>
              <a:rPr lang="en-US" sz="1400" dirty="0" err="1"/>
              <a:t>çıktısı</a:t>
            </a:r>
            <a:r>
              <a:rPr lang="en-US" sz="1400" dirty="0"/>
              <a:t> </a:t>
            </a:r>
            <a:r>
              <a:rPr lang="en-US" sz="1400" dirty="0" err="1"/>
              <a:t>olarak</a:t>
            </a:r>
            <a:r>
              <a:rPr lang="en-US" sz="1400" dirty="0"/>
              <a:t> 125</a:t>
            </a:r>
          </a:p>
        </p:txBody>
      </p:sp>
    </p:spTree>
    <p:extLst>
      <p:ext uri="{BB962C8B-B14F-4D97-AF65-F5344CB8AC3E}">
        <p14:creationId xmlns:p14="http://schemas.microsoft.com/office/powerpoint/2010/main" val="16546610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81109"/>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1477328"/>
          </a:xfrm>
          <a:prstGeom prst="rect">
            <a:avLst/>
          </a:prstGeom>
          <a:noFill/>
        </p:spPr>
        <p:txBody>
          <a:bodyPr wrap="square" rtlCol="0">
            <a:spAutoFit/>
          </a:bodyPr>
          <a:lstStyle/>
          <a:p>
            <a:r>
              <a:rPr lang="tr-TR" b="1" dirty="0"/>
              <a:t>ÖRNEK SORU 15.1 Hanoi Kuleleri Oyunu: </a:t>
            </a:r>
            <a:r>
              <a:rPr lang="tr-TR" dirty="0"/>
              <a:t> Dik olarak konumlandırılmış üç çubuk (A, B, C) verilir. İlk çubukta en küçük disk en üstte olacak şekilde yerleştirilmiş farklı büyüklükte </a:t>
            </a:r>
            <a:r>
              <a:rPr lang="tr-TR" b="1" dirty="0"/>
              <a:t>n</a:t>
            </a:r>
            <a:r>
              <a:rPr lang="tr-TR" dirty="0"/>
              <a:t> adet disk vardır.</a:t>
            </a:r>
          </a:p>
          <a:p>
            <a:endParaRPr lang="tr-TR" dirty="0"/>
          </a:p>
          <a:p>
            <a:r>
              <a:rPr lang="tr-TR" b="1" dirty="0"/>
              <a:t>Oyunun Amacı:</a:t>
            </a:r>
          </a:p>
        </p:txBody>
      </p:sp>
      <p:pic>
        <p:nvPicPr>
          <p:cNvPr id="6" name="Picture 5" descr="A picture containing line, design&#10;&#10;Description automatically generated">
            <a:extLst>
              <a:ext uri="{FF2B5EF4-FFF2-40B4-BE49-F238E27FC236}">
                <a16:creationId xmlns:a16="http://schemas.microsoft.com/office/drawing/2014/main" id="{07A3295D-C722-870C-3D20-8B860364EA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4086" y="2265216"/>
            <a:ext cx="2484858" cy="1568434"/>
          </a:xfrm>
          <a:prstGeom prst="rect">
            <a:avLst/>
          </a:prstGeom>
        </p:spPr>
      </p:pic>
      <p:sp>
        <p:nvSpPr>
          <p:cNvPr id="8" name="TextBox 7">
            <a:extLst>
              <a:ext uri="{FF2B5EF4-FFF2-40B4-BE49-F238E27FC236}">
                <a16:creationId xmlns:a16="http://schemas.microsoft.com/office/drawing/2014/main" id="{941520A5-7518-83C5-F2BB-9CDA00E3FB10}"/>
              </a:ext>
            </a:extLst>
          </p:cNvPr>
          <p:cNvSpPr txBox="1"/>
          <p:nvPr/>
        </p:nvSpPr>
        <p:spPr>
          <a:xfrm>
            <a:off x="2249424" y="2265216"/>
            <a:ext cx="5047488" cy="1477328"/>
          </a:xfrm>
          <a:prstGeom prst="rect">
            <a:avLst/>
          </a:prstGeom>
          <a:noFill/>
        </p:spPr>
        <p:txBody>
          <a:bodyPr wrap="square" rtlCol="0">
            <a:spAutoFit/>
          </a:bodyPr>
          <a:lstStyle/>
          <a:p>
            <a:r>
              <a:rPr lang="tr-TR" dirty="0"/>
              <a:t>A çubuğunda küçükten büyüğe sıralı haldeki diskleri, verilen kurallara uyarak C çubuğuna yine aynı şekilde küçükten </a:t>
            </a:r>
            <a:r>
              <a:rPr lang="tr-TR" dirty="0" err="1"/>
              <a:t>büyüğer</a:t>
            </a:r>
            <a:r>
              <a:rPr lang="tr-TR" dirty="0"/>
              <a:t> sıralı olacak şekilde taşımak ve bu işlemi </a:t>
            </a:r>
            <a:r>
              <a:rPr lang="tr-TR" dirty="0" err="1"/>
              <a:t>minimım</a:t>
            </a:r>
            <a:r>
              <a:rPr lang="tr-TR" dirty="0"/>
              <a:t> adımda (3 disk için 7 adımda) tamamlanmaktadır. Kurallar ise şöyledir.</a:t>
            </a:r>
            <a:endParaRPr lang="en-US" dirty="0"/>
          </a:p>
        </p:txBody>
      </p:sp>
      <p:sp>
        <p:nvSpPr>
          <p:cNvPr id="9" name="TextBox 8">
            <a:extLst>
              <a:ext uri="{FF2B5EF4-FFF2-40B4-BE49-F238E27FC236}">
                <a16:creationId xmlns:a16="http://schemas.microsoft.com/office/drawing/2014/main" id="{55FECBFC-C714-5E78-E90C-BBF71AAB80F0}"/>
              </a:ext>
            </a:extLst>
          </p:cNvPr>
          <p:cNvSpPr txBox="1"/>
          <p:nvPr/>
        </p:nvSpPr>
        <p:spPr>
          <a:xfrm>
            <a:off x="2377440" y="4096512"/>
            <a:ext cx="7369304" cy="646331"/>
          </a:xfrm>
          <a:prstGeom prst="rect">
            <a:avLst/>
          </a:prstGeom>
          <a:noFill/>
        </p:spPr>
        <p:txBody>
          <a:bodyPr wrap="square" rtlCol="0">
            <a:spAutoFit/>
          </a:bodyPr>
          <a:lstStyle/>
          <a:p>
            <a:pPr marL="285750" indent="-285750">
              <a:buFont typeface="Arial" panose="020B0604020202020204" pitchFamily="34" charset="0"/>
              <a:buChar char="•"/>
            </a:pPr>
            <a:r>
              <a:rPr lang="tr-TR" dirty="0"/>
              <a:t>Aynı anda sadece tek disk taşınabilir.</a:t>
            </a:r>
          </a:p>
          <a:p>
            <a:pPr marL="285750" indent="-285750">
              <a:buFont typeface="Arial" panose="020B0604020202020204" pitchFamily="34" charset="0"/>
              <a:buChar char="•"/>
            </a:pPr>
            <a:r>
              <a:rPr lang="tr-TR" dirty="0"/>
              <a:t>Bir disk boş bir çubuğa veya daha büyük bir diskin üzerine taşınabilir.</a:t>
            </a:r>
            <a:endParaRPr lang="en-US" dirty="0"/>
          </a:p>
        </p:txBody>
      </p:sp>
    </p:spTree>
    <p:extLst>
      <p:ext uri="{BB962C8B-B14F-4D97-AF65-F5344CB8AC3E}">
        <p14:creationId xmlns:p14="http://schemas.microsoft.com/office/powerpoint/2010/main" val="18484532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15.1 Hanoi Kuleleri Oyunu Çözümü:</a:t>
            </a:r>
          </a:p>
        </p:txBody>
      </p:sp>
      <p:pic>
        <p:nvPicPr>
          <p:cNvPr id="10" name="Picture 9" descr="A picture containing text, screenshot, display&#10;&#10;Description automatically generated">
            <a:extLst>
              <a:ext uri="{FF2B5EF4-FFF2-40B4-BE49-F238E27FC236}">
                <a16:creationId xmlns:a16="http://schemas.microsoft.com/office/drawing/2014/main" id="{EE83483D-D694-3CF7-9BD3-CAB9404A2E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574" y="1868556"/>
            <a:ext cx="6820852" cy="3038899"/>
          </a:xfrm>
          <a:prstGeom prst="rect">
            <a:avLst/>
          </a:pr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DCE9A666-7778-41E0-7735-84A5F50F8F0C}"/>
              </a:ext>
            </a:extLst>
          </p:cNvPr>
          <p:cNvSpPr txBox="1"/>
          <p:nvPr/>
        </p:nvSpPr>
        <p:spPr>
          <a:xfrm>
            <a:off x="3727704" y="4907605"/>
            <a:ext cx="4736592" cy="646331"/>
          </a:xfrm>
          <a:prstGeom prst="rect">
            <a:avLst/>
          </a:prstGeom>
          <a:noFill/>
        </p:spPr>
        <p:txBody>
          <a:bodyPr wrap="square" rtlCol="0">
            <a:spAutoFit/>
          </a:bodyPr>
          <a:lstStyle/>
          <a:p>
            <a:pPr algn="ctr"/>
            <a:r>
              <a:rPr lang="tr-TR" dirty="0"/>
              <a:t>Örnek Soru 15.1 Çözümü</a:t>
            </a:r>
          </a:p>
          <a:p>
            <a:pPr algn="ctr"/>
            <a:r>
              <a:rPr lang="tr-TR" dirty="0"/>
              <a:t>(ornek_soru_15.1.py)</a:t>
            </a:r>
            <a:endParaRPr lang="en-US" dirty="0"/>
          </a:p>
        </p:txBody>
      </p:sp>
    </p:spTree>
    <p:extLst>
      <p:ext uri="{BB962C8B-B14F-4D97-AF65-F5344CB8AC3E}">
        <p14:creationId xmlns:p14="http://schemas.microsoft.com/office/powerpoint/2010/main" val="905413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15.1 Hanoi Kuleleri Oyunu Çözümü:</a:t>
            </a:r>
          </a:p>
        </p:txBody>
      </p:sp>
      <p:pic>
        <p:nvPicPr>
          <p:cNvPr id="6" name="Picture 5" descr="A screen shot of a computer screen&#10;&#10;Description automatically generated with low confidence">
            <a:extLst>
              <a:ext uri="{FF2B5EF4-FFF2-40B4-BE49-F238E27FC236}">
                <a16:creationId xmlns:a16="http://schemas.microsoft.com/office/drawing/2014/main" id="{E9EBB8AE-F6A7-8135-8533-6C70D1B79A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8287" y="2009464"/>
            <a:ext cx="4582164" cy="1705213"/>
          </a:xfrm>
          <a:prstGeom prst="rect">
            <a:avLst/>
          </a:prstGeom>
        </p:spPr>
      </p:pic>
      <p:sp>
        <p:nvSpPr>
          <p:cNvPr id="8" name="TextBox 7">
            <a:extLst>
              <a:ext uri="{FF2B5EF4-FFF2-40B4-BE49-F238E27FC236}">
                <a16:creationId xmlns:a16="http://schemas.microsoft.com/office/drawing/2014/main" id="{FA4FE6BC-51AF-6A79-7AE1-94D58562285D}"/>
              </a:ext>
            </a:extLst>
          </p:cNvPr>
          <p:cNvSpPr txBox="1"/>
          <p:nvPr/>
        </p:nvSpPr>
        <p:spPr>
          <a:xfrm>
            <a:off x="2478287" y="1506974"/>
            <a:ext cx="1906834" cy="369332"/>
          </a:xfrm>
          <a:prstGeom prst="rect">
            <a:avLst/>
          </a:prstGeom>
          <a:noFill/>
        </p:spPr>
        <p:txBody>
          <a:bodyPr wrap="square" rtlCol="0">
            <a:spAutoFit/>
          </a:bodyPr>
          <a:lstStyle/>
          <a:p>
            <a:r>
              <a:rPr lang="tr-TR" dirty="0"/>
              <a:t>EKRAN ÇIKTISI</a:t>
            </a:r>
            <a:endParaRPr lang="en-US" dirty="0"/>
          </a:p>
        </p:txBody>
      </p:sp>
    </p:spTree>
    <p:extLst>
      <p:ext uri="{BB962C8B-B14F-4D97-AF65-F5344CB8AC3E}">
        <p14:creationId xmlns:p14="http://schemas.microsoft.com/office/powerpoint/2010/main" val="1119758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69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157224" y="787888"/>
            <a:ext cx="7589520" cy="369332"/>
          </a:xfrm>
          <a:prstGeom prst="rect">
            <a:avLst/>
          </a:prstGeom>
          <a:noFill/>
        </p:spPr>
        <p:txBody>
          <a:bodyPr wrap="square" rtlCol="0">
            <a:spAutoFit/>
          </a:bodyPr>
          <a:lstStyle/>
          <a:p>
            <a:r>
              <a:rPr lang="tr-TR" b="1" dirty="0"/>
              <a:t>ÖRNEK SORU 15.1 Hanoi Kuleleri Oyunu Çözümünün Detaylı Anlatımı:</a:t>
            </a:r>
          </a:p>
        </p:txBody>
      </p:sp>
      <p:sp>
        <p:nvSpPr>
          <p:cNvPr id="5" name="TextBox 4">
            <a:extLst>
              <a:ext uri="{FF2B5EF4-FFF2-40B4-BE49-F238E27FC236}">
                <a16:creationId xmlns:a16="http://schemas.microsoft.com/office/drawing/2014/main" id="{EE464E78-EEFB-6109-363C-A20E20E6DFD6}"/>
              </a:ext>
            </a:extLst>
          </p:cNvPr>
          <p:cNvSpPr txBox="1"/>
          <p:nvPr/>
        </p:nvSpPr>
        <p:spPr>
          <a:xfrm>
            <a:off x="1945408" y="1142991"/>
            <a:ext cx="7593656" cy="5447645"/>
          </a:xfrm>
          <a:prstGeom prst="rect">
            <a:avLst/>
          </a:prstGeom>
          <a:noFill/>
        </p:spPr>
        <p:txBody>
          <a:bodyPr wrap="square" rtlCol="0">
            <a:spAutoFit/>
          </a:bodyPr>
          <a:lstStyle/>
          <a:p>
            <a:r>
              <a:rPr lang="en-US" sz="1200" dirty="0"/>
              <a:t>Hanoi </a:t>
            </a:r>
            <a:r>
              <a:rPr lang="en-US" sz="1200" dirty="0" err="1"/>
              <a:t>Kuleleri</a:t>
            </a:r>
            <a:r>
              <a:rPr lang="en-US" sz="1200" dirty="0"/>
              <a:t> </a:t>
            </a:r>
            <a:r>
              <a:rPr lang="en-US" sz="1200" dirty="0" err="1"/>
              <a:t>problemi</a:t>
            </a:r>
            <a:r>
              <a:rPr lang="en-US" sz="1200" dirty="0"/>
              <a:t> </a:t>
            </a:r>
            <a:r>
              <a:rPr lang="en-US" sz="1200" dirty="0" err="1"/>
              <a:t>çözümünü</a:t>
            </a:r>
            <a:r>
              <a:rPr lang="en-US" sz="1200" dirty="0"/>
              <a:t> </a:t>
            </a:r>
            <a:r>
              <a:rPr lang="en-US" sz="1200" dirty="0" err="1"/>
              <a:t>adım</a:t>
            </a:r>
            <a:r>
              <a:rPr lang="en-US" sz="1200" dirty="0"/>
              <a:t> </a:t>
            </a:r>
            <a:r>
              <a:rPr lang="en-US" sz="1200" dirty="0" err="1"/>
              <a:t>adım</a:t>
            </a:r>
            <a:r>
              <a:rPr lang="en-US" sz="1200" dirty="0"/>
              <a:t> </a:t>
            </a:r>
            <a:r>
              <a:rPr lang="en-US" sz="1200" dirty="0" err="1"/>
              <a:t>anlatalım</a:t>
            </a:r>
            <a:r>
              <a:rPr lang="en-US" sz="1200" dirty="0"/>
              <a:t>:</a:t>
            </a:r>
          </a:p>
          <a:p>
            <a:r>
              <a:rPr lang="en-US" sz="1200" dirty="0"/>
              <a:t>1- </a:t>
            </a:r>
            <a:r>
              <a:rPr lang="en-US" sz="1200" dirty="0" err="1"/>
              <a:t>Başlangıç</a:t>
            </a:r>
            <a:r>
              <a:rPr lang="en-US" sz="1200" dirty="0"/>
              <a:t> </a:t>
            </a:r>
            <a:r>
              <a:rPr lang="en-US" sz="1200" dirty="0" err="1"/>
              <a:t>durumu</a:t>
            </a:r>
            <a:r>
              <a:rPr lang="en-US" sz="1200" dirty="0"/>
              <a:t>: İlk </a:t>
            </a:r>
            <a:r>
              <a:rPr lang="en-US" sz="1200" dirty="0" err="1"/>
              <a:t>çubukta</a:t>
            </a:r>
            <a:r>
              <a:rPr lang="en-US" sz="1200" dirty="0"/>
              <a:t>, </a:t>
            </a:r>
            <a:r>
              <a:rPr lang="en-US" sz="1200" dirty="0" err="1"/>
              <a:t>en</a:t>
            </a:r>
            <a:r>
              <a:rPr lang="en-US" sz="1200" dirty="0"/>
              <a:t> </a:t>
            </a:r>
            <a:r>
              <a:rPr lang="en-US" sz="1200" dirty="0" err="1"/>
              <a:t>küçük</a:t>
            </a:r>
            <a:r>
              <a:rPr lang="en-US" sz="1200" dirty="0"/>
              <a:t> disk </a:t>
            </a:r>
            <a:r>
              <a:rPr lang="en-US" sz="1200" dirty="0" err="1"/>
              <a:t>en</a:t>
            </a:r>
            <a:r>
              <a:rPr lang="en-US" sz="1200" dirty="0"/>
              <a:t> </a:t>
            </a:r>
            <a:r>
              <a:rPr lang="en-US" sz="1200" dirty="0" err="1"/>
              <a:t>üstte</a:t>
            </a:r>
            <a:r>
              <a:rPr lang="en-US" sz="1200" dirty="0"/>
              <a:t> </a:t>
            </a:r>
            <a:r>
              <a:rPr lang="en-US" sz="1200" dirty="0" err="1"/>
              <a:t>olacak</a:t>
            </a:r>
            <a:r>
              <a:rPr lang="en-US" sz="1200" dirty="0"/>
              <a:t> </a:t>
            </a:r>
            <a:r>
              <a:rPr lang="en-US" sz="1200" dirty="0" err="1"/>
              <a:t>şekilde</a:t>
            </a:r>
            <a:r>
              <a:rPr lang="en-US" sz="1200" dirty="0"/>
              <a:t> </a:t>
            </a:r>
            <a:r>
              <a:rPr lang="en-US" sz="1200" dirty="0" err="1"/>
              <a:t>farklı</a:t>
            </a:r>
            <a:r>
              <a:rPr lang="en-US" sz="1200" dirty="0"/>
              <a:t> </a:t>
            </a:r>
            <a:r>
              <a:rPr lang="en-US" sz="1200" dirty="0" err="1"/>
              <a:t>büyüklükte</a:t>
            </a:r>
            <a:r>
              <a:rPr lang="en-US" sz="1200" dirty="0"/>
              <a:t> n </a:t>
            </a:r>
            <a:r>
              <a:rPr lang="en-US" sz="1200" dirty="0" err="1"/>
              <a:t>adet</a:t>
            </a:r>
            <a:r>
              <a:rPr lang="en-US" sz="1200" dirty="0"/>
              <a:t> disk </a:t>
            </a:r>
            <a:r>
              <a:rPr lang="en-US" sz="1200" dirty="0" err="1"/>
              <a:t>bulunuyor</a:t>
            </a:r>
            <a:r>
              <a:rPr lang="en-US" sz="1200" dirty="0"/>
              <a:t>. </a:t>
            </a:r>
            <a:r>
              <a:rPr lang="en-US" sz="1200" dirty="0" err="1"/>
              <a:t>Diğer</a:t>
            </a:r>
            <a:r>
              <a:rPr lang="en-US" sz="1200" dirty="0"/>
              <a:t> </a:t>
            </a:r>
            <a:r>
              <a:rPr lang="en-US" sz="1200" dirty="0" err="1"/>
              <a:t>iki</a:t>
            </a:r>
            <a:r>
              <a:rPr lang="en-US" sz="1200" dirty="0"/>
              <a:t> </a:t>
            </a:r>
            <a:r>
              <a:rPr lang="en-US" sz="1200" dirty="0" err="1"/>
              <a:t>çubuk</a:t>
            </a:r>
            <a:r>
              <a:rPr lang="en-US" sz="1200" dirty="0"/>
              <a:t> </a:t>
            </a:r>
            <a:r>
              <a:rPr lang="en-US" sz="1200" dirty="0" err="1"/>
              <a:t>boş</a:t>
            </a:r>
            <a:r>
              <a:rPr lang="en-US" sz="1200" dirty="0"/>
              <a:t>.</a:t>
            </a:r>
          </a:p>
          <a:p>
            <a:r>
              <a:rPr lang="en-US" sz="1200" dirty="0"/>
              <a:t>2- </a:t>
            </a:r>
            <a:r>
              <a:rPr lang="en-US" sz="1200" dirty="0" err="1"/>
              <a:t>Adım</a:t>
            </a:r>
            <a:r>
              <a:rPr lang="en-US" sz="1200" dirty="0"/>
              <a:t> 1: (n-1) </a:t>
            </a:r>
            <a:r>
              <a:rPr lang="en-US" sz="1200" dirty="0" err="1"/>
              <a:t>diskini</a:t>
            </a:r>
            <a:r>
              <a:rPr lang="en-US" sz="1200" dirty="0"/>
              <a:t> </a:t>
            </a:r>
            <a:r>
              <a:rPr lang="en-US" sz="1200" dirty="0" err="1"/>
              <a:t>yardımcı</a:t>
            </a:r>
            <a:r>
              <a:rPr lang="en-US" sz="1200" dirty="0"/>
              <a:t> </a:t>
            </a:r>
            <a:r>
              <a:rPr lang="en-US" sz="1200" dirty="0" err="1"/>
              <a:t>çubuğa</a:t>
            </a:r>
            <a:r>
              <a:rPr lang="en-US" sz="1200" dirty="0"/>
              <a:t> </a:t>
            </a:r>
            <a:r>
              <a:rPr lang="en-US" sz="1200" dirty="0" err="1"/>
              <a:t>taşıma</a:t>
            </a:r>
            <a:r>
              <a:rPr lang="en-US" sz="1200" dirty="0"/>
              <a:t>:</a:t>
            </a:r>
          </a:p>
          <a:p>
            <a:r>
              <a:rPr lang="en-US" sz="1200" dirty="0"/>
              <a:t>    * İlk </a:t>
            </a:r>
            <a:r>
              <a:rPr lang="en-US" sz="1200" dirty="0" err="1"/>
              <a:t>adımda</a:t>
            </a:r>
            <a:r>
              <a:rPr lang="en-US" sz="1200" dirty="0"/>
              <a:t>, </a:t>
            </a:r>
            <a:r>
              <a:rPr lang="en-US" sz="1200" dirty="0" err="1"/>
              <a:t>en</a:t>
            </a:r>
            <a:r>
              <a:rPr lang="en-US" sz="1200" dirty="0"/>
              <a:t> </a:t>
            </a:r>
            <a:r>
              <a:rPr lang="en-US" sz="1200" dirty="0" err="1"/>
              <a:t>büyük</a:t>
            </a:r>
            <a:r>
              <a:rPr lang="en-US" sz="1200" dirty="0"/>
              <a:t> disk </a:t>
            </a:r>
            <a:r>
              <a:rPr lang="en-US" sz="1200" dirty="0" err="1"/>
              <a:t>hariç</a:t>
            </a:r>
            <a:r>
              <a:rPr lang="en-US" sz="1200" dirty="0"/>
              <a:t> (n-1) </a:t>
            </a:r>
            <a:r>
              <a:rPr lang="en-US" sz="1200" dirty="0" err="1"/>
              <a:t>adet</a:t>
            </a:r>
            <a:r>
              <a:rPr lang="en-US" sz="1200" dirty="0"/>
              <a:t> </a:t>
            </a:r>
            <a:r>
              <a:rPr lang="en-US" sz="1200" dirty="0" err="1"/>
              <a:t>diskimizi</a:t>
            </a:r>
            <a:r>
              <a:rPr lang="en-US" sz="1200" dirty="0"/>
              <a:t> </a:t>
            </a:r>
            <a:r>
              <a:rPr lang="en-US" sz="1200" dirty="0" err="1"/>
              <a:t>yardımcı</a:t>
            </a:r>
            <a:r>
              <a:rPr lang="en-US" sz="1200" dirty="0"/>
              <a:t> </a:t>
            </a:r>
            <a:r>
              <a:rPr lang="en-US" sz="1200" dirty="0" err="1"/>
              <a:t>çubuğa</a:t>
            </a:r>
            <a:r>
              <a:rPr lang="en-US" sz="1200" dirty="0"/>
              <a:t> </a:t>
            </a:r>
            <a:r>
              <a:rPr lang="en-US" sz="1200" dirty="0" err="1"/>
              <a:t>taşımamız</a:t>
            </a:r>
            <a:r>
              <a:rPr lang="en-US" sz="1200" dirty="0"/>
              <a:t> </a:t>
            </a:r>
            <a:r>
              <a:rPr lang="en-US" sz="1200" dirty="0" err="1"/>
              <a:t>gerekiyor</a:t>
            </a:r>
            <a:r>
              <a:rPr lang="en-US" sz="1200" dirty="0"/>
              <a:t>.</a:t>
            </a:r>
          </a:p>
          <a:p>
            <a:r>
              <a:rPr lang="en-US" sz="1200" dirty="0"/>
              <a:t>    * Bu </a:t>
            </a:r>
            <a:r>
              <a:rPr lang="en-US" sz="1200" dirty="0" err="1"/>
              <a:t>adımı</a:t>
            </a:r>
            <a:r>
              <a:rPr lang="en-US" sz="1200" dirty="0"/>
              <a:t> </a:t>
            </a:r>
            <a:r>
              <a:rPr lang="en-US" sz="1200" dirty="0" err="1"/>
              <a:t>gerçekleştirmek</a:t>
            </a:r>
            <a:r>
              <a:rPr lang="en-US" sz="1200" dirty="0"/>
              <a:t> </a:t>
            </a:r>
            <a:r>
              <a:rPr lang="en-US" sz="1200" dirty="0" err="1"/>
              <a:t>için</a:t>
            </a:r>
            <a:r>
              <a:rPr lang="en-US" sz="1200" dirty="0"/>
              <a:t> </a:t>
            </a:r>
            <a:r>
              <a:rPr lang="en-US" sz="1200" dirty="0" err="1"/>
              <a:t>özyinelemeli</a:t>
            </a:r>
            <a:r>
              <a:rPr lang="en-US" sz="1200" dirty="0"/>
              <a:t> </a:t>
            </a:r>
            <a:r>
              <a:rPr lang="en-US" sz="1200" dirty="0" err="1"/>
              <a:t>olarak</a:t>
            </a:r>
            <a:r>
              <a:rPr lang="en-US" sz="1200" dirty="0"/>
              <a:t> </a:t>
            </a:r>
            <a:r>
              <a:rPr lang="en-US" sz="1200" dirty="0" err="1"/>
              <a:t>hanoi</a:t>
            </a:r>
            <a:r>
              <a:rPr lang="en-US" sz="1200" dirty="0"/>
              <a:t>(n - 1, </a:t>
            </a:r>
            <a:r>
              <a:rPr lang="en-US" sz="1200" dirty="0" err="1"/>
              <a:t>baslangic</a:t>
            </a:r>
            <a:r>
              <a:rPr lang="en-US" sz="1200" dirty="0"/>
              <a:t>, </a:t>
            </a:r>
            <a:r>
              <a:rPr lang="en-US" sz="1200" dirty="0" err="1"/>
              <a:t>hedef</a:t>
            </a:r>
            <a:r>
              <a:rPr lang="en-US" sz="1200" dirty="0"/>
              <a:t>, </a:t>
            </a:r>
            <a:r>
              <a:rPr lang="en-US" sz="1200" dirty="0" err="1"/>
              <a:t>yardimci</a:t>
            </a:r>
            <a:r>
              <a:rPr lang="en-US" sz="1200" dirty="0"/>
              <a:t>) </a:t>
            </a:r>
            <a:r>
              <a:rPr lang="en-US" sz="1200" dirty="0" err="1"/>
              <a:t>çağrısı</a:t>
            </a:r>
            <a:r>
              <a:rPr lang="en-US" sz="1200" dirty="0"/>
              <a:t> </a:t>
            </a:r>
            <a:r>
              <a:rPr lang="en-US" sz="1200" dirty="0" err="1"/>
              <a:t>yapılır</a:t>
            </a:r>
            <a:r>
              <a:rPr lang="en-US" sz="1200" dirty="0"/>
              <a:t>.</a:t>
            </a:r>
          </a:p>
          <a:p>
            <a:r>
              <a:rPr lang="en-US" sz="1200" dirty="0"/>
              <a:t>    * Bu </a:t>
            </a:r>
            <a:r>
              <a:rPr lang="en-US" sz="1200" dirty="0" err="1"/>
              <a:t>çağrı</a:t>
            </a:r>
            <a:r>
              <a:rPr lang="en-US" sz="1200" dirty="0"/>
              <a:t>, </a:t>
            </a:r>
            <a:r>
              <a:rPr lang="en-US" sz="1200" dirty="0" err="1"/>
              <a:t>en</a:t>
            </a:r>
            <a:r>
              <a:rPr lang="en-US" sz="1200" dirty="0"/>
              <a:t> </a:t>
            </a:r>
            <a:r>
              <a:rPr lang="en-US" sz="1200" dirty="0" err="1"/>
              <a:t>büyük</a:t>
            </a:r>
            <a:r>
              <a:rPr lang="en-US" sz="1200" dirty="0"/>
              <a:t> </a:t>
            </a:r>
            <a:r>
              <a:rPr lang="en-US" sz="1200" dirty="0" err="1"/>
              <a:t>olmayan</a:t>
            </a:r>
            <a:r>
              <a:rPr lang="en-US" sz="1200" dirty="0"/>
              <a:t> </a:t>
            </a:r>
            <a:r>
              <a:rPr lang="en-US" sz="1200" dirty="0" err="1"/>
              <a:t>diskleri</a:t>
            </a:r>
            <a:r>
              <a:rPr lang="en-US" sz="1200" dirty="0"/>
              <a:t> </a:t>
            </a:r>
            <a:r>
              <a:rPr lang="en-US" sz="1200" dirty="0" err="1"/>
              <a:t>baslangic</a:t>
            </a:r>
            <a:r>
              <a:rPr lang="en-US" sz="1200" dirty="0"/>
              <a:t> </a:t>
            </a:r>
            <a:r>
              <a:rPr lang="en-US" sz="1200" dirty="0" err="1"/>
              <a:t>çubuğundan</a:t>
            </a:r>
            <a:r>
              <a:rPr lang="en-US" sz="1200" dirty="0"/>
              <a:t> </a:t>
            </a:r>
            <a:r>
              <a:rPr lang="en-US" sz="1200" dirty="0" err="1"/>
              <a:t>yardimci</a:t>
            </a:r>
            <a:r>
              <a:rPr lang="en-US" sz="1200" dirty="0"/>
              <a:t> </a:t>
            </a:r>
            <a:r>
              <a:rPr lang="en-US" sz="1200" dirty="0" err="1"/>
              <a:t>çubuğuna</a:t>
            </a:r>
            <a:r>
              <a:rPr lang="en-US" sz="1200" dirty="0"/>
              <a:t> </a:t>
            </a:r>
            <a:r>
              <a:rPr lang="en-US" sz="1200" dirty="0" err="1"/>
              <a:t>taşır</a:t>
            </a:r>
            <a:r>
              <a:rPr lang="en-US" sz="1200" dirty="0"/>
              <a:t>.</a:t>
            </a:r>
          </a:p>
          <a:p>
            <a:r>
              <a:rPr lang="en-US" sz="1200" dirty="0"/>
              <a:t>3- </a:t>
            </a:r>
            <a:r>
              <a:rPr lang="en-US" sz="1200" dirty="0" err="1"/>
              <a:t>Adım</a:t>
            </a:r>
            <a:r>
              <a:rPr lang="en-US" sz="1200" dirty="0"/>
              <a:t> 2: En </a:t>
            </a:r>
            <a:r>
              <a:rPr lang="en-US" sz="1200" dirty="0" err="1"/>
              <a:t>büyük</a:t>
            </a:r>
            <a:r>
              <a:rPr lang="en-US" sz="1200" dirty="0"/>
              <a:t> </a:t>
            </a:r>
            <a:r>
              <a:rPr lang="en-US" sz="1200" dirty="0" err="1"/>
              <a:t>diski</a:t>
            </a:r>
            <a:r>
              <a:rPr lang="en-US" sz="1200" dirty="0"/>
              <a:t> </a:t>
            </a:r>
            <a:r>
              <a:rPr lang="en-US" sz="1200" dirty="0" err="1"/>
              <a:t>hedef</a:t>
            </a:r>
            <a:r>
              <a:rPr lang="en-US" sz="1200" dirty="0"/>
              <a:t> </a:t>
            </a:r>
            <a:r>
              <a:rPr lang="en-US" sz="1200" dirty="0" err="1"/>
              <a:t>çubuğa</a:t>
            </a:r>
            <a:r>
              <a:rPr lang="en-US" sz="1200" dirty="0"/>
              <a:t> </a:t>
            </a:r>
            <a:r>
              <a:rPr lang="en-US" sz="1200" dirty="0" err="1"/>
              <a:t>taşıma</a:t>
            </a:r>
            <a:r>
              <a:rPr lang="en-US" sz="1200" dirty="0"/>
              <a:t>:</a:t>
            </a:r>
          </a:p>
          <a:p>
            <a:r>
              <a:rPr lang="en-US" sz="1200" dirty="0"/>
              <a:t>    * En </a:t>
            </a:r>
            <a:r>
              <a:rPr lang="en-US" sz="1200" dirty="0" err="1"/>
              <a:t>büyük</a:t>
            </a:r>
            <a:r>
              <a:rPr lang="en-US" sz="1200" dirty="0"/>
              <a:t> disk, </a:t>
            </a:r>
            <a:r>
              <a:rPr lang="en-US" sz="1200" dirty="0" err="1"/>
              <a:t>başlangıç</a:t>
            </a:r>
            <a:r>
              <a:rPr lang="en-US" sz="1200" dirty="0"/>
              <a:t> </a:t>
            </a:r>
            <a:r>
              <a:rPr lang="en-US" sz="1200" dirty="0" err="1"/>
              <a:t>çubuğunda</a:t>
            </a:r>
            <a:r>
              <a:rPr lang="en-US" sz="1200" dirty="0"/>
              <a:t> </a:t>
            </a:r>
            <a:r>
              <a:rPr lang="en-US" sz="1200" dirty="0" err="1"/>
              <a:t>en</a:t>
            </a:r>
            <a:r>
              <a:rPr lang="en-US" sz="1200" dirty="0"/>
              <a:t> </a:t>
            </a:r>
            <a:r>
              <a:rPr lang="en-US" sz="1200" dirty="0" err="1"/>
              <a:t>altta</a:t>
            </a:r>
            <a:r>
              <a:rPr lang="en-US" sz="1200" dirty="0"/>
              <a:t> </a:t>
            </a:r>
            <a:r>
              <a:rPr lang="en-US" sz="1200" dirty="0" err="1"/>
              <a:t>bulunur</a:t>
            </a:r>
            <a:r>
              <a:rPr lang="en-US" sz="1200" dirty="0"/>
              <a:t>.</a:t>
            </a:r>
          </a:p>
          <a:p>
            <a:r>
              <a:rPr lang="en-US" sz="1200" dirty="0"/>
              <a:t>    * Bu disk, </a:t>
            </a:r>
            <a:r>
              <a:rPr lang="en-US" sz="1200" dirty="0" err="1"/>
              <a:t>başlangıç</a:t>
            </a:r>
            <a:r>
              <a:rPr lang="en-US" sz="1200" dirty="0"/>
              <a:t> </a:t>
            </a:r>
            <a:r>
              <a:rPr lang="en-US" sz="1200" dirty="0" err="1"/>
              <a:t>çubuğundan</a:t>
            </a:r>
            <a:r>
              <a:rPr lang="en-US" sz="1200" dirty="0"/>
              <a:t> </a:t>
            </a:r>
            <a:r>
              <a:rPr lang="en-US" sz="1200" dirty="0" err="1"/>
              <a:t>hedef</a:t>
            </a:r>
            <a:r>
              <a:rPr lang="en-US" sz="1200" dirty="0"/>
              <a:t> </a:t>
            </a:r>
            <a:r>
              <a:rPr lang="en-US" sz="1200" dirty="0" err="1"/>
              <a:t>çubuğuna</a:t>
            </a:r>
            <a:r>
              <a:rPr lang="en-US" sz="1200" dirty="0"/>
              <a:t> </a:t>
            </a:r>
            <a:r>
              <a:rPr lang="en-US" sz="1200" dirty="0" err="1"/>
              <a:t>doğrudan</a:t>
            </a:r>
            <a:r>
              <a:rPr lang="en-US" sz="1200" dirty="0"/>
              <a:t> </a:t>
            </a:r>
            <a:r>
              <a:rPr lang="en-US" sz="1200" dirty="0" err="1"/>
              <a:t>taşınır</a:t>
            </a:r>
            <a:r>
              <a:rPr lang="en-US" sz="1200" dirty="0"/>
              <a:t>.</a:t>
            </a:r>
          </a:p>
          <a:p>
            <a:r>
              <a:rPr lang="en-US" sz="1200" dirty="0"/>
              <a:t>    * Bu </a:t>
            </a:r>
            <a:r>
              <a:rPr lang="en-US" sz="1200" dirty="0" err="1"/>
              <a:t>adımı</a:t>
            </a:r>
            <a:r>
              <a:rPr lang="en-US" sz="1200" dirty="0"/>
              <a:t> </a:t>
            </a:r>
            <a:r>
              <a:rPr lang="en-US" sz="1200" dirty="0" err="1"/>
              <a:t>gerçekleştirmek</a:t>
            </a:r>
            <a:r>
              <a:rPr lang="en-US" sz="1200" dirty="0"/>
              <a:t> </a:t>
            </a:r>
            <a:r>
              <a:rPr lang="en-US" sz="1200" dirty="0" err="1"/>
              <a:t>için</a:t>
            </a:r>
            <a:r>
              <a:rPr lang="en-US" sz="1200" dirty="0"/>
              <a:t> print(f"{</a:t>
            </a:r>
            <a:r>
              <a:rPr lang="en-US" sz="1200" dirty="0" err="1"/>
              <a:t>baslangic</a:t>
            </a:r>
            <a:r>
              <a:rPr lang="en-US" sz="1200" dirty="0"/>
              <a:t>} </a:t>
            </a:r>
            <a:r>
              <a:rPr lang="en-US" sz="1200" dirty="0" err="1"/>
              <a:t>çubuğundaki</a:t>
            </a:r>
            <a:r>
              <a:rPr lang="en-US" sz="1200" dirty="0"/>
              <a:t> {n}. </a:t>
            </a:r>
            <a:r>
              <a:rPr lang="en-US" sz="1200" dirty="0" err="1"/>
              <a:t>diskini</a:t>
            </a:r>
            <a:r>
              <a:rPr lang="en-US" sz="1200" dirty="0"/>
              <a:t> {</a:t>
            </a:r>
            <a:r>
              <a:rPr lang="en-US" sz="1200" dirty="0" err="1"/>
              <a:t>hedef</a:t>
            </a:r>
            <a:r>
              <a:rPr lang="en-US" sz="1200" dirty="0"/>
              <a:t>} </a:t>
            </a:r>
            <a:r>
              <a:rPr lang="en-US" sz="1200" dirty="0" err="1"/>
              <a:t>çubuğuna</a:t>
            </a:r>
            <a:r>
              <a:rPr lang="en-US" sz="1200" dirty="0"/>
              <a:t> </a:t>
            </a:r>
            <a:r>
              <a:rPr lang="en-US" sz="1200" dirty="0" err="1"/>
              <a:t>taşı</a:t>
            </a:r>
            <a:r>
              <a:rPr lang="en-US" sz="1200" dirty="0"/>
              <a:t>") </a:t>
            </a:r>
            <a:r>
              <a:rPr lang="en-US" sz="1200" dirty="0" err="1"/>
              <a:t>ifadesi</a:t>
            </a:r>
            <a:r>
              <a:rPr lang="en-US" sz="1200" dirty="0"/>
              <a:t> </a:t>
            </a:r>
            <a:r>
              <a:rPr lang="en-US" sz="1200" dirty="0" err="1"/>
              <a:t>kullanılır</a:t>
            </a:r>
            <a:r>
              <a:rPr lang="en-US" sz="1200" dirty="0"/>
              <a:t>.</a:t>
            </a:r>
          </a:p>
          <a:p>
            <a:r>
              <a:rPr lang="en-US" sz="1200" dirty="0"/>
              <a:t>4- </a:t>
            </a:r>
            <a:r>
              <a:rPr lang="en-US" sz="1200" dirty="0" err="1"/>
              <a:t>Adım</a:t>
            </a:r>
            <a:r>
              <a:rPr lang="en-US" sz="1200" dirty="0"/>
              <a:t> 3: (n-1) </a:t>
            </a:r>
            <a:r>
              <a:rPr lang="en-US" sz="1200" dirty="0" err="1"/>
              <a:t>diskini</a:t>
            </a:r>
            <a:r>
              <a:rPr lang="en-US" sz="1200" dirty="0"/>
              <a:t> </a:t>
            </a:r>
            <a:r>
              <a:rPr lang="en-US" sz="1200" dirty="0" err="1"/>
              <a:t>hedef</a:t>
            </a:r>
            <a:r>
              <a:rPr lang="en-US" sz="1200" dirty="0"/>
              <a:t> </a:t>
            </a:r>
            <a:r>
              <a:rPr lang="en-US" sz="1200" dirty="0" err="1"/>
              <a:t>çubuğuna</a:t>
            </a:r>
            <a:r>
              <a:rPr lang="en-US" sz="1200" dirty="0"/>
              <a:t> </a:t>
            </a:r>
            <a:r>
              <a:rPr lang="en-US" sz="1200" dirty="0" err="1"/>
              <a:t>taşıma</a:t>
            </a:r>
            <a:r>
              <a:rPr lang="en-US" sz="1200" dirty="0"/>
              <a:t>:</a:t>
            </a:r>
          </a:p>
          <a:p>
            <a:r>
              <a:rPr lang="en-US" sz="1200" dirty="0"/>
              <a:t>    * </a:t>
            </a:r>
            <a:r>
              <a:rPr lang="en-US" sz="1200" dirty="0" err="1"/>
              <a:t>Adım</a:t>
            </a:r>
            <a:r>
              <a:rPr lang="en-US" sz="1200" dirty="0"/>
              <a:t> 1'de </a:t>
            </a:r>
            <a:r>
              <a:rPr lang="en-US" sz="1200" dirty="0" err="1"/>
              <a:t>yardımcı</a:t>
            </a:r>
            <a:r>
              <a:rPr lang="en-US" sz="1200" dirty="0"/>
              <a:t> </a:t>
            </a:r>
            <a:r>
              <a:rPr lang="en-US" sz="1200" dirty="0" err="1"/>
              <a:t>çubuğa</a:t>
            </a:r>
            <a:r>
              <a:rPr lang="en-US" sz="1200" dirty="0"/>
              <a:t> </a:t>
            </a:r>
            <a:r>
              <a:rPr lang="en-US" sz="1200" dirty="0" err="1"/>
              <a:t>taşınan</a:t>
            </a:r>
            <a:r>
              <a:rPr lang="en-US" sz="1200" dirty="0"/>
              <a:t> </a:t>
            </a:r>
            <a:r>
              <a:rPr lang="en-US" sz="1200" dirty="0" err="1"/>
              <a:t>diskleri</a:t>
            </a:r>
            <a:r>
              <a:rPr lang="en-US" sz="1200" dirty="0"/>
              <a:t>, </a:t>
            </a:r>
            <a:r>
              <a:rPr lang="en-US" sz="1200" dirty="0" err="1"/>
              <a:t>hedef</a:t>
            </a:r>
            <a:r>
              <a:rPr lang="en-US" sz="1200" dirty="0"/>
              <a:t> </a:t>
            </a:r>
            <a:r>
              <a:rPr lang="en-US" sz="1200" dirty="0" err="1"/>
              <a:t>çubuğuna</a:t>
            </a:r>
            <a:r>
              <a:rPr lang="en-US" sz="1200" dirty="0"/>
              <a:t> </a:t>
            </a:r>
            <a:r>
              <a:rPr lang="en-US" sz="1200" dirty="0" err="1"/>
              <a:t>taşımamız</a:t>
            </a:r>
            <a:r>
              <a:rPr lang="en-US" sz="1200" dirty="0"/>
              <a:t> </a:t>
            </a:r>
            <a:r>
              <a:rPr lang="en-US" sz="1200" dirty="0" err="1"/>
              <a:t>gerekiyor</a:t>
            </a:r>
            <a:r>
              <a:rPr lang="en-US" sz="1200" dirty="0"/>
              <a:t>.</a:t>
            </a:r>
          </a:p>
          <a:p>
            <a:r>
              <a:rPr lang="en-US" sz="1200" dirty="0"/>
              <a:t>    * Bu </a:t>
            </a:r>
            <a:r>
              <a:rPr lang="en-US" sz="1200" dirty="0" err="1"/>
              <a:t>adımı</a:t>
            </a:r>
            <a:r>
              <a:rPr lang="en-US" sz="1200" dirty="0"/>
              <a:t> </a:t>
            </a:r>
            <a:r>
              <a:rPr lang="en-US" sz="1200" dirty="0" err="1"/>
              <a:t>gerçekleştirmek</a:t>
            </a:r>
            <a:r>
              <a:rPr lang="en-US" sz="1200" dirty="0"/>
              <a:t> </a:t>
            </a:r>
            <a:r>
              <a:rPr lang="en-US" sz="1200" dirty="0" err="1"/>
              <a:t>için</a:t>
            </a:r>
            <a:r>
              <a:rPr lang="en-US" sz="1200" dirty="0"/>
              <a:t> </a:t>
            </a:r>
            <a:r>
              <a:rPr lang="en-US" sz="1200" dirty="0" err="1"/>
              <a:t>özyinelemeli</a:t>
            </a:r>
            <a:r>
              <a:rPr lang="en-US" sz="1200" dirty="0"/>
              <a:t> </a:t>
            </a:r>
            <a:r>
              <a:rPr lang="en-US" sz="1200" dirty="0" err="1"/>
              <a:t>olarak</a:t>
            </a:r>
            <a:r>
              <a:rPr lang="en-US" sz="1200" dirty="0"/>
              <a:t> </a:t>
            </a:r>
            <a:r>
              <a:rPr lang="en-US" sz="1200" dirty="0" err="1"/>
              <a:t>hanoi</a:t>
            </a:r>
            <a:r>
              <a:rPr lang="en-US" sz="1200" dirty="0"/>
              <a:t>(n - 1, </a:t>
            </a:r>
            <a:r>
              <a:rPr lang="en-US" sz="1200" dirty="0" err="1"/>
              <a:t>yardimci</a:t>
            </a:r>
            <a:r>
              <a:rPr lang="en-US" sz="1200" dirty="0"/>
              <a:t>, </a:t>
            </a:r>
            <a:r>
              <a:rPr lang="en-US" sz="1200" dirty="0" err="1"/>
              <a:t>baslangic</a:t>
            </a:r>
            <a:r>
              <a:rPr lang="en-US" sz="1200" dirty="0"/>
              <a:t>, </a:t>
            </a:r>
            <a:r>
              <a:rPr lang="en-US" sz="1200" dirty="0" err="1"/>
              <a:t>hedef</a:t>
            </a:r>
            <a:r>
              <a:rPr lang="en-US" sz="1200" dirty="0"/>
              <a:t>) </a:t>
            </a:r>
            <a:r>
              <a:rPr lang="en-US" sz="1200" dirty="0" err="1"/>
              <a:t>çağrısı</a:t>
            </a:r>
            <a:r>
              <a:rPr lang="en-US" sz="1200" dirty="0"/>
              <a:t> </a:t>
            </a:r>
            <a:r>
              <a:rPr lang="en-US" sz="1200" dirty="0" err="1"/>
              <a:t>yapılır</a:t>
            </a:r>
            <a:r>
              <a:rPr lang="en-US" sz="1200" dirty="0"/>
              <a:t>.</a:t>
            </a:r>
          </a:p>
          <a:p>
            <a:r>
              <a:rPr lang="en-US" sz="1200" dirty="0"/>
              <a:t>    * Bu </a:t>
            </a:r>
            <a:r>
              <a:rPr lang="en-US" sz="1200" dirty="0" err="1"/>
              <a:t>çağrı</a:t>
            </a:r>
            <a:r>
              <a:rPr lang="en-US" sz="1200" dirty="0"/>
              <a:t>, </a:t>
            </a:r>
            <a:r>
              <a:rPr lang="en-US" sz="1200" dirty="0" err="1"/>
              <a:t>yardımcı</a:t>
            </a:r>
            <a:r>
              <a:rPr lang="en-US" sz="1200" dirty="0"/>
              <a:t> </a:t>
            </a:r>
            <a:r>
              <a:rPr lang="en-US" sz="1200" dirty="0" err="1"/>
              <a:t>çubuktaki</a:t>
            </a:r>
            <a:r>
              <a:rPr lang="en-US" sz="1200" dirty="0"/>
              <a:t> </a:t>
            </a:r>
            <a:r>
              <a:rPr lang="en-US" sz="1200" dirty="0" err="1"/>
              <a:t>diskleri</a:t>
            </a:r>
            <a:r>
              <a:rPr lang="en-US" sz="1200" dirty="0"/>
              <a:t> </a:t>
            </a:r>
            <a:r>
              <a:rPr lang="en-US" sz="1200" dirty="0" err="1"/>
              <a:t>yardimci</a:t>
            </a:r>
            <a:r>
              <a:rPr lang="en-US" sz="1200" dirty="0"/>
              <a:t> </a:t>
            </a:r>
            <a:r>
              <a:rPr lang="en-US" sz="1200" dirty="0" err="1"/>
              <a:t>çubuğundan</a:t>
            </a:r>
            <a:r>
              <a:rPr lang="en-US" sz="1200" dirty="0"/>
              <a:t> </a:t>
            </a:r>
            <a:r>
              <a:rPr lang="en-US" sz="1200" dirty="0" err="1"/>
              <a:t>hedef</a:t>
            </a:r>
            <a:r>
              <a:rPr lang="en-US" sz="1200" dirty="0"/>
              <a:t> </a:t>
            </a:r>
            <a:r>
              <a:rPr lang="en-US" sz="1200" dirty="0" err="1"/>
              <a:t>çubuğuna</a:t>
            </a:r>
            <a:r>
              <a:rPr lang="en-US" sz="1200" dirty="0"/>
              <a:t> </a:t>
            </a:r>
            <a:r>
              <a:rPr lang="en-US" sz="1200" dirty="0" err="1"/>
              <a:t>taşır</a:t>
            </a:r>
            <a:r>
              <a:rPr lang="en-US" sz="1200" dirty="0"/>
              <a:t>.</a:t>
            </a:r>
          </a:p>
          <a:p>
            <a:endParaRPr lang="en-US" sz="1200" dirty="0"/>
          </a:p>
          <a:p>
            <a:r>
              <a:rPr lang="en-US" sz="1200" dirty="0"/>
              <a:t>Bu </a:t>
            </a:r>
            <a:r>
              <a:rPr lang="en-US" sz="1200" dirty="0" err="1"/>
              <a:t>adımlar</a:t>
            </a:r>
            <a:r>
              <a:rPr lang="en-US" sz="1200" dirty="0"/>
              <a:t>, </a:t>
            </a:r>
            <a:r>
              <a:rPr lang="en-US" sz="1200" dirty="0" err="1"/>
              <a:t>özyinelemeli</a:t>
            </a:r>
            <a:r>
              <a:rPr lang="en-US" sz="1200" dirty="0"/>
              <a:t> </a:t>
            </a:r>
            <a:r>
              <a:rPr lang="en-US" sz="1200" dirty="0" err="1"/>
              <a:t>bir</a:t>
            </a:r>
            <a:r>
              <a:rPr lang="en-US" sz="1200" dirty="0"/>
              <a:t> </a:t>
            </a:r>
            <a:r>
              <a:rPr lang="en-US" sz="1200" dirty="0" err="1"/>
              <a:t>şekilde</a:t>
            </a:r>
            <a:r>
              <a:rPr lang="en-US" sz="1200" dirty="0"/>
              <a:t> </a:t>
            </a:r>
            <a:r>
              <a:rPr lang="en-US" sz="1200" dirty="0" err="1"/>
              <a:t>tekrarlanır</a:t>
            </a:r>
            <a:r>
              <a:rPr lang="en-US" sz="1200" dirty="0"/>
              <a:t> </a:t>
            </a:r>
            <a:r>
              <a:rPr lang="en-US" sz="1200" dirty="0" err="1"/>
              <a:t>ve</a:t>
            </a:r>
            <a:r>
              <a:rPr lang="en-US" sz="1200" dirty="0"/>
              <a:t> </a:t>
            </a:r>
            <a:r>
              <a:rPr lang="en-US" sz="1200" dirty="0" err="1"/>
              <a:t>sonunda</a:t>
            </a:r>
            <a:r>
              <a:rPr lang="en-US" sz="1200" dirty="0"/>
              <a:t> </a:t>
            </a:r>
            <a:r>
              <a:rPr lang="en-US" sz="1200" dirty="0" err="1"/>
              <a:t>tüm</a:t>
            </a:r>
            <a:r>
              <a:rPr lang="en-US" sz="1200" dirty="0"/>
              <a:t> </a:t>
            </a:r>
            <a:r>
              <a:rPr lang="en-US" sz="1200" dirty="0" err="1"/>
              <a:t>diskler</a:t>
            </a:r>
            <a:r>
              <a:rPr lang="en-US" sz="1200" dirty="0"/>
              <a:t> </a:t>
            </a:r>
            <a:r>
              <a:rPr lang="en-US" sz="1200" dirty="0" err="1"/>
              <a:t>hedef</a:t>
            </a:r>
            <a:r>
              <a:rPr lang="en-US" sz="1200" dirty="0"/>
              <a:t> </a:t>
            </a:r>
            <a:r>
              <a:rPr lang="en-US" sz="1200" dirty="0" err="1"/>
              <a:t>çubuğuna</a:t>
            </a:r>
            <a:r>
              <a:rPr lang="en-US" sz="1200" dirty="0"/>
              <a:t> </a:t>
            </a:r>
            <a:r>
              <a:rPr lang="en-US" sz="1200" dirty="0" err="1"/>
              <a:t>doğru</a:t>
            </a:r>
            <a:r>
              <a:rPr lang="en-US" sz="1200" dirty="0"/>
              <a:t> </a:t>
            </a:r>
            <a:r>
              <a:rPr lang="en-US" sz="1200" dirty="0" err="1"/>
              <a:t>taşınır</a:t>
            </a:r>
            <a:r>
              <a:rPr lang="en-US" sz="1200" dirty="0"/>
              <a:t>. </a:t>
            </a:r>
            <a:r>
              <a:rPr lang="en-US" sz="1200" dirty="0" err="1"/>
              <a:t>Programın</a:t>
            </a:r>
            <a:r>
              <a:rPr lang="en-US" sz="1200" dirty="0"/>
              <a:t> </a:t>
            </a:r>
            <a:r>
              <a:rPr lang="en-US" sz="1200" dirty="0" err="1"/>
              <a:t>çıktısı</a:t>
            </a:r>
            <a:r>
              <a:rPr lang="en-US" sz="1200" dirty="0"/>
              <a:t> </a:t>
            </a:r>
            <a:r>
              <a:rPr lang="en-US" sz="1200" dirty="0" err="1"/>
              <a:t>olarak</a:t>
            </a:r>
            <a:r>
              <a:rPr lang="en-US" sz="1200" dirty="0"/>
              <a:t>, </a:t>
            </a:r>
            <a:r>
              <a:rPr lang="en-US" sz="1200" dirty="0" err="1"/>
              <a:t>disklerin</a:t>
            </a:r>
            <a:r>
              <a:rPr lang="en-US" sz="1200" dirty="0"/>
              <a:t> </a:t>
            </a:r>
            <a:r>
              <a:rPr lang="en-US" sz="1200" dirty="0" err="1"/>
              <a:t>çubuklar</a:t>
            </a:r>
            <a:r>
              <a:rPr lang="en-US" sz="1200" dirty="0"/>
              <a:t> </a:t>
            </a:r>
            <a:r>
              <a:rPr lang="en-US" sz="1200" dirty="0" err="1"/>
              <a:t>arasında</a:t>
            </a:r>
            <a:r>
              <a:rPr lang="en-US" sz="1200" dirty="0"/>
              <a:t> </a:t>
            </a:r>
            <a:r>
              <a:rPr lang="en-US" sz="1200" dirty="0" err="1"/>
              <a:t>nasıl</a:t>
            </a:r>
            <a:r>
              <a:rPr lang="en-US" sz="1200" dirty="0"/>
              <a:t> </a:t>
            </a:r>
            <a:r>
              <a:rPr lang="en-US" sz="1200" dirty="0" err="1"/>
              <a:t>taşındığını</a:t>
            </a:r>
            <a:r>
              <a:rPr lang="en-US" sz="1200" dirty="0"/>
              <a:t> </a:t>
            </a:r>
            <a:r>
              <a:rPr lang="en-US" sz="1200" dirty="0" err="1"/>
              <a:t>adım</a:t>
            </a:r>
            <a:r>
              <a:rPr lang="en-US" sz="1200" dirty="0"/>
              <a:t> </a:t>
            </a:r>
            <a:r>
              <a:rPr lang="en-US" sz="1200" dirty="0" err="1"/>
              <a:t>adım</a:t>
            </a:r>
            <a:r>
              <a:rPr lang="en-US" sz="1200" dirty="0"/>
              <a:t> </a:t>
            </a:r>
            <a:r>
              <a:rPr lang="en-US" sz="1200" dirty="0" err="1"/>
              <a:t>görebilirsiniz</a:t>
            </a:r>
            <a:r>
              <a:rPr lang="en-US" sz="1200" dirty="0"/>
              <a:t>.</a:t>
            </a:r>
          </a:p>
          <a:p>
            <a:endParaRPr lang="en-US" sz="1200" dirty="0"/>
          </a:p>
          <a:p>
            <a:r>
              <a:rPr lang="en-US" sz="1200" dirty="0" err="1"/>
              <a:t>Örnek</a:t>
            </a:r>
            <a:r>
              <a:rPr lang="en-US" sz="1200" dirty="0"/>
              <a:t> </a:t>
            </a:r>
            <a:r>
              <a:rPr lang="en-US" sz="1200" dirty="0" err="1"/>
              <a:t>bir</a:t>
            </a:r>
            <a:r>
              <a:rPr lang="en-US" sz="1200" dirty="0"/>
              <a:t> </a:t>
            </a:r>
            <a:r>
              <a:rPr lang="en-US" sz="1200" dirty="0" err="1"/>
              <a:t>senaryo</a:t>
            </a:r>
            <a:r>
              <a:rPr lang="en-US" sz="1200" dirty="0"/>
              <a:t> </a:t>
            </a:r>
            <a:r>
              <a:rPr lang="en-US" sz="1200" dirty="0" err="1"/>
              <a:t>için</a:t>
            </a:r>
            <a:r>
              <a:rPr lang="en-US" sz="1200" dirty="0"/>
              <a:t>, n = 3 </a:t>
            </a:r>
            <a:r>
              <a:rPr lang="en-US" sz="1200" dirty="0" err="1"/>
              <a:t>olarak</a:t>
            </a:r>
            <a:r>
              <a:rPr lang="en-US" sz="1200" dirty="0"/>
              <a:t> </a:t>
            </a:r>
            <a:r>
              <a:rPr lang="en-US" sz="1200" dirty="0" err="1"/>
              <a:t>varsayalım</a:t>
            </a:r>
            <a:r>
              <a:rPr lang="en-US" sz="1200" dirty="0"/>
              <a:t>:</a:t>
            </a:r>
          </a:p>
          <a:p>
            <a:r>
              <a:rPr lang="en-US" sz="1200" dirty="0"/>
              <a:t>    1- </a:t>
            </a:r>
            <a:r>
              <a:rPr lang="en-US" sz="1200" dirty="0" err="1"/>
              <a:t>Başlangıç</a:t>
            </a:r>
            <a:r>
              <a:rPr lang="en-US" sz="1200" dirty="0"/>
              <a:t> </a:t>
            </a:r>
            <a:r>
              <a:rPr lang="en-US" sz="1200" dirty="0" err="1"/>
              <a:t>durumu</a:t>
            </a:r>
            <a:r>
              <a:rPr lang="en-US" sz="1200" dirty="0"/>
              <a:t>:</a:t>
            </a:r>
          </a:p>
          <a:p>
            <a:r>
              <a:rPr lang="en-US" sz="1200" dirty="0"/>
              <a:t>        * A </a:t>
            </a:r>
            <a:r>
              <a:rPr lang="en-US" sz="1200" dirty="0" err="1"/>
              <a:t>çubuğu</a:t>
            </a:r>
            <a:r>
              <a:rPr lang="en-US" sz="1200" dirty="0"/>
              <a:t>: 3 2 1 (</a:t>
            </a:r>
            <a:r>
              <a:rPr lang="en-US" sz="1200" dirty="0" err="1"/>
              <a:t>en</a:t>
            </a:r>
            <a:r>
              <a:rPr lang="en-US" sz="1200" dirty="0"/>
              <a:t> </a:t>
            </a:r>
            <a:r>
              <a:rPr lang="en-US" sz="1200" dirty="0" err="1"/>
              <a:t>küçük</a:t>
            </a:r>
            <a:r>
              <a:rPr lang="en-US" sz="1200" dirty="0"/>
              <a:t> disk </a:t>
            </a:r>
            <a:r>
              <a:rPr lang="en-US" sz="1200" dirty="0" err="1"/>
              <a:t>en</a:t>
            </a:r>
            <a:r>
              <a:rPr lang="en-US" sz="1200" dirty="0"/>
              <a:t> </a:t>
            </a:r>
            <a:r>
              <a:rPr lang="en-US" sz="1200" dirty="0" err="1"/>
              <a:t>üstte</a:t>
            </a:r>
            <a:r>
              <a:rPr lang="en-US" sz="1200" dirty="0"/>
              <a:t>)</a:t>
            </a:r>
          </a:p>
          <a:p>
            <a:r>
              <a:rPr lang="en-US" sz="1200" dirty="0"/>
              <a:t>        * B </a:t>
            </a:r>
            <a:r>
              <a:rPr lang="en-US" sz="1200" dirty="0" err="1"/>
              <a:t>çubuğu</a:t>
            </a:r>
            <a:r>
              <a:rPr lang="en-US" sz="1200" dirty="0"/>
              <a:t>: </a:t>
            </a:r>
            <a:r>
              <a:rPr lang="en-US" sz="1200" dirty="0" err="1"/>
              <a:t>boş</a:t>
            </a:r>
            <a:endParaRPr lang="en-US" sz="1200" dirty="0"/>
          </a:p>
          <a:p>
            <a:r>
              <a:rPr lang="en-US" sz="1200" dirty="0"/>
              <a:t>        * C </a:t>
            </a:r>
            <a:r>
              <a:rPr lang="en-US" sz="1200" dirty="0" err="1"/>
              <a:t>çubuğu</a:t>
            </a:r>
            <a:r>
              <a:rPr lang="en-US" sz="1200" dirty="0"/>
              <a:t>: </a:t>
            </a:r>
            <a:r>
              <a:rPr lang="en-US" sz="1200" dirty="0" err="1"/>
              <a:t>boş</a:t>
            </a:r>
            <a:endParaRPr lang="en-US" sz="1200" dirty="0"/>
          </a:p>
          <a:p>
            <a:r>
              <a:rPr lang="en-US" sz="1200" dirty="0"/>
              <a:t>    2- </a:t>
            </a:r>
            <a:r>
              <a:rPr lang="en-US" sz="1200" dirty="0" err="1"/>
              <a:t>Adım</a:t>
            </a:r>
            <a:r>
              <a:rPr lang="en-US" sz="1200" dirty="0"/>
              <a:t> 1: (n-1) </a:t>
            </a:r>
            <a:r>
              <a:rPr lang="en-US" sz="1200" dirty="0" err="1"/>
              <a:t>diskini</a:t>
            </a:r>
            <a:r>
              <a:rPr lang="en-US" sz="1200" dirty="0"/>
              <a:t> </a:t>
            </a:r>
            <a:r>
              <a:rPr lang="en-US" sz="1200" dirty="0" err="1"/>
              <a:t>yardımcı</a:t>
            </a:r>
            <a:r>
              <a:rPr lang="en-US" sz="1200" dirty="0"/>
              <a:t> </a:t>
            </a:r>
            <a:r>
              <a:rPr lang="en-US" sz="1200" dirty="0" err="1"/>
              <a:t>çubuğa</a:t>
            </a:r>
            <a:r>
              <a:rPr lang="en-US" sz="1200" dirty="0"/>
              <a:t> </a:t>
            </a:r>
            <a:r>
              <a:rPr lang="en-US" sz="1200" dirty="0" err="1"/>
              <a:t>taşıma</a:t>
            </a:r>
            <a:r>
              <a:rPr lang="en-US" sz="1200" dirty="0"/>
              <a:t>:</a:t>
            </a:r>
          </a:p>
          <a:p>
            <a:r>
              <a:rPr lang="en-US" sz="1200" dirty="0"/>
              <a:t>        * A </a:t>
            </a:r>
            <a:r>
              <a:rPr lang="en-US" sz="1200" dirty="0" err="1"/>
              <a:t>çubuğundaki</a:t>
            </a:r>
            <a:r>
              <a:rPr lang="en-US" sz="1200" dirty="0"/>
              <a:t> 2 </a:t>
            </a:r>
            <a:r>
              <a:rPr lang="en-US" sz="1200" dirty="0" err="1"/>
              <a:t>ve</a:t>
            </a:r>
            <a:r>
              <a:rPr lang="en-US" sz="1200" dirty="0"/>
              <a:t> 1 </a:t>
            </a:r>
            <a:r>
              <a:rPr lang="en-US" sz="1200" dirty="0" err="1"/>
              <a:t>numaralı</a:t>
            </a:r>
            <a:r>
              <a:rPr lang="en-US" sz="1200" dirty="0"/>
              <a:t> </a:t>
            </a:r>
            <a:r>
              <a:rPr lang="en-US" sz="1200" dirty="0" err="1"/>
              <a:t>diskleri</a:t>
            </a:r>
            <a:r>
              <a:rPr lang="en-US" sz="1200" dirty="0"/>
              <a:t> B </a:t>
            </a:r>
            <a:r>
              <a:rPr lang="en-US" sz="1200" dirty="0" err="1"/>
              <a:t>çubuğuna</a:t>
            </a:r>
            <a:r>
              <a:rPr lang="en-US" sz="1200" dirty="0"/>
              <a:t> </a:t>
            </a:r>
            <a:r>
              <a:rPr lang="en-US" sz="1200" dirty="0" err="1"/>
              <a:t>taşıyoruz</a:t>
            </a:r>
            <a:r>
              <a:rPr lang="en-US" sz="1200" dirty="0"/>
              <a:t>.</a:t>
            </a:r>
          </a:p>
          <a:p>
            <a:r>
              <a:rPr lang="en-US" sz="1200" dirty="0"/>
              <a:t>        * </a:t>
            </a:r>
            <a:r>
              <a:rPr lang="en-US" sz="1200" dirty="0" err="1"/>
              <a:t>Adımlar</a:t>
            </a:r>
            <a:r>
              <a:rPr lang="en-US" sz="1200" dirty="0"/>
              <a:t>:</a:t>
            </a:r>
          </a:p>
          <a:p>
            <a:r>
              <a:rPr lang="en-US" sz="1200" dirty="0"/>
              <a:t>            * disk: A -&gt; C</a:t>
            </a:r>
          </a:p>
          <a:p>
            <a:r>
              <a:rPr lang="en-US" sz="1200" dirty="0"/>
              <a:t>            * disk: A -&gt; B</a:t>
            </a:r>
          </a:p>
        </p:txBody>
      </p:sp>
    </p:spTree>
    <p:extLst>
      <p:ext uri="{BB962C8B-B14F-4D97-AF65-F5344CB8AC3E}">
        <p14:creationId xmlns:p14="http://schemas.microsoft.com/office/powerpoint/2010/main" val="134948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88641"/>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341064" y="522918"/>
            <a:ext cx="7589520" cy="923330"/>
          </a:xfrm>
          <a:prstGeom prst="rect">
            <a:avLst/>
          </a:prstGeom>
          <a:noFill/>
        </p:spPr>
        <p:txBody>
          <a:bodyPr wrap="square" rtlCol="0">
            <a:spAutoFit/>
          </a:bodyPr>
          <a:lstStyle/>
          <a:p>
            <a:r>
              <a:rPr lang="tr-TR" dirty="0"/>
              <a:t>Python dilinin sunduğu hazır fonksiyonlar haricinde kendi oluşturduğumuz fonksiyonları da programlarımızda kullanabiliriz. Python’da fonksiyon tanımı aşağıdaki şekilde yapılır:</a:t>
            </a:r>
          </a:p>
        </p:txBody>
      </p:sp>
      <p:pic>
        <p:nvPicPr>
          <p:cNvPr id="6" name="Picture 5" descr="A picture containing text, screenshot, font&#10;&#10;Description automatically generated">
            <a:extLst>
              <a:ext uri="{FF2B5EF4-FFF2-40B4-BE49-F238E27FC236}">
                <a16:creationId xmlns:a16="http://schemas.microsoft.com/office/drawing/2014/main" id="{1FE08427-E5AB-9AFD-FCCB-E68A204B1C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4821" y="1531269"/>
            <a:ext cx="3982006" cy="2295845"/>
          </a:xfrm>
          <a:prstGeom prst="rect">
            <a:avLst/>
          </a:prstGeom>
        </p:spPr>
      </p:pic>
      <p:sp>
        <p:nvSpPr>
          <p:cNvPr id="8" name="TextBox 7">
            <a:extLst>
              <a:ext uri="{FF2B5EF4-FFF2-40B4-BE49-F238E27FC236}">
                <a16:creationId xmlns:a16="http://schemas.microsoft.com/office/drawing/2014/main" id="{C490BBB8-F58F-4BE9-DD62-33FF4F8ECD6A}"/>
              </a:ext>
            </a:extLst>
          </p:cNvPr>
          <p:cNvSpPr txBox="1"/>
          <p:nvPr/>
        </p:nvSpPr>
        <p:spPr>
          <a:xfrm>
            <a:off x="4714696" y="3853694"/>
            <a:ext cx="2880360" cy="369332"/>
          </a:xfrm>
          <a:prstGeom prst="rect">
            <a:avLst/>
          </a:prstGeom>
          <a:noFill/>
        </p:spPr>
        <p:txBody>
          <a:bodyPr wrap="square" rtlCol="0">
            <a:spAutoFit/>
          </a:bodyPr>
          <a:lstStyle/>
          <a:p>
            <a:r>
              <a:rPr lang="tr-TR" dirty="0"/>
              <a:t>Örnek 2.1 (ornek2.1.py)</a:t>
            </a:r>
            <a:endParaRPr lang="en-US" dirty="0"/>
          </a:p>
        </p:txBody>
      </p:sp>
      <p:pic>
        <p:nvPicPr>
          <p:cNvPr id="10" name="Picture 9">
            <a:extLst>
              <a:ext uri="{FF2B5EF4-FFF2-40B4-BE49-F238E27FC236}">
                <a16:creationId xmlns:a16="http://schemas.microsoft.com/office/drawing/2014/main" id="{357ABB92-7A74-292E-B8B0-67F403BCE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4821" y="4618939"/>
            <a:ext cx="4020111" cy="371527"/>
          </a:xfrm>
          <a:prstGeom prst="rect">
            <a:avLst/>
          </a:prstGeom>
        </p:spPr>
      </p:pic>
      <p:sp>
        <p:nvSpPr>
          <p:cNvPr id="11" name="TextBox 10">
            <a:extLst>
              <a:ext uri="{FF2B5EF4-FFF2-40B4-BE49-F238E27FC236}">
                <a16:creationId xmlns:a16="http://schemas.microsoft.com/office/drawing/2014/main" id="{6BAAD282-C6A8-8727-B3DA-48C634FAFCDA}"/>
              </a:ext>
            </a:extLst>
          </p:cNvPr>
          <p:cNvSpPr txBox="1"/>
          <p:nvPr/>
        </p:nvSpPr>
        <p:spPr>
          <a:xfrm>
            <a:off x="4381500" y="5003565"/>
            <a:ext cx="3429000" cy="646331"/>
          </a:xfrm>
          <a:prstGeom prst="rect">
            <a:avLst/>
          </a:prstGeom>
          <a:noFill/>
        </p:spPr>
        <p:txBody>
          <a:bodyPr wrap="square" rtlCol="0">
            <a:spAutoFit/>
          </a:bodyPr>
          <a:lstStyle/>
          <a:p>
            <a:pPr algn="ctr"/>
            <a:r>
              <a:rPr lang="tr-TR" dirty="0"/>
              <a:t>Örnek 2.1’ in Çıktısı</a:t>
            </a:r>
          </a:p>
          <a:p>
            <a:pPr algn="ctr"/>
            <a:r>
              <a:rPr lang="tr-TR" dirty="0"/>
              <a:t>( ornek2.1.py)</a:t>
            </a:r>
            <a:endParaRPr lang="en-US" dirty="0"/>
          </a:p>
        </p:txBody>
      </p:sp>
    </p:spTree>
    <p:extLst>
      <p:ext uri="{BB962C8B-B14F-4D97-AF65-F5344CB8AC3E}">
        <p14:creationId xmlns:p14="http://schemas.microsoft.com/office/powerpoint/2010/main" val="3782900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68684DDD-C8F1-128F-AB0F-C33BFAD64F15}"/>
              </a:ext>
            </a:extLst>
          </p:cNvPr>
          <p:cNvSpPr txBox="1"/>
          <p:nvPr/>
        </p:nvSpPr>
        <p:spPr>
          <a:xfrm>
            <a:off x="2240280" y="1801368"/>
            <a:ext cx="7699248" cy="3693319"/>
          </a:xfrm>
          <a:prstGeom prst="rect">
            <a:avLst/>
          </a:prstGeom>
          <a:noFill/>
        </p:spPr>
        <p:txBody>
          <a:bodyPr wrap="square" rtlCol="0">
            <a:spAutoFit/>
          </a:bodyPr>
          <a:lstStyle/>
          <a:p>
            <a:pPr marL="342900" indent="-342900">
              <a:buAutoNum type="arabicPeriod"/>
            </a:pPr>
            <a:r>
              <a:rPr lang="tr-TR" dirty="0"/>
              <a:t>Fonksiyondan geriye değer döndürmede hangi komut kullanılır?</a:t>
            </a:r>
          </a:p>
          <a:p>
            <a:pPr marL="342900" indent="-342900">
              <a:buAutoNum type="arabicPeriod"/>
            </a:pPr>
            <a:r>
              <a:rPr lang="tr-TR" dirty="0"/>
              <a:t>Faktöriyel işlemi Python dilinde nasıl kodlanır?</a:t>
            </a:r>
          </a:p>
          <a:p>
            <a:pPr marL="342900" indent="-342900">
              <a:buAutoNum type="arabicPeriod"/>
            </a:pPr>
            <a:r>
              <a:rPr lang="tr-TR" dirty="0"/>
              <a:t>Aşağıdaki karar isimli fonksiyonun x parametresinin değeri 5 ise bu fonksiyon hangi değeri döndürür?</a:t>
            </a:r>
          </a:p>
          <a:p>
            <a:r>
              <a:rPr lang="tr-TR" dirty="0"/>
              <a:t>	</a:t>
            </a:r>
            <a:r>
              <a:rPr lang="en-US" dirty="0"/>
              <a:t>def </a:t>
            </a:r>
            <a:r>
              <a:rPr lang="en-US" dirty="0" err="1"/>
              <a:t>karar</a:t>
            </a:r>
            <a:r>
              <a:rPr lang="en-US" dirty="0"/>
              <a:t> (x):</a:t>
            </a:r>
          </a:p>
          <a:p>
            <a:r>
              <a:rPr lang="en-US" dirty="0"/>
              <a:t>    </a:t>
            </a:r>
            <a:r>
              <a:rPr lang="tr-TR" dirty="0"/>
              <a:t>		</a:t>
            </a:r>
            <a:r>
              <a:rPr lang="en-US" dirty="0"/>
              <a:t>if (x%2)==0:</a:t>
            </a:r>
          </a:p>
          <a:p>
            <a:r>
              <a:rPr lang="en-US" dirty="0"/>
              <a:t>        </a:t>
            </a:r>
            <a:r>
              <a:rPr lang="tr-TR" dirty="0"/>
              <a:t>			</a:t>
            </a:r>
            <a:r>
              <a:rPr lang="en-US" dirty="0"/>
              <a:t>return 1</a:t>
            </a:r>
          </a:p>
          <a:p>
            <a:r>
              <a:rPr lang="en-US" dirty="0"/>
              <a:t>    </a:t>
            </a:r>
            <a:r>
              <a:rPr lang="tr-TR" dirty="0"/>
              <a:t>		</a:t>
            </a:r>
            <a:r>
              <a:rPr lang="en-US" dirty="0"/>
              <a:t>else:</a:t>
            </a:r>
          </a:p>
          <a:p>
            <a:r>
              <a:rPr lang="en-US" dirty="0"/>
              <a:t>        </a:t>
            </a:r>
            <a:r>
              <a:rPr lang="tr-TR" dirty="0"/>
              <a:t>			</a:t>
            </a:r>
            <a:r>
              <a:rPr lang="en-US" dirty="0"/>
              <a:t>return 0</a:t>
            </a:r>
            <a:endParaRPr lang="tr-TR" dirty="0"/>
          </a:p>
          <a:p>
            <a:pPr marL="342900" indent="-342900">
              <a:buAutoNum type="arabicPeriod" startAt="4"/>
            </a:pPr>
            <a:r>
              <a:rPr lang="tr-TR" dirty="0"/>
              <a:t>Aşağıdaki as özyinelemeli fonksiyonu i=3 için geriye hangi değeri döndürür ?</a:t>
            </a:r>
          </a:p>
          <a:p>
            <a:r>
              <a:rPr lang="en-US" dirty="0"/>
              <a:t>	def as(</a:t>
            </a:r>
            <a:r>
              <a:rPr lang="en-US" dirty="0" err="1"/>
              <a:t>i</a:t>
            </a:r>
            <a:r>
              <a:rPr lang="en-US" dirty="0"/>
              <a:t>):</a:t>
            </a:r>
          </a:p>
          <a:p>
            <a:r>
              <a:rPr lang="en-US" dirty="0"/>
              <a:t>    		if </a:t>
            </a:r>
            <a:r>
              <a:rPr lang="en-US" dirty="0" err="1"/>
              <a:t>i</a:t>
            </a:r>
            <a:r>
              <a:rPr lang="en-US" dirty="0"/>
              <a:t> &lt; 2: return 1</a:t>
            </a:r>
          </a:p>
          <a:p>
            <a:r>
              <a:rPr lang="en-US" dirty="0"/>
              <a:t>    		else:   return (</a:t>
            </a:r>
            <a:r>
              <a:rPr lang="en-US" dirty="0" err="1"/>
              <a:t>i</a:t>
            </a:r>
            <a:r>
              <a:rPr lang="en-US" dirty="0"/>
              <a:t>*as(i-1))</a:t>
            </a:r>
          </a:p>
        </p:txBody>
      </p:sp>
    </p:spTree>
    <p:extLst>
      <p:ext uri="{BB962C8B-B14F-4D97-AF65-F5344CB8AC3E}">
        <p14:creationId xmlns:p14="http://schemas.microsoft.com/office/powerpoint/2010/main" val="4274103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SORULARI</a:t>
            </a:r>
          </a:p>
        </p:txBody>
      </p:sp>
      <p:sp>
        <p:nvSpPr>
          <p:cNvPr id="7" name="Yuvarlatılmış Dikdörtgen 6"/>
          <p:cNvSpPr/>
          <p:nvPr>
            <p:custDataLst>
              <p:tags r:id="rId2"/>
            </p:custDataLst>
          </p:nvPr>
        </p:nvSpPr>
        <p:spPr>
          <a:xfrm>
            <a:off x="1991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68684DDD-C8F1-128F-AB0F-C33BFAD64F15}"/>
              </a:ext>
            </a:extLst>
          </p:cNvPr>
          <p:cNvSpPr txBox="1"/>
          <p:nvPr/>
        </p:nvSpPr>
        <p:spPr>
          <a:xfrm>
            <a:off x="2240280" y="1801368"/>
            <a:ext cx="7699248" cy="1200329"/>
          </a:xfrm>
          <a:prstGeom prst="rect">
            <a:avLst/>
          </a:prstGeom>
          <a:noFill/>
        </p:spPr>
        <p:txBody>
          <a:bodyPr wrap="square" rtlCol="0">
            <a:spAutoFit/>
          </a:bodyPr>
          <a:lstStyle/>
          <a:p>
            <a:pPr marL="342900" indent="-342900">
              <a:buAutoNum type="arabicPeriod" startAt="5"/>
            </a:pPr>
            <a:r>
              <a:rPr lang="tr-TR" dirty="0"/>
              <a:t>Aşağıdaki programın ekran çıktısı ne olur ?</a:t>
            </a:r>
          </a:p>
          <a:p>
            <a:r>
              <a:rPr lang="tr-TR" dirty="0"/>
              <a:t>	</a:t>
            </a:r>
            <a:r>
              <a:rPr lang="en-US" dirty="0"/>
              <a:t>def Test(</a:t>
            </a:r>
            <a:r>
              <a:rPr lang="en-US" dirty="0" err="1"/>
              <a:t>i</a:t>
            </a:r>
            <a:r>
              <a:rPr lang="en-US" dirty="0"/>
              <a:t>):</a:t>
            </a:r>
          </a:p>
          <a:p>
            <a:r>
              <a:rPr lang="en-US" dirty="0"/>
              <a:t>    </a:t>
            </a:r>
            <a:r>
              <a:rPr lang="tr-TR" dirty="0"/>
              <a:t>		</a:t>
            </a:r>
            <a:r>
              <a:rPr lang="en-US" dirty="0"/>
              <a:t>print(i^2)</a:t>
            </a:r>
          </a:p>
          <a:p>
            <a:r>
              <a:rPr lang="tr-TR" dirty="0"/>
              <a:t>	</a:t>
            </a:r>
            <a:r>
              <a:rPr lang="en-US" dirty="0"/>
              <a:t>Test(4)</a:t>
            </a:r>
          </a:p>
        </p:txBody>
      </p:sp>
    </p:spTree>
    <p:extLst>
      <p:ext uri="{BB962C8B-B14F-4D97-AF65-F5344CB8AC3E}">
        <p14:creationId xmlns:p14="http://schemas.microsoft.com/office/powerpoint/2010/main" val="30852051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1991544" y="2924944"/>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SLAYT BURDA BİTMİŞTİR</a:t>
            </a: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72</a:t>
            </a:fld>
            <a:endParaRPr lang="tr-TR" dirty="0">
              <a:solidFill>
                <a:schemeClr val="tx2">
                  <a:lumMod val="75000"/>
                </a:schemeClr>
              </a:solidFill>
            </a:endParaRPr>
          </a:p>
        </p:txBody>
      </p:sp>
    </p:spTree>
    <p:extLst>
      <p:ext uri="{BB962C8B-B14F-4D97-AF65-F5344CB8AC3E}">
        <p14:creationId xmlns:p14="http://schemas.microsoft.com/office/powerpoint/2010/main" val="62622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847528" y="25575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48E62A4-C99B-7E69-1C59-3AFED12C28AD}"/>
              </a:ext>
            </a:extLst>
          </p:cNvPr>
          <p:cNvSpPr txBox="1"/>
          <p:nvPr/>
        </p:nvSpPr>
        <p:spPr>
          <a:xfrm>
            <a:off x="2341064" y="2369800"/>
            <a:ext cx="7589520" cy="2031325"/>
          </a:xfrm>
          <a:prstGeom prst="rect">
            <a:avLst/>
          </a:prstGeom>
          <a:noFill/>
        </p:spPr>
        <p:txBody>
          <a:bodyPr wrap="square" rtlCol="0">
            <a:spAutoFit/>
          </a:bodyPr>
          <a:lstStyle/>
          <a:p>
            <a:r>
              <a:rPr lang="tr-TR" dirty="0"/>
              <a:t>Fonksiyon tanımlamak için ‘def’ anahtar kelimesi kullanılır. Tablo 1.1’ de nasıl fonksiyon oluşturulacağı örnek olarak kullanımları ile birlikte sunulmuştur. Tanımlanan bir fonksiyon başka bir fonksiyon içerisinden sadece ismi ‘</a:t>
            </a:r>
            <a:r>
              <a:rPr lang="tr-TR" dirty="0" err="1"/>
              <a:t>benim_fonksiyonum</a:t>
            </a:r>
            <a:r>
              <a:rPr lang="tr-TR" dirty="0"/>
              <a:t>() gibi ‘  belirtilerek çağrılır. Ana program içerisinden ise bir önceki örnekteki gibi çağrılarak test </a:t>
            </a:r>
            <a:r>
              <a:rPr lang="tr-TR" dirty="0" err="1"/>
              <a:t>edilinebilir</a:t>
            </a:r>
            <a:r>
              <a:rPr lang="tr-TR" dirty="0"/>
              <a:t>.</a:t>
            </a:r>
          </a:p>
          <a:p>
            <a:endParaRPr lang="tr-TR" dirty="0"/>
          </a:p>
          <a:p>
            <a:endParaRPr lang="tr-TR" dirty="0"/>
          </a:p>
        </p:txBody>
      </p:sp>
    </p:spTree>
    <p:extLst>
      <p:ext uri="{BB962C8B-B14F-4D97-AF65-F5344CB8AC3E}">
        <p14:creationId xmlns:p14="http://schemas.microsoft.com/office/powerpoint/2010/main" val="5154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1991544" y="188641"/>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3431704" y="6525345"/>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8472264" y="6520260"/>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A1207597-8FB6-2EB3-B0F2-C6C10D7869EB}"/>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2281003" y="322861"/>
            <a:ext cx="7620087" cy="494408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A32CB80A-F3BA-5B72-D56A-4FF4E0A90386}"/>
              </a:ext>
            </a:extLst>
          </p:cNvPr>
          <p:cNvSpPr txBox="1"/>
          <p:nvPr/>
        </p:nvSpPr>
        <p:spPr>
          <a:xfrm>
            <a:off x="4331026" y="5360486"/>
            <a:ext cx="3609596" cy="646331"/>
          </a:xfrm>
          <a:prstGeom prst="rect">
            <a:avLst/>
          </a:prstGeom>
          <a:noFill/>
        </p:spPr>
        <p:txBody>
          <a:bodyPr wrap="square" rtlCol="0">
            <a:spAutoFit/>
          </a:bodyPr>
          <a:lstStyle/>
          <a:p>
            <a:pPr algn="ctr"/>
            <a:r>
              <a:rPr lang="tr-TR" dirty="0"/>
              <a:t>TABLO 1.1 </a:t>
            </a:r>
          </a:p>
          <a:p>
            <a:pPr algn="ctr"/>
            <a:r>
              <a:rPr lang="tr-TR" dirty="0"/>
              <a:t>(tablo1.1.py ve tablo.1.1.png)</a:t>
            </a:r>
            <a:endParaRPr lang="en-US" dirty="0"/>
          </a:p>
        </p:txBody>
      </p:sp>
    </p:spTree>
    <p:extLst>
      <p:ext uri="{BB962C8B-B14F-4D97-AF65-F5344CB8AC3E}">
        <p14:creationId xmlns:p14="http://schemas.microsoft.com/office/powerpoint/2010/main" val="3455894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6293</Words>
  <Application>Microsoft Office PowerPoint</Application>
  <PresentationFormat>Widescreen</PresentationFormat>
  <Paragraphs>792</Paragraphs>
  <Slides>72</Slides>
  <Notes>71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Fatih  Aydın</dc:creator>
  <cp:lastModifiedBy>Mehmet Fatih  Aydın</cp:lastModifiedBy>
  <cp:revision>328</cp:revision>
  <dcterms:created xsi:type="dcterms:W3CDTF">2023-05-09T16:36:02Z</dcterms:created>
  <dcterms:modified xsi:type="dcterms:W3CDTF">2023-05-20T16:36:32Z</dcterms:modified>
</cp:coreProperties>
</file>