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74" r:id="rId14"/>
    <p:sldId id="266" r:id="rId15"/>
    <p:sldId id="267" r:id="rId16"/>
    <p:sldId id="269" r:id="rId17"/>
    <p:sldId id="270" r:id="rId18"/>
    <p:sldId id="271" r:id="rId19"/>
    <p:sldId id="272" r:id="rId20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049" autoAdjust="0"/>
  </p:normalViewPr>
  <p:slideViewPr>
    <p:cSldViewPr showGuides="1">
      <p:cViewPr varScale="1">
        <p:scale>
          <a:sx n="58" d="100"/>
          <a:sy n="58" d="100"/>
        </p:scale>
        <p:origin x="84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4876" y="717626"/>
            <a:ext cx="3660647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 u="heavy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 u="heavy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 u="heavy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 u="heavy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44539" y="1668221"/>
            <a:ext cx="294132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 u="heavy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219" y="1921510"/>
            <a:ext cx="13357961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7386" y="2513203"/>
            <a:ext cx="5408930" cy="610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50" spc="-15" dirty="0"/>
              <a:t>Mini-project</a:t>
            </a:r>
            <a:r>
              <a:rPr sz="3850" spc="-30" dirty="0"/>
              <a:t> </a:t>
            </a:r>
            <a:r>
              <a:rPr sz="3850" spc="-15" dirty="0"/>
              <a:t>Presentation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3553459" y="3102991"/>
            <a:ext cx="7797165" cy="2653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05" algn="ctr">
              <a:lnSpc>
                <a:spcPts val="3420"/>
              </a:lnSpc>
              <a:spcBef>
                <a:spcPts val="130"/>
              </a:spcBef>
            </a:pPr>
            <a:r>
              <a:rPr sz="2850" spc="15" dirty="0">
                <a:latin typeface="Times New Roman" panose="02020603050405020304"/>
                <a:cs typeface="Times New Roman" panose="02020603050405020304"/>
              </a:rPr>
              <a:t>on</a:t>
            </a: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ts val="3840"/>
              </a:lnSpc>
            </a:pPr>
            <a:r>
              <a:rPr lang="en-IN" sz="3200" u="heavy" dirty="0" err="1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Insighters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 panose="02020603050405020304"/>
              <a:cs typeface="Times New Roman" panose="02020603050405020304"/>
            </a:endParaRPr>
          </a:p>
          <a:p>
            <a:pPr marL="12065" marR="5080" algn="ctr">
              <a:lnSpc>
                <a:spcPts val="3170"/>
              </a:lnSpc>
            </a:pP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DEPARTMENT 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6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ENGINEERING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6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35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2650" dirty="0">
              <a:latin typeface="Times New Roman" panose="02020603050405020304"/>
              <a:cs typeface="Times New Roman" panose="02020603050405020304"/>
            </a:endParaRPr>
          </a:p>
          <a:p>
            <a:pPr marL="2540" algn="ctr">
              <a:lnSpc>
                <a:spcPts val="3000"/>
              </a:lnSpc>
              <a:tabLst>
                <a:tab pos="894080" algn="l"/>
              </a:tabLst>
            </a:pP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NOV	2023</a:t>
            </a:r>
            <a:endParaRPr sz="26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024" y="5998845"/>
            <a:ext cx="4125976" cy="1717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150" b="1" dirty="0">
                <a:latin typeface="Georgia" panose="02040502050405020303"/>
                <a:cs typeface="Georgia" panose="02040502050405020303"/>
              </a:rPr>
              <a:t>Presented </a:t>
            </a:r>
            <a:r>
              <a:rPr sz="2150" b="1" spc="5" dirty="0">
                <a:latin typeface="Georgia" panose="02040502050405020303"/>
                <a:cs typeface="Georgia" panose="02040502050405020303"/>
              </a:rPr>
              <a:t>by :- </a:t>
            </a:r>
            <a:r>
              <a:rPr sz="2150" b="1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150" dirty="0">
                <a:solidFill>
                  <a:srgbClr val="333E5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150" spc="-505" dirty="0">
                <a:solidFill>
                  <a:srgbClr val="333E50"/>
                </a:solidFill>
                <a:latin typeface="Georgia" panose="02040502050405020303"/>
                <a:cs typeface="Georgia" panose="02040502050405020303"/>
              </a:rPr>
              <a:t> </a:t>
            </a:r>
            <a:endParaRPr lang="en-IN" sz="2150" spc="-505" dirty="0">
              <a:solidFill>
                <a:srgbClr val="333E50"/>
              </a:solidFill>
              <a:latin typeface="Georgia" panose="02040502050405020303"/>
              <a:cs typeface="Georgia" panose="02040502050405020303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z="2150" spc="5" dirty="0">
                <a:solidFill>
                  <a:srgbClr val="333E50"/>
                </a:solidFill>
                <a:latin typeface="Georgia" panose="02040502050405020303"/>
                <a:cs typeface="Georgia" panose="02040502050405020303"/>
              </a:rPr>
              <a:t>Muskan </a:t>
            </a:r>
            <a:r>
              <a:rPr lang="en-IN" sz="2150" spc="5" dirty="0" err="1">
                <a:solidFill>
                  <a:srgbClr val="333E50"/>
                </a:solidFill>
                <a:latin typeface="Georgia" panose="02040502050405020303"/>
                <a:cs typeface="Georgia" panose="02040502050405020303"/>
              </a:rPr>
              <a:t>Srivash</a:t>
            </a:r>
            <a:r>
              <a:rPr lang="en-IN" sz="2150" spc="5" dirty="0">
                <a:solidFill>
                  <a:srgbClr val="333E50"/>
                </a:solidFill>
                <a:latin typeface="Georgia" panose="02040502050405020303"/>
                <a:cs typeface="Georgia" panose="02040502050405020303"/>
              </a:rPr>
              <a:t>(2115000638)</a:t>
            </a:r>
            <a:endParaRPr lang="en-IN" sz="2150" spc="5" dirty="0">
              <a:solidFill>
                <a:srgbClr val="333E50"/>
              </a:solidFill>
              <a:latin typeface="Georgia" panose="02040502050405020303"/>
              <a:cs typeface="Georgia" panose="02040502050405020303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z="2150" spc="5" dirty="0">
                <a:solidFill>
                  <a:srgbClr val="333E50"/>
                </a:solidFill>
                <a:latin typeface="Georgia" panose="02040502050405020303"/>
                <a:cs typeface="Georgia" panose="02040502050405020303"/>
              </a:rPr>
              <a:t> Riya Bansal(2115000862)</a:t>
            </a:r>
            <a:endParaRPr lang="en-IN" sz="2150" spc="5" dirty="0">
              <a:solidFill>
                <a:srgbClr val="333E50"/>
              </a:solidFill>
              <a:latin typeface="Georgia" panose="02040502050405020303"/>
              <a:cs typeface="Georgia" panose="02040502050405020303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z="2150" spc="5" dirty="0">
                <a:solidFill>
                  <a:srgbClr val="333E50"/>
                </a:solidFill>
                <a:latin typeface="Georgia" panose="02040502050405020303"/>
                <a:cs typeface="Georgia" panose="02040502050405020303"/>
              </a:rPr>
              <a:t>Vaishnavi Sharma</a:t>
            </a:r>
            <a:r>
              <a:rPr sz="2150" dirty="0">
                <a:solidFill>
                  <a:srgbClr val="333E5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lang="en-IN" sz="2150" dirty="0">
                <a:solidFill>
                  <a:srgbClr val="333E50"/>
                </a:solidFill>
                <a:latin typeface="Georgia" panose="02040502050405020303"/>
                <a:cs typeface="Georgia" panose="02040502050405020303"/>
              </a:rPr>
              <a:t>(2115001086)</a:t>
            </a:r>
            <a:r>
              <a:rPr sz="2150" spc="5" dirty="0">
                <a:solidFill>
                  <a:srgbClr val="333E50"/>
                </a:solidFill>
                <a:latin typeface="Georgia" panose="02040502050405020303"/>
                <a:cs typeface="Georgia" panose="02040502050405020303"/>
              </a:rPr>
              <a:t> </a:t>
            </a:r>
            <a:endParaRPr lang="en-IN" sz="2150" spc="5" dirty="0">
              <a:solidFill>
                <a:srgbClr val="333E50"/>
              </a:solidFill>
              <a:latin typeface="Georgia" panose="02040502050405020303"/>
              <a:cs typeface="Georgia" panose="02040502050405020303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z="2150" spc="5" dirty="0">
                <a:solidFill>
                  <a:srgbClr val="333E50"/>
                </a:solidFill>
                <a:latin typeface="Georgia" panose="02040502050405020303"/>
                <a:cs typeface="Georgia" panose="02040502050405020303"/>
              </a:rPr>
              <a:t>Vivek Kumar(2115001145)</a:t>
            </a:r>
            <a:endParaRPr sz="2150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4321" y="5998845"/>
            <a:ext cx="295656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21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Supervision</a:t>
            </a:r>
            <a:r>
              <a:rPr sz="21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of:-</a:t>
            </a:r>
            <a:endParaRPr sz="2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4321" y="6657593"/>
            <a:ext cx="2466340" cy="1025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150" spc="-25" dirty="0">
                <a:latin typeface="Times New Roman" panose="02020603050405020304"/>
                <a:cs typeface="Times New Roman" panose="02020603050405020304"/>
              </a:rPr>
              <a:t>Ruchi Gupta</a:t>
            </a:r>
            <a:endParaRPr sz="21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(Technical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Trainer)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(Training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&amp;</a:t>
            </a:r>
            <a:r>
              <a:rPr sz="1800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Development)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12700" y="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06211" y="147828"/>
            <a:ext cx="3589337" cy="20618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034541"/>
            <a:ext cx="8991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/>
              <a:t>Home Page: </a:t>
            </a:r>
            <a:br>
              <a:rPr lang="en-IN" sz="4400" dirty="0"/>
            </a:br>
            <a:r>
              <a:rPr lang="en-IN" sz="2800" b="0" u="none" dirty="0"/>
              <a:t>It is the home page from student site from where they get all the study material provided by the admin.</a:t>
            </a:r>
            <a:endParaRPr sz="2800" b="0" u="none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2133600"/>
            <a:ext cx="12115800" cy="13960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u="heavy" dirty="0">
              <a:uFill>
                <a:solidFill>
                  <a:srgbClr val="000000"/>
                </a:solidFill>
              </a:u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Client-Side</a:t>
            </a: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(Frontend):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Arial" panose="020B0604020202020204"/>
              <a:cs typeface="Arial" panose="020B0604020202020204"/>
            </a:endParaRPr>
          </a:p>
          <a:p>
            <a:pPr marL="120015" indent="-107950">
              <a:lnSpc>
                <a:spcPct val="100000"/>
              </a:lnSpc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User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Interface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(UI):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frontend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consists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interface</a:t>
            </a:r>
            <a:r>
              <a:rPr sz="2400" spc="-5" dirty="0">
                <a:latin typeface="Arial MT"/>
                <a:cs typeface="Arial MT"/>
              </a:rPr>
              <a:t> 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buyers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sellers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interact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includes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web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pages,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navigation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elements,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interactive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Arial MT"/>
              <a:cs typeface="Arial MT"/>
            </a:endParaRPr>
          </a:p>
          <a:p>
            <a:pPr marL="120015" indent="-107950">
              <a:lnSpc>
                <a:spcPct val="100000"/>
              </a:lnSpc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Client-Side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Frameworks: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 MT"/>
                <a:cs typeface="Arial MT"/>
              </a:rPr>
              <a:t>Utilize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frontend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frameworks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(e.g.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HTML,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CSS</a:t>
            </a:r>
            <a:r>
              <a:rPr sz="2400" dirty="0">
                <a:latin typeface="Arial MT"/>
                <a:cs typeface="Arial MT"/>
              </a:rPr>
              <a:t> &amp;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Js)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enhance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interface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provide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dynamic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experience.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Arial MT"/>
              <a:cs typeface="Arial MT"/>
            </a:endParaRPr>
          </a:p>
          <a:p>
            <a:pPr marL="120015" indent="-107950">
              <a:lnSpc>
                <a:spcPct val="100000"/>
              </a:lnSpc>
              <a:spcBef>
                <a:spcPts val="5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Responsive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Design: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 MT"/>
                <a:cs typeface="Arial MT"/>
              </a:rPr>
              <a:t>Ensure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website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accessible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well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 </a:t>
            </a:r>
            <a:r>
              <a:rPr sz="2400" spc="-5" dirty="0">
                <a:latin typeface="Arial MT"/>
                <a:cs typeface="Arial MT"/>
              </a:rPr>
              <a:t>various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devices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(desktops,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tablets,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smartphones).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90800"/>
            <a:ext cx="89916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43000"/>
            <a:ext cx="11430000" cy="6484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09600"/>
            <a:ext cx="11658601" cy="65611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3429000"/>
            <a:ext cx="8839200" cy="426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1" y="1850886"/>
            <a:ext cx="9296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Login Page: </a:t>
            </a:r>
            <a:endParaRPr lang="en-IN" sz="3200" b="1" u="sng" dirty="0"/>
          </a:p>
          <a:p>
            <a:r>
              <a:rPr lang="en-IN" sz="2400" dirty="0"/>
              <a:t>From tere the admin can login to the website by providing their username and password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914400"/>
            <a:ext cx="3605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Admin Interface</a:t>
            </a:r>
            <a:endParaRPr lang="en-IN" sz="4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38400"/>
            <a:ext cx="10363200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914400"/>
            <a:ext cx="944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 Home Page:</a:t>
            </a:r>
            <a:endParaRPr lang="en-IN" sz="3200" b="1" u="sng" dirty="0"/>
          </a:p>
          <a:p>
            <a:r>
              <a:rPr lang="en-IN" sz="2800" dirty="0"/>
              <a:t>From there admin can provide the study material and take lectures.</a:t>
            </a:r>
            <a:endParaRPr lang="en-IN" sz="2800" dirty="0"/>
          </a:p>
          <a:p>
            <a:endParaRPr lang="en-IN" sz="3200" b="1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7069" y="1028446"/>
            <a:ext cx="2096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Featu</a:t>
            </a:r>
            <a:r>
              <a:rPr sz="4400" spc="-85" dirty="0"/>
              <a:t>r</a:t>
            </a:r>
            <a:r>
              <a:rPr sz="4400" dirty="0"/>
              <a:t>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56130" y="2193036"/>
            <a:ext cx="11299825" cy="501098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Online</a:t>
            </a: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Presence: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website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establish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online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presence,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allowing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potential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lang="en-IN" sz="2400" spc="15" dirty="0">
                <a:latin typeface="Arial MT"/>
                <a:cs typeface="Arial MT"/>
              </a:rPr>
              <a:t>users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browse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lang="en-IN" sz="2400" spc="5" dirty="0">
                <a:latin typeface="Arial MT"/>
                <a:cs typeface="Arial MT"/>
              </a:rPr>
              <a:t>the easy to understand study material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User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Engagement: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MT"/>
                <a:cs typeface="Arial MT"/>
              </a:rPr>
              <a:t>Engage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through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like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lang="en-IN" sz="2400" spc="-5" dirty="0" err="1">
                <a:latin typeface="Arial MT"/>
                <a:cs typeface="Arial MT"/>
              </a:rPr>
              <a:t>intresing</a:t>
            </a:r>
            <a:r>
              <a:rPr lang="en-IN" sz="2400" spc="-5" dirty="0">
                <a:latin typeface="Arial MT"/>
                <a:cs typeface="Arial MT"/>
              </a:rPr>
              <a:t> study material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filters,</a:t>
            </a:r>
            <a:r>
              <a:rPr sz="2400" spc="-5" dirty="0">
                <a:latin typeface="Arial MT"/>
                <a:cs typeface="Arial MT"/>
              </a:rPr>
              <a:t> reviews,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comparisons.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Efficient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Transactions: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 marR="32893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 MT"/>
                <a:cs typeface="Arial MT"/>
              </a:rPr>
              <a:t>Streamlined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online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transactions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payment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gateways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make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buying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efficient.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F6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4385" y="717626"/>
            <a:ext cx="409638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R</a:t>
            </a:r>
            <a:r>
              <a:rPr spc="-165" dirty="0"/>
              <a:t>e</a:t>
            </a:r>
            <a:r>
              <a:rPr spc="-155" dirty="0"/>
              <a:t>s</a:t>
            </a:r>
            <a:r>
              <a:rPr spc="-160" dirty="0"/>
              <a:t>u</a:t>
            </a:r>
            <a:r>
              <a:rPr spc="-170" dirty="0"/>
              <a:t>l</a:t>
            </a:r>
            <a:r>
              <a:rPr spc="-5" dirty="0"/>
              <a:t>t</a:t>
            </a:r>
            <a:r>
              <a:rPr spc="-340" dirty="0"/>
              <a:t> </a:t>
            </a:r>
            <a:r>
              <a:rPr spc="-160" dirty="0"/>
              <a:t>Ana</a:t>
            </a:r>
            <a:r>
              <a:rPr spc="-170" dirty="0"/>
              <a:t>l</a:t>
            </a:r>
            <a:r>
              <a:rPr spc="-160" dirty="0"/>
              <a:t>y</a:t>
            </a:r>
            <a:r>
              <a:rPr spc="-155" dirty="0"/>
              <a:t>s</a:t>
            </a:r>
            <a:r>
              <a:rPr spc="-170" dirty="0"/>
              <a:t>i</a:t>
            </a:r>
            <a:r>
              <a:rPr spc="-5" dirty="0"/>
              <a:t>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59586" y="1957197"/>
            <a:ext cx="12193905" cy="5695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Mobile</a:t>
            </a: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Responsiveness: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6000"/>
              <a:buFont typeface="Arial MT"/>
              <a:buChar char="•"/>
              <a:tabLst>
                <a:tab pos="137795" algn="l"/>
              </a:tabLst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Mobile</a:t>
            </a:r>
            <a:r>
              <a:rPr sz="2800" b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Traffic:</a:t>
            </a:r>
            <a:r>
              <a:rPr sz="2800" b="1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 MT"/>
                <a:cs typeface="Arial MT"/>
              </a:rPr>
              <a:t>Analyze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proportion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users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site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via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mobile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devices.</a:t>
            </a:r>
            <a:endParaRPr sz="2800">
              <a:latin typeface="Arial MT"/>
              <a:cs typeface="Arial MT"/>
            </a:endParaRPr>
          </a:p>
          <a:p>
            <a:pPr marL="12700" marR="419100">
              <a:lnSpc>
                <a:spcPct val="100000"/>
              </a:lnSpc>
              <a:buSzPct val="96000"/>
              <a:buFont typeface="Arial MT"/>
              <a:buChar char="•"/>
              <a:tabLst>
                <a:tab pos="137795" algn="l"/>
              </a:tabLst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Conversion</a:t>
            </a:r>
            <a:r>
              <a:rPr sz="28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Rate</a:t>
            </a:r>
            <a:r>
              <a:rPr sz="28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Mobile:</a:t>
            </a:r>
            <a:r>
              <a:rPr sz="28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 MT"/>
                <a:cs typeface="Arial MT"/>
              </a:rPr>
              <a:t>Evaluate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how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well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mobile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version of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website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converts</a:t>
            </a:r>
            <a:r>
              <a:rPr sz="2800" dirty="0">
                <a:latin typeface="Arial MT"/>
                <a:cs typeface="Arial MT"/>
              </a:rPr>
              <a:t> visitors</a:t>
            </a:r>
            <a:r>
              <a:rPr sz="2800" spc="-5" dirty="0">
                <a:latin typeface="Arial MT"/>
                <a:cs typeface="Arial MT"/>
              </a:rPr>
              <a:t> into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customers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Customer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Support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Metrics: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12700" marR="877570">
              <a:lnSpc>
                <a:spcPct val="100000"/>
              </a:lnSpc>
              <a:buSzPct val="96000"/>
              <a:buFont typeface="Arial MT"/>
              <a:buChar char="•"/>
              <a:tabLst>
                <a:tab pos="137795" algn="l"/>
              </a:tabLst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Response</a:t>
            </a:r>
            <a:r>
              <a:rPr sz="28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latin typeface="Arial" panose="020B0604020202020204"/>
                <a:cs typeface="Arial" panose="020B0604020202020204"/>
              </a:rPr>
              <a:t>Time:</a:t>
            </a:r>
            <a:r>
              <a:rPr sz="28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 MT"/>
                <a:cs typeface="Arial MT"/>
              </a:rPr>
              <a:t>Monitor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taken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respond</a:t>
            </a:r>
            <a:r>
              <a:rPr sz="2800" dirty="0">
                <a:latin typeface="Arial MT"/>
                <a:cs typeface="Arial MT"/>
              </a:rPr>
              <a:t> 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user inquiries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support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requests.</a:t>
            </a:r>
            <a:endParaRPr sz="2800">
              <a:latin typeface="Arial MT"/>
              <a:cs typeface="Arial MT"/>
            </a:endParaRPr>
          </a:p>
          <a:p>
            <a:pPr marL="12700" marR="718820">
              <a:lnSpc>
                <a:spcPct val="100000"/>
              </a:lnSpc>
              <a:buSzPct val="96000"/>
              <a:buFont typeface="Arial MT"/>
              <a:buChar char="•"/>
              <a:tabLst>
                <a:tab pos="137795" algn="l"/>
              </a:tabLst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Customer</a:t>
            </a:r>
            <a:r>
              <a:rPr sz="28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Satisfaction</a:t>
            </a:r>
            <a:r>
              <a:rPr sz="2800" b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latin typeface="Arial" panose="020B0604020202020204"/>
                <a:cs typeface="Arial" panose="020B0604020202020204"/>
              </a:rPr>
              <a:t>(CSAT):</a:t>
            </a:r>
            <a:r>
              <a:rPr sz="2800" b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 MT"/>
                <a:cs typeface="Arial MT"/>
              </a:rPr>
              <a:t>Collect</a:t>
            </a:r>
            <a:r>
              <a:rPr sz="2800" dirty="0">
                <a:latin typeface="Arial MT"/>
                <a:cs typeface="Arial MT"/>
              </a:rPr>
              <a:t> user feedback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gauge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overall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satisfaction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support provided.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913" y="2152380"/>
            <a:ext cx="12887960" cy="44233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5"/>
              </a:spcBef>
            </a:pPr>
            <a:r>
              <a:rPr lang="en-US" sz="3000" dirty="0">
                <a:latin typeface="Arial MT"/>
                <a:cs typeface="Arial MT"/>
              </a:rPr>
              <a:t>E-learning platforms offer a wide range of benefits, including accessibility, flexibility, cost- effectiveness, personalized </a:t>
            </a:r>
            <a:r>
              <a:rPr lang="en-US" sz="3000" dirty="0" err="1">
                <a:latin typeface="Arial MT"/>
                <a:cs typeface="Arial MT"/>
              </a:rPr>
              <a:t>leaming</a:t>
            </a:r>
            <a:r>
              <a:rPr lang="en-US" sz="3000" dirty="0">
                <a:latin typeface="Arial MT"/>
                <a:cs typeface="Arial MT"/>
              </a:rPr>
              <a:t>, enhanced engagement, measurable progress, continuous learning opportunities, professional certifications, environmental sustainability, and data-driven decision-making. These platforms have revolutionized education and training. making learning accessible to a global audience and promoting a culture of continuous, personalized, and environmentally friendly learning. However, the success of e-learning depends on choosing the right platform and effectively designing content to achieve desired outcomes.</a:t>
            </a:r>
            <a:endParaRPr sz="30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2234" y="835609"/>
            <a:ext cx="318071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References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1068425" y="3551046"/>
            <a:ext cx="2693670" cy="2198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SzPct val="60000"/>
              <a:buFont typeface="Calibri" panose="020F0502020204030204"/>
              <a:buChar char="•"/>
              <a:tabLst>
                <a:tab pos="354965" algn="l"/>
                <a:tab pos="356235" algn="l"/>
              </a:tabLst>
            </a:pP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Wikipedia.com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 panose="020F0502020204030204"/>
              <a:buChar char="•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SzPct val="60000"/>
              <a:buFont typeface="Calibri" panose="020F0502020204030204"/>
              <a:buChar char="•"/>
              <a:tabLst>
                <a:tab pos="354965" algn="l"/>
                <a:tab pos="356235" algn="l"/>
              </a:tabLst>
            </a:pP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https://w3school.com/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Calibri" panose="020F0502020204030204"/>
              <a:buChar char="•"/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SzPct val="60000"/>
              <a:buFont typeface="Calibri" panose="020F0502020204030204"/>
              <a:buChar char="•"/>
              <a:tabLst>
                <a:tab pos="354965" algn="l"/>
                <a:tab pos="356235" algn="l"/>
              </a:tabLst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Google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 panose="020F0502020204030204"/>
              <a:buChar char="•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SzPct val="60000"/>
              <a:buFont typeface="Calibri" panose="020F0502020204030204"/>
              <a:buChar char="•"/>
              <a:tabLst>
                <a:tab pos="354965" algn="l"/>
                <a:tab pos="356235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MND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0" y="8229600"/>
                </a:moveTo>
                <a:lnTo>
                  <a:pt x="14630400" y="8229600"/>
                </a:lnTo>
                <a:lnTo>
                  <a:pt x="14630400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ln w="16764">
            <a:solidFill>
              <a:srgbClr val="E4DFDF"/>
            </a:solidFill>
          </a:ln>
        </p:spPr>
        <p:txBody>
          <a:bodyPr wrap="square" lIns="0" tIns="0" rIns="0" bIns="0" rtlCol="0"/>
          <a:lstStyle/>
          <a:p>
            <a:pPr algn="ctr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2620" y="2078990"/>
            <a:ext cx="32753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5400" b="0" u="none" spc="-5" dirty="0" err="1"/>
              <a:t>Insighters</a:t>
            </a:r>
            <a:endParaRPr sz="5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0" y="3094990"/>
            <a:ext cx="7059930" cy="413194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174115" algn="l"/>
              </a:tabLst>
            </a:pPr>
            <a:r>
              <a:rPr lang="en-IN" sz="5400" spc="-135" dirty="0">
                <a:latin typeface="Times New Roman" panose="02020603050405020304"/>
                <a:cs typeface="Times New Roman" panose="02020603050405020304"/>
              </a:rPr>
              <a:t>E-Learning</a:t>
            </a:r>
            <a:r>
              <a:rPr sz="54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400" spc="-65" dirty="0">
                <a:latin typeface="Times New Roman" panose="02020603050405020304"/>
                <a:cs typeface="Times New Roman" panose="02020603050405020304"/>
              </a:rPr>
              <a:t>Website</a:t>
            </a:r>
            <a:endParaRPr sz="5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 algn="ctr">
              <a:lnSpc>
                <a:spcPct val="153000"/>
              </a:lnSpc>
              <a:spcBef>
                <a:spcPts val="3495"/>
              </a:spcBef>
            </a:pPr>
            <a:r>
              <a:rPr lang="en-IN" sz="2000" spc="-5" dirty="0" err="1">
                <a:latin typeface="Arial MT"/>
                <a:cs typeface="Arial MT"/>
              </a:rPr>
              <a:t>Insighters</a:t>
            </a:r>
            <a:r>
              <a:rPr lang="en-IN" sz="2000" spc="-5" dirty="0">
                <a:latin typeface="Arial MT"/>
                <a:cs typeface="Arial MT"/>
              </a:rPr>
              <a:t> , an online learning platform</a:t>
            </a:r>
            <a:r>
              <a:rPr sz="2000" spc="-10" dirty="0">
                <a:latin typeface="Arial MT"/>
                <a:cs typeface="Arial MT"/>
              </a:rPr>
              <a:t>.</a:t>
            </a:r>
            <a:r>
              <a:rPr lang="en-IN" sz="2000" spc="-10" dirty="0">
                <a:latin typeface="Arial MT"/>
                <a:cs typeface="Arial MT"/>
              </a:rPr>
              <a:t>We dedicated to providing high—quality education and education and empowering individuals to reach their full </a:t>
            </a:r>
            <a:r>
              <a:rPr lang="en-IN" sz="2000" spc="-10" dirty="0" err="1">
                <a:latin typeface="Arial MT"/>
                <a:cs typeface="Arial MT"/>
              </a:rPr>
              <a:t>potential.Whether</a:t>
            </a:r>
            <a:r>
              <a:rPr lang="en-IN" sz="2000" spc="-10" dirty="0">
                <a:latin typeface="Arial MT"/>
                <a:cs typeface="Arial MT"/>
              </a:rPr>
              <a:t> you are a student seeking additional support or an adult looking to enhance your </a:t>
            </a:r>
            <a:r>
              <a:rPr lang="en-IN" sz="2000" spc="-10" dirty="0" err="1">
                <a:latin typeface="Arial MT"/>
                <a:cs typeface="Arial MT"/>
              </a:rPr>
              <a:t>skills,Insighters</a:t>
            </a:r>
            <a:r>
              <a:rPr lang="en-IN" sz="2000" spc="-10" dirty="0">
                <a:latin typeface="Arial MT"/>
                <a:cs typeface="Arial MT"/>
              </a:rPr>
              <a:t> is here to guid you towards success.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5" name="Picture 4" descr="back_to_schoo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2078990"/>
            <a:ext cx="6122670" cy="4910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620" y="0"/>
            <a:ext cx="14646910" cy="8246109"/>
            <a:chOff x="-7620" y="0"/>
            <a:chExt cx="14646910" cy="8246109"/>
          </a:xfrm>
        </p:grpSpPr>
        <p:sp>
          <p:nvSpPr>
            <p:cNvPr id="3" name="object 3"/>
            <p:cNvSpPr/>
            <p:nvPr/>
          </p:nvSpPr>
          <p:spPr>
            <a:xfrm>
              <a:off x="762" y="762"/>
              <a:ext cx="14629765" cy="8228965"/>
            </a:xfrm>
            <a:custGeom>
              <a:avLst/>
              <a:gdLst/>
              <a:ahLst/>
              <a:cxnLst/>
              <a:rect l="l" t="t" r="r" b="b"/>
              <a:pathLst>
                <a:path w="14629765" h="8228965">
                  <a:moveTo>
                    <a:pt x="14629638" y="0"/>
                  </a:moveTo>
                  <a:lnTo>
                    <a:pt x="0" y="0"/>
                  </a:lnTo>
                  <a:lnTo>
                    <a:pt x="0" y="8228835"/>
                  </a:lnTo>
                </a:path>
              </a:pathLst>
            </a:custGeom>
            <a:ln w="16764">
              <a:solidFill>
                <a:srgbClr val="E4DFD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4630400" cy="148132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14592" y="1788414"/>
            <a:ext cx="16236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none" spc="-165" dirty="0"/>
              <a:t>Ind</a:t>
            </a:r>
            <a:r>
              <a:rPr sz="5400" u="none" spc="-155" dirty="0"/>
              <a:t>e</a:t>
            </a:r>
            <a:r>
              <a:rPr sz="5400" u="none" dirty="0"/>
              <a:t>x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1596897" y="2964260"/>
            <a:ext cx="2849245" cy="495840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Objective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Abstract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Literature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Survey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Methodology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Working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Archite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Implementation</a:t>
            </a:r>
            <a:endParaRPr lang="en-IN" sz="2400" spc="-5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20574"/>
            <a:ext cx="14629765" cy="8209280"/>
          </a:xfrm>
          <a:custGeom>
            <a:avLst/>
            <a:gdLst/>
            <a:ahLst/>
            <a:cxnLst/>
            <a:rect l="l" t="t" r="r" b="b"/>
            <a:pathLst>
              <a:path w="14629765" h="8209280">
                <a:moveTo>
                  <a:pt x="14629638" y="0"/>
                </a:moveTo>
                <a:lnTo>
                  <a:pt x="0" y="0"/>
                </a:lnTo>
                <a:lnTo>
                  <a:pt x="0" y="8209023"/>
                </a:lnTo>
              </a:path>
            </a:pathLst>
          </a:custGeom>
          <a:ln w="16764">
            <a:solidFill>
              <a:srgbClr val="E4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17438" y="717626"/>
            <a:ext cx="281432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Objectives</a:t>
            </a:r>
            <a:endParaRPr spc="-150" dirty="0"/>
          </a:p>
        </p:txBody>
      </p:sp>
      <p:sp>
        <p:nvSpPr>
          <p:cNvPr id="4" name="object 4"/>
          <p:cNvSpPr txBox="1"/>
          <p:nvPr/>
        </p:nvSpPr>
        <p:spPr>
          <a:xfrm>
            <a:off x="1068425" y="2479675"/>
            <a:ext cx="11217910" cy="420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Our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main</a:t>
            </a:r>
            <a:r>
              <a:rPr sz="24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objective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regarding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to</a:t>
            </a:r>
            <a:r>
              <a:rPr sz="24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this</a:t>
            </a:r>
            <a:r>
              <a:rPr sz="24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website</a:t>
            </a:r>
            <a:r>
              <a:rPr sz="24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24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mainly</a:t>
            </a:r>
            <a:r>
              <a:rPr sz="2400" b="1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latin typeface="Arial" panose="020B0604020202020204"/>
                <a:cs typeface="Arial" panose="020B0604020202020204"/>
              </a:rPr>
              <a:t>:-</a:t>
            </a:r>
            <a:endParaRPr lang="en-IN" sz="2500" b="1" spc="1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500" spc="10" dirty="0">
                <a:latin typeface="Arial" panose="020B0604020202020204"/>
                <a:cs typeface="Arial" panose="020B0604020202020204"/>
              </a:rPr>
              <a:t>Our aim is to ensure that high quality education is available to people of all ages and backgrounds no matter where they are located.</a:t>
            </a:r>
            <a:endParaRPr lang="en-IN" sz="2500" spc="1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500" spc="10" dirty="0">
                <a:latin typeface="Arial" panose="020B0604020202020204"/>
                <a:cs typeface="Arial" panose="020B0604020202020204"/>
              </a:rPr>
              <a:t>We understand that everyone learns differently so our platform provides personalized learning paths to meet needs and preferences.</a:t>
            </a:r>
            <a:endParaRPr lang="en-IN" sz="2500" spc="1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We want to equip users with the skills and knowledge for professional growth in a rapidly evolving world.</a:t>
            </a:r>
            <a:endParaRPr lang="en-IN" sz="2500" spc="1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Our mission is to reduce disparities by providing affordable and inclusive </a:t>
            </a:r>
            <a:r>
              <a:rPr lang="en-US" sz="2400" dirty="0" err="1">
                <a:latin typeface="Arial" panose="020B0604020202020204"/>
                <a:cs typeface="Arial" panose="020B0604020202020204"/>
              </a:rPr>
              <a:t>leaming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 opportunities for all.</a:t>
            </a:r>
            <a:endParaRPr lang="en-IN" sz="2500" spc="1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We foster a culture of learning and self-improvement encouraging users to never stop growing.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2148" y="1148537"/>
            <a:ext cx="4627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Problem</a:t>
            </a:r>
            <a:r>
              <a:rPr sz="4400" spc="-85" dirty="0"/>
              <a:t> </a:t>
            </a:r>
            <a:r>
              <a:rPr sz="4400" dirty="0"/>
              <a:t>Statement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3315" y="2162747"/>
            <a:ext cx="12217400" cy="538262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User</a:t>
            </a:r>
            <a:r>
              <a:rPr sz="24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Engagement</a:t>
            </a:r>
            <a:r>
              <a:rPr sz="2400" b="1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and Experience: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 MT"/>
                <a:cs typeface="Arial MT"/>
              </a:rPr>
              <a:t>Ensuring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" dirty="0">
                <a:latin typeface="Arial MT"/>
                <a:cs typeface="Arial MT"/>
              </a:rPr>
              <a:t> your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website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user-friendly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experience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crucial.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difficult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navigate, 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obtain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relevant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may leave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site,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leading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decreased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engagement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potential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customers.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Inventory</a:t>
            </a:r>
            <a:r>
              <a:rPr sz="24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Management: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 marR="727710" algn="just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 MT"/>
                <a:cs typeface="Arial MT"/>
              </a:rPr>
              <a:t>Managing a large </a:t>
            </a:r>
            <a:r>
              <a:rPr lang="en-IN" sz="2400" spc="-5" dirty="0">
                <a:latin typeface="Arial MT"/>
                <a:cs typeface="Arial MT"/>
              </a:rPr>
              <a:t>amount of data is difficult</a:t>
            </a:r>
            <a:r>
              <a:rPr sz="2400" spc="-5" dirty="0">
                <a:latin typeface="Arial MT"/>
                <a:cs typeface="Arial MT"/>
              </a:rPr>
              <a:t>. Keeping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listings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updated with accurate and </a:t>
            </a:r>
            <a:r>
              <a:rPr sz="2400" dirty="0">
                <a:latin typeface="Arial MT"/>
                <a:cs typeface="Arial MT"/>
              </a:rPr>
              <a:t>current </a:t>
            </a:r>
            <a:r>
              <a:rPr sz="2400" spc="-5" dirty="0">
                <a:latin typeface="Arial MT"/>
                <a:cs typeface="Arial MT"/>
              </a:rPr>
              <a:t>information is essential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build </a:t>
            </a:r>
            <a:r>
              <a:rPr sz="2400" dirty="0">
                <a:latin typeface="Arial MT"/>
                <a:cs typeface="Arial MT"/>
              </a:rPr>
              <a:t>trust </a:t>
            </a:r>
            <a:r>
              <a:rPr sz="2400" spc="-5" dirty="0">
                <a:latin typeface="Arial MT"/>
                <a:cs typeface="Arial MT"/>
              </a:rPr>
              <a:t>with potential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lang="en-IN" sz="2400" spc="-5" dirty="0">
                <a:latin typeface="Arial MT"/>
                <a:cs typeface="Arial MT"/>
              </a:rPr>
              <a:t>users</a:t>
            </a:r>
            <a:r>
              <a:rPr sz="2400" spc="-5" dirty="0">
                <a:latin typeface="Arial MT"/>
                <a:cs typeface="Arial MT"/>
              </a:rPr>
              <a:t>.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discrepancies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listings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lang="en-IN" sz="2400" spc="35" dirty="0">
                <a:latin typeface="Arial MT"/>
                <a:cs typeface="Arial MT"/>
              </a:rPr>
              <a:t>data may cause customer dissatisfaction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 dirty="0">
              <a:latin typeface="Arial MT"/>
              <a:cs typeface="Arial MT"/>
            </a:endParaRPr>
          </a:p>
          <a:p>
            <a:pPr marL="12700" marR="47625">
              <a:lnSpc>
                <a:spcPct val="99000"/>
              </a:lnSpc>
            </a:pPr>
            <a:r>
              <a:rPr sz="2400" b="1" spc="-30" dirty="0">
                <a:latin typeface="Arial" panose="020B0604020202020204"/>
                <a:cs typeface="Arial" panose="020B0604020202020204"/>
              </a:rPr>
              <a:t>Trust</a:t>
            </a:r>
            <a:r>
              <a:rPr sz="24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24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Credibility:</a:t>
            </a:r>
            <a:r>
              <a:rPr sz="2400" b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 MT"/>
                <a:cs typeface="Arial MT"/>
              </a:rPr>
              <a:t>Online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transactions,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especially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automotive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sector,</a:t>
            </a:r>
            <a:r>
              <a:rPr sz="2400" spc="-5" dirty="0">
                <a:latin typeface="Arial MT"/>
                <a:cs typeface="Arial MT"/>
              </a:rPr>
              <a:t> require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level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trust.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concerns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legitimacy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sellers,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accuracy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lang="en-IN" sz="2400" spc="-5" dirty="0">
                <a:latin typeface="Arial MT"/>
                <a:cs typeface="Arial MT"/>
              </a:rPr>
              <a:t>Data provided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security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financial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transactions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paramount.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9259" y="938910"/>
            <a:ext cx="23901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Abstract</a:t>
            </a:r>
            <a:endParaRPr sz="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024" y="2313889"/>
            <a:ext cx="1277747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3000">
                <a:latin typeface="Arial MT"/>
                <a:cs typeface="Arial MT"/>
              </a:rPr>
              <a:t>This project help people in their study. It provide a proper framework that can we used by a student while thier study. This website mainly focuces on the problem that's faced by a student in their study and we try our best to resolve it.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0604" y="721613"/>
            <a:ext cx="4535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Literature</a:t>
            </a:r>
            <a:r>
              <a:rPr sz="4400" spc="-100" dirty="0"/>
              <a:t> </a:t>
            </a:r>
            <a:r>
              <a:rPr sz="4400" dirty="0"/>
              <a:t>Surveys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36219" y="1921510"/>
            <a:ext cx="13357961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Studies</a:t>
            </a:r>
            <a:r>
              <a:rPr spc="10" dirty="0"/>
              <a:t> </a:t>
            </a:r>
            <a:r>
              <a:rPr spc="-5" dirty="0"/>
              <a:t>on</a:t>
            </a:r>
            <a:r>
              <a:rPr spc="20" dirty="0"/>
              <a:t> </a:t>
            </a:r>
            <a:r>
              <a:rPr spc="-5" dirty="0"/>
              <a:t>optimizing</a:t>
            </a:r>
            <a:r>
              <a:rPr spc="15" dirty="0"/>
              <a:t> </a:t>
            </a:r>
            <a:r>
              <a:rPr spc="-5" dirty="0"/>
              <a:t>user</a:t>
            </a:r>
            <a:r>
              <a:rPr spc="25" dirty="0"/>
              <a:t> </a:t>
            </a:r>
            <a:r>
              <a:rPr spc="-5" dirty="0"/>
              <a:t>experience</a:t>
            </a:r>
            <a:r>
              <a:rPr spc="2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online</a:t>
            </a:r>
            <a:r>
              <a:rPr spc="20" dirty="0"/>
              <a:t> </a:t>
            </a:r>
            <a:r>
              <a:rPr lang="en-IN" spc="-5" dirty="0"/>
              <a:t>learning</a:t>
            </a:r>
            <a:r>
              <a:rPr spc="-5" dirty="0"/>
              <a:t>.</a:t>
            </a:r>
            <a:r>
              <a:rPr spc="-185" dirty="0"/>
              <a:t> </a:t>
            </a:r>
            <a:r>
              <a:rPr dirty="0"/>
              <a:t>Analysis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30" dirty="0"/>
              <a:t> </a:t>
            </a:r>
            <a:r>
              <a:rPr spc="-5" dirty="0"/>
              <a:t>role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customer</a:t>
            </a:r>
            <a:r>
              <a:rPr spc="30" dirty="0"/>
              <a:t> </a:t>
            </a:r>
            <a:r>
              <a:rPr spc="-5" dirty="0"/>
              <a:t>reviews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the </a:t>
            </a:r>
            <a:r>
              <a:rPr spc="5" dirty="0"/>
              <a:t> </a:t>
            </a:r>
            <a:r>
              <a:rPr dirty="0"/>
              <a:t>success</a:t>
            </a:r>
            <a:r>
              <a:rPr spc="-5" dirty="0"/>
              <a:t> of</a:t>
            </a:r>
            <a:r>
              <a:rPr spc="5" dirty="0"/>
              <a:t> </a:t>
            </a:r>
            <a:r>
              <a:rPr spc="-5" dirty="0"/>
              <a:t>e-</a:t>
            </a:r>
            <a:r>
              <a:rPr lang="en-IN" spc="-5" dirty="0"/>
              <a:t>learning</a:t>
            </a:r>
            <a:r>
              <a:rPr spc="50" dirty="0"/>
              <a:t> </a:t>
            </a:r>
            <a:r>
              <a:rPr spc="-5" dirty="0"/>
              <a:t>platforms.</a:t>
            </a:r>
            <a:r>
              <a:rPr spc="20" dirty="0"/>
              <a:t> </a:t>
            </a:r>
            <a:r>
              <a:rPr spc="-5" dirty="0"/>
              <a:t>Environmental </a:t>
            </a:r>
            <a:r>
              <a:rPr dirty="0"/>
              <a:t> sustainability</a:t>
            </a:r>
            <a:r>
              <a:rPr spc="15" dirty="0"/>
              <a:t> </a:t>
            </a:r>
            <a:r>
              <a:rPr spc="-5" dirty="0"/>
              <a:t>considerations</a:t>
            </a:r>
            <a:r>
              <a:rPr dirty="0"/>
              <a:t> </a:t>
            </a:r>
            <a:r>
              <a:rPr spc="-5" dirty="0"/>
              <a:t>in</a:t>
            </a:r>
            <a:r>
              <a:rPr dirty="0"/>
              <a:t> the automotive</a:t>
            </a:r>
            <a:r>
              <a:rPr spc="35" dirty="0"/>
              <a:t> </a:t>
            </a:r>
            <a:r>
              <a:rPr spc="-10" dirty="0"/>
              <a:t>e-</a:t>
            </a:r>
            <a:r>
              <a:rPr lang="en-IN" spc="-10" dirty="0"/>
              <a:t>learning</a:t>
            </a:r>
            <a:r>
              <a:rPr spc="-10" dirty="0"/>
              <a:t> </a:t>
            </a:r>
            <a:r>
              <a:rPr spc="-1100" dirty="0"/>
              <a:t> </a:t>
            </a:r>
            <a:r>
              <a:rPr spc="-5" dirty="0"/>
              <a:t>supply</a:t>
            </a:r>
            <a:r>
              <a:rPr spc="10" dirty="0"/>
              <a:t> </a:t>
            </a:r>
            <a:r>
              <a:rPr dirty="0"/>
              <a:t>chain. </a:t>
            </a:r>
            <a:r>
              <a:rPr spc="-5" dirty="0"/>
              <a:t>Consumer</a:t>
            </a:r>
            <a:r>
              <a:rPr spc="35" dirty="0"/>
              <a:t> </a:t>
            </a:r>
            <a:r>
              <a:rPr dirty="0"/>
              <a:t>protection</a:t>
            </a:r>
            <a:r>
              <a:rPr spc="20" dirty="0"/>
              <a:t> </a:t>
            </a:r>
            <a:r>
              <a:rPr spc="-5" dirty="0"/>
              <a:t>laws</a:t>
            </a:r>
            <a:r>
              <a:rPr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their </a:t>
            </a:r>
            <a:r>
              <a:rPr dirty="0"/>
              <a:t> </a:t>
            </a:r>
            <a:r>
              <a:rPr spc="-5" dirty="0"/>
              <a:t>implications</a:t>
            </a:r>
            <a:r>
              <a:rPr spc="15" dirty="0"/>
              <a:t> </a:t>
            </a:r>
            <a:r>
              <a:rPr spc="-5" dirty="0"/>
              <a:t>for</a:t>
            </a:r>
            <a:r>
              <a:rPr spc="25" dirty="0"/>
              <a:t> </a:t>
            </a:r>
            <a:r>
              <a:rPr lang="en-IN" spc="-5" dirty="0"/>
              <a:t>digital learning</a:t>
            </a:r>
            <a:r>
              <a:rPr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Methodology</a:t>
            </a:r>
            <a:endParaRPr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545140"/>
            <a:ext cx="12649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This website will utilize a combination of methods, tools, and technologies to create a robust e-learning platform. Here's an overview of the key elements: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Programming Languages: The project will rely on a variety of programming languages, including but not limited to HTML, CSS, JavaScript, PHP for web development.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Content Management System (CMS): A CMS such as WordPress or a custom-built system will be used to manage and deliver course content efficiently.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Web Frameworks: Web frameworks like Bootstrap, Ajax or Json may be employed for building interactive and dynamic user interfaces.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Database Management System (DBMS): A relational database management system like MySQL will store user data, course content, and progress records</a:t>
            </a:r>
            <a:r>
              <a:rPr lang="en-IN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190736"/>
            <a:ext cx="14630400" cy="39370"/>
          </a:xfrm>
          <a:custGeom>
            <a:avLst/>
            <a:gdLst/>
            <a:ahLst/>
            <a:cxnLst/>
            <a:rect l="l" t="t" r="r" b="b"/>
            <a:pathLst>
              <a:path w="14630400" h="39370">
                <a:moveTo>
                  <a:pt x="0" y="38862"/>
                </a:moveTo>
                <a:lnTo>
                  <a:pt x="14630400" y="38862"/>
                </a:lnTo>
                <a:lnTo>
                  <a:pt x="14630400" y="0"/>
                </a:lnTo>
                <a:lnTo>
                  <a:pt x="0" y="0"/>
                </a:lnTo>
                <a:lnTo>
                  <a:pt x="0" y="38862"/>
                </a:lnTo>
                <a:close/>
              </a:path>
            </a:pathLst>
          </a:custGeom>
          <a:solidFill>
            <a:srgbClr val="F6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523" y="30480"/>
            <a:ext cx="14632305" cy="8199120"/>
            <a:chOff x="-1523" y="0"/>
            <a:chExt cx="14632305" cy="8199120"/>
          </a:xfrm>
        </p:grpSpPr>
        <p:sp>
          <p:nvSpPr>
            <p:cNvPr id="4" name="object 4"/>
            <p:cNvSpPr/>
            <p:nvPr/>
          </p:nvSpPr>
          <p:spPr>
            <a:xfrm>
              <a:off x="6858" y="0"/>
              <a:ext cx="14624050" cy="8190865"/>
            </a:xfrm>
            <a:custGeom>
              <a:avLst/>
              <a:gdLst/>
              <a:ahLst/>
              <a:cxnLst/>
              <a:rect l="l" t="t" r="r" b="b"/>
              <a:pathLst>
                <a:path w="14624050" h="8190865">
                  <a:moveTo>
                    <a:pt x="0" y="8190736"/>
                  </a:moveTo>
                  <a:lnTo>
                    <a:pt x="14623542" y="8190736"/>
                  </a:lnTo>
                  <a:lnTo>
                    <a:pt x="14623542" y="0"/>
                  </a:lnTo>
                  <a:lnTo>
                    <a:pt x="0" y="0"/>
                  </a:lnTo>
                  <a:lnTo>
                    <a:pt x="0" y="8190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6858" y="8182354"/>
              <a:ext cx="14624050" cy="17145"/>
            </a:xfrm>
            <a:custGeom>
              <a:avLst/>
              <a:gdLst/>
              <a:ahLst/>
              <a:cxnLst/>
              <a:rect l="l" t="t" r="r" b="b"/>
              <a:pathLst>
                <a:path w="14624050" h="17145">
                  <a:moveTo>
                    <a:pt x="0" y="16764"/>
                  </a:moveTo>
                  <a:lnTo>
                    <a:pt x="14623542" y="16764"/>
                  </a:lnTo>
                  <a:lnTo>
                    <a:pt x="14623542" y="0"/>
                  </a:lnTo>
                  <a:lnTo>
                    <a:pt x="0" y="0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E4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58" y="0"/>
              <a:ext cx="0" cy="8190865"/>
            </a:xfrm>
            <a:custGeom>
              <a:avLst/>
              <a:gdLst/>
              <a:ahLst/>
              <a:cxnLst/>
              <a:rect l="l" t="t" r="r" b="b"/>
              <a:pathLst>
                <a:path h="8190865">
                  <a:moveTo>
                    <a:pt x="0" y="0"/>
                  </a:moveTo>
                  <a:lnTo>
                    <a:pt x="0" y="8190736"/>
                  </a:lnTo>
                </a:path>
              </a:pathLst>
            </a:custGeom>
            <a:ln w="16764">
              <a:solidFill>
                <a:srgbClr val="E4DF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29204" y="504571"/>
            <a:ext cx="5181591" cy="142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u="none" spc="-165" dirty="0"/>
              <a:t>  </a:t>
            </a:r>
            <a:r>
              <a:rPr u="none" spc="-165" dirty="0"/>
              <a:t>W</a:t>
            </a:r>
            <a:r>
              <a:rPr u="none" spc="-160" dirty="0"/>
              <a:t>o</a:t>
            </a:r>
            <a:r>
              <a:rPr u="none" spc="-170" dirty="0"/>
              <a:t>r</a:t>
            </a:r>
            <a:r>
              <a:rPr u="none" spc="-160" dirty="0"/>
              <a:t>k</a:t>
            </a:r>
            <a:r>
              <a:rPr u="none" spc="-170" dirty="0"/>
              <a:t>i</a:t>
            </a:r>
            <a:r>
              <a:rPr u="none" spc="-160" dirty="0"/>
              <a:t>n</a:t>
            </a:r>
            <a:r>
              <a:rPr u="none" spc="-5" dirty="0"/>
              <a:t>g</a:t>
            </a:r>
            <a:br>
              <a:rPr lang="en-IN" spc="-5" dirty="0"/>
            </a:br>
            <a:r>
              <a:rPr lang="en-IN" sz="4000" b="0" u="none" spc="-5" dirty="0"/>
              <a:t>User Interface</a:t>
            </a:r>
            <a:endParaRPr sz="4000" b="0" u="none"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068425" y="2632659"/>
            <a:ext cx="12597765" cy="1136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SzPct val="96000"/>
              <a:tabLst>
                <a:tab pos="267335" algn="l"/>
              </a:tabLst>
            </a:pPr>
            <a:r>
              <a:rPr lang="en-IN" sz="24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Login page: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469265" marR="480060" lvl="1">
              <a:lnSpc>
                <a:spcPct val="100000"/>
              </a:lnSpc>
              <a:spcBef>
                <a:spcPts val="5"/>
              </a:spcBef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Users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accounts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lang="en-IN" sz="2400" spc="-5" dirty="0">
                <a:latin typeface="Arial MT"/>
                <a:cs typeface="Arial MT"/>
              </a:rPr>
              <a:t>e-learning </a:t>
            </a:r>
            <a:r>
              <a:rPr sz="2400" spc="-5" dirty="0">
                <a:latin typeface="Arial MT"/>
                <a:cs typeface="Arial MT"/>
              </a:rPr>
              <a:t>website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necessary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such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email,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password,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contact </a:t>
            </a:r>
            <a:r>
              <a:rPr sz="2400" spc="-5" dirty="0">
                <a:latin typeface="Arial MT"/>
                <a:cs typeface="Arial MT"/>
              </a:rPr>
              <a:t>details.</a:t>
            </a:r>
            <a:endParaRPr lang="en-IN" sz="2400" spc="-5" dirty="0">
              <a:latin typeface="Arial MT"/>
              <a:cs typeface="Arial MT"/>
            </a:endParaRPr>
          </a:p>
          <a:p>
            <a:pPr marL="469265" marR="480060" lvl="1">
              <a:lnSpc>
                <a:spcPct val="100000"/>
              </a:lnSpc>
              <a:spcBef>
                <a:spcPts val="5"/>
              </a:spcBef>
              <a:tabLst>
                <a:tab pos="756920" algn="l"/>
              </a:tabLst>
            </a:pPr>
            <a:endParaRPr sz="24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lang="en-IN" sz="2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AutoNum type="arabicPeriod"/>
            </a:pPr>
            <a:endParaRPr sz="2500" dirty="0">
              <a:latin typeface="Arial MT"/>
              <a:cs typeface="Arial MT"/>
            </a:endParaRPr>
          </a:p>
          <a:p>
            <a:pPr marL="266700" lvl="1" indent="-254635">
              <a:lnSpc>
                <a:spcPct val="100000"/>
              </a:lnSpc>
              <a:spcBef>
                <a:spcPts val="5"/>
              </a:spcBef>
              <a:buSzPct val="96000"/>
              <a:buAutoNum type="arabicPeriod"/>
              <a:tabLst>
                <a:tab pos="26733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User</a:t>
            </a:r>
            <a:r>
              <a:rPr sz="2400" b="1" u="heavy" spc="-8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Authentication: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756285" lvl="2" indent="-287020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Secure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authentication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mechanisms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 implemented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ensure</a:t>
            </a:r>
            <a:r>
              <a:rPr sz="2400" dirty="0">
                <a:latin typeface="Arial MT"/>
                <a:cs typeface="Arial MT"/>
              </a:rPr>
              <a:t> the security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user</a:t>
            </a:r>
            <a:endParaRPr sz="2400" dirty="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accounts.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 MT"/>
              <a:cs typeface="Arial MT"/>
            </a:endParaRPr>
          </a:p>
          <a:p>
            <a:pPr marL="266700" lvl="1" indent="-254635">
              <a:lnSpc>
                <a:spcPct val="100000"/>
              </a:lnSpc>
              <a:buSzPct val="96000"/>
              <a:buAutoNum type="arabicPeriod" startAt="3"/>
              <a:tabLst>
                <a:tab pos="26733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Car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Listing: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756285" lvl="2" indent="-287020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Sellers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listings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cars they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sell.</a:t>
            </a:r>
            <a:endParaRPr sz="2400" dirty="0">
              <a:latin typeface="Arial MT"/>
              <a:cs typeface="Arial MT"/>
            </a:endParaRPr>
          </a:p>
          <a:p>
            <a:pPr marL="756285" marR="5080" lvl="2" indent="-2870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Details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typically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include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make,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year,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mileage,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condition,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price,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other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relevant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information.</a:t>
            </a:r>
            <a:endParaRPr sz="2400" dirty="0">
              <a:latin typeface="Arial MT"/>
              <a:cs typeface="Arial MT"/>
            </a:endParaRPr>
          </a:p>
          <a:p>
            <a:pPr marL="756285" lvl="2" indent="-287020">
              <a:lnSpc>
                <a:spcPct val="100000"/>
              </a:lnSpc>
              <a:buAutoNum type="arabicPeriod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Sellers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upload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images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videos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showcase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car.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3955110"/>
            <a:ext cx="5715000" cy="3505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65" y="3715798"/>
            <a:ext cx="5181601" cy="36413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6299</Words>
  <Application>WPS Presentation</Application>
  <PresentationFormat>Custom</PresentationFormat>
  <Paragraphs>188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Arial MT</vt:lpstr>
      <vt:lpstr>Georgia</vt:lpstr>
      <vt:lpstr>Calibri</vt:lpstr>
      <vt:lpstr>Arial</vt:lpstr>
      <vt:lpstr>Microsoft YaHei</vt:lpstr>
      <vt:lpstr>Arial Unicode MS</vt:lpstr>
      <vt:lpstr>Office Theme</vt:lpstr>
      <vt:lpstr>Mini-project Presentation</vt:lpstr>
      <vt:lpstr>Insighters</vt:lpstr>
      <vt:lpstr>Index</vt:lpstr>
      <vt:lpstr>Objectives</vt:lpstr>
      <vt:lpstr>Problem Statement</vt:lpstr>
      <vt:lpstr>PowerPoint 演示文稿</vt:lpstr>
      <vt:lpstr>Literature Surveys</vt:lpstr>
      <vt:lpstr>Methodology</vt:lpstr>
      <vt:lpstr>  Working User Interface</vt:lpstr>
      <vt:lpstr>Home Page:  It is the home page from student site from where they get all the study material provided by the admin.</vt:lpstr>
      <vt:lpstr>PowerPoint 演示文稿</vt:lpstr>
      <vt:lpstr>PowerPoint 演示文稿</vt:lpstr>
      <vt:lpstr>PowerPoint 演示文稿</vt:lpstr>
      <vt:lpstr>PowerPoint 演示文稿</vt:lpstr>
      <vt:lpstr>Features</vt:lpstr>
      <vt:lpstr>Result Analysis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Presentation</dc:title>
  <dc:creator/>
  <cp:lastModifiedBy>vaishnavi</cp:lastModifiedBy>
  <cp:revision>2</cp:revision>
  <dcterms:created xsi:type="dcterms:W3CDTF">2023-11-29T03:39:00Z</dcterms:created>
  <dcterms:modified xsi:type="dcterms:W3CDTF">2023-11-29T04:52:17Z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2023-11-27T16:00:00Z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2023-11-28T16:00:00Z</vt:filetime>
  </property>
  <property fmtid="{D5CDD505-2E9C-101B-9397-08002B2CF9AE}" pid="5" name="ICV">
    <vt:lpwstr>2823916A91D44F51BA2A7188EFC1BD7C_13</vt:lpwstr>
  </property>
  <property fmtid="{D5CDD505-2E9C-101B-9397-08002B2CF9AE}" pid="6" name="KSOProductBuildVer">
    <vt:lpwstr>1033-12.2.0.13306</vt:lpwstr>
  </property>
</Properties>
</file>