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65" r:id="rId2"/>
    <p:sldId id="257" r:id="rId3"/>
    <p:sldId id="258" r:id="rId4"/>
    <p:sldId id="259" r:id="rId5"/>
    <p:sldId id="260" r:id="rId6"/>
    <p:sldId id="274" r:id="rId7"/>
    <p:sldId id="273" r:id="rId8"/>
    <p:sldId id="266" r:id="rId9"/>
    <p:sldId id="269" r:id="rId10"/>
    <p:sldId id="270" r:id="rId11"/>
    <p:sldId id="271" r:id="rId12"/>
    <p:sldId id="27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8B843-C165-4578-A2C2-11E19B402B59}" type="datetimeFigureOut">
              <a:rPr lang="en-US" smtClean="0"/>
              <a:t>3/9/2024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6CB0-271A-470E-BBCC-0F9D9390A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610" y="851505"/>
            <a:ext cx="7766936" cy="1646302"/>
          </a:xfrm>
        </p:spPr>
        <p:txBody>
          <a:bodyPr/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b="1" dirty="0" err="1" smtClean="0">
                <a:solidFill>
                  <a:schemeClr val="accent5"/>
                </a:solidFill>
              </a:rPr>
              <a:t>থার্মোমিতি</a:t>
            </a:r>
            <a:r>
              <a:rPr lang="en-US" sz="4800" b="1" dirty="0" smtClean="0">
                <a:solidFill>
                  <a:schemeClr val="accent5"/>
                </a:solidFill>
              </a:rPr>
              <a:t> ও </a:t>
            </a:r>
            <a:r>
              <a:rPr lang="en-US" sz="4800" b="1" dirty="0" err="1" smtClean="0">
                <a:solidFill>
                  <a:schemeClr val="accent5"/>
                </a:solidFill>
              </a:rPr>
              <a:t>তাপ</a:t>
            </a:r>
            <a:r>
              <a:rPr lang="en-US" sz="4800" b="1" dirty="0" smtClean="0">
                <a:solidFill>
                  <a:schemeClr val="accent5"/>
                </a:solidFill>
              </a:rPr>
              <a:t> </a:t>
            </a:r>
            <a:r>
              <a:rPr lang="en-US" sz="4800" b="1" dirty="0" err="1" smtClean="0">
                <a:solidFill>
                  <a:schemeClr val="accent5"/>
                </a:solidFill>
              </a:rPr>
              <a:t>ধারকত্ব</a:t>
            </a:r>
            <a:endParaRPr lang="en-US" sz="4800" b="1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56114" y="3367313"/>
            <a:ext cx="5123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Course Instructor</a:t>
            </a:r>
          </a:p>
          <a:p>
            <a:pPr algn="ctr"/>
            <a:endParaRPr lang="en-US" sz="3200" b="1" u="sng" dirty="0" smtClean="0"/>
          </a:p>
          <a:p>
            <a:r>
              <a:rPr lang="en-US" sz="4000" b="1" dirty="0" smtClean="0"/>
              <a:t>SM </a:t>
            </a:r>
            <a:r>
              <a:rPr lang="en-US" sz="4000" b="1" dirty="0" err="1" smtClean="0"/>
              <a:t>Tanvir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Ahammad</a:t>
            </a:r>
            <a:endParaRPr lang="en-US" sz="4000" b="1" dirty="0" smtClean="0"/>
          </a:p>
          <a:p>
            <a:pPr algn="ctr"/>
            <a:r>
              <a:rPr lang="en-US" sz="4000" b="1" dirty="0" smtClean="0"/>
              <a:t>CSE, DUET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279750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250" y="944451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err="1">
                <a:solidFill>
                  <a:schemeClr val="tx1"/>
                </a:solidFill>
              </a:rPr>
              <a:t>উদাহরণ</a:t>
            </a:r>
            <a:r>
              <a:rPr lang="en-US" b="1" u="sng" dirty="0">
                <a:solidFill>
                  <a:schemeClr val="tx1"/>
                </a:solidFill>
              </a:rPr>
              <a:t>  ও </a:t>
            </a:r>
            <a:r>
              <a:rPr lang="en-US" b="1" u="sng" dirty="0" err="1">
                <a:solidFill>
                  <a:schemeClr val="tx1"/>
                </a:solidFill>
              </a:rPr>
              <a:t>অনুশীলনীর</a:t>
            </a:r>
            <a:r>
              <a:rPr lang="en-US" b="1" u="sng" dirty="0">
                <a:solidFill>
                  <a:schemeClr val="tx1"/>
                </a:solidFill>
              </a:rPr>
              <a:t>  </a:t>
            </a:r>
            <a:r>
              <a:rPr lang="en-US" b="1" u="sng" dirty="0" err="1">
                <a:solidFill>
                  <a:schemeClr val="tx1"/>
                </a:solidFill>
              </a:rPr>
              <a:t>গুরুত্বপূর্ন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ম্যাথ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3453" y="2265251"/>
                <a:ext cx="1119409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3200" b="1" dirty="0" smtClean="0"/>
                  <a:t>৩। </a:t>
                </a:r>
                <a:r>
                  <a:rPr lang="en-US" sz="3200" b="1" dirty="0" err="1" smtClean="0"/>
                  <a:t>একটি</a:t>
                </a:r>
                <a:r>
                  <a:rPr lang="en-US" sz="3200" b="1" dirty="0" smtClean="0"/>
                  <a:t> </a:t>
                </a:r>
                <a:r>
                  <a:rPr lang="en-US" sz="3200" b="1" dirty="0" err="1"/>
                  <a:t>ত্রুটিযুক্ত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থার্মোমিটার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স্বাভাবিক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চাপে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বরফে</a:t>
                </a:r>
                <a:r>
                  <a:rPr lang="en-US" sz="3200" b="1" dirty="0"/>
                  <a:t> </a:t>
                </a:r>
                <a:r>
                  <a:rPr lang="en-US" sz="3200" b="1" dirty="0" smtClean="0"/>
                  <a:t>1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200" b="1" dirty="0"/>
                  <a:t> </a:t>
                </a:r>
                <a:endParaRPr lang="en-US" sz="3200" b="1" dirty="0" smtClean="0"/>
              </a:p>
              <a:p>
                <a:pPr lvl="0"/>
                <a:r>
                  <a:rPr lang="en-US" sz="3200" b="1" dirty="0" smtClean="0"/>
                  <a:t>এবং </a:t>
                </a:r>
                <a:r>
                  <a:rPr lang="en-US" sz="3200" b="1" dirty="0" err="1"/>
                  <a:t>বাষ্পে</a:t>
                </a:r>
                <a:r>
                  <a:rPr lang="en-US" sz="3200" b="1" dirty="0"/>
                  <a:t> 98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err="1"/>
                  <a:t>পাঠ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দেয়</a:t>
                </a:r>
                <a:r>
                  <a:rPr lang="en-US" sz="3200" b="1" dirty="0"/>
                  <a:t> ।  </a:t>
                </a:r>
                <a:r>
                  <a:rPr lang="en-US" sz="3200" b="1" dirty="0" err="1" smtClean="0"/>
                  <a:t>যখন</a:t>
                </a:r>
                <a:r>
                  <a:rPr lang="en-US" sz="3200" b="1" dirty="0" smtClean="0"/>
                  <a:t> </a:t>
                </a:r>
                <a:r>
                  <a:rPr lang="en-US" sz="3200" b="1" dirty="0" err="1"/>
                  <a:t>উক্ত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থার্মোমিটার</a:t>
                </a:r>
                <a:r>
                  <a:rPr lang="en-US" sz="3200" b="1" dirty="0"/>
                  <a:t> 40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200" b="1" dirty="0"/>
                  <a:t> </a:t>
                </a:r>
                <a:endParaRPr lang="en-US" sz="3200" b="1" dirty="0" smtClean="0"/>
              </a:p>
              <a:p>
                <a:pPr lvl="0"/>
                <a:r>
                  <a:rPr lang="en-US" sz="3200" b="1" dirty="0" smtClean="0"/>
                  <a:t>পাঠ </a:t>
                </a:r>
                <a:r>
                  <a:rPr lang="en-US" sz="3200" b="1" dirty="0" err="1"/>
                  <a:t>দেয়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তখন</a:t>
                </a:r>
                <a:r>
                  <a:rPr lang="en-US" sz="3200" b="1" dirty="0"/>
                  <a:t> </a:t>
                </a:r>
                <a:r>
                  <a:rPr lang="en-US" sz="3200" b="1" dirty="0" err="1" smtClean="0"/>
                  <a:t>প্রকৃত</a:t>
                </a:r>
                <a:r>
                  <a:rPr lang="en-US" sz="3200" b="1" dirty="0" smtClean="0"/>
                  <a:t> </a:t>
                </a:r>
                <a:r>
                  <a:rPr lang="en-US" sz="3200" b="1" dirty="0" err="1"/>
                  <a:t>তাপমাত্রা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কত</a:t>
                </a:r>
                <a:r>
                  <a:rPr lang="en-US" sz="3200" b="1" dirty="0"/>
                  <a:t> 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3" y="2265251"/>
                <a:ext cx="11194090" cy="1569660"/>
              </a:xfrm>
              <a:prstGeom prst="rect">
                <a:avLst/>
              </a:prstGeom>
              <a:blipFill>
                <a:blip r:embed="rId2"/>
                <a:stretch>
                  <a:fillRect l="-1416" t="-5058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0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250" y="944451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err="1">
                <a:solidFill>
                  <a:schemeClr val="tx1"/>
                </a:solidFill>
              </a:rPr>
              <a:t>উদাহরণ</a:t>
            </a:r>
            <a:r>
              <a:rPr lang="en-US" b="1" u="sng" dirty="0">
                <a:solidFill>
                  <a:schemeClr val="tx1"/>
                </a:solidFill>
              </a:rPr>
              <a:t>  ও </a:t>
            </a:r>
            <a:r>
              <a:rPr lang="en-US" b="1" u="sng" dirty="0" err="1">
                <a:solidFill>
                  <a:schemeClr val="tx1"/>
                </a:solidFill>
              </a:rPr>
              <a:t>অনুশীলনীর</a:t>
            </a:r>
            <a:r>
              <a:rPr lang="en-US" b="1" u="sng" dirty="0">
                <a:solidFill>
                  <a:schemeClr val="tx1"/>
                </a:solidFill>
              </a:rPr>
              <a:t>  </a:t>
            </a:r>
            <a:r>
              <a:rPr lang="en-US" b="1" u="sng" dirty="0" err="1">
                <a:solidFill>
                  <a:schemeClr val="tx1"/>
                </a:solidFill>
              </a:rPr>
              <a:t>গুরুত্বপূর্ন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ম্যাথ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9732" y="2369713"/>
                <a:ext cx="11027378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endParaRPr lang="en-US" dirty="0" smtClean="0"/>
              </a:p>
              <a:p>
                <a:pPr lvl="0"/>
                <a:r>
                  <a:rPr lang="en-US" sz="3200" b="1" dirty="0" smtClean="0"/>
                  <a:t>৪। </a:t>
                </a:r>
                <a:r>
                  <a:rPr lang="en-US" sz="3200" b="1" dirty="0" err="1" smtClean="0"/>
                  <a:t>একটি</a:t>
                </a:r>
                <a:r>
                  <a:rPr lang="en-US" sz="3200" b="1" dirty="0" smtClean="0"/>
                  <a:t> </a:t>
                </a:r>
                <a:r>
                  <a:rPr lang="en-US" sz="3200" b="1" dirty="0" err="1"/>
                  <a:t>ত্রুটিযুক্ত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থার্মোমিটারের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বরফ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বিন্দু</a:t>
                </a:r>
                <a:r>
                  <a:rPr lang="en-US" sz="3200" b="1" dirty="0"/>
                  <a:t> 5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 smtClean="0"/>
                  <a:t>এবং</a:t>
                </a:r>
              </a:p>
              <a:p>
                <a:pPr lvl="0"/>
                <a:r>
                  <a:rPr lang="en-US" sz="3200" b="1" dirty="0" smtClean="0"/>
                  <a:t> </a:t>
                </a:r>
                <a:r>
                  <a:rPr lang="en-US" sz="3200" b="1" dirty="0" err="1"/>
                  <a:t>স্টিম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বন্দু</a:t>
                </a:r>
                <a:r>
                  <a:rPr lang="en-US" sz="3200" b="1" dirty="0"/>
                  <a:t> 115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/>
                  <a:t>। </a:t>
                </a:r>
                <a:r>
                  <a:rPr lang="en-US" sz="3200" b="1" dirty="0" err="1" smtClean="0"/>
                  <a:t>কোন</a:t>
                </a:r>
                <a:r>
                  <a:rPr lang="en-US" sz="3200" b="1" dirty="0" smtClean="0"/>
                  <a:t> </a:t>
                </a:r>
                <a:r>
                  <a:rPr lang="en-US" sz="3200" b="1" dirty="0" err="1"/>
                  <a:t>বস্তুর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প্রকৃত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তাপমাত্রা</a:t>
                </a:r>
                <a:r>
                  <a:rPr lang="en-US" sz="3200" b="1" dirty="0"/>
                  <a:t>  40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err="1"/>
                  <a:t>হলে</a:t>
                </a:r>
                <a:r>
                  <a:rPr lang="en-US" sz="3200" b="1" dirty="0"/>
                  <a:t> </a:t>
                </a:r>
                <a:endParaRPr lang="en-US" sz="3200" b="1" dirty="0" smtClean="0"/>
              </a:p>
              <a:p>
                <a:pPr lvl="0"/>
                <a:r>
                  <a:rPr lang="en-US" sz="3200" b="1" dirty="0" smtClean="0"/>
                  <a:t>ঐ </a:t>
                </a:r>
                <a:r>
                  <a:rPr lang="en-US" sz="3200" b="1" dirty="0" err="1"/>
                  <a:t>থার্মোমিটারের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বস্তুটির</a:t>
                </a:r>
                <a:r>
                  <a:rPr lang="en-US" sz="3200" b="1" dirty="0"/>
                  <a:t> </a:t>
                </a:r>
                <a:r>
                  <a:rPr lang="en-US" sz="3200" b="1" dirty="0" err="1" smtClean="0"/>
                  <a:t>তাপমাত্রা</a:t>
                </a:r>
                <a:r>
                  <a:rPr lang="en-US" sz="3200" b="1" dirty="0" smtClean="0"/>
                  <a:t> </a:t>
                </a:r>
                <a:r>
                  <a:rPr lang="en-US" sz="3200" b="1" dirty="0" err="1"/>
                  <a:t>কত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প্রদর্শন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করবে</a:t>
                </a:r>
                <a:r>
                  <a:rPr lang="en-US" sz="3200" b="1" dirty="0"/>
                  <a:t>? </a:t>
                </a:r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32" y="2369713"/>
                <a:ext cx="11027378" cy="2677656"/>
              </a:xfrm>
              <a:prstGeom prst="rect">
                <a:avLst/>
              </a:prstGeom>
              <a:blipFill>
                <a:blip r:embed="rId2"/>
                <a:stretch>
                  <a:fillRect l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4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250" y="944451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err="1" smtClean="0">
                <a:solidFill>
                  <a:schemeClr val="tx1"/>
                </a:solidFill>
              </a:rPr>
              <a:t>পানির</a:t>
            </a:r>
            <a:r>
              <a:rPr lang="en-US" b="1" u="sng" dirty="0" smtClean="0">
                <a:solidFill>
                  <a:schemeClr val="tx1"/>
                </a:solidFill>
              </a:rPr>
              <a:t> </a:t>
            </a:r>
            <a:r>
              <a:rPr lang="en-US" b="1" u="sng" dirty="0" err="1" smtClean="0">
                <a:solidFill>
                  <a:schemeClr val="tx1"/>
                </a:solidFill>
              </a:rPr>
              <a:t>ত্রৈধবিন্দু</a:t>
            </a:r>
            <a:r>
              <a:rPr lang="en-US" b="1" u="sng" dirty="0" smtClean="0">
                <a:solidFill>
                  <a:schemeClr val="tx1"/>
                </a:solidFill>
              </a:rPr>
              <a:t> </a:t>
            </a:r>
            <a:br>
              <a:rPr lang="en-US" b="1" u="sng" dirty="0" smtClean="0">
                <a:solidFill>
                  <a:schemeClr val="tx1"/>
                </a:solidFill>
              </a:rPr>
            </a:br>
            <a:r>
              <a:rPr lang="en-US" b="1" u="sng" dirty="0" smtClean="0">
                <a:solidFill>
                  <a:schemeClr val="tx1"/>
                </a:solidFill>
              </a:rPr>
              <a:t/>
            </a:r>
            <a:br>
              <a:rPr lang="en-US" b="1" u="sng" dirty="0" smtClean="0">
                <a:solidFill>
                  <a:schemeClr val="tx1"/>
                </a:solidFill>
              </a:rPr>
            </a:br>
            <a:r>
              <a:rPr lang="en-US" sz="3100" u="sng" dirty="0" err="1" smtClean="0">
                <a:solidFill>
                  <a:schemeClr val="tx1"/>
                </a:solidFill>
              </a:rPr>
              <a:t>যে</a:t>
            </a:r>
            <a:r>
              <a:rPr lang="en-US" sz="3100" u="sng" dirty="0" smtClean="0">
                <a:solidFill>
                  <a:schemeClr val="tx1"/>
                </a:solidFill>
              </a:rPr>
              <a:t> </a:t>
            </a:r>
            <a:r>
              <a:rPr lang="en-US" sz="3100" u="sng" dirty="0" err="1" smtClean="0">
                <a:solidFill>
                  <a:schemeClr val="tx1"/>
                </a:solidFill>
              </a:rPr>
              <a:t>তাপমাত্রায়</a:t>
            </a:r>
            <a:r>
              <a:rPr lang="en-US" sz="3100" u="sng" dirty="0" smtClean="0">
                <a:solidFill>
                  <a:schemeClr val="tx1"/>
                </a:solidFill>
              </a:rPr>
              <a:t> </a:t>
            </a:r>
            <a:r>
              <a:rPr lang="en-US" sz="3100" u="sng" dirty="0" err="1" smtClean="0">
                <a:solidFill>
                  <a:schemeClr val="tx1"/>
                </a:solidFill>
              </a:rPr>
              <a:t>পানি</a:t>
            </a:r>
            <a:r>
              <a:rPr lang="en-US" sz="3100" u="sng" dirty="0" smtClean="0">
                <a:solidFill>
                  <a:schemeClr val="tx1"/>
                </a:solidFill>
              </a:rPr>
              <a:t> </a:t>
            </a:r>
            <a:r>
              <a:rPr lang="en-US" sz="3100" u="sng" dirty="0" err="1" smtClean="0">
                <a:solidFill>
                  <a:schemeClr val="tx1"/>
                </a:solidFill>
              </a:rPr>
              <a:t>কঠিন,তরল,গ্যাষীয়</a:t>
            </a:r>
            <a:r>
              <a:rPr lang="en-US" sz="3100" u="sng" dirty="0" smtClean="0">
                <a:solidFill>
                  <a:schemeClr val="tx1"/>
                </a:solidFill>
              </a:rPr>
              <a:t> ৩ </a:t>
            </a:r>
            <a:r>
              <a:rPr lang="en-US" sz="3100" u="sng" dirty="0" err="1" smtClean="0">
                <a:solidFill>
                  <a:schemeClr val="tx1"/>
                </a:solidFill>
              </a:rPr>
              <a:t>অবস্থাতেই</a:t>
            </a:r>
            <a:r>
              <a:rPr lang="en-US" sz="3100" u="sng" dirty="0" smtClean="0">
                <a:solidFill>
                  <a:schemeClr val="tx1"/>
                </a:solidFill>
              </a:rPr>
              <a:t> </a:t>
            </a:r>
            <a:r>
              <a:rPr lang="en-US" sz="3100" u="sng" dirty="0" err="1" smtClean="0">
                <a:solidFill>
                  <a:schemeClr val="tx1"/>
                </a:solidFill>
              </a:rPr>
              <a:t>থাকতে</a:t>
            </a:r>
            <a:r>
              <a:rPr lang="en-US" sz="3100" u="sng" dirty="0" smtClean="0">
                <a:solidFill>
                  <a:schemeClr val="tx1"/>
                </a:solidFill>
              </a:rPr>
              <a:t> </a:t>
            </a:r>
            <a:r>
              <a:rPr lang="en-US" sz="3100" u="sng" dirty="0" err="1" smtClean="0">
                <a:solidFill>
                  <a:schemeClr val="tx1"/>
                </a:solidFill>
              </a:rPr>
              <a:t>পারে</a:t>
            </a:r>
            <a:r>
              <a:rPr lang="en-US" sz="3100" u="sng" dirty="0" smtClean="0">
                <a:solidFill>
                  <a:schemeClr val="tx1"/>
                </a:solidFill>
              </a:rPr>
              <a:t> ।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8132" y="3034204"/>
                <a:ext cx="6594562" cy="3266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6000" b="1" dirty="0" smtClean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6000" b="1" i="1" baseline="-25000" smtClean="0">
                            <a:latin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6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6000" b="1" i="1" baseline="-25000" smtClean="0">
                            <a:latin typeface="Cambria Math" panose="02040503050406030204" pitchFamily="18" charset="0"/>
                          </a:rPr>
                          <m:t>𝒕𝒓</m:t>
                        </m:r>
                      </m:den>
                    </m:f>
                    <m:r>
                      <a:rPr lang="en-US" sz="6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6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𝟐𝟕𝟑</m:t>
                    </m:r>
                    <m:r>
                      <a:rPr lang="en-US" sz="6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6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𝟏𝟔</m:t>
                    </m:r>
                    <m:r>
                      <a:rPr lang="en-US" sz="6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6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endParaRPr lang="en-US" sz="6000" b="1" dirty="0"/>
              </a:p>
              <a:p>
                <a:pPr lvl="0"/>
                <a:endParaRPr lang="en-US" sz="6000" b="1" dirty="0"/>
              </a:p>
              <a:p>
                <a:pPr lvl="0"/>
                <a:endParaRPr lang="en-US" sz="6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2" y="3034204"/>
                <a:ext cx="6594562" cy="3266792"/>
              </a:xfrm>
              <a:prstGeom prst="rect">
                <a:avLst/>
              </a:prstGeom>
              <a:blipFill>
                <a:blip r:embed="rId2"/>
                <a:stretch>
                  <a:fillRect l="-5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474858" y="3282605"/>
            <a:ext cx="44778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 = </a:t>
            </a:r>
            <a:r>
              <a:rPr lang="en-US" sz="2800" dirty="0" err="1" smtClean="0"/>
              <a:t>তাপমাত্রা</a:t>
            </a:r>
            <a:endParaRPr lang="en-US" sz="2800" dirty="0" smtClean="0"/>
          </a:p>
          <a:p>
            <a:r>
              <a:rPr lang="en-US" sz="2800" dirty="0" smtClean="0"/>
              <a:t>X</a:t>
            </a:r>
            <a:r>
              <a:rPr lang="en-US" sz="2800" baseline="-25000" dirty="0" smtClean="0"/>
              <a:t>T </a:t>
            </a:r>
            <a:r>
              <a:rPr lang="en-US" sz="2800" dirty="0" smtClean="0"/>
              <a:t> = T </a:t>
            </a:r>
            <a:r>
              <a:rPr lang="en-US" sz="2800" dirty="0" err="1" smtClean="0"/>
              <a:t>তাপমাত্রায়</a:t>
            </a:r>
            <a:r>
              <a:rPr lang="en-US" sz="2800" dirty="0" smtClean="0"/>
              <a:t> </a:t>
            </a:r>
            <a:r>
              <a:rPr lang="en-US" sz="2800" dirty="0" err="1" smtClean="0"/>
              <a:t>রোধ</a:t>
            </a:r>
            <a:r>
              <a:rPr lang="en-US" sz="2800" dirty="0" smtClean="0"/>
              <a:t>/</a:t>
            </a:r>
            <a:r>
              <a:rPr lang="en-US" sz="2800" dirty="0" err="1" smtClean="0"/>
              <a:t>চাপ</a:t>
            </a:r>
            <a:endParaRPr lang="en-US" sz="2800" dirty="0"/>
          </a:p>
          <a:p>
            <a:r>
              <a:rPr lang="en-US" sz="2800" dirty="0" smtClean="0"/>
              <a:t>X </a:t>
            </a:r>
            <a:r>
              <a:rPr lang="en-US" sz="2800" baseline="-25000" dirty="0" err="1" smtClean="0"/>
              <a:t>tr</a:t>
            </a:r>
            <a:r>
              <a:rPr lang="en-US" sz="2800" dirty="0" smtClean="0"/>
              <a:t> = </a:t>
            </a:r>
            <a:r>
              <a:rPr lang="en-US" sz="2800" dirty="0" err="1" smtClean="0"/>
              <a:t>ত্রৈধবিন্দুতে</a:t>
            </a:r>
            <a:r>
              <a:rPr lang="en-US" sz="2800" dirty="0" smtClean="0"/>
              <a:t> </a:t>
            </a:r>
            <a:r>
              <a:rPr lang="en-US" sz="2800" dirty="0" err="1" smtClean="0"/>
              <a:t>রোধ</a:t>
            </a:r>
            <a:r>
              <a:rPr lang="en-US" sz="2800" dirty="0" smtClean="0"/>
              <a:t>/</a:t>
            </a:r>
            <a:r>
              <a:rPr lang="en-US" sz="2800" dirty="0" err="1" smtClean="0"/>
              <a:t>চাপ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93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077" y="185782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The End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9157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5"/>
                </a:solidFill>
              </a:rPr>
              <a:t>তাপ</a:t>
            </a:r>
            <a:r>
              <a:rPr lang="en-US" b="1" dirty="0" smtClean="0">
                <a:solidFill>
                  <a:schemeClr val="accent5"/>
                </a:solidFill>
              </a:rPr>
              <a:t> ও </a:t>
            </a:r>
            <a:r>
              <a:rPr lang="en-US" b="1" dirty="0" err="1" smtClean="0">
                <a:solidFill>
                  <a:schemeClr val="accent5"/>
                </a:solidFill>
              </a:rPr>
              <a:t>তাপমাত্রা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930400"/>
            <a:ext cx="10944022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তাপ</a:t>
            </a:r>
            <a:r>
              <a:rPr lang="en-US" sz="3200" b="1" dirty="0" smtClean="0"/>
              <a:t>(Heat) </a:t>
            </a:r>
            <a:r>
              <a:rPr lang="en-US" sz="3200" dirty="0" smtClean="0"/>
              <a:t>: </a:t>
            </a:r>
            <a:r>
              <a:rPr lang="en-US" sz="3200" dirty="0" err="1" smtClean="0"/>
              <a:t>যে</a:t>
            </a:r>
            <a:r>
              <a:rPr lang="en-US" sz="3200" dirty="0" smtClean="0"/>
              <a:t> </a:t>
            </a:r>
            <a:r>
              <a:rPr lang="en-US" sz="3200" dirty="0" err="1" smtClean="0"/>
              <a:t>বাহ্যিক</a:t>
            </a:r>
            <a:r>
              <a:rPr lang="en-US" sz="3200" dirty="0" smtClean="0"/>
              <a:t> </a:t>
            </a:r>
            <a:r>
              <a:rPr lang="en-US" sz="3200" dirty="0" err="1" smtClean="0"/>
              <a:t>কারনে</a:t>
            </a:r>
            <a:r>
              <a:rPr lang="en-US" sz="3200" dirty="0" smtClean="0"/>
              <a:t> </a:t>
            </a:r>
            <a:r>
              <a:rPr lang="en-US" sz="3200" dirty="0" err="1" smtClean="0"/>
              <a:t>ঠান্ডা</a:t>
            </a:r>
            <a:r>
              <a:rPr lang="en-US" sz="3200" dirty="0" smtClean="0"/>
              <a:t> </a:t>
            </a:r>
            <a:r>
              <a:rPr lang="en-US" sz="3200" dirty="0" err="1" smtClean="0"/>
              <a:t>বা</a:t>
            </a:r>
            <a:r>
              <a:rPr lang="en-US" sz="3200" dirty="0" smtClean="0"/>
              <a:t> </a:t>
            </a:r>
            <a:r>
              <a:rPr lang="en-US" sz="3200" dirty="0" err="1" smtClean="0"/>
              <a:t>গরমের</a:t>
            </a:r>
            <a:r>
              <a:rPr lang="en-US" sz="3200" dirty="0" smtClean="0"/>
              <a:t> </a:t>
            </a:r>
            <a:r>
              <a:rPr lang="en-US" sz="3200" dirty="0" err="1" smtClean="0"/>
              <a:t>অনুভূতি</a:t>
            </a:r>
            <a:r>
              <a:rPr lang="en-US" sz="3200" dirty="0" smtClean="0"/>
              <a:t> </a:t>
            </a:r>
            <a:r>
              <a:rPr lang="en-US" sz="3200" dirty="0" err="1" smtClean="0"/>
              <a:t>সৃষ্টি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হয়</a:t>
            </a:r>
            <a:r>
              <a:rPr lang="en-US" sz="3200" dirty="0" smtClean="0"/>
              <a:t> </a:t>
            </a:r>
            <a:r>
              <a:rPr lang="en-US" sz="3200" dirty="0" err="1" smtClean="0"/>
              <a:t>তাকেই</a:t>
            </a:r>
            <a:r>
              <a:rPr lang="en-US" sz="3200" dirty="0" smtClean="0"/>
              <a:t> </a:t>
            </a:r>
            <a:r>
              <a:rPr lang="en-US" sz="3200" dirty="0" err="1" smtClean="0"/>
              <a:t>তাপ</a:t>
            </a:r>
            <a:r>
              <a:rPr lang="en-US" sz="3200" dirty="0" smtClean="0"/>
              <a:t> </a:t>
            </a:r>
            <a:r>
              <a:rPr lang="en-US" sz="3200" dirty="0" err="1" smtClean="0"/>
              <a:t>বা</a:t>
            </a:r>
            <a:r>
              <a:rPr lang="en-US" sz="3200" dirty="0" smtClean="0"/>
              <a:t> Heat </a:t>
            </a:r>
            <a:r>
              <a:rPr lang="en-US" sz="3200" dirty="0" err="1" smtClean="0"/>
              <a:t>বলে</a:t>
            </a:r>
            <a:r>
              <a:rPr lang="en-US" sz="3200" dirty="0" smtClean="0"/>
              <a:t> ।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2931" y="3251200"/>
            <a:ext cx="11413124" cy="25545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তাপমাত্রাঃ</a:t>
            </a:r>
            <a:r>
              <a:rPr lang="en-US" sz="3200" b="1" dirty="0" smtClean="0"/>
              <a:t> (Temperature): </a:t>
            </a:r>
            <a:r>
              <a:rPr lang="en-US" sz="3200" dirty="0" err="1" smtClean="0"/>
              <a:t>তাপের</a:t>
            </a:r>
            <a:r>
              <a:rPr lang="en-US" sz="3200" dirty="0" smtClean="0"/>
              <a:t> </a:t>
            </a:r>
            <a:r>
              <a:rPr lang="en-US" sz="3200" dirty="0" err="1" smtClean="0"/>
              <a:t>পরিমাণ</a:t>
            </a:r>
            <a:r>
              <a:rPr lang="en-US" sz="3200" dirty="0" smtClean="0"/>
              <a:t> </a:t>
            </a:r>
            <a:r>
              <a:rPr lang="en-US" sz="3200" dirty="0" err="1" smtClean="0"/>
              <a:t>কে</a:t>
            </a:r>
            <a:r>
              <a:rPr lang="en-US" sz="3200" dirty="0" smtClean="0"/>
              <a:t> </a:t>
            </a:r>
            <a:r>
              <a:rPr lang="en-US" sz="3200" dirty="0" err="1" smtClean="0"/>
              <a:t>তাপমাত্রা</a:t>
            </a:r>
            <a:r>
              <a:rPr lang="en-US" sz="3200" dirty="0" smtClean="0"/>
              <a:t> </a:t>
            </a:r>
            <a:r>
              <a:rPr lang="en-US" sz="3200" dirty="0" err="1" smtClean="0"/>
              <a:t>বলে</a:t>
            </a:r>
            <a:r>
              <a:rPr lang="en-US" sz="3200" dirty="0" smtClean="0"/>
              <a:t> ।</a:t>
            </a: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অর্থা</a:t>
            </a:r>
            <a:r>
              <a:rPr lang="en-US" sz="3200" dirty="0" smtClean="0"/>
              <a:t>ৎ </a:t>
            </a:r>
            <a:r>
              <a:rPr lang="en-US" sz="3200" dirty="0" err="1" smtClean="0"/>
              <a:t>একটি</a:t>
            </a:r>
            <a:r>
              <a:rPr lang="en-US" sz="3200" dirty="0" smtClean="0"/>
              <a:t> </a:t>
            </a:r>
            <a:r>
              <a:rPr lang="en-US" sz="3200" dirty="0" err="1" smtClean="0"/>
              <a:t>বস্তু</a:t>
            </a:r>
            <a:r>
              <a:rPr lang="en-US" sz="3200" dirty="0" smtClean="0"/>
              <a:t> </a:t>
            </a:r>
            <a:r>
              <a:rPr lang="en-US" sz="3200" dirty="0" err="1" smtClean="0"/>
              <a:t>কতটুকু</a:t>
            </a:r>
            <a:r>
              <a:rPr lang="en-US" sz="3200" dirty="0" smtClean="0"/>
              <a:t> </a:t>
            </a:r>
            <a:r>
              <a:rPr lang="en-US" sz="3200" dirty="0" err="1" smtClean="0"/>
              <a:t>গরম</a:t>
            </a:r>
            <a:r>
              <a:rPr lang="en-US" sz="3200" dirty="0" smtClean="0"/>
              <a:t> </a:t>
            </a:r>
            <a:r>
              <a:rPr lang="en-US" sz="3200" dirty="0" err="1" smtClean="0"/>
              <a:t>বা</a:t>
            </a:r>
            <a:r>
              <a:rPr lang="en-US" sz="3200" dirty="0" smtClean="0"/>
              <a:t> </a:t>
            </a:r>
            <a:r>
              <a:rPr lang="en-US" sz="3200" dirty="0" err="1" smtClean="0"/>
              <a:t>ঠান্ডা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তার</a:t>
            </a:r>
            <a:r>
              <a:rPr lang="en-US" sz="3200" dirty="0" smtClean="0"/>
              <a:t> </a:t>
            </a:r>
            <a:r>
              <a:rPr lang="en-US" sz="3200" dirty="0" err="1" smtClean="0"/>
              <a:t>পরিমাণ</a:t>
            </a:r>
            <a:r>
              <a:rPr lang="en-US" sz="3200" dirty="0" smtClean="0"/>
              <a:t> </a:t>
            </a:r>
            <a:r>
              <a:rPr lang="en-US" sz="3200" dirty="0" err="1" smtClean="0"/>
              <a:t>কে</a:t>
            </a:r>
            <a:r>
              <a:rPr lang="en-US" sz="3200" dirty="0" smtClean="0"/>
              <a:t> </a:t>
            </a:r>
            <a:r>
              <a:rPr lang="en-US" sz="3200" dirty="0" err="1" smtClean="0"/>
              <a:t>তাপমাত্রা</a:t>
            </a:r>
            <a:r>
              <a:rPr lang="en-US" sz="3200" dirty="0" smtClean="0"/>
              <a:t> </a:t>
            </a:r>
            <a:r>
              <a:rPr lang="en-US" sz="3200" dirty="0" err="1" smtClean="0"/>
              <a:t>বলে</a:t>
            </a:r>
            <a:r>
              <a:rPr lang="en-US" sz="3200" dirty="0" smtClean="0"/>
              <a:t> ।</a:t>
            </a:r>
          </a:p>
          <a:p>
            <a:endParaRPr lang="en-US" sz="3200" dirty="0"/>
          </a:p>
          <a:p>
            <a:r>
              <a:rPr lang="en-US" sz="3200" dirty="0" err="1" smtClean="0"/>
              <a:t>অথবা</a:t>
            </a:r>
            <a:r>
              <a:rPr lang="en-US" sz="3200" dirty="0" smtClean="0"/>
              <a:t> </a:t>
            </a:r>
            <a:r>
              <a:rPr lang="en-US" sz="3200" b="1" dirty="0" err="1" smtClean="0"/>
              <a:t>তাপমাত্রা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হলো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বস্তুর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তাপীয়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অবস্থা</a:t>
            </a:r>
            <a:r>
              <a:rPr lang="en-US" sz="3200" b="1" dirty="0" smtClean="0"/>
              <a:t>।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058639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>
                <a:solidFill>
                  <a:schemeClr val="accent5"/>
                </a:solidFill>
              </a:rPr>
              <a:t>তাপ</a:t>
            </a:r>
            <a:r>
              <a:rPr lang="en-US" b="1" u="sng" dirty="0" smtClean="0">
                <a:solidFill>
                  <a:schemeClr val="accent5"/>
                </a:solidFill>
              </a:rPr>
              <a:t> </a:t>
            </a:r>
            <a:r>
              <a:rPr lang="en-US" b="1" u="sng" dirty="0" err="1" smtClean="0">
                <a:solidFill>
                  <a:schemeClr val="accent5"/>
                </a:solidFill>
              </a:rPr>
              <a:t>পরিমাপের</a:t>
            </a:r>
            <a:r>
              <a:rPr lang="en-US" b="1" u="sng" dirty="0" smtClean="0">
                <a:solidFill>
                  <a:schemeClr val="accent5"/>
                </a:solidFill>
              </a:rPr>
              <a:t> </a:t>
            </a:r>
            <a:r>
              <a:rPr lang="en-US" b="1" u="sng" dirty="0" err="1" smtClean="0">
                <a:solidFill>
                  <a:schemeClr val="accent5"/>
                </a:solidFill>
              </a:rPr>
              <a:t>বিভিন্ন</a:t>
            </a:r>
            <a:r>
              <a:rPr lang="en-US" b="1" u="sng" dirty="0" smtClean="0">
                <a:solidFill>
                  <a:schemeClr val="accent5"/>
                </a:solidFill>
              </a:rPr>
              <a:t> </a:t>
            </a:r>
            <a:r>
              <a:rPr lang="en-US" b="1" u="sng" dirty="0" err="1" smtClean="0">
                <a:solidFill>
                  <a:schemeClr val="accent5"/>
                </a:solidFill>
              </a:rPr>
              <a:t>একক</a:t>
            </a:r>
            <a:endParaRPr lang="en-US" b="1" u="sng" dirty="0">
              <a:solidFill>
                <a:schemeClr val="accent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11713"/>
              </p:ext>
            </p:extLst>
          </p:nvPr>
        </p:nvGraphicFramePr>
        <p:xfrm>
          <a:off x="819431" y="2117391"/>
          <a:ext cx="9735357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067">
                  <a:extLst>
                    <a:ext uri="{9D8B030D-6E8A-4147-A177-3AD203B41FA5}">
                      <a16:colId xmlns:a16="http://schemas.microsoft.com/office/drawing/2014/main" xmlns="" val="3423090353"/>
                    </a:ext>
                  </a:extLst>
                </a:gridCol>
                <a:gridCol w="1034347">
                  <a:extLst>
                    <a:ext uri="{9D8B030D-6E8A-4147-A177-3AD203B41FA5}">
                      <a16:colId xmlns:a16="http://schemas.microsoft.com/office/drawing/2014/main" xmlns="" val="2103970814"/>
                    </a:ext>
                  </a:extLst>
                </a:gridCol>
                <a:gridCol w="7053943">
                  <a:extLst>
                    <a:ext uri="{9D8B030D-6E8A-4147-A177-3AD203B41FA5}">
                      <a16:colId xmlns:a16="http://schemas.microsoft.com/office/drawing/2014/main" xmlns="" val="3061004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Unit</a:t>
                      </a:r>
                      <a:r>
                        <a:rPr lang="en-US" baseline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094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 gm </a:t>
                      </a:r>
                      <a:r>
                        <a:rPr lang="en-US" b="1" dirty="0" err="1" smtClean="0"/>
                        <a:t>পানির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তাপমাত্রা</a:t>
                      </a:r>
                      <a:r>
                        <a:rPr lang="en-US" b="1" baseline="0" dirty="0" smtClean="0"/>
                        <a:t> 1°C </a:t>
                      </a:r>
                      <a:r>
                        <a:rPr lang="en-US" b="1" baseline="0" dirty="0" err="1" smtClean="0"/>
                        <a:t>বৃদ্ধি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করতে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যে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তাপ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দরকার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হয়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তাকে</a:t>
                      </a:r>
                      <a:r>
                        <a:rPr lang="en-US" b="1" baseline="0" dirty="0" smtClean="0"/>
                        <a:t> 1 </a:t>
                      </a:r>
                      <a:r>
                        <a:rPr lang="en-US" b="1" baseline="0" dirty="0" err="1" smtClean="0"/>
                        <a:t>cal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বলে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[  1 </a:t>
                      </a:r>
                      <a:r>
                        <a:rPr lang="en-US" b="1" baseline="0" dirty="0" err="1" smtClean="0">
                          <a:solidFill>
                            <a:srgbClr val="FF0000"/>
                          </a:solidFill>
                        </a:rPr>
                        <a:t>cal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= 4.2 J ]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154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FPS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BTU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r>
                        <a:rPr lang="en-US" b="1" baseline="0" dirty="0" smtClean="0"/>
                        <a:t> Pound </a:t>
                      </a:r>
                      <a:r>
                        <a:rPr lang="en-US" b="1" baseline="0" dirty="0" err="1" smtClean="0"/>
                        <a:t>পানির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তাপমাত্রা</a:t>
                      </a:r>
                      <a:r>
                        <a:rPr lang="en-US" b="1" baseline="0" dirty="0" smtClean="0"/>
                        <a:t>  1°F </a:t>
                      </a:r>
                      <a:r>
                        <a:rPr lang="en-US" b="1" baseline="0" dirty="0" err="1" smtClean="0"/>
                        <a:t>বৃদ্ধি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করতে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যে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তাপ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দরকার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হয়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তাকে</a:t>
                      </a:r>
                      <a:r>
                        <a:rPr lang="en-US" b="1" baseline="0" dirty="0" smtClean="0"/>
                        <a:t> 1 BTU </a:t>
                      </a:r>
                      <a:r>
                        <a:rPr lang="en-US" b="1" baseline="0" dirty="0" err="1" smtClean="0"/>
                        <a:t>বলে</a:t>
                      </a:r>
                      <a:r>
                        <a:rPr lang="en-US" b="1" baseline="0" dirty="0" smtClean="0"/>
                        <a:t> 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083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FPS</a:t>
                      </a:r>
                      <a:r>
                        <a:rPr lang="en-US" b="1" baseline="0" dirty="0" smtClean="0"/>
                        <a:t> 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Therm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1000 pound </a:t>
                      </a:r>
                      <a:r>
                        <a:rPr lang="en-US" b="1" baseline="0" dirty="0" err="1" smtClean="0"/>
                        <a:t>পানির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তাপমাত্রা</a:t>
                      </a:r>
                      <a:r>
                        <a:rPr lang="en-US" b="1" baseline="0" dirty="0" smtClean="0"/>
                        <a:t>  100°F </a:t>
                      </a:r>
                      <a:r>
                        <a:rPr lang="en-US" b="1" baseline="0" dirty="0" err="1" smtClean="0"/>
                        <a:t>বৃদ্ধি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করতে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যে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তাপ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দরকার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হয়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তাকে</a:t>
                      </a:r>
                      <a:r>
                        <a:rPr lang="en-US" b="1" baseline="0" dirty="0" smtClean="0"/>
                        <a:t> 1 </a:t>
                      </a:r>
                      <a:r>
                        <a:rPr lang="en-US" b="1" dirty="0" err="1" smtClean="0"/>
                        <a:t>Therm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বলে</a:t>
                      </a:r>
                      <a:r>
                        <a:rPr lang="en-US" b="1" baseline="0" dirty="0" smtClean="0"/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1 </a:t>
                      </a:r>
                      <a:r>
                        <a:rPr lang="en-US" b="1" dirty="0" err="1" smtClean="0"/>
                        <a:t>Therm</a:t>
                      </a:r>
                      <a:r>
                        <a:rPr lang="en-US" b="1" dirty="0" smtClean="0"/>
                        <a:t> = 1000</a:t>
                      </a:r>
                      <a:r>
                        <a:rPr lang="en-US" b="1" baseline="0" dirty="0" smtClean="0"/>
                        <a:t> x 100=10</a:t>
                      </a:r>
                      <a:r>
                        <a:rPr lang="en-US" b="1" baseline="30000" dirty="0" smtClean="0"/>
                        <a:t>5</a:t>
                      </a:r>
                      <a:r>
                        <a:rPr lang="en-US" b="1" baseline="0" dirty="0" smtClean="0"/>
                        <a:t> BTU</a:t>
                      </a:r>
                      <a:endParaRPr lang="en-US" b="1" dirty="0" smtClean="0"/>
                    </a:p>
                    <a:p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0664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Joule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যে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পরিমাণ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তাপ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দিলে</a:t>
                      </a:r>
                      <a:r>
                        <a:rPr lang="en-US" b="1" baseline="0" dirty="0" smtClean="0"/>
                        <a:t> ১ </a:t>
                      </a:r>
                      <a:r>
                        <a:rPr lang="en-US" b="1" baseline="0" dirty="0" err="1" smtClean="0"/>
                        <a:t>জুল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পরিমাণ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কাজ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সম্পাদিত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হয়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তাকে</a:t>
                      </a:r>
                      <a:r>
                        <a:rPr lang="en-US" b="1" baseline="0" dirty="0" smtClean="0"/>
                        <a:t> ১ </a:t>
                      </a:r>
                      <a:r>
                        <a:rPr lang="en-US" b="1" baseline="0" dirty="0" err="1" smtClean="0"/>
                        <a:t>জুল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তাপ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বলে</a:t>
                      </a:r>
                      <a:r>
                        <a:rPr lang="en-US" b="1" baseline="0" dirty="0" smtClean="0"/>
                        <a:t> ।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[  1 </a:t>
                      </a:r>
                      <a:r>
                        <a:rPr lang="en-US" b="1" baseline="0" dirty="0" err="1" smtClean="0">
                          <a:solidFill>
                            <a:srgbClr val="FF0000"/>
                          </a:solidFill>
                        </a:rPr>
                        <a:t>cal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= 4.2 J ]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845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71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>
                <a:solidFill>
                  <a:schemeClr val="accent5"/>
                </a:solidFill>
              </a:rPr>
              <a:t>তাপমাত্রা</a:t>
            </a:r>
            <a:r>
              <a:rPr lang="en-US" b="1" u="sng" dirty="0" smtClean="0">
                <a:solidFill>
                  <a:schemeClr val="accent5"/>
                </a:solidFill>
              </a:rPr>
              <a:t>  </a:t>
            </a:r>
            <a:r>
              <a:rPr lang="en-US" b="1" u="sng" dirty="0" err="1">
                <a:solidFill>
                  <a:schemeClr val="accent5"/>
                </a:solidFill>
              </a:rPr>
              <a:t>পরিমাপের</a:t>
            </a:r>
            <a:r>
              <a:rPr lang="en-US" b="1" u="sng" dirty="0">
                <a:solidFill>
                  <a:schemeClr val="accent5"/>
                </a:solidFill>
              </a:rPr>
              <a:t> </a:t>
            </a:r>
            <a:r>
              <a:rPr lang="en-US" b="1" u="sng" dirty="0" err="1">
                <a:solidFill>
                  <a:schemeClr val="accent5"/>
                </a:solidFill>
              </a:rPr>
              <a:t>বিভিন্ন</a:t>
            </a:r>
            <a:r>
              <a:rPr lang="en-US" b="1" u="sng" dirty="0">
                <a:solidFill>
                  <a:schemeClr val="accent5"/>
                </a:solidFill>
              </a:rPr>
              <a:t> </a:t>
            </a:r>
            <a:r>
              <a:rPr lang="en-US" b="1" u="sng" dirty="0" smtClean="0">
                <a:solidFill>
                  <a:schemeClr val="accent5"/>
                </a:solidFill>
              </a:rPr>
              <a:t>Scale</a:t>
            </a:r>
            <a:endParaRPr lang="en-US" b="1" u="sng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5519692"/>
                  </p:ext>
                </p:extLst>
              </p:nvPr>
            </p:nvGraphicFramePr>
            <p:xfrm>
              <a:off x="1005841" y="2151614"/>
              <a:ext cx="8971280" cy="36744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4256">
                      <a:extLst>
                        <a:ext uri="{9D8B030D-6E8A-4147-A177-3AD203B41FA5}">
                          <a16:colId xmlns:a16="http://schemas.microsoft.com/office/drawing/2014/main" xmlns="" val="535860842"/>
                        </a:ext>
                      </a:extLst>
                    </a:gridCol>
                    <a:gridCol w="1794256">
                      <a:extLst>
                        <a:ext uri="{9D8B030D-6E8A-4147-A177-3AD203B41FA5}">
                          <a16:colId xmlns:a16="http://schemas.microsoft.com/office/drawing/2014/main" xmlns="" val="2019808028"/>
                        </a:ext>
                      </a:extLst>
                    </a:gridCol>
                    <a:gridCol w="1794256">
                      <a:extLst>
                        <a:ext uri="{9D8B030D-6E8A-4147-A177-3AD203B41FA5}">
                          <a16:colId xmlns:a16="http://schemas.microsoft.com/office/drawing/2014/main" xmlns="" val="2323996313"/>
                        </a:ext>
                      </a:extLst>
                    </a:gridCol>
                    <a:gridCol w="1794256">
                      <a:extLst>
                        <a:ext uri="{9D8B030D-6E8A-4147-A177-3AD203B41FA5}">
                          <a16:colId xmlns:a16="http://schemas.microsoft.com/office/drawing/2014/main" xmlns="" val="1638247853"/>
                        </a:ext>
                      </a:extLst>
                    </a:gridCol>
                    <a:gridCol w="1794256">
                      <a:extLst>
                        <a:ext uri="{9D8B030D-6E8A-4147-A177-3AD203B41FA5}">
                          <a16:colId xmlns:a16="http://schemas.microsoft.com/office/drawing/2014/main" xmlns="" val="3021462387"/>
                        </a:ext>
                      </a:extLst>
                    </a:gridCol>
                  </a:tblGrid>
                  <a:tr h="64039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Thermometer</a:t>
                          </a:r>
                          <a:r>
                            <a:rPr lang="en-US" baseline="0" dirty="0" smtClean="0"/>
                            <a:t> Name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প্রতিক</a:t>
                          </a:r>
                          <a:endParaRPr lang="en-US" dirty="0" smtClean="0"/>
                        </a:p>
                        <a:p>
                          <a:r>
                            <a:rPr lang="en-US" dirty="0" smtClean="0"/>
                            <a:t> 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উর্ধ্ব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স্থিরাংক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নিম্ন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স্থিরাংক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প্রকাশ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566863737"/>
                      </a:ext>
                    </a:extLst>
                  </a:tr>
                  <a:tr h="37102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সেলসিয়াস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100−0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948842850"/>
                      </a:ext>
                    </a:extLst>
                  </a:tr>
                  <a:tr h="37102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ফারেনহাইট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212−32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377545292"/>
                      </a:ext>
                    </a:extLst>
                  </a:tr>
                  <a:tr h="371020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/>
                            <a:t> Ranking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492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−492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672−492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415869632"/>
                      </a:ext>
                    </a:extLst>
                  </a:tr>
                  <a:tr h="37102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রোমার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80−0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447006974"/>
                      </a:ext>
                    </a:extLst>
                  </a:tr>
                  <a:tr h="37102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কেলভিন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373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273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−273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373−273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100318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5519692"/>
                  </p:ext>
                </p:extLst>
              </p:nvPr>
            </p:nvGraphicFramePr>
            <p:xfrm>
              <a:off x="1005841" y="2151614"/>
              <a:ext cx="8971280" cy="36744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4256">
                      <a:extLst>
                        <a:ext uri="{9D8B030D-6E8A-4147-A177-3AD203B41FA5}">
                          <a16:colId xmlns:a16="http://schemas.microsoft.com/office/drawing/2014/main" val="535860842"/>
                        </a:ext>
                      </a:extLst>
                    </a:gridCol>
                    <a:gridCol w="1794256">
                      <a:extLst>
                        <a:ext uri="{9D8B030D-6E8A-4147-A177-3AD203B41FA5}">
                          <a16:colId xmlns:a16="http://schemas.microsoft.com/office/drawing/2014/main" val="2019808028"/>
                        </a:ext>
                      </a:extLst>
                    </a:gridCol>
                    <a:gridCol w="1794256">
                      <a:extLst>
                        <a:ext uri="{9D8B030D-6E8A-4147-A177-3AD203B41FA5}">
                          <a16:colId xmlns:a16="http://schemas.microsoft.com/office/drawing/2014/main" val="2323996313"/>
                        </a:ext>
                      </a:extLst>
                    </a:gridCol>
                    <a:gridCol w="1794256">
                      <a:extLst>
                        <a:ext uri="{9D8B030D-6E8A-4147-A177-3AD203B41FA5}">
                          <a16:colId xmlns:a16="http://schemas.microsoft.com/office/drawing/2014/main" val="1638247853"/>
                        </a:ext>
                      </a:extLst>
                    </a:gridCol>
                    <a:gridCol w="1794256">
                      <a:extLst>
                        <a:ext uri="{9D8B030D-6E8A-4147-A177-3AD203B41FA5}">
                          <a16:colId xmlns:a16="http://schemas.microsoft.com/office/drawing/2014/main" val="3021462387"/>
                        </a:ext>
                      </a:extLst>
                    </a:gridCol>
                  </a:tblGrid>
                  <a:tr h="64039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Thermometer</a:t>
                          </a:r>
                          <a:r>
                            <a:rPr lang="en-US" baseline="0" dirty="0" smtClean="0"/>
                            <a:t> Name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প্রতিক</a:t>
                          </a:r>
                          <a:endParaRPr lang="en-US" dirty="0" smtClean="0"/>
                        </a:p>
                        <a:p>
                          <a:r>
                            <a:rPr lang="en-US" dirty="0" smtClean="0"/>
                            <a:t> 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উর্ধ্ব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স্থিরাংক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নিম্ন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স্থিরাংক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প্রকাশ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6863737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সেলসিয়াস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361" t="-111000" r="-1361" b="-4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842850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ফারেনহাইট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361" t="-211000" r="-1361" b="-3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7545292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/>
                            <a:t> Ranking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492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361" t="-311000" r="-1361" b="-2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869632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রোমার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361" t="-415152" r="-1361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7006974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কেলভিন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373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273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361" t="-510000" r="-1361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03187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68941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740" y="2988042"/>
            <a:ext cx="8596668" cy="1320800"/>
          </a:xfrm>
        </p:spPr>
        <p:txBody>
          <a:bodyPr/>
          <a:lstStyle/>
          <a:p>
            <a:r>
              <a:rPr lang="en-US" b="1" u="sng" dirty="0" err="1" smtClean="0">
                <a:solidFill>
                  <a:schemeClr val="accent5"/>
                </a:solidFill>
              </a:rPr>
              <a:t>বিভিন্ন</a:t>
            </a:r>
            <a:r>
              <a:rPr lang="en-US" b="1" u="sng" dirty="0" smtClean="0">
                <a:solidFill>
                  <a:schemeClr val="accent5"/>
                </a:solidFill>
              </a:rPr>
              <a:t> </a:t>
            </a:r>
            <a:r>
              <a:rPr lang="en-US" b="1" u="sng" dirty="0" err="1" smtClean="0">
                <a:solidFill>
                  <a:schemeClr val="accent5"/>
                </a:solidFill>
              </a:rPr>
              <a:t>থার্মোমিটার</a:t>
            </a:r>
            <a:r>
              <a:rPr lang="en-US" b="1" u="sng" dirty="0" smtClean="0">
                <a:solidFill>
                  <a:schemeClr val="accent5"/>
                </a:solidFill>
              </a:rPr>
              <a:t> </a:t>
            </a:r>
            <a:r>
              <a:rPr lang="en-US" b="1" u="sng" dirty="0" err="1" smtClean="0">
                <a:solidFill>
                  <a:schemeClr val="accent5"/>
                </a:solidFill>
              </a:rPr>
              <a:t>এর</a:t>
            </a:r>
            <a:r>
              <a:rPr lang="en-US" b="1" u="sng" dirty="0" smtClean="0">
                <a:solidFill>
                  <a:schemeClr val="accent5"/>
                </a:solidFill>
              </a:rPr>
              <a:t> </a:t>
            </a:r>
            <a:r>
              <a:rPr lang="en-US" b="1" u="sng" dirty="0" err="1" smtClean="0">
                <a:solidFill>
                  <a:schemeClr val="accent5"/>
                </a:solidFill>
              </a:rPr>
              <a:t>মধ্যে</a:t>
            </a:r>
            <a:r>
              <a:rPr lang="en-US" b="1" u="sng" dirty="0" smtClean="0">
                <a:solidFill>
                  <a:schemeClr val="accent5"/>
                </a:solidFill>
              </a:rPr>
              <a:t> </a:t>
            </a:r>
            <a:r>
              <a:rPr lang="en-US" b="1" u="sng" dirty="0" err="1" smtClean="0">
                <a:solidFill>
                  <a:schemeClr val="accent5"/>
                </a:solidFill>
              </a:rPr>
              <a:t>সম্পর্ক</a:t>
            </a:r>
            <a:r>
              <a:rPr lang="en-US" b="1" u="sng" dirty="0" smtClean="0">
                <a:solidFill>
                  <a:schemeClr val="accent5"/>
                </a:solidFill>
              </a:rPr>
              <a:t> </a:t>
            </a:r>
            <a:endParaRPr lang="en-US" b="1" u="sng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/>
            </p:nvSpPr>
            <p:spPr>
              <a:xfrm>
                <a:off x="1038740" y="3870961"/>
                <a:ext cx="8596668" cy="13208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</m:num>
                      <m:den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100−0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−32</m:t>
                        </m:r>
                      </m:num>
                      <m:den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212−32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𝑅𝑛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−492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672−492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</m:num>
                      <m:den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80−0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−273</m:t>
                        </m:r>
                      </m:num>
                      <m:den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373−273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40" y="3870961"/>
                <a:ext cx="8596668" cy="1320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1038740" y="5191761"/>
                <a:ext cx="8596668" cy="13208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−32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𝑅𝑛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−492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−273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40" y="5191761"/>
                <a:ext cx="8596668" cy="1320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7826" y="923791"/>
                <a:ext cx="9940836" cy="965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𝑋𝑖𝑐𝑒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𝑠𝑡𝑒𝑎𝑚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𝑋𝑖𝑐𝑒</m:t>
                        </m:r>
                      </m:den>
                    </m:f>
                  </m:oMath>
                </a14:m>
                <a:r>
                  <a:rPr lang="en-US" sz="3600" dirty="0" smtClean="0"/>
                  <a:t> </a:t>
                </a:r>
                <a:r>
                  <a:rPr lang="en-US" sz="5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থার্মোমিটার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নিম্ন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স্থিরাংক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উর্ধ্ব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স্থিরাংক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নিম্ন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স্থিরাংক</m:t>
                        </m:r>
                      </m:den>
                    </m:f>
                  </m:oMath>
                </a14:m>
                <a:r>
                  <a:rPr lang="en-US" sz="5400" dirty="0"/>
                  <a:t> </a:t>
                </a:r>
                <a:r>
                  <a:rPr lang="en-US" sz="3600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6" y="923791"/>
                <a:ext cx="9940836" cy="965970"/>
              </a:xfrm>
              <a:prstGeom prst="rect">
                <a:avLst/>
              </a:prstGeom>
              <a:blipFill>
                <a:blip r:embed="rId4"/>
                <a:stretch>
                  <a:fillRect t="-24684" b="-26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98868" y="322306"/>
            <a:ext cx="826823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যেকোনো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স্কেলের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জন্য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সাধারন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ফরম্যাট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9093" y="90152"/>
            <a:ext cx="8847786" cy="234395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9093" y="2743200"/>
            <a:ext cx="8847786" cy="11277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68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250" y="944451"/>
            <a:ext cx="8596668" cy="1320800"/>
          </a:xfrm>
        </p:spPr>
        <p:txBody>
          <a:bodyPr>
            <a:normAutofit fontScale="90000"/>
          </a:bodyPr>
          <a:lstStyle/>
          <a:p>
            <a:pPr marL="571500" indent="-571500" algn="ctr">
              <a:buFont typeface="Wingdings" panose="05000000000000000000" pitchFamily="2" charset="2"/>
              <a:buChar char="§"/>
            </a:pPr>
            <a:r>
              <a:rPr lang="en-US" dirty="0" err="1" smtClean="0"/>
              <a:t>তাপমাত্রার</a:t>
            </a:r>
            <a:r>
              <a:rPr lang="en-US" dirty="0" smtClean="0"/>
              <a:t> </a:t>
            </a:r>
            <a:r>
              <a:rPr lang="en-US" dirty="0" err="1" smtClean="0"/>
              <a:t>সাথে</a:t>
            </a:r>
            <a:r>
              <a:rPr lang="en-US" dirty="0" smtClean="0"/>
              <a:t> </a:t>
            </a:r>
            <a:r>
              <a:rPr lang="en-US" dirty="0" err="1" smtClean="0"/>
              <a:t>রোধ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চাপের</a:t>
            </a:r>
            <a:r>
              <a:rPr lang="en-US" dirty="0" smtClean="0"/>
              <a:t> </a:t>
            </a:r>
            <a:r>
              <a:rPr lang="en-US" dirty="0" err="1" smtClean="0"/>
              <a:t>সম্পর্ক</a:t>
            </a:r>
            <a:r>
              <a:rPr lang="en-US" dirty="0" smtClean="0"/>
              <a:t> </a:t>
            </a:r>
            <a:r>
              <a:rPr lang="en-US" dirty="0" err="1" smtClean="0"/>
              <a:t>রয়েছে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3227" y="2265251"/>
            <a:ext cx="9770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4400" dirty="0" err="1" smtClean="0"/>
              <a:t>তাপমাত্রা</a:t>
            </a:r>
            <a:r>
              <a:rPr lang="en-US" sz="4400" dirty="0" smtClean="0"/>
              <a:t> ও </a:t>
            </a:r>
            <a:r>
              <a:rPr lang="en-US" sz="4400" dirty="0" err="1" smtClean="0"/>
              <a:t>চাপ</a:t>
            </a:r>
            <a:r>
              <a:rPr lang="en-US" sz="4400" dirty="0" smtClean="0"/>
              <a:t> </a:t>
            </a:r>
            <a:r>
              <a:rPr lang="en-US" sz="4400" dirty="0" err="1" smtClean="0"/>
              <a:t>পরষ্পর</a:t>
            </a:r>
            <a:r>
              <a:rPr lang="en-US" sz="4400" dirty="0" smtClean="0"/>
              <a:t> </a:t>
            </a:r>
            <a:r>
              <a:rPr lang="en-US" sz="4400" dirty="0" err="1" smtClean="0"/>
              <a:t>সমানুপাতিক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773227" y="3632217"/>
            <a:ext cx="115804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4400" dirty="0" err="1" smtClean="0"/>
              <a:t>তাপমাত্রা</a:t>
            </a:r>
            <a:r>
              <a:rPr lang="en-US" sz="4400" dirty="0" smtClean="0"/>
              <a:t> ও </a:t>
            </a:r>
            <a:r>
              <a:rPr lang="en-US" sz="4400" dirty="0" err="1" smtClean="0"/>
              <a:t>পরিবাহীর</a:t>
            </a:r>
            <a:r>
              <a:rPr lang="en-US" sz="4400" dirty="0" smtClean="0"/>
              <a:t> </a:t>
            </a:r>
            <a:r>
              <a:rPr lang="en-US" sz="4400" dirty="0" err="1" smtClean="0"/>
              <a:t>রোধ</a:t>
            </a:r>
            <a:r>
              <a:rPr lang="en-US" sz="4400" dirty="0" smtClean="0"/>
              <a:t> </a:t>
            </a:r>
            <a:r>
              <a:rPr lang="en-US" sz="4400" dirty="0" err="1" smtClean="0"/>
              <a:t>সমানুপাতিক</a:t>
            </a:r>
            <a:endParaRPr lang="en-US" sz="4400" dirty="0" smtClean="0"/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4400" dirty="0" err="1" smtClean="0"/>
              <a:t>তাপমাত্রা</a:t>
            </a:r>
            <a:r>
              <a:rPr lang="en-US" sz="4400" dirty="0" smtClean="0"/>
              <a:t> ও </a:t>
            </a:r>
            <a:r>
              <a:rPr lang="en-US" sz="4400" dirty="0" err="1" smtClean="0"/>
              <a:t>অর্ধপরিবাহীর</a:t>
            </a:r>
            <a:r>
              <a:rPr lang="en-US" sz="4400" dirty="0" smtClean="0"/>
              <a:t> </a:t>
            </a:r>
            <a:r>
              <a:rPr lang="en-US" sz="4400" dirty="0" err="1" smtClean="0"/>
              <a:t>রোধ</a:t>
            </a:r>
            <a:r>
              <a:rPr lang="en-US" sz="4400" dirty="0" smtClean="0"/>
              <a:t> </a:t>
            </a:r>
            <a:r>
              <a:rPr lang="en-US" sz="4400" dirty="0" err="1" smtClean="0"/>
              <a:t>ব্যাস্তানুপাতিক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416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250" y="944451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err="1">
                <a:solidFill>
                  <a:schemeClr val="tx1"/>
                </a:solidFill>
              </a:rPr>
              <a:t>উদাহরণ</a:t>
            </a:r>
            <a:r>
              <a:rPr lang="en-US" b="1" u="sng" dirty="0">
                <a:solidFill>
                  <a:schemeClr val="tx1"/>
                </a:solidFill>
              </a:rPr>
              <a:t>  ও </a:t>
            </a:r>
            <a:r>
              <a:rPr lang="en-US" b="1" u="sng" dirty="0" err="1">
                <a:solidFill>
                  <a:schemeClr val="tx1"/>
                </a:solidFill>
              </a:rPr>
              <a:t>অনুশীলনীর</a:t>
            </a:r>
            <a:r>
              <a:rPr lang="en-US" b="1" u="sng" dirty="0">
                <a:solidFill>
                  <a:schemeClr val="tx1"/>
                </a:solidFill>
              </a:rPr>
              <a:t>  </a:t>
            </a:r>
            <a:r>
              <a:rPr lang="en-US" b="1" u="sng" dirty="0" err="1">
                <a:solidFill>
                  <a:schemeClr val="tx1"/>
                </a:solidFill>
              </a:rPr>
              <a:t>গুরুত্বপূর্ন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ম্যাথ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1109" y="2265251"/>
            <a:ext cx="106218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0 </a:t>
            </a:r>
            <a:r>
              <a:rPr lang="en-US" sz="4400" baseline="30000" dirty="0" smtClean="0"/>
              <a:t>0</a:t>
            </a:r>
            <a:r>
              <a:rPr lang="en-US" sz="4400" dirty="0" smtClean="0"/>
              <a:t>C </a:t>
            </a:r>
            <a:r>
              <a:rPr lang="en-US" sz="4400" dirty="0" err="1" smtClean="0"/>
              <a:t>কে</a:t>
            </a:r>
            <a:r>
              <a:rPr lang="en-US" sz="4400" dirty="0" smtClean="0"/>
              <a:t> </a:t>
            </a:r>
            <a:r>
              <a:rPr lang="en-US" sz="4400" dirty="0" err="1" smtClean="0"/>
              <a:t>কেলভিন</a:t>
            </a:r>
            <a:r>
              <a:rPr lang="en-US" sz="4400" dirty="0" smtClean="0"/>
              <a:t> scale এ  </a:t>
            </a:r>
            <a:r>
              <a:rPr lang="en-US" sz="4400" dirty="0" err="1" smtClean="0"/>
              <a:t>প্রকাশ</a:t>
            </a:r>
            <a:r>
              <a:rPr lang="en-US" sz="4400" dirty="0" smtClean="0"/>
              <a:t> </a:t>
            </a:r>
            <a:r>
              <a:rPr lang="en-US" sz="4400" dirty="0" err="1" smtClean="0"/>
              <a:t>করো</a:t>
            </a:r>
            <a:r>
              <a:rPr lang="en-US" sz="4400" dirty="0" smtClean="0"/>
              <a:t>। 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211109" y="3304863"/>
            <a:ext cx="10980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27 </a:t>
            </a:r>
            <a:r>
              <a:rPr lang="en-US" sz="4400" baseline="30000" dirty="0" smtClean="0"/>
              <a:t>0</a:t>
            </a:r>
            <a:r>
              <a:rPr lang="en-US" sz="4400" dirty="0" smtClean="0"/>
              <a:t>C </a:t>
            </a:r>
            <a:r>
              <a:rPr lang="en-US" sz="4400" dirty="0" err="1" smtClean="0"/>
              <a:t>কে</a:t>
            </a:r>
            <a:r>
              <a:rPr lang="en-US" sz="4400" dirty="0" smtClean="0"/>
              <a:t> </a:t>
            </a:r>
            <a:r>
              <a:rPr lang="en-US" sz="4400" dirty="0" err="1" smtClean="0"/>
              <a:t>কেলভিনে</a:t>
            </a:r>
            <a:r>
              <a:rPr lang="en-US" sz="4400" dirty="0"/>
              <a:t> scale এ </a:t>
            </a:r>
            <a:r>
              <a:rPr lang="en-US" sz="4400" dirty="0" err="1"/>
              <a:t>প্রকাশ</a:t>
            </a:r>
            <a:r>
              <a:rPr lang="en-US" sz="4400" dirty="0"/>
              <a:t> </a:t>
            </a:r>
            <a:r>
              <a:rPr lang="en-US" sz="4400" dirty="0" err="1" smtClean="0"/>
              <a:t>করো</a:t>
            </a:r>
            <a:r>
              <a:rPr lang="en-US" sz="4400" dirty="0" smtClean="0"/>
              <a:t>।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865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250" y="944451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err="1">
                <a:solidFill>
                  <a:schemeClr val="tx1"/>
                </a:solidFill>
              </a:rPr>
              <a:t>উদাহরণ</a:t>
            </a:r>
            <a:r>
              <a:rPr lang="en-US" b="1" u="sng" dirty="0">
                <a:solidFill>
                  <a:schemeClr val="tx1"/>
                </a:solidFill>
              </a:rPr>
              <a:t>  ও </a:t>
            </a:r>
            <a:r>
              <a:rPr lang="en-US" b="1" u="sng" dirty="0" err="1">
                <a:solidFill>
                  <a:schemeClr val="tx1"/>
                </a:solidFill>
              </a:rPr>
              <a:t>অনুশীলনীর</a:t>
            </a:r>
            <a:r>
              <a:rPr lang="en-US" b="1" u="sng" dirty="0">
                <a:solidFill>
                  <a:schemeClr val="tx1"/>
                </a:solidFill>
              </a:rPr>
              <a:t>  </a:t>
            </a:r>
            <a:r>
              <a:rPr lang="en-US" b="1" u="sng" dirty="0" err="1">
                <a:solidFill>
                  <a:schemeClr val="tx1"/>
                </a:solidFill>
              </a:rPr>
              <a:t>গুরুত্বপূর্ন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ম্যাথ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9853" y="2369713"/>
            <a:ext cx="109071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4400" dirty="0" err="1"/>
              <a:t>কোন</a:t>
            </a:r>
            <a:r>
              <a:rPr lang="en-US" sz="4400" dirty="0"/>
              <a:t> </a:t>
            </a:r>
            <a:r>
              <a:rPr lang="en-US" sz="4400" dirty="0" err="1"/>
              <a:t>তাপমাত্রায়</a:t>
            </a:r>
            <a:r>
              <a:rPr lang="en-US" sz="4400" dirty="0"/>
              <a:t> </a:t>
            </a:r>
            <a:r>
              <a:rPr lang="en-US" sz="4400" dirty="0" err="1"/>
              <a:t>সেলসিয়াস</a:t>
            </a:r>
            <a:r>
              <a:rPr lang="en-US" sz="4400" dirty="0"/>
              <a:t> ও </a:t>
            </a:r>
            <a:r>
              <a:rPr lang="en-US" sz="4400" dirty="0" err="1" smtClean="0"/>
              <a:t>ফারেনহাইট</a:t>
            </a:r>
            <a:endParaRPr lang="en-US" sz="4400" dirty="0" smtClean="0"/>
          </a:p>
          <a:p>
            <a:pPr lvl="0"/>
            <a:r>
              <a:rPr lang="en-US" sz="4400" dirty="0" smtClean="0"/>
              <a:t>       </a:t>
            </a:r>
            <a:r>
              <a:rPr lang="en-US" sz="4400" dirty="0" err="1" smtClean="0"/>
              <a:t>স্কেলে</a:t>
            </a:r>
            <a:r>
              <a:rPr lang="en-US" sz="4400" dirty="0" smtClean="0"/>
              <a:t> </a:t>
            </a:r>
            <a:r>
              <a:rPr lang="en-US" sz="4400" dirty="0" err="1"/>
              <a:t>একই</a:t>
            </a:r>
            <a:r>
              <a:rPr lang="en-US" sz="4400" dirty="0"/>
              <a:t> </a:t>
            </a:r>
            <a:r>
              <a:rPr lang="en-US" sz="4400" dirty="0" err="1"/>
              <a:t>পাঠ</a:t>
            </a:r>
            <a:r>
              <a:rPr lang="en-US" sz="4400" dirty="0"/>
              <a:t> </a:t>
            </a:r>
            <a:r>
              <a:rPr lang="en-US" sz="4400" dirty="0" err="1"/>
              <a:t>পাওয়া</a:t>
            </a:r>
            <a:r>
              <a:rPr lang="en-US" sz="4400" dirty="0"/>
              <a:t> </a:t>
            </a:r>
            <a:r>
              <a:rPr lang="en-US" sz="4400" dirty="0" err="1"/>
              <a:t>যায়</a:t>
            </a:r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140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250" y="944451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err="1">
                <a:solidFill>
                  <a:schemeClr val="tx1"/>
                </a:solidFill>
              </a:rPr>
              <a:t>উদাহরণ</a:t>
            </a:r>
            <a:r>
              <a:rPr lang="en-US" b="1" u="sng" dirty="0">
                <a:solidFill>
                  <a:schemeClr val="tx1"/>
                </a:solidFill>
              </a:rPr>
              <a:t>  ও </a:t>
            </a:r>
            <a:r>
              <a:rPr lang="en-US" b="1" u="sng" dirty="0" err="1">
                <a:solidFill>
                  <a:schemeClr val="tx1"/>
                </a:solidFill>
              </a:rPr>
              <a:t>অনুশীলনীর</a:t>
            </a:r>
            <a:r>
              <a:rPr lang="en-US" b="1" u="sng" dirty="0">
                <a:solidFill>
                  <a:schemeClr val="tx1"/>
                </a:solidFill>
              </a:rPr>
              <a:t>  </a:t>
            </a:r>
            <a:r>
              <a:rPr lang="en-US" b="1" u="sng" dirty="0" err="1">
                <a:solidFill>
                  <a:schemeClr val="tx1"/>
                </a:solidFill>
              </a:rPr>
              <a:t>গুরুত্বপূর্ন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ম্যাথ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9853" y="2369713"/>
                <a:ext cx="10764485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3200" b="1" dirty="0" smtClean="0"/>
                  <a:t>২ । </a:t>
                </a:r>
                <a:r>
                  <a:rPr lang="en-US" sz="3200" b="1" dirty="0" err="1" smtClean="0"/>
                  <a:t>কোন</a:t>
                </a:r>
                <a:r>
                  <a:rPr lang="en-US" sz="3200" b="1" dirty="0" smtClean="0"/>
                  <a:t> </a:t>
                </a:r>
                <a:r>
                  <a:rPr lang="en-US" sz="3200" b="1" dirty="0" err="1"/>
                  <a:t>তাপমাত্রায়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সেলসিয়াস</a:t>
                </a:r>
                <a:r>
                  <a:rPr lang="en-US" sz="3200" b="1" dirty="0"/>
                  <a:t> ও </a:t>
                </a:r>
                <a:r>
                  <a:rPr lang="en-US" sz="3200" b="1" dirty="0" err="1"/>
                  <a:t>ফারেনহাইট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স্কেলের</a:t>
                </a:r>
                <a:r>
                  <a:rPr lang="en-US" sz="3200" b="1" dirty="0"/>
                  <a:t> </a:t>
                </a:r>
                <a:endParaRPr lang="en-US" sz="3200" b="1" dirty="0" smtClean="0"/>
              </a:p>
              <a:p>
                <a:pPr lvl="0"/>
                <a:r>
                  <a:rPr lang="en-US" sz="3200" b="1" dirty="0"/>
                  <a:t>	</a:t>
                </a:r>
                <a:r>
                  <a:rPr lang="en-US" sz="3200" b="1" dirty="0" smtClean="0"/>
                  <a:t>			</a:t>
                </a:r>
                <a:r>
                  <a:rPr lang="en-US" sz="3200" b="1" dirty="0" err="1" smtClean="0"/>
                  <a:t>পাঠের</a:t>
                </a:r>
                <a:r>
                  <a:rPr lang="en-US" sz="3200" b="1" dirty="0" smtClean="0"/>
                  <a:t> </a:t>
                </a:r>
                <a:r>
                  <a:rPr lang="en-US" sz="3200" b="1" dirty="0" err="1"/>
                  <a:t>পার্থক্য</a:t>
                </a:r>
                <a:r>
                  <a:rPr lang="en-US" sz="3200" b="1" dirty="0"/>
                  <a:t> 50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° 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হবে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53" y="2369713"/>
                <a:ext cx="10764485" cy="1077218"/>
              </a:xfrm>
              <a:prstGeom prst="rect">
                <a:avLst/>
              </a:prstGeom>
              <a:blipFill>
                <a:blip r:embed="rId2"/>
                <a:stretch>
                  <a:fillRect l="-1473" t="-738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2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373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 থার্মোমিতি ও তাপ ধারকত্ব</vt:lpstr>
      <vt:lpstr>তাপ ও তাপমাত্রা </vt:lpstr>
      <vt:lpstr>তাপ পরিমাপের বিভিন্ন একক</vt:lpstr>
      <vt:lpstr>তাপমাত্রা  পরিমাপের বিভিন্ন Scale</vt:lpstr>
      <vt:lpstr>বিভিন্ন থার্মোমিটার এর মধ্যে সম্পর্ক </vt:lpstr>
      <vt:lpstr>তাপমাত্রার সাথে রোধ এবং চাপের সম্পর্ক রয়েছে  </vt:lpstr>
      <vt:lpstr>উদাহরণ  ও অনুশীলনীর  গুরুত্বপূর্ন ম্যাথ </vt:lpstr>
      <vt:lpstr>উদাহরণ  ও অনুশীলনীর  গুরুত্বপূর্ন ম্যাথ </vt:lpstr>
      <vt:lpstr>উদাহরণ  ও অনুশীলনীর  গুরুত্বপূর্ন ম্যাথ </vt:lpstr>
      <vt:lpstr>উদাহরণ  ও অনুশীলনীর  গুরুত্বপূর্ন ম্যাথ </vt:lpstr>
      <vt:lpstr>উদাহরণ  ও অনুশীলনীর  গুরুত্বপূর্ন ম্যাথ </vt:lpstr>
      <vt:lpstr>পানির ত্রৈধবিন্দু   যে তাপমাত্রায় পানি কঠিন,তরল,গ্যাষীয় ৩ অবস্থাতেই থাকতে পারে ।  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থার্মোমিতি ও তাপ ধারকত্ব</dc:title>
  <dc:creator>TANVIR</dc:creator>
  <cp:lastModifiedBy>TANVIR</cp:lastModifiedBy>
  <cp:revision>57</cp:revision>
  <dcterms:created xsi:type="dcterms:W3CDTF">2022-01-14T05:07:17Z</dcterms:created>
  <dcterms:modified xsi:type="dcterms:W3CDTF">2024-03-09T04:58:17Z</dcterms:modified>
</cp:coreProperties>
</file>