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5" r:id="rId2"/>
    <p:sldId id="257" r:id="rId3"/>
    <p:sldId id="258" r:id="rId4"/>
    <p:sldId id="259" r:id="rId5"/>
    <p:sldId id="260" r:id="rId6"/>
    <p:sldId id="274" r:id="rId7"/>
    <p:sldId id="273" r:id="rId8"/>
    <p:sldId id="266" r:id="rId9"/>
    <p:sldId id="269" r:id="rId10"/>
    <p:sldId id="270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8B843-C165-4578-A2C2-11E19B402B59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6CB0-271A-470E-BBCC-0F9D9390A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3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0610" y="851505"/>
            <a:ext cx="7766936" cy="1646302"/>
          </a:xfrm>
        </p:spPr>
        <p:txBody>
          <a:bodyPr/>
          <a:lstStyle/>
          <a:p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b="1" dirty="0" err="1" smtClean="0">
                <a:solidFill>
                  <a:schemeClr val="accent5"/>
                </a:solidFill>
              </a:rPr>
              <a:t>থার্মোমিতি</a:t>
            </a:r>
            <a:r>
              <a:rPr lang="en-US" sz="4800" b="1" dirty="0" smtClean="0">
                <a:solidFill>
                  <a:schemeClr val="accent5"/>
                </a:solidFill>
              </a:rPr>
              <a:t> ও </a:t>
            </a:r>
            <a:r>
              <a:rPr lang="en-US" sz="4800" b="1" dirty="0" err="1" smtClean="0">
                <a:solidFill>
                  <a:schemeClr val="accent5"/>
                </a:solidFill>
              </a:rPr>
              <a:t>তাপ</a:t>
            </a:r>
            <a:r>
              <a:rPr lang="en-US" sz="4800" b="1" dirty="0" smtClean="0">
                <a:solidFill>
                  <a:schemeClr val="accent5"/>
                </a:solidFill>
              </a:rPr>
              <a:t> </a:t>
            </a:r>
            <a:r>
              <a:rPr lang="en-US" sz="4800" b="1" dirty="0" err="1" smtClean="0">
                <a:solidFill>
                  <a:schemeClr val="accent5"/>
                </a:solidFill>
              </a:rPr>
              <a:t>ধারকত্ব</a:t>
            </a:r>
            <a:endParaRPr lang="en-US" sz="4800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56114" y="3367313"/>
            <a:ext cx="51235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 smtClean="0"/>
              <a:t>Course Instructor</a:t>
            </a:r>
          </a:p>
          <a:p>
            <a:pPr algn="ctr"/>
            <a:endParaRPr lang="en-US" sz="3200" b="1" u="sng" dirty="0" smtClean="0"/>
          </a:p>
          <a:p>
            <a:r>
              <a:rPr lang="en-US" sz="4000" b="1" dirty="0" smtClean="0"/>
              <a:t>SM </a:t>
            </a:r>
            <a:r>
              <a:rPr lang="en-US" sz="4000" b="1" dirty="0" err="1" smtClean="0"/>
              <a:t>Tanvir</a:t>
            </a:r>
            <a:r>
              <a:rPr lang="en-US" sz="4000" b="1" dirty="0" smtClean="0"/>
              <a:t> </a:t>
            </a:r>
            <a:r>
              <a:rPr lang="en-US" sz="4000" b="1" dirty="0" err="1" smtClean="0"/>
              <a:t>Ahammad</a:t>
            </a:r>
            <a:endParaRPr lang="en-US" sz="4000" b="1" dirty="0" smtClean="0"/>
          </a:p>
          <a:p>
            <a:pPr algn="ctr"/>
            <a:r>
              <a:rPr lang="en-US" sz="4000" b="1" dirty="0" smtClean="0"/>
              <a:t>CSE, DUET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827975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3453" y="2265251"/>
                <a:ext cx="11194090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3200" b="1" dirty="0" smtClean="0"/>
                  <a:t>৩। </a:t>
                </a:r>
                <a:r>
                  <a:rPr lang="en-US" sz="3200" b="1" dirty="0" err="1" smtClean="0"/>
                  <a:t>একটি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ত্রুটিযুক্ত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স্বাভাবিক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চাপে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বরফে</a:t>
                </a:r>
                <a:r>
                  <a:rPr lang="en-US" sz="3200" b="1" dirty="0"/>
                  <a:t> </a:t>
                </a:r>
                <a:r>
                  <a:rPr lang="en-US" sz="3200" b="1" dirty="0" smtClean="0"/>
                  <a:t>1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এবং </a:t>
                </a:r>
                <a:r>
                  <a:rPr lang="en-US" sz="3200" b="1" dirty="0" err="1"/>
                  <a:t>বাষ্পে</a:t>
                </a:r>
                <a:r>
                  <a:rPr lang="en-US" sz="3200" b="1" dirty="0"/>
                  <a:t> 98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err="1"/>
                  <a:t>পাঠ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দেয়</a:t>
                </a:r>
                <a:r>
                  <a:rPr lang="en-US" sz="3200" b="1" dirty="0"/>
                  <a:t> ।  </a:t>
                </a:r>
                <a:r>
                  <a:rPr lang="en-US" sz="3200" b="1" dirty="0" err="1" smtClean="0"/>
                  <a:t>যখন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উক্ত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</a:t>
                </a:r>
                <a:r>
                  <a:rPr lang="en-US" sz="3200" b="1" dirty="0"/>
                  <a:t> 40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পাঠ </a:t>
                </a:r>
                <a:r>
                  <a:rPr lang="en-US" sz="3200" b="1" dirty="0" err="1"/>
                  <a:t>দেয়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তখন</a:t>
                </a:r>
                <a:r>
                  <a:rPr lang="en-US" sz="3200" b="1" dirty="0"/>
                  <a:t> </a:t>
                </a:r>
                <a:r>
                  <a:rPr lang="en-US" sz="3200" b="1" dirty="0" err="1" smtClean="0"/>
                  <a:t>প্রকৃত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তাপমাত্রা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কত</a:t>
                </a:r>
                <a:r>
                  <a:rPr lang="en-US" sz="3200" b="1" dirty="0"/>
                  <a:t> ?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53" y="2265251"/>
                <a:ext cx="11194090" cy="1569660"/>
              </a:xfrm>
              <a:prstGeom prst="rect">
                <a:avLst/>
              </a:prstGeom>
              <a:blipFill>
                <a:blip r:embed="rId2"/>
                <a:stretch>
                  <a:fillRect l="-1416" t="-5058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0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9732" y="2369713"/>
                <a:ext cx="11027378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endParaRPr lang="en-US" dirty="0" smtClean="0"/>
              </a:p>
              <a:p>
                <a:pPr lvl="0"/>
                <a:r>
                  <a:rPr lang="en-US" sz="3200" b="1" dirty="0" smtClean="0"/>
                  <a:t>৪। </a:t>
                </a:r>
                <a:r>
                  <a:rPr lang="en-US" sz="3200" b="1" dirty="0" err="1" smtClean="0"/>
                  <a:t>একটি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ত্রুটিযুক্ত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থার্মোমিটারের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বরফ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বিন্দু</a:t>
                </a:r>
                <a:r>
                  <a:rPr lang="en-US" sz="3200" b="1" dirty="0"/>
                  <a:t> 5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 smtClean="0"/>
                  <a:t>এবং</a:t>
                </a:r>
              </a:p>
              <a:p>
                <a:pPr lvl="0"/>
                <a:r>
                  <a:rPr lang="en-US" sz="3200" b="1" dirty="0" smtClean="0"/>
                  <a:t> </a:t>
                </a:r>
                <a:r>
                  <a:rPr lang="en-US" sz="3200" b="1" dirty="0" err="1"/>
                  <a:t>স্টিম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বন্দু</a:t>
                </a:r>
                <a:r>
                  <a:rPr lang="en-US" sz="3200" b="1" dirty="0"/>
                  <a:t> 115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1" dirty="0"/>
                  <a:t>। </a:t>
                </a:r>
                <a:r>
                  <a:rPr lang="en-US" sz="3200" b="1" dirty="0" err="1" smtClean="0"/>
                  <a:t>কোন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বস্তুর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প্রকৃত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তাপমাত্রা</a:t>
                </a:r>
                <a:r>
                  <a:rPr lang="en-US" sz="3200" b="1" dirty="0"/>
                  <a:t>  40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sz="3200" b="1" dirty="0"/>
                  <a:t> </a:t>
                </a:r>
                <a:r>
                  <a:rPr lang="en-US" sz="3200" b="1" dirty="0" err="1"/>
                  <a:t>হলে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 smtClean="0"/>
                  <a:t>ঐ </a:t>
                </a:r>
                <a:r>
                  <a:rPr lang="en-US" sz="3200" b="1" dirty="0" err="1"/>
                  <a:t>থার্মোমিটারের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বস্তুটির</a:t>
                </a:r>
                <a:r>
                  <a:rPr lang="en-US" sz="3200" b="1" dirty="0"/>
                  <a:t> </a:t>
                </a:r>
                <a:r>
                  <a:rPr lang="en-US" sz="3200" b="1" dirty="0" err="1" smtClean="0"/>
                  <a:t>তাপমাত্রা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কত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প্রদর্শন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করবে</a:t>
                </a:r>
                <a:r>
                  <a:rPr lang="en-US" sz="3200" b="1" dirty="0"/>
                  <a:t>? </a:t>
                </a:r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  <a:p>
                <a:pPr lvl="0"/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32" y="2369713"/>
                <a:ext cx="11027378" cy="2677656"/>
              </a:xfrm>
              <a:prstGeom prst="rect">
                <a:avLst/>
              </a:prstGeom>
              <a:blipFill>
                <a:blip r:embed="rId2"/>
                <a:stretch>
                  <a:fillRect l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42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 smtClean="0">
                <a:solidFill>
                  <a:schemeClr val="tx1"/>
                </a:solidFill>
              </a:rPr>
              <a:t>পানির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r>
              <a:rPr lang="en-US" b="1" u="sng" dirty="0" err="1" smtClean="0">
                <a:solidFill>
                  <a:schemeClr val="tx1"/>
                </a:solidFill>
              </a:rPr>
              <a:t>ত্রৈধবিন্দু</a:t>
            </a:r>
            <a:r>
              <a:rPr lang="en-US" b="1" u="sng" dirty="0" smtClean="0">
                <a:solidFill>
                  <a:schemeClr val="tx1"/>
                </a:solidFill>
              </a:rPr>
              <a:t> </a:t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b="1" u="sng" dirty="0" smtClean="0">
                <a:solidFill>
                  <a:schemeClr val="tx1"/>
                </a:solidFill>
              </a:rPr>
              <a:t/>
            </a:r>
            <a:br>
              <a:rPr lang="en-US" b="1" u="sng" dirty="0" smtClean="0">
                <a:solidFill>
                  <a:schemeClr val="tx1"/>
                </a:solidFill>
              </a:rPr>
            </a:br>
            <a:r>
              <a:rPr lang="en-US" sz="3100" u="sng" dirty="0" err="1" smtClean="0">
                <a:solidFill>
                  <a:schemeClr val="tx1"/>
                </a:solidFill>
              </a:rPr>
              <a:t>যে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তাপমাত্রায়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পানি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কঠিন,তরল,গ্যাষীয়</a:t>
            </a:r>
            <a:r>
              <a:rPr lang="en-US" sz="3100" u="sng" dirty="0" smtClean="0">
                <a:solidFill>
                  <a:schemeClr val="tx1"/>
                </a:solidFill>
              </a:rPr>
              <a:t> ৩ </a:t>
            </a:r>
            <a:r>
              <a:rPr lang="en-US" sz="3100" u="sng" dirty="0" err="1" smtClean="0">
                <a:solidFill>
                  <a:schemeClr val="tx1"/>
                </a:solidFill>
              </a:rPr>
              <a:t>অবস্থাতেই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থাকতে</a:t>
            </a:r>
            <a:r>
              <a:rPr lang="en-US" sz="3100" u="sng" dirty="0" smtClean="0">
                <a:solidFill>
                  <a:schemeClr val="tx1"/>
                </a:solidFill>
              </a:rPr>
              <a:t> </a:t>
            </a:r>
            <a:r>
              <a:rPr lang="en-US" sz="3100" u="sng" dirty="0" err="1" smtClean="0">
                <a:solidFill>
                  <a:schemeClr val="tx1"/>
                </a:solidFill>
              </a:rPr>
              <a:t>পারে</a:t>
            </a:r>
            <a:r>
              <a:rPr lang="en-US" sz="3100" u="sng" dirty="0" smtClean="0">
                <a:solidFill>
                  <a:schemeClr val="tx1"/>
                </a:solidFill>
              </a:rPr>
              <a:t> ।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8132" y="3034204"/>
                <a:ext cx="6594562" cy="3266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6000" b="1" dirty="0" smtClean="0"/>
                  <a:t>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6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6000" b="1" i="1" baseline="-25000" smtClean="0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sz="6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6000" b="1" i="1" baseline="-25000" smtClean="0">
                            <a:latin typeface="Cambria Math" panose="02040503050406030204" pitchFamily="18" charset="0"/>
                          </a:rPr>
                          <m:t>𝒕𝒓</m:t>
                        </m:r>
                      </m:den>
                    </m:f>
                    <m:r>
                      <a:rPr lang="en-US" sz="6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𝟐𝟕𝟑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𝟏𝟔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6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endParaRPr lang="en-US" sz="6000" b="1" dirty="0"/>
              </a:p>
              <a:p>
                <a:pPr lvl="0"/>
                <a:endParaRPr lang="en-US" sz="6000" b="1" dirty="0"/>
              </a:p>
              <a:p>
                <a:pPr lvl="0"/>
                <a:endParaRPr lang="en-US" sz="6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32" y="3034204"/>
                <a:ext cx="6594562" cy="3266792"/>
              </a:xfrm>
              <a:prstGeom prst="rect">
                <a:avLst/>
              </a:prstGeom>
              <a:blipFill>
                <a:blip r:embed="rId2"/>
                <a:stretch>
                  <a:fillRect l="-5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474858" y="3282605"/>
            <a:ext cx="447789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 = </a:t>
            </a:r>
            <a:r>
              <a:rPr lang="en-US" sz="2800" dirty="0" err="1" smtClean="0"/>
              <a:t>তাপমাত্রা</a:t>
            </a:r>
            <a:endParaRPr lang="en-US" sz="2800" dirty="0" smtClean="0"/>
          </a:p>
          <a:p>
            <a:r>
              <a:rPr lang="en-US" sz="2800" dirty="0" smtClean="0"/>
              <a:t>X</a:t>
            </a:r>
            <a:r>
              <a:rPr lang="en-US" sz="2800" baseline="-25000" dirty="0" smtClean="0"/>
              <a:t>T </a:t>
            </a:r>
            <a:r>
              <a:rPr lang="en-US" sz="2800" dirty="0" smtClean="0"/>
              <a:t> = T </a:t>
            </a:r>
            <a:r>
              <a:rPr lang="en-US" sz="2800" dirty="0" err="1" smtClean="0"/>
              <a:t>তাপমাত্রায়</a:t>
            </a:r>
            <a:r>
              <a:rPr lang="en-US" sz="2800" dirty="0" smtClean="0"/>
              <a:t> </a:t>
            </a:r>
            <a:r>
              <a:rPr lang="en-US" sz="2800" dirty="0" err="1" smtClean="0"/>
              <a:t>রোধ</a:t>
            </a:r>
            <a:r>
              <a:rPr lang="en-US" sz="2800" dirty="0" smtClean="0"/>
              <a:t>/</a:t>
            </a:r>
            <a:r>
              <a:rPr lang="en-US" sz="2800" dirty="0" err="1" smtClean="0"/>
              <a:t>চাপ</a:t>
            </a:r>
            <a:endParaRPr lang="en-US" sz="2800" dirty="0"/>
          </a:p>
          <a:p>
            <a:r>
              <a:rPr lang="en-US" sz="2800" dirty="0" smtClean="0"/>
              <a:t>X </a:t>
            </a:r>
            <a:r>
              <a:rPr lang="en-US" sz="2800" baseline="-25000" dirty="0" err="1" smtClean="0"/>
              <a:t>tr</a:t>
            </a:r>
            <a:r>
              <a:rPr lang="en-US" sz="2800" dirty="0" smtClean="0"/>
              <a:t> = </a:t>
            </a:r>
            <a:r>
              <a:rPr lang="en-US" sz="2800" dirty="0" err="1" smtClean="0"/>
              <a:t>ত্রৈধবিন্দুতে</a:t>
            </a:r>
            <a:r>
              <a:rPr lang="en-US" sz="2800" dirty="0" smtClean="0"/>
              <a:t> </a:t>
            </a:r>
            <a:r>
              <a:rPr lang="en-US" sz="2800" dirty="0" err="1" smtClean="0"/>
              <a:t>রোধ</a:t>
            </a:r>
            <a:r>
              <a:rPr lang="en-US" sz="2800" dirty="0" smtClean="0"/>
              <a:t>/</a:t>
            </a:r>
            <a:r>
              <a:rPr lang="en-US" sz="2800" dirty="0" err="1" smtClean="0"/>
              <a:t>চাপ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935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077" y="185782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smtClean="0"/>
              <a:t>The End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91574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chemeClr val="accent5"/>
                </a:solidFill>
              </a:rPr>
              <a:t>তাপ</a:t>
            </a:r>
            <a:r>
              <a:rPr lang="en-US" b="1" dirty="0" smtClean="0">
                <a:solidFill>
                  <a:schemeClr val="accent5"/>
                </a:solidFill>
              </a:rPr>
              <a:t> ও </a:t>
            </a:r>
            <a:r>
              <a:rPr lang="en-US" b="1" dirty="0" err="1" smtClean="0">
                <a:solidFill>
                  <a:schemeClr val="accent5"/>
                </a:solidFill>
              </a:rPr>
              <a:t>তাপমাত্রা</a:t>
            </a:r>
            <a:r>
              <a:rPr lang="en-US" b="1" dirty="0" smtClean="0">
                <a:solidFill>
                  <a:schemeClr val="accent5"/>
                </a:solidFill>
              </a:rPr>
              <a:t> 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930400"/>
            <a:ext cx="10944022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তাপ</a:t>
            </a:r>
            <a:r>
              <a:rPr lang="en-US" sz="3200" b="1" dirty="0" smtClean="0"/>
              <a:t>(Heat) </a:t>
            </a:r>
            <a:r>
              <a:rPr lang="en-US" sz="3200" dirty="0" smtClean="0"/>
              <a:t>: </a:t>
            </a:r>
            <a:r>
              <a:rPr lang="en-US" sz="3200" dirty="0" err="1" smtClean="0"/>
              <a:t>যে</a:t>
            </a:r>
            <a:r>
              <a:rPr lang="en-US" sz="3200" dirty="0" smtClean="0"/>
              <a:t> </a:t>
            </a:r>
            <a:r>
              <a:rPr lang="en-US" sz="3200" dirty="0" err="1" smtClean="0"/>
              <a:t>বাহ্যিক</a:t>
            </a:r>
            <a:r>
              <a:rPr lang="en-US" sz="3200" dirty="0" smtClean="0"/>
              <a:t> </a:t>
            </a:r>
            <a:r>
              <a:rPr lang="en-US" sz="3200" dirty="0" err="1" smtClean="0"/>
              <a:t>কারনে</a:t>
            </a:r>
            <a:r>
              <a:rPr lang="en-US" sz="3200" dirty="0" smtClean="0"/>
              <a:t> </a:t>
            </a:r>
            <a:r>
              <a:rPr lang="en-US" sz="3200" dirty="0" err="1" smtClean="0"/>
              <a:t>ঠান্ডা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</a:t>
            </a:r>
            <a:r>
              <a:rPr lang="en-US" sz="3200" dirty="0" err="1" smtClean="0"/>
              <a:t>গরমের</a:t>
            </a:r>
            <a:r>
              <a:rPr lang="en-US" sz="3200" dirty="0" smtClean="0"/>
              <a:t> </a:t>
            </a:r>
            <a:r>
              <a:rPr lang="en-US" sz="3200" dirty="0" err="1" smtClean="0"/>
              <a:t>অনুভূতি</a:t>
            </a:r>
            <a:r>
              <a:rPr lang="en-US" sz="3200" dirty="0" smtClean="0"/>
              <a:t> </a:t>
            </a:r>
            <a:r>
              <a:rPr lang="en-US" sz="3200" dirty="0" err="1" smtClean="0"/>
              <a:t>সৃষ্টি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হয়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তাকেই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Heat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52931" y="3251200"/>
            <a:ext cx="11413124" cy="25545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 smtClean="0"/>
              <a:t>তাপমাত্রাঃ</a:t>
            </a:r>
            <a:r>
              <a:rPr lang="en-US" sz="3200" b="1" dirty="0" smtClean="0"/>
              <a:t> (Temperature): </a:t>
            </a:r>
            <a:r>
              <a:rPr lang="en-US" sz="3200" dirty="0" err="1" smtClean="0"/>
              <a:t>তাপের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পরিমাণ</a:t>
            </a:r>
            <a:r>
              <a:rPr lang="en-US" sz="3200" dirty="0" smtClean="0"/>
              <a:t> </a:t>
            </a:r>
            <a:r>
              <a:rPr lang="en-US" sz="3200" dirty="0" err="1" smtClean="0"/>
              <a:t>কে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তাপমাত্রা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</a:p>
          <a:p>
            <a:r>
              <a:rPr lang="en-US" sz="3200" dirty="0" smtClean="0"/>
              <a:t> </a:t>
            </a:r>
            <a:r>
              <a:rPr lang="en-US" sz="3200" dirty="0" err="1" smtClean="0"/>
              <a:t>অর্থা</a:t>
            </a:r>
            <a:r>
              <a:rPr lang="en-US" sz="3200" dirty="0" smtClean="0"/>
              <a:t>ৎ </a:t>
            </a:r>
            <a:r>
              <a:rPr lang="en-US" sz="3200" dirty="0" err="1" smtClean="0"/>
              <a:t>একটি</a:t>
            </a:r>
            <a:r>
              <a:rPr lang="en-US" sz="3200" dirty="0" smtClean="0"/>
              <a:t> </a:t>
            </a:r>
            <a:r>
              <a:rPr lang="en-US" sz="3200" dirty="0" err="1" smtClean="0"/>
              <a:t>বস্তু</a:t>
            </a:r>
            <a:r>
              <a:rPr lang="en-US" sz="3200" dirty="0" smtClean="0"/>
              <a:t> </a:t>
            </a:r>
            <a:r>
              <a:rPr lang="en-US" sz="3200" dirty="0" err="1" smtClean="0"/>
              <a:t>কতটুকু</a:t>
            </a:r>
            <a:r>
              <a:rPr lang="en-US" sz="3200" dirty="0" smtClean="0"/>
              <a:t> </a:t>
            </a:r>
            <a:r>
              <a:rPr lang="en-US" sz="3200" dirty="0" err="1" smtClean="0"/>
              <a:t>গরম</a:t>
            </a:r>
            <a:r>
              <a:rPr lang="en-US" sz="3200" dirty="0" smtClean="0"/>
              <a:t> </a:t>
            </a:r>
            <a:r>
              <a:rPr lang="en-US" sz="3200" dirty="0" err="1" smtClean="0"/>
              <a:t>বা</a:t>
            </a:r>
            <a:r>
              <a:rPr lang="en-US" sz="3200" dirty="0" smtClean="0"/>
              <a:t> </a:t>
            </a:r>
            <a:r>
              <a:rPr lang="en-US" sz="3200" dirty="0" err="1" smtClean="0"/>
              <a:t>ঠান্ডা</a:t>
            </a:r>
            <a:r>
              <a:rPr lang="en-US" sz="3200" dirty="0" smtClean="0"/>
              <a:t> </a:t>
            </a:r>
          </a:p>
          <a:p>
            <a:r>
              <a:rPr lang="en-US" sz="3200" dirty="0" err="1" smtClean="0"/>
              <a:t>তার</a:t>
            </a:r>
            <a:r>
              <a:rPr lang="en-US" sz="3200" dirty="0" smtClean="0"/>
              <a:t> </a:t>
            </a:r>
            <a:r>
              <a:rPr lang="en-US" sz="3200" dirty="0" err="1" smtClean="0"/>
              <a:t>পরিমাণ</a:t>
            </a:r>
            <a:r>
              <a:rPr lang="en-US" sz="3200" dirty="0" smtClean="0"/>
              <a:t> </a:t>
            </a:r>
            <a:r>
              <a:rPr lang="en-US" sz="3200" dirty="0" err="1" smtClean="0"/>
              <a:t>কে</a:t>
            </a:r>
            <a:r>
              <a:rPr lang="en-US" sz="3200" dirty="0" smtClean="0"/>
              <a:t> </a:t>
            </a:r>
            <a:r>
              <a:rPr lang="en-US" sz="3200" dirty="0" err="1" smtClean="0"/>
              <a:t>তাপমাত্রা</a:t>
            </a:r>
            <a:r>
              <a:rPr lang="en-US" sz="3200" dirty="0" smtClean="0"/>
              <a:t> </a:t>
            </a:r>
            <a:r>
              <a:rPr lang="en-US" sz="3200" dirty="0" err="1" smtClean="0"/>
              <a:t>বলে</a:t>
            </a:r>
            <a:r>
              <a:rPr lang="en-US" sz="3200" dirty="0" smtClean="0"/>
              <a:t> ।</a:t>
            </a:r>
          </a:p>
          <a:p>
            <a:endParaRPr lang="en-US" sz="3200" dirty="0"/>
          </a:p>
          <a:p>
            <a:r>
              <a:rPr lang="en-US" sz="3200" dirty="0" err="1" smtClean="0"/>
              <a:t>অথবা</a:t>
            </a:r>
            <a:r>
              <a:rPr lang="en-US" sz="3200" dirty="0" smtClean="0"/>
              <a:t> </a:t>
            </a:r>
            <a:r>
              <a:rPr lang="en-US" sz="3200" b="1" dirty="0" err="1" smtClean="0"/>
              <a:t>তাপমাত্রা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হলো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বস্তুর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তাপীয়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অবস্থা</a:t>
            </a:r>
            <a:r>
              <a:rPr lang="en-US" sz="3200" b="1" dirty="0" smtClean="0"/>
              <a:t>। 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605863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তাপ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পরিমাপের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বিভিন্ন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একক</a:t>
            </a:r>
            <a:endParaRPr lang="en-US" b="1" u="sng" dirty="0">
              <a:solidFill>
                <a:schemeClr val="accent5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311713"/>
              </p:ext>
            </p:extLst>
          </p:nvPr>
        </p:nvGraphicFramePr>
        <p:xfrm>
          <a:off x="819431" y="2117391"/>
          <a:ext cx="9735357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7067">
                  <a:extLst>
                    <a:ext uri="{9D8B030D-6E8A-4147-A177-3AD203B41FA5}">
                      <a16:colId xmlns:a16="http://schemas.microsoft.com/office/drawing/2014/main" val="3423090353"/>
                    </a:ext>
                  </a:extLst>
                </a:gridCol>
                <a:gridCol w="1034347">
                  <a:extLst>
                    <a:ext uri="{9D8B030D-6E8A-4147-A177-3AD203B41FA5}">
                      <a16:colId xmlns:a16="http://schemas.microsoft.com/office/drawing/2014/main" val="2103970814"/>
                    </a:ext>
                  </a:extLst>
                </a:gridCol>
                <a:gridCol w="7053943">
                  <a:extLst>
                    <a:ext uri="{9D8B030D-6E8A-4147-A177-3AD203B41FA5}">
                      <a16:colId xmlns:a16="http://schemas.microsoft.com/office/drawing/2014/main" val="3061004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Unit</a:t>
                      </a:r>
                      <a:r>
                        <a:rPr lang="en-US" baseline="0" smtClean="0"/>
                        <a:t> </a:t>
                      </a:r>
                      <a:r>
                        <a:rPr lang="en-US" baseline="0" smtClean="0"/>
                        <a:t>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949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 gm </a:t>
                      </a:r>
                      <a:r>
                        <a:rPr lang="en-US" b="1" dirty="0" err="1" smtClean="0"/>
                        <a:t>পানির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তাপমাত্রা</a:t>
                      </a:r>
                      <a:r>
                        <a:rPr lang="en-US" b="1" baseline="0" dirty="0" smtClean="0"/>
                        <a:t> 1°C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</a:t>
                      </a:r>
                      <a:r>
                        <a:rPr lang="en-US" b="1" baseline="0" dirty="0" err="1" smtClean="0"/>
                        <a:t>cal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[  1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= 4.2 J ] 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549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FPS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BTU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1</a:t>
                      </a:r>
                      <a:r>
                        <a:rPr lang="en-US" b="1" baseline="0" dirty="0" smtClean="0"/>
                        <a:t> Pound </a:t>
                      </a:r>
                      <a:r>
                        <a:rPr lang="en-US" b="1" baseline="0" dirty="0" err="1" smtClean="0"/>
                        <a:t>পানির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তাপমাত্রা</a:t>
                      </a:r>
                      <a:r>
                        <a:rPr lang="en-US" b="1" baseline="0" dirty="0" smtClean="0"/>
                        <a:t>  1°F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BTU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83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FPS</a:t>
                      </a:r>
                      <a:r>
                        <a:rPr lang="en-US" b="1" baseline="0" dirty="0" smtClean="0"/>
                        <a:t> 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Therm</a:t>
                      </a:r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1000 pound </a:t>
                      </a:r>
                      <a:r>
                        <a:rPr lang="en-US" b="1" baseline="0" dirty="0" err="1" smtClean="0"/>
                        <a:t>পানির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তাপমাত্রা</a:t>
                      </a:r>
                      <a:r>
                        <a:rPr lang="en-US" b="1" baseline="0" dirty="0" smtClean="0"/>
                        <a:t>  100°F </a:t>
                      </a:r>
                      <a:r>
                        <a:rPr lang="en-US" b="1" baseline="0" dirty="0" err="1" smtClean="0"/>
                        <a:t>বৃদ্ধি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করতে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যে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দরকার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1 </a:t>
                      </a:r>
                      <a:r>
                        <a:rPr lang="en-US" b="1" dirty="0" err="1" smtClean="0"/>
                        <a:t>Therm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baseline="0" dirty="0" smtClean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baseline="0" dirty="0" smtClean="0"/>
                        <a:t>1 </a:t>
                      </a:r>
                      <a:r>
                        <a:rPr lang="en-US" b="1" dirty="0" err="1" smtClean="0"/>
                        <a:t>Therm</a:t>
                      </a:r>
                      <a:r>
                        <a:rPr lang="en-US" b="1" dirty="0" smtClean="0"/>
                        <a:t> = 1000</a:t>
                      </a:r>
                      <a:r>
                        <a:rPr lang="en-US" b="1" baseline="0" dirty="0" smtClean="0"/>
                        <a:t> x 100=10</a:t>
                      </a:r>
                      <a:r>
                        <a:rPr lang="en-US" b="1" baseline="30000" dirty="0" smtClean="0"/>
                        <a:t>5</a:t>
                      </a:r>
                      <a:r>
                        <a:rPr lang="en-US" b="1" baseline="0" dirty="0" smtClean="0"/>
                        <a:t> BTU</a:t>
                      </a:r>
                      <a:endParaRPr lang="en-US" b="1" dirty="0" smtClean="0"/>
                    </a:p>
                    <a:p>
                      <a:endParaRPr lang="en-US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641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SI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Joule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যে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পরিমাণ</a:t>
                      </a:r>
                      <a:r>
                        <a:rPr lang="en-US" b="1" dirty="0" smtClean="0"/>
                        <a:t> </a:t>
                      </a:r>
                      <a:r>
                        <a:rPr lang="en-US" b="1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দিলে</a:t>
                      </a:r>
                      <a:r>
                        <a:rPr lang="en-US" b="1" baseline="0" dirty="0" smtClean="0"/>
                        <a:t> ১ </a:t>
                      </a:r>
                      <a:r>
                        <a:rPr lang="en-US" b="1" baseline="0" dirty="0" err="1" smtClean="0"/>
                        <a:t>জুল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পরিমাণ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কাজ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সম্পাদিত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হয়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তাকে</a:t>
                      </a:r>
                      <a:r>
                        <a:rPr lang="en-US" b="1" baseline="0" dirty="0" smtClean="0"/>
                        <a:t> ১ </a:t>
                      </a:r>
                      <a:r>
                        <a:rPr lang="en-US" b="1" baseline="0" dirty="0" err="1" smtClean="0"/>
                        <a:t>জুল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তাপ</a:t>
                      </a:r>
                      <a:r>
                        <a:rPr lang="en-US" b="1" baseline="0" dirty="0" smtClean="0"/>
                        <a:t> </a:t>
                      </a:r>
                      <a:r>
                        <a:rPr lang="en-US" b="1" baseline="0" dirty="0" err="1" smtClean="0"/>
                        <a:t>বলে</a:t>
                      </a:r>
                      <a:r>
                        <a:rPr lang="en-US" b="1" baseline="0" dirty="0" smtClean="0"/>
                        <a:t> । 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[  1 </a:t>
                      </a:r>
                      <a:r>
                        <a:rPr lang="en-US" b="1" baseline="0" dirty="0" err="1" smtClean="0">
                          <a:solidFill>
                            <a:srgbClr val="FF0000"/>
                          </a:solidFill>
                        </a:rPr>
                        <a:t>cal</a:t>
                      </a:r>
                      <a:r>
                        <a:rPr lang="en-US" b="1" baseline="0" dirty="0" smtClean="0">
                          <a:solidFill>
                            <a:srgbClr val="FF0000"/>
                          </a:solidFill>
                        </a:rPr>
                        <a:t> = 4.2 J ]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45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71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তাপমাত্রা</a:t>
            </a:r>
            <a:r>
              <a:rPr lang="en-US" b="1" u="sng" dirty="0" smtClean="0">
                <a:solidFill>
                  <a:schemeClr val="accent5"/>
                </a:solidFill>
              </a:rPr>
              <a:t>  </a:t>
            </a:r>
            <a:r>
              <a:rPr lang="en-US" b="1" u="sng" dirty="0" err="1">
                <a:solidFill>
                  <a:schemeClr val="accent5"/>
                </a:solidFill>
              </a:rPr>
              <a:t>পরিমাপের</a:t>
            </a:r>
            <a:r>
              <a:rPr lang="en-US" b="1" u="sng" dirty="0">
                <a:solidFill>
                  <a:schemeClr val="accent5"/>
                </a:solidFill>
              </a:rPr>
              <a:t> </a:t>
            </a:r>
            <a:r>
              <a:rPr lang="en-US" b="1" u="sng" dirty="0" err="1">
                <a:solidFill>
                  <a:schemeClr val="accent5"/>
                </a:solidFill>
              </a:rPr>
              <a:t>বিভিন্ন</a:t>
            </a:r>
            <a:r>
              <a:rPr lang="en-US" b="1" u="sng" dirty="0">
                <a:solidFill>
                  <a:schemeClr val="accent5"/>
                </a:solidFill>
              </a:rPr>
              <a:t> </a:t>
            </a:r>
            <a:r>
              <a:rPr lang="en-US" b="1" u="sng" dirty="0" smtClean="0">
                <a:solidFill>
                  <a:schemeClr val="accent5"/>
                </a:solidFill>
              </a:rPr>
              <a:t>Scale</a:t>
            </a:r>
            <a:endParaRPr lang="en-US" b="1" u="sng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519692"/>
                  </p:ext>
                </p:extLst>
              </p:nvPr>
            </p:nvGraphicFramePr>
            <p:xfrm>
              <a:off x="1005841" y="2151614"/>
              <a:ext cx="8971280" cy="367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56">
                      <a:extLst>
                        <a:ext uri="{9D8B030D-6E8A-4147-A177-3AD203B41FA5}">
                          <a16:colId xmlns:a16="http://schemas.microsoft.com/office/drawing/2014/main" val="535860842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019808028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32399631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163824785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3021462387"/>
                        </a:ext>
                      </a:extLst>
                    </a:gridCol>
                  </a:tblGrid>
                  <a:tr h="64039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Thermometer</a:t>
                          </a:r>
                          <a:r>
                            <a:rPr lang="en-US" baseline="0" dirty="0" smtClean="0"/>
                            <a:t> 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প্রতিক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উর্ধ্ব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স্থিরাংক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নিম্ন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স্থিরাংক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প্রকাশ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863737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সেলসিয়াস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8842850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ফারেনহাইট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545292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Ranking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492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672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492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15869632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রোমার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7006974"/>
                      </a:ext>
                    </a:extLst>
                  </a:tr>
                  <a:tr h="371020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কেলভিন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373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273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0318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5519692"/>
                  </p:ext>
                </p:extLst>
              </p:nvPr>
            </p:nvGraphicFramePr>
            <p:xfrm>
              <a:off x="1005841" y="2151614"/>
              <a:ext cx="8971280" cy="36744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94256">
                      <a:extLst>
                        <a:ext uri="{9D8B030D-6E8A-4147-A177-3AD203B41FA5}">
                          <a16:colId xmlns:a16="http://schemas.microsoft.com/office/drawing/2014/main" val="535860842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019808028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232399631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1638247853"/>
                        </a:ext>
                      </a:extLst>
                    </a:gridCol>
                    <a:gridCol w="1794256">
                      <a:extLst>
                        <a:ext uri="{9D8B030D-6E8A-4147-A177-3AD203B41FA5}">
                          <a16:colId xmlns:a16="http://schemas.microsoft.com/office/drawing/2014/main" val="3021462387"/>
                        </a:ext>
                      </a:extLst>
                    </a:gridCol>
                  </a:tblGrid>
                  <a:tr h="64039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Thermometer</a:t>
                          </a:r>
                          <a:r>
                            <a:rPr lang="en-US" baseline="0" dirty="0" smtClean="0"/>
                            <a:t> Name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প্রতিক</a:t>
                          </a:r>
                          <a:endParaRPr lang="en-US" dirty="0" smtClean="0"/>
                        </a:p>
                        <a:p>
                          <a:r>
                            <a:rPr lang="en-US" dirty="0" smtClean="0"/>
                            <a:t> Symbol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উর্ধ্ব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en-US" baseline="0" dirty="0" err="1" smtClean="0"/>
                            <a:t>স্থিরাংক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নিম্ন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dirty="0" err="1" smtClean="0"/>
                            <a:t>স্থিরাংক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প্রকাশ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6863737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সেলসিয়াস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C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100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111000" r="-1361" b="-4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842850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ফারেনহাইট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F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212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211000" r="-1361" b="-3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54529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baseline="0" dirty="0" smtClean="0"/>
                            <a:t> Ranking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672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492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311000" r="-1361" b="-201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5869632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রোমার</a:t>
                          </a:r>
                          <a:r>
                            <a:rPr lang="en-US" baseline="0" dirty="0" smtClean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80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415152" r="-1361" b="-10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6974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r>
                            <a:rPr lang="en-US" dirty="0" err="1" smtClean="0"/>
                            <a:t>কেলভিন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K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373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273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1361" t="-510000" r="-1361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03187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4689410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8740" y="2988042"/>
            <a:ext cx="8596668" cy="1320800"/>
          </a:xfrm>
        </p:spPr>
        <p:txBody>
          <a:bodyPr/>
          <a:lstStyle/>
          <a:p>
            <a:r>
              <a:rPr lang="en-US" b="1" u="sng" dirty="0" err="1" smtClean="0">
                <a:solidFill>
                  <a:schemeClr val="accent5"/>
                </a:solidFill>
              </a:rPr>
              <a:t>বিভিন্ন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থার্মোমিটার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এর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মধ্যে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r>
              <a:rPr lang="en-US" b="1" u="sng" dirty="0" err="1" smtClean="0">
                <a:solidFill>
                  <a:schemeClr val="accent5"/>
                </a:solidFill>
              </a:rPr>
              <a:t>সম্পর্ক</a:t>
            </a:r>
            <a:r>
              <a:rPr lang="en-US" b="1" u="sng" dirty="0" smtClean="0">
                <a:solidFill>
                  <a:schemeClr val="accent5"/>
                </a:solidFill>
              </a:rPr>
              <a:t> </a:t>
            </a:r>
            <a:endParaRPr lang="en-US" b="1" u="sng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/>
              <p:cNvSpPr txBox="1">
                <a:spLocks/>
              </p:cNvSpPr>
              <p:nvPr/>
            </p:nvSpPr>
            <p:spPr>
              <a:xfrm>
                <a:off x="1038740" y="3870961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212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𝑅𝑛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492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672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492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80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273</m:t>
                        </m:r>
                      </m:num>
                      <m:den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373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273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0" y="3870961"/>
                <a:ext cx="8596668" cy="13208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 txBox="1">
                <a:spLocks/>
              </p:cNvSpPr>
              <p:nvPr/>
            </p:nvSpPr>
            <p:spPr>
              <a:xfrm>
                <a:off x="1038740" y="5191761"/>
                <a:ext cx="8596668" cy="13208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>
                    <a:solidFill>
                      <a:schemeClr val="accent1"/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𝑅𝑛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492</m:t>
                        </m:r>
                      </m:num>
                      <m:den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273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740" y="5191761"/>
                <a:ext cx="8596668" cy="1320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7826" y="923791"/>
                <a:ext cx="9940836" cy="9659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𝑋𝑖𝑐𝑒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𝑠𝑡𝑒𝑎𝑚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𝑋𝑖𝑐</m:t>
                        </m:r>
                        <m:r>
                          <a:rPr lang="en-US" sz="3600" b="0" i="1" baseline="-25000" smtClean="0"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sz="3600" dirty="0" smtClean="0"/>
                  <a:t> </a:t>
                </a:r>
                <a:r>
                  <a:rPr lang="en-US" sz="5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থার্মোমিটার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নিম্ন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</m:num>
                      <m:den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উর্ধ্ব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নিম্ন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স্থিরাংক</m:t>
                        </m:r>
                      </m:den>
                    </m:f>
                  </m:oMath>
                </a14:m>
                <a:r>
                  <a:rPr lang="en-US" sz="5400" dirty="0"/>
                  <a:t> </a:t>
                </a:r>
                <a:r>
                  <a:rPr lang="en-US" sz="3600" dirty="0" smtClean="0"/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4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6" y="923791"/>
                <a:ext cx="9940836" cy="965970"/>
              </a:xfrm>
              <a:prstGeom prst="rect">
                <a:avLst/>
              </a:prstGeom>
              <a:blipFill>
                <a:blip r:embed="rId4"/>
                <a:stretch>
                  <a:fillRect t="-24684" b="-26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98868" y="322306"/>
            <a:ext cx="82682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যেকোনো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স্কেলের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জন্য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সাধারন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ফরম্যাট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9093" y="90152"/>
            <a:ext cx="8847786" cy="234395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9093" y="2743200"/>
            <a:ext cx="8847786" cy="1127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1685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marL="571500" indent="-571500" algn="ctr">
              <a:buFont typeface="Wingdings" panose="05000000000000000000" pitchFamily="2" charset="2"/>
              <a:buChar char="§"/>
            </a:pPr>
            <a:r>
              <a:rPr lang="en-US" dirty="0" err="1" smtClean="0"/>
              <a:t>তাপমাত্রার</a:t>
            </a:r>
            <a:r>
              <a:rPr lang="en-US" dirty="0" smtClean="0"/>
              <a:t> </a:t>
            </a:r>
            <a:r>
              <a:rPr lang="en-US" dirty="0" err="1" smtClean="0"/>
              <a:t>সাথে</a:t>
            </a:r>
            <a:r>
              <a:rPr lang="en-US" dirty="0" smtClean="0"/>
              <a:t> </a:t>
            </a:r>
            <a:r>
              <a:rPr lang="en-US" dirty="0" err="1" smtClean="0"/>
              <a:t>রোধ</a:t>
            </a:r>
            <a:r>
              <a:rPr lang="en-US" dirty="0" smtClean="0"/>
              <a:t> </a:t>
            </a:r>
            <a:r>
              <a:rPr lang="en-US" dirty="0" err="1" smtClean="0"/>
              <a:t>এবং</a:t>
            </a:r>
            <a:r>
              <a:rPr lang="en-US" dirty="0" smtClean="0"/>
              <a:t> </a:t>
            </a:r>
            <a:r>
              <a:rPr lang="en-US" dirty="0" err="1" smtClean="0"/>
              <a:t>চাপের</a:t>
            </a:r>
            <a:r>
              <a:rPr lang="en-US" dirty="0" smtClean="0"/>
              <a:t> </a:t>
            </a:r>
            <a:r>
              <a:rPr lang="en-US" dirty="0" err="1" smtClean="0"/>
              <a:t>সম্পর্ক</a:t>
            </a:r>
            <a:r>
              <a:rPr lang="en-US" dirty="0" smtClean="0"/>
              <a:t> </a:t>
            </a:r>
            <a:r>
              <a:rPr lang="en-US" dirty="0" err="1" smtClean="0"/>
              <a:t>রয়েছে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3227" y="2265251"/>
            <a:ext cx="9770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চাপ</a:t>
            </a:r>
            <a:r>
              <a:rPr lang="en-US" sz="4400" dirty="0" smtClean="0"/>
              <a:t> </a:t>
            </a:r>
            <a:r>
              <a:rPr lang="en-US" sz="4400" dirty="0" err="1" smtClean="0"/>
              <a:t>পরষ্পর</a:t>
            </a:r>
            <a:r>
              <a:rPr lang="en-US" sz="4400" dirty="0" smtClean="0"/>
              <a:t> </a:t>
            </a:r>
            <a:r>
              <a:rPr lang="en-US" sz="4400" dirty="0" err="1" smtClean="0"/>
              <a:t>সমানুপাতিক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773227" y="3632217"/>
            <a:ext cx="1158041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পরিবাহীর</a:t>
            </a:r>
            <a:r>
              <a:rPr lang="en-US" sz="4400" dirty="0" smtClean="0"/>
              <a:t> </a:t>
            </a:r>
            <a:r>
              <a:rPr lang="en-US" sz="4400" dirty="0" err="1" smtClean="0"/>
              <a:t>রোধ</a:t>
            </a:r>
            <a:r>
              <a:rPr lang="en-US" sz="4400" dirty="0" smtClean="0"/>
              <a:t> </a:t>
            </a:r>
            <a:r>
              <a:rPr lang="en-US" sz="4400" dirty="0" err="1" smtClean="0"/>
              <a:t>সমানুপাতিক</a:t>
            </a:r>
            <a:endParaRPr lang="en-US" sz="4400" dirty="0" smtClean="0"/>
          </a:p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err="1" smtClean="0"/>
              <a:t>তাপমাত্রা</a:t>
            </a:r>
            <a:r>
              <a:rPr lang="en-US" sz="4400" dirty="0" smtClean="0"/>
              <a:t> ও </a:t>
            </a:r>
            <a:r>
              <a:rPr lang="en-US" sz="4400" dirty="0" err="1" smtClean="0"/>
              <a:t>অর্ধপরিবাহীর</a:t>
            </a:r>
            <a:r>
              <a:rPr lang="en-US" sz="4400" dirty="0" smtClean="0"/>
              <a:t> </a:t>
            </a:r>
            <a:r>
              <a:rPr lang="en-US" sz="4400" dirty="0" err="1" smtClean="0"/>
              <a:t>রোধ</a:t>
            </a:r>
            <a:r>
              <a:rPr lang="en-US" sz="4400" dirty="0" smtClean="0"/>
              <a:t> </a:t>
            </a:r>
            <a:r>
              <a:rPr lang="en-US" sz="4400" dirty="0" err="1" smtClean="0"/>
              <a:t>ব্যাস্তানুপাতিক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4162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11109" y="2265251"/>
            <a:ext cx="10621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0 </a:t>
            </a:r>
            <a:r>
              <a:rPr lang="en-US" sz="4400" baseline="30000" dirty="0" smtClean="0"/>
              <a:t>0</a:t>
            </a:r>
            <a:r>
              <a:rPr lang="en-US" sz="4400" dirty="0" smtClean="0"/>
              <a:t>C </a:t>
            </a:r>
            <a:r>
              <a:rPr lang="en-US" sz="4400" dirty="0" err="1" smtClean="0"/>
              <a:t>কে</a:t>
            </a:r>
            <a:r>
              <a:rPr lang="en-US" sz="4400" dirty="0" smtClean="0"/>
              <a:t> </a:t>
            </a:r>
            <a:r>
              <a:rPr lang="en-US" sz="4400" dirty="0" err="1" smtClean="0"/>
              <a:t>কেলভিন</a:t>
            </a:r>
            <a:r>
              <a:rPr lang="en-US" sz="4400" dirty="0" smtClean="0"/>
              <a:t> scale এ  </a:t>
            </a:r>
            <a:r>
              <a:rPr lang="en-US" sz="4400" dirty="0" err="1" smtClean="0"/>
              <a:t>প্রকাশ</a:t>
            </a:r>
            <a:r>
              <a:rPr lang="en-US" sz="4400" dirty="0" smtClean="0"/>
              <a:t> </a:t>
            </a:r>
            <a:r>
              <a:rPr lang="en-US" sz="4400" dirty="0" err="1" smtClean="0"/>
              <a:t>করো</a:t>
            </a:r>
            <a:r>
              <a:rPr lang="en-US" sz="4400" dirty="0" smtClean="0"/>
              <a:t>।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1211109" y="3304863"/>
            <a:ext cx="109808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lvl="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27</a:t>
            </a:r>
            <a:r>
              <a:rPr lang="en-US" sz="4400" dirty="0" smtClean="0"/>
              <a:t> </a:t>
            </a:r>
            <a:r>
              <a:rPr lang="en-US" sz="4400" baseline="30000" dirty="0" smtClean="0"/>
              <a:t>0</a:t>
            </a:r>
            <a:r>
              <a:rPr lang="en-US" sz="4400" dirty="0" smtClean="0"/>
              <a:t>C </a:t>
            </a:r>
            <a:r>
              <a:rPr lang="en-US" sz="4400" dirty="0" err="1" smtClean="0"/>
              <a:t>কে</a:t>
            </a:r>
            <a:r>
              <a:rPr lang="en-US" sz="4400" dirty="0" smtClean="0"/>
              <a:t> </a:t>
            </a:r>
            <a:r>
              <a:rPr lang="en-US" sz="4400" dirty="0" err="1" smtClean="0"/>
              <a:t>কেলভিনে</a:t>
            </a:r>
            <a:r>
              <a:rPr lang="en-US" sz="4400" dirty="0"/>
              <a:t> scale এ </a:t>
            </a:r>
            <a:r>
              <a:rPr lang="en-US" sz="4400" dirty="0" err="1"/>
              <a:t>প্রকাশ</a:t>
            </a:r>
            <a:r>
              <a:rPr lang="en-US" sz="4400" dirty="0"/>
              <a:t> </a:t>
            </a:r>
            <a:r>
              <a:rPr lang="en-US" sz="4400" dirty="0" err="1" smtClean="0"/>
              <a:t>করো</a:t>
            </a:r>
            <a:r>
              <a:rPr lang="en-US" sz="4400" dirty="0" smtClean="0"/>
              <a:t>।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8655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9853" y="2369713"/>
            <a:ext cx="109071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4400" dirty="0" err="1"/>
              <a:t>কোন</a:t>
            </a:r>
            <a:r>
              <a:rPr lang="en-US" sz="4400" dirty="0"/>
              <a:t> </a:t>
            </a:r>
            <a:r>
              <a:rPr lang="en-US" sz="4400" dirty="0" err="1"/>
              <a:t>তাপমাত্রায়</a:t>
            </a:r>
            <a:r>
              <a:rPr lang="en-US" sz="4400" dirty="0"/>
              <a:t> </a:t>
            </a:r>
            <a:r>
              <a:rPr lang="en-US" sz="4400" dirty="0" err="1"/>
              <a:t>সেলসিয়াস</a:t>
            </a:r>
            <a:r>
              <a:rPr lang="en-US" sz="4400" dirty="0"/>
              <a:t> ও </a:t>
            </a:r>
            <a:r>
              <a:rPr lang="en-US" sz="4400" dirty="0" err="1" smtClean="0"/>
              <a:t>ফারেনহাইট</a:t>
            </a:r>
            <a:endParaRPr lang="en-US" sz="4400" dirty="0" smtClean="0"/>
          </a:p>
          <a:p>
            <a:pPr lvl="0"/>
            <a:r>
              <a:rPr lang="en-US" sz="4400" dirty="0" smtClean="0"/>
              <a:t>       </a:t>
            </a:r>
            <a:r>
              <a:rPr lang="en-US" sz="4400" dirty="0" err="1" smtClean="0"/>
              <a:t>স্কেলে</a:t>
            </a:r>
            <a:r>
              <a:rPr lang="en-US" sz="4400" dirty="0" smtClean="0"/>
              <a:t> </a:t>
            </a:r>
            <a:r>
              <a:rPr lang="en-US" sz="4400" dirty="0" err="1"/>
              <a:t>একই</a:t>
            </a:r>
            <a:r>
              <a:rPr lang="en-US" sz="4400" dirty="0"/>
              <a:t> </a:t>
            </a:r>
            <a:r>
              <a:rPr lang="en-US" sz="4400" dirty="0" err="1"/>
              <a:t>পাঠ</a:t>
            </a:r>
            <a:r>
              <a:rPr lang="en-US" sz="4400" dirty="0"/>
              <a:t> </a:t>
            </a:r>
            <a:r>
              <a:rPr lang="en-US" sz="4400" dirty="0" err="1"/>
              <a:t>পাওয়া</a:t>
            </a:r>
            <a:r>
              <a:rPr lang="en-US" sz="4400" dirty="0"/>
              <a:t> </a:t>
            </a:r>
            <a:r>
              <a:rPr lang="en-US" sz="4400" dirty="0" err="1"/>
              <a:t>যায়</a:t>
            </a:r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8140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250" y="944451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 err="1">
                <a:solidFill>
                  <a:schemeClr val="tx1"/>
                </a:solidFill>
              </a:rPr>
              <a:t>উদাহরণ</a:t>
            </a:r>
            <a:r>
              <a:rPr lang="en-US" b="1" u="sng" dirty="0">
                <a:solidFill>
                  <a:schemeClr val="tx1"/>
                </a:solidFill>
              </a:rPr>
              <a:t>  ও </a:t>
            </a:r>
            <a:r>
              <a:rPr lang="en-US" b="1" u="sng" dirty="0" err="1">
                <a:solidFill>
                  <a:schemeClr val="tx1"/>
                </a:solidFill>
              </a:rPr>
              <a:t>অনুশীলনীর</a:t>
            </a:r>
            <a:r>
              <a:rPr lang="en-US" b="1" u="sng" dirty="0">
                <a:solidFill>
                  <a:schemeClr val="tx1"/>
                </a:solidFill>
              </a:rPr>
              <a:t>  </a:t>
            </a:r>
            <a:r>
              <a:rPr lang="en-US" b="1" u="sng" dirty="0" err="1">
                <a:solidFill>
                  <a:schemeClr val="tx1"/>
                </a:solidFill>
              </a:rPr>
              <a:t>গুরুত্বপূর্ন</a:t>
            </a:r>
            <a:r>
              <a:rPr lang="en-US" b="1" u="sng" dirty="0">
                <a:solidFill>
                  <a:schemeClr val="tx1"/>
                </a:solidFill>
              </a:rPr>
              <a:t> </a:t>
            </a:r>
            <a:r>
              <a:rPr lang="en-US" b="1" u="sng" dirty="0" err="1">
                <a:solidFill>
                  <a:schemeClr val="tx1"/>
                </a:solidFill>
              </a:rPr>
              <a:t>ম্যাথ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59853" y="2369713"/>
                <a:ext cx="1076448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/>
                <a:r>
                  <a:rPr lang="en-US" sz="3200" b="1" dirty="0" smtClean="0"/>
                  <a:t>২ । </a:t>
                </a:r>
                <a:r>
                  <a:rPr lang="en-US" sz="3200" b="1" dirty="0" err="1" smtClean="0"/>
                  <a:t>কোন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তাপমাত্রায়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সেলসিয়াস</a:t>
                </a:r>
                <a:r>
                  <a:rPr lang="en-US" sz="3200" b="1" dirty="0"/>
                  <a:t> ও </a:t>
                </a:r>
                <a:r>
                  <a:rPr lang="en-US" sz="3200" b="1" dirty="0" err="1"/>
                  <a:t>ফারেনহাইট</a:t>
                </a:r>
                <a:r>
                  <a:rPr lang="en-US" sz="3200" b="1" dirty="0"/>
                  <a:t> </a:t>
                </a:r>
                <a:r>
                  <a:rPr lang="en-US" sz="3200" b="1" dirty="0" err="1"/>
                  <a:t>স্কেলের</a:t>
                </a:r>
                <a:r>
                  <a:rPr lang="en-US" sz="3200" b="1" dirty="0"/>
                  <a:t> </a:t>
                </a:r>
                <a:endParaRPr lang="en-US" sz="3200" b="1" dirty="0" smtClean="0"/>
              </a:p>
              <a:p>
                <a:pPr lvl="0"/>
                <a:r>
                  <a:rPr lang="en-US" sz="3200" b="1" dirty="0"/>
                  <a:t>	</a:t>
                </a:r>
                <a:r>
                  <a:rPr lang="en-US" sz="3200" b="1" dirty="0" smtClean="0"/>
                  <a:t>			</a:t>
                </a:r>
                <a:r>
                  <a:rPr lang="en-US" sz="3200" b="1" dirty="0" err="1" smtClean="0"/>
                  <a:t>পাঠের</a:t>
                </a:r>
                <a:r>
                  <a:rPr lang="en-US" sz="3200" b="1" dirty="0" smtClean="0"/>
                  <a:t> </a:t>
                </a:r>
                <a:r>
                  <a:rPr lang="en-US" sz="3200" b="1" dirty="0" err="1"/>
                  <a:t>পার্থক্য</a:t>
                </a:r>
                <a:r>
                  <a:rPr lang="en-US" sz="3200" b="1" dirty="0"/>
                  <a:t> 50 </a:t>
                </a: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° 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হবে</m:t>
                    </m:r>
                    <m:r>
                      <a:rPr lang="en-US" sz="3200" b="1" i="1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853" y="2369713"/>
                <a:ext cx="10764485" cy="1077218"/>
              </a:xfrm>
              <a:prstGeom prst="rect">
                <a:avLst/>
              </a:prstGeom>
              <a:blipFill>
                <a:blip r:embed="rId2"/>
                <a:stretch>
                  <a:fillRect l="-1473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7200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</TotalTime>
  <Words>373</Words>
  <Application>Microsoft Office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</vt:lpstr>
      <vt:lpstr>Wingdings 3</vt:lpstr>
      <vt:lpstr>Facet</vt:lpstr>
      <vt:lpstr> থার্মোমিতি ও তাপ ধারকত্ব</vt:lpstr>
      <vt:lpstr>তাপ ও তাপমাত্রা </vt:lpstr>
      <vt:lpstr>তাপ পরিমাপের বিভিন্ন একক</vt:lpstr>
      <vt:lpstr>তাপমাত্রা  পরিমাপের বিভিন্ন Scale</vt:lpstr>
      <vt:lpstr>বিভিন্ন থার্মোমিটার এর মধ্যে সম্পর্ক </vt:lpstr>
      <vt:lpstr>তাপমাত্রার সাথে রোধ এবং চাপের সম্পর্ক রয়েছে 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উদাহরণ  ও অনুশীলনীর  গুরুত্বপূর্ন ম্যাথ </vt:lpstr>
      <vt:lpstr>পানির ত্রৈধবিন্দু   যে তাপমাত্রায় পানি কঠিন,তরল,গ্যাষীয় ৩ অবস্থাতেই থাকতে পারে ।  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থার্মোমিতি ও তাপ ধারকত্ব</dc:title>
  <dc:creator>TANVIR</dc:creator>
  <cp:lastModifiedBy>TANVIR</cp:lastModifiedBy>
  <cp:revision>57</cp:revision>
  <dcterms:created xsi:type="dcterms:W3CDTF">2022-01-14T05:07:17Z</dcterms:created>
  <dcterms:modified xsi:type="dcterms:W3CDTF">2022-09-16T13:30:32Z</dcterms:modified>
</cp:coreProperties>
</file>