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23" r:id="rId38"/>
    <p:sldId id="324" r:id="rId39"/>
    <p:sldId id="32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1143000" y="152400"/>
            <a:ext cx="2525713"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4000" b="1" i="1">
                <a:effectLst>
                  <a:outerShdw blurRad="38100" dist="38100" dir="2700000" algn="tl">
                    <a:srgbClr val="C0C0C0"/>
                  </a:outerShdw>
                </a:effectLst>
                <a:latin typeface="Arial" pitchFamily="34" charset="0"/>
              </a:rPr>
              <a:t>Chapter </a:t>
            </a:r>
            <a:r>
              <a:rPr lang="zh-CN" altLang="en-US" sz="4000" b="1" i="1">
                <a:effectLst>
                  <a:outerShdw blurRad="38100" dist="38100" dir="2700000" algn="tl">
                    <a:srgbClr val="C0C0C0"/>
                  </a:outerShdw>
                </a:effectLst>
                <a:latin typeface="Arial" pitchFamily="34" charset="0"/>
                <a:ea typeface="宋体" pitchFamily="2" charset="-122"/>
              </a:rPr>
              <a:t>3</a:t>
            </a:r>
          </a:p>
        </p:txBody>
      </p:sp>
      <p:sp>
        <p:nvSpPr>
          <p:cNvPr id="335875" name="Text Box 3"/>
          <p:cNvSpPr txBox="1">
            <a:spLocks noChangeArrowheads="1"/>
          </p:cNvSpPr>
          <p:nvPr/>
        </p:nvSpPr>
        <p:spPr bwMode="auto">
          <a:xfrm>
            <a:off x="1600200" y="914400"/>
            <a:ext cx="2011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应用层</a:t>
            </a:r>
            <a:endParaRPr lang="zh-CN" altLang="en-US" sz="2400">
              <a:latin typeface="Times New Roman" pitchFamily="18" charset="0"/>
              <a:ea typeface="宋体" pitchFamily="2" charset="-122"/>
            </a:endParaRPr>
          </a:p>
        </p:txBody>
      </p:sp>
      <p:grpSp>
        <p:nvGrpSpPr>
          <p:cNvPr id="335876" name="Group 4"/>
          <p:cNvGrpSpPr>
            <a:grpSpLocks/>
          </p:cNvGrpSpPr>
          <p:nvPr/>
        </p:nvGrpSpPr>
        <p:grpSpPr bwMode="auto">
          <a:xfrm>
            <a:off x="76200" y="14288"/>
            <a:ext cx="9067800" cy="1585912"/>
            <a:chOff x="0" y="0"/>
            <a:chExt cx="5712" cy="999"/>
          </a:xfrm>
        </p:grpSpPr>
        <p:sp>
          <p:nvSpPr>
            <p:cNvPr id="335877" name="Rectangle 5"/>
            <p:cNvSpPr>
              <a:spLocks noChangeArrowheads="1"/>
            </p:cNvSpPr>
            <p:nvPr/>
          </p:nvSpPr>
          <p:spPr bwMode="auto">
            <a:xfrm>
              <a:off x="193" y="102"/>
              <a:ext cx="291" cy="451"/>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335878" name="Rectangle 6"/>
            <p:cNvSpPr>
              <a:spLocks noChangeArrowheads="1"/>
            </p:cNvSpPr>
            <p:nvPr/>
          </p:nvSpPr>
          <p:spPr bwMode="auto">
            <a:xfrm>
              <a:off x="447" y="102"/>
              <a:ext cx="219" cy="451"/>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335879" name="Rectangle 7"/>
            <p:cNvSpPr>
              <a:spLocks noChangeArrowheads="1"/>
            </p:cNvSpPr>
            <p:nvPr/>
          </p:nvSpPr>
          <p:spPr bwMode="auto">
            <a:xfrm>
              <a:off x="275" y="503"/>
              <a:ext cx="281" cy="451"/>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335880" name="Rectangle 8"/>
            <p:cNvSpPr>
              <a:spLocks noChangeArrowheads="1"/>
            </p:cNvSpPr>
            <p:nvPr/>
          </p:nvSpPr>
          <p:spPr bwMode="auto">
            <a:xfrm>
              <a:off x="521" y="503"/>
              <a:ext cx="245" cy="451"/>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335881" name="Rectangle 9"/>
            <p:cNvSpPr>
              <a:spLocks noChangeArrowheads="1"/>
            </p:cNvSpPr>
            <p:nvPr/>
          </p:nvSpPr>
          <p:spPr bwMode="auto">
            <a:xfrm>
              <a:off x="0" y="434"/>
              <a:ext cx="372" cy="401"/>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335882" name="Rectangle 10"/>
            <p:cNvSpPr>
              <a:spLocks noChangeArrowheads="1"/>
            </p:cNvSpPr>
            <p:nvPr/>
          </p:nvSpPr>
          <p:spPr bwMode="auto">
            <a:xfrm>
              <a:off x="422" y="0"/>
              <a:ext cx="21" cy="999"/>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335883" name="Rectangle 11"/>
            <p:cNvSpPr>
              <a:spLocks noChangeArrowheads="1"/>
            </p:cNvSpPr>
            <p:nvPr/>
          </p:nvSpPr>
          <p:spPr bwMode="auto">
            <a:xfrm>
              <a:off x="244" y="506"/>
              <a:ext cx="5468" cy="3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grpSp>
      <p:sp>
        <p:nvSpPr>
          <p:cNvPr id="335884" name="Text Box 12"/>
          <p:cNvSpPr txBox="1">
            <a:spLocks noChangeArrowheads="1"/>
          </p:cNvSpPr>
          <p:nvPr/>
        </p:nvSpPr>
        <p:spPr bwMode="auto">
          <a:xfrm>
            <a:off x="2865438" y="2057400"/>
            <a:ext cx="38401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3600" b="1" u="sng">
                <a:effectLst>
                  <a:outerShdw blurRad="38100" dist="38100" dir="2700000" algn="tl">
                    <a:srgbClr val="C0C0C0"/>
                  </a:outerShdw>
                </a:effectLst>
                <a:latin typeface="Times New Roman" pitchFamily="18" charset="0"/>
                <a:ea typeface="黑体" pitchFamily="2" charset="-122"/>
                <a:sym typeface="Arial" pitchFamily="34" charset="0"/>
              </a:rPr>
              <a:t>应用层协议的原理</a:t>
            </a:r>
          </a:p>
        </p:txBody>
      </p:sp>
      <p:sp>
        <p:nvSpPr>
          <p:cNvPr id="335885" name="Text Box 13"/>
          <p:cNvSpPr txBox="1">
            <a:spLocks noChangeArrowheads="1"/>
          </p:cNvSpPr>
          <p:nvPr/>
        </p:nvSpPr>
        <p:spPr bwMode="auto">
          <a:xfrm>
            <a:off x="2840038" y="2743200"/>
            <a:ext cx="37131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3600" b="1" u="sng">
                <a:effectLst>
                  <a:outerShdw blurRad="38100" dist="38100" dir="2700000" algn="tl">
                    <a:srgbClr val="C0C0C0"/>
                  </a:outerShdw>
                </a:effectLst>
                <a:latin typeface="Times New Roman" pitchFamily="18" charset="0"/>
                <a:ea typeface="黑体" pitchFamily="2" charset="-122"/>
                <a:sym typeface="Arial" pitchFamily="34" charset="0"/>
              </a:rPr>
              <a:t>Web应用与HTTP</a:t>
            </a:r>
          </a:p>
        </p:txBody>
      </p:sp>
      <p:sp>
        <p:nvSpPr>
          <p:cNvPr id="335886" name="Text Box 14"/>
          <p:cNvSpPr txBox="1">
            <a:spLocks noChangeArrowheads="1"/>
          </p:cNvSpPr>
          <p:nvPr/>
        </p:nvSpPr>
        <p:spPr bwMode="auto">
          <a:xfrm>
            <a:off x="2819400" y="4800600"/>
            <a:ext cx="109696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3600" b="1" u="sng">
                <a:effectLst>
                  <a:outerShdw blurRad="38100" dist="38100" dir="2700000" algn="tl">
                    <a:srgbClr val="C0C0C0"/>
                  </a:outerShdw>
                </a:effectLst>
                <a:latin typeface="Times New Roman" pitchFamily="18" charset="0"/>
                <a:ea typeface="黑体" pitchFamily="2" charset="-122"/>
                <a:sym typeface="Arial" pitchFamily="34" charset="0"/>
              </a:rPr>
              <a:t>DNS</a:t>
            </a:r>
          </a:p>
        </p:txBody>
      </p:sp>
      <p:sp>
        <p:nvSpPr>
          <p:cNvPr id="335887" name="Text Box 15"/>
          <p:cNvSpPr txBox="1">
            <a:spLocks noChangeArrowheads="1"/>
          </p:cNvSpPr>
          <p:nvPr/>
        </p:nvSpPr>
        <p:spPr bwMode="auto">
          <a:xfrm>
            <a:off x="2819400" y="5532438"/>
            <a:ext cx="309086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3600" b="1" u="sng">
                <a:effectLst>
                  <a:outerShdw blurRad="38100" dist="38100" dir="2700000" algn="tl">
                    <a:srgbClr val="C0C0C0"/>
                  </a:outerShdw>
                </a:effectLst>
                <a:latin typeface="Times New Roman" pitchFamily="18" charset="0"/>
                <a:ea typeface="黑体" pitchFamily="2" charset="-122"/>
                <a:sym typeface="Arial" pitchFamily="34" charset="0"/>
              </a:rPr>
              <a:t>CD (内容分布)</a:t>
            </a:r>
            <a:endParaRPr lang="zh-CN" altLang="en-US" sz="2400">
              <a:latin typeface="Times New Roman" pitchFamily="18" charset="0"/>
              <a:ea typeface="宋体" pitchFamily="2" charset="-122"/>
            </a:endParaRPr>
          </a:p>
        </p:txBody>
      </p:sp>
      <p:sp>
        <p:nvSpPr>
          <p:cNvPr id="335888" name="Text Box 16"/>
          <p:cNvSpPr txBox="1">
            <a:spLocks noChangeArrowheads="1"/>
          </p:cNvSpPr>
          <p:nvPr/>
        </p:nvSpPr>
        <p:spPr bwMode="auto">
          <a:xfrm>
            <a:off x="1295400" y="4022725"/>
            <a:ext cx="901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6000" b="1">
                <a:solidFill>
                  <a:schemeClr val="hlink"/>
                </a:solidFill>
                <a:effectLst>
                  <a:outerShdw blurRad="38100" dist="38100" dir="2700000" algn="tl">
                    <a:srgbClr val="C0C0C0"/>
                  </a:outerShdw>
                </a:effectLst>
                <a:latin typeface="Times New Roman" pitchFamily="18" charset="0"/>
                <a:ea typeface="宋体" pitchFamily="2" charset="-122"/>
                <a:sym typeface="Wingdings" pitchFamily="2" charset="2"/>
              </a:rPr>
              <a:t></a:t>
            </a:r>
          </a:p>
        </p:txBody>
      </p:sp>
      <p:sp>
        <p:nvSpPr>
          <p:cNvPr id="335889" name="Text Box 17"/>
          <p:cNvSpPr txBox="1">
            <a:spLocks noChangeArrowheads="1"/>
          </p:cNvSpPr>
          <p:nvPr/>
        </p:nvSpPr>
        <p:spPr bwMode="auto">
          <a:xfrm>
            <a:off x="2819400" y="3475038"/>
            <a:ext cx="104616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3600" b="1" u="sng">
                <a:effectLst>
                  <a:outerShdw blurRad="38100" dist="38100" dir="2700000" algn="tl">
                    <a:srgbClr val="C0C0C0"/>
                  </a:outerShdw>
                </a:effectLst>
                <a:latin typeface="Times New Roman" pitchFamily="18" charset="0"/>
                <a:ea typeface="黑体" pitchFamily="2" charset="-122"/>
                <a:sym typeface="Arial" pitchFamily="34" charset="0"/>
              </a:rPr>
              <a:t>FTP</a:t>
            </a:r>
          </a:p>
        </p:txBody>
      </p:sp>
      <p:sp>
        <p:nvSpPr>
          <p:cNvPr id="335890" name="Text Box 18"/>
          <p:cNvSpPr txBox="1">
            <a:spLocks noChangeArrowheads="1"/>
          </p:cNvSpPr>
          <p:nvPr/>
        </p:nvSpPr>
        <p:spPr bwMode="auto">
          <a:xfrm>
            <a:off x="2814638" y="4160838"/>
            <a:ext cx="3890962"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3600" b="1" u="sng">
                <a:effectLst>
                  <a:outerShdw blurRad="38100" dist="38100" dir="2700000" algn="tl">
                    <a:srgbClr val="C0C0C0"/>
                  </a:outerShdw>
                </a:effectLst>
                <a:latin typeface="Times New Roman" pitchFamily="18" charset="0"/>
                <a:ea typeface="黑体" pitchFamily="2" charset="-122"/>
                <a:sym typeface="Arial" pitchFamily="34" charset="0"/>
              </a:rPr>
              <a:t>SMTP-POP-IMAP</a:t>
            </a:r>
          </a:p>
        </p:txBody>
      </p:sp>
    </p:spTree>
    <p:extLst>
      <p:ext uri="{BB962C8B-B14F-4D97-AF65-F5344CB8AC3E}">
        <p14:creationId xmlns:p14="http://schemas.microsoft.com/office/powerpoint/2010/main" val="1425003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5888">
                                            <p:txEl>
                                              <p:pRg st="0" end="0"/>
                                            </p:txEl>
                                          </p:spTgt>
                                        </p:tgtEl>
                                        <p:attrNameLst>
                                          <p:attrName>style.visibility</p:attrName>
                                        </p:attrNameLst>
                                      </p:cBhvr>
                                      <p:to>
                                        <p:strVal val="visible"/>
                                      </p:to>
                                    </p:set>
                                    <p:anim calcmode="lin" valueType="num">
                                      <p:cBhvr additive="base">
                                        <p:cTn id="7" dur="500" fill="hold"/>
                                        <p:tgtEl>
                                          <p:spTgt spid="3358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588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6114" name="Line 2"/>
          <p:cNvSpPr>
            <a:spLocks noChangeShapeType="1"/>
          </p:cNvSpPr>
          <p:nvPr/>
        </p:nvSpPr>
        <p:spPr bwMode="auto">
          <a:xfrm>
            <a:off x="152400" y="1524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6115" name="Line 3"/>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6116" name="Rectangle 4"/>
          <p:cNvSpPr>
            <a:spLocks noChangeArrowheads="1"/>
          </p:cNvSpPr>
          <p:nvPr/>
        </p:nvSpPr>
        <p:spPr bwMode="auto">
          <a:xfrm>
            <a:off x="227013" y="152400"/>
            <a:ext cx="8701087" cy="615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800" b="1" dirty="0">
                <a:solidFill>
                  <a:schemeClr val="folHlink"/>
                </a:solidFill>
                <a:effectLst>
                  <a:outerShdw blurRad="38100" dist="38100" dir="2700000" algn="tl">
                    <a:srgbClr val="C0C0C0"/>
                  </a:outerShdw>
                </a:effectLst>
                <a:latin typeface="隶书" pitchFamily="49" charset="-122"/>
                <a:ea typeface="隶书" pitchFamily="49" charset="-122"/>
              </a:rPr>
              <a:t>差别：</a:t>
            </a:r>
          </a:p>
          <a:p>
            <a:pPr eaLnBrk="1" hangingPunct="1">
              <a:lnSpc>
                <a:spcPct val="110000"/>
              </a:lnSpc>
              <a:spcBef>
                <a:spcPct val="20000"/>
              </a:spcBef>
              <a:buClr>
                <a:schemeClr val="folHlink"/>
              </a:buClr>
              <a:buSzPct val="60000"/>
              <a:buFont typeface="Wingdings" pitchFamily="2" charset="2"/>
              <a:buNone/>
            </a:pPr>
            <a:r>
              <a:rPr lang="zh-CN" altLang="en-US" sz="2000" b="1" dirty="0">
                <a:effectLst>
                  <a:outerShdw blurRad="38100" dist="38100" dir="2700000" algn="tl">
                    <a:srgbClr val="C0C0C0"/>
                  </a:outerShdw>
                </a:effectLst>
                <a:ea typeface="宋体" pitchFamily="2" charset="-122"/>
              </a:rPr>
              <a:t>    </a:t>
            </a:r>
            <a:r>
              <a:rPr lang="zh-CN" altLang="en-US" sz="2400" b="1" dirty="0">
                <a:solidFill>
                  <a:schemeClr val="hlink"/>
                </a:solidFill>
                <a:effectLst>
                  <a:outerShdw blurRad="38100" dist="38100" dir="2700000" algn="tl">
                    <a:srgbClr val="C0C0C0"/>
                  </a:outerShdw>
                </a:effectLst>
                <a:latin typeface="Arial" pitchFamily="34" charset="0"/>
                <a:ea typeface="宋体" pitchFamily="2" charset="-122"/>
              </a:rPr>
              <a:t>◆</a:t>
            </a:r>
            <a:r>
              <a:rPr lang="zh-CN" altLang="en-US" sz="2400" b="1" dirty="0">
                <a:solidFill>
                  <a:schemeClr val="hlink"/>
                </a:solidFill>
                <a:effectLst>
                  <a:outerShdw blurRad="38100" dist="38100" dir="2700000" algn="tl">
                    <a:srgbClr val="C0C0C0"/>
                  </a:outerShdw>
                </a:effectLst>
                <a:latin typeface="隶书" pitchFamily="49" charset="-122"/>
                <a:ea typeface="隶书" pitchFamily="49" charset="-122"/>
              </a:rPr>
              <a:t> </a:t>
            </a:r>
            <a:r>
              <a:rPr lang="zh-CN" altLang="en-US" sz="2400" b="1" dirty="0">
                <a:effectLst>
                  <a:outerShdw blurRad="38100" dist="38100" dir="2700000" algn="tl">
                    <a:srgbClr val="C0C0C0"/>
                  </a:outerShdw>
                </a:effectLst>
                <a:latin typeface="宋体" pitchFamily="2" charset="-122"/>
                <a:ea typeface="宋体" pitchFamily="2" charset="-122"/>
              </a:rPr>
              <a:t>HTTP</a:t>
            </a:r>
            <a:r>
              <a:rPr lang="zh-CN" altLang="en-US" sz="2400" b="1" dirty="0">
                <a:effectLst>
                  <a:outerShdw blurRad="38100" dist="38100" dir="2700000" algn="tl">
                    <a:srgbClr val="C0C0C0"/>
                  </a:outerShdw>
                </a:effectLst>
                <a:ea typeface="宋体" pitchFamily="2" charset="-122"/>
              </a:rPr>
              <a:t>用于从</a:t>
            </a:r>
            <a:r>
              <a:rPr lang="zh-CN" altLang="en-US" sz="2400" b="1" dirty="0">
                <a:effectLst>
                  <a:outerShdw blurRad="38100" dist="38100" dir="2700000" algn="tl">
                    <a:srgbClr val="C0C0C0"/>
                  </a:outerShdw>
                </a:effectLst>
                <a:latin typeface="宋体" pitchFamily="2" charset="-122"/>
                <a:ea typeface="宋体" pitchFamily="2" charset="-122"/>
              </a:rPr>
              <a:t>Web</a:t>
            </a:r>
            <a:r>
              <a:rPr lang="zh-CN" altLang="en-US" sz="2400" b="1" dirty="0">
                <a:effectLst>
                  <a:outerShdw blurRad="38100" dist="38100" dir="2700000" algn="tl">
                    <a:srgbClr val="C0C0C0"/>
                  </a:outerShdw>
                </a:effectLst>
                <a:ea typeface="宋体" pitchFamily="2" charset="-122"/>
              </a:rPr>
              <a:t>服务器向</a:t>
            </a:r>
            <a:r>
              <a:rPr lang="zh-CN" altLang="en-US" sz="2400" b="1" dirty="0">
                <a:effectLst>
                  <a:outerShdw blurRad="38100" dist="38100" dir="2700000" algn="tl">
                    <a:srgbClr val="C0C0C0"/>
                  </a:outerShdw>
                </a:effectLst>
                <a:latin typeface="宋体" pitchFamily="2" charset="-122"/>
                <a:ea typeface="宋体" pitchFamily="2" charset="-122"/>
              </a:rPr>
              <a:t>Web</a:t>
            </a:r>
            <a:r>
              <a:rPr lang="zh-CN" altLang="en-US" sz="2400" b="1" dirty="0">
                <a:effectLst>
                  <a:outerShdw blurRad="38100" dist="38100" dir="2700000" algn="tl">
                    <a:srgbClr val="C0C0C0"/>
                  </a:outerShdw>
                </a:effectLst>
                <a:ea typeface="宋体" pitchFamily="2" charset="-122"/>
              </a:rPr>
              <a:t>用户代理</a:t>
            </a:r>
            <a:r>
              <a:rPr lang="zh-CN" altLang="en-US" sz="2400" b="1" dirty="0">
                <a:effectLst>
                  <a:outerShdw blurRad="38100" dist="38100" dir="2700000" algn="tl">
                    <a:srgbClr val="C0C0C0"/>
                  </a:outerShdw>
                </a:effectLst>
                <a:latin typeface="宋体" pitchFamily="2" charset="-122"/>
                <a:ea typeface="宋体" pitchFamily="2" charset="-122"/>
              </a:rPr>
              <a:t>(</a:t>
            </a:r>
            <a:r>
              <a:rPr lang="zh-CN" altLang="en-US" sz="2400" b="1" dirty="0">
                <a:effectLst>
                  <a:outerShdw blurRad="38100" dist="38100" dir="2700000" algn="tl">
                    <a:srgbClr val="C0C0C0"/>
                  </a:outerShdw>
                </a:effectLst>
                <a:ea typeface="宋体" pitchFamily="2" charset="-122"/>
              </a:rPr>
              <a:t>即浏览器</a:t>
            </a:r>
            <a:r>
              <a:rPr lang="zh-CN" altLang="en-US" sz="2400" b="1" dirty="0">
                <a:effectLst>
                  <a:outerShdw blurRad="38100" dist="38100" dir="2700000" algn="tl">
                    <a:srgbClr val="C0C0C0"/>
                  </a:outerShdw>
                </a:effectLst>
                <a:latin typeface="宋体" pitchFamily="2" charset="-122"/>
                <a:ea typeface="宋体" pitchFamily="2" charset="-122"/>
              </a:rPr>
              <a:t>)</a:t>
            </a:r>
            <a:r>
              <a:rPr lang="zh-CN" altLang="en-US" sz="2400" b="1" dirty="0">
                <a:effectLst>
                  <a:outerShdw blurRad="38100" dist="38100" dir="2700000" algn="tl">
                    <a:srgbClr val="C0C0C0"/>
                  </a:outerShdw>
                </a:effectLst>
                <a:ea typeface="宋体" pitchFamily="2" charset="-122"/>
              </a:rPr>
              <a:t>传送文件</a:t>
            </a:r>
          </a:p>
          <a:p>
            <a:pPr eaLnBrk="1" hangingPunct="1">
              <a:lnSpc>
                <a:spcPct val="11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a:t>
            </a:r>
            <a:r>
              <a:rPr lang="zh-CN" altLang="en-US" sz="2400" b="1" dirty="0">
                <a:effectLst>
                  <a:outerShdw blurRad="38100" dist="38100" dir="2700000" algn="tl">
                    <a:srgbClr val="C0C0C0"/>
                  </a:outerShdw>
                </a:effectLst>
                <a:ea typeface="宋体" pitchFamily="2" charset="-122"/>
              </a:rPr>
              <a:t>或对象</a:t>
            </a:r>
            <a:r>
              <a:rPr lang="zh-CN" altLang="en-US" sz="2400" b="1" dirty="0">
                <a:effectLst>
                  <a:outerShdw blurRad="38100" dist="38100" dir="2700000" algn="tl">
                    <a:srgbClr val="C0C0C0"/>
                  </a:outerShdw>
                </a:effectLst>
                <a:latin typeface="宋体" pitchFamily="2" charset="-122"/>
                <a:ea typeface="宋体" pitchFamily="2" charset="-122"/>
              </a:rPr>
              <a:t>)</a:t>
            </a:r>
            <a:r>
              <a:rPr lang="zh-CN" altLang="en-US" sz="2400" b="1" dirty="0">
                <a:effectLst>
                  <a:outerShdw blurRad="38100" dist="38100" dir="2700000" algn="tl">
                    <a:srgbClr val="C0C0C0"/>
                  </a:outerShdw>
                </a:effectLst>
                <a:ea typeface="宋体" pitchFamily="2" charset="-122"/>
              </a:rPr>
              <a:t>，</a:t>
            </a:r>
            <a:r>
              <a:rPr lang="zh-CN" altLang="en-US" sz="2400" b="1" dirty="0">
                <a:effectLst>
                  <a:outerShdw blurRad="38100" dist="38100" dir="2700000" algn="tl">
                    <a:srgbClr val="C0C0C0"/>
                  </a:outerShdw>
                </a:effectLst>
                <a:latin typeface="宋体" pitchFamily="2" charset="-122"/>
                <a:ea typeface="宋体" pitchFamily="2" charset="-122"/>
              </a:rPr>
              <a:t>SMTP</a:t>
            </a:r>
            <a:r>
              <a:rPr lang="zh-CN" altLang="en-US" sz="2400" b="1" dirty="0">
                <a:effectLst>
                  <a:outerShdw blurRad="38100" dist="38100" dir="2700000" algn="tl">
                    <a:srgbClr val="C0C0C0"/>
                  </a:outerShdw>
                </a:effectLst>
                <a:ea typeface="宋体" pitchFamily="2" charset="-122"/>
              </a:rPr>
              <a:t>用于从一个邮件服务器向另一个邮件服务</a:t>
            </a:r>
          </a:p>
          <a:p>
            <a:pPr eaLnBrk="1" hangingPunct="1">
              <a:lnSpc>
                <a:spcPct val="11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器传送文件</a:t>
            </a:r>
            <a:r>
              <a:rPr lang="zh-CN" altLang="en-US" sz="2400" b="1" dirty="0">
                <a:effectLst>
                  <a:outerShdw blurRad="38100" dist="38100" dir="2700000" algn="tl">
                    <a:srgbClr val="C0C0C0"/>
                  </a:outerShdw>
                </a:effectLst>
                <a:latin typeface="宋体" pitchFamily="2" charset="-122"/>
                <a:ea typeface="宋体" pitchFamily="2" charset="-122"/>
              </a:rPr>
              <a:t>(</a:t>
            </a:r>
            <a:r>
              <a:rPr lang="zh-CN" altLang="en-US" sz="2400" b="1" dirty="0">
                <a:effectLst>
                  <a:outerShdw blurRad="38100" dist="38100" dir="2700000" algn="tl">
                    <a:srgbClr val="C0C0C0"/>
                  </a:outerShdw>
                </a:effectLst>
                <a:ea typeface="宋体" pitchFamily="2" charset="-122"/>
              </a:rPr>
              <a:t>也就是电子邮件消息</a:t>
            </a:r>
            <a:r>
              <a:rPr lang="zh-CN" altLang="en-US" sz="2400" b="1" dirty="0">
                <a:effectLst>
                  <a:outerShdw blurRad="38100" dist="38100" dir="2700000" algn="tl">
                    <a:srgbClr val="C0C0C0"/>
                  </a:outerShdw>
                </a:effectLst>
                <a:latin typeface="宋体" pitchFamily="2" charset="-122"/>
                <a:ea typeface="宋体" pitchFamily="2" charset="-122"/>
              </a:rPr>
              <a:t>)</a:t>
            </a:r>
            <a:r>
              <a:rPr lang="zh-CN" altLang="en-US" sz="2400" b="1" dirty="0">
                <a:effectLst>
                  <a:outerShdw blurRad="38100" dist="38100" dir="2700000" algn="tl">
                    <a:srgbClr val="C0C0C0"/>
                  </a:outerShdw>
                </a:effectLst>
                <a:ea typeface="宋体" pitchFamily="2" charset="-122"/>
              </a:rPr>
              <a:t>。</a:t>
            </a:r>
          </a:p>
          <a:p>
            <a:pPr eaLnBrk="1" hangingPunct="1">
              <a:lnSpc>
                <a:spcPct val="11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a:t>
            </a:r>
            <a:r>
              <a:rPr lang="zh-CN" altLang="en-US" sz="2400" b="1" dirty="0">
                <a:solidFill>
                  <a:schemeClr val="hlink"/>
                </a:solidFill>
                <a:effectLst>
                  <a:outerShdw blurRad="38100" dist="38100" dir="2700000" algn="tl">
                    <a:srgbClr val="C0C0C0"/>
                  </a:outerShdw>
                </a:effectLst>
                <a:latin typeface="Arial" pitchFamily="34" charset="0"/>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HTTP</a:t>
            </a:r>
            <a:r>
              <a:rPr lang="zh-CN" altLang="en-US" sz="2400" b="1" dirty="0">
                <a:effectLst>
                  <a:outerShdw blurRad="38100" dist="38100" dir="2700000" algn="tl">
                    <a:srgbClr val="C0C0C0"/>
                  </a:outerShdw>
                </a:effectLst>
                <a:ea typeface="宋体" pitchFamily="2" charset="-122"/>
              </a:rPr>
              <a:t>基本上是</a:t>
            </a:r>
            <a:r>
              <a:rPr lang="zh-CN" altLang="en-US" sz="2400" b="1" dirty="0">
                <a:solidFill>
                  <a:schemeClr val="folHlink"/>
                </a:solidFill>
                <a:effectLst>
                  <a:outerShdw blurRad="38100" dist="38100" dir="2700000" algn="tl">
                    <a:srgbClr val="C0C0C0"/>
                  </a:outerShdw>
                </a:effectLst>
                <a:ea typeface="宋体" pitchFamily="2" charset="-122"/>
              </a:rPr>
              <a:t>一个</a:t>
            </a: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内拉式协议</a:t>
            </a:r>
            <a:r>
              <a:rPr lang="zh-CN" altLang="en-US" sz="2000" b="1" i="1" dirty="0">
                <a:effectLst>
                  <a:outerShdw blurRad="38100" dist="38100" dir="2700000" algn="tl">
                    <a:srgbClr val="C0C0C0"/>
                  </a:outerShdw>
                </a:effectLst>
                <a:ea typeface="宋体" pitchFamily="2" charset="-122"/>
              </a:rPr>
              <a:t>—</a:t>
            </a:r>
            <a:r>
              <a:rPr lang="zh-CN" altLang="en-US" sz="2000" b="1" i="1" dirty="0">
                <a:effectLst>
                  <a:outerShdw blurRad="38100" dist="38100" dir="2700000" algn="tl">
                    <a:srgbClr val="C0C0C0"/>
                  </a:outerShdw>
                </a:effectLst>
                <a:latin typeface="宋体" pitchFamily="2" charset="-122"/>
                <a:ea typeface="宋体" pitchFamily="2" charset="-122"/>
              </a:rPr>
              <a:t>TCP</a:t>
            </a:r>
            <a:r>
              <a:rPr lang="zh-CN" altLang="en-US" sz="2000" b="1" i="1" dirty="0">
                <a:effectLst>
                  <a:outerShdw blurRad="38100" dist="38100" dir="2700000" algn="tl">
                    <a:srgbClr val="C0C0C0"/>
                  </a:outerShdw>
                </a:effectLst>
                <a:ea typeface="宋体" pitchFamily="2" charset="-122"/>
              </a:rPr>
              <a:t>连接是由想要接收文件的主</a:t>
            </a:r>
          </a:p>
          <a:p>
            <a:pPr eaLnBrk="1" hangingPunct="1">
              <a:lnSpc>
                <a:spcPct val="110000"/>
              </a:lnSpc>
              <a:spcBef>
                <a:spcPct val="20000"/>
              </a:spcBef>
              <a:buClr>
                <a:schemeClr val="folHlink"/>
              </a:buClr>
              <a:buSzPct val="60000"/>
              <a:buFont typeface="Wingdings" pitchFamily="2" charset="2"/>
              <a:buNone/>
            </a:pPr>
            <a:r>
              <a:rPr lang="zh-CN" altLang="en-US" sz="2000" b="1" i="1" dirty="0">
                <a:effectLst>
                  <a:outerShdw blurRad="38100" dist="38100" dir="2700000" algn="tl">
                    <a:srgbClr val="C0C0C0"/>
                  </a:outerShdw>
                </a:effectLst>
                <a:ea typeface="宋体" pitchFamily="2" charset="-122"/>
              </a:rPr>
              <a:t>         机发起的。</a:t>
            </a:r>
            <a:r>
              <a:rPr lang="zh-CN" altLang="en-US" sz="2400" b="1" dirty="0">
                <a:effectLst>
                  <a:outerShdw blurRad="38100" dist="38100" dir="2700000" algn="tl">
                    <a:srgbClr val="C0C0C0"/>
                  </a:outerShdw>
                </a:effectLst>
                <a:latin typeface="宋体" pitchFamily="2" charset="-122"/>
                <a:ea typeface="宋体" pitchFamily="2" charset="-122"/>
              </a:rPr>
              <a:t>SMTP</a:t>
            </a:r>
            <a:r>
              <a:rPr lang="zh-CN" altLang="en-US" sz="2400" b="1" dirty="0">
                <a:effectLst>
                  <a:outerShdw blurRad="38100" dist="38100" dir="2700000" algn="tl">
                    <a:srgbClr val="C0C0C0"/>
                  </a:outerShdw>
                </a:effectLst>
                <a:ea typeface="宋体" pitchFamily="2" charset="-122"/>
              </a:rPr>
              <a:t>则基本上是</a:t>
            </a: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一个外推式协议</a:t>
            </a:r>
            <a:r>
              <a:rPr lang="zh-CN" altLang="en-US" sz="2000" b="1" i="1" dirty="0">
                <a:effectLst>
                  <a:outerShdw blurRad="38100" dist="38100" dir="2700000" algn="tl">
                    <a:srgbClr val="C0C0C0"/>
                  </a:outerShdw>
                </a:effectLst>
                <a:ea typeface="宋体" pitchFamily="2" charset="-122"/>
              </a:rPr>
              <a:t>—</a:t>
            </a:r>
            <a:r>
              <a:rPr lang="zh-CN" altLang="en-US" sz="2000" b="1" i="1" dirty="0">
                <a:effectLst>
                  <a:outerShdw blurRad="38100" dist="38100" dir="2700000" algn="tl">
                    <a:srgbClr val="C0C0C0"/>
                  </a:outerShdw>
                </a:effectLst>
                <a:latin typeface="宋体" pitchFamily="2" charset="-122"/>
                <a:ea typeface="宋体" pitchFamily="2" charset="-122"/>
              </a:rPr>
              <a:t>TCP</a:t>
            </a:r>
            <a:r>
              <a:rPr lang="zh-CN" altLang="en-US" sz="2000" b="1" i="1" dirty="0">
                <a:effectLst>
                  <a:outerShdw blurRad="38100" dist="38100" dir="2700000" algn="tl">
                    <a:srgbClr val="C0C0C0"/>
                  </a:outerShdw>
                </a:effectLst>
                <a:ea typeface="宋体" pitchFamily="2" charset="-122"/>
              </a:rPr>
              <a:t>连接是由想要</a:t>
            </a:r>
          </a:p>
          <a:p>
            <a:pPr eaLnBrk="1" hangingPunct="1">
              <a:lnSpc>
                <a:spcPct val="110000"/>
              </a:lnSpc>
              <a:spcBef>
                <a:spcPct val="20000"/>
              </a:spcBef>
              <a:buClr>
                <a:schemeClr val="folHlink"/>
              </a:buClr>
              <a:buSzPct val="60000"/>
              <a:buFont typeface="Wingdings" pitchFamily="2" charset="2"/>
              <a:buNone/>
            </a:pPr>
            <a:r>
              <a:rPr lang="zh-CN" altLang="en-US" sz="2000" b="1" i="1" dirty="0">
                <a:effectLst>
                  <a:outerShdw blurRad="38100" dist="38100" dir="2700000" algn="tl">
                    <a:srgbClr val="C0C0C0"/>
                  </a:outerShdw>
                </a:effectLst>
                <a:ea typeface="宋体" pitchFamily="2" charset="-122"/>
              </a:rPr>
              <a:t>         发送文件的主机发起的。</a:t>
            </a:r>
          </a:p>
          <a:p>
            <a:pPr eaLnBrk="1" hangingPunct="1">
              <a:lnSpc>
                <a:spcPct val="11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a:t>
            </a:r>
            <a:r>
              <a:rPr lang="zh-CN" altLang="en-US" sz="2400" b="1" dirty="0">
                <a:solidFill>
                  <a:schemeClr val="hlink"/>
                </a:solidFill>
                <a:effectLst>
                  <a:outerShdw blurRad="38100" dist="38100" dir="2700000" algn="tl">
                    <a:srgbClr val="C0C0C0"/>
                  </a:outerShdw>
                </a:effectLst>
                <a:latin typeface="Arial" pitchFamily="34" charset="0"/>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SMTP</a:t>
            </a:r>
            <a:r>
              <a:rPr lang="zh-CN" altLang="en-US" sz="2400" b="1" dirty="0">
                <a:effectLst>
                  <a:outerShdw blurRad="38100" dist="38100" dir="2700000" algn="tl">
                    <a:srgbClr val="C0C0C0"/>
                  </a:outerShdw>
                </a:effectLst>
                <a:ea typeface="宋体" pitchFamily="2" charset="-122"/>
              </a:rPr>
              <a:t>要求包括信体部分在内的每个邮件消息</a:t>
            </a: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都是7位ASCII</a:t>
            </a:r>
          </a:p>
          <a:p>
            <a:pPr eaLnBrk="1" hangingPunct="1">
              <a:lnSpc>
                <a:spcPct val="110000"/>
              </a:lnSpc>
              <a:spcBef>
                <a:spcPct val="20000"/>
              </a:spcBef>
              <a:buClr>
                <a:schemeClr val="folHlink"/>
              </a:buClr>
              <a:buSzPct val="60000"/>
              <a:buFont typeface="Wingdings" pitchFamily="2" charset="2"/>
              <a:buNone/>
            </a:pP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    文本格式</a:t>
            </a:r>
            <a:r>
              <a:rPr lang="zh-CN" altLang="en-US" sz="2400" b="1" dirty="0">
                <a:effectLst>
                  <a:outerShdw blurRad="38100" dist="38100" dir="2700000" algn="tl">
                    <a:srgbClr val="C0C0C0"/>
                  </a:outerShdw>
                </a:effectLst>
                <a:ea typeface="宋体" pitchFamily="2" charset="-122"/>
              </a:rPr>
              <a:t>。</a:t>
            </a:r>
            <a:r>
              <a:rPr lang="zh-CN" altLang="en-US" sz="2400" b="1" dirty="0">
                <a:effectLst>
                  <a:outerShdw blurRad="38100" dist="38100" dir="2700000" algn="tl">
                    <a:srgbClr val="C0C0C0"/>
                  </a:outerShdw>
                </a:effectLst>
                <a:latin typeface="宋体" pitchFamily="2" charset="-122"/>
                <a:ea typeface="宋体" pitchFamily="2" charset="-122"/>
              </a:rPr>
              <a:t>HTTP</a:t>
            </a:r>
            <a:r>
              <a:rPr lang="zh-CN" altLang="en-US" sz="2400" b="1" dirty="0">
                <a:effectLst>
                  <a:outerShdw blurRad="38100" dist="38100" dir="2700000" algn="tl">
                    <a:srgbClr val="C0C0C0"/>
                  </a:outerShdw>
                </a:effectLst>
                <a:ea typeface="宋体" pitchFamily="2" charset="-122"/>
              </a:rPr>
              <a:t>则无论是持久的还是非持久的</a:t>
            </a: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都不需要预</a:t>
            </a:r>
          </a:p>
          <a:p>
            <a:pPr eaLnBrk="1" hangingPunct="1">
              <a:lnSpc>
                <a:spcPct val="110000"/>
              </a:lnSpc>
              <a:spcBef>
                <a:spcPct val="20000"/>
              </a:spcBef>
              <a:buClr>
                <a:schemeClr val="folHlink"/>
              </a:buClr>
              <a:buSzPct val="60000"/>
              <a:buFont typeface="Wingdings" pitchFamily="2" charset="2"/>
              <a:buNone/>
            </a:pP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    先把二进制数据转换成ASCII文本。  </a:t>
            </a:r>
          </a:p>
          <a:p>
            <a:pPr eaLnBrk="1" hangingPunct="1">
              <a:lnSpc>
                <a:spcPct val="110000"/>
              </a:lnSpc>
              <a:spcBef>
                <a:spcPct val="20000"/>
              </a:spcBef>
              <a:buClr>
                <a:schemeClr val="folHlink"/>
              </a:buClr>
              <a:buSzPct val="60000"/>
              <a:buFont typeface="Wingdings" pitchFamily="2" charset="2"/>
              <a:buNone/>
            </a:pPr>
            <a:r>
              <a:rPr lang="zh-CN" altLang="en-US" sz="2400" b="1" dirty="0">
                <a:solidFill>
                  <a:schemeClr val="hlink"/>
                </a:solidFill>
                <a:effectLst>
                  <a:outerShdw blurRad="38100" dist="38100" dir="2700000" algn="tl">
                    <a:srgbClr val="C0C0C0"/>
                  </a:outerShdw>
                </a:effectLst>
                <a:latin typeface="Arial" pitchFamily="34" charset="0"/>
                <a:ea typeface="宋体" pitchFamily="2" charset="-122"/>
              </a:rPr>
              <a:t>    ◆ </a:t>
            </a:r>
            <a:r>
              <a:rPr lang="zh-CN" altLang="en-US" sz="2400" b="1" dirty="0">
                <a:effectLst>
                  <a:outerShdw blurRad="38100" dist="38100" dir="2700000" algn="tl">
                    <a:srgbClr val="C0C0C0"/>
                  </a:outerShdw>
                </a:effectLst>
                <a:ea typeface="宋体" pitchFamily="2" charset="-122"/>
              </a:rPr>
              <a:t>涉及如何处理包含文本和图像或其他媒体类型的文档。 </a:t>
            </a:r>
          </a:p>
          <a:p>
            <a:pPr eaLnBrk="1" hangingPunct="1">
              <a:lnSpc>
                <a:spcPct val="11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HTTP</a:t>
            </a:r>
            <a:r>
              <a:rPr lang="zh-CN" altLang="en-US" sz="2400" b="1" dirty="0">
                <a:effectLst>
                  <a:outerShdw blurRad="38100" dist="38100" dir="2700000" algn="tl">
                    <a:srgbClr val="C0C0C0"/>
                  </a:outerShdw>
                </a:effectLst>
                <a:ea typeface="宋体" pitchFamily="2" charset="-122"/>
              </a:rPr>
              <a:t>是</a:t>
            </a: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把每个对象封装在各自的HTTP响应消息中</a:t>
            </a:r>
            <a:r>
              <a:rPr lang="zh-CN" altLang="en-US"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SMTP</a:t>
            </a:r>
          </a:p>
          <a:p>
            <a:pPr eaLnBrk="1" hangingPunct="1">
              <a:lnSpc>
                <a:spcPct val="11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latin typeface="宋体" pitchFamily="2" charset="-122"/>
                <a:ea typeface="宋体" pitchFamily="2" charset="-122"/>
              </a:rPr>
              <a:t>     </a:t>
            </a:r>
            <a:r>
              <a:rPr lang="zh-CN" altLang="en-US" sz="2400" b="1" dirty="0">
                <a:effectLst>
                  <a:outerShdw blurRad="38100" dist="38100" dir="2700000" algn="tl">
                    <a:srgbClr val="C0C0C0"/>
                  </a:outerShdw>
                </a:effectLst>
                <a:ea typeface="宋体" pitchFamily="2" charset="-122"/>
              </a:rPr>
              <a:t>则是把</a:t>
            </a:r>
            <a:r>
              <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同一个邮件内的各个对象置于同一个邮件消息中。</a:t>
            </a:r>
          </a:p>
        </p:txBody>
      </p:sp>
    </p:spTree>
    <p:extLst>
      <p:ext uri="{BB962C8B-B14F-4D97-AF65-F5344CB8AC3E}">
        <p14:creationId xmlns:p14="http://schemas.microsoft.com/office/powerpoint/2010/main" val="2457106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Line 2"/>
          <p:cNvSpPr>
            <a:spLocks noChangeShapeType="1"/>
          </p:cNvSpPr>
          <p:nvPr/>
        </p:nvSpPr>
        <p:spPr bwMode="auto">
          <a:xfrm>
            <a:off x="152400" y="1524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39" name="Line 3"/>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40" name="Rectangle 4"/>
          <p:cNvSpPr>
            <a:spLocks noChangeArrowheads="1"/>
          </p:cNvSpPr>
          <p:nvPr/>
        </p:nvSpPr>
        <p:spPr bwMode="auto">
          <a:xfrm>
            <a:off x="76200" y="228600"/>
            <a:ext cx="86534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3200" b="1">
                <a:solidFill>
                  <a:schemeClr val="hlink"/>
                </a:solidFill>
                <a:effectLst>
                  <a:outerShdw blurRad="38100" dist="38100" dir="2700000" algn="tl">
                    <a:srgbClr val="C0C0C0"/>
                  </a:outerShdw>
                </a:effectLst>
                <a:latin typeface="黑体" pitchFamily="2" charset="-122"/>
                <a:ea typeface="黑体" pitchFamily="2" charset="-122"/>
              </a:rPr>
              <a:t>3.4.3  邮件消息格式</a:t>
            </a:r>
          </a:p>
          <a:p>
            <a:pPr eaLnBrk="1" hangingPunct="1">
              <a:lnSpc>
                <a:spcPct val="110000"/>
              </a:lnSpc>
              <a:spcBef>
                <a:spcPct val="20000"/>
              </a:spcBef>
              <a:buClr>
                <a:schemeClr val="folHlink"/>
              </a:buClr>
              <a:buSzPct val="60000"/>
              <a:buFont typeface="Wingdings" pitchFamily="2" charset="2"/>
              <a:buNone/>
            </a:pPr>
            <a:r>
              <a:rPr lang="zh-CN" altLang="en-US" sz="2000" b="1">
                <a:solidFill>
                  <a:schemeClr val="hlink"/>
                </a:solidFill>
                <a:ea typeface="宋体" pitchFamily="2" charset="-122"/>
              </a:rPr>
              <a:t>        </a:t>
            </a:r>
          </a:p>
        </p:txBody>
      </p:sp>
      <p:pic>
        <p:nvPicPr>
          <p:cNvPr id="347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25525"/>
            <a:ext cx="8340725" cy="537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7142" name="Text Box 6"/>
          <p:cNvSpPr txBox="1">
            <a:spLocks noChangeArrowheads="1"/>
          </p:cNvSpPr>
          <p:nvPr/>
        </p:nvSpPr>
        <p:spPr bwMode="auto">
          <a:xfrm>
            <a:off x="3886200" y="838200"/>
            <a:ext cx="4724400" cy="457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solidFill>
                  <a:srgbClr val="0000FF"/>
                </a:solidFill>
                <a:latin typeface="Times New Roman" pitchFamily="18" charset="0"/>
                <a:ea typeface="宋体" pitchFamily="2" charset="-122"/>
              </a:rPr>
              <a:t>Figure 3.4.3</a:t>
            </a:r>
            <a:r>
              <a:rPr lang="en-US" altLang="zh-CN" sz="2400" b="1" i="1">
                <a:solidFill>
                  <a:schemeClr val="accent2"/>
                </a:solidFill>
                <a:latin typeface="Times New Roman" pitchFamily="18" charset="0"/>
                <a:ea typeface="宋体" pitchFamily="2" charset="-122"/>
              </a:rPr>
              <a:t>    </a:t>
            </a:r>
            <a:r>
              <a:rPr lang="en-US" altLang="zh-CN" sz="2400" b="1" i="1">
                <a:latin typeface="Times New Roman" pitchFamily="18" charset="0"/>
                <a:ea typeface="宋体" pitchFamily="2" charset="-122"/>
              </a:rPr>
              <a:t>Format of an email</a:t>
            </a:r>
          </a:p>
        </p:txBody>
      </p:sp>
    </p:spTree>
    <p:extLst>
      <p:ext uri="{BB962C8B-B14F-4D97-AF65-F5344CB8AC3E}">
        <p14:creationId xmlns:p14="http://schemas.microsoft.com/office/powerpoint/2010/main" val="31528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Line 2"/>
          <p:cNvSpPr>
            <a:spLocks noChangeShapeType="1"/>
          </p:cNvSpPr>
          <p:nvPr/>
        </p:nvSpPr>
        <p:spPr bwMode="auto">
          <a:xfrm>
            <a:off x="228600" y="63246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3763" name="Rectangle 3"/>
          <p:cNvSpPr>
            <a:spLocks noChangeArrowheads="1"/>
          </p:cNvSpPr>
          <p:nvPr/>
        </p:nvSpPr>
        <p:spPr bwMode="auto">
          <a:xfrm>
            <a:off x="76200" y="1522413"/>
            <a:ext cx="879316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5000"/>
              </a:lnSpc>
              <a:spcBef>
                <a:spcPct val="20000"/>
              </a:spcBef>
              <a:buClr>
                <a:schemeClr val="folHlink"/>
              </a:buClr>
              <a:buSzPct val="60000"/>
              <a:buFont typeface="Wingdings" pitchFamily="2" charset="2"/>
              <a:buNone/>
            </a:pPr>
            <a:r>
              <a:rPr lang="zh-CN" altLang="en-US" sz="3200" b="1">
                <a:solidFill>
                  <a:schemeClr val="hlink"/>
                </a:solidFill>
                <a:effectLst>
                  <a:outerShdw blurRad="38100" dist="38100" dir="2700000" algn="tl">
                    <a:srgbClr val="C0C0C0"/>
                  </a:outerShdw>
                </a:effectLst>
                <a:latin typeface="黑体" pitchFamily="2" charset="-122"/>
                <a:ea typeface="黑体" pitchFamily="2" charset="-122"/>
              </a:rPr>
              <a:t>3.4.5  邮件访问协议</a:t>
            </a:r>
            <a:endParaRPr lang="zh-CN" altLang="en-US" sz="2800" b="1">
              <a:solidFill>
                <a:srgbClr val="D60093"/>
              </a:solidFill>
              <a:effectLst>
                <a:outerShdw blurRad="38100" dist="38100" dir="2700000" algn="tl">
                  <a:srgbClr val="C0C0C0"/>
                </a:outerShdw>
              </a:effectLst>
              <a:latin typeface="Arial" pitchFamily="34" charset="0"/>
              <a:ea typeface="宋体" pitchFamily="2" charset="-122"/>
            </a:endParaRPr>
          </a:p>
        </p:txBody>
      </p:sp>
      <p:sp>
        <p:nvSpPr>
          <p:cNvPr id="373764"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73765"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3766"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73767"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73768"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3769" name="Rectangle 9"/>
          <p:cNvSpPr>
            <a:spLocks noChangeArrowheads="1"/>
          </p:cNvSpPr>
          <p:nvPr/>
        </p:nvSpPr>
        <p:spPr bwMode="auto">
          <a:xfrm>
            <a:off x="231775" y="2438400"/>
            <a:ext cx="87915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000" b="1">
                <a:effectLst>
                  <a:outerShdw blurRad="38100" dist="38100" dir="2700000" algn="tl">
                    <a:srgbClr val="C0C0C0"/>
                  </a:outerShdw>
                </a:effectLst>
                <a:ea typeface="宋体" pitchFamily="2" charset="-122"/>
              </a:rPr>
              <a:t>         </a:t>
            </a:r>
            <a:r>
              <a:rPr lang="zh-CN" altLang="en-US" sz="2800" b="1">
                <a:effectLst>
                  <a:outerShdw blurRad="38100" dist="38100" dir="2700000" algn="tl">
                    <a:srgbClr val="C0C0C0"/>
                  </a:outerShdw>
                </a:effectLst>
                <a:ea typeface="宋体" pitchFamily="2" charset="-122"/>
              </a:rPr>
              <a:t>邮件消息的接收者在本地</a:t>
            </a:r>
            <a:r>
              <a:rPr lang="zh-CN" altLang="en-US" sz="2800" b="1">
                <a:effectLst>
                  <a:outerShdw blurRad="38100" dist="38100" dir="2700000" algn="tl">
                    <a:srgbClr val="C0C0C0"/>
                  </a:outerShdw>
                </a:effectLst>
                <a:latin typeface="Arial" pitchFamily="34" charset="0"/>
                <a:ea typeface="宋体" pitchFamily="2" charset="-122"/>
              </a:rPr>
              <a:t>PC</a:t>
            </a:r>
            <a:r>
              <a:rPr lang="zh-CN" altLang="en-US" sz="2800" b="1">
                <a:effectLst>
                  <a:outerShdw blurRad="38100" dist="38100" dir="2700000" algn="tl">
                    <a:srgbClr val="C0C0C0"/>
                  </a:outerShdw>
                </a:effectLst>
                <a:ea typeface="宋体" pitchFamily="2" charset="-122"/>
              </a:rPr>
              <a:t>机上执行用户代理时，很自然的</a:t>
            </a:r>
            <a:r>
              <a:rPr lang="zh-CN" altLang="en-US" sz="2800" b="1">
                <a:solidFill>
                  <a:schemeClr val="hlink"/>
                </a:solidFill>
                <a:effectLst>
                  <a:outerShdw blurRad="38100" dist="38100" dir="2700000" algn="tl">
                    <a:srgbClr val="C0C0C0"/>
                  </a:outerShdw>
                </a:effectLst>
                <a:ea typeface="隶书" pitchFamily="49" charset="-122"/>
              </a:rPr>
              <a:t>一个想法</a:t>
            </a:r>
            <a:r>
              <a:rPr lang="zh-CN" altLang="en-US" sz="2800" b="1">
                <a:effectLst>
                  <a:outerShdw blurRad="38100" dist="38100" dir="2700000" algn="tl">
                    <a:srgbClr val="C0C0C0"/>
                  </a:outerShdw>
                </a:effectLst>
                <a:ea typeface="宋体" pitchFamily="2" charset="-122"/>
              </a:rPr>
              <a:t>是在本地</a:t>
            </a:r>
            <a:r>
              <a:rPr lang="zh-CN" altLang="en-US" sz="2800" b="1">
                <a:effectLst>
                  <a:outerShdw blurRad="38100" dist="38100" dir="2700000" algn="tl">
                    <a:srgbClr val="C0C0C0"/>
                  </a:outerShdw>
                </a:effectLst>
                <a:latin typeface="Arial" pitchFamily="34" charset="0"/>
                <a:ea typeface="宋体" pitchFamily="2" charset="-122"/>
              </a:rPr>
              <a:t>PC</a:t>
            </a:r>
            <a:r>
              <a:rPr lang="zh-CN" altLang="en-US" sz="2800" b="1">
                <a:effectLst>
                  <a:outerShdw blurRad="38100" dist="38100" dir="2700000" algn="tl">
                    <a:srgbClr val="C0C0C0"/>
                  </a:outerShdw>
                </a:effectLst>
                <a:ea typeface="宋体" pitchFamily="2" charset="-122"/>
              </a:rPr>
              <a:t>机上也运行邮件服务器。然而这种方法存在一个问题：</a:t>
            </a:r>
            <a:endParaRPr lang="zh-CN" altLang="en-US" sz="3200" b="1">
              <a:solidFill>
                <a:srgbClr val="D60093"/>
              </a:solidFill>
              <a:effectLst>
                <a:outerShdw blurRad="38100" dist="38100" dir="2700000" algn="tl">
                  <a:srgbClr val="C0C0C0"/>
                </a:outerShdw>
              </a:effectLst>
              <a:ea typeface="宋体" pitchFamily="2" charset="-122"/>
            </a:endParaRPr>
          </a:p>
        </p:txBody>
      </p:sp>
      <p:sp>
        <p:nvSpPr>
          <p:cNvPr id="373770" name="Rectangle 10"/>
          <p:cNvSpPr>
            <a:spLocks noChangeArrowheads="1"/>
          </p:cNvSpPr>
          <p:nvPr/>
        </p:nvSpPr>
        <p:spPr bwMode="auto">
          <a:xfrm>
            <a:off x="838200" y="4267200"/>
            <a:ext cx="396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ea typeface="宋体" pitchFamily="2" charset="-122"/>
              </a:rPr>
              <a:t> </a:t>
            </a:r>
            <a:r>
              <a:rPr lang="zh-CN" altLang="en-US" sz="3200" b="1">
                <a:solidFill>
                  <a:srgbClr val="D60093"/>
                </a:solidFill>
                <a:effectLst>
                  <a:outerShdw blurRad="38100" dist="38100" dir="2700000" algn="tl">
                    <a:srgbClr val="C0C0C0"/>
                  </a:outerShdw>
                </a:effectLst>
                <a:ea typeface="宋体" pitchFamily="2" charset="-122"/>
              </a:rPr>
              <a:t>思  考？</a:t>
            </a:r>
          </a:p>
        </p:txBody>
      </p:sp>
    </p:spTree>
    <p:extLst>
      <p:ext uri="{BB962C8B-B14F-4D97-AF65-F5344CB8AC3E}">
        <p14:creationId xmlns:p14="http://schemas.microsoft.com/office/powerpoint/2010/main" val="38879177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787" name="Text Box 3"/>
          <p:cNvSpPr txBox="1">
            <a:spLocks noChangeArrowheads="1"/>
          </p:cNvSpPr>
          <p:nvPr/>
        </p:nvSpPr>
        <p:spPr bwMode="auto">
          <a:xfrm>
            <a:off x="381000" y="1943100"/>
            <a:ext cx="8534400" cy="341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20000"/>
              </a:spcBef>
              <a:buClr>
                <a:schemeClr val="tx2"/>
              </a:buClr>
              <a:buSzPct val="90000"/>
              <a:buFont typeface="Wingdings" pitchFamily="2" charset="2"/>
              <a:buNone/>
            </a:pPr>
            <a:r>
              <a:rPr lang="zh-CN" altLang="en-US" sz="2800" b="1">
                <a:effectLst>
                  <a:outerShdw blurRad="38100" dist="38100" dir="2700000" algn="tl">
                    <a:srgbClr val="C0C0C0"/>
                  </a:outerShdw>
                </a:effectLst>
                <a:latin typeface="Times New Roman" pitchFamily="18" charset="0"/>
                <a:ea typeface="宋体" pitchFamily="2" charset="-122"/>
              </a:rPr>
              <a:t>       </a:t>
            </a:r>
            <a:r>
              <a:rPr lang="zh-CN" altLang="en-US" sz="2800" b="1" u="sng">
                <a:solidFill>
                  <a:schemeClr val="hlink"/>
                </a:solidFill>
                <a:effectLst>
                  <a:outerShdw blurRad="38100" dist="38100" dir="2700000" algn="tl">
                    <a:srgbClr val="C0C0C0"/>
                  </a:outerShdw>
                </a:effectLst>
                <a:latin typeface="Times New Roman" pitchFamily="18" charset="0"/>
                <a:ea typeface="黑体" pitchFamily="2" charset="-122"/>
              </a:rPr>
              <a:t>邮件服务器</a:t>
            </a:r>
            <a:r>
              <a:rPr lang="zh-CN" altLang="en-US" sz="2800" b="1">
                <a:effectLst>
                  <a:outerShdw blurRad="38100" dist="38100" dir="2700000" algn="tl">
                    <a:srgbClr val="C0C0C0"/>
                  </a:outerShdw>
                </a:effectLst>
                <a:latin typeface="Times New Roman" pitchFamily="18" charset="0"/>
                <a:ea typeface="宋体" pitchFamily="2" charset="-122"/>
              </a:rPr>
              <a:t>是管理邮箱并运行</a:t>
            </a:r>
            <a:r>
              <a:rPr lang="zh-CN" altLang="en-US" sz="2800" b="1">
                <a:effectLst>
                  <a:outerShdw blurRad="38100" dist="38100" dir="2700000" algn="tl">
                    <a:srgbClr val="C0C0C0"/>
                  </a:outerShdw>
                </a:effectLst>
                <a:latin typeface="Arial" pitchFamily="34" charset="0"/>
                <a:ea typeface="宋体" pitchFamily="2" charset="-122"/>
              </a:rPr>
              <a:t>SMTP</a:t>
            </a:r>
            <a:r>
              <a:rPr lang="zh-CN" altLang="en-US" sz="2800" b="1">
                <a:effectLst>
                  <a:outerShdw blurRad="38100" dist="38100" dir="2700000" algn="tl">
                    <a:srgbClr val="C0C0C0"/>
                  </a:outerShdw>
                </a:effectLst>
                <a:latin typeface="Times New Roman" pitchFamily="18" charset="0"/>
                <a:ea typeface="宋体" pitchFamily="2" charset="-122"/>
              </a:rPr>
              <a:t>的客户端和服务器端的，</a:t>
            </a:r>
            <a:r>
              <a:rPr lang="zh-CN" altLang="en-US" sz="2800" b="1">
                <a:solidFill>
                  <a:schemeClr val="folHlink"/>
                </a:solidFill>
                <a:effectLst>
                  <a:outerShdw blurRad="38100" dist="38100" dir="2700000" algn="tl">
                    <a:srgbClr val="C0C0C0"/>
                  </a:outerShdw>
                </a:effectLst>
                <a:latin typeface="楷体_GB2312" pitchFamily="49" charset="-122"/>
                <a:ea typeface="黑体" pitchFamily="2" charset="-122"/>
              </a:rPr>
              <a:t>这意味着</a:t>
            </a:r>
            <a:r>
              <a:rPr lang="zh-CN" altLang="en-US" sz="2800" b="1">
                <a:effectLst>
                  <a:outerShdw blurRad="38100" dist="38100" dir="2700000" algn="tl">
                    <a:srgbClr val="C0C0C0"/>
                  </a:outerShdw>
                </a:effectLst>
                <a:latin typeface="Times New Roman" pitchFamily="18" charset="0"/>
                <a:ea typeface="宋体" pitchFamily="2" charset="-122"/>
              </a:rPr>
              <a:t>如果收信人把自己的邮件服务器驻留在本地</a:t>
            </a:r>
            <a:r>
              <a:rPr lang="zh-CN" altLang="en-US" sz="2800" b="1">
                <a:effectLst>
                  <a:outerShdw blurRad="38100" dist="38100" dir="2700000" algn="tl">
                    <a:srgbClr val="C0C0C0"/>
                  </a:outerShdw>
                </a:effectLst>
                <a:latin typeface="Arial" pitchFamily="34" charset="0"/>
                <a:ea typeface="宋体" pitchFamily="2" charset="-122"/>
              </a:rPr>
              <a:t>PC</a:t>
            </a:r>
            <a:r>
              <a:rPr lang="zh-CN" altLang="en-US" sz="2800" b="1">
                <a:effectLst>
                  <a:outerShdw blurRad="38100" dist="38100" dir="2700000" algn="tl">
                    <a:srgbClr val="C0C0C0"/>
                  </a:outerShdw>
                </a:effectLst>
                <a:latin typeface="Times New Roman" pitchFamily="18" charset="0"/>
                <a:ea typeface="宋体" pitchFamily="2" charset="-122"/>
              </a:rPr>
              <a:t>机上，那么他</a:t>
            </a:r>
            <a:r>
              <a:rPr lang="zh-CN" altLang="en-US" sz="2800" b="1">
                <a:solidFill>
                  <a:srgbClr val="071EF9"/>
                </a:solidFill>
                <a:effectLst>
                  <a:outerShdw blurRad="38100" dist="38100" dir="2700000" algn="tl">
                    <a:srgbClr val="C0C0C0"/>
                  </a:outerShdw>
                </a:effectLst>
                <a:latin typeface="Times New Roman" pitchFamily="18" charset="0"/>
                <a:ea typeface="黑体" pitchFamily="2" charset="-122"/>
              </a:rPr>
              <a:t>不得不始终开着</a:t>
            </a:r>
            <a:r>
              <a:rPr lang="zh-CN" altLang="en-US" sz="2800" b="1">
                <a:effectLst>
                  <a:outerShdw blurRad="38100" dist="38100" dir="2700000" algn="tl">
                    <a:srgbClr val="C0C0C0"/>
                  </a:outerShdw>
                </a:effectLst>
                <a:latin typeface="Times New Roman" pitchFamily="18" charset="0"/>
                <a:ea typeface="宋体" pitchFamily="2" charset="-122"/>
              </a:rPr>
              <a:t>这台</a:t>
            </a:r>
            <a:r>
              <a:rPr lang="zh-CN" altLang="en-US" sz="2800" b="1">
                <a:effectLst>
                  <a:outerShdw blurRad="38100" dist="38100" dir="2700000" algn="tl">
                    <a:srgbClr val="C0C0C0"/>
                  </a:outerShdw>
                </a:effectLst>
                <a:latin typeface="Arial" pitchFamily="34" charset="0"/>
                <a:ea typeface="宋体" pitchFamily="2" charset="-122"/>
              </a:rPr>
              <a:t>PC</a:t>
            </a:r>
            <a:r>
              <a:rPr lang="zh-CN" altLang="en-US" sz="2800" b="1">
                <a:effectLst>
                  <a:outerShdw blurRad="38100" dist="38100" dir="2700000" algn="tl">
                    <a:srgbClr val="C0C0C0"/>
                  </a:outerShdw>
                </a:effectLst>
                <a:latin typeface="Times New Roman" pitchFamily="18" charset="0"/>
                <a:ea typeface="宋体" pitchFamily="2" charset="-122"/>
              </a:rPr>
              <a:t>机并连接在因特网上，以便接收可能在任意时刻到达的新邮件。对于绝大多数因特网用户来说，这显然是不现实的做法。</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 </a:t>
            </a:r>
          </a:p>
        </p:txBody>
      </p:sp>
      <p:sp>
        <p:nvSpPr>
          <p:cNvPr id="374788"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74789"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790"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74791"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74792"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3038264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5811" name="Text Box 3"/>
          <p:cNvSpPr txBox="1">
            <a:spLocks noChangeArrowheads="1"/>
          </p:cNvSpPr>
          <p:nvPr/>
        </p:nvSpPr>
        <p:spPr bwMode="auto">
          <a:xfrm>
            <a:off x="381000" y="1844675"/>
            <a:ext cx="8488363" cy="286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20000"/>
              </a:spcBef>
              <a:buClr>
                <a:schemeClr val="tx2"/>
              </a:buClr>
              <a:buSzPct val="90000"/>
              <a:buFont typeface="Wingdings" pitchFamily="2" charset="2"/>
              <a:buNone/>
            </a:pPr>
            <a:r>
              <a:rPr lang="zh-CN" altLang="en-US" sz="2800" b="1">
                <a:effectLst>
                  <a:outerShdw blurRad="38100" dist="38100" dir="2700000" algn="tl">
                    <a:srgbClr val="C0C0C0"/>
                  </a:outerShdw>
                </a:effectLst>
                <a:latin typeface="Times New Roman" pitchFamily="18" charset="0"/>
                <a:ea typeface="宋体" pitchFamily="2" charset="-122"/>
              </a:rPr>
              <a:t>相反，</a:t>
            </a:r>
            <a:r>
              <a:rPr lang="zh-CN" altLang="en-US" sz="2800" b="1" u="sng">
                <a:solidFill>
                  <a:schemeClr val="hlink"/>
                </a:solidFill>
                <a:effectLst>
                  <a:outerShdw blurRad="38100" dist="38100" dir="2700000" algn="tl">
                    <a:srgbClr val="C0C0C0"/>
                  </a:outerShdw>
                </a:effectLst>
                <a:latin typeface="黑体" pitchFamily="2" charset="-122"/>
                <a:ea typeface="黑体" pitchFamily="2" charset="-122"/>
              </a:rPr>
              <a:t>用户一般只在本地PC机上运行一个用户代理</a:t>
            </a:r>
            <a:r>
              <a:rPr lang="zh-CN" altLang="en-US" sz="2800" b="1">
                <a:solidFill>
                  <a:schemeClr val="folHlink"/>
                </a:solidFill>
                <a:effectLst>
                  <a:outerShdw blurRad="38100" dist="38100" dir="2700000" algn="tl">
                    <a:srgbClr val="C0C0C0"/>
                  </a:outerShdw>
                </a:effectLst>
                <a:latin typeface="Times New Roman" pitchFamily="18" charset="0"/>
                <a:ea typeface="宋体" pitchFamily="2" charset="-122"/>
              </a:rPr>
              <a:t>，</a:t>
            </a:r>
            <a:r>
              <a:rPr lang="zh-CN" altLang="en-US" sz="2800" b="1">
                <a:effectLst>
                  <a:outerShdw blurRad="38100" dist="38100" dir="2700000" algn="tl">
                    <a:srgbClr val="C0C0C0"/>
                  </a:outerShdw>
                </a:effectLst>
                <a:latin typeface="Times New Roman" pitchFamily="18" charset="0"/>
                <a:ea typeface="宋体" pitchFamily="2" charset="-122"/>
              </a:rPr>
              <a:t>由它</a:t>
            </a:r>
            <a:r>
              <a:rPr lang="zh-CN" altLang="en-US" sz="2800" b="1">
                <a:solidFill>
                  <a:srgbClr val="071EF9"/>
                </a:solidFill>
                <a:effectLst>
                  <a:outerShdw blurRad="38100" dist="38100" dir="2700000" algn="tl">
                    <a:srgbClr val="C0C0C0"/>
                  </a:outerShdw>
                </a:effectLst>
                <a:latin typeface="Times New Roman" pitchFamily="18" charset="0"/>
                <a:ea typeface="黑体" pitchFamily="2" charset="-122"/>
              </a:rPr>
              <a:t>远程访问</a:t>
            </a:r>
            <a:r>
              <a:rPr lang="zh-CN" altLang="en-US" sz="2800" b="1">
                <a:effectLst>
                  <a:outerShdw blurRad="38100" dist="38100" dir="2700000" algn="tl">
                    <a:srgbClr val="C0C0C0"/>
                  </a:outerShdw>
                </a:effectLst>
                <a:latin typeface="Times New Roman" pitchFamily="18" charset="0"/>
                <a:ea typeface="宋体" pitchFamily="2" charset="-122"/>
              </a:rPr>
              <a:t>存放在某台共享的邮件服务器主机上的邮箱，而该邮件服务器主机总是连接在因特网上并为多个用户所共享。该主机及其上的邮件服务器一般由该用户的</a:t>
            </a:r>
            <a:r>
              <a:rPr lang="zh-CN" altLang="en-US" sz="2800" b="1">
                <a:effectLst>
                  <a:outerShdw blurRad="38100" dist="38100" dir="2700000" algn="tl">
                    <a:srgbClr val="C0C0C0"/>
                  </a:outerShdw>
                </a:effectLst>
                <a:latin typeface="Arial" pitchFamily="34" charset="0"/>
                <a:ea typeface="宋体" pitchFamily="2" charset="-122"/>
              </a:rPr>
              <a:t>ISP(</a:t>
            </a:r>
            <a:r>
              <a:rPr lang="zh-CN" altLang="en-US" sz="2800" b="1">
                <a:effectLst>
                  <a:outerShdw blurRad="38100" dist="38100" dir="2700000" algn="tl">
                    <a:srgbClr val="C0C0C0"/>
                  </a:outerShdw>
                </a:effectLst>
                <a:latin typeface="Times New Roman" pitchFamily="18" charset="0"/>
                <a:ea typeface="宋体" pitchFamily="2" charset="-122"/>
              </a:rPr>
              <a:t>例如大学或公司</a:t>
            </a:r>
            <a:r>
              <a:rPr lang="zh-CN" altLang="en-US" sz="2800" b="1">
                <a:effectLst>
                  <a:outerShdw blurRad="38100" dist="38100" dir="2700000" algn="tl">
                    <a:srgbClr val="C0C0C0"/>
                  </a:outerShdw>
                </a:effectLst>
                <a:latin typeface="Arial" pitchFamily="34" charset="0"/>
                <a:ea typeface="宋体" pitchFamily="2" charset="-122"/>
              </a:rPr>
              <a:t>)</a:t>
            </a:r>
            <a:r>
              <a:rPr lang="zh-CN" altLang="en-US" sz="2800" b="1">
                <a:effectLst>
                  <a:outerShdw blurRad="38100" dist="38100" dir="2700000" algn="tl">
                    <a:srgbClr val="C0C0C0"/>
                  </a:outerShdw>
                </a:effectLst>
                <a:latin typeface="Times New Roman" pitchFamily="18" charset="0"/>
                <a:ea typeface="宋体" pitchFamily="2" charset="-122"/>
              </a:rPr>
              <a:t>维护。</a:t>
            </a:r>
            <a:endPar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75812"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75813"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5814"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75815"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75816" name="未知"/>
          <p:cNvSpPr>
            <a:spLocks/>
          </p:cNvSpPr>
          <p:nvPr/>
        </p:nvSpPr>
        <p:spPr bwMode="auto">
          <a:xfrm>
            <a:off x="-519113" y="831850"/>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6340831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6835" name="Text Box 3"/>
          <p:cNvSpPr txBox="1">
            <a:spLocks noChangeArrowheads="1"/>
          </p:cNvSpPr>
          <p:nvPr/>
        </p:nvSpPr>
        <p:spPr bwMode="auto">
          <a:xfrm>
            <a:off x="381000" y="1976438"/>
            <a:ext cx="8488363" cy="230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20000"/>
              </a:spcBef>
              <a:buClr>
                <a:schemeClr val="tx2"/>
              </a:buClr>
              <a:buSzPct val="90000"/>
              <a:buFont typeface="Wingdings" pitchFamily="2" charset="2"/>
              <a:buNone/>
            </a:pP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    既然</a:t>
            </a:r>
            <a:r>
              <a:rPr lang="zh-CN" altLang="en-US" sz="2800" b="1" u="sng">
                <a:solidFill>
                  <a:schemeClr val="hlink"/>
                </a:solidFill>
                <a:effectLst>
                  <a:outerShdw blurRad="38100" dist="38100" dir="2700000" algn="tl">
                    <a:srgbClr val="C0C0C0"/>
                  </a:outerShdw>
                </a:effectLst>
                <a:latin typeface="黑体" pitchFamily="2" charset="-122"/>
                <a:ea typeface="黑体" pitchFamily="2" charset="-122"/>
              </a:rPr>
              <a:t>用户代理</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运行在各个用户的本地PC机上，</a:t>
            </a:r>
            <a:r>
              <a:rPr lang="zh-CN" altLang="en-US" sz="2800" b="1" u="sng">
                <a:solidFill>
                  <a:schemeClr val="hlink"/>
                </a:solidFill>
                <a:effectLst>
                  <a:outerShdw blurRad="38100" dist="38100" dir="2700000" algn="tl">
                    <a:srgbClr val="C0C0C0"/>
                  </a:outerShdw>
                </a:effectLst>
                <a:latin typeface="黑体" pitchFamily="2" charset="-122"/>
                <a:ea typeface="黑体" pitchFamily="2" charset="-122"/>
              </a:rPr>
              <a:t>邮件服务器</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则运行在ISP或机构内部网络中的某台服务器主机上，那么用户代理和邮件服务器之间就得</a:t>
            </a:r>
            <a:r>
              <a:rPr lang="zh-CN" altLang="en-US" sz="2800" b="1" u="sng">
                <a:solidFill>
                  <a:srgbClr val="660066"/>
                </a:solidFill>
                <a:effectLst>
                  <a:outerShdw blurRad="38100" dist="38100" dir="2700000" algn="tl">
                    <a:srgbClr val="C0C0C0"/>
                  </a:outerShdw>
                </a:effectLst>
                <a:latin typeface="黑体" pitchFamily="2" charset="-122"/>
                <a:ea typeface="黑体" pitchFamily="2" charset="-122"/>
              </a:rPr>
              <a:t>有一个彼此通信的协议</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 </a:t>
            </a:r>
          </a:p>
        </p:txBody>
      </p:sp>
      <p:sp>
        <p:nvSpPr>
          <p:cNvPr id="376836"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76837"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6838"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76839"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76840" name="未知"/>
          <p:cNvSpPr>
            <a:spLocks/>
          </p:cNvSpPr>
          <p:nvPr/>
        </p:nvSpPr>
        <p:spPr bwMode="auto">
          <a:xfrm>
            <a:off x="-519113" y="831850"/>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324145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59" name="Rectangle 3"/>
          <p:cNvSpPr>
            <a:spLocks noChangeArrowheads="1"/>
          </p:cNvSpPr>
          <p:nvPr/>
        </p:nvSpPr>
        <p:spPr bwMode="auto">
          <a:xfrm>
            <a:off x="152400" y="1524000"/>
            <a:ext cx="87915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solidFill>
                  <a:srgbClr val="071EF9"/>
                </a:solidFill>
                <a:effectLst>
                  <a:outerShdw blurRad="38100" dist="38100" dir="2700000" algn="tl">
                    <a:srgbClr val="C0C0C0"/>
                  </a:outerShdw>
                </a:effectLst>
                <a:latin typeface="黑体" pitchFamily="2" charset="-122"/>
                <a:ea typeface="黑体" pitchFamily="2" charset="-122"/>
              </a:rPr>
              <a:t>    在本地</a:t>
            </a:r>
            <a:r>
              <a:rPr lang="zh-CN" altLang="en-US" sz="2800" b="1">
                <a:solidFill>
                  <a:srgbClr val="071EF9"/>
                </a:solidFill>
                <a:effectLst>
                  <a:outerShdw blurRad="38100" dist="38100" dir="2700000" algn="tl">
                    <a:srgbClr val="C0C0C0"/>
                  </a:outerShdw>
                </a:effectLst>
                <a:latin typeface="Arial" pitchFamily="34" charset="0"/>
                <a:ea typeface="黑体" pitchFamily="2" charset="-122"/>
              </a:rPr>
              <a:t>PC</a:t>
            </a:r>
            <a:r>
              <a:rPr lang="zh-CN" altLang="en-US" sz="2800" b="1">
                <a:solidFill>
                  <a:srgbClr val="071EF9"/>
                </a:solidFill>
                <a:effectLst>
                  <a:outerShdw blurRad="38100" dist="38100" dir="2700000" algn="tl">
                    <a:srgbClr val="C0C0C0"/>
                  </a:outerShdw>
                </a:effectLst>
                <a:latin typeface="黑体" pitchFamily="2" charset="-122"/>
                <a:ea typeface="黑体" pitchFamily="2" charset="-122"/>
              </a:rPr>
              <a:t>机上运行用户代理的收信人该如何获取已到达自己的邮件服务器的邮件消息？</a:t>
            </a:r>
          </a:p>
        </p:txBody>
      </p:sp>
      <p:sp>
        <p:nvSpPr>
          <p:cNvPr id="377860" name="Rectangle 4"/>
          <p:cNvSpPr>
            <a:spLocks noChangeArrowheads="1"/>
          </p:cNvSpPr>
          <p:nvPr/>
        </p:nvSpPr>
        <p:spPr bwMode="auto">
          <a:xfrm>
            <a:off x="152400" y="2895600"/>
            <a:ext cx="87931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a:effectLst>
                  <a:outerShdw blurRad="38100" dist="38100" dir="2700000" algn="tl">
                    <a:srgbClr val="C0C0C0"/>
                  </a:outerShdw>
                </a:effectLst>
                <a:latin typeface="黑体" pitchFamily="2" charset="-122"/>
                <a:ea typeface="黑体" pitchFamily="2" charset="-122"/>
              </a:rPr>
              <a:t> </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这可通过</a:t>
            </a:r>
            <a:r>
              <a:rPr lang="zh-CN" altLang="en-US" sz="2800" b="1">
                <a:solidFill>
                  <a:schemeClr val="hlink"/>
                </a:solidFill>
                <a:effectLst>
                  <a:outerShdw blurRad="38100" dist="38100" dir="2700000" algn="tl">
                    <a:srgbClr val="C0C0C0"/>
                  </a:outerShdw>
                </a:effectLst>
                <a:latin typeface="黑体" pitchFamily="2" charset="-122"/>
                <a:ea typeface="黑体" pitchFamily="2" charset="-122"/>
              </a:rPr>
              <a:t>邮件访问协议</a:t>
            </a:r>
            <a:r>
              <a:rPr lang="zh-CN" altLang="en-US" sz="2800" b="1">
                <a:effectLst>
                  <a:outerShdw blurRad="38100" dist="38100" dir="2700000" algn="tl">
                    <a:srgbClr val="C0C0C0"/>
                  </a:outerShdw>
                </a:effectLst>
                <a:latin typeface="宋体" pitchFamily="2" charset="-122"/>
                <a:ea typeface="宋体" pitchFamily="2" charset="-122"/>
              </a:rPr>
              <a:t>。 </a:t>
            </a:r>
          </a:p>
        </p:txBody>
      </p:sp>
      <p:sp>
        <p:nvSpPr>
          <p:cNvPr id="377861" name="Text Box 5"/>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77862"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63" name="Rectangle 7"/>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77864" name="Text Box 8"/>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77865"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7866" name="Rectangle 10"/>
          <p:cNvSpPr>
            <a:spLocks noChangeArrowheads="1"/>
          </p:cNvSpPr>
          <p:nvPr/>
        </p:nvSpPr>
        <p:spPr bwMode="auto">
          <a:xfrm>
            <a:off x="76200" y="3810000"/>
            <a:ext cx="87931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目前流行的邮件访问协议有两个：</a:t>
            </a:r>
          </a:p>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000" b="1">
                <a:effectLst>
                  <a:outerShdw blurRad="38100" dist="38100" dir="2700000" algn="tl">
                    <a:srgbClr val="C0C0C0"/>
                  </a:outerShdw>
                </a:effectLst>
                <a:latin typeface="宋体" pitchFamily="2" charset="-122"/>
                <a:ea typeface="宋体" pitchFamily="2" charset="-122"/>
              </a:rPr>
              <a:t> ●</a:t>
            </a: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邮局协议版本3 </a:t>
            </a:r>
            <a:r>
              <a:rPr lang="zh-CN" altLang="en-US" sz="2800" b="1">
                <a:solidFill>
                  <a:schemeClr val="folHlink"/>
                </a:solidFill>
                <a:effectLst>
                  <a:outerShdw blurRad="38100" dist="38100" dir="2700000" algn="tl">
                    <a:srgbClr val="C0C0C0"/>
                  </a:outerShdw>
                </a:effectLst>
                <a:latin typeface="Arial" pitchFamily="34" charset="0"/>
                <a:ea typeface="宋体" pitchFamily="2" charset="-122"/>
              </a:rPr>
              <a:t>(POP3)</a:t>
            </a:r>
            <a:endParaRPr lang="zh-CN" altLang="en-US" sz="2800" b="1">
              <a:effectLst>
                <a:outerShdw blurRad="38100" dist="38100" dir="2700000" algn="tl">
                  <a:srgbClr val="C0C0C0"/>
                </a:outerShdw>
              </a:effectLst>
              <a:latin typeface="宋体" pitchFamily="2" charset="-122"/>
              <a:ea typeface="宋体" pitchFamily="2" charset="-122"/>
            </a:endParaRPr>
          </a:p>
        </p:txBody>
      </p:sp>
      <p:sp>
        <p:nvSpPr>
          <p:cNvPr id="377867" name="Rectangle 11"/>
          <p:cNvSpPr>
            <a:spLocks noChangeArrowheads="1"/>
          </p:cNvSpPr>
          <p:nvPr/>
        </p:nvSpPr>
        <p:spPr bwMode="auto">
          <a:xfrm>
            <a:off x="15875" y="5410200"/>
            <a:ext cx="8794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000" b="1">
                <a:effectLst>
                  <a:outerShdw blurRad="38100" dist="38100" dir="2700000" algn="tl">
                    <a:srgbClr val="C0C0C0"/>
                  </a:outerShdw>
                </a:effectLst>
                <a:latin typeface="宋体" pitchFamily="2" charset="-122"/>
                <a:ea typeface="宋体" pitchFamily="2" charset="-122"/>
              </a:rPr>
              <a:t>●</a:t>
            </a: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因特网邮件访问协议4 </a:t>
            </a:r>
            <a:r>
              <a:rPr lang="zh-CN" altLang="en-US" sz="2800" b="1">
                <a:solidFill>
                  <a:schemeClr val="folHlink"/>
                </a:solidFill>
                <a:effectLst>
                  <a:outerShdw blurRad="38100" dist="38100" dir="2700000" algn="tl">
                    <a:srgbClr val="C0C0C0"/>
                  </a:outerShdw>
                </a:effectLst>
                <a:latin typeface="Arial" pitchFamily="34" charset="0"/>
                <a:ea typeface="宋体" pitchFamily="2" charset="-122"/>
              </a:rPr>
              <a:t>(IMAP4)</a:t>
            </a:r>
            <a:r>
              <a:rPr lang="zh-CN" altLang="en-US" sz="2800" b="1">
                <a:solidFill>
                  <a:schemeClr val="folHlink"/>
                </a:solidFill>
                <a:effectLst>
                  <a:outerShdw blurRad="38100" dist="38100" dir="2700000" algn="tl">
                    <a:srgbClr val="C0C0C0"/>
                  </a:outerShdw>
                </a:effectLst>
                <a:latin typeface="宋体" pitchFamily="2" charset="-122"/>
                <a:ea typeface="宋体" pitchFamily="2" charset="-122"/>
              </a:rPr>
              <a:t>。</a:t>
            </a:r>
            <a:r>
              <a:rPr lang="zh-CN" altLang="en-US" sz="2800" b="1">
                <a:effectLst>
                  <a:outerShdw blurRad="38100" dist="38100" dir="2700000" algn="tl">
                    <a:srgbClr val="C0C0C0"/>
                  </a:outerShdw>
                </a:effectLst>
                <a:latin typeface="宋体" pitchFamily="2" charset="-122"/>
                <a:ea typeface="宋体" pitchFamily="2" charset="-122"/>
              </a:rPr>
              <a:t>  </a:t>
            </a:r>
          </a:p>
        </p:txBody>
      </p:sp>
    </p:spTree>
    <p:extLst>
      <p:ext uri="{BB962C8B-B14F-4D97-AF65-F5344CB8AC3E}">
        <p14:creationId xmlns:p14="http://schemas.microsoft.com/office/powerpoint/2010/main" val="4227419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78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7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bldLvl="0" autoUpdateAnimBg="0"/>
      <p:bldP spid="377866" grpId="0" bldLvl="0" autoUpdateAnimBg="0"/>
      <p:bldP spid="37786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531813" y="3971925"/>
            <a:ext cx="72405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Times New Roman" pitchFamily="18" charset="0"/>
                <a:ea typeface="宋体" pitchFamily="2" charset="-122"/>
              </a:rPr>
              <a:t>       因为</a:t>
            </a:r>
            <a:r>
              <a:rPr lang="zh-CN" altLang="en-US" sz="2800" b="1">
                <a:effectLst>
                  <a:outerShdw blurRad="38100" dist="38100" dir="2700000" algn="tl">
                    <a:srgbClr val="C0C0C0"/>
                  </a:outerShdw>
                </a:effectLst>
                <a:latin typeface="Times New Roman" pitchFamily="18" charset="0"/>
                <a:ea typeface="黑体" pitchFamily="2" charset="-122"/>
              </a:rPr>
              <a:t>邮件消息的获取是一个</a:t>
            </a:r>
            <a:r>
              <a:rPr lang="zh-CN" altLang="en-US" sz="2800" b="1">
                <a:solidFill>
                  <a:schemeClr val="hlink"/>
                </a:solidFill>
                <a:effectLst>
                  <a:outerShdw blurRad="38100" dist="38100" dir="2700000" algn="tl">
                    <a:srgbClr val="C0C0C0"/>
                  </a:outerShdw>
                </a:effectLst>
                <a:latin typeface="Times New Roman" pitchFamily="18" charset="0"/>
                <a:ea typeface="黑体" pitchFamily="2" charset="-122"/>
              </a:rPr>
              <a:t>内拉操作</a:t>
            </a:r>
            <a:r>
              <a:rPr lang="zh-CN" altLang="en-US" sz="2800" b="1">
                <a:effectLst>
                  <a:outerShdw blurRad="38100" dist="38100" dir="2700000" algn="tl">
                    <a:srgbClr val="C0C0C0"/>
                  </a:outerShdw>
                </a:effectLst>
                <a:latin typeface="Times New Roman" pitchFamily="18" charset="0"/>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Times New Roman" pitchFamily="18" charset="0"/>
                <a:ea typeface="宋体" pitchFamily="2" charset="-122"/>
              </a:rPr>
              <a:t>               而</a:t>
            </a:r>
            <a:r>
              <a:rPr lang="zh-CN" altLang="en-US" sz="2800" b="1">
                <a:effectLst>
                  <a:outerShdw blurRad="38100" dist="38100" dir="2700000" algn="tl">
                    <a:srgbClr val="C0C0C0"/>
                  </a:outerShdw>
                </a:effectLst>
                <a:latin typeface="Arial" pitchFamily="34" charset="0"/>
              </a:rPr>
              <a:t>SMTP</a:t>
            </a:r>
            <a:r>
              <a:rPr lang="zh-CN" altLang="en-US" sz="2800" b="1">
                <a:effectLst>
                  <a:outerShdw blurRad="38100" dist="38100" dir="2700000" algn="tl">
                    <a:srgbClr val="C0C0C0"/>
                  </a:outerShdw>
                </a:effectLst>
                <a:latin typeface="Times New Roman" pitchFamily="18" charset="0"/>
                <a:ea typeface="黑体" pitchFamily="2" charset="-122"/>
              </a:rPr>
              <a:t>是一个</a:t>
            </a:r>
            <a:r>
              <a:rPr lang="zh-CN" altLang="en-US" sz="2800" b="1">
                <a:solidFill>
                  <a:schemeClr val="hlink"/>
                </a:solidFill>
                <a:effectLst>
                  <a:outerShdw blurRad="38100" dist="38100" dir="2700000" algn="tl">
                    <a:srgbClr val="C0C0C0"/>
                  </a:outerShdw>
                </a:effectLst>
                <a:latin typeface="Times New Roman" pitchFamily="18" charset="0"/>
                <a:ea typeface="黑体" pitchFamily="2" charset="-122"/>
              </a:rPr>
              <a:t>外推协议</a:t>
            </a:r>
            <a:r>
              <a:rPr lang="zh-CN" altLang="en-US" sz="2800" b="1">
                <a:effectLst>
                  <a:outerShdw blurRad="38100" dist="38100" dir="2700000" algn="tl">
                    <a:srgbClr val="C0C0C0"/>
                  </a:outerShdw>
                </a:effectLst>
                <a:latin typeface="Times New Roman" pitchFamily="18" charset="0"/>
                <a:ea typeface="黑体" pitchFamily="2" charset="-122"/>
              </a:rPr>
              <a:t>。</a:t>
            </a:r>
            <a:endParaRPr lang="zh-CN" altLang="en-US" sz="2800" b="1">
              <a:effectLst>
                <a:outerShdw blurRad="38100" dist="38100" dir="2700000" algn="tl">
                  <a:srgbClr val="C0C0C0"/>
                </a:outerShdw>
              </a:effectLst>
            </a:endParaRPr>
          </a:p>
        </p:txBody>
      </p:sp>
      <p:sp>
        <p:nvSpPr>
          <p:cNvPr id="378883" name="Text Box 3"/>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78884"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885" name="Rectangle 5"/>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78886" name="Text Box 6"/>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78887"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888" name="Text Box 8"/>
          <p:cNvSpPr txBox="1">
            <a:spLocks noChangeArrowheads="1"/>
          </p:cNvSpPr>
          <p:nvPr/>
        </p:nvSpPr>
        <p:spPr bwMode="auto">
          <a:xfrm>
            <a:off x="190500" y="1524000"/>
            <a:ext cx="8724900"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10000"/>
              </a:lnSpc>
              <a:spcBef>
                <a:spcPct val="20000"/>
              </a:spcBef>
              <a:buClr>
                <a:schemeClr val="folHlink"/>
              </a:buClr>
              <a:buSzPct val="60000"/>
              <a:buFont typeface="Wingdings" pitchFamily="2" charset="2"/>
              <a:buNone/>
            </a:pPr>
            <a:r>
              <a:rPr lang="zh-CN" altLang="en-US" sz="2800" b="1">
                <a:solidFill>
                  <a:srgbClr val="D60093"/>
                </a:solidFill>
                <a:effectLst>
                  <a:outerShdw blurRad="38100" dist="38100" dir="2700000" algn="tl">
                    <a:srgbClr val="C0C0C0"/>
                  </a:outerShdw>
                </a:effectLst>
                <a:latin typeface="黑体" pitchFamily="2" charset="-122"/>
                <a:ea typeface="黑体" pitchFamily="2" charset="-122"/>
              </a:rPr>
              <a:t>注意:</a:t>
            </a:r>
          </a:p>
          <a:p>
            <a:pPr eaLnBrk="1" hangingPunct="1">
              <a:lnSpc>
                <a:spcPct val="110000"/>
              </a:lnSpc>
              <a:spcBef>
                <a:spcPct val="20000"/>
              </a:spcBef>
              <a:buClr>
                <a:schemeClr val="folHlink"/>
              </a:buClr>
              <a:buSzPct val="60000"/>
              <a:buFont typeface="Wingdings" pitchFamily="2" charset="2"/>
              <a:buNone/>
            </a:pPr>
            <a:r>
              <a:rPr lang="zh-CN" altLang="en-US" sz="2800" b="1">
                <a:solidFill>
                  <a:srgbClr val="D60093"/>
                </a:solidFill>
                <a:effectLst>
                  <a:outerShdw blurRad="38100" dist="38100" dir="2700000" algn="tl">
                    <a:srgbClr val="C0C0C0"/>
                  </a:outerShdw>
                </a:effectLst>
                <a:latin typeface="黑体" pitchFamily="2" charset="-122"/>
                <a:ea typeface="黑体" pitchFamily="2" charset="-122"/>
              </a:rPr>
              <a:t>    </a:t>
            </a:r>
            <a:r>
              <a:rPr lang="zh-CN" altLang="en-US" sz="2800" b="1">
                <a:effectLst>
                  <a:outerShdw blurRad="38100" dist="38100" dir="2700000" algn="tl">
                    <a:srgbClr val="C0C0C0"/>
                  </a:outerShdw>
                </a:effectLst>
                <a:latin typeface="Times New Roman" pitchFamily="18" charset="0"/>
                <a:ea typeface="宋体" pitchFamily="2" charset="-122"/>
              </a:rPr>
              <a:t>用户代理不可能使用</a:t>
            </a:r>
            <a:r>
              <a:rPr lang="zh-CN" altLang="en-US" sz="2800" b="1">
                <a:effectLst>
                  <a:outerShdw blurRad="38100" dist="38100" dir="2700000" algn="tl">
                    <a:srgbClr val="C0C0C0"/>
                  </a:outerShdw>
                </a:effectLst>
                <a:latin typeface="Arial" pitchFamily="34" charset="0"/>
              </a:rPr>
              <a:t>SMTP</a:t>
            </a:r>
            <a:r>
              <a:rPr lang="zh-CN" altLang="en-US" sz="2800" b="1">
                <a:effectLst>
                  <a:outerShdw blurRad="38100" dist="38100" dir="2700000" algn="tl">
                    <a:srgbClr val="C0C0C0"/>
                  </a:outerShdw>
                </a:effectLst>
                <a:latin typeface="Times New Roman" pitchFamily="18" charset="0"/>
                <a:ea typeface="宋体" pitchFamily="2" charset="-122"/>
              </a:rPr>
              <a:t>从邮件服务器获取邮件消息，</a:t>
            </a:r>
            <a:r>
              <a:rPr lang="zh-CN" altLang="en-US" sz="2800" b="1">
                <a:solidFill>
                  <a:schemeClr val="hlink"/>
                </a:solidFill>
                <a:effectLst>
                  <a:outerShdw blurRad="38100" dist="38100" dir="2700000" algn="tl">
                    <a:srgbClr val="C0C0C0"/>
                  </a:outerShdw>
                </a:effectLst>
                <a:latin typeface="Times New Roman" pitchFamily="18" charset="0"/>
                <a:ea typeface="宋体" pitchFamily="2" charset="-122"/>
              </a:rPr>
              <a:t>（为什么？）</a:t>
            </a:r>
            <a:endParaRPr lang="zh-CN" altLang="en-US" sz="2800" b="1">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2294586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906"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559800" cy="4267200"/>
          </a:xfrm>
          <a:prstGeom prst="rect">
            <a:avLst/>
          </a:prstGeom>
          <a:noFill/>
          <a:ln w="57150"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379907" name="Text Box 3"/>
          <p:cNvSpPr txBox="1">
            <a:spLocks noChangeArrowheads="1"/>
          </p:cNvSpPr>
          <p:nvPr/>
        </p:nvSpPr>
        <p:spPr bwMode="auto">
          <a:xfrm>
            <a:off x="1219200" y="2286000"/>
            <a:ext cx="47355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zh-CN" altLang="en-US" sz="2000" b="1">
                <a:solidFill>
                  <a:schemeClr val="tx2"/>
                </a:solidFill>
                <a:latin typeface="Times New Roman" pitchFamily="18" charset="0"/>
                <a:ea typeface="宋体" pitchFamily="2" charset="-122"/>
              </a:rPr>
              <a:t>图3.4.8 电子邮件协议及它们的通信实体</a:t>
            </a:r>
          </a:p>
          <a:p>
            <a:pPr algn="ctr" eaLnBrk="1" hangingPunct="1"/>
            <a:endParaRPr lang="zh-CN" altLang="en-US" sz="2000" b="1">
              <a:solidFill>
                <a:schemeClr val="tx2"/>
              </a:solidFill>
              <a:latin typeface="Times New Roman" pitchFamily="18" charset="0"/>
              <a:ea typeface="宋体" pitchFamily="2" charset="-122"/>
            </a:endParaRPr>
          </a:p>
        </p:txBody>
      </p:sp>
      <p:sp>
        <p:nvSpPr>
          <p:cNvPr id="379908" name="Text Box 4"/>
          <p:cNvSpPr txBox="1">
            <a:spLocks noChangeArrowheads="1"/>
          </p:cNvSpPr>
          <p:nvPr/>
        </p:nvSpPr>
        <p:spPr bwMode="auto">
          <a:xfrm>
            <a:off x="6629400" y="3352800"/>
            <a:ext cx="1295400" cy="822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a typeface="楷体_GB2312" pitchFamily="49" charset="-122"/>
              </a:rPr>
              <a:t>POP3</a:t>
            </a:r>
          </a:p>
          <a:p>
            <a:r>
              <a:rPr lang="en-US" altLang="zh-CN" sz="2400" b="1">
                <a:ea typeface="楷体_GB2312" pitchFamily="49" charset="-122"/>
              </a:rPr>
              <a:t>IAMP4</a:t>
            </a:r>
          </a:p>
        </p:txBody>
      </p:sp>
      <p:sp>
        <p:nvSpPr>
          <p:cNvPr id="379909" name="Text Box 5"/>
          <p:cNvSpPr txBox="1">
            <a:spLocks noChangeArrowheads="1"/>
          </p:cNvSpPr>
          <p:nvPr/>
        </p:nvSpPr>
        <p:spPr bwMode="auto">
          <a:xfrm>
            <a:off x="152400" y="1371600"/>
            <a:ext cx="7239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spcBef>
                <a:spcPct val="20000"/>
              </a:spcBef>
              <a:buClr>
                <a:schemeClr val="folHlink"/>
              </a:buClr>
              <a:buSzPct val="60000"/>
              <a:buFont typeface="Wingdings" pitchFamily="2" charset="2"/>
              <a:buNone/>
            </a:pPr>
            <a:r>
              <a:rPr lang="zh-CN" altLang="en-US" sz="2400" b="1">
                <a:solidFill>
                  <a:schemeClr val="hlink"/>
                </a:solidFill>
                <a:effectLst>
                  <a:outerShdw blurRad="38100" dist="38100" dir="2700000" algn="tl">
                    <a:srgbClr val="C0C0C0"/>
                  </a:outerShdw>
                </a:effectLst>
                <a:latin typeface="Times New Roman" pitchFamily="18" charset="0"/>
                <a:ea typeface="宋体" pitchFamily="2" charset="-122"/>
              </a:rPr>
              <a:t>图3.4.8汇总了因特网电子邮件系统中所用的协议：</a:t>
            </a:r>
            <a:endParaRPr lang="zh-CN" altLang="en-US" b="1">
              <a:solidFill>
                <a:schemeClr val="hlink"/>
              </a:solidFill>
              <a:effectLst>
                <a:outerShdw blurRad="38100" dist="38100" dir="2700000" algn="tl">
                  <a:srgbClr val="C0C0C0"/>
                </a:outerShdw>
              </a:effectLst>
              <a:ea typeface="宋体" pitchFamily="2" charset="-122"/>
            </a:endParaRPr>
          </a:p>
        </p:txBody>
      </p:sp>
      <p:sp>
        <p:nvSpPr>
          <p:cNvPr id="379910" name="Text Box 6"/>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79911"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912" name="Rectangle 8"/>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79913" name="Text Box 9"/>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79914"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6011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0931" name="Rectangle 3"/>
          <p:cNvSpPr>
            <a:spLocks noChangeArrowheads="1"/>
          </p:cNvSpPr>
          <p:nvPr/>
        </p:nvSpPr>
        <p:spPr bwMode="auto">
          <a:xfrm>
            <a:off x="222250" y="1066800"/>
            <a:ext cx="1989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en-US" altLang="zh-CN" sz="3600" b="1">
                <a:solidFill>
                  <a:srgbClr val="D60093"/>
                </a:solidFill>
                <a:effectLst>
                  <a:outerShdw blurRad="38100" dist="38100" dir="2700000" algn="tl">
                    <a:srgbClr val="C0C0C0"/>
                  </a:outerShdw>
                </a:effectLst>
                <a:latin typeface="Arial" pitchFamily="34" charset="0"/>
                <a:ea typeface="宋体" pitchFamily="2" charset="-122"/>
              </a:rPr>
              <a:t>POP3</a:t>
            </a:r>
          </a:p>
        </p:txBody>
      </p:sp>
      <p:sp>
        <p:nvSpPr>
          <p:cNvPr id="380932"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0933"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0934"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0935"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0936"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0937" name="Rectangle 9"/>
          <p:cNvSpPr>
            <a:spLocks noChangeArrowheads="1"/>
          </p:cNvSpPr>
          <p:nvPr/>
        </p:nvSpPr>
        <p:spPr bwMode="auto">
          <a:xfrm>
            <a:off x="374650" y="1981200"/>
            <a:ext cx="8693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latin typeface="Arial" pitchFamily="34" charset="0"/>
                <a:ea typeface="宋体" pitchFamily="2" charset="-122"/>
              </a:rPr>
              <a:t> </a:t>
            </a:r>
            <a:r>
              <a:rPr lang="zh-CN" altLang="en-US" sz="2800" b="1">
                <a:effectLst>
                  <a:outerShdw blurRad="38100" dist="38100" dir="2700000" algn="tl">
                    <a:srgbClr val="C0C0C0"/>
                  </a:outerShdw>
                </a:effectLst>
                <a:latin typeface="Arial" pitchFamily="34" charset="0"/>
                <a:ea typeface="宋体" pitchFamily="2" charset="-122"/>
                <a:sym typeface="Arial" pitchFamily="34" charset="0"/>
              </a:rPr>
              <a:t>●  </a:t>
            </a:r>
            <a:r>
              <a:rPr lang="zh-CN" altLang="en-US" sz="2800" b="1">
                <a:solidFill>
                  <a:schemeClr val="folHlink"/>
                </a:solidFill>
                <a:effectLst>
                  <a:outerShdw blurRad="38100" dist="38100" dir="2700000" algn="tl">
                    <a:srgbClr val="C0C0C0"/>
                  </a:outerShdw>
                </a:effectLst>
                <a:latin typeface="Arial" pitchFamily="34" charset="0"/>
                <a:ea typeface="宋体" pitchFamily="2" charset="-122"/>
              </a:rPr>
              <a:t>POP3</a:t>
            </a:r>
            <a:r>
              <a:rPr lang="zh-CN" altLang="en-US" sz="2400" b="1">
                <a:effectLst>
                  <a:outerShdw blurRad="38100" dist="38100" dir="2700000" algn="tl">
                    <a:srgbClr val="C0C0C0"/>
                  </a:outerShdw>
                </a:effectLst>
                <a:ea typeface="宋体" pitchFamily="2" charset="-122"/>
              </a:rPr>
              <a:t>是一个极为简单的邮件访问协议。</a:t>
            </a:r>
            <a:endPar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
        <p:nvSpPr>
          <p:cNvPr id="380938" name="Rectangle 10"/>
          <p:cNvSpPr>
            <a:spLocks noChangeArrowheads="1"/>
          </p:cNvSpPr>
          <p:nvPr/>
        </p:nvSpPr>
        <p:spPr bwMode="auto">
          <a:xfrm>
            <a:off x="381000" y="2895600"/>
            <a:ext cx="86931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a:t>
            </a:r>
            <a:r>
              <a:rPr lang="zh-CN" altLang="en-US" sz="2800" b="1">
                <a:effectLst>
                  <a:outerShdw blurRad="38100" dist="38100" dir="2700000" algn="tl">
                    <a:srgbClr val="C0C0C0"/>
                  </a:outerShdw>
                </a:effectLst>
                <a:ea typeface="宋体" pitchFamily="2" charset="-122"/>
                <a:sym typeface="Arial" pitchFamily="34" charset="0"/>
              </a:rPr>
              <a:t>●</a:t>
            </a:r>
            <a:r>
              <a:rPr lang="zh-CN" altLang="en-US" sz="2400" b="1">
                <a:effectLst>
                  <a:outerShdw blurRad="38100" dist="38100" dir="2700000" algn="tl">
                    <a:srgbClr val="C0C0C0"/>
                  </a:outerShdw>
                </a:effectLst>
                <a:ea typeface="宋体" pitchFamily="2" charset="-122"/>
                <a:sym typeface="Arial" pitchFamily="34" charset="0"/>
              </a:rPr>
              <a:t>  </a:t>
            </a:r>
            <a:r>
              <a:rPr lang="zh-CN" altLang="en-US" sz="2800" b="1">
                <a:solidFill>
                  <a:schemeClr val="folHlink"/>
                </a:solidFill>
                <a:effectLst>
                  <a:outerShdw blurRad="38100" dist="38100" dir="2700000" algn="tl">
                    <a:srgbClr val="C0C0C0"/>
                  </a:outerShdw>
                </a:effectLst>
                <a:latin typeface="Arial" pitchFamily="34" charset="0"/>
                <a:ea typeface="宋体" pitchFamily="2" charset="-122"/>
                <a:sym typeface="Arial" pitchFamily="34" charset="0"/>
              </a:rPr>
              <a:t>POP3</a:t>
            </a:r>
            <a:r>
              <a:rPr lang="zh-CN" altLang="en-US" sz="2400" b="1">
                <a:effectLst>
                  <a:outerShdw blurRad="38100" dist="38100" dir="2700000" algn="tl">
                    <a:srgbClr val="C0C0C0"/>
                  </a:outerShdw>
                </a:effectLst>
                <a:ea typeface="宋体" pitchFamily="2" charset="-122"/>
              </a:rPr>
              <a:t>开始于用户代理（客户）打开一个到</a:t>
            </a:r>
            <a:r>
              <a:rPr lang="zh-CN" altLang="en-US" sz="2400" b="1">
                <a:effectLst>
                  <a:outerShdw blurRad="38100" dist="38100" dir="2700000" algn="tl">
                    <a:srgbClr val="C0C0C0"/>
                  </a:outerShdw>
                </a:effectLst>
                <a:latin typeface="Arial" pitchFamily="34" charset="0"/>
                <a:ea typeface="宋体" pitchFamily="2" charset="-122"/>
              </a:rPr>
              <a:t>POP3</a:t>
            </a:r>
            <a:r>
              <a:rPr lang="zh-CN" altLang="en-US" sz="2400" b="1">
                <a:effectLst>
                  <a:outerShdw blurRad="38100" dist="38100" dir="2700000" algn="tl">
                    <a:srgbClr val="C0C0C0"/>
                  </a:outerShdw>
                </a:effectLst>
                <a:ea typeface="宋体" pitchFamily="2" charset="-122"/>
              </a:rPr>
              <a:t>服务器 </a:t>
            </a:r>
          </a:p>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（服务器）端口号</a:t>
            </a:r>
            <a:r>
              <a:rPr lang="zh-CN" altLang="en-US" sz="2400" b="1" u="sng">
                <a:solidFill>
                  <a:schemeClr val="hlink"/>
                </a:solidFill>
                <a:effectLst>
                  <a:outerShdw blurRad="38100" dist="38100" dir="2700000" algn="tl">
                    <a:srgbClr val="C0C0C0"/>
                  </a:outerShdw>
                </a:effectLst>
                <a:latin typeface="Arial" pitchFamily="34" charset="0"/>
                <a:ea typeface="宋体" pitchFamily="2" charset="-122"/>
              </a:rPr>
              <a:t>110</a:t>
            </a:r>
            <a:r>
              <a:rPr lang="zh-CN" altLang="en-US" sz="2400" b="1" u="sng">
                <a:solidFill>
                  <a:schemeClr val="hlink"/>
                </a:solidFill>
                <a:effectLst>
                  <a:outerShdw blurRad="38100" dist="38100" dir="2700000" algn="tl">
                    <a:srgbClr val="C0C0C0"/>
                  </a:outerShdw>
                </a:effectLst>
                <a:ea typeface="宋体" pitchFamily="2" charset="-122"/>
              </a:rPr>
              <a:t>的</a:t>
            </a:r>
            <a:r>
              <a:rPr lang="zh-CN" altLang="en-US" sz="2400" b="1" u="sng">
                <a:solidFill>
                  <a:schemeClr val="hlink"/>
                </a:solidFill>
                <a:effectLst>
                  <a:outerShdw blurRad="38100" dist="38100" dir="2700000" algn="tl">
                    <a:srgbClr val="C0C0C0"/>
                  </a:outerShdw>
                </a:effectLst>
                <a:latin typeface="Arial" pitchFamily="34" charset="0"/>
                <a:ea typeface="宋体" pitchFamily="2" charset="-122"/>
              </a:rPr>
              <a:t>TCP</a:t>
            </a:r>
            <a:r>
              <a:rPr lang="zh-CN" altLang="en-US" sz="2400" b="1" u="sng">
                <a:solidFill>
                  <a:schemeClr val="hlink"/>
                </a:solidFill>
                <a:effectLst>
                  <a:outerShdw blurRad="38100" dist="38100" dir="2700000" algn="tl">
                    <a:srgbClr val="C0C0C0"/>
                  </a:outerShdw>
                </a:effectLst>
                <a:ea typeface="宋体" pitchFamily="2" charset="-122"/>
              </a:rPr>
              <a:t>连接</a:t>
            </a:r>
            <a:r>
              <a:rPr lang="zh-CN" altLang="en-US" sz="2400" b="1">
                <a:effectLst>
                  <a:outerShdw blurRad="38100" dist="38100" dir="2700000" algn="tl">
                    <a:srgbClr val="C0C0C0"/>
                  </a:outerShdw>
                </a:effectLst>
                <a:ea typeface="宋体" pitchFamily="2" charset="-122"/>
              </a:rPr>
              <a:t>。</a:t>
            </a:r>
            <a:endPar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
        <p:nvSpPr>
          <p:cNvPr id="380939" name="Rectangle 11"/>
          <p:cNvSpPr>
            <a:spLocks noChangeArrowheads="1"/>
          </p:cNvSpPr>
          <p:nvPr/>
        </p:nvSpPr>
        <p:spPr bwMode="auto">
          <a:xfrm>
            <a:off x="374650" y="4343400"/>
            <a:ext cx="88455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a:t>
            </a:r>
            <a:r>
              <a:rPr lang="zh-CN" altLang="en-US" sz="2800" b="1">
                <a:effectLst>
                  <a:outerShdw blurRad="38100" dist="38100" dir="2700000" algn="tl">
                    <a:srgbClr val="C0C0C0"/>
                  </a:outerShdw>
                </a:effectLst>
                <a:latin typeface="Arial" pitchFamily="34" charset="0"/>
                <a:ea typeface="宋体" pitchFamily="2" charset="-122"/>
                <a:sym typeface="Arial" pitchFamily="34" charset="0"/>
              </a:rPr>
              <a:t>●</a:t>
            </a:r>
            <a:r>
              <a:rPr lang="zh-CN" altLang="en-US" sz="2800" b="1">
                <a:solidFill>
                  <a:srgbClr val="D60093"/>
                </a:solidFill>
                <a:effectLst>
                  <a:outerShdw blurRad="38100" dist="38100" dir="2700000" algn="tl">
                    <a:srgbClr val="C0C0C0"/>
                  </a:outerShdw>
                </a:effectLst>
                <a:latin typeface="Arial" pitchFamily="34" charset="0"/>
                <a:ea typeface="宋体" pitchFamily="2" charset="-122"/>
                <a:sym typeface="Arial" pitchFamily="34" charset="0"/>
              </a:rPr>
              <a:t> </a:t>
            </a:r>
            <a:r>
              <a:rPr lang="zh-CN" altLang="en-US" sz="2800" b="1">
                <a:solidFill>
                  <a:schemeClr val="folHlink"/>
                </a:solidFill>
                <a:effectLst>
                  <a:outerShdw blurRad="38100" dist="38100" dir="2700000" algn="tl">
                    <a:srgbClr val="C0C0C0"/>
                  </a:outerShdw>
                </a:effectLst>
                <a:latin typeface="Arial" pitchFamily="34" charset="0"/>
                <a:ea typeface="宋体" pitchFamily="2" charset="-122"/>
                <a:sym typeface="Arial" pitchFamily="34" charset="0"/>
              </a:rPr>
              <a:t>POP3</a:t>
            </a:r>
            <a:r>
              <a:rPr lang="zh-CN" altLang="en-US" sz="2800" b="1">
                <a:solidFill>
                  <a:schemeClr val="folHlink"/>
                </a:solidFill>
                <a:effectLst>
                  <a:outerShdw blurRad="38100" dist="38100" dir="2700000" algn="tl">
                    <a:srgbClr val="C0C0C0"/>
                  </a:outerShdw>
                </a:effectLst>
                <a:latin typeface="Arial" pitchFamily="34" charset="0"/>
                <a:ea typeface="黑体" pitchFamily="2" charset="-122"/>
                <a:sym typeface="Arial" pitchFamily="34" charset="0"/>
              </a:rPr>
              <a:t>服务器</a:t>
            </a:r>
            <a:r>
              <a:rPr lang="zh-CN" altLang="en-US" sz="2400" b="1">
                <a:effectLst>
                  <a:outerShdw blurRad="38100" dist="38100" dir="2700000" algn="tl">
                    <a:srgbClr val="C0C0C0"/>
                  </a:outerShdw>
                </a:effectLst>
                <a:ea typeface="黑体" pitchFamily="2" charset="-122"/>
              </a:rPr>
              <a:t>与</a:t>
            </a:r>
            <a:r>
              <a:rPr lang="zh-CN" altLang="en-US" sz="2800" b="1">
                <a:solidFill>
                  <a:schemeClr val="folHlink"/>
                </a:solidFill>
                <a:effectLst>
                  <a:outerShdw blurRad="38100" dist="38100" dir="2700000" algn="tl">
                    <a:srgbClr val="C0C0C0"/>
                  </a:outerShdw>
                </a:effectLst>
                <a:ea typeface="黑体" pitchFamily="2" charset="-122"/>
              </a:rPr>
              <a:t>邮件服务器</a:t>
            </a:r>
            <a:r>
              <a:rPr lang="zh-CN" altLang="en-US" sz="2400" b="1">
                <a:solidFill>
                  <a:srgbClr val="071EF9"/>
                </a:solidFill>
                <a:effectLst>
                  <a:outerShdw blurRad="38100" dist="38100" dir="2700000" algn="tl">
                    <a:srgbClr val="C0C0C0"/>
                  </a:outerShdw>
                </a:effectLst>
                <a:ea typeface="黑体" pitchFamily="2" charset="-122"/>
              </a:rPr>
              <a:t>运行在相同的服务器主机上</a:t>
            </a:r>
            <a:r>
              <a:rPr lang="zh-CN" altLang="en-US" sz="2400" b="1">
                <a:effectLst>
                  <a:outerShdw blurRad="38100" dist="38100" dir="2700000" algn="tl">
                    <a:srgbClr val="C0C0C0"/>
                  </a:outerShdw>
                </a:effectLst>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前者从用户的邮箱中读取并可能删除邮件消息，后者</a:t>
            </a:r>
          </a:p>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往用户的邮箱中写入邮件消息。</a:t>
            </a:r>
            <a:endPar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440047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09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0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7" grpId="0" bldLvl="0" autoUpdateAnimBg="0"/>
      <p:bldP spid="380938" grpId="0" bldLvl="0" autoUpdateAnimBg="0"/>
      <p:bldP spid="380939"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899" name="Rectangle 3"/>
          <p:cNvSpPr>
            <a:spLocks noChangeArrowheads="1"/>
          </p:cNvSpPr>
          <p:nvPr/>
        </p:nvSpPr>
        <p:spPr bwMode="auto">
          <a:xfrm>
            <a:off x="76200" y="1143000"/>
            <a:ext cx="7239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folHlink"/>
              </a:buClr>
              <a:buSzPct val="60000"/>
              <a:buFont typeface="Wingdings" pitchFamily="2" charset="2"/>
              <a:buNone/>
            </a:pPr>
            <a:r>
              <a:rPr lang="zh-CN" altLang="en-US" sz="3200" b="1" dirty="0">
                <a:solidFill>
                  <a:schemeClr val="hlink"/>
                </a:solidFill>
                <a:effectLst>
                  <a:outerShdw blurRad="38100" dist="38100" dir="2700000" algn="tl">
                    <a:srgbClr val="C0C0C0"/>
                  </a:outerShdw>
                </a:effectLst>
                <a:latin typeface="Arial" pitchFamily="34" charset="0"/>
                <a:ea typeface="宋体" pitchFamily="2" charset="-122"/>
              </a:rPr>
              <a:t>3.4  </a:t>
            </a:r>
            <a:r>
              <a:rPr lang="zh-CN" altLang="en-US" sz="3200" b="1" dirty="0">
                <a:solidFill>
                  <a:schemeClr val="hlink"/>
                </a:solidFill>
                <a:effectLst>
                  <a:outerShdw blurRad="38100" dist="38100" dir="2700000" algn="tl">
                    <a:srgbClr val="C0C0C0"/>
                  </a:outerShdw>
                </a:effectLst>
                <a:ea typeface="黑体" pitchFamily="2" charset="-122"/>
              </a:rPr>
              <a:t>因特网中的电子邮件</a:t>
            </a:r>
          </a:p>
        </p:txBody>
      </p:sp>
      <p:pic>
        <p:nvPicPr>
          <p:cNvPr id="336900"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t="4890" b="2127"/>
          <a:stretch>
            <a:fillRect/>
          </a:stretch>
        </p:blipFill>
        <p:spPr bwMode="auto">
          <a:xfrm>
            <a:off x="749300" y="1752600"/>
            <a:ext cx="7785100" cy="4572000"/>
          </a:xfrm>
          <a:prstGeom prst="rect">
            <a:avLst/>
          </a:prstGeom>
          <a:noFill/>
          <a:ln w="57150"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336901" name="Text Box 5"/>
          <p:cNvSpPr txBox="1">
            <a:spLocks noChangeArrowheads="1"/>
          </p:cNvSpPr>
          <p:nvPr/>
        </p:nvSpPr>
        <p:spPr bwMode="auto">
          <a:xfrm>
            <a:off x="4498975" y="1765300"/>
            <a:ext cx="3384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1600" b="1">
                <a:solidFill>
                  <a:srgbClr val="0066FF"/>
                </a:solidFill>
                <a:latin typeface="宋体" pitchFamily="2" charset="-122"/>
                <a:ea typeface="宋体" pitchFamily="2" charset="-122"/>
              </a:rPr>
              <a:t>图</a:t>
            </a:r>
            <a:r>
              <a:rPr lang="zh-CN" altLang="en-US" sz="1600" b="1">
                <a:solidFill>
                  <a:srgbClr val="0066FF"/>
                </a:solidFill>
                <a:latin typeface="Times New Roman" pitchFamily="18" charset="0"/>
                <a:ea typeface="宋体" pitchFamily="2" charset="-122"/>
              </a:rPr>
              <a:t>3.4.1  </a:t>
            </a:r>
            <a:r>
              <a:rPr lang="zh-CN" altLang="en-US" sz="1600" b="1">
                <a:solidFill>
                  <a:srgbClr val="0066FF"/>
                </a:solidFill>
                <a:latin typeface="宋体" pitchFamily="2" charset="-122"/>
                <a:ea typeface="宋体" pitchFamily="2" charset="-122"/>
              </a:rPr>
              <a:t>因特网电子邮件系统的概貌</a:t>
            </a:r>
            <a:r>
              <a:rPr lang="zh-CN" altLang="en-US" sz="1600" b="1">
                <a:solidFill>
                  <a:srgbClr val="0066FF"/>
                </a:solidFill>
                <a:latin typeface="Times New Roman" pitchFamily="18" charset="0"/>
                <a:ea typeface="宋体" pitchFamily="2" charset="-122"/>
              </a:rPr>
              <a:t> </a:t>
            </a:r>
          </a:p>
        </p:txBody>
      </p:sp>
      <p:sp>
        <p:nvSpPr>
          <p:cNvPr id="336902" name="Line 6"/>
          <p:cNvSpPr>
            <a:spLocks noChangeShapeType="1"/>
          </p:cNvSpPr>
          <p:nvPr/>
        </p:nvSpPr>
        <p:spPr bwMode="auto">
          <a:xfrm>
            <a:off x="2668588" y="2541588"/>
            <a:ext cx="1652587" cy="815975"/>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03" name="Text Box 7"/>
          <p:cNvSpPr txBox="1">
            <a:spLocks noChangeArrowheads="1"/>
          </p:cNvSpPr>
          <p:nvPr/>
        </p:nvSpPr>
        <p:spPr bwMode="auto">
          <a:xfrm>
            <a:off x="3159125" y="2762250"/>
            <a:ext cx="823913" cy="3667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itchFamily="2" charset="-122"/>
              </a:rPr>
              <a:t>SMTP</a:t>
            </a:r>
          </a:p>
        </p:txBody>
      </p:sp>
      <p:sp>
        <p:nvSpPr>
          <p:cNvPr id="336904" name="Line 8"/>
          <p:cNvSpPr>
            <a:spLocks noChangeShapeType="1"/>
          </p:cNvSpPr>
          <p:nvPr/>
        </p:nvSpPr>
        <p:spPr bwMode="auto">
          <a:xfrm flipV="1">
            <a:off x="2663825" y="4025900"/>
            <a:ext cx="1730375" cy="77470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05" name="Text Box 9"/>
          <p:cNvSpPr txBox="1">
            <a:spLocks noChangeArrowheads="1"/>
          </p:cNvSpPr>
          <p:nvPr/>
        </p:nvSpPr>
        <p:spPr bwMode="auto">
          <a:xfrm>
            <a:off x="3124200" y="4205288"/>
            <a:ext cx="823913" cy="3667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itchFamily="2" charset="-122"/>
              </a:rPr>
              <a:t>SMTP</a:t>
            </a:r>
          </a:p>
        </p:txBody>
      </p:sp>
      <p:sp>
        <p:nvSpPr>
          <p:cNvPr id="336906" name="Line 10"/>
          <p:cNvSpPr>
            <a:spLocks noChangeShapeType="1"/>
          </p:cNvSpPr>
          <p:nvPr/>
        </p:nvSpPr>
        <p:spPr bwMode="auto">
          <a:xfrm flipH="1">
            <a:off x="1928813" y="2857500"/>
            <a:ext cx="14287" cy="1347788"/>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07" name="Text Box 11"/>
          <p:cNvSpPr txBox="1">
            <a:spLocks noChangeArrowheads="1"/>
          </p:cNvSpPr>
          <p:nvPr/>
        </p:nvSpPr>
        <p:spPr bwMode="auto">
          <a:xfrm>
            <a:off x="1524000" y="3352800"/>
            <a:ext cx="823913" cy="3667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itchFamily="2" charset="-122"/>
              </a:rPr>
              <a:t>SMTP</a:t>
            </a:r>
          </a:p>
        </p:txBody>
      </p:sp>
      <p:sp>
        <p:nvSpPr>
          <p:cNvPr id="336908" name="Text Box 12"/>
          <p:cNvSpPr txBox="1">
            <a:spLocks noChangeArrowheads="1"/>
          </p:cNvSpPr>
          <p:nvPr/>
        </p:nvSpPr>
        <p:spPr bwMode="auto">
          <a:xfrm>
            <a:off x="3505200" y="5943600"/>
            <a:ext cx="2451100" cy="304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a typeface="宋体" pitchFamily="2" charset="-122"/>
              </a:rPr>
              <a:t>Outgoing message queue</a:t>
            </a:r>
          </a:p>
        </p:txBody>
      </p:sp>
      <p:sp>
        <p:nvSpPr>
          <p:cNvPr id="336909" name="Text Box 13"/>
          <p:cNvSpPr txBox="1">
            <a:spLocks noChangeArrowheads="1"/>
          </p:cNvSpPr>
          <p:nvPr/>
        </p:nvSpPr>
        <p:spPr bwMode="auto">
          <a:xfrm>
            <a:off x="6337300" y="5981700"/>
            <a:ext cx="1358900" cy="304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a typeface="宋体" pitchFamily="2" charset="-122"/>
              </a:rPr>
              <a:t>User mailbox</a:t>
            </a:r>
          </a:p>
        </p:txBody>
      </p:sp>
      <p:sp>
        <p:nvSpPr>
          <p:cNvPr id="336910" name="Text Box 1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36911"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12" name="Rectangle 1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36913" name="Text Box 1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36914" name="未知"/>
          <p:cNvSpPr>
            <a:spLocks/>
          </p:cNvSpPr>
          <p:nvPr/>
        </p:nvSpPr>
        <p:spPr bwMode="auto">
          <a:xfrm>
            <a:off x="-519113" y="835025"/>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7409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55" name="Rectangle 3"/>
          <p:cNvSpPr>
            <a:spLocks noChangeArrowheads="1"/>
          </p:cNvSpPr>
          <p:nvPr/>
        </p:nvSpPr>
        <p:spPr bwMode="auto">
          <a:xfrm>
            <a:off x="298450" y="3733800"/>
            <a:ext cx="8693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 </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处理阶段</a:t>
            </a:r>
            <a:r>
              <a:rPr lang="zh-CN" altLang="en-US" sz="2400" b="1">
                <a:solidFill>
                  <a:schemeClr val="folHlink"/>
                </a:solidFill>
                <a:effectLst>
                  <a:outerShdw blurRad="38100" dist="38100" dir="2700000" algn="tl">
                    <a:srgbClr val="C0C0C0"/>
                  </a:outerShdw>
                </a:effectLst>
                <a:latin typeface="黑体" pitchFamily="2" charset="-122"/>
                <a:ea typeface="黑体" pitchFamily="2" charset="-122"/>
              </a:rPr>
              <a:t>:</a:t>
            </a:r>
            <a:r>
              <a:rPr lang="zh-CN" altLang="en-US" sz="2400" b="1">
                <a:effectLst>
                  <a:outerShdw blurRad="38100" dist="38100" dir="2700000" algn="tl">
                    <a:srgbClr val="C0C0C0"/>
                  </a:outerShdw>
                </a:effectLst>
                <a:ea typeface="宋体" pitchFamily="2" charset="-122"/>
              </a:rPr>
              <a:t>用户代理获取邮件消息，并可以标记待删除的</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邮件消息或去掉这些标记，获取邮件统计信息。</a:t>
            </a:r>
            <a:endPar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81956"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1957"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58"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1959"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1960"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61" name="Rectangle 9"/>
          <p:cNvSpPr>
            <a:spLocks noChangeArrowheads="1"/>
          </p:cNvSpPr>
          <p:nvPr/>
        </p:nvSpPr>
        <p:spPr bwMode="auto">
          <a:xfrm>
            <a:off x="222250" y="2641600"/>
            <a:ext cx="86931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latin typeface="Arial" pitchFamily="34" charset="0"/>
                <a:ea typeface="宋体" pitchFamily="2" charset="-122"/>
              </a:rPr>
              <a:t>   </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授权阶段</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a:t>
            </a:r>
            <a:r>
              <a:rPr lang="zh-CN" altLang="en-US" sz="2400" b="1">
                <a:effectLst>
                  <a:outerShdw blurRad="38100" dist="38100" dir="2700000" algn="tl">
                    <a:srgbClr val="C0C0C0"/>
                  </a:outerShdw>
                </a:effectLst>
                <a:ea typeface="宋体" pitchFamily="2" charset="-122"/>
              </a:rPr>
              <a:t>用户代理分别发出一个用户名和一个口令以认</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证下载邮件消息的用户。</a:t>
            </a:r>
            <a:endPar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81962" name="Rectangle 10"/>
          <p:cNvSpPr>
            <a:spLocks noChangeArrowheads="1"/>
          </p:cNvSpPr>
          <p:nvPr/>
        </p:nvSpPr>
        <p:spPr bwMode="auto">
          <a:xfrm>
            <a:off x="222250" y="4876800"/>
            <a:ext cx="86931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更新阶段</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a:t>
            </a:r>
            <a:r>
              <a:rPr lang="zh-CN" altLang="en-US" sz="2400" b="1">
                <a:effectLst>
                  <a:outerShdw blurRad="38100" dist="38100" dir="2700000" algn="tl">
                    <a:srgbClr val="C0C0C0"/>
                  </a:outerShdw>
                </a:effectLst>
                <a:ea typeface="宋体" pitchFamily="2" charset="-122"/>
              </a:rPr>
              <a:t>发生在用户代理发出</a:t>
            </a:r>
            <a:r>
              <a:rPr lang="zh-CN" altLang="en-US" sz="2400" b="1">
                <a:effectLst>
                  <a:outerShdw blurRad="38100" dist="38100" dir="2700000" algn="tl">
                    <a:srgbClr val="C0C0C0"/>
                  </a:outerShdw>
                </a:effectLst>
                <a:latin typeface="Arial" pitchFamily="34" charset="0"/>
                <a:ea typeface="宋体" pitchFamily="2" charset="-122"/>
              </a:rPr>
              <a:t>quit</a:t>
            </a:r>
            <a:r>
              <a:rPr lang="zh-CN" altLang="en-US" sz="2400" b="1">
                <a:effectLst>
                  <a:outerShdw blurRad="38100" dist="38100" dir="2700000" algn="tl">
                    <a:srgbClr val="C0C0C0"/>
                  </a:outerShdw>
                </a:effectLst>
                <a:ea typeface="宋体" pitchFamily="2" charset="-122"/>
              </a:rPr>
              <a:t>命令以结束当前</a:t>
            </a:r>
            <a:r>
              <a:rPr lang="zh-CN" altLang="en-US" sz="2400" b="1">
                <a:effectLst>
                  <a:outerShdw blurRad="38100" dist="38100" dir="2700000" algn="tl">
                    <a:srgbClr val="C0C0C0"/>
                  </a:outerShdw>
                </a:effectLst>
                <a:latin typeface="Arial" pitchFamily="34" charset="0"/>
                <a:ea typeface="宋体" pitchFamily="2" charset="-122"/>
              </a:rPr>
              <a:t>POP3</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latin typeface="Arial" pitchFamily="34" charset="0"/>
                <a:ea typeface="宋体" pitchFamily="2" charset="-122"/>
              </a:rPr>
              <a:t>                      </a:t>
            </a:r>
            <a:r>
              <a:rPr lang="zh-CN" altLang="en-US" sz="2400" b="1">
                <a:effectLst>
                  <a:outerShdw blurRad="38100" dist="38100" dir="2700000" algn="tl">
                    <a:srgbClr val="C0C0C0"/>
                  </a:outerShdw>
                </a:effectLst>
                <a:ea typeface="宋体" pitchFamily="2" charset="-122"/>
              </a:rPr>
              <a:t>会话之后，期间</a:t>
            </a:r>
            <a:r>
              <a:rPr lang="zh-CN" altLang="en-US" sz="2400" b="1">
                <a:effectLst>
                  <a:outerShdw blurRad="38100" dist="38100" dir="2700000" algn="tl">
                    <a:srgbClr val="C0C0C0"/>
                  </a:outerShdw>
                </a:effectLst>
                <a:latin typeface="Arial" pitchFamily="34" charset="0"/>
                <a:ea typeface="宋体" pitchFamily="2" charset="-122"/>
              </a:rPr>
              <a:t>POP3</a:t>
            </a:r>
            <a:r>
              <a:rPr lang="zh-CN" altLang="en-US" sz="2400" b="1">
                <a:effectLst>
                  <a:outerShdw blurRad="38100" dist="38100" dir="2700000" algn="tl">
                    <a:srgbClr val="C0C0C0"/>
                  </a:outerShdw>
                </a:effectLst>
                <a:ea typeface="宋体" pitchFamily="2" charset="-122"/>
              </a:rPr>
              <a:t>服务器删除已加过删除标</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记的邮件消息。</a:t>
            </a:r>
            <a:endPar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81963" name="Rectangle 11"/>
          <p:cNvSpPr>
            <a:spLocks noChangeArrowheads="1"/>
          </p:cNvSpPr>
          <p:nvPr/>
        </p:nvSpPr>
        <p:spPr bwMode="auto">
          <a:xfrm>
            <a:off x="153988" y="1219200"/>
            <a:ext cx="8913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ea typeface="宋体" pitchFamily="2" charset="-122"/>
              </a:rPr>
              <a:t>      </a:t>
            </a:r>
            <a:r>
              <a:rPr lang="zh-CN" altLang="en-US" sz="2800" b="1">
                <a:effectLst>
                  <a:outerShdw blurRad="38100" dist="38100" dir="2700000" algn="tl">
                    <a:srgbClr val="C0C0C0"/>
                  </a:outerShdw>
                </a:effectLst>
                <a:latin typeface="Arial" pitchFamily="34" charset="0"/>
                <a:ea typeface="宋体" pitchFamily="2" charset="-122"/>
              </a:rPr>
              <a:t>TCP</a:t>
            </a:r>
            <a:r>
              <a:rPr lang="zh-CN" altLang="en-US" sz="2800" b="1">
                <a:effectLst>
                  <a:outerShdw blurRad="38100" dist="38100" dir="2700000" algn="tl">
                    <a:srgbClr val="C0C0C0"/>
                  </a:outerShdw>
                </a:effectLst>
                <a:ea typeface="宋体" pitchFamily="2" charset="-122"/>
              </a:rPr>
              <a:t>连接建立好之后，</a:t>
            </a:r>
            <a:r>
              <a:rPr lang="zh-CN" altLang="en-US" sz="2800" b="1">
                <a:effectLst>
                  <a:outerShdw blurRad="38100" dist="38100" dir="2700000" algn="tl">
                    <a:srgbClr val="C0C0C0"/>
                  </a:outerShdw>
                </a:effectLst>
                <a:latin typeface="Arial" pitchFamily="34" charset="0"/>
                <a:ea typeface="宋体" pitchFamily="2" charset="-122"/>
              </a:rPr>
              <a:t>POP3</a:t>
            </a:r>
            <a:r>
              <a:rPr lang="zh-CN" altLang="en-US" sz="2800" b="1">
                <a:effectLst>
                  <a:outerShdw blurRad="38100" dist="38100" dir="2700000" algn="tl">
                    <a:srgbClr val="C0C0C0"/>
                  </a:outerShdw>
                </a:effectLst>
                <a:ea typeface="宋体" pitchFamily="2" charset="-122"/>
              </a:rPr>
              <a:t>依次经历</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授权认证</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处理</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和</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更新</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3个阶段</a:t>
            </a:r>
            <a:r>
              <a:rPr lang="zh-CN" altLang="en-US" sz="2800" b="1">
                <a:solidFill>
                  <a:schemeClr val="folHlink"/>
                </a:solidFill>
                <a:effectLst>
                  <a:outerShdw blurRad="38100" dist="38100" dir="2700000" algn="tl">
                    <a:srgbClr val="C0C0C0"/>
                  </a:outerShdw>
                </a:effectLst>
                <a:ea typeface="宋体" pitchFamily="2" charset="-122"/>
              </a:rPr>
              <a:t>。</a:t>
            </a:r>
            <a:r>
              <a:rPr lang="zh-CN" altLang="en-US" sz="2800" b="1">
                <a:effectLst>
                  <a:outerShdw blurRad="38100" dist="38100" dir="2700000" algn="tl">
                    <a:srgbClr val="C0C0C0"/>
                  </a:outerShdw>
                </a:effectLst>
                <a:ea typeface="宋体" pitchFamily="2" charset="-122"/>
              </a:rPr>
              <a:t>      </a:t>
            </a:r>
            <a:endParaRPr lang="zh-CN" altLang="en-US" sz="28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3383359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9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ldLvl="0" autoUpdateAnimBg="0"/>
      <p:bldP spid="381961" grpId="0" bldLvl="0" autoUpdateAnimBg="0"/>
      <p:bldP spid="381962"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79" name="Rectangle 3"/>
          <p:cNvSpPr>
            <a:spLocks noChangeArrowheads="1"/>
          </p:cNvSpPr>
          <p:nvPr/>
        </p:nvSpPr>
        <p:spPr bwMode="auto">
          <a:xfrm>
            <a:off x="228600" y="1676400"/>
            <a:ext cx="86931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ea typeface="宋体" pitchFamily="2" charset="-122"/>
              </a:rPr>
              <a:t>      在POP3会话期间，用户代理发出命令，POP3服务器则对每个命令响应以一个应答。可能的应答有两个：</a:t>
            </a:r>
            <a:endPar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82980"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2981"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82"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2983"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2984" name="未知"/>
          <p:cNvSpPr>
            <a:spLocks/>
          </p:cNvSpPr>
          <p:nvPr/>
        </p:nvSpPr>
        <p:spPr bwMode="auto">
          <a:xfrm>
            <a:off x="-519113" y="831850"/>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85" name="Rectangle 9"/>
          <p:cNvSpPr>
            <a:spLocks noChangeArrowheads="1"/>
          </p:cNvSpPr>
          <p:nvPr/>
        </p:nvSpPr>
        <p:spPr bwMode="auto">
          <a:xfrm>
            <a:off x="228600" y="3657600"/>
            <a:ext cx="7162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a:t>
            </a:r>
            <a:r>
              <a:rPr lang="zh-CN" altLang="en-US" sz="2000" b="1">
                <a:effectLst>
                  <a:outerShdw blurRad="38100" dist="38100" dir="2700000" algn="tl">
                    <a:srgbClr val="C0C0C0"/>
                  </a:outerShdw>
                </a:effectLst>
                <a:ea typeface="宋体" pitchFamily="2" charset="-122"/>
              </a:rPr>
              <a:t>● </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指出刚才的命令执行成功的</a:t>
            </a:r>
            <a:r>
              <a:rPr lang="zh-CN" altLang="en-US" sz="2800" b="1">
                <a:solidFill>
                  <a:schemeClr val="hlink"/>
                </a:solidFill>
                <a:effectLst>
                  <a:outerShdw blurRad="38100" dist="38100" dir="2700000" algn="tl">
                    <a:srgbClr val="C0C0C0"/>
                  </a:outerShdw>
                </a:effectLst>
                <a:latin typeface="楷体_GB2312" pitchFamily="49" charset="-122"/>
                <a:ea typeface="楷体_GB2312" pitchFamily="49" charset="-122"/>
              </a:rPr>
              <a:t>+OK</a:t>
            </a:r>
          </a:p>
          <a:p>
            <a:pPr eaLnBrk="1" hangingPunct="1">
              <a:lnSpc>
                <a:spcPct val="110000"/>
              </a:lnSpc>
              <a:spcBef>
                <a:spcPct val="20000"/>
              </a:spcBef>
              <a:buClr>
                <a:schemeClr val="folHlink"/>
              </a:buClr>
              <a:buSzPct val="60000"/>
              <a:buFont typeface="Wingdings" pitchFamily="2" charset="2"/>
              <a:buNone/>
            </a:pP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ea typeface="宋体" pitchFamily="2" charset="-122"/>
              </a:rPr>
              <a:t>（有时后跟一个解释性消息）</a:t>
            </a:r>
            <a:endPar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82986" name="Rectangle 10"/>
          <p:cNvSpPr>
            <a:spLocks noChangeArrowheads="1"/>
          </p:cNvSpPr>
          <p:nvPr/>
        </p:nvSpPr>
        <p:spPr bwMode="auto">
          <a:xfrm>
            <a:off x="228600" y="5181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a:t>
            </a:r>
            <a:r>
              <a:rPr lang="zh-CN" altLang="en-US" sz="2000" b="1">
                <a:effectLst>
                  <a:outerShdw blurRad="38100" dist="38100" dir="2700000" algn="tl">
                    <a:srgbClr val="C0C0C0"/>
                  </a:outerShdw>
                </a:effectLst>
                <a:ea typeface="宋体" pitchFamily="2" charset="-122"/>
              </a:rPr>
              <a:t>● </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指出刚才的命令执行有误的</a:t>
            </a:r>
            <a:r>
              <a:rPr lang="zh-CN" altLang="en-US" sz="2800" b="1">
                <a:solidFill>
                  <a:schemeClr val="hlink"/>
                </a:solidFill>
                <a:effectLst>
                  <a:outerShdw blurRad="38100" dist="38100" dir="2700000" algn="tl">
                    <a:srgbClr val="C0C0C0"/>
                  </a:outerShdw>
                </a:effectLst>
                <a:latin typeface="楷体_GB2312" pitchFamily="49" charset="-122"/>
                <a:ea typeface="楷体_GB2312" pitchFamily="49" charset="-122"/>
              </a:rPr>
              <a:t>-ERR</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a:t>
            </a:r>
          </a:p>
        </p:txBody>
      </p:sp>
    </p:spTree>
    <p:extLst>
      <p:ext uri="{BB962C8B-B14F-4D97-AF65-F5344CB8AC3E}">
        <p14:creationId xmlns:p14="http://schemas.microsoft.com/office/powerpoint/2010/main" val="984540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2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5" grpId="0" bldLvl="0" autoUpdateAnimBg="0"/>
      <p:bldP spid="382986"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190500" y="1206500"/>
            <a:ext cx="8728075"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u="sng">
                <a:solidFill>
                  <a:schemeClr val="folHlink"/>
                </a:solidFill>
                <a:latin typeface="楷体_GB2312" pitchFamily="49" charset="-122"/>
                <a:ea typeface="黑体" pitchFamily="2" charset="-122"/>
                <a:sym typeface="Arial" pitchFamily="34" charset="0"/>
              </a:rPr>
              <a:t>● </a:t>
            </a:r>
            <a:r>
              <a:rPr lang="zh-CN" altLang="en-US" sz="2800" b="1" u="sng">
                <a:solidFill>
                  <a:schemeClr val="folHlink"/>
                </a:solidFill>
                <a:latin typeface="楷体_GB2312" pitchFamily="49" charset="-122"/>
                <a:ea typeface="黑体" pitchFamily="2" charset="-122"/>
              </a:rPr>
              <a:t>授权阶段</a:t>
            </a:r>
            <a:r>
              <a:rPr lang="zh-CN" altLang="en-US" sz="2800" b="1">
                <a:ea typeface="宋体" pitchFamily="2" charset="-122"/>
              </a:rPr>
              <a:t>：</a:t>
            </a:r>
            <a:r>
              <a:rPr lang="zh-CN" altLang="en-US" sz="2400" b="1">
                <a:solidFill>
                  <a:srgbClr val="D60093"/>
                </a:solidFill>
                <a:latin typeface="Times New Roman" pitchFamily="18" charset="0"/>
                <a:ea typeface="黑体" pitchFamily="2" charset="-122"/>
              </a:rPr>
              <a:t>命令</a:t>
            </a:r>
            <a:r>
              <a:rPr lang="zh-CN" altLang="en-US" sz="2400" b="1">
                <a:solidFill>
                  <a:schemeClr val="folHlink"/>
                </a:solidFill>
                <a:latin typeface="黑体" pitchFamily="2" charset="-122"/>
                <a:ea typeface="黑体" pitchFamily="2" charset="-122"/>
              </a:rPr>
              <a:t>user &lt;用户名&gt;</a:t>
            </a:r>
            <a:r>
              <a:rPr lang="zh-CN" altLang="en-US" sz="2000" b="1">
                <a:ea typeface="宋体" pitchFamily="2" charset="-122"/>
              </a:rPr>
              <a:t>和</a:t>
            </a:r>
            <a:r>
              <a:rPr lang="zh-CN" altLang="en-US" sz="2400" b="1">
                <a:solidFill>
                  <a:schemeClr val="folHlink"/>
                </a:solidFill>
                <a:latin typeface="黑体" pitchFamily="2" charset="-122"/>
                <a:ea typeface="黑体" pitchFamily="2" charset="-122"/>
              </a:rPr>
              <a:t>pass &lt;口令&gt;</a:t>
            </a:r>
            <a:r>
              <a:rPr lang="zh-CN" altLang="en-US" sz="2000" b="1">
                <a:ea typeface="宋体" pitchFamily="2" charset="-122"/>
              </a:rPr>
              <a:t>。</a:t>
            </a:r>
            <a:r>
              <a:rPr lang="zh-CN" altLang="en-US" sz="2000" b="1" i="1">
                <a:ea typeface="宋体" pitchFamily="2" charset="-122"/>
              </a:rPr>
              <a:t>可以使用</a:t>
            </a:r>
            <a:r>
              <a:rPr lang="zh-CN" altLang="en-US" sz="2000" b="1" i="1">
                <a:latin typeface="Arial" pitchFamily="34" charset="0"/>
                <a:ea typeface="宋体" pitchFamily="2" charset="-122"/>
              </a:rPr>
              <a:t>Telnet</a:t>
            </a:r>
            <a:r>
              <a:rPr lang="zh-CN" altLang="en-US" sz="2000" b="1" i="1">
                <a:ea typeface="宋体" pitchFamily="2" charset="-122"/>
              </a:rPr>
              <a:t>工具指定使用</a:t>
            </a:r>
            <a:r>
              <a:rPr lang="zh-CN" altLang="en-US" sz="2000" b="1" i="1">
                <a:latin typeface="Arial" pitchFamily="34" charset="0"/>
                <a:ea typeface="宋体" pitchFamily="2" charset="-122"/>
              </a:rPr>
              <a:t>POP3</a:t>
            </a:r>
            <a:r>
              <a:rPr lang="zh-CN" altLang="en-US" sz="2000" b="1" i="1">
                <a:ea typeface="宋体" pitchFamily="2" charset="-122"/>
              </a:rPr>
              <a:t>端口号</a:t>
            </a:r>
            <a:r>
              <a:rPr lang="zh-CN" altLang="en-US" sz="2000" b="1" i="1">
                <a:latin typeface="Arial" pitchFamily="34" charset="0"/>
                <a:ea typeface="宋体" pitchFamily="2" charset="-122"/>
              </a:rPr>
              <a:t>110</a:t>
            </a:r>
            <a:r>
              <a:rPr lang="zh-CN" altLang="en-US" sz="2000" b="1" i="1">
                <a:ea typeface="宋体" pitchFamily="2" charset="-122"/>
              </a:rPr>
              <a:t>直接登录到某台</a:t>
            </a:r>
            <a:r>
              <a:rPr lang="zh-CN" altLang="en-US" sz="2000" b="1" i="1">
                <a:latin typeface="Arial" pitchFamily="34" charset="0"/>
                <a:ea typeface="宋体" pitchFamily="2" charset="-122"/>
              </a:rPr>
              <a:t>POP3</a:t>
            </a:r>
            <a:r>
              <a:rPr lang="zh-CN" altLang="en-US" sz="2000" b="1" i="1">
                <a:ea typeface="宋体" pitchFamily="2" charset="-122"/>
              </a:rPr>
              <a:t>服务器主机，并发出这些命令来展示它们的用法。假设</a:t>
            </a:r>
            <a:r>
              <a:rPr lang="zh-CN" altLang="en-US" sz="2000" b="1" i="1">
                <a:latin typeface="Arial" pitchFamily="34" charset="0"/>
                <a:ea typeface="宋体" pitchFamily="2" charset="-122"/>
              </a:rPr>
              <a:t>mailServer</a:t>
            </a:r>
            <a:r>
              <a:rPr lang="zh-CN" altLang="en-US" sz="2000" b="1" i="1">
                <a:ea typeface="宋体" pitchFamily="2" charset="-122"/>
              </a:rPr>
              <a:t>是你的邮件服务器主机的名字，这个过程大体如下：</a:t>
            </a:r>
          </a:p>
        </p:txBody>
      </p:sp>
      <p:sp>
        <p:nvSpPr>
          <p:cNvPr id="384003" name="Text Box 3"/>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4004"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4005" name="Rectangle 5"/>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4006" name="Text Box 6"/>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4007"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4008" name="Rectangle 8"/>
          <p:cNvSpPr>
            <a:spLocks noChangeArrowheads="1"/>
          </p:cNvSpPr>
          <p:nvPr/>
        </p:nvSpPr>
        <p:spPr bwMode="auto">
          <a:xfrm>
            <a:off x="228600" y="2882900"/>
            <a:ext cx="8728075"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000" b="1">
                <a:latin typeface="Courier New" pitchFamily="49" charset="0"/>
                <a:ea typeface="宋体" pitchFamily="2" charset="-122"/>
              </a:rPr>
              <a:t> </a:t>
            </a:r>
            <a:r>
              <a:rPr lang="zh-CN" altLang="en-US" sz="2000" b="1">
                <a:ea typeface="宋体" pitchFamily="2" charset="-122"/>
              </a:rPr>
              <a:t>   </a:t>
            </a:r>
            <a:r>
              <a:rPr lang="zh-CN" altLang="en-US" sz="2400" b="1">
                <a:solidFill>
                  <a:srgbClr val="D60093"/>
                </a:solidFill>
                <a:cs typeface="Courier New" pitchFamily="49" charset="0"/>
              </a:rPr>
              <a:t>telnet</a:t>
            </a:r>
            <a:r>
              <a:rPr lang="zh-CN" altLang="en-US" sz="2400" b="1">
                <a:solidFill>
                  <a:srgbClr val="D60093"/>
                </a:solidFill>
                <a:ea typeface="宋体" pitchFamily="2" charset="-122"/>
              </a:rPr>
              <a:t>  </a:t>
            </a:r>
            <a:r>
              <a:rPr lang="zh-CN" altLang="en-US" sz="2400" b="1">
                <a:solidFill>
                  <a:schemeClr val="hlink"/>
                </a:solidFill>
                <a:cs typeface="Courier New" pitchFamily="49" charset="0"/>
              </a:rPr>
              <a:t> </a:t>
            </a:r>
            <a:r>
              <a:rPr lang="zh-CN" altLang="en-US" sz="2400" b="1">
                <a:solidFill>
                  <a:schemeClr val="folHlink"/>
                </a:solidFill>
                <a:latin typeface="Courier New" pitchFamily="49" charset="0"/>
                <a:cs typeface="Courier New" pitchFamily="49" charset="0"/>
              </a:rPr>
              <a:t>mailServer 110</a:t>
            </a:r>
          </a:p>
          <a:p>
            <a:pPr eaLnBrk="1" hangingPunct="1">
              <a:lnSpc>
                <a:spcPct val="120000"/>
              </a:lnSpc>
              <a:spcBef>
                <a:spcPct val="20000"/>
              </a:spcBef>
              <a:buClr>
                <a:schemeClr val="folHlink"/>
              </a:buClr>
              <a:buSzPct val="60000"/>
              <a:buFont typeface="Wingdings" pitchFamily="2" charset="2"/>
              <a:buNone/>
            </a:pPr>
            <a:r>
              <a:rPr lang="zh-CN" altLang="en-US" sz="2400" b="1">
                <a:solidFill>
                  <a:schemeClr val="hlink"/>
                </a:solidFill>
                <a:latin typeface="Courier New" pitchFamily="49" charset="0"/>
                <a:cs typeface="Courier New" pitchFamily="49" charset="0"/>
              </a:rPr>
              <a:t>  +OK POP3 server ready</a:t>
            </a:r>
          </a:p>
          <a:p>
            <a:pPr eaLnBrk="1" hangingPunct="1">
              <a:lnSpc>
                <a:spcPct val="120000"/>
              </a:lnSpc>
              <a:spcBef>
                <a:spcPct val="20000"/>
              </a:spcBef>
              <a:buClr>
                <a:schemeClr val="folHlink"/>
              </a:buClr>
              <a:buSzPct val="60000"/>
              <a:buFont typeface="Wingdings" pitchFamily="2" charset="2"/>
              <a:buNone/>
            </a:pPr>
            <a:r>
              <a:rPr lang="zh-CN" altLang="en-US" sz="2400" b="1">
                <a:solidFill>
                  <a:schemeClr val="hlink"/>
                </a:solidFill>
                <a:latin typeface="Courier New" pitchFamily="49" charset="0"/>
                <a:cs typeface="Courier New" pitchFamily="49" charset="0"/>
              </a:rPr>
              <a:t>  </a:t>
            </a:r>
            <a:r>
              <a:rPr lang="zh-CN" altLang="en-US" sz="2400" b="1">
                <a:solidFill>
                  <a:srgbClr val="D60093"/>
                </a:solidFill>
                <a:cs typeface="Courier New" pitchFamily="49" charset="0"/>
                <a:sym typeface="Arial" pitchFamily="34" charset="0"/>
              </a:rPr>
              <a:t>user</a:t>
            </a:r>
            <a:r>
              <a:rPr lang="zh-CN" altLang="en-US" sz="2400" b="1">
                <a:solidFill>
                  <a:srgbClr val="D60093"/>
                </a:solidFill>
                <a:ea typeface="宋体" pitchFamily="2" charset="-122"/>
                <a:sym typeface="Arial" pitchFamily="34" charset="0"/>
              </a:rPr>
              <a:t> </a:t>
            </a:r>
            <a:r>
              <a:rPr lang="zh-CN" altLang="en-US" sz="2400" b="1">
                <a:solidFill>
                  <a:schemeClr val="hlink"/>
                </a:solidFill>
                <a:latin typeface="Courier New" pitchFamily="49" charset="0"/>
                <a:cs typeface="Courier New" pitchFamily="49" charset="0"/>
              </a:rPr>
              <a:t> </a:t>
            </a:r>
            <a:r>
              <a:rPr lang="zh-CN" altLang="en-US" sz="2400" b="1">
                <a:solidFill>
                  <a:schemeClr val="folHlink"/>
                </a:solidFill>
                <a:latin typeface="Courier New" pitchFamily="49" charset="0"/>
                <a:cs typeface="Courier New" pitchFamily="49" charset="0"/>
              </a:rPr>
              <a:t>alice</a:t>
            </a:r>
          </a:p>
          <a:p>
            <a:pPr eaLnBrk="1" hangingPunct="1">
              <a:lnSpc>
                <a:spcPct val="120000"/>
              </a:lnSpc>
              <a:spcBef>
                <a:spcPct val="20000"/>
              </a:spcBef>
              <a:buClr>
                <a:schemeClr val="folHlink"/>
              </a:buClr>
              <a:buSzPct val="60000"/>
              <a:buFont typeface="Wingdings" pitchFamily="2" charset="2"/>
              <a:buNone/>
            </a:pPr>
            <a:r>
              <a:rPr lang="zh-CN" altLang="en-US" sz="2400" b="1">
                <a:solidFill>
                  <a:schemeClr val="hlink"/>
                </a:solidFill>
                <a:latin typeface="Courier New" pitchFamily="49" charset="0"/>
                <a:cs typeface="Courier New" pitchFamily="49" charset="0"/>
              </a:rPr>
              <a:t>  +OK</a:t>
            </a:r>
          </a:p>
          <a:p>
            <a:pPr eaLnBrk="1" hangingPunct="1">
              <a:lnSpc>
                <a:spcPct val="120000"/>
              </a:lnSpc>
              <a:spcBef>
                <a:spcPct val="20000"/>
              </a:spcBef>
              <a:buClr>
                <a:schemeClr val="folHlink"/>
              </a:buClr>
              <a:buSzPct val="60000"/>
              <a:buFont typeface="Wingdings" pitchFamily="2" charset="2"/>
              <a:buNone/>
            </a:pPr>
            <a:r>
              <a:rPr lang="zh-CN" altLang="en-US" sz="2400" b="1">
                <a:solidFill>
                  <a:schemeClr val="hlink"/>
                </a:solidFill>
                <a:latin typeface="Courier New" pitchFamily="49" charset="0"/>
                <a:cs typeface="Courier New" pitchFamily="49" charset="0"/>
              </a:rPr>
              <a:t>  </a:t>
            </a:r>
            <a:r>
              <a:rPr lang="zh-CN" altLang="en-US" sz="2400" b="1">
                <a:solidFill>
                  <a:srgbClr val="D60093"/>
                </a:solidFill>
                <a:cs typeface="Courier New" pitchFamily="49" charset="0"/>
                <a:sym typeface="Arial" pitchFamily="34" charset="0"/>
              </a:rPr>
              <a:t>pass</a:t>
            </a:r>
            <a:r>
              <a:rPr lang="zh-CN" altLang="en-US" sz="2400" b="1">
                <a:solidFill>
                  <a:srgbClr val="D60093"/>
                </a:solidFill>
                <a:ea typeface="宋体" pitchFamily="2" charset="-122"/>
                <a:sym typeface="Arial" pitchFamily="34" charset="0"/>
              </a:rPr>
              <a:t> </a:t>
            </a:r>
            <a:r>
              <a:rPr lang="zh-CN" altLang="en-US" sz="2400" b="1">
                <a:solidFill>
                  <a:srgbClr val="D60093"/>
                </a:solidFill>
                <a:latin typeface="Courier New" pitchFamily="49" charset="0"/>
                <a:cs typeface="Courier New" pitchFamily="49" charset="0"/>
              </a:rPr>
              <a:t> </a:t>
            </a:r>
            <a:r>
              <a:rPr lang="zh-CN" altLang="en-US" sz="2400" b="1">
                <a:solidFill>
                  <a:schemeClr val="folHlink"/>
                </a:solidFill>
                <a:latin typeface="Courier New" pitchFamily="49" charset="0"/>
                <a:cs typeface="Courier New" pitchFamily="49" charset="0"/>
              </a:rPr>
              <a:t>hungry</a:t>
            </a:r>
          </a:p>
          <a:p>
            <a:pPr eaLnBrk="1" hangingPunct="1">
              <a:lnSpc>
                <a:spcPct val="120000"/>
              </a:lnSpc>
              <a:spcBef>
                <a:spcPct val="20000"/>
              </a:spcBef>
              <a:buClr>
                <a:schemeClr val="folHlink"/>
              </a:buClr>
              <a:buSzPct val="60000"/>
              <a:buFont typeface="Wingdings" pitchFamily="2" charset="2"/>
              <a:buNone/>
            </a:pPr>
            <a:r>
              <a:rPr lang="zh-CN" altLang="en-US" sz="2400" b="1">
                <a:solidFill>
                  <a:schemeClr val="hlink"/>
                </a:solidFill>
                <a:latin typeface="Courier New" pitchFamily="49" charset="0"/>
                <a:cs typeface="Courier New" pitchFamily="49" charset="0"/>
              </a:rPr>
              <a:t>  +OK user successfully logged on</a:t>
            </a:r>
            <a:endParaRPr lang="zh-CN" altLang="en-US" sz="2400" b="1">
              <a:ea typeface="宋体" pitchFamily="2" charset="-122"/>
            </a:endParaRPr>
          </a:p>
          <a:p>
            <a:pPr eaLnBrk="1" hangingPunct="1">
              <a:lnSpc>
                <a:spcPct val="120000"/>
              </a:lnSpc>
              <a:spcBef>
                <a:spcPct val="20000"/>
              </a:spcBef>
              <a:buClr>
                <a:schemeClr val="folHlink"/>
              </a:buClr>
              <a:buSzPct val="60000"/>
              <a:buFont typeface="Wingdings" pitchFamily="2" charset="2"/>
              <a:buNone/>
            </a:pPr>
            <a:r>
              <a:rPr lang="zh-CN" altLang="en-US" sz="2400" b="1">
                <a:solidFill>
                  <a:srgbClr val="00FF00"/>
                </a:solidFill>
                <a:latin typeface="楷体_GB2312" pitchFamily="49" charset="-122"/>
                <a:ea typeface="楷体_GB2312" pitchFamily="49" charset="-122"/>
              </a:rPr>
              <a:t>  </a:t>
            </a:r>
            <a:r>
              <a:rPr lang="zh-CN" altLang="en-US" sz="2400" b="1">
                <a:solidFill>
                  <a:schemeClr val="folHlink"/>
                </a:solidFill>
                <a:latin typeface="楷体_GB2312" pitchFamily="49" charset="-122"/>
                <a:ea typeface="楷体_GB2312" pitchFamily="49" charset="-122"/>
              </a:rPr>
              <a:t>当然要是写错了某个命令，POP3服务器将返回一个-ERR应答</a:t>
            </a:r>
            <a:r>
              <a:rPr lang="zh-CN" altLang="en-US" sz="2000" b="1">
                <a:ea typeface="宋体" pitchFamily="2" charset="-122"/>
              </a:rPr>
              <a:t>。</a:t>
            </a:r>
          </a:p>
        </p:txBody>
      </p:sp>
    </p:spTree>
    <p:extLst>
      <p:ext uri="{BB962C8B-B14F-4D97-AF65-F5344CB8AC3E}">
        <p14:creationId xmlns:p14="http://schemas.microsoft.com/office/powerpoint/2010/main" val="2425130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8"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163513" y="1143000"/>
            <a:ext cx="87772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800" b="1" u="sng">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 </a:t>
            </a:r>
            <a:r>
              <a:rPr lang="zh-CN" altLang="en-US" sz="2800" b="1" u="sng">
                <a:solidFill>
                  <a:schemeClr val="folHlink"/>
                </a:solidFill>
                <a:effectLst>
                  <a:outerShdw blurRad="38100" dist="38100" dir="2700000" algn="tl">
                    <a:srgbClr val="C0C0C0"/>
                  </a:outerShdw>
                </a:effectLst>
                <a:latin typeface="楷体_GB2312" pitchFamily="49" charset="-122"/>
                <a:ea typeface="黑体" pitchFamily="2" charset="-122"/>
              </a:rPr>
              <a:t>处理阶段</a:t>
            </a:r>
            <a:r>
              <a:rPr lang="zh-CN" altLang="en-US" sz="2800" b="1">
                <a:solidFill>
                  <a:schemeClr val="folHlink"/>
                </a:solidFill>
                <a:effectLst>
                  <a:outerShdw blurRad="38100" dist="38100" dir="2700000" algn="tl">
                    <a:srgbClr val="C0C0C0"/>
                  </a:outerShdw>
                </a:effectLst>
                <a:latin typeface="楷体_GB2312" pitchFamily="49" charset="-122"/>
                <a:ea typeface="黑体" pitchFamily="2" charset="-122"/>
              </a:rPr>
              <a:t>：</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rPr>
              <a:t> </a:t>
            </a:r>
            <a:r>
              <a:rPr lang="zh-CN" altLang="en-US" sz="2000" b="1" i="1">
                <a:effectLst>
                  <a:outerShdw blurRad="38100" dist="38100" dir="2700000" algn="tl">
                    <a:srgbClr val="C0C0C0"/>
                  </a:outerShdw>
                </a:effectLst>
                <a:ea typeface="宋体" pitchFamily="2" charset="-122"/>
              </a:rPr>
              <a:t>使用</a:t>
            </a:r>
            <a:r>
              <a:rPr lang="zh-CN" altLang="en-US" sz="2000" b="1" i="1">
                <a:effectLst>
                  <a:outerShdw blurRad="38100" dist="38100" dir="2700000" algn="tl">
                    <a:srgbClr val="C0C0C0"/>
                  </a:outerShdw>
                </a:effectLst>
                <a:latin typeface="Arial" pitchFamily="34" charset="0"/>
                <a:ea typeface="宋体" pitchFamily="2" charset="-122"/>
              </a:rPr>
              <a:t>POP3</a:t>
            </a:r>
            <a:r>
              <a:rPr lang="zh-CN" altLang="en-US" sz="2000" b="1" i="1">
                <a:effectLst>
                  <a:outerShdw blurRad="38100" dist="38100" dir="2700000" algn="tl">
                    <a:srgbClr val="C0C0C0"/>
                  </a:outerShdw>
                </a:effectLst>
                <a:ea typeface="宋体" pitchFamily="2" charset="-122"/>
              </a:rPr>
              <a:t>的用户代理可由用户配置成</a:t>
            </a:r>
            <a:r>
              <a:rPr lang="zh-CN" altLang="en-US" sz="2400" b="1" i="1">
                <a:solidFill>
                  <a:schemeClr val="folHlink"/>
                </a:solidFill>
                <a:effectLst>
                  <a:outerShdw blurRad="38100" dist="38100" dir="2700000" algn="tl">
                    <a:srgbClr val="C0C0C0"/>
                  </a:outerShdw>
                </a:effectLst>
                <a:latin typeface="Times New Roman"/>
                <a:ea typeface="楷体_GB2312" pitchFamily="49" charset="-122"/>
              </a:rPr>
              <a:t>“</a:t>
            </a:r>
            <a:r>
              <a:rPr lang="zh-CN" altLang="en-US" sz="2400" b="1" i="1">
                <a:solidFill>
                  <a:schemeClr val="folHlink"/>
                </a:solidFill>
                <a:effectLst>
                  <a:outerShdw blurRad="38100" dist="38100" dir="2700000" algn="tl">
                    <a:srgbClr val="C0C0C0"/>
                  </a:outerShdw>
                </a:effectLst>
                <a:latin typeface="楷体_GB2312" pitchFamily="49" charset="-122"/>
                <a:ea typeface="楷体_GB2312" pitchFamily="49" charset="-122"/>
              </a:rPr>
              <a:t>下载并删除</a:t>
            </a:r>
            <a:r>
              <a:rPr lang="zh-CN" altLang="en-US" sz="2400" b="1" i="1">
                <a:solidFill>
                  <a:schemeClr val="folHlink"/>
                </a:solidFill>
                <a:effectLst>
                  <a:outerShdw blurRad="38100" dist="38100" dir="2700000" algn="tl">
                    <a:srgbClr val="C0C0C0"/>
                  </a:outerShdw>
                </a:effectLst>
                <a:latin typeface="Times New Roman"/>
                <a:ea typeface="楷体_GB2312" pitchFamily="49" charset="-122"/>
              </a:rPr>
              <a:t>”</a:t>
            </a:r>
            <a:r>
              <a:rPr lang="zh-CN" altLang="en-US" sz="2000" b="1" i="1">
                <a:solidFill>
                  <a:schemeClr val="folHlink"/>
                </a:solidFill>
                <a:effectLst>
                  <a:outerShdw blurRad="38100" dist="38100" dir="2700000" algn="tl">
                    <a:srgbClr val="C0C0C0"/>
                  </a:outerShdw>
                </a:effectLst>
                <a:latin typeface="隶书" pitchFamily="49" charset="-122"/>
                <a:ea typeface="隶书" pitchFamily="49" charset="-122"/>
              </a:rPr>
              <a:t>或</a:t>
            </a:r>
            <a:r>
              <a:rPr lang="zh-CN" altLang="en-US" sz="2400" b="1" i="1">
                <a:solidFill>
                  <a:schemeClr val="folHlink"/>
                </a:solidFill>
                <a:effectLst>
                  <a:outerShdw blurRad="38100" dist="38100" dir="2700000" algn="tl">
                    <a:srgbClr val="C0C0C0"/>
                  </a:outerShdw>
                </a:effectLst>
                <a:latin typeface="Times New Roman"/>
                <a:ea typeface="楷体_GB2312" pitchFamily="49" charset="-122"/>
              </a:rPr>
              <a:t>“</a:t>
            </a:r>
            <a:r>
              <a:rPr lang="zh-CN" altLang="en-US" sz="2400" b="1" i="1">
                <a:solidFill>
                  <a:schemeClr val="folHlink"/>
                </a:solidFill>
                <a:effectLst>
                  <a:outerShdw blurRad="38100" dist="38100" dir="2700000" algn="tl">
                    <a:srgbClr val="C0C0C0"/>
                  </a:outerShdw>
                </a:effectLst>
                <a:latin typeface="楷体_GB2312" pitchFamily="49" charset="-122"/>
                <a:ea typeface="楷体_GB2312" pitchFamily="49" charset="-122"/>
              </a:rPr>
              <a:t>下载并保留</a:t>
            </a:r>
            <a:r>
              <a:rPr lang="zh-CN" altLang="en-US" sz="2400" b="1" i="1">
                <a:solidFill>
                  <a:schemeClr val="folHlink"/>
                </a:solidFill>
                <a:effectLst>
                  <a:outerShdw blurRad="38100" dist="38100" dir="2700000" algn="tl">
                    <a:srgbClr val="C0C0C0"/>
                  </a:outerShdw>
                </a:effectLst>
                <a:latin typeface="Times New Roman"/>
                <a:ea typeface="楷体_GB2312" pitchFamily="49" charset="-122"/>
              </a:rPr>
              <a:t>”</a:t>
            </a:r>
            <a:r>
              <a:rPr lang="zh-CN" altLang="en-US" sz="2400" b="1" i="1">
                <a:solidFill>
                  <a:schemeClr val="folHlink"/>
                </a:solidFill>
                <a:effectLst>
                  <a:outerShdw blurRad="38100" dist="38100" dir="2700000" algn="tl">
                    <a:srgbClr val="C0C0C0"/>
                  </a:outerShdw>
                </a:effectLst>
                <a:latin typeface="楷体_GB2312" pitchFamily="49" charset="-122"/>
                <a:ea typeface="楷体_GB2312" pitchFamily="49" charset="-122"/>
              </a:rPr>
              <a:t>两种模式之一</a:t>
            </a:r>
            <a:r>
              <a:rPr lang="zh-CN" altLang="en-US" sz="2000" b="1" i="1">
                <a:solidFill>
                  <a:schemeClr val="folHlink"/>
                </a:solidFill>
                <a:effectLst>
                  <a:outerShdw blurRad="38100" dist="38100" dir="2700000" algn="tl">
                    <a:srgbClr val="C0C0C0"/>
                  </a:outerShdw>
                </a:effectLst>
                <a:ea typeface="宋体" pitchFamily="2" charset="-122"/>
              </a:rPr>
              <a:t>。</a:t>
            </a:r>
            <a:r>
              <a:rPr lang="zh-CN" altLang="en-US" sz="2000" b="1" i="1">
                <a:effectLst>
                  <a:outerShdw blurRad="38100" dist="38100" dir="2700000" algn="tl">
                    <a:srgbClr val="C0C0C0"/>
                  </a:outerShdw>
                </a:effectLst>
                <a:latin typeface="Arial" pitchFamily="34" charset="0"/>
                <a:ea typeface="宋体" pitchFamily="2" charset="-122"/>
              </a:rPr>
              <a:t>POP3</a:t>
            </a:r>
            <a:r>
              <a:rPr lang="zh-CN" altLang="en-US" sz="2000" b="1" i="1">
                <a:effectLst>
                  <a:outerShdw blurRad="38100" dist="38100" dir="2700000" algn="tl">
                    <a:srgbClr val="C0C0C0"/>
                  </a:outerShdw>
                </a:effectLst>
                <a:ea typeface="宋体" pitchFamily="2" charset="-122"/>
              </a:rPr>
              <a:t>用户代理发出的一系列命令取决于自己运行在哪种模式。在下载并删除模式中，用户代理会发出</a:t>
            </a:r>
            <a:r>
              <a:rPr lang="zh-CN" altLang="en-US" sz="2000" b="1" i="1">
                <a:solidFill>
                  <a:srgbClr val="D60093"/>
                </a:solidFill>
                <a:effectLst>
                  <a:outerShdw blurRad="38100" dist="38100" dir="2700000" algn="tl">
                    <a:srgbClr val="C0C0C0"/>
                  </a:outerShdw>
                </a:effectLst>
                <a:latin typeface="Arial" pitchFamily="34" charset="0"/>
                <a:ea typeface="宋体" pitchFamily="2" charset="-122"/>
              </a:rPr>
              <a:t>list</a:t>
            </a:r>
            <a:r>
              <a:rPr lang="zh-CN" altLang="en-US" sz="2000" b="1" i="1">
                <a:effectLst>
                  <a:outerShdw blurRad="38100" dist="38100" dir="2700000" algn="tl">
                    <a:srgbClr val="C0C0C0"/>
                  </a:outerShdw>
                </a:effectLst>
                <a:ea typeface="宋体" pitchFamily="2" charset="-122"/>
              </a:rPr>
              <a:t>，</a:t>
            </a:r>
            <a:r>
              <a:rPr lang="zh-CN" altLang="en-US" sz="2000" b="1" i="1">
                <a:solidFill>
                  <a:srgbClr val="D60093"/>
                </a:solidFill>
                <a:effectLst>
                  <a:outerShdw blurRad="38100" dist="38100" dir="2700000" algn="tl">
                    <a:srgbClr val="C0C0C0"/>
                  </a:outerShdw>
                </a:effectLst>
                <a:latin typeface="Arial" pitchFamily="34" charset="0"/>
                <a:ea typeface="宋体" pitchFamily="2" charset="-122"/>
              </a:rPr>
              <a:t>retr</a:t>
            </a:r>
            <a:r>
              <a:rPr lang="zh-CN" altLang="en-US" sz="2000" b="1" i="1">
                <a:effectLst>
                  <a:outerShdw blurRad="38100" dist="38100" dir="2700000" algn="tl">
                    <a:srgbClr val="C0C0C0"/>
                  </a:outerShdw>
                </a:effectLst>
                <a:ea typeface="宋体" pitchFamily="2" charset="-122"/>
              </a:rPr>
              <a:t>和</a:t>
            </a:r>
            <a:r>
              <a:rPr lang="zh-CN" altLang="en-US" sz="2000" b="1" i="1">
                <a:solidFill>
                  <a:srgbClr val="D60093"/>
                </a:solidFill>
                <a:effectLst>
                  <a:outerShdw blurRad="38100" dist="38100" dir="2700000" algn="tl">
                    <a:srgbClr val="C0C0C0"/>
                  </a:outerShdw>
                </a:effectLst>
                <a:latin typeface="Arial" pitchFamily="34" charset="0"/>
                <a:ea typeface="宋体" pitchFamily="2" charset="-122"/>
              </a:rPr>
              <a:t>dele</a:t>
            </a:r>
            <a:r>
              <a:rPr lang="zh-CN" altLang="en-US" sz="2000" b="1" i="1">
                <a:effectLst>
                  <a:outerShdw blurRad="38100" dist="38100" dir="2700000" algn="tl">
                    <a:srgbClr val="C0C0C0"/>
                  </a:outerShdw>
                </a:effectLst>
                <a:ea typeface="宋体" pitchFamily="2" charset="-122"/>
              </a:rPr>
              <a:t>命令。如：</a:t>
            </a:r>
            <a:endParaRPr lang="zh-CN" altLang="en-US" sz="2000" b="1" i="1">
              <a:solidFill>
                <a:schemeClr val="hlink"/>
              </a:solidFill>
              <a:effectLst>
                <a:outerShdw blurRad="38100" dist="38100" dir="2700000" algn="tl">
                  <a:srgbClr val="C0C0C0"/>
                </a:outerShdw>
              </a:effectLst>
              <a:latin typeface="Courier New" pitchFamily="49" charset="0"/>
              <a:ea typeface="宋体" pitchFamily="2" charset="-122"/>
              <a:sym typeface="Arial" pitchFamily="34" charset="0"/>
            </a:endParaRPr>
          </a:p>
        </p:txBody>
      </p:sp>
      <p:sp>
        <p:nvSpPr>
          <p:cNvPr id="385027" name="Text Box 3"/>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5028"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29" name="Rectangle 5"/>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5030" name="Text Box 6"/>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5031"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2" name="Rectangle 8"/>
          <p:cNvSpPr>
            <a:spLocks noChangeArrowheads="1"/>
          </p:cNvSpPr>
          <p:nvPr/>
        </p:nvSpPr>
        <p:spPr bwMode="auto">
          <a:xfrm>
            <a:off x="214313" y="2971800"/>
            <a:ext cx="87772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b="1">
                <a:effectLst>
                  <a:outerShdw blurRad="38100" dist="38100" dir="2700000" algn="tl">
                    <a:srgbClr val="C0C0C0"/>
                  </a:outerShdw>
                </a:effectLst>
                <a:latin typeface="Courier New" pitchFamily="49" charset="0"/>
                <a:ea typeface="宋体" pitchFamily="2" charset="-122"/>
              </a:rPr>
              <a:t>   </a:t>
            </a:r>
            <a:r>
              <a:rPr lang="zh-CN" altLang="en-US" sz="2000" b="1">
                <a:effectLst>
                  <a:outerShdw blurRad="38100" dist="38100" dir="2700000" algn="tl">
                    <a:srgbClr val="C0C0C0"/>
                  </a:outerShdw>
                </a:effectLst>
                <a:latin typeface="Courier New" pitchFamily="49" charset="0"/>
                <a:ea typeface="宋体" pitchFamily="2" charset="-122"/>
              </a:rPr>
              <a:t>C: </a:t>
            </a:r>
            <a:r>
              <a:rPr lang="zh-CN" altLang="en-US" sz="2000" b="1">
                <a:solidFill>
                  <a:schemeClr val="hlink"/>
                </a:solidFill>
                <a:effectLst>
                  <a:outerShdw blurRad="38100" dist="38100" dir="2700000" algn="tl">
                    <a:srgbClr val="C0C0C0"/>
                  </a:outerShdw>
                </a:effectLst>
                <a:latin typeface="Courier New" pitchFamily="49" charset="0"/>
                <a:ea typeface="宋体" pitchFamily="2" charset="-122"/>
              </a:rPr>
              <a:t>list  </a:t>
            </a:r>
            <a:r>
              <a:rPr lang="zh-CN" altLang="en-US" sz="2000" b="1">
                <a:effectLst>
                  <a:outerShdw blurRad="38100" dist="38100" dir="2700000" algn="tl">
                    <a:srgbClr val="C0C0C0"/>
                  </a:outerShdw>
                </a:effectLst>
                <a:latin typeface="Courier New" pitchFamily="49" charset="0"/>
                <a:ea typeface="宋体" pitchFamily="2" charset="-122"/>
              </a:rPr>
              <a:t>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rPr>
              <a:t>  S: 1 498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rPr>
              <a:t>  S: 2 912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rPr>
              <a:t> </a:t>
            </a: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S: .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C: </a:t>
            </a:r>
            <a:r>
              <a:rPr lang="zh-CN" altLang="en-US" sz="2000" b="1">
                <a:solidFill>
                  <a:schemeClr val="hlink"/>
                </a:solidFill>
                <a:effectLst>
                  <a:outerShdw blurRad="38100" dist="38100" dir="2700000" algn="tl">
                    <a:srgbClr val="C0C0C0"/>
                  </a:outerShdw>
                </a:effectLst>
                <a:latin typeface="Courier New" pitchFamily="49" charset="0"/>
                <a:ea typeface="宋体" pitchFamily="2" charset="-122"/>
                <a:sym typeface="Arial" pitchFamily="34" charset="0"/>
              </a:rPr>
              <a:t>retr 1</a:t>
            </a: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S: (blah ... ...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S: ...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S: ... ... ...blah)</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C: </a:t>
            </a:r>
            <a:r>
              <a:rPr lang="zh-CN" altLang="en-US" sz="2000" b="1">
                <a:solidFill>
                  <a:schemeClr val="hlink"/>
                </a:solidFill>
                <a:effectLst>
                  <a:outerShdw blurRad="38100" dist="38100" dir="2700000" algn="tl">
                    <a:srgbClr val="C0C0C0"/>
                  </a:outerShdw>
                </a:effectLst>
                <a:latin typeface="Courier New" pitchFamily="49" charset="0"/>
                <a:ea typeface="宋体" pitchFamily="2" charset="-122"/>
                <a:sym typeface="Arial" pitchFamily="34" charset="0"/>
              </a:rPr>
              <a:t>dele 1</a:t>
            </a:r>
            <a:r>
              <a:rPr lang="zh-CN" altLang="en-US" sz="2400" b="1">
                <a:effectLst>
                  <a:outerShdw blurRad="38100" dist="38100" dir="2700000" algn="tl">
                    <a:srgbClr val="C0C0C0"/>
                  </a:outerShdw>
                </a:effectLst>
                <a:latin typeface="Times New Roman" pitchFamily="18" charset="0"/>
              </a:rPr>
              <a:t> </a:t>
            </a:r>
            <a:endParaRPr lang="zh-CN" altLang="en-US" sz="2000" b="1">
              <a:solidFill>
                <a:schemeClr val="hlink"/>
              </a:solidFill>
              <a:effectLst>
                <a:outerShdw blurRad="38100" dist="38100" dir="2700000" algn="tl">
                  <a:srgbClr val="C0C0C0"/>
                </a:outerShdw>
              </a:effectLst>
              <a:latin typeface="Courier New" pitchFamily="49" charset="0"/>
              <a:ea typeface="宋体" pitchFamily="2" charset="-122"/>
              <a:sym typeface="Arial" pitchFamily="34" charset="0"/>
            </a:endParaRPr>
          </a:p>
        </p:txBody>
      </p:sp>
    </p:spTree>
    <p:extLst>
      <p:ext uri="{BB962C8B-B14F-4D97-AF65-F5344CB8AC3E}">
        <p14:creationId xmlns:p14="http://schemas.microsoft.com/office/powerpoint/2010/main" val="392111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2"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6051" name="Rectangle 3"/>
          <p:cNvSpPr>
            <a:spLocks noChangeArrowheads="1"/>
          </p:cNvSpPr>
          <p:nvPr/>
        </p:nvSpPr>
        <p:spPr bwMode="auto">
          <a:xfrm>
            <a:off x="457200" y="1266825"/>
            <a:ext cx="8386763"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Char char="Ø"/>
            </a:pPr>
            <a:r>
              <a:rPr lang="zh-CN" altLang="en-US" sz="2400" b="1">
                <a:effectLst>
                  <a:outerShdw blurRad="38100" dist="38100" dir="2700000" algn="tl">
                    <a:srgbClr val="C0C0C0"/>
                  </a:outerShdw>
                </a:effectLst>
                <a:latin typeface="Times New Roman" pitchFamily="18" charset="0"/>
                <a:sym typeface="Arial" pitchFamily="34" charset="0"/>
              </a:rPr>
              <a:t> </a:t>
            </a:r>
            <a:r>
              <a:rPr lang="zh-CN" altLang="en-US" sz="2400" b="1">
                <a:effectLst>
                  <a:outerShdw blurRad="38100" dist="38100" dir="2700000" algn="tl">
                    <a:srgbClr val="C0C0C0"/>
                  </a:outerShdw>
                </a:effectLst>
                <a:latin typeface="Times New Roman" pitchFamily="18" charset="0"/>
                <a:ea typeface="宋体" pitchFamily="2" charset="-122"/>
                <a:sym typeface="Arial" pitchFamily="34" charset="0"/>
              </a:rPr>
              <a:t> </a:t>
            </a: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C:</a:t>
            </a:r>
            <a:r>
              <a:rPr lang="zh-CN" altLang="en-US" sz="2400" b="1">
                <a:effectLst>
                  <a:outerShdw blurRad="38100" dist="38100" dir="2700000" algn="tl">
                    <a:srgbClr val="C0C0C0"/>
                  </a:outerShdw>
                </a:effectLst>
                <a:latin typeface="Times New Roman" pitchFamily="18" charset="0"/>
                <a:sym typeface="Arial" pitchFamily="34" charset="0"/>
              </a:rPr>
              <a:t> </a:t>
            </a:r>
            <a:r>
              <a:rPr lang="zh-CN" altLang="en-US" sz="2000" b="1">
                <a:solidFill>
                  <a:schemeClr val="hlink"/>
                </a:solidFill>
                <a:effectLst>
                  <a:outerShdw blurRad="38100" dist="38100" dir="2700000" algn="tl">
                    <a:srgbClr val="C0C0C0"/>
                  </a:outerShdw>
                </a:effectLst>
                <a:latin typeface="Courier New" pitchFamily="49" charset="0"/>
                <a:ea typeface="宋体" pitchFamily="2" charset="-122"/>
                <a:sym typeface="Arial" pitchFamily="34" charset="0"/>
              </a:rPr>
              <a:t>retr 2</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rPr>
              <a:t>  </a:t>
            </a: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S: (blah ... ...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S: ...                         </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sym typeface="Arial" pitchFamily="34" charset="0"/>
              </a:rPr>
              <a:t>  S: ... ... ...blah)</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rPr>
              <a:t>  C: </a:t>
            </a:r>
            <a:r>
              <a:rPr lang="zh-CN" altLang="en-US" sz="2000" b="1">
                <a:solidFill>
                  <a:schemeClr val="hlink"/>
                </a:solidFill>
                <a:effectLst>
                  <a:outerShdw blurRad="38100" dist="38100" dir="2700000" algn="tl">
                    <a:srgbClr val="C0C0C0"/>
                  </a:outerShdw>
                </a:effectLst>
                <a:latin typeface="Courier New" pitchFamily="49" charset="0"/>
                <a:ea typeface="宋体" pitchFamily="2" charset="-122"/>
              </a:rPr>
              <a:t>dele 2</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rPr>
              <a:t>  C: </a:t>
            </a:r>
            <a:r>
              <a:rPr lang="zh-CN" altLang="en-US" sz="2000" b="1">
                <a:solidFill>
                  <a:schemeClr val="hlink"/>
                </a:solidFill>
                <a:effectLst>
                  <a:outerShdw blurRad="38100" dist="38100" dir="2700000" algn="tl">
                    <a:srgbClr val="C0C0C0"/>
                  </a:outerShdw>
                </a:effectLst>
                <a:latin typeface="Courier New" pitchFamily="49" charset="0"/>
                <a:ea typeface="宋体" pitchFamily="2" charset="-122"/>
              </a:rPr>
              <a:t>quit</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Courier New" pitchFamily="49" charset="0"/>
                <a:ea typeface="宋体" pitchFamily="2" charset="-122"/>
              </a:rPr>
              <a:t>  S: +OK POP3 server signing off</a:t>
            </a:r>
            <a:endParaRPr lang="zh-CN" altLang="en-US" sz="2000" b="1">
              <a:effectLst>
                <a:outerShdw blurRad="38100" dist="38100" dir="2700000" algn="tl">
                  <a:srgbClr val="C0C0C0"/>
                </a:outerShdw>
              </a:effectLst>
              <a:latin typeface="宋体" pitchFamily="2" charset="-122"/>
              <a:ea typeface="宋体" pitchFamily="2" charset="-122"/>
            </a:endParaRPr>
          </a:p>
        </p:txBody>
      </p:sp>
      <p:sp>
        <p:nvSpPr>
          <p:cNvPr id="386052"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6053"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6054"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6055"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6056"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6057" name="Rectangle 9"/>
          <p:cNvSpPr>
            <a:spLocks noChangeArrowheads="1"/>
          </p:cNvSpPr>
          <p:nvPr/>
        </p:nvSpPr>
        <p:spPr bwMode="auto">
          <a:xfrm>
            <a:off x="381000" y="4162425"/>
            <a:ext cx="838676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000" b="1">
                <a:effectLst>
                  <a:outerShdw blurRad="38100" dist="38100" dir="2700000" algn="tl">
                    <a:srgbClr val="C0C0C0"/>
                  </a:outerShdw>
                </a:effectLst>
                <a:ea typeface="宋体" pitchFamily="2" charset="-122"/>
              </a:rPr>
              <a:t>        </a:t>
            </a:r>
            <a:r>
              <a:rPr lang="zh-CN" altLang="en-US" sz="2400" b="1">
                <a:effectLst>
                  <a:outerShdw blurRad="38100" dist="38100" dir="2700000" algn="tl">
                    <a:srgbClr val="C0C0C0"/>
                  </a:outerShdw>
                </a:effectLst>
                <a:ea typeface="宋体" pitchFamily="2" charset="-122"/>
              </a:rPr>
              <a:t>用户代理首先要求</a:t>
            </a:r>
            <a:r>
              <a:rPr lang="zh-CN" altLang="en-US" sz="2400" b="1">
                <a:effectLst>
                  <a:outerShdw blurRad="38100" dist="38100" dir="2700000" algn="tl">
                    <a:srgbClr val="C0C0C0"/>
                  </a:outerShdw>
                </a:effectLst>
                <a:latin typeface="Arial" pitchFamily="34" charset="0"/>
                <a:ea typeface="宋体" pitchFamily="2" charset="-122"/>
              </a:rPr>
              <a:t>POP3</a:t>
            </a:r>
            <a:r>
              <a:rPr lang="zh-CN" altLang="en-US" sz="2400" b="1">
                <a:effectLst>
                  <a:outerShdw blurRad="38100" dist="38100" dir="2700000" algn="tl">
                    <a:srgbClr val="C0C0C0"/>
                  </a:outerShdw>
                </a:effectLst>
                <a:ea typeface="宋体" pitchFamily="2" charset="-122"/>
              </a:rPr>
              <a:t>服务器列出存放在自己的邮箱中的每个邮件消息的大小，接着依次取回并删除每个邮件消息。需注意的是，授权阶段结束之后，用户代理只能发出</a:t>
            </a:r>
            <a:r>
              <a:rPr lang="zh-CN" altLang="en-US" sz="2400" b="1">
                <a:effectLst>
                  <a:outerShdw blurRad="38100" dist="38100" dir="2700000" algn="tl">
                    <a:srgbClr val="C0C0C0"/>
                  </a:outerShdw>
                </a:effectLst>
                <a:latin typeface="Arial" pitchFamily="34" charset="0"/>
                <a:ea typeface="宋体" pitchFamily="2" charset="-122"/>
              </a:rPr>
              <a:t>4</a:t>
            </a:r>
            <a:r>
              <a:rPr lang="zh-CN" altLang="en-US" sz="2400" b="1">
                <a:effectLst>
                  <a:outerShdw blurRad="38100" dist="38100" dir="2700000" algn="tl">
                    <a:srgbClr val="C0C0C0"/>
                  </a:outerShdw>
                </a:effectLst>
                <a:ea typeface="宋体" pitchFamily="2" charset="-122"/>
              </a:rPr>
              <a:t>个命令：</a:t>
            </a:r>
            <a:r>
              <a:rPr lang="zh-CN" altLang="en-US" sz="2400" b="1">
                <a:solidFill>
                  <a:schemeClr val="hlink"/>
                </a:solidFill>
                <a:effectLst>
                  <a:outerShdw blurRad="38100" dist="38100" dir="2700000" algn="tl">
                    <a:srgbClr val="C0C0C0"/>
                  </a:outerShdw>
                </a:effectLst>
                <a:latin typeface="Arial" pitchFamily="34" charset="0"/>
                <a:ea typeface="宋体" pitchFamily="2" charset="-122"/>
              </a:rPr>
              <a:t>list</a:t>
            </a:r>
            <a:r>
              <a:rPr lang="zh-CN" altLang="en-US" sz="2400" b="1">
                <a:solidFill>
                  <a:schemeClr val="hlink"/>
                </a:solidFill>
                <a:effectLst>
                  <a:outerShdw blurRad="38100" dist="38100" dir="2700000" algn="tl">
                    <a:srgbClr val="C0C0C0"/>
                  </a:outerShdw>
                </a:effectLst>
                <a:ea typeface="宋体" pitchFamily="2" charset="-122"/>
              </a:rPr>
              <a:t>，</a:t>
            </a:r>
            <a:r>
              <a:rPr lang="zh-CN" altLang="en-US" sz="2400" b="1">
                <a:solidFill>
                  <a:schemeClr val="hlink"/>
                </a:solidFill>
                <a:effectLst>
                  <a:outerShdw blurRad="38100" dist="38100" dir="2700000" algn="tl">
                    <a:srgbClr val="C0C0C0"/>
                  </a:outerShdw>
                </a:effectLst>
                <a:latin typeface="Arial" pitchFamily="34" charset="0"/>
                <a:ea typeface="宋体" pitchFamily="2" charset="-122"/>
              </a:rPr>
              <a:t>retr</a:t>
            </a:r>
            <a:r>
              <a:rPr lang="zh-CN" altLang="en-US" sz="2400" b="1">
                <a:solidFill>
                  <a:schemeClr val="hlink"/>
                </a:solidFill>
                <a:effectLst>
                  <a:outerShdw blurRad="38100" dist="38100" dir="2700000" algn="tl">
                    <a:srgbClr val="C0C0C0"/>
                  </a:outerShdw>
                </a:effectLst>
                <a:ea typeface="宋体" pitchFamily="2" charset="-122"/>
              </a:rPr>
              <a:t>，</a:t>
            </a:r>
            <a:r>
              <a:rPr lang="zh-CN" altLang="en-US" sz="2400" b="1">
                <a:solidFill>
                  <a:schemeClr val="hlink"/>
                </a:solidFill>
                <a:effectLst>
                  <a:outerShdw blurRad="38100" dist="38100" dir="2700000" algn="tl">
                    <a:srgbClr val="C0C0C0"/>
                  </a:outerShdw>
                </a:effectLst>
                <a:latin typeface="Arial" pitchFamily="34" charset="0"/>
                <a:ea typeface="宋体" pitchFamily="2" charset="-122"/>
              </a:rPr>
              <a:t>dele</a:t>
            </a:r>
            <a:r>
              <a:rPr lang="zh-CN" altLang="en-US" sz="2400" b="1">
                <a:solidFill>
                  <a:schemeClr val="hlink"/>
                </a:solidFill>
                <a:effectLst>
                  <a:outerShdw blurRad="38100" dist="38100" dir="2700000" algn="tl">
                    <a:srgbClr val="C0C0C0"/>
                  </a:outerShdw>
                </a:effectLst>
                <a:ea typeface="宋体" pitchFamily="2" charset="-122"/>
              </a:rPr>
              <a:t>，</a:t>
            </a:r>
            <a:r>
              <a:rPr lang="zh-CN" altLang="en-US" sz="2400" b="1">
                <a:solidFill>
                  <a:schemeClr val="hlink"/>
                </a:solidFill>
                <a:effectLst>
                  <a:outerShdw blurRad="38100" dist="38100" dir="2700000" algn="tl">
                    <a:srgbClr val="C0C0C0"/>
                  </a:outerShdw>
                </a:effectLst>
                <a:latin typeface="Arial" pitchFamily="34" charset="0"/>
                <a:ea typeface="宋体" pitchFamily="2" charset="-122"/>
              </a:rPr>
              <a:t>quit</a:t>
            </a:r>
            <a:r>
              <a:rPr lang="zh-CN" altLang="en-US" sz="2400" b="1">
                <a:effectLst>
                  <a:outerShdw blurRad="38100" dist="38100" dir="2700000" algn="tl">
                    <a:srgbClr val="C0C0C0"/>
                  </a:outerShdw>
                </a:effectLst>
                <a:ea typeface="宋体" pitchFamily="2" charset="-122"/>
              </a:rPr>
              <a:t>。处理完</a:t>
            </a:r>
            <a:r>
              <a:rPr lang="zh-CN" altLang="en-US" sz="2400" b="1">
                <a:solidFill>
                  <a:schemeClr val="hlink"/>
                </a:solidFill>
                <a:effectLst>
                  <a:outerShdw blurRad="38100" dist="38100" dir="2700000" algn="tl">
                    <a:srgbClr val="C0C0C0"/>
                  </a:outerShdw>
                </a:effectLst>
                <a:latin typeface="Arial" pitchFamily="34" charset="0"/>
                <a:ea typeface="宋体" pitchFamily="2" charset="-122"/>
              </a:rPr>
              <a:t>quit</a:t>
            </a:r>
            <a:r>
              <a:rPr lang="zh-CN" altLang="en-US" sz="2400" b="1">
                <a:solidFill>
                  <a:schemeClr val="hlink"/>
                </a:solidFill>
                <a:effectLst>
                  <a:outerShdw blurRad="38100" dist="38100" dir="2700000" algn="tl">
                    <a:srgbClr val="C0C0C0"/>
                  </a:outerShdw>
                </a:effectLst>
                <a:ea typeface="宋体" pitchFamily="2" charset="-122"/>
              </a:rPr>
              <a:t>命令</a:t>
            </a:r>
            <a:r>
              <a:rPr lang="zh-CN" altLang="en-US" sz="2400" b="1">
                <a:effectLst>
                  <a:outerShdw blurRad="38100" dist="38100" dir="2700000" algn="tl">
                    <a:srgbClr val="C0C0C0"/>
                  </a:outerShdw>
                </a:effectLst>
                <a:ea typeface="宋体" pitchFamily="2" charset="-122"/>
              </a:rPr>
              <a:t>后，</a:t>
            </a:r>
            <a:r>
              <a:rPr lang="zh-CN" altLang="en-US" sz="2400" b="1">
                <a:effectLst>
                  <a:outerShdw blurRad="38100" dist="38100" dir="2700000" algn="tl">
                    <a:srgbClr val="C0C0C0"/>
                  </a:outerShdw>
                </a:effectLst>
                <a:latin typeface="Arial" pitchFamily="34" charset="0"/>
                <a:ea typeface="宋体" pitchFamily="2" charset="-122"/>
              </a:rPr>
              <a:t>POP3</a:t>
            </a:r>
            <a:r>
              <a:rPr lang="zh-CN" altLang="en-US" sz="2400" b="1">
                <a:effectLst>
                  <a:outerShdw blurRad="38100" dist="38100" dir="2700000" algn="tl">
                    <a:srgbClr val="C0C0C0"/>
                  </a:outerShdw>
                </a:effectLst>
                <a:ea typeface="宋体" pitchFamily="2" charset="-122"/>
              </a:rPr>
              <a:t>服务器进入更新阶段，把邮件</a:t>
            </a:r>
            <a:r>
              <a:rPr lang="zh-CN" altLang="en-US" sz="2400" b="1">
                <a:solidFill>
                  <a:srgbClr val="D60093"/>
                </a:solidFill>
                <a:effectLst>
                  <a:outerShdw blurRad="38100" dist="38100" dir="2700000" algn="tl">
                    <a:srgbClr val="C0C0C0"/>
                  </a:outerShdw>
                </a:effectLst>
                <a:ea typeface="宋体" pitchFamily="2" charset="-122"/>
              </a:rPr>
              <a:t>消息</a:t>
            </a:r>
            <a:r>
              <a:rPr lang="zh-CN" altLang="en-US" sz="2400" b="1">
                <a:solidFill>
                  <a:srgbClr val="D60093"/>
                </a:solidFill>
                <a:effectLst>
                  <a:outerShdw blurRad="38100" dist="38100" dir="2700000" algn="tl">
                    <a:srgbClr val="C0C0C0"/>
                  </a:outerShdw>
                </a:effectLst>
                <a:latin typeface="Arial" pitchFamily="34" charset="0"/>
                <a:ea typeface="宋体" pitchFamily="2" charset="-122"/>
              </a:rPr>
              <a:t>1</a:t>
            </a:r>
            <a:r>
              <a:rPr lang="zh-CN" altLang="en-US" sz="2400" b="1">
                <a:effectLst>
                  <a:outerShdw blurRad="38100" dist="38100" dir="2700000" algn="tl">
                    <a:srgbClr val="C0C0C0"/>
                  </a:outerShdw>
                </a:effectLst>
                <a:ea typeface="宋体" pitchFamily="2" charset="-122"/>
              </a:rPr>
              <a:t>和</a:t>
            </a:r>
            <a:r>
              <a:rPr lang="zh-CN" altLang="en-US" sz="2400" b="1">
                <a:solidFill>
                  <a:srgbClr val="D60093"/>
                </a:solidFill>
                <a:effectLst>
                  <a:outerShdw blurRad="38100" dist="38100" dir="2700000" algn="tl">
                    <a:srgbClr val="C0C0C0"/>
                  </a:outerShdw>
                </a:effectLst>
                <a:latin typeface="Arial" pitchFamily="34" charset="0"/>
                <a:ea typeface="宋体" pitchFamily="2" charset="-122"/>
              </a:rPr>
              <a:t>2</a:t>
            </a:r>
            <a:r>
              <a:rPr lang="zh-CN" altLang="en-US" sz="2400" b="1">
                <a:effectLst>
                  <a:outerShdw blurRad="38100" dist="38100" dir="2700000" algn="tl">
                    <a:srgbClr val="C0C0C0"/>
                  </a:outerShdw>
                </a:effectLst>
                <a:ea typeface="宋体" pitchFamily="2" charset="-122"/>
              </a:rPr>
              <a:t>从相应的邮箱中删除。</a:t>
            </a:r>
            <a:r>
              <a:rPr lang="zh-CN" altLang="en-US" sz="2000" b="1">
                <a:effectLst>
                  <a:outerShdw blurRad="38100" dist="38100" dir="2700000" algn="tl">
                    <a:srgbClr val="C0C0C0"/>
                  </a:outerShdw>
                </a:effectLst>
                <a:latin typeface="宋体" pitchFamily="2" charset="-122"/>
                <a:ea typeface="宋体" pitchFamily="2" charset="-122"/>
              </a:rPr>
              <a:t>    </a:t>
            </a:r>
          </a:p>
        </p:txBody>
      </p:sp>
    </p:spTree>
    <p:extLst>
      <p:ext uri="{BB962C8B-B14F-4D97-AF65-F5344CB8AC3E}">
        <p14:creationId xmlns:p14="http://schemas.microsoft.com/office/powerpoint/2010/main" val="2203548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7"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ext Box 2"/>
          <p:cNvSpPr txBox="1">
            <a:spLocks noChangeArrowheads="1"/>
          </p:cNvSpPr>
          <p:nvPr/>
        </p:nvSpPr>
        <p:spPr bwMode="auto">
          <a:xfrm>
            <a:off x="3048000" y="152400"/>
            <a:ext cx="3048000" cy="457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solidFill>
                  <a:srgbClr val="0000FF"/>
                </a:solidFill>
                <a:latin typeface="Times New Roman" pitchFamily="18" charset="0"/>
                <a:ea typeface="宋体" pitchFamily="2" charset="-122"/>
              </a:rPr>
              <a:t>Figure 3.4.9</a:t>
            </a:r>
            <a:r>
              <a:rPr lang="en-US" altLang="zh-CN" sz="2400" b="1" i="1">
                <a:solidFill>
                  <a:schemeClr val="accent2"/>
                </a:solidFill>
                <a:latin typeface="Times New Roman" pitchFamily="18" charset="0"/>
                <a:ea typeface="宋体" pitchFamily="2" charset="-122"/>
              </a:rPr>
              <a:t>    </a:t>
            </a:r>
            <a:r>
              <a:rPr lang="en-US" altLang="zh-CN" sz="2400" b="1" i="1">
                <a:latin typeface="Times New Roman" pitchFamily="18" charset="0"/>
                <a:ea typeface="宋体" pitchFamily="2" charset="-122"/>
              </a:rPr>
              <a:t>POP3</a:t>
            </a:r>
          </a:p>
        </p:txBody>
      </p:sp>
      <p:pic>
        <p:nvPicPr>
          <p:cNvPr id="387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153275" cy="568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424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Line 2"/>
          <p:cNvSpPr>
            <a:spLocks noChangeShapeType="1"/>
          </p:cNvSpPr>
          <p:nvPr/>
        </p:nvSpPr>
        <p:spPr bwMode="auto">
          <a:xfrm>
            <a:off x="152400" y="64770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8099" name="Rectangle 3"/>
          <p:cNvSpPr>
            <a:spLocks noChangeArrowheads="1"/>
          </p:cNvSpPr>
          <p:nvPr/>
        </p:nvSpPr>
        <p:spPr bwMode="auto">
          <a:xfrm>
            <a:off x="238125" y="1371600"/>
            <a:ext cx="8677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800" b="1" u="sng">
                <a:solidFill>
                  <a:schemeClr val="folHlink"/>
                </a:solidFill>
                <a:effectLst>
                  <a:outerShdw blurRad="38100" dist="38100" dir="2700000" algn="tl">
                    <a:srgbClr val="C0C0C0"/>
                  </a:outerShdw>
                </a:effectLst>
                <a:latin typeface="楷体_GB2312" pitchFamily="49" charset="-122"/>
                <a:ea typeface="黑体" pitchFamily="2" charset="-122"/>
              </a:rPr>
              <a:t>下载并删除模式存在一个问题</a:t>
            </a:r>
            <a:r>
              <a:rPr lang="zh-CN" altLang="en-US" sz="2000" b="1">
                <a:solidFill>
                  <a:schemeClr val="folHlink"/>
                </a:solidFill>
                <a:effectLst>
                  <a:outerShdw blurRad="38100" dist="38100" dir="2700000" algn="tl">
                    <a:srgbClr val="C0C0C0"/>
                  </a:outerShdw>
                </a:effectLst>
                <a:latin typeface="宋体" pitchFamily="2" charset="-122"/>
                <a:ea typeface="宋体" pitchFamily="2" charset="-122"/>
              </a:rPr>
              <a:t>:</a:t>
            </a:r>
            <a:r>
              <a:rPr lang="zh-CN" altLang="en-US" sz="2400" b="1" i="1">
                <a:effectLst>
                  <a:outerShdw blurRad="38100" dist="38100" dir="2700000" algn="tl">
                    <a:srgbClr val="C0C0C0"/>
                  </a:outerShdw>
                </a:effectLst>
                <a:latin typeface="宋体" pitchFamily="2" charset="-122"/>
                <a:ea typeface="宋体" pitchFamily="2" charset="-122"/>
              </a:rPr>
              <a:t>就是收信人可能希望从不止一台主机访问自己的邮箱，如既能从办公室</a:t>
            </a:r>
            <a:r>
              <a:rPr lang="zh-CN" altLang="en-US" sz="2400" b="1" i="1">
                <a:effectLst>
                  <a:outerShdw blurRad="38100" dist="38100" dir="2700000" algn="tl">
                    <a:srgbClr val="C0C0C0"/>
                  </a:outerShdw>
                </a:effectLst>
                <a:latin typeface="Arial" pitchFamily="34" charset="0"/>
                <a:ea typeface="宋体" pitchFamily="2" charset="-122"/>
              </a:rPr>
              <a:t>PC</a:t>
            </a:r>
            <a:r>
              <a:rPr lang="zh-CN" altLang="en-US" sz="2400" b="1" i="1">
                <a:effectLst>
                  <a:outerShdw blurRad="38100" dist="38100" dir="2700000" algn="tl">
                    <a:srgbClr val="C0C0C0"/>
                  </a:outerShdw>
                </a:effectLst>
                <a:latin typeface="宋体" pitchFamily="2" charset="-122"/>
                <a:ea typeface="宋体" pitchFamily="2" charset="-122"/>
              </a:rPr>
              <a:t>机访问，也   能从家庭</a:t>
            </a:r>
            <a:r>
              <a:rPr lang="zh-CN" altLang="en-US" sz="2400" b="1" i="1">
                <a:effectLst>
                  <a:outerShdw blurRad="38100" dist="38100" dir="2700000" algn="tl">
                    <a:srgbClr val="C0C0C0"/>
                  </a:outerShdw>
                </a:effectLst>
                <a:latin typeface="Arial" pitchFamily="34" charset="0"/>
                <a:ea typeface="宋体" pitchFamily="2" charset="-122"/>
              </a:rPr>
              <a:t>PC</a:t>
            </a:r>
            <a:r>
              <a:rPr lang="zh-CN" altLang="en-US" sz="2400" b="1" i="1">
                <a:effectLst>
                  <a:outerShdw blurRad="38100" dist="38100" dir="2700000" algn="tl">
                    <a:srgbClr val="C0C0C0"/>
                  </a:outerShdw>
                </a:effectLst>
                <a:latin typeface="宋体" pitchFamily="2" charset="-122"/>
                <a:ea typeface="宋体" pitchFamily="2" charset="-122"/>
              </a:rPr>
              <a:t>机访问，还能从便携机访问。下载并删除模式将导致同一用户的邮件消息散布到他的多台主机上；例如，要是他先在家里的</a:t>
            </a:r>
            <a:r>
              <a:rPr lang="zh-CN" altLang="en-US" sz="2400" b="1" i="1">
                <a:effectLst>
                  <a:outerShdw blurRad="38100" dist="38100" dir="2700000" algn="tl">
                    <a:srgbClr val="C0C0C0"/>
                  </a:outerShdw>
                </a:effectLst>
                <a:latin typeface="Arial" pitchFamily="34" charset="0"/>
                <a:ea typeface="宋体" pitchFamily="2" charset="-122"/>
              </a:rPr>
              <a:t>PC</a:t>
            </a:r>
            <a:r>
              <a:rPr lang="zh-CN" altLang="en-US" sz="2400" b="1" i="1">
                <a:effectLst>
                  <a:outerShdw blurRad="38100" dist="38100" dir="2700000" algn="tl">
                    <a:srgbClr val="C0C0C0"/>
                  </a:outerShdw>
                </a:effectLst>
                <a:latin typeface="宋体" pitchFamily="2" charset="-122"/>
                <a:ea typeface="宋体" pitchFamily="2" charset="-122"/>
              </a:rPr>
              <a:t>机上阅读了某个邮件消息，以后就</a:t>
            </a:r>
            <a:r>
              <a:rPr lang="zh-CN" altLang="en-US" sz="2400" b="1" i="1">
                <a:solidFill>
                  <a:srgbClr val="D60093"/>
                </a:solidFill>
                <a:effectLst>
                  <a:outerShdw blurRad="38100" dist="38100" dir="2700000" algn="tl">
                    <a:srgbClr val="C0C0C0"/>
                  </a:outerShdw>
                </a:effectLst>
                <a:latin typeface="宋体" pitchFamily="2" charset="-122"/>
                <a:ea typeface="黑体" pitchFamily="2" charset="-122"/>
              </a:rPr>
              <a:t>没法</a:t>
            </a:r>
            <a:r>
              <a:rPr lang="zh-CN" altLang="en-US" sz="2400" b="1" i="1">
                <a:effectLst>
                  <a:outerShdw blurRad="38100" dist="38100" dir="2700000" algn="tl">
                    <a:srgbClr val="C0C0C0"/>
                  </a:outerShdw>
                </a:effectLst>
                <a:latin typeface="宋体" pitchFamily="2" charset="-122"/>
                <a:ea typeface="宋体" pitchFamily="2" charset="-122"/>
              </a:rPr>
              <a:t>在便携机上阅读同一个邮件消息了</a:t>
            </a:r>
            <a:r>
              <a:rPr lang="zh-CN" altLang="en-US" sz="2400" b="1">
                <a:effectLst>
                  <a:outerShdw blurRad="38100" dist="38100" dir="2700000" algn="tl">
                    <a:srgbClr val="C0C0C0"/>
                  </a:outerShdw>
                </a:effectLst>
                <a:latin typeface="宋体" pitchFamily="2" charset="-122"/>
                <a:ea typeface="宋体" pitchFamily="2" charset="-122"/>
              </a:rPr>
              <a:t>。</a:t>
            </a:r>
          </a:p>
        </p:txBody>
      </p:sp>
      <p:sp>
        <p:nvSpPr>
          <p:cNvPr id="388100"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8101"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8102"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8103"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8104"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8105" name="Rectangle 9"/>
          <p:cNvSpPr>
            <a:spLocks noChangeArrowheads="1"/>
          </p:cNvSpPr>
          <p:nvPr/>
        </p:nvSpPr>
        <p:spPr bwMode="auto">
          <a:xfrm>
            <a:off x="228600" y="4572000"/>
            <a:ext cx="8686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000" b="1">
                <a:effectLst>
                  <a:outerShdw blurRad="38100" dist="38100" dir="2700000" algn="tl">
                    <a:srgbClr val="C0C0C0"/>
                  </a:outerShdw>
                </a:effectLst>
                <a:latin typeface="宋体" pitchFamily="2" charset="-122"/>
                <a:ea typeface="宋体" pitchFamily="2" charset="-122"/>
              </a:rPr>
              <a:t> </a:t>
            </a:r>
            <a:r>
              <a:rPr lang="zh-CN" altLang="en-US" sz="2400" b="1">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800" b="1" u="sng">
                <a:solidFill>
                  <a:schemeClr val="folHlink"/>
                </a:solidFill>
                <a:effectLst>
                  <a:outerShdw blurRad="38100" dist="38100" dir="2700000" algn="tl">
                    <a:srgbClr val="C0C0C0"/>
                  </a:outerShdw>
                </a:effectLst>
                <a:latin typeface="楷体_GB2312" pitchFamily="49" charset="-122"/>
                <a:ea typeface="黑体" pitchFamily="2" charset="-122"/>
              </a:rPr>
              <a:t>下载并保留模式</a:t>
            </a:r>
            <a:r>
              <a:rPr lang="zh-CN" altLang="en-US" sz="2400" b="1" i="1">
                <a:effectLst>
                  <a:outerShdw blurRad="38100" dist="38100" dir="2700000" algn="tl">
                    <a:srgbClr val="C0C0C0"/>
                  </a:outerShdw>
                </a:effectLst>
                <a:latin typeface="宋体" pitchFamily="2" charset="-122"/>
                <a:ea typeface="宋体" pitchFamily="2" charset="-122"/>
              </a:rPr>
              <a:t>则恰好相反，用户代理把已从</a:t>
            </a:r>
            <a:r>
              <a:rPr lang="zh-CN" altLang="en-US" sz="2400" b="1" i="1">
                <a:effectLst>
                  <a:outerShdw blurRad="38100" dist="38100" dir="2700000" algn="tl">
                    <a:srgbClr val="C0C0C0"/>
                  </a:outerShdw>
                </a:effectLst>
                <a:latin typeface="Arial" pitchFamily="34" charset="0"/>
                <a:ea typeface="宋体" pitchFamily="2" charset="-122"/>
              </a:rPr>
              <a:t>POP3</a:t>
            </a:r>
            <a:r>
              <a:rPr lang="zh-CN" altLang="en-US" sz="2400" b="1" i="1">
                <a:effectLst>
                  <a:outerShdw blurRad="38100" dist="38100" dir="2700000" algn="tl">
                    <a:srgbClr val="C0C0C0"/>
                  </a:outerShdw>
                </a:effectLst>
                <a:latin typeface="宋体" pitchFamily="2" charset="-122"/>
                <a:ea typeface="宋体" pitchFamily="2" charset="-122"/>
              </a:rPr>
              <a:t>服务器下载的邮件消息继续保留在邮件服务器中。这种模式下，用户可以在不同的时间从不同的主机访问同样的邮件消息</a:t>
            </a:r>
            <a:r>
              <a:rPr lang="zh-CN" altLang="en-US" sz="2400" b="1">
                <a:effectLst>
                  <a:outerShdw blurRad="38100" dist="38100" dir="2700000" algn="tl">
                    <a:srgbClr val="C0C0C0"/>
                  </a:outerShdw>
                </a:effectLst>
                <a:latin typeface="宋体" pitchFamily="2" charset="-122"/>
                <a:ea typeface="宋体" pitchFamily="2" charset="-122"/>
              </a:rPr>
              <a:t>。</a:t>
            </a:r>
          </a:p>
        </p:txBody>
      </p:sp>
    </p:spTree>
    <p:extLst>
      <p:ext uri="{BB962C8B-B14F-4D97-AF65-F5344CB8AC3E}">
        <p14:creationId xmlns:p14="http://schemas.microsoft.com/office/powerpoint/2010/main" val="2533030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5"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Line 2"/>
          <p:cNvSpPr>
            <a:spLocks noChangeShapeType="1"/>
          </p:cNvSpPr>
          <p:nvPr/>
        </p:nvSpPr>
        <p:spPr bwMode="auto">
          <a:xfrm>
            <a:off x="152400" y="63246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23" name="Rectangle 3"/>
          <p:cNvSpPr>
            <a:spLocks noChangeArrowheads="1"/>
          </p:cNvSpPr>
          <p:nvPr/>
        </p:nvSpPr>
        <p:spPr bwMode="auto">
          <a:xfrm>
            <a:off x="381000" y="1447800"/>
            <a:ext cx="85407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a:solidFill>
                  <a:schemeClr val="hlink"/>
                </a:solidFill>
                <a:effectLst>
                  <a:outerShdw blurRad="38100" dist="38100" dir="2700000" algn="tl">
                    <a:srgbClr val="C0C0C0"/>
                  </a:outerShdw>
                </a:effectLst>
                <a:latin typeface="黑体" pitchFamily="2" charset="-122"/>
                <a:ea typeface="黑体" pitchFamily="2" charset="-122"/>
              </a:rPr>
              <a:t>注意：</a:t>
            </a:r>
            <a:r>
              <a:rPr lang="zh-CN" altLang="en-US" sz="2800" b="1">
                <a:effectLst>
                  <a:outerShdw blurRad="38100" dist="38100" dir="2700000" algn="tl">
                    <a:srgbClr val="C0C0C0"/>
                  </a:outerShdw>
                </a:effectLst>
                <a:latin typeface="黑体" pitchFamily="2" charset="-122"/>
                <a:ea typeface="黑体" pitchFamily="2" charset="-122"/>
              </a:rPr>
              <a:t>在用户代理和邮件服务器之间的POP3会话期间，</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POP3服务器维护一定的状态信息</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a:t>
            </a:r>
            <a:r>
              <a:rPr lang="zh-CN" altLang="en-US" sz="2800" b="1">
                <a:effectLst>
                  <a:outerShdw blurRad="38100" dist="38100" dir="2700000" algn="tl">
                    <a:srgbClr val="C0C0C0"/>
                  </a:outerShdw>
                </a:effectLst>
                <a:latin typeface="黑体" pitchFamily="2" charset="-122"/>
                <a:ea typeface="黑体" pitchFamily="2" charset="-122"/>
              </a:rPr>
              <a:t>具体地说，它跟踪哪些邮件消息已被标记成待删除。</a:t>
            </a:r>
            <a:r>
              <a:rPr lang="zh-CN" altLang="en-US" sz="2800" b="1" u="sng">
                <a:solidFill>
                  <a:schemeClr val="folHlink"/>
                </a:solidFill>
                <a:effectLst>
                  <a:outerShdw blurRad="38100" dist="38100" dir="2700000" algn="tl">
                    <a:srgbClr val="C0C0C0"/>
                  </a:outerShdw>
                </a:effectLst>
                <a:latin typeface="黑体" pitchFamily="2" charset="-122"/>
                <a:ea typeface="黑体" pitchFamily="2" charset="-122"/>
              </a:rPr>
              <a:t>不过POP3服务器不会跨会话保存状态信息</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a:t>
            </a:r>
            <a:endParaRPr lang="zh-CN" altLang="en-US" sz="2800" b="1">
              <a:effectLst>
                <a:outerShdw blurRad="38100" dist="38100" dir="2700000" algn="tl">
                  <a:srgbClr val="C0C0C0"/>
                </a:outerShdw>
              </a:effectLst>
              <a:latin typeface="黑体" pitchFamily="2" charset="-122"/>
              <a:ea typeface="黑体" pitchFamily="2" charset="-122"/>
            </a:endParaRPr>
          </a:p>
        </p:txBody>
      </p:sp>
      <p:sp>
        <p:nvSpPr>
          <p:cNvPr id="389124"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89125"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26"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89127"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89128"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29" name="Rectangle 9"/>
          <p:cNvSpPr>
            <a:spLocks noChangeArrowheads="1"/>
          </p:cNvSpPr>
          <p:nvPr/>
        </p:nvSpPr>
        <p:spPr bwMode="auto">
          <a:xfrm>
            <a:off x="304800" y="4038600"/>
            <a:ext cx="85391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a:solidFill>
                  <a:schemeClr val="hlink"/>
                </a:solidFill>
                <a:effectLst>
                  <a:outerShdw blurRad="38100" dist="38100" dir="2700000" algn="tl">
                    <a:srgbClr val="C0C0C0"/>
                  </a:outerShdw>
                </a:effectLst>
                <a:latin typeface="黑体" pitchFamily="2" charset="-122"/>
                <a:ea typeface="黑体" pitchFamily="2" charset="-122"/>
              </a:rPr>
              <a:t>例如：</a:t>
            </a:r>
            <a:r>
              <a:rPr lang="zh-CN" altLang="en-US" sz="2800" b="1">
                <a:effectLst>
                  <a:outerShdw blurRad="38100" dist="38100" dir="2700000" algn="tl">
                    <a:srgbClr val="C0C0C0"/>
                  </a:outerShdw>
                </a:effectLst>
                <a:latin typeface="黑体" pitchFamily="2" charset="-122"/>
                <a:ea typeface="黑体" pitchFamily="2" charset="-122"/>
              </a:rPr>
              <a:t>每次会话开始之时没有任何邮件消息被标记成待删除。这种不跨会话保存状态信息的处理办法极大地简化了POP3服务器软件的实现。 </a:t>
            </a:r>
          </a:p>
        </p:txBody>
      </p:sp>
    </p:spTree>
    <p:extLst>
      <p:ext uri="{BB962C8B-B14F-4D97-AF65-F5344CB8AC3E}">
        <p14:creationId xmlns:p14="http://schemas.microsoft.com/office/powerpoint/2010/main" val="31280461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9"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Line 2"/>
          <p:cNvSpPr>
            <a:spLocks noChangeShapeType="1"/>
          </p:cNvSpPr>
          <p:nvPr/>
        </p:nvSpPr>
        <p:spPr bwMode="auto">
          <a:xfrm>
            <a:off x="152400" y="64770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0147" name="Rectangle 3"/>
          <p:cNvSpPr>
            <a:spLocks noChangeArrowheads="1"/>
          </p:cNvSpPr>
          <p:nvPr/>
        </p:nvSpPr>
        <p:spPr bwMode="auto">
          <a:xfrm>
            <a:off x="155575" y="1319213"/>
            <a:ext cx="3198813"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a:solidFill>
                  <a:srgbClr val="D60093"/>
                </a:solidFill>
                <a:effectLst>
                  <a:outerShdw blurRad="38100" dist="38100" dir="2700000" algn="tl">
                    <a:srgbClr val="C0C0C0"/>
                  </a:outerShdw>
                </a:effectLst>
                <a:latin typeface="Arial" pitchFamily="34" charset="0"/>
                <a:ea typeface="黑体" pitchFamily="2" charset="-122"/>
              </a:rPr>
              <a:t> </a:t>
            </a:r>
            <a:r>
              <a:rPr lang="zh-CN" altLang="en-US" sz="3200" b="1">
                <a:solidFill>
                  <a:srgbClr val="D60093"/>
                </a:solidFill>
                <a:effectLst>
                  <a:outerShdw blurRad="38100" dist="38100" dir="2700000" algn="tl">
                    <a:srgbClr val="C0C0C0"/>
                  </a:outerShdw>
                </a:effectLst>
                <a:ea typeface="黑体" pitchFamily="2" charset="-122"/>
              </a:rPr>
              <a:t>IMAP4</a:t>
            </a:r>
            <a:r>
              <a:rPr lang="zh-CN" altLang="en-US" sz="3200" b="1">
                <a:solidFill>
                  <a:srgbClr val="D60093"/>
                </a:solidFill>
                <a:effectLst>
                  <a:outerShdw blurRad="38100" dist="38100" dir="2700000" algn="tl">
                    <a:srgbClr val="C0C0C0"/>
                  </a:outerShdw>
                </a:effectLst>
                <a:ea typeface="宋体" pitchFamily="2" charset="-122"/>
              </a:rPr>
              <a:t>  </a:t>
            </a:r>
            <a:endParaRPr lang="zh-CN" altLang="en-US" sz="28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
        <p:nvSpPr>
          <p:cNvPr id="390148"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0149"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0150"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0151"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0152"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0153" name="Rectangle 9"/>
          <p:cNvSpPr>
            <a:spLocks noChangeArrowheads="1"/>
          </p:cNvSpPr>
          <p:nvPr/>
        </p:nvSpPr>
        <p:spPr bwMode="auto">
          <a:xfrm>
            <a:off x="238125" y="4265613"/>
            <a:ext cx="8677275"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a:solidFill>
                  <a:schemeClr val="hlink"/>
                </a:solidFill>
                <a:effectLst>
                  <a:outerShdw blurRad="38100" dist="38100" dir="2700000" algn="tl">
                    <a:srgbClr val="C0C0C0"/>
                  </a:outerShdw>
                </a:effectLst>
                <a:latin typeface="Arial" pitchFamily="34" charset="0"/>
                <a:ea typeface="楷体_GB2312" pitchFamily="49" charset="-122"/>
              </a:rPr>
              <a:t>IMAP</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设计成允许用户像对待本地邮箱那样操纵远程邮箱。</a:t>
            </a:r>
            <a:r>
              <a:rPr lang="zh-CN" altLang="en-US" sz="2400" b="1">
                <a:effectLst>
                  <a:outerShdw blurRad="38100" dist="38100" dir="2700000" algn="tl">
                    <a:srgbClr val="C0C0C0"/>
                  </a:outerShdw>
                </a:effectLst>
                <a:latin typeface="楷体_GB2312" pitchFamily="49" charset="-122"/>
                <a:ea typeface="楷体_GB2312" pitchFamily="49" charset="-122"/>
              </a:rPr>
              <a:t>具体地说，</a:t>
            </a:r>
            <a:r>
              <a:rPr lang="zh-CN" altLang="en-US" sz="2400" b="1">
                <a:effectLst>
                  <a:outerShdw blurRad="38100" dist="38100" dir="2700000" algn="tl">
                    <a:srgbClr val="C0C0C0"/>
                  </a:outerShdw>
                </a:effectLst>
                <a:latin typeface="Arial" pitchFamily="34" charset="0"/>
                <a:ea typeface="楷体_GB2312" pitchFamily="49" charset="-122"/>
                <a:sym typeface="Arial" pitchFamily="34" charset="0"/>
              </a:rPr>
              <a:t>IMAP</a:t>
            </a:r>
            <a:r>
              <a:rPr lang="zh-CN" altLang="en-US" sz="2400" b="1">
                <a:effectLst>
                  <a:outerShdw blurRad="38100" dist="38100" dir="2700000" algn="tl">
                    <a:srgbClr val="C0C0C0"/>
                  </a:outerShdw>
                </a:effectLst>
                <a:latin typeface="楷体_GB2312" pitchFamily="49" charset="-122"/>
                <a:ea typeface="楷体_GB2312" pitchFamily="49" charset="-122"/>
              </a:rPr>
              <a:t>使得收信人能够在自己的邮件服务器主机中创建并维护多个存放邮件消息的邮件夹</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a:t>
            </a:r>
            <a:endPar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
        <p:nvSpPr>
          <p:cNvPr id="390154" name="Rectangle 10"/>
          <p:cNvSpPr>
            <a:spLocks noChangeArrowheads="1"/>
          </p:cNvSpPr>
          <p:nvPr/>
        </p:nvSpPr>
        <p:spPr bwMode="auto">
          <a:xfrm>
            <a:off x="314325" y="2005013"/>
            <a:ext cx="8677275"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3200" b="1">
                <a:solidFill>
                  <a:srgbClr val="D60093"/>
                </a:solidFill>
                <a:effectLst>
                  <a:outerShdw blurRad="38100" dist="38100" dir="2700000" algn="tl">
                    <a:srgbClr val="C0C0C0"/>
                  </a:outerShdw>
                </a:effectLst>
                <a:ea typeface="宋体" pitchFamily="2" charset="-122"/>
              </a:rPr>
              <a:t>     </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对于游动用户更愿意在远程邮件服务器主机上维护邮件夹，这样从任何主机都可以访问它。</a:t>
            </a:r>
            <a:r>
              <a:rPr lang="zh-CN" altLang="en-US" sz="2800" b="1">
                <a:effectLst>
                  <a:outerShdw blurRad="38100" dist="38100" dir="2700000" algn="tl">
                    <a:srgbClr val="C0C0C0"/>
                  </a:outerShdw>
                </a:effectLst>
                <a:latin typeface="宋体" pitchFamily="2" charset="-122"/>
                <a:ea typeface="宋体" pitchFamily="2" charset="-122"/>
                <a:sym typeface="Arial" pitchFamily="34" charset="0"/>
              </a:rPr>
              <a:t>但</a:t>
            </a:r>
            <a:r>
              <a:rPr lang="zh-CN" altLang="en-US" sz="2800" b="1">
                <a:effectLst>
                  <a:outerShdw blurRad="38100" dist="38100" dir="2700000" algn="tl">
                    <a:srgbClr val="C0C0C0"/>
                  </a:outerShdw>
                </a:effectLst>
                <a:latin typeface="宋体" pitchFamily="2" charset="-122"/>
                <a:ea typeface="宋体" pitchFamily="2" charset="-122"/>
              </a:rPr>
              <a:t>使用</a:t>
            </a:r>
            <a:r>
              <a:rPr lang="zh-CN" altLang="en-US" sz="2800" b="1">
                <a:effectLst>
                  <a:outerShdw blurRad="38100" dist="38100" dir="2700000" algn="tl">
                    <a:srgbClr val="C0C0C0"/>
                  </a:outerShdw>
                </a:effectLst>
                <a:latin typeface="Arial" pitchFamily="34" charset="0"/>
                <a:ea typeface="宋体" pitchFamily="2" charset="-122"/>
              </a:rPr>
              <a:t>POP3</a:t>
            </a:r>
            <a:r>
              <a:rPr lang="zh-CN" altLang="en-US" sz="2800" b="1">
                <a:effectLst>
                  <a:outerShdw blurRad="38100" dist="38100" dir="2700000" algn="tl">
                    <a:srgbClr val="C0C0C0"/>
                  </a:outerShdw>
                </a:effectLst>
                <a:latin typeface="宋体" pitchFamily="2" charset="-122"/>
                <a:ea typeface="宋体" pitchFamily="2" charset="-122"/>
              </a:rPr>
              <a:t>是不可能做到这一点的。</a:t>
            </a:r>
            <a:endParaRPr lang="zh-CN" altLang="en-US" sz="28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37024204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3" grpId="0" bldLvl="0" autoUpdateAnimBg="0"/>
      <p:bldP spid="390154"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Line 2"/>
          <p:cNvSpPr>
            <a:spLocks noChangeShapeType="1"/>
          </p:cNvSpPr>
          <p:nvPr/>
        </p:nvSpPr>
        <p:spPr bwMode="auto">
          <a:xfrm>
            <a:off x="152400" y="64770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1171" name="Rectangle 3"/>
          <p:cNvSpPr>
            <a:spLocks noChangeArrowheads="1"/>
          </p:cNvSpPr>
          <p:nvPr/>
        </p:nvSpPr>
        <p:spPr bwMode="auto">
          <a:xfrm>
            <a:off x="314325" y="4900613"/>
            <a:ext cx="8677275"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a:solidFill>
                  <a:schemeClr val="hlink"/>
                </a:solidFill>
                <a:effectLst>
                  <a:outerShdw blurRad="38100" dist="38100" dir="2700000" algn="tl">
                    <a:srgbClr val="C0C0C0"/>
                  </a:outerShdw>
                </a:effectLst>
                <a:latin typeface="Arial" pitchFamily="34" charset="0"/>
                <a:ea typeface="宋体" pitchFamily="2" charset="-122"/>
              </a:rPr>
              <a:t>POP3</a:t>
            </a:r>
            <a:r>
              <a:rPr lang="zh-CN" altLang="en-US" sz="2800" b="1">
                <a:solidFill>
                  <a:schemeClr val="hlink"/>
                </a:solidFill>
                <a:effectLst>
                  <a:outerShdw blurRad="38100" dist="38100" dir="2700000" algn="tl">
                    <a:srgbClr val="C0C0C0"/>
                  </a:outerShdw>
                </a:effectLst>
                <a:latin typeface="宋体" pitchFamily="2" charset="-122"/>
                <a:ea typeface="黑体" pitchFamily="2" charset="-122"/>
              </a:rPr>
              <a:t>服务器则相反</a:t>
            </a:r>
            <a:r>
              <a:rPr lang="zh-CN" altLang="en-US" sz="2800" b="1">
                <a:effectLst>
                  <a:outerShdw blurRad="38100" dist="38100" dir="2700000" algn="tl">
                    <a:srgbClr val="C0C0C0"/>
                  </a:outerShdw>
                </a:effectLst>
                <a:latin typeface="宋体" pitchFamily="2" charset="-122"/>
                <a:ea typeface="宋体" pitchFamily="2" charset="-122"/>
              </a:rPr>
              <a:t>，</a:t>
            </a:r>
            <a:r>
              <a:rPr lang="zh-CN" altLang="en-US" sz="2800" b="1" u="sng">
                <a:effectLst>
                  <a:outerShdw blurRad="38100" dist="38100" dir="2700000" algn="tl">
                    <a:srgbClr val="C0C0C0"/>
                  </a:outerShdw>
                </a:effectLst>
                <a:latin typeface="宋体" pitchFamily="2" charset="-122"/>
                <a:ea typeface="宋体" pitchFamily="2" charset="-122"/>
              </a:rPr>
              <a:t>一旦用户退出当前的</a:t>
            </a:r>
            <a:r>
              <a:rPr lang="zh-CN" altLang="en-US" sz="2800" b="1" u="sng">
                <a:effectLst>
                  <a:outerShdw blurRad="38100" dist="38100" dir="2700000" algn="tl">
                    <a:srgbClr val="C0C0C0"/>
                  </a:outerShdw>
                </a:effectLst>
                <a:latin typeface="Arial" pitchFamily="34" charset="0"/>
                <a:ea typeface="宋体" pitchFamily="2" charset="-122"/>
              </a:rPr>
              <a:t>POP3</a:t>
            </a:r>
            <a:r>
              <a:rPr lang="zh-CN" altLang="en-US" sz="2800" b="1" u="sng">
                <a:effectLst>
                  <a:outerShdw blurRad="38100" dist="38100" dir="2700000" algn="tl">
                    <a:srgbClr val="C0C0C0"/>
                  </a:outerShdw>
                </a:effectLst>
                <a:latin typeface="宋体" pitchFamily="2" charset="-122"/>
                <a:ea typeface="宋体" pitchFamily="2" charset="-122"/>
              </a:rPr>
              <a:t>会话，</a:t>
            </a:r>
            <a:r>
              <a:rPr lang="zh-CN" altLang="en-US" sz="2800" b="1" u="sng">
                <a:effectLst>
                  <a:outerShdw blurRad="38100" dist="38100" dir="2700000" algn="tl">
                    <a:srgbClr val="C0C0C0"/>
                  </a:outerShdw>
                </a:effectLst>
                <a:latin typeface="宋体" pitchFamily="2" charset="-122"/>
                <a:ea typeface="黑体" pitchFamily="2" charset="-122"/>
              </a:rPr>
              <a:t>它们就</a:t>
            </a:r>
            <a:r>
              <a:rPr lang="zh-CN" altLang="en-US" sz="2800" b="1" u="sng">
                <a:solidFill>
                  <a:schemeClr val="folHlink"/>
                </a:solidFill>
                <a:effectLst>
                  <a:outerShdw blurRad="38100" dist="38100" dir="2700000" algn="tl">
                    <a:srgbClr val="C0C0C0"/>
                  </a:outerShdw>
                </a:effectLst>
                <a:latin typeface="楷体_GB2312" pitchFamily="49" charset="-122"/>
                <a:ea typeface="黑体" pitchFamily="2" charset="-122"/>
              </a:rPr>
              <a:t>不再为他们维护状态信息</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a:t>
            </a:r>
            <a:r>
              <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rPr>
              <a:t> </a:t>
            </a:r>
          </a:p>
        </p:txBody>
      </p:sp>
      <p:sp>
        <p:nvSpPr>
          <p:cNvPr id="391172"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1173"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1174"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1175"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1176"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1177" name="Rectangle 9"/>
          <p:cNvSpPr>
            <a:spLocks noChangeArrowheads="1"/>
          </p:cNvSpPr>
          <p:nvPr/>
        </p:nvSpPr>
        <p:spPr bwMode="auto">
          <a:xfrm>
            <a:off x="304800" y="1371600"/>
            <a:ext cx="876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a:solidFill>
                  <a:schemeClr val="hlink"/>
                </a:solidFill>
                <a:effectLst>
                  <a:outerShdw blurRad="38100" dist="38100" dir="2700000" algn="tl">
                    <a:srgbClr val="C0C0C0"/>
                  </a:outerShdw>
                </a:effectLst>
                <a:latin typeface="黑体" pitchFamily="2" charset="-122"/>
                <a:ea typeface="黑体" pitchFamily="2" charset="-122"/>
              </a:rPr>
              <a:t>IMAP的实现比POP3的实现复杂得多，原因之一就是：</a:t>
            </a:r>
            <a:endParaRPr lang="zh-CN" altLang="en-US" sz="2400" b="1">
              <a:solidFill>
                <a:schemeClr val="hlink"/>
              </a:solidFill>
              <a:effectLst>
                <a:outerShdw blurRad="38100" dist="38100" dir="2700000" algn="tl">
                  <a:srgbClr val="C0C0C0"/>
                </a:outerShdw>
              </a:effectLst>
              <a:latin typeface="黑体" pitchFamily="2" charset="-122"/>
              <a:ea typeface="黑体" pitchFamily="2" charset="-122"/>
            </a:endParaRPr>
          </a:p>
        </p:txBody>
      </p:sp>
      <p:sp>
        <p:nvSpPr>
          <p:cNvPr id="391178" name="Rectangle 10"/>
          <p:cNvSpPr>
            <a:spLocks noChangeArrowheads="1"/>
          </p:cNvSpPr>
          <p:nvPr/>
        </p:nvSpPr>
        <p:spPr bwMode="auto">
          <a:xfrm>
            <a:off x="457200" y="2208213"/>
            <a:ext cx="8534400" cy="221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u="sng">
                <a:solidFill>
                  <a:schemeClr val="folHlink"/>
                </a:solidFill>
                <a:effectLst>
                  <a:outerShdw blurRad="38100" dist="38100" dir="2700000" algn="tl">
                    <a:srgbClr val="C0C0C0"/>
                  </a:outerShdw>
                </a:effectLst>
                <a:latin typeface="Arial" pitchFamily="34" charset="0"/>
                <a:ea typeface="楷体_GB2312" pitchFamily="49" charset="-122"/>
              </a:rPr>
              <a:t>IMAP</a:t>
            </a:r>
            <a:r>
              <a:rPr lang="zh-CN" altLang="en-US" sz="2800" b="1" u="sng">
                <a:solidFill>
                  <a:schemeClr val="folHlink"/>
                </a:solidFill>
                <a:effectLst>
                  <a:outerShdw blurRad="38100" dist="38100" dir="2700000" algn="tl">
                    <a:srgbClr val="C0C0C0"/>
                  </a:outerShdw>
                </a:effectLst>
                <a:latin typeface="楷体_GB2312" pitchFamily="49" charset="-122"/>
                <a:ea typeface="黑体" pitchFamily="2" charset="-122"/>
              </a:rPr>
              <a:t>服务器必须为每个用户维护一个邮件夹层次结构</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宋体" pitchFamily="2" charset="-122"/>
                <a:ea typeface="宋体" pitchFamily="2" charset="-122"/>
              </a:rPr>
              <a:t>某个用户相继访问自己的</a:t>
            </a:r>
            <a:r>
              <a:rPr lang="zh-CN" altLang="en-US" sz="2800" b="1">
                <a:effectLst>
                  <a:outerShdw blurRad="38100" dist="38100" dir="2700000" algn="tl">
                    <a:srgbClr val="C0C0C0"/>
                  </a:outerShdw>
                </a:effectLst>
                <a:latin typeface="Arial" pitchFamily="34" charset="0"/>
                <a:ea typeface="宋体" pitchFamily="2" charset="-122"/>
              </a:rPr>
              <a:t>IMAP</a:t>
            </a:r>
            <a:r>
              <a:rPr lang="zh-CN" altLang="en-US" sz="2800" b="1">
                <a:effectLst>
                  <a:outerShdw blurRad="38100" dist="38100" dir="2700000" algn="tl">
                    <a:srgbClr val="C0C0C0"/>
                  </a:outerShdw>
                </a:effectLst>
                <a:latin typeface="宋体" pitchFamily="2" charset="-122"/>
                <a:ea typeface="宋体" pitchFamily="2" charset="-122"/>
              </a:rPr>
              <a:t>服务器时，这个</a:t>
            </a:r>
            <a:r>
              <a:rPr lang="zh-CN" altLang="en-US" sz="2800" b="1">
                <a:effectLst>
                  <a:outerShdw blurRad="38100" dist="38100" dir="2700000" algn="tl">
                    <a:srgbClr val="C0C0C0"/>
                  </a:outerShdw>
                </a:effectLst>
                <a:latin typeface="Arial" pitchFamily="34" charset="0"/>
                <a:ea typeface="宋体" pitchFamily="2" charset="-122"/>
              </a:rPr>
              <a:t>IMAP</a:t>
            </a:r>
            <a:r>
              <a:rPr lang="zh-CN" altLang="en-US" sz="2800" b="1">
                <a:effectLst>
                  <a:outerShdw blurRad="38100" dist="38100" dir="2700000" algn="tl">
                    <a:srgbClr val="C0C0C0"/>
                  </a:outerShdw>
                </a:effectLst>
                <a:latin typeface="宋体" pitchFamily="2" charset="-122"/>
                <a:ea typeface="宋体" pitchFamily="2" charset="-122"/>
              </a:rPr>
              <a:t>服务器为该用户维护的状态信息跨这些相继的访问保持一致。</a:t>
            </a:r>
            <a:endPar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17129923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ldLvl="0" autoUpdateAnimBg="0"/>
      <p:bldP spid="39117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23" name="Rectangle 3"/>
          <p:cNvSpPr>
            <a:spLocks noChangeArrowheads="1"/>
          </p:cNvSpPr>
          <p:nvPr/>
        </p:nvSpPr>
        <p:spPr bwMode="auto">
          <a:xfrm>
            <a:off x="306388" y="990600"/>
            <a:ext cx="883761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4000" b="1">
                <a:solidFill>
                  <a:srgbClr val="D60093"/>
                </a:solidFill>
                <a:effectLst>
                  <a:outerShdw blurRad="38100" dist="38100" dir="2700000" algn="tl">
                    <a:srgbClr val="C0C0C0"/>
                  </a:outerShdw>
                </a:effectLst>
                <a:ea typeface="黑体" pitchFamily="2" charset="-122"/>
                <a:sym typeface="Arial" pitchFamily="34" charset="0"/>
              </a:rPr>
              <a:t>●</a:t>
            </a:r>
            <a:r>
              <a:rPr lang="zh-CN" altLang="en-US" sz="2800" b="1" u="sng">
                <a:solidFill>
                  <a:schemeClr val="folHlink"/>
                </a:solidFill>
                <a:effectLst>
                  <a:outerShdw blurRad="38100" dist="38100" dir="2700000" algn="tl">
                    <a:srgbClr val="C0C0C0"/>
                  </a:outerShdw>
                </a:effectLst>
                <a:latin typeface="隶书" pitchFamily="49" charset="-122"/>
                <a:ea typeface="隶书" pitchFamily="49" charset="-122"/>
              </a:rPr>
              <a:t>用户代理</a:t>
            </a:r>
            <a:r>
              <a:rPr lang="zh-CN" altLang="en-US" sz="2800" b="1">
                <a:solidFill>
                  <a:schemeClr val="folHlink"/>
                </a:solidFill>
                <a:effectLst>
                  <a:outerShdw blurRad="38100" dist="38100" dir="2700000" algn="tl">
                    <a:srgbClr val="C0C0C0"/>
                  </a:outerShdw>
                </a:effectLst>
                <a:ea typeface="黑体" pitchFamily="2" charset="-122"/>
              </a:rPr>
              <a:t>:</a:t>
            </a:r>
            <a:r>
              <a:rPr lang="zh-CN" altLang="en-US" sz="2800" b="1">
                <a:effectLst>
                  <a:outerShdw blurRad="38100" dist="38100" dir="2700000" algn="tl">
                    <a:srgbClr val="C0C0C0"/>
                  </a:outerShdw>
                </a:effectLst>
                <a:ea typeface="黑体" pitchFamily="2" charset="-122"/>
              </a:rPr>
              <a:t> </a:t>
            </a:r>
            <a:r>
              <a:rPr lang="zh-CN" altLang="en-US" sz="2800" b="1" i="1">
                <a:effectLst>
                  <a:outerShdw blurRad="38100" dist="38100" dir="2700000" algn="tl">
                    <a:srgbClr val="C0C0C0"/>
                  </a:outerShdw>
                </a:effectLst>
                <a:ea typeface="宋体" pitchFamily="2" charset="-122"/>
              </a:rPr>
              <a:t>当前流行的</a:t>
            </a:r>
            <a:r>
              <a:rPr lang="zh-CN" altLang="en-US" sz="2800" b="1" i="1">
                <a:effectLst>
                  <a:outerShdw blurRad="38100" dist="38100" dir="2700000" algn="tl">
                    <a:srgbClr val="C0C0C0"/>
                  </a:outerShdw>
                </a:effectLst>
                <a:latin typeface="Arial" pitchFamily="34" charset="0"/>
                <a:ea typeface="宋体" pitchFamily="2" charset="-122"/>
              </a:rPr>
              <a:t>GUI</a:t>
            </a:r>
            <a:r>
              <a:rPr lang="zh-CN" altLang="en-US" sz="2800" b="1" i="1">
                <a:effectLst>
                  <a:outerShdw blurRad="38100" dist="38100" dir="2700000" algn="tl">
                    <a:srgbClr val="C0C0C0"/>
                  </a:outerShdw>
                </a:effectLst>
                <a:ea typeface="宋体" pitchFamily="2" charset="-122"/>
              </a:rPr>
              <a:t>用户代理包括</a:t>
            </a:r>
            <a:r>
              <a:rPr lang="zh-CN" altLang="en-US" sz="2800" b="1" i="1">
                <a:effectLst>
                  <a:outerShdw blurRad="38100" dist="38100" dir="2700000" algn="tl">
                    <a:srgbClr val="C0C0C0"/>
                  </a:outerShdw>
                </a:effectLst>
                <a:latin typeface="Arial" pitchFamily="34" charset="0"/>
                <a:ea typeface="宋体" pitchFamily="2" charset="-122"/>
              </a:rPr>
              <a:t>Eudora</a:t>
            </a:r>
            <a:r>
              <a:rPr lang="zh-CN" altLang="en-US" sz="2800" b="1" i="1">
                <a:effectLst>
                  <a:outerShdw blurRad="38100" dist="38100" dir="2700000" algn="tl">
                    <a:srgbClr val="C0C0C0"/>
                  </a:outerShdw>
                </a:effectLst>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2800" b="1" i="1">
                <a:effectLst>
                  <a:outerShdw blurRad="38100" dist="38100" dir="2700000" algn="tl">
                    <a:srgbClr val="C0C0C0"/>
                  </a:outerShdw>
                </a:effectLst>
                <a:ea typeface="宋体" pitchFamily="2" charset="-122"/>
              </a:rPr>
              <a:t>       </a:t>
            </a:r>
            <a:r>
              <a:rPr lang="zh-CN" altLang="en-US" sz="2800" b="1" i="1">
                <a:effectLst>
                  <a:outerShdw blurRad="38100" dist="38100" dir="2700000" algn="tl">
                    <a:srgbClr val="C0C0C0"/>
                  </a:outerShdw>
                </a:effectLst>
                <a:latin typeface="Arial" pitchFamily="34" charset="0"/>
                <a:ea typeface="宋体" pitchFamily="2" charset="-122"/>
              </a:rPr>
              <a:t>Microsoft</a:t>
            </a:r>
            <a:r>
              <a:rPr lang="zh-CN" altLang="en-US" sz="2800" b="1" i="1">
                <a:effectLst>
                  <a:outerShdw blurRad="38100" dist="38100" dir="2700000" algn="tl">
                    <a:srgbClr val="C0C0C0"/>
                  </a:outerShdw>
                </a:effectLst>
                <a:ea typeface="宋体" pitchFamily="2" charset="-122"/>
              </a:rPr>
              <a:t>的</a:t>
            </a:r>
            <a:r>
              <a:rPr lang="zh-CN" altLang="en-US" sz="2800" b="1" i="1">
                <a:effectLst>
                  <a:outerShdw blurRad="38100" dist="38100" dir="2700000" algn="tl">
                    <a:srgbClr val="C0C0C0"/>
                  </a:outerShdw>
                </a:effectLst>
                <a:latin typeface="Arial" pitchFamily="34" charset="0"/>
                <a:ea typeface="宋体" pitchFamily="2" charset="-122"/>
              </a:rPr>
              <a:t>Outlook</a:t>
            </a:r>
            <a:r>
              <a:rPr lang="zh-CN" altLang="en-US" sz="2800" b="1" i="1">
                <a:effectLst>
                  <a:outerShdw blurRad="38100" dist="38100" dir="2700000" algn="tl">
                    <a:srgbClr val="C0C0C0"/>
                  </a:outerShdw>
                </a:effectLst>
                <a:ea typeface="宋体" pitchFamily="2" charset="-122"/>
              </a:rPr>
              <a:t>和</a:t>
            </a:r>
            <a:r>
              <a:rPr lang="zh-CN" altLang="en-US" sz="2800" b="1" i="1">
                <a:effectLst>
                  <a:outerShdw blurRad="38100" dist="38100" dir="2700000" algn="tl">
                    <a:srgbClr val="C0C0C0"/>
                  </a:outerShdw>
                </a:effectLst>
                <a:latin typeface="Arial" pitchFamily="34" charset="0"/>
                <a:ea typeface="宋体" pitchFamily="2" charset="-122"/>
              </a:rPr>
              <a:t>Netscape</a:t>
            </a:r>
            <a:r>
              <a:rPr lang="zh-CN" altLang="en-US" sz="2800" b="1" i="1">
                <a:effectLst>
                  <a:outerShdw blurRad="38100" dist="38100" dir="2700000" algn="tl">
                    <a:srgbClr val="C0C0C0"/>
                  </a:outerShdw>
                </a:effectLst>
                <a:ea typeface="宋体" pitchFamily="2" charset="-122"/>
              </a:rPr>
              <a:t>的</a:t>
            </a:r>
            <a:r>
              <a:rPr lang="zh-CN" altLang="en-US" sz="2800" b="1" i="1">
                <a:effectLst>
                  <a:outerShdw blurRad="38100" dist="38100" dir="2700000" algn="tl">
                    <a:srgbClr val="C0C0C0"/>
                  </a:outerShdw>
                </a:effectLst>
                <a:latin typeface="Arial" pitchFamily="34" charset="0"/>
                <a:ea typeface="宋体" pitchFamily="2" charset="-122"/>
              </a:rPr>
              <a:t>Messenger</a:t>
            </a:r>
            <a:r>
              <a:rPr lang="zh-CN" altLang="en-US" sz="2800" b="1" i="1">
                <a:effectLst>
                  <a:outerShdw blurRad="38100" dist="38100" dir="2700000" algn="tl">
                    <a:srgbClr val="C0C0C0"/>
                  </a:outerShdw>
                </a:effectLst>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2800" b="1" i="1">
                <a:effectLst>
                  <a:outerShdw blurRad="38100" dist="38100" dir="2700000" algn="tl">
                    <a:srgbClr val="C0C0C0"/>
                  </a:outerShdw>
                </a:effectLst>
                <a:ea typeface="宋体" pitchFamily="2" charset="-122"/>
              </a:rPr>
              <a:t>        公共域中还有许多基于文本（或基于命令驱动）</a:t>
            </a:r>
          </a:p>
          <a:p>
            <a:pPr eaLnBrk="1" hangingPunct="1">
              <a:lnSpc>
                <a:spcPct val="130000"/>
              </a:lnSpc>
              <a:spcBef>
                <a:spcPct val="20000"/>
              </a:spcBef>
              <a:buClr>
                <a:schemeClr val="folHlink"/>
              </a:buClr>
              <a:buSzPct val="60000"/>
              <a:buFont typeface="Wingdings" pitchFamily="2" charset="2"/>
              <a:buNone/>
            </a:pPr>
            <a:r>
              <a:rPr lang="zh-CN" altLang="en-US" sz="2800" b="1" i="1">
                <a:effectLst>
                  <a:outerShdw blurRad="38100" dist="38100" dir="2700000" algn="tl">
                    <a:srgbClr val="C0C0C0"/>
                  </a:outerShdw>
                </a:effectLst>
                <a:ea typeface="宋体" pitchFamily="2" charset="-122"/>
              </a:rPr>
              <a:t>        的电子邮件用户代理，包括</a:t>
            </a:r>
            <a:r>
              <a:rPr lang="zh-CN" altLang="en-US" sz="2800" b="1" i="1">
                <a:effectLst>
                  <a:outerShdw blurRad="38100" dist="38100" dir="2700000" algn="tl">
                    <a:srgbClr val="C0C0C0"/>
                  </a:outerShdw>
                </a:effectLst>
                <a:latin typeface="Arial" pitchFamily="34" charset="0"/>
                <a:ea typeface="宋体" pitchFamily="2" charset="-122"/>
              </a:rPr>
              <a:t>mail</a:t>
            </a:r>
            <a:r>
              <a:rPr lang="zh-CN" altLang="en-US" sz="2800" b="1" i="1">
                <a:effectLst>
                  <a:outerShdw blurRad="38100" dist="38100" dir="2700000" algn="tl">
                    <a:srgbClr val="C0C0C0"/>
                  </a:outerShdw>
                </a:effectLst>
                <a:ea typeface="宋体" pitchFamily="2" charset="-122"/>
              </a:rPr>
              <a:t>、</a:t>
            </a:r>
            <a:r>
              <a:rPr lang="zh-CN" altLang="en-US" sz="2800" b="1" i="1">
                <a:effectLst>
                  <a:outerShdw blurRad="38100" dist="38100" dir="2700000" algn="tl">
                    <a:srgbClr val="C0C0C0"/>
                  </a:outerShdw>
                </a:effectLst>
                <a:latin typeface="Arial" pitchFamily="34" charset="0"/>
                <a:ea typeface="宋体" pitchFamily="2" charset="-122"/>
              </a:rPr>
              <a:t>pine</a:t>
            </a:r>
            <a:r>
              <a:rPr lang="zh-CN" altLang="en-US" sz="2800" b="1" i="1">
                <a:effectLst>
                  <a:outerShdw blurRad="38100" dist="38100" dir="2700000" algn="tl">
                    <a:srgbClr val="C0C0C0"/>
                  </a:outerShdw>
                </a:effectLst>
                <a:ea typeface="宋体" pitchFamily="2" charset="-122"/>
              </a:rPr>
              <a:t>和</a:t>
            </a:r>
            <a:r>
              <a:rPr lang="zh-CN" altLang="en-US" sz="2800" b="1" i="1">
                <a:effectLst>
                  <a:outerShdw blurRad="38100" dist="38100" dir="2700000" algn="tl">
                    <a:srgbClr val="C0C0C0"/>
                  </a:outerShdw>
                </a:effectLst>
                <a:latin typeface="Arial" pitchFamily="34" charset="0"/>
                <a:ea typeface="宋体" pitchFamily="2" charset="-122"/>
              </a:rPr>
              <a:t>elm</a:t>
            </a:r>
            <a:r>
              <a:rPr lang="zh-CN" altLang="en-US" sz="2800" b="1">
                <a:effectLst>
                  <a:outerShdw blurRad="38100" dist="38100" dir="2700000" algn="tl">
                    <a:srgbClr val="C0C0C0"/>
                  </a:outerShdw>
                </a:effectLst>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4000" b="1">
                <a:solidFill>
                  <a:srgbClr val="D60093"/>
                </a:solidFill>
                <a:effectLst>
                  <a:outerShdw blurRad="38100" dist="38100" dir="2700000" algn="tl">
                    <a:srgbClr val="C0C0C0"/>
                  </a:outerShdw>
                </a:effectLst>
                <a:latin typeface="Times New Roman" pitchFamily="18" charset="0"/>
                <a:ea typeface="宋体" pitchFamily="2" charset="-122"/>
                <a:sym typeface="Arial" pitchFamily="34" charset="0"/>
              </a:rPr>
              <a:t>●</a:t>
            </a:r>
            <a:r>
              <a:rPr lang="zh-CN" altLang="en-US" sz="2800" b="1" u="sng">
                <a:solidFill>
                  <a:schemeClr val="folHlink"/>
                </a:solidFill>
                <a:effectLst>
                  <a:outerShdw blurRad="38100" dist="38100" dir="2700000" algn="tl">
                    <a:srgbClr val="C0C0C0"/>
                  </a:outerShdw>
                </a:effectLst>
                <a:latin typeface="隶书" pitchFamily="49" charset="-122"/>
                <a:ea typeface="隶书" pitchFamily="49" charset="-122"/>
              </a:rPr>
              <a:t>邮件服务器</a:t>
            </a:r>
            <a:r>
              <a:rPr lang="zh-CN" altLang="en-US" sz="2800" b="1">
                <a:solidFill>
                  <a:schemeClr val="folHlink"/>
                </a:solidFill>
                <a:effectLst>
                  <a:outerShdw blurRad="38100" dist="38100" dir="2700000" algn="tl">
                    <a:srgbClr val="C0C0C0"/>
                  </a:outerShdw>
                </a:effectLst>
                <a:latin typeface="隶书" pitchFamily="49" charset="-122"/>
                <a:ea typeface="隶书" pitchFamily="49" charset="-122"/>
              </a:rPr>
              <a:t>:</a:t>
            </a:r>
            <a:r>
              <a:rPr lang="zh-CN" altLang="en-US" sz="2800" b="1" i="1">
                <a:effectLst>
                  <a:outerShdw blurRad="38100" dist="38100" dir="2700000" algn="tl">
                    <a:srgbClr val="C0C0C0"/>
                  </a:outerShdw>
                </a:effectLst>
                <a:latin typeface="宋体" pitchFamily="2" charset="-122"/>
                <a:ea typeface="宋体" pitchFamily="2" charset="-122"/>
              </a:rPr>
              <a:t>构成了电子邮件系统的核心。</a:t>
            </a:r>
            <a:r>
              <a:rPr lang="zh-CN" altLang="en-US" sz="2800" b="1">
                <a:effectLst>
                  <a:outerShdw blurRad="38100" dist="38100" dir="2700000" algn="tl">
                    <a:srgbClr val="C0C0C0"/>
                  </a:outerShdw>
                </a:effectLst>
                <a:ea typeface="宋体" pitchFamily="2" charset="-122"/>
              </a:rPr>
              <a:t> </a:t>
            </a:r>
          </a:p>
          <a:p>
            <a:pPr eaLnBrk="1" hangingPunct="1">
              <a:lnSpc>
                <a:spcPct val="130000"/>
              </a:lnSpc>
              <a:spcBef>
                <a:spcPct val="20000"/>
              </a:spcBef>
              <a:buClr>
                <a:schemeClr val="folHlink"/>
              </a:buClr>
              <a:buSzPct val="60000"/>
              <a:buFont typeface="Wingdings" pitchFamily="2" charset="2"/>
              <a:buNone/>
            </a:pPr>
            <a:r>
              <a:rPr lang="zh-CN" altLang="en-US" sz="4000" b="1">
                <a:solidFill>
                  <a:srgbClr val="D60093"/>
                </a:solidFill>
                <a:effectLst>
                  <a:outerShdw blurRad="38100" dist="38100" dir="2700000" algn="tl">
                    <a:srgbClr val="C0C0C0"/>
                  </a:outerShdw>
                </a:effectLst>
                <a:latin typeface="Times New Roman" pitchFamily="18" charset="0"/>
                <a:ea typeface="宋体" pitchFamily="2" charset="-122"/>
                <a:sym typeface="Arial" pitchFamily="34" charset="0"/>
              </a:rPr>
              <a:t>●</a:t>
            </a:r>
            <a:r>
              <a:rPr lang="zh-CN" altLang="en-US" sz="2800" b="1" u="sng">
                <a:solidFill>
                  <a:schemeClr val="folHlink"/>
                </a:solidFill>
                <a:effectLst>
                  <a:outerShdw blurRad="38100" dist="38100" dir="2700000" algn="tl">
                    <a:srgbClr val="C0C0C0"/>
                  </a:outerShdw>
                </a:effectLst>
                <a:latin typeface="隶书" pitchFamily="49" charset="-122"/>
                <a:ea typeface="隶书" pitchFamily="49" charset="-122"/>
              </a:rPr>
              <a:t>简单邮件传送协议(SMTP)</a:t>
            </a:r>
            <a:r>
              <a:rPr lang="zh-CN" altLang="en-US" sz="2800" b="1">
                <a:solidFill>
                  <a:schemeClr val="folHlink"/>
                </a:solidFill>
                <a:effectLst>
                  <a:outerShdw blurRad="38100" dist="38100" dir="2700000" algn="tl">
                    <a:srgbClr val="C0C0C0"/>
                  </a:outerShdw>
                </a:effectLst>
                <a:latin typeface="隶书" pitchFamily="49" charset="-122"/>
                <a:ea typeface="隶书" pitchFamily="49" charset="-122"/>
              </a:rPr>
              <a:t>:</a:t>
            </a:r>
            <a:r>
              <a:rPr lang="zh-CN" altLang="en-US" sz="2800" b="1" i="1">
                <a:effectLst>
                  <a:outerShdw blurRad="38100" dist="38100" dir="2700000" algn="tl">
                    <a:srgbClr val="C0C0C0"/>
                  </a:outerShdw>
                </a:effectLst>
                <a:latin typeface="宋体" pitchFamily="2" charset="-122"/>
                <a:ea typeface="宋体" pitchFamily="2" charset="-122"/>
              </a:rPr>
              <a:t>是因特网电子邮件系统首</a:t>
            </a:r>
          </a:p>
          <a:p>
            <a:pPr eaLnBrk="1" hangingPunct="1">
              <a:lnSpc>
                <a:spcPct val="130000"/>
              </a:lnSpc>
              <a:spcBef>
                <a:spcPct val="20000"/>
              </a:spcBef>
              <a:buClr>
                <a:schemeClr val="folHlink"/>
              </a:buClr>
              <a:buSzPct val="60000"/>
              <a:buFont typeface="Wingdings" pitchFamily="2" charset="2"/>
              <a:buNone/>
            </a:pPr>
            <a:r>
              <a:rPr lang="zh-CN" altLang="en-US" sz="2800" b="1" i="1">
                <a:effectLst>
                  <a:outerShdw blurRad="38100" dist="38100" dir="2700000" algn="tl">
                    <a:srgbClr val="C0C0C0"/>
                  </a:outerShdw>
                </a:effectLst>
                <a:latin typeface="宋体" pitchFamily="2" charset="-122"/>
                <a:ea typeface="宋体" pitchFamily="2" charset="-122"/>
              </a:rPr>
              <a:t>            要的应用层协议。</a:t>
            </a:r>
            <a:r>
              <a:rPr lang="zh-CN" altLang="en-US" sz="2800" b="1">
                <a:effectLst>
                  <a:outerShdw blurRad="38100" dist="38100" dir="2700000" algn="tl">
                    <a:srgbClr val="C0C0C0"/>
                  </a:outerShdw>
                </a:effectLst>
                <a:ea typeface="宋体" pitchFamily="2" charset="-122"/>
              </a:rPr>
              <a:t> </a:t>
            </a:r>
          </a:p>
        </p:txBody>
      </p:sp>
      <p:sp>
        <p:nvSpPr>
          <p:cNvPr id="337924"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37925"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26"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37927"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37928"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72561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2194"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2195" name="Rectangle 3"/>
          <p:cNvSpPr>
            <a:spLocks noChangeArrowheads="1"/>
          </p:cNvSpPr>
          <p:nvPr/>
        </p:nvSpPr>
        <p:spPr bwMode="auto">
          <a:xfrm>
            <a:off x="152400" y="1319213"/>
            <a:ext cx="8677275"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Arial" pitchFamily="34" charset="0"/>
                <a:ea typeface="黑体" pitchFamily="2" charset="-122"/>
              </a:rPr>
              <a:t>   IMAP4</a:t>
            </a:r>
            <a:r>
              <a:rPr lang="zh-CN" altLang="en-US" sz="2000" b="1">
                <a:effectLst>
                  <a:outerShdw blurRad="38100" dist="38100" dir="2700000" algn="tl">
                    <a:srgbClr val="C0C0C0"/>
                  </a:outerShdw>
                </a:effectLst>
                <a:latin typeface="宋体" pitchFamily="2" charset="-122"/>
                <a:ea typeface="宋体" pitchFamily="2" charset="-122"/>
              </a:rPr>
              <a:t> </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对于游动用户更愿意在远程邮件服务器主机上维护邮件夹，这样从任何主机都可以访问它。</a:t>
            </a:r>
            <a:r>
              <a:rPr lang="zh-CN" altLang="en-US" sz="2000" b="1">
                <a:effectLst>
                  <a:outerShdw blurRad="38100" dist="38100" dir="2700000" algn="tl">
                    <a:srgbClr val="C0C0C0"/>
                  </a:outerShdw>
                </a:effectLst>
                <a:latin typeface="宋体" pitchFamily="2" charset="-122"/>
                <a:ea typeface="宋体" pitchFamily="2" charset="-122"/>
              </a:rPr>
              <a:t>使用</a:t>
            </a:r>
            <a:r>
              <a:rPr lang="zh-CN" altLang="en-US" sz="2000" b="1">
                <a:effectLst>
                  <a:outerShdw blurRad="38100" dist="38100" dir="2700000" algn="tl">
                    <a:srgbClr val="C0C0C0"/>
                  </a:outerShdw>
                </a:effectLst>
                <a:latin typeface="Arial" pitchFamily="34" charset="0"/>
                <a:ea typeface="宋体" pitchFamily="2" charset="-122"/>
              </a:rPr>
              <a:t>POP3</a:t>
            </a:r>
            <a:r>
              <a:rPr lang="zh-CN" altLang="en-US" sz="2000" b="1">
                <a:effectLst>
                  <a:outerShdw blurRad="38100" dist="38100" dir="2700000" algn="tl">
                    <a:srgbClr val="C0C0C0"/>
                  </a:outerShdw>
                </a:effectLst>
                <a:latin typeface="宋体" pitchFamily="2" charset="-122"/>
                <a:ea typeface="宋体" pitchFamily="2" charset="-122"/>
              </a:rPr>
              <a:t>是不可能做到这一点的。</a:t>
            </a:r>
            <a:r>
              <a:rPr lang="zh-CN" altLang="en-US" sz="2000" b="1">
                <a:effectLst>
                  <a:outerShdw blurRad="38100" dist="38100" dir="2700000" algn="tl">
                    <a:srgbClr val="C0C0C0"/>
                  </a:outerShdw>
                </a:effectLst>
                <a:latin typeface="Arial" pitchFamily="34" charset="0"/>
                <a:ea typeface="宋体" pitchFamily="2" charset="-122"/>
              </a:rPr>
              <a:t>RFC 2060</a:t>
            </a:r>
            <a:r>
              <a:rPr lang="zh-CN" altLang="en-US" sz="2000" b="1">
                <a:effectLst>
                  <a:outerShdw blurRad="38100" dist="38100" dir="2700000" algn="tl">
                    <a:srgbClr val="C0C0C0"/>
                  </a:outerShdw>
                </a:effectLst>
                <a:latin typeface="宋体" pitchFamily="2" charset="-122"/>
                <a:ea typeface="宋体" pitchFamily="2" charset="-122"/>
              </a:rPr>
              <a:t>中定义的</a:t>
            </a:r>
            <a:r>
              <a:rPr lang="zh-CN" altLang="en-US" sz="2400" b="1">
                <a:solidFill>
                  <a:schemeClr val="hlink"/>
                </a:solidFill>
                <a:effectLst>
                  <a:outerShdw blurRad="38100" dist="38100" dir="2700000" algn="tl">
                    <a:srgbClr val="C0C0C0"/>
                  </a:outerShdw>
                </a:effectLst>
                <a:latin typeface="楷体_GB2312" pitchFamily="49" charset="-122"/>
                <a:ea typeface="楷体_GB2312" pitchFamily="49" charset="-122"/>
              </a:rPr>
              <a:t>IMAP协议</a:t>
            </a:r>
            <a:r>
              <a:rPr lang="zh-CN" altLang="en-US" sz="2000" b="1">
                <a:effectLst>
                  <a:outerShdw blurRad="38100" dist="38100" dir="2700000" algn="tl">
                    <a:srgbClr val="C0C0C0"/>
                  </a:outerShdw>
                </a:effectLst>
                <a:latin typeface="宋体" pitchFamily="2" charset="-122"/>
                <a:ea typeface="宋体" pitchFamily="2" charset="-122"/>
              </a:rPr>
              <a:t>可以解决本问题。</a:t>
            </a:r>
            <a:r>
              <a:rPr lang="zh-CN" altLang="en-US" sz="2000" b="1">
                <a:effectLst>
                  <a:outerShdw blurRad="38100" dist="38100" dir="2700000" algn="tl">
                    <a:srgbClr val="C0C0C0"/>
                  </a:outerShdw>
                </a:effectLst>
                <a:latin typeface="Arial" pitchFamily="34" charset="0"/>
                <a:ea typeface="宋体" pitchFamily="2" charset="-122"/>
              </a:rPr>
              <a:t>IMAP</a:t>
            </a:r>
            <a:r>
              <a:rPr lang="zh-CN" altLang="en-US" sz="2000" b="1">
                <a:effectLst>
                  <a:outerShdw blurRad="38100" dist="38100" dir="2700000" algn="tl">
                    <a:srgbClr val="C0C0C0"/>
                  </a:outerShdw>
                </a:effectLst>
                <a:latin typeface="宋体" pitchFamily="2" charset="-122"/>
                <a:ea typeface="宋体" pitchFamily="2" charset="-122"/>
              </a:rPr>
              <a:t>提供的特性比</a:t>
            </a:r>
            <a:r>
              <a:rPr lang="zh-CN" altLang="en-US" sz="2000" b="1">
                <a:effectLst>
                  <a:outerShdw blurRad="38100" dist="38100" dir="2700000" algn="tl">
                    <a:srgbClr val="C0C0C0"/>
                  </a:outerShdw>
                </a:effectLst>
                <a:latin typeface="Arial" pitchFamily="34" charset="0"/>
                <a:ea typeface="宋体" pitchFamily="2" charset="-122"/>
              </a:rPr>
              <a:t>POP3</a:t>
            </a:r>
            <a:r>
              <a:rPr lang="zh-CN" altLang="en-US" sz="2000" b="1">
                <a:effectLst>
                  <a:outerShdw blurRad="38100" dist="38100" dir="2700000" algn="tl">
                    <a:srgbClr val="C0C0C0"/>
                  </a:outerShdw>
                </a:effectLst>
                <a:latin typeface="宋体" pitchFamily="2" charset="-122"/>
                <a:ea typeface="宋体" pitchFamily="2" charset="-122"/>
              </a:rPr>
              <a:t>多出不少，不过也复杂得多，其客户端和服务器端的实现也相应地更为复杂。</a:t>
            </a:r>
            <a:r>
              <a:rPr lang="zh-CN" altLang="en-US" sz="2400" b="1">
                <a:solidFill>
                  <a:schemeClr val="hlink"/>
                </a:solidFill>
                <a:effectLst>
                  <a:outerShdw blurRad="38100" dist="38100" dir="2700000" algn="tl">
                    <a:srgbClr val="C0C0C0"/>
                  </a:outerShdw>
                </a:effectLst>
                <a:latin typeface="楷体_GB2312" pitchFamily="49" charset="-122"/>
                <a:ea typeface="楷体_GB2312" pitchFamily="49" charset="-122"/>
              </a:rPr>
              <a:t>IMAP</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设计成允许用户像对待本地邮箱那样操纵远程邮箱。具体地说，</a:t>
            </a:r>
            <a:r>
              <a:rPr lang="zh-CN" altLang="en-US" sz="2400" b="1">
                <a:solidFill>
                  <a:schemeClr val="hlink"/>
                </a:solidFill>
                <a:effectLst>
                  <a:outerShdw blurRad="38100" dist="38100" dir="2700000" algn="tl">
                    <a:srgbClr val="C0C0C0"/>
                  </a:outerShdw>
                </a:effectLst>
                <a:latin typeface="楷体_GB2312" pitchFamily="49" charset="-122"/>
                <a:ea typeface="楷体_GB2312" pitchFamily="49" charset="-122"/>
              </a:rPr>
              <a:t>IMAP</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使得收信人能够在自己的邮件服务器主机中创建并维护多个存放邮件消息的邮件夹。</a:t>
            </a:r>
            <a:r>
              <a:rPr lang="zh-CN" altLang="en-US" sz="2000" b="1">
                <a:effectLst>
                  <a:outerShdw blurRad="38100" dist="38100" dir="2700000" algn="tl">
                    <a:srgbClr val="C0C0C0"/>
                  </a:outerShdw>
                </a:effectLst>
                <a:latin typeface="宋体" pitchFamily="2" charset="-122"/>
                <a:ea typeface="宋体" pitchFamily="2" charset="-122"/>
              </a:rPr>
              <a:t>他们可以把邮件消息存入邮件夹，也可以从一个邮件夹到另一个邮件夹转移邮件，还可以在这些远程邮件夹中搜索匹配特定准则的邮件消息。</a:t>
            </a:r>
          </a:p>
          <a:p>
            <a:pPr eaLnBrk="1" hangingPunct="1">
              <a:spcBef>
                <a:spcPct val="20000"/>
              </a:spcBef>
              <a:buClr>
                <a:schemeClr val="folHlink"/>
              </a:buClr>
              <a:buSzPct val="60000"/>
              <a:buFont typeface="Wingdings" pitchFamily="2" charset="2"/>
              <a:buChar char="Ø"/>
            </a:pPr>
            <a:r>
              <a:rPr lang="zh-CN" altLang="en-US" sz="2000" b="1">
                <a:effectLst>
                  <a:outerShdw blurRad="38100" dist="38100" dir="2700000" algn="tl">
                    <a:srgbClr val="C0C0C0"/>
                  </a:outerShdw>
                </a:effectLst>
                <a:latin typeface="宋体" pitchFamily="2" charset="-122"/>
                <a:ea typeface="宋体" pitchFamily="2" charset="-122"/>
              </a:rPr>
              <a:t>   </a:t>
            </a:r>
            <a:r>
              <a:rPr lang="zh-CN" altLang="en-US" sz="2000" b="1">
                <a:effectLst>
                  <a:outerShdw blurRad="38100" dist="38100" dir="2700000" algn="tl">
                    <a:srgbClr val="C0C0C0"/>
                  </a:outerShdw>
                </a:effectLst>
                <a:latin typeface="Arial" pitchFamily="34" charset="0"/>
                <a:ea typeface="宋体" pitchFamily="2" charset="-122"/>
              </a:rPr>
              <a:t>IMAP</a:t>
            </a:r>
            <a:r>
              <a:rPr lang="zh-CN" altLang="en-US" sz="2000" b="1">
                <a:effectLst>
                  <a:outerShdw blurRad="38100" dist="38100" dir="2700000" algn="tl">
                    <a:srgbClr val="C0C0C0"/>
                  </a:outerShdw>
                </a:effectLst>
                <a:latin typeface="宋体" pitchFamily="2" charset="-122"/>
                <a:ea typeface="宋体" pitchFamily="2" charset="-122"/>
              </a:rPr>
              <a:t>的实现比</a:t>
            </a:r>
            <a:r>
              <a:rPr lang="zh-CN" altLang="en-US" sz="2000" b="1">
                <a:effectLst>
                  <a:outerShdw blurRad="38100" dist="38100" dir="2700000" algn="tl">
                    <a:srgbClr val="C0C0C0"/>
                  </a:outerShdw>
                </a:effectLst>
                <a:latin typeface="Arial" pitchFamily="34" charset="0"/>
                <a:ea typeface="宋体" pitchFamily="2" charset="-122"/>
              </a:rPr>
              <a:t>POP3</a:t>
            </a:r>
            <a:r>
              <a:rPr lang="zh-CN" altLang="en-US" sz="2000" b="1">
                <a:effectLst>
                  <a:outerShdw blurRad="38100" dist="38100" dir="2700000" algn="tl">
                    <a:srgbClr val="C0C0C0"/>
                  </a:outerShdw>
                </a:effectLst>
                <a:latin typeface="宋体" pitchFamily="2" charset="-122"/>
                <a:ea typeface="宋体" pitchFamily="2" charset="-122"/>
              </a:rPr>
              <a:t>的实现复杂得多，原因之一就是</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IMAP服务器必须为每个用户维护一个邮件夹层次结构。</a:t>
            </a:r>
            <a:r>
              <a:rPr lang="zh-CN" altLang="en-US" sz="2000" b="1">
                <a:effectLst>
                  <a:outerShdw blurRad="38100" dist="38100" dir="2700000" algn="tl">
                    <a:srgbClr val="C0C0C0"/>
                  </a:outerShdw>
                </a:effectLst>
                <a:latin typeface="宋体" pitchFamily="2" charset="-122"/>
                <a:ea typeface="宋体" pitchFamily="2" charset="-122"/>
              </a:rPr>
              <a:t>某个用户相继访问自己的</a:t>
            </a:r>
            <a:r>
              <a:rPr lang="zh-CN" altLang="en-US" sz="2000" b="1">
                <a:effectLst>
                  <a:outerShdw blurRad="38100" dist="38100" dir="2700000" algn="tl">
                    <a:srgbClr val="C0C0C0"/>
                  </a:outerShdw>
                </a:effectLst>
                <a:latin typeface="Arial" pitchFamily="34" charset="0"/>
                <a:ea typeface="宋体" pitchFamily="2" charset="-122"/>
              </a:rPr>
              <a:t>IMAP</a:t>
            </a:r>
            <a:r>
              <a:rPr lang="zh-CN" altLang="en-US" sz="2000" b="1">
                <a:effectLst>
                  <a:outerShdw blurRad="38100" dist="38100" dir="2700000" algn="tl">
                    <a:srgbClr val="C0C0C0"/>
                  </a:outerShdw>
                </a:effectLst>
                <a:latin typeface="宋体" pitchFamily="2" charset="-122"/>
                <a:ea typeface="宋体" pitchFamily="2" charset="-122"/>
              </a:rPr>
              <a:t>服务器时，这个</a:t>
            </a:r>
            <a:r>
              <a:rPr lang="zh-CN" altLang="en-US" sz="2000" b="1">
                <a:effectLst>
                  <a:outerShdw blurRad="38100" dist="38100" dir="2700000" algn="tl">
                    <a:srgbClr val="C0C0C0"/>
                  </a:outerShdw>
                </a:effectLst>
                <a:latin typeface="Arial" pitchFamily="34" charset="0"/>
                <a:ea typeface="宋体" pitchFamily="2" charset="-122"/>
              </a:rPr>
              <a:t>IMAP</a:t>
            </a:r>
            <a:r>
              <a:rPr lang="zh-CN" altLang="en-US" sz="2000" b="1">
                <a:effectLst>
                  <a:outerShdw blurRad="38100" dist="38100" dir="2700000" algn="tl">
                    <a:srgbClr val="C0C0C0"/>
                  </a:outerShdw>
                </a:effectLst>
                <a:latin typeface="宋体" pitchFamily="2" charset="-122"/>
                <a:ea typeface="宋体" pitchFamily="2" charset="-122"/>
              </a:rPr>
              <a:t>服务器为该用户维护的状态信息跨这些相继的访问保持一致。</a:t>
            </a:r>
            <a:r>
              <a:rPr lang="zh-CN" altLang="en-US" sz="2000" b="1">
                <a:effectLst>
                  <a:outerShdw blurRad="38100" dist="38100" dir="2700000" algn="tl">
                    <a:srgbClr val="C0C0C0"/>
                  </a:outerShdw>
                </a:effectLst>
                <a:latin typeface="Arial" pitchFamily="34" charset="0"/>
                <a:ea typeface="宋体" pitchFamily="2" charset="-122"/>
              </a:rPr>
              <a:t>POP3</a:t>
            </a:r>
            <a:r>
              <a:rPr lang="zh-CN" altLang="en-US" sz="2000" b="1">
                <a:effectLst>
                  <a:outerShdw blurRad="38100" dist="38100" dir="2700000" algn="tl">
                    <a:srgbClr val="C0C0C0"/>
                  </a:outerShdw>
                </a:effectLst>
                <a:latin typeface="宋体" pitchFamily="2" charset="-122"/>
                <a:ea typeface="宋体" pitchFamily="2" charset="-122"/>
              </a:rPr>
              <a:t>服务器则相反，一旦用户退出当前的</a:t>
            </a:r>
            <a:r>
              <a:rPr lang="zh-CN" altLang="en-US" sz="2000" b="1">
                <a:effectLst>
                  <a:outerShdw blurRad="38100" dist="38100" dir="2700000" algn="tl">
                    <a:srgbClr val="C0C0C0"/>
                  </a:outerShdw>
                </a:effectLst>
                <a:latin typeface="Arial" pitchFamily="34" charset="0"/>
                <a:ea typeface="宋体" pitchFamily="2" charset="-122"/>
              </a:rPr>
              <a:t>POP3</a:t>
            </a:r>
            <a:r>
              <a:rPr lang="zh-CN" altLang="en-US" sz="2000" b="1">
                <a:effectLst>
                  <a:outerShdw blurRad="38100" dist="38100" dir="2700000" algn="tl">
                    <a:srgbClr val="C0C0C0"/>
                  </a:outerShdw>
                </a:effectLst>
                <a:latin typeface="宋体" pitchFamily="2" charset="-122"/>
                <a:ea typeface="宋体" pitchFamily="2" charset="-122"/>
              </a:rPr>
              <a:t>会话，它们就</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不再为他们维护状态信息。</a:t>
            </a:r>
            <a:r>
              <a:rPr lang="zh-CN" altLang="en-US" sz="2400" b="1">
                <a:solidFill>
                  <a:srgbClr val="00FF00"/>
                </a:solidFill>
                <a:effectLst>
                  <a:outerShdw blurRad="38100" dist="38100" dir="2700000" algn="tl">
                    <a:srgbClr val="C0C0C0"/>
                  </a:outerShdw>
                </a:effectLst>
                <a:latin typeface="楷体_GB2312" pitchFamily="49" charset="-122"/>
                <a:ea typeface="楷体_GB2312" pitchFamily="49" charset="-122"/>
              </a:rPr>
              <a:t> </a:t>
            </a:r>
          </a:p>
        </p:txBody>
      </p:sp>
      <p:sp>
        <p:nvSpPr>
          <p:cNvPr id="392196"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2197"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2198"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2199"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2200"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41175967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Line 2"/>
          <p:cNvSpPr>
            <a:spLocks noChangeShapeType="1"/>
          </p:cNvSpPr>
          <p:nvPr/>
        </p:nvSpPr>
        <p:spPr bwMode="auto">
          <a:xfrm>
            <a:off x="152400" y="63246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19" name="Rectangle 3"/>
          <p:cNvSpPr>
            <a:spLocks noChangeArrowheads="1"/>
          </p:cNvSpPr>
          <p:nvPr/>
        </p:nvSpPr>
        <p:spPr bwMode="auto">
          <a:xfrm>
            <a:off x="152400" y="2133600"/>
            <a:ext cx="88773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latin typeface="楷体_GB2312" pitchFamily="49" charset="-122"/>
                <a:ea typeface="楷体_GB2312" pitchFamily="49" charset="-122"/>
                <a:sym typeface="Arial" pitchFamily="34" charset="0"/>
              </a:rPr>
              <a:t>● </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rPr>
              <a:t>用户在下载邮件之前，</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rPr>
              <a:t>可以检查</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邮件</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rPr>
              <a:t>头部</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rPr>
              <a:t>。</a:t>
            </a:r>
          </a:p>
          <a:p>
            <a:pPr eaLnBrk="1" hangingPunct="1">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latin typeface="楷体_GB2312" pitchFamily="49" charset="-122"/>
                <a:ea typeface="楷体_GB2312" pitchFamily="49" charset="-122"/>
                <a:sym typeface="Arial" pitchFamily="34" charset="0"/>
              </a:rPr>
              <a:t>● </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用户在下载邮件之前，可以搜索邮件内容中的</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特定字符</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a:t>
            </a:r>
          </a:p>
          <a:p>
            <a:pPr eaLnBrk="1" hangingPunct="1">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latin typeface="楷体_GB2312" pitchFamily="49" charset="-122"/>
                <a:ea typeface="楷体_GB2312" pitchFamily="49" charset="-122"/>
                <a:sym typeface="Arial" pitchFamily="34" charset="0"/>
              </a:rPr>
              <a:t>● </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用户可以下载部分邮件。这在</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带宽受限制</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而电子邮件中包        </a:t>
            </a:r>
          </a:p>
          <a:p>
            <a:pPr eaLnBrk="1" hangingPunct="1">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   含了</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需要高带宽的多媒体信息</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时特别有用。</a:t>
            </a:r>
          </a:p>
          <a:p>
            <a:pPr eaLnBrk="1" hangingPunct="1">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latin typeface="楷体_GB2312" pitchFamily="49" charset="-122"/>
                <a:ea typeface="楷体_GB2312" pitchFamily="49" charset="-122"/>
                <a:sym typeface="Arial" pitchFamily="34" charset="0"/>
              </a:rPr>
              <a:t>● </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用户可以在邮件服务器上</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创建、删除邮箱</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，也可以</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改变</a:t>
            </a:r>
          </a:p>
          <a:p>
            <a:pPr eaLnBrk="1" hangingPunct="1">
              <a:spcBef>
                <a:spcPct val="20000"/>
              </a:spcBef>
              <a:buClr>
                <a:schemeClr val="folHlink"/>
              </a:buClr>
              <a:buSzPct val="60000"/>
              <a:buFont typeface="Wingdings" pitchFamily="2" charset="2"/>
              <a:buNone/>
            </a:pP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   邮箱名字。</a:t>
            </a:r>
          </a:p>
          <a:p>
            <a:pPr eaLnBrk="1" hangingPunct="1">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latin typeface="楷体_GB2312" pitchFamily="49" charset="-122"/>
                <a:ea typeface="楷体_GB2312" pitchFamily="49" charset="-122"/>
                <a:sym typeface="Arial" pitchFamily="34" charset="0"/>
              </a:rPr>
              <a:t>● </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用户可以在文件夹中</a:t>
            </a:r>
            <a:r>
              <a:rPr lang="zh-CN" altLang="en-US" sz="2800" b="1">
                <a:solidFill>
                  <a:schemeClr val="hlink"/>
                </a:solidFill>
                <a:effectLst>
                  <a:outerShdw blurRad="38100" dist="38100" dir="2700000" algn="tl">
                    <a:srgbClr val="C0C0C0"/>
                  </a:outerShdw>
                </a:effectLst>
                <a:latin typeface="楷体_GB2312" pitchFamily="49" charset="-122"/>
                <a:ea typeface="黑体" pitchFamily="2" charset="-122"/>
                <a:sym typeface="Arial" pitchFamily="34" charset="0"/>
              </a:rPr>
              <a:t>创建邮箱的层次结构</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以用于邮件存储。</a:t>
            </a:r>
          </a:p>
        </p:txBody>
      </p:sp>
      <p:sp>
        <p:nvSpPr>
          <p:cNvPr id="393220"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3221"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22"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3223"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3224"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25" name="Rectangle 9"/>
          <p:cNvSpPr>
            <a:spLocks noChangeArrowheads="1"/>
          </p:cNvSpPr>
          <p:nvPr/>
        </p:nvSpPr>
        <p:spPr bwMode="auto">
          <a:xfrm>
            <a:off x="76200" y="1295400"/>
            <a:ext cx="86772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Arial" pitchFamily="34" charset="0"/>
                <a:ea typeface="黑体" pitchFamily="2" charset="-122"/>
              </a:rPr>
              <a:t> </a:t>
            </a:r>
            <a:r>
              <a:rPr lang="zh-CN" altLang="en-US" sz="3200" b="1">
                <a:solidFill>
                  <a:srgbClr val="D60093"/>
                </a:solidFill>
                <a:effectLst>
                  <a:outerShdw blurRad="38100" dist="38100" dir="2700000" algn="tl">
                    <a:srgbClr val="C0C0C0"/>
                  </a:outerShdw>
                </a:effectLst>
                <a:ea typeface="黑体" pitchFamily="2" charset="-122"/>
              </a:rPr>
              <a:t>IMAP4</a:t>
            </a:r>
            <a:r>
              <a:rPr lang="zh-CN" altLang="en-US" sz="3200" b="1">
                <a:solidFill>
                  <a:srgbClr val="D60093"/>
                </a:solidFill>
                <a:effectLst>
                  <a:outerShdw blurRad="38100" dist="38100" dir="2700000" algn="tl">
                    <a:srgbClr val="C0C0C0"/>
                  </a:outerShdw>
                </a:effectLst>
                <a:ea typeface="宋体" pitchFamily="2" charset="-122"/>
              </a:rPr>
              <a:t> </a:t>
            </a:r>
            <a:r>
              <a:rPr lang="zh-CN" altLang="en-US" sz="2800" b="1">
                <a:effectLst>
                  <a:outerShdw blurRad="38100" dist="38100" dir="2700000" algn="tl">
                    <a:srgbClr val="C0C0C0"/>
                  </a:outerShdw>
                </a:effectLst>
                <a:latin typeface="黑体" pitchFamily="2" charset="-122"/>
                <a:ea typeface="黑体" pitchFamily="2" charset="-122"/>
              </a:rPr>
              <a:t>与 </a:t>
            </a:r>
            <a:r>
              <a:rPr lang="zh-CN" altLang="en-US" sz="3200" b="1">
                <a:solidFill>
                  <a:srgbClr val="071EF9"/>
                </a:solidFill>
                <a:effectLst>
                  <a:outerShdw blurRad="38100" dist="38100" dir="2700000" algn="tl">
                    <a:srgbClr val="C0C0C0"/>
                  </a:outerShdw>
                </a:effectLst>
                <a:latin typeface="黑体" pitchFamily="2" charset="-122"/>
                <a:ea typeface="黑体" pitchFamily="2" charset="-122"/>
              </a:rPr>
              <a:t>POP3</a:t>
            </a:r>
            <a:r>
              <a:rPr lang="zh-CN" altLang="en-US" sz="3200" b="1">
                <a:effectLst>
                  <a:outerShdw blurRad="38100" dist="38100" dir="2700000" algn="tl">
                    <a:srgbClr val="C0C0C0"/>
                  </a:outerShdw>
                </a:effectLst>
                <a:latin typeface="黑体" pitchFamily="2" charset="-122"/>
                <a:ea typeface="黑体" pitchFamily="2" charset="-122"/>
              </a:rPr>
              <a:t> </a:t>
            </a:r>
            <a:r>
              <a:rPr lang="zh-CN" altLang="en-US" sz="2800" b="1">
                <a:effectLst>
                  <a:outerShdw blurRad="38100" dist="38100" dir="2700000" algn="tl">
                    <a:srgbClr val="C0C0C0"/>
                  </a:outerShdw>
                </a:effectLst>
                <a:latin typeface="黑体" pitchFamily="2" charset="-122"/>
                <a:ea typeface="黑体" pitchFamily="2" charset="-122"/>
              </a:rPr>
              <a:t>相比增加了以下附加功能：</a:t>
            </a:r>
            <a:endParaRPr lang="zh-CN" altLang="en-US" sz="2400" b="1">
              <a:solidFill>
                <a:schemeClr val="folHlink"/>
              </a:solidFill>
              <a:effectLst>
                <a:outerShdw blurRad="38100" dist="38100" dir="2700000" algn="tl">
                  <a:srgbClr val="C0C0C0"/>
                </a:outerShdw>
              </a:effectLst>
              <a:latin typeface="黑体" pitchFamily="2" charset="-122"/>
              <a:ea typeface="黑体" pitchFamily="2" charset="-122"/>
              <a:sym typeface="Arial" pitchFamily="34" charset="0"/>
            </a:endParaRPr>
          </a:p>
        </p:txBody>
      </p:sp>
    </p:spTree>
    <p:extLst>
      <p:ext uri="{BB962C8B-B14F-4D97-AF65-F5344CB8AC3E}">
        <p14:creationId xmlns:p14="http://schemas.microsoft.com/office/powerpoint/2010/main" val="3003836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4243" name="Rectangle 3"/>
          <p:cNvSpPr>
            <a:spLocks noChangeArrowheads="1"/>
          </p:cNvSpPr>
          <p:nvPr/>
        </p:nvSpPr>
        <p:spPr bwMode="auto">
          <a:xfrm>
            <a:off x="225425" y="1981200"/>
            <a:ext cx="8689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D60093"/>
                </a:solidFill>
                <a:effectLst>
                  <a:outerShdw blurRad="38100" dist="38100" dir="2700000" algn="tl">
                    <a:srgbClr val="C0C0C0"/>
                  </a:outerShdw>
                </a:effectLst>
                <a:latin typeface="宋体" pitchFamily="2" charset="-122"/>
                <a:ea typeface="黑体" pitchFamily="2" charset="-122"/>
              </a:rPr>
              <a:t>它有一些允许用户代理获取邮件消息部件的命令</a:t>
            </a:r>
            <a:r>
              <a:rPr lang="zh-CN" altLang="en-US" sz="2400" b="1">
                <a:effectLst>
                  <a:outerShdw blurRad="38100" dist="38100" dir="2700000" algn="tl">
                    <a:srgbClr val="C0C0C0"/>
                  </a:outerShdw>
                </a:effectLst>
                <a:latin typeface="宋体" pitchFamily="2" charset="-122"/>
                <a:ea typeface="宋体" pitchFamily="2" charset="-122"/>
              </a:rPr>
              <a:t>。</a:t>
            </a:r>
            <a:endParaRPr lang="zh-CN" altLang="en-US" sz="2800" b="1">
              <a:effectLst>
                <a:outerShdw blurRad="38100" dist="38100" dir="2700000" algn="tl">
                  <a:srgbClr val="C0C0C0"/>
                </a:outerShdw>
              </a:effectLst>
              <a:latin typeface="黑体" pitchFamily="2" charset="-122"/>
              <a:ea typeface="黑体" pitchFamily="2" charset="-122"/>
            </a:endParaRPr>
          </a:p>
        </p:txBody>
      </p:sp>
      <p:sp>
        <p:nvSpPr>
          <p:cNvPr id="394244"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4245"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4246"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4247"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4248"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4249" name="Rectangle 9"/>
          <p:cNvSpPr>
            <a:spLocks noChangeArrowheads="1"/>
          </p:cNvSpPr>
          <p:nvPr/>
        </p:nvSpPr>
        <p:spPr bwMode="auto">
          <a:xfrm>
            <a:off x="76200" y="1295400"/>
            <a:ext cx="54864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solidFill>
                  <a:schemeClr val="folHlink"/>
                </a:solidFill>
                <a:effectLst>
                  <a:outerShdw blurRad="38100" dist="38100" dir="2700000" algn="tl">
                    <a:srgbClr val="C0C0C0"/>
                  </a:outerShdw>
                </a:effectLst>
                <a:ea typeface="黑体" pitchFamily="2" charset="-122"/>
              </a:rPr>
              <a:t>IMAP4</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的另一个重要特性是</a:t>
            </a:r>
            <a:r>
              <a:rPr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a:t>
            </a:r>
            <a:endParaRPr lang="zh-CN" altLang="en-US" sz="2800" b="1">
              <a:effectLst>
                <a:outerShdw blurRad="38100" dist="38100" dir="2700000" algn="tl">
                  <a:srgbClr val="C0C0C0"/>
                </a:outerShdw>
              </a:effectLst>
              <a:latin typeface="黑体" pitchFamily="2" charset="-122"/>
              <a:ea typeface="黑体" pitchFamily="2" charset="-122"/>
            </a:endParaRPr>
          </a:p>
        </p:txBody>
      </p:sp>
      <p:sp>
        <p:nvSpPr>
          <p:cNvPr id="394250" name="Rectangle 10"/>
          <p:cNvSpPr>
            <a:spLocks noChangeArrowheads="1"/>
          </p:cNvSpPr>
          <p:nvPr/>
        </p:nvSpPr>
        <p:spPr bwMode="auto">
          <a:xfrm>
            <a:off x="228600" y="2819400"/>
            <a:ext cx="86899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latin typeface="宋体" pitchFamily="2" charset="-122"/>
                <a:ea typeface="宋体" pitchFamily="2" charset="-122"/>
              </a:rPr>
              <a:t>    </a:t>
            </a:r>
            <a:r>
              <a:rPr lang="zh-CN" altLang="en-US" sz="2400" b="1">
                <a:solidFill>
                  <a:schemeClr val="hlink"/>
                </a:solidFill>
                <a:effectLst>
                  <a:outerShdw blurRad="38100" dist="38100" dir="2700000" algn="tl">
                    <a:srgbClr val="C0C0C0"/>
                  </a:outerShdw>
                </a:effectLst>
                <a:latin typeface="楷体_GB2312" pitchFamily="49" charset="-122"/>
                <a:ea typeface="黑体" pitchFamily="2" charset="-122"/>
              </a:rPr>
              <a:t>首先</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是用户代理（客户）发起建立一个到</a:t>
            </a:r>
            <a:r>
              <a:rPr lang="zh-CN" altLang="en-US" sz="2400" b="1">
                <a:solidFill>
                  <a:schemeClr val="folHlink"/>
                </a:solidFill>
                <a:effectLst>
                  <a:outerShdw blurRad="38100" dist="38100" dir="2700000" algn="tl">
                    <a:srgbClr val="C0C0C0"/>
                  </a:outerShdw>
                </a:effectLst>
                <a:latin typeface="Arial" pitchFamily="34" charset="0"/>
                <a:ea typeface="楷体_GB2312" pitchFamily="49" charset="-122"/>
                <a:sym typeface="Arial" pitchFamily="34" charset="0"/>
              </a:rPr>
              <a:t>IMAP</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服务器（服务器）端口号</a:t>
            </a:r>
            <a:r>
              <a:rPr lang="zh-CN" altLang="en-US" sz="2800" b="1" u="sng">
                <a:solidFill>
                  <a:schemeClr val="hlink"/>
                </a:solidFill>
                <a:effectLst>
                  <a:outerShdw blurRad="38100" dist="38100" dir="2700000" algn="tl">
                    <a:srgbClr val="C0C0C0"/>
                  </a:outerShdw>
                </a:effectLst>
                <a:latin typeface="黑体" pitchFamily="2" charset="-122"/>
                <a:ea typeface="黑体" pitchFamily="2" charset="-122"/>
              </a:rPr>
              <a:t>143</a:t>
            </a:r>
            <a:r>
              <a:rPr lang="zh-CN" altLang="en-US" sz="2400" b="1" u="sng">
                <a:solidFill>
                  <a:schemeClr val="hlink"/>
                </a:solidFill>
                <a:effectLst>
                  <a:outerShdw blurRad="38100" dist="38100" dir="2700000" algn="tl">
                    <a:srgbClr val="C0C0C0"/>
                  </a:outerShdw>
                </a:effectLst>
                <a:latin typeface="楷体_GB2312" pitchFamily="49" charset="-122"/>
                <a:ea typeface="楷体_GB2312" pitchFamily="49" charset="-122"/>
              </a:rPr>
              <a:t>的TCP连接</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a:t>
            </a:r>
          </a:p>
          <a:p>
            <a:pPr eaLnBrk="1" hangingPunct="1">
              <a:lnSpc>
                <a:spcPct val="13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solidFill>
                  <a:schemeClr val="hlink"/>
                </a:solidFill>
                <a:effectLst>
                  <a:outerShdw blurRad="38100" dist="38100" dir="2700000" algn="tl">
                    <a:srgbClr val="C0C0C0"/>
                  </a:outerShdw>
                </a:effectLst>
                <a:latin typeface="楷体_GB2312" pitchFamily="49" charset="-122"/>
                <a:ea typeface="黑体" pitchFamily="2" charset="-122"/>
              </a:rPr>
              <a:t>然后</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是服务器返回初始问候消息，</a:t>
            </a:r>
          </a:p>
          <a:p>
            <a:pPr eaLnBrk="1" hangingPunct="1">
              <a:lnSpc>
                <a:spcPct val="13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solidFill>
                  <a:schemeClr val="hlink"/>
                </a:solidFill>
                <a:effectLst>
                  <a:outerShdw blurRad="38100" dist="38100" dir="2700000" algn="tl">
                    <a:srgbClr val="C0C0C0"/>
                  </a:outerShdw>
                </a:effectLst>
                <a:latin typeface="楷体_GB2312" pitchFamily="49" charset="-122"/>
                <a:ea typeface="黑体" pitchFamily="2" charset="-122"/>
              </a:rPr>
              <a:t>接着</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就是客户和服务器之间的交互了。</a:t>
            </a:r>
          </a:p>
          <a:p>
            <a:pPr eaLnBrk="1" hangingPunct="1">
              <a:lnSpc>
                <a:spcPct val="13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ea typeface="宋体" pitchFamily="2" charset="-122"/>
              </a:rPr>
              <a:t>客户和服务器的交互与</a:t>
            </a:r>
            <a:r>
              <a:rPr lang="zh-CN" altLang="en-US" sz="2400" b="1">
                <a:effectLst>
                  <a:outerShdw blurRad="38100" dist="38100" dir="2700000" algn="tl">
                    <a:srgbClr val="C0C0C0"/>
                  </a:outerShdw>
                </a:effectLst>
                <a:latin typeface="宋体" pitchFamily="2" charset="-122"/>
                <a:ea typeface="宋体" pitchFamily="2" charset="-122"/>
              </a:rPr>
              <a:t>POP3</a:t>
            </a:r>
            <a:r>
              <a:rPr lang="zh-CN" altLang="en-US" sz="2400" b="1">
                <a:effectLst>
                  <a:outerShdw blurRad="38100" dist="38100" dir="2700000" algn="tl">
                    <a:srgbClr val="C0C0C0"/>
                  </a:outerShdw>
                </a:effectLst>
                <a:ea typeface="宋体" pitchFamily="2" charset="-122"/>
              </a:rPr>
              <a:t>的类似，不过要丰富些，由客户发出的命令、服务器返回的数据或命令完成结果响应构成。</a:t>
            </a:r>
            <a:endParaRPr lang="zh-CN" altLang="en-US" sz="2800" b="1">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94396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4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ldLvl="0" autoUpdateAnimBg="0"/>
      <p:bldP spid="394250"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155575" y="5514975"/>
            <a:ext cx="89122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sym typeface="Wingdings" pitchFamily="2" charset="2"/>
              </a:rPr>
              <a:t>  </a:t>
            </a:r>
            <a:r>
              <a:rPr lang="zh-CN" altLang="en-US" sz="2400" b="1" u="sng">
                <a:solidFill>
                  <a:schemeClr val="folHlink"/>
                </a:solidFill>
                <a:effectLst>
                  <a:outerShdw blurRad="38100" dist="38100" dir="2700000" algn="tl">
                    <a:srgbClr val="C0C0C0"/>
                  </a:outerShdw>
                </a:effectLst>
                <a:latin typeface="隶书" pitchFamily="49" charset="-122"/>
                <a:ea typeface="隶书" pitchFamily="49" charset="-122"/>
              </a:rPr>
              <a:t>注销（logout）</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a:t>
            </a:r>
            <a:r>
              <a:rPr lang="zh-CN" altLang="en-US" sz="2400" b="1">
                <a:effectLst>
                  <a:outerShdw blurRad="38100" dist="38100" dir="2700000" algn="tl">
                    <a:srgbClr val="C0C0C0"/>
                  </a:outerShdw>
                </a:effectLst>
                <a:ea typeface="宋体" pitchFamily="2" charset="-122"/>
              </a:rPr>
              <a:t>是会话即将终止时的状态。</a:t>
            </a:r>
            <a:r>
              <a:rPr lang="zh-CN" altLang="en-US" sz="2400" b="1">
                <a:effectLst>
                  <a:outerShdw blurRad="38100" dist="38100" dir="2700000" algn="tl">
                    <a:srgbClr val="C0C0C0"/>
                  </a:outerShdw>
                </a:effectLst>
                <a:latin typeface="宋体" pitchFamily="2" charset="-122"/>
                <a:ea typeface="宋体" pitchFamily="2" charset="-122"/>
              </a:rPr>
              <a:t>IMAP</a:t>
            </a:r>
            <a:r>
              <a:rPr lang="zh-CN" altLang="en-US" sz="2400" b="1">
                <a:effectLst>
                  <a:outerShdw blurRad="38100" dist="38100" dir="2700000" algn="tl">
                    <a:srgbClr val="C0C0C0"/>
                  </a:outerShdw>
                </a:effectLst>
                <a:ea typeface="宋体" pitchFamily="2" charset="-122"/>
              </a:rPr>
              <a:t>命令是按</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照每个状态下分别能够执行哪些命令来组织的。</a:t>
            </a:r>
          </a:p>
        </p:txBody>
      </p:sp>
      <p:sp>
        <p:nvSpPr>
          <p:cNvPr id="395267" name="Text Box 3"/>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5268"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269" name="Rectangle 5"/>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5270" name="Text Box 6"/>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5271"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272" name="Rectangle 8"/>
          <p:cNvSpPr>
            <a:spLocks noChangeArrowheads="1"/>
          </p:cNvSpPr>
          <p:nvPr/>
        </p:nvSpPr>
        <p:spPr bwMode="auto">
          <a:xfrm>
            <a:off x="76200" y="1184275"/>
            <a:ext cx="869156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solidFill>
                  <a:schemeClr val="hlink"/>
                </a:solidFill>
                <a:effectLst>
                  <a:outerShdw blurRad="38100" dist="38100" dir="2700000" algn="tl">
                    <a:srgbClr val="C0C0C0"/>
                  </a:outerShdw>
                </a:effectLst>
                <a:latin typeface="黑体" pitchFamily="2" charset="-122"/>
                <a:ea typeface="黑体" pitchFamily="2" charset="-122"/>
              </a:rPr>
              <a:t>IMAP服务器在会话期间总是处于以下4个状态之一：</a:t>
            </a:r>
          </a:p>
        </p:txBody>
      </p:sp>
      <p:sp>
        <p:nvSpPr>
          <p:cNvPr id="395273" name="Rectangle 9"/>
          <p:cNvSpPr>
            <a:spLocks noChangeArrowheads="1"/>
          </p:cNvSpPr>
          <p:nvPr/>
        </p:nvSpPr>
        <p:spPr bwMode="auto">
          <a:xfrm>
            <a:off x="228600" y="1828800"/>
            <a:ext cx="8839200"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 </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b="1" u="sng">
                <a:solidFill>
                  <a:schemeClr val="folHlink"/>
                </a:solidFill>
                <a:effectLst>
                  <a:outerShdw blurRad="38100" dist="38100" dir="2700000" algn="tl">
                    <a:srgbClr val="C0C0C0"/>
                  </a:outerShdw>
                </a:effectLst>
                <a:latin typeface="隶书" pitchFamily="49" charset="-122"/>
                <a:ea typeface="隶书" pitchFamily="49" charset="-122"/>
              </a:rPr>
              <a:t>未认证（nonauthenticated）</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a:t>
            </a:r>
            <a:r>
              <a:rPr lang="zh-CN" altLang="en-US" sz="2400" b="1">
                <a:effectLst>
                  <a:outerShdw blurRad="38100" dist="38100" dir="2700000" algn="tl">
                    <a:srgbClr val="C0C0C0"/>
                  </a:outerShdw>
                </a:effectLst>
                <a:ea typeface="宋体" pitchFamily="2" charset="-122"/>
              </a:rPr>
              <a:t>是连接刚建立时的初始状态，</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此状态下，用户必须提供一个用户名和口令对才能发    </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出更多的命令。</a:t>
            </a:r>
          </a:p>
        </p:txBody>
      </p:sp>
      <p:sp>
        <p:nvSpPr>
          <p:cNvPr id="395274" name="Rectangle 10"/>
          <p:cNvSpPr>
            <a:spLocks noChangeArrowheads="1"/>
          </p:cNvSpPr>
          <p:nvPr/>
        </p:nvSpPr>
        <p:spPr bwMode="auto">
          <a:xfrm>
            <a:off x="152400" y="3200400"/>
            <a:ext cx="89154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 </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b="1" u="sng">
                <a:solidFill>
                  <a:schemeClr val="folHlink"/>
                </a:solidFill>
                <a:effectLst>
                  <a:outerShdw blurRad="38100" dist="38100" dir="2700000" algn="tl">
                    <a:srgbClr val="C0C0C0"/>
                  </a:outerShdw>
                </a:effectLst>
                <a:latin typeface="隶书" pitchFamily="49" charset="-122"/>
                <a:ea typeface="隶书" pitchFamily="49" charset="-122"/>
              </a:rPr>
              <a:t>已认证（authenticated）</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a:t>
            </a:r>
            <a:r>
              <a:rPr lang="zh-CN" altLang="en-US" sz="2400" b="1">
                <a:effectLst>
                  <a:outerShdw blurRad="38100" dist="38100" dir="2700000" algn="tl">
                    <a:srgbClr val="C0C0C0"/>
                  </a:outerShdw>
                </a:effectLst>
                <a:ea typeface="宋体" pitchFamily="2" charset="-122"/>
              </a:rPr>
              <a:t>在此</a:t>
            </a:r>
            <a:r>
              <a:rPr lang="zh-CN" altLang="en-US" sz="2400" b="1">
                <a:effectLst>
                  <a:outerShdw blurRad="38100" dist="38100" dir="2700000" algn="tl">
                    <a:srgbClr val="C0C0C0"/>
                  </a:outerShdw>
                </a:effectLst>
                <a:ea typeface="黑体" pitchFamily="2" charset="-122"/>
              </a:rPr>
              <a:t>状态</a:t>
            </a:r>
            <a:r>
              <a:rPr lang="zh-CN" altLang="en-US" sz="2400" b="1">
                <a:effectLst>
                  <a:outerShdw blurRad="38100" dist="38100" dir="2700000" algn="tl">
                    <a:srgbClr val="C0C0C0"/>
                  </a:outerShdw>
                </a:effectLst>
                <a:ea typeface="宋体" pitchFamily="2" charset="-122"/>
              </a:rPr>
              <a:t>下，用户必须选择一个</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邮件夹才能发出作用于邮件消息的命令。</a:t>
            </a:r>
          </a:p>
        </p:txBody>
      </p:sp>
      <p:sp>
        <p:nvSpPr>
          <p:cNvPr id="395275" name="Rectangle 11"/>
          <p:cNvSpPr>
            <a:spLocks noChangeArrowheads="1"/>
          </p:cNvSpPr>
          <p:nvPr/>
        </p:nvSpPr>
        <p:spPr bwMode="auto">
          <a:xfrm>
            <a:off x="152400" y="4191000"/>
            <a:ext cx="8915400"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 </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b="1" u="sng">
                <a:solidFill>
                  <a:schemeClr val="folHlink"/>
                </a:solidFill>
                <a:effectLst>
                  <a:outerShdw blurRad="38100" dist="38100" dir="2700000" algn="tl">
                    <a:srgbClr val="C0C0C0"/>
                  </a:outerShdw>
                </a:effectLst>
                <a:latin typeface="隶书" pitchFamily="49" charset="-122"/>
                <a:ea typeface="隶书" pitchFamily="49" charset="-122"/>
              </a:rPr>
              <a:t>已选择（selected）</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a:t>
            </a:r>
            <a:r>
              <a:rPr lang="zh-CN" altLang="en-US" sz="2400" b="1">
                <a:effectLst>
                  <a:outerShdw blurRad="38100" dist="38100" dir="2700000" algn="tl">
                    <a:srgbClr val="C0C0C0"/>
                  </a:outerShdw>
                </a:effectLst>
                <a:ea typeface="宋体" pitchFamily="2" charset="-122"/>
              </a:rPr>
              <a:t>在</a:t>
            </a:r>
            <a:r>
              <a:rPr lang="zh-CN" altLang="en-US" sz="2400" b="1">
                <a:effectLst>
                  <a:outerShdw blurRad="38100" dist="38100" dir="2700000" algn="tl">
                    <a:srgbClr val="C0C0C0"/>
                  </a:outerShdw>
                </a:effectLst>
                <a:ea typeface="黑体" pitchFamily="2" charset="-122"/>
              </a:rPr>
              <a:t>此状态</a:t>
            </a:r>
            <a:r>
              <a:rPr lang="zh-CN" altLang="en-US" sz="2400" b="1">
                <a:effectLst>
                  <a:outerShdw blurRad="38100" dist="38100" dir="2700000" algn="tl">
                    <a:srgbClr val="C0C0C0"/>
                  </a:outerShdw>
                </a:effectLst>
                <a:ea typeface="宋体" pitchFamily="2" charset="-122"/>
              </a:rPr>
              <a:t>下，用户可以发出作用于邮件</a:t>
            </a:r>
          </a:p>
          <a:p>
            <a:pPr eaLnBrk="1" hangingPunct="1">
              <a:lnSpc>
                <a:spcPct val="11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消息的</a:t>
            </a:r>
            <a:r>
              <a:rPr lang="zh-CN" altLang="en-US" sz="2400" b="1">
                <a:solidFill>
                  <a:srgbClr val="D60093"/>
                </a:solidFill>
                <a:effectLst>
                  <a:outerShdw blurRad="38100" dist="38100" dir="2700000" algn="tl">
                    <a:srgbClr val="C0C0C0"/>
                  </a:outerShdw>
                </a:effectLst>
                <a:ea typeface="黑体" pitchFamily="2" charset="-122"/>
              </a:rPr>
              <a:t>任何命令</a:t>
            </a:r>
            <a:r>
              <a:rPr lang="zh-CN" altLang="en-US" sz="2400" b="1">
                <a:effectLst>
                  <a:outerShdw blurRad="38100" dist="38100" dir="2700000" algn="tl">
                    <a:srgbClr val="C0C0C0"/>
                  </a:outerShdw>
                </a:effectLst>
                <a:ea typeface="宋体" pitchFamily="2" charset="-122"/>
              </a:rPr>
              <a:t>（</a:t>
            </a:r>
            <a:r>
              <a:rPr lang="zh-CN" altLang="en-US" sz="2400" b="1">
                <a:solidFill>
                  <a:srgbClr val="D60093"/>
                </a:solidFill>
                <a:effectLst>
                  <a:outerShdw blurRad="38100" dist="38100" dir="2700000" algn="tl">
                    <a:srgbClr val="C0C0C0"/>
                  </a:outerShdw>
                </a:effectLst>
                <a:ea typeface="黑体" pitchFamily="2" charset="-122"/>
              </a:rPr>
              <a:t>获取</a:t>
            </a:r>
            <a:r>
              <a:rPr lang="zh-CN" altLang="en-US" sz="2400" b="1">
                <a:effectLst>
                  <a:outerShdw blurRad="38100" dist="38100" dir="2700000" algn="tl">
                    <a:srgbClr val="C0C0C0"/>
                  </a:outerShdw>
                </a:effectLst>
                <a:ea typeface="宋体" pitchFamily="2" charset="-122"/>
              </a:rPr>
              <a:t>、</a:t>
            </a:r>
            <a:r>
              <a:rPr lang="zh-CN" altLang="en-US" sz="2400" b="1">
                <a:solidFill>
                  <a:srgbClr val="D60093"/>
                </a:solidFill>
                <a:effectLst>
                  <a:outerShdw blurRad="38100" dist="38100" dir="2700000" algn="tl">
                    <a:srgbClr val="C0C0C0"/>
                  </a:outerShdw>
                </a:effectLst>
                <a:ea typeface="黑体" pitchFamily="2" charset="-122"/>
              </a:rPr>
              <a:t>转移</a:t>
            </a:r>
            <a:r>
              <a:rPr lang="zh-CN" altLang="en-US" sz="2400" b="1">
                <a:effectLst>
                  <a:outerShdw blurRad="38100" dist="38100" dir="2700000" algn="tl">
                    <a:srgbClr val="C0C0C0"/>
                  </a:outerShdw>
                </a:effectLst>
                <a:ea typeface="宋体" pitchFamily="2" charset="-122"/>
              </a:rPr>
              <a:t>、</a:t>
            </a:r>
            <a:r>
              <a:rPr lang="zh-CN" altLang="en-US" sz="2400" b="1">
                <a:solidFill>
                  <a:srgbClr val="D60093"/>
                </a:solidFill>
                <a:effectLst>
                  <a:outerShdw blurRad="38100" dist="38100" dir="2700000" algn="tl">
                    <a:srgbClr val="C0C0C0"/>
                  </a:outerShdw>
                </a:effectLst>
                <a:ea typeface="黑体" pitchFamily="2" charset="-122"/>
                <a:sym typeface="Arial" pitchFamily="34" charset="0"/>
              </a:rPr>
              <a:t>删除</a:t>
            </a:r>
            <a:r>
              <a:rPr lang="zh-CN" altLang="en-US" sz="2400" b="1">
                <a:effectLst>
                  <a:outerShdw blurRad="38100" dist="38100" dir="2700000" algn="tl">
                    <a:srgbClr val="C0C0C0"/>
                  </a:outerShdw>
                </a:effectLst>
                <a:ea typeface="宋体" pitchFamily="2" charset="-122"/>
              </a:rPr>
              <a:t>、</a:t>
            </a:r>
            <a:r>
              <a:rPr lang="zh-CN" altLang="en-US" sz="2400" b="1">
                <a:solidFill>
                  <a:srgbClr val="D60093"/>
                </a:solidFill>
                <a:effectLst>
                  <a:outerShdw blurRad="38100" dist="38100" dir="2700000" algn="tl">
                    <a:srgbClr val="C0C0C0"/>
                  </a:outerShdw>
                </a:effectLst>
                <a:ea typeface="黑体" pitchFamily="2" charset="-122"/>
                <a:sym typeface="Arial" pitchFamily="34" charset="0"/>
              </a:rPr>
              <a:t>获取多部分消   </a:t>
            </a:r>
          </a:p>
          <a:p>
            <a:pPr eaLnBrk="1" hangingPunct="1">
              <a:lnSpc>
                <a:spcPct val="110000"/>
              </a:lnSpc>
              <a:spcBef>
                <a:spcPct val="20000"/>
              </a:spcBef>
              <a:buClr>
                <a:schemeClr val="folHlink"/>
              </a:buClr>
              <a:buSzPct val="60000"/>
              <a:buFont typeface="Wingdings" pitchFamily="2" charset="2"/>
              <a:buNone/>
            </a:pPr>
            <a:r>
              <a:rPr lang="zh-CN" altLang="en-US" sz="2400" b="1">
                <a:solidFill>
                  <a:srgbClr val="D60093"/>
                </a:solidFill>
                <a:effectLst>
                  <a:outerShdw blurRad="38100" dist="38100" dir="2700000" algn="tl">
                    <a:srgbClr val="C0C0C0"/>
                  </a:outerShdw>
                </a:effectLst>
                <a:ea typeface="黑体" pitchFamily="2" charset="-122"/>
                <a:sym typeface="Arial" pitchFamily="34" charset="0"/>
              </a:rPr>
              <a:t>             息的某个部分</a:t>
            </a:r>
            <a:r>
              <a:rPr lang="zh-CN" altLang="en-US" sz="2400" b="1">
                <a:effectLst>
                  <a:outerShdw blurRad="38100" dist="38100" dir="2700000" algn="tl">
                    <a:srgbClr val="C0C0C0"/>
                  </a:outerShdw>
                </a:effectLst>
                <a:ea typeface="宋体" pitchFamily="2" charset="-122"/>
              </a:rPr>
              <a:t>，等等）</a:t>
            </a:r>
          </a:p>
        </p:txBody>
      </p:sp>
    </p:spTree>
    <p:extLst>
      <p:ext uri="{BB962C8B-B14F-4D97-AF65-F5344CB8AC3E}">
        <p14:creationId xmlns:p14="http://schemas.microsoft.com/office/powerpoint/2010/main" val="2869111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ldLvl="0" autoUpdateAnimBg="0"/>
      <p:bldP spid="395274" grpId="0" bldLvl="0" autoUpdateAnimBg="0"/>
      <p:bldP spid="3952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76200" y="1371600"/>
            <a:ext cx="518318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5000"/>
              </a:lnSpc>
              <a:spcBef>
                <a:spcPct val="20000"/>
              </a:spcBef>
              <a:buClr>
                <a:schemeClr val="folHlink"/>
              </a:buClr>
              <a:buSzPct val="60000"/>
              <a:buFont typeface="Wingdings" pitchFamily="2" charset="2"/>
              <a:buNone/>
            </a:pPr>
            <a:r>
              <a:rPr lang="zh-CN" altLang="en-US" sz="2800" b="1">
                <a:solidFill>
                  <a:srgbClr val="D60093"/>
                </a:solidFill>
                <a:effectLst>
                  <a:outerShdw blurRad="38100" dist="38100" dir="2700000" algn="tl">
                    <a:srgbClr val="C0C0C0"/>
                  </a:outerShdw>
                </a:effectLst>
                <a:latin typeface="黑体" pitchFamily="2" charset="-122"/>
                <a:ea typeface="黑体" pitchFamily="2" charset="-122"/>
              </a:rPr>
              <a:t>基于Web浏览器的电子邮件:</a:t>
            </a:r>
            <a:endParaRPr lang="zh-CN" altLang="en-US" sz="2400" b="1">
              <a:effectLst>
                <a:outerShdw blurRad="38100" dist="38100" dir="2700000" algn="tl">
                  <a:srgbClr val="C0C0C0"/>
                </a:outerShdw>
              </a:effectLst>
              <a:latin typeface="宋体" pitchFamily="2" charset="-122"/>
              <a:ea typeface="宋体" pitchFamily="2" charset="-122"/>
            </a:endParaRPr>
          </a:p>
        </p:txBody>
      </p:sp>
      <p:sp>
        <p:nvSpPr>
          <p:cNvPr id="396291" name="Text Box 3"/>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6292"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293" name="Rectangle 5"/>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6294" name="Text Box 6"/>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6295"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296" name="Rectangle 8"/>
          <p:cNvSpPr>
            <a:spLocks noChangeArrowheads="1"/>
          </p:cNvSpPr>
          <p:nvPr/>
        </p:nvSpPr>
        <p:spPr bwMode="auto">
          <a:xfrm>
            <a:off x="838200" y="35052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40000"/>
              </a:lnSpc>
              <a:spcBef>
                <a:spcPct val="20000"/>
              </a:spcBef>
              <a:buClr>
                <a:schemeClr val="folHlink"/>
              </a:buClr>
              <a:buSzPct val="60000"/>
              <a:buFont typeface="Wingdings" pitchFamily="2" charset="2"/>
              <a:buNone/>
            </a:pP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sym typeface="Wingdings" pitchFamily="2" charset="2"/>
              </a:rPr>
              <a:t> </a:t>
            </a:r>
            <a:r>
              <a:rPr lang="zh-CN" altLang="en-US" sz="2800" b="1">
                <a:solidFill>
                  <a:schemeClr val="folHlink"/>
                </a:solidFill>
                <a:effectLst>
                  <a:outerShdw blurRad="38100" dist="38100" dir="2700000" algn="tl">
                    <a:srgbClr val="C0C0C0"/>
                  </a:outerShdw>
                </a:effectLst>
                <a:latin typeface="黑体" pitchFamily="2" charset="-122"/>
                <a:ea typeface="黑体" pitchFamily="2" charset="-122"/>
              </a:rPr>
              <a:t>用户（浏览器）与邮件服务器主机之间的交互是由通过______完成。</a:t>
            </a:r>
            <a:endParaRPr lang="zh-CN" altLang="en-US" sz="2800" b="1">
              <a:effectLst>
                <a:outerShdw blurRad="38100" dist="38100" dir="2700000" algn="tl">
                  <a:srgbClr val="C0C0C0"/>
                </a:outerShdw>
              </a:effectLst>
              <a:latin typeface="黑体" pitchFamily="2" charset="-122"/>
              <a:ea typeface="黑体" pitchFamily="2" charset="-122"/>
            </a:endParaRPr>
          </a:p>
        </p:txBody>
      </p:sp>
      <p:sp>
        <p:nvSpPr>
          <p:cNvPr id="396297" name="Rectangle 9"/>
          <p:cNvSpPr>
            <a:spLocks noChangeArrowheads="1"/>
          </p:cNvSpPr>
          <p:nvPr/>
        </p:nvSpPr>
        <p:spPr bwMode="auto">
          <a:xfrm>
            <a:off x="230188" y="2057400"/>
            <a:ext cx="8739187"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5000"/>
              </a:lnSpc>
              <a:spcBef>
                <a:spcPct val="20000"/>
              </a:spcBef>
              <a:buClr>
                <a:schemeClr val="folHlink"/>
              </a:buClr>
              <a:buSzPct val="60000"/>
              <a:buFont typeface="Wingdings" pitchFamily="2" charset="2"/>
              <a:buNone/>
            </a:pPr>
            <a:r>
              <a:rPr lang="zh-CN" altLang="en-US" sz="2800" b="1">
                <a:solidFill>
                  <a:schemeClr val="folHlink"/>
                </a:solidFill>
                <a:effectLst>
                  <a:outerShdw blurRad="38100" dist="38100" dir="2700000" algn="tl">
                    <a:srgbClr val="C0C0C0"/>
                  </a:outerShdw>
                </a:effectLst>
                <a:latin typeface="隶书" pitchFamily="49" charset="-122"/>
                <a:ea typeface="楷体_GB2312" pitchFamily="49" charset="-122"/>
              </a:rPr>
              <a:t>   </a:t>
            </a:r>
            <a:r>
              <a:rPr lang="zh-CN" altLang="en-US" sz="2800" b="1">
                <a:effectLst>
                  <a:outerShdw blurRad="38100" dist="38100" dir="2700000" algn="tl">
                    <a:srgbClr val="C0C0C0"/>
                  </a:outerShdw>
                </a:effectLst>
                <a:latin typeface="宋体" pitchFamily="2" charset="-122"/>
                <a:ea typeface="宋体" pitchFamily="2" charset="-122"/>
              </a:rPr>
              <a:t>例如  </a:t>
            </a:r>
            <a:r>
              <a:rPr lang="zh-CN" altLang="en-US" sz="2800" b="1" u="sng">
                <a:solidFill>
                  <a:schemeClr val="hlink"/>
                </a:solidFill>
                <a:effectLst>
                  <a:outerShdw blurRad="38100" dist="38100" dir="2700000" algn="tl">
                    <a:srgbClr val="C0C0C0"/>
                  </a:outerShdw>
                </a:effectLst>
                <a:ea typeface="宋体" pitchFamily="2" charset="-122"/>
              </a:rPr>
              <a:t>Hotmail</a:t>
            </a: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u="sng">
                <a:solidFill>
                  <a:schemeClr val="hlink"/>
                </a:solidFill>
                <a:effectLst>
                  <a:outerShdw blurRad="38100" dist="38100" dir="2700000" algn="tl">
                    <a:srgbClr val="C0C0C0"/>
                  </a:outerShdw>
                </a:effectLst>
                <a:ea typeface="宋体" pitchFamily="2" charset="-122"/>
              </a:rPr>
              <a:t>Yahoo</a:t>
            </a:r>
            <a:r>
              <a:rPr lang="zh-CN" altLang="en-US" sz="2800" b="1" u="sng">
                <a:solidFill>
                  <a:schemeClr val="hlink"/>
                </a:solidFill>
                <a:effectLst>
                  <a:outerShdw blurRad="38100" dist="38100" dir="2700000" algn="tl">
                    <a:srgbClr val="C0C0C0"/>
                  </a:outerShdw>
                </a:effectLst>
                <a:latin typeface="宋体" pitchFamily="2" charset="-122"/>
                <a:ea typeface="宋体" pitchFamily="2" charset="-122"/>
              </a:rPr>
              <a:t>! </a:t>
            </a: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u="sng">
                <a:solidFill>
                  <a:schemeClr val="hlink"/>
                </a:solidFill>
                <a:effectLst>
                  <a:outerShdw blurRad="38100" dist="38100" dir="2700000" algn="tl">
                    <a:srgbClr val="C0C0C0"/>
                  </a:outerShdw>
                </a:effectLst>
                <a:ea typeface="宋体" pitchFamily="2" charset="-122"/>
              </a:rPr>
              <a:t>Mail</a:t>
            </a: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u="sng">
                <a:solidFill>
                  <a:schemeClr val="hlink"/>
                </a:solidFill>
                <a:effectLst>
                  <a:outerShdw blurRad="38100" dist="38100" dir="2700000" algn="tl">
                    <a:srgbClr val="C0C0C0"/>
                  </a:outerShdw>
                </a:effectLst>
                <a:latin typeface="宋体" pitchFamily="2" charset="-122"/>
                <a:ea typeface="宋体" pitchFamily="2" charset="-122"/>
              </a:rPr>
              <a:t> </a:t>
            </a:r>
            <a:r>
              <a:rPr lang="zh-CN" altLang="en-US" sz="2800" b="1" u="sng">
                <a:solidFill>
                  <a:schemeClr val="hlink"/>
                </a:solidFill>
                <a:effectLst>
                  <a:outerShdw blurRad="38100" dist="38100" dir="2700000" algn="tl">
                    <a:srgbClr val="C0C0C0"/>
                  </a:outerShdw>
                </a:effectLst>
                <a:ea typeface="宋体" pitchFamily="2" charset="-122"/>
              </a:rPr>
              <a:t>mail.163.com</a:t>
            </a:r>
            <a:r>
              <a:rPr lang="zh-CN" altLang="en-US" sz="2800" b="1">
                <a:effectLst>
                  <a:outerShdw blurRad="38100" dist="38100" dir="2700000" algn="tl">
                    <a:srgbClr val="C0C0C0"/>
                  </a:outerShdw>
                </a:effectLst>
                <a:latin typeface="宋体" pitchFamily="2" charset="-122"/>
                <a:ea typeface="宋体" pitchFamily="2" charset="-122"/>
              </a:rPr>
              <a:t>等，</a:t>
            </a:r>
            <a:r>
              <a:rPr lang="zh-CN" altLang="en-US" sz="2800" b="1">
                <a:effectLst>
                  <a:outerShdw blurRad="38100" dist="38100" dir="2700000" algn="tl">
                    <a:srgbClr val="C0C0C0"/>
                  </a:outerShdw>
                </a:effectLst>
                <a:latin typeface="Times New Roman" pitchFamily="18" charset="0"/>
                <a:ea typeface="黑体" pitchFamily="2" charset="-122"/>
              </a:rPr>
              <a:t>这些邮件访问办法</a:t>
            </a:r>
            <a:r>
              <a:rPr lang="zh-CN" altLang="en-US" sz="2800" b="1" u="sng">
                <a:solidFill>
                  <a:schemeClr val="folHlink"/>
                </a:solidFill>
                <a:effectLst>
                  <a:outerShdw blurRad="38100" dist="38100" dir="2700000" algn="tl">
                    <a:srgbClr val="C0C0C0"/>
                  </a:outerShdw>
                </a:effectLst>
                <a:latin typeface="Times New Roman" pitchFamily="18" charset="0"/>
                <a:ea typeface="黑体" pitchFamily="2" charset="-122"/>
              </a:rPr>
              <a:t>对于游动用户来说极为方便</a:t>
            </a:r>
            <a:r>
              <a:rPr lang="zh-CN" altLang="en-US" sz="2800" b="1">
                <a:solidFill>
                  <a:schemeClr val="folHlink"/>
                </a:solidFill>
                <a:effectLst>
                  <a:outerShdw blurRad="38100" dist="38100" dir="2700000" algn="tl">
                    <a:srgbClr val="C0C0C0"/>
                  </a:outerShdw>
                </a:effectLst>
                <a:latin typeface="Times New Roman" pitchFamily="18" charset="0"/>
                <a:ea typeface="黑体" pitchFamily="2" charset="-122"/>
              </a:rPr>
              <a:t>。</a:t>
            </a:r>
          </a:p>
        </p:txBody>
      </p:sp>
      <p:sp>
        <p:nvSpPr>
          <p:cNvPr id="396298" name="Rectangle 10"/>
          <p:cNvSpPr>
            <a:spLocks noChangeArrowheads="1"/>
          </p:cNvSpPr>
          <p:nvPr/>
        </p:nvSpPr>
        <p:spPr bwMode="auto">
          <a:xfrm>
            <a:off x="838200" y="49530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40000"/>
              </a:lnSpc>
              <a:spcBef>
                <a:spcPct val="20000"/>
              </a:spcBef>
              <a:buClr>
                <a:schemeClr val="folHlink"/>
              </a:buClr>
              <a:buSzPct val="60000"/>
              <a:buFont typeface="Wingdings" pitchFamily="2" charset="2"/>
              <a:buNone/>
            </a:pPr>
            <a:r>
              <a:rPr lang="zh-CN" altLang="en-US" sz="2800" b="1">
                <a:solidFill>
                  <a:schemeClr val="hlink"/>
                </a:solidFill>
                <a:effectLst>
                  <a:outerShdw blurRad="38100" dist="38100" dir="2700000" algn="tl">
                    <a:srgbClr val="C0C0C0"/>
                  </a:outerShdw>
                </a:effectLst>
                <a:latin typeface="黑体" pitchFamily="2" charset="-122"/>
                <a:ea typeface="黑体" pitchFamily="2" charset="-122"/>
                <a:sym typeface="Wingdings" pitchFamily="2" charset="2"/>
              </a:rPr>
              <a:t> </a:t>
            </a:r>
            <a:r>
              <a:rPr lang="zh-CN" altLang="en-US" sz="2800" b="1">
                <a:solidFill>
                  <a:schemeClr val="hlink"/>
                </a:solidFill>
                <a:effectLst>
                  <a:outerShdw blurRad="38100" dist="38100" dir="2700000" algn="tl">
                    <a:srgbClr val="C0C0C0"/>
                  </a:outerShdw>
                </a:effectLst>
                <a:latin typeface="黑体" pitchFamily="2" charset="-122"/>
                <a:ea typeface="黑体" pitchFamily="2" charset="-122"/>
              </a:rPr>
              <a:t>邮件消息在邮件服务器主机之间的中转又是通过_______来完成。</a:t>
            </a:r>
            <a:endParaRPr lang="zh-CN" altLang="en-US" sz="2800" b="1">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747286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62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6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6" grpId="0" bldLvl="0" autoUpdateAnimBg="0"/>
      <p:bldP spid="396297" grpId="0" bldLvl="0" autoUpdateAnimBg="0"/>
      <p:bldP spid="396298"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76200" y="1311275"/>
            <a:ext cx="518318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5000"/>
              </a:lnSpc>
              <a:spcBef>
                <a:spcPct val="20000"/>
              </a:spcBef>
              <a:buClr>
                <a:schemeClr val="folHlink"/>
              </a:buClr>
              <a:buSzPct val="60000"/>
              <a:buFont typeface="Wingdings" pitchFamily="2" charset="2"/>
              <a:buNone/>
            </a:pPr>
            <a:r>
              <a:rPr lang="zh-CN" altLang="en-US" sz="2800" b="1">
                <a:solidFill>
                  <a:srgbClr val="D60093"/>
                </a:solidFill>
                <a:effectLst>
                  <a:outerShdw blurRad="38100" dist="38100" dir="2700000" algn="tl">
                    <a:srgbClr val="C0C0C0"/>
                  </a:outerShdw>
                </a:effectLst>
                <a:latin typeface="黑体" pitchFamily="2" charset="-122"/>
                <a:ea typeface="黑体" pitchFamily="2" charset="-122"/>
              </a:rPr>
              <a:t>基于Web浏览器的电子邮件:</a:t>
            </a:r>
            <a:endParaRPr lang="zh-CN" altLang="en-US" sz="2400" b="1">
              <a:effectLst>
                <a:outerShdw blurRad="38100" dist="38100" dir="2700000" algn="tl">
                  <a:srgbClr val="C0C0C0"/>
                </a:outerShdw>
              </a:effectLst>
              <a:latin typeface="宋体" pitchFamily="2" charset="-122"/>
              <a:ea typeface="宋体" pitchFamily="2" charset="-122"/>
            </a:endParaRPr>
          </a:p>
        </p:txBody>
      </p:sp>
      <p:sp>
        <p:nvSpPr>
          <p:cNvPr id="397315" name="Text Box 3"/>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7316"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7317" name="Rectangle 5"/>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7318" name="Text Box 6"/>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7319"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7320" name="Rectangle 8"/>
          <p:cNvSpPr>
            <a:spLocks noChangeArrowheads="1"/>
          </p:cNvSpPr>
          <p:nvPr/>
        </p:nvSpPr>
        <p:spPr bwMode="auto">
          <a:xfrm>
            <a:off x="228600" y="1828800"/>
            <a:ext cx="8739188"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5000"/>
              </a:lnSpc>
              <a:spcBef>
                <a:spcPct val="20000"/>
              </a:spcBef>
              <a:buClr>
                <a:schemeClr val="folHlink"/>
              </a:buClr>
              <a:buSzPct val="60000"/>
              <a:buFont typeface="Wingdings" pitchFamily="2" charset="2"/>
              <a:buNone/>
            </a:pPr>
            <a:r>
              <a:rPr lang="zh-CN" altLang="en-US" sz="2800" b="1">
                <a:solidFill>
                  <a:schemeClr val="folHlink"/>
                </a:solidFill>
                <a:effectLst>
                  <a:outerShdw blurRad="38100" dist="38100" dir="2700000" algn="tl">
                    <a:srgbClr val="C0C0C0"/>
                  </a:outerShdw>
                </a:effectLst>
                <a:latin typeface="隶书" pitchFamily="49" charset="-122"/>
                <a:ea typeface="楷体_GB2312" pitchFamily="49" charset="-122"/>
              </a:rPr>
              <a:t>   </a:t>
            </a:r>
            <a:r>
              <a:rPr lang="zh-CN" altLang="en-US" sz="2400" b="1">
                <a:effectLst>
                  <a:outerShdw blurRad="38100" dist="38100" dir="2700000" algn="tl">
                    <a:srgbClr val="C0C0C0"/>
                  </a:outerShdw>
                </a:effectLst>
                <a:latin typeface="宋体" pitchFamily="2" charset="-122"/>
                <a:ea typeface="宋体" pitchFamily="2" charset="-122"/>
              </a:rPr>
              <a:t>例如</a:t>
            </a:r>
            <a:r>
              <a:rPr lang="zh-CN" altLang="en-US" sz="2400" b="1" u="sng">
                <a:solidFill>
                  <a:schemeClr val="hlink"/>
                </a:solidFill>
                <a:effectLst>
                  <a:outerShdw blurRad="38100" dist="38100" dir="2700000" algn="tl">
                    <a:srgbClr val="C0C0C0"/>
                  </a:outerShdw>
                </a:effectLst>
                <a:ea typeface="宋体" pitchFamily="2" charset="-122"/>
              </a:rPr>
              <a:t>Hotmail</a:t>
            </a:r>
            <a:r>
              <a:rPr lang="zh-CN" altLang="en-US" sz="2400" b="1">
                <a:effectLst>
                  <a:outerShdw blurRad="38100" dist="38100" dir="2700000" algn="tl">
                    <a:srgbClr val="C0C0C0"/>
                  </a:outerShdw>
                </a:effectLst>
                <a:latin typeface="宋体" pitchFamily="2" charset="-122"/>
                <a:ea typeface="宋体" pitchFamily="2" charset="-122"/>
              </a:rPr>
              <a:t>和</a:t>
            </a:r>
            <a:r>
              <a:rPr lang="zh-CN" altLang="en-US" sz="2400" b="1" u="sng">
                <a:solidFill>
                  <a:schemeClr val="hlink"/>
                </a:solidFill>
                <a:effectLst>
                  <a:outerShdw blurRad="38100" dist="38100" dir="2700000" algn="tl">
                    <a:srgbClr val="C0C0C0"/>
                  </a:outerShdw>
                </a:effectLst>
                <a:ea typeface="宋体" pitchFamily="2" charset="-122"/>
              </a:rPr>
              <a:t>Yahoo</a:t>
            </a:r>
            <a:r>
              <a:rPr lang="zh-CN" altLang="en-US" sz="2400" b="1" u="sng">
                <a:solidFill>
                  <a:schemeClr val="hlink"/>
                </a:solidFill>
                <a:effectLst>
                  <a:outerShdw blurRad="38100" dist="38100" dir="2700000" algn="tl">
                    <a:srgbClr val="C0C0C0"/>
                  </a:outerShdw>
                </a:effectLst>
                <a:latin typeface="宋体" pitchFamily="2" charset="-122"/>
                <a:ea typeface="宋体" pitchFamily="2" charset="-122"/>
              </a:rPr>
              <a:t>!</a:t>
            </a:r>
            <a:r>
              <a:rPr lang="zh-CN" altLang="en-US" sz="2400" b="1">
                <a:effectLst>
                  <a:outerShdw blurRad="38100" dist="38100" dir="2700000" algn="tl">
                    <a:srgbClr val="C0C0C0"/>
                  </a:outerShdw>
                </a:effectLst>
                <a:latin typeface="宋体" pitchFamily="2" charset="-122"/>
                <a:ea typeface="宋体" pitchFamily="2" charset="-122"/>
              </a:rPr>
              <a:t> </a:t>
            </a:r>
            <a:r>
              <a:rPr lang="zh-CN" altLang="en-US" sz="2400" b="1" u="sng">
                <a:solidFill>
                  <a:schemeClr val="hlink"/>
                </a:solidFill>
                <a:effectLst>
                  <a:outerShdw blurRad="38100" dist="38100" dir="2700000" algn="tl">
                    <a:srgbClr val="C0C0C0"/>
                  </a:outerShdw>
                </a:effectLst>
                <a:ea typeface="宋体" pitchFamily="2" charset="-122"/>
              </a:rPr>
              <a:t>Mail</a:t>
            </a:r>
            <a:r>
              <a:rPr lang="zh-CN" altLang="en-US" sz="2400" b="1">
                <a:effectLst>
                  <a:outerShdw blurRad="38100" dist="38100" dir="2700000" algn="tl">
                    <a:srgbClr val="C0C0C0"/>
                  </a:outerShdw>
                </a:effectLst>
                <a:latin typeface="宋体" pitchFamily="2" charset="-122"/>
                <a:ea typeface="宋体" pitchFamily="2" charset="-122"/>
              </a:rPr>
              <a:t>,</a:t>
            </a:r>
            <a:r>
              <a:rPr lang="zh-CN" altLang="en-US" sz="2400" b="1" u="sng">
                <a:solidFill>
                  <a:schemeClr val="hlink"/>
                </a:solidFill>
                <a:effectLst>
                  <a:outerShdw blurRad="38100" dist="38100" dir="2700000" algn="tl">
                    <a:srgbClr val="C0C0C0"/>
                  </a:outerShdw>
                </a:effectLst>
                <a:latin typeface="宋体" pitchFamily="2" charset="-122"/>
                <a:ea typeface="宋体" pitchFamily="2" charset="-122"/>
              </a:rPr>
              <a:t> </a:t>
            </a:r>
            <a:r>
              <a:rPr lang="zh-CN" altLang="en-US" sz="2400" b="1" u="sng">
                <a:solidFill>
                  <a:schemeClr val="hlink"/>
                </a:solidFill>
                <a:effectLst>
                  <a:outerShdw blurRad="38100" dist="38100" dir="2700000" algn="tl">
                    <a:srgbClr val="C0C0C0"/>
                  </a:outerShdw>
                </a:effectLst>
                <a:ea typeface="宋体" pitchFamily="2" charset="-122"/>
              </a:rPr>
              <a:t>mail.163.com</a:t>
            </a:r>
            <a:r>
              <a:rPr lang="zh-CN" altLang="en-US" sz="2400" b="1">
                <a:effectLst>
                  <a:outerShdw blurRad="38100" dist="38100" dir="2700000" algn="tl">
                    <a:srgbClr val="C0C0C0"/>
                  </a:outerShdw>
                </a:effectLst>
                <a:latin typeface="宋体" pitchFamily="2" charset="-122"/>
                <a:ea typeface="宋体" pitchFamily="2" charset="-122"/>
              </a:rPr>
              <a:t>等。使用提供这种服务的服务器时，</a:t>
            </a:r>
            <a:r>
              <a:rPr lang="zh-CN" altLang="en-US" sz="2400" b="1">
                <a:solidFill>
                  <a:schemeClr val="folHlink"/>
                </a:solidFill>
                <a:effectLst>
                  <a:outerShdw blurRad="38100" dist="38100" dir="2700000" algn="tl">
                    <a:srgbClr val="C0C0C0"/>
                  </a:outerShdw>
                </a:effectLst>
                <a:latin typeface="黑体" pitchFamily="2" charset="-122"/>
                <a:ea typeface="黑体" pitchFamily="2" charset="-122"/>
              </a:rPr>
              <a:t>用户代理是普通的Web浏览器</a:t>
            </a:r>
            <a:r>
              <a:rPr lang="zh-CN" altLang="en-US" sz="2400" b="1">
                <a:solidFill>
                  <a:schemeClr val="folHlink"/>
                </a:solidFill>
                <a:effectLst>
                  <a:outerShdw blurRad="38100" dist="38100" dir="2700000" algn="tl">
                    <a:srgbClr val="C0C0C0"/>
                  </a:outerShdw>
                </a:effectLst>
                <a:latin typeface="隶书" pitchFamily="49" charset="-122"/>
                <a:ea typeface="楷体_GB2312" pitchFamily="49" charset="-122"/>
              </a:rPr>
              <a:t>，</a:t>
            </a:r>
            <a:r>
              <a:rPr lang="zh-CN" altLang="en-US" sz="2400" b="1">
                <a:solidFill>
                  <a:schemeClr val="folHlink"/>
                </a:solidFill>
                <a:effectLst>
                  <a:outerShdw blurRad="38100" dist="38100" dir="2700000" algn="tl">
                    <a:srgbClr val="C0C0C0"/>
                  </a:outerShdw>
                </a:effectLst>
                <a:latin typeface="黑体" pitchFamily="2" charset="-122"/>
                <a:ea typeface="黑体" pitchFamily="2" charset="-122"/>
              </a:rPr>
              <a:t>用户与存放在邮件服务器主机上的邮箱之间的交互相应地经由HTTP完成</a:t>
            </a:r>
            <a:r>
              <a:rPr lang="zh-CN" altLang="en-US" sz="2400" b="1">
                <a:solidFill>
                  <a:schemeClr val="folHlink"/>
                </a:solidFill>
                <a:effectLst>
                  <a:outerShdw blurRad="38100" dist="38100" dir="2700000" algn="tl">
                    <a:srgbClr val="C0C0C0"/>
                  </a:outerShdw>
                </a:effectLst>
                <a:latin typeface="隶书" pitchFamily="49" charset="-122"/>
                <a:ea typeface="楷体_GB2312" pitchFamily="49" charset="-122"/>
              </a:rPr>
              <a:t>。</a:t>
            </a:r>
            <a:r>
              <a:rPr lang="zh-CN" altLang="en-US" sz="2400" b="1">
                <a:effectLst>
                  <a:outerShdw blurRad="38100" dist="38100" dir="2700000" algn="tl">
                    <a:srgbClr val="C0C0C0"/>
                  </a:outerShdw>
                </a:effectLst>
                <a:latin typeface="宋体" pitchFamily="2" charset="-122"/>
                <a:ea typeface="宋体" pitchFamily="2" charset="-122"/>
              </a:rPr>
              <a:t>当收信人想要查看自己的邮箱中的邮件消息时，这些消息是通过</a:t>
            </a:r>
            <a:r>
              <a:rPr lang="zh-CN" altLang="en-US" sz="2400" b="1">
                <a:solidFill>
                  <a:schemeClr val="folHlink"/>
                </a:solidFill>
                <a:effectLst>
                  <a:outerShdw blurRad="38100" dist="38100" dir="2700000" algn="tl">
                    <a:srgbClr val="C0C0C0"/>
                  </a:outerShdw>
                </a:effectLst>
                <a:latin typeface="黑体" pitchFamily="2" charset="-122"/>
                <a:ea typeface="黑体" pitchFamily="2" charset="-122"/>
              </a:rPr>
              <a:t>HTTP协议</a:t>
            </a:r>
            <a:r>
              <a:rPr lang="zh-CN" altLang="en-US" sz="2400" b="1">
                <a:effectLst>
                  <a:outerShdw blurRad="38100" dist="38100" dir="2700000" algn="tl">
                    <a:srgbClr val="C0C0C0"/>
                  </a:outerShdw>
                </a:effectLst>
                <a:latin typeface="宋体" pitchFamily="2" charset="-122"/>
                <a:ea typeface="宋体" pitchFamily="2" charset="-122"/>
              </a:rPr>
              <a:t>从邮件服务器主机传送到他的浏览器的。当发信人想要发送电子邮件消息时，这些消息也是通过</a:t>
            </a:r>
            <a:r>
              <a:rPr lang="zh-CN" altLang="en-US" sz="2400" b="1">
                <a:solidFill>
                  <a:schemeClr val="folHlink"/>
                </a:solidFill>
                <a:effectLst>
                  <a:outerShdw blurRad="38100" dist="38100" dir="2700000" algn="tl">
                    <a:srgbClr val="C0C0C0"/>
                  </a:outerShdw>
                </a:effectLst>
                <a:latin typeface="黑体" pitchFamily="2" charset="-122"/>
                <a:ea typeface="黑体" pitchFamily="2" charset="-122"/>
              </a:rPr>
              <a:t>HTTP</a:t>
            </a:r>
            <a:r>
              <a:rPr lang="zh-CN" altLang="en-US" sz="2400" b="1">
                <a:effectLst>
                  <a:outerShdw blurRad="38100" dist="38100" dir="2700000" algn="tl">
                    <a:srgbClr val="C0C0C0"/>
                  </a:outerShdw>
                </a:effectLst>
                <a:latin typeface="宋体" pitchFamily="2" charset="-122"/>
                <a:ea typeface="宋体" pitchFamily="2" charset="-122"/>
              </a:rPr>
              <a:t>从她的浏览器传送到她的邮件服务器主机的</a:t>
            </a:r>
            <a:r>
              <a:rPr lang="zh-CN" altLang="en-US" sz="2400" b="1">
                <a:solidFill>
                  <a:srgbClr val="00FF00"/>
                </a:solidFill>
                <a:effectLst>
                  <a:outerShdw blurRad="38100" dist="38100" dir="2700000" algn="tl">
                    <a:srgbClr val="C0C0C0"/>
                  </a:outerShdw>
                </a:effectLst>
                <a:latin typeface="隶书" pitchFamily="49" charset="-122"/>
                <a:ea typeface="隶书" pitchFamily="49" charset="-122"/>
              </a:rPr>
              <a:t>。</a:t>
            </a:r>
            <a:r>
              <a:rPr lang="zh-CN" altLang="en-US" sz="2400" b="1" u="sng">
                <a:solidFill>
                  <a:schemeClr val="hlink"/>
                </a:solidFill>
                <a:effectLst>
                  <a:outerShdw blurRad="38100" dist="38100" dir="2700000" algn="tl">
                    <a:srgbClr val="C0C0C0"/>
                  </a:outerShdw>
                </a:effectLst>
                <a:latin typeface="黑体" pitchFamily="2" charset="-122"/>
                <a:ea typeface="黑体" pitchFamily="2" charset="-122"/>
              </a:rPr>
              <a:t>不过邮件消息在邮件服务器主机之间的中转仍然通过SMTP</a:t>
            </a:r>
            <a:r>
              <a:rPr lang="zh-CN" altLang="en-US" sz="2400" b="1">
                <a:solidFill>
                  <a:schemeClr val="folHlink"/>
                </a:solidFill>
                <a:effectLst>
                  <a:outerShdw blurRad="38100" dist="38100" dir="2700000" algn="tl">
                    <a:srgbClr val="C0C0C0"/>
                  </a:outerShdw>
                </a:effectLst>
                <a:latin typeface="黑体" pitchFamily="2" charset="-122"/>
                <a:ea typeface="黑体" pitchFamily="2" charset="-122"/>
              </a:rPr>
              <a:t>。</a:t>
            </a:r>
            <a:r>
              <a:rPr lang="zh-CN" altLang="en-US" sz="2400" b="1">
                <a:effectLst>
                  <a:outerShdw blurRad="38100" dist="38100" dir="2700000" algn="tl">
                    <a:srgbClr val="C0C0C0"/>
                  </a:outerShdw>
                </a:effectLst>
                <a:latin typeface="宋体" pitchFamily="2" charset="-122"/>
                <a:ea typeface="宋体" pitchFamily="2" charset="-122"/>
              </a:rPr>
              <a:t>这种邮件访问办法</a:t>
            </a:r>
            <a:r>
              <a:rPr lang="zh-CN" altLang="en-US" sz="2400" b="1" u="sng">
                <a:solidFill>
                  <a:schemeClr val="folHlink"/>
                </a:solidFill>
                <a:effectLst>
                  <a:outerShdw blurRad="38100" dist="38100" dir="2700000" algn="tl">
                    <a:srgbClr val="C0C0C0"/>
                  </a:outerShdw>
                </a:effectLst>
                <a:latin typeface="隶书" pitchFamily="49" charset="-122"/>
                <a:ea typeface="黑体" pitchFamily="2" charset="-122"/>
              </a:rPr>
              <a:t>对于游动用户来说极为方便</a:t>
            </a:r>
            <a:r>
              <a:rPr lang="zh-CN" altLang="en-US" sz="2400" b="1">
                <a:solidFill>
                  <a:schemeClr val="folHlink"/>
                </a:solidFill>
                <a:effectLst>
                  <a:outerShdw blurRad="38100" dist="38100" dir="2700000" algn="tl">
                    <a:srgbClr val="C0C0C0"/>
                  </a:outerShdw>
                </a:effectLst>
                <a:latin typeface="宋体" pitchFamily="2" charset="-122"/>
                <a:ea typeface="宋体" pitchFamily="2" charset="-122"/>
              </a:rPr>
              <a:t>。</a:t>
            </a:r>
            <a:r>
              <a:rPr lang="zh-CN" altLang="en-US" sz="2400" b="1">
                <a:effectLst>
                  <a:outerShdw blurRad="38100" dist="38100" dir="2700000" algn="tl">
                    <a:srgbClr val="C0C0C0"/>
                  </a:outerShdw>
                </a:effectLst>
                <a:latin typeface="宋体" pitchFamily="2" charset="-122"/>
                <a:ea typeface="宋体" pitchFamily="2" charset="-122"/>
              </a:rPr>
              <a:t>游动用户只要能使用浏览器，就能收发邮件消息，而浏览器可以在网吧、朋友家、装有Web TV的旅馆等地方找到。 </a:t>
            </a:r>
          </a:p>
        </p:txBody>
      </p:sp>
    </p:spTree>
    <p:extLst>
      <p:ext uri="{BB962C8B-B14F-4D97-AF65-F5344CB8AC3E}">
        <p14:creationId xmlns:p14="http://schemas.microsoft.com/office/powerpoint/2010/main" val="2769745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20"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Line 2"/>
          <p:cNvSpPr>
            <a:spLocks noChangeShapeType="1"/>
          </p:cNvSpPr>
          <p:nvPr/>
        </p:nvSpPr>
        <p:spPr bwMode="auto">
          <a:xfrm>
            <a:off x="152400" y="64008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8339" name="Rectangle 3"/>
          <p:cNvSpPr>
            <a:spLocks noChangeArrowheads="1"/>
          </p:cNvSpPr>
          <p:nvPr/>
        </p:nvSpPr>
        <p:spPr bwMode="auto">
          <a:xfrm>
            <a:off x="228600" y="4038600"/>
            <a:ext cx="8740775"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effectLst>
                  <a:outerShdw blurRad="38100" dist="38100" dir="2700000" algn="tl">
                    <a:srgbClr val="C0C0C0"/>
                  </a:outerShdw>
                </a:effectLst>
                <a:latin typeface="宋体" pitchFamily="2" charset="-122"/>
                <a:ea typeface="宋体" pitchFamily="2" charset="-122"/>
              </a:rPr>
              <a:t>    </a:t>
            </a:r>
            <a:r>
              <a:rPr lang="zh-CN" altLang="en-US" sz="2800" b="1" u="sng">
                <a:solidFill>
                  <a:schemeClr val="folHlink"/>
                </a:solidFill>
                <a:effectLst>
                  <a:outerShdw blurRad="38100" dist="38100" dir="2700000" algn="tl">
                    <a:srgbClr val="C0C0C0"/>
                  </a:outerShdw>
                </a:effectLst>
                <a:latin typeface="隶书" pitchFamily="49" charset="-122"/>
                <a:ea typeface="黑体" pitchFamily="2" charset="-122"/>
              </a:rPr>
              <a:t>它的主要不足之处在于速度比较慢</a:t>
            </a:r>
            <a:r>
              <a:rPr lang="zh-CN" altLang="en-US" sz="2800" b="1">
                <a:solidFill>
                  <a:schemeClr val="folHlink"/>
                </a:solidFill>
                <a:effectLst>
                  <a:outerShdw blurRad="38100" dist="38100" dir="2700000" algn="tl">
                    <a:srgbClr val="C0C0C0"/>
                  </a:outerShdw>
                </a:effectLst>
                <a:latin typeface="隶书" pitchFamily="49" charset="-122"/>
                <a:ea typeface="楷体_GB2312" pitchFamily="49" charset="-122"/>
              </a:rPr>
              <a:t>，</a:t>
            </a:r>
            <a:r>
              <a:rPr lang="zh-CN" altLang="en-US" sz="2800" b="1">
                <a:effectLst>
                  <a:outerShdw blurRad="38100" dist="38100" dir="2700000" algn="tl">
                    <a:srgbClr val="C0C0C0"/>
                  </a:outerShdw>
                </a:effectLst>
                <a:latin typeface="宋体" pitchFamily="2" charset="-122"/>
                <a:ea typeface="宋体" pitchFamily="2" charset="-122"/>
              </a:rPr>
              <a:t>因为其服务器主机往往远离客户主机，而且用户的浏览器是通过CGI脚本与邮件服务器间接交互的。 </a:t>
            </a:r>
          </a:p>
        </p:txBody>
      </p:sp>
      <p:sp>
        <p:nvSpPr>
          <p:cNvPr id="398340"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98341"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8342"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98343"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98344"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8345" name="Rectangle 9"/>
          <p:cNvSpPr>
            <a:spLocks noChangeArrowheads="1"/>
          </p:cNvSpPr>
          <p:nvPr/>
        </p:nvSpPr>
        <p:spPr bwMode="auto">
          <a:xfrm>
            <a:off x="228600" y="1447800"/>
            <a:ext cx="87407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800" b="1">
                <a:solidFill>
                  <a:srgbClr val="00FF00"/>
                </a:solidFill>
                <a:effectLst>
                  <a:outerShdw blurRad="38100" dist="38100" dir="2700000" algn="tl">
                    <a:srgbClr val="C0C0C0"/>
                  </a:outerShdw>
                </a:effectLst>
                <a:latin typeface="隶书" pitchFamily="49" charset="-122"/>
                <a:ea typeface="楷体_GB2312" pitchFamily="49" charset="-122"/>
              </a:rPr>
              <a:t>    </a:t>
            </a:r>
            <a:r>
              <a:rPr lang="zh-CN" altLang="en-US" sz="2800" b="1" u="sng">
                <a:solidFill>
                  <a:schemeClr val="hlink"/>
                </a:solidFill>
                <a:effectLst>
                  <a:outerShdw blurRad="38100" dist="38100" dir="2700000" algn="tl">
                    <a:srgbClr val="C0C0C0"/>
                  </a:outerShdw>
                </a:effectLst>
                <a:latin typeface="黑体" pitchFamily="2" charset="-122"/>
                <a:ea typeface="黑体" pitchFamily="2" charset="-122"/>
              </a:rPr>
              <a:t>与IMAP4一样，用户可以在远程服务器主机中使用一个邮件夹层次结构组织邮件消息</a:t>
            </a:r>
            <a:r>
              <a:rPr lang="zh-CN" altLang="en-US" sz="2800" b="1">
                <a:solidFill>
                  <a:schemeClr val="folHlink"/>
                </a:solidFill>
                <a:effectLst>
                  <a:outerShdw blurRad="38100" dist="38100" dir="2700000" algn="tl">
                    <a:srgbClr val="C0C0C0"/>
                  </a:outerShdw>
                </a:effectLst>
                <a:latin typeface="隶书" pitchFamily="49" charset="-122"/>
                <a:ea typeface="楷体_GB2312" pitchFamily="49" charset="-122"/>
              </a:rPr>
              <a:t>。</a:t>
            </a:r>
            <a:r>
              <a:rPr lang="zh-CN" altLang="en-US" sz="2800" b="1">
                <a:effectLst>
                  <a:outerShdw blurRad="38100" dist="38100" dir="2700000" algn="tl">
                    <a:srgbClr val="C0C0C0"/>
                  </a:outerShdw>
                </a:effectLst>
                <a:latin typeface="宋体" pitchFamily="2" charset="-122"/>
                <a:ea typeface="宋体" pitchFamily="2" charset="-122"/>
              </a:rPr>
              <a:t>基于Web的电子邮件既然如此方便，在未来几年内替换掉POP3或IMAP访问办法也是有可能的。</a:t>
            </a:r>
          </a:p>
        </p:txBody>
      </p:sp>
    </p:spTree>
    <p:extLst>
      <p:ext uri="{BB962C8B-B14F-4D97-AF65-F5344CB8AC3E}">
        <p14:creationId xmlns:p14="http://schemas.microsoft.com/office/powerpoint/2010/main" val="3014541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8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ext Box 2"/>
          <p:cNvSpPr txBox="1">
            <a:spLocks noChangeArrowheads="1"/>
          </p:cNvSpPr>
          <p:nvPr/>
        </p:nvSpPr>
        <p:spPr bwMode="auto">
          <a:xfrm>
            <a:off x="76200" y="1216025"/>
            <a:ext cx="5715000" cy="993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chemeClr val="hlink"/>
                </a:solidFill>
                <a:latin typeface="Arial" pitchFamily="34" charset="0"/>
                <a:ea typeface="宋体" pitchFamily="2" charset="-122"/>
              </a:rPr>
              <a:t>Mail Transfer Agent</a:t>
            </a:r>
          </a:p>
          <a:p>
            <a:r>
              <a:rPr lang="en-US" altLang="zh-CN" sz="2400" b="1" i="1">
                <a:solidFill>
                  <a:srgbClr val="0000FF"/>
                </a:solidFill>
                <a:latin typeface="Times New Roman" pitchFamily="18" charset="0"/>
                <a:ea typeface="宋体" pitchFamily="2" charset="-122"/>
              </a:rPr>
              <a:t>Figure 3.4.12</a:t>
            </a:r>
            <a:r>
              <a:rPr lang="en-US" altLang="zh-CN" sz="2400" b="1" i="1">
                <a:solidFill>
                  <a:schemeClr val="accent2"/>
                </a:solidFill>
                <a:latin typeface="Times New Roman" pitchFamily="18" charset="0"/>
                <a:ea typeface="宋体" pitchFamily="2" charset="-122"/>
              </a:rPr>
              <a:t>    </a:t>
            </a:r>
            <a:r>
              <a:rPr lang="en-US" altLang="zh-CN" sz="2400" b="1" i="1">
                <a:latin typeface="Times New Roman" pitchFamily="18" charset="0"/>
                <a:ea typeface="宋体" pitchFamily="2" charset="-122"/>
              </a:rPr>
              <a:t>MTA client and server</a:t>
            </a:r>
          </a:p>
        </p:txBody>
      </p:sp>
      <p:pic>
        <p:nvPicPr>
          <p:cNvPr id="404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60638"/>
            <a:ext cx="8026400" cy="330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484" name="Rectangle 4"/>
          <p:cNvSpPr>
            <a:spLocks noChangeArrowheads="1"/>
          </p:cNvSpPr>
          <p:nvPr/>
        </p:nvSpPr>
        <p:spPr bwMode="auto">
          <a:xfrm>
            <a:off x="685800" y="5927725"/>
            <a:ext cx="76977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i="1">
                <a:latin typeface="Times New Roman" pitchFamily="18" charset="0"/>
                <a:ea typeface="宋体" pitchFamily="2" charset="-122"/>
              </a:rPr>
              <a:t>The MTA transfers the email </a:t>
            </a:r>
            <a:r>
              <a:rPr lang="en-US" altLang="zh-CN" sz="2800" b="1" i="1">
                <a:solidFill>
                  <a:schemeClr val="hlink"/>
                </a:solidFill>
                <a:latin typeface="Times New Roman" pitchFamily="18" charset="0"/>
                <a:ea typeface="宋体" pitchFamily="2" charset="-122"/>
              </a:rPr>
              <a:t>across the Internet</a:t>
            </a:r>
            <a:r>
              <a:rPr lang="en-US" altLang="zh-CN" sz="2800" b="1" i="1">
                <a:latin typeface="Times New Roman" pitchFamily="18" charset="0"/>
                <a:ea typeface="宋体" pitchFamily="2" charset="-122"/>
              </a:rPr>
              <a:t>. </a:t>
            </a:r>
          </a:p>
        </p:txBody>
      </p:sp>
      <p:sp>
        <p:nvSpPr>
          <p:cNvPr id="404485" name="Text Box 5"/>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404486"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487" name="Rectangle 7"/>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404488" name="Text Box 8"/>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404489"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70080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ext Box 2"/>
          <p:cNvSpPr txBox="1">
            <a:spLocks noChangeArrowheads="1"/>
          </p:cNvSpPr>
          <p:nvPr/>
        </p:nvSpPr>
        <p:spPr bwMode="auto">
          <a:xfrm>
            <a:off x="76200" y="1368425"/>
            <a:ext cx="5715000" cy="993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chemeClr val="hlink"/>
                </a:solidFill>
                <a:latin typeface="Arial" pitchFamily="34" charset="0"/>
                <a:ea typeface="宋体" pitchFamily="2" charset="-122"/>
              </a:rPr>
              <a:t>Mail Transfer Agent</a:t>
            </a:r>
          </a:p>
          <a:p>
            <a:r>
              <a:rPr lang="en-US" altLang="zh-CN" sz="2400" b="1" i="1">
                <a:solidFill>
                  <a:srgbClr val="0000FF"/>
                </a:solidFill>
                <a:latin typeface="Times New Roman" pitchFamily="18" charset="0"/>
                <a:ea typeface="宋体" pitchFamily="2" charset="-122"/>
              </a:rPr>
              <a:t>Figure 3.4.13</a:t>
            </a:r>
            <a:r>
              <a:rPr lang="en-US" altLang="zh-CN" sz="2400" b="1" i="1">
                <a:solidFill>
                  <a:schemeClr val="accent2"/>
                </a:solidFill>
                <a:latin typeface="Times New Roman" pitchFamily="18" charset="0"/>
                <a:ea typeface="宋体" pitchFamily="2" charset="-122"/>
              </a:rPr>
              <a:t>    </a:t>
            </a:r>
            <a:r>
              <a:rPr lang="en-US" altLang="zh-CN" sz="2400" b="1" i="1">
                <a:latin typeface="Times New Roman" pitchFamily="18" charset="0"/>
                <a:ea typeface="宋体" pitchFamily="2" charset="-122"/>
              </a:rPr>
              <a:t>Commands and responses</a:t>
            </a:r>
          </a:p>
        </p:txBody>
      </p:sp>
      <p:pic>
        <p:nvPicPr>
          <p:cNvPr id="405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3989388"/>
            <a:ext cx="7435850"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5508" name="Rectangle 4"/>
          <p:cNvSpPr>
            <a:spLocks noChangeArrowheads="1"/>
          </p:cNvSpPr>
          <p:nvPr/>
        </p:nvSpPr>
        <p:spPr bwMode="auto">
          <a:xfrm>
            <a:off x="762000" y="2378075"/>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400" b="1" i="1">
                <a:latin typeface="Times New Roman" pitchFamily="18" charset="0"/>
                <a:ea typeface="宋体" pitchFamily="2" charset="-122"/>
              </a:rPr>
              <a:t>SMTP uses commands and responses to transfer messages between an MTA client and an MTA server. </a:t>
            </a:r>
          </a:p>
        </p:txBody>
      </p:sp>
      <p:sp>
        <p:nvSpPr>
          <p:cNvPr id="405509" name="Text Box 5"/>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405510"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5511" name="Rectangle 7"/>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405512" name="Text Box 8"/>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405513"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078018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1165225" y="1588"/>
            <a:ext cx="5715000" cy="10064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chemeClr val="hlink"/>
                </a:solidFill>
                <a:latin typeface="Arial" pitchFamily="34" charset="0"/>
                <a:ea typeface="宋体" pitchFamily="2" charset="-122"/>
              </a:rPr>
              <a:t>Mail Transfer</a:t>
            </a:r>
          </a:p>
          <a:p>
            <a:r>
              <a:rPr lang="en-US" altLang="zh-CN" sz="2400" b="1" i="1">
                <a:solidFill>
                  <a:srgbClr val="0000FF"/>
                </a:solidFill>
                <a:latin typeface="Times New Roman" pitchFamily="18" charset="0"/>
                <a:ea typeface="宋体" pitchFamily="2" charset="-122"/>
              </a:rPr>
              <a:t>Figure 3.4.14</a:t>
            </a:r>
            <a:r>
              <a:rPr lang="en-US" altLang="zh-CN" sz="2400" b="1" i="1">
                <a:solidFill>
                  <a:schemeClr val="accent2"/>
                </a:solidFill>
                <a:latin typeface="Times New Roman" pitchFamily="18" charset="0"/>
                <a:ea typeface="宋体" pitchFamily="2" charset="-122"/>
              </a:rPr>
              <a:t>    </a:t>
            </a:r>
            <a:r>
              <a:rPr lang="en-US" altLang="zh-CN" sz="2400" b="1" i="1">
                <a:latin typeface="Times New Roman" pitchFamily="18" charset="0"/>
                <a:ea typeface="宋体" pitchFamily="2" charset="-122"/>
              </a:rPr>
              <a:t>Email delivery</a:t>
            </a:r>
          </a:p>
        </p:txBody>
      </p:sp>
      <p:sp>
        <p:nvSpPr>
          <p:cNvPr id="406531" name="Rectangle 3"/>
          <p:cNvSpPr>
            <a:spLocks noChangeArrowheads="1"/>
          </p:cNvSpPr>
          <p:nvPr/>
        </p:nvSpPr>
        <p:spPr bwMode="auto">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406532" name="Rectangle 4"/>
          <p:cNvSpPr>
            <a:spLocks noChangeArrowheads="1"/>
          </p:cNvSpPr>
          <p:nvPr/>
        </p:nvSpPr>
        <p:spPr bwMode="auto">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406533" name="Rectangle 5"/>
          <p:cNvSpPr>
            <a:spLocks noChangeArrowheads="1"/>
          </p:cNvSpPr>
          <p:nvPr/>
        </p:nvSpPr>
        <p:spPr bwMode="auto">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406534" name="Rectangle 6"/>
          <p:cNvSpPr>
            <a:spLocks noChangeArrowheads="1"/>
          </p:cNvSpPr>
          <p:nvPr/>
        </p:nvSpPr>
        <p:spPr bwMode="auto">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406535" name="Rectangle 7"/>
          <p:cNvSpPr>
            <a:spLocks noChangeArrowheads="1"/>
          </p:cNvSpPr>
          <p:nvPr/>
        </p:nvSpPr>
        <p:spPr bwMode="auto">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406536" name="Rectangle 8"/>
          <p:cNvSpPr>
            <a:spLocks noChangeArrowheads="1"/>
          </p:cNvSpPr>
          <p:nvPr/>
        </p:nvSpPr>
        <p:spPr bwMode="auto">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sp>
        <p:nvSpPr>
          <p:cNvPr id="406537" name="Rectangle 9"/>
          <p:cNvSpPr>
            <a:spLocks noChangeArrowheads="1"/>
          </p:cNvSpPr>
          <p:nvPr/>
        </p:nvSpPr>
        <p:spPr bwMode="auto">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ea typeface="宋体" pitchFamily="2" charset="-122"/>
            </a:endParaRPr>
          </a:p>
        </p:txBody>
      </p:sp>
      <p:pic>
        <p:nvPicPr>
          <p:cNvPr id="4065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1068388"/>
            <a:ext cx="6881813"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6539" name="Rectangle 11"/>
          <p:cNvSpPr>
            <a:spLocks noChangeArrowheads="1"/>
          </p:cNvSpPr>
          <p:nvPr/>
        </p:nvSpPr>
        <p:spPr bwMode="auto">
          <a:xfrm>
            <a:off x="228600" y="4848225"/>
            <a:ext cx="5638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400" b="1" i="1">
                <a:effectLst>
                  <a:outerShdw blurRad="38100" dist="38100" dir="2700000" algn="tl">
                    <a:srgbClr val="C0C0C0"/>
                  </a:outerShdw>
                </a:effectLst>
                <a:latin typeface="Times New Roman" pitchFamily="18" charset="0"/>
                <a:ea typeface="宋体" pitchFamily="2" charset="-122"/>
              </a:rPr>
              <a:t>The steps in transferring a mail message are First, </a:t>
            </a:r>
            <a:r>
              <a:rPr lang="en-US" altLang="zh-CN" sz="2400" b="1" i="1">
                <a:solidFill>
                  <a:schemeClr val="hlink"/>
                </a:solidFill>
                <a:effectLst>
                  <a:outerShdw blurRad="38100" dist="38100" dir="2700000" algn="tl">
                    <a:srgbClr val="C0C0C0"/>
                  </a:outerShdw>
                </a:effectLst>
                <a:latin typeface="Times New Roman" pitchFamily="18" charset="0"/>
                <a:ea typeface="宋体" pitchFamily="2" charset="-122"/>
              </a:rPr>
              <a:t>connection establishment</a:t>
            </a:r>
            <a:r>
              <a:rPr lang="en-US" altLang="zh-CN" sz="2400" b="1" i="1">
                <a:effectLst>
                  <a:outerShdw blurRad="38100" dist="38100" dir="2700000" algn="tl">
                    <a:srgbClr val="C0C0C0"/>
                  </a:outerShdw>
                </a:effectLst>
                <a:latin typeface="Times New Roman" pitchFamily="18" charset="0"/>
                <a:ea typeface="宋体" pitchFamily="2" charset="-122"/>
              </a:rPr>
              <a:t> </a:t>
            </a:r>
          </a:p>
          <a:p>
            <a:pPr eaLnBrk="1" hangingPunct="1"/>
            <a:r>
              <a:rPr lang="en-US" altLang="zh-CN" sz="2400" b="1" i="1">
                <a:effectLst>
                  <a:outerShdw blurRad="38100" dist="38100" dir="2700000" algn="tl">
                    <a:srgbClr val="C0C0C0"/>
                  </a:outerShdw>
                </a:effectLst>
                <a:latin typeface="Times New Roman" pitchFamily="18" charset="0"/>
                <a:ea typeface="宋体" pitchFamily="2" charset="-122"/>
              </a:rPr>
              <a:t>Second,</a:t>
            </a:r>
            <a:r>
              <a:rPr lang="en-US" altLang="zh-CN" sz="2400" b="1" i="1">
                <a:solidFill>
                  <a:schemeClr val="hlink"/>
                </a:solidFill>
                <a:effectLst>
                  <a:outerShdw blurRad="38100" dist="38100" dir="2700000" algn="tl">
                    <a:srgbClr val="C0C0C0"/>
                  </a:outerShdw>
                </a:effectLst>
                <a:latin typeface="Times New Roman" pitchFamily="18" charset="0"/>
                <a:ea typeface="宋体" pitchFamily="2" charset="-122"/>
              </a:rPr>
              <a:t>message transfer</a:t>
            </a:r>
            <a:r>
              <a:rPr lang="en-US" altLang="zh-CN" sz="2400" b="1" i="1">
                <a:effectLst>
                  <a:outerShdw blurRad="38100" dist="38100" dir="2700000" algn="tl">
                    <a:srgbClr val="C0C0C0"/>
                  </a:outerShdw>
                </a:effectLst>
                <a:latin typeface="Times New Roman" pitchFamily="18" charset="0"/>
                <a:ea typeface="宋体" pitchFamily="2" charset="-122"/>
              </a:rPr>
              <a:t> </a:t>
            </a:r>
          </a:p>
          <a:p>
            <a:pPr eaLnBrk="1" hangingPunct="1"/>
            <a:r>
              <a:rPr lang="en-US" altLang="zh-CN" sz="2400" b="1" i="1">
                <a:effectLst>
                  <a:outerShdw blurRad="38100" dist="38100" dir="2700000" algn="tl">
                    <a:srgbClr val="C0C0C0"/>
                  </a:outerShdw>
                </a:effectLst>
                <a:latin typeface="Times New Roman" pitchFamily="18" charset="0"/>
                <a:ea typeface="宋体" pitchFamily="2" charset="-122"/>
              </a:rPr>
              <a:t>Third,</a:t>
            </a:r>
            <a:r>
              <a:rPr lang="en-US" altLang="zh-CN" sz="2400" b="1" i="1">
                <a:solidFill>
                  <a:schemeClr val="hlink"/>
                </a:solidFill>
                <a:effectLst>
                  <a:outerShdw blurRad="38100" dist="38100" dir="2700000" algn="tl">
                    <a:srgbClr val="C0C0C0"/>
                  </a:outerShdw>
                </a:effectLst>
                <a:latin typeface="Times New Roman" pitchFamily="18" charset="0"/>
                <a:ea typeface="宋体" pitchFamily="2" charset="-122"/>
              </a:rPr>
              <a:t>connection termination</a:t>
            </a:r>
            <a:r>
              <a:rPr lang="en-US" altLang="zh-CN" sz="2400" b="1" i="1">
                <a:effectLst>
                  <a:outerShdw blurRad="38100" dist="38100" dir="2700000" algn="tl">
                    <a:srgbClr val="C0C0C0"/>
                  </a:outerShdw>
                </a:effectLst>
                <a:latin typeface="Times New Roman" pitchFamily="18" charset="0"/>
                <a:ea typeface="宋体" pitchFamily="2" charset="-122"/>
              </a:rPr>
              <a:t> </a:t>
            </a:r>
          </a:p>
        </p:txBody>
      </p:sp>
    </p:spTree>
    <p:extLst>
      <p:ext uri="{BB962C8B-B14F-4D97-AF65-F5344CB8AC3E}">
        <p14:creationId xmlns:p14="http://schemas.microsoft.com/office/powerpoint/2010/main" val="2913892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9"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Line 2"/>
          <p:cNvSpPr>
            <a:spLocks noChangeShapeType="1"/>
          </p:cNvSpPr>
          <p:nvPr/>
        </p:nvSpPr>
        <p:spPr bwMode="auto">
          <a:xfrm>
            <a:off x="152400" y="64770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947" name="Rectangle 3"/>
          <p:cNvSpPr>
            <a:spLocks noChangeArrowheads="1"/>
          </p:cNvSpPr>
          <p:nvPr/>
        </p:nvSpPr>
        <p:spPr bwMode="auto">
          <a:xfrm>
            <a:off x="307975" y="1790700"/>
            <a:ext cx="83788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None/>
            </a:pPr>
            <a:r>
              <a:rPr lang="zh-CN" altLang="en-US" sz="2000" b="1">
                <a:effectLst>
                  <a:outerShdw blurRad="38100" dist="38100" dir="2700000" algn="tl">
                    <a:srgbClr val="C0C0C0"/>
                  </a:outerShdw>
                </a:effectLst>
                <a:latin typeface="宋体" pitchFamily="2" charset="-122"/>
                <a:ea typeface="宋体" pitchFamily="2" charset="-122"/>
              </a:rPr>
              <a:t>   </a:t>
            </a:r>
            <a:r>
              <a:rPr lang="zh-CN" altLang="en-US" sz="2800" b="1">
                <a:solidFill>
                  <a:schemeClr val="folHlink"/>
                </a:solidFill>
                <a:effectLst>
                  <a:outerShdw blurRad="38100" dist="38100" dir="2700000" algn="tl">
                    <a:srgbClr val="C0C0C0"/>
                  </a:outerShdw>
                </a:effectLst>
                <a:ea typeface="宋体" pitchFamily="2" charset="-122"/>
                <a:sym typeface="Arial" pitchFamily="34" charset="0"/>
              </a:rPr>
              <a:t>SMTP</a:t>
            </a:r>
            <a:r>
              <a:rPr lang="zh-CN" altLang="en-US" sz="3200" b="1">
                <a:solidFill>
                  <a:schemeClr val="folHlink"/>
                </a:solidFill>
                <a:effectLst>
                  <a:outerShdw blurRad="38100" dist="38100" dir="2700000" algn="tl">
                    <a:srgbClr val="C0C0C0"/>
                  </a:outerShdw>
                </a:effectLst>
                <a:latin typeface="隶书" pitchFamily="49" charset="-122"/>
                <a:ea typeface="隶书" pitchFamily="49" charset="-122"/>
              </a:rPr>
              <a:t>作用:</a:t>
            </a:r>
            <a:endParaRPr lang="zh-CN" altLang="en-US" sz="2800" b="1">
              <a:solidFill>
                <a:schemeClr val="folHlink"/>
              </a:solidFill>
              <a:effectLst>
                <a:outerShdw blurRad="38100" dist="38100" dir="2700000" algn="tl">
                  <a:srgbClr val="C0C0C0"/>
                </a:outerShdw>
              </a:effectLst>
              <a:latin typeface="黑体" pitchFamily="2" charset="-122"/>
              <a:ea typeface="黑体" pitchFamily="2" charset="-122"/>
            </a:endParaRPr>
          </a:p>
        </p:txBody>
      </p:sp>
      <p:sp>
        <p:nvSpPr>
          <p:cNvPr id="338949" name="Text Box 5"/>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38950"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951" name="Rectangle 7"/>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38952" name="Text Box 8"/>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38953"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954" name="Rectangle 10"/>
          <p:cNvSpPr>
            <a:spLocks noChangeArrowheads="1"/>
          </p:cNvSpPr>
          <p:nvPr/>
        </p:nvSpPr>
        <p:spPr bwMode="auto">
          <a:xfrm>
            <a:off x="153988" y="1231900"/>
            <a:ext cx="312261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None/>
            </a:pPr>
            <a:r>
              <a:rPr lang="zh-CN" altLang="en-US" sz="3200" b="1">
                <a:solidFill>
                  <a:schemeClr val="hlink"/>
                </a:solidFill>
                <a:effectLst>
                  <a:outerShdw blurRad="38100" dist="38100" dir="2700000" algn="tl">
                    <a:srgbClr val="C0C0C0"/>
                  </a:outerShdw>
                </a:effectLst>
                <a:ea typeface="黑体" pitchFamily="2" charset="-122"/>
              </a:rPr>
              <a:t> </a:t>
            </a:r>
            <a:r>
              <a:rPr lang="zh-CN" altLang="en-US" sz="3200" b="1">
                <a:solidFill>
                  <a:schemeClr val="hlink"/>
                </a:solidFill>
                <a:effectLst>
                  <a:outerShdw blurRad="38100" dist="38100" dir="2700000" algn="tl">
                    <a:srgbClr val="C0C0C0"/>
                  </a:outerShdw>
                </a:effectLst>
                <a:ea typeface="宋体" pitchFamily="2" charset="-122"/>
              </a:rPr>
              <a:t>3.4.1  SMTP </a:t>
            </a:r>
            <a:endParaRPr lang="zh-CN" altLang="en-US" sz="2800" b="1">
              <a:solidFill>
                <a:schemeClr val="hlink"/>
              </a:solidFill>
              <a:effectLst>
                <a:outerShdw blurRad="38100" dist="38100" dir="2700000" algn="tl">
                  <a:srgbClr val="C0C0C0"/>
                </a:outerShdw>
              </a:effectLst>
              <a:latin typeface="黑体" pitchFamily="2" charset="-122"/>
              <a:ea typeface="黑体" pitchFamily="2" charset="-122"/>
            </a:endParaRPr>
          </a:p>
        </p:txBody>
      </p:sp>
      <p:sp>
        <p:nvSpPr>
          <p:cNvPr id="338955" name="Rectangle 11"/>
          <p:cNvSpPr>
            <a:spLocks noChangeArrowheads="1"/>
          </p:cNvSpPr>
          <p:nvPr/>
        </p:nvSpPr>
        <p:spPr bwMode="auto">
          <a:xfrm>
            <a:off x="306388" y="2476500"/>
            <a:ext cx="8380412"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None/>
            </a:pPr>
            <a:r>
              <a:rPr lang="zh-CN" altLang="en-US" sz="2800" b="1" dirty="0" smtClean="0">
                <a:effectLst>
                  <a:outerShdw blurRad="38100" dist="38100" dir="2700000" algn="tl">
                    <a:srgbClr val="C0C0C0"/>
                  </a:outerShdw>
                </a:effectLst>
                <a:latin typeface="宋体" pitchFamily="2" charset="-122"/>
                <a:ea typeface="宋体" pitchFamily="2" charset="-122"/>
              </a:rPr>
              <a:t>     是</a:t>
            </a:r>
            <a:r>
              <a:rPr lang="zh-CN" altLang="en-US" sz="2800" b="1" dirty="0">
                <a:effectLst>
                  <a:outerShdw blurRad="38100" dist="38100" dir="2700000" algn="tl">
                    <a:srgbClr val="C0C0C0"/>
                  </a:outerShdw>
                </a:effectLst>
                <a:latin typeface="宋体" pitchFamily="2" charset="-122"/>
                <a:ea typeface="宋体" pitchFamily="2" charset="-122"/>
              </a:rPr>
              <a:t>把邮件消息从发信人的邮件服务器传送到收</a:t>
            </a:r>
          </a:p>
          <a:p>
            <a:pPr eaLnBrk="1" hangingPunct="1">
              <a:lnSpc>
                <a:spcPct val="130000"/>
              </a:lnSpc>
              <a:spcBef>
                <a:spcPct val="20000"/>
              </a:spcBef>
              <a:buClr>
                <a:schemeClr val="folHlink"/>
              </a:buClr>
              <a:buSzPct val="60000"/>
              <a:buFont typeface="Wingdings" pitchFamily="2" charset="2"/>
              <a:buNone/>
            </a:pPr>
            <a:r>
              <a:rPr lang="zh-CN" altLang="en-US" sz="2800" b="1" dirty="0">
                <a:effectLst>
                  <a:outerShdw blurRad="38100" dist="38100" dir="2700000" algn="tl">
                    <a:srgbClr val="C0C0C0"/>
                  </a:outerShdw>
                </a:effectLst>
                <a:latin typeface="宋体" pitchFamily="2" charset="-122"/>
                <a:ea typeface="宋体" pitchFamily="2" charset="-122"/>
              </a:rPr>
              <a:t>     信人的邮件服务器。</a:t>
            </a:r>
            <a:endParaRPr lang="zh-CN" altLang="en-US" sz="2800" b="1" dirty="0">
              <a:solidFill>
                <a:schemeClr val="folHlink"/>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2371643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ldLvl="0" autoUpdateAnimBg="0"/>
      <p:bldP spid="33895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Line 2"/>
          <p:cNvSpPr>
            <a:spLocks noChangeShapeType="1"/>
          </p:cNvSpPr>
          <p:nvPr/>
        </p:nvSpPr>
        <p:spPr bwMode="auto">
          <a:xfrm>
            <a:off x="152400" y="1524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995" name="Line 3"/>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0996" name="Group 4"/>
          <p:cNvGrpSpPr>
            <a:grpSpLocks/>
          </p:cNvGrpSpPr>
          <p:nvPr/>
        </p:nvGrpSpPr>
        <p:grpSpPr bwMode="auto">
          <a:xfrm>
            <a:off x="841375" y="2286000"/>
            <a:ext cx="7540625" cy="3886200"/>
            <a:chOff x="0" y="0"/>
            <a:chExt cx="4528" cy="1960"/>
          </a:xfrm>
        </p:grpSpPr>
        <p:pic>
          <p:nvPicPr>
            <p:cNvPr id="340997"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b="5173"/>
            <a:stretch>
              <a:fillRect/>
            </a:stretch>
          </p:blipFill>
          <p:spPr bwMode="auto">
            <a:xfrm>
              <a:off x="0" y="0"/>
              <a:ext cx="4528" cy="1960"/>
            </a:xfrm>
            <a:prstGeom prst="rect">
              <a:avLst/>
            </a:prstGeom>
            <a:solidFill>
              <a:schemeClr val="bg1"/>
            </a:solidFill>
            <a:ln w="38100" cmpd="sng">
              <a:solidFill>
                <a:schemeClr val="folHlink"/>
              </a:solidFill>
              <a:miter lim="800000"/>
              <a:headEnd/>
              <a:tailEnd/>
            </a:ln>
          </p:spPr>
        </p:pic>
        <p:sp>
          <p:nvSpPr>
            <p:cNvPr id="340998" name="Cloud"/>
            <p:cNvSpPr>
              <a:spLocks noChangeAspect="1" noEditPoints="1" noChangeArrowheads="1"/>
            </p:cNvSpPr>
            <p:nvPr/>
          </p:nvSpPr>
          <p:spPr bwMode="auto">
            <a:xfrm>
              <a:off x="1600" y="862"/>
              <a:ext cx="1440" cy="7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cmpd="sng">
              <a:solidFill>
                <a:schemeClr val="folHlink"/>
              </a:solidFill>
              <a:miter lim="800000"/>
              <a:headEnd/>
              <a:tailEnd/>
            </a:ln>
            <a:effectLst>
              <a:outerShdw dist="107763" dir="2700000" algn="ctr" rotWithShape="0">
                <a:srgbClr val="808080"/>
              </a:outerShdw>
            </a:effectLst>
          </p:spPr>
          <p:txBody>
            <a:bodyPr/>
            <a:lstStyle/>
            <a:p>
              <a:endParaRPr lang="zh-CN" altLang="en-US"/>
            </a:p>
          </p:txBody>
        </p:sp>
        <p:sp>
          <p:nvSpPr>
            <p:cNvPr id="340999" name="Text Box 7"/>
            <p:cNvSpPr txBox="1">
              <a:spLocks noChangeArrowheads="1"/>
            </p:cNvSpPr>
            <p:nvPr/>
          </p:nvSpPr>
          <p:spPr bwMode="auto">
            <a:xfrm>
              <a:off x="1888" y="1045"/>
              <a:ext cx="912" cy="36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sz="3200">
                  <a:solidFill>
                    <a:srgbClr val="0066FF"/>
                  </a:solidFill>
                  <a:latin typeface="Times New Roman" pitchFamily="18" charset="0"/>
                  <a:ea typeface="宋体" pitchFamily="2" charset="-122"/>
                </a:rPr>
                <a:t>Internet</a:t>
              </a:r>
            </a:p>
          </p:txBody>
        </p:sp>
        <p:sp>
          <p:nvSpPr>
            <p:cNvPr id="341000" name="Text Box 8"/>
            <p:cNvSpPr txBox="1">
              <a:spLocks noChangeArrowheads="1"/>
            </p:cNvSpPr>
            <p:nvPr/>
          </p:nvSpPr>
          <p:spPr bwMode="auto">
            <a:xfrm>
              <a:off x="272" y="57"/>
              <a:ext cx="4082" cy="2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1600" b="1">
                  <a:solidFill>
                    <a:srgbClr val="0066FF"/>
                  </a:solidFill>
                  <a:latin typeface="宋体" pitchFamily="2" charset="-122"/>
                  <a:ea typeface="宋体" pitchFamily="2" charset="-122"/>
                </a:rPr>
                <a:t>图</a:t>
              </a:r>
              <a:r>
                <a:rPr lang="zh-CN" altLang="en-US" sz="1600" b="1">
                  <a:solidFill>
                    <a:srgbClr val="0066FF"/>
                  </a:solidFill>
                  <a:latin typeface="Times New Roman" pitchFamily="18" charset="0"/>
                  <a:ea typeface="宋体" pitchFamily="2" charset="-122"/>
                </a:rPr>
                <a:t>3.4.2  Alice</a:t>
              </a:r>
              <a:r>
                <a:rPr lang="zh-CN" altLang="en-US" sz="1600" b="1">
                  <a:solidFill>
                    <a:srgbClr val="0066FF"/>
                  </a:solidFill>
                  <a:latin typeface="宋体" pitchFamily="2" charset="-122"/>
                  <a:ea typeface="宋体" pitchFamily="2" charset="-122"/>
                </a:rPr>
                <a:t>的邮件服务器把</a:t>
              </a:r>
              <a:r>
                <a:rPr lang="zh-CN" altLang="en-US" sz="1600" b="1">
                  <a:solidFill>
                    <a:srgbClr val="0066FF"/>
                  </a:solidFill>
                  <a:latin typeface="Times New Roman" pitchFamily="18" charset="0"/>
                  <a:ea typeface="宋体" pitchFamily="2" charset="-122"/>
                </a:rPr>
                <a:t>Alice</a:t>
              </a:r>
              <a:r>
                <a:rPr lang="zh-CN" altLang="en-US" sz="1600" b="1">
                  <a:solidFill>
                    <a:srgbClr val="0066FF"/>
                  </a:solidFill>
                  <a:latin typeface="宋体" pitchFamily="2" charset="-122"/>
                  <a:ea typeface="宋体" pitchFamily="2" charset="-122"/>
                </a:rPr>
                <a:t>的邮件消息传送到</a:t>
              </a:r>
              <a:r>
                <a:rPr lang="zh-CN" altLang="en-US" sz="1600" b="1">
                  <a:solidFill>
                    <a:srgbClr val="0066FF"/>
                  </a:solidFill>
                  <a:latin typeface="Times New Roman" pitchFamily="18" charset="0"/>
                  <a:ea typeface="宋体" pitchFamily="2" charset="-122"/>
                </a:rPr>
                <a:t>Bob</a:t>
              </a:r>
              <a:r>
                <a:rPr lang="zh-CN" altLang="en-US" sz="1600" b="1">
                  <a:solidFill>
                    <a:srgbClr val="0066FF"/>
                  </a:solidFill>
                  <a:latin typeface="宋体" pitchFamily="2" charset="-122"/>
                  <a:ea typeface="宋体" pitchFamily="2" charset="-122"/>
                </a:rPr>
                <a:t>的邮件服务器</a:t>
              </a:r>
              <a:r>
                <a:rPr lang="zh-CN" altLang="en-US" sz="1600" b="1">
                  <a:latin typeface="Times New Roman" pitchFamily="18" charset="0"/>
                  <a:ea typeface="宋体" pitchFamily="2" charset="-122"/>
                </a:rPr>
                <a:t> </a:t>
              </a:r>
            </a:p>
          </p:txBody>
        </p:sp>
        <p:sp>
          <p:nvSpPr>
            <p:cNvPr id="341001" name="Text Box 9"/>
            <p:cNvSpPr txBox="1">
              <a:spLocks noChangeArrowheads="1"/>
            </p:cNvSpPr>
            <p:nvPr/>
          </p:nvSpPr>
          <p:spPr bwMode="auto">
            <a:xfrm>
              <a:off x="1998" y="221"/>
              <a:ext cx="564" cy="32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sz="2800">
                  <a:latin typeface="楷体_GB2312" pitchFamily="49" charset="-122"/>
                  <a:ea typeface="楷体_GB2312" pitchFamily="49" charset="-122"/>
                </a:rPr>
                <a:t>SMTP</a:t>
              </a:r>
            </a:p>
          </p:txBody>
        </p:sp>
      </p:grpSp>
      <p:sp>
        <p:nvSpPr>
          <p:cNvPr id="341002" name="Rectangle 10"/>
          <p:cNvSpPr>
            <a:spLocks noChangeArrowheads="1"/>
          </p:cNvSpPr>
          <p:nvPr/>
        </p:nvSpPr>
        <p:spPr bwMode="auto">
          <a:xfrm>
            <a:off x="219075" y="304800"/>
            <a:ext cx="8704263"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lang="zh-CN" altLang="en-US" sz="2800" b="1">
                <a:effectLst>
                  <a:outerShdw blurRad="38100" dist="38100" dir="2700000" algn="tl">
                    <a:srgbClr val="C0C0C0"/>
                  </a:outerShdw>
                </a:effectLst>
                <a:latin typeface="宋体" pitchFamily="2" charset="-122"/>
                <a:ea typeface="宋体" pitchFamily="2" charset="-122"/>
              </a:rPr>
              <a:t>例：假设Alice的邮件服务器主机在香港，Bob的邮件服务器主机在阿拉巴马州Mobile，那么</a:t>
            </a:r>
            <a:r>
              <a:rPr lang="zh-CN" altLang="en-US" sz="2800" b="1">
                <a:solidFill>
                  <a:srgbClr val="071EF9"/>
                </a:solidFill>
                <a:effectLst>
                  <a:outerShdw blurRad="38100" dist="38100" dir="2700000" algn="tl">
                    <a:srgbClr val="C0C0C0"/>
                  </a:outerShdw>
                </a:effectLst>
                <a:latin typeface="黑体" pitchFamily="2" charset="-122"/>
                <a:ea typeface="黑体" pitchFamily="2" charset="-122"/>
              </a:rPr>
              <a:t>所建立的TCP连接</a:t>
            </a:r>
            <a:r>
              <a:rPr lang="zh-CN" altLang="en-US" sz="2800" b="1">
                <a:effectLst>
                  <a:outerShdw blurRad="38100" dist="38100" dir="2700000" algn="tl">
                    <a:srgbClr val="C0C0C0"/>
                  </a:outerShdw>
                </a:effectLst>
                <a:latin typeface="宋体" pitchFamily="2" charset="-122"/>
                <a:ea typeface="宋体" pitchFamily="2" charset="-122"/>
              </a:rPr>
              <a:t>将是</a:t>
            </a:r>
            <a:r>
              <a:rPr lang="zh-CN" altLang="en-US" sz="2800" b="1">
                <a:solidFill>
                  <a:srgbClr val="071EF9"/>
                </a:solidFill>
                <a:effectLst>
                  <a:outerShdw blurRad="38100" dist="38100" dir="2700000" algn="tl">
                    <a:srgbClr val="C0C0C0"/>
                  </a:outerShdw>
                </a:effectLst>
                <a:latin typeface="宋体" pitchFamily="2" charset="-122"/>
                <a:ea typeface="黑体" pitchFamily="2" charset="-122"/>
              </a:rPr>
              <a:t>这两台服务器主机之间的连接</a:t>
            </a:r>
            <a:r>
              <a:rPr lang="zh-CN" altLang="en-US" sz="2800" b="1">
                <a:effectLst>
                  <a:outerShdw blurRad="38100" dist="38100" dir="2700000" algn="tl">
                    <a:srgbClr val="C0C0C0"/>
                  </a:outerShdw>
                </a:effectLst>
                <a:latin typeface="宋体" pitchFamily="2" charset="-122"/>
                <a:ea typeface="宋体" pitchFamily="2" charset="-122"/>
              </a:rPr>
              <a:t>。</a:t>
            </a:r>
            <a:endParaRPr lang="zh-CN" altLang="en-US" sz="2800" b="1">
              <a:solidFill>
                <a:schemeClr val="hlink"/>
              </a:solidFill>
              <a:effectLst>
                <a:outerShdw blurRad="38100" dist="38100" dir="2700000" algn="tl">
                  <a:srgbClr val="C0C0C0"/>
                </a:outerShdw>
              </a:effectLst>
              <a:latin typeface="宋体" pitchFamily="2" charset="-122"/>
              <a:ea typeface="宋体" pitchFamily="2" charset="-122"/>
            </a:endParaRPr>
          </a:p>
        </p:txBody>
      </p:sp>
    </p:spTree>
    <p:extLst>
      <p:ext uri="{BB962C8B-B14F-4D97-AF65-F5344CB8AC3E}">
        <p14:creationId xmlns:p14="http://schemas.microsoft.com/office/powerpoint/2010/main" val="162338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p:cNvSpPr>
          <p:nvPr/>
        </p:nvSpPr>
        <p:spPr bwMode="auto">
          <a:xfrm>
            <a:off x="152400" y="4419600"/>
            <a:ext cx="8810625"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lang="zh-CN" altLang="en-US" sz="2800" b="1">
                <a:solidFill>
                  <a:schemeClr val="tx2"/>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chemeClr val="tx2"/>
                </a:solidFill>
                <a:effectLst>
                  <a:outerShdw blurRad="38100" dist="38100" dir="2700000" algn="tl">
                    <a:srgbClr val="C0C0C0"/>
                  </a:outerShdw>
                </a:effectLst>
                <a:latin typeface="Arial" pitchFamily="34" charset="0"/>
                <a:ea typeface="楷体_GB2312" pitchFamily="49" charset="-122"/>
              </a:rPr>
              <a:t> </a:t>
            </a:r>
            <a:r>
              <a:rPr lang="zh-CN" altLang="en-US" sz="2800" b="1">
                <a:solidFill>
                  <a:schemeClr val="hlink"/>
                </a:solidFill>
                <a:effectLst>
                  <a:outerShdw blurRad="38100" dist="38100" dir="2700000" algn="tl">
                    <a:srgbClr val="C0C0C0"/>
                  </a:outerShdw>
                </a:effectLst>
                <a:latin typeface="Arial" pitchFamily="34" charset="0"/>
                <a:ea typeface="宋体" pitchFamily="2" charset="-122"/>
              </a:rPr>
              <a:t>NOTE:</a:t>
            </a:r>
            <a:r>
              <a:rPr lang="zh-CN" altLang="en-US" sz="2800" b="1">
                <a:solidFill>
                  <a:srgbClr val="D60093"/>
                </a:solidFill>
                <a:effectLst>
                  <a:outerShdw blurRad="38100" dist="38100" dir="2700000" algn="tl">
                    <a:srgbClr val="C0C0C0"/>
                  </a:outerShdw>
                </a:effectLst>
                <a:latin typeface="Arial" pitchFamily="34" charset="0"/>
                <a:ea typeface="宋体" pitchFamily="2" charset="-122"/>
              </a:rPr>
              <a:t>  </a:t>
            </a:r>
            <a:r>
              <a:rPr lang="zh-CN" altLang="en-US" sz="2800" b="1">
                <a:solidFill>
                  <a:srgbClr val="D60093"/>
                </a:solidFill>
                <a:effectLst>
                  <a:outerShdw blurRad="38100" dist="38100" dir="2700000" algn="tl">
                    <a:srgbClr val="C0C0C0"/>
                  </a:outerShdw>
                </a:effectLst>
                <a:latin typeface="黑体" pitchFamily="2" charset="-122"/>
                <a:ea typeface="黑体" pitchFamily="2" charset="-122"/>
              </a:rPr>
              <a:t>SMTP通常不使用中间的邮件服务器主机中转邮件，即便源端和目的端邮件服务器主机位于地球上相反的位置也一样</a:t>
            </a:r>
            <a:r>
              <a:rPr lang="zh-CN" altLang="en-US" sz="2800">
                <a:solidFill>
                  <a:srgbClr val="D60093"/>
                </a:solidFill>
                <a:effectLst>
                  <a:outerShdw blurRad="38100" dist="38100" dir="2700000" algn="tl">
                    <a:srgbClr val="C0C0C0"/>
                  </a:outerShdw>
                </a:effectLst>
                <a:latin typeface="黑体" pitchFamily="2" charset="-122"/>
                <a:ea typeface="黑体" pitchFamily="2" charset="-122"/>
              </a:rPr>
              <a:t>。</a:t>
            </a:r>
          </a:p>
        </p:txBody>
      </p:sp>
      <p:sp>
        <p:nvSpPr>
          <p:cNvPr id="342019" name="Rectangle 3"/>
          <p:cNvSpPr>
            <a:spLocks noChangeArrowheads="1"/>
          </p:cNvSpPr>
          <p:nvPr/>
        </p:nvSpPr>
        <p:spPr bwMode="auto">
          <a:xfrm>
            <a:off x="219075" y="1365250"/>
            <a:ext cx="87042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lang="zh-CN" altLang="en-US" sz="2800" b="1">
                <a:effectLst>
                  <a:outerShdw blurRad="38100" dist="38100" dir="2700000" algn="tl">
                    <a:srgbClr val="C0C0C0"/>
                  </a:outerShdw>
                </a:effectLst>
                <a:latin typeface="黑体" pitchFamily="2" charset="-122"/>
                <a:ea typeface="黑体" pitchFamily="2" charset="-122"/>
              </a:rPr>
              <a:t>假设：如果Bob的邮件服务器不工作了，那么Alice发给Bob的邮件消息将</a:t>
            </a:r>
            <a:r>
              <a:rPr lang="zh-CN" altLang="en-US" sz="2800" b="1">
                <a:solidFill>
                  <a:schemeClr val="hlink"/>
                </a:solidFill>
                <a:effectLst>
                  <a:outerShdw blurRad="38100" dist="38100" dir="2700000" algn="tl">
                    <a:srgbClr val="C0C0C0"/>
                  </a:outerShdw>
                </a:effectLst>
                <a:latin typeface="黑体" pitchFamily="2" charset="-122"/>
                <a:ea typeface="黑体" pitchFamily="2" charset="-122"/>
              </a:rPr>
              <a:t>存留在什么地方</a:t>
            </a:r>
            <a:r>
              <a:rPr lang="zh-CN" altLang="en-US" sz="2800" b="1">
                <a:effectLst>
                  <a:outerShdw blurRad="38100" dist="38100" dir="2700000" algn="tl">
                    <a:srgbClr val="C0C0C0"/>
                  </a:outerShdw>
                </a:effectLst>
                <a:latin typeface="黑体" pitchFamily="2" charset="-122"/>
                <a:ea typeface="黑体" pitchFamily="2" charset="-122"/>
              </a:rPr>
              <a:t>？</a:t>
            </a:r>
          </a:p>
        </p:txBody>
      </p:sp>
      <p:sp>
        <p:nvSpPr>
          <p:cNvPr id="342020"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42021"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2022"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42023"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42024"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2025" name="Rectangle 9"/>
          <p:cNvSpPr>
            <a:spLocks noChangeArrowheads="1"/>
          </p:cNvSpPr>
          <p:nvPr/>
        </p:nvSpPr>
        <p:spPr bwMode="auto">
          <a:xfrm>
            <a:off x="152400" y="2895600"/>
            <a:ext cx="881062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lang="zh-CN" altLang="en-US" sz="2800">
                <a:effectLst>
                  <a:outerShdw blurRad="38100" dist="38100" dir="2700000" algn="tl">
                    <a:srgbClr val="C0C0C0"/>
                  </a:outerShdw>
                </a:effectLst>
                <a:latin typeface="黑体" pitchFamily="2" charset="-122"/>
                <a:ea typeface="黑体" pitchFamily="2" charset="-122"/>
              </a:rPr>
              <a:t>   </a:t>
            </a:r>
            <a:r>
              <a:rPr lang="zh-CN" altLang="en-US" sz="2800" b="1">
                <a:solidFill>
                  <a:schemeClr val="tx2"/>
                </a:solidFill>
                <a:effectLst>
                  <a:outerShdw blurRad="38100" dist="38100" dir="2700000" algn="tl">
                    <a:srgbClr val="C0C0C0"/>
                  </a:outerShdw>
                </a:effectLst>
                <a:latin typeface="黑体" pitchFamily="2" charset="-122"/>
                <a:ea typeface="黑体" pitchFamily="2" charset="-122"/>
              </a:rPr>
              <a:t>存留在Alice的邮件服务器中等待新的尝试，而不会存放到某个中间的邮件服务器中。</a:t>
            </a:r>
            <a:endParaRPr lang="zh-CN" altLang="en-US" sz="2800">
              <a:solidFill>
                <a:srgbClr val="D60093"/>
              </a:solidFill>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3136237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2025">
                                            <p:txEl>
                                              <p:pRg st="0" end="0"/>
                                            </p:txEl>
                                          </p:spTgt>
                                        </p:tgtEl>
                                        <p:attrNameLst>
                                          <p:attrName>style.visibility</p:attrName>
                                        </p:attrNameLst>
                                      </p:cBhvr>
                                      <p:to>
                                        <p:strVal val="visible"/>
                                      </p:to>
                                    </p:set>
                                    <p:animEffect transition="in" filter="box(out)">
                                      <p:cBhvr>
                                        <p:cTn id="7" dur="500"/>
                                        <p:tgtEl>
                                          <p:spTgt spid="3420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2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bldLvl="0" autoUpdateAnimBg="0"/>
      <p:bldP spid="342025" grpId="0" build="p"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Line 2"/>
          <p:cNvSpPr>
            <a:spLocks noChangeShapeType="1"/>
          </p:cNvSpPr>
          <p:nvPr/>
        </p:nvSpPr>
        <p:spPr bwMode="auto">
          <a:xfrm>
            <a:off x="152400" y="1524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043" name="Line 3"/>
          <p:cNvSpPr>
            <a:spLocks noChangeShapeType="1"/>
          </p:cNvSpPr>
          <p:nvPr/>
        </p:nvSpPr>
        <p:spPr bwMode="auto">
          <a:xfrm>
            <a:off x="152400" y="65309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3044" name="Rectangle 4"/>
          <p:cNvSpPr>
            <a:spLocks noChangeArrowheads="1"/>
          </p:cNvSpPr>
          <p:nvPr/>
        </p:nvSpPr>
        <p:spPr bwMode="auto">
          <a:xfrm>
            <a:off x="304800" y="1066800"/>
            <a:ext cx="85248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S: </a:t>
            </a:r>
            <a:r>
              <a:rPr lang="zh-CN" altLang="en-US" b="1">
                <a:solidFill>
                  <a:schemeClr val="hlink"/>
                </a:solidFill>
                <a:latin typeface="Courier New" pitchFamily="49" charset="0"/>
                <a:cs typeface="Courier New" pitchFamily="49" charset="0"/>
              </a:rPr>
              <a:t>220</a:t>
            </a:r>
            <a:r>
              <a:rPr lang="zh-CN" altLang="en-US" b="1">
                <a:latin typeface="Courier New" pitchFamily="49" charset="0"/>
                <a:ea typeface="宋体" pitchFamily="2" charset="-122"/>
              </a:rPr>
              <a:t> hamburger.edu</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a:t>
            </a:r>
            <a:r>
              <a:rPr lang="zh-CN" altLang="en-US" b="1">
                <a:solidFill>
                  <a:schemeClr val="folHlink"/>
                </a:solidFill>
                <a:latin typeface="Courier New" pitchFamily="49" charset="0"/>
                <a:ea typeface="宋体" pitchFamily="2" charset="-122"/>
              </a:rPr>
              <a:t>: </a:t>
            </a:r>
            <a:r>
              <a:rPr lang="zh-CN" altLang="en-US" b="1">
                <a:solidFill>
                  <a:schemeClr val="folHlink"/>
                </a:solidFill>
                <a:latin typeface="Courier New" pitchFamily="49" charset="0"/>
                <a:cs typeface="Courier New" pitchFamily="49" charset="0"/>
              </a:rPr>
              <a:t>HELO</a:t>
            </a:r>
            <a:r>
              <a:rPr lang="zh-CN" altLang="en-US" b="1">
                <a:latin typeface="Courier New" pitchFamily="49" charset="0"/>
                <a:ea typeface="宋体" pitchFamily="2" charset="-122"/>
              </a:rPr>
              <a:t> crepes.fr</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S: </a:t>
            </a:r>
            <a:r>
              <a:rPr lang="zh-CN" altLang="en-US" b="1">
                <a:solidFill>
                  <a:schemeClr val="hlink"/>
                </a:solidFill>
                <a:latin typeface="Courier New" pitchFamily="49" charset="0"/>
                <a:cs typeface="Courier New" pitchFamily="49" charset="0"/>
              </a:rPr>
              <a:t>250 </a:t>
            </a:r>
            <a:r>
              <a:rPr lang="zh-CN" altLang="en-US" b="1">
                <a:latin typeface="Courier New" pitchFamily="49" charset="0"/>
                <a:ea typeface="宋体" pitchFamily="2" charset="-122"/>
              </a:rPr>
              <a:t>Hello crepes.fr, pleased to meet you</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 </a:t>
            </a:r>
            <a:r>
              <a:rPr lang="zh-CN" altLang="en-US" b="1">
                <a:solidFill>
                  <a:schemeClr val="folHlink"/>
                </a:solidFill>
                <a:latin typeface="Courier New" pitchFamily="49" charset="0"/>
                <a:cs typeface="Courier New" pitchFamily="49" charset="0"/>
              </a:rPr>
              <a:t>MAIL FROM</a:t>
            </a:r>
            <a:r>
              <a:rPr lang="zh-CN" altLang="en-US" b="1">
                <a:latin typeface="Courier New" pitchFamily="49" charset="0"/>
                <a:ea typeface="宋体" pitchFamily="2" charset="-122"/>
              </a:rPr>
              <a:t>: &lt;alice@crepes.fr&gt;</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S: </a:t>
            </a:r>
            <a:r>
              <a:rPr lang="zh-CN" altLang="en-US" b="1">
                <a:solidFill>
                  <a:schemeClr val="hlink"/>
                </a:solidFill>
                <a:latin typeface="Courier New" pitchFamily="49" charset="0"/>
                <a:cs typeface="Courier New" pitchFamily="49" charset="0"/>
              </a:rPr>
              <a:t>250</a:t>
            </a:r>
            <a:r>
              <a:rPr lang="zh-CN" altLang="en-US" b="1">
                <a:latin typeface="Courier New" pitchFamily="49" charset="0"/>
                <a:ea typeface="宋体" pitchFamily="2" charset="-122"/>
              </a:rPr>
              <a:t> alice@crepes.fr ... Sender ok</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 </a:t>
            </a:r>
            <a:r>
              <a:rPr lang="zh-CN" altLang="en-US" b="1">
                <a:solidFill>
                  <a:schemeClr val="folHlink"/>
                </a:solidFill>
                <a:latin typeface="Courier New" pitchFamily="49" charset="0"/>
                <a:cs typeface="Courier New" pitchFamily="49" charset="0"/>
              </a:rPr>
              <a:t>RCPT TO</a:t>
            </a:r>
            <a:r>
              <a:rPr lang="zh-CN" altLang="en-US" b="1">
                <a:latin typeface="Courier New" pitchFamily="49" charset="0"/>
                <a:ea typeface="宋体" pitchFamily="2" charset="-122"/>
              </a:rPr>
              <a:t>: &lt;bob@hamburger.edu&gt;</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S: </a:t>
            </a:r>
            <a:r>
              <a:rPr lang="zh-CN" altLang="en-US" b="1">
                <a:solidFill>
                  <a:schemeClr val="hlink"/>
                </a:solidFill>
                <a:latin typeface="Courier New" pitchFamily="49" charset="0"/>
                <a:cs typeface="Courier New" pitchFamily="49" charset="0"/>
              </a:rPr>
              <a:t>250</a:t>
            </a:r>
            <a:r>
              <a:rPr lang="zh-CN" altLang="en-US" b="1">
                <a:latin typeface="Courier New" pitchFamily="49" charset="0"/>
                <a:ea typeface="宋体" pitchFamily="2" charset="-122"/>
              </a:rPr>
              <a:t> bob@hamburger.edu ... Recipient ok</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a:t>
            </a:r>
            <a:r>
              <a:rPr lang="zh-CN" altLang="en-US" b="1">
                <a:solidFill>
                  <a:schemeClr val="folHlink"/>
                </a:solidFill>
                <a:latin typeface="Courier New" pitchFamily="49" charset="0"/>
                <a:cs typeface="Courier New" pitchFamily="49" charset="0"/>
              </a:rPr>
              <a:t>: DATA</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S: </a:t>
            </a:r>
            <a:r>
              <a:rPr lang="zh-CN" altLang="en-US" b="1">
                <a:solidFill>
                  <a:schemeClr val="hlink"/>
                </a:solidFill>
                <a:latin typeface="Courier New" pitchFamily="49" charset="0"/>
                <a:cs typeface="Courier New" pitchFamily="49" charset="0"/>
              </a:rPr>
              <a:t>354</a:t>
            </a:r>
            <a:r>
              <a:rPr lang="zh-CN" altLang="en-US" b="1">
                <a:latin typeface="Courier New" pitchFamily="49" charset="0"/>
                <a:ea typeface="宋体" pitchFamily="2" charset="-122"/>
              </a:rPr>
              <a:t> Enter mail, end with "." on a line by itself</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 Do you like</a:t>
            </a:r>
            <a:r>
              <a:rPr lang="zh-CN" altLang="en-US" b="1">
                <a:latin typeface="Courier New" pitchFamily="49" charset="0"/>
                <a:ea typeface="宋体" pitchFamily="2" charset="-122"/>
                <a:sym typeface="Arial" pitchFamily="34" charset="0"/>
              </a:rPr>
              <a:t> hamburger</a:t>
            </a:r>
            <a:r>
              <a:rPr lang="zh-CN" altLang="en-US" b="1">
                <a:latin typeface="Courier New" pitchFamily="49" charset="0"/>
                <a:ea typeface="宋体" pitchFamily="2" charset="-122"/>
              </a:rPr>
              <a:t>?</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 How about bread?</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 .</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S: </a:t>
            </a:r>
            <a:r>
              <a:rPr lang="zh-CN" altLang="en-US" b="1">
                <a:solidFill>
                  <a:schemeClr val="hlink"/>
                </a:solidFill>
                <a:latin typeface="Courier New" pitchFamily="49" charset="0"/>
                <a:cs typeface="Courier New" pitchFamily="49" charset="0"/>
              </a:rPr>
              <a:t>250 </a:t>
            </a:r>
            <a:r>
              <a:rPr lang="zh-CN" altLang="en-US" b="1">
                <a:latin typeface="Courier New" pitchFamily="49" charset="0"/>
                <a:ea typeface="宋体" pitchFamily="2" charset="-122"/>
              </a:rPr>
              <a:t>Message accepted for delivery</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C: </a:t>
            </a:r>
            <a:r>
              <a:rPr lang="zh-CN" altLang="en-US" b="1">
                <a:solidFill>
                  <a:schemeClr val="folHlink"/>
                </a:solidFill>
                <a:latin typeface="Courier New" pitchFamily="49" charset="0"/>
                <a:cs typeface="Courier New" pitchFamily="49" charset="0"/>
              </a:rPr>
              <a:t>QUIT</a:t>
            </a:r>
          </a:p>
          <a:p>
            <a:pPr algn="just" eaLnBrk="1" hangingPunct="1">
              <a:lnSpc>
                <a:spcPct val="110000"/>
              </a:lnSpc>
              <a:spcBef>
                <a:spcPct val="20000"/>
              </a:spcBef>
              <a:buClr>
                <a:schemeClr val="folHlink"/>
              </a:buClr>
              <a:buSzPct val="60000"/>
              <a:buFont typeface="Wingdings" pitchFamily="2" charset="2"/>
              <a:buNone/>
            </a:pPr>
            <a:r>
              <a:rPr lang="zh-CN" altLang="en-US" b="1">
                <a:latin typeface="Courier New" pitchFamily="49" charset="0"/>
                <a:ea typeface="宋体" pitchFamily="2" charset="-122"/>
              </a:rPr>
              <a:t>S: </a:t>
            </a:r>
            <a:r>
              <a:rPr lang="zh-CN" altLang="en-US" b="1">
                <a:solidFill>
                  <a:schemeClr val="hlink"/>
                </a:solidFill>
                <a:latin typeface="Courier New" pitchFamily="49" charset="0"/>
                <a:cs typeface="Courier New" pitchFamily="49" charset="0"/>
              </a:rPr>
              <a:t>221</a:t>
            </a:r>
            <a:r>
              <a:rPr lang="zh-CN" altLang="en-US" b="1">
                <a:latin typeface="Courier New" pitchFamily="49" charset="0"/>
                <a:ea typeface="宋体" pitchFamily="2" charset="-122"/>
              </a:rPr>
              <a:t> hamburger.edu closing connection</a:t>
            </a:r>
          </a:p>
        </p:txBody>
      </p:sp>
      <p:sp>
        <p:nvSpPr>
          <p:cNvPr id="343045" name="Rectangle 5"/>
          <p:cNvSpPr>
            <a:spLocks noChangeArrowheads="1"/>
          </p:cNvSpPr>
          <p:nvPr/>
        </p:nvSpPr>
        <p:spPr bwMode="auto">
          <a:xfrm>
            <a:off x="304800" y="152400"/>
            <a:ext cx="8524875"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10000"/>
              </a:lnSpc>
              <a:spcBef>
                <a:spcPct val="20000"/>
              </a:spcBef>
              <a:buClr>
                <a:schemeClr val="folHlink"/>
              </a:buClr>
              <a:buSzPct val="60000"/>
              <a:buFont typeface="Wingdings" pitchFamily="2" charset="2"/>
              <a:buNone/>
            </a:pPr>
            <a:r>
              <a:rPr lang="zh-CN" altLang="en-US" sz="2400" b="1">
                <a:solidFill>
                  <a:srgbClr val="071EF9"/>
                </a:solidFill>
                <a:latin typeface="黑体" pitchFamily="2" charset="-122"/>
                <a:ea typeface="黑体" pitchFamily="2" charset="-122"/>
              </a:rPr>
              <a:t>看一个客户(C)和服务器(S)交互的例子。以下传输脚本在TCP连接建立之后马上发生：</a:t>
            </a:r>
            <a:endParaRPr lang="zh-CN" altLang="en-US" b="1">
              <a:solidFill>
                <a:srgbClr val="071EF9"/>
              </a:solidFill>
              <a:latin typeface="Courier New" pitchFamily="49" charset="0"/>
              <a:ea typeface="宋体" pitchFamily="2" charset="-122"/>
            </a:endParaRPr>
          </a:p>
        </p:txBody>
      </p:sp>
    </p:spTree>
    <p:extLst>
      <p:ext uri="{BB962C8B-B14F-4D97-AF65-F5344CB8AC3E}">
        <p14:creationId xmlns:p14="http://schemas.microsoft.com/office/powerpoint/2010/main" val="3251409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Line 2"/>
          <p:cNvSpPr>
            <a:spLocks noChangeShapeType="1"/>
          </p:cNvSpPr>
          <p:nvPr/>
        </p:nvSpPr>
        <p:spPr bwMode="auto">
          <a:xfrm>
            <a:off x="152400" y="6324600"/>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4067" name="Rectangle 3"/>
          <p:cNvSpPr>
            <a:spLocks noChangeArrowheads="1"/>
          </p:cNvSpPr>
          <p:nvPr/>
        </p:nvSpPr>
        <p:spPr bwMode="auto">
          <a:xfrm>
            <a:off x="152400" y="3352800"/>
            <a:ext cx="87010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solidFill>
                  <a:srgbClr val="071EF9"/>
                </a:solidFill>
                <a:effectLst>
                  <a:outerShdw blurRad="38100" dist="38100" dir="2700000" algn="tl">
                    <a:srgbClr val="C0C0C0"/>
                  </a:outerShdw>
                </a:effectLst>
                <a:ea typeface="宋体" pitchFamily="2" charset="-122"/>
              </a:rPr>
              <a:t>  </a:t>
            </a:r>
            <a:r>
              <a:rPr lang="zh-CN" altLang="en-US" sz="2800" b="1">
                <a:solidFill>
                  <a:srgbClr val="071EF9"/>
                </a:solidFill>
                <a:effectLst>
                  <a:outerShdw blurRad="38100" dist="38100" dir="2700000" algn="tl">
                    <a:srgbClr val="C0C0C0"/>
                  </a:outerShdw>
                </a:effectLst>
                <a:latin typeface="隶书" pitchFamily="49" charset="-122"/>
                <a:ea typeface="隶书" pitchFamily="49" charset="-122"/>
              </a:rPr>
              <a:t>(1) 都是用于从一台主机向另一台主机传送文件；</a:t>
            </a:r>
            <a:endParaRPr lang="zh-CN" altLang="en-US" sz="24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344068" name="Text Box 4"/>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44069"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4070" name="Rectangle 6"/>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44071" name="Text Box 7"/>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44072"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4073" name="Rectangle 9"/>
          <p:cNvSpPr>
            <a:spLocks noChangeArrowheads="1"/>
          </p:cNvSpPr>
          <p:nvPr/>
        </p:nvSpPr>
        <p:spPr bwMode="auto">
          <a:xfrm>
            <a:off x="76200" y="1511300"/>
            <a:ext cx="533558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3200" b="1">
                <a:solidFill>
                  <a:schemeClr val="hlink"/>
                </a:solidFill>
                <a:effectLst>
                  <a:outerShdw blurRad="38100" dist="38100" dir="2700000" algn="tl">
                    <a:srgbClr val="C0C0C0"/>
                  </a:outerShdw>
                </a:effectLst>
                <a:latin typeface="黑体" pitchFamily="2" charset="-122"/>
                <a:ea typeface="黑体" pitchFamily="2" charset="-122"/>
              </a:rPr>
              <a:t>3.4.2  SMTP与HTTP的比较</a:t>
            </a:r>
            <a:r>
              <a:rPr lang="zh-CN" altLang="en-US" sz="3200" b="1">
                <a:solidFill>
                  <a:schemeClr val="hlink"/>
                </a:solidFill>
                <a:effectLst>
                  <a:outerShdw blurRad="38100" dist="38100" dir="2700000" algn="tl">
                    <a:srgbClr val="C0C0C0"/>
                  </a:outerShdw>
                </a:effectLst>
                <a:latin typeface="宋体" pitchFamily="2" charset="-122"/>
                <a:ea typeface="宋体" pitchFamily="2" charset="-122"/>
              </a:rPr>
              <a:t> </a:t>
            </a:r>
            <a:endParaRPr lang="zh-CN" altLang="en-US" sz="24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344074" name="Rectangle 10"/>
          <p:cNvSpPr>
            <a:spLocks noChangeArrowheads="1"/>
          </p:cNvSpPr>
          <p:nvPr/>
        </p:nvSpPr>
        <p:spPr bwMode="auto">
          <a:xfrm>
            <a:off x="152400" y="4648200"/>
            <a:ext cx="8991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400" b="1">
                <a:solidFill>
                  <a:srgbClr val="071EF9"/>
                </a:solidFill>
                <a:effectLst>
                  <a:outerShdw blurRad="38100" dist="38100" dir="2700000" algn="tl">
                    <a:srgbClr val="C0C0C0"/>
                  </a:outerShdw>
                </a:effectLst>
                <a:ea typeface="宋体" pitchFamily="2" charset="-122"/>
              </a:rPr>
              <a:t>  </a:t>
            </a:r>
            <a:r>
              <a:rPr lang="zh-CN" altLang="en-US" sz="2800" b="1">
                <a:solidFill>
                  <a:srgbClr val="071EF9"/>
                </a:solidFill>
                <a:effectLst>
                  <a:outerShdw blurRad="38100" dist="38100" dir="2700000" algn="tl">
                    <a:srgbClr val="C0C0C0"/>
                  </a:outerShdw>
                </a:effectLst>
                <a:latin typeface="隶书" pitchFamily="49" charset="-122"/>
                <a:ea typeface="隶书" pitchFamily="49" charset="-122"/>
              </a:rPr>
              <a:t>(2) 在传送文件时，SMTP和持久HTTP都使用持久连接。</a:t>
            </a:r>
            <a:r>
              <a:rPr lang="zh-CN" altLang="en-US" sz="2400" b="1">
                <a:solidFill>
                  <a:schemeClr val="folHlink"/>
                </a:solidFill>
                <a:effectLst>
                  <a:outerShdw blurRad="38100" dist="38100" dir="2700000" algn="tl">
                    <a:srgbClr val="C0C0C0"/>
                  </a:outerShdw>
                </a:effectLst>
                <a:ea typeface="宋体" pitchFamily="2" charset="-122"/>
              </a:rPr>
              <a:t>   </a:t>
            </a:r>
            <a:r>
              <a:rPr lang="zh-CN" altLang="en-US" sz="2400" b="1">
                <a:solidFill>
                  <a:schemeClr val="folHlink"/>
                </a:solidFill>
                <a:effectLst>
                  <a:outerShdw blurRad="38100" dist="38100" dir="2700000" algn="tl">
                    <a:srgbClr val="C0C0C0"/>
                  </a:outerShdw>
                </a:effectLst>
                <a:latin typeface="隶书" pitchFamily="49" charset="-122"/>
                <a:ea typeface="隶书" pitchFamily="49" charset="-122"/>
              </a:rPr>
              <a:t> </a:t>
            </a:r>
          </a:p>
        </p:txBody>
      </p:sp>
      <p:sp>
        <p:nvSpPr>
          <p:cNvPr id="344075" name="Rectangle 11"/>
          <p:cNvSpPr>
            <a:spLocks noChangeArrowheads="1"/>
          </p:cNvSpPr>
          <p:nvPr/>
        </p:nvSpPr>
        <p:spPr bwMode="auto">
          <a:xfrm>
            <a:off x="152400" y="259080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0000"/>
              </a:lnSpc>
              <a:spcBef>
                <a:spcPct val="20000"/>
              </a:spcBef>
              <a:buClr>
                <a:schemeClr val="folHlink"/>
              </a:buClr>
              <a:buSzPct val="60000"/>
              <a:buFont typeface="Wingdings" pitchFamily="2" charset="2"/>
              <a:buNone/>
            </a:pPr>
            <a:r>
              <a:rPr lang="zh-CN" altLang="en-US" sz="2800" b="1">
                <a:solidFill>
                  <a:srgbClr val="071EF9"/>
                </a:solidFill>
                <a:effectLst>
                  <a:outerShdw blurRad="38100" dist="38100" dir="2700000" algn="tl">
                    <a:srgbClr val="C0C0C0"/>
                  </a:outerShdw>
                </a:effectLst>
                <a:ea typeface="宋体" pitchFamily="2" charset="-122"/>
              </a:rPr>
              <a:t>  </a:t>
            </a:r>
            <a:r>
              <a:rPr lang="zh-CN" altLang="en-US" sz="2800" b="1">
                <a:solidFill>
                  <a:srgbClr val="660066"/>
                </a:solidFill>
                <a:effectLst>
                  <a:outerShdw blurRad="38100" dist="38100" dir="2700000" algn="tl">
                    <a:srgbClr val="C0C0C0"/>
                  </a:outerShdw>
                </a:effectLst>
                <a:latin typeface="隶书" pitchFamily="49" charset="-122"/>
                <a:ea typeface="隶书" pitchFamily="49" charset="-122"/>
              </a:rPr>
              <a:t>共同特征</a:t>
            </a:r>
            <a:r>
              <a:rPr lang="zh-CN" altLang="en-US" sz="2800" b="1">
                <a:solidFill>
                  <a:srgbClr val="071EF9"/>
                </a:solidFill>
                <a:effectLst>
                  <a:outerShdw blurRad="38100" dist="38100" dir="2700000" algn="tl">
                    <a:srgbClr val="C0C0C0"/>
                  </a:outerShdw>
                </a:effectLst>
                <a:ea typeface="宋体" pitchFamily="2" charset="-122"/>
              </a:rPr>
              <a:t>：</a:t>
            </a:r>
            <a:endParaRPr lang="zh-CN" altLang="en-US" sz="24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extLst>
      <p:ext uri="{BB962C8B-B14F-4D97-AF65-F5344CB8AC3E}">
        <p14:creationId xmlns:p14="http://schemas.microsoft.com/office/powerpoint/2010/main" val="2659188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40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ldLvl="0" autoUpdateAnimBg="0"/>
      <p:bldP spid="344074" grpId="0" bldLvl="0" autoUpdateAnimBg="0"/>
      <p:bldP spid="344075"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Line 2"/>
          <p:cNvSpPr>
            <a:spLocks noChangeShapeType="1"/>
          </p:cNvSpPr>
          <p:nvPr/>
        </p:nvSpPr>
        <p:spPr bwMode="auto">
          <a:xfrm>
            <a:off x="152400" y="6467475"/>
            <a:ext cx="8763000" cy="0"/>
          </a:xfrm>
          <a:prstGeom prst="line">
            <a:avLst/>
          </a:prstGeom>
          <a:noFill/>
          <a:ln w="762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091" name="Rectangle 3"/>
          <p:cNvSpPr>
            <a:spLocks noChangeArrowheads="1"/>
          </p:cNvSpPr>
          <p:nvPr/>
        </p:nvSpPr>
        <p:spPr bwMode="auto">
          <a:xfrm>
            <a:off x="228600" y="914400"/>
            <a:ext cx="2133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3200" b="1">
                <a:solidFill>
                  <a:srgbClr val="660066"/>
                </a:solidFill>
                <a:effectLst>
                  <a:outerShdw blurRad="38100" dist="38100" dir="2700000" algn="tl">
                    <a:srgbClr val="C0C0C0"/>
                  </a:outerShdw>
                </a:effectLst>
                <a:latin typeface="隶书" pitchFamily="49" charset="-122"/>
                <a:ea typeface="隶书" pitchFamily="49" charset="-122"/>
              </a:rPr>
              <a:t>区别：</a:t>
            </a:r>
            <a:endPar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45092" name="Rectangle 4"/>
          <p:cNvSpPr>
            <a:spLocks noChangeArrowheads="1"/>
          </p:cNvSpPr>
          <p:nvPr/>
        </p:nvSpPr>
        <p:spPr bwMode="auto">
          <a:xfrm>
            <a:off x="228600" y="1600200"/>
            <a:ext cx="9525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000" b="1" dirty="0">
                <a:effectLst>
                  <a:outerShdw blurRad="38100" dist="38100" dir="2700000" algn="tl">
                    <a:srgbClr val="C0C0C0"/>
                  </a:outerShdw>
                </a:effectLst>
                <a:ea typeface="宋体" pitchFamily="2" charset="-122"/>
              </a:rPr>
              <a:t>  </a:t>
            </a:r>
            <a:r>
              <a:rPr lang="zh-CN" altLang="en-US" sz="2400" b="1" dirty="0">
                <a:solidFill>
                  <a:schemeClr val="hlink"/>
                </a:solidFill>
                <a:effectLst>
                  <a:outerShdw blurRad="38100" dist="38100" dir="2700000" algn="tl">
                    <a:srgbClr val="C0C0C0"/>
                  </a:outerShdw>
                </a:effectLst>
                <a:latin typeface="Arial" pitchFamily="34" charset="0"/>
                <a:ea typeface="宋体" pitchFamily="2" charset="-122"/>
              </a:rPr>
              <a:t>◆</a:t>
            </a:r>
            <a:r>
              <a:rPr lang="zh-CN" altLang="en-US" sz="2400" b="1" dirty="0">
                <a:solidFill>
                  <a:schemeClr val="hlink"/>
                </a:solidFill>
                <a:effectLst>
                  <a:outerShdw blurRad="38100" dist="38100" dir="2700000" algn="tl">
                    <a:srgbClr val="C0C0C0"/>
                  </a:outerShdw>
                </a:effectLst>
                <a:latin typeface="隶书" pitchFamily="49" charset="-122"/>
                <a:ea typeface="隶书" pitchFamily="49" charset="-122"/>
              </a:rPr>
              <a:t> </a:t>
            </a:r>
            <a:r>
              <a:rPr lang="zh-CN" altLang="en-US" sz="2400" b="1" dirty="0">
                <a:effectLst>
                  <a:outerShdw blurRad="38100" dist="38100" dir="2700000" algn="tl">
                    <a:srgbClr val="C0C0C0"/>
                  </a:outerShdw>
                </a:effectLst>
                <a:latin typeface="Arial" pitchFamily="34" charset="0"/>
                <a:ea typeface="宋体" pitchFamily="2" charset="-122"/>
              </a:rPr>
              <a:t>HTTP</a:t>
            </a:r>
            <a:r>
              <a:rPr lang="zh-CN" altLang="en-US" sz="2400" b="1" dirty="0">
                <a:effectLst>
                  <a:outerShdw blurRad="38100" dist="38100" dir="2700000" algn="tl">
                    <a:srgbClr val="C0C0C0"/>
                  </a:outerShdw>
                </a:effectLst>
                <a:ea typeface="宋体" pitchFamily="2" charset="-122"/>
              </a:rPr>
              <a:t>用于</a:t>
            </a:r>
            <a:r>
              <a:rPr lang="zh-CN" altLang="en-US" sz="2400" b="1" dirty="0">
                <a:solidFill>
                  <a:schemeClr val="folHlink"/>
                </a:solidFill>
                <a:effectLst>
                  <a:outerShdw blurRad="38100" dist="38100" dir="2700000" algn="tl">
                    <a:srgbClr val="C0C0C0"/>
                  </a:outerShdw>
                </a:effectLst>
                <a:latin typeface="黑体" pitchFamily="2" charset="-122"/>
                <a:ea typeface="黑体" pitchFamily="2" charset="-122"/>
              </a:rPr>
              <a:t>从Web服务器向Web用户代理传送文件(或对象)</a:t>
            </a:r>
            <a:r>
              <a:rPr lang="zh-CN" altLang="en-US" sz="2400" b="1" dirty="0">
                <a:effectLst>
                  <a:outerShdw blurRad="38100" dist="38100" dir="2700000" algn="tl">
                    <a:srgbClr val="C0C0C0"/>
                  </a:outerShdw>
                </a:effectLst>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Arial" pitchFamily="34" charset="0"/>
                <a:ea typeface="宋体" pitchFamily="2" charset="-122"/>
                <a:sym typeface="Arial" pitchFamily="34" charset="0"/>
              </a:rPr>
              <a:t>SMTP</a:t>
            </a:r>
            <a:r>
              <a:rPr lang="zh-CN" altLang="en-US" sz="2400" b="1" dirty="0">
                <a:effectLst>
                  <a:outerShdw blurRad="38100" dist="38100" dir="2700000" algn="tl">
                    <a:srgbClr val="C0C0C0"/>
                  </a:outerShdw>
                </a:effectLst>
                <a:ea typeface="宋体" pitchFamily="2" charset="-122"/>
              </a:rPr>
              <a:t>用于</a:t>
            </a:r>
            <a:r>
              <a:rPr lang="zh-CN" altLang="en-US" sz="2400" b="1" dirty="0">
                <a:solidFill>
                  <a:schemeClr val="folHlink"/>
                </a:solidFill>
                <a:effectLst>
                  <a:outerShdw blurRad="38100" dist="38100" dir="2700000" algn="tl">
                    <a:srgbClr val="C0C0C0"/>
                  </a:outerShdw>
                </a:effectLst>
                <a:ea typeface="黑体" pitchFamily="2" charset="-122"/>
              </a:rPr>
              <a:t>从一个邮件服务器向另一个邮件服务器传送文件</a:t>
            </a:r>
            <a:r>
              <a:rPr lang="zh-CN" altLang="en-US" sz="2400" b="1" dirty="0">
                <a:effectLst>
                  <a:outerShdw blurRad="38100" dist="38100" dir="2700000" algn="tl">
                    <a:srgbClr val="C0C0C0"/>
                  </a:outerShdw>
                </a:effectLst>
                <a:ea typeface="宋体" pitchFamily="2" charset="-122"/>
              </a:rPr>
              <a:t>。 </a:t>
            </a:r>
            <a:endPar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45093" name="Rectangle 5"/>
          <p:cNvSpPr>
            <a:spLocks noChangeArrowheads="1"/>
          </p:cNvSpPr>
          <p:nvPr/>
        </p:nvSpPr>
        <p:spPr bwMode="auto">
          <a:xfrm>
            <a:off x="153988" y="3962400"/>
            <a:ext cx="87026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a:t>
            </a:r>
            <a:r>
              <a:rPr lang="zh-CN" altLang="en-US" sz="2400" b="1" dirty="0">
                <a:solidFill>
                  <a:schemeClr val="hlink"/>
                </a:solidFill>
                <a:effectLst>
                  <a:outerShdw blurRad="38100" dist="38100" dir="2700000" algn="tl">
                    <a:srgbClr val="C0C0C0"/>
                  </a:outerShdw>
                </a:effectLst>
                <a:latin typeface="Arial" pitchFamily="34" charset="0"/>
                <a:ea typeface="宋体" pitchFamily="2" charset="-122"/>
              </a:rPr>
              <a:t>◆  </a:t>
            </a:r>
            <a:r>
              <a:rPr lang="zh-CN" altLang="en-US" sz="2400" b="1" dirty="0">
                <a:effectLst>
                  <a:outerShdw blurRad="38100" dist="38100" dir="2700000" algn="tl">
                    <a:srgbClr val="C0C0C0"/>
                  </a:outerShdw>
                </a:effectLst>
                <a:latin typeface="Arial" pitchFamily="34" charset="0"/>
                <a:ea typeface="宋体" pitchFamily="2" charset="-122"/>
                <a:sym typeface="Arial" pitchFamily="34" charset="0"/>
              </a:rPr>
              <a:t>SMTP</a:t>
            </a:r>
            <a:r>
              <a:rPr lang="zh-CN" altLang="en-US" sz="2400" b="1" dirty="0">
                <a:effectLst>
                  <a:outerShdw blurRad="38100" dist="38100" dir="2700000" algn="tl">
                    <a:srgbClr val="C0C0C0"/>
                  </a:outerShdw>
                </a:effectLst>
                <a:ea typeface="宋体" pitchFamily="2" charset="-122"/>
              </a:rPr>
              <a:t>要求每个邮件消息</a:t>
            </a:r>
            <a:r>
              <a:rPr lang="zh-CN" altLang="en-US" sz="2400" b="1" dirty="0">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都是7位ASCII文本格式</a:t>
            </a:r>
            <a:r>
              <a:rPr lang="zh-CN" altLang="en-US" sz="2400" b="1" dirty="0">
                <a:effectLst>
                  <a:outerShdw blurRad="38100" dist="38100" dir="2700000" algn="tl">
                    <a:srgbClr val="C0C0C0"/>
                  </a:outerShdw>
                </a:effectLst>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Arial" pitchFamily="34" charset="0"/>
                <a:ea typeface="宋体" pitchFamily="2" charset="-122"/>
                <a:sym typeface="Arial" pitchFamily="34" charset="0"/>
              </a:rPr>
              <a:t>HTTP</a:t>
            </a:r>
            <a:r>
              <a:rPr lang="zh-CN" altLang="en-US" sz="2400" b="1" dirty="0">
                <a:effectLst>
                  <a:outerShdw blurRad="38100" dist="38100" dir="2700000" algn="tl">
                    <a:srgbClr val="C0C0C0"/>
                  </a:outerShdw>
                </a:effectLst>
                <a:latin typeface="宋体" pitchFamily="2" charset="-122"/>
                <a:ea typeface="宋体" pitchFamily="2" charset="-122"/>
              </a:rPr>
              <a:t>则</a:t>
            </a:r>
            <a:r>
              <a:rPr lang="zh-CN" altLang="en-US" sz="2400" b="1" dirty="0">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不需要预先把二进制数据转换成ASCII文本</a:t>
            </a:r>
            <a:r>
              <a:rPr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a:t>
            </a:r>
            <a:endParaRPr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45094" name="Rectangle 6"/>
          <p:cNvSpPr>
            <a:spLocks noChangeArrowheads="1"/>
          </p:cNvSpPr>
          <p:nvPr/>
        </p:nvSpPr>
        <p:spPr bwMode="auto">
          <a:xfrm>
            <a:off x="153988" y="2741613"/>
            <a:ext cx="8702675"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a:t>
            </a:r>
            <a:r>
              <a:rPr lang="zh-CN" altLang="en-US" sz="2400" b="1">
                <a:solidFill>
                  <a:schemeClr val="hlink"/>
                </a:solidFill>
                <a:effectLst>
                  <a:outerShdw blurRad="38100" dist="38100" dir="2700000" algn="tl">
                    <a:srgbClr val="C0C0C0"/>
                  </a:outerShdw>
                </a:effectLst>
                <a:latin typeface="Arial" pitchFamily="34" charset="0"/>
                <a:ea typeface="宋体" pitchFamily="2" charset="-122"/>
              </a:rPr>
              <a:t>◆  </a:t>
            </a:r>
            <a:r>
              <a:rPr lang="zh-CN" altLang="en-US" sz="2400" b="1">
                <a:effectLst>
                  <a:outerShdw blurRad="38100" dist="38100" dir="2700000" algn="tl">
                    <a:srgbClr val="C0C0C0"/>
                  </a:outerShdw>
                </a:effectLst>
                <a:latin typeface="Arial" pitchFamily="34" charset="0"/>
                <a:ea typeface="宋体" pitchFamily="2" charset="-122"/>
                <a:sym typeface="Arial" pitchFamily="34" charset="0"/>
              </a:rPr>
              <a:t>HTTP</a:t>
            </a:r>
            <a:r>
              <a:rPr lang="zh-CN" altLang="en-US" sz="2400" b="1">
                <a:effectLst>
                  <a:outerShdw blurRad="38100" dist="38100" dir="2700000" algn="tl">
                    <a:srgbClr val="C0C0C0"/>
                  </a:outerShdw>
                </a:effectLst>
                <a:latin typeface="Times New Roman" pitchFamily="18" charset="0"/>
                <a:ea typeface="宋体" pitchFamily="2" charset="-122"/>
                <a:sym typeface="Arial" pitchFamily="34" charset="0"/>
              </a:rPr>
              <a:t>基本上是</a:t>
            </a:r>
            <a:r>
              <a:rPr lang="zh-CN" altLang="en-US" sz="2400" b="1">
                <a:solidFill>
                  <a:schemeClr val="folHlink"/>
                </a:solidFill>
                <a:effectLst>
                  <a:outerShdw blurRad="38100" dist="38100" dir="2700000" algn="tl">
                    <a:srgbClr val="C0C0C0"/>
                  </a:outerShdw>
                </a:effectLst>
                <a:latin typeface="Times New Roman" pitchFamily="18" charset="0"/>
                <a:ea typeface="黑体" pitchFamily="2" charset="-122"/>
                <a:sym typeface="Arial" pitchFamily="34" charset="0"/>
              </a:rPr>
              <a:t>一个内拉式协议</a:t>
            </a:r>
            <a:r>
              <a:rPr lang="zh-CN" altLang="en-US" sz="2000" b="1" i="1">
                <a:effectLst>
                  <a:outerShdw blurRad="38100" dist="38100" dir="2700000" algn="tl">
                    <a:srgbClr val="C0C0C0"/>
                  </a:outerShdw>
                </a:effectLst>
                <a:ea typeface="宋体" pitchFamily="2" charset="-122"/>
              </a:rPr>
              <a:t>。</a:t>
            </a:r>
          </a:p>
          <a:p>
            <a:pPr eaLnBrk="1" hangingPunct="1">
              <a:lnSpc>
                <a:spcPct val="130000"/>
              </a:lnSpc>
              <a:spcBef>
                <a:spcPct val="20000"/>
              </a:spcBef>
              <a:buClr>
                <a:schemeClr val="folHlink"/>
              </a:buClr>
              <a:buSzPct val="60000"/>
              <a:buFont typeface="Wingdings" pitchFamily="2" charset="2"/>
              <a:buNone/>
            </a:pP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    </a:t>
            </a:r>
            <a:r>
              <a:rPr lang="zh-CN" altLang="en-US" sz="2400" b="1">
                <a:effectLst>
                  <a:outerShdw blurRad="38100" dist="38100" dir="2700000" algn="tl">
                    <a:srgbClr val="C0C0C0"/>
                  </a:outerShdw>
                </a:effectLst>
                <a:latin typeface="Times New Roman" pitchFamily="18" charset="0"/>
                <a:sym typeface="Arial" pitchFamily="34" charset="0"/>
              </a:rPr>
              <a:t>SMTP</a:t>
            </a:r>
            <a:r>
              <a:rPr lang="zh-CN" altLang="en-US" sz="2400" b="1">
                <a:effectLst>
                  <a:outerShdw blurRad="38100" dist="38100" dir="2700000" algn="tl">
                    <a:srgbClr val="C0C0C0"/>
                  </a:outerShdw>
                </a:effectLst>
                <a:latin typeface="Times New Roman" pitchFamily="18" charset="0"/>
                <a:ea typeface="宋体" pitchFamily="2" charset="-122"/>
              </a:rPr>
              <a:t>则基本上是</a:t>
            </a:r>
            <a:r>
              <a:rPr lang="zh-CN" altLang="en-US" sz="2400" b="1">
                <a:solidFill>
                  <a:schemeClr val="folHlink"/>
                </a:solidFill>
                <a:effectLst>
                  <a:outerShdw blurRad="38100" dist="38100" dir="2700000" algn="tl">
                    <a:srgbClr val="C0C0C0"/>
                  </a:outerShdw>
                </a:effectLst>
                <a:latin typeface="Times New Roman" pitchFamily="18" charset="0"/>
                <a:ea typeface="黑体" pitchFamily="2" charset="-122"/>
                <a:sym typeface="Arial" pitchFamily="34" charset="0"/>
              </a:rPr>
              <a:t>一个外推式协议</a:t>
            </a:r>
            <a:r>
              <a:rPr lang="zh-CN" altLang="en-US" sz="2400" b="1" i="1">
                <a:effectLst>
                  <a:outerShdw blurRad="38100" dist="38100" dir="2700000" algn="tl">
                    <a:srgbClr val="C0C0C0"/>
                  </a:outerShdw>
                </a:effectLst>
                <a:latin typeface="Times New Roman" pitchFamily="18" charset="0"/>
                <a:ea typeface="宋体" pitchFamily="2" charset="-122"/>
              </a:rPr>
              <a:t>。</a:t>
            </a:r>
          </a:p>
        </p:txBody>
      </p:sp>
      <p:sp>
        <p:nvSpPr>
          <p:cNvPr id="345095" name="Rectangle 7"/>
          <p:cNvSpPr>
            <a:spLocks noChangeArrowheads="1"/>
          </p:cNvSpPr>
          <p:nvPr/>
        </p:nvSpPr>
        <p:spPr bwMode="auto">
          <a:xfrm>
            <a:off x="138113" y="5257800"/>
            <a:ext cx="90074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spcBef>
                <a:spcPct val="20000"/>
              </a:spcBef>
              <a:buClr>
                <a:schemeClr val="folHlink"/>
              </a:buClr>
              <a:buSzPct val="60000"/>
              <a:buFont typeface="Wingdings" pitchFamily="2" charset="2"/>
              <a:buNone/>
            </a:pPr>
            <a:r>
              <a:rPr lang="zh-CN" altLang="en-US" sz="2400" b="1">
                <a:solidFill>
                  <a:schemeClr val="hlink"/>
                </a:solidFill>
                <a:effectLst>
                  <a:outerShdw blurRad="38100" dist="38100" dir="2700000" algn="tl">
                    <a:srgbClr val="C0C0C0"/>
                  </a:outerShdw>
                </a:effectLst>
                <a:latin typeface="Arial" pitchFamily="34" charset="0"/>
                <a:ea typeface="宋体" pitchFamily="2" charset="-122"/>
              </a:rPr>
              <a:t>  ◆  </a:t>
            </a:r>
            <a:r>
              <a:rPr lang="zh-CN" altLang="en-US" sz="2400" b="1">
                <a:effectLst>
                  <a:outerShdw blurRad="38100" dist="38100" dir="2700000" algn="tl">
                    <a:srgbClr val="C0C0C0"/>
                  </a:outerShdw>
                </a:effectLst>
                <a:latin typeface="Arial" pitchFamily="34" charset="0"/>
                <a:ea typeface="宋体" pitchFamily="2" charset="-122"/>
                <a:sym typeface="Arial" pitchFamily="34" charset="0"/>
              </a:rPr>
              <a:t>HTTP</a:t>
            </a:r>
            <a:r>
              <a:rPr lang="zh-CN" altLang="en-US" sz="2400" b="1">
                <a:effectLst>
                  <a:outerShdw blurRad="38100" dist="38100" dir="2700000" algn="tl">
                    <a:srgbClr val="C0C0C0"/>
                  </a:outerShdw>
                </a:effectLst>
                <a:ea typeface="宋体" pitchFamily="2" charset="-122"/>
              </a:rPr>
              <a:t>是</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把每个对象封装在各自的HTTP响应消息中</a:t>
            </a:r>
            <a:r>
              <a:rPr lang="zh-CN" altLang="en-US" sz="2400" b="1">
                <a:effectLst>
                  <a:outerShdw blurRad="38100" dist="38100" dir="2700000" algn="tl">
                    <a:srgbClr val="C0C0C0"/>
                  </a:outerShdw>
                </a:effectLst>
                <a:ea typeface="宋体" pitchFamily="2" charset="-122"/>
              </a:rPr>
              <a:t>。 </a:t>
            </a:r>
          </a:p>
          <a:p>
            <a:pPr eaLnBrk="1" hangingPunct="1">
              <a:lnSpc>
                <a:spcPct val="130000"/>
              </a:lnSpc>
              <a:spcBef>
                <a:spcPct val="20000"/>
              </a:spcBef>
              <a:buClr>
                <a:schemeClr val="folHlink"/>
              </a:buClr>
              <a:buSzPct val="60000"/>
              <a:buFont typeface="Wingdings" pitchFamily="2" charset="2"/>
              <a:buNone/>
            </a:pPr>
            <a:r>
              <a:rPr lang="zh-CN" altLang="en-US" sz="2400" b="1">
                <a:effectLst>
                  <a:outerShdw blurRad="38100" dist="38100" dir="2700000" algn="tl">
                    <a:srgbClr val="C0C0C0"/>
                  </a:outerShdw>
                </a:effectLst>
                <a:ea typeface="宋体" pitchFamily="2" charset="-122"/>
              </a:rPr>
              <a:t>       </a:t>
            </a:r>
            <a:r>
              <a:rPr lang="zh-CN" altLang="en-US" sz="2400" b="1">
                <a:effectLst>
                  <a:outerShdw blurRad="38100" dist="38100" dir="2700000" algn="tl">
                    <a:srgbClr val="C0C0C0"/>
                  </a:outerShdw>
                </a:effectLst>
                <a:latin typeface="Arial" pitchFamily="34" charset="0"/>
                <a:ea typeface="宋体" pitchFamily="2" charset="-122"/>
              </a:rPr>
              <a:t>SMTP</a:t>
            </a:r>
            <a:r>
              <a:rPr lang="zh-CN" altLang="en-US" sz="2400" b="1">
                <a:effectLst>
                  <a:outerShdw blurRad="38100" dist="38100" dir="2700000" algn="tl">
                    <a:srgbClr val="C0C0C0"/>
                  </a:outerShdw>
                </a:effectLst>
                <a:ea typeface="宋体" pitchFamily="2" charset="-122"/>
              </a:rPr>
              <a:t>则把</a:t>
            </a:r>
            <a:r>
              <a:rPr lang="zh-CN" altLang="en-US" sz="2400" b="1">
                <a:solidFill>
                  <a:schemeClr val="folHlink"/>
                </a:solidFill>
                <a:effectLst>
                  <a:outerShdw blurRad="38100" dist="38100" dir="2700000" algn="tl">
                    <a:srgbClr val="C0C0C0"/>
                  </a:outerShdw>
                </a:effectLst>
                <a:latin typeface="楷体_GB2312" pitchFamily="49" charset="-122"/>
                <a:ea typeface="黑体" pitchFamily="2" charset="-122"/>
                <a:sym typeface="Arial" pitchFamily="34" charset="0"/>
              </a:rPr>
              <a:t>同一个邮件内的各个对象置于同一个邮件消息中</a:t>
            </a:r>
            <a:r>
              <a:rPr lang="zh-CN" altLang="en-US" sz="2400" b="1">
                <a:solidFill>
                  <a:schemeClr val="folHlink"/>
                </a:solidFill>
                <a:effectLst>
                  <a:outerShdw blurRad="38100" dist="38100" dir="2700000" algn="tl">
                    <a:srgbClr val="C0C0C0"/>
                  </a:outerShdw>
                </a:effectLst>
                <a:latin typeface="楷体_GB2312" pitchFamily="49" charset="-122"/>
                <a:ea typeface="楷体_GB2312" pitchFamily="49" charset="-122"/>
              </a:rPr>
              <a:t>。</a:t>
            </a:r>
          </a:p>
        </p:txBody>
      </p:sp>
      <p:sp>
        <p:nvSpPr>
          <p:cNvPr id="345096" name="Text Box 8"/>
          <p:cNvSpPr txBox="1">
            <a:spLocks noChangeArrowheads="1"/>
          </p:cNvSpPr>
          <p:nvPr/>
        </p:nvSpPr>
        <p:spPr bwMode="auto">
          <a:xfrm>
            <a:off x="228600" y="1428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i="1">
                <a:solidFill>
                  <a:srgbClr val="FF0066"/>
                </a:solidFill>
                <a:effectLst>
                  <a:outerShdw blurRad="38100" dist="38100" dir="2700000" algn="tl">
                    <a:srgbClr val="C0C0C0"/>
                  </a:outerShdw>
                </a:effectLst>
                <a:latin typeface="Times New Roman" pitchFamily="18" charset="0"/>
                <a:ea typeface="黑体" pitchFamily="2" charset="-122"/>
              </a:rPr>
              <a:t>计算机网络概述</a:t>
            </a:r>
          </a:p>
        </p:txBody>
      </p:sp>
      <p:sp>
        <p:nvSpPr>
          <p:cNvPr id="345097" name="未知"/>
          <p:cNvSpPr>
            <a:spLocks/>
          </p:cNvSpPr>
          <p:nvPr/>
        </p:nvSpPr>
        <p:spPr bwMode="auto">
          <a:xfrm>
            <a:off x="22225" y="1292225"/>
            <a:ext cx="1588" cy="1588"/>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0" y="0"/>
                  <a:pt x="21600" y="21600"/>
                  <a:pt x="21600" y="21600"/>
                </a:cubicBezTo>
              </a:path>
            </a:pathLst>
          </a:custGeom>
          <a:noFill/>
          <a:ln w="9525"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098" name="Rectangle 10"/>
          <p:cNvSpPr>
            <a:spLocks noChangeArrowheads="1"/>
          </p:cNvSpPr>
          <p:nvPr/>
        </p:nvSpPr>
        <p:spPr bwMode="auto">
          <a:xfrm>
            <a:off x="0" y="0"/>
            <a:ext cx="9144000" cy="914400"/>
          </a:xfrm>
          <a:prstGeom prst="rect">
            <a:avLst/>
          </a:prstGeom>
          <a:solidFill>
            <a:srgbClr val="99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B2B2B2"/>
              </a:solidFill>
              <a:effectLst>
                <a:outerShdw blurRad="38100" dist="38100" dir="2700000" algn="tl">
                  <a:srgbClr val="000000"/>
                </a:outerShdw>
              </a:effectLst>
              <a:latin typeface="Times New Roman" pitchFamily="18" charset="0"/>
              <a:ea typeface="宋体" pitchFamily="2" charset="-122"/>
            </a:endParaRPr>
          </a:p>
        </p:txBody>
      </p:sp>
      <p:sp>
        <p:nvSpPr>
          <p:cNvPr id="345099" name="Text Box 11"/>
          <p:cNvSpPr txBox="1">
            <a:spLocks noChangeArrowheads="1"/>
          </p:cNvSpPr>
          <p:nvPr/>
        </p:nvSpPr>
        <p:spPr bwMode="auto">
          <a:xfrm>
            <a:off x="2001838" y="166688"/>
            <a:ext cx="4957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zh-CN" altLang="en-US" sz="4800" b="1" i="1">
                <a:effectLst>
                  <a:outerShdw blurRad="38100" dist="38100" dir="2700000" algn="tl">
                    <a:srgbClr val="C0C0C0"/>
                  </a:outerShdw>
                </a:effectLst>
                <a:latin typeface="Times New Roman" pitchFamily="18" charset="0"/>
                <a:ea typeface="黑体" pitchFamily="2" charset="-122"/>
              </a:rPr>
              <a:t>SMTP-POP-IMAP</a:t>
            </a:r>
            <a:endParaRPr lang="zh-CN" altLang="en-US" sz="2400">
              <a:latin typeface="Times New Roman" pitchFamily="18" charset="0"/>
              <a:ea typeface="宋体" pitchFamily="2" charset="-122"/>
            </a:endParaRPr>
          </a:p>
        </p:txBody>
      </p:sp>
      <p:sp>
        <p:nvSpPr>
          <p:cNvPr id="345100" name="未知"/>
          <p:cNvSpPr>
            <a:spLocks/>
          </p:cNvSpPr>
          <p:nvPr/>
        </p:nvSpPr>
        <p:spPr bwMode="auto">
          <a:xfrm>
            <a:off x="-519113" y="833438"/>
            <a:ext cx="10272713" cy="415925"/>
          </a:xfrm>
          <a:custGeom>
            <a:avLst/>
            <a:gdLst>
              <a:gd name="T0" fmla="*/ 1546 w 21600"/>
              <a:gd name="T1" fmla="*/ 2967 h 21600"/>
              <a:gd name="T2" fmla="*/ 10776 w 21600"/>
              <a:gd name="T3" fmla="*/ 21501 h 21600"/>
              <a:gd name="T4" fmla="*/ 20061 w 21600"/>
              <a:gd name="T5" fmla="*/ 3660 h 21600"/>
              <a:gd name="T6" fmla="*/ 1546 w 21600"/>
              <a:gd name="T7" fmla="*/ 2967 h 21600"/>
            </a:gdLst>
            <a:ahLst/>
            <a:cxnLst>
              <a:cxn ang="0">
                <a:pos x="T0" y="T1"/>
              </a:cxn>
              <a:cxn ang="0">
                <a:pos x="T2" y="T3"/>
              </a:cxn>
              <a:cxn ang="0">
                <a:pos x="T4" y="T5"/>
              </a:cxn>
              <a:cxn ang="0">
                <a:pos x="T6" y="T7"/>
              </a:cxn>
            </a:cxnLst>
            <a:rect l="0" t="0" r="r" b="b"/>
            <a:pathLst>
              <a:path w="21600" h="21600">
                <a:moveTo>
                  <a:pt x="1546" y="2967"/>
                </a:moveTo>
                <a:cubicBezTo>
                  <a:pt x="0" y="5935"/>
                  <a:pt x="7690" y="21402"/>
                  <a:pt x="10776" y="21501"/>
                </a:cubicBezTo>
                <a:cubicBezTo>
                  <a:pt x="13862" y="21600"/>
                  <a:pt x="21599" y="6760"/>
                  <a:pt x="20061" y="3660"/>
                </a:cubicBezTo>
                <a:cubicBezTo>
                  <a:pt x="18523" y="560"/>
                  <a:pt x="3093" y="0"/>
                  <a:pt x="1546" y="2967"/>
                </a:cubicBezTo>
                <a:close/>
              </a:path>
            </a:pathLst>
          </a:cu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638274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50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5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5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bldLvl="0" autoUpdateAnimBg="0"/>
      <p:bldP spid="345093" grpId="0" bldLvl="0" autoUpdateAnimBg="0"/>
      <p:bldP spid="345094" grpId="0" bldLvl="0" autoUpdateAnimBg="0"/>
      <p:bldP spid="345095"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3444</Words>
  <Application>Microsoft Office PowerPoint</Application>
  <PresentationFormat>全屏显示(4:3)</PresentationFormat>
  <Paragraphs>264</Paragraphs>
  <Slides>39</Slides>
  <Notes>0</Notes>
  <HiddenSlides>3</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Lenovo User</cp:lastModifiedBy>
  <cp:revision>4</cp:revision>
  <dcterms:modified xsi:type="dcterms:W3CDTF">2012-05-04T06:31:47Z</dcterms:modified>
</cp:coreProperties>
</file>