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716" r:id="rId3"/>
    <p:sldMasterId id="2147483730" r:id="rId4"/>
    <p:sldMasterId id="2147483812" r:id="rId5"/>
    <p:sldMasterId id="2147483819" r:id="rId6"/>
  </p:sldMasterIdLst>
  <p:notesMasterIdLst>
    <p:notesMasterId r:id="rId25"/>
  </p:notesMasterIdLst>
  <p:handoutMasterIdLst>
    <p:handoutMasterId r:id="rId26"/>
  </p:handoutMasterIdLst>
  <p:sldIdLst>
    <p:sldId id="275" r:id="rId7"/>
    <p:sldId id="276" r:id="rId8"/>
    <p:sldId id="277" r:id="rId9"/>
    <p:sldId id="256" r:id="rId10"/>
    <p:sldId id="257" r:id="rId11"/>
    <p:sldId id="258" r:id="rId12"/>
    <p:sldId id="270" r:id="rId13"/>
    <p:sldId id="271" r:id="rId14"/>
    <p:sldId id="272" r:id="rId15"/>
    <p:sldId id="273" r:id="rId16"/>
    <p:sldId id="269" r:id="rId17"/>
    <p:sldId id="263" r:id="rId18"/>
    <p:sldId id="260" r:id="rId19"/>
    <p:sldId id="264" r:id="rId20"/>
    <p:sldId id="265" r:id="rId21"/>
    <p:sldId id="261" r:id="rId22"/>
    <p:sldId id="267" r:id="rId23"/>
    <p:sldId id="26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8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DB64968-65C6-814D-A117-08E2AA5061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009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F757-291D-D342-80A3-268FA0BEAD4A}" type="datetimeFigureOut">
              <a:rPr kumimoji="1" lang="zh-CN" altLang="en-US" smtClean="0"/>
              <a:t>13-12-16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20431-9DEC-D546-AE71-20B8778EB9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734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867400"/>
            <a:ext cx="19621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1200"/>
            <a:ext cx="8191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91A980-1D0D-1542-A58C-E64839DBB9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1377" name="ShockwaveFlash1"/>
          <p:cNvPicPr preferRelativeResize="0">
            <a:picLocks noChangeArrowheads="1" noChangeShapeType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6524625"/>
            <a:ext cx="936625" cy="2159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24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25F1C-D20A-1F43-BFF2-70E52F9D43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49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E164C-7576-3F4F-8DD0-12785E9B20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958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8DE49-BB75-5545-9DC5-4FF78E7E7E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680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58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4038600" cy="5078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8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2A5C8-0307-5147-8890-ABE4A2BC02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912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867400"/>
            <a:ext cx="19621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1200"/>
            <a:ext cx="8191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1E97C2-B57C-4046-AC8F-E60532BD9C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2401" name="ShockwaveFlash1"/>
          <p:cNvPicPr preferRelativeResize="0">
            <a:picLocks noChangeArrowheads="1" noChangeShapeType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6524625"/>
            <a:ext cx="936625" cy="2159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166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8A8A8-09C4-014F-9E5D-2D0D44F757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351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5EF4E-220E-EC46-8A72-652C33D16F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094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E9C83-80D2-E441-9BE4-79C8C37B52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165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6F21D-EEBC-1647-8152-00ACA0979A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216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4BEDE-CB03-FB40-84BF-493CC392A5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59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D8EBC-F178-374B-AC8F-D04F991CD2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695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18BB1-571A-EE4C-B6D3-6F1544E2E1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121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2633F-C1C2-6B49-BB27-D9E5742A1C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296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C4344-0083-B94F-B193-DE18554A57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983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82B0D-6A31-D847-98D1-2F5A90AAC4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441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B2E64-FEB5-8648-8391-CE877B0C71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3463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5646F-DABD-BA49-8134-CE25439A64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081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58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4038600" cy="5078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8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2A32B-FA0D-0E40-AE97-BC56FBF0B2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2838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6134100"/>
            <a:ext cx="13239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40438"/>
            <a:ext cx="592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ShockwaveFlash1"/>
          <p:cNvPicPr preferRelativeResize="0">
            <a:picLocks noChangeArrowheads="1" noChangeShapeType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6524625"/>
            <a:ext cx="936625" cy="2159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1"/>
            <a:ext cx="7623175" cy="1752600"/>
          </a:xfrm>
        </p:spPr>
        <p:txBody>
          <a:bodyPr/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545510-2039-094E-8167-7B634AB56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9080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6DD386-83E1-7F44-BB0C-DF4EDBD4F8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9219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D454AB-957C-4643-AF81-CECC91D7D1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71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A93D3-F5FC-9549-811B-0D9F20B427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3818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19C2EF-F182-6740-9827-BF4E05BF9A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3966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FCC541-0B3E-504D-A6D9-B3D210E9A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4084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FEC7A1-D563-4249-AA3D-AB3F809F27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7777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B05845-D3D7-EF4A-A6BB-362BF06F45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6861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147BE6-23BD-AD44-A6E6-932B3749D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5018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FCE3A7-FD48-5B4A-8EE8-4B3A281315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1554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F2CB94-1949-C540-8D2F-A46AE698E4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91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07BFE6-1A94-374F-8653-BCCB6C9B3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661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EB93AE-9BAA-9F4D-926D-9DAC278619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5184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558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4038600" cy="5078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8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479795-3ACF-0841-90AA-930830F299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12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3B33E-7D24-E349-9716-E350436DFD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2709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867400"/>
            <a:ext cx="19621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1200"/>
            <a:ext cx="8191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ShockwaveFlash1"/>
          <p:cNvPicPr preferRelativeResize="0">
            <a:picLocks noChangeArrowheads="1" noChangeShapeType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6524625"/>
            <a:ext cx="936625" cy="2159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10" y="1524001"/>
            <a:ext cx="7623175" cy="1752600"/>
          </a:xfrm>
        </p:spPr>
        <p:txBody>
          <a:bodyPr/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7303C-A479-D84A-943D-2DF09317E6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79681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9C3EE-186B-7645-B9EF-047FDDDADB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7267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169FC-C1DD-A84F-BE20-C47DAAF24D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2937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F1579-7CCB-0A42-9A68-DD15BD15C0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0000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FDFCA-DC5F-7B45-B10C-C5235F4F6D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2517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59857-F419-B74A-BA3F-FDB66BFA3E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319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1F042-63D6-9B4B-95E4-213C589795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9511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F6644-59C4-3444-B2E2-5F06C60B17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9754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B2DCE-7C56-D142-B86B-D98D4A5CC8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8319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F7A27-CEB2-D84A-A560-A0B257AB89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83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277ED-097E-BE47-B263-DFC630891F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4964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48972-735E-A146-B81D-4B3E35C86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8291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3BE96-47EB-0E43-922B-5223C69286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0094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7"/>
            <a:ext cx="8229600" cy="558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4038600" cy="5078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8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B9905-504E-8B4A-9D3F-5F62C383B4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5503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3525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42856" y="6237312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fld id="{A7545510-2039-094E-8167-7B634AB56A7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3305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706437"/>
          </a:xfrm>
        </p:spPr>
        <p:txBody>
          <a:bodyPr/>
          <a:lstStyle>
            <a:lvl1pPr algn="l">
              <a:defRPr b="1">
                <a:solidFill>
                  <a:srgbClr val="8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904" y="1434631"/>
            <a:ext cx="8229600" cy="3925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04025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fld id="{8B6DD386-83E1-7F44-BB0C-DF4EDBD4F8F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4550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23075" y="6245225"/>
            <a:ext cx="2133600" cy="47625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3D454AB-957C-4643-AF81-CECC91D7D18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1192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706437"/>
          </a:xfrm>
        </p:spPr>
        <p:txBody>
          <a:bodyPr/>
          <a:lstStyle>
            <a:lvl1pPr algn="l">
              <a:defRPr b="1">
                <a:solidFill>
                  <a:srgbClr val="8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865" y="1453875"/>
            <a:ext cx="4038600" cy="392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8865" y="1453875"/>
            <a:ext cx="4038600" cy="392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5419C2EF-F182-6740-9827-BF4E05BF9A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83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824" y="-171400"/>
            <a:ext cx="8229600" cy="1143000"/>
          </a:xfrm>
        </p:spPr>
        <p:txBody>
          <a:bodyPr/>
          <a:lstStyle>
            <a:lvl1pPr algn="l">
              <a:defRPr b="1">
                <a:solidFill>
                  <a:srgbClr val="8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1175" y="6245225"/>
            <a:ext cx="2133600" cy="47625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CFCC541-0B3E-504D-A6D9-B3D210E9AA5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0749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706437"/>
          </a:xfrm>
        </p:spPr>
        <p:txBody>
          <a:bodyPr/>
          <a:lstStyle>
            <a:lvl1pPr algn="l">
              <a:defRPr b="1">
                <a:solidFill>
                  <a:srgbClr val="8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1175" y="6245225"/>
            <a:ext cx="2133600" cy="47625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99FEC7A1-D563-4249-AA3D-AB3F809F278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9058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3525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E91A980-1D0D-1542-A58C-E64839DBB97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405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74707-1B66-8240-BAA7-DFEBD83F44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3621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706437"/>
          </a:xfrm>
        </p:spPr>
        <p:txBody>
          <a:bodyPr/>
          <a:lstStyle>
            <a:lvl1pPr algn="l">
              <a:defRPr b="1">
                <a:solidFill>
                  <a:srgbClr val="8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904" y="1434631"/>
            <a:ext cx="8229600" cy="3925887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04025" y="6245225"/>
            <a:ext cx="2133600" cy="47625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04CD8EBC-F178-374B-AC8F-D04F991CD20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149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23075" y="6245225"/>
            <a:ext cx="2133600" cy="47625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506A93D3-F5FC-9549-811B-0D9F20B4271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1880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706437"/>
          </a:xfrm>
        </p:spPr>
        <p:txBody>
          <a:bodyPr/>
          <a:lstStyle>
            <a:lvl1pPr algn="l">
              <a:defRPr b="1">
                <a:solidFill>
                  <a:srgbClr val="8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865" y="1453875"/>
            <a:ext cx="4038600" cy="392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8865" y="1453875"/>
            <a:ext cx="4038600" cy="392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1FB3B33E-7D24-E349-9716-E350436DFDD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4757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1143000"/>
          </a:xfrm>
        </p:spPr>
        <p:txBody>
          <a:bodyPr/>
          <a:lstStyle>
            <a:lvl1pPr algn="l">
              <a:defRPr b="1">
                <a:solidFill>
                  <a:srgbClr val="8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1175" y="6245225"/>
            <a:ext cx="2133600" cy="47625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06A277ED-097E-BE47-B263-DFC630891F9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50623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706437"/>
          </a:xfrm>
        </p:spPr>
        <p:txBody>
          <a:bodyPr/>
          <a:lstStyle>
            <a:lvl1pPr algn="l">
              <a:defRPr b="1">
                <a:solidFill>
                  <a:srgbClr val="8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1175" y="6245225"/>
            <a:ext cx="2133600" cy="47625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76974707-1B66-8240-BAA7-DFEBD83F443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5392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1175" y="6245225"/>
            <a:ext cx="2133600" cy="47625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7A7DB0C4-B934-1645-BBF6-3D384123130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812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F546DCE1-E18F-F445-97E5-5CC094A718F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819783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0DB9E36E-D004-6C45-B8CB-668C81391F5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3207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925" y="424981"/>
            <a:ext cx="8229600" cy="706437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865" y="1396144"/>
            <a:ext cx="8229600" cy="39258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38425F1C-D20A-1F43-BFF2-70E52F9D437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8144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7650" y="944563"/>
            <a:ext cx="2060575" cy="49355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5925" y="944563"/>
            <a:ext cx="6029325" cy="49355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6B8E164C-7576-3F4F-8DD0-12785E9B205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03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DB0C4-B934-1645-BBF6-3D38412313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09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DCE1-E18F-F445-97E5-5CC094A71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07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9E36E-D004-6C45-B8CB-668C81391F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22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theme" Target="../theme/theme2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9.xml"/><Relationship Id="rId14" Type="http://schemas.openxmlformats.org/officeDocument/2006/relationships/theme" Target="../theme/theme3.xml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2.xml"/><Relationship Id="rId14" Type="http://schemas.openxmlformats.org/officeDocument/2006/relationships/theme" Target="../theme/theme4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9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8.xml"/><Relationship Id="rId7" Type="http://schemas.openxmlformats.org/officeDocument/2006/relationships/theme" Target="../theme/theme5.xm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9.xml"/><Relationship Id="rId12" Type="http://schemas.openxmlformats.org/officeDocument/2006/relationships/theme" Target="../theme/theme6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59.xml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</a:defRPr>
            </a:lvl1pPr>
          </a:lstStyle>
          <a:p>
            <a:pPr>
              <a:defRPr/>
            </a:pPr>
            <a:fld id="{62924CF9-43A7-CF4E-AA8F-59FCD81692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142038"/>
            <a:ext cx="1304925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38850"/>
            <a:ext cx="5921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400" b="1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</a:defRPr>
            </a:lvl1pPr>
          </a:lstStyle>
          <a:p>
            <a:pPr>
              <a:defRPr/>
            </a:pPr>
            <a:fld id="{20C5E810-E828-2547-BFB7-E93B0D8312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3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867400"/>
            <a:ext cx="19621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1200"/>
            <a:ext cx="8191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300788" y="620713"/>
            <a:ext cx="2916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smtClean="0">
                <a:solidFill>
                  <a:srgbClr val="E20000"/>
                </a:solidFill>
                <a:latin typeface="方正舒体" charset="0"/>
                <a:ea typeface="方正舒体" charset="0"/>
                <a:cs typeface="方正舒体" charset="0"/>
              </a:rPr>
              <a:t>软件工程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400" b="1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</a:defRPr>
            </a:lvl1pPr>
          </a:lstStyle>
          <a:p>
            <a:pPr>
              <a:defRPr/>
            </a:pPr>
            <a:fld id="{0A69C585-19AE-6540-A9C1-010EA1AC37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813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8135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6238875"/>
            <a:ext cx="5365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300788" y="620713"/>
            <a:ext cx="291623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E20000"/>
                </a:solidFill>
                <a:latin typeface="方正舒体" charset="0"/>
                <a:ea typeface="方正舒体" charset="0"/>
                <a:cs typeface="方正舒体" charset="0"/>
              </a:rPr>
              <a:t>软件工程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defRPr sz="24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defRPr sz="2400" b="1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8EC7FC84-25A6-0149-AD16-50129E7A53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915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867400"/>
            <a:ext cx="19621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1200"/>
            <a:ext cx="8191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300788" y="622300"/>
            <a:ext cx="291623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E20000"/>
                </a:solidFill>
                <a:latin typeface="方正舒体" charset="0"/>
                <a:ea typeface="方正舒体" charset="0"/>
                <a:cs typeface="方正舒体" charset="0"/>
              </a:rPr>
              <a:t>软件工程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400" b="1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944563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954213"/>
            <a:ext cx="8229600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b="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b="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b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62924CF9-43A7-CF4E-AA8F-59FCD81692D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黑体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黑体" pitchFamily="2" charset="-122"/>
          <a:cs typeface="黑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黑体" pitchFamily="2" charset="-122"/>
          <a:cs typeface="黑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黑体" pitchFamily="2" charset="-122"/>
          <a:cs typeface="黑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黑体" pitchFamily="2" charset="-122"/>
          <a:cs typeface="黑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黑体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黑体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944563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954213"/>
            <a:ext cx="8229600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b="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b="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b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62924CF9-43A7-CF4E-AA8F-59FCD81692D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黑体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黑体" pitchFamily="2" charset="-122"/>
          <a:cs typeface="黑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黑体" pitchFamily="2" charset="-122"/>
          <a:cs typeface="黑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黑体" pitchFamily="2" charset="-122"/>
          <a:cs typeface="黑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黑体" pitchFamily="2" charset="-122"/>
          <a:cs typeface="黑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黑体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黑体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DB0C4-B934-1645-BBF6-3D384123130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23528" y="44624"/>
            <a:ext cx="8208912" cy="674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/>
              <a:t>现有一段</a:t>
            </a:r>
            <a:r>
              <a:rPr lang="en-US" altLang="zh-CN" dirty="0"/>
              <a:t>C</a:t>
            </a:r>
            <a:r>
              <a:rPr lang="zh-CN" altLang="zh-CN" dirty="0"/>
              <a:t>语言程序如下：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dowork</a:t>
            </a:r>
            <a:r>
              <a:rPr lang="en-US" altLang="zh-CN" dirty="0"/>
              <a:t>( 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m=0;    </a:t>
            </a:r>
            <a:endParaRPr lang="zh-CN" altLang="zh-CN" dirty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while</a:t>
            </a:r>
            <a:r>
              <a:rPr lang="en-US" altLang="zh-CN" dirty="0"/>
              <a:t>(x&lt;y) </a:t>
            </a:r>
            <a:endParaRPr lang="zh-CN" altLang="zh-CN" dirty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if</a:t>
            </a:r>
            <a:r>
              <a:rPr lang="en-US" altLang="zh-CN" dirty="0"/>
              <a:t>((x&gt;5)&amp;&amp;(y&lt;6))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 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 </a:t>
            </a:r>
            <a:r>
              <a:rPr lang="en-US" altLang="zh-CN" dirty="0"/>
              <a:t>x=x*y-1;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 </a:t>
            </a:r>
            <a:r>
              <a:rPr lang="en-US" altLang="zh-CN" dirty="0"/>
              <a:t>}                           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 </a:t>
            </a:r>
            <a:r>
              <a:rPr lang="en-US" altLang="zh-CN" dirty="0"/>
              <a:t>if((x==4)||(y&gt;5))            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 </a:t>
            </a:r>
            <a:r>
              <a:rPr lang="en-US" altLang="zh-CN" dirty="0"/>
              <a:t>{ 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  </a:t>
            </a:r>
            <a:r>
              <a:rPr lang="en-US" altLang="zh-CN" dirty="0"/>
              <a:t>m=</a:t>
            </a:r>
            <a:r>
              <a:rPr lang="en-US" altLang="zh-CN" dirty="0" err="1"/>
              <a:t>x+y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 </a:t>
            </a:r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x</a:t>
            </a:r>
            <a:r>
              <a:rPr lang="en-US" altLang="zh-CN" dirty="0"/>
              <a:t>++; </a:t>
            </a:r>
            <a:endParaRPr lang="zh-CN" altLang="zh-CN" dirty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}</a:t>
            </a:r>
            <a:endParaRPr lang="zh-CN" altLang="zh-CN" dirty="0"/>
          </a:p>
          <a:p>
            <a:r>
              <a:rPr lang="en-US" altLang="zh-CN" dirty="0" err="1"/>
              <a:t>printf</a:t>
            </a:r>
            <a:r>
              <a:rPr lang="en-US" altLang="zh-CN" dirty="0"/>
              <a:t>(“%d,%d,%d”,</a:t>
            </a:r>
            <a:r>
              <a:rPr lang="en-US" altLang="zh-CN" dirty="0" err="1"/>
              <a:t>x,y,m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44008" y="476672"/>
            <a:ext cx="3960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endParaRPr lang="zh-CN" altLang="zh-CN" dirty="0"/>
          </a:p>
          <a:p>
            <a:pPr lvl="0"/>
            <a:r>
              <a:rPr lang="zh-CN" altLang="zh-CN" dirty="0" smtClean="0"/>
              <a:t>1</a:t>
            </a:r>
            <a:r>
              <a:rPr lang="zh-CN" altLang="zh-CN" dirty="0"/>
              <a:t>、</a:t>
            </a:r>
            <a:r>
              <a:rPr lang="zh-CN" altLang="zh-CN" dirty="0" smtClean="0"/>
              <a:t>给出以上程序对应程序控制流图。</a:t>
            </a:r>
            <a:endParaRPr lang="zh-CN" altLang="zh-CN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本段程序存在多少个独立路径</a:t>
            </a:r>
            <a:r>
              <a:rPr lang="zh-CN" altLang="zh-CN" dirty="0"/>
              <a:t>？具体给出各个独立路径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使用</a:t>
            </a:r>
            <a:r>
              <a:rPr lang="zh-CN" altLang="zh-CN" dirty="0"/>
              <a:t>基本路径测试法设计测试用例，满足上述独立路径覆盖要求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86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915400" cy="1143000"/>
          </a:xfrm>
        </p:spPr>
        <p:txBody>
          <a:bodyPr/>
          <a:lstStyle/>
          <a:p>
            <a:pPr>
              <a:defRPr/>
            </a:pPr>
            <a:r>
              <a:rPr lang="en-US" altLang="zh-CN" sz="3200" dirty="0">
                <a:solidFill>
                  <a:schemeClr val="tx1"/>
                </a:solidFill>
                <a:latin typeface="楷体_GB2312" charset="0"/>
                <a:ea typeface="楷体_GB2312" charset="0"/>
                <a:cs typeface="楷体_GB2312" charset="0"/>
              </a:rPr>
              <a:t>  </a:t>
            </a:r>
            <a:r>
              <a:rPr lang="zh-CN" altLang="en-US" sz="3200" dirty="0">
                <a:solidFill>
                  <a:schemeClr val="tx1"/>
                </a:solidFill>
                <a:latin typeface="楷体_GB2312" charset="0"/>
                <a:ea typeface="楷体_GB2312" charset="0"/>
                <a:cs typeface="楷体_GB2312" charset="0"/>
              </a:rPr>
              <a:t>三类维护占         维护在软件生存期</a:t>
            </a:r>
            <a:br>
              <a:rPr lang="zh-CN" altLang="en-US" sz="3200" dirty="0">
                <a:solidFill>
                  <a:schemeClr val="tx1"/>
                </a:solidFill>
                <a:latin typeface="楷体_GB2312" charset="0"/>
                <a:ea typeface="楷体_GB2312" charset="0"/>
                <a:cs typeface="楷体_GB2312" charset="0"/>
              </a:rPr>
            </a:br>
            <a:r>
              <a:rPr lang="zh-CN" altLang="en-US" sz="3200" dirty="0">
                <a:solidFill>
                  <a:schemeClr val="tx1"/>
                </a:solidFill>
                <a:latin typeface="楷体_GB2312" charset="0"/>
                <a:ea typeface="楷体_GB2312" charset="0"/>
                <a:cs typeface="楷体_GB2312" charset="0"/>
              </a:rPr>
              <a:t>  总维护比例	         所占比例</a:t>
            </a:r>
            <a:endParaRPr lang="zh-CN" altLang="en-US" dirty="0">
              <a:solidFill>
                <a:schemeClr val="tx1"/>
              </a:solidFill>
              <a:latin typeface="Garamond" charset="0"/>
              <a:ea typeface="宋体" charset="0"/>
            </a:endParaRPr>
          </a:p>
        </p:txBody>
      </p:sp>
      <p:pic>
        <p:nvPicPr>
          <p:cNvPr id="368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DD386-83E1-7F44-BB0C-DF4EDBD4F8F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cover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99392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宋体" charset="0"/>
              </a:rPr>
              <a:t>软件配置管理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052736"/>
            <a:ext cx="9144000" cy="45720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软件配置管理是一组跟踪和控制活动，</a:t>
            </a:r>
            <a:r>
              <a:rPr lang="zh-CN" altLang="en-US" dirty="0">
                <a:solidFill>
                  <a:srgbClr val="CC0000"/>
                </a:solidFill>
                <a:latin typeface="Arial" charset="0"/>
                <a:ea typeface="宋体" charset="0"/>
              </a:rPr>
              <a:t>开始</a:t>
            </a:r>
            <a:r>
              <a:rPr lang="zh-CN" altLang="en-US" dirty="0">
                <a:latin typeface="Arial" charset="0"/>
                <a:ea typeface="宋体" charset="0"/>
              </a:rPr>
              <a:t>于软件工程</a:t>
            </a:r>
            <a:r>
              <a:rPr lang="zh-CN" altLang="en-US" dirty="0">
                <a:solidFill>
                  <a:schemeClr val="accent2"/>
                </a:solidFill>
                <a:latin typeface="Arial" charset="0"/>
                <a:ea typeface="宋体" charset="0"/>
              </a:rPr>
              <a:t>项目开始之时</a:t>
            </a:r>
            <a:r>
              <a:rPr lang="zh-CN" altLang="en-US" dirty="0">
                <a:latin typeface="Arial" charset="0"/>
                <a:ea typeface="宋体" charset="0"/>
              </a:rPr>
              <a:t>，</a:t>
            </a:r>
            <a:r>
              <a:rPr lang="zh-CN" altLang="en-US" dirty="0">
                <a:solidFill>
                  <a:srgbClr val="CC0000"/>
                </a:solidFill>
                <a:latin typeface="Arial" charset="0"/>
                <a:ea typeface="宋体" charset="0"/>
              </a:rPr>
              <a:t>终止</a:t>
            </a:r>
            <a:r>
              <a:rPr lang="zh-CN" altLang="en-US" dirty="0">
                <a:latin typeface="Arial" charset="0"/>
                <a:ea typeface="宋体" charset="0"/>
              </a:rPr>
              <a:t>于</a:t>
            </a:r>
            <a:r>
              <a:rPr lang="zh-CN" altLang="en-US" dirty="0">
                <a:solidFill>
                  <a:schemeClr val="accent2"/>
                </a:solidFill>
                <a:latin typeface="Arial" charset="0"/>
                <a:ea typeface="宋体" charset="0"/>
              </a:rPr>
              <a:t>该软件被淘汰之时</a:t>
            </a:r>
          </a:p>
          <a:p>
            <a:pPr lvl="1"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软件过程中产生的所有信息项称为</a:t>
            </a:r>
            <a:r>
              <a:rPr lang="zh-CN" altLang="en-US" dirty="0">
                <a:solidFill>
                  <a:schemeClr val="accent2"/>
                </a:solidFill>
                <a:latin typeface="Arial" charset="0"/>
                <a:ea typeface="宋体" charset="0"/>
              </a:rPr>
              <a:t>软件配置</a:t>
            </a:r>
          </a:p>
          <a:p>
            <a:pPr lvl="2"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计算机程序、文档、数据</a:t>
            </a:r>
          </a:p>
          <a:p>
            <a:pPr lvl="2">
              <a:spcBef>
                <a:spcPct val="50000"/>
              </a:spcBef>
              <a:defRPr/>
            </a:pPr>
            <a:r>
              <a:rPr lang="zh-CN" altLang="en-US" dirty="0">
                <a:latin typeface="宋体" charset="0"/>
                <a:ea typeface="宋体" charset="0"/>
              </a:rPr>
              <a:t>是软件的具体形态在某一时刻的瞬时影像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DD386-83E1-7F44-BB0C-DF4EDBD4F8F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984" y="-171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宋体" charset="0"/>
              </a:rPr>
              <a:t>SCM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宋体" charset="0"/>
              </a:rPr>
              <a:t>场景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9144000" cy="53340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项目经理：监控软件的开发进展，把配置管理看成审核机制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配置管理员：把配置管理看作控制、跟踪和制定方针的机制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软件工程师：高效地工作，把配置管理看作变更、构建和访问控制机制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客户：使用产品，要遵守请求变更和指出产品缺陷的正式规程，把配置管理看作质量保证的机制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DD386-83E1-7F44-BB0C-DF4EDBD4F8F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99392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宋体" charset="0"/>
              </a:rPr>
              <a:t>基线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1096" y="1064096"/>
            <a:ext cx="8915400" cy="50292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软件开发中的里程碑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是已经通过正式评审和批准的规格说明或产品，它可以作为进一步开发的基础，并且只有通过正式的变更控制规程才能修改它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楷体_GB2312" charset="0"/>
                <a:ea typeface="宋体" charset="0"/>
              </a:rPr>
              <a:t>基线的作用是把各阶段工作的划分更加明确化，以便于检验和肯定阶段成果。</a:t>
            </a:r>
            <a:endParaRPr lang="zh-CN" altLang="en-US" dirty="0">
              <a:latin typeface="宋体" charset="0"/>
              <a:ea typeface="宋体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DD386-83E1-7F44-BB0C-DF4EDBD4F8F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1000" y="914400"/>
            <a:ext cx="8229600" cy="5715000"/>
          </a:xfrm>
          <a:prstGeom prst="rect">
            <a:avLst/>
          </a:prstGeom>
          <a:solidFill>
            <a:srgbClr val="96E3FE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-99392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宋体" charset="0"/>
              </a:rPr>
              <a:t>基线（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宋体" charset="0"/>
              </a:rPr>
              <a:t>II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宋体" charset="0"/>
              </a:rPr>
              <a:t>）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9163"/>
            <a:ext cx="8001000" cy="5718175"/>
          </a:xfrm>
          <a:prstGeom prst="rect">
            <a:avLst/>
          </a:prstGeom>
          <a:solidFill>
            <a:srgbClr val="96E3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EC7A1-D563-4249-AA3D-AB3F809F278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99392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宋体" charset="0"/>
              </a:rPr>
              <a:t>软件配置项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0" y="878160"/>
            <a:ext cx="9144000" cy="57912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缩写为</a:t>
            </a:r>
            <a:r>
              <a:rPr lang="en-US" altLang="zh-CN" dirty="0">
                <a:latin typeface="Arial" charset="0"/>
                <a:ea typeface="宋体" charset="0"/>
              </a:rPr>
              <a:t>SCI</a:t>
            </a:r>
            <a:r>
              <a:rPr lang="zh-CN" altLang="en-US" dirty="0">
                <a:latin typeface="Arial" charset="0"/>
                <a:ea typeface="宋体" charset="0"/>
              </a:rPr>
              <a:t>，在软件工程过程中创建的信息：</a:t>
            </a:r>
          </a:p>
          <a:p>
            <a:pPr lvl="1">
              <a:spcBef>
                <a:spcPct val="50000"/>
              </a:spcBef>
              <a:defRPr/>
            </a:pPr>
            <a:r>
              <a:rPr lang="zh-CN" altLang="en-US" dirty="0">
                <a:latin typeface="宋体" charset="0"/>
                <a:ea typeface="宋体" charset="0"/>
              </a:rPr>
              <a:t>系统规格说明、项目实施计划、需求说明、可执行的原型、初步的用户手册、设计规格说明、 </a:t>
            </a:r>
            <a:r>
              <a:rPr noProof="1">
                <a:latin typeface="宋体" charset="0"/>
                <a:ea typeface="宋体" charset="0"/>
              </a:rPr>
              <a:t>源代码清单</a:t>
            </a:r>
            <a:r>
              <a:rPr lang="en-US" dirty="0">
                <a:latin typeface="宋体" charset="0"/>
                <a:ea typeface="宋体" charset="0"/>
              </a:rPr>
              <a:t>、</a:t>
            </a:r>
            <a:r>
              <a:rPr noProof="1">
                <a:latin typeface="宋体" charset="0"/>
                <a:ea typeface="宋体" charset="0"/>
              </a:rPr>
              <a:t>测试计划和过程、测试用例和测试结果记录</a:t>
            </a:r>
            <a:r>
              <a:rPr lang="en-US" dirty="0">
                <a:latin typeface="宋体" charset="0"/>
                <a:ea typeface="宋体" charset="0"/>
              </a:rPr>
              <a:t>、</a:t>
            </a:r>
            <a:r>
              <a:rPr noProof="1">
                <a:latin typeface="宋体" charset="0"/>
                <a:ea typeface="宋体" charset="0"/>
              </a:rPr>
              <a:t>操作和安装手册</a:t>
            </a:r>
            <a:r>
              <a:rPr lang="en-US" dirty="0">
                <a:latin typeface="宋体" charset="0"/>
                <a:ea typeface="宋体" charset="0"/>
              </a:rPr>
              <a:t>、</a:t>
            </a:r>
            <a:r>
              <a:rPr noProof="1">
                <a:latin typeface="宋体" charset="0"/>
                <a:ea typeface="宋体" charset="0"/>
              </a:rPr>
              <a:t>可执行程序</a:t>
            </a:r>
            <a:r>
              <a:rPr lang="en-US" dirty="0">
                <a:latin typeface="宋体" charset="0"/>
                <a:ea typeface="宋体" charset="0"/>
              </a:rPr>
              <a:t>、</a:t>
            </a:r>
            <a:r>
              <a:rPr noProof="1">
                <a:latin typeface="宋体" charset="0"/>
                <a:ea typeface="宋体" charset="0"/>
              </a:rPr>
              <a:t>数据库描述</a:t>
            </a:r>
            <a:r>
              <a:rPr lang="en-US" dirty="0">
                <a:latin typeface="宋体" charset="0"/>
                <a:ea typeface="宋体" charset="0"/>
              </a:rPr>
              <a:t>、 </a:t>
            </a:r>
            <a:r>
              <a:rPr noProof="1">
                <a:latin typeface="宋体" charset="0"/>
                <a:ea typeface="宋体" charset="0"/>
              </a:rPr>
              <a:t>正式用户手册</a:t>
            </a:r>
            <a:r>
              <a:rPr lang="en-US" dirty="0">
                <a:latin typeface="宋体" charset="0"/>
                <a:ea typeface="宋体" charset="0"/>
              </a:rPr>
              <a:t>、</a:t>
            </a:r>
            <a:r>
              <a:rPr noProof="1">
                <a:latin typeface="宋体" charset="0"/>
                <a:ea typeface="宋体" charset="0"/>
              </a:rPr>
              <a:t>维护文档（软件问题报告、维护请求、工程变更次序）</a:t>
            </a:r>
            <a:r>
              <a:rPr lang="en-US" dirty="0">
                <a:latin typeface="宋体" charset="0"/>
                <a:ea typeface="宋体" charset="0"/>
              </a:rPr>
              <a:t>、</a:t>
            </a:r>
            <a:r>
              <a:rPr noProof="1">
                <a:latin typeface="宋体" charset="0"/>
                <a:ea typeface="宋体" charset="0"/>
              </a:rPr>
              <a:t>软件工程标准</a:t>
            </a:r>
            <a:r>
              <a:rPr lang="en-US" dirty="0">
                <a:latin typeface="宋体" charset="0"/>
                <a:ea typeface="宋体" charset="0"/>
              </a:rPr>
              <a:t>、</a:t>
            </a:r>
            <a:r>
              <a:rPr noProof="1">
                <a:latin typeface="宋体" charset="0"/>
                <a:ea typeface="宋体" charset="0"/>
              </a:rPr>
              <a:t>项目开发总结</a:t>
            </a:r>
            <a:r>
              <a:rPr altLang="zh-CN" noProof="1">
                <a:latin typeface="宋体" charset="0"/>
                <a:ea typeface="宋体" charset="0"/>
              </a:rPr>
              <a:t>等</a:t>
            </a:r>
            <a:endParaRPr lang="zh-CN" altLang="en-US" dirty="0">
              <a:latin typeface="宋体" charset="0"/>
              <a:ea typeface="宋体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在现实中，将</a:t>
            </a:r>
            <a:r>
              <a:rPr lang="en-US" altLang="zh-CN" dirty="0">
                <a:latin typeface="Arial" charset="0"/>
                <a:ea typeface="宋体" charset="0"/>
              </a:rPr>
              <a:t>SCI</a:t>
            </a:r>
            <a:r>
              <a:rPr lang="zh-CN" altLang="en-US" dirty="0">
                <a:latin typeface="Arial" charset="0"/>
                <a:ea typeface="宋体" charset="0"/>
              </a:rPr>
              <a:t>组织成配置对象，这些配置对象具有自己的名字，并且按类别存储在项目数据库中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DD386-83E1-7F44-BB0C-DF4EDBD4F8F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984" y="-171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宋体" charset="0"/>
              </a:rPr>
              <a:t>SCM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宋体" charset="0"/>
              </a:rPr>
              <a:t>中心存储库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720"/>
            <a:ext cx="9144000" cy="53340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一组机制和数据结构，使软件团队可以有效地管理变更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功能：一般数据管理功能、数据完整性，信息共享、工具集成、数据集成、文档标准化等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工具：版本控制、相关性跟踪和变更管理、需求跟踪、配置管理、审核跟踪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过程：统一标识软件配置项、管理一个或多个软件配置项的变量、便于构造应用的不同版本、在配置深化时，保持软件质量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DD386-83E1-7F44-BB0C-DF4EDBD4F8F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-171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宋体" charset="0"/>
              </a:rPr>
              <a:t>版本和发布管理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9144000" cy="51054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版本：某个特定系统的一个配置</a:t>
            </a:r>
          </a:p>
          <a:p>
            <a:pPr lvl="1"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就是一个系统实例，在某种程度上区别于其他系统实例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发布：</a:t>
            </a:r>
            <a:r>
              <a:rPr lang="zh-CN" altLang="en-US" dirty="0" smtClean="0">
                <a:latin typeface="Arial" charset="0"/>
                <a:ea typeface="宋体" charset="0"/>
              </a:rPr>
              <a:t>一个改进</a:t>
            </a:r>
            <a:r>
              <a:rPr lang="zh-CN" altLang="en-US" dirty="0" smtClean="0">
                <a:latin typeface="Arial" charset="0"/>
                <a:ea typeface="宋体" charset="0"/>
              </a:rPr>
              <a:t>了</a:t>
            </a:r>
            <a:r>
              <a:rPr lang="zh-CN" altLang="en-US" dirty="0" smtClean="0">
                <a:latin typeface="Arial" charset="0"/>
                <a:ea typeface="宋体" charset="0"/>
              </a:rPr>
              <a:t>的系统</a:t>
            </a:r>
            <a:r>
              <a:rPr lang="zh-CN" altLang="en-US" dirty="0">
                <a:latin typeface="Arial" charset="0"/>
                <a:ea typeface="宋体" charset="0"/>
              </a:rPr>
              <a:t>，用于替代原系统</a:t>
            </a:r>
          </a:p>
          <a:p>
            <a:pPr lvl="1"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分发给客户的版本</a:t>
            </a:r>
          </a:p>
          <a:p>
            <a:pPr lvl="1"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一个系统的版本要比发布版本多得多，因为一个系统的内部版本是为内部开发或测试而创建的，有些根本不会发布给客户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DD386-83E1-7F44-BB0C-DF4EDBD4F8F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000896"/>
            <a:ext cx="4953000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171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宋体" charset="0"/>
              </a:rPr>
              <a:t>版本和发布管理（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宋体" charset="0"/>
              </a:rPr>
              <a:t>II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宋体" charset="0"/>
              </a:rPr>
              <a:t>）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6512" y="736848"/>
            <a:ext cx="9144000" cy="3124200"/>
          </a:xfrm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333333"/>
                </a:solidFill>
                <a:latin typeface="Verdana" charset="0"/>
                <a:ea typeface="宋体" charset="0"/>
              </a:rPr>
              <a:t>Window </a:t>
            </a:r>
            <a:r>
              <a:rPr lang="zh-CN" altLang="en-US" sz="2800" dirty="0">
                <a:solidFill>
                  <a:srgbClr val="333333"/>
                </a:solidFill>
                <a:latin typeface="Verdana" charset="0"/>
                <a:ea typeface="宋体" charset="0"/>
              </a:rPr>
              <a:t>下的版本号管理策略：</a:t>
            </a:r>
            <a:r>
              <a:rPr lang="zh-CN" altLang="en-US" sz="1800" dirty="0">
                <a:solidFill>
                  <a:srgbClr val="333333"/>
                </a:solidFill>
                <a:latin typeface="Verdana" charset="0"/>
                <a:ea typeface="宋体" charset="0"/>
              </a:rPr>
              <a:t/>
            </a:r>
            <a:br>
              <a:rPr lang="zh-CN" altLang="en-US" sz="1800" dirty="0">
                <a:solidFill>
                  <a:srgbClr val="333333"/>
                </a:solidFill>
                <a:latin typeface="Verdana" charset="0"/>
                <a:ea typeface="宋体" charset="0"/>
              </a:rPr>
            </a:br>
            <a:r>
              <a:rPr lang="en-US" altLang="zh-CN" dirty="0">
                <a:solidFill>
                  <a:srgbClr val="333333"/>
                </a:solidFill>
                <a:latin typeface="宋体" charset="0"/>
                <a:ea typeface="宋体" charset="0"/>
              </a:rPr>
              <a:t>1. </a:t>
            </a:r>
            <a:r>
              <a:rPr lang="zh-CN" altLang="en-US" dirty="0">
                <a:solidFill>
                  <a:srgbClr val="333333"/>
                </a:solidFill>
                <a:latin typeface="宋体" charset="0"/>
                <a:ea typeface="宋体" charset="0"/>
              </a:rPr>
              <a:t>项目初版时，版本号为 </a:t>
            </a:r>
            <a:r>
              <a:rPr lang="en-US" altLang="zh-CN" dirty="0">
                <a:solidFill>
                  <a:srgbClr val="333333"/>
                </a:solidFill>
                <a:latin typeface="宋体" charset="0"/>
                <a:ea typeface="宋体" charset="0"/>
              </a:rPr>
              <a:t>1.0 </a:t>
            </a:r>
            <a:r>
              <a:rPr lang="zh-CN" altLang="en-US" dirty="0">
                <a:solidFill>
                  <a:srgbClr val="333333"/>
                </a:solidFill>
                <a:latin typeface="宋体" charset="0"/>
                <a:ea typeface="宋体" charset="0"/>
              </a:rPr>
              <a:t>或 </a:t>
            </a:r>
            <a:r>
              <a:rPr lang="en-US" altLang="zh-CN" dirty="0">
                <a:solidFill>
                  <a:srgbClr val="333333"/>
                </a:solidFill>
                <a:latin typeface="宋体" charset="0"/>
                <a:ea typeface="宋体" charset="0"/>
              </a:rPr>
              <a:t>1.00</a:t>
            </a:r>
            <a:r>
              <a:rPr lang="zh-CN" altLang="en-US" dirty="0">
                <a:solidFill>
                  <a:srgbClr val="333333"/>
                </a:solidFill>
                <a:latin typeface="宋体" charset="0"/>
                <a:ea typeface="宋体" charset="0"/>
              </a:rPr>
              <a:t>；</a:t>
            </a:r>
            <a:br>
              <a:rPr lang="zh-CN" altLang="en-US" dirty="0">
                <a:solidFill>
                  <a:srgbClr val="333333"/>
                </a:solidFill>
                <a:latin typeface="宋体" charset="0"/>
                <a:ea typeface="宋体" charset="0"/>
              </a:rPr>
            </a:br>
            <a:r>
              <a:rPr lang="en-US" altLang="zh-CN" dirty="0">
                <a:solidFill>
                  <a:srgbClr val="333333"/>
                </a:solidFill>
                <a:latin typeface="宋体" charset="0"/>
                <a:ea typeface="宋体" charset="0"/>
              </a:rPr>
              <a:t>2. </a:t>
            </a:r>
            <a:r>
              <a:rPr lang="zh-CN" altLang="en-US" dirty="0">
                <a:solidFill>
                  <a:srgbClr val="333333"/>
                </a:solidFill>
                <a:latin typeface="宋体" charset="0"/>
                <a:ea typeface="宋体" charset="0"/>
              </a:rPr>
              <a:t>当项目在进行了局部修改或 </a:t>
            </a:r>
            <a:r>
              <a:rPr lang="en-US" altLang="zh-CN" dirty="0">
                <a:solidFill>
                  <a:srgbClr val="333333"/>
                </a:solidFill>
                <a:latin typeface="宋体" charset="0"/>
                <a:ea typeface="宋体" charset="0"/>
              </a:rPr>
              <a:t>bug </a:t>
            </a:r>
            <a:r>
              <a:rPr lang="zh-CN" altLang="en-US" dirty="0">
                <a:solidFill>
                  <a:srgbClr val="333333"/>
                </a:solidFill>
                <a:latin typeface="宋体" charset="0"/>
                <a:ea typeface="宋体" charset="0"/>
              </a:rPr>
              <a:t>修正时，主版本号和子版本号都不变，修正版本号加 </a:t>
            </a:r>
            <a:r>
              <a:rPr lang="en-US" altLang="zh-CN" dirty="0">
                <a:solidFill>
                  <a:srgbClr val="333333"/>
                </a:solidFill>
                <a:latin typeface="宋体" charset="0"/>
                <a:ea typeface="宋体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宋体" charset="0"/>
                <a:ea typeface="宋体" charset="0"/>
              </a:rPr>
              <a:t>；</a:t>
            </a:r>
            <a:br>
              <a:rPr lang="zh-CN" altLang="en-US" dirty="0">
                <a:solidFill>
                  <a:srgbClr val="333333"/>
                </a:solidFill>
                <a:latin typeface="宋体" charset="0"/>
                <a:ea typeface="宋体" charset="0"/>
              </a:rPr>
            </a:br>
            <a:r>
              <a:rPr lang="en-US" altLang="zh-CN" dirty="0">
                <a:solidFill>
                  <a:srgbClr val="333333"/>
                </a:solidFill>
                <a:latin typeface="宋体" charset="0"/>
                <a:ea typeface="宋体" charset="0"/>
              </a:rPr>
              <a:t>3. </a:t>
            </a:r>
            <a:r>
              <a:rPr lang="zh-CN" altLang="en-US" dirty="0">
                <a:solidFill>
                  <a:srgbClr val="333333"/>
                </a:solidFill>
                <a:latin typeface="宋体" charset="0"/>
                <a:ea typeface="宋体" charset="0"/>
              </a:rPr>
              <a:t>当项目在原有的基础上增加了部分功能时，主版本号不变，子版本号加 </a:t>
            </a:r>
            <a:r>
              <a:rPr lang="en-US" altLang="zh-CN" dirty="0">
                <a:solidFill>
                  <a:srgbClr val="333333"/>
                </a:solidFill>
                <a:latin typeface="宋体" charset="0"/>
                <a:ea typeface="宋体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宋体" charset="0"/>
                <a:ea typeface="宋体" charset="0"/>
              </a:rPr>
              <a:t>，修正版本号复位为 </a:t>
            </a:r>
            <a:r>
              <a:rPr lang="en-US" altLang="zh-CN" dirty="0">
                <a:solidFill>
                  <a:srgbClr val="333333"/>
                </a:solidFill>
                <a:latin typeface="宋体" charset="0"/>
                <a:ea typeface="宋体" charset="0"/>
              </a:rPr>
              <a:t>0</a:t>
            </a:r>
            <a:r>
              <a:rPr lang="zh-CN" altLang="en-US" dirty="0">
                <a:solidFill>
                  <a:srgbClr val="333333"/>
                </a:solidFill>
                <a:latin typeface="宋体" charset="0"/>
                <a:ea typeface="宋体" charset="0"/>
              </a:rPr>
              <a:t>，因而可以被忽略掉；</a:t>
            </a:r>
            <a:br>
              <a:rPr lang="zh-CN" altLang="en-US" dirty="0">
                <a:solidFill>
                  <a:srgbClr val="333333"/>
                </a:solidFill>
                <a:latin typeface="宋体" charset="0"/>
                <a:ea typeface="宋体" charset="0"/>
              </a:rPr>
            </a:br>
            <a:r>
              <a:rPr lang="en-US" altLang="zh-CN" dirty="0">
                <a:solidFill>
                  <a:srgbClr val="333333"/>
                </a:solidFill>
                <a:latin typeface="宋体" charset="0"/>
                <a:ea typeface="宋体" charset="0"/>
              </a:rPr>
              <a:t>4. </a:t>
            </a:r>
            <a:r>
              <a:rPr lang="zh-CN" altLang="en-US" dirty="0">
                <a:solidFill>
                  <a:srgbClr val="333333"/>
                </a:solidFill>
                <a:latin typeface="宋体" charset="0"/>
                <a:ea typeface="宋体" charset="0"/>
              </a:rPr>
              <a:t>当项目在进行了重大修改或局部修正累积较多，而导致项目整体发生全局变化时，主版本号加 </a:t>
            </a:r>
            <a:r>
              <a:rPr lang="en-US" altLang="zh-CN" dirty="0">
                <a:solidFill>
                  <a:srgbClr val="333333"/>
                </a:solidFill>
                <a:latin typeface="宋体" charset="0"/>
                <a:ea typeface="宋体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宋体" charset="0"/>
                <a:ea typeface="宋体" charset="0"/>
              </a:rPr>
              <a:t>；</a:t>
            </a:r>
            <a:br>
              <a:rPr lang="zh-CN" altLang="en-US" dirty="0">
                <a:solidFill>
                  <a:srgbClr val="333333"/>
                </a:solidFill>
                <a:latin typeface="宋体" charset="0"/>
                <a:ea typeface="宋体" charset="0"/>
              </a:rPr>
            </a:br>
            <a:endParaRPr lang="zh-CN" altLang="en-US" dirty="0">
              <a:solidFill>
                <a:srgbClr val="333333"/>
              </a:solidFill>
              <a:latin typeface="宋体" charset="0"/>
              <a:ea typeface="宋体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DD386-83E1-7F44-BB0C-DF4EDBD4F8F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DB0C4-B934-1645-BBF6-3D384123130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851920" y="0"/>
            <a:ext cx="309634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结点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/>
              <a:t>m=0</a:t>
            </a:r>
            <a:endParaRPr lang="zh-CN" altLang="zh-CN" dirty="0"/>
          </a:p>
          <a:p>
            <a:r>
              <a:rPr lang="zh-CN" altLang="zh-CN" dirty="0"/>
              <a:t>结点</a:t>
            </a:r>
            <a:r>
              <a:rPr lang="en-US" altLang="zh-CN" dirty="0"/>
              <a:t>2</a:t>
            </a:r>
            <a:r>
              <a:rPr lang="zh-CN" altLang="zh-CN" dirty="0"/>
              <a:t>：</a:t>
            </a:r>
            <a:r>
              <a:rPr lang="en-US" altLang="zh-CN" dirty="0"/>
              <a:t>x&lt;y</a:t>
            </a:r>
            <a:endParaRPr lang="zh-CN" altLang="zh-CN" dirty="0"/>
          </a:p>
          <a:p>
            <a:r>
              <a:rPr lang="zh-CN" altLang="zh-CN" dirty="0"/>
              <a:t>结点</a:t>
            </a:r>
            <a:r>
              <a:rPr lang="en-US" altLang="zh-CN" dirty="0"/>
              <a:t>3</a:t>
            </a:r>
            <a:r>
              <a:rPr lang="zh-CN" altLang="zh-CN" dirty="0"/>
              <a:t>：</a:t>
            </a:r>
            <a:r>
              <a:rPr lang="en-US" altLang="zh-CN" dirty="0"/>
              <a:t>x&gt;5</a:t>
            </a:r>
            <a:endParaRPr lang="zh-CN" altLang="zh-CN" dirty="0"/>
          </a:p>
          <a:p>
            <a:r>
              <a:rPr lang="zh-CN" altLang="zh-CN" dirty="0"/>
              <a:t>结点</a:t>
            </a:r>
            <a:r>
              <a:rPr lang="en-US" altLang="zh-CN" dirty="0"/>
              <a:t>4</a:t>
            </a:r>
            <a:r>
              <a:rPr lang="zh-CN" altLang="zh-CN" dirty="0"/>
              <a:t>：</a:t>
            </a:r>
            <a:r>
              <a:rPr lang="en-US" altLang="zh-CN" dirty="0"/>
              <a:t>y&lt;6</a:t>
            </a:r>
            <a:endParaRPr lang="zh-CN" altLang="zh-CN" dirty="0"/>
          </a:p>
          <a:p>
            <a:r>
              <a:rPr lang="zh-CN" altLang="zh-CN" dirty="0"/>
              <a:t>结点</a:t>
            </a:r>
            <a:r>
              <a:rPr lang="en-US" altLang="zh-CN" dirty="0"/>
              <a:t>5</a:t>
            </a:r>
            <a:r>
              <a:rPr lang="zh-CN" altLang="zh-CN" dirty="0"/>
              <a:t>：</a:t>
            </a:r>
            <a:r>
              <a:rPr lang="en-US" altLang="zh-CN" dirty="0"/>
              <a:t>x=x*y+1</a:t>
            </a:r>
            <a:endParaRPr lang="zh-CN" altLang="zh-CN" dirty="0"/>
          </a:p>
          <a:p>
            <a:r>
              <a:rPr lang="zh-CN" altLang="zh-CN" dirty="0"/>
              <a:t>结点</a:t>
            </a:r>
            <a:r>
              <a:rPr lang="en-US" altLang="zh-CN" dirty="0"/>
              <a:t>6</a:t>
            </a:r>
            <a:r>
              <a:rPr lang="zh-CN" altLang="zh-CN" dirty="0"/>
              <a:t>：</a:t>
            </a:r>
            <a:r>
              <a:rPr lang="en-US" altLang="zh-CN" dirty="0"/>
              <a:t>x==4</a:t>
            </a:r>
            <a:endParaRPr lang="zh-CN" altLang="zh-CN" dirty="0"/>
          </a:p>
          <a:p>
            <a:r>
              <a:rPr lang="zh-CN" altLang="zh-CN" dirty="0"/>
              <a:t>结点</a:t>
            </a:r>
            <a:r>
              <a:rPr lang="en-US" altLang="zh-CN" dirty="0"/>
              <a:t>7</a:t>
            </a:r>
            <a:r>
              <a:rPr lang="zh-CN" altLang="zh-CN" dirty="0"/>
              <a:t>：</a:t>
            </a:r>
            <a:r>
              <a:rPr lang="en-US" altLang="zh-CN" dirty="0"/>
              <a:t>y&gt;5</a:t>
            </a:r>
            <a:endParaRPr lang="zh-CN" altLang="zh-CN" dirty="0"/>
          </a:p>
          <a:p>
            <a:r>
              <a:rPr lang="zh-CN" altLang="zh-CN" dirty="0"/>
              <a:t>结点</a:t>
            </a:r>
            <a:r>
              <a:rPr lang="en-US" altLang="zh-CN" dirty="0"/>
              <a:t>8</a:t>
            </a:r>
            <a:r>
              <a:rPr lang="zh-CN" altLang="zh-CN" dirty="0"/>
              <a:t>：</a:t>
            </a:r>
            <a:r>
              <a:rPr lang="en-US" altLang="zh-CN" dirty="0"/>
              <a:t>m=</a:t>
            </a:r>
            <a:r>
              <a:rPr lang="en-US" altLang="zh-CN" dirty="0" err="1"/>
              <a:t>x+y</a:t>
            </a:r>
            <a:endParaRPr lang="zh-CN" altLang="zh-CN" dirty="0"/>
          </a:p>
          <a:p>
            <a:r>
              <a:rPr lang="zh-CN" altLang="zh-CN" dirty="0"/>
              <a:t>结点</a:t>
            </a:r>
            <a:r>
              <a:rPr lang="en-US" altLang="zh-CN" dirty="0"/>
              <a:t>9</a:t>
            </a:r>
            <a:r>
              <a:rPr lang="zh-CN" altLang="zh-CN" dirty="0"/>
              <a:t>：</a:t>
            </a:r>
            <a:r>
              <a:rPr lang="en-US" altLang="zh-CN" dirty="0"/>
              <a:t>x++</a:t>
            </a:r>
            <a:endParaRPr lang="zh-CN" altLang="zh-CN" dirty="0"/>
          </a:p>
          <a:p>
            <a:r>
              <a:rPr lang="zh-CN" altLang="zh-CN" dirty="0"/>
              <a:t>结点</a:t>
            </a:r>
            <a:r>
              <a:rPr lang="en-US" altLang="zh-CN" dirty="0"/>
              <a:t>10</a:t>
            </a:r>
            <a:r>
              <a:rPr lang="zh-CN" altLang="zh-CN" dirty="0"/>
              <a:t>：</a:t>
            </a:r>
            <a:r>
              <a:rPr lang="en-US" altLang="zh-CN" dirty="0" err="1"/>
              <a:t>printf</a:t>
            </a:r>
            <a:r>
              <a:rPr lang="zh-CN" altLang="zh-CN" dirty="0"/>
              <a:t>语句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528" y="44624"/>
            <a:ext cx="3600400" cy="674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/>
              <a:t>现有一段</a:t>
            </a:r>
            <a:r>
              <a:rPr lang="en-US" altLang="zh-CN" dirty="0"/>
              <a:t>C</a:t>
            </a:r>
            <a:r>
              <a:rPr lang="zh-CN" altLang="zh-CN" dirty="0"/>
              <a:t>语言程序如下：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dowork</a:t>
            </a:r>
            <a:r>
              <a:rPr lang="en-US" altLang="zh-CN" dirty="0"/>
              <a:t>( 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m=0;    </a:t>
            </a:r>
            <a:endParaRPr lang="zh-CN" altLang="zh-CN" dirty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while</a:t>
            </a:r>
            <a:r>
              <a:rPr lang="en-US" altLang="zh-CN" dirty="0"/>
              <a:t>(x&lt;y) </a:t>
            </a:r>
            <a:endParaRPr lang="zh-CN" altLang="zh-CN" dirty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if</a:t>
            </a:r>
            <a:r>
              <a:rPr lang="en-US" altLang="zh-CN" dirty="0"/>
              <a:t>((x&gt;5)&amp;&amp;(y&lt;6))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 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 </a:t>
            </a:r>
            <a:r>
              <a:rPr lang="en-US" altLang="zh-CN" dirty="0"/>
              <a:t>x=x*y-1;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 </a:t>
            </a:r>
            <a:r>
              <a:rPr lang="en-US" altLang="zh-CN" dirty="0"/>
              <a:t>}                           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 </a:t>
            </a:r>
            <a:r>
              <a:rPr lang="en-US" altLang="zh-CN" dirty="0"/>
              <a:t>if((x==4)||(y&gt;5))            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 </a:t>
            </a:r>
            <a:r>
              <a:rPr lang="en-US" altLang="zh-CN" dirty="0"/>
              <a:t>{ 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  </a:t>
            </a:r>
            <a:r>
              <a:rPr lang="en-US" altLang="zh-CN" dirty="0"/>
              <a:t>m=</a:t>
            </a:r>
            <a:r>
              <a:rPr lang="en-US" altLang="zh-CN" dirty="0" err="1"/>
              <a:t>x+y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 </a:t>
            </a:r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x</a:t>
            </a:r>
            <a:r>
              <a:rPr lang="en-US" altLang="zh-CN" dirty="0"/>
              <a:t>++; </a:t>
            </a:r>
            <a:endParaRPr lang="zh-CN" altLang="zh-CN" dirty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}</a:t>
            </a:r>
            <a:endParaRPr lang="zh-CN" altLang="zh-CN" dirty="0"/>
          </a:p>
          <a:p>
            <a:r>
              <a:rPr lang="en-US" altLang="zh-CN" dirty="0" err="1"/>
              <a:t>printf</a:t>
            </a:r>
            <a:r>
              <a:rPr lang="en-US" altLang="zh-CN" dirty="0"/>
              <a:t>(“%d,%d,%d”,</a:t>
            </a:r>
            <a:r>
              <a:rPr lang="en-US" altLang="zh-CN" dirty="0" err="1"/>
              <a:t>x,y,m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88640"/>
            <a:ext cx="230425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3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DB0C4-B934-1645-BBF6-3D384123130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2304256" cy="525658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71800" y="908720"/>
            <a:ext cx="5832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path1</a:t>
            </a:r>
            <a:r>
              <a:rPr lang="zh-CN" altLang="zh-CN" dirty="0"/>
              <a:t>：</a:t>
            </a:r>
            <a:r>
              <a:rPr lang="en-US" altLang="zh-CN" dirty="0"/>
              <a:t>1—2—10                           </a:t>
            </a:r>
            <a:endParaRPr lang="en-US" altLang="zh-CN" dirty="0" smtClean="0"/>
          </a:p>
          <a:p>
            <a:r>
              <a:rPr lang="en-US" altLang="zh-CN" dirty="0" smtClean="0"/>
              <a:t> path2</a:t>
            </a:r>
            <a:r>
              <a:rPr lang="zh-CN" altLang="zh-CN" dirty="0"/>
              <a:t>：</a:t>
            </a:r>
            <a:r>
              <a:rPr lang="en-US" altLang="zh-CN" dirty="0"/>
              <a:t>1—2—3—6—7—9—2—10             </a:t>
            </a:r>
            <a:r>
              <a:rPr lang="en-US" altLang="zh-CN" dirty="0" smtClean="0"/>
              <a:t>path3</a:t>
            </a:r>
            <a:r>
              <a:rPr lang="zh-CN" altLang="zh-CN" dirty="0"/>
              <a:t>：</a:t>
            </a:r>
            <a:r>
              <a:rPr lang="en-US" altLang="zh-CN" dirty="0"/>
              <a:t>1—2—3—6—8—9—2—10             </a:t>
            </a:r>
            <a:r>
              <a:rPr lang="en-US" altLang="zh-CN" dirty="0" smtClean="0"/>
              <a:t>path4</a:t>
            </a:r>
            <a:r>
              <a:rPr lang="zh-CN" altLang="zh-CN" dirty="0"/>
              <a:t>：</a:t>
            </a:r>
            <a:r>
              <a:rPr lang="en-US" altLang="zh-CN" dirty="0"/>
              <a:t>1—2—3—6—7—8—9—2</a:t>
            </a:r>
            <a:r>
              <a:rPr lang="en-US" altLang="zh-CN" dirty="0" smtClean="0"/>
              <a:t>—</a:t>
            </a:r>
            <a:r>
              <a:rPr lang="en-US" altLang="zh-CN" dirty="0" smtClean="0"/>
              <a:t>10</a:t>
            </a:r>
            <a:endParaRPr lang="en-US" altLang="zh-CN" dirty="0" smtClean="0"/>
          </a:p>
          <a:p>
            <a:r>
              <a:rPr lang="en-US" altLang="zh-CN" dirty="0" smtClean="0"/>
              <a:t>path5</a:t>
            </a:r>
            <a:r>
              <a:rPr lang="zh-CN" altLang="zh-CN" dirty="0"/>
              <a:t>：</a:t>
            </a:r>
            <a:r>
              <a:rPr lang="en-US" altLang="zh-CN" dirty="0"/>
              <a:t>1—2—3—4—6—7—9—2—10   </a:t>
            </a:r>
            <a:r>
              <a:rPr lang="en-US" altLang="zh-CN" dirty="0" smtClean="0"/>
              <a:t>path6</a:t>
            </a:r>
            <a:r>
              <a:rPr lang="zh-CN" altLang="zh-CN" dirty="0"/>
              <a:t>：</a:t>
            </a:r>
            <a:r>
              <a:rPr lang="en-US" altLang="zh-CN" dirty="0"/>
              <a:t>1—2—3—4—5—6—7—9—2—</a:t>
            </a:r>
            <a:r>
              <a:rPr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59832" y="26064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zh-CN" dirty="0"/>
              <a:t>条独立路径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2987824" y="3501008"/>
            <a:ext cx="51845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输入（</a:t>
            </a:r>
            <a:r>
              <a:rPr lang="en-US" altLang="zh-CN" dirty="0" err="1"/>
              <a:t>x,y</a:t>
            </a:r>
            <a:r>
              <a:rPr lang="zh-CN" altLang="zh-CN" dirty="0"/>
              <a:t>）</a:t>
            </a:r>
            <a:r>
              <a:rPr lang="en-US" altLang="zh-CN" dirty="0"/>
              <a:t>  </a:t>
            </a:r>
            <a:r>
              <a:rPr lang="zh-CN" altLang="zh-CN" dirty="0"/>
              <a:t>输出（</a:t>
            </a:r>
            <a:r>
              <a:rPr lang="en-US" altLang="zh-CN" dirty="0" err="1"/>
              <a:t>x,y,m</a:t>
            </a:r>
            <a:r>
              <a:rPr lang="zh-CN" altLang="zh-CN" dirty="0"/>
              <a:t>）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2,1)       (2,1,0)</a:t>
            </a:r>
            <a:endParaRPr lang="zh-CN" altLang="zh-CN" dirty="0"/>
          </a:p>
          <a:p>
            <a:r>
              <a:rPr lang="en-US" altLang="zh-CN" dirty="0" smtClean="0"/>
              <a:t>(</a:t>
            </a:r>
            <a:r>
              <a:rPr lang="en-US" altLang="zh-CN" dirty="0"/>
              <a:t>-1,0)      (0,0,0)</a:t>
            </a:r>
            <a:endParaRPr lang="zh-CN" altLang="zh-CN" dirty="0"/>
          </a:p>
          <a:p>
            <a:r>
              <a:rPr lang="en-US" altLang="zh-CN" dirty="0" smtClean="0"/>
              <a:t>(</a:t>
            </a:r>
            <a:r>
              <a:rPr lang="en-US" altLang="zh-CN" dirty="0"/>
              <a:t>4,5)       (5,5,9)</a:t>
            </a:r>
            <a:endParaRPr lang="zh-CN" altLang="zh-CN" dirty="0"/>
          </a:p>
          <a:p>
            <a:r>
              <a:rPr lang="en-US" altLang="zh-CN" dirty="0" smtClean="0"/>
              <a:t>(</a:t>
            </a:r>
            <a:r>
              <a:rPr lang="en-US" altLang="zh-CN" dirty="0"/>
              <a:t>5,6)       (6,6,11)</a:t>
            </a:r>
            <a:endParaRPr lang="zh-CN" altLang="zh-CN" dirty="0"/>
          </a:p>
          <a:p>
            <a:r>
              <a:rPr lang="en-US" altLang="zh-CN" dirty="0" smtClean="0"/>
              <a:t>(</a:t>
            </a:r>
            <a:r>
              <a:rPr lang="en-US" altLang="zh-CN" dirty="0"/>
              <a:t>6,7)       (7,7,0)</a:t>
            </a:r>
            <a:endParaRPr lang="zh-CN" altLang="zh-CN" dirty="0"/>
          </a:p>
          <a:p>
            <a:r>
              <a:rPr lang="zh-CN" altLang="zh-CN" dirty="0" smtClean="0"/>
              <a:t>不可能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48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96975"/>
            <a:ext cx="8077200" cy="3276600"/>
          </a:xfrm>
        </p:spPr>
        <p:txBody>
          <a:bodyPr/>
          <a:lstStyle/>
          <a:p>
            <a:pPr>
              <a:defRPr/>
            </a:pPr>
            <a:r>
              <a:rPr lang="zh-CN" altLang="en-US" sz="6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楷体"/>
                <a:ea typeface="华文楷体"/>
                <a:cs typeface="华文楷体"/>
              </a:rPr>
              <a:t>第十七章</a:t>
            </a:r>
            <a:r>
              <a:rPr lang="zh-CN" altLang="en-US" sz="6600" b="1" dirty="0" smtClean="0">
                <a:solidFill>
                  <a:srgbClr val="800000"/>
                </a:solidFill>
                <a:latin typeface="华文楷体"/>
                <a:ea typeface="华文楷体"/>
                <a:cs typeface="华文楷体"/>
              </a:rPr>
              <a:t> </a:t>
            </a:r>
            <a:r>
              <a:rPr lang="zh-CN" altLang="en-US" sz="6600" b="1" dirty="0">
                <a:solidFill>
                  <a:srgbClr val="800000"/>
                </a:solidFill>
                <a:latin typeface="华文楷体"/>
                <a:ea typeface="华文楷体"/>
                <a:cs typeface="华文楷体"/>
              </a:rPr>
              <a:t/>
            </a:r>
            <a:br>
              <a:rPr lang="zh-CN" altLang="en-US" sz="6600" b="1" dirty="0">
                <a:solidFill>
                  <a:srgbClr val="800000"/>
                </a:solidFill>
                <a:latin typeface="华文楷体"/>
                <a:ea typeface="华文楷体"/>
                <a:cs typeface="华文楷体"/>
              </a:rPr>
            </a:br>
            <a:r>
              <a:rPr lang="en-US" altLang="zh-CN" sz="3600" b="1" dirty="0" smtClean="0">
                <a:solidFill>
                  <a:srgbClr val="800000"/>
                </a:solidFill>
                <a:latin typeface="华文楷体"/>
                <a:ea typeface="华文楷体"/>
                <a:cs typeface="华文楷体"/>
              </a:rPr>
              <a:t> </a:t>
            </a:r>
            <a:r>
              <a:rPr lang="zh-CN" altLang="en-US" sz="6600" b="1" dirty="0">
                <a:solidFill>
                  <a:srgbClr val="800000"/>
                </a:solidFill>
                <a:latin typeface="华文楷体"/>
                <a:ea typeface="华文楷体"/>
                <a:cs typeface="华文楷体"/>
              </a:rPr>
              <a:t/>
            </a:r>
            <a:br>
              <a:rPr lang="zh-CN" altLang="en-US" sz="6600" b="1" dirty="0">
                <a:solidFill>
                  <a:srgbClr val="800000"/>
                </a:solidFill>
                <a:latin typeface="华文楷体"/>
                <a:ea typeface="华文楷体"/>
                <a:cs typeface="华文楷体"/>
              </a:rPr>
            </a:br>
            <a:r>
              <a:rPr lang="zh-CN" altLang="en-US" sz="6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楷体"/>
                <a:ea typeface="华文楷体"/>
                <a:cs typeface="华文楷体"/>
              </a:rPr>
              <a:t>软件配置管理</a:t>
            </a:r>
            <a:endParaRPr lang="zh-CN" altLang="en-US" sz="6600" b="1" dirty="0">
              <a:solidFill>
                <a:srgbClr val="8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华文楷体"/>
              <a:ea typeface="华文楷体"/>
              <a:cs typeface="华文楷体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45510-2039-094E-8167-7B634AB56A7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宋体" charset="0"/>
              </a:rPr>
              <a:t>变更管理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54102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宋体" charset="0"/>
                <a:ea typeface="宋体" charset="0"/>
              </a:rPr>
              <a:t>协调软件开发</a:t>
            </a:r>
            <a:r>
              <a:rPr lang="en-US" altLang="zh-CN" dirty="0">
                <a:latin typeface="宋体" charset="0"/>
                <a:ea typeface="宋体" charset="0"/>
              </a:rPr>
              <a:t>,</a:t>
            </a:r>
            <a:r>
              <a:rPr lang="zh-CN" altLang="en-US" dirty="0">
                <a:latin typeface="宋体" charset="0"/>
                <a:ea typeface="宋体" charset="0"/>
              </a:rPr>
              <a:t>使混乱减到最小的技术</a:t>
            </a:r>
            <a:r>
              <a:rPr lang="en-US" altLang="zh-CN" dirty="0">
                <a:latin typeface="宋体" charset="0"/>
                <a:ea typeface="宋体" charset="0"/>
              </a:rPr>
              <a:t>,</a:t>
            </a:r>
            <a:r>
              <a:rPr lang="zh-CN" altLang="en-US" dirty="0">
                <a:latin typeface="Arial" charset="0"/>
                <a:ea typeface="宋体" charset="0"/>
              </a:rPr>
              <a:t>也叫软件配置管理，是贯穿于整个软件过程的</a:t>
            </a:r>
            <a:r>
              <a:rPr lang="zh-CN" altLang="en-US" dirty="0">
                <a:solidFill>
                  <a:schemeClr val="accent2"/>
                </a:solidFill>
                <a:latin typeface="Arial" charset="0"/>
                <a:ea typeface="宋体" charset="0"/>
              </a:rPr>
              <a:t>普适性活动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宋体" charset="0"/>
                <a:ea typeface="宋体" charset="0"/>
              </a:rPr>
              <a:t>是一组</a:t>
            </a:r>
            <a:r>
              <a:rPr lang="zh-CN" altLang="en-US" dirty="0">
                <a:solidFill>
                  <a:schemeClr val="accent2"/>
                </a:solidFill>
                <a:latin typeface="宋体" charset="0"/>
                <a:ea typeface="宋体" charset="0"/>
              </a:rPr>
              <a:t>标识</a:t>
            </a:r>
            <a:r>
              <a:rPr lang="zh-CN" altLang="en-US" dirty="0">
                <a:latin typeface="宋体" charset="0"/>
                <a:ea typeface="宋体" charset="0"/>
              </a:rPr>
              <a:t>、</a:t>
            </a:r>
            <a:r>
              <a:rPr lang="zh-CN" altLang="en-US" dirty="0">
                <a:solidFill>
                  <a:schemeClr val="accent2"/>
                </a:solidFill>
                <a:latin typeface="宋体" charset="0"/>
                <a:ea typeface="宋体" charset="0"/>
              </a:rPr>
              <a:t>组织</a:t>
            </a:r>
            <a:r>
              <a:rPr lang="zh-CN" altLang="en-US" dirty="0">
                <a:latin typeface="宋体" charset="0"/>
                <a:ea typeface="宋体" charset="0"/>
              </a:rPr>
              <a:t>和</a:t>
            </a:r>
            <a:r>
              <a:rPr lang="zh-CN" altLang="en-US" dirty="0">
                <a:solidFill>
                  <a:schemeClr val="accent2"/>
                </a:solidFill>
                <a:latin typeface="宋体" charset="0"/>
                <a:ea typeface="宋体" charset="0"/>
              </a:rPr>
              <a:t>控制</a:t>
            </a:r>
            <a:r>
              <a:rPr lang="zh-CN" altLang="en-US" dirty="0">
                <a:solidFill>
                  <a:srgbClr val="CC0000"/>
                </a:solidFill>
                <a:latin typeface="宋体" charset="0"/>
                <a:ea typeface="宋体" charset="0"/>
              </a:rPr>
              <a:t>修改</a:t>
            </a:r>
            <a:r>
              <a:rPr lang="zh-CN" altLang="en-US" dirty="0">
                <a:latin typeface="宋体" charset="0"/>
                <a:ea typeface="宋体" charset="0"/>
              </a:rPr>
              <a:t>的活动，目的是使错误达到最小</a:t>
            </a:r>
            <a:r>
              <a:rPr lang="en-US" altLang="zh-CN" dirty="0">
                <a:latin typeface="宋体" charset="0"/>
                <a:ea typeface="宋体" charset="0"/>
              </a:rPr>
              <a:t>,</a:t>
            </a:r>
            <a:r>
              <a:rPr lang="zh-CN" altLang="en-US" dirty="0">
                <a:latin typeface="宋体" charset="0"/>
                <a:ea typeface="宋体" charset="0"/>
              </a:rPr>
              <a:t>并最有效地提高生产率。</a:t>
            </a:r>
            <a:endParaRPr lang="zh-CN" altLang="en-US" dirty="0">
              <a:latin typeface="Arial" charset="0"/>
              <a:ea typeface="宋体" charset="0"/>
            </a:endParaRPr>
          </a:p>
          <a:p>
            <a:pPr lvl="1"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标识变更</a:t>
            </a:r>
          </a:p>
          <a:p>
            <a:pPr lvl="1"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控制变更</a:t>
            </a:r>
          </a:p>
          <a:p>
            <a:pPr lvl="1"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保证正确地实现变更</a:t>
            </a:r>
          </a:p>
          <a:p>
            <a:pPr lvl="1"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向利益相关者报告变更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DD386-83E1-7F44-BB0C-DF4EDBD4F8F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99392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宋体" charset="0"/>
              </a:rPr>
              <a:t>软件维护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052736"/>
            <a:ext cx="9144000" cy="41148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软件维护是一组软件工程活动，它发生在软件已经交付给客户，并投入运行之后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维护的类型有三种：</a:t>
            </a:r>
          </a:p>
          <a:p>
            <a:pPr lvl="1">
              <a:spcBef>
                <a:spcPct val="50000"/>
              </a:spcBef>
              <a:defRPr/>
            </a:pPr>
            <a:r>
              <a:rPr lang="zh-CN" altLang="en-US" dirty="0">
                <a:latin typeface="宋体" charset="0"/>
                <a:ea typeface="宋体" charset="0"/>
              </a:rPr>
              <a:t>改正性维护</a:t>
            </a:r>
          </a:p>
          <a:p>
            <a:pPr lvl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2"/>
                </a:solidFill>
                <a:latin typeface="宋体" charset="0"/>
                <a:ea typeface="宋体" charset="0"/>
              </a:rPr>
              <a:t>适应性维护</a:t>
            </a:r>
          </a:p>
          <a:p>
            <a:pPr lvl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2"/>
                </a:solidFill>
                <a:latin typeface="宋体" charset="0"/>
                <a:ea typeface="宋体" charset="0"/>
              </a:rPr>
              <a:t>完善性维护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DD386-83E1-7F44-BB0C-DF4EDBD4F8F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27384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宋体" charset="0"/>
              </a:rPr>
              <a:t>改正性维护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763000" cy="40386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因开发时测试的不彻底，必然会有部分隐藏的错误遗留到运行阶段。这些隐藏下来的错误在某些特定的使用环境下就会暴露出来。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为了识别和纠正软件错误、改正软件性能上的缺陷、排除实施中的误使用，应当进行的诊断和改正错误的过程就叫做改正性维护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DD386-83E1-7F44-BB0C-DF4EDBD4F8F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99392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宋体" charset="0"/>
              </a:rPr>
              <a:t>适应性维护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763000" cy="44958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宋体" charset="0"/>
                <a:ea typeface="宋体" charset="0"/>
              </a:rPr>
              <a:t>在使用过程中</a:t>
            </a:r>
            <a:r>
              <a:rPr lang="en-US" altLang="zh-CN" dirty="0">
                <a:latin typeface="宋体" charset="0"/>
                <a:ea typeface="宋体" charset="0"/>
              </a:rPr>
              <a:t>,</a:t>
            </a:r>
            <a:r>
              <a:rPr lang="zh-CN" altLang="en-US" dirty="0">
                <a:latin typeface="宋体" charset="0"/>
                <a:ea typeface="宋体" charset="0"/>
              </a:rPr>
              <a:t>可能发生各种变化</a:t>
            </a:r>
          </a:p>
          <a:p>
            <a:pPr lvl="1">
              <a:spcBef>
                <a:spcPct val="50000"/>
              </a:spcBef>
              <a:defRPr/>
            </a:pPr>
            <a:r>
              <a:rPr lang="zh-CN" altLang="en-US" dirty="0">
                <a:latin typeface="宋体" charset="0"/>
                <a:ea typeface="宋体" charset="0"/>
              </a:rPr>
              <a:t>外部环境（新的硬、软件配置）</a:t>
            </a:r>
          </a:p>
          <a:p>
            <a:pPr lvl="1">
              <a:spcBef>
                <a:spcPct val="50000"/>
              </a:spcBef>
              <a:defRPr/>
            </a:pPr>
            <a:r>
              <a:rPr lang="zh-CN" altLang="en-US" dirty="0">
                <a:latin typeface="宋体" charset="0"/>
                <a:ea typeface="宋体" charset="0"/>
              </a:rPr>
              <a:t>数据环境（数据库、数据格式、数据输入</a:t>
            </a:r>
            <a:r>
              <a:rPr lang="en-US" altLang="zh-CN" dirty="0">
                <a:latin typeface="宋体" charset="0"/>
                <a:ea typeface="宋体" charset="0"/>
              </a:rPr>
              <a:t>/</a:t>
            </a:r>
            <a:r>
              <a:rPr lang="zh-CN" altLang="en-US" dirty="0">
                <a:latin typeface="宋体" charset="0"/>
                <a:ea typeface="宋体" charset="0"/>
              </a:rPr>
              <a:t>输出方式、数据存储介质）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楷体_GB2312" charset="0"/>
                <a:ea typeface="宋体" charset="0"/>
              </a:rPr>
              <a:t>为使软件适应这种变化，而去修改软件的过程就叫做适应性维护。</a:t>
            </a:r>
            <a:endParaRPr lang="zh-CN" altLang="en-US" dirty="0">
              <a:latin typeface="宋体" charset="0"/>
              <a:ea typeface="宋体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DD386-83E1-7F44-BB0C-DF4EDBD4F8F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992" y="-99392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宋体" charset="0"/>
              </a:rPr>
              <a:t>完善性维护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25288" y="1052736"/>
            <a:ext cx="8839200" cy="53340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在软件使用过程中，用户往往会对软件提出新的</a:t>
            </a:r>
            <a:r>
              <a:rPr lang="zh-CN" altLang="en-US" dirty="0">
                <a:solidFill>
                  <a:srgbClr val="FF3300"/>
                </a:solidFill>
                <a:latin typeface="Arial" charset="0"/>
                <a:ea typeface="宋体" charset="0"/>
              </a:rPr>
              <a:t>功能</a:t>
            </a:r>
            <a:r>
              <a:rPr lang="zh-CN" altLang="en-US" dirty="0">
                <a:latin typeface="Arial" charset="0"/>
                <a:ea typeface="宋体" charset="0"/>
              </a:rPr>
              <a:t>与</a:t>
            </a:r>
            <a:r>
              <a:rPr lang="zh-CN" altLang="en-US" dirty="0">
                <a:solidFill>
                  <a:srgbClr val="FF3300"/>
                </a:solidFill>
                <a:latin typeface="Arial" charset="0"/>
                <a:ea typeface="宋体" charset="0"/>
              </a:rPr>
              <a:t>性能</a:t>
            </a:r>
            <a:r>
              <a:rPr lang="zh-CN" altLang="en-US" dirty="0">
                <a:latin typeface="Arial" charset="0"/>
                <a:ea typeface="宋体" charset="0"/>
              </a:rPr>
              <a:t>要求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为了满足这些要求，需要修改或再开发软件，以</a:t>
            </a:r>
            <a:r>
              <a:rPr lang="zh-CN" altLang="en-US" dirty="0">
                <a:solidFill>
                  <a:srgbClr val="FF3300"/>
                </a:solidFill>
                <a:latin typeface="Arial" charset="0"/>
                <a:ea typeface="宋体" charset="0"/>
              </a:rPr>
              <a:t>扩充软件功能</a:t>
            </a:r>
            <a:r>
              <a:rPr lang="zh-CN" altLang="en-US" dirty="0">
                <a:latin typeface="Arial" charset="0"/>
                <a:ea typeface="宋体" charset="0"/>
              </a:rPr>
              <a:t>、</a:t>
            </a:r>
            <a:r>
              <a:rPr lang="zh-CN" altLang="en-US" dirty="0">
                <a:solidFill>
                  <a:srgbClr val="FF3300"/>
                </a:solidFill>
                <a:latin typeface="Arial" charset="0"/>
                <a:ea typeface="宋体" charset="0"/>
              </a:rPr>
              <a:t>增强软件性能</a:t>
            </a:r>
            <a:r>
              <a:rPr lang="zh-CN" altLang="en-US" dirty="0">
                <a:latin typeface="Arial" charset="0"/>
                <a:ea typeface="宋体" charset="0"/>
              </a:rPr>
              <a:t>、</a:t>
            </a:r>
            <a:r>
              <a:rPr lang="zh-CN" altLang="en-US" dirty="0">
                <a:solidFill>
                  <a:srgbClr val="FF3300"/>
                </a:solidFill>
                <a:latin typeface="Arial" charset="0"/>
                <a:ea typeface="宋体" charset="0"/>
              </a:rPr>
              <a:t>提高软件的可维护性</a:t>
            </a:r>
            <a:r>
              <a:rPr lang="zh-CN" altLang="en-US" dirty="0">
                <a:latin typeface="Arial" charset="0"/>
                <a:ea typeface="宋体" charset="0"/>
              </a:rPr>
              <a:t>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  <a:ea typeface="宋体" charset="0"/>
              </a:rPr>
              <a:t>这种情况下进行的维护活动叫做完善性维护。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宋体" charset="0"/>
                <a:ea typeface="宋体" charset="0"/>
              </a:rPr>
              <a:t>实践表明，在几种维护活动中，完善性维护所占的比重最大。</a:t>
            </a:r>
            <a:r>
              <a:rPr lang="zh-CN" altLang="en-US" dirty="0">
                <a:solidFill>
                  <a:srgbClr val="D60093"/>
                </a:solidFill>
                <a:latin typeface="宋体" charset="0"/>
                <a:ea typeface="宋体" charset="0"/>
              </a:rPr>
              <a:t>即大部分维护工作是改变和加强软件，而不是纠错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DD386-83E1-7F44-BB0C-DF4EDBD4F8F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主题7">
  <a:themeElements>
    <a:clrScheme name="模板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模板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模板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主题4">
  <a:themeElements>
    <a:clrScheme name="模板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模板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模板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主题">
  <a:themeElements>
    <a:clrScheme name="模板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模板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模板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主题4">
  <a:themeElements>
    <a:clrScheme name="模板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模板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模板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">
  <a:themeElements>
    <a:clrScheme name="自定义设计方案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0000FF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">
  <a:themeElements>
    <a:clrScheme name="自定义设计方案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0000FF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主题7</Template>
  <TotalTime>282</TotalTime>
  <Words>972</Words>
  <Application>Microsoft Macintosh PowerPoint</Application>
  <PresentationFormat>全屏显示(4:3)</PresentationFormat>
  <Paragraphs>139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主题7</vt:lpstr>
      <vt:lpstr>1_主题4</vt:lpstr>
      <vt:lpstr>默认主题</vt:lpstr>
      <vt:lpstr>2_主题4</vt:lpstr>
      <vt:lpstr>6</vt:lpstr>
      <vt:lpstr>2</vt:lpstr>
      <vt:lpstr>PowerPoint 演示文稿</vt:lpstr>
      <vt:lpstr>PowerPoint 演示文稿</vt:lpstr>
      <vt:lpstr>PowerPoint 演示文稿</vt:lpstr>
      <vt:lpstr>第十七章    软件配置管理</vt:lpstr>
      <vt:lpstr>变更管理</vt:lpstr>
      <vt:lpstr>软件维护</vt:lpstr>
      <vt:lpstr>改正性维护</vt:lpstr>
      <vt:lpstr>适应性维护</vt:lpstr>
      <vt:lpstr>完善性维护</vt:lpstr>
      <vt:lpstr>  三类维护占         维护在软件生存期   总维护比例          所占比例</vt:lpstr>
      <vt:lpstr>软件配置管理</vt:lpstr>
      <vt:lpstr>SCM场景</vt:lpstr>
      <vt:lpstr>基线</vt:lpstr>
      <vt:lpstr>基线（II）</vt:lpstr>
      <vt:lpstr>软件配置项</vt:lpstr>
      <vt:lpstr>SCM中心存储库</vt:lpstr>
      <vt:lpstr>版本和发布管理</vt:lpstr>
      <vt:lpstr>版本和发布管理（II）</vt:lpstr>
    </vt:vector>
  </TitlesOfParts>
  <Company>Microsoft 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第二十一章 变更管理</dc:title>
  <dc:creator>User</dc:creator>
  <cp:lastModifiedBy>dong zhang</cp:lastModifiedBy>
  <cp:revision>46</cp:revision>
  <dcterms:created xsi:type="dcterms:W3CDTF">2009-01-31T12:13:30Z</dcterms:created>
  <dcterms:modified xsi:type="dcterms:W3CDTF">2013-12-16T13:06:07Z</dcterms:modified>
</cp:coreProperties>
</file>