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8" r:id="rId3"/>
    <p:sldMasterId id="2147483702" r:id="rId4"/>
    <p:sldMasterId id="2147483772" r:id="rId5"/>
    <p:sldMasterId id="2147483786" r:id="rId6"/>
    <p:sldMasterId id="2147483896" r:id="rId7"/>
  </p:sldMasterIdLst>
  <p:notesMasterIdLst>
    <p:notesMasterId r:id="rId40"/>
  </p:notesMasterIdLst>
  <p:handoutMasterIdLst>
    <p:handoutMasterId r:id="rId41"/>
  </p:handoutMasterIdLst>
  <p:sldIdLst>
    <p:sldId id="256" r:id="rId8"/>
    <p:sldId id="273" r:id="rId9"/>
    <p:sldId id="274" r:id="rId10"/>
    <p:sldId id="275" r:id="rId11"/>
    <p:sldId id="263" r:id="rId12"/>
    <p:sldId id="264" r:id="rId13"/>
    <p:sldId id="276" r:id="rId14"/>
    <p:sldId id="284" r:id="rId15"/>
    <p:sldId id="257" r:id="rId16"/>
    <p:sldId id="277" r:id="rId17"/>
    <p:sldId id="278" r:id="rId18"/>
    <p:sldId id="279" r:id="rId19"/>
    <p:sldId id="280" r:id="rId20"/>
    <p:sldId id="258" r:id="rId21"/>
    <p:sldId id="285" r:id="rId22"/>
    <p:sldId id="265" r:id="rId23"/>
    <p:sldId id="286" r:id="rId24"/>
    <p:sldId id="287" r:id="rId25"/>
    <p:sldId id="288" r:id="rId26"/>
    <p:sldId id="259" r:id="rId27"/>
    <p:sldId id="281" r:id="rId28"/>
    <p:sldId id="282" r:id="rId29"/>
    <p:sldId id="283" r:id="rId30"/>
    <p:sldId id="267" r:id="rId31"/>
    <p:sldId id="266" r:id="rId32"/>
    <p:sldId id="269" r:id="rId33"/>
    <p:sldId id="270" r:id="rId34"/>
    <p:sldId id="271" r:id="rId35"/>
    <p:sldId id="272" r:id="rId36"/>
    <p:sldId id="260" r:id="rId37"/>
    <p:sldId id="261" r:id="rId38"/>
    <p:sldId id="262" r:id="rId3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8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1" Type="http://schemas.openxmlformats.org/officeDocument/2006/relationships/image" Target="../media/image11.wmf"/><Relationship Id="rId2"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8A4AC1-3E09-4D47-A3F9-EEFB0568A127}" type="datetimeFigureOut">
              <a:rPr kumimoji="1" lang="zh-CN" altLang="en-US" smtClean="0"/>
              <a:t>13-12-17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B7ACF4-11CC-DB41-9016-ACD9CCF7B478}" type="slidenum">
              <a:rPr kumimoji="1" lang="zh-CN" altLang="en-US" smtClean="0"/>
              <a:t>‹#›</a:t>
            </a:fld>
            <a:endParaRPr kumimoji="1" lang="zh-CN" altLang="en-US"/>
          </a:p>
        </p:txBody>
      </p:sp>
    </p:spTree>
    <p:extLst>
      <p:ext uri="{BB962C8B-B14F-4D97-AF65-F5344CB8AC3E}">
        <p14:creationId xmlns:p14="http://schemas.microsoft.com/office/powerpoint/2010/main" val="3850188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8C52A-9455-F640-A845-DF34B8AB9244}" type="datetimeFigureOut">
              <a:rPr kumimoji="1" lang="zh-CN" altLang="en-US" smtClean="0"/>
              <a:t>13-12-17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E5E85-3D25-364E-8751-2D0E454ECACF}" type="slidenum">
              <a:rPr kumimoji="1" lang="zh-CN" altLang="en-US" smtClean="0"/>
              <a:t>‹#›</a:t>
            </a:fld>
            <a:endParaRPr kumimoji="1" lang="zh-CN" altLang="en-US"/>
          </a:p>
        </p:txBody>
      </p:sp>
    </p:spTree>
    <p:extLst>
      <p:ext uri="{BB962C8B-B14F-4D97-AF65-F5344CB8AC3E}">
        <p14:creationId xmlns:p14="http://schemas.microsoft.com/office/powerpoint/2010/main" val="2065790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 Id="rId3"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7"/>
          <p:cNvSpPr txBox="1">
            <a:spLocks noChangeArrowheads="1"/>
          </p:cNvSpPr>
          <p:nvPr/>
        </p:nvSpPr>
        <p:spPr bwMode="auto">
          <a:xfrm>
            <a:off x="0" y="0"/>
            <a:ext cx="620713" cy="6858000"/>
          </a:xfrm>
          <a:prstGeom prst="rect">
            <a:avLst/>
          </a:prstGeom>
          <a:gradFill rotWithShape="0">
            <a:gsLst>
              <a:gs pos="0">
                <a:srgbClr val="66CCFF">
                  <a:gamma/>
                  <a:shade val="69804"/>
                  <a:invGamma/>
                </a:srgbClr>
              </a:gs>
              <a:gs pos="50000">
                <a:srgbClr val="66CCFF"/>
              </a:gs>
              <a:gs pos="100000">
                <a:srgbClr val="66CCFF">
                  <a:gamma/>
                  <a:shade val="69804"/>
                  <a:invGamma/>
                </a:srgbClr>
              </a:gs>
            </a:gsLst>
            <a:lin ang="0" scaled="1"/>
          </a:gradFill>
          <a:ln w="9525">
            <a:solidFill>
              <a:srgbClr val="3366FF"/>
            </a:solidFill>
            <a:miter lim="800000"/>
            <a:headEnd/>
            <a:tailEnd/>
          </a:ln>
          <a:effectLst/>
        </p:spPr>
        <p:txBody>
          <a:bodyPr vert="eaVert">
            <a:spAutoFit/>
          </a:bodyPr>
          <a:lstStyle>
            <a:lvl1pPr eaLnBrk="0" hangingPunct="0">
              <a:defRPr kumimoji="1" sz="2400">
                <a:solidFill>
                  <a:schemeClr val="tx1"/>
                </a:solidFill>
                <a:latin typeface="Tahoma" charset="0"/>
                <a:ea typeface="宋体" charset="0"/>
                <a:cs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spcBef>
                <a:spcPct val="50000"/>
              </a:spcBef>
              <a:defRPr/>
            </a:pPr>
            <a:r>
              <a:rPr lang="en-US" altLang="zh-CN" sz="2800" b="1" i="1" smtClean="0"/>
              <a:t>V i s u a l  B A S I C </a:t>
            </a:r>
            <a:r>
              <a:rPr lang="zh-CN" altLang="en-US" sz="2800" b="1" i="1" smtClean="0"/>
              <a:t>程序设计</a:t>
            </a:r>
          </a:p>
        </p:txBody>
      </p:sp>
      <p:pic>
        <p:nvPicPr>
          <p:cNvPr id="9"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Text Box 17"/>
          <p:cNvSpPr txBox="1">
            <a:spLocks noChangeArrowheads="1"/>
          </p:cNvSpPr>
          <p:nvPr/>
        </p:nvSpPr>
        <p:spPr bwMode="auto">
          <a:xfrm>
            <a:off x="0" y="0"/>
            <a:ext cx="620713" cy="6858000"/>
          </a:xfrm>
          <a:prstGeom prst="rect">
            <a:avLst/>
          </a:prstGeom>
          <a:gradFill rotWithShape="0">
            <a:gsLst>
              <a:gs pos="0">
                <a:srgbClr val="66CCFF">
                  <a:gamma/>
                  <a:shade val="69804"/>
                  <a:invGamma/>
                </a:srgbClr>
              </a:gs>
              <a:gs pos="50000">
                <a:srgbClr val="66CCFF"/>
              </a:gs>
              <a:gs pos="100000">
                <a:srgbClr val="66CCFF">
                  <a:gamma/>
                  <a:shade val="69804"/>
                  <a:invGamma/>
                </a:srgbClr>
              </a:gs>
            </a:gsLst>
            <a:lin ang="0" scaled="1"/>
          </a:gradFill>
          <a:ln w="9525">
            <a:solidFill>
              <a:srgbClr val="3366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altLang="zh-CN" i="1">
                <a:latin typeface="Tahoma" charset="0"/>
              </a:rPr>
              <a:t>V i s u a l  B A S I C </a:t>
            </a:r>
            <a:r>
              <a:rPr lang="zh-CN" altLang="en-US" i="1">
                <a:latin typeface="Tahoma" charset="0"/>
              </a:rPr>
              <a:t>程序设计</a:t>
            </a:r>
            <a:endParaRPr lang="en-US" altLang="zh-CN" i="1">
              <a:latin typeface="Tahoma" charset="0"/>
            </a:endParaRPr>
          </a:p>
        </p:txBody>
      </p:sp>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11" name="Rectangle 4"/>
          <p:cNvSpPr>
            <a:spLocks noGrp="1" noChangeArrowheads="1"/>
          </p:cNvSpPr>
          <p:nvPr>
            <p:ph type="dt" sz="half" idx="10"/>
          </p:nvPr>
        </p:nvSpPr>
        <p:spPr/>
        <p:txBody>
          <a:bodyPr/>
          <a:lstStyle>
            <a:lvl1pPr>
              <a:defRPr/>
            </a:lvl1pPr>
          </a:lstStyle>
          <a:p>
            <a:pPr>
              <a:defRPr/>
            </a:pPr>
            <a:endParaRPr lang="en-US" altLang="zh-CN"/>
          </a:p>
        </p:txBody>
      </p:sp>
      <p:sp>
        <p:nvSpPr>
          <p:cNvPr id="12"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3" name="Rectangle 6"/>
          <p:cNvSpPr>
            <a:spLocks noGrp="1" noChangeArrowheads="1"/>
          </p:cNvSpPr>
          <p:nvPr>
            <p:ph type="sldNum" sz="quarter" idx="12"/>
          </p:nvPr>
        </p:nvSpPr>
        <p:spPr/>
        <p:txBody>
          <a:bodyPr/>
          <a:lstStyle>
            <a:lvl1pPr>
              <a:defRPr/>
            </a:lvl1pPr>
          </a:lstStyle>
          <a:p>
            <a:pPr>
              <a:defRPr/>
            </a:pPr>
            <a:fld id="{28ED09FA-8796-4B48-AACA-2190988C10DE}" type="slidenum">
              <a:rPr lang="en-US" altLang="zh-CN"/>
              <a:pPr>
                <a:defRPr/>
              </a:pPr>
              <a:t>‹#›</a:t>
            </a:fld>
            <a:endParaRPr lang="en-US" altLang="zh-CN"/>
          </a:p>
        </p:txBody>
      </p:sp>
    </p:spTree>
    <p:extLst>
      <p:ext uri="{BB962C8B-B14F-4D97-AF65-F5344CB8AC3E}">
        <p14:creationId xmlns:p14="http://schemas.microsoft.com/office/powerpoint/2010/main" val="365140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120B4F-45AF-6A46-9F55-7AB8CDFF7BEC}" type="slidenum">
              <a:rPr lang="en-US" altLang="zh-CN"/>
              <a:pPr>
                <a:defRPr/>
              </a:pPr>
              <a:t>‹#›</a:t>
            </a:fld>
            <a:endParaRPr lang="en-US" altLang="zh-CN"/>
          </a:p>
        </p:txBody>
      </p:sp>
    </p:spTree>
    <p:extLst>
      <p:ext uri="{BB962C8B-B14F-4D97-AF65-F5344CB8AC3E}">
        <p14:creationId xmlns:p14="http://schemas.microsoft.com/office/powerpoint/2010/main" val="367951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AFCF48-8C02-A143-91E1-0096A97F0279}" type="slidenum">
              <a:rPr lang="en-US" altLang="zh-CN"/>
              <a:pPr>
                <a:defRPr/>
              </a:pPr>
              <a:t>‹#›</a:t>
            </a:fld>
            <a:endParaRPr lang="en-US" altLang="zh-CN"/>
          </a:p>
        </p:txBody>
      </p:sp>
    </p:spTree>
    <p:extLst>
      <p:ext uri="{BB962C8B-B14F-4D97-AF65-F5344CB8AC3E}">
        <p14:creationId xmlns:p14="http://schemas.microsoft.com/office/powerpoint/2010/main" val="238176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E2EFC3-BBC8-6E4A-BBC9-71F57789F48D}" type="slidenum">
              <a:rPr lang="en-US" altLang="zh-CN"/>
              <a:pPr>
                <a:defRPr/>
              </a:pPr>
              <a:t>‹#›</a:t>
            </a:fld>
            <a:endParaRPr lang="en-US" altLang="zh-CN"/>
          </a:p>
        </p:txBody>
      </p:sp>
    </p:spTree>
    <p:extLst>
      <p:ext uri="{BB962C8B-B14F-4D97-AF65-F5344CB8AC3E}">
        <p14:creationId xmlns:p14="http://schemas.microsoft.com/office/powerpoint/2010/main" val="217378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61759E-DD1F-E545-837B-96342C91767C}" type="slidenum">
              <a:rPr lang="en-US" altLang="zh-CN"/>
              <a:pPr>
                <a:defRPr/>
              </a:pPr>
              <a:t>‹#›</a:t>
            </a:fld>
            <a:endParaRPr lang="en-US" altLang="zh-CN"/>
          </a:p>
        </p:txBody>
      </p:sp>
    </p:spTree>
    <p:extLst>
      <p:ext uri="{BB962C8B-B14F-4D97-AF65-F5344CB8AC3E}">
        <p14:creationId xmlns:p14="http://schemas.microsoft.com/office/powerpoint/2010/main" val="3359698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7D582E68-2C0C-A74D-BC1F-F8764EBD36A1}" type="slidenum">
              <a:rPr lang="en-US" altLang="zh-CN"/>
              <a:pPr>
                <a:defRPr/>
              </a:pPr>
              <a:t>‹#›</a:t>
            </a:fld>
            <a:endParaRPr lang="en-US" altLang="zh-CN"/>
          </a:p>
        </p:txBody>
      </p:sp>
    </p:spTree>
    <p:extLst>
      <p:ext uri="{BB962C8B-B14F-4D97-AF65-F5344CB8AC3E}">
        <p14:creationId xmlns:p14="http://schemas.microsoft.com/office/powerpoint/2010/main" val="3263281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4D9626-637B-1F44-8789-B764D93CB666}" type="slidenum">
              <a:rPr lang="en-US" altLang="zh-CN"/>
              <a:pPr>
                <a:defRPr/>
              </a:pPr>
              <a:t>‹#›</a:t>
            </a:fld>
            <a:endParaRPr lang="en-US" altLang="zh-CN"/>
          </a:p>
        </p:txBody>
      </p:sp>
    </p:spTree>
    <p:extLst>
      <p:ext uri="{BB962C8B-B14F-4D97-AF65-F5344CB8AC3E}">
        <p14:creationId xmlns:p14="http://schemas.microsoft.com/office/powerpoint/2010/main" val="278788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DE46F0-AD0F-1B4F-A8C8-E0FF2A3C0676}" type="slidenum">
              <a:rPr lang="en-US" altLang="zh-CN"/>
              <a:pPr>
                <a:defRPr/>
              </a:pPr>
              <a:t>‹#›</a:t>
            </a:fld>
            <a:endParaRPr lang="en-US" altLang="zh-CN"/>
          </a:p>
        </p:txBody>
      </p:sp>
    </p:spTree>
    <p:extLst>
      <p:ext uri="{BB962C8B-B14F-4D97-AF65-F5344CB8AC3E}">
        <p14:creationId xmlns:p14="http://schemas.microsoft.com/office/powerpoint/2010/main" val="318819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1104DF-935C-174E-88F8-00D5132B8AD8}" type="slidenum">
              <a:rPr lang="en-US" altLang="zh-CN"/>
              <a:pPr>
                <a:defRPr/>
              </a:pPr>
              <a:t>‹#›</a:t>
            </a:fld>
            <a:endParaRPr lang="en-US" altLang="zh-CN"/>
          </a:p>
        </p:txBody>
      </p:sp>
    </p:spTree>
    <p:extLst>
      <p:ext uri="{BB962C8B-B14F-4D97-AF65-F5344CB8AC3E}">
        <p14:creationId xmlns:p14="http://schemas.microsoft.com/office/powerpoint/2010/main" val="1158435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43CEDC9-84F2-E74D-8FE6-055ABED738FC}" type="slidenum">
              <a:rPr lang="en-US" altLang="zh-CN"/>
              <a:pPr>
                <a:defRPr/>
              </a:pPr>
              <a:t>‹#›</a:t>
            </a:fld>
            <a:endParaRPr lang="en-US" altLang="zh-CN"/>
          </a:p>
        </p:txBody>
      </p:sp>
    </p:spTree>
    <p:extLst>
      <p:ext uri="{BB962C8B-B14F-4D97-AF65-F5344CB8AC3E}">
        <p14:creationId xmlns:p14="http://schemas.microsoft.com/office/powerpoint/2010/main" val="237043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0FFB8F5-4FAE-3845-AA8B-A25BED29635F}" type="slidenum">
              <a:rPr lang="en-US" altLang="zh-CN"/>
              <a:pPr>
                <a:defRPr/>
              </a:pPr>
              <a:t>‹#›</a:t>
            </a:fld>
            <a:endParaRPr lang="en-US" altLang="zh-CN"/>
          </a:p>
        </p:txBody>
      </p:sp>
    </p:spTree>
    <p:extLst>
      <p:ext uri="{BB962C8B-B14F-4D97-AF65-F5344CB8AC3E}">
        <p14:creationId xmlns:p14="http://schemas.microsoft.com/office/powerpoint/2010/main" val="7624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294AAD-15DC-824D-A975-C833C32B4DD0}" type="slidenum">
              <a:rPr lang="en-US" altLang="zh-CN"/>
              <a:pPr>
                <a:defRPr/>
              </a:pPr>
              <a:t>‹#›</a:t>
            </a:fld>
            <a:endParaRPr lang="en-US" altLang="zh-CN"/>
          </a:p>
        </p:txBody>
      </p:sp>
    </p:spTree>
    <p:extLst>
      <p:ext uri="{BB962C8B-B14F-4D97-AF65-F5344CB8AC3E}">
        <p14:creationId xmlns:p14="http://schemas.microsoft.com/office/powerpoint/2010/main" val="626364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82CFB0D-618C-7445-8024-CF76B1F8485F}" type="slidenum">
              <a:rPr lang="en-US" altLang="zh-CN"/>
              <a:pPr>
                <a:defRPr/>
              </a:pPr>
              <a:t>‹#›</a:t>
            </a:fld>
            <a:endParaRPr lang="en-US" altLang="zh-CN"/>
          </a:p>
        </p:txBody>
      </p:sp>
    </p:spTree>
    <p:extLst>
      <p:ext uri="{BB962C8B-B14F-4D97-AF65-F5344CB8AC3E}">
        <p14:creationId xmlns:p14="http://schemas.microsoft.com/office/powerpoint/2010/main" val="3013974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63E3596-6B6D-B848-B9E9-98213637AC4C}" type="slidenum">
              <a:rPr lang="en-US" altLang="zh-CN"/>
              <a:pPr>
                <a:defRPr/>
              </a:pPr>
              <a:t>‹#›</a:t>
            </a:fld>
            <a:endParaRPr lang="en-US" altLang="zh-CN"/>
          </a:p>
        </p:txBody>
      </p:sp>
    </p:spTree>
    <p:extLst>
      <p:ext uri="{BB962C8B-B14F-4D97-AF65-F5344CB8AC3E}">
        <p14:creationId xmlns:p14="http://schemas.microsoft.com/office/powerpoint/2010/main" val="1680146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DE74A55-681D-8F4B-8FCD-9526B1B04456}" type="slidenum">
              <a:rPr lang="en-US" altLang="zh-CN"/>
              <a:pPr>
                <a:defRPr/>
              </a:pPr>
              <a:t>‹#›</a:t>
            </a:fld>
            <a:endParaRPr lang="en-US" altLang="zh-CN"/>
          </a:p>
        </p:txBody>
      </p:sp>
    </p:spTree>
    <p:extLst>
      <p:ext uri="{BB962C8B-B14F-4D97-AF65-F5344CB8AC3E}">
        <p14:creationId xmlns:p14="http://schemas.microsoft.com/office/powerpoint/2010/main" val="1304308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49C893-FEC5-DA44-92C7-7E93C754C4C3}" type="slidenum">
              <a:rPr lang="en-US" altLang="zh-CN"/>
              <a:pPr>
                <a:defRPr/>
              </a:pPr>
              <a:t>‹#›</a:t>
            </a:fld>
            <a:endParaRPr lang="en-US" altLang="zh-CN"/>
          </a:p>
        </p:txBody>
      </p:sp>
    </p:spTree>
    <p:extLst>
      <p:ext uri="{BB962C8B-B14F-4D97-AF65-F5344CB8AC3E}">
        <p14:creationId xmlns:p14="http://schemas.microsoft.com/office/powerpoint/2010/main" val="1466748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BA7647-E9F6-7141-8611-A184535E1B2B}" type="slidenum">
              <a:rPr lang="en-US" altLang="zh-CN"/>
              <a:pPr>
                <a:defRPr/>
              </a:pPr>
              <a:t>‹#›</a:t>
            </a:fld>
            <a:endParaRPr lang="en-US" altLang="zh-CN"/>
          </a:p>
        </p:txBody>
      </p:sp>
    </p:spTree>
    <p:extLst>
      <p:ext uri="{BB962C8B-B14F-4D97-AF65-F5344CB8AC3E}">
        <p14:creationId xmlns:p14="http://schemas.microsoft.com/office/powerpoint/2010/main" val="2927108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3569189-24F1-3149-AD82-75D8D02DF63E}" type="slidenum">
              <a:rPr lang="en-US" altLang="zh-CN"/>
              <a:pPr>
                <a:defRPr/>
              </a:pPr>
              <a:t>‹#›</a:t>
            </a:fld>
            <a:endParaRPr lang="en-US" altLang="zh-CN"/>
          </a:p>
        </p:txBody>
      </p:sp>
    </p:spTree>
    <p:extLst>
      <p:ext uri="{BB962C8B-B14F-4D97-AF65-F5344CB8AC3E}">
        <p14:creationId xmlns:p14="http://schemas.microsoft.com/office/powerpoint/2010/main" val="2245180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5B3475-754B-F048-BDA1-DF17375F85DC}" type="slidenum">
              <a:rPr lang="en-US" altLang="zh-CN"/>
              <a:pPr>
                <a:defRPr/>
              </a:pPr>
              <a:t>‹#›</a:t>
            </a:fld>
            <a:endParaRPr lang="en-US" altLang="zh-CN"/>
          </a:p>
        </p:txBody>
      </p:sp>
    </p:spTree>
    <p:extLst>
      <p:ext uri="{BB962C8B-B14F-4D97-AF65-F5344CB8AC3E}">
        <p14:creationId xmlns:p14="http://schemas.microsoft.com/office/powerpoint/2010/main" val="4281452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031C7512-0121-C747-8BED-D6B94E7F1BFB}" type="slidenum">
              <a:rPr lang="zh-CN" altLang="en-US"/>
              <a:pPr>
                <a:defRPr/>
              </a:pPr>
              <a:t>‹#›</a:t>
            </a:fld>
            <a:endParaRPr lang="en-US" altLang="zh-CN"/>
          </a:p>
        </p:txBody>
      </p:sp>
    </p:spTree>
    <p:extLst>
      <p:ext uri="{BB962C8B-B14F-4D97-AF65-F5344CB8AC3E}">
        <p14:creationId xmlns:p14="http://schemas.microsoft.com/office/powerpoint/2010/main" val="3265087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AABA4F-ABCB-E34C-8F68-CDAD9A798856}" type="slidenum">
              <a:rPr lang="zh-CN" altLang="en-US"/>
              <a:pPr>
                <a:defRPr/>
              </a:pPr>
              <a:t>‹#›</a:t>
            </a:fld>
            <a:endParaRPr lang="en-US" altLang="zh-CN"/>
          </a:p>
        </p:txBody>
      </p:sp>
    </p:spTree>
    <p:extLst>
      <p:ext uri="{BB962C8B-B14F-4D97-AF65-F5344CB8AC3E}">
        <p14:creationId xmlns:p14="http://schemas.microsoft.com/office/powerpoint/2010/main" val="10250963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EA8967-585C-F046-A4F1-0D2CA4B10954}" type="slidenum">
              <a:rPr lang="zh-CN" altLang="en-US"/>
              <a:pPr>
                <a:defRPr/>
              </a:pPr>
              <a:t>‹#›</a:t>
            </a:fld>
            <a:endParaRPr lang="en-US" altLang="zh-CN"/>
          </a:p>
        </p:txBody>
      </p:sp>
    </p:spTree>
    <p:extLst>
      <p:ext uri="{BB962C8B-B14F-4D97-AF65-F5344CB8AC3E}">
        <p14:creationId xmlns:p14="http://schemas.microsoft.com/office/powerpoint/2010/main" val="279507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A60E8E-98F5-1F4B-ABD2-90C13BC04E57}" type="slidenum">
              <a:rPr lang="en-US" altLang="zh-CN"/>
              <a:pPr>
                <a:defRPr/>
              </a:pPr>
              <a:t>‹#›</a:t>
            </a:fld>
            <a:endParaRPr lang="en-US" altLang="zh-CN"/>
          </a:p>
        </p:txBody>
      </p:sp>
    </p:spTree>
    <p:extLst>
      <p:ext uri="{BB962C8B-B14F-4D97-AF65-F5344CB8AC3E}">
        <p14:creationId xmlns:p14="http://schemas.microsoft.com/office/powerpoint/2010/main" val="3679502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77AFF9-4DF4-6B44-87AD-9CC4E5ECDEF3}" type="slidenum">
              <a:rPr lang="zh-CN" altLang="en-US"/>
              <a:pPr>
                <a:defRPr/>
              </a:pPr>
              <a:t>‹#›</a:t>
            </a:fld>
            <a:endParaRPr lang="en-US" altLang="zh-CN"/>
          </a:p>
        </p:txBody>
      </p:sp>
    </p:spTree>
    <p:extLst>
      <p:ext uri="{BB962C8B-B14F-4D97-AF65-F5344CB8AC3E}">
        <p14:creationId xmlns:p14="http://schemas.microsoft.com/office/powerpoint/2010/main" val="2343049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402C88-D5D5-CA41-B5BF-0F47C19D0B51}" type="slidenum">
              <a:rPr lang="zh-CN" altLang="en-US"/>
              <a:pPr>
                <a:defRPr/>
              </a:pPr>
              <a:t>‹#›</a:t>
            </a:fld>
            <a:endParaRPr lang="en-US" altLang="zh-CN"/>
          </a:p>
        </p:txBody>
      </p:sp>
    </p:spTree>
    <p:extLst>
      <p:ext uri="{BB962C8B-B14F-4D97-AF65-F5344CB8AC3E}">
        <p14:creationId xmlns:p14="http://schemas.microsoft.com/office/powerpoint/2010/main" val="18207489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65A0F80-8720-8347-A16D-DC1B17138C60}" type="slidenum">
              <a:rPr lang="zh-CN" altLang="en-US"/>
              <a:pPr>
                <a:defRPr/>
              </a:pPr>
              <a:t>‹#›</a:t>
            </a:fld>
            <a:endParaRPr lang="en-US" altLang="zh-CN"/>
          </a:p>
        </p:txBody>
      </p:sp>
    </p:spTree>
    <p:extLst>
      <p:ext uri="{BB962C8B-B14F-4D97-AF65-F5344CB8AC3E}">
        <p14:creationId xmlns:p14="http://schemas.microsoft.com/office/powerpoint/2010/main" val="4066890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9510778-32F0-3641-9AC5-599BF5D73B9A}" type="slidenum">
              <a:rPr lang="zh-CN" altLang="en-US"/>
              <a:pPr>
                <a:defRPr/>
              </a:pPr>
              <a:t>‹#›</a:t>
            </a:fld>
            <a:endParaRPr lang="en-US" altLang="zh-CN"/>
          </a:p>
        </p:txBody>
      </p:sp>
    </p:spTree>
    <p:extLst>
      <p:ext uri="{BB962C8B-B14F-4D97-AF65-F5344CB8AC3E}">
        <p14:creationId xmlns:p14="http://schemas.microsoft.com/office/powerpoint/2010/main" val="6333178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E5B3E4-18E5-F441-A76C-CD9C77677A55}" type="slidenum">
              <a:rPr lang="zh-CN" altLang="en-US"/>
              <a:pPr>
                <a:defRPr/>
              </a:pPr>
              <a:t>‹#›</a:t>
            </a:fld>
            <a:endParaRPr lang="en-US" altLang="zh-CN"/>
          </a:p>
        </p:txBody>
      </p:sp>
    </p:spTree>
    <p:extLst>
      <p:ext uri="{BB962C8B-B14F-4D97-AF65-F5344CB8AC3E}">
        <p14:creationId xmlns:p14="http://schemas.microsoft.com/office/powerpoint/2010/main" val="21618282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7A62CE-F4C0-8D41-B5B3-C97440E3679E}" type="slidenum">
              <a:rPr lang="zh-CN" altLang="en-US"/>
              <a:pPr>
                <a:defRPr/>
              </a:pPr>
              <a:t>‹#›</a:t>
            </a:fld>
            <a:endParaRPr lang="en-US" altLang="zh-CN"/>
          </a:p>
        </p:txBody>
      </p:sp>
    </p:spTree>
    <p:extLst>
      <p:ext uri="{BB962C8B-B14F-4D97-AF65-F5344CB8AC3E}">
        <p14:creationId xmlns:p14="http://schemas.microsoft.com/office/powerpoint/2010/main" val="72354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7FDA8A-2667-8A49-AFD1-38772F4D4718}" type="slidenum">
              <a:rPr lang="zh-CN" altLang="en-US"/>
              <a:pPr>
                <a:defRPr/>
              </a:pPr>
              <a:t>‹#›</a:t>
            </a:fld>
            <a:endParaRPr lang="en-US" altLang="zh-CN"/>
          </a:p>
        </p:txBody>
      </p:sp>
    </p:spTree>
    <p:extLst>
      <p:ext uri="{BB962C8B-B14F-4D97-AF65-F5344CB8AC3E}">
        <p14:creationId xmlns:p14="http://schemas.microsoft.com/office/powerpoint/2010/main" val="42857264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34AFCB-AFFD-5243-A508-F83082FF4BE6}" type="slidenum">
              <a:rPr lang="zh-CN" altLang="en-US"/>
              <a:pPr>
                <a:defRPr/>
              </a:pPr>
              <a:t>‹#›</a:t>
            </a:fld>
            <a:endParaRPr lang="en-US" altLang="zh-CN"/>
          </a:p>
        </p:txBody>
      </p:sp>
    </p:spTree>
    <p:extLst>
      <p:ext uri="{BB962C8B-B14F-4D97-AF65-F5344CB8AC3E}">
        <p14:creationId xmlns:p14="http://schemas.microsoft.com/office/powerpoint/2010/main" val="2672641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DE05DE6-C090-964B-8D4D-41537A903B20}" type="slidenum">
              <a:rPr lang="zh-CN" altLang="en-US"/>
              <a:pPr>
                <a:defRPr/>
              </a:pPr>
              <a:t>‹#›</a:t>
            </a:fld>
            <a:endParaRPr lang="en-US" altLang="zh-CN"/>
          </a:p>
        </p:txBody>
      </p:sp>
    </p:spTree>
    <p:extLst>
      <p:ext uri="{BB962C8B-B14F-4D97-AF65-F5344CB8AC3E}">
        <p14:creationId xmlns:p14="http://schemas.microsoft.com/office/powerpoint/2010/main" val="1871008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E16230-C681-4A42-AF09-4758D057F824}" type="slidenum">
              <a:rPr lang="zh-CN" altLang="en-US"/>
              <a:pPr>
                <a:defRPr/>
              </a:pPr>
              <a:t>‹#›</a:t>
            </a:fld>
            <a:endParaRPr lang="en-US" altLang="zh-CN"/>
          </a:p>
        </p:txBody>
      </p:sp>
    </p:spTree>
    <p:extLst>
      <p:ext uri="{BB962C8B-B14F-4D97-AF65-F5344CB8AC3E}">
        <p14:creationId xmlns:p14="http://schemas.microsoft.com/office/powerpoint/2010/main" val="146478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9486C1-5418-2344-AC68-FCF2F7CD2643}" type="slidenum">
              <a:rPr lang="en-US" altLang="zh-CN"/>
              <a:pPr>
                <a:defRPr/>
              </a:pPr>
              <a:t>‹#›</a:t>
            </a:fld>
            <a:endParaRPr lang="en-US" altLang="zh-CN"/>
          </a:p>
        </p:txBody>
      </p:sp>
    </p:spTree>
    <p:extLst>
      <p:ext uri="{BB962C8B-B14F-4D97-AF65-F5344CB8AC3E}">
        <p14:creationId xmlns:p14="http://schemas.microsoft.com/office/powerpoint/2010/main" val="3563625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1DA65743-BF0F-B64E-B071-ED4D12BD1366}" type="slidenum">
              <a:rPr lang="en-US" altLang="zh-CN"/>
              <a:pPr>
                <a:defRPr/>
              </a:pPr>
              <a:t>‹#›</a:t>
            </a:fld>
            <a:endParaRPr lang="en-US" altLang="zh-CN"/>
          </a:p>
        </p:txBody>
      </p:sp>
    </p:spTree>
    <p:extLst>
      <p:ext uri="{BB962C8B-B14F-4D97-AF65-F5344CB8AC3E}">
        <p14:creationId xmlns:p14="http://schemas.microsoft.com/office/powerpoint/2010/main" val="901291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8A45539-C998-354C-8310-B34B8B84A959}" type="slidenum">
              <a:rPr lang="en-US" altLang="zh-CN"/>
              <a:pPr>
                <a:defRPr/>
              </a:pPr>
              <a:t>‹#›</a:t>
            </a:fld>
            <a:endParaRPr lang="en-US" altLang="zh-CN"/>
          </a:p>
        </p:txBody>
      </p:sp>
    </p:spTree>
    <p:extLst>
      <p:ext uri="{BB962C8B-B14F-4D97-AF65-F5344CB8AC3E}">
        <p14:creationId xmlns:p14="http://schemas.microsoft.com/office/powerpoint/2010/main" val="14731598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E941FC-06F9-C84C-B7C7-15E3B28A0BAE}" type="slidenum">
              <a:rPr lang="en-US" altLang="zh-CN"/>
              <a:pPr>
                <a:defRPr/>
              </a:pPr>
              <a:t>‹#›</a:t>
            </a:fld>
            <a:endParaRPr lang="en-US" altLang="zh-CN"/>
          </a:p>
        </p:txBody>
      </p:sp>
    </p:spTree>
    <p:extLst>
      <p:ext uri="{BB962C8B-B14F-4D97-AF65-F5344CB8AC3E}">
        <p14:creationId xmlns:p14="http://schemas.microsoft.com/office/powerpoint/2010/main" val="3879650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79D291-7B42-9340-B37E-22C56762F6F9}" type="slidenum">
              <a:rPr lang="en-US" altLang="zh-CN"/>
              <a:pPr>
                <a:defRPr/>
              </a:pPr>
              <a:t>‹#›</a:t>
            </a:fld>
            <a:endParaRPr lang="en-US" altLang="zh-CN"/>
          </a:p>
        </p:txBody>
      </p:sp>
    </p:spTree>
    <p:extLst>
      <p:ext uri="{BB962C8B-B14F-4D97-AF65-F5344CB8AC3E}">
        <p14:creationId xmlns:p14="http://schemas.microsoft.com/office/powerpoint/2010/main" val="39822493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4231D6-44A0-C346-80AE-02CE7F5A4D94}" type="slidenum">
              <a:rPr lang="en-US" altLang="zh-CN"/>
              <a:pPr>
                <a:defRPr/>
              </a:pPr>
              <a:t>‹#›</a:t>
            </a:fld>
            <a:endParaRPr lang="en-US" altLang="zh-CN"/>
          </a:p>
        </p:txBody>
      </p:sp>
    </p:spTree>
    <p:extLst>
      <p:ext uri="{BB962C8B-B14F-4D97-AF65-F5344CB8AC3E}">
        <p14:creationId xmlns:p14="http://schemas.microsoft.com/office/powerpoint/2010/main" val="2086852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83583A0-FC64-4A43-81DD-8CC686D53F15}" type="slidenum">
              <a:rPr lang="en-US" altLang="zh-CN"/>
              <a:pPr>
                <a:defRPr/>
              </a:pPr>
              <a:t>‹#›</a:t>
            </a:fld>
            <a:endParaRPr lang="en-US" altLang="zh-CN"/>
          </a:p>
        </p:txBody>
      </p:sp>
    </p:spTree>
    <p:extLst>
      <p:ext uri="{BB962C8B-B14F-4D97-AF65-F5344CB8AC3E}">
        <p14:creationId xmlns:p14="http://schemas.microsoft.com/office/powerpoint/2010/main" val="446487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D7FD6BF-833B-6A47-9DC2-DD8156EADC02}" type="slidenum">
              <a:rPr lang="en-US" altLang="zh-CN"/>
              <a:pPr>
                <a:defRPr/>
              </a:pPr>
              <a:t>‹#›</a:t>
            </a:fld>
            <a:endParaRPr lang="en-US" altLang="zh-CN"/>
          </a:p>
        </p:txBody>
      </p:sp>
    </p:spTree>
    <p:extLst>
      <p:ext uri="{BB962C8B-B14F-4D97-AF65-F5344CB8AC3E}">
        <p14:creationId xmlns:p14="http://schemas.microsoft.com/office/powerpoint/2010/main" val="4874250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30EB9C-171A-7C4C-AA9B-EA8A6E138647}" type="slidenum">
              <a:rPr lang="en-US" altLang="zh-CN"/>
              <a:pPr>
                <a:defRPr/>
              </a:pPr>
              <a:t>‹#›</a:t>
            </a:fld>
            <a:endParaRPr lang="en-US" altLang="zh-CN"/>
          </a:p>
        </p:txBody>
      </p:sp>
    </p:spTree>
    <p:extLst>
      <p:ext uri="{BB962C8B-B14F-4D97-AF65-F5344CB8AC3E}">
        <p14:creationId xmlns:p14="http://schemas.microsoft.com/office/powerpoint/2010/main" val="11545652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834B56-E15F-1749-BC26-8EC655CD788F}" type="slidenum">
              <a:rPr lang="en-US" altLang="zh-CN"/>
              <a:pPr>
                <a:defRPr/>
              </a:pPr>
              <a:t>‹#›</a:t>
            </a:fld>
            <a:endParaRPr lang="en-US" altLang="zh-CN"/>
          </a:p>
        </p:txBody>
      </p:sp>
    </p:spTree>
    <p:extLst>
      <p:ext uri="{BB962C8B-B14F-4D97-AF65-F5344CB8AC3E}">
        <p14:creationId xmlns:p14="http://schemas.microsoft.com/office/powerpoint/2010/main" val="31502827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DCDE64-5C3A-724D-A46A-2C2DEE016A30}" type="slidenum">
              <a:rPr lang="en-US" altLang="zh-CN"/>
              <a:pPr>
                <a:defRPr/>
              </a:pPr>
              <a:t>‹#›</a:t>
            </a:fld>
            <a:endParaRPr lang="en-US" altLang="zh-CN"/>
          </a:p>
        </p:txBody>
      </p:sp>
    </p:spTree>
    <p:extLst>
      <p:ext uri="{BB962C8B-B14F-4D97-AF65-F5344CB8AC3E}">
        <p14:creationId xmlns:p14="http://schemas.microsoft.com/office/powerpoint/2010/main" val="69131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98C4E46-AC66-0E41-82D2-407B27D0A51C}" type="slidenum">
              <a:rPr lang="en-US" altLang="zh-CN"/>
              <a:pPr>
                <a:defRPr/>
              </a:pPr>
              <a:t>‹#›</a:t>
            </a:fld>
            <a:endParaRPr lang="en-US" altLang="zh-CN"/>
          </a:p>
        </p:txBody>
      </p:sp>
    </p:spTree>
    <p:extLst>
      <p:ext uri="{BB962C8B-B14F-4D97-AF65-F5344CB8AC3E}">
        <p14:creationId xmlns:p14="http://schemas.microsoft.com/office/powerpoint/2010/main" val="14835092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8BF8AD-BE62-2849-8094-08CB076FC51B}" type="slidenum">
              <a:rPr lang="en-US" altLang="zh-CN"/>
              <a:pPr>
                <a:defRPr/>
              </a:pPr>
              <a:t>‹#›</a:t>
            </a:fld>
            <a:endParaRPr lang="en-US" altLang="zh-CN"/>
          </a:p>
        </p:txBody>
      </p:sp>
    </p:spTree>
    <p:extLst>
      <p:ext uri="{BB962C8B-B14F-4D97-AF65-F5344CB8AC3E}">
        <p14:creationId xmlns:p14="http://schemas.microsoft.com/office/powerpoint/2010/main" val="16519212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9B9EA9-79C6-5A43-A397-A2EB84E0C80F}" type="slidenum">
              <a:rPr lang="en-US" altLang="zh-CN"/>
              <a:pPr>
                <a:defRPr/>
              </a:pPr>
              <a:t>‹#›</a:t>
            </a:fld>
            <a:endParaRPr lang="en-US" altLang="zh-CN"/>
          </a:p>
        </p:txBody>
      </p:sp>
    </p:spTree>
    <p:extLst>
      <p:ext uri="{BB962C8B-B14F-4D97-AF65-F5344CB8AC3E}">
        <p14:creationId xmlns:p14="http://schemas.microsoft.com/office/powerpoint/2010/main" val="2481015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32ED50-BF85-E844-A2D7-E9F8E03FF3FB}" type="slidenum">
              <a:rPr lang="en-US" altLang="zh-CN"/>
              <a:pPr>
                <a:defRPr/>
              </a:pPr>
              <a:t>‹#›</a:t>
            </a:fld>
            <a:endParaRPr lang="en-US" altLang="zh-CN"/>
          </a:p>
        </p:txBody>
      </p:sp>
    </p:spTree>
    <p:extLst>
      <p:ext uri="{BB962C8B-B14F-4D97-AF65-F5344CB8AC3E}">
        <p14:creationId xmlns:p14="http://schemas.microsoft.com/office/powerpoint/2010/main" val="8918756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6134100"/>
            <a:ext cx="13239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040438"/>
            <a:ext cx="592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2"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10"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a:xfrm>
            <a:off x="3124200" y="6243638"/>
            <a:ext cx="2895600" cy="457200"/>
          </a:xfrm>
          <a:prstGeom prst="rect">
            <a:avLst/>
          </a:prstGeo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p:txBody>
          <a:bodyPr/>
          <a:lstStyle>
            <a:lvl1pPr>
              <a:defRPr smtClean="0"/>
            </a:lvl1pPr>
          </a:lstStyle>
          <a:p>
            <a:pPr>
              <a:defRPr/>
            </a:pPr>
            <a:fld id="{59929881-A2CD-814F-9D3B-EBEFFCBBE84E}" type="slidenum">
              <a:rPr lang="en-US" altLang="zh-CN"/>
              <a:pPr>
                <a:defRPr/>
              </a:pPr>
              <a:t>‹#›</a:t>
            </a:fld>
            <a:endParaRPr lang="en-US" altLang="zh-CN"/>
          </a:p>
        </p:txBody>
      </p:sp>
    </p:spTree>
    <p:extLst>
      <p:ext uri="{BB962C8B-B14F-4D97-AF65-F5344CB8AC3E}">
        <p14:creationId xmlns:p14="http://schemas.microsoft.com/office/powerpoint/2010/main" val="30034937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E0CCEC87-7C4E-0546-9752-171C975A578E}" type="slidenum">
              <a:rPr lang="en-US" altLang="zh-CN"/>
              <a:pPr>
                <a:defRPr/>
              </a:pPr>
              <a:t>‹#›</a:t>
            </a:fld>
            <a:endParaRPr lang="en-US" altLang="zh-CN"/>
          </a:p>
        </p:txBody>
      </p:sp>
    </p:spTree>
    <p:extLst>
      <p:ext uri="{BB962C8B-B14F-4D97-AF65-F5344CB8AC3E}">
        <p14:creationId xmlns:p14="http://schemas.microsoft.com/office/powerpoint/2010/main" val="4072549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B155127A-17EE-5F43-8F64-70ECBC1D737E}" type="slidenum">
              <a:rPr lang="en-US" altLang="zh-CN"/>
              <a:pPr>
                <a:defRPr/>
              </a:pPr>
              <a:t>‹#›</a:t>
            </a:fld>
            <a:endParaRPr lang="en-US" altLang="zh-CN"/>
          </a:p>
        </p:txBody>
      </p:sp>
    </p:spTree>
    <p:extLst>
      <p:ext uri="{BB962C8B-B14F-4D97-AF65-F5344CB8AC3E}">
        <p14:creationId xmlns:p14="http://schemas.microsoft.com/office/powerpoint/2010/main" val="3281816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2E2448C3-415B-6941-822A-BC49653E17A5}" type="slidenum">
              <a:rPr lang="en-US" altLang="zh-CN"/>
              <a:pPr>
                <a:defRPr/>
              </a:pPr>
              <a:t>‹#›</a:t>
            </a:fld>
            <a:endParaRPr lang="en-US" altLang="zh-CN"/>
          </a:p>
        </p:txBody>
      </p:sp>
    </p:spTree>
    <p:extLst>
      <p:ext uri="{BB962C8B-B14F-4D97-AF65-F5344CB8AC3E}">
        <p14:creationId xmlns:p14="http://schemas.microsoft.com/office/powerpoint/2010/main" val="3243734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smtClean="0"/>
            </a:lvl1pPr>
          </a:lstStyle>
          <a:p>
            <a:pPr>
              <a:defRPr/>
            </a:pPr>
            <a:fld id="{BA954D8F-8DCF-DA46-B0A0-715AF2A717C5}" type="slidenum">
              <a:rPr lang="en-US" altLang="zh-CN"/>
              <a:pPr>
                <a:defRPr/>
              </a:pPr>
              <a:t>‹#›</a:t>
            </a:fld>
            <a:endParaRPr lang="en-US" altLang="zh-CN"/>
          </a:p>
        </p:txBody>
      </p:sp>
    </p:spTree>
    <p:extLst>
      <p:ext uri="{BB962C8B-B14F-4D97-AF65-F5344CB8AC3E}">
        <p14:creationId xmlns:p14="http://schemas.microsoft.com/office/powerpoint/2010/main" val="20711159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vl1pPr>
          </a:lstStyle>
          <a:p>
            <a:pPr>
              <a:defRPr/>
            </a:pPr>
            <a:fld id="{0F87E688-4182-214A-BF37-66DBB8517746}" type="slidenum">
              <a:rPr lang="en-US" altLang="zh-CN"/>
              <a:pPr>
                <a:defRPr/>
              </a:pPr>
              <a:t>‹#›</a:t>
            </a:fld>
            <a:endParaRPr lang="en-US" altLang="zh-CN"/>
          </a:p>
        </p:txBody>
      </p:sp>
    </p:spTree>
    <p:extLst>
      <p:ext uri="{BB962C8B-B14F-4D97-AF65-F5344CB8AC3E}">
        <p14:creationId xmlns:p14="http://schemas.microsoft.com/office/powerpoint/2010/main" val="939032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mtClean="0"/>
            </a:lvl1pPr>
          </a:lstStyle>
          <a:p>
            <a:pPr>
              <a:defRPr/>
            </a:pPr>
            <a:fld id="{EB219FA8-1A38-C746-A031-601C0B8BB182}" type="slidenum">
              <a:rPr lang="en-US" altLang="zh-CN"/>
              <a:pPr>
                <a:defRPr/>
              </a:pPr>
              <a:t>‹#›</a:t>
            </a:fld>
            <a:endParaRPr lang="en-US" altLang="zh-CN"/>
          </a:p>
        </p:txBody>
      </p:sp>
    </p:spTree>
    <p:extLst>
      <p:ext uri="{BB962C8B-B14F-4D97-AF65-F5344CB8AC3E}">
        <p14:creationId xmlns:p14="http://schemas.microsoft.com/office/powerpoint/2010/main" val="150526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C9A48C6-0623-BC47-98DD-8BB885C93284}" type="slidenum">
              <a:rPr lang="en-US" altLang="zh-CN"/>
              <a:pPr>
                <a:defRPr/>
              </a:pPr>
              <a:t>‹#›</a:t>
            </a:fld>
            <a:endParaRPr lang="en-US" altLang="zh-CN"/>
          </a:p>
        </p:txBody>
      </p:sp>
    </p:spTree>
    <p:extLst>
      <p:ext uri="{BB962C8B-B14F-4D97-AF65-F5344CB8AC3E}">
        <p14:creationId xmlns:p14="http://schemas.microsoft.com/office/powerpoint/2010/main" val="456584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DACD67FE-9A07-3842-9EAB-FA569332FFBD}" type="slidenum">
              <a:rPr lang="en-US" altLang="zh-CN"/>
              <a:pPr>
                <a:defRPr/>
              </a:pPr>
              <a:t>‹#›</a:t>
            </a:fld>
            <a:endParaRPr lang="en-US" altLang="zh-CN"/>
          </a:p>
        </p:txBody>
      </p:sp>
    </p:spTree>
    <p:extLst>
      <p:ext uri="{BB962C8B-B14F-4D97-AF65-F5344CB8AC3E}">
        <p14:creationId xmlns:p14="http://schemas.microsoft.com/office/powerpoint/2010/main" val="3409262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07F6E80E-CC51-574E-896B-DC86A2DF9834}" type="slidenum">
              <a:rPr lang="en-US" altLang="zh-CN"/>
              <a:pPr>
                <a:defRPr/>
              </a:pPr>
              <a:t>‹#›</a:t>
            </a:fld>
            <a:endParaRPr lang="en-US" altLang="zh-CN"/>
          </a:p>
        </p:txBody>
      </p:sp>
    </p:spTree>
    <p:extLst>
      <p:ext uri="{BB962C8B-B14F-4D97-AF65-F5344CB8AC3E}">
        <p14:creationId xmlns:p14="http://schemas.microsoft.com/office/powerpoint/2010/main" val="1068398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8C510984-02B6-EB45-BC9E-052226E5E395}" type="slidenum">
              <a:rPr lang="en-US" altLang="zh-CN"/>
              <a:pPr>
                <a:defRPr/>
              </a:pPr>
              <a:t>‹#›</a:t>
            </a:fld>
            <a:endParaRPr lang="en-US" altLang="zh-CN"/>
          </a:p>
        </p:txBody>
      </p:sp>
    </p:spTree>
    <p:extLst>
      <p:ext uri="{BB962C8B-B14F-4D97-AF65-F5344CB8AC3E}">
        <p14:creationId xmlns:p14="http://schemas.microsoft.com/office/powerpoint/2010/main" val="41779735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F3AE280E-CD67-BD4D-8644-0A806A2444E0}" type="slidenum">
              <a:rPr lang="en-US" altLang="zh-CN"/>
              <a:pPr>
                <a:defRPr/>
              </a:pPr>
              <a:t>‹#›</a:t>
            </a:fld>
            <a:endParaRPr lang="en-US" altLang="zh-CN"/>
          </a:p>
        </p:txBody>
      </p:sp>
    </p:spTree>
    <p:extLst>
      <p:ext uri="{BB962C8B-B14F-4D97-AF65-F5344CB8AC3E}">
        <p14:creationId xmlns:p14="http://schemas.microsoft.com/office/powerpoint/2010/main" val="2390253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vl1pPr>
          </a:lstStyle>
          <a:p>
            <a:pPr>
              <a:defRPr/>
            </a:pPr>
            <a:fld id="{D76310EA-C239-294A-85B2-F8027D844503}" type="slidenum">
              <a:rPr lang="en-US" altLang="zh-CN"/>
              <a:pPr>
                <a:defRPr/>
              </a:pPr>
              <a:t>‹#›</a:t>
            </a:fld>
            <a:endParaRPr lang="en-US" altLang="zh-CN"/>
          </a:p>
        </p:txBody>
      </p:sp>
    </p:spTree>
    <p:extLst>
      <p:ext uri="{BB962C8B-B14F-4D97-AF65-F5344CB8AC3E}">
        <p14:creationId xmlns:p14="http://schemas.microsoft.com/office/powerpoint/2010/main" val="4194304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67E7CA6D-CC14-3246-960F-A60D68B32132}" type="slidenum">
              <a:rPr lang="en-US" altLang="zh-CN"/>
              <a:pPr>
                <a:defRPr/>
              </a:pPr>
              <a:t>‹#›</a:t>
            </a:fld>
            <a:endParaRPr lang="en-US" altLang="zh-CN"/>
          </a:p>
        </p:txBody>
      </p:sp>
    </p:spTree>
    <p:extLst>
      <p:ext uri="{BB962C8B-B14F-4D97-AF65-F5344CB8AC3E}">
        <p14:creationId xmlns:p14="http://schemas.microsoft.com/office/powerpoint/2010/main" val="40800779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10"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7C5F6DE3-BE6E-4F49-A22B-9558CA511169}" type="slidenum">
              <a:rPr lang="en-US" altLang="zh-CN"/>
              <a:pPr>
                <a:defRPr/>
              </a:pPr>
              <a:t>‹#›</a:t>
            </a:fld>
            <a:endParaRPr lang="en-US" altLang="zh-CN"/>
          </a:p>
        </p:txBody>
      </p:sp>
    </p:spTree>
    <p:extLst>
      <p:ext uri="{BB962C8B-B14F-4D97-AF65-F5344CB8AC3E}">
        <p14:creationId xmlns:p14="http://schemas.microsoft.com/office/powerpoint/2010/main" val="18943138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EA5D45-6ECE-2E42-BC27-0D081522D47D}" type="slidenum">
              <a:rPr lang="en-US" altLang="zh-CN"/>
              <a:pPr>
                <a:defRPr/>
              </a:pPr>
              <a:t>‹#›</a:t>
            </a:fld>
            <a:endParaRPr lang="en-US" altLang="zh-CN"/>
          </a:p>
        </p:txBody>
      </p:sp>
    </p:spTree>
    <p:extLst>
      <p:ext uri="{BB962C8B-B14F-4D97-AF65-F5344CB8AC3E}">
        <p14:creationId xmlns:p14="http://schemas.microsoft.com/office/powerpoint/2010/main" val="671546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671B2F-356F-3A47-B22B-E0FFFEB6D987}" type="slidenum">
              <a:rPr lang="en-US" altLang="zh-CN"/>
              <a:pPr>
                <a:defRPr/>
              </a:pPr>
              <a:t>‹#›</a:t>
            </a:fld>
            <a:endParaRPr lang="en-US" altLang="zh-CN"/>
          </a:p>
        </p:txBody>
      </p:sp>
    </p:spTree>
    <p:extLst>
      <p:ext uri="{BB962C8B-B14F-4D97-AF65-F5344CB8AC3E}">
        <p14:creationId xmlns:p14="http://schemas.microsoft.com/office/powerpoint/2010/main" val="10744721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7FF641-2A3B-D243-B767-2234F4C2C107}" type="slidenum">
              <a:rPr lang="en-US" altLang="zh-CN"/>
              <a:pPr>
                <a:defRPr/>
              </a:pPr>
              <a:t>‹#›</a:t>
            </a:fld>
            <a:endParaRPr lang="en-US" altLang="zh-CN"/>
          </a:p>
        </p:txBody>
      </p:sp>
    </p:spTree>
    <p:extLst>
      <p:ext uri="{BB962C8B-B14F-4D97-AF65-F5344CB8AC3E}">
        <p14:creationId xmlns:p14="http://schemas.microsoft.com/office/powerpoint/2010/main" val="283201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D6F54DE-161E-3144-896E-1C00378C0FF2}" type="slidenum">
              <a:rPr lang="en-US" altLang="zh-CN"/>
              <a:pPr>
                <a:defRPr/>
              </a:pPr>
              <a:t>‹#›</a:t>
            </a:fld>
            <a:endParaRPr lang="en-US" altLang="zh-CN"/>
          </a:p>
        </p:txBody>
      </p:sp>
    </p:spTree>
    <p:extLst>
      <p:ext uri="{BB962C8B-B14F-4D97-AF65-F5344CB8AC3E}">
        <p14:creationId xmlns:p14="http://schemas.microsoft.com/office/powerpoint/2010/main" val="6194990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27791E-82CE-354A-A280-F6F9D863E50F}" type="slidenum">
              <a:rPr lang="en-US" altLang="zh-CN"/>
              <a:pPr>
                <a:defRPr/>
              </a:pPr>
              <a:t>‹#›</a:t>
            </a:fld>
            <a:endParaRPr lang="en-US" altLang="zh-CN"/>
          </a:p>
        </p:txBody>
      </p:sp>
    </p:spTree>
    <p:extLst>
      <p:ext uri="{BB962C8B-B14F-4D97-AF65-F5344CB8AC3E}">
        <p14:creationId xmlns:p14="http://schemas.microsoft.com/office/powerpoint/2010/main" val="30825865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1C1EE61-285E-A544-A6F0-0B2CABF10F1F}" type="slidenum">
              <a:rPr lang="en-US" altLang="zh-CN"/>
              <a:pPr>
                <a:defRPr/>
              </a:pPr>
              <a:t>‹#›</a:t>
            </a:fld>
            <a:endParaRPr lang="en-US" altLang="zh-CN"/>
          </a:p>
        </p:txBody>
      </p:sp>
    </p:spTree>
    <p:extLst>
      <p:ext uri="{BB962C8B-B14F-4D97-AF65-F5344CB8AC3E}">
        <p14:creationId xmlns:p14="http://schemas.microsoft.com/office/powerpoint/2010/main" val="28912891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A612220-F416-6143-B190-16BB91E01817}" type="slidenum">
              <a:rPr lang="en-US" altLang="zh-CN"/>
              <a:pPr>
                <a:defRPr/>
              </a:pPr>
              <a:t>‹#›</a:t>
            </a:fld>
            <a:endParaRPr lang="en-US" altLang="zh-CN"/>
          </a:p>
        </p:txBody>
      </p:sp>
    </p:spTree>
    <p:extLst>
      <p:ext uri="{BB962C8B-B14F-4D97-AF65-F5344CB8AC3E}">
        <p14:creationId xmlns:p14="http://schemas.microsoft.com/office/powerpoint/2010/main" val="35274500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1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70E0E63-8E44-7145-8745-4BBDCFBD7196}" type="slidenum">
              <a:rPr lang="en-US" altLang="zh-CN"/>
              <a:pPr>
                <a:defRPr/>
              </a:pPr>
              <a:t>‹#›</a:t>
            </a:fld>
            <a:endParaRPr lang="en-US" altLang="zh-CN"/>
          </a:p>
        </p:txBody>
      </p:sp>
    </p:spTree>
    <p:extLst>
      <p:ext uri="{BB962C8B-B14F-4D97-AF65-F5344CB8AC3E}">
        <p14:creationId xmlns:p14="http://schemas.microsoft.com/office/powerpoint/2010/main" val="14981819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4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A47E87-8C24-3D47-94AE-591A1B2A737C}" type="slidenum">
              <a:rPr lang="en-US" altLang="zh-CN"/>
              <a:pPr>
                <a:defRPr/>
              </a:pPr>
              <a:t>‹#›</a:t>
            </a:fld>
            <a:endParaRPr lang="en-US" altLang="zh-CN"/>
          </a:p>
        </p:txBody>
      </p:sp>
    </p:spTree>
    <p:extLst>
      <p:ext uri="{BB962C8B-B14F-4D97-AF65-F5344CB8AC3E}">
        <p14:creationId xmlns:p14="http://schemas.microsoft.com/office/powerpoint/2010/main" val="26450904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84750F-697D-C443-8A21-CAE33D4170D5}" type="slidenum">
              <a:rPr lang="en-US" altLang="zh-CN"/>
              <a:pPr>
                <a:defRPr/>
              </a:pPr>
              <a:t>‹#›</a:t>
            </a:fld>
            <a:endParaRPr lang="en-US" altLang="zh-CN"/>
          </a:p>
        </p:txBody>
      </p:sp>
    </p:spTree>
    <p:extLst>
      <p:ext uri="{BB962C8B-B14F-4D97-AF65-F5344CB8AC3E}">
        <p14:creationId xmlns:p14="http://schemas.microsoft.com/office/powerpoint/2010/main" val="3557793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144689-BA17-D94F-B827-003201784FF3}" type="slidenum">
              <a:rPr lang="en-US" altLang="zh-CN"/>
              <a:pPr>
                <a:defRPr/>
              </a:pPr>
              <a:t>‹#›</a:t>
            </a:fld>
            <a:endParaRPr lang="en-US" altLang="zh-CN"/>
          </a:p>
        </p:txBody>
      </p:sp>
    </p:spTree>
    <p:extLst>
      <p:ext uri="{BB962C8B-B14F-4D97-AF65-F5344CB8AC3E}">
        <p14:creationId xmlns:p14="http://schemas.microsoft.com/office/powerpoint/2010/main" val="28416550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48B0E97-B4D3-2344-B719-CB26F0468234}" type="slidenum">
              <a:rPr lang="en-US" altLang="zh-CN"/>
              <a:pPr>
                <a:defRPr/>
              </a:pPr>
              <a:t>‹#›</a:t>
            </a:fld>
            <a:endParaRPr lang="en-US" altLang="zh-CN"/>
          </a:p>
        </p:txBody>
      </p:sp>
    </p:spTree>
    <p:extLst>
      <p:ext uri="{BB962C8B-B14F-4D97-AF65-F5344CB8AC3E}">
        <p14:creationId xmlns:p14="http://schemas.microsoft.com/office/powerpoint/2010/main" val="30127089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7"/>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D1081C-A34A-6446-9F28-FE39F362E8F5}" type="slidenum">
              <a:rPr lang="en-US" altLang="zh-CN"/>
              <a:pPr>
                <a:defRPr/>
              </a:pPr>
              <a:t>‹#›</a:t>
            </a:fld>
            <a:endParaRPr lang="en-US" altLang="zh-CN"/>
          </a:p>
        </p:txBody>
      </p:sp>
    </p:spTree>
    <p:extLst>
      <p:ext uri="{BB962C8B-B14F-4D97-AF65-F5344CB8AC3E}">
        <p14:creationId xmlns:p14="http://schemas.microsoft.com/office/powerpoint/2010/main" val="35938237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3525"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6542856" y="6237312"/>
            <a:ext cx="2133600" cy="476250"/>
          </a:xfrm>
        </p:spPr>
        <p:txBody>
          <a:bodyPr/>
          <a:lstStyle>
            <a:lvl1pPr>
              <a:defRPr sz="1800"/>
            </a:lvl1pPr>
          </a:lstStyle>
          <a:p>
            <a:pPr>
              <a:defRPr/>
            </a:pPr>
            <a:fld id="{59929881-A2CD-814F-9D3B-EBEFFCBBE84E}" type="slidenum">
              <a:rPr lang="en-US" altLang="zh-CN" smtClean="0"/>
              <a:pPr>
                <a:defRPr/>
              </a:pPr>
              <a:t>‹#›</a:t>
            </a:fld>
            <a:endParaRPr lang="en-US" altLang="zh-CN"/>
          </a:p>
        </p:txBody>
      </p:sp>
      <p:pic>
        <p:nvPicPr>
          <p:cNvPr id="7" name="ShockwaveFlash1"/>
          <p:cNvPicPr preferRelativeResize="0">
            <a:picLocks noChangeArrowheads="1" noChangeShapeType="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33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B6D535-03BD-3747-9204-65422B1A96C1}" type="slidenum">
              <a:rPr lang="en-US" altLang="zh-CN"/>
              <a:pPr>
                <a:defRPr/>
              </a:pPr>
              <a:t>‹#›</a:t>
            </a:fld>
            <a:endParaRPr lang="en-US" altLang="zh-CN"/>
          </a:p>
        </p:txBody>
      </p:sp>
    </p:spTree>
    <p:extLst>
      <p:ext uri="{BB962C8B-B14F-4D97-AF65-F5344CB8AC3E}">
        <p14:creationId xmlns:p14="http://schemas.microsoft.com/office/powerpoint/2010/main" val="14084014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904" y="1434631"/>
            <a:ext cx="8229600" cy="39258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04025" y="6245225"/>
            <a:ext cx="2133600" cy="476250"/>
          </a:xfrm>
        </p:spPr>
        <p:txBody>
          <a:bodyPr/>
          <a:lstStyle>
            <a:lvl1pPr>
              <a:defRPr sz="1800"/>
            </a:lvl1pPr>
          </a:lstStyle>
          <a:p>
            <a:pPr>
              <a:defRPr/>
            </a:pPr>
            <a:fld id="{E0CCEC87-7C4E-0546-9752-171C975A578E}" type="slidenum">
              <a:rPr lang="en-US" altLang="zh-CN" smtClean="0"/>
              <a:pPr>
                <a:defRPr/>
              </a:pPr>
              <a:t>‹#›</a:t>
            </a:fld>
            <a:endParaRPr lang="en-US" altLang="zh-CN"/>
          </a:p>
        </p:txBody>
      </p:sp>
    </p:spTree>
    <p:extLst>
      <p:ext uri="{BB962C8B-B14F-4D97-AF65-F5344CB8AC3E}">
        <p14:creationId xmlns:p14="http://schemas.microsoft.com/office/powerpoint/2010/main" val="20144550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23075" y="6245225"/>
            <a:ext cx="2133600" cy="476250"/>
          </a:xfrm>
        </p:spPr>
        <p:txBody>
          <a:bodyPr/>
          <a:lstStyle>
            <a:lvl1pPr>
              <a:defRPr sz="1600"/>
            </a:lvl1pPr>
          </a:lstStyle>
          <a:p>
            <a:pPr>
              <a:defRPr/>
            </a:pPr>
            <a:fld id="{B155127A-17EE-5F43-8F64-70ECBC1D737E}" type="slidenum">
              <a:rPr lang="en-US" altLang="zh-CN" smtClean="0"/>
              <a:pPr>
                <a:defRPr/>
              </a:pPr>
              <a:t>‹#›</a:t>
            </a:fld>
            <a:endParaRPr lang="en-US" altLang="zh-CN"/>
          </a:p>
        </p:txBody>
      </p:sp>
    </p:spTree>
    <p:extLst>
      <p:ext uri="{BB962C8B-B14F-4D97-AF65-F5344CB8AC3E}">
        <p14:creationId xmlns:p14="http://schemas.microsoft.com/office/powerpoint/2010/main" val="4811192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47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38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sz="1600"/>
            </a:lvl1pPr>
          </a:lstStyle>
          <a:p>
            <a:pPr>
              <a:defRPr/>
            </a:pPr>
            <a:fld id="{2E2448C3-415B-6941-822A-BC49653E17A5}" type="slidenum">
              <a:rPr lang="en-US" altLang="zh-CN" smtClean="0"/>
              <a:pPr>
                <a:defRPr/>
              </a:pPr>
              <a:t>‹#›</a:t>
            </a:fld>
            <a:endParaRPr lang="en-US" altLang="zh-CN"/>
          </a:p>
        </p:txBody>
      </p:sp>
    </p:spTree>
    <p:extLst>
      <p:ext uri="{BB962C8B-B14F-4D97-AF65-F5344CB8AC3E}">
        <p14:creationId xmlns:p14="http://schemas.microsoft.com/office/powerpoint/2010/main" val="28511583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8824" y="-171400"/>
            <a:ext cx="8229600" cy="1143000"/>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BA954D8F-8DCF-DA46-B0A0-715AF2A717C5}" type="slidenum">
              <a:rPr lang="en-US" altLang="zh-CN" smtClean="0"/>
              <a:pPr>
                <a:defRPr/>
              </a:pPr>
              <a:t>‹#›</a:t>
            </a:fld>
            <a:endParaRPr lang="en-US" altLang="zh-CN"/>
          </a:p>
        </p:txBody>
      </p:sp>
    </p:spTree>
    <p:extLst>
      <p:ext uri="{BB962C8B-B14F-4D97-AF65-F5344CB8AC3E}">
        <p14:creationId xmlns:p14="http://schemas.microsoft.com/office/powerpoint/2010/main" val="3321074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0F87E688-4182-214A-BF37-66DBB8517746}" type="slidenum">
              <a:rPr lang="en-US" altLang="zh-CN" smtClean="0"/>
              <a:pPr>
                <a:defRPr/>
              </a:pPr>
              <a:t>‹#›</a:t>
            </a:fld>
            <a:endParaRPr lang="en-US" altLang="zh-CN"/>
          </a:p>
        </p:txBody>
      </p:sp>
    </p:spTree>
    <p:extLst>
      <p:ext uri="{BB962C8B-B14F-4D97-AF65-F5344CB8AC3E}">
        <p14:creationId xmlns:p14="http://schemas.microsoft.com/office/powerpoint/2010/main" val="343190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ACA12B-31B0-9C47-BCFA-98FD0E609467}" type="slidenum">
              <a:rPr lang="en-US" altLang="zh-CN"/>
              <a:pPr>
                <a:defRPr/>
              </a:pPr>
              <a:t>‹#›</a:t>
            </a:fld>
            <a:endParaRPr lang="en-US" altLang="zh-CN"/>
          </a:p>
        </p:txBody>
      </p:sp>
    </p:spTree>
    <p:extLst>
      <p:ext uri="{BB962C8B-B14F-4D97-AF65-F5344CB8AC3E}">
        <p14:creationId xmlns:p14="http://schemas.microsoft.com/office/powerpoint/2010/main" val="10145832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3.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theme" Target="../theme/theme4.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3.xml"/><Relationship Id="rId12" Type="http://schemas.openxmlformats.org/officeDocument/2006/relationships/slideLayout" Target="../slideLayouts/slideLayout64.xml"/><Relationship Id="rId13" Type="http://schemas.openxmlformats.org/officeDocument/2006/relationships/slideLayout" Target="../slideLayouts/slideLayout65.xml"/><Relationship Id="rId14" Type="http://schemas.openxmlformats.org/officeDocument/2006/relationships/theme" Target="../theme/theme5.xml"/><Relationship Id="rId15" Type="http://schemas.openxmlformats.org/officeDocument/2006/relationships/image" Target="../media/image2.png"/><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9" Type="http://schemas.openxmlformats.org/officeDocument/2006/relationships/slideLayout" Target="../slideLayouts/slideLayout61.xml"/><Relationship Id="rId10"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theme" Target="../theme/theme6.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theme" Target="../theme/theme7.xml"/><Relationship Id="rId8" Type="http://schemas.openxmlformats.org/officeDocument/2006/relationships/image" Target="../media/image4.png"/><Relationship Id="rId1" Type="http://schemas.openxmlformats.org/officeDocument/2006/relationships/slideLayout" Target="../slideLayouts/slideLayout79.xml"/><Relationship Id="rId2"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FD9CEE54-5461-CE44-BD5F-134DE499C72F}"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3"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charset="0"/>
                <a:ea typeface="宋体" charset="0"/>
                <a:cs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spcBef>
                <a:spcPct val="50000"/>
              </a:spcBef>
              <a:defRPr/>
            </a:pPr>
            <a:r>
              <a:rPr lang="en-US" altLang="zh-CN" sz="2000" b="1" dirty="0" smtClean="0">
                <a:solidFill>
                  <a:srgbClr val="E20000"/>
                </a:solidFill>
                <a:latin typeface="方正舒体" charset="0"/>
                <a:ea typeface="方正舒体" charset="0"/>
                <a:cs typeface="方正舒体" charset="0"/>
              </a:rPr>
              <a:t>Visual Basic</a:t>
            </a:r>
            <a:r>
              <a:rPr lang="zh-CN" altLang="en-US" sz="2000" b="1" dirty="0" smtClean="0">
                <a:solidFill>
                  <a:srgbClr val="E20000"/>
                </a:solidFill>
                <a:latin typeface="方正舒体" charset="0"/>
                <a:ea typeface="方正舒体" charset="0"/>
                <a:cs typeface="方正舒体" charset="0"/>
              </a:rPr>
              <a:t>程序设计</a:t>
            </a:r>
          </a:p>
        </p:txBody>
      </p:sp>
      <p:sp>
        <p:nvSpPr>
          <p:cNvPr id="1036" name="Text Box 15"/>
          <p:cNvSpPr txBox="1">
            <a:spLocks noChangeArrowheads="1"/>
          </p:cNvSpPr>
          <p:nvPr/>
        </p:nvSpPr>
        <p:spPr bwMode="auto">
          <a:xfrm>
            <a:off x="0" y="0"/>
            <a:ext cx="620713" cy="6858000"/>
          </a:xfrm>
          <a:prstGeom prst="rect">
            <a:avLst/>
          </a:prstGeom>
          <a:gradFill rotWithShape="0">
            <a:gsLst>
              <a:gs pos="0">
                <a:srgbClr val="478EB2"/>
              </a:gs>
              <a:gs pos="50000">
                <a:srgbClr val="66CCFF"/>
              </a:gs>
              <a:gs pos="100000">
                <a:srgbClr val="478EB2"/>
              </a:gs>
            </a:gsLst>
            <a:lin ang="0" scaled="1"/>
          </a:gradFill>
          <a:ln w="9525">
            <a:solidFill>
              <a:srgbClr val="3366FF"/>
            </a:solidFill>
            <a:miter lim="800000"/>
            <a:headEnd/>
            <a:tailEnd/>
          </a:ln>
        </p:spPr>
        <p:txBody>
          <a:bodyPr vert="eaVert">
            <a:spAutoFit/>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fontAlgn="base">
              <a:spcBef>
                <a:spcPct val="0"/>
              </a:spcBef>
              <a:spcAft>
                <a:spcPct val="0"/>
              </a:spcAft>
              <a:defRPr kumimoji="1" sz="2400">
                <a:solidFill>
                  <a:schemeClr val="tx1"/>
                </a:solidFill>
                <a:latin typeface="Tahoma" charset="0"/>
                <a:ea typeface="宋体" charset="0"/>
              </a:defRPr>
            </a:lvl6pPr>
            <a:lvl7pPr marL="2971800" indent="-228600" fontAlgn="base">
              <a:spcBef>
                <a:spcPct val="0"/>
              </a:spcBef>
              <a:spcAft>
                <a:spcPct val="0"/>
              </a:spcAft>
              <a:defRPr kumimoji="1" sz="2400">
                <a:solidFill>
                  <a:schemeClr val="tx1"/>
                </a:solidFill>
                <a:latin typeface="Tahoma" charset="0"/>
                <a:ea typeface="宋体" charset="0"/>
              </a:defRPr>
            </a:lvl7pPr>
            <a:lvl8pPr marL="3429000" indent="-228600" fontAlgn="base">
              <a:spcBef>
                <a:spcPct val="0"/>
              </a:spcBef>
              <a:spcAft>
                <a:spcPct val="0"/>
              </a:spcAft>
              <a:defRPr kumimoji="1" sz="2400">
                <a:solidFill>
                  <a:schemeClr val="tx1"/>
                </a:solidFill>
                <a:latin typeface="Tahoma" charset="0"/>
                <a:ea typeface="宋体" charset="0"/>
              </a:defRPr>
            </a:lvl8pPr>
            <a:lvl9pPr marL="3886200" indent="-228600" fontAlgn="base">
              <a:spcBef>
                <a:spcPct val="0"/>
              </a:spcBef>
              <a:spcAft>
                <a:spcPct val="0"/>
              </a:spcAft>
              <a:defRPr kumimoji="1" sz="2400">
                <a:solidFill>
                  <a:schemeClr val="tx1"/>
                </a:solidFill>
                <a:latin typeface="Tahoma" charset="0"/>
                <a:ea typeface="宋体" charset="0"/>
              </a:defRPr>
            </a:lvl9pPr>
          </a:lstStyle>
          <a:p>
            <a:pPr algn="ctr">
              <a:spcBef>
                <a:spcPct val="50000"/>
              </a:spcBef>
              <a:defRPr/>
            </a:pPr>
            <a:r>
              <a:rPr lang="zh-CN" altLang="en-US" sz="2800" b="1" smtClean="0">
                <a:latin typeface="黑体" charset="0"/>
                <a:ea typeface="黑体" charset="0"/>
                <a:cs typeface="黑体" charset="0"/>
              </a:rPr>
              <a:t>第九章  过      程</a:t>
            </a:r>
          </a:p>
        </p:txBody>
      </p:sp>
      <p:sp>
        <p:nvSpPr>
          <p:cNvPr id="13" name="Text Box 15"/>
          <p:cNvSpPr txBox="1">
            <a:spLocks noChangeArrowheads="1"/>
          </p:cNvSpPr>
          <p:nvPr/>
        </p:nvSpPr>
        <p:spPr bwMode="auto">
          <a:xfrm>
            <a:off x="0" y="0"/>
            <a:ext cx="620713" cy="6858000"/>
          </a:xfrm>
          <a:prstGeom prst="rect">
            <a:avLst/>
          </a:prstGeom>
          <a:gradFill rotWithShape="0">
            <a:gsLst>
              <a:gs pos="0">
                <a:srgbClr val="66CCFF">
                  <a:gamma/>
                  <a:shade val="69804"/>
                  <a:invGamma/>
                </a:srgbClr>
              </a:gs>
              <a:gs pos="50000">
                <a:srgbClr val="66CCFF"/>
              </a:gs>
              <a:gs pos="100000">
                <a:srgbClr val="66CCFF">
                  <a:gamma/>
                  <a:shade val="69804"/>
                  <a:invGamma/>
                </a:srgbClr>
              </a:gs>
            </a:gsLst>
            <a:lin ang="0" scaled="1"/>
          </a:gradFill>
          <a:ln w="9525">
            <a:solidFill>
              <a:srgbClr val="3366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zh-CN" altLang="en-US" dirty="0">
                <a:latin typeface="黑体" charset="0"/>
                <a:ea typeface="黑体" charset="0"/>
                <a:cs typeface="黑体" charset="0"/>
              </a:rPr>
              <a:t>第十章  界面设计</a:t>
            </a:r>
          </a:p>
        </p:txBody>
      </p:sp>
    </p:spTree>
  </p:cSld>
  <p:clrMap bg1="lt1" tx1="dk1" bg2="lt2" tx2="dk2" accent1="accent1" accent2="accent2" accent3="accent3" accent4="accent4" accent5="accent5" accent6="accent6" hlink="hlink" folHlink="folHlink"/>
  <p:sldLayoutIdLst>
    <p:sldLayoutId id="214748387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ou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ox(out)">
                                      <p:cBhvr>
                                        <p:cTn id="12" dur="500"/>
                                        <p:tgtEl>
                                          <p:spTgt spid="5123">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animEffect transition="in" filter="box(out)">
                                      <p:cBhvr>
                                        <p:cTn id="15" dur="500"/>
                                        <p:tgtEl>
                                          <p:spTgt spid="5123">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Effect transition="in" filter="box(out)">
                                      <p:cBhvr>
                                        <p:cTn id="18" dur="500"/>
                                        <p:tgtEl>
                                          <p:spTgt spid="5123">
                                            <p:txEl>
                                              <p:pRg st="2" end="2"/>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Effect transition="in" filter="box(out)">
                                      <p:cBhvr>
                                        <p:cTn id="21" dur="500"/>
                                        <p:tgtEl>
                                          <p:spTgt spid="5123">
                                            <p:txEl>
                                              <p:pRg st="3" end="3"/>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box(out)">
                                      <p:cBhvr>
                                        <p:cTn id="24"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tmplLst>
          <p:tmpl lvl="1">
            <p:tnLst>
              <p:par>
                <p:cTn xmlns:p14="http://schemas.microsoft.com/office/powerpoint/2010/main" presetID="4" presetClass="entr" presetSubtype="32"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ox(out)">
                      <p:cBhvr>
                        <p:cTn dur="500"/>
                        <p:tgtEl>
                          <p:spTgt spid="5123"/>
                        </p:tgtEl>
                      </p:cBhvr>
                    </p:animEffect>
                  </p:childTnLst>
                </p:cTn>
              </p:par>
            </p:tnLst>
          </p:tmpl>
          <p:tmpl lvl="2">
            <p:tnLst>
              <p:par>
                <p:cTn xmlns:p14="http://schemas.microsoft.com/office/powerpoint/2010/main" presetID="4" presetClass="entr" presetSubtype="32"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ox(out)">
                      <p:cBhvr>
                        <p:cTn dur="500"/>
                        <p:tgtEl>
                          <p:spTgt spid="5123"/>
                        </p:tgtEl>
                      </p:cBhvr>
                    </p:animEffect>
                  </p:childTnLst>
                </p:cTn>
              </p:par>
            </p:tnLst>
          </p:tmpl>
          <p:tmpl lvl="3">
            <p:tnLst>
              <p:par>
                <p:cTn xmlns:p14="http://schemas.microsoft.com/office/powerpoint/2010/main" presetID="4" presetClass="entr" presetSubtype="32"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ox(out)">
                      <p:cBhvr>
                        <p:cTn dur="500"/>
                        <p:tgtEl>
                          <p:spTgt spid="5123"/>
                        </p:tgtEl>
                      </p:cBhvr>
                    </p:animEffect>
                  </p:childTnLst>
                </p:cTn>
              </p:par>
            </p:tnLst>
          </p:tmpl>
          <p:tmpl lvl="4">
            <p:tnLst>
              <p:par>
                <p:cTn xmlns:p14="http://schemas.microsoft.com/office/powerpoint/2010/main" presetID="4" presetClass="entr" presetSubtype="32"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ox(out)">
                      <p:cBhvr>
                        <p:cTn dur="500"/>
                        <p:tgtEl>
                          <p:spTgt spid="5123"/>
                        </p:tgtEl>
                      </p:cBhvr>
                    </p:animEffect>
                  </p:childTnLst>
                </p:cTn>
              </p:par>
            </p:tnLst>
          </p:tmpl>
          <p:tmpl lvl="5">
            <p:tnLst>
              <p:par>
                <p:cTn xmlns:p14="http://schemas.microsoft.com/office/powerpoint/2010/main" presetID="4" presetClass="entr" presetSubtype="32"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ox(out)">
                      <p:cBhvr>
                        <p:cTn dur="500"/>
                        <p:tgtEl>
                          <p:spTgt spid="5123"/>
                        </p:tgtEl>
                      </p:cBhvr>
                    </p:animEffect>
                  </p:childTnLst>
                </p:cTn>
              </p:par>
            </p:tnLst>
          </p:tmpl>
        </p:tmplLst>
      </p:bldP>
    </p:bld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30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6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78616BAF-E622-1A47-A944-C3756968EBC5}" type="slidenum">
              <a:rPr lang="en-US" altLang="zh-CN"/>
              <a:pPr>
                <a:defRPr/>
              </a:pPr>
              <a:t>‹#›</a:t>
            </a:fld>
            <a:endParaRPr lang="en-US" altLang="zh-CN"/>
          </a:p>
        </p:txBody>
      </p:sp>
      <p:sp>
        <p:nvSpPr>
          <p:cNvPr id="15367"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9"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charset="0"/>
                <a:ea typeface="宋体" charset="0"/>
                <a:cs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spcBef>
                <a:spcPct val="50000"/>
              </a:spcBef>
              <a:defRPr/>
            </a:pPr>
            <a:r>
              <a:rPr lang="zh-CN" altLang="en-US" sz="2000" b="1" smtClean="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87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9699"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74136C56-B096-E041-8C07-F1F812D7B051}" type="slidenum">
              <a:rPr lang="zh-CN" altLang="en-US"/>
              <a:pPr>
                <a:defRPr/>
              </a:pPr>
              <a:t>‹#›</a:t>
            </a:fld>
            <a:endParaRPr lang="en-US" altLang="zh-CN"/>
          </a:p>
        </p:txBody>
      </p:sp>
      <p:sp>
        <p:nvSpPr>
          <p:cNvPr id="2970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4"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9705"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charset="0"/>
                <a:ea typeface="宋体" charset="0"/>
                <a:cs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spcBef>
                <a:spcPct val="50000"/>
              </a:spcBef>
              <a:defRPr/>
            </a:pPr>
            <a:r>
              <a:rPr lang="en-US" altLang="zh-CN" sz="2000" b="1" smtClean="0">
                <a:solidFill>
                  <a:srgbClr val="E20000"/>
                </a:solidFill>
                <a:latin typeface="方正舒体" charset="0"/>
                <a:ea typeface="方正舒体" charset="0"/>
                <a:cs typeface="方正舒体" charset="0"/>
              </a:rPr>
              <a:t>Visual Basic</a:t>
            </a:r>
            <a:r>
              <a:rPr lang="zh-CN" altLang="en-US" sz="2000" b="1" smtClean="0">
                <a:solidFill>
                  <a:srgbClr val="E20000"/>
                </a:solidFill>
                <a:latin typeface="方正舒体" charset="0"/>
                <a:ea typeface="方正舒体" charset="0"/>
                <a:cs typeface="方正舒体" charset="0"/>
              </a:rPr>
              <a:t>程序设计</a:t>
            </a:r>
          </a:p>
        </p:txBody>
      </p:sp>
    </p:spTree>
  </p:cSld>
  <p:clrMap bg1="lt1" tx1="dk1" bg2="lt2" tx2="dk2" accent1="accent1" accent2="accent2" accent3="accent3" accent4="accent4" accent5="accent5" accent6="accent6" hlink="hlink" folHlink="folHlink"/>
  <p:sldLayoutIdLst>
    <p:sldLayoutId id="2147483880"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44035"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E6CC4542-B2FA-C541-B5DD-B13777F59FEA}" type="slidenum">
              <a:rPr lang="en-US" altLang="zh-CN"/>
              <a:pPr>
                <a:defRPr/>
              </a:pPr>
              <a:t>‹#›</a:t>
            </a:fld>
            <a:endParaRPr lang="en-US" altLang="zh-CN"/>
          </a:p>
        </p:txBody>
      </p:sp>
      <p:sp>
        <p:nvSpPr>
          <p:cNvPr id="44039"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4041"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charset="0"/>
                <a:ea typeface="宋体" charset="0"/>
                <a:cs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spcBef>
                <a:spcPct val="50000"/>
              </a:spcBef>
              <a:defRPr/>
            </a:pPr>
            <a:r>
              <a:rPr lang="zh-CN" altLang="en-US" sz="2000" b="1" smtClean="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881"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9728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Garamond" charset="0"/>
              </a:defRPr>
            </a:lvl1pPr>
          </a:lstStyle>
          <a:p>
            <a:pPr>
              <a:defRPr/>
            </a:pPr>
            <a:fld id="{DD895FDC-6CA8-8B4A-9A01-CCAAAF8EE919}" type="slidenum">
              <a:rPr lang="en-US" altLang="zh-CN"/>
              <a:pPr>
                <a:defRPr/>
              </a:pPr>
              <a:t>‹#›</a:t>
            </a:fld>
            <a:endParaRPr lang="en-US" altLang="zh-CN"/>
          </a:p>
        </p:txBody>
      </p:sp>
      <p:sp>
        <p:nvSpPr>
          <p:cNvPr id="97285"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86"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7287"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600" y="6238875"/>
            <a:ext cx="5365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746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dirty="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98307"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F6540A2F-AD5B-C643-9281-860328305BF6}" type="slidenum">
              <a:rPr lang="en-US" altLang="zh-CN"/>
              <a:pPr>
                <a:defRPr/>
              </a:pPr>
              <a:t>‹#›</a:t>
            </a:fld>
            <a:endParaRPr lang="en-US" altLang="zh-CN"/>
          </a:p>
        </p:txBody>
      </p:sp>
      <p:sp>
        <p:nvSpPr>
          <p:cNvPr id="9831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1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8313"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4"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2300"/>
            <a:ext cx="2916237" cy="37306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89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9445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28625" y="1954213"/>
            <a:ext cx="8229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b="0">
                <a:ea typeface="宋体" pitchFamily="2" charset="-122"/>
                <a:cs typeface="+mn-cs"/>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ea typeface="宋体" pitchFamily="2" charset="-122"/>
                <a:cs typeface="+mn-cs"/>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ea typeface="宋体" charset="0"/>
                <a:cs typeface="宋体" charset="0"/>
              </a:defRPr>
            </a:lvl1pPr>
          </a:lstStyle>
          <a:p>
            <a:pPr>
              <a:defRPr/>
            </a:pPr>
            <a:fld id="{FD9CEE54-5461-CE44-BD5F-134DE499C72F}" type="slidenum">
              <a:rPr lang="en-US" altLang="zh-CN" smtClean="0"/>
              <a:pPr>
                <a:defRPr/>
              </a:pPr>
              <a:t>‹#›</a:t>
            </a:fld>
            <a:endParaRPr lang="en-US" altLang="zh-CN"/>
          </a:p>
        </p:txBody>
      </p:sp>
      <p:pic>
        <p:nvPicPr>
          <p:cNvPr id="103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Lst>
  <p:hf hdr="0" ftr="0" dt="0"/>
  <p:txStyles>
    <p:titleStyle>
      <a:lvl1pPr algn="ctr" rtl="0" eaLnBrk="1" fontAlgn="base" hangingPunct="1">
        <a:spcBef>
          <a:spcPct val="0"/>
        </a:spcBef>
        <a:spcAft>
          <a:spcPct val="0"/>
        </a:spcAft>
        <a:defRPr kumimoji="1" sz="4000">
          <a:solidFill>
            <a:schemeClr val="tx2"/>
          </a:solidFill>
          <a:latin typeface="+mj-lt"/>
          <a:ea typeface="+mj-ea"/>
          <a:cs typeface="黑体" charset="0"/>
        </a:defRPr>
      </a:lvl1pPr>
      <a:lvl2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2pPr>
      <a:lvl3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3pPr>
      <a:lvl4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4pPr>
      <a:lvl5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5pPr>
      <a:lvl6pPr marL="457200" algn="ctr" rtl="0" eaLnBrk="1" fontAlgn="base" hangingPunct="1">
        <a:spcBef>
          <a:spcPct val="0"/>
        </a:spcBef>
        <a:spcAft>
          <a:spcPct val="0"/>
        </a:spcAft>
        <a:defRPr sz="4000">
          <a:solidFill>
            <a:schemeClr val="tx2"/>
          </a:solidFill>
          <a:latin typeface="Arial" charset="0"/>
          <a:ea typeface="黑体" pitchFamily="2" charset="-122"/>
        </a:defRPr>
      </a:lvl6pPr>
      <a:lvl7pPr marL="914400" algn="ctr" rtl="0" eaLnBrk="1" fontAlgn="base" hangingPunct="1">
        <a:spcBef>
          <a:spcPct val="0"/>
        </a:spcBef>
        <a:spcAft>
          <a:spcPct val="0"/>
        </a:spcAft>
        <a:defRPr sz="4000">
          <a:solidFill>
            <a:schemeClr val="tx2"/>
          </a:solidFill>
          <a:latin typeface="Arial" charset="0"/>
          <a:ea typeface="黑体" pitchFamily="2" charset="-122"/>
        </a:defRPr>
      </a:lvl7pPr>
      <a:lvl8pPr marL="1371600" algn="ctr" rtl="0" eaLnBrk="1" fontAlgn="base" hangingPunct="1">
        <a:spcBef>
          <a:spcPct val="0"/>
        </a:spcBef>
        <a:spcAft>
          <a:spcPct val="0"/>
        </a:spcAft>
        <a:defRPr sz="4000">
          <a:solidFill>
            <a:schemeClr val="tx2"/>
          </a:solidFill>
          <a:latin typeface="Arial" charset="0"/>
          <a:ea typeface="黑体" pitchFamily="2" charset="-122"/>
        </a:defRPr>
      </a:lvl8pPr>
      <a:lvl9pPr marL="1828800" algn="ctr" rtl="0" eaLnBrk="1" fontAlgn="base" hangingPunct="1">
        <a:spcBef>
          <a:spcPct val="0"/>
        </a:spcBef>
        <a:spcAft>
          <a:spcPct val="0"/>
        </a:spcAft>
        <a:defRPr sz="40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黑体" charset="0"/>
        </a:defRPr>
      </a:lvl1pPr>
      <a:lvl2pPr marL="742950" indent="-285750" algn="l" rtl="0" eaLnBrk="1" fontAlgn="base" hangingPunct="1">
        <a:spcBef>
          <a:spcPct val="20000"/>
        </a:spcBef>
        <a:spcAft>
          <a:spcPct val="0"/>
        </a:spcAft>
        <a:buChar char="–"/>
        <a:defRPr kumimoji="1" sz="2400">
          <a:solidFill>
            <a:schemeClr val="tx1"/>
          </a:solidFill>
          <a:latin typeface="+mn-lt"/>
          <a:ea typeface="+mn-ea"/>
          <a:cs typeface="黑体" charset="0"/>
        </a:defRPr>
      </a:lvl2pPr>
      <a:lvl3pPr marL="11430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5.wmf"/><Relationship Id="rId1" Type="http://schemas.openxmlformats.org/officeDocument/2006/relationships/vmlDrawing" Target="../drawings/vmlDrawing1.vml"/><Relationship Id="rId2" Type="http://schemas.openxmlformats.org/officeDocument/2006/relationships/slideLayout" Target="../slideLayouts/slideLayout80.xml"/><Relationship Id="rId3" Type="http://schemas.openxmlformats.org/officeDocument/2006/relationships/oleObject" Target="../embeddings/oleObject1.bin"/><Relationship Id="rId4" Type="http://schemas.openxmlformats.org/officeDocument/2006/relationships/image" Target="../media/image11.wmf"/><Relationship Id="rId5" Type="http://schemas.openxmlformats.org/officeDocument/2006/relationships/oleObject" Target="../embeddings/oleObject2.bin"/><Relationship Id="rId6" Type="http://schemas.openxmlformats.org/officeDocument/2006/relationships/image" Target="../media/image12.wmf"/><Relationship Id="rId7" Type="http://schemas.openxmlformats.org/officeDocument/2006/relationships/oleObject" Target="../embeddings/oleObject3.bin"/><Relationship Id="rId8" Type="http://schemas.openxmlformats.org/officeDocument/2006/relationships/image" Target="../media/image13.wmf"/><Relationship Id="rId9" Type="http://schemas.openxmlformats.org/officeDocument/2006/relationships/oleObject" Target="../embeddings/oleObject4.bin"/><Relationship Id="rId10"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6.wmf"/><Relationship Id="rId5" Type="http://schemas.openxmlformats.org/officeDocument/2006/relationships/oleObject" Target="../embeddings/oleObject7.bin"/><Relationship Id="rId6" Type="http://schemas.openxmlformats.org/officeDocument/2006/relationships/image" Target="../media/image17.wmf"/><Relationship Id="rId1" Type="http://schemas.openxmlformats.org/officeDocument/2006/relationships/vmlDrawing" Target="../drawings/vmlDrawing2.vml"/><Relationship Id="rId2"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wmf"/><Relationship Id="rId1" Type="http://schemas.openxmlformats.org/officeDocument/2006/relationships/slideLayout" Target="../slideLayouts/slideLayout80.xml"/><Relationship Id="rId2"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1268413"/>
            <a:ext cx="8153400" cy="3352800"/>
          </a:xfrm>
        </p:spPr>
        <p:txBody>
          <a:bodyPr/>
          <a:lstStyle/>
          <a:p>
            <a:pPr>
              <a:defRPr/>
            </a:pP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第十八章</a:t>
            </a:r>
            <a:r>
              <a:rPr lang="en-US" altLang="zh-CN" sz="6600" b="1" dirty="0">
                <a:solidFill>
                  <a:srgbClr val="800000"/>
                </a:solidFill>
                <a:effectLst>
                  <a:outerShdw blurRad="38100" dist="38100" dir="2700000" algn="tl">
                    <a:srgbClr val="DDDDDD"/>
                  </a:outerShdw>
                </a:effectLst>
                <a:latin typeface="华文楷体"/>
                <a:ea typeface="华文楷体"/>
                <a:cs typeface="华文楷体"/>
              </a:rPr>
              <a:t/>
            </a:r>
            <a:br>
              <a:rPr lang="en-US" altLang="zh-CN" sz="6600" b="1" dirty="0">
                <a:solidFill>
                  <a:srgbClr val="800000"/>
                </a:solidFill>
                <a:effectLst>
                  <a:outerShdw blurRad="38100" dist="38100" dir="2700000" algn="tl">
                    <a:srgbClr val="DDDDDD"/>
                  </a:outerShdw>
                </a:effectLst>
                <a:latin typeface="华文楷体"/>
                <a:ea typeface="华文楷体"/>
                <a:cs typeface="华文楷体"/>
              </a:rPr>
            </a:br>
            <a:r>
              <a:rPr lang="en-US" altLang="zh-CN" sz="3600" b="1" dirty="0" smtClean="0">
                <a:solidFill>
                  <a:srgbClr val="800000"/>
                </a:solidFill>
                <a:effectLst>
                  <a:outerShdw blurRad="38100" dist="38100" dir="2700000" algn="tl">
                    <a:srgbClr val="DDDDDD"/>
                  </a:outerShdw>
                </a:effectLst>
                <a:latin typeface="华文楷体"/>
                <a:ea typeface="华文楷体"/>
                <a:cs typeface="华文楷体"/>
              </a:rPr>
              <a:t> </a:t>
            </a:r>
            <a:r>
              <a:rPr lang="en-US" altLang="zh-CN" sz="3600" b="1" dirty="0" smtClean="0">
                <a:solidFill>
                  <a:srgbClr val="800000"/>
                </a:solidFill>
                <a:latin typeface="华文楷体"/>
                <a:ea typeface="华文楷体"/>
                <a:cs typeface="华文楷体"/>
              </a:rPr>
              <a:t> </a:t>
            </a:r>
            <a:r>
              <a:rPr lang="en-US" altLang="zh-CN" sz="6600" b="1" dirty="0">
                <a:solidFill>
                  <a:srgbClr val="800000"/>
                </a:solidFill>
                <a:latin typeface="华文楷体"/>
                <a:ea typeface="华文楷体"/>
                <a:cs typeface="华文楷体"/>
              </a:rPr>
              <a:t/>
            </a:r>
            <a:br>
              <a:rPr lang="en-US" altLang="zh-CN" sz="6600" b="1" dirty="0">
                <a:solidFill>
                  <a:srgbClr val="800000"/>
                </a:solidFill>
                <a:latin typeface="华文楷体"/>
                <a:ea typeface="华文楷体"/>
                <a:cs typeface="华文楷体"/>
              </a:rPr>
            </a:b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项目管理概念</a:t>
            </a:r>
            <a:endParaRPr lang="zh-CN" altLang="en-US" sz="6600" b="1" dirty="0">
              <a:solidFill>
                <a:srgbClr val="800000"/>
              </a:solidFill>
              <a:effectLst>
                <a:outerShdw blurRad="38100" dist="38100" dir="2700000" algn="tl">
                  <a:srgbClr val="DDDDDD"/>
                </a:outerShdw>
              </a:effectLst>
              <a:latin typeface="华文楷体"/>
              <a:ea typeface="华文楷体"/>
              <a:cs typeface="华文楷体"/>
            </a:endParaRPr>
          </a:p>
        </p:txBody>
      </p:sp>
      <p:sp>
        <p:nvSpPr>
          <p:cNvPr id="3" name="幻灯片编号占位符 2"/>
          <p:cNvSpPr>
            <a:spLocks noGrp="1"/>
          </p:cNvSpPr>
          <p:nvPr>
            <p:ph type="sldNum" sz="quarter" idx="11"/>
          </p:nvPr>
        </p:nvSpPr>
        <p:spPr/>
        <p:txBody>
          <a:bodyPr/>
          <a:lstStyle/>
          <a:p>
            <a:pPr>
              <a:defRPr/>
            </a:pPr>
            <a:fld id="{59929881-A2CD-814F-9D3B-EBEFFCBBE84E}" type="slidenum">
              <a:rPr lang="en-US" altLang="zh-CN" smtClean="0"/>
              <a:pPr>
                <a:defRPr/>
              </a:pPr>
              <a:t>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zh-CN" altLang="en-US">
                <a:latin typeface="楷体_GB2312" charset="0"/>
                <a:ea typeface="楷体_GB2312" charset="0"/>
                <a:cs typeface="楷体_GB2312" charset="0"/>
              </a:rPr>
              <a:t>人员（</a:t>
            </a:r>
            <a:r>
              <a:rPr lang="en-US" altLang="zh-CN">
                <a:latin typeface="楷体_GB2312" charset="0"/>
                <a:ea typeface="楷体_GB2312" charset="0"/>
                <a:cs typeface="楷体_GB2312" charset="0"/>
              </a:rPr>
              <a:t>People</a:t>
            </a:r>
            <a:r>
              <a:rPr lang="zh-CN" altLang="en-US">
                <a:latin typeface="楷体_GB2312" charset="0"/>
                <a:ea typeface="楷体_GB2312" charset="0"/>
                <a:cs typeface="楷体_GB2312" charset="0"/>
              </a:rPr>
              <a:t>）</a:t>
            </a:r>
            <a:endParaRPr kumimoji="1" lang="zh-CN" altLang="en-US">
              <a:latin typeface="Garamond" charset="0"/>
              <a:ea typeface="宋体" charset="0"/>
            </a:endParaRPr>
          </a:p>
        </p:txBody>
      </p:sp>
      <p:sp>
        <p:nvSpPr>
          <p:cNvPr id="68610" name="内容占位符 2"/>
          <p:cNvSpPr>
            <a:spLocks noGrp="1"/>
          </p:cNvSpPr>
          <p:nvPr>
            <p:ph idx="1"/>
          </p:nvPr>
        </p:nvSpPr>
        <p:spPr>
          <a:xfrm>
            <a:off x="395536" y="1196752"/>
            <a:ext cx="8229600" cy="3925887"/>
          </a:xfrm>
        </p:spPr>
        <p:txBody>
          <a:bodyPr/>
          <a:lstStyle/>
          <a:p>
            <a:r>
              <a:rPr lang="zh-CN" altLang="en-US" dirty="0">
                <a:latin typeface="Arial" charset="0"/>
                <a:ea typeface="宋体" charset="0"/>
              </a:rPr>
              <a:t>软件人员的素质和组织管理是保证软件项目成功最为重要的因素</a:t>
            </a:r>
          </a:p>
          <a:p>
            <a:endParaRPr kumimoji="1"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a:lstStyle/>
          <a:p>
            <a:r>
              <a:rPr lang="zh-CN" altLang="en-US">
                <a:latin typeface="楷体_GB2312" charset="0"/>
                <a:ea typeface="楷体_GB2312" charset="0"/>
                <a:cs typeface="楷体_GB2312" charset="0"/>
              </a:rPr>
              <a:t>产品（</a:t>
            </a:r>
            <a:r>
              <a:rPr lang="en-US" altLang="zh-CN">
                <a:latin typeface="楷体_GB2312" charset="0"/>
                <a:ea typeface="楷体_GB2312" charset="0"/>
                <a:cs typeface="楷体_GB2312" charset="0"/>
              </a:rPr>
              <a:t>Product</a:t>
            </a:r>
            <a:r>
              <a:rPr lang="zh-CN" altLang="en-US">
                <a:latin typeface="楷体_GB2312" charset="0"/>
                <a:ea typeface="楷体_GB2312" charset="0"/>
                <a:cs typeface="楷体_GB2312" charset="0"/>
              </a:rPr>
              <a:t>）</a:t>
            </a:r>
            <a:endParaRPr kumimoji="1" lang="zh-CN" altLang="en-US">
              <a:latin typeface="Garamond" charset="0"/>
              <a:ea typeface="宋体" charset="0"/>
            </a:endParaRPr>
          </a:p>
        </p:txBody>
      </p:sp>
      <p:sp>
        <p:nvSpPr>
          <p:cNvPr id="69634" name="内容占位符 2"/>
          <p:cNvSpPr>
            <a:spLocks noGrp="1"/>
          </p:cNvSpPr>
          <p:nvPr>
            <p:ph idx="1"/>
          </p:nvPr>
        </p:nvSpPr>
        <p:spPr/>
        <p:txBody>
          <a:bodyPr/>
          <a:lstStyle/>
          <a:p>
            <a:r>
              <a:rPr lang="zh-CN" altLang="en-US">
                <a:latin typeface="Arial" charset="0"/>
                <a:ea typeface="宋体" charset="0"/>
              </a:rPr>
              <a:t>为了保证软件产品质量，降低风险，软件项目管理必须解决</a:t>
            </a:r>
            <a:r>
              <a:rPr lang="zh-CN" altLang="en-US">
                <a:solidFill>
                  <a:schemeClr val="hlink"/>
                </a:solidFill>
                <a:latin typeface="Arial" charset="0"/>
                <a:ea typeface="宋体" charset="0"/>
              </a:rPr>
              <a:t>获取有效需求</a:t>
            </a:r>
            <a:r>
              <a:rPr lang="zh-CN" altLang="en-US">
                <a:latin typeface="Arial" charset="0"/>
                <a:ea typeface="宋体" charset="0"/>
              </a:rPr>
              <a:t>、</a:t>
            </a:r>
            <a:r>
              <a:rPr lang="zh-CN" altLang="en-US">
                <a:solidFill>
                  <a:schemeClr val="hlink"/>
                </a:solidFill>
                <a:latin typeface="Arial" charset="0"/>
                <a:ea typeface="宋体" charset="0"/>
              </a:rPr>
              <a:t>管理需求变更</a:t>
            </a:r>
            <a:r>
              <a:rPr lang="zh-CN" altLang="en-US">
                <a:latin typeface="Arial" charset="0"/>
                <a:ea typeface="宋体" charset="0"/>
              </a:rPr>
              <a:t>的问题</a:t>
            </a:r>
          </a:p>
          <a:p>
            <a:endParaRPr kumimoji="1" lang="zh-CN" altLang="en-US">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a:lstStyle/>
          <a:p>
            <a:r>
              <a:rPr lang="zh-CN" altLang="en-US">
                <a:latin typeface="楷体_GB2312" charset="0"/>
                <a:ea typeface="楷体_GB2312" charset="0"/>
                <a:cs typeface="楷体_GB2312" charset="0"/>
              </a:rPr>
              <a:t>过程（</a:t>
            </a:r>
            <a:r>
              <a:rPr lang="en-US" altLang="zh-CN">
                <a:latin typeface="楷体_GB2312" charset="0"/>
                <a:ea typeface="楷体_GB2312" charset="0"/>
                <a:cs typeface="楷体_GB2312" charset="0"/>
              </a:rPr>
              <a:t>Process</a:t>
            </a:r>
            <a:r>
              <a:rPr lang="zh-CN" altLang="en-US">
                <a:latin typeface="楷体_GB2312" charset="0"/>
                <a:ea typeface="楷体_GB2312" charset="0"/>
                <a:cs typeface="楷体_GB2312" charset="0"/>
              </a:rPr>
              <a:t>）</a:t>
            </a:r>
            <a:endParaRPr kumimoji="1" lang="zh-CN" altLang="en-US">
              <a:latin typeface="Garamond" charset="0"/>
              <a:ea typeface="宋体" charset="0"/>
            </a:endParaRPr>
          </a:p>
        </p:txBody>
      </p:sp>
      <p:sp>
        <p:nvSpPr>
          <p:cNvPr id="70658" name="内容占位符 2"/>
          <p:cNvSpPr>
            <a:spLocks noGrp="1"/>
          </p:cNvSpPr>
          <p:nvPr>
            <p:ph idx="1"/>
          </p:nvPr>
        </p:nvSpPr>
        <p:spPr>
          <a:xfrm>
            <a:off x="370904" y="1124744"/>
            <a:ext cx="8229600" cy="3925887"/>
          </a:xfrm>
        </p:spPr>
        <p:txBody>
          <a:bodyPr/>
          <a:lstStyle/>
          <a:p>
            <a:r>
              <a:rPr lang="zh-CN" altLang="en-US" dirty="0">
                <a:latin typeface="Arial" charset="0"/>
                <a:ea typeface="宋体" charset="0"/>
              </a:rPr>
              <a:t>软件过程管理中，需要定义整个软件开发</a:t>
            </a:r>
            <a:r>
              <a:rPr lang="zh-CN" altLang="en-US" dirty="0">
                <a:solidFill>
                  <a:schemeClr val="hlink"/>
                </a:solidFill>
                <a:latin typeface="Arial" charset="0"/>
                <a:ea typeface="宋体" charset="0"/>
              </a:rPr>
              <a:t>经历的活动</a:t>
            </a:r>
            <a:r>
              <a:rPr lang="zh-CN" altLang="en-US" dirty="0">
                <a:latin typeface="Arial" charset="0"/>
                <a:ea typeface="宋体" charset="0"/>
              </a:rPr>
              <a:t>、所采用的</a:t>
            </a:r>
            <a:r>
              <a:rPr lang="zh-CN" altLang="en-US" dirty="0">
                <a:solidFill>
                  <a:schemeClr val="hlink"/>
                </a:solidFill>
                <a:latin typeface="Arial" charset="0"/>
                <a:ea typeface="宋体" charset="0"/>
              </a:rPr>
              <a:t>技术方法</a:t>
            </a:r>
            <a:r>
              <a:rPr lang="zh-CN" altLang="en-US" dirty="0">
                <a:latin typeface="Arial" charset="0"/>
                <a:ea typeface="宋体" charset="0"/>
              </a:rPr>
              <a:t>、每个阶段</a:t>
            </a:r>
            <a:r>
              <a:rPr lang="zh-CN" altLang="en-US" dirty="0">
                <a:solidFill>
                  <a:schemeClr val="hlink"/>
                </a:solidFill>
                <a:latin typeface="Arial" charset="0"/>
                <a:ea typeface="宋体" charset="0"/>
              </a:rPr>
              <a:t>验收标准</a:t>
            </a:r>
            <a:r>
              <a:rPr lang="zh-CN" altLang="en-US" dirty="0">
                <a:latin typeface="Arial" charset="0"/>
                <a:ea typeface="宋体" charset="0"/>
              </a:rPr>
              <a:t>和</a:t>
            </a:r>
            <a:r>
              <a:rPr lang="zh-CN" altLang="en-US" dirty="0">
                <a:solidFill>
                  <a:schemeClr val="hlink"/>
                </a:solidFill>
                <a:latin typeface="Arial" charset="0"/>
                <a:ea typeface="宋体" charset="0"/>
              </a:rPr>
              <a:t>制品</a:t>
            </a:r>
            <a:r>
              <a:rPr lang="zh-CN" altLang="en-US" dirty="0">
                <a:latin typeface="Arial" charset="0"/>
                <a:ea typeface="宋体" charset="0"/>
              </a:rPr>
              <a:t>等。</a:t>
            </a:r>
          </a:p>
          <a:p>
            <a:r>
              <a:rPr lang="zh-CN" altLang="en-US" dirty="0">
                <a:latin typeface="Arial" charset="0"/>
                <a:ea typeface="宋体" charset="0"/>
              </a:rPr>
              <a:t>培训参与人员</a:t>
            </a:r>
          </a:p>
          <a:p>
            <a:r>
              <a:rPr lang="zh-CN" altLang="en-US" dirty="0">
                <a:latin typeface="Arial" charset="0"/>
                <a:ea typeface="宋体" charset="0"/>
              </a:rPr>
              <a:t>在软件项目开发过程中，通过反馈，不断</a:t>
            </a:r>
            <a:r>
              <a:rPr lang="zh-CN" altLang="en-US" dirty="0">
                <a:solidFill>
                  <a:schemeClr val="hlink"/>
                </a:solidFill>
                <a:latin typeface="Arial" charset="0"/>
                <a:ea typeface="宋体" charset="0"/>
              </a:rPr>
              <a:t>改进</a:t>
            </a:r>
            <a:r>
              <a:rPr lang="zh-CN" altLang="en-US" dirty="0">
                <a:latin typeface="Arial" charset="0"/>
                <a:ea typeface="宋体" charset="0"/>
              </a:rPr>
              <a:t>过程</a:t>
            </a:r>
          </a:p>
          <a:p>
            <a:endParaRPr kumimoji="1"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zh-CN" altLang="en-US">
                <a:latin typeface="楷体_GB2312" charset="0"/>
                <a:ea typeface="楷体_GB2312" charset="0"/>
                <a:cs typeface="楷体_GB2312" charset="0"/>
              </a:rPr>
              <a:t>项目（</a:t>
            </a:r>
            <a:r>
              <a:rPr lang="en-US" altLang="zh-CN">
                <a:latin typeface="楷体_GB2312" charset="0"/>
                <a:ea typeface="楷体_GB2312" charset="0"/>
                <a:cs typeface="楷体_GB2312" charset="0"/>
              </a:rPr>
              <a:t>Project</a:t>
            </a:r>
            <a:r>
              <a:rPr lang="zh-CN" altLang="en-US">
                <a:latin typeface="楷体_GB2312" charset="0"/>
                <a:ea typeface="楷体_GB2312" charset="0"/>
                <a:cs typeface="楷体_GB2312" charset="0"/>
              </a:rPr>
              <a:t>）</a:t>
            </a:r>
            <a:endParaRPr kumimoji="1" lang="zh-CN" altLang="en-US">
              <a:latin typeface="Garamond" charset="0"/>
              <a:ea typeface="宋体" charset="0"/>
            </a:endParaRPr>
          </a:p>
        </p:txBody>
      </p:sp>
      <p:sp>
        <p:nvSpPr>
          <p:cNvPr id="71682" name="内容占位符 2"/>
          <p:cNvSpPr>
            <a:spLocks noGrp="1"/>
          </p:cNvSpPr>
          <p:nvPr>
            <p:ph idx="1"/>
          </p:nvPr>
        </p:nvSpPr>
        <p:spPr>
          <a:xfrm>
            <a:off x="370904" y="1124744"/>
            <a:ext cx="8229600" cy="3925887"/>
          </a:xfrm>
        </p:spPr>
        <p:txBody>
          <a:bodyPr/>
          <a:lstStyle/>
          <a:p>
            <a:r>
              <a:rPr lang="zh-CN" altLang="en-US" dirty="0">
                <a:latin typeface="Arial" charset="0"/>
                <a:ea typeface="宋体" charset="0"/>
              </a:rPr>
              <a:t>项目管理者在</a:t>
            </a:r>
            <a:r>
              <a:rPr lang="zh-CN" altLang="en-US" dirty="0">
                <a:solidFill>
                  <a:schemeClr val="hlink"/>
                </a:solidFill>
                <a:latin typeface="Arial" charset="0"/>
                <a:ea typeface="宋体" charset="0"/>
              </a:rPr>
              <a:t>有限资源</a:t>
            </a:r>
            <a:r>
              <a:rPr lang="zh-CN" altLang="en-US" dirty="0">
                <a:latin typeface="Arial" charset="0"/>
                <a:ea typeface="宋体" charset="0"/>
              </a:rPr>
              <a:t>的约束下，对软件项目的全过程进行计划、组织、指挥、协调、控制和评价，以实现项目的目标</a:t>
            </a:r>
          </a:p>
          <a:p>
            <a:endParaRPr kumimoji="1" lang="zh-CN" altLang="en-US" dirty="0">
              <a:latin typeface="Arial" charset="0"/>
              <a:ea typeface="宋体"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rPr>
              <a:t>利益相关者</a:t>
            </a:r>
          </a:p>
        </p:txBody>
      </p:sp>
      <p:sp>
        <p:nvSpPr>
          <p:cNvPr id="4099" name="Rectangle 3"/>
          <p:cNvSpPr>
            <a:spLocks noGrp="1" noChangeArrowheads="1"/>
          </p:cNvSpPr>
          <p:nvPr>
            <p:ph idx="1"/>
          </p:nvPr>
        </p:nvSpPr>
        <p:spPr>
          <a:xfrm>
            <a:off x="179512" y="980728"/>
            <a:ext cx="9144000" cy="5257800"/>
          </a:xfrm>
        </p:spPr>
        <p:txBody>
          <a:bodyPr/>
          <a:lstStyle/>
          <a:p>
            <a:pPr>
              <a:lnSpc>
                <a:spcPct val="90000"/>
              </a:lnSpc>
              <a:defRPr/>
            </a:pPr>
            <a:r>
              <a:rPr lang="zh-CN" altLang="en-US" dirty="0"/>
              <a:t>高级管理者</a:t>
            </a:r>
            <a:endParaRPr lang="en-US" altLang="zh-CN" dirty="0"/>
          </a:p>
          <a:p>
            <a:pPr lvl="1">
              <a:lnSpc>
                <a:spcPct val="90000"/>
              </a:lnSpc>
              <a:defRPr/>
            </a:pPr>
            <a:r>
              <a:rPr lang="zh-CN" altLang="en-US" dirty="0"/>
              <a:t>负责定义业务问题</a:t>
            </a:r>
            <a:endParaRPr lang="en-US" altLang="zh-CN" dirty="0"/>
          </a:p>
          <a:p>
            <a:pPr>
              <a:lnSpc>
                <a:spcPct val="90000"/>
              </a:lnSpc>
              <a:defRPr/>
            </a:pPr>
            <a:r>
              <a:rPr lang="zh-CN" altLang="en-US" dirty="0"/>
              <a:t>项目管理者</a:t>
            </a:r>
            <a:endParaRPr lang="en-US" altLang="zh-CN" dirty="0"/>
          </a:p>
          <a:p>
            <a:pPr lvl="1">
              <a:lnSpc>
                <a:spcPct val="90000"/>
              </a:lnSpc>
              <a:defRPr/>
            </a:pPr>
            <a:r>
              <a:rPr lang="zh-CN" altLang="en-US" dirty="0"/>
              <a:t>计划、激励、组织和控制软件开发人员</a:t>
            </a:r>
            <a:endParaRPr lang="en-US" altLang="zh-CN" dirty="0"/>
          </a:p>
          <a:p>
            <a:pPr>
              <a:lnSpc>
                <a:spcPct val="90000"/>
              </a:lnSpc>
              <a:defRPr/>
            </a:pPr>
            <a:r>
              <a:rPr lang="zh-CN" altLang="en-US" dirty="0"/>
              <a:t>开发人员</a:t>
            </a:r>
            <a:endParaRPr lang="en-US" altLang="zh-CN" dirty="0"/>
          </a:p>
          <a:p>
            <a:pPr lvl="1">
              <a:lnSpc>
                <a:spcPct val="90000"/>
              </a:lnSpc>
              <a:defRPr/>
            </a:pPr>
            <a:r>
              <a:rPr lang="zh-CN" altLang="en-US" dirty="0"/>
              <a:t>拥有开发产品或应用软件所需技能的人员</a:t>
            </a:r>
            <a:endParaRPr lang="en-US" altLang="zh-CN" dirty="0"/>
          </a:p>
          <a:p>
            <a:pPr>
              <a:lnSpc>
                <a:spcPct val="90000"/>
              </a:lnSpc>
              <a:defRPr/>
            </a:pPr>
            <a:r>
              <a:rPr lang="zh-CN" altLang="en-US" dirty="0"/>
              <a:t>客户</a:t>
            </a:r>
            <a:endParaRPr lang="en-US" altLang="zh-CN" dirty="0"/>
          </a:p>
          <a:p>
            <a:pPr lvl="1">
              <a:lnSpc>
                <a:spcPct val="90000"/>
              </a:lnSpc>
              <a:defRPr/>
            </a:pPr>
            <a:r>
              <a:rPr lang="zh-CN" altLang="en-US" dirty="0"/>
              <a:t>详细描述待开发软件需求的人员</a:t>
            </a:r>
            <a:endParaRPr lang="en-US" altLang="zh-CN" dirty="0"/>
          </a:p>
          <a:p>
            <a:pPr>
              <a:lnSpc>
                <a:spcPct val="90000"/>
              </a:lnSpc>
              <a:defRPr/>
            </a:pPr>
            <a:r>
              <a:rPr lang="zh-CN" altLang="en-US" dirty="0"/>
              <a:t>最终用户</a:t>
            </a:r>
            <a:endParaRPr lang="en-US" altLang="zh-CN" dirty="0"/>
          </a:p>
          <a:p>
            <a:pPr lvl="1">
              <a:lnSpc>
                <a:spcPct val="90000"/>
              </a:lnSpc>
              <a:defRPr/>
            </a:pPr>
            <a:r>
              <a:rPr lang="zh-CN" altLang="en-US" dirty="0"/>
              <a:t>直接与软件进行交互的人</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kumimoji="1" lang="zh-CN" altLang="en-US">
                <a:latin typeface="Garamond" charset="0"/>
                <a:ea typeface="宋体" charset="0"/>
              </a:rPr>
              <a:t>利益相关者</a:t>
            </a:r>
          </a:p>
        </p:txBody>
      </p:sp>
      <p:sp>
        <p:nvSpPr>
          <p:cNvPr id="73730" name="Rectangle 3"/>
          <p:cNvSpPr txBox="1">
            <a:spLocks noChangeArrowheads="1"/>
          </p:cNvSpPr>
          <p:nvPr/>
        </p:nvSpPr>
        <p:spPr bwMode="auto">
          <a:xfrm>
            <a:off x="611188" y="1052513"/>
            <a:ext cx="777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顾客，项目产品的接受者</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消费者，项目产品的使用者</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业主，发起该项目的人</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合伙人，项目的合作者</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提供资金者，金融机构</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承包商，为项目组织提供产品的组织</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社会，司法、执法机构、社会大众</a:t>
            </a:r>
            <a:endParaRPr lang="en-US" altLang="zh-CN" sz="2800" b="1">
              <a:latin typeface="Arial" charset="0"/>
              <a:ea typeface="楷体_GB2312" charset="0"/>
              <a:cs typeface="楷体_GB2312" charset="0"/>
            </a:endParaRPr>
          </a:p>
          <a:p>
            <a:pPr>
              <a:spcBef>
                <a:spcPct val="20000"/>
              </a:spcBef>
              <a:buClr>
                <a:schemeClr val="accent1"/>
              </a:buClr>
              <a:buSzPct val="65000"/>
              <a:buFont typeface="Wingdings" charset="0"/>
              <a:buChar char="n"/>
            </a:pPr>
            <a:r>
              <a:rPr lang="zh-CN" altLang="en-US" sz="2800" b="1">
                <a:latin typeface="Arial" charset="0"/>
                <a:ea typeface="楷体_GB2312" charset="0"/>
                <a:cs typeface="楷体_GB2312" charset="0"/>
              </a:rPr>
              <a:t>内部人员，项目组织的成员</a:t>
            </a:r>
            <a:endParaRPr lang="zh-CN" altLang="en-US" sz="2800" b="1">
              <a:latin typeface="Arial"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79512" y="-90264"/>
            <a:ext cx="7772400" cy="1143000"/>
          </a:xfrm>
        </p:spPr>
        <p:txBody>
          <a:bodyPr/>
          <a:lstStyle/>
          <a:p>
            <a:pPr>
              <a:defRPr/>
            </a:pPr>
            <a:r>
              <a:rPr lang="zh-CN" altLang="en-US" dirty="0">
                <a:effectLst>
                  <a:outerShdw blurRad="38100" dist="38100" dir="2700000" algn="tl">
                    <a:srgbClr val="DDDDDD"/>
                  </a:outerShdw>
                </a:effectLst>
              </a:rPr>
              <a:t>团队负责人</a:t>
            </a:r>
          </a:p>
        </p:txBody>
      </p:sp>
      <p:sp>
        <p:nvSpPr>
          <p:cNvPr id="11267" name="Rectangle 1027"/>
          <p:cNvSpPr>
            <a:spLocks noGrp="1" noChangeArrowheads="1"/>
          </p:cNvSpPr>
          <p:nvPr>
            <p:ph idx="1"/>
          </p:nvPr>
        </p:nvSpPr>
        <p:spPr>
          <a:xfrm>
            <a:off x="0" y="1052736"/>
            <a:ext cx="8915400" cy="4648200"/>
          </a:xfrm>
        </p:spPr>
        <p:txBody>
          <a:bodyPr/>
          <a:lstStyle/>
          <a:p>
            <a:pPr>
              <a:spcBef>
                <a:spcPct val="50000"/>
              </a:spcBef>
              <a:defRPr/>
            </a:pPr>
            <a:r>
              <a:rPr lang="en-US" altLang="zh-CN" dirty="0"/>
              <a:t>MOI</a:t>
            </a:r>
            <a:r>
              <a:rPr lang="zh-CN" altLang="en-US" dirty="0"/>
              <a:t>模型</a:t>
            </a:r>
            <a:endParaRPr lang="en-US" altLang="zh-CN" dirty="0"/>
          </a:p>
          <a:p>
            <a:pPr lvl="1">
              <a:spcBef>
                <a:spcPct val="50000"/>
              </a:spcBef>
              <a:defRPr/>
            </a:pPr>
            <a:r>
              <a:rPr lang="zh-CN" altLang="en-US" dirty="0"/>
              <a:t>激励</a:t>
            </a:r>
            <a:r>
              <a:rPr lang="en-US" altLang="zh-CN" dirty="0"/>
              <a:t>(motivation)</a:t>
            </a:r>
            <a:r>
              <a:rPr lang="zh-CN" altLang="en-US" dirty="0"/>
              <a:t>：鼓励团队成员发挥其最大潜能</a:t>
            </a:r>
            <a:endParaRPr lang="en-US" altLang="zh-CN" dirty="0"/>
          </a:p>
          <a:p>
            <a:pPr lvl="1">
              <a:spcBef>
                <a:spcPct val="50000"/>
              </a:spcBef>
              <a:defRPr/>
            </a:pPr>
            <a:r>
              <a:rPr lang="zh-CN" altLang="en-US" dirty="0"/>
              <a:t>组织</a:t>
            </a:r>
            <a:r>
              <a:rPr lang="en-US" altLang="zh-CN" dirty="0"/>
              <a:t>(organization)</a:t>
            </a:r>
            <a:r>
              <a:rPr lang="zh-CN" altLang="en-US" dirty="0"/>
              <a:t>：沿用已有过程（或创新过程），从而将最初概念转换成最终产品</a:t>
            </a:r>
            <a:endParaRPr lang="en-US" altLang="zh-CN" dirty="0"/>
          </a:p>
          <a:p>
            <a:pPr lvl="1">
              <a:spcBef>
                <a:spcPct val="50000"/>
              </a:spcBef>
              <a:defRPr/>
            </a:pPr>
            <a:r>
              <a:rPr lang="zh-CN" altLang="en-US" dirty="0"/>
              <a:t>思想或创新</a:t>
            </a:r>
            <a:r>
              <a:rPr lang="en-US" altLang="zh-CN" dirty="0"/>
              <a:t>(idea or innovation)</a:t>
            </a:r>
            <a:r>
              <a:rPr lang="zh-CN" altLang="en-US" dirty="0"/>
              <a:t>：即便被具体开发目标所约束，亦能鼓励团队成员创新，并让其感受到内在的创造力</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kumimoji="1" lang="zh-CN" altLang="en-US">
                <a:latin typeface="Garamond" charset="0"/>
                <a:ea typeface="宋体" charset="0"/>
              </a:rPr>
              <a:t>软件团队</a:t>
            </a:r>
          </a:p>
        </p:txBody>
      </p:sp>
      <p:graphicFrame>
        <p:nvGraphicFramePr>
          <p:cNvPr id="75778" name="Object 3"/>
          <p:cNvGraphicFramePr>
            <a:graphicFrameLocks noChangeAspect="1"/>
          </p:cNvGraphicFramePr>
          <p:nvPr/>
        </p:nvGraphicFramePr>
        <p:xfrm>
          <a:off x="5937250" y="3727450"/>
          <a:ext cx="2414588" cy="2260600"/>
        </p:xfrm>
        <a:graphic>
          <a:graphicData uri="http://schemas.openxmlformats.org/presentationml/2006/ole">
            <mc:AlternateContent xmlns:mc="http://schemas.openxmlformats.org/markup-compatibility/2006">
              <mc:Choice xmlns:v="urn:schemas-microsoft-com:vml" Requires="v">
                <p:oleObj spid="_x0000_s75862" r:id="rId3" imgW="4218962" imgH="3951798" progId="MS_ClipArt_Gallery.2">
                  <p:embed/>
                </p:oleObj>
              </mc:Choice>
              <mc:Fallback>
                <p:oleObj r:id="rId3" imgW="4218962" imgH="3951798"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0" y="3727450"/>
                        <a:ext cx="2414588"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5779" name="Object 4"/>
          <p:cNvGraphicFramePr>
            <a:graphicFrameLocks noChangeAspect="1"/>
          </p:cNvGraphicFramePr>
          <p:nvPr/>
        </p:nvGraphicFramePr>
        <p:xfrm>
          <a:off x="1517650" y="1136650"/>
          <a:ext cx="1866900" cy="2286000"/>
        </p:xfrm>
        <a:graphic>
          <a:graphicData uri="http://schemas.openxmlformats.org/presentationml/2006/ole">
            <mc:AlternateContent xmlns:mc="http://schemas.openxmlformats.org/markup-compatibility/2006">
              <mc:Choice xmlns:v="urn:schemas-microsoft-com:vml" Requires="v">
                <p:oleObj spid="_x0000_s75863" r:id="rId5" imgW="3212327" imgH="3935896" progId="MS_ClipArt_Gallery.2">
                  <p:embed/>
                </p:oleObj>
              </mc:Choice>
              <mc:Fallback>
                <p:oleObj r:id="rId5" imgW="3212327" imgH="3935896"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650" y="1136650"/>
                        <a:ext cx="18669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5780" name="Object 5"/>
          <p:cNvGraphicFramePr>
            <a:graphicFrameLocks noChangeAspect="1"/>
          </p:cNvGraphicFramePr>
          <p:nvPr/>
        </p:nvGraphicFramePr>
        <p:xfrm>
          <a:off x="2889250" y="2355850"/>
          <a:ext cx="3090863" cy="2562225"/>
        </p:xfrm>
        <a:graphic>
          <a:graphicData uri="http://schemas.openxmlformats.org/presentationml/2006/ole">
            <mc:AlternateContent xmlns:mc="http://schemas.openxmlformats.org/markup-compatibility/2006">
              <mc:Choice xmlns:v="urn:schemas-microsoft-com:vml" Requires="v">
                <p:oleObj spid="_x0000_s75864" r:id="rId7" imgW="4046538" imgH="3352800" progId="MS_ClipArt_Gallery.2">
                  <p:embed/>
                </p:oleObj>
              </mc:Choice>
              <mc:Fallback>
                <p:oleObj r:id="rId7" imgW="4046538" imgH="3352800" progId="MS_ClipArt_Gallery.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9250" y="2355850"/>
                        <a:ext cx="3090863"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5781" name="Object 6"/>
          <p:cNvGraphicFramePr>
            <a:graphicFrameLocks noChangeAspect="1"/>
          </p:cNvGraphicFramePr>
          <p:nvPr/>
        </p:nvGraphicFramePr>
        <p:xfrm>
          <a:off x="755650" y="3117850"/>
          <a:ext cx="1239838" cy="2667000"/>
        </p:xfrm>
        <a:graphic>
          <a:graphicData uri="http://schemas.openxmlformats.org/presentationml/2006/ole">
            <mc:AlternateContent xmlns:mc="http://schemas.openxmlformats.org/markup-compatibility/2006">
              <mc:Choice xmlns:v="urn:schemas-microsoft-com:vml" Requires="v">
                <p:oleObj spid="_x0000_s75865" r:id="rId9" imgW="1857375" imgH="3995738" progId="MS_ClipArt_Gallery.2">
                  <p:embed/>
                </p:oleObj>
              </mc:Choice>
              <mc:Fallback>
                <p:oleObj r:id="rId9" imgW="1857375" imgH="3995738" progId="MS_ClipArt_Gallery.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117850"/>
                        <a:ext cx="1239838"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5782" name="Object 7"/>
          <p:cNvGraphicFramePr>
            <a:graphicFrameLocks noChangeAspect="1"/>
          </p:cNvGraphicFramePr>
          <p:nvPr/>
        </p:nvGraphicFramePr>
        <p:xfrm>
          <a:off x="5861050" y="908050"/>
          <a:ext cx="2043113" cy="2867025"/>
        </p:xfrm>
        <a:graphic>
          <a:graphicData uri="http://schemas.openxmlformats.org/presentationml/2006/ole">
            <mc:AlternateContent xmlns:mc="http://schemas.openxmlformats.org/markup-compatibility/2006">
              <mc:Choice xmlns:v="urn:schemas-microsoft-com:vml" Requires="v">
                <p:oleObj spid="_x0000_s75866" r:id="rId11" imgW="2673229" imgH="3753016" progId="MS_ClipArt_Gallery.2">
                  <p:embed/>
                </p:oleObj>
              </mc:Choice>
              <mc:Fallback>
                <p:oleObj r:id="rId11" imgW="2673229" imgH="3753016" progId="MS_ClipArt_Gallery.2">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1050" y="908050"/>
                        <a:ext cx="2043113" cy="286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kumimoji="1" lang="zh-CN" altLang="en-US">
                <a:latin typeface="Garamond" charset="0"/>
                <a:ea typeface="宋体" charset="0"/>
              </a:rPr>
              <a:t>团队案例</a:t>
            </a:r>
          </a:p>
        </p:txBody>
      </p:sp>
      <p:sp>
        <p:nvSpPr>
          <p:cNvPr id="4" name="Text Box 3"/>
          <p:cNvSpPr txBox="1">
            <a:spLocks noChangeArrowheads="1"/>
          </p:cNvSpPr>
          <p:nvPr/>
        </p:nvSpPr>
        <p:spPr bwMode="auto">
          <a:xfrm>
            <a:off x="323850" y="1052513"/>
            <a:ext cx="8586788"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dirty="0"/>
              <a:t>例：张三</a:t>
            </a:r>
            <a:r>
              <a:rPr lang="zh-CN" altLang="en-US" dirty="0">
                <a:latin typeface="楷体_GB2312" charset="0"/>
                <a:ea typeface="楷体_GB2312" charset="0"/>
                <a:cs typeface="楷体_GB2312" charset="0"/>
              </a:rPr>
              <a:t>被任命为一个项目的经理。他认为在所有的资源中，</a:t>
            </a:r>
            <a:r>
              <a:rPr lang="zh-CN" altLang="en-US" b="1" dirty="0">
                <a:latin typeface="楷体_GB2312" charset="0"/>
                <a:ea typeface="楷体_GB2312" charset="0"/>
                <a:cs typeface="楷体_GB2312" charset="0"/>
              </a:rPr>
              <a:t>人力资源是最重要的资源</a:t>
            </a:r>
            <a:r>
              <a:rPr lang="zh-CN" altLang="en-US" dirty="0">
                <a:latin typeface="楷体_GB2312" charset="0"/>
                <a:ea typeface="楷体_GB2312" charset="0"/>
                <a:cs typeface="楷体_GB2312" charset="0"/>
              </a:rPr>
              <a:t>。他认为一个良好的组织就是项目的成员</a:t>
            </a:r>
            <a:r>
              <a:rPr lang="zh-CN" altLang="en-US" dirty="0">
                <a:latin typeface="Times New Roman"/>
                <a:ea typeface="楷体_GB2312" charset="0"/>
                <a:cs typeface="楷体_GB2312" charset="0"/>
              </a:rPr>
              <a:t>“</a:t>
            </a:r>
            <a:r>
              <a:rPr lang="zh-CN" altLang="en-US" b="1" dirty="0">
                <a:latin typeface="楷体_GB2312" charset="0"/>
                <a:ea typeface="楷体_GB2312" charset="0"/>
                <a:cs typeface="楷体_GB2312" charset="0"/>
              </a:rPr>
              <a:t>各有其位，各就其位</a:t>
            </a:r>
            <a:r>
              <a:rPr lang="zh-CN" altLang="en-US" dirty="0">
                <a:latin typeface="Times New Roman"/>
                <a:ea typeface="楷体_GB2312" charset="0"/>
                <a:cs typeface="楷体_GB2312" charset="0"/>
              </a:rPr>
              <a:t>”</a:t>
            </a:r>
            <a:r>
              <a:rPr lang="zh-CN" altLang="en-US" dirty="0">
                <a:latin typeface="楷体_GB2312" charset="0"/>
                <a:ea typeface="楷体_GB2312" charset="0"/>
                <a:cs typeface="楷体_GB2312" charset="0"/>
              </a:rPr>
              <a:t>。他先将项目的任务进行了分解（</a:t>
            </a:r>
            <a:r>
              <a:rPr lang="en-US" dirty="0">
                <a:latin typeface="楷体_GB2312" charset="0"/>
                <a:ea typeface="楷体_GB2312" charset="0"/>
                <a:cs typeface="楷体_GB2312" charset="0"/>
              </a:rPr>
              <a:t>WBS），</a:t>
            </a:r>
            <a:r>
              <a:rPr lang="zh-CN" altLang="en-US" dirty="0">
                <a:latin typeface="楷体_GB2312" charset="0"/>
                <a:ea typeface="楷体_GB2312" charset="0"/>
                <a:cs typeface="楷体_GB2312" charset="0"/>
              </a:rPr>
              <a:t>然后根据工作要求招聘员工，对于每一个员工他都亲自出马讲解这位员工的责任和权利，并有详细的文字说明材料。</a:t>
            </a:r>
            <a:r>
              <a:rPr lang="zh-CN" altLang="en-US" dirty="0">
                <a:latin typeface="Times New Roman"/>
                <a:ea typeface="楷体_GB2312" charset="0"/>
                <a:cs typeface="楷体_GB2312" charset="0"/>
              </a:rPr>
              <a:t>“</a:t>
            </a:r>
            <a:r>
              <a:rPr lang="zh-CN" altLang="en-US" dirty="0">
                <a:latin typeface="楷体_GB2312" charset="0"/>
                <a:ea typeface="楷体_GB2312" charset="0"/>
                <a:cs typeface="楷体_GB2312" charset="0"/>
              </a:rPr>
              <a:t>你清楚我说的了吗？</a:t>
            </a:r>
            <a:r>
              <a:rPr lang="zh-CN" altLang="en-US" dirty="0">
                <a:latin typeface="Times New Roman"/>
                <a:ea typeface="楷体_GB2312" charset="0"/>
                <a:cs typeface="楷体_GB2312" charset="0"/>
              </a:rPr>
              <a:t>”</a:t>
            </a:r>
            <a:r>
              <a:rPr lang="zh-CN" altLang="en-US" dirty="0">
                <a:latin typeface="楷体_GB2312" charset="0"/>
                <a:ea typeface="楷体_GB2312" charset="0"/>
                <a:cs typeface="楷体_GB2312" charset="0"/>
              </a:rPr>
              <a:t> </a:t>
            </a:r>
            <a:r>
              <a:rPr lang="zh-CN" altLang="en-US" dirty="0">
                <a:latin typeface="Times New Roman"/>
                <a:ea typeface="楷体_GB2312" charset="0"/>
                <a:cs typeface="楷体_GB2312" charset="0"/>
              </a:rPr>
              <a:t>“</a:t>
            </a:r>
            <a:r>
              <a:rPr lang="zh-CN" altLang="en-US" dirty="0">
                <a:latin typeface="楷体_GB2312" charset="0"/>
                <a:ea typeface="楷体_GB2312" charset="0"/>
                <a:cs typeface="楷体_GB2312" charset="0"/>
              </a:rPr>
              <a:t>是的，我知道我的职责了，我会努力工作的</a:t>
            </a:r>
            <a:r>
              <a:rPr lang="zh-CN" altLang="en-US" dirty="0">
                <a:latin typeface="Times New Roman"/>
                <a:ea typeface="楷体_GB2312" charset="0"/>
                <a:cs typeface="楷体_GB2312" charset="0"/>
              </a:rPr>
              <a:t>”</a:t>
            </a:r>
            <a:r>
              <a:rPr lang="zh-CN" altLang="en-US" dirty="0">
                <a:latin typeface="楷体_GB2312" charset="0"/>
                <a:ea typeface="楷体_GB2312" charset="0"/>
                <a:cs typeface="楷体_GB2312" charset="0"/>
              </a:rPr>
              <a:t> 这总是张三与员工结束谈话的最后对话。但是随着项目的进行，情况并没有预想的顺利发展，员工之间各种冲突不断出现，有些员工甚至提出退出项目组。张三觉得自己做得没错，但为什么出现这样后果？</a:t>
            </a:r>
            <a:r>
              <a:rPr lang="zh-CN" altLang="en-US" dirty="0" smtClean="0">
                <a:latin typeface="楷体_GB2312" charset="0"/>
                <a:ea typeface="楷体_GB2312" charset="0"/>
                <a:cs typeface="楷体_GB2312" charset="0"/>
              </a:rPr>
              <a:t>请分析一下</a:t>
            </a:r>
            <a:r>
              <a:rPr lang="zh-CN" altLang="en-US" dirty="0">
                <a:latin typeface="楷体_GB2312" charset="0"/>
                <a:ea typeface="楷体_GB2312" charset="0"/>
                <a:cs typeface="楷体_GB2312" charset="0"/>
              </a:rPr>
              <a:t>。</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533400" y="152400"/>
            <a:ext cx="8001000" cy="1371600"/>
          </a:xfrm>
        </p:spPr>
        <p:txBody>
          <a:bodyPr/>
          <a:lstStyle/>
          <a:p>
            <a:r>
              <a:rPr lang="zh-CN" altLang="en-US" sz="3200">
                <a:latin typeface="Garamond" charset="0"/>
                <a:ea typeface="黑体" charset="0"/>
                <a:cs typeface="黑体" charset="0"/>
              </a:rPr>
              <a:t>项目组成员形成团队不仅是项目成功的保证而且也能满足成员的需求</a:t>
            </a:r>
            <a:endParaRPr lang="zh-CN" altLang="en-US">
              <a:latin typeface="Garamond" charset="0"/>
              <a:ea typeface="宋体" charset="0"/>
            </a:endParaRPr>
          </a:p>
        </p:txBody>
      </p:sp>
      <p:graphicFrame>
        <p:nvGraphicFramePr>
          <p:cNvPr id="77826" name="Object 3"/>
          <p:cNvGraphicFramePr>
            <a:graphicFrameLocks noChangeAspect="1"/>
          </p:cNvGraphicFramePr>
          <p:nvPr/>
        </p:nvGraphicFramePr>
        <p:xfrm>
          <a:off x="1219200" y="1828800"/>
          <a:ext cx="6629400" cy="4572000"/>
        </p:xfrm>
        <a:graphic>
          <a:graphicData uri="http://schemas.openxmlformats.org/presentationml/2006/ole">
            <mc:AlternateContent xmlns:mc="http://schemas.openxmlformats.org/markup-compatibility/2006">
              <mc:Choice xmlns:v="urn:schemas-microsoft-com:vml" Requires="v">
                <p:oleObj spid="_x0000_s77862" r:id="rId3" imgW="3452813" imgH="3459163" progId="MS_ClipArt_Gallery.2">
                  <p:embed/>
                </p:oleObj>
              </mc:Choice>
              <mc:Fallback>
                <p:oleObj r:id="rId3" imgW="3452813" imgH="3459163"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629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7827" name="Object 4"/>
          <p:cNvGraphicFramePr>
            <a:graphicFrameLocks noChangeAspect="1"/>
          </p:cNvGraphicFramePr>
          <p:nvPr/>
        </p:nvGraphicFramePr>
        <p:xfrm>
          <a:off x="3276600" y="1530350"/>
          <a:ext cx="2681288" cy="3879850"/>
        </p:xfrm>
        <a:graphic>
          <a:graphicData uri="http://schemas.openxmlformats.org/presentationml/2006/ole">
            <mc:AlternateContent xmlns:mc="http://schemas.openxmlformats.org/markup-compatibility/2006">
              <mc:Choice xmlns:v="urn:schemas-microsoft-com:vml" Requires="v">
                <p:oleObj spid="_x0000_s77863" r:id="rId5" imgW="3467100" imgH="5018088" progId="MS_ClipArt_Gallery.2">
                  <p:embed/>
                </p:oleObj>
              </mc:Choice>
              <mc:Fallback>
                <p:oleObj r:id="rId5" imgW="3467100" imgH="5018088"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530350"/>
                        <a:ext cx="2681288" cy="387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r>
              <a:rPr kumimoji="1" lang="zh-CN" altLang="en-US">
                <a:latin typeface="Garamond" charset="0"/>
                <a:ea typeface="宋体" charset="0"/>
              </a:rPr>
              <a:t>从码农的职业生涯讲起</a:t>
            </a:r>
          </a:p>
        </p:txBody>
      </p:sp>
      <p:sp>
        <p:nvSpPr>
          <p:cNvPr id="4" name="Line 4"/>
          <p:cNvSpPr>
            <a:spLocks noChangeShapeType="1"/>
          </p:cNvSpPr>
          <p:nvPr/>
        </p:nvSpPr>
        <p:spPr bwMode="auto">
          <a:xfrm>
            <a:off x="2994025" y="2725738"/>
            <a:ext cx="26368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5" name="Line 5"/>
          <p:cNvSpPr>
            <a:spLocks noChangeShapeType="1"/>
          </p:cNvSpPr>
          <p:nvPr/>
        </p:nvSpPr>
        <p:spPr bwMode="auto">
          <a:xfrm>
            <a:off x="2994025" y="4003675"/>
            <a:ext cx="26368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6" name="Line 6"/>
          <p:cNvSpPr>
            <a:spLocks noChangeShapeType="1"/>
          </p:cNvSpPr>
          <p:nvPr/>
        </p:nvSpPr>
        <p:spPr bwMode="auto">
          <a:xfrm>
            <a:off x="2994025" y="5181600"/>
            <a:ext cx="26336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7" name="Text Box 9"/>
          <p:cNvSpPr txBox="1">
            <a:spLocks noChangeArrowheads="1"/>
          </p:cNvSpPr>
          <p:nvPr/>
        </p:nvSpPr>
        <p:spPr bwMode="auto">
          <a:xfrm>
            <a:off x="2332038" y="1557338"/>
            <a:ext cx="1362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技术级别</a:t>
            </a:r>
          </a:p>
        </p:txBody>
      </p:sp>
      <p:sp>
        <p:nvSpPr>
          <p:cNvPr id="8" name="Text Box 10"/>
          <p:cNvSpPr txBox="1">
            <a:spLocks noChangeArrowheads="1"/>
          </p:cNvSpPr>
          <p:nvPr/>
        </p:nvSpPr>
        <p:spPr bwMode="auto">
          <a:xfrm>
            <a:off x="4962525" y="1563688"/>
            <a:ext cx="136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管理级别</a:t>
            </a:r>
          </a:p>
        </p:txBody>
      </p:sp>
      <p:sp>
        <p:nvSpPr>
          <p:cNvPr id="9" name="Text Box 11"/>
          <p:cNvSpPr txBox="1">
            <a:spLocks noChangeArrowheads="1"/>
          </p:cNvSpPr>
          <p:nvPr/>
        </p:nvSpPr>
        <p:spPr bwMode="auto">
          <a:xfrm>
            <a:off x="2187575" y="4999038"/>
            <a:ext cx="1000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一级</a:t>
            </a:r>
          </a:p>
        </p:txBody>
      </p:sp>
      <p:sp>
        <p:nvSpPr>
          <p:cNvPr id="10" name="Text Box 12"/>
          <p:cNvSpPr txBox="1">
            <a:spLocks noChangeArrowheads="1"/>
          </p:cNvSpPr>
          <p:nvPr/>
        </p:nvSpPr>
        <p:spPr bwMode="auto">
          <a:xfrm>
            <a:off x="2187575" y="3843338"/>
            <a:ext cx="100012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二级</a:t>
            </a:r>
          </a:p>
        </p:txBody>
      </p:sp>
      <p:sp>
        <p:nvSpPr>
          <p:cNvPr id="11" name="Text Box 13"/>
          <p:cNvSpPr txBox="1">
            <a:spLocks noChangeArrowheads="1"/>
          </p:cNvSpPr>
          <p:nvPr/>
        </p:nvSpPr>
        <p:spPr bwMode="auto">
          <a:xfrm>
            <a:off x="2187575" y="2566988"/>
            <a:ext cx="1000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三级</a:t>
            </a:r>
          </a:p>
        </p:txBody>
      </p:sp>
      <p:sp>
        <p:nvSpPr>
          <p:cNvPr id="12" name="Rectangle 14"/>
          <p:cNvSpPr>
            <a:spLocks noChangeArrowheads="1"/>
          </p:cNvSpPr>
          <p:nvPr/>
        </p:nvSpPr>
        <p:spPr bwMode="auto">
          <a:xfrm>
            <a:off x="5686425" y="4960938"/>
            <a:ext cx="720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sz="1400"/>
              <a:t>程序员</a:t>
            </a:r>
          </a:p>
        </p:txBody>
      </p:sp>
      <p:sp>
        <p:nvSpPr>
          <p:cNvPr id="13" name="Rectangle 15"/>
          <p:cNvSpPr>
            <a:spLocks noChangeArrowheads="1"/>
          </p:cNvSpPr>
          <p:nvPr/>
        </p:nvSpPr>
        <p:spPr bwMode="auto">
          <a:xfrm>
            <a:off x="5635625" y="3781425"/>
            <a:ext cx="213995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sz="1400"/>
              <a:t>项目经理（技术负责人）</a:t>
            </a:r>
          </a:p>
        </p:txBody>
      </p:sp>
      <p:sp>
        <p:nvSpPr>
          <p:cNvPr id="14" name="Rectangle 16"/>
          <p:cNvSpPr>
            <a:spLocks noChangeArrowheads="1"/>
          </p:cNvSpPr>
          <p:nvPr/>
        </p:nvSpPr>
        <p:spPr bwMode="auto">
          <a:xfrm>
            <a:off x="5651500" y="2505075"/>
            <a:ext cx="196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sz="1400"/>
              <a:t>机构的领导（决策者）</a:t>
            </a:r>
          </a:p>
        </p:txBody>
      </p:sp>
      <p:sp>
        <p:nvSpPr>
          <p:cNvPr id="15" name="Line 17"/>
          <p:cNvSpPr>
            <a:spLocks noChangeShapeType="1"/>
          </p:cNvSpPr>
          <p:nvPr/>
        </p:nvSpPr>
        <p:spPr bwMode="auto">
          <a:xfrm>
            <a:off x="2994025" y="2725738"/>
            <a:ext cx="2636838" cy="1177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16" name="Line 18"/>
          <p:cNvSpPr>
            <a:spLocks noChangeShapeType="1"/>
          </p:cNvSpPr>
          <p:nvPr/>
        </p:nvSpPr>
        <p:spPr bwMode="auto">
          <a:xfrm>
            <a:off x="2994025" y="4000500"/>
            <a:ext cx="2636838" cy="108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17" name="Rectangle 19"/>
          <p:cNvSpPr>
            <a:spLocks noChangeArrowheads="1"/>
          </p:cNvSpPr>
          <p:nvPr/>
        </p:nvSpPr>
        <p:spPr bwMode="auto">
          <a:xfrm>
            <a:off x="2982913" y="4679950"/>
            <a:ext cx="27368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编程、测试和维护</a:t>
            </a:r>
            <a:r>
              <a:rPr lang="en-US" altLang="zh-CN" sz="1400">
                <a:latin typeface="Arial"/>
              </a:rPr>
              <a:t>——</a:t>
            </a:r>
            <a:r>
              <a:rPr lang="en-US" altLang="zh-CN" sz="1400"/>
              <a:t> </a:t>
            </a:r>
            <a:r>
              <a:rPr lang="zh-CN" altLang="en-US" sz="1400"/>
              <a:t>领导让干啥就干啥</a:t>
            </a:r>
          </a:p>
        </p:txBody>
      </p:sp>
      <p:sp>
        <p:nvSpPr>
          <p:cNvPr id="18" name="Rectangle 21"/>
          <p:cNvSpPr>
            <a:spLocks noChangeArrowheads="1"/>
          </p:cNvSpPr>
          <p:nvPr/>
        </p:nvSpPr>
        <p:spPr bwMode="auto">
          <a:xfrm>
            <a:off x="5207000" y="5218113"/>
            <a:ext cx="3236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spcBef>
                <a:spcPct val="20000"/>
              </a:spcBef>
              <a:buClr>
                <a:schemeClr val="accent2"/>
              </a:buClr>
              <a:buFont typeface="Wingdings" charset="0"/>
              <a:buNone/>
              <a:defRPr/>
            </a:pPr>
            <a:r>
              <a:rPr lang="en-US" altLang="zh-CN" sz="1400"/>
              <a:t>25</a:t>
            </a:r>
            <a:r>
              <a:rPr lang="zh-CN" altLang="en-US" sz="1400"/>
              <a:t>岁左右；比较容易实现；合格</a:t>
            </a:r>
          </a:p>
        </p:txBody>
      </p:sp>
      <p:sp>
        <p:nvSpPr>
          <p:cNvPr id="19" name="Rectangle 22"/>
          <p:cNvSpPr>
            <a:spLocks noChangeArrowheads="1"/>
          </p:cNvSpPr>
          <p:nvPr/>
        </p:nvSpPr>
        <p:spPr bwMode="auto">
          <a:xfrm>
            <a:off x="2984500" y="3519488"/>
            <a:ext cx="2676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a:t>项目管理、需求分析、系统设计等</a:t>
            </a:r>
            <a:r>
              <a:rPr lang="en-US" altLang="zh-CN" sz="1400">
                <a:latin typeface="Arial"/>
              </a:rPr>
              <a:t>——</a:t>
            </a:r>
            <a:r>
              <a:rPr lang="zh-CN" altLang="en-US" sz="1400"/>
              <a:t>带领一批程序员干活</a:t>
            </a:r>
            <a:r>
              <a:rPr lang="en-US" altLang="zh-CN" sz="1400"/>
              <a:t>       </a:t>
            </a:r>
          </a:p>
        </p:txBody>
      </p:sp>
      <p:sp>
        <p:nvSpPr>
          <p:cNvPr id="20" name="Rectangle 23"/>
          <p:cNvSpPr>
            <a:spLocks noChangeArrowheads="1"/>
          </p:cNvSpPr>
          <p:nvPr/>
        </p:nvSpPr>
        <p:spPr bwMode="auto">
          <a:xfrm>
            <a:off x="5181600" y="4027488"/>
            <a:ext cx="3711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vl="1">
              <a:spcBef>
                <a:spcPct val="20000"/>
              </a:spcBef>
              <a:buClr>
                <a:schemeClr val="accent2"/>
              </a:buClr>
              <a:buFont typeface="Wingdings" charset="0"/>
              <a:buNone/>
              <a:defRPr/>
            </a:pPr>
            <a:r>
              <a:rPr lang="en-US" sz="1400"/>
              <a:t>30</a:t>
            </a:r>
            <a:r>
              <a:rPr lang="zh-CN" altLang="en-US" sz="1400"/>
              <a:t>岁左右；需要一定程度的努力；良好</a:t>
            </a:r>
          </a:p>
        </p:txBody>
      </p:sp>
      <p:sp>
        <p:nvSpPr>
          <p:cNvPr id="21" name="Rectangle 24"/>
          <p:cNvSpPr>
            <a:spLocks noChangeArrowheads="1"/>
          </p:cNvSpPr>
          <p:nvPr/>
        </p:nvSpPr>
        <p:spPr bwMode="auto">
          <a:xfrm>
            <a:off x="3000375" y="1981200"/>
            <a:ext cx="27352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1400" dirty="0"/>
              <a:t>琢磨怎样让机构赚更多的钱，决定产品的发展战略，然后让别人去开发产品。</a:t>
            </a:r>
          </a:p>
        </p:txBody>
      </p:sp>
      <p:sp>
        <p:nvSpPr>
          <p:cNvPr id="22" name="Line 26"/>
          <p:cNvSpPr>
            <a:spLocks noChangeShapeType="1"/>
          </p:cNvSpPr>
          <p:nvPr/>
        </p:nvSpPr>
        <p:spPr bwMode="auto">
          <a:xfrm flipV="1">
            <a:off x="2984500" y="1858963"/>
            <a:ext cx="0" cy="3598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23" name="Line 27"/>
          <p:cNvSpPr>
            <a:spLocks noChangeShapeType="1"/>
          </p:cNvSpPr>
          <p:nvPr/>
        </p:nvSpPr>
        <p:spPr bwMode="auto">
          <a:xfrm flipV="1">
            <a:off x="5638800" y="1860550"/>
            <a:ext cx="0" cy="3598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a:p>
        </p:txBody>
      </p:sp>
      <p:sp>
        <p:nvSpPr>
          <p:cNvPr id="24" name="Rectangle 28"/>
          <p:cNvSpPr>
            <a:spLocks noChangeArrowheads="1"/>
          </p:cNvSpPr>
          <p:nvPr/>
        </p:nvSpPr>
        <p:spPr bwMode="auto">
          <a:xfrm>
            <a:off x="5202238" y="2747963"/>
            <a:ext cx="2466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vl="1">
              <a:spcBef>
                <a:spcPct val="20000"/>
              </a:spcBef>
              <a:buClr>
                <a:schemeClr val="accent2"/>
              </a:buClr>
              <a:buFont typeface="Wingdings" charset="0"/>
              <a:buNone/>
              <a:defRPr/>
            </a:pPr>
            <a:r>
              <a:rPr lang="en-US" sz="1400" dirty="0"/>
              <a:t>35</a:t>
            </a:r>
            <a:r>
              <a:rPr lang="zh-CN" altLang="en-US" sz="1400" dirty="0"/>
              <a:t>岁左右；奋斗；优秀</a:t>
            </a:r>
          </a:p>
        </p:txBody>
      </p:sp>
      <p:sp>
        <p:nvSpPr>
          <p:cNvPr id="25" name="AutoShape 34"/>
          <p:cNvSpPr>
            <a:spLocks noChangeArrowheads="1"/>
          </p:cNvSpPr>
          <p:nvPr/>
        </p:nvSpPr>
        <p:spPr bwMode="auto">
          <a:xfrm>
            <a:off x="106363" y="2239963"/>
            <a:ext cx="2305050" cy="1655762"/>
          </a:xfrm>
          <a:prstGeom prst="wedgeRectCallout">
            <a:avLst>
              <a:gd name="adj1" fmla="val 61917"/>
              <a:gd name="adj2" fmla="val 54986"/>
            </a:avLst>
          </a:prstGeom>
          <a:solidFill>
            <a:srgbClr val="FFFFCC"/>
          </a:solidFill>
          <a:ln w="9525">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ltLang="zh-CN" sz="1600">
                <a:latin typeface="宋体" charset="0"/>
              </a:rPr>
              <a:t>1.</a:t>
            </a:r>
            <a:r>
              <a:rPr lang="zh-CN" altLang="en-US" sz="1600">
                <a:latin typeface="宋体" charset="0"/>
              </a:rPr>
              <a:t>技术水平是程序员队伍中的最高级别</a:t>
            </a:r>
            <a:endParaRPr lang="en-US" altLang="zh-CN" sz="1600">
              <a:latin typeface="宋体" charset="0"/>
            </a:endParaRPr>
          </a:p>
          <a:p>
            <a:pPr>
              <a:defRPr/>
            </a:pPr>
            <a:r>
              <a:rPr lang="en-US" altLang="zh-CN" sz="1600">
                <a:latin typeface="宋体" charset="0"/>
              </a:rPr>
              <a:t>2.</a:t>
            </a:r>
            <a:r>
              <a:rPr lang="zh-CN" altLang="en-US" sz="1600">
                <a:latin typeface="宋体" charset="0"/>
              </a:rPr>
              <a:t>能做最多且最难的工作</a:t>
            </a:r>
            <a:endParaRPr lang="en-US" altLang="zh-CN" sz="1600">
              <a:latin typeface="宋体" charset="0"/>
            </a:endParaRPr>
          </a:p>
          <a:p>
            <a:pPr>
              <a:defRPr/>
            </a:pPr>
            <a:r>
              <a:rPr lang="en-US" altLang="zh-CN" sz="1600">
                <a:latin typeface="宋体" charset="0"/>
              </a:rPr>
              <a:t>3.</a:t>
            </a:r>
            <a:r>
              <a:rPr lang="zh-CN" altLang="en-US" sz="1600">
                <a:latin typeface="宋体" charset="0"/>
              </a:rPr>
              <a:t>有人格魅力</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grpId="1" nodeType="clickEffect">
                                  <p:stCondLst>
                                    <p:cond delay="0"/>
                                  </p:stCondLst>
                                  <p:childTnLst>
                                    <p:animClr clrSpc="rgb" dir="cw">
                                      <p:cBhvr override="childStyle">
                                        <p:cTn id="24" dur="500" fill="hold"/>
                                        <p:tgtEl>
                                          <p:spTgt spid="9"/>
                                        </p:tgtEl>
                                        <p:attrNameLst>
                                          <p:attrName>style.color</p:attrName>
                                        </p:attrNameLst>
                                      </p:cBhvr>
                                      <p:to>
                                        <a:schemeClr val="accent2"/>
                                      </p:to>
                                    </p:animClr>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mph" presetSubtype="2" fill="hold" grpId="1" nodeType="clickEffect">
                                  <p:stCondLst>
                                    <p:cond delay="0"/>
                                  </p:stCondLst>
                                  <p:childTnLst>
                                    <p:animClr clrSpc="rgb" dir="cw">
                                      <p:cBhvr override="childStyle">
                                        <p:cTn id="40" dur="500" fill="hold"/>
                                        <p:tgtEl>
                                          <p:spTgt spid="10"/>
                                        </p:tgtEl>
                                        <p:attrNameLst>
                                          <p:attrName>style.color</p:attrName>
                                        </p:attrNameLst>
                                      </p:cBhvr>
                                      <p:to>
                                        <a:schemeClr val="accent2"/>
                                      </p:to>
                                    </p:animClr>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grpId="1" nodeType="clickEffect">
                                  <p:stCondLst>
                                    <p:cond delay="0"/>
                                  </p:stCondLst>
                                  <p:childTnLst>
                                    <p:animClr clrSpc="rgb" dir="cw">
                                      <p:cBhvr override="childStyle">
                                        <p:cTn id="60" dur="500" fill="hold"/>
                                        <p:tgtEl>
                                          <p:spTgt spid="11"/>
                                        </p:tgtEl>
                                        <p:attrNameLst>
                                          <p:attrName>style.color</p:attrName>
                                        </p:attrNameLst>
                                      </p:cBhvr>
                                      <p:to>
                                        <a:schemeClr val="accent2"/>
                                      </p:to>
                                    </p:animClr>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9" grpId="1"/>
      <p:bldP spid="10" grpId="0"/>
      <p:bldP spid="10" grpId="1"/>
      <p:bldP spid="11" grpId="0"/>
      <p:bldP spid="11" grpId="1"/>
      <p:bldP spid="12" grpId="0"/>
      <p:bldP spid="13" grpId="0"/>
      <p:bldP spid="14" grpId="0"/>
      <p:bldP spid="17" grpId="0"/>
      <p:bldP spid="18" grpId="0"/>
      <p:bldP spid="19" grpId="0"/>
      <p:bldP spid="20" grpId="0"/>
      <p:bldP spid="21" grpId="0"/>
      <p:bldP spid="24"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171400"/>
            <a:ext cx="7772400" cy="1143000"/>
          </a:xfrm>
        </p:spPr>
        <p:txBody>
          <a:bodyPr/>
          <a:lstStyle/>
          <a:p>
            <a:pPr>
              <a:defRPr/>
            </a:pPr>
            <a:r>
              <a:rPr lang="zh-CN" altLang="en-US" dirty="0">
                <a:effectLst>
                  <a:outerShdw blurRad="38100" dist="38100" dir="2700000" algn="tl">
                    <a:srgbClr val="DDDDDD"/>
                  </a:outerShdw>
                </a:effectLst>
              </a:rPr>
              <a:t>软件团队</a:t>
            </a:r>
          </a:p>
        </p:txBody>
      </p:sp>
      <p:sp>
        <p:nvSpPr>
          <p:cNvPr id="5123" name="Rectangle 3"/>
          <p:cNvSpPr>
            <a:spLocks noGrp="1" noChangeArrowheads="1"/>
          </p:cNvSpPr>
          <p:nvPr>
            <p:ph idx="1"/>
          </p:nvPr>
        </p:nvSpPr>
        <p:spPr>
          <a:xfrm>
            <a:off x="0" y="836712"/>
            <a:ext cx="9144000" cy="5562600"/>
          </a:xfrm>
        </p:spPr>
        <p:txBody>
          <a:bodyPr/>
          <a:lstStyle/>
          <a:p>
            <a:pPr>
              <a:spcBef>
                <a:spcPct val="50000"/>
              </a:spcBef>
              <a:defRPr/>
            </a:pPr>
            <a:r>
              <a:rPr lang="zh-CN" altLang="en-US" dirty="0">
                <a:effectLst>
                  <a:outerShdw blurRad="38100" dist="38100" dir="2700000" algn="tl">
                    <a:srgbClr val="DDDDDD"/>
                  </a:outerShdw>
                </a:effectLst>
              </a:rPr>
              <a:t>四种组织范型</a:t>
            </a:r>
            <a:endParaRPr lang="en-US" altLang="zh-CN" dirty="0">
              <a:effectLst>
                <a:outerShdw blurRad="38100" dist="38100" dir="2700000" algn="tl">
                  <a:srgbClr val="DDDDDD"/>
                </a:outerShdw>
              </a:effectLst>
            </a:endParaRPr>
          </a:p>
          <a:p>
            <a:pPr lvl="1">
              <a:spcBef>
                <a:spcPct val="50000"/>
              </a:spcBef>
              <a:defRPr/>
            </a:pPr>
            <a:r>
              <a:rPr lang="zh-CN" altLang="en-US" dirty="0">
                <a:effectLst>
                  <a:outerShdw blurRad="38100" dist="38100" dir="2700000" algn="tl">
                    <a:srgbClr val="DDDDDD"/>
                  </a:outerShdw>
                </a:effectLst>
              </a:rPr>
              <a:t>封闭式：按照传统的权利层次来组织</a:t>
            </a:r>
            <a:endParaRPr lang="en-US" altLang="zh-CN" dirty="0">
              <a:effectLst>
                <a:outerShdw blurRad="38100" dist="38100" dir="2700000" algn="tl">
                  <a:srgbClr val="DDDDDD"/>
                </a:outerShdw>
              </a:effectLst>
            </a:endParaRPr>
          </a:p>
          <a:p>
            <a:pPr lvl="2">
              <a:spcBef>
                <a:spcPct val="50000"/>
              </a:spcBef>
              <a:defRPr/>
            </a:pPr>
            <a:r>
              <a:rPr lang="zh-CN" altLang="en-US" dirty="0">
                <a:effectLst>
                  <a:outerShdw blurRad="38100" dist="38100" dir="2700000" algn="tl">
                    <a:srgbClr val="DDDDDD"/>
                  </a:outerShdw>
                </a:effectLst>
              </a:rPr>
              <a:t>主程序员团队：主程序员、技术人员、后备工程师</a:t>
            </a:r>
            <a:endParaRPr lang="en-US" altLang="zh-CN" dirty="0">
              <a:effectLst>
                <a:outerShdw blurRad="38100" dist="38100" dir="2700000" algn="tl">
                  <a:srgbClr val="DDDDDD"/>
                </a:outerShdw>
              </a:effectLst>
            </a:endParaRPr>
          </a:p>
          <a:p>
            <a:pPr lvl="1">
              <a:spcBef>
                <a:spcPct val="50000"/>
              </a:spcBef>
              <a:defRPr/>
            </a:pPr>
            <a:r>
              <a:rPr lang="zh-CN" altLang="en-US" dirty="0">
                <a:effectLst>
                  <a:outerShdw blurRad="38100" dist="38100" dir="2700000" algn="tl">
                    <a:srgbClr val="DDDDDD"/>
                  </a:outerShdw>
                </a:effectLst>
              </a:rPr>
              <a:t>随机式：松散地组织</a:t>
            </a:r>
            <a:endParaRPr lang="en-US" altLang="zh-CN" dirty="0">
              <a:effectLst>
                <a:outerShdw blurRad="38100" dist="38100" dir="2700000" algn="tl">
                  <a:srgbClr val="DDDDDD"/>
                </a:outerShdw>
              </a:effectLst>
            </a:endParaRPr>
          </a:p>
          <a:p>
            <a:pPr lvl="1">
              <a:spcBef>
                <a:spcPct val="50000"/>
              </a:spcBef>
              <a:defRPr/>
            </a:pPr>
            <a:r>
              <a:rPr lang="zh-CN" altLang="en-US" dirty="0">
                <a:effectLst>
                  <a:outerShdw blurRad="38100" dist="38100" dir="2700000" algn="tl">
                    <a:srgbClr val="DDDDDD"/>
                  </a:outerShdw>
                </a:effectLst>
              </a:rPr>
              <a:t>开放式：以一种既具有封闭式范型的控制性，又包含随机式范型的创新性的方式来组织团队</a:t>
            </a:r>
            <a:endParaRPr lang="en-US" altLang="zh-CN" dirty="0">
              <a:effectLst>
                <a:outerShdw blurRad="38100" dist="38100" dir="2700000" algn="tl">
                  <a:srgbClr val="DDDDDD"/>
                </a:outerShdw>
              </a:effectLst>
            </a:endParaRPr>
          </a:p>
          <a:p>
            <a:pPr lvl="1">
              <a:spcBef>
                <a:spcPct val="50000"/>
              </a:spcBef>
              <a:defRPr/>
            </a:pPr>
            <a:r>
              <a:rPr lang="zh-CN" altLang="en-US" dirty="0">
                <a:effectLst>
                  <a:outerShdw blurRad="38100" dist="38100" dir="2700000" algn="tl">
                    <a:srgbClr val="DDDDDD"/>
                  </a:outerShdw>
                </a:effectLst>
              </a:rPr>
              <a:t>同步式：依赖于问题的自然划分，团队成员各自解决问题的一部分</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lang="zh-CN" altLang="en-US">
                <a:latin typeface="Garamond" charset="0"/>
                <a:ea typeface="黑体" charset="0"/>
                <a:cs typeface="黑体" charset="0"/>
              </a:rPr>
              <a:t>民主式组织结构</a:t>
            </a:r>
            <a:endParaRPr kumimoji="1" lang="zh-CN" altLang="en-US">
              <a:latin typeface="Garamond" charset="0"/>
              <a:ea typeface="宋体" charset="0"/>
            </a:endParaRPr>
          </a:p>
        </p:txBody>
      </p:sp>
      <p:sp>
        <p:nvSpPr>
          <p:cNvPr id="4" name="Rectangle 3"/>
          <p:cNvSpPr txBox="1">
            <a:spLocks noChangeArrowheads="1"/>
          </p:cNvSpPr>
          <p:nvPr/>
        </p:nvSpPr>
        <p:spPr bwMode="auto">
          <a:xfrm>
            <a:off x="467544" y="836712"/>
            <a:ext cx="8229600"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defRPr/>
            </a:pPr>
            <a:r>
              <a:rPr lang="zh-CN" altLang="en-US" dirty="0" smtClean="0">
                <a:latin typeface="楷体_GB2312" charset="0"/>
                <a:ea typeface="楷体_GB2312" charset="0"/>
                <a:cs typeface="楷体_GB2312" charset="0"/>
              </a:rPr>
              <a:t>特点</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成员之间关系平等</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根据每个人的能力和经验适当分配</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通过全体人员协商决定项目工作</a:t>
            </a:r>
          </a:p>
          <a:p>
            <a:pPr>
              <a:defRPr/>
            </a:pPr>
            <a:r>
              <a:rPr lang="zh-CN" altLang="en-US" dirty="0" smtClean="0">
                <a:latin typeface="楷体_GB2312" charset="0"/>
                <a:ea typeface="楷体_GB2312" charset="0"/>
                <a:cs typeface="楷体_GB2312" charset="0"/>
              </a:rPr>
              <a:t>优点</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同等项目参与权，可以激发大家的创造力，利于攻克</a:t>
            </a:r>
          </a:p>
          <a:p>
            <a:pPr>
              <a:buFont typeface="Wingdings" charset="0"/>
              <a:buNone/>
              <a:defRPr/>
            </a:pPr>
            <a:r>
              <a:rPr lang="zh-CN" altLang="en-US" dirty="0" smtClean="0">
                <a:latin typeface="楷体_GB2312" charset="0"/>
                <a:ea typeface="楷体_GB2312" charset="0"/>
                <a:cs typeface="楷体_GB2312" charset="0"/>
              </a:rPr>
              <a:t>     难关</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适用于小规模、能力强、有共同工作经历的团队</a:t>
            </a:r>
          </a:p>
          <a:p>
            <a:pPr>
              <a:defRPr/>
            </a:pPr>
            <a:r>
              <a:rPr lang="zh-CN" altLang="en-US" dirty="0" smtClean="0">
                <a:latin typeface="楷体_GB2312" charset="0"/>
                <a:ea typeface="楷体_GB2312" charset="0"/>
                <a:cs typeface="楷体_GB2312" charset="0"/>
              </a:rPr>
              <a:t>缺点</a:t>
            </a:r>
          </a:p>
          <a:p>
            <a:pPr>
              <a:buFont typeface="Wingdings" charset="0"/>
              <a:buNone/>
              <a:defRPr/>
            </a:pPr>
            <a:r>
              <a:rPr lang="zh-CN" altLang="en-US" dirty="0" smtClean="0">
                <a:latin typeface="楷体_GB2312" charset="0"/>
                <a:ea typeface="楷体_GB2312" charset="0"/>
                <a:cs typeface="楷体_GB2312" charset="0"/>
              </a:rPr>
              <a:t>   </a:t>
            </a:r>
            <a:r>
              <a:rPr lang="en-US" altLang="zh-CN" dirty="0" smtClean="0">
                <a:latin typeface="Arial"/>
                <a:ea typeface="楷体_GB2312" charset="0"/>
                <a:cs typeface="楷体_GB2312" charset="0"/>
              </a:rPr>
              <a:t>—</a:t>
            </a:r>
            <a:r>
              <a:rPr lang="zh-CN" altLang="en-US" dirty="0" smtClean="0">
                <a:latin typeface="楷体_GB2312" charset="0"/>
                <a:ea typeface="楷体_GB2312" charset="0"/>
                <a:cs typeface="楷体_GB2312" charset="0"/>
              </a:rPr>
              <a:t>缺少权威人士，在意见分歧的情况下很难解决</a:t>
            </a:r>
            <a:endParaRPr lang="zh-CN" altLang="en-US" dirty="0">
              <a:latin typeface="楷体_GB2312" charset="0"/>
              <a:ea typeface="楷体_GB2312" charset="0"/>
              <a:cs typeface="楷体_GB2312"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21</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zh-CN" altLang="en-US">
                <a:latin typeface="Garamond" charset="0"/>
                <a:ea typeface="黑体" charset="0"/>
                <a:cs typeface="黑体" charset="0"/>
              </a:rPr>
              <a:t>主程序员式组织结构</a:t>
            </a:r>
            <a:endParaRPr kumimoji="1" lang="zh-CN" altLang="en-US">
              <a:latin typeface="Garamond" charset="0"/>
              <a:ea typeface="宋体" charset="0"/>
            </a:endParaRPr>
          </a:p>
        </p:txBody>
      </p:sp>
      <p:grpSp>
        <p:nvGrpSpPr>
          <p:cNvPr id="4" name="Group 17"/>
          <p:cNvGrpSpPr>
            <a:grpSpLocks/>
          </p:cNvGrpSpPr>
          <p:nvPr/>
        </p:nvGrpSpPr>
        <p:grpSpPr bwMode="auto">
          <a:xfrm>
            <a:off x="827088" y="1700213"/>
            <a:ext cx="7489825" cy="2447925"/>
            <a:chOff x="340" y="1480"/>
            <a:chExt cx="4718" cy="1542"/>
          </a:xfrm>
        </p:grpSpPr>
        <p:sp>
          <p:nvSpPr>
            <p:cNvPr id="5" name="Rectangle 6"/>
            <p:cNvSpPr>
              <a:spLocks noChangeArrowheads="1"/>
            </p:cNvSpPr>
            <p:nvPr/>
          </p:nvSpPr>
          <p:spPr bwMode="auto">
            <a:xfrm>
              <a:off x="2018" y="1480"/>
              <a:ext cx="1316"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solidFill>
                    <a:schemeClr val="hlink"/>
                  </a:solidFill>
                  <a:ea typeface="黑体" charset="0"/>
                  <a:cs typeface="黑体" charset="0"/>
                </a:rPr>
                <a:t>主程序员</a:t>
              </a:r>
            </a:p>
          </p:txBody>
        </p:sp>
        <p:sp>
          <p:nvSpPr>
            <p:cNvPr id="6" name="Rectangle 7"/>
            <p:cNvSpPr>
              <a:spLocks noChangeArrowheads="1"/>
            </p:cNvSpPr>
            <p:nvPr/>
          </p:nvSpPr>
          <p:spPr bwMode="auto">
            <a:xfrm>
              <a:off x="567" y="2614"/>
              <a:ext cx="1316" cy="40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ea typeface="黑体" charset="0"/>
                  <a:cs typeface="黑体" charset="0"/>
                </a:rPr>
                <a:t>程序员</a:t>
              </a:r>
            </a:p>
          </p:txBody>
        </p:sp>
        <p:sp>
          <p:nvSpPr>
            <p:cNvPr id="7" name="Rectangle 8"/>
            <p:cNvSpPr>
              <a:spLocks noChangeArrowheads="1"/>
            </p:cNvSpPr>
            <p:nvPr/>
          </p:nvSpPr>
          <p:spPr bwMode="auto">
            <a:xfrm>
              <a:off x="2018" y="2614"/>
              <a:ext cx="1316" cy="40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ea typeface="黑体" charset="0"/>
                  <a:cs typeface="黑体" charset="0"/>
                </a:rPr>
                <a:t>程序员</a:t>
              </a:r>
            </a:p>
          </p:txBody>
        </p:sp>
        <p:sp>
          <p:nvSpPr>
            <p:cNvPr id="8" name="Rectangle 9"/>
            <p:cNvSpPr>
              <a:spLocks noChangeArrowheads="1"/>
            </p:cNvSpPr>
            <p:nvPr/>
          </p:nvSpPr>
          <p:spPr bwMode="auto">
            <a:xfrm>
              <a:off x="3424" y="2614"/>
              <a:ext cx="1316" cy="40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ea typeface="黑体" charset="0"/>
                  <a:cs typeface="黑体" charset="0"/>
                </a:rPr>
                <a:t>程序员</a:t>
              </a:r>
            </a:p>
          </p:txBody>
        </p:sp>
        <p:sp>
          <p:nvSpPr>
            <p:cNvPr id="9" name="Rectangle 10"/>
            <p:cNvSpPr>
              <a:spLocks noChangeArrowheads="1"/>
            </p:cNvSpPr>
            <p:nvPr/>
          </p:nvSpPr>
          <p:spPr bwMode="auto">
            <a:xfrm>
              <a:off x="340" y="1480"/>
              <a:ext cx="1316"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ea typeface="黑体" charset="0"/>
                  <a:cs typeface="黑体" charset="0"/>
                </a:rPr>
                <a:t>秘书</a:t>
              </a:r>
            </a:p>
          </p:txBody>
        </p:sp>
        <p:sp>
          <p:nvSpPr>
            <p:cNvPr id="10" name="Rectangle 11"/>
            <p:cNvSpPr>
              <a:spLocks noChangeArrowheads="1"/>
            </p:cNvSpPr>
            <p:nvPr/>
          </p:nvSpPr>
          <p:spPr bwMode="auto">
            <a:xfrm>
              <a:off x="3742" y="1480"/>
              <a:ext cx="1316"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3200">
                  <a:solidFill>
                    <a:srgbClr val="FF66CC"/>
                  </a:solidFill>
                  <a:ea typeface="黑体" charset="0"/>
                  <a:cs typeface="黑体" charset="0"/>
                </a:rPr>
                <a:t>后备程序员</a:t>
              </a:r>
            </a:p>
          </p:txBody>
        </p:sp>
        <p:sp>
          <p:nvSpPr>
            <p:cNvPr id="11" name="Line 12"/>
            <p:cNvSpPr>
              <a:spLocks noChangeShapeType="1"/>
            </p:cNvSpPr>
            <p:nvPr/>
          </p:nvSpPr>
          <p:spPr bwMode="auto">
            <a:xfrm>
              <a:off x="1655" y="1706"/>
              <a:ext cx="363"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2" name="Line 13"/>
            <p:cNvSpPr>
              <a:spLocks noChangeShapeType="1"/>
            </p:cNvSpPr>
            <p:nvPr/>
          </p:nvSpPr>
          <p:spPr bwMode="auto">
            <a:xfrm flipH="1">
              <a:off x="1202" y="1888"/>
              <a:ext cx="816"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3" name="Line 14"/>
            <p:cNvSpPr>
              <a:spLocks noChangeShapeType="1"/>
            </p:cNvSpPr>
            <p:nvPr/>
          </p:nvSpPr>
          <p:spPr bwMode="auto">
            <a:xfrm>
              <a:off x="2699" y="1888"/>
              <a:ext cx="0"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4" name="Line 15"/>
            <p:cNvSpPr>
              <a:spLocks noChangeShapeType="1"/>
            </p:cNvSpPr>
            <p:nvPr/>
          </p:nvSpPr>
          <p:spPr bwMode="auto">
            <a:xfrm>
              <a:off x="3334" y="1888"/>
              <a:ext cx="771"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5" name="Line 16"/>
            <p:cNvSpPr>
              <a:spLocks noChangeShapeType="1"/>
            </p:cNvSpPr>
            <p:nvPr/>
          </p:nvSpPr>
          <p:spPr bwMode="auto">
            <a:xfrm>
              <a:off x="3334" y="1706"/>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gr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22</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r>
              <a:rPr lang="zh-CN" altLang="en-US">
                <a:latin typeface="Garamond" charset="0"/>
                <a:ea typeface="黑体" charset="0"/>
                <a:cs typeface="黑体" charset="0"/>
              </a:rPr>
              <a:t>主程序员式组织结构的优缺点</a:t>
            </a:r>
            <a:endParaRPr kumimoji="1" lang="zh-CN" altLang="en-US">
              <a:latin typeface="Garamond" charset="0"/>
              <a:ea typeface="宋体" charset="0"/>
            </a:endParaRPr>
          </a:p>
        </p:txBody>
      </p:sp>
      <p:sp>
        <p:nvSpPr>
          <p:cNvPr id="4" name="Rectangle 3"/>
          <p:cNvSpPr txBox="1">
            <a:spLocks noChangeArrowheads="1"/>
          </p:cNvSpPr>
          <p:nvPr/>
        </p:nvSpPr>
        <p:spPr bwMode="auto">
          <a:xfrm>
            <a:off x="468313" y="1125538"/>
            <a:ext cx="82296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defRPr/>
            </a:pPr>
            <a:r>
              <a:rPr lang="zh-CN" altLang="en-US" smtClean="0">
                <a:latin typeface="楷体_GB2312" charset="0"/>
                <a:ea typeface="楷体_GB2312" charset="0"/>
                <a:cs typeface="楷体_GB2312" charset="0"/>
              </a:rPr>
              <a:t>优点</a:t>
            </a:r>
          </a:p>
          <a:p>
            <a:pPr>
              <a:buFont typeface="Wingdings" charset="0"/>
              <a:buNone/>
              <a:defRPr/>
            </a:pPr>
            <a:r>
              <a:rPr lang="zh-CN" altLang="en-US" smtClean="0">
                <a:latin typeface="楷体_GB2312" charset="0"/>
                <a:ea typeface="楷体_GB2312" charset="0"/>
                <a:cs typeface="楷体_GB2312" charset="0"/>
              </a:rPr>
              <a:t>   </a:t>
            </a:r>
            <a:r>
              <a:rPr lang="en-US" altLang="zh-CN" smtClean="0">
                <a:latin typeface="Arial"/>
                <a:ea typeface="楷体_GB2312" charset="0"/>
                <a:cs typeface="楷体_GB2312" charset="0"/>
              </a:rPr>
              <a:t>—</a:t>
            </a:r>
            <a:r>
              <a:rPr lang="zh-CN" altLang="en-US" smtClean="0">
                <a:latin typeface="楷体_GB2312" charset="0"/>
                <a:ea typeface="楷体_GB2312" charset="0"/>
                <a:cs typeface="楷体_GB2312" charset="0"/>
              </a:rPr>
              <a:t>实现了项目人员分工专业化</a:t>
            </a:r>
          </a:p>
          <a:p>
            <a:pPr>
              <a:buFont typeface="Wingdings" charset="0"/>
              <a:buNone/>
              <a:defRPr/>
            </a:pPr>
            <a:r>
              <a:rPr lang="en-US" altLang="zh-CN" smtClean="0">
                <a:latin typeface="楷体_GB2312" charset="0"/>
                <a:ea typeface="楷体_GB2312" charset="0"/>
                <a:cs typeface="楷体_GB2312" charset="0"/>
              </a:rPr>
              <a:t>   </a:t>
            </a:r>
            <a:r>
              <a:rPr lang="en-US" altLang="zh-CN" smtClean="0">
                <a:latin typeface="Arial"/>
                <a:ea typeface="楷体_GB2312" charset="0"/>
                <a:cs typeface="楷体_GB2312" charset="0"/>
              </a:rPr>
              <a:t>—</a:t>
            </a:r>
            <a:r>
              <a:rPr lang="zh-CN" altLang="en-US" smtClean="0">
                <a:latin typeface="楷体_GB2312" charset="0"/>
                <a:ea typeface="楷体_GB2312" charset="0"/>
                <a:cs typeface="楷体_GB2312" charset="0"/>
              </a:rPr>
              <a:t>降低了管理的复杂性，提高了工作效率</a:t>
            </a:r>
          </a:p>
          <a:p>
            <a:pPr>
              <a:defRPr/>
            </a:pPr>
            <a:r>
              <a:rPr lang="zh-CN" altLang="en-US" smtClean="0">
                <a:latin typeface="楷体_GB2312" charset="0"/>
                <a:ea typeface="楷体_GB2312" charset="0"/>
                <a:cs typeface="楷体_GB2312" charset="0"/>
              </a:rPr>
              <a:t>缺点</a:t>
            </a:r>
          </a:p>
          <a:p>
            <a:pPr>
              <a:buFont typeface="Wingdings" charset="0"/>
              <a:buNone/>
              <a:defRPr/>
            </a:pPr>
            <a:r>
              <a:rPr lang="zh-CN" altLang="en-US" smtClean="0">
                <a:latin typeface="楷体_GB2312" charset="0"/>
                <a:ea typeface="楷体_GB2312" charset="0"/>
                <a:cs typeface="楷体_GB2312" charset="0"/>
              </a:rPr>
              <a:t>   </a:t>
            </a:r>
            <a:r>
              <a:rPr lang="en-US" altLang="zh-CN" smtClean="0">
                <a:latin typeface="Arial"/>
                <a:ea typeface="楷体_GB2312" charset="0"/>
                <a:cs typeface="楷体_GB2312" charset="0"/>
              </a:rPr>
              <a:t>—</a:t>
            </a:r>
            <a:r>
              <a:rPr lang="zh-CN" altLang="en-US" smtClean="0">
                <a:latin typeface="楷体_GB2312" charset="0"/>
                <a:ea typeface="楷体_GB2312" charset="0"/>
                <a:cs typeface="楷体_GB2312" charset="0"/>
              </a:rPr>
              <a:t>现实社会中，缺乏同时具备高超管理才</a:t>
            </a:r>
          </a:p>
          <a:p>
            <a:pPr>
              <a:buFont typeface="Wingdings" charset="0"/>
              <a:buNone/>
              <a:defRPr/>
            </a:pPr>
            <a:r>
              <a:rPr lang="zh-CN" altLang="en-US" smtClean="0">
                <a:latin typeface="楷体_GB2312" charset="0"/>
                <a:ea typeface="楷体_GB2312" charset="0"/>
                <a:cs typeface="楷体_GB2312" charset="0"/>
              </a:rPr>
              <a:t>     能和技术才能的</a:t>
            </a:r>
            <a:r>
              <a:rPr lang="zh-CN" altLang="en-US" smtClean="0">
                <a:latin typeface="Arial"/>
                <a:ea typeface="楷体_GB2312" charset="0"/>
                <a:cs typeface="楷体_GB2312" charset="0"/>
              </a:rPr>
              <a:t>“</a:t>
            </a:r>
            <a:r>
              <a:rPr lang="zh-CN" altLang="en-US" smtClean="0">
                <a:latin typeface="楷体_GB2312" charset="0"/>
                <a:ea typeface="楷体_GB2312" charset="0"/>
                <a:cs typeface="楷体_GB2312" charset="0"/>
              </a:rPr>
              <a:t>全才</a:t>
            </a:r>
            <a:r>
              <a:rPr lang="zh-CN" altLang="en-US" smtClean="0">
                <a:latin typeface="Arial"/>
                <a:ea typeface="楷体_GB2312" charset="0"/>
                <a:cs typeface="楷体_GB2312" charset="0"/>
              </a:rPr>
              <a:t>”</a:t>
            </a:r>
            <a:endParaRPr lang="zh-CN" altLang="en-US" dirty="0">
              <a:latin typeface="楷体_GB2312" charset="0"/>
              <a:ea typeface="楷体_GB2312" charset="0"/>
              <a:cs typeface="楷体_GB2312"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23</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251520" y="-99392"/>
            <a:ext cx="7772400" cy="9906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(II)</a:t>
            </a:r>
          </a:p>
        </p:txBody>
      </p:sp>
      <p:sp>
        <p:nvSpPr>
          <p:cNvPr id="14339" name="Rectangle 1027"/>
          <p:cNvSpPr>
            <a:spLocks noGrp="1" noChangeArrowheads="1"/>
          </p:cNvSpPr>
          <p:nvPr>
            <p:ph idx="1"/>
          </p:nvPr>
        </p:nvSpPr>
        <p:spPr>
          <a:xfrm>
            <a:off x="0" y="990600"/>
            <a:ext cx="9144000" cy="5715000"/>
          </a:xfrm>
        </p:spPr>
        <p:txBody>
          <a:bodyPr/>
          <a:lstStyle/>
          <a:p>
            <a:pPr>
              <a:lnSpc>
                <a:spcPct val="90000"/>
              </a:lnSpc>
              <a:spcBef>
                <a:spcPct val="50000"/>
              </a:spcBef>
              <a:defRPr/>
            </a:pPr>
            <a:r>
              <a:rPr lang="zh-CN" altLang="en-US">
                <a:effectLst>
                  <a:outerShdw blurRad="38100" dist="38100" dir="2700000" algn="tl">
                    <a:srgbClr val="DDDDDD"/>
                  </a:outerShdw>
                </a:effectLst>
              </a:rPr>
              <a:t>避免团队毒性</a:t>
            </a:r>
            <a:endParaRPr lang="en-US" altLang="zh-CN">
              <a:effectLst>
                <a:outerShdw blurRad="38100" dist="38100" dir="2700000" algn="tl">
                  <a:srgbClr val="DDDDDD"/>
                </a:outerShdw>
              </a:effectLst>
            </a:endParaRPr>
          </a:p>
          <a:p>
            <a:pPr lvl="1">
              <a:lnSpc>
                <a:spcPct val="90000"/>
              </a:lnSpc>
              <a:spcBef>
                <a:spcPct val="50000"/>
              </a:spcBef>
              <a:defRPr/>
            </a:pPr>
            <a:r>
              <a:rPr lang="zh-CN" altLang="en-US">
                <a:effectLst>
                  <a:outerShdw blurRad="38100" dist="38100" dir="2700000" algn="tl">
                    <a:srgbClr val="DDDDDD"/>
                  </a:outerShdw>
                </a:effectLst>
              </a:rPr>
              <a:t>狂乱的工作氛围</a:t>
            </a:r>
            <a:endParaRPr lang="en-US" altLang="zh-CN">
              <a:effectLst>
                <a:outerShdw blurRad="38100" dist="38100" dir="2700000" algn="tl">
                  <a:srgbClr val="DDDDDD"/>
                </a:outerShdw>
              </a:effectLst>
            </a:endParaRPr>
          </a:p>
          <a:p>
            <a:pPr lvl="2">
              <a:lnSpc>
                <a:spcPct val="90000"/>
              </a:lnSpc>
              <a:spcBef>
                <a:spcPct val="50000"/>
              </a:spcBef>
              <a:defRPr/>
            </a:pPr>
            <a:r>
              <a:rPr lang="zh-CN" altLang="en-US">
                <a:effectLst>
                  <a:outerShdw blurRad="38100" dist="38100" dir="2700000" algn="tl">
                    <a:srgbClr val="DDDDDD"/>
                  </a:outerShdw>
                </a:effectLst>
              </a:rPr>
              <a:t>团队成员浪费了精力，丧失了工作目标</a:t>
            </a:r>
            <a:endParaRPr lang="en-US" altLang="zh-CN">
              <a:effectLst>
                <a:outerShdw blurRad="38100" dist="38100" dir="2700000" algn="tl">
                  <a:srgbClr val="DDDDDD"/>
                </a:outerShdw>
              </a:effectLst>
            </a:endParaRPr>
          </a:p>
          <a:p>
            <a:pPr lvl="1">
              <a:lnSpc>
                <a:spcPct val="90000"/>
              </a:lnSpc>
              <a:spcBef>
                <a:spcPct val="50000"/>
              </a:spcBef>
              <a:defRPr/>
            </a:pPr>
            <a:r>
              <a:rPr lang="zh-CN" altLang="en-US">
                <a:effectLst>
                  <a:outerShdw blurRad="38100" dist="38100" dir="2700000" algn="tl">
                    <a:srgbClr val="DDDDDD"/>
                  </a:outerShdw>
                </a:effectLst>
              </a:rPr>
              <a:t>可引起团队成员间摩擦的重大挫折</a:t>
            </a:r>
            <a:endParaRPr lang="en-US" altLang="zh-CN">
              <a:effectLst>
                <a:outerShdw blurRad="38100" dist="38100" dir="2700000" algn="tl">
                  <a:srgbClr val="DDDDDD"/>
                </a:outerShdw>
              </a:effectLst>
            </a:endParaRPr>
          </a:p>
          <a:p>
            <a:pPr lvl="2">
              <a:lnSpc>
                <a:spcPct val="90000"/>
              </a:lnSpc>
              <a:spcBef>
                <a:spcPct val="50000"/>
              </a:spcBef>
              <a:defRPr/>
            </a:pPr>
            <a:r>
              <a:rPr lang="zh-CN" altLang="en-US">
                <a:effectLst>
                  <a:outerShdw blurRad="38100" dist="38100" dir="2700000" algn="tl">
                    <a:srgbClr val="DDDDDD"/>
                  </a:outerShdw>
                </a:effectLst>
              </a:rPr>
              <a:t>诱因：个人、商业、技术</a:t>
            </a:r>
            <a:endParaRPr lang="en-US" altLang="zh-CN">
              <a:effectLst>
                <a:outerShdw blurRad="38100" dist="38100" dir="2700000" algn="tl">
                  <a:srgbClr val="DDDDDD"/>
                </a:outerShdw>
              </a:effectLst>
            </a:endParaRPr>
          </a:p>
          <a:p>
            <a:pPr lvl="1">
              <a:lnSpc>
                <a:spcPct val="90000"/>
              </a:lnSpc>
              <a:spcBef>
                <a:spcPct val="50000"/>
              </a:spcBef>
              <a:defRPr/>
            </a:pPr>
            <a:r>
              <a:rPr lang="zh-CN" altLang="en-US">
                <a:effectLst>
                  <a:outerShdw blurRad="38100" dist="38100" dir="2700000" algn="tl">
                    <a:srgbClr val="DDDDDD"/>
                  </a:outerShdw>
                </a:effectLst>
              </a:rPr>
              <a:t>糟糕的软件过程</a:t>
            </a:r>
            <a:endParaRPr lang="en-US" altLang="zh-CN">
              <a:effectLst>
                <a:outerShdw blurRad="38100" dist="38100" dir="2700000" algn="tl">
                  <a:srgbClr val="DDDDDD"/>
                </a:outerShdw>
              </a:effectLst>
            </a:endParaRPr>
          </a:p>
          <a:p>
            <a:pPr lvl="1">
              <a:lnSpc>
                <a:spcPct val="90000"/>
              </a:lnSpc>
              <a:spcBef>
                <a:spcPct val="50000"/>
              </a:spcBef>
              <a:defRPr/>
            </a:pPr>
            <a:r>
              <a:rPr lang="zh-CN" altLang="en-US">
                <a:effectLst>
                  <a:outerShdw blurRad="38100" dist="38100" dir="2700000" algn="tl">
                    <a:srgbClr val="DDDDDD"/>
                  </a:outerShdw>
                </a:effectLst>
              </a:rPr>
              <a:t>成员角色模糊</a:t>
            </a:r>
            <a:endParaRPr lang="en-US" altLang="zh-CN">
              <a:effectLst>
                <a:outerShdw blurRad="38100" dist="38100" dir="2700000" algn="tl">
                  <a:srgbClr val="DDDDDD"/>
                </a:outerShdw>
              </a:effectLst>
            </a:endParaRPr>
          </a:p>
          <a:p>
            <a:pPr lvl="2">
              <a:lnSpc>
                <a:spcPct val="90000"/>
              </a:lnSpc>
              <a:spcBef>
                <a:spcPct val="50000"/>
              </a:spcBef>
              <a:defRPr/>
            </a:pPr>
            <a:r>
              <a:rPr lang="zh-CN" altLang="en-US">
                <a:effectLst>
                  <a:outerShdw blurRad="38100" dist="38100" dir="2700000" algn="tl">
                    <a:srgbClr val="DDDDDD"/>
                  </a:outerShdw>
                </a:effectLst>
              </a:rPr>
              <a:t>导致责任不明，互相指责</a:t>
            </a:r>
            <a:endParaRPr lang="en-US" altLang="zh-CN">
              <a:effectLst>
                <a:outerShdw blurRad="38100" dist="38100" dir="2700000" algn="tl">
                  <a:srgbClr val="DDDDDD"/>
                </a:outerShdw>
              </a:effectLst>
            </a:endParaRPr>
          </a:p>
          <a:p>
            <a:pPr lvl="1">
              <a:lnSpc>
                <a:spcPct val="90000"/>
              </a:lnSpc>
              <a:spcBef>
                <a:spcPct val="50000"/>
              </a:spcBef>
              <a:defRPr/>
            </a:pPr>
            <a:r>
              <a:rPr lang="zh-CN" altLang="en-US">
                <a:effectLst>
                  <a:outerShdw blurRad="38100" dist="38100" dir="2700000" algn="tl">
                    <a:srgbClr val="DDDDDD"/>
                  </a:outerShdw>
                </a:effectLst>
              </a:rPr>
              <a:t>反复地失败</a:t>
            </a:r>
            <a:endParaRPr lang="en-US" altLang="zh-CN">
              <a:effectLst>
                <a:outerShdw blurRad="38100" dist="38100" dir="2700000" algn="tl">
                  <a:srgbClr val="DDDDDD"/>
                </a:outerShdw>
              </a:effectLst>
            </a:endParaRPr>
          </a:p>
          <a:p>
            <a:pPr lvl="2">
              <a:lnSpc>
                <a:spcPct val="90000"/>
              </a:lnSpc>
              <a:spcBef>
                <a:spcPct val="50000"/>
              </a:spcBef>
              <a:defRPr/>
            </a:pPr>
            <a:r>
              <a:rPr lang="zh-CN" altLang="en-US">
                <a:effectLst>
                  <a:outerShdw blurRad="38100" dist="38100" dir="2700000" algn="tl">
                    <a:srgbClr val="DDDDDD"/>
                  </a:outerShdw>
                </a:effectLst>
              </a:rPr>
              <a:t>导致丧失自信，士气低下</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2" y="-99392"/>
            <a:ext cx="7772400" cy="11430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(III)</a:t>
            </a:r>
          </a:p>
        </p:txBody>
      </p:sp>
      <p:sp>
        <p:nvSpPr>
          <p:cNvPr id="12291" name="Rectangle 3"/>
          <p:cNvSpPr>
            <a:spLocks noGrp="1" noChangeArrowheads="1"/>
          </p:cNvSpPr>
          <p:nvPr>
            <p:ph idx="1"/>
          </p:nvPr>
        </p:nvSpPr>
        <p:spPr>
          <a:xfrm>
            <a:off x="0" y="980728"/>
            <a:ext cx="9144000" cy="3886200"/>
          </a:xfrm>
        </p:spPr>
        <p:txBody>
          <a:bodyPr/>
          <a:lstStyle/>
          <a:p>
            <a:pPr>
              <a:spcBef>
                <a:spcPct val="50000"/>
              </a:spcBef>
              <a:defRPr/>
            </a:pPr>
            <a:r>
              <a:rPr lang="zh-CN" altLang="en-US" dirty="0"/>
              <a:t>敏捷团队</a:t>
            </a:r>
            <a:endParaRPr lang="en-US" altLang="zh-CN" dirty="0"/>
          </a:p>
          <a:p>
            <a:pPr lvl="1">
              <a:spcBef>
                <a:spcPct val="50000"/>
              </a:spcBef>
              <a:defRPr/>
            </a:pPr>
            <a:r>
              <a:rPr lang="zh-CN" altLang="en-US" dirty="0"/>
              <a:t>成员相互信任</a:t>
            </a:r>
            <a:r>
              <a:rPr lang="en-US" altLang="zh-CN" dirty="0"/>
              <a:t> </a:t>
            </a:r>
          </a:p>
          <a:p>
            <a:pPr lvl="1">
              <a:spcBef>
                <a:spcPct val="50000"/>
              </a:spcBef>
              <a:defRPr/>
            </a:pPr>
            <a:r>
              <a:rPr lang="zh-CN" altLang="en-US" dirty="0"/>
              <a:t>成员各有所长，优势互补</a:t>
            </a:r>
            <a:r>
              <a:rPr lang="en-US" altLang="zh-CN" dirty="0"/>
              <a:t> </a:t>
            </a:r>
          </a:p>
          <a:p>
            <a:pPr lvl="1">
              <a:spcBef>
                <a:spcPct val="50000"/>
              </a:spcBef>
              <a:defRPr/>
            </a:pPr>
            <a:r>
              <a:rPr lang="zh-CN" altLang="en-US" dirty="0"/>
              <a:t>为了保证凝聚力，将自行其是者清除出团队</a:t>
            </a:r>
            <a:endParaRPr lang="en-US" altLang="zh-CN" dirty="0"/>
          </a:p>
          <a:p>
            <a:pPr lvl="1">
              <a:spcBef>
                <a:spcPct val="50000"/>
              </a:spcBef>
              <a:defRPr/>
            </a:pPr>
            <a:r>
              <a:rPr lang="zh-CN" altLang="en-US" dirty="0"/>
              <a:t>团队是</a:t>
            </a:r>
            <a:r>
              <a:rPr lang="zh-CN" altLang="en-US" dirty="0">
                <a:latin typeface="Palatino"/>
              </a:rPr>
              <a:t>“</a:t>
            </a:r>
            <a:r>
              <a:rPr lang="zh-CN" altLang="en-US" dirty="0"/>
              <a:t>自组织的</a:t>
            </a:r>
            <a:r>
              <a:rPr lang="zh-CN" altLang="en-US" dirty="0">
                <a:latin typeface="Palatino"/>
              </a:rPr>
              <a:t>”</a:t>
            </a:r>
            <a:endParaRPr lang="zh-CN" altLang="en-US" dirty="0"/>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(IV)</a:t>
            </a:r>
          </a:p>
        </p:txBody>
      </p:sp>
      <p:sp>
        <p:nvSpPr>
          <p:cNvPr id="16387" name="Rectangle 3"/>
          <p:cNvSpPr>
            <a:spLocks noGrp="1" noChangeArrowheads="1"/>
          </p:cNvSpPr>
          <p:nvPr>
            <p:ph idx="1"/>
          </p:nvPr>
        </p:nvSpPr>
        <p:spPr>
          <a:xfrm>
            <a:off x="0" y="980728"/>
            <a:ext cx="9144000" cy="5105400"/>
          </a:xfrm>
        </p:spPr>
        <p:txBody>
          <a:bodyPr/>
          <a:lstStyle/>
          <a:p>
            <a:pPr>
              <a:spcBef>
                <a:spcPct val="50000"/>
              </a:spcBef>
              <a:defRPr/>
            </a:pPr>
            <a:r>
              <a:rPr lang="zh-CN" altLang="en-US" dirty="0"/>
              <a:t>协调和通信</a:t>
            </a:r>
            <a:endParaRPr lang="en-US" altLang="zh-CN" dirty="0"/>
          </a:p>
          <a:p>
            <a:pPr lvl="1">
              <a:spcBef>
                <a:spcPct val="50000"/>
              </a:spcBef>
              <a:defRPr/>
            </a:pPr>
            <a:r>
              <a:rPr lang="zh-CN" altLang="en-US" dirty="0">
                <a:latin typeface="宋体" charset="0"/>
              </a:rPr>
              <a:t>正式的人际交流方式：软件工程文档、工作产品（含源码）等。</a:t>
            </a:r>
            <a:endParaRPr lang="en-US" altLang="zh-CN" dirty="0">
              <a:latin typeface="宋体" charset="0"/>
            </a:endParaRPr>
          </a:p>
          <a:p>
            <a:pPr lvl="1">
              <a:spcBef>
                <a:spcPct val="50000"/>
              </a:spcBef>
              <a:defRPr/>
            </a:pPr>
            <a:r>
              <a:rPr lang="zh-CN" altLang="en-US" dirty="0">
                <a:latin typeface="宋体" charset="0"/>
              </a:rPr>
              <a:t>正式的人际交流过程：正式技术评审、走查等</a:t>
            </a:r>
            <a:endParaRPr lang="en-US" altLang="zh-CN" dirty="0">
              <a:latin typeface="宋体" charset="0"/>
            </a:endParaRPr>
          </a:p>
          <a:p>
            <a:pPr lvl="1">
              <a:spcBef>
                <a:spcPct val="50000"/>
              </a:spcBef>
              <a:defRPr/>
            </a:pPr>
            <a:r>
              <a:rPr lang="zh-CN" altLang="en-US" dirty="0">
                <a:latin typeface="宋体" charset="0"/>
              </a:rPr>
              <a:t>非正式的人际交流</a:t>
            </a:r>
            <a:r>
              <a:rPr lang="en-US" altLang="zh-CN" dirty="0">
                <a:latin typeface="宋体" charset="0"/>
              </a:rPr>
              <a:t> </a:t>
            </a:r>
          </a:p>
          <a:p>
            <a:pPr lvl="1">
              <a:spcBef>
                <a:spcPct val="50000"/>
              </a:spcBef>
              <a:defRPr/>
            </a:pPr>
            <a:r>
              <a:rPr lang="zh-CN" altLang="en-US" dirty="0">
                <a:latin typeface="宋体" charset="0"/>
              </a:rPr>
              <a:t>电子通信：电子邮件、</a:t>
            </a:r>
            <a:r>
              <a:rPr lang="en-US" altLang="zh-CN" dirty="0">
                <a:latin typeface="宋体" charset="0"/>
              </a:rPr>
              <a:t>BBS</a:t>
            </a:r>
            <a:r>
              <a:rPr lang="zh-CN" altLang="en-US" dirty="0">
                <a:latin typeface="宋体" charset="0"/>
              </a:rPr>
              <a:t>、视频会议等</a:t>
            </a:r>
            <a:endParaRPr lang="en-US" altLang="zh-CN" dirty="0">
              <a:latin typeface="宋体" charset="0"/>
            </a:endParaRPr>
          </a:p>
          <a:p>
            <a:pPr lvl="1">
              <a:spcBef>
                <a:spcPct val="50000"/>
              </a:spcBef>
              <a:defRPr/>
            </a:pPr>
            <a:r>
              <a:rPr lang="zh-CN" altLang="en-US" dirty="0">
                <a:latin typeface="宋体" charset="0"/>
              </a:rPr>
              <a:t>更广泛的人际交流：与开发团队之外的人员交流</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7504" y="-27384"/>
            <a:ext cx="7772400" cy="11430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V</a:t>
            </a:r>
            <a:r>
              <a:rPr lang="zh-CN" altLang="en-US" dirty="0">
                <a:effectLst>
                  <a:outerShdw blurRad="38100" dist="38100" dir="2700000" algn="tl">
                    <a:srgbClr val="DDDDDD"/>
                  </a:outerShdw>
                </a:effectLst>
              </a:rPr>
              <a:t>）</a:t>
            </a:r>
          </a:p>
        </p:txBody>
      </p:sp>
      <p:sp>
        <p:nvSpPr>
          <p:cNvPr id="18435" name="Rectangle 3"/>
          <p:cNvSpPr>
            <a:spLocks noGrp="1" noChangeArrowheads="1"/>
          </p:cNvSpPr>
          <p:nvPr>
            <p:ph idx="1"/>
          </p:nvPr>
        </p:nvSpPr>
        <p:spPr>
          <a:xfrm>
            <a:off x="0" y="1124744"/>
            <a:ext cx="8915400" cy="5410200"/>
          </a:xfrm>
        </p:spPr>
        <p:txBody>
          <a:bodyPr/>
          <a:lstStyle/>
          <a:p>
            <a:pPr>
              <a:spcBef>
                <a:spcPct val="50000"/>
              </a:spcBef>
              <a:defRPr/>
            </a:pPr>
            <a:r>
              <a:rPr lang="zh-CN" altLang="en-US" dirty="0"/>
              <a:t>小组沟通的有效性</a:t>
            </a:r>
            <a:endParaRPr lang="en-US" altLang="zh-CN" dirty="0"/>
          </a:p>
          <a:p>
            <a:pPr lvl="1">
              <a:spcBef>
                <a:spcPct val="50000"/>
              </a:spcBef>
              <a:defRPr/>
            </a:pPr>
            <a:r>
              <a:rPr lang="zh-CN" altLang="en-US" dirty="0"/>
              <a:t>团队成员间良好的沟通非常必要</a:t>
            </a:r>
            <a:endParaRPr lang="en-US" altLang="zh-CN" dirty="0"/>
          </a:p>
          <a:p>
            <a:pPr lvl="1">
              <a:spcBef>
                <a:spcPct val="50000"/>
              </a:spcBef>
              <a:defRPr/>
            </a:pPr>
            <a:r>
              <a:rPr lang="zh-CN" altLang="en-US" dirty="0"/>
              <a:t>小组规模：随着规模的扩大，要保证所有成员间的有效交流变得困难</a:t>
            </a:r>
            <a:endParaRPr lang="en-US" altLang="zh-CN" dirty="0"/>
          </a:p>
          <a:p>
            <a:pPr lvl="1">
              <a:spcBef>
                <a:spcPct val="50000"/>
              </a:spcBef>
              <a:defRPr/>
            </a:pPr>
            <a:r>
              <a:rPr lang="zh-CN" altLang="en-US" dirty="0"/>
              <a:t>小组结构：没有正规组织结构的组织，沟通较有效。</a:t>
            </a:r>
            <a:endParaRPr lang="en-US" altLang="zh-CN" dirty="0"/>
          </a:p>
          <a:p>
            <a:pPr lvl="1">
              <a:spcBef>
                <a:spcPct val="50000"/>
              </a:spcBef>
              <a:defRPr/>
            </a:pPr>
            <a:r>
              <a:rPr lang="zh-CN" altLang="en-US" dirty="0"/>
              <a:t>小组构成：同类型的人易冲突</a:t>
            </a:r>
            <a:endParaRPr lang="en-US" altLang="zh-CN" dirty="0"/>
          </a:p>
          <a:p>
            <a:pPr lvl="1">
              <a:spcBef>
                <a:spcPct val="50000"/>
              </a:spcBef>
              <a:defRPr/>
            </a:pPr>
            <a:r>
              <a:rPr lang="zh-CN" altLang="en-US" dirty="0"/>
              <a:t>小组的物理工作环境：工作场所是推动或阻滞沟通的主要因素</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512" y="-77688"/>
            <a:ext cx="9144000" cy="9144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VI</a:t>
            </a:r>
            <a:r>
              <a:rPr lang="zh-CN" altLang="en-US" dirty="0">
                <a:effectLst>
                  <a:outerShdw blurRad="38100" dist="38100" dir="2700000" algn="tl">
                    <a:srgbClr val="DDDDDD"/>
                  </a:outerShdw>
                </a:effectLst>
              </a:rPr>
              <a:t>）</a:t>
            </a:r>
          </a:p>
        </p:txBody>
      </p:sp>
      <p:sp>
        <p:nvSpPr>
          <p:cNvPr id="19459" name="Rectangle 3"/>
          <p:cNvSpPr>
            <a:spLocks noGrp="1" noChangeArrowheads="1"/>
          </p:cNvSpPr>
          <p:nvPr>
            <p:ph idx="1"/>
          </p:nvPr>
        </p:nvSpPr>
        <p:spPr>
          <a:xfrm>
            <a:off x="395288" y="908050"/>
            <a:ext cx="9144000" cy="5791200"/>
          </a:xfrm>
        </p:spPr>
        <p:txBody>
          <a:bodyPr/>
          <a:lstStyle/>
          <a:p>
            <a:pPr>
              <a:spcBef>
                <a:spcPct val="50000"/>
              </a:spcBef>
              <a:defRPr/>
            </a:pPr>
            <a:r>
              <a:rPr lang="zh-CN" altLang="en-US" dirty="0"/>
              <a:t>挑选成员时考虑的因素：</a:t>
            </a:r>
            <a:endParaRPr lang="en-US" altLang="zh-CN" dirty="0"/>
          </a:p>
          <a:p>
            <a:pPr lvl="1">
              <a:spcBef>
                <a:spcPct val="50000"/>
              </a:spcBef>
              <a:defRPr/>
            </a:pPr>
            <a:r>
              <a:rPr lang="zh-CN" altLang="en-US" dirty="0"/>
              <a:t>应用领域方面的经验：关键</a:t>
            </a:r>
            <a:endParaRPr lang="en-US" altLang="zh-CN" dirty="0"/>
          </a:p>
          <a:p>
            <a:pPr lvl="1">
              <a:spcBef>
                <a:spcPct val="50000"/>
              </a:spcBef>
              <a:defRPr/>
            </a:pPr>
            <a:r>
              <a:rPr lang="zh-CN" altLang="en-US" dirty="0"/>
              <a:t>平台方面的经验</a:t>
            </a:r>
            <a:r>
              <a:rPr lang="en-US" altLang="zh-CN" dirty="0"/>
              <a:t>: </a:t>
            </a:r>
            <a:r>
              <a:rPr lang="zh-CN" altLang="en-US" dirty="0"/>
              <a:t>编写底层程序时非常重要</a:t>
            </a:r>
            <a:endParaRPr lang="en-US" altLang="zh-CN" dirty="0"/>
          </a:p>
          <a:p>
            <a:pPr lvl="1">
              <a:spcBef>
                <a:spcPct val="50000"/>
              </a:spcBef>
              <a:defRPr/>
            </a:pPr>
            <a:r>
              <a:rPr lang="zh-CN" altLang="en-US" dirty="0"/>
              <a:t>编程语言的经验</a:t>
            </a:r>
            <a:r>
              <a:rPr lang="en-US" altLang="zh-CN" dirty="0"/>
              <a:t>: </a:t>
            </a:r>
            <a:r>
              <a:rPr lang="zh-CN" altLang="en-US" dirty="0"/>
              <a:t>时间紧的项目重要</a:t>
            </a:r>
            <a:endParaRPr lang="en-US" altLang="zh-CN" dirty="0"/>
          </a:p>
          <a:p>
            <a:pPr lvl="1">
              <a:spcBef>
                <a:spcPct val="50000"/>
              </a:spcBef>
              <a:defRPr/>
            </a:pPr>
            <a:r>
              <a:rPr lang="zh-CN" altLang="en-US" dirty="0"/>
              <a:t>教育背景</a:t>
            </a:r>
            <a:endParaRPr lang="en-US" altLang="zh-CN" dirty="0"/>
          </a:p>
          <a:p>
            <a:pPr lvl="1">
              <a:spcBef>
                <a:spcPct val="50000"/>
              </a:spcBef>
              <a:defRPr/>
            </a:pPr>
            <a:r>
              <a:rPr lang="zh-CN" altLang="en-US" dirty="0"/>
              <a:t>沟通能力</a:t>
            </a:r>
            <a:endParaRPr lang="en-US" altLang="zh-CN" dirty="0"/>
          </a:p>
          <a:p>
            <a:pPr lvl="1">
              <a:spcBef>
                <a:spcPct val="50000"/>
              </a:spcBef>
              <a:defRPr/>
            </a:pPr>
            <a:r>
              <a:rPr lang="zh-CN" altLang="en-US" dirty="0"/>
              <a:t>适应性：从经历上判断，主要反映学习能力</a:t>
            </a:r>
            <a:endParaRPr lang="en-US" altLang="zh-CN" dirty="0"/>
          </a:p>
          <a:p>
            <a:pPr lvl="1">
              <a:spcBef>
                <a:spcPct val="50000"/>
              </a:spcBef>
              <a:defRPr/>
            </a:pPr>
            <a:r>
              <a:rPr lang="zh-CN" altLang="en-US" dirty="0"/>
              <a:t>其它：工作态度、个性</a:t>
            </a:r>
            <a:endParaRPr lang="en-US" altLang="zh-CN" dirty="0"/>
          </a:p>
          <a:p>
            <a:pPr lvl="1">
              <a:spcBef>
                <a:spcPct val="50000"/>
              </a:spcBef>
              <a:defRPr/>
            </a:pPr>
            <a:r>
              <a:rPr lang="zh-CN" altLang="en-US" dirty="0"/>
              <a:t>很多情况下，团队不会令管理者满意</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rPr>
              <a:t>软件团队（</a:t>
            </a:r>
            <a:r>
              <a:rPr lang="en-US" altLang="zh-CN" dirty="0">
                <a:effectLst>
                  <a:outerShdw blurRad="38100" dist="38100" dir="2700000" algn="tl">
                    <a:srgbClr val="DDDDDD"/>
                  </a:outerShdw>
                </a:effectLst>
              </a:rPr>
              <a:t>VII</a:t>
            </a:r>
            <a:r>
              <a:rPr lang="zh-CN" altLang="en-US" dirty="0">
                <a:effectLst>
                  <a:outerShdw blurRad="38100" dist="38100" dir="2700000" algn="tl">
                    <a:srgbClr val="DDDDDD"/>
                  </a:outerShdw>
                </a:effectLst>
              </a:rPr>
              <a:t>）</a:t>
            </a:r>
          </a:p>
        </p:txBody>
      </p:sp>
      <p:sp>
        <p:nvSpPr>
          <p:cNvPr id="20483" name="Rectangle 3"/>
          <p:cNvSpPr>
            <a:spLocks noGrp="1" noChangeArrowheads="1"/>
          </p:cNvSpPr>
          <p:nvPr>
            <p:ph idx="1"/>
          </p:nvPr>
        </p:nvSpPr>
        <p:spPr>
          <a:xfrm>
            <a:off x="381000" y="981075"/>
            <a:ext cx="8763000" cy="5562600"/>
          </a:xfrm>
        </p:spPr>
        <p:txBody>
          <a:bodyPr/>
          <a:lstStyle/>
          <a:p>
            <a:pPr>
              <a:spcBef>
                <a:spcPct val="50000"/>
              </a:spcBef>
              <a:defRPr/>
            </a:pPr>
            <a:r>
              <a:rPr lang="zh-CN" altLang="en-US" dirty="0"/>
              <a:t>开源项目</a:t>
            </a:r>
            <a:endParaRPr lang="en-US" altLang="zh-CN" dirty="0"/>
          </a:p>
          <a:p>
            <a:pPr lvl="1">
              <a:spcBef>
                <a:spcPct val="50000"/>
              </a:spcBef>
              <a:defRPr/>
            </a:pPr>
            <a:r>
              <a:rPr lang="zh-CN" altLang="en-US" dirty="0"/>
              <a:t>开放式源代码项目</a:t>
            </a:r>
            <a:endParaRPr lang="en-US" altLang="zh-CN" dirty="0"/>
          </a:p>
          <a:p>
            <a:pPr lvl="1">
              <a:spcBef>
                <a:spcPct val="50000"/>
              </a:spcBef>
              <a:defRPr/>
            </a:pPr>
            <a:r>
              <a:rPr lang="zh-CN" altLang="en-US" dirty="0"/>
              <a:t>团队主要由志愿者构成</a:t>
            </a:r>
            <a:endParaRPr lang="en-US" altLang="zh-CN" dirty="0"/>
          </a:p>
          <a:p>
            <a:pPr lvl="1">
              <a:spcBef>
                <a:spcPct val="50000"/>
              </a:spcBef>
              <a:defRPr/>
            </a:pPr>
            <a:r>
              <a:rPr lang="zh-CN" altLang="en-US" dirty="0"/>
              <a:t>沟通方式主要为电子邮件</a:t>
            </a:r>
            <a:endParaRPr lang="en-US" altLang="zh-CN" dirty="0"/>
          </a:p>
          <a:p>
            <a:pPr lvl="1">
              <a:spcBef>
                <a:spcPct val="50000"/>
              </a:spcBef>
              <a:defRPr/>
            </a:pPr>
            <a:r>
              <a:rPr lang="zh-CN" altLang="en-US" dirty="0"/>
              <a:t>成功关键</a:t>
            </a:r>
            <a:endParaRPr lang="en-US" altLang="zh-CN" dirty="0"/>
          </a:p>
          <a:p>
            <a:pPr lvl="2">
              <a:spcBef>
                <a:spcPct val="50000"/>
              </a:spcBef>
              <a:defRPr/>
            </a:pPr>
            <a:r>
              <a:rPr lang="zh-CN" altLang="en-US" dirty="0"/>
              <a:t>让志愿者对项目感兴趣：产品有用，对自己有提高</a:t>
            </a:r>
            <a:endParaRPr lang="en-US" altLang="zh-CN" dirty="0"/>
          </a:p>
          <a:p>
            <a:pPr lvl="2">
              <a:spcBef>
                <a:spcPct val="50000"/>
              </a:spcBef>
              <a:defRPr/>
            </a:pPr>
            <a:r>
              <a:rPr lang="zh-CN" altLang="en-US" dirty="0"/>
              <a:t>核心成员应该是高手</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kumimoji="1" lang="zh-CN" altLang="en-US">
                <a:latin typeface="Garamond" charset="0"/>
                <a:ea typeface="宋体" charset="0"/>
              </a:rPr>
              <a:t>软件工程与项目管理</a:t>
            </a:r>
          </a:p>
        </p:txBody>
      </p:sp>
      <p:sp>
        <p:nvSpPr>
          <p:cNvPr id="4" name="Oval 7"/>
          <p:cNvSpPr>
            <a:spLocks noChangeArrowheads="1"/>
          </p:cNvSpPr>
          <p:nvPr/>
        </p:nvSpPr>
        <p:spPr bwMode="auto">
          <a:xfrm>
            <a:off x="2433638" y="1711325"/>
            <a:ext cx="3660775" cy="3302000"/>
          </a:xfrm>
          <a:prstGeom prst="ellipse">
            <a:avLst/>
          </a:prstGeom>
          <a:solidFill>
            <a:srgbClr val="FFFFFF"/>
          </a:solidFill>
          <a:ln w="12700">
            <a:solidFill>
              <a:srgbClr val="000000"/>
            </a:solidFill>
            <a:round/>
            <a:headEnd/>
            <a:tailEnd/>
          </a:ln>
          <a:effectLst>
            <a:outerShdw blurRad="63500" dist="38099" dir="2700000" algn="ctr" rotWithShape="0">
              <a:srgbClr val="000000">
                <a:alpha val="74998"/>
              </a:srgbClr>
            </a:outerShdw>
          </a:effectLst>
        </p:spPr>
        <p:txBody>
          <a:bodyPr/>
          <a:lstStyle/>
          <a:p>
            <a:pPr>
              <a:defRPr/>
            </a:pPr>
            <a:endParaRPr lang="zh-CN" altLang="en-US"/>
          </a:p>
        </p:txBody>
      </p:sp>
      <p:sp>
        <p:nvSpPr>
          <p:cNvPr id="5" name="Oval 8"/>
          <p:cNvSpPr>
            <a:spLocks noChangeArrowheads="1"/>
          </p:cNvSpPr>
          <p:nvPr/>
        </p:nvSpPr>
        <p:spPr bwMode="auto">
          <a:xfrm>
            <a:off x="3819525" y="1411288"/>
            <a:ext cx="769938" cy="600075"/>
          </a:xfrm>
          <a:prstGeom prst="ellipse">
            <a:avLst/>
          </a:prstGeom>
          <a:gradFill rotWithShape="0">
            <a:gsLst>
              <a:gs pos="0">
                <a:srgbClr val="FFFF99">
                  <a:gamma/>
                  <a:shade val="72549"/>
                  <a:invGamma/>
                </a:srgbClr>
              </a:gs>
              <a:gs pos="100000">
                <a:srgbClr val="FFFF99"/>
              </a:gs>
            </a:gsLst>
            <a:lin ang="5400000" scaled="1"/>
          </a:gradFill>
          <a:ln w="9525">
            <a:solidFill>
              <a:srgbClr val="000000"/>
            </a:solidFill>
            <a:round/>
            <a:headEnd/>
            <a:tailEnd/>
          </a:ln>
          <a:effectLst>
            <a:outerShdw blurRad="63500" dist="38099" dir="2700000" algn="ctr" rotWithShape="0">
              <a:srgbClr val="000000">
                <a:alpha val="74998"/>
              </a:srgbClr>
            </a:outerShdw>
          </a:effectLst>
        </p:spPr>
        <p:txBody>
          <a:bodyPr/>
          <a:lstStyle/>
          <a:p>
            <a:pPr>
              <a:tabLst>
                <a:tab pos="266700" algn="r"/>
                <a:tab pos="2636838" algn="ctr"/>
                <a:tab pos="5273675" algn="r"/>
              </a:tabLst>
              <a:defRPr/>
            </a:pPr>
            <a:r>
              <a:rPr lang="zh-CN" altLang="en-US" sz="1600" dirty="0">
                <a:cs typeface="Times New Roman" charset="0"/>
              </a:rPr>
              <a:t>企业</a:t>
            </a:r>
          </a:p>
        </p:txBody>
      </p:sp>
      <p:sp>
        <p:nvSpPr>
          <p:cNvPr id="6" name="Oval 9"/>
          <p:cNvSpPr>
            <a:spLocks noChangeArrowheads="1"/>
          </p:cNvSpPr>
          <p:nvPr/>
        </p:nvSpPr>
        <p:spPr bwMode="auto">
          <a:xfrm>
            <a:off x="2181225" y="3404989"/>
            <a:ext cx="769938" cy="600075"/>
          </a:xfrm>
          <a:prstGeom prst="ellipse">
            <a:avLst/>
          </a:prstGeom>
          <a:gradFill rotWithShape="0">
            <a:gsLst>
              <a:gs pos="0">
                <a:srgbClr val="CCFFCC">
                  <a:gamma/>
                  <a:shade val="46275"/>
                  <a:invGamma/>
                </a:srgbClr>
              </a:gs>
              <a:gs pos="100000">
                <a:srgbClr val="CCFFCC"/>
              </a:gs>
            </a:gsLst>
            <a:lin ang="5400000" scaled="1"/>
          </a:gradFill>
          <a:ln w="9525">
            <a:solidFill>
              <a:srgbClr val="000000"/>
            </a:solidFill>
            <a:round/>
            <a:headEnd/>
            <a:tailEnd/>
          </a:ln>
          <a:effectLst>
            <a:outerShdw blurRad="63500" dist="38099" dir="2700000" algn="ctr" rotWithShape="0">
              <a:srgbClr val="000000">
                <a:alpha val="74998"/>
              </a:srgbClr>
            </a:outerShdw>
          </a:effectLst>
        </p:spPr>
        <p:txBody>
          <a:bodyPr/>
          <a:lstStyle/>
          <a:p>
            <a:pPr>
              <a:tabLst>
                <a:tab pos="266700" algn="r"/>
                <a:tab pos="2636838" algn="ctr"/>
                <a:tab pos="5273675" algn="r"/>
              </a:tabLst>
              <a:defRPr/>
            </a:pPr>
            <a:r>
              <a:rPr lang="zh-CN" altLang="en-US" sz="1600" dirty="0">
                <a:cs typeface="Times New Roman" charset="0"/>
              </a:rPr>
              <a:t>产品</a:t>
            </a:r>
          </a:p>
        </p:txBody>
      </p:sp>
      <p:sp>
        <p:nvSpPr>
          <p:cNvPr id="7" name="Oval 10"/>
          <p:cNvSpPr>
            <a:spLocks noChangeArrowheads="1"/>
          </p:cNvSpPr>
          <p:nvPr/>
        </p:nvSpPr>
        <p:spPr bwMode="auto">
          <a:xfrm>
            <a:off x="5649913" y="3513138"/>
            <a:ext cx="769937" cy="600075"/>
          </a:xfrm>
          <a:prstGeom prst="ellipse">
            <a:avLst/>
          </a:prstGeom>
          <a:gradFill rotWithShape="0">
            <a:gsLst>
              <a:gs pos="0">
                <a:srgbClr val="99CCFF">
                  <a:gamma/>
                  <a:shade val="46275"/>
                  <a:invGamma/>
                </a:srgbClr>
              </a:gs>
              <a:gs pos="100000">
                <a:srgbClr val="99CCFF"/>
              </a:gs>
            </a:gsLst>
            <a:lin ang="5400000" scaled="1"/>
          </a:gradFill>
          <a:ln w="9525">
            <a:solidFill>
              <a:srgbClr val="000000"/>
            </a:solidFill>
            <a:round/>
            <a:headEnd/>
            <a:tailEnd/>
          </a:ln>
          <a:effectLst>
            <a:outerShdw blurRad="63500" dist="38099" dir="2700000" algn="ctr" rotWithShape="0">
              <a:srgbClr val="000000">
                <a:alpha val="74998"/>
              </a:srgbClr>
            </a:outerShdw>
          </a:effectLst>
        </p:spPr>
        <p:txBody>
          <a:bodyPr/>
          <a:lstStyle/>
          <a:p>
            <a:pPr>
              <a:tabLst>
                <a:tab pos="266700" algn="r"/>
                <a:tab pos="2636838" algn="ctr"/>
                <a:tab pos="5273675" algn="r"/>
              </a:tabLst>
              <a:defRPr/>
            </a:pPr>
            <a:r>
              <a:rPr lang="zh-CN" altLang="en-US" sz="1600">
                <a:cs typeface="Times New Roman" charset="0"/>
              </a:rPr>
              <a:t>人</a:t>
            </a:r>
          </a:p>
        </p:txBody>
      </p:sp>
      <p:sp>
        <p:nvSpPr>
          <p:cNvPr id="8" name="Text Box 11"/>
          <p:cNvSpPr txBox="1">
            <a:spLocks noChangeArrowheads="1"/>
          </p:cNvSpPr>
          <p:nvPr/>
        </p:nvSpPr>
        <p:spPr bwMode="auto">
          <a:xfrm>
            <a:off x="3143250" y="3513138"/>
            <a:ext cx="1060450" cy="449262"/>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软件工程</a:t>
            </a:r>
          </a:p>
        </p:txBody>
      </p:sp>
      <p:sp>
        <p:nvSpPr>
          <p:cNvPr id="9" name="Text Box 12"/>
          <p:cNvSpPr txBox="1">
            <a:spLocks noChangeArrowheads="1"/>
          </p:cNvSpPr>
          <p:nvPr/>
        </p:nvSpPr>
        <p:spPr bwMode="auto">
          <a:xfrm>
            <a:off x="4302125" y="3513138"/>
            <a:ext cx="1058863" cy="449262"/>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项目管理</a:t>
            </a:r>
          </a:p>
        </p:txBody>
      </p:sp>
      <p:sp>
        <p:nvSpPr>
          <p:cNvPr id="10" name="Text Box 13"/>
          <p:cNvSpPr txBox="1">
            <a:spLocks noChangeArrowheads="1"/>
          </p:cNvSpPr>
          <p:nvPr/>
        </p:nvSpPr>
        <p:spPr bwMode="auto">
          <a:xfrm>
            <a:off x="3143250" y="4113213"/>
            <a:ext cx="2216150" cy="449262"/>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专业基础知识和技能</a:t>
            </a:r>
            <a:endParaRPr lang="zh-CN" altLang="en-US" sz="1600" smtClean="0"/>
          </a:p>
        </p:txBody>
      </p:sp>
      <p:sp>
        <p:nvSpPr>
          <p:cNvPr id="11" name="Text Box 14"/>
          <p:cNvSpPr txBox="1">
            <a:spLocks noChangeArrowheads="1"/>
          </p:cNvSpPr>
          <p:nvPr/>
        </p:nvSpPr>
        <p:spPr bwMode="auto">
          <a:xfrm>
            <a:off x="3143250" y="2911475"/>
            <a:ext cx="1060450" cy="450850"/>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市场营销</a:t>
            </a:r>
          </a:p>
        </p:txBody>
      </p:sp>
      <p:sp>
        <p:nvSpPr>
          <p:cNvPr id="12" name="Text Box 15"/>
          <p:cNvSpPr txBox="1">
            <a:spLocks noChangeArrowheads="1"/>
          </p:cNvSpPr>
          <p:nvPr/>
        </p:nvSpPr>
        <p:spPr bwMode="auto">
          <a:xfrm>
            <a:off x="4302125" y="2911475"/>
            <a:ext cx="1058863" cy="450850"/>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财务管理</a:t>
            </a:r>
          </a:p>
        </p:txBody>
      </p:sp>
      <p:sp>
        <p:nvSpPr>
          <p:cNvPr id="13" name="Text Box 16"/>
          <p:cNvSpPr txBox="1">
            <a:spLocks noChangeArrowheads="1"/>
          </p:cNvSpPr>
          <p:nvPr/>
        </p:nvSpPr>
        <p:spPr bwMode="auto">
          <a:xfrm>
            <a:off x="3143250" y="2311400"/>
            <a:ext cx="1060450" cy="450850"/>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人力资源</a:t>
            </a:r>
          </a:p>
        </p:txBody>
      </p:sp>
      <p:sp>
        <p:nvSpPr>
          <p:cNvPr id="14" name="Text Box 17"/>
          <p:cNvSpPr txBox="1">
            <a:spLocks noChangeArrowheads="1"/>
          </p:cNvSpPr>
          <p:nvPr/>
        </p:nvSpPr>
        <p:spPr bwMode="auto">
          <a:xfrm>
            <a:off x="4302125" y="2311400"/>
            <a:ext cx="1058863" cy="450850"/>
          </a:xfrm>
          <a:prstGeom prst="rect">
            <a:avLst/>
          </a:prstGeom>
          <a:solidFill>
            <a:srgbClr val="FFFFFF"/>
          </a:solidFill>
          <a:ln w="9525">
            <a:solidFill>
              <a:srgbClr val="000000"/>
            </a:solidFill>
            <a:miter lim="800000"/>
            <a:headEnd/>
            <a:tailEnd/>
          </a:ln>
          <a:effectLst>
            <a:outerShdw blurRad="63500" dist="38099" dir="2700000" algn="ctr" rotWithShape="0">
              <a:srgbClr val="000000">
                <a:alpha val="74998"/>
              </a:srgbClr>
            </a:outerShdw>
          </a:effec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smtClean="0">
                <a:latin typeface="Times New Roman" charset="0"/>
                <a:cs typeface="Times New Roman" charset="0"/>
              </a:rPr>
              <a:t>国际化</a:t>
            </a:r>
          </a:p>
        </p:txBody>
      </p:sp>
      <p:sp>
        <p:nvSpPr>
          <p:cNvPr id="15" name="Rectangle 18"/>
          <p:cNvSpPr>
            <a:spLocks noChangeArrowheads="1"/>
          </p:cNvSpPr>
          <p:nvPr/>
        </p:nvSpPr>
        <p:spPr bwMode="auto">
          <a:xfrm>
            <a:off x="1123950" y="1300163"/>
            <a:ext cx="5464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zh-CN" altLang="en-US"/>
          </a:p>
        </p:txBody>
      </p:sp>
      <p:sp>
        <p:nvSpPr>
          <p:cNvPr id="16" name="Rectangle 19"/>
          <p:cNvSpPr>
            <a:spLocks noChangeArrowheads="1"/>
          </p:cNvSpPr>
          <p:nvPr/>
        </p:nvSpPr>
        <p:spPr bwMode="auto">
          <a:xfrm>
            <a:off x="3082925" y="3430588"/>
            <a:ext cx="2339975" cy="611187"/>
          </a:xfrm>
          <a:prstGeom prst="rect">
            <a:avLst/>
          </a:prstGeom>
          <a:noFill/>
          <a:ln w="31750">
            <a:solidFill>
              <a:schemeClr val="accent2"/>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7" name="Text Box 20"/>
          <p:cNvSpPr txBox="1">
            <a:spLocks noChangeArrowheads="1"/>
          </p:cNvSpPr>
          <p:nvPr/>
        </p:nvSpPr>
        <p:spPr bwMode="auto">
          <a:xfrm>
            <a:off x="3140075" y="3525838"/>
            <a:ext cx="1060450" cy="449262"/>
          </a:xfrm>
          <a:prstGeom prst="rect">
            <a:avLst/>
          </a:prstGeom>
          <a:noFill/>
          <a:ln w="19050">
            <a:solidFill>
              <a:schemeClr val="accent2"/>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chemeClr val="tx2"/>
                </a:solidFill>
              </a14:hiddenFill>
            </a:ext>
          </a:ex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b="1" smtClean="0">
                <a:latin typeface="Times New Roman" charset="0"/>
                <a:cs typeface="Times New Roman" charset="0"/>
              </a:rPr>
              <a:t>软件工程</a:t>
            </a:r>
          </a:p>
        </p:txBody>
      </p:sp>
      <p:sp>
        <p:nvSpPr>
          <p:cNvPr id="18" name="Text Box 21"/>
          <p:cNvSpPr txBox="1">
            <a:spLocks noChangeArrowheads="1"/>
          </p:cNvSpPr>
          <p:nvPr/>
        </p:nvSpPr>
        <p:spPr bwMode="auto">
          <a:xfrm>
            <a:off x="4298950" y="3525838"/>
            <a:ext cx="1058863" cy="449262"/>
          </a:xfrm>
          <a:prstGeom prst="rect">
            <a:avLst/>
          </a:prstGeom>
          <a:noFill/>
          <a:ln w="19050">
            <a:solidFill>
              <a:schemeClr val="accent2"/>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chemeClr val="bg1"/>
                </a:solidFill>
              </a14:hiddenFill>
            </a:ext>
          </a:extLst>
        </p:spPr>
        <p:txBody>
          <a:bodyPr/>
          <a:lstStyle>
            <a:lvl1pPr algn="l">
              <a:spcBef>
                <a:spcPct val="0"/>
              </a:spcBef>
              <a:tabLst>
                <a:tab pos="266700" algn="r"/>
                <a:tab pos="2636838" algn="ctr"/>
                <a:tab pos="5273675" algn="r"/>
              </a:tabLst>
              <a:defRPr>
                <a:solidFill>
                  <a:schemeClr val="tx1"/>
                </a:solidFill>
                <a:latin typeface="Arial" charset="0"/>
                <a:ea typeface="宋体" charset="0"/>
                <a:cs typeface="宋体" charset="0"/>
              </a:defRPr>
            </a:lvl1pPr>
            <a:lvl2pPr algn="l">
              <a:spcBef>
                <a:spcPct val="0"/>
              </a:spcBef>
              <a:tabLst>
                <a:tab pos="266700" algn="r"/>
                <a:tab pos="2636838" algn="ctr"/>
                <a:tab pos="5273675" algn="r"/>
              </a:tabLst>
              <a:defRPr>
                <a:solidFill>
                  <a:schemeClr val="tx1"/>
                </a:solidFill>
                <a:latin typeface="Arial" charset="0"/>
                <a:ea typeface="宋体" charset="0"/>
              </a:defRPr>
            </a:lvl2pPr>
            <a:lvl3pPr algn="l">
              <a:spcBef>
                <a:spcPct val="0"/>
              </a:spcBef>
              <a:tabLst>
                <a:tab pos="266700" algn="r"/>
                <a:tab pos="2636838" algn="ctr"/>
                <a:tab pos="5273675" algn="r"/>
              </a:tabLst>
              <a:defRPr>
                <a:solidFill>
                  <a:schemeClr val="tx1"/>
                </a:solidFill>
                <a:latin typeface="Arial" charset="0"/>
                <a:ea typeface="宋体" charset="0"/>
              </a:defRPr>
            </a:lvl3pPr>
            <a:lvl4pPr algn="l">
              <a:spcBef>
                <a:spcPct val="0"/>
              </a:spcBef>
              <a:tabLst>
                <a:tab pos="266700" algn="r"/>
                <a:tab pos="2636838" algn="ctr"/>
                <a:tab pos="5273675" algn="r"/>
              </a:tabLst>
              <a:defRPr>
                <a:solidFill>
                  <a:schemeClr val="tx1"/>
                </a:solidFill>
                <a:latin typeface="Arial" charset="0"/>
                <a:ea typeface="宋体" charset="0"/>
              </a:defRPr>
            </a:lvl4pPr>
            <a:lvl5pPr algn="l">
              <a:spcBef>
                <a:spcPct val="0"/>
              </a:spcBef>
              <a:tabLst>
                <a:tab pos="266700" algn="r"/>
                <a:tab pos="2636838" algn="ctr"/>
                <a:tab pos="5273675" algn="r"/>
              </a:tabLst>
              <a:defRPr>
                <a:solidFill>
                  <a:schemeClr val="tx1"/>
                </a:solidFill>
                <a:latin typeface="Arial" charset="0"/>
                <a:ea typeface="宋体" charset="0"/>
              </a:defRPr>
            </a:lvl5pPr>
            <a:lvl6pPr fontAlgn="base">
              <a:spcBef>
                <a:spcPct val="0"/>
              </a:spcBef>
              <a:spcAft>
                <a:spcPct val="0"/>
              </a:spcAft>
              <a:tabLst>
                <a:tab pos="266700" algn="r"/>
                <a:tab pos="2636838" algn="ctr"/>
                <a:tab pos="5273675" algn="r"/>
              </a:tabLst>
              <a:defRPr>
                <a:solidFill>
                  <a:schemeClr val="tx1"/>
                </a:solidFill>
                <a:latin typeface="Arial" charset="0"/>
                <a:ea typeface="宋体" charset="0"/>
              </a:defRPr>
            </a:lvl6pPr>
            <a:lvl7pPr fontAlgn="base">
              <a:spcBef>
                <a:spcPct val="0"/>
              </a:spcBef>
              <a:spcAft>
                <a:spcPct val="0"/>
              </a:spcAft>
              <a:tabLst>
                <a:tab pos="266700" algn="r"/>
                <a:tab pos="2636838" algn="ctr"/>
                <a:tab pos="5273675" algn="r"/>
              </a:tabLst>
              <a:defRPr>
                <a:solidFill>
                  <a:schemeClr val="tx1"/>
                </a:solidFill>
                <a:latin typeface="Arial" charset="0"/>
                <a:ea typeface="宋体" charset="0"/>
              </a:defRPr>
            </a:lvl7pPr>
            <a:lvl8pPr fontAlgn="base">
              <a:spcBef>
                <a:spcPct val="0"/>
              </a:spcBef>
              <a:spcAft>
                <a:spcPct val="0"/>
              </a:spcAft>
              <a:tabLst>
                <a:tab pos="266700" algn="r"/>
                <a:tab pos="2636838" algn="ctr"/>
                <a:tab pos="5273675" algn="r"/>
              </a:tabLst>
              <a:defRPr>
                <a:solidFill>
                  <a:schemeClr val="tx1"/>
                </a:solidFill>
                <a:latin typeface="Arial" charset="0"/>
                <a:ea typeface="宋体" charset="0"/>
              </a:defRPr>
            </a:lvl8pPr>
            <a:lvl9pPr fontAlgn="base">
              <a:spcBef>
                <a:spcPct val="0"/>
              </a:spcBef>
              <a:spcAft>
                <a:spcPct val="0"/>
              </a:spcAft>
              <a:tabLst>
                <a:tab pos="266700" algn="r"/>
                <a:tab pos="2636838" algn="ctr"/>
                <a:tab pos="5273675" algn="r"/>
              </a:tabLst>
              <a:defRPr>
                <a:solidFill>
                  <a:schemeClr val="tx1"/>
                </a:solidFill>
                <a:latin typeface="Arial" charset="0"/>
                <a:ea typeface="宋体" charset="0"/>
              </a:defRPr>
            </a:lvl9pPr>
          </a:lstStyle>
          <a:p>
            <a:pPr algn="ctr">
              <a:defRPr/>
            </a:pPr>
            <a:r>
              <a:rPr lang="zh-CN" altLang="en-US" sz="1600" b="1" smtClean="0">
                <a:latin typeface="Times New Roman" charset="0"/>
                <a:cs typeface="Times New Roman" charset="0"/>
              </a:rPr>
              <a:t>项目管理</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3</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grpId="0" nodeType="clickEffect">
                                  <p:stCondLst>
                                    <p:cond delay="0"/>
                                  </p:stCondLst>
                                  <p:childTnLst>
                                    <p:animClr clrSpc="rgb" dir="cw">
                                      <p:cBhvr override="childStyle">
                                        <p:cTn id="6" dur="100" fill="hold"/>
                                        <p:tgtEl>
                                          <p:spTgt spid="16"/>
                                        </p:tgtEl>
                                        <p:attrNameLst>
                                          <p:attrName>style.color</p:attrName>
                                        </p:attrNameLst>
                                      </p:cBhvr>
                                      <p:to>
                                        <a:srgbClr val="33CC33"/>
                                      </p:to>
                                    </p:animClr>
                                    <p:animClr clrSpc="rgb" dir="cw">
                                      <p:cBhvr>
                                        <p:cTn id="7" dur="100" fill="hold"/>
                                        <p:tgtEl>
                                          <p:spTgt spid="16"/>
                                        </p:tgtEl>
                                        <p:attrNameLst>
                                          <p:attrName>fillcolor</p:attrName>
                                        </p:attrNameLst>
                                      </p:cBhvr>
                                      <p:to>
                                        <a:srgbClr val="33CC33"/>
                                      </p:to>
                                    </p:animClr>
                                    <p:set>
                                      <p:cBhvr>
                                        <p:cTn id="8" dur="100" fill="hold"/>
                                        <p:tgtEl>
                                          <p:spTgt spid="16"/>
                                        </p:tgtEl>
                                        <p:attrNameLst>
                                          <p:attrName>fill.type</p:attrName>
                                        </p:attrNameLst>
                                      </p:cBhvr>
                                      <p:to>
                                        <p:strVal val="solid"/>
                                      </p:to>
                                    </p:set>
                                    <p:set>
                                      <p:cBhvr>
                                        <p:cTn id="9" dur="100" fill="hold"/>
                                        <p:tgtEl>
                                          <p:spTgt spid="16"/>
                                        </p:tgtEl>
                                        <p:attrNameLst>
                                          <p:attrName>fill.on</p:attrName>
                                        </p:attrNameLst>
                                      </p:cBhvr>
                                      <p:to>
                                        <p:strVal val="true"/>
                                      </p:to>
                                    </p:set>
                                    <p:animRot by="120000">
                                      <p:cBhvr>
                                        <p:cTn id="10" dur="100" fill="hold">
                                          <p:stCondLst>
                                            <p:cond delay="0"/>
                                          </p:stCondLst>
                                        </p:cTn>
                                        <p:tgtEl>
                                          <p:spTgt spid="16"/>
                                        </p:tgtEl>
                                        <p:attrNameLst>
                                          <p:attrName>r</p:attrName>
                                        </p:attrNameLst>
                                      </p:cBhvr>
                                    </p:animRot>
                                    <p:animRot by="-240000">
                                      <p:cBhvr>
                                        <p:cTn id="11" dur="200" fill="hold">
                                          <p:stCondLst>
                                            <p:cond delay="200"/>
                                          </p:stCondLst>
                                        </p:cTn>
                                        <p:tgtEl>
                                          <p:spTgt spid="16"/>
                                        </p:tgtEl>
                                        <p:attrNameLst>
                                          <p:attrName>r</p:attrName>
                                        </p:attrNameLst>
                                      </p:cBhvr>
                                    </p:animRot>
                                    <p:animRot by="240000">
                                      <p:cBhvr>
                                        <p:cTn id="12" dur="200" fill="hold">
                                          <p:stCondLst>
                                            <p:cond delay="400"/>
                                          </p:stCondLst>
                                        </p:cTn>
                                        <p:tgtEl>
                                          <p:spTgt spid="16"/>
                                        </p:tgtEl>
                                        <p:attrNameLst>
                                          <p:attrName>r</p:attrName>
                                        </p:attrNameLst>
                                      </p:cBhvr>
                                    </p:animRot>
                                    <p:animRot by="-240000">
                                      <p:cBhvr>
                                        <p:cTn id="13" dur="200" fill="hold">
                                          <p:stCondLst>
                                            <p:cond delay="600"/>
                                          </p:stCondLst>
                                        </p:cTn>
                                        <p:tgtEl>
                                          <p:spTgt spid="16"/>
                                        </p:tgtEl>
                                        <p:attrNameLst>
                                          <p:attrName>r</p:attrName>
                                        </p:attrNameLst>
                                      </p:cBhvr>
                                    </p:animRot>
                                    <p:animRot by="120000">
                                      <p:cBhvr>
                                        <p:cTn id="14" dur="200" fill="hold">
                                          <p:stCondLst>
                                            <p:cond delay="800"/>
                                          </p:stCondLst>
                                        </p:cTn>
                                        <p:tgtEl>
                                          <p:spTgt spid="16"/>
                                        </p:tgtEl>
                                        <p:attrNameLst>
                                          <p:attrName>r</p:attrName>
                                        </p:attrNameLst>
                                      </p:cBhvr>
                                    </p:animRo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rPr>
              <a:t>产品</a:t>
            </a:r>
          </a:p>
        </p:txBody>
      </p:sp>
      <p:sp>
        <p:nvSpPr>
          <p:cNvPr id="6147" name="Rectangle 3"/>
          <p:cNvSpPr>
            <a:spLocks noGrp="1" noChangeArrowheads="1"/>
          </p:cNvSpPr>
          <p:nvPr>
            <p:ph idx="1"/>
          </p:nvPr>
        </p:nvSpPr>
        <p:spPr>
          <a:xfrm>
            <a:off x="179512" y="836712"/>
            <a:ext cx="8915400" cy="5105400"/>
          </a:xfrm>
        </p:spPr>
        <p:txBody>
          <a:bodyPr/>
          <a:lstStyle/>
          <a:p>
            <a:pPr>
              <a:spcBef>
                <a:spcPct val="50000"/>
              </a:spcBef>
              <a:defRPr/>
            </a:pPr>
            <a:r>
              <a:rPr lang="zh-CN" altLang="en-US" dirty="0"/>
              <a:t>软件范围</a:t>
            </a:r>
            <a:endParaRPr lang="en-US" altLang="zh-CN" dirty="0"/>
          </a:p>
          <a:p>
            <a:pPr lvl="1">
              <a:spcBef>
                <a:spcPct val="50000"/>
              </a:spcBef>
              <a:defRPr/>
            </a:pPr>
            <a:r>
              <a:rPr lang="zh-CN" altLang="en-US" dirty="0"/>
              <a:t>项目环境：要开发的软件如何适应大型的系统、产品或业务环境？</a:t>
            </a:r>
            <a:endParaRPr lang="en-US" altLang="zh-CN" dirty="0"/>
          </a:p>
          <a:p>
            <a:pPr lvl="1">
              <a:spcBef>
                <a:spcPct val="50000"/>
              </a:spcBef>
              <a:defRPr/>
            </a:pPr>
            <a:r>
              <a:rPr lang="zh-CN" altLang="en-US" dirty="0"/>
              <a:t>信息目标：需要哪些输入？要求产生哪些输出？</a:t>
            </a:r>
            <a:endParaRPr lang="en-US" altLang="zh-CN" dirty="0"/>
          </a:p>
          <a:p>
            <a:pPr lvl="1">
              <a:spcBef>
                <a:spcPct val="50000"/>
              </a:spcBef>
              <a:defRPr/>
            </a:pPr>
            <a:r>
              <a:rPr lang="zh-CN" altLang="en-US" dirty="0"/>
              <a:t>功能和性能</a:t>
            </a:r>
            <a:endParaRPr lang="en-US" altLang="zh-CN" dirty="0"/>
          </a:p>
          <a:p>
            <a:pPr>
              <a:spcBef>
                <a:spcPct val="50000"/>
              </a:spcBef>
              <a:defRPr/>
            </a:pPr>
            <a:r>
              <a:rPr lang="zh-CN" altLang="en-US" dirty="0"/>
              <a:t>问题分解</a:t>
            </a:r>
            <a:endParaRPr lang="en-US" altLang="zh-CN" dirty="0"/>
          </a:p>
          <a:p>
            <a:pPr lvl="1">
              <a:spcBef>
                <a:spcPct val="50000"/>
              </a:spcBef>
              <a:defRPr/>
            </a:pPr>
            <a:r>
              <a:rPr lang="zh-CN" altLang="en-US" dirty="0"/>
              <a:t>功能</a:t>
            </a:r>
            <a:endParaRPr lang="en-US" altLang="zh-CN" dirty="0"/>
          </a:p>
          <a:p>
            <a:pPr lvl="1">
              <a:spcBef>
                <a:spcPct val="50000"/>
              </a:spcBef>
              <a:defRPr/>
            </a:pPr>
            <a:r>
              <a:rPr lang="zh-CN" altLang="en-US" dirty="0"/>
              <a:t>过程</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rPr>
              <a:t>过程</a:t>
            </a:r>
          </a:p>
        </p:txBody>
      </p:sp>
      <p:sp>
        <p:nvSpPr>
          <p:cNvPr id="7171" name="Rectangle 3"/>
          <p:cNvSpPr>
            <a:spLocks noGrp="1" noChangeArrowheads="1"/>
          </p:cNvSpPr>
          <p:nvPr>
            <p:ph idx="1"/>
          </p:nvPr>
        </p:nvSpPr>
        <p:spPr>
          <a:xfrm>
            <a:off x="323528" y="980728"/>
            <a:ext cx="8915400" cy="4114800"/>
          </a:xfrm>
        </p:spPr>
        <p:txBody>
          <a:bodyPr/>
          <a:lstStyle/>
          <a:p>
            <a:pPr>
              <a:spcBef>
                <a:spcPct val="50000"/>
              </a:spcBef>
              <a:defRPr/>
            </a:pPr>
            <a:r>
              <a:rPr lang="zh-CN" altLang="en-US" dirty="0"/>
              <a:t>选择一个合适的过程模型</a:t>
            </a:r>
            <a:endParaRPr lang="en-US" altLang="zh-CN" dirty="0"/>
          </a:p>
          <a:p>
            <a:pPr>
              <a:spcBef>
                <a:spcPct val="50000"/>
              </a:spcBef>
              <a:defRPr/>
            </a:pPr>
            <a:r>
              <a:rPr lang="zh-CN" altLang="en-US" dirty="0"/>
              <a:t>合并产品和过程</a:t>
            </a:r>
            <a:endParaRPr lang="en-US" altLang="zh-CN" dirty="0"/>
          </a:p>
          <a:p>
            <a:pPr lvl="1">
              <a:spcBef>
                <a:spcPct val="50000"/>
              </a:spcBef>
              <a:defRPr/>
            </a:pPr>
            <a:r>
              <a:rPr lang="zh-CN" altLang="en-US" dirty="0"/>
              <a:t>将各个框架活动应用于功能的实现</a:t>
            </a:r>
            <a:endParaRPr lang="en-US" altLang="zh-CN" dirty="0"/>
          </a:p>
          <a:p>
            <a:pPr>
              <a:spcBef>
                <a:spcPct val="50000"/>
              </a:spcBef>
              <a:defRPr/>
            </a:pPr>
            <a:r>
              <a:rPr lang="zh-CN" altLang="en-US" dirty="0"/>
              <a:t>过程分解</a:t>
            </a:r>
            <a:endParaRPr lang="en-US" altLang="zh-CN" dirty="0"/>
          </a:p>
          <a:p>
            <a:pPr lvl="1">
              <a:spcBef>
                <a:spcPct val="50000"/>
              </a:spcBef>
              <a:defRPr/>
            </a:pPr>
            <a:r>
              <a:rPr lang="zh-CN" altLang="en-US" dirty="0"/>
              <a:t>如何完成这个框架活动？</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520" y="-99392"/>
            <a:ext cx="7772400" cy="990600"/>
          </a:xfrm>
        </p:spPr>
        <p:txBody>
          <a:bodyPr/>
          <a:lstStyle/>
          <a:p>
            <a:pPr>
              <a:defRPr/>
            </a:pPr>
            <a:r>
              <a:rPr lang="en-US" altLang="zh-CN" dirty="0">
                <a:effectLst>
                  <a:outerShdw blurRad="38100" dist="38100" dir="2700000" algn="tl">
                    <a:srgbClr val="DDDDDD"/>
                  </a:outerShdw>
                </a:effectLst>
              </a:rPr>
              <a:t>W</a:t>
            </a:r>
            <a:r>
              <a:rPr lang="en-US" altLang="zh-CN" baseline="30000" dirty="0">
                <a:effectLst>
                  <a:outerShdw blurRad="38100" dist="38100" dir="2700000" algn="tl">
                    <a:srgbClr val="DDDDDD"/>
                  </a:outerShdw>
                </a:effectLst>
              </a:rPr>
              <a:t>5</a:t>
            </a:r>
            <a:r>
              <a:rPr lang="en-US" altLang="zh-CN" dirty="0">
                <a:effectLst>
                  <a:outerShdw blurRad="38100" dist="38100" dir="2700000" algn="tl">
                    <a:srgbClr val="DDDDDD"/>
                  </a:outerShdw>
                </a:effectLst>
              </a:rPr>
              <a:t>HH</a:t>
            </a:r>
          </a:p>
        </p:txBody>
      </p:sp>
      <p:sp>
        <p:nvSpPr>
          <p:cNvPr id="8195" name="Rectangle 3"/>
          <p:cNvSpPr>
            <a:spLocks noGrp="1" noChangeArrowheads="1"/>
          </p:cNvSpPr>
          <p:nvPr>
            <p:ph idx="1"/>
          </p:nvPr>
        </p:nvSpPr>
        <p:spPr>
          <a:xfrm>
            <a:off x="0" y="836712"/>
            <a:ext cx="9144000" cy="5943600"/>
          </a:xfrm>
        </p:spPr>
        <p:txBody>
          <a:bodyPr/>
          <a:lstStyle/>
          <a:p>
            <a:pPr>
              <a:defRPr/>
            </a:pPr>
            <a:r>
              <a:rPr lang="en-US" altLang="zh-CN" dirty="0"/>
              <a:t>Boehm</a:t>
            </a:r>
            <a:r>
              <a:rPr lang="zh-CN" altLang="en-US" dirty="0">
                <a:latin typeface="宋体" charset="0"/>
              </a:rPr>
              <a:t>提出，强调项目目标、里程碑和进度、责任、管理和技术方法以及需要的资源</a:t>
            </a:r>
            <a:r>
              <a:rPr lang="en-US" altLang="zh-CN" dirty="0"/>
              <a:t> </a:t>
            </a:r>
          </a:p>
          <a:p>
            <a:pPr>
              <a:defRPr/>
            </a:pPr>
            <a:r>
              <a:rPr lang="zh-CN" altLang="en-US" dirty="0">
                <a:latin typeface="宋体" charset="0"/>
              </a:rPr>
              <a:t>通过提出一系列问题，来导出对关键项目特性以及项目计划的定义</a:t>
            </a:r>
            <a:endParaRPr lang="en-US" altLang="zh-CN" dirty="0">
              <a:latin typeface="宋体" charset="0"/>
            </a:endParaRPr>
          </a:p>
          <a:p>
            <a:pPr lvl="1">
              <a:defRPr/>
            </a:pPr>
            <a:r>
              <a:rPr lang="zh-CN" altLang="en-US" dirty="0">
                <a:latin typeface="宋体" charset="0"/>
              </a:rPr>
              <a:t>为什么要开发这个系统？</a:t>
            </a:r>
            <a:r>
              <a:rPr lang="en-US" altLang="zh-CN" dirty="0"/>
              <a:t> Why</a:t>
            </a:r>
          </a:p>
          <a:p>
            <a:pPr lvl="1">
              <a:defRPr/>
            </a:pPr>
            <a:r>
              <a:rPr lang="zh-CN" altLang="en-US" dirty="0">
                <a:latin typeface="宋体" charset="0"/>
              </a:rPr>
              <a:t>将要做什么？</a:t>
            </a:r>
            <a:r>
              <a:rPr lang="en-US" altLang="zh-CN" dirty="0"/>
              <a:t>     What</a:t>
            </a:r>
          </a:p>
          <a:p>
            <a:pPr lvl="1">
              <a:defRPr/>
            </a:pPr>
            <a:r>
              <a:rPr lang="zh-CN" altLang="en-US" dirty="0">
                <a:latin typeface="宋体" charset="0"/>
              </a:rPr>
              <a:t>什么时候做？</a:t>
            </a:r>
            <a:r>
              <a:rPr lang="en-US" altLang="zh-CN" dirty="0"/>
              <a:t>      When</a:t>
            </a:r>
          </a:p>
          <a:p>
            <a:pPr lvl="1">
              <a:defRPr/>
            </a:pPr>
            <a:r>
              <a:rPr lang="zh-CN" altLang="en-US" dirty="0">
                <a:latin typeface="宋体" charset="0"/>
              </a:rPr>
              <a:t>某功能由谁负责？</a:t>
            </a:r>
            <a:r>
              <a:rPr lang="en-US" altLang="zh-CN" dirty="0"/>
              <a:t> Who</a:t>
            </a:r>
          </a:p>
          <a:p>
            <a:pPr lvl="1">
              <a:defRPr/>
            </a:pPr>
            <a:r>
              <a:rPr lang="zh-CN" altLang="en-US" dirty="0">
                <a:latin typeface="宋体" charset="0"/>
              </a:rPr>
              <a:t>他们的机构组织位于何处？</a:t>
            </a:r>
            <a:r>
              <a:rPr lang="en-US" altLang="zh-CN" dirty="0"/>
              <a:t> Where</a:t>
            </a:r>
          </a:p>
          <a:p>
            <a:pPr lvl="1">
              <a:defRPr/>
            </a:pPr>
            <a:r>
              <a:rPr lang="zh-CN" altLang="en-US" dirty="0">
                <a:latin typeface="宋体" charset="0"/>
              </a:rPr>
              <a:t>如何完成技术和管理？</a:t>
            </a:r>
            <a:r>
              <a:rPr lang="en-US" altLang="zh-CN" dirty="0"/>
              <a:t>  How </a:t>
            </a:r>
          </a:p>
          <a:p>
            <a:pPr lvl="1">
              <a:defRPr/>
            </a:pPr>
            <a:r>
              <a:rPr lang="zh-CN" altLang="en-US" dirty="0">
                <a:latin typeface="宋体" charset="0"/>
              </a:rPr>
              <a:t>每种资源需要多少？</a:t>
            </a:r>
            <a:r>
              <a:rPr lang="en-US" altLang="zh-CN" dirty="0"/>
              <a:t> How much</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32</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zh-CN" altLang="en-US">
                <a:latin typeface="Garamond" charset="0"/>
                <a:ea typeface="宋体" charset="0"/>
              </a:rPr>
              <a:t>为什么学习软件工程与项目管理</a:t>
            </a:r>
            <a:endParaRPr kumimoji="1" lang="zh-CN" altLang="en-US">
              <a:latin typeface="Garamond" charset="0"/>
              <a:ea typeface="宋体" charset="0"/>
            </a:endParaRPr>
          </a:p>
        </p:txBody>
      </p:sp>
      <p:sp>
        <p:nvSpPr>
          <p:cNvPr id="4" name="Rectangle 3"/>
          <p:cNvSpPr txBox="1">
            <a:spLocks noChangeArrowheads="1"/>
          </p:cNvSpPr>
          <p:nvPr/>
        </p:nvSpPr>
        <p:spPr bwMode="auto">
          <a:xfrm>
            <a:off x="539750" y="1196975"/>
            <a:ext cx="818197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宋体" charset="0"/>
              <a:buChar char="※"/>
            </a:pPr>
            <a:r>
              <a:rPr lang="zh-CN" altLang="en-US" b="1" dirty="0">
                <a:latin typeface="Arial" charset="0"/>
              </a:rPr>
              <a:t>某某：老实说刚开始学习</a:t>
            </a:r>
            <a:r>
              <a:rPr lang="zh-CN" altLang="en-US" b="1" u="sng" dirty="0">
                <a:latin typeface="Arial" charset="0"/>
              </a:rPr>
              <a:t>软件工程与项目管理</a:t>
            </a:r>
            <a:r>
              <a:rPr lang="zh-CN" altLang="en-US" b="1" dirty="0">
                <a:latin typeface="Arial" charset="0"/>
              </a:rPr>
              <a:t>的时候就感觉这个玩意</a:t>
            </a:r>
            <a:r>
              <a:rPr lang="zh-CN" altLang="en-US" b="1" u="sng" dirty="0">
                <a:latin typeface="Arial" charset="0"/>
              </a:rPr>
              <a:t>没什么用</a:t>
            </a:r>
            <a:r>
              <a:rPr lang="zh-CN" altLang="en-US" b="1" dirty="0">
                <a:latin typeface="Arial" charset="0"/>
              </a:rPr>
              <a:t>，不编码，</a:t>
            </a:r>
            <a:r>
              <a:rPr lang="zh-CN" altLang="en-US" b="1" dirty="0" smtClean="0">
                <a:latin typeface="Arial" charset="0"/>
              </a:rPr>
              <a:t>只是画图和写</a:t>
            </a:r>
            <a:r>
              <a:rPr lang="zh-CN" altLang="en-US" b="1" dirty="0" smtClean="0">
                <a:latin typeface="Arial" charset="0"/>
              </a:rPr>
              <a:t>文档</a:t>
            </a:r>
            <a:r>
              <a:rPr lang="zh-CN" altLang="en-US" b="1" dirty="0" smtClean="0">
                <a:latin typeface="Arial" charset="0"/>
              </a:rPr>
              <a:t>。</a:t>
            </a:r>
            <a:endParaRPr lang="en-US" altLang="zh-CN" b="1" dirty="0">
              <a:latin typeface="Arial" charset="0"/>
            </a:endParaRPr>
          </a:p>
          <a:p>
            <a:pPr>
              <a:spcBef>
                <a:spcPct val="20000"/>
              </a:spcBef>
              <a:buClr>
                <a:schemeClr val="accent1"/>
              </a:buClr>
              <a:buSzPct val="65000"/>
              <a:buFont typeface="宋体" charset="0"/>
              <a:buChar char="※"/>
            </a:pPr>
            <a:r>
              <a:rPr lang="zh-CN" altLang="en-US" b="1" dirty="0">
                <a:latin typeface="Arial" charset="0"/>
              </a:rPr>
              <a:t>某某：</a:t>
            </a:r>
            <a:r>
              <a:rPr lang="zh-CN" altLang="en-US" b="1" u="sng" dirty="0">
                <a:latin typeface="Arial" charset="0"/>
              </a:rPr>
              <a:t>哪有写代码的快感</a:t>
            </a:r>
            <a:r>
              <a:rPr lang="zh-CN" altLang="en-US" b="1" dirty="0">
                <a:latin typeface="Arial" charset="0"/>
              </a:rPr>
              <a:t>？看到别人写出一些代码就想实现，于是始终在代码编写中学习，学习</a:t>
            </a:r>
            <a:r>
              <a:rPr lang="en-US" altLang="zh-CN" b="1" dirty="0">
                <a:latin typeface="Arial" charset="0"/>
              </a:rPr>
              <a:t>c</a:t>
            </a:r>
            <a:r>
              <a:rPr lang="zh-CN" altLang="en-US" b="1" dirty="0">
                <a:latin typeface="Arial" charset="0"/>
              </a:rPr>
              <a:t>，学习</a:t>
            </a:r>
            <a:r>
              <a:rPr lang="en-US" altLang="zh-CN" b="1" dirty="0">
                <a:latin typeface="Arial" charset="0"/>
              </a:rPr>
              <a:t>c</a:t>
            </a:r>
            <a:r>
              <a:rPr lang="zh-CN" altLang="en-US" b="1" dirty="0">
                <a:latin typeface="Arial" charset="0"/>
              </a:rPr>
              <a:t>＋＋，</a:t>
            </a:r>
            <a:r>
              <a:rPr lang="en-US" altLang="zh-CN" b="1" dirty="0" err="1">
                <a:latin typeface="Arial" charset="0"/>
              </a:rPr>
              <a:t>vb</a:t>
            </a:r>
            <a:r>
              <a:rPr lang="en-US" altLang="zh-CN" b="1" dirty="0">
                <a:latin typeface="Arial" charset="0"/>
              </a:rPr>
              <a:t>……</a:t>
            </a:r>
            <a:r>
              <a:rPr lang="zh-CN" altLang="en-US" b="1" dirty="0">
                <a:latin typeface="Arial" charset="0"/>
              </a:rPr>
              <a:t>一路学习下来有娱乐也有累。</a:t>
            </a:r>
            <a:endParaRPr lang="en-US" altLang="zh-CN" b="1" dirty="0">
              <a:latin typeface="Arial" charset="0"/>
            </a:endParaRPr>
          </a:p>
          <a:p>
            <a:pPr>
              <a:spcBef>
                <a:spcPct val="20000"/>
              </a:spcBef>
              <a:buClr>
                <a:schemeClr val="accent1"/>
              </a:buClr>
              <a:buSzPct val="65000"/>
              <a:buFont typeface="宋体" charset="0"/>
              <a:buChar char="※"/>
            </a:pPr>
            <a:r>
              <a:rPr lang="zh-CN" altLang="en-US" b="1" dirty="0">
                <a:latin typeface="Arial" charset="0"/>
              </a:rPr>
              <a:t>某某：但是经过一次偶然的</a:t>
            </a:r>
            <a:r>
              <a:rPr lang="zh-CN" altLang="en-US" b="1" u="sng" dirty="0">
                <a:latin typeface="Arial" charset="0"/>
              </a:rPr>
              <a:t>领导开发过程</a:t>
            </a:r>
            <a:r>
              <a:rPr lang="zh-CN" altLang="en-US" b="1" dirty="0">
                <a:latin typeface="Arial" charset="0"/>
              </a:rPr>
              <a:t>后，我突然发现了一个大的问题，我开始寻思开始恐慌，如何解决？</a:t>
            </a:r>
            <a:endParaRPr lang="en-US" altLang="zh-CN" b="1" dirty="0">
              <a:latin typeface="Arial" charset="0"/>
            </a:endParaRPr>
          </a:p>
          <a:p>
            <a:pPr>
              <a:spcBef>
                <a:spcPct val="20000"/>
              </a:spcBef>
              <a:buClr>
                <a:schemeClr val="accent1"/>
              </a:buClr>
              <a:buSzPct val="65000"/>
              <a:buFont typeface="宋体" charset="0"/>
              <a:buNone/>
            </a:pPr>
            <a:r>
              <a:rPr lang="en-US" altLang="zh-CN" b="1" dirty="0">
                <a:latin typeface="Arial" charset="0"/>
              </a:rPr>
              <a:t>     </a:t>
            </a:r>
            <a:r>
              <a:rPr lang="zh-CN" altLang="en-US" b="1" dirty="0">
                <a:latin typeface="Arial" charset="0"/>
              </a:rPr>
              <a:t>－－这不是编写代码的问题。是</a:t>
            </a:r>
            <a:r>
              <a:rPr lang="zh-CN" altLang="en-US" b="1" u="sng" dirty="0">
                <a:solidFill>
                  <a:schemeClr val="accent2"/>
                </a:solidFill>
                <a:latin typeface="Arial" charset="0"/>
              </a:rPr>
              <a:t>如何高效准确的完成项目的过程</a:t>
            </a:r>
            <a:r>
              <a:rPr lang="zh-CN" altLang="en-US" b="1" dirty="0">
                <a:latin typeface="Arial" charset="0"/>
              </a:rPr>
              <a:t>。我这个时候重新开始回到软件工程上面，蓦然回首－－原来</a:t>
            </a:r>
            <a:r>
              <a:rPr lang="zh-CN" altLang="en-US" b="1" u="sng" dirty="0">
                <a:solidFill>
                  <a:schemeClr val="accent2"/>
                </a:solidFill>
                <a:latin typeface="Arial" charset="0"/>
              </a:rPr>
              <a:t>软件工程与项目管理就是解决这个的</a:t>
            </a:r>
            <a:r>
              <a:rPr lang="zh-CN" altLang="en-US" b="1" dirty="0">
                <a:latin typeface="Arial" charset="0"/>
              </a:rPr>
              <a:t>。</a:t>
            </a:r>
            <a:r>
              <a:rPr lang="en-US" altLang="zh-CN" b="1" dirty="0">
                <a:latin typeface="Arial" charset="0"/>
              </a:rPr>
              <a:t> </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4</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79512" y="-99392"/>
            <a:ext cx="7772400" cy="1143000"/>
          </a:xfrm>
        </p:spPr>
        <p:txBody>
          <a:bodyPr/>
          <a:lstStyle/>
          <a:p>
            <a:pPr>
              <a:defRPr/>
            </a:pPr>
            <a:r>
              <a:rPr lang="zh-CN" altLang="en-US" dirty="0">
                <a:effectLst>
                  <a:outerShdw blurRad="38100" dist="38100" dir="2700000" algn="tl">
                    <a:srgbClr val="DDDDDD"/>
                  </a:outerShdw>
                </a:effectLst>
              </a:rPr>
              <a:t>项目与项目管理</a:t>
            </a:r>
          </a:p>
        </p:txBody>
      </p:sp>
      <p:sp>
        <p:nvSpPr>
          <p:cNvPr id="9219" name="Rectangle 1027"/>
          <p:cNvSpPr>
            <a:spLocks noGrp="1" noChangeArrowheads="1"/>
          </p:cNvSpPr>
          <p:nvPr>
            <p:ph idx="1"/>
          </p:nvPr>
        </p:nvSpPr>
        <p:spPr>
          <a:xfrm>
            <a:off x="0" y="980728"/>
            <a:ext cx="9144000" cy="5638800"/>
          </a:xfrm>
        </p:spPr>
        <p:txBody>
          <a:bodyPr/>
          <a:lstStyle/>
          <a:p>
            <a:pPr>
              <a:spcBef>
                <a:spcPct val="50000"/>
              </a:spcBef>
              <a:defRPr/>
            </a:pPr>
            <a:r>
              <a:rPr lang="zh-CN" altLang="en-US" dirty="0">
                <a:solidFill>
                  <a:schemeClr val="accent2"/>
                </a:solidFill>
                <a:latin typeface="宋体" charset="0"/>
              </a:rPr>
              <a:t>项目</a:t>
            </a:r>
            <a:r>
              <a:rPr lang="zh-CN" altLang="en-US" dirty="0">
                <a:latin typeface="宋体" charset="0"/>
              </a:rPr>
              <a:t>是为创造</a:t>
            </a:r>
            <a:r>
              <a:rPr lang="zh-CN" altLang="en-US" dirty="0">
                <a:solidFill>
                  <a:schemeClr val="accent2"/>
                </a:solidFill>
                <a:latin typeface="宋体" charset="0"/>
              </a:rPr>
              <a:t>独特</a:t>
            </a:r>
            <a:r>
              <a:rPr lang="zh-CN" altLang="en-US" dirty="0">
                <a:latin typeface="宋体" charset="0"/>
              </a:rPr>
              <a:t>的产品、服务或其他成果而进行的</a:t>
            </a:r>
            <a:r>
              <a:rPr lang="zh-CN" altLang="en-US" dirty="0">
                <a:solidFill>
                  <a:schemeClr val="accent2"/>
                </a:solidFill>
                <a:latin typeface="宋体" charset="0"/>
              </a:rPr>
              <a:t>一次性</a:t>
            </a:r>
            <a:r>
              <a:rPr lang="zh-CN" altLang="en-US" dirty="0">
                <a:latin typeface="宋体" charset="0"/>
              </a:rPr>
              <a:t>工作</a:t>
            </a:r>
            <a:endParaRPr lang="en-US" altLang="zh-CN" dirty="0">
              <a:latin typeface="宋体" charset="0"/>
            </a:endParaRPr>
          </a:p>
          <a:p>
            <a:pPr lvl="1">
              <a:spcBef>
                <a:spcPct val="50000"/>
              </a:spcBef>
              <a:defRPr/>
            </a:pPr>
            <a:r>
              <a:rPr lang="zh-CN" altLang="en-US" dirty="0">
                <a:latin typeface="宋体" charset="0"/>
              </a:rPr>
              <a:t>一次性：没有可完全照搬的先例</a:t>
            </a:r>
            <a:endParaRPr lang="en-US" altLang="zh-CN" dirty="0"/>
          </a:p>
          <a:p>
            <a:pPr lvl="1">
              <a:spcBef>
                <a:spcPct val="50000"/>
              </a:spcBef>
              <a:defRPr/>
            </a:pPr>
            <a:r>
              <a:rPr lang="zh-CN" altLang="en-US" dirty="0">
                <a:latin typeface="宋体" charset="0"/>
              </a:rPr>
              <a:t>目标的确定性</a:t>
            </a:r>
            <a:r>
              <a:rPr lang="en-US" altLang="zh-CN" dirty="0"/>
              <a:t> </a:t>
            </a:r>
          </a:p>
          <a:p>
            <a:pPr lvl="1">
              <a:spcBef>
                <a:spcPct val="50000"/>
              </a:spcBef>
              <a:defRPr/>
            </a:pPr>
            <a:r>
              <a:rPr lang="zh-CN" altLang="en-US" dirty="0">
                <a:latin typeface="宋体" charset="0"/>
              </a:rPr>
              <a:t>过程的不确定性</a:t>
            </a:r>
            <a:r>
              <a:rPr lang="en-US" altLang="zh-CN" dirty="0"/>
              <a:t> </a:t>
            </a:r>
          </a:p>
          <a:p>
            <a:pPr lvl="1">
              <a:spcBef>
                <a:spcPct val="50000"/>
              </a:spcBef>
              <a:defRPr/>
            </a:pPr>
            <a:r>
              <a:rPr lang="zh-CN" altLang="en-US" dirty="0">
                <a:latin typeface="宋体" charset="0"/>
              </a:rPr>
              <a:t>活动的完整性</a:t>
            </a:r>
            <a:r>
              <a:rPr lang="en-US" altLang="zh-CN" dirty="0"/>
              <a:t> </a:t>
            </a:r>
          </a:p>
          <a:p>
            <a:pPr lvl="1">
              <a:spcBef>
                <a:spcPct val="50000"/>
              </a:spcBef>
              <a:defRPr/>
            </a:pPr>
            <a:r>
              <a:rPr lang="zh-CN" altLang="en-US" dirty="0">
                <a:latin typeface="宋体" charset="0"/>
              </a:rPr>
              <a:t>过程的渐进性</a:t>
            </a:r>
            <a:r>
              <a:rPr lang="en-US" altLang="zh-CN" dirty="0"/>
              <a:t> </a:t>
            </a:r>
          </a:p>
          <a:p>
            <a:pPr lvl="1">
              <a:spcBef>
                <a:spcPct val="50000"/>
              </a:spcBef>
              <a:defRPr/>
            </a:pPr>
            <a:r>
              <a:rPr lang="zh-CN" altLang="en-US" dirty="0">
                <a:latin typeface="宋体" charset="0"/>
              </a:rPr>
              <a:t>组织的临时性和开放性</a:t>
            </a:r>
            <a:r>
              <a:rPr lang="en-US" altLang="zh-CN" dirty="0"/>
              <a:t> </a:t>
            </a:r>
          </a:p>
          <a:p>
            <a:pPr lvl="1">
              <a:spcBef>
                <a:spcPct val="50000"/>
              </a:spcBef>
              <a:defRPr/>
            </a:pPr>
            <a:r>
              <a:rPr lang="zh-CN" altLang="en-US" dirty="0">
                <a:latin typeface="宋体" charset="0"/>
              </a:rPr>
              <a:t>资源的依赖性</a:t>
            </a:r>
            <a:r>
              <a:rPr lang="en-US" altLang="zh-CN" dirty="0"/>
              <a:t> </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9512" y="-90264"/>
            <a:ext cx="7772400" cy="1143000"/>
          </a:xfrm>
        </p:spPr>
        <p:txBody>
          <a:bodyPr/>
          <a:lstStyle/>
          <a:p>
            <a:pPr>
              <a:defRPr/>
            </a:pPr>
            <a:r>
              <a:rPr lang="zh-CN" altLang="en-US" dirty="0">
                <a:effectLst>
                  <a:outerShdw blurRad="38100" dist="38100" dir="2700000" algn="tl">
                    <a:srgbClr val="DDDDDD"/>
                  </a:outerShdw>
                </a:effectLst>
              </a:rPr>
              <a:t>项目与项目管理</a:t>
            </a:r>
          </a:p>
        </p:txBody>
      </p:sp>
      <p:sp>
        <p:nvSpPr>
          <p:cNvPr id="10243" name="Rectangle 3"/>
          <p:cNvSpPr>
            <a:spLocks noGrp="1" noChangeArrowheads="1"/>
          </p:cNvSpPr>
          <p:nvPr>
            <p:ph idx="1"/>
          </p:nvPr>
        </p:nvSpPr>
        <p:spPr>
          <a:xfrm>
            <a:off x="0" y="1124744"/>
            <a:ext cx="9144000" cy="4953000"/>
          </a:xfrm>
        </p:spPr>
        <p:txBody>
          <a:bodyPr/>
          <a:lstStyle/>
          <a:p>
            <a:pPr>
              <a:spcBef>
                <a:spcPct val="50000"/>
              </a:spcBef>
              <a:defRPr/>
            </a:pPr>
            <a:r>
              <a:rPr lang="zh-CN" altLang="en-US" dirty="0">
                <a:solidFill>
                  <a:schemeClr val="accent2"/>
                </a:solidFill>
                <a:latin typeface="宋体" charset="0"/>
              </a:rPr>
              <a:t>项目管理</a:t>
            </a:r>
            <a:r>
              <a:rPr lang="zh-CN" altLang="en-US" dirty="0">
                <a:latin typeface="宋体" charset="0"/>
              </a:rPr>
              <a:t>：以</a:t>
            </a:r>
            <a:r>
              <a:rPr lang="zh-CN" altLang="en-US" dirty="0">
                <a:solidFill>
                  <a:schemeClr val="accent2"/>
                </a:solidFill>
                <a:latin typeface="宋体" charset="0"/>
              </a:rPr>
              <a:t>项目</a:t>
            </a:r>
            <a:r>
              <a:rPr lang="zh-CN" altLang="en-US" dirty="0">
                <a:latin typeface="宋体" charset="0"/>
              </a:rPr>
              <a:t>为对象，通过一个临时性的、柔性的</a:t>
            </a:r>
            <a:r>
              <a:rPr lang="zh-CN" altLang="en-US" dirty="0">
                <a:solidFill>
                  <a:schemeClr val="accent2"/>
                </a:solidFill>
                <a:latin typeface="宋体" charset="0"/>
              </a:rPr>
              <a:t>组织</a:t>
            </a:r>
            <a:r>
              <a:rPr lang="zh-CN" altLang="en-US" dirty="0">
                <a:latin typeface="宋体" charset="0"/>
              </a:rPr>
              <a:t>，运用相关的</a:t>
            </a:r>
            <a:r>
              <a:rPr lang="zh-CN" altLang="en-US" dirty="0">
                <a:solidFill>
                  <a:schemeClr val="accent2"/>
                </a:solidFill>
                <a:latin typeface="宋体" charset="0"/>
              </a:rPr>
              <a:t>知识、技术和工具</a:t>
            </a:r>
            <a:r>
              <a:rPr lang="zh-CN" altLang="en-US" dirty="0">
                <a:latin typeface="宋体" charset="0"/>
              </a:rPr>
              <a:t>，对项目进行高效率的</a:t>
            </a:r>
            <a:r>
              <a:rPr lang="zh-CN" altLang="en-US" dirty="0">
                <a:solidFill>
                  <a:schemeClr val="accent2"/>
                </a:solidFill>
                <a:latin typeface="宋体" charset="0"/>
              </a:rPr>
              <a:t>计划、组织和控制</a:t>
            </a:r>
            <a:r>
              <a:rPr lang="zh-CN" altLang="en-US" dirty="0">
                <a:latin typeface="宋体" charset="0"/>
              </a:rPr>
              <a:t>，以实现项目全过程的</a:t>
            </a:r>
            <a:r>
              <a:rPr lang="zh-CN" altLang="en-US" dirty="0">
                <a:solidFill>
                  <a:schemeClr val="accent2"/>
                </a:solidFill>
                <a:latin typeface="宋体" charset="0"/>
              </a:rPr>
              <a:t>动态管理</a:t>
            </a:r>
            <a:r>
              <a:rPr lang="zh-CN" altLang="en-US" dirty="0">
                <a:latin typeface="宋体" charset="0"/>
              </a:rPr>
              <a:t>和项目目标的</a:t>
            </a:r>
            <a:r>
              <a:rPr lang="zh-CN" altLang="en-US" dirty="0">
                <a:solidFill>
                  <a:schemeClr val="accent2"/>
                </a:solidFill>
                <a:latin typeface="宋体" charset="0"/>
              </a:rPr>
              <a:t>综合协调与优化</a:t>
            </a:r>
            <a:r>
              <a:rPr lang="zh-CN" altLang="en-US" dirty="0">
                <a:latin typeface="宋体" charset="0"/>
              </a:rPr>
              <a:t>的</a:t>
            </a:r>
            <a:r>
              <a:rPr lang="zh-CN" altLang="en-US" dirty="0">
                <a:solidFill>
                  <a:schemeClr val="accent2"/>
                </a:solidFill>
                <a:latin typeface="宋体" charset="0"/>
              </a:rPr>
              <a:t>过程</a:t>
            </a:r>
            <a:r>
              <a:rPr lang="zh-CN" altLang="en-US" dirty="0">
                <a:latin typeface="宋体" charset="0"/>
              </a:rPr>
              <a:t>。</a:t>
            </a:r>
            <a:r>
              <a:rPr lang="en-US" altLang="zh-CN" dirty="0"/>
              <a:t> </a:t>
            </a:r>
          </a:p>
          <a:p>
            <a:pPr>
              <a:spcBef>
                <a:spcPct val="50000"/>
              </a:spcBef>
              <a:defRPr/>
            </a:pPr>
            <a:r>
              <a:rPr lang="zh-CN" altLang="en-US" dirty="0"/>
              <a:t>软件项目的特殊之处</a:t>
            </a:r>
            <a:endParaRPr lang="en-US" altLang="zh-CN" dirty="0"/>
          </a:p>
          <a:p>
            <a:pPr lvl="1">
              <a:spcBef>
                <a:spcPct val="50000"/>
              </a:spcBef>
              <a:defRPr/>
            </a:pPr>
            <a:r>
              <a:rPr lang="zh-CN" altLang="en-US" dirty="0"/>
              <a:t>产品无形</a:t>
            </a:r>
            <a:endParaRPr lang="en-US" altLang="zh-CN" dirty="0"/>
          </a:p>
          <a:p>
            <a:pPr lvl="1">
              <a:spcBef>
                <a:spcPct val="50000"/>
              </a:spcBef>
              <a:defRPr/>
            </a:pPr>
            <a:r>
              <a:rPr lang="zh-CN" altLang="en-US" dirty="0"/>
              <a:t>无标准过程</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kumimoji="1" lang="zh-CN" altLang="en-US">
                <a:latin typeface="Garamond" charset="0"/>
                <a:ea typeface="宋体" charset="0"/>
              </a:rPr>
              <a:t>管理涉及的范围</a:t>
            </a:r>
          </a:p>
        </p:txBody>
      </p:sp>
      <p:sp>
        <p:nvSpPr>
          <p:cNvPr id="4" name="Text Box 11"/>
          <p:cNvSpPr txBox="1">
            <a:spLocks noChangeArrowheads="1"/>
          </p:cNvSpPr>
          <p:nvPr/>
        </p:nvSpPr>
        <p:spPr bwMode="auto">
          <a:xfrm>
            <a:off x="4070350" y="2328863"/>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a:solidFill>
                  <a:schemeClr val="folHlink"/>
                </a:solidFill>
                <a:ea typeface="黑体" charset="0"/>
                <a:cs typeface="黑体" charset="0"/>
              </a:rPr>
              <a:t>模版</a:t>
            </a:r>
            <a:endParaRPr lang="en-US" altLang="zh-CN">
              <a:solidFill>
                <a:schemeClr val="folHlink"/>
              </a:solidFill>
              <a:ea typeface="黑体" charset="0"/>
              <a:cs typeface="黑体" charset="0"/>
            </a:endParaRPr>
          </a:p>
        </p:txBody>
      </p:sp>
      <p:sp>
        <p:nvSpPr>
          <p:cNvPr id="5" name="Text Box 12"/>
          <p:cNvSpPr txBox="1">
            <a:spLocks noChangeArrowheads="1"/>
          </p:cNvSpPr>
          <p:nvPr/>
        </p:nvSpPr>
        <p:spPr bwMode="auto">
          <a:xfrm>
            <a:off x="4070350" y="42211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a:solidFill>
                  <a:schemeClr val="folHlink"/>
                </a:solidFill>
                <a:ea typeface="黑体" charset="0"/>
                <a:cs typeface="黑体" charset="0"/>
              </a:rPr>
              <a:t>结果</a:t>
            </a:r>
          </a:p>
        </p:txBody>
      </p:sp>
      <p:sp>
        <p:nvSpPr>
          <p:cNvPr id="6" name="Text Box 13"/>
          <p:cNvSpPr txBox="1">
            <a:spLocks noChangeArrowheads="1"/>
          </p:cNvSpPr>
          <p:nvPr/>
        </p:nvSpPr>
        <p:spPr bwMode="auto">
          <a:xfrm>
            <a:off x="2913063" y="3044825"/>
            <a:ext cx="1084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a:solidFill>
                  <a:schemeClr val="folHlink"/>
                </a:solidFill>
                <a:ea typeface="黑体" charset="0"/>
                <a:cs typeface="黑体" charset="0"/>
              </a:rPr>
              <a:t>参与</a:t>
            </a:r>
          </a:p>
        </p:txBody>
      </p:sp>
      <p:grpSp>
        <p:nvGrpSpPr>
          <p:cNvPr id="65541" name="Group 18"/>
          <p:cNvGrpSpPr>
            <a:grpSpLocks/>
          </p:cNvGrpSpPr>
          <p:nvPr/>
        </p:nvGrpSpPr>
        <p:grpSpPr bwMode="auto">
          <a:xfrm>
            <a:off x="900113" y="1412875"/>
            <a:ext cx="7416800" cy="4105275"/>
            <a:chOff x="884" y="1298"/>
            <a:chExt cx="4672" cy="2586"/>
          </a:xfrm>
        </p:grpSpPr>
        <p:grpSp>
          <p:nvGrpSpPr>
            <p:cNvPr id="65543" name="Group 14"/>
            <p:cNvGrpSpPr>
              <a:grpSpLocks/>
            </p:cNvGrpSpPr>
            <p:nvPr/>
          </p:nvGrpSpPr>
          <p:grpSpPr bwMode="auto">
            <a:xfrm>
              <a:off x="884" y="1298"/>
              <a:ext cx="3175" cy="2586"/>
              <a:chOff x="884" y="1298"/>
              <a:chExt cx="2858" cy="2586"/>
            </a:xfrm>
          </p:grpSpPr>
          <p:sp>
            <p:nvSpPr>
              <p:cNvPr id="11" name="Rectangle 4"/>
              <p:cNvSpPr>
                <a:spLocks noChangeArrowheads="1"/>
              </p:cNvSpPr>
              <p:nvPr/>
            </p:nvSpPr>
            <p:spPr bwMode="auto">
              <a:xfrm>
                <a:off x="2654" y="1298"/>
                <a:ext cx="1088" cy="4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800">
                    <a:latin typeface="楷体_GB2312" charset="0"/>
                    <a:ea typeface="楷体_GB2312" charset="0"/>
                    <a:cs typeface="楷体_GB2312" charset="0"/>
                    <a:hlinkClick r:id="" action="ppaction://noaction"/>
                  </a:rPr>
                  <a:t>过程</a:t>
                </a:r>
                <a:endParaRPr lang="zh-CN" altLang="en-US" sz="2800">
                  <a:latin typeface="楷体_GB2312" charset="0"/>
                  <a:ea typeface="楷体_GB2312" charset="0"/>
                  <a:cs typeface="楷体_GB2312" charset="0"/>
                </a:endParaRPr>
              </a:p>
              <a:p>
                <a:pPr algn="ctr">
                  <a:defRPr/>
                </a:pPr>
                <a:r>
                  <a:rPr lang="zh-CN" altLang="en-US" sz="2800">
                    <a:latin typeface="楷体_GB2312" charset="0"/>
                    <a:ea typeface="楷体_GB2312" charset="0"/>
                    <a:cs typeface="楷体_GB2312" charset="0"/>
                  </a:rPr>
                  <a:t>（</a:t>
                </a:r>
                <a:r>
                  <a:rPr lang="en-US" altLang="zh-CN" sz="2800">
                    <a:solidFill>
                      <a:schemeClr val="hlink"/>
                    </a:solidFill>
                    <a:latin typeface="楷体_GB2312" charset="0"/>
                    <a:ea typeface="楷体_GB2312" charset="0"/>
                    <a:cs typeface="楷体_GB2312" charset="0"/>
                  </a:rPr>
                  <a:t>P</a:t>
                </a:r>
                <a:r>
                  <a:rPr lang="en-US" altLang="zh-CN" sz="2800">
                    <a:latin typeface="楷体_GB2312" charset="0"/>
                    <a:ea typeface="楷体_GB2312" charset="0"/>
                    <a:cs typeface="楷体_GB2312" charset="0"/>
                  </a:rPr>
                  <a:t>rocess</a:t>
                </a:r>
                <a:r>
                  <a:rPr lang="zh-CN" altLang="en-US" sz="2800">
                    <a:latin typeface="楷体_GB2312" charset="0"/>
                    <a:ea typeface="楷体_GB2312" charset="0"/>
                    <a:cs typeface="楷体_GB2312" charset="0"/>
                  </a:rPr>
                  <a:t>）</a:t>
                </a:r>
              </a:p>
            </p:txBody>
          </p:sp>
          <p:sp>
            <p:nvSpPr>
              <p:cNvPr id="12" name="Rectangle 5"/>
              <p:cNvSpPr>
                <a:spLocks noChangeArrowheads="1"/>
              </p:cNvSpPr>
              <p:nvPr/>
            </p:nvSpPr>
            <p:spPr bwMode="auto">
              <a:xfrm>
                <a:off x="884" y="2296"/>
                <a:ext cx="1088" cy="4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800">
                    <a:latin typeface="楷体_GB2312" charset="0"/>
                    <a:ea typeface="楷体_GB2312" charset="0"/>
                    <a:cs typeface="楷体_GB2312" charset="0"/>
                    <a:hlinkClick r:id="" action="ppaction://noaction"/>
                  </a:rPr>
                  <a:t>人员</a:t>
                </a:r>
                <a:endParaRPr lang="zh-CN" altLang="en-US" sz="2800">
                  <a:latin typeface="楷体_GB2312" charset="0"/>
                  <a:ea typeface="楷体_GB2312" charset="0"/>
                  <a:cs typeface="楷体_GB2312" charset="0"/>
                </a:endParaRPr>
              </a:p>
              <a:p>
                <a:pPr algn="ctr">
                  <a:defRPr/>
                </a:pPr>
                <a:r>
                  <a:rPr lang="zh-CN" altLang="en-US" sz="2800">
                    <a:latin typeface="楷体_GB2312" charset="0"/>
                    <a:ea typeface="楷体_GB2312" charset="0"/>
                    <a:cs typeface="楷体_GB2312" charset="0"/>
                  </a:rPr>
                  <a:t>（</a:t>
                </a:r>
                <a:r>
                  <a:rPr lang="en-US" altLang="zh-CN" sz="2800">
                    <a:solidFill>
                      <a:schemeClr val="hlink"/>
                    </a:solidFill>
                    <a:latin typeface="楷体_GB2312" charset="0"/>
                    <a:ea typeface="楷体_GB2312" charset="0"/>
                    <a:cs typeface="楷体_GB2312" charset="0"/>
                  </a:rPr>
                  <a:t>P</a:t>
                </a:r>
                <a:r>
                  <a:rPr lang="en-US" altLang="zh-CN" sz="2800">
                    <a:latin typeface="楷体_GB2312" charset="0"/>
                    <a:ea typeface="楷体_GB2312" charset="0"/>
                    <a:cs typeface="楷体_GB2312" charset="0"/>
                  </a:rPr>
                  <a:t>eople</a:t>
                </a:r>
                <a:r>
                  <a:rPr lang="zh-CN" altLang="en-US" sz="2800">
                    <a:latin typeface="楷体_GB2312" charset="0"/>
                    <a:ea typeface="楷体_GB2312" charset="0"/>
                    <a:cs typeface="楷体_GB2312" charset="0"/>
                  </a:rPr>
                  <a:t>）</a:t>
                </a:r>
              </a:p>
            </p:txBody>
          </p:sp>
          <p:sp>
            <p:nvSpPr>
              <p:cNvPr id="13" name="Rectangle 6"/>
              <p:cNvSpPr>
                <a:spLocks noChangeArrowheads="1"/>
              </p:cNvSpPr>
              <p:nvPr/>
            </p:nvSpPr>
            <p:spPr bwMode="auto">
              <a:xfrm>
                <a:off x="2654" y="2296"/>
                <a:ext cx="1088" cy="4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800">
                    <a:latin typeface="楷体_GB2312" charset="0"/>
                    <a:ea typeface="楷体_GB2312" charset="0"/>
                    <a:cs typeface="楷体_GB2312" charset="0"/>
                    <a:hlinkClick r:id="" action="ppaction://noaction"/>
                  </a:rPr>
                  <a:t>项目</a:t>
                </a:r>
                <a:endParaRPr lang="zh-CN" altLang="en-US" sz="2800">
                  <a:latin typeface="楷体_GB2312" charset="0"/>
                  <a:ea typeface="楷体_GB2312" charset="0"/>
                  <a:cs typeface="楷体_GB2312" charset="0"/>
                </a:endParaRPr>
              </a:p>
              <a:p>
                <a:pPr algn="ctr">
                  <a:defRPr/>
                </a:pPr>
                <a:r>
                  <a:rPr lang="zh-CN" altLang="en-US" sz="2800">
                    <a:latin typeface="楷体_GB2312" charset="0"/>
                    <a:ea typeface="楷体_GB2312" charset="0"/>
                    <a:cs typeface="楷体_GB2312" charset="0"/>
                  </a:rPr>
                  <a:t>（</a:t>
                </a:r>
                <a:r>
                  <a:rPr lang="en-US" altLang="zh-CN" sz="2800">
                    <a:solidFill>
                      <a:schemeClr val="hlink"/>
                    </a:solidFill>
                    <a:latin typeface="楷体_GB2312" charset="0"/>
                    <a:ea typeface="楷体_GB2312" charset="0"/>
                    <a:cs typeface="楷体_GB2312" charset="0"/>
                  </a:rPr>
                  <a:t>P</a:t>
                </a:r>
                <a:r>
                  <a:rPr lang="en-US" altLang="zh-CN" sz="2800">
                    <a:latin typeface="楷体_GB2312" charset="0"/>
                    <a:ea typeface="楷体_GB2312" charset="0"/>
                    <a:cs typeface="楷体_GB2312" charset="0"/>
                  </a:rPr>
                  <a:t>roject</a:t>
                </a:r>
                <a:r>
                  <a:rPr lang="zh-CN" altLang="en-US" sz="2800">
                    <a:latin typeface="楷体_GB2312" charset="0"/>
                    <a:ea typeface="楷体_GB2312" charset="0"/>
                    <a:cs typeface="楷体_GB2312" charset="0"/>
                  </a:rPr>
                  <a:t>）</a:t>
                </a:r>
              </a:p>
            </p:txBody>
          </p:sp>
          <p:sp>
            <p:nvSpPr>
              <p:cNvPr id="14" name="Rectangle 7"/>
              <p:cNvSpPr>
                <a:spLocks noChangeArrowheads="1"/>
              </p:cNvSpPr>
              <p:nvPr/>
            </p:nvSpPr>
            <p:spPr bwMode="auto">
              <a:xfrm>
                <a:off x="2653" y="3385"/>
                <a:ext cx="1088" cy="4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800">
                    <a:latin typeface="楷体_GB2312" charset="0"/>
                    <a:ea typeface="楷体_GB2312" charset="0"/>
                    <a:cs typeface="楷体_GB2312" charset="0"/>
                    <a:hlinkClick r:id="" action="ppaction://noaction"/>
                  </a:rPr>
                  <a:t>产品</a:t>
                </a:r>
                <a:endParaRPr lang="zh-CN" altLang="en-US" sz="2800">
                  <a:latin typeface="楷体_GB2312" charset="0"/>
                  <a:ea typeface="楷体_GB2312" charset="0"/>
                  <a:cs typeface="楷体_GB2312" charset="0"/>
                </a:endParaRPr>
              </a:p>
              <a:p>
                <a:pPr algn="ctr">
                  <a:defRPr/>
                </a:pPr>
                <a:r>
                  <a:rPr lang="zh-CN" altLang="en-US" sz="2800">
                    <a:latin typeface="楷体_GB2312" charset="0"/>
                    <a:ea typeface="楷体_GB2312" charset="0"/>
                    <a:cs typeface="楷体_GB2312" charset="0"/>
                  </a:rPr>
                  <a:t>（</a:t>
                </a:r>
                <a:r>
                  <a:rPr lang="en-US" altLang="zh-CN" sz="2800">
                    <a:solidFill>
                      <a:schemeClr val="hlink"/>
                    </a:solidFill>
                    <a:latin typeface="楷体_GB2312" charset="0"/>
                    <a:ea typeface="楷体_GB2312" charset="0"/>
                    <a:cs typeface="楷体_GB2312" charset="0"/>
                  </a:rPr>
                  <a:t>P</a:t>
                </a:r>
                <a:r>
                  <a:rPr lang="en-US" altLang="zh-CN" sz="2800">
                    <a:latin typeface="楷体_GB2312" charset="0"/>
                    <a:ea typeface="楷体_GB2312" charset="0"/>
                    <a:cs typeface="楷体_GB2312" charset="0"/>
                  </a:rPr>
                  <a:t>roduct</a:t>
                </a:r>
                <a:r>
                  <a:rPr lang="zh-CN" altLang="en-US" sz="2800">
                    <a:latin typeface="楷体_GB2312" charset="0"/>
                    <a:ea typeface="楷体_GB2312" charset="0"/>
                    <a:cs typeface="楷体_GB2312" charset="0"/>
                  </a:rPr>
                  <a:t>）</a:t>
                </a:r>
              </a:p>
            </p:txBody>
          </p:sp>
          <p:sp>
            <p:nvSpPr>
              <p:cNvPr id="15" name="Line 8"/>
              <p:cNvSpPr>
                <a:spLocks noChangeShapeType="1"/>
              </p:cNvSpPr>
              <p:nvPr/>
            </p:nvSpPr>
            <p:spPr bwMode="auto">
              <a:xfrm>
                <a:off x="3152" y="1797"/>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6" name="Line 9"/>
              <p:cNvSpPr>
                <a:spLocks noChangeShapeType="1"/>
              </p:cNvSpPr>
              <p:nvPr/>
            </p:nvSpPr>
            <p:spPr bwMode="auto">
              <a:xfrm>
                <a:off x="1973" y="2568"/>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7" name="Line 10"/>
              <p:cNvSpPr>
                <a:spLocks noChangeShapeType="1"/>
              </p:cNvSpPr>
              <p:nvPr/>
            </p:nvSpPr>
            <p:spPr bwMode="auto">
              <a:xfrm>
                <a:off x="3198" y="2795"/>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grpSp>
        <p:sp>
          <p:nvSpPr>
            <p:cNvPr id="9" name="Line 15"/>
            <p:cNvSpPr>
              <a:spLocks noChangeShapeType="1"/>
            </p:cNvSpPr>
            <p:nvPr/>
          </p:nvSpPr>
          <p:spPr bwMode="auto">
            <a:xfrm>
              <a:off x="4059" y="1616"/>
              <a:ext cx="59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10" name="Rectangle 16"/>
            <p:cNvSpPr>
              <a:spLocks noChangeArrowheads="1"/>
            </p:cNvSpPr>
            <p:nvPr/>
          </p:nvSpPr>
          <p:spPr bwMode="auto">
            <a:xfrm>
              <a:off x="4558" y="2069"/>
              <a:ext cx="998" cy="5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a:latin typeface="楷体_GB2312" charset="0"/>
                  <a:ea typeface="楷体_GB2312" charset="0"/>
                  <a:cs typeface="楷体_GB2312" charset="0"/>
                </a:rPr>
                <a:t>工具</a:t>
              </a:r>
            </a:p>
            <a:p>
              <a:pPr algn="ctr">
                <a:defRPr/>
              </a:pPr>
              <a:r>
                <a:rPr lang="zh-CN" altLang="en-US">
                  <a:latin typeface="楷体_GB2312" charset="0"/>
                  <a:ea typeface="楷体_GB2312" charset="0"/>
                  <a:cs typeface="楷体_GB2312" charset="0"/>
                </a:rPr>
                <a:t>（</a:t>
              </a:r>
              <a:r>
                <a:rPr lang="en-US" altLang="zh-CN">
                  <a:latin typeface="楷体_GB2312" charset="0"/>
                  <a:ea typeface="楷体_GB2312" charset="0"/>
                  <a:cs typeface="楷体_GB2312" charset="0"/>
                </a:rPr>
                <a:t>Tools</a:t>
              </a:r>
              <a:r>
                <a:rPr lang="zh-CN" altLang="en-US">
                  <a:latin typeface="楷体_GB2312" charset="0"/>
                  <a:ea typeface="楷体_GB2312" charset="0"/>
                  <a:cs typeface="楷体_GB2312" charset="0"/>
                </a:rPr>
                <a:t>）</a:t>
              </a:r>
            </a:p>
          </p:txBody>
        </p:sp>
      </p:grpSp>
      <p:sp>
        <p:nvSpPr>
          <p:cNvPr id="18" name="Text Box 17"/>
          <p:cNvSpPr txBox="1">
            <a:spLocks noChangeArrowheads="1"/>
          </p:cNvSpPr>
          <p:nvPr/>
        </p:nvSpPr>
        <p:spPr bwMode="auto">
          <a:xfrm>
            <a:off x="6713538" y="20605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a:solidFill>
                  <a:schemeClr val="folHlink"/>
                </a:solidFill>
                <a:ea typeface="黑体" charset="0"/>
                <a:cs typeface="黑体" charset="0"/>
              </a:rPr>
              <a:t>自动化</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7</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33"/>
          <p:cNvGrpSpPr>
            <a:grpSpLocks/>
          </p:cNvGrpSpPr>
          <p:nvPr/>
        </p:nvGrpSpPr>
        <p:grpSpPr bwMode="auto">
          <a:xfrm>
            <a:off x="3495675" y="795338"/>
            <a:ext cx="2076450" cy="1206500"/>
            <a:chOff x="2202" y="823"/>
            <a:chExt cx="1308" cy="760"/>
          </a:xfrm>
        </p:grpSpPr>
        <p:pic>
          <p:nvPicPr>
            <p:cNvPr id="66621" name="Picture 2061" descr="BS0097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 y="1207"/>
              <a:ext cx="7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068"/>
            <p:cNvSpPr txBox="1">
              <a:spLocks noChangeArrowheads="1"/>
            </p:cNvSpPr>
            <p:nvPr/>
          </p:nvSpPr>
          <p:spPr bwMode="auto">
            <a:xfrm>
              <a:off x="2202" y="823"/>
              <a:ext cx="13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kumimoji="0" lang="zh-CN" altLang="en-US" sz="2000">
                  <a:effectLst>
                    <a:outerShdw blurRad="38100" dist="38100" dir="2700000" algn="tl">
                      <a:srgbClr val="000000"/>
                    </a:outerShdw>
                  </a:effectLst>
                  <a:latin typeface="Arial" charset="0"/>
                  <a:cs typeface="Times New Roman" charset="0"/>
                </a:rPr>
                <a:t>过程</a:t>
              </a:r>
              <a:endParaRPr kumimoji="0" lang="en-US" altLang="zh-CN" sz="2000">
                <a:effectLst>
                  <a:outerShdw blurRad="38100" dist="38100" dir="2700000" algn="tl">
                    <a:srgbClr val="000000"/>
                  </a:outerShdw>
                </a:effectLst>
                <a:latin typeface="Arial" charset="0"/>
                <a:cs typeface="Times New Roman" charset="0"/>
              </a:endParaRPr>
            </a:p>
            <a:p>
              <a:pPr>
                <a:defRPr/>
              </a:pPr>
              <a:r>
                <a:rPr kumimoji="0" lang="en-US" altLang="zh-CN" sz="2000">
                  <a:effectLst>
                    <a:outerShdw blurRad="38100" dist="38100" dir="2700000" algn="tl">
                      <a:srgbClr val="000000"/>
                    </a:outerShdw>
                  </a:effectLst>
                  <a:latin typeface="Arial" charset="0"/>
                  <a:cs typeface="Times New Roman" charset="0"/>
                </a:rPr>
                <a:t>(process)</a:t>
              </a:r>
            </a:p>
          </p:txBody>
        </p:sp>
      </p:grpSp>
      <p:grpSp>
        <p:nvGrpSpPr>
          <p:cNvPr id="7" name="Group 2082"/>
          <p:cNvGrpSpPr>
            <a:grpSpLocks/>
          </p:cNvGrpSpPr>
          <p:nvPr/>
        </p:nvGrpSpPr>
        <p:grpSpPr bwMode="auto">
          <a:xfrm>
            <a:off x="6419850" y="2365375"/>
            <a:ext cx="1776413" cy="1855788"/>
            <a:chOff x="4044" y="1922"/>
            <a:chExt cx="1119" cy="1169"/>
          </a:xfrm>
        </p:grpSpPr>
        <p:sp>
          <p:nvSpPr>
            <p:cNvPr id="8" name="Text Box 2069"/>
            <p:cNvSpPr txBox="1">
              <a:spLocks noChangeArrowheads="1"/>
            </p:cNvSpPr>
            <p:nvPr/>
          </p:nvSpPr>
          <p:spPr bwMode="auto">
            <a:xfrm>
              <a:off x="4044" y="1922"/>
              <a:ext cx="11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kumimoji="0" lang="zh-CN" altLang="en-US" sz="2000">
                  <a:effectLst>
                    <a:outerShdw blurRad="38100" dist="38100" dir="2700000" algn="tl">
                      <a:srgbClr val="000000"/>
                    </a:outerShdw>
                  </a:effectLst>
                  <a:latin typeface="Arial" charset="0"/>
                  <a:cs typeface="Times New Roman" charset="0"/>
                </a:rPr>
                <a:t>人员</a:t>
              </a:r>
              <a:endParaRPr kumimoji="0" lang="en-US" altLang="zh-CN" sz="2000">
                <a:effectLst>
                  <a:outerShdw blurRad="38100" dist="38100" dir="2700000" algn="tl">
                    <a:srgbClr val="000000"/>
                  </a:outerShdw>
                </a:effectLst>
                <a:latin typeface="Arial" charset="0"/>
                <a:cs typeface="Times New Roman" charset="0"/>
              </a:endParaRPr>
            </a:p>
            <a:p>
              <a:pPr>
                <a:defRPr/>
              </a:pPr>
              <a:r>
                <a:rPr kumimoji="0" lang="zh-CN" altLang="en-US" sz="2000">
                  <a:effectLst>
                    <a:outerShdw blurRad="38100" dist="38100" dir="2700000" algn="tl">
                      <a:srgbClr val="000000"/>
                    </a:outerShdw>
                  </a:effectLst>
                  <a:latin typeface="Arial" charset="0"/>
                  <a:cs typeface="Times New Roman" charset="0"/>
                </a:rPr>
                <a:t>（</a:t>
              </a:r>
              <a:r>
                <a:rPr kumimoji="0" lang="en-US" altLang="zh-CN" sz="2000">
                  <a:effectLst>
                    <a:outerShdw blurRad="38100" dist="38100" dir="2700000" algn="tl">
                      <a:srgbClr val="000000"/>
                    </a:outerShdw>
                  </a:effectLst>
                  <a:latin typeface="Arial" charset="0"/>
                  <a:cs typeface="Times New Roman" charset="0"/>
                </a:rPr>
                <a:t>people</a:t>
              </a:r>
              <a:r>
                <a:rPr kumimoji="0" lang="zh-CN" altLang="en-US" sz="2000">
                  <a:effectLst>
                    <a:outerShdw blurRad="38100" dist="38100" dir="2700000" algn="tl">
                      <a:srgbClr val="000000"/>
                    </a:outerShdw>
                  </a:effectLst>
                  <a:latin typeface="Arial" charset="0"/>
                  <a:cs typeface="Times New Roman" charset="0"/>
                </a:rPr>
                <a:t>）</a:t>
              </a:r>
            </a:p>
          </p:txBody>
        </p:sp>
        <p:pic>
          <p:nvPicPr>
            <p:cNvPr id="66620" name="Picture 2078" descr="MCj019541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 y="2322"/>
              <a:ext cx="929"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2081"/>
          <p:cNvGrpSpPr>
            <a:grpSpLocks/>
          </p:cNvGrpSpPr>
          <p:nvPr/>
        </p:nvGrpSpPr>
        <p:grpSpPr bwMode="auto">
          <a:xfrm>
            <a:off x="1200150" y="2271713"/>
            <a:ext cx="1563688" cy="2060575"/>
            <a:chOff x="778" y="2427"/>
            <a:chExt cx="985" cy="1298"/>
          </a:xfrm>
        </p:grpSpPr>
        <p:sp>
          <p:nvSpPr>
            <p:cNvPr id="11" name="Text Box 2070"/>
            <p:cNvSpPr txBox="1">
              <a:spLocks noChangeArrowheads="1"/>
            </p:cNvSpPr>
            <p:nvPr/>
          </p:nvSpPr>
          <p:spPr bwMode="auto">
            <a:xfrm>
              <a:off x="851" y="2427"/>
              <a:ext cx="9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kumimoji="0" lang="zh-CN" altLang="en-US" sz="2000">
                  <a:effectLst>
                    <a:outerShdw blurRad="38100" dist="38100" dir="2700000" algn="tl">
                      <a:srgbClr val="000000"/>
                    </a:outerShdw>
                  </a:effectLst>
                  <a:latin typeface="Arial" charset="0"/>
                  <a:cs typeface="Times New Roman" charset="0"/>
                </a:rPr>
                <a:t>工具</a:t>
              </a:r>
              <a:endParaRPr kumimoji="0" lang="en-US" altLang="zh-CN" sz="2000">
                <a:effectLst>
                  <a:outerShdw blurRad="38100" dist="38100" dir="2700000" algn="tl">
                    <a:srgbClr val="000000"/>
                  </a:outerShdw>
                </a:effectLst>
                <a:latin typeface="Arial" charset="0"/>
                <a:cs typeface="Times New Roman" charset="0"/>
              </a:endParaRPr>
            </a:p>
            <a:p>
              <a:pPr>
                <a:defRPr/>
              </a:pPr>
              <a:r>
                <a:rPr kumimoji="0" lang="en-US" altLang="zh-CN" sz="2000">
                  <a:effectLst>
                    <a:outerShdw blurRad="38100" dist="38100" dir="2700000" algn="tl">
                      <a:srgbClr val="000000"/>
                    </a:outerShdw>
                  </a:effectLst>
                  <a:latin typeface="Arial" charset="0"/>
                  <a:cs typeface="Times New Roman" charset="0"/>
                </a:rPr>
                <a:t>(tools)</a:t>
              </a:r>
            </a:p>
          </p:txBody>
        </p:sp>
        <p:pic>
          <p:nvPicPr>
            <p:cNvPr id="66617" name="Picture 2072" descr="j0305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 y="2833"/>
              <a:ext cx="738"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18" name="Picture 2079" descr="j0252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42156">
              <a:off x="683" y="3320"/>
              <a:ext cx="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2130"/>
          <p:cNvGrpSpPr>
            <a:grpSpLocks/>
          </p:cNvGrpSpPr>
          <p:nvPr/>
        </p:nvGrpSpPr>
        <p:grpSpPr bwMode="auto">
          <a:xfrm>
            <a:off x="3398838" y="4333875"/>
            <a:ext cx="2259012" cy="1643063"/>
            <a:chOff x="2141" y="3052"/>
            <a:chExt cx="1423" cy="1035"/>
          </a:xfrm>
        </p:grpSpPr>
        <p:sp>
          <p:nvSpPr>
            <p:cNvPr id="15" name="Text Box 2084"/>
            <p:cNvSpPr txBox="1">
              <a:spLocks noChangeArrowheads="1"/>
            </p:cNvSpPr>
            <p:nvPr/>
          </p:nvSpPr>
          <p:spPr bwMode="auto">
            <a:xfrm>
              <a:off x="2141" y="3052"/>
              <a:ext cx="14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2000">
                  <a:effectLst>
                    <a:outerShdw blurRad="38100" dist="38100" dir="2700000" algn="tl">
                      <a:srgbClr val="000000"/>
                    </a:outerShdw>
                  </a:effectLst>
                  <a:latin typeface="宋体" charset="0"/>
                </a:rPr>
                <a:t>产品</a:t>
              </a:r>
              <a:endParaRPr lang="en-US" altLang="zh-CN" sz="2000">
                <a:effectLst>
                  <a:outerShdw blurRad="38100" dist="38100" dir="2700000" algn="tl">
                    <a:srgbClr val="000000"/>
                  </a:outerShdw>
                </a:effectLst>
                <a:latin typeface="宋体" charset="0"/>
              </a:endParaRPr>
            </a:p>
            <a:p>
              <a:pPr>
                <a:defRPr/>
              </a:pPr>
              <a:r>
                <a:rPr lang="en-US" altLang="zh-CN" sz="2000">
                  <a:effectLst>
                    <a:outerShdw blurRad="38100" dist="38100" dir="2700000" algn="tl">
                      <a:srgbClr val="000000"/>
                    </a:outerShdw>
                  </a:effectLst>
                  <a:latin typeface="宋体" charset="0"/>
                </a:rPr>
                <a:t>(Product)</a:t>
              </a:r>
            </a:p>
          </p:txBody>
        </p:sp>
        <p:grpSp>
          <p:nvGrpSpPr>
            <p:cNvPr id="66582" name="Group 2088"/>
            <p:cNvGrpSpPr>
              <a:grpSpLocks noChangeAspect="1"/>
            </p:cNvGrpSpPr>
            <p:nvPr/>
          </p:nvGrpSpPr>
          <p:grpSpPr bwMode="auto">
            <a:xfrm>
              <a:off x="2201" y="3320"/>
              <a:ext cx="1119" cy="767"/>
              <a:chOff x="2201" y="3277"/>
              <a:chExt cx="1119" cy="810"/>
            </a:xfrm>
          </p:grpSpPr>
          <p:sp>
            <p:nvSpPr>
              <p:cNvPr id="66583" name="AutoShape 2087"/>
              <p:cNvSpPr>
                <a:spLocks noChangeAspect="1" noChangeArrowheads="1" noTextEdit="1"/>
              </p:cNvSpPr>
              <p:nvPr/>
            </p:nvSpPr>
            <p:spPr bwMode="auto">
              <a:xfrm>
                <a:off x="2201" y="3277"/>
                <a:ext cx="1119"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84" name="Freeform 2089"/>
              <p:cNvSpPr>
                <a:spLocks/>
              </p:cNvSpPr>
              <p:nvPr/>
            </p:nvSpPr>
            <p:spPr bwMode="auto">
              <a:xfrm>
                <a:off x="2201" y="3277"/>
                <a:ext cx="1119" cy="810"/>
              </a:xfrm>
              <a:custGeom>
                <a:avLst/>
                <a:gdLst>
                  <a:gd name="T0" fmla="*/ 182 w 2238"/>
                  <a:gd name="T1" fmla="*/ 19 h 2430"/>
                  <a:gd name="T2" fmla="*/ 258 w 2238"/>
                  <a:gd name="T3" fmla="*/ 48 h 2430"/>
                  <a:gd name="T4" fmla="*/ 273 w 2238"/>
                  <a:gd name="T5" fmla="*/ 55 h 2430"/>
                  <a:gd name="T6" fmla="*/ 194 w 2238"/>
                  <a:gd name="T7" fmla="*/ 38 h 2430"/>
                  <a:gd name="T8" fmla="*/ 140 w 2238"/>
                  <a:gd name="T9" fmla="*/ 20 h 2430"/>
                  <a:gd name="T10" fmla="*/ 208 w 2238"/>
                  <a:gd name="T11" fmla="*/ 51 h 2430"/>
                  <a:gd name="T12" fmla="*/ 280 w 2238"/>
                  <a:gd name="T13" fmla="*/ 71 h 2430"/>
                  <a:gd name="T14" fmla="*/ 222 w 2238"/>
                  <a:gd name="T15" fmla="*/ 63 h 2430"/>
                  <a:gd name="T16" fmla="*/ 140 w 2238"/>
                  <a:gd name="T17" fmla="*/ 41 h 2430"/>
                  <a:gd name="T18" fmla="*/ 157 w 2238"/>
                  <a:gd name="T19" fmla="*/ 52 h 2430"/>
                  <a:gd name="T20" fmla="*/ 222 w 2238"/>
                  <a:gd name="T21" fmla="*/ 75 h 2430"/>
                  <a:gd name="T22" fmla="*/ 236 w 2238"/>
                  <a:gd name="T23" fmla="*/ 81 h 2430"/>
                  <a:gd name="T24" fmla="*/ 167 w 2238"/>
                  <a:gd name="T25" fmla="*/ 68 h 2430"/>
                  <a:gd name="T26" fmla="*/ 117 w 2238"/>
                  <a:gd name="T27" fmla="*/ 56 h 2430"/>
                  <a:gd name="T28" fmla="*/ 168 w 2238"/>
                  <a:gd name="T29" fmla="*/ 77 h 2430"/>
                  <a:gd name="T30" fmla="*/ 216 w 2238"/>
                  <a:gd name="T31" fmla="*/ 90 h 2430"/>
                  <a:gd name="T32" fmla="*/ 174 w 2238"/>
                  <a:gd name="T33" fmla="*/ 86 h 2430"/>
                  <a:gd name="T34" fmla="*/ 116 w 2238"/>
                  <a:gd name="T35" fmla="*/ 74 h 2430"/>
                  <a:gd name="T36" fmla="*/ 134 w 2238"/>
                  <a:gd name="T37" fmla="*/ 84 h 2430"/>
                  <a:gd name="T38" fmla="*/ 208 w 2238"/>
                  <a:gd name="T39" fmla="*/ 106 h 2430"/>
                  <a:gd name="T40" fmla="*/ 223 w 2238"/>
                  <a:gd name="T41" fmla="*/ 113 h 2430"/>
                  <a:gd name="T42" fmla="*/ 146 w 2238"/>
                  <a:gd name="T43" fmla="*/ 100 h 2430"/>
                  <a:gd name="T44" fmla="*/ 92 w 2238"/>
                  <a:gd name="T45" fmla="*/ 89 h 2430"/>
                  <a:gd name="T46" fmla="*/ 160 w 2238"/>
                  <a:gd name="T47" fmla="*/ 112 h 2430"/>
                  <a:gd name="T48" fmla="*/ 231 w 2238"/>
                  <a:gd name="T49" fmla="*/ 130 h 2430"/>
                  <a:gd name="T50" fmla="*/ 173 w 2238"/>
                  <a:gd name="T51" fmla="*/ 123 h 2430"/>
                  <a:gd name="T52" fmla="*/ 91 w 2238"/>
                  <a:gd name="T53" fmla="*/ 107 h 2430"/>
                  <a:gd name="T54" fmla="*/ 109 w 2238"/>
                  <a:gd name="T55" fmla="*/ 116 h 2430"/>
                  <a:gd name="T56" fmla="*/ 184 w 2238"/>
                  <a:gd name="T57" fmla="*/ 137 h 2430"/>
                  <a:gd name="T58" fmla="*/ 200 w 2238"/>
                  <a:gd name="T59" fmla="*/ 144 h 2430"/>
                  <a:gd name="T60" fmla="*/ 121 w 2238"/>
                  <a:gd name="T61" fmla="*/ 132 h 2430"/>
                  <a:gd name="T62" fmla="*/ 65 w 2238"/>
                  <a:gd name="T63" fmla="*/ 121 h 2430"/>
                  <a:gd name="T64" fmla="*/ 135 w 2238"/>
                  <a:gd name="T65" fmla="*/ 143 h 2430"/>
                  <a:gd name="T66" fmla="*/ 208 w 2238"/>
                  <a:gd name="T67" fmla="*/ 161 h 2430"/>
                  <a:gd name="T68" fmla="*/ 150 w 2238"/>
                  <a:gd name="T69" fmla="*/ 155 h 2430"/>
                  <a:gd name="T70" fmla="*/ 64 w 2238"/>
                  <a:gd name="T71" fmla="*/ 139 h 2430"/>
                  <a:gd name="T72" fmla="*/ 82 w 2238"/>
                  <a:gd name="T73" fmla="*/ 148 h 2430"/>
                  <a:gd name="T74" fmla="*/ 161 w 2238"/>
                  <a:gd name="T75" fmla="*/ 169 h 2430"/>
                  <a:gd name="T76" fmla="*/ 177 w 2238"/>
                  <a:gd name="T77" fmla="*/ 176 h 2430"/>
                  <a:gd name="T78" fmla="*/ 95 w 2238"/>
                  <a:gd name="T79" fmla="*/ 164 h 2430"/>
                  <a:gd name="T80" fmla="*/ 35 w 2238"/>
                  <a:gd name="T81" fmla="*/ 153 h 2430"/>
                  <a:gd name="T82" fmla="*/ 110 w 2238"/>
                  <a:gd name="T83" fmla="*/ 176 h 2430"/>
                  <a:gd name="T84" fmla="*/ 187 w 2238"/>
                  <a:gd name="T85" fmla="*/ 194 h 2430"/>
                  <a:gd name="T86" fmla="*/ 126 w 2238"/>
                  <a:gd name="T87" fmla="*/ 188 h 2430"/>
                  <a:gd name="T88" fmla="*/ 33 w 2238"/>
                  <a:gd name="T89" fmla="*/ 171 h 2430"/>
                  <a:gd name="T90" fmla="*/ 54 w 2238"/>
                  <a:gd name="T91" fmla="*/ 181 h 2430"/>
                  <a:gd name="T92" fmla="*/ 139 w 2238"/>
                  <a:gd name="T93" fmla="*/ 203 h 2430"/>
                  <a:gd name="T94" fmla="*/ 156 w 2238"/>
                  <a:gd name="T95" fmla="*/ 210 h 2430"/>
                  <a:gd name="T96" fmla="*/ 68 w 2238"/>
                  <a:gd name="T97" fmla="*/ 199 h 2430"/>
                  <a:gd name="T98" fmla="*/ 1 w 2238"/>
                  <a:gd name="T99" fmla="*/ 185 h 2430"/>
                  <a:gd name="T100" fmla="*/ 122 w 2238"/>
                  <a:gd name="T101" fmla="*/ 215 h 2430"/>
                  <a:gd name="T102" fmla="*/ 232 w 2238"/>
                  <a:gd name="T103" fmla="*/ 227 h 2430"/>
                  <a:gd name="T104" fmla="*/ 326 w 2238"/>
                  <a:gd name="T105" fmla="*/ 236 h 2430"/>
                  <a:gd name="T106" fmla="*/ 420 w 2238"/>
                  <a:gd name="T107" fmla="*/ 264 h 2430"/>
                  <a:gd name="T108" fmla="*/ 464 w 2238"/>
                  <a:gd name="T109" fmla="*/ 194 h 2430"/>
                  <a:gd name="T110" fmla="*/ 546 w 2238"/>
                  <a:gd name="T111" fmla="*/ 122 h 2430"/>
                  <a:gd name="T112" fmla="*/ 479 w 2238"/>
                  <a:gd name="T113" fmla="*/ 77 h 2430"/>
                  <a:gd name="T114" fmla="*/ 385 w 2238"/>
                  <a:gd name="T115" fmla="*/ 61 h 2430"/>
                  <a:gd name="T116" fmla="*/ 283 w 2238"/>
                  <a:gd name="T117" fmla="*/ 47 h 2430"/>
                  <a:gd name="T118" fmla="*/ 168 w 2238"/>
                  <a:gd name="T119" fmla="*/ 8 h 24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38" h="2430">
                    <a:moveTo>
                      <a:pt x="607" y="0"/>
                    </a:moveTo>
                    <a:lnTo>
                      <a:pt x="606" y="4"/>
                    </a:lnTo>
                    <a:lnTo>
                      <a:pt x="605" y="8"/>
                    </a:lnTo>
                    <a:lnTo>
                      <a:pt x="604" y="14"/>
                    </a:lnTo>
                    <a:lnTo>
                      <a:pt x="602" y="18"/>
                    </a:lnTo>
                    <a:lnTo>
                      <a:pt x="644" y="72"/>
                    </a:lnTo>
                    <a:lnTo>
                      <a:pt x="685" y="123"/>
                    </a:lnTo>
                    <a:lnTo>
                      <a:pt x="726" y="169"/>
                    </a:lnTo>
                    <a:lnTo>
                      <a:pt x="765" y="213"/>
                    </a:lnTo>
                    <a:lnTo>
                      <a:pt x="804" y="252"/>
                    </a:lnTo>
                    <a:lnTo>
                      <a:pt x="843" y="289"/>
                    </a:lnTo>
                    <a:lnTo>
                      <a:pt x="881" y="323"/>
                    </a:lnTo>
                    <a:lnTo>
                      <a:pt x="919" y="353"/>
                    </a:lnTo>
                    <a:lnTo>
                      <a:pt x="956" y="382"/>
                    </a:lnTo>
                    <a:lnTo>
                      <a:pt x="993" y="407"/>
                    </a:lnTo>
                    <a:lnTo>
                      <a:pt x="1029" y="432"/>
                    </a:lnTo>
                    <a:lnTo>
                      <a:pt x="1065" y="454"/>
                    </a:lnTo>
                    <a:lnTo>
                      <a:pt x="1101" y="474"/>
                    </a:lnTo>
                    <a:lnTo>
                      <a:pt x="1137" y="493"/>
                    </a:lnTo>
                    <a:lnTo>
                      <a:pt x="1171" y="511"/>
                    </a:lnTo>
                    <a:lnTo>
                      <a:pt x="1207" y="527"/>
                    </a:lnTo>
                    <a:lnTo>
                      <a:pt x="1169" y="518"/>
                    </a:lnTo>
                    <a:lnTo>
                      <a:pt x="1130" y="507"/>
                    </a:lnTo>
                    <a:lnTo>
                      <a:pt x="1092" y="495"/>
                    </a:lnTo>
                    <a:lnTo>
                      <a:pt x="1053" y="481"/>
                    </a:lnTo>
                    <a:lnTo>
                      <a:pt x="1015" y="466"/>
                    </a:lnTo>
                    <a:lnTo>
                      <a:pt x="976" y="450"/>
                    </a:lnTo>
                    <a:lnTo>
                      <a:pt x="935" y="432"/>
                    </a:lnTo>
                    <a:lnTo>
                      <a:pt x="896" y="412"/>
                    </a:lnTo>
                    <a:lnTo>
                      <a:pt x="856" y="388"/>
                    </a:lnTo>
                    <a:lnTo>
                      <a:pt x="815" y="365"/>
                    </a:lnTo>
                    <a:lnTo>
                      <a:pt x="774" y="338"/>
                    </a:lnTo>
                    <a:lnTo>
                      <a:pt x="733" y="309"/>
                    </a:lnTo>
                    <a:lnTo>
                      <a:pt x="691" y="278"/>
                    </a:lnTo>
                    <a:lnTo>
                      <a:pt x="648" y="245"/>
                    </a:lnTo>
                    <a:lnTo>
                      <a:pt x="606" y="209"/>
                    </a:lnTo>
                    <a:lnTo>
                      <a:pt x="562" y="170"/>
                    </a:lnTo>
                    <a:lnTo>
                      <a:pt x="561" y="174"/>
                    </a:lnTo>
                    <a:lnTo>
                      <a:pt x="560" y="179"/>
                    </a:lnTo>
                    <a:lnTo>
                      <a:pt x="559" y="183"/>
                    </a:lnTo>
                    <a:lnTo>
                      <a:pt x="557" y="187"/>
                    </a:lnTo>
                    <a:lnTo>
                      <a:pt x="599" y="234"/>
                    </a:lnTo>
                    <a:lnTo>
                      <a:pt x="638" y="278"/>
                    </a:lnTo>
                    <a:lnTo>
                      <a:pt x="678" y="319"/>
                    </a:lnTo>
                    <a:lnTo>
                      <a:pt x="718" y="357"/>
                    </a:lnTo>
                    <a:lnTo>
                      <a:pt x="756" y="394"/>
                    </a:lnTo>
                    <a:lnTo>
                      <a:pt x="794" y="427"/>
                    </a:lnTo>
                    <a:lnTo>
                      <a:pt x="832" y="457"/>
                    </a:lnTo>
                    <a:lnTo>
                      <a:pt x="868" y="485"/>
                    </a:lnTo>
                    <a:lnTo>
                      <a:pt x="905" y="512"/>
                    </a:lnTo>
                    <a:lnTo>
                      <a:pt x="942" y="537"/>
                    </a:lnTo>
                    <a:lnTo>
                      <a:pt x="978" y="560"/>
                    </a:lnTo>
                    <a:lnTo>
                      <a:pt x="1014" y="581"/>
                    </a:lnTo>
                    <a:lnTo>
                      <a:pt x="1049" y="601"/>
                    </a:lnTo>
                    <a:lnTo>
                      <a:pt x="1084" y="620"/>
                    </a:lnTo>
                    <a:lnTo>
                      <a:pt x="1120" y="638"/>
                    </a:lnTo>
                    <a:lnTo>
                      <a:pt x="1154" y="656"/>
                    </a:lnTo>
                    <a:lnTo>
                      <a:pt x="1116" y="646"/>
                    </a:lnTo>
                    <a:lnTo>
                      <a:pt x="1078" y="635"/>
                    </a:lnTo>
                    <a:lnTo>
                      <a:pt x="1040" y="623"/>
                    </a:lnTo>
                    <a:lnTo>
                      <a:pt x="1002" y="609"/>
                    </a:lnTo>
                    <a:lnTo>
                      <a:pt x="963" y="596"/>
                    </a:lnTo>
                    <a:lnTo>
                      <a:pt x="925" y="581"/>
                    </a:lnTo>
                    <a:lnTo>
                      <a:pt x="886" y="563"/>
                    </a:lnTo>
                    <a:lnTo>
                      <a:pt x="847" y="545"/>
                    </a:lnTo>
                    <a:lnTo>
                      <a:pt x="806" y="525"/>
                    </a:lnTo>
                    <a:lnTo>
                      <a:pt x="766" y="503"/>
                    </a:lnTo>
                    <a:lnTo>
                      <a:pt x="726" y="480"/>
                    </a:lnTo>
                    <a:lnTo>
                      <a:pt x="685" y="454"/>
                    </a:lnTo>
                    <a:lnTo>
                      <a:pt x="644" y="427"/>
                    </a:lnTo>
                    <a:lnTo>
                      <a:pt x="601" y="398"/>
                    </a:lnTo>
                    <a:lnTo>
                      <a:pt x="559" y="367"/>
                    </a:lnTo>
                    <a:lnTo>
                      <a:pt x="516" y="333"/>
                    </a:lnTo>
                    <a:lnTo>
                      <a:pt x="515" y="337"/>
                    </a:lnTo>
                    <a:lnTo>
                      <a:pt x="514" y="341"/>
                    </a:lnTo>
                    <a:lnTo>
                      <a:pt x="513" y="346"/>
                    </a:lnTo>
                    <a:lnTo>
                      <a:pt x="511" y="350"/>
                    </a:lnTo>
                    <a:lnTo>
                      <a:pt x="552" y="391"/>
                    </a:lnTo>
                    <a:lnTo>
                      <a:pt x="590" y="431"/>
                    </a:lnTo>
                    <a:lnTo>
                      <a:pt x="627" y="466"/>
                    </a:lnTo>
                    <a:lnTo>
                      <a:pt x="661" y="499"/>
                    </a:lnTo>
                    <a:lnTo>
                      <a:pt x="696" y="529"/>
                    </a:lnTo>
                    <a:lnTo>
                      <a:pt x="729" y="557"/>
                    </a:lnTo>
                    <a:lnTo>
                      <a:pt x="761" y="583"/>
                    </a:lnTo>
                    <a:lnTo>
                      <a:pt x="794" y="608"/>
                    </a:lnTo>
                    <a:lnTo>
                      <a:pt x="825" y="631"/>
                    </a:lnTo>
                    <a:lnTo>
                      <a:pt x="856" y="653"/>
                    </a:lnTo>
                    <a:lnTo>
                      <a:pt x="887" y="673"/>
                    </a:lnTo>
                    <a:lnTo>
                      <a:pt x="919" y="692"/>
                    </a:lnTo>
                    <a:lnTo>
                      <a:pt x="950" y="711"/>
                    </a:lnTo>
                    <a:lnTo>
                      <a:pt x="983" y="729"/>
                    </a:lnTo>
                    <a:lnTo>
                      <a:pt x="1016" y="745"/>
                    </a:lnTo>
                    <a:lnTo>
                      <a:pt x="1049" y="763"/>
                    </a:lnTo>
                    <a:lnTo>
                      <a:pt x="1012" y="754"/>
                    </a:lnTo>
                    <a:lnTo>
                      <a:pt x="977" y="743"/>
                    </a:lnTo>
                    <a:lnTo>
                      <a:pt x="941" y="733"/>
                    </a:lnTo>
                    <a:lnTo>
                      <a:pt x="906" y="721"/>
                    </a:lnTo>
                    <a:lnTo>
                      <a:pt x="873" y="710"/>
                    </a:lnTo>
                    <a:lnTo>
                      <a:pt x="839" y="696"/>
                    </a:lnTo>
                    <a:lnTo>
                      <a:pt x="805" y="683"/>
                    </a:lnTo>
                    <a:lnTo>
                      <a:pt x="771" y="668"/>
                    </a:lnTo>
                    <a:lnTo>
                      <a:pt x="736" y="651"/>
                    </a:lnTo>
                    <a:lnTo>
                      <a:pt x="701" y="634"/>
                    </a:lnTo>
                    <a:lnTo>
                      <a:pt x="666" y="615"/>
                    </a:lnTo>
                    <a:lnTo>
                      <a:pt x="629" y="594"/>
                    </a:lnTo>
                    <a:lnTo>
                      <a:pt x="591" y="571"/>
                    </a:lnTo>
                    <a:lnTo>
                      <a:pt x="553" y="547"/>
                    </a:lnTo>
                    <a:lnTo>
                      <a:pt x="513" y="519"/>
                    </a:lnTo>
                    <a:lnTo>
                      <a:pt x="470" y="491"/>
                    </a:lnTo>
                    <a:lnTo>
                      <a:pt x="469" y="495"/>
                    </a:lnTo>
                    <a:lnTo>
                      <a:pt x="468" y="499"/>
                    </a:lnTo>
                    <a:lnTo>
                      <a:pt x="465" y="503"/>
                    </a:lnTo>
                    <a:lnTo>
                      <a:pt x="464" y="507"/>
                    </a:lnTo>
                    <a:lnTo>
                      <a:pt x="502" y="544"/>
                    </a:lnTo>
                    <a:lnTo>
                      <a:pt x="537" y="576"/>
                    </a:lnTo>
                    <a:lnTo>
                      <a:pt x="569" y="605"/>
                    </a:lnTo>
                    <a:lnTo>
                      <a:pt x="597" y="631"/>
                    </a:lnTo>
                    <a:lnTo>
                      <a:pt x="623" y="654"/>
                    </a:lnTo>
                    <a:lnTo>
                      <a:pt x="647" y="675"/>
                    </a:lnTo>
                    <a:lnTo>
                      <a:pt x="669" y="694"/>
                    </a:lnTo>
                    <a:lnTo>
                      <a:pt x="691" y="710"/>
                    </a:lnTo>
                    <a:lnTo>
                      <a:pt x="713" y="726"/>
                    </a:lnTo>
                    <a:lnTo>
                      <a:pt x="735" y="741"/>
                    </a:lnTo>
                    <a:lnTo>
                      <a:pt x="757" y="755"/>
                    </a:lnTo>
                    <a:lnTo>
                      <a:pt x="780" y="769"/>
                    </a:lnTo>
                    <a:lnTo>
                      <a:pt x="805" y="782"/>
                    </a:lnTo>
                    <a:lnTo>
                      <a:pt x="832" y="797"/>
                    </a:lnTo>
                    <a:lnTo>
                      <a:pt x="862" y="812"/>
                    </a:lnTo>
                    <a:lnTo>
                      <a:pt x="894" y="829"/>
                    </a:lnTo>
                    <a:lnTo>
                      <a:pt x="858" y="819"/>
                    </a:lnTo>
                    <a:lnTo>
                      <a:pt x="826" y="812"/>
                    </a:lnTo>
                    <a:lnTo>
                      <a:pt x="796" y="804"/>
                    </a:lnTo>
                    <a:lnTo>
                      <a:pt x="769" y="799"/>
                    </a:lnTo>
                    <a:lnTo>
                      <a:pt x="743" y="792"/>
                    </a:lnTo>
                    <a:lnTo>
                      <a:pt x="718" y="785"/>
                    </a:lnTo>
                    <a:lnTo>
                      <a:pt x="693" y="778"/>
                    </a:lnTo>
                    <a:lnTo>
                      <a:pt x="670" y="770"/>
                    </a:lnTo>
                    <a:lnTo>
                      <a:pt x="645" y="762"/>
                    </a:lnTo>
                    <a:lnTo>
                      <a:pt x="620" y="752"/>
                    </a:lnTo>
                    <a:lnTo>
                      <a:pt x="593" y="740"/>
                    </a:lnTo>
                    <a:lnTo>
                      <a:pt x="564" y="726"/>
                    </a:lnTo>
                    <a:lnTo>
                      <a:pt x="533" y="710"/>
                    </a:lnTo>
                    <a:lnTo>
                      <a:pt x="500" y="691"/>
                    </a:lnTo>
                    <a:lnTo>
                      <a:pt x="463" y="669"/>
                    </a:lnTo>
                    <a:lnTo>
                      <a:pt x="422" y="643"/>
                    </a:lnTo>
                    <a:lnTo>
                      <a:pt x="420" y="647"/>
                    </a:lnTo>
                    <a:lnTo>
                      <a:pt x="419" y="650"/>
                    </a:lnTo>
                    <a:lnTo>
                      <a:pt x="417" y="654"/>
                    </a:lnTo>
                    <a:lnTo>
                      <a:pt x="416" y="658"/>
                    </a:lnTo>
                    <a:lnTo>
                      <a:pt x="456" y="692"/>
                    </a:lnTo>
                    <a:lnTo>
                      <a:pt x="495" y="725"/>
                    </a:lnTo>
                    <a:lnTo>
                      <a:pt x="534" y="756"/>
                    </a:lnTo>
                    <a:lnTo>
                      <a:pt x="574" y="785"/>
                    </a:lnTo>
                    <a:lnTo>
                      <a:pt x="612" y="814"/>
                    </a:lnTo>
                    <a:lnTo>
                      <a:pt x="648" y="840"/>
                    </a:lnTo>
                    <a:lnTo>
                      <a:pt x="685" y="865"/>
                    </a:lnTo>
                    <a:lnTo>
                      <a:pt x="722" y="889"/>
                    </a:lnTo>
                    <a:lnTo>
                      <a:pt x="758" y="912"/>
                    </a:lnTo>
                    <a:lnTo>
                      <a:pt x="794" y="934"/>
                    </a:lnTo>
                    <a:lnTo>
                      <a:pt x="829" y="954"/>
                    </a:lnTo>
                    <a:lnTo>
                      <a:pt x="865" y="974"/>
                    </a:lnTo>
                    <a:lnTo>
                      <a:pt x="900" y="994"/>
                    </a:lnTo>
                    <a:lnTo>
                      <a:pt x="934" y="1013"/>
                    </a:lnTo>
                    <a:lnTo>
                      <a:pt x="969" y="1030"/>
                    </a:lnTo>
                    <a:lnTo>
                      <a:pt x="1003" y="1048"/>
                    </a:lnTo>
                    <a:lnTo>
                      <a:pt x="966" y="1039"/>
                    </a:lnTo>
                    <a:lnTo>
                      <a:pt x="928" y="1028"/>
                    </a:lnTo>
                    <a:lnTo>
                      <a:pt x="892" y="1017"/>
                    </a:lnTo>
                    <a:lnTo>
                      <a:pt x="854" y="1004"/>
                    </a:lnTo>
                    <a:lnTo>
                      <a:pt x="815" y="992"/>
                    </a:lnTo>
                    <a:lnTo>
                      <a:pt x="777" y="980"/>
                    </a:lnTo>
                    <a:lnTo>
                      <a:pt x="739" y="965"/>
                    </a:lnTo>
                    <a:lnTo>
                      <a:pt x="700" y="950"/>
                    </a:lnTo>
                    <a:lnTo>
                      <a:pt x="661" y="935"/>
                    </a:lnTo>
                    <a:lnTo>
                      <a:pt x="621" y="919"/>
                    </a:lnTo>
                    <a:lnTo>
                      <a:pt x="581" y="899"/>
                    </a:lnTo>
                    <a:lnTo>
                      <a:pt x="540" y="880"/>
                    </a:lnTo>
                    <a:lnTo>
                      <a:pt x="499" y="860"/>
                    </a:lnTo>
                    <a:lnTo>
                      <a:pt x="457" y="840"/>
                    </a:lnTo>
                    <a:lnTo>
                      <a:pt x="415" y="816"/>
                    </a:lnTo>
                    <a:lnTo>
                      <a:pt x="371" y="792"/>
                    </a:lnTo>
                    <a:lnTo>
                      <a:pt x="370" y="796"/>
                    </a:lnTo>
                    <a:lnTo>
                      <a:pt x="369" y="799"/>
                    </a:lnTo>
                    <a:lnTo>
                      <a:pt x="367" y="803"/>
                    </a:lnTo>
                    <a:lnTo>
                      <a:pt x="366" y="807"/>
                    </a:lnTo>
                    <a:lnTo>
                      <a:pt x="407" y="840"/>
                    </a:lnTo>
                    <a:lnTo>
                      <a:pt x="446" y="870"/>
                    </a:lnTo>
                    <a:lnTo>
                      <a:pt x="485" y="899"/>
                    </a:lnTo>
                    <a:lnTo>
                      <a:pt x="524" y="928"/>
                    </a:lnTo>
                    <a:lnTo>
                      <a:pt x="562" y="954"/>
                    </a:lnTo>
                    <a:lnTo>
                      <a:pt x="600" y="980"/>
                    </a:lnTo>
                    <a:lnTo>
                      <a:pt x="637" y="1004"/>
                    </a:lnTo>
                    <a:lnTo>
                      <a:pt x="674" y="1028"/>
                    </a:lnTo>
                    <a:lnTo>
                      <a:pt x="710" y="1049"/>
                    </a:lnTo>
                    <a:lnTo>
                      <a:pt x="746" y="1071"/>
                    </a:lnTo>
                    <a:lnTo>
                      <a:pt x="782" y="1092"/>
                    </a:lnTo>
                    <a:lnTo>
                      <a:pt x="817" y="1111"/>
                    </a:lnTo>
                    <a:lnTo>
                      <a:pt x="852" y="1130"/>
                    </a:lnTo>
                    <a:lnTo>
                      <a:pt x="887" y="1149"/>
                    </a:lnTo>
                    <a:lnTo>
                      <a:pt x="921" y="1167"/>
                    </a:lnTo>
                    <a:lnTo>
                      <a:pt x="956" y="1184"/>
                    </a:lnTo>
                    <a:lnTo>
                      <a:pt x="919" y="1175"/>
                    </a:lnTo>
                    <a:lnTo>
                      <a:pt x="882" y="1164"/>
                    </a:lnTo>
                    <a:lnTo>
                      <a:pt x="844" y="1154"/>
                    </a:lnTo>
                    <a:lnTo>
                      <a:pt x="806" y="1142"/>
                    </a:lnTo>
                    <a:lnTo>
                      <a:pt x="768" y="1131"/>
                    </a:lnTo>
                    <a:lnTo>
                      <a:pt x="730" y="1119"/>
                    </a:lnTo>
                    <a:lnTo>
                      <a:pt x="691" y="1105"/>
                    </a:lnTo>
                    <a:lnTo>
                      <a:pt x="652" y="1090"/>
                    </a:lnTo>
                    <a:lnTo>
                      <a:pt x="613" y="1075"/>
                    </a:lnTo>
                    <a:lnTo>
                      <a:pt x="572" y="1059"/>
                    </a:lnTo>
                    <a:lnTo>
                      <a:pt x="532" y="1043"/>
                    </a:lnTo>
                    <a:lnTo>
                      <a:pt x="491" y="1024"/>
                    </a:lnTo>
                    <a:lnTo>
                      <a:pt x="449" y="1004"/>
                    </a:lnTo>
                    <a:lnTo>
                      <a:pt x="407" y="984"/>
                    </a:lnTo>
                    <a:lnTo>
                      <a:pt x="363" y="961"/>
                    </a:lnTo>
                    <a:lnTo>
                      <a:pt x="319" y="938"/>
                    </a:lnTo>
                    <a:lnTo>
                      <a:pt x="318" y="942"/>
                    </a:lnTo>
                    <a:lnTo>
                      <a:pt x="317" y="944"/>
                    </a:lnTo>
                    <a:lnTo>
                      <a:pt x="314" y="949"/>
                    </a:lnTo>
                    <a:lnTo>
                      <a:pt x="313" y="953"/>
                    </a:lnTo>
                    <a:lnTo>
                      <a:pt x="355" y="984"/>
                    </a:lnTo>
                    <a:lnTo>
                      <a:pt x="395" y="1014"/>
                    </a:lnTo>
                    <a:lnTo>
                      <a:pt x="434" y="1043"/>
                    </a:lnTo>
                    <a:lnTo>
                      <a:pt x="473" y="1070"/>
                    </a:lnTo>
                    <a:lnTo>
                      <a:pt x="513" y="1097"/>
                    </a:lnTo>
                    <a:lnTo>
                      <a:pt x="551" y="1122"/>
                    </a:lnTo>
                    <a:lnTo>
                      <a:pt x="589" y="1145"/>
                    </a:lnTo>
                    <a:lnTo>
                      <a:pt x="625" y="1168"/>
                    </a:lnTo>
                    <a:lnTo>
                      <a:pt x="662" y="1190"/>
                    </a:lnTo>
                    <a:lnTo>
                      <a:pt x="698" y="1210"/>
                    </a:lnTo>
                    <a:lnTo>
                      <a:pt x="735" y="1231"/>
                    </a:lnTo>
                    <a:lnTo>
                      <a:pt x="771" y="1250"/>
                    </a:lnTo>
                    <a:lnTo>
                      <a:pt x="805" y="1269"/>
                    </a:lnTo>
                    <a:lnTo>
                      <a:pt x="841" y="1287"/>
                    </a:lnTo>
                    <a:lnTo>
                      <a:pt x="875" y="1304"/>
                    </a:lnTo>
                    <a:lnTo>
                      <a:pt x="910" y="1322"/>
                    </a:lnTo>
                    <a:lnTo>
                      <a:pt x="873" y="1312"/>
                    </a:lnTo>
                    <a:lnTo>
                      <a:pt x="835" y="1303"/>
                    </a:lnTo>
                    <a:lnTo>
                      <a:pt x="798" y="1293"/>
                    </a:lnTo>
                    <a:lnTo>
                      <a:pt x="760" y="1282"/>
                    </a:lnTo>
                    <a:lnTo>
                      <a:pt x="721" y="1272"/>
                    </a:lnTo>
                    <a:lnTo>
                      <a:pt x="683" y="1259"/>
                    </a:lnTo>
                    <a:lnTo>
                      <a:pt x="644" y="1246"/>
                    </a:lnTo>
                    <a:lnTo>
                      <a:pt x="605" y="1232"/>
                    </a:lnTo>
                    <a:lnTo>
                      <a:pt x="564" y="1218"/>
                    </a:lnTo>
                    <a:lnTo>
                      <a:pt x="523" y="1202"/>
                    </a:lnTo>
                    <a:lnTo>
                      <a:pt x="481" y="1186"/>
                    </a:lnTo>
                    <a:lnTo>
                      <a:pt x="440" y="1167"/>
                    </a:lnTo>
                    <a:lnTo>
                      <a:pt x="397" y="1148"/>
                    </a:lnTo>
                    <a:lnTo>
                      <a:pt x="354" y="1127"/>
                    </a:lnTo>
                    <a:lnTo>
                      <a:pt x="309" y="1104"/>
                    </a:lnTo>
                    <a:lnTo>
                      <a:pt x="264" y="1081"/>
                    </a:lnTo>
                    <a:lnTo>
                      <a:pt x="263" y="1085"/>
                    </a:lnTo>
                    <a:lnTo>
                      <a:pt x="261" y="1088"/>
                    </a:lnTo>
                    <a:lnTo>
                      <a:pt x="259" y="1092"/>
                    </a:lnTo>
                    <a:lnTo>
                      <a:pt x="258" y="1096"/>
                    </a:lnTo>
                    <a:lnTo>
                      <a:pt x="301" y="1127"/>
                    </a:lnTo>
                    <a:lnTo>
                      <a:pt x="342" y="1157"/>
                    </a:lnTo>
                    <a:lnTo>
                      <a:pt x="382" y="1187"/>
                    </a:lnTo>
                    <a:lnTo>
                      <a:pt x="423" y="1214"/>
                    </a:lnTo>
                    <a:lnTo>
                      <a:pt x="462" y="1240"/>
                    </a:lnTo>
                    <a:lnTo>
                      <a:pt x="501" y="1265"/>
                    </a:lnTo>
                    <a:lnTo>
                      <a:pt x="539" y="1289"/>
                    </a:lnTo>
                    <a:lnTo>
                      <a:pt x="577" y="1311"/>
                    </a:lnTo>
                    <a:lnTo>
                      <a:pt x="615" y="1333"/>
                    </a:lnTo>
                    <a:lnTo>
                      <a:pt x="652" y="1353"/>
                    </a:lnTo>
                    <a:lnTo>
                      <a:pt x="688" y="1374"/>
                    </a:lnTo>
                    <a:lnTo>
                      <a:pt x="724" y="1393"/>
                    </a:lnTo>
                    <a:lnTo>
                      <a:pt x="760" y="1412"/>
                    </a:lnTo>
                    <a:lnTo>
                      <a:pt x="796" y="1430"/>
                    </a:lnTo>
                    <a:lnTo>
                      <a:pt x="832" y="1447"/>
                    </a:lnTo>
                    <a:lnTo>
                      <a:pt x="866" y="1464"/>
                    </a:lnTo>
                    <a:lnTo>
                      <a:pt x="828" y="1456"/>
                    </a:lnTo>
                    <a:lnTo>
                      <a:pt x="791" y="1446"/>
                    </a:lnTo>
                    <a:lnTo>
                      <a:pt x="753" y="1436"/>
                    </a:lnTo>
                    <a:lnTo>
                      <a:pt x="714" y="1426"/>
                    </a:lnTo>
                    <a:lnTo>
                      <a:pt x="676" y="1415"/>
                    </a:lnTo>
                    <a:lnTo>
                      <a:pt x="636" y="1404"/>
                    </a:lnTo>
                    <a:lnTo>
                      <a:pt x="597" y="1391"/>
                    </a:lnTo>
                    <a:lnTo>
                      <a:pt x="556" y="1378"/>
                    </a:lnTo>
                    <a:lnTo>
                      <a:pt x="515" y="1363"/>
                    </a:lnTo>
                    <a:lnTo>
                      <a:pt x="473" y="1347"/>
                    </a:lnTo>
                    <a:lnTo>
                      <a:pt x="431" y="1330"/>
                    </a:lnTo>
                    <a:lnTo>
                      <a:pt x="388" y="1311"/>
                    </a:lnTo>
                    <a:lnTo>
                      <a:pt x="343" y="1292"/>
                    </a:lnTo>
                    <a:lnTo>
                      <a:pt x="298" y="1270"/>
                    </a:lnTo>
                    <a:lnTo>
                      <a:pt x="253" y="1247"/>
                    </a:lnTo>
                    <a:lnTo>
                      <a:pt x="206" y="1222"/>
                    </a:lnTo>
                    <a:lnTo>
                      <a:pt x="205" y="1227"/>
                    </a:lnTo>
                    <a:lnTo>
                      <a:pt x="203" y="1229"/>
                    </a:lnTo>
                    <a:lnTo>
                      <a:pt x="202" y="1233"/>
                    </a:lnTo>
                    <a:lnTo>
                      <a:pt x="199" y="1236"/>
                    </a:lnTo>
                    <a:lnTo>
                      <a:pt x="243" y="1269"/>
                    </a:lnTo>
                    <a:lnTo>
                      <a:pt x="286" y="1300"/>
                    </a:lnTo>
                    <a:lnTo>
                      <a:pt x="328" y="1330"/>
                    </a:lnTo>
                    <a:lnTo>
                      <a:pt x="370" y="1359"/>
                    </a:lnTo>
                    <a:lnTo>
                      <a:pt x="411" y="1386"/>
                    </a:lnTo>
                    <a:lnTo>
                      <a:pt x="450" y="1412"/>
                    </a:lnTo>
                    <a:lnTo>
                      <a:pt x="491" y="1436"/>
                    </a:lnTo>
                    <a:lnTo>
                      <a:pt x="529" y="1458"/>
                    </a:lnTo>
                    <a:lnTo>
                      <a:pt x="568" y="1481"/>
                    </a:lnTo>
                    <a:lnTo>
                      <a:pt x="605" y="1502"/>
                    </a:lnTo>
                    <a:lnTo>
                      <a:pt x="643" y="1521"/>
                    </a:lnTo>
                    <a:lnTo>
                      <a:pt x="680" y="1540"/>
                    </a:lnTo>
                    <a:lnTo>
                      <a:pt x="716" y="1559"/>
                    </a:lnTo>
                    <a:lnTo>
                      <a:pt x="752" y="1575"/>
                    </a:lnTo>
                    <a:lnTo>
                      <a:pt x="788" y="1592"/>
                    </a:lnTo>
                    <a:lnTo>
                      <a:pt x="824" y="1608"/>
                    </a:lnTo>
                    <a:lnTo>
                      <a:pt x="786" y="1600"/>
                    </a:lnTo>
                    <a:lnTo>
                      <a:pt x="748" y="1592"/>
                    </a:lnTo>
                    <a:lnTo>
                      <a:pt x="708" y="1584"/>
                    </a:lnTo>
                    <a:lnTo>
                      <a:pt x="669" y="1574"/>
                    </a:lnTo>
                    <a:lnTo>
                      <a:pt x="630" y="1565"/>
                    </a:lnTo>
                    <a:lnTo>
                      <a:pt x="590" y="1552"/>
                    </a:lnTo>
                    <a:lnTo>
                      <a:pt x="549" y="1540"/>
                    </a:lnTo>
                    <a:lnTo>
                      <a:pt x="508" y="1526"/>
                    </a:lnTo>
                    <a:lnTo>
                      <a:pt x="465" y="1513"/>
                    </a:lnTo>
                    <a:lnTo>
                      <a:pt x="423" y="1496"/>
                    </a:lnTo>
                    <a:lnTo>
                      <a:pt x="379" y="1479"/>
                    </a:lnTo>
                    <a:lnTo>
                      <a:pt x="334" y="1458"/>
                    </a:lnTo>
                    <a:lnTo>
                      <a:pt x="288" y="1438"/>
                    </a:lnTo>
                    <a:lnTo>
                      <a:pt x="241" y="1415"/>
                    </a:lnTo>
                    <a:lnTo>
                      <a:pt x="194" y="1390"/>
                    </a:lnTo>
                    <a:lnTo>
                      <a:pt x="144" y="1363"/>
                    </a:lnTo>
                    <a:lnTo>
                      <a:pt x="143" y="1367"/>
                    </a:lnTo>
                    <a:lnTo>
                      <a:pt x="142" y="1370"/>
                    </a:lnTo>
                    <a:lnTo>
                      <a:pt x="139" y="1374"/>
                    </a:lnTo>
                    <a:lnTo>
                      <a:pt x="138" y="1378"/>
                    </a:lnTo>
                    <a:lnTo>
                      <a:pt x="184" y="1413"/>
                    </a:lnTo>
                    <a:lnTo>
                      <a:pt x="229" y="1446"/>
                    </a:lnTo>
                    <a:lnTo>
                      <a:pt x="273" y="1479"/>
                    </a:lnTo>
                    <a:lnTo>
                      <a:pt x="316" y="1507"/>
                    </a:lnTo>
                    <a:lnTo>
                      <a:pt x="358" y="1536"/>
                    </a:lnTo>
                    <a:lnTo>
                      <a:pt x="400" y="1562"/>
                    </a:lnTo>
                    <a:lnTo>
                      <a:pt x="440" y="1588"/>
                    </a:lnTo>
                    <a:lnTo>
                      <a:pt x="480" y="1611"/>
                    </a:lnTo>
                    <a:lnTo>
                      <a:pt x="519" y="1633"/>
                    </a:lnTo>
                    <a:lnTo>
                      <a:pt x="559" y="1655"/>
                    </a:lnTo>
                    <a:lnTo>
                      <a:pt x="597" y="1674"/>
                    </a:lnTo>
                    <a:lnTo>
                      <a:pt x="635" y="1693"/>
                    </a:lnTo>
                    <a:lnTo>
                      <a:pt x="673" y="1710"/>
                    </a:lnTo>
                    <a:lnTo>
                      <a:pt x="710" y="1727"/>
                    </a:lnTo>
                    <a:lnTo>
                      <a:pt x="746" y="1743"/>
                    </a:lnTo>
                    <a:lnTo>
                      <a:pt x="782" y="1758"/>
                    </a:lnTo>
                    <a:lnTo>
                      <a:pt x="743" y="1751"/>
                    </a:lnTo>
                    <a:lnTo>
                      <a:pt x="705" y="1744"/>
                    </a:lnTo>
                    <a:lnTo>
                      <a:pt x="665" y="1736"/>
                    </a:lnTo>
                    <a:lnTo>
                      <a:pt x="625" y="1728"/>
                    </a:lnTo>
                    <a:lnTo>
                      <a:pt x="585" y="1717"/>
                    </a:lnTo>
                    <a:lnTo>
                      <a:pt x="544" y="1706"/>
                    </a:lnTo>
                    <a:lnTo>
                      <a:pt x="501" y="1694"/>
                    </a:lnTo>
                    <a:lnTo>
                      <a:pt x="458" y="1680"/>
                    </a:lnTo>
                    <a:lnTo>
                      <a:pt x="416" y="1665"/>
                    </a:lnTo>
                    <a:lnTo>
                      <a:pt x="371" y="1649"/>
                    </a:lnTo>
                    <a:lnTo>
                      <a:pt x="325" y="1630"/>
                    </a:lnTo>
                    <a:lnTo>
                      <a:pt x="279" y="1610"/>
                    </a:lnTo>
                    <a:lnTo>
                      <a:pt x="230" y="1588"/>
                    </a:lnTo>
                    <a:lnTo>
                      <a:pt x="182" y="1563"/>
                    </a:lnTo>
                    <a:lnTo>
                      <a:pt x="131" y="1536"/>
                    </a:lnTo>
                    <a:lnTo>
                      <a:pt x="79" y="1506"/>
                    </a:lnTo>
                    <a:lnTo>
                      <a:pt x="78" y="1509"/>
                    </a:lnTo>
                    <a:lnTo>
                      <a:pt x="76" y="1513"/>
                    </a:lnTo>
                    <a:lnTo>
                      <a:pt x="75" y="1517"/>
                    </a:lnTo>
                    <a:lnTo>
                      <a:pt x="73" y="1520"/>
                    </a:lnTo>
                    <a:lnTo>
                      <a:pt x="121" y="1558"/>
                    </a:lnTo>
                    <a:lnTo>
                      <a:pt x="168" y="1595"/>
                    </a:lnTo>
                    <a:lnTo>
                      <a:pt x="214" y="1627"/>
                    </a:lnTo>
                    <a:lnTo>
                      <a:pt x="260" y="1660"/>
                    </a:lnTo>
                    <a:lnTo>
                      <a:pt x="304" y="1689"/>
                    </a:lnTo>
                    <a:lnTo>
                      <a:pt x="348" y="1717"/>
                    </a:lnTo>
                    <a:lnTo>
                      <a:pt x="390" y="1743"/>
                    </a:lnTo>
                    <a:lnTo>
                      <a:pt x="432" y="1766"/>
                    </a:lnTo>
                    <a:lnTo>
                      <a:pt x="473" y="1789"/>
                    </a:lnTo>
                    <a:lnTo>
                      <a:pt x="514" y="1810"/>
                    </a:lnTo>
                    <a:lnTo>
                      <a:pt x="553" y="1829"/>
                    </a:lnTo>
                    <a:lnTo>
                      <a:pt x="592" y="1848"/>
                    </a:lnTo>
                    <a:lnTo>
                      <a:pt x="630" y="1864"/>
                    </a:lnTo>
                    <a:lnTo>
                      <a:pt x="668" y="1881"/>
                    </a:lnTo>
                    <a:lnTo>
                      <a:pt x="706" y="1896"/>
                    </a:lnTo>
                    <a:lnTo>
                      <a:pt x="743" y="1909"/>
                    </a:lnTo>
                    <a:lnTo>
                      <a:pt x="704" y="1904"/>
                    </a:lnTo>
                    <a:lnTo>
                      <a:pt x="663" y="1898"/>
                    </a:lnTo>
                    <a:lnTo>
                      <a:pt x="623" y="1892"/>
                    </a:lnTo>
                    <a:lnTo>
                      <a:pt x="582" y="1885"/>
                    </a:lnTo>
                    <a:lnTo>
                      <a:pt x="540" y="1875"/>
                    </a:lnTo>
                    <a:lnTo>
                      <a:pt x="498" y="1866"/>
                    </a:lnTo>
                    <a:lnTo>
                      <a:pt x="454" y="1854"/>
                    </a:lnTo>
                    <a:lnTo>
                      <a:pt x="410" y="1840"/>
                    </a:lnTo>
                    <a:lnTo>
                      <a:pt x="364" y="1824"/>
                    </a:lnTo>
                    <a:lnTo>
                      <a:pt x="318" y="1806"/>
                    </a:lnTo>
                    <a:lnTo>
                      <a:pt x="271" y="1787"/>
                    </a:lnTo>
                    <a:lnTo>
                      <a:pt x="221" y="1765"/>
                    </a:lnTo>
                    <a:lnTo>
                      <a:pt x="170" y="1740"/>
                    </a:lnTo>
                    <a:lnTo>
                      <a:pt x="119" y="1713"/>
                    </a:lnTo>
                    <a:lnTo>
                      <a:pt x="66" y="1682"/>
                    </a:lnTo>
                    <a:lnTo>
                      <a:pt x="10" y="1649"/>
                    </a:lnTo>
                    <a:lnTo>
                      <a:pt x="8" y="1655"/>
                    </a:lnTo>
                    <a:lnTo>
                      <a:pt x="6" y="1659"/>
                    </a:lnTo>
                    <a:lnTo>
                      <a:pt x="2" y="1663"/>
                    </a:lnTo>
                    <a:lnTo>
                      <a:pt x="0" y="1668"/>
                    </a:lnTo>
                    <a:lnTo>
                      <a:pt x="77" y="1723"/>
                    </a:lnTo>
                    <a:lnTo>
                      <a:pt x="151" y="1770"/>
                    </a:lnTo>
                    <a:lnTo>
                      <a:pt x="222" y="1814"/>
                    </a:lnTo>
                    <a:lnTo>
                      <a:pt x="291" y="1852"/>
                    </a:lnTo>
                    <a:lnTo>
                      <a:pt x="358" y="1885"/>
                    </a:lnTo>
                    <a:lnTo>
                      <a:pt x="423" y="1913"/>
                    </a:lnTo>
                    <a:lnTo>
                      <a:pt x="486" y="1939"/>
                    </a:lnTo>
                    <a:lnTo>
                      <a:pt x="546" y="1961"/>
                    </a:lnTo>
                    <a:lnTo>
                      <a:pt x="605" y="1980"/>
                    </a:lnTo>
                    <a:lnTo>
                      <a:pt x="662" y="1995"/>
                    </a:lnTo>
                    <a:lnTo>
                      <a:pt x="718" y="2009"/>
                    </a:lnTo>
                    <a:lnTo>
                      <a:pt x="772" y="2021"/>
                    </a:lnTo>
                    <a:lnTo>
                      <a:pt x="824" y="2031"/>
                    </a:lnTo>
                    <a:lnTo>
                      <a:pt x="875" y="2039"/>
                    </a:lnTo>
                    <a:lnTo>
                      <a:pt x="925" y="2047"/>
                    </a:lnTo>
                    <a:lnTo>
                      <a:pt x="974" y="2055"/>
                    </a:lnTo>
                    <a:lnTo>
                      <a:pt x="1023" y="2062"/>
                    </a:lnTo>
                    <a:lnTo>
                      <a:pt x="1071" y="2070"/>
                    </a:lnTo>
                    <a:lnTo>
                      <a:pt x="1117" y="2078"/>
                    </a:lnTo>
                    <a:lnTo>
                      <a:pt x="1164" y="2088"/>
                    </a:lnTo>
                    <a:lnTo>
                      <a:pt x="1211" y="2099"/>
                    </a:lnTo>
                    <a:lnTo>
                      <a:pt x="1257" y="2112"/>
                    </a:lnTo>
                    <a:lnTo>
                      <a:pt x="1302" y="2127"/>
                    </a:lnTo>
                    <a:lnTo>
                      <a:pt x="1348" y="2145"/>
                    </a:lnTo>
                    <a:lnTo>
                      <a:pt x="1394" y="2167"/>
                    </a:lnTo>
                    <a:lnTo>
                      <a:pt x="1440" y="2191"/>
                    </a:lnTo>
                    <a:lnTo>
                      <a:pt x="1486" y="2219"/>
                    </a:lnTo>
                    <a:lnTo>
                      <a:pt x="1532" y="2251"/>
                    </a:lnTo>
                    <a:lnTo>
                      <a:pt x="1580" y="2288"/>
                    </a:lnTo>
                    <a:lnTo>
                      <a:pt x="1628" y="2331"/>
                    </a:lnTo>
                    <a:lnTo>
                      <a:pt x="1677" y="2377"/>
                    </a:lnTo>
                    <a:lnTo>
                      <a:pt x="1727" y="2430"/>
                    </a:lnTo>
                    <a:lnTo>
                      <a:pt x="1736" y="2325"/>
                    </a:lnTo>
                    <a:lnTo>
                      <a:pt x="1748" y="2223"/>
                    </a:lnTo>
                    <a:lnTo>
                      <a:pt x="1763" y="2122"/>
                    </a:lnTo>
                    <a:lnTo>
                      <a:pt x="1782" y="2024"/>
                    </a:lnTo>
                    <a:lnTo>
                      <a:pt x="1803" y="1928"/>
                    </a:lnTo>
                    <a:lnTo>
                      <a:pt x="1827" y="1834"/>
                    </a:lnTo>
                    <a:lnTo>
                      <a:pt x="1854" y="1743"/>
                    </a:lnTo>
                    <a:lnTo>
                      <a:pt x="1886" y="1655"/>
                    </a:lnTo>
                    <a:lnTo>
                      <a:pt x="1919" y="1567"/>
                    </a:lnTo>
                    <a:lnTo>
                      <a:pt x="1955" y="1483"/>
                    </a:lnTo>
                    <a:lnTo>
                      <a:pt x="1995" y="1401"/>
                    </a:lnTo>
                    <a:lnTo>
                      <a:pt x="2038" y="1322"/>
                    </a:lnTo>
                    <a:lnTo>
                      <a:pt x="2083" y="1246"/>
                    </a:lnTo>
                    <a:lnTo>
                      <a:pt x="2131" y="1171"/>
                    </a:lnTo>
                    <a:lnTo>
                      <a:pt x="2183" y="1100"/>
                    </a:lnTo>
                    <a:lnTo>
                      <a:pt x="2238" y="1030"/>
                    </a:lnTo>
                    <a:lnTo>
                      <a:pt x="2192" y="962"/>
                    </a:lnTo>
                    <a:lnTo>
                      <a:pt x="2145" y="902"/>
                    </a:lnTo>
                    <a:lnTo>
                      <a:pt x="2099" y="849"/>
                    </a:lnTo>
                    <a:lnTo>
                      <a:pt x="2053" y="801"/>
                    </a:lnTo>
                    <a:lnTo>
                      <a:pt x="2006" y="759"/>
                    </a:lnTo>
                    <a:lnTo>
                      <a:pt x="1960" y="722"/>
                    </a:lnTo>
                    <a:lnTo>
                      <a:pt x="1914" y="690"/>
                    </a:lnTo>
                    <a:lnTo>
                      <a:pt x="1868" y="662"/>
                    </a:lnTo>
                    <a:lnTo>
                      <a:pt x="1821" y="638"/>
                    </a:lnTo>
                    <a:lnTo>
                      <a:pt x="1775" y="617"/>
                    </a:lnTo>
                    <a:lnTo>
                      <a:pt x="1728" y="600"/>
                    </a:lnTo>
                    <a:lnTo>
                      <a:pt x="1681" y="583"/>
                    </a:lnTo>
                    <a:lnTo>
                      <a:pt x="1632" y="570"/>
                    </a:lnTo>
                    <a:lnTo>
                      <a:pt x="1585" y="556"/>
                    </a:lnTo>
                    <a:lnTo>
                      <a:pt x="1537" y="545"/>
                    </a:lnTo>
                    <a:lnTo>
                      <a:pt x="1487" y="533"/>
                    </a:lnTo>
                    <a:lnTo>
                      <a:pt x="1437" y="522"/>
                    </a:lnTo>
                    <a:lnTo>
                      <a:pt x="1388" y="510"/>
                    </a:lnTo>
                    <a:lnTo>
                      <a:pt x="1337" y="496"/>
                    </a:lnTo>
                    <a:lnTo>
                      <a:pt x="1287" y="481"/>
                    </a:lnTo>
                    <a:lnTo>
                      <a:pt x="1235" y="463"/>
                    </a:lnTo>
                    <a:lnTo>
                      <a:pt x="1182" y="444"/>
                    </a:lnTo>
                    <a:lnTo>
                      <a:pt x="1129" y="421"/>
                    </a:lnTo>
                    <a:lnTo>
                      <a:pt x="1075" y="395"/>
                    </a:lnTo>
                    <a:lnTo>
                      <a:pt x="1019" y="365"/>
                    </a:lnTo>
                    <a:lnTo>
                      <a:pt x="963" y="330"/>
                    </a:lnTo>
                    <a:lnTo>
                      <a:pt x="906" y="290"/>
                    </a:lnTo>
                    <a:lnTo>
                      <a:pt x="849" y="245"/>
                    </a:lnTo>
                    <a:lnTo>
                      <a:pt x="790" y="194"/>
                    </a:lnTo>
                    <a:lnTo>
                      <a:pt x="730" y="136"/>
                    </a:lnTo>
                    <a:lnTo>
                      <a:pt x="669" y="72"/>
                    </a:lnTo>
                    <a:lnTo>
                      <a:pt x="607" y="0"/>
                    </a:lnTo>
                    <a:close/>
                  </a:path>
                </a:pathLst>
              </a:custGeom>
              <a:solidFill>
                <a:srgbClr val="7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85" name="Freeform 2090"/>
              <p:cNvSpPr>
                <a:spLocks/>
              </p:cNvSpPr>
              <p:nvPr/>
            </p:nvSpPr>
            <p:spPr bwMode="auto">
              <a:xfrm>
                <a:off x="2636" y="3481"/>
                <a:ext cx="352" cy="306"/>
              </a:xfrm>
              <a:custGeom>
                <a:avLst/>
                <a:gdLst>
                  <a:gd name="T0" fmla="*/ 176 w 705"/>
                  <a:gd name="T1" fmla="*/ 0 h 920"/>
                  <a:gd name="T2" fmla="*/ 0 w 705"/>
                  <a:gd name="T3" fmla="*/ 0 h 920"/>
                  <a:gd name="T4" fmla="*/ 0 w 705"/>
                  <a:gd name="T5" fmla="*/ 94 h 920"/>
                  <a:gd name="T6" fmla="*/ 51 w 705"/>
                  <a:gd name="T7" fmla="*/ 94 h 920"/>
                  <a:gd name="T8" fmla="*/ 64 w 705"/>
                  <a:gd name="T9" fmla="*/ 102 h 920"/>
                  <a:gd name="T10" fmla="*/ 113 w 705"/>
                  <a:gd name="T11" fmla="*/ 102 h 920"/>
                  <a:gd name="T12" fmla="*/ 127 w 705"/>
                  <a:gd name="T13" fmla="*/ 94 h 920"/>
                  <a:gd name="T14" fmla="*/ 176 w 705"/>
                  <a:gd name="T15" fmla="*/ 94 h 920"/>
                  <a:gd name="T16" fmla="*/ 176 w 705"/>
                  <a:gd name="T17" fmla="*/ 0 h 9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5" h="920">
                    <a:moveTo>
                      <a:pt x="705" y="0"/>
                    </a:moveTo>
                    <a:lnTo>
                      <a:pt x="0" y="0"/>
                    </a:lnTo>
                    <a:lnTo>
                      <a:pt x="0" y="849"/>
                    </a:lnTo>
                    <a:lnTo>
                      <a:pt x="207" y="849"/>
                    </a:lnTo>
                    <a:lnTo>
                      <a:pt x="258" y="920"/>
                    </a:lnTo>
                    <a:lnTo>
                      <a:pt x="455" y="920"/>
                    </a:lnTo>
                    <a:lnTo>
                      <a:pt x="510" y="849"/>
                    </a:lnTo>
                    <a:lnTo>
                      <a:pt x="705" y="849"/>
                    </a:lnTo>
                    <a:lnTo>
                      <a:pt x="7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86" name="Freeform 2091"/>
              <p:cNvSpPr>
                <a:spLocks/>
              </p:cNvSpPr>
              <p:nvPr/>
            </p:nvSpPr>
            <p:spPr bwMode="auto">
              <a:xfrm>
                <a:off x="2656" y="3496"/>
                <a:ext cx="313" cy="275"/>
              </a:xfrm>
              <a:custGeom>
                <a:avLst/>
                <a:gdLst>
                  <a:gd name="T0" fmla="*/ 100 w 625"/>
                  <a:gd name="T1" fmla="*/ 92 h 825"/>
                  <a:gd name="T2" fmla="*/ 59 w 625"/>
                  <a:gd name="T3" fmla="*/ 92 h 825"/>
                  <a:gd name="T4" fmla="*/ 47 w 625"/>
                  <a:gd name="T5" fmla="*/ 84 h 825"/>
                  <a:gd name="T6" fmla="*/ 0 w 625"/>
                  <a:gd name="T7" fmla="*/ 84 h 825"/>
                  <a:gd name="T8" fmla="*/ 0 w 625"/>
                  <a:gd name="T9" fmla="*/ 0 h 825"/>
                  <a:gd name="T10" fmla="*/ 157 w 625"/>
                  <a:gd name="T11" fmla="*/ 0 h 825"/>
                  <a:gd name="T12" fmla="*/ 157 w 625"/>
                  <a:gd name="T13" fmla="*/ 84 h 825"/>
                  <a:gd name="T14" fmla="*/ 114 w 625"/>
                  <a:gd name="T15" fmla="*/ 84 h 825"/>
                  <a:gd name="T16" fmla="*/ 100 w 625"/>
                  <a:gd name="T17" fmla="*/ 92 h 8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5" h="825">
                    <a:moveTo>
                      <a:pt x="397" y="825"/>
                    </a:moveTo>
                    <a:lnTo>
                      <a:pt x="236" y="825"/>
                    </a:lnTo>
                    <a:lnTo>
                      <a:pt x="185" y="754"/>
                    </a:lnTo>
                    <a:lnTo>
                      <a:pt x="0" y="754"/>
                    </a:lnTo>
                    <a:lnTo>
                      <a:pt x="0" y="0"/>
                    </a:lnTo>
                    <a:lnTo>
                      <a:pt x="625" y="0"/>
                    </a:lnTo>
                    <a:lnTo>
                      <a:pt x="625" y="754"/>
                    </a:lnTo>
                    <a:lnTo>
                      <a:pt x="453" y="754"/>
                    </a:lnTo>
                    <a:lnTo>
                      <a:pt x="397" y="8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87" name="Rectangle 2092"/>
              <p:cNvSpPr>
                <a:spLocks noChangeArrowheads="1"/>
              </p:cNvSpPr>
              <p:nvPr/>
            </p:nvSpPr>
            <p:spPr bwMode="auto">
              <a:xfrm>
                <a:off x="2690" y="3524"/>
                <a:ext cx="248" cy="1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88" name="Rectangle 2093"/>
              <p:cNvSpPr>
                <a:spLocks noChangeArrowheads="1"/>
              </p:cNvSpPr>
              <p:nvPr/>
            </p:nvSpPr>
            <p:spPr bwMode="auto">
              <a:xfrm>
                <a:off x="2574" y="3803"/>
                <a:ext cx="466" cy="1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89" name="Rectangle 2094"/>
              <p:cNvSpPr>
                <a:spLocks noChangeArrowheads="1"/>
              </p:cNvSpPr>
              <p:nvPr/>
            </p:nvSpPr>
            <p:spPr bwMode="auto">
              <a:xfrm>
                <a:off x="2594" y="3819"/>
                <a:ext cx="42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90" name="Rectangle 2095"/>
              <p:cNvSpPr>
                <a:spLocks noChangeArrowheads="1"/>
              </p:cNvSpPr>
              <p:nvPr/>
            </p:nvSpPr>
            <p:spPr bwMode="auto">
              <a:xfrm>
                <a:off x="2856" y="3848"/>
                <a:ext cx="12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91" name="Rectangle 2096"/>
              <p:cNvSpPr>
                <a:spLocks noChangeArrowheads="1"/>
              </p:cNvSpPr>
              <p:nvPr/>
            </p:nvSpPr>
            <p:spPr bwMode="auto">
              <a:xfrm>
                <a:off x="2791" y="3742"/>
                <a:ext cx="4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92" name="Freeform 2097"/>
              <p:cNvSpPr>
                <a:spLocks/>
              </p:cNvSpPr>
              <p:nvPr/>
            </p:nvSpPr>
            <p:spPr bwMode="auto">
              <a:xfrm>
                <a:off x="2394" y="3627"/>
                <a:ext cx="248" cy="301"/>
              </a:xfrm>
              <a:custGeom>
                <a:avLst/>
                <a:gdLst>
                  <a:gd name="T0" fmla="*/ 24 w 496"/>
                  <a:gd name="T1" fmla="*/ 57 h 902"/>
                  <a:gd name="T2" fmla="*/ 13 w 496"/>
                  <a:gd name="T3" fmla="*/ 61 h 902"/>
                  <a:gd name="T4" fmla="*/ 5 w 496"/>
                  <a:gd name="T5" fmla="*/ 67 h 902"/>
                  <a:gd name="T6" fmla="*/ 1 w 496"/>
                  <a:gd name="T7" fmla="*/ 74 h 902"/>
                  <a:gd name="T8" fmla="*/ 1 w 496"/>
                  <a:gd name="T9" fmla="*/ 81 h 902"/>
                  <a:gd name="T10" fmla="*/ 2 w 496"/>
                  <a:gd name="T11" fmla="*/ 85 h 902"/>
                  <a:gd name="T12" fmla="*/ 6 w 496"/>
                  <a:gd name="T13" fmla="*/ 90 h 902"/>
                  <a:gd name="T14" fmla="*/ 10 w 496"/>
                  <a:gd name="T15" fmla="*/ 94 h 902"/>
                  <a:gd name="T16" fmla="*/ 15 w 496"/>
                  <a:gd name="T17" fmla="*/ 96 h 902"/>
                  <a:gd name="T18" fmla="*/ 20 w 496"/>
                  <a:gd name="T19" fmla="*/ 98 h 902"/>
                  <a:gd name="T20" fmla="*/ 26 w 496"/>
                  <a:gd name="T21" fmla="*/ 100 h 902"/>
                  <a:gd name="T22" fmla="*/ 31 w 496"/>
                  <a:gd name="T23" fmla="*/ 100 h 902"/>
                  <a:gd name="T24" fmla="*/ 37 w 496"/>
                  <a:gd name="T25" fmla="*/ 100 h 902"/>
                  <a:gd name="T26" fmla="*/ 43 w 496"/>
                  <a:gd name="T27" fmla="*/ 100 h 902"/>
                  <a:gd name="T28" fmla="*/ 48 w 496"/>
                  <a:gd name="T29" fmla="*/ 98 h 902"/>
                  <a:gd name="T30" fmla="*/ 54 w 496"/>
                  <a:gd name="T31" fmla="*/ 96 h 902"/>
                  <a:gd name="T32" fmla="*/ 59 w 496"/>
                  <a:gd name="T33" fmla="*/ 94 h 902"/>
                  <a:gd name="T34" fmla="*/ 63 w 496"/>
                  <a:gd name="T35" fmla="*/ 90 h 902"/>
                  <a:gd name="T36" fmla="*/ 67 w 496"/>
                  <a:gd name="T37" fmla="*/ 85 h 902"/>
                  <a:gd name="T38" fmla="*/ 68 w 496"/>
                  <a:gd name="T39" fmla="*/ 81 h 902"/>
                  <a:gd name="T40" fmla="*/ 68 w 496"/>
                  <a:gd name="T41" fmla="*/ 76 h 902"/>
                  <a:gd name="T42" fmla="*/ 67 w 496"/>
                  <a:gd name="T43" fmla="*/ 71 h 902"/>
                  <a:gd name="T44" fmla="*/ 63 w 496"/>
                  <a:gd name="T45" fmla="*/ 67 h 902"/>
                  <a:gd name="T46" fmla="*/ 59 w 496"/>
                  <a:gd name="T47" fmla="*/ 63 h 902"/>
                  <a:gd name="T48" fmla="*/ 54 w 496"/>
                  <a:gd name="T49" fmla="*/ 60 h 902"/>
                  <a:gd name="T50" fmla="*/ 50 w 496"/>
                  <a:gd name="T51" fmla="*/ 59 h 902"/>
                  <a:gd name="T52" fmla="*/ 46 w 496"/>
                  <a:gd name="T53" fmla="*/ 57 h 902"/>
                  <a:gd name="T54" fmla="*/ 42 w 496"/>
                  <a:gd name="T55" fmla="*/ 57 h 902"/>
                  <a:gd name="T56" fmla="*/ 41 w 496"/>
                  <a:gd name="T57" fmla="*/ 51 h 902"/>
                  <a:gd name="T58" fmla="*/ 46 w 496"/>
                  <a:gd name="T59" fmla="*/ 41 h 902"/>
                  <a:gd name="T60" fmla="*/ 54 w 496"/>
                  <a:gd name="T61" fmla="*/ 31 h 902"/>
                  <a:gd name="T62" fmla="*/ 66 w 496"/>
                  <a:gd name="T63" fmla="*/ 22 h 902"/>
                  <a:gd name="T64" fmla="*/ 75 w 496"/>
                  <a:gd name="T65" fmla="*/ 17 h 902"/>
                  <a:gd name="T66" fmla="*/ 79 w 496"/>
                  <a:gd name="T67" fmla="*/ 14 h 902"/>
                  <a:gd name="T68" fmla="*/ 85 w 496"/>
                  <a:gd name="T69" fmla="*/ 12 h 902"/>
                  <a:gd name="T70" fmla="*/ 90 w 496"/>
                  <a:gd name="T71" fmla="*/ 10 h 902"/>
                  <a:gd name="T72" fmla="*/ 97 w 496"/>
                  <a:gd name="T73" fmla="*/ 8 h 902"/>
                  <a:gd name="T74" fmla="*/ 104 w 496"/>
                  <a:gd name="T75" fmla="*/ 7 h 902"/>
                  <a:gd name="T76" fmla="*/ 112 w 496"/>
                  <a:gd name="T77" fmla="*/ 6 h 902"/>
                  <a:gd name="T78" fmla="*/ 120 w 496"/>
                  <a:gd name="T79" fmla="*/ 5 h 902"/>
                  <a:gd name="T80" fmla="*/ 124 w 496"/>
                  <a:gd name="T81" fmla="*/ 0 h 902"/>
                  <a:gd name="T82" fmla="*/ 105 w 496"/>
                  <a:gd name="T83" fmla="*/ 1 h 902"/>
                  <a:gd name="T84" fmla="*/ 88 w 496"/>
                  <a:gd name="T85" fmla="*/ 5 h 902"/>
                  <a:gd name="T86" fmla="*/ 72 w 496"/>
                  <a:gd name="T87" fmla="*/ 11 h 902"/>
                  <a:gd name="T88" fmla="*/ 58 w 496"/>
                  <a:gd name="T89" fmla="*/ 18 h 902"/>
                  <a:gd name="T90" fmla="*/ 47 w 496"/>
                  <a:gd name="T91" fmla="*/ 27 h 902"/>
                  <a:gd name="T92" fmla="*/ 38 w 496"/>
                  <a:gd name="T93" fmla="*/ 36 h 902"/>
                  <a:gd name="T94" fmla="*/ 33 w 496"/>
                  <a:gd name="T95" fmla="*/ 46 h 902"/>
                  <a:gd name="T96" fmla="*/ 30 w 496"/>
                  <a:gd name="T97" fmla="*/ 56 h 9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6" h="902">
                    <a:moveTo>
                      <a:pt x="119" y="507"/>
                    </a:moveTo>
                    <a:lnTo>
                      <a:pt x="94" y="515"/>
                    </a:lnTo>
                    <a:lnTo>
                      <a:pt x="71" y="529"/>
                    </a:lnTo>
                    <a:lnTo>
                      <a:pt x="52" y="548"/>
                    </a:lnTo>
                    <a:lnTo>
                      <a:pt x="34" y="572"/>
                    </a:lnTo>
                    <a:lnTo>
                      <a:pt x="19" y="599"/>
                    </a:lnTo>
                    <a:lnTo>
                      <a:pt x="9" y="632"/>
                    </a:lnTo>
                    <a:lnTo>
                      <a:pt x="2" y="666"/>
                    </a:lnTo>
                    <a:lnTo>
                      <a:pt x="0" y="703"/>
                    </a:lnTo>
                    <a:lnTo>
                      <a:pt x="1" y="725"/>
                    </a:lnTo>
                    <a:lnTo>
                      <a:pt x="3" y="747"/>
                    </a:lnTo>
                    <a:lnTo>
                      <a:pt x="8" y="768"/>
                    </a:lnTo>
                    <a:lnTo>
                      <a:pt x="14" y="788"/>
                    </a:lnTo>
                    <a:lnTo>
                      <a:pt x="21" y="808"/>
                    </a:lnTo>
                    <a:lnTo>
                      <a:pt x="29" y="826"/>
                    </a:lnTo>
                    <a:lnTo>
                      <a:pt x="39" y="842"/>
                    </a:lnTo>
                    <a:lnTo>
                      <a:pt x="51" y="857"/>
                    </a:lnTo>
                    <a:lnTo>
                      <a:pt x="60" y="867"/>
                    </a:lnTo>
                    <a:lnTo>
                      <a:pt x="70" y="876"/>
                    </a:lnTo>
                    <a:lnTo>
                      <a:pt x="80" y="884"/>
                    </a:lnTo>
                    <a:lnTo>
                      <a:pt x="91" y="890"/>
                    </a:lnTo>
                    <a:lnTo>
                      <a:pt x="101" y="895"/>
                    </a:lnTo>
                    <a:lnTo>
                      <a:pt x="113" y="899"/>
                    </a:lnTo>
                    <a:lnTo>
                      <a:pt x="124" y="901"/>
                    </a:lnTo>
                    <a:lnTo>
                      <a:pt x="136" y="902"/>
                    </a:lnTo>
                    <a:lnTo>
                      <a:pt x="147" y="901"/>
                    </a:lnTo>
                    <a:lnTo>
                      <a:pt x="160" y="899"/>
                    </a:lnTo>
                    <a:lnTo>
                      <a:pt x="170" y="895"/>
                    </a:lnTo>
                    <a:lnTo>
                      <a:pt x="182" y="890"/>
                    </a:lnTo>
                    <a:lnTo>
                      <a:pt x="192" y="884"/>
                    </a:lnTo>
                    <a:lnTo>
                      <a:pt x="203" y="876"/>
                    </a:lnTo>
                    <a:lnTo>
                      <a:pt x="213" y="867"/>
                    </a:lnTo>
                    <a:lnTo>
                      <a:pt x="222" y="857"/>
                    </a:lnTo>
                    <a:lnTo>
                      <a:pt x="234" y="842"/>
                    </a:lnTo>
                    <a:lnTo>
                      <a:pt x="244" y="826"/>
                    </a:lnTo>
                    <a:lnTo>
                      <a:pt x="252" y="808"/>
                    </a:lnTo>
                    <a:lnTo>
                      <a:pt x="260" y="788"/>
                    </a:lnTo>
                    <a:lnTo>
                      <a:pt x="265" y="768"/>
                    </a:lnTo>
                    <a:lnTo>
                      <a:pt x="269" y="747"/>
                    </a:lnTo>
                    <a:lnTo>
                      <a:pt x="272" y="725"/>
                    </a:lnTo>
                    <a:lnTo>
                      <a:pt x="273" y="703"/>
                    </a:lnTo>
                    <a:lnTo>
                      <a:pt x="272" y="681"/>
                    </a:lnTo>
                    <a:lnTo>
                      <a:pt x="269" y="659"/>
                    </a:lnTo>
                    <a:lnTo>
                      <a:pt x="265" y="638"/>
                    </a:lnTo>
                    <a:lnTo>
                      <a:pt x="260" y="617"/>
                    </a:lnTo>
                    <a:lnTo>
                      <a:pt x="252" y="598"/>
                    </a:lnTo>
                    <a:lnTo>
                      <a:pt x="244" y="580"/>
                    </a:lnTo>
                    <a:lnTo>
                      <a:pt x="234" y="564"/>
                    </a:lnTo>
                    <a:lnTo>
                      <a:pt x="222" y="549"/>
                    </a:lnTo>
                    <a:lnTo>
                      <a:pt x="215" y="541"/>
                    </a:lnTo>
                    <a:lnTo>
                      <a:pt x="207" y="534"/>
                    </a:lnTo>
                    <a:lnTo>
                      <a:pt x="200" y="527"/>
                    </a:lnTo>
                    <a:lnTo>
                      <a:pt x="192" y="522"/>
                    </a:lnTo>
                    <a:lnTo>
                      <a:pt x="184" y="516"/>
                    </a:lnTo>
                    <a:lnTo>
                      <a:pt x="175" y="512"/>
                    </a:lnTo>
                    <a:lnTo>
                      <a:pt x="167" y="509"/>
                    </a:lnTo>
                    <a:lnTo>
                      <a:pt x="158" y="507"/>
                    </a:lnTo>
                    <a:lnTo>
                      <a:pt x="161" y="459"/>
                    </a:lnTo>
                    <a:lnTo>
                      <a:pt x="169" y="413"/>
                    </a:lnTo>
                    <a:lnTo>
                      <a:pt x="181" y="365"/>
                    </a:lnTo>
                    <a:lnTo>
                      <a:pt x="196" y="320"/>
                    </a:lnTo>
                    <a:lnTo>
                      <a:pt x="215" y="275"/>
                    </a:lnTo>
                    <a:lnTo>
                      <a:pt x="236" y="234"/>
                    </a:lnTo>
                    <a:lnTo>
                      <a:pt x="261" y="195"/>
                    </a:lnTo>
                    <a:lnTo>
                      <a:pt x="289" y="159"/>
                    </a:lnTo>
                    <a:lnTo>
                      <a:pt x="297" y="150"/>
                    </a:lnTo>
                    <a:lnTo>
                      <a:pt x="306" y="140"/>
                    </a:lnTo>
                    <a:lnTo>
                      <a:pt x="315" y="129"/>
                    </a:lnTo>
                    <a:lnTo>
                      <a:pt x="326" y="120"/>
                    </a:lnTo>
                    <a:lnTo>
                      <a:pt x="337" y="110"/>
                    </a:lnTo>
                    <a:lnTo>
                      <a:pt x="349" y="101"/>
                    </a:lnTo>
                    <a:lnTo>
                      <a:pt x="360" y="92"/>
                    </a:lnTo>
                    <a:lnTo>
                      <a:pt x="374" y="84"/>
                    </a:lnTo>
                    <a:lnTo>
                      <a:pt x="387" y="76"/>
                    </a:lnTo>
                    <a:lnTo>
                      <a:pt x="401" y="69"/>
                    </a:lnTo>
                    <a:lnTo>
                      <a:pt x="416" y="62"/>
                    </a:lnTo>
                    <a:lnTo>
                      <a:pt x="431" y="57"/>
                    </a:lnTo>
                    <a:lnTo>
                      <a:pt x="446" y="53"/>
                    </a:lnTo>
                    <a:lnTo>
                      <a:pt x="463" y="50"/>
                    </a:lnTo>
                    <a:lnTo>
                      <a:pt x="479" y="49"/>
                    </a:lnTo>
                    <a:lnTo>
                      <a:pt x="496" y="47"/>
                    </a:lnTo>
                    <a:lnTo>
                      <a:pt x="496" y="0"/>
                    </a:lnTo>
                    <a:lnTo>
                      <a:pt x="457" y="2"/>
                    </a:lnTo>
                    <a:lnTo>
                      <a:pt x="420" y="12"/>
                    </a:lnTo>
                    <a:lnTo>
                      <a:pt x="383" y="26"/>
                    </a:lnTo>
                    <a:lnTo>
                      <a:pt x="350" y="45"/>
                    </a:lnTo>
                    <a:lnTo>
                      <a:pt x="317" y="68"/>
                    </a:lnTo>
                    <a:lnTo>
                      <a:pt x="287" y="97"/>
                    </a:lnTo>
                    <a:lnTo>
                      <a:pt x="258" y="127"/>
                    </a:lnTo>
                    <a:lnTo>
                      <a:pt x="231" y="162"/>
                    </a:lnTo>
                    <a:lnTo>
                      <a:pt x="207" y="199"/>
                    </a:lnTo>
                    <a:lnTo>
                      <a:pt x="186" y="240"/>
                    </a:lnTo>
                    <a:lnTo>
                      <a:pt x="167" y="281"/>
                    </a:lnTo>
                    <a:lnTo>
                      <a:pt x="151" y="324"/>
                    </a:lnTo>
                    <a:lnTo>
                      <a:pt x="138" y="369"/>
                    </a:lnTo>
                    <a:lnTo>
                      <a:pt x="129" y="415"/>
                    </a:lnTo>
                    <a:lnTo>
                      <a:pt x="122" y="460"/>
                    </a:lnTo>
                    <a:lnTo>
                      <a:pt x="119"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3" name="Freeform 2098"/>
              <p:cNvSpPr>
                <a:spLocks/>
              </p:cNvSpPr>
              <p:nvPr/>
            </p:nvSpPr>
            <p:spPr bwMode="auto">
              <a:xfrm>
                <a:off x="2414" y="3846"/>
                <a:ext cx="96" cy="66"/>
              </a:xfrm>
              <a:custGeom>
                <a:avLst/>
                <a:gdLst>
                  <a:gd name="T0" fmla="*/ 24 w 193"/>
                  <a:gd name="T1" fmla="*/ 22 h 197"/>
                  <a:gd name="T2" fmla="*/ 22 w 193"/>
                  <a:gd name="T3" fmla="*/ 22 h 197"/>
                  <a:gd name="T4" fmla="*/ 20 w 193"/>
                  <a:gd name="T5" fmla="*/ 22 h 197"/>
                  <a:gd name="T6" fmla="*/ 18 w 193"/>
                  <a:gd name="T7" fmla="*/ 22 h 197"/>
                  <a:gd name="T8" fmla="*/ 16 w 193"/>
                  <a:gd name="T9" fmla="*/ 21 h 197"/>
                  <a:gd name="T10" fmla="*/ 14 w 193"/>
                  <a:gd name="T11" fmla="*/ 21 h 197"/>
                  <a:gd name="T12" fmla="*/ 13 w 193"/>
                  <a:gd name="T13" fmla="*/ 20 h 197"/>
                  <a:gd name="T14" fmla="*/ 11 w 193"/>
                  <a:gd name="T15" fmla="*/ 19 h 197"/>
                  <a:gd name="T16" fmla="*/ 9 w 193"/>
                  <a:gd name="T17" fmla="*/ 19 h 197"/>
                  <a:gd name="T18" fmla="*/ 7 w 193"/>
                  <a:gd name="T19" fmla="*/ 17 h 197"/>
                  <a:gd name="T20" fmla="*/ 5 w 193"/>
                  <a:gd name="T21" fmla="*/ 16 h 197"/>
                  <a:gd name="T22" fmla="*/ 3 w 193"/>
                  <a:gd name="T23" fmla="*/ 14 h 197"/>
                  <a:gd name="T24" fmla="*/ 2 w 193"/>
                  <a:gd name="T25" fmla="*/ 13 h 197"/>
                  <a:gd name="T26" fmla="*/ 1 w 193"/>
                  <a:gd name="T27" fmla="*/ 11 h 197"/>
                  <a:gd name="T28" fmla="*/ 0 w 193"/>
                  <a:gd name="T29" fmla="*/ 9 h 197"/>
                  <a:gd name="T30" fmla="*/ 0 w 193"/>
                  <a:gd name="T31" fmla="*/ 7 h 197"/>
                  <a:gd name="T32" fmla="*/ 0 w 193"/>
                  <a:gd name="T33" fmla="*/ 5 h 197"/>
                  <a:gd name="T34" fmla="*/ 0 w 193"/>
                  <a:gd name="T35" fmla="*/ 4 h 197"/>
                  <a:gd name="T36" fmla="*/ 0 w 193"/>
                  <a:gd name="T37" fmla="*/ 3 h 197"/>
                  <a:gd name="T38" fmla="*/ 0 w 193"/>
                  <a:gd name="T39" fmla="*/ 1 h 197"/>
                  <a:gd name="T40" fmla="*/ 1 w 193"/>
                  <a:gd name="T41" fmla="*/ 0 h 197"/>
                  <a:gd name="T42" fmla="*/ 47 w 193"/>
                  <a:gd name="T43" fmla="*/ 0 h 197"/>
                  <a:gd name="T44" fmla="*/ 47 w 193"/>
                  <a:gd name="T45" fmla="*/ 1 h 197"/>
                  <a:gd name="T46" fmla="*/ 47 w 193"/>
                  <a:gd name="T47" fmla="*/ 3 h 197"/>
                  <a:gd name="T48" fmla="*/ 48 w 193"/>
                  <a:gd name="T49" fmla="*/ 4 h 197"/>
                  <a:gd name="T50" fmla="*/ 48 w 193"/>
                  <a:gd name="T51" fmla="*/ 5 h 197"/>
                  <a:gd name="T52" fmla="*/ 47 w 193"/>
                  <a:gd name="T53" fmla="*/ 8 h 197"/>
                  <a:gd name="T54" fmla="*/ 46 w 193"/>
                  <a:gd name="T55" fmla="*/ 12 h 197"/>
                  <a:gd name="T56" fmla="*/ 44 w 193"/>
                  <a:gd name="T57" fmla="*/ 15 h 197"/>
                  <a:gd name="T58" fmla="*/ 41 w 193"/>
                  <a:gd name="T59" fmla="*/ 17 h 197"/>
                  <a:gd name="T60" fmla="*/ 37 w 193"/>
                  <a:gd name="T61" fmla="*/ 19 h 197"/>
                  <a:gd name="T62" fmla="*/ 33 w 193"/>
                  <a:gd name="T63" fmla="*/ 21 h 197"/>
                  <a:gd name="T64" fmla="*/ 28 w 193"/>
                  <a:gd name="T65" fmla="*/ 22 h 197"/>
                  <a:gd name="T66" fmla="*/ 24 w 193"/>
                  <a:gd name="T67" fmla="*/ 22 h 1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3" h="197">
                    <a:moveTo>
                      <a:pt x="96" y="197"/>
                    </a:moveTo>
                    <a:lnTo>
                      <a:pt x="88" y="197"/>
                    </a:lnTo>
                    <a:lnTo>
                      <a:pt x="81" y="196"/>
                    </a:lnTo>
                    <a:lnTo>
                      <a:pt x="73" y="193"/>
                    </a:lnTo>
                    <a:lnTo>
                      <a:pt x="66" y="189"/>
                    </a:lnTo>
                    <a:lnTo>
                      <a:pt x="59" y="185"/>
                    </a:lnTo>
                    <a:lnTo>
                      <a:pt x="52" y="180"/>
                    </a:lnTo>
                    <a:lnTo>
                      <a:pt x="45" y="174"/>
                    </a:lnTo>
                    <a:lnTo>
                      <a:pt x="38" y="167"/>
                    </a:lnTo>
                    <a:lnTo>
                      <a:pt x="30" y="155"/>
                    </a:lnTo>
                    <a:lnTo>
                      <a:pt x="22" y="143"/>
                    </a:lnTo>
                    <a:lnTo>
                      <a:pt x="15" y="128"/>
                    </a:lnTo>
                    <a:lnTo>
                      <a:pt x="11" y="113"/>
                    </a:lnTo>
                    <a:lnTo>
                      <a:pt x="6" y="98"/>
                    </a:lnTo>
                    <a:lnTo>
                      <a:pt x="2" y="81"/>
                    </a:lnTo>
                    <a:lnTo>
                      <a:pt x="1" y="64"/>
                    </a:lnTo>
                    <a:lnTo>
                      <a:pt x="0" y="46"/>
                    </a:lnTo>
                    <a:lnTo>
                      <a:pt x="0" y="34"/>
                    </a:lnTo>
                    <a:lnTo>
                      <a:pt x="1" y="23"/>
                    </a:lnTo>
                    <a:lnTo>
                      <a:pt x="2" y="11"/>
                    </a:lnTo>
                    <a:lnTo>
                      <a:pt x="5" y="0"/>
                    </a:lnTo>
                    <a:lnTo>
                      <a:pt x="188" y="0"/>
                    </a:lnTo>
                    <a:lnTo>
                      <a:pt x="189" y="11"/>
                    </a:lnTo>
                    <a:lnTo>
                      <a:pt x="191" y="23"/>
                    </a:lnTo>
                    <a:lnTo>
                      <a:pt x="193" y="34"/>
                    </a:lnTo>
                    <a:lnTo>
                      <a:pt x="193" y="46"/>
                    </a:lnTo>
                    <a:lnTo>
                      <a:pt x="190" y="76"/>
                    </a:lnTo>
                    <a:lnTo>
                      <a:pt x="184" y="105"/>
                    </a:lnTo>
                    <a:lnTo>
                      <a:pt x="176" y="131"/>
                    </a:lnTo>
                    <a:lnTo>
                      <a:pt x="164" y="152"/>
                    </a:lnTo>
                    <a:lnTo>
                      <a:pt x="150" y="171"/>
                    </a:lnTo>
                    <a:lnTo>
                      <a:pt x="134" y="185"/>
                    </a:lnTo>
                    <a:lnTo>
                      <a:pt x="115" y="195"/>
                    </a:lnTo>
                    <a:lnTo>
                      <a:pt x="96"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4" name="Freeform 2099"/>
              <p:cNvSpPr>
                <a:spLocks/>
              </p:cNvSpPr>
              <p:nvPr/>
            </p:nvSpPr>
            <p:spPr bwMode="auto">
              <a:xfrm>
                <a:off x="2424" y="3811"/>
                <a:ext cx="76" cy="19"/>
              </a:xfrm>
              <a:custGeom>
                <a:avLst/>
                <a:gdLst>
                  <a:gd name="T0" fmla="*/ 38 w 151"/>
                  <a:gd name="T1" fmla="*/ 6 h 57"/>
                  <a:gd name="T2" fmla="*/ 0 w 151"/>
                  <a:gd name="T3" fmla="*/ 6 h 57"/>
                  <a:gd name="T4" fmla="*/ 1 w 151"/>
                  <a:gd name="T5" fmla="*/ 6 h 57"/>
                  <a:gd name="T6" fmla="*/ 2 w 151"/>
                  <a:gd name="T7" fmla="*/ 5 h 57"/>
                  <a:gd name="T8" fmla="*/ 4 w 151"/>
                  <a:gd name="T9" fmla="*/ 4 h 57"/>
                  <a:gd name="T10" fmla="*/ 5 w 151"/>
                  <a:gd name="T11" fmla="*/ 3 h 57"/>
                  <a:gd name="T12" fmla="*/ 6 w 151"/>
                  <a:gd name="T13" fmla="*/ 3 h 57"/>
                  <a:gd name="T14" fmla="*/ 8 w 151"/>
                  <a:gd name="T15" fmla="*/ 2 h 57"/>
                  <a:gd name="T16" fmla="*/ 10 w 151"/>
                  <a:gd name="T17" fmla="*/ 1 h 57"/>
                  <a:gd name="T18" fmla="*/ 12 w 151"/>
                  <a:gd name="T19" fmla="*/ 1 h 57"/>
                  <a:gd name="T20" fmla="*/ 13 w 151"/>
                  <a:gd name="T21" fmla="*/ 0 h 57"/>
                  <a:gd name="T22" fmla="*/ 15 w 151"/>
                  <a:gd name="T23" fmla="*/ 0 h 57"/>
                  <a:gd name="T24" fmla="*/ 17 w 151"/>
                  <a:gd name="T25" fmla="*/ 0 h 57"/>
                  <a:gd name="T26" fmla="*/ 19 w 151"/>
                  <a:gd name="T27" fmla="*/ 0 h 57"/>
                  <a:gd name="T28" fmla="*/ 21 w 151"/>
                  <a:gd name="T29" fmla="*/ 0 h 57"/>
                  <a:gd name="T30" fmla="*/ 23 w 151"/>
                  <a:gd name="T31" fmla="*/ 0 h 57"/>
                  <a:gd name="T32" fmla="*/ 25 w 151"/>
                  <a:gd name="T33" fmla="*/ 0 h 57"/>
                  <a:gd name="T34" fmla="*/ 27 w 151"/>
                  <a:gd name="T35" fmla="*/ 1 h 57"/>
                  <a:gd name="T36" fmla="*/ 29 w 151"/>
                  <a:gd name="T37" fmla="*/ 1 h 57"/>
                  <a:gd name="T38" fmla="*/ 30 w 151"/>
                  <a:gd name="T39" fmla="*/ 2 h 57"/>
                  <a:gd name="T40" fmla="*/ 32 w 151"/>
                  <a:gd name="T41" fmla="*/ 3 h 57"/>
                  <a:gd name="T42" fmla="*/ 33 w 151"/>
                  <a:gd name="T43" fmla="*/ 3 h 57"/>
                  <a:gd name="T44" fmla="*/ 35 w 151"/>
                  <a:gd name="T45" fmla="*/ 4 h 57"/>
                  <a:gd name="T46" fmla="*/ 36 w 151"/>
                  <a:gd name="T47" fmla="*/ 5 h 57"/>
                  <a:gd name="T48" fmla="*/ 37 w 151"/>
                  <a:gd name="T49" fmla="*/ 6 h 57"/>
                  <a:gd name="T50" fmla="*/ 38 w 151"/>
                  <a:gd name="T51" fmla="*/ 6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1" h="57">
                    <a:moveTo>
                      <a:pt x="151" y="57"/>
                    </a:moveTo>
                    <a:lnTo>
                      <a:pt x="0" y="57"/>
                    </a:lnTo>
                    <a:lnTo>
                      <a:pt x="3" y="50"/>
                    </a:lnTo>
                    <a:lnTo>
                      <a:pt x="8" y="43"/>
                    </a:lnTo>
                    <a:lnTo>
                      <a:pt x="13" y="37"/>
                    </a:lnTo>
                    <a:lnTo>
                      <a:pt x="17" y="30"/>
                    </a:lnTo>
                    <a:lnTo>
                      <a:pt x="24" y="23"/>
                    </a:lnTo>
                    <a:lnTo>
                      <a:pt x="31" y="17"/>
                    </a:lnTo>
                    <a:lnTo>
                      <a:pt x="38" y="12"/>
                    </a:lnTo>
                    <a:lnTo>
                      <a:pt x="45" y="8"/>
                    </a:lnTo>
                    <a:lnTo>
                      <a:pt x="52" y="4"/>
                    </a:lnTo>
                    <a:lnTo>
                      <a:pt x="60" y="1"/>
                    </a:lnTo>
                    <a:lnTo>
                      <a:pt x="67" y="0"/>
                    </a:lnTo>
                    <a:lnTo>
                      <a:pt x="75" y="0"/>
                    </a:lnTo>
                    <a:lnTo>
                      <a:pt x="83" y="0"/>
                    </a:lnTo>
                    <a:lnTo>
                      <a:pt x="91" y="1"/>
                    </a:lnTo>
                    <a:lnTo>
                      <a:pt x="98" y="4"/>
                    </a:lnTo>
                    <a:lnTo>
                      <a:pt x="106" y="8"/>
                    </a:lnTo>
                    <a:lnTo>
                      <a:pt x="113" y="12"/>
                    </a:lnTo>
                    <a:lnTo>
                      <a:pt x="120" y="17"/>
                    </a:lnTo>
                    <a:lnTo>
                      <a:pt x="127" y="23"/>
                    </a:lnTo>
                    <a:lnTo>
                      <a:pt x="132" y="30"/>
                    </a:lnTo>
                    <a:lnTo>
                      <a:pt x="137" y="37"/>
                    </a:lnTo>
                    <a:lnTo>
                      <a:pt x="142" y="43"/>
                    </a:lnTo>
                    <a:lnTo>
                      <a:pt x="146" y="50"/>
                    </a:lnTo>
                    <a:lnTo>
                      <a:pt x="151"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5" name="Freeform 2100"/>
              <p:cNvSpPr>
                <a:spLocks/>
              </p:cNvSpPr>
              <p:nvPr/>
            </p:nvSpPr>
            <p:spPr bwMode="auto">
              <a:xfrm>
                <a:off x="2726" y="3550"/>
                <a:ext cx="171" cy="136"/>
              </a:xfrm>
              <a:custGeom>
                <a:avLst/>
                <a:gdLst>
                  <a:gd name="T0" fmla="*/ 85 w 343"/>
                  <a:gd name="T1" fmla="*/ 20 h 409"/>
                  <a:gd name="T2" fmla="*/ 84 w 343"/>
                  <a:gd name="T3" fmla="*/ 16 h 409"/>
                  <a:gd name="T4" fmla="*/ 80 w 343"/>
                  <a:gd name="T5" fmla="*/ 12 h 409"/>
                  <a:gd name="T6" fmla="*/ 75 w 343"/>
                  <a:gd name="T7" fmla="*/ 8 h 409"/>
                  <a:gd name="T8" fmla="*/ 69 w 343"/>
                  <a:gd name="T9" fmla="*/ 5 h 409"/>
                  <a:gd name="T10" fmla="*/ 63 w 343"/>
                  <a:gd name="T11" fmla="*/ 3 h 409"/>
                  <a:gd name="T12" fmla="*/ 55 w 343"/>
                  <a:gd name="T13" fmla="*/ 1 h 409"/>
                  <a:gd name="T14" fmla="*/ 47 w 343"/>
                  <a:gd name="T15" fmla="*/ 0 h 409"/>
                  <a:gd name="T16" fmla="*/ 34 w 343"/>
                  <a:gd name="T17" fmla="*/ 0 h 409"/>
                  <a:gd name="T18" fmla="*/ 19 w 343"/>
                  <a:gd name="T19" fmla="*/ 4 h 409"/>
                  <a:gd name="T20" fmla="*/ 7 w 343"/>
                  <a:gd name="T21" fmla="*/ 10 h 409"/>
                  <a:gd name="T22" fmla="*/ 1 w 343"/>
                  <a:gd name="T23" fmla="*/ 18 h 409"/>
                  <a:gd name="T24" fmla="*/ 0 w 343"/>
                  <a:gd name="T25" fmla="*/ 25 h 409"/>
                  <a:gd name="T26" fmla="*/ 2 w 343"/>
                  <a:gd name="T27" fmla="*/ 29 h 409"/>
                  <a:gd name="T28" fmla="*/ 5 w 343"/>
                  <a:gd name="T29" fmla="*/ 33 h 409"/>
                  <a:gd name="T30" fmla="*/ 10 w 343"/>
                  <a:gd name="T31" fmla="*/ 37 h 409"/>
                  <a:gd name="T32" fmla="*/ 15 w 343"/>
                  <a:gd name="T33" fmla="*/ 40 h 409"/>
                  <a:gd name="T34" fmla="*/ 20 w 343"/>
                  <a:gd name="T35" fmla="*/ 42 h 409"/>
                  <a:gd name="T36" fmla="*/ 27 w 343"/>
                  <a:gd name="T37" fmla="*/ 43 h 409"/>
                  <a:gd name="T38" fmla="*/ 33 w 343"/>
                  <a:gd name="T39" fmla="*/ 44 h 409"/>
                  <a:gd name="T40" fmla="*/ 38 w 343"/>
                  <a:gd name="T41" fmla="*/ 45 h 409"/>
                  <a:gd name="T42" fmla="*/ 41 w 343"/>
                  <a:gd name="T43" fmla="*/ 45 h 409"/>
                  <a:gd name="T44" fmla="*/ 42 w 343"/>
                  <a:gd name="T45" fmla="*/ 45 h 409"/>
                  <a:gd name="T46" fmla="*/ 44 w 343"/>
                  <a:gd name="T47" fmla="*/ 45 h 409"/>
                  <a:gd name="T48" fmla="*/ 45 w 343"/>
                  <a:gd name="T49" fmla="*/ 45 h 409"/>
                  <a:gd name="T50" fmla="*/ 46 w 343"/>
                  <a:gd name="T51" fmla="*/ 45 h 409"/>
                  <a:gd name="T52" fmla="*/ 49 w 343"/>
                  <a:gd name="T53" fmla="*/ 45 h 409"/>
                  <a:gd name="T54" fmla="*/ 54 w 343"/>
                  <a:gd name="T55" fmla="*/ 44 h 409"/>
                  <a:gd name="T56" fmla="*/ 60 w 343"/>
                  <a:gd name="T57" fmla="*/ 43 h 409"/>
                  <a:gd name="T58" fmla="*/ 65 w 343"/>
                  <a:gd name="T59" fmla="*/ 42 h 409"/>
                  <a:gd name="T60" fmla="*/ 70 w 343"/>
                  <a:gd name="T61" fmla="*/ 40 h 409"/>
                  <a:gd name="T62" fmla="*/ 75 w 343"/>
                  <a:gd name="T63" fmla="*/ 37 h 409"/>
                  <a:gd name="T64" fmla="*/ 80 w 343"/>
                  <a:gd name="T65" fmla="*/ 33 h 409"/>
                  <a:gd name="T66" fmla="*/ 84 w 343"/>
                  <a:gd name="T67" fmla="*/ 29 h 409"/>
                  <a:gd name="T68" fmla="*/ 85 w 343"/>
                  <a:gd name="T69" fmla="*/ 25 h 4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3" h="409">
                    <a:moveTo>
                      <a:pt x="343" y="203"/>
                    </a:moveTo>
                    <a:lnTo>
                      <a:pt x="341" y="182"/>
                    </a:lnTo>
                    <a:lnTo>
                      <a:pt x="339" y="163"/>
                    </a:lnTo>
                    <a:lnTo>
                      <a:pt x="336" y="144"/>
                    </a:lnTo>
                    <a:lnTo>
                      <a:pt x="330" y="125"/>
                    </a:lnTo>
                    <a:lnTo>
                      <a:pt x="323" y="107"/>
                    </a:lnTo>
                    <a:lnTo>
                      <a:pt x="314" y="91"/>
                    </a:lnTo>
                    <a:lnTo>
                      <a:pt x="303" y="75"/>
                    </a:lnTo>
                    <a:lnTo>
                      <a:pt x="292" y="60"/>
                    </a:lnTo>
                    <a:lnTo>
                      <a:pt x="279" y="46"/>
                    </a:lnTo>
                    <a:lnTo>
                      <a:pt x="267" y="34"/>
                    </a:lnTo>
                    <a:lnTo>
                      <a:pt x="252" y="23"/>
                    </a:lnTo>
                    <a:lnTo>
                      <a:pt x="238" y="15"/>
                    </a:lnTo>
                    <a:lnTo>
                      <a:pt x="222" y="8"/>
                    </a:lnTo>
                    <a:lnTo>
                      <a:pt x="205" y="4"/>
                    </a:lnTo>
                    <a:lnTo>
                      <a:pt x="189" y="1"/>
                    </a:lnTo>
                    <a:lnTo>
                      <a:pt x="172" y="0"/>
                    </a:lnTo>
                    <a:lnTo>
                      <a:pt x="138" y="4"/>
                    </a:lnTo>
                    <a:lnTo>
                      <a:pt x="105" y="16"/>
                    </a:lnTo>
                    <a:lnTo>
                      <a:pt x="76" y="35"/>
                    </a:lnTo>
                    <a:lnTo>
                      <a:pt x="51" y="60"/>
                    </a:lnTo>
                    <a:lnTo>
                      <a:pt x="30" y="90"/>
                    </a:lnTo>
                    <a:lnTo>
                      <a:pt x="14" y="124"/>
                    </a:lnTo>
                    <a:lnTo>
                      <a:pt x="4" y="162"/>
                    </a:lnTo>
                    <a:lnTo>
                      <a:pt x="0" y="203"/>
                    </a:lnTo>
                    <a:lnTo>
                      <a:pt x="2" y="223"/>
                    </a:lnTo>
                    <a:lnTo>
                      <a:pt x="4" y="242"/>
                    </a:lnTo>
                    <a:lnTo>
                      <a:pt x="9" y="261"/>
                    </a:lnTo>
                    <a:lnTo>
                      <a:pt x="14" y="280"/>
                    </a:lnTo>
                    <a:lnTo>
                      <a:pt x="21" y="298"/>
                    </a:lnTo>
                    <a:lnTo>
                      <a:pt x="29" y="315"/>
                    </a:lnTo>
                    <a:lnTo>
                      <a:pt x="40" y="331"/>
                    </a:lnTo>
                    <a:lnTo>
                      <a:pt x="51" y="346"/>
                    </a:lnTo>
                    <a:lnTo>
                      <a:pt x="62" y="357"/>
                    </a:lnTo>
                    <a:lnTo>
                      <a:pt x="72" y="368"/>
                    </a:lnTo>
                    <a:lnTo>
                      <a:pt x="83" y="376"/>
                    </a:lnTo>
                    <a:lnTo>
                      <a:pt x="96" y="384"/>
                    </a:lnTo>
                    <a:lnTo>
                      <a:pt x="108" y="391"/>
                    </a:lnTo>
                    <a:lnTo>
                      <a:pt x="121" y="396"/>
                    </a:lnTo>
                    <a:lnTo>
                      <a:pt x="134" y="400"/>
                    </a:lnTo>
                    <a:lnTo>
                      <a:pt x="148" y="403"/>
                    </a:lnTo>
                    <a:lnTo>
                      <a:pt x="154" y="404"/>
                    </a:lnTo>
                    <a:lnTo>
                      <a:pt x="158" y="407"/>
                    </a:lnTo>
                    <a:lnTo>
                      <a:pt x="164" y="409"/>
                    </a:lnTo>
                    <a:lnTo>
                      <a:pt x="169" y="409"/>
                    </a:lnTo>
                    <a:lnTo>
                      <a:pt x="169" y="404"/>
                    </a:lnTo>
                    <a:lnTo>
                      <a:pt x="172" y="404"/>
                    </a:lnTo>
                    <a:lnTo>
                      <a:pt x="176" y="404"/>
                    </a:lnTo>
                    <a:lnTo>
                      <a:pt x="178" y="404"/>
                    </a:lnTo>
                    <a:lnTo>
                      <a:pt x="181" y="404"/>
                    </a:lnTo>
                    <a:lnTo>
                      <a:pt x="181" y="409"/>
                    </a:lnTo>
                    <a:lnTo>
                      <a:pt x="187" y="409"/>
                    </a:lnTo>
                    <a:lnTo>
                      <a:pt x="193" y="407"/>
                    </a:lnTo>
                    <a:lnTo>
                      <a:pt x="199" y="404"/>
                    </a:lnTo>
                    <a:lnTo>
                      <a:pt x="204" y="402"/>
                    </a:lnTo>
                    <a:lnTo>
                      <a:pt x="216" y="398"/>
                    </a:lnTo>
                    <a:lnTo>
                      <a:pt x="229" y="394"/>
                    </a:lnTo>
                    <a:lnTo>
                      <a:pt x="240" y="388"/>
                    </a:lnTo>
                    <a:lnTo>
                      <a:pt x="252" y="381"/>
                    </a:lnTo>
                    <a:lnTo>
                      <a:pt x="262" y="375"/>
                    </a:lnTo>
                    <a:lnTo>
                      <a:pt x="272" y="365"/>
                    </a:lnTo>
                    <a:lnTo>
                      <a:pt x="283" y="357"/>
                    </a:lnTo>
                    <a:lnTo>
                      <a:pt x="292" y="346"/>
                    </a:lnTo>
                    <a:lnTo>
                      <a:pt x="303" y="331"/>
                    </a:lnTo>
                    <a:lnTo>
                      <a:pt x="314" y="315"/>
                    </a:lnTo>
                    <a:lnTo>
                      <a:pt x="323" y="298"/>
                    </a:lnTo>
                    <a:lnTo>
                      <a:pt x="330" y="280"/>
                    </a:lnTo>
                    <a:lnTo>
                      <a:pt x="336" y="261"/>
                    </a:lnTo>
                    <a:lnTo>
                      <a:pt x="339" y="242"/>
                    </a:lnTo>
                    <a:lnTo>
                      <a:pt x="341" y="223"/>
                    </a:lnTo>
                    <a:lnTo>
                      <a:pt x="343"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6" name="Freeform 2101"/>
              <p:cNvSpPr>
                <a:spLocks/>
              </p:cNvSpPr>
              <p:nvPr/>
            </p:nvSpPr>
            <p:spPr bwMode="auto">
              <a:xfrm>
                <a:off x="2844" y="3565"/>
                <a:ext cx="41" cy="46"/>
              </a:xfrm>
              <a:custGeom>
                <a:avLst/>
                <a:gdLst>
                  <a:gd name="T0" fmla="*/ 20 w 83"/>
                  <a:gd name="T1" fmla="*/ 15 h 139"/>
                  <a:gd name="T2" fmla="*/ 8 w 83"/>
                  <a:gd name="T3" fmla="*/ 15 h 139"/>
                  <a:gd name="T4" fmla="*/ 7 w 83"/>
                  <a:gd name="T5" fmla="*/ 11 h 139"/>
                  <a:gd name="T6" fmla="*/ 5 w 83"/>
                  <a:gd name="T7" fmla="*/ 7 h 139"/>
                  <a:gd name="T8" fmla="*/ 3 w 83"/>
                  <a:gd name="T9" fmla="*/ 3 h 139"/>
                  <a:gd name="T10" fmla="*/ 0 w 83"/>
                  <a:gd name="T11" fmla="*/ 0 h 139"/>
                  <a:gd name="T12" fmla="*/ 1 w 83"/>
                  <a:gd name="T13" fmla="*/ 0 h 139"/>
                  <a:gd name="T14" fmla="*/ 3 w 83"/>
                  <a:gd name="T15" fmla="*/ 1 h 139"/>
                  <a:gd name="T16" fmla="*/ 4 w 83"/>
                  <a:gd name="T17" fmla="*/ 1 h 139"/>
                  <a:gd name="T18" fmla="*/ 5 w 83"/>
                  <a:gd name="T19" fmla="*/ 2 h 139"/>
                  <a:gd name="T20" fmla="*/ 6 w 83"/>
                  <a:gd name="T21" fmla="*/ 2 h 139"/>
                  <a:gd name="T22" fmla="*/ 8 w 83"/>
                  <a:gd name="T23" fmla="*/ 3 h 139"/>
                  <a:gd name="T24" fmla="*/ 9 w 83"/>
                  <a:gd name="T25" fmla="*/ 3 h 139"/>
                  <a:gd name="T26" fmla="*/ 10 w 83"/>
                  <a:gd name="T27" fmla="*/ 4 h 139"/>
                  <a:gd name="T28" fmla="*/ 12 w 83"/>
                  <a:gd name="T29" fmla="*/ 5 h 139"/>
                  <a:gd name="T30" fmla="*/ 14 w 83"/>
                  <a:gd name="T31" fmla="*/ 6 h 139"/>
                  <a:gd name="T32" fmla="*/ 16 w 83"/>
                  <a:gd name="T33" fmla="*/ 8 h 139"/>
                  <a:gd name="T34" fmla="*/ 17 w 83"/>
                  <a:gd name="T35" fmla="*/ 9 h 139"/>
                  <a:gd name="T36" fmla="*/ 18 w 83"/>
                  <a:gd name="T37" fmla="*/ 10 h 139"/>
                  <a:gd name="T38" fmla="*/ 19 w 83"/>
                  <a:gd name="T39" fmla="*/ 12 h 139"/>
                  <a:gd name="T40" fmla="*/ 20 w 83"/>
                  <a:gd name="T41" fmla="*/ 14 h 139"/>
                  <a:gd name="T42" fmla="*/ 20 w 83"/>
                  <a:gd name="T43" fmla="*/ 15 h 1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3" h="139">
                    <a:moveTo>
                      <a:pt x="83" y="139"/>
                    </a:moveTo>
                    <a:lnTo>
                      <a:pt x="34" y="139"/>
                    </a:lnTo>
                    <a:lnTo>
                      <a:pt x="30" y="98"/>
                    </a:lnTo>
                    <a:lnTo>
                      <a:pt x="23" y="61"/>
                    </a:lnTo>
                    <a:lnTo>
                      <a:pt x="13" y="27"/>
                    </a:lnTo>
                    <a:lnTo>
                      <a:pt x="0" y="0"/>
                    </a:lnTo>
                    <a:lnTo>
                      <a:pt x="6" y="3"/>
                    </a:lnTo>
                    <a:lnTo>
                      <a:pt x="12" y="7"/>
                    </a:lnTo>
                    <a:lnTo>
                      <a:pt x="17" y="11"/>
                    </a:lnTo>
                    <a:lnTo>
                      <a:pt x="22" y="14"/>
                    </a:lnTo>
                    <a:lnTo>
                      <a:pt x="27" y="19"/>
                    </a:lnTo>
                    <a:lnTo>
                      <a:pt x="32" y="23"/>
                    </a:lnTo>
                    <a:lnTo>
                      <a:pt x="36" y="27"/>
                    </a:lnTo>
                    <a:lnTo>
                      <a:pt x="41" y="33"/>
                    </a:lnTo>
                    <a:lnTo>
                      <a:pt x="49" y="44"/>
                    </a:lnTo>
                    <a:lnTo>
                      <a:pt x="57" y="56"/>
                    </a:lnTo>
                    <a:lnTo>
                      <a:pt x="64" y="68"/>
                    </a:lnTo>
                    <a:lnTo>
                      <a:pt x="70" y="82"/>
                    </a:lnTo>
                    <a:lnTo>
                      <a:pt x="75" y="95"/>
                    </a:lnTo>
                    <a:lnTo>
                      <a:pt x="79" y="110"/>
                    </a:lnTo>
                    <a:lnTo>
                      <a:pt x="81" y="124"/>
                    </a:lnTo>
                    <a:lnTo>
                      <a:pt x="83" y="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7" name="Freeform 2102"/>
              <p:cNvSpPr>
                <a:spLocks/>
              </p:cNvSpPr>
              <p:nvPr/>
            </p:nvSpPr>
            <p:spPr bwMode="auto">
              <a:xfrm>
                <a:off x="2818" y="3621"/>
                <a:ext cx="30" cy="54"/>
              </a:xfrm>
              <a:custGeom>
                <a:avLst/>
                <a:gdLst>
                  <a:gd name="T0" fmla="*/ 3 w 60"/>
                  <a:gd name="T1" fmla="*/ 18 h 162"/>
                  <a:gd name="T2" fmla="*/ 3 w 60"/>
                  <a:gd name="T3" fmla="*/ 18 h 162"/>
                  <a:gd name="T4" fmla="*/ 2 w 60"/>
                  <a:gd name="T5" fmla="*/ 18 h 162"/>
                  <a:gd name="T6" fmla="*/ 1 w 60"/>
                  <a:gd name="T7" fmla="*/ 18 h 162"/>
                  <a:gd name="T8" fmla="*/ 0 w 60"/>
                  <a:gd name="T9" fmla="*/ 18 h 162"/>
                  <a:gd name="T10" fmla="*/ 0 w 60"/>
                  <a:gd name="T11" fmla="*/ 0 h 162"/>
                  <a:gd name="T12" fmla="*/ 15 w 60"/>
                  <a:gd name="T13" fmla="*/ 0 h 162"/>
                  <a:gd name="T14" fmla="*/ 15 w 60"/>
                  <a:gd name="T15" fmla="*/ 3 h 162"/>
                  <a:gd name="T16" fmla="*/ 14 w 60"/>
                  <a:gd name="T17" fmla="*/ 6 h 162"/>
                  <a:gd name="T18" fmla="*/ 13 w 60"/>
                  <a:gd name="T19" fmla="*/ 9 h 162"/>
                  <a:gd name="T20" fmla="*/ 12 w 60"/>
                  <a:gd name="T21" fmla="*/ 12 h 162"/>
                  <a:gd name="T22" fmla="*/ 10 w 60"/>
                  <a:gd name="T23" fmla="*/ 14 h 162"/>
                  <a:gd name="T24" fmla="*/ 8 w 60"/>
                  <a:gd name="T25" fmla="*/ 16 h 162"/>
                  <a:gd name="T26" fmla="*/ 5 w 60"/>
                  <a:gd name="T27" fmla="*/ 17 h 162"/>
                  <a:gd name="T28" fmla="*/ 3 w 60"/>
                  <a:gd name="T29" fmla="*/ 18 h 1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162">
                    <a:moveTo>
                      <a:pt x="11" y="161"/>
                    </a:moveTo>
                    <a:lnTo>
                      <a:pt x="9" y="161"/>
                    </a:lnTo>
                    <a:lnTo>
                      <a:pt x="6" y="161"/>
                    </a:lnTo>
                    <a:lnTo>
                      <a:pt x="2" y="162"/>
                    </a:lnTo>
                    <a:lnTo>
                      <a:pt x="0" y="162"/>
                    </a:lnTo>
                    <a:lnTo>
                      <a:pt x="0" y="0"/>
                    </a:lnTo>
                    <a:lnTo>
                      <a:pt x="60" y="0"/>
                    </a:lnTo>
                    <a:lnTo>
                      <a:pt x="59" y="30"/>
                    </a:lnTo>
                    <a:lnTo>
                      <a:pt x="55" y="57"/>
                    </a:lnTo>
                    <a:lnTo>
                      <a:pt x="50" y="81"/>
                    </a:lnTo>
                    <a:lnTo>
                      <a:pt x="45" y="105"/>
                    </a:lnTo>
                    <a:lnTo>
                      <a:pt x="38" y="124"/>
                    </a:lnTo>
                    <a:lnTo>
                      <a:pt x="30" y="140"/>
                    </a:lnTo>
                    <a:lnTo>
                      <a:pt x="20" y="152"/>
                    </a:lnTo>
                    <a:lnTo>
                      <a:pt x="11"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8" name="Freeform 2103"/>
              <p:cNvSpPr>
                <a:spLocks/>
              </p:cNvSpPr>
              <p:nvPr/>
            </p:nvSpPr>
            <p:spPr bwMode="auto">
              <a:xfrm>
                <a:off x="2778" y="3621"/>
                <a:ext cx="28" cy="54"/>
              </a:xfrm>
              <a:custGeom>
                <a:avLst/>
                <a:gdLst>
                  <a:gd name="T0" fmla="*/ 9 w 57"/>
                  <a:gd name="T1" fmla="*/ 17 h 162"/>
                  <a:gd name="T2" fmla="*/ 7 w 57"/>
                  <a:gd name="T3" fmla="*/ 15 h 162"/>
                  <a:gd name="T4" fmla="*/ 5 w 57"/>
                  <a:gd name="T5" fmla="*/ 14 h 162"/>
                  <a:gd name="T6" fmla="*/ 4 w 57"/>
                  <a:gd name="T7" fmla="*/ 12 h 162"/>
                  <a:gd name="T8" fmla="*/ 3 w 57"/>
                  <a:gd name="T9" fmla="*/ 10 h 162"/>
                  <a:gd name="T10" fmla="*/ 1 w 57"/>
                  <a:gd name="T11" fmla="*/ 8 h 162"/>
                  <a:gd name="T12" fmla="*/ 1 w 57"/>
                  <a:gd name="T13" fmla="*/ 5 h 162"/>
                  <a:gd name="T14" fmla="*/ 0 w 57"/>
                  <a:gd name="T15" fmla="*/ 3 h 162"/>
                  <a:gd name="T16" fmla="*/ 0 w 57"/>
                  <a:gd name="T17" fmla="*/ 0 h 162"/>
                  <a:gd name="T18" fmla="*/ 14 w 57"/>
                  <a:gd name="T19" fmla="*/ 0 h 162"/>
                  <a:gd name="T20" fmla="*/ 14 w 57"/>
                  <a:gd name="T21" fmla="*/ 18 h 162"/>
                  <a:gd name="T22" fmla="*/ 13 w 57"/>
                  <a:gd name="T23" fmla="*/ 18 h 162"/>
                  <a:gd name="T24" fmla="*/ 11 w 57"/>
                  <a:gd name="T25" fmla="*/ 18 h 162"/>
                  <a:gd name="T26" fmla="*/ 11 w 57"/>
                  <a:gd name="T27" fmla="*/ 17 h 162"/>
                  <a:gd name="T28" fmla="*/ 9 w 57"/>
                  <a:gd name="T29" fmla="*/ 17 h 1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 h="162">
                    <a:moveTo>
                      <a:pt x="39" y="151"/>
                    </a:moveTo>
                    <a:lnTo>
                      <a:pt x="31" y="139"/>
                    </a:lnTo>
                    <a:lnTo>
                      <a:pt x="23" y="125"/>
                    </a:lnTo>
                    <a:lnTo>
                      <a:pt x="17" y="109"/>
                    </a:lnTo>
                    <a:lnTo>
                      <a:pt x="12" y="90"/>
                    </a:lnTo>
                    <a:lnTo>
                      <a:pt x="7" y="69"/>
                    </a:lnTo>
                    <a:lnTo>
                      <a:pt x="4" y="47"/>
                    </a:lnTo>
                    <a:lnTo>
                      <a:pt x="1" y="24"/>
                    </a:lnTo>
                    <a:lnTo>
                      <a:pt x="0" y="0"/>
                    </a:lnTo>
                    <a:lnTo>
                      <a:pt x="57" y="0"/>
                    </a:lnTo>
                    <a:lnTo>
                      <a:pt x="57" y="162"/>
                    </a:lnTo>
                    <a:lnTo>
                      <a:pt x="52" y="161"/>
                    </a:lnTo>
                    <a:lnTo>
                      <a:pt x="47" y="159"/>
                    </a:lnTo>
                    <a:lnTo>
                      <a:pt x="44" y="155"/>
                    </a:lnTo>
                    <a:lnTo>
                      <a:pt x="3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599" name="Freeform 2104"/>
              <p:cNvSpPr>
                <a:spLocks/>
              </p:cNvSpPr>
              <p:nvPr/>
            </p:nvSpPr>
            <p:spPr bwMode="auto">
              <a:xfrm>
                <a:off x="2778" y="3560"/>
                <a:ext cx="28" cy="51"/>
              </a:xfrm>
              <a:custGeom>
                <a:avLst/>
                <a:gdLst>
                  <a:gd name="T0" fmla="*/ 14 w 57"/>
                  <a:gd name="T1" fmla="*/ 0 h 153"/>
                  <a:gd name="T2" fmla="*/ 14 w 57"/>
                  <a:gd name="T3" fmla="*/ 17 h 153"/>
                  <a:gd name="T4" fmla="*/ 0 w 57"/>
                  <a:gd name="T5" fmla="*/ 17 h 153"/>
                  <a:gd name="T6" fmla="*/ 0 w 57"/>
                  <a:gd name="T7" fmla="*/ 15 h 153"/>
                  <a:gd name="T8" fmla="*/ 1 w 57"/>
                  <a:gd name="T9" fmla="*/ 12 h 153"/>
                  <a:gd name="T10" fmla="*/ 2 w 57"/>
                  <a:gd name="T11" fmla="*/ 10 h 153"/>
                  <a:gd name="T12" fmla="*/ 3 w 57"/>
                  <a:gd name="T13" fmla="*/ 8 h 153"/>
                  <a:gd name="T14" fmla="*/ 4 w 57"/>
                  <a:gd name="T15" fmla="*/ 6 h 153"/>
                  <a:gd name="T16" fmla="*/ 6 w 57"/>
                  <a:gd name="T17" fmla="*/ 4 h 153"/>
                  <a:gd name="T18" fmla="*/ 7 w 57"/>
                  <a:gd name="T19" fmla="*/ 3 h 153"/>
                  <a:gd name="T20" fmla="*/ 9 w 57"/>
                  <a:gd name="T21" fmla="*/ 2 h 153"/>
                  <a:gd name="T22" fmla="*/ 11 w 57"/>
                  <a:gd name="T23" fmla="*/ 1 h 153"/>
                  <a:gd name="T24" fmla="*/ 12 w 57"/>
                  <a:gd name="T25" fmla="*/ 1 h 153"/>
                  <a:gd name="T26" fmla="*/ 13 w 57"/>
                  <a:gd name="T27" fmla="*/ 0 h 153"/>
                  <a:gd name="T28" fmla="*/ 14 w 57"/>
                  <a:gd name="T29" fmla="*/ 0 h 1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 h="153">
                    <a:moveTo>
                      <a:pt x="57" y="0"/>
                    </a:moveTo>
                    <a:lnTo>
                      <a:pt x="57" y="153"/>
                    </a:lnTo>
                    <a:lnTo>
                      <a:pt x="0" y="153"/>
                    </a:lnTo>
                    <a:lnTo>
                      <a:pt x="1" y="131"/>
                    </a:lnTo>
                    <a:lnTo>
                      <a:pt x="4" y="109"/>
                    </a:lnTo>
                    <a:lnTo>
                      <a:pt x="8" y="89"/>
                    </a:lnTo>
                    <a:lnTo>
                      <a:pt x="13" y="71"/>
                    </a:lnTo>
                    <a:lnTo>
                      <a:pt x="17" y="54"/>
                    </a:lnTo>
                    <a:lnTo>
                      <a:pt x="24" y="39"/>
                    </a:lnTo>
                    <a:lnTo>
                      <a:pt x="31" y="25"/>
                    </a:lnTo>
                    <a:lnTo>
                      <a:pt x="39" y="14"/>
                    </a:lnTo>
                    <a:lnTo>
                      <a:pt x="44" y="10"/>
                    </a:lnTo>
                    <a:lnTo>
                      <a:pt x="49" y="6"/>
                    </a:lnTo>
                    <a:lnTo>
                      <a:pt x="52" y="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0" name="Freeform 2105"/>
              <p:cNvSpPr>
                <a:spLocks/>
              </p:cNvSpPr>
              <p:nvPr/>
            </p:nvSpPr>
            <p:spPr bwMode="auto">
              <a:xfrm>
                <a:off x="2818" y="3560"/>
                <a:ext cx="30" cy="51"/>
              </a:xfrm>
              <a:custGeom>
                <a:avLst/>
                <a:gdLst>
                  <a:gd name="T0" fmla="*/ 0 w 60"/>
                  <a:gd name="T1" fmla="*/ 17 h 154"/>
                  <a:gd name="T2" fmla="*/ 0 w 60"/>
                  <a:gd name="T3" fmla="*/ 0 h 154"/>
                  <a:gd name="T4" fmla="*/ 2 w 60"/>
                  <a:gd name="T5" fmla="*/ 0 h 154"/>
                  <a:gd name="T6" fmla="*/ 3 w 60"/>
                  <a:gd name="T7" fmla="*/ 0 h 154"/>
                  <a:gd name="T8" fmla="*/ 4 w 60"/>
                  <a:gd name="T9" fmla="*/ 1 h 154"/>
                  <a:gd name="T10" fmla="*/ 6 w 60"/>
                  <a:gd name="T11" fmla="*/ 2 h 154"/>
                  <a:gd name="T12" fmla="*/ 8 w 60"/>
                  <a:gd name="T13" fmla="*/ 3 h 154"/>
                  <a:gd name="T14" fmla="*/ 10 w 60"/>
                  <a:gd name="T15" fmla="*/ 4 h 154"/>
                  <a:gd name="T16" fmla="*/ 11 w 60"/>
                  <a:gd name="T17" fmla="*/ 6 h 154"/>
                  <a:gd name="T18" fmla="*/ 12 w 60"/>
                  <a:gd name="T19" fmla="*/ 8 h 154"/>
                  <a:gd name="T20" fmla="*/ 14 w 60"/>
                  <a:gd name="T21" fmla="*/ 10 h 154"/>
                  <a:gd name="T22" fmla="*/ 14 w 60"/>
                  <a:gd name="T23" fmla="*/ 12 h 154"/>
                  <a:gd name="T24" fmla="*/ 15 w 60"/>
                  <a:gd name="T25" fmla="*/ 15 h 154"/>
                  <a:gd name="T26" fmla="*/ 15 w 60"/>
                  <a:gd name="T27" fmla="*/ 17 h 154"/>
                  <a:gd name="T28" fmla="*/ 0 w 60"/>
                  <a:gd name="T29" fmla="*/ 17 h 1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154">
                    <a:moveTo>
                      <a:pt x="0" y="154"/>
                    </a:moveTo>
                    <a:lnTo>
                      <a:pt x="0" y="0"/>
                    </a:lnTo>
                    <a:lnTo>
                      <a:pt x="6" y="1"/>
                    </a:lnTo>
                    <a:lnTo>
                      <a:pt x="11" y="4"/>
                    </a:lnTo>
                    <a:lnTo>
                      <a:pt x="16" y="8"/>
                    </a:lnTo>
                    <a:lnTo>
                      <a:pt x="22" y="15"/>
                    </a:lnTo>
                    <a:lnTo>
                      <a:pt x="30" y="26"/>
                    </a:lnTo>
                    <a:lnTo>
                      <a:pt x="37" y="40"/>
                    </a:lnTo>
                    <a:lnTo>
                      <a:pt x="42" y="55"/>
                    </a:lnTo>
                    <a:lnTo>
                      <a:pt x="48" y="72"/>
                    </a:lnTo>
                    <a:lnTo>
                      <a:pt x="53" y="90"/>
                    </a:lnTo>
                    <a:lnTo>
                      <a:pt x="56" y="110"/>
                    </a:lnTo>
                    <a:lnTo>
                      <a:pt x="59" y="132"/>
                    </a:lnTo>
                    <a:lnTo>
                      <a:pt x="60" y="154"/>
                    </a:lnTo>
                    <a:lnTo>
                      <a:pt x="0" y="1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1" name="Freeform 2106"/>
              <p:cNvSpPr>
                <a:spLocks/>
              </p:cNvSpPr>
              <p:nvPr/>
            </p:nvSpPr>
            <p:spPr bwMode="auto">
              <a:xfrm>
                <a:off x="2739" y="3564"/>
                <a:ext cx="45" cy="47"/>
              </a:xfrm>
              <a:custGeom>
                <a:avLst/>
                <a:gdLst>
                  <a:gd name="T0" fmla="*/ 11 w 90"/>
                  <a:gd name="T1" fmla="*/ 4 h 143"/>
                  <a:gd name="T2" fmla="*/ 12 w 90"/>
                  <a:gd name="T3" fmla="*/ 3 h 143"/>
                  <a:gd name="T4" fmla="*/ 14 w 90"/>
                  <a:gd name="T5" fmla="*/ 3 h 143"/>
                  <a:gd name="T6" fmla="*/ 15 w 90"/>
                  <a:gd name="T7" fmla="*/ 2 h 143"/>
                  <a:gd name="T8" fmla="*/ 16 w 90"/>
                  <a:gd name="T9" fmla="*/ 2 h 143"/>
                  <a:gd name="T10" fmla="*/ 18 w 90"/>
                  <a:gd name="T11" fmla="*/ 1 h 143"/>
                  <a:gd name="T12" fmla="*/ 20 w 90"/>
                  <a:gd name="T13" fmla="*/ 1 h 143"/>
                  <a:gd name="T14" fmla="*/ 21 w 90"/>
                  <a:gd name="T15" fmla="*/ 0 h 143"/>
                  <a:gd name="T16" fmla="*/ 23 w 90"/>
                  <a:gd name="T17" fmla="*/ 0 h 143"/>
                  <a:gd name="T18" fmla="*/ 21 w 90"/>
                  <a:gd name="T19" fmla="*/ 2 h 143"/>
                  <a:gd name="T20" fmla="*/ 19 w 90"/>
                  <a:gd name="T21" fmla="*/ 3 h 143"/>
                  <a:gd name="T22" fmla="*/ 18 w 90"/>
                  <a:gd name="T23" fmla="*/ 5 h 143"/>
                  <a:gd name="T24" fmla="*/ 17 w 90"/>
                  <a:gd name="T25" fmla="*/ 7 h 143"/>
                  <a:gd name="T26" fmla="*/ 16 w 90"/>
                  <a:gd name="T27" fmla="*/ 9 h 143"/>
                  <a:gd name="T28" fmla="*/ 15 w 90"/>
                  <a:gd name="T29" fmla="*/ 11 h 143"/>
                  <a:gd name="T30" fmla="*/ 14 w 90"/>
                  <a:gd name="T31" fmla="*/ 13 h 143"/>
                  <a:gd name="T32" fmla="*/ 14 w 90"/>
                  <a:gd name="T33" fmla="*/ 15 h 143"/>
                  <a:gd name="T34" fmla="*/ 0 w 90"/>
                  <a:gd name="T35" fmla="*/ 15 h 143"/>
                  <a:gd name="T36" fmla="*/ 1 w 90"/>
                  <a:gd name="T37" fmla="*/ 14 h 143"/>
                  <a:gd name="T38" fmla="*/ 1 w 90"/>
                  <a:gd name="T39" fmla="*/ 12 h 143"/>
                  <a:gd name="T40" fmla="*/ 2 w 90"/>
                  <a:gd name="T41" fmla="*/ 11 h 143"/>
                  <a:gd name="T42" fmla="*/ 4 w 90"/>
                  <a:gd name="T43" fmla="*/ 9 h 143"/>
                  <a:gd name="T44" fmla="*/ 5 w 90"/>
                  <a:gd name="T45" fmla="*/ 8 h 143"/>
                  <a:gd name="T46" fmla="*/ 7 w 90"/>
                  <a:gd name="T47" fmla="*/ 7 h 143"/>
                  <a:gd name="T48" fmla="*/ 9 w 90"/>
                  <a:gd name="T49" fmla="*/ 5 h 143"/>
                  <a:gd name="T50" fmla="*/ 11 w 90"/>
                  <a:gd name="T51" fmla="*/ 4 h 1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0" h="143">
                    <a:moveTo>
                      <a:pt x="42" y="37"/>
                    </a:moveTo>
                    <a:lnTo>
                      <a:pt x="48" y="31"/>
                    </a:lnTo>
                    <a:lnTo>
                      <a:pt x="53" y="26"/>
                    </a:lnTo>
                    <a:lnTo>
                      <a:pt x="59" y="20"/>
                    </a:lnTo>
                    <a:lnTo>
                      <a:pt x="64" y="15"/>
                    </a:lnTo>
                    <a:lnTo>
                      <a:pt x="71" y="11"/>
                    </a:lnTo>
                    <a:lnTo>
                      <a:pt x="77" y="7"/>
                    </a:lnTo>
                    <a:lnTo>
                      <a:pt x="83" y="3"/>
                    </a:lnTo>
                    <a:lnTo>
                      <a:pt x="90" y="0"/>
                    </a:lnTo>
                    <a:lnTo>
                      <a:pt x="83" y="14"/>
                    </a:lnTo>
                    <a:lnTo>
                      <a:pt x="76" y="27"/>
                    </a:lnTo>
                    <a:lnTo>
                      <a:pt x="70" y="44"/>
                    </a:lnTo>
                    <a:lnTo>
                      <a:pt x="65" y="61"/>
                    </a:lnTo>
                    <a:lnTo>
                      <a:pt x="61" y="80"/>
                    </a:lnTo>
                    <a:lnTo>
                      <a:pt x="57" y="99"/>
                    </a:lnTo>
                    <a:lnTo>
                      <a:pt x="55" y="121"/>
                    </a:lnTo>
                    <a:lnTo>
                      <a:pt x="54" y="143"/>
                    </a:lnTo>
                    <a:lnTo>
                      <a:pt x="0" y="143"/>
                    </a:lnTo>
                    <a:lnTo>
                      <a:pt x="2" y="128"/>
                    </a:lnTo>
                    <a:lnTo>
                      <a:pt x="4" y="114"/>
                    </a:lnTo>
                    <a:lnTo>
                      <a:pt x="8" y="99"/>
                    </a:lnTo>
                    <a:lnTo>
                      <a:pt x="14" y="86"/>
                    </a:lnTo>
                    <a:lnTo>
                      <a:pt x="19" y="72"/>
                    </a:lnTo>
                    <a:lnTo>
                      <a:pt x="26" y="60"/>
                    </a:lnTo>
                    <a:lnTo>
                      <a:pt x="34" y="48"/>
                    </a:lnTo>
                    <a:lnTo>
                      <a:pt x="4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2" name="Freeform 2107"/>
              <p:cNvSpPr>
                <a:spLocks/>
              </p:cNvSpPr>
              <p:nvPr/>
            </p:nvSpPr>
            <p:spPr bwMode="auto">
              <a:xfrm>
                <a:off x="2739" y="3621"/>
                <a:ext cx="43" cy="49"/>
              </a:xfrm>
              <a:custGeom>
                <a:avLst/>
                <a:gdLst>
                  <a:gd name="T0" fmla="*/ 0 w 85"/>
                  <a:gd name="T1" fmla="*/ 0 h 147"/>
                  <a:gd name="T2" fmla="*/ 14 w 85"/>
                  <a:gd name="T3" fmla="*/ 0 h 147"/>
                  <a:gd name="T4" fmla="*/ 14 w 85"/>
                  <a:gd name="T5" fmla="*/ 5 h 147"/>
                  <a:gd name="T6" fmla="*/ 16 w 85"/>
                  <a:gd name="T7" fmla="*/ 9 h 147"/>
                  <a:gd name="T8" fmla="*/ 18 w 85"/>
                  <a:gd name="T9" fmla="*/ 13 h 147"/>
                  <a:gd name="T10" fmla="*/ 22 w 85"/>
                  <a:gd name="T11" fmla="*/ 16 h 147"/>
                  <a:gd name="T12" fmla="*/ 20 w 85"/>
                  <a:gd name="T13" fmla="*/ 16 h 147"/>
                  <a:gd name="T14" fmla="*/ 19 w 85"/>
                  <a:gd name="T15" fmla="*/ 16 h 147"/>
                  <a:gd name="T16" fmla="*/ 17 w 85"/>
                  <a:gd name="T17" fmla="*/ 15 h 147"/>
                  <a:gd name="T18" fmla="*/ 16 w 85"/>
                  <a:gd name="T19" fmla="*/ 15 h 147"/>
                  <a:gd name="T20" fmla="*/ 15 w 85"/>
                  <a:gd name="T21" fmla="*/ 14 h 147"/>
                  <a:gd name="T22" fmla="*/ 13 w 85"/>
                  <a:gd name="T23" fmla="*/ 14 h 147"/>
                  <a:gd name="T24" fmla="*/ 12 w 85"/>
                  <a:gd name="T25" fmla="*/ 13 h 147"/>
                  <a:gd name="T26" fmla="*/ 11 w 85"/>
                  <a:gd name="T27" fmla="*/ 12 h 147"/>
                  <a:gd name="T28" fmla="*/ 9 w 85"/>
                  <a:gd name="T29" fmla="*/ 11 h 147"/>
                  <a:gd name="T30" fmla="*/ 7 w 85"/>
                  <a:gd name="T31" fmla="*/ 10 h 147"/>
                  <a:gd name="T32" fmla="*/ 5 w 85"/>
                  <a:gd name="T33" fmla="*/ 8 h 147"/>
                  <a:gd name="T34" fmla="*/ 3 w 85"/>
                  <a:gd name="T35" fmla="*/ 7 h 147"/>
                  <a:gd name="T36" fmla="*/ 2 w 85"/>
                  <a:gd name="T37" fmla="*/ 5 h 147"/>
                  <a:gd name="T38" fmla="*/ 1 w 85"/>
                  <a:gd name="T39" fmla="*/ 3 h 147"/>
                  <a:gd name="T40" fmla="*/ 1 w 85"/>
                  <a:gd name="T41" fmla="*/ 2 h 147"/>
                  <a:gd name="T42" fmla="*/ 0 w 85"/>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5" h="147">
                    <a:moveTo>
                      <a:pt x="0" y="0"/>
                    </a:moveTo>
                    <a:lnTo>
                      <a:pt x="54" y="0"/>
                    </a:lnTo>
                    <a:lnTo>
                      <a:pt x="56" y="42"/>
                    </a:lnTo>
                    <a:lnTo>
                      <a:pt x="63" y="81"/>
                    </a:lnTo>
                    <a:lnTo>
                      <a:pt x="72" y="117"/>
                    </a:lnTo>
                    <a:lnTo>
                      <a:pt x="85" y="147"/>
                    </a:lnTo>
                    <a:lnTo>
                      <a:pt x="79" y="144"/>
                    </a:lnTo>
                    <a:lnTo>
                      <a:pt x="74" y="140"/>
                    </a:lnTo>
                    <a:lnTo>
                      <a:pt x="68" y="136"/>
                    </a:lnTo>
                    <a:lnTo>
                      <a:pt x="62" y="132"/>
                    </a:lnTo>
                    <a:lnTo>
                      <a:pt x="57" y="126"/>
                    </a:lnTo>
                    <a:lnTo>
                      <a:pt x="52" y="122"/>
                    </a:lnTo>
                    <a:lnTo>
                      <a:pt x="47" y="117"/>
                    </a:lnTo>
                    <a:lnTo>
                      <a:pt x="42" y="111"/>
                    </a:lnTo>
                    <a:lnTo>
                      <a:pt x="33" y="99"/>
                    </a:lnTo>
                    <a:lnTo>
                      <a:pt x="25" y="87"/>
                    </a:lnTo>
                    <a:lnTo>
                      <a:pt x="18" y="75"/>
                    </a:lnTo>
                    <a:lnTo>
                      <a:pt x="12" y="60"/>
                    </a:lnTo>
                    <a:lnTo>
                      <a:pt x="8" y="46"/>
                    </a:lnTo>
                    <a:lnTo>
                      <a:pt x="3" y="31"/>
                    </a:lnTo>
                    <a:lnTo>
                      <a:pt x="1"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3" name="Freeform 2108"/>
              <p:cNvSpPr>
                <a:spLocks/>
              </p:cNvSpPr>
              <p:nvPr/>
            </p:nvSpPr>
            <p:spPr bwMode="auto">
              <a:xfrm>
                <a:off x="2846" y="3621"/>
                <a:ext cx="39" cy="48"/>
              </a:xfrm>
              <a:custGeom>
                <a:avLst/>
                <a:gdLst>
                  <a:gd name="T0" fmla="*/ 0 w 78"/>
                  <a:gd name="T1" fmla="*/ 16 h 143"/>
                  <a:gd name="T2" fmla="*/ 3 w 78"/>
                  <a:gd name="T3" fmla="*/ 13 h 143"/>
                  <a:gd name="T4" fmla="*/ 6 w 78"/>
                  <a:gd name="T5" fmla="*/ 9 h 143"/>
                  <a:gd name="T6" fmla="*/ 7 w 78"/>
                  <a:gd name="T7" fmla="*/ 5 h 143"/>
                  <a:gd name="T8" fmla="*/ 8 w 78"/>
                  <a:gd name="T9" fmla="*/ 0 h 143"/>
                  <a:gd name="T10" fmla="*/ 20 w 78"/>
                  <a:gd name="T11" fmla="*/ 0 h 143"/>
                  <a:gd name="T12" fmla="*/ 19 w 78"/>
                  <a:gd name="T13" fmla="*/ 3 h 143"/>
                  <a:gd name="T14" fmla="*/ 18 w 78"/>
                  <a:gd name="T15" fmla="*/ 5 h 143"/>
                  <a:gd name="T16" fmla="*/ 16 w 78"/>
                  <a:gd name="T17" fmla="*/ 7 h 143"/>
                  <a:gd name="T18" fmla="*/ 14 w 78"/>
                  <a:gd name="T19" fmla="*/ 9 h 143"/>
                  <a:gd name="T20" fmla="*/ 11 w 78"/>
                  <a:gd name="T21" fmla="*/ 11 h 143"/>
                  <a:gd name="T22" fmla="*/ 8 w 78"/>
                  <a:gd name="T23" fmla="*/ 13 h 143"/>
                  <a:gd name="T24" fmla="*/ 4 w 78"/>
                  <a:gd name="T25" fmla="*/ 15 h 143"/>
                  <a:gd name="T26" fmla="*/ 0 w 78"/>
                  <a:gd name="T27" fmla="*/ 16 h 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143">
                    <a:moveTo>
                      <a:pt x="0" y="143"/>
                    </a:moveTo>
                    <a:lnTo>
                      <a:pt x="12" y="113"/>
                    </a:lnTo>
                    <a:lnTo>
                      <a:pt x="21" y="79"/>
                    </a:lnTo>
                    <a:lnTo>
                      <a:pt x="27" y="41"/>
                    </a:lnTo>
                    <a:lnTo>
                      <a:pt x="29" y="0"/>
                    </a:lnTo>
                    <a:lnTo>
                      <a:pt x="78" y="0"/>
                    </a:lnTo>
                    <a:lnTo>
                      <a:pt x="76" y="23"/>
                    </a:lnTo>
                    <a:lnTo>
                      <a:pt x="70" y="43"/>
                    </a:lnTo>
                    <a:lnTo>
                      <a:pt x="63" y="64"/>
                    </a:lnTo>
                    <a:lnTo>
                      <a:pt x="54" y="83"/>
                    </a:lnTo>
                    <a:lnTo>
                      <a:pt x="43" y="101"/>
                    </a:lnTo>
                    <a:lnTo>
                      <a:pt x="30" y="117"/>
                    </a:lnTo>
                    <a:lnTo>
                      <a:pt x="16" y="131"/>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4" name="Freeform 2109"/>
              <p:cNvSpPr>
                <a:spLocks/>
              </p:cNvSpPr>
              <p:nvPr/>
            </p:nvSpPr>
            <p:spPr bwMode="auto">
              <a:xfrm>
                <a:off x="2617" y="3833"/>
                <a:ext cx="17" cy="13"/>
              </a:xfrm>
              <a:custGeom>
                <a:avLst/>
                <a:gdLst>
                  <a:gd name="T0" fmla="*/ 4 w 33"/>
                  <a:gd name="T1" fmla="*/ 4 h 39"/>
                  <a:gd name="T2" fmla="*/ 6 w 33"/>
                  <a:gd name="T3" fmla="*/ 4 h 39"/>
                  <a:gd name="T4" fmla="*/ 8 w 33"/>
                  <a:gd name="T5" fmla="*/ 4 h 39"/>
                  <a:gd name="T6" fmla="*/ 8 w 33"/>
                  <a:gd name="T7" fmla="*/ 3 h 39"/>
                  <a:gd name="T8" fmla="*/ 9 w 33"/>
                  <a:gd name="T9" fmla="*/ 2 h 39"/>
                  <a:gd name="T10" fmla="*/ 8 w 33"/>
                  <a:gd name="T11" fmla="*/ 1 h 39"/>
                  <a:gd name="T12" fmla="*/ 8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5" name="Freeform 2110"/>
              <p:cNvSpPr>
                <a:spLocks/>
              </p:cNvSpPr>
              <p:nvPr/>
            </p:nvSpPr>
            <p:spPr bwMode="auto">
              <a:xfrm>
                <a:off x="2649" y="3833"/>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6" name="Freeform 2111"/>
              <p:cNvSpPr>
                <a:spLocks/>
              </p:cNvSpPr>
              <p:nvPr/>
            </p:nvSpPr>
            <p:spPr bwMode="auto">
              <a:xfrm>
                <a:off x="2681" y="3833"/>
                <a:ext cx="17" cy="13"/>
              </a:xfrm>
              <a:custGeom>
                <a:avLst/>
                <a:gdLst>
                  <a:gd name="T0" fmla="*/ 4 w 33"/>
                  <a:gd name="T1" fmla="*/ 4 h 39"/>
                  <a:gd name="T2" fmla="*/ 6 w 33"/>
                  <a:gd name="T3" fmla="*/ 4 h 39"/>
                  <a:gd name="T4" fmla="*/ 7 w 33"/>
                  <a:gd name="T5" fmla="*/ 4 h 39"/>
                  <a:gd name="T6" fmla="*/ 8 w 33"/>
                  <a:gd name="T7" fmla="*/ 3 h 39"/>
                  <a:gd name="T8" fmla="*/ 9 w 33"/>
                  <a:gd name="T9" fmla="*/ 2 h 39"/>
                  <a:gd name="T10" fmla="*/ 8 w 33"/>
                  <a:gd name="T11" fmla="*/ 1 h 39"/>
                  <a:gd name="T12" fmla="*/ 7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7" name="Freeform 2112"/>
              <p:cNvSpPr>
                <a:spLocks/>
              </p:cNvSpPr>
              <p:nvPr/>
            </p:nvSpPr>
            <p:spPr bwMode="auto">
              <a:xfrm>
                <a:off x="2713" y="3833"/>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8" name="Freeform 2113"/>
              <p:cNvSpPr>
                <a:spLocks/>
              </p:cNvSpPr>
              <p:nvPr/>
            </p:nvSpPr>
            <p:spPr bwMode="auto">
              <a:xfrm>
                <a:off x="2617" y="3856"/>
                <a:ext cx="17" cy="13"/>
              </a:xfrm>
              <a:custGeom>
                <a:avLst/>
                <a:gdLst>
                  <a:gd name="T0" fmla="*/ 4 w 33"/>
                  <a:gd name="T1" fmla="*/ 4 h 39"/>
                  <a:gd name="T2" fmla="*/ 6 w 33"/>
                  <a:gd name="T3" fmla="*/ 4 h 39"/>
                  <a:gd name="T4" fmla="*/ 8 w 33"/>
                  <a:gd name="T5" fmla="*/ 4 h 39"/>
                  <a:gd name="T6" fmla="*/ 8 w 33"/>
                  <a:gd name="T7" fmla="*/ 3 h 39"/>
                  <a:gd name="T8" fmla="*/ 9 w 33"/>
                  <a:gd name="T9" fmla="*/ 2 h 39"/>
                  <a:gd name="T10" fmla="*/ 8 w 33"/>
                  <a:gd name="T11" fmla="*/ 1 h 39"/>
                  <a:gd name="T12" fmla="*/ 8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09" name="Freeform 2114"/>
              <p:cNvSpPr>
                <a:spLocks/>
              </p:cNvSpPr>
              <p:nvPr/>
            </p:nvSpPr>
            <p:spPr bwMode="auto">
              <a:xfrm>
                <a:off x="2649" y="3856"/>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0" name="Freeform 2115"/>
              <p:cNvSpPr>
                <a:spLocks/>
              </p:cNvSpPr>
              <p:nvPr/>
            </p:nvSpPr>
            <p:spPr bwMode="auto">
              <a:xfrm>
                <a:off x="2681" y="3856"/>
                <a:ext cx="17" cy="13"/>
              </a:xfrm>
              <a:custGeom>
                <a:avLst/>
                <a:gdLst>
                  <a:gd name="T0" fmla="*/ 4 w 33"/>
                  <a:gd name="T1" fmla="*/ 4 h 39"/>
                  <a:gd name="T2" fmla="*/ 6 w 33"/>
                  <a:gd name="T3" fmla="*/ 4 h 39"/>
                  <a:gd name="T4" fmla="*/ 7 w 33"/>
                  <a:gd name="T5" fmla="*/ 4 h 39"/>
                  <a:gd name="T6" fmla="*/ 8 w 33"/>
                  <a:gd name="T7" fmla="*/ 3 h 39"/>
                  <a:gd name="T8" fmla="*/ 9 w 33"/>
                  <a:gd name="T9" fmla="*/ 2 h 39"/>
                  <a:gd name="T10" fmla="*/ 8 w 33"/>
                  <a:gd name="T11" fmla="*/ 1 h 39"/>
                  <a:gd name="T12" fmla="*/ 7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1" name="Freeform 2116"/>
              <p:cNvSpPr>
                <a:spLocks/>
              </p:cNvSpPr>
              <p:nvPr/>
            </p:nvSpPr>
            <p:spPr bwMode="auto">
              <a:xfrm>
                <a:off x="2713" y="3856"/>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2" name="Freeform 2117"/>
              <p:cNvSpPr>
                <a:spLocks/>
              </p:cNvSpPr>
              <p:nvPr/>
            </p:nvSpPr>
            <p:spPr bwMode="auto">
              <a:xfrm>
                <a:off x="2617" y="3880"/>
                <a:ext cx="17" cy="13"/>
              </a:xfrm>
              <a:custGeom>
                <a:avLst/>
                <a:gdLst>
                  <a:gd name="T0" fmla="*/ 4 w 33"/>
                  <a:gd name="T1" fmla="*/ 4 h 39"/>
                  <a:gd name="T2" fmla="*/ 6 w 33"/>
                  <a:gd name="T3" fmla="*/ 4 h 39"/>
                  <a:gd name="T4" fmla="*/ 8 w 33"/>
                  <a:gd name="T5" fmla="*/ 4 h 39"/>
                  <a:gd name="T6" fmla="*/ 8 w 33"/>
                  <a:gd name="T7" fmla="*/ 3 h 39"/>
                  <a:gd name="T8" fmla="*/ 9 w 33"/>
                  <a:gd name="T9" fmla="*/ 2 h 39"/>
                  <a:gd name="T10" fmla="*/ 8 w 33"/>
                  <a:gd name="T11" fmla="*/ 1 h 39"/>
                  <a:gd name="T12" fmla="*/ 8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9" y="34"/>
                    </a:lnTo>
                    <a:lnTo>
                      <a:pt x="32" y="28"/>
                    </a:lnTo>
                    <a:lnTo>
                      <a:pt x="33" y="20"/>
                    </a:lnTo>
                    <a:lnTo>
                      <a:pt x="32" y="12"/>
                    </a:lnTo>
                    <a:lnTo>
                      <a:pt x="29"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3" name="Freeform 2118"/>
              <p:cNvSpPr>
                <a:spLocks/>
              </p:cNvSpPr>
              <p:nvPr/>
            </p:nvSpPr>
            <p:spPr bwMode="auto">
              <a:xfrm>
                <a:off x="2649" y="3880"/>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4" y="28"/>
                    </a:lnTo>
                    <a:lnTo>
                      <a:pt x="35" y="20"/>
                    </a:lnTo>
                    <a:lnTo>
                      <a:pt x="34"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4" name="Freeform 2119"/>
              <p:cNvSpPr>
                <a:spLocks/>
              </p:cNvSpPr>
              <p:nvPr/>
            </p:nvSpPr>
            <p:spPr bwMode="auto">
              <a:xfrm>
                <a:off x="2681" y="3880"/>
                <a:ext cx="17" cy="13"/>
              </a:xfrm>
              <a:custGeom>
                <a:avLst/>
                <a:gdLst>
                  <a:gd name="T0" fmla="*/ 4 w 33"/>
                  <a:gd name="T1" fmla="*/ 4 h 39"/>
                  <a:gd name="T2" fmla="*/ 6 w 33"/>
                  <a:gd name="T3" fmla="*/ 4 h 39"/>
                  <a:gd name="T4" fmla="*/ 7 w 33"/>
                  <a:gd name="T5" fmla="*/ 4 h 39"/>
                  <a:gd name="T6" fmla="*/ 8 w 33"/>
                  <a:gd name="T7" fmla="*/ 3 h 39"/>
                  <a:gd name="T8" fmla="*/ 9 w 33"/>
                  <a:gd name="T9" fmla="*/ 2 h 39"/>
                  <a:gd name="T10" fmla="*/ 8 w 33"/>
                  <a:gd name="T11" fmla="*/ 1 h 39"/>
                  <a:gd name="T12" fmla="*/ 7 w 33"/>
                  <a:gd name="T13" fmla="*/ 1 h 39"/>
                  <a:gd name="T14" fmla="*/ 6 w 33"/>
                  <a:gd name="T15" fmla="*/ 0 h 39"/>
                  <a:gd name="T16" fmla="*/ 4 w 33"/>
                  <a:gd name="T17" fmla="*/ 0 h 39"/>
                  <a:gd name="T18" fmla="*/ 3 w 33"/>
                  <a:gd name="T19" fmla="*/ 0 h 39"/>
                  <a:gd name="T20" fmla="*/ 1 w 33"/>
                  <a:gd name="T21" fmla="*/ 1 h 39"/>
                  <a:gd name="T22" fmla="*/ 1 w 33"/>
                  <a:gd name="T23" fmla="*/ 1 h 39"/>
                  <a:gd name="T24" fmla="*/ 0 w 33"/>
                  <a:gd name="T25" fmla="*/ 2 h 39"/>
                  <a:gd name="T26" fmla="*/ 1 w 33"/>
                  <a:gd name="T27" fmla="*/ 3 h 39"/>
                  <a:gd name="T28" fmla="*/ 1 w 33"/>
                  <a:gd name="T29" fmla="*/ 4 h 39"/>
                  <a:gd name="T30" fmla="*/ 3 w 33"/>
                  <a:gd name="T31" fmla="*/ 4 h 39"/>
                  <a:gd name="T32" fmla="*/ 4 w 33"/>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39">
                    <a:moveTo>
                      <a:pt x="16" y="39"/>
                    </a:moveTo>
                    <a:lnTo>
                      <a:pt x="23" y="38"/>
                    </a:lnTo>
                    <a:lnTo>
                      <a:pt x="28" y="34"/>
                    </a:lnTo>
                    <a:lnTo>
                      <a:pt x="32" y="28"/>
                    </a:lnTo>
                    <a:lnTo>
                      <a:pt x="33" y="20"/>
                    </a:lnTo>
                    <a:lnTo>
                      <a:pt x="32" y="12"/>
                    </a:lnTo>
                    <a:lnTo>
                      <a:pt x="28" y="5"/>
                    </a:lnTo>
                    <a:lnTo>
                      <a:pt x="23" y="1"/>
                    </a:lnTo>
                    <a:lnTo>
                      <a:pt x="16" y="0"/>
                    </a:lnTo>
                    <a:lnTo>
                      <a:pt x="9" y="1"/>
                    </a:lnTo>
                    <a:lnTo>
                      <a:pt x="4" y="5"/>
                    </a:lnTo>
                    <a:lnTo>
                      <a:pt x="1" y="12"/>
                    </a:lnTo>
                    <a:lnTo>
                      <a:pt x="0" y="20"/>
                    </a:lnTo>
                    <a:lnTo>
                      <a:pt x="1" y="28"/>
                    </a:lnTo>
                    <a:lnTo>
                      <a:pt x="4" y="34"/>
                    </a:lnTo>
                    <a:lnTo>
                      <a:pt x="9" y="38"/>
                    </a:lnTo>
                    <a:lnTo>
                      <a:pt x="1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615" name="Freeform 2120"/>
              <p:cNvSpPr>
                <a:spLocks/>
              </p:cNvSpPr>
              <p:nvPr/>
            </p:nvSpPr>
            <p:spPr bwMode="auto">
              <a:xfrm>
                <a:off x="2713" y="3880"/>
                <a:ext cx="17" cy="13"/>
              </a:xfrm>
              <a:custGeom>
                <a:avLst/>
                <a:gdLst>
                  <a:gd name="T0" fmla="*/ 4 w 35"/>
                  <a:gd name="T1" fmla="*/ 4 h 39"/>
                  <a:gd name="T2" fmla="*/ 6 w 35"/>
                  <a:gd name="T3" fmla="*/ 4 h 39"/>
                  <a:gd name="T4" fmla="*/ 7 w 35"/>
                  <a:gd name="T5" fmla="*/ 4 h 39"/>
                  <a:gd name="T6" fmla="*/ 8 w 35"/>
                  <a:gd name="T7" fmla="*/ 3 h 39"/>
                  <a:gd name="T8" fmla="*/ 8 w 35"/>
                  <a:gd name="T9" fmla="*/ 2 h 39"/>
                  <a:gd name="T10" fmla="*/ 8 w 35"/>
                  <a:gd name="T11" fmla="*/ 1 h 39"/>
                  <a:gd name="T12" fmla="*/ 7 w 35"/>
                  <a:gd name="T13" fmla="*/ 1 h 39"/>
                  <a:gd name="T14" fmla="*/ 6 w 35"/>
                  <a:gd name="T15" fmla="*/ 0 h 39"/>
                  <a:gd name="T16" fmla="*/ 4 w 35"/>
                  <a:gd name="T17" fmla="*/ 0 h 39"/>
                  <a:gd name="T18" fmla="*/ 2 w 35"/>
                  <a:gd name="T19" fmla="*/ 0 h 39"/>
                  <a:gd name="T20" fmla="*/ 1 w 35"/>
                  <a:gd name="T21" fmla="*/ 1 h 39"/>
                  <a:gd name="T22" fmla="*/ 0 w 35"/>
                  <a:gd name="T23" fmla="*/ 1 h 39"/>
                  <a:gd name="T24" fmla="*/ 0 w 35"/>
                  <a:gd name="T25" fmla="*/ 2 h 39"/>
                  <a:gd name="T26" fmla="*/ 0 w 35"/>
                  <a:gd name="T27" fmla="*/ 3 h 39"/>
                  <a:gd name="T28" fmla="*/ 1 w 35"/>
                  <a:gd name="T29" fmla="*/ 4 h 39"/>
                  <a:gd name="T30" fmla="*/ 2 w 35"/>
                  <a:gd name="T31" fmla="*/ 4 h 39"/>
                  <a:gd name="T32" fmla="*/ 4 w 35"/>
                  <a:gd name="T33" fmla="*/ 4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39">
                    <a:moveTo>
                      <a:pt x="17" y="39"/>
                    </a:moveTo>
                    <a:lnTo>
                      <a:pt x="24" y="38"/>
                    </a:lnTo>
                    <a:lnTo>
                      <a:pt x="30" y="34"/>
                    </a:lnTo>
                    <a:lnTo>
                      <a:pt x="33" y="28"/>
                    </a:lnTo>
                    <a:lnTo>
                      <a:pt x="35" y="20"/>
                    </a:lnTo>
                    <a:lnTo>
                      <a:pt x="33" y="12"/>
                    </a:lnTo>
                    <a:lnTo>
                      <a:pt x="30" y="5"/>
                    </a:lnTo>
                    <a:lnTo>
                      <a:pt x="24" y="1"/>
                    </a:lnTo>
                    <a:lnTo>
                      <a:pt x="17" y="0"/>
                    </a:lnTo>
                    <a:lnTo>
                      <a:pt x="10" y="1"/>
                    </a:lnTo>
                    <a:lnTo>
                      <a:pt x="6" y="5"/>
                    </a:lnTo>
                    <a:lnTo>
                      <a:pt x="1" y="12"/>
                    </a:lnTo>
                    <a:lnTo>
                      <a:pt x="0" y="20"/>
                    </a:lnTo>
                    <a:lnTo>
                      <a:pt x="1" y="28"/>
                    </a:lnTo>
                    <a:lnTo>
                      <a:pt x="6" y="34"/>
                    </a:lnTo>
                    <a:lnTo>
                      <a:pt x="10" y="38"/>
                    </a:lnTo>
                    <a:lnTo>
                      <a:pt x="1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0" name="Group 2123"/>
          <p:cNvGrpSpPr>
            <a:grpSpLocks/>
          </p:cNvGrpSpPr>
          <p:nvPr/>
        </p:nvGrpSpPr>
        <p:grpSpPr bwMode="auto">
          <a:xfrm>
            <a:off x="3709988" y="2665413"/>
            <a:ext cx="1484312" cy="1141412"/>
            <a:chOff x="2337" y="2001"/>
            <a:chExt cx="935" cy="719"/>
          </a:xfrm>
        </p:grpSpPr>
        <p:pic>
          <p:nvPicPr>
            <p:cNvPr id="66579" name="Picture 2085" descr="j01963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7" y="2001"/>
              <a:ext cx="890"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2122"/>
            <p:cNvSpPr txBox="1">
              <a:spLocks noChangeArrowheads="1"/>
            </p:cNvSpPr>
            <p:nvPr/>
          </p:nvSpPr>
          <p:spPr bwMode="auto">
            <a:xfrm>
              <a:off x="2358" y="2162"/>
              <a:ext cx="914" cy="422"/>
            </a:xfrm>
            <a:prstGeom prst="rect">
              <a:avLst/>
            </a:prstGeom>
            <a:solidFill>
              <a:srgbClr val="FFFF99">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5000"/>
                </a:lnSpc>
                <a:defRPr/>
              </a:pPr>
              <a:r>
                <a:rPr lang="zh-CN" altLang="en-US" sz="2000">
                  <a:solidFill>
                    <a:schemeClr val="bg2"/>
                  </a:solidFill>
                  <a:latin typeface="宋体" charset="0"/>
                </a:rPr>
                <a:t>项目</a:t>
              </a:r>
              <a:endParaRPr lang="en-US" altLang="zh-CN" sz="2000">
                <a:solidFill>
                  <a:schemeClr val="bg2"/>
                </a:solidFill>
                <a:latin typeface="宋体" charset="0"/>
              </a:endParaRPr>
            </a:p>
            <a:p>
              <a:pPr>
                <a:lnSpc>
                  <a:spcPct val="95000"/>
                </a:lnSpc>
                <a:defRPr/>
              </a:pPr>
              <a:r>
                <a:rPr lang="en-US" altLang="zh-CN" sz="2000">
                  <a:solidFill>
                    <a:schemeClr val="bg2"/>
                  </a:solidFill>
                  <a:latin typeface="宋体" charset="0"/>
                </a:rPr>
                <a:t>(Project)</a:t>
              </a:r>
              <a:endParaRPr lang="en-US" altLang="zh-CN" sz="2000">
                <a:latin typeface="宋体" charset="0"/>
              </a:endParaRPr>
            </a:p>
          </p:txBody>
        </p:sp>
      </p:grpSp>
      <p:grpSp>
        <p:nvGrpSpPr>
          <p:cNvPr id="53" name="Group 2125"/>
          <p:cNvGrpSpPr>
            <a:grpSpLocks/>
          </p:cNvGrpSpPr>
          <p:nvPr/>
        </p:nvGrpSpPr>
        <p:grpSpPr bwMode="auto">
          <a:xfrm>
            <a:off x="5283200" y="3062288"/>
            <a:ext cx="1098550" cy="396875"/>
            <a:chOff x="1655" y="2228"/>
            <a:chExt cx="692" cy="250"/>
          </a:xfrm>
        </p:grpSpPr>
        <p:sp>
          <p:nvSpPr>
            <p:cNvPr id="54" name="Line 2067"/>
            <p:cNvSpPr>
              <a:spLocks noChangeShapeType="1"/>
            </p:cNvSpPr>
            <p:nvPr/>
          </p:nvSpPr>
          <p:spPr bwMode="auto">
            <a:xfrm flipV="1">
              <a:off x="1655" y="2478"/>
              <a:ext cx="671"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55" name="Text Box 2124"/>
            <p:cNvSpPr txBox="1">
              <a:spLocks noChangeArrowheads="1"/>
            </p:cNvSpPr>
            <p:nvPr/>
          </p:nvSpPr>
          <p:spPr bwMode="auto">
            <a:xfrm>
              <a:off x="1663" y="2228"/>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a:latin typeface="宋体" charset="0"/>
                </a:rPr>
                <a:t>参与</a:t>
              </a:r>
            </a:p>
          </p:txBody>
        </p:sp>
      </p:grpSp>
      <p:grpSp>
        <p:nvGrpSpPr>
          <p:cNvPr id="56" name="Group 2129"/>
          <p:cNvGrpSpPr>
            <a:grpSpLocks/>
          </p:cNvGrpSpPr>
          <p:nvPr/>
        </p:nvGrpSpPr>
        <p:grpSpPr bwMode="auto">
          <a:xfrm>
            <a:off x="2563813" y="3060700"/>
            <a:ext cx="1111250" cy="396875"/>
            <a:chOff x="1615" y="2250"/>
            <a:chExt cx="700" cy="250"/>
          </a:xfrm>
        </p:grpSpPr>
        <p:sp>
          <p:nvSpPr>
            <p:cNvPr id="57" name="Line 2066"/>
            <p:cNvSpPr>
              <a:spLocks noChangeShapeType="1"/>
            </p:cNvSpPr>
            <p:nvPr/>
          </p:nvSpPr>
          <p:spPr bwMode="auto">
            <a:xfrm>
              <a:off x="1615" y="2489"/>
              <a:ext cx="664" cy="1"/>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58" name="Text Box 2126"/>
            <p:cNvSpPr txBox="1">
              <a:spLocks noChangeArrowheads="1"/>
            </p:cNvSpPr>
            <p:nvPr/>
          </p:nvSpPr>
          <p:spPr bwMode="auto">
            <a:xfrm>
              <a:off x="1641" y="2250"/>
              <a:ext cx="6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a:latin typeface="宋体" charset="0"/>
                </a:rPr>
                <a:t>自动化</a:t>
              </a:r>
            </a:p>
          </p:txBody>
        </p:sp>
      </p:grpSp>
      <p:grpSp>
        <p:nvGrpSpPr>
          <p:cNvPr id="59" name="Group 2128"/>
          <p:cNvGrpSpPr>
            <a:grpSpLocks/>
          </p:cNvGrpSpPr>
          <p:nvPr/>
        </p:nvGrpSpPr>
        <p:grpSpPr bwMode="auto">
          <a:xfrm>
            <a:off x="4489450" y="3733800"/>
            <a:ext cx="928688" cy="647700"/>
            <a:chOff x="2828" y="2674"/>
            <a:chExt cx="585" cy="408"/>
          </a:xfrm>
        </p:grpSpPr>
        <p:sp>
          <p:nvSpPr>
            <p:cNvPr id="60" name="Line 2121"/>
            <p:cNvSpPr>
              <a:spLocks noChangeShapeType="1"/>
            </p:cNvSpPr>
            <p:nvPr/>
          </p:nvSpPr>
          <p:spPr bwMode="auto">
            <a:xfrm flipH="1" flipV="1">
              <a:off x="2828" y="2674"/>
              <a:ext cx="1" cy="408"/>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61" name="Text Box 2127"/>
            <p:cNvSpPr txBox="1">
              <a:spLocks noChangeArrowheads="1"/>
            </p:cNvSpPr>
            <p:nvPr/>
          </p:nvSpPr>
          <p:spPr bwMode="auto">
            <a:xfrm>
              <a:off x="2859" y="2738"/>
              <a:ext cx="5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a:latin typeface="宋体" charset="0"/>
                </a:rPr>
                <a:t>结果</a:t>
              </a:r>
            </a:p>
          </p:txBody>
        </p:sp>
      </p:grpSp>
      <p:grpSp>
        <p:nvGrpSpPr>
          <p:cNvPr id="62" name="Group 2132"/>
          <p:cNvGrpSpPr>
            <a:grpSpLocks/>
          </p:cNvGrpSpPr>
          <p:nvPr/>
        </p:nvGrpSpPr>
        <p:grpSpPr bwMode="auto">
          <a:xfrm>
            <a:off x="3260725" y="1981200"/>
            <a:ext cx="1223963" cy="647700"/>
            <a:chOff x="2054" y="1570"/>
            <a:chExt cx="771" cy="408"/>
          </a:xfrm>
        </p:grpSpPr>
        <p:sp>
          <p:nvSpPr>
            <p:cNvPr id="63" name="Line 2065"/>
            <p:cNvSpPr>
              <a:spLocks noChangeShapeType="1"/>
            </p:cNvSpPr>
            <p:nvPr/>
          </p:nvSpPr>
          <p:spPr bwMode="auto">
            <a:xfrm flipH="1" flipV="1">
              <a:off x="2824" y="1570"/>
              <a:ext cx="1" cy="408"/>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p>
          </p:txBody>
        </p:sp>
        <p:sp>
          <p:nvSpPr>
            <p:cNvPr id="64" name="Text Box 2131"/>
            <p:cNvSpPr txBox="1">
              <a:spLocks noChangeArrowheads="1"/>
            </p:cNvSpPr>
            <p:nvPr/>
          </p:nvSpPr>
          <p:spPr bwMode="auto">
            <a:xfrm>
              <a:off x="2054" y="1598"/>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a:latin typeface="宋体" charset="0"/>
                </a:rPr>
                <a:t>技术集成</a:t>
              </a:r>
            </a:p>
          </p:txBody>
        </p:sp>
      </p:grpSp>
      <p:sp>
        <p:nvSpPr>
          <p:cNvPr id="65" name="Text Box 2134"/>
          <p:cNvSpPr txBox="1">
            <a:spLocks noChangeArrowheads="1"/>
          </p:cNvSpPr>
          <p:nvPr/>
        </p:nvSpPr>
        <p:spPr bwMode="auto">
          <a:xfrm>
            <a:off x="742950" y="404813"/>
            <a:ext cx="605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800" dirty="0">
                <a:effectLst>
                  <a:outerShdw blurRad="38100" dist="38100" dir="2700000" algn="tl">
                    <a:srgbClr val="000000"/>
                  </a:outerShdw>
                </a:effectLst>
                <a:latin typeface="楷体_GB2312" charset="0"/>
              </a:rPr>
              <a:t>软件项目管理的</a:t>
            </a:r>
            <a:r>
              <a:rPr lang="zh-CN" altLang="en-US" sz="2800" dirty="0">
                <a:effectLst>
                  <a:outerShdw blurRad="38100" dist="38100" dir="2700000" algn="tl">
                    <a:srgbClr val="000000"/>
                  </a:outerShdw>
                </a:effectLst>
                <a:latin typeface="Times New Roman"/>
              </a:rPr>
              <a:t>“</a:t>
            </a:r>
            <a:r>
              <a:rPr lang="en-US" altLang="zh-CN" sz="2800" dirty="0">
                <a:effectLst>
                  <a:outerShdw blurRad="38100" dist="38100" dir="2700000" algn="tl">
                    <a:srgbClr val="000000"/>
                  </a:outerShdw>
                </a:effectLst>
                <a:latin typeface="楷体_GB2312" charset="0"/>
              </a:rPr>
              <a:t>4P</a:t>
            </a:r>
            <a:r>
              <a:rPr lang="zh-CN" altLang="en-US" sz="2800" dirty="0">
                <a:effectLst>
                  <a:outerShdw blurRad="38100" dist="38100" dir="2700000" algn="tl">
                    <a:srgbClr val="000000"/>
                  </a:outerShdw>
                </a:effectLst>
                <a:latin typeface="Times New Roman"/>
              </a:rPr>
              <a:t>”</a:t>
            </a:r>
            <a:endParaRPr lang="zh-CN" altLang="en-US" sz="2800" dirty="0">
              <a:effectLst>
                <a:outerShdw blurRad="38100" dist="38100" dir="2700000" algn="tl">
                  <a:srgbClr val="000000"/>
                </a:outerShdw>
              </a:effectLst>
              <a:latin typeface="楷体_GB2312" charset="0"/>
            </a:endParaRP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8</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32"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box(out)">
                                      <p:cBhvr>
                                        <p:cTn id="14" dur="1000"/>
                                        <p:tgtEl>
                                          <p:spTgt spid="53"/>
                                        </p:tgtEl>
                                      </p:cBhvr>
                                    </p:animEffec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32"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plus(out)">
                                      <p:cBhvr>
                                        <p:cTn id="22" dur="1000"/>
                                        <p:tgtEl>
                                          <p:spTgt spid="59"/>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3" presetClass="entr" presetSubtype="32"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plus(out)">
                                      <p:cBhvr>
                                        <p:cTn id="30" dur="1000"/>
                                        <p:tgtEl>
                                          <p:spTgt spid="62"/>
                                        </p:tgtEl>
                                      </p:cBhvr>
                                    </p:animEffect>
                                  </p:childTnLst>
                                </p:cTn>
                              </p:par>
                            </p:childTnLst>
                          </p:cTn>
                        </p:par>
                        <p:par>
                          <p:cTn id="31" fill="hold" nodeType="afterGroup">
                            <p:stCondLst>
                              <p:cond delay="1000"/>
                            </p:stCondLst>
                            <p:childTnLst>
                              <p:par>
                                <p:cTn id="32" presetID="1"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box(out)">
                                      <p:cBhvr>
                                        <p:cTn id="38" dur="1000"/>
                                        <p:tgtEl>
                                          <p:spTgt spid="56"/>
                                        </p:tgtEl>
                                      </p:cBhvr>
                                    </p:animEffect>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512" y="-171400"/>
            <a:ext cx="7772400" cy="1143000"/>
          </a:xfrm>
        </p:spPr>
        <p:txBody>
          <a:bodyPr/>
          <a:lstStyle/>
          <a:p>
            <a:pPr>
              <a:defRPr/>
            </a:pPr>
            <a:r>
              <a:rPr lang="zh-CN" altLang="en-US" dirty="0">
                <a:effectLst>
                  <a:outerShdw blurRad="38100" dist="38100" dir="2700000" algn="tl">
                    <a:srgbClr val="DDDDDD"/>
                  </a:outerShdw>
                </a:effectLst>
              </a:rPr>
              <a:t>管理涉及的范围</a:t>
            </a:r>
          </a:p>
        </p:txBody>
      </p:sp>
      <p:sp>
        <p:nvSpPr>
          <p:cNvPr id="3075" name="Rectangle 3"/>
          <p:cNvSpPr>
            <a:spLocks noGrp="1" noChangeArrowheads="1"/>
          </p:cNvSpPr>
          <p:nvPr>
            <p:ph idx="1"/>
          </p:nvPr>
        </p:nvSpPr>
        <p:spPr>
          <a:xfrm>
            <a:off x="323528" y="992088"/>
            <a:ext cx="9144000" cy="5029200"/>
          </a:xfrm>
        </p:spPr>
        <p:txBody>
          <a:bodyPr/>
          <a:lstStyle/>
          <a:p>
            <a:pPr>
              <a:lnSpc>
                <a:spcPct val="90000"/>
              </a:lnSpc>
              <a:spcBef>
                <a:spcPct val="50000"/>
              </a:spcBef>
              <a:defRPr/>
            </a:pPr>
            <a:r>
              <a:rPr lang="zh-CN" altLang="en-US" dirty="0"/>
              <a:t>人员</a:t>
            </a:r>
            <a:r>
              <a:rPr lang="en-US" altLang="zh-CN" dirty="0"/>
              <a:t>People</a:t>
            </a:r>
          </a:p>
          <a:p>
            <a:pPr lvl="1">
              <a:lnSpc>
                <a:spcPct val="90000"/>
              </a:lnSpc>
              <a:spcBef>
                <a:spcPct val="50000"/>
              </a:spcBef>
              <a:defRPr/>
            </a:pPr>
            <a:r>
              <a:rPr lang="zh-CN" altLang="en-US" dirty="0"/>
              <a:t>项目成功最重要的因素</a:t>
            </a:r>
            <a:endParaRPr lang="en-US" altLang="zh-CN" dirty="0"/>
          </a:p>
          <a:p>
            <a:pPr>
              <a:lnSpc>
                <a:spcPct val="90000"/>
              </a:lnSpc>
              <a:spcBef>
                <a:spcPct val="50000"/>
              </a:spcBef>
              <a:defRPr/>
            </a:pPr>
            <a:r>
              <a:rPr lang="zh-CN" altLang="en-US" dirty="0"/>
              <a:t>产品</a:t>
            </a:r>
            <a:r>
              <a:rPr lang="en-US" altLang="zh-CN" dirty="0"/>
              <a:t>Product</a:t>
            </a:r>
          </a:p>
          <a:p>
            <a:pPr lvl="1">
              <a:lnSpc>
                <a:spcPct val="90000"/>
              </a:lnSpc>
              <a:spcBef>
                <a:spcPct val="50000"/>
              </a:spcBef>
              <a:defRPr/>
            </a:pPr>
            <a:r>
              <a:rPr lang="zh-CN" altLang="en-US" dirty="0"/>
              <a:t>将要开发的软件</a:t>
            </a:r>
            <a:endParaRPr lang="en-US" altLang="zh-CN" dirty="0"/>
          </a:p>
          <a:p>
            <a:pPr>
              <a:lnSpc>
                <a:spcPct val="90000"/>
              </a:lnSpc>
              <a:spcBef>
                <a:spcPct val="50000"/>
              </a:spcBef>
              <a:defRPr/>
            </a:pPr>
            <a:r>
              <a:rPr lang="zh-CN" altLang="en-US" dirty="0"/>
              <a:t>过程</a:t>
            </a:r>
            <a:r>
              <a:rPr lang="en-US" altLang="zh-CN" dirty="0"/>
              <a:t>Process</a:t>
            </a:r>
          </a:p>
          <a:p>
            <a:pPr lvl="1">
              <a:lnSpc>
                <a:spcPct val="90000"/>
              </a:lnSpc>
              <a:spcBef>
                <a:spcPct val="50000"/>
              </a:spcBef>
              <a:defRPr/>
            </a:pPr>
            <a:r>
              <a:rPr lang="zh-CN" altLang="en-US" dirty="0"/>
              <a:t>为完成工作所要求的框架活动和软件工程任务</a:t>
            </a:r>
            <a:endParaRPr lang="en-US" altLang="zh-CN" dirty="0"/>
          </a:p>
          <a:p>
            <a:pPr>
              <a:lnSpc>
                <a:spcPct val="90000"/>
              </a:lnSpc>
              <a:spcBef>
                <a:spcPct val="50000"/>
              </a:spcBef>
              <a:defRPr/>
            </a:pPr>
            <a:r>
              <a:rPr lang="zh-CN" altLang="en-US" dirty="0"/>
              <a:t>项目</a:t>
            </a:r>
            <a:r>
              <a:rPr lang="en-US" altLang="zh-CN" dirty="0"/>
              <a:t>Project</a:t>
            </a:r>
          </a:p>
          <a:p>
            <a:pPr lvl="1">
              <a:lnSpc>
                <a:spcPct val="90000"/>
              </a:lnSpc>
              <a:spcBef>
                <a:spcPct val="50000"/>
              </a:spcBef>
              <a:defRPr/>
            </a:pPr>
            <a:r>
              <a:rPr lang="zh-CN" altLang="en-US" dirty="0"/>
              <a:t>实现产品的所有工作</a:t>
            </a:r>
          </a:p>
        </p:txBody>
      </p:sp>
      <p:sp>
        <p:nvSpPr>
          <p:cNvPr id="2" name="幻灯片编号占位符 1"/>
          <p:cNvSpPr>
            <a:spLocks noGrp="1"/>
          </p:cNvSpPr>
          <p:nvPr>
            <p:ph type="sldNum" sz="quarter" idx="11"/>
          </p:nvPr>
        </p:nvSpPr>
        <p:spPr/>
        <p:txBody>
          <a:bodyPr/>
          <a:lstStyle/>
          <a:p>
            <a:pPr>
              <a:defRPr/>
            </a:pPr>
            <a:fld id="{E0CCEC87-7C4E-0546-9752-171C975A578E}" type="slidenum">
              <a:rPr lang="en-US" altLang="zh-CN" smtClean="0"/>
              <a:pPr>
                <a:defRPr/>
              </a:pPr>
              <a:t>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vb第10章">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主题7">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主题">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Arial"/>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vb第10章.thmx</Template>
  <TotalTime>1496</TotalTime>
  <Words>1115</Words>
  <Application>Microsoft Macintosh PowerPoint</Application>
  <PresentationFormat>全屏显示(4:3)</PresentationFormat>
  <Paragraphs>266</Paragraphs>
  <Slides>32</Slides>
  <Notes>0</Notes>
  <HiddenSlides>0</HiddenSlides>
  <MMClips>0</MMClips>
  <ScaleCrop>false</ScaleCrop>
  <HeadingPairs>
    <vt:vector size="6" baseType="variant">
      <vt:variant>
        <vt:lpstr>主题</vt:lpstr>
      </vt:variant>
      <vt:variant>
        <vt:i4>7</vt:i4>
      </vt:variant>
      <vt:variant>
        <vt:lpstr>嵌入的 OLE 服务器</vt:lpstr>
      </vt:variant>
      <vt:variant>
        <vt:i4>1</vt:i4>
      </vt:variant>
      <vt:variant>
        <vt:lpstr>幻灯片标题</vt:lpstr>
      </vt:variant>
      <vt:variant>
        <vt:i4>32</vt:i4>
      </vt:variant>
    </vt:vector>
  </HeadingPairs>
  <TitlesOfParts>
    <vt:vector size="40" baseType="lpstr">
      <vt:lpstr>vb第10章</vt:lpstr>
      <vt:lpstr>1_主题4</vt:lpstr>
      <vt:lpstr>1_主题7</vt:lpstr>
      <vt:lpstr>2_主题4</vt:lpstr>
      <vt:lpstr>默认主题</vt:lpstr>
      <vt:lpstr>3_主题4</vt:lpstr>
      <vt:lpstr>6</vt:lpstr>
      <vt:lpstr>MS_ClipArt_Gallery.2</vt:lpstr>
      <vt:lpstr>第十八章    项目管理概念</vt:lpstr>
      <vt:lpstr>从码农的职业生涯讲起</vt:lpstr>
      <vt:lpstr>软件工程与项目管理</vt:lpstr>
      <vt:lpstr>为什么学习软件工程与项目管理</vt:lpstr>
      <vt:lpstr>项目与项目管理</vt:lpstr>
      <vt:lpstr>项目与项目管理</vt:lpstr>
      <vt:lpstr>管理涉及的范围</vt:lpstr>
      <vt:lpstr>PowerPoint 演示文稿</vt:lpstr>
      <vt:lpstr>管理涉及的范围</vt:lpstr>
      <vt:lpstr>人员（People）</vt:lpstr>
      <vt:lpstr>产品（Product）</vt:lpstr>
      <vt:lpstr>过程（Process）</vt:lpstr>
      <vt:lpstr>项目（Project）</vt:lpstr>
      <vt:lpstr>利益相关者</vt:lpstr>
      <vt:lpstr>利益相关者</vt:lpstr>
      <vt:lpstr>团队负责人</vt:lpstr>
      <vt:lpstr>软件团队</vt:lpstr>
      <vt:lpstr>团队案例</vt:lpstr>
      <vt:lpstr>项目组成员形成团队不仅是项目成功的保证而且也能满足成员的需求</vt:lpstr>
      <vt:lpstr>软件团队</vt:lpstr>
      <vt:lpstr>民主式组织结构</vt:lpstr>
      <vt:lpstr>主程序员式组织结构</vt:lpstr>
      <vt:lpstr>主程序员式组织结构的优缺点</vt:lpstr>
      <vt:lpstr>软件团队(II)</vt:lpstr>
      <vt:lpstr>软件团队(III)</vt:lpstr>
      <vt:lpstr>软件团队(IV)</vt:lpstr>
      <vt:lpstr>软件团队（V）</vt:lpstr>
      <vt:lpstr>软件团队（VI）</vt:lpstr>
      <vt:lpstr>软件团队（VII）</vt:lpstr>
      <vt:lpstr>产品</vt:lpstr>
      <vt:lpstr>过程</vt:lpstr>
      <vt:lpstr>W5HH</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第十五章 项目管理</dc:title>
  <dc:creator>User</dc:creator>
  <cp:lastModifiedBy>dong zhang</cp:lastModifiedBy>
  <cp:revision>55</cp:revision>
  <dcterms:created xsi:type="dcterms:W3CDTF">2009-01-30T15:00:06Z</dcterms:created>
  <dcterms:modified xsi:type="dcterms:W3CDTF">2013-12-17T14:11:33Z</dcterms:modified>
</cp:coreProperties>
</file>