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44" r:id="rId3"/>
    <p:sldMasterId id="2147483758" r:id="rId4"/>
    <p:sldMasterId id="2147483976" r:id="rId5"/>
  </p:sldMasterIdLst>
  <p:notesMasterIdLst>
    <p:notesMasterId r:id="rId50"/>
  </p:notesMasterIdLst>
  <p:handoutMasterIdLst>
    <p:handoutMasterId r:id="rId51"/>
  </p:handoutMasterIdLst>
  <p:sldIdLst>
    <p:sldId id="256" r:id="rId6"/>
    <p:sldId id="279" r:id="rId7"/>
    <p:sldId id="280" r:id="rId8"/>
    <p:sldId id="277" r:id="rId9"/>
    <p:sldId id="278" r:id="rId10"/>
    <p:sldId id="265" r:id="rId11"/>
    <p:sldId id="281" r:id="rId12"/>
    <p:sldId id="282" r:id="rId13"/>
    <p:sldId id="283" r:id="rId14"/>
    <p:sldId id="284" r:id="rId15"/>
    <p:sldId id="285" r:id="rId16"/>
    <p:sldId id="286" r:id="rId17"/>
    <p:sldId id="261" r:id="rId18"/>
    <p:sldId id="287" r:id="rId19"/>
    <p:sldId id="288" r:id="rId20"/>
    <p:sldId id="289" r:id="rId21"/>
    <p:sldId id="290" r:id="rId22"/>
    <p:sldId id="291" r:id="rId23"/>
    <p:sldId id="292" r:id="rId24"/>
    <p:sldId id="293" r:id="rId25"/>
    <p:sldId id="294" r:id="rId26"/>
    <p:sldId id="268" r:id="rId27"/>
    <p:sldId id="269" r:id="rId28"/>
    <p:sldId id="270" r:id="rId29"/>
    <p:sldId id="295" r:id="rId30"/>
    <p:sldId id="267" r:id="rId31"/>
    <p:sldId id="272" r:id="rId32"/>
    <p:sldId id="273" r:id="rId33"/>
    <p:sldId id="274" r:id="rId34"/>
    <p:sldId id="275" r:id="rId35"/>
    <p:sldId id="271" r:id="rId36"/>
    <p:sldId id="259" r:id="rId37"/>
    <p:sldId id="296" r:id="rId38"/>
    <p:sldId id="297" r:id="rId39"/>
    <p:sldId id="298" r:id="rId40"/>
    <p:sldId id="302" r:id="rId41"/>
    <p:sldId id="301" r:id="rId42"/>
    <p:sldId id="300" r:id="rId43"/>
    <p:sldId id="305" r:id="rId44"/>
    <p:sldId id="304" r:id="rId45"/>
    <p:sldId id="306" r:id="rId46"/>
    <p:sldId id="310" r:id="rId47"/>
    <p:sldId id="309" r:id="rId48"/>
    <p:sldId id="308"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0"/>
        <a:cs typeface="宋体" charset="0"/>
      </a:defRPr>
    </a:lvl1pPr>
    <a:lvl2pPr marL="457200" algn="l" rtl="0" fontAlgn="base">
      <a:spcBef>
        <a:spcPct val="0"/>
      </a:spcBef>
      <a:spcAft>
        <a:spcPct val="0"/>
      </a:spcAft>
      <a:defRPr kumimoji="1" sz="2400" kern="1200">
        <a:solidFill>
          <a:schemeClr val="tx1"/>
        </a:solidFill>
        <a:latin typeface="Times New Roman" charset="0"/>
        <a:ea typeface="宋体" charset="0"/>
        <a:cs typeface="宋体" charset="0"/>
      </a:defRPr>
    </a:lvl2pPr>
    <a:lvl3pPr marL="914400" algn="l" rtl="0" fontAlgn="base">
      <a:spcBef>
        <a:spcPct val="0"/>
      </a:spcBef>
      <a:spcAft>
        <a:spcPct val="0"/>
      </a:spcAft>
      <a:defRPr kumimoji="1" sz="2400" kern="1200">
        <a:solidFill>
          <a:schemeClr val="tx1"/>
        </a:solidFill>
        <a:latin typeface="Times New Roman" charset="0"/>
        <a:ea typeface="宋体" charset="0"/>
        <a:cs typeface="宋体" charset="0"/>
      </a:defRPr>
    </a:lvl3pPr>
    <a:lvl4pPr marL="1371600" algn="l" rtl="0" fontAlgn="base">
      <a:spcBef>
        <a:spcPct val="0"/>
      </a:spcBef>
      <a:spcAft>
        <a:spcPct val="0"/>
      </a:spcAft>
      <a:defRPr kumimoji="1" sz="2400" kern="1200">
        <a:solidFill>
          <a:schemeClr val="tx1"/>
        </a:solidFill>
        <a:latin typeface="Times New Roman" charset="0"/>
        <a:ea typeface="宋体" charset="0"/>
        <a:cs typeface="宋体" charset="0"/>
      </a:defRPr>
    </a:lvl4pPr>
    <a:lvl5pPr marL="1828800" algn="l" rtl="0" fontAlgn="base">
      <a:spcBef>
        <a:spcPct val="0"/>
      </a:spcBef>
      <a:spcAft>
        <a:spcPct val="0"/>
      </a:spcAft>
      <a:defRPr kumimoji="1" sz="2400" kern="1200">
        <a:solidFill>
          <a:schemeClr val="tx1"/>
        </a:solidFill>
        <a:latin typeface="Times New Roman" charset="0"/>
        <a:ea typeface="宋体" charset="0"/>
        <a:cs typeface="宋体" charset="0"/>
      </a:defRPr>
    </a:lvl5pPr>
    <a:lvl6pPr marL="2286000" algn="l" defTabSz="457200" rtl="0" eaLnBrk="1" latinLnBrk="0" hangingPunct="1">
      <a:defRPr kumimoji="1" sz="2400" kern="1200">
        <a:solidFill>
          <a:schemeClr val="tx1"/>
        </a:solidFill>
        <a:latin typeface="Times New Roman" charset="0"/>
        <a:ea typeface="宋体" charset="0"/>
        <a:cs typeface="宋体" charset="0"/>
      </a:defRPr>
    </a:lvl6pPr>
    <a:lvl7pPr marL="2743200" algn="l" defTabSz="457200" rtl="0" eaLnBrk="1" latinLnBrk="0" hangingPunct="1">
      <a:defRPr kumimoji="1" sz="2400" kern="1200">
        <a:solidFill>
          <a:schemeClr val="tx1"/>
        </a:solidFill>
        <a:latin typeface="Times New Roman" charset="0"/>
        <a:ea typeface="宋体" charset="0"/>
        <a:cs typeface="宋体" charset="0"/>
      </a:defRPr>
    </a:lvl7pPr>
    <a:lvl8pPr marL="3200400" algn="l" defTabSz="457200" rtl="0" eaLnBrk="1" latinLnBrk="0" hangingPunct="1">
      <a:defRPr kumimoji="1" sz="2400" kern="1200">
        <a:solidFill>
          <a:schemeClr val="tx1"/>
        </a:solidFill>
        <a:latin typeface="Times New Roman" charset="0"/>
        <a:ea typeface="宋体" charset="0"/>
        <a:cs typeface="宋体" charset="0"/>
      </a:defRPr>
    </a:lvl8pPr>
    <a:lvl9pPr marL="3657600" algn="l" defTabSz="457200" rtl="0" eaLnBrk="1" latinLnBrk="0" hangingPunct="1">
      <a:defRPr kumimoji="1" sz="2400" kern="1200">
        <a:solidFill>
          <a:schemeClr val="tx1"/>
        </a:solidFill>
        <a:latin typeface="Times New Roman"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61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8D58B4-E37C-7146-8995-983B783F21BA}" type="datetimeFigureOut">
              <a:rPr kumimoji="1" lang="zh-CN" altLang="en-US" smtClean="0"/>
              <a:t>12-12-18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25D50C-9D46-EA4C-8C7C-176044EBC290}" type="slidenum">
              <a:rPr kumimoji="1" lang="zh-CN" altLang="en-US" smtClean="0"/>
              <a:t>‹#›</a:t>
            </a:fld>
            <a:endParaRPr kumimoji="1" lang="zh-CN" altLang="en-US"/>
          </a:p>
        </p:txBody>
      </p:sp>
    </p:spTree>
    <p:extLst>
      <p:ext uri="{BB962C8B-B14F-4D97-AF65-F5344CB8AC3E}">
        <p14:creationId xmlns:p14="http://schemas.microsoft.com/office/powerpoint/2010/main" val="29360052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C6317E-128F-C344-B312-DDA94FB58CF2}" type="datetimeFigureOut">
              <a:rPr kumimoji="1" lang="zh-CN" altLang="en-US" smtClean="0"/>
              <a:t>12-12-18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678193-E288-B14E-82FF-B3226D31C69B}" type="slidenum">
              <a:rPr kumimoji="1" lang="zh-CN" altLang="en-US" smtClean="0"/>
              <a:t>‹#›</a:t>
            </a:fld>
            <a:endParaRPr kumimoji="1" lang="zh-CN" altLang="en-US"/>
          </a:p>
        </p:txBody>
      </p:sp>
    </p:spTree>
    <p:extLst>
      <p:ext uri="{BB962C8B-B14F-4D97-AF65-F5344CB8AC3E}">
        <p14:creationId xmlns:p14="http://schemas.microsoft.com/office/powerpoint/2010/main" val="6746083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7F908772-BD34-3A42-B329-7F9157CAEE2B}" type="slidenum">
              <a:rPr lang="en-US" altLang="zh-CN"/>
              <a:pPr>
                <a:defRPr/>
              </a:pPr>
              <a:t>‹#›</a:t>
            </a:fld>
            <a:endParaRPr lang="en-US" altLang="zh-CN"/>
          </a:p>
        </p:txBody>
      </p:sp>
      <p:pic>
        <p:nvPicPr>
          <p:cNvPr id="156673"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16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562019-06AC-2A44-A10E-14AF6E7F8C11}" type="slidenum">
              <a:rPr lang="en-US" altLang="zh-CN"/>
              <a:pPr>
                <a:defRPr/>
              </a:pPr>
              <a:t>‹#›</a:t>
            </a:fld>
            <a:endParaRPr lang="en-US" altLang="zh-CN"/>
          </a:p>
        </p:txBody>
      </p:sp>
    </p:spTree>
    <p:extLst>
      <p:ext uri="{BB962C8B-B14F-4D97-AF65-F5344CB8AC3E}">
        <p14:creationId xmlns:p14="http://schemas.microsoft.com/office/powerpoint/2010/main" val="105955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DAED82-E196-D645-82AF-A50A106F6B4F}" type="slidenum">
              <a:rPr lang="en-US" altLang="zh-CN"/>
              <a:pPr>
                <a:defRPr/>
              </a:pPr>
              <a:t>‹#›</a:t>
            </a:fld>
            <a:endParaRPr lang="en-US" altLang="zh-CN"/>
          </a:p>
        </p:txBody>
      </p:sp>
    </p:spTree>
    <p:extLst>
      <p:ext uri="{BB962C8B-B14F-4D97-AF65-F5344CB8AC3E}">
        <p14:creationId xmlns:p14="http://schemas.microsoft.com/office/powerpoint/2010/main" val="2746606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BC85DA7-24B4-F247-B5A5-B1B2762CB5F7}" type="slidenum">
              <a:rPr lang="en-US" altLang="zh-CN"/>
              <a:pPr>
                <a:defRPr/>
              </a:pPr>
              <a:t>‹#›</a:t>
            </a:fld>
            <a:endParaRPr lang="en-US" altLang="zh-CN"/>
          </a:p>
        </p:txBody>
      </p:sp>
    </p:spTree>
    <p:extLst>
      <p:ext uri="{BB962C8B-B14F-4D97-AF65-F5344CB8AC3E}">
        <p14:creationId xmlns:p14="http://schemas.microsoft.com/office/powerpoint/2010/main" val="1577519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E1E81DB-0A05-6941-9CB7-C567C1B672BB}" type="slidenum">
              <a:rPr lang="en-US" altLang="zh-CN"/>
              <a:pPr>
                <a:defRPr/>
              </a:pPr>
              <a:t>‹#›</a:t>
            </a:fld>
            <a:endParaRPr lang="en-US" altLang="zh-CN"/>
          </a:p>
        </p:txBody>
      </p:sp>
    </p:spTree>
    <p:extLst>
      <p:ext uri="{BB962C8B-B14F-4D97-AF65-F5344CB8AC3E}">
        <p14:creationId xmlns:p14="http://schemas.microsoft.com/office/powerpoint/2010/main" val="3146674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914400" y="1524000"/>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06C8E5F6-37DB-A242-92C9-E90124A212EF}" type="slidenum">
              <a:rPr lang="en-US" altLang="zh-CN"/>
              <a:pPr>
                <a:defRPr/>
              </a:pPr>
              <a:t>‹#›</a:t>
            </a:fld>
            <a:endParaRPr lang="en-US" altLang="zh-CN"/>
          </a:p>
        </p:txBody>
      </p:sp>
      <p:pic>
        <p:nvPicPr>
          <p:cNvPr id="157697"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3295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6FEC233-AE5A-774E-ABAC-BF85F3E289C3}" type="slidenum">
              <a:rPr lang="en-US" altLang="zh-CN"/>
              <a:pPr>
                <a:defRPr/>
              </a:pPr>
              <a:t>‹#›</a:t>
            </a:fld>
            <a:endParaRPr lang="en-US" altLang="zh-CN"/>
          </a:p>
        </p:txBody>
      </p:sp>
    </p:spTree>
    <p:extLst>
      <p:ext uri="{BB962C8B-B14F-4D97-AF65-F5344CB8AC3E}">
        <p14:creationId xmlns:p14="http://schemas.microsoft.com/office/powerpoint/2010/main" val="128760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1223FE-C87E-414D-BED7-2B0291177BAA}" type="slidenum">
              <a:rPr lang="en-US" altLang="zh-CN"/>
              <a:pPr>
                <a:defRPr/>
              </a:pPr>
              <a:t>‹#›</a:t>
            </a:fld>
            <a:endParaRPr lang="en-US" altLang="zh-CN"/>
          </a:p>
        </p:txBody>
      </p:sp>
    </p:spTree>
    <p:extLst>
      <p:ext uri="{BB962C8B-B14F-4D97-AF65-F5344CB8AC3E}">
        <p14:creationId xmlns:p14="http://schemas.microsoft.com/office/powerpoint/2010/main" val="239499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3ABBAC9-FD61-8C45-9A91-6E7E7B5A4B76}" type="slidenum">
              <a:rPr lang="en-US" altLang="zh-CN"/>
              <a:pPr>
                <a:defRPr/>
              </a:pPr>
              <a:t>‹#›</a:t>
            </a:fld>
            <a:endParaRPr lang="en-US" altLang="zh-CN"/>
          </a:p>
        </p:txBody>
      </p:sp>
    </p:spTree>
    <p:extLst>
      <p:ext uri="{BB962C8B-B14F-4D97-AF65-F5344CB8AC3E}">
        <p14:creationId xmlns:p14="http://schemas.microsoft.com/office/powerpoint/2010/main" val="1939209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A60B4E4-A8C0-6E4A-BEBD-2C36839857FD}" type="slidenum">
              <a:rPr lang="en-US" altLang="zh-CN"/>
              <a:pPr>
                <a:defRPr/>
              </a:pPr>
              <a:t>‹#›</a:t>
            </a:fld>
            <a:endParaRPr lang="en-US" altLang="zh-CN"/>
          </a:p>
        </p:txBody>
      </p:sp>
    </p:spTree>
    <p:extLst>
      <p:ext uri="{BB962C8B-B14F-4D97-AF65-F5344CB8AC3E}">
        <p14:creationId xmlns:p14="http://schemas.microsoft.com/office/powerpoint/2010/main" val="4178241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A5CAD75-1A3F-0F45-975C-B23F6035DB41}" type="slidenum">
              <a:rPr lang="en-US" altLang="zh-CN"/>
              <a:pPr>
                <a:defRPr/>
              </a:pPr>
              <a:t>‹#›</a:t>
            </a:fld>
            <a:endParaRPr lang="en-US" altLang="zh-CN"/>
          </a:p>
        </p:txBody>
      </p:sp>
    </p:spTree>
    <p:extLst>
      <p:ext uri="{BB962C8B-B14F-4D97-AF65-F5344CB8AC3E}">
        <p14:creationId xmlns:p14="http://schemas.microsoft.com/office/powerpoint/2010/main" val="68509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E47344-59D3-1342-A985-8AB8EDFEC905}" type="slidenum">
              <a:rPr lang="en-US" altLang="zh-CN"/>
              <a:pPr>
                <a:defRPr/>
              </a:pPr>
              <a:t>‹#›</a:t>
            </a:fld>
            <a:endParaRPr lang="en-US" altLang="zh-CN"/>
          </a:p>
        </p:txBody>
      </p:sp>
    </p:spTree>
    <p:extLst>
      <p:ext uri="{BB962C8B-B14F-4D97-AF65-F5344CB8AC3E}">
        <p14:creationId xmlns:p14="http://schemas.microsoft.com/office/powerpoint/2010/main" val="167225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56B77B5-EC79-0545-A2A1-24C36689BA2C}" type="slidenum">
              <a:rPr lang="en-US" altLang="zh-CN"/>
              <a:pPr>
                <a:defRPr/>
              </a:pPr>
              <a:t>‹#›</a:t>
            </a:fld>
            <a:endParaRPr lang="en-US" altLang="zh-CN"/>
          </a:p>
        </p:txBody>
      </p:sp>
    </p:spTree>
    <p:extLst>
      <p:ext uri="{BB962C8B-B14F-4D97-AF65-F5344CB8AC3E}">
        <p14:creationId xmlns:p14="http://schemas.microsoft.com/office/powerpoint/2010/main" val="1966061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9A3E68-80B7-1D4D-930E-8C5614414A4A}" type="slidenum">
              <a:rPr lang="en-US" altLang="zh-CN"/>
              <a:pPr>
                <a:defRPr/>
              </a:pPr>
              <a:t>‹#›</a:t>
            </a:fld>
            <a:endParaRPr lang="en-US" altLang="zh-CN"/>
          </a:p>
        </p:txBody>
      </p:sp>
    </p:spTree>
    <p:extLst>
      <p:ext uri="{BB962C8B-B14F-4D97-AF65-F5344CB8AC3E}">
        <p14:creationId xmlns:p14="http://schemas.microsoft.com/office/powerpoint/2010/main" val="143541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9B0A31-6466-9D4E-AF9B-C7D6378BE5E8}" type="slidenum">
              <a:rPr lang="en-US" altLang="zh-CN"/>
              <a:pPr>
                <a:defRPr/>
              </a:pPr>
              <a:t>‹#›</a:t>
            </a:fld>
            <a:endParaRPr lang="en-US" altLang="zh-CN"/>
          </a:p>
        </p:txBody>
      </p:sp>
    </p:spTree>
    <p:extLst>
      <p:ext uri="{BB962C8B-B14F-4D97-AF65-F5344CB8AC3E}">
        <p14:creationId xmlns:p14="http://schemas.microsoft.com/office/powerpoint/2010/main" val="3730205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480B8E-3B7B-8D45-BF87-7DD496FC1562}" type="slidenum">
              <a:rPr lang="en-US" altLang="zh-CN"/>
              <a:pPr>
                <a:defRPr/>
              </a:pPr>
              <a:t>‹#›</a:t>
            </a:fld>
            <a:endParaRPr lang="en-US" altLang="zh-CN"/>
          </a:p>
        </p:txBody>
      </p:sp>
    </p:spTree>
    <p:extLst>
      <p:ext uri="{BB962C8B-B14F-4D97-AF65-F5344CB8AC3E}">
        <p14:creationId xmlns:p14="http://schemas.microsoft.com/office/powerpoint/2010/main" val="737271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4200D2-3B52-5743-A695-E5D6BAEA56D1}" type="slidenum">
              <a:rPr lang="en-US" altLang="zh-CN"/>
              <a:pPr>
                <a:defRPr/>
              </a:pPr>
              <a:t>‹#›</a:t>
            </a:fld>
            <a:endParaRPr lang="en-US" altLang="zh-CN"/>
          </a:p>
        </p:txBody>
      </p:sp>
    </p:spTree>
    <p:extLst>
      <p:ext uri="{BB962C8B-B14F-4D97-AF65-F5344CB8AC3E}">
        <p14:creationId xmlns:p14="http://schemas.microsoft.com/office/powerpoint/2010/main" val="2570875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E5C41DD-1A2B-9C45-91A5-06B78A32C0E1}" type="slidenum">
              <a:rPr lang="en-US" altLang="zh-CN"/>
              <a:pPr>
                <a:defRPr/>
              </a:pPr>
              <a:t>‹#›</a:t>
            </a:fld>
            <a:endParaRPr lang="en-US" altLang="zh-CN"/>
          </a:p>
        </p:txBody>
      </p:sp>
    </p:spTree>
    <p:extLst>
      <p:ext uri="{BB962C8B-B14F-4D97-AF65-F5344CB8AC3E}">
        <p14:creationId xmlns:p14="http://schemas.microsoft.com/office/powerpoint/2010/main" val="353783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DC9F9B-0C1D-F942-A58E-17FBDB23F006}" type="slidenum">
              <a:rPr lang="en-US" altLang="zh-CN"/>
              <a:pPr>
                <a:defRPr/>
              </a:pPr>
              <a:t>‹#›</a:t>
            </a:fld>
            <a:endParaRPr lang="en-US" altLang="zh-CN"/>
          </a:p>
        </p:txBody>
      </p:sp>
    </p:spTree>
    <p:extLst>
      <p:ext uri="{BB962C8B-B14F-4D97-AF65-F5344CB8AC3E}">
        <p14:creationId xmlns:p14="http://schemas.microsoft.com/office/powerpoint/2010/main" val="1674435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6134100"/>
            <a:ext cx="13239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040438"/>
            <a:ext cx="592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2"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a:prstGeom prst="rect">
            <a:avLst/>
          </a:prstGeo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80E0F9CB-B9D7-114B-8421-0EAB8D181014}" type="slidenum">
              <a:rPr lang="en-US" altLang="zh-CN"/>
              <a:pPr>
                <a:defRPr/>
              </a:pPr>
              <a:t>‹#›</a:t>
            </a:fld>
            <a:endParaRPr lang="en-US" altLang="zh-CN"/>
          </a:p>
        </p:txBody>
      </p:sp>
    </p:spTree>
    <p:extLst>
      <p:ext uri="{BB962C8B-B14F-4D97-AF65-F5344CB8AC3E}">
        <p14:creationId xmlns:p14="http://schemas.microsoft.com/office/powerpoint/2010/main" val="41052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AC6D65E-A0E4-8A4F-88E0-91099D44E890}" type="slidenum">
              <a:rPr lang="en-US" altLang="zh-CN"/>
              <a:pPr>
                <a:defRPr/>
              </a:pPr>
              <a:t>‹#›</a:t>
            </a:fld>
            <a:endParaRPr lang="en-US" altLang="zh-CN"/>
          </a:p>
        </p:txBody>
      </p:sp>
    </p:spTree>
    <p:extLst>
      <p:ext uri="{BB962C8B-B14F-4D97-AF65-F5344CB8AC3E}">
        <p14:creationId xmlns:p14="http://schemas.microsoft.com/office/powerpoint/2010/main" val="19198760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D2B27A-FE4A-D249-8392-527EF32F10A2}" type="slidenum">
              <a:rPr lang="en-US" altLang="zh-CN"/>
              <a:pPr>
                <a:defRPr/>
              </a:pPr>
              <a:t>‹#›</a:t>
            </a:fld>
            <a:endParaRPr lang="en-US" altLang="zh-CN"/>
          </a:p>
        </p:txBody>
      </p:sp>
    </p:spTree>
    <p:extLst>
      <p:ext uri="{BB962C8B-B14F-4D97-AF65-F5344CB8AC3E}">
        <p14:creationId xmlns:p14="http://schemas.microsoft.com/office/powerpoint/2010/main" val="291307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7EDCA7-72CA-524E-A346-CD192AD53A3C}" type="slidenum">
              <a:rPr lang="en-US" altLang="zh-CN"/>
              <a:pPr>
                <a:defRPr/>
              </a:pPr>
              <a:t>‹#›</a:t>
            </a:fld>
            <a:endParaRPr lang="en-US" altLang="zh-CN"/>
          </a:p>
        </p:txBody>
      </p:sp>
    </p:spTree>
    <p:extLst>
      <p:ext uri="{BB962C8B-B14F-4D97-AF65-F5344CB8AC3E}">
        <p14:creationId xmlns:p14="http://schemas.microsoft.com/office/powerpoint/2010/main" val="8246232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943C7A2-B497-3D44-A313-0DB4D9779249}" type="slidenum">
              <a:rPr lang="en-US" altLang="zh-CN"/>
              <a:pPr>
                <a:defRPr/>
              </a:pPr>
              <a:t>‹#›</a:t>
            </a:fld>
            <a:endParaRPr lang="en-US" altLang="zh-CN"/>
          </a:p>
        </p:txBody>
      </p:sp>
    </p:spTree>
    <p:extLst>
      <p:ext uri="{BB962C8B-B14F-4D97-AF65-F5344CB8AC3E}">
        <p14:creationId xmlns:p14="http://schemas.microsoft.com/office/powerpoint/2010/main" val="25204780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3059BD4-8DC8-5C48-A9B9-C1AC0EA5D175}" type="slidenum">
              <a:rPr lang="en-US" altLang="zh-CN"/>
              <a:pPr>
                <a:defRPr/>
              </a:pPr>
              <a:t>‹#›</a:t>
            </a:fld>
            <a:endParaRPr lang="en-US" altLang="zh-CN"/>
          </a:p>
        </p:txBody>
      </p:sp>
    </p:spTree>
    <p:extLst>
      <p:ext uri="{BB962C8B-B14F-4D97-AF65-F5344CB8AC3E}">
        <p14:creationId xmlns:p14="http://schemas.microsoft.com/office/powerpoint/2010/main" val="2503602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6115F3B-1D78-E34B-A974-3188450B891A}" type="slidenum">
              <a:rPr lang="en-US" altLang="zh-CN"/>
              <a:pPr>
                <a:defRPr/>
              </a:pPr>
              <a:t>‹#›</a:t>
            </a:fld>
            <a:endParaRPr lang="en-US" altLang="zh-CN"/>
          </a:p>
        </p:txBody>
      </p:sp>
    </p:spTree>
    <p:extLst>
      <p:ext uri="{BB962C8B-B14F-4D97-AF65-F5344CB8AC3E}">
        <p14:creationId xmlns:p14="http://schemas.microsoft.com/office/powerpoint/2010/main" val="713093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256198E-2EEB-8D41-9E55-C0E4B924D53F}" type="slidenum">
              <a:rPr lang="en-US" altLang="zh-CN"/>
              <a:pPr>
                <a:defRPr/>
              </a:pPr>
              <a:t>‹#›</a:t>
            </a:fld>
            <a:endParaRPr lang="en-US" altLang="zh-CN"/>
          </a:p>
        </p:txBody>
      </p:sp>
    </p:spTree>
    <p:extLst>
      <p:ext uri="{BB962C8B-B14F-4D97-AF65-F5344CB8AC3E}">
        <p14:creationId xmlns:p14="http://schemas.microsoft.com/office/powerpoint/2010/main" val="32443115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02CA668-E1A1-C444-930E-EB534C688884}" type="slidenum">
              <a:rPr lang="en-US" altLang="zh-CN"/>
              <a:pPr>
                <a:defRPr/>
              </a:pPr>
              <a:t>‹#›</a:t>
            </a:fld>
            <a:endParaRPr lang="en-US" altLang="zh-CN"/>
          </a:p>
        </p:txBody>
      </p:sp>
    </p:spTree>
    <p:extLst>
      <p:ext uri="{BB962C8B-B14F-4D97-AF65-F5344CB8AC3E}">
        <p14:creationId xmlns:p14="http://schemas.microsoft.com/office/powerpoint/2010/main" val="39336428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756941A-0553-F44F-A735-9C1F641A2C4D}" type="slidenum">
              <a:rPr lang="en-US" altLang="zh-CN"/>
              <a:pPr>
                <a:defRPr/>
              </a:pPr>
              <a:t>‹#›</a:t>
            </a:fld>
            <a:endParaRPr lang="en-US" altLang="zh-CN"/>
          </a:p>
        </p:txBody>
      </p:sp>
    </p:spTree>
    <p:extLst>
      <p:ext uri="{BB962C8B-B14F-4D97-AF65-F5344CB8AC3E}">
        <p14:creationId xmlns:p14="http://schemas.microsoft.com/office/powerpoint/2010/main" val="29851450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4EA727-33DF-F445-8717-E02AB180AD9C}" type="slidenum">
              <a:rPr lang="en-US" altLang="zh-CN"/>
              <a:pPr>
                <a:defRPr/>
              </a:pPr>
              <a:t>‹#›</a:t>
            </a:fld>
            <a:endParaRPr lang="en-US" altLang="zh-CN"/>
          </a:p>
        </p:txBody>
      </p:sp>
    </p:spTree>
    <p:extLst>
      <p:ext uri="{BB962C8B-B14F-4D97-AF65-F5344CB8AC3E}">
        <p14:creationId xmlns:p14="http://schemas.microsoft.com/office/powerpoint/2010/main" val="33239579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FF4CDFF-5F9A-8549-9BA6-8E0B177FB4EC}" type="slidenum">
              <a:rPr lang="en-US" altLang="zh-CN"/>
              <a:pPr>
                <a:defRPr/>
              </a:pPr>
              <a:t>‹#›</a:t>
            </a:fld>
            <a:endParaRPr lang="en-US" altLang="zh-CN"/>
          </a:p>
        </p:txBody>
      </p:sp>
    </p:spTree>
    <p:extLst>
      <p:ext uri="{BB962C8B-B14F-4D97-AF65-F5344CB8AC3E}">
        <p14:creationId xmlns:p14="http://schemas.microsoft.com/office/powerpoint/2010/main" val="3008381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312BBB3-9A27-8747-B1FF-E3C21CE3F3D9}" type="slidenum">
              <a:rPr lang="en-US" altLang="zh-CN"/>
              <a:pPr>
                <a:defRPr/>
              </a:pPr>
              <a:t>‹#›</a:t>
            </a:fld>
            <a:endParaRPr lang="en-US" altLang="zh-CN"/>
          </a:p>
        </p:txBody>
      </p:sp>
    </p:spTree>
    <p:extLst>
      <p:ext uri="{BB962C8B-B14F-4D97-AF65-F5344CB8AC3E}">
        <p14:creationId xmlns:p14="http://schemas.microsoft.com/office/powerpoint/2010/main" val="2112142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921991-D042-9B44-A58B-7DDF9AB30DA1}" type="slidenum">
              <a:rPr lang="en-US" altLang="zh-CN"/>
              <a:pPr>
                <a:defRPr/>
              </a:pPr>
              <a:t>‹#›</a:t>
            </a:fld>
            <a:endParaRPr lang="en-US" altLang="zh-CN"/>
          </a:p>
        </p:txBody>
      </p:sp>
    </p:spTree>
    <p:extLst>
      <p:ext uri="{BB962C8B-B14F-4D97-AF65-F5344CB8AC3E}">
        <p14:creationId xmlns:p14="http://schemas.microsoft.com/office/powerpoint/2010/main" val="218405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57A4D2-A9FE-9D45-B1FE-14E00C5ACCD1}" type="slidenum">
              <a:rPr lang="en-US" altLang="zh-CN"/>
              <a:pPr>
                <a:defRPr/>
              </a:pPr>
              <a:t>‹#›</a:t>
            </a:fld>
            <a:endParaRPr lang="en-US" altLang="zh-CN"/>
          </a:p>
        </p:txBody>
      </p:sp>
    </p:spTree>
    <p:extLst>
      <p:ext uri="{BB962C8B-B14F-4D97-AF65-F5344CB8AC3E}">
        <p14:creationId xmlns:p14="http://schemas.microsoft.com/office/powerpoint/2010/main" val="3699347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6524625"/>
            <a:ext cx="936625" cy="215900"/>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10" y="1524001"/>
            <a:ext cx="7623175" cy="1752600"/>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F4E522F7-E86E-ED45-B27A-67F235FC0151}" type="slidenum">
              <a:rPr lang="en-US" altLang="zh-CN"/>
              <a:pPr>
                <a:defRPr/>
              </a:pPr>
              <a:t>‹#›</a:t>
            </a:fld>
            <a:endParaRPr lang="en-US" altLang="zh-CN"/>
          </a:p>
        </p:txBody>
      </p:sp>
    </p:spTree>
    <p:extLst>
      <p:ext uri="{BB962C8B-B14F-4D97-AF65-F5344CB8AC3E}">
        <p14:creationId xmlns:p14="http://schemas.microsoft.com/office/powerpoint/2010/main" val="1278448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CE719F-D95E-B349-BC95-B3C5CB17A0FE}" type="slidenum">
              <a:rPr lang="en-US" altLang="zh-CN"/>
              <a:pPr>
                <a:defRPr/>
              </a:pPr>
              <a:t>‹#›</a:t>
            </a:fld>
            <a:endParaRPr lang="en-US" altLang="zh-CN"/>
          </a:p>
        </p:txBody>
      </p:sp>
    </p:spTree>
    <p:extLst>
      <p:ext uri="{BB962C8B-B14F-4D97-AF65-F5344CB8AC3E}">
        <p14:creationId xmlns:p14="http://schemas.microsoft.com/office/powerpoint/2010/main" val="37948750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B30F50-1DB7-4C45-BA4C-8294A6140566}" type="slidenum">
              <a:rPr lang="en-US" altLang="zh-CN"/>
              <a:pPr>
                <a:defRPr/>
              </a:pPr>
              <a:t>‹#›</a:t>
            </a:fld>
            <a:endParaRPr lang="en-US" altLang="zh-CN"/>
          </a:p>
        </p:txBody>
      </p:sp>
    </p:spTree>
    <p:extLst>
      <p:ext uri="{BB962C8B-B14F-4D97-AF65-F5344CB8AC3E}">
        <p14:creationId xmlns:p14="http://schemas.microsoft.com/office/powerpoint/2010/main" val="1890156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CD87B9-DA02-7E41-A53D-F850F5FE195A}" type="slidenum">
              <a:rPr lang="en-US" altLang="zh-CN"/>
              <a:pPr>
                <a:defRPr/>
              </a:pPr>
              <a:t>‹#›</a:t>
            </a:fld>
            <a:endParaRPr lang="en-US" altLang="zh-CN"/>
          </a:p>
        </p:txBody>
      </p:sp>
    </p:spTree>
    <p:extLst>
      <p:ext uri="{BB962C8B-B14F-4D97-AF65-F5344CB8AC3E}">
        <p14:creationId xmlns:p14="http://schemas.microsoft.com/office/powerpoint/2010/main" val="244982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ED8D273-2D48-5541-9FD1-E67F09334498}" type="slidenum">
              <a:rPr lang="en-US" altLang="zh-CN"/>
              <a:pPr>
                <a:defRPr/>
              </a:pPr>
              <a:t>‹#›</a:t>
            </a:fld>
            <a:endParaRPr lang="en-US" altLang="zh-CN"/>
          </a:p>
        </p:txBody>
      </p:sp>
    </p:spTree>
    <p:extLst>
      <p:ext uri="{BB962C8B-B14F-4D97-AF65-F5344CB8AC3E}">
        <p14:creationId xmlns:p14="http://schemas.microsoft.com/office/powerpoint/2010/main" val="148568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F6565F4-2145-254D-B28D-3EADEC441436}" type="slidenum">
              <a:rPr lang="en-US" altLang="zh-CN"/>
              <a:pPr>
                <a:defRPr/>
              </a:pPr>
              <a:t>‹#›</a:t>
            </a:fld>
            <a:endParaRPr lang="en-US" altLang="zh-CN"/>
          </a:p>
        </p:txBody>
      </p:sp>
    </p:spTree>
    <p:extLst>
      <p:ext uri="{BB962C8B-B14F-4D97-AF65-F5344CB8AC3E}">
        <p14:creationId xmlns:p14="http://schemas.microsoft.com/office/powerpoint/2010/main" val="34068374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3FC3F55-8D25-0844-A734-E7AFA4930E46}" type="slidenum">
              <a:rPr lang="en-US" altLang="zh-CN"/>
              <a:pPr>
                <a:defRPr/>
              </a:pPr>
              <a:t>‹#›</a:t>
            </a:fld>
            <a:endParaRPr lang="en-US" altLang="zh-CN"/>
          </a:p>
        </p:txBody>
      </p:sp>
    </p:spTree>
    <p:extLst>
      <p:ext uri="{BB962C8B-B14F-4D97-AF65-F5344CB8AC3E}">
        <p14:creationId xmlns:p14="http://schemas.microsoft.com/office/powerpoint/2010/main" val="38303424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1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18BF3AC-5B36-D840-8619-30DD6B47CC28}" type="slidenum">
              <a:rPr lang="en-US" altLang="zh-CN"/>
              <a:pPr>
                <a:defRPr/>
              </a:pPr>
              <a:t>‹#›</a:t>
            </a:fld>
            <a:endParaRPr lang="en-US" altLang="zh-CN"/>
          </a:p>
        </p:txBody>
      </p:sp>
    </p:spTree>
    <p:extLst>
      <p:ext uri="{BB962C8B-B14F-4D97-AF65-F5344CB8AC3E}">
        <p14:creationId xmlns:p14="http://schemas.microsoft.com/office/powerpoint/2010/main" val="1396465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4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DDD5E6-3F82-9346-848A-9A83DAF9286C}" type="slidenum">
              <a:rPr lang="en-US" altLang="zh-CN"/>
              <a:pPr>
                <a:defRPr/>
              </a:pPr>
              <a:t>‹#›</a:t>
            </a:fld>
            <a:endParaRPr lang="en-US" altLang="zh-CN"/>
          </a:p>
        </p:txBody>
      </p:sp>
    </p:spTree>
    <p:extLst>
      <p:ext uri="{BB962C8B-B14F-4D97-AF65-F5344CB8AC3E}">
        <p14:creationId xmlns:p14="http://schemas.microsoft.com/office/powerpoint/2010/main" val="21436389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F656DB-2729-C346-87CB-499D38CBF36B}" type="slidenum">
              <a:rPr lang="en-US" altLang="zh-CN"/>
              <a:pPr>
                <a:defRPr/>
              </a:pPr>
              <a:t>‹#›</a:t>
            </a:fld>
            <a:endParaRPr lang="en-US" altLang="zh-CN"/>
          </a:p>
        </p:txBody>
      </p:sp>
    </p:spTree>
    <p:extLst>
      <p:ext uri="{BB962C8B-B14F-4D97-AF65-F5344CB8AC3E}">
        <p14:creationId xmlns:p14="http://schemas.microsoft.com/office/powerpoint/2010/main" val="196916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EC2A030-3F80-704A-BF2F-EDE3E5DF3206}" type="slidenum">
              <a:rPr lang="en-US" altLang="zh-CN"/>
              <a:pPr>
                <a:defRPr/>
              </a:pPr>
              <a:t>‹#›</a:t>
            </a:fld>
            <a:endParaRPr lang="en-US" altLang="zh-CN"/>
          </a:p>
        </p:txBody>
      </p:sp>
    </p:spTree>
    <p:extLst>
      <p:ext uri="{BB962C8B-B14F-4D97-AF65-F5344CB8AC3E}">
        <p14:creationId xmlns:p14="http://schemas.microsoft.com/office/powerpoint/2010/main" val="26009158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70185B-A470-D84D-B838-E6C833D49D69}" type="slidenum">
              <a:rPr lang="en-US" altLang="zh-CN"/>
              <a:pPr>
                <a:defRPr/>
              </a:pPr>
              <a:t>‹#›</a:t>
            </a:fld>
            <a:endParaRPr lang="en-US" altLang="zh-CN"/>
          </a:p>
        </p:txBody>
      </p:sp>
    </p:spTree>
    <p:extLst>
      <p:ext uri="{BB962C8B-B14F-4D97-AF65-F5344CB8AC3E}">
        <p14:creationId xmlns:p14="http://schemas.microsoft.com/office/powerpoint/2010/main" val="15252374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EA6312B-CDA6-864F-887A-2352AD0025A3}" type="slidenum">
              <a:rPr lang="en-US" altLang="zh-CN"/>
              <a:pPr>
                <a:defRPr/>
              </a:pPr>
              <a:t>‹#›</a:t>
            </a:fld>
            <a:endParaRPr lang="en-US" altLang="zh-CN"/>
          </a:p>
        </p:txBody>
      </p:sp>
    </p:spTree>
    <p:extLst>
      <p:ext uri="{BB962C8B-B14F-4D97-AF65-F5344CB8AC3E}">
        <p14:creationId xmlns:p14="http://schemas.microsoft.com/office/powerpoint/2010/main" val="23208923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7"/>
            <a:ext cx="8229600" cy="558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052513"/>
            <a:ext cx="4038600" cy="50784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6E7115-BABB-5445-9890-00D86632B27B}" type="slidenum">
              <a:rPr lang="en-US" altLang="zh-CN"/>
              <a:pPr>
                <a:defRPr/>
              </a:pPr>
              <a:t>‹#›</a:t>
            </a:fld>
            <a:endParaRPr lang="en-US" altLang="zh-CN"/>
          </a:p>
        </p:txBody>
      </p:sp>
    </p:spTree>
    <p:extLst>
      <p:ext uri="{BB962C8B-B14F-4D97-AF65-F5344CB8AC3E}">
        <p14:creationId xmlns:p14="http://schemas.microsoft.com/office/powerpoint/2010/main" val="37806026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3525"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6542856" y="6237312"/>
            <a:ext cx="2133600" cy="476250"/>
          </a:xfrm>
        </p:spPr>
        <p:txBody>
          <a:bodyPr/>
          <a:lstStyle>
            <a:lvl1pPr>
              <a:defRPr sz="1800"/>
            </a:lvl1pPr>
          </a:lstStyle>
          <a:p>
            <a:pPr>
              <a:defRPr/>
            </a:pPr>
            <a:fld id="{80E0F9CB-B9D7-114B-8421-0EAB8D181014}" type="slidenum">
              <a:rPr lang="en-US" altLang="zh-CN" smtClean="0"/>
              <a:pPr>
                <a:defRPr/>
              </a:pPr>
              <a:t>‹#›</a:t>
            </a:fld>
            <a:endParaRPr lang="en-US" altLang="zh-CN"/>
          </a:p>
        </p:txBody>
      </p:sp>
    </p:spTree>
    <p:extLst>
      <p:ext uri="{BB962C8B-B14F-4D97-AF65-F5344CB8AC3E}">
        <p14:creationId xmlns:p14="http://schemas.microsoft.com/office/powerpoint/2010/main" val="37473305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904" y="1434631"/>
            <a:ext cx="8229600" cy="39258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04025" y="6245225"/>
            <a:ext cx="2133600" cy="476250"/>
          </a:xfrm>
        </p:spPr>
        <p:txBody>
          <a:bodyPr/>
          <a:lstStyle>
            <a:lvl1pPr>
              <a:defRPr sz="1800"/>
            </a:lvl1pPr>
          </a:lstStyle>
          <a:p>
            <a:pPr>
              <a:defRPr/>
            </a:pPr>
            <a:fld id="{2AC6D65E-A0E4-8A4F-88E0-91099D44E890}" type="slidenum">
              <a:rPr lang="en-US" altLang="zh-CN" smtClean="0"/>
              <a:pPr>
                <a:defRPr/>
              </a:pPr>
              <a:t>‹#›</a:t>
            </a:fld>
            <a:endParaRPr lang="en-US" altLang="zh-CN"/>
          </a:p>
        </p:txBody>
      </p:sp>
    </p:spTree>
    <p:extLst>
      <p:ext uri="{BB962C8B-B14F-4D97-AF65-F5344CB8AC3E}">
        <p14:creationId xmlns:p14="http://schemas.microsoft.com/office/powerpoint/2010/main" val="2014455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23075" y="6245225"/>
            <a:ext cx="2133600" cy="476250"/>
          </a:xfrm>
        </p:spPr>
        <p:txBody>
          <a:bodyPr/>
          <a:lstStyle>
            <a:lvl1pPr>
              <a:defRPr sz="1600"/>
            </a:lvl1pPr>
          </a:lstStyle>
          <a:p>
            <a:pPr>
              <a:defRPr/>
            </a:pPr>
            <a:fld id="{14D2B27A-FE4A-D249-8392-527EF32F10A2}" type="slidenum">
              <a:rPr lang="en-US" altLang="zh-CN" smtClean="0"/>
              <a:pPr>
                <a:defRPr/>
              </a:pPr>
              <a:t>‹#›</a:t>
            </a:fld>
            <a:endParaRPr lang="en-US" altLang="zh-CN"/>
          </a:p>
        </p:txBody>
      </p:sp>
    </p:spTree>
    <p:extLst>
      <p:ext uri="{BB962C8B-B14F-4D97-AF65-F5344CB8AC3E}">
        <p14:creationId xmlns:p14="http://schemas.microsoft.com/office/powerpoint/2010/main" val="4811192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47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38865" y="1453875"/>
            <a:ext cx="4038600" cy="392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sz="1600"/>
            </a:lvl1pPr>
          </a:lstStyle>
          <a:p>
            <a:pPr>
              <a:defRPr/>
            </a:pPr>
            <a:fld id="{3943C7A2-B497-3D44-A313-0DB4D9779249}" type="slidenum">
              <a:rPr lang="en-US" altLang="zh-CN" smtClean="0"/>
              <a:pPr>
                <a:defRPr/>
              </a:pPr>
              <a:t>‹#›</a:t>
            </a:fld>
            <a:endParaRPr lang="en-US" altLang="zh-CN"/>
          </a:p>
        </p:txBody>
      </p:sp>
    </p:spTree>
    <p:extLst>
      <p:ext uri="{BB962C8B-B14F-4D97-AF65-F5344CB8AC3E}">
        <p14:creationId xmlns:p14="http://schemas.microsoft.com/office/powerpoint/2010/main" val="285115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8824" y="-171400"/>
            <a:ext cx="8229600" cy="1143000"/>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23059BD4-8DC8-5C48-A9B9-C1AC0EA5D175}" type="slidenum">
              <a:rPr lang="en-US" altLang="zh-CN" smtClean="0"/>
              <a:pPr>
                <a:defRPr/>
              </a:pPr>
              <a:t>‹#›</a:t>
            </a:fld>
            <a:endParaRPr lang="en-US" altLang="zh-CN"/>
          </a:p>
        </p:txBody>
      </p:sp>
    </p:spTree>
    <p:extLst>
      <p:ext uri="{BB962C8B-B14F-4D97-AF65-F5344CB8AC3E}">
        <p14:creationId xmlns:p14="http://schemas.microsoft.com/office/powerpoint/2010/main" val="3321074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706437"/>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861175" y="6245225"/>
            <a:ext cx="2133600" cy="476250"/>
          </a:xfrm>
        </p:spPr>
        <p:txBody>
          <a:bodyPr/>
          <a:lstStyle>
            <a:lvl1pPr>
              <a:defRPr sz="1600"/>
            </a:lvl1pPr>
          </a:lstStyle>
          <a:p>
            <a:pPr>
              <a:defRPr/>
            </a:pPr>
            <a:fld id="{46115F3B-1D78-E34B-A974-3188450B891A}" type="slidenum">
              <a:rPr lang="en-US" altLang="zh-CN" smtClean="0"/>
              <a:pPr>
                <a:defRPr/>
              </a:pPr>
              <a:t>‹#›</a:t>
            </a:fld>
            <a:endParaRPr lang="en-US" altLang="zh-CN"/>
          </a:p>
        </p:txBody>
      </p:sp>
    </p:spTree>
    <p:extLst>
      <p:ext uri="{BB962C8B-B14F-4D97-AF65-F5344CB8AC3E}">
        <p14:creationId xmlns:p14="http://schemas.microsoft.com/office/powerpoint/2010/main" val="34319058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256198E-2EEB-8D41-9E55-C0E4B924D53F}" type="slidenum">
              <a:rPr lang="en-US" altLang="zh-CN"/>
              <a:pPr>
                <a:defRPr/>
              </a:pPr>
              <a:t>‹#›</a:t>
            </a:fld>
            <a:endParaRPr lang="en-US" altLang="zh-CN"/>
          </a:p>
        </p:txBody>
      </p:sp>
    </p:spTree>
    <p:extLst>
      <p:ext uri="{BB962C8B-B14F-4D97-AF65-F5344CB8AC3E}">
        <p14:creationId xmlns:p14="http://schemas.microsoft.com/office/powerpoint/2010/main" val="324431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3A5D553-D400-1445-9F8E-0C570825A426}" type="slidenum">
              <a:rPr lang="en-US" altLang="zh-CN"/>
              <a:pPr>
                <a:defRPr/>
              </a:pPr>
              <a:t>‹#›</a:t>
            </a:fld>
            <a:endParaRPr lang="en-US" altLang="zh-CN"/>
          </a:p>
        </p:txBody>
      </p:sp>
    </p:spTree>
    <p:extLst>
      <p:ext uri="{BB962C8B-B14F-4D97-AF65-F5344CB8AC3E}">
        <p14:creationId xmlns:p14="http://schemas.microsoft.com/office/powerpoint/2010/main" val="313413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95A9424-7E3D-4C4B-A6FE-91C01FA70E59}" type="slidenum">
              <a:rPr lang="en-US" altLang="zh-CN"/>
              <a:pPr>
                <a:defRPr/>
              </a:pPr>
              <a:t>‹#›</a:t>
            </a:fld>
            <a:endParaRPr lang="en-US" altLang="zh-CN"/>
          </a:p>
        </p:txBody>
      </p:sp>
    </p:spTree>
    <p:extLst>
      <p:ext uri="{BB962C8B-B14F-4D97-AF65-F5344CB8AC3E}">
        <p14:creationId xmlns:p14="http://schemas.microsoft.com/office/powerpoint/2010/main" val="212615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1A49BC5-D142-5D46-9A51-70BC50F39CAE}" type="slidenum">
              <a:rPr lang="en-US" altLang="zh-CN"/>
              <a:pPr>
                <a:defRPr/>
              </a:pPr>
              <a:t>‹#›</a:t>
            </a:fld>
            <a:endParaRPr lang="en-US" altLang="zh-CN"/>
          </a:p>
        </p:txBody>
      </p:sp>
    </p:spTree>
    <p:extLst>
      <p:ext uri="{BB962C8B-B14F-4D97-AF65-F5344CB8AC3E}">
        <p14:creationId xmlns:p14="http://schemas.microsoft.com/office/powerpoint/2010/main" val="36008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206A2B-A109-CD45-8CDC-281EB0E555AB}" type="slidenum">
              <a:rPr lang="en-US" altLang="zh-CN"/>
              <a:pPr>
                <a:defRPr/>
              </a:pPr>
              <a:t>‹#›</a:t>
            </a:fld>
            <a:endParaRPr lang="en-US" altLang="zh-CN"/>
          </a:p>
        </p:txBody>
      </p:sp>
    </p:spTree>
    <p:extLst>
      <p:ext uri="{BB962C8B-B14F-4D97-AF65-F5344CB8AC3E}">
        <p14:creationId xmlns:p14="http://schemas.microsoft.com/office/powerpoint/2010/main" val="30542751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theme" Target="../theme/theme3.xml"/><Relationship Id="rId15" Type="http://schemas.openxmlformats.org/officeDocument/2006/relationships/image" Target="../media/image2.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theme" Target="../theme/theme4.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theme" Target="../theme/theme5.xml"/><Relationship Id="rId9" Type="http://schemas.openxmlformats.org/officeDocument/2006/relationships/image" Target="../media/image4.png"/><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4A5F9842-9241-7F48-AA76-C496C6FBEE7D}"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60"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9C0F2628-EE90-EA4E-BABB-0B7F3987C1EC}" type="slidenum">
              <a:rPr lang="en-US" altLang="zh-CN"/>
              <a:pPr>
                <a:defRPr/>
              </a:pPr>
              <a:t>‹#›</a:t>
            </a:fld>
            <a:endParaRPr lang="en-US" altLang="zh-CN"/>
          </a:p>
        </p:txBody>
      </p:sp>
      <p:sp>
        <p:nvSpPr>
          <p:cNvPr id="15367"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9"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b="1" smtClean="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961"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chemeClr val="tx2"/>
          </a:solidFill>
          <a:latin typeface="+mj-lt"/>
          <a:ea typeface="+mj-ea"/>
          <a:cs typeface="宋体" charset="0"/>
        </a:defRPr>
      </a:lvl1pPr>
      <a:lvl2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9699"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C3792E3C-CE8D-1042-BA6B-09F453F5D956}" type="slidenum">
              <a:rPr lang="en-US" altLang="zh-CN"/>
              <a:pPr>
                <a:defRPr/>
              </a:pPr>
              <a:t>‹#›</a:t>
            </a:fld>
            <a:endParaRPr lang="en-US" altLang="zh-CN"/>
          </a:p>
        </p:txBody>
      </p:sp>
      <p:sp>
        <p:nvSpPr>
          <p:cNvPr id="2970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9703"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600" y="6238875"/>
            <a:ext cx="5365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0713"/>
            <a:ext cx="2916237" cy="3746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dirty="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7200" y="277813"/>
            <a:ext cx="8229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44035" name="Rectangle 3"/>
          <p:cNvSpPr>
            <a:spLocks noGrp="1" noChangeArrowheads="1"/>
          </p:cNvSpPr>
          <p:nvPr>
            <p:ph type="body" idx="1"/>
          </p:nvPr>
        </p:nvSpPr>
        <p:spPr bwMode="auto">
          <a:xfrm>
            <a:off x="457200" y="1052513"/>
            <a:ext cx="8229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pPr>
              <a:defRPr/>
            </a:pPr>
            <a:fld id="{282ADBD8-C97A-074D-B884-9A9E1D5C59D5}" type="slidenum">
              <a:rPr lang="en-US" altLang="zh-CN"/>
              <a:pPr>
                <a:defRPr/>
              </a:pPr>
              <a:t>‹#›</a:t>
            </a:fld>
            <a:endParaRPr lang="en-US" altLang="zh-CN"/>
          </a:p>
        </p:txBody>
      </p:sp>
      <p:sp>
        <p:nvSpPr>
          <p:cNvPr id="44039"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4041"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867400"/>
            <a:ext cx="1962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791200"/>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622300"/>
            <a:ext cx="2916237" cy="37306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spcBef>
                <a:spcPct val="50000"/>
              </a:spcBef>
              <a:defRPr/>
            </a:pPr>
            <a:r>
              <a:rPr lang="zh-CN" altLang="en-US" sz="200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3975"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timing>
    <p:tnLst>
      <p:par>
        <p:cTn xmlns:p14="http://schemas.microsoft.com/office/powerpoint/2010/main" id="1" dur="indefinite" restart="never" nodeType="tmRoot"/>
      </p:par>
    </p:tnLst>
  </p:timing>
  <p:hf hdr="0" ft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9445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28625" y="1954213"/>
            <a:ext cx="8229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b="0">
                <a:ea typeface="宋体" pitchFamily="2" charset="-122"/>
                <a:cs typeface="+mn-cs"/>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ea typeface="宋体" pitchFamily="2" charset="-122"/>
                <a:cs typeface="+mn-cs"/>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ea typeface="宋体" charset="0"/>
                <a:cs typeface="宋体" charset="0"/>
              </a:defRPr>
            </a:lvl1pPr>
          </a:lstStyle>
          <a:p>
            <a:pPr>
              <a:defRPr/>
            </a:pPr>
            <a:fld id="{4A5F9842-9241-7F48-AA76-C496C6FBEE7D}" type="slidenum">
              <a:rPr lang="en-US" altLang="zh-CN" smtClean="0"/>
              <a:pPr>
                <a:defRPr/>
              </a:pPr>
              <a:t>‹#›</a:t>
            </a:fld>
            <a:endParaRPr lang="en-US" altLang="zh-CN"/>
          </a:p>
        </p:txBody>
      </p:sp>
      <p:pic>
        <p:nvPicPr>
          <p:cNvPr id="1031"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Lst>
  <p:hf hdr="0" ftr="0" dt="0"/>
  <p:txStyles>
    <p:titleStyle>
      <a:lvl1pPr algn="ctr" rtl="0" eaLnBrk="1" fontAlgn="base" hangingPunct="1">
        <a:spcBef>
          <a:spcPct val="0"/>
        </a:spcBef>
        <a:spcAft>
          <a:spcPct val="0"/>
        </a:spcAft>
        <a:defRPr kumimoji="1" sz="4000">
          <a:solidFill>
            <a:schemeClr val="tx2"/>
          </a:solidFill>
          <a:latin typeface="+mj-lt"/>
          <a:ea typeface="+mj-ea"/>
          <a:cs typeface="黑体" charset="0"/>
        </a:defRPr>
      </a:lvl1pPr>
      <a:lvl2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2pPr>
      <a:lvl3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3pPr>
      <a:lvl4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4pPr>
      <a:lvl5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5pPr>
      <a:lvl6pPr marL="457200" algn="ctr" rtl="0" eaLnBrk="1" fontAlgn="base" hangingPunct="1">
        <a:spcBef>
          <a:spcPct val="0"/>
        </a:spcBef>
        <a:spcAft>
          <a:spcPct val="0"/>
        </a:spcAft>
        <a:defRPr sz="4000">
          <a:solidFill>
            <a:schemeClr val="tx2"/>
          </a:solidFill>
          <a:latin typeface="Arial" charset="0"/>
          <a:ea typeface="黑体" pitchFamily="2" charset="-122"/>
        </a:defRPr>
      </a:lvl6pPr>
      <a:lvl7pPr marL="914400" algn="ctr" rtl="0" eaLnBrk="1" fontAlgn="base" hangingPunct="1">
        <a:spcBef>
          <a:spcPct val="0"/>
        </a:spcBef>
        <a:spcAft>
          <a:spcPct val="0"/>
        </a:spcAft>
        <a:defRPr sz="4000">
          <a:solidFill>
            <a:schemeClr val="tx2"/>
          </a:solidFill>
          <a:latin typeface="Arial" charset="0"/>
          <a:ea typeface="黑体" pitchFamily="2" charset="-122"/>
        </a:defRPr>
      </a:lvl7pPr>
      <a:lvl8pPr marL="1371600" algn="ctr" rtl="0" eaLnBrk="1" fontAlgn="base" hangingPunct="1">
        <a:spcBef>
          <a:spcPct val="0"/>
        </a:spcBef>
        <a:spcAft>
          <a:spcPct val="0"/>
        </a:spcAft>
        <a:defRPr sz="4000">
          <a:solidFill>
            <a:schemeClr val="tx2"/>
          </a:solidFill>
          <a:latin typeface="Arial" charset="0"/>
          <a:ea typeface="黑体" pitchFamily="2" charset="-122"/>
        </a:defRPr>
      </a:lvl8pPr>
      <a:lvl9pPr marL="1828800" algn="ctr" rtl="0" eaLnBrk="1" fontAlgn="base" hangingPunct="1">
        <a:spcBef>
          <a:spcPct val="0"/>
        </a:spcBef>
        <a:spcAft>
          <a:spcPct val="0"/>
        </a:spcAft>
        <a:defRPr sz="40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黑体" charset="0"/>
        </a:defRPr>
      </a:lvl1pPr>
      <a:lvl2pPr marL="742950" indent="-285750" algn="l" rtl="0" eaLnBrk="1" fontAlgn="base" hangingPunct="1">
        <a:spcBef>
          <a:spcPct val="20000"/>
        </a:spcBef>
        <a:spcAft>
          <a:spcPct val="0"/>
        </a:spcAft>
        <a:buChar char="–"/>
        <a:defRPr kumimoji="1" sz="2400">
          <a:solidFill>
            <a:schemeClr val="tx1"/>
          </a:solidFill>
          <a:latin typeface="+mn-lt"/>
          <a:ea typeface="+mn-ea"/>
          <a:cs typeface="黑体" charset="0"/>
        </a:defRPr>
      </a:lvl2pPr>
      <a:lvl3pPr marL="11430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6512" y="1196975"/>
            <a:ext cx="9144000" cy="3657600"/>
          </a:xfrm>
        </p:spPr>
        <p:txBody>
          <a:bodyPr/>
          <a:lstStyle/>
          <a:p>
            <a:pPr>
              <a:defRPr/>
            </a:pP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第十九章</a:t>
            </a:r>
            <a:r>
              <a:rPr lang="zh-CN" altLang="en-US" sz="6600" b="1" dirty="0">
                <a:solidFill>
                  <a:srgbClr val="800000"/>
                </a:solidFill>
                <a:latin typeface="华文楷体"/>
                <a:ea typeface="华文楷体"/>
                <a:cs typeface="华文楷体"/>
              </a:rPr>
              <a:t/>
            </a:r>
            <a:br>
              <a:rPr lang="zh-CN" altLang="en-US" sz="6600" b="1" dirty="0">
                <a:solidFill>
                  <a:srgbClr val="800000"/>
                </a:solidFill>
                <a:latin typeface="华文楷体"/>
                <a:ea typeface="华文楷体"/>
                <a:cs typeface="华文楷体"/>
              </a:rPr>
            </a:br>
            <a:r>
              <a:rPr lang="en-US" altLang="zh-CN" sz="3600" b="1" dirty="0" smtClean="0">
                <a:solidFill>
                  <a:srgbClr val="800000"/>
                </a:solidFill>
                <a:latin typeface="华文楷体"/>
                <a:ea typeface="华文楷体"/>
                <a:cs typeface="华文楷体"/>
              </a:rPr>
              <a:t> </a:t>
            </a:r>
            <a:r>
              <a:rPr lang="zh-CN" altLang="en-US" sz="6600" b="1" dirty="0">
                <a:solidFill>
                  <a:srgbClr val="800000"/>
                </a:solidFill>
                <a:latin typeface="华文楷体"/>
                <a:ea typeface="华文楷体"/>
                <a:cs typeface="华文楷体"/>
              </a:rPr>
              <a:t/>
            </a:r>
            <a:br>
              <a:rPr lang="zh-CN" altLang="en-US" sz="6600" b="1" dirty="0">
                <a:solidFill>
                  <a:srgbClr val="800000"/>
                </a:solidFill>
                <a:latin typeface="华文楷体"/>
                <a:ea typeface="华文楷体"/>
                <a:cs typeface="华文楷体"/>
              </a:rPr>
            </a:br>
            <a:r>
              <a:rPr lang="zh-CN" altLang="en-US" sz="6600" b="1" dirty="0">
                <a:solidFill>
                  <a:srgbClr val="800000"/>
                </a:solidFill>
                <a:latin typeface="华文楷体"/>
                <a:ea typeface="华文楷体"/>
                <a:cs typeface="华文楷体"/>
              </a:rPr>
              <a:t> </a:t>
            </a:r>
            <a:r>
              <a:rPr lang="zh-CN" altLang="en-US" sz="6600" b="1" dirty="0" smtClean="0">
                <a:solidFill>
                  <a:srgbClr val="800000"/>
                </a:solidFill>
                <a:effectLst>
                  <a:outerShdw blurRad="38100" dist="38100" dir="2700000" algn="tl">
                    <a:srgbClr val="DDDDDD"/>
                  </a:outerShdw>
                </a:effectLst>
                <a:latin typeface="华文楷体"/>
                <a:ea typeface="华文楷体"/>
                <a:cs typeface="华文楷体"/>
              </a:rPr>
              <a:t>过程度量和项目</a:t>
            </a:r>
            <a:r>
              <a:rPr lang="zh-CN" altLang="en-US" sz="6600" b="1" dirty="0">
                <a:solidFill>
                  <a:srgbClr val="800000"/>
                </a:solidFill>
                <a:effectLst>
                  <a:outerShdw blurRad="38100" dist="38100" dir="2700000" algn="tl">
                    <a:srgbClr val="DDDDDD"/>
                  </a:outerShdw>
                </a:effectLst>
                <a:latin typeface="华文楷体"/>
                <a:ea typeface="华文楷体"/>
                <a:cs typeface="华文楷体"/>
              </a:rPr>
              <a:t>度量</a:t>
            </a:r>
          </a:p>
        </p:txBody>
      </p:sp>
      <p:sp>
        <p:nvSpPr>
          <p:cNvPr id="2" name="幻灯片编号占位符 1"/>
          <p:cNvSpPr>
            <a:spLocks noGrp="1"/>
          </p:cNvSpPr>
          <p:nvPr>
            <p:ph type="sldNum" sz="quarter" idx="11"/>
          </p:nvPr>
        </p:nvSpPr>
        <p:spPr/>
        <p:txBody>
          <a:bodyPr/>
          <a:lstStyle/>
          <a:p>
            <a:pPr>
              <a:defRPr/>
            </a:pPr>
            <a:fld id="{80E0F9CB-B9D7-114B-8421-0EAB8D181014}"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endParaRPr lang="zh-CN" altLang="en-US">
              <a:latin typeface="Garamond" charset="0"/>
              <a:ea typeface="宋体" charset="0"/>
            </a:endParaRPr>
          </a:p>
        </p:txBody>
      </p:sp>
      <p:sp>
        <p:nvSpPr>
          <p:cNvPr id="67586" name="Rectangle 2"/>
          <p:cNvSpPr txBox="1">
            <a:spLocks noChangeArrowheads="1"/>
          </p:cNvSpPr>
          <p:nvPr/>
        </p:nvSpPr>
        <p:spPr bwMode="auto">
          <a:xfrm>
            <a:off x="323850" y="981075"/>
            <a:ext cx="83058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b="1" dirty="0">
                <a:solidFill>
                  <a:srgbClr val="0000FF"/>
                </a:solidFill>
                <a:latin typeface="楷体_GB2312" charset="0"/>
              </a:rPr>
              <a:t>某些过程度量对软件项目组是私有的，但对所有小组成员是公用的。</a:t>
            </a:r>
          </a:p>
          <a:p>
            <a:pPr>
              <a:spcBef>
                <a:spcPct val="20000"/>
              </a:spcBef>
              <a:buClr>
                <a:schemeClr val="accent1"/>
              </a:buClr>
              <a:buSzPct val="65000"/>
            </a:pPr>
            <a:r>
              <a:rPr kumimoji="0" lang="zh-CN" altLang="en-US" b="1" dirty="0">
                <a:solidFill>
                  <a:srgbClr val="FF0066"/>
                </a:solidFill>
                <a:latin typeface="楷体_GB2312" charset="0"/>
              </a:rPr>
              <a:t>  </a:t>
            </a:r>
            <a:r>
              <a:rPr kumimoji="0" lang="zh-CN" altLang="en-US" sz="2800" b="1" dirty="0">
                <a:solidFill>
                  <a:srgbClr val="FF0066"/>
                </a:solidFill>
                <a:latin typeface="楷体_GB2312" charset="0"/>
              </a:rPr>
              <a:t>例如</a:t>
            </a:r>
            <a:r>
              <a:rPr kumimoji="0" lang="zh-CN" altLang="en-US" sz="2800" b="1" dirty="0">
                <a:solidFill>
                  <a:srgbClr val="0000FF"/>
                </a:solidFill>
                <a:latin typeface="楷体_GB2312" charset="0"/>
              </a:rPr>
              <a:t>，</a:t>
            </a:r>
            <a:r>
              <a:rPr kumimoji="0" lang="zh-CN" altLang="en-US" sz="2800" b="1" dirty="0">
                <a:solidFill>
                  <a:srgbClr val="000000"/>
                </a:solidFill>
                <a:latin typeface="楷体_GB2312" charset="0"/>
                <a:ea typeface="楷体_GB2312" charset="0"/>
                <a:cs typeface="楷体_GB2312" charset="0"/>
              </a:rPr>
              <a:t>主要软件功能（由多个开发人员完成）的缺陷报告、正式技术复审中发现的错误、以及每个模块和函数的代码行或功能点。</a:t>
            </a:r>
          </a:p>
          <a:p>
            <a:pPr>
              <a:spcBef>
                <a:spcPct val="20000"/>
              </a:spcBef>
              <a:buClr>
                <a:schemeClr val="accent1"/>
              </a:buClr>
              <a:buSzPct val="65000"/>
            </a:pPr>
            <a:r>
              <a:rPr kumimoji="0" lang="zh-CN" altLang="en-US" sz="2800" b="1" dirty="0">
                <a:solidFill>
                  <a:srgbClr val="000000"/>
                </a:solidFill>
                <a:latin typeface="楷体_GB2312" charset="0"/>
                <a:ea typeface="楷体_GB2312" charset="0"/>
                <a:cs typeface="楷体_GB2312" charset="0"/>
              </a:rPr>
              <a:t>  这些数据可由小组进行复查以找出能够改善小组性能的指标。 </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10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endParaRPr lang="zh-CN" altLang="en-US">
              <a:latin typeface="Garamond" charset="0"/>
              <a:ea typeface="宋体" charset="0"/>
            </a:endParaRPr>
          </a:p>
        </p:txBody>
      </p:sp>
      <p:sp>
        <p:nvSpPr>
          <p:cNvPr id="68610" name="Rectangle 2"/>
          <p:cNvSpPr txBox="1">
            <a:spLocks noChangeArrowheads="1"/>
          </p:cNvSpPr>
          <p:nvPr/>
        </p:nvSpPr>
        <p:spPr bwMode="auto">
          <a:xfrm>
            <a:off x="468313" y="1052513"/>
            <a:ext cx="822325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30000"/>
              </a:lnSpc>
              <a:spcBef>
                <a:spcPct val="20000"/>
              </a:spcBef>
              <a:buClr>
                <a:schemeClr val="accent1"/>
              </a:buClr>
              <a:buSzPct val="65000"/>
              <a:buFont typeface="Wingdings" charset="0"/>
              <a:buChar char="n"/>
            </a:pPr>
            <a:r>
              <a:rPr kumimoji="0" lang="zh-CN" altLang="en-US" sz="2800" b="1" dirty="0">
                <a:solidFill>
                  <a:srgbClr val="FF3300"/>
                </a:solidFill>
                <a:latin typeface="Arial" charset="0"/>
                <a:ea typeface="楷体_GB2312" charset="0"/>
                <a:cs typeface="楷体_GB2312" charset="0"/>
              </a:rPr>
              <a:t>公用度量一般吸取了原本是个人的或小组的私有信息</a:t>
            </a:r>
            <a:r>
              <a:rPr kumimoji="0" lang="zh-CN" altLang="en-US" sz="2800" b="1" dirty="0">
                <a:solidFill>
                  <a:srgbClr val="0000FF"/>
                </a:solidFill>
                <a:latin typeface="Arial" charset="0"/>
                <a:ea typeface="楷体_GB2312" charset="0"/>
                <a:cs typeface="楷体_GB2312" charset="0"/>
              </a:rPr>
              <a:t>。收集项目级的缺陷率、工作量、时间、及相关的数据，</a:t>
            </a:r>
            <a:r>
              <a:rPr kumimoji="0" lang="zh-CN" altLang="en-US" sz="2800" b="1" dirty="0">
                <a:latin typeface="Arial" charset="0"/>
                <a:ea typeface="楷体_GB2312" charset="0"/>
                <a:cs typeface="楷体_GB2312" charset="0"/>
              </a:rPr>
              <a:t>并进行评估，以找出能够改善组织过程性能的指标。</a:t>
            </a:r>
          </a:p>
          <a:p>
            <a:pPr>
              <a:lnSpc>
                <a:spcPct val="130000"/>
              </a:lnSpc>
              <a:spcBef>
                <a:spcPct val="20000"/>
              </a:spcBef>
              <a:buClr>
                <a:schemeClr val="accent1"/>
              </a:buClr>
              <a:buSzPct val="65000"/>
              <a:buFont typeface="Wingdings" charset="0"/>
              <a:buChar char="n"/>
            </a:pPr>
            <a:r>
              <a:rPr kumimoji="0" lang="zh-CN" altLang="en-US" sz="2800" b="1" dirty="0">
                <a:solidFill>
                  <a:srgbClr val="FF3300"/>
                </a:solidFill>
                <a:latin typeface="Arial" charset="0"/>
                <a:ea typeface="楷体_GB2312" charset="0"/>
                <a:cs typeface="楷体_GB2312" charset="0"/>
              </a:rPr>
              <a:t>软件过程度量能够对一个组织提高总体的过程成熟度提供很大的帮助</a:t>
            </a:r>
            <a:r>
              <a:rPr kumimoji="0" lang="zh-CN" altLang="en-US" sz="2800" b="1" dirty="0">
                <a:solidFill>
                  <a:srgbClr val="0000FF"/>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不过，它们也可能被误用，产生比它们解决的问题更多的问题。</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11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endParaRPr lang="zh-CN" altLang="en-US">
              <a:latin typeface="Garamond" charset="0"/>
              <a:ea typeface="宋体" charset="0"/>
            </a:endParaRPr>
          </a:p>
        </p:txBody>
      </p:sp>
      <p:sp>
        <p:nvSpPr>
          <p:cNvPr id="69634" name="Rectangle 2"/>
          <p:cNvSpPr txBox="1">
            <a:spLocks noChangeArrowheads="1"/>
          </p:cNvSpPr>
          <p:nvPr/>
        </p:nvSpPr>
        <p:spPr bwMode="auto">
          <a:xfrm>
            <a:off x="468313" y="981075"/>
            <a:ext cx="777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35000"/>
              </a:lnSpc>
              <a:spcBef>
                <a:spcPct val="20000"/>
              </a:spcBef>
              <a:buClr>
                <a:schemeClr val="accent1"/>
              </a:buClr>
              <a:buSzPct val="65000"/>
              <a:buFont typeface="Wingdings" charset="0"/>
              <a:buChar char="n"/>
            </a:pPr>
            <a:r>
              <a:rPr kumimoji="0" lang="zh-CN" altLang="en-US" sz="2800" b="1" dirty="0">
                <a:solidFill>
                  <a:srgbClr val="FF3300"/>
                </a:solidFill>
                <a:latin typeface="楷体_GB2312" charset="0"/>
                <a:ea typeface="楷体_GB2312" charset="0"/>
                <a:cs typeface="楷体_GB2312" charset="0"/>
              </a:rPr>
              <a:t>统计软件过程改进</a:t>
            </a:r>
            <a:r>
              <a:rPr kumimoji="0" lang="zh-CN" altLang="en-US" sz="2800" b="1" dirty="0">
                <a:solidFill>
                  <a:srgbClr val="0000FF"/>
                </a:solidFill>
                <a:latin typeface="楷体_GB2312" charset="0"/>
                <a:ea typeface="楷体_GB2312" charset="0"/>
                <a:cs typeface="楷体_GB2312" charset="0"/>
              </a:rPr>
              <a:t>（</a:t>
            </a:r>
            <a:r>
              <a:rPr kumimoji="0" lang="en-US" altLang="zh-CN" sz="2800" b="1" dirty="0">
                <a:solidFill>
                  <a:srgbClr val="0000FF"/>
                </a:solidFill>
                <a:latin typeface="楷体_GB2312" charset="0"/>
                <a:ea typeface="楷体_GB2312" charset="0"/>
                <a:cs typeface="楷体_GB2312" charset="0"/>
              </a:rPr>
              <a:t>statistical software process improvement</a:t>
            </a:r>
            <a:r>
              <a:rPr kumimoji="0" lang="zh-CN" altLang="en-US" sz="2800" b="1" dirty="0">
                <a:solidFill>
                  <a:srgbClr val="0000FF"/>
                </a:solidFill>
                <a:latin typeface="楷体_GB2312" charset="0"/>
                <a:ea typeface="楷体_GB2312" charset="0"/>
                <a:cs typeface="楷体_GB2312" charset="0"/>
              </a:rPr>
              <a:t>，</a:t>
            </a:r>
            <a:r>
              <a:rPr kumimoji="0" lang="en-US" altLang="zh-CN" sz="2800" b="1" dirty="0">
                <a:solidFill>
                  <a:srgbClr val="0000FF"/>
                </a:solidFill>
                <a:latin typeface="楷体_GB2312" charset="0"/>
                <a:ea typeface="楷体_GB2312" charset="0"/>
                <a:cs typeface="楷体_GB2312" charset="0"/>
              </a:rPr>
              <a:t>SSPI</a:t>
            </a:r>
            <a:r>
              <a:rPr kumimoji="0" lang="zh-CN" altLang="en-US" sz="2800" b="1" dirty="0">
                <a:solidFill>
                  <a:srgbClr val="0000FF"/>
                </a:solidFill>
                <a:latin typeface="楷体_GB2312" charset="0"/>
                <a:ea typeface="楷体_GB2312" charset="0"/>
                <a:cs typeface="楷体_GB2312" charset="0"/>
              </a:rPr>
              <a:t>）：</a:t>
            </a:r>
            <a:r>
              <a:rPr kumimoji="0" lang="en-US" altLang="zh-CN" sz="2800" b="1" dirty="0">
                <a:solidFill>
                  <a:srgbClr val="0000FF"/>
                </a:solidFill>
                <a:latin typeface="楷体_GB2312" charset="0"/>
                <a:ea typeface="楷体_GB2312" charset="0"/>
                <a:cs typeface="楷体_GB2312" charset="0"/>
              </a:rPr>
              <a:t>SSPI</a:t>
            </a:r>
            <a:r>
              <a:rPr kumimoji="0" lang="zh-CN" altLang="en-US" sz="2800" b="1" dirty="0">
                <a:solidFill>
                  <a:srgbClr val="0000FF"/>
                </a:solidFill>
                <a:latin typeface="楷体_GB2312" charset="0"/>
                <a:ea typeface="楷体_GB2312" charset="0"/>
                <a:cs typeface="楷体_GB2312" charset="0"/>
              </a:rPr>
              <a:t>使用</a:t>
            </a:r>
            <a:r>
              <a:rPr kumimoji="0" lang="zh-CN" altLang="en-US" sz="2800" b="1" dirty="0">
                <a:solidFill>
                  <a:srgbClr val="FF3300"/>
                </a:solidFill>
                <a:latin typeface="楷体_GB2312" charset="0"/>
                <a:ea typeface="楷体_GB2312" charset="0"/>
                <a:cs typeface="楷体_GB2312" charset="0"/>
              </a:rPr>
              <a:t>软件故障分析方法</a:t>
            </a:r>
            <a:r>
              <a:rPr kumimoji="0" lang="zh-CN" altLang="en-US" sz="2800" b="1" dirty="0">
                <a:solidFill>
                  <a:srgbClr val="0000FF"/>
                </a:solidFill>
                <a:latin typeface="楷体_GB2312"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来收集软件产品开发及使用过程中所遇到的错误及缺陷信息。</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12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项目度量</a:t>
            </a:r>
          </a:p>
        </p:txBody>
      </p:sp>
      <p:sp>
        <p:nvSpPr>
          <p:cNvPr id="7171" name="Rectangle 3"/>
          <p:cNvSpPr>
            <a:spLocks noGrp="1" noChangeArrowheads="1"/>
          </p:cNvSpPr>
          <p:nvPr>
            <p:ph idx="1"/>
          </p:nvPr>
        </p:nvSpPr>
        <p:spPr>
          <a:xfrm>
            <a:off x="0" y="981075"/>
            <a:ext cx="9144000" cy="5105400"/>
          </a:xfrm>
        </p:spPr>
        <p:txBody>
          <a:bodyPr/>
          <a:lstStyle/>
          <a:p>
            <a:pPr>
              <a:spcBef>
                <a:spcPct val="50000"/>
              </a:spcBef>
              <a:buFont typeface="Wingdings" charset="2"/>
              <a:buChar char="Ø"/>
              <a:defRPr/>
            </a:pPr>
            <a:r>
              <a:rPr lang="zh-CN" altLang="en-US" dirty="0">
                <a:latin typeface="Arial" charset="0"/>
                <a:ea typeface="宋体" charset="0"/>
              </a:rPr>
              <a:t>为什么要度量项目？</a:t>
            </a:r>
          </a:p>
          <a:p>
            <a:pPr lvl="1">
              <a:spcBef>
                <a:spcPct val="50000"/>
              </a:spcBef>
              <a:defRPr/>
            </a:pPr>
            <a:r>
              <a:rPr lang="zh-CN" altLang="en-US" dirty="0">
                <a:latin typeface="Arial" charset="0"/>
                <a:ea typeface="宋体" charset="0"/>
              </a:rPr>
              <a:t>评估正在进行中的项目的状态</a:t>
            </a:r>
          </a:p>
          <a:p>
            <a:pPr lvl="1">
              <a:spcBef>
                <a:spcPct val="50000"/>
              </a:spcBef>
              <a:defRPr/>
            </a:pPr>
            <a:r>
              <a:rPr lang="zh-CN" altLang="en-US" dirty="0">
                <a:latin typeface="Arial" charset="0"/>
                <a:ea typeface="宋体" charset="0"/>
              </a:rPr>
              <a:t>跟踪潜在风险</a:t>
            </a:r>
          </a:p>
          <a:p>
            <a:pPr lvl="1">
              <a:spcBef>
                <a:spcPct val="50000"/>
              </a:spcBef>
              <a:defRPr/>
            </a:pPr>
            <a:r>
              <a:rPr lang="zh-CN" altLang="en-US" dirty="0">
                <a:latin typeface="Arial" charset="0"/>
                <a:ea typeface="宋体" charset="0"/>
              </a:rPr>
              <a:t>在问题造成不良影响之前发现它们</a:t>
            </a:r>
          </a:p>
          <a:p>
            <a:pPr lvl="1">
              <a:spcBef>
                <a:spcPct val="50000"/>
              </a:spcBef>
              <a:defRPr/>
            </a:pPr>
            <a:r>
              <a:rPr lang="zh-CN" altLang="en-US" dirty="0">
                <a:latin typeface="Arial" charset="0"/>
                <a:ea typeface="宋体" charset="0"/>
              </a:rPr>
              <a:t>调整工作流程或任务</a:t>
            </a:r>
          </a:p>
          <a:p>
            <a:pPr lvl="1">
              <a:spcBef>
                <a:spcPct val="50000"/>
              </a:spcBef>
              <a:defRPr/>
            </a:pPr>
            <a:r>
              <a:rPr lang="zh-CN" altLang="en-US" dirty="0">
                <a:latin typeface="Arial" charset="0"/>
                <a:ea typeface="宋体" charset="0"/>
              </a:rPr>
              <a:t>评估项目团队控制软件工作产品质量的能力</a:t>
            </a:r>
          </a:p>
          <a:p>
            <a:pPr lvl="1">
              <a:spcBef>
                <a:spcPct val="50000"/>
              </a:spcBef>
              <a:defRPr/>
            </a:pPr>
            <a:r>
              <a:rPr lang="zh-CN" altLang="en-US" dirty="0">
                <a:latin typeface="Arial" charset="0"/>
                <a:ea typeface="宋体" charset="0"/>
              </a:rPr>
              <a:t>项目度量与过程度量的不同：</a:t>
            </a:r>
            <a:r>
              <a:rPr lang="zh-CN" altLang="en-US" dirty="0">
                <a:solidFill>
                  <a:schemeClr val="accent2"/>
                </a:solidFill>
                <a:latin typeface="Arial" charset="0"/>
                <a:ea typeface="宋体" charset="0"/>
              </a:rPr>
              <a:t>战略</a:t>
            </a:r>
            <a:r>
              <a:rPr lang="en-US" altLang="zh-CN" dirty="0">
                <a:latin typeface="Arial" charset="0"/>
                <a:ea typeface="宋体" charset="0"/>
              </a:rPr>
              <a:t>OR</a:t>
            </a:r>
            <a:r>
              <a:rPr lang="zh-CN" altLang="en-US" dirty="0">
                <a:solidFill>
                  <a:schemeClr val="accent2"/>
                </a:solidFill>
                <a:latin typeface="Arial" charset="0"/>
                <a:ea typeface="宋体" charset="0"/>
              </a:rPr>
              <a:t>战术</a:t>
            </a:r>
            <a:r>
              <a:rPr lang="zh-CN" altLang="en-US" dirty="0">
                <a:latin typeface="Arial" charset="0"/>
                <a:ea typeface="宋体" charset="0"/>
              </a:rPr>
              <a:t>？</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13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项目度量</a:t>
            </a:r>
            <a:endParaRPr lang="zh-CN" altLang="en-US">
              <a:latin typeface="Garamond" charset="0"/>
              <a:ea typeface="宋体" charset="0"/>
            </a:endParaRPr>
          </a:p>
        </p:txBody>
      </p:sp>
      <p:sp>
        <p:nvSpPr>
          <p:cNvPr id="4" name="Rectangle 3"/>
          <p:cNvSpPr txBox="1">
            <a:spLocks noChangeArrowheads="1"/>
          </p:cNvSpPr>
          <p:nvPr/>
        </p:nvSpPr>
        <p:spPr bwMode="auto">
          <a:xfrm>
            <a:off x="468313" y="908050"/>
            <a:ext cx="83820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从项目度量中导出的指标由项目管理者和软件项目组使用，以改进项目工作流程和技术活动。</a:t>
            </a:r>
          </a:p>
          <a:p>
            <a:pPr>
              <a:spcBef>
                <a:spcPct val="20000"/>
              </a:spcBef>
              <a:buClr>
                <a:schemeClr val="accent1"/>
              </a:buClr>
              <a:buSzPct val="65000"/>
              <a:buFont typeface="Wingdings" charset="0"/>
              <a:buChar char="n"/>
            </a:pPr>
            <a:r>
              <a:rPr kumimoji="0" lang="zh-CN" altLang="en-US" sz="2800" b="1" dirty="0">
                <a:solidFill>
                  <a:srgbClr val="0000FF"/>
                </a:solidFill>
                <a:latin typeface="楷体_GB2312" charset="0"/>
                <a:ea typeface="楷体_GB2312" charset="0"/>
                <a:cs typeface="楷体_GB2312" charset="0"/>
              </a:rPr>
              <a:t>从过去的项目中收集的度量可用来作为</a:t>
            </a:r>
            <a:r>
              <a:rPr kumimoji="0" lang="zh-CN" altLang="en-US" sz="2800" b="1" dirty="0">
                <a:solidFill>
                  <a:srgbClr val="FF3300"/>
                </a:solidFill>
                <a:latin typeface="楷体_GB2312" charset="0"/>
                <a:ea typeface="楷体_GB2312" charset="0"/>
                <a:cs typeface="楷体_GB2312" charset="0"/>
              </a:rPr>
              <a:t>估算</a:t>
            </a:r>
            <a:r>
              <a:rPr kumimoji="0" lang="zh-CN" altLang="en-US" sz="2800" b="1" dirty="0">
                <a:solidFill>
                  <a:srgbClr val="0000FF"/>
                </a:solidFill>
                <a:latin typeface="楷体_GB2312" charset="0"/>
                <a:ea typeface="楷体_GB2312" charset="0"/>
                <a:cs typeface="楷体_GB2312" charset="0"/>
              </a:rPr>
              <a:t>现在软件项目的工作量及时间的基础。</a:t>
            </a:r>
          </a:p>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随着项目的进展，所花费的工作量及时间的测量可以和预估算值（及项目进度）进行比较。</a:t>
            </a:r>
          </a:p>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项目管理者使用这些数据来监督和控制项目的进展。 </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14</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项目度量</a:t>
            </a:r>
            <a:endParaRPr lang="zh-CN" altLang="en-US">
              <a:latin typeface="Garamond" charset="0"/>
              <a:ea typeface="宋体" charset="0"/>
            </a:endParaRPr>
          </a:p>
        </p:txBody>
      </p:sp>
      <p:sp>
        <p:nvSpPr>
          <p:cNvPr id="72706" name="Rectangle 2"/>
          <p:cNvSpPr txBox="1">
            <a:spLocks noChangeArrowheads="1"/>
          </p:cNvSpPr>
          <p:nvPr/>
        </p:nvSpPr>
        <p:spPr bwMode="auto">
          <a:xfrm>
            <a:off x="323850" y="981075"/>
            <a:ext cx="84963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buFont typeface="Wingdings" charset="0"/>
              <a:buChar char="n"/>
            </a:pPr>
            <a:r>
              <a:rPr kumimoji="0" lang="zh-CN" altLang="en-US" sz="2800" b="1" dirty="0">
                <a:solidFill>
                  <a:srgbClr val="FF3300"/>
                </a:solidFill>
                <a:latin typeface="楷体_GB2312" charset="0"/>
                <a:ea typeface="楷体_GB2312" charset="0"/>
                <a:cs typeface="楷体_GB2312" charset="0"/>
              </a:rPr>
              <a:t>生产率度量：</a:t>
            </a:r>
            <a:r>
              <a:rPr kumimoji="0" lang="zh-CN" altLang="en-US" sz="2800" b="1" dirty="0">
                <a:solidFill>
                  <a:srgbClr val="0000FF"/>
                </a:solidFill>
                <a:latin typeface="楷体_GB2312" charset="0"/>
                <a:ea typeface="楷体_GB2312" charset="0"/>
                <a:cs typeface="楷体_GB2312" charset="0"/>
              </a:rPr>
              <a:t>根据文档的页数、复审的时间、功能点、及交付的源代码行数来测量生产率。</a:t>
            </a:r>
          </a:p>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除此之外，每一个软件工程任务中所发现的错误也会加以跟踪。</a:t>
            </a:r>
          </a:p>
          <a:p>
            <a:pPr>
              <a:lnSpc>
                <a:spcPct val="125000"/>
              </a:lnSpc>
              <a:spcBef>
                <a:spcPct val="20000"/>
              </a:spcBef>
              <a:buClr>
                <a:schemeClr val="accent1"/>
              </a:buClr>
              <a:buSzPct val="65000"/>
            </a:pPr>
            <a:r>
              <a:rPr kumimoji="0" lang="zh-CN" altLang="en-US" sz="2800" b="1" dirty="0">
                <a:solidFill>
                  <a:srgbClr val="0000FF"/>
                </a:solidFill>
                <a:latin typeface="楷体_GB2312" charset="0"/>
                <a:ea typeface="楷体_GB2312" charset="0"/>
                <a:cs typeface="楷体_GB2312" charset="0"/>
              </a:rPr>
              <a:t>      软件在从</a:t>
            </a:r>
            <a:r>
              <a:rPr kumimoji="0" lang="zh-CN" altLang="en-US" sz="2800" b="1" dirty="0">
                <a:solidFill>
                  <a:srgbClr val="FF3300"/>
                </a:solidFill>
                <a:latin typeface="楷体_GB2312" charset="0"/>
                <a:ea typeface="楷体_GB2312" charset="0"/>
                <a:cs typeface="楷体_GB2312" charset="0"/>
              </a:rPr>
              <a:t>需求规格说明</a:t>
            </a:r>
            <a:r>
              <a:rPr kumimoji="0" lang="zh-CN" altLang="en-US" sz="2800" b="1" dirty="0">
                <a:solidFill>
                  <a:srgbClr val="0000FF"/>
                </a:solidFill>
                <a:latin typeface="楷体_GB2312" charset="0"/>
                <a:ea typeface="楷体_GB2312" charset="0"/>
                <a:cs typeface="楷体_GB2312" charset="0"/>
              </a:rPr>
              <a:t>到</a:t>
            </a:r>
            <a:r>
              <a:rPr kumimoji="0" lang="zh-CN" altLang="en-US" sz="2800" b="1" dirty="0">
                <a:solidFill>
                  <a:srgbClr val="FF3300"/>
                </a:solidFill>
                <a:latin typeface="楷体_GB2312" charset="0"/>
                <a:ea typeface="楷体_GB2312" charset="0"/>
                <a:cs typeface="楷体_GB2312" charset="0"/>
              </a:rPr>
              <a:t>设计</a:t>
            </a:r>
            <a:r>
              <a:rPr kumimoji="0" lang="zh-CN" altLang="en-US" sz="2800" b="1" dirty="0">
                <a:solidFill>
                  <a:srgbClr val="0000FF"/>
                </a:solidFill>
                <a:latin typeface="楷体_GB2312" charset="0"/>
                <a:ea typeface="楷体_GB2312" charset="0"/>
                <a:cs typeface="楷体_GB2312" charset="0"/>
              </a:rPr>
              <a:t>的演化中，需要收集</a:t>
            </a:r>
            <a:r>
              <a:rPr kumimoji="0" lang="zh-CN" altLang="en-US" sz="2800" b="1" dirty="0">
                <a:solidFill>
                  <a:srgbClr val="FF3300"/>
                </a:solidFill>
                <a:latin typeface="楷体_GB2312" charset="0"/>
                <a:ea typeface="楷体_GB2312" charset="0"/>
                <a:cs typeface="楷体_GB2312" charset="0"/>
              </a:rPr>
              <a:t>技术度量</a:t>
            </a:r>
            <a:r>
              <a:rPr kumimoji="0" lang="zh-CN" altLang="en-US" sz="2800" b="1" dirty="0">
                <a:solidFill>
                  <a:srgbClr val="000000"/>
                </a:solidFill>
                <a:latin typeface="楷体_GB2312" charset="0"/>
                <a:ea typeface="楷体_GB2312" charset="0"/>
                <a:cs typeface="楷体_GB2312" charset="0"/>
              </a:rPr>
              <a:t>以评估设计质量，并提供若干指标，这些指标会影响代码生成及模块测试和集成测试所采用的方法。</a:t>
            </a:r>
          </a:p>
          <a:p>
            <a:pPr>
              <a:spcBef>
                <a:spcPct val="20000"/>
              </a:spcBef>
              <a:buClr>
                <a:schemeClr val="accent1"/>
              </a:buClr>
              <a:buSzPct val="65000"/>
              <a:buFont typeface="Wingdings" charset="0"/>
              <a:buChar char="n"/>
            </a:pPr>
            <a:endParaRPr kumimoji="0" lang="en-US" altLang="zh-CN" sz="2800" b="1" dirty="0">
              <a:latin typeface="楷体_GB2312" charset="0"/>
              <a:ea typeface="楷体_GB2312" charset="0"/>
              <a:cs typeface="楷体_GB2312" charset="0"/>
            </a:endParaRP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latin typeface="Garamond" charset="0"/>
                <a:ea typeface="宋体" charset="0"/>
              </a:rPr>
              <a:t>项目度量</a:t>
            </a:r>
          </a:p>
        </p:txBody>
      </p:sp>
      <p:sp>
        <p:nvSpPr>
          <p:cNvPr id="73730" name="Rectangle 2"/>
          <p:cNvSpPr txBox="1">
            <a:spLocks noChangeArrowheads="1"/>
          </p:cNvSpPr>
          <p:nvPr/>
        </p:nvSpPr>
        <p:spPr bwMode="auto">
          <a:xfrm>
            <a:off x="539750" y="981075"/>
            <a:ext cx="81359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pPr>
            <a:r>
              <a:rPr kumimoji="0" lang="zh-CN" altLang="en-US" b="1" dirty="0">
                <a:latin typeface="Arial" charset="0"/>
                <a:ea typeface="楷体_GB2312" charset="0"/>
                <a:cs typeface="楷体_GB2312" charset="0"/>
              </a:rPr>
              <a:t>项目度量的目的是双重的：</a:t>
            </a:r>
          </a:p>
          <a:p>
            <a:pPr>
              <a:lnSpc>
                <a:spcPct val="125000"/>
              </a:lnSpc>
              <a:spcBef>
                <a:spcPct val="20000"/>
              </a:spcBef>
              <a:buClr>
                <a:schemeClr val="accent1"/>
              </a:buClr>
              <a:buSzPct val="65000"/>
              <a:buFont typeface="Wingdings" charset="0"/>
              <a:buChar char="n"/>
            </a:pPr>
            <a:r>
              <a:rPr kumimoji="0" lang="zh-CN" altLang="en-US" sz="2800" b="1" dirty="0">
                <a:solidFill>
                  <a:srgbClr val="008000"/>
                </a:solidFill>
                <a:latin typeface="Arial" charset="0"/>
                <a:ea typeface="楷体_GB2312" charset="0"/>
                <a:cs typeface="楷体_GB2312" charset="0"/>
              </a:rPr>
              <a:t>首先</a:t>
            </a:r>
            <a:r>
              <a:rPr kumimoji="0" lang="zh-CN" altLang="en-US" sz="2800" b="1" dirty="0">
                <a:solidFill>
                  <a:srgbClr val="0000FF"/>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这些度量能够指导进行一些必要的调整以避免延迟，并减少潜在问题及风险，从而使得开发时间减到最少。</a:t>
            </a:r>
          </a:p>
          <a:p>
            <a:pPr>
              <a:lnSpc>
                <a:spcPct val="125000"/>
              </a:lnSpc>
              <a:spcBef>
                <a:spcPct val="20000"/>
              </a:spcBef>
              <a:buClr>
                <a:schemeClr val="accent1"/>
              </a:buClr>
              <a:buSzPct val="65000"/>
              <a:buFont typeface="Wingdings" charset="0"/>
              <a:buChar char="n"/>
            </a:pPr>
            <a:r>
              <a:rPr kumimoji="0" lang="zh-CN" altLang="en-US" sz="2800" b="1" dirty="0">
                <a:solidFill>
                  <a:srgbClr val="008000"/>
                </a:solidFill>
                <a:latin typeface="Arial" charset="0"/>
                <a:ea typeface="楷体_GB2312" charset="0"/>
                <a:cs typeface="楷体_GB2312" charset="0"/>
              </a:rPr>
              <a:t>其次</a:t>
            </a:r>
            <a:r>
              <a:rPr kumimoji="0" lang="zh-CN" altLang="en-US" sz="2800" b="1" dirty="0">
                <a:solidFill>
                  <a:srgbClr val="0000FF"/>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项目度量可在项目进行的基础上评估产品质量，并且可在必要时修改技术途径以改进质量。</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zh-CN" altLang="en-US">
                <a:latin typeface="Garamond" charset="0"/>
                <a:ea typeface="宋体" charset="0"/>
              </a:rPr>
              <a:t>软件测量</a:t>
            </a:r>
          </a:p>
        </p:txBody>
      </p:sp>
      <p:sp>
        <p:nvSpPr>
          <p:cNvPr id="4" name="Rectangle 5"/>
          <p:cNvSpPr txBox="1">
            <a:spLocks noChangeArrowheads="1"/>
          </p:cNvSpPr>
          <p:nvPr/>
        </p:nvSpPr>
        <p:spPr bwMode="auto">
          <a:xfrm>
            <a:off x="539750" y="908050"/>
            <a:ext cx="77724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a:latin typeface="楷体_GB2312" charset="0"/>
                <a:ea typeface="楷体_GB2312" charset="0"/>
                <a:cs typeface="楷体_GB2312" charset="0"/>
              </a:rPr>
              <a:t>测量在现实世界中可分为两类：</a:t>
            </a:r>
            <a:r>
              <a:rPr kumimoji="0" lang="zh-CN" altLang="en-US" sz="2800" b="1">
                <a:solidFill>
                  <a:srgbClr val="FF0000"/>
                </a:solidFill>
                <a:latin typeface="楷体_GB2312" charset="0"/>
                <a:ea typeface="楷体_GB2312" charset="0"/>
                <a:cs typeface="楷体_GB2312" charset="0"/>
              </a:rPr>
              <a:t>直接测量</a:t>
            </a:r>
            <a:r>
              <a:rPr kumimoji="0" lang="zh-CN" altLang="en-US" sz="2800" b="1">
                <a:latin typeface="楷体_GB2312" charset="0"/>
                <a:ea typeface="楷体_GB2312" charset="0"/>
                <a:cs typeface="楷体_GB2312" charset="0"/>
              </a:rPr>
              <a:t>和</a:t>
            </a:r>
            <a:r>
              <a:rPr kumimoji="0" lang="zh-CN" altLang="en-US" sz="2800" b="1">
                <a:solidFill>
                  <a:srgbClr val="FF0000"/>
                </a:solidFill>
                <a:latin typeface="楷体_GB2312" charset="0"/>
                <a:ea typeface="楷体_GB2312" charset="0"/>
                <a:cs typeface="楷体_GB2312" charset="0"/>
              </a:rPr>
              <a:t>间接测量</a:t>
            </a:r>
            <a:r>
              <a:rPr kumimoji="0" lang="zh-CN" altLang="en-US" sz="2800" b="1">
                <a:latin typeface="楷体_GB2312" charset="0"/>
                <a:ea typeface="楷体_GB2312" charset="0"/>
                <a:cs typeface="楷体_GB2312" charset="0"/>
              </a:rPr>
              <a:t>。</a:t>
            </a:r>
          </a:p>
          <a:p>
            <a:pPr>
              <a:spcBef>
                <a:spcPct val="20000"/>
              </a:spcBef>
              <a:buClr>
                <a:schemeClr val="accent1"/>
              </a:buClr>
              <a:buSzPct val="65000"/>
              <a:buFont typeface="Wingdings" charset="0"/>
              <a:buChar char="n"/>
            </a:pPr>
            <a:r>
              <a:rPr kumimoji="0" lang="zh-CN" altLang="en-US" sz="2800" b="1">
                <a:latin typeface="楷体_GB2312" charset="0"/>
                <a:ea typeface="楷体_GB2312" charset="0"/>
                <a:cs typeface="楷体_GB2312" charset="0"/>
              </a:rPr>
              <a:t>软件测量也可以这样分类。</a:t>
            </a:r>
            <a:r>
              <a:rPr kumimoji="0" lang="zh-CN" altLang="en-US" sz="2800" b="1">
                <a:solidFill>
                  <a:schemeClr val="accent2"/>
                </a:solidFill>
                <a:latin typeface="楷体_GB2312" charset="0"/>
                <a:ea typeface="楷体_GB2312" charset="0"/>
                <a:cs typeface="楷体_GB2312" charset="0"/>
              </a:rPr>
              <a:t>软件工程过程的</a:t>
            </a:r>
            <a:r>
              <a:rPr kumimoji="0" lang="zh-CN" altLang="en-US" sz="2800" b="1">
                <a:solidFill>
                  <a:srgbClr val="FF0000"/>
                </a:solidFill>
                <a:latin typeface="楷体_GB2312" charset="0"/>
                <a:ea typeface="楷体_GB2312" charset="0"/>
                <a:cs typeface="楷体_GB2312" charset="0"/>
              </a:rPr>
              <a:t>直接测量</a:t>
            </a:r>
            <a:r>
              <a:rPr kumimoji="0" lang="zh-CN" altLang="en-US" sz="2800" b="1">
                <a:solidFill>
                  <a:schemeClr val="accent2"/>
                </a:solidFill>
                <a:latin typeface="楷体_GB2312" charset="0"/>
                <a:ea typeface="楷体_GB2312" charset="0"/>
                <a:cs typeface="楷体_GB2312" charset="0"/>
              </a:rPr>
              <a:t>包括花费的成本和工作量。</a:t>
            </a:r>
          </a:p>
          <a:p>
            <a:pPr>
              <a:spcBef>
                <a:spcPct val="20000"/>
              </a:spcBef>
              <a:buClr>
                <a:schemeClr val="accent1"/>
              </a:buClr>
              <a:buSzPct val="65000"/>
              <a:buFont typeface="Wingdings" charset="0"/>
              <a:buChar char="n"/>
            </a:pPr>
            <a:r>
              <a:rPr kumimoji="0" lang="zh-CN" altLang="en-US" sz="2800" b="1">
                <a:solidFill>
                  <a:schemeClr val="accent2"/>
                </a:solidFill>
                <a:latin typeface="楷体_GB2312" charset="0"/>
                <a:ea typeface="楷体_GB2312" charset="0"/>
                <a:cs typeface="楷体_GB2312" charset="0"/>
              </a:rPr>
              <a:t>产品的</a:t>
            </a:r>
            <a:r>
              <a:rPr kumimoji="0" lang="zh-CN" altLang="en-US" sz="2800" b="1">
                <a:solidFill>
                  <a:srgbClr val="FF0000"/>
                </a:solidFill>
                <a:latin typeface="楷体_GB2312" charset="0"/>
                <a:ea typeface="楷体_GB2312" charset="0"/>
                <a:cs typeface="楷体_GB2312" charset="0"/>
              </a:rPr>
              <a:t>直接测量</a:t>
            </a:r>
            <a:r>
              <a:rPr kumimoji="0" lang="zh-CN" altLang="en-US" sz="2800" b="1">
                <a:solidFill>
                  <a:schemeClr val="accent2"/>
                </a:solidFill>
                <a:latin typeface="楷体_GB2312" charset="0"/>
                <a:ea typeface="楷体_GB2312" charset="0"/>
                <a:cs typeface="楷体_GB2312" charset="0"/>
              </a:rPr>
              <a:t>包括产生的代码行（</a:t>
            </a:r>
            <a:r>
              <a:rPr kumimoji="0" lang="en-US" altLang="zh-CN" sz="2800" b="1">
                <a:solidFill>
                  <a:schemeClr val="accent2"/>
                </a:solidFill>
                <a:latin typeface="楷体_GB2312" charset="0"/>
                <a:ea typeface="楷体_GB2312" charset="0"/>
                <a:cs typeface="楷体_GB2312" charset="0"/>
              </a:rPr>
              <a:t>lines of code</a:t>
            </a:r>
            <a:r>
              <a:rPr kumimoji="0" lang="zh-CN" altLang="en-US" sz="2800" b="1">
                <a:solidFill>
                  <a:schemeClr val="accent2"/>
                </a:solidFill>
                <a:latin typeface="楷体_GB2312" charset="0"/>
                <a:ea typeface="楷体_GB2312" charset="0"/>
                <a:cs typeface="楷体_GB2312" charset="0"/>
              </a:rPr>
              <a:t>，</a:t>
            </a:r>
            <a:r>
              <a:rPr kumimoji="0" lang="en-US" altLang="zh-CN" sz="2800" b="1">
                <a:solidFill>
                  <a:schemeClr val="accent2"/>
                </a:solidFill>
                <a:latin typeface="楷体_GB2312" charset="0"/>
                <a:ea typeface="楷体_GB2312" charset="0"/>
                <a:cs typeface="楷体_GB2312" charset="0"/>
              </a:rPr>
              <a:t>LOC</a:t>
            </a:r>
            <a:r>
              <a:rPr kumimoji="0" lang="zh-CN" altLang="en-US" sz="2800" b="1">
                <a:solidFill>
                  <a:schemeClr val="accent2"/>
                </a:solidFill>
                <a:latin typeface="楷体_GB2312" charset="0"/>
                <a:ea typeface="楷体_GB2312" charset="0"/>
                <a:cs typeface="楷体_GB2312" charset="0"/>
              </a:rPr>
              <a:t>）、执行速度、内存大小、及某段时间内报告的缺陷。</a:t>
            </a:r>
          </a:p>
          <a:p>
            <a:pPr>
              <a:spcBef>
                <a:spcPct val="20000"/>
              </a:spcBef>
              <a:buClr>
                <a:schemeClr val="accent1"/>
              </a:buClr>
              <a:buSzPct val="65000"/>
              <a:buFont typeface="Wingdings" charset="0"/>
              <a:buChar char="n"/>
            </a:pPr>
            <a:r>
              <a:rPr kumimoji="0" lang="zh-CN" altLang="en-US" sz="2800" b="1">
                <a:solidFill>
                  <a:schemeClr val="accent2"/>
                </a:solidFill>
                <a:latin typeface="楷体_GB2312" charset="0"/>
                <a:ea typeface="楷体_GB2312" charset="0"/>
                <a:cs typeface="楷体_GB2312" charset="0"/>
              </a:rPr>
              <a:t>产品的</a:t>
            </a:r>
            <a:r>
              <a:rPr kumimoji="0" lang="zh-CN" altLang="en-US" sz="2800" b="1">
                <a:solidFill>
                  <a:srgbClr val="FF0000"/>
                </a:solidFill>
                <a:latin typeface="楷体_GB2312" charset="0"/>
                <a:ea typeface="楷体_GB2312" charset="0"/>
                <a:cs typeface="楷体_GB2312" charset="0"/>
              </a:rPr>
              <a:t>间接测量</a:t>
            </a:r>
            <a:r>
              <a:rPr kumimoji="0" lang="zh-CN" altLang="en-US" sz="2800" b="1">
                <a:solidFill>
                  <a:schemeClr val="accent2"/>
                </a:solidFill>
                <a:latin typeface="楷体_GB2312" charset="0"/>
                <a:ea typeface="楷体_GB2312" charset="0"/>
                <a:cs typeface="楷体_GB2312" charset="0"/>
              </a:rPr>
              <a:t>包括功能、质量、复杂性、有效性、可靠性、可维护性等。</a:t>
            </a:r>
            <a:r>
              <a:rPr kumimoji="0" lang="zh-CN" altLang="en-US" sz="2800" b="1">
                <a:latin typeface="楷体_GB2312" charset="0"/>
                <a:ea typeface="楷体_GB2312" charset="0"/>
                <a:cs typeface="楷体_GB2312"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17</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lang="zh-CN" altLang="en-US">
                <a:latin typeface="Garamond" charset="0"/>
                <a:ea typeface="宋体" charset="0"/>
              </a:rPr>
              <a:t>软件测量</a:t>
            </a:r>
          </a:p>
        </p:txBody>
      </p:sp>
      <p:sp>
        <p:nvSpPr>
          <p:cNvPr id="75778" name="Rectangle 2"/>
          <p:cNvSpPr txBox="1">
            <a:spLocks noChangeArrowheads="1"/>
          </p:cNvSpPr>
          <p:nvPr/>
        </p:nvSpPr>
        <p:spPr bwMode="auto">
          <a:xfrm>
            <a:off x="381000" y="908050"/>
            <a:ext cx="84582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buFont typeface="Wingdings" charset="0"/>
              <a:buChar char="n"/>
            </a:pPr>
            <a:r>
              <a:rPr kumimoji="0" lang="zh-CN" altLang="en-US" dirty="0">
                <a:solidFill>
                  <a:srgbClr val="000000"/>
                </a:solidFill>
                <a:latin typeface="Arial" charset="0"/>
                <a:ea typeface="楷体_GB2312" charset="0"/>
                <a:cs typeface="楷体_GB2312" charset="0"/>
              </a:rPr>
              <a:t>构造软件所需的成本和工作量、生产的代码行数、以及其它</a:t>
            </a:r>
            <a:r>
              <a:rPr kumimoji="0" lang="zh-CN" altLang="en-US" dirty="0">
                <a:solidFill>
                  <a:srgbClr val="FF3300"/>
                </a:solidFill>
                <a:latin typeface="Arial" charset="0"/>
                <a:ea typeface="楷体_GB2312" charset="0"/>
                <a:cs typeface="楷体_GB2312" charset="0"/>
              </a:rPr>
              <a:t>直接测量</a:t>
            </a:r>
            <a:r>
              <a:rPr kumimoji="0" lang="zh-CN" altLang="en-US" dirty="0">
                <a:solidFill>
                  <a:srgbClr val="000000"/>
                </a:solidFill>
                <a:latin typeface="Arial" charset="0"/>
                <a:ea typeface="楷体_GB2312" charset="0"/>
                <a:cs typeface="楷体_GB2312" charset="0"/>
              </a:rPr>
              <a:t>是相对容易收集到的，然而，软件的质量和功能或其功效或可维护性是更难于评估的，只能</a:t>
            </a:r>
            <a:r>
              <a:rPr kumimoji="0" lang="zh-CN" altLang="en-US" dirty="0">
                <a:solidFill>
                  <a:srgbClr val="FF0000"/>
                </a:solidFill>
                <a:latin typeface="Arial" charset="0"/>
                <a:ea typeface="楷体_GB2312" charset="0"/>
                <a:cs typeface="楷体_GB2312" charset="0"/>
              </a:rPr>
              <a:t>间接测量</a:t>
            </a:r>
            <a:r>
              <a:rPr kumimoji="0" lang="zh-CN" altLang="en-US" dirty="0">
                <a:solidFill>
                  <a:srgbClr val="0000FF"/>
                </a:solidFill>
                <a:latin typeface="Arial" charset="0"/>
                <a:ea typeface="楷体_GB2312" charset="0"/>
                <a:cs typeface="楷体_GB2312" charset="0"/>
              </a:rPr>
              <a:t>。</a:t>
            </a:r>
            <a:endParaRPr kumimoji="0" lang="zh-CN" altLang="en-US" b="1" dirty="0">
              <a:latin typeface="Arial" charset="0"/>
              <a:ea typeface="楷体_GB2312" charset="0"/>
              <a:cs typeface="楷体_GB2312"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lang="zh-CN" altLang="en-US">
                <a:latin typeface="Garamond" charset="0"/>
                <a:ea typeface="宋体" charset="0"/>
              </a:rPr>
              <a:t>面向规模的度量</a:t>
            </a:r>
          </a:p>
        </p:txBody>
      </p:sp>
      <p:sp>
        <p:nvSpPr>
          <p:cNvPr id="76802" name="Rectangle 3"/>
          <p:cNvSpPr txBox="1">
            <a:spLocks noChangeArrowheads="1"/>
          </p:cNvSpPr>
          <p:nvPr/>
        </p:nvSpPr>
        <p:spPr bwMode="auto">
          <a:xfrm>
            <a:off x="468313" y="908050"/>
            <a:ext cx="8382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1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面向规模的软件度量是基于所生产的软件的</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规模</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a:t>
            </a:r>
          </a:p>
        </p:txBody>
      </p:sp>
      <p:pic>
        <p:nvPicPr>
          <p:cNvPr id="768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36838"/>
            <a:ext cx="712628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r>
              <a:rPr lang="zh-CN" altLang="en-US">
                <a:latin typeface="Garamond" charset="0"/>
                <a:ea typeface="宋体" charset="0"/>
              </a:rPr>
              <a:t>测量的理由</a:t>
            </a:r>
          </a:p>
        </p:txBody>
      </p:sp>
      <p:sp>
        <p:nvSpPr>
          <p:cNvPr id="59394" name="Rectangle 2"/>
          <p:cNvSpPr txBox="1">
            <a:spLocks noChangeArrowheads="1"/>
          </p:cNvSpPr>
          <p:nvPr/>
        </p:nvSpPr>
        <p:spPr bwMode="auto">
          <a:xfrm>
            <a:off x="468313" y="908050"/>
            <a:ext cx="8064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pPr>
            <a:r>
              <a:rPr kumimoji="0" lang="zh-CN" altLang="en-US" b="1">
                <a:solidFill>
                  <a:srgbClr val="0000FF"/>
                </a:solidFill>
                <a:latin typeface="Arial" charset="0"/>
              </a:rPr>
              <a:t>测量的理由：</a:t>
            </a:r>
            <a:r>
              <a:rPr kumimoji="0" lang="zh-CN" altLang="en-US" b="1">
                <a:solidFill>
                  <a:srgbClr val="FF0000"/>
                </a:solidFill>
                <a:latin typeface="Arial" charset="0"/>
              </a:rPr>
              <a:t>刻画、评价、预测、改进</a:t>
            </a:r>
            <a:r>
              <a:rPr kumimoji="0" lang="zh-CN" altLang="en-US" b="1">
                <a:solidFill>
                  <a:srgbClr val="0000FF"/>
                </a:solidFill>
                <a:latin typeface="Arial" charset="0"/>
              </a:rPr>
              <a:t>。</a:t>
            </a:r>
            <a:endParaRPr kumimoji="0" lang="zh-CN" altLang="en-US" b="1">
              <a:latin typeface="Arial" charset="0"/>
            </a:endParaRPr>
          </a:p>
        </p:txBody>
      </p:sp>
      <p:sp>
        <p:nvSpPr>
          <p:cNvPr id="5" name="Text Box 4"/>
          <p:cNvSpPr txBox="1">
            <a:spLocks noChangeArrowheads="1"/>
          </p:cNvSpPr>
          <p:nvPr/>
        </p:nvSpPr>
        <p:spPr bwMode="auto">
          <a:xfrm>
            <a:off x="539750" y="1700213"/>
            <a:ext cx="8135938" cy="422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35000"/>
              </a:lnSpc>
              <a:spcBef>
                <a:spcPct val="50000"/>
              </a:spcBef>
              <a:buClr>
                <a:srgbClr val="0000FF"/>
              </a:buClr>
              <a:buFont typeface="Wingdings" charset="0"/>
              <a:buChar char="Ø"/>
            </a:pPr>
            <a:r>
              <a:rPr lang="zh-CN" altLang="en-US" b="1" dirty="0">
                <a:solidFill>
                  <a:srgbClr val="FF0000"/>
                </a:solidFill>
                <a:latin typeface="楷体_GB2312" charset="0"/>
                <a:ea typeface="楷体_GB2312" charset="0"/>
                <a:cs typeface="楷体_GB2312" charset="0"/>
              </a:rPr>
              <a:t>刻画</a:t>
            </a:r>
            <a:r>
              <a:rPr lang="en-US" altLang="zh-CN" b="1" dirty="0">
                <a:solidFill>
                  <a:srgbClr val="FF0000"/>
                </a:solidFill>
                <a:latin typeface="楷体_GB2312" charset="0"/>
                <a:ea typeface="楷体_GB2312" charset="0"/>
                <a:cs typeface="楷体_GB2312" charset="0"/>
              </a:rPr>
              <a:t>:</a:t>
            </a:r>
            <a:r>
              <a:rPr lang="zh-CN" altLang="en-US" b="1" dirty="0">
                <a:solidFill>
                  <a:srgbClr val="000000"/>
                </a:solidFill>
                <a:latin typeface="楷体_GB2312" charset="0"/>
                <a:ea typeface="楷体_GB2312" charset="0"/>
                <a:cs typeface="楷体_GB2312" charset="0"/>
              </a:rPr>
              <a:t>我们通过刻画而获得对过程、产品、资源和环境的了解，并建立和未来评估比较的基线。</a:t>
            </a:r>
          </a:p>
          <a:p>
            <a:pPr>
              <a:lnSpc>
                <a:spcPct val="135000"/>
              </a:lnSpc>
              <a:spcBef>
                <a:spcPct val="50000"/>
              </a:spcBef>
              <a:buClr>
                <a:srgbClr val="0000FF"/>
              </a:buClr>
              <a:buFont typeface="Wingdings" charset="0"/>
              <a:buChar char="Ø"/>
            </a:pPr>
            <a:r>
              <a:rPr lang="zh-CN" altLang="en-US" b="1" dirty="0">
                <a:solidFill>
                  <a:srgbClr val="FF0000"/>
                </a:solidFill>
                <a:latin typeface="楷体_GB2312" charset="0"/>
                <a:ea typeface="楷体_GB2312" charset="0"/>
                <a:cs typeface="楷体_GB2312" charset="0"/>
              </a:rPr>
              <a:t>评价</a:t>
            </a:r>
            <a:r>
              <a:rPr lang="en-US" altLang="zh-CN" b="1" dirty="0">
                <a:solidFill>
                  <a:srgbClr val="FF0000"/>
                </a:solidFill>
                <a:latin typeface="楷体_GB2312" charset="0"/>
                <a:ea typeface="楷体_GB2312" charset="0"/>
                <a:cs typeface="楷体_GB2312" charset="0"/>
              </a:rPr>
              <a:t>:</a:t>
            </a:r>
            <a:r>
              <a:rPr lang="zh-CN" altLang="en-US" b="1" dirty="0">
                <a:solidFill>
                  <a:srgbClr val="000000"/>
                </a:solidFill>
                <a:latin typeface="楷体_GB2312" charset="0"/>
                <a:ea typeface="楷体_GB2312" charset="0"/>
                <a:cs typeface="楷体_GB2312" charset="0"/>
              </a:rPr>
              <a:t>通过评价来确定相对于计划的状况。</a:t>
            </a:r>
          </a:p>
          <a:p>
            <a:pPr>
              <a:lnSpc>
                <a:spcPct val="135000"/>
              </a:lnSpc>
              <a:spcBef>
                <a:spcPct val="50000"/>
              </a:spcBef>
              <a:buClr>
                <a:srgbClr val="0000FF"/>
              </a:buClr>
              <a:buFont typeface="Wingdings" charset="0"/>
              <a:buChar char="Ø"/>
            </a:pPr>
            <a:r>
              <a:rPr lang="zh-CN" altLang="en-US" b="1" dirty="0">
                <a:solidFill>
                  <a:srgbClr val="FF0000"/>
                </a:solidFill>
                <a:latin typeface="楷体_GB2312" charset="0"/>
                <a:ea typeface="楷体_GB2312" charset="0"/>
                <a:cs typeface="楷体_GB2312" charset="0"/>
              </a:rPr>
              <a:t>预测：</a:t>
            </a:r>
            <a:r>
              <a:rPr lang="zh-CN" altLang="en-US" b="1" dirty="0">
                <a:solidFill>
                  <a:srgbClr val="000000"/>
                </a:solidFill>
                <a:latin typeface="楷体_GB2312" charset="0"/>
                <a:ea typeface="楷体_GB2312" charset="0"/>
                <a:cs typeface="楷体_GB2312" charset="0"/>
              </a:rPr>
              <a:t>通过取得对过程和产品间关系的理解，并建造这些关系的模型来进行预测 。 </a:t>
            </a:r>
          </a:p>
          <a:p>
            <a:pPr>
              <a:lnSpc>
                <a:spcPct val="135000"/>
              </a:lnSpc>
              <a:spcBef>
                <a:spcPct val="50000"/>
              </a:spcBef>
              <a:buClr>
                <a:srgbClr val="0000FF"/>
              </a:buClr>
              <a:buFont typeface="Wingdings" charset="0"/>
              <a:buChar char="Ø"/>
            </a:pPr>
            <a:r>
              <a:rPr lang="zh-CN" altLang="en-US" b="1" dirty="0">
                <a:solidFill>
                  <a:srgbClr val="FF0000"/>
                </a:solidFill>
                <a:latin typeface="楷体_GB2312" charset="0"/>
                <a:ea typeface="楷体_GB2312" charset="0"/>
                <a:cs typeface="楷体_GB2312" charset="0"/>
              </a:rPr>
              <a:t>改进：</a:t>
            </a:r>
            <a:r>
              <a:rPr lang="zh-CN" altLang="en-US" b="1" dirty="0">
                <a:solidFill>
                  <a:srgbClr val="000000"/>
                </a:solidFill>
                <a:latin typeface="楷体_GB2312" charset="0"/>
                <a:ea typeface="楷体_GB2312" charset="0"/>
                <a:cs typeface="楷体_GB2312" charset="0"/>
              </a:rPr>
              <a:t>通过识别障碍、根本原因、低效率和其它改善产品质量和过程性能的机会来进行改进。</a:t>
            </a:r>
            <a:r>
              <a:rPr lang="zh-CN" altLang="en-US" sz="2800" b="1" dirty="0">
                <a:solidFill>
                  <a:srgbClr val="000000"/>
                </a:solidFill>
                <a:latin typeface="宋体"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lang="zh-CN" altLang="en-US">
                <a:latin typeface="Garamond" charset="0"/>
                <a:ea typeface="宋体" charset="0"/>
              </a:rPr>
              <a:t>面向规模的度量</a:t>
            </a:r>
          </a:p>
        </p:txBody>
      </p:sp>
      <p:sp>
        <p:nvSpPr>
          <p:cNvPr id="77826" name="Rectangle 2"/>
          <p:cNvSpPr txBox="1">
            <a:spLocks noChangeArrowheads="1"/>
          </p:cNvSpPr>
          <p:nvPr/>
        </p:nvSpPr>
        <p:spPr bwMode="auto">
          <a:xfrm>
            <a:off x="468313" y="908050"/>
            <a:ext cx="8280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0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为了产生可以与其它项目中同类度量相比较的度量，我们选择</a:t>
            </a:r>
            <a:r>
              <a:rPr kumimoji="0" lang="zh-CN" altLang="en-US" sz="2800" b="1" dirty="0">
                <a:solidFill>
                  <a:srgbClr val="FF3300"/>
                </a:solidFill>
                <a:latin typeface="楷体_GB2312" charset="0"/>
                <a:ea typeface="楷体_GB2312" charset="0"/>
                <a:cs typeface="楷体_GB2312" charset="0"/>
              </a:rPr>
              <a:t>代码行</a:t>
            </a:r>
            <a:r>
              <a:rPr kumimoji="0" lang="zh-CN" altLang="en-US" sz="2800" b="1" dirty="0">
                <a:solidFill>
                  <a:srgbClr val="000000"/>
                </a:solidFill>
                <a:latin typeface="楷体_GB2312" charset="0"/>
                <a:ea typeface="楷体_GB2312" charset="0"/>
                <a:cs typeface="楷体_GB2312" charset="0"/>
              </a:rPr>
              <a:t>作为规范化值。根据表中所包含的基本数据，能够为每个项目产生一组简单的面向规模度量：</a:t>
            </a:r>
          </a:p>
          <a:p>
            <a:pPr>
              <a:lnSpc>
                <a:spcPct val="120000"/>
              </a:lnSpc>
              <a:spcBef>
                <a:spcPct val="20000"/>
              </a:spcBef>
              <a:buClr>
                <a:schemeClr val="accent1"/>
              </a:buClr>
              <a:buSzPct val="65000"/>
            </a:pPr>
            <a:r>
              <a:rPr kumimoji="0" lang="zh-CN" altLang="en-US" sz="2800" b="1" dirty="0">
                <a:solidFill>
                  <a:srgbClr val="008000"/>
                </a:solidFill>
                <a:latin typeface="楷体_GB2312" charset="0"/>
                <a:ea typeface="楷体_GB2312" charset="0"/>
                <a:cs typeface="楷体_GB2312" charset="0"/>
              </a:rPr>
              <a:t>  * 每千行代码（</a:t>
            </a:r>
            <a:r>
              <a:rPr kumimoji="0" lang="en-US" altLang="zh-CN" sz="2800" b="1" dirty="0">
                <a:solidFill>
                  <a:srgbClr val="008000"/>
                </a:solidFill>
                <a:latin typeface="楷体_GB2312" charset="0"/>
                <a:ea typeface="楷体_GB2312" charset="0"/>
                <a:cs typeface="楷体_GB2312" charset="0"/>
              </a:rPr>
              <a:t>KLOC</a:t>
            </a:r>
            <a:r>
              <a:rPr kumimoji="0" lang="zh-CN" altLang="en-US" sz="2800" b="1" dirty="0">
                <a:solidFill>
                  <a:srgbClr val="008000"/>
                </a:solidFill>
                <a:latin typeface="楷体_GB2312" charset="0"/>
                <a:ea typeface="楷体_GB2312" charset="0"/>
                <a:cs typeface="楷体_GB2312" charset="0"/>
              </a:rPr>
              <a:t>）的错误数</a:t>
            </a:r>
            <a:endParaRPr kumimoji="0" lang="zh-CN" altLang="en-US" sz="2800" b="1" dirty="0">
              <a:latin typeface="楷体_GB2312" charset="0"/>
              <a:ea typeface="楷体_GB2312" charset="0"/>
              <a:cs typeface="楷体_GB2312" charset="0"/>
            </a:endParaRPr>
          </a:p>
          <a:p>
            <a:pPr>
              <a:lnSpc>
                <a:spcPct val="120000"/>
              </a:lnSpc>
              <a:spcBef>
                <a:spcPct val="20000"/>
              </a:spcBef>
              <a:buClr>
                <a:schemeClr val="accent1"/>
              </a:buClr>
              <a:buSzPct val="65000"/>
            </a:pPr>
            <a:r>
              <a:rPr kumimoji="0" lang="zh-CN" altLang="en-US" sz="2800" b="1" dirty="0">
                <a:solidFill>
                  <a:srgbClr val="008000"/>
                </a:solidFill>
                <a:latin typeface="楷体_GB2312" charset="0"/>
                <a:ea typeface="楷体_GB2312" charset="0"/>
                <a:cs typeface="楷体_GB2312" charset="0"/>
              </a:rPr>
              <a:t>  * 每千行代码（</a:t>
            </a:r>
            <a:r>
              <a:rPr kumimoji="0" lang="en-US" altLang="zh-CN" sz="2800" b="1" dirty="0">
                <a:solidFill>
                  <a:srgbClr val="008000"/>
                </a:solidFill>
                <a:latin typeface="楷体_GB2312" charset="0"/>
                <a:ea typeface="楷体_GB2312" charset="0"/>
                <a:cs typeface="楷体_GB2312" charset="0"/>
              </a:rPr>
              <a:t>KLOC</a:t>
            </a:r>
            <a:r>
              <a:rPr kumimoji="0" lang="zh-CN" altLang="en-US" sz="2800" b="1" dirty="0">
                <a:solidFill>
                  <a:srgbClr val="008000"/>
                </a:solidFill>
                <a:latin typeface="楷体_GB2312" charset="0"/>
                <a:ea typeface="楷体_GB2312" charset="0"/>
                <a:cs typeface="楷体_GB2312" charset="0"/>
              </a:rPr>
              <a:t>）的缺陷数</a:t>
            </a:r>
            <a:endParaRPr kumimoji="0" lang="zh-CN" altLang="en-US" sz="2800" b="1" dirty="0">
              <a:latin typeface="楷体_GB2312" charset="0"/>
              <a:ea typeface="楷体_GB2312" charset="0"/>
              <a:cs typeface="楷体_GB2312" charset="0"/>
            </a:endParaRPr>
          </a:p>
          <a:p>
            <a:pPr>
              <a:lnSpc>
                <a:spcPct val="120000"/>
              </a:lnSpc>
              <a:spcBef>
                <a:spcPct val="20000"/>
              </a:spcBef>
              <a:buClr>
                <a:schemeClr val="accent1"/>
              </a:buClr>
              <a:buSzPct val="65000"/>
            </a:pPr>
            <a:r>
              <a:rPr kumimoji="0" lang="zh-CN" altLang="en-US" sz="2800" b="1" dirty="0">
                <a:solidFill>
                  <a:srgbClr val="008000"/>
                </a:solidFill>
                <a:latin typeface="楷体_GB2312" charset="0"/>
                <a:ea typeface="楷体_GB2312" charset="0"/>
                <a:cs typeface="楷体_GB2312" charset="0"/>
              </a:rPr>
              <a:t>  * 每千行代码（</a:t>
            </a:r>
            <a:r>
              <a:rPr kumimoji="0" lang="en-US" altLang="zh-CN" sz="2800" b="1" dirty="0">
                <a:solidFill>
                  <a:srgbClr val="008000"/>
                </a:solidFill>
                <a:latin typeface="楷体_GB2312" charset="0"/>
                <a:ea typeface="楷体_GB2312" charset="0"/>
                <a:cs typeface="楷体_GB2312" charset="0"/>
              </a:rPr>
              <a:t>KLOC</a:t>
            </a:r>
            <a:r>
              <a:rPr kumimoji="0" lang="zh-CN" altLang="en-US" sz="2800" b="1" dirty="0">
                <a:solidFill>
                  <a:srgbClr val="008000"/>
                </a:solidFill>
                <a:latin typeface="楷体_GB2312" charset="0"/>
                <a:ea typeface="楷体_GB2312" charset="0"/>
                <a:cs typeface="楷体_GB2312" charset="0"/>
              </a:rPr>
              <a:t>）的花费</a:t>
            </a:r>
            <a:endParaRPr kumimoji="0" lang="zh-CN" altLang="en-US" sz="2800" b="1" dirty="0">
              <a:latin typeface="楷体_GB2312" charset="0"/>
              <a:ea typeface="楷体_GB2312" charset="0"/>
              <a:cs typeface="楷体_GB2312" charset="0"/>
            </a:endParaRPr>
          </a:p>
          <a:p>
            <a:pPr>
              <a:lnSpc>
                <a:spcPct val="120000"/>
              </a:lnSpc>
              <a:spcBef>
                <a:spcPct val="20000"/>
              </a:spcBef>
              <a:buClr>
                <a:schemeClr val="accent1"/>
              </a:buClr>
              <a:buSzPct val="65000"/>
            </a:pPr>
            <a:r>
              <a:rPr kumimoji="0" lang="zh-CN" altLang="en-US" sz="2800" b="1" dirty="0">
                <a:solidFill>
                  <a:srgbClr val="008000"/>
                </a:solidFill>
                <a:latin typeface="楷体_GB2312" charset="0"/>
                <a:ea typeface="楷体_GB2312" charset="0"/>
                <a:cs typeface="楷体_GB2312" charset="0"/>
              </a:rPr>
              <a:t>  * 每千行代码（</a:t>
            </a:r>
            <a:r>
              <a:rPr kumimoji="0" lang="en-US" altLang="zh-CN" sz="2800" b="1" dirty="0">
                <a:solidFill>
                  <a:srgbClr val="008000"/>
                </a:solidFill>
                <a:latin typeface="楷体_GB2312" charset="0"/>
                <a:ea typeface="楷体_GB2312" charset="0"/>
                <a:cs typeface="楷体_GB2312" charset="0"/>
              </a:rPr>
              <a:t>KLOC</a:t>
            </a:r>
            <a:r>
              <a:rPr kumimoji="0" lang="zh-CN" altLang="en-US" sz="2800" b="1" dirty="0">
                <a:solidFill>
                  <a:srgbClr val="008000"/>
                </a:solidFill>
                <a:latin typeface="楷体_GB2312" charset="0"/>
                <a:ea typeface="楷体_GB2312" charset="0"/>
                <a:cs typeface="楷体_GB2312" charset="0"/>
              </a:rPr>
              <a:t>）的文档页数</a:t>
            </a:r>
            <a:r>
              <a:rPr kumimoji="0" lang="zh-CN" altLang="en-US" b="1" dirty="0">
                <a:latin typeface="楷体_GB2312" charset="0"/>
                <a:ea typeface="楷体_GB2312" charset="0"/>
                <a:cs typeface="楷体_GB2312"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zh-CN" altLang="en-US">
                <a:latin typeface="Garamond" charset="0"/>
                <a:ea typeface="宋体" charset="0"/>
              </a:rPr>
              <a:t>面向规模的度量</a:t>
            </a:r>
          </a:p>
        </p:txBody>
      </p:sp>
      <p:sp>
        <p:nvSpPr>
          <p:cNvPr id="78850" name="Rectangle 2"/>
          <p:cNvSpPr txBox="1">
            <a:spLocks noChangeArrowheads="1"/>
          </p:cNvSpPr>
          <p:nvPr/>
        </p:nvSpPr>
        <p:spPr bwMode="auto">
          <a:xfrm>
            <a:off x="468313" y="981075"/>
            <a:ext cx="8280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dirty="0">
                <a:solidFill>
                  <a:srgbClr val="000000"/>
                </a:solidFill>
                <a:latin typeface="楷体_GB2312" charset="0"/>
                <a:ea typeface="楷体_GB2312" charset="0"/>
                <a:cs typeface="楷体_GB2312" charset="0"/>
              </a:rPr>
              <a:t>除此之外，还能够计算出其它有意义的度量：</a:t>
            </a:r>
            <a:endParaRPr kumimoji="0" lang="zh-CN" altLang="en-US" b="1" dirty="0">
              <a:solidFill>
                <a:srgbClr val="000000"/>
              </a:solidFill>
              <a:latin typeface="楷体_GB2312" charset="0"/>
              <a:ea typeface="楷体_GB2312" charset="0"/>
              <a:cs typeface="楷体_GB2312" charset="0"/>
            </a:endParaRPr>
          </a:p>
          <a:p>
            <a:pPr>
              <a:spcBef>
                <a:spcPct val="20000"/>
              </a:spcBef>
              <a:buClr>
                <a:schemeClr val="accent1"/>
              </a:buClr>
              <a:buSzPct val="65000"/>
            </a:pPr>
            <a:r>
              <a:rPr kumimoji="0" lang="zh-CN" altLang="en-US" dirty="0">
                <a:solidFill>
                  <a:srgbClr val="0000FF"/>
                </a:solidFill>
                <a:latin typeface="Arial" charset="0"/>
                <a:ea typeface="楷体_GB2312" charset="0"/>
                <a:cs typeface="楷体_GB2312" charset="0"/>
              </a:rPr>
              <a:t> </a:t>
            </a:r>
            <a:endParaRPr kumimoji="0" lang="zh-CN" altLang="en-US" b="1" dirty="0">
              <a:latin typeface="楷体_GB2312" charset="0"/>
              <a:ea typeface="楷体_GB2312" charset="0"/>
              <a:cs typeface="楷体_GB2312" charset="0"/>
            </a:endParaRPr>
          </a:p>
          <a:p>
            <a:pPr>
              <a:spcBef>
                <a:spcPct val="20000"/>
              </a:spcBef>
              <a:buClr>
                <a:schemeClr val="accent1"/>
              </a:buClr>
              <a:buSzPct val="65000"/>
            </a:pPr>
            <a:r>
              <a:rPr kumimoji="0" lang="zh-CN" altLang="en-US" dirty="0">
                <a:solidFill>
                  <a:srgbClr val="008000"/>
                </a:solidFill>
                <a:latin typeface="楷体_GB2312" charset="0"/>
                <a:ea typeface="楷体_GB2312" charset="0"/>
                <a:cs typeface="楷体_GB2312" charset="0"/>
              </a:rPr>
              <a:t>  * 每人月的错误数</a:t>
            </a:r>
            <a:endParaRPr kumimoji="0" lang="zh-CN" altLang="en-US" b="1" dirty="0">
              <a:latin typeface="楷体_GB2312" charset="0"/>
              <a:ea typeface="楷体_GB2312" charset="0"/>
              <a:cs typeface="楷体_GB2312" charset="0"/>
            </a:endParaRPr>
          </a:p>
          <a:p>
            <a:pPr>
              <a:spcBef>
                <a:spcPct val="20000"/>
              </a:spcBef>
              <a:buClr>
                <a:schemeClr val="accent1"/>
              </a:buClr>
              <a:buSzPct val="65000"/>
            </a:pPr>
            <a:r>
              <a:rPr kumimoji="0" lang="zh-CN" altLang="en-US" dirty="0">
                <a:solidFill>
                  <a:srgbClr val="008000"/>
                </a:solidFill>
                <a:latin typeface="楷体_GB2312" charset="0"/>
                <a:ea typeface="楷体_GB2312" charset="0"/>
                <a:cs typeface="楷体_GB2312" charset="0"/>
              </a:rPr>
              <a:t>  * 每人月的代码行（</a:t>
            </a:r>
            <a:r>
              <a:rPr kumimoji="0" lang="en-US" altLang="zh-CN" dirty="0">
                <a:solidFill>
                  <a:srgbClr val="008000"/>
                </a:solidFill>
                <a:latin typeface="楷体_GB2312" charset="0"/>
                <a:ea typeface="楷体_GB2312" charset="0"/>
                <a:cs typeface="楷体_GB2312" charset="0"/>
              </a:rPr>
              <a:t>LOC</a:t>
            </a:r>
            <a:r>
              <a:rPr kumimoji="0" lang="zh-CN" altLang="en-US" dirty="0">
                <a:solidFill>
                  <a:srgbClr val="008000"/>
                </a:solidFill>
                <a:latin typeface="楷体_GB2312" charset="0"/>
                <a:ea typeface="楷体_GB2312" charset="0"/>
                <a:cs typeface="楷体_GB2312" charset="0"/>
              </a:rPr>
              <a:t>）</a:t>
            </a:r>
            <a:endParaRPr kumimoji="0" lang="zh-CN" altLang="en-US" b="1" dirty="0">
              <a:latin typeface="楷体_GB2312" charset="0"/>
              <a:ea typeface="楷体_GB2312" charset="0"/>
              <a:cs typeface="楷体_GB2312" charset="0"/>
            </a:endParaRPr>
          </a:p>
          <a:p>
            <a:pPr>
              <a:spcBef>
                <a:spcPct val="20000"/>
              </a:spcBef>
              <a:buClr>
                <a:schemeClr val="accent1"/>
              </a:buClr>
              <a:buSzPct val="65000"/>
            </a:pPr>
            <a:r>
              <a:rPr kumimoji="0" lang="zh-CN" altLang="en-US" dirty="0">
                <a:solidFill>
                  <a:srgbClr val="008000"/>
                </a:solidFill>
                <a:latin typeface="楷体_GB2312" charset="0"/>
                <a:ea typeface="楷体_GB2312" charset="0"/>
                <a:cs typeface="楷体_GB2312" charset="0"/>
              </a:rPr>
              <a:t>  * 每页文档的花费</a:t>
            </a:r>
            <a:r>
              <a:rPr kumimoji="0" lang="zh-CN" altLang="en-US" b="1" dirty="0">
                <a:latin typeface="楷体_GB2312" charset="0"/>
                <a:ea typeface="楷体_GB2312" charset="0"/>
                <a:cs typeface="楷体_GB2312"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ChangeArrowheads="1"/>
          </p:cNvSpPr>
          <p:nvPr/>
        </p:nvSpPr>
        <p:spPr bwMode="auto">
          <a:xfrm>
            <a:off x="0" y="3771900"/>
            <a:ext cx="8915400" cy="3086100"/>
          </a:xfrm>
          <a:prstGeom prst="rect">
            <a:avLst/>
          </a:prstGeom>
          <a:noFill/>
          <a:ln w="9525">
            <a:noFill/>
            <a:miter lim="800000"/>
            <a:headEnd/>
            <a:tailEnd/>
          </a:ln>
          <a:effectLst/>
        </p:spPr>
        <p:txBody>
          <a:bodyPr>
            <a:spAutoFit/>
          </a:bodyPr>
          <a:lstStyle/>
          <a:p>
            <a:pPr>
              <a:spcBef>
                <a:spcPct val="20000"/>
              </a:spcBef>
              <a:buClr>
                <a:schemeClr val="hlink"/>
              </a:buClr>
              <a:buSzPct val="50000"/>
              <a:buFont typeface="Monotype Sorts" charset="0"/>
              <a:buChar char="n"/>
              <a:defRPr/>
            </a:pPr>
            <a:r>
              <a:rPr lang="zh-CN" altLang="en-US" b="1">
                <a:effectLst>
                  <a:outerShdw blurRad="38100" dist="38100" dir="2700000" algn="tl">
                    <a:srgbClr val="DDDDDD"/>
                  </a:outerShdw>
                </a:effectLst>
                <a:ea typeface="楷体_GB2312" charset="0"/>
                <a:cs typeface="楷体_GB2312" charset="0"/>
              </a:rPr>
              <a:t>项目</a:t>
            </a:r>
            <a:r>
              <a:rPr lang="en-US" altLang="zh-CN" b="1">
                <a:solidFill>
                  <a:srgbClr val="FF0000"/>
                </a:solidFill>
                <a:effectLst>
                  <a:outerShdw blurRad="38100" dist="38100" dir="2700000" algn="tl">
                    <a:srgbClr val="DDDDDD"/>
                  </a:outerShdw>
                </a:effectLst>
                <a:ea typeface="楷体_GB2312" charset="0"/>
                <a:cs typeface="楷体_GB2312" charset="0"/>
              </a:rPr>
              <a:t>aaa-01</a:t>
            </a:r>
            <a:endParaRPr lang="en-US" altLang="zh-CN" b="1">
              <a:effectLst>
                <a:outerShdw blurRad="38100" dist="38100" dir="2700000" algn="tl">
                  <a:srgbClr val="DDDDDD"/>
                </a:outerShdw>
              </a:effectLst>
              <a:ea typeface="楷体_GB2312" charset="0"/>
              <a:cs typeface="楷体_GB2312" charset="0"/>
            </a:endParaRPr>
          </a:p>
          <a:p>
            <a:pPr lvl="1">
              <a:spcBef>
                <a:spcPct val="20000"/>
              </a:spcBef>
              <a:buClr>
                <a:schemeClr val="tx2"/>
              </a:buClr>
              <a:buSzPct val="75000"/>
              <a:buFont typeface="Monotype Sorts" charset="0"/>
              <a:buChar char="u"/>
              <a:defRPr/>
            </a:pPr>
            <a:r>
              <a:rPr lang="en-US" altLang="zh-CN" b="1">
                <a:solidFill>
                  <a:srgbClr val="0000FF"/>
                </a:solidFill>
                <a:effectLst>
                  <a:outerShdw blurRad="38100" dist="38100" dir="2700000" algn="tl">
                    <a:srgbClr val="DDDDDD"/>
                  </a:outerShdw>
                </a:effectLst>
                <a:ea typeface="楷体_GB2312" charset="0"/>
                <a:cs typeface="楷体_GB2312" charset="0"/>
              </a:rPr>
              <a:t> </a:t>
            </a:r>
            <a:r>
              <a:rPr lang="zh-CN" altLang="en-US" b="1">
                <a:solidFill>
                  <a:srgbClr val="0000FF"/>
                </a:solidFill>
                <a:effectLst>
                  <a:outerShdw blurRad="38100" dist="38100" dir="2700000" algn="tl">
                    <a:srgbClr val="DDDDDD"/>
                  </a:outerShdw>
                </a:effectLst>
                <a:ea typeface="楷体_GB2312" charset="0"/>
                <a:cs typeface="楷体_GB2312" charset="0"/>
              </a:rPr>
              <a:t>规模</a:t>
            </a:r>
            <a:r>
              <a:rPr lang="zh-CN" altLang="en-US" b="1">
                <a:effectLst>
                  <a:outerShdw blurRad="38100" dist="38100" dir="2700000" algn="tl">
                    <a:srgbClr val="DDDDDD"/>
                  </a:outerShdw>
                </a:effectLst>
                <a:ea typeface="楷体_GB2312" charset="0"/>
                <a:cs typeface="楷体_GB2312" charset="0"/>
              </a:rPr>
              <a:t>为 </a:t>
            </a:r>
            <a:r>
              <a:rPr lang="en-US" altLang="zh-CN" b="1">
                <a:solidFill>
                  <a:srgbClr val="FF0000"/>
                </a:solidFill>
                <a:effectLst>
                  <a:outerShdw blurRad="38100" dist="38100" dir="2700000" algn="tl">
                    <a:srgbClr val="DDDDDD"/>
                  </a:outerShdw>
                </a:effectLst>
                <a:ea typeface="楷体_GB2312" charset="0"/>
                <a:cs typeface="楷体_GB2312" charset="0"/>
              </a:rPr>
              <a:t>12.1 KLOC</a:t>
            </a:r>
            <a:r>
              <a:rPr lang="zh-CN" altLang="en-US" b="1">
                <a:effectLst>
                  <a:outerShdw blurRad="38100" dist="38100" dir="2700000" algn="tl">
                    <a:srgbClr val="DDDDDD"/>
                  </a:outerShdw>
                </a:effectLst>
                <a:ea typeface="楷体_GB2312" charset="0"/>
                <a:cs typeface="楷体_GB2312" charset="0"/>
              </a:rPr>
              <a:t>（</a:t>
            </a:r>
            <a:r>
              <a:rPr lang="zh-CN" altLang="en-US" b="1">
                <a:solidFill>
                  <a:srgbClr val="FF0000"/>
                </a:solidFill>
                <a:effectLst>
                  <a:outerShdw blurRad="38100" dist="38100" dir="2700000" algn="tl">
                    <a:srgbClr val="DDDDDD"/>
                  </a:outerShdw>
                </a:effectLst>
                <a:ea typeface="楷体_GB2312" charset="0"/>
                <a:cs typeface="楷体_GB2312" charset="0"/>
              </a:rPr>
              <a:t>千代码行</a:t>
            </a:r>
            <a:r>
              <a:rPr lang="zh-CN" altLang="en-US" b="1">
                <a:effectLst>
                  <a:outerShdw blurRad="38100" dist="38100" dir="2700000" algn="tl">
                    <a:srgbClr val="DDDDDD"/>
                  </a:outerShdw>
                </a:effectLst>
                <a:ea typeface="楷体_GB2312" charset="0"/>
                <a:cs typeface="楷体_GB2312" charset="0"/>
              </a:rPr>
              <a:t>）</a:t>
            </a:r>
          </a:p>
          <a:p>
            <a:pPr lvl="1">
              <a:spcBef>
                <a:spcPct val="20000"/>
              </a:spcBef>
              <a:buClr>
                <a:schemeClr val="tx2"/>
              </a:buClr>
              <a:buSzPct val="75000"/>
              <a:buFont typeface="Monotype Sorts" charset="0"/>
              <a:buChar char="u"/>
              <a:defRPr/>
            </a:pPr>
            <a:r>
              <a:rPr lang="zh-CN" altLang="en-US" b="1">
                <a:solidFill>
                  <a:srgbClr val="0000FF"/>
                </a:solidFill>
                <a:effectLst>
                  <a:outerShdw blurRad="38100" dist="38100" dir="2700000" algn="tl">
                    <a:srgbClr val="DDDDDD"/>
                  </a:outerShdw>
                </a:effectLst>
                <a:ea typeface="楷体_GB2312" charset="0"/>
                <a:cs typeface="楷体_GB2312" charset="0"/>
              </a:rPr>
              <a:t> 工作量</a:t>
            </a:r>
            <a:r>
              <a:rPr lang="zh-CN" altLang="en-US" b="1">
                <a:effectLst>
                  <a:outerShdw blurRad="38100" dist="38100" dir="2700000" algn="tl">
                    <a:srgbClr val="DDDDDD"/>
                  </a:outerShdw>
                </a:effectLst>
                <a:ea typeface="楷体_GB2312" charset="0"/>
                <a:cs typeface="楷体_GB2312" charset="0"/>
              </a:rPr>
              <a:t>用了 </a:t>
            </a:r>
            <a:r>
              <a:rPr lang="en-US" altLang="zh-CN" b="1">
                <a:solidFill>
                  <a:srgbClr val="FF0000"/>
                </a:solidFill>
                <a:effectLst>
                  <a:outerShdw blurRad="38100" dist="38100" dir="2700000" algn="tl">
                    <a:srgbClr val="DDDDDD"/>
                  </a:outerShdw>
                </a:effectLst>
                <a:ea typeface="楷体_GB2312" charset="0"/>
                <a:cs typeface="楷体_GB2312" charset="0"/>
              </a:rPr>
              <a:t>24</a:t>
            </a:r>
            <a:r>
              <a:rPr lang="zh-CN" altLang="en-US" b="1">
                <a:solidFill>
                  <a:srgbClr val="FF0000"/>
                </a:solidFill>
                <a:effectLst>
                  <a:outerShdw blurRad="38100" dist="38100" dir="2700000" algn="tl">
                    <a:srgbClr val="DDDDDD"/>
                  </a:outerShdw>
                </a:effectLst>
                <a:ea typeface="楷体_GB2312" charset="0"/>
                <a:cs typeface="楷体_GB2312" charset="0"/>
              </a:rPr>
              <a:t>个人月</a:t>
            </a:r>
            <a:endParaRPr lang="zh-CN" altLang="en-US" b="1">
              <a:effectLst>
                <a:outerShdw blurRad="38100" dist="38100" dir="2700000" algn="tl">
                  <a:srgbClr val="DDDDDD"/>
                </a:outerShdw>
              </a:effectLst>
              <a:ea typeface="楷体_GB2312" charset="0"/>
              <a:cs typeface="楷体_GB2312" charset="0"/>
            </a:endParaRPr>
          </a:p>
          <a:p>
            <a:pPr lvl="1">
              <a:spcBef>
                <a:spcPct val="20000"/>
              </a:spcBef>
              <a:buClr>
                <a:schemeClr val="tx2"/>
              </a:buClr>
              <a:buSzPct val="75000"/>
              <a:buFont typeface="Monotype Sorts" charset="0"/>
              <a:buChar char="u"/>
              <a:defRPr/>
            </a:pPr>
            <a:r>
              <a:rPr lang="zh-CN" altLang="en-US" b="1">
                <a:solidFill>
                  <a:srgbClr val="0000FF"/>
                </a:solidFill>
                <a:effectLst>
                  <a:outerShdw blurRad="38100" dist="38100" dir="2700000" algn="tl">
                    <a:srgbClr val="DDDDDD"/>
                  </a:outerShdw>
                </a:effectLst>
                <a:ea typeface="楷体_GB2312" charset="0"/>
                <a:cs typeface="楷体_GB2312" charset="0"/>
              </a:rPr>
              <a:t> 成本</a:t>
            </a:r>
            <a:r>
              <a:rPr lang="zh-CN" altLang="en-US" b="1">
                <a:effectLst>
                  <a:outerShdw blurRad="38100" dist="38100" dir="2700000" algn="tl">
                    <a:srgbClr val="DDDDDD"/>
                  </a:outerShdw>
                </a:effectLst>
                <a:ea typeface="楷体_GB2312" charset="0"/>
                <a:cs typeface="楷体_GB2312" charset="0"/>
              </a:rPr>
              <a:t>为</a:t>
            </a:r>
            <a:r>
              <a:rPr lang="en-US" altLang="zh-CN" b="1">
                <a:solidFill>
                  <a:srgbClr val="FF0000"/>
                </a:solidFill>
                <a:effectLst>
                  <a:outerShdw blurRad="38100" dist="38100" dir="2700000" algn="tl">
                    <a:srgbClr val="DDDDDD"/>
                  </a:outerShdw>
                </a:effectLst>
                <a:ea typeface="楷体_GB2312" charset="0"/>
                <a:cs typeface="楷体_GB2312" charset="0"/>
              </a:rPr>
              <a:t>168,000</a:t>
            </a:r>
            <a:r>
              <a:rPr lang="zh-CN" altLang="en-US" b="1">
                <a:solidFill>
                  <a:srgbClr val="FF0000"/>
                </a:solidFill>
                <a:effectLst>
                  <a:outerShdw blurRad="38100" dist="38100" dir="2700000" algn="tl">
                    <a:srgbClr val="DDDDDD"/>
                  </a:outerShdw>
                </a:effectLst>
                <a:ea typeface="楷体_GB2312" charset="0"/>
                <a:cs typeface="楷体_GB2312" charset="0"/>
              </a:rPr>
              <a:t>元</a:t>
            </a:r>
          </a:p>
          <a:p>
            <a:pPr lvl="1">
              <a:spcBef>
                <a:spcPct val="20000"/>
              </a:spcBef>
              <a:buClr>
                <a:schemeClr val="tx2"/>
              </a:buClr>
              <a:buSzPct val="75000"/>
              <a:buFont typeface="Monotype Sorts" charset="0"/>
              <a:buChar char="u"/>
              <a:defRPr/>
            </a:pPr>
            <a:r>
              <a:rPr lang="zh-CN" altLang="en-US" b="1">
                <a:solidFill>
                  <a:srgbClr val="0000FF"/>
                </a:solidFill>
                <a:effectLst>
                  <a:outerShdw blurRad="38100" dist="38100" dir="2700000" algn="tl">
                    <a:srgbClr val="DDDDDD"/>
                  </a:outerShdw>
                </a:effectLst>
                <a:ea typeface="楷体_GB2312" charset="0"/>
                <a:cs typeface="楷体_GB2312" charset="0"/>
              </a:rPr>
              <a:t> 文档页数</a:t>
            </a:r>
            <a:r>
              <a:rPr lang="zh-CN" altLang="en-US" b="1">
                <a:effectLst>
                  <a:outerShdw blurRad="38100" dist="38100" dir="2700000" algn="tl">
                    <a:srgbClr val="DDDDDD"/>
                  </a:outerShdw>
                </a:effectLst>
                <a:ea typeface="楷体_GB2312" charset="0"/>
                <a:cs typeface="楷体_GB2312" charset="0"/>
              </a:rPr>
              <a:t>为</a:t>
            </a:r>
            <a:r>
              <a:rPr lang="en-US" altLang="zh-CN" b="1">
                <a:solidFill>
                  <a:srgbClr val="FF0000"/>
                </a:solidFill>
                <a:effectLst>
                  <a:outerShdw blurRad="38100" dist="38100" dir="2700000" algn="tl">
                    <a:srgbClr val="DDDDDD"/>
                  </a:outerShdw>
                </a:effectLst>
                <a:ea typeface="楷体_GB2312" charset="0"/>
                <a:cs typeface="楷体_GB2312" charset="0"/>
              </a:rPr>
              <a:t>365</a:t>
            </a:r>
            <a:endParaRPr lang="en-US" altLang="zh-CN" b="1">
              <a:effectLst>
                <a:outerShdw blurRad="38100" dist="38100" dir="2700000" algn="tl">
                  <a:srgbClr val="DDDDDD"/>
                </a:outerShdw>
              </a:effectLst>
              <a:ea typeface="楷体_GB2312" charset="0"/>
              <a:cs typeface="楷体_GB2312" charset="0"/>
            </a:endParaRPr>
          </a:p>
          <a:p>
            <a:pPr lvl="1">
              <a:spcBef>
                <a:spcPct val="20000"/>
              </a:spcBef>
              <a:buClr>
                <a:schemeClr val="tx2"/>
              </a:buClr>
              <a:buSzPct val="75000"/>
              <a:buFont typeface="Monotype Sorts" charset="0"/>
              <a:buChar char="u"/>
              <a:defRPr/>
            </a:pPr>
            <a:r>
              <a:rPr lang="en-US" altLang="zh-CN" b="1">
                <a:effectLst>
                  <a:outerShdw blurRad="38100" dist="38100" dir="2700000" algn="tl">
                    <a:srgbClr val="DDDDDD"/>
                  </a:outerShdw>
                </a:effectLst>
                <a:ea typeface="楷体_GB2312" charset="0"/>
                <a:cs typeface="楷体_GB2312" charset="0"/>
              </a:rPr>
              <a:t> </a:t>
            </a:r>
            <a:r>
              <a:rPr lang="zh-CN" altLang="en-US" b="1">
                <a:effectLst>
                  <a:outerShdw blurRad="38100" dist="38100" dir="2700000" algn="tl">
                    <a:srgbClr val="DDDDDD"/>
                  </a:outerShdw>
                </a:effectLst>
                <a:ea typeface="楷体_GB2312" charset="0"/>
                <a:cs typeface="楷体_GB2312" charset="0"/>
              </a:rPr>
              <a:t>在交付用户使用后第一年内发现了</a:t>
            </a:r>
            <a:r>
              <a:rPr lang="en-US" altLang="zh-CN" b="1">
                <a:solidFill>
                  <a:srgbClr val="FF0000"/>
                </a:solidFill>
                <a:effectLst>
                  <a:outerShdw blurRad="38100" dist="38100" dir="2700000" algn="tl">
                    <a:srgbClr val="DDDDDD"/>
                  </a:outerShdw>
                </a:effectLst>
                <a:ea typeface="楷体_GB2312" charset="0"/>
                <a:cs typeface="楷体_GB2312" charset="0"/>
              </a:rPr>
              <a:t>29</a:t>
            </a:r>
            <a:r>
              <a:rPr lang="zh-CN" altLang="en-US" b="1">
                <a:effectLst>
                  <a:outerShdw blurRad="38100" dist="38100" dir="2700000" algn="tl">
                    <a:srgbClr val="DDDDDD"/>
                  </a:outerShdw>
                </a:effectLst>
                <a:ea typeface="楷体_GB2312" charset="0"/>
                <a:cs typeface="楷体_GB2312" charset="0"/>
              </a:rPr>
              <a:t>个错误，</a:t>
            </a:r>
          </a:p>
          <a:p>
            <a:pPr lvl="1">
              <a:spcBef>
                <a:spcPct val="20000"/>
              </a:spcBef>
              <a:buClr>
                <a:schemeClr val="tx2"/>
              </a:buClr>
              <a:buSzPct val="75000"/>
              <a:buFont typeface="Monotype Sorts" charset="0"/>
              <a:buChar char="u"/>
              <a:defRPr/>
            </a:pPr>
            <a:r>
              <a:rPr lang="zh-CN" altLang="en-US" b="1">
                <a:effectLst>
                  <a:outerShdw blurRad="38100" dist="38100" dir="2700000" algn="tl">
                    <a:srgbClr val="DDDDDD"/>
                  </a:outerShdw>
                </a:effectLst>
                <a:ea typeface="楷体_GB2312" charset="0"/>
                <a:cs typeface="楷体_GB2312" charset="0"/>
              </a:rPr>
              <a:t> 有</a:t>
            </a:r>
            <a:r>
              <a:rPr lang="en-US" altLang="zh-CN" b="1">
                <a:solidFill>
                  <a:srgbClr val="FF0000"/>
                </a:solidFill>
                <a:effectLst>
                  <a:outerShdw blurRad="38100" dist="38100" dir="2700000" algn="tl">
                    <a:srgbClr val="DDDDDD"/>
                  </a:outerShdw>
                </a:effectLst>
                <a:ea typeface="楷体_GB2312" charset="0"/>
                <a:cs typeface="楷体_GB2312" charset="0"/>
              </a:rPr>
              <a:t>3</a:t>
            </a:r>
            <a:r>
              <a:rPr lang="zh-CN" altLang="en-US" b="1">
                <a:solidFill>
                  <a:srgbClr val="FF0000"/>
                </a:solidFill>
                <a:effectLst>
                  <a:outerShdw blurRad="38100" dist="38100" dir="2700000" algn="tl">
                    <a:srgbClr val="DDDDDD"/>
                  </a:outerShdw>
                </a:effectLst>
                <a:ea typeface="楷体_GB2312" charset="0"/>
                <a:cs typeface="楷体_GB2312" charset="0"/>
              </a:rPr>
              <a:t>个人</a:t>
            </a:r>
            <a:r>
              <a:rPr lang="zh-CN" altLang="en-US" b="1">
                <a:effectLst>
                  <a:outerShdw blurRad="38100" dist="38100" dir="2700000" algn="tl">
                    <a:srgbClr val="DDDDDD"/>
                  </a:outerShdw>
                </a:effectLst>
                <a:ea typeface="楷体_GB2312" charset="0"/>
                <a:cs typeface="楷体_GB2312" charset="0"/>
              </a:rPr>
              <a:t>参加了项目</a:t>
            </a:r>
            <a:r>
              <a:rPr lang="en-US" altLang="zh-CN" b="1">
                <a:effectLst>
                  <a:outerShdw blurRad="38100" dist="38100" dir="2700000" algn="tl">
                    <a:srgbClr val="DDDDDD"/>
                  </a:outerShdw>
                </a:effectLst>
                <a:ea typeface="楷体_GB2312" charset="0"/>
                <a:cs typeface="楷体_GB2312" charset="0"/>
              </a:rPr>
              <a:t>aaa-01</a:t>
            </a:r>
            <a:r>
              <a:rPr lang="zh-CN" altLang="en-US" b="1">
                <a:effectLst>
                  <a:outerShdw blurRad="38100" dist="38100" dir="2700000" algn="tl">
                    <a:srgbClr val="DDDDDD"/>
                  </a:outerShdw>
                </a:effectLst>
                <a:ea typeface="楷体_GB2312" charset="0"/>
                <a:cs typeface="楷体_GB2312" charset="0"/>
              </a:rPr>
              <a:t>的软件开发工作。</a:t>
            </a:r>
          </a:p>
        </p:txBody>
      </p:sp>
      <p:sp>
        <p:nvSpPr>
          <p:cNvPr id="2" name="幻灯片编号占位符 1"/>
          <p:cNvSpPr>
            <a:spLocks noGrp="1"/>
          </p:cNvSpPr>
          <p:nvPr>
            <p:ph type="sldNum" sz="quarter" idx="12"/>
          </p:nvPr>
        </p:nvSpPr>
        <p:spPr/>
        <p:txBody>
          <a:bodyPr/>
          <a:lstStyle/>
          <a:p>
            <a:pPr>
              <a:defRPr/>
            </a:pPr>
            <a:fld id="{F256198E-2EEB-8D41-9E55-C0E4B924D53F}"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3976" y="-27384"/>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II</a:t>
            </a:r>
            <a:r>
              <a:rPr lang="zh-CN" altLang="en-US" dirty="0">
                <a:effectLst>
                  <a:outerShdw blurRad="38100" dist="38100" dir="2700000" algn="tl">
                    <a:srgbClr val="DDDDDD"/>
                  </a:outerShdw>
                </a:effectLst>
                <a:latin typeface="Garamond" charset="0"/>
                <a:ea typeface="宋体" charset="0"/>
              </a:rPr>
              <a:t>）</a:t>
            </a:r>
          </a:p>
        </p:txBody>
      </p:sp>
      <p:sp>
        <p:nvSpPr>
          <p:cNvPr id="16387" name="Rectangle 3"/>
          <p:cNvSpPr>
            <a:spLocks noGrp="1" noChangeArrowheads="1"/>
          </p:cNvSpPr>
          <p:nvPr>
            <p:ph idx="1"/>
          </p:nvPr>
        </p:nvSpPr>
        <p:spPr>
          <a:xfrm>
            <a:off x="0" y="1219200"/>
            <a:ext cx="9144000" cy="4953000"/>
          </a:xfrm>
        </p:spPr>
        <p:txBody>
          <a:bodyPr/>
          <a:lstStyle/>
          <a:p>
            <a:pPr>
              <a:lnSpc>
                <a:spcPct val="105000"/>
              </a:lnSpc>
              <a:buFont typeface="Wingdings" charset="2"/>
              <a:buChar char="Ø"/>
              <a:defRPr/>
            </a:pPr>
            <a:r>
              <a:rPr lang="zh-CN" altLang="en-US" dirty="0">
                <a:latin typeface="宋体" charset="0"/>
                <a:ea typeface="宋体" charset="0"/>
              </a:rPr>
              <a:t>需要注意的是，</a:t>
            </a:r>
            <a:r>
              <a:rPr lang="zh-CN" altLang="en-US" dirty="0">
                <a:solidFill>
                  <a:srgbClr val="000000"/>
                </a:solidFill>
                <a:latin typeface="宋体" charset="0"/>
                <a:ea typeface="宋体" charset="0"/>
              </a:rPr>
              <a:t>在表格中记载的工作量和成本是整个软件开发的活动</a:t>
            </a:r>
            <a:r>
              <a:rPr lang="zh-CN" altLang="en-US" dirty="0">
                <a:solidFill>
                  <a:srgbClr val="0000FF"/>
                </a:solidFill>
                <a:latin typeface="宋体" charset="0"/>
                <a:ea typeface="宋体" charset="0"/>
              </a:rPr>
              <a:t>（分析、设计、编码和测试），</a:t>
            </a:r>
            <a:r>
              <a:rPr lang="zh-CN" altLang="en-US" dirty="0">
                <a:solidFill>
                  <a:srgbClr val="000000"/>
                </a:solidFill>
                <a:latin typeface="宋体" charset="0"/>
                <a:ea typeface="宋体" charset="0"/>
              </a:rPr>
              <a:t>而不仅仅是编码活动。</a:t>
            </a:r>
          </a:p>
          <a:p>
            <a:pPr>
              <a:lnSpc>
                <a:spcPct val="105000"/>
              </a:lnSpc>
              <a:buFont typeface="Wingdings" charset="2"/>
              <a:buChar char="Ø"/>
              <a:defRPr/>
            </a:pPr>
            <a:r>
              <a:rPr lang="zh-CN" altLang="en-US" dirty="0">
                <a:latin typeface="宋体" charset="0"/>
                <a:ea typeface="宋体" charset="0"/>
              </a:rPr>
              <a:t>对于每一个项目，可以根据表格中列出的基本数据</a:t>
            </a:r>
            <a:r>
              <a:rPr lang="zh-CN" altLang="en-US" dirty="0">
                <a:solidFill>
                  <a:srgbClr val="0000FF"/>
                </a:solidFill>
                <a:latin typeface="宋体" charset="0"/>
                <a:ea typeface="宋体" charset="0"/>
              </a:rPr>
              <a:t>计算简单的面向规模的生产率和质量的度量</a:t>
            </a:r>
            <a:endParaRPr lang="zh-CN" altLang="en-US" dirty="0">
              <a:latin typeface="宋体" charset="0"/>
              <a:ea typeface="宋体" charset="0"/>
            </a:endParaRPr>
          </a:p>
          <a:p>
            <a:pPr>
              <a:buFontTx/>
              <a:buNone/>
              <a:defRPr/>
            </a:pPr>
            <a:r>
              <a:rPr lang="zh-CN" altLang="en-US" sz="2800" dirty="0">
                <a:latin typeface="宋体" charset="0"/>
                <a:ea typeface="宋体" charset="0"/>
              </a:rPr>
              <a:t>		</a:t>
            </a:r>
            <a:r>
              <a:rPr lang="zh-CN" altLang="en-US" sz="2800" dirty="0">
                <a:solidFill>
                  <a:srgbClr val="000000"/>
                </a:solidFill>
                <a:latin typeface="宋体" charset="0"/>
                <a:ea typeface="宋体" charset="0"/>
              </a:rPr>
              <a:t>生产率 ＝ </a:t>
            </a:r>
            <a:r>
              <a:rPr lang="en-US" altLang="zh-CN" sz="2800" dirty="0">
                <a:solidFill>
                  <a:srgbClr val="000000"/>
                </a:solidFill>
                <a:latin typeface="宋体" charset="0"/>
                <a:ea typeface="宋体" charset="0"/>
              </a:rPr>
              <a:t>KLOC</a:t>
            </a:r>
            <a:r>
              <a:rPr lang="zh-CN" altLang="en-US" sz="2800" dirty="0">
                <a:solidFill>
                  <a:srgbClr val="000000"/>
                </a:solidFill>
                <a:latin typeface="宋体" charset="0"/>
                <a:ea typeface="宋体" charset="0"/>
              </a:rPr>
              <a:t>／</a:t>
            </a:r>
            <a:r>
              <a:rPr lang="en-US" altLang="zh-CN" sz="2800" dirty="0">
                <a:solidFill>
                  <a:srgbClr val="000000"/>
                </a:solidFill>
                <a:latin typeface="宋体" charset="0"/>
                <a:ea typeface="宋体" charset="0"/>
              </a:rPr>
              <a:t>PM</a:t>
            </a:r>
            <a:r>
              <a:rPr lang="zh-CN" altLang="en-US" sz="2800" dirty="0">
                <a:solidFill>
                  <a:srgbClr val="000000"/>
                </a:solidFill>
                <a:latin typeface="宋体" charset="0"/>
                <a:ea typeface="宋体" charset="0"/>
              </a:rPr>
              <a:t>（人月）</a:t>
            </a:r>
          </a:p>
          <a:p>
            <a:pPr>
              <a:buFontTx/>
              <a:buNone/>
              <a:defRPr/>
            </a:pPr>
            <a:r>
              <a:rPr lang="zh-CN" altLang="en-US" sz="2800" dirty="0">
                <a:solidFill>
                  <a:srgbClr val="000000"/>
                </a:solidFill>
                <a:latin typeface="宋体" charset="0"/>
                <a:ea typeface="宋体" charset="0"/>
              </a:rPr>
              <a:t>		质量 ＝ 错误数／</a:t>
            </a:r>
            <a:r>
              <a:rPr lang="en-US" altLang="zh-CN" sz="2800" dirty="0">
                <a:solidFill>
                  <a:srgbClr val="000000"/>
                </a:solidFill>
                <a:latin typeface="宋体" charset="0"/>
                <a:ea typeface="宋体" charset="0"/>
              </a:rPr>
              <a:t>KLOC</a:t>
            </a:r>
          </a:p>
          <a:p>
            <a:pPr>
              <a:buFontTx/>
              <a:buNone/>
              <a:defRPr/>
            </a:pPr>
            <a:r>
              <a:rPr lang="en-US" altLang="zh-CN" sz="2800" dirty="0">
                <a:solidFill>
                  <a:srgbClr val="000000"/>
                </a:solidFill>
                <a:latin typeface="宋体" charset="0"/>
                <a:ea typeface="宋体" charset="0"/>
              </a:rPr>
              <a:t>		</a:t>
            </a:r>
            <a:r>
              <a:rPr lang="zh-CN" altLang="en-US" sz="2800" dirty="0">
                <a:solidFill>
                  <a:srgbClr val="000000"/>
                </a:solidFill>
                <a:latin typeface="宋体" charset="0"/>
                <a:ea typeface="宋体" charset="0"/>
              </a:rPr>
              <a:t>成本 ＝ 元／</a:t>
            </a:r>
            <a:r>
              <a:rPr lang="en-US" altLang="zh-CN" sz="2800" dirty="0">
                <a:solidFill>
                  <a:srgbClr val="000000"/>
                </a:solidFill>
                <a:latin typeface="宋体" charset="0"/>
                <a:ea typeface="宋体" charset="0"/>
              </a:rPr>
              <a:t>LOC</a:t>
            </a:r>
          </a:p>
          <a:p>
            <a:pPr>
              <a:buFontTx/>
              <a:buNone/>
              <a:defRPr/>
            </a:pPr>
            <a:r>
              <a:rPr lang="en-US" altLang="zh-CN" sz="2800" dirty="0">
                <a:solidFill>
                  <a:srgbClr val="000000"/>
                </a:solidFill>
                <a:latin typeface="宋体" charset="0"/>
                <a:ea typeface="宋体" charset="0"/>
              </a:rPr>
              <a:t>		</a:t>
            </a:r>
            <a:r>
              <a:rPr lang="zh-CN" altLang="en-US" sz="2800" dirty="0">
                <a:solidFill>
                  <a:srgbClr val="000000"/>
                </a:solidFill>
                <a:latin typeface="宋体" charset="0"/>
                <a:ea typeface="宋体" charset="0"/>
              </a:rPr>
              <a:t>文档 ＝ 文档页数／</a:t>
            </a:r>
            <a:r>
              <a:rPr lang="en-US" altLang="zh-CN" sz="2800" dirty="0">
                <a:solidFill>
                  <a:srgbClr val="000000"/>
                </a:solidFill>
                <a:latin typeface="宋体" charset="0"/>
                <a:ea typeface="宋体" charset="0"/>
              </a:rPr>
              <a:t>KLOC</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512" y="-27384"/>
            <a:ext cx="7772400" cy="1143000"/>
          </a:xfrm>
        </p:spPr>
        <p:txBody>
          <a:bodyPr/>
          <a:lstStyle/>
          <a:p>
            <a:pPr>
              <a:defRPr/>
            </a:pPr>
            <a:r>
              <a:rPr lang="zh-CN" altLang="en-US">
                <a:effectLst>
                  <a:outerShdw blurRad="38100" dist="38100" dir="2700000" algn="tl">
                    <a:srgbClr val="DDDDDD"/>
                  </a:outerShdw>
                </a:effectLst>
                <a:latin typeface="Garamond" charset="0"/>
                <a:ea typeface="宋体" charset="0"/>
              </a:rPr>
              <a:t>软件度量（</a:t>
            </a:r>
            <a:r>
              <a:rPr lang="en-US" altLang="zh-CN">
                <a:effectLst>
                  <a:outerShdw blurRad="38100" dist="38100" dir="2700000" algn="tl">
                    <a:srgbClr val="DDDDDD"/>
                  </a:outerShdw>
                </a:effectLst>
                <a:latin typeface="Garamond" charset="0"/>
                <a:ea typeface="宋体" charset="0"/>
              </a:rPr>
              <a:t>III</a:t>
            </a:r>
            <a:r>
              <a:rPr lang="zh-CN" altLang="en-US">
                <a:effectLst>
                  <a:outerShdw blurRad="38100" dist="38100" dir="2700000" algn="tl">
                    <a:srgbClr val="DDDDDD"/>
                  </a:outerShdw>
                </a:effectLst>
                <a:latin typeface="Garamond" charset="0"/>
                <a:ea typeface="宋体" charset="0"/>
              </a:rPr>
              <a:t>）</a:t>
            </a:r>
          </a:p>
        </p:txBody>
      </p:sp>
      <p:sp>
        <p:nvSpPr>
          <p:cNvPr id="17411" name="Rectangle 3"/>
          <p:cNvSpPr>
            <a:spLocks noGrp="1" noChangeArrowheads="1"/>
          </p:cNvSpPr>
          <p:nvPr>
            <p:ph idx="1"/>
          </p:nvPr>
        </p:nvSpPr>
        <p:spPr>
          <a:xfrm>
            <a:off x="0" y="1124744"/>
            <a:ext cx="8915400" cy="5638800"/>
          </a:xfrm>
        </p:spPr>
        <p:txBody>
          <a:bodyPr/>
          <a:lstStyle/>
          <a:p>
            <a:pPr>
              <a:spcBef>
                <a:spcPct val="50000"/>
              </a:spcBef>
              <a:buFont typeface="Wingdings" charset="2"/>
              <a:buChar char="Ø"/>
              <a:defRPr/>
            </a:pPr>
            <a:r>
              <a:rPr lang="zh-CN" altLang="en-US" dirty="0">
                <a:latin typeface="宋体" charset="0"/>
                <a:ea typeface="宋体" charset="0"/>
              </a:rPr>
              <a:t>基于</a:t>
            </a:r>
            <a:r>
              <a:rPr lang="en-US" altLang="zh-CN" dirty="0">
                <a:latin typeface="宋体" charset="0"/>
                <a:ea typeface="宋体" charset="0"/>
              </a:rPr>
              <a:t>LOC</a:t>
            </a:r>
            <a:r>
              <a:rPr lang="zh-CN" altLang="en-US" dirty="0">
                <a:latin typeface="宋体" charset="0"/>
                <a:ea typeface="宋体" charset="0"/>
              </a:rPr>
              <a:t>度量的争议</a:t>
            </a:r>
          </a:p>
          <a:p>
            <a:pPr lvl="1">
              <a:spcBef>
                <a:spcPct val="50000"/>
              </a:spcBef>
              <a:defRPr/>
            </a:pPr>
            <a:r>
              <a:rPr lang="zh-CN" altLang="en-US" dirty="0">
                <a:solidFill>
                  <a:srgbClr val="0000FF"/>
                </a:solidFill>
                <a:latin typeface="宋体" charset="0"/>
                <a:ea typeface="宋体" charset="0"/>
              </a:rPr>
              <a:t>支持者认为</a:t>
            </a:r>
            <a:r>
              <a:rPr lang="zh-CN" altLang="en-US" dirty="0">
                <a:latin typeface="宋体" charset="0"/>
                <a:ea typeface="宋体" charset="0"/>
              </a:rPr>
              <a:t>：</a:t>
            </a:r>
            <a:r>
              <a:rPr lang="en-US" altLang="zh-CN" dirty="0">
                <a:latin typeface="宋体" charset="0"/>
                <a:ea typeface="宋体" charset="0"/>
              </a:rPr>
              <a:t>LOC</a:t>
            </a:r>
            <a:r>
              <a:rPr lang="zh-CN" altLang="en-US" dirty="0">
                <a:latin typeface="宋体" charset="0"/>
                <a:ea typeface="宋体" charset="0"/>
              </a:rPr>
              <a:t>是所有软件项目的必然产物</a:t>
            </a:r>
            <a:r>
              <a:rPr lang="zh-CN" altLang="en-US" dirty="0">
                <a:solidFill>
                  <a:srgbClr val="0000FF"/>
                </a:solidFill>
                <a:latin typeface="宋体" charset="0"/>
                <a:ea typeface="宋体" charset="0"/>
              </a:rPr>
              <a:t>，</a:t>
            </a:r>
            <a:r>
              <a:rPr lang="zh-CN" altLang="en-US" dirty="0">
                <a:latin typeface="宋体" charset="0"/>
                <a:ea typeface="宋体" charset="0"/>
              </a:rPr>
              <a:t>容易计算；许多既存的软件估算模型都是</a:t>
            </a:r>
            <a:r>
              <a:rPr lang="zh-CN" altLang="en-US" dirty="0">
                <a:solidFill>
                  <a:srgbClr val="FF0000"/>
                </a:solidFill>
                <a:latin typeface="宋体" charset="0"/>
                <a:ea typeface="宋体" charset="0"/>
              </a:rPr>
              <a:t>使用</a:t>
            </a:r>
            <a:r>
              <a:rPr lang="en-US" altLang="zh-CN" dirty="0">
                <a:solidFill>
                  <a:srgbClr val="FF0000"/>
                </a:solidFill>
                <a:latin typeface="宋体" charset="0"/>
                <a:ea typeface="宋体" charset="0"/>
              </a:rPr>
              <a:t>LOC</a:t>
            </a:r>
            <a:r>
              <a:rPr lang="zh-CN" altLang="en-US" dirty="0">
                <a:solidFill>
                  <a:srgbClr val="FF0000"/>
                </a:solidFill>
                <a:latin typeface="宋体" charset="0"/>
                <a:ea typeface="宋体" charset="0"/>
              </a:rPr>
              <a:t>或</a:t>
            </a:r>
            <a:r>
              <a:rPr lang="en-US" altLang="zh-CN" dirty="0">
                <a:solidFill>
                  <a:srgbClr val="FF0000"/>
                </a:solidFill>
                <a:latin typeface="宋体" charset="0"/>
                <a:ea typeface="宋体" charset="0"/>
              </a:rPr>
              <a:t>KLOC</a:t>
            </a:r>
            <a:r>
              <a:rPr lang="zh-CN" altLang="en-US" dirty="0">
                <a:solidFill>
                  <a:srgbClr val="FF0000"/>
                </a:solidFill>
                <a:latin typeface="宋体" charset="0"/>
                <a:ea typeface="宋体" charset="0"/>
              </a:rPr>
              <a:t>做为关键输入的</a:t>
            </a:r>
            <a:r>
              <a:rPr lang="zh-CN" altLang="en-US" dirty="0">
                <a:latin typeface="宋体" charset="0"/>
                <a:ea typeface="宋体" charset="0"/>
              </a:rPr>
              <a:t>；而且存在大量</a:t>
            </a:r>
            <a:r>
              <a:rPr lang="zh-CN" altLang="en-US" dirty="0">
                <a:solidFill>
                  <a:srgbClr val="FF0000"/>
                </a:solidFill>
                <a:latin typeface="宋体" charset="0"/>
                <a:ea typeface="宋体" charset="0"/>
              </a:rPr>
              <a:t>以</a:t>
            </a:r>
            <a:r>
              <a:rPr lang="en-US" altLang="zh-CN" dirty="0">
                <a:solidFill>
                  <a:srgbClr val="FF0000"/>
                </a:solidFill>
                <a:latin typeface="宋体" charset="0"/>
                <a:ea typeface="宋体" charset="0"/>
              </a:rPr>
              <a:t>LOC</a:t>
            </a:r>
            <a:r>
              <a:rPr lang="zh-CN" altLang="en-US" dirty="0">
                <a:solidFill>
                  <a:srgbClr val="FF0000"/>
                </a:solidFill>
                <a:latin typeface="宋体" charset="0"/>
                <a:ea typeface="宋体" charset="0"/>
              </a:rPr>
              <a:t>为根据的文献和数据</a:t>
            </a:r>
            <a:endParaRPr lang="zh-CN" altLang="en-US" dirty="0">
              <a:latin typeface="宋体" charset="0"/>
              <a:ea typeface="宋体" charset="0"/>
            </a:endParaRPr>
          </a:p>
          <a:p>
            <a:pPr lvl="1">
              <a:spcBef>
                <a:spcPct val="50000"/>
              </a:spcBef>
              <a:defRPr/>
            </a:pPr>
            <a:r>
              <a:rPr lang="zh-CN" altLang="en-US" dirty="0">
                <a:solidFill>
                  <a:srgbClr val="0000FF"/>
                </a:solidFill>
                <a:latin typeface="宋体" charset="0"/>
                <a:ea typeface="宋体" charset="0"/>
              </a:rPr>
              <a:t>反对者认为：</a:t>
            </a:r>
            <a:r>
              <a:rPr lang="en-US" altLang="zh-CN" dirty="0">
                <a:solidFill>
                  <a:srgbClr val="FF0000"/>
                </a:solidFill>
                <a:latin typeface="宋体" charset="0"/>
                <a:ea typeface="宋体" charset="0"/>
              </a:rPr>
              <a:t>LOC</a:t>
            </a:r>
            <a:r>
              <a:rPr lang="zh-CN" altLang="en-US" dirty="0">
                <a:solidFill>
                  <a:srgbClr val="FF0000"/>
                </a:solidFill>
                <a:latin typeface="宋体" charset="0"/>
                <a:ea typeface="宋体" charset="0"/>
              </a:rPr>
              <a:t>度量与程序设计语言有关</a:t>
            </a:r>
            <a:r>
              <a:rPr lang="zh-CN" altLang="en-US" dirty="0">
                <a:latin typeface="宋体" charset="0"/>
                <a:ea typeface="宋体" charset="0"/>
              </a:rPr>
              <a:t>，它们不适用于设计很好且较短的程序，也</a:t>
            </a:r>
            <a:r>
              <a:rPr lang="zh-CN" altLang="en-US" dirty="0">
                <a:solidFill>
                  <a:srgbClr val="FF0000"/>
                </a:solidFill>
                <a:latin typeface="宋体" charset="0"/>
                <a:ea typeface="宋体" charset="0"/>
              </a:rPr>
              <a:t>不适合于非过程型语言</a:t>
            </a:r>
            <a:r>
              <a:rPr lang="zh-CN" altLang="en-US" dirty="0">
                <a:latin typeface="宋体" charset="0"/>
                <a:ea typeface="宋体" charset="0"/>
              </a:rPr>
              <a:t>。若在估算中使用，很难达到要求的详细程度</a:t>
            </a:r>
            <a:r>
              <a:rPr lang="zh-CN" altLang="en-US" dirty="0">
                <a:solidFill>
                  <a:srgbClr val="0000FF"/>
                </a:solidFill>
                <a:latin typeface="宋体" charset="0"/>
                <a:ea typeface="宋体" charset="0"/>
              </a:rPr>
              <a:t>（计划者必须在分析和设计远未完成之前就要估算出需要生产的</a:t>
            </a:r>
            <a:r>
              <a:rPr lang="en-US" altLang="zh-CN" dirty="0">
                <a:solidFill>
                  <a:srgbClr val="0000FF"/>
                </a:solidFill>
                <a:latin typeface="宋体" charset="0"/>
                <a:ea typeface="宋体" charset="0"/>
              </a:rPr>
              <a:t>LOC</a:t>
            </a:r>
            <a:r>
              <a:rPr lang="zh-CN" altLang="en-US" dirty="0">
                <a:solidFill>
                  <a:srgbClr val="0000FF"/>
                </a:solidFill>
                <a:latin typeface="宋体" charset="0"/>
                <a:ea typeface="宋体" charset="0"/>
              </a:rPr>
              <a:t>）</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a:lstStyle/>
          <a:p>
            <a:r>
              <a:rPr lang="zh-CN" altLang="en-US">
                <a:latin typeface="Garamond" charset="0"/>
                <a:ea typeface="宋体" charset="0"/>
              </a:rPr>
              <a:t>面向功能的度量</a:t>
            </a:r>
          </a:p>
        </p:txBody>
      </p:sp>
      <p:sp>
        <p:nvSpPr>
          <p:cNvPr id="4" name="Rectangle 3"/>
          <p:cNvSpPr txBox="1">
            <a:spLocks noChangeArrowheads="1"/>
          </p:cNvSpPr>
          <p:nvPr/>
        </p:nvSpPr>
        <p:spPr bwMode="auto">
          <a:xfrm>
            <a:off x="468313" y="981075"/>
            <a:ext cx="82804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面向功能的软件度量使用软件所提供的功能的测量作为规范化值。因为</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功能</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不能直接测量，所以必须通过利用其它直接的测量来间接地导出。</a:t>
            </a:r>
            <a:r>
              <a:rPr kumimoji="0" lang="zh-CN" altLang="en-US" sz="2800" b="1" dirty="0">
                <a:solidFill>
                  <a:srgbClr val="0000FF"/>
                </a:solidFill>
                <a:latin typeface="楷体_GB2312" charset="0"/>
                <a:ea typeface="楷体_GB2312" charset="0"/>
                <a:cs typeface="楷体_GB2312" charset="0"/>
              </a:rPr>
              <a:t>面向功能度量是由</a:t>
            </a:r>
            <a:r>
              <a:rPr kumimoji="0" lang="en-US" altLang="zh-CN" sz="2800" b="1" dirty="0">
                <a:solidFill>
                  <a:srgbClr val="0000FF"/>
                </a:solidFill>
                <a:latin typeface="楷体_GB2312" charset="0"/>
                <a:ea typeface="楷体_GB2312" charset="0"/>
                <a:cs typeface="楷体_GB2312" charset="0"/>
              </a:rPr>
              <a:t>Albrecht</a:t>
            </a:r>
            <a:r>
              <a:rPr kumimoji="0" lang="zh-CN" altLang="en-US" sz="2800" b="1" dirty="0">
                <a:solidFill>
                  <a:srgbClr val="0000FF"/>
                </a:solidFill>
                <a:latin typeface="楷体_GB2312" charset="0"/>
                <a:ea typeface="楷体_GB2312" charset="0"/>
                <a:cs typeface="楷体_GB2312" charset="0"/>
              </a:rPr>
              <a:t>首先提出来的，</a:t>
            </a:r>
            <a:r>
              <a:rPr kumimoji="0" lang="zh-CN" altLang="en-US" sz="2800" b="1" dirty="0">
                <a:solidFill>
                  <a:srgbClr val="000000"/>
                </a:solidFill>
                <a:latin typeface="楷体_GB2312" charset="0"/>
                <a:ea typeface="楷体_GB2312" charset="0"/>
                <a:cs typeface="楷体_GB2312" charset="0"/>
              </a:rPr>
              <a:t>他建议一种称为</a:t>
            </a:r>
            <a:r>
              <a:rPr kumimoji="0" lang="zh-CN" altLang="en-US" sz="2800" b="1" dirty="0">
                <a:solidFill>
                  <a:srgbClr val="FF3300"/>
                </a:solidFill>
                <a:latin typeface="楷体_GB2312" charset="0"/>
                <a:ea typeface="楷体_GB2312" charset="0"/>
                <a:cs typeface="楷体_GB2312" charset="0"/>
              </a:rPr>
              <a:t>功能点</a:t>
            </a:r>
            <a:r>
              <a:rPr kumimoji="0" lang="zh-CN" altLang="en-US" sz="2800" b="1" dirty="0">
                <a:solidFill>
                  <a:srgbClr val="000000"/>
                </a:solidFill>
                <a:latin typeface="楷体_GB2312" charset="0"/>
                <a:ea typeface="楷体_GB2312" charset="0"/>
                <a:cs typeface="楷体_GB2312" charset="0"/>
              </a:rPr>
              <a:t>的测量</a:t>
            </a:r>
            <a:r>
              <a:rPr kumimoji="0" lang="zh-CN" altLang="en-US" sz="2800" b="1" dirty="0">
                <a:solidFill>
                  <a:srgbClr val="0000FF"/>
                </a:solidFill>
                <a:latin typeface="楷体_GB2312" charset="0"/>
                <a:ea typeface="楷体_GB2312" charset="0"/>
                <a:cs typeface="楷体_GB2312" charset="0"/>
              </a:rPr>
              <a:t>。</a:t>
            </a:r>
          </a:p>
          <a:p>
            <a:pPr>
              <a:lnSpc>
                <a:spcPct val="125000"/>
              </a:lnSpc>
              <a:spcBef>
                <a:spcPct val="20000"/>
              </a:spcBef>
              <a:buClr>
                <a:schemeClr val="accent1"/>
              </a:buClr>
              <a:buSzPct val="65000"/>
              <a:buFont typeface="Wingdings" charset="0"/>
              <a:buChar char="n"/>
            </a:pPr>
            <a:r>
              <a:rPr kumimoji="0" lang="zh-CN" altLang="en-US" sz="2800" b="1" dirty="0">
                <a:solidFill>
                  <a:srgbClr val="FF3300"/>
                </a:solidFill>
                <a:latin typeface="楷体_GB2312" charset="0"/>
                <a:ea typeface="楷体_GB2312" charset="0"/>
                <a:cs typeface="楷体_GB2312" charset="0"/>
              </a:rPr>
              <a:t>功能点</a:t>
            </a:r>
            <a:r>
              <a:rPr kumimoji="0" lang="zh-CN" altLang="en-US" sz="2800" b="1" dirty="0">
                <a:solidFill>
                  <a:srgbClr val="0000FF"/>
                </a:solidFill>
                <a:latin typeface="楷体_GB2312" charset="0"/>
                <a:ea typeface="楷体_GB2312" charset="0"/>
                <a:cs typeface="楷体_GB2312" charset="0"/>
              </a:rPr>
              <a:t>是基于</a:t>
            </a:r>
            <a:r>
              <a:rPr kumimoji="0" lang="zh-CN" altLang="en-US" sz="2800" b="1" dirty="0">
                <a:solidFill>
                  <a:srgbClr val="FF3300"/>
                </a:solidFill>
                <a:latin typeface="楷体_GB2312" charset="0"/>
                <a:ea typeface="楷体_GB2312" charset="0"/>
                <a:cs typeface="楷体_GB2312" charset="0"/>
              </a:rPr>
              <a:t>软件信息域的特性</a:t>
            </a:r>
            <a:r>
              <a:rPr kumimoji="0" lang="zh-CN" altLang="en-US" sz="2800" b="1" dirty="0">
                <a:solidFill>
                  <a:srgbClr val="0000FF"/>
                </a:solidFill>
                <a:latin typeface="楷体_GB2312" charset="0"/>
                <a:ea typeface="楷体_GB2312" charset="0"/>
                <a:cs typeface="楷体_GB2312" charset="0"/>
              </a:rPr>
              <a:t>及</a:t>
            </a:r>
            <a:r>
              <a:rPr kumimoji="0" lang="zh-CN" altLang="en-US" sz="2800" b="1" dirty="0">
                <a:solidFill>
                  <a:srgbClr val="FF3300"/>
                </a:solidFill>
                <a:latin typeface="楷体_GB2312" charset="0"/>
                <a:ea typeface="楷体_GB2312" charset="0"/>
                <a:cs typeface="楷体_GB2312" charset="0"/>
              </a:rPr>
              <a:t>软件复杂性</a:t>
            </a:r>
            <a:r>
              <a:rPr kumimoji="0" lang="zh-CN" altLang="en-US" sz="2800" b="1" dirty="0">
                <a:solidFill>
                  <a:srgbClr val="0000FF"/>
                </a:solidFill>
                <a:latin typeface="楷体_GB2312" charset="0"/>
                <a:ea typeface="楷体_GB2312" charset="0"/>
                <a:cs typeface="楷体_GB2312" charset="0"/>
              </a:rPr>
              <a:t>的评估而导出的。</a:t>
            </a:r>
            <a:endParaRPr kumimoji="0" lang="zh-CN" altLang="en-US" sz="2800" b="1" dirty="0">
              <a:latin typeface="楷体_GB2312" charset="0"/>
              <a:ea typeface="楷体_GB2312" charset="0"/>
              <a:cs typeface="楷体_GB2312" charset="0"/>
            </a:endParaRPr>
          </a:p>
          <a:p>
            <a:pPr>
              <a:lnSpc>
                <a:spcPct val="125000"/>
              </a:lnSpc>
              <a:spcBef>
                <a:spcPct val="20000"/>
              </a:spcBef>
              <a:buClr>
                <a:schemeClr val="accent1"/>
              </a:buClr>
              <a:buSzPct val="65000"/>
              <a:buFont typeface="Wingdings" charset="0"/>
              <a:buChar char="n"/>
            </a:pPr>
            <a:endParaRPr kumimoji="0" lang="en-US" altLang="zh-CN" sz="2800" b="1" dirty="0">
              <a:latin typeface="楷体_GB2312" charset="0"/>
              <a:ea typeface="楷体_GB2312" charset="0"/>
              <a:cs typeface="楷体_GB2312"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25</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IV</a:t>
            </a:r>
            <a:r>
              <a:rPr lang="zh-CN" altLang="en-US" dirty="0">
                <a:effectLst>
                  <a:outerShdw blurRad="38100" dist="38100" dir="2700000" algn="tl">
                    <a:srgbClr val="DDDDDD"/>
                  </a:outerShdw>
                </a:effectLst>
                <a:latin typeface="Garamond" charset="0"/>
                <a:ea typeface="宋体" charset="0"/>
              </a:rPr>
              <a:t>）</a:t>
            </a:r>
          </a:p>
        </p:txBody>
      </p:sp>
      <p:sp>
        <p:nvSpPr>
          <p:cNvPr id="13315" name="Rectangle 3"/>
          <p:cNvSpPr>
            <a:spLocks noGrp="1" noChangeArrowheads="1"/>
          </p:cNvSpPr>
          <p:nvPr>
            <p:ph idx="1"/>
          </p:nvPr>
        </p:nvSpPr>
        <p:spPr>
          <a:xfrm>
            <a:off x="0" y="1124744"/>
            <a:ext cx="9144000" cy="4572000"/>
          </a:xfrm>
        </p:spPr>
        <p:txBody>
          <a:bodyPr/>
          <a:lstStyle/>
          <a:p>
            <a:pPr>
              <a:spcBef>
                <a:spcPct val="50000"/>
              </a:spcBef>
              <a:defRPr/>
            </a:pPr>
            <a:r>
              <a:rPr lang="zh-CN" altLang="en-US" dirty="0">
                <a:latin typeface="宋体" charset="0"/>
                <a:ea typeface="宋体" charset="0"/>
              </a:rPr>
              <a:t>面向功能的度量</a:t>
            </a:r>
          </a:p>
          <a:p>
            <a:pPr lvl="1">
              <a:spcBef>
                <a:spcPct val="50000"/>
              </a:spcBef>
              <a:defRPr/>
            </a:pPr>
            <a:r>
              <a:rPr lang="zh-CN" altLang="en-US" dirty="0">
                <a:solidFill>
                  <a:srgbClr val="000000"/>
                </a:solidFill>
                <a:latin typeface="宋体" charset="0"/>
                <a:ea typeface="宋体" charset="0"/>
              </a:rPr>
              <a:t>主要考虑</a:t>
            </a:r>
            <a:r>
              <a:rPr lang="zh-CN" altLang="en-US" dirty="0">
                <a:solidFill>
                  <a:srgbClr val="FF0000"/>
                </a:solidFill>
                <a:latin typeface="宋体" charset="0"/>
                <a:ea typeface="宋体" charset="0"/>
              </a:rPr>
              <a:t>程序的</a:t>
            </a:r>
            <a:r>
              <a:rPr lang="zh-CN" altLang="en-US" dirty="0">
                <a:solidFill>
                  <a:srgbClr val="000000"/>
                </a:solidFill>
                <a:latin typeface="Times New Roman" charset="0"/>
                <a:ea typeface="宋体" charset="0"/>
              </a:rPr>
              <a:t>“</a:t>
            </a:r>
            <a:r>
              <a:rPr lang="zh-CN" altLang="en-US" dirty="0">
                <a:solidFill>
                  <a:srgbClr val="FF0000"/>
                </a:solidFill>
                <a:latin typeface="宋体" charset="0"/>
                <a:ea typeface="宋体" charset="0"/>
              </a:rPr>
              <a:t>功能性</a:t>
            </a:r>
            <a:r>
              <a:rPr lang="zh-CN" altLang="en-US" dirty="0">
                <a:solidFill>
                  <a:srgbClr val="000000"/>
                </a:solidFill>
                <a:latin typeface="Times New Roman" charset="0"/>
                <a:ea typeface="宋体" charset="0"/>
              </a:rPr>
              <a:t>”</a:t>
            </a:r>
            <a:r>
              <a:rPr lang="zh-CN" altLang="en-US" dirty="0">
                <a:solidFill>
                  <a:srgbClr val="000000"/>
                </a:solidFill>
                <a:latin typeface="宋体" charset="0"/>
                <a:ea typeface="宋体" charset="0"/>
              </a:rPr>
              <a:t>和</a:t>
            </a:r>
            <a:r>
              <a:rPr lang="zh-CN" altLang="en-US" dirty="0">
                <a:solidFill>
                  <a:srgbClr val="000000"/>
                </a:solidFill>
                <a:latin typeface="Times New Roman" charset="0"/>
                <a:ea typeface="宋体" charset="0"/>
              </a:rPr>
              <a:t>“</a:t>
            </a:r>
            <a:r>
              <a:rPr lang="zh-CN" altLang="en-US" dirty="0">
                <a:solidFill>
                  <a:srgbClr val="FF0000"/>
                </a:solidFill>
                <a:latin typeface="宋体" charset="0"/>
                <a:ea typeface="宋体" charset="0"/>
              </a:rPr>
              <a:t>实用性</a:t>
            </a:r>
            <a:r>
              <a:rPr lang="zh-CN" altLang="en-US" dirty="0">
                <a:solidFill>
                  <a:srgbClr val="000000"/>
                </a:solidFill>
                <a:latin typeface="Times New Roman" charset="0"/>
                <a:ea typeface="宋体" charset="0"/>
              </a:rPr>
              <a:t>”</a:t>
            </a:r>
            <a:r>
              <a:rPr lang="zh-CN" altLang="en-US" dirty="0">
                <a:solidFill>
                  <a:srgbClr val="000000"/>
                </a:solidFill>
                <a:latin typeface="宋体" charset="0"/>
                <a:ea typeface="宋体" charset="0"/>
              </a:rPr>
              <a:t>，</a:t>
            </a:r>
            <a:r>
              <a:rPr lang="zh-CN" altLang="en-US" dirty="0">
                <a:solidFill>
                  <a:srgbClr val="FF0000"/>
                </a:solidFill>
                <a:latin typeface="宋体" charset="0"/>
                <a:ea typeface="宋体" charset="0"/>
              </a:rPr>
              <a:t>而不是对</a:t>
            </a:r>
            <a:r>
              <a:rPr lang="en-US" altLang="zh-CN" dirty="0">
                <a:solidFill>
                  <a:srgbClr val="FF0000"/>
                </a:solidFill>
                <a:latin typeface="宋体" charset="0"/>
                <a:ea typeface="宋体" charset="0"/>
              </a:rPr>
              <a:t>LOC</a:t>
            </a:r>
            <a:r>
              <a:rPr lang="zh-CN" altLang="en-US" dirty="0">
                <a:solidFill>
                  <a:srgbClr val="FF0000"/>
                </a:solidFill>
                <a:latin typeface="宋体" charset="0"/>
                <a:ea typeface="宋体" charset="0"/>
              </a:rPr>
              <a:t>计数</a:t>
            </a:r>
            <a:endParaRPr lang="zh-CN" altLang="en-US" dirty="0">
              <a:solidFill>
                <a:srgbClr val="0000FF"/>
              </a:solidFill>
              <a:latin typeface="宋体" charset="0"/>
              <a:ea typeface="宋体" charset="0"/>
            </a:endParaRPr>
          </a:p>
          <a:p>
            <a:pPr lvl="1">
              <a:spcBef>
                <a:spcPct val="50000"/>
              </a:spcBef>
              <a:defRPr/>
            </a:pPr>
            <a:r>
              <a:rPr lang="zh-CN" altLang="en-US" dirty="0">
                <a:solidFill>
                  <a:srgbClr val="FF6600"/>
                </a:solidFill>
                <a:latin typeface="宋体" charset="0"/>
                <a:ea typeface="宋体" charset="0"/>
              </a:rPr>
              <a:t>功能点</a:t>
            </a:r>
          </a:p>
          <a:p>
            <a:pPr lvl="2">
              <a:spcBef>
                <a:spcPct val="50000"/>
              </a:spcBef>
              <a:defRPr/>
            </a:pPr>
            <a:r>
              <a:rPr lang="zh-CN" altLang="en-US" sz="2800" dirty="0">
                <a:solidFill>
                  <a:srgbClr val="000000"/>
                </a:solidFill>
                <a:latin typeface="宋体" charset="0"/>
                <a:ea typeface="宋体" charset="0"/>
              </a:rPr>
              <a:t>利用</a:t>
            </a:r>
            <a:r>
              <a:rPr lang="zh-CN" altLang="en-US" sz="2800" dirty="0">
                <a:latin typeface="宋体" charset="0"/>
                <a:ea typeface="宋体" charset="0"/>
              </a:rPr>
              <a:t>软件信息域</a:t>
            </a:r>
            <a:r>
              <a:rPr lang="zh-CN" altLang="en-US" sz="2800" dirty="0">
                <a:solidFill>
                  <a:srgbClr val="000000"/>
                </a:solidFill>
                <a:latin typeface="宋体" charset="0"/>
                <a:ea typeface="宋体" charset="0"/>
              </a:rPr>
              <a:t>中的</a:t>
            </a:r>
            <a:r>
              <a:rPr lang="zh-CN" altLang="en-US" sz="2800" dirty="0">
                <a:solidFill>
                  <a:srgbClr val="FF6600"/>
                </a:solidFill>
                <a:latin typeface="宋体" charset="0"/>
                <a:ea typeface="宋体" charset="0"/>
              </a:rPr>
              <a:t>一些计数</a:t>
            </a:r>
            <a:r>
              <a:rPr lang="zh-CN" altLang="en-US" sz="2800" dirty="0">
                <a:solidFill>
                  <a:srgbClr val="000000"/>
                </a:solidFill>
                <a:latin typeface="宋体" charset="0"/>
                <a:ea typeface="宋体" charset="0"/>
              </a:rPr>
              <a:t>和</a:t>
            </a:r>
            <a:r>
              <a:rPr lang="zh-CN" altLang="en-US" sz="2800" dirty="0">
                <a:latin typeface="宋体" charset="0"/>
                <a:ea typeface="宋体" charset="0"/>
              </a:rPr>
              <a:t>软件复杂性估计</a:t>
            </a:r>
            <a:r>
              <a:rPr lang="zh-CN" altLang="en-US" sz="2800" dirty="0">
                <a:solidFill>
                  <a:srgbClr val="000000"/>
                </a:solidFill>
                <a:latin typeface="宋体" charset="0"/>
                <a:ea typeface="宋体" charset="0"/>
              </a:rPr>
              <a:t>的</a:t>
            </a:r>
            <a:r>
              <a:rPr lang="zh-CN" altLang="en-US" sz="2800" dirty="0">
                <a:solidFill>
                  <a:srgbClr val="FF6600"/>
                </a:solidFill>
                <a:latin typeface="宋体" charset="0"/>
                <a:ea typeface="宋体" charset="0"/>
              </a:rPr>
              <a:t>经验关系式</a:t>
            </a:r>
            <a:r>
              <a:rPr lang="zh-CN" altLang="en-US" sz="2800" dirty="0">
                <a:solidFill>
                  <a:srgbClr val="000000"/>
                </a:solidFill>
                <a:latin typeface="宋体" charset="0"/>
                <a:ea typeface="宋体" charset="0"/>
              </a:rPr>
              <a:t>而导出</a:t>
            </a:r>
            <a:r>
              <a:rPr lang="zh-CN" altLang="en-US" sz="2800" dirty="0">
                <a:solidFill>
                  <a:srgbClr val="FF0000"/>
                </a:solidFill>
                <a:latin typeface="宋体" charset="0"/>
                <a:ea typeface="宋体" charset="0"/>
              </a:rPr>
              <a:t>功能点</a:t>
            </a:r>
            <a:r>
              <a:rPr lang="en-US" altLang="zh-CN" sz="2800" dirty="0">
                <a:solidFill>
                  <a:srgbClr val="FF0000"/>
                </a:solidFill>
                <a:latin typeface="宋体" charset="0"/>
                <a:ea typeface="宋体" charset="0"/>
              </a:rPr>
              <a:t>FP</a:t>
            </a:r>
            <a:endParaRPr lang="en-US" altLang="zh-CN" sz="2800" dirty="0">
              <a:solidFill>
                <a:srgbClr val="0000FF"/>
              </a:solidFill>
              <a:latin typeface="宋体" charset="0"/>
              <a:ea typeface="宋体"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2"/>
          </p:nvPr>
        </p:nvSpPr>
        <p:spPr/>
        <p:txBody>
          <a:bodyPr/>
          <a:lstStyle/>
          <a:p>
            <a:pPr>
              <a:defRPr/>
            </a:pPr>
            <a:fld id="{F256198E-2EEB-8D41-9E55-C0E4B924D53F}"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512"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V</a:t>
            </a:r>
            <a:r>
              <a:rPr lang="zh-CN" altLang="en-US" dirty="0">
                <a:effectLst>
                  <a:outerShdw blurRad="38100" dist="38100" dir="2700000" algn="tl">
                    <a:srgbClr val="DDDDDD"/>
                  </a:outerShdw>
                </a:effectLst>
                <a:latin typeface="Garamond" charset="0"/>
                <a:ea typeface="宋体" charset="0"/>
              </a:rPr>
              <a:t>）</a:t>
            </a:r>
          </a:p>
        </p:txBody>
      </p:sp>
      <p:sp>
        <p:nvSpPr>
          <p:cNvPr id="20483" name="Rectangle 3"/>
          <p:cNvSpPr>
            <a:spLocks noGrp="1" noChangeArrowheads="1"/>
          </p:cNvSpPr>
          <p:nvPr>
            <p:ph idx="1"/>
          </p:nvPr>
        </p:nvSpPr>
        <p:spPr>
          <a:xfrm>
            <a:off x="0" y="1052736"/>
            <a:ext cx="9144000" cy="5638800"/>
          </a:xfrm>
        </p:spPr>
        <p:txBody>
          <a:bodyPr/>
          <a:lstStyle/>
          <a:p>
            <a:pPr>
              <a:lnSpc>
                <a:spcPct val="90000"/>
              </a:lnSpc>
              <a:defRPr/>
            </a:pPr>
            <a:r>
              <a:rPr lang="zh-CN" altLang="en-US" dirty="0">
                <a:latin typeface="宋体" charset="0"/>
                <a:ea typeface="宋体" charset="0"/>
              </a:rPr>
              <a:t>功能点计算：</a:t>
            </a:r>
            <a:endParaRPr lang="zh-CN" altLang="en-US" dirty="0">
              <a:solidFill>
                <a:srgbClr val="0000FF"/>
              </a:solidFill>
              <a:latin typeface="宋体" charset="0"/>
              <a:ea typeface="宋体" charset="0"/>
            </a:endParaRPr>
          </a:p>
          <a:p>
            <a:pPr lvl="1">
              <a:lnSpc>
                <a:spcPct val="90000"/>
              </a:lnSpc>
              <a:defRPr/>
            </a:pPr>
            <a:r>
              <a:rPr lang="zh-CN" altLang="en-US" dirty="0">
                <a:solidFill>
                  <a:srgbClr val="FF0000"/>
                </a:solidFill>
                <a:latin typeface="宋体" charset="0"/>
                <a:ea typeface="宋体" charset="0"/>
              </a:rPr>
              <a:t>用户输入数：</a:t>
            </a:r>
            <a:r>
              <a:rPr lang="zh-CN" altLang="en-US" dirty="0">
                <a:latin typeface="宋体" charset="0"/>
                <a:ea typeface="宋体" charset="0"/>
              </a:rPr>
              <a:t>面向应用的输入数据</a:t>
            </a:r>
            <a:r>
              <a:rPr lang="en-US" altLang="zh-CN" dirty="0">
                <a:latin typeface="宋体" charset="0"/>
                <a:ea typeface="宋体" charset="0"/>
              </a:rPr>
              <a:t>,</a:t>
            </a:r>
            <a:r>
              <a:rPr lang="zh-CN" altLang="en-US" dirty="0">
                <a:solidFill>
                  <a:srgbClr val="0000FF"/>
                </a:solidFill>
                <a:latin typeface="宋体" charset="0"/>
                <a:ea typeface="宋体" charset="0"/>
              </a:rPr>
              <a:t>包括</a:t>
            </a:r>
            <a:r>
              <a:rPr lang="zh-CN" altLang="en-US" dirty="0">
                <a:solidFill>
                  <a:srgbClr val="FF6600"/>
                </a:solidFill>
                <a:latin typeface="宋体" charset="0"/>
                <a:ea typeface="宋体" charset="0"/>
              </a:rPr>
              <a:t>对话框、屏幕信息</a:t>
            </a:r>
            <a:r>
              <a:rPr lang="zh-CN" altLang="en-US" dirty="0">
                <a:solidFill>
                  <a:srgbClr val="0000FF"/>
                </a:solidFill>
                <a:latin typeface="宋体" charset="0"/>
                <a:ea typeface="宋体" charset="0"/>
              </a:rPr>
              <a:t>、</a:t>
            </a:r>
            <a:r>
              <a:rPr lang="zh-CN" altLang="en-US" dirty="0">
                <a:solidFill>
                  <a:srgbClr val="FF6600"/>
                </a:solidFill>
                <a:latin typeface="宋体" charset="0"/>
                <a:ea typeface="宋体" charset="0"/>
              </a:rPr>
              <a:t>控件</a:t>
            </a:r>
            <a:r>
              <a:rPr lang="zh-CN" altLang="en-US" dirty="0">
                <a:solidFill>
                  <a:srgbClr val="0000FF"/>
                </a:solidFill>
                <a:latin typeface="宋体" charset="0"/>
                <a:ea typeface="宋体" charset="0"/>
              </a:rPr>
              <a:t>等。</a:t>
            </a:r>
            <a:endParaRPr lang="zh-CN" altLang="en-US" dirty="0">
              <a:latin typeface="宋体" charset="0"/>
              <a:ea typeface="宋体" charset="0"/>
            </a:endParaRPr>
          </a:p>
          <a:p>
            <a:pPr lvl="1">
              <a:lnSpc>
                <a:spcPct val="90000"/>
              </a:lnSpc>
              <a:defRPr/>
            </a:pPr>
            <a:r>
              <a:rPr lang="zh-CN" altLang="en-US" dirty="0">
                <a:solidFill>
                  <a:srgbClr val="FF0000"/>
                </a:solidFill>
                <a:latin typeface="宋体" charset="0"/>
                <a:ea typeface="宋体" charset="0"/>
              </a:rPr>
              <a:t>用户输出数：</a:t>
            </a:r>
            <a:r>
              <a:rPr lang="zh-CN" altLang="en-US" dirty="0">
                <a:latin typeface="宋体" charset="0"/>
                <a:ea typeface="宋体" charset="0"/>
              </a:rPr>
              <a:t>面向应用的输出信息</a:t>
            </a:r>
            <a:r>
              <a:rPr lang="zh-CN" altLang="en-US" dirty="0">
                <a:solidFill>
                  <a:srgbClr val="0000FF"/>
                </a:solidFill>
                <a:latin typeface="宋体" charset="0"/>
                <a:ea typeface="宋体" charset="0"/>
              </a:rPr>
              <a:t>，包括</a:t>
            </a:r>
            <a:r>
              <a:rPr lang="zh-CN" altLang="en-US" dirty="0">
                <a:solidFill>
                  <a:srgbClr val="FF6600"/>
                </a:solidFill>
                <a:latin typeface="宋体" charset="0"/>
                <a:ea typeface="宋体" charset="0"/>
              </a:rPr>
              <a:t>报告</a:t>
            </a:r>
            <a:r>
              <a:rPr lang="zh-CN" altLang="en-US" dirty="0">
                <a:solidFill>
                  <a:srgbClr val="0000FF"/>
                </a:solidFill>
                <a:latin typeface="宋体" charset="0"/>
                <a:ea typeface="宋体" charset="0"/>
              </a:rPr>
              <a:t>、</a:t>
            </a:r>
            <a:r>
              <a:rPr lang="zh-CN" altLang="en-US" dirty="0">
                <a:solidFill>
                  <a:srgbClr val="FF6600"/>
                </a:solidFill>
                <a:latin typeface="宋体" charset="0"/>
                <a:ea typeface="宋体" charset="0"/>
              </a:rPr>
              <a:t>屏幕信息</a:t>
            </a:r>
            <a:r>
              <a:rPr lang="zh-CN" altLang="en-US" dirty="0">
                <a:solidFill>
                  <a:srgbClr val="0000FF"/>
                </a:solidFill>
                <a:latin typeface="宋体" charset="0"/>
                <a:ea typeface="宋体" charset="0"/>
              </a:rPr>
              <a:t>、</a:t>
            </a:r>
            <a:r>
              <a:rPr lang="zh-CN" altLang="en-US" dirty="0">
                <a:solidFill>
                  <a:srgbClr val="FF6600"/>
                </a:solidFill>
                <a:latin typeface="宋体" charset="0"/>
                <a:ea typeface="宋体" charset="0"/>
              </a:rPr>
              <a:t>错误信息</a:t>
            </a:r>
            <a:r>
              <a:rPr lang="zh-CN" altLang="en-US" dirty="0">
                <a:solidFill>
                  <a:srgbClr val="0000FF"/>
                </a:solidFill>
                <a:latin typeface="宋体" charset="0"/>
                <a:ea typeface="宋体" charset="0"/>
              </a:rPr>
              <a:t>等。</a:t>
            </a:r>
            <a:endParaRPr lang="zh-CN" altLang="en-US" u="sng" dirty="0">
              <a:solidFill>
                <a:srgbClr val="0000FF"/>
              </a:solidFill>
              <a:latin typeface="宋体" charset="0"/>
              <a:ea typeface="宋体" charset="0"/>
            </a:endParaRPr>
          </a:p>
          <a:p>
            <a:pPr lvl="1">
              <a:lnSpc>
                <a:spcPct val="90000"/>
              </a:lnSpc>
              <a:defRPr/>
            </a:pPr>
            <a:r>
              <a:rPr lang="zh-CN" altLang="en-US" dirty="0">
                <a:solidFill>
                  <a:srgbClr val="FF0000"/>
                </a:solidFill>
                <a:latin typeface="宋体" charset="0"/>
                <a:ea typeface="宋体" charset="0"/>
              </a:rPr>
              <a:t>用户查询数：</a:t>
            </a:r>
            <a:r>
              <a:rPr lang="zh-CN" altLang="en-US" dirty="0">
                <a:latin typeface="宋体" charset="0"/>
                <a:ea typeface="宋体" charset="0"/>
              </a:rPr>
              <a:t>查询是一种联机的交互操作，每次询问</a:t>
            </a:r>
            <a:r>
              <a:rPr lang="en-US" altLang="zh-CN" dirty="0">
                <a:latin typeface="宋体" charset="0"/>
                <a:ea typeface="宋体" charset="0"/>
              </a:rPr>
              <a:t>/</a:t>
            </a:r>
            <a:r>
              <a:rPr lang="zh-CN" altLang="en-US" dirty="0">
                <a:latin typeface="宋体" charset="0"/>
                <a:ea typeface="宋体" charset="0"/>
              </a:rPr>
              <a:t>响应具备应计数：</a:t>
            </a:r>
            <a:r>
              <a:rPr lang="zh-CN" altLang="en-US" dirty="0">
                <a:solidFill>
                  <a:srgbClr val="FF6600"/>
                </a:solidFill>
                <a:latin typeface="宋体" charset="0"/>
                <a:ea typeface="宋体" charset="0"/>
              </a:rPr>
              <a:t>输入</a:t>
            </a:r>
            <a:r>
              <a:rPr lang="en-US" altLang="zh-CN" dirty="0">
                <a:solidFill>
                  <a:srgbClr val="FF6600"/>
                </a:solidFill>
                <a:latin typeface="宋体" charset="0"/>
                <a:ea typeface="宋体" charset="0"/>
              </a:rPr>
              <a:t>/</a:t>
            </a:r>
            <a:r>
              <a:rPr lang="zh-CN" altLang="en-US" dirty="0">
                <a:solidFill>
                  <a:srgbClr val="FF6600"/>
                </a:solidFill>
                <a:latin typeface="宋体" charset="0"/>
                <a:ea typeface="宋体" charset="0"/>
              </a:rPr>
              <a:t>输出的简单组合</a:t>
            </a:r>
          </a:p>
          <a:p>
            <a:pPr lvl="1">
              <a:lnSpc>
                <a:spcPct val="90000"/>
              </a:lnSpc>
              <a:defRPr/>
            </a:pPr>
            <a:r>
              <a:rPr lang="zh-CN" altLang="en-US" dirty="0">
                <a:solidFill>
                  <a:srgbClr val="FF0000"/>
                </a:solidFill>
                <a:latin typeface="宋体" charset="0"/>
                <a:ea typeface="宋体" charset="0"/>
              </a:rPr>
              <a:t>文件数：</a:t>
            </a:r>
            <a:r>
              <a:rPr lang="zh-CN" altLang="en-US" dirty="0">
                <a:latin typeface="宋体" charset="0"/>
                <a:ea typeface="宋体" charset="0"/>
              </a:rPr>
              <a:t>每一个</a:t>
            </a:r>
            <a:r>
              <a:rPr lang="zh-CN" altLang="en-US" dirty="0">
                <a:solidFill>
                  <a:schemeClr val="accent2"/>
                </a:solidFill>
                <a:latin typeface="宋体" charset="0"/>
                <a:ea typeface="宋体" charset="0"/>
              </a:rPr>
              <a:t>逻辑主文件</a:t>
            </a:r>
            <a:r>
              <a:rPr lang="zh-CN" altLang="en-US" dirty="0">
                <a:latin typeface="宋体" charset="0"/>
                <a:ea typeface="宋体" charset="0"/>
              </a:rPr>
              <a:t>都应计数</a:t>
            </a:r>
          </a:p>
          <a:p>
            <a:pPr lvl="2">
              <a:lnSpc>
                <a:spcPct val="90000"/>
              </a:lnSpc>
              <a:defRPr/>
            </a:pPr>
            <a:r>
              <a:rPr lang="zh-CN" altLang="en-US" dirty="0">
                <a:latin typeface="宋体" charset="0"/>
                <a:ea typeface="宋体" charset="0"/>
              </a:rPr>
              <a:t>逻辑主文件是逻辑上的一组数据，可以是一个大数据库的一部分，也可以是一个单独的文件</a:t>
            </a:r>
          </a:p>
          <a:p>
            <a:pPr lvl="1">
              <a:lnSpc>
                <a:spcPct val="90000"/>
              </a:lnSpc>
              <a:defRPr/>
            </a:pPr>
            <a:r>
              <a:rPr lang="zh-CN" altLang="en-US" dirty="0">
                <a:solidFill>
                  <a:srgbClr val="FF0000"/>
                </a:solidFill>
                <a:latin typeface="宋体" charset="0"/>
                <a:ea typeface="宋体" charset="0"/>
              </a:rPr>
              <a:t>外部接口数：</a:t>
            </a:r>
            <a:r>
              <a:rPr lang="zh-CN" altLang="en-US" dirty="0">
                <a:solidFill>
                  <a:schemeClr val="tx2"/>
                </a:solidFill>
                <a:latin typeface="宋体" charset="0"/>
                <a:ea typeface="宋体" charset="0"/>
              </a:rPr>
              <a:t>与系统中其他设备通过外部接口读写信息次数均应计数</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VI</a:t>
            </a:r>
            <a:r>
              <a:rPr lang="zh-CN" altLang="en-US" dirty="0">
                <a:effectLst>
                  <a:outerShdw blurRad="38100" dist="38100" dir="2700000" algn="tl">
                    <a:srgbClr val="DDDDDD"/>
                  </a:outerShdw>
                </a:effectLst>
                <a:latin typeface="Garamond" charset="0"/>
                <a:ea typeface="宋体" charset="0"/>
              </a:rPr>
              <a:t>）</a:t>
            </a:r>
          </a:p>
        </p:txBody>
      </p:sp>
      <p:sp>
        <p:nvSpPr>
          <p:cNvPr id="21507" name="Rectangle 3"/>
          <p:cNvSpPr>
            <a:spLocks noGrp="1" noChangeArrowheads="1"/>
          </p:cNvSpPr>
          <p:nvPr>
            <p:ph idx="1"/>
          </p:nvPr>
        </p:nvSpPr>
        <p:spPr>
          <a:xfrm>
            <a:off x="0" y="908720"/>
            <a:ext cx="9144000" cy="5638800"/>
          </a:xfrm>
        </p:spPr>
        <p:txBody>
          <a:bodyPr/>
          <a:lstStyle/>
          <a:p>
            <a:pPr>
              <a:defRPr/>
            </a:pPr>
            <a:r>
              <a:rPr lang="zh-CN" altLang="en-US" dirty="0">
                <a:latin typeface="宋体" charset="0"/>
                <a:ea typeface="宋体" charset="0"/>
              </a:rPr>
              <a:t>功能点计算（续）</a:t>
            </a:r>
            <a:endParaRPr lang="zh-CN" altLang="en-US" dirty="0">
              <a:solidFill>
                <a:srgbClr val="0000FF"/>
              </a:solidFill>
              <a:latin typeface="宋体" charset="0"/>
              <a:ea typeface="宋体" charset="0"/>
            </a:endParaRPr>
          </a:p>
          <a:p>
            <a:pPr lvl="1">
              <a:defRPr/>
            </a:pPr>
            <a:r>
              <a:rPr lang="zh-CN" altLang="en-US" dirty="0">
                <a:solidFill>
                  <a:srgbClr val="000000"/>
                </a:solidFill>
                <a:latin typeface="宋体" charset="0"/>
                <a:ea typeface="宋体" charset="0"/>
              </a:rPr>
              <a:t>一旦收集到上述数据，就可以计算出</a:t>
            </a:r>
            <a:r>
              <a:rPr lang="zh-CN" altLang="en-US" dirty="0">
                <a:solidFill>
                  <a:srgbClr val="FF0000"/>
                </a:solidFill>
                <a:latin typeface="宋体" charset="0"/>
                <a:ea typeface="宋体" charset="0"/>
              </a:rPr>
              <a:t>与每一个计数相关的复杂性值</a:t>
            </a:r>
            <a:endParaRPr lang="zh-CN" altLang="en-US" dirty="0">
              <a:latin typeface="宋体" charset="0"/>
              <a:ea typeface="宋体" charset="0"/>
            </a:endParaRPr>
          </a:p>
          <a:p>
            <a:pPr lvl="1">
              <a:defRPr/>
            </a:pPr>
            <a:r>
              <a:rPr lang="zh-CN" altLang="en-US" dirty="0">
                <a:solidFill>
                  <a:srgbClr val="000000"/>
                </a:solidFill>
                <a:latin typeface="宋体" charset="0"/>
                <a:ea typeface="宋体" charset="0"/>
              </a:rPr>
              <a:t>一个信息域是</a:t>
            </a:r>
            <a:r>
              <a:rPr lang="zh-CN" altLang="en-US" dirty="0">
                <a:solidFill>
                  <a:srgbClr val="FF6600"/>
                </a:solidFill>
                <a:latin typeface="宋体" charset="0"/>
                <a:ea typeface="宋体" charset="0"/>
              </a:rPr>
              <a:t>简单的</a:t>
            </a:r>
            <a:r>
              <a:rPr lang="zh-CN" altLang="en-US" dirty="0">
                <a:solidFill>
                  <a:srgbClr val="0000FF"/>
                </a:solidFill>
                <a:latin typeface="宋体" charset="0"/>
                <a:ea typeface="宋体" charset="0"/>
              </a:rPr>
              <a:t>、</a:t>
            </a:r>
            <a:r>
              <a:rPr lang="zh-CN" altLang="en-US" dirty="0">
                <a:solidFill>
                  <a:srgbClr val="FF6600"/>
                </a:solidFill>
                <a:latin typeface="宋体" charset="0"/>
                <a:ea typeface="宋体" charset="0"/>
              </a:rPr>
              <a:t>平均的</a:t>
            </a:r>
            <a:r>
              <a:rPr lang="zh-CN" altLang="en-US" dirty="0">
                <a:solidFill>
                  <a:srgbClr val="000000"/>
                </a:solidFill>
                <a:latin typeface="宋体" charset="0"/>
                <a:ea typeface="宋体" charset="0"/>
              </a:rPr>
              <a:t>还是</a:t>
            </a:r>
            <a:r>
              <a:rPr lang="zh-CN" altLang="en-US" dirty="0">
                <a:solidFill>
                  <a:srgbClr val="FF6600"/>
                </a:solidFill>
                <a:latin typeface="宋体" charset="0"/>
                <a:ea typeface="宋体" charset="0"/>
              </a:rPr>
              <a:t>复杂的</a:t>
            </a:r>
            <a:r>
              <a:rPr lang="zh-CN" altLang="en-US" dirty="0">
                <a:solidFill>
                  <a:srgbClr val="0000FF"/>
                </a:solidFill>
                <a:latin typeface="宋体" charset="0"/>
                <a:ea typeface="宋体" charset="0"/>
              </a:rPr>
              <a:t>，</a:t>
            </a:r>
            <a:r>
              <a:rPr lang="zh-CN" altLang="en-US" dirty="0">
                <a:solidFill>
                  <a:srgbClr val="000000"/>
                </a:solidFill>
                <a:latin typeface="宋体" charset="0"/>
                <a:ea typeface="宋体" charset="0"/>
              </a:rPr>
              <a:t>由使用功能点方法的机构</a:t>
            </a:r>
            <a:r>
              <a:rPr lang="zh-CN" altLang="en-US" dirty="0">
                <a:solidFill>
                  <a:srgbClr val="FF0066"/>
                </a:solidFill>
                <a:latin typeface="宋体" charset="0"/>
                <a:ea typeface="宋体" charset="0"/>
              </a:rPr>
              <a:t>自行</a:t>
            </a:r>
            <a:r>
              <a:rPr lang="zh-CN" altLang="en-US" dirty="0">
                <a:solidFill>
                  <a:srgbClr val="000000"/>
                </a:solidFill>
                <a:latin typeface="宋体" charset="0"/>
                <a:ea typeface="宋体" charset="0"/>
              </a:rPr>
              <a:t>确定，从而算出</a:t>
            </a:r>
            <a:r>
              <a:rPr lang="zh-CN" altLang="en-US" dirty="0">
                <a:solidFill>
                  <a:srgbClr val="FF6600"/>
                </a:solidFill>
                <a:latin typeface="宋体" charset="0"/>
                <a:ea typeface="宋体" charset="0"/>
              </a:rPr>
              <a:t>加权计数</a:t>
            </a:r>
            <a:r>
              <a:rPr lang="zh-CN" altLang="en-US" dirty="0">
                <a:solidFill>
                  <a:srgbClr val="0000FF"/>
                </a:solidFill>
                <a:latin typeface="宋体" charset="0"/>
                <a:ea typeface="宋体" charset="0"/>
              </a:rPr>
              <a:t>。</a:t>
            </a:r>
            <a:endParaRPr lang="zh-CN" altLang="en-US" u="sng" dirty="0">
              <a:solidFill>
                <a:srgbClr val="0000FF"/>
              </a:solidFill>
              <a:latin typeface="宋体" charset="0"/>
              <a:ea typeface="宋体" charset="0"/>
            </a:endParaRPr>
          </a:p>
          <a:p>
            <a:pPr lvl="1">
              <a:defRPr/>
            </a:pPr>
            <a:r>
              <a:rPr lang="zh-CN" altLang="en-US" dirty="0">
                <a:solidFill>
                  <a:srgbClr val="000000"/>
                </a:solidFill>
                <a:latin typeface="宋体" charset="0"/>
                <a:ea typeface="宋体" charset="0"/>
              </a:rPr>
              <a:t>计算功能点，使用如下关系式：</a:t>
            </a:r>
          </a:p>
          <a:p>
            <a:pPr>
              <a:buFontTx/>
              <a:buNone/>
              <a:defRPr/>
            </a:pPr>
            <a:r>
              <a:rPr lang="zh-CN" altLang="en-US" sz="2800" dirty="0">
                <a:latin typeface="宋体" charset="0"/>
                <a:ea typeface="宋体" charset="0"/>
              </a:rPr>
              <a:t>		</a:t>
            </a:r>
            <a:r>
              <a:rPr lang="en-US" altLang="zh-CN" sz="2800" dirty="0">
                <a:solidFill>
                  <a:schemeClr val="tx2"/>
                </a:solidFill>
                <a:latin typeface="宋体" charset="0"/>
                <a:ea typeface="宋体" charset="0"/>
              </a:rPr>
              <a:t>FP </a:t>
            </a:r>
            <a:r>
              <a:rPr lang="zh-CN" altLang="en-US" sz="2800" dirty="0">
                <a:solidFill>
                  <a:schemeClr val="tx2"/>
                </a:solidFill>
                <a:latin typeface="宋体" charset="0"/>
                <a:ea typeface="宋体" charset="0"/>
              </a:rPr>
              <a:t>＝ 总计数 </a:t>
            </a:r>
            <a:r>
              <a:rPr lang="en-US" altLang="zh-CN" sz="2800" dirty="0">
                <a:solidFill>
                  <a:schemeClr val="tx2"/>
                </a:solidFill>
                <a:latin typeface="宋体" charset="0"/>
                <a:ea typeface="宋体" charset="0"/>
              </a:rPr>
              <a:t>× ( 0.65</a:t>
            </a:r>
            <a:r>
              <a:rPr lang="zh-CN" altLang="en-US" sz="2800" dirty="0">
                <a:solidFill>
                  <a:schemeClr val="tx2"/>
                </a:solidFill>
                <a:latin typeface="宋体" charset="0"/>
                <a:ea typeface="宋体" charset="0"/>
              </a:rPr>
              <a:t>＋ </a:t>
            </a:r>
            <a:r>
              <a:rPr lang="en-US" altLang="zh-CN" sz="2800" dirty="0">
                <a:solidFill>
                  <a:schemeClr val="tx2"/>
                </a:solidFill>
                <a:latin typeface="宋体" charset="0"/>
                <a:ea typeface="宋体" charset="0"/>
              </a:rPr>
              <a:t>0.01×</a:t>
            </a:r>
            <a:r>
              <a:rPr lang="en-US" altLang="zh-CN" sz="2800" i="1" dirty="0">
                <a:solidFill>
                  <a:schemeClr val="tx2"/>
                </a:solidFill>
                <a:latin typeface="宋体" charset="0"/>
                <a:ea typeface="宋体" charset="0"/>
              </a:rPr>
              <a:t>SUM </a:t>
            </a:r>
            <a:r>
              <a:rPr lang="en-US" altLang="zh-CN" sz="2800" dirty="0">
                <a:solidFill>
                  <a:schemeClr val="tx2"/>
                </a:solidFill>
                <a:latin typeface="宋体" charset="0"/>
                <a:ea typeface="宋体" charset="0"/>
              </a:rPr>
              <a:t>(</a:t>
            </a:r>
            <a:r>
              <a:rPr lang="en-US" altLang="zh-CN" sz="2800" i="1" dirty="0">
                <a:solidFill>
                  <a:schemeClr val="tx2"/>
                </a:solidFill>
                <a:latin typeface="宋体" charset="0"/>
                <a:ea typeface="宋体" charset="0"/>
              </a:rPr>
              <a:t>F</a:t>
            </a:r>
            <a:r>
              <a:rPr lang="en-US" altLang="zh-CN" sz="2800" i="1" baseline="-25000" dirty="0">
                <a:solidFill>
                  <a:schemeClr val="tx2"/>
                </a:solidFill>
                <a:latin typeface="宋体" charset="0"/>
                <a:ea typeface="宋体" charset="0"/>
              </a:rPr>
              <a:t>i</a:t>
            </a:r>
            <a:r>
              <a:rPr lang="en-US" altLang="zh-CN" sz="2800" dirty="0">
                <a:solidFill>
                  <a:schemeClr val="tx2"/>
                </a:solidFill>
                <a:latin typeface="宋体" charset="0"/>
                <a:ea typeface="宋体" charset="0"/>
              </a:rPr>
              <a:t>))</a:t>
            </a:r>
            <a:endParaRPr lang="en-US" altLang="zh-CN" sz="2800" dirty="0">
              <a:solidFill>
                <a:srgbClr val="0000FF"/>
              </a:solidFill>
              <a:latin typeface="宋体" charset="0"/>
              <a:ea typeface="宋体" charset="0"/>
            </a:endParaRPr>
          </a:p>
          <a:p>
            <a:pPr lvl="2">
              <a:defRPr/>
            </a:pPr>
            <a:r>
              <a:rPr lang="en-US" altLang="zh-CN" i="1" dirty="0">
                <a:solidFill>
                  <a:srgbClr val="0000FF"/>
                </a:solidFill>
                <a:latin typeface="宋体" charset="0"/>
                <a:ea typeface="宋体" charset="0"/>
              </a:rPr>
              <a:t>SUM</a:t>
            </a:r>
            <a:r>
              <a:rPr lang="zh-CN" altLang="en-US" dirty="0">
                <a:solidFill>
                  <a:srgbClr val="0000FF"/>
                </a:solidFill>
                <a:latin typeface="宋体" charset="0"/>
                <a:ea typeface="宋体" charset="0"/>
              </a:rPr>
              <a:t>（</a:t>
            </a:r>
            <a:r>
              <a:rPr lang="en-US" altLang="zh-CN" i="1" dirty="0">
                <a:solidFill>
                  <a:srgbClr val="0000FF"/>
                </a:solidFill>
                <a:latin typeface="宋体" charset="0"/>
                <a:ea typeface="宋体" charset="0"/>
              </a:rPr>
              <a:t>F</a:t>
            </a:r>
            <a:r>
              <a:rPr lang="en-US" altLang="zh-CN" i="1" baseline="-25000" dirty="0">
                <a:solidFill>
                  <a:srgbClr val="0000FF"/>
                </a:solidFill>
                <a:latin typeface="宋体" charset="0"/>
                <a:ea typeface="宋体" charset="0"/>
              </a:rPr>
              <a:t>i</a:t>
            </a:r>
            <a:r>
              <a:rPr lang="zh-CN" altLang="en-US" dirty="0">
                <a:solidFill>
                  <a:srgbClr val="0000FF"/>
                </a:solidFill>
                <a:latin typeface="宋体" charset="0"/>
                <a:ea typeface="宋体" charset="0"/>
              </a:rPr>
              <a:t>）是求和函数，</a:t>
            </a:r>
            <a:r>
              <a:rPr lang="en-US" altLang="zh-CN" i="1" dirty="0">
                <a:solidFill>
                  <a:srgbClr val="FF0000"/>
                </a:solidFill>
                <a:latin typeface="宋体" charset="0"/>
                <a:ea typeface="宋体" charset="0"/>
              </a:rPr>
              <a:t>F</a:t>
            </a:r>
            <a:r>
              <a:rPr lang="en-US" altLang="zh-CN" i="1" baseline="-25000" dirty="0">
                <a:solidFill>
                  <a:srgbClr val="FF0000"/>
                </a:solidFill>
                <a:latin typeface="宋体" charset="0"/>
                <a:ea typeface="宋体" charset="0"/>
              </a:rPr>
              <a:t>i</a:t>
            </a:r>
            <a:r>
              <a:rPr lang="zh-CN" altLang="en-US" dirty="0">
                <a:solidFill>
                  <a:srgbClr val="0000FF"/>
                </a:solidFill>
                <a:latin typeface="宋体" charset="0"/>
                <a:ea typeface="宋体" charset="0"/>
              </a:rPr>
              <a:t>（</a:t>
            </a:r>
            <a:r>
              <a:rPr lang="en-US" altLang="zh-CN" i="1" dirty="0" err="1">
                <a:solidFill>
                  <a:srgbClr val="FF0000"/>
                </a:solidFill>
                <a:latin typeface="宋体" charset="0"/>
                <a:ea typeface="宋体" charset="0"/>
              </a:rPr>
              <a:t>i</a:t>
            </a:r>
            <a:r>
              <a:rPr lang="zh-CN" altLang="en-US" dirty="0">
                <a:solidFill>
                  <a:srgbClr val="FF0000"/>
                </a:solidFill>
                <a:latin typeface="宋体" charset="0"/>
                <a:ea typeface="宋体" charset="0"/>
              </a:rPr>
              <a:t>＝</a:t>
            </a:r>
            <a:r>
              <a:rPr lang="en-US" altLang="zh-CN" dirty="0">
                <a:solidFill>
                  <a:srgbClr val="FF0000"/>
                </a:solidFill>
                <a:latin typeface="宋体" charset="0"/>
                <a:ea typeface="宋体" charset="0"/>
              </a:rPr>
              <a:t>1..14</a:t>
            </a:r>
            <a:r>
              <a:rPr lang="zh-CN" altLang="en-US" dirty="0">
                <a:solidFill>
                  <a:srgbClr val="0000FF"/>
                </a:solidFill>
                <a:latin typeface="宋体" charset="0"/>
                <a:ea typeface="宋体" charset="0"/>
              </a:rPr>
              <a:t>）是</a:t>
            </a:r>
            <a:r>
              <a:rPr lang="zh-CN" altLang="en-US" dirty="0">
                <a:latin typeface="宋体" charset="0"/>
                <a:ea typeface="宋体" charset="0"/>
              </a:rPr>
              <a:t>复杂性校正值，</a:t>
            </a:r>
            <a:r>
              <a:rPr lang="zh-CN" dirty="0">
                <a:solidFill>
                  <a:srgbClr val="0000FF"/>
                </a:solidFill>
                <a:latin typeface="宋体" charset="0"/>
                <a:ea typeface="宋体" charset="0"/>
              </a:rPr>
              <a:t>取值</a:t>
            </a:r>
            <a:r>
              <a:rPr lang="zh-CN" dirty="0">
                <a:solidFill>
                  <a:srgbClr val="FF0000"/>
                </a:solidFill>
                <a:latin typeface="宋体" charset="0"/>
                <a:ea typeface="宋体" charset="0"/>
              </a:rPr>
              <a:t>0</a:t>
            </a:r>
            <a:r>
              <a:rPr lang="en-US" altLang="zh-CN" dirty="0">
                <a:solidFill>
                  <a:srgbClr val="FF0000"/>
                </a:solidFill>
                <a:latin typeface="宋体" charset="0"/>
                <a:ea typeface="宋体" charset="0"/>
              </a:rPr>
              <a:t>..5</a:t>
            </a:r>
            <a:r>
              <a:rPr lang="zh-CN" altLang="en-US" dirty="0">
                <a:solidFill>
                  <a:srgbClr val="0000FF"/>
                </a:solidFill>
                <a:latin typeface="宋体" charset="0"/>
                <a:ea typeface="宋体" charset="0"/>
              </a:rPr>
              <a:t>：</a:t>
            </a:r>
            <a:r>
              <a:rPr lang="en-US" altLang="zh-CN" dirty="0">
                <a:solidFill>
                  <a:srgbClr val="FF0000"/>
                </a:solidFill>
                <a:latin typeface="宋体" charset="0"/>
                <a:ea typeface="宋体" charset="0"/>
              </a:rPr>
              <a:t>0</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没有影响；</a:t>
            </a:r>
            <a:r>
              <a:rPr lang="en-US" altLang="zh-CN" dirty="0">
                <a:solidFill>
                  <a:srgbClr val="FF0000"/>
                </a:solidFill>
                <a:latin typeface="宋体" charset="0"/>
                <a:ea typeface="宋体" charset="0"/>
              </a:rPr>
              <a:t>1</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偶然的；</a:t>
            </a:r>
            <a:r>
              <a:rPr lang="en-US" altLang="zh-CN" dirty="0">
                <a:solidFill>
                  <a:srgbClr val="FF0000"/>
                </a:solidFill>
                <a:latin typeface="宋体" charset="0"/>
                <a:ea typeface="宋体" charset="0"/>
              </a:rPr>
              <a:t>2</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适中的；</a:t>
            </a:r>
            <a:r>
              <a:rPr lang="en-US" altLang="zh-CN" dirty="0">
                <a:solidFill>
                  <a:srgbClr val="FF0000"/>
                </a:solidFill>
                <a:latin typeface="宋体" charset="0"/>
                <a:ea typeface="宋体" charset="0"/>
              </a:rPr>
              <a:t>3</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普通的；</a:t>
            </a:r>
            <a:r>
              <a:rPr lang="en-US" altLang="zh-CN" dirty="0">
                <a:solidFill>
                  <a:srgbClr val="FF0000"/>
                </a:solidFill>
                <a:latin typeface="宋体" charset="0"/>
                <a:ea typeface="宋体" charset="0"/>
              </a:rPr>
              <a:t>4</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重要的；</a:t>
            </a:r>
            <a:r>
              <a:rPr lang="en-US" altLang="zh-CN" dirty="0">
                <a:solidFill>
                  <a:srgbClr val="FF0000"/>
                </a:solidFill>
                <a:latin typeface="宋体" charset="0"/>
                <a:ea typeface="宋体" charset="0"/>
              </a:rPr>
              <a:t>5</a:t>
            </a:r>
            <a:r>
              <a:rPr lang="en-US" altLang="zh-CN" dirty="0">
                <a:solidFill>
                  <a:srgbClr val="006600"/>
                </a:solidFill>
                <a:latin typeface="宋体" charset="0"/>
                <a:ea typeface="宋体" charset="0"/>
              </a:rPr>
              <a:t> </a:t>
            </a:r>
            <a:r>
              <a:rPr lang="zh-CN" altLang="en-US" dirty="0">
                <a:solidFill>
                  <a:srgbClr val="006600"/>
                </a:solidFill>
                <a:latin typeface="宋体" charset="0"/>
                <a:ea typeface="宋体" charset="0"/>
              </a:rPr>
              <a:t>极重要的</a:t>
            </a:r>
            <a:endParaRPr lang="zh-CN" altLang="en-US" sz="1800" dirty="0">
              <a:solidFill>
                <a:srgbClr val="006600"/>
              </a:solidFill>
              <a:latin typeface="宋体" charset="0"/>
              <a:ea typeface="宋体"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r>
              <a:rPr lang="zh-CN" altLang="en-US">
                <a:latin typeface="Garamond" charset="0"/>
                <a:ea typeface="宋体" charset="0"/>
              </a:rPr>
              <a:t>过程领域和项目领域中的度量</a:t>
            </a:r>
          </a:p>
        </p:txBody>
      </p:sp>
      <p:sp>
        <p:nvSpPr>
          <p:cNvPr id="60418" name="Rectangle 3"/>
          <p:cNvSpPr txBox="1">
            <a:spLocks noChangeArrowheads="1"/>
          </p:cNvSpPr>
          <p:nvPr/>
        </p:nvSpPr>
        <p:spPr bwMode="auto">
          <a:xfrm>
            <a:off x="395288" y="908050"/>
            <a:ext cx="83058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latin typeface="楷体_GB2312" charset="0"/>
                <a:ea typeface="楷体_GB2312" charset="0"/>
                <a:cs typeface="楷体_GB2312" charset="0"/>
              </a:rPr>
              <a:t>过程度量的收集跨越所有的项目，并经历相当长的时间。目的是提供一组过程指标，能够引导长期的软件过程改进。</a:t>
            </a:r>
          </a:p>
          <a:p>
            <a:pPr>
              <a:spcBef>
                <a:spcPct val="20000"/>
              </a:spcBef>
              <a:buClr>
                <a:schemeClr val="accent1"/>
              </a:buClr>
              <a:buSzPct val="65000"/>
              <a:buFont typeface="Wingdings" charset="0"/>
              <a:buChar char="n"/>
            </a:pPr>
            <a:r>
              <a:rPr kumimoji="0" lang="zh-CN" altLang="en-US" sz="2800" b="1" dirty="0">
                <a:latin typeface="楷体_GB2312" charset="0"/>
                <a:ea typeface="楷体_GB2312" charset="0"/>
                <a:cs typeface="楷体_GB2312" charset="0"/>
              </a:rPr>
              <a:t>项目度量使得软件项目管理者能够：</a:t>
            </a:r>
            <a:r>
              <a:rPr kumimoji="0" lang="zh-CN" altLang="en-US" dirty="0">
                <a:solidFill>
                  <a:srgbClr val="0000FF"/>
                </a:solidFill>
                <a:latin typeface="楷体_GB2312" charset="0"/>
                <a:ea typeface="楷体_GB2312" charset="0"/>
                <a:cs typeface="楷体_GB2312" charset="0"/>
              </a:rPr>
              <a:t> </a:t>
            </a:r>
          </a:p>
          <a:p>
            <a:pPr>
              <a:spcBef>
                <a:spcPct val="20000"/>
              </a:spcBef>
              <a:buClr>
                <a:schemeClr val="accent1"/>
              </a:buClr>
              <a:buSzPct val="65000"/>
            </a:pPr>
            <a:r>
              <a:rPr kumimoji="0" lang="zh-CN" altLang="en-US" sz="2800" dirty="0">
                <a:solidFill>
                  <a:srgbClr val="0000FF"/>
                </a:solidFill>
                <a:latin typeface="楷体_GB2312" charset="0"/>
                <a:ea typeface="楷体_GB2312" charset="0"/>
                <a:cs typeface="楷体_GB2312" charset="0"/>
              </a:rPr>
              <a:t>   </a:t>
            </a:r>
            <a:r>
              <a:rPr kumimoji="0" lang="zh-CN" altLang="en-US" sz="2800" b="1" dirty="0">
                <a:solidFill>
                  <a:schemeClr val="accent2"/>
                </a:solidFill>
                <a:latin typeface="楷体_GB2312" charset="0"/>
                <a:ea typeface="楷体_GB2312" charset="0"/>
                <a:cs typeface="楷体_GB2312" charset="0"/>
              </a:rPr>
              <a:t>（</a:t>
            </a:r>
            <a:r>
              <a:rPr kumimoji="0" lang="en-US" altLang="zh-CN" sz="2800" b="1" dirty="0">
                <a:solidFill>
                  <a:schemeClr val="accent2"/>
                </a:solidFill>
                <a:latin typeface="楷体_GB2312" charset="0"/>
                <a:ea typeface="楷体_GB2312" charset="0"/>
                <a:cs typeface="楷体_GB2312" charset="0"/>
              </a:rPr>
              <a:t>1</a:t>
            </a:r>
            <a:r>
              <a:rPr kumimoji="0" lang="zh-CN" altLang="en-US" sz="2800" b="1" dirty="0">
                <a:solidFill>
                  <a:schemeClr val="accent2"/>
                </a:solidFill>
                <a:latin typeface="楷体_GB2312" charset="0"/>
                <a:ea typeface="楷体_GB2312" charset="0"/>
                <a:cs typeface="楷体_GB2312" charset="0"/>
              </a:rPr>
              <a:t>）评估正在进行的项目的状态；</a:t>
            </a:r>
          </a:p>
          <a:p>
            <a:pPr>
              <a:spcBef>
                <a:spcPct val="20000"/>
              </a:spcBef>
              <a:buClr>
                <a:schemeClr val="accent1"/>
              </a:buClr>
              <a:buSzPct val="65000"/>
            </a:pPr>
            <a:r>
              <a:rPr kumimoji="0" lang="zh-CN" altLang="en-US" sz="2800" b="1" dirty="0">
                <a:solidFill>
                  <a:schemeClr val="accent2"/>
                </a:solidFill>
                <a:latin typeface="楷体_GB2312" charset="0"/>
                <a:ea typeface="楷体_GB2312" charset="0"/>
                <a:cs typeface="楷体_GB2312" charset="0"/>
              </a:rPr>
              <a:t>   （</a:t>
            </a:r>
            <a:r>
              <a:rPr kumimoji="0" lang="en-US" altLang="zh-CN" sz="2800" b="1" dirty="0">
                <a:solidFill>
                  <a:schemeClr val="accent2"/>
                </a:solidFill>
                <a:latin typeface="楷体_GB2312" charset="0"/>
                <a:ea typeface="楷体_GB2312" charset="0"/>
                <a:cs typeface="楷体_GB2312" charset="0"/>
              </a:rPr>
              <a:t>2</a:t>
            </a:r>
            <a:r>
              <a:rPr kumimoji="0" lang="zh-CN" altLang="en-US" sz="2800" b="1" dirty="0">
                <a:solidFill>
                  <a:schemeClr val="accent2"/>
                </a:solidFill>
                <a:latin typeface="楷体_GB2312" charset="0"/>
                <a:ea typeface="楷体_GB2312" charset="0"/>
                <a:cs typeface="楷体_GB2312" charset="0"/>
              </a:rPr>
              <a:t>）跟踪潜在的风险；</a:t>
            </a:r>
          </a:p>
          <a:p>
            <a:pPr>
              <a:spcBef>
                <a:spcPct val="20000"/>
              </a:spcBef>
              <a:buClr>
                <a:schemeClr val="accent1"/>
              </a:buClr>
              <a:buSzPct val="65000"/>
            </a:pPr>
            <a:r>
              <a:rPr kumimoji="0" lang="zh-CN" altLang="en-US" sz="2800" b="1" dirty="0">
                <a:solidFill>
                  <a:schemeClr val="accent2"/>
                </a:solidFill>
                <a:latin typeface="楷体_GB2312" charset="0"/>
                <a:ea typeface="楷体_GB2312" charset="0"/>
                <a:cs typeface="楷体_GB2312" charset="0"/>
              </a:rPr>
              <a:t>   （</a:t>
            </a:r>
            <a:r>
              <a:rPr kumimoji="0" lang="en-US" altLang="zh-CN" sz="2800" b="1" dirty="0">
                <a:solidFill>
                  <a:schemeClr val="accent2"/>
                </a:solidFill>
                <a:latin typeface="楷体_GB2312" charset="0"/>
                <a:ea typeface="楷体_GB2312" charset="0"/>
                <a:cs typeface="楷体_GB2312" charset="0"/>
              </a:rPr>
              <a:t>3</a:t>
            </a:r>
            <a:r>
              <a:rPr kumimoji="0" lang="zh-CN" altLang="en-US" sz="2800" b="1" dirty="0">
                <a:solidFill>
                  <a:schemeClr val="accent2"/>
                </a:solidFill>
                <a:latin typeface="楷体_GB2312" charset="0"/>
                <a:ea typeface="楷体_GB2312" charset="0"/>
                <a:cs typeface="楷体_GB2312" charset="0"/>
              </a:rPr>
              <a:t>）在问题造成不良影响之前发现它们；</a:t>
            </a:r>
          </a:p>
          <a:p>
            <a:pPr>
              <a:spcBef>
                <a:spcPct val="20000"/>
              </a:spcBef>
              <a:buClr>
                <a:schemeClr val="accent1"/>
              </a:buClr>
              <a:buSzPct val="65000"/>
            </a:pPr>
            <a:r>
              <a:rPr kumimoji="0" lang="zh-CN" altLang="en-US" sz="2800" b="1" dirty="0">
                <a:solidFill>
                  <a:schemeClr val="accent2"/>
                </a:solidFill>
                <a:latin typeface="楷体_GB2312" charset="0"/>
                <a:ea typeface="楷体_GB2312" charset="0"/>
                <a:cs typeface="楷体_GB2312" charset="0"/>
              </a:rPr>
              <a:t>   （</a:t>
            </a:r>
            <a:r>
              <a:rPr kumimoji="0" lang="en-US" altLang="zh-CN" sz="2800" b="1" dirty="0">
                <a:solidFill>
                  <a:schemeClr val="accent2"/>
                </a:solidFill>
                <a:latin typeface="楷体_GB2312" charset="0"/>
                <a:ea typeface="楷体_GB2312" charset="0"/>
                <a:cs typeface="楷体_GB2312" charset="0"/>
              </a:rPr>
              <a:t>4</a:t>
            </a:r>
            <a:r>
              <a:rPr kumimoji="0" lang="zh-CN" altLang="en-US" sz="2800" b="1" dirty="0">
                <a:solidFill>
                  <a:schemeClr val="accent2"/>
                </a:solidFill>
                <a:latin typeface="楷体_GB2312" charset="0"/>
                <a:ea typeface="楷体_GB2312" charset="0"/>
                <a:cs typeface="楷体_GB2312" charset="0"/>
              </a:rPr>
              <a:t>）调整工作流程或任务；</a:t>
            </a:r>
          </a:p>
          <a:p>
            <a:pPr>
              <a:spcBef>
                <a:spcPct val="20000"/>
              </a:spcBef>
              <a:buClr>
                <a:schemeClr val="accent1"/>
              </a:buClr>
              <a:buSzPct val="65000"/>
            </a:pPr>
            <a:r>
              <a:rPr kumimoji="0" lang="zh-CN" altLang="en-US" sz="2800" b="1" dirty="0">
                <a:solidFill>
                  <a:schemeClr val="accent2"/>
                </a:solidFill>
                <a:latin typeface="楷体_GB2312" charset="0"/>
                <a:ea typeface="楷体_GB2312" charset="0"/>
                <a:cs typeface="楷体_GB2312" charset="0"/>
              </a:rPr>
              <a:t>   （</a:t>
            </a:r>
            <a:r>
              <a:rPr kumimoji="0" lang="en-US" altLang="zh-CN" sz="2800" b="1" dirty="0">
                <a:solidFill>
                  <a:schemeClr val="accent2"/>
                </a:solidFill>
                <a:latin typeface="楷体_GB2312" charset="0"/>
                <a:ea typeface="楷体_GB2312" charset="0"/>
                <a:cs typeface="楷体_GB2312" charset="0"/>
              </a:rPr>
              <a:t>5</a:t>
            </a:r>
            <a:r>
              <a:rPr kumimoji="0" lang="zh-CN" altLang="en-US" sz="2800" b="1" dirty="0">
                <a:solidFill>
                  <a:schemeClr val="accent2"/>
                </a:solidFill>
                <a:latin typeface="楷体_GB2312" charset="0"/>
                <a:ea typeface="楷体_GB2312" charset="0"/>
                <a:cs typeface="楷体_GB2312" charset="0"/>
              </a:rPr>
              <a:t>）评估项目组控制软件工程工作产品质量的能力。</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251520" y="-90264"/>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VII</a:t>
            </a:r>
            <a:r>
              <a:rPr lang="zh-CN" altLang="en-US" dirty="0">
                <a:effectLst>
                  <a:outerShdw blurRad="38100" dist="38100" dir="2700000" algn="tl">
                    <a:srgbClr val="DDDDDD"/>
                  </a:outerShdw>
                </a:effectLst>
                <a:latin typeface="Garamond" charset="0"/>
                <a:ea typeface="宋体" charset="0"/>
              </a:rPr>
              <a:t>）</a:t>
            </a:r>
          </a:p>
        </p:txBody>
      </p:sp>
      <p:sp>
        <p:nvSpPr>
          <p:cNvPr id="22531" name="Rectangle 1027"/>
          <p:cNvSpPr>
            <a:spLocks noGrp="1" noChangeArrowheads="1"/>
          </p:cNvSpPr>
          <p:nvPr>
            <p:ph idx="1"/>
          </p:nvPr>
        </p:nvSpPr>
        <p:spPr>
          <a:xfrm>
            <a:off x="0" y="1052736"/>
            <a:ext cx="9144000" cy="4343400"/>
          </a:xfrm>
        </p:spPr>
        <p:txBody>
          <a:bodyPr/>
          <a:lstStyle/>
          <a:p>
            <a:pPr>
              <a:spcBef>
                <a:spcPct val="50000"/>
              </a:spcBef>
              <a:defRPr/>
            </a:pPr>
            <a:r>
              <a:rPr lang="zh-CN" altLang="en-US" dirty="0">
                <a:latin typeface="宋体" charset="0"/>
                <a:ea typeface="宋体" charset="0"/>
              </a:rPr>
              <a:t>面向功能点度量的争议</a:t>
            </a:r>
          </a:p>
          <a:p>
            <a:pPr lvl="1">
              <a:spcBef>
                <a:spcPct val="50000"/>
              </a:spcBef>
              <a:defRPr/>
            </a:pPr>
            <a:r>
              <a:rPr lang="zh-CN" altLang="en-US" dirty="0">
                <a:solidFill>
                  <a:srgbClr val="0000FF"/>
                </a:solidFill>
                <a:latin typeface="宋体" charset="0"/>
                <a:ea typeface="宋体" charset="0"/>
              </a:rPr>
              <a:t>支持者认为：</a:t>
            </a:r>
            <a:r>
              <a:rPr lang="en-US" altLang="zh-CN" dirty="0">
                <a:solidFill>
                  <a:srgbClr val="FF0000"/>
                </a:solidFill>
                <a:latin typeface="宋体" charset="0"/>
                <a:ea typeface="宋体" charset="0"/>
              </a:rPr>
              <a:t>FP</a:t>
            </a:r>
            <a:r>
              <a:rPr lang="zh-CN" altLang="en-US" dirty="0">
                <a:solidFill>
                  <a:srgbClr val="FF0000"/>
                </a:solidFill>
                <a:latin typeface="宋体" charset="0"/>
                <a:ea typeface="宋体" charset="0"/>
              </a:rPr>
              <a:t>与程序设计语言无关</a:t>
            </a:r>
            <a:r>
              <a:rPr lang="zh-CN" altLang="en-US" dirty="0">
                <a:solidFill>
                  <a:srgbClr val="0000FF"/>
                </a:solidFill>
                <a:latin typeface="宋体" charset="0"/>
                <a:ea typeface="宋体" charset="0"/>
              </a:rPr>
              <a:t>，</a:t>
            </a:r>
            <a:r>
              <a:rPr lang="zh-CN" altLang="en-US" dirty="0">
                <a:solidFill>
                  <a:srgbClr val="000000"/>
                </a:solidFill>
                <a:latin typeface="宋体" charset="0"/>
                <a:ea typeface="宋体" charset="0"/>
              </a:rPr>
              <a:t>它所依据的是在项目早期就可能知道的数据。</a:t>
            </a:r>
          </a:p>
          <a:p>
            <a:pPr lvl="1">
              <a:spcBef>
                <a:spcPct val="50000"/>
              </a:spcBef>
              <a:defRPr/>
            </a:pPr>
            <a:r>
              <a:rPr lang="zh-CN" altLang="en-US" dirty="0">
                <a:solidFill>
                  <a:srgbClr val="0000FF"/>
                </a:solidFill>
                <a:latin typeface="宋体" charset="0"/>
                <a:ea typeface="宋体" charset="0"/>
              </a:rPr>
              <a:t>反对者认为：</a:t>
            </a:r>
            <a:r>
              <a:rPr lang="zh-CN" altLang="en-US" dirty="0">
                <a:solidFill>
                  <a:srgbClr val="000000"/>
                </a:solidFill>
                <a:latin typeface="宋体" charset="0"/>
                <a:ea typeface="宋体" charset="0"/>
              </a:rPr>
              <a:t>这种方法需要某些</a:t>
            </a:r>
            <a:r>
              <a:rPr lang="zh-CN" altLang="en-US" dirty="0">
                <a:solidFill>
                  <a:srgbClr val="000000"/>
                </a:solidFill>
                <a:latin typeface="Times New Roman" charset="0"/>
                <a:ea typeface="宋体" charset="0"/>
              </a:rPr>
              <a:t>“</a:t>
            </a:r>
            <a:r>
              <a:rPr lang="zh-CN" altLang="en-US" dirty="0">
                <a:solidFill>
                  <a:srgbClr val="FF0000"/>
                </a:solidFill>
                <a:latin typeface="宋体" charset="0"/>
                <a:ea typeface="宋体" charset="0"/>
              </a:rPr>
              <a:t>魔术手法</a:t>
            </a:r>
            <a:r>
              <a:rPr lang="zh-CN" altLang="en-US" dirty="0">
                <a:solidFill>
                  <a:srgbClr val="0000FF"/>
                </a:solidFill>
                <a:latin typeface="Times New Roman" charset="0"/>
                <a:ea typeface="宋体" charset="0"/>
              </a:rPr>
              <a:t>”</a:t>
            </a:r>
            <a:r>
              <a:rPr lang="zh-CN" altLang="en-US" dirty="0">
                <a:solidFill>
                  <a:srgbClr val="0000FF"/>
                </a:solidFill>
                <a:latin typeface="宋体" charset="0"/>
                <a:ea typeface="宋体" charset="0"/>
              </a:rPr>
              <a:t>：</a:t>
            </a:r>
          </a:p>
          <a:p>
            <a:pPr lvl="2">
              <a:spcBef>
                <a:spcPct val="50000"/>
              </a:spcBef>
              <a:buClr>
                <a:srgbClr val="FF6600"/>
              </a:buClr>
              <a:defRPr/>
            </a:pPr>
            <a:r>
              <a:rPr lang="zh-CN" altLang="en-US" dirty="0">
                <a:solidFill>
                  <a:srgbClr val="000000"/>
                </a:solidFill>
                <a:latin typeface="宋体" charset="0"/>
                <a:ea typeface="宋体" charset="0"/>
              </a:rPr>
              <a:t>计算过程中依赖的</a:t>
            </a:r>
            <a:r>
              <a:rPr lang="zh-CN" altLang="en-US" dirty="0">
                <a:solidFill>
                  <a:srgbClr val="FF0000"/>
                </a:solidFill>
                <a:latin typeface="宋体" charset="0"/>
                <a:ea typeface="宋体" charset="0"/>
              </a:rPr>
              <a:t>是主观因素</a:t>
            </a:r>
            <a:r>
              <a:rPr lang="zh-CN" altLang="en-US" dirty="0">
                <a:solidFill>
                  <a:srgbClr val="000000"/>
                </a:solidFill>
                <a:latin typeface="宋体" charset="0"/>
                <a:ea typeface="宋体" charset="0"/>
              </a:rPr>
              <a:t>而</a:t>
            </a:r>
            <a:r>
              <a:rPr lang="zh-CN" altLang="en-US" dirty="0">
                <a:solidFill>
                  <a:srgbClr val="FF0000"/>
                </a:solidFill>
                <a:latin typeface="宋体" charset="0"/>
                <a:ea typeface="宋体" charset="0"/>
              </a:rPr>
              <a:t>不是客观实际</a:t>
            </a:r>
            <a:endParaRPr lang="zh-CN" altLang="en-US" dirty="0">
              <a:solidFill>
                <a:srgbClr val="0000FF"/>
              </a:solidFill>
              <a:latin typeface="宋体" charset="0"/>
              <a:ea typeface="宋体"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251520" y="-99392"/>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r>
              <a:rPr lang="en-US" altLang="zh-CN" dirty="0">
                <a:effectLst>
                  <a:outerShdw blurRad="38100" dist="38100" dir="2700000" algn="tl">
                    <a:srgbClr val="DDDDDD"/>
                  </a:outerShdw>
                </a:effectLst>
                <a:latin typeface="Garamond" charset="0"/>
                <a:ea typeface="宋体" charset="0"/>
              </a:rPr>
              <a:t>VIII</a:t>
            </a:r>
            <a:r>
              <a:rPr lang="zh-CN" altLang="en-US" dirty="0">
                <a:effectLst>
                  <a:outerShdw blurRad="38100" dist="38100" dir="2700000" algn="tl">
                    <a:srgbClr val="DDDDDD"/>
                  </a:outerShdw>
                </a:effectLst>
                <a:latin typeface="Garamond" charset="0"/>
                <a:ea typeface="宋体" charset="0"/>
              </a:rPr>
              <a:t>）</a:t>
            </a:r>
          </a:p>
        </p:txBody>
      </p:sp>
      <p:sp>
        <p:nvSpPr>
          <p:cNvPr id="18435" name="Rectangle 1027"/>
          <p:cNvSpPr>
            <a:spLocks noGrp="1" noChangeArrowheads="1"/>
          </p:cNvSpPr>
          <p:nvPr>
            <p:ph idx="1"/>
          </p:nvPr>
        </p:nvSpPr>
        <p:spPr>
          <a:xfrm>
            <a:off x="0" y="1219200"/>
            <a:ext cx="9144000" cy="3200400"/>
          </a:xfrm>
        </p:spPr>
        <p:txBody>
          <a:bodyPr/>
          <a:lstStyle/>
          <a:p>
            <a:pPr>
              <a:spcBef>
                <a:spcPct val="50000"/>
              </a:spcBef>
              <a:defRPr/>
            </a:pPr>
            <a:r>
              <a:rPr lang="zh-CN" altLang="en-US" dirty="0">
                <a:solidFill>
                  <a:schemeClr val="accent2"/>
                </a:solidFill>
                <a:latin typeface="Arial" charset="0"/>
                <a:ea typeface="宋体" charset="0"/>
              </a:rPr>
              <a:t>调和</a:t>
            </a:r>
            <a:r>
              <a:rPr lang="zh-CN" altLang="en-US" dirty="0">
                <a:latin typeface="Arial" charset="0"/>
                <a:ea typeface="宋体" charset="0"/>
              </a:rPr>
              <a:t>代码行和功能点的度量方法</a:t>
            </a:r>
          </a:p>
          <a:p>
            <a:pPr lvl="1">
              <a:spcBef>
                <a:spcPct val="50000"/>
              </a:spcBef>
              <a:defRPr/>
            </a:pPr>
            <a:r>
              <a:rPr lang="zh-CN" altLang="en-US" dirty="0">
                <a:latin typeface="Arial" charset="0"/>
                <a:ea typeface="宋体" charset="0"/>
              </a:rPr>
              <a:t>给出不同程序设计语言中实现一个</a:t>
            </a:r>
            <a:r>
              <a:rPr lang="zh-CN" altLang="en-US" dirty="0">
                <a:solidFill>
                  <a:schemeClr val="accent2"/>
                </a:solidFill>
                <a:latin typeface="Arial" charset="0"/>
                <a:ea typeface="宋体" charset="0"/>
              </a:rPr>
              <a:t>功能点</a:t>
            </a:r>
            <a:r>
              <a:rPr lang="zh-CN" altLang="en-US" dirty="0">
                <a:latin typeface="Arial" charset="0"/>
                <a:ea typeface="宋体" charset="0"/>
              </a:rPr>
              <a:t>所需的平均</a:t>
            </a:r>
            <a:r>
              <a:rPr lang="zh-CN" altLang="en-US" dirty="0">
                <a:solidFill>
                  <a:schemeClr val="accent2"/>
                </a:solidFill>
                <a:latin typeface="Arial" charset="0"/>
                <a:ea typeface="宋体" charset="0"/>
              </a:rPr>
              <a:t>代码行数</a:t>
            </a:r>
            <a:r>
              <a:rPr lang="zh-CN" altLang="en-US" dirty="0">
                <a:latin typeface="Arial" charset="0"/>
                <a:ea typeface="宋体" charset="0"/>
              </a:rPr>
              <a:t>的粗略估算</a:t>
            </a:r>
          </a:p>
        </p:txBody>
      </p:sp>
      <p:graphicFrame>
        <p:nvGraphicFramePr>
          <p:cNvPr id="89091" name="Object 1024"/>
          <p:cNvGraphicFramePr>
            <a:graphicFrameLocks noChangeAspect="1"/>
          </p:cNvGraphicFramePr>
          <p:nvPr/>
        </p:nvGraphicFramePr>
        <p:xfrm>
          <a:off x="838200" y="3071813"/>
          <a:ext cx="7086600" cy="3441700"/>
        </p:xfrm>
        <a:graphic>
          <a:graphicData uri="http://schemas.openxmlformats.org/presentationml/2006/ole">
            <mc:AlternateContent xmlns:mc="http://schemas.openxmlformats.org/markup-compatibility/2006">
              <mc:Choice xmlns:v="urn:schemas-microsoft-com:vml" Requires="v">
                <p:oleObj spid="_x0000_s89121" name="文档" r:id="rId3" imgW="8791575" imgH="4267200" progId="Word.Document.8">
                  <p:embed/>
                </p:oleObj>
              </mc:Choice>
              <mc:Fallback>
                <p:oleObj name="文档" r:id="rId3" imgW="8791575" imgH="42672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71813"/>
                        <a:ext cx="7086600" cy="344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171400"/>
            <a:ext cx="7772400" cy="1143000"/>
          </a:xfrm>
        </p:spPr>
        <p:txBody>
          <a:bodyPr/>
          <a:lstStyle/>
          <a:p>
            <a:pPr>
              <a:defRPr/>
            </a:pPr>
            <a:r>
              <a:rPr lang="zh-CN" altLang="en-US" dirty="0">
                <a:effectLst>
                  <a:outerShdw blurRad="38100" dist="38100" dir="2700000" algn="tl">
                    <a:srgbClr val="DDDDDD"/>
                  </a:outerShdw>
                </a:effectLst>
                <a:latin typeface="Garamond" charset="0"/>
                <a:ea typeface="宋体" charset="0"/>
              </a:rPr>
              <a:t>软件度量</a:t>
            </a:r>
          </a:p>
        </p:txBody>
      </p:sp>
      <p:sp>
        <p:nvSpPr>
          <p:cNvPr id="5123" name="Rectangle 3"/>
          <p:cNvSpPr>
            <a:spLocks noGrp="1" noChangeArrowheads="1"/>
          </p:cNvSpPr>
          <p:nvPr>
            <p:ph idx="1"/>
          </p:nvPr>
        </p:nvSpPr>
        <p:spPr>
          <a:xfrm>
            <a:off x="152400" y="908050"/>
            <a:ext cx="8991600" cy="4800600"/>
          </a:xfrm>
        </p:spPr>
        <p:txBody>
          <a:bodyPr/>
          <a:lstStyle/>
          <a:p>
            <a:pPr>
              <a:spcBef>
                <a:spcPct val="50000"/>
              </a:spcBef>
              <a:defRPr/>
            </a:pPr>
            <a:r>
              <a:rPr lang="zh-CN" altLang="en-US" dirty="0">
                <a:latin typeface="Arial" charset="0"/>
                <a:ea typeface="宋体" charset="0"/>
              </a:rPr>
              <a:t>面向对象的度量</a:t>
            </a:r>
          </a:p>
          <a:p>
            <a:pPr lvl="1">
              <a:spcBef>
                <a:spcPct val="50000"/>
              </a:spcBef>
              <a:defRPr/>
            </a:pPr>
            <a:r>
              <a:rPr lang="zh-CN" altLang="en-US" dirty="0">
                <a:solidFill>
                  <a:schemeClr val="accent2"/>
                </a:solidFill>
                <a:latin typeface="Arial" charset="0"/>
                <a:ea typeface="宋体" charset="0"/>
              </a:rPr>
              <a:t>场景脚本</a:t>
            </a:r>
            <a:r>
              <a:rPr lang="zh-CN" altLang="en-US" dirty="0">
                <a:latin typeface="Arial" charset="0"/>
                <a:ea typeface="宋体" charset="0"/>
              </a:rPr>
              <a:t>的数量</a:t>
            </a:r>
          </a:p>
          <a:p>
            <a:pPr lvl="1">
              <a:spcBef>
                <a:spcPct val="50000"/>
              </a:spcBef>
              <a:defRPr/>
            </a:pPr>
            <a:r>
              <a:rPr lang="zh-CN" altLang="en-US" dirty="0">
                <a:solidFill>
                  <a:schemeClr val="accent2"/>
                </a:solidFill>
                <a:latin typeface="Arial" charset="0"/>
                <a:ea typeface="宋体" charset="0"/>
              </a:rPr>
              <a:t>关键类</a:t>
            </a:r>
            <a:r>
              <a:rPr lang="zh-CN" altLang="en-US" dirty="0">
                <a:latin typeface="Arial" charset="0"/>
                <a:ea typeface="宋体" charset="0"/>
              </a:rPr>
              <a:t>的数量</a:t>
            </a:r>
          </a:p>
          <a:p>
            <a:pPr lvl="1">
              <a:spcBef>
                <a:spcPct val="50000"/>
              </a:spcBef>
              <a:defRPr/>
            </a:pPr>
            <a:r>
              <a:rPr lang="zh-CN" altLang="en-US" dirty="0">
                <a:solidFill>
                  <a:schemeClr val="accent2"/>
                </a:solidFill>
                <a:latin typeface="Arial" charset="0"/>
                <a:ea typeface="宋体" charset="0"/>
              </a:rPr>
              <a:t>支持类</a:t>
            </a:r>
            <a:r>
              <a:rPr lang="zh-CN" altLang="en-US" dirty="0">
                <a:latin typeface="Arial" charset="0"/>
                <a:ea typeface="宋体" charset="0"/>
              </a:rPr>
              <a:t>的数量</a:t>
            </a:r>
          </a:p>
          <a:p>
            <a:pPr lvl="1">
              <a:spcBef>
                <a:spcPct val="50000"/>
              </a:spcBef>
              <a:defRPr/>
            </a:pPr>
            <a:r>
              <a:rPr lang="zh-CN" altLang="en-US" dirty="0">
                <a:latin typeface="Arial" charset="0"/>
                <a:ea typeface="宋体" charset="0"/>
              </a:rPr>
              <a:t>每个关键类的</a:t>
            </a:r>
            <a:r>
              <a:rPr lang="zh-CN" altLang="en-US" dirty="0">
                <a:solidFill>
                  <a:schemeClr val="accent2"/>
                </a:solidFill>
                <a:latin typeface="Arial" charset="0"/>
                <a:ea typeface="宋体" charset="0"/>
              </a:rPr>
              <a:t>平均支持类数量</a:t>
            </a:r>
          </a:p>
          <a:p>
            <a:pPr lvl="1">
              <a:spcBef>
                <a:spcPct val="50000"/>
              </a:spcBef>
              <a:defRPr/>
            </a:pPr>
            <a:r>
              <a:rPr lang="zh-CN" altLang="en-US" dirty="0">
                <a:solidFill>
                  <a:schemeClr val="accent2"/>
                </a:solidFill>
                <a:latin typeface="Arial" charset="0"/>
                <a:ea typeface="宋体" charset="0"/>
              </a:rPr>
              <a:t>子系统</a:t>
            </a:r>
            <a:r>
              <a:rPr lang="zh-CN" altLang="en-US" dirty="0">
                <a:latin typeface="Arial" charset="0"/>
                <a:ea typeface="宋体" charset="0"/>
              </a:rPr>
              <a:t>的数量</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软件质量度量</a:t>
            </a:r>
            <a:endParaRPr lang="zh-CN" altLang="en-US">
              <a:latin typeface="Garamond" charset="0"/>
              <a:ea typeface="宋体" charset="0"/>
            </a:endParaRPr>
          </a:p>
        </p:txBody>
      </p:sp>
      <p:sp>
        <p:nvSpPr>
          <p:cNvPr id="4" name="Rectangle 3"/>
          <p:cNvSpPr txBox="1">
            <a:spLocks noChangeArrowheads="1"/>
          </p:cNvSpPr>
          <p:nvPr/>
        </p:nvSpPr>
        <p:spPr bwMode="auto">
          <a:xfrm>
            <a:off x="457200" y="981075"/>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FF3300"/>
                </a:solidFill>
                <a:latin typeface="楷体_GB2312" charset="0"/>
                <a:ea typeface="楷体_GB2312" charset="0"/>
                <a:cs typeface="楷体_GB2312" charset="0"/>
              </a:rPr>
              <a:t>软件工程的基本目标</a:t>
            </a:r>
            <a:r>
              <a:rPr kumimoji="0" lang="zh-CN" altLang="en-US" sz="2800" b="1" dirty="0">
                <a:solidFill>
                  <a:srgbClr val="000000"/>
                </a:solidFill>
                <a:latin typeface="楷体_GB2312" charset="0"/>
                <a:ea typeface="楷体_GB2312" charset="0"/>
                <a:cs typeface="楷体_GB2312" charset="0"/>
              </a:rPr>
              <a:t>是在某个时间框架内开发出满足市场需要的高质量系统、应用、或产品。</a:t>
            </a:r>
          </a:p>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为了达到这个目标，软件工程师必须在成熟的软件过程背景下应用有效的方法及现代化的工具。</a:t>
            </a:r>
          </a:p>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此外，优秀的软件工程师及优秀的软件工程管理者还必须通过测量来判断是否能够达到高质量。 </a:t>
            </a:r>
          </a:p>
          <a:p>
            <a:pPr>
              <a:spcBef>
                <a:spcPct val="20000"/>
              </a:spcBef>
              <a:buClr>
                <a:schemeClr val="accent1"/>
              </a:buClr>
              <a:buSzPct val="65000"/>
              <a:buFont typeface="Wingdings" charset="0"/>
              <a:buChar char="n"/>
            </a:pPr>
            <a:endParaRPr kumimoji="0" lang="en-US" altLang="zh-CN" sz="2800" b="1" dirty="0">
              <a:latin typeface="Arial" charset="0"/>
            </a:endParaRP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33</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软件质量度量</a:t>
            </a:r>
            <a:endParaRPr lang="zh-CN" altLang="en-US">
              <a:latin typeface="Garamond" charset="0"/>
              <a:ea typeface="宋体" charset="0"/>
            </a:endParaRPr>
          </a:p>
        </p:txBody>
      </p:sp>
      <p:sp>
        <p:nvSpPr>
          <p:cNvPr id="4" name="Rectangle 2"/>
          <p:cNvSpPr txBox="1">
            <a:spLocks noChangeArrowheads="1"/>
          </p:cNvSpPr>
          <p:nvPr/>
        </p:nvSpPr>
        <p:spPr bwMode="auto">
          <a:xfrm>
            <a:off x="468313" y="981075"/>
            <a:ext cx="8280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一个系统、应用或产品的质量依赖于描述问题的需求、建模解决方案的设计、产生可执行程序的编码、以及运行软件以发现错误的测试。</a:t>
            </a:r>
          </a:p>
          <a:p>
            <a:pPr>
              <a:lnSpc>
                <a:spcPct val="125000"/>
              </a:lnSpc>
              <a:spcBef>
                <a:spcPct val="20000"/>
              </a:spcBef>
              <a:buClr>
                <a:schemeClr val="accent1"/>
              </a:buClr>
              <a:buSzPct val="65000"/>
              <a:buFont typeface="Wingdings" charset="0"/>
              <a:buChar char="n"/>
            </a:pPr>
            <a:r>
              <a:rPr kumimoji="0" lang="zh-CN" altLang="en-US" sz="2800" b="1" dirty="0">
                <a:solidFill>
                  <a:srgbClr val="0000FF"/>
                </a:solidFill>
                <a:latin typeface="楷体_GB2312" charset="0"/>
                <a:ea typeface="楷体_GB2312" charset="0"/>
                <a:cs typeface="楷体_GB2312" charset="0"/>
              </a:rPr>
              <a:t>优秀的软件工程师使用</a:t>
            </a:r>
            <a:r>
              <a:rPr kumimoji="0" lang="zh-CN" altLang="en-US" sz="2800" b="1" dirty="0">
                <a:solidFill>
                  <a:srgbClr val="FF0000"/>
                </a:solidFill>
                <a:latin typeface="楷体_GB2312" charset="0"/>
                <a:ea typeface="楷体_GB2312" charset="0"/>
                <a:cs typeface="楷体_GB2312" charset="0"/>
              </a:rPr>
              <a:t>度量</a:t>
            </a:r>
            <a:r>
              <a:rPr kumimoji="0" lang="zh-CN" altLang="en-US" sz="2800" b="1" dirty="0">
                <a:solidFill>
                  <a:srgbClr val="0000FF"/>
                </a:solidFill>
                <a:latin typeface="楷体_GB2312" charset="0"/>
                <a:ea typeface="楷体_GB2312" charset="0"/>
                <a:cs typeface="楷体_GB2312" charset="0"/>
              </a:rPr>
              <a:t>来评估软件开发过程中产生的分析及设计模型、源代码和测试用例的质量。</a:t>
            </a:r>
          </a:p>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为了实现这种实时的质量评估，工程师们必须采用技术测量客观地评估质量，而不能采用主观的方法。 </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34</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r>
              <a:rPr lang="zh-CN" altLang="en-US">
                <a:latin typeface="Garamond" charset="0"/>
                <a:ea typeface="宋体" charset="0"/>
              </a:rPr>
              <a:t>质量测量</a:t>
            </a:r>
          </a:p>
        </p:txBody>
      </p:sp>
      <p:sp>
        <p:nvSpPr>
          <p:cNvPr id="93186" name="Rectangle 3"/>
          <p:cNvSpPr txBox="1">
            <a:spLocks noChangeArrowheads="1"/>
          </p:cNvSpPr>
          <p:nvPr/>
        </p:nvSpPr>
        <p:spPr bwMode="auto">
          <a:xfrm>
            <a:off x="457200" y="9080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dirty="0">
                <a:solidFill>
                  <a:srgbClr val="000000"/>
                </a:solidFill>
                <a:latin typeface="楷体_GB2312" charset="0"/>
                <a:ea typeface="楷体_GB2312" charset="0"/>
                <a:cs typeface="楷体_GB2312" charset="0"/>
              </a:rPr>
              <a:t>虽然有很多软件质量的测量，但是，</a:t>
            </a:r>
            <a:r>
              <a:rPr kumimoji="0" lang="zh-CN" altLang="en-US" dirty="0">
                <a:solidFill>
                  <a:srgbClr val="FF3300"/>
                </a:solidFill>
                <a:latin typeface="楷体_GB2312" charset="0"/>
                <a:ea typeface="楷体_GB2312" charset="0"/>
                <a:cs typeface="楷体_GB2312" charset="0"/>
              </a:rPr>
              <a:t>正确性、可维护性、完整性、及可用性</a:t>
            </a:r>
            <a:r>
              <a:rPr kumimoji="0" lang="zh-CN" altLang="en-US" dirty="0">
                <a:solidFill>
                  <a:srgbClr val="000000"/>
                </a:solidFill>
                <a:latin typeface="楷体_GB2312" charset="0"/>
                <a:ea typeface="楷体_GB2312" charset="0"/>
                <a:cs typeface="楷体_GB2312" charset="0"/>
              </a:rPr>
              <a:t>为项目组提供了有用的指标。</a:t>
            </a:r>
            <a:endParaRPr kumimoji="0" lang="zh-CN" altLang="en-US" b="1" dirty="0">
              <a:solidFill>
                <a:srgbClr val="000000"/>
              </a:solidFill>
              <a:latin typeface="Arial" charset="0"/>
            </a:endParaRP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zh-CN" altLang="en-US">
                <a:latin typeface="Garamond" charset="0"/>
                <a:ea typeface="宋体" charset="0"/>
              </a:rPr>
              <a:t>质量测量</a:t>
            </a:r>
          </a:p>
        </p:txBody>
      </p:sp>
      <p:sp>
        <p:nvSpPr>
          <p:cNvPr id="3" name="Rectangle 3"/>
          <p:cNvSpPr>
            <a:spLocks noChangeArrowheads="1"/>
          </p:cNvSpPr>
          <p:nvPr/>
        </p:nvSpPr>
        <p:spPr bwMode="auto">
          <a:xfrm>
            <a:off x="468313" y="90805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57200" indent="-457200">
              <a:spcBef>
                <a:spcPct val="20000"/>
              </a:spcBef>
              <a:buFontTx/>
              <a:buChar char="•"/>
            </a:pPr>
            <a:r>
              <a:rPr lang="zh-CN" altLang="en-US" sz="2800" b="1" dirty="0">
                <a:solidFill>
                  <a:srgbClr val="FF0000"/>
                </a:solidFill>
                <a:latin typeface="楷体_GB2312" charset="0"/>
                <a:ea typeface="楷体_GB2312" charset="0"/>
                <a:cs typeface="楷体_GB2312" charset="0"/>
              </a:rPr>
              <a:t>正确性</a:t>
            </a:r>
            <a:r>
              <a:rPr lang="zh-CN" altLang="en-US" sz="2800" b="1" dirty="0">
                <a:solidFill>
                  <a:srgbClr val="0000FF"/>
                </a:solidFill>
                <a:latin typeface="楷体_GB2312" charset="0"/>
                <a:ea typeface="楷体_GB2312" charset="0"/>
                <a:cs typeface="楷体_GB2312" charset="0"/>
              </a:rPr>
              <a:t>：</a:t>
            </a:r>
            <a:r>
              <a:rPr lang="zh-CN" altLang="en-US" sz="2800" b="1" dirty="0">
                <a:solidFill>
                  <a:srgbClr val="000000"/>
                </a:solidFill>
                <a:latin typeface="楷体_GB2312" charset="0"/>
                <a:ea typeface="楷体_GB2312" charset="0"/>
                <a:cs typeface="楷体_GB2312" charset="0"/>
              </a:rPr>
              <a:t>一个程序必须能够正确操作，否则对于用户就没有价值了。</a:t>
            </a:r>
          </a:p>
          <a:p>
            <a:pPr marL="457200" indent="-457200">
              <a:spcBef>
                <a:spcPct val="20000"/>
              </a:spcBef>
              <a:buFontTx/>
              <a:buChar char="•"/>
            </a:pPr>
            <a:r>
              <a:rPr lang="zh-CN" altLang="en-US" sz="2800" b="1" dirty="0">
                <a:solidFill>
                  <a:srgbClr val="0000FF"/>
                </a:solidFill>
                <a:latin typeface="楷体_GB2312" charset="0"/>
                <a:ea typeface="楷体_GB2312" charset="0"/>
                <a:cs typeface="楷体_GB2312" charset="0"/>
              </a:rPr>
              <a:t>正确性</a:t>
            </a:r>
            <a:r>
              <a:rPr lang="zh-CN" altLang="en-US" sz="2800" b="1" dirty="0">
                <a:solidFill>
                  <a:srgbClr val="000000"/>
                </a:solidFill>
                <a:latin typeface="楷体_GB2312" charset="0"/>
                <a:ea typeface="楷体_GB2312" charset="0"/>
                <a:cs typeface="楷体_GB2312" charset="0"/>
              </a:rPr>
              <a:t>是软件完成所需的功能的程度。</a:t>
            </a:r>
          </a:p>
          <a:p>
            <a:pPr marL="457200" indent="-457200">
              <a:spcBef>
                <a:spcPct val="20000"/>
              </a:spcBef>
              <a:buFontTx/>
              <a:buChar char="•"/>
            </a:pPr>
            <a:r>
              <a:rPr lang="zh-CN" altLang="en-US" sz="2800" b="1" dirty="0">
                <a:solidFill>
                  <a:srgbClr val="0000FF"/>
                </a:solidFill>
                <a:latin typeface="楷体_GB2312" charset="0"/>
                <a:ea typeface="楷体_GB2312" charset="0"/>
                <a:cs typeface="楷体_GB2312" charset="0"/>
              </a:rPr>
              <a:t>关于正确性的最常用的测量是</a:t>
            </a:r>
            <a:r>
              <a:rPr lang="zh-CN" altLang="en-US" sz="2800" b="1" dirty="0">
                <a:solidFill>
                  <a:srgbClr val="FF0000"/>
                </a:solidFill>
                <a:latin typeface="楷体_GB2312" charset="0"/>
                <a:ea typeface="楷体_GB2312" charset="0"/>
                <a:cs typeface="楷体_GB2312" charset="0"/>
              </a:rPr>
              <a:t>每千行（</a:t>
            </a:r>
            <a:r>
              <a:rPr lang="en-US" altLang="zh-CN" sz="2800" b="1" dirty="0">
                <a:solidFill>
                  <a:srgbClr val="FF0000"/>
                </a:solidFill>
                <a:latin typeface="楷体_GB2312" charset="0"/>
                <a:ea typeface="楷体_GB2312" charset="0"/>
                <a:cs typeface="楷体_GB2312" charset="0"/>
              </a:rPr>
              <a:t>KLOC</a:t>
            </a:r>
            <a:r>
              <a:rPr lang="zh-CN" altLang="en-US" sz="2800" b="1" dirty="0">
                <a:solidFill>
                  <a:srgbClr val="FF0000"/>
                </a:solidFill>
                <a:latin typeface="楷体_GB2312" charset="0"/>
                <a:ea typeface="楷体_GB2312" charset="0"/>
                <a:cs typeface="楷体_GB2312" charset="0"/>
              </a:rPr>
              <a:t>）的缺陷数</a:t>
            </a:r>
            <a:r>
              <a:rPr lang="zh-CN" altLang="en-US" sz="2800" b="1" dirty="0">
                <a:solidFill>
                  <a:srgbClr val="0000FF"/>
                </a:solidFill>
                <a:latin typeface="楷体_GB2312" charset="0"/>
                <a:ea typeface="楷体_GB2312" charset="0"/>
                <a:cs typeface="楷体_GB2312" charset="0"/>
              </a:rPr>
              <a:t>，</a:t>
            </a:r>
            <a:r>
              <a:rPr lang="zh-CN" altLang="en-US" sz="2800" b="1" dirty="0">
                <a:solidFill>
                  <a:srgbClr val="000000"/>
                </a:solidFill>
                <a:latin typeface="楷体_GB2312" charset="0"/>
                <a:ea typeface="楷体_GB2312" charset="0"/>
                <a:cs typeface="楷体_GB2312" charset="0"/>
              </a:rPr>
              <a:t>这里缺陷定义为验证出的与需求不符的地方。</a:t>
            </a:r>
          </a:p>
          <a:p>
            <a:pPr marL="457200" indent="-457200">
              <a:spcBef>
                <a:spcPct val="20000"/>
              </a:spcBef>
              <a:buFontTx/>
              <a:buChar char="•"/>
            </a:pPr>
            <a:r>
              <a:rPr lang="zh-CN" altLang="en-US" sz="2800" b="1" dirty="0">
                <a:solidFill>
                  <a:srgbClr val="000000"/>
                </a:solidFill>
                <a:latin typeface="楷体_GB2312" charset="0"/>
                <a:ea typeface="楷体_GB2312" charset="0"/>
                <a:cs typeface="楷体_GB2312" charset="0"/>
              </a:rPr>
              <a:t>当考虑某软件产品的整体质量时，缺陷是在程序针对一般的使用而发布后由程序的某用户报告的那些问题。出于质量评估的目的，缺陷是按某标准时间段计数的，比如</a:t>
            </a:r>
            <a:r>
              <a:rPr lang="en-US" altLang="zh-CN" sz="2800" b="1" dirty="0">
                <a:solidFill>
                  <a:srgbClr val="000000"/>
                </a:solidFill>
                <a:latin typeface="楷体_GB2312" charset="0"/>
                <a:ea typeface="楷体_GB2312" charset="0"/>
                <a:cs typeface="楷体_GB2312" charset="0"/>
              </a:rPr>
              <a:t>1</a:t>
            </a:r>
            <a:r>
              <a:rPr lang="zh-CN" altLang="en-US" sz="2800" b="1" dirty="0">
                <a:solidFill>
                  <a:srgbClr val="000000"/>
                </a:solidFill>
                <a:latin typeface="楷体_GB2312" charset="0"/>
                <a:ea typeface="楷体_GB2312" charset="0"/>
                <a:cs typeface="楷体_GB2312" charset="0"/>
              </a:rPr>
              <a:t>年。</a:t>
            </a:r>
            <a:r>
              <a:rPr lang="zh-CN" altLang="en-US" sz="3200" b="1" dirty="0">
                <a:solidFill>
                  <a:srgbClr val="000000"/>
                </a:solidFill>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36</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p:txBody>
          <a:bodyPr/>
          <a:lstStyle/>
          <a:p>
            <a:r>
              <a:rPr lang="zh-CN" altLang="en-US">
                <a:latin typeface="Garamond" charset="0"/>
                <a:ea typeface="宋体" charset="0"/>
              </a:rPr>
              <a:t>质量测量</a:t>
            </a:r>
          </a:p>
        </p:txBody>
      </p:sp>
      <p:sp>
        <p:nvSpPr>
          <p:cNvPr id="3" name="Rectangle 2"/>
          <p:cNvSpPr txBox="1">
            <a:spLocks noChangeArrowheads="1"/>
          </p:cNvSpPr>
          <p:nvPr/>
        </p:nvSpPr>
        <p:spPr bwMode="auto">
          <a:xfrm>
            <a:off x="395288" y="981075"/>
            <a:ext cx="84248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FF0000"/>
                </a:solidFill>
                <a:latin typeface="Arial" charset="0"/>
                <a:ea typeface="楷体_GB2312" charset="0"/>
                <a:cs typeface="楷体_GB2312" charset="0"/>
              </a:rPr>
              <a:t>可维护性</a:t>
            </a:r>
            <a:r>
              <a:rPr kumimoji="0" lang="zh-CN" altLang="en-US" sz="2800" b="1" dirty="0">
                <a:solidFill>
                  <a:srgbClr val="0000FF"/>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软件维护所占的工作量比任何其它软件工程活动都大。</a:t>
            </a:r>
          </a:p>
          <a:p>
            <a:pPr>
              <a:spcBef>
                <a:spcPct val="20000"/>
              </a:spcBef>
              <a:buClr>
                <a:schemeClr val="accent1"/>
              </a:buClr>
              <a:buSzPct val="65000"/>
              <a:buFont typeface="Wingdings" charset="0"/>
              <a:buChar char="n"/>
            </a:pPr>
            <a:r>
              <a:rPr kumimoji="0" lang="zh-CN" altLang="en-US" sz="2800" b="1" dirty="0">
                <a:solidFill>
                  <a:srgbClr val="0000FF"/>
                </a:solidFill>
                <a:latin typeface="Arial" charset="0"/>
                <a:ea typeface="楷体_GB2312" charset="0"/>
                <a:cs typeface="楷体_GB2312" charset="0"/>
              </a:rPr>
              <a:t>可维护性</a:t>
            </a:r>
            <a:r>
              <a:rPr kumimoji="0" lang="zh-CN" altLang="en-US" sz="2800" b="1" dirty="0">
                <a:solidFill>
                  <a:srgbClr val="000000"/>
                </a:solidFill>
                <a:latin typeface="Arial" charset="0"/>
                <a:ea typeface="楷体_GB2312" charset="0"/>
                <a:cs typeface="楷体_GB2312" charset="0"/>
              </a:rPr>
              <a:t>是指遇到错误时程序能被修改的容易程度；环境发生变化时程序能够适应的容易程度，用户希望改变需求时程序能被增强的容易程度。</a:t>
            </a:r>
          </a:p>
          <a:p>
            <a:pPr>
              <a:spcBef>
                <a:spcPct val="20000"/>
              </a:spcBef>
              <a:buClr>
                <a:schemeClr val="accent1"/>
              </a:buClr>
              <a:buSzPct val="65000"/>
              <a:buFont typeface="Wingdings" charset="0"/>
              <a:buChar char="n"/>
            </a:pPr>
            <a:r>
              <a:rPr kumimoji="0" lang="zh-CN" altLang="en-US" sz="2800" b="1" dirty="0">
                <a:solidFill>
                  <a:srgbClr val="000000"/>
                </a:solidFill>
                <a:latin typeface="Arial" charset="0"/>
                <a:ea typeface="楷体_GB2312" charset="0"/>
                <a:cs typeface="楷体_GB2312" charset="0"/>
              </a:rPr>
              <a:t>可维护性无法直接测量；因此，我们必须采用</a:t>
            </a:r>
            <a:r>
              <a:rPr kumimoji="0" lang="zh-CN" altLang="en-US" sz="2800" b="1" dirty="0">
                <a:solidFill>
                  <a:srgbClr val="0000FF"/>
                </a:solidFill>
                <a:latin typeface="Arial" charset="0"/>
                <a:ea typeface="楷体_GB2312" charset="0"/>
                <a:cs typeface="楷体_GB2312" charset="0"/>
              </a:rPr>
              <a:t>间接测量。</a:t>
            </a:r>
          </a:p>
          <a:p>
            <a:pPr>
              <a:spcBef>
                <a:spcPct val="20000"/>
              </a:spcBef>
              <a:buClr>
                <a:schemeClr val="accent1"/>
              </a:buClr>
              <a:buSzPct val="65000"/>
              <a:buFont typeface="Wingdings" charset="0"/>
              <a:buChar char="n"/>
            </a:pPr>
            <a:r>
              <a:rPr kumimoji="0" lang="zh-CN" altLang="en-US" sz="2800" b="1" dirty="0">
                <a:solidFill>
                  <a:srgbClr val="000000"/>
                </a:solidFill>
                <a:latin typeface="Arial" charset="0"/>
                <a:ea typeface="楷体_GB2312" charset="0"/>
                <a:cs typeface="楷体_GB2312" charset="0"/>
              </a:rPr>
              <a:t>一个简单的面向时间的度量是</a:t>
            </a:r>
            <a:r>
              <a:rPr kumimoji="0" lang="zh-CN" altLang="en-US" sz="2800" b="1" dirty="0">
                <a:solidFill>
                  <a:srgbClr val="FF0000"/>
                </a:solidFill>
                <a:latin typeface="Arial" charset="0"/>
                <a:ea typeface="楷体_GB2312" charset="0"/>
                <a:cs typeface="楷体_GB2312" charset="0"/>
              </a:rPr>
              <a:t>平均修改时间</a:t>
            </a:r>
            <a:r>
              <a:rPr kumimoji="0" lang="zh-CN" altLang="en-US" sz="2800" b="1" dirty="0">
                <a:solidFill>
                  <a:srgbClr val="0000FF"/>
                </a:solidFill>
                <a:latin typeface="Arial" charset="0"/>
                <a:ea typeface="楷体_GB2312" charset="0"/>
                <a:cs typeface="楷体_GB2312" charset="0"/>
              </a:rPr>
              <a:t>（</a:t>
            </a:r>
            <a:r>
              <a:rPr kumimoji="0" lang="en-US" altLang="zh-CN" sz="2800" b="1" dirty="0">
                <a:solidFill>
                  <a:srgbClr val="0000FF"/>
                </a:solidFill>
                <a:latin typeface="Arial" charset="0"/>
                <a:ea typeface="楷体_GB2312" charset="0"/>
                <a:cs typeface="楷体_GB2312" charset="0"/>
              </a:rPr>
              <a:t>mean-time-to-change</a:t>
            </a:r>
            <a:r>
              <a:rPr kumimoji="0" lang="zh-CN" altLang="en-US" sz="2800" b="1" dirty="0">
                <a:solidFill>
                  <a:srgbClr val="0000FF"/>
                </a:solidFill>
                <a:latin typeface="Arial" charset="0"/>
                <a:ea typeface="楷体_GB2312" charset="0"/>
                <a:cs typeface="楷体_GB2312" charset="0"/>
              </a:rPr>
              <a:t>，</a:t>
            </a:r>
            <a:r>
              <a:rPr kumimoji="0" lang="en-US" altLang="zh-CN" sz="2800" b="1" dirty="0">
                <a:solidFill>
                  <a:srgbClr val="0000FF"/>
                </a:solidFill>
                <a:latin typeface="Arial" charset="0"/>
                <a:ea typeface="楷体_GB2312" charset="0"/>
                <a:cs typeface="楷体_GB2312" charset="0"/>
              </a:rPr>
              <a:t>MTTC</a:t>
            </a:r>
            <a:r>
              <a:rPr kumimoji="0" lang="zh-CN" altLang="en-US" sz="2800" b="1" dirty="0">
                <a:solidFill>
                  <a:srgbClr val="0000FF"/>
                </a:solidFill>
                <a:latin typeface="Arial" charset="0"/>
              </a:rPr>
              <a:t>），</a:t>
            </a:r>
            <a:r>
              <a:rPr kumimoji="0" lang="zh-CN" altLang="en-US" sz="2800" b="1" dirty="0">
                <a:solidFill>
                  <a:srgbClr val="000000"/>
                </a:solidFill>
                <a:latin typeface="楷体_GB2312" charset="0"/>
                <a:ea typeface="楷体_GB2312" charset="0"/>
                <a:cs typeface="楷体_GB2312" charset="0"/>
              </a:rPr>
              <a:t>即分析改变的需求，设计合适的修改方案，实现修改，测试，并将修改后的结果发布给用户所花的时间</a:t>
            </a:r>
            <a:r>
              <a:rPr kumimoji="0" lang="zh-CN" altLang="en-US" sz="2800" b="1" dirty="0">
                <a:solidFill>
                  <a:srgbClr val="0000FF"/>
                </a:solidFill>
                <a:latin typeface="楷体_GB2312" charset="0"/>
                <a:ea typeface="楷体_GB2312" charset="0"/>
                <a:cs typeface="楷体_GB2312" charset="0"/>
              </a:rPr>
              <a:t>。</a:t>
            </a:r>
            <a:r>
              <a:rPr kumimoji="0" lang="zh-CN" altLang="en-US" sz="2800" b="1" dirty="0">
                <a:latin typeface="楷体_GB2312" charset="0"/>
                <a:ea typeface="楷体_GB2312" charset="0"/>
                <a:cs typeface="楷体_GB2312"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37</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p:txBody>
          <a:bodyPr/>
          <a:lstStyle/>
          <a:p>
            <a:r>
              <a:rPr lang="zh-CN" altLang="en-US">
                <a:latin typeface="Garamond" charset="0"/>
                <a:ea typeface="宋体" charset="0"/>
              </a:rPr>
              <a:t>质量测量</a:t>
            </a:r>
          </a:p>
        </p:txBody>
      </p:sp>
      <p:sp>
        <p:nvSpPr>
          <p:cNvPr id="96258" name="Rectangle 2"/>
          <p:cNvSpPr txBox="1">
            <a:spLocks noChangeArrowheads="1"/>
          </p:cNvSpPr>
          <p:nvPr/>
        </p:nvSpPr>
        <p:spPr bwMode="auto">
          <a:xfrm>
            <a:off x="468313" y="981075"/>
            <a:ext cx="82089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FF0000"/>
                </a:solidFill>
                <a:latin typeface="Arial" charset="0"/>
                <a:ea typeface="楷体_GB2312" charset="0"/>
                <a:cs typeface="楷体_GB2312" charset="0"/>
              </a:rPr>
              <a:t>完整性</a:t>
            </a:r>
            <a:r>
              <a:rPr kumimoji="0" lang="zh-CN" altLang="en-US" sz="2800" b="1" dirty="0">
                <a:solidFill>
                  <a:srgbClr val="0000FF"/>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这个属性测量系统在安全方面的抗攻击（包括偶然的和蓄意的）能力。攻击可以针对软件的三个主要成分</a:t>
            </a:r>
            <a:r>
              <a:rPr kumimoji="0" lang="zh-CN" altLang="en-US" sz="2800" b="1" dirty="0">
                <a:solidFill>
                  <a:srgbClr val="0000FF"/>
                </a:solidFill>
                <a:latin typeface="Arial" charset="0"/>
                <a:ea typeface="楷体_GB2312" charset="0"/>
                <a:cs typeface="楷体_GB2312" charset="0"/>
              </a:rPr>
              <a:t>：程序、数据及文档。</a:t>
            </a:r>
            <a:endParaRPr kumimoji="0" lang="zh-CN" altLang="en-US" sz="2800" b="1" dirty="0">
              <a:latin typeface="Arial" charset="0"/>
              <a:ea typeface="楷体_GB2312" charset="0"/>
              <a:cs typeface="楷体_GB2312" charset="0"/>
            </a:endParaRPr>
          </a:p>
          <a:p>
            <a:pPr>
              <a:spcBef>
                <a:spcPct val="20000"/>
              </a:spcBef>
              <a:buClr>
                <a:schemeClr val="accent1"/>
              </a:buClr>
              <a:buSzPct val="65000"/>
              <a:buFont typeface="Wingdings" charset="0"/>
              <a:buChar char="n"/>
            </a:pPr>
            <a:r>
              <a:rPr kumimoji="0" lang="zh-CN" altLang="en-US" sz="2800" b="1" dirty="0">
                <a:solidFill>
                  <a:srgbClr val="000000"/>
                </a:solidFill>
                <a:latin typeface="Arial" charset="0"/>
                <a:ea typeface="楷体_GB2312" charset="0"/>
                <a:cs typeface="楷体_GB2312" charset="0"/>
              </a:rPr>
              <a:t>为了测量完整性，必须定义两个附加的属性：</a:t>
            </a:r>
            <a:r>
              <a:rPr kumimoji="0" lang="zh-CN" altLang="en-US" sz="2800" b="1" dirty="0">
                <a:solidFill>
                  <a:srgbClr val="FF0000"/>
                </a:solidFill>
                <a:latin typeface="Arial" charset="0"/>
                <a:ea typeface="楷体_GB2312" charset="0"/>
                <a:cs typeface="楷体_GB2312" charset="0"/>
              </a:rPr>
              <a:t>危险性和安全性。</a:t>
            </a:r>
          </a:p>
          <a:p>
            <a:pPr>
              <a:spcBef>
                <a:spcPct val="20000"/>
              </a:spcBef>
              <a:buClr>
                <a:schemeClr val="accent1"/>
              </a:buClr>
              <a:buSzPct val="65000"/>
              <a:buFont typeface="Wingdings" charset="0"/>
              <a:buChar char="n"/>
            </a:pPr>
            <a:r>
              <a:rPr kumimoji="0" lang="zh-CN" altLang="en-US" sz="2800" b="1" dirty="0">
                <a:solidFill>
                  <a:srgbClr val="FF0000"/>
                </a:solidFill>
                <a:latin typeface="Arial" charset="0"/>
                <a:ea typeface="楷体_GB2312" charset="0"/>
                <a:cs typeface="楷体_GB2312" charset="0"/>
              </a:rPr>
              <a:t>危险性</a:t>
            </a:r>
            <a:r>
              <a:rPr kumimoji="0" lang="zh-CN" altLang="en-US" sz="2800" b="1" dirty="0">
                <a:solidFill>
                  <a:srgbClr val="000000"/>
                </a:solidFill>
                <a:latin typeface="Arial" charset="0"/>
                <a:ea typeface="楷体_GB2312" charset="0"/>
                <a:cs typeface="楷体_GB2312" charset="0"/>
              </a:rPr>
              <a:t>是某个特定类型的攻击在给定时间内发生的概率（能够估算或根据经验数据导出）。</a:t>
            </a:r>
          </a:p>
          <a:p>
            <a:pPr>
              <a:spcBef>
                <a:spcPct val="20000"/>
              </a:spcBef>
              <a:buClr>
                <a:schemeClr val="accent1"/>
              </a:buClr>
              <a:buSzPct val="65000"/>
              <a:buFont typeface="Wingdings" charset="0"/>
              <a:buChar char="n"/>
            </a:pPr>
            <a:r>
              <a:rPr kumimoji="0" lang="zh-CN" altLang="en-US" sz="2800" b="1" dirty="0">
                <a:solidFill>
                  <a:srgbClr val="FF0000"/>
                </a:solidFill>
                <a:latin typeface="Arial" charset="0"/>
                <a:ea typeface="楷体_GB2312" charset="0"/>
                <a:cs typeface="楷体_GB2312" charset="0"/>
              </a:rPr>
              <a:t>安全性</a:t>
            </a:r>
            <a:r>
              <a:rPr kumimoji="0" lang="zh-CN" altLang="en-US" sz="2800" b="1" dirty="0">
                <a:solidFill>
                  <a:srgbClr val="000000"/>
                </a:solidFill>
                <a:latin typeface="Arial" charset="0"/>
                <a:ea typeface="楷体_GB2312" charset="0"/>
                <a:cs typeface="楷体_GB2312" charset="0"/>
              </a:rPr>
              <a:t>是某个特定类型的攻击将被击退的概率（能够估算或根据经验数据导出</a:t>
            </a:r>
            <a:r>
              <a:rPr kumimoji="0" lang="zh-CN" altLang="en-US" b="1" dirty="0">
                <a:solidFill>
                  <a:srgbClr val="000000"/>
                </a:solidFill>
                <a:latin typeface="Arial" charset="0"/>
                <a:ea typeface="楷体_GB2312" charset="0"/>
                <a:cs typeface="楷体_GB2312" charset="0"/>
              </a:rPr>
              <a:t>）</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r>
              <a:rPr lang="zh-CN" altLang="en-US">
                <a:latin typeface="Garamond" charset="0"/>
                <a:ea typeface="宋体" charset="0"/>
              </a:rPr>
              <a:t>质量测量</a:t>
            </a:r>
          </a:p>
        </p:txBody>
      </p:sp>
      <p:sp>
        <p:nvSpPr>
          <p:cNvPr id="97282" name="Rectangle 2"/>
          <p:cNvSpPr txBox="1">
            <a:spLocks noChangeArrowheads="1"/>
          </p:cNvSpPr>
          <p:nvPr/>
        </p:nvSpPr>
        <p:spPr bwMode="auto">
          <a:xfrm>
            <a:off x="539750" y="981075"/>
            <a:ext cx="80010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dirty="0">
                <a:solidFill>
                  <a:srgbClr val="0000FF"/>
                </a:solidFill>
                <a:latin typeface="Arial" charset="0"/>
              </a:rPr>
              <a:t>一个系统的完整性可以定义为：</a:t>
            </a:r>
          </a:p>
          <a:p>
            <a:pPr>
              <a:spcBef>
                <a:spcPct val="20000"/>
              </a:spcBef>
              <a:buClr>
                <a:schemeClr val="accent1"/>
              </a:buClr>
              <a:buSzPct val="65000"/>
            </a:pPr>
            <a:r>
              <a:rPr kumimoji="0" lang="zh-CN" altLang="en-US" dirty="0">
                <a:solidFill>
                  <a:srgbClr val="008000"/>
                </a:solidFill>
                <a:latin typeface="Arial" charset="0"/>
              </a:rPr>
              <a:t>    </a:t>
            </a:r>
            <a:r>
              <a:rPr kumimoji="0" lang="zh-CN" altLang="en-US" sz="2800" b="1" dirty="0">
                <a:solidFill>
                  <a:srgbClr val="008000"/>
                </a:solidFill>
                <a:latin typeface="Arial" charset="0"/>
              </a:rPr>
              <a:t>完整性 </a:t>
            </a:r>
            <a:r>
              <a:rPr kumimoji="0" lang="en-US" altLang="zh-CN" sz="2800" b="1" dirty="0" smtClean="0">
                <a:solidFill>
                  <a:srgbClr val="008000"/>
                </a:solidFill>
                <a:latin typeface="Arial" charset="0"/>
                <a:ea typeface="楷体_GB2312" charset="0"/>
                <a:cs typeface="楷体_GB2312" charset="0"/>
              </a:rPr>
              <a:t>=</a:t>
            </a:r>
            <a:r>
              <a:rPr kumimoji="0" lang="en-US" altLang="zh-CN" sz="2800" b="1" dirty="0" err="1" smtClean="0">
                <a:solidFill>
                  <a:srgbClr val="008000"/>
                </a:solidFill>
                <a:latin typeface="Arial" charset="0"/>
                <a:ea typeface="楷体_GB2312" charset="0"/>
                <a:cs typeface="楷体_GB2312" charset="0"/>
              </a:rPr>
              <a:t>Σ</a:t>
            </a:r>
            <a:r>
              <a:rPr kumimoji="0" lang="en-US" altLang="zh-CN" sz="2800" b="1" dirty="0" smtClean="0">
                <a:solidFill>
                  <a:srgbClr val="008000"/>
                </a:solidFill>
                <a:latin typeface="Arial" charset="0"/>
                <a:ea typeface="楷体_GB2312" charset="0"/>
                <a:cs typeface="楷体_GB2312" charset="0"/>
              </a:rPr>
              <a:t> [ </a:t>
            </a:r>
            <a:r>
              <a:rPr kumimoji="0" lang="en-US" altLang="zh-CN" sz="2800" b="1" dirty="0">
                <a:solidFill>
                  <a:srgbClr val="008000"/>
                </a:solidFill>
                <a:latin typeface="Arial" charset="0"/>
                <a:ea typeface="楷体_GB2312" charset="0"/>
                <a:cs typeface="楷体_GB2312" charset="0"/>
              </a:rPr>
              <a:t>1</a:t>
            </a:r>
            <a:r>
              <a:rPr kumimoji="0" lang="zh-CN" altLang="en-US" sz="2800" b="1" dirty="0" smtClean="0">
                <a:solidFill>
                  <a:srgbClr val="008000"/>
                </a:solidFill>
                <a:latin typeface="Arial" charset="0"/>
                <a:ea typeface="楷体_GB2312" charset="0"/>
                <a:cs typeface="楷体_GB2312" charset="0"/>
              </a:rPr>
              <a:t>－</a:t>
            </a:r>
            <a:r>
              <a:rPr kumimoji="0" lang="en-US" altLang="zh-CN" sz="2800" b="1" dirty="0" smtClean="0">
                <a:solidFill>
                  <a:srgbClr val="008000"/>
                </a:solidFill>
                <a:latin typeface="Arial" charset="0"/>
                <a:ea typeface="楷体_GB2312" charset="0"/>
                <a:cs typeface="楷体_GB2312" charset="0"/>
              </a:rPr>
              <a:t>(</a:t>
            </a:r>
            <a:r>
              <a:rPr kumimoji="0" lang="zh-CN" altLang="en-US" sz="2800" b="1" dirty="0" smtClean="0">
                <a:solidFill>
                  <a:srgbClr val="008000"/>
                </a:solidFill>
                <a:latin typeface="Arial" charset="0"/>
                <a:ea typeface="楷体_GB2312" charset="0"/>
                <a:cs typeface="楷体_GB2312" charset="0"/>
              </a:rPr>
              <a:t>危险</a:t>
            </a:r>
            <a:r>
              <a:rPr kumimoji="0" lang="zh-CN" altLang="en-US" sz="2800" b="1" dirty="0">
                <a:solidFill>
                  <a:srgbClr val="008000"/>
                </a:solidFill>
                <a:latin typeface="Arial" charset="0"/>
                <a:ea typeface="楷体_GB2312" charset="0"/>
                <a:cs typeface="楷体_GB2312" charset="0"/>
              </a:rPr>
              <a:t>性</a:t>
            </a:r>
            <a:r>
              <a:rPr kumimoji="0" lang="en-US" altLang="zh-CN" sz="2800" b="1" dirty="0" smtClean="0">
                <a:solidFill>
                  <a:srgbClr val="008000"/>
                </a:solidFill>
                <a:latin typeface="Arial" charset="0"/>
                <a:ea typeface="楷体_GB2312" charset="0"/>
                <a:cs typeface="楷体_GB2312" charset="0"/>
              </a:rPr>
              <a:t>×(1</a:t>
            </a:r>
            <a:r>
              <a:rPr kumimoji="0" lang="zh-CN" altLang="en-US" sz="2800" b="1" dirty="0">
                <a:solidFill>
                  <a:srgbClr val="008000"/>
                </a:solidFill>
                <a:latin typeface="Arial" charset="0"/>
                <a:ea typeface="楷体_GB2312" charset="0"/>
                <a:cs typeface="楷体_GB2312" charset="0"/>
              </a:rPr>
              <a:t>－</a:t>
            </a:r>
            <a:r>
              <a:rPr kumimoji="0" lang="zh-CN" altLang="en-US" sz="2800" b="1" dirty="0" smtClean="0">
                <a:solidFill>
                  <a:srgbClr val="008000"/>
                </a:solidFill>
                <a:latin typeface="Arial" charset="0"/>
                <a:ea typeface="楷体_GB2312" charset="0"/>
                <a:cs typeface="楷体_GB2312" charset="0"/>
              </a:rPr>
              <a:t>安全性</a:t>
            </a:r>
            <a:r>
              <a:rPr kumimoji="0" lang="en-US" altLang="zh-CN" sz="2800" b="1" dirty="0" smtClean="0">
                <a:solidFill>
                  <a:srgbClr val="008000"/>
                </a:solidFill>
                <a:latin typeface="Arial" charset="0"/>
                <a:ea typeface="楷体_GB2312" charset="0"/>
                <a:cs typeface="楷体_GB2312" charset="0"/>
              </a:rPr>
              <a:t>)</a:t>
            </a:r>
            <a:r>
              <a:rPr kumimoji="0" lang="en-US" altLang="zh-CN" sz="2800" b="1" dirty="0">
                <a:solidFill>
                  <a:srgbClr val="008000"/>
                </a:solidFill>
                <a:latin typeface="Arial" charset="0"/>
                <a:ea typeface="楷体_GB2312" charset="0"/>
                <a:cs typeface="楷体_GB2312" charset="0"/>
              </a:rPr>
              <a:t>)</a:t>
            </a:r>
            <a:r>
              <a:rPr kumimoji="0" lang="en-US" altLang="zh-CN" sz="2800" b="1" dirty="0" smtClean="0">
                <a:solidFill>
                  <a:srgbClr val="008000"/>
                </a:solidFill>
                <a:latin typeface="Arial" charset="0"/>
                <a:ea typeface="楷体_GB2312" charset="0"/>
                <a:cs typeface="楷体_GB2312" charset="0"/>
              </a:rPr>
              <a:t>]</a:t>
            </a:r>
            <a:endParaRPr kumimoji="0" lang="en-US" altLang="zh-CN" sz="2800" b="1" dirty="0">
              <a:latin typeface="Arial" charset="0"/>
            </a:endParaRPr>
          </a:p>
          <a:p>
            <a:pPr>
              <a:spcBef>
                <a:spcPct val="20000"/>
              </a:spcBef>
              <a:buClr>
                <a:schemeClr val="accent1"/>
              </a:buClr>
              <a:buSzPct val="65000"/>
            </a:pPr>
            <a:r>
              <a:rPr kumimoji="0" lang="en-US" altLang="zh-CN" dirty="0">
                <a:solidFill>
                  <a:srgbClr val="0000FF"/>
                </a:solidFill>
                <a:latin typeface="Arial" charset="0"/>
                <a:ea typeface="楷体_GB2312" charset="0"/>
                <a:cs typeface="楷体_GB2312" charset="0"/>
              </a:rPr>
              <a:t>    </a:t>
            </a:r>
            <a:r>
              <a:rPr kumimoji="0" lang="zh-CN" altLang="en-US" sz="2800" dirty="0">
                <a:solidFill>
                  <a:srgbClr val="000000"/>
                </a:solidFill>
                <a:latin typeface="Arial" charset="0"/>
                <a:ea typeface="楷体_GB2312" charset="0"/>
                <a:cs typeface="楷体_GB2312" charset="0"/>
              </a:rPr>
              <a:t>这里威胁及安全性针对每种类型的攻击求和。</a:t>
            </a:r>
            <a:endParaRPr kumimoji="0" lang="zh-CN" altLang="en-US" sz="2800" b="1" dirty="0">
              <a:solidFill>
                <a:srgbClr val="000000"/>
              </a:solidFill>
              <a:latin typeface="Arial" charset="0"/>
              <a:ea typeface="楷体_GB2312" charset="0"/>
              <a:cs typeface="楷体_GB2312" charset="0"/>
            </a:endParaRPr>
          </a:p>
          <a:p>
            <a:pPr>
              <a:spcBef>
                <a:spcPct val="20000"/>
              </a:spcBef>
              <a:buClr>
                <a:schemeClr val="accent1"/>
              </a:buClr>
              <a:buSzPct val="65000"/>
            </a:pPr>
            <a:endParaRPr kumimoji="0" lang="en-US" altLang="zh-CN" sz="2800" b="1" dirty="0">
              <a:latin typeface="Arial" charset="0"/>
              <a:ea typeface="楷体_GB2312" charset="0"/>
              <a:cs typeface="楷体_GB2312" charset="0"/>
            </a:endParaRPr>
          </a:p>
        </p:txBody>
      </p:sp>
      <p:sp>
        <p:nvSpPr>
          <p:cNvPr id="97283" name="Text Box 5"/>
          <p:cNvSpPr txBox="1">
            <a:spLocks noChangeArrowheads="1"/>
          </p:cNvSpPr>
          <p:nvPr/>
        </p:nvSpPr>
        <p:spPr bwMode="auto">
          <a:xfrm>
            <a:off x="684213" y="3141663"/>
            <a:ext cx="7775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50000"/>
              </a:spcBef>
            </a:pPr>
            <a:r>
              <a:rPr lang="zh-CN" altLang="en-US" b="1"/>
              <a:t>例如，假设危险性是</a:t>
            </a:r>
            <a:r>
              <a:rPr lang="en-US" altLang="zh-CN" b="1"/>
              <a:t>0.25</a:t>
            </a:r>
            <a:r>
              <a:rPr lang="zh-CN" altLang="en-US" b="1"/>
              <a:t>，安全性是</a:t>
            </a:r>
            <a:r>
              <a:rPr lang="en-US" altLang="zh-CN" b="1"/>
              <a:t>0.95</a:t>
            </a:r>
            <a:r>
              <a:rPr lang="zh-CN" altLang="en-US" b="1"/>
              <a:t>，则系统的完整性是</a:t>
            </a:r>
            <a:r>
              <a:rPr lang="en-US" altLang="zh-CN" b="1"/>
              <a:t>0.99</a:t>
            </a:r>
            <a:r>
              <a:rPr lang="zh-CN" altLang="en-US" b="1"/>
              <a:t>。</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zh-CN" altLang="en-US">
                <a:latin typeface="Garamond" charset="0"/>
                <a:ea typeface="宋体" charset="0"/>
              </a:rPr>
              <a:t>过程度量和软件过程改进</a:t>
            </a:r>
          </a:p>
        </p:txBody>
      </p:sp>
      <p:sp>
        <p:nvSpPr>
          <p:cNvPr id="61442" name="Rectangle 3"/>
          <p:cNvSpPr txBox="1">
            <a:spLocks noChangeArrowheads="1"/>
          </p:cNvSpPr>
          <p:nvPr/>
        </p:nvSpPr>
        <p:spPr bwMode="auto">
          <a:xfrm>
            <a:off x="468313" y="981075"/>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3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改进过程的唯一合理的方法是测量过程的特定属性，基于这些属性开发一组有意义的度量，而后使用这组度量来提供引导改进策略的指标。</a:t>
            </a:r>
          </a:p>
          <a:p>
            <a:pPr>
              <a:lnSpc>
                <a:spcPct val="13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但是，在我们讨论软件度量及它们对软件过程改进的影响之前，必须注意到</a:t>
            </a:r>
            <a:r>
              <a:rPr kumimoji="0" lang="zh-CN" altLang="en-US" sz="2800" b="1" dirty="0">
                <a:solidFill>
                  <a:srgbClr val="FF3300"/>
                </a:solidFill>
                <a:latin typeface="楷体_GB2312" charset="0"/>
                <a:ea typeface="楷体_GB2312" charset="0"/>
                <a:cs typeface="楷体_GB2312" charset="0"/>
              </a:rPr>
              <a:t>过程</a:t>
            </a:r>
            <a:r>
              <a:rPr kumimoji="0" lang="zh-CN" altLang="en-US" sz="2800" b="1" dirty="0">
                <a:solidFill>
                  <a:srgbClr val="000000"/>
                </a:solidFill>
                <a:latin typeface="楷体_GB2312" charset="0"/>
                <a:ea typeface="楷体_GB2312" charset="0"/>
                <a:cs typeface="楷体_GB2312" charset="0"/>
              </a:rPr>
              <a:t>仅是众多</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改进软件质量和组织性能的控制因素</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中的一种。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r>
              <a:rPr lang="zh-CN" altLang="en-US">
                <a:latin typeface="Garamond" charset="0"/>
                <a:ea typeface="宋体" charset="0"/>
              </a:rPr>
              <a:t>质量测量</a:t>
            </a:r>
          </a:p>
        </p:txBody>
      </p:sp>
      <p:sp>
        <p:nvSpPr>
          <p:cNvPr id="98306" name="Rectangle 2"/>
          <p:cNvSpPr>
            <a:spLocks noChangeArrowheads="1"/>
          </p:cNvSpPr>
          <p:nvPr/>
        </p:nvSpPr>
        <p:spPr bwMode="auto">
          <a:xfrm>
            <a:off x="539750" y="1052513"/>
            <a:ext cx="7856538"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57200" indent="-457200">
              <a:lnSpc>
                <a:spcPct val="130000"/>
              </a:lnSpc>
              <a:spcBef>
                <a:spcPct val="20000"/>
              </a:spcBef>
              <a:buFontTx/>
              <a:buChar char="•"/>
            </a:pPr>
            <a:r>
              <a:rPr lang="zh-CN" altLang="en-US" sz="3200" dirty="0">
                <a:solidFill>
                  <a:srgbClr val="FF0000"/>
                </a:solidFill>
                <a:ea typeface="楷体_GB2312" charset="0"/>
                <a:cs typeface="楷体_GB2312" charset="0"/>
              </a:rPr>
              <a:t>可用性</a:t>
            </a:r>
            <a:r>
              <a:rPr lang="zh-CN" altLang="en-US" sz="3200" dirty="0">
                <a:solidFill>
                  <a:srgbClr val="0000FF"/>
                </a:solidFill>
                <a:ea typeface="楷体_GB2312" charset="0"/>
                <a:cs typeface="楷体_GB2312" charset="0"/>
              </a:rPr>
              <a:t>：</a:t>
            </a:r>
            <a:r>
              <a:rPr lang="zh-CN" altLang="en-US" sz="3200" dirty="0">
                <a:solidFill>
                  <a:srgbClr val="000000"/>
                </a:solidFill>
                <a:ea typeface="楷体_GB2312" charset="0"/>
                <a:cs typeface="楷体_GB2312" charset="0"/>
              </a:rPr>
              <a:t>在对软件产品的讨论中，“用户友好性”这个词已经是普遍存在的。如果一个程序不是“用户友好的”，那么它是注定会失败的，即使它所完成的功能很有价值。</a:t>
            </a:r>
            <a:r>
              <a:rPr lang="zh-CN" altLang="en-US" sz="3200" b="1" dirty="0">
                <a:solidFill>
                  <a:srgbClr val="000000"/>
                </a:solidFill>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p:txBody>
          <a:bodyPr/>
          <a:lstStyle/>
          <a:p>
            <a:r>
              <a:rPr lang="zh-CN" altLang="en-US">
                <a:latin typeface="Garamond" charset="0"/>
                <a:ea typeface="宋体" charset="0"/>
              </a:rPr>
              <a:t>缺陷排除效率</a:t>
            </a:r>
          </a:p>
        </p:txBody>
      </p:sp>
      <p:sp>
        <p:nvSpPr>
          <p:cNvPr id="99330" name="Rectangle 3"/>
          <p:cNvSpPr txBox="1">
            <a:spLocks noChangeArrowheads="1"/>
          </p:cNvSpPr>
          <p:nvPr/>
        </p:nvSpPr>
        <p:spPr bwMode="auto">
          <a:xfrm>
            <a:off x="395288" y="981075"/>
            <a:ext cx="83534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FF3300"/>
                </a:solidFill>
                <a:latin typeface="楷体_GB2312" charset="0"/>
                <a:ea typeface="楷体_GB2312" charset="0"/>
                <a:cs typeface="楷体_GB2312" charset="0"/>
              </a:rPr>
              <a:t>缺陷排除效率</a:t>
            </a:r>
            <a:r>
              <a:rPr kumimoji="0" lang="zh-CN" altLang="en-US" sz="2800" dirty="0">
                <a:solidFill>
                  <a:srgbClr val="0000FF"/>
                </a:solidFill>
                <a:latin typeface="楷体_GB2312" charset="0"/>
                <a:ea typeface="楷体_GB2312" charset="0"/>
                <a:cs typeface="楷体_GB2312" charset="0"/>
              </a:rPr>
              <a:t>（</a:t>
            </a:r>
            <a:r>
              <a:rPr kumimoji="0" lang="en-US" altLang="zh-CN" sz="2800" dirty="0">
                <a:solidFill>
                  <a:srgbClr val="0000FF"/>
                </a:solidFill>
                <a:latin typeface="楷体_GB2312" charset="0"/>
                <a:ea typeface="楷体_GB2312" charset="0"/>
                <a:cs typeface="楷体_GB2312" charset="0"/>
              </a:rPr>
              <a:t>DRE</a:t>
            </a:r>
            <a:r>
              <a:rPr kumimoji="0" lang="zh-CN" altLang="en-US" sz="2800" dirty="0">
                <a:solidFill>
                  <a:srgbClr val="0000FF"/>
                </a:solidFill>
                <a:latin typeface="楷体_GB2312" charset="0"/>
                <a:ea typeface="楷体_GB2312" charset="0"/>
                <a:cs typeface="楷体_GB2312" charset="0"/>
              </a:rPr>
              <a:t>）</a:t>
            </a:r>
            <a:r>
              <a:rPr kumimoji="0" lang="zh-CN" altLang="en-US" sz="2800" dirty="0">
                <a:solidFill>
                  <a:srgbClr val="000000"/>
                </a:solidFill>
                <a:latin typeface="楷体_GB2312" charset="0"/>
                <a:ea typeface="楷体_GB2312" charset="0"/>
                <a:cs typeface="楷体_GB2312" charset="0"/>
              </a:rPr>
              <a:t>在项目级和过程级都能提供有益的质量度量。</a:t>
            </a:r>
          </a:p>
          <a:p>
            <a:pPr>
              <a:spcBef>
                <a:spcPct val="20000"/>
              </a:spcBef>
              <a:buClr>
                <a:schemeClr val="accent1"/>
              </a:buClr>
              <a:buSzPct val="65000"/>
              <a:buFont typeface="Wingdings" charset="0"/>
              <a:buChar char="n"/>
            </a:pPr>
            <a:r>
              <a:rPr kumimoji="0" lang="zh-CN" altLang="en-US" sz="2800" dirty="0">
                <a:solidFill>
                  <a:srgbClr val="000000"/>
                </a:solidFill>
                <a:latin typeface="楷体_GB2312" charset="0"/>
                <a:ea typeface="楷体_GB2312" charset="0"/>
                <a:cs typeface="楷体_GB2312" charset="0"/>
              </a:rPr>
              <a:t>本质上，</a:t>
            </a:r>
            <a:r>
              <a:rPr kumimoji="0" lang="en-US" altLang="zh-CN" sz="2800" dirty="0">
                <a:solidFill>
                  <a:srgbClr val="000000"/>
                </a:solidFill>
                <a:latin typeface="楷体_GB2312" charset="0"/>
                <a:ea typeface="楷体_GB2312" charset="0"/>
                <a:cs typeface="楷体_GB2312" charset="0"/>
              </a:rPr>
              <a:t>DRE</a:t>
            </a:r>
            <a:r>
              <a:rPr kumimoji="0" lang="zh-CN" altLang="en-US" sz="2800" dirty="0">
                <a:solidFill>
                  <a:srgbClr val="000000"/>
                </a:solidFill>
                <a:latin typeface="楷体_GB2312" charset="0"/>
                <a:ea typeface="楷体_GB2312" charset="0"/>
                <a:cs typeface="楷体_GB2312" charset="0"/>
              </a:rPr>
              <a:t>是对质量保证及控制活动的过滤能力的一个测量，这些活动贯穿于所有过程框架活动。</a:t>
            </a:r>
            <a:endParaRPr kumimoji="0" lang="zh-CN" altLang="en-US" sz="2800" b="1" dirty="0">
              <a:solidFill>
                <a:srgbClr val="000000"/>
              </a:solidFill>
              <a:latin typeface="楷体_GB2312" charset="0"/>
              <a:ea typeface="楷体_GB2312" charset="0"/>
              <a:cs typeface="楷体_GB2312" charset="0"/>
            </a:endParaRPr>
          </a:p>
          <a:p>
            <a:pPr>
              <a:spcBef>
                <a:spcPct val="20000"/>
              </a:spcBef>
              <a:buClr>
                <a:schemeClr val="accent1"/>
              </a:buClr>
              <a:buSzPct val="65000"/>
              <a:buFont typeface="Wingdings" charset="0"/>
              <a:buChar char="n"/>
            </a:pPr>
            <a:r>
              <a:rPr kumimoji="0" lang="zh-CN" altLang="en-US" sz="2800" dirty="0">
                <a:solidFill>
                  <a:srgbClr val="000000"/>
                </a:solidFill>
                <a:latin typeface="楷体_GB2312" charset="0"/>
                <a:ea typeface="楷体_GB2312" charset="0"/>
                <a:cs typeface="楷体_GB2312" charset="0"/>
              </a:rPr>
              <a:t>当把一个项目作为一个整体来考虑时，</a:t>
            </a:r>
            <a:r>
              <a:rPr kumimoji="0" lang="en-US" altLang="zh-CN" sz="2800" dirty="0">
                <a:solidFill>
                  <a:srgbClr val="000000"/>
                </a:solidFill>
                <a:latin typeface="楷体_GB2312" charset="0"/>
                <a:ea typeface="楷体_GB2312" charset="0"/>
                <a:cs typeface="楷体_GB2312" charset="0"/>
              </a:rPr>
              <a:t>DRE</a:t>
            </a:r>
            <a:r>
              <a:rPr kumimoji="0" lang="zh-CN" altLang="en-US" sz="2800" dirty="0">
                <a:solidFill>
                  <a:srgbClr val="000000"/>
                </a:solidFill>
                <a:latin typeface="楷体_GB2312" charset="0"/>
                <a:ea typeface="楷体_GB2312" charset="0"/>
                <a:cs typeface="楷体_GB2312" charset="0"/>
              </a:rPr>
              <a:t>按如下方式定义：</a:t>
            </a:r>
            <a:endParaRPr kumimoji="0" lang="zh-CN" altLang="en-US" sz="2800" b="1" dirty="0">
              <a:solidFill>
                <a:srgbClr val="000000"/>
              </a:solidFill>
              <a:latin typeface="楷体_GB2312" charset="0"/>
              <a:ea typeface="楷体_GB2312" charset="0"/>
              <a:cs typeface="楷体_GB2312" charset="0"/>
            </a:endParaRPr>
          </a:p>
          <a:p>
            <a:pPr>
              <a:spcBef>
                <a:spcPct val="20000"/>
              </a:spcBef>
              <a:buClr>
                <a:schemeClr val="accent1"/>
              </a:buClr>
              <a:buSzPct val="65000"/>
            </a:pPr>
            <a:r>
              <a:rPr kumimoji="0" lang="zh-CN" altLang="en-US" sz="2800" dirty="0">
                <a:solidFill>
                  <a:srgbClr val="0000FF"/>
                </a:solidFill>
                <a:latin typeface="楷体_GB2312" charset="0"/>
                <a:ea typeface="楷体_GB2312" charset="0"/>
                <a:cs typeface="楷体_GB2312" charset="0"/>
              </a:rPr>
              <a:t>                </a:t>
            </a:r>
            <a:r>
              <a:rPr kumimoji="0" lang="en-US" altLang="zh-CN" sz="2800" dirty="0">
                <a:solidFill>
                  <a:srgbClr val="0000FF"/>
                </a:solidFill>
                <a:latin typeface="楷体_GB2312" charset="0"/>
                <a:ea typeface="楷体_GB2312" charset="0"/>
                <a:cs typeface="楷体_GB2312" charset="0"/>
              </a:rPr>
              <a:t>DRE = E/</a:t>
            </a:r>
            <a:r>
              <a:rPr kumimoji="0" lang="zh-CN" altLang="en-US" sz="2800" dirty="0">
                <a:solidFill>
                  <a:srgbClr val="0000FF"/>
                </a:solidFill>
                <a:latin typeface="楷体_GB2312" charset="0"/>
                <a:ea typeface="楷体_GB2312" charset="0"/>
                <a:cs typeface="楷体_GB2312" charset="0"/>
              </a:rPr>
              <a:t>（</a:t>
            </a:r>
            <a:r>
              <a:rPr kumimoji="0" lang="en-US" altLang="zh-CN" sz="2800" dirty="0">
                <a:solidFill>
                  <a:srgbClr val="0000FF"/>
                </a:solidFill>
                <a:latin typeface="楷体_GB2312" charset="0"/>
                <a:ea typeface="楷体_GB2312" charset="0"/>
                <a:cs typeface="楷体_GB2312" charset="0"/>
              </a:rPr>
              <a:t>E</a:t>
            </a:r>
            <a:r>
              <a:rPr kumimoji="0" lang="zh-CN" altLang="en-US" sz="2800" dirty="0">
                <a:solidFill>
                  <a:srgbClr val="0000FF"/>
                </a:solidFill>
                <a:latin typeface="楷体_GB2312" charset="0"/>
                <a:ea typeface="楷体_GB2312" charset="0"/>
                <a:cs typeface="楷体_GB2312" charset="0"/>
              </a:rPr>
              <a:t>＋</a:t>
            </a:r>
            <a:r>
              <a:rPr kumimoji="0" lang="en-US" altLang="zh-CN" sz="2800" dirty="0">
                <a:solidFill>
                  <a:srgbClr val="0000FF"/>
                </a:solidFill>
                <a:latin typeface="楷体_GB2312" charset="0"/>
                <a:ea typeface="楷体_GB2312" charset="0"/>
                <a:cs typeface="楷体_GB2312" charset="0"/>
              </a:rPr>
              <a:t>D</a:t>
            </a:r>
            <a:r>
              <a:rPr kumimoji="0" lang="zh-CN" altLang="en-US" sz="2800" dirty="0">
                <a:solidFill>
                  <a:srgbClr val="0000FF"/>
                </a:solidFill>
                <a:latin typeface="楷体_GB2312" charset="0"/>
                <a:ea typeface="楷体_GB2312" charset="0"/>
                <a:cs typeface="楷体_GB2312" charset="0"/>
              </a:rPr>
              <a:t>）</a:t>
            </a:r>
            <a:endParaRPr kumimoji="0" lang="zh-CN" altLang="en-US" sz="2800" b="1" dirty="0">
              <a:latin typeface="楷体_GB2312" charset="0"/>
              <a:ea typeface="楷体_GB2312" charset="0"/>
              <a:cs typeface="楷体_GB2312" charset="0"/>
            </a:endParaRPr>
          </a:p>
          <a:p>
            <a:pPr>
              <a:spcBef>
                <a:spcPct val="20000"/>
              </a:spcBef>
              <a:buClr>
                <a:schemeClr val="accent1"/>
              </a:buClr>
              <a:buSzPct val="65000"/>
            </a:pPr>
            <a:r>
              <a:rPr kumimoji="0" lang="zh-CN" altLang="en-US" sz="2800" dirty="0">
                <a:solidFill>
                  <a:srgbClr val="0000FF"/>
                </a:solidFill>
                <a:latin typeface="楷体_GB2312" charset="0"/>
                <a:ea typeface="楷体_GB2312" charset="0"/>
                <a:cs typeface="楷体_GB2312" charset="0"/>
              </a:rPr>
              <a:t>  </a:t>
            </a:r>
            <a:r>
              <a:rPr kumimoji="0" lang="zh-CN" altLang="en-US" sz="2800" dirty="0">
                <a:solidFill>
                  <a:srgbClr val="000000"/>
                </a:solidFill>
                <a:latin typeface="楷体_GB2312" charset="0"/>
                <a:ea typeface="楷体_GB2312" charset="0"/>
                <a:cs typeface="楷体_GB2312" charset="0"/>
              </a:rPr>
              <a:t> 其中</a:t>
            </a:r>
            <a:r>
              <a:rPr kumimoji="0" lang="en-US" altLang="zh-CN" sz="2800" dirty="0">
                <a:solidFill>
                  <a:srgbClr val="000000"/>
                </a:solidFill>
                <a:latin typeface="楷体_GB2312" charset="0"/>
                <a:ea typeface="楷体_GB2312" charset="0"/>
                <a:cs typeface="楷体_GB2312" charset="0"/>
              </a:rPr>
              <a:t>E = </a:t>
            </a:r>
            <a:r>
              <a:rPr kumimoji="0" lang="zh-CN" altLang="en-US" sz="2800" dirty="0">
                <a:solidFill>
                  <a:srgbClr val="000000"/>
                </a:solidFill>
                <a:latin typeface="楷体_GB2312" charset="0"/>
                <a:ea typeface="楷体_GB2312" charset="0"/>
                <a:cs typeface="楷体_GB2312" charset="0"/>
              </a:rPr>
              <a:t>软件交付之前所发现的错误数</a:t>
            </a:r>
            <a:endParaRPr kumimoji="0" lang="zh-CN" altLang="en-US" sz="2800" b="1" dirty="0">
              <a:solidFill>
                <a:srgbClr val="000000"/>
              </a:solidFill>
              <a:latin typeface="楷体_GB2312" charset="0"/>
              <a:ea typeface="楷体_GB2312" charset="0"/>
              <a:cs typeface="楷体_GB2312" charset="0"/>
            </a:endParaRPr>
          </a:p>
          <a:p>
            <a:pPr>
              <a:spcBef>
                <a:spcPct val="20000"/>
              </a:spcBef>
              <a:buClr>
                <a:schemeClr val="accent1"/>
              </a:buClr>
              <a:buSzPct val="65000"/>
            </a:pPr>
            <a:r>
              <a:rPr kumimoji="0" lang="zh-CN" altLang="en-US" sz="2800" dirty="0">
                <a:solidFill>
                  <a:srgbClr val="000000"/>
                </a:solidFill>
                <a:latin typeface="楷体_GB2312" charset="0"/>
                <a:ea typeface="楷体_GB2312" charset="0"/>
                <a:cs typeface="楷体_GB2312" charset="0"/>
              </a:rPr>
              <a:t>     </a:t>
            </a:r>
            <a:r>
              <a:rPr kumimoji="0" lang="en-US" altLang="zh-CN" sz="2800" dirty="0" smtClean="0">
                <a:solidFill>
                  <a:srgbClr val="000000"/>
                </a:solidFill>
                <a:latin typeface="楷体_GB2312" charset="0"/>
                <a:ea typeface="楷体_GB2312" charset="0"/>
                <a:cs typeface="楷体_GB2312" charset="0"/>
              </a:rPr>
              <a:t>   </a:t>
            </a:r>
            <a:r>
              <a:rPr kumimoji="0" lang="zh-CN" altLang="en-US" sz="2800" dirty="0" smtClean="0">
                <a:solidFill>
                  <a:srgbClr val="000000"/>
                </a:solidFill>
                <a:latin typeface="楷体_GB2312" charset="0"/>
                <a:ea typeface="楷体_GB2312" charset="0"/>
                <a:cs typeface="楷体_GB2312" charset="0"/>
              </a:rPr>
              <a:t>  </a:t>
            </a:r>
            <a:r>
              <a:rPr kumimoji="0" lang="en-US" altLang="zh-CN" sz="2800" dirty="0">
                <a:solidFill>
                  <a:srgbClr val="000000"/>
                </a:solidFill>
                <a:latin typeface="楷体_GB2312" charset="0"/>
                <a:ea typeface="楷体_GB2312" charset="0"/>
                <a:cs typeface="楷体_GB2312" charset="0"/>
              </a:rPr>
              <a:t>D = </a:t>
            </a:r>
            <a:r>
              <a:rPr kumimoji="0" lang="zh-CN" altLang="en-US" sz="2800" dirty="0">
                <a:solidFill>
                  <a:srgbClr val="000000"/>
                </a:solidFill>
                <a:latin typeface="楷体_GB2312" charset="0"/>
                <a:ea typeface="楷体_GB2312" charset="0"/>
                <a:cs typeface="楷体_GB2312" charset="0"/>
              </a:rPr>
              <a:t>软件交付之后所发现的缺陷数</a:t>
            </a:r>
            <a:r>
              <a:rPr kumimoji="0" lang="zh-CN" altLang="en-US" b="1" dirty="0">
                <a:solidFill>
                  <a:srgbClr val="000000"/>
                </a:solidFill>
                <a:latin typeface="楷体_GB2312" charset="0"/>
                <a:ea typeface="楷体_GB2312" charset="0"/>
                <a:cs typeface="楷体_GB2312"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a:lstStyle/>
          <a:p>
            <a:r>
              <a:rPr lang="zh-CN" altLang="en-US">
                <a:latin typeface="Garamond" charset="0"/>
                <a:ea typeface="宋体" charset="0"/>
              </a:rPr>
              <a:t>缺陷排除效率</a:t>
            </a:r>
          </a:p>
        </p:txBody>
      </p:sp>
      <p:sp>
        <p:nvSpPr>
          <p:cNvPr id="100354" name="Rectangle 2"/>
          <p:cNvSpPr txBox="1">
            <a:spLocks noChangeArrowheads="1"/>
          </p:cNvSpPr>
          <p:nvPr/>
        </p:nvSpPr>
        <p:spPr bwMode="auto">
          <a:xfrm>
            <a:off x="468313" y="908050"/>
            <a:ext cx="8280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0000"/>
              </a:lnSpc>
              <a:spcBef>
                <a:spcPct val="20000"/>
              </a:spcBef>
              <a:buClr>
                <a:schemeClr val="accent1"/>
              </a:buClr>
              <a:buSzPct val="65000"/>
              <a:buFont typeface="Wingdings" charset="0"/>
              <a:buChar char="n"/>
            </a:pPr>
            <a:r>
              <a:rPr kumimoji="0" lang="zh-CN" altLang="en-US" sz="2800" b="1" dirty="0">
                <a:latin typeface="楷体_GB2312" charset="0"/>
                <a:ea typeface="楷体_GB2312" charset="0"/>
                <a:cs typeface="楷体_GB2312" charset="0"/>
              </a:rPr>
              <a:t>最理想的</a:t>
            </a:r>
            <a:r>
              <a:rPr kumimoji="0" lang="en-US" altLang="zh-CN" sz="2800" b="1" dirty="0">
                <a:latin typeface="楷体_GB2312" charset="0"/>
                <a:ea typeface="楷体_GB2312" charset="0"/>
                <a:cs typeface="楷体_GB2312" charset="0"/>
              </a:rPr>
              <a:t>DRE</a:t>
            </a:r>
            <a:r>
              <a:rPr kumimoji="0" lang="zh-CN" altLang="en-US" sz="2800" b="1" dirty="0">
                <a:latin typeface="楷体_GB2312" charset="0"/>
                <a:ea typeface="楷体_GB2312" charset="0"/>
                <a:cs typeface="楷体_GB2312" charset="0"/>
              </a:rPr>
              <a:t>值是</a:t>
            </a:r>
            <a:r>
              <a:rPr kumimoji="0" lang="en-US" altLang="zh-CN" sz="2800" b="1" dirty="0">
                <a:latin typeface="楷体_GB2312" charset="0"/>
                <a:ea typeface="楷体_GB2312" charset="0"/>
                <a:cs typeface="楷体_GB2312" charset="0"/>
              </a:rPr>
              <a:t>1</a:t>
            </a:r>
            <a:r>
              <a:rPr kumimoji="0" lang="zh-CN" altLang="en-US" sz="2800" b="1" dirty="0">
                <a:latin typeface="楷体_GB2312" charset="0"/>
                <a:ea typeface="楷体_GB2312" charset="0"/>
                <a:cs typeface="楷体_GB2312" charset="0"/>
              </a:rPr>
              <a:t>，即，软件中没有发现缺陷。现实中，</a:t>
            </a:r>
            <a:r>
              <a:rPr kumimoji="0" lang="en-US" altLang="zh-CN" sz="2800" b="1" dirty="0">
                <a:latin typeface="楷体_GB2312" charset="0"/>
                <a:ea typeface="楷体_GB2312" charset="0"/>
                <a:cs typeface="楷体_GB2312" charset="0"/>
              </a:rPr>
              <a:t>D</a:t>
            </a:r>
            <a:r>
              <a:rPr kumimoji="0" lang="zh-CN" altLang="en-US" sz="2800" b="1" dirty="0">
                <a:latin typeface="楷体_GB2312" charset="0"/>
                <a:ea typeface="楷体_GB2312" charset="0"/>
                <a:cs typeface="楷体_GB2312" charset="0"/>
              </a:rPr>
              <a:t>会大于</a:t>
            </a:r>
            <a:r>
              <a:rPr kumimoji="0" lang="en-US" altLang="zh-CN" sz="2800" b="1" dirty="0">
                <a:latin typeface="楷体_GB2312" charset="0"/>
                <a:ea typeface="楷体_GB2312" charset="0"/>
                <a:cs typeface="楷体_GB2312" charset="0"/>
              </a:rPr>
              <a:t>0</a:t>
            </a:r>
            <a:r>
              <a:rPr kumimoji="0" lang="zh-CN" altLang="en-US" sz="2800" b="1" dirty="0">
                <a:latin typeface="楷体_GB2312" charset="0"/>
                <a:ea typeface="楷体_GB2312" charset="0"/>
                <a:cs typeface="楷体_GB2312" charset="0"/>
              </a:rPr>
              <a:t>，但随着</a:t>
            </a:r>
            <a:r>
              <a:rPr kumimoji="0" lang="en-US" altLang="zh-CN" sz="2800" b="1" dirty="0">
                <a:latin typeface="楷体_GB2312" charset="0"/>
                <a:ea typeface="楷体_GB2312" charset="0"/>
                <a:cs typeface="楷体_GB2312" charset="0"/>
              </a:rPr>
              <a:t>E</a:t>
            </a:r>
            <a:r>
              <a:rPr kumimoji="0" lang="zh-CN" altLang="en-US" sz="2800" b="1" dirty="0">
                <a:latin typeface="楷体_GB2312" charset="0"/>
                <a:ea typeface="楷体_GB2312" charset="0"/>
                <a:cs typeface="楷体_GB2312" charset="0"/>
              </a:rPr>
              <a:t>值的增加，</a:t>
            </a:r>
            <a:r>
              <a:rPr kumimoji="0" lang="en-US" altLang="zh-CN" sz="2800" b="1" dirty="0">
                <a:latin typeface="楷体_GB2312" charset="0"/>
                <a:ea typeface="楷体_GB2312" charset="0"/>
                <a:cs typeface="楷体_GB2312" charset="0"/>
              </a:rPr>
              <a:t>DRE</a:t>
            </a:r>
            <a:r>
              <a:rPr kumimoji="0" lang="zh-CN" altLang="en-US" sz="2800" b="1" dirty="0">
                <a:latin typeface="楷体_GB2312" charset="0"/>
                <a:ea typeface="楷体_GB2312" charset="0"/>
                <a:cs typeface="楷体_GB2312" charset="0"/>
              </a:rPr>
              <a:t>的值仍能接近</a:t>
            </a:r>
            <a:r>
              <a:rPr kumimoji="0" lang="en-US" altLang="zh-CN" sz="2800" b="1" dirty="0">
                <a:latin typeface="楷体_GB2312" charset="0"/>
                <a:ea typeface="楷体_GB2312" charset="0"/>
                <a:cs typeface="楷体_GB2312" charset="0"/>
              </a:rPr>
              <a:t>1</a:t>
            </a:r>
            <a:r>
              <a:rPr kumimoji="0" lang="zh-CN" altLang="en-US" sz="2800" b="1" dirty="0">
                <a:latin typeface="楷体_GB2312" charset="0"/>
                <a:ea typeface="楷体_GB2312" charset="0"/>
                <a:cs typeface="楷体_GB2312" charset="0"/>
              </a:rPr>
              <a:t>。</a:t>
            </a:r>
          </a:p>
          <a:p>
            <a:pPr>
              <a:lnSpc>
                <a:spcPct val="120000"/>
              </a:lnSpc>
              <a:spcBef>
                <a:spcPct val="20000"/>
              </a:spcBef>
              <a:buClr>
                <a:schemeClr val="accent1"/>
              </a:buClr>
              <a:buSzPct val="65000"/>
              <a:buFont typeface="Wingdings" charset="0"/>
              <a:buChar char="n"/>
            </a:pPr>
            <a:r>
              <a:rPr kumimoji="0" lang="zh-CN" altLang="en-US" sz="2800" b="1" dirty="0">
                <a:latin typeface="楷体_GB2312" charset="0"/>
                <a:ea typeface="楷体_GB2312" charset="0"/>
                <a:cs typeface="楷体_GB2312" charset="0"/>
              </a:rPr>
              <a:t>事实上，随着</a:t>
            </a:r>
            <a:r>
              <a:rPr kumimoji="0" lang="en-US" altLang="zh-CN" sz="2800" b="1" dirty="0">
                <a:latin typeface="楷体_GB2312" charset="0"/>
                <a:ea typeface="楷体_GB2312" charset="0"/>
                <a:cs typeface="楷体_GB2312" charset="0"/>
              </a:rPr>
              <a:t>E</a:t>
            </a:r>
            <a:r>
              <a:rPr kumimoji="0" lang="zh-CN" altLang="en-US" sz="2800" b="1" dirty="0">
                <a:latin typeface="楷体_GB2312" charset="0"/>
                <a:ea typeface="楷体_GB2312" charset="0"/>
                <a:cs typeface="楷体_GB2312" charset="0"/>
              </a:rPr>
              <a:t>的增加，</a:t>
            </a:r>
            <a:r>
              <a:rPr kumimoji="0" lang="en-US" altLang="zh-CN" sz="2800" b="1" dirty="0">
                <a:latin typeface="楷体_GB2312" charset="0"/>
                <a:ea typeface="楷体_GB2312" charset="0"/>
                <a:cs typeface="楷体_GB2312" charset="0"/>
              </a:rPr>
              <a:t>D</a:t>
            </a:r>
            <a:r>
              <a:rPr kumimoji="0" lang="zh-CN" altLang="en-US" sz="2800" b="1" dirty="0">
                <a:latin typeface="楷体_GB2312" charset="0"/>
                <a:ea typeface="楷体_GB2312" charset="0"/>
                <a:cs typeface="楷体_GB2312" charset="0"/>
              </a:rPr>
              <a:t>的最终值可能会降低（错误在变成缺陷之前已经被过滤）。</a:t>
            </a:r>
          </a:p>
          <a:p>
            <a:pPr>
              <a:lnSpc>
                <a:spcPct val="120000"/>
              </a:lnSpc>
              <a:spcBef>
                <a:spcPct val="20000"/>
              </a:spcBef>
              <a:buClr>
                <a:schemeClr val="accent1"/>
              </a:buClr>
              <a:buSzPct val="65000"/>
              <a:buFont typeface="Wingdings" charset="0"/>
              <a:buChar char="n"/>
            </a:pPr>
            <a:r>
              <a:rPr kumimoji="0" lang="zh-CN" altLang="en-US" sz="2800" b="1" dirty="0">
                <a:latin typeface="楷体_GB2312" charset="0"/>
                <a:ea typeface="楷体_GB2312" charset="0"/>
                <a:cs typeface="楷体_GB2312" charset="0"/>
              </a:rPr>
              <a:t>如果将</a:t>
            </a:r>
            <a:r>
              <a:rPr kumimoji="0" lang="en-US" altLang="zh-CN" sz="2800" b="1" dirty="0">
                <a:latin typeface="楷体_GB2312" charset="0"/>
                <a:ea typeface="楷体_GB2312" charset="0"/>
                <a:cs typeface="楷体_GB2312" charset="0"/>
              </a:rPr>
              <a:t>DRE</a:t>
            </a:r>
            <a:r>
              <a:rPr kumimoji="0" lang="zh-CN" altLang="en-US" sz="2800" b="1" dirty="0">
                <a:latin typeface="楷体_GB2312" charset="0"/>
                <a:ea typeface="楷体_GB2312" charset="0"/>
                <a:cs typeface="楷体_GB2312" charset="0"/>
              </a:rPr>
              <a:t>作为一个度量，提供关于质量控制和保证活动的过滤能力的指标，则</a:t>
            </a:r>
            <a:r>
              <a:rPr kumimoji="0" lang="en-US" altLang="zh-CN" sz="2800" b="1" dirty="0">
                <a:latin typeface="楷体_GB2312" charset="0"/>
                <a:ea typeface="楷体_GB2312" charset="0"/>
                <a:cs typeface="楷体_GB2312" charset="0"/>
              </a:rPr>
              <a:t>DRE</a:t>
            </a:r>
            <a:r>
              <a:rPr kumimoji="0" lang="zh-CN" altLang="en-US" sz="2800" b="1" dirty="0">
                <a:latin typeface="楷体_GB2312" charset="0"/>
                <a:ea typeface="楷体_GB2312" charset="0"/>
                <a:cs typeface="楷体_GB2312" charset="0"/>
              </a:rPr>
              <a:t>鼓励软件项目组采用先进技术，以在交付之前发现尽可能多的错误。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p:txBody>
          <a:bodyPr/>
          <a:lstStyle/>
          <a:p>
            <a:r>
              <a:rPr lang="zh-CN" altLang="en-US">
                <a:latin typeface="Garamond" charset="0"/>
                <a:ea typeface="宋体" charset="0"/>
              </a:rPr>
              <a:t>缺陷排除效率</a:t>
            </a:r>
          </a:p>
        </p:txBody>
      </p:sp>
      <p:sp>
        <p:nvSpPr>
          <p:cNvPr id="101378" name="Rectangle 2"/>
          <p:cNvSpPr txBox="1">
            <a:spLocks noChangeArrowheads="1"/>
          </p:cNvSpPr>
          <p:nvPr/>
        </p:nvSpPr>
        <p:spPr bwMode="auto">
          <a:xfrm>
            <a:off x="468313" y="981075"/>
            <a:ext cx="8280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25000"/>
              </a:lnSpc>
              <a:spcBef>
                <a:spcPct val="20000"/>
              </a:spcBef>
              <a:buClr>
                <a:schemeClr val="accent1"/>
              </a:buClr>
              <a:buSzPct val="65000"/>
              <a:buFont typeface="Wingdings" charset="0"/>
              <a:buChar char="n"/>
            </a:pPr>
            <a:r>
              <a:rPr kumimoji="0" lang="en-US" altLang="zh-CN" sz="2800" b="1" dirty="0">
                <a:solidFill>
                  <a:srgbClr val="000000"/>
                </a:solidFill>
                <a:latin typeface="楷体_GB2312" charset="0"/>
                <a:ea typeface="楷体_GB2312" charset="0"/>
                <a:cs typeface="楷体_GB2312" charset="0"/>
              </a:rPr>
              <a:t>DRE</a:t>
            </a:r>
            <a:r>
              <a:rPr kumimoji="0" lang="zh-CN" altLang="en-US" sz="2800" b="1" dirty="0">
                <a:solidFill>
                  <a:srgbClr val="000000"/>
                </a:solidFill>
                <a:latin typeface="楷体_GB2312" charset="0"/>
                <a:ea typeface="楷体_GB2312" charset="0"/>
                <a:cs typeface="楷体_GB2312" charset="0"/>
              </a:rPr>
              <a:t>也能够用于在项目中评估一个小组在错误传递到下一个框架活动或软件工程任务之前发现这些错误的能力。</a:t>
            </a:r>
          </a:p>
          <a:p>
            <a:pPr>
              <a:lnSpc>
                <a:spcPct val="125000"/>
              </a:lnSpc>
              <a:spcBef>
                <a:spcPct val="20000"/>
              </a:spcBef>
              <a:buClr>
                <a:schemeClr val="accent1"/>
              </a:buClr>
              <a:buSzPct val="65000"/>
            </a:pPr>
            <a:r>
              <a:rPr kumimoji="0" lang="zh-CN" altLang="en-US" sz="2800" b="1" dirty="0">
                <a:solidFill>
                  <a:srgbClr val="000000"/>
                </a:solidFill>
                <a:latin typeface="楷体_GB2312" charset="0"/>
                <a:ea typeface="楷体_GB2312" charset="0"/>
                <a:cs typeface="楷体_GB2312" charset="0"/>
              </a:rPr>
              <a:t>   例如，需求分析任务产生了一个分析模型，能够通过复审该模型以发现和改正错误。在对分析模型的复审中未被发现的错误会传递给设计任务。在这种情况下，我们将</a:t>
            </a:r>
            <a:r>
              <a:rPr kumimoji="0" lang="en-US" altLang="zh-CN" sz="2800" b="1" dirty="0">
                <a:solidFill>
                  <a:srgbClr val="000000"/>
                </a:solidFill>
                <a:latin typeface="楷体_GB2312" charset="0"/>
                <a:ea typeface="楷体_GB2312" charset="0"/>
                <a:cs typeface="楷体_GB2312" charset="0"/>
              </a:rPr>
              <a:t>DRE</a:t>
            </a:r>
            <a:r>
              <a:rPr kumimoji="0" lang="zh-CN" altLang="en-US" sz="2800" b="1" dirty="0">
                <a:solidFill>
                  <a:srgbClr val="000000"/>
                </a:solidFill>
                <a:latin typeface="楷体_GB2312" charset="0"/>
                <a:ea typeface="楷体_GB2312" charset="0"/>
                <a:cs typeface="楷体_GB2312" charset="0"/>
              </a:rPr>
              <a:t>定义</a:t>
            </a:r>
            <a:r>
              <a:rPr kumimoji="0" lang="zh-CN" altLang="en-US" sz="2800" b="1" dirty="0">
                <a:solidFill>
                  <a:srgbClr val="000000"/>
                </a:solidFill>
                <a:latin typeface="楷体_GB2312" charset="0"/>
              </a:rPr>
              <a:t>为：</a:t>
            </a:r>
          </a:p>
          <a:p>
            <a:pPr>
              <a:spcBef>
                <a:spcPct val="20000"/>
              </a:spcBef>
              <a:buClr>
                <a:schemeClr val="accent1"/>
              </a:buClr>
              <a:buSzPct val="65000"/>
            </a:pPr>
            <a:r>
              <a:rPr kumimoji="0" lang="zh-CN" altLang="en-US" sz="2800" dirty="0">
                <a:solidFill>
                  <a:srgbClr val="0000FF"/>
                </a:solidFill>
                <a:latin typeface="Arial" charset="0"/>
              </a:rPr>
              <a:t>              </a:t>
            </a:r>
            <a:r>
              <a:rPr kumimoji="0" lang="en-US" altLang="zh-CN" sz="2800" dirty="0" err="1">
                <a:solidFill>
                  <a:srgbClr val="0000FF"/>
                </a:solidFill>
                <a:latin typeface="Arial" charset="0"/>
              </a:rPr>
              <a:t>DRE</a:t>
            </a:r>
            <a:r>
              <a:rPr kumimoji="0" lang="en-US" altLang="zh-CN" sz="2800" baseline="-30000" dirty="0" err="1">
                <a:solidFill>
                  <a:srgbClr val="0000FF"/>
                </a:solidFill>
                <a:latin typeface="Arial" charset="0"/>
              </a:rPr>
              <a:t>i</a:t>
            </a:r>
            <a:r>
              <a:rPr kumimoji="0" lang="en-US" altLang="zh-CN" sz="2800" dirty="0">
                <a:solidFill>
                  <a:srgbClr val="0000FF"/>
                </a:solidFill>
                <a:latin typeface="Arial" charset="0"/>
              </a:rPr>
              <a:t> = </a:t>
            </a:r>
            <a:r>
              <a:rPr kumimoji="0" lang="en-US" altLang="zh-CN" sz="2800" dirty="0" err="1">
                <a:solidFill>
                  <a:srgbClr val="0000FF"/>
                </a:solidFill>
                <a:latin typeface="Arial" charset="0"/>
              </a:rPr>
              <a:t>E</a:t>
            </a:r>
            <a:r>
              <a:rPr kumimoji="0" lang="en-US" altLang="zh-CN" sz="2800" baseline="-30000" dirty="0" err="1">
                <a:solidFill>
                  <a:srgbClr val="0000FF"/>
                </a:solidFill>
                <a:latin typeface="Arial" charset="0"/>
              </a:rPr>
              <a:t>i</a:t>
            </a:r>
            <a:r>
              <a:rPr kumimoji="0" lang="en-US" altLang="zh-CN" sz="2800" dirty="0">
                <a:solidFill>
                  <a:srgbClr val="0000FF"/>
                </a:solidFill>
                <a:latin typeface="Arial" charset="0"/>
              </a:rPr>
              <a:t> /</a:t>
            </a:r>
            <a:r>
              <a:rPr kumimoji="0" lang="zh-CN" altLang="en-US" sz="2800" dirty="0">
                <a:solidFill>
                  <a:srgbClr val="0000FF"/>
                </a:solidFill>
                <a:latin typeface="Arial" charset="0"/>
              </a:rPr>
              <a:t>（ </a:t>
            </a:r>
            <a:r>
              <a:rPr kumimoji="0" lang="en-US" altLang="zh-CN" sz="2800" dirty="0" err="1">
                <a:solidFill>
                  <a:srgbClr val="0000FF"/>
                </a:solidFill>
                <a:latin typeface="Arial" charset="0"/>
              </a:rPr>
              <a:t>E</a:t>
            </a:r>
            <a:r>
              <a:rPr kumimoji="0" lang="en-US" altLang="zh-CN" sz="2800" baseline="-30000" dirty="0" err="1">
                <a:solidFill>
                  <a:srgbClr val="0000FF"/>
                </a:solidFill>
                <a:latin typeface="Arial" charset="0"/>
              </a:rPr>
              <a:t>i</a:t>
            </a:r>
            <a:r>
              <a:rPr kumimoji="0" lang="zh-CN" altLang="en-US" sz="2800" dirty="0">
                <a:solidFill>
                  <a:srgbClr val="0000FF"/>
                </a:solidFill>
                <a:latin typeface="Arial" charset="0"/>
              </a:rPr>
              <a:t>＋</a:t>
            </a:r>
            <a:r>
              <a:rPr kumimoji="0" lang="en-US" altLang="zh-CN" sz="2800" dirty="0">
                <a:solidFill>
                  <a:srgbClr val="0000FF"/>
                </a:solidFill>
                <a:latin typeface="Arial" charset="0"/>
              </a:rPr>
              <a:t>E</a:t>
            </a:r>
            <a:r>
              <a:rPr kumimoji="0" lang="en-US" altLang="zh-CN" sz="2800" baseline="-30000" dirty="0">
                <a:solidFill>
                  <a:srgbClr val="0000FF"/>
                </a:solidFill>
                <a:latin typeface="Arial" charset="0"/>
              </a:rPr>
              <a:t>i+1</a:t>
            </a:r>
            <a:r>
              <a:rPr kumimoji="0" lang="zh-CN" altLang="en-US" sz="2800" dirty="0">
                <a:solidFill>
                  <a:srgbClr val="0000FF"/>
                </a:solidFill>
                <a:latin typeface="Arial" charset="0"/>
              </a:rPr>
              <a:t>）	</a:t>
            </a:r>
            <a:r>
              <a:rPr kumimoji="0" lang="zh-CN" altLang="en-US" sz="2800" b="1" dirty="0">
                <a:latin typeface="Arial" charset="0"/>
              </a:rPr>
              <a:t>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p:txBody>
          <a:bodyPr/>
          <a:lstStyle/>
          <a:p>
            <a:r>
              <a:rPr lang="zh-CN" altLang="en-US">
                <a:latin typeface="Garamond" charset="0"/>
                <a:ea typeface="宋体" charset="0"/>
              </a:rPr>
              <a:t>缺陷排除效率</a:t>
            </a:r>
          </a:p>
        </p:txBody>
      </p:sp>
      <p:sp>
        <p:nvSpPr>
          <p:cNvPr id="102402" name="Rectangle 2"/>
          <p:cNvSpPr txBox="1">
            <a:spLocks noChangeArrowheads="1"/>
          </p:cNvSpPr>
          <p:nvPr/>
        </p:nvSpPr>
        <p:spPr bwMode="auto">
          <a:xfrm>
            <a:off x="539750" y="90805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pPr>
            <a:r>
              <a:rPr kumimoji="0" lang="en-US" altLang="zh-CN" sz="2800" dirty="0">
                <a:solidFill>
                  <a:srgbClr val="0000FF"/>
                </a:solidFill>
                <a:latin typeface="Arial" charset="0"/>
              </a:rPr>
              <a:t>                     </a:t>
            </a:r>
            <a:r>
              <a:rPr kumimoji="0" lang="en-US" altLang="zh-CN" sz="2800" dirty="0" err="1">
                <a:solidFill>
                  <a:srgbClr val="0000FF"/>
                </a:solidFill>
                <a:latin typeface="Arial" charset="0"/>
              </a:rPr>
              <a:t>DRE</a:t>
            </a:r>
            <a:r>
              <a:rPr kumimoji="0" lang="en-US" altLang="zh-CN" sz="2800" baseline="-30000" dirty="0" err="1">
                <a:solidFill>
                  <a:srgbClr val="0000FF"/>
                </a:solidFill>
                <a:latin typeface="Arial" charset="0"/>
              </a:rPr>
              <a:t>i</a:t>
            </a:r>
            <a:r>
              <a:rPr kumimoji="0" lang="en-US" altLang="zh-CN" sz="2800" dirty="0">
                <a:solidFill>
                  <a:srgbClr val="0000FF"/>
                </a:solidFill>
                <a:latin typeface="Arial" charset="0"/>
              </a:rPr>
              <a:t> = </a:t>
            </a:r>
            <a:r>
              <a:rPr kumimoji="0" lang="en-US" altLang="zh-CN" sz="2800" dirty="0" err="1">
                <a:solidFill>
                  <a:srgbClr val="0000FF"/>
                </a:solidFill>
                <a:latin typeface="Arial" charset="0"/>
              </a:rPr>
              <a:t>E</a:t>
            </a:r>
            <a:r>
              <a:rPr kumimoji="0" lang="en-US" altLang="zh-CN" sz="2800" baseline="-30000" dirty="0" err="1">
                <a:solidFill>
                  <a:srgbClr val="0000FF"/>
                </a:solidFill>
                <a:latin typeface="Arial" charset="0"/>
              </a:rPr>
              <a:t>i</a:t>
            </a:r>
            <a:r>
              <a:rPr kumimoji="0" lang="en-US" altLang="zh-CN" sz="2800" dirty="0">
                <a:solidFill>
                  <a:srgbClr val="0000FF"/>
                </a:solidFill>
                <a:latin typeface="Arial" charset="0"/>
              </a:rPr>
              <a:t> /</a:t>
            </a:r>
            <a:r>
              <a:rPr kumimoji="0" lang="zh-CN" altLang="en-US" sz="2800" dirty="0">
                <a:solidFill>
                  <a:srgbClr val="0000FF"/>
                </a:solidFill>
                <a:latin typeface="Arial" charset="0"/>
              </a:rPr>
              <a:t>（ </a:t>
            </a:r>
            <a:r>
              <a:rPr kumimoji="0" lang="en-US" altLang="zh-CN" sz="2800" dirty="0" err="1">
                <a:solidFill>
                  <a:srgbClr val="0000FF"/>
                </a:solidFill>
                <a:latin typeface="Arial" charset="0"/>
              </a:rPr>
              <a:t>E</a:t>
            </a:r>
            <a:r>
              <a:rPr kumimoji="0" lang="en-US" altLang="zh-CN" sz="2800" baseline="-30000" dirty="0" err="1">
                <a:solidFill>
                  <a:srgbClr val="0000FF"/>
                </a:solidFill>
                <a:latin typeface="Arial" charset="0"/>
              </a:rPr>
              <a:t>i</a:t>
            </a:r>
            <a:r>
              <a:rPr kumimoji="0" lang="zh-CN" altLang="en-US" sz="2800" dirty="0">
                <a:solidFill>
                  <a:srgbClr val="0000FF"/>
                </a:solidFill>
                <a:latin typeface="Arial" charset="0"/>
              </a:rPr>
              <a:t>＋</a:t>
            </a:r>
            <a:r>
              <a:rPr kumimoji="0" lang="en-US" altLang="zh-CN" sz="2800" dirty="0">
                <a:solidFill>
                  <a:srgbClr val="0000FF"/>
                </a:solidFill>
                <a:latin typeface="Arial" charset="0"/>
              </a:rPr>
              <a:t>E</a:t>
            </a:r>
            <a:r>
              <a:rPr kumimoji="0" lang="en-US" altLang="zh-CN" sz="2800" baseline="-30000" dirty="0">
                <a:solidFill>
                  <a:srgbClr val="0000FF"/>
                </a:solidFill>
                <a:latin typeface="Arial" charset="0"/>
              </a:rPr>
              <a:t>i+1</a:t>
            </a:r>
            <a:r>
              <a:rPr kumimoji="0" lang="zh-CN" altLang="en-US" sz="2800" dirty="0">
                <a:solidFill>
                  <a:srgbClr val="0000FF"/>
                </a:solidFill>
                <a:latin typeface="Arial" charset="0"/>
              </a:rPr>
              <a:t>）</a:t>
            </a:r>
            <a:endParaRPr kumimoji="0" lang="zh-CN" altLang="en-US" sz="2800" b="1" dirty="0">
              <a:latin typeface="Arial" charset="0"/>
            </a:endParaRPr>
          </a:p>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其中</a:t>
            </a:r>
            <a:r>
              <a:rPr kumimoji="0" lang="en-US" altLang="zh-CN" sz="2800" b="1" dirty="0">
                <a:solidFill>
                  <a:srgbClr val="000000"/>
                </a:solidFill>
                <a:latin typeface="楷体_GB2312" charset="0"/>
                <a:ea typeface="楷体_GB2312" charset="0"/>
                <a:cs typeface="楷体_GB2312" charset="0"/>
              </a:rPr>
              <a:t>E</a:t>
            </a:r>
            <a:r>
              <a:rPr kumimoji="0" lang="en-US" altLang="zh-CN" sz="2800" b="1" baseline="-30000" dirty="0">
                <a:solidFill>
                  <a:srgbClr val="000000"/>
                </a:solidFill>
                <a:latin typeface="楷体_GB2312" charset="0"/>
                <a:ea typeface="楷体_GB2312" charset="0"/>
                <a:cs typeface="楷体_GB2312" charset="0"/>
              </a:rPr>
              <a:t> </a:t>
            </a:r>
            <a:r>
              <a:rPr kumimoji="0" lang="en-US" altLang="zh-CN" sz="2800" b="1" baseline="-30000" dirty="0" err="1">
                <a:solidFill>
                  <a:srgbClr val="000000"/>
                </a:solidFill>
                <a:latin typeface="楷体_GB2312" charset="0"/>
                <a:ea typeface="楷体_GB2312" charset="0"/>
                <a:cs typeface="楷体_GB2312" charset="0"/>
              </a:rPr>
              <a:t>i</a:t>
            </a:r>
            <a:r>
              <a:rPr kumimoji="0" lang="en-US" altLang="zh-CN" sz="2800" b="1" dirty="0">
                <a:solidFill>
                  <a:srgbClr val="000000"/>
                </a:solidFill>
                <a:latin typeface="楷体_GB2312" charset="0"/>
                <a:ea typeface="楷体_GB2312" charset="0"/>
                <a:cs typeface="楷体_GB2312" charset="0"/>
              </a:rPr>
              <a:t> = </a:t>
            </a:r>
            <a:r>
              <a:rPr kumimoji="0" lang="zh-CN" altLang="en-US" sz="2800" b="1" dirty="0">
                <a:solidFill>
                  <a:srgbClr val="000000"/>
                </a:solidFill>
                <a:latin typeface="楷体_GB2312" charset="0"/>
                <a:ea typeface="楷体_GB2312" charset="0"/>
                <a:cs typeface="楷体_GB2312" charset="0"/>
              </a:rPr>
              <a:t>在软件工程活动</a:t>
            </a:r>
            <a:r>
              <a:rPr kumimoji="0" lang="en-US" altLang="zh-CN" sz="2800" b="1" dirty="0" err="1">
                <a:solidFill>
                  <a:srgbClr val="000000"/>
                </a:solidFill>
                <a:latin typeface="楷体_GB2312" charset="0"/>
                <a:ea typeface="楷体_GB2312" charset="0"/>
                <a:cs typeface="楷体_GB2312" charset="0"/>
              </a:rPr>
              <a:t>i</a:t>
            </a:r>
            <a:r>
              <a:rPr kumimoji="0" lang="zh-CN" altLang="en-US" sz="2800" b="1" dirty="0">
                <a:solidFill>
                  <a:srgbClr val="000000"/>
                </a:solidFill>
                <a:latin typeface="楷体_GB2312" charset="0"/>
                <a:ea typeface="楷体_GB2312" charset="0"/>
                <a:cs typeface="楷体_GB2312" charset="0"/>
              </a:rPr>
              <a:t>中所发现的错误数</a:t>
            </a:r>
          </a:p>
          <a:p>
            <a:pPr>
              <a:lnSpc>
                <a:spcPct val="125000"/>
              </a:lnSpc>
              <a:spcBef>
                <a:spcPct val="20000"/>
              </a:spcBef>
              <a:buClr>
                <a:schemeClr val="accent1"/>
              </a:buClr>
              <a:buSzPct val="65000"/>
              <a:buFont typeface="Wingdings" charset="0"/>
              <a:buChar char="n"/>
            </a:pPr>
            <a:r>
              <a:rPr kumimoji="0" lang="en-US" altLang="zh-CN" sz="2800" b="1" dirty="0">
                <a:solidFill>
                  <a:srgbClr val="000000"/>
                </a:solidFill>
                <a:latin typeface="楷体_GB2312" charset="0"/>
                <a:ea typeface="楷体_GB2312" charset="0"/>
                <a:cs typeface="楷体_GB2312" charset="0"/>
              </a:rPr>
              <a:t>E</a:t>
            </a:r>
            <a:r>
              <a:rPr kumimoji="0" lang="en-US" altLang="zh-CN" sz="2800" b="1" baseline="-30000" dirty="0">
                <a:solidFill>
                  <a:srgbClr val="000000"/>
                </a:solidFill>
                <a:latin typeface="楷体_GB2312" charset="0"/>
                <a:ea typeface="楷体_GB2312" charset="0"/>
                <a:cs typeface="楷体_GB2312" charset="0"/>
              </a:rPr>
              <a:t> i+1</a:t>
            </a:r>
            <a:r>
              <a:rPr kumimoji="0" lang="en-US" altLang="zh-CN" sz="2800" b="1" dirty="0">
                <a:solidFill>
                  <a:srgbClr val="000000"/>
                </a:solidFill>
                <a:latin typeface="楷体_GB2312" charset="0"/>
                <a:ea typeface="楷体_GB2312" charset="0"/>
                <a:cs typeface="楷体_GB2312" charset="0"/>
              </a:rPr>
              <a:t>= </a:t>
            </a:r>
            <a:r>
              <a:rPr kumimoji="0" lang="zh-CN" altLang="en-US" sz="2800" b="1" dirty="0">
                <a:solidFill>
                  <a:srgbClr val="000000"/>
                </a:solidFill>
                <a:latin typeface="楷体_GB2312" charset="0"/>
                <a:ea typeface="楷体_GB2312" charset="0"/>
                <a:cs typeface="楷体_GB2312" charset="0"/>
              </a:rPr>
              <a:t>在软件工程活动</a:t>
            </a:r>
            <a:r>
              <a:rPr kumimoji="0" lang="en-US" altLang="zh-CN" sz="2800" b="1" dirty="0" err="1">
                <a:solidFill>
                  <a:srgbClr val="000000"/>
                </a:solidFill>
                <a:latin typeface="楷体_GB2312" charset="0"/>
                <a:ea typeface="楷体_GB2312" charset="0"/>
                <a:cs typeface="楷体_GB2312" charset="0"/>
              </a:rPr>
              <a:t>i</a:t>
            </a:r>
            <a:r>
              <a:rPr kumimoji="0" lang="zh-CN" altLang="en-US" sz="2800" b="1" dirty="0">
                <a:solidFill>
                  <a:srgbClr val="000000"/>
                </a:solidFill>
                <a:latin typeface="楷体_GB2312" charset="0"/>
                <a:ea typeface="楷体_GB2312" charset="0"/>
                <a:cs typeface="楷体_GB2312" charset="0"/>
              </a:rPr>
              <a:t>＋</a:t>
            </a:r>
            <a:r>
              <a:rPr kumimoji="0" lang="en-US" altLang="zh-CN" sz="2800" b="1" dirty="0">
                <a:solidFill>
                  <a:srgbClr val="000000"/>
                </a:solidFill>
                <a:latin typeface="楷体_GB2312" charset="0"/>
                <a:ea typeface="楷体_GB2312" charset="0"/>
                <a:cs typeface="楷体_GB2312" charset="0"/>
              </a:rPr>
              <a:t>1</a:t>
            </a:r>
            <a:r>
              <a:rPr kumimoji="0" lang="zh-CN" altLang="en-US" sz="2800" b="1" dirty="0">
                <a:solidFill>
                  <a:srgbClr val="000000"/>
                </a:solidFill>
                <a:latin typeface="楷体_GB2312" charset="0"/>
                <a:ea typeface="楷体_GB2312" charset="0"/>
                <a:cs typeface="楷体_GB2312" charset="0"/>
              </a:rPr>
              <a:t>中所发现的错误数，这些错误起源于软件工程活动</a:t>
            </a:r>
            <a:r>
              <a:rPr kumimoji="0" lang="en-US" altLang="zh-CN" sz="2800" b="1" dirty="0" err="1">
                <a:solidFill>
                  <a:srgbClr val="000000"/>
                </a:solidFill>
                <a:latin typeface="楷体_GB2312" charset="0"/>
                <a:ea typeface="楷体_GB2312" charset="0"/>
                <a:cs typeface="楷体_GB2312" charset="0"/>
              </a:rPr>
              <a:t>i</a:t>
            </a:r>
            <a:r>
              <a:rPr kumimoji="0" lang="zh-CN" altLang="en-US" sz="2800" b="1" dirty="0">
                <a:solidFill>
                  <a:srgbClr val="000000"/>
                </a:solidFill>
                <a:latin typeface="楷体_GB2312" charset="0"/>
                <a:ea typeface="楷体_GB2312" charset="0"/>
                <a:cs typeface="楷体_GB2312" charset="0"/>
              </a:rPr>
              <a:t>中未能发现的错误。</a:t>
            </a:r>
          </a:p>
          <a:p>
            <a:pPr>
              <a:lnSpc>
                <a:spcPct val="125000"/>
              </a:lnSpc>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一个软件项目组（或单个软件工程师）的质量目标是使</a:t>
            </a:r>
            <a:r>
              <a:rPr kumimoji="0" lang="en-US" altLang="zh-CN" sz="2800" b="1" dirty="0" err="1">
                <a:solidFill>
                  <a:srgbClr val="000000"/>
                </a:solidFill>
                <a:latin typeface="楷体_GB2312" charset="0"/>
                <a:ea typeface="楷体_GB2312" charset="0"/>
                <a:cs typeface="楷体_GB2312" charset="0"/>
              </a:rPr>
              <a:t>DRE</a:t>
            </a:r>
            <a:r>
              <a:rPr kumimoji="0" lang="en-US" altLang="zh-CN" sz="2800" b="1" baseline="-25000" dirty="0" err="1">
                <a:solidFill>
                  <a:srgbClr val="000000"/>
                </a:solidFill>
                <a:latin typeface="楷体_GB2312" charset="0"/>
                <a:ea typeface="楷体_GB2312" charset="0"/>
                <a:cs typeface="楷体_GB2312" charset="0"/>
              </a:rPr>
              <a:t>i</a:t>
            </a:r>
            <a:r>
              <a:rPr kumimoji="0" lang="zh-CN" altLang="en-US" sz="2800" b="1" dirty="0">
                <a:solidFill>
                  <a:srgbClr val="000000"/>
                </a:solidFill>
                <a:latin typeface="楷体_GB2312" charset="0"/>
                <a:ea typeface="楷体_GB2312" charset="0"/>
                <a:cs typeface="楷体_GB2312" charset="0"/>
              </a:rPr>
              <a:t>接近</a:t>
            </a:r>
            <a:r>
              <a:rPr kumimoji="0" lang="en-US" altLang="zh-CN" sz="2800" b="1" dirty="0">
                <a:solidFill>
                  <a:srgbClr val="000000"/>
                </a:solidFill>
                <a:latin typeface="楷体_GB2312" charset="0"/>
                <a:ea typeface="楷体_GB2312" charset="0"/>
                <a:cs typeface="楷体_GB2312" charset="0"/>
              </a:rPr>
              <a:t>1</a:t>
            </a:r>
            <a:r>
              <a:rPr kumimoji="0" lang="zh-CN" altLang="en-US" sz="2800" b="1" dirty="0">
                <a:solidFill>
                  <a:srgbClr val="000000"/>
                </a:solidFill>
                <a:latin typeface="楷体_GB2312" charset="0"/>
                <a:ea typeface="楷体_GB2312" charset="0"/>
                <a:cs typeface="楷体_GB2312" charset="0"/>
              </a:rPr>
              <a:t>，即，错误应该在传递到下一个活动之前被过滤掉。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44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zh-CN" altLang="en-US">
                <a:latin typeface="Garamond" charset="0"/>
                <a:ea typeface="宋体" charset="0"/>
              </a:rPr>
              <a:t>过程度量和软件过程改进</a:t>
            </a:r>
          </a:p>
        </p:txBody>
      </p:sp>
      <p:sp>
        <p:nvSpPr>
          <p:cNvPr id="62466" name="Rectangle 2"/>
          <p:cNvSpPr txBox="1">
            <a:spLocks noChangeArrowheads="1"/>
          </p:cNvSpPr>
          <p:nvPr/>
        </p:nvSpPr>
        <p:spPr bwMode="auto">
          <a:xfrm>
            <a:off x="395288" y="765175"/>
            <a:ext cx="800258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nSpc>
                <a:spcPct val="130000"/>
              </a:lnSpc>
              <a:buClr>
                <a:schemeClr val="accent1"/>
              </a:buClr>
              <a:buSzPct val="65000"/>
            </a:pPr>
            <a:r>
              <a:rPr kumimoji="0" lang="zh-CN" altLang="en-US" sz="2800" b="1" dirty="0">
                <a:latin typeface="Arial" charset="0"/>
                <a:ea typeface="楷体_GB2312" charset="0"/>
                <a:cs typeface="楷体_GB2312" charset="0"/>
              </a:rPr>
              <a:t>对</a:t>
            </a:r>
            <a:r>
              <a:rPr kumimoji="0" lang="zh-CN" altLang="en-US" sz="2800" b="1" dirty="0">
                <a:solidFill>
                  <a:srgbClr val="800000"/>
                </a:solidFill>
                <a:latin typeface="Arial" charset="0"/>
                <a:ea typeface="楷体_GB2312" charset="0"/>
                <a:cs typeface="楷体_GB2312" charset="0"/>
              </a:rPr>
              <a:t>软件质量</a:t>
            </a:r>
            <a:r>
              <a:rPr kumimoji="0" lang="zh-CN" altLang="en-US" sz="2800" b="1" dirty="0">
                <a:latin typeface="Arial" charset="0"/>
                <a:ea typeface="楷体_GB2312" charset="0"/>
                <a:cs typeface="楷体_GB2312" charset="0"/>
              </a:rPr>
              <a:t>和</a:t>
            </a:r>
            <a:r>
              <a:rPr kumimoji="0" lang="zh-CN" altLang="en-US" sz="2800" b="1" dirty="0">
                <a:solidFill>
                  <a:srgbClr val="800000"/>
                </a:solidFill>
                <a:latin typeface="Arial" charset="0"/>
                <a:ea typeface="楷体_GB2312" charset="0"/>
                <a:cs typeface="楷体_GB2312" charset="0"/>
              </a:rPr>
              <a:t>组织性能</a:t>
            </a:r>
            <a:r>
              <a:rPr kumimoji="0" lang="zh-CN" altLang="en-US" sz="2800" b="1" dirty="0">
                <a:latin typeface="Arial" charset="0"/>
                <a:ea typeface="楷体_GB2312" charset="0"/>
                <a:cs typeface="楷体_GB2312" charset="0"/>
              </a:rPr>
              <a:t>有重大影响的因素：</a:t>
            </a:r>
          </a:p>
          <a:p>
            <a:pPr>
              <a:lnSpc>
                <a:spcPct val="130000"/>
              </a:lnSpc>
              <a:buClr>
                <a:schemeClr val="accent1"/>
              </a:buClr>
              <a:buSzPct val="65000"/>
              <a:buFont typeface="Wingdings" charset="0"/>
              <a:buChar char="n"/>
            </a:pPr>
            <a:r>
              <a:rPr kumimoji="0" lang="zh-CN" altLang="en-US" b="1" dirty="0">
                <a:solidFill>
                  <a:srgbClr val="FF3300"/>
                </a:solidFill>
                <a:latin typeface="Arial" charset="0"/>
                <a:ea typeface="楷体_GB2312" charset="0"/>
                <a:cs typeface="楷体_GB2312" charset="0"/>
              </a:rPr>
              <a:t>人员</a:t>
            </a:r>
            <a:r>
              <a:rPr kumimoji="0" lang="zh-CN" altLang="en-US" b="1" dirty="0">
                <a:solidFill>
                  <a:srgbClr val="000000"/>
                </a:solidFill>
                <a:latin typeface="Arial" charset="0"/>
                <a:ea typeface="楷体_GB2312" charset="0"/>
                <a:cs typeface="楷体_GB2312" charset="0"/>
              </a:rPr>
              <a:t>的技能和动因是对质量和性能最有影响的因素。</a:t>
            </a:r>
          </a:p>
          <a:p>
            <a:pPr>
              <a:lnSpc>
                <a:spcPct val="130000"/>
              </a:lnSpc>
              <a:buClr>
                <a:schemeClr val="accent1"/>
              </a:buClr>
              <a:buSzPct val="65000"/>
              <a:buFont typeface="Wingdings" charset="0"/>
              <a:buChar char="n"/>
            </a:pPr>
            <a:r>
              <a:rPr kumimoji="0" lang="zh-CN" altLang="en-US" b="1" dirty="0">
                <a:solidFill>
                  <a:srgbClr val="FF3300"/>
                </a:solidFill>
                <a:latin typeface="Arial" charset="0"/>
                <a:ea typeface="楷体_GB2312" charset="0"/>
                <a:cs typeface="楷体_GB2312" charset="0"/>
              </a:rPr>
              <a:t>产品</a:t>
            </a:r>
            <a:r>
              <a:rPr kumimoji="0" lang="zh-CN" altLang="en-US" b="1" dirty="0">
                <a:solidFill>
                  <a:srgbClr val="000000"/>
                </a:solidFill>
                <a:latin typeface="Arial" charset="0"/>
                <a:ea typeface="楷体_GB2312" charset="0"/>
                <a:cs typeface="楷体_GB2312" charset="0"/>
              </a:rPr>
              <a:t>的复杂性对质量和小组性能产生相当大的影响。</a:t>
            </a:r>
          </a:p>
          <a:p>
            <a:pPr>
              <a:lnSpc>
                <a:spcPct val="130000"/>
              </a:lnSpc>
              <a:buClr>
                <a:schemeClr val="accent1"/>
              </a:buClr>
              <a:buSzPct val="65000"/>
              <a:buFont typeface="Wingdings" charset="0"/>
              <a:buChar char="n"/>
            </a:pPr>
            <a:r>
              <a:rPr kumimoji="0" lang="zh-CN" altLang="en-US" b="1" dirty="0">
                <a:solidFill>
                  <a:srgbClr val="000000"/>
                </a:solidFill>
                <a:latin typeface="Arial" charset="0"/>
                <a:ea typeface="楷体_GB2312" charset="0"/>
                <a:cs typeface="楷体_GB2312" charset="0"/>
              </a:rPr>
              <a:t>过程中采用的</a:t>
            </a:r>
            <a:r>
              <a:rPr kumimoji="0" lang="zh-CN" altLang="en-US" b="1" dirty="0">
                <a:solidFill>
                  <a:srgbClr val="FF3300"/>
                </a:solidFill>
                <a:latin typeface="Arial" charset="0"/>
                <a:ea typeface="楷体_GB2312" charset="0"/>
                <a:cs typeface="楷体_GB2312" charset="0"/>
              </a:rPr>
              <a:t>技术</a:t>
            </a:r>
            <a:r>
              <a:rPr kumimoji="0" lang="zh-CN" altLang="en-US" b="1" dirty="0">
                <a:solidFill>
                  <a:srgbClr val="0000FF"/>
                </a:solidFill>
                <a:latin typeface="Arial" charset="0"/>
                <a:ea typeface="楷体_GB2312" charset="0"/>
                <a:cs typeface="楷体_GB2312" charset="0"/>
              </a:rPr>
              <a:t>（如软件工程方法）</a:t>
            </a:r>
            <a:r>
              <a:rPr kumimoji="0" lang="zh-CN" altLang="en-US" b="1" dirty="0">
                <a:solidFill>
                  <a:srgbClr val="000000"/>
                </a:solidFill>
                <a:latin typeface="Arial" charset="0"/>
                <a:ea typeface="楷体_GB2312" charset="0"/>
                <a:cs typeface="楷体_GB2312" charset="0"/>
              </a:rPr>
              <a:t>也有影响。</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068638"/>
            <a:ext cx="43338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5"/>
          <p:cNvSpPr txBox="1">
            <a:spLocks noChangeArrowheads="1"/>
          </p:cNvSpPr>
          <p:nvPr/>
        </p:nvSpPr>
        <p:spPr bwMode="auto">
          <a:xfrm>
            <a:off x="2700338" y="5805488"/>
            <a:ext cx="4321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lgn="ctr">
              <a:spcBef>
                <a:spcPct val="50000"/>
              </a:spcBef>
            </a:pPr>
            <a:r>
              <a:rPr lang="zh-CN" altLang="en-US" sz="2000" b="1">
                <a:latin typeface="楷体_GB2312" charset="0"/>
                <a:ea typeface="楷体_GB2312" charset="0"/>
                <a:cs typeface="楷体_GB2312" charset="0"/>
              </a:rPr>
              <a:t>软件质量和组织有效性的决定因素 </a:t>
            </a:r>
          </a:p>
        </p:txBody>
      </p:sp>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9512" y="-27384"/>
            <a:ext cx="7772400" cy="1066800"/>
          </a:xfrm>
        </p:spPr>
        <p:txBody>
          <a:bodyPr/>
          <a:lstStyle/>
          <a:p>
            <a:pPr>
              <a:defRPr/>
            </a:pPr>
            <a:r>
              <a:rPr lang="zh-CN" altLang="en-US">
                <a:effectLst>
                  <a:outerShdw blurRad="38100" dist="38100" dir="2700000" algn="tl">
                    <a:srgbClr val="DDDDDD"/>
                  </a:outerShdw>
                </a:effectLst>
                <a:latin typeface="Garamond" charset="0"/>
                <a:ea typeface="宋体" charset="0"/>
              </a:rPr>
              <a:t>过程改进</a:t>
            </a:r>
          </a:p>
        </p:txBody>
      </p:sp>
      <p:sp>
        <p:nvSpPr>
          <p:cNvPr id="63490" name="Rectangle 5"/>
          <p:cNvSpPr>
            <a:spLocks noChangeArrowheads="1"/>
          </p:cNvSpPr>
          <p:nvPr/>
        </p:nvSpPr>
        <p:spPr bwMode="auto">
          <a:xfrm>
            <a:off x="251460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63491" name="Picture 4"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86106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p:cNvSpPr>
            <a:spLocks noGrp="1"/>
          </p:cNvSpPr>
          <p:nvPr>
            <p:ph type="sldNum" sz="quarter" idx="11"/>
          </p:nvPr>
        </p:nvSpPr>
        <p:spPr/>
        <p:txBody>
          <a:bodyPr/>
          <a:lstStyle/>
          <a:p>
            <a:pPr>
              <a:defRPr/>
            </a:pPr>
            <a:fld id="{2AC6D65E-A0E4-8A4F-88E0-91099D44E890}" type="slidenum">
              <a:rPr lang="en-US" altLang="zh-CN" smtClean="0"/>
              <a:pPr>
                <a:defRPr/>
              </a:pPr>
              <a:t>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p>
        </p:txBody>
      </p:sp>
      <p:sp>
        <p:nvSpPr>
          <p:cNvPr id="4" name="Rectangle 4"/>
          <p:cNvSpPr txBox="1">
            <a:spLocks noChangeArrowheads="1"/>
          </p:cNvSpPr>
          <p:nvPr/>
        </p:nvSpPr>
        <p:spPr bwMode="auto">
          <a:xfrm>
            <a:off x="395288" y="981075"/>
            <a:ext cx="82994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75000"/>
              <a:buFont typeface="Wingdings" charset="0"/>
              <a:buChar char="l"/>
            </a:pPr>
            <a:r>
              <a:rPr kumimoji="0" lang="zh-CN" altLang="en-US" sz="2800" b="1">
                <a:latin typeface="宋体" charset="0"/>
              </a:rPr>
              <a:t>可以基于从过程中获得的以下结果，导出一组度量，间接地测量一个软件过程的功效。</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在软件发布之前发现的错误数的测量；</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交付给最终用户并由最终用户报告的缺陷的测量；</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交付的工作产品的测量；</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花费的工作量的测量；</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花费的时间的测量；</a:t>
            </a:r>
          </a:p>
          <a:p>
            <a:pPr>
              <a:spcBef>
                <a:spcPct val="20000"/>
              </a:spcBef>
              <a:buClr>
                <a:srgbClr val="FF0000"/>
              </a:buClr>
              <a:buSzPct val="75000"/>
              <a:buFont typeface="Wingdings" charset="0"/>
              <a:buChar char="Ø"/>
            </a:pPr>
            <a:r>
              <a:rPr kumimoji="0" lang="zh-CN" altLang="en-US" sz="2800" b="1">
                <a:solidFill>
                  <a:schemeClr val="accent2"/>
                </a:solidFill>
                <a:latin typeface="Arial" charset="0"/>
                <a:ea typeface="楷体_GB2312" charset="0"/>
                <a:cs typeface="楷体_GB2312" charset="0"/>
              </a:rPr>
              <a:t>与进度计划是否一致的测量等。</a:t>
            </a:r>
            <a:r>
              <a:rPr kumimoji="0" lang="zh-CN" altLang="en-US" sz="2800" b="1">
                <a:latin typeface="宋体" charset="0"/>
              </a:rPr>
              <a:t> </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7</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endParaRPr lang="zh-CN" altLang="en-US">
              <a:latin typeface="Garamond" charset="0"/>
              <a:ea typeface="宋体" charset="0"/>
            </a:endParaRPr>
          </a:p>
        </p:txBody>
      </p:sp>
      <p:sp>
        <p:nvSpPr>
          <p:cNvPr id="4" name="Rectangle 2"/>
          <p:cNvSpPr txBox="1">
            <a:spLocks noChangeArrowheads="1"/>
          </p:cNvSpPr>
          <p:nvPr/>
        </p:nvSpPr>
        <p:spPr bwMode="auto">
          <a:xfrm>
            <a:off x="468313" y="1052735"/>
            <a:ext cx="813593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000000"/>
                </a:solidFill>
                <a:latin typeface="楷体_GB2312" charset="0"/>
                <a:ea typeface="楷体_GB2312" charset="0"/>
                <a:cs typeface="楷体_GB2312" charset="0"/>
              </a:rPr>
              <a:t>不同类型的过程数据可以分为</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800000"/>
                </a:solidFill>
                <a:latin typeface="楷体_GB2312" charset="0"/>
                <a:ea typeface="楷体_GB2312" charset="0"/>
                <a:cs typeface="楷体_GB2312" charset="0"/>
              </a:rPr>
              <a:t>私有的</a:t>
            </a:r>
            <a:r>
              <a:rPr kumimoji="0" lang="zh-CN" altLang="en-US" sz="2800" b="1" dirty="0">
                <a:solidFill>
                  <a:srgbClr val="000000"/>
                </a:solidFill>
                <a:latin typeface="楷体_GB2312" charset="0"/>
                <a:ea typeface="楷体_GB2312" charset="0"/>
                <a:cs typeface="楷体_GB2312" charset="0"/>
              </a:rPr>
              <a:t>和</a:t>
            </a:r>
            <a:r>
              <a:rPr kumimoji="0" lang="zh-CN" altLang="en-US" sz="2800" b="1" dirty="0">
                <a:solidFill>
                  <a:srgbClr val="800000"/>
                </a:solidFill>
                <a:latin typeface="楷体_GB2312" charset="0"/>
                <a:ea typeface="楷体_GB2312" charset="0"/>
                <a:cs typeface="楷体_GB2312" charset="0"/>
              </a:rPr>
              <a:t>公用的</a:t>
            </a:r>
            <a:r>
              <a:rPr kumimoji="0" lang="zh-CN" altLang="en-US" sz="2800" b="1" dirty="0">
                <a:solidFill>
                  <a:srgbClr val="000000"/>
                </a:solidFill>
                <a:latin typeface="Arial" charset="0"/>
                <a:ea typeface="楷体_GB2312" charset="0"/>
                <a:cs typeface="楷体_GB2312" charset="0"/>
              </a:rPr>
              <a:t>”</a:t>
            </a:r>
            <a:r>
              <a:rPr kumimoji="0" lang="zh-CN" altLang="en-US" sz="2800" b="1" dirty="0">
                <a:solidFill>
                  <a:srgbClr val="000000"/>
                </a:solidFill>
                <a:latin typeface="楷体_GB2312" charset="0"/>
                <a:ea typeface="楷体_GB2312" charset="0"/>
                <a:cs typeface="楷体_GB2312" charset="0"/>
              </a:rPr>
              <a:t>的使用。因为个体软件工程师可能对在其个体基础上收集的度量的使用比较敏感，因此，这些数据应该是私有的，并成为仅供本人参考的指标。</a:t>
            </a:r>
          </a:p>
          <a:p>
            <a:pPr>
              <a:spcBef>
                <a:spcPct val="20000"/>
              </a:spcBef>
              <a:buClr>
                <a:schemeClr val="accent1"/>
              </a:buClr>
              <a:buSzPct val="65000"/>
              <a:buFont typeface="Wingdings" charset="0"/>
              <a:buChar char="n"/>
            </a:pPr>
            <a:r>
              <a:rPr kumimoji="0" lang="zh-CN" altLang="en-US" sz="2800" b="1" dirty="0">
                <a:solidFill>
                  <a:srgbClr val="FF0066"/>
                </a:solidFill>
                <a:latin typeface="楷体_GB2312" charset="0"/>
                <a:ea typeface="楷体_GB2312" charset="0"/>
                <a:cs typeface="楷体_GB2312" charset="0"/>
              </a:rPr>
              <a:t>私有的度量数据的例子有：</a:t>
            </a:r>
            <a:r>
              <a:rPr kumimoji="0" lang="zh-CN" altLang="en-US" sz="2800" b="1" dirty="0">
                <a:solidFill>
                  <a:srgbClr val="0000FF"/>
                </a:solidFill>
                <a:latin typeface="楷体_GB2312" charset="0"/>
                <a:ea typeface="楷体_GB2312" charset="0"/>
                <a:cs typeface="楷体_GB2312" charset="0"/>
              </a:rPr>
              <a:t>（按人的）缺陷率，（按模块的）缺陷率，开发中发现的错误。</a:t>
            </a:r>
            <a:endParaRPr kumimoji="0" lang="zh-CN" altLang="en-US" sz="2800" b="1" dirty="0">
              <a:latin typeface="楷体_GB2312" charset="0"/>
              <a:ea typeface="楷体_GB2312" charset="0"/>
              <a:cs typeface="楷体_GB2312" charset="0"/>
            </a:endParaRPr>
          </a:p>
          <a:p>
            <a:pPr>
              <a:spcBef>
                <a:spcPct val="20000"/>
              </a:spcBef>
              <a:buClr>
                <a:schemeClr val="accent1"/>
              </a:buClr>
              <a:buSzPct val="65000"/>
              <a:buFont typeface="Wingdings" charset="0"/>
              <a:buChar char="n"/>
            </a:pPr>
            <a:endParaRPr kumimoji="0" lang="en-US" altLang="zh-CN" sz="2800" b="1" dirty="0">
              <a:latin typeface="楷体_GB2312" charset="0"/>
              <a:ea typeface="楷体_GB2312" charset="0"/>
              <a:cs typeface="楷体_GB2312" charset="0"/>
            </a:endParaRP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8</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DDDDDD"/>
                  </a:outerShdw>
                </a:effectLst>
                <a:latin typeface="Garamond" charset="0"/>
                <a:ea typeface="宋体" charset="0"/>
              </a:rPr>
              <a:t>过程度量和软件过程改进</a:t>
            </a:r>
            <a:endParaRPr lang="zh-CN" altLang="en-US">
              <a:latin typeface="Garamond" charset="0"/>
              <a:ea typeface="宋体" charset="0"/>
            </a:endParaRPr>
          </a:p>
        </p:txBody>
      </p:sp>
      <p:sp>
        <p:nvSpPr>
          <p:cNvPr id="4" name="Rectangle 2"/>
          <p:cNvSpPr txBox="1">
            <a:spLocks noChangeArrowheads="1"/>
          </p:cNvSpPr>
          <p:nvPr/>
        </p:nvSpPr>
        <p:spPr bwMode="auto">
          <a:xfrm>
            <a:off x="395288" y="3368675"/>
            <a:ext cx="85344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accent1"/>
              </a:buClr>
              <a:buSzPct val="65000"/>
              <a:buFont typeface="Wingdings" charset="0"/>
              <a:buChar char="n"/>
            </a:pPr>
            <a:r>
              <a:rPr kumimoji="0" lang="zh-CN" altLang="en-US" sz="2800" b="1" dirty="0">
                <a:solidFill>
                  <a:srgbClr val="FF3300"/>
                </a:solidFill>
                <a:latin typeface="Arial" charset="0"/>
                <a:ea typeface="楷体_GB2312" charset="0"/>
                <a:cs typeface="楷体_GB2312" charset="0"/>
              </a:rPr>
              <a:t>个人软件过程（</a:t>
            </a:r>
            <a:r>
              <a:rPr kumimoji="0" lang="en-US" altLang="zh-CN" sz="2800" b="1" dirty="0">
                <a:solidFill>
                  <a:srgbClr val="FF3300"/>
                </a:solidFill>
                <a:latin typeface="Arial" charset="0"/>
                <a:ea typeface="楷体_GB2312" charset="0"/>
                <a:cs typeface="楷体_GB2312" charset="0"/>
              </a:rPr>
              <a:t>PSP</a:t>
            </a:r>
            <a:r>
              <a:rPr kumimoji="0" lang="zh-CN" altLang="en-US" sz="2800" b="1" dirty="0">
                <a:solidFill>
                  <a:srgbClr val="FF3300"/>
                </a:solidFill>
                <a:latin typeface="Arial" charset="0"/>
                <a:ea typeface="楷体_GB2312" charset="0"/>
                <a:cs typeface="楷体_GB2312" charset="0"/>
              </a:rPr>
              <a:t>）</a:t>
            </a:r>
            <a:r>
              <a:rPr kumimoji="0" lang="zh-CN" altLang="en-US" sz="2800" b="1" dirty="0">
                <a:solidFill>
                  <a:srgbClr val="000000"/>
                </a:solidFill>
                <a:latin typeface="Arial" charset="0"/>
                <a:ea typeface="楷体_GB2312" charset="0"/>
                <a:cs typeface="楷体_GB2312" charset="0"/>
              </a:rPr>
              <a:t>是一个过程描述、测度和方法的结构化集合，能够帮助工程师改善个人性能。</a:t>
            </a:r>
          </a:p>
          <a:p>
            <a:pPr>
              <a:spcBef>
                <a:spcPct val="20000"/>
              </a:spcBef>
              <a:buClr>
                <a:schemeClr val="accent1"/>
              </a:buClr>
              <a:buSzPct val="65000"/>
              <a:buFont typeface="Wingdings" charset="0"/>
              <a:buChar char="n"/>
            </a:pPr>
            <a:r>
              <a:rPr kumimoji="0" lang="zh-CN" altLang="en-US" sz="2800" b="1" dirty="0">
                <a:solidFill>
                  <a:srgbClr val="000000"/>
                </a:solidFill>
                <a:latin typeface="Arial" charset="0"/>
                <a:ea typeface="楷体_GB2312" charset="0"/>
                <a:cs typeface="楷体_GB2312" charset="0"/>
              </a:rPr>
              <a:t>一个基本的</a:t>
            </a:r>
            <a:r>
              <a:rPr kumimoji="0" lang="en-US" altLang="zh-CN" sz="2800" b="1" dirty="0">
                <a:solidFill>
                  <a:srgbClr val="000000"/>
                </a:solidFill>
                <a:latin typeface="Arial" charset="0"/>
                <a:ea typeface="楷体_GB2312" charset="0"/>
                <a:cs typeface="楷体_GB2312" charset="0"/>
              </a:rPr>
              <a:t>PSP</a:t>
            </a:r>
            <a:r>
              <a:rPr kumimoji="0" lang="zh-CN" altLang="en-US" sz="2800" b="1" dirty="0">
                <a:solidFill>
                  <a:srgbClr val="000000"/>
                </a:solidFill>
                <a:latin typeface="Arial" charset="0"/>
                <a:ea typeface="楷体_GB2312" charset="0"/>
                <a:cs typeface="楷体_GB2312" charset="0"/>
              </a:rPr>
              <a:t>原则是：每个人都是不同的，对于某个工程师有效的方法不一定适合另一个。这样，</a:t>
            </a:r>
            <a:r>
              <a:rPr kumimoji="0" lang="en-US" altLang="zh-CN" sz="2800" b="1" dirty="0">
                <a:solidFill>
                  <a:srgbClr val="000000"/>
                </a:solidFill>
                <a:latin typeface="Arial" charset="0"/>
                <a:ea typeface="楷体_GB2312" charset="0"/>
                <a:cs typeface="楷体_GB2312" charset="0"/>
              </a:rPr>
              <a:t>PSP</a:t>
            </a:r>
            <a:r>
              <a:rPr kumimoji="0" lang="zh-CN" altLang="en-US" sz="2800" b="1" dirty="0">
                <a:solidFill>
                  <a:srgbClr val="000000"/>
                </a:solidFill>
                <a:latin typeface="Arial" charset="0"/>
                <a:ea typeface="楷体_GB2312" charset="0"/>
                <a:cs typeface="楷体_GB2312" charset="0"/>
              </a:rPr>
              <a:t>帮助工程师测量和跟踪他们自己的工作，使得他们能够找到最适合自己的方法。</a:t>
            </a:r>
            <a:endParaRPr kumimoji="0" lang="zh-CN" altLang="en-US" sz="2800" b="1" dirty="0">
              <a:solidFill>
                <a:srgbClr val="000000"/>
              </a:solidFill>
              <a:latin typeface="Arial" charset="0"/>
            </a:endParaRPr>
          </a:p>
        </p:txBody>
      </p:sp>
      <p:sp>
        <p:nvSpPr>
          <p:cNvPr id="5" name="Text Box 3"/>
          <p:cNvSpPr txBox="1">
            <a:spLocks noChangeArrowheads="1"/>
          </p:cNvSpPr>
          <p:nvPr/>
        </p:nvSpPr>
        <p:spPr bwMode="auto">
          <a:xfrm>
            <a:off x="468313" y="920750"/>
            <a:ext cx="81359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宋体" charset="0"/>
                <a:cs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hlink"/>
              </a:buClr>
              <a:buSzPct val="50000"/>
              <a:buFont typeface="Monotype Sorts" charset="0"/>
              <a:buNone/>
            </a:pPr>
            <a:r>
              <a:rPr lang="en-US" altLang="zh-CN" sz="2800" b="1" dirty="0">
                <a:solidFill>
                  <a:srgbClr val="0000FF"/>
                </a:solidFill>
                <a:ea typeface="楷体_GB2312" charset="0"/>
                <a:cs typeface="楷体_GB2312" charset="0"/>
              </a:rPr>
              <a:t>“</a:t>
            </a:r>
            <a:r>
              <a:rPr lang="zh-CN" altLang="en-US" sz="2800" b="1" dirty="0">
                <a:solidFill>
                  <a:srgbClr val="0000FF"/>
                </a:solidFill>
                <a:latin typeface="楷体_GB2312" charset="0"/>
                <a:ea typeface="楷体_GB2312" charset="0"/>
                <a:cs typeface="楷体_GB2312" charset="0"/>
              </a:rPr>
              <a:t>私有过程数据</a:t>
            </a:r>
            <a:r>
              <a:rPr lang="zh-CN" altLang="en-US" sz="2800" b="1" dirty="0">
                <a:solidFill>
                  <a:srgbClr val="0000FF"/>
                </a:solidFill>
                <a:ea typeface="楷体_GB2312" charset="0"/>
                <a:cs typeface="楷体_GB2312" charset="0"/>
              </a:rPr>
              <a:t>”</a:t>
            </a:r>
            <a:r>
              <a:rPr lang="zh-CN" altLang="en-US" sz="2800" b="1" dirty="0">
                <a:solidFill>
                  <a:srgbClr val="0000FF"/>
                </a:solidFill>
                <a:latin typeface="楷体_GB2312" charset="0"/>
                <a:ea typeface="楷体_GB2312" charset="0"/>
                <a:cs typeface="楷体_GB2312" charset="0"/>
              </a:rPr>
              <a:t>的思想与</a:t>
            </a:r>
            <a:r>
              <a:rPr lang="zh-CN" altLang="en-US" sz="2800" b="1" dirty="0">
                <a:latin typeface="楷体_GB2312" charset="0"/>
                <a:ea typeface="楷体_GB2312" charset="0"/>
                <a:cs typeface="楷体_GB2312" charset="0"/>
              </a:rPr>
              <a:t>汉弗莱</a:t>
            </a:r>
            <a:r>
              <a:rPr lang="en-US" altLang="zh-CN" sz="2800" b="1" dirty="0">
                <a:latin typeface="楷体_GB2312" charset="0"/>
                <a:ea typeface="楷体_GB2312" charset="0"/>
                <a:cs typeface="楷体_GB2312" charset="0"/>
              </a:rPr>
              <a:t>(Humphrey) </a:t>
            </a:r>
            <a:r>
              <a:rPr lang="zh-CN" altLang="en-US" sz="2800" b="1" dirty="0">
                <a:solidFill>
                  <a:srgbClr val="0000FF"/>
                </a:solidFill>
                <a:latin typeface="楷体_GB2312" charset="0"/>
                <a:ea typeface="楷体_GB2312" charset="0"/>
                <a:cs typeface="楷体_GB2312" charset="0"/>
              </a:rPr>
              <a:t>所建议的个人软件过程（</a:t>
            </a:r>
            <a:r>
              <a:rPr lang="en-US" altLang="zh-CN" sz="2800" b="1" dirty="0">
                <a:solidFill>
                  <a:srgbClr val="FF3300"/>
                </a:solidFill>
                <a:latin typeface="楷体_GB2312" charset="0"/>
                <a:ea typeface="楷体_GB2312" charset="0"/>
                <a:cs typeface="楷体_GB2312" charset="0"/>
              </a:rPr>
              <a:t>Personal Software Process</a:t>
            </a:r>
            <a:r>
              <a:rPr lang="zh-CN" altLang="en-US" sz="2800" b="1" dirty="0">
                <a:solidFill>
                  <a:srgbClr val="0000FF"/>
                </a:solidFill>
                <a:latin typeface="楷体_GB2312" charset="0"/>
                <a:ea typeface="楷体_GB2312" charset="0"/>
                <a:cs typeface="楷体_GB2312" charset="0"/>
              </a:rPr>
              <a:t>）方法相一致。</a:t>
            </a:r>
            <a:r>
              <a:rPr lang="en-US" altLang="zh-CN" sz="2800" b="1" dirty="0">
                <a:solidFill>
                  <a:srgbClr val="000000"/>
                </a:solidFill>
                <a:latin typeface="楷体_GB2312" charset="0"/>
                <a:ea typeface="楷体_GB2312" charset="0"/>
                <a:cs typeface="楷体_GB2312" charset="0"/>
              </a:rPr>
              <a:t>Humphrey</a:t>
            </a:r>
            <a:r>
              <a:rPr lang="zh-CN" altLang="en-US" sz="2800" b="1" dirty="0">
                <a:solidFill>
                  <a:srgbClr val="000000"/>
                </a:solidFill>
                <a:latin typeface="楷体_GB2312" charset="0"/>
                <a:ea typeface="楷体_GB2312" charset="0"/>
                <a:cs typeface="楷体_GB2312" charset="0"/>
              </a:rPr>
              <a:t>认为软件过程改进能够、也应该开始于个人级。私有过程数据是软件工程师个人改进其工作的重要驱动力。</a:t>
            </a:r>
          </a:p>
        </p:txBody>
      </p:sp>
      <p:sp>
        <p:nvSpPr>
          <p:cNvPr id="3" name="幻灯片编号占位符 2"/>
          <p:cNvSpPr>
            <a:spLocks noGrp="1"/>
          </p:cNvSpPr>
          <p:nvPr>
            <p:ph type="sldNum" sz="quarter" idx="11"/>
          </p:nvPr>
        </p:nvSpPr>
        <p:spPr/>
        <p:txBody>
          <a:bodyPr/>
          <a:lstStyle/>
          <a:p>
            <a:pPr>
              <a:defRPr/>
            </a:pPr>
            <a:fld id="{2AC6D65E-A0E4-8A4F-88E0-91099D44E890}" type="slidenum">
              <a:rPr lang="en-US" altLang="zh-CN" smtClean="0"/>
              <a:pPr>
                <a:defRPr/>
              </a:pPr>
              <a:t>9</a:t>
            </a:fld>
            <a:endParaRPr lang="en-US" altLang="zh-CN"/>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theme/theme1.xml><?xml version="1.0" encoding="utf-8"?>
<a:theme xmlns:a="http://schemas.openxmlformats.org/drawingml/2006/main" name="主题7">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主题">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Arial"/>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主题7</Template>
  <TotalTime>1300</TotalTime>
  <Words>1766</Words>
  <Application>Microsoft Macintosh PowerPoint</Application>
  <PresentationFormat>全屏显示(4:3)</PresentationFormat>
  <Paragraphs>243</Paragraphs>
  <Slides>44</Slides>
  <Notes>0</Notes>
  <HiddenSlides>0</HiddenSlides>
  <MMClips>0</MMClips>
  <ScaleCrop>false</ScaleCrop>
  <HeadingPairs>
    <vt:vector size="6" baseType="variant">
      <vt:variant>
        <vt:lpstr>主题</vt:lpstr>
      </vt:variant>
      <vt:variant>
        <vt:i4>5</vt:i4>
      </vt:variant>
      <vt:variant>
        <vt:lpstr>嵌入的 OLE 服务器</vt:lpstr>
      </vt:variant>
      <vt:variant>
        <vt:i4>1</vt:i4>
      </vt:variant>
      <vt:variant>
        <vt:lpstr>幻灯片标题</vt:lpstr>
      </vt:variant>
      <vt:variant>
        <vt:i4>44</vt:i4>
      </vt:variant>
    </vt:vector>
  </HeadingPairs>
  <TitlesOfParts>
    <vt:vector size="50" baseType="lpstr">
      <vt:lpstr>主题7</vt:lpstr>
      <vt:lpstr>1_主题4</vt:lpstr>
      <vt:lpstr>默认主题</vt:lpstr>
      <vt:lpstr>2_主题4</vt:lpstr>
      <vt:lpstr>6</vt:lpstr>
      <vt:lpstr>文档</vt:lpstr>
      <vt:lpstr>第十九章    过程度量和项目度量</vt:lpstr>
      <vt:lpstr>测量的理由</vt:lpstr>
      <vt:lpstr>过程领域和项目领域中的度量</vt:lpstr>
      <vt:lpstr>过程度量和软件过程改进</vt:lpstr>
      <vt:lpstr>过程度量和软件过程改进</vt:lpstr>
      <vt:lpstr>过程改进</vt:lpstr>
      <vt:lpstr>过程度量和软件过程改进</vt:lpstr>
      <vt:lpstr>过程度量和软件过程改进</vt:lpstr>
      <vt:lpstr>过程度量和软件过程改进</vt:lpstr>
      <vt:lpstr>过程度量和软件过程改进</vt:lpstr>
      <vt:lpstr>过程度量和软件过程改进</vt:lpstr>
      <vt:lpstr>过程度量和软件过程改进</vt:lpstr>
      <vt:lpstr>项目度量</vt:lpstr>
      <vt:lpstr>项目度量</vt:lpstr>
      <vt:lpstr>项目度量</vt:lpstr>
      <vt:lpstr>项目度量</vt:lpstr>
      <vt:lpstr>软件测量</vt:lpstr>
      <vt:lpstr>软件测量</vt:lpstr>
      <vt:lpstr>面向规模的度量</vt:lpstr>
      <vt:lpstr>面向规模的度量</vt:lpstr>
      <vt:lpstr>面向规模的度量</vt:lpstr>
      <vt:lpstr>PowerPoint 演示文稿</vt:lpstr>
      <vt:lpstr>软件度量（II）</vt:lpstr>
      <vt:lpstr>软件度量（III）</vt:lpstr>
      <vt:lpstr>面向功能的度量</vt:lpstr>
      <vt:lpstr>软件度量（IV）</vt:lpstr>
      <vt:lpstr>PowerPoint 演示文稿</vt:lpstr>
      <vt:lpstr>软件度量（V）</vt:lpstr>
      <vt:lpstr>软件度量（VI）</vt:lpstr>
      <vt:lpstr>软件度量（VII）</vt:lpstr>
      <vt:lpstr>软件度量（VIII）</vt:lpstr>
      <vt:lpstr>软件度量</vt:lpstr>
      <vt:lpstr>软件质量度量</vt:lpstr>
      <vt:lpstr>软件质量度量</vt:lpstr>
      <vt:lpstr>质量测量</vt:lpstr>
      <vt:lpstr>质量测量</vt:lpstr>
      <vt:lpstr>质量测量</vt:lpstr>
      <vt:lpstr>质量测量</vt:lpstr>
      <vt:lpstr>质量测量</vt:lpstr>
      <vt:lpstr>质量测量</vt:lpstr>
      <vt:lpstr>缺陷排除效率</vt:lpstr>
      <vt:lpstr>缺陷排除效率</vt:lpstr>
      <vt:lpstr>缺陷排除效率</vt:lpstr>
      <vt:lpstr>缺陷排除效率</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第十六章 过程和项目度量</dc:title>
  <dc:creator>User</dc:creator>
  <cp:lastModifiedBy>dong zhang</cp:lastModifiedBy>
  <cp:revision>89</cp:revision>
  <dcterms:created xsi:type="dcterms:W3CDTF">2009-01-30T15:26:45Z</dcterms:created>
  <dcterms:modified xsi:type="dcterms:W3CDTF">2012-12-18T02:54:17Z</dcterms:modified>
</cp:coreProperties>
</file>