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800" r:id="rId3"/>
    <p:sldMasterId id="2147483814" r:id="rId4"/>
    <p:sldMasterId id="2147484032" r:id="rId5"/>
  </p:sldMasterIdLst>
  <p:notesMasterIdLst>
    <p:notesMasterId r:id="rId61"/>
  </p:notesMasterIdLst>
  <p:handoutMasterIdLst>
    <p:handoutMasterId r:id="rId62"/>
  </p:handoutMasterIdLst>
  <p:sldIdLst>
    <p:sldId id="256" r:id="rId6"/>
    <p:sldId id="257" r:id="rId7"/>
    <p:sldId id="286" r:id="rId8"/>
    <p:sldId id="287" r:id="rId9"/>
    <p:sldId id="288" r:id="rId10"/>
    <p:sldId id="289" r:id="rId11"/>
    <p:sldId id="290" r:id="rId12"/>
    <p:sldId id="291" r:id="rId13"/>
    <p:sldId id="294" r:id="rId14"/>
    <p:sldId id="281" r:id="rId15"/>
    <p:sldId id="295" r:id="rId16"/>
    <p:sldId id="258" r:id="rId17"/>
    <p:sldId id="276" r:id="rId18"/>
    <p:sldId id="296" r:id="rId19"/>
    <p:sldId id="297" r:id="rId20"/>
    <p:sldId id="259" r:id="rId21"/>
    <p:sldId id="298" r:id="rId22"/>
    <p:sldId id="285" r:id="rId23"/>
    <p:sldId id="299" r:id="rId24"/>
    <p:sldId id="304" r:id="rId25"/>
    <p:sldId id="300" r:id="rId26"/>
    <p:sldId id="301" r:id="rId27"/>
    <p:sldId id="303" r:id="rId28"/>
    <p:sldId id="302" r:id="rId29"/>
    <p:sldId id="305" r:id="rId30"/>
    <p:sldId id="306" r:id="rId31"/>
    <p:sldId id="277" r:id="rId32"/>
    <p:sldId id="307" r:id="rId33"/>
    <p:sldId id="308" r:id="rId34"/>
    <p:sldId id="260" r:id="rId35"/>
    <p:sldId id="309" r:id="rId36"/>
    <p:sldId id="310" r:id="rId37"/>
    <p:sldId id="311" r:id="rId38"/>
    <p:sldId id="312" r:id="rId39"/>
    <p:sldId id="313" r:id="rId40"/>
    <p:sldId id="261" r:id="rId41"/>
    <p:sldId id="314" r:id="rId42"/>
    <p:sldId id="315" r:id="rId43"/>
    <p:sldId id="262" r:id="rId44"/>
    <p:sldId id="282" r:id="rId45"/>
    <p:sldId id="264" r:id="rId46"/>
    <p:sldId id="265" r:id="rId47"/>
    <p:sldId id="263" r:id="rId48"/>
    <p:sldId id="266" r:id="rId49"/>
    <p:sldId id="270" r:id="rId50"/>
    <p:sldId id="278" r:id="rId51"/>
    <p:sldId id="267" r:id="rId52"/>
    <p:sldId id="275" r:id="rId53"/>
    <p:sldId id="268" r:id="rId54"/>
    <p:sldId id="273" r:id="rId55"/>
    <p:sldId id="271" r:id="rId56"/>
    <p:sldId id="272" r:id="rId57"/>
    <p:sldId id="283" r:id="rId58"/>
    <p:sldId id="284" r:id="rId59"/>
    <p:sldId id="269" r:id="rId6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charset="0"/>
        <a:ea typeface="宋体" charset="0"/>
        <a:cs typeface="宋体" charset="0"/>
      </a:defRPr>
    </a:lvl1pPr>
    <a:lvl2pPr marL="457200" algn="l" rtl="0" fontAlgn="base">
      <a:spcBef>
        <a:spcPct val="0"/>
      </a:spcBef>
      <a:spcAft>
        <a:spcPct val="0"/>
      </a:spcAft>
      <a:defRPr kumimoji="1" sz="2400" kern="1200">
        <a:solidFill>
          <a:schemeClr val="tx1"/>
        </a:solidFill>
        <a:latin typeface="Times New Roman" charset="0"/>
        <a:ea typeface="宋体" charset="0"/>
        <a:cs typeface="宋体" charset="0"/>
      </a:defRPr>
    </a:lvl2pPr>
    <a:lvl3pPr marL="914400" algn="l" rtl="0" fontAlgn="base">
      <a:spcBef>
        <a:spcPct val="0"/>
      </a:spcBef>
      <a:spcAft>
        <a:spcPct val="0"/>
      </a:spcAft>
      <a:defRPr kumimoji="1" sz="2400" kern="1200">
        <a:solidFill>
          <a:schemeClr val="tx1"/>
        </a:solidFill>
        <a:latin typeface="Times New Roman" charset="0"/>
        <a:ea typeface="宋体" charset="0"/>
        <a:cs typeface="宋体" charset="0"/>
      </a:defRPr>
    </a:lvl3pPr>
    <a:lvl4pPr marL="1371600" algn="l" rtl="0" fontAlgn="base">
      <a:spcBef>
        <a:spcPct val="0"/>
      </a:spcBef>
      <a:spcAft>
        <a:spcPct val="0"/>
      </a:spcAft>
      <a:defRPr kumimoji="1" sz="2400" kern="1200">
        <a:solidFill>
          <a:schemeClr val="tx1"/>
        </a:solidFill>
        <a:latin typeface="Times New Roman" charset="0"/>
        <a:ea typeface="宋体" charset="0"/>
        <a:cs typeface="宋体" charset="0"/>
      </a:defRPr>
    </a:lvl4pPr>
    <a:lvl5pPr marL="1828800" algn="l" rtl="0" fontAlgn="base">
      <a:spcBef>
        <a:spcPct val="0"/>
      </a:spcBef>
      <a:spcAft>
        <a:spcPct val="0"/>
      </a:spcAft>
      <a:defRPr kumimoji="1" sz="2400" kern="1200">
        <a:solidFill>
          <a:schemeClr val="tx1"/>
        </a:solidFill>
        <a:latin typeface="Times New Roman" charset="0"/>
        <a:ea typeface="宋体" charset="0"/>
        <a:cs typeface="宋体" charset="0"/>
      </a:defRPr>
    </a:lvl5pPr>
    <a:lvl6pPr marL="2286000" algn="l" defTabSz="457200" rtl="0" eaLnBrk="1" latinLnBrk="0" hangingPunct="1">
      <a:defRPr kumimoji="1" sz="2400" kern="1200">
        <a:solidFill>
          <a:schemeClr val="tx1"/>
        </a:solidFill>
        <a:latin typeface="Times New Roman" charset="0"/>
        <a:ea typeface="宋体" charset="0"/>
        <a:cs typeface="宋体" charset="0"/>
      </a:defRPr>
    </a:lvl6pPr>
    <a:lvl7pPr marL="2743200" algn="l" defTabSz="457200" rtl="0" eaLnBrk="1" latinLnBrk="0" hangingPunct="1">
      <a:defRPr kumimoji="1" sz="2400" kern="1200">
        <a:solidFill>
          <a:schemeClr val="tx1"/>
        </a:solidFill>
        <a:latin typeface="Times New Roman" charset="0"/>
        <a:ea typeface="宋体" charset="0"/>
        <a:cs typeface="宋体" charset="0"/>
      </a:defRPr>
    </a:lvl7pPr>
    <a:lvl8pPr marL="3200400" algn="l" defTabSz="457200" rtl="0" eaLnBrk="1" latinLnBrk="0" hangingPunct="1">
      <a:defRPr kumimoji="1" sz="2400" kern="1200">
        <a:solidFill>
          <a:schemeClr val="tx1"/>
        </a:solidFill>
        <a:latin typeface="Times New Roman" charset="0"/>
        <a:ea typeface="宋体" charset="0"/>
        <a:cs typeface="宋体" charset="0"/>
      </a:defRPr>
    </a:lvl8pPr>
    <a:lvl9pPr marL="3657600" algn="l" defTabSz="457200" rtl="0" eaLnBrk="1" latinLnBrk="0" hangingPunct="1">
      <a:defRPr kumimoji="1" sz="2400" kern="1200">
        <a:solidFill>
          <a:schemeClr val="tx1"/>
        </a:solidFill>
        <a:latin typeface="Times New Roman"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121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cs typeface="+mn-cs"/>
              </a:defRPr>
            </a:lvl1pPr>
          </a:lstStyle>
          <a:p>
            <a:pPr>
              <a:defRPr/>
            </a:pPr>
            <a:endParaRPr lang="en-US" altLang="zh-CN"/>
          </a:p>
        </p:txBody>
      </p:sp>
      <p:sp>
        <p:nvSpPr>
          <p:cNvPr id="26627"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cs typeface="+mn-cs"/>
              </a:defRPr>
            </a:lvl1pPr>
          </a:lstStyle>
          <a:p>
            <a:pPr>
              <a:defRPr/>
            </a:pPr>
            <a:endParaRPr lang="en-US" altLang="zh-CN"/>
          </a:p>
        </p:txBody>
      </p:sp>
      <p:sp>
        <p:nvSpPr>
          <p:cNvPr id="26628"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cs typeface="+mn-cs"/>
              </a:defRPr>
            </a:lvl1pPr>
          </a:lstStyle>
          <a:p>
            <a:pPr>
              <a:defRPr/>
            </a:pPr>
            <a:endParaRPr lang="en-US" altLang="zh-CN"/>
          </a:p>
        </p:txBody>
      </p:sp>
      <p:sp>
        <p:nvSpPr>
          <p:cNvPr id="26629"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93631D1-E0E3-F34E-B4F5-24A868CA9DA5}" type="slidenum">
              <a:rPr lang="en-US" altLang="zh-CN"/>
              <a:pPr>
                <a:defRPr/>
              </a:pPr>
              <a:t>‹#›</a:t>
            </a:fld>
            <a:endParaRPr lang="en-US" altLang="zh-CN"/>
          </a:p>
        </p:txBody>
      </p:sp>
    </p:spTree>
    <p:extLst>
      <p:ext uri="{BB962C8B-B14F-4D97-AF65-F5344CB8AC3E}">
        <p14:creationId xmlns:p14="http://schemas.microsoft.com/office/powerpoint/2010/main" val="748589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E9E218-4443-784B-B041-C1ED0007313A}" type="datetimeFigureOut">
              <a:rPr kumimoji="1" lang="zh-CN" altLang="en-US" smtClean="0"/>
              <a:t>13-12-25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844EFC-08AA-3443-9E9E-FBF2841E9B29}" type="slidenum">
              <a:rPr kumimoji="1" lang="zh-CN" altLang="en-US" smtClean="0"/>
              <a:t>‹#›</a:t>
            </a:fld>
            <a:endParaRPr kumimoji="1" lang="zh-CN" altLang="en-US"/>
          </a:p>
        </p:txBody>
      </p:sp>
    </p:spTree>
    <p:extLst>
      <p:ext uri="{BB962C8B-B14F-4D97-AF65-F5344CB8AC3E}">
        <p14:creationId xmlns:p14="http://schemas.microsoft.com/office/powerpoint/2010/main" val="13956065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7967A693-F870-894F-9858-37DEC787414F}" type="slidenum">
              <a:rPr lang="en-US" altLang="zh-CN"/>
              <a:pPr>
                <a:defRPr/>
              </a:pPr>
              <a:t>‹#›</a:t>
            </a:fld>
            <a:endParaRPr lang="en-US" altLang="zh-CN"/>
          </a:p>
        </p:txBody>
      </p:sp>
      <p:pic>
        <p:nvPicPr>
          <p:cNvPr id="172033"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04223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7CBB6C-1B79-964F-9F0D-7A4B4B761078}" type="slidenum">
              <a:rPr lang="en-US" altLang="zh-CN"/>
              <a:pPr>
                <a:defRPr/>
              </a:pPr>
              <a:t>‹#›</a:t>
            </a:fld>
            <a:endParaRPr lang="en-US" altLang="zh-CN"/>
          </a:p>
        </p:txBody>
      </p:sp>
    </p:spTree>
    <p:extLst>
      <p:ext uri="{BB962C8B-B14F-4D97-AF65-F5344CB8AC3E}">
        <p14:creationId xmlns:p14="http://schemas.microsoft.com/office/powerpoint/2010/main" val="301455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150B2C-EF94-5F4B-A045-24A8826C3513}" type="slidenum">
              <a:rPr lang="en-US" altLang="zh-CN"/>
              <a:pPr>
                <a:defRPr/>
              </a:pPr>
              <a:t>‹#›</a:t>
            </a:fld>
            <a:endParaRPr lang="en-US" altLang="zh-CN"/>
          </a:p>
        </p:txBody>
      </p:sp>
    </p:spTree>
    <p:extLst>
      <p:ext uri="{BB962C8B-B14F-4D97-AF65-F5344CB8AC3E}">
        <p14:creationId xmlns:p14="http://schemas.microsoft.com/office/powerpoint/2010/main" val="2397952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118D530-5D07-504B-88E2-BAC5759D645A}" type="slidenum">
              <a:rPr lang="en-US" altLang="zh-CN"/>
              <a:pPr>
                <a:defRPr/>
              </a:pPr>
              <a:t>‹#›</a:t>
            </a:fld>
            <a:endParaRPr lang="en-US" altLang="zh-CN"/>
          </a:p>
        </p:txBody>
      </p:sp>
    </p:spTree>
    <p:extLst>
      <p:ext uri="{BB962C8B-B14F-4D97-AF65-F5344CB8AC3E}">
        <p14:creationId xmlns:p14="http://schemas.microsoft.com/office/powerpoint/2010/main" val="3020905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1C27DC7-B97A-9D46-8638-2B58736D3859}" type="slidenum">
              <a:rPr lang="en-US" altLang="zh-CN"/>
              <a:pPr>
                <a:defRPr/>
              </a:pPr>
              <a:t>‹#›</a:t>
            </a:fld>
            <a:endParaRPr lang="en-US" altLang="zh-CN"/>
          </a:p>
        </p:txBody>
      </p:sp>
    </p:spTree>
    <p:extLst>
      <p:ext uri="{BB962C8B-B14F-4D97-AF65-F5344CB8AC3E}">
        <p14:creationId xmlns:p14="http://schemas.microsoft.com/office/powerpoint/2010/main" val="1308221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0F72979D-4BE3-A54B-B7C7-4B837B769EEA}" type="slidenum">
              <a:rPr lang="en-US" altLang="zh-CN"/>
              <a:pPr>
                <a:defRPr/>
              </a:pPr>
              <a:t>‹#›</a:t>
            </a:fld>
            <a:endParaRPr lang="en-US" altLang="zh-CN"/>
          </a:p>
        </p:txBody>
      </p:sp>
      <p:pic>
        <p:nvPicPr>
          <p:cNvPr id="173057"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95177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A21A4A-0E69-4D41-8F96-B331106B7F56}" type="slidenum">
              <a:rPr lang="en-US" altLang="zh-CN"/>
              <a:pPr>
                <a:defRPr/>
              </a:pPr>
              <a:t>‹#›</a:t>
            </a:fld>
            <a:endParaRPr lang="en-US" altLang="zh-CN"/>
          </a:p>
        </p:txBody>
      </p:sp>
    </p:spTree>
    <p:extLst>
      <p:ext uri="{BB962C8B-B14F-4D97-AF65-F5344CB8AC3E}">
        <p14:creationId xmlns:p14="http://schemas.microsoft.com/office/powerpoint/2010/main" val="115769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3D80E20-DAF1-D543-8E5A-256A17013B67}" type="slidenum">
              <a:rPr lang="en-US" altLang="zh-CN"/>
              <a:pPr>
                <a:defRPr/>
              </a:pPr>
              <a:t>‹#›</a:t>
            </a:fld>
            <a:endParaRPr lang="en-US" altLang="zh-CN"/>
          </a:p>
        </p:txBody>
      </p:sp>
    </p:spTree>
    <p:extLst>
      <p:ext uri="{BB962C8B-B14F-4D97-AF65-F5344CB8AC3E}">
        <p14:creationId xmlns:p14="http://schemas.microsoft.com/office/powerpoint/2010/main" val="184378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9D14E8-1551-1545-AD42-B94530C0BE21}" type="slidenum">
              <a:rPr lang="en-US" altLang="zh-CN"/>
              <a:pPr>
                <a:defRPr/>
              </a:pPr>
              <a:t>‹#›</a:t>
            </a:fld>
            <a:endParaRPr lang="en-US" altLang="zh-CN"/>
          </a:p>
        </p:txBody>
      </p:sp>
    </p:spTree>
    <p:extLst>
      <p:ext uri="{BB962C8B-B14F-4D97-AF65-F5344CB8AC3E}">
        <p14:creationId xmlns:p14="http://schemas.microsoft.com/office/powerpoint/2010/main" val="3312139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6895C42-999E-6742-B8D2-8798EEB95701}" type="slidenum">
              <a:rPr lang="en-US" altLang="zh-CN"/>
              <a:pPr>
                <a:defRPr/>
              </a:pPr>
              <a:t>‹#›</a:t>
            </a:fld>
            <a:endParaRPr lang="en-US" altLang="zh-CN"/>
          </a:p>
        </p:txBody>
      </p:sp>
    </p:spTree>
    <p:extLst>
      <p:ext uri="{BB962C8B-B14F-4D97-AF65-F5344CB8AC3E}">
        <p14:creationId xmlns:p14="http://schemas.microsoft.com/office/powerpoint/2010/main" val="3801405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2E4CEFC-FDB5-7E46-8431-C255E620C938}" type="slidenum">
              <a:rPr lang="en-US" altLang="zh-CN"/>
              <a:pPr>
                <a:defRPr/>
              </a:pPr>
              <a:t>‹#›</a:t>
            </a:fld>
            <a:endParaRPr lang="en-US" altLang="zh-CN"/>
          </a:p>
        </p:txBody>
      </p:sp>
    </p:spTree>
    <p:extLst>
      <p:ext uri="{BB962C8B-B14F-4D97-AF65-F5344CB8AC3E}">
        <p14:creationId xmlns:p14="http://schemas.microsoft.com/office/powerpoint/2010/main" val="411775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272B7-BD3B-6644-A559-0096F0483C11}" type="slidenum">
              <a:rPr lang="en-US" altLang="zh-CN"/>
              <a:pPr>
                <a:defRPr/>
              </a:pPr>
              <a:t>‹#›</a:t>
            </a:fld>
            <a:endParaRPr lang="en-US" altLang="zh-CN"/>
          </a:p>
        </p:txBody>
      </p:sp>
    </p:spTree>
    <p:extLst>
      <p:ext uri="{BB962C8B-B14F-4D97-AF65-F5344CB8AC3E}">
        <p14:creationId xmlns:p14="http://schemas.microsoft.com/office/powerpoint/2010/main" val="2780731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65A139E-9D2E-A540-A196-E915BFF497F1}" type="slidenum">
              <a:rPr lang="en-US" altLang="zh-CN"/>
              <a:pPr>
                <a:defRPr/>
              </a:pPr>
              <a:t>‹#›</a:t>
            </a:fld>
            <a:endParaRPr lang="en-US" altLang="zh-CN"/>
          </a:p>
        </p:txBody>
      </p:sp>
    </p:spTree>
    <p:extLst>
      <p:ext uri="{BB962C8B-B14F-4D97-AF65-F5344CB8AC3E}">
        <p14:creationId xmlns:p14="http://schemas.microsoft.com/office/powerpoint/2010/main" val="206049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1C970CD-C82B-FA44-BE3E-63F3C1965699}" type="slidenum">
              <a:rPr lang="en-US" altLang="zh-CN"/>
              <a:pPr>
                <a:defRPr/>
              </a:pPr>
              <a:t>‹#›</a:t>
            </a:fld>
            <a:endParaRPr lang="en-US" altLang="zh-CN"/>
          </a:p>
        </p:txBody>
      </p:sp>
    </p:spTree>
    <p:extLst>
      <p:ext uri="{BB962C8B-B14F-4D97-AF65-F5344CB8AC3E}">
        <p14:creationId xmlns:p14="http://schemas.microsoft.com/office/powerpoint/2010/main" val="57216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9615B80-B3C3-8C4B-9315-1B00CB0C8FAD}" type="slidenum">
              <a:rPr lang="en-US" altLang="zh-CN"/>
              <a:pPr>
                <a:defRPr/>
              </a:pPr>
              <a:t>‹#›</a:t>
            </a:fld>
            <a:endParaRPr lang="en-US" altLang="zh-CN"/>
          </a:p>
        </p:txBody>
      </p:sp>
    </p:spTree>
    <p:extLst>
      <p:ext uri="{BB962C8B-B14F-4D97-AF65-F5344CB8AC3E}">
        <p14:creationId xmlns:p14="http://schemas.microsoft.com/office/powerpoint/2010/main" val="2285617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4A95AFF-CE44-7D4F-9679-5D9A0613871C}" type="slidenum">
              <a:rPr lang="en-US" altLang="zh-CN"/>
              <a:pPr>
                <a:defRPr/>
              </a:pPr>
              <a:t>‹#›</a:t>
            </a:fld>
            <a:endParaRPr lang="en-US" altLang="zh-CN"/>
          </a:p>
        </p:txBody>
      </p:sp>
    </p:spTree>
    <p:extLst>
      <p:ext uri="{BB962C8B-B14F-4D97-AF65-F5344CB8AC3E}">
        <p14:creationId xmlns:p14="http://schemas.microsoft.com/office/powerpoint/2010/main" val="19122238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A5F675-CD14-6644-90D6-DAF5E8308357}" type="slidenum">
              <a:rPr lang="en-US" altLang="zh-CN"/>
              <a:pPr>
                <a:defRPr/>
              </a:pPr>
              <a:t>‹#›</a:t>
            </a:fld>
            <a:endParaRPr lang="en-US" altLang="zh-CN"/>
          </a:p>
        </p:txBody>
      </p:sp>
    </p:spTree>
    <p:extLst>
      <p:ext uri="{BB962C8B-B14F-4D97-AF65-F5344CB8AC3E}">
        <p14:creationId xmlns:p14="http://schemas.microsoft.com/office/powerpoint/2010/main" val="3646346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C6ACD33-A8B1-CF4A-947C-589FB2A6B256}" type="slidenum">
              <a:rPr lang="en-US" altLang="zh-CN"/>
              <a:pPr>
                <a:defRPr/>
              </a:pPr>
              <a:t>‹#›</a:t>
            </a:fld>
            <a:endParaRPr lang="en-US" altLang="zh-CN"/>
          </a:p>
        </p:txBody>
      </p:sp>
    </p:spTree>
    <p:extLst>
      <p:ext uri="{BB962C8B-B14F-4D97-AF65-F5344CB8AC3E}">
        <p14:creationId xmlns:p14="http://schemas.microsoft.com/office/powerpoint/2010/main" val="999817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213D96-F67F-FB45-B63D-10266C92C3CD}" type="slidenum">
              <a:rPr lang="en-US" altLang="zh-CN"/>
              <a:pPr>
                <a:defRPr/>
              </a:pPr>
              <a:t>‹#›</a:t>
            </a:fld>
            <a:endParaRPr lang="en-US" altLang="zh-CN"/>
          </a:p>
        </p:txBody>
      </p:sp>
    </p:spTree>
    <p:extLst>
      <p:ext uri="{BB962C8B-B14F-4D97-AF65-F5344CB8AC3E}">
        <p14:creationId xmlns:p14="http://schemas.microsoft.com/office/powerpoint/2010/main" val="2341495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575" y="6134100"/>
            <a:ext cx="13239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6040438"/>
            <a:ext cx="592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2" y="1524001"/>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a:prstGeom prst="rect">
            <a:avLst/>
          </a:prstGeo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3225369F-5E0E-B14A-8CB3-2A35D831963B}" type="slidenum">
              <a:rPr lang="en-US" altLang="zh-CN"/>
              <a:pPr>
                <a:defRPr/>
              </a:pPr>
              <a:t>‹#›</a:t>
            </a:fld>
            <a:endParaRPr lang="en-US" altLang="zh-CN"/>
          </a:p>
        </p:txBody>
      </p:sp>
    </p:spTree>
    <p:extLst>
      <p:ext uri="{BB962C8B-B14F-4D97-AF65-F5344CB8AC3E}">
        <p14:creationId xmlns:p14="http://schemas.microsoft.com/office/powerpoint/2010/main" val="2497860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045486B-84F3-1C42-8CDD-BDFB201205E4}" type="slidenum">
              <a:rPr lang="en-US" altLang="zh-CN"/>
              <a:pPr>
                <a:defRPr/>
              </a:pPr>
              <a:t>‹#›</a:t>
            </a:fld>
            <a:endParaRPr lang="en-US" altLang="zh-CN"/>
          </a:p>
        </p:txBody>
      </p:sp>
    </p:spTree>
    <p:extLst>
      <p:ext uri="{BB962C8B-B14F-4D97-AF65-F5344CB8AC3E}">
        <p14:creationId xmlns:p14="http://schemas.microsoft.com/office/powerpoint/2010/main" val="3839441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3A474F0-CA08-8842-9765-73171B542C62}" type="slidenum">
              <a:rPr lang="en-US" altLang="zh-CN"/>
              <a:pPr>
                <a:defRPr/>
              </a:pPr>
              <a:t>‹#›</a:t>
            </a:fld>
            <a:endParaRPr lang="en-US" altLang="zh-CN"/>
          </a:p>
        </p:txBody>
      </p:sp>
    </p:spTree>
    <p:extLst>
      <p:ext uri="{BB962C8B-B14F-4D97-AF65-F5344CB8AC3E}">
        <p14:creationId xmlns:p14="http://schemas.microsoft.com/office/powerpoint/2010/main" val="392808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386B34-1446-4A4A-AD24-3F9CC30168D7}" type="slidenum">
              <a:rPr lang="en-US" altLang="zh-CN"/>
              <a:pPr>
                <a:defRPr/>
              </a:pPr>
              <a:t>‹#›</a:t>
            </a:fld>
            <a:endParaRPr lang="en-US" altLang="zh-CN"/>
          </a:p>
        </p:txBody>
      </p:sp>
    </p:spTree>
    <p:extLst>
      <p:ext uri="{BB962C8B-B14F-4D97-AF65-F5344CB8AC3E}">
        <p14:creationId xmlns:p14="http://schemas.microsoft.com/office/powerpoint/2010/main" val="27408374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B490A3D-6A24-D149-BB15-AC216644D0A5}" type="slidenum">
              <a:rPr lang="en-US" altLang="zh-CN"/>
              <a:pPr>
                <a:defRPr/>
              </a:pPr>
              <a:t>‹#›</a:t>
            </a:fld>
            <a:endParaRPr lang="en-US" altLang="zh-CN"/>
          </a:p>
        </p:txBody>
      </p:sp>
    </p:spTree>
    <p:extLst>
      <p:ext uri="{BB962C8B-B14F-4D97-AF65-F5344CB8AC3E}">
        <p14:creationId xmlns:p14="http://schemas.microsoft.com/office/powerpoint/2010/main" val="415640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E32DF93-CFA7-174E-AFE9-1FE5429AFB19}" type="slidenum">
              <a:rPr lang="en-US" altLang="zh-CN"/>
              <a:pPr>
                <a:defRPr/>
              </a:pPr>
              <a:t>‹#›</a:t>
            </a:fld>
            <a:endParaRPr lang="en-US" altLang="zh-CN"/>
          </a:p>
        </p:txBody>
      </p:sp>
    </p:spTree>
    <p:extLst>
      <p:ext uri="{BB962C8B-B14F-4D97-AF65-F5344CB8AC3E}">
        <p14:creationId xmlns:p14="http://schemas.microsoft.com/office/powerpoint/2010/main" val="178983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6319B145-0ED7-964A-98C3-1782644DAF64}" type="slidenum">
              <a:rPr lang="en-US" altLang="zh-CN"/>
              <a:pPr>
                <a:defRPr/>
              </a:pPr>
              <a:t>‹#›</a:t>
            </a:fld>
            <a:endParaRPr lang="en-US" altLang="zh-CN"/>
          </a:p>
        </p:txBody>
      </p:sp>
    </p:spTree>
    <p:extLst>
      <p:ext uri="{BB962C8B-B14F-4D97-AF65-F5344CB8AC3E}">
        <p14:creationId xmlns:p14="http://schemas.microsoft.com/office/powerpoint/2010/main" val="941393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AE86BED5-D84D-3144-BDF3-092CD4322D21}" type="slidenum">
              <a:rPr lang="en-US" altLang="zh-CN"/>
              <a:pPr>
                <a:defRPr/>
              </a:pPr>
              <a:t>‹#›</a:t>
            </a:fld>
            <a:endParaRPr lang="en-US" altLang="zh-CN"/>
          </a:p>
        </p:txBody>
      </p:sp>
    </p:spTree>
    <p:extLst>
      <p:ext uri="{BB962C8B-B14F-4D97-AF65-F5344CB8AC3E}">
        <p14:creationId xmlns:p14="http://schemas.microsoft.com/office/powerpoint/2010/main" val="18365819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490D00A-BA2A-864A-A9B1-5B4FC0EF4332}" type="slidenum">
              <a:rPr lang="en-US" altLang="zh-CN"/>
              <a:pPr>
                <a:defRPr/>
              </a:pPr>
              <a:t>‹#›</a:t>
            </a:fld>
            <a:endParaRPr lang="en-US" altLang="zh-CN"/>
          </a:p>
        </p:txBody>
      </p:sp>
    </p:spTree>
    <p:extLst>
      <p:ext uri="{BB962C8B-B14F-4D97-AF65-F5344CB8AC3E}">
        <p14:creationId xmlns:p14="http://schemas.microsoft.com/office/powerpoint/2010/main" val="13659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0BF2BFA-206D-9842-B329-59F151375780}" type="slidenum">
              <a:rPr lang="en-US" altLang="zh-CN"/>
              <a:pPr>
                <a:defRPr/>
              </a:pPr>
              <a:t>‹#›</a:t>
            </a:fld>
            <a:endParaRPr lang="en-US" altLang="zh-CN"/>
          </a:p>
        </p:txBody>
      </p:sp>
    </p:spTree>
    <p:extLst>
      <p:ext uri="{BB962C8B-B14F-4D97-AF65-F5344CB8AC3E}">
        <p14:creationId xmlns:p14="http://schemas.microsoft.com/office/powerpoint/2010/main" val="27182287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4E4E82E-E1A2-C94B-B687-10608874FC2E}" type="slidenum">
              <a:rPr lang="en-US" altLang="zh-CN"/>
              <a:pPr>
                <a:defRPr/>
              </a:pPr>
              <a:t>‹#›</a:t>
            </a:fld>
            <a:endParaRPr lang="en-US" altLang="zh-CN"/>
          </a:p>
        </p:txBody>
      </p:sp>
    </p:spTree>
    <p:extLst>
      <p:ext uri="{BB962C8B-B14F-4D97-AF65-F5344CB8AC3E}">
        <p14:creationId xmlns:p14="http://schemas.microsoft.com/office/powerpoint/2010/main" val="2123890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0BC6C10-7FE4-2F40-9066-1700EDB3E564}" type="slidenum">
              <a:rPr lang="en-US" altLang="zh-CN"/>
              <a:pPr>
                <a:defRPr/>
              </a:pPr>
              <a:t>‹#›</a:t>
            </a:fld>
            <a:endParaRPr lang="en-US" altLang="zh-CN"/>
          </a:p>
        </p:txBody>
      </p:sp>
    </p:spTree>
    <p:extLst>
      <p:ext uri="{BB962C8B-B14F-4D97-AF65-F5344CB8AC3E}">
        <p14:creationId xmlns:p14="http://schemas.microsoft.com/office/powerpoint/2010/main" val="39419700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E05DFEF-6DD9-AD4E-B9AE-209B1B28FAB7}" type="slidenum">
              <a:rPr lang="en-US" altLang="zh-CN"/>
              <a:pPr>
                <a:defRPr/>
              </a:pPr>
              <a:t>‹#›</a:t>
            </a:fld>
            <a:endParaRPr lang="en-US" altLang="zh-CN"/>
          </a:p>
        </p:txBody>
      </p:sp>
    </p:spTree>
    <p:extLst>
      <p:ext uri="{BB962C8B-B14F-4D97-AF65-F5344CB8AC3E}">
        <p14:creationId xmlns:p14="http://schemas.microsoft.com/office/powerpoint/2010/main" val="404581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4"/>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FA655AA-A895-D34F-A8ED-A06D7543B402}" type="slidenum">
              <a:rPr lang="en-US" altLang="zh-CN"/>
              <a:pPr>
                <a:defRPr/>
              </a:pPr>
              <a:t>‹#›</a:t>
            </a:fld>
            <a:endParaRPr lang="en-US" altLang="zh-CN"/>
          </a:p>
        </p:txBody>
      </p:sp>
    </p:spTree>
    <p:extLst>
      <p:ext uri="{BB962C8B-B14F-4D97-AF65-F5344CB8AC3E}">
        <p14:creationId xmlns:p14="http://schemas.microsoft.com/office/powerpoint/2010/main" val="152112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1239D7-8B68-7342-954C-CADAB4F08F9C}" type="slidenum">
              <a:rPr lang="en-US" altLang="zh-CN"/>
              <a:pPr>
                <a:defRPr/>
              </a:pPr>
              <a:t>‹#›</a:t>
            </a:fld>
            <a:endParaRPr lang="en-US" altLang="zh-CN"/>
          </a:p>
        </p:txBody>
      </p:sp>
    </p:spTree>
    <p:extLst>
      <p:ext uri="{BB962C8B-B14F-4D97-AF65-F5344CB8AC3E}">
        <p14:creationId xmlns:p14="http://schemas.microsoft.com/office/powerpoint/2010/main" val="4213609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10" y="1524001"/>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73ACB44D-0E1E-F44B-80F8-6DAD4B06F4BB}" type="slidenum">
              <a:rPr lang="en-US" altLang="zh-CN"/>
              <a:pPr>
                <a:defRPr/>
              </a:pPr>
              <a:t>‹#›</a:t>
            </a:fld>
            <a:endParaRPr lang="en-US" altLang="zh-CN"/>
          </a:p>
        </p:txBody>
      </p:sp>
    </p:spTree>
    <p:extLst>
      <p:ext uri="{BB962C8B-B14F-4D97-AF65-F5344CB8AC3E}">
        <p14:creationId xmlns:p14="http://schemas.microsoft.com/office/powerpoint/2010/main" val="1271973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90404E-4680-8D41-8715-4B38AF2F9DBE}" type="slidenum">
              <a:rPr lang="en-US" altLang="zh-CN"/>
              <a:pPr>
                <a:defRPr/>
              </a:pPr>
              <a:t>‹#›</a:t>
            </a:fld>
            <a:endParaRPr lang="en-US" altLang="zh-CN"/>
          </a:p>
        </p:txBody>
      </p:sp>
    </p:spTree>
    <p:extLst>
      <p:ext uri="{BB962C8B-B14F-4D97-AF65-F5344CB8AC3E}">
        <p14:creationId xmlns:p14="http://schemas.microsoft.com/office/powerpoint/2010/main" val="17663033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DDD1488-DEA1-374A-B1D2-20C8793E7686}" type="slidenum">
              <a:rPr lang="en-US" altLang="zh-CN"/>
              <a:pPr>
                <a:defRPr/>
              </a:pPr>
              <a:t>‹#›</a:t>
            </a:fld>
            <a:endParaRPr lang="en-US" altLang="zh-CN"/>
          </a:p>
        </p:txBody>
      </p:sp>
    </p:spTree>
    <p:extLst>
      <p:ext uri="{BB962C8B-B14F-4D97-AF65-F5344CB8AC3E}">
        <p14:creationId xmlns:p14="http://schemas.microsoft.com/office/powerpoint/2010/main" val="42217714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B21D3CC-2D27-9341-AD89-816B632044DB}" type="slidenum">
              <a:rPr lang="en-US" altLang="zh-CN"/>
              <a:pPr>
                <a:defRPr/>
              </a:pPr>
              <a:t>‹#›</a:t>
            </a:fld>
            <a:endParaRPr lang="en-US" altLang="zh-CN"/>
          </a:p>
        </p:txBody>
      </p:sp>
    </p:spTree>
    <p:extLst>
      <p:ext uri="{BB962C8B-B14F-4D97-AF65-F5344CB8AC3E}">
        <p14:creationId xmlns:p14="http://schemas.microsoft.com/office/powerpoint/2010/main" val="3519932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42D1CFC-941E-0E4F-98E4-F83AA2B081CC}" type="slidenum">
              <a:rPr lang="en-US" altLang="zh-CN"/>
              <a:pPr>
                <a:defRPr/>
              </a:pPr>
              <a:t>‹#›</a:t>
            </a:fld>
            <a:endParaRPr lang="en-US" altLang="zh-CN"/>
          </a:p>
        </p:txBody>
      </p:sp>
    </p:spTree>
    <p:extLst>
      <p:ext uri="{BB962C8B-B14F-4D97-AF65-F5344CB8AC3E}">
        <p14:creationId xmlns:p14="http://schemas.microsoft.com/office/powerpoint/2010/main" val="10345616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B1822CB-3B5B-7D44-B75C-4D6F132B0CF5}" type="slidenum">
              <a:rPr lang="en-US" altLang="zh-CN"/>
              <a:pPr>
                <a:defRPr/>
              </a:pPr>
              <a:t>‹#›</a:t>
            </a:fld>
            <a:endParaRPr lang="en-US" altLang="zh-CN"/>
          </a:p>
        </p:txBody>
      </p:sp>
    </p:spTree>
    <p:extLst>
      <p:ext uri="{BB962C8B-B14F-4D97-AF65-F5344CB8AC3E}">
        <p14:creationId xmlns:p14="http://schemas.microsoft.com/office/powerpoint/2010/main" val="42029291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64FA4CD-AC7D-C540-BCEE-D9358A6EC0CE}" type="slidenum">
              <a:rPr lang="en-US" altLang="zh-CN"/>
              <a:pPr>
                <a:defRPr/>
              </a:pPr>
              <a:t>‹#›</a:t>
            </a:fld>
            <a:endParaRPr lang="en-US" altLang="zh-CN"/>
          </a:p>
        </p:txBody>
      </p:sp>
    </p:spTree>
    <p:extLst>
      <p:ext uri="{BB962C8B-B14F-4D97-AF65-F5344CB8AC3E}">
        <p14:creationId xmlns:p14="http://schemas.microsoft.com/office/powerpoint/2010/main" val="12054231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1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D239D2-EA57-FA47-9CF2-C771DBB67DA9}" type="slidenum">
              <a:rPr lang="en-US" altLang="zh-CN"/>
              <a:pPr>
                <a:defRPr/>
              </a:pPr>
              <a:t>‹#›</a:t>
            </a:fld>
            <a:endParaRPr lang="en-US" altLang="zh-CN"/>
          </a:p>
        </p:txBody>
      </p:sp>
    </p:spTree>
    <p:extLst>
      <p:ext uri="{BB962C8B-B14F-4D97-AF65-F5344CB8AC3E}">
        <p14:creationId xmlns:p14="http://schemas.microsoft.com/office/powerpoint/2010/main" val="3781763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5"/>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4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75D7C4F-810E-D247-AE46-62181F4E952A}" type="slidenum">
              <a:rPr lang="en-US" altLang="zh-CN"/>
              <a:pPr>
                <a:defRPr/>
              </a:pPr>
              <a:t>‹#›</a:t>
            </a:fld>
            <a:endParaRPr lang="en-US" altLang="zh-CN"/>
          </a:p>
        </p:txBody>
      </p:sp>
    </p:spTree>
    <p:extLst>
      <p:ext uri="{BB962C8B-B14F-4D97-AF65-F5344CB8AC3E}">
        <p14:creationId xmlns:p14="http://schemas.microsoft.com/office/powerpoint/2010/main" val="25217230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90B5EA-1B5B-EF46-A10C-3073085A8D56}" type="slidenum">
              <a:rPr lang="en-US" altLang="zh-CN"/>
              <a:pPr>
                <a:defRPr/>
              </a:pPr>
              <a:t>‹#›</a:t>
            </a:fld>
            <a:endParaRPr lang="en-US" altLang="zh-CN"/>
          </a:p>
        </p:txBody>
      </p:sp>
    </p:spTree>
    <p:extLst>
      <p:ext uri="{BB962C8B-B14F-4D97-AF65-F5344CB8AC3E}">
        <p14:creationId xmlns:p14="http://schemas.microsoft.com/office/powerpoint/2010/main" val="26236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3ED1908-AA94-4B48-9242-D83792F46007}" type="slidenum">
              <a:rPr lang="en-US" altLang="zh-CN"/>
              <a:pPr>
                <a:defRPr/>
              </a:pPr>
              <a:t>‹#›</a:t>
            </a:fld>
            <a:endParaRPr lang="en-US" altLang="zh-CN"/>
          </a:p>
        </p:txBody>
      </p:sp>
    </p:spTree>
    <p:extLst>
      <p:ext uri="{BB962C8B-B14F-4D97-AF65-F5344CB8AC3E}">
        <p14:creationId xmlns:p14="http://schemas.microsoft.com/office/powerpoint/2010/main" val="31027104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355D3B6-CEBE-CB4E-9348-D46FD33D61D8}" type="slidenum">
              <a:rPr lang="en-US" altLang="zh-CN"/>
              <a:pPr>
                <a:defRPr/>
              </a:pPr>
              <a:t>‹#›</a:t>
            </a:fld>
            <a:endParaRPr lang="en-US" altLang="zh-CN"/>
          </a:p>
        </p:txBody>
      </p:sp>
    </p:spTree>
    <p:extLst>
      <p:ext uri="{BB962C8B-B14F-4D97-AF65-F5344CB8AC3E}">
        <p14:creationId xmlns:p14="http://schemas.microsoft.com/office/powerpoint/2010/main" val="19935540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D6A5735-EADA-AA43-8189-79D57C02C48C}" type="slidenum">
              <a:rPr lang="en-US" altLang="zh-CN"/>
              <a:pPr>
                <a:defRPr/>
              </a:pPr>
              <a:t>‹#›</a:t>
            </a:fld>
            <a:endParaRPr lang="en-US" altLang="zh-CN"/>
          </a:p>
        </p:txBody>
      </p:sp>
    </p:spTree>
    <p:extLst>
      <p:ext uri="{BB962C8B-B14F-4D97-AF65-F5344CB8AC3E}">
        <p14:creationId xmlns:p14="http://schemas.microsoft.com/office/powerpoint/2010/main" val="3545356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7"/>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7DF4A9-56C1-C14D-BCBE-EEE95DD7D2A0}" type="slidenum">
              <a:rPr lang="en-US" altLang="zh-CN"/>
              <a:pPr>
                <a:defRPr/>
              </a:pPr>
              <a:t>‹#›</a:t>
            </a:fld>
            <a:endParaRPr lang="en-US" altLang="zh-CN"/>
          </a:p>
        </p:txBody>
      </p:sp>
    </p:spTree>
    <p:extLst>
      <p:ext uri="{BB962C8B-B14F-4D97-AF65-F5344CB8AC3E}">
        <p14:creationId xmlns:p14="http://schemas.microsoft.com/office/powerpoint/2010/main" val="7623211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9153525"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6542856" y="6237312"/>
            <a:ext cx="2133600" cy="476250"/>
          </a:xfrm>
        </p:spPr>
        <p:txBody>
          <a:bodyPr/>
          <a:lstStyle>
            <a:lvl1pPr>
              <a:defRPr sz="1800"/>
            </a:lvl1pPr>
          </a:lstStyle>
          <a:p>
            <a:pPr>
              <a:defRPr/>
            </a:pPr>
            <a:fld id="{3225369F-5E0E-B14A-8CB3-2A35D831963B}" type="slidenum">
              <a:rPr lang="en-US" altLang="zh-CN" smtClean="0"/>
              <a:pPr>
                <a:defRPr/>
              </a:pPr>
              <a:t>‹#›</a:t>
            </a:fld>
            <a:endParaRPr lang="en-US" altLang="zh-CN"/>
          </a:p>
        </p:txBody>
      </p:sp>
    </p:spTree>
    <p:extLst>
      <p:ext uri="{BB962C8B-B14F-4D97-AF65-F5344CB8AC3E}">
        <p14:creationId xmlns:p14="http://schemas.microsoft.com/office/powerpoint/2010/main" val="37473305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70904" y="1434631"/>
            <a:ext cx="8229600" cy="39258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04025" y="6245225"/>
            <a:ext cx="2133600" cy="476250"/>
          </a:xfrm>
        </p:spPr>
        <p:txBody>
          <a:bodyPr/>
          <a:lstStyle>
            <a:lvl1pPr>
              <a:defRPr sz="1800"/>
            </a:lvl1pPr>
          </a:lstStyle>
          <a:p>
            <a:pPr>
              <a:defRPr/>
            </a:pPr>
            <a:fld id="{0045486B-84F3-1C42-8CDD-BDFB201205E4}" type="slidenum">
              <a:rPr lang="en-US" altLang="zh-CN" smtClean="0"/>
              <a:pPr>
                <a:defRPr/>
              </a:pPr>
              <a:t>‹#›</a:t>
            </a:fld>
            <a:endParaRPr lang="en-US" altLang="zh-CN"/>
          </a:p>
        </p:txBody>
      </p:sp>
    </p:spTree>
    <p:extLst>
      <p:ext uri="{BB962C8B-B14F-4D97-AF65-F5344CB8AC3E}">
        <p14:creationId xmlns:p14="http://schemas.microsoft.com/office/powerpoint/2010/main" val="20144550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23075" y="6245225"/>
            <a:ext cx="2133600" cy="476250"/>
          </a:xfrm>
        </p:spPr>
        <p:txBody>
          <a:bodyPr/>
          <a:lstStyle>
            <a:lvl1pPr>
              <a:defRPr sz="1600"/>
            </a:lvl1pPr>
          </a:lstStyle>
          <a:p>
            <a:pPr>
              <a:defRPr/>
            </a:pPr>
            <a:fld id="{03A474F0-CA08-8842-9765-73171B542C62}" type="slidenum">
              <a:rPr lang="en-US" altLang="zh-CN" smtClean="0"/>
              <a:pPr>
                <a:defRPr/>
              </a:pPr>
              <a:t>‹#›</a:t>
            </a:fld>
            <a:endParaRPr lang="en-US" altLang="zh-CN"/>
          </a:p>
        </p:txBody>
      </p:sp>
    </p:spTree>
    <p:extLst>
      <p:ext uri="{BB962C8B-B14F-4D97-AF65-F5344CB8AC3E}">
        <p14:creationId xmlns:p14="http://schemas.microsoft.com/office/powerpoint/2010/main" val="4811192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47865" y="1453875"/>
            <a:ext cx="4038600" cy="392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38865" y="1453875"/>
            <a:ext cx="4038600" cy="392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sz="1600"/>
            </a:lvl1pPr>
          </a:lstStyle>
          <a:p>
            <a:pPr>
              <a:defRPr/>
            </a:pPr>
            <a:fld id="{0B490A3D-6A24-D149-BB15-AC216644D0A5}" type="slidenum">
              <a:rPr lang="en-US" altLang="zh-CN" smtClean="0"/>
              <a:pPr>
                <a:defRPr/>
              </a:pPr>
              <a:t>‹#›</a:t>
            </a:fld>
            <a:endParaRPr lang="en-US" altLang="zh-CN"/>
          </a:p>
        </p:txBody>
      </p:sp>
    </p:spTree>
    <p:extLst>
      <p:ext uri="{BB962C8B-B14F-4D97-AF65-F5344CB8AC3E}">
        <p14:creationId xmlns:p14="http://schemas.microsoft.com/office/powerpoint/2010/main" val="28511583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8824" y="-171400"/>
            <a:ext cx="8229600" cy="1143000"/>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861175" y="6245225"/>
            <a:ext cx="2133600" cy="476250"/>
          </a:xfrm>
        </p:spPr>
        <p:txBody>
          <a:bodyPr/>
          <a:lstStyle>
            <a:lvl1pPr>
              <a:defRPr sz="1600"/>
            </a:lvl1pPr>
          </a:lstStyle>
          <a:p>
            <a:pPr>
              <a:defRPr/>
            </a:pPr>
            <a:fld id="{2E32DF93-CFA7-174E-AFE9-1FE5429AFB19}" type="slidenum">
              <a:rPr lang="en-US" altLang="zh-CN" smtClean="0"/>
              <a:pPr>
                <a:defRPr/>
              </a:pPr>
              <a:t>‹#›</a:t>
            </a:fld>
            <a:endParaRPr lang="en-US" altLang="zh-CN"/>
          </a:p>
        </p:txBody>
      </p:sp>
    </p:spTree>
    <p:extLst>
      <p:ext uri="{BB962C8B-B14F-4D97-AF65-F5344CB8AC3E}">
        <p14:creationId xmlns:p14="http://schemas.microsoft.com/office/powerpoint/2010/main" val="33210749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861175" y="6245225"/>
            <a:ext cx="2133600" cy="476250"/>
          </a:xfrm>
        </p:spPr>
        <p:txBody>
          <a:bodyPr/>
          <a:lstStyle>
            <a:lvl1pPr>
              <a:defRPr sz="1600"/>
            </a:lvl1pPr>
          </a:lstStyle>
          <a:p>
            <a:pPr>
              <a:defRPr/>
            </a:pPr>
            <a:fld id="{6319B145-0ED7-964A-98C3-1782644DAF64}" type="slidenum">
              <a:rPr lang="en-US" altLang="zh-CN" smtClean="0"/>
              <a:pPr>
                <a:defRPr/>
              </a:pPr>
              <a:t>‹#›</a:t>
            </a:fld>
            <a:endParaRPr lang="en-US" altLang="zh-CN"/>
          </a:p>
        </p:txBody>
      </p:sp>
    </p:spTree>
    <p:extLst>
      <p:ext uri="{BB962C8B-B14F-4D97-AF65-F5344CB8AC3E}">
        <p14:creationId xmlns:p14="http://schemas.microsoft.com/office/powerpoint/2010/main" val="343190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3C39389-29A8-4048-9052-8665431393C5}" type="slidenum">
              <a:rPr lang="en-US" altLang="zh-CN"/>
              <a:pPr>
                <a:defRPr/>
              </a:pPr>
              <a:t>‹#›</a:t>
            </a:fld>
            <a:endParaRPr lang="en-US" altLang="zh-CN"/>
          </a:p>
        </p:txBody>
      </p:sp>
    </p:spTree>
    <p:extLst>
      <p:ext uri="{BB962C8B-B14F-4D97-AF65-F5344CB8AC3E}">
        <p14:creationId xmlns:p14="http://schemas.microsoft.com/office/powerpoint/2010/main" val="337638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21DCB5-C347-6149-A691-B7362A5B16C7}" type="slidenum">
              <a:rPr lang="en-US" altLang="zh-CN"/>
              <a:pPr>
                <a:defRPr/>
              </a:pPr>
              <a:t>‹#›</a:t>
            </a:fld>
            <a:endParaRPr lang="en-US" altLang="zh-CN"/>
          </a:p>
        </p:txBody>
      </p:sp>
    </p:spTree>
    <p:extLst>
      <p:ext uri="{BB962C8B-B14F-4D97-AF65-F5344CB8AC3E}">
        <p14:creationId xmlns:p14="http://schemas.microsoft.com/office/powerpoint/2010/main" val="228788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75D805-E115-8E4A-AF7E-E5BF8760663C}" type="slidenum">
              <a:rPr lang="en-US" altLang="zh-CN"/>
              <a:pPr>
                <a:defRPr/>
              </a:pPr>
              <a:t>‹#›</a:t>
            </a:fld>
            <a:endParaRPr lang="en-US" altLang="zh-CN"/>
          </a:p>
        </p:txBody>
      </p:sp>
    </p:spTree>
    <p:extLst>
      <p:ext uri="{BB962C8B-B14F-4D97-AF65-F5344CB8AC3E}">
        <p14:creationId xmlns:p14="http://schemas.microsoft.com/office/powerpoint/2010/main" val="331263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A2DCDC-9975-6145-9CF4-DEF6C37F5E34}" type="slidenum">
              <a:rPr lang="en-US" altLang="zh-CN"/>
              <a:pPr>
                <a:defRPr/>
              </a:pPr>
              <a:t>‹#›</a:t>
            </a:fld>
            <a:endParaRPr lang="en-US" altLang="zh-CN"/>
          </a:p>
        </p:txBody>
      </p:sp>
    </p:spTree>
    <p:extLst>
      <p:ext uri="{BB962C8B-B14F-4D97-AF65-F5344CB8AC3E}">
        <p14:creationId xmlns:p14="http://schemas.microsoft.com/office/powerpoint/2010/main" val="4124403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theme" Target="../theme/theme3.xml"/><Relationship Id="rId15" Type="http://schemas.openxmlformats.org/officeDocument/2006/relationships/image" Target="../media/image2.pn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theme" Target="../theme/theme4.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5.xml"/><Relationship Id="rId4" Type="http://schemas.openxmlformats.org/officeDocument/2006/relationships/slideLayout" Target="../slideLayouts/slideLayout56.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theme" Target="../theme/theme5.xml"/><Relationship Id="rId8" Type="http://schemas.openxmlformats.org/officeDocument/2006/relationships/image" Target="../media/image4.png"/><Relationship Id="rId1" Type="http://schemas.openxmlformats.org/officeDocument/2006/relationships/slideLayout" Target="../slideLayouts/slideLayout53.xml"/><Relationship Id="rId2"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7D72FF0E-D47E-8344-9A3D-19EBA1659C75}"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016"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000" b="1">
          <a:solidFill>
            <a:schemeClr val="tx2"/>
          </a:solidFill>
          <a:latin typeface="+mj-lt"/>
          <a:ea typeface="+mj-ea"/>
          <a:cs typeface="宋体" charset="0"/>
        </a:defRPr>
      </a:lvl1pPr>
      <a:lvl2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2pPr>
      <a:lvl3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3pPr>
      <a:lvl4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4pPr>
      <a:lvl5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5363"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D71D24EF-CA70-7C48-BF20-01C58493AD17}" type="slidenum">
              <a:rPr lang="en-US" altLang="zh-CN"/>
              <a:pPr>
                <a:defRPr/>
              </a:pPr>
              <a:t>‹#›</a:t>
            </a:fld>
            <a:endParaRPr lang="en-US" altLang="zh-CN"/>
          </a:p>
        </p:txBody>
      </p:sp>
      <p:sp>
        <p:nvSpPr>
          <p:cNvPr id="15367"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369"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b="1" smtClean="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4017"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000" b="1">
          <a:solidFill>
            <a:schemeClr val="tx2"/>
          </a:solidFill>
          <a:latin typeface="+mj-lt"/>
          <a:ea typeface="+mj-ea"/>
          <a:cs typeface="宋体" charset="0"/>
        </a:defRPr>
      </a:lvl1pPr>
      <a:lvl2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2pPr>
      <a:lvl3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3pPr>
      <a:lvl4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4pPr>
      <a:lvl5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9699"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4FE6086D-4BC6-A94F-A914-BA62644ABE97}" type="slidenum">
              <a:rPr lang="en-US" altLang="zh-CN"/>
              <a:pPr>
                <a:defRPr/>
              </a:pPr>
              <a:t>‹#›</a:t>
            </a:fld>
            <a:endParaRPr lang="en-US" altLang="zh-CN"/>
          </a:p>
        </p:txBody>
      </p:sp>
      <p:sp>
        <p:nvSpPr>
          <p:cNvPr id="2970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9703"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2600" y="6238875"/>
            <a:ext cx="5365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746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dirty="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44035"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A3D6894A-F80F-1447-B36C-8CD48D339DD2}" type="slidenum">
              <a:rPr lang="en-US" altLang="zh-CN"/>
              <a:pPr>
                <a:defRPr/>
              </a:pPr>
              <a:t>‹#›</a:t>
            </a:fld>
            <a:endParaRPr lang="en-US" altLang="zh-CN"/>
          </a:p>
        </p:txBody>
      </p:sp>
      <p:sp>
        <p:nvSpPr>
          <p:cNvPr id="44039"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4041"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2300"/>
            <a:ext cx="2916237" cy="37306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4031"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5925" y="94456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28625" y="1954213"/>
            <a:ext cx="8229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b="0">
                <a:ea typeface="宋体" pitchFamily="2" charset="-122"/>
                <a:cs typeface="+mn-cs"/>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b="0">
                <a:ea typeface="宋体" pitchFamily="2" charset="-122"/>
                <a:cs typeface="+mn-cs"/>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b="0">
                <a:ea typeface="宋体" charset="0"/>
                <a:cs typeface="宋体" charset="0"/>
              </a:defRPr>
            </a:lvl1pPr>
          </a:lstStyle>
          <a:p>
            <a:pPr>
              <a:defRPr/>
            </a:pPr>
            <a:fld id="{7D72FF0E-D47E-8344-9A3D-19EBA1659C75}" type="slidenum">
              <a:rPr lang="en-US" altLang="zh-CN" smtClean="0"/>
              <a:pPr>
                <a:defRPr/>
              </a:pPr>
              <a:t>‹#›</a:t>
            </a:fld>
            <a:endParaRPr lang="en-US" altLang="zh-CN"/>
          </a:p>
        </p:txBody>
      </p:sp>
      <p:pic>
        <p:nvPicPr>
          <p:cNvPr id="103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Lst>
  <p:hf hdr="0" ftr="0" dt="0"/>
  <p:txStyles>
    <p:titleStyle>
      <a:lvl1pPr algn="ctr" rtl="0" eaLnBrk="1" fontAlgn="base" hangingPunct="1">
        <a:spcBef>
          <a:spcPct val="0"/>
        </a:spcBef>
        <a:spcAft>
          <a:spcPct val="0"/>
        </a:spcAft>
        <a:defRPr kumimoji="1" sz="4000">
          <a:solidFill>
            <a:schemeClr val="tx2"/>
          </a:solidFill>
          <a:latin typeface="+mj-lt"/>
          <a:ea typeface="+mj-ea"/>
          <a:cs typeface="黑体" charset="0"/>
        </a:defRPr>
      </a:lvl1pPr>
      <a:lvl2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2pPr>
      <a:lvl3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3pPr>
      <a:lvl4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4pPr>
      <a:lvl5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5pPr>
      <a:lvl6pPr marL="457200" algn="ctr" rtl="0" eaLnBrk="1" fontAlgn="base" hangingPunct="1">
        <a:spcBef>
          <a:spcPct val="0"/>
        </a:spcBef>
        <a:spcAft>
          <a:spcPct val="0"/>
        </a:spcAft>
        <a:defRPr sz="4000">
          <a:solidFill>
            <a:schemeClr val="tx2"/>
          </a:solidFill>
          <a:latin typeface="Arial" charset="0"/>
          <a:ea typeface="黑体" pitchFamily="2" charset="-122"/>
        </a:defRPr>
      </a:lvl6pPr>
      <a:lvl7pPr marL="914400" algn="ctr" rtl="0" eaLnBrk="1" fontAlgn="base" hangingPunct="1">
        <a:spcBef>
          <a:spcPct val="0"/>
        </a:spcBef>
        <a:spcAft>
          <a:spcPct val="0"/>
        </a:spcAft>
        <a:defRPr sz="4000">
          <a:solidFill>
            <a:schemeClr val="tx2"/>
          </a:solidFill>
          <a:latin typeface="Arial" charset="0"/>
          <a:ea typeface="黑体" pitchFamily="2" charset="-122"/>
        </a:defRPr>
      </a:lvl7pPr>
      <a:lvl8pPr marL="1371600" algn="ctr" rtl="0" eaLnBrk="1" fontAlgn="base" hangingPunct="1">
        <a:spcBef>
          <a:spcPct val="0"/>
        </a:spcBef>
        <a:spcAft>
          <a:spcPct val="0"/>
        </a:spcAft>
        <a:defRPr sz="4000">
          <a:solidFill>
            <a:schemeClr val="tx2"/>
          </a:solidFill>
          <a:latin typeface="Arial" charset="0"/>
          <a:ea typeface="黑体" pitchFamily="2" charset="-122"/>
        </a:defRPr>
      </a:lvl8pPr>
      <a:lvl9pPr marL="1828800" algn="ctr" rtl="0" eaLnBrk="1" fontAlgn="base" hangingPunct="1">
        <a:spcBef>
          <a:spcPct val="0"/>
        </a:spcBef>
        <a:spcAft>
          <a:spcPct val="0"/>
        </a:spcAft>
        <a:defRPr sz="4000">
          <a:solidFill>
            <a:schemeClr val="tx2"/>
          </a:solidFill>
          <a:latin typeface="Arial" charset="0"/>
          <a:ea typeface="黑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黑体" charset="0"/>
        </a:defRPr>
      </a:lvl1pPr>
      <a:lvl2pPr marL="742950" indent="-285750" algn="l" rtl="0" eaLnBrk="1" fontAlgn="base" hangingPunct="1">
        <a:spcBef>
          <a:spcPct val="20000"/>
        </a:spcBef>
        <a:spcAft>
          <a:spcPct val="0"/>
        </a:spcAft>
        <a:buChar char="–"/>
        <a:defRPr kumimoji="1" sz="2400">
          <a:solidFill>
            <a:schemeClr val="tx1"/>
          </a:solidFill>
          <a:latin typeface="+mn-lt"/>
          <a:ea typeface="+mn-ea"/>
          <a:cs typeface="黑体" charset="0"/>
        </a:defRPr>
      </a:lvl2pPr>
      <a:lvl3pPr marL="11430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3pPr>
      <a:lvl4pPr marL="16002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4pPr>
      <a:lvl5pPr marL="20574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1125538"/>
            <a:ext cx="7924800" cy="3276600"/>
          </a:xfrm>
        </p:spPr>
        <p:txBody>
          <a:bodyPr/>
          <a:lstStyle/>
          <a:p>
            <a:pPr>
              <a:defRPr/>
            </a:pPr>
            <a:r>
              <a:rPr lang="zh-CN" altLang="en-US" sz="6600" b="1" dirty="0" smtClean="0">
                <a:solidFill>
                  <a:srgbClr val="800000"/>
                </a:solidFill>
                <a:effectLst>
                  <a:outerShdw blurRad="38100" dist="38100" dir="2700000" algn="tl">
                    <a:srgbClr val="DDDDDD"/>
                  </a:outerShdw>
                </a:effectLst>
                <a:latin typeface="华文楷体"/>
                <a:ea typeface="华文楷体"/>
                <a:cs typeface="华文楷体"/>
              </a:rPr>
              <a:t>第二十章</a:t>
            </a:r>
            <a:r>
              <a:rPr lang="zh-CN" altLang="en-US" sz="6600" b="1" dirty="0">
                <a:solidFill>
                  <a:srgbClr val="800000"/>
                </a:solidFill>
                <a:latin typeface="华文楷体"/>
                <a:ea typeface="华文楷体"/>
                <a:cs typeface="华文楷体"/>
              </a:rPr>
              <a:t/>
            </a:r>
            <a:br>
              <a:rPr lang="zh-CN" altLang="en-US" sz="6600" b="1" dirty="0">
                <a:solidFill>
                  <a:srgbClr val="800000"/>
                </a:solidFill>
                <a:latin typeface="华文楷体"/>
                <a:ea typeface="华文楷体"/>
                <a:cs typeface="华文楷体"/>
              </a:rPr>
            </a:br>
            <a:r>
              <a:rPr lang="en-US" altLang="zh-CN" sz="3600" b="1" dirty="0" smtClean="0">
                <a:solidFill>
                  <a:srgbClr val="800000"/>
                </a:solidFill>
                <a:latin typeface="华文楷体"/>
                <a:ea typeface="华文楷体"/>
                <a:cs typeface="华文楷体"/>
              </a:rPr>
              <a:t> </a:t>
            </a:r>
            <a:r>
              <a:rPr lang="zh-CN" altLang="en-US" sz="3600" b="1" dirty="0" smtClean="0">
                <a:solidFill>
                  <a:srgbClr val="800000"/>
                </a:solidFill>
                <a:latin typeface="华文楷体"/>
                <a:ea typeface="华文楷体"/>
                <a:cs typeface="华文楷体"/>
              </a:rPr>
              <a:t/>
            </a:r>
            <a:br>
              <a:rPr lang="zh-CN" altLang="en-US" sz="3600" b="1" dirty="0" smtClean="0">
                <a:solidFill>
                  <a:srgbClr val="800000"/>
                </a:solidFill>
                <a:latin typeface="华文楷体"/>
                <a:ea typeface="华文楷体"/>
                <a:cs typeface="华文楷体"/>
              </a:rPr>
            </a:br>
            <a:r>
              <a:rPr lang="zh-CN" altLang="en-US" sz="6600" b="1" dirty="0" smtClean="0">
                <a:solidFill>
                  <a:srgbClr val="800000"/>
                </a:solidFill>
                <a:latin typeface="华文楷体"/>
                <a:ea typeface="华文楷体"/>
                <a:cs typeface="华文楷体"/>
              </a:rPr>
              <a:t> </a:t>
            </a:r>
            <a:r>
              <a:rPr lang="zh-CN" altLang="en-US" sz="6600" b="1" dirty="0">
                <a:solidFill>
                  <a:srgbClr val="800000"/>
                </a:solidFill>
                <a:effectLst>
                  <a:outerShdw blurRad="38100" dist="38100" dir="2700000" algn="tl">
                    <a:srgbClr val="DDDDDD"/>
                  </a:outerShdw>
                </a:effectLst>
                <a:latin typeface="华文楷体"/>
                <a:ea typeface="华文楷体"/>
                <a:cs typeface="华文楷体"/>
              </a:rPr>
              <a:t>软件项</a:t>
            </a:r>
            <a:r>
              <a:rPr lang="zh-CN" altLang="en-US" sz="6600" b="1" dirty="0" smtClean="0">
                <a:solidFill>
                  <a:srgbClr val="800000"/>
                </a:solidFill>
                <a:effectLst>
                  <a:outerShdw blurRad="38100" dist="38100" dir="2700000" algn="tl">
                    <a:srgbClr val="DDDDDD"/>
                  </a:outerShdw>
                </a:effectLst>
                <a:latin typeface="华文楷体"/>
                <a:ea typeface="华文楷体"/>
                <a:cs typeface="华文楷体"/>
              </a:rPr>
              <a:t>目估算</a:t>
            </a:r>
            <a:endParaRPr lang="zh-CN" altLang="en-US" sz="6600" b="1" dirty="0">
              <a:solidFill>
                <a:srgbClr val="800000"/>
              </a:solidFill>
              <a:effectLst>
                <a:outerShdw blurRad="38100" dist="38100" dir="2700000" algn="tl">
                  <a:srgbClr val="DDDDDD"/>
                </a:outerShdw>
              </a:effectLst>
              <a:latin typeface="华文楷体"/>
              <a:ea typeface="华文楷体"/>
              <a:cs typeface="华文楷体"/>
            </a:endParaRPr>
          </a:p>
        </p:txBody>
      </p:sp>
      <p:sp>
        <p:nvSpPr>
          <p:cNvPr id="2" name="幻灯片编号占位符 1"/>
          <p:cNvSpPr>
            <a:spLocks noGrp="1"/>
          </p:cNvSpPr>
          <p:nvPr>
            <p:ph type="sldNum" sz="quarter" idx="11"/>
          </p:nvPr>
        </p:nvSpPr>
        <p:spPr/>
        <p:txBody>
          <a:bodyPr/>
          <a:lstStyle/>
          <a:p>
            <a:pPr>
              <a:defRPr/>
            </a:pPr>
            <a:fld id="{3225369F-5E0E-B14A-8CB3-2A35D831963B}"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395536" y="-90264"/>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估算的风险</a:t>
            </a:r>
            <a:r>
              <a:rPr lang="en-US" altLang="zh-CN" dirty="0">
                <a:effectLst>
                  <a:outerShdw blurRad="38100" dist="38100" dir="2700000" algn="tl">
                    <a:srgbClr val="DDDDDD"/>
                  </a:outerShdw>
                </a:effectLst>
                <a:latin typeface="Garamond" charset="0"/>
                <a:ea typeface="宋体" charset="0"/>
              </a:rPr>
              <a:t>(II)</a:t>
            </a:r>
          </a:p>
        </p:txBody>
      </p:sp>
      <p:sp>
        <p:nvSpPr>
          <p:cNvPr id="31747" name="Rectangle 1027"/>
          <p:cNvSpPr>
            <a:spLocks noGrp="1" noChangeArrowheads="1"/>
          </p:cNvSpPr>
          <p:nvPr>
            <p:ph idx="1"/>
          </p:nvPr>
        </p:nvSpPr>
        <p:spPr>
          <a:xfrm>
            <a:off x="0" y="1124744"/>
            <a:ext cx="9144000" cy="5486400"/>
          </a:xfrm>
        </p:spPr>
        <p:txBody>
          <a:bodyPr/>
          <a:lstStyle/>
          <a:p>
            <a:pPr>
              <a:lnSpc>
                <a:spcPct val="90000"/>
              </a:lnSpc>
              <a:buFont typeface="Arial"/>
              <a:buChar char="•"/>
              <a:defRPr/>
            </a:pPr>
            <a:r>
              <a:rPr lang="zh-CN" altLang="en-US" dirty="0">
                <a:solidFill>
                  <a:schemeClr val="tx2"/>
                </a:solidFill>
                <a:latin typeface="宋体" charset="0"/>
                <a:ea typeface="宋体" charset="0"/>
              </a:rPr>
              <a:t>项目的</a:t>
            </a:r>
            <a:r>
              <a:rPr lang="zh-CN" altLang="en-US" dirty="0">
                <a:solidFill>
                  <a:schemeClr val="accent2"/>
                </a:solidFill>
                <a:latin typeface="宋体" charset="0"/>
                <a:ea typeface="宋体" charset="0"/>
              </a:rPr>
              <a:t>复杂性</a:t>
            </a:r>
          </a:p>
          <a:p>
            <a:pPr lvl="1">
              <a:lnSpc>
                <a:spcPct val="90000"/>
              </a:lnSpc>
              <a:defRPr/>
            </a:pPr>
            <a:r>
              <a:rPr lang="zh-CN" altLang="en-US" dirty="0">
                <a:latin typeface="宋体" charset="0"/>
                <a:ea typeface="宋体" charset="0"/>
              </a:rPr>
              <a:t>复杂性越高，估算的风险就越高</a:t>
            </a:r>
          </a:p>
          <a:p>
            <a:pPr>
              <a:lnSpc>
                <a:spcPct val="90000"/>
              </a:lnSpc>
              <a:buFont typeface="Arial"/>
              <a:buChar char="•"/>
              <a:defRPr/>
            </a:pPr>
            <a:r>
              <a:rPr lang="zh-CN" altLang="en-US" dirty="0">
                <a:solidFill>
                  <a:schemeClr val="tx2"/>
                </a:solidFill>
                <a:latin typeface="宋体" charset="0"/>
                <a:ea typeface="宋体" charset="0"/>
              </a:rPr>
              <a:t>项目的</a:t>
            </a:r>
            <a:r>
              <a:rPr lang="zh-CN" altLang="en-US" dirty="0">
                <a:solidFill>
                  <a:schemeClr val="accent2"/>
                </a:solidFill>
                <a:latin typeface="宋体" charset="0"/>
                <a:ea typeface="宋体" charset="0"/>
              </a:rPr>
              <a:t>规模</a:t>
            </a:r>
          </a:p>
          <a:p>
            <a:pPr lvl="1">
              <a:lnSpc>
                <a:spcPct val="90000"/>
              </a:lnSpc>
              <a:defRPr/>
            </a:pPr>
            <a:r>
              <a:rPr lang="zh-CN" altLang="en-US" dirty="0">
                <a:latin typeface="宋体" charset="0"/>
                <a:ea typeface="宋体" charset="0"/>
              </a:rPr>
              <a:t>随着软件规模的扩大，问题分解会变得更加困难。项目的规模越大，开发工作量越大，估算的风险越高</a:t>
            </a:r>
          </a:p>
          <a:p>
            <a:pPr>
              <a:lnSpc>
                <a:spcPct val="90000"/>
              </a:lnSpc>
              <a:buFont typeface="Arial"/>
              <a:buChar char="•"/>
              <a:defRPr/>
            </a:pPr>
            <a:r>
              <a:rPr lang="zh-CN" altLang="en-US" dirty="0">
                <a:solidFill>
                  <a:schemeClr val="tx2"/>
                </a:solidFill>
                <a:latin typeface="宋体" charset="0"/>
                <a:ea typeface="宋体" charset="0"/>
              </a:rPr>
              <a:t>项目的</a:t>
            </a:r>
            <a:r>
              <a:rPr lang="zh-CN" altLang="en-US" dirty="0">
                <a:solidFill>
                  <a:schemeClr val="accent2"/>
                </a:solidFill>
                <a:latin typeface="宋体" charset="0"/>
                <a:ea typeface="宋体" charset="0"/>
              </a:rPr>
              <a:t>结构化程度</a:t>
            </a:r>
          </a:p>
          <a:p>
            <a:pPr lvl="1">
              <a:lnSpc>
                <a:spcPct val="90000"/>
              </a:lnSpc>
              <a:defRPr/>
            </a:pPr>
            <a:r>
              <a:rPr lang="zh-CN" altLang="en-US" dirty="0">
                <a:latin typeface="宋体" charset="0"/>
                <a:ea typeface="宋体" charset="0"/>
              </a:rPr>
              <a:t>随着结构化程度的提高， 进行精确估算的能力就能提高，而风险将减少</a:t>
            </a:r>
          </a:p>
          <a:p>
            <a:pPr>
              <a:lnSpc>
                <a:spcPct val="90000"/>
              </a:lnSpc>
              <a:buFont typeface="Arial"/>
              <a:buChar char="•"/>
              <a:defRPr/>
            </a:pPr>
            <a:r>
              <a:rPr lang="zh-CN" altLang="en-US" dirty="0">
                <a:solidFill>
                  <a:schemeClr val="accent2"/>
                </a:solidFill>
                <a:latin typeface="宋体" charset="0"/>
                <a:ea typeface="宋体" charset="0"/>
              </a:rPr>
              <a:t>历史信息</a:t>
            </a:r>
            <a:r>
              <a:rPr lang="zh-CN" altLang="en-US" dirty="0">
                <a:solidFill>
                  <a:schemeClr val="tx2"/>
                </a:solidFill>
                <a:latin typeface="宋体" charset="0"/>
                <a:ea typeface="宋体" charset="0"/>
              </a:rPr>
              <a:t>的有效性</a:t>
            </a:r>
          </a:p>
          <a:p>
            <a:pPr lvl="1">
              <a:lnSpc>
                <a:spcPct val="90000"/>
              </a:lnSpc>
              <a:defRPr/>
            </a:pPr>
            <a:r>
              <a:rPr lang="zh-CN" altLang="en-US" dirty="0">
                <a:latin typeface="宋体" charset="0"/>
                <a:ea typeface="宋体" charset="0"/>
              </a:rPr>
              <a:t>对过去的项目进行综合的软件度量，可借用来比较准确地进行估算</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a:lstStyle/>
          <a:p>
            <a:r>
              <a:rPr lang="zh-CN" altLang="en-US">
                <a:latin typeface="Garamond" charset="0"/>
                <a:ea typeface="宋体" charset="0"/>
              </a:rPr>
              <a:t>项目策划过程</a:t>
            </a:r>
          </a:p>
        </p:txBody>
      </p:sp>
      <p:sp>
        <p:nvSpPr>
          <p:cNvPr id="69634" name="Rectangle 3"/>
          <p:cNvSpPr txBox="1">
            <a:spLocks noChangeArrowheads="1"/>
          </p:cNvSpPr>
          <p:nvPr/>
        </p:nvSpPr>
        <p:spPr bwMode="auto">
          <a:xfrm>
            <a:off x="468313" y="9810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b="1">
                <a:latin typeface="Arial" charset="0"/>
              </a:rPr>
              <a:t>软件项目策划的目标是</a:t>
            </a:r>
            <a:r>
              <a:rPr kumimoji="0" lang="zh-CN" altLang="en-US" b="1">
                <a:solidFill>
                  <a:srgbClr val="FF0000"/>
                </a:solidFill>
                <a:latin typeface="Arial" charset="0"/>
              </a:rPr>
              <a:t>提供一个框架，使得管理者能够对资源、成本及进度进行合理的估算</a:t>
            </a:r>
            <a:r>
              <a:rPr kumimoji="0" lang="zh-CN" altLang="en-US" b="1">
                <a:solidFill>
                  <a:srgbClr val="0000FF"/>
                </a:solidFill>
                <a:latin typeface="Arial" charset="0"/>
              </a:rPr>
              <a:t>。</a:t>
            </a:r>
          </a:p>
          <a:p>
            <a:pPr eaLnBrk="0" hangingPunct="0">
              <a:lnSpc>
                <a:spcPct val="150000"/>
              </a:lnSpc>
              <a:spcBef>
                <a:spcPct val="20000"/>
              </a:spcBef>
              <a:buClr>
                <a:schemeClr val="accent1"/>
              </a:buClr>
              <a:buSzPct val="65000"/>
              <a:buFont typeface="Wingdings" charset="0"/>
              <a:buChar char="n"/>
            </a:pPr>
            <a:r>
              <a:rPr kumimoji="0" lang="zh-CN" altLang="en-US" b="1">
                <a:latin typeface="Arial" charset="0"/>
              </a:rPr>
              <a:t>这些估算是软件项目开始时在一个限定的时间框架内所做的，并且随着项目的进展不断更新。此外，估算应该定义</a:t>
            </a:r>
            <a:r>
              <a:rPr kumimoji="0" lang="zh-CN" altLang="en-US" b="1"/>
              <a:t>“</a:t>
            </a:r>
            <a:r>
              <a:rPr kumimoji="0" lang="zh-CN" altLang="en-US" b="1">
                <a:latin typeface="Arial" charset="0"/>
              </a:rPr>
              <a:t>最好的情况</a:t>
            </a:r>
            <a:r>
              <a:rPr kumimoji="0" lang="zh-CN" altLang="en-US" b="1"/>
              <a:t>”</a:t>
            </a:r>
            <a:r>
              <a:rPr kumimoji="0" lang="zh-CN" altLang="en-US" b="1">
                <a:latin typeface="Arial" charset="0"/>
              </a:rPr>
              <a:t>及</a:t>
            </a:r>
            <a:r>
              <a:rPr kumimoji="0" lang="zh-CN" altLang="en-US" b="1"/>
              <a:t>“</a:t>
            </a:r>
            <a:r>
              <a:rPr kumimoji="0" lang="zh-CN" altLang="en-US" b="1">
                <a:latin typeface="Arial" charset="0"/>
              </a:rPr>
              <a:t>最坏的情况</a:t>
            </a:r>
            <a:r>
              <a:rPr kumimoji="0" lang="zh-CN" altLang="en-US" b="1"/>
              <a:t>”</a:t>
            </a:r>
            <a:r>
              <a:rPr kumimoji="0" lang="zh-CN" altLang="en-US" b="1">
                <a:latin typeface="Arial" charset="0"/>
              </a:rPr>
              <a:t>，使得项目的结果能够限制在一定范围内。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项目策划（</a:t>
            </a:r>
            <a:r>
              <a:rPr lang="en-US" altLang="zh-CN" dirty="0">
                <a:effectLst>
                  <a:outerShdw blurRad="38100" dist="38100" dir="2700000" algn="tl">
                    <a:srgbClr val="DDDDDD"/>
                  </a:outerShdw>
                </a:effectLst>
                <a:latin typeface="Garamond" charset="0"/>
                <a:ea typeface="宋体" charset="0"/>
              </a:rPr>
              <a:t>I</a:t>
            </a:r>
            <a:r>
              <a:rPr lang="zh-CN" altLang="en-US" dirty="0">
                <a:effectLst>
                  <a:outerShdw blurRad="38100" dist="38100" dir="2700000" algn="tl">
                    <a:srgbClr val="DDDDDD"/>
                  </a:outerShdw>
                </a:effectLst>
                <a:latin typeface="Garamond" charset="0"/>
                <a:ea typeface="宋体" charset="0"/>
              </a:rPr>
              <a:t>）</a:t>
            </a:r>
          </a:p>
        </p:txBody>
      </p:sp>
      <p:sp>
        <p:nvSpPr>
          <p:cNvPr id="4099" name="Rectangle 3"/>
          <p:cNvSpPr>
            <a:spLocks noGrp="1" noChangeArrowheads="1"/>
          </p:cNvSpPr>
          <p:nvPr>
            <p:ph idx="1"/>
          </p:nvPr>
        </p:nvSpPr>
        <p:spPr>
          <a:xfrm>
            <a:off x="395288" y="981075"/>
            <a:ext cx="9144000" cy="5334000"/>
          </a:xfrm>
        </p:spPr>
        <p:txBody>
          <a:bodyPr/>
          <a:lstStyle/>
          <a:p>
            <a:pPr>
              <a:spcBef>
                <a:spcPct val="50000"/>
              </a:spcBef>
              <a:defRPr/>
            </a:pPr>
            <a:r>
              <a:rPr lang="zh-CN" altLang="en-US" dirty="0">
                <a:latin typeface="Arial" charset="0"/>
                <a:ea typeface="宋体" charset="0"/>
              </a:rPr>
              <a:t>策划过程</a:t>
            </a:r>
          </a:p>
          <a:p>
            <a:pPr lvl="1">
              <a:spcBef>
                <a:spcPct val="50000"/>
              </a:spcBef>
              <a:defRPr/>
            </a:pPr>
            <a:r>
              <a:rPr lang="zh-CN" altLang="en-US" dirty="0">
                <a:latin typeface="Arial" charset="0"/>
                <a:ea typeface="宋体" charset="0"/>
              </a:rPr>
              <a:t>规定项目范围</a:t>
            </a:r>
          </a:p>
          <a:p>
            <a:pPr lvl="1">
              <a:spcBef>
                <a:spcPct val="50000"/>
              </a:spcBef>
              <a:defRPr/>
            </a:pPr>
            <a:r>
              <a:rPr lang="zh-CN" altLang="en-US" dirty="0">
                <a:latin typeface="Arial" charset="0"/>
                <a:ea typeface="宋体" charset="0"/>
              </a:rPr>
              <a:t>确定可行性</a:t>
            </a:r>
          </a:p>
          <a:p>
            <a:pPr lvl="1">
              <a:spcBef>
                <a:spcPct val="50000"/>
              </a:spcBef>
              <a:defRPr/>
            </a:pPr>
            <a:r>
              <a:rPr lang="zh-CN" altLang="en-US" dirty="0">
                <a:latin typeface="Arial" charset="0"/>
                <a:ea typeface="宋体" charset="0"/>
              </a:rPr>
              <a:t>分析风险</a:t>
            </a:r>
          </a:p>
          <a:p>
            <a:pPr lvl="1">
              <a:spcBef>
                <a:spcPct val="50000"/>
              </a:spcBef>
              <a:defRPr/>
            </a:pPr>
            <a:r>
              <a:rPr lang="zh-CN" altLang="en-US" dirty="0">
                <a:latin typeface="Arial" charset="0"/>
                <a:ea typeface="宋体" charset="0"/>
              </a:rPr>
              <a:t>确定需要的资源</a:t>
            </a:r>
          </a:p>
          <a:p>
            <a:pPr lvl="2">
              <a:spcBef>
                <a:spcPct val="50000"/>
              </a:spcBef>
              <a:defRPr/>
            </a:pPr>
            <a:r>
              <a:rPr lang="zh-CN" altLang="en-US" dirty="0">
                <a:latin typeface="Arial" charset="0"/>
                <a:ea typeface="宋体" charset="0"/>
              </a:rPr>
              <a:t>人力资源</a:t>
            </a:r>
          </a:p>
          <a:p>
            <a:pPr lvl="2">
              <a:spcBef>
                <a:spcPct val="50000"/>
              </a:spcBef>
              <a:defRPr/>
            </a:pPr>
            <a:r>
              <a:rPr lang="zh-CN" altLang="en-US" dirty="0">
                <a:latin typeface="Arial" charset="0"/>
                <a:ea typeface="宋体" charset="0"/>
              </a:rPr>
              <a:t>可复用的软件资源</a:t>
            </a:r>
          </a:p>
          <a:p>
            <a:pPr lvl="2">
              <a:spcBef>
                <a:spcPct val="50000"/>
              </a:spcBef>
              <a:defRPr/>
            </a:pPr>
            <a:r>
              <a:rPr lang="zh-CN" altLang="en-US" dirty="0">
                <a:latin typeface="Arial" charset="0"/>
                <a:ea typeface="宋体" charset="0"/>
              </a:rPr>
              <a:t>环境资源</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项目策划（</a:t>
            </a:r>
            <a:r>
              <a:rPr lang="en-US" altLang="zh-CN" dirty="0">
                <a:effectLst>
                  <a:outerShdw blurRad="38100" dist="38100" dir="2700000" algn="tl">
                    <a:srgbClr val="DDDDDD"/>
                  </a:outerShdw>
                </a:effectLst>
                <a:latin typeface="Garamond" charset="0"/>
                <a:ea typeface="宋体" charset="0"/>
              </a:rPr>
              <a:t>II</a:t>
            </a:r>
            <a:r>
              <a:rPr lang="zh-CN" altLang="en-US" dirty="0">
                <a:effectLst>
                  <a:outerShdw blurRad="38100" dist="38100" dir="2700000" algn="tl">
                    <a:srgbClr val="DDDDDD"/>
                  </a:outerShdw>
                </a:effectLst>
                <a:latin typeface="Garamond" charset="0"/>
                <a:ea typeface="宋体" charset="0"/>
              </a:rPr>
              <a:t>）</a:t>
            </a:r>
          </a:p>
        </p:txBody>
      </p:sp>
      <p:sp>
        <p:nvSpPr>
          <p:cNvPr id="23555" name="Rectangle 3"/>
          <p:cNvSpPr>
            <a:spLocks noGrp="1" noChangeArrowheads="1"/>
          </p:cNvSpPr>
          <p:nvPr>
            <p:ph idx="1"/>
          </p:nvPr>
        </p:nvSpPr>
        <p:spPr>
          <a:xfrm>
            <a:off x="0" y="908720"/>
            <a:ext cx="9144000" cy="5715000"/>
          </a:xfrm>
        </p:spPr>
        <p:txBody>
          <a:bodyPr/>
          <a:lstStyle/>
          <a:p>
            <a:pPr>
              <a:lnSpc>
                <a:spcPct val="90000"/>
              </a:lnSpc>
              <a:spcBef>
                <a:spcPct val="50000"/>
              </a:spcBef>
              <a:defRPr/>
            </a:pPr>
            <a:r>
              <a:rPr lang="zh-CN" altLang="en-US" dirty="0">
                <a:latin typeface="Arial" charset="0"/>
                <a:ea typeface="宋体" charset="0"/>
              </a:rPr>
              <a:t>策划过程（续）</a:t>
            </a:r>
          </a:p>
          <a:p>
            <a:pPr lvl="1">
              <a:lnSpc>
                <a:spcPct val="90000"/>
              </a:lnSpc>
              <a:spcBef>
                <a:spcPct val="50000"/>
              </a:spcBef>
              <a:defRPr/>
            </a:pPr>
            <a:r>
              <a:rPr lang="zh-CN" altLang="en-US" dirty="0">
                <a:latin typeface="Arial" charset="0"/>
                <a:ea typeface="宋体" charset="0"/>
              </a:rPr>
              <a:t>估算成本和工作量</a:t>
            </a:r>
          </a:p>
          <a:p>
            <a:pPr lvl="2">
              <a:lnSpc>
                <a:spcPct val="90000"/>
              </a:lnSpc>
              <a:spcBef>
                <a:spcPct val="50000"/>
              </a:spcBef>
              <a:defRPr/>
            </a:pPr>
            <a:r>
              <a:rPr lang="zh-CN" altLang="en-US" dirty="0">
                <a:latin typeface="Arial" charset="0"/>
                <a:ea typeface="宋体" charset="0"/>
              </a:rPr>
              <a:t>分解问题</a:t>
            </a:r>
          </a:p>
          <a:p>
            <a:pPr lvl="2">
              <a:lnSpc>
                <a:spcPct val="90000"/>
              </a:lnSpc>
              <a:spcBef>
                <a:spcPct val="50000"/>
              </a:spcBef>
              <a:defRPr/>
            </a:pPr>
            <a:r>
              <a:rPr lang="zh-CN" altLang="en-US" dirty="0">
                <a:latin typeface="Arial" charset="0"/>
                <a:ea typeface="宋体" charset="0"/>
              </a:rPr>
              <a:t>使用规模、功能点、过程任务或用例等方法进行两种以上的估算</a:t>
            </a:r>
          </a:p>
          <a:p>
            <a:pPr lvl="2">
              <a:lnSpc>
                <a:spcPct val="90000"/>
              </a:lnSpc>
              <a:spcBef>
                <a:spcPct val="50000"/>
              </a:spcBef>
              <a:defRPr/>
            </a:pPr>
            <a:r>
              <a:rPr lang="zh-CN" altLang="en-US" dirty="0">
                <a:latin typeface="Arial" charset="0"/>
                <a:ea typeface="宋体" charset="0"/>
              </a:rPr>
              <a:t>调和不同的估算</a:t>
            </a:r>
          </a:p>
          <a:p>
            <a:pPr lvl="1">
              <a:lnSpc>
                <a:spcPct val="90000"/>
              </a:lnSpc>
              <a:spcBef>
                <a:spcPct val="50000"/>
              </a:spcBef>
              <a:defRPr/>
            </a:pPr>
            <a:r>
              <a:rPr lang="zh-CN" altLang="en-US" dirty="0">
                <a:latin typeface="Arial" charset="0"/>
                <a:ea typeface="宋体" charset="0"/>
              </a:rPr>
              <a:t>制定项目进度计划</a:t>
            </a:r>
          </a:p>
          <a:p>
            <a:pPr lvl="2">
              <a:lnSpc>
                <a:spcPct val="90000"/>
              </a:lnSpc>
              <a:spcBef>
                <a:spcPct val="50000"/>
              </a:spcBef>
              <a:defRPr/>
            </a:pPr>
            <a:r>
              <a:rPr lang="zh-CN" altLang="en-US" dirty="0">
                <a:latin typeface="Arial" charset="0"/>
                <a:ea typeface="宋体" charset="0"/>
              </a:rPr>
              <a:t>建立一组有意义的任务集合</a:t>
            </a:r>
          </a:p>
          <a:p>
            <a:pPr lvl="2">
              <a:lnSpc>
                <a:spcPct val="90000"/>
              </a:lnSpc>
              <a:spcBef>
                <a:spcPct val="50000"/>
              </a:spcBef>
              <a:defRPr/>
            </a:pPr>
            <a:r>
              <a:rPr lang="zh-CN" altLang="en-US" dirty="0">
                <a:latin typeface="Arial" charset="0"/>
                <a:ea typeface="宋体" charset="0"/>
              </a:rPr>
              <a:t>定义任务网络</a:t>
            </a:r>
          </a:p>
          <a:p>
            <a:pPr lvl="2">
              <a:lnSpc>
                <a:spcPct val="90000"/>
              </a:lnSpc>
              <a:spcBef>
                <a:spcPct val="50000"/>
              </a:spcBef>
              <a:defRPr/>
            </a:pPr>
            <a:r>
              <a:rPr lang="zh-CN" altLang="en-US" dirty="0">
                <a:latin typeface="Arial" charset="0"/>
                <a:ea typeface="宋体" charset="0"/>
              </a:rPr>
              <a:t>使用进度计划工具制定时间表</a:t>
            </a:r>
          </a:p>
          <a:p>
            <a:pPr lvl="2">
              <a:lnSpc>
                <a:spcPct val="90000"/>
              </a:lnSpc>
              <a:spcBef>
                <a:spcPct val="50000"/>
              </a:spcBef>
              <a:defRPr/>
            </a:pPr>
            <a:r>
              <a:rPr lang="zh-CN" altLang="en-US" dirty="0">
                <a:latin typeface="Arial" charset="0"/>
                <a:ea typeface="宋体" charset="0"/>
              </a:rPr>
              <a:t>定义进度跟踪机制</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r>
              <a:rPr lang="zh-CN" altLang="en-US">
                <a:latin typeface="Garamond" charset="0"/>
                <a:ea typeface="宋体" charset="0"/>
              </a:rPr>
              <a:t>项目策划过程</a:t>
            </a:r>
          </a:p>
        </p:txBody>
      </p:sp>
      <p:sp>
        <p:nvSpPr>
          <p:cNvPr id="72706" name="Rectangle 3"/>
          <p:cNvSpPr txBox="1">
            <a:spLocks noChangeArrowheads="1"/>
          </p:cNvSpPr>
          <p:nvPr/>
        </p:nvSpPr>
        <p:spPr bwMode="auto">
          <a:xfrm>
            <a:off x="395288" y="10525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b="1" dirty="0">
                <a:latin typeface="Arial" charset="0"/>
              </a:rPr>
              <a:t>项目计划的目标</a:t>
            </a:r>
            <a:r>
              <a:rPr kumimoji="0" lang="zh-CN" altLang="en-US" b="1" dirty="0">
                <a:solidFill>
                  <a:srgbClr val="0000FF"/>
                </a:solidFill>
                <a:latin typeface="Arial" charset="0"/>
              </a:rPr>
              <a:t>是通过一个信息发现的过程实现的，该过程最终导致能够进行合理的估算。</a:t>
            </a:r>
          </a:p>
          <a:p>
            <a:pPr eaLnBrk="0" hangingPunct="0">
              <a:lnSpc>
                <a:spcPct val="150000"/>
              </a:lnSpc>
              <a:spcBef>
                <a:spcPct val="20000"/>
              </a:spcBef>
              <a:buClr>
                <a:schemeClr val="accent1"/>
              </a:buClr>
              <a:buSzPct val="65000"/>
              <a:buFont typeface="Wingdings" charset="0"/>
              <a:buChar char="n"/>
            </a:pPr>
            <a:endParaRPr kumimoji="0" lang="zh-CN" altLang="en-US" b="1" dirty="0">
              <a:latin typeface="Arial" charset="0"/>
            </a:endParaRPr>
          </a:p>
          <a:p>
            <a:pPr eaLnBrk="0" hangingPunct="0">
              <a:lnSpc>
                <a:spcPct val="150000"/>
              </a:lnSpc>
              <a:spcBef>
                <a:spcPct val="20000"/>
              </a:spcBef>
              <a:buClr>
                <a:schemeClr val="accent1"/>
              </a:buClr>
              <a:buSzPct val="65000"/>
              <a:buFont typeface="Wingdings" charset="0"/>
              <a:buChar char="n"/>
            </a:pPr>
            <a:r>
              <a:rPr kumimoji="0" lang="en-US" altLang="zh-CN" b="1" dirty="0">
                <a:solidFill>
                  <a:srgbClr val="FF0000"/>
                </a:solidFill>
                <a:latin typeface="Arial" charset="0"/>
              </a:rPr>
              <a:t>ADVICE</a:t>
            </a:r>
            <a:r>
              <a:rPr kumimoji="0" lang="zh-CN" altLang="en-US" b="1" dirty="0">
                <a:solidFill>
                  <a:srgbClr val="0000FF"/>
                </a:solidFill>
                <a:latin typeface="Arial" charset="0"/>
              </a:rPr>
              <a:t>：你知道得越多，你就估算得越好。因此，在项目进展中更新你的估算。</a:t>
            </a:r>
            <a:r>
              <a:rPr kumimoji="0" lang="zh-CN" altLang="en-US" b="1" dirty="0">
                <a:latin typeface="Arial" charset="0"/>
              </a:rPr>
              <a:t>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lang="zh-CN" altLang="en-US">
                <a:latin typeface="Garamond" charset="0"/>
                <a:ea typeface="宋体" charset="0"/>
              </a:rPr>
              <a:t>软件范围</a:t>
            </a:r>
          </a:p>
        </p:txBody>
      </p:sp>
      <p:sp>
        <p:nvSpPr>
          <p:cNvPr id="73730" name="Rectangle 3"/>
          <p:cNvSpPr txBox="1">
            <a:spLocks noChangeArrowheads="1"/>
          </p:cNvSpPr>
          <p:nvPr/>
        </p:nvSpPr>
        <p:spPr bwMode="auto">
          <a:xfrm>
            <a:off x="468313" y="1125538"/>
            <a:ext cx="79914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b="1">
                <a:latin typeface="Arial" charset="0"/>
              </a:rPr>
              <a:t>软件项目计划的第一个活动是确定软件范围。在系统工程阶段分配给软件的功能及性能应该加以评估以建立一个项目范围，该范围在管理级及技术级均是无二义性的和可理解的。一个软件范围的陈述必须是有界的。</a:t>
            </a:r>
          </a:p>
          <a:p>
            <a:pPr eaLnBrk="0" hangingPunct="0">
              <a:spcBef>
                <a:spcPct val="20000"/>
              </a:spcBef>
              <a:buClr>
                <a:schemeClr val="accent1"/>
              </a:buClr>
              <a:buSzPct val="65000"/>
            </a:pPr>
            <a:r>
              <a:rPr kumimoji="0" lang="zh-CN" altLang="en-US" b="1">
                <a:latin typeface="Arial" charset="0"/>
              </a:rPr>
              <a:t>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软件范围</a:t>
            </a:r>
          </a:p>
        </p:txBody>
      </p:sp>
      <p:sp>
        <p:nvSpPr>
          <p:cNvPr id="5123" name="Rectangle 3"/>
          <p:cNvSpPr>
            <a:spLocks noGrp="1" noChangeArrowheads="1"/>
          </p:cNvSpPr>
          <p:nvPr>
            <p:ph idx="1"/>
          </p:nvPr>
        </p:nvSpPr>
        <p:spPr>
          <a:xfrm>
            <a:off x="0" y="980728"/>
            <a:ext cx="9144000" cy="5715000"/>
          </a:xfrm>
        </p:spPr>
        <p:txBody>
          <a:bodyPr/>
          <a:lstStyle/>
          <a:p>
            <a:pPr>
              <a:lnSpc>
                <a:spcPct val="90000"/>
              </a:lnSpc>
              <a:spcBef>
                <a:spcPct val="50000"/>
              </a:spcBef>
              <a:defRPr/>
            </a:pPr>
            <a:r>
              <a:rPr lang="zh-CN" altLang="en-US" dirty="0">
                <a:solidFill>
                  <a:schemeClr val="accent2"/>
                </a:solidFill>
                <a:latin typeface="Arial" charset="0"/>
                <a:ea typeface="宋体" charset="0"/>
              </a:rPr>
              <a:t>软件范围</a:t>
            </a:r>
            <a:r>
              <a:rPr lang="zh-CN" altLang="en-US" dirty="0">
                <a:latin typeface="Arial" charset="0"/>
                <a:ea typeface="宋体" charset="0"/>
              </a:rPr>
              <a:t>描述了要交付给最终用户的</a:t>
            </a:r>
            <a:r>
              <a:rPr lang="zh-CN" altLang="en-US" dirty="0">
                <a:solidFill>
                  <a:schemeClr val="accent2"/>
                </a:solidFill>
                <a:latin typeface="Arial" charset="0"/>
                <a:ea typeface="宋体" charset="0"/>
              </a:rPr>
              <a:t>功能</a:t>
            </a:r>
            <a:r>
              <a:rPr lang="zh-CN" altLang="en-US" dirty="0">
                <a:latin typeface="Arial" charset="0"/>
                <a:ea typeface="宋体" charset="0"/>
              </a:rPr>
              <a:t>和</a:t>
            </a:r>
            <a:r>
              <a:rPr lang="zh-CN" altLang="en-US" dirty="0">
                <a:solidFill>
                  <a:schemeClr val="accent2"/>
                </a:solidFill>
                <a:latin typeface="Arial" charset="0"/>
                <a:ea typeface="宋体" charset="0"/>
              </a:rPr>
              <a:t>特性</a:t>
            </a:r>
            <a:r>
              <a:rPr lang="zh-CN" altLang="en-US" dirty="0">
                <a:latin typeface="Arial" charset="0"/>
                <a:ea typeface="宋体" charset="0"/>
              </a:rPr>
              <a:t>、</a:t>
            </a:r>
            <a:r>
              <a:rPr lang="zh-CN" altLang="en-US" dirty="0">
                <a:solidFill>
                  <a:schemeClr val="accent2"/>
                </a:solidFill>
                <a:latin typeface="Arial" charset="0"/>
                <a:ea typeface="宋体" charset="0"/>
              </a:rPr>
              <a:t>输入</a:t>
            </a:r>
            <a:r>
              <a:rPr lang="zh-CN" altLang="en-US" dirty="0">
                <a:latin typeface="Arial" charset="0"/>
                <a:ea typeface="宋体" charset="0"/>
              </a:rPr>
              <a:t>和</a:t>
            </a:r>
            <a:r>
              <a:rPr lang="zh-CN" altLang="en-US" dirty="0">
                <a:solidFill>
                  <a:schemeClr val="accent2"/>
                </a:solidFill>
                <a:latin typeface="Arial" charset="0"/>
                <a:ea typeface="宋体" charset="0"/>
              </a:rPr>
              <a:t>输出</a:t>
            </a:r>
            <a:r>
              <a:rPr lang="zh-CN" altLang="en-US" dirty="0">
                <a:latin typeface="Arial" charset="0"/>
                <a:ea typeface="宋体" charset="0"/>
              </a:rPr>
              <a:t>的数据、使用时要</a:t>
            </a:r>
            <a:r>
              <a:rPr lang="zh-CN" altLang="en-US" dirty="0">
                <a:solidFill>
                  <a:schemeClr val="accent2"/>
                </a:solidFill>
                <a:latin typeface="Arial" charset="0"/>
                <a:ea typeface="宋体" charset="0"/>
              </a:rPr>
              <a:t>呈现</a:t>
            </a:r>
            <a:r>
              <a:rPr lang="zh-CN" altLang="en-US" dirty="0">
                <a:latin typeface="Arial" charset="0"/>
                <a:ea typeface="宋体" charset="0"/>
              </a:rPr>
              <a:t>给用户的“</a:t>
            </a:r>
            <a:r>
              <a:rPr lang="zh-CN" altLang="en-US" dirty="0">
                <a:solidFill>
                  <a:schemeClr val="accent2"/>
                </a:solidFill>
                <a:latin typeface="Arial" charset="0"/>
                <a:ea typeface="宋体" charset="0"/>
              </a:rPr>
              <a:t>内容</a:t>
            </a:r>
            <a:r>
              <a:rPr lang="zh-CN" altLang="en-US" dirty="0">
                <a:latin typeface="Arial" charset="0"/>
                <a:ea typeface="宋体" charset="0"/>
              </a:rPr>
              <a:t>”，以及系统的</a:t>
            </a:r>
            <a:r>
              <a:rPr lang="zh-CN" altLang="en-US" dirty="0">
                <a:solidFill>
                  <a:schemeClr val="accent2"/>
                </a:solidFill>
                <a:latin typeface="Arial" charset="0"/>
                <a:ea typeface="宋体" charset="0"/>
              </a:rPr>
              <a:t>约束</a:t>
            </a:r>
            <a:r>
              <a:rPr lang="zh-CN" altLang="en-US" dirty="0">
                <a:latin typeface="Arial" charset="0"/>
                <a:ea typeface="宋体" charset="0"/>
              </a:rPr>
              <a:t>、</a:t>
            </a:r>
            <a:r>
              <a:rPr lang="zh-CN" altLang="en-US" dirty="0">
                <a:solidFill>
                  <a:schemeClr val="accent2"/>
                </a:solidFill>
                <a:latin typeface="Arial" charset="0"/>
                <a:ea typeface="宋体" charset="0"/>
              </a:rPr>
              <a:t>接口</a:t>
            </a:r>
            <a:r>
              <a:rPr lang="zh-CN" altLang="en-US" dirty="0">
                <a:latin typeface="Arial" charset="0"/>
                <a:ea typeface="宋体" charset="0"/>
              </a:rPr>
              <a:t>和</a:t>
            </a:r>
            <a:r>
              <a:rPr lang="zh-CN" altLang="en-US" dirty="0">
                <a:solidFill>
                  <a:schemeClr val="accent2"/>
                </a:solidFill>
                <a:latin typeface="Arial" charset="0"/>
                <a:ea typeface="宋体" charset="0"/>
              </a:rPr>
              <a:t>可靠性</a:t>
            </a:r>
          </a:p>
          <a:p>
            <a:pPr>
              <a:lnSpc>
                <a:spcPct val="90000"/>
              </a:lnSpc>
              <a:spcBef>
                <a:spcPct val="50000"/>
              </a:spcBef>
              <a:defRPr/>
            </a:pPr>
            <a:r>
              <a:rPr lang="zh-CN" altLang="en-US" dirty="0">
                <a:latin typeface="Arial" charset="0"/>
                <a:ea typeface="宋体" charset="0"/>
              </a:rPr>
              <a:t>定义方法</a:t>
            </a:r>
          </a:p>
          <a:p>
            <a:pPr lvl="1">
              <a:lnSpc>
                <a:spcPct val="90000"/>
              </a:lnSpc>
              <a:spcBef>
                <a:spcPct val="50000"/>
              </a:spcBef>
              <a:defRPr/>
            </a:pPr>
            <a:r>
              <a:rPr lang="zh-CN" altLang="en-US" dirty="0">
                <a:latin typeface="Arial" charset="0"/>
                <a:ea typeface="宋体" charset="0"/>
              </a:rPr>
              <a:t>与所有利益相关交流后，写出叙述性描述</a:t>
            </a:r>
          </a:p>
          <a:p>
            <a:pPr lvl="1">
              <a:lnSpc>
                <a:spcPct val="90000"/>
              </a:lnSpc>
              <a:spcBef>
                <a:spcPct val="50000"/>
              </a:spcBef>
              <a:defRPr/>
            </a:pPr>
            <a:r>
              <a:rPr lang="zh-CN" altLang="en-US" dirty="0">
                <a:latin typeface="Arial" charset="0"/>
                <a:ea typeface="宋体" charset="0"/>
              </a:rPr>
              <a:t>由最终用户开发一组用例</a:t>
            </a:r>
          </a:p>
          <a:p>
            <a:pPr>
              <a:lnSpc>
                <a:spcPct val="90000"/>
              </a:lnSpc>
              <a:spcBef>
                <a:spcPct val="50000"/>
              </a:spcBef>
              <a:defRPr/>
            </a:pPr>
            <a:r>
              <a:rPr lang="zh-CN" altLang="en-US" dirty="0">
                <a:solidFill>
                  <a:schemeClr val="accent2"/>
                </a:solidFill>
                <a:latin typeface="Arial" charset="0"/>
                <a:ea typeface="宋体" charset="0"/>
              </a:rPr>
              <a:t>约束条件</a:t>
            </a:r>
            <a:r>
              <a:rPr lang="zh-CN" altLang="en-US" dirty="0">
                <a:latin typeface="Arial" charset="0"/>
                <a:ea typeface="宋体" charset="0"/>
              </a:rPr>
              <a:t>标识</a:t>
            </a:r>
            <a:r>
              <a:rPr lang="zh-CN" altLang="en-US" dirty="0">
                <a:solidFill>
                  <a:schemeClr val="accent2"/>
                </a:solidFill>
                <a:latin typeface="Arial" charset="0"/>
                <a:ea typeface="宋体" charset="0"/>
              </a:rPr>
              <a:t>成本</a:t>
            </a:r>
            <a:r>
              <a:rPr lang="zh-CN" altLang="en-US" dirty="0">
                <a:latin typeface="Arial" charset="0"/>
                <a:ea typeface="宋体" charset="0"/>
              </a:rPr>
              <a:t>、</a:t>
            </a:r>
            <a:r>
              <a:rPr lang="zh-CN" altLang="en-US" dirty="0">
                <a:solidFill>
                  <a:schemeClr val="accent2"/>
                </a:solidFill>
                <a:latin typeface="Arial" charset="0"/>
                <a:ea typeface="宋体" charset="0"/>
              </a:rPr>
              <a:t>外部硬件或其它现有系统</a:t>
            </a:r>
            <a:r>
              <a:rPr lang="zh-CN" altLang="en-US" dirty="0">
                <a:latin typeface="Arial" charset="0"/>
                <a:ea typeface="宋体" charset="0"/>
              </a:rPr>
              <a:t>对软件的</a:t>
            </a:r>
            <a:r>
              <a:rPr lang="zh-CN" altLang="en-US" dirty="0">
                <a:solidFill>
                  <a:schemeClr val="accent2"/>
                </a:solidFill>
                <a:latin typeface="Arial" charset="0"/>
                <a:ea typeface="宋体" charset="0"/>
              </a:rPr>
              <a:t>限制</a:t>
            </a:r>
            <a:r>
              <a:rPr lang="zh-CN" altLang="en-US" dirty="0">
                <a:latin typeface="Arial" charset="0"/>
                <a:ea typeface="宋体" charset="0"/>
              </a:rPr>
              <a:t>。</a:t>
            </a:r>
            <a:r>
              <a:rPr lang="zh-CN" altLang="en-US" dirty="0">
                <a:solidFill>
                  <a:schemeClr val="accent2"/>
                </a:solidFill>
                <a:latin typeface="Arial" charset="0"/>
                <a:ea typeface="宋体" charset="0"/>
              </a:rPr>
              <a:t>功能</a:t>
            </a:r>
            <a:r>
              <a:rPr lang="zh-CN" altLang="en-US" dirty="0">
                <a:latin typeface="Arial" charset="0"/>
                <a:ea typeface="宋体" charset="0"/>
              </a:rPr>
              <a:t>、</a:t>
            </a:r>
            <a:r>
              <a:rPr lang="zh-CN" altLang="en-US" dirty="0">
                <a:solidFill>
                  <a:schemeClr val="accent2"/>
                </a:solidFill>
                <a:latin typeface="Arial" charset="0"/>
                <a:ea typeface="宋体" charset="0"/>
              </a:rPr>
              <a:t>性能</a:t>
            </a:r>
            <a:r>
              <a:rPr lang="zh-CN" altLang="en-US" dirty="0">
                <a:latin typeface="Arial" charset="0"/>
                <a:ea typeface="宋体" charset="0"/>
              </a:rPr>
              <a:t>和</a:t>
            </a:r>
            <a:r>
              <a:rPr lang="zh-CN" altLang="en-US" dirty="0">
                <a:solidFill>
                  <a:schemeClr val="accent2"/>
                </a:solidFill>
                <a:latin typeface="Arial" charset="0"/>
                <a:ea typeface="宋体" charset="0"/>
              </a:rPr>
              <a:t>约束</a:t>
            </a:r>
            <a:r>
              <a:rPr lang="zh-CN" altLang="en-US" dirty="0">
                <a:solidFill>
                  <a:srgbClr val="FF3399"/>
                </a:solidFill>
                <a:latin typeface="Arial" charset="0"/>
                <a:ea typeface="宋体" charset="0"/>
              </a:rPr>
              <a:t>必须在一起进行评价</a:t>
            </a:r>
            <a:r>
              <a:rPr lang="zh-CN" altLang="en-US" dirty="0">
                <a:latin typeface="Arial" charset="0"/>
                <a:ea typeface="宋体" charset="0"/>
              </a:rPr>
              <a:t>。性能限制不同时，为实现同样功能，开发工作量可能相差一个数量级。</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lstStyle/>
          <a:p>
            <a:r>
              <a:rPr lang="zh-CN" altLang="en-US">
                <a:latin typeface="Garamond" charset="0"/>
                <a:ea typeface="宋体" charset="0"/>
              </a:rPr>
              <a:t>软件范围</a:t>
            </a:r>
          </a:p>
        </p:txBody>
      </p:sp>
      <p:sp>
        <p:nvSpPr>
          <p:cNvPr id="75778" name="Rectangle 3"/>
          <p:cNvSpPr txBox="1">
            <a:spLocks noChangeArrowheads="1"/>
          </p:cNvSpPr>
          <p:nvPr/>
        </p:nvSpPr>
        <p:spPr bwMode="auto">
          <a:xfrm>
            <a:off x="539750" y="1052513"/>
            <a:ext cx="777240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b="1">
                <a:latin typeface="Arial" charset="0"/>
              </a:rPr>
              <a:t>在范围陈述中给出的功能被评估，并在某些情况下被进一步精化以在估算开始之前提供更多的细节。因为成本及进度估算都是面向功能的，所以某种程度的分解常常是很有用的。</a:t>
            </a:r>
          </a:p>
          <a:p>
            <a:pPr eaLnBrk="0" hangingPunct="0">
              <a:lnSpc>
                <a:spcPct val="150000"/>
              </a:lnSpc>
              <a:spcBef>
                <a:spcPct val="20000"/>
              </a:spcBef>
              <a:buClr>
                <a:schemeClr val="accent1"/>
              </a:buClr>
              <a:buSzPct val="65000"/>
              <a:buFont typeface="Wingdings" charset="0"/>
              <a:buChar char="n"/>
            </a:pPr>
            <a:r>
              <a:rPr kumimoji="0" lang="zh-CN" altLang="en-US" b="1">
                <a:solidFill>
                  <a:srgbClr val="FF0000"/>
                </a:solidFill>
                <a:latin typeface="Arial" charset="0"/>
              </a:rPr>
              <a:t>性能方面的考虑</a:t>
            </a:r>
            <a:r>
              <a:rPr kumimoji="0" lang="zh-CN" altLang="en-US" b="1">
                <a:latin typeface="Arial" charset="0"/>
              </a:rPr>
              <a:t>包含处理及响应时间的要求。约束标识了外部硬件、可用内存或其它已有系统等对软件的限制。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软件范围</a:t>
            </a:r>
            <a:r>
              <a:rPr lang="en-US" altLang="zh-CN" dirty="0">
                <a:effectLst>
                  <a:outerShdw blurRad="38100" dist="38100" dir="2700000" algn="tl">
                    <a:srgbClr val="DDDDDD"/>
                  </a:outerShdw>
                </a:effectLst>
                <a:latin typeface="Garamond" charset="0"/>
                <a:ea typeface="宋体" charset="0"/>
              </a:rPr>
              <a:t>(II)</a:t>
            </a:r>
          </a:p>
        </p:txBody>
      </p:sp>
      <p:sp>
        <p:nvSpPr>
          <p:cNvPr id="35843" name="Rectangle 3"/>
          <p:cNvSpPr>
            <a:spLocks noGrp="1" noChangeArrowheads="1"/>
          </p:cNvSpPr>
          <p:nvPr>
            <p:ph idx="1"/>
          </p:nvPr>
        </p:nvSpPr>
        <p:spPr>
          <a:xfrm>
            <a:off x="0" y="981075"/>
            <a:ext cx="8839200" cy="4724400"/>
          </a:xfrm>
        </p:spPr>
        <p:txBody>
          <a:bodyPr/>
          <a:lstStyle/>
          <a:p>
            <a:pPr>
              <a:spcBef>
                <a:spcPct val="50000"/>
              </a:spcBef>
              <a:defRPr/>
            </a:pPr>
            <a:r>
              <a:rPr lang="zh-CN" altLang="en-US" dirty="0">
                <a:solidFill>
                  <a:srgbClr val="000090"/>
                </a:solidFill>
                <a:latin typeface="Arial" charset="0"/>
                <a:ea typeface="宋体" charset="0"/>
              </a:rPr>
              <a:t>问题需求信息不完整</a:t>
            </a:r>
            <a:r>
              <a:rPr lang="zh-CN" altLang="en-US" dirty="0">
                <a:latin typeface="Arial" charset="0"/>
                <a:ea typeface="宋体" charset="0"/>
              </a:rPr>
              <a:t>是最主要的不确定因素</a:t>
            </a:r>
          </a:p>
          <a:p>
            <a:pPr lvl="1">
              <a:spcBef>
                <a:spcPct val="50000"/>
              </a:spcBef>
              <a:defRPr/>
            </a:pPr>
            <a:r>
              <a:rPr lang="zh-CN" altLang="en-US" dirty="0">
                <a:solidFill>
                  <a:schemeClr val="tx2"/>
                </a:solidFill>
                <a:latin typeface="Arial" charset="0"/>
                <a:ea typeface="宋体" charset="0"/>
              </a:rPr>
              <a:t>对软件范围不十分清楚，或者用户要求经常变更，都会导致对软件项目所需资源、成本、进度的估算频频变动，增加估算的风险。</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a:lstStyle/>
          <a:p>
            <a:r>
              <a:rPr lang="zh-CN" altLang="en-US">
                <a:latin typeface="Garamond" charset="0"/>
                <a:ea typeface="宋体" charset="0"/>
              </a:rPr>
              <a:t>获取定义软件范围所需的信息</a:t>
            </a:r>
          </a:p>
        </p:txBody>
      </p:sp>
      <p:sp>
        <p:nvSpPr>
          <p:cNvPr id="77826" name="Rectangle 3"/>
          <p:cNvSpPr txBox="1">
            <a:spLocks noChangeArrowheads="1"/>
          </p:cNvSpPr>
          <p:nvPr/>
        </p:nvSpPr>
        <p:spPr bwMode="auto">
          <a:xfrm>
            <a:off x="395288" y="1052513"/>
            <a:ext cx="8353176"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sz="2800" b="1" dirty="0">
                <a:latin typeface="Arial" charset="0"/>
              </a:rPr>
              <a:t>在软件项目开始时，事情总是有某种程度的模糊不清。已经定义了要求并确立了基本的目标及目的，但定义软件范围所需的信息（这是估算的前提）却还没有被定义。</a:t>
            </a:r>
          </a:p>
          <a:p>
            <a:pPr eaLnBrk="0" hangingPunct="0">
              <a:lnSpc>
                <a:spcPct val="150000"/>
              </a:lnSpc>
              <a:spcBef>
                <a:spcPct val="20000"/>
              </a:spcBef>
              <a:buClr>
                <a:schemeClr val="accent1"/>
              </a:buClr>
              <a:buSzPct val="65000"/>
              <a:buFont typeface="Wingdings" charset="0"/>
              <a:buChar char="n"/>
            </a:pPr>
            <a:r>
              <a:rPr kumimoji="0" lang="zh-CN" altLang="en-US" sz="2800" b="1" dirty="0">
                <a:latin typeface="Arial" charset="0"/>
              </a:rPr>
              <a:t>在客户和开发者之间建立通信的桥梁并使通信过程顺利开始的最常用的技术是进行一个初步的会议或访谈。</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1520" y="-90264"/>
            <a:ext cx="7772400" cy="1143000"/>
          </a:xfrm>
        </p:spPr>
        <p:txBody>
          <a:bodyPr/>
          <a:lstStyle/>
          <a:p>
            <a:pPr>
              <a:defRPr/>
            </a:pPr>
            <a:r>
              <a:rPr lang="zh-CN" altLang="en-US">
                <a:effectLst>
                  <a:outerShdw blurRad="38100" dist="38100" dir="2700000" algn="tl">
                    <a:srgbClr val="C0C0C0"/>
                  </a:outerShdw>
                </a:effectLst>
                <a:cs typeface="+mj-cs"/>
              </a:rPr>
              <a:t>估算</a:t>
            </a:r>
          </a:p>
        </p:txBody>
      </p:sp>
      <p:sp>
        <p:nvSpPr>
          <p:cNvPr id="3075" name="Rectangle 3"/>
          <p:cNvSpPr>
            <a:spLocks noGrp="1" noChangeArrowheads="1"/>
          </p:cNvSpPr>
          <p:nvPr>
            <p:ph idx="1"/>
          </p:nvPr>
        </p:nvSpPr>
        <p:spPr>
          <a:xfrm>
            <a:off x="0" y="1143000"/>
            <a:ext cx="9144000" cy="5334000"/>
          </a:xfrm>
          <a:ln>
            <a:solidFill>
              <a:schemeClr val="bg1"/>
            </a:solidFill>
          </a:ln>
        </p:spPr>
        <p:txBody>
          <a:bodyPr/>
          <a:lstStyle/>
          <a:p>
            <a:pPr>
              <a:lnSpc>
                <a:spcPct val="150000"/>
              </a:lnSpc>
              <a:spcBef>
                <a:spcPct val="50000"/>
              </a:spcBef>
              <a:defRPr/>
            </a:pPr>
            <a:r>
              <a:rPr lang="zh-CN" altLang="en-US" dirty="0">
                <a:solidFill>
                  <a:schemeClr val="accent2"/>
                </a:solidFill>
                <a:latin typeface="Arial" charset="0"/>
                <a:ea typeface="宋体" charset="0"/>
              </a:rPr>
              <a:t>软件项目管理</a:t>
            </a:r>
            <a:r>
              <a:rPr lang="zh-CN" altLang="en-US" dirty="0">
                <a:latin typeface="Arial" charset="0"/>
                <a:ea typeface="宋体" charset="0"/>
              </a:rPr>
              <a:t>从</a:t>
            </a:r>
            <a:r>
              <a:rPr lang="zh-CN" altLang="en-US" dirty="0">
                <a:solidFill>
                  <a:srgbClr val="FF3399"/>
                </a:solidFill>
                <a:latin typeface="Arial" charset="0"/>
                <a:ea typeface="宋体" charset="0"/>
              </a:rPr>
              <a:t>项目策划</a:t>
            </a:r>
            <a:r>
              <a:rPr lang="zh-CN" altLang="en-US" dirty="0">
                <a:solidFill>
                  <a:schemeClr val="accent2"/>
                </a:solidFill>
                <a:latin typeface="Arial" charset="0"/>
                <a:ea typeface="宋体" charset="0"/>
              </a:rPr>
              <a:t>开始</a:t>
            </a:r>
            <a:r>
              <a:rPr lang="zh-CN" altLang="en-US" dirty="0">
                <a:latin typeface="Arial" charset="0"/>
                <a:ea typeface="宋体" charset="0"/>
              </a:rPr>
              <a:t>，</a:t>
            </a:r>
            <a:r>
              <a:rPr lang="zh-CN" altLang="en-US" dirty="0">
                <a:solidFill>
                  <a:schemeClr val="accent2"/>
                </a:solidFill>
                <a:latin typeface="Arial" charset="0"/>
                <a:ea typeface="宋体" charset="0"/>
              </a:rPr>
              <a:t>估算</a:t>
            </a:r>
            <a:r>
              <a:rPr lang="zh-CN" altLang="en-US" dirty="0">
                <a:latin typeface="Arial" charset="0"/>
                <a:ea typeface="宋体" charset="0"/>
              </a:rPr>
              <a:t>是</a:t>
            </a:r>
            <a:r>
              <a:rPr lang="zh-CN" altLang="en-US" dirty="0">
                <a:solidFill>
                  <a:schemeClr val="accent2"/>
                </a:solidFill>
                <a:latin typeface="Arial" charset="0"/>
                <a:ea typeface="宋体" charset="0"/>
              </a:rPr>
              <a:t>项目策划</a:t>
            </a:r>
            <a:r>
              <a:rPr lang="zh-CN" altLang="en-US" dirty="0">
                <a:latin typeface="Arial" charset="0"/>
                <a:ea typeface="宋体" charset="0"/>
              </a:rPr>
              <a:t>的</a:t>
            </a:r>
            <a:r>
              <a:rPr lang="zh-CN" altLang="en-US" dirty="0">
                <a:solidFill>
                  <a:srgbClr val="FF3399"/>
                </a:solidFill>
                <a:latin typeface="Arial" charset="0"/>
                <a:ea typeface="宋体" charset="0"/>
              </a:rPr>
              <a:t>第一项活动</a:t>
            </a:r>
            <a:r>
              <a:rPr lang="zh-CN" altLang="en-US" dirty="0">
                <a:latin typeface="Arial" charset="0"/>
                <a:ea typeface="宋体" charset="0"/>
              </a:rPr>
              <a:t>，是其他项目策划活动的</a:t>
            </a:r>
            <a:r>
              <a:rPr lang="zh-CN" altLang="en-US" dirty="0">
                <a:solidFill>
                  <a:srgbClr val="FF3399"/>
                </a:solidFill>
                <a:latin typeface="Arial" charset="0"/>
                <a:ea typeface="宋体" charset="0"/>
              </a:rPr>
              <a:t>基础</a:t>
            </a:r>
            <a:endParaRPr lang="en-US" altLang="zh-CN" dirty="0">
              <a:solidFill>
                <a:srgbClr val="FF3399"/>
              </a:solidFill>
              <a:latin typeface="Arial" charset="0"/>
              <a:ea typeface="宋体" charset="0"/>
            </a:endParaRPr>
          </a:p>
          <a:p>
            <a:pPr>
              <a:lnSpc>
                <a:spcPct val="150000"/>
              </a:lnSpc>
              <a:spcBef>
                <a:spcPct val="50000"/>
              </a:spcBef>
              <a:defRPr/>
            </a:pPr>
            <a:r>
              <a:rPr lang="zh-CN" altLang="en-US" dirty="0">
                <a:latin typeface="Arial" charset="0"/>
                <a:ea typeface="宋体" charset="0"/>
              </a:rPr>
              <a:t>估算</a:t>
            </a:r>
            <a:r>
              <a:rPr lang="en-US" altLang="zh-CN" dirty="0">
                <a:latin typeface="Arial" charset="0"/>
                <a:ea typeface="宋体" charset="0"/>
              </a:rPr>
              <a:t>——</a:t>
            </a:r>
            <a:r>
              <a:rPr lang="zh-CN" altLang="en-US" dirty="0">
                <a:solidFill>
                  <a:srgbClr val="000000"/>
                </a:solidFill>
                <a:latin typeface="Arial" charset="0"/>
                <a:ea typeface="宋体" charset="0"/>
              </a:rPr>
              <a:t>一种试图确定要建造一个特定的基于软件的系统或产品</a:t>
            </a:r>
            <a:r>
              <a:rPr lang="zh-CN" altLang="en-US" dirty="0">
                <a:solidFill>
                  <a:srgbClr val="800000"/>
                </a:solidFill>
                <a:latin typeface="Arial" charset="0"/>
                <a:ea typeface="宋体" charset="0"/>
              </a:rPr>
              <a:t>需要多少钱、多少工作量、多少资源、以及多少时间的活动。</a:t>
            </a:r>
            <a:endParaRPr lang="en-US" altLang="zh-CN" dirty="0">
              <a:solidFill>
                <a:srgbClr val="800000"/>
              </a:solidFill>
              <a:latin typeface="Arial" charset="0"/>
              <a:ea typeface="宋体" charset="0"/>
            </a:endParaRPr>
          </a:p>
          <a:p>
            <a:pPr>
              <a:lnSpc>
                <a:spcPct val="150000"/>
              </a:lnSpc>
              <a:spcBef>
                <a:spcPct val="50000"/>
              </a:spcBef>
              <a:defRPr/>
            </a:pPr>
            <a:r>
              <a:rPr lang="zh-CN" altLang="en-US" dirty="0">
                <a:solidFill>
                  <a:srgbClr val="FF0000"/>
                </a:solidFill>
                <a:latin typeface="Arial" charset="0"/>
                <a:ea typeface="宋体" charset="0"/>
              </a:rPr>
              <a:t>人员</a:t>
            </a:r>
            <a:r>
              <a:rPr lang="zh-CN" altLang="en-US" dirty="0">
                <a:latin typeface="Arial" charset="0"/>
                <a:ea typeface="宋体" charset="0"/>
              </a:rPr>
              <a:t>：软件管理者</a:t>
            </a:r>
            <a:r>
              <a:rPr lang="en-US" altLang="zh-CN" dirty="0">
                <a:latin typeface="Arial" charset="0"/>
                <a:ea typeface="宋体" charset="0"/>
              </a:rPr>
              <a:t>――</a:t>
            </a:r>
            <a:r>
              <a:rPr lang="zh-CN" altLang="en-US" dirty="0">
                <a:latin typeface="Arial" charset="0"/>
                <a:ea typeface="宋体" charset="0"/>
              </a:rPr>
              <a:t>使用从客户和软件工程师处获得的信息以及从过去的项目收集的软件度量数据。 </a:t>
            </a:r>
          </a:p>
          <a:p>
            <a:pPr>
              <a:spcBef>
                <a:spcPct val="50000"/>
              </a:spcBef>
              <a:defRPr/>
            </a:pPr>
            <a:endParaRPr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a:lstStyle/>
          <a:p>
            <a:r>
              <a:rPr lang="zh-CN" altLang="en-US">
                <a:latin typeface="Garamond" charset="0"/>
                <a:ea typeface="宋体" charset="0"/>
              </a:rPr>
              <a:t>获取定义软件范围所需的信息</a:t>
            </a:r>
          </a:p>
        </p:txBody>
      </p:sp>
      <p:sp>
        <p:nvSpPr>
          <p:cNvPr id="78850" name="Rectangle 3"/>
          <p:cNvSpPr txBox="1">
            <a:spLocks noChangeArrowheads="1"/>
          </p:cNvSpPr>
          <p:nvPr/>
        </p:nvSpPr>
        <p:spPr bwMode="auto">
          <a:xfrm>
            <a:off x="468312" y="1125538"/>
            <a:ext cx="820814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b="1" dirty="0">
                <a:latin typeface="Arial" charset="0"/>
              </a:rPr>
              <a:t>两方都不知道说什么或问什么；两方都担心他们所说的话会被误解；两方都在想会有什么结果（有可能他们的期望完全不同）；两方都希望事情赶快完成；但同时，两方都希望能够成功。</a:t>
            </a:r>
          </a:p>
          <a:p>
            <a:pPr eaLnBrk="0" hangingPunct="0">
              <a:lnSpc>
                <a:spcPct val="150000"/>
              </a:lnSpc>
              <a:spcBef>
                <a:spcPct val="20000"/>
              </a:spcBef>
              <a:buClr>
                <a:schemeClr val="accent1"/>
              </a:buClr>
              <a:buSzPct val="65000"/>
              <a:buFont typeface="Wingdings" charset="0"/>
              <a:buChar char="n"/>
            </a:pPr>
            <a:endParaRPr kumimoji="0" lang="zh-CN" altLang="en-US" b="1" dirty="0">
              <a:latin typeface="Arial" charset="0"/>
            </a:endParaRPr>
          </a:p>
          <a:p>
            <a:pPr eaLnBrk="0" hangingPunct="0">
              <a:lnSpc>
                <a:spcPct val="150000"/>
              </a:lnSpc>
              <a:spcBef>
                <a:spcPct val="20000"/>
              </a:spcBef>
              <a:buClr>
                <a:schemeClr val="accent1"/>
              </a:buClr>
              <a:buSzPct val="65000"/>
              <a:buFont typeface="Wingdings" charset="0"/>
              <a:buChar char="n"/>
            </a:pPr>
            <a:r>
              <a:rPr kumimoji="0" lang="zh-CN" altLang="en-US" b="1" dirty="0" smtClean="0">
                <a:latin typeface="Arial" charset="0"/>
              </a:rPr>
              <a:t>我们将如何启动开发</a:t>
            </a:r>
            <a:r>
              <a:rPr kumimoji="0" lang="zh-CN" altLang="en-US" b="1" dirty="0">
                <a:latin typeface="Arial" charset="0"/>
              </a:rPr>
              <a:t>者和客户间的通信？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a:lstStyle/>
          <a:p>
            <a:r>
              <a:rPr lang="zh-CN" altLang="en-US">
                <a:latin typeface="Garamond" charset="0"/>
                <a:ea typeface="宋体" charset="0"/>
              </a:rPr>
              <a:t>获取定义软件范围所需的信息</a:t>
            </a:r>
          </a:p>
        </p:txBody>
      </p:sp>
      <p:sp>
        <p:nvSpPr>
          <p:cNvPr id="79874" name="Rectangle 3"/>
          <p:cNvSpPr txBox="1">
            <a:spLocks noChangeArrowheads="1"/>
          </p:cNvSpPr>
          <p:nvPr/>
        </p:nvSpPr>
        <p:spPr bwMode="auto">
          <a:xfrm>
            <a:off x="468313" y="1125538"/>
            <a:ext cx="7772400" cy="352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20000"/>
              </a:spcBef>
              <a:buClr>
                <a:schemeClr val="accent1"/>
              </a:buClr>
              <a:buSzPct val="65000"/>
              <a:buFont typeface="Wingdings" charset="0"/>
              <a:buChar char="n"/>
            </a:pPr>
            <a:r>
              <a:rPr kumimoji="0" lang="zh-CN" altLang="en-US" b="1" dirty="0">
                <a:latin typeface="Arial" charset="0"/>
              </a:rPr>
              <a:t>分析员开始时可以问一些与项目无关的问题。即，一组使你对总体情况有一个基本了解的问题，需要解决方案的人，所期望的解决方案的性质，以及对第一次见面的效果的评价等。</a:t>
            </a:r>
          </a:p>
          <a:p>
            <a:pPr eaLnBrk="0" hangingPunct="0">
              <a:spcBef>
                <a:spcPct val="20000"/>
              </a:spcBef>
              <a:buClr>
                <a:schemeClr val="accent1"/>
              </a:buClr>
              <a:buSzPct val="65000"/>
              <a:buFont typeface="Wingdings" charset="0"/>
              <a:buChar char="n"/>
            </a:pPr>
            <a:r>
              <a:rPr kumimoji="0" lang="zh-CN" altLang="en-US" b="1" dirty="0">
                <a:latin typeface="Arial" charset="0"/>
              </a:rPr>
              <a:t>第一组与项目无关的问题主要集中于客户、总体目标及收益上。</a:t>
            </a:r>
            <a:endParaRPr kumimoji="0" lang="en-US" altLang="zh-CN" b="1" dirty="0">
              <a:latin typeface="Arial" charset="0"/>
            </a:endParaRPr>
          </a:p>
          <a:p>
            <a:pPr eaLnBrk="0" hangingPunct="0">
              <a:spcBef>
                <a:spcPct val="20000"/>
              </a:spcBef>
              <a:buClr>
                <a:schemeClr val="accent1"/>
              </a:buClr>
              <a:buSzPct val="65000"/>
              <a:buFont typeface="Wingdings" charset="0"/>
              <a:buChar char="n"/>
            </a:pPr>
            <a:endParaRPr kumimoji="0" lang="en-US" altLang="zh-CN" b="1" dirty="0">
              <a:solidFill>
                <a:srgbClr val="FF33CC"/>
              </a:solidFill>
              <a:latin typeface="Arial" charset="0"/>
            </a:endParaRPr>
          </a:p>
          <a:p>
            <a:pPr eaLnBrk="0" hangingPunct="0">
              <a:spcBef>
                <a:spcPct val="20000"/>
              </a:spcBef>
              <a:buClr>
                <a:schemeClr val="accent1"/>
              </a:buClr>
              <a:buSzPct val="65000"/>
              <a:buFont typeface="Wingdings" charset="0"/>
              <a:buChar char="n"/>
            </a:pPr>
            <a:r>
              <a:rPr kumimoji="0" lang="zh-CN" altLang="en-US" b="1" dirty="0">
                <a:solidFill>
                  <a:srgbClr val="FF33CC"/>
                </a:solidFill>
                <a:latin typeface="Arial" charset="0"/>
              </a:rPr>
              <a:t>例如</a:t>
            </a:r>
            <a:r>
              <a:rPr kumimoji="0" lang="zh-CN" altLang="en-US" b="1" dirty="0">
                <a:solidFill>
                  <a:srgbClr val="0000FF"/>
                </a:solidFill>
                <a:latin typeface="Arial" charset="0"/>
              </a:rPr>
              <a:t>，</a:t>
            </a:r>
            <a:r>
              <a:rPr kumimoji="0" lang="zh-CN" altLang="en-US" b="1" dirty="0">
                <a:solidFill>
                  <a:srgbClr val="000090"/>
                </a:solidFill>
                <a:latin typeface="Arial" charset="0"/>
              </a:rPr>
              <a:t>分析员可能会问：</a:t>
            </a:r>
            <a:r>
              <a:rPr kumimoji="0" lang="zh-CN" altLang="en-US" b="1" dirty="0">
                <a:solidFill>
                  <a:srgbClr val="00CC00"/>
                </a:solidFill>
                <a:latin typeface="Arial" charset="0"/>
              </a:rPr>
              <a:t>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a:lstStyle/>
          <a:p>
            <a:r>
              <a:rPr lang="zh-CN" altLang="en-US">
                <a:latin typeface="Garamond" charset="0"/>
                <a:ea typeface="宋体" charset="0"/>
              </a:rPr>
              <a:t>获取定义软件范围所需的信息</a:t>
            </a:r>
          </a:p>
        </p:txBody>
      </p:sp>
      <p:sp>
        <p:nvSpPr>
          <p:cNvPr id="80898" name="Rectangle 3"/>
          <p:cNvSpPr txBox="1">
            <a:spLocks noChangeArrowheads="1"/>
          </p:cNvSpPr>
          <p:nvPr/>
        </p:nvSpPr>
        <p:spPr bwMode="auto">
          <a:xfrm>
            <a:off x="468313" y="9080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en-US" altLang="zh-CN" b="1">
                <a:latin typeface="Arial" charset="0"/>
              </a:rPr>
              <a:t>* </a:t>
            </a:r>
            <a:r>
              <a:rPr kumimoji="0" lang="zh-CN" altLang="en-US" b="1">
                <a:latin typeface="Arial" charset="0"/>
              </a:rPr>
              <a:t>谁提出了关于这项工作的要求？</a:t>
            </a:r>
          </a:p>
          <a:p>
            <a:pPr eaLnBrk="0" hangingPunct="0">
              <a:lnSpc>
                <a:spcPct val="150000"/>
              </a:lnSpc>
              <a:spcBef>
                <a:spcPct val="20000"/>
              </a:spcBef>
              <a:buClr>
                <a:schemeClr val="accent1"/>
              </a:buClr>
              <a:buSzPct val="65000"/>
              <a:buFont typeface="Wingdings" charset="0"/>
              <a:buChar char="n"/>
            </a:pPr>
            <a:r>
              <a:rPr kumimoji="0" lang="zh-CN" altLang="en-US" b="1">
                <a:latin typeface="Arial" charset="0"/>
              </a:rPr>
              <a:t>* 谁将会使用这个解决方案？</a:t>
            </a:r>
          </a:p>
          <a:p>
            <a:pPr eaLnBrk="0" hangingPunct="0">
              <a:lnSpc>
                <a:spcPct val="150000"/>
              </a:lnSpc>
              <a:spcBef>
                <a:spcPct val="20000"/>
              </a:spcBef>
              <a:buClr>
                <a:schemeClr val="accent1"/>
              </a:buClr>
              <a:buSzPct val="65000"/>
              <a:buFont typeface="Wingdings" charset="0"/>
              <a:buChar char="n"/>
            </a:pPr>
            <a:r>
              <a:rPr kumimoji="0" lang="zh-CN" altLang="en-US" b="1">
                <a:latin typeface="Arial" charset="0"/>
              </a:rPr>
              <a:t>* 成功的解决方案将获得什么经济利益？</a:t>
            </a:r>
          </a:p>
          <a:p>
            <a:pPr eaLnBrk="0" hangingPunct="0">
              <a:lnSpc>
                <a:spcPct val="150000"/>
              </a:lnSpc>
              <a:spcBef>
                <a:spcPct val="20000"/>
              </a:spcBef>
              <a:buClr>
                <a:schemeClr val="accent1"/>
              </a:buClr>
              <a:buSzPct val="65000"/>
              <a:buFont typeface="Wingdings" charset="0"/>
              <a:buChar char="n"/>
            </a:pPr>
            <a:r>
              <a:rPr kumimoji="0" lang="zh-CN" altLang="en-US" b="1">
                <a:latin typeface="Arial" charset="0"/>
              </a:rPr>
              <a:t>* 是否有另一个解决方案来源？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a:lstStyle/>
          <a:p>
            <a:r>
              <a:rPr lang="zh-CN" altLang="en-US">
                <a:latin typeface="Garamond" charset="0"/>
                <a:ea typeface="宋体" charset="0"/>
              </a:rPr>
              <a:t>获取定义软件范围所需的信息</a:t>
            </a:r>
          </a:p>
        </p:txBody>
      </p:sp>
      <p:sp>
        <p:nvSpPr>
          <p:cNvPr id="81922" name="Rectangle 3"/>
          <p:cNvSpPr txBox="1">
            <a:spLocks noChangeArrowheads="1"/>
          </p:cNvSpPr>
          <p:nvPr/>
        </p:nvSpPr>
        <p:spPr bwMode="auto">
          <a:xfrm>
            <a:off x="468313" y="1052513"/>
            <a:ext cx="83820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90000"/>
              </a:lnSpc>
              <a:spcBef>
                <a:spcPct val="20000"/>
              </a:spcBef>
              <a:buClr>
                <a:schemeClr val="accent1"/>
              </a:buClr>
              <a:buSzPct val="65000"/>
              <a:buFont typeface="Wingdings" charset="0"/>
              <a:buChar char="n"/>
            </a:pPr>
            <a:r>
              <a:rPr kumimoji="0" lang="zh-CN" altLang="en-US" sz="2800" b="1" dirty="0">
                <a:latin typeface="Arial" charset="0"/>
              </a:rPr>
              <a:t>下一组问题使得分析员能够对问题有一个更好的理解，使得客户能够谈出他或她对于解决方案的想法：</a:t>
            </a:r>
          </a:p>
          <a:p>
            <a:pPr eaLnBrk="0" hangingPunct="0">
              <a:lnSpc>
                <a:spcPct val="90000"/>
              </a:lnSpc>
              <a:spcBef>
                <a:spcPct val="20000"/>
              </a:spcBef>
              <a:buClr>
                <a:schemeClr val="accent1"/>
              </a:buClr>
              <a:buSzPct val="65000"/>
              <a:buFont typeface="Wingdings" charset="0"/>
              <a:buChar char="n"/>
            </a:pPr>
            <a:endParaRPr kumimoji="0" lang="zh-CN" altLang="en-US" sz="2800" b="1" dirty="0">
              <a:latin typeface="Arial" charset="0"/>
            </a:endParaRPr>
          </a:p>
          <a:p>
            <a:pPr eaLnBrk="0" hangingPunct="0">
              <a:lnSpc>
                <a:spcPct val="90000"/>
              </a:lnSpc>
              <a:spcBef>
                <a:spcPct val="20000"/>
              </a:spcBef>
              <a:buClr>
                <a:schemeClr val="accent1"/>
              </a:buClr>
              <a:buSzPct val="65000"/>
              <a:buFont typeface="Wingdings" charset="0"/>
              <a:buChar char="n"/>
            </a:pPr>
            <a:r>
              <a:rPr kumimoji="0" lang="zh-CN" altLang="en-US" sz="2800" b="1" dirty="0">
                <a:latin typeface="Arial" charset="0"/>
              </a:rPr>
              <a:t>* 你（用户）认为一个成功的解决方案所产生的</a:t>
            </a:r>
            <a:r>
              <a:rPr kumimoji="0" lang="zh-CN" altLang="en-US" sz="2800" b="1" dirty="0"/>
              <a:t>“</a:t>
            </a:r>
            <a:r>
              <a:rPr kumimoji="0" lang="zh-CN" altLang="en-US" sz="2800" b="1" dirty="0">
                <a:latin typeface="Arial" charset="0"/>
              </a:rPr>
              <a:t>好的</a:t>
            </a:r>
            <a:r>
              <a:rPr kumimoji="0" lang="zh-CN" altLang="en-US" sz="2800" b="1" dirty="0"/>
              <a:t>”</a:t>
            </a:r>
            <a:r>
              <a:rPr kumimoji="0" lang="zh-CN" altLang="en-US" sz="2800" b="1" dirty="0">
                <a:latin typeface="Arial" charset="0"/>
              </a:rPr>
              <a:t>输出应该具有什么特征？</a:t>
            </a:r>
          </a:p>
          <a:p>
            <a:pPr eaLnBrk="0" hangingPunct="0">
              <a:lnSpc>
                <a:spcPct val="90000"/>
              </a:lnSpc>
              <a:spcBef>
                <a:spcPct val="20000"/>
              </a:spcBef>
              <a:buClr>
                <a:schemeClr val="accent1"/>
              </a:buClr>
              <a:buSzPct val="65000"/>
              <a:buFont typeface="Wingdings" charset="0"/>
              <a:buChar char="n"/>
            </a:pPr>
            <a:r>
              <a:rPr kumimoji="0" lang="zh-CN" altLang="en-US" sz="2800" b="1" dirty="0">
                <a:latin typeface="Arial" charset="0"/>
              </a:rPr>
              <a:t>* 这个解决方案针对什么问题？</a:t>
            </a:r>
          </a:p>
          <a:p>
            <a:pPr eaLnBrk="0" hangingPunct="0">
              <a:lnSpc>
                <a:spcPct val="90000"/>
              </a:lnSpc>
              <a:spcBef>
                <a:spcPct val="20000"/>
              </a:spcBef>
              <a:buClr>
                <a:schemeClr val="accent1"/>
              </a:buClr>
              <a:buSzPct val="65000"/>
              <a:buFont typeface="Wingdings" charset="0"/>
              <a:buChar char="n"/>
            </a:pPr>
            <a:r>
              <a:rPr kumimoji="0" lang="zh-CN" altLang="en-US" sz="2800" b="1" dirty="0">
                <a:latin typeface="Arial" charset="0"/>
              </a:rPr>
              <a:t>* 你能给我显示（或描述）一下该解决方案将被使用的环境吗？</a:t>
            </a:r>
          </a:p>
          <a:p>
            <a:pPr eaLnBrk="0" hangingPunct="0">
              <a:lnSpc>
                <a:spcPct val="90000"/>
              </a:lnSpc>
              <a:spcBef>
                <a:spcPct val="20000"/>
              </a:spcBef>
              <a:buClr>
                <a:schemeClr val="accent1"/>
              </a:buClr>
              <a:buSzPct val="65000"/>
              <a:buFont typeface="Wingdings" charset="0"/>
              <a:buChar char="n"/>
            </a:pPr>
            <a:r>
              <a:rPr kumimoji="0" lang="zh-CN" altLang="en-US" sz="2800" b="1" dirty="0">
                <a:latin typeface="Arial" charset="0"/>
              </a:rPr>
              <a:t>* 是否有什么特殊的性能问题或约束会影响该解决方案被实现的方式？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a:lstStyle/>
          <a:p>
            <a:r>
              <a:rPr lang="zh-CN" altLang="en-US">
                <a:latin typeface="Garamond" charset="0"/>
                <a:ea typeface="宋体" charset="0"/>
              </a:rPr>
              <a:t>获取定义软件范围所需的信息</a:t>
            </a:r>
          </a:p>
        </p:txBody>
      </p:sp>
      <p:sp>
        <p:nvSpPr>
          <p:cNvPr id="82946" name="Rectangle 3"/>
          <p:cNvSpPr txBox="1">
            <a:spLocks noChangeArrowheads="1"/>
          </p:cNvSpPr>
          <p:nvPr/>
        </p:nvSpPr>
        <p:spPr bwMode="auto">
          <a:xfrm>
            <a:off x="323850" y="908050"/>
            <a:ext cx="8610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90000"/>
              </a:lnSpc>
              <a:spcBef>
                <a:spcPct val="20000"/>
              </a:spcBef>
              <a:buClr>
                <a:schemeClr val="accent1"/>
              </a:buClr>
              <a:buSzPct val="65000"/>
              <a:buFont typeface="Wingdings" charset="0"/>
              <a:buChar char="n"/>
            </a:pPr>
            <a:r>
              <a:rPr kumimoji="0" lang="zh-CN" altLang="en-US" sz="2800" b="1">
                <a:latin typeface="Arial" charset="0"/>
              </a:rPr>
              <a:t>这些问题能够帮助</a:t>
            </a:r>
            <a:r>
              <a:rPr kumimoji="0" lang="zh-CN" altLang="en-US" sz="2800" b="1"/>
              <a:t>“</a:t>
            </a:r>
            <a:r>
              <a:rPr kumimoji="0" lang="zh-CN" altLang="en-US" sz="2800" b="1">
                <a:latin typeface="Arial" charset="0"/>
              </a:rPr>
              <a:t>打破僵局</a:t>
            </a:r>
            <a:r>
              <a:rPr kumimoji="0" lang="zh-CN" altLang="en-US" sz="2800" b="1"/>
              <a:t>”</a:t>
            </a:r>
            <a:r>
              <a:rPr kumimoji="0" lang="zh-CN" altLang="en-US" sz="2800" b="1">
                <a:latin typeface="Arial" charset="0"/>
              </a:rPr>
              <a:t>并开始了建立项目范围所必须的通信活动。但这种问答会议的形式并不是一定会成功的。事实上，</a:t>
            </a:r>
            <a:r>
              <a:rPr kumimoji="0" lang="en-US" altLang="zh-CN" sz="2800" b="1">
                <a:latin typeface="Arial" charset="0"/>
              </a:rPr>
              <a:t>Q&amp;A</a:t>
            </a:r>
            <a:r>
              <a:rPr kumimoji="0" lang="zh-CN" altLang="en-US" sz="2800" b="1">
                <a:latin typeface="Arial" charset="0"/>
              </a:rPr>
              <a:t>（问答）形式仅应该用于第一次会面，之后应被结合了问题解决、协商及规约等多种方式的会议形式所取代。</a:t>
            </a:r>
          </a:p>
          <a:p>
            <a:pPr eaLnBrk="0" hangingPunct="0">
              <a:lnSpc>
                <a:spcPct val="90000"/>
              </a:lnSpc>
              <a:spcBef>
                <a:spcPct val="20000"/>
              </a:spcBef>
              <a:buClr>
                <a:schemeClr val="accent1"/>
              </a:buClr>
              <a:buSzPct val="65000"/>
              <a:buFont typeface="Wingdings" charset="0"/>
              <a:buChar char="n"/>
            </a:pPr>
            <a:r>
              <a:rPr kumimoji="0" lang="zh-CN" altLang="en-US" sz="2800" b="1">
                <a:solidFill>
                  <a:srgbClr val="FF0000"/>
                </a:solidFill>
                <a:latin typeface="Arial" charset="0"/>
              </a:rPr>
              <a:t>客户和软件工程师经常有一个无意识的</a:t>
            </a:r>
            <a:r>
              <a:rPr kumimoji="0" lang="zh-CN" altLang="en-US" sz="2800" b="1">
                <a:solidFill>
                  <a:srgbClr val="FF0000"/>
                </a:solidFill>
              </a:rPr>
              <a:t>“</a:t>
            </a:r>
            <a:r>
              <a:rPr kumimoji="0" lang="zh-CN" altLang="en-US" sz="2800" b="1">
                <a:solidFill>
                  <a:srgbClr val="FF0000"/>
                </a:solidFill>
                <a:latin typeface="Arial" charset="0"/>
              </a:rPr>
              <a:t>我们和他们</a:t>
            </a:r>
            <a:r>
              <a:rPr kumimoji="0" lang="zh-CN" altLang="en-US" sz="2800" b="1">
                <a:solidFill>
                  <a:srgbClr val="FF0000"/>
                </a:solidFill>
              </a:rPr>
              <a:t>”</a:t>
            </a:r>
            <a:r>
              <a:rPr kumimoji="0" lang="zh-CN" altLang="en-US" sz="2800" b="1">
                <a:solidFill>
                  <a:srgbClr val="FF0000"/>
                </a:solidFill>
                <a:latin typeface="Arial" charset="0"/>
              </a:rPr>
              <a:t>的思维定势</a:t>
            </a:r>
            <a:r>
              <a:rPr kumimoji="0" lang="zh-CN" altLang="en-US" sz="2800" b="1">
                <a:solidFill>
                  <a:srgbClr val="0000FF"/>
                </a:solidFill>
                <a:latin typeface="Arial" charset="0"/>
              </a:rPr>
              <a:t>。</a:t>
            </a:r>
            <a:r>
              <a:rPr kumimoji="0" lang="zh-CN" altLang="en-US" sz="2800" b="1">
                <a:latin typeface="Arial" charset="0"/>
              </a:rPr>
              <a:t>不是工作为一个小组去标识和精化需求，而是各方定义自己</a:t>
            </a:r>
            <a:r>
              <a:rPr kumimoji="0" lang="zh-CN" altLang="en-US" sz="2800" b="1"/>
              <a:t>“</a:t>
            </a:r>
            <a:r>
              <a:rPr kumimoji="0" lang="zh-CN" altLang="en-US" sz="2800" b="1">
                <a:latin typeface="Arial" charset="0"/>
              </a:rPr>
              <a:t>边界</a:t>
            </a:r>
            <a:r>
              <a:rPr kumimoji="0" lang="zh-CN" altLang="en-US" sz="2800" b="1"/>
              <a:t>”</a:t>
            </a:r>
            <a:r>
              <a:rPr kumimoji="0" lang="zh-CN" altLang="en-US" sz="2800" b="1">
                <a:latin typeface="Arial" charset="0"/>
              </a:rPr>
              <a:t>并通过一系列的备忘录、正式意见书、文档、以及提问和回答会话而通信。历史已经证明，这样的方法不能很好地工作。误解充斥、重要的信息被忽略、以及成功的工作关系永不能建立。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p:txBody>
          <a:bodyPr/>
          <a:lstStyle/>
          <a:p>
            <a:r>
              <a:rPr lang="zh-CN" altLang="en-US">
                <a:latin typeface="Garamond" charset="0"/>
                <a:ea typeface="宋体" charset="0"/>
              </a:rPr>
              <a:t>可行性</a:t>
            </a:r>
          </a:p>
        </p:txBody>
      </p:sp>
      <p:sp>
        <p:nvSpPr>
          <p:cNvPr id="83970" name="Rectangle 3"/>
          <p:cNvSpPr txBox="1">
            <a:spLocks noChangeArrowheads="1"/>
          </p:cNvSpPr>
          <p:nvPr/>
        </p:nvSpPr>
        <p:spPr bwMode="auto">
          <a:xfrm>
            <a:off x="468313" y="9810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90000"/>
              </a:lnSpc>
              <a:spcBef>
                <a:spcPct val="20000"/>
              </a:spcBef>
              <a:buClr>
                <a:schemeClr val="accent1"/>
              </a:buClr>
              <a:buSzPct val="65000"/>
              <a:buFont typeface="Wingdings" charset="0"/>
              <a:buChar char="n"/>
            </a:pPr>
            <a:r>
              <a:rPr kumimoji="0" lang="zh-CN" altLang="en-US" sz="2800" b="1">
                <a:latin typeface="Arial" charset="0"/>
              </a:rPr>
              <a:t>一旦范围已经被标识出来（通过客户的合作），人们自然会问：</a:t>
            </a:r>
            <a:r>
              <a:rPr kumimoji="0" lang="zh-CN" altLang="en-US" sz="2800" b="1"/>
              <a:t>“</a:t>
            </a:r>
            <a:r>
              <a:rPr kumimoji="0" lang="zh-CN" altLang="en-US" sz="2800" b="1">
                <a:latin typeface="Arial" charset="0"/>
              </a:rPr>
              <a:t>我们能够建造软件以满足该范围吗？项目是可行的吗？</a:t>
            </a:r>
            <a:r>
              <a:rPr kumimoji="0" lang="zh-CN" altLang="en-US" sz="2800" b="1"/>
              <a:t>”</a:t>
            </a:r>
            <a:endParaRPr kumimoji="0" lang="zh-CN" altLang="en-US" sz="2800" b="1">
              <a:latin typeface="Arial" charset="0"/>
            </a:endParaRPr>
          </a:p>
          <a:p>
            <a:pPr eaLnBrk="0" hangingPunct="0">
              <a:lnSpc>
                <a:spcPct val="90000"/>
              </a:lnSpc>
              <a:spcBef>
                <a:spcPct val="20000"/>
              </a:spcBef>
              <a:buClr>
                <a:schemeClr val="accent1"/>
              </a:buClr>
              <a:buSzPct val="65000"/>
              <a:buFont typeface="Wingdings" charset="0"/>
              <a:buChar char="n"/>
            </a:pPr>
            <a:r>
              <a:rPr kumimoji="0" lang="zh-CN" altLang="en-US" sz="2800" b="1">
                <a:latin typeface="Arial" charset="0"/>
              </a:rPr>
              <a:t>经常的情形是：软件工程师匆匆越过这些问题，最终陷入从开始就注定有问题的项目泥潭中。</a:t>
            </a:r>
          </a:p>
          <a:p>
            <a:pPr eaLnBrk="0" hangingPunct="0">
              <a:lnSpc>
                <a:spcPct val="90000"/>
              </a:lnSpc>
              <a:spcBef>
                <a:spcPct val="20000"/>
              </a:spcBef>
              <a:buClr>
                <a:schemeClr val="accent1"/>
              </a:buClr>
              <a:buSzPct val="65000"/>
              <a:buFont typeface="Wingdings" charset="0"/>
              <a:buChar char="n"/>
            </a:pPr>
            <a:endParaRPr kumimoji="0" lang="zh-CN" altLang="en-US" sz="2800" b="1">
              <a:latin typeface="Arial" charset="0"/>
            </a:endParaRPr>
          </a:p>
          <a:p>
            <a:pPr eaLnBrk="0" hangingPunct="0">
              <a:lnSpc>
                <a:spcPct val="90000"/>
              </a:lnSpc>
              <a:spcBef>
                <a:spcPct val="20000"/>
              </a:spcBef>
              <a:buClr>
                <a:schemeClr val="accent1"/>
              </a:buClr>
              <a:buSzPct val="65000"/>
              <a:buFont typeface="Wingdings" charset="0"/>
              <a:buChar char="n"/>
            </a:pPr>
            <a:r>
              <a:rPr kumimoji="0" lang="zh-CN" altLang="en-US" sz="2800" b="1">
                <a:latin typeface="Arial" charset="0"/>
              </a:rPr>
              <a:t>并非每件可想象的事情均是可行的，对软件而言更是如此，相反，</a:t>
            </a:r>
            <a:r>
              <a:rPr kumimoji="0" lang="zh-CN" altLang="en-US" sz="2800" b="1">
                <a:solidFill>
                  <a:srgbClr val="FF0000"/>
                </a:solidFill>
                <a:latin typeface="Arial" charset="0"/>
              </a:rPr>
              <a:t>软件可行性有四个固定的维</a:t>
            </a:r>
            <a:r>
              <a:rPr kumimoji="0" lang="zh-CN" altLang="en-US" sz="2800" b="1">
                <a:solidFill>
                  <a:srgbClr val="0000FF"/>
                </a:solidFill>
                <a:latin typeface="Arial" charset="0"/>
              </a:rPr>
              <a:t>：</a:t>
            </a:r>
            <a:r>
              <a:rPr kumimoji="0" lang="zh-CN" altLang="en-US" sz="2800" b="1">
                <a:latin typeface="Arial" charset="0"/>
              </a:rPr>
              <a:t>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a:lstStyle/>
          <a:p>
            <a:r>
              <a:rPr lang="zh-CN" altLang="en-US">
                <a:latin typeface="Garamond" charset="0"/>
                <a:ea typeface="宋体" charset="0"/>
              </a:rPr>
              <a:t>可行性</a:t>
            </a:r>
          </a:p>
        </p:txBody>
      </p:sp>
      <p:sp>
        <p:nvSpPr>
          <p:cNvPr id="84994" name="Rectangle 3"/>
          <p:cNvSpPr txBox="1">
            <a:spLocks noChangeArrowheads="1"/>
          </p:cNvSpPr>
          <p:nvPr/>
        </p:nvSpPr>
        <p:spPr bwMode="auto">
          <a:xfrm>
            <a:off x="468313" y="9810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20000"/>
              </a:spcBef>
              <a:buClr>
                <a:schemeClr val="accent1"/>
              </a:buClr>
              <a:buSzPct val="65000"/>
              <a:buFont typeface="Wingdings" charset="0"/>
              <a:buChar char="n"/>
            </a:pPr>
            <a:r>
              <a:rPr kumimoji="0" lang="zh-CN" altLang="en-US" sz="2800" b="1">
                <a:solidFill>
                  <a:schemeClr val="tx2"/>
                </a:solidFill>
                <a:latin typeface="Arial" charset="0"/>
              </a:rPr>
              <a:t>技术</a:t>
            </a:r>
            <a:r>
              <a:rPr kumimoji="0" lang="en-US" altLang="zh-CN" sz="2800" b="1">
                <a:latin typeface="Arial" charset="0"/>
              </a:rPr>
              <a:t>――</a:t>
            </a:r>
            <a:r>
              <a:rPr kumimoji="0" lang="zh-CN" altLang="en-US" sz="2800" b="1">
                <a:latin typeface="Arial" charset="0"/>
              </a:rPr>
              <a:t>项目是技术可行的吗？它是具有先进水平的吗？缺陷可以被减少到满足应用要求的程度吗？</a:t>
            </a:r>
          </a:p>
          <a:p>
            <a:pPr eaLnBrk="0" hangingPunct="0">
              <a:spcBef>
                <a:spcPct val="20000"/>
              </a:spcBef>
              <a:buClr>
                <a:schemeClr val="accent1"/>
              </a:buClr>
              <a:buSzPct val="65000"/>
              <a:buFont typeface="Wingdings" charset="0"/>
              <a:buChar char="n"/>
            </a:pPr>
            <a:r>
              <a:rPr kumimoji="0" lang="zh-CN" altLang="en-US" sz="2800" b="1">
                <a:solidFill>
                  <a:schemeClr val="tx2"/>
                </a:solidFill>
                <a:latin typeface="Arial" charset="0"/>
              </a:rPr>
              <a:t>经济</a:t>
            </a:r>
            <a:r>
              <a:rPr kumimoji="0" lang="en-US" altLang="zh-CN" sz="2800" b="1">
                <a:latin typeface="Arial" charset="0"/>
              </a:rPr>
              <a:t>――</a:t>
            </a:r>
            <a:r>
              <a:rPr kumimoji="0" lang="zh-CN" altLang="en-US" sz="2800" b="1">
                <a:latin typeface="Arial" charset="0"/>
              </a:rPr>
              <a:t>它是经济可行的吗？开发可以在开发组织、它的客户、或市场可以支付的成本范围内完成吗？</a:t>
            </a:r>
          </a:p>
          <a:p>
            <a:pPr eaLnBrk="0" hangingPunct="0">
              <a:spcBef>
                <a:spcPct val="20000"/>
              </a:spcBef>
              <a:buClr>
                <a:schemeClr val="accent1"/>
              </a:buClr>
              <a:buSzPct val="65000"/>
              <a:buFont typeface="Wingdings" charset="0"/>
              <a:buChar char="n"/>
            </a:pPr>
            <a:r>
              <a:rPr kumimoji="0" lang="zh-CN" altLang="en-US" sz="2800" b="1">
                <a:solidFill>
                  <a:schemeClr val="tx2"/>
                </a:solidFill>
                <a:latin typeface="Arial" charset="0"/>
              </a:rPr>
              <a:t>时间</a:t>
            </a:r>
            <a:r>
              <a:rPr kumimoji="0" lang="en-US" altLang="zh-CN" sz="2800" b="1">
                <a:latin typeface="Arial" charset="0"/>
              </a:rPr>
              <a:t>――</a:t>
            </a:r>
            <a:r>
              <a:rPr kumimoji="0" lang="zh-CN" altLang="en-US" sz="2800" b="1">
                <a:latin typeface="Arial" charset="0"/>
              </a:rPr>
              <a:t>项目的应市时间可以击败竞争者吗？</a:t>
            </a:r>
          </a:p>
          <a:p>
            <a:pPr eaLnBrk="0" hangingPunct="0">
              <a:spcBef>
                <a:spcPct val="20000"/>
              </a:spcBef>
              <a:buClr>
                <a:schemeClr val="accent1"/>
              </a:buClr>
              <a:buSzPct val="65000"/>
              <a:buFont typeface="Wingdings" charset="0"/>
              <a:buChar char="n"/>
            </a:pPr>
            <a:r>
              <a:rPr kumimoji="0" lang="zh-CN" altLang="en-US" sz="2800" b="1">
                <a:solidFill>
                  <a:schemeClr val="tx2"/>
                </a:solidFill>
                <a:latin typeface="Arial" charset="0"/>
              </a:rPr>
              <a:t>资源</a:t>
            </a:r>
            <a:r>
              <a:rPr kumimoji="0" lang="en-US" altLang="zh-CN" sz="2800" b="1">
                <a:latin typeface="Arial" charset="0"/>
              </a:rPr>
              <a:t>――</a:t>
            </a:r>
            <a:r>
              <a:rPr kumimoji="0" lang="zh-CN" altLang="en-US" sz="2800" b="1">
                <a:latin typeface="Arial" charset="0"/>
              </a:rPr>
              <a:t>组织拥有成功所需要的资源吗？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1520" y="-27384"/>
            <a:ext cx="7772400" cy="914400"/>
          </a:xfrm>
        </p:spPr>
        <p:txBody>
          <a:bodyPr/>
          <a:lstStyle/>
          <a:p>
            <a:pPr>
              <a:defRPr/>
            </a:pPr>
            <a:r>
              <a:rPr lang="zh-CN" altLang="en-US">
                <a:effectLst>
                  <a:outerShdw blurRad="38100" dist="38100" dir="2700000" algn="tl">
                    <a:srgbClr val="C0C0C0"/>
                  </a:outerShdw>
                </a:effectLst>
                <a:cs typeface="+mj-cs"/>
              </a:rPr>
              <a:t>可行性</a:t>
            </a:r>
          </a:p>
        </p:txBody>
      </p:sp>
      <p:sp>
        <p:nvSpPr>
          <p:cNvPr id="24579" name="Rectangle 3"/>
          <p:cNvSpPr>
            <a:spLocks noGrp="1" noChangeArrowheads="1"/>
          </p:cNvSpPr>
          <p:nvPr>
            <p:ph idx="1"/>
          </p:nvPr>
        </p:nvSpPr>
        <p:spPr>
          <a:xfrm>
            <a:off x="0" y="1066800"/>
            <a:ext cx="9144000" cy="5791200"/>
          </a:xfrm>
        </p:spPr>
        <p:txBody>
          <a:bodyPr/>
          <a:lstStyle/>
          <a:p>
            <a:pPr>
              <a:buFont typeface="Arial"/>
              <a:buChar char="•"/>
              <a:defRPr/>
            </a:pPr>
            <a:r>
              <a:rPr lang="zh-CN" altLang="en-US" dirty="0">
                <a:latin typeface="Arial" charset="0"/>
                <a:ea typeface="宋体" charset="0"/>
              </a:rPr>
              <a:t>技术</a:t>
            </a:r>
          </a:p>
          <a:p>
            <a:pPr lvl="1">
              <a:defRPr/>
            </a:pPr>
            <a:r>
              <a:rPr lang="zh-CN" altLang="en-US" dirty="0">
                <a:latin typeface="宋体" charset="0"/>
                <a:ea typeface="宋体" charset="0"/>
              </a:rPr>
              <a:t>根据客户提出的系统功能、性能及实现系统的各项约束条件，从技术角度研究实现系统的可行性</a:t>
            </a:r>
            <a:r>
              <a:rPr lang="zh-CN" altLang="en-US" dirty="0">
                <a:latin typeface="Arial" charset="0"/>
                <a:ea typeface="宋体" charset="0"/>
              </a:rPr>
              <a:t> </a:t>
            </a:r>
          </a:p>
          <a:p>
            <a:pPr>
              <a:buFont typeface="Arial"/>
              <a:buChar char="•"/>
              <a:defRPr/>
            </a:pPr>
            <a:r>
              <a:rPr lang="zh-CN" altLang="en-US" dirty="0">
                <a:latin typeface="Arial" charset="0"/>
                <a:ea typeface="宋体" charset="0"/>
              </a:rPr>
              <a:t>经济</a:t>
            </a:r>
          </a:p>
          <a:p>
            <a:pPr lvl="1">
              <a:defRPr/>
            </a:pPr>
            <a:r>
              <a:rPr lang="zh-CN" altLang="en-US" dirty="0">
                <a:latin typeface="宋体" charset="0"/>
                <a:ea typeface="宋体" charset="0"/>
              </a:rPr>
              <a:t>进行成本效益分析，评估项目的开发成本，分析系统开发对其他产品或利润的影响。</a:t>
            </a:r>
            <a:r>
              <a:rPr lang="zh-CN" altLang="en-US" dirty="0">
                <a:latin typeface="Arial" charset="0"/>
                <a:ea typeface="宋体" charset="0"/>
              </a:rPr>
              <a:t> </a:t>
            </a:r>
          </a:p>
          <a:p>
            <a:pPr>
              <a:buFont typeface="Arial"/>
              <a:buChar char="•"/>
              <a:defRPr/>
            </a:pPr>
            <a:r>
              <a:rPr lang="zh-CN" altLang="en-US" dirty="0">
                <a:latin typeface="Arial" charset="0"/>
                <a:ea typeface="宋体" charset="0"/>
              </a:rPr>
              <a:t>时间</a:t>
            </a:r>
          </a:p>
          <a:p>
            <a:pPr>
              <a:buFont typeface="Arial"/>
              <a:buChar char="•"/>
              <a:defRPr/>
            </a:pPr>
            <a:r>
              <a:rPr lang="zh-CN" altLang="en-US" dirty="0">
                <a:latin typeface="Arial" charset="0"/>
                <a:ea typeface="宋体" charset="0"/>
              </a:rPr>
              <a:t>资源</a:t>
            </a:r>
          </a:p>
          <a:p>
            <a:pPr>
              <a:buFont typeface="Arial"/>
              <a:buChar char="•"/>
              <a:defRPr/>
            </a:pPr>
            <a:r>
              <a:rPr lang="zh-CN" altLang="en-US" dirty="0">
                <a:latin typeface="Arial" charset="0"/>
                <a:ea typeface="宋体" charset="0"/>
              </a:rPr>
              <a:t>法律</a:t>
            </a:r>
          </a:p>
          <a:p>
            <a:pPr lvl="1">
              <a:defRPr/>
            </a:pPr>
            <a:r>
              <a:rPr lang="zh-CN" altLang="en-US" dirty="0">
                <a:latin typeface="宋体" charset="0"/>
                <a:ea typeface="宋体" charset="0"/>
              </a:rPr>
              <a:t>系统开发过程可能涉及的各种侵权、责任以及其它法律问题。</a:t>
            </a:r>
            <a:r>
              <a:rPr lang="zh-CN" altLang="en-US" dirty="0">
                <a:latin typeface="Arial" charset="0"/>
                <a:ea typeface="宋体" charset="0"/>
              </a:rPr>
              <a:t>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p:txBody>
          <a:bodyPr/>
          <a:lstStyle/>
          <a:p>
            <a:r>
              <a:rPr lang="zh-CN" altLang="en-US">
                <a:latin typeface="Garamond" charset="0"/>
                <a:ea typeface="宋体" charset="0"/>
              </a:rPr>
              <a:t>资源</a:t>
            </a:r>
          </a:p>
        </p:txBody>
      </p:sp>
      <p:sp>
        <p:nvSpPr>
          <p:cNvPr id="87042" name="Rectangle 3"/>
          <p:cNvSpPr txBox="1">
            <a:spLocks noChangeArrowheads="1"/>
          </p:cNvSpPr>
          <p:nvPr/>
        </p:nvSpPr>
        <p:spPr bwMode="auto">
          <a:xfrm>
            <a:off x="395288" y="981075"/>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20000"/>
              </a:spcBef>
              <a:buClr>
                <a:schemeClr val="accent1"/>
              </a:buClr>
              <a:buSzPct val="65000"/>
              <a:buFont typeface="Wingdings" charset="0"/>
              <a:buChar char="n"/>
            </a:pPr>
            <a:r>
              <a:rPr kumimoji="0" lang="zh-CN" altLang="en-US" sz="2800" b="1" dirty="0">
                <a:solidFill>
                  <a:srgbClr val="000000"/>
                </a:solidFill>
                <a:latin typeface="Arial" charset="0"/>
              </a:rPr>
              <a:t>软件计划的第二个任务是</a:t>
            </a:r>
            <a:r>
              <a:rPr kumimoji="0" lang="zh-CN" altLang="en-US" sz="2800" b="1" dirty="0">
                <a:solidFill>
                  <a:srgbClr val="FF0000"/>
                </a:solidFill>
                <a:latin typeface="Arial" charset="0"/>
              </a:rPr>
              <a:t>估算完成软件开发工作所需的资源</a:t>
            </a:r>
            <a:r>
              <a:rPr kumimoji="0" lang="zh-CN" altLang="en-US" sz="2800" b="1" dirty="0">
                <a:solidFill>
                  <a:srgbClr val="0000FF"/>
                </a:solidFill>
                <a:latin typeface="Arial" charset="0"/>
              </a:rPr>
              <a:t>。</a:t>
            </a:r>
          </a:p>
          <a:p>
            <a:pPr eaLnBrk="0" hangingPunct="0">
              <a:spcBef>
                <a:spcPct val="20000"/>
              </a:spcBef>
              <a:buClr>
                <a:schemeClr val="accent1"/>
              </a:buClr>
              <a:buSzPct val="65000"/>
              <a:buFont typeface="Wingdings" charset="0"/>
              <a:buChar char="n"/>
            </a:pPr>
            <a:r>
              <a:rPr kumimoji="0" lang="zh-CN" altLang="en-US" sz="2800" b="1" dirty="0">
                <a:solidFill>
                  <a:srgbClr val="FF0000"/>
                </a:solidFill>
                <a:latin typeface="Arial" charset="0"/>
              </a:rPr>
              <a:t>开发环境</a:t>
            </a:r>
            <a:r>
              <a:rPr kumimoji="0" lang="en-US" altLang="zh-CN" sz="2800" b="1" dirty="0">
                <a:latin typeface="Arial" charset="0"/>
              </a:rPr>
              <a:t>――</a:t>
            </a:r>
            <a:r>
              <a:rPr kumimoji="0" lang="zh-CN" altLang="en-US" sz="2800" b="1" dirty="0">
                <a:solidFill>
                  <a:schemeClr val="accent2"/>
                </a:solidFill>
                <a:latin typeface="Arial" charset="0"/>
              </a:rPr>
              <a:t>硬件及软件工具</a:t>
            </a:r>
            <a:r>
              <a:rPr kumimoji="0" lang="en-US" altLang="zh-CN" sz="2800" b="1" dirty="0">
                <a:latin typeface="Arial" charset="0"/>
              </a:rPr>
              <a:t>――</a:t>
            </a:r>
            <a:r>
              <a:rPr kumimoji="0" lang="zh-CN" altLang="en-US" sz="2800" b="1" dirty="0">
                <a:latin typeface="Arial" charset="0"/>
              </a:rPr>
              <a:t>处于资源金字塔的底层，提供支持开发工作的基础。再高一层是可</a:t>
            </a:r>
            <a:r>
              <a:rPr kumimoji="0" lang="zh-CN" altLang="en-US" sz="2800" b="1" dirty="0">
                <a:solidFill>
                  <a:schemeClr val="accent2"/>
                </a:solidFill>
                <a:latin typeface="Arial" charset="0"/>
              </a:rPr>
              <a:t>复用软件构件</a:t>
            </a:r>
            <a:r>
              <a:rPr kumimoji="0" lang="en-US" altLang="zh-CN" sz="2800" b="1" dirty="0">
                <a:latin typeface="Arial" charset="0"/>
              </a:rPr>
              <a:t>――</a:t>
            </a:r>
            <a:r>
              <a:rPr kumimoji="0" lang="zh-CN" altLang="en-US" sz="2800" b="1" dirty="0">
                <a:latin typeface="Arial" charset="0"/>
              </a:rPr>
              <a:t>软件建筑块，能够极大地降低开发成本并提早交付时间。在金字塔的顶端是主要的资源</a:t>
            </a:r>
            <a:r>
              <a:rPr kumimoji="0" lang="en-US" altLang="zh-CN" sz="2800" b="1" dirty="0">
                <a:latin typeface="Arial" charset="0"/>
              </a:rPr>
              <a:t>――</a:t>
            </a:r>
            <a:r>
              <a:rPr kumimoji="0" lang="zh-CN" altLang="en-US" sz="2800" b="1" dirty="0">
                <a:solidFill>
                  <a:schemeClr val="accent2"/>
                </a:solidFill>
                <a:latin typeface="Arial" charset="0"/>
              </a:rPr>
              <a:t>人员</a:t>
            </a:r>
            <a:r>
              <a:rPr kumimoji="0" lang="zh-CN" altLang="en-US" sz="2800" b="1" dirty="0">
                <a:latin typeface="Arial" charset="0"/>
              </a:rPr>
              <a:t>。每一类资源都由四个特征来说明：资源描述、可用性陈述、需要该资源的时间、及该资源被使用的持续时间。后两个特征可以看成是时间窗口。对于一个特定的窗口而言，资源的可用性必须在开发的最初期就建立起来。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p:txBody>
          <a:bodyPr/>
          <a:lstStyle/>
          <a:p>
            <a:r>
              <a:rPr lang="zh-CN" altLang="en-US">
                <a:latin typeface="Garamond" charset="0"/>
                <a:ea typeface="宋体" charset="0"/>
              </a:rPr>
              <a:t>资源</a:t>
            </a:r>
          </a:p>
        </p:txBody>
      </p:sp>
      <p:pic>
        <p:nvPicPr>
          <p:cNvPr id="88066" name="Picture 3">
            <a:hlinkClick r:id="" action="ppaction://hlinkshowjump?jump=previousslid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1075"/>
            <a:ext cx="777240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r>
              <a:rPr lang="zh-CN" altLang="en-US">
                <a:latin typeface="Garamond" charset="0"/>
                <a:ea typeface="宋体" charset="0"/>
              </a:rPr>
              <a:t>估算</a:t>
            </a:r>
          </a:p>
        </p:txBody>
      </p:sp>
      <p:sp>
        <p:nvSpPr>
          <p:cNvPr id="61442" name="内容占位符 2"/>
          <p:cNvSpPr>
            <a:spLocks noGrp="1"/>
          </p:cNvSpPr>
          <p:nvPr>
            <p:ph idx="1"/>
          </p:nvPr>
        </p:nvSpPr>
        <p:spPr>
          <a:xfrm>
            <a:off x="395536" y="1124744"/>
            <a:ext cx="8229600" cy="3925887"/>
          </a:xfrm>
        </p:spPr>
        <p:txBody>
          <a:bodyPr/>
          <a:lstStyle/>
          <a:p>
            <a:pPr>
              <a:lnSpc>
                <a:spcPct val="90000"/>
              </a:lnSpc>
            </a:pPr>
            <a:r>
              <a:rPr lang="zh-CN" altLang="en-US" dirty="0">
                <a:solidFill>
                  <a:srgbClr val="000000"/>
                </a:solidFill>
                <a:latin typeface="Arial" charset="0"/>
                <a:ea typeface="宋体" charset="0"/>
              </a:rPr>
              <a:t>在项目可以开始前，管理者和软件小组必须估算将要完成的工作、将需要的资源、以及从开始到完成所需要的时间。</a:t>
            </a:r>
            <a:r>
              <a:rPr lang="zh-CN" altLang="en-US" dirty="0">
                <a:solidFill>
                  <a:srgbClr val="FF0000"/>
                </a:solidFill>
                <a:latin typeface="Arial" charset="0"/>
                <a:ea typeface="宋体" charset="0"/>
              </a:rPr>
              <a:t>无论何时进行估算，我们都是在预测未来，并会接受某种程度的不确定性。</a:t>
            </a:r>
            <a:r>
              <a:rPr lang="zh-CN" altLang="en-US" dirty="0">
                <a:solidFill>
                  <a:srgbClr val="000000"/>
                </a:solidFill>
                <a:latin typeface="Arial" charset="0"/>
                <a:ea typeface="宋体" charset="0"/>
              </a:rPr>
              <a:t>引用</a:t>
            </a:r>
            <a:r>
              <a:rPr lang="en-US" altLang="zh-CN" dirty="0" err="1">
                <a:solidFill>
                  <a:srgbClr val="000000"/>
                </a:solidFill>
                <a:latin typeface="Arial" charset="0"/>
                <a:ea typeface="宋体" charset="0"/>
              </a:rPr>
              <a:t>Frederish</a:t>
            </a:r>
            <a:r>
              <a:rPr lang="en-US" altLang="zh-CN" dirty="0">
                <a:solidFill>
                  <a:srgbClr val="000000"/>
                </a:solidFill>
                <a:latin typeface="Arial" charset="0"/>
                <a:ea typeface="宋体" charset="0"/>
              </a:rPr>
              <a:t> Brooks</a:t>
            </a:r>
            <a:r>
              <a:rPr lang="zh-CN" altLang="en-US" dirty="0">
                <a:solidFill>
                  <a:srgbClr val="000000"/>
                </a:solidFill>
                <a:latin typeface="Arial" charset="0"/>
                <a:ea typeface="宋体" charset="0"/>
              </a:rPr>
              <a:t>的话：</a:t>
            </a:r>
          </a:p>
          <a:p>
            <a:pPr>
              <a:lnSpc>
                <a:spcPct val="90000"/>
              </a:lnSpc>
            </a:pPr>
            <a:endParaRPr lang="zh-CN" altLang="en-US" dirty="0">
              <a:latin typeface="Arial" charset="0"/>
              <a:ea typeface="宋体" charset="0"/>
            </a:endParaRPr>
          </a:p>
          <a:p>
            <a:pPr>
              <a:lnSpc>
                <a:spcPct val="90000"/>
              </a:lnSpc>
            </a:pPr>
            <a:r>
              <a:rPr lang="zh-CN" altLang="en-US" dirty="0">
                <a:latin typeface="Arial" charset="0"/>
                <a:ea typeface="楷体_GB2312" charset="0"/>
                <a:cs typeface="楷体_GB2312" charset="0"/>
              </a:rPr>
              <a:t>我们的估算技术发展缓慢。更为严重的是，它们隐含了一个很不正确的假设，即</a:t>
            </a:r>
            <a:r>
              <a:rPr lang="zh-CN" altLang="en-US" dirty="0">
                <a:latin typeface="Times New Roman" charset="0"/>
                <a:ea typeface="楷体_GB2312" charset="0"/>
                <a:cs typeface="楷体_GB2312" charset="0"/>
              </a:rPr>
              <a:t>“</a:t>
            </a:r>
            <a:r>
              <a:rPr lang="zh-CN" altLang="en-US" dirty="0">
                <a:latin typeface="Arial" charset="0"/>
                <a:ea typeface="楷体_GB2312" charset="0"/>
                <a:cs typeface="楷体_GB2312" charset="0"/>
              </a:rPr>
              <a:t>一切都会好的</a:t>
            </a:r>
            <a:r>
              <a:rPr lang="zh-CN" altLang="en-US" dirty="0">
                <a:latin typeface="Times New Roman" charset="0"/>
                <a:ea typeface="楷体_GB2312" charset="0"/>
                <a:cs typeface="楷体_GB2312" charset="0"/>
              </a:rPr>
              <a:t>”</a:t>
            </a:r>
            <a:r>
              <a:rPr lang="en-US" altLang="zh-CN" dirty="0">
                <a:latin typeface="Arial" charset="0"/>
                <a:ea typeface="楷体_GB2312" charset="0"/>
                <a:cs typeface="楷体_GB2312" charset="0"/>
              </a:rPr>
              <a:t>......</a:t>
            </a:r>
            <a:r>
              <a:rPr lang="zh-CN" altLang="en-US" dirty="0">
                <a:latin typeface="Arial" charset="0"/>
                <a:ea typeface="楷体_GB2312" charset="0"/>
                <a:cs typeface="楷体_GB2312" charset="0"/>
              </a:rPr>
              <a:t>；因为我们对自己的估算没有把握，软件管理者常常缺少让人们得到一个好产品的信心。</a:t>
            </a:r>
            <a:r>
              <a:rPr lang="zh-CN" altLang="en-US" dirty="0">
                <a:latin typeface="Arial" charset="0"/>
                <a:ea typeface="宋体" charset="0"/>
              </a:rPr>
              <a:t> </a:t>
            </a:r>
          </a:p>
          <a:p>
            <a:endParaRPr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资源</a:t>
            </a:r>
          </a:p>
        </p:txBody>
      </p:sp>
      <p:sp>
        <p:nvSpPr>
          <p:cNvPr id="89090" name="Rectangle 6"/>
          <p:cNvSpPr>
            <a:spLocks noChangeArrowheads="1"/>
          </p:cNvSpPr>
          <p:nvPr/>
        </p:nvSpPr>
        <p:spPr bwMode="auto">
          <a:xfrm>
            <a:off x="3276600" y="2133600"/>
            <a:ext cx="1524000" cy="1524000"/>
          </a:xfrm>
          <a:prstGeom prst="rect">
            <a:avLst/>
          </a:prstGeom>
          <a:solidFill>
            <a:srgbClr val="C0C0C0"/>
          </a:solidFill>
          <a:ln w="9525">
            <a:solidFill>
              <a:schemeClr val="tx1"/>
            </a:solidFill>
            <a:miter lim="800000"/>
            <a:headEnd/>
            <a:tailEnd/>
          </a:ln>
        </p:spPr>
        <p:txBody>
          <a:bodyPr wrap="none" anchor="ctr"/>
          <a:lstStyle/>
          <a:p>
            <a:endParaRPr lang="zh-CN" altLang="en-US"/>
          </a:p>
        </p:txBody>
      </p:sp>
      <p:sp>
        <p:nvSpPr>
          <p:cNvPr id="6151" name="Text Box 7"/>
          <p:cNvSpPr txBox="1">
            <a:spLocks noChangeArrowheads="1"/>
          </p:cNvSpPr>
          <p:nvPr/>
        </p:nvSpPr>
        <p:spPr bwMode="auto">
          <a:xfrm>
            <a:off x="3276600" y="2590800"/>
            <a:ext cx="1524000" cy="5191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800" b="1" smtClean="0">
                <a:effectLst>
                  <a:outerShdw blurRad="38100" dist="38100" dir="2700000" algn="tl">
                    <a:srgbClr val="DDDDDD"/>
                  </a:outerShdw>
                </a:effectLst>
              </a:rPr>
              <a:t>项目</a:t>
            </a:r>
          </a:p>
        </p:txBody>
      </p:sp>
      <p:grpSp>
        <p:nvGrpSpPr>
          <p:cNvPr id="89092" name="Group 11"/>
          <p:cNvGrpSpPr>
            <a:grpSpLocks/>
          </p:cNvGrpSpPr>
          <p:nvPr/>
        </p:nvGrpSpPr>
        <p:grpSpPr bwMode="auto">
          <a:xfrm>
            <a:off x="2209800" y="1371600"/>
            <a:ext cx="1524000" cy="990600"/>
            <a:chOff x="1392" y="864"/>
            <a:chExt cx="960" cy="624"/>
          </a:xfrm>
        </p:grpSpPr>
        <p:sp>
          <p:nvSpPr>
            <p:cNvPr id="89118" name="Oval 8"/>
            <p:cNvSpPr>
              <a:spLocks noChangeArrowheads="1"/>
            </p:cNvSpPr>
            <p:nvPr/>
          </p:nvSpPr>
          <p:spPr bwMode="auto">
            <a:xfrm>
              <a:off x="1584" y="864"/>
              <a:ext cx="624" cy="624"/>
            </a:xfrm>
            <a:prstGeom prst="ellipse">
              <a:avLst/>
            </a:prstGeom>
            <a:solidFill>
              <a:srgbClr val="C0C0C0"/>
            </a:solidFill>
            <a:ln w="9525">
              <a:solidFill>
                <a:schemeClr val="tx1"/>
              </a:solidFill>
              <a:round/>
              <a:headEnd/>
              <a:tailEnd/>
            </a:ln>
          </p:spPr>
          <p:txBody>
            <a:bodyPr wrap="none" anchor="ctr"/>
            <a:lstStyle/>
            <a:p>
              <a:endParaRPr lang="zh-CN" altLang="en-US"/>
            </a:p>
          </p:txBody>
        </p:sp>
        <p:sp>
          <p:nvSpPr>
            <p:cNvPr id="6154" name="Text Box 10"/>
            <p:cNvSpPr txBox="1">
              <a:spLocks noChangeArrowheads="1"/>
            </p:cNvSpPr>
            <p:nvPr/>
          </p:nvSpPr>
          <p:spPr bwMode="auto">
            <a:xfrm>
              <a:off x="1392" y="1008"/>
              <a:ext cx="96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800" b="1" smtClean="0">
                  <a:effectLst>
                    <a:outerShdw blurRad="38100" dist="38100" dir="2700000" algn="tl">
                      <a:srgbClr val="DDDDDD"/>
                    </a:outerShdw>
                  </a:effectLst>
                </a:rPr>
                <a:t>人员</a:t>
              </a:r>
            </a:p>
          </p:txBody>
        </p:sp>
      </p:grpSp>
      <p:grpSp>
        <p:nvGrpSpPr>
          <p:cNvPr id="89093" name="Group 12"/>
          <p:cNvGrpSpPr>
            <a:grpSpLocks/>
          </p:cNvGrpSpPr>
          <p:nvPr/>
        </p:nvGrpSpPr>
        <p:grpSpPr bwMode="auto">
          <a:xfrm>
            <a:off x="3962400" y="1371600"/>
            <a:ext cx="1524000" cy="990600"/>
            <a:chOff x="1392" y="864"/>
            <a:chExt cx="960" cy="624"/>
          </a:xfrm>
        </p:grpSpPr>
        <p:sp>
          <p:nvSpPr>
            <p:cNvPr id="89116" name="Oval 13"/>
            <p:cNvSpPr>
              <a:spLocks noChangeArrowheads="1"/>
            </p:cNvSpPr>
            <p:nvPr/>
          </p:nvSpPr>
          <p:spPr bwMode="auto">
            <a:xfrm>
              <a:off x="1584" y="864"/>
              <a:ext cx="624" cy="624"/>
            </a:xfrm>
            <a:prstGeom prst="ellipse">
              <a:avLst/>
            </a:prstGeom>
            <a:solidFill>
              <a:srgbClr val="C0C0C0"/>
            </a:solidFill>
            <a:ln w="9525">
              <a:solidFill>
                <a:schemeClr val="tx1"/>
              </a:solidFill>
              <a:round/>
              <a:headEnd/>
              <a:tailEnd/>
            </a:ln>
          </p:spPr>
          <p:txBody>
            <a:bodyPr wrap="none" anchor="ctr"/>
            <a:lstStyle/>
            <a:p>
              <a:endParaRPr lang="zh-CN" altLang="en-US"/>
            </a:p>
          </p:txBody>
        </p:sp>
        <p:sp>
          <p:nvSpPr>
            <p:cNvPr id="6158" name="Text Box 14"/>
            <p:cNvSpPr txBox="1">
              <a:spLocks noChangeArrowheads="1"/>
            </p:cNvSpPr>
            <p:nvPr/>
          </p:nvSpPr>
          <p:spPr bwMode="auto">
            <a:xfrm>
              <a:off x="1392" y="1008"/>
              <a:ext cx="96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800" b="1" smtClean="0">
                  <a:effectLst>
                    <a:outerShdw blurRad="38100" dist="38100" dir="2700000" algn="tl">
                      <a:srgbClr val="DDDDDD"/>
                    </a:outerShdw>
                  </a:effectLst>
                </a:rPr>
                <a:t>环境</a:t>
              </a:r>
            </a:p>
          </p:txBody>
        </p:sp>
      </p:grpSp>
      <p:sp>
        <p:nvSpPr>
          <p:cNvPr id="89094" name="Oval 16"/>
          <p:cNvSpPr>
            <a:spLocks noChangeArrowheads="1"/>
          </p:cNvSpPr>
          <p:nvPr/>
        </p:nvSpPr>
        <p:spPr bwMode="auto">
          <a:xfrm>
            <a:off x="3124200" y="3200400"/>
            <a:ext cx="1881188" cy="1882775"/>
          </a:xfrm>
          <a:prstGeom prst="ellipse">
            <a:avLst/>
          </a:prstGeom>
          <a:solidFill>
            <a:srgbClr val="C0C0C0"/>
          </a:solidFill>
          <a:ln w="9525">
            <a:solidFill>
              <a:schemeClr val="tx1"/>
            </a:solidFill>
            <a:round/>
            <a:headEnd/>
            <a:tailEnd/>
          </a:ln>
        </p:spPr>
        <p:txBody>
          <a:bodyPr wrap="none" anchor="ctr"/>
          <a:lstStyle/>
          <a:p>
            <a:endParaRPr lang="zh-CN" altLang="en-US"/>
          </a:p>
        </p:txBody>
      </p:sp>
      <p:sp>
        <p:nvSpPr>
          <p:cNvPr id="6161" name="Text Box 17"/>
          <p:cNvSpPr txBox="1">
            <a:spLocks noChangeArrowheads="1"/>
          </p:cNvSpPr>
          <p:nvPr/>
        </p:nvSpPr>
        <p:spPr bwMode="auto">
          <a:xfrm>
            <a:off x="2590800" y="3886200"/>
            <a:ext cx="2895600" cy="5191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800" b="1" smtClean="0">
                <a:effectLst>
                  <a:outerShdw blurRad="38100" dist="38100" dir="2700000" algn="tl">
                    <a:srgbClr val="DDDDDD"/>
                  </a:outerShdw>
                </a:effectLst>
              </a:rPr>
              <a:t>可复用软件</a:t>
            </a:r>
          </a:p>
        </p:txBody>
      </p:sp>
      <p:sp>
        <p:nvSpPr>
          <p:cNvPr id="6162" name="Text Box 18"/>
          <p:cNvSpPr txBox="1">
            <a:spLocks noChangeArrowheads="1"/>
          </p:cNvSpPr>
          <p:nvPr/>
        </p:nvSpPr>
        <p:spPr bwMode="auto">
          <a:xfrm>
            <a:off x="1371600" y="762000"/>
            <a:ext cx="1066800" cy="519113"/>
          </a:xfrm>
          <a:prstGeom prst="rect">
            <a:avLst/>
          </a:prstGeom>
          <a:noFill/>
          <a:ln w="9525">
            <a:noFill/>
            <a:miter lim="800000"/>
            <a:headEnd/>
            <a:tailEnd/>
          </a:ln>
          <a:effectLst/>
        </p:spPr>
        <p:txBody>
          <a:bodyPr>
            <a:spAutoFit/>
          </a:bodyPr>
          <a:lstStyle/>
          <a:p>
            <a:pPr>
              <a:spcBef>
                <a:spcPct val="50000"/>
              </a:spcBef>
              <a:defRPr/>
            </a:pPr>
            <a:r>
              <a:rPr lang="zh-CN" altLang="en-US" sz="2800" b="1">
                <a:effectLst>
                  <a:outerShdw blurRad="38100" dist="38100" dir="2700000" algn="tl">
                    <a:srgbClr val="C0C0C0"/>
                  </a:outerShdw>
                </a:effectLst>
                <a:latin typeface="Times New Roman" pitchFamily="18" charset="0"/>
                <a:ea typeface="宋体" pitchFamily="2" charset="-122"/>
                <a:cs typeface="+mn-cs"/>
              </a:rPr>
              <a:t>数量</a:t>
            </a:r>
          </a:p>
        </p:txBody>
      </p:sp>
      <p:sp>
        <p:nvSpPr>
          <p:cNvPr id="6163" name="Text Box 19"/>
          <p:cNvSpPr txBox="1">
            <a:spLocks noChangeArrowheads="1"/>
          </p:cNvSpPr>
          <p:nvPr/>
        </p:nvSpPr>
        <p:spPr bwMode="auto">
          <a:xfrm>
            <a:off x="762000" y="1524000"/>
            <a:ext cx="1066800" cy="519113"/>
          </a:xfrm>
          <a:prstGeom prst="rect">
            <a:avLst/>
          </a:prstGeom>
          <a:noFill/>
          <a:ln w="9525">
            <a:noFill/>
            <a:miter lim="800000"/>
            <a:headEnd/>
            <a:tailEnd/>
          </a:ln>
          <a:effectLst/>
        </p:spPr>
        <p:txBody>
          <a:bodyPr>
            <a:spAutoFit/>
          </a:bodyPr>
          <a:lstStyle/>
          <a:p>
            <a:pPr>
              <a:spcBef>
                <a:spcPct val="50000"/>
              </a:spcBef>
              <a:defRPr/>
            </a:pPr>
            <a:r>
              <a:rPr lang="zh-CN" altLang="en-US" sz="2800" b="1">
                <a:effectLst>
                  <a:outerShdw blurRad="38100" dist="38100" dir="2700000" algn="tl">
                    <a:srgbClr val="C0C0C0"/>
                  </a:outerShdw>
                </a:effectLst>
                <a:latin typeface="Times New Roman" pitchFamily="18" charset="0"/>
                <a:ea typeface="宋体" pitchFamily="2" charset="-122"/>
                <a:cs typeface="+mn-cs"/>
              </a:rPr>
              <a:t>技能</a:t>
            </a:r>
          </a:p>
        </p:txBody>
      </p:sp>
      <p:sp>
        <p:nvSpPr>
          <p:cNvPr id="6164" name="Text Box 20"/>
          <p:cNvSpPr txBox="1">
            <a:spLocks noChangeArrowheads="1"/>
          </p:cNvSpPr>
          <p:nvPr/>
        </p:nvSpPr>
        <p:spPr bwMode="auto">
          <a:xfrm>
            <a:off x="1295400" y="2286000"/>
            <a:ext cx="1066800" cy="519113"/>
          </a:xfrm>
          <a:prstGeom prst="rect">
            <a:avLst/>
          </a:prstGeom>
          <a:noFill/>
          <a:ln w="9525">
            <a:noFill/>
            <a:miter lim="800000"/>
            <a:headEnd/>
            <a:tailEnd/>
          </a:ln>
          <a:effectLst/>
        </p:spPr>
        <p:txBody>
          <a:bodyPr>
            <a:spAutoFit/>
          </a:bodyPr>
          <a:lstStyle/>
          <a:p>
            <a:pPr>
              <a:spcBef>
                <a:spcPct val="50000"/>
              </a:spcBef>
              <a:defRPr/>
            </a:pPr>
            <a:r>
              <a:rPr lang="zh-CN" altLang="en-US" sz="2800" b="1">
                <a:effectLst>
                  <a:outerShdw blurRad="38100" dist="38100" dir="2700000" algn="tl">
                    <a:srgbClr val="C0C0C0"/>
                  </a:outerShdw>
                </a:effectLst>
                <a:latin typeface="Times New Roman" pitchFamily="18" charset="0"/>
                <a:ea typeface="宋体" pitchFamily="2" charset="-122"/>
                <a:cs typeface="+mn-cs"/>
              </a:rPr>
              <a:t>位置</a:t>
            </a:r>
          </a:p>
        </p:txBody>
      </p:sp>
      <p:sp>
        <p:nvSpPr>
          <p:cNvPr id="89099" name="Line 21"/>
          <p:cNvSpPr>
            <a:spLocks noChangeShapeType="1"/>
          </p:cNvSpPr>
          <p:nvPr/>
        </p:nvSpPr>
        <p:spPr bwMode="auto">
          <a:xfrm>
            <a:off x="22098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22"/>
          <p:cNvSpPr>
            <a:spLocks noChangeShapeType="1"/>
          </p:cNvSpPr>
          <p:nvPr/>
        </p:nvSpPr>
        <p:spPr bwMode="auto">
          <a:xfrm>
            <a:off x="160020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23"/>
          <p:cNvSpPr>
            <a:spLocks noChangeShapeType="1"/>
          </p:cNvSpPr>
          <p:nvPr/>
        </p:nvSpPr>
        <p:spPr bwMode="auto">
          <a:xfrm flipH="1">
            <a:off x="2133600" y="1828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8" name="Text Box 24"/>
          <p:cNvSpPr txBox="1">
            <a:spLocks noChangeArrowheads="1"/>
          </p:cNvSpPr>
          <p:nvPr/>
        </p:nvSpPr>
        <p:spPr bwMode="auto">
          <a:xfrm>
            <a:off x="5791200" y="990600"/>
            <a:ext cx="1828800" cy="5191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软件工具</a:t>
            </a:r>
          </a:p>
        </p:txBody>
      </p:sp>
      <p:sp>
        <p:nvSpPr>
          <p:cNvPr id="6169" name="Text Box 25"/>
          <p:cNvSpPr txBox="1">
            <a:spLocks noChangeArrowheads="1"/>
          </p:cNvSpPr>
          <p:nvPr/>
        </p:nvSpPr>
        <p:spPr bwMode="auto">
          <a:xfrm>
            <a:off x="6019800" y="1524000"/>
            <a:ext cx="1600200" cy="519113"/>
          </a:xfrm>
          <a:prstGeom prst="rect">
            <a:avLst/>
          </a:prstGeom>
          <a:noFill/>
          <a:ln w="9525">
            <a:noFill/>
            <a:miter lim="800000"/>
            <a:headEnd/>
            <a:tailEnd/>
          </a:ln>
          <a:effectLst/>
        </p:spPr>
        <p:txBody>
          <a:bodyPr>
            <a:spAutoFit/>
          </a:bodyPr>
          <a:lstStyle/>
          <a:p>
            <a:pPr>
              <a:spcBef>
                <a:spcPct val="50000"/>
              </a:spcBef>
              <a:defRPr/>
            </a:pPr>
            <a:r>
              <a:rPr lang="zh-CN" altLang="en-US" sz="2800" b="1">
                <a:effectLst>
                  <a:outerShdw blurRad="38100" dist="38100" dir="2700000" algn="tl">
                    <a:srgbClr val="C0C0C0"/>
                  </a:outerShdw>
                </a:effectLst>
                <a:latin typeface="Times New Roman" pitchFamily="18" charset="0"/>
                <a:ea typeface="宋体" pitchFamily="2" charset="-122"/>
                <a:cs typeface="+mn-cs"/>
              </a:rPr>
              <a:t>硬件</a:t>
            </a:r>
          </a:p>
        </p:txBody>
      </p:sp>
      <p:sp>
        <p:nvSpPr>
          <p:cNvPr id="6170" name="Text Box 26"/>
          <p:cNvSpPr txBox="1">
            <a:spLocks noChangeArrowheads="1"/>
          </p:cNvSpPr>
          <p:nvPr/>
        </p:nvSpPr>
        <p:spPr bwMode="auto">
          <a:xfrm>
            <a:off x="5638800" y="2133600"/>
            <a:ext cx="1905000" cy="5191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网络资源</a:t>
            </a:r>
          </a:p>
        </p:txBody>
      </p:sp>
      <p:sp>
        <p:nvSpPr>
          <p:cNvPr id="89105" name="Line 27"/>
          <p:cNvSpPr>
            <a:spLocks noChangeShapeType="1"/>
          </p:cNvSpPr>
          <p:nvPr/>
        </p:nvSpPr>
        <p:spPr bwMode="auto">
          <a:xfrm flipV="1">
            <a:off x="5257800" y="1371600"/>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6" name="Line 28"/>
          <p:cNvSpPr>
            <a:spLocks noChangeShapeType="1"/>
          </p:cNvSpPr>
          <p:nvPr/>
        </p:nvSpPr>
        <p:spPr bwMode="auto">
          <a:xfrm>
            <a:off x="525780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7" name="Line 29"/>
          <p:cNvSpPr>
            <a:spLocks noChangeShapeType="1"/>
          </p:cNvSpPr>
          <p:nvPr/>
        </p:nvSpPr>
        <p:spPr bwMode="auto">
          <a:xfrm>
            <a:off x="5257800" y="1828800"/>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4" name="Text Box 30"/>
          <p:cNvSpPr txBox="1">
            <a:spLocks noChangeArrowheads="1"/>
          </p:cNvSpPr>
          <p:nvPr/>
        </p:nvSpPr>
        <p:spPr bwMode="auto">
          <a:xfrm>
            <a:off x="609600" y="4953000"/>
            <a:ext cx="1752600" cy="5191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成品构件</a:t>
            </a:r>
          </a:p>
        </p:txBody>
      </p:sp>
      <p:sp>
        <p:nvSpPr>
          <p:cNvPr id="6175" name="Text Box 31"/>
          <p:cNvSpPr txBox="1">
            <a:spLocks noChangeArrowheads="1"/>
          </p:cNvSpPr>
          <p:nvPr/>
        </p:nvSpPr>
        <p:spPr bwMode="auto">
          <a:xfrm>
            <a:off x="1981200" y="5562600"/>
            <a:ext cx="2057400" cy="9461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具有完全经验的构件</a:t>
            </a:r>
          </a:p>
        </p:txBody>
      </p:sp>
      <p:sp>
        <p:nvSpPr>
          <p:cNvPr id="6176" name="Text Box 32"/>
          <p:cNvSpPr txBox="1">
            <a:spLocks noChangeArrowheads="1"/>
          </p:cNvSpPr>
          <p:nvPr/>
        </p:nvSpPr>
        <p:spPr bwMode="auto">
          <a:xfrm>
            <a:off x="5105400" y="5484813"/>
            <a:ext cx="2133600" cy="9461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具有部分经验的构件</a:t>
            </a:r>
          </a:p>
        </p:txBody>
      </p:sp>
      <p:sp>
        <p:nvSpPr>
          <p:cNvPr id="6177" name="Text Box 33"/>
          <p:cNvSpPr txBox="1">
            <a:spLocks noChangeArrowheads="1"/>
          </p:cNvSpPr>
          <p:nvPr/>
        </p:nvSpPr>
        <p:spPr bwMode="auto">
          <a:xfrm>
            <a:off x="6019800" y="4876800"/>
            <a:ext cx="1600200" cy="5191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新构件</a:t>
            </a:r>
          </a:p>
        </p:txBody>
      </p:sp>
      <p:sp>
        <p:nvSpPr>
          <p:cNvPr id="89112" name="Line 34"/>
          <p:cNvSpPr>
            <a:spLocks noChangeShapeType="1"/>
          </p:cNvSpPr>
          <p:nvPr/>
        </p:nvSpPr>
        <p:spPr bwMode="auto">
          <a:xfrm flipH="1">
            <a:off x="2133600" y="42672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3" name="Line 35"/>
          <p:cNvSpPr>
            <a:spLocks noChangeShapeType="1"/>
          </p:cNvSpPr>
          <p:nvPr/>
        </p:nvSpPr>
        <p:spPr bwMode="auto">
          <a:xfrm>
            <a:off x="4953000" y="44196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4" name="Line 36"/>
          <p:cNvSpPr>
            <a:spLocks noChangeShapeType="1"/>
          </p:cNvSpPr>
          <p:nvPr/>
        </p:nvSpPr>
        <p:spPr bwMode="auto">
          <a:xfrm flipH="1">
            <a:off x="3505200" y="5105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5" name="Line 37"/>
          <p:cNvSpPr>
            <a:spLocks noChangeShapeType="1"/>
          </p:cNvSpPr>
          <p:nvPr/>
        </p:nvSpPr>
        <p:spPr bwMode="auto">
          <a:xfrm>
            <a:off x="4495800" y="5029200"/>
            <a:ext cx="685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p:txBody>
          <a:bodyPr/>
          <a:lstStyle/>
          <a:p>
            <a:r>
              <a:rPr lang="zh-CN" altLang="en-US">
                <a:latin typeface="Garamond" charset="0"/>
                <a:ea typeface="宋体" charset="0"/>
              </a:rPr>
              <a:t>人力资源</a:t>
            </a:r>
          </a:p>
        </p:txBody>
      </p:sp>
      <p:sp>
        <p:nvSpPr>
          <p:cNvPr id="90114" name="Rectangle 3"/>
          <p:cNvSpPr txBox="1">
            <a:spLocks noChangeArrowheads="1"/>
          </p:cNvSpPr>
          <p:nvPr/>
        </p:nvSpPr>
        <p:spPr bwMode="auto">
          <a:xfrm>
            <a:off x="539750" y="10525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20000"/>
              </a:spcBef>
              <a:buClr>
                <a:schemeClr val="accent1"/>
              </a:buClr>
              <a:buSzPct val="65000"/>
              <a:buFont typeface="Wingdings" charset="0"/>
              <a:buChar char="n"/>
            </a:pPr>
            <a:r>
              <a:rPr kumimoji="0" lang="zh-CN" altLang="en-US" sz="2800" b="1" dirty="0">
                <a:solidFill>
                  <a:srgbClr val="000000"/>
                </a:solidFill>
                <a:latin typeface="Arial" charset="0"/>
              </a:rPr>
              <a:t>计划者开始于评估范围及选择完成开发所需的技术。对于组织的职位及专业技能都要加以描述。对于相对比较小的项目，一个人就可以完成所有软件工程步骤，可在需要的时候咨询专家。</a:t>
            </a:r>
          </a:p>
          <a:p>
            <a:pPr eaLnBrk="0" hangingPunct="0">
              <a:spcBef>
                <a:spcPct val="20000"/>
              </a:spcBef>
              <a:buClr>
                <a:schemeClr val="accent1"/>
              </a:buClr>
              <a:buSzPct val="65000"/>
              <a:buFont typeface="Wingdings" charset="0"/>
              <a:buChar char="n"/>
            </a:pPr>
            <a:endParaRPr kumimoji="0" lang="zh-CN" altLang="en-US" sz="2800" b="1" dirty="0">
              <a:latin typeface="Arial" charset="0"/>
            </a:endParaRPr>
          </a:p>
          <a:p>
            <a:pPr eaLnBrk="0" hangingPunct="0">
              <a:spcBef>
                <a:spcPct val="20000"/>
              </a:spcBef>
              <a:buClr>
                <a:schemeClr val="accent1"/>
              </a:buClr>
              <a:buSzPct val="65000"/>
              <a:buFont typeface="Wingdings" charset="0"/>
              <a:buChar char="n"/>
            </a:pPr>
            <a:r>
              <a:rPr kumimoji="0" lang="zh-CN" altLang="en-US" sz="2800" b="1" dirty="0">
                <a:solidFill>
                  <a:srgbClr val="000000"/>
                </a:solidFill>
                <a:latin typeface="Arial" charset="0"/>
              </a:rPr>
              <a:t>一个软件项目所需的人员数目在完成了开发工作量的估算（如，人月）之后就能够确定。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a:lstStyle/>
          <a:p>
            <a:r>
              <a:rPr lang="zh-CN" altLang="en-US">
                <a:latin typeface="Garamond" charset="0"/>
                <a:ea typeface="宋体" charset="0"/>
              </a:rPr>
              <a:t>可复用软件资源</a:t>
            </a:r>
          </a:p>
        </p:txBody>
      </p:sp>
      <p:sp>
        <p:nvSpPr>
          <p:cNvPr id="91138" name="Rectangle 3"/>
          <p:cNvSpPr txBox="1">
            <a:spLocks noChangeArrowheads="1"/>
          </p:cNvSpPr>
          <p:nvPr/>
        </p:nvSpPr>
        <p:spPr bwMode="auto">
          <a:xfrm>
            <a:off x="468313" y="11969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0000FF"/>
                </a:solidFill>
                <a:latin typeface="Arial" charset="0"/>
              </a:rPr>
              <a:t>基于构件的软件工程（</a:t>
            </a:r>
            <a:r>
              <a:rPr kumimoji="0" lang="en-US" altLang="zh-CN" sz="2800" b="1" dirty="0">
                <a:solidFill>
                  <a:srgbClr val="0000FF"/>
                </a:solidFill>
                <a:latin typeface="Arial" charset="0"/>
              </a:rPr>
              <a:t>CBSD</a:t>
            </a:r>
            <a:r>
              <a:rPr kumimoji="0" lang="zh-CN" altLang="en-US" sz="2800" b="1" dirty="0">
                <a:solidFill>
                  <a:srgbClr val="0000FF"/>
                </a:solidFill>
                <a:latin typeface="Arial" charset="0"/>
              </a:rPr>
              <a:t>）强调可复用性。</a:t>
            </a:r>
            <a:r>
              <a:rPr kumimoji="0" lang="zh-CN" altLang="en-US" sz="2800" b="1" dirty="0">
                <a:solidFill>
                  <a:srgbClr val="000000"/>
                </a:solidFill>
                <a:latin typeface="Arial" charset="0"/>
              </a:rPr>
              <a:t>这类建筑块，通常称为构件，必须被分类以方便查找，被标准化以方便应用，被确认以方便集成。</a:t>
            </a:r>
          </a:p>
          <a:p>
            <a:pPr eaLnBrk="0" hangingPunct="0">
              <a:lnSpc>
                <a:spcPct val="90000"/>
              </a:lnSpc>
              <a:spcBef>
                <a:spcPct val="20000"/>
              </a:spcBef>
              <a:buClr>
                <a:schemeClr val="accent1"/>
              </a:buClr>
              <a:buSzPct val="65000"/>
            </a:pPr>
            <a:r>
              <a:rPr kumimoji="0" lang="zh-CN" altLang="en-US" sz="2800" b="1" dirty="0">
                <a:solidFill>
                  <a:srgbClr val="0000FF"/>
                </a:solidFill>
                <a:latin typeface="Arial" charset="0"/>
              </a:rPr>
              <a:t> </a:t>
            </a:r>
            <a:endParaRPr kumimoji="0" lang="zh-CN" altLang="en-US" sz="2800" b="1" dirty="0">
              <a:latin typeface="Arial" charset="0"/>
            </a:endParaRPr>
          </a:p>
          <a:p>
            <a:pPr eaLnBrk="0" hangingPunct="0">
              <a:lnSpc>
                <a:spcPct val="90000"/>
              </a:lnSpc>
              <a:spcBef>
                <a:spcPct val="20000"/>
              </a:spcBef>
              <a:buClr>
                <a:schemeClr val="accent1"/>
              </a:buClr>
              <a:buSzPct val="65000"/>
              <a:buFont typeface="Wingdings" charset="0"/>
              <a:buChar char="n"/>
            </a:pPr>
            <a:r>
              <a:rPr kumimoji="0" lang="en-US" altLang="zh-CN" sz="2800" b="1" dirty="0">
                <a:solidFill>
                  <a:srgbClr val="FF0000"/>
                </a:solidFill>
                <a:latin typeface="Arial" charset="0"/>
              </a:rPr>
              <a:t>KEYPOINT</a:t>
            </a:r>
            <a:r>
              <a:rPr kumimoji="0" lang="zh-CN" altLang="en-US" sz="2800" b="1" dirty="0">
                <a:solidFill>
                  <a:srgbClr val="FF0000"/>
                </a:solidFill>
                <a:latin typeface="Arial" charset="0"/>
              </a:rPr>
              <a:t>：</a:t>
            </a:r>
            <a:r>
              <a:rPr kumimoji="0" lang="zh-CN" altLang="en-US" sz="2800" b="1" dirty="0">
                <a:solidFill>
                  <a:srgbClr val="000000"/>
                </a:solidFill>
                <a:latin typeface="Arial" charset="0"/>
              </a:rPr>
              <a:t>为了有效地复用，软件构件必须被分类、标准化和确认。</a:t>
            </a:r>
          </a:p>
          <a:p>
            <a:pPr eaLnBrk="0" hangingPunct="0">
              <a:lnSpc>
                <a:spcPct val="90000"/>
              </a:lnSpc>
              <a:spcBef>
                <a:spcPct val="20000"/>
              </a:spcBef>
              <a:buClr>
                <a:schemeClr val="accent1"/>
              </a:buClr>
              <a:buSzPct val="65000"/>
              <a:buFont typeface="Wingdings" charset="0"/>
              <a:buChar char="n"/>
            </a:pPr>
            <a:endParaRPr kumimoji="0" lang="zh-CN" altLang="en-US" sz="2800" b="1" dirty="0">
              <a:latin typeface="Arial" charset="0"/>
            </a:endParaRPr>
          </a:p>
          <a:p>
            <a:pPr eaLnBrk="0" hangingPunct="0">
              <a:lnSpc>
                <a:spcPct val="90000"/>
              </a:lnSpc>
              <a:spcBef>
                <a:spcPct val="20000"/>
              </a:spcBef>
              <a:buClr>
                <a:schemeClr val="accent1"/>
              </a:buClr>
              <a:buSzPct val="65000"/>
              <a:buFont typeface="Wingdings" charset="0"/>
              <a:buChar char="n"/>
            </a:pPr>
            <a:r>
              <a:rPr kumimoji="0" lang="en-US" altLang="zh-CN" sz="2800" b="1" dirty="0" err="1">
                <a:solidFill>
                  <a:srgbClr val="000000"/>
                </a:solidFill>
                <a:latin typeface="Arial" charset="0"/>
              </a:rPr>
              <a:t>Bennatan</a:t>
            </a:r>
            <a:r>
              <a:rPr kumimoji="0" lang="zh-CN" altLang="en-US" sz="2800" b="1" dirty="0">
                <a:solidFill>
                  <a:srgbClr val="000000"/>
                </a:solidFill>
                <a:latin typeface="Arial" charset="0"/>
              </a:rPr>
              <a:t>建议了在计划进行过程中应该考虑的</a:t>
            </a:r>
            <a:r>
              <a:rPr kumimoji="0" lang="zh-CN" altLang="en-US" sz="2800" b="1" dirty="0">
                <a:solidFill>
                  <a:srgbClr val="FF0000"/>
                </a:solidFill>
                <a:latin typeface="Arial" charset="0"/>
              </a:rPr>
              <a:t>四种软件资源分类</a:t>
            </a:r>
            <a:r>
              <a:rPr kumimoji="0" lang="zh-CN" altLang="en-US" sz="2800" b="1" dirty="0">
                <a:solidFill>
                  <a:srgbClr val="0000FF"/>
                </a:solidFill>
                <a:latin typeface="Arial" charset="0"/>
              </a:rPr>
              <a:t>：</a:t>
            </a:r>
            <a:r>
              <a:rPr kumimoji="0" lang="zh-CN" altLang="en-US" sz="2800" b="1" dirty="0">
                <a:latin typeface="Arial" charset="0"/>
              </a:rPr>
              <a:t>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p:txBody>
          <a:bodyPr/>
          <a:lstStyle/>
          <a:p>
            <a:r>
              <a:rPr lang="zh-CN" altLang="en-US">
                <a:latin typeface="Garamond" charset="0"/>
                <a:ea typeface="宋体" charset="0"/>
              </a:rPr>
              <a:t>可复用软件资源</a:t>
            </a:r>
          </a:p>
        </p:txBody>
      </p:sp>
      <p:sp>
        <p:nvSpPr>
          <p:cNvPr id="92162" name="Rectangle 3"/>
          <p:cNvSpPr txBox="1">
            <a:spLocks noChangeArrowheads="1"/>
          </p:cNvSpPr>
          <p:nvPr/>
        </p:nvSpPr>
        <p:spPr bwMode="auto">
          <a:xfrm>
            <a:off x="468313" y="1052513"/>
            <a:ext cx="82073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FF0000"/>
                </a:solidFill>
                <a:latin typeface="Arial" charset="0"/>
              </a:rPr>
              <a:t>成品（</a:t>
            </a:r>
            <a:r>
              <a:rPr kumimoji="0" lang="en-US" altLang="zh-CN" sz="2800" b="1" dirty="0">
                <a:solidFill>
                  <a:srgbClr val="FF0000"/>
                </a:solidFill>
                <a:latin typeface="Arial" charset="0"/>
              </a:rPr>
              <a:t>off-the-shelf</a:t>
            </a:r>
            <a:r>
              <a:rPr kumimoji="0" lang="zh-CN" altLang="en-US" sz="2800" b="1" dirty="0">
                <a:solidFill>
                  <a:srgbClr val="FF0000"/>
                </a:solidFill>
                <a:latin typeface="Arial" charset="0"/>
              </a:rPr>
              <a:t>）构件</a:t>
            </a:r>
            <a:r>
              <a:rPr kumimoji="0" lang="zh-CN" altLang="en-US" sz="2800" b="1" dirty="0">
                <a:solidFill>
                  <a:srgbClr val="0000FF"/>
                </a:solidFill>
                <a:latin typeface="Arial" charset="0"/>
              </a:rPr>
              <a:t>：</a:t>
            </a:r>
            <a:r>
              <a:rPr kumimoji="0" lang="zh-CN" altLang="en-US" sz="2800" b="1" dirty="0">
                <a:solidFill>
                  <a:srgbClr val="000000"/>
                </a:solidFill>
                <a:latin typeface="Arial" charset="0"/>
              </a:rPr>
              <a:t>已存在的软件，能够从第三方厂商获得或在以前的项目中被内部开发出。</a:t>
            </a:r>
            <a:endParaRPr kumimoji="0" lang="en-US" altLang="zh-CN" sz="2800" b="1" dirty="0">
              <a:solidFill>
                <a:srgbClr val="000000"/>
              </a:solidFill>
              <a:latin typeface="Arial" charset="0"/>
            </a:endParaRPr>
          </a:p>
          <a:p>
            <a:pPr eaLnBrk="0" hangingPunct="0">
              <a:lnSpc>
                <a:spcPct val="90000"/>
              </a:lnSpc>
              <a:spcBef>
                <a:spcPct val="20000"/>
              </a:spcBef>
              <a:buClr>
                <a:schemeClr val="accent1"/>
              </a:buClr>
              <a:buSzPct val="65000"/>
              <a:buFont typeface="Wingdings" charset="0"/>
              <a:buChar char="n"/>
            </a:pPr>
            <a:endParaRPr kumimoji="0" lang="zh-CN" altLang="en-US" sz="2800" b="1" dirty="0">
              <a:latin typeface="Arial" charset="0"/>
            </a:endParaRPr>
          </a:p>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FF0000"/>
                </a:solidFill>
                <a:latin typeface="Arial" charset="0"/>
              </a:rPr>
              <a:t>具有完全经验的构件：</a:t>
            </a:r>
            <a:r>
              <a:rPr kumimoji="0" lang="zh-CN" altLang="en-US" sz="2800" b="1" dirty="0">
                <a:solidFill>
                  <a:srgbClr val="000000"/>
                </a:solidFill>
                <a:latin typeface="Arial" charset="0"/>
              </a:rPr>
              <a:t>已存在的为以前项目建立的规约、设计、代码、或测试数据，这些项目类似于当前要开发的项目。对于这类具有完全经验的构件进行所需的修改其风险相对较小。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p:txBody>
          <a:bodyPr/>
          <a:lstStyle/>
          <a:p>
            <a:r>
              <a:rPr lang="zh-CN" altLang="en-US">
                <a:latin typeface="Garamond" charset="0"/>
                <a:ea typeface="宋体" charset="0"/>
              </a:rPr>
              <a:t>可复用软件资源</a:t>
            </a:r>
          </a:p>
        </p:txBody>
      </p:sp>
      <p:sp>
        <p:nvSpPr>
          <p:cNvPr id="93186" name="Rectangle 3"/>
          <p:cNvSpPr txBox="1">
            <a:spLocks noChangeArrowheads="1"/>
          </p:cNvSpPr>
          <p:nvPr/>
        </p:nvSpPr>
        <p:spPr bwMode="auto">
          <a:xfrm>
            <a:off x="539750" y="10525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20000"/>
              </a:spcBef>
              <a:buClr>
                <a:schemeClr val="accent1"/>
              </a:buClr>
              <a:buSzPct val="65000"/>
              <a:buFont typeface="Wingdings" charset="0"/>
              <a:buChar char="n"/>
            </a:pPr>
            <a:r>
              <a:rPr kumimoji="0" lang="zh-CN" altLang="en-US" sz="2800" b="1" dirty="0">
                <a:solidFill>
                  <a:srgbClr val="FF0000"/>
                </a:solidFill>
                <a:latin typeface="Arial" charset="0"/>
              </a:rPr>
              <a:t>具有部分经验的构件</a:t>
            </a:r>
            <a:r>
              <a:rPr kumimoji="0" lang="zh-CN" altLang="en-US" sz="2800" b="1" dirty="0">
                <a:solidFill>
                  <a:srgbClr val="0000FF"/>
                </a:solidFill>
                <a:latin typeface="Arial" charset="0"/>
              </a:rPr>
              <a:t>：</a:t>
            </a:r>
            <a:r>
              <a:rPr kumimoji="0" lang="zh-CN" altLang="en-US" sz="2800" b="1" dirty="0">
                <a:solidFill>
                  <a:srgbClr val="000000"/>
                </a:solidFill>
                <a:latin typeface="Arial" charset="0"/>
              </a:rPr>
              <a:t>已存在的为以前项目建立的规约、设计、代码、或测试数据，这些项目与当前要开发的项目相关，但需做实质上的修改。因此，对于这类具有部分经验的构件进行所需的修改会有相当程度的风险。</a:t>
            </a:r>
            <a:endParaRPr kumimoji="0" lang="en-US" altLang="zh-CN" sz="2800" b="1" dirty="0">
              <a:solidFill>
                <a:srgbClr val="000000"/>
              </a:solidFill>
              <a:latin typeface="Arial" charset="0"/>
            </a:endParaRPr>
          </a:p>
          <a:p>
            <a:pPr eaLnBrk="0" hangingPunct="0">
              <a:spcBef>
                <a:spcPct val="20000"/>
              </a:spcBef>
              <a:buClr>
                <a:schemeClr val="accent1"/>
              </a:buClr>
              <a:buSzPct val="65000"/>
              <a:buFont typeface="Wingdings" charset="0"/>
              <a:buChar char="n"/>
            </a:pPr>
            <a:endParaRPr kumimoji="0" lang="zh-CN" altLang="en-US" sz="2800" b="1" dirty="0">
              <a:latin typeface="Arial" charset="0"/>
            </a:endParaRPr>
          </a:p>
          <a:p>
            <a:pPr eaLnBrk="0" hangingPunct="0">
              <a:spcBef>
                <a:spcPct val="20000"/>
              </a:spcBef>
              <a:buClr>
                <a:schemeClr val="accent1"/>
              </a:buClr>
              <a:buSzPct val="65000"/>
              <a:buFont typeface="Wingdings" charset="0"/>
              <a:buChar char="n"/>
            </a:pPr>
            <a:r>
              <a:rPr kumimoji="0" lang="zh-CN" altLang="en-US" sz="2800" b="1" dirty="0">
                <a:solidFill>
                  <a:srgbClr val="FF0000"/>
                </a:solidFill>
                <a:latin typeface="Arial" charset="0"/>
              </a:rPr>
              <a:t>新构件</a:t>
            </a:r>
            <a:r>
              <a:rPr kumimoji="0" lang="zh-CN" altLang="en-US" sz="2800" b="1" dirty="0">
                <a:solidFill>
                  <a:srgbClr val="0000FF"/>
                </a:solidFill>
                <a:latin typeface="Arial" charset="0"/>
              </a:rPr>
              <a:t>：</a:t>
            </a:r>
            <a:r>
              <a:rPr kumimoji="0" lang="zh-CN" altLang="en-US" sz="2800" b="1" dirty="0">
                <a:solidFill>
                  <a:srgbClr val="000000"/>
                </a:solidFill>
                <a:latin typeface="Arial" charset="0"/>
              </a:rPr>
              <a:t>软件项目组为满足当前项目的特定需要而必须专门开发的软件构件。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p:txBody>
          <a:bodyPr/>
          <a:lstStyle/>
          <a:p>
            <a:r>
              <a:rPr lang="zh-CN" altLang="en-US">
                <a:latin typeface="Garamond" charset="0"/>
                <a:ea typeface="宋体" charset="0"/>
              </a:rPr>
              <a:t>环境资源</a:t>
            </a:r>
          </a:p>
        </p:txBody>
      </p:sp>
      <p:sp>
        <p:nvSpPr>
          <p:cNvPr id="94210" name="Rectangle 3"/>
          <p:cNvSpPr txBox="1">
            <a:spLocks noChangeArrowheads="1"/>
          </p:cNvSpPr>
          <p:nvPr/>
        </p:nvSpPr>
        <p:spPr bwMode="auto">
          <a:xfrm>
            <a:off x="468313" y="12684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20000"/>
              </a:spcBef>
              <a:buClr>
                <a:schemeClr val="accent1"/>
              </a:buClr>
              <a:buSzPct val="65000"/>
              <a:buFont typeface="Wingdings" charset="0"/>
              <a:buChar char="n"/>
            </a:pPr>
            <a:r>
              <a:rPr kumimoji="0" lang="zh-CN" altLang="en-US" sz="2800" b="1" dirty="0">
                <a:solidFill>
                  <a:srgbClr val="000000"/>
                </a:solidFill>
                <a:latin typeface="Arial" charset="0"/>
              </a:rPr>
              <a:t>支持软件项目的环境，通常称为</a:t>
            </a:r>
            <a:r>
              <a:rPr kumimoji="0" lang="zh-CN" altLang="en-US" sz="2800" b="1" dirty="0">
                <a:solidFill>
                  <a:srgbClr val="0000FF"/>
                </a:solidFill>
                <a:latin typeface="Arial" charset="0"/>
              </a:rPr>
              <a:t>软件工程环境（</a:t>
            </a:r>
            <a:r>
              <a:rPr kumimoji="0" lang="en-US" altLang="zh-CN" sz="2800" b="1" dirty="0">
                <a:solidFill>
                  <a:srgbClr val="0000FF"/>
                </a:solidFill>
                <a:latin typeface="Arial" charset="0"/>
              </a:rPr>
              <a:t>Software Engineering Environment</a:t>
            </a:r>
            <a:r>
              <a:rPr kumimoji="0" lang="zh-CN" altLang="en-US" sz="2800" b="1" dirty="0">
                <a:solidFill>
                  <a:srgbClr val="0000FF"/>
                </a:solidFill>
                <a:latin typeface="Arial" charset="0"/>
              </a:rPr>
              <a:t>，</a:t>
            </a:r>
            <a:r>
              <a:rPr kumimoji="0" lang="en-US" altLang="zh-CN" sz="2800" b="1" dirty="0">
                <a:solidFill>
                  <a:srgbClr val="0000FF"/>
                </a:solidFill>
                <a:latin typeface="Arial" charset="0"/>
              </a:rPr>
              <a:t>SEE</a:t>
            </a:r>
            <a:r>
              <a:rPr kumimoji="0" lang="zh-CN" altLang="en-US" sz="2800" b="1" dirty="0">
                <a:solidFill>
                  <a:srgbClr val="0000FF"/>
                </a:solidFill>
                <a:latin typeface="Arial" charset="0"/>
              </a:rPr>
              <a:t>），</a:t>
            </a:r>
            <a:r>
              <a:rPr kumimoji="0" lang="zh-CN" altLang="en-US" sz="2800" b="1" dirty="0">
                <a:solidFill>
                  <a:srgbClr val="000000"/>
                </a:solidFill>
                <a:latin typeface="Arial" charset="0"/>
              </a:rPr>
              <a:t>集成了硬件及软件。硬件提供了一个支持工具（软件）的平台，这些工具是生产通过良好的软件工程实践而得到的工作产品所需要的。</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9512" y="-9939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软件项目估算</a:t>
            </a:r>
          </a:p>
        </p:txBody>
      </p:sp>
      <p:sp>
        <p:nvSpPr>
          <p:cNvPr id="7171" name="Rectangle 3"/>
          <p:cNvSpPr>
            <a:spLocks noGrp="1" noChangeArrowheads="1"/>
          </p:cNvSpPr>
          <p:nvPr>
            <p:ph idx="1"/>
          </p:nvPr>
        </p:nvSpPr>
        <p:spPr>
          <a:xfrm>
            <a:off x="0" y="980728"/>
            <a:ext cx="9144000" cy="5181600"/>
          </a:xfrm>
        </p:spPr>
        <p:txBody>
          <a:bodyPr/>
          <a:lstStyle/>
          <a:p>
            <a:pPr>
              <a:spcBef>
                <a:spcPct val="50000"/>
              </a:spcBef>
              <a:defRPr/>
            </a:pPr>
            <a:r>
              <a:rPr lang="zh-CN" altLang="en-US" dirty="0">
                <a:latin typeface="Arial" charset="0"/>
                <a:ea typeface="宋体" charset="0"/>
              </a:rPr>
              <a:t>可能的“捷径”</a:t>
            </a:r>
          </a:p>
          <a:p>
            <a:pPr lvl="1">
              <a:spcBef>
                <a:spcPct val="50000"/>
              </a:spcBef>
              <a:defRPr/>
            </a:pPr>
            <a:r>
              <a:rPr lang="zh-CN" altLang="en-US" dirty="0">
                <a:latin typeface="Arial" charset="0"/>
                <a:ea typeface="宋体" charset="0"/>
              </a:rPr>
              <a:t>把估算</a:t>
            </a:r>
            <a:r>
              <a:rPr lang="zh-CN" altLang="en-US" dirty="0">
                <a:solidFill>
                  <a:schemeClr val="accent2"/>
                </a:solidFill>
                <a:latin typeface="Arial" charset="0"/>
                <a:ea typeface="宋体" charset="0"/>
              </a:rPr>
              <a:t>推迟</a:t>
            </a:r>
            <a:r>
              <a:rPr lang="zh-CN" altLang="en-US" dirty="0">
                <a:latin typeface="Arial" charset="0"/>
                <a:ea typeface="宋体" charset="0"/>
              </a:rPr>
              <a:t>到项目后期进行</a:t>
            </a:r>
          </a:p>
          <a:p>
            <a:pPr lvl="1">
              <a:spcBef>
                <a:spcPct val="50000"/>
              </a:spcBef>
              <a:defRPr/>
            </a:pPr>
            <a:r>
              <a:rPr lang="zh-CN" altLang="en-US" dirty="0">
                <a:latin typeface="Arial" charset="0"/>
                <a:ea typeface="宋体" charset="0"/>
              </a:rPr>
              <a:t>根据已经完成的</a:t>
            </a:r>
            <a:r>
              <a:rPr lang="zh-CN" altLang="en-US" dirty="0">
                <a:solidFill>
                  <a:schemeClr val="accent2"/>
                </a:solidFill>
                <a:latin typeface="Arial" charset="0"/>
                <a:ea typeface="宋体" charset="0"/>
              </a:rPr>
              <a:t>类似</a:t>
            </a:r>
            <a:r>
              <a:rPr lang="zh-CN" altLang="en-US" dirty="0">
                <a:latin typeface="Arial" charset="0"/>
                <a:ea typeface="宋体" charset="0"/>
              </a:rPr>
              <a:t>项目进行</a:t>
            </a:r>
          </a:p>
          <a:p>
            <a:pPr lvl="1">
              <a:spcBef>
                <a:spcPct val="50000"/>
              </a:spcBef>
              <a:defRPr/>
            </a:pPr>
            <a:r>
              <a:rPr lang="zh-CN" altLang="en-US" dirty="0">
                <a:latin typeface="Arial" charset="0"/>
                <a:ea typeface="宋体" charset="0"/>
              </a:rPr>
              <a:t>使用比较简单的</a:t>
            </a:r>
            <a:r>
              <a:rPr lang="zh-CN" altLang="en-US" dirty="0">
                <a:solidFill>
                  <a:schemeClr val="accent2"/>
                </a:solidFill>
                <a:latin typeface="Arial" charset="0"/>
                <a:ea typeface="宋体" charset="0"/>
              </a:rPr>
              <a:t>分解</a:t>
            </a:r>
            <a:r>
              <a:rPr lang="zh-CN" altLang="en-US" dirty="0">
                <a:latin typeface="Arial" charset="0"/>
                <a:ea typeface="宋体" charset="0"/>
              </a:rPr>
              <a:t>技术</a:t>
            </a:r>
          </a:p>
          <a:p>
            <a:pPr lvl="2">
              <a:spcBef>
                <a:spcPct val="50000"/>
              </a:spcBef>
              <a:defRPr/>
            </a:pPr>
            <a:r>
              <a:rPr lang="zh-CN" altLang="en-US" dirty="0">
                <a:latin typeface="Arial" charset="0"/>
                <a:ea typeface="宋体" charset="0"/>
              </a:rPr>
              <a:t>当待解决的问题过于复杂时，可以把它进一步分解，直到分解后的子问题变得容易解决为止。然后，分别解决每一个子问题，并将这些子问题的解答综合起来，从而得到原问题的解答</a:t>
            </a:r>
          </a:p>
          <a:p>
            <a:pPr lvl="1">
              <a:spcBef>
                <a:spcPct val="50000"/>
              </a:spcBef>
              <a:defRPr/>
            </a:pPr>
            <a:r>
              <a:rPr lang="zh-CN" altLang="en-US" dirty="0">
                <a:latin typeface="Arial" charset="0"/>
                <a:ea typeface="宋体" charset="0"/>
              </a:rPr>
              <a:t>使用一个或多个</a:t>
            </a:r>
            <a:r>
              <a:rPr lang="zh-CN" altLang="en-US" dirty="0">
                <a:solidFill>
                  <a:schemeClr val="accent2"/>
                </a:solidFill>
                <a:latin typeface="Arial" charset="0"/>
                <a:ea typeface="宋体" charset="0"/>
              </a:rPr>
              <a:t>经验模型</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软件项目估算</a:t>
            </a:r>
            <a:endParaRPr lang="zh-CN" altLang="en-US">
              <a:latin typeface="Garamond" charset="0"/>
              <a:ea typeface="宋体" charset="0"/>
            </a:endParaRPr>
          </a:p>
        </p:txBody>
      </p:sp>
      <p:sp>
        <p:nvSpPr>
          <p:cNvPr id="95234" name="Rectangle 3"/>
          <p:cNvSpPr txBox="1">
            <a:spLocks noChangeArrowheads="1"/>
          </p:cNvSpPr>
          <p:nvPr/>
        </p:nvSpPr>
        <p:spPr bwMode="auto">
          <a:xfrm>
            <a:off x="323850" y="981075"/>
            <a:ext cx="8640763"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20000"/>
              </a:spcBef>
              <a:buClr>
                <a:schemeClr val="accent1"/>
              </a:buClr>
              <a:buSzPct val="65000"/>
              <a:buFont typeface="Wingdings" charset="0"/>
              <a:buChar char="n"/>
            </a:pPr>
            <a:r>
              <a:rPr kumimoji="0" lang="zh-CN" altLang="en-US" sz="2800" b="1" dirty="0">
                <a:solidFill>
                  <a:srgbClr val="000000"/>
                </a:solidFill>
                <a:latin typeface="Arial" charset="0"/>
              </a:rPr>
              <a:t>软件成本及工作量估算永远不会是一门精确的科学。太多的变化</a:t>
            </a:r>
            <a:r>
              <a:rPr kumimoji="0" lang="en-US" altLang="zh-CN" sz="2800" b="1" dirty="0">
                <a:solidFill>
                  <a:srgbClr val="0000FF"/>
                </a:solidFill>
                <a:latin typeface="Arial" charset="0"/>
              </a:rPr>
              <a:t>――</a:t>
            </a:r>
            <a:r>
              <a:rPr kumimoji="0" lang="zh-CN" altLang="en-US" sz="2800" b="1" dirty="0">
                <a:solidFill>
                  <a:srgbClr val="0000FF"/>
                </a:solidFill>
                <a:latin typeface="Arial" charset="0"/>
              </a:rPr>
              <a:t>人员、技术、环境、策略</a:t>
            </a:r>
            <a:r>
              <a:rPr kumimoji="0" lang="en-US" altLang="zh-CN" sz="2800" b="1" dirty="0">
                <a:solidFill>
                  <a:srgbClr val="0000FF"/>
                </a:solidFill>
                <a:latin typeface="Arial" charset="0"/>
              </a:rPr>
              <a:t>――</a:t>
            </a:r>
            <a:r>
              <a:rPr kumimoji="0" lang="zh-CN" altLang="en-US" sz="2800" b="1" dirty="0">
                <a:solidFill>
                  <a:srgbClr val="0000FF"/>
                </a:solidFill>
                <a:latin typeface="Arial" charset="0"/>
              </a:rPr>
              <a:t>影响了软件的最终成本及开发所需的工作量。</a:t>
            </a:r>
            <a:endParaRPr kumimoji="0" lang="en-US" altLang="zh-CN" sz="2800" b="1" dirty="0">
              <a:solidFill>
                <a:srgbClr val="0000FF"/>
              </a:solidFill>
              <a:latin typeface="Arial" charset="0"/>
            </a:endParaRPr>
          </a:p>
          <a:p>
            <a:pPr eaLnBrk="0" hangingPunct="0">
              <a:spcBef>
                <a:spcPct val="20000"/>
              </a:spcBef>
              <a:buClr>
                <a:schemeClr val="accent1"/>
              </a:buClr>
              <a:buSzPct val="65000"/>
              <a:buFont typeface="Wingdings" charset="0"/>
              <a:buChar char="n"/>
            </a:pPr>
            <a:endParaRPr kumimoji="0" lang="en-US" altLang="zh-CN" sz="2800" b="1" dirty="0">
              <a:solidFill>
                <a:srgbClr val="0000FF"/>
              </a:solidFill>
              <a:latin typeface="Arial" charset="0"/>
            </a:endParaRPr>
          </a:p>
          <a:p>
            <a:pPr eaLnBrk="0" hangingPunct="0">
              <a:spcBef>
                <a:spcPct val="20000"/>
              </a:spcBef>
              <a:buClr>
                <a:schemeClr val="accent1"/>
              </a:buClr>
              <a:buSzPct val="65000"/>
              <a:buFont typeface="Wingdings" charset="0"/>
              <a:buChar char="n"/>
            </a:pPr>
            <a:endParaRPr kumimoji="0" lang="zh-CN" altLang="en-US" sz="2800" b="1" dirty="0">
              <a:latin typeface="Arial" charset="0"/>
            </a:endParaRPr>
          </a:p>
          <a:p>
            <a:pPr eaLnBrk="0" hangingPunct="0">
              <a:spcBef>
                <a:spcPct val="20000"/>
              </a:spcBef>
              <a:buClr>
                <a:schemeClr val="accent1"/>
              </a:buClr>
              <a:buSzPct val="65000"/>
              <a:buFont typeface="Wingdings" charset="0"/>
              <a:buChar char="n"/>
            </a:pPr>
            <a:r>
              <a:rPr kumimoji="0" lang="zh-CN" altLang="en-US" sz="2800" b="1" dirty="0">
                <a:solidFill>
                  <a:srgbClr val="000000"/>
                </a:solidFill>
                <a:latin typeface="Arial" charset="0"/>
              </a:rPr>
              <a:t>为了得到可靠的成本及工作量估算，有以下几种选择： </a:t>
            </a:r>
          </a:p>
        </p:txBody>
      </p:sp>
      <p:sp>
        <p:nvSpPr>
          <p:cNvPr id="3" name="幻灯片编号占位符 2"/>
          <p:cNvSpPr>
            <a:spLocks noGrp="1"/>
          </p:cNvSpPr>
          <p:nvPr>
            <p:ph type="sldNum" sz="quarter" idx="11"/>
          </p:nvPr>
        </p:nvSpPr>
        <p:spPr/>
        <p:txBody>
          <a:bodyPr/>
          <a:lstStyle/>
          <a:p>
            <a:pPr>
              <a:defRPr/>
            </a:pPr>
            <a:fld id="{0045486B-84F3-1C42-8CDD-BDFB201205E4}" type="slidenum">
              <a:rPr lang="en-US" altLang="zh-CN" smtClean="0"/>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a:lstStyle/>
          <a:p>
            <a:r>
              <a:rPr lang="zh-CN" altLang="en-US">
                <a:latin typeface="Garamond" charset="0"/>
                <a:ea typeface="宋体" charset="0"/>
              </a:rPr>
              <a:t>分解技术</a:t>
            </a:r>
          </a:p>
        </p:txBody>
      </p:sp>
      <p:sp>
        <p:nvSpPr>
          <p:cNvPr id="97282" name="内容占位符 2"/>
          <p:cNvSpPr>
            <a:spLocks noGrp="1"/>
          </p:cNvSpPr>
          <p:nvPr>
            <p:ph idx="1"/>
          </p:nvPr>
        </p:nvSpPr>
        <p:spPr>
          <a:xfrm>
            <a:off x="323528" y="1052736"/>
            <a:ext cx="8229600" cy="3925887"/>
          </a:xfrm>
        </p:spPr>
        <p:txBody>
          <a:bodyPr/>
          <a:lstStyle/>
          <a:p>
            <a:r>
              <a:rPr lang="zh-CN" altLang="en-US" dirty="0">
                <a:latin typeface="Arial" charset="0"/>
                <a:ea typeface="宋体" charset="0"/>
              </a:rPr>
              <a:t>软件规模估算</a:t>
            </a:r>
            <a:endParaRPr lang="en-US" altLang="zh-CN" dirty="0">
              <a:latin typeface="Arial" charset="0"/>
              <a:ea typeface="宋体" charset="0"/>
            </a:endParaRPr>
          </a:p>
          <a:p>
            <a:endParaRPr lang="zh-CN" altLang="en-US" dirty="0">
              <a:latin typeface="Arial" charset="0"/>
              <a:ea typeface="宋体" charset="0"/>
            </a:endParaRPr>
          </a:p>
        </p:txBody>
      </p:sp>
      <p:sp>
        <p:nvSpPr>
          <p:cNvPr id="97283" name="Rectangle 3"/>
          <p:cNvSpPr txBox="1">
            <a:spLocks noChangeArrowheads="1"/>
          </p:cNvSpPr>
          <p:nvPr/>
        </p:nvSpPr>
        <p:spPr bwMode="auto">
          <a:xfrm>
            <a:off x="539750" y="17002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90000"/>
              </a:lnSpc>
              <a:spcBef>
                <a:spcPct val="20000"/>
              </a:spcBef>
              <a:buClr>
                <a:schemeClr val="accent1"/>
              </a:buClr>
              <a:buSzPct val="65000"/>
            </a:pPr>
            <a:r>
              <a:rPr kumimoji="0" lang="zh-CN" altLang="en-US" sz="2800" b="1" dirty="0">
                <a:solidFill>
                  <a:srgbClr val="000000"/>
                </a:solidFill>
                <a:latin typeface="Arial" charset="0"/>
              </a:rPr>
              <a:t>软件项目估算的</a:t>
            </a:r>
            <a:r>
              <a:rPr kumimoji="0" lang="zh-CN" altLang="en-US" sz="2800" b="1" dirty="0">
                <a:solidFill>
                  <a:srgbClr val="FF0000"/>
                </a:solidFill>
                <a:latin typeface="Arial" charset="0"/>
              </a:rPr>
              <a:t>准确性</a:t>
            </a:r>
            <a:r>
              <a:rPr kumimoji="0" lang="zh-CN" altLang="en-US" sz="2800" b="1" dirty="0">
                <a:solidFill>
                  <a:srgbClr val="000000"/>
                </a:solidFill>
                <a:latin typeface="Arial" charset="0"/>
              </a:rPr>
              <a:t>取决于若干因素</a:t>
            </a:r>
            <a:r>
              <a:rPr kumimoji="0" lang="zh-CN" altLang="en-US" sz="2800" b="1" dirty="0" smtClean="0">
                <a:solidFill>
                  <a:srgbClr val="0000FF"/>
                </a:solidFill>
                <a:latin typeface="Arial" charset="0"/>
              </a:rPr>
              <a:t>：</a:t>
            </a:r>
            <a:endParaRPr kumimoji="0" lang="en-US" altLang="zh-CN" sz="2800" b="1" dirty="0" smtClean="0">
              <a:solidFill>
                <a:srgbClr val="0000FF"/>
              </a:solidFill>
              <a:latin typeface="Arial" charset="0"/>
            </a:endParaRPr>
          </a:p>
          <a:p>
            <a:pPr eaLnBrk="0" hangingPunct="0">
              <a:lnSpc>
                <a:spcPct val="90000"/>
              </a:lnSpc>
              <a:spcBef>
                <a:spcPct val="20000"/>
              </a:spcBef>
              <a:buClr>
                <a:schemeClr val="accent1"/>
              </a:buClr>
              <a:buSzPct val="65000"/>
            </a:pPr>
            <a:r>
              <a:rPr kumimoji="0" lang="zh-CN" altLang="en-US" sz="2800" b="1" dirty="0" smtClean="0">
                <a:solidFill>
                  <a:srgbClr val="0000FF"/>
                </a:solidFill>
                <a:latin typeface="Arial" charset="0"/>
              </a:rPr>
              <a:t>（</a:t>
            </a:r>
            <a:r>
              <a:rPr kumimoji="0" lang="en-US" altLang="zh-CN" sz="2800" b="1" dirty="0">
                <a:solidFill>
                  <a:srgbClr val="0000FF"/>
                </a:solidFill>
                <a:latin typeface="Arial" charset="0"/>
              </a:rPr>
              <a:t>1</a:t>
            </a:r>
            <a:r>
              <a:rPr kumimoji="0" lang="zh-CN" altLang="en-US" sz="2800" b="1" dirty="0">
                <a:solidFill>
                  <a:srgbClr val="0000FF"/>
                </a:solidFill>
                <a:latin typeface="Arial" charset="0"/>
              </a:rPr>
              <a:t>）计划者已经适当地估算过待建造产品的规模的程度</a:t>
            </a:r>
            <a:r>
              <a:rPr kumimoji="0" lang="zh-CN" altLang="en-US" sz="2800" b="1" dirty="0" smtClean="0">
                <a:solidFill>
                  <a:srgbClr val="0000FF"/>
                </a:solidFill>
                <a:latin typeface="Arial" charset="0"/>
              </a:rPr>
              <a:t>；</a:t>
            </a:r>
            <a:endParaRPr kumimoji="0" lang="en-US" altLang="zh-CN" sz="2800" b="1" dirty="0" smtClean="0">
              <a:solidFill>
                <a:srgbClr val="0000FF"/>
              </a:solidFill>
              <a:latin typeface="Arial" charset="0"/>
            </a:endParaRPr>
          </a:p>
          <a:p>
            <a:pPr eaLnBrk="0" hangingPunct="0">
              <a:lnSpc>
                <a:spcPct val="90000"/>
              </a:lnSpc>
              <a:spcBef>
                <a:spcPct val="20000"/>
              </a:spcBef>
              <a:buClr>
                <a:schemeClr val="accent1"/>
              </a:buClr>
              <a:buSzPct val="65000"/>
            </a:pPr>
            <a:r>
              <a:rPr kumimoji="0" lang="zh-CN" altLang="en-US" sz="2800" b="1" dirty="0" smtClean="0">
                <a:solidFill>
                  <a:srgbClr val="0000FF"/>
                </a:solidFill>
                <a:latin typeface="Arial" charset="0"/>
              </a:rPr>
              <a:t>（</a:t>
            </a:r>
            <a:r>
              <a:rPr kumimoji="0" lang="en-US" altLang="zh-CN" sz="2800" b="1" dirty="0">
                <a:solidFill>
                  <a:srgbClr val="0000FF"/>
                </a:solidFill>
                <a:latin typeface="Arial" charset="0"/>
              </a:rPr>
              <a:t>2</a:t>
            </a:r>
            <a:r>
              <a:rPr kumimoji="0" lang="zh-CN" altLang="en-US" sz="2800" b="1" dirty="0">
                <a:solidFill>
                  <a:srgbClr val="0000FF"/>
                </a:solidFill>
                <a:latin typeface="Arial" charset="0"/>
              </a:rPr>
              <a:t>）把规模估算转换成人的工作量、时间、及成本的能力</a:t>
            </a:r>
            <a:r>
              <a:rPr kumimoji="0" lang="zh-CN" altLang="en-US" sz="2800" b="1" dirty="0">
                <a:solidFill>
                  <a:srgbClr val="000000"/>
                </a:solidFill>
                <a:latin typeface="Arial" charset="0"/>
              </a:rPr>
              <a:t>（一个来自以前项目的可靠软件度量的可用性函数）</a:t>
            </a:r>
            <a:r>
              <a:rPr kumimoji="0" lang="zh-CN" altLang="en-US" sz="2800" b="1" dirty="0" smtClean="0">
                <a:solidFill>
                  <a:srgbClr val="0000FF"/>
                </a:solidFill>
                <a:latin typeface="Arial" charset="0"/>
              </a:rPr>
              <a:t>；</a:t>
            </a:r>
            <a:endParaRPr kumimoji="0" lang="en-US" altLang="zh-CN" sz="2800" b="1" dirty="0" smtClean="0">
              <a:solidFill>
                <a:srgbClr val="0000FF"/>
              </a:solidFill>
              <a:latin typeface="Arial" charset="0"/>
            </a:endParaRPr>
          </a:p>
          <a:p>
            <a:pPr eaLnBrk="0" hangingPunct="0">
              <a:lnSpc>
                <a:spcPct val="90000"/>
              </a:lnSpc>
              <a:spcBef>
                <a:spcPct val="20000"/>
              </a:spcBef>
              <a:buClr>
                <a:schemeClr val="accent1"/>
              </a:buClr>
              <a:buSzPct val="65000"/>
            </a:pPr>
            <a:r>
              <a:rPr kumimoji="0" lang="zh-CN" altLang="en-US" sz="2800" b="1" dirty="0" smtClean="0">
                <a:solidFill>
                  <a:srgbClr val="0000FF"/>
                </a:solidFill>
                <a:latin typeface="Arial" charset="0"/>
              </a:rPr>
              <a:t>（</a:t>
            </a:r>
            <a:r>
              <a:rPr kumimoji="0" lang="en-US" altLang="zh-CN" sz="2800" b="1" dirty="0">
                <a:solidFill>
                  <a:srgbClr val="0000FF"/>
                </a:solidFill>
                <a:latin typeface="Arial" charset="0"/>
              </a:rPr>
              <a:t>3</a:t>
            </a:r>
            <a:r>
              <a:rPr kumimoji="0" lang="zh-CN" altLang="en-US" sz="2800" b="1" dirty="0">
                <a:solidFill>
                  <a:srgbClr val="0000FF"/>
                </a:solidFill>
                <a:latin typeface="Arial" charset="0"/>
              </a:rPr>
              <a:t>）项目计划反映软件项目组能力的程度</a:t>
            </a:r>
            <a:r>
              <a:rPr kumimoji="0" lang="zh-CN" altLang="en-US" sz="2800" b="1" dirty="0" smtClean="0">
                <a:solidFill>
                  <a:srgbClr val="0000FF"/>
                </a:solidFill>
                <a:latin typeface="Arial" charset="0"/>
              </a:rPr>
              <a:t>；</a:t>
            </a:r>
            <a:endParaRPr kumimoji="0" lang="en-US" altLang="zh-CN" sz="2800" b="1" dirty="0">
              <a:solidFill>
                <a:srgbClr val="0000FF"/>
              </a:solidFill>
              <a:latin typeface="Arial" charset="0"/>
            </a:endParaRPr>
          </a:p>
          <a:p>
            <a:pPr eaLnBrk="0" hangingPunct="0">
              <a:lnSpc>
                <a:spcPct val="90000"/>
              </a:lnSpc>
              <a:spcBef>
                <a:spcPct val="20000"/>
              </a:spcBef>
              <a:buClr>
                <a:schemeClr val="accent1"/>
              </a:buClr>
              <a:buSzPct val="65000"/>
            </a:pPr>
            <a:r>
              <a:rPr kumimoji="0" lang="zh-CN" altLang="en-US" sz="2800" b="1" dirty="0" smtClean="0">
                <a:solidFill>
                  <a:srgbClr val="0000FF"/>
                </a:solidFill>
                <a:latin typeface="Arial" charset="0"/>
              </a:rPr>
              <a:t>（</a:t>
            </a:r>
            <a:r>
              <a:rPr kumimoji="0" lang="en-US" altLang="zh-CN" sz="2800" b="1" dirty="0">
                <a:solidFill>
                  <a:srgbClr val="0000FF"/>
                </a:solidFill>
                <a:latin typeface="Arial" charset="0"/>
              </a:rPr>
              <a:t>4</a:t>
            </a:r>
            <a:r>
              <a:rPr kumimoji="0" lang="zh-CN" altLang="en-US" sz="2800" b="1" dirty="0">
                <a:solidFill>
                  <a:srgbClr val="0000FF"/>
                </a:solidFill>
                <a:latin typeface="Arial" charset="0"/>
              </a:rPr>
              <a:t>）产品需求的稳定性及支持软件工程工作的环境。</a:t>
            </a:r>
            <a:endParaRPr kumimoji="0" lang="zh-CN" altLang="en-US" sz="2800" b="1" dirty="0">
              <a:latin typeface="Arial" charset="0"/>
            </a:endParaRP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9512"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基于问题规模的估算</a:t>
            </a:r>
          </a:p>
        </p:txBody>
      </p:sp>
      <p:sp>
        <p:nvSpPr>
          <p:cNvPr id="8195" name="Rectangle 3"/>
          <p:cNvSpPr>
            <a:spLocks noGrp="1" noChangeArrowheads="1"/>
          </p:cNvSpPr>
          <p:nvPr>
            <p:ph idx="1"/>
          </p:nvPr>
        </p:nvSpPr>
        <p:spPr>
          <a:xfrm>
            <a:off x="0" y="908720"/>
            <a:ext cx="9144000" cy="5562600"/>
          </a:xfrm>
        </p:spPr>
        <p:txBody>
          <a:bodyPr/>
          <a:lstStyle/>
          <a:p>
            <a:pPr>
              <a:spcBef>
                <a:spcPct val="50000"/>
              </a:spcBef>
              <a:defRPr/>
            </a:pPr>
            <a:r>
              <a:rPr lang="zh-CN" altLang="en-US" dirty="0">
                <a:latin typeface="Arial" charset="0"/>
                <a:ea typeface="宋体" charset="0"/>
              </a:rPr>
              <a:t>包括</a:t>
            </a:r>
            <a:r>
              <a:rPr lang="en-US" altLang="zh-CN" dirty="0">
                <a:latin typeface="Arial" charset="0"/>
                <a:ea typeface="宋体" charset="0"/>
              </a:rPr>
              <a:t>LOC</a:t>
            </a:r>
            <a:r>
              <a:rPr lang="zh-CN" altLang="en-US" dirty="0">
                <a:latin typeface="Arial" charset="0"/>
                <a:ea typeface="宋体" charset="0"/>
              </a:rPr>
              <a:t>估算</a:t>
            </a:r>
            <a:r>
              <a:rPr lang="en-US" altLang="zh-CN" dirty="0">
                <a:latin typeface="Arial" charset="0"/>
                <a:ea typeface="宋体" charset="0"/>
              </a:rPr>
              <a:t>(</a:t>
            </a:r>
            <a:r>
              <a:rPr lang="zh-CN" altLang="en-US" dirty="0">
                <a:latin typeface="Arial" charset="0"/>
                <a:ea typeface="宋体" charset="0"/>
              </a:rPr>
              <a:t>直接测量</a:t>
            </a:r>
            <a:r>
              <a:rPr lang="en-US" altLang="zh-CN" dirty="0">
                <a:latin typeface="Arial" charset="0"/>
                <a:ea typeface="宋体" charset="0"/>
              </a:rPr>
              <a:t>)</a:t>
            </a:r>
            <a:r>
              <a:rPr lang="zh-CN" altLang="en-US" dirty="0">
                <a:latin typeface="Arial" charset="0"/>
                <a:ea typeface="宋体" charset="0"/>
              </a:rPr>
              <a:t>和</a:t>
            </a:r>
            <a:r>
              <a:rPr lang="en-US" altLang="zh-CN" dirty="0">
                <a:latin typeface="Arial" charset="0"/>
                <a:ea typeface="宋体" charset="0"/>
              </a:rPr>
              <a:t>FP</a:t>
            </a:r>
            <a:r>
              <a:rPr lang="zh-CN" altLang="en-US" dirty="0">
                <a:latin typeface="Arial" charset="0"/>
                <a:ea typeface="宋体" charset="0"/>
              </a:rPr>
              <a:t>估算</a:t>
            </a:r>
            <a:r>
              <a:rPr lang="en-US" altLang="zh-CN" dirty="0">
                <a:latin typeface="Arial" charset="0"/>
                <a:ea typeface="宋体" charset="0"/>
              </a:rPr>
              <a:t>(</a:t>
            </a:r>
            <a:r>
              <a:rPr lang="zh-CN" altLang="en-US" dirty="0">
                <a:latin typeface="Arial" charset="0"/>
                <a:ea typeface="宋体" charset="0"/>
              </a:rPr>
              <a:t>间接测量</a:t>
            </a:r>
            <a:r>
              <a:rPr lang="en-US" altLang="zh-CN" dirty="0">
                <a:latin typeface="Arial" charset="0"/>
                <a:ea typeface="宋体" charset="0"/>
              </a:rPr>
              <a:t>)</a:t>
            </a:r>
          </a:p>
          <a:p>
            <a:pPr>
              <a:spcBef>
                <a:spcPct val="50000"/>
              </a:spcBef>
              <a:defRPr/>
            </a:pPr>
            <a:r>
              <a:rPr lang="zh-CN" altLang="en-US" dirty="0">
                <a:latin typeface="Arial" charset="0"/>
                <a:ea typeface="宋体" charset="0"/>
              </a:rPr>
              <a:t>过程</a:t>
            </a:r>
          </a:p>
          <a:p>
            <a:pPr lvl="1">
              <a:spcBef>
                <a:spcPct val="50000"/>
              </a:spcBef>
              <a:defRPr/>
            </a:pPr>
            <a:r>
              <a:rPr lang="zh-CN" altLang="en-US" dirty="0">
                <a:latin typeface="Arial" charset="0"/>
                <a:ea typeface="宋体" charset="0"/>
              </a:rPr>
              <a:t>从软件范围陈述入手，将软件</a:t>
            </a:r>
            <a:r>
              <a:rPr lang="zh-CN" altLang="en-US" dirty="0">
                <a:solidFill>
                  <a:schemeClr val="accent2"/>
                </a:solidFill>
                <a:latin typeface="Arial" charset="0"/>
                <a:ea typeface="宋体" charset="0"/>
              </a:rPr>
              <a:t>分解</a:t>
            </a:r>
            <a:r>
              <a:rPr lang="zh-CN" altLang="en-US" dirty="0">
                <a:latin typeface="Arial" charset="0"/>
                <a:ea typeface="宋体" charset="0"/>
              </a:rPr>
              <a:t>成一些可独立进行估算的功能</a:t>
            </a:r>
          </a:p>
          <a:p>
            <a:pPr lvl="1">
              <a:spcBef>
                <a:spcPct val="50000"/>
              </a:spcBef>
              <a:defRPr/>
            </a:pPr>
            <a:r>
              <a:rPr lang="zh-CN" altLang="en-US" dirty="0">
                <a:solidFill>
                  <a:schemeClr val="accent2"/>
                </a:solidFill>
                <a:latin typeface="Arial" charset="0"/>
                <a:ea typeface="宋体" charset="0"/>
              </a:rPr>
              <a:t>估算</a:t>
            </a:r>
            <a:r>
              <a:rPr lang="zh-CN" altLang="en-US" dirty="0">
                <a:latin typeface="Arial" charset="0"/>
                <a:ea typeface="宋体" charset="0"/>
              </a:rPr>
              <a:t>每个功能的</a:t>
            </a:r>
            <a:r>
              <a:rPr lang="en-US" altLang="zh-CN" dirty="0">
                <a:latin typeface="Arial" charset="0"/>
                <a:ea typeface="宋体" charset="0"/>
              </a:rPr>
              <a:t>LOC</a:t>
            </a:r>
            <a:r>
              <a:rPr lang="zh-CN" altLang="en-US" dirty="0">
                <a:latin typeface="Arial" charset="0"/>
                <a:ea typeface="宋体" charset="0"/>
              </a:rPr>
              <a:t>或</a:t>
            </a:r>
            <a:r>
              <a:rPr lang="en-US" altLang="zh-CN" dirty="0">
                <a:latin typeface="Arial" charset="0"/>
                <a:ea typeface="宋体" charset="0"/>
              </a:rPr>
              <a:t>FP</a:t>
            </a:r>
          </a:p>
          <a:p>
            <a:pPr lvl="1">
              <a:spcBef>
                <a:spcPct val="50000"/>
              </a:spcBef>
              <a:defRPr/>
            </a:pPr>
            <a:r>
              <a:rPr lang="zh-CN" altLang="en-US" dirty="0">
                <a:latin typeface="Arial" charset="0"/>
                <a:ea typeface="宋体" charset="0"/>
              </a:rPr>
              <a:t>将</a:t>
            </a:r>
            <a:r>
              <a:rPr lang="zh-CN" altLang="en-US" dirty="0">
                <a:solidFill>
                  <a:schemeClr val="accent2"/>
                </a:solidFill>
                <a:latin typeface="Arial" charset="0"/>
                <a:ea typeface="宋体" charset="0"/>
              </a:rPr>
              <a:t>基线生产率度量</a:t>
            </a:r>
            <a:r>
              <a:rPr lang="zh-CN" altLang="en-US" dirty="0">
                <a:latin typeface="Arial" charset="0"/>
                <a:ea typeface="宋体" charset="0"/>
              </a:rPr>
              <a:t>应用于适当的估算变量中，导出</a:t>
            </a:r>
            <a:r>
              <a:rPr lang="zh-CN" altLang="en-US" dirty="0">
                <a:solidFill>
                  <a:schemeClr val="accent2"/>
                </a:solidFill>
                <a:latin typeface="Arial" charset="0"/>
                <a:ea typeface="宋体" charset="0"/>
              </a:rPr>
              <a:t>每个功能的成本或工作量</a:t>
            </a:r>
          </a:p>
          <a:p>
            <a:pPr lvl="1">
              <a:spcBef>
                <a:spcPct val="50000"/>
              </a:spcBef>
              <a:defRPr/>
            </a:pPr>
            <a:r>
              <a:rPr lang="zh-CN" altLang="en-US" dirty="0">
                <a:latin typeface="Arial" charset="0"/>
                <a:ea typeface="宋体" charset="0"/>
              </a:rPr>
              <a:t>将所有功能的估算</a:t>
            </a:r>
            <a:r>
              <a:rPr lang="zh-CN" altLang="en-US" dirty="0">
                <a:solidFill>
                  <a:schemeClr val="accent2"/>
                </a:solidFill>
                <a:latin typeface="Arial" charset="0"/>
                <a:ea typeface="宋体" charset="0"/>
              </a:rPr>
              <a:t>合并</a:t>
            </a:r>
            <a:r>
              <a:rPr lang="zh-CN" altLang="en-US" dirty="0">
                <a:latin typeface="Arial" charset="0"/>
                <a:ea typeface="宋体" charset="0"/>
              </a:rPr>
              <a:t>。</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r>
              <a:rPr lang="zh-CN" altLang="en-US">
                <a:latin typeface="Garamond" charset="0"/>
                <a:ea typeface="宋体" charset="0"/>
              </a:rPr>
              <a:t>对估算的观察</a:t>
            </a:r>
          </a:p>
        </p:txBody>
      </p:sp>
      <p:sp>
        <p:nvSpPr>
          <p:cNvPr id="62466" name="Rectangle 3"/>
          <p:cNvSpPr txBox="1">
            <a:spLocks noChangeArrowheads="1"/>
          </p:cNvSpPr>
          <p:nvPr/>
        </p:nvSpPr>
        <p:spPr bwMode="auto">
          <a:xfrm>
            <a:off x="395288" y="1052513"/>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000000"/>
                </a:solidFill>
                <a:latin typeface="Arial" charset="0"/>
              </a:rPr>
              <a:t>虽然</a:t>
            </a:r>
            <a:r>
              <a:rPr kumimoji="0" lang="zh-CN" altLang="en-US" sz="2800" b="1" dirty="0">
                <a:solidFill>
                  <a:srgbClr val="FF0000"/>
                </a:solidFill>
                <a:latin typeface="Arial" charset="0"/>
              </a:rPr>
              <a:t>估算</a:t>
            </a:r>
            <a:r>
              <a:rPr kumimoji="0" lang="zh-CN" altLang="en-US" sz="2800" b="1" dirty="0">
                <a:solidFill>
                  <a:srgbClr val="000000"/>
                </a:solidFill>
                <a:latin typeface="Arial" charset="0"/>
              </a:rPr>
              <a:t>是一门科学，更是一门艺术，但是，这个重要的活动不能以随意的方式来进行。</a:t>
            </a:r>
          </a:p>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000000"/>
                </a:solidFill>
                <a:latin typeface="Arial" charset="0"/>
              </a:rPr>
              <a:t>对时间及工作量进行评估的有用技术确实存在。</a:t>
            </a:r>
          </a:p>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000000"/>
                </a:solidFill>
                <a:latin typeface="Arial" charset="0"/>
              </a:rPr>
              <a:t>过程和项目度量可以为定量估算的生成提供历史的视角和强有力的输入</a:t>
            </a:r>
            <a:r>
              <a:rPr kumimoji="0" lang="zh-CN" altLang="en-US" sz="2800" b="1" dirty="0">
                <a:solidFill>
                  <a:srgbClr val="0000FF"/>
                </a:solidFill>
                <a:latin typeface="Arial" charset="0"/>
              </a:rPr>
              <a:t>，过去的经验可以非测量地辅助估算的开发和复审。</a:t>
            </a:r>
          </a:p>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0000FF"/>
                </a:solidFill>
                <a:latin typeface="Arial" charset="0"/>
              </a:rPr>
              <a:t>而且因为估算是所有其它项目计划活动的基础，</a:t>
            </a:r>
            <a:r>
              <a:rPr kumimoji="0" lang="zh-CN" altLang="en-US" sz="2800" b="1" dirty="0">
                <a:latin typeface="Arial" charset="0"/>
              </a:rPr>
              <a:t>而</a:t>
            </a:r>
            <a:r>
              <a:rPr kumimoji="0" lang="zh-CN" altLang="en-US" sz="2800" b="1" dirty="0">
                <a:solidFill>
                  <a:srgbClr val="000000"/>
                </a:solidFill>
                <a:latin typeface="Arial" charset="0"/>
              </a:rPr>
              <a:t>项目计划又提供了通往成功的软件工程的行车图</a:t>
            </a:r>
            <a:r>
              <a:rPr kumimoji="0" lang="zh-CN" altLang="en-US" sz="2800" b="1" dirty="0">
                <a:solidFill>
                  <a:srgbClr val="00CC00"/>
                </a:solidFill>
                <a:latin typeface="Arial" charset="0"/>
              </a:rPr>
              <a:t>，</a:t>
            </a:r>
            <a:r>
              <a:rPr kumimoji="0" lang="zh-CN" altLang="en-US" sz="2800" b="1" dirty="0">
                <a:solidFill>
                  <a:srgbClr val="0000FF"/>
                </a:solidFill>
                <a:latin typeface="Arial" charset="0"/>
              </a:rPr>
              <a:t>因此，没有它我们就会搭错车。</a:t>
            </a:r>
            <a:r>
              <a:rPr kumimoji="0" lang="zh-CN" altLang="en-US" sz="2800" b="1" dirty="0">
                <a:latin typeface="Arial" charset="0"/>
              </a:rPr>
              <a:t>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基于问题规模的估算</a:t>
            </a:r>
            <a:r>
              <a:rPr lang="en-US" altLang="zh-CN" dirty="0">
                <a:effectLst>
                  <a:outerShdw blurRad="38100" dist="38100" dir="2700000" algn="tl">
                    <a:srgbClr val="DDDDDD"/>
                  </a:outerShdw>
                </a:effectLst>
                <a:latin typeface="Garamond" charset="0"/>
                <a:ea typeface="宋体" charset="0"/>
              </a:rPr>
              <a:t>(II)</a:t>
            </a:r>
          </a:p>
        </p:txBody>
      </p:sp>
      <p:sp>
        <p:nvSpPr>
          <p:cNvPr id="32771" name="Rectangle 3"/>
          <p:cNvSpPr>
            <a:spLocks noGrp="1" noChangeArrowheads="1"/>
          </p:cNvSpPr>
          <p:nvPr>
            <p:ph idx="1"/>
          </p:nvPr>
        </p:nvSpPr>
        <p:spPr>
          <a:xfrm>
            <a:off x="0" y="981075"/>
            <a:ext cx="9144000" cy="2447925"/>
          </a:xfrm>
        </p:spPr>
        <p:txBody>
          <a:bodyPr/>
          <a:lstStyle/>
          <a:p>
            <a:pPr>
              <a:spcBef>
                <a:spcPct val="50000"/>
              </a:spcBef>
              <a:defRPr/>
            </a:pPr>
            <a:r>
              <a:rPr lang="zh-CN" altLang="en-US" dirty="0">
                <a:latin typeface="Arial" charset="0"/>
                <a:ea typeface="宋体" charset="0"/>
              </a:rPr>
              <a:t>三点估算（</a:t>
            </a:r>
            <a:r>
              <a:rPr lang="zh-CN" altLang="en-US" dirty="0">
                <a:solidFill>
                  <a:schemeClr val="accent2"/>
                </a:solidFill>
                <a:latin typeface="Arial" charset="0"/>
                <a:ea typeface="宋体" charset="0"/>
              </a:rPr>
              <a:t>综合</a:t>
            </a:r>
            <a:r>
              <a:rPr lang="zh-CN" altLang="en-US" dirty="0">
                <a:latin typeface="Arial" charset="0"/>
                <a:ea typeface="宋体" charset="0"/>
              </a:rPr>
              <a:t>不同的估计结果）</a:t>
            </a:r>
          </a:p>
          <a:p>
            <a:pPr lvl="1">
              <a:spcBef>
                <a:spcPct val="50000"/>
              </a:spcBef>
              <a:defRPr/>
            </a:pPr>
            <a:r>
              <a:rPr lang="zh-CN" altLang="en-US" dirty="0">
                <a:latin typeface="Arial" charset="0"/>
                <a:ea typeface="宋体" charset="0"/>
              </a:rPr>
              <a:t>先确定规模的乐观值</a:t>
            </a:r>
            <a:r>
              <a:rPr lang="en-US" altLang="zh-CN" dirty="0">
                <a:latin typeface="Arial" charset="0"/>
                <a:ea typeface="宋体" charset="0"/>
              </a:rPr>
              <a:t>(</a:t>
            </a:r>
            <a:r>
              <a:rPr lang="en-US" altLang="zh-CN" dirty="0" err="1">
                <a:latin typeface="Arial" charset="0"/>
                <a:ea typeface="宋体" charset="0"/>
              </a:rPr>
              <a:t>S</a:t>
            </a:r>
            <a:r>
              <a:rPr lang="en-US" altLang="zh-CN" baseline="-25000" dirty="0" err="1">
                <a:latin typeface="Arial" charset="0"/>
                <a:ea typeface="宋体" charset="0"/>
              </a:rPr>
              <a:t>opt</a:t>
            </a:r>
            <a:r>
              <a:rPr lang="en-US" altLang="zh-CN" dirty="0">
                <a:latin typeface="Arial" charset="0"/>
                <a:ea typeface="宋体" charset="0"/>
              </a:rPr>
              <a:t>)</a:t>
            </a:r>
            <a:r>
              <a:rPr lang="zh-CN" altLang="en-US" dirty="0">
                <a:latin typeface="Arial" charset="0"/>
                <a:ea typeface="宋体" charset="0"/>
              </a:rPr>
              <a:t>、可能值</a:t>
            </a:r>
            <a:r>
              <a:rPr lang="en-US" altLang="zh-CN" dirty="0">
                <a:latin typeface="Arial" charset="0"/>
                <a:ea typeface="宋体" charset="0"/>
              </a:rPr>
              <a:t>(</a:t>
            </a:r>
            <a:r>
              <a:rPr lang="en-US" altLang="zh-CN" dirty="0" err="1">
                <a:latin typeface="Arial" charset="0"/>
                <a:ea typeface="宋体" charset="0"/>
              </a:rPr>
              <a:t>S</a:t>
            </a:r>
            <a:r>
              <a:rPr lang="en-US" altLang="zh-CN" baseline="-25000" dirty="0" err="1">
                <a:latin typeface="Arial" charset="0"/>
                <a:ea typeface="宋体" charset="0"/>
              </a:rPr>
              <a:t>m</a:t>
            </a:r>
            <a:r>
              <a:rPr lang="en-US" altLang="zh-CN" dirty="0">
                <a:latin typeface="Arial" charset="0"/>
                <a:ea typeface="宋体" charset="0"/>
              </a:rPr>
              <a:t>)</a:t>
            </a:r>
            <a:r>
              <a:rPr lang="zh-CN" altLang="en-US" dirty="0">
                <a:latin typeface="Arial" charset="0"/>
                <a:ea typeface="宋体" charset="0"/>
              </a:rPr>
              <a:t>和悲观值</a:t>
            </a:r>
            <a:r>
              <a:rPr lang="en-US" altLang="zh-CN" dirty="0">
                <a:latin typeface="Arial" charset="0"/>
                <a:ea typeface="宋体" charset="0"/>
              </a:rPr>
              <a:t>(</a:t>
            </a:r>
            <a:r>
              <a:rPr lang="en-US" altLang="zh-CN" dirty="0" err="1">
                <a:latin typeface="Arial" charset="0"/>
                <a:ea typeface="宋体" charset="0"/>
              </a:rPr>
              <a:t>S</a:t>
            </a:r>
            <a:r>
              <a:rPr lang="en-US" altLang="zh-CN" baseline="-25000" dirty="0" err="1">
                <a:latin typeface="Arial" charset="0"/>
                <a:ea typeface="宋体" charset="0"/>
              </a:rPr>
              <a:t>pess</a:t>
            </a:r>
            <a:r>
              <a:rPr lang="en-US" altLang="zh-CN" dirty="0">
                <a:latin typeface="Arial" charset="0"/>
                <a:ea typeface="宋体" charset="0"/>
              </a:rPr>
              <a:t>)</a:t>
            </a:r>
            <a:r>
              <a:rPr lang="zh-CN" altLang="en-US" dirty="0">
                <a:latin typeface="Arial" charset="0"/>
                <a:ea typeface="宋体" charset="0"/>
              </a:rPr>
              <a:t>，再将它们结合起来</a:t>
            </a:r>
          </a:p>
          <a:p>
            <a:pPr lvl="1">
              <a:spcBef>
                <a:spcPct val="50000"/>
              </a:spcBef>
              <a:defRPr/>
            </a:pPr>
            <a:r>
              <a:rPr lang="zh-CN" altLang="en-US" dirty="0">
                <a:latin typeface="Arial" charset="0"/>
                <a:ea typeface="宋体" charset="0"/>
              </a:rPr>
              <a:t>期望值</a:t>
            </a:r>
            <a:r>
              <a:rPr lang="en-US" altLang="zh-CN" dirty="0">
                <a:latin typeface="Arial" charset="0"/>
                <a:ea typeface="宋体" charset="0"/>
              </a:rPr>
              <a:t>S=(S</a:t>
            </a:r>
            <a:r>
              <a:rPr lang="en-US" altLang="zh-CN" baseline="-25000" dirty="0">
                <a:latin typeface="Arial" charset="0"/>
                <a:ea typeface="宋体" charset="0"/>
              </a:rPr>
              <a:t>opt</a:t>
            </a:r>
            <a:r>
              <a:rPr lang="en-US" altLang="zh-CN" dirty="0">
                <a:latin typeface="Arial" charset="0"/>
                <a:ea typeface="宋体" charset="0"/>
              </a:rPr>
              <a:t>+4S</a:t>
            </a:r>
            <a:r>
              <a:rPr lang="en-US" altLang="zh-CN" baseline="-25000" dirty="0">
                <a:latin typeface="Arial" charset="0"/>
                <a:ea typeface="宋体" charset="0"/>
              </a:rPr>
              <a:t>m</a:t>
            </a:r>
            <a:r>
              <a:rPr lang="en-US" altLang="zh-CN" dirty="0">
                <a:latin typeface="Arial" charset="0"/>
                <a:ea typeface="宋体" charset="0"/>
              </a:rPr>
              <a:t>+S</a:t>
            </a:r>
            <a:r>
              <a:rPr lang="en-US" altLang="zh-CN" baseline="-25000" dirty="0">
                <a:latin typeface="Arial" charset="0"/>
                <a:ea typeface="宋体" charset="0"/>
              </a:rPr>
              <a:t>pess</a:t>
            </a:r>
            <a:r>
              <a:rPr lang="en-US" altLang="zh-CN" dirty="0">
                <a:latin typeface="Arial" charset="0"/>
                <a:ea typeface="宋体" charset="0"/>
              </a:rPr>
              <a:t>)/6</a:t>
            </a:r>
          </a:p>
          <a:p>
            <a:pPr lvl="1">
              <a:spcBef>
                <a:spcPct val="50000"/>
              </a:spcBef>
              <a:defRPr/>
            </a:pPr>
            <a:endParaRPr lang="en-US" altLang="zh-CN"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4572000"/>
            <a:ext cx="8077200" cy="1981200"/>
          </a:xfrm>
          <a:prstGeom prst="rect">
            <a:avLst/>
          </a:prstGeom>
          <a:solidFill>
            <a:srgbClr val="CCFFFF"/>
          </a:solidFill>
          <a:ln w="25400">
            <a:noFill/>
            <a:miter lim="800000"/>
            <a:headEnd/>
            <a:tailEnd/>
          </a:ln>
          <a:effectLst>
            <a:outerShdw dist="53882" dir="2700000" algn="ctr" rotWithShape="0">
              <a:schemeClr val="bg2"/>
            </a:outerShdw>
          </a:effectLst>
        </p:spPr>
        <p:txBody>
          <a:bodyPr wrap="none" anchor="ctr"/>
          <a:lstStyle/>
          <a:p>
            <a:pPr>
              <a:defRPr/>
            </a:pPr>
            <a:endParaRPr lang="zh-CN" altLang="en-US">
              <a:latin typeface="Times New Roman" pitchFamily="18" charset="0"/>
              <a:ea typeface="宋体" pitchFamily="2" charset="-122"/>
              <a:cs typeface="+mn-cs"/>
            </a:endParaRPr>
          </a:p>
        </p:txBody>
      </p:sp>
      <p:sp>
        <p:nvSpPr>
          <p:cNvPr id="10243" name="Rectangle 3"/>
          <p:cNvSpPr>
            <a:spLocks noGrp="1" noChangeArrowheads="1"/>
          </p:cNvSpPr>
          <p:nvPr>
            <p:ph type="title"/>
          </p:nvPr>
        </p:nvSpPr>
        <p:spPr>
          <a:xfrm>
            <a:off x="251520" y="44624"/>
            <a:ext cx="5746750" cy="720725"/>
          </a:xfrm>
        </p:spPr>
        <p:txBody>
          <a:bodyPr lIns="63500" tIns="25400" rIns="63500" bIns="25400">
            <a:spAutoFit/>
          </a:bodyPr>
          <a:lstStyle/>
          <a:p>
            <a:pPr>
              <a:defRPr/>
            </a:pPr>
            <a:r>
              <a:rPr lang="zh-CN" altLang="en-US" dirty="0">
                <a:effectLst>
                  <a:outerShdw blurRad="38100" dist="38100" dir="2700000" algn="tl">
                    <a:srgbClr val="C0C0C0"/>
                  </a:outerShdw>
                </a:effectLst>
                <a:cs typeface="+mj-cs"/>
              </a:rPr>
              <a:t>基于</a:t>
            </a:r>
            <a:r>
              <a:rPr lang="en-US" altLang="zh-CN" dirty="0">
                <a:effectLst>
                  <a:outerShdw blurRad="38100" dist="38100" dir="2700000" algn="tl">
                    <a:srgbClr val="C0C0C0"/>
                  </a:outerShdw>
                </a:effectLst>
                <a:cs typeface="+mj-cs"/>
              </a:rPr>
              <a:t>LOC</a:t>
            </a:r>
            <a:r>
              <a:rPr lang="zh-CN" altLang="en-US" dirty="0">
                <a:effectLst>
                  <a:outerShdw blurRad="38100" dist="38100" dir="2700000" algn="tl">
                    <a:srgbClr val="C0C0C0"/>
                  </a:outerShdw>
                </a:effectLst>
                <a:cs typeface="+mj-cs"/>
              </a:rPr>
              <a:t>的估算（例）</a:t>
            </a:r>
          </a:p>
        </p:txBody>
      </p:sp>
      <p:sp>
        <p:nvSpPr>
          <p:cNvPr id="10245" name="Text Box 5"/>
          <p:cNvSpPr txBox="1">
            <a:spLocks noChangeArrowheads="1"/>
          </p:cNvSpPr>
          <p:nvPr/>
        </p:nvSpPr>
        <p:spPr bwMode="auto">
          <a:xfrm>
            <a:off x="685800" y="4648200"/>
            <a:ext cx="8077200" cy="1771650"/>
          </a:xfrm>
          <a:prstGeom prst="rect">
            <a:avLst/>
          </a:prstGeom>
          <a:noFill/>
          <a:ln w="12700">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spcBef>
                <a:spcPct val="50000"/>
              </a:spcBef>
              <a:defRPr/>
            </a:pPr>
            <a:r>
              <a:rPr kumimoji="0" lang="zh-CN" altLang="en-US" b="1" smtClean="0">
                <a:effectLst>
                  <a:outerShdw blurRad="38100" dist="38100" dir="2700000" algn="tl">
                    <a:srgbClr val="DDDDDD"/>
                  </a:outerShdw>
                </a:effectLst>
                <a:latin typeface="Palatino" charset="0"/>
              </a:rPr>
              <a:t>此类系统的平均生产率 </a:t>
            </a:r>
            <a:r>
              <a:rPr kumimoji="0" lang="en-US" altLang="zh-CN" b="1" smtClean="0">
                <a:effectLst>
                  <a:outerShdw blurRad="38100" dist="38100" dir="2700000" algn="tl">
                    <a:srgbClr val="DDDDDD"/>
                  </a:outerShdw>
                </a:effectLst>
                <a:latin typeface="Palatino" charset="0"/>
              </a:rPr>
              <a:t>= 620 LOC/pm. </a:t>
            </a:r>
          </a:p>
          <a:p>
            <a:pPr>
              <a:lnSpc>
                <a:spcPct val="90000"/>
              </a:lnSpc>
              <a:spcBef>
                <a:spcPct val="50000"/>
              </a:spcBef>
              <a:defRPr/>
            </a:pPr>
            <a:r>
              <a:rPr kumimoji="0" lang="zh-CN" altLang="en-US" b="1" smtClean="0">
                <a:effectLst>
                  <a:outerShdw blurRad="38100" dist="38100" dir="2700000" algn="tl">
                    <a:srgbClr val="DDDDDD"/>
                  </a:outerShdw>
                </a:effectLst>
                <a:latin typeface="Palatino" charset="0"/>
              </a:rPr>
              <a:t>一个劳动力每月成本 </a:t>
            </a:r>
            <a:r>
              <a:rPr kumimoji="0" lang="en-US" altLang="zh-CN" b="1" smtClean="0">
                <a:effectLst>
                  <a:outerShdw blurRad="38100" dist="38100" dir="2700000" algn="tl">
                    <a:srgbClr val="DDDDDD"/>
                  </a:outerShdw>
                </a:effectLst>
                <a:latin typeface="Palatino" charset="0"/>
              </a:rPr>
              <a:t>=$8000, </a:t>
            </a:r>
            <a:r>
              <a:rPr kumimoji="0" lang="zh-CN" altLang="en-US" b="1" smtClean="0">
                <a:effectLst>
                  <a:outerShdw blurRad="38100" dist="38100" dir="2700000" algn="tl">
                    <a:srgbClr val="DDDDDD"/>
                  </a:outerShdw>
                </a:effectLst>
                <a:latin typeface="Palatino" charset="0"/>
              </a:rPr>
              <a:t>则每行代码成本约为 </a:t>
            </a:r>
            <a:r>
              <a:rPr kumimoji="0" lang="en-US" altLang="zh-CN" b="1" smtClean="0">
                <a:effectLst>
                  <a:outerShdw blurRad="38100" dist="38100" dir="2700000" algn="tl">
                    <a:srgbClr val="DDDDDD"/>
                  </a:outerShdw>
                </a:effectLst>
                <a:latin typeface="Palatino" charset="0"/>
              </a:rPr>
              <a:t>$13. </a:t>
            </a:r>
          </a:p>
          <a:p>
            <a:pPr>
              <a:lnSpc>
                <a:spcPct val="90000"/>
              </a:lnSpc>
              <a:spcBef>
                <a:spcPct val="50000"/>
              </a:spcBef>
              <a:defRPr/>
            </a:pPr>
            <a:r>
              <a:rPr kumimoji="0" lang="zh-CN" altLang="en-US" b="1" smtClean="0">
                <a:effectLst>
                  <a:outerShdw blurRad="38100" dist="38100" dir="2700000" algn="tl">
                    <a:srgbClr val="DDDDDD"/>
                  </a:outerShdw>
                </a:effectLst>
                <a:latin typeface="Palatino" charset="0"/>
              </a:rPr>
              <a:t>根据</a:t>
            </a:r>
            <a:r>
              <a:rPr kumimoji="0" lang="en-US" altLang="zh-CN" b="1" smtClean="0">
                <a:effectLst>
                  <a:outerShdw blurRad="38100" dist="38100" dir="2700000" algn="tl">
                    <a:srgbClr val="DDDDDD"/>
                  </a:outerShdw>
                </a:effectLst>
                <a:latin typeface="Palatino" charset="0"/>
              </a:rPr>
              <a:t>LOC</a:t>
            </a:r>
            <a:r>
              <a:rPr kumimoji="0" lang="zh-CN" altLang="en-US" b="1" smtClean="0">
                <a:effectLst>
                  <a:outerShdw blurRad="38100" dist="38100" dir="2700000" algn="tl">
                    <a:srgbClr val="DDDDDD"/>
                  </a:outerShdw>
                </a:effectLst>
                <a:latin typeface="Palatino" charset="0"/>
              </a:rPr>
              <a:t>估算及历史生产率数据，该项目总成本估算值为</a:t>
            </a:r>
            <a:r>
              <a:rPr kumimoji="0" lang="en-US" altLang="zh-CN" b="1" smtClean="0">
                <a:solidFill>
                  <a:schemeClr val="accent2"/>
                </a:solidFill>
                <a:effectLst>
                  <a:outerShdw blurRad="38100" dist="38100" dir="2700000" algn="tl">
                    <a:srgbClr val="DDDDDD"/>
                  </a:outerShdw>
                </a:effectLst>
                <a:latin typeface="Palatino" charset="0"/>
              </a:rPr>
              <a:t>$431,000 </a:t>
            </a:r>
            <a:r>
              <a:rPr kumimoji="0" lang="zh-CN" altLang="en-US" b="1" smtClean="0">
                <a:effectLst>
                  <a:outerShdw blurRad="38100" dist="38100" dir="2700000" algn="tl">
                    <a:srgbClr val="DDDDDD"/>
                  </a:outerShdw>
                </a:effectLst>
                <a:latin typeface="Palatino" charset="0"/>
              </a:rPr>
              <a:t>，工作量估算值是</a:t>
            </a:r>
            <a:r>
              <a:rPr kumimoji="0" lang="en-US" altLang="zh-CN" b="1" smtClean="0">
                <a:solidFill>
                  <a:schemeClr val="accent2"/>
                </a:solidFill>
                <a:effectLst>
                  <a:outerShdw blurRad="38100" dist="38100" dir="2700000" algn="tl">
                    <a:srgbClr val="DDDDDD"/>
                  </a:outerShdw>
                </a:effectLst>
                <a:latin typeface="Palatino" charset="0"/>
              </a:rPr>
              <a:t>54</a:t>
            </a:r>
            <a:r>
              <a:rPr kumimoji="0" lang="zh-CN" altLang="en-US" b="1" smtClean="0">
                <a:effectLst>
                  <a:outerShdw blurRad="38100" dist="38100" dir="2700000" algn="tl">
                    <a:srgbClr val="DDDDDD"/>
                  </a:outerShdw>
                </a:effectLst>
                <a:latin typeface="Palatino" charset="0"/>
              </a:rPr>
              <a:t>人月</a:t>
            </a:r>
            <a:r>
              <a:rPr kumimoji="0" lang="en-US" altLang="zh-CN" b="1" smtClean="0">
                <a:solidFill>
                  <a:schemeClr val="accent2"/>
                </a:solidFill>
                <a:effectLst>
                  <a:outerShdw blurRad="38100" dist="38100" dir="2700000" algn="tl">
                    <a:srgbClr val="DDDDDD"/>
                  </a:outerShdw>
                </a:effectLst>
                <a:latin typeface="Palatino" charset="0"/>
              </a:rPr>
              <a:t>.</a:t>
            </a:r>
          </a:p>
        </p:txBody>
      </p:sp>
      <p:sp>
        <p:nvSpPr>
          <p:cNvPr id="101380" name="Text Box 6"/>
          <p:cNvSpPr txBox="1">
            <a:spLocks noChangeArrowheads="1"/>
          </p:cNvSpPr>
          <p:nvPr/>
        </p:nvSpPr>
        <p:spPr bwMode="auto">
          <a:xfrm>
            <a:off x="755650" y="8366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50000"/>
              </a:spcBef>
            </a:pPr>
            <a:r>
              <a:rPr kumimoji="0" lang="zh-CN" altLang="en-US" sz="1800" b="1">
                <a:solidFill>
                  <a:srgbClr val="0000FF"/>
                </a:solidFill>
                <a:latin typeface="Arial" charset="0"/>
              </a:rPr>
              <a:t>功能</a:t>
            </a:r>
            <a:endParaRPr kumimoji="0" lang="zh-CN" altLang="en-US" sz="1800" b="1">
              <a:latin typeface="Arial" charset="0"/>
            </a:endParaRPr>
          </a:p>
          <a:p>
            <a:pPr eaLnBrk="0" hangingPunct="0">
              <a:spcBef>
                <a:spcPct val="50000"/>
              </a:spcBef>
            </a:pPr>
            <a:r>
              <a:rPr kumimoji="0" lang="zh-CN" altLang="en-US" sz="1800" b="1">
                <a:solidFill>
                  <a:srgbClr val="0000FF"/>
                </a:solidFill>
                <a:latin typeface="Arial" charset="0"/>
              </a:rPr>
              <a:t>用户界面和控制机制（</a:t>
            </a:r>
            <a:r>
              <a:rPr kumimoji="0" lang="en-US" altLang="zh-CN" sz="1800" b="1">
                <a:solidFill>
                  <a:srgbClr val="0000FF"/>
                </a:solidFill>
                <a:latin typeface="Arial" charset="0"/>
              </a:rPr>
              <a:t>UICF</a:t>
            </a:r>
            <a:r>
              <a:rPr kumimoji="0" lang="zh-CN" altLang="en-US" sz="1800" b="1">
                <a:solidFill>
                  <a:srgbClr val="0000FF"/>
                </a:solidFill>
                <a:latin typeface="Arial" charset="0"/>
              </a:rPr>
              <a:t>）</a:t>
            </a:r>
            <a:endParaRPr kumimoji="0" lang="zh-CN" altLang="en-US" sz="1800" b="1">
              <a:latin typeface="Arial" charset="0"/>
            </a:endParaRPr>
          </a:p>
          <a:p>
            <a:pPr eaLnBrk="0" hangingPunct="0">
              <a:spcBef>
                <a:spcPct val="50000"/>
              </a:spcBef>
            </a:pPr>
            <a:r>
              <a:rPr kumimoji="0" lang="zh-CN" altLang="en-US" sz="1800" b="1">
                <a:solidFill>
                  <a:srgbClr val="0000FF"/>
                </a:solidFill>
                <a:latin typeface="Arial" charset="0"/>
              </a:rPr>
              <a:t>二维几何分析（</a:t>
            </a:r>
            <a:r>
              <a:rPr kumimoji="0" lang="en-US" altLang="zh-CN" sz="1800" b="1">
                <a:solidFill>
                  <a:srgbClr val="0000FF"/>
                </a:solidFill>
                <a:latin typeface="Arial" charset="0"/>
              </a:rPr>
              <a:t>2DGA</a:t>
            </a:r>
            <a:r>
              <a:rPr kumimoji="0" lang="zh-CN" altLang="en-US" sz="1800" b="1">
                <a:solidFill>
                  <a:srgbClr val="0000FF"/>
                </a:solidFill>
                <a:latin typeface="Arial" charset="0"/>
              </a:rPr>
              <a:t>）</a:t>
            </a:r>
            <a:endParaRPr kumimoji="0" lang="zh-CN" altLang="en-US" sz="1800" b="1">
              <a:latin typeface="Arial" charset="0"/>
            </a:endParaRPr>
          </a:p>
          <a:p>
            <a:pPr eaLnBrk="0" hangingPunct="0">
              <a:spcBef>
                <a:spcPct val="50000"/>
              </a:spcBef>
            </a:pPr>
            <a:r>
              <a:rPr kumimoji="0" lang="zh-CN" altLang="en-US" sz="1800" b="1">
                <a:solidFill>
                  <a:srgbClr val="0000FF"/>
                </a:solidFill>
                <a:latin typeface="Arial" charset="0"/>
              </a:rPr>
              <a:t>三维几何分析（</a:t>
            </a:r>
            <a:r>
              <a:rPr kumimoji="0" lang="en-US" altLang="zh-CN" sz="1800" b="1">
                <a:solidFill>
                  <a:srgbClr val="0000FF"/>
                </a:solidFill>
                <a:latin typeface="Arial" charset="0"/>
              </a:rPr>
              <a:t>3DGA</a:t>
            </a:r>
            <a:r>
              <a:rPr kumimoji="0" lang="zh-CN" altLang="en-US" sz="1800" b="1">
                <a:solidFill>
                  <a:srgbClr val="0000FF"/>
                </a:solidFill>
                <a:latin typeface="Arial" charset="0"/>
              </a:rPr>
              <a:t>）</a:t>
            </a:r>
            <a:endParaRPr kumimoji="0" lang="zh-CN" altLang="en-US" sz="1800" b="1">
              <a:latin typeface="Arial" charset="0"/>
            </a:endParaRPr>
          </a:p>
          <a:p>
            <a:pPr eaLnBrk="0" hangingPunct="0">
              <a:spcBef>
                <a:spcPct val="50000"/>
              </a:spcBef>
            </a:pPr>
            <a:r>
              <a:rPr kumimoji="0" lang="zh-CN" altLang="en-US" sz="1800" b="1">
                <a:solidFill>
                  <a:srgbClr val="0000FF"/>
                </a:solidFill>
                <a:latin typeface="Arial" charset="0"/>
              </a:rPr>
              <a:t>数据库管理（</a:t>
            </a:r>
            <a:r>
              <a:rPr kumimoji="0" lang="en-US" altLang="zh-CN" sz="1800" b="1">
                <a:solidFill>
                  <a:srgbClr val="0000FF"/>
                </a:solidFill>
                <a:latin typeface="Arial" charset="0"/>
              </a:rPr>
              <a:t>DBM</a:t>
            </a:r>
            <a:r>
              <a:rPr kumimoji="0" lang="zh-CN" altLang="en-US" sz="1800" b="1">
                <a:solidFill>
                  <a:srgbClr val="0000FF"/>
                </a:solidFill>
                <a:latin typeface="Arial" charset="0"/>
              </a:rPr>
              <a:t>）</a:t>
            </a:r>
            <a:endParaRPr kumimoji="0" lang="zh-CN" altLang="en-US" sz="1800" b="1">
              <a:latin typeface="Arial" charset="0"/>
            </a:endParaRPr>
          </a:p>
          <a:p>
            <a:pPr eaLnBrk="0" hangingPunct="0">
              <a:spcBef>
                <a:spcPct val="50000"/>
              </a:spcBef>
            </a:pPr>
            <a:r>
              <a:rPr kumimoji="0" lang="zh-CN" altLang="en-US" sz="1800" b="1">
                <a:solidFill>
                  <a:srgbClr val="0000FF"/>
                </a:solidFill>
                <a:latin typeface="Arial" charset="0"/>
              </a:rPr>
              <a:t>计算机图形显示机制（</a:t>
            </a:r>
            <a:r>
              <a:rPr kumimoji="0" lang="en-US" altLang="zh-CN" sz="1800" b="1">
                <a:solidFill>
                  <a:srgbClr val="0000FF"/>
                </a:solidFill>
                <a:latin typeface="Arial" charset="0"/>
              </a:rPr>
              <a:t>CGDF</a:t>
            </a:r>
            <a:r>
              <a:rPr kumimoji="0" lang="zh-CN" altLang="en-US" sz="1800" b="1">
                <a:solidFill>
                  <a:srgbClr val="0000FF"/>
                </a:solidFill>
                <a:latin typeface="Arial" charset="0"/>
              </a:rPr>
              <a:t>）</a:t>
            </a:r>
            <a:endParaRPr kumimoji="0" lang="zh-CN" altLang="en-US" sz="1800" b="1">
              <a:latin typeface="Arial" charset="0"/>
            </a:endParaRPr>
          </a:p>
          <a:p>
            <a:pPr eaLnBrk="0" hangingPunct="0">
              <a:spcBef>
                <a:spcPct val="50000"/>
              </a:spcBef>
            </a:pPr>
            <a:r>
              <a:rPr kumimoji="0" lang="zh-CN" altLang="en-US" sz="1800" b="1">
                <a:solidFill>
                  <a:srgbClr val="0000FF"/>
                </a:solidFill>
                <a:latin typeface="Arial" charset="0"/>
              </a:rPr>
              <a:t>外设控制（</a:t>
            </a:r>
            <a:r>
              <a:rPr kumimoji="0" lang="en-US" altLang="zh-CN" sz="1800" b="1">
                <a:solidFill>
                  <a:srgbClr val="0000FF"/>
                </a:solidFill>
                <a:latin typeface="Arial" charset="0"/>
              </a:rPr>
              <a:t>PCF</a:t>
            </a:r>
            <a:r>
              <a:rPr kumimoji="0" lang="zh-CN" altLang="en-US" sz="1800" b="1">
                <a:solidFill>
                  <a:srgbClr val="0000FF"/>
                </a:solidFill>
                <a:latin typeface="Arial" charset="0"/>
              </a:rPr>
              <a:t>）</a:t>
            </a:r>
            <a:endParaRPr kumimoji="0" lang="zh-CN" altLang="en-US" sz="1800" b="1">
              <a:latin typeface="Arial" charset="0"/>
            </a:endParaRPr>
          </a:p>
          <a:p>
            <a:pPr eaLnBrk="0" hangingPunct="0">
              <a:spcBef>
                <a:spcPct val="50000"/>
              </a:spcBef>
            </a:pPr>
            <a:r>
              <a:rPr kumimoji="0" lang="zh-CN" altLang="en-US" sz="1800" b="1">
                <a:solidFill>
                  <a:srgbClr val="0000FF"/>
                </a:solidFill>
                <a:latin typeface="Arial" charset="0"/>
              </a:rPr>
              <a:t>设计分析模块（</a:t>
            </a:r>
            <a:r>
              <a:rPr kumimoji="0" lang="en-US" altLang="zh-CN" sz="1800" b="1">
                <a:solidFill>
                  <a:srgbClr val="0000FF"/>
                </a:solidFill>
                <a:latin typeface="Arial" charset="0"/>
              </a:rPr>
              <a:t>DAM</a:t>
            </a:r>
            <a:r>
              <a:rPr kumimoji="0" lang="zh-CN" altLang="en-US" sz="1800" b="1">
                <a:solidFill>
                  <a:srgbClr val="0000FF"/>
                </a:solidFill>
                <a:latin typeface="Arial" charset="0"/>
              </a:rPr>
              <a:t>）</a:t>
            </a:r>
            <a:endParaRPr kumimoji="0" lang="zh-CN" altLang="en-US" sz="1800" b="1">
              <a:latin typeface="Arial" charset="0"/>
            </a:endParaRPr>
          </a:p>
          <a:p>
            <a:pPr eaLnBrk="0" hangingPunct="0">
              <a:spcBef>
                <a:spcPct val="50000"/>
              </a:spcBef>
            </a:pPr>
            <a:r>
              <a:rPr kumimoji="0" lang="zh-CN" altLang="en-US" sz="1800" b="1">
                <a:solidFill>
                  <a:srgbClr val="0000FF"/>
                </a:solidFill>
                <a:latin typeface="Arial" charset="0"/>
              </a:rPr>
              <a:t>总代码行数估算</a:t>
            </a:r>
            <a:r>
              <a:rPr kumimoji="0" lang="zh-CN" altLang="en-US" sz="1800" b="1">
                <a:latin typeface="Arial" charset="0"/>
              </a:rPr>
              <a:t> </a:t>
            </a:r>
          </a:p>
        </p:txBody>
      </p:sp>
      <p:sp>
        <p:nvSpPr>
          <p:cNvPr id="101381" name="Text Box 7"/>
          <p:cNvSpPr txBox="1">
            <a:spLocks noChangeArrowheads="1"/>
          </p:cNvSpPr>
          <p:nvPr/>
        </p:nvSpPr>
        <p:spPr bwMode="auto">
          <a:xfrm>
            <a:off x="4932363" y="836613"/>
            <a:ext cx="25146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50000"/>
              </a:spcBef>
            </a:pPr>
            <a:r>
              <a:rPr lang="en-US" altLang="zh-CN" sz="1800" b="1">
                <a:solidFill>
                  <a:srgbClr val="0000FF"/>
                </a:solidFill>
              </a:rPr>
              <a:t>LOC</a:t>
            </a:r>
            <a:r>
              <a:rPr lang="zh-CN" altLang="en-US" sz="1800" b="1">
                <a:solidFill>
                  <a:srgbClr val="0000FF"/>
                </a:solidFill>
              </a:rPr>
              <a:t>估算</a:t>
            </a:r>
            <a:endParaRPr lang="zh-CN" altLang="en-US" sz="1800"/>
          </a:p>
          <a:p>
            <a:pPr>
              <a:spcBef>
                <a:spcPct val="50000"/>
              </a:spcBef>
            </a:pPr>
            <a:r>
              <a:rPr lang="en-US" altLang="zh-CN" sz="1800" b="1">
                <a:solidFill>
                  <a:srgbClr val="0000FF"/>
                </a:solidFill>
              </a:rPr>
              <a:t>2300</a:t>
            </a:r>
            <a:endParaRPr lang="en-US" altLang="zh-CN" sz="1800"/>
          </a:p>
          <a:p>
            <a:pPr>
              <a:spcBef>
                <a:spcPct val="50000"/>
              </a:spcBef>
            </a:pPr>
            <a:r>
              <a:rPr lang="en-US" altLang="zh-CN" sz="1800" b="1">
                <a:solidFill>
                  <a:srgbClr val="0000FF"/>
                </a:solidFill>
              </a:rPr>
              <a:t>5300</a:t>
            </a:r>
            <a:endParaRPr lang="en-US" altLang="zh-CN" sz="1800"/>
          </a:p>
          <a:p>
            <a:pPr>
              <a:spcBef>
                <a:spcPct val="50000"/>
              </a:spcBef>
            </a:pPr>
            <a:r>
              <a:rPr lang="en-US" altLang="zh-CN" sz="1800" b="1">
                <a:solidFill>
                  <a:srgbClr val="0000FF"/>
                </a:solidFill>
              </a:rPr>
              <a:t>6800</a:t>
            </a:r>
            <a:endParaRPr lang="en-US" altLang="zh-CN" sz="1800"/>
          </a:p>
          <a:p>
            <a:pPr>
              <a:spcBef>
                <a:spcPct val="50000"/>
              </a:spcBef>
            </a:pPr>
            <a:r>
              <a:rPr lang="en-US" altLang="zh-CN" sz="1800" b="1">
                <a:solidFill>
                  <a:srgbClr val="0000FF"/>
                </a:solidFill>
              </a:rPr>
              <a:t>3350</a:t>
            </a:r>
            <a:endParaRPr lang="en-US" altLang="zh-CN" sz="1800"/>
          </a:p>
          <a:p>
            <a:pPr>
              <a:spcBef>
                <a:spcPct val="50000"/>
              </a:spcBef>
            </a:pPr>
            <a:r>
              <a:rPr lang="en-US" altLang="zh-CN" sz="1800" b="1">
                <a:solidFill>
                  <a:srgbClr val="0000FF"/>
                </a:solidFill>
              </a:rPr>
              <a:t>4950</a:t>
            </a:r>
            <a:endParaRPr lang="en-US" altLang="zh-CN" sz="1800"/>
          </a:p>
          <a:p>
            <a:pPr>
              <a:spcBef>
                <a:spcPct val="50000"/>
              </a:spcBef>
            </a:pPr>
            <a:r>
              <a:rPr lang="en-US" altLang="zh-CN" sz="1800" b="1">
                <a:solidFill>
                  <a:srgbClr val="0000FF"/>
                </a:solidFill>
              </a:rPr>
              <a:t>2100</a:t>
            </a:r>
            <a:endParaRPr lang="en-US" altLang="zh-CN" sz="1800"/>
          </a:p>
          <a:p>
            <a:pPr>
              <a:spcBef>
                <a:spcPct val="50000"/>
              </a:spcBef>
            </a:pPr>
            <a:r>
              <a:rPr lang="en-US" altLang="zh-CN" sz="1800" b="1">
                <a:solidFill>
                  <a:srgbClr val="0000FF"/>
                </a:solidFill>
              </a:rPr>
              <a:t>8400</a:t>
            </a:r>
            <a:endParaRPr lang="en-US" altLang="zh-CN" sz="1800"/>
          </a:p>
          <a:p>
            <a:pPr>
              <a:spcBef>
                <a:spcPct val="50000"/>
              </a:spcBef>
            </a:pPr>
            <a:r>
              <a:rPr lang="en-US" altLang="zh-CN" sz="1800" b="1">
                <a:solidFill>
                  <a:srgbClr val="0000FF"/>
                </a:solidFill>
              </a:rPr>
              <a:t>33200</a:t>
            </a:r>
            <a:r>
              <a:rPr lang="en-US" altLang="zh-CN" sz="1800"/>
              <a:t>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41</a:t>
            </a:fld>
            <a:endParaRPr lang="en-US" altLang="zh-CN"/>
          </a:p>
        </p:txBody>
      </p:sp>
    </p:spTree>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3657600"/>
            <a:ext cx="9144000" cy="3200400"/>
          </a:xfrm>
          <a:prstGeom prst="rect">
            <a:avLst/>
          </a:prstGeom>
          <a:solidFill>
            <a:srgbClr val="CCFFFF"/>
          </a:solidFill>
          <a:ln w="25400">
            <a:noFill/>
            <a:miter lim="800000"/>
            <a:headEnd/>
            <a:tailEnd/>
          </a:ln>
          <a:effectLst>
            <a:outerShdw dist="53882" dir="2700000" algn="ctr" rotWithShape="0">
              <a:schemeClr val="bg2"/>
            </a:outerShdw>
          </a:effectLst>
        </p:spPr>
        <p:txBody>
          <a:bodyPr wrap="none" anchor="ctr"/>
          <a:lstStyle/>
          <a:p>
            <a:pPr>
              <a:defRPr/>
            </a:pPr>
            <a:endParaRPr lang="zh-CN" altLang="en-US">
              <a:latin typeface="Times New Roman" pitchFamily="18" charset="0"/>
              <a:ea typeface="宋体" pitchFamily="2" charset="-122"/>
              <a:cs typeface="+mn-cs"/>
            </a:endParaRPr>
          </a:p>
        </p:txBody>
      </p:sp>
      <p:sp>
        <p:nvSpPr>
          <p:cNvPr id="11267" name="Rectangle 3"/>
          <p:cNvSpPr>
            <a:spLocks noGrp="1" noChangeArrowheads="1"/>
          </p:cNvSpPr>
          <p:nvPr>
            <p:ph type="title"/>
          </p:nvPr>
        </p:nvSpPr>
        <p:spPr>
          <a:xfrm>
            <a:off x="251520" y="44624"/>
            <a:ext cx="5562600" cy="720725"/>
          </a:xfrm>
        </p:spPr>
        <p:txBody>
          <a:bodyPr lIns="63500" tIns="25400" rIns="63500" bIns="25400">
            <a:spAutoFit/>
          </a:bodyPr>
          <a:lstStyle/>
          <a:p>
            <a:pPr>
              <a:defRPr/>
            </a:pPr>
            <a:r>
              <a:rPr lang="zh-CN" altLang="en-US" dirty="0">
                <a:effectLst>
                  <a:outerShdw blurRad="38100" dist="38100" dir="2700000" algn="tl">
                    <a:srgbClr val="C0C0C0"/>
                  </a:outerShdw>
                </a:effectLst>
                <a:cs typeface="+mj-cs"/>
              </a:rPr>
              <a:t>基于</a:t>
            </a:r>
            <a:r>
              <a:rPr lang="en-US" altLang="zh-CN" dirty="0">
                <a:effectLst>
                  <a:outerShdw blurRad="38100" dist="38100" dir="2700000" algn="tl">
                    <a:srgbClr val="C0C0C0"/>
                  </a:outerShdw>
                </a:effectLst>
                <a:cs typeface="+mj-cs"/>
              </a:rPr>
              <a:t>FP</a:t>
            </a:r>
            <a:r>
              <a:rPr lang="zh-CN" altLang="en-US" dirty="0">
                <a:effectLst>
                  <a:outerShdw blurRad="38100" dist="38100" dir="2700000" algn="tl">
                    <a:srgbClr val="C0C0C0"/>
                  </a:outerShdw>
                </a:effectLst>
                <a:cs typeface="+mj-cs"/>
              </a:rPr>
              <a:t>的估算（例）</a:t>
            </a:r>
          </a:p>
        </p:txBody>
      </p:sp>
      <p:pic>
        <p:nvPicPr>
          <p:cNvPr id="1024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1216025"/>
            <a:ext cx="632936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269" name="Text Box 5"/>
          <p:cNvSpPr txBox="1">
            <a:spLocks noChangeArrowheads="1"/>
          </p:cNvSpPr>
          <p:nvPr/>
        </p:nvSpPr>
        <p:spPr bwMode="auto">
          <a:xfrm>
            <a:off x="0" y="3733800"/>
            <a:ext cx="9144000" cy="2900363"/>
          </a:xfrm>
          <a:prstGeom prst="rect">
            <a:avLst/>
          </a:prstGeom>
          <a:noFill/>
          <a:ln w="12700">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ts val="300"/>
              </a:spcBef>
              <a:defRPr/>
            </a:pPr>
            <a:r>
              <a:rPr kumimoji="0" lang="en-US" altLang="zh-CN" b="1" smtClean="0">
                <a:effectLst>
                  <a:outerShdw blurRad="38100" dist="38100" dir="2700000" algn="tl">
                    <a:srgbClr val="DDDDDD"/>
                  </a:outerShdw>
                </a:effectLst>
                <a:latin typeface="Palatino" charset="0"/>
              </a:rPr>
              <a:t>FP</a:t>
            </a:r>
            <a:r>
              <a:rPr kumimoji="0" lang="zh-CN" altLang="en-US" b="1" smtClean="0">
                <a:effectLst>
                  <a:outerShdw blurRad="38100" dist="38100" dir="2700000" algn="tl">
                    <a:srgbClr val="DDDDDD"/>
                  </a:outerShdw>
                </a:effectLst>
                <a:latin typeface="Palatino" charset="0"/>
              </a:rPr>
              <a:t>的估算值</a:t>
            </a:r>
            <a:r>
              <a:rPr kumimoji="0" lang="en-US" altLang="zh-CN" b="1" smtClean="0">
                <a:effectLst>
                  <a:outerShdw blurRad="38100" dist="38100" dir="2700000" algn="tl">
                    <a:srgbClr val="DDDDDD"/>
                  </a:outerShdw>
                </a:effectLst>
                <a:latin typeface="Palatino" charset="0"/>
              </a:rPr>
              <a:t>:</a:t>
            </a:r>
          </a:p>
          <a:p>
            <a:pPr>
              <a:spcBef>
                <a:spcPts val="300"/>
              </a:spcBef>
              <a:defRPr/>
            </a:pPr>
            <a:r>
              <a:rPr kumimoji="0" lang="en-US" altLang="zh-CN" b="1" smtClean="0">
                <a:effectLst>
                  <a:outerShdw blurRad="38100" dist="38100" dir="2700000" algn="tl">
                    <a:srgbClr val="DDDDDD"/>
                  </a:outerShdw>
                </a:effectLst>
                <a:latin typeface="Palatino" charset="0"/>
              </a:rPr>
              <a:t>		FP</a:t>
            </a:r>
            <a:r>
              <a:rPr kumimoji="0" lang="en-US" altLang="zh-CN" b="1" baseline="-25000" smtClean="0">
                <a:effectLst>
                  <a:outerShdw blurRad="38100" dist="38100" dir="2700000" algn="tl">
                    <a:srgbClr val="DDDDDD"/>
                  </a:outerShdw>
                </a:effectLst>
                <a:latin typeface="Palatino" charset="0"/>
              </a:rPr>
              <a:t>estimated</a:t>
            </a:r>
            <a:r>
              <a:rPr kumimoji="0" lang="en-US" altLang="zh-CN" b="1" smtClean="0">
                <a:effectLst>
                  <a:outerShdw blurRad="38100" dist="38100" dir="2700000" algn="tl">
                    <a:srgbClr val="DDDDDD"/>
                  </a:outerShdw>
                </a:effectLst>
                <a:latin typeface="Palatino" charset="0"/>
              </a:rPr>
              <a:t> = count-total </a:t>
            </a:r>
            <a:r>
              <a:rPr kumimoji="0" lang="en-US" altLang="zh-CN" b="1" smtClean="0">
                <a:effectLst>
                  <a:outerShdw blurRad="38100" dist="38100" dir="2700000" algn="tl">
                    <a:srgbClr val="DDDDDD"/>
                  </a:outerShdw>
                </a:effectLst>
                <a:latin typeface="MathematicalPi 1" charset="0"/>
              </a:rPr>
              <a:t>*</a:t>
            </a:r>
            <a:r>
              <a:rPr kumimoji="0" lang="en-US" altLang="zh-CN" b="1" smtClean="0">
                <a:effectLst>
                  <a:outerShdw blurRad="38100" dist="38100" dir="2700000" algn="tl">
                    <a:srgbClr val="DDDDDD"/>
                  </a:outerShdw>
                </a:effectLst>
                <a:latin typeface="Palatino" charset="0"/>
              </a:rPr>
              <a:t> [0.65 + 0.01 X </a:t>
            </a:r>
            <a:r>
              <a:rPr kumimoji="0" lang="en-US" altLang="zh-CN" sz="2800" b="1" smtClean="0">
                <a:effectLst>
                  <a:outerShdw blurRad="38100" dist="38100" dir="2700000" algn="tl">
                    <a:srgbClr val="DDDDDD"/>
                  </a:outerShdw>
                </a:effectLst>
                <a:latin typeface="MathematicalPi 1" charset="0"/>
              </a:rPr>
              <a:t>Σ</a:t>
            </a:r>
            <a:r>
              <a:rPr kumimoji="0" lang="en-US" altLang="zh-CN" b="1" smtClean="0">
                <a:effectLst>
                  <a:outerShdw blurRad="38100" dist="38100" dir="2700000" algn="tl">
                    <a:srgbClr val="DDDDDD"/>
                  </a:outerShdw>
                </a:effectLst>
                <a:latin typeface="Palatino" charset="0"/>
              </a:rPr>
              <a:t>(F</a:t>
            </a:r>
            <a:r>
              <a:rPr kumimoji="0" lang="en-US" altLang="zh-CN" b="1" baseline="-25000" smtClean="0">
                <a:effectLst>
                  <a:outerShdw blurRad="38100" dist="38100" dir="2700000" algn="tl">
                    <a:srgbClr val="DDDDDD"/>
                  </a:outerShdw>
                </a:effectLst>
                <a:latin typeface="Palatino" charset="0"/>
              </a:rPr>
              <a:t>i</a:t>
            </a:r>
            <a:r>
              <a:rPr kumimoji="0" lang="en-US" altLang="zh-CN" b="1" smtClean="0">
                <a:effectLst>
                  <a:outerShdw blurRad="38100" dist="38100" dir="2700000" algn="tl">
                    <a:srgbClr val="DDDDDD"/>
                  </a:outerShdw>
                </a:effectLst>
                <a:latin typeface="Palatino" charset="0"/>
              </a:rPr>
              <a:t>)]</a:t>
            </a:r>
          </a:p>
          <a:p>
            <a:pPr>
              <a:spcBef>
                <a:spcPts val="300"/>
              </a:spcBef>
              <a:defRPr/>
            </a:pPr>
            <a:r>
              <a:rPr kumimoji="0" lang="en-US" altLang="zh-CN" b="1" smtClean="0">
                <a:effectLst>
                  <a:outerShdw blurRad="38100" dist="38100" dir="2700000" algn="tl">
                    <a:srgbClr val="DDDDDD"/>
                  </a:outerShdw>
                </a:effectLst>
                <a:latin typeface="Palatino" charset="0"/>
              </a:rPr>
              <a:t>		FP</a:t>
            </a:r>
            <a:r>
              <a:rPr kumimoji="0" lang="en-US" altLang="zh-CN" b="1" baseline="-25000" smtClean="0">
                <a:effectLst>
                  <a:outerShdw blurRad="38100" dist="38100" dir="2700000" algn="tl">
                    <a:srgbClr val="DDDDDD"/>
                  </a:outerShdw>
                </a:effectLst>
                <a:latin typeface="Palatino" charset="0"/>
              </a:rPr>
              <a:t>estimated</a:t>
            </a:r>
            <a:r>
              <a:rPr kumimoji="0" lang="en-US" altLang="zh-CN" b="1" smtClean="0">
                <a:effectLst>
                  <a:outerShdw blurRad="38100" dist="38100" dir="2700000" algn="tl">
                    <a:srgbClr val="DDDDDD"/>
                  </a:outerShdw>
                </a:effectLst>
                <a:latin typeface="Palatino" charset="0"/>
              </a:rPr>
              <a:t> = 375</a:t>
            </a:r>
          </a:p>
          <a:p>
            <a:pPr>
              <a:spcBef>
                <a:spcPts val="300"/>
              </a:spcBef>
              <a:defRPr/>
            </a:pPr>
            <a:r>
              <a:rPr kumimoji="0" lang="zh-CN" altLang="en-US" b="1" smtClean="0">
                <a:effectLst>
                  <a:outerShdw blurRad="38100" dist="38100" dir="2700000" algn="tl">
                    <a:srgbClr val="DDDDDD"/>
                  </a:outerShdw>
                </a:effectLst>
                <a:latin typeface="Palatino" charset="0"/>
              </a:rPr>
              <a:t>此类系统的平均生产率 </a:t>
            </a:r>
            <a:r>
              <a:rPr kumimoji="0" lang="en-US" altLang="zh-CN" b="1" smtClean="0">
                <a:effectLst>
                  <a:outerShdw blurRad="38100" dist="38100" dir="2700000" algn="tl">
                    <a:srgbClr val="DDDDDD"/>
                  </a:outerShdw>
                </a:effectLst>
                <a:latin typeface="Palatino" charset="0"/>
              </a:rPr>
              <a:t>=  6.5 FP/pm. </a:t>
            </a:r>
          </a:p>
          <a:p>
            <a:pPr>
              <a:spcBef>
                <a:spcPts val="300"/>
              </a:spcBef>
              <a:defRPr/>
            </a:pPr>
            <a:r>
              <a:rPr kumimoji="0" lang="zh-CN" altLang="en-US" b="1" smtClean="0">
                <a:effectLst>
                  <a:outerShdw blurRad="38100" dist="38100" dir="2700000" algn="tl">
                    <a:srgbClr val="DDDDDD"/>
                  </a:outerShdw>
                </a:effectLst>
                <a:latin typeface="Palatino" charset="0"/>
              </a:rPr>
              <a:t>劳动力价格 </a:t>
            </a:r>
            <a:r>
              <a:rPr kumimoji="0" lang="en-US" altLang="zh-CN" b="1" smtClean="0">
                <a:effectLst>
                  <a:outerShdw blurRad="38100" dist="38100" dir="2700000" algn="tl">
                    <a:srgbClr val="DDDDDD"/>
                  </a:outerShdw>
                </a:effectLst>
                <a:latin typeface="Palatino" charset="0"/>
              </a:rPr>
              <a:t>= $8000 per month, </a:t>
            </a:r>
            <a:r>
              <a:rPr kumimoji="0" lang="zh-CN" altLang="en-US" b="1" smtClean="0">
                <a:effectLst>
                  <a:outerShdw blurRad="38100" dist="38100" dir="2700000" algn="tl">
                    <a:srgbClr val="DDDDDD"/>
                  </a:outerShdw>
                </a:effectLst>
                <a:latin typeface="Palatino" charset="0"/>
              </a:rPr>
              <a:t>每个</a:t>
            </a:r>
            <a:r>
              <a:rPr kumimoji="0" lang="en-US" altLang="zh-CN" b="1" smtClean="0">
                <a:effectLst>
                  <a:outerShdw blurRad="38100" dist="38100" dir="2700000" algn="tl">
                    <a:srgbClr val="DDDDDD"/>
                  </a:outerShdw>
                </a:effectLst>
                <a:latin typeface="Palatino" charset="0"/>
              </a:rPr>
              <a:t>FP</a:t>
            </a:r>
            <a:r>
              <a:rPr kumimoji="0" lang="zh-CN" altLang="en-US" b="1" smtClean="0">
                <a:effectLst>
                  <a:outerShdw blurRad="38100" dist="38100" dir="2700000" algn="tl">
                    <a:srgbClr val="DDDDDD"/>
                  </a:outerShdw>
                </a:effectLst>
                <a:latin typeface="Palatino" charset="0"/>
              </a:rPr>
              <a:t>的成本约为</a:t>
            </a:r>
            <a:r>
              <a:rPr kumimoji="0" lang="en-US" altLang="zh-CN" b="1" smtClean="0">
                <a:effectLst>
                  <a:outerShdw blurRad="38100" dist="38100" dir="2700000" algn="tl">
                    <a:srgbClr val="DDDDDD"/>
                  </a:outerShdw>
                </a:effectLst>
                <a:latin typeface="Palatino" charset="0"/>
              </a:rPr>
              <a:t>$ 1230. </a:t>
            </a:r>
          </a:p>
          <a:p>
            <a:pPr>
              <a:spcBef>
                <a:spcPts val="300"/>
              </a:spcBef>
              <a:defRPr/>
            </a:pPr>
            <a:r>
              <a:rPr kumimoji="0" lang="zh-CN" altLang="en-US" b="1" smtClean="0">
                <a:effectLst>
                  <a:outerShdw blurRad="38100" dist="38100" dir="2700000" algn="tl">
                    <a:srgbClr val="DDDDDD"/>
                  </a:outerShdw>
                </a:effectLst>
                <a:latin typeface="Palatino" charset="0"/>
              </a:rPr>
              <a:t>根据</a:t>
            </a:r>
            <a:r>
              <a:rPr kumimoji="0" lang="en-US" altLang="zh-CN" b="1" smtClean="0">
                <a:effectLst>
                  <a:outerShdw blurRad="38100" dist="38100" dir="2700000" algn="tl">
                    <a:srgbClr val="DDDDDD"/>
                  </a:outerShdw>
                </a:effectLst>
                <a:latin typeface="Palatino" charset="0"/>
              </a:rPr>
              <a:t>FP</a:t>
            </a:r>
            <a:r>
              <a:rPr kumimoji="0" lang="zh-CN" altLang="en-US" b="1" smtClean="0">
                <a:effectLst>
                  <a:outerShdw blurRad="38100" dist="38100" dir="2700000" algn="tl">
                    <a:srgbClr val="DDDDDD"/>
                  </a:outerShdw>
                </a:effectLst>
                <a:latin typeface="Palatino" charset="0"/>
              </a:rPr>
              <a:t>估算和历史生产率数据，项目总成本估算为</a:t>
            </a:r>
            <a:r>
              <a:rPr kumimoji="0" lang="en-US" altLang="zh-CN" b="1" smtClean="0">
                <a:solidFill>
                  <a:schemeClr val="accent2"/>
                </a:solidFill>
                <a:effectLst>
                  <a:outerShdw blurRad="38100" dist="38100" dir="2700000" algn="tl">
                    <a:srgbClr val="DDDDDD"/>
                  </a:outerShdw>
                </a:effectLst>
                <a:latin typeface="Palatino" charset="0"/>
              </a:rPr>
              <a:t>$461,000 </a:t>
            </a:r>
            <a:r>
              <a:rPr kumimoji="0" lang="zh-CN" altLang="en-US" b="1" smtClean="0">
                <a:effectLst>
                  <a:outerShdw blurRad="38100" dist="38100" dir="2700000" algn="tl">
                    <a:srgbClr val="DDDDDD"/>
                  </a:outerShdw>
                </a:effectLst>
                <a:latin typeface="Palatino" charset="0"/>
              </a:rPr>
              <a:t>，项目工作量估算为</a:t>
            </a:r>
            <a:r>
              <a:rPr kumimoji="0" lang="en-US" altLang="zh-CN" b="1" smtClean="0">
                <a:solidFill>
                  <a:schemeClr val="accent2"/>
                </a:solidFill>
                <a:effectLst>
                  <a:outerShdw blurRad="38100" dist="38100" dir="2700000" algn="tl">
                    <a:srgbClr val="DDDDDD"/>
                  </a:outerShdw>
                </a:effectLst>
                <a:latin typeface="Palatino" charset="0"/>
              </a:rPr>
              <a:t>58</a:t>
            </a:r>
            <a:r>
              <a:rPr kumimoji="0" lang="zh-CN" altLang="en-US" b="1" smtClean="0">
                <a:effectLst>
                  <a:outerShdw blurRad="38100" dist="38100" dir="2700000" algn="tl">
                    <a:srgbClr val="DDDDDD"/>
                  </a:outerShdw>
                </a:effectLst>
                <a:latin typeface="Palatino" charset="0"/>
              </a:rPr>
              <a:t>人月</a:t>
            </a:r>
            <a:r>
              <a:rPr kumimoji="0" lang="en-US" altLang="zh-CN" b="1" smtClean="0">
                <a:solidFill>
                  <a:schemeClr val="accent2"/>
                </a:solidFill>
                <a:effectLst>
                  <a:outerShdw blurRad="38100" dist="38100" dir="2700000" algn="tl">
                    <a:srgbClr val="DDDDDD"/>
                  </a:outerShdw>
                </a:effectLst>
                <a:latin typeface="Palatino" charset="0"/>
              </a:rPr>
              <a:t>.</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42</a:t>
            </a:fld>
            <a:endParaRPr lang="en-US" altLang="zh-CN"/>
          </a:p>
        </p:txBody>
      </p:sp>
    </p:spTree>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5984" y="-90264"/>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基于过程的估算</a:t>
            </a:r>
          </a:p>
        </p:txBody>
      </p:sp>
      <p:sp>
        <p:nvSpPr>
          <p:cNvPr id="9219" name="Rectangle 3"/>
          <p:cNvSpPr>
            <a:spLocks noGrp="1" noChangeArrowheads="1"/>
          </p:cNvSpPr>
          <p:nvPr>
            <p:ph idx="1"/>
          </p:nvPr>
        </p:nvSpPr>
        <p:spPr>
          <a:xfrm>
            <a:off x="0" y="980728"/>
            <a:ext cx="9144000" cy="5486400"/>
          </a:xfrm>
        </p:spPr>
        <p:txBody>
          <a:bodyPr/>
          <a:lstStyle/>
          <a:p>
            <a:pPr>
              <a:spcBef>
                <a:spcPct val="50000"/>
              </a:spcBef>
              <a:defRPr/>
            </a:pPr>
            <a:r>
              <a:rPr lang="zh-CN" altLang="en-US" dirty="0">
                <a:latin typeface="Arial" charset="0"/>
                <a:ea typeface="宋体" charset="0"/>
              </a:rPr>
              <a:t>将过程分解为一组较小的任务，并估算完成每个任务所需的工作量</a:t>
            </a:r>
          </a:p>
          <a:p>
            <a:pPr>
              <a:spcBef>
                <a:spcPct val="50000"/>
              </a:spcBef>
              <a:defRPr/>
            </a:pPr>
            <a:r>
              <a:rPr lang="zh-CN" altLang="en-US" dirty="0">
                <a:latin typeface="Arial" charset="0"/>
                <a:ea typeface="宋体" charset="0"/>
              </a:rPr>
              <a:t>步骤</a:t>
            </a:r>
          </a:p>
          <a:p>
            <a:pPr lvl="1">
              <a:spcBef>
                <a:spcPct val="50000"/>
              </a:spcBef>
              <a:defRPr/>
            </a:pPr>
            <a:r>
              <a:rPr lang="zh-CN" altLang="en-US" dirty="0">
                <a:latin typeface="Arial" charset="0"/>
                <a:ea typeface="宋体" charset="0"/>
              </a:rPr>
              <a:t>从项目范围中抽取出</a:t>
            </a:r>
            <a:r>
              <a:rPr lang="zh-CN" altLang="en-US" dirty="0">
                <a:solidFill>
                  <a:schemeClr val="accent2"/>
                </a:solidFill>
                <a:latin typeface="Arial" charset="0"/>
                <a:ea typeface="宋体" charset="0"/>
              </a:rPr>
              <a:t>软件功能</a:t>
            </a:r>
          </a:p>
          <a:p>
            <a:pPr lvl="1">
              <a:spcBef>
                <a:spcPct val="50000"/>
              </a:spcBef>
              <a:defRPr/>
            </a:pPr>
            <a:r>
              <a:rPr lang="zh-CN" altLang="en-US" dirty="0">
                <a:latin typeface="Arial" charset="0"/>
                <a:ea typeface="宋体" charset="0"/>
              </a:rPr>
              <a:t>给出为实现每个功能所必须执行的一系列</a:t>
            </a:r>
            <a:r>
              <a:rPr lang="zh-CN" altLang="en-US" dirty="0">
                <a:solidFill>
                  <a:schemeClr val="accent2"/>
                </a:solidFill>
                <a:latin typeface="Arial" charset="0"/>
                <a:ea typeface="宋体" charset="0"/>
              </a:rPr>
              <a:t>框架活动</a:t>
            </a:r>
          </a:p>
          <a:p>
            <a:pPr lvl="1">
              <a:spcBef>
                <a:spcPct val="50000"/>
              </a:spcBef>
              <a:defRPr/>
            </a:pPr>
            <a:r>
              <a:rPr lang="zh-CN" altLang="en-US" dirty="0">
                <a:latin typeface="Arial" charset="0"/>
                <a:ea typeface="宋体" charset="0"/>
              </a:rPr>
              <a:t>估算每个软件过程活动所需的</a:t>
            </a:r>
            <a:r>
              <a:rPr lang="zh-CN" altLang="en-US" dirty="0">
                <a:solidFill>
                  <a:schemeClr val="accent2"/>
                </a:solidFill>
                <a:latin typeface="Arial" charset="0"/>
                <a:ea typeface="宋体" charset="0"/>
              </a:rPr>
              <a:t>工作量</a:t>
            </a:r>
          </a:p>
          <a:p>
            <a:pPr lvl="1">
              <a:spcBef>
                <a:spcPct val="50000"/>
              </a:spcBef>
              <a:defRPr/>
            </a:pPr>
            <a:r>
              <a:rPr lang="zh-CN" altLang="en-US" dirty="0">
                <a:latin typeface="Arial" charset="0"/>
                <a:ea typeface="宋体" charset="0"/>
              </a:rPr>
              <a:t>将平均</a:t>
            </a:r>
            <a:r>
              <a:rPr lang="zh-CN" altLang="en-US" dirty="0">
                <a:solidFill>
                  <a:schemeClr val="accent2"/>
                </a:solidFill>
                <a:latin typeface="Arial" charset="0"/>
                <a:ea typeface="宋体" charset="0"/>
              </a:rPr>
              <a:t>劳动力价格</a:t>
            </a:r>
            <a:r>
              <a:rPr lang="zh-CN" altLang="en-US" dirty="0">
                <a:latin typeface="Arial" charset="0"/>
                <a:ea typeface="宋体" charset="0"/>
              </a:rPr>
              <a:t>应用于每个软件过程活动的估算工作量，从而估算出</a:t>
            </a:r>
            <a:r>
              <a:rPr lang="zh-CN" altLang="en-US" dirty="0">
                <a:solidFill>
                  <a:schemeClr val="accent2"/>
                </a:solidFill>
                <a:latin typeface="Arial" charset="0"/>
                <a:ea typeface="宋体" charset="0"/>
              </a:rPr>
              <a:t>成本</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1520" y="-27384"/>
            <a:ext cx="7772400" cy="914400"/>
          </a:xfrm>
        </p:spPr>
        <p:txBody>
          <a:bodyPr/>
          <a:lstStyle/>
          <a:p>
            <a:pPr>
              <a:defRPr/>
            </a:pPr>
            <a:r>
              <a:rPr lang="zh-CN" altLang="en-US" dirty="0">
                <a:effectLst>
                  <a:outerShdw blurRad="38100" dist="38100" dir="2700000" algn="tl">
                    <a:srgbClr val="DDDDDD"/>
                  </a:outerShdw>
                </a:effectLst>
                <a:latin typeface="Garamond" charset="0"/>
                <a:ea typeface="宋体" charset="0"/>
              </a:rPr>
              <a:t>基于过程的估算（例）</a:t>
            </a:r>
          </a:p>
        </p:txBody>
      </p:sp>
      <p:pic>
        <p:nvPicPr>
          <p:cNvPr id="1054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39850"/>
            <a:ext cx="6477000"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292" name="Rectangle 4"/>
          <p:cNvSpPr>
            <a:spLocks noChangeArrowheads="1"/>
          </p:cNvSpPr>
          <p:nvPr/>
        </p:nvSpPr>
        <p:spPr bwMode="auto">
          <a:xfrm>
            <a:off x="609600" y="5562600"/>
            <a:ext cx="7681913" cy="987425"/>
          </a:xfrm>
          <a:prstGeom prst="rect">
            <a:avLst/>
          </a:prstGeom>
          <a:solidFill>
            <a:srgbClr val="CCFFFF"/>
          </a:solidFill>
          <a:ln w="25400">
            <a:noFill/>
            <a:miter lim="800000"/>
            <a:headEnd/>
            <a:tailEnd/>
          </a:ln>
          <a:effectLst>
            <a:outerShdw dist="53882" dir="2700000" algn="ctr" rotWithShape="0">
              <a:schemeClr val="bg2"/>
            </a:outerShdw>
          </a:effectLst>
        </p:spPr>
        <p:txBody>
          <a:bodyPr wrap="none" anchor="ctr"/>
          <a:lstStyle/>
          <a:p>
            <a:pPr>
              <a:defRPr/>
            </a:pPr>
            <a:endParaRPr lang="zh-CN" altLang="en-US">
              <a:latin typeface="Times New Roman" pitchFamily="18" charset="0"/>
              <a:ea typeface="宋体" pitchFamily="2" charset="-122"/>
              <a:cs typeface="+mn-cs"/>
            </a:endParaRPr>
          </a:p>
        </p:txBody>
      </p:sp>
      <p:sp>
        <p:nvSpPr>
          <p:cNvPr id="12293" name="Text Box 5"/>
          <p:cNvSpPr txBox="1">
            <a:spLocks noChangeArrowheads="1"/>
          </p:cNvSpPr>
          <p:nvPr/>
        </p:nvSpPr>
        <p:spPr bwMode="auto">
          <a:xfrm>
            <a:off x="685800" y="5715000"/>
            <a:ext cx="7467600" cy="822325"/>
          </a:xfrm>
          <a:prstGeom prst="rect">
            <a:avLst/>
          </a:prstGeom>
          <a:noFill/>
          <a:ln w="12700">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defRPr/>
            </a:pPr>
            <a:r>
              <a:rPr kumimoji="0" lang="zh-CN" altLang="en-US" b="1" smtClean="0">
                <a:effectLst>
                  <a:outerShdw blurRad="38100" dist="38100" dir="2700000" algn="tl">
                    <a:srgbClr val="DDDDDD"/>
                  </a:outerShdw>
                </a:effectLst>
                <a:latin typeface="Palatino" charset="0"/>
              </a:rPr>
              <a:t>工作量估算值为 </a:t>
            </a:r>
            <a:r>
              <a:rPr kumimoji="0" lang="en-US" altLang="zh-CN" b="1" smtClean="0">
                <a:effectLst>
                  <a:outerShdw blurRad="38100" dist="38100" dir="2700000" algn="tl">
                    <a:srgbClr val="DDDDDD"/>
                  </a:outerShdw>
                </a:effectLst>
                <a:latin typeface="Palatino" charset="0"/>
              </a:rPr>
              <a:t>46</a:t>
            </a:r>
            <a:r>
              <a:rPr kumimoji="0" lang="zh-CN" altLang="en-US" b="1" smtClean="0">
                <a:effectLst>
                  <a:outerShdw blurRad="38100" dist="38100" dir="2700000" algn="tl">
                    <a:srgbClr val="DDDDDD"/>
                  </a:outerShdw>
                </a:effectLst>
                <a:latin typeface="Palatino" charset="0"/>
              </a:rPr>
              <a:t>人月，劳动力价格为 </a:t>
            </a:r>
            <a:r>
              <a:rPr kumimoji="0" lang="en-US" altLang="zh-CN" b="1" smtClean="0">
                <a:effectLst>
                  <a:outerShdw blurRad="38100" dist="38100" dir="2700000" algn="tl">
                    <a:srgbClr val="DDDDDD"/>
                  </a:outerShdw>
                </a:effectLst>
                <a:latin typeface="Palatino" charset="0"/>
              </a:rPr>
              <a:t>$8,000 per month, </a:t>
            </a:r>
            <a:r>
              <a:rPr kumimoji="0" lang="zh-CN" altLang="en-US" b="1" smtClean="0">
                <a:effectLst>
                  <a:outerShdw blurRad="38100" dist="38100" dir="2700000" algn="tl">
                    <a:srgbClr val="DDDDDD"/>
                  </a:outerShdw>
                </a:effectLst>
                <a:latin typeface="Palatino" charset="0"/>
              </a:rPr>
              <a:t>项目总成本估算值为 </a:t>
            </a:r>
            <a:r>
              <a:rPr kumimoji="0" lang="en-US" altLang="zh-CN" b="1" smtClean="0">
                <a:effectLst>
                  <a:outerShdw blurRad="38100" dist="38100" dir="2700000" algn="tl">
                    <a:srgbClr val="DDDDDD"/>
                  </a:outerShdw>
                </a:effectLst>
                <a:latin typeface="Palatino" charset="0"/>
              </a:rPr>
              <a:t>$368,000.</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520" y="-90264"/>
            <a:ext cx="7772400" cy="1143000"/>
          </a:xfrm>
        </p:spPr>
        <p:txBody>
          <a:bodyPr/>
          <a:lstStyle/>
          <a:p>
            <a:pPr>
              <a:defRPr/>
            </a:pPr>
            <a:r>
              <a:rPr lang="zh-CN" altLang="en-US" dirty="0">
                <a:effectLst>
                  <a:outerShdw blurRad="38100" dist="38100" dir="2700000" algn="tl">
                    <a:srgbClr val="C0C0C0"/>
                  </a:outerShdw>
                </a:effectLst>
                <a:cs typeface="+mj-cs"/>
              </a:rPr>
              <a:t>基于用例的估算</a:t>
            </a:r>
          </a:p>
        </p:txBody>
      </p:sp>
      <p:sp>
        <p:nvSpPr>
          <p:cNvPr id="16387" name="Rectangle 3"/>
          <p:cNvSpPr>
            <a:spLocks noGrp="1" noChangeArrowheads="1"/>
          </p:cNvSpPr>
          <p:nvPr>
            <p:ph idx="1"/>
          </p:nvPr>
        </p:nvSpPr>
        <p:spPr>
          <a:xfrm>
            <a:off x="0" y="980728"/>
            <a:ext cx="9144000" cy="5715000"/>
          </a:xfrm>
        </p:spPr>
        <p:txBody>
          <a:bodyPr/>
          <a:lstStyle/>
          <a:p>
            <a:pPr>
              <a:buFont typeface="Arial"/>
              <a:buChar char="•"/>
              <a:defRPr/>
            </a:pPr>
            <a:r>
              <a:rPr lang="zh-CN" altLang="en-US" dirty="0">
                <a:latin typeface="Arial" charset="0"/>
                <a:ea typeface="宋体" charset="0"/>
              </a:rPr>
              <a:t>困难</a:t>
            </a:r>
          </a:p>
          <a:p>
            <a:pPr lvl="1">
              <a:defRPr/>
            </a:pPr>
            <a:r>
              <a:rPr lang="zh-CN" altLang="en-US" dirty="0">
                <a:latin typeface="Arial" charset="0"/>
                <a:ea typeface="宋体" charset="0"/>
              </a:rPr>
              <a:t>没有标准形式</a:t>
            </a:r>
          </a:p>
          <a:p>
            <a:pPr lvl="1">
              <a:defRPr/>
            </a:pPr>
            <a:r>
              <a:rPr lang="zh-CN" altLang="en-US" dirty="0">
                <a:latin typeface="Arial" charset="0"/>
                <a:ea typeface="宋体" charset="0"/>
              </a:rPr>
              <a:t>常在不同抽象级别上建立</a:t>
            </a:r>
          </a:p>
          <a:p>
            <a:pPr lvl="1">
              <a:defRPr/>
            </a:pPr>
            <a:r>
              <a:rPr lang="zh-CN" altLang="en-US" dirty="0">
                <a:latin typeface="Arial" charset="0"/>
                <a:ea typeface="宋体" charset="0"/>
              </a:rPr>
              <a:t>没有标识出所描述的功能和特性的复杂性</a:t>
            </a:r>
          </a:p>
          <a:p>
            <a:pPr lvl="1">
              <a:defRPr/>
            </a:pPr>
            <a:r>
              <a:rPr lang="zh-CN" altLang="en-US" dirty="0">
                <a:latin typeface="Arial" charset="0"/>
                <a:ea typeface="宋体" charset="0"/>
              </a:rPr>
              <a:t>没有描述出涉及很多功能和特性的复杂行为</a:t>
            </a:r>
          </a:p>
          <a:p>
            <a:pPr>
              <a:buFont typeface="Arial"/>
              <a:buChar char="•"/>
              <a:defRPr/>
            </a:pPr>
            <a:r>
              <a:rPr lang="zh-CN" altLang="en-US" dirty="0">
                <a:latin typeface="Arial" charset="0"/>
                <a:ea typeface="宋体" charset="0"/>
              </a:rPr>
              <a:t>过程</a:t>
            </a:r>
          </a:p>
          <a:p>
            <a:pPr lvl="1">
              <a:defRPr/>
            </a:pPr>
            <a:r>
              <a:rPr lang="zh-CN" altLang="en-US" dirty="0">
                <a:latin typeface="Arial" charset="0"/>
                <a:ea typeface="宋体" charset="0"/>
              </a:rPr>
              <a:t>建立结构层次内的层次</a:t>
            </a:r>
          </a:p>
          <a:p>
            <a:pPr lvl="1">
              <a:defRPr/>
            </a:pPr>
            <a:r>
              <a:rPr lang="zh-CN" altLang="en-US" dirty="0">
                <a:latin typeface="Arial" charset="0"/>
                <a:ea typeface="宋体" charset="0"/>
              </a:rPr>
              <a:t>确定系统的大致体系结构</a:t>
            </a:r>
          </a:p>
          <a:p>
            <a:pPr lvl="1">
              <a:defRPr/>
            </a:pPr>
            <a:r>
              <a:rPr lang="zh-CN" altLang="en-US" dirty="0">
                <a:latin typeface="Arial" charset="0"/>
                <a:ea typeface="宋体" charset="0"/>
              </a:rPr>
              <a:t>确定每个用例的</a:t>
            </a:r>
            <a:r>
              <a:rPr lang="en-US" altLang="zh-CN" dirty="0">
                <a:latin typeface="Arial" charset="0"/>
                <a:ea typeface="宋体" charset="0"/>
              </a:rPr>
              <a:t>LOC</a:t>
            </a:r>
            <a:r>
              <a:rPr lang="zh-CN" altLang="en-US" dirty="0">
                <a:latin typeface="Arial" charset="0"/>
                <a:ea typeface="宋体" charset="0"/>
              </a:rPr>
              <a:t>或</a:t>
            </a:r>
            <a:r>
              <a:rPr lang="en-US" altLang="zh-CN" dirty="0">
                <a:latin typeface="Arial" charset="0"/>
                <a:ea typeface="宋体" charset="0"/>
              </a:rPr>
              <a:t>FP</a:t>
            </a:r>
            <a:r>
              <a:rPr lang="zh-CN" altLang="en-US" dirty="0">
                <a:latin typeface="Arial" charset="0"/>
                <a:ea typeface="宋体" charset="0"/>
              </a:rPr>
              <a:t>的估算值</a:t>
            </a:r>
          </a:p>
          <a:p>
            <a:pPr lvl="1">
              <a:defRPr/>
            </a:pPr>
            <a:r>
              <a:rPr lang="zh-CN" altLang="en-US" dirty="0">
                <a:latin typeface="Arial" charset="0"/>
                <a:ea typeface="宋体" charset="0"/>
              </a:rPr>
              <a:t>基于历史数据计算开发系统所需的工作量</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28"/>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C0C0C0"/>
                  </a:outerShdw>
                </a:effectLst>
                <a:cs typeface="+mj-cs"/>
              </a:rPr>
              <a:t>基于用例的估算（</a:t>
            </a:r>
            <a:r>
              <a:rPr lang="en-US" altLang="zh-CN" dirty="0">
                <a:effectLst>
                  <a:outerShdw blurRad="38100" dist="38100" dir="2700000" algn="tl">
                    <a:srgbClr val="C0C0C0"/>
                  </a:outerShdw>
                </a:effectLst>
                <a:cs typeface="+mj-cs"/>
              </a:rPr>
              <a:t>II</a:t>
            </a:r>
            <a:r>
              <a:rPr lang="zh-CN" altLang="en-US" dirty="0">
                <a:effectLst>
                  <a:outerShdw blurRad="38100" dist="38100" dir="2700000" algn="tl">
                    <a:srgbClr val="C0C0C0"/>
                  </a:outerShdw>
                </a:effectLst>
                <a:cs typeface="+mj-cs"/>
              </a:rPr>
              <a:t>）</a:t>
            </a:r>
          </a:p>
        </p:txBody>
      </p:sp>
      <p:sp>
        <p:nvSpPr>
          <p:cNvPr id="27651" name="Rectangle 1027"/>
          <p:cNvSpPr>
            <a:spLocks noGrp="1" noChangeArrowheads="1"/>
          </p:cNvSpPr>
          <p:nvPr>
            <p:ph idx="1"/>
          </p:nvPr>
        </p:nvSpPr>
        <p:spPr>
          <a:xfrm>
            <a:off x="0" y="980728"/>
            <a:ext cx="9144000" cy="5486400"/>
          </a:xfrm>
        </p:spPr>
        <p:txBody>
          <a:bodyPr/>
          <a:lstStyle/>
          <a:p>
            <a:pPr>
              <a:spcBef>
                <a:spcPct val="50000"/>
              </a:spcBef>
              <a:defRPr/>
            </a:pPr>
            <a:r>
              <a:rPr lang="en-US" altLang="zh-CN" dirty="0">
                <a:latin typeface="Arial" charset="0"/>
                <a:ea typeface="宋体" charset="0"/>
              </a:rPr>
              <a:t>LOC</a:t>
            </a:r>
            <a:r>
              <a:rPr lang="zh-CN" altLang="en-US" baseline="-25000" dirty="0">
                <a:latin typeface="Arial" charset="0"/>
                <a:ea typeface="宋体" charset="0"/>
              </a:rPr>
              <a:t>估算 </a:t>
            </a:r>
            <a:r>
              <a:rPr lang="en-US" altLang="zh-CN" dirty="0">
                <a:latin typeface="Arial" charset="0"/>
                <a:ea typeface="宋体" charset="0"/>
              </a:rPr>
              <a:t>= </a:t>
            </a:r>
            <a:r>
              <a:rPr lang="en-US" altLang="zh-CN" dirty="0">
                <a:solidFill>
                  <a:schemeClr val="accent2"/>
                </a:solidFill>
                <a:latin typeface="Arial" charset="0"/>
                <a:ea typeface="宋体" charset="0"/>
              </a:rPr>
              <a:t>N</a:t>
            </a:r>
            <a:r>
              <a:rPr lang="en-US" altLang="zh-CN" dirty="0">
                <a:latin typeface="Arial" charset="0"/>
                <a:ea typeface="宋体" charset="0"/>
              </a:rPr>
              <a:t>*</a:t>
            </a:r>
            <a:r>
              <a:rPr lang="en-US" altLang="zh-CN" dirty="0" err="1">
                <a:solidFill>
                  <a:schemeClr val="accent2"/>
                </a:solidFill>
                <a:latin typeface="Arial" charset="0"/>
                <a:ea typeface="宋体" charset="0"/>
              </a:rPr>
              <a:t>LOC</a:t>
            </a:r>
            <a:r>
              <a:rPr lang="en-US" altLang="zh-CN" baseline="-25000" dirty="0" err="1">
                <a:solidFill>
                  <a:srgbClr val="FF3399"/>
                </a:solidFill>
                <a:latin typeface="Arial" charset="0"/>
                <a:ea typeface="宋体" charset="0"/>
              </a:rPr>
              <a:t>avg</a:t>
            </a:r>
            <a:r>
              <a:rPr lang="en-US" altLang="zh-CN" dirty="0">
                <a:latin typeface="Arial" charset="0"/>
                <a:ea typeface="宋体" charset="0"/>
              </a:rPr>
              <a:t> + [(</a:t>
            </a:r>
            <a:r>
              <a:rPr lang="en-US" altLang="zh-CN" dirty="0" err="1">
                <a:solidFill>
                  <a:schemeClr val="accent2"/>
                </a:solidFill>
                <a:latin typeface="Arial" charset="0"/>
                <a:ea typeface="宋体" charset="0"/>
              </a:rPr>
              <a:t>s</a:t>
            </a:r>
            <a:r>
              <a:rPr lang="en-US" altLang="zh-CN" baseline="-25000" dirty="0" err="1">
                <a:solidFill>
                  <a:srgbClr val="FF3399"/>
                </a:solidFill>
                <a:latin typeface="Arial" charset="0"/>
                <a:ea typeface="宋体" charset="0"/>
              </a:rPr>
              <a:t>a</a:t>
            </a:r>
            <a:r>
              <a:rPr lang="en-US" altLang="zh-CN" dirty="0">
                <a:latin typeface="Arial" charset="0"/>
                <a:ea typeface="宋体" charset="0"/>
              </a:rPr>
              <a:t>/</a:t>
            </a:r>
            <a:r>
              <a:rPr lang="en-US" altLang="zh-CN" dirty="0">
                <a:solidFill>
                  <a:schemeClr val="accent2"/>
                </a:solidFill>
                <a:latin typeface="Arial" charset="0"/>
                <a:ea typeface="宋体" charset="0"/>
              </a:rPr>
              <a:t>s</a:t>
            </a:r>
            <a:r>
              <a:rPr lang="en-US" altLang="zh-CN" baseline="-25000" dirty="0">
                <a:solidFill>
                  <a:srgbClr val="FF3399"/>
                </a:solidFill>
                <a:latin typeface="Arial" charset="0"/>
                <a:ea typeface="宋体" charset="0"/>
              </a:rPr>
              <a:t>h</a:t>
            </a:r>
            <a:r>
              <a:rPr lang="en-US" altLang="zh-CN" dirty="0">
                <a:latin typeface="Arial" charset="0"/>
                <a:ea typeface="宋体" charset="0"/>
              </a:rPr>
              <a:t>-</a:t>
            </a:r>
            <a:r>
              <a:rPr lang="en-US" altLang="zh-CN" dirty="0">
                <a:solidFill>
                  <a:schemeClr val="accent2"/>
                </a:solidFill>
                <a:latin typeface="Arial" charset="0"/>
                <a:ea typeface="宋体" charset="0"/>
              </a:rPr>
              <a:t>1</a:t>
            </a:r>
            <a:r>
              <a:rPr lang="en-US" altLang="zh-CN" dirty="0">
                <a:latin typeface="Arial" charset="0"/>
                <a:ea typeface="宋体" charset="0"/>
              </a:rPr>
              <a:t>)+(</a:t>
            </a:r>
            <a:r>
              <a:rPr lang="en-US" altLang="zh-CN" dirty="0">
                <a:solidFill>
                  <a:schemeClr val="accent2"/>
                </a:solidFill>
                <a:latin typeface="Arial" charset="0"/>
                <a:ea typeface="宋体" charset="0"/>
              </a:rPr>
              <a:t>p</a:t>
            </a:r>
            <a:r>
              <a:rPr lang="en-US" altLang="zh-CN" baseline="-25000" dirty="0">
                <a:solidFill>
                  <a:srgbClr val="FF3399"/>
                </a:solidFill>
                <a:latin typeface="Arial" charset="0"/>
                <a:ea typeface="宋体" charset="0"/>
              </a:rPr>
              <a:t>a</a:t>
            </a:r>
            <a:r>
              <a:rPr lang="en-US" altLang="zh-CN" dirty="0">
                <a:latin typeface="Arial" charset="0"/>
                <a:ea typeface="宋体" charset="0"/>
              </a:rPr>
              <a:t>/</a:t>
            </a:r>
            <a:r>
              <a:rPr lang="en-US" altLang="zh-CN" dirty="0">
                <a:solidFill>
                  <a:schemeClr val="accent2"/>
                </a:solidFill>
                <a:latin typeface="Arial" charset="0"/>
                <a:ea typeface="宋体" charset="0"/>
              </a:rPr>
              <a:t>p</a:t>
            </a:r>
            <a:r>
              <a:rPr lang="en-US" altLang="zh-CN" baseline="-25000" dirty="0">
                <a:solidFill>
                  <a:srgbClr val="FF3399"/>
                </a:solidFill>
                <a:latin typeface="Arial" charset="0"/>
                <a:ea typeface="宋体" charset="0"/>
              </a:rPr>
              <a:t>h</a:t>
            </a:r>
            <a:r>
              <a:rPr lang="en-US" altLang="zh-CN" dirty="0">
                <a:latin typeface="Arial" charset="0"/>
                <a:ea typeface="宋体" charset="0"/>
              </a:rPr>
              <a:t>-</a:t>
            </a:r>
            <a:r>
              <a:rPr lang="en-US" altLang="zh-CN" dirty="0">
                <a:solidFill>
                  <a:schemeClr val="accent2"/>
                </a:solidFill>
                <a:latin typeface="Arial" charset="0"/>
                <a:ea typeface="宋体" charset="0"/>
              </a:rPr>
              <a:t>1</a:t>
            </a:r>
            <a:r>
              <a:rPr lang="en-US" altLang="zh-CN" dirty="0">
                <a:latin typeface="Arial" charset="0"/>
                <a:ea typeface="宋体" charset="0"/>
              </a:rPr>
              <a:t>)] * </a:t>
            </a:r>
            <a:r>
              <a:rPr lang="en-US" altLang="zh-CN" dirty="0" err="1">
                <a:solidFill>
                  <a:schemeClr val="accent2"/>
                </a:solidFill>
                <a:latin typeface="Arial" charset="0"/>
                <a:ea typeface="宋体" charset="0"/>
              </a:rPr>
              <a:t>LOC</a:t>
            </a:r>
            <a:r>
              <a:rPr lang="en-US" altLang="zh-CN" baseline="-25000" dirty="0" err="1">
                <a:solidFill>
                  <a:srgbClr val="FF3399"/>
                </a:solidFill>
                <a:latin typeface="Arial" charset="0"/>
                <a:ea typeface="宋体" charset="0"/>
              </a:rPr>
              <a:t>adjust</a:t>
            </a:r>
            <a:endParaRPr lang="en-US" altLang="zh-CN" baseline="-25000" dirty="0">
              <a:solidFill>
                <a:srgbClr val="FF3399"/>
              </a:solidFill>
              <a:latin typeface="Arial" charset="0"/>
              <a:ea typeface="宋体" charset="0"/>
            </a:endParaRPr>
          </a:p>
          <a:p>
            <a:pPr>
              <a:spcBef>
                <a:spcPct val="50000"/>
              </a:spcBef>
              <a:defRPr/>
            </a:pPr>
            <a:r>
              <a:rPr lang="en-US" altLang="zh-CN" dirty="0">
                <a:latin typeface="Arial" charset="0"/>
                <a:ea typeface="宋体" charset="0"/>
              </a:rPr>
              <a:t>LOC</a:t>
            </a:r>
            <a:r>
              <a:rPr lang="zh-CN" altLang="en-US" baseline="-25000" dirty="0">
                <a:latin typeface="Arial" charset="0"/>
                <a:ea typeface="宋体" charset="0"/>
              </a:rPr>
              <a:t>估算</a:t>
            </a:r>
            <a:r>
              <a:rPr lang="en-US" altLang="zh-CN" dirty="0">
                <a:latin typeface="Arial" charset="0"/>
                <a:ea typeface="宋体" charset="0"/>
              </a:rPr>
              <a:t>=</a:t>
            </a:r>
            <a:r>
              <a:rPr lang="en-US" altLang="zh-CN" dirty="0" err="1">
                <a:solidFill>
                  <a:schemeClr val="accent2"/>
                </a:solidFill>
                <a:latin typeface="Arial" charset="0"/>
                <a:ea typeface="宋体" charset="0"/>
              </a:rPr>
              <a:t>LOC</a:t>
            </a:r>
            <a:r>
              <a:rPr lang="en-US" altLang="zh-CN" baseline="-25000" dirty="0" err="1">
                <a:solidFill>
                  <a:srgbClr val="FF3399"/>
                </a:solidFill>
                <a:latin typeface="Arial" charset="0"/>
                <a:ea typeface="宋体" charset="0"/>
              </a:rPr>
              <a:t>avg</a:t>
            </a:r>
            <a:r>
              <a:rPr lang="en-US" altLang="zh-CN" dirty="0">
                <a:latin typeface="Arial" charset="0"/>
                <a:ea typeface="宋体" charset="0"/>
              </a:rPr>
              <a:t>*(</a:t>
            </a:r>
            <a:r>
              <a:rPr lang="en-US" altLang="zh-CN" dirty="0">
                <a:solidFill>
                  <a:schemeClr val="accent2"/>
                </a:solidFill>
                <a:latin typeface="Arial" charset="0"/>
                <a:ea typeface="宋体" charset="0"/>
              </a:rPr>
              <a:t>N</a:t>
            </a:r>
            <a:r>
              <a:rPr lang="en-US" altLang="zh-CN" dirty="0">
                <a:latin typeface="Arial" charset="0"/>
                <a:ea typeface="宋体" charset="0"/>
              </a:rPr>
              <a:t> + [(</a:t>
            </a:r>
            <a:r>
              <a:rPr lang="en-US" altLang="zh-CN" dirty="0" err="1">
                <a:solidFill>
                  <a:schemeClr val="accent2"/>
                </a:solidFill>
                <a:latin typeface="Arial" charset="0"/>
                <a:ea typeface="宋体" charset="0"/>
              </a:rPr>
              <a:t>s</a:t>
            </a:r>
            <a:r>
              <a:rPr lang="en-US" altLang="zh-CN" baseline="-25000" dirty="0" err="1">
                <a:solidFill>
                  <a:srgbClr val="FF3399"/>
                </a:solidFill>
                <a:latin typeface="Arial" charset="0"/>
                <a:ea typeface="宋体" charset="0"/>
              </a:rPr>
              <a:t>a</a:t>
            </a:r>
            <a:r>
              <a:rPr lang="en-US" altLang="zh-CN" dirty="0">
                <a:latin typeface="Arial" charset="0"/>
                <a:ea typeface="宋体" charset="0"/>
              </a:rPr>
              <a:t>/</a:t>
            </a:r>
            <a:r>
              <a:rPr lang="en-US" altLang="zh-CN" dirty="0">
                <a:solidFill>
                  <a:schemeClr val="accent2"/>
                </a:solidFill>
                <a:latin typeface="Arial" charset="0"/>
                <a:ea typeface="宋体" charset="0"/>
              </a:rPr>
              <a:t>s</a:t>
            </a:r>
            <a:r>
              <a:rPr lang="en-US" altLang="zh-CN" baseline="-25000" dirty="0">
                <a:solidFill>
                  <a:srgbClr val="FF3399"/>
                </a:solidFill>
                <a:latin typeface="Arial" charset="0"/>
                <a:ea typeface="宋体" charset="0"/>
              </a:rPr>
              <a:t>h</a:t>
            </a:r>
            <a:r>
              <a:rPr lang="en-US" altLang="zh-CN" dirty="0">
                <a:latin typeface="Arial" charset="0"/>
                <a:ea typeface="宋体" charset="0"/>
              </a:rPr>
              <a:t>-</a:t>
            </a:r>
            <a:r>
              <a:rPr lang="en-US" altLang="zh-CN" dirty="0">
                <a:solidFill>
                  <a:schemeClr val="accent2"/>
                </a:solidFill>
                <a:latin typeface="Arial" charset="0"/>
                <a:ea typeface="宋体" charset="0"/>
              </a:rPr>
              <a:t>1</a:t>
            </a:r>
            <a:r>
              <a:rPr lang="en-US" altLang="zh-CN" dirty="0">
                <a:latin typeface="Arial" charset="0"/>
                <a:ea typeface="宋体" charset="0"/>
              </a:rPr>
              <a:t>)+(</a:t>
            </a:r>
            <a:r>
              <a:rPr lang="en-US" altLang="zh-CN" dirty="0">
                <a:solidFill>
                  <a:schemeClr val="accent2"/>
                </a:solidFill>
                <a:latin typeface="Arial" charset="0"/>
                <a:ea typeface="宋体" charset="0"/>
              </a:rPr>
              <a:t>p</a:t>
            </a:r>
            <a:r>
              <a:rPr lang="en-US" altLang="zh-CN" baseline="-25000" dirty="0">
                <a:solidFill>
                  <a:srgbClr val="FF3399"/>
                </a:solidFill>
                <a:latin typeface="Arial" charset="0"/>
                <a:ea typeface="宋体" charset="0"/>
              </a:rPr>
              <a:t>a</a:t>
            </a:r>
            <a:r>
              <a:rPr lang="en-US" altLang="zh-CN" dirty="0">
                <a:latin typeface="Arial" charset="0"/>
                <a:ea typeface="宋体" charset="0"/>
              </a:rPr>
              <a:t>/</a:t>
            </a:r>
            <a:r>
              <a:rPr lang="en-US" altLang="zh-CN" dirty="0">
                <a:solidFill>
                  <a:schemeClr val="accent2"/>
                </a:solidFill>
                <a:latin typeface="Arial" charset="0"/>
                <a:ea typeface="宋体" charset="0"/>
              </a:rPr>
              <a:t>p</a:t>
            </a:r>
            <a:r>
              <a:rPr lang="en-US" altLang="zh-CN" baseline="-25000" dirty="0">
                <a:solidFill>
                  <a:srgbClr val="FF3399"/>
                </a:solidFill>
                <a:latin typeface="Arial" charset="0"/>
                <a:ea typeface="宋体" charset="0"/>
              </a:rPr>
              <a:t>h</a:t>
            </a:r>
            <a:r>
              <a:rPr lang="en-US" altLang="zh-CN" dirty="0">
                <a:latin typeface="Arial" charset="0"/>
                <a:ea typeface="宋体" charset="0"/>
              </a:rPr>
              <a:t>-</a:t>
            </a:r>
            <a:r>
              <a:rPr lang="en-US" altLang="zh-CN" dirty="0">
                <a:solidFill>
                  <a:schemeClr val="accent2"/>
                </a:solidFill>
                <a:latin typeface="Arial" charset="0"/>
                <a:ea typeface="宋体" charset="0"/>
              </a:rPr>
              <a:t>1</a:t>
            </a:r>
            <a:r>
              <a:rPr lang="en-US" altLang="zh-CN" dirty="0">
                <a:latin typeface="Arial" charset="0"/>
                <a:ea typeface="宋体" charset="0"/>
              </a:rPr>
              <a:t>)]*</a:t>
            </a:r>
            <a:r>
              <a:rPr lang="en-US" altLang="zh-CN" dirty="0">
                <a:solidFill>
                  <a:schemeClr val="accent2"/>
                </a:solidFill>
                <a:latin typeface="Arial" charset="0"/>
                <a:ea typeface="宋体" charset="0"/>
              </a:rPr>
              <a:t>n%</a:t>
            </a:r>
            <a:r>
              <a:rPr lang="en-US" altLang="zh-CN" dirty="0">
                <a:latin typeface="Arial" charset="0"/>
                <a:ea typeface="宋体" charset="0"/>
              </a:rPr>
              <a:t>)</a:t>
            </a:r>
          </a:p>
          <a:p>
            <a:pPr lvl="1">
              <a:spcBef>
                <a:spcPct val="50000"/>
              </a:spcBef>
              <a:defRPr/>
            </a:pPr>
            <a:r>
              <a:rPr lang="en-US" altLang="zh-CN" dirty="0">
                <a:solidFill>
                  <a:schemeClr val="accent2"/>
                </a:solidFill>
                <a:latin typeface="Arial" charset="0"/>
                <a:ea typeface="宋体" charset="0"/>
              </a:rPr>
              <a:t>N</a:t>
            </a:r>
            <a:r>
              <a:rPr lang="zh-CN" altLang="en-US" dirty="0">
                <a:latin typeface="Arial" charset="0"/>
                <a:ea typeface="宋体" charset="0"/>
              </a:rPr>
              <a:t>：实际用例数</a:t>
            </a:r>
          </a:p>
          <a:p>
            <a:pPr lvl="1">
              <a:spcBef>
                <a:spcPct val="50000"/>
              </a:spcBef>
              <a:defRPr/>
            </a:pPr>
            <a:r>
              <a:rPr lang="en-US" altLang="zh-CN" dirty="0" err="1">
                <a:solidFill>
                  <a:schemeClr val="accent2"/>
                </a:solidFill>
                <a:latin typeface="Arial" charset="0"/>
                <a:ea typeface="宋体" charset="0"/>
              </a:rPr>
              <a:t>LOC</a:t>
            </a:r>
            <a:r>
              <a:rPr lang="en-US" altLang="zh-CN" baseline="-25000" dirty="0" err="1">
                <a:solidFill>
                  <a:srgbClr val="FF3399"/>
                </a:solidFill>
                <a:latin typeface="Arial" charset="0"/>
                <a:ea typeface="宋体" charset="0"/>
              </a:rPr>
              <a:t>avg</a:t>
            </a:r>
            <a:r>
              <a:rPr lang="en-US" altLang="zh-CN" baseline="-25000" dirty="0">
                <a:solidFill>
                  <a:srgbClr val="FF3399"/>
                </a:solidFill>
                <a:latin typeface="Arial" charset="0"/>
                <a:ea typeface="宋体" charset="0"/>
              </a:rPr>
              <a:t> </a:t>
            </a:r>
            <a:r>
              <a:rPr lang="en-US" altLang="zh-CN" dirty="0">
                <a:latin typeface="Arial" charset="0"/>
                <a:ea typeface="宋体" charset="0"/>
              </a:rPr>
              <a:t>:</a:t>
            </a:r>
            <a:r>
              <a:rPr lang="zh-CN" altLang="en-US" dirty="0">
                <a:latin typeface="Arial" charset="0"/>
                <a:ea typeface="宋体" charset="0"/>
              </a:rPr>
              <a:t>历史平均</a:t>
            </a:r>
            <a:r>
              <a:rPr lang="en-US" altLang="zh-CN" dirty="0">
                <a:latin typeface="Arial" charset="0"/>
                <a:ea typeface="宋体" charset="0"/>
              </a:rPr>
              <a:t>LOC</a:t>
            </a:r>
            <a:r>
              <a:rPr lang="zh-CN" altLang="en-US" dirty="0">
                <a:latin typeface="Arial" charset="0"/>
                <a:ea typeface="宋体" charset="0"/>
              </a:rPr>
              <a:t>值， </a:t>
            </a:r>
            <a:r>
              <a:rPr lang="en-US" altLang="zh-CN" dirty="0" err="1">
                <a:solidFill>
                  <a:schemeClr val="accent2"/>
                </a:solidFill>
                <a:latin typeface="Arial" charset="0"/>
                <a:ea typeface="宋体" charset="0"/>
              </a:rPr>
              <a:t>s</a:t>
            </a:r>
            <a:r>
              <a:rPr lang="en-US" altLang="zh-CN" baseline="-25000" dirty="0" err="1">
                <a:solidFill>
                  <a:srgbClr val="FF3399"/>
                </a:solidFill>
                <a:latin typeface="Arial" charset="0"/>
                <a:ea typeface="宋体" charset="0"/>
              </a:rPr>
              <a:t>h</a:t>
            </a:r>
            <a:r>
              <a:rPr lang="en-US" altLang="zh-CN" baseline="-25000" dirty="0">
                <a:solidFill>
                  <a:srgbClr val="FF3399"/>
                </a:solidFill>
                <a:latin typeface="Arial" charset="0"/>
                <a:ea typeface="宋体" charset="0"/>
              </a:rPr>
              <a:t> </a:t>
            </a:r>
            <a:r>
              <a:rPr lang="en-US" altLang="zh-CN" dirty="0">
                <a:latin typeface="Arial" charset="0"/>
                <a:ea typeface="宋体" charset="0"/>
              </a:rPr>
              <a:t>:</a:t>
            </a:r>
            <a:r>
              <a:rPr lang="zh-CN" altLang="en-US" dirty="0">
                <a:latin typeface="Arial" charset="0"/>
                <a:ea typeface="宋体" charset="0"/>
              </a:rPr>
              <a:t>历史平均场景数， </a:t>
            </a:r>
            <a:r>
              <a:rPr lang="en-US" altLang="zh-CN" dirty="0" err="1">
                <a:solidFill>
                  <a:schemeClr val="accent2"/>
                </a:solidFill>
                <a:latin typeface="Arial" charset="0"/>
                <a:ea typeface="宋体" charset="0"/>
              </a:rPr>
              <a:t>p</a:t>
            </a:r>
            <a:r>
              <a:rPr lang="en-US" altLang="zh-CN" baseline="-25000" dirty="0" err="1">
                <a:solidFill>
                  <a:srgbClr val="FF3399"/>
                </a:solidFill>
                <a:latin typeface="Arial" charset="0"/>
                <a:ea typeface="宋体" charset="0"/>
              </a:rPr>
              <a:t>h</a:t>
            </a:r>
            <a:r>
              <a:rPr lang="en-US" altLang="zh-CN" dirty="0">
                <a:latin typeface="Arial" charset="0"/>
                <a:ea typeface="宋体" charset="0"/>
              </a:rPr>
              <a:t> :</a:t>
            </a:r>
            <a:r>
              <a:rPr lang="zh-CN" altLang="en-US" dirty="0">
                <a:latin typeface="Arial" charset="0"/>
                <a:ea typeface="宋体" charset="0"/>
              </a:rPr>
              <a:t>历史平均页数</a:t>
            </a:r>
          </a:p>
          <a:p>
            <a:pPr lvl="1">
              <a:spcBef>
                <a:spcPct val="50000"/>
              </a:spcBef>
              <a:defRPr/>
            </a:pPr>
            <a:r>
              <a:rPr lang="en-US" altLang="zh-CN" dirty="0" err="1">
                <a:solidFill>
                  <a:schemeClr val="accent2"/>
                </a:solidFill>
                <a:latin typeface="Arial" charset="0"/>
                <a:ea typeface="宋体" charset="0"/>
              </a:rPr>
              <a:t>s</a:t>
            </a:r>
            <a:r>
              <a:rPr lang="en-US" altLang="zh-CN" baseline="-25000" dirty="0" err="1">
                <a:solidFill>
                  <a:srgbClr val="FF3399"/>
                </a:solidFill>
                <a:latin typeface="Arial" charset="0"/>
                <a:ea typeface="宋体" charset="0"/>
              </a:rPr>
              <a:t>a</a:t>
            </a:r>
            <a:r>
              <a:rPr lang="en-US" altLang="zh-CN" dirty="0">
                <a:latin typeface="Arial" charset="0"/>
                <a:ea typeface="宋体" charset="0"/>
              </a:rPr>
              <a:t>:</a:t>
            </a:r>
            <a:r>
              <a:rPr lang="zh-CN" altLang="en-US" dirty="0">
                <a:latin typeface="Arial" charset="0"/>
                <a:ea typeface="宋体" charset="0"/>
              </a:rPr>
              <a:t>实际场景数， </a:t>
            </a:r>
            <a:r>
              <a:rPr lang="en-US" altLang="zh-CN" dirty="0">
                <a:solidFill>
                  <a:schemeClr val="accent2"/>
                </a:solidFill>
                <a:latin typeface="Arial" charset="0"/>
                <a:ea typeface="宋体" charset="0"/>
              </a:rPr>
              <a:t>p</a:t>
            </a:r>
            <a:r>
              <a:rPr lang="en-US" altLang="zh-CN" baseline="-25000" dirty="0">
                <a:solidFill>
                  <a:srgbClr val="FF3399"/>
                </a:solidFill>
                <a:latin typeface="Arial" charset="0"/>
                <a:ea typeface="宋体" charset="0"/>
              </a:rPr>
              <a:t>a</a:t>
            </a:r>
            <a:r>
              <a:rPr lang="en-US" altLang="zh-CN" dirty="0">
                <a:latin typeface="Arial" charset="0"/>
                <a:ea typeface="宋体" charset="0"/>
              </a:rPr>
              <a:t>:</a:t>
            </a:r>
            <a:r>
              <a:rPr lang="zh-CN" altLang="en-US" dirty="0">
                <a:latin typeface="Arial" charset="0"/>
                <a:ea typeface="宋体" charset="0"/>
              </a:rPr>
              <a:t>实际页数</a:t>
            </a:r>
          </a:p>
          <a:p>
            <a:pPr lvl="1">
              <a:spcBef>
                <a:spcPct val="50000"/>
              </a:spcBef>
              <a:defRPr/>
            </a:pPr>
            <a:r>
              <a:rPr lang="en-US" altLang="zh-CN" dirty="0" err="1">
                <a:solidFill>
                  <a:schemeClr val="accent2"/>
                </a:solidFill>
                <a:latin typeface="Arial" charset="0"/>
                <a:ea typeface="宋体" charset="0"/>
              </a:rPr>
              <a:t>LOC</a:t>
            </a:r>
            <a:r>
              <a:rPr lang="en-US" altLang="zh-CN" baseline="-25000" dirty="0" err="1">
                <a:solidFill>
                  <a:srgbClr val="FF3399"/>
                </a:solidFill>
                <a:latin typeface="Arial" charset="0"/>
                <a:ea typeface="宋体" charset="0"/>
              </a:rPr>
              <a:t>adjust</a:t>
            </a:r>
            <a:r>
              <a:rPr lang="en-US" altLang="zh-CN" dirty="0">
                <a:latin typeface="Arial" charset="0"/>
                <a:ea typeface="宋体" charset="0"/>
              </a:rPr>
              <a:t> :</a:t>
            </a:r>
            <a:r>
              <a:rPr lang="zh-CN" altLang="en-US" dirty="0">
                <a:latin typeface="Arial" charset="0"/>
                <a:ea typeface="宋体" charset="0"/>
              </a:rPr>
              <a:t>校正值， </a:t>
            </a:r>
            <a:r>
              <a:rPr lang="en-US" altLang="zh-CN" dirty="0">
                <a:solidFill>
                  <a:schemeClr val="accent2"/>
                </a:solidFill>
                <a:latin typeface="Arial" charset="0"/>
                <a:ea typeface="宋体" charset="0"/>
              </a:rPr>
              <a:t>n%</a:t>
            </a:r>
            <a:r>
              <a:rPr lang="en-US" altLang="zh-CN" dirty="0">
                <a:latin typeface="Arial" charset="0"/>
                <a:ea typeface="宋体" charset="0"/>
              </a:rPr>
              <a:t> :</a:t>
            </a:r>
            <a:r>
              <a:rPr lang="zh-CN" altLang="en-US" dirty="0">
                <a:latin typeface="Arial" charset="0"/>
                <a:ea typeface="宋体" charset="0"/>
              </a:rPr>
              <a:t>校正比例</a:t>
            </a:r>
          </a:p>
          <a:p>
            <a:pPr>
              <a:spcBef>
                <a:spcPct val="50000"/>
              </a:spcBef>
              <a:defRPr/>
            </a:pPr>
            <a:endParaRPr lang="en-US" altLang="zh-CN" sz="2800" baseline="-25000"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经验估算模型</a:t>
            </a:r>
          </a:p>
        </p:txBody>
      </p:sp>
      <p:sp>
        <p:nvSpPr>
          <p:cNvPr id="13315" name="Rectangle 3"/>
          <p:cNvSpPr>
            <a:spLocks noGrp="1" noChangeArrowheads="1"/>
          </p:cNvSpPr>
          <p:nvPr>
            <p:ph idx="1"/>
          </p:nvPr>
        </p:nvSpPr>
        <p:spPr>
          <a:xfrm>
            <a:off x="0" y="908720"/>
            <a:ext cx="9144000" cy="5410200"/>
          </a:xfrm>
        </p:spPr>
        <p:txBody>
          <a:bodyPr/>
          <a:lstStyle/>
          <a:p>
            <a:pPr>
              <a:spcBef>
                <a:spcPct val="50000"/>
              </a:spcBef>
              <a:defRPr/>
            </a:pPr>
            <a:r>
              <a:rPr lang="zh-CN" altLang="en-US" dirty="0">
                <a:latin typeface="Arial" charset="0"/>
                <a:ea typeface="宋体" charset="0"/>
              </a:rPr>
              <a:t>典型的估算模型是通过</a:t>
            </a:r>
            <a:r>
              <a:rPr lang="zh-CN" altLang="en-US" dirty="0">
                <a:solidFill>
                  <a:schemeClr val="accent2"/>
                </a:solidFill>
                <a:latin typeface="Arial" charset="0"/>
                <a:ea typeface="宋体" charset="0"/>
              </a:rPr>
              <a:t>回归分析</a:t>
            </a:r>
            <a:r>
              <a:rPr lang="zh-CN" altLang="en-US" dirty="0">
                <a:latin typeface="Arial" charset="0"/>
                <a:ea typeface="宋体" charset="0"/>
              </a:rPr>
              <a:t>从以往软件项目中收集的数据而得到的</a:t>
            </a:r>
          </a:p>
          <a:p>
            <a:pPr>
              <a:spcBef>
                <a:spcPct val="50000"/>
              </a:spcBef>
              <a:defRPr/>
            </a:pPr>
            <a:r>
              <a:rPr lang="zh-CN" altLang="en-US" dirty="0">
                <a:latin typeface="Arial" charset="0"/>
                <a:ea typeface="宋体" charset="0"/>
              </a:rPr>
              <a:t>模型的总体结构：</a:t>
            </a:r>
            <a:r>
              <a:rPr lang="en-US" altLang="zh-CN" i="1" dirty="0">
                <a:latin typeface="Arial" charset="0"/>
                <a:ea typeface="宋体" charset="0"/>
              </a:rPr>
              <a:t>E </a:t>
            </a:r>
            <a:r>
              <a:rPr lang="en-US" altLang="zh-CN" dirty="0">
                <a:latin typeface="Arial" charset="0"/>
                <a:ea typeface="宋体" charset="0"/>
              </a:rPr>
              <a:t>= </a:t>
            </a:r>
            <a:r>
              <a:rPr lang="en-US" altLang="zh-CN" i="1" dirty="0">
                <a:latin typeface="Arial" charset="0"/>
                <a:ea typeface="宋体" charset="0"/>
              </a:rPr>
              <a:t>A </a:t>
            </a:r>
            <a:r>
              <a:rPr lang="en-US" altLang="zh-CN" dirty="0">
                <a:latin typeface="Arial" charset="0"/>
                <a:ea typeface="宋体" charset="0"/>
              </a:rPr>
              <a:t>+ </a:t>
            </a:r>
            <a:r>
              <a:rPr lang="en-US" altLang="zh-CN" i="1" dirty="0">
                <a:latin typeface="Arial" charset="0"/>
                <a:ea typeface="宋体" charset="0"/>
              </a:rPr>
              <a:t>B </a:t>
            </a:r>
            <a:r>
              <a:rPr lang="en-US" altLang="zh-CN" dirty="0">
                <a:latin typeface="Arial" charset="0"/>
                <a:ea typeface="宋体" charset="0"/>
              </a:rPr>
              <a:t>* (</a:t>
            </a:r>
            <a:r>
              <a:rPr lang="en-US" altLang="zh-CN" i="1" dirty="0" err="1">
                <a:latin typeface="Arial" charset="0"/>
                <a:ea typeface="宋体" charset="0"/>
              </a:rPr>
              <a:t>e</a:t>
            </a:r>
            <a:r>
              <a:rPr lang="en-US" altLang="zh-CN" i="1" baseline="-25000" dirty="0" err="1">
                <a:latin typeface="Arial" charset="0"/>
                <a:ea typeface="宋体" charset="0"/>
              </a:rPr>
              <a:t>v</a:t>
            </a:r>
            <a:r>
              <a:rPr lang="en-US" altLang="zh-CN" dirty="0">
                <a:latin typeface="Arial" charset="0"/>
                <a:ea typeface="宋体" charset="0"/>
              </a:rPr>
              <a:t>)</a:t>
            </a:r>
            <a:r>
              <a:rPr lang="en-US" altLang="zh-CN" i="1" baseline="30000" dirty="0">
                <a:latin typeface="Arial" charset="0"/>
                <a:ea typeface="宋体" charset="0"/>
              </a:rPr>
              <a:t>C    </a:t>
            </a:r>
          </a:p>
          <a:p>
            <a:pPr lvl="1">
              <a:spcBef>
                <a:spcPct val="50000"/>
              </a:spcBef>
              <a:defRPr/>
            </a:pPr>
            <a:r>
              <a:rPr lang="en-US" altLang="zh-CN" dirty="0">
                <a:latin typeface="Arial" charset="0"/>
                <a:ea typeface="宋体" charset="0"/>
              </a:rPr>
              <a:t>A</a:t>
            </a:r>
            <a:r>
              <a:rPr lang="zh-CN" altLang="en-US" dirty="0">
                <a:latin typeface="Arial" charset="0"/>
                <a:ea typeface="宋体" charset="0"/>
              </a:rPr>
              <a:t>、</a:t>
            </a:r>
            <a:r>
              <a:rPr lang="en-US" altLang="zh-CN" dirty="0">
                <a:latin typeface="Arial" charset="0"/>
                <a:ea typeface="宋体" charset="0"/>
              </a:rPr>
              <a:t>B</a:t>
            </a:r>
            <a:r>
              <a:rPr lang="zh-CN" altLang="en-US" dirty="0">
                <a:latin typeface="Arial" charset="0"/>
                <a:ea typeface="宋体" charset="0"/>
              </a:rPr>
              <a:t>、</a:t>
            </a:r>
            <a:r>
              <a:rPr lang="en-US" altLang="zh-CN" dirty="0">
                <a:latin typeface="Arial" charset="0"/>
                <a:ea typeface="宋体" charset="0"/>
              </a:rPr>
              <a:t>C</a:t>
            </a:r>
            <a:r>
              <a:rPr lang="zh-CN" altLang="en-US" dirty="0">
                <a:latin typeface="Arial" charset="0"/>
                <a:ea typeface="宋体" charset="0"/>
              </a:rPr>
              <a:t>为经验常数，</a:t>
            </a:r>
            <a:r>
              <a:rPr lang="en-US" altLang="zh-CN" dirty="0" err="1">
                <a:latin typeface="Arial" charset="0"/>
                <a:ea typeface="宋体" charset="0"/>
              </a:rPr>
              <a:t>e</a:t>
            </a:r>
            <a:r>
              <a:rPr lang="en-US" altLang="zh-CN" baseline="-25000" dirty="0" err="1">
                <a:latin typeface="Arial" charset="0"/>
                <a:ea typeface="宋体" charset="0"/>
              </a:rPr>
              <a:t>v</a:t>
            </a:r>
            <a:r>
              <a:rPr lang="zh-CN" altLang="en-US" dirty="0">
                <a:latin typeface="Arial" charset="0"/>
                <a:ea typeface="宋体" charset="0"/>
              </a:rPr>
              <a:t>为估算变量（</a:t>
            </a:r>
            <a:r>
              <a:rPr lang="en-US" altLang="zh-CN" dirty="0">
                <a:latin typeface="Arial" charset="0"/>
                <a:ea typeface="宋体" charset="0"/>
              </a:rPr>
              <a:t>LOC</a:t>
            </a:r>
            <a:r>
              <a:rPr lang="zh-CN" altLang="en-US" dirty="0">
                <a:latin typeface="Arial" charset="0"/>
                <a:ea typeface="宋体" charset="0"/>
              </a:rPr>
              <a:t>或</a:t>
            </a:r>
            <a:r>
              <a:rPr lang="en-US" altLang="zh-CN" dirty="0">
                <a:latin typeface="Arial" charset="0"/>
                <a:ea typeface="宋体" charset="0"/>
              </a:rPr>
              <a:t>FP</a:t>
            </a:r>
            <a:r>
              <a:rPr lang="zh-CN" altLang="en-US" dirty="0">
                <a:latin typeface="Arial" charset="0"/>
                <a:ea typeface="宋体" charset="0"/>
              </a:rPr>
              <a:t>）</a:t>
            </a:r>
          </a:p>
          <a:p>
            <a:pPr lvl="1">
              <a:spcBef>
                <a:spcPct val="50000"/>
              </a:spcBef>
              <a:defRPr/>
            </a:pPr>
            <a:r>
              <a:rPr lang="en-US" altLang="zh-CN" dirty="0">
                <a:latin typeface="Arial" charset="0"/>
                <a:ea typeface="宋体" charset="0"/>
              </a:rPr>
              <a:t>E</a:t>
            </a:r>
            <a:r>
              <a:rPr lang="zh-CN" altLang="en-US" dirty="0">
                <a:latin typeface="Arial" charset="0"/>
                <a:ea typeface="宋体" charset="0"/>
              </a:rPr>
              <a:t>为工作量（人月）</a:t>
            </a:r>
          </a:p>
          <a:p>
            <a:pPr>
              <a:spcBef>
                <a:spcPct val="50000"/>
              </a:spcBef>
              <a:defRPr/>
            </a:pPr>
            <a:r>
              <a:rPr lang="en-US" altLang="zh-CN" dirty="0">
                <a:latin typeface="Arial" charset="0"/>
                <a:ea typeface="宋体" charset="0"/>
              </a:rPr>
              <a:t>E=5.2*(KLOC)</a:t>
            </a:r>
            <a:r>
              <a:rPr lang="en-US" altLang="zh-CN" baseline="30000" dirty="0">
                <a:latin typeface="Arial" charset="0"/>
                <a:ea typeface="宋体" charset="0"/>
              </a:rPr>
              <a:t>0.91</a:t>
            </a:r>
            <a:r>
              <a:rPr lang="en-US" altLang="zh-CN" dirty="0">
                <a:latin typeface="Arial" charset="0"/>
                <a:ea typeface="宋体" charset="0"/>
              </a:rPr>
              <a:t>   </a:t>
            </a:r>
            <a:r>
              <a:rPr lang="en-US" altLang="zh-CN" dirty="0" err="1">
                <a:latin typeface="Arial" charset="0"/>
                <a:ea typeface="宋体" charset="0"/>
              </a:rPr>
              <a:t>Walston</a:t>
            </a:r>
            <a:r>
              <a:rPr lang="en-US" altLang="zh-CN" dirty="0">
                <a:latin typeface="Arial" charset="0"/>
                <a:ea typeface="宋体" charset="0"/>
              </a:rPr>
              <a:t>-Felix</a:t>
            </a:r>
            <a:r>
              <a:rPr lang="zh-CN" altLang="en-US" dirty="0">
                <a:latin typeface="Arial" charset="0"/>
                <a:ea typeface="宋体" charset="0"/>
              </a:rPr>
              <a:t>模型</a:t>
            </a:r>
          </a:p>
          <a:p>
            <a:pPr>
              <a:spcBef>
                <a:spcPct val="50000"/>
              </a:spcBef>
              <a:defRPr/>
            </a:pPr>
            <a:r>
              <a:rPr lang="en-US" altLang="zh-CN" dirty="0">
                <a:latin typeface="Arial" charset="0"/>
                <a:ea typeface="宋体" charset="0"/>
              </a:rPr>
              <a:t>E=5.5+0.73*(KLOC)</a:t>
            </a:r>
            <a:r>
              <a:rPr lang="en-US" altLang="zh-CN" baseline="30000" dirty="0">
                <a:latin typeface="Arial" charset="0"/>
                <a:ea typeface="宋体" charset="0"/>
              </a:rPr>
              <a:t>1.16</a:t>
            </a:r>
            <a:r>
              <a:rPr lang="en-US" altLang="zh-CN" dirty="0">
                <a:latin typeface="Arial" charset="0"/>
                <a:ea typeface="宋体" charset="0"/>
              </a:rPr>
              <a:t>  Bailey-</a:t>
            </a:r>
            <a:r>
              <a:rPr lang="en-US" altLang="zh-CN" dirty="0" err="1">
                <a:latin typeface="Arial" charset="0"/>
                <a:ea typeface="宋体" charset="0"/>
              </a:rPr>
              <a:t>Basili</a:t>
            </a:r>
            <a:r>
              <a:rPr lang="zh-CN" altLang="en-US" dirty="0">
                <a:latin typeface="Arial" charset="0"/>
                <a:ea typeface="宋体" charset="0"/>
              </a:rPr>
              <a:t>模型</a:t>
            </a:r>
          </a:p>
          <a:p>
            <a:pPr>
              <a:spcBef>
                <a:spcPct val="50000"/>
              </a:spcBef>
              <a:defRPr/>
            </a:pPr>
            <a:r>
              <a:rPr lang="en-US" altLang="zh-CN" dirty="0">
                <a:latin typeface="Arial" charset="0"/>
                <a:ea typeface="宋体" charset="0"/>
              </a:rPr>
              <a:t>E=-91.4+0.355FP   Albrecht</a:t>
            </a:r>
            <a:r>
              <a:rPr lang="zh-CN" altLang="en-US" dirty="0">
                <a:latin typeface="Arial" charset="0"/>
                <a:ea typeface="宋体" charset="0"/>
              </a:rPr>
              <a:t>和</a:t>
            </a:r>
            <a:r>
              <a:rPr lang="en-US" altLang="zh-CN" dirty="0">
                <a:latin typeface="Arial" charset="0"/>
                <a:ea typeface="宋体" charset="0"/>
              </a:rPr>
              <a:t>Gaffney</a:t>
            </a:r>
            <a:r>
              <a:rPr lang="zh-CN" altLang="en-US" dirty="0">
                <a:latin typeface="Arial" charset="0"/>
                <a:ea typeface="宋体" charset="0"/>
              </a:rPr>
              <a:t>模型</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0" y="44624"/>
            <a:ext cx="9144000" cy="6858000"/>
          </a:xfrm>
        </p:spPr>
        <p:txBody>
          <a:bodyPr/>
          <a:lstStyle/>
          <a:p>
            <a:pPr>
              <a:buFontTx/>
              <a:buNone/>
              <a:defRPr/>
            </a:pPr>
            <a:r>
              <a:rPr lang="en-US" altLang="zh-CN" dirty="0">
                <a:latin typeface="Arial" charset="0"/>
                <a:ea typeface="宋体" charset="0"/>
              </a:rPr>
              <a:t>   </a:t>
            </a:r>
            <a:r>
              <a:rPr lang="zh-CN" altLang="en-US" dirty="0">
                <a:latin typeface="Arial" charset="0"/>
                <a:ea typeface="宋体" charset="0"/>
              </a:rPr>
              <a:t>假设小张、小王和小李都是项目经理，被要求估计一个</a:t>
            </a:r>
            <a:r>
              <a:rPr lang="en-US" altLang="zh-CN" dirty="0">
                <a:latin typeface="Arial" charset="0"/>
                <a:ea typeface="宋体" charset="0"/>
              </a:rPr>
              <a:t>50000</a:t>
            </a:r>
            <a:r>
              <a:rPr lang="zh-CN" altLang="en-US" dirty="0">
                <a:latin typeface="Arial" charset="0"/>
                <a:ea typeface="宋体" charset="0"/>
              </a:rPr>
              <a:t>行代码项目的工作量</a:t>
            </a:r>
            <a:r>
              <a:rPr lang="en-US" altLang="zh-CN" dirty="0">
                <a:latin typeface="Arial" charset="0"/>
                <a:ea typeface="宋体" charset="0"/>
              </a:rPr>
              <a:t>. </a:t>
            </a:r>
          </a:p>
          <a:p>
            <a:pPr>
              <a:buFontTx/>
              <a:buNone/>
              <a:defRPr/>
            </a:pPr>
            <a:r>
              <a:rPr lang="en-US" altLang="zh-CN" dirty="0">
                <a:latin typeface="Arial" charset="0"/>
                <a:ea typeface="宋体" charset="0"/>
              </a:rPr>
              <a:t>(1)</a:t>
            </a:r>
            <a:r>
              <a:rPr lang="zh-CN" altLang="en-US" dirty="0">
                <a:latin typeface="Arial" charset="0"/>
                <a:ea typeface="宋体" charset="0"/>
              </a:rPr>
              <a:t>小张选用 </a:t>
            </a:r>
            <a:r>
              <a:rPr lang="en-US" altLang="zh-CN" dirty="0" err="1">
                <a:latin typeface="Arial" charset="0"/>
                <a:ea typeface="宋体" charset="0"/>
              </a:rPr>
              <a:t>Walston</a:t>
            </a:r>
            <a:r>
              <a:rPr lang="en-US" altLang="zh-CN" dirty="0">
                <a:latin typeface="Arial" charset="0"/>
                <a:ea typeface="宋体" charset="0"/>
              </a:rPr>
              <a:t>-Felix </a:t>
            </a:r>
            <a:r>
              <a:rPr lang="zh-CN" altLang="en-US" dirty="0">
                <a:latin typeface="Arial" charset="0"/>
                <a:ea typeface="宋体" charset="0"/>
              </a:rPr>
              <a:t>模型，则结果应是</a:t>
            </a:r>
            <a:r>
              <a:rPr lang="en-US" altLang="zh-CN" dirty="0">
                <a:latin typeface="Arial" charset="0"/>
                <a:ea typeface="宋体" charset="0"/>
              </a:rPr>
              <a:t>_____</a:t>
            </a:r>
            <a:r>
              <a:rPr lang="zh-CN" altLang="en-US" dirty="0">
                <a:latin typeface="Arial" charset="0"/>
                <a:ea typeface="宋体" charset="0"/>
              </a:rPr>
              <a:t>人月</a:t>
            </a:r>
          </a:p>
          <a:p>
            <a:pPr>
              <a:buFontTx/>
              <a:buNone/>
              <a:defRPr/>
            </a:pPr>
            <a:r>
              <a:rPr lang="en-US" altLang="zh-CN" dirty="0">
                <a:latin typeface="Arial" charset="0"/>
                <a:ea typeface="宋体" charset="0"/>
              </a:rPr>
              <a:t>a. 185 		b. 572		c. 620 	d. 79634</a:t>
            </a:r>
          </a:p>
          <a:p>
            <a:pPr>
              <a:buFontTx/>
              <a:buNone/>
              <a:defRPr/>
            </a:pPr>
            <a:r>
              <a:rPr lang="en-US" altLang="zh-CN" dirty="0">
                <a:latin typeface="Arial" charset="0"/>
                <a:ea typeface="宋体" charset="0"/>
              </a:rPr>
              <a:t>(2) </a:t>
            </a:r>
            <a:r>
              <a:rPr lang="zh-CN" altLang="en-US" dirty="0">
                <a:latin typeface="Arial" charset="0"/>
                <a:ea typeface="宋体" charset="0"/>
              </a:rPr>
              <a:t>小王选用 </a:t>
            </a:r>
            <a:r>
              <a:rPr lang="en-US" altLang="zh-CN" dirty="0">
                <a:latin typeface="Arial" charset="0"/>
                <a:ea typeface="宋体" charset="0"/>
              </a:rPr>
              <a:t>Bailey-</a:t>
            </a:r>
            <a:r>
              <a:rPr lang="en-US" altLang="zh-CN" dirty="0" err="1">
                <a:latin typeface="Arial" charset="0"/>
                <a:ea typeface="宋体" charset="0"/>
              </a:rPr>
              <a:t>Basili</a:t>
            </a:r>
            <a:r>
              <a:rPr lang="en-US" altLang="zh-CN" dirty="0">
                <a:latin typeface="Arial" charset="0"/>
                <a:ea typeface="宋体" charset="0"/>
              </a:rPr>
              <a:t> </a:t>
            </a:r>
            <a:r>
              <a:rPr lang="zh-CN" altLang="en-US" dirty="0">
                <a:latin typeface="Arial" charset="0"/>
                <a:ea typeface="宋体" charset="0"/>
              </a:rPr>
              <a:t>模型，则结果应是</a:t>
            </a:r>
            <a:r>
              <a:rPr lang="en-US" altLang="zh-CN" dirty="0">
                <a:latin typeface="Arial" charset="0"/>
                <a:ea typeface="宋体" charset="0"/>
              </a:rPr>
              <a:t>_____</a:t>
            </a:r>
            <a:r>
              <a:rPr lang="zh-CN" altLang="en-US" dirty="0">
                <a:latin typeface="Arial" charset="0"/>
                <a:ea typeface="宋体" charset="0"/>
              </a:rPr>
              <a:t>人月</a:t>
            </a:r>
          </a:p>
          <a:p>
            <a:pPr>
              <a:buFontTx/>
              <a:buNone/>
              <a:defRPr/>
            </a:pPr>
            <a:r>
              <a:rPr lang="en-US" altLang="zh-CN" dirty="0">
                <a:latin typeface="Arial" charset="0"/>
                <a:ea typeface="宋体" charset="0"/>
              </a:rPr>
              <a:t>a. 74 		b. 214		c. 1189 	d. 1246</a:t>
            </a:r>
          </a:p>
          <a:p>
            <a:pPr>
              <a:buFontTx/>
              <a:buNone/>
              <a:defRPr/>
            </a:pPr>
            <a:r>
              <a:rPr lang="en-US" altLang="zh-CN" dirty="0">
                <a:latin typeface="Courier" charset="0"/>
                <a:ea typeface="宋体" charset="0"/>
              </a:rPr>
              <a:t>(3) </a:t>
            </a:r>
            <a:r>
              <a:rPr lang="zh-CN" altLang="en-US" dirty="0">
                <a:latin typeface="Courier" charset="0"/>
                <a:ea typeface="宋体" charset="0"/>
              </a:rPr>
              <a:t>小李依据以往类似项目，认为本项目工作量为</a:t>
            </a:r>
            <a:r>
              <a:rPr lang="en-US" altLang="zh-CN" dirty="0">
                <a:latin typeface="Courier" charset="0"/>
                <a:ea typeface="宋体" charset="0"/>
              </a:rPr>
              <a:t>400</a:t>
            </a:r>
            <a:r>
              <a:rPr lang="zh-CN" altLang="en-US" dirty="0">
                <a:latin typeface="Courier" charset="0"/>
                <a:ea typeface="宋体" charset="0"/>
              </a:rPr>
              <a:t>人月。现在使用张、王、李三人的估计，</a:t>
            </a:r>
            <a:r>
              <a:rPr lang="zh-CN" altLang="en-US" dirty="0" smtClean="0">
                <a:latin typeface="Courier" charset="0"/>
                <a:ea typeface="宋体" charset="0"/>
              </a:rPr>
              <a:t>采用三点估算法</a:t>
            </a:r>
            <a:r>
              <a:rPr lang="zh-CN" altLang="en-US" dirty="0">
                <a:latin typeface="Courier" charset="0"/>
                <a:ea typeface="宋体" charset="0"/>
              </a:rPr>
              <a:t>，应该是</a:t>
            </a:r>
            <a:r>
              <a:rPr lang="en-US" altLang="zh-CN" dirty="0">
                <a:latin typeface="Courier" charset="0"/>
                <a:ea typeface="宋体" charset="0"/>
              </a:rPr>
              <a:t>____</a:t>
            </a:r>
            <a:r>
              <a:rPr lang="zh-CN" altLang="en-US" dirty="0">
                <a:latin typeface="Courier" charset="0"/>
                <a:ea typeface="宋体" charset="0"/>
              </a:rPr>
              <a:t>人月</a:t>
            </a:r>
          </a:p>
          <a:p>
            <a:pPr>
              <a:buFontTx/>
              <a:buNone/>
              <a:defRPr/>
            </a:pPr>
            <a:r>
              <a:rPr lang="en-US" altLang="zh-CN" dirty="0">
                <a:latin typeface="Courier" charset="0"/>
                <a:ea typeface="宋体" charset="0"/>
              </a:rPr>
              <a:t>a. 220 		b. 400		c. 720 	</a:t>
            </a:r>
            <a:r>
              <a:rPr lang="en-US" altLang="zh-CN" dirty="0" smtClean="0">
                <a:latin typeface="Courier" charset="0"/>
                <a:ea typeface="宋体" charset="0"/>
              </a:rPr>
              <a:t>d</a:t>
            </a:r>
            <a:r>
              <a:rPr lang="en-US" altLang="zh-CN" dirty="0">
                <a:latin typeface="Courier" charset="0"/>
                <a:ea typeface="宋体" charset="0"/>
              </a:rPr>
              <a:t>. 755</a:t>
            </a:r>
          </a:p>
          <a:p>
            <a:pPr>
              <a:buFontTx/>
              <a:buNone/>
              <a:defRPr/>
            </a:pPr>
            <a:r>
              <a:rPr lang="en-US" altLang="zh-CN" dirty="0">
                <a:latin typeface="Courier" charset="0"/>
                <a:ea typeface="宋体" charset="0"/>
              </a:rPr>
              <a:t>(4) </a:t>
            </a:r>
            <a:r>
              <a:rPr lang="zh-CN" altLang="en-US" dirty="0">
                <a:latin typeface="Courier" charset="0"/>
                <a:ea typeface="宋体" charset="0"/>
              </a:rPr>
              <a:t>如果采用了小张的估计，现团队有</a:t>
            </a:r>
            <a:r>
              <a:rPr lang="en-US" altLang="zh-CN" dirty="0">
                <a:latin typeface="Courier" charset="0"/>
                <a:ea typeface="宋体" charset="0"/>
              </a:rPr>
              <a:t>12</a:t>
            </a:r>
            <a:r>
              <a:rPr lang="zh-CN" altLang="en-US" dirty="0">
                <a:latin typeface="Courier" charset="0"/>
                <a:ea typeface="宋体" charset="0"/>
              </a:rPr>
              <a:t>成员且各人可并行工作，则需要工作</a:t>
            </a:r>
            <a:r>
              <a:rPr lang="en-US" altLang="zh-CN" dirty="0">
                <a:latin typeface="Courier" charset="0"/>
                <a:ea typeface="宋体" charset="0"/>
              </a:rPr>
              <a:t>_____</a:t>
            </a:r>
            <a:r>
              <a:rPr lang="zh-CN" altLang="en-US" dirty="0">
                <a:latin typeface="Courier" charset="0"/>
                <a:ea typeface="宋体" charset="0"/>
              </a:rPr>
              <a:t>月</a:t>
            </a:r>
          </a:p>
          <a:p>
            <a:pPr>
              <a:buFontTx/>
              <a:buNone/>
              <a:defRPr/>
            </a:pPr>
            <a:r>
              <a:rPr lang="en-US" altLang="zh-CN" dirty="0">
                <a:latin typeface="Courier" charset="0"/>
                <a:ea typeface="宋体" charset="0"/>
              </a:rPr>
              <a:t>a. 15		b. 48		c. 52	</a:t>
            </a:r>
            <a:r>
              <a:rPr lang="en-US" altLang="zh-CN" dirty="0" smtClean="0">
                <a:latin typeface="Courier" charset="0"/>
                <a:ea typeface="宋体" charset="0"/>
              </a:rPr>
              <a:t>d</a:t>
            </a:r>
            <a:r>
              <a:rPr lang="en-US" altLang="zh-CN" dirty="0">
                <a:latin typeface="Courier" charset="0"/>
                <a:ea typeface="宋体" charset="0"/>
              </a:rPr>
              <a:t>. 6636</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1520" y="-171400"/>
            <a:ext cx="7772400" cy="1143000"/>
          </a:xfrm>
        </p:spPr>
        <p:txBody>
          <a:bodyPr/>
          <a:lstStyle/>
          <a:p>
            <a:pPr>
              <a:defRPr/>
            </a:pPr>
            <a:r>
              <a:rPr lang="en-US" altLang="zh-CN" dirty="0">
                <a:effectLst>
                  <a:outerShdw blurRad="38100" dist="38100" dir="2700000" algn="tl">
                    <a:srgbClr val="C0C0C0"/>
                  </a:outerShdw>
                </a:effectLst>
                <a:cs typeface="+mj-cs"/>
              </a:rPr>
              <a:t>COCOMO II</a:t>
            </a:r>
            <a:r>
              <a:rPr lang="zh-CN" altLang="en-US" dirty="0">
                <a:effectLst>
                  <a:outerShdw blurRad="38100" dist="38100" dir="2700000" algn="tl">
                    <a:srgbClr val="C0C0C0"/>
                  </a:outerShdw>
                </a:effectLst>
                <a:cs typeface="+mj-cs"/>
              </a:rPr>
              <a:t>模型</a:t>
            </a:r>
          </a:p>
        </p:txBody>
      </p:sp>
      <p:sp>
        <p:nvSpPr>
          <p:cNvPr id="14339" name="Rectangle 3"/>
          <p:cNvSpPr>
            <a:spLocks noGrp="1" noChangeArrowheads="1"/>
          </p:cNvSpPr>
          <p:nvPr>
            <p:ph idx="1"/>
          </p:nvPr>
        </p:nvSpPr>
        <p:spPr>
          <a:xfrm>
            <a:off x="0" y="908720"/>
            <a:ext cx="9144000" cy="5562600"/>
          </a:xfrm>
        </p:spPr>
        <p:txBody>
          <a:bodyPr/>
          <a:lstStyle/>
          <a:p>
            <a:pPr>
              <a:lnSpc>
                <a:spcPct val="90000"/>
              </a:lnSpc>
              <a:spcBef>
                <a:spcPct val="50000"/>
              </a:spcBef>
              <a:defRPr/>
            </a:pPr>
            <a:r>
              <a:rPr lang="zh-CN" altLang="en-US" dirty="0">
                <a:latin typeface="Arial" charset="0"/>
                <a:ea typeface="宋体" charset="0"/>
              </a:rPr>
              <a:t>应用于</a:t>
            </a:r>
          </a:p>
          <a:p>
            <a:pPr lvl="1">
              <a:lnSpc>
                <a:spcPct val="90000"/>
              </a:lnSpc>
              <a:spcBef>
                <a:spcPct val="50000"/>
              </a:spcBef>
              <a:defRPr/>
            </a:pPr>
            <a:r>
              <a:rPr lang="zh-CN" altLang="en-US" dirty="0">
                <a:latin typeface="Arial" charset="0"/>
                <a:ea typeface="宋体" charset="0"/>
              </a:rPr>
              <a:t>应用组装模型：在早期使用，使用</a:t>
            </a:r>
            <a:r>
              <a:rPr lang="zh-CN" altLang="en-US" b="1" dirty="0">
                <a:solidFill>
                  <a:srgbClr val="800000"/>
                </a:solidFill>
                <a:latin typeface="Arial" charset="0"/>
                <a:ea typeface="宋体" charset="0"/>
              </a:rPr>
              <a:t>对</a:t>
            </a:r>
            <a:r>
              <a:rPr lang="zh-CN" altLang="en-US" b="1" dirty="0" smtClean="0">
                <a:solidFill>
                  <a:srgbClr val="800000"/>
                </a:solidFill>
                <a:latin typeface="Arial" charset="0"/>
                <a:ea typeface="宋体" charset="0"/>
              </a:rPr>
              <a:t>象点</a:t>
            </a:r>
            <a:endParaRPr lang="zh-CN" altLang="en-US" b="1" dirty="0">
              <a:solidFill>
                <a:srgbClr val="800000"/>
              </a:solidFill>
              <a:latin typeface="Arial" charset="0"/>
              <a:ea typeface="宋体" charset="0"/>
            </a:endParaRPr>
          </a:p>
          <a:p>
            <a:pPr lvl="1">
              <a:lnSpc>
                <a:spcPct val="90000"/>
              </a:lnSpc>
              <a:spcBef>
                <a:spcPct val="50000"/>
              </a:spcBef>
              <a:defRPr/>
            </a:pPr>
            <a:r>
              <a:rPr lang="zh-CN" altLang="en-US" dirty="0">
                <a:latin typeface="Arial" charset="0"/>
                <a:ea typeface="宋体" charset="0"/>
              </a:rPr>
              <a:t>早期设计阶段：在需求已经稳定并且基本的软件体系结构已经建立时，使用</a:t>
            </a:r>
            <a:r>
              <a:rPr lang="en-US" altLang="zh-CN" dirty="0">
                <a:solidFill>
                  <a:schemeClr val="accent2"/>
                </a:solidFill>
                <a:latin typeface="Arial" charset="0"/>
                <a:ea typeface="宋体" charset="0"/>
              </a:rPr>
              <a:t>FP</a:t>
            </a:r>
          </a:p>
          <a:p>
            <a:pPr lvl="1">
              <a:lnSpc>
                <a:spcPct val="90000"/>
              </a:lnSpc>
              <a:spcBef>
                <a:spcPct val="50000"/>
              </a:spcBef>
              <a:defRPr/>
            </a:pPr>
            <a:r>
              <a:rPr lang="zh-CN" altLang="en-US" dirty="0">
                <a:latin typeface="Arial" charset="0"/>
                <a:ea typeface="宋体" charset="0"/>
              </a:rPr>
              <a:t>体系结构后阶段：在构造过程，使用</a:t>
            </a:r>
            <a:r>
              <a:rPr lang="en-US" altLang="zh-CN" dirty="0">
                <a:solidFill>
                  <a:schemeClr val="accent2"/>
                </a:solidFill>
                <a:latin typeface="Arial" charset="0"/>
                <a:ea typeface="宋体" charset="0"/>
              </a:rPr>
              <a:t>LOC</a:t>
            </a:r>
            <a:r>
              <a:rPr lang="zh-CN" altLang="en-US" dirty="0">
                <a:latin typeface="Arial" charset="0"/>
                <a:ea typeface="宋体" charset="0"/>
              </a:rPr>
              <a:t>或</a:t>
            </a:r>
            <a:r>
              <a:rPr lang="en-US" altLang="zh-CN" dirty="0">
                <a:solidFill>
                  <a:schemeClr val="accent2"/>
                </a:solidFill>
                <a:latin typeface="Arial" charset="0"/>
                <a:ea typeface="宋体" charset="0"/>
              </a:rPr>
              <a:t>FP</a:t>
            </a:r>
          </a:p>
          <a:p>
            <a:pPr>
              <a:lnSpc>
                <a:spcPct val="80000"/>
              </a:lnSpc>
              <a:spcBef>
                <a:spcPct val="50000"/>
              </a:spcBef>
              <a:defRPr/>
            </a:pPr>
            <a:r>
              <a:rPr lang="zh-CN" altLang="en-US" dirty="0">
                <a:latin typeface="Arial" charset="0"/>
                <a:ea typeface="宋体" charset="0"/>
              </a:rPr>
              <a:t>第一阶段（基于应用点）</a:t>
            </a:r>
          </a:p>
          <a:p>
            <a:pPr>
              <a:lnSpc>
                <a:spcPct val="80000"/>
              </a:lnSpc>
              <a:spcBef>
                <a:spcPct val="50000"/>
              </a:spcBef>
              <a:buFontTx/>
              <a:buNone/>
              <a:defRPr/>
            </a:pPr>
            <a:r>
              <a:rPr lang="en-US" altLang="zh-CN" sz="2800" dirty="0">
                <a:latin typeface="Arial" charset="0"/>
                <a:ea typeface="宋体" charset="0"/>
              </a:rPr>
              <a:t>1</a:t>
            </a:r>
            <a:r>
              <a:rPr lang="zh-CN" altLang="en-US" sz="2800" dirty="0">
                <a:latin typeface="Arial" charset="0"/>
                <a:ea typeface="宋体" charset="0"/>
              </a:rPr>
              <a:t>、计算软件中涉及的屏幕、报表和第三代语言组件数</a:t>
            </a:r>
          </a:p>
          <a:p>
            <a:pPr>
              <a:lnSpc>
                <a:spcPct val="80000"/>
              </a:lnSpc>
              <a:spcBef>
                <a:spcPct val="50000"/>
              </a:spcBef>
              <a:buFontTx/>
              <a:buNone/>
              <a:defRPr/>
            </a:pPr>
            <a:r>
              <a:rPr lang="en-US" altLang="zh-CN" sz="2800" dirty="0">
                <a:latin typeface="Arial" charset="0"/>
                <a:ea typeface="宋体" charset="0"/>
              </a:rPr>
              <a:t>2</a:t>
            </a:r>
            <a:r>
              <a:rPr lang="zh-CN" altLang="en-US" sz="2800" dirty="0">
                <a:latin typeface="Arial" charset="0"/>
                <a:ea typeface="宋体" charset="0"/>
              </a:rPr>
              <a:t>、加权求和（</a:t>
            </a:r>
            <a:r>
              <a:rPr lang="zh-CN" altLang="en-US" sz="2800" dirty="0" smtClean="0">
                <a:latin typeface="Arial" charset="0"/>
                <a:ea typeface="宋体" charset="0"/>
              </a:rPr>
              <a:t>表</a:t>
            </a:r>
            <a:r>
              <a:rPr lang="zh-CN" altLang="zh-CN" dirty="0" smtClean="0">
                <a:latin typeface="Arial" charset="0"/>
                <a:ea typeface="宋体" charset="0"/>
              </a:rPr>
              <a:t>2</a:t>
            </a:r>
            <a:r>
              <a:rPr lang="en-US" altLang="zh-CN" smtClean="0">
                <a:latin typeface="Arial" charset="0"/>
                <a:ea typeface="宋体" charset="0"/>
              </a:rPr>
              <a:t>0</a:t>
            </a:r>
            <a:r>
              <a:rPr lang="en-US" altLang="zh-CN" sz="2800" smtClean="0">
                <a:latin typeface="Arial" charset="0"/>
                <a:ea typeface="宋体" charset="0"/>
              </a:rPr>
              <a:t>-</a:t>
            </a:r>
            <a:r>
              <a:rPr lang="en-US" altLang="zh-CN" sz="2800" dirty="0">
                <a:latin typeface="Arial" charset="0"/>
                <a:ea typeface="宋体" charset="0"/>
              </a:rPr>
              <a:t>6)</a:t>
            </a:r>
            <a:r>
              <a:rPr lang="zh-CN" altLang="en-US" sz="2800" dirty="0">
                <a:latin typeface="Arial" charset="0"/>
                <a:ea typeface="宋体" charset="0"/>
              </a:rPr>
              <a:t>，得到一个单独的应用点数值。修正复用：新应用点 </a:t>
            </a:r>
            <a:r>
              <a:rPr lang="en-US" altLang="zh-CN" sz="2800" dirty="0">
                <a:latin typeface="Arial" charset="0"/>
                <a:ea typeface="宋体" charset="0"/>
              </a:rPr>
              <a:t>= </a:t>
            </a:r>
            <a:r>
              <a:rPr lang="zh-CN" altLang="en-US" sz="2800" dirty="0">
                <a:latin typeface="Arial" charset="0"/>
                <a:ea typeface="宋体" charset="0"/>
              </a:rPr>
              <a:t>应用点 * （</a:t>
            </a:r>
            <a:r>
              <a:rPr lang="en-US" altLang="zh-CN" sz="2800" dirty="0">
                <a:latin typeface="Arial" charset="0"/>
                <a:ea typeface="宋体" charset="0"/>
              </a:rPr>
              <a:t>100-</a:t>
            </a:r>
            <a:r>
              <a:rPr lang="en-US" altLang="zh-CN" sz="2800" dirty="0">
                <a:latin typeface="Arial" charset="0"/>
                <a:ea typeface="宋体" charset="0"/>
                <a:cs typeface="Times New Roman" charset="0"/>
              </a:rPr>
              <a:t>γ</a:t>
            </a:r>
            <a:r>
              <a:rPr lang="zh-CN" altLang="en-US" sz="2800" dirty="0">
                <a:latin typeface="Arial" charset="0"/>
                <a:ea typeface="宋体" charset="0"/>
                <a:cs typeface="Times New Roman" charset="0"/>
              </a:rPr>
              <a:t>）</a:t>
            </a:r>
            <a:r>
              <a:rPr lang="en-US" altLang="zh-CN" sz="2800" dirty="0">
                <a:latin typeface="Arial" charset="0"/>
                <a:ea typeface="宋体" charset="0"/>
                <a:cs typeface="Times New Roman" charset="0"/>
              </a:rPr>
              <a:t>/ 100</a:t>
            </a:r>
            <a:endParaRPr lang="en-US" altLang="zh-CN" sz="2800" dirty="0">
              <a:latin typeface="Arial" charset="0"/>
              <a:ea typeface="宋体" charset="0"/>
            </a:endParaRPr>
          </a:p>
          <a:p>
            <a:pPr>
              <a:lnSpc>
                <a:spcPct val="80000"/>
              </a:lnSpc>
              <a:spcBef>
                <a:spcPct val="50000"/>
              </a:spcBef>
              <a:buFontTx/>
              <a:buNone/>
              <a:defRPr/>
            </a:pPr>
            <a:r>
              <a:rPr lang="en-US" altLang="zh-CN" sz="2800" dirty="0">
                <a:latin typeface="Arial" charset="0"/>
                <a:ea typeface="宋体" charset="0"/>
              </a:rPr>
              <a:t>3</a:t>
            </a:r>
            <a:r>
              <a:rPr lang="zh-CN" altLang="en-US" sz="2800" dirty="0">
                <a:latin typeface="Arial" charset="0"/>
                <a:ea typeface="宋体" charset="0"/>
              </a:rPr>
              <a:t>、应用点除以生产率因子（</a:t>
            </a:r>
            <a:r>
              <a:rPr lang="zh-CN" altLang="en-US" sz="2800" dirty="0" smtClean="0">
                <a:latin typeface="Arial" charset="0"/>
                <a:ea typeface="宋体" charset="0"/>
              </a:rPr>
              <a:t>表</a:t>
            </a:r>
            <a:r>
              <a:rPr lang="en-US" altLang="zh-CN" dirty="0" smtClean="0">
                <a:latin typeface="Arial" charset="0"/>
                <a:ea typeface="宋体" charset="0"/>
              </a:rPr>
              <a:t>20</a:t>
            </a:r>
            <a:r>
              <a:rPr lang="en-US" altLang="zh-CN" sz="2800" dirty="0" smtClean="0">
                <a:latin typeface="Arial" charset="0"/>
                <a:ea typeface="宋体" charset="0"/>
              </a:rPr>
              <a:t>-</a:t>
            </a:r>
            <a:r>
              <a:rPr lang="en-US" altLang="zh-CN" sz="2800" dirty="0">
                <a:latin typeface="Arial" charset="0"/>
                <a:ea typeface="宋体" charset="0"/>
              </a:rPr>
              <a:t>7</a:t>
            </a:r>
            <a:r>
              <a:rPr lang="zh-CN" altLang="en-US" sz="2800" dirty="0">
                <a:latin typeface="Arial" charset="0"/>
                <a:ea typeface="宋体" charset="0"/>
              </a:rPr>
              <a:t>）得所需人月。</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a:lstStyle/>
          <a:p>
            <a:r>
              <a:rPr lang="zh-CN" altLang="en-US">
                <a:latin typeface="Garamond" charset="0"/>
                <a:ea typeface="宋体" charset="0"/>
              </a:rPr>
              <a:t>对估算的观察</a:t>
            </a:r>
          </a:p>
        </p:txBody>
      </p:sp>
      <p:sp>
        <p:nvSpPr>
          <p:cNvPr id="63490" name="Rectangle 3"/>
          <p:cNvSpPr txBox="1">
            <a:spLocks noChangeArrowheads="1"/>
          </p:cNvSpPr>
          <p:nvPr/>
        </p:nvSpPr>
        <p:spPr bwMode="auto">
          <a:xfrm>
            <a:off x="468313" y="9810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90000"/>
              </a:lnSpc>
              <a:spcBef>
                <a:spcPct val="20000"/>
              </a:spcBef>
              <a:buClr>
                <a:schemeClr val="accent1"/>
              </a:buClr>
              <a:buSzPct val="65000"/>
              <a:buFont typeface="Wingdings" charset="0"/>
              <a:buChar char="n"/>
            </a:pPr>
            <a:r>
              <a:rPr kumimoji="0" lang="zh-CN" altLang="en-US" sz="2800" b="1" dirty="0">
                <a:latin typeface="Arial" charset="0"/>
              </a:rPr>
              <a:t>一位总经理曾经被问到：在选择一个项目管理者时，什么特质是最重要的。他的回答是：</a:t>
            </a:r>
            <a:r>
              <a:rPr kumimoji="0" lang="zh-CN" altLang="en-US" sz="2800" b="1" dirty="0"/>
              <a:t>“</a:t>
            </a:r>
            <a:r>
              <a:rPr kumimoji="0" lang="zh-CN" altLang="en-US" sz="2800" b="1" dirty="0">
                <a:solidFill>
                  <a:srgbClr val="000090"/>
                </a:solidFill>
                <a:latin typeface="Arial" charset="0"/>
              </a:rPr>
              <a:t>具有在错误真正发生之前就能知道它的能力</a:t>
            </a:r>
            <a:r>
              <a:rPr kumimoji="0" lang="zh-CN" altLang="en-US" sz="2800" b="1" dirty="0">
                <a:solidFill>
                  <a:srgbClr val="000090"/>
                </a:solidFill>
              </a:rPr>
              <a:t>”</a:t>
            </a:r>
            <a:r>
              <a:rPr kumimoji="0" lang="zh-CN" altLang="en-US" sz="2800" b="1" dirty="0">
                <a:solidFill>
                  <a:srgbClr val="0000FF"/>
                </a:solidFill>
                <a:latin typeface="Arial" charset="0"/>
              </a:rPr>
              <a:t>。</a:t>
            </a:r>
            <a:r>
              <a:rPr kumimoji="0" lang="zh-CN" altLang="en-US" sz="2800" b="1" dirty="0">
                <a:solidFill>
                  <a:srgbClr val="000000"/>
                </a:solidFill>
                <a:latin typeface="Arial" charset="0"/>
              </a:rPr>
              <a:t>我们还可以加上：</a:t>
            </a:r>
            <a:r>
              <a:rPr kumimoji="0" lang="zh-CN" altLang="en-US" sz="2800" b="1" dirty="0">
                <a:solidFill>
                  <a:srgbClr val="000000"/>
                </a:solidFill>
              </a:rPr>
              <a:t>“</a:t>
            </a:r>
            <a:r>
              <a:rPr kumimoji="0" lang="zh-CN" altLang="en-US" sz="2800" b="1" dirty="0">
                <a:solidFill>
                  <a:srgbClr val="000090"/>
                </a:solidFill>
                <a:latin typeface="Arial" charset="0"/>
              </a:rPr>
              <a:t>在未来还是一团迷雾的时候就有勇气进行估算</a:t>
            </a:r>
            <a:r>
              <a:rPr kumimoji="0" lang="zh-CN" altLang="en-US" sz="2800" b="1" dirty="0">
                <a:solidFill>
                  <a:srgbClr val="000090"/>
                </a:solidFill>
              </a:rPr>
              <a:t>”</a:t>
            </a:r>
            <a:r>
              <a:rPr kumimoji="0" lang="zh-CN" altLang="en-US" sz="2800" b="1" dirty="0">
                <a:solidFill>
                  <a:srgbClr val="0000FF"/>
                </a:solidFill>
                <a:latin typeface="Arial" charset="0"/>
              </a:rPr>
              <a:t>。</a:t>
            </a:r>
            <a:endParaRPr kumimoji="0" lang="zh-CN" altLang="en-US" sz="2800" b="1" dirty="0">
              <a:latin typeface="Arial" charset="0"/>
            </a:endParaRPr>
          </a:p>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FF0000"/>
                </a:solidFill>
                <a:latin typeface="Arial" charset="0"/>
              </a:rPr>
              <a:t>估算</a:t>
            </a:r>
            <a:r>
              <a:rPr kumimoji="0" lang="zh-CN" altLang="en-US" sz="2800" b="1" dirty="0">
                <a:solidFill>
                  <a:srgbClr val="000000"/>
                </a:solidFill>
                <a:latin typeface="Arial" charset="0"/>
              </a:rPr>
              <a:t>一个软件开发工作的资源、成本及进度</a:t>
            </a:r>
            <a:r>
              <a:rPr kumimoji="0" lang="zh-CN" altLang="en-US" sz="2800" b="1" dirty="0">
                <a:solidFill>
                  <a:srgbClr val="FF0000"/>
                </a:solidFill>
                <a:latin typeface="Arial" charset="0"/>
              </a:rPr>
              <a:t>需要</a:t>
            </a:r>
            <a:r>
              <a:rPr kumimoji="0" lang="zh-CN" altLang="en-US" sz="2800" b="1" dirty="0">
                <a:solidFill>
                  <a:srgbClr val="000000"/>
                </a:solidFill>
                <a:latin typeface="Arial" charset="0"/>
              </a:rPr>
              <a:t>经验、得到以前的有用信息、以及当仅存在定性的数据时进行</a:t>
            </a:r>
            <a:r>
              <a:rPr kumimoji="0" lang="zh-CN" altLang="en-US" sz="2800" b="1" dirty="0">
                <a:solidFill>
                  <a:srgbClr val="FF0000"/>
                </a:solidFill>
                <a:latin typeface="Arial" charset="0"/>
              </a:rPr>
              <a:t>定量测量的勇气</a:t>
            </a:r>
            <a:r>
              <a:rPr kumimoji="0" lang="zh-CN" altLang="en-US" sz="2800" b="1" dirty="0">
                <a:solidFill>
                  <a:srgbClr val="3333FF"/>
                </a:solidFill>
                <a:latin typeface="Arial" charset="0"/>
              </a:rPr>
              <a:t>。</a:t>
            </a:r>
          </a:p>
          <a:p>
            <a:pPr eaLnBrk="0" hangingPunct="0">
              <a:lnSpc>
                <a:spcPct val="90000"/>
              </a:lnSpc>
              <a:spcBef>
                <a:spcPct val="20000"/>
              </a:spcBef>
              <a:buClr>
                <a:schemeClr val="accent1"/>
              </a:buClr>
              <a:buSzPct val="65000"/>
              <a:buFont typeface="Wingdings" charset="0"/>
              <a:buChar char="n"/>
            </a:pPr>
            <a:r>
              <a:rPr kumimoji="0" lang="zh-CN" altLang="en-US" sz="2800" b="1" dirty="0">
                <a:solidFill>
                  <a:srgbClr val="FF0000"/>
                </a:solidFill>
                <a:latin typeface="Arial" charset="0"/>
              </a:rPr>
              <a:t>估算具有与生俱来的风险</a:t>
            </a:r>
            <a:r>
              <a:rPr kumimoji="0" lang="zh-CN" altLang="en-US" sz="2800" b="1" dirty="0">
                <a:solidFill>
                  <a:srgbClr val="3333FF"/>
                </a:solidFill>
                <a:latin typeface="Arial" charset="0"/>
              </a:rPr>
              <a:t>，</a:t>
            </a:r>
            <a:r>
              <a:rPr kumimoji="0" lang="zh-CN" altLang="en-US" sz="2800" b="1" dirty="0">
                <a:solidFill>
                  <a:srgbClr val="000000"/>
                </a:solidFill>
                <a:latin typeface="Arial" charset="0"/>
              </a:rPr>
              <a:t>而正是这种风险导致了不确定性。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5984" y="-99392"/>
            <a:ext cx="7772400" cy="1143000"/>
          </a:xfrm>
        </p:spPr>
        <p:txBody>
          <a:bodyPr/>
          <a:lstStyle/>
          <a:p>
            <a:pPr>
              <a:defRPr/>
            </a:pPr>
            <a:r>
              <a:rPr lang="en-US" altLang="zh-CN" dirty="0">
                <a:effectLst>
                  <a:outerShdw blurRad="38100" dist="38100" dir="2700000" algn="tl">
                    <a:srgbClr val="C0C0C0"/>
                  </a:outerShdw>
                </a:effectLst>
                <a:cs typeface="+mj-cs"/>
              </a:rPr>
              <a:t>COCOMOII</a:t>
            </a:r>
            <a:r>
              <a:rPr lang="zh-CN" altLang="en-US" dirty="0">
                <a:effectLst>
                  <a:outerShdw blurRad="38100" dist="38100" dir="2700000" algn="tl">
                    <a:srgbClr val="C0C0C0"/>
                  </a:outerShdw>
                </a:effectLst>
                <a:cs typeface="+mj-cs"/>
              </a:rPr>
              <a:t>模型（例）</a:t>
            </a:r>
          </a:p>
        </p:txBody>
      </p:sp>
      <p:sp>
        <p:nvSpPr>
          <p:cNvPr id="19459" name="Rectangle 3"/>
          <p:cNvSpPr>
            <a:spLocks noGrp="1" noChangeArrowheads="1"/>
          </p:cNvSpPr>
          <p:nvPr>
            <p:ph idx="1"/>
          </p:nvPr>
        </p:nvSpPr>
        <p:spPr>
          <a:xfrm>
            <a:off x="0" y="1124744"/>
            <a:ext cx="9144000" cy="3124200"/>
          </a:xfrm>
        </p:spPr>
        <p:txBody>
          <a:bodyPr/>
          <a:lstStyle/>
          <a:p>
            <a:pPr>
              <a:spcBef>
                <a:spcPct val="50000"/>
              </a:spcBef>
              <a:defRPr/>
            </a:pPr>
            <a:r>
              <a:rPr lang="zh-CN" altLang="en-US" dirty="0">
                <a:latin typeface="Arial" charset="0"/>
                <a:ea typeface="宋体" charset="0"/>
              </a:rPr>
              <a:t>使用</a:t>
            </a:r>
            <a:r>
              <a:rPr lang="en-US" altLang="zh-CN" dirty="0">
                <a:latin typeface="Arial" charset="0"/>
                <a:ea typeface="宋体" charset="0"/>
              </a:rPr>
              <a:t>COCOMOII</a:t>
            </a:r>
            <a:r>
              <a:rPr lang="zh-CN" altLang="en-US" dirty="0">
                <a:latin typeface="Arial" charset="0"/>
                <a:ea typeface="宋体" charset="0"/>
              </a:rPr>
              <a:t>模型来估算构造一个</a:t>
            </a:r>
            <a:r>
              <a:rPr lang="zh-CN" altLang="en-US" dirty="0">
                <a:solidFill>
                  <a:schemeClr val="tx2"/>
                </a:solidFill>
                <a:latin typeface="Arial" charset="0"/>
                <a:ea typeface="宋体" charset="0"/>
              </a:rPr>
              <a:t>简单</a:t>
            </a:r>
            <a:r>
              <a:rPr lang="zh-CN" altLang="en-US" dirty="0">
                <a:latin typeface="Arial" charset="0"/>
                <a:ea typeface="宋体" charset="0"/>
              </a:rPr>
              <a:t>的</a:t>
            </a:r>
            <a:r>
              <a:rPr lang="en-US" altLang="zh-CN" dirty="0">
                <a:latin typeface="Arial" charset="0"/>
                <a:ea typeface="宋体" charset="0"/>
              </a:rPr>
              <a:t>ATM</a:t>
            </a:r>
            <a:r>
              <a:rPr lang="zh-CN" altLang="en-US" dirty="0">
                <a:latin typeface="Arial" charset="0"/>
                <a:ea typeface="宋体" charset="0"/>
              </a:rPr>
              <a:t>软件所需的工作量，它产生</a:t>
            </a:r>
            <a:r>
              <a:rPr lang="en-US" altLang="zh-CN" dirty="0">
                <a:latin typeface="Arial" charset="0"/>
                <a:ea typeface="宋体" charset="0"/>
              </a:rPr>
              <a:t>12</a:t>
            </a:r>
            <a:r>
              <a:rPr lang="zh-CN" altLang="en-US" dirty="0">
                <a:latin typeface="Arial" charset="0"/>
                <a:ea typeface="宋体" charset="0"/>
              </a:rPr>
              <a:t>个屏幕、</a:t>
            </a:r>
            <a:r>
              <a:rPr lang="en-US" altLang="zh-CN" dirty="0">
                <a:latin typeface="Arial" charset="0"/>
                <a:ea typeface="宋体" charset="0"/>
              </a:rPr>
              <a:t>10</a:t>
            </a:r>
            <a:r>
              <a:rPr lang="zh-CN" altLang="en-US" dirty="0">
                <a:latin typeface="Arial" charset="0"/>
                <a:ea typeface="宋体" charset="0"/>
              </a:rPr>
              <a:t>个报表，将需要大约</a:t>
            </a:r>
            <a:r>
              <a:rPr lang="en-US" altLang="zh-CN" dirty="0">
                <a:latin typeface="Arial" charset="0"/>
                <a:ea typeface="宋体" charset="0"/>
              </a:rPr>
              <a:t>80</a:t>
            </a:r>
            <a:r>
              <a:rPr lang="zh-CN" altLang="en-US" dirty="0">
                <a:latin typeface="Arial" charset="0"/>
                <a:ea typeface="宋体" charset="0"/>
              </a:rPr>
              <a:t>个软件构件。假定该软件具有平均复杂度和平均开发者</a:t>
            </a:r>
            <a:r>
              <a:rPr lang="en-US" altLang="zh-CN" dirty="0">
                <a:latin typeface="Arial" charset="0"/>
                <a:ea typeface="宋体" charset="0"/>
              </a:rPr>
              <a:t>/</a:t>
            </a:r>
            <a:r>
              <a:rPr lang="zh-CN" altLang="en-US" dirty="0">
                <a:latin typeface="Arial" charset="0"/>
                <a:ea typeface="宋体" charset="0"/>
              </a:rPr>
              <a:t>环境成熟度。要求使用基于对象点的应用组装模型。</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1520" y="-99392"/>
            <a:ext cx="7772400" cy="1143000"/>
          </a:xfrm>
        </p:spPr>
        <p:txBody>
          <a:bodyPr/>
          <a:lstStyle/>
          <a:p>
            <a:pPr>
              <a:defRPr/>
            </a:pPr>
            <a:r>
              <a:rPr lang="zh-CN" altLang="en-US">
                <a:effectLst>
                  <a:outerShdw blurRad="38100" dist="38100" dir="2700000" algn="tl">
                    <a:srgbClr val="DDDDDD"/>
                  </a:outerShdw>
                </a:effectLst>
                <a:latin typeface="Garamond" charset="0"/>
                <a:ea typeface="宋体" charset="0"/>
              </a:rPr>
              <a:t>软件方程式</a:t>
            </a:r>
          </a:p>
        </p:txBody>
      </p:sp>
      <p:sp>
        <p:nvSpPr>
          <p:cNvPr id="17411" name="Rectangle 3"/>
          <p:cNvSpPr>
            <a:spLocks noGrp="1" noChangeArrowheads="1"/>
          </p:cNvSpPr>
          <p:nvPr>
            <p:ph idx="1"/>
          </p:nvPr>
        </p:nvSpPr>
        <p:spPr>
          <a:xfrm>
            <a:off x="323850" y="908050"/>
            <a:ext cx="8424863" cy="5029200"/>
          </a:xfrm>
        </p:spPr>
        <p:txBody>
          <a:bodyPr/>
          <a:lstStyle/>
          <a:p>
            <a:pPr>
              <a:spcBef>
                <a:spcPct val="50000"/>
              </a:spcBef>
              <a:defRPr/>
            </a:pPr>
            <a:r>
              <a:rPr lang="en-US" altLang="zh-CN" dirty="0">
                <a:latin typeface="Arial" charset="0"/>
                <a:ea typeface="宋体" charset="0"/>
              </a:rPr>
              <a:t>E=[LOC * B</a:t>
            </a:r>
            <a:r>
              <a:rPr lang="en-US" altLang="zh-CN" baseline="30000" dirty="0">
                <a:latin typeface="Arial" charset="0"/>
                <a:ea typeface="宋体" charset="0"/>
              </a:rPr>
              <a:t>0.333</a:t>
            </a:r>
            <a:r>
              <a:rPr lang="en-US" altLang="zh-CN" dirty="0">
                <a:latin typeface="Arial" charset="0"/>
                <a:ea typeface="宋体" charset="0"/>
              </a:rPr>
              <a:t> / P]</a:t>
            </a:r>
            <a:r>
              <a:rPr lang="en-US" altLang="zh-CN" baseline="30000" dirty="0">
                <a:latin typeface="Arial" charset="0"/>
                <a:ea typeface="宋体" charset="0"/>
              </a:rPr>
              <a:t>3</a:t>
            </a:r>
            <a:r>
              <a:rPr lang="en-US" altLang="zh-CN" dirty="0">
                <a:latin typeface="Arial" charset="0"/>
                <a:ea typeface="宋体" charset="0"/>
              </a:rPr>
              <a:t> * (1 / t</a:t>
            </a:r>
            <a:r>
              <a:rPr lang="en-US" altLang="zh-CN" baseline="30000" dirty="0">
                <a:latin typeface="Arial" charset="0"/>
                <a:ea typeface="宋体" charset="0"/>
              </a:rPr>
              <a:t>4</a:t>
            </a:r>
            <a:r>
              <a:rPr lang="en-US" altLang="zh-CN" dirty="0">
                <a:latin typeface="Arial" charset="0"/>
                <a:ea typeface="宋体" charset="0"/>
              </a:rPr>
              <a:t>)</a:t>
            </a:r>
          </a:p>
          <a:p>
            <a:pPr lvl="1">
              <a:spcBef>
                <a:spcPct val="50000"/>
              </a:spcBef>
              <a:defRPr/>
            </a:pPr>
            <a:r>
              <a:rPr lang="zh-CN" altLang="en-US" dirty="0">
                <a:latin typeface="Arial" charset="0"/>
                <a:ea typeface="宋体" charset="0"/>
              </a:rPr>
              <a:t>两个独立参数：</a:t>
            </a:r>
            <a:r>
              <a:rPr lang="en-US" altLang="zh-CN" dirty="0">
                <a:latin typeface="Arial" charset="0"/>
                <a:ea typeface="宋体" charset="0"/>
              </a:rPr>
              <a:t>LOC</a:t>
            </a:r>
            <a:r>
              <a:rPr lang="zh-CN" altLang="en-US" dirty="0">
                <a:latin typeface="Arial" charset="0"/>
                <a:ea typeface="宋体" charset="0"/>
              </a:rPr>
              <a:t>和</a:t>
            </a:r>
            <a:r>
              <a:rPr lang="en-US" altLang="zh-CN" dirty="0">
                <a:latin typeface="Arial" charset="0"/>
                <a:ea typeface="宋体" charset="0"/>
              </a:rPr>
              <a:t>t</a:t>
            </a:r>
          </a:p>
          <a:p>
            <a:pPr lvl="1">
              <a:spcBef>
                <a:spcPct val="50000"/>
              </a:spcBef>
              <a:defRPr/>
            </a:pPr>
            <a:r>
              <a:rPr lang="zh-CN" altLang="en-US" dirty="0">
                <a:latin typeface="Arial" charset="0"/>
                <a:ea typeface="宋体" charset="0"/>
              </a:rPr>
              <a:t>两个常量：</a:t>
            </a:r>
            <a:r>
              <a:rPr lang="en-US" altLang="zh-CN" dirty="0">
                <a:latin typeface="Arial" charset="0"/>
                <a:ea typeface="宋体" charset="0"/>
              </a:rPr>
              <a:t>B</a:t>
            </a:r>
            <a:r>
              <a:rPr lang="zh-CN" altLang="en-US" dirty="0">
                <a:latin typeface="Arial" charset="0"/>
                <a:ea typeface="宋体" charset="0"/>
              </a:rPr>
              <a:t>（特殊技能因子）和</a:t>
            </a:r>
            <a:r>
              <a:rPr lang="en-US" altLang="zh-CN" dirty="0">
                <a:latin typeface="Arial" charset="0"/>
                <a:ea typeface="宋体" charset="0"/>
              </a:rPr>
              <a:t>P</a:t>
            </a:r>
            <a:r>
              <a:rPr lang="zh-CN" altLang="en-US" dirty="0">
                <a:latin typeface="Arial" charset="0"/>
                <a:ea typeface="宋体" charset="0"/>
              </a:rPr>
              <a:t>（生产率参数）</a:t>
            </a:r>
          </a:p>
          <a:p>
            <a:pPr>
              <a:spcBef>
                <a:spcPct val="50000"/>
              </a:spcBef>
              <a:defRPr/>
            </a:pPr>
            <a:r>
              <a:rPr lang="zh-CN" altLang="en-US" dirty="0">
                <a:latin typeface="Arial" charset="0"/>
                <a:ea typeface="宋体" charset="0"/>
              </a:rPr>
              <a:t>简化</a:t>
            </a:r>
          </a:p>
          <a:p>
            <a:pPr lvl="1">
              <a:spcBef>
                <a:spcPct val="50000"/>
              </a:spcBef>
              <a:defRPr/>
            </a:pPr>
            <a:r>
              <a:rPr lang="en-US" altLang="zh-CN" dirty="0" err="1">
                <a:latin typeface="Arial" charset="0"/>
                <a:ea typeface="宋体" charset="0"/>
              </a:rPr>
              <a:t>t</a:t>
            </a:r>
            <a:r>
              <a:rPr lang="en-US" altLang="zh-CN" baseline="-25000" dirty="0" err="1">
                <a:latin typeface="Arial" charset="0"/>
                <a:ea typeface="宋体" charset="0"/>
              </a:rPr>
              <a:t>min</a:t>
            </a:r>
            <a:r>
              <a:rPr lang="en-US" altLang="zh-CN" baseline="-25000" dirty="0">
                <a:latin typeface="Arial" charset="0"/>
                <a:ea typeface="宋体" charset="0"/>
              </a:rPr>
              <a:t> </a:t>
            </a:r>
            <a:r>
              <a:rPr lang="en-US" altLang="zh-CN" dirty="0">
                <a:latin typeface="Arial" charset="0"/>
                <a:ea typeface="宋体" charset="0"/>
              </a:rPr>
              <a:t>= 8.14(LOC/P)</a:t>
            </a:r>
            <a:r>
              <a:rPr lang="en-US" altLang="zh-CN" baseline="30000" dirty="0">
                <a:latin typeface="Arial" charset="0"/>
                <a:ea typeface="宋体" charset="0"/>
              </a:rPr>
              <a:t>0.43</a:t>
            </a:r>
          </a:p>
          <a:p>
            <a:pPr lvl="1">
              <a:spcBef>
                <a:spcPct val="50000"/>
              </a:spcBef>
              <a:defRPr/>
            </a:pPr>
            <a:r>
              <a:rPr lang="en-US" altLang="zh-CN" dirty="0">
                <a:latin typeface="Arial" charset="0"/>
                <a:ea typeface="宋体" charset="0"/>
              </a:rPr>
              <a:t>E = 180 B </a:t>
            </a:r>
            <a:r>
              <a:rPr lang="en-US" altLang="zh-CN" dirty="0" smtClean="0">
                <a:latin typeface="Arial" charset="0"/>
                <a:ea typeface="宋体" charset="0"/>
              </a:rPr>
              <a:t>t</a:t>
            </a:r>
            <a:r>
              <a:rPr lang="en-US" altLang="zh-CN" baseline="30000" dirty="0" smtClean="0">
                <a:latin typeface="Arial" charset="0"/>
                <a:ea typeface="宋体" charset="0"/>
              </a:rPr>
              <a:t>3</a:t>
            </a:r>
            <a:endParaRPr lang="en-US" altLang="zh-CN" baseline="30000"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71400"/>
            <a:ext cx="7772400" cy="1143000"/>
          </a:xfrm>
        </p:spPr>
        <p:txBody>
          <a:bodyPr/>
          <a:lstStyle/>
          <a:p>
            <a:pPr>
              <a:defRPr/>
            </a:pPr>
            <a:r>
              <a:rPr lang="en-US" altLang="zh-CN" dirty="0">
                <a:effectLst>
                  <a:outerShdw blurRad="38100" dist="38100" dir="2700000" algn="tl">
                    <a:srgbClr val="DDDDDD"/>
                  </a:outerShdw>
                </a:effectLst>
                <a:latin typeface="Garamond" charset="0"/>
                <a:ea typeface="宋体" charset="0"/>
              </a:rPr>
              <a:t>PNR</a:t>
            </a:r>
            <a:r>
              <a:rPr lang="zh-CN" altLang="en-US" dirty="0">
                <a:effectLst>
                  <a:outerShdw blurRad="38100" dist="38100" dir="2700000" algn="tl">
                    <a:srgbClr val="DDDDDD"/>
                  </a:outerShdw>
                </a:effectLst>
                <a:latin typeface="Garamond" charset="0"/>
                <a:ea typeface="宋体" charset="0"/>
              </a:rPr>
              <a:t>曲线</a:t>
            </a:r>
          </a:p>
        </p:txBody>
      </p:sp>
      <p:sp>
        <p:nvSpPr>
          <p:cNvPr id="18435" name="Rectangle 3"/>
          <p:cNvSpPr>
            <a:spLocks noGrp="1" noChangeArrowheads="1"/>
          </p:cNvSpPr>
          <p:nvPr>
            <p:ph idx="1"/>
          </p:nvPr>
        </p:nvSpPr>
        <p:spPr>
          <a:xfrm>
            <a:off x="0" y="908720"/>
            <a:ext cx="9144000" cy="1295400"/>
          </a:xfrm>
        </p:spPr>
        <p:txBody>
          <a:bodyPr/>
          <a:lstStyle/>
          <a:p>
            <a:pPr>
              <a:defRPr/>
            </a:pPr>
            <a:r>
              <a:rPr lang="en-US" altLang="zh-CN" dirty="0">
                <a:latin typeface="Arial" charset="0"/>
                <a:ea typeface="宋体" charset="0"/>
              </a:rPr>
              <a:t>Putnam-</a:t>
            </a:r>
            <a:r>
              <a:rPr lang="en-US" altLang="zh-CN" dirty="0" err="1">
                <a:latin typeface="Arial" charset="0"/>
                <a:ea typeface="宋体" charset="0"/>
              </a:rPr>
              <a:t>Norden</a:t>
            </a:r>
            <a:r>
              <a:rPr lang="en-US" altLang="zh-CN" dirty="0">
                <a:latin typeface="Arial" charset="0"/>
                <a:ea typeface="宋体" charset="0"/>
              </a:rPr>
              <a:t>-Rayleigh</a:t>
            </a:r>
            <a:r>
              <a:rPr lang="zh-CN" altLang="en-US" dirty="0">
                <a:latin typeface="Arial" charset="0"/>
                <a:ea typeface="宋体" charset="0"/>
              </a:rPr>
              <a:t>曲线表明了一个软件项目所投入的工作量与交付时间的关系。</a:t>
            </a:r>
          </a:p>
        </p:txBody>
      </p:sp>
      <p:pic>
        <p:nvPicPr>
          <p:cNvPr id="1146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0050"/>
            <a:ext cx="93726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357563"/>
            <a:ext cx="5715000"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title"/>
          </p:nvPr>
        </p:nvSpPr>
        <p:spPr>
          <a:xfrm>
            <a:off x="251520" y="44624"/>
            <a:ext cx="9144000" cy="1143000"/>
          </a:xfrm>
        </p:spPr>
        <p:txBody>
          <a:bodyPr/>
          <a:lstStyle/>
          <a:p>
            <a:pPr>
              <a:defRPr/>
            </a:pPr>
            <a:r>
              <a:rPr lang="zh-CN" altLang="en-US" dirty="0">
                <a:solidFill>
                  <a:schemeClr val="tx1"/>
                </a:solidFill>
                <a:effectLst>
                  <a:outerShdw blurRad="38100" dist="38100" dir="2700000" algn="tl">
                    <a:srgbClr val="DDDDDD"/>
                  </a:outerShdw>
                </a:effectLst>
                <a:latin typeface="宋体" charset="0"/>
                <a:ea typeface="宋体" charset="0"/>
              </a:rPr>
              <a:t>开发小组人数与软件生产率的关系</a:t>
            </a:r>
          </a:p>
        </p:txBody>
      </p:sp>
      <p:sp>
        <p:nvSpPr>
          <p:cNvPr id="33795" name="Rectangle 3"/>
          <p:cNvSpPr>
            <a:spLocks noGrp="1" noChangeArrowheads="1"/>
          </p:cNvSpPr>
          <p:nvPr>
            <p:ph idx="1"/>
          </p:nvPr>
        </p:nvSpPr>
        <p:spPr>
          <a:xfrm>
            <a:off x="0" y="1124744"/>
            <a:ext cx="9144000" cy="3505200"/>
          </a:xfrm>
        </p:spPr>
        <p:txBody>
          <a:bodyPr/>
          <a:lstStyle/>
          <a:p>
            <a:pPr>
              <a:lnSpc>
                <a:spcPct val="90000"/>
              </a:lnSpc>
              <a:defRPr/>
            </a:pPr>
            <a:r>
              <a:rPr lang="zh-CN" altLang="en-US" dirty="0">
                <a:latin typeface="宋体" charset="0"/>
                <a:ea typeface="宋体" charset="0"/>
              </a:rPr>
              <a:t>几个人共同承担某一任务时，</a:t>
            </a:r>
            <a:r>
              <a:rPr lang="zh-CN" altLang="en-US" dirty="0">
                <a:solidFill>
                  <a:srgbClr val="FF0000"/>
                </a:solidFill>
                <a:latin typeface="宋体" charset="0"/>
                <a:ea typeface="宋体" charset="0"/>
              </a:rPr>
              <a:t>他们必须通过交流来解决各自承担任务之间的接口问题</a:t>
            </a:r>
            <a:r>
              <a:rPr lang="zh-CN" altLang="en-US" dirty="0">
                <a:latin typeface="宋体" charset="0"/>
                <a:ea typeface="宋体" charset="0"/>
              </a:rPr>
              <a:t>，即所谓</a:t>
            </a:r>
            <a:r>
              <a:rPr lang="zh-CN" altLang="en-US" dirty="0">
                <a:solidFill>
                  <a:srgbClr val="FF0000"/>
                </a:solidFill>
                <a:latin typeface="宋体" charset="0"/>
                <a:ea typeface="宋体" charset="0"/>
              </a:rPr>
              <a:t>通信问题</a:t>
            </a:r>
            <a:r>
              <a:rPr lang="zh-CN" altLang="en-US" dirty="0">
                <a:latin typeface="宋体" charset="0"/>
                <a:ea typeface="宋体" charset="0"/>
              </a:rPr>
              <a:t>。通信需花费时间，会引起错误，降低软件生产率</a:t>
            </a:r>
          </a:p>
          <a:p>
            <a:pPr>
              <a:lnSpc>
                <a:spcPct val="90000"/>
              </a:lnSpc>
              <a:defRPr/>
            </a:pPr>
            <a:r>
              <a:rPr lang="zh-CN" altLang="en-US" dirty="0">
                <a:latin typeface="宋体" charset="0"/>
                <a:ea typeface="宋体" charset="0"/>
              </a:rPr>
              <a:t>若两人之间需要通信，则称在这两人之间存在一条</a:t>
            </a:r>
            <a:r>
              <a:rPr lang="zh-CN" altLang="en-US" dirty="0">
                <a:solidFill>
                  <a:schemeClr val="accent2"/>
                </a:solidFill>
                <a:latin typeface="宋体" charset="0"/>
                <a:ea typeface="宋体" charset="0"/>
              </a:rPr>
              <a:t>通信路径</a:t>
            </a:r>
            <a:r>
              <a:rPr lang="zh-CN" altLang="en-US" dirty="0">
                <a:latin typeface="宋体" charset="0"/>
                <a:ea typeface="宋体" charset="0"/>
              </a:rPr>
              <a:t>。如果一个软件开发小组有</a:t>
            </a:r>
            <a:r>
              <a:rPr lang="en-US" altLang="zh-CN" i="1" dirty="0">
                <a:solidFill>
                  <a:srgbClr val="FF0000"/>
                </a:solidFill>
                <a:latin typeface="宋体" charset="0"/>
                <a:ea typeface="宋体" charset="0"/>
              </a:rPr>
              <a:t>n</a:t>
            </a:r>
            <a:r>
              <a:rPr lang="zh-CN" altLang="en-US" dirty="0">
                <a:latin typeface="宋体" charset="0"/>
                <a:ea typeface="宋体" charset="0"/>
              </a:rPr>
              <a:t>人，每两人都要通信，则通信路径有</a:t>
            </a:r>
            <a:r>
              <a:rPr lang="en-US" altLang="zh-CN" i="1" dirty="0">
                <a:solidFill>
                  <a:srgbClr val="FF0000"/>
                </a:solidFill>
                <a:latin typeface="宋体" charset="0"/>
                <a:ea typeface="宋体" charset="0"/>
              </a:rPr>
              <a:t>n</a:t>
            </a:r>
            <a:r>
              <a:rPr lang="en-US" altLang="zh-CN" dirty="0">
                <a:solidFill>
                  <a:srgbClr val="FF0000"/>
                </a:solidFill>
                <a:latin typeface="宋体" charset="0"/>
                <a:ea typeface="宋体" charset="0"/>
              </a:rPr>
              <a:t>(</a:t>
            </a:r>
            <a:r>
              <a:rPr lang="en-US" altLang="zh-CN" i="1" dirty="0">
                <a:solidFill>
                  <a:srgbClr val="FF0000"/>
                </a:solidFill>
                <a:latin typeface="宋体" charset="0"/>
                <a:ea typeface="宋体" charset="0"/>
              </a:rPr>
              <a:t>n</a:t>
            </a:r>
            <a:r>
              <a:rPr lang="en-US" altLang="zh-CN" dirty="0">
                <a:solidFill>
                  <a:srgbClr val="FF0000"/>
                </a:solidFill>
                <a:latin typeface="宋体" charset="0"/>
                <a:ea typeface="宋体" charset="0"/>
              </a:rPr>
              <a:t>-1)/2</a:t>
            </a:r>
            <a:r>
              <a:rPr lang="en-US" altLang="zh-CN" dirty="0">
                <a:latin typeface="宋体" charset="0"/>
                <a:ea typeface="宋体" charset="0"/>
              </a:rPr>
              <a:t>(</a:t>
            </a:r>
            <a:r>
              <a:rPr lang="zh-CN" altLang="en-US" dirty="0">
                <a:latin typeface="宋体" charset="0"/>
                <a:ea typeface="宋体" charset="0"/>
              </a:rPr>
              <a:t>条</a:t>
            </a:r>
            <a:r>
              <a:rPr lang="en-US" altLang="zh-CN" dirty="0">
                <a:latin typeface="宋体" charset="0"/>
                <a:ea typeface="宋体" charset="0"/>
              </a:rPr>
              <a:t>)</a:t>
            </a:r>
            <a:r>
              <a:rPr lang="zh-CN" altLang="en-US" dirty="0">
                <a:latin typeface="宋体" charset="0"/>
                <a:ea typeface="宋体" charset="0"/>
              </a:rPr>
              <a:t>。</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0" y="762000"/>
            <a:ext cx="9144000" cy="4876800"/>
          </a:xfrm>
        </p:spPr>
        <p:txBody>
          <a:bodyPr/>
          <a:lstStyle/>
          <a:p>
            <a:pPr>
              <a:defRPr/>
            </a:pPr>
            <a:r>
              <a:rPr lang="zh-CN" altLang="en-US" dirty="0">
                <a:solidFill>
                  <a:schemeClr val="tx2"/>
                </a:solidFill>
                <a:latin typeface="宋体" charset="0"/>
                <a:ea typeface="宋体" charset="0"/>
              </a:rPr>
              <a:t>设一个人单独开发软件，生产率是</a:t>
            </a:r>
            <a:r>
              <a:rPr lang="en-US" altLang="zh-CN" dirty="0">
                <a:solidFill>
                  <a:srgbClr val="FF0000"/>
                </a:solidFill>
                <a:latin typeface="宋体" charset="0"/>
                <a:ea typeface="宋体" charset="0"/>
              </a:rPr>
              <a:t>5000</a:t>
            </a:r>
            <a:r>
              <a:rPr lang="zh-CN" altLang="en-US" dirty="0">
                <a:solidFill>
                  <a:srgbClr val="FF0000"/>
                </a:solidFill>
                <a:latin typeface="宋体" charset="0"/>
                <a:ea typeface="宋体" charset="0"/>
              </a:rPr>
              <a:t>行／人年</a:t>
            </a:r>
            <a:r>
              <a:rPr lang="zh-CN" altLang="en-US" dirty="0">
                <a:solidFill>
                  <a:srgbClr val="0000FF"/>
                </a:solidFill>
                <a:latin typeface="宋体" charset="0"/>
                <a:ea typeface="宋体" charset="0"/>
              </a:rPr>
              <a:t>。</a:t>
            </a:r>
            <a:r>
              <a:rPr lang="zh-CN" altLang="en-US" dirty="0">
                <a:solidFill>
                  <a:schemeClr val="tx2"/>
                </a:solidFill>
                <a:latin typeface="宋体" charset="0"/>
                <a:ea typeface="宋体" charset="0"/>
              </a:rPr>
              <a:t>若</a:t>
            </a:r>
            <a:r>
              <a:rPr lang="zh-CN" altLang="en-US" dirty="0">
                <a:solidFill>
                  <a:srgbClr val="FF0000"/>
                </a:solidFill>
                <a:latin typeface="宋体" charset="0"/>
                <a:ea typeface="宋体" charset="0"/>
              </a:rPr>
              <a:t> </a:t>
            </a:r>
            <a:r>
              <a:rPr lang="en-US" altLang="zh-CN" dirty="0">
                <a:solidFill>
                  <a:srgbClr val="FF0000"/>
                </a:solidFill>
                <a:latin typeface="宋体" charset="0"/>
                <a:ea typeface="宋体" charset="0"/>
              </a:rPr>
              <a:t>4 </a:t>
            </a:r>
            <a:r>
              <a:rPr lang="zh-CN" altLang="en-US" dirty="0">
                <a:solidFill>
                  <a:srgbClr val="FF0000"/>
                </a:solidFill>
                <a:latin typeface="宋体" charset="0"/>
                <a:ea typeface="宋体" charset="0"/>
              </a:rPr>
              <a:t>人</a:t>
            </a:r>
            <a:r>
              <a:rPr lang="zh-CN" altLang="en-US" dirty="0">
                <a:solidFill>
                  <a:schemeClr val="tx2"/>
                </a:solidFill>
                <a:latin typeface="宋体" charset="0"/>
                <a:ea typeface="宋体" charset="0"/>
              </a:rPr>
              <a:t>组成一个小组共同开发这个软件，则需要</a:t>
            </a:r>
            <a:r>
              <a:rPr lang="zh-CN" altLang="en-US" dirty="0">
                <a:solidFill>
                  <a:srgbClr val="0000FF"/>
                </a:solidFill>
                <a:latin typeface="宋体" charset="0"/>
                <a:ea typeface="宋体" charset="0"/>
              </a:rPr>
              <a:t> </a:t>
            </a:r>
            <a:r>
              <a:rPr lang="en-US" altLang="zh-CN" dirty="0">
                <a:solidFill>
                  <a:srgbClr val="FF0000"/>
                </a:solidFill>
                <a:latin typeface="宋体" charset="0"/>
                <a:ea typeface="宋体" charset="0"/>
              </a:rPr>
              <a:t>6</a:t>
            </a:r>
            <a:r>
              <a:rPr lang="zh-CN" altLang="en-US" dirty="0">
                <a:solidFill>
                  <a:srgbClr val="FF0000"/>
                </a:solidFill>
                <a:latin typeface="宋体" charset="0"/>
                <a:ea typeface="宋体" charset="0"/>
              </a:rPr>
              <a:t>条通信路径</a:t>
            </a:r>
            <a:r>
              <a:rPr lang="zh-CN" altLang="en-US" dirty="0">
                <a:solidFill>
                  <a:schemeClr val="tx2"/>
                </a:solidFill>
                <a:latin typeface="宋体" charset="0"/>
                <a:ea typeface="宋体" charset="0"/>
              </a:rPr>
              <a:t>。若在每条通信路径上耗费的工作量是</a:t>
            </a:r>
            <a:r>
              <a:rPr lang="zh-CN" altLang="en-US" dirty="0">
                <a:solidFill>
                  <a:srgbClr val="0000FF"/>
                </a:solidFill>
                <a:latin typeface="宋体" charset="0"/>
                <a:ea typeface="宋体" charset="0"/>
              </a:rPr>
              <a:t> </a:t>
            </a:r>
            <a:r>
              <a:rPr lang="en-US" altLang="zh-CN" dirty="0">
                <a:solidFill>
                  <a:srgbClr val="990099"/>
                </a:solidFill>
                <a:latin typeface="宋体" charset="0"/>
                <a:ea typeface="宋体" charset="0"/>
              </a:rPr>
              <a:t>250 </a:t>
            </a:r>
            <a:r>
              <a:rPr lang="zh-CN" altLang="en-US" dirty="0">
                <a:solidFill>
                  <a:schemeClr val="tx2"/>
                </a:solidFill>
                <a:latin typeface="宋体" charset="0"/>
                <a:ea typeface="宋体" charset="0"/>
              </a:rPr>
              <a:t>行／人年。则小组中每个人的软件生产率</a:t>
            </a:r>
            <a:r>
              <a:rPr lang="zh-CN" altLang="en-US" dirty="0">
                <a:solidFill>
                  <a:srgbClr val="FF0000"/>
                </a:solidFill>
                <a:latin typeface="宋体" charset="0"/>
                <a:ea typeface="宋体" charset="0"/>
              </a:rPr>
              <a:t>降低</a:t>
            </a:r>
            <a:r>
              <a:rPr lang="zh-CN" altLang="en-US" dirty="0">
                <a:solidFill>
                  <a:schemeClr val="tx2"/>
                </a:solidFill>
                <a:latin typeface="宋体" charset="0"/>
                <a:ea typeface="宋体" charset="0"/>
              </a:rPr>
              <a:t>为：</a:t>
            </a:r>
          </a:p>
          <a:p>
            <a:pPr>
              <a:buFontTx/>
              <a:buNone/>
              <a:defRPr/>
            </a:pPr>
            <a:r>
              <a:rPr lang="zh-CN" altLang="en-US" dirty="0">
                <a:solidFill>
                  <a:schemeClr val="tx2"/>
                </a:solidFill>
                <a:latin typeface="宋体" charset="0"/>
                <a:ea typeface="宋体" charset="0"/>
              </a:rPr>
              <a:t>      </a:t>
            </a:r>
            <a:r>
              <a:rPr lang="en-US" altLang="zh-CN" dirty="0">
                <a:solidFill>
                  <a:schemeClr val="tx2"/>
                </a:solidFill>
                <a:latin typeface="宋体" charset="0"/>
                <a:ea typeface="宋体" charset="0"/>
              </a:rPr>
              <a:t>5000</a:t>
            </a:r>
            <a:r>
              <a:rPr lang="zh-CN" altLang="en-US" dirty="0">
                <a:solidFill>
                  <a:schemeClr val="tx2"/>
                </a:solidFill>
                <a:latin typeface="宋体" charset="0"/>
                <a:ea typeface="宋体" charset="0"/>
              </a:rPr>
              <a:t>－</a:t>
            </a:r>
            <a:r>
              <a:rPr lang="en-US" altLang="zh-CN" dirty="0">
                <a:solidFill>
                  <a:schemeClr val="tx2"/>
                </a:solidFill>
                <a:latin typeface="宋体" charset="0"/>
                <a:ea typeface="宋体" charset="0"/>
              </a:rPr>
              <a:t>6×250</a:t>
            </a:r>
            <a:r>
              <a:rPr lang="zh-CN" altLang="en-US" dirty="0">
                <a:solidFill>
                  <a:schemeClr val="tx2"/>
                </a:solidFill>
                <a:latin typeface="宋体" charset="0"/>
                <a:ea typeface="宋体" charset="0"/>
              </a:rPr>
              <a:t>／</a:t>
            </a:r>
            <a:r>
              <a:rPr lang="en-US" altLang="zh-CN" dirty="0">
                <a:solidFill>
                  <a:schemeClr val="tx2"/>
                </a:solidFill>
                <a:latin typeface="宋体" charset="0"/>
                <a:ea typeface="宋体" charset="0"/>
              </a:rPr>
              <a:t>4 = 4625  </a:t>
            </a:r>
            <a:r>
              <a:rPr lang="zh-CN" altLang="en-US" dirty="0">
                <a:solidFill>
                  <a:schemeClr val="tx2"/>
                </a:solidFill>
                <a:latin typeface="宋体" charset="0"/>
                <a:ea typeface="宋体" charset="0"/>
              </a:rPr>
              <a:t>行／人年。</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54</a:t>
            </a:fld>
            <a:endParaRPr lang="en-US" altLang="zh-CN"/>
          </a:p>
        </p:txBody>
      </p:sp>
    </p:spTree>
  </p:cSld>
  <p:clrMapOvr>
    <a:masterClrMapping/>
  </p:clrMapOvr>
  <p:transition xmlns:p14="http://schemas.microsoft.com/office/powerpoint/2010/main">
    <p:cover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1520" y="44624"/>
            <a:ext cx="7772400" cy="990600"/>
          </a:xfrm>
        </p:spPr>
        <p:txBody>
          <a:bodyPr/>
          <a:lstStyle/>
          <a:p>
            <a:pPr>
              <a:defRPr/>
            </a:pPr>
            <a:r>
              <a:rPr lang="zh-CN" altLang="en-US" dirty="0">
                <a:effectLst>
                  <a:outerShdw blurRad="38100" dist="38100" dir="2700000" algn="tl">
                    <a:srgbClr val="DDDDDD"/>
                  </a:outerShdw>
                </a:effectLst>
                <a:latin typeface="Garamond" charset="0"/>
                <a:ea typeface="宋体" charset="0"/>
              </a:rPr>
              <a:t>面向对象项目的估算</a:t>
            </a:r>
          </a:p>
        </p:txBody>
      </p:sp>
      <p:sp>
        <p:nvSpPr>
          <p:cNvPr id="15363" name="Rectangle 3"/>
          <p:cNvSpPr>
            <a:spLocks noGrp="1" noChangeArrowheads="1"/>
          </p:cNvSpPr>
          <p:nvPr>
            <p:ph idx="1"/>
          </p:nvPr>
        </p:nvSpPr>
        <p:spPr>
          <a:xfrm>
            <a:off x="0" y="980728"/>
            <a:ext cx="9144000" cy="4648200"/>
          </a:xfrm>
        </p:spPr>
        <p:txBody>
          <a:bodyPr/>
          <a:lstStyle/>
          <a:p>
            <a:pPr>
              <a:spcBef>
                <a:spcPct val="50000"/>
              </a:spcBef>
              <a:defRPr/>
            </a:pPr>
            <a:r>
              <a:rPr lang="zh-CN" altLang="en-US" sz="2800" dirty="0">
                <a:latin typeface="Arial" charset="0"/>
                <a:ea typeface="宋体" charset="0"/>
              </a:rPr>
              <a:t>使用工作量分解、</a:t>
            </a:r>
            <a:r>
              <a:rPr lang="en-US" altLang="zh-CN" sz="2800" dirty="0">
                <a:latin typeface="Arial" charset="0"/>
                <a:ea typeface="宋体" charset="0"/>
              </a:rPr>
              <a:t>FP</a:t>
            </a:r>
            <a:r>
              <a:rPr lang="zh-CN" altLang="en-US" sz="2800" dirty="0">
                <a:latin typeface="Arial" charset="0"/>
                <a:ea typeface="宋体" charset="0"/>
              </a:rPr>
              <a:t>分析和其他适用于传统应用的方法进行估算</a:t>
            </a:r>
          </a:p>
          <a:p>
            <a:pPr>
              <a:spcBef>
                <a:spcPct val="50000"/>
              </a:spcBef>
              <a:defRPr/>
            </a:pPr>
            <a:r>
              <a:rPr lang="zh-CN" altLang="en-US" sz="2800" dirty="0">
                <a:latin typeface="Arial" charset="0"/>
                <a:ea typeface="宋体" charset="0"/>
              </a:rPr>
              <a:t>建立用例并确定用例数</a:t>
            </a:r>
          </a:p>
          <a:p>
            <a:pPr>
              <a:spcBef>
                <a:spcPct val="50000"/>
              </a:spcBef>
              <a:defRPr/>
            </a:pPr>
            <a:r>
              <a:rPr lang="zh-CN" altLang="en-US" sz="2800" dirty="0">
                <a:latin typeface="Arial" charset="0"/>
                <a:ea typeface="宋体" charset="0"/>
              </a:rPr>
              <a:t>由分析模型确定关键类的数量</a:t>
            </a:r>
          </a:p>
          <a:p>
            <a:pPr>
              <a:spcBef>
                <a:spcPct val="50000"/>
              </a:spcBef>
              <a:defRPr/>
            </a:pPr>
            <a:r>
              <a:rPr lang="zh-CN" altLang="en-US" sz="2800" dirty="0">
                <a:latin typeface="Arial" charset="0"/>
                <a:ea typeface="宋体" charset="0"/>
              </a:rPr>
              <a:t>对应用研究的界面类型进行归类，确定支持类的</a:t>
            </a:r>
            <a:r>
              <a:rPr lang="zh-CN" altLang="en-US" sz="2800" dirty="0">
                <a:solidFill>
                  <a:schemeClr val="accent2"/>
                </a:solidFill>
                <a:latin typeface="Arial" charset="0"/>
                <a:ea typeface="宋体" charset="0"/>
              </a:rPr>
              <a:t>乘数</a:t>
            </a:r>
            <a:r>
              <a:rPr lang="zh-CN" altLang="en-US" sz="2800" dirty="0">
                <a:latin typeface="Arial" charset="0"/>
                <a:ea typeface="宋体" charset="0"/>
              </a:rPr>
              <a:t>；关键类数乘以</a:t>
            </a:r>
            <a:r>
              <a:rPr lang="zh-CN" altLang="en-US" sz="2800" dirty="0">
                <a:solidFill>
                  <a:schemeClr val="accent2"/>
                </a:solidFill>
                <a:latin typeface="Arial" charset="0"/>
                <a:ea typeface="宋体" charset="0"/>
              </a:rPr>
              <a:t>乘数</a:t>
            </a:r>
            <a:r>
              <a:rPr lang="zh-CN" altLang="en-US" sz="2800" dirty="0">
                <a:latin typeface="Arial" charset="0"/>
                <a:ea typeface="宋体" charset="0"/>
              </a:rPr>
              <a:t>即得到支持类数量的估计</a:t>
            </a:r>
          </a:p>
          <a:p>
            <a:pPr>
              <a:spcBef>
                <a:spcPct val="50000"/>
              </a:spcBef>
              <a:defRPr/>
            </a:pPr>
            <a:r>
              <a:rPr lang="zh-CN" altLang="en-US" sz="2800" dirty="0">
                <a:latin typeface="Arial" charset="0"/>
                <a:ea typeface="宋体" charset="0"/>
              </a:rPr>
              <a:t>将类的总数乘以每个类的平均工作单元数</a:t>
            </a:r>
          </a:p>
          <a:p>
            <a:pPr>
              <a:spcBef>
                <a:spcPct val="50000"/>
              </a:spcBef>
              <a:defRPr/>
            </a:pPr>
            <a:r>
              <a:rPr lang="zh-CN" altLang="en-US" sz="2800" dirty="0">
                <a:latin typeface="Arial" charset="0"/>
                <a:ea typeface="宋体" charset="0"/>
              </a:rPr>
              <a:t>将用例数乘以每个用例的平均工作单元数</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55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a:lstStyle/>
          <a:p>
            <a:r>
              <a:rPr lang="zh-CN" altLang="en-US">
                <a:latin typeface="Garamond" charset="0"/>
                <a:ea typeface="宋体" charset="0"/>
              </a:rPr>
              <a:t>对估算的观察</a:t>
            </a:r>
          </a:p>
        </p:txBody>
      </p:sp>
      <p:sp>
        <p:nvSpPr>
          <p:cNvPr id="64514" name="Rectangle 3"/>
          <p:cNvSpPr txBox="1">
            <a:spLocks noChangeArrowheads="1"/>
          </p:cNvSpPr>
          <p:nvPr/>
        </p:nvSpPr>
        <p:spPr bwMode="auto">
          <a:xfrm>
            <a:off x="395288" y="981075"/>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b="1" dirty="0">
                <a:solidFill>
                  <a:srgbClr val="FF0000"/>
                </a:solidFill>
                <a:latin typeface="Arial" charset="0"/>
              </a:rPr>
              <a:t>项目复杂性对计划中固有的不确定性具有重大影响</a:t>
            </a:r>
            <a:r>
              <a:rPr kumimoji="0" lang="zh-CN" altLang="en-US" b="1" dirty="0">
                <a:solidFill>
                  <a:srgbClr val="0000FF"/>
                </a:solidFill>
                <a:latin typeface="Arial" charset="0"/>
              </a:rPr>
              <a:t>。</a:t>
            </a:r>
            <a:r>
              <a:rPr kumimoji="0" lang="zh-CN" altLang="en-US" b="1" dirty="0">
                <a:solidFill>
                  <a:srgbClr val="000000"/>
                </a:solidFill>
                <a:latin typeface="Arial" charset="0"/>
              </a:rPr>
              <a:t>一个复杂的电子商务应用的第一次开发者可能认为它是非常复杂的，然而，一个正在开发其第</a:t>
            </a:r>
            <a:r>
              <a:rPr kumimoji="0" lang="en-US" altLang="zh-CN" b="1" dirty="0">
                <a:solidFill>
                  <a:srgbClr val="000000"/>
                </a:solidFill>
                <a:latin typeface="Arial" charset="0"/>
              </a:rPr>
              <a:t>10</a:t>
            </a:r>
            <a:r>
              <a:rPr kumimoji="0" lang="zh-CN" altLang="en-US" b="1" dirty="0">
                <a:solidFill>
                  <a:srgbClr val="000000"/>
                </a:solidFill>
                <a:latin typeface="Arial" charset="0"/>
              </a:rPr>
              <a:t>个电子商务</a:t>
            </a:r>
            <a:r>
              <a:rPr kumimoji="0" lang="en-US" altLang="zh-CN" b="1" dirty="0">
                <a:solidFill>
                  <a:srgbClr val="000000"/>
                </a:solidFill>
                <a:latin typeface="Arial" charset="0"/>
              </a:rPr>
              <a:t>WEB</a:t>
            </a:r>
            <a:r>
              <a:rPr kumimoji="0" lang="zh-CN" altLang="en-US" b="1" dirty="0">
                <a:solidFill>
                  <a:srgbClr val="000000"/>
                </a:solidFill>
                <a:latin typeface="Arial" charset="0"/>
              </a:rPr>
              <a:t>站点的软件小组会认为这样的工作是非常普通的。</a:t>
            </a:r>
          </a:p>
          <a:p>
            <a:pPr eaLnBrk="0" hangingPunct="0">
              <a:lnSpc>
                <a:spcPct val="150000"/>
              </a:lnSpc>
              <a:spcBef>
                <a:spcPct val="20000"/>
              </a:spcBef>
              <a:buClr>
                <a:schemeClr val="accent1"/>
              </a:buClr>
              <a:buSzPct val="65000"/>
              <a:buFont typeface="Wingdings" charset="0"/>
              <a:buChar char="n"/>
            </a:pPr>
            <a:r>
              <a:rPr kumimoji="0" lang="zh-CN" altLang="en-US" b="1" dirty="0">
                <a:solidFill>
                  <a:srgbClr val="FF0000"/>
                </a:solidFill>
                <a:latin typeface="Arial" charset="0"/>
              </a:rPr>
              <a:t>一系列定量的软件复杂度测量已经被提出</a:t>
            </a:r>
            <a:r>
              <a:rPr kumimoji="0" lang="zh-CN" altLang="en-US" b="1" dirty="0">
                <a:solidFill>
                  <a:srgbClr val="0000FF"/>
                </a:solidFill>
                <a:latin typeface="Arial" charset="0"/>
              </a:rPr>
              <a:t>，</a:t>
            </a:r>
            <a:r>
              <a:rPr kumimoji="0" lang="zh-CN" altLang="en-US" b="1" dirty="0">
                <a:solidFill>
                  <a:srgbClr val="000000"/>
                </a:solidFill>
                <a:latin typeface="Arial" charset="0"/>
              </a:rPr>
              <a:t>这样的测量被应用于设计或代码级，并因此而难于在软件计划中被使用。</a:t>
            </a:r>
          </a:p>
          <a:p>
            <a:pPr eaLnBrk="0" hangingPunct="0">
              <a:lnSpc>
                <a:spcPct val="150000"/>
              </a:lnSpc>
              <a:spcBef>
                <a:spcPct val="20000"/>
              </a:spcBef>
              <a:buClr>
                <a:schemeClr val="accent1"/>
              </a:buClr>
              <a:buSzPct val="65000"/>
              <a:buFont typeface="Wingdings" charset="0"/>
              <a:buChar char="n"/>
            </a:pPr>
            <a:r>
              <a:rPr kumimoji="0" lang="zh-CN" altLang="en-US" b="1" dirty="0">
                <a:solidFill>
                  <a:srgbClr val="000000"/>
                </a:solidFill>
                <a:latin typeface="Arial" charset="0"/>
              </a:rPr>
              <a:t>关于复杂性的其它一些更为主观的评估可以在早期的计划过程中建立。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r>
              <a:rPr lang="zh-CN" altLang="en-US">
                <a:latin typeface="Garamond" charset="0"/>
                <a:ea typeface="宋体" charset="0"/>
              </a:rPr>
              <a:t>对估算的观察</a:t>
            </a:r>
          </a:p>
        </p:txBody>
      </p:sp>
      <p:sp>
        <p:nvSpPr>
          <p:cNvPr id="65538" name="Rectangle 3"/>
          <p:cNvSpPr txBox="1">
            <a:spLocks noChangeArrowheads="1"/>
          </p:cNvSpPr>
          <p:nvPr/>
        </p:nvSpPr>
        <p:spPr bwMode="auto">
          <a:xfrm>
            <a:off x="468313" y="836613"/>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b="1">
                <a:solidFill>
                  <a:srgbClr val="FF0000"/>
                </a:solidFill>
                <a:latin typeface="Arial" charset="0"/>
              </a:rPr>
              <a:t>项目规模是另一个影响估算准确性和效率的因素。</a:t>
            </a:r>
            <a:r>
              <a:rPr kumimoji="0" lang="zh-CN" altLang="en-US" b="1">
                <a:latin typeface="Arial" charset="0"/>
              </a:rPr>
              <a:t>随着规模的增长，软件中各个元素之间的相互依赖性也迅速增加。估算中采用的一个重要方法</a:t>
            </a:r>
            <a:r>
              <a:rPr kumimoji="0" lang="en-US" altLang="zh-CN" b="1">
                <a:latin typeface="Arial" charset="0"/>
              </a:rPr>
              <a:t>――</a:t>
            </a:r>
            <a:r>
              <a:rPr kumimoji="0" lang="zh-CN" altLang="en-US" b="1">
                <a:latin typeface="Arial" charset="0"/>
              </a:rPr>
              <a:t>问题分解，也因为分解出来的元素仍然很大而变得更为困难。</a:t>
            </a:r>
          </a:p>
          <a:p>
            <a:pPr eaLnBrk="0" hangingPunct="0">
              <a:lnSpc>
                <a:spcPct val="150000"/>
              </a:lnSpc>
              <a:spcBef>
                <a:spcPct val="20000"/>
              </a:spcBef>
              <a:buClr>
                <a:schemeClr val="accent1"/>
              </a:buClr>
              <a:buSzPct val="65000"/>
              <a:buFont typeface="Wingdings" charset="0"/>
              <a:buChar char="n"/>
            </a:pPr>
            <a:r>
              <a:rPr kumimoji="0" lang="zh-CN" altLang="en-US" b="1">
                <a:solidFill>
                  <a:srgbClr val="FF0000"/>
                </a:solidFill>
                <a:latin typeface="Arial" charset="0"/>
              </a:rPr>
              <a:t>结构不确定性的程度也会对估算的风险产生影响</a:t>
            </a:r>
            <a:r>
              <a:rPr kumimoji="0" lang="zh-CN" altLang="en-US" b="1">
                <a:solidFill>
                  <a:srgbClr val="0000FF"/>
                </a:solidFill>
                <a:latin typeface="Arial" charset="0"/>
              </a:rPr>
              <a:t>。</a:t>
            </a:r>
            <a:r>
              <a:rPr kumimoji="0" lang="zh-CN" altLang="en-US" b="1">
                <a:latin typeface="Arial" charset="0"/>
              </a:rPr>
              <a:t>在这里，结构是指：需求能被固定的程度、功能能被分解的容易程度、以及必须要处理的信息的层次性。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r>
              <a:rPr lang="zh-CN" altLang="en-US">
                <a:latin typeface="Garamond" charset="0"/>
                <a:ea typeface="宋体" charset="0"/>
              </a:rPr>
              <a:t>对估算的观察</a:t>
            </a:r>
          </a:p>
        </p:txBody>
      </p:sp>
      <p:sp>
        <p:nvSpPr>
          <p:cNvPr id="66562" name="Rectangle 3"/>
          <p:cNvSpPr txBox="1">
            <a:spLocks noChangeArrowheads="1"/>
          </p:cNvSpPr>
          <p:nvPr/>
        </p:nvSpPr>
        <p:spPr bwMode="auto">
          <a:xfrm>
            <a:off x="395288" y="9080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en-US" altLang="zh-CN" sz="2800" b="1" dirty="0">
                <a:solidFill>
                  <a:srgbClr val="FF0000"/>
                </a:solidFill>
                <a:latin typeface="Arial" charset="0"/>
              </a:rPr>
              <a:t>KEYPOINT</a:t>
            </a:r>
            <a:r>
              <a:rPr kumimoji="0" lang="zh-CN" altLang="en-US" sz="2800" b="1" dirty="0">
                <a:solidFill>
                  <a:srgbClr val="0000FF"/>
                </a:solidFill>
                <a:latin typeface="Arial" charset="0"/>
              </a:rPr>
              <a:t>：</a:t>
            </a:r>
            <a:r>
              <a:rPr kumimoji="0" lang="zh-CN" altLang="en-US" sz="2800" b="1" dirty="0">
                <a:latin typeface="Arial" charset="0"/>
              </a:rPr>
              <a:t>项目复杂度、项目规模和结构不确定性的程度均将影响估算的可靠性。</a:t>
            </a:r>
          </a:p>
          <a:p>
            <a:pPr eaLnBrk="0" hangingPunct="0">
              <a:lnSpc>
                <a:spcPct val="150000"/>
              </a:lnSpc>
              <a:spcBef>
                <a:spcPct val="20000"/>
              </a:spcBef>
              <a:buClr>
                <a:schemeClr val="accent1"/>
              </a:buClr>
              <a:buSzPct val="65000"/>
              <a:buFont typeface="Wingdings" charset="0"/>
              <a:buChar char="n"/>
            </a:pPr>
            <a:r>
              <a:rPr kumimoji="0" lang="zh-CN" altLang="en-US" sz="2800" b="1" dirty="0">
                <a:solidFill>
                  <a:srgbClr val="FF0000"/>
                </a:solidFill>
                <a:latin typeface="Arial" charset="0"/>
              </a:rPr>
              <a:t>历史信息的可用程度也决定了估算的风险</a:t>
            </a:r>
            <a:r>
              <a:rPr kumimoji="0" lang="zh-CN" altLang="en-US" sz="2800" b="1" dirty="0">
                <a:solidFill>
                  <a:srgbClr val="0000FF"/>
                </a:solidFill>
                <a:latin typeface="Arial" charset="0"/>
              </a:rPr>
              <a:t>。</a:t>
            </a:r>
          </a:p>
          <a:p>
            <a:pPr eaLnBrk="0" hangingPunct="0">
              <a:lnSpc>
                <a:spcPct val="150000"/>
              </a:lnSpc>
              <a:spcBef>
                <a:spcPct val="20000"/>
              </a:spcBef>
              <a:buClr>
                <a:schemeClr val="accent1"/>
              </a:buClr>
              <a:buSzPct val="65000"/>
              <a:buFont typeface="Wingdings" charset="0"/>
              <a:buChar char="n"/>
            </a:pPr>
            <a:r>
              <a:rPr kumimoji="0" lang="zh-CN" altLang="en-US" sz="2800" b="1" dirty="0">
                <a:solidFill>
                  <a:srgbClr val="000000"/>
                </a:solidFill>
                <a:latin typeface="Arial" charset="0"/>
              </a:rPr>
              <a:t>通过回顾过去，我们能够效法好的地方，且避免再出现同样的问题。当存在全面可用的关于过去项目的软件度量时，估算就会有更大的保证；</a:t>
            </a:r>
            <a:r>
              <a:rPr kumimoji="0" lang="zh-CN" altLang="en-US" sz="2800" b="1" dirty="0">
                <a:latin typeface="Arial" charset="0"/>
              </a:rPr>
              <a:t>能够建立进度计划以避免以前遇到过的困难；总体风险也会降低。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lstStyle/>
          <a:p>
            <a:r>
              <a:rPr lang="zh-CN" altLang="en-US">
                <a:latin typeface="Garamond" charset="0"/>
                <a:ea typeface="宋体" charset="0"/>
              </a:rPr>
              <a:t>对估算的观察</a:t>
            </a:r>
          </a:p>
        </p:txBody>
      </p:sp>
      <p:sp>
        <p:nvSpPr>
          <p:cNvPr id="67586" name="Rectangle 3"/>
          <p:cNvSpPr txBox="1">
            <a:spLocks noChangeArrowheads="1"/>
          </p:cNvSpPr>
          <p:nvPr/>
        </p:nvSpPr>
        <p:spPr bwMode="auto">
          <a:xfrm>
            <a:off x="395288" y="981075"/>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0" hangingPunct="0">
              <a:lnSpc>
                <a:spcPct val="150000"/>
              </a:lnSpc>
              <a:spcBef>
                <a:spcPct val="20000"/>
              </a:spcBef>
              <a:buClr>
                <a:schemeClr val="accent1"/>
              </a:buClr>
              <a:buSzPct val="65000"/>
              <a:buFont typeface="Wingdings" charset="0"/>
              <a:buChar char="n"/>
            </a:pPr>
            <a:r>
              <a:rPr kumimoji="0" lang="zh-CN" altLang="en-US" b="1">
                <a:solidFill>
                  <a:srgbClr val="FF0000"/>
                </a:solidFill>
                <a:latin typeface="Arial" charset="0"/>
              </a:rPr>
              <a:t>风险是由为资源、成本及进度建立的定量估算中存在的不确定性来测量的</a:t>
            </a:r>
            <a:r>
              <a:rPr kumimoji="0" lang="zh-CN" altLang="en-US" b="1">
                <a:solidFill>
                  <a:srgbClr val="0000FF"/>
                </a:solidFill>
                <a:latin typeface="Arial" charset="0"/>
              </a:rPr>
              <a:t>。</a:t>
            </a:r>
            <a:r>
              <a:rPr kumimoji="0" lang="zh-CN" altLang="en-US" b="1">
                <a:latin typeface="Arial" charset="0"/>
              </a:rPr>
              <a:t>如果对项目范围理解很差或项目需求不断变化，不确定性及风险就会很高。软件计划者应该要求功能、性能及接口定义（包含在系统规约中）的完全性。计划者，尤其是客户，应该认识到软件需求的变化意味着成本及进度的不稳定。 </a:t>
            </a:r>
          </a:p>
          <a:p>
            <a:pPr eaLnBrk="0" hangingPunct="0">
              <a:lnSpc>
                <a:spcPct val="150000"/>
              </a:lnSpc>
              <a:spcBef>
                <a:spcPct val="20000"/>
              </a:spcBef>
              <a:buClr>
                <a:schemeClr val="accent1"/>
              </a:buClr>
              <a:buSzPct val="65000"/>
              <a:buFont typeface="Wingdings" charset="0"/>
              <a:buChar char="n"/>
            </a:pPr>
            <a:r>
              <a:rPr kumimoji="0" lang="zh-CN" altLang="en-US" b="1">
                <a:solidFill>
                  <a:srgbClr val="FF0000"/>
                </a:solidFill>
                <a:latin typeface="Arial" charset="0"/>
              </a:rPr>
              <a:t>项目管理者不应该为估算所困扰</a:t>
            </a:r>
            <a:r>
              <a:rPr kumimoji="0" lang="zh-CN" altLang="en-US" b="1">
                <a:latin typeface="Arial" charset="0"/>
              </a:rPr>
              <a:t>。现代软件工程方法支持开发的迭代视图。在这类方法中，当用户改变需求时，有可能会重新审查估算并修改之。 </a:t>
            </a:r>
          </a:p>
        </p:txBody>
      </p:sp>
      <p:sp>
        <p:nvSpPr>
          <p:cNvPr id="2" name="幻灯片编号占位符 1"/>
          <p:cNvSpPr>
            <a:spLocks noGrp="1"/>
          </p:cNvSpPr>
          <p:nvPr>
            <p:ph type="sldNum" sz="quarter" idx="11"/>
          </p:nvPr>
        </p:nvSpPr>
        <p:spPr/>
        <p:txBody>
          <a:bodyPr/>
          <a:lstStyle/>
          <a:p>
            <a:pPr>
              <a:defRPr/>
            </a:pPr>
            <a:fld id="{0045486B-84F3-1C42-8CDD-BDFB201205E4}"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主题7">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主题">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
  <a:themeElements>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自定义设计方案">
      <a:majorFont>
        <a:latin typeface="Arial"/>
        <a:ea typeface="黑体"/>
        <a:cs typeface=""/>
      </a:majorFont>
      <a:minorFont>
        <a:latin typeface="Arial"/>
        <a:ea typeface="黑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主题7</Template>
  <TotalTime>1928</TotalTime>
  <Words>2388</Words>
  <Application>Microsoft Macintosh PowerPoint</Application>
  <PresentationFormat>全屏显示(4:3)</PresentationFormat>
  <Paragraphs>358</Paragraphs>
  <Slides>55</Slides>
  <Notes>0</Notes>
  <HiddenSlides>0</HiddenSlides>
  <MMClips>0</MMClips>
  <ScaleCrop>false</ScaleCrop>
  <HeadingPairs>
    <vt:vector size="4" baseType="variant">
      <vt:variant>
        <vt:lpstr>主题</vt:lpstr>
      </vt:variant>
      <vt:variant>
        <vt:i4>5</vt:i4>
      </vt:variant>
      <vt:variant>
        <vt:lpstr>幻灯片标题</vt:lpstr>
      </vt:variant>
      <vt:variant>
        <vt:i4>55</vt:i4>
      </vt:variant>
    </vt:vector>
  </HeadingPairs>
  <TitlesOfParts>
    <vt:vector size="60" baseType="lpstr">
      <vt:lpstr>主题7</vt:lpstr>
      <vt:lpstr>1_主题4</vt:lpstr>
      <vt:lpstr>默认主题</vt:lpstr>
      <vt:lpstr>2_主题4</vt:lpstr>
      <vt:lpstr>6</vt:lpstr>
      <vt:lpstr>第二十章    软件项目估算</vt:lpstr>
      <vt:lpstr>估算</vt:lpstr>
      <vt:lpstr>估算</vt:lpstr>
      <vt:lpstr>对估算的观察</vt:lpstr>
      <vt:lpstr>对估算的观察</vt:lpstr>
      <vt:lpstr>对估算的观察</vt:lpstr>
      <vt:lpstr>对估算的观察</vt:lpstr>
      <vt:lpstr>对估算的观察</vt:lpstr>
      <vt:lpstr>对估算的观察</vt:lpstr>
      <vt:lpstr>估算的风险(II)</vt:lpstr>
      <vt:lpstr>项目策划过程</vt:lpstr>
      <vt:lpstr>项目策划（I）</vt:lpstr>
      <vt:lpstr>项目策划（II）</vt:lpstr>
      <vt:lpstr>项目策划过程</vt:lpstr>
      <vt:lpstr>软件范围</vt:lpstr>
      <vt:lpstr>软件范围</vt:lpstr>
      <vt:lpstr>软件范围</vt:lpstr>
      <vt:lpstr>软件范围(II)</vt:lpstr>
      <vt:lpstr>获取定义软件范围所需的信息</vt:lpstr>
      <vt:lpstr>获取定义软件范围所需的信息</vt:lpstr>
      <vt:lpstr>获取定义软件范围所需的信息</vt:lpstr>
      <vt:lpstr>获取定义软件范围所需的信息</vt:lpstr>
      <vt:lpstr>获取定义软件范围所需的信息</vt:lpstr>
      <vt:lpstr>获取定义软件范围所需的信息</vt:lpstr>
      <vt:lpstr>可行性</vt:lpstr>
      <vt:lpstr>可行性</vt:lpstr>
      <vt:lpstr>可行性</vt:lpstr>
      <vt:lpstr>资源</vt:lpstr>
      <vt:lpstr>资源</vt:lpstr>
      <vt:lpstr>资源</vt:lpstr>
      <vt:lpstr>人力资源</vt:lpstr>
      <vt:lpstr>可复用软件资源</vt:lpstr>
      <vt:lpstr>可复用软件资源</vt:lpstr>
      <vt:lpstr>可复用软件资源</vt:lpstr>
      <vt:lpstr>环境资源</vt:lpstr>
      <vt:lpstr>软件项目估算</vt:lpstr>
      <vt:lpstr>软件项目估算</vt:lpstr>
      <vt:lpstr>分解技术</vt:lpstr>
      <vt:lpstr>基于问题规模的估算</vt:lpstr>
      <vt:lpstr>基于问题规模的估算(II)</vt:lpstr>
      <vt:lpstr>基于LOC的估算（例）</vt:lpstr>
      <vt:lpstr>基于FP的估算（例）</vt:lpstr>
      <vt:lpstr>基于过程的估算</vt:lpstr>
      <vt:lpstr>基于过程的估算（例）</vt:lpstr>
      <vt:lpstr>基于用例的估算</vt:lpstr>
      <vt:lpstr>基于用例的估算（II）</vt:lpstr>
      <vt:lpstr>经验估算模型</vt:lpstr>
      <vt:lpstr>PowerPoint 演示文稿</vt:lpstr>
      <vt:lpstr>COCOMO II模型</vt:lpstr>
      <vt:lpstr>COCOMOII模型（例）</vt:lpstr>
      <vt:lpstr>软件方程式</vt:lpstr>
      <vt:lpstr>PNR曲线</vt:lpstr>
      <vt:lpstr>开发小组人数与软件生产率的关系</vt:lpstr>
      <vt:lpstr>PowerPoint 演示文稿</vt:lpstr>
      <vt:lpstr>面向对象项目的估算</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第十七章 估算</dc:title>
  <dc:creator>User</dc:creator>
  <cp:lastModifiedBy>dong zhang</cp:lastModifiedBy>
  <cp:revision>131</cp:revision>
  <dcterms:created xsi:type="dcterms:W3CDTF">2009-01-31T02:49:14Z</dcterms:created>
  <dcterms:modified xsi:type="dcterms:W3CDTF">2013-12-25T00:14:05Z</dcterms:modified>
</cp:coreProperties>
</file>