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44" r:id="rId3"/>
    <p:sldMasterId id="2147483758" r:id="rId4"/>
    <p:sldMasterId id="2147484112" r:id="rId5"/>
  </p:sldMasterIdLst>
  <p:notesMasterIdLst>
    <p:notesMasterId r:id="rId51"/>
  </p:notesMasterIdLst>
  <p:handoutMasterIdLst>
    <p:handoutMasterId r:id="rId52"/>
  </p:handoutMasterIdLst>
  <p:sldIdLst>
    <p:sldId id="256" r:id="rId6"/>
    <p:sldId id="285" r:id="rId7"/>
    <p:sldId id="286" r:id="rId8"/>
    <p:sldId id="287" r:id="rId9"/>
    <p:sldId id="261" r:id="rId10"/>
    <p:sldId id="288" r:id="rId11"/>
    <p:sldId id="289" r:id="rId12"/>
    <p:sldId id="258" r:id="rId13"/>
    <p:sldId id="290" r:id="rId14"/>
    <p:sldId id="259" r:id="rId15"/>
    <p:sldId id="291" r:id="rId16"/>
    <p:sldId id="292" r:id="rId17"/>
    <p:sldId id="293" r:id="rId18"/>
    <p:sldId id="294" r:id="rId19"/>
    <p:sldId id="295" r:id="rId20"/>
    <p:sldId id="262" r:id="rId21"/>
    <p:sldId id="296" r:id="rId22"/>
    <p:sldId id="297" r:id="rId23"/>
    <p:sldId id="300" r:id="rId24"/>
    <p:sldId id="299" r:id="rId25"/>
    <p:sldId id="260" r:id="rId26"/>
    <p:sldId id="274" r:id="rId27"/>
    <p:sldId id="275" r:id="rId28"/>
    <p:sldId id="276" r:id="rId29"/>
    <p:sldId id="263" r:id="rId30"/>
    <p:sldId id="272" r:id="rId31"/>
    <p:sldId id="273" r:id="rId32"/>
    <p:sldId id="280" r:id="rId33"/>
    <p:sldId id="281" r:id="rId34"/>
    <p:sldId id="277" r:id="rId35"/>
    <p:sldId id="278" r:id="rId36"/>
    <p:sldId id="266" r:id="rId37"/>
    <p:sldId id="301" r:id="rId38"/>
    <p:sldId id="269" r:id="rId39"/>
    <p:sldId id="270" r:id="rId40"/>
    <p:sldId id="302" r:id="rId41"/>
    <p:sldId id="303" r:id="rId42"/>
    <p:sldId id="304" r:id="rId43"/>
    <p:sldId id="268" r:id="rId44"/>
    <p:sldId id="282" r:id="rId45"/>
    <p:sldId id="271" r:id="rId46"/>
    <p:sldId id="305" r:id="rId47"/>
    <p:sldId id="279" r:id="rId48"/>
    <p:sldId id="283" r:id="rId49"/>
    <p:sldId id="284" r:id="rId5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charset="0"/>
        <a:ea typeface="宋体" charset="0"/>
        <a:cs typeface="宋体" charset="0"/>
      </a:defRPr>
    </a:lvl1pPr>
    <a:lvl2pPr marL="457200" algn="l" rtl="0" fontAlgn="base">
      <a:spcBef>
        <a:spcPct val="0"/>
      </a:spcBef>
      <a:spcAft>
        <a:spcPct val="0"/>
      </a:spcAft>
      <a:defRPr kumimoji="1" sz="2400" kern="1200">
        <a:solidFill>
          <a:schemeClr val="tx1"/>
        </a:solidFill>
        <a:latin typeface="Times New Roman" charset="0"/>
        <a:ea typeface="宋体" charset="0"/>
        <a:cs typeface="宋体" charset="0"/>
      </a:defRPr>
    </a:lvl2pPr>
    <a:lvl3pPr marL="914400" algn="l" rtl="0" fontAlgn="base">
      <a:spcBef>
        <a:spcPct val="0"/>
      </a:spcBef>
      <a:spcAft>
        <a:spcPct val="0"/>
      </a:spcAft>
      <a:defRPr kumimoji="1" sz="2400" kern="1200">
        <a:solidFill>
          <a:schemeClr val="tx1"/>
        </a:solidFill>
        <a:latin typeface="Times New Roman" charset="0"/>
        <a:ea typeface="宋体" charset="0"/>
        <a:cs typeface="宋体" charset="0"/>
      </a:defRPr>
    </a:lvl3pPr>
    <a:lvl4pPr marL="1371600" algn="l" rtl="0" fontAlgn="base">
      <a:spcBef>
        <a:spcPct val="0"/>
      </a:spcBef>
      <a:spcAft>
        <a:spcPct val="0"/>
      </a:spcAft>
      <a:defRPr kumimoji="1" sz="2400" kern="1200">
        <a:solidFill>
          <a:schemeClr val="tx1"/>
        </a:solidFill>
        <a:latin typeface="Times New Roman" charset="0"/>
        <a:ea typeface="宋体" charset="0"/>
        <a:cs typeface="宋体" charset="0"/>
      </a:defRPr>
    </a:lvl4pPr>
    <a:lvl5pPr marL="1828800" algn="l" rtl="0" fontAlgn="base">
      <a:spcBef>
        <a:spcPct val="0"/>
      </a:spcBef>
      <a:spcAft>
        <a:spcPct val="0"/>
      </a:spcAft>
      <a:defRPr kumimoji="1" sz="2400" kern="1200">
        <a:solidFill>
          <a:schemeClr val="tx1"/>
        </a:solidFill>
        <a:latin typeface="Times New Roman" charset="0"/>
        <a:ea typeface="宋体" charset="0"/>
        <a:cs typeface="宋体" charset="0"/>
      </a:defRPr>
    </a:lvl5pPr>
    <a:lvl6pPr marL="2286000" algn="l" defTabSz="457200" rtl="0" eaLnBrk="1" latinLnBrk="0" hangingPunct="1">
      <a:defRPr kumimoji="1" sz="2400" kern="1200">
        <a:solidFill>
          <a:schemeClr val="tx1"/>
        </a:solidFill>
        <a:latin typeface="Times New Roman" charset="0"/>
        <a:ea typeface="宋体" charset="0"/>
        <a:cs typeface="宋体" charset="0"/>
      </a:defRPr>
    </a:lvl6pPr>
    <a:lvl7pPr marL="2743200" algn="l" defTabSz="457200" rtl="0" eaLnBrk="1" latinLnBrk="0" hangingPunct="1">
      <a:defRPr kumimoji="1" sz="2400" kern="1200">
        <a:solidFill>
          <a:schemeClr val="tx1"/>
        </a:solidFill>
        <a:latin typeface="Times New Roman" charset="0"/>
        <a:ea typeface="宋体" charset="0"/>
        <a:cs typeface="宋体" charset="0"/>
      </a:defRPr>
    </a:lvl7pPr>
    <a:lvl8pPr marL="3200400" algn="l" defTabSz="457200" rtl="0" eaLnBrk="1" latinLnBrk="0" hangingPunct="1">
      <a:defRPr kumimoji="1" sz="2400" kern="1200">
        <a:solidFill>
          <a:schemeClr val="tx1"/>
        </a:solidFill>
        <a:latin typeface="Times New Roman" charset="0"/>
        <a:ea typeface="宋体" charset="0"/>
        <a:cs typeface="宋体" charset="0"/>
      </a:defRPr>
    </a:lvl8pPr>
    <a:lvl9pPr marL="3657600" algn="l" defTabSz="457200" rtl="0" eaLnBrk="1" latinLnBrk="0" hangingPunct="1">
      <a:defRPr kumimoji="1" sz="2400" kern="1200">
        <a:solidFill>
          <a:schemeClr val="tx1"/>
        </a:solidFill>
        <a:latin typeface="Times New Roman"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8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50" Type="http://schemas.openxmlformats.org/officeDocument/2006/relationships/slide" Target="slides/slide45.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cs typeface="+mn-cs"/>
              </a:defRPr>
            </a:lvl1pPr>
          </a:lstStyle>
          <a:p>
            <a:pPr>
              <a:defRPr/>
            </a:pPr>
            <a:endParaRPr lang="en-US" altLang="zh-CN"/>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858CA0-50F0-3945-A573-2BE3538EA68F}" type="slidenum">
              <a:rPr lang="en-US" altLang="zh-CN"/>
              <a:pPr>
                <a:defRPr/>
              </a:pPr>
              <a:t>‹#›</a:t>
            </a:fld>
            <a:endParaRPr lang="en-US" altLang="zh-CN"/>
          </a:p>
        </p:txBody>
      </p:sp>
    </p:spTree>
    <p:extLst>
      <p:ext uri="{BB962C8B-B14F-4D97-AF65-F5344CB8AC3E}">
        <p14:creationId xmlns:p14="http://schemas.microsoft.com/office/powerpoint/2010/main" val="14233412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1945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cs typeface="+mn-cs"/>
              </a:defRPr>
            </a:lvl1pPr>
          </a:lstStyle>
          <a:p>
            <a:pPr>
              <a:defRPr/>
            </a:pPr>
            <a:endParaRPr lang="en-US" altLang="zh-CN"/>
          </a:p>
        </p:txBody>
      </p:sp>
      <p:sp>
        <p:nvSpPr>
          <p:cNvPr id="5939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6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1946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CC9942A-99B0-2A4B-AABC-E9F311B277C6}" type="slidenum">
              <a:rPr lang="en-US" altLang="zh-CN"/>
              <a:pPr>
                <a:defRPr/>
              </a:pPr>
              <a:t>‹#›</a:t>
            </a:fld>
            <a:endParaRPr lang="en-US" altLang="zh-CN"/>
          </a:p>
        </p:txBody>
      </p:sp>
    </p:spTree>
    <p:extLst>
      <p:ext uri="{BB962C8B-B14F-4D97-AF65-F5344CB8AC3E}">
        <p14:creationId xmlns:p14="http://schemas.microsoft.com/office/powerpoint/2010/main" val="40796442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fld id="{088A3B9C-3FB2-1841-8DE5-FC212FB87302}" type="slidenum">
              <a:rPr lang="en-US" altLang="zh-CN" sz="1200"/>
              <a:pPr/>
              <a:t>26</a:t>
            </a:fld>
            <a:endParaRPr lang="en-US" altLang="zh-CN" sz="120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charset="0"/>
                <a:ea typeface="宋体" charset="0"/>
              </a:rPr>
              <a:t>关键路径由空闲时间为零的活动连成的路径，它是：</a:t>
            </a:r>
            <a:r>
              <a:rPr lang="en-US" altLang="zh-CN">
                <a:latin typeface="Times New Roman" charset="0"/>
                <a:ea typeface="宋体" charset="0"/>
              </a:rPr>
              <a:t>ADFHJ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686A7F94-19F3-AC47-B978-808DCD712861}" type="slidenum">
              <a:rPr lang="en-US" altLang="zh-CN"/>
              <a:pPr>
                <a:defRPr/>
              </a:pPr>
              <a:t>‹#›</a:t>
            </a:fld>
            <a:endParaRPr lang="en-US" altLang="zh-CN"/>
          </a:p>
        </p:txBody>
      </p:sp>
      <p:pic>
        <p:nvPicPr>
          <p:cNvPr id="160769"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2726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BB1017-D8E5-F049-A3C6-F26C1BD26CD0}" type="slidenum">
              <a:rPr lang="en-US" altLang="zh-CN"/>
              <a:pPr>
                <a:defRPr/>
              </a:pPr>
              <a:t>‹#›</a:t>
            </a:fld>
            <a:endParaRPr lang="en-US" altLang="zh-CN"/>
          </a:p>
        </p:txBody>
      </p:sp>
    </p:spTree>
    <p:extLst>
      <p:ext uri="{BB962C8B-B14F-4D97-AF65-F5344CB8AC3E}">
        <p14:creationId xmlns:p14="http://schemas.microsoft.com/office/powerpoint/2010/main" val="125854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167744-552B-F842-AA8A-FE9EA2D017D2}" type="slidenum">
              <a:rPr lang="en-US" altLang="zh-CN"/>
              <a:pPr>
                <a:defRPr/>
              </a:pPr>
              <a:t>‹#›</a:t>
            </a:fld>
            <a:endParaRPr lang="en-US" altLang="zh-CN"/>
          </a:p>
        </p:txBody>
      </p:sp>
    </p:spTree>
    <p:extLst>
      <p:ext uri="{BB962C8B-B14F-4D97-AF65-F5344CB8AC3E}">
        <p14:creationId xmlns:p14="http://schemas.microsoft.com/office/powerpoint/2010/main" val="3641025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D6C4F35-8C40-DF4B-B7CC-61CE2F9E219F}" type="slidenum">
              <a:rPr lang="en-US" altLang="zh-CN"/>
              <a:pPr>
                <a:defRPr/>
              </a:pPr>
              <a:t>‹#›</a:t>
            </a:fld>
            <a:endParaRPr lang="en-US" altLang="zh-CN"/>
          </a:p>
        </p:txBody>
      </p:sp>
    </p:spTree>
    <p:extLst>
      <p:ext uri="{BB962C8B-B14F-4D97-AF65-F5344CB8AC3E}">
        <p14:creationId xmlns:p14="http://schemas.microsoft.com/office/powerpoint/2010/main" val="20100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61109D-E228-CE46-9EC2-125E2AA33D37}" type="slidenum">
              <a:rPr lang="en-US" altLang="zh-CN"/>
              <a:pPr>
                <a:defRPr/>
              </a:pPr>
              <a:t>‹#›</a:t>
            </a:fld>
            <a:endParaRPr lang="en-US" altLang="zh-CN"/>
          </a:p>
        </p:txBody>
      </p:sp>
    </p:spTree>
    <p:extLst>
      <p:ext uri="{BB962C8B-B14F-4D97-AF65-F5344CB8AC3E}">
        <p14:creationId xmlns:p14="http://schemas.microsoft.com/office/powerpoint/2010/main" val="307170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43D05835-A99F-0847-B21E-7976F49FCF73}" type="slidenum">
              <a:rPr lang="en-US" altLang="zh-CN"/>
              <a:pPr>
                <a:defRPr/>
              </a:pPr>
              <a:t>‹#›</a:t>
            </a:fld>
            <a:endParaRPr lang="en-US" altLang="zh-CN"/>
          </a:p>
        </p:txBody>
      </p:sp>
      <p:pic>
        <p:nvPicPr>
          <p:cNvPr id="161793"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0826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B5D77F-81C6-D146-80DA-2E8AEE876404}" type="slidenum">
              <a:rPr lang="en-US" altLang="zh-CN"/>
              <a:pPr>
                <a:defRPr/>
              </a:pPr>
              <a:t>‹#›</a:t>
            </a:fld>
            <a:endParaRPr lang="en-US" altLang="zh-CN"/>
          </a:p>
        </p:txBody>
      </p:sp>
    </p:spTree>
    <p:extLst>
      <p:ext uri="{BB962C8B-B14F-4D97-AF65-F5344CB8AC3E}">
        <p14:creationId xmlns:p14="http://schemas.microsoft.com/office/powerpoint/2010/main" val="2296971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37E240-B4EA-B747-A8E3-955A510770F4}" type="slidenum">
              <a:rPr lang="en-US" altLang="zh-CN"/>
              <a:pPr>
                <a:defRPr/>
              </a:pPr>
              <a:t>‹#›</a:t>
            </a:fld>
            <a:endParaRPr lang="en-US" altLang="zh-CN"/>
          </a:p>
        </p:txBody>
      </p:sp>
    </p:spTree>
    <p:extLst>
      <p:ext uri="{BB962C8B-B14F-4D97-AF65-F5344CB8AC3E}">
        <p14:creationId xmlns:p14="http://schemas.microsoft.com/office/powerpoint/2010/main" val="1074757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D07B64B-17CF-E347-9557-BCDD121938D2}" type="slidenum">
              <a:rPr lang="en-US" altLang="zh-CN"/>
              <a:pPr>
                <a:defRPr/>
              </a:pPr>
              <a:t>‹#›</a:t>
            </a:fld>
            <a:endParaRPr lang="en-US" altLang="zh-CN"/>
          </a:p>
        </p:txBody>
      </p:sp>
    </p:spTree>
    <p:extLst>
      <p:ext uri="{BB962C8B-B14F-4D97-AF65-F5344CB8AC3E}">
        <p14:creationId xmlns:p14="http://schemas.microsoft.com/office/powerpoint/2010/main" val="1581598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6C61861-CF42-2243-82F8-EF924930E8D6}" type="slidenum">
              <a:rPr lang="en-US" altLang="zh-CN"/>
              <a:pPr>
                <a:defRPr/>
              </a:pPr>
              <a:t>‹#›</a:t>
            </a:fld>
            <a:endParaRPr lang="en-US" altLang="zh-CN"/>
          </a:p>
        </p:txBody>
      </p:sp>
    </p:spTree>
    <p:extLst>
      <p:ext uri="{BB962C8B-B14F-4D97-AF65-F5344CB8AC3E}">
        <p14:creationId xmlns:p14="http://schemas.microsoft.com/office/powerpoint/2010/main" val="31347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1BAE207-5476-AA4A-8946-BF2D3B57B2A0}" type="slidenum">
              <a:rPr lang="en-US" altLang="zh-CN"/>
              <a:pPr>
                <a:defRPr/>
              </a:pPr>
              <a:t>‹#›</a:t>
            </a:fld>
            <a:endParaRPr lang="en-US" altLang="zh-CN"/>
          </a:p>
        </p:txBody>
      </p:sp>
    </p:spTree>
    <p:extLst>
      <p:ext uri="{BB962C8B-B14F-4D97-AF65-F5344CB8AC3E}">
        <p14:creationId xmlns:p14="http://schemas.microsoft.com/office/powerpoint/2010/main" val="70498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7A9F8A-53B0-354F-8730-94363D594A48}" type="slidenum">
              <a:rPr lang="en-US" altLang="zh-CN"/>
              <a:pPr>
                <a:defRPr/>
              </a:pPr>
              <a:t>‹#›</a:t>
            </a:fld>
            <a:endParaRPr lang="en-US" altLang="zh-CN"/>
          </a:p>
        </p:txBody>
      </p:sp>
    </p:spTree>
    <p:extLst>
      <p:ext uri="{BB962C8B-B14F-4D97-AF65-F5344CB8AC3E}">
        <p14:creationId xmlns:p14="http://schemas.microsoft.com/office/powerpoint/2010/main" val="2999320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CE1313-D0B0-3544-ABC4-9D0728592BA4}" type="slidenum">
              <a:rPr lang="en-US" altLang="zh-CN"/>
              <a:pPr>
                <a:defRPr/>
              </a:pPr>
              <a:t>‹#›</a:t>
            </a:fld>
            <a:endParaRPr lang="en-US" altLang="zh-CN"/>
          </a:p>
        </p:txBody>
      </p:sp>
    </p:spTree>
    <p:extLst>
      <p:ext uri="{BB962C8B-B14F-4D97-AF65-F5344CB8AC3E}">
        <p14:creationId xmlns:p14="http://schemas.microsoft.com/office/powerpoint/2010/main" val="3757767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8D7F55-82D6-F743-A132-19FD6A275FE1}" type="slidenum">
              <a:rPr lang="en-US" altLang="zh-CN"/>
              <a:pPr>
                <a:defRPr/>
              </a:pPr>
              <a:t>‹#›</a:t>
            </a:fld>
            <a:endParaRPr lang="en-US" altLang="zh-CN"/>
          </a:p>
        </p:txBody>
      </p:sp>
    </p:spTree>
    <p:extLst>
      <p:ext uri="{BB962C8B-B14F-4D97-AF65-F5344CB8AC3E}">
        <p14:creationId xmlns:p14="http://schemas.microsoft.com/office/powerpoint/2010/main" val="1744869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0F3FC18-98E8-BA41-A3A1-4A5FC084BC82}" type="slidenum">
              <a:rPr lang="en-US" altLang="zh-CN"/>
              <a:pPr>
                <a:defRPr/>
              </a:pPr>
              <a:t>‹#›</a:t>
            </a:fld>
            <a:endParaRPr lang="en-US" altLang="zh-CN"/>
          </a:p>
        </p:txBody>
      </p:sp>
    </p:spTree>
    <p:extLst>
      <p:ext uri="{BB962C8B-B14F-4D97-AF65-F5344CB8AC3E}">
        <p14:creationId xmlns:p14="http://schemas.microsoft.com/office/powerpoint/2010/main" val="1510585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17EE0B-CE15-5040-AD11-1D2A9D446D29}" type="slidenum">
              <a:rPr lang="en-US" altLang="zh-CN"/>
              <a:pPr>
                <a:defRPr/>
              </a:pPr>
              <a:t>‹#›</a:t>
            </a:fld>
            <a:endParaRPr lang="en-US" altLang="zh-CN"/>
          </a:p>
        </p:txBody>
      </p:sp>
    </p:spTree>
    <p:extLst>
      <p:ext uri="{BB962C8B-B14F-4D97-AF65-F5344CB8AC3E}">
        <p14:creationId xmlns:p14="http://schemas.microsoft.com/office/powerpoint/2010/main" val="2770316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8A776-4B64-C444-8FE9-D37FD52CD052}" type="slidenum">
              <a:rPr lang="en-US" altLang="zh-CN"/>
              <a:pPr>
                <a:defRPr/>
              </a:pPr>
              <a:t>‹#›</a:t>
            </a:fld>
            <a:endParaRPr lang="en-US" altLang="zh-CN"/>
          </a:p>
        </p:txBody>
      </p:sp>
    </p:spTree>
    <p:extLst>
      <p:ext uri="{BB962C8B-B14F-4D97-AF65-F5344CB8AC3E}">
        <p14:creationId xmlns:p14="http://schemas.microsoft.com/office/powerpoint/2010/main" val="1166869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C549E0F-1192-0246-B242-BD1D82B12829}" type="slidenum">
              <a:rPr lang="en-US" altLang="zh-CN"/>
              <a:pPr>
                <a:defRPr/>
              </a:pPr>
              <a:t>‹#›</a:t>
            </a:fld>
            <a:endParaRPr lang="en-US" altLang="zh-CN"/>
          </a:p>
        </p:txBody>
      </p:sp>
    </p:spTree>
    <p:extLst>
      <p:ext uri="{BB962C8B-B14F-4D97-AF65-F5344CB8AC3E}">
        <p14:creationId xmlns:p14="http://schemas.microsoft.com/office/powerpoint/2010/main" val="779254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59D68D-1370-6B4F-A76A-180721DDB7A6}" type="slidenum">
              <a:rPr lang="en-US" altLang="zh-CN"/>
              <a:pPr>
                <a:defRPr/>
              </a:pPr>
              <a:t>‹#›</a:t>
            </a:fld>
            <a:endParaRPr lang="en-US" altLang="zh-CN"/>
          </a:p>
        </p:txBody>
      </p:sp>
    </p:spTree>
    <p:extLst>
      <p:ext uri="{BB962C8B-B14F-4D97-AF65-F5344CB8AC3E}">
        <p14:creationId xmlns:p14="http://schemas.microsoft.com/office/powerpoint/2010/main" val="1004810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575" y="6134100"/>
            <a:ext cx="13239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6040438"/>
            <a:ext cx="592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2"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a:prstGeom prst="rect">
            <a:avLst/>
          </a:prstGeo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27DCEDF7-6006-2244-BDE8-E4B57D10A76B}" type="slidenum">
              <a:rPr lang="en-US" altLang="zh-CN"/>
              <a:pPr>
                <a:defRPr/>
              </a:pPr>
              <a:t>‹#›</a:t>
            </a:fld>
            <a:endParaRPr lang="en-US" altLang="zh-CN"/>
          </a:p>
        </p:txBody>
      </p:sp>
    </p:spTree>
    <p:extLst>
      <p:ext uri="{BB962C8B-B14F-4D97-AF65-F5344CB8AC3E}">
        <p14:creationId xmlns:p14="http://schemas.microsoft.com/office/powerpoint/2010/main" val="26708805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48BC00B-DB4F-3443-AAFA-9A8ED73F2E36}" type="slidenum">
              <a:rPr lang="en-US" altLang="zh-CN"/>
              <a:pPr>
                <a:defRPr/>
              </a:pPr>
              <a:t>‹#›</a:t>
            </a:fld>
            <a:endParaRPr lang="en-US" altLang="zh-CN"/>
          </a:p>
        </p:txBody>
      </p:sp>
    </p:spTree>
    <p:extLst>
      <p:ext uri="{BB962C8B-B14F-4D97-AF65-F5344CB8AC3E}">
        <p14:creationId xmlns:p14="http://schemas.microsoft.com/office/powerpoint/2010/main" val="3455978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822F849-5274-D248-862A-1B3CAE38C80B}" type="slidenum">
              <a:rPr lang="en-US" altLang="zh-CN"/>
              <a:pPr>
                <a:defRPr/>
              </a:pPr>
              <a:t>‹#›</a:t>
            </a:fld>
            <a:endParaRPr lang="en-US" altLang="zh-CN"/>
          </a:p>
        </p:txBody>
      </p:sp>
    </p:spTree>
    <p:extLst>
      <p:ext uri="{BB962C8B-B14F-4D97-AF65-F5344CB8AC3E}">
        <p14:creationId xmlns:p14="http://schemas.microsoft.com/office/powerpoint/2010/main" val="323779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2C00D7-8E2B-E744-A3B1-D41F7D1BD1D0}" type="slidenum">
              <a:rPr lang="en-US" altLang="zh-CN"/>
              <a:pPr>
                <a:defRPr/>
              </a:pPr>
              <a:t>‹#›</a:t>
            </a:fld>
            <a:endParaRPr lang="en-US" altLang="zh-CN"/>
          </a:p>
        </p:txBody>
      </p:sp>
    </p:spTree>
    <p:extLst>
      <p:ext uri="{BB962C8B-B14F-4D97-AF65-F5344CB8AC3E}">
        <p14:creationId xmlns:p14="http://schemas.microsoft.com/office/powerpoint/2010/main" val="1040706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46A802F-34CC-454D-AA6E-E740F876982C}" type="slidenum">
              <a:rPr lang="en-US" altLang="zh-CN"/>
              <a:pPr>
                <a:defRPr/>
              </a:pPr>
              <a:t>‹#›</a:t>
            </a:fld>
            <a:endParaRPr lang="en-US" altLang="zh-CN"/>
          </a:p>
        </p:txBody>
      </p:sp>
    </p:spTree>
    <p:extLst>
      <p:ext uri="{BB962C8B-B14F-4D97-AF65-F5344CB8AC3E}">
        <p14:creationId xmlns:p14="http://schemas.microsoft.com/office/powerpoint/2010/main" val="2089231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6F21BD5-3030-C245-A58E-2AB80A873FB1}" type="slidenum">
              <a:rPr lang="en-US" altLang="zh-CN"/>
              <a:pPr>
                <a:defRPr/>
              </a:pPr>
              <a:t>‹#›</a:t>
            </a:fld>
            <a:endParaRPr lang="en-US" altLang="zh-CN"/>
          </a:p>
        </p:txBody>
      </p:sp>
    </p:spTree>
    <p:extLst>
      <p:ext uri="{BB962C8B-B14F-4D97-AF65-F5344CB8AC3E}">
        <p14:creationId xmlns:p14="http://schemas.microsoft.com/office/powerpoint/2010/main" val="31787759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162D527-D611-D54C-8724-343D583A7394}" type="slidenum">
              <a:rPr lang="en-US" altLang="zh-CN"/>
              <a:pPr>
                <a:defRPr/>
              </a:pPr>
              <a:t>‹#›</a:t>
            </a:fld>
            <a:endParaRPr lang="en-US" altLang="zh-CN"/>
          </a:p>
        </p:txBody>
      </p:sp>
    </p:spTree>
    <p:extLst>
      <p:ext uri="{BB962C8B-B14F-4D97-AF65-F5344CB8AC3E}">
        <p14:creationId xmlns:p14="http://schemas.microsoft.com/office/powerpoint/2010/main" val="10010472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09FF89B-9351-C947-9A5C-AA256480E736}" type="slidenum">
              <a:rPr lang="en-US" altLang="zh-CN"/>
              <a:pPr>
                <a:defRPr/>
              </a:pPr>
              <a:t>‹#›</a:t>
            </a:fld>
            <a:endParaRPr lang="en-US" altLang="zh-CN"/>
          </a:p>
        </p:txBody>
      </p:sp>
    </p:spTree>
    <p:extLst>
      <p:ext uri="{BB962C8B-B14F-4D97-AF65-F5344CB8AC3E}">
        <p14:creationId xmlns:p14="http://schemas.microsoft.com/office/powerpoint/2010/main" val="175697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4859C34-2816-1B4A-AD0D-CC46ECC4A368}" type="slidenum">
              <a:rPr lang="en-US" altLang="zh-CN"/>
              <a:pPr>
                <a:defRPr/>
              </a:pPr>
              <a:t>‹#›</a:t>
            </a:fld>
            <a:endParaRPr lang="en-US" altLang="zh-CN"/>
          </a:p>
        </p:txBody>
      </p:sp>
    </p:spTree>
    <p:extLst>
      <p:ext uri="{BB962C8B-B14F-4D97-AF65-F5344CB8AC3E}">
        <p14:creationId xmlns:p14="http://schemas.microsoft.com/office/powerpoint/2010/main" val="625112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1495F72-A063-ED45-90EF-577D33066473}" type="slidenum">
              <a:rPr lang="en-US" altLang="zh-CN"/>
              <a:pPr>
                <a:defRPr/>
              </a:pPr>
              <a:t>‹#›</a:t>
            </a:fld>
            <a:endParaRPr lang="en-US" altLang="zh-CN"/>
          </a:p>
        </p:txBody>
      </p:sp>
    </p:spTree>
    <p:extLst>
      <p:ext uri="{BB962C8B-B14F-4D97-AF65-F5344CB8AC3E}">
        <p14:creationId xmlns:p14="http://schemas.microsoft.com/office/powerpoint/2010/main" val="49975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2BBB284-592F-A343-A61C-D0F641A20323}" type="slidenum">
              <a:rPr lang="en-US" altLang="zh-CN"/>
              <a:pPr>
                <a:defRPr/>
              </a:pPr>
              <a:t>‹#›</a:t>
            </a:fld>
            <a:endParaRPr lang="en-US" altLang="zh-CN"/>
          </a:p>
        </p:txBody>
      </p:sp>
    </p:spTree>
    <p:extLst>
      <p:ext uri="{BB962C8B-B14F-4D97-AF65-F5344CB8AC3E}">
        <p14:creationId xmlns:p14="http://schemas.microsoft.com/office/powerpoint/2010/main" val="34416758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1839C93-DCC0-3E4B-A03C-C02126A6C681}" type="slidenum">
              <a:rPr lang="en-US" altLang="zh-CN"/>
              <a:pPr>
                <a:defRPr/>
              </a:pPr>
              <a:t>‹#›</a:t>
            </a:fld>
            <a:endParaRPr lang="en-US" altLang="zh-CN"/>
          </a:p>
        </p:txBody>
      </p:sp>
    </p:spTree>
    <p:extLst>
      <p:ext uri="{BB962C8B-B14F-4D97-AF65-F5344CB8AC3E}">
        <p14:creationId xmlns:p14="http://schemas.microsoft.com/office/powerpoint/2010/main" val="2918941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055B6B0-8FA6-DD47-B2E4-AA4E34E23B0F}" type="slidenum">
              <a:rPr lang="en-US" altLang="zh-CN"/>
              <a:pPr>
                <a:defRPr/>
              </a:pPr>
              <a:t>‹#›</a:t>
            </a:fld>
            <a:endParaRPr lang="en-US" altLang="zh-CN"/>
          </a:p>
        </p:txBody>
      </p:sp>
    </p:spTree>
    <p:extLst>
      <p:ext uri="{BB962C8B-B14F-4D97-AF65-F5344CB8AC3E}">
        <p14:creationId xmlns:p14="http://schemas.microsoft.com/office/powerpoint/2010/main" val="2376287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4"/>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CB84C25-9863-C946-B398-34368D0C0269}" type="slidenum">
              <a:rPr lang="en-US" altLang="zh-CN"/>
              <a:pPr>
                <a:defRPr/>
              </a:pPr>
              <a:t>‹#›</a:t>
            </a:fld>
            <a:endParaRPr lang="en-US" altLang="zh-CN"/>
          </a:p>
        </p:txBody>
      </p:sp>
    </p:spTree>
    <p:extLst>
      <p:ext uri="{BB962C8B-B14F-4D97-AF65-F5344CB8AC3E}">
        <p14:creationId xmlns:p14="http://schemas.microsoft.com/office/powerpoint/2010/main" val="335846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7B236D-4E1F-924F-B113-DAB25D2E0F4F}" type="slidenum">
              <a:rPr lang="en-US" altLang="zh-CN"/>
              <a:pPr>
                <a:defRPr/>
              </a:pPr>
              <a:t>‹#›</a:t>
            </a:fld>
            <a:endParaRPr lang="en-US" altLang="zh-CN"/>
          </a:p>
        </p:txBody>
      </p:sp>
    </p:spTree>
    <p:extLst>
      <p:ext uri="{BB962C8B-B14F-4D97-AF65-F5344CB8AC3E}">
        <p14:creationId xmlns:p14="http://schemas.microsoft.com/office/powerpoint/2010/main" val="16954853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10"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156814E1-557D-484D-80B2-9DC21A21BCA0}" type="slidenum">
              <a:rPr lang="en-US" altLang="zh-CN"/>
              <a:pPr>
                <a:defRPr/>
              </a:pPr>
              <a:t>‹#›</a:t>
            </a:fld>
            <a:endParaRPr lang="en-US" altLang="zh-CN"/>
          </a:p>
        </p:txBody>
      </p:sp>
    </p:spTree>
    <p:extLst>
      <p:ext uri="{BB962C8B-B14F-4D97-AF65-F5344CB8AC3E}">
        <p14:creationId xmlns:p14="http://schemas.microsoft.com/office/powerpoint/2010/main" val="3688889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E91C2A-4860-4647-B2BC-B9B417C26307}" type="slidenum">
              <a:rPr lang="en-US" altLang="zh-CN"/>
              <a:pPr>
                <a:defRPr/>
              </a:pPr>
              <a:t>‹#›</a:t>
            </a:fld>
            <a:endParaRPr lang="en-US" altLang="zh-CN"/>
          </a:p>
        </p:txBody>
      </p:sp>
    </p:spTree>
    <p:extLst>
      <p:ext uri="{BB962C8B-B14F-4D97-AF65-F5344CB8AC3E}">
        <p14:creationId xmlns:p14="http://schemas.microsoft.com/office/powerpoint/2010/main" val="41290044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A5A86C-23C8-1141-B6CF-F32CA2203E5B}" type="slidenum">
              <a:rPr lang="en-US" altLang="zh-CN"/>
              <a:pPr>
                <a:defRPr/>
              </a:pPr>
              <a:t>‹#›</a:t>
            </a:fld>
            <a:endParaRPr lang="en-US" altLang="zh-CN"/>
          </a:p>
        </p:txBody>
      </p:sp>
    </p:spTree>
    <p:extLst>
      <p:ext uri="{BB962C8B-B14F-4D97-AF65-F5344CB8AC3E}">
        <p14:creationId xmlns:p14="http://schemas.microsoft.com/office/powerpoint/2010/main" val="24715903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DE1D2D7-D14D-D747-A2EE-788D6DD52F58}" type="slidenum">
              <a:rPr lang="en-US" altLang="zh-CN"/>
              <a:pPr>
                <a:defRPr/>
              </a:pPr>
              <a:t>‹#›</a:t>
            </a:fld>
            <a:endParaRPr lang="en-US" altLang="zh-CN"/>
          </a:p>
        </p:txBody>
      </p:sp>
    </p:spTree>
    <p:extLst>
      <p:ext uri="{BB962C8B-B14F-4D97-AF65-F5344CB8AC3E}">
        <p14:creationId xmlns:p14="http://schemas.microsoft.com/office/powerpoint/2010/main" val="2133489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A942B6A-C077-AF40-AFA0-4B68E30DD16F}" type="slidenum">
              <a:rPr lang="en-US" altLang="zh-CN"/>
              <a:pPr>
                <a:defRPr/>
              </a:pPr>
              <a:t>‹#›</a:t>
            </a:fld>
            <a:endParaRPr lang="en-US" altLang="zh-CN"/>
          </a:p>
        </p:txBody>
      </p:sp>
    </p:spTree>
    <p:extLst>
      <p:ext uri="{BB962C8B-B14F-4D97-AF65-F5344CB8AC3E}">
        <p14:creationId xmlns:p14="http://schemas.microsoft.com/office/powerpoint/2010/main" val="31779292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7F5E165-097A-D04C-8841-73A8599039B3}" type="slidenum">
              <a:rPr lang="en-US" altLang="zh-CN"/>
              <a:pPr>
                <a:defRPr/>
              </a:pPr>
              <a:t>‹#›</a:t>
            </a:fld>
            <a:endParaRPr lang="en-US" altLang="zh-CN"/>
          </a:p>
        </p:txBody>
      </p:sp>
    </p:spTree>
    <p:extLst>
      <p:ext uri="{BB962C8B-B14F-4D97-AF65-F5344CB8AC3E}">
        <p14:creationId xmlns:p14="http://schemas.microsoft.com/office/powerpoint/2010/main" val="5310235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C2B9DBD-F2E3-714D-9544-59F75870FF96}" type="slidenum">
              <a:rPr lang="en-US" altLang="zh-CN"/>
              <a:pPr>
                <a:defRPr/>
              </a:pPr>
              <a:t>‹#›</a:t>
            </a:fld>
            <a:endParaRPr lang="en-US" altLang="zh-CN"/>
          </a:p>
        </p:txBody>
      </p:sp>
    </p:spTree>
    <p:extLst>
      <p:ext uri="{BB962C8B-B14F-4D97-AF65-F5344CB8AC3E}">
        <p14:creationId xmlns:p14="http://schemas.microsoft.com/office/powerpoint/2010/main" val="10029649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1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FDCDD7B-3E70-DB40-B055-BC1EA7D1E799}" type="slidenum">
              <a:rPr lang="en-US" altLang="zh-CN"/>
              <a:pPr>
                <a:defRPr/>
              </a:pPr>
              <a:t>‹#›</a:t>
            </a:fld>
            <a:endParaRPr lang="en-US" altLang="zh-CN"/>
          </a:p>
        </p:txBody>
      </p:sp>
    </p:spTree>
    <p:extLst>
      <p:ext uri="{BB962C8B-B14F-4D97-AF65-F5344CB8AC3E}">
        <p14:creationId xmlns:p14="http://schemas.microsoft.com/office/powerpoint/2010/main" val="26319628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5"/>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4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7990B0-5CC8-C145-9C9E-8A6AF3F6E86F}" type="slidenum">
              <a:rPr lang="en-US" altLang="zh-CN"/>
              <a:pPr>
                <a:defRPr/>
              </a:pPr>
              <a:t>‹#›</a:t>
            </a:fld>
            <a:endParaRPr lang="en-US" altLang="zh-CN"/>
          </a:p>
        </p:txBody>
      </p:sp>
    </p:spTree>
    <p:extLst>
      <p:ext uri="{BB962C8B-B14F-4D97-AF65-F5344CB8AC3E}">
        <p14:creationId xmlns:p14="http://schemas.microsoft.com/office/powerpoint/2010/main" val="994132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7BEC22-AE39-DB4B-A874-983426E4AC01}" type="slidenum">
              <a:rPr lang="en-US" altLang="zh-CN"/>
              <a:pPr>
                <a:defRPr/>
              </a:pPr>
              <a:t>‹#›</a:t>
            </a:fld>
            <a:endParaRPr lang="en-US" altLang="zh-CN"/>
          </a:p>
        </p:txBody>
      </p:sp>
    </p:spTree>
    <p:extLst>
      <p:ext uri="{BB962C8B-B14F-4D97-AF65-F5344CB8AC3E}">
        <p14:creationId xmlns:p14="http://schemas.microsoft.com/office/powerpoint/2010/main" val="5604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6911B91-1340-D544-89CE-0F5289E799F6}" type="slidenum">
              <a:rPr lang="en-US" altLang="zh-CN"/>
              <a:pPr>
                <a:defRPr/>
              </a:pPr>
              <a:t>‹#›</a:t>
            </a:fld>
            <a:endParaRPr lang="en-US" altLang="zh-CN"/>
          </a:p>
        </p:txBody>
      </p:sp>
    </p:spTree>
    <p:extLst>
      <p:ext uri="{BB962C8B-B14F-4D97-AF65-F5344CB8AC3E}">
        <p14:creationId xmlns:p14="http://schemas.microsoft.com/office/powerpoint/2010/main" val="25296331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7607F2-2D2B-5440-882E-20FBCAE5833A}" type="slidenum">
              <a:rPr lang="en-US" altLang="zh-CN"/>
              <a:pPr>
                <a:defRPr/>
              </a:pPr>
              <a:t>‹#›</a:t>
            </a:fld>
            <a:endParaRPr lang="en-US" altLang="zh-CN"/>
          </a:p>
        </p:txBody>
      </p:sp>
    </p:spTree>
    <p:extLst>
      <p:ext uri="{BB962C8B-B14F-4D97-AF65-F5344CB8AC3E}">
        <p14:creationId xmlns:p14="http://schemas.microsoft.com/office/powerpoint/2010/main" val="27751065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590B8E1-D989-0E4D-ABE2-2B64A58C9174}" type="slidenum">
              <a:rPr lang="en-US" altLang="zh-CN"/>
              <a:pPr>
                <a:defRPr/>
              </a:pPr>
              <a:t>‹#›</a:t>
            </a:fld>
            <a:endParaRPr lang="en-US" altLang="zh-CN"/>
          </a:p>
        </p:txBody>
      </p:sp>
    </p:spTree>
    <p:extLst>
      <p:ext uri="{BB962C8B-B14F-4D97-AF65-F5344CB8AC3E}">
        <p14:creationId xmlns:p14="http://schemas.microsoft.com/office/powerpoint/2010/main" val="13293917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7"/>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DB20A50-AA29-AD45-9E80-70BC9B155BD5}" type="slidenum">
              <a:rPr lang="en-US" altLang="zh-CN"/>
              <a:pPr>
                <a:defRPr/>
              </a:pPr>
              <a:t>‹#›</a:t>
            </a:fld>
            <a:endParaRPr lang="en-US" altLang="zh-CN"/>
          </a:p>
        </p:txBody>
      </p:sp>
    </p:spTree>
    <p:extLst>
      <p:ext uri="{BB962C8B-B14F-4D97-AF65-F5344CB8AC3E}">
        <p14:creationId xmlns:p14="http://schemas.microsoft.com/office/powerpoint/2010/main" val="31317760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3525"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6542856" y="6237312"/>
            <a:ext cx="2133600" cy="476250"/>
          </a:xfrm>
        </p:spPr>
        <p:txBody>
          <a:bodyPr/>
          <a:lstStyle>
            <a:lvl1pPr>
              <a:defRPr sz="1800"/>
            </a:lvl1pPr>
          </a:lstStyle>
          <a:p>
            <a:pPr>
              <a:defRPr/>
            </a:pPr>
            <a:fld id="{27DCEDF7-6006-2244-BDE8-E4B57D10A76B}" type="slidenum">
              <a:rPr lang="en-US" altLang="zh-CN" smtClean="0"/>
              <a:pPr>
                <a:defRPr/>
              </a:pPr>
              <a:t>‹#›</a:t>
            </a:fld>
            <a:endParaRPr lang="en-US" altLang="zh-CN"/>
          </a:p>
        </p:txBody>
      </p:sp>
    </p:spTree>
    <p:extLst>
      <p:ext uri="{BB962C8B-B14F-4D97-AF65-F5344CB8AC3E}">
        <p14:creationId xmlns:p14="http://schemas.microsoft.com/office/powerpoint/2010/main" val="37473305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70904" y="1434631"/>
            <a:ext cx="8229600" cy="39258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04025" y="6245225"/>
            <a:ext cx="2133600" cy="476250"/>
          </a:xfrm>
        </p:spPr>
        <p:txBody>
          <a:bodyPr/>
          <a:lstStyle>
            <a:lvl1pPr>
              <a:defRPr sz="1800"/>
            </a:lvl1pPr>
          </a:lstStyle>
          <a:p>
            <a:pPr>
              <a:defRPr/>
            </a:pPr>
            <a:fld id="{748BC00B-DB4F-3443-AAFA-9A8ED73F2E36}" type="slidenum">
              <a:rPr lang="en-US" altLang="zh-CN" smtClean="0"/>
              <a:pPr>
                <a:defRPr/>
              </a:pPr>
              <a:t>‹#›</a:t>
            </a:fld>
            <a:endParaRPr lang="en-US" altLang="zh-CN"/>
          </a:p>
        </p:txBody>
      </p:sp>
    </p:spTree>
    <p:extLst>
      <p:ext uri="{BB962C8B-B14F-4D97-AF65-F5344CB8AC3E}">
        <p14:creationId xmlns:p14="http://schemas.microsoft.com/office/powerpoint/2010/main" val="2014455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23075" y="6245225"/>
            <a:ext cx="2133600" cy="476250"/>
          </a:xfrm>
        </p:spPr>
        <p:txBody>
          <a:bodyPr/>
          <a:lstStyle>
            <a:lvl1pPr>
              <a:defRPr sz="1600"/>
            </a:lvl1pPr>
          </a:lstStyle>
          <a:p>
            <a:pPr>
              <a:defRPr/>
            </a:pPr>
            <a:fld id="{B822F849-5274-D248-862A-1B3CAE38C80B}" type="slidenum">
              <a:rPr lang="en-US" altLang="zh-CN" smtClean="0"/>
              <a:pPr>
                <a:defRPr/>
              </a:pPr>
              <a:t>‹#›</a:t>
            </a:fld>
            <a:endParaRPr lang="en-US" altLang="zh-CN"/>
          </a:p>
        </p:txBody>
      </p:sp>
    </p:spTree>
    <p:extLst>
      <p:ext uri="{BB962C8B-B14F-4D97-AF65-F5344CB8AC3E}">
        <p14:creationId xmlns:p14="http://schemas.microsoft.com/office/powerpoint/2010/main" val="4811192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47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38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sz="1600"/>
            </a:lvl1pPr>
          </a:lstStyle>
          <a:p>
            <a:pPr>
              <a:defRPr/>
            </a:pPr>
            <a:fld id="{846A802F-34CC-454D-AA6E-E740F876982C}" type="slidenum">
              <a:rPr lang="en-US" altLang="zh-CN" smtClean="0"/>
              <a:pPr>
                <a:defRPr/>
              </a:pPr>
              <a:t>‹#›</a:t>
            </a:fld>
            <a:endParaRPr lang="en-US" altLang="zh-CN"/>
          </a:p>
        </p:txBody>
      </p:sp>
    </p:spTree>
    <p:extLst>
      <p:ext uri="{BB962C8B-B14F-4D97-AF65-F5344CB8AC3E}">
        <p14:creationId xmlns:p14="http://schemas.microsoft.com/office/powerpoint/2010/main" val="2851158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8824" y="-171400"/>
            <a:ext cx="8229600" cy="1143000"/>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A6F21BD5-3030-C245-A58E-2AB80A873FB1}" type="slidenum">
              <a:rPr lang="en-US" altLang="zh-CN" smtClean="0"/>
              <a:pPr>
                <a:defRPr/>
              </a:pPr>
              <a:t>‹#›</a:t>
            </a:fld>
            <a:endParaRPr lang="en-US" altLang="zh-CN"/>
          </a:p>
        </p:txBody>
      </p:sp>
    </p:spTree>
    <p:extLst>
      <p:ext uri="{BB962C8B-B14F-4D97-AF65-F5344CB8AC3E}">
        <p14:creationId xmlns:p14="http://schemas.microsoft.com/office/powerpoint/2010/main" val="33210749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D162D527-D611-D54C-8724-343D583A7394}" type="slidenum">
              <a:rPr lang="en-US" altLang="zh-CN" smtClean="0"/>
              <a:pPr>
                <a:defRPr/>
              </a:pPr>
              <a:t>‹#›</a:t>
            </a:fld>
            <a:endParaRPr lang="en-US" altLang="zh-CN"/>
          </a:p>
        </p:txBody>
      </p:sp>
    </p:spTree>
    <p:extLst>
      <p:ext uri="{BB962C8B-B14F-4D97-AF65-F5344CB8AC3E}">
        <p14:creationId xmlns:p14="http://schemas.microsoft.com/office/powerpoint/2010/main" val="34319058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09FF89B-9351-C947-9A5C-AA256480E736}" type="slidenum">
              <a:rPr lang="en-US" altLang="zh-CN"/>
              <a:pPr>
                <a:defRPr/>
              </a:pPr>
              <a:t>‹#›</a:t>
            </a:fld>
            <a:endParaRPr lang="en-US" altLang="zh-CN"/>
          </a:p>
        </p:txBody>
      </p:sp>
    </p:spTree>
    <p:extLst>
      <p:ext uri="{BB962C8B-B14F-4D97-AF65-F5344CB8AC3E}">
        <p14:creationId xmlns:p14="http://schemas.microsoft.com/office/powerpoint/2010/main" val="17569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752746F-DC6B-214C-AFB7-550F198D0A8E}" type="slidenum">
              <a:rPr lang="en-US" altLang="zh-CN"/>
              <a:pPr>
                <a:defRPr/>
              </a:pPr>
              <a:t>‹#›</a:t>
            </a:fld>
            <a:endParaRPr lang="en-US" altLang="zh-CN"/>
          </a:p>
        </p:txBody>
      </p:sp>
    </p:spTree>
    <p:extLst>
      <p:ext uri="{BB962C8B-B14F-4D97-AF65-F5344CB8AC3E}">
        <p14:creationId xmlns:p14="http://schemas.microsoft.com/office/powerpoint/2010/main" val="308805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CEFBD4C-81CF-9148-ACB8-ABDF2C826A3D}" type="slidenum">
              <a:rPr lang="en-US" altLang="zh-CN"/>
              <a:pPr>
                <a:defRPr/>
              </a:pPr>
              <a:t>‹#›</a:t>
            </a:fld>
            <a:endParaRPr lang="en-US" altLang="zh-CN"/>
          </a:p>
        </p:txBody>
      </p:sp>
    </p:spTree>
    <p:extLst>
      <p:ext uri="{BB962C8B-B14F-4D97-AF65-F5344CB8AC3E}">
        <p14:creationId xmlns:p14="http://schemas.microsoft.com/office/powerpoint/2010/main" val="115117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088A8C-5884-794D-8536-533B3D1198AE}" type="slidenum">
              <a:rPr lang="en-US" altLang="zh-CN"/>
              <a:pPr>
                <a:defRPr/>
              </a:pPr>
              <a:t>‹#›</a:t>
            </a:fld>
            <a:endParaRPr lang="en-US" altLang="zh-CN"/>
          </a:p>
        </p:txBody>
      </p:sp>
    </p:spTree>
    <p:extLst>
      <p:ext uri="{BB962C8B-B14F-4D97-AF65-F5344CB8AC3E}">
        <p14:creationId xmlns:p14="http://schemas.microsoft.com/office/powerpoint/2010/main" val="36680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FF27DD-0FFD-7D4C-97E8-7733E7767E1B}" type="slidenum">
              <a:rPr lang="en-US" altLang="zh-CN"/>
              <a:pPr>
                <a:defRPr/>
              </a:pPr>
              <a:t>‹#›</a:t>
            </a:fld>
            <a:endParaRPr lang="en-US" altLang="zh-CN"/>
          </a:p>
        </p:txBody>
      </p:sp>
    </p:spTree>
    <p:extLst>
      <p:ext uri="{BB962C8B-B14F-4D97-AF65-F5344CB8AC3E}">
        <p14:creationId xmlns:p14="http://schemas.microsoft.com/office/powerpoint/2010/main" val="31709835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theme" Target="../theme/theme3.xml"/><Relationship Id="rId15" Type="http://schemas.openxmlformats.org/officeDocument/2006/relationships/image" Target="../media/image2.pn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theme" Target="../theme/theme4.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theme" Target="../theme/theme5.xml"/><Relationship Id="rId9" Type="http://schemas.openxmlformats.org/officeDocument/2006/relationships/image" Target="../media/image4.png"/><Relationship Id="rId1" Type="http://schemas.openxmlformats.org/officeDocument/2006/relationships/slideLayout" Target="../slideLayouts/slideLayout53.xml"/><Relationship Id="rId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61B57CA8-B1B4-1D4B-939F-F94DB0E779B4}"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096"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000" b="1">
          <a:solidFill>
            <a:schemeClr val="tx2"/>
          </a:solidFill>
          <a:latin typeface="+mj-lt"/>
          <a:ea typeface="+mj-ea"/>
          <a:cs typeface="宋体" charset="0"/>
        </a:defRPr>
      </a:lvl1pPr>
      <a:lvl2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2pPr>
      <a:lvl3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3pPr>
      <a:lvl4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4pPr>
      <a:lvl5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5363"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D608AA60-A818-D34D-A85A-9A0416048ED6}" type="slidenum">
              <a:rPr lang="en-US" altLang="zh-CN"/>
              <a:pPr>
                <a:defRPr/>
              </a:pPr>
              <a:t>‹#›</a:t>
            </a:fld>
            <a:endParaRPr lang="en-US" altLang="zh-CN"/>
          </a:p>
        </p:txBody>
      </p:sp>
      <p:sp>
        <p:nvSpPr>
          <p:cNvPr id="15367"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369"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b="1" smtClean="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4097"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000" b="1">
          <a:solidFill>
            <a:schemeClr val="tx2"/>
          </a:solidFill>
          <a:latin typeface="+mj-lt"/>
          <a:ea typeface="+mj-ea"/>
          <a:cs typeface="宋体" charset="0"/>
        </a:defRPr>
      </a:lvl1pPr>
      <a:lvl2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2pPr>
      <a:lvl3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3pPr>
      <a:lvl4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4pPr>
      <a:lvl5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9699"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31889B5B-2D62-1D45-8FA7-70074E314779}" type="slidenum">
              <a:rPr lang="en-US" altLang="zh-CN"/>
              <a:pPr>
                <a:defRPr/>
              </a:pPr>
              <a:t>‹#›</a:t>
            </a:fld>
            <a:endParaRPr lang="en-US" altLang="zh-CN"/>
          </a:p>
        </p:txBody>
      </p:sp>
      <p:sp>
        <p:nvSpPr>
          <p:cNvPr id="2970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9703"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2600" y="6238875"/>
            <a:ext cx="5365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746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dirty="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 id="2147484110"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44035"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5E31F7B7-60F3-0B44-B40F-FED879859B3D}" type="slidenum">
              <a:rPr lang="en-US" altLang="zh-CN"/>
              <a:pPr>
                <a:defRPr/>
              </a:pPr>
              <a:t>‹#›</a:t>
            </a:fld>
            <a:endParaRPr lang="en-US" altLang="zh-CN"/>
          </a:p>
        </p:txBody>
      </p:sp>
      <p:sp>
        <p:nvSpPr>
          <p:cNvPr id="44039"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4041"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2300"/>
            <a:ext cx="2916237" cy="37306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4111"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5925" y="94456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28625" y="1954213"/>
            <a:ext cx="8229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b="0">
                <a:ea typeface="宋体" pitchFamily="2" charset="-122"/>
                <a:cs typeface="+mn-cs"/>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b="0">
                <a:ea typeface="宋体" pitchFamily="2" charset="-122"/>
                <a:cs typeface="+mn-cs"/>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ea typeface="宋体" charset="0"/>
                <a:cs typeface="宋体" charset="0"/>
              </a:defRPr>
            </a:lvl1pPr>
          </a:lstStyle>
          <a:p>
            <a:pPr>
              <a:defRPr/>
            </a:pPr>
            <a:fld id="{61B57CA8-B1B4-1D4B-939F-F94DB0E779B4}" type="slidenum">
              <a:rPr lang="en-US" altLang="zh-CN" smtClean="0"/>
              <a:pPr>
                <a:defRPr/>
              </a:pPr>
              <a:t>‹#›</a:t>
            </a:fld>
            <a:endParaRPr lang="en-US" altLang="zh-CN"/>
          </a:p>
        </p:txBody>
      </p:sp>
      <p:pic>
        <p:nvPicPr>
          <p:cNvPr id="1031"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Lst>
  <p:hf hdr="0" ftr="0" dt="0"/>
  <p:txStyles>
    <p:titleStyle>
      <a:lvl1pPr algn="ctr" rtl="0" eaLnBrk="1" fontAlgn="base" hangingPunct="1">
        <a:spcBef>
          <a:spcPct val="0"/>
        </a:spcBef>
        <a:spcAft>
          <a:spcPct val="0"/>
        </a:spcAft>
        <a:defRPr kumimoji="1" sz="4000">
          <a:solidFill>
            <a:schemeClr val="tx2"/>
          </a:solidFill>
          <a:latin typeface="+mj-lt"/>
          <a:ea typeface="+mj-ea"/>
          <a:cs typeface="黑体" charset="0"/>
        </a:defRPr>
      </a:lvl1pPr>
      <a:lvl2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2pPr>
      <a:lvl3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3pPr>
      <a:lvl4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4pPr>
      <a:lvl5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5pPr>
      <a:lvl6pPr marL="457200" algn="ctr" rtl="0" eaLnBrk="1" fontAlgn="base" hangingPunct="1">
        <a:spcBef>
          <a:spcPct val="0"/>
        </a:spcBef>
        <a:spcAft>
          <a:spcPct val="0"/>
        </a:spcAft>
        <a:defRPr sz="4000">
          <a:solidFill>
            <a:schemeClr val="tx2"/>
          </a:solidFill>
          <a:latin typeface="Arial" charset="0"/>
          <a:ea typeface="黑体" pitchFamily="2" charset="-122"/>
        </a:defRPr>
      </a:lvl6pPr>
      <a:lvl7pPr marL="914400" algn="ctr" rtl="0" eaLnBrk="1" fontAlgn="base" hangingPunct="1">
        <a:spcBef>
          <a:spcPct val="0"/>
        </a:spcBef>
        <a:spcAft>
          <a:spcPct val="0"/>
        </a:spcAft>
        <a:defRPr sz="4000">
          <a:solidFill>
            <a:schemeClr val="tx2"/>
          </a:solidFill>
          <a:latin typeface="Arial" charset="0"/>
          <a:ea typeface="黑体" pitchFamily="2" charset="-122"/>
        </a:defRPr>
      </a:lvl7pPr>
      <a:lvl8pPr marL="1371600" algn="ctr" rtl="0" eaLnBrk="1" fontAlgn="base" hangingPunct="1">
        <a:spcBef>
          <a:spcPct val="0"/>
        </a:spcBef>
        <a:spcAft>
          <a:spcPct val="0"/>
        </a:spcAft>
        <a:defRPr sz="4000">
          <a:solidFill>
            <a:schemeClr val="tx2"/>
          </a:solidFill>
          <a:latin typeface="Arial" charset="0"/>
          <a:ea typeface="黑体" pitchFamily="2" charset="-122"/>
        </a:defRPr>
      </a:lvl8pPr>
      <a:lvl9pPr marL="1828800" algn="ctr" rtl="0" eaLnBrk="1" fontAlgn="base" hangingPunct="1">
        <a:spcBef>
          <a:spcPct val="0"/>
        </a:spcBef>
        <a:spcAft>
          <a:spcPct val="0"/>
        </a:spcAft>
        <a:defRPr sz="4000">
          <a:solidFill>
            <a:schemeClr val="tx2"/>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黑体" charset="0"/>
        </a:defRPr>
      </a:lvl1pPr>
      <a:lvl2pPr marL="742950" indent="-285750" algn="l" rtl="0" eaLnBrk="1" fontAlgn="base" hangingPunct="1">
        <a:spcBef>
          <a:spcPct val="20000"/>
        </a:spcBef>
        <a:spcAft>
          <a:spcPct val="0"/>
        </a:spcAft>
        <a:buChar char="–"/>
        <a:defRPr kumimoji="1" sz="2400">
          <a:solidFill>
            <a:schemeClr val="tx1"/>
          </a:solidFill>
          <a:latin typeface="+mn-lt"/>
          <a:ea typeface="+mn-ea"/>
          <a:cs typeface="黑体" charset="0"/>
        </a:defRPr>
      </a:lvl2pPr>
      <a:lvl3pPr marL="11430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3pPr>
      <a:lvl4pPr marL="16002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4pPr>
      <a:lvl5pPr marL="20574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124744"/>
            <a:ext cx="9144000" cy="3048000"/>
          </a:xfrm>
        </p:spPr>
        <p:txBody>
          <a:bodyPr/>
          <a:lstStyle/>
          <a:p>
            <a:pPr>
              <a:defRPr/>
            </a:pP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第二十一章</a:t>
            </a:r>
            <a:r>
              <a:rPr lang="en-US" altLang="zh-CN" sz="6600" b="1" dirty="0" smtClean="0">
                <a:solidFill>
                  <a:srgbClr val="800000"/>
                </a:solidFill>
                <a:effectLst>
                  <a:outerShdw blurRad="38100" dist="38100" dir="2700000" algn="tl">
                    <a:srgbClr val="DDDDDD"/>
                  </a:outerShdw>
                </a:effectLst>
                <a:latin typeface="华文楷体"/>
                <a:ea typeface="华文楷体"/>
                <a:cs typeface="华文楷体"/>
              </a:rPr>
              <a:t/>
            </a:r>
            <a:br>
              <a:rPr lang="en-US" altLang="zh-CN" sz="6600" b="1" dirty="0" smtClean="0">
                <a:solidFill>
                  <a:srgbClr val="800000"/>
                </a:solidFill>
                <a:effectLst>
                  <a:outerShdw blurRad="38100" dist="38100" dir="2700000" algn="tl">
                    <a:srgbClr val="DDDDDD"/>
                  </a:outerShdw>
                </a:effectLst>
                <a:latin typeface="华文楷体"/>
                <a:ea typeface="华文楷体"/>
                <a:cs typeface="华文楷体"/>
              </a:rPr>
            </a:br>
            <a:r>
              <a:rPr lang="en-US" altLang="zh-CN" sz="3600" b="1" dirty="0" smtClean="0">
                <a:solidFill>
                  <a:srgbClr val="800000"/>
                </a:solidFill>
                <a:effectLst>
                  <a:outerShdw blurRad="38100" dist="38100" dir="2700000" algn="tl">
                    <a:srgbClr val="DDDDDD"/>
                  </a:outerShdw>
                </a:effectLst>
                <a:latin typeface="华文楷体"/>
                <a:ea typeface="华文楷体"/>
                <a:cs typeface="华文楷体"/>
              </a:rPr>
              <a:t> </a:t>
            </a:r>
            <a:r>
              <a:rPr lang="en-US" altLang="zh-CN" sz="6600" b="1" dirty="0">
                <a:solidFill>
                  <a:srgbClr val="800000"/>
                </a:solidFill>
                <a:effectLst>
                  <a:outerShdw blurRad="38100" dist="38100" dir="2700000" algn="tl">
                    <a:srgbClr val="DDDDDD"/>
                  </a:outerShdw>
                </a:effectLst>
                <a:latin typeface="华文楷体"/>
                <a:ea typeface="华文楷体"/>
                <a:cs typeface="华文楷体"/>
              </a:rPr>
              <a:t/>
            </a:r>
            <a:br>
              <a:rPr lang="en-US" altLang="zh-CN" sz="6600" b="1" dirty="0">
                <a:solidFill>
                  <a:srgbClr val="800000"/>
                </a:solidFill>
                <a:effectLst>
                  <a:outerShdw blurRad="38100" dist="38100" dir="2700000" algn="tl">
                    <a:srgbClr val="DDDDDD"/>
                  </a:outerShdw>
                </a:effectLst>
                <a:latin typeface="华文楷体"/>
                <a:ea typeface="华文楷体"/>
                <a:cs typeface="华文楷体"/>
              </a:rPr>
            </a:b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 项目进度安排</a:t>
            </a:r>
            <a:endParaRPr lang="zh-CN" altLang="en-US" sz="6600" b="1" dirty="0">
              <a:solidFill>
                <a:srgbClr val="800000"/>
              </a:solidFill>
              <a:effectLst>
                <a:outerShdw blurRad="38100" dist="38100" dir="2700000" algn="tl">
                  <a:srgbClr val="DDDDDD"/>
                </a:outerShdw>
              </a:effectLst>
              <a:latin typeface="华文楷体"/>
              <a:ea typeface="华文楷体"/>
              <a:cs typeface="华文楷体"/>
            </a:endParaRPr>
          </a:p>
        </p:txBody>
      </p:sp>
      <p:sp>
        <p:nvSpPr>
          <p:cNvPr id="2" name="幻灯片编号占位符 1"/>
          <p:cNvSpPr>
            <a:spLocks noGrp="1"/>
          </p:cNvSpPr>
          <p:nvPr>
            <p:ph type="sldNum" sz="quarter" idx="11"/>
          </p:nvPr>
        </p:nvSpPr>
        <p:spPr/>
        <p:txBody>
          <a:bodyPr/>
          <a:lstStyle/>
          <a:p>
            <a:pPr>
              <a:defRPr/>
            </a:pPr>
            <a:fld id="{27DCEDF7-6006-2244-BDE8-E4B57D10A76B}"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人员与工作量之间的关系</a:t>
            </a:r>
          </a:p>
        </p:txBody>
      </p:sp>
      <p:sp>
        <p:nvSpPr>
          <p:cNvPr id="5123" name="Rectangle 3"/>
          <p:cNvSpPr>
            <a:spLocks noGrp="1" noChangeArrowheads="1"/>
          </p:cNvSpPr>
          <p:nvPr>
            <p:ph idx="1"/>
          </p:nvPr>
        </p:nvSpPr>
        <p:spPr>
          <a:xfrm>
            <a:off x="0" y="1052513"/>
            <a:ext cx="9144000" cy="5562600"/>
          </a:xfrm>
        </p:spPr>
        <p:txBody>
          <a:bodyPr/>
          <a:lstStyle/>
          <a:p>
            <a:pPr>
              <a:defRPr/>
            </a:pPr>
            <a:r>
              <a:rPr lang="zh-CN" altLang="en-US" dirty="0">
                <a:latin typeface="Arial" charset="0"/>
                <a:ea typeface="宋体" charset="0"/>
              </a:rPr>
              <a:t>在项目后期增加人手常会对项目产生破坏性影响</a:t>
            </a:r>
          </a:p>
          <a:p>
            <a:pPr lvl="1">
              <a:defRPr/>
            </a:pPr>
            <a:r>
              <a:rPr lang="zh-CN" altLang="en-US" dirty="0">
                <a:latin typeface="Arial" charset="0"/>
                <a:ea typeface="宋体" charset="0"/>
              </a:rPr>
              <a:t>需要培训</a:t>
            </a:r>
          </a:p>
          <a:p>
            <a:pPr lvl="1">
              <a:defRPr/>
            </a:pPr>
            <a:r>
              <a:rPr lang="zh-CN" altLang="en-US" dirty="0">
                <a:latin typeface="Arial" charset="0"/>
                <a:ea typeface="宋体" charset="0"/>
              </a:rPr>
              <a:t>增加交流路径</a:t>
            </a:r>
          </a:p>
          <a:p>
            <a:pPr>
              <a:defRPr/>
            </a:pPr>
            <a:r>
              <a:rPr lang="zh-CN" altLang="en-US" dirty="0">
                <a:latin typeface="Arial" charset="0"/>
                <a:ea typeface="宋体" charset="0"/>
              </a:rPr>
              <a:t>项目进度具有弹性</a:t>
            </a:r>
          </a:p>
          <a:p>
            <a:pPr lvl="1">
              <a:defRPr/>
            </a:pPr>
            <a:r>
              <a:rPr lang="zh-CN" altLang="en-US" dirty="0">
                <a:latin typeface="Arial" charset="0"/>
                <a:ea typeface="宋体" charset="0"/>
              </a:rPr>
              <a:t>在一定程度上可以缩短项目交付日期（增加资源），也可以拖延项目交付日期（减少资源）</a:t>
            </a:r>
          </a:p>
          <a:p>
            <a:pPr lvl="1">
              <a:defRPr/>
            </a:pPr>
            <a:r>
              <a:rPr lang="zh-CN" altLang="en-US" dirty="0">
                <a:latin typeface="Arial" charset="0"/>
                <a:ea typeface="宋体" charset="0"/>
              </a:rPr>
              <a:t>如果能够拖延交付时间，则可以明显降低项目成本</a:t>
            </a:r>
          </a:p>
          <a:p>
            <a:pPr>
              <a:defRPr/>
            </a:pPr>
            <a:r>
              <a:rPr lang="zh-CN" altLang="en-US" dirty="0">
                <a:solidFill>
                  <a:srgbClr val="FF0000"/>
                </a:solidFill>
                <a:latin typeface="Arial" charset="0"/>
                <a:ea typeface="宋体" charset="0"/>
              </a:rPr>
              <a:t>工作量分配</a:t>
            </a:r>
          </a:p>
          <a:p>
            <a:pPr lvl="1">
              <a:defRPr/>
            </a:pPr>
            <a:r>
              <a:rPr lang="en-US" altLang="zh-CN" dirty="0">
                <a:latin typeface="Arial" charset="0"/>
                <a:ea typeface="宋体" charset="0"/>
              </a:rPr>
              <a:t>40(</a:t>
            </a:r>
            <a:r>
              <a:rPr lang="zh-CN" altLang="en-US" dirty="0">
                <a:latin typeface="Arial" charset="0"/>
                <a:ea typeface="宋体" charset="0"/>
              </a:rPr>
              <a:t>前期的分析和设计）</a:t>
            </a:r>
            <a:r>
              <a:rPr lang="en-US" altLang="zh-CN" dirty="0">
                <a:latin typeface="Arial" charset="0"/>
                <a:ea typeface="宋体" charset="0"/>
              </a:rPr>
              <a:t>-20</a:t>
            </a:r>
            <a:r>
              <a:rPr lang="zh-CN" altLang="en-US" dirty="0">
                <a:latin typeface="Arial" charset="0"/>
                <a:ea typeface="宋体" charset="0"/>
              </a:rPr>
              <a:t>（编码）</a:t>
            </a:r>
            <a:r>
              <a:rPr lang="en-US" altLang="zh-CN" dirty="0">
                <a:latin typeface="Arial" charset="0"/>
                <a:ea typeface="宋体" charset="0"/>
              </a:rPr>
              <a:t>-40</a:t>
            </a:r>
            <a:r>
              <a:rPr lang="zh-CN" altLang="en-US" dirty="0">
                <a:latin typeface="Arial" charset="0"/>
                <a:ea typeface="宋体" charset="0"/>
              </a:rPr>
              <a:t>（后期测试）</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568952" cy="706437"/>
          </a:xfrm>
        </p:spPr>
        <p:txBody>
          <a:bodyPr/>
          <a:lstStyle/>
          <a:p>
            <a:pPr>
              <a:defRPr/>
            </a:pPr>
            <a:r>
              <a:rPr lang="en-US" altLang="zh-CN">
                <a:effectLst>
                  <a:outerShdw blurRad="38100" dist="38100" dir="2700000" algn="tl">
                    <a:srgbClr val="DDDDDD"/>
                  </a:outerShdw>
                </a:effectLst>
                <a:latin typeface="Garamond" charset="0"/>
                <a:ea typeface="宋体" charset="0"/>
              </a:rPr>
              <a:t>PNR</a:t>
            </a:r>
            <a:r>
              <a:rPr lang="zh-CN" altLang="en-US">
                <a:effectLst>
                  <a:outerShdw blurRad="38100" dist="38100" dir="2700000" algn="tl">
                    <a:srgbClr val="DDDDDD"/>
                  </a:outerShdw>
                </a:effectLst>
                <a:latin typeface="Garamond" charset="0"/>
                <a:ea typeface="宋体" charset="0"/>
              </a:rPr>
              <a:t>曲线</a:t>
            </a:r>
            <a:r>
              <a:rPr lang="en-US" altLang="zh-CN">
                <a:effectLst>
                  <a:outerShdw blurRad="38100" dist="38100" dir="2700000" algn="tl">
                    <a:srgbClr val="DDDDDD"/>
                  </a:outerShdw>
                </a:effectLst>
                <a:latin typeface="Garamond" charset="0"/>
                <a:ea typeface="宋体" charset="0"/>
              </a:rPr>
              <a:t>——</a:t>
            </a:r>
            <a:r>
              <a:rPr lang="zh-CN" altLang="en-US">
                <a:effectLst>
                  <a:outerShdw blurRad="38100" dist="38100" dir="2700000" algn="tl">
                    <a:srgbClr val="DDDDDD"/>
                  </a:outerShdw>
                </a:effectLst>
                <a:latin typeface="Garamond" charset="0"/>
                <a:ea typeface="宋体" charset="0"/>
              </a:rPr>
              <a:t>工作量与交付时间关系</a:t>
            </a:r>
            <a:endParaRPr lang="zh-CN" altLang="en-US">
              <a:latin typeface="Garamond" charset="0"/>
              <a:ea typeface="宋体" charset="0"/>
            </a:endParaRPr>
          </a:p>
        </p:txBody>
      </p:sp>
      <p:sp>
        <p:nvSpPr>
          <p:cNvPr id="4" name="Rectangle 3"/>
          <p:cNvSpPr>
            <a:spLocks noGrp="1" noChangeArrowheads="1"/>
          </p:cNvSpPr>
          <p:nvPr>
            <p:ph idx="1"/>
          </p:nvPr>
        </p:nvSpPr>
        <p:spPr>
          <a:xfrm>
            <a:off x="0" y="1143000"/>
            <a:ext cx="9144000" cy="1295400"/>
          </a:xfrm>
        </p:spPr>
        <p:txBody>
          <a:bodyPr/>
          <a:lstStyle/>
          <a:p>
            <a:pPr>
              <a:defRPr/>
            </a:pPr>
            <a:r>
              <a:rPr lang="en-US" altLang="zh-CN" dirty="0">
                <a:latin typeface="Arial" charset="0"/>
                <a:ea typeface="宋体" charset="0"/>
              </a:rPr>
              <a:t>Putnam-</a:t>
            </a:r>
            <a:r>
              <a:rPr lang="en-US" altLang="zh-CN" dirty="0" err="1">
                <a:latin typeface="Arial" charset="0"/>
                <a:ea typeface="宋体" charset="0"/>
              </a:rPr>
              <a:t>Norden</a:t>
            </a:r>
            <a:r>
              <a:rPr lang="en-US" altLang="zh-CN" dirty="0">
                <a:latin typeface="Arial" charset="0"/>
                <a:ea typeface="宋体" charset="0"/>
              </a:rPr>
              <a:t>-Rayleigh</a:t>
            </a:r>
            <a:r>
              <a:rPr lang="zh-CN" altLang="en-US" dirty="0">
                <a:latin typeface="Arial" charset="0"/>
                <a:ea typeface="宋体" charset="0"/>
              </a:rPr>
              <a:t>曲线表明了一个软件项目所投入的工作量与交付时间的关系。</a:t>
            </a:r>
          </a:p>
        </p:txBody>
      </p:sp>
      <p:pic>
        <p:nvPicPr>
          <p:cNvPr id="706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0050"/>
            <a:ext cx="93726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幻灯片编号占位符 2"/>
          <p:cNvSpPr>
            <a:spLocks noGrp="1"/>
          </p:cNvSpPr>
          <p:nvPr>
            <p:ph type="sldNum" sz="quarter" idx="11"/>
          </p:nvPr>
        </p:nvSpPr>
        <p:spPr/>
        <p:txBody>
          <a:bodyPr/>
          <a:lstStyle/>
          <a:p>
            <a:pPr>
              <a:defRPr/>
            </a:pPr>
            <a:fld id="{748BC00B-DB4F-3443-AAFA-9A8ED73F2E36}" type="slidenum">
              <a:rPr lang="en-US" altLang="zh-CN" smtClean="0"/>
              <a:pPr>
                <a:defRPr/>
              </a:pPr>
              <a:t>11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a:lstStyle/>
          <a:p>
            <a:r>
              <a:rPr lang="zh-CN" altLang="en-US">
                <a:latin typeface="Garamond" charset="0"/>
                <a:ea typeface="宋体" charset="0"/>
              </a:rPr>
              <a:t>为软件项目定义任务集</a:t>
            </a:r>
          </a:p>
        </p:txBody>
      </p:sp>
      <p:sp>
        <p:nvSpPr>
          <p:cNvPr id="71682" name="Rectangle 3"/>
          <p:cNvSpPr txBox="1">
            <a:spLocks noChangeArrowheads="1"/>
          </p:cNvSpPr>
          <p:nvPr/>
        </p:nvSpPr>
        <p:spPr bwMode="auto">
          <a:xfrm>
            <a:off x="468313" y="9080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a:latin typeface="Arial" charset="0"/>
              </a:rPr>
              <a:t>任务集合的设计应该可以应用于不同类型的项目和不同的严格度。尽管很难建立一个全面详尽的分类结构，但是大多数软件组织接手的项目一般属于下述类型：</a:t>
            </a:r>
          </a:p>
          <a:p>
            <a:pPr>
              <a:spcBef>
                <a:spcPct val="20000"/>
              </a:spcBef>
              <a:buClr>
                <a:schemeClr val="accent1"/>
              </a:buClr>
              <a:buSzPct val="65000"/>
              <a:buFont typeface="Wingdings" charset="0"/>
              <a:buChar char="n"/>
            </a:pPr>
            <a:r>
              <a:rPr kumimoji="0" lang="en-US" altLang="zh-CN" sz="2800" b="1">
                <a:latin typeface="Arial" charset="0"/>
              </a:rPr>
              <a:t>1. </a:t>
            </a:r>
            <a:r>
              <a:rPr kumimoji="0" lang="zh-CN" altLang="en-US" sz="2800" b="1">
                <a:solidFill>
                  <a:srgbClr val="FF0000"/>
                </a:solidFill>
                <a:latin typeface="Arial" charset="0"/>
              </a:rPr>
              <a:t>概念开发项目</a:t>
            </a:r>
            <a:r>
              <a:rPr kumimoji="0" lang="zh-CN" altLang="en-US" sz="2800" b="1">
                <a:latin typeface="Arial" charset="0"/>
              </a:rPr>
              <a:t>：项目的目的是为了探索某些新的商业概念或者某种新技术的应用。</a:t>
            </a:r>
          </a:p>
          <a:p>
            <a:pPr>
              <a:spcBef>
                <a:spcPct val="20000"/>
              </a:spcBef>
              <a:buClr>
                <a:schemeClr val="accent1"/>
              </a:buClr>
              <a:buSzPct val="65000"/>
              <a:buFont typeface="Wingdings" charset="0"/>
              <a:buChar char="n"/>
            </a:pPr>
            <a:r>
              <a:rPr kumimoji="0" lang="en-US" altLang="zh-CN" sz="2800" b="1">
                <a:latin typeface="Arial" charset="0"/>
              </a:rPr>
              <a:t>2. </a:t>
            </a:r>
            <a:r>
              <a:rPr kumimoji="0" lang="zh-CN" altLang="en-US" sz="2800" b="1">
                <a:solidFill>
                  <a:srgbClr val="FF0000"/>
                </a:solidFill>
                <a:latin typeface="Arial" charset="0"/>
              </a:rPr>
              <a:t>新应用开发项目</a:t>
            </a:r>
            <a:r>
              <a:rPr kumimoji="0" lang="zh-CN" altLang="en-US" sz="2800" b="1">
                <a:latin typeface="Arial" charset="0"/>
              </a:rPr>
              <a:t>：根据特定的客户需求而承担的项目。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r>
              <a:rPr lang="zh-CN" altLang="en-US">
                <a:latin typeface="Garamond" charset="0"/>
                <a:ea typeface="宋体" charset="0"/>
              </a:rPr>
              <a:t>为软件项目定义任务集</a:t>
            </a:r>
          </a:p>
        </p:txBody>
      </p:sp>
      <p:sp>
        <p:nvSpPr>
          <p:cNvPr id="72706" name="Rectangle 3"/>
          <p:cNvSpPr txBox="1">
            <a:spLocks noChangeArrowheads="1"/>
          </p:cNvSpPr>
          <p:nvPr/>
        </p:nvSpPr>
        <p:spPr bwMode="auto">
          <a:xfrm>
            <a:off x="539750" y="10525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90000"/>
              </a:lnSpc>
              <a:spcBef>
                <a:spcPct val="20000"/>
              </a:spcBef>
              <a:buClr>
                <a:schemeClr val="accent1"/>
              </a:buClr>
              <a:buSzPct val="65000"/>
              <a:buFont typeface="Wingdings" charset="0"/>
              <a:buChar char="n"/>
            </a:pPr>
            <a:r>
              <a:rPr kumimoji="0" lang="en-US" altLang="zh-CN" sz="2800" b="1">
                <a:latin typeface="Arial" charset="0"/>
              </a:rPr>
              <a:t>3. </a:t>
            </a:r>
            <a:r>
              <a:rPr kumimoji="0" lang="zh-CN" altLang="en-US" sz="2800" b="1">
                <a:solidFill>
                  <a:srgbClr val="FF0000"/>
                </a:solidFill>
                <a:latin typeface="Arial" charset="0"/>
              </a:rPr>
              <a:t>应用增强项目</a:t>
            </a:r>
            <a:r>
              <a:rPr kumimoji="0" lang="zh-CN" altLang="en-US" sz="2800" b="1">
                <a:latin typeface="Arial" charset="0"/>
              </a:rPr>
              <a:t>：对现有软件进行最终用户可察觉的功能、性能或界面的修改。</a:t>
            </a:r>
          </a:p>
          <a:p>
            <a:pPr>
              <a:lnSpc>
                <a:spcPct val="90000"/>
              </a:lnSpc>
              <a:spcBef>
                <a:spcPct val="20000"/>
              </a:spcBef>
              <a:buClr>
                <a:schemeClr val="accent1"/>
              </a:buClr>
              <a:buSzPct val="65000"/>
              <a:buFont typeface="Wingdings" charset="0"/>
              <a:buChar char="n"/>
            </a:pPr>
            <a:r>
              <a:rPr kumimoji="0" lang="en-US" altLang="zh-CN" sz="2800" b="1">
                <a:latin typeface="Arial" charset="0"/>
              </a:rPr>
              <a:t>4. </a:t>
            </a:r>
            <a:r>
              <a:rPr kumimoji="0" lang="zh-CN" altLang="en-US" sz="2800" b="1">
                <a:solidFill>
                  <a:srgbClr val="FF0000"/>
                </a:solidFill>
                <a:latin typeface="Arial" charset="0"/>
              </a:rPr>
              <a:t>应用维护项目</a:t>
            </a:r>
            <a:r>
              <a:rPr kumimoji="0" lang="zh-CN" altLang="en-US" sz="2800" b="1">
                <a:latin typeface="Arial" charset="0"/>
              </a:rPr>
              <a:t>：以一种最终用户不会立即察觉的方式对现有软件进行纠错、适应或者扩展。</a:t>
            </a:r>
          </a:p>
          <a:p>
            <a:pPr>
              <a:lnSpc>
                <a:spcPct val="90000"/>
              </a:lnSpc>
              <a:spcBef>
                <a:spcPct val="20000"/>
              </a:spcBef>
              <a:buClr>
                <a:schemeClr val="accent1"/>
              </a:buClr>
              <a:buSzPct val="65000"/>
              <a:buFont typeface="Wingdings" charset="0"/>
              <a:buChar char="n"/>
            </a:pPr>
            <a:r>
              <a:rPr kumimoji="0" lang="en-US" altLang="zh-CN" sz="2800" b="1">
                <a:latin typeface="Arial" charset="0"/>
              </a:rPr>
              <a:t>5. </a:t>
            </a:r>
            <a:r>
              <a:rPr kumimoji="0" lang="zh-CN" altLang="en-US" sz="2800" b="1">
                <a:solidFill>
                  <a:srgbClr val="FF0000"/>
                </a:solidFill>
                <a:latin typeface="Arial" charset="0"/>
              </a:rPr>
              <a:t>再工程项目</a:t>
            </a:r>
            <a:r>
              <a:rPr kumimoji="0" lang="zh-CN" altLang="en-US" sz="2800" b="1">
                <a:latin typeface="Arial" charset="0"/>
              </a:rPr>
              <a:t>：为了全部或部分重建一个现有（遗产）系统而承担的项目。 </a:t>
            </a:r>
          </a:p>
          <a:p>
            <a:pPr>
              <a:lnSpc>
                <a:spcPct val="90000"/>
              </a:lnSpc>
              <a:spcBef>
                <a:spcPct val="20000"/>
              </a:spcBef>
              <a:buClr>
                <a:schemeClr val="accent1"/>
              </a:buClr>
              <a:buSzPct val="65000"/>
              <a:buFont typeface="Wingdings" charset="0"/>
              <a:buChar char="n"/>
            </a:pPr>
            <a:r>
              <a:rPr kumimoji="0" lang="zh-CN" altLang="en-US" sz="2800" b="1">
                <a:latin typeface="Arial" charset="0"/>
              </a:rPr>
              <a:t>即使在单一的项目类型中，也会有许多因素影响任务集合的选择。当将这些因素综合考虑时，就会构成一个称为</a:t>
            </a:r>
            <a:r>
              <a:rPr kumimoji="0" lang="zh-CN" altLang="en-US" sz="2800" b="1"/>
              <a:t>“</a:t>
            </a:r>
            <a:r>
              <a:rPr kumimoji="0" lang="zh-CN" altLang="en-US" sz="2800" b="1">
                <a:latin typeface="Arial" charset="0"/>
              </a:rPr>
              <a:t>严格度</a:t>
            </a:r>
            <a:r>
              <a:rPr kumimoji="0" lang="zh-CN" altLang="en-US" sz="2800" b="1"/>
              <a:t>”</a:t>
            </a:r>
            <a:r>
              <a:rPr kumimoji="0" lang="zh-CN" altLang="en-US" sz="2800" b="1">
                <a:latin typeface="Arial" charset="0"/>
              </a:rPr>
              <a:t>的指示量，它将应用于所采用的软件过程中。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zh-CN" altLang="en-US">
                <a:latin typeface="Garamond" charset="0"/>
                <a:ea typeface="宋体" charset="0"/>
              </a:rPr>
              <a:t>任务集举例</a:t>
            </a:r>
          </a:p>
        </p:txBody>
      </p:sp>
      <p:sp>
        <p:nvSpPr>
          <p:cNvPr id="73730" name="内容占位符 2"/>
          <p:cNvSpPr>
            <a:spLocks noGrp="1"/>
          </p:cNvSpPr>
          <p:nvPr>
            <p:ph idx="1"/>
          </p:nvPr>
        </p:nvSpPr>
        <p:spPr/>
        <p:txBody>
          <a:bodyPr/>
          <a:lstStyle/>
          <a:p>
            <a:pPr>
              <a:lnSpc>
                <a:spcPct val="150000"/>
              </a:lnSpc>
            </a:pPr>
            <a:r>
              <a:rPr lang="zh-CN" altLang="en-US">
                <a:latin typeface="Arial" charset="0"/>
                <a:ea typeface="宋体" charset="0"/>
              </a:rPr>
              <a:t>概念开发项目是在必须探索某些新技术是否可行时发起的。这种技术是否可行尚不可知，但是某个客户（如营销部门）相信其潜在利益的存在。概念开发项目的完成需要应用下面所述的主要任务： </a:t>
            </a:r>
          </a:p>
          <a:p>
            <a:endParaRPr lang="zh-CN" altLang="en-US">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lang="zh-CN" altLang="en-US">
                <a:latin typeface="Garamond" charset="0"/>
                <a:ea typeface="宋体" charset="0"/>
              </a:rPr>
              <a:t>任务集举例</a:t>
            </a:r>
          </a:p>
        </p:txBody>
      </p:sp>
      <p:sp>
        <p:nvSpPr>
          <p:cNvPr id="74754" name="Rectangle 3"/>
          <p:cNvSpPr txBox="1">
            <a:spLocks noChangeArrowheads="1"/>
          </p:cNvSpPr>
          <p:nvPr/>
        </p:nvSpPr>
        <p:spPr bwMode="auto">
          <a:xfrm>
            <a:off x="539750" y="981075"/>
            <a:ext cx="83058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90000"/>
              </a:lnSpc>
              <a:spcBef>
                <a:spcPct val="20000"/>
              </a:spcBef>
              <a:buClr>
                <a:schemeClr val="accent1"/>
              </a:buClr>
              <a:buSzPct val="65000"/>
              <a:buFont typeface="Wingdings" charset="0"/>
              <a:buChar char="n"/>
            </a:pPr>
            <a:r>
              <a:rPr kumimoji="0" lang="zh-CN" altLang="en-US" sz="2800" b="1">
                <a:solidFill>
                  <a:srgbClr val="FF0000"/>
                </a:solidFill>
                <a:latin typeface="Arial" charset="0"/>
              </a:rPr>
              <a:t>确定概念范围</a:t>
            </a:r>
            <a:r>
              <a:rPr kumimoji="0" lang="zh-CN" altLang="en-US" sz="2800" b="1">
                <a:latin typeface="Arial" charset="0"/>
              </a:rPr>
              <a:t>：确定项目的整体范围</a:t>
            </a:r>
          </a:p>
          <a:p>
            <a:pPr>
              <a:lnSpc>
                <a:spcPct val="90000"/>
              </a:lnSpc>
              <a:spcBef>
                <a:spcPct val="20000"/>
              </a:spcBef>
              <a:buClr>
                <a:schemeClr val="accent1"/>
              </a:buClr>
              <a:buSzPct val="65000"/>
              <a:buFont typeface="Wingdings" charset="0"/>
              <a:buChar char="n"/>
            </a:pPr>
            <a:r>
              <a:rPr kumimoji="0" lang="zh-CN" altLang="en-US" sz="2800" b="1">
                <a:solidFill>
                  <a:srgbClr val="FF0000"/>
                </a:solidFill>
                <a:latin typeface="Arial" charset="0"/>
              </a:rPr>
              <a:t>初步的概念计划</a:t>
            </a:r>
            <a:r>
              <a:rPr kumimoji="0" lang="zh-CN" altLang="en-US" sz="2800" b="1">
                <a:latin typeface="Arial" charset="0"/>
              </a:rPr>
              <a:t>：确定组织的能力以承担项目范围所规定的工作</a:t>
            </a:r>
          </a:p>
          <a:p>
            <a:pPr>
              <a:lnSpc>
                <a:spcPct val="90000"/>
              </a:lnSpc>
              <a:spcBef>
                <a:spcPct val="20000"/>
              </a:spcBef>
              <a:buClr>
                <a:schemeClr val="accent1"/>
              </a:buClr>
              <a:buSzPct val="65000"/>
              <a:buFont typeface="Wingdings" charset="0"/>
              <a:buChar char="n"/>
            </a:pPr>
            <a:r>
              <a:rPr kumimoji="0" lang="zh-CN" altLang="en-US" sz="2800" b="1">
                <a:solidFill>
                  <a:srgbClr val="FF0000"/>
                </a:solidFill>
                <a:latin typeface="Arial" charset="0"/>
              </a:rPr>
              <a:t>技术风险评估</a:t>
            </a:r>
            <a:r>
              <a:rPr kumimoji="0" lang="zh-CN" altLang="en-US" sz="2800" b="1">
                <a:latin typeface="Arial" charset="0"/>
              </a:rPr>
              <a:t>：评估与将要作为项目范围的一部分而被实现的技术相关联的风险</a:t>
            </a:r>
          </a:p>
          <a:p>
            <a:pPr>
              <a:lnSpc>
                <a:spcPct val="90000"/>
              </a:lnSpc>
              <a:spcBef>
                <a:spcPct val="20000"/>
              </a:spcBef>
              <a:buClr>
                <a:schemeClr val="accent1"/>
              </a:buClr>
              <a:buSzPct val="65000"/>
              <a:buFont typeface="Wingdings" charset="0"/>
              <a:buChar char="n"/>
            </a:pPr>
            <a:r>
              <a:rPr kumimoji="0" lang="zh-CN" altLang="en-US" sz="2800" b="1">
                <a:solidFill>
                  <a:srgbClr val="FF0000"/>
                </a:solidFill>
                <a:latin typeface="Arial" charset="0"/>
              </a:rPr>
              <a:t>概念证明</a:t>
            </a:r>
            <a:r>
              <a:rPr kumimoji="0" lang="zh-CN" altLang="en-US" sz="2800" b="1">
                <a:latin typeface="Arial" charset="0"/>
              </a:rPr>
              <a:t>：阐明新技术在软件环境中的生命力</a:t>
            </a:r>
          </a:p>
          <a:p>
            <a:pPr>
              <a:lnSpc>
                <a:spcPct val="90000"/>
              </a:lnSpc>
              <a:spcBef>
                <a:spcPct val="20000"/>
              </a:spcBef>
              <a:buClr>
                <a:schemeClr val="accent1"/>
              </a:buClr>
              <a:buSzPct val="65000"/>
              <a:buFont typeface="Wingdings" charset="0"/>
              <a:buChar char="n"/>
            </a:pPr>
            <a:r>
              <a:rPr kumimoji="0" lang="zh-CN" altLang="en-US" sz="2800" b="1">
                <a:solidFill>
                  <a:srgbClr val="FF0000"/>
                </a:solidFill>
                <a:latin typeface="Arial" charset="0"/>
              </a:rPr>
              <a:t>概念实现</a:t>
            </a:r>
            <a:r>
              <a:rPr kumimoji="0" lang="zh-CN" altLang="en-US" sz="2800" b="1">
                <a:latin typeface="Arial" charset="0"/>
              </a:rPr>
              <a:t>：以一种可以由客户方复审的方式实现概念的表示，且当概念必须被卖给其他客户或管理者时能够用于</a:t>
            </a:r>
            <a:r>
              <a:rPr kumimoji="0" lang="zh-CN" altLang="en-US" sz="2800" b="1"/>
              <a:t>“</a:t>
            </a:r>
            <a:r>
              <a:rPr kumimoji="0" lang="zh-CN" altLang="en-US" sz="2800" b="1">
                <a:latin typeface="Arial" charset="0"/>
              </a:rPr>
              <a:t>推销</a:t>
            </a:r>
            <a:r>
              <a:rPr kumimoji="0" lang="zh-CN" altLang="en-US" sz="2800" b="1"/>
              <a:t>”</a:t>
            </a:r>
            <a:r>
              <a:rPr kumimoji="0" lang="zh-CN" altLang="en-US" sz="2800" b="1">
                <a:latin typeface="Arial" charset="0"/>
              </a:rPr>
              <a:t>的目的。</a:t>
            </a:r>
          </a:p>
          <a:p>
            <a:pPr>
              <a:lnSpc>
                <a:spcPct val="90000"/>
              </a:lnSpc>
              <a:spcBef>
                <a:spcPct val="20000"/>
              </a:spcBef>
              <a:buClr>
                <a:schemeClr val="accent1"/>
              </a:buClr>
              <a:buSzPct val="65000"/>
              <a:buFont typeface="Wingdings" charset="0"/>
              <a:buChar char="n"/>
            </a:pPr>
            <a:r>
              <a:rPr kumimoji="0" lang="zh-CN" altLang="en-US" sz="2800" b="1">
                <a:solidFill>
                  <a:srgbClr val="FF0000"/>
                </a:solidFill>
                <a:latin typeface="Arial" charset="0"/>
              </a:rPr>
              <a:t>客户对概念的反应</a:t>
            </a:r>
            <a:r>
              <a:rPr kumimoji="0" lang="zh-CN" altLang="en-US" sz="2800" b="1">
                <a:latin typeface="Arial" charset="0"/>
              </a:rPr>
              <a:t>：向客户索取对新技术概念的反馈，并以特定的客户应用作为目标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定义任务网络</a:t>
            </a:r>
          </a:p>
        </p:txBody>
      </p:sp>
      <p:sp>
        <p:nvSpPr>
          <p:cNvPr id="8195" name="Rectangle 3"/>
          <p:cNvSpPr>
            <a:spLocks noGrp="1" noChangeArrowheads="1"/>
          </p:cNvSpPr>
          <p:nvPr>
            <p:ph idx="1"/>
          </p:nvPr>
        </p:nvSpPr>
        <p:spPr>
          <a:xfrm>
            <a:off x="0" y="764704"/>
            <a:ext cx="9144000" cy="4648200"/>
          </a:xfrm>
        </p:spPr>
        <p:txBody>
          <a:bodyPr/>
          <a:lstStyle/>
          <a:p>
            <a:pPr>
              <a:lnSpc>
                <a:spcPct val="150000"/>
              </a:lnSpc>
              <a:defRPr/>
            </a:pPr>
            <a:r>
              <a:rPr lang="zh-CN" altLang="en-US" dirty="0">
                <a:latin typeface="Arial" charset="0"/>
                <a:ea typeface="宋体" charset="0"/>
              </a:rPr>
              <a:t>单个任务和子任务之间存在顺序上的相互依赖关系，当有多人参与项目时，多个开发活动和任务并行进行的可能性很大。</a:t>
            </a:r>
            <a:endParaRPr lang="en-US" altLang="zh-CN" dirty="0">
              <a:latin typeface="Arial" charset="0"/>
              <a:ea typeface="宋体" charset="0"/>
            </a:endParaRPr>
          </a:p>
          <a:p>
            <a:pPr>
              <a:lnSpc>
                <a:spcPct val="150000"/>
              </a:lnSpc>
              <a:defRPr/>
            </a:pPr>
            <a:r>
              <a:rPr lang="zh-CN" altLang="en-US" dirty="0">
                <a:latin typeface="Arial" charset="0"/>
                <a:ea typeface="宋体" charset="0"/>
              </a:rPr>
              <a:t>在这种情况下，必须协调多个并发任务，以保证它们能够在后继任务需要其工作成果之前完成。</a:t>
            </a:r>
          </a:p>
          <a:p>
            <a:pPr>
              <a:lnSpc>
                <a:spcPct val="150000"/>
              </a:lnSpc>
              <a:defRPr/>
            </a:pPr>
            <a:r>
              <a:rPr lang="zh-CN" altLang="en-US" dirty="0">
                <a:latin typeface="Arial" charset="0"/>
                <a:ea typeface="宋体" charset="0"/>
              </a:rPr>
              <a:t>任务网络，也称活动网络，是一个项目任务流程的图形表示。</a:t>
            </a:r>
            <a:endParaRPr lang="en-US" altLang="zh-CN" dirty="0">
              <a:latin typeface="Arial" charset="0"/>
              <a:ea typeface="宋体" charset="0"/>
            </a:endParaRPr>
          </a:p>
          <a:p>
            <a:pPr>
              <a:lnSpc>
                <a:spcPct val="150000"/>
              </a:lnSpc>
              <a:defRPr/>
            </a:pPr>
            <a:r>
              <a:rPr lang="zh-CN" altLang="en-US" dirty="0">
                <a:solidFill>
                  <a:srgbClr val="0000FF"/>
                </a:solidFill>
                <a:latin typeface="Arial" charset="0"/>
                <a:ea typeface="宋体" charset="0"/>
              </a:rPr>
              <a:t>任务网络是描述任务间依赖关系和确定关键路径的有用机制。</a:t>
            </a:r>
            <a:r>
              <a:rPr lang="zh-CN" altLang="en-US" dirty="0">
                <a:latin typeface="Arial" charset="0"/>
                <a:ea typeface="宋体" charset="0"/>
              </a:rPr>
              <a:t> </a:t>
            </a:r>
          </a:p>
          <a:p>
            <a:pPr>
              <a:lnSpc>
                <a:spcPct val="150000"/>
              </a:lnSpc>
              <a:defRPr/>
            </a:pPr>
            <a:endParaRPr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定义任务网络</a:t>
            </a:r>
            <a:endParaRPr lang="zh-CN" altLang="en-US">
              <a:latin typeface="Garamond" charset="0"/>
              <a:ea typeface="宋体" charset="0"/>
            </a:endParaRPr>
          </a:p>
        </p:txBody>
      </p:sp>
      <p:sp>
        <p:nvSpPr>
          <p:cNvPr id="76802" name="矩形 4"/>
          <p:cNvSpPr>
            <a:spLocks noChangeArrowheads="1"/>
          </p:cNvSpPr>
          <p:nvPr/>
        </p:nvSpPr>
        <p:spPr bwMode="auto">
          <a:xfrm>
            <a:off x="539750" y="908050"/>
            <a:ext cx="76327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任务网络的最简单形式（当创建宏观进度表时使用）刻划了主要软件工程任务。下图显示了一个概念开发项目的任务网络示意图。</a:t>
            </a:r>
            <a:endParaRPr lang="zh-CN" altLang="en-US"/>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幻灯片编号占位符 2"/>
          <p:cNvSpPr>
            <a:spLocks noGrp="1"/>
          </p:cNvSpPr>
          <p:nvPr>
            <p:ph type="sldNum" sz="quarter" idx="11"/>
          </p:nvPr>
        </p:nvSpPr>
        <p:spPr/>
        <p:txBody>
          <a:bodyPr/>
          <a:lstStyle/>
          <a:p>
            <a:pPr>
              <a:defRPr/>
            </a:pPr>
            <a:fld id="{748BC00B-DB4F-3443-AAFA-9A8ED73F2E36}" type="slidenum">
              <a:rPr lang="en-US" altLang="zh-CN" smtClean="0"/>
              <a:pPr>
                <a:defRPr/>
              </a:pPr>
              <a:t>17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a:lstStyle/>
          <a:p>
            <a:r>
              <a:rPr lang="zh-CN" altLang="en-US">
                <a:latin typeface="Garamond" charset="0"/>
                <a:ea typeface="宋体" charset="0"/>
              </a:rPr>
              <a:t>进度安排</a:t>
            </a:r>
          </a:p>
        </p:txBody>
      </p:sp>
      <p:sp>
        <p:nvSpPr>
          <p:cNvPr id="77826" name="Rectangle 3"/>
          <p:cNvSpPr txBox="1">
            <a:spLocks noChangeArrowheads="1"/>
          </p:cNvSpPr>
          <p:nvPr/>
        </p:nvSpPr>
        <p:spPr bwMode="auto">
          <a:xfrm>
            <a:off x="539750" y="9810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50000"/>
              </a:lnSpc>
              <a:spcBef>
                <a:spcPct val="20000"/>
              </a:spcBef>
              <a:buClr>
                <a:schemeClr val="accent1"/>
              </a:buClr>
              <a:buSzPct val="65000"/>
              <a:buFont typeface="Wingdings" charset="0"/>
              <a:buChar char="n"/>
            </a:pPr>
            <a:r>
              <a:rPr kumimoji="0" lang="zh-CN" altLang="en-US" b="1">
                <a:latin typeface="Arial" charset="0"/>
              </a:rPr>
              <a:t>软件项目的进度安排与任何其他多任务工程工作的进度安排几乎没有差别。因此，通用的项目进度安排工具和技术不必做太多修改就可以应用于软件项目。</a:t>
            </a:r>
          </a:p>
          <a:p>
            <a:pPr>
              <a:lnSpc>
                <a:spcPct val="150000"/>
              </a:lnSpc>
              <a:spcBef>
                <a:spcPct val="20000"/>
              </a:spcBef>
              <a:buClr>
                <a:schemeClr val="accent1"/>
              </a:buClr>
              <a:buSzPct val="65000"/>
              <a:buFont typeface="Wingdings" charset="0"/>
              <a:buChar char="n"/>
            </a:pPr>
            <a:endParaRPr kumimoji="0" lang="zh-CN" altLang="en-US" b="1">
              <a:latin typeface="Arial" charset="0"/>
            </a:endParaRPr>
          </a:p>
          <a:p>
            <a:pPr>
              <a:lnSpc>
                <a:spcPct val="150000"/>
              </a:lnSpc>
              <a:spcBef>
                <a:spcPct val="20000"/>
              </a:spcBef>
              <a:buClr>
                <a:schemeClr val="accent1"/>
              </a:buClr>
              <a:buSzPct val="65000"/>
              <a:buFont typeface="Wingdings" charset="0"/>
              <a:buChar char="n"/>
            </a:pPr>
            <a:r>
              <a:rPr kumimoji="0" lang="en-US" altLang="zh-CN" b="1">
                <a:solidFill>
                  <a:srgbClr val="FF0000"/>
                </a:solidFill>
                <a:latin typeface="Arial" charset="0"/>
              </a:rPr>
              <a:t>ADVICE</a:t>
            </a:r>
            <a:r>
              <a:rPr kumimoji="0" lang="zh-CN" altLang="en-US" b="1">
                <a:solidFill>
                  <a:srgbClr val="0000FF"/>
                </a:solidFill>
                <a:latin typeface="Arial" charset="0"/>
              </a:rPr>
              <a:t>：除了最简单的项目，所有项目的进度安排均应使用项目进度安排工具来辅助进行。</a:t>
            </a:r>
            <a:r>
              <a:rPr kumimoji="0" lang="zh-CN" altLang="en-US" b="1">
                <a:latin typeface="Arial" charset="0"/>
              </a:rPr>
              <a:t>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r>
              <a:rPr lang="zh-CN" altLang="en-US">
                <a:latin typeface="Garamond" charset="0"/>
                <a:ea typeface="宋体" charset="0"/>
              </a:rPr>
              <a:t>进度安排</a:t>
            </a:r>
          </a:p>
        </p:txBody>
      </p:sp>
      <p:sp>
        <p:nvSpPr>
          <p:cNvPr id="78850" name="Rectangle 3"/>
          <p:cNvSpPr txBox="1">
            <a:spLocks noChangeArrowheads="1"/>
          </p:cNvSpPr>
          <p:nvPr/>
        </p:nvSpPr>
        <p:spPr bwMode="auto">
          <a:xfrm>
            <a:off x="468313" y="1052513"/>
            <a:ext cx="838200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90000"/>
              </a:lnSpc>
              <a:spcBef>
                <a:spcPct val="20000"/>
              </a:spcBef>
              <a:buClr>
                <a:schemeClr val="accent1"/>
              </a:buClr>
              <a:buSzPct val="65000"/>
              <a:buFont typeface="Wingdings" charset="0"/>
              <a:buChar char="n"/>
            </a:pPr>
            <a:r>
              <a:rPr kumimoji="0" lang="en-US" altLang="zh-CN" sz="2800" b="1"/>
              <a:t>“</a:t>
            </a:r>
            <a:r>
              <a:rPr kumimoji="0" lang="zh-CN" altLang="en-US" sz="2800" b="1">
                <a:latin typeface="Arial" charset="0"/>
              </a:rPr>
              <a:t>程序评估和复审技术（</a:t>
            </a:r>
            <a:r>
              <a:rPr kumimoji="0" lang="en-US" altLang="zh-CN" sz="2800" b="1">
                <a:solidFill>
                  <a:schemeClr val="tx2"/>
                </a:solidFill>
                <a:latin typeface="Arial" charset="0"/>
              </a:rPr>
              <a:t>Program evaluation and review technique, PERT</a:t>
            </a:r>
            <a:r>
              <a:rPr kumimoji="0" lang="zh-CN" altLang="en-US" sz="2800" b="1">
                <a:latin typeface="Arial" charset="0"/>
              </a:rPr>
              <a:t>）</a:t>
            </a:r>
            <a:r>
              <a:rPr kumimoji="0" lang="zh-CN" altLang="en-US" sz="2800" b="1"/>
              <a:t>”</a:t>
            </a:r>
            <a:r>
              <a:rPr kumimoji="0" lang="zh-CN" altLang="en-US" sz="2800" b="1">
                <a:latin typeface="Arial" charset="0"/>
              </a:rPr>
              <a:t>和</a:t>
            </a:r>
            <a:r>
              <a:rPr kumimoji="0" lang="zh-CN" altLang="en-US" sz="2800" b="1"/>
              <a:t>“</a:t>
            </a:r>
            <a:r>
              <a:rPr kumimoji="0" lang="zh-CN" altLang="en-US" sz="2800" b="1">
                <a:latin typeface="Arial" charset="0"/>
              </a:rPr>
              <a:t>关键路径方法（</a:t>
            </a:r>
            <a:r>
              <a:rPr kumimoji="0" lang="en-US" altLang="zh-CN" sz="2800" b="1">
                <a:solidFill>
                  <a:schemeClr val="tx2"/>
                </a:solidFill>
                <a:latin typeface="Arial" charset="0"/>
              </a:rPr>
              <a:t>Critical path method, CPM</a:t>
            </a:r>
            <a:r>
              <a:rPr kumimoji="0" lang="zh-CN" altLang="en-US" sz="2800" b="1">
                <a:latin typeface="Arial" charset="0"/>
              </a:rPr>
              <a:t>）</a:t>
            </a:r>
            <a:r>
              <a:rPr kumimoji="0" lang="zh-CN" altLang="en-US" sz="2800" b="1"/>
              <a:t>”</a:t>
            </a:r>
            <a:r>
              <a:rPr kumimoji="0" lang="en-US" altLang="zh-CN" sz="2800" b="1">
                <a:latin typeface="Arial" charset="0"/>
              </a:rPr>
              <a:t> </a:t>
            </a:r>
            <a:r>
              <a:rPr kumimoji="0" lang="zh-CN" altLang="en-US" sz="2800" b="1">
                <a:latin typeface="Arial" charset="0"/>
              </a:rPr>
              <a:t>就是两种可以用于软件开发的项目进度安排方法。两种技术都是由较早的项目计划活动中已经产生的信息来驱动的，这些信息包括： </a:t>
            </a:r>
            <a:endParaRPr kumimoji="0" lang="en-US" altLang="zh-CN" sz="2800" b="1">
              <a:latin typeface="Arial" charset="0"/>
            </a:endParaRPr>
          </a:p>
          <a:p>
            <a:pPr>
              <a:lnSpc>
                <a:spcPct val="90000"/>
              </a:lnSpc>
              <a:spcBef>
                <a:spcPct val="20000"/>
              </a:spcBef>
              <a:buClr>
                <a:schemeClr val="accent1"/>
              </a:buClr>
              <a:buSzPct val="65000"/>
              <a:buFont typeface="Wingdings" charset="0"/>
              <a:buChar char="n"/>
            </a:pP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rgbClr val="008000"/>
                </a:solidFill>
                <a:latin typeface="Arial" charset="0"/>
              </a:rPr>
              <a:t>* 工作量的估算</a:t>
            </a: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rgbClr val="008000"/>
                </a:solidFill>
                <a:latin typeface="Arial" charset="0"/>
              </a:rPr>
              <a:t>* 产品功能的分解</a:t>
            </a: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rgbClr val="008000"/>
                </a:solidFill>
                <a:latin typeface="Arial" charset="0"/>
              </a:rPr>
              <a:t>* 适当的过程模型和任务集的选择</a:t>
            </a: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rgbClr val="008000"/>
                </a:solidFill>
                <a:latin typeface="Arial" charset="0"/>
              </a:rPr>
              <a:t>* 任务的分解</a:t>
            </a:r>
            <a:endParaRPr kumimoji="0" lang="zh-CN" altLang="en-US" sz="2800" b="1">
              <a:latin typeface="Arial"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19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为什么项目延期？</a:t>
            </a:r>
            <a:endParaRPr lang="zh-CN" altLang="en-US">
              <a:latin typeface="Garamond" charset="0"/>
              <a:ea typeface="宋体" charset="0"/>
            </a:endParaRPr>
          </a:p>
        </p:txBody>
      </p:sp>
      <p:sp>
        <p:nvSpPr>
          <p:cNvPr id="61442" name="内容占位符 2"/>
          <p:cNvSpPr>
            <a:spLocks noGrp="1"/>
          </p:cNvSpPr>
          <p:nvPr>
            <p:ph idx="1"/>
          </p:nvPr>
        </p:nvSpPr>
        <p:spPr>
          <a:xfrm>
            <a:off x="370904" y="980728"/>
            <a:ext cx="8229600" cy="3925887"/>
          </a:xfrm>
        </p:spPr>
        <p:txBody>
          <a:bodyPr/>
          <a:lstStyle/>
          <a:p>
            <a:pPr>
              <a:lnSpc>
                <a:spcPct val="90000"/>
              </a:lnSpc>
            </a:pPr>
            <a:r>
              <a:rPr lang="zh-CN" altLang="en-US">
                <a:solidFill>
                  <a:srgbClr val="008000"/>
                </a:solidFill>
                <a:latin typeface="Arial" charset="0"/>
                <a:ea typeface="宋体" charset="0"/>
              </a:rPr>
              <a:t>不切实际</a:t>
            </a:r>
            <a:r>
              <a:rPr lang="zh-CN" altLang="en-US">
                <a:latin typeface="Arial" charset="0"/>
                <a:ea typeface="宋体" charset="0"/>
              </a:rPr>
              <a:t>的项目结束期限，由软件开发组以外的某人所设立并强加给软件开发组内的管理者和项目开发者</a:t>
            </a:r>
            <a:endParaRPr lang="en-US" altLang="zh-CN">
              <a:latin typeface="Arial" charset="0"/>
              <a:ea typeface="宋体" charset="0"/>
            </a:endParaRPr>
          </a:p>
          <a:p>
            <a:pPr>
              <a:lnSpc>
                <a:spcPct val="90000"/>
              </a:lnSpc>
            </a:pPr>
            <a:endParaRPr lang="zh-CN" altLang="en-US">
              <a:latin typeface="Arial" charset="0"/>
              <a:ea typeface="宋体" charset="0"/>
            </a:endParaRPr>
          </a:p>
          <a:p>
            <a:pPr>
              <a:lnSpc>
                <a:spcPct val="90000"/>
              </a:lnSpc>
            </a:pPr>
            <a:r>
              <a:rPr lang="zh-CN" altLang="en-US">
                <a:solidFill>
                  <a:srgbClr val="008000"/>
                </a:solidFill>
                <a:latin typeface="Arial" charset="0"/>
                <a:ea typeface="宋体" charset="0"/>
              </a:rPr>
              <a:t>客户需求发生变化</a:t>
            </a:r>
            <a:r>
              <a:rPr lang="zh-CN" altLang="en-US">
                <a:latin typeface="Arial" charset="0"/>
                <a:ea typeface="宋体" charset="0"/>
              </a:rPr>
              <a:t>，而需求的变化没有能够反映在项目进度的变化上 </a:t>
            </a:r>
          </a:p>
          <a:p>
            <a:endParaRPr lang="en-US" altLang="zh-CN">
              <a:latin typeface="Arial" charset="0"/>
              <a:ea typeface="宋体" charset="0"/>
            </a:endParaRPr>
          </a:p>
          <a:p>
            <a:pPr>
              <a:lnSpc>
                <a:spcPct val="90000"/>
              </a:lnSpc>
            </a:pPr>
            <a:r>
              <a:rPr lang="zh-CN" altLang="en-US">
                <a:latin typeface="Arial" charset="0"/>
                <a:ea typeface="宋体" charset="0"/>
              </a:rPr>
              <a:t>对工作量和</a:t>
            </a:r>
            <a:r>
              <a:rPr lang="en-US" altLang="zh-CN">
                <a:latin typeface="Arial" charset="0"/>
                <a:ea typeface="宋体" charset="0"/>
              </a:rPr>
              <a:t>/</a:t>
            </a:r>
            <a:r>
              <a:rPr lang="zh-CN" altLang="en-US">
                <a:latin typeface="Arial" charset="0"/>
                <a:ea typeface="宋体" charset="0"/>
              </a:rPr>
              <a:t>或完成该工作所需的</a:t>
            </a:r>
            <a:r>
              <a:rPr lang="zh-CN" altLang="en-US">
                <a:solidFill>
                  <a:srgbClr val="008000"/>
                </a:solidFill>
                <a:latin typeface="Arial" charset="0"/>
                <a:ea typeface="宋体" charset="0"/>
              </a:rPr>
              <a:t>资源数量估计不足</a:t>
            </a:r>
            <a:endParaRPr lang="en-US" altLang="zh-CN">
              <a:solidFill>
                <a:srgbClr val="008000"/>
              </a:solidFill>
              <a:latin typeface="Arial" charset="0"/>
              <a:ea typeface="宋体" charset="0"/>
            </a:endParaRPr>
          </a:p>
          <a:p>
            <a:pPr>
              <a:lnSpc>
                <a:spcPct val="90000"/>
              </a:lnSpc>
            </a:pPr>
            <a:endParaRPr lang="zh-CN" altLang="en-US">
              <a:latin typeface="Arial" charset="0"/>
              <a:ea typeface="宋体" charset="0"/>
            </a:endParaRPr>
          </a:p>
          <a:p>
            <a:pPr>
              <a:lnSpc>
                <a:spcPct val="90000"/>
              </a:lnSpc>
            </a:pPr>
            <a:r>
              <a:rPr lang="zh-CN" altLang="en-US">
                <a:latin typeface="Arial" charset="0"/>
                <a:ea typeface="宋体" charset="0"/>
              </a:rPr>
              <a:t>在项目开始时，没有将可以预测的和</a:t>
            </a:r>
            <a:r>
              <a:rPr lang="en-US" altLang="zh-CN">
                <a:latin typeface="Arial" charset="0"/>
                <a:ea typeface="宋体" charset="0"/>
              </a:rPr>
              <a:t>/</a:t>
            </a:r>
            <a:r>
              <a:rPr lang="zh-CN" altLang="en-US">
                <a:latin typeface="Arial" charset="0"/>
                <a:ea typeface="宋体" charset="0"/>
              </a:rPr>
              <a:t>或不可预测的</a:t>
            </a:r>
            <a:r>
              <a:rPr lang="zh-CN" altLang="en-US">
                <a:solidFill>
                  <a:srgbClr val="008000"/>
                </a:solidFill>
                <a:latin typeface="Arial" charset="0"/>
                <a:ea typeface="宋体" charset="0"/>
              </a:rPr>
              <a:t>风险</a:t>
            </a:r>
            <a:r>
              <a:rPr lang="zh-CN" altLang="en-US">
                <a:latin typeface="Arial" charset="0"/>
                <a:ea typeface="宋体" charset="0"/>
              </a:rPr>
              <a:t>考虑在内</a:t>
            </a:r>
          </a:p>
          <a:p>
            <a:endParaRPr lang="en-US" altLang="zh-CN">
              <a:latin typeface="Arial" charset="0"/>
              <a:ea typeface="宋体" charset="0"/>
            </a:endParaRPr>
          </a:p>
          <a:p>
            <a:endParaRPr lang="zh-CN" altLang="en-US">
              <a:latin typeface="Arial" charset="0"/>
              <a:ea typeface="宋体" charset="0"/>
            </a:endParaRPr>
          </a:p>
        </p:txBody>
      </p:sp>
      <p:sp>
        <p:nvSpPr>
          <p:cNvPr id="3" name="幻灯片编号占位符 2"/>
          <p:cNvSpPr>
            <a:spLocks noGrp="1"/>
          </p:cNvSpPr>
          <p:nvPr>
            <p:ph type="sldNum" sz="quarter" idx="11"/>
          </p:nvPr>
        </p:nvSpPr>
        <p:spPr/>
        <p:txBody>
          <a:bodyPr/>
          <a:lstStyle/>
          <a:p>
            <a:pPr>
              <a:defRPr/>
            </a:pPr>
            <a:fld id="{748BC00B-DB4F-3443-AAFA-9A8ED73F2E36}"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r>
              <a:rPr lang="zh-CN" altLang="en-US">
                <a:latin typeface="Garamond" charset="0"/>
                <a:ea typeface="宋体" charset="0"/>
              </a:rPr>
              <a:t>进度安排</a:t>
            </a:r>
          </a:p>
        </p:txBody>
      </p:sp>
      <p:sp>
        <p:nvSpPr>
          <p:cNvPr id="79874" name="Rectangle 3"/>
          <p:cNvSpPr txBox="1">
            <a:spLocks noChangeArrowheads="1"/>
          </p:cNvSpPr>
          <p:nvPr/>
        </p:nvSpPr>
        <p:spPr bwMode="auto">
          <a:xfrm>
            <a:off x="539750" y="9810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90000"/>
              </a:lnSpc>
              <a:spcBef>
                <a:spcPct val="20000"/>
              </a:spcBef>
              <a:buClr>
                <a:schemeClr val="accent1"/>
              </a:buClr>
              <a:buSzPct val="65000"/>
              <a:buFont typeface="Wingdings" charset="0"/>
              <a:buChar char="n"/>
              <a:defRPr/>
            </a:pPr>
            <a:r>
              <a:rPr kumimoji="0" lang="zh-CN" altLang="en-US" sz="2800" b="1" dirty="0" smtClean="0">
                <a:solidFill>
                  <a:schemeClr val="tx2"/>
                </a:solidFill>
                <a:latin typeface="Arial" charset="0"/>
              </a:rPr>
              <a:t>任务之间的依赖关系可以使用任务网络来定义。任务，有时也称作项目的</a:t>
            </a:r>
            <a:r>
              <a:rPr kumimoji="0" lang="zh-CN" altLang="en-US" sz="2800" b="1" dirty="0" smtClean="0">
                <a:solidFill>
                  <a:schemeClr val="tx2"/>
                </a:solidFill>
              </a:rPr>
              <a:t>“</a:t>
            </a:r>
            <a:r>
              <a:rPr kumimoji="0" lang="zh-CN" altLang="en-US" sz="2800" b="1" dirty="0" smtClean="0">
                <a:solidFill>
                  <a:schemeClr val="tx2"/>
                </a:solidFill>
                <a:latin typeface="Arial" charset="0"/>
              </a:rPr>
              <a:t>工作细分结构</a:t>
            </a:r>
            <a:r>
              <a:rPr kumimoji="0" lang="zh-CN" altLang="en-US" sz="2800" b="1" dirty="0" smtClean="0">
                <a:solidFill>
                  <a:schemeClr val="tx2"/>
                </a:solidFill>
              </a:rPr>
              <a:t>”</a:t>
            </a:r>
            <a:r>
              <a:rPr kumimoji="0" lang="zh-CN" altLang="en-US" sz="2800" b="1" dirty="0" smtClean="0">
                <a:solidFill>
                  <a:schemeClr val="tx2"/>
                </a:solidFill>
                <a:latin typeface="Arial" charset="0"/>
              </a:rPr>
              <a:t>（</a:t>
            </a:r>
            <a:r>
              <a:rPr kumimoji="0" lang="en-US" altLang="zh-CN" sz="2800" b="1" dirty="0" smtClean="0">
                <a:solidFill>
                  <a:schemeClr val="tx2"/>
                </a:solidFill>
                <a:latin typeface="Arial" charset="0"/>
              </a:rPr>
              <a:t>Work breakdown structure, WBS</a:t>
            </a:r>
            <a:r>
              <a:rPr kumimoji="0" lang="zh-CN" altLang="en-US" sz="2800" b="1" dirty="0" smtClean="0">
                <a:solidFill>
                  <a:schemeClr val="tx2"/>
                </a:solidFill>
                <a:latin typeface="Arial" charset="0"/>
              </a:rPr>
              <a:t>），其定义可以针对整个产品，也可以针对单个功能。</a:t>
            </a:r>
          </a:p>
          <a:p>
            <a:pPr marL="0" indent="0">
              <a:lnSpc>
                <a:spcPct val="90000"/>
              </a:lnSpc>
              <a:spcBef>
                <a:spcPct val="20000"/>
              </a:spcBef>
              <a:buClr>
                <a:schemeClr val="accent1"/>
              </a:buClr>
              <a:buSzPct val="65000"/>
              <a:defRPr/>
            </a:pPr>
            <a:endParaRPr kumimoji="0" lang="en-US" altLang="zh-CN" sz="2800" b="1" dirty="0" smtClean="0">
              <a:solidFill>
                <a:srgbClr val="0000FF"/>
              </a:solidFill>
              <a:latin typeface="Arial" charset="0"/>
            </a:endParaRPr>
          </a:p>
          <a:p>
            <a:pPr>
              <a:lnSpc>
                <a:spcPct val="90000"/>
              </a:lnSpc>
              <a:spcBef>
                <a:spcPct val="20000"/>
              </a:spcBef>
              <a:buClr>
                <a:schemeClr val="accent1"/>
              </a:buClr>
              <a:buSzPct val="65000"/>
              <a:buFont typeface="Wingdings" charset="0"/>
              <a:buChar char="n"/>
              <a:defRPr/>
            </a:pPr>
            <a:r>
              <a:rPr kumimoji="0" lang="en-US" altLang="zh-CN" sz="2800" b="1" dirty="0" smtClean="0">
                <a:solidFill>
                  <a:srgbClr val="0000FF"/>
                </a:solidFill>
                <a:latin typeface="Arial" charset="0"/>
              </a:rPr>
              <a:t>PERT</a:t>
            </a:r>
            <a:r>
              <a:rPr kumimoji="0" lang="zh-CN" altLang="en-US" sz="2800" b="1" dirty="0" smtClean="0">
                <a:solidFill>
                  <a:srgbClr val="0000FF"/>
                </a:solidFill>
                <a:latin typeface="Arial" charset="0"/>
              </a:rPr>
              <a:t>和</a:t>
            </a:r>
            <a:r>
              <a:rPr kumimoji="0" lang="en-US" altLang="zh-CN" sz="2800" b="1" dirty="0" smtClean="0">
                <a:solidFill>
                  <a:srgbClr val="0000FF"/>
                </a:solidFill>
                <a:latin typeface="Arial" charset="0"/>
              </a:rPr>
              <a:t>CPM</a:t>
            </a:r>
            <a:r>
              <a:rPr kumimoji="0" lang="zh-CN" altLang="en-US" sz="2800" b="1" dirty="0" smtClean="0">
                <a:solidFill>
                  <a:schemeClr val="tx2"/>
                </a:solidFill>
                <a:latin typeface="Arial" charset="0"/>
              </a:rPr>
              <a:t>两种方法都提供定量工具，以支持软件计划者（</a:t>
            </a:r>
            <a:r>
              <a:rPr kumimoji="0" lang="en-US" altLang="zh-CN" sz="2800" b="1" dirty="0" smtClean="0">
                <a:solidFill>
                  <a:schemeClr val="tx2"/>
                </a:solidFill>
                <a:latin typeface="Arial" charset="0"/>
              </a:rPr>
              <a:t>1</a:t>
            </a:r>
            <a:r>
              <a:rPr kumimoji="0" lang="zh-CN" altLang="en-US" sz="2800" b="1" dirty="0" smtClean="0">
                <a:solidFill>
                  <a:schemeClr val="tx2"/>
                </a:solidFill>
                <a:latin typeface="Arial" charset="0"/>
              </a:rPr>
              <a:t>）确定关键路径－决定项目持续时间的任务链；（</a:t>
            </a:r>
            <a:r>
              <a:rPr kumimoji="0" lang="en-US" altLang="zh-CN" sz="2800" b="1" dirty="0" smtClean="0">
                <a:solidFill>
                  <a:schemeClr val="tx2"/>
                </a:solidFill>
                <a:latin typeface="Arial" charset="0"/>
              </a:rPr>
              <a:t>2</a:t>
            </a:r>
            <a:r>
              <a:rPr kumimoji="0" lang="zh-CN" altLang="en-US" sz="2800" b="1" dirty="0" smtClean="0">
                <a:solidFill>
                  <a:schemeClr val="tx2"/>
                </a:solidFill>
                <a:latin typeface="Arial" charset="0"/>
              </a:rPr>
              <a:t>）通过使用统计模型为单个任务建立最有可能的时间估算；（</a:t>
            </a:r>
            <a:r>
              <a:rPr kumimoji="0" lang="en-US" altLang="zh-CN" sz="2800" b="1" dirty="0" smtClean="0">
                <a:solidFill>
                  <a:schemeClr val="tx2"/>
                </a:solidFill>
                <a:latin typeface="Arial" charset="0"/>
              </a:rPr>
              <a:t>3</a:t>
            </a:r>
            <a:r>
              <a:rPr kumimoji="0" lang="zh-CN" altLang="en-US" sz="2800" b="1" dirty="0" smtClean="0">
                <a:solidFill>
                  <a:schemeClr val="tx2"/>
                </a:solidFill>
                <a:latin typeface="Arial" charset="0"/>
              </a:rPr>
              <a:t>）计算为特定任务定义其时间</a:t>
            </a:r>
            <a:r>
              <a:rPr kumimoji="0" lang="zh-CN" altLang="en-US" sz="2800" b="1" dirty="0" smtClean="0">
                <a:solidFill>
                  <a:schemeClr val="tx2"/>
                </a:solidFill>
              </a:rPr>
              <a:t>“</a:t>
            </a:r>
            <a:r>
              <a:rPr kumimoji="0" lang="zh-CN" altLang="en-US" sz="2800" b="1" dirty="0" smtClean="0">
                <a:solidFill>
                  <a:schemeClr val="tx2"/>
                </a:solidFill>
                <a:latin typeface="Arial" charset="0"/>
              </a:rPr>
              <a:t>窗口</a:t>
            </a:r>
            <a:r>
              <a:rPr kumimoji="0" lang="zh-CN" altLang="en-US" sz="2800" b="1" dirty="0" smtClean="0">
                <a:solidFill>
                  <a:schemeClr val="tx2"/>
                </a:solidFill>
              </a:rPr>
              <a:t>”</a:t>
            </a:r>
            <a:r>
              <a:rPr kumimoji="0" lang="zh-CN" altLang="en-US" sz="2800" b="1" dirty="0" smtClean="0">
                <a:solidFill>
                  <a:schemeClr val="tx2"/>
                </a:solidFill>
                <a:latin typeface="Arial" charset="0"/>
              </a:rPr>
              <a:t>的边界时间。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9512" y="-171400"/>
            <a:ext cx="7772400" cy="1143000"/>
          </a:xfrm>
        </p:spPr>
        <p:txBody>
          <a:bodyPr/>
          <a:lstStyle/>
          <a:p>
            <a:pPr>
              <a:defRPr/>
            </a:pPr>
            <a:r>
              <a:rPr lang="zh-CN" altLang="en-US">
                <a:effectLst>
                  <a:outerShdw blurRad="38100" dist="38100" dir="2700000" algn="tl">
                    <a:srgbClr val="DDDDDD"/>
                  </a:outerShdw>
                </a:effectLst>
                <a:latin typeface="Garamond" charset="0"/>
                <a:ea typeface="宋体" charset="0"/>
              </a:rPr>
              <a:t>进度安排</a:t>
            </a:r>
          </a:p>
        </p:txBody>
      </p:sp>
      <p:sp>
        <p:nvSpPr>
          <p:cNvPr id="6147" name="Rectangle 3"/>
          <p:cNvSpPr>
            <a:spLocks noGrp="1" noChangeArrowheads="1"/>
          </p:cNvSpPr>
          <p:nvPr>
            <p:ph idx="1"/>
          </p:nvPr>
        </p:nvSpPr>
        <p:spPr>
          <a:xfrm>
            <a:off x="0" y="1295400"/>
            <a:ext cx="8915400" cy="5562600"/>
          </a:xfrm>
        </p:spPr>
        <p:txBody>
          <a:bodyPr/>
          <a:lstStyle/>
          <a:p>
            <a:pPr>
              <a:spcBef>
                <a:spcPct val="50000"/>
              </a:spcBef>
              <a:defRPr/>
            </a:pPr>
            <a:r>
              <a:rPr lang="zh-CN" altLang="en-US" dirty="0">
                <a:latin typeface="Arial" charset="0"/>
                <a:ea typeface="宋体" charset="0"/>
              </a:rPr>
              <a:t>关键路径方法（</a:t>
            </a:r>
            <a:r>
              <a:rPr lang="en-US" altLang="zh-CN" dirty="0">
                <a:latin typeface="Arial" charset="0"/>
                <a:ea typeface="宋体" charset="0"/>
              </a:rPr>
              <a:t>CPM</a:t>
            </a:r>
            <a:r>
              <a:rPr lang="zh-CN" altLang="en-US" dirty="0">
                <a:latin typeface="Arial" charset="0"/>
                <a:ea typeface="宋体" charset="0"/>
              </a:rPr>
              <a:t>）：基于数学方法来规划项目活动</a:t>
            </a:r>
          </a:p>
          <a:p>
            <a:pPr lvl="1">
              <a:spcBef>
                <a:spcPct val="50000"/>
              </a:spcBef>
              <a:defRPr/>
            </a:pPr>
            <a:r>
              <a:rPr lang="zh-CN" altLang="en-US" dirty="0">
                <a:latin typeface="Arial" charset="0"/>
                <a:ea typeface="宋体" charset="0"/>
              </a:rPr>
              <a:t>关键在于构建一个项目模型，包括：完成项目所需活动，每项活动的持续时间，活动之间的依赖性</a:t>
            </a:r>
          </a:p>
          <a:p>
            <a:pPr lvl="1">
              <a:spcBef>
                <a:spcPct val="50000"/>
              </a:spcBef>
              <a:defRPr/>
            </a:pPr>
            <a:r>
              <a:rPr lang="zh-CN" altLang="en-US" dirty="0">
                <a:solidFill>
                  <a:schemeClr val="accent2"/>
                </a:solidFill>
                <a:latin typeface="Arial" charset="0"/>
                <a:ea typeface="宋体" charset="0"/>
              </a:rPr>
              <a:t>空闲时间</a:t>
            </a:r>
            <a:r>
              <a:rPr lang="zh-CN" altLang="en-US" dirty="0">
                <a:latin typeface="Arial" charset="0"/>
                <a:ea typeface="宋体" charset="0"/>
              </a:rPr>
              <a:t>（浮动时间、机动时间）</a:t>
            </a:r>
            <a:r>
              <a:rPr lang="en-US" altLang="zh-CN" dirty="0">
                <a:latin typeface="Arial" charset="0"/>
                <a:ea typeface="宋体" charset="0"/>
              </a:rPr>
              <a:t>= </a:t>
            </a:r>
            <a:r>
              <a:rPr lang="zh-CN" altLang="en-US" dirty="0">
                <a:latin typeface="Arial" charset="0"/>
                <a:ea typeface="宋体" charset="0"/>
              </a:rPr>
              <a:t>可用时间 </a:t>
            </a:r>
            <a:r>
              <a:rPr lang="en-US" altLang="zh-CN" dirty="0">
                <a:latin typeface="Arial" charset="0"/>
                <a:ea typeface="宋体" charset="0"/>
              </a:rPr>
              <a:t>- </a:t>
            </a:r>
            <a:r>
              <a:rPr lang="zh-CN" altLang="en-US" dirty="0">
                <a:latin typeface="Arial" charset="0"/>
                <a:ea typeface="宋体" charset="0"/>
              </a:rPr>
              <a:t>实际时间</a:t>
            </a:r>
          </a:p>
          <a:p>
            <a:pPr lvl="1">
              <a:spcBef>
                <a:spcPct val="50000"/>
              </a:spcBef>
              <a:defRPr/>
            </a:pPr>
            <a:r>
              <a:rPr lang="zh-CN" altLang="en-US" dirty="0">
                <a:solidFill>
                  <a:schemeClr val="accent2"/>
                </a:solidFill>
                <a:latin typeface="Arial" charset="0"/>
                <a:ea typeface="宋体" charset="0"/>
              </a:rPr>
              <a:t>可用时间</a:t>
            </a:r>
            <a:r>
              <a:rPr lang="zh-CN" altLang="en-US" dirty="0">
                <a:latin typeface="Arial" charset="0"/>
                <a:ea typeface="宋体" charset="0"/>
              </a:rPr>
              <a:t>：依据进度，至活动结束所余时间。</a:t>
            </a:r>
          </a:p>
          <a:p>
            <a:pPr lvl="1">
              <a:spcBef>
                <a:spcPct val="50000"/>
              </a:spcBef>
              <a:defRPr/>
            </a:pPr>
            <a:r>
              <a:rPr lang="zh-CN" altLang="en-US" dirty="0">
                <a:solidFill>
                  <a:schemeClr val="accent2"/>
                </a:solidFill>
                <a:latin typeface="Arial" charset="0"/>
                <a:ea typeface="宋体" charset="0"/>
              </a:rPr>
              <a:t>实际时间</a:t>
            </a:r>
            <a:r>
              <a:rPr lang="zh-CN" altLang="en-US" dirty="0">
                <a:latin typeface="Arial" charset="0"/>
                <a:ea typeface="宋体" charset="0"/>
              </a:rPr>
              <a:t>：完成活动需要的时间</a:t>
            </a:r>
          </a:p>
          <a:p>
            <a:pPr lvl="1">
              <a:spcBef>
                <a:spcPct val="50000"/>
              </a:spcBef>
              <a:defRPr/>
            </a:pPr>
            <a:r>
              <a:rPr lang="zh-CN" altLang="en-US" dirty="0">
                <a:solidFill>
                  <a:schemeClr val="accent2"/>
                </a:solidFill>
                <a:latin typeface="Arial" charset="0"/>
                <a:ea typeface="宋体" charset="0"/>
              </a:rPr>
              <a:t>关键路径</a:t>
            </a:r>
            <a:r>
              <a:rPr lang="zh-CN" altLang="en-US" dirty="0">
                <a:latin typeface="Arial" charset="0"/>
                <a:ea typeface="宋体" charset="0"/>
              </a:rPr>
              <a:t>：</a:t>
            </a:r>
            <a:r>
              <a:rPr lang="zh-CN" altLang="en-US" dirty="0">
                <a:solidFill>
                  <a:schemeClr val="accent2"/>
                </a:solidFill>
                <a:latin typeface="Arial" charset="0"/>
                <a:ea typeface="宋体" charset="0"/>
              </a:rPr>
              <a:t>空闲时间为</a:t>
            </a:r>
            <a:r>
              <a:rPr lang="en-US" altLang="zh-CN" dirty="0">
                <a:solidFill>
                  <a:srgbClr val="FF0066"/>
                </a:solidFill>
                <a:latin typeface="Arial" charset="0"/>
                <a:ea typeface="宋体" charset="0"/>
              </a:rPr>
              <a:t>0</a:t>
            </a:r>
            <a:r>
              <a:rPr lang="zh-CN" altLang="en-US" dirty="0">
                <a:latin typeface="Arial" charset="0"/>
                <a:ea typeface="宋体" charset="0"/>
              </a:rPr>
              <a:t>的节点所构成的路径</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7992" y="-99392"/>
            <a:ext cx="7772400" cy="1143000"/>
          </a:xfrm>
        </p:spPr>
        <p:txBody>
          <a:bodyPr/>
          <a:lstStyle/>
          <a:p>
            <a:pPr>
              <a:defRPr/>
            </a:pPr>
            <a:r>
              <a:rPr lang="en-US" altLang="zh-CN" dirty="0">
                <a:effectLst>
                  <a:outerShdw blurRad="38100" dist="38100" dir="2700000" algn="tl">
                    <a:srgbClr val="C0C0C0"/>
                  </a:outerShdw>
                </a:effectLst>
                <a:cs typeface="+mj-cs"/>
              </a:rPr>
              <a:t>CPM</a:t>
            </a:r>
            <a:r>
              <a:rPr lang="zh-CN" altLang="en-US" dirty="0">
                <a:effectLst>
                  <a:outerShdw blurRad="38100" dist="38100" dir="2700000" algn="tl">
                    <a:srgbClr val="C0C0C0"/>
                  </a:outerShdw>
                </a:effectLst>
                <a:cs typeface="+mj-cs"/>
              </a:rPr>
              <a:t>法</a:t>
            </a:r>
          </a:p>
        </p:txBody>
      </p:sp>
      <p:grpSp>
        <p:nvGrpSpPr>
          <p:cNvPr id="81922" name="Group 6"/>
          <p:cNvGrpSpPr>
            <a:grpSpLocks/>
          </p:cNvGrpSpPr>
          <p:nvPr/>
        </p:nvGrpSpPr>
        <p:grpSpPr bwMode="auto">
          <a:xfrm>
            <a:off x="2130896" y="1600200"/>
            <a:ext cx="609600" cy="609600"/>
            <a:chOff x="576" y="1008"/>
            <a:chExt cx="384" cy="384"/>
          </a:xfrm>
        </p:grpSpPr>
        <p:sp>
          <p:nvSpPr>
            <p:cNvPr id="81937" name="Oval 4"/>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1938" name="Text Box 5"/>
            <p:cNvSpPr txBox="1">
              <a:spLocks noChangeArrowheads="1"/>
            </p:cNvSpPr>
            <p:nvPr/>
          </p:nvSpPr>
          <p:spPr bwMode="auto">
            <a:xfrm>
              <a:off x="624"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50000"/>
                </a:spcBef>
              </a:pPr>
              <a:r>
                <a:rPr lang="en-US" altLang="zh-CN"/>
                <a:t>S</a:t>
              </a:r>
            </a:p>
          </p:txBody>
        </p:sp>
      </p:grpSp>
      <p:grpSp>
        <p:nvGrpSpPr>
          <p:cNvPr id="81923" name="Group 7"/>
          <p:cNvGrpSpPr>
            <a:grpSpLocks/>
          </p:cNvGrpSpPr>
          <p:nvPr/>
        </p:nvGrpSpPr>
        <p:grpSpPr bwMode="auto">
          <a:xfrm>
            <a:off x="3807296" y="1219200"/>
            <a:ext cx="609600" cy="609600"/>
            <a:chOff x="576" y="1008"/>
            <a:chExt cx="384" cy="384"/>
          </a:xfrm>
        </p:grpSpPr>
        <p:sp>
          <p:nvSpPr>
            <p:cNvPr id="81935" name="Oval 8"/>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1936" name="Text Box 9"/>
            <p:cNvSpPr txBox="1">
              <a:spLocks noChangeArrowheads="1"/>
            </p:cNvSpPr>
            <p:nvPr/>
          </p:nvSpPr>
          <p:spPr bwMode="auto">
            <a:xfrm>
              <a:off x="624"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50000"/>
                </a:spcBef>
              </a:pPr>
              <a:r>
                <a:rPr lang="en-US" altLang="zh-CN"/>
                <a:t>A</a:t>
              </a:r>
            </a:p>
          </p:txBody>
        </p:sp>
      </p:grpSp>
      <p:grpSp>
        <p:nvGrpSpPr>
          <p:cNvPr id="81924" name="Group 10"/>
          <p:cNvGrpSpPr>
            <a:grpSpLocks/>
          </p:cNvGrpSpPr>
          <p:nvPr/>
        </p:nvGrpSpPr>
        <p:grpSpPr bwMode="auto">
          <a:xfrm>
            <a:off x="3883496" y="2438400"/>
            <a:ext cx="609600" cy="609600"/>
            <a:chOff x="576" y="1008"/>
            <a:chExt cx="384" cy="384"/>
          </a:xfrm>
        </p:grpSpPr>
        <p:sp>
          <p:nvSpPr>
            <p:cNvPr id="81933" name="Oval 11"/>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1934" name="Text Box 12"/>
            <p:cNvSpPr txBox="1">
              <a:spLocks noChangeArrowheads="1"/>
            </p:cNvSpPr>
            <p:nvPr/>
          </p:nvSpPr>
          <p:spPr bwMode="auto">
            <a:xfrm>
              <a:off x="624"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50000"/>
                </a:spcBef>
              </a:pPr>
              <a:r>
                <a:rPr lang="en-US" altLang="zh-CN"/>
                <a:t>B</a:t>
              </a:r>
            </a:p>
          </p:txBody>
        </p:sp>
      </p:grpSp>
      <p:grpSp>
        <p:nvGrpSpPr>
          <p:cNvPr id="81925" name="Group 13"/>
          <p:cNvGrpSpPr>
            <a:grpSpLocks/>
          </p:cNvGrpSpPr>
          <p:nvPr/>
        </p:nvGrpSpPr>
        <p:grpSpPr bwMode="auto">
          <a:xfrm>
            <a:off x="6626696" y="1905000"/>
            <a:ext cx="609600" cy="609600"/>
            <a:chOff x="576" y="1008"/>
            <a:chExt cx="384" cy="384"/>
          </a:xfrm>
        </p:grpSpPr>
        <p:sp>
          <p:nvSpPr>
            <p:cNvPr id="81931" name="Oval 14"/>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1932" name="Text Box 15"/>
            <p:cNvSpPr txBox="1">
              <a:spLocks noChangeArrowheads="1"/>
            </p:cNvSpPr>
            <p:nvPr/>
          </p:nvSpPr>
          <p:spPr bwMode="auto">
            <a:xfrm>
              <a:off x="624"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50000"/>
                </a:spcBef>
              </a:pPr>
              <a:r>
                <a:rPr lang="en-US" altLang="zh-CN"/>
                <a:t>E</a:t>
              </a:r>
            </a:p>
          </p:txBody>
        </p:sp>
      </p:grpSp>
      <p:sp>
        <p:nvSpPr>
          <p:cNvPr id="81926" name="Line 16"/>
          <p:cNvSpPr>
            <a:spLocks noChangeShapeType="1"/>
          </p:cNvSpPr>
          <p:nvPr/>
        </p:nvSpPr>
        <p:spPr bwMode="auto">
          <a:xfrm flipV="1">
            <a:off x="2740496" y="16002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7" name="Line 17"/>
          <p:cNvSpPr>
            <a:spLocks noChangeShapeType="1"/>
          </p:cNvSpPr>
          <p:nvPr/>
        </p:nvSpPr>
        <p:spPr bwMode="auto">
          <a:xfrm>
            <a:off x="4416896" y="1447800"/>
            <a:ext cx="2362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8" name="Line 18"/>
          <p:cNvSpPr>
            <a:spLocks noChangeShapeType="1"/>
          </p:cNvSpPr>
          <p:nvPr/>
        </p:nvSpPr>
        <p:spPr bwMode="auto">
          <a:xfrm>
            <a:off x="2588096" y="2133600"/>
            <a:ext cx="1295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9" name="Line 19"/>
          <p:cNvSpPr>
            <a:spLocks noChangeShapeType="1"/>
          </p:cNvSpPr>
          <p:nvPr/>
        </p:nvSpPr>
        <p:spPr bwMode="auto">
          <a:xfrm flipV="1">
            <a:off x="4493096" y="2362200"/>
            <a:ext cx="2133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8" name="Text Box 20"/>
          <p:cNvSpPr txBox="1">
            <a:spLocks noChangeArrowheads="1"/>
          </p:cNvSpPr>
          <p:nvPr/>
        </p:nvSpPr>
        <p:spPr bwMode="auto">
          <a:xfrm>
            <a:off x="0" y="3429000"/>
            <a:ext cx="9144000" cy="22288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活动</a:t>
            </a:r>
            <a:r>
              <a:rPr lang="en-US" altLang="zh-CN" sz="2800" b="1" smtClean="0">
                <a:effectLst>
                  <a:outerShdw blurRad="38100" dist="38100" dir="2700000" algn="tl">
                    <a:srgbClr val="DDDDDD"/>
                  </a:outerShdw>
                </a:effectLst>
              </a:rPr>
              <a:t>A</a:t>
            </a:r>
            <a:r>
              <a:rPr lang="zh-CN" altLang="en-US" sz="2800" b="1" smtClean="0">
                <a:effectLst>
                  <a:outerShdw blurRad="38100" dist="38100" dir="2700000" algn="tl">
                    <a:srgbClr val="DDDDDD"/>
                  </a:outerShdw>
                </a:effectLst>
              </a:rPr>
              <a:t>需要</a:t>
            </a:r>
            <a:r>
              <a:rPr lang="en-US" altLang="zh-CN" sz="2800" b="1" smtClean="0">
                <a:effectLst>
                  <a:outerShdw blurRad="38100" dist="38100" dir="2700000" algn="tl">
                    <a:srgbClr val="DDDDDD"/>
                  </a:outerShdw>
                </a:effectLst>
              </a:rPr>
              <a:t>3</a:t>
            </a:r>
            <a:r>
              <a:rPr lang="zh-CN" altLang="en-US" sz="2800" b="1" smtClean="0">
                <a:effectLst>
                  <a:outerShdw blurRad="38100" dist="38100" dir="2700000" algn="tl">
                    <a:srgbClr val="DDDDDD"/>
                  </a:outerShdw>
                </a:effectLst>
              </a:rPr>
              <a:t>天，活动</a:t>
            </a:r>
            <a:r>
              <a:rPr lang="en-US" altLang="zh-CN" sz="2800" b="1" smtClean="0">
                <a:effectLst>
                  <a:outerShdw blurRad="38100" dist="38100" dir="2700000" algn="tl">
                    <a:srgbClr val="DDDDDD"/>
                  </a:outerShdw>
                </a:effectLst>
              </a:rPr>
              <a:t>B</a:t>
            </a:r>
            <a:r>
              <a:rPr lang="zh-CN" altLang="en-US" sz="2800" b="1" smtClean="0">
                <a:effectLst>
                  <a:outerShdw blurRad="38100" dist="38100" dir="2700000" algn="tl">
                    <a:srgbClr val="DDDDDD"/>
                  </a:outerShdw>
                </a:effectLst>
              </a:rPr>
              <a:t>需要</a:t>
            </a:r>
            <a:r>
              <a:rPr lang="en-US" altLang="zh-CN" sz="2800" b="1" smtClean="0">
                <a:effectLst>
                  <a:outerShdw blurRad="38100" dist="38100" dir="2700000" algn="tl">
                    <a:srgbClr val="DDDDDD"/>
                  </a:outerShdw>
                </a:effectLst>
              </a:rPr>
              <a:t>5</a:t>
            </a:r>
            <a:r>
              <a:rPr lang="zh-CN" altLang="en-US" sz="2800" b="1" smtClean="0">
                <a:effectLst>
                  <a:outerShdw blurRad="38100" dist="38100" dir="2700000" algn="tl">
                    <a:srgbClr val="DDDDDD"/>
                  </a:outerShdw>
                </a:effectLst>
              </a:rPr>
              <a:t>天，</a:t>
            </a:r>
            <a:r>
              <a:rPr lang="en-US" altLang="zh-CN" sz="2800" b="1" smtClean="0">
                <a:effectLst>
                  <a:outerShdw blurRad="38100" dist="38100" dir="2700000" algn="tl">
                    <a:srgbClr val="DDDDDD"/>
                  </a:outerShdw>
                </a:effectLst>
              </a:rPr>
              <a:t>S</a:t>
            </a:r>
            <a:r>
              <a:rPr lang="zh-CN" altLang="en-US" sz="2800" b="1" smtClean="0">
                <a:effectLst>
                  <a:outerShdw blurRad="38100" dist="38100" dir="2700000" algn="tl">
                    <a:srgbClr val="DDDDDD"/>
                  </a:outerShdw>
                </a:effectLst>
              </a:rPr>
              <a:t>和</a:t>
            </a:r>
            <a:r>
              <a:rPr lang="en-US" altLang="zh-CN" sz="2800" b="1" smtClean="0">
                <a:effectLst>
                  <a:outerShdw blurRad="38100" dist="38100" dir="2700000" algn="tl">
                    <a:srgbClr val="DDDDDD"/>
                  </a:outerShdw>
                </a:effectLst>
              </a:rPr>
              <a:t>E</a:t>
            </a:r>
            <a:r>
              <a:rPr lang="zh-CN" altLang="en-US" sz="2800" b="1" smtClean="0">
                <a:effectLst>
                  <a:outerShdw blurRad="38100" dist="38100" dir="2700000" algn="tl">
                    <a:srgbClr val="DDDDDD"/>
                  </a:outerShdw>
                </a:effectLst>
              </a:rPr>
              <a:t>分别标记开始和结束。</a:t>
            </a:r>
          </a:p>
          <a:p>
            <a:pPr eaLnBrk="1" hangingPunct="1">
              <a:spcBef>
                <a:spcPct val="50000"/>
              </a:spcBef>
              <a:defRPr/>
            </a:pPr>
            <a:r>
              <a:rPr lang="zh-CN" altLang="en-US" sz="2800" b="1" smtClean="0">
                <a:effectLst>
                  <a:outerShdw blurRad="38100" dist="38100" dir="2700000" algn="tl">
                    <a:srgbClr val="DDDDDD"/>
                  </a:outerShdw>
                </a:effectLst>
              </a:rPr>
              <a:t>则活动</a:t>
            </a:r>
            <a:r>
              <a:rPr lang="en-US" altLang="zh-CN" sz="2800" b="1" smtClean="0">
                <a:effectLst>
                  <a:outerShdw blurRad="38100" dist="38100" dir="2700000" algn="tl">
                    <a:srgbClr val="DDDDDD"/>
                  </a:outerShdw>
                </a:effectLst>
              </a:rPr>
              <a:t>A</a:t>
            </a:r>
            <a:r>
              <a:rPr lang="zh-CN" altLang="en-US" sz="2800" b="1" smtClean="0">
                <a:effectLst>
                  <a:outerShdw blurRad="38100" dist="38100" dir="2700000" algn="tl">
                    <a:srgbClr val="DDDDDD"/>
                  </a:outerShdw>
                </a:effectLst>
              </a:rPr>
              <a:t>的可用时间为</a:t>
            </a:r>
            <a:r>
              <a:rPr lang="en-US" altLang="zh-CN" sz="2800" b="1" smtClean="0">
                <a:effectLst>
                  <a:outerShdw blurRad="38100" dist="38100" dir="2700000" algn="tl">
                    <a:srgbClr val="DDDDDD"/>
                  </a:outerShdw>
                </a:effectLst>
              </a:rPr>
              <a:t>5</a:t>
            </a:r>
            <a:r>
              <a:rPr lang="zh-CN" altLang="en-US" sz="2800" b="1" smtClean="0">
                <a:effectLst>
                  <a:outerShdw blurRad="38100" dist="38100" dir="2700000" algn="tl">
                    <a:srgbClr val="DDDDDD"/>
                  </a:outerShdw>
                </a:effectLst>
              </a:rPr>
              <a:t>，实际时间为</a:t>
            </a:r>
            <a:r>
              <a:rPr lang="en-US" altLang="zh-CN" sz="2800" b="1" smtClean="0">
                <a:effectLst>
                  <a:outerShdw blurRad="38100" dist="38100" dir="2700000" algn="tl">
                    <a:srgbClr val="DDDDDD"/>
                  </a:outerShdw>
                </a:effectLst>
              </a:rPr>
              <a:t>3</a:t>
            </a:r>
            <a:r>
              <a:rPr lang="zh-CN" altLang="en-US" sz="2800" b="1" smtClean="0">
                <a:effectLst>
                  <a:outerShdw blurRad="38100" dist="38100" dir="2700000" algn="tl">
                    <a:srgbClr val="DDDDDD"/>
                  </a:outerShdw>
                </a:effectLst>
              </a:rPr>
              <a:t>，空闲时间为</a:t>
            </a:r>
            <a:r>
              <a:rPr lang="en-US" altLang="zh-CN" sz="2800" b="1" smtClean="0">
                <a:effectLst>
                  <a:outerShdw blurRad="38100" dist="38100" dir="2700000" algn="tl">
                    <a:srgbClr val="DDDDDD"/>
                  </a:outerShdw>
                </a:effectLst>
              </a:rPr>
              <a:t>2</a:t>
            </a:r>
          </a:p>
          <a:p>
            <a:pPr eaLnBrk="1" hangingPunct="1">
              <a:spcBef>
                <a:spcPct val="50000"/>
              </a:spcBef>
              <a:defRPr/>
            </a:pPr>
            <a:r>
              <a:rPr lang="zh-CN" altLang="en-US" sz="2800" b="1" smtClean="0">
                <a:effectLst>
                  <a:outerShdw blurRad="38100" dist="38100" dir="2700000" algn="tl">
                    <a:srgbClr val="DDDDDD"/>
                  </a:outerShdw>
                </a:effectLst>
              </a:rPr>
              <a:t>关键路径经过节点</a:t>
            </a:r>
            <a:r>
              <a:rPr lang="en-US" altLang="zh-CN" sz="2800" b="1" smtClean="0">
                <a:effectLst>
                  <a:outerShdw blurRad="38100" dist="38100" dir="2700000" algn="tl">
                    <a:srgbClr val="DDDDDD"/>
                  </a:outerShdw>
                </a:effectLst>
              </a:rPr>
              <a:t>B</a:t>
            </a:r>
            <a:r>
              <a:rPr lang="zh-CN" altLang="en-US" sz="2800" b="1" smtClean="0">
                <a:effectLst>
                  <a:outerShdw blurRad="38100" dist="38100" dir="2700000" algn="tl">
                    <a:srgbClr val="DDDDDD"/>
                  </a:outerShdw>
                </a:effectLst>
              </a:rPr>
              <a:t>。</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520" y="-171400"/>
            <a:ext cx="7772400" cy="1143000"/>
          </a:xfrm>
        </p:spPr>
        <p:txBody>
          <a:bodyPr/>
          <a:lstStyle/>
          <a:p>
            <a:pPr>
              <a:defRPr/>
            </a:pPr>
            <a:r>
              <a:rPr lang="en-US" altLang="zh-CN" dirty="0">
                <a:effectLst>
                  <a:outerShdw blurRad="38100" dist="38100" dir="2700000" algn="tl">
                    <a:srgbClr val="C0C0C0"/>
                  </a:outerShdw>
                </a:effectLst>
                <a:cs typeface="+mj-cs"/>
              </a:rPr>
              <a:t>CPM</a:t>
            </a:r>
            <a:r>
              <a:rPr lang="zh-CN" altLang="en-US" dirty="0">
                <a:effectLst>
                  <a:outerShdw blurRad="38100" dist="38100" dir="2700000" algn="tl">
                    <a:srgbClr val="C0C0C0"/>
                  </a:outerShdw>
                </a:effectLst>
                <a:cs typeface="+mj-cs"/>
              </a:rPr>
              <a:t>法（</a:t>
            </a:r>
            <a:r>
              <a:rPr lang="en-US" altLang="zh-CN" dirty="0">
                <a:effectLst>
                  <a:outerShdw blurRad="38100" dist="38100" dir="2700000" algn="tl">
                    <a:srgbClr val="C0C0C0"/>
                  </a:outerShdw>
                </a:effectLst>
                <a:cs typeface="+mj-cs"/>
              </a:rPr>
              <a:t>II</a:t>
            </a:r>
            <a:r>
              <a:rPr lang="zh-CN" altLang="en-US" dirty="0">
                <a:effectLst>
                  <a:outerShdw blurRad="38100" dist="38100" dir="2700000" algn="tl">
                    <a:srgbClr val="C0C0C0"/>
                  </a:outerShdw>
                </a:effectLst>
                <a:cs typeface="+mj-cs"/>
              </a:rPr>
              <a:t>）</a:t>
            </a:r>
          </a:p>
        </p:txBody>
      </p:sp>
      <p:sp>
        <p:nvSpPr>
          <p:cNvPr id="23555" name="Rectangle 3"/>
          <p:cNvSpPr>
            <a:spLocks noGrp="1" noChangeArrowheads="1"/>
          </p:cNvSpPr>
          <p:nvPr>
            <p:ph idx="1"/>
          </p:nvPr>
        </p:nvSpPr>
        <p:spPr>
          <a:xfrm>
            <a:off x="0" y="981075"/>
            <a:ext cx="9144000" cy="5410200"/>
          </a:xfrm>
        </p:spPr>
        <p:txBody>
          <a:bodyPr/>
          <a:lstStyle/>
          <a:p>
            <a:pPr>
              <a:spcBef>
                <a:spcPct val="50000"/>
              </a:spcBef>
              <a:defRPr/>
            </a:pPr>
            <a:r>
              <a:rPr lang="zh-CN" altLang="en-US" dirty="0" smtClean="0">
                <a:latin typeface="Arial" charset="0"/>
                <a:ea typeface="宋体" charset="0"/>
              </a:rPr>
              <a:t>正推法</a:t>
            </a:r>
            <a:r>
              <a:rPr lang="en-US" altLang="zh-CN" dirty="0" smtClean="0">
                <a:latin typeface="Arial" charset="0"/>
                <a:ea typeface="宋体" charset="0"/>
              </a:rPr>
              <a:t> </a:t>
            </a:r>
            <a:endParaRPr lang="zh-CN" altLang="en-US" dirty="0">
              <a:latin typeface="Arial" charset="0"/>
              <a:ea typeface="宋体" charset="0"/>
            </a:endParaRPr>
          </a:p>
          <a:p>
            <a:pPr lvl="1">
              <a:spcBef>
                <a:spcPct val="50000"/>
              </a:spcBef>
              <a:defRPr/>
            </a:pPr>
            <a:r>
              <a:rPr lang="zh-CN" altLang="en-US" dirty="0">
                <a:latin typeface="Arial" charset="0"/>
                <a:ea typeface="宋体" charset="0"/>
              </a:rPr>
              <a:t>按照时间顺序，计算各个任务的</a:t>
            </a:r>
            <a:r>
              <a:rPr lang="zh-CN" altLang="en-US" dirty="0">
                <a:solidFill>
                  <a:schemeClr val="accent2"/>
                </a:solidFill>
                <a:latin typeface="Arial" charset="0"/>
                <a:ea typeface="宋体" charset="0"/>
              </a:rPr>
              <a:t>最早开始时间</a:t>
            </a:r>
          </a:p>
          <a:p>
            <a:pPr lvl="1">
              <a:spcBef>
                <a:spcPct val="50000"/>
              </a:spcBef>
              <a:defRPr/>
            </a:pPr>
            <a:r>
              <a:rPr lang="zh-CN" altLang="en-US" dirty="0">
                <a:latin typeface="Arial" charset="0"/>
                <a:ea typeface="宋体" charset="0"/>
              </a:rPr>
              <a:t>首先确定项目的开始时间</a:t>
            </a:r>
          </a:p>
          <a:p>
            <a:pPr lvl="1">
              <a:spcBef>
                <a:spcPct val="50000"/>
              </a:spcBef>
              <a:defRPr/>
            </a:pPr>
            <a:r>
              <a:rPr lang="zh-CN" altLang="en-US" dirty="0">
                <a:latin typeface="Arial" charset="0"/>
                <a:ea typeface="宋体" charset="0"/>
              </a:rPr>
              <a:t>项目的开始时间是第一个任务的最早开始时间</a:t>
            </a:r>
          </a:p>
          <a:p>
            <a:pPr lvl="1">
              <a:spcBef>
                <a:spcPct val="50000"/>
              </a:spcBef>
              <a:defRPr/>
            </a:pPr>
            <a:r>
              <a:rPr lang="zh-CN" altLang="en-US" dirty="0">
                <a:latin typeface="Arial" charset="0"/>
                <a:ea typeface="宋体" charset="0"/>
              </a:rPr>
              <a:t>当一个任务</a:t>
            </a:r>
            <a:r>
              <a:rPr lang="en-US" altLang="zh-CN" dirty="0">
                <a:latin typeface="Arial" charset="0"/>
                <a:ea typeface="宋体" charset="0"/>
              </a:rPr>
              <a:t>A</a:t>
            </a:r>
            <a:r>
              <a:rPr lang="zh-CN" altLang="en-US" dirty="0">
                <a:latin typeface="Arial" charset="0"/>
                <a:ea typeface="宋体" charset="0"/>
              </a:rPr>
              <a:t>有多个前置任务时，选择其中</a:t>
            </a:r>
            <a:r>
              <a:rPr lang="zh-CN" altLang="en-US" dirty="0">
                <a:solidFill>
                  <a:schemeClr val="accent2"/>
                </a:solidFill>
                <a:latin typeface="Arial" charset="0"/>
                <a:ea typeface="宋体" charset="0"/>
              </a:rPr>
              <a:t>最大</a:t>
            </a:r>
            <a:r>
              <a:rPr lang="zh-CN" altLang="en-US" dirty="0">
                <a:latin typeface="Arial" charset="0"/>
                <a:ea typeface="宋体" charset="0"/>
              </a:rPr>
              <a:t>的最早完成日期作为</a:t>
            </a:r>
            <a:r>
              <a:rPr lang="en-US" altLang="zh-CN" dirty="0">
                <a:latin typeface="Arial" charset="0"/>
                <a:ea typeface="宋体" charset="0"/>
              </a:rPr>
              <a:t>A</a:t>
            </a:r>
            <a:r>
              <a:rPr lang="zh-CN" altLang="en-US" dirty="0">
                <a:latin typeface="Arial" charset="0"/>
                <a:ea typeface="宋体" charset="0"/>
              </a:rPr>
              <a:t>的最早开始日期</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528" y="-171400"/>
            <a:ext cx="7772400" cy="1143000"/>
          </a:xfrm>
        </p:spPr>
        <p:txBody>
          <a:bodyPr/>
          <a:lstStyle/>
          <a:p>
            <a:pPr>
              <a:defRPr/>
            </a:pPr>
            <a:r>
              <a:rPr lang="en-US" altLang="zh-CN" dirty="0">
                <a:effectLst>
                  <a:outerShdw blurRad="38100" dist="38100" dir="2700000" algn="tl">
                    <a:srgbClr val="C0C0C0"/>
                  </a:outerShdw>
                </a:effectLst>
                <a:cs typeface="+mj-cs"/>
              </a:rPr>
              <a:t>CPM</a:t>
            </a:r>
            <a:r>
              <a:rPr lang="zh-CN" altLang="en-US" dirty="0">
                <a:effectLst>
                  <a:outerShdw blurRad="38100" dist="38100" dir="2700000" algn="tl">
                    <a:srgbClr val="C0C0C0"/>
                  </a:outerShdw>
                </a:effectLst>
                <a:cs typeface="+mj-cs"/>
              </a:rPr>
              <a:t>法（</a:t>
            </a:r>
            <a:r>
              <a:rPr lang="en-US" altLang="zh-CN" dirty="0">
                <a:effectLst>
                  <a:outerShdw blurRad="38100" dist="38100" dir="2700000" algn="tl">
                    <a:srgbClr val="C0C0C0"/>
                  </a:outerShdw>
                </a:effectLst>
                <a:cs typeface="+mj-cs"/>
              </a:rPr>
              <a:t>III</a:t>
            </a:r>
            <a:r>
              <a:rPr lang="zh-CN" altLang="en-US" dirty="0">
                <a:effectLst>
                  <a:outerShdw blurRad="38100" dist="38100" dir="2700000" algn="tl">
                    <a:srgbClr val="C0C0C0"/>
                  </a:outerShdw>
                </a:effectLst>
                <a:cs typeface="+mj-cs"/>
              </a:rPr>
              <a:t>）</a:t>
            </a:r>
          </a:p>
        </p:txBody>
      </p:sp>
      <p:sp>
        <p:nvSpPr>
          <p:cNvPr id="24579" name="Rectangle 3"/>
          <p:cNvSpPr>
            <a:spLocks noGrp="1" noChangeArrowheads="1"/>
          </p:cNvSpPr>
          <p:nvPr>
            <p:ph idx="1"/>
          </p:nvPr>
        </p:nvSpPr>
        <p:spPr>
          <a:xfrm>
            <a:off x="0" y="836712"/>
            <a:ext cx="9144000" cy="5181600"/>
          </a:xfrm>
        </p:spPr>
        <p:txBody>
          <a:bodyPr/>
          <a:lstStyle/>
          <a:p>
            <a:pPr>
              <a:spcBef>
                <a:spcPct val="50000"/>
              </a:spcBef>
              <a:defRPr/>
            </a:pPr>
            <a:r>
              <a:rPr lang="zh-CN" altLang="en-US" dirty="0">
                <a:latin typeface="Arial" charset="0"/>
                <a:ea typeface="宋体" charset="0"/>
              </a:rPr>
              <a:t>逆推法</a:t>
            </a:r>
          </a:p>
          <a:p>
            <a:pPr lvl="1">
              <a:spcBef>
                <a:spcPct val="50000"/>
              </a:spcBef>
              <a:defRPr/>
            </a:pPr>
            <a:r>
              <a:rPr lang="zh-CN" altLang="en-US" dirty="0">
                <a:latin typeface="Arial" charset="0"/>
                <a:ea typeface="宋体" charset="0"/>
              </a:rPr>
              <a:t>按照逆时间顺序，计算各个任务的</a:t>
            </a:r>
            <a:r>
              <a:rPr lang="zh-CN" altLang="en-US" dirty="0">
                <a:solidFill>
                  <a:schemeClr val="accent2"/>
                </a:solidFill>
                <a:latin typeface="Arial" charset="0"/>
                <a:ea typeface="宋体" charset="0"/>
              </a:rPr>
              <a:t>最晚开始时间</a:t>
            </a:r>
            <a:r>
              <a:rPr lang="zh-CN" altLang="en-US" dirty="0">
                <a:latin typeface="Arial" charset="0"/>
                <a:ea typeface="宋体" charset="0"/>
              </a:rPr>
              <a:t>和</a:t>
            </a:r>
            <a:r>
              <a:rPr lang="zh-CN" altLang="en-US" dirty="0">
                <a:solidFill>
                  <a:schemeClr val="accent2"/>
                </a:solidFill>
                <a:latin typeface="Arial" charset="0"/>
                <a:ea typeface="宋体" charset="0"/>
              </a:rPr>
              <a:t>最晚完成时间</a:t>
            </a:r>
            <a:r>
              <a:rPr lang="zh-CN" altLang="en-US" dirty="0">
                <a:latin typeface="Arial" charset="0"/>
                <a:ea typeface="宋体" charset="0"/>
              </a:rPr>
              <a:t>的方法</a:t>
            </a:r>
          </a:p>
          <a:p>
            <a:pPr lvl="1">
              <a:spcBef>
                <a:spcPct val="50000"/>
              </a:spcBef>
              <a:defRPr/>
            </a:pPr>
            <a:r>
              <a:rPr lang="zh-CN" altLang="en-US" dirty="0">
                <a:latin typeface="Arial" charset="0"/>
                <a:ea typeface="宋体" charset="0"/>
              </a:rPr>
              <a:t>首先确定项目的完成时间</a:t>
            </a:r>
          </a:p>
          <a:p>
            <a:pPr lvl="1">
              <a:spcBef>
                <a:spcPct val="50000"/>
              </a:spcBef>
              <a:defRPr/>
            </a:pPr>
            <a:r>
              <a:rPr lang="zh-CN" altLang="en-US" dirty="0">
                <a:latin typeface="Arial" charset="0"/>
                <a:ea typeface="宋体" charset="0"/>
              </a:rPr>
              <a:t>项目的完成时间是网络图中最后一个任务的最晚完成时间</a:t>
            </a:r>
          </a:p>
          <a:p>
            <a:pPr lvl="1">
              <a:spcBef>
                <a:spcPct val="50000"/>
              </a:spcBef>
              <a:defRPr/>
            </a:pPr>
            <a:r>
              <a:rPr lang="zh-CN" altLang="en-US" dirty="0">
                <a:latin typeface="Arial" charset="0"/>
                <a:ea typeface="宋体" charset="0"/>
              </a:rPr>
              <a:t>当一个前置任务有多个后置任务时，选择其中</a:t>
            </a:r>
            <a:r>
              <a:rPr lang="zh-CN" altLang="en-US" dirty="0">
                <a:solidFill>
                  <a:schemeClr val="accent2"/>
                </a:solidFill>
                <a:latin typeface="Arial" charset="0"/>
                <a:ea typeface="宋体" charset="0"/>
              </a:rPr>
              <a:t>最小</a:t>
            </a:r>
            <a:r>
              <a:rPr lang="zh-CN" altLang="en-US" dirty="0">
                <a:latin typeface="Arial" charset="0"/>
                <a:ea typeface="宋体" charset="0"/>
              </a:rPr>
              <a:t>的最晚开始日期作为其前置任务的最晚完成日期。</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1520" y="-90264"/>
            <a:ext cx="7772400" cy="1143000"/>
          </a:xfrm>
        </p:spPr>
        <p:txBody>
          <a:bodyPr/>
          <a:lstStyle/>
          <a:p>
            <a:pPr>
              <a:defRPr/>
            </a:pPr>
            <a:r>
              <a:rPr lang="en-US" altLang="zh-CN" dirty="0">
                <a:effectLst>
                  <a:outerShdw blurRad="38100" dist="38100" dir="2700000" algn="tl">
                    <a:srgbClr val="C0C0C0"/>
                  </a:outerShdw>
                </a:effectLst>
                <a:cs typeface="+mj-cs"/>
              </a:rPr>
              <a:t>CPM</a:t>
            </a:r>
            <a:r>
              <a:rPr lang="zh-CN" altLang="en-US" dirty="0">
                <a:effectLst>
                  <a:outerShdw blurRad="38100" dist="38100" dir="2700000" algn="tl">
                    <a:srgbClr val="C0C0C0"/>
                  </a:outerShdw>
                </a:effectLst>
                <a:cs typeface="+mj-cs"/>
              </a:rPr>
              <a:t>法（例）</a:t>
            </a:r>
          </a:p>
        </p:txBody>
      </p:sp>
      <p:pic>
        <p:nvPicPr>
          <p:cNvPr id="84994" name="Picture 4" descr="H:\软件工程\2009\图\chapter 18\未标题-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13" y="1219200"/>
            <a:ext cx="700563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txBox="1">
            <a:spLocks noChangeArrowheads="1"/>
          </p:cNvSpPr>
          <p:nvPr/>
        </p:nvSpPr>
        <p:spPr bwMode="auto">
          <a:xfrm>
            <a:off x="323850" y="4652963"/>
            <a:ext cx="8382000" cy="5191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注意：此处用边来表示活动</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7" name="Group 198"/>
          <p:cNvGrpSpPr>
            <a:grpSpLocks/>
          </p:cNvGrpSpPr>
          <p:nvPr/>
        </p:nvGrpSpPr>
        <p:grpSpPr bwMode="auto">
          <a:xfrm>
            <a:off x="539552" y="0"/>
            <a:ext cx="7924800" cy="6786563"/>
            <a:chOff x="-3" y="-3"/>
            <a:chExt cx="2254" cy="6150"/>
          </a:xfrm>
        </p:grpSpPr>
        <p:grpSp>
          <p:nvGrpSpPr>
            <p:cNvPr id="86018" name="Group 196"/>
            <p:cNvGrpSpPr>
              <a:grpSpLocks/>
            </p:cNvGrpSpPr>
            <p:nvPr/>
          </p:nvGrpSpPr>
          <p:grpSpPr bwMode="auto">
            <a:xfrm>
              <a:off x="0" y="0"/>
              <a:ext cx="2248" cy="6144"/>
              <a:chOff x="0" y="0"/>
              <a:chExt cx="2248" cy="6144"/>
            </a:xfrm>
          </p:grpSpPr>
          <p:grpSp>
            <p:nvGrpSpPr>
              <p:cNvPr id="86020" name="Group 69"/>
              <p:cNvGrpSpPr>
                <a:grpSpLocks/>
              </p:cNvGrpSpPr>
              <p:nvPr/>
            </p:nvGrpSpPr>
            <p:grpSpPr bwMode="auto">
              <a:xfrm>
                <a:off x="0" y="0"/>
                <a:ext cx="362" cy="384"/>
                <a:chOff x="0" y="0"/>
                <a:chExt cx="362" cy="384"/>
              </a:xfrm>
            </p:grpSpPr>
            <p:sp>
              <p:nvSpPr>
                <p:cNvPr id="18436" name="Rectangle 4"/>
                <p:cNvSpPr>
                  <a:spLocks noChangeArrowheads="1"/>
                </p:cNvSpPr>
                <p:nvPr/>
              </p:nvSpPr>
              <p:spPr bwMode="auto">
                <a:xfrm>
                  <a:off x="43" y="0"/>
                  <a:ext cx="276" cy="384"/>
                </a:xfrm>
                <a:prstGeom prst="rect">
                  <a:avLst/>
                </a:prstGeom>
                <a:noFill/>
                <a:ln w="9525">
                  <a:noFill/>
                  <a:miter lim="800000"/>
                  <a:headEnd/>
                  <a:tailEnd/>
                </a:ln>
                <a:effectLst/>
              </p:spPr>
              <p:txBody>
                <a:bodyPr/>
                <a:lstStyle/>
                <a:p>
                  <a:pPr algn="ctr">
                    <a:defRPr/>
                  </a:pPr>
                  <a:r>
                    <a:rPr lang="zh-CN" altLang="en-US" b="1">
                      <a:effectLst>
                        <a:outerShdw blurRad="38100" dist="38100" dir="2700000" algn="tl">
                          <a:srgbClr val="DDDDDD"/>
                        </a:outerShdw>
                      </a:effectLst>
                      <a:latin typeface="宋体" charset="0"/>
                    </a:rPr>
                    <a:t>活动</a:t>
                  </a:r>
                  <a:endParaRPr lang="zh-CN" altLang="en-US"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211" name="Rectangle 68"/>
                <p:cNvSpPr>
                  <a:spLocks noChangeArrowheads="1"/>
                </p:cNvSpPr>
                <p:nvPr/>
              </p:nvSpPr>
              <p:spPr bwMode="auto">
                <a:xfrm>
                  <a:off x="0" y="0"/>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1" name="Group 71"/>
              <p:cNvGrpSpPr>
                <a:grpSpLocks/>
              </p:cNvGrpSpPr>
              <p:nvPr/>
            </p:nvGrpSpPr>
            <p:grpSpPr bwMode="auto">
              <a:xfrm>
                <a:off x="362" y="0"/>
                <a:ext cx="682" cy="384"/>
                <a:chOff x="362" y="0"/>
                <a:chExt cx="682" cy="384"/>
              </a:xfrm>
            </p:grpSpPr>
            <p:sp>
              <p:nvSpPr>
                <p:cNvPr id="18437" name="Rectangle 5"/>
                <p:cNvSpPr>
                  <a:spLocks noChangeArrowheads="1"/>
                </p:cNvSpPr>
                <p:nvPr/>
              </p:nvSpPr>
              <p:spPr bwMode="auto">
                <a:xfrm>
                  <a:off x="405" y="0"/>
                  <a:ext cx="596" cy="384"/>
                </a:xfrm>
                <a:prstGeom prst="rect">
                  <a:avLst/>
                </a:prstGeom>
                <a:noFill/>
                <a:ln w="9525">
                  <a:noFill/>
                  <a:miter lim="800000"/>
                  <a:headEnd/>
                  <a:tailEnd/>
                </a:ln>
                <a:effectLst/>
              </p:spPr>
              <p:txBody>
                <a:bodyPr/>
                <a:lstStyle/>
                <a:p>
                  <a:pPr algn="ctr">
                    <a:defRPr/>
                  </a:pPr>
                  <a:r>
                    <a:rPr lang="zh-CN" altLang="en-US" b="1">
                      <a:effectLst>
                        <a:outerShdw blurRad="38100" dist="38100" dir="2700000" algn="tl">
                          <a:srgbClr val="DDDDDD"/>
                        </a:outerShdw>
                      </a:effectLst>
                      <a:latin typeface="宋体" charset="0"/>
                    </a:rPr>
                    <a:t>最早开始时间</a:t>
                  </a:r>
                  <a:endParaRPr lang="zh-CN" altLang="en-US"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209" name="Rectangle 70"/>
                <p:cNvSpPr>
                  <a:spLocks noChangeArrowheads="1"/>
                </p:cNvSpPr>
                <p:nvPr/>
              </p:nvSpPr>
              <p:spPr bwMode="auto">
                <a:xfrm>
                  <a:off x="362"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2" name="Group 73"/>
              <p:cNvGrpSpPr>
                <a:grpSpLocks/>
              </p:cNvGrpSpPr>
              <p:nvPr/>
            </p:nvGrpSpPr>
            <p:grpSpPr bwMode="auto">
              <a:xfrm>
                <a:off x="1044" y="0"/>
                <a:ext cx="682" cy="384"/>
                <a:chOff x="1044" y="0"/>
                <a:chExt cx="682" cy="384"/>
              </a:xfrm>
            </p:grpSpPr>
            <p:sp>
              <p:nvSpPr>
                <p:cNvPr id="18438" name="Rectangle 6"/>
                <p:cNvSpPr>
                  <a:spLocks noChangeArrowheads="1"/>
                </p:cNvSpPr>
                <p:nvPr/>
              </p:nvSpPr>
              <p:spPr bwMode="auto">
                <a:xfrm>
                  <a:off x="1087" y="0"/>
                  <a:ext cx="596" cy="384"/>
                </a:xfrm>
                <a:prstGeom prst="rect">
                  <a:avLst/>
                </a:prstGeom>
                <a:noFill/>
                <a:ln w="9525">
                  <a:noFill/>
                  <a:miter lim="800000"/>
                  <a:headEnd/>
                  <a:tailEnd/>
                </a:ln>
                <a:effectLst/>
              </p:spPr>
              <p:txBody>
                <a:bodyPr/>
                <a:lstStyle/>
                <a:p>
                  <a:pPr algn="ctr">
                    <a:defRPr/>
                  </a:pPr>
                  <a:r>
                    <a:rPr lang="zh-CN" altLang="en-US" b="1">
                      <a:effectLst>
                        <a:outerShdw blurRad="38100" dist="38100" dir="2700000" algn="tl">
                          <a:srgbClr val="DDDDDD"/>
                        </a:outerShdw>
                      </a:effectLst>
                      <a:latin typeface="宋体" charset="0"/>
                    </a:rPr>
                    <a:t>最晚开始时间</a:t>
                  </a:r>
                  <a:endParaRPr lang="zh-CN" altLang="en-US"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207" name="Rectangle 72"/>
                <p:cNvSpPr>
                  <a:spLocks noChangeArrowheads="1"/>
                </p:cNvSpPr>
                <p:nvPr/>
              </p:nvSpPr>
              <p:spPr bwMode="auto">
                <a:xfrm>
                  <a:off x="1044"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3" name="Group 75"/>
              <p:cNvGrpSpPr>
                <a:grpSpLocks/>
              </p:cNvGrpSpPr>
              <p:nvPr/>
            </p:nvGrpSpPr>
            <p:grpSpPr bwMode="auto">
              <a:xfrm>
                <a:off x="1726" y="0"/>
                <a:ext cx="522" cy="384"/>
                <a:chOff x="1726" y="0"/>
                <a:chExt cx="522" cy="384"/>
              </a:xfrm>
            </p:grpSpPr>
            <p:sp>
              <p:nvSpPr>
                <p:cNvPr id="18439" name="Rectangle 7"/>
                <p:cNvSpPr>
                  <a:spLocks noChangeArrowheads="1"/>
                </p:cNvSpPr>
                <p:nvPr/>
              </p:nvSpPr>
              <p:spPr bwMode="auto">
                <a:xfrm>
                  <a:off x="1769" y="0"/>
                  <a:ext cx="436" cy="384"/>
                </a:xfrm>
                <a:prstGeom prst="rect">
                  <a:avLst/>
                </a:prstGeom>
                <a:noFill/>
                <a:ln w="9525">
                  <a:noFill/>
                  <a:miter lim="800000"/>
                  <a:headEnd/>
                  <a:tailEnd/>
                </a:ln>
                <a:effectLst/>
              </p:spPr>
              <p:txBody>
                <a:bodyPr/>
                <a:lstStyle/>
                <a:p>
                  <a:pPr algn="ctr">
                    <a:defRPr/>
                  </a:pPr>
                  <a:r>
                    <a:rPr lang="zh-CN" altLang="en-US" b="1">
                      <a:effectLst>
                        <a:outerShdw blurRad="38100" dist="38100" dir="2700000" algn="tl">
                          <a:srgbClr val="DDDDDD"/>
                        </a:outerShdw>
                      </a:effectLst>
                      <a:latin typeface="宋体" charset="0"/>
                    </a:rPr>
                    <a:t>空闲时间</a:t>
                  </a:r>
                  <a:endParaRPr lang="zh-CN" altLang="en-US"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205" name="Rectangle 74"/>
                <p:cNvSpPr>
                  <a:spLocks noChangeArrowheads="1"/>
                </p:cNvSpPr>
                <p:nvPr/>
              </p:nvSpPr>
              <p:spPr bwMode="auto">
                <a:xfrm>
                  <a:off x="1726"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4" name="Group 77"/>
              <p:cNvGrpSpPr>
                <a:grpSpLocks/>
              </p:cNvGrpSpPr>
              <p:nvPr/>
            </p:nvGrpSpPr>
            <p:grpSpPr bwMode="auto">
              <a:xfrm>
                <a:off x="0" y="384"/>
                <a:ext cx="362" cy="384"/>
                <a:chOff x="0" y="384"/>
                <a:chExt cx="362" cy="384"/>
              </a:xfrm>
            </p:grpSpPr>
            <p:sp>
              <p:nvSpPr>
                <p:cNvPr id="18440" name="Rectangle 8"/>
                <p:cNvSpPr>
                  <a:spLocks noChangeArrowheads="1"/>
                </p:cNvSpPr>
                <p:nvPr/>
              </p:nvSpPr>
              <p:spPr bwMode="auto">
                <a:xfrm>
                  <a:off x="43" y="384"/>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AB</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203" name="Rectangle 76"/>
                <p:cNvSpPr>
                  <a:spLocks noChangeArrowheads="1"/>
                </p:cNvSpPr>
                <p:nvPr/>
              </p:nvSpPr>
              <p:spPr bwMode="auto">
                <a:xfrm>
                  <a:off x="0" y="384"/>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5" name="Group 79"/>
              <p:cNvGrpSpPr>
                <a:grpSpLocks/>
              </p:cNvGrpSpPr>
              <p:nvPr/>
            </p:nvGrpSpPr>
            <p:grpSpPr bwMode="auto">
              <a:xfrm>
                <a:off x="362" y="384"/>
                <a:ext cx="682" cy="384"/>
                <a:chOff x="362" y="384"/>
                <a:chExt cx="682" cy="384"/>
              </a:xfrm>
            </p:grpSpPr>
            <p:sp>
              <p:nvSpPr>
                <p:cNvPr id="18441" name="Rectangle 9"/>
                <p:cNvSpPr>
                  <a:spLocks noChangeArrowheads="1"/>
                </p:cNvSpPr>
                <p:nvPr/>
              </p:nvSpPr>
              <p:spPr bwMode="auto">
                <a:xfrm>
                  <a:off x="405" y="38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201" name="Rectangle 78"/>
                <p:cNvSpPr>
                  <a:spLocks noChangeArrowheads="1"/>
                </p:cNvSpPr>
                <p:nvPr/>
              </p:nvSpPr>
              <p:spPr bwMode="auto">
                <a:xfrm>
                  <a:off x="362" y="38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6" name="Group 81"/>
              <p:cNvGrpSpPr>
                <a:grpSpLocks/>
              </p:cNvGrpSpPr>
              <p:nvPr/>
            </p:nvGrpSpPr>
            <p:grpSpPr bwMode="auto">
              <a:xfrm>
                <a:off x="1044" y="384"/>
                <a:ext cx="682" cy="384"/>
                <a:chOff x="1044" y="384"/>
                <a:chExt cx="682" cy="384"/>
              </a:xfrm>
            </p:grpSpPr>
            <p:sp>
              <p:nvSpPr>
                <p:cNvPr id="18442" name="Rectangle 10"/>
                <p:cNvSpPr>
                  <a:spLocks noChangeArrowheads="1"/>
                </p:cNvSpPr>
                <p:nvPr/>
              </p:nvSpPr>
              <p:spPr bwMode="auto">
                <a:xfrm>
                  <a:off x="1087" y="38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22</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99" name="Rectangle 80"/>
                <p:cNvSpPr>
                  <a:spLocks noChangeArrowheads="1"/>
                </p:cNvSpPr>
                <p:nvPr/>
              </p:nvSpPr>
              <p:spPr bwMode="auto">
                <a:xfrm>
                  <a:off x="1044" y="38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7" name="Group 83"/>
              <p:cNvGrpSpPr>
                <a:grpSpLocks/>
              </p:cNvGrpSpPr>
              <p:nvPr/>
            </p:nvGrpSpPr>
            <p:grpSpPr bwMode="auto">
              <a:xfrm>
                <a:off x="1726" y="384"/>
                <a:ext cx="522" cy="384"/>
                <a:chOff x="1726" y="384"/>
                <a:chExt cx="522" cy="384"/>
              </a:xfrm>
            </p:grpSpPr>
            <p:sp>
              <p:nvSpPr>
                <p:cNvPr id="18443" name="Rectangle 11"/>
                <p:cNvSpPr>
                  <a:spLocks noChangeArrowheads="1"/>
                </p:cNvSpPr>
                <p:nvPr/>
              </p:nvSpPr>
              <p:spPr bwMode="auto">
                <a:xfrm>
                  <a:off x="1769" y="384"/>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97" name="Rectangle 82"/>
                <p:cNvSpPr>
                  <a:spLocks noChangeArrowheads="1"/>
                </p:cNvSpPr>
                <p:nvPr/>
              </p:nvSpPr>
              <p:spPr bwMode="auto">
                <a:xfrm>
                  <a:off x="1726" y="384"/>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8" name="Group 85"/>
              <p:cNvGrpSpPr>
                <a:grpSpLocks/>
              </p:cNvGrpSpPr>
              <p:nvPr/>
            </p:nvGrpSpPr>
            <p:grpSpPr bwMode="auto">
              <a:xfrm>
                <a:off x="0" y="768"/>
                <a:ext cx="362" cy="384"/>
                <a:chOff x="0" y="768"/>
                <a:chExt cx="362" cy="384"/>
              </a:xfrm>
            </p:grpSpPr>
            <p:sp>
              <p:nvSpPr>
                <p:cNvPr id="18444" name="Rectangle 12"/>
                <p:cNvSpPr>
                  <a:spLocks noChangeArrowheads="1"/>
                </p:cNvSpPr>
                <p:nvPr/>
              </p:nvSpPr>
              <p:spPr bwMode="auto">
                <a:xfrm>
                  <a:off x="43" y="768"/>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AC</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95" name="Rectangle 84"/>
                <p:cNvSpPr>
                  <a:spLocks noChangeArrowheads="1"/>
                </p:cNvSpPr>
                <p:nvPr/>
              </p:nvSpPr>
              <p:spPr bwMode="auto">
                <a:xfrm>
                  <a:off x="0" y="768"/>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29" name="Group 87"/>
              <p:cNvGrpSpPr>
                <a:grpSpLocks/>
              </p:cNvGrpSpPr>
              <p:nvPr/>
            </p:nvGrpSpPr>
            <p:grpSpPr bwMode="auto">
              <a:xfrm>
                <a:off x="362" y="768"/>
                <a:ext cx="682" cy="384"/>
                <a:chOff x="362" y="768"/>
                <a:chExt cx="682" cy="384"/>
              </a:xfrm>
            </p:grpSpPr>
            <p:sp>
              <p:nvSpPr>
                <p:cNvPr id="18445" name="Rectangle 13"/>
                <p:cNvSpPr>
                  <a:spLocks noChangeArrowheads="1"/>
                </p:cNvSpPr>
                <p:nvPr/>
              </p:nvSpPr>
              <p:spPr bwMode="auto">
                <a:xfrm>
                  <a:off x="405" y="768"/>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93" name="Rectangle 86"/>
                <p:cNvSpPr>
                  <a:spLocks noChangeArrowheads="1"/>
                </p:cNvSpPr>
                <p:nvPr/>
              </p:nvSpPr>
              <p:spPr bwMode="auto">
                <a:xfrm>
                  <a:off x="362" y="76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0" name="Group 89"/>
              <p:cNvGrpSpPr>
                <a:grpSpLocks/>
              </p:cNvGrpSpPr>
              <p:nvPr/>
            </p:nvGrpSpPr>
            <p:grpSpPr bwMode="auto">
              <a:xfrm>
                <a:off x="1044" y="768"/>
                <a:ext cx="682" cy="384"/>
                <a:chOff x="1044" y="768"/>
                <a:chExt cx="682" cy="384"/>
              </a:xfrm>
            </p:grpSpPr>
            <p:sp>
              <p:nvSpPr>
                <p:cNvPr id="18446" name="Rectangle 14"/>
                <p:cNvSpPr>
                  <a:spLocks noChangeArrowheads="1"/>
                </p:cNvSpPr>
                <p:nvPr/>
              </p:nvSpPr>
              <p:spPr bwMode="auto">
                <a:xfrm>
                  <a:off x="1087" y="768"/>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91" name="Rectangle 88"/>
                <p:cNvSpPr>
                  <a:spLocks noChangeArrowheads="1"/>
                </p:cNvSpPr>
                <p:nvPr/>
              </p:nvSpPr>
              <p:spPr bwMode="auto">
                <a:xfrm>
                  <a:off x="1044" y="76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1" name="Group 91"/>
              <p:cNvGrpSpPr>
                <a:grpSpLocks/>
              </p:cNvGrpSpPr>
              <p:nvPr/>
            </p:nvGrpSpPr>
            <p:grpSpPr bwMode="auto">
              <a:xfrm>
                <a:off x="1726" y="768"/>
                <a:ext cx="522" cy="384"/>
                <a:chOff x="1726" y="768"/>
                <a:chExt cx="522" cy="384"/>
              </a:xfrm>
            </p:grpSpPr>
            <p:sp>
              <p:nvSpPr>
                <p:cNvPr id="18447" name="Rectangle 15"/>
                <p:cNvSpPr>
                  <a:spLocks noChangeArrowheads="1"/>
                </p:cNvSpPr>
                <p:nvPr/>
              </p:nvSpPr>
              <p:spPr bwMode="auto">
                <a:xfrm>
                  <a:off x="1769" y="768"/>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8</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89" name="Rectangle 90"/>
                <p:cNvSpPr>
                  <a:spLocks noChangeArrowheads="1"/>
                </p:cNvSpPr>
                <p:nvPr/>
              </p:nvSpPr>
              <p:spPr bwMode="auto">
                <a:xfrm>
                  <a:off x="1726" y="768"/>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2" name="Group 93"/>
              <p:cNvGrpSpPr>
                <a:grpSpLocks/>
              </p:cNvGrpSpPr>
              <p:nvPr/>
            </p:nvGrpSpPr>
            <p:grpSpPr bwMode="auto">
              <a:xfrm>
                <a:off x="0" y="1152"/>
                <a:ext cx="362" cy="384"/>
                <a:chOff x="0" y="1152"/>
                <a:chExt cx="362" cy="384"/>
              </a:xfrm>
            </p:grpSpPr>
            <p:sp>
              <p:nvSpPr>
                <p:cNvPr id="18448" name="Rectangle 16"/>
                <p:cNvSpPr>
                  <a:spLocks noChangeArrowheads="1"/>
                </p:cNvSpPr>
                <p:nvPr/>
              </p:nvSpPr>
              <p:spPr bwMode="auto">
                <a:xfrm>
                  <a:off x="43" y="1152"/>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AD</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87" name="Rectangle 92"/>
                <p:cNvSpPr>
                  <a:spLocks noChangeArrowheads="1"/>
                </p:cNvSpPr>
                <p:nvPr/>
              </p:nvSpPr>
              <p:spPr bwMode="auto">
                <a:xfrm>
                  <a:off x="0" y="1152"/>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3" name="Group 95"/>
              <p:cNvGrpSpPr>
                <a:grpSpLocks/>
              </p:cNvGrpSpPr>
              <p:nvPr/>
            </p:nvGrpSpPr>
            <p:grpSpPr bwMode="auto">
              <a:xfrm>
                <a:off x="362" y="1152"/>
                <a:ext cx="682" cy="384"/>
                <a:chOff x="362" y="1152"/>
                <a:chExt cx="682" cy="384"/>
              </a:xfrm>
            </p:grpSpPr>
            <p:sp>
              <p:nvSpPr>
                <p:cNvPr id="18449" name="Rectangle 17"/>
                <p:cNvSpPr>
                  <a:spLocks noChangeArrowheads="1"/>
                </p:cNvSpPr>
                <p:nvPr/>
              </p:nvSpPr>
              <p:spPr bwMode="auto">
                <a:xfrm>
                  <a:off x="405" y="1152"/>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85" name="Rectangle 94"/>
                <p:cNvSpPr>
                  <a:spLocks noChangeArrowheads="1"/>
                </p:cNvSpPr>
                <p:nvPr/>
              </p:nvSpPr>
              <p:spPr bwMode="auto">
                <a:xfrm>
                  <a:off x="362" y="115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4" name="Group 97"/>
              <p:cNvGrpSpPr>
                <a:grpSpLocks/>
              </p:cNvGrpSpPr>
              <p:nvPr/>
            </p:nvGrpSpPr>
            <p:grpSpPr bwMode="auto">
              <a:xfrm>
                <a:off x="1044" y="1152"/>
                <a:ext cx="682" cy="384"/>
                <a:chOff x="1044" y="1152"/>
                <a:chExt cx="682" cy="384"/>
              </a:xfrm>
            </p:grpSpPr>
            <p:sp>
              <p:nvSpPr>
                <p:cNvPr id="18450" name="Rectangle 18"/>
                <p:cNvSpPr>
                  <a:spLocks noChangeArrowheads="1"/>
                </p:cNvSpPr>
                <p:nvPr/>
              </p:nvSpPr>
              <p:spPr bwMode="auto">
                <a:xfrm>
                  <a:off x="1087" y="1152"/>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83" name="Rectangle 96"/>
                <p:cNvSpPr>
                  <a:spLocks noChangeArrowheads="1"/>
                </p:cNvSpPr>
                <p:nvPr/>
              </p:nvSpPr>
              <p:spPr bwMode="auto">
                <a:xfrm>
                  <a:off x="1044" y="115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5" name="Group 99"/>
              <p:cNvGrpSpPr>
                <a:grpSpLocks/>
              </p:cNvGrpSpPr>
              <p:nvPr/>
            </p:nvGrpSpPr>
            <p:grpSpPr bwMode="auto">
              <a:xfrm>
                <a:off x="1726" y="1152"/>
                <a:ext cx="522" cy="384"/>
                <a:chOff x="1726" y="1152"/>
                <a:chExt cx="522" cy="384"/>
              </a:xfrm>
            </p:grpSpPr>
            <p:sp>
              <p:nvSpPr>
                <p:cNvPr id="18451" name="Rectangle 19"/>
                <p:cNvSpPr>
                  <a:spLocks noChangeArrowheads="1"/>
                </p:cNvSpPr>
                <p:nvPr/>
              </p:nvSpPr>
              <p:spPr bwMode="auto">
                <a:xfrm>
                  <a:off x="1769" y="1152"/>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81" name="Rectangle 98"/>
                <p:cNvSpPr>
                  <a:spLocks noChangeArrowheads="1"/>
                </p:cNvSpPr>
                <p:nvPr/>
              </p:nvSpPr>
              <p:spPr bwMode="auto">
                <a:xfrm>
                  <a:off x="1726" y="1152"/>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6" name="Group 101"/>
              <p:cNvGrpSpPr>
                <a:grpSpLocks/>
              </p:cNvGrpSpPr>
              <p:nvPr/>
            </p:nvGrpSpPr>
            <p:grpSpPr bwMode="auto">
              <a:xfrm>
                <a:off x="0" y="1536"/>
                <a:ext cx="362" cy="384"/>
                <a:chOff x="0" y="1536"/>
                <a:chExt cx="362" cy="384"/>
              </a:xfrm>
            </p:grpSpPr>
            <p:sp>
              <p:nvSpPr>
                <p:cNvPr id="18452" name="Rectangle 20"/>
                <p:cNvSpPr>
                  <a:spLocks noChangeArrowheads="1"/>
                </p:cNvSpPr>
                <p:nvPr/>
              </p:nvSpPr>
              <p:spPr bwMode="auto">
                <a:xfrm>
                  <a:off x="43" y="1536"/>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BE</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79" name="Rectangle 100"/>
                <p:cNvSpPr>
                  <a:spLocks noChangeArrowheads="1"/>
                </p:cNvSpPr>
                <p:nvPr/>
              </p:nvSpPr>
              <p:spPr bwMode="auto">
                <a:xfrm>
                  <a:off x="0" y="1536"/>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7" name="Group 103"/>
              <p:cNvGrpSpPr>
                <a:grpSpLocks/>
              </p:cNvGrpSpPr>
              <p:nvPr/>
            </p:nvGrpSpPr>
            <p:grpSpPr bwMode="auto">
              <a:xfrm>
                <a:off x="362" y="1536"/>
                <a:ext cx="682" cy="384"/>
                <a:chOff x="362" y="1536"/>
                <a:chExt cx="682" cy="384"/>
              </a:xfrm>
            </p:grpSpPr>
            <p:sp>
              <p:nvSpPr>
                <p:cNvPr id="18453" name="Rectangle 21"/>
                <p:cNvSpPr>
                  <a:spLocks noChangeArrowheads="1"/>
                </p:cNvSpPr>
                <p:nvPr/>
              </p:nvSpPr>
              <p:spPr bwMode="auto">
                <a:xfrm>
                  <a:off x="405" y="153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4</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77" name="Rectangle 102"/>
                <p:cNvSpPr>
                  <a:spLocks noChangeArrowheads="1"/>
                </p:cNvSpPr>
                <p:nvPr/>
              </p:nvSpPr>
              <p:spPr bwMode="auto">
                <a:xfrm>
                  <a:off x="362" y="153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8" name="Group 105"/>
              <p:cNvGrpSpPr>
                <a:grpSpLocks/>
              </p:cNvGrpSpPr>
              <p:nvPr/>
            </p:nvGrpSpPr>
            <p:grpSpPr bwMode="auto">
              <a:xfrm>
                <a:off x="1044" y="1536"/>
                <a:ext cx="682" cy="384"/>
                <a:chOff x="1044" y="1536"/>
                <a:chExt cx="682" cy="384"/>
              </a:xfrm>
            </p:grpSpPr>
            <p:sp>
              <p:nvSpPr>
                <p:cNvPr id="18454" name="Rectangle 22"/>
                <p:cNvSpPr>
                  <a:spLocks noChangeArrowheads="1"/>
                </p:cNvSpPr>
                <p:nvPr/>
              </p:nvSpPr>
              <p:spPr bwMode="auto">
                <a:xfrm>
                  <a:off x="1087" y="153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25</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75" name="Rectangle 104"/>
                <p:cNvSpPr>
                  <a:spLocks noChangeArrowheads="1"/>
                </p:cNvSpPr>
                <p:nvPr/>
              </p:nvSpPr>
              <p:spPr bwMode="auto">
                <a:xfrm>
                  <a:off x="1044" y="153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39" name="Group 107"/>
              <p:cNvGrpSpPr>
                <a:grpSpLocks/>
              </p:cNvGrpSpPr>
              <p:nvPr/>
            </p:nvGrpSpPr>
            <p:grpSpPr bwMode="auto">
              <a:xfrm>
                <a:off x="1726" y="1536"/>
                <a:ext cx="522" cy="384"/>
                <a:chOff x="1726" y="1536"/>
                <a:chExt cx="522" cy="384"/>
              </a:xfrm>
            </p:grpSpPr>
            <p:sp>
              <p:nvSpPr>
                <p:cNvPr id="18455" name="Rectangle 23"/>
                <p:cNvSpPr>
                  <a:spLocks noChangeArrowheads="1"/>
                </p:cNvSpPr>
                <p:nvPr/>
              </p:nvSpPr>
              <p:spPr bwMode="auto">
                <a:xfrm>
                  <a:off x="1769" y="1536"/>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73" name="Rectangle 106"/>
                <p:cNvSpPr>
                  <a:spLocks noChangeArrowheads="1"/>
                </p:cNvSpPr>
                <p:nvPr/>
              </p:nvSpPr>
              <p:spPr bwMode="auto">
                <a:xfrm>
                  <a:off x="1726" y="1536"/>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0" name="Group 109"/>
              <p:cNvGrpSpPr>
                <a:grpSpLocks/>
              </p:cNvGrpSpPr>
              <p:nvPr/>
            </p:nvGrpSpPr>
            <p:grpSpPr bwMode="auto">
              <a:xfrm>
                <a:off x="0" y="1920"/>
                <a:ext cx="362" cy="384"/>
                <a:chOff x="0" y="1920"/>
                <a:chExt cx="362" cy="384"/>
              </a:xfrm>
            </p:grpSpPr>
            <p:sp>
              <p:nvSpPr>
                <p:cNvPr id="18456" name="Rectangle 24"/>
                <p:cNvSpPr>
                  <a:spLocks noChangeArrowheads="1"/>
                </p:cNvSpPr>
                <p:nvPr/>
              </p:nvSpPr>
              <p:spPr bwMode="auto">
                <a:xfrm>
                  <a:off x="43" y="1920"/>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CF</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71" name="Rectangle 108"/>
                <p:cNvSpPr>
                  <a:spLocks noChangeArrowheads="1"/>
                </p:cNvSpPr>
                <p:nvPr/>
              </p:nvSpPr>
              <p:spPr bwMode="auto">
                <a:xfrm>
                  <a:off x="0" y="1920"/>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1" name="Group 111"/>
              <p:cNvGrpSpPr>
                <a:grpSpLocks/>
              </p:cNvGrpSpPr>
              <p:nvPr/>
            </p:nvGrpSpPr>
            <p:grpSpPr bwMode="auto">
              <a:xfrm>
                <a:off x="362" y="1920"/>
                <a:ext cx="682" cy="384"/>
                <a:chOff x="362" y="1920"/>
                <a:chExt cx="682" cy="384"/>
              </a:xfrm>
            </p:grpSpPr>
            <p:sp>
              <p:nvSpPr>
                <p:cNvPr id="18457" name="Rectangle 25"/>
                <p:cNvSpPr>
                  <a:spLocks noChangeArrowheads="1"/>
                </p:cNvSpPr>
                <p:nvPr/>
              </p:nvSpPr>
              <p:spPr bwMode="auto">
                <a:xfrm>
                  <a:off x="405" y="192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7</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69" name="Rectangle 110"/>
                <p:cNvSpPr>
                  <a:spLocks noChangeArrowheads="1"/>
                </p:cNvSpPr>
                <p:nvPr/>
              </p:nvSpPr>
              <p:spPr bwMode="auto">
                <a:xfrm>
                  <a:off x="362" y="192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2" name="Group 113"/>
              <p:cNvGrpSpPr>
                <a:grpSpLocks/>
              </p:cNvGrpSpPr>
              <p:nvPr/>
            </p:nvGrpSpPr>
            <p:grpSpPr bwMode="auto">
              <a:xfrm>
                <a:off x="1044" y="1920"/>
                <a:ext cx="682" cy="384"/>
                <a:chOff x="1044" y="1920"/>
                <a:chExt cx="682" cy="384"/>
              </a:xfrm>
            </p:grpSpPr>
            <p:sp>
              <p:nvSpPr>
                <p:cNvPr id="18458" name="Rectangle 26"/>
                <p:cNvSpPr>
                  <a:spLocks noChangeArrowheads="1"/>
                </p:cNvSpPr>
                <p:nvPr/>
              </p:nvSpPr>
              <p:spPr bwMode="auto">
                <a:xfrm>
                  <a:off x="1087" y="192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15</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67" name="Rectangle 112"/>
                <p:cNvSpPr>
                  <a:spLocks noChangeArrowheads="1"/>
                </p:cNvSpPr>
                <p:nvPr/>
              </p:nvSpPr>
              <p:spPr bwMode="auto">
                <a:xfrm>
                  <a:off x="1044" y="192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3" name="Group 115"/>
              <p:cNvGrpSpPr>
                <a:grpSpLocks/>
              </p:cNvGrpSpPr>
              <p:nvPr/>
            </p:nvGrpSpPr>
            <p:grpSpPr bwMode="auto">
              <a:xfrm>
                <a:off x="1726" y="1920"/>
                <a:ext cx="522" cy="384"/>
                <a:chOff x="1726" y="1920"/>
                <a:chExt cx="522" cy="384"/>
              </a:xfrm>
            </p:grpSpPr>
            <p:sp>
              <p:nvSpPr>
                <p:cNvPr id="18459" name="Rectangle 27"/>
                <p:cNvSpPr>
                  <a:spLocks noChangeArrowheads="1"/>
                </p:cNvSpPr>
                <p:nvPr/>
              </p:nvSpPr>
              <p:spPr bwMode="auto">
                <a:xfrm>
                  <a:off x="1769" y="1920"/>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8</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65" name="Rectangle 114"/>
                <p:cNvSpPr>
                  <a:spLocks noChangeArrowheads="1"/>
                </p:cNvSpPr>
                <p:nvPr/>
              </p:nvSpPr>
              <p:spPr bwMode="auto">
                <a:xfrm>
                  <a:off x="1726" y="192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4" name="Group 117"/>
              <p:cNvGrpSpPr>
                <a:grpSpLocks/>
              </p:cNvGrpSpPr>
              <p:nvPr/>
            </p:nvGrpSpPr>
            <p:grpSpPr bwMode="auto">
              <a:xfrm>
                <a:off x="0" y="2304"/>
                <a:ext cx="362" cy="384"/>
                <a:chOff x="0" y="2304"/>
                <a:chExt cx="362" cy="384"/>
              </a:xfrm>
            </p:grpSpPr>
            <p:sp>
              <p:nvSpPr>
                <p:cNvPr id="18460" name="Rectangle 28"/>
                <p:cNvSpPr>
                  <a:spLocks noChangeArrowheads="1"/>
                </p:cNvSpPr>
                <p:nvPr/>
              </p:nvSpPr>
              <p:spPr bwMode="auto">
                <a:xfrm>
                  <a:off x="43" y="2306"/>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DF</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63" name="Rectangle 116"/>
                <p:cNvSpPr>
                  <a:spLocks noChangeArrowheads="1"/>
                </p:cNvSpPr>
                <p:nvPr/>
              </p:nvSpPr>
              <p:spPr bwMode="auto">
                <a:xfrm>
                  <a:off x="0" y="2304"/>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5" name="Group 119"/>
              <p:cNvGrpSpPr>
                <a:grpSpLocks/>
              </p:cNvGrpSpPr>
              <p:nvPr/>
            </p:nvGrpSpPr>
            <p:grpSpPr bwMode="auto">
              <a:xfrm>
                <a:off x="362" y="2304"/>
                <a:ext cx="682" cy="384"/>
                <a:chOff x="362" y="2304"/>
                <a:chExt cx="682" cy="384"/>
              </a:xfrm>
            </p:grpSpPr>
            <p:sp>
              <p:nvSpPr>
                <p:cNvPr id="18461" name="Rectangle 29"/>
                <p:cNvSpPr>
                  <a:spLocks noChangeArrowheads="1"/>
                </p:cNvSpPr>
                <p:nvPr/>
              </p:nvSpPr>
              <p:spPr bwMode="auto">
                <a:xfrm>
                  <a:off x="405" y="230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61" name="Rectangle 118"/>
                <p:cNvSpPr>
                  <a:spLocks noChangeArrowheads="1"/>
                </p:cNvSpPr>
                <p:nvPr/>
              </p:nvSpPr>
              <p:spPr bwMode="auto">
                <a:xfrm>
                  <a:off x="362" y="230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6" name="Group 121"/>
              <p:cNvGrpSpPr>
                <a:grpSpLocks/>
              </p:cNvGrpSpPr>
              <p:nvPr/>
            </p:nvGrpSpPr>
            <p:grpSpPr bwMode="auto">
              <a:xfrm>
                <a:off x="1044" y="2304"/>
                <a:ext cx="682" cy="384"/>
                <a:chOff x="1044" y="2304"/>
                <a:chExt cx="682" cy="384"/>
              </a:xfrm>
            </p:grpSpPr>
            <p:sp>
              <p:nvSpPr>
                <p:cNvPr id="18462" name="Rectangle 30"/>
                <p:cNvSpPr>
                  <a:spLocks noChangeArrowheads="1"/>
                </p:cNvSpPr>
                <p:nvPr/>
              </p:nvSpPr>
              <p:spPr bwMode="auto">
                <a:xfrm>
                  <a:off x="1087" y="230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59" name="Rectangle 120"/>
                <p:cNvSpPr>
                  <a:spLocks noChangeArrowheads="1"/>
                </p:cNvSpPr>
                <p:nvPr/>
              </p:nvSpPr>
              <p:spPr bwMode="auto">
                <a:xfrm>
                  <a:off x="1044" y="230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7" name="Group 123"/>
              <p:cNvGrpSpPr>
                <a:grpSpLocks/>
              </p:cNvGrpSpPr>
              <p:nvPr/>
            </p:nvGrpSpPr>
            <p:grpSpPr bwMode="auto">
              <a:xfrm>
                <a:off x="1726" y="2304"/>
                <a:ext cx="522" cy="384"/>
                <a:chOff x="1726" y="2304"/>
                <a:chExt cx="522" cy="384"/>
              </a:xfrm>
            </p:grpSpPr>
            <p:sp>
              <p:nvSpPr>
                <p:cNvPr id="18463" name="Rectangle 31"/>
                <p:cNvSpPr>
                  <a:spLocks noChangeArrowheads="1"/>
                </p:cNvSpPr>
                <p:nvPr/>
              </p:nvSpPr>
              <p:spPr bwMode="auto">
                <a:xfrm>
                  <a:off x="1769" y="2306"/>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57" name="Rectangle 122"/>
                <p:cNvSpPr>
                  <a:spLocks noChangeArrowheads="1"/>
                </p:cNvSpPr>
                <p:nvPr/>
              </p:nvSpPr>
              <p:spPr bwMode="auto">
                <a:xfrm>
                  <a:off x="1726" y="2304"/>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8" name="Group 125"/>
              <p:cNvGrpSpPr>
                <a:grpSpLocks/>
              </p:cNvGrpSpPr>
              <p:nvPr/>
            </p:nvGrpSpPr>
            <p:grpSpPr bwMode="auto">
              <a:xfrm>
                <a:off x="0" y="2688"/>
                <a:ext cx="362" cy="384"/>
                <a:chOff x="0" y="2688"/>
                <a:chExt cx="362" cy="384"/>
              </a:xfrm>
            </p:grpSpPr>
            <p:sp>
              <p:nvSpPr>
                <p:cNvPr id="18464" name="Rectangle 32"/>
                <p:cNvSpPr>
                  <a:spLocks noChangeArrowheads="1"/>
                </p:cNvSpPr>
                <p:nvPr/>
              </p:nvSpPr>
              <p:spPr bwMode="auto">
                <a:xfrm>
                  <a:off x="43" y="2690"/>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EG</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55" name="Rectangle 124"/>
                <p:cNvSpPr>
                  <a:spLocks noChangeArrowheads="1"/>
                </p:cNvSpPr>
                <p:nvPr/>
              </p:nvSpPr>
              <p:spPr bwMode="auto">
                <a:xfrm>
                  <a:off x="0" y="2688"/>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49" name="Group 127"/>
              <p:cNvGrpSpPr>
                <a:grpSpLocks/>
              </p:cNvGrpSpPr>
              <p:nvPr/>
            </p:nvGrpSpPr>
            <p:grpSpPr bwMode="auto">
              <a:xfrm>
                <a:off x="362" y="2688"/>
                <a:ext cx="682" cy="384"/>
                <a:chOff x="362" y="2688"/>
                <a:chExt cx="682" cy="384"/>
              </a:xfrm>
            </p:grpSpPr>
            <p:sp>
              <p:nvSpPr>
                <p:cNvPr id="18465" name="Rectangle 33"/>
                <p:cNvSpPr>
                  <a:spLocks noChangeArrowheads="1"/>
                </p:cNvSpPr>
                <p:nvPr/>
              </p:nvSpPr>
              <p:spPr bwMode="auto">
                <a:xfrm>
                  <a:off x="405" y="269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53" name="Rectangle 126"/>
                <p:cNvSpPr>
                  <a:spLocks noChangeArrowheads="1"/>
                </p:cNvSpPr>
                <p:nvPr/>
              </p:nvSpPr>
              <p:spPr bwMode="auto">
                <a:xfrm>
                  <a:off x="362" y="268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0" name="Group 129"/>
              <p:cNvGrpSpPr>
                <a:grpSpLocks/>
              </p:cNvGrpSpPr>
              <p:nvPr/>
            </p:nvGrpSpPr>
            <p:grpSpPr bwMode="auto">
              <a:xfrm>
                <a:off x="1044" y="2688"/>
                <a:ext cx="682" cy="384"/>
                <a:chOff x="1044" y="2688"/>
                <a:chExt cx="682" cy="384"/>
              </a:xfrm>
            </p:grpSpPr>
            <p:sp>
              <p:nvSpPr>
                <p:cNvPr id="18466" name="Rectangle 34"/>
                <p:cNvSpPr>
                  <a:spLocks noChangeArrowheads="1"/>
                </p:cNvSpPr>
                <p:nvPr/>
              </p:nvSpPr>
              <p:spPr bwMode="auto">
                <a:xfrm>
                  <a:off x="1087" y="269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40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51" name="Rectangle 128"/>
                <p:cNvSpPr>
                  <a:spLocks noChangeArrowheads="1"/>
                </p:cNvSpPr>
                <p:nvPr/>
              </p:nvSpPr>
              <p:spPr bwMode="auto">
                <a:xfrm>
                  <a:off x="1044" y="268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1" name="Group 131"/>
              <p:cNvGrpSpPr>
                <a:grpSpLocks/>
              </p:cNvGrpSpPr>
              <p:nvPr/>
            </p:nvGrpSpPr>
            <p:grpSpPr bwMode="auto">
              <a:xfrm>
                <a:off x="1726" y="2688"/>
                <a:ext cx="522" cy="384"/>
                <a:chOff x="1726" y="2688"/>
                <a:chExt cx="522" cy="384"/>
              </a:xfrm>
            </p:grpSpPr>
            <p:sp>
              <p:nvSpPr>
                <p:cNvPr id="18467" name="Rectangle 35"/>
                <p:cNvSpPr>
                  <a:spLocks noChangeArrowheads="1"/>
                </p:cNvSpPr>
                <p:nvPr/>
              </p:nvSpPr>
              <p:spPr bwMode="auto">
                <a:xfrm>
                  <a:off x="1769" y="2690"/>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21</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49" name="Rectangle 130"/>
                <p:cNvSpPr>
                  <a:spLocks noChangeArrowheads="1"/>
                </p:cNvSpPr>
                <p:nvPr/>
              </p:nvSpPr>
              <p:spPr bwMode="auto">
                <a:xfrm>
                  <a:off x="1726" y="2688"/>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2" name="Group 133"/>
              <p:cNvGrpSpPr>
                <a:grpSpLocks/>
              </p:cNvGrpSpPr>
              <p:nvPr/>
            </p:nvGrpSpPr>
            <p:grpSpPr bwMode="auto">
              <a:xfrm>
                <a:off x="0" y="3072"/>
                <a:ext cx="362" cy="384"/>
                <a:chOff x="0" y="3072"/>
                <a:chExt cx="362" cy="384"/>
              </a:xfrm>
            </p:grpSpPr>
            <p:sp>
              <p:nvSpPr>
                <p:cNvPr id="18468" name="Rectangle 36"/>
                <p:cNvSpPr>
                  <a:spLocks noChangeArrowheads="1"/>
                </p:cNvSpPr>
                <p:nvPr/>
              </p:nvSpPr>
              <p:spPr bwMode="auto">
                <a:xfrm>
                  <a:off x="43" y="3074"/>
                  <a:ext cx="27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FG</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47" name="Rectangle 132"/>
                <p:cNvSpPr>
                  <a:spLocks noChangeArrowheads="1"/>
                </p:cNvSpPr>
                <p:nvPr/>
              </p:nvSpPr>
              <p:spPr bwMode="auto">
                <a:xfrm>
                  <a:off x="0" y="3072"/>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3" name="Group 135"/>
              <p:cNvGrpSpPr>
                <a:grpSpLocks/>
              </p:cNvGrpSpPr>
              <p:nvPr/>
            </p:nvGrpSpPr>
            <p:grpSpPr bwMode="auto">
              <a:xfrm>
                <a:off x="362" y="3072"/>
                <a:ext cx="682" cy="384"/>
                <a:chOff x="362" y="3072"/>
                <a:chExt cx="682" cy="384"/>
              </a:xfrm>
            </p:grpSpPr>
            <p:sp>
              <p:nvSpPr>
                <p:cNvPr id="18469" name="Rectangle 37"/>
                <p:cNvSpPr>
                  <a:spLocks noChangeArrowheads="1"/>
                </p:cNvSpPr>
                <p:nvPr/>
              </p:nvSpPr>
              <p:spPr bwMode="auto">
                <a:xfrm>
                  <a:off x="405" y="3074"/>
                  <a:ext cx="59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45" name="Rectangle 134"/>
                <p:cNvSpPr>
                  <a:spLocks noChangeArrowheads="1"/>
                </p:cNvSpPr>
                <p:nvPr/>
              </p:nvSpPr>
              <p:spPr bwMode="auto">
                <a:xfrm>
                  <a:off x="362" y="307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4" name="Group 137"/>
              <p:cNvGrpSpPr>
                <a:grpSpLocks/>
              </p:cNvGrpSpPr>
              <p:nvPr/>
            </p:nvGrpSpPr>
            <p:grpSpPr bwMode="auto">
              <a:xfrm>
                <a:off x="1044" y="3072"/>
                <a:ext cx="682" cy="384"/>
                <a:chOff x="1044" y="3072"/>
                <a:chExt cx="682" cy="384"/>
              </a:xfrm>
            </p:grpSpPr>
            <p:sp>
              <p:nvSpPr>
                <p:cNvPr id="18470" name="Rectangle 38"/>
                <p:cNvSpPr>
                  <a:spLocks noChangeArrowheads="1"/>
                </p:cNvSpPr>
                <p:nvPr/>
              </p:nvSpPr>
              <p:spPr bwMode="auto">
                <a:xfrm>
                  <a:off x="1087" y="3074"/>
                  <a:ext cx="59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43" name="Rectangle 136"/>
                <p:cNvSpPr>
                  <a:spLocks noChangeArrowheads="1"/>
                </p:cNvSpPr>
                <p:nvPr/>
              </p:nvSpPr>
              <p:spPr bwMode="auto">
                <a:xfrm>
                  <a:off x="1044" y="307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5" name="Group 139"/>
              <p:cNvGrpSpPr>
                <a:grpSpLocks/>
              </p:cNvGrpSpPr>
              <p:nvPr/>
            </p:nvGrpSpPr>
            <p:grpSpPr bwMode="auto">
              <a:xfrm>
                <a:off x="1726" y="3072"/>
                <a:ext cx="522" cy="384"/>
                <a:chOff x="1726" y="3072"/>
                <a:chExt cx="522" cy="384"/>
              </a:xfrm>
            </p:grpSpPr>
            <p:sp>
              <p:nvSpPr>
                <p:cNvPr id="18471" name="Rectangle 39"/>
                <p:cNvSpPr>
                  <a:spLocks noChangeArrowheads="1"/>
                </p:cNvSpPr>
                <p:nvPr/>
              </p:nvSpPr>
              <p:spPr bwMode="auto">
                <a:xfrm>
                  <a:off x="1769" y="3074"/>
                  <a:ext cx="43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41" name="Rectangle 138"/>
                <p:cNvSpPr>
                  <a:spLocks noChangeArrowheads="1"/>
                </p:cNvSpPr>
                <p:nvPr/>
              </p:nvSpPr>
              <p:spPr bwMode="auto">
                <a:xfrm>
                  <a:off x="1726" y="3072"/>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6" name="Group 141"/>
              <p:cNvGrpSpPr>
                <a:grpSpLocks/>
              </p:cNvGrpSpPr>
              <p:nvPr/>
            </p:nvGrpSpPr>
            <p:grpSpPr bwMode="auto">
              <a:xfrm>
                <a:off x="0" y="3456"/>
                <a:ext cx="362" cy="384"/>
                <a:chOff x="0" y="3456"/>
                <a:chExt cx="362" cy="384"/>
              </a:xfrm>
            </p:grpSpPr>
            <p:sp>
              <p:nvSpPr>
                <p:cNvPr id="18472" name="Rectangle 40"/>
                <p:cNvSpPr>
                  <a:spLocks noChangeArrowheads="1"/>
                </p:cNvSpPr>
                <p:nvPr/>
              </p:nvSpPr>
              <p:spPr bwMode="auto">
                <a:xfrm>
                  <a:off x="43" y="3454"/>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FH</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39" name="Rectangle 140"/>
                <p:cNvSpPr>
                  <a:spLocks noChangeArrowheads="1"/>
                </p:cNvSpPr>
                <p:nvPr/>
              </p:nvSpPr>
              <p:spPr bwMode="auto">
                <a:xfrm>
                  <a:off x="0" y="3456"/>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7" name="Group 143"/>
              <p:cNvGrpSpPr>
                <a:grpSpLocks/>
              </p:cNvGrpSpPr>
              <p:nvPr/>
            </p:nvGrpSpPr>
            <p:grpSpPr bwMode="auto">
              <a:xfrm>
                <a:off x="362" y="3456"/>
                <a:ext cx="682" cy="384"/>
                <a:chOff x="362" y="3456"/>
                <a:chExt cx="682" cy="384"/>
              </a:xfrm>
            </p:grpSpPr>
            <p:sp>
              <p:nvSpPr>
                <p:cNvPr id="18473" name="Rectangle 41"/>
                <p:cNvSpPr>
                  <a:spLocks noChangeArrowheads="1"/>
                </p:cNvSpPr>
                <p:nvPr/>
              </p:nvSpPr>
              <p:spPr bwMode="auto">
                <a:xfrm>
                  <a:off x="405" y="345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37" name="Rectangle 142"/>
                <p:cNvSpPr>
                  <a:spLocks noChangeArrowheads="1"/>
                </p:cNvSpPr>
                <p:nvPr/>
              </p:nvSpPr>
              <p:spPr bwMode="auto">
                <a:xfrm>
                  <a:off x="362" y="345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8" name="Group 145"/>
              <p:cNvGrpSpPr>
                <a:grpSpLocks/>
              </p:cNvGrpSpPr>
              <p:nvPr/>
            </p:nvGrpSpPr>
            <p:grpSpPr bwMode="auto">
              <a:xfrm>
                <a:off x="1044" y="3456"/>
                <a:ext cx="682" cy="384"/>
                <a:chOff x="1044" y="3456"/>
                <a:chExt cx="682" cy="384"/>
              </a:xfrm>
            </p:grpSpPr>
            <p:sp>
              <p:nvSpPr>
                <p:cNvPr id="18474" name="Rectangle 42"/>
                <p:cNvSpPr>
                  <a:spLocks noChangeArrowheads="1"/>
                </p:cNvSpPr>
                <p:nvPr/>
              </p:nvSpPr>
              <p:spPr bwMode="auto">
                <a:xfrm>
                  <a:off x="1087" y="345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35" name="Rectangle 144"/>
                <p:cNvSpPr>
                  <a:spLocks noChangeArrowheads="1"/>
                </p:cNvSpPr>
                <p:nvPr/>
              </p:nvSpPr>
              <p:spPr bwMode="auto">
                <a:xfrm>
                  <a:off x="1044" y="345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59" name="Group 147"/>
              <p:cNvGrpSpPr>
                <a:grpSpLocks/>
              </p:cNvGrpSpPr>
              <p:nvPr/>
            </p:nvGrpSpPr>
            <p:grpSpPr bwMode="auto">
              <a:xfrm>
                <a:off x="1726" y="3456"/>
                <a:ext cx="522" cy="384"/>
                <a:chOff x="1726" y="3456"/>
                <a:chExt cx="522" cy="384"/>
              </a:xfrm>
            </p:grpSpPr>
            <p:sp>
              <p:nvSpPr>
                <p:cNvPr id="18475" name="Rectangle 43"/>
                <p:cNvSpPr>
                  <a:spLocks noChangeArrowheads="1"/>
                </p:cNvSpPr>
                <p:nvPr/>
              </p:nvSpPr>
              <p:spPr bwMode="auto">
                <a:xfrm>
                  <a:off x="1769" y="3454"/>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33" name="Rectangle 146"/>
                <p:cNvSpPr>
                  <a:spLocks noChangeArrowheads="1"/>
                </p:cNvSpPr>
                <p:nvPr/>
              </p:nvSpPr>
              <p:spPr bwMode="auto">
                <a:xfrm>
                  <a:off x="1726" y="3456"/>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0" name="Group 149"/>
              <p:cNvGrpSpPr>
                <a:grpSpLocks/>
              </p:cNvGrpSpPr>
              <p:nvPr/>
            </p:nvGrpSpPr>
            <p:grpSpPr bwMode="auto">
              <a:xfrm>
                <a:off x="0" y="3840"/>
                <a:ext cx="362" cy="384"/>
                <a:chOff x="0" y="3840"/>
                <a:chExt cx="362" cy="384"/>
              </a:xfrm>
            </p:grpSpPr>
            <p:sp>
              <p:nvSpPr>
                <p:cNvPr id="18476" name="Rectangle 44"/>
                <p:cNvSpPr>
                  <a:spLocks noChangeArrowheads="1"/>
                </p:cNvSpPr>
                <p:nvPr/>
              </p:nvSpPr>
              <p:spPr bwMode="auto">
                <a:xfrm>
                  <a:off x="43" y="3838"/>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FI</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31" name="Rectangle 148"/>
                <p:cNvSpPr>
                  <a:spLocks noChangeArrowheads="1"/>
                </p:cNvSpPr>
                <p:nvPr/>
              </p:nvSpPr>
              <p:spPr bwMode="auto">
                <a:xfrm>
                  <a:off x="0" y="3840"/>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1" name="Group 151"/>
              <p:cNvGrpSpPr>
                <a:grpSpLocks/>
              </p:cNvGrpSpPr>
              <p:nvPr/>
            </p:nvGrpSpPr>
            <p:grpSpPr bwMode="auto">
              <a:xfrm>
                <a:off x="362" y="3840"/>
                <a:ext cx="682" cy="384"/>
                <a:chOff x="362" y="3840"/>
                <a:chExt cx="682" cy="384"/>
              </a:xfrm>
            </p:grpSpPr>
            <p:sp>
              <p:nvSpPr>
                <p:cNvPr id="18477" name="Rectangle 45"/>
                <p:cNvSpPr>
                  <a:spLocks noChangeArrowheads="1"/>
                </p:cNvSpPr>
                <p:nvPr/>
              </p:nvSpPr>
              <p:spPr bwMode="auto">
                <a:xfrm>
                  <a:off x="405" y="3838"/>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29" name="Rectangle 150"/>
                <p:cNvSpPr>
                  <a:spLocks noChangeArrowheads="1"/>
                </p:cNvSpPr>
                <p:nvPr/>
              </p:nvSpPr>
              <p:spPr bwMode="auto">
                <a:xfrm>
                  <a:off x="362" y="384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2" name="Group 153"/>
              <p:cNvGrpSpPr>
                <a:grpSpLocks/>
              </p:cNvGrpSpPr>
              <p:nvPr/>
            </p:nvGrpSpPr>
            <p:grpSpPr bwMode="auto">
              <a:xfrm>
                <a:off x="1044" y="3840"/>
                <a:ext cx="682" cy="384"/>
                <a:chOff x="1044" y="3840"/>
                <a:chExt cx="682" cy="384"/>
              </a:xfrm>
            </p:grpSpPr>
            <p:sp>
              <p:nvSpPr>
                <p:cNvPr id="18478" name="Rectangle 46"/>
                <p:cNvSpPr>
                  <a:spLocks noChangeArrowheads="1"/>
                </p:cNvSpPr>
                <p:nvPr/>
              </p:nvSpPr>
              <p:spPr bwMode="auto">
                <a:xfrm>
                  <a:off x="1087" y="3838"/>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33</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27" name="Rectangle 152"/>
                <p:cNvSpPr>
                  <a:spLocks noChangeArrowheads="1"/>
                </p:cNvSpPr>
                <p:nvPr/>
              </p:nvSpPr>
              <p:spPr bwMode="auto">
                <a:xfrm>
                  <a:off x="1044" y="384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3" name="Group 155"/>
              <p:cNvGrpSpPr>
                <a:grpSpLocks/>
              </p:cNvGrpSpPr>
              <p:nvPr/>
            </p:nvGrpSpPr>
            <p:grpSpPr bwMode="auto">
              <a:xfrm>
                <a:off x="1726" y="3840"/>
                <a:ext cx="522" cy="384"/>
                <a:chOff x="1726" y="3840"/>
                <a:chExt cx="522" cy="384"/>
              </a:xfrm>
            </p:grpSpPr>
            <p:sp>
              <p:nvSpPr>
                <p:cNvPr id="18479" name="Rectangle 47"/>
                <p:cNvSpPr>
                  <a:spLocks noChangeArrowheads="1"/>
                </p:cNvSpPr>
                <p:nvPr/>
              </p:nvSpPr>
              <p:spPr bwMode="auto">
                <a:xfrm>
                  <a:off x="1769" y="3838"/>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14</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25" name="Rectangle 154"/>
                <p:cNvSpPr>
                  <a:spLocks noChangeArrowheads="1"/>
                </p:cNvSpPr>
                <p:nvPr/>
              </p:nvSpPr>
              <p:spPr bwMode="auto">
                <a:xfrm>
                  <a:off x="1726" y="384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4" name="Group 157"/>
              <p:cNvGrpSpPr>
                <a:grpSpLocks/>
              </p:cNvGrpSpPr>
              <p:nvPr/>
            </p:nvGrpSpPr>
            <p:grpSpPr bwMode="auto">
              <a:xfrm>
                <a:off x="0" y="4224"/>
                <a:ext cx="362" cy="384"/>
                <a:chOff x="0" y="4224"/>
                <a:chExt cx="362" cy="384"/>
              </a:xfrm>
            </p:grpSpPr>
            <p:sp>
              <p:nvSpPr>
                <p:cNvPr id="18480" name="Rectangle 48"/>
                <p:cNvSpPr>
                  <a:spLocks noChangeArrowheads="1"/>
                </p:cNvSpPr>
                <p:nvPr/>
              </p:nvSpPr>
              <p:spPr bwMode="auto">
                <a:xfrm>
                  <a:off x="43" y="4224"/>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GJ</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23" name="Rectangle 156"/>
                <p:cNvSpPr>
                  <a:spLocks noChangeArrowheads="1"/>
                </p:cNvSpPr>
                <p:nvPr/>
              </p:nvSpPr>
              <p:spPr bwMode="auto">
                <a:xfrm>
                  <a:off x="0" y="4224"/>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5" name="Group 159"/>
              <p:cNvGrpSpPr>
                <a:grpSpLocks/>
              </p:cNvGrpSpPr>
              <p:nvPr/>
            </p:nvGrpSpPr>
            <p:grpSpPr bwMode="auto">
              <a:xfrm>
                <a:off x="362" y="4224"/>
                <a:ext cx="682" cy="384"/>
                <a:chOff x="362" y="4224"/>
                <a:chExt cx="682" cy="384"/>
              </a:xfrm>
            </p:grpSpPr>
            <p:sp>
              <p:nvSpPr>
                <p:cNvPr id="18481" name="Rectangle 49"/>
                <p:cNvSpPr>
                  <a:spLocks noChangeArrowheads="1"/>
                </p:cNvSpPr>
                <p:nvPr/>
              </p:nvSpPr>
              <p:spPr bwMode="auto">
                <a:xfrm>
                  <a:off x="405" y="422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22</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21" name="Rectangle 158"/>
                <p:cNvSpPr>
                  <a:spLocks noChangeArrowheads="1"/>
                </p:cNvSpPr>
                <p:nvPr/>
              </p:nvSpPr>
              <p:spPr bwMode="auto">
                <a:xfrm>
                  <a:off x="362" y="422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6" name="Group 161"/>
              <p:cNvGrpSpPr>
                <a:grpSpLocks/>
              </p:cNvGrpSpPr>
              <p:nvPr/>
            </p:nvGrpSpPr>
            <p:grpSpPr bwMode="auto">
              <a:xfrm>
                <a:off x="1044" y="4224"/>
                <a:ext cx="682" cy="384"/>
                <a:chOff x="1044" y="4224"/>
                <a:chExt cx="682" cy="384"/>
              </a:xfrm>
            </p:grpSpPr>
            <p:sp>
              <p:nvSpPr>
                <p:cNvPr id="18482" name="Rectangle 50"/>
                <p:cNvSpPr>
                  <a:spLocks noChangeArrowheads="1"/>
                </p:cNvSpPr>
                <p:nvPr/>
              </p:nvSpPr>
              <p:spPr bwMode="auto">
                <a:xfrm>
                  <a:off x="1087" y="422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42</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19" name="Rectangle 160"/>
                <p:cNvSpPr>
                  <a:spLocks noChangeArrowheads="1"/>
                </p:cNvSpPr>
                <p:nvPr/>
              </p:nvSpPr>
              <p:spPr bwMode="auto">
                <a:xfrm>
                  <a:off x="1044" y="422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7" name="Group 163"/>
              <p:cNvGrpSpPr>
                <a:grpSpLocks/>
              </p:cNvGrpSpPr>
              <p:nvPr/>
            </p:nvGrpSpPr>
            <p:grpSpPr bwMode="auto">
              <a:xfrm>
                <a:off x="1726" y="4224"/>
                <a:ext cx="522" cy="384"/>
                <a:chOff x="1726" y="4224"/>
                <a:chExt cx="522" cy="384"/>
              </a:xfrm>
            </p:grpSpPr>
            <p:sp>
              <p:nvSpPr>
                <p:cNvPr id="18483" name="Rectangle 51"/>
                <p:cNvSpPr>
                  <a:spLocks noChangeArrowheads="1"/>
                </p:cNvSpPr>
                <p:nvPr/>
              </p:nvSpPr>
              <p:spPr bwMode="auto">
                <a:xfrm>
                  <a:off x="1769" y="4224"/>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17" name="Rectangle 162"/>
                <p:cNvSpPr>
                  <a:spLocks noChangeArrowheads="1"/>
                </p:cNvSpPr>
                <p:nvPr/>
              </p:nvSpPr>
              <p:spPr bwMode="auto">
                <a:xfrm>
                  <a:off x="1726" y="4224"/>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8" name="Group 165"/>
              <p:cNvGrpSpPr>
                <a:grpSpLocks/>
              </p:cNvGrpSpPr>
              <p:nvPr/>
            </p:nvGrpSpPr>
            <p:grpSpPr bwMode="auto">
              <a:xfrm>
                <a:off x="0" y="4608"/>
                <a:ext cx="362" cy="384"/>
                <a:chOff x="0" y="4608"/>
                <a:chExt cx="362" cy="384"/>
              </a:xfrm>
            </p:grpSpPr>
            <p:sp>
              <p:nvSpPr>
                <p:cNvPr id="18484" name="Rectangle 52"/>
                <p:cNvSpPr>
                  <a:spLocks noChangeArrowheads="1"/>
                </p:cNvSpPr>
                <p:nvPr/>
              </p:nvSpPr>
              <p:spPr bwMode="auto">
                <a:xfrm>
                  <a:off x="43" y="4608"/>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HJ</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15" name="Rectangle 164"/>
                <p:cNvSpPr>
                  <a:spLocks noChangeArrowheads="1"/>
                </p:cNvSpPr>
                <p:nvPr/>
              </p:nvSpPr>
              <p:spPr bwMode="auto">
                <a:xfrm>
                  <a:off x="0" y="4608"/>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69" name="Group 167"/>
              <p:cNvGrpSpPr>
                <a:grpSpLocks/>
              </p:cNvGrpSpPr>
              <p:nvPr/>
            </p:nvGrpSpPr>
            <p:grpSpPr bwMode="auto">
              <a:xfrm>
                <a:off x="362" y="4608"/>
                <a:ext cx="682" cy="384"/>
                <a:chOff x="362" y="4608"/>
                <a:chExt cx="682" cy="384"/>
              </a:xfrm>
            </p:grpSpPr>
            <p:sp>
              <p:nvSpPr>
                <p:cNvPr id="18485" name="Rectangle 53"/>
                <p:cNvSpPr>
                  <a:spLocks noChangeArrowheads="1"/>
                </p:cNvSpPr>
                <p:nvPr/>
              </p:nvSpPr>
              <p:spPr bwMode="auto">
                <a:xfrm>
                  <a:off x="405" y="4608"/>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13" name="Rectangle 166"/>
                <p:cNvSpPr>
                  <a:spLocks noChangeArrowheads="1"/>
                </p:cNvSpPr>
                <p:nvPr/>
              </p:nvSpPr>
              <p:spPr bwMode="auto">
                <a:xfrm>
                  <a:off x="362" y="460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0" name="Group 169"/>
              <p:cNvGrpSpPr>
                <a:grpSpLocks/>
              </p:cNvGrpSpPr>
              <p:nvPr/>
            </p:nvGrpSpPr>
            <p:grpSpPr bwMode="auto">
              <a:xfrm>
                <a:off x="1044" y="4608"/>
                <a:ext cx="682" cy="384"/>
                <a:chOff x="1044" y="4608"/>
                <a:chExt cx="682" cy="384"/>
              </a:xfrm>
            </p:grpSpPr>
            <p:sp>
              <p:nvSpPr>
                <p:cNvPr id="18486" name="Rectangle 54"/>
                <p:cNvSpPr>
                  <a:spLocks noChangeArrowheads="1"/>
                </p:cNvSpPr>
                <p:nvPr/>
              </p:nvSpPr>
              <p:spPr bwMode="auto">
                <a:xfrm>
                  <a:off x="1087" y="4608"/>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11" name="Rectangle 168"/>
                <p:cNvSpPr>
                  <a:spLocks noChangeArrowheads="1"/>
                </p:cNvSpPr>
                <p:nvPr/>
              </p:nvSpPr>
              <p:spPr bwMode="auto">
                <a:xfrm>
                  <a:off x="1044" y="460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1" name="Group 171"/>
              <p:cNvGrpSpPr>
                <a:grpSpLocks/>
              </p:cNvGrpSpPr>
              <p:nvPr/>
            </p:nvGrpSpPr>
            <p:grpSpPr bwMode="auto">
              <a:xfrm>
                <a:off x="1726" y="4608"/>
                <a:ext cx="522" cy="384"/>
                <a:chOff x="1726" y="4608"/>
                <a:chExt cx="522" cy="384"/>
              </a:xfrm>
            </p:grpSpPr>
            <p:sp>
              <p:nvSpPr>
                <p:cNvPr id="18487" name="Rectangle 55"/>
                <p:cNvSpPr>
                  <a:spLocks noChangeArrowheads="1"/>
                </p:cNvSpPr>
                <p:nvPr/>
              </p:nvSpPr>
              <p:spPr bwMode="auto">
                <a:xfrm>
                  <a:off x="1769" y="4608"/>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09" name="Rectangle 170"/>
                <p:cNvSpPr>
                  <a:spLocks noChangeArrowheads="1"/>
                </p:cNvSpPr>
                <p:nvPr/>
              </p:nvSpPr>
              <p:spPr bwMode="auto">
                <a:xfrm>
                  <a:off x="1726" y="4608"/>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2" name="Group 173"/>
              <p:cNvGrpSpPr>
                <a:grpSpLocks/>
              </p:cNvGrpSpPr>
              <p:nvPr/>
            </p:nvGrpSpPr>
            <p:grpSpPr bwMode="auto">
              <a:xfrm>
                <a:off x="0" y="4992"/>
                <a:ext cx="362" cy="384"/>
                <a:chOff x="0" y="4992"/>
                <a:chExt cx="362" cy="384"/>
              </a:xfrm>
            </p:grpSpPr>
            <p:sp>
              <p:nvSpPr>
                <p:cNvPr id="18488" name="Rectangle 56"/>
                <p:cNvSpPr>
                  <a:spLocks noChangeArrowheads="1"/>
                </p:cNvSpPr>
                <p:nvPr/>
              </p:nvSpPr>
              <p:spPr bwMode="auto">
                <a:xfrm>
                  <a:off x="43" y="4992"/>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IH</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07" name="Rectangle 172"/>
                <p:cNvSpPr>
                  <a:spLocks noChangeArrowheads="1"/>
                </p:cNvSpPr>
                <p:nvPr/>
              </p:nvSpPr>
              <p:spPr bwMode="auto">
                <a:xfrm>
                  <a:off x="0" y="4992"/>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3" name="Group 175"/>
              <p:cNvGrpSpPr>
                <a:grpSpLocks/>
              </p:cNvGrpSpPr>
              <p:nvPr/>
            </p:nvGrpSpPr>
            <p:grpSpPr bwMode="auto">
              <a:xfrm>
                <a:off x="362" y="4992"/>
                <a:ext cx="682" cy="384"/>
                <a:chOff x="362" y="4992"/>
                <a:chExt cx="682" cy="384"/>
              </a:xfrm>
            </p:grpSpPr>
            <p:sp>
              <p:nvSpPr>
                <p:cNvPr id="18489" name="Rectangle 57"/>
                <p:cNvSpPr>
                  <a:spLocks noChangeArrowheads="1"/>
                </p:cNvSpPr>
                <p:nvPr/>
              </p:nvSpPr>
              <p:spPr bwMode="auto">
                <a:xfrm>
                  <a:off x="405" y="4992"/>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23</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05" name="Rectangle 174"/>
                <p:cNvSpPr>
                  <a:spLocks noChangeArrowheads="1"/>
                </p:cNvSpPr>
                <p:nvPr/>
              </p:nvSpPr>
              <p:spPr bwMode="auto">
                <a:xfrm>
                  <a:off x="362" y="499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4" name="Group 177"/>
              <p:cNvGrpSpPr>
                <a:grpSpLocks/>
              </p:cNvGrpSpPr>
              <p:nvPr/>
            </p:nvGrpSpPr>
            <p:grpSpPr bwMode="auto">
              <a:xfrm>
                <a:off x="1044" y="4992"/>
                <a:ext cx="682" cy="384"/>
                <a:chOff x="1044" y="4992"/>
                <a:chExt cx="682" cy="384"/>
              </a:xfrm>
            </p:grpSpPr>
            <p:sp>
              <p:nvSpPr>
                <p:cNvPr id="18490" name="Rectangle 58"/>
                <p:cNvSpPr>
                  <a:spLocks noChangeArrowheads="1"/>
                </p:cNvSpPr>
                <p:nvPr/>
              </p:nvSpPr>
              <p:spPr bwMode="auto">
                <a:xfrm>
                  <a:off x="1087" y="4992"/>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38</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03" name="Rectangle 176"/>
                <p:cNvSpPr>
                  <a:spLocks noChangeArrowheads="1"/>
                </p:cNvSpPr>
                <p:nvPr/>
              </p:nvSpPr>
              <p:spPr bwMode="auto">
                <a:xfrm>
                  <a:off x="1044" y="499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5" name="Group 179"/>
              <p:cNvGrpSpPr>
                <a:grpSpLocks/>
              </p:cNvGrpSpPr>
              <p:nvPr/>
            </p:nvGrpSpPr>
            <p:grpSpPr bwMode="auto">
              <a:xfrm>
                <a:off x="1726" y="4992"/>
                <a:ext cx="522" cy="384"/>
                <a:chOff x="1726" y="4992"/>
                <a:chExt cx="522" cy="384"/>
              </a:xfrm>
            </p:grpSpPr>
            <p:sp>
              <p:nvSpPr>
                <p:cNvPr id="18491" name="Rectangle 59"/>
                <p:cNvSpPr>
                  <a:spLocks noChangeArrowheads="1"/>
                </p:cNvSpPr>
                <p:nvPr/>
              </p:nvSpPr>
              <p:spPr bwMode="auto">
                <a:xfrm>
                  <a:off x="1769" y="4992"/>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15</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101" name="Rectangle 178"/>
                <p:cNvSpPr>
                  <a:spLocks noChangeArrowheads="1"/>
                </p:cNvSpPr>
                <p:nvPr/>
              </p:nvSpPr>
              <p:spPr bwMode="auto">
                <a:xfrm>
                  <a:off x="1726" y="4992"/>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6" name="Group 181"/>
              <p:cNvGrpSpPr>
                <a:grpSpLocks/>
              </p:cNvGrpSpPr>
              <p:nvPr/>
            </p:nvGrpSpPr>
            <p:grpSpPr bwMode="auto">
              <a:xfrm>
                <a:off x="0" y="5376"/>
                <a:ext cx="362" cy="384"/>
                <a:chOff x="0" y="5376"/>
                <a:chExt cx="362" cy="384"/>
              </a:xfrm>
            </p:grpSpPr>
            <p:sp>
              <p:nvSpPr>
                <p:cNvPr id="18492" name="Rectangle 60"/>
                <p:cNvSpPr>
                  <a:spLocks noChangeArrowheads="1"/>
                </p:cNvSpPr>
                <p:nvPr/>
              </p:nvSpPr>
              <p:spPr bwMode="auto">
                <a:xfrm>
                  <a:off x="43" y="5376"/>
                  <a:ext cx="27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IJ</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099" name="Rectangle 180"/>
                <p:cNvSpPr>
                  <a:spLocks noChangeArrowheads="1"/>
                </p:cNvSpPr>
                <p:nvPr/>
              </p:nvSpPr>
              <p:spPr bwMode="auto">
                <a:xfrm>
                  <a:off x="0" y="5376"/>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7" name="Group 183"/>
              <p:cNvGrpSpPr>
                <a:grpSpLocks/>
              </p:cNvGrpSpPr>
              <p:nvPr/>
            </p:nvGrpSpPr>
            <p:grpSpPr bwMode="auto">
              <a:xfrm>
                <a:off x="362" y="5376"/>
                <a:ext cx="682" cy="384"/>
                <a:chOff x="362" y="5376"/>
                <a:chExt cx="682" cy="384"/>
              </a:xfrm>
            </p:grpSpPr>
            <p:sp>
              <p:nvSpPr>
                <p:cNvPr id="18493" name="Rectangle 61"/>
                <p:cNvSpPr>
                  <a:spLocks noChangeArrowheads="1"/>
                </p:cNvSpPr>
                <p:nvPr/>
              </p:nvSpPr>
              <p:spPr bwMode="auto">
                <a:xfrm>
                  <a:off x="405" y="537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23</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097" name="Rectangle 182"/>
                <p:cNvSpPr>
                  <a:spLocks noChangeArrowheads="1"/>
                </p:cNvSpPr>
                <p:nvPr/>
              </p:nvSpPr>
              <p:spPr bwMode="auto">
                <a:xfrm>
                  <a:off x="362" y="537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8" name="Group 185"/>
              <p:cNvGrpSpPr>
                <a:grpSpLocks/>
              </p:cNvGrpSpPr>
              <p:nvPr/>
            </p:nvGrpSpPr>
            <p:grpSpPr bwMode="auto">
              <a:xfrm>
                <a:off x="1044" y="5376"/>
                <a:ext cx="682" cy="384"/>
                <a:chOff x="1044" y="5376"/>
                <a:chExt cx="682" cy="384"/>
              </a:xfrm>
            </p:grpSpPr>
            <p:sp>
              <p:nvSpPr>
                <p:cNvPr id="18494" name="Rectangle 62"/>
                <p:cNvSpPr>
                  <a:spLocks noChangeArrowheads="1"/>
                </p:cNvSpPr>
                <p:nvPr/>
              </p:nvSpPr>
              <p:spPr bwMode="auto">
                <a:xfrm>
                  <a:off x="1087" y="537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37</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095" name="Rectangle 184"/>
                <p:cNvSpPr>
                  <a:spLocks noChangeArrowheads="1"/>
                </p:cNvSpPr>
                <p:nvPr/>
              </p:nvSpPr>
              <p:spPr bwMode="auto">
                <a:xfrm>
                  <a:off x="1044" y="537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79" name="Group 187"/>
              <p:cNvGrpSpPr>
                <a:grpSpLocks/>
              </p:cNvGrpSpPr>
              <p:nvPr/>
            </p:nvGrpSpPr>
            <p:grpSpPr bwMode="auto">
              <a:xfrm>
                <a:off x="1726" y="5376"/>
                <a:ext cx="522" cy="384"/>
                <a:chOff x="1726" y="5376"/>
                <a:chExt cx="522" cy="384"/>
              </a:xfrm>
            </p:grpSpPr>
            <p:sp>
              <p:nvSpPr>
                <p:cNvPr id="18495" name="Rectangle 63"/>
                <p:cNvSpPr>
                  <a:spLocks noChangeArrowheads="1"/>
                </p:cNvSpPr>
                <p:nvPr/>
              </p:nvSpPr>
              <p:spPr bwMode="auto">
                <a:xfrm>
                  <a:off x="1769" y="5376"/>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14</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093" name="Rectangle 186"/>
                <p:cNvSpPr>
                  <a:spLocks noChangeArrowheads="1"/>
                </p:cNvSpPr>
                <p:nvPr/>
              </p:nvSpPr>
              <p:spPr bwMode="auto">
                <a:xfrm>
                  <a:off x="1726" y="5376"/>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80" name="Group 189"/>
              <p:cNvGrpSpPr>
                <a:grpSpLocks/>
              </p:cNvGrpSpPr>
              <p:nvPr/>
            </p:nvGrpSpPr>
            <p:grpSpPr bwMode="auto">
              <a:xfrm>
                <a:off x="0" y="5760"/>
                <a:ext cx="362" cy="384"/>
                <a:chOff x="0" y="5760"/>
                <a:chExt cx="362" cy="384"/>
              </a:xfrm>
            </p:grpSpPr>
            <p:sp>
              <p:nvSpPr>
                <p:cNvPr id="18496" name="Rectangle 64"/>
                <p:cNvSpPr>
                  <a:spLocks noChangeArrowheads="1"/>
                </p:cNvSpPr>
                <p:nvPr/>
              </p:nvSpPr>
              <p:spPr bwMode="auto">
                <a:xfrm>
                  <a:off x="43" y="5760"/>
                  <a:ext cx="276" cy="384"/>
                </a:xfrm>
                <a:prstGeom prst="rect">
                  <a:avLst/>
                </a:prstGeom>
                <a:noFill/>
                <a:ln w="9525">
                  <a:noFill/>
                  <a:miter lim="800000"/>
                  <a:headEnd/>
                  <a:tailEnd/>
                </a:ln>
                <a:effectLst/>
              </p:spPr>
              <p:txBody>
                <a:bodyPr/>
                <a:lstStyle/>
                <a:p>
                  <a:pPr algn="ctr">
                    <a:defRPr/>
                  </a:pPr>
                  <a:r>
                    <a:rPr lang="zh-CN" altLang="en-US" b="1">
                      <a:effectLst>
                        <a:outerShdw blurRad="38100" dist="38100" dir="2700000" algn="tl">
                          <a:srgbClr val="C0C0C0"/>
                        </a:outerShdw>
                      </a:effectLst>
                      <a:latin typeface="宋体" pitchFamily="2" charset="-122"/>
                      <a:ea typeface="宋体" pitchFamily="2" charset="-122"/>
                      <a:cs typeface="+mn-cs"/>
                    </a:rPr>
                    <a:t>完成</a:t>
                  </a:r>
                  <a:endParaRPr lang="zh-CN" altLang="en-US" b="1">
                    <a:effectLst>
                      <a:outerShdw blurRad="38100" dist="38100" dir="2700000" algn="tl">
                        <a:srgbClr val="C0C0C0"/>
                      </a:outerShdw>
                    </a:effectLst>
                    <a:latin typeface="Times New Roman" pitchFamily="18" charset="0"/>
                    <a:ea typeface="宋体" pitchFamily="2" charset="-122"/>
                    <a:cs typeface="+mn-cs"/>
                  </a:endParaRPr>
                </a:p>
                <a:p>
                  <a:pPr algn="ctr" eaLnBrk="0" hangingPunct="0">
                    <a:defRPr/>
                  </a:pPr>
                  <a:endParaRPr lang="en-US" altLang="zh-CN" b="1">
                    <a:effectLst>
                      <a:outerShdw blurRad="38100" dist="38100" dir="2700000" algn="tl">
                        <a:srgbClr val="C0C0C0"/>
                      </a:outerShdw>
                    </a:effectLst>
                    <a:latin typeface="Times New Roman" pitchFamily="18" charset="0"/>
                    <a:ea typeface="宋体" pitchFamily="2" charset="-122"/>
                    <a:cs typeface="+mn-cs"/>
                  </a:endParaRPr>
                </a:p>
              </p:txBody>
            </p:sp>
            <p:sp>
              <p:nvSpPr>
                <p:cNvPr id="86091" name="Rectangle 188"/>
                <p:cNvSpPr>
                  <a:spLocks noChangeArrowheads="1"/>
                </p:cNvSpPr>
                <p:nvPr/>
              </p:nvSpPr>
              <p:spPr bwMode="auto">
                <a:xfrm>
                  <a:off x="0" y="5760"/>
                  <a:ext cx="3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81" name="Group 191"/>
              <p:cNvGrpSpPr>
                <a:grpSpLocks/>
              </p:cNvGrpSpPr>
              <p:nvPr/>
            </p:nvGrpSpPr>
            <p:grpSpPr bwMode="auto">
              <a:xfrm>
                <a:off x="362" y="5760"/>
                <a:ext cx="682" cy="384"/>
                <a:chOff x="362" y="5760"/>
                <a:chExt cx="682" cy="384"/>
              </a:xfrm>
            </p:grpSpPr>
            <p:sp>
              <p:nvSpPr>
                <p:cNvPr id="18497" name="Rectangle 65"/>
                <p:cNvSpPr>
                  <a:spLocks noChangeArrowheads="1"/>
                </p:cNvSpPr>
                <p:nvPr/>
              </p:nvSpPr>
              <p:spPr bwMode="auto">
                <a:xfrm>
                  <a:off x="405" y="576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48</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089" name="Rectangle 190"/>
                <p:cNvSpPr>
                  <a:spLocks noChangeArrowheads="1"/>
                </p:cNvSpPr>
                <p:nvPr/>
              </p:nvSpPr>
              <p:spPr bwMode="auto">
                <a:xfrm>
                  <a:off x="362" y="576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82" name="Group 193"/>
              <p:cNvGrpSpPr>
                <a:grpSpLocks/>
              </p:cNvGrpSpPr>
              <p:nvPr/>
            </p:nvGrpSpPr>
            <p:grpSpPr bwMode="auto">
              <a:xfrm>
                <a:off x="1044" y="5760"/>
                <a:ext cx="682" cy="384"/>
                <a:chOff x="1044" y="5760"/>
                <a:chExt cx="682" cy="384"/>
              </a:xfrm>
            </p:grpSpPr>
            <p:sp>
              <p:nvSpPr>
                <p:cNvPr id="18498" name="Rectangle 66"/>
                <p:cNvSpPr>
                  <a:spLocks noChangeArrowheads="1"/>
                </p:cNvSpPr>
                <p:nvPr/>
              </p:nvSpPr>
              <p:spPr bwMode="auto">
                <a:xfrm>
                  <a:off x="1087" y="576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48</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087" name="Rectangle 192"/>
                <p:cNvSpPr>
                  <a:spLocks noChangeArrowheads="1"/>
                </p:cNvSpPr>
                <p:nvPr/>
              </p:nvSpPr>
              <p:spPr bwMode="auto">
                <a:xfrm>
                  <a:off x="1044" y="576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083" name="Group 195"/>
              <p:cNvGrpSpPr>
                <a:grpSpLocks/>
              </p:cNvGrpSpPr>
              <p:nvPr/>
            </p:nvGrpSpPr>
            <p:grpSpPr bwMode="auto">
              <a:xfrm>
                <a:off x="1726" y="5760"/>
                <a:ext cx="522" cy="384"/>
                <a:chOff x="1726" y="5760"/>
                <a:chExt cx="522" cy="384"/>
              </a:xfrm>
            </p:grpSpPr>
            <p:sp>
              <p:nvSpPr>
                <p:cNvPr id="18499" name="Rectangle 67"/>
                <p:cNvSpPr>
                  <a:spLocks noChangeArrowheads="1"/>
                </p:cNvSpPr>
                <p:nvPr/>
              </p:nvSpPr>
              <p:spPr bwMode="auto">
                <a:xfrm>
                  <a:off x="1769" y="5760"/>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6085" name="Rectangle 194"/>
                <p:cNvSpPr>
                  <a:spLocks noChangeArrowheads="1"/>
                </p:cNvSpPr>
                <p:nvPr/>
              </p:nvSpPr>
              <p:spPr bwMode="auto">
                <a:xfrm>
                  <a:off x="1726" y="576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86019" name="Rectangle 197"/>
            <p:cNvSpPr>
              <a:spLocks noChangeArrowheads="1"/>
            </p:cNvSpPr>
            <p:nvPr/>
          </p:nvSpPr>
          <p:spPr bwMode="auto">
            <a:xfrm>
              <a:off x="-3" y="-3"/>
              <a:ext cx="2254" cy="615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5984" y="-171400"/>
            <a:ext cx="7772400" cy="1143000"/>
          </a:xfrm>
        </p:spPr>
        <p:txBody>
          <a:bodyPr/>
          <a:lstStyle/>
          <a:p>
            <a:pPr>
              <a:defRPr/>
            </a:pPr>
            <a:r>
              <a:rPr lang="en-US" altLang="zh-CN" dirty="0">
                <a:effectLst>
                  <a:outerShdw blurRad="38100" dist="38100" dir="2700000" algn="tl">
                    <a:srgbClr val="DDDDDD"/>
                  </a:outerShdw>
                </a:effectLst>
                <a:latin typeface="Garamond" charset="0"/>
                <a:ea typeface="宋体" charset="0"/>
              </a:rPr>
              <a:t>CPM</a:t>
            </a:r>
            <a:r>
              <a:rPr lang="zh-CN" altLang="en-US" dirty="0">
                <a:effectLst>
                  <a:outerShdw blurRad="38100" dist="38100" dir="2700000" algn="tl">
                    <a:srgbClr val="DDDDDD"/>
                  </a:outerShdw>
                </a:effectLst>
                <a:latin typeface="Garamond" charset="0"/>
                <a:ea typeface="宋体" charset="0"/>
              </a:rPr>
              <a:t>法</a:t>
            </a:r>
            <a:r>
              <a:rPr lang="en-US" altLang="zh-CN" dirty="0">
                <a:effectLst>
                  <a:outerShdw blurRad="38100" dist="38100" dir="2700000" algn="tl">
                    <a:srgbClr val="DDDDDD"/>
                  </a:outerShdw>
                </a:effectLst>
                <a:latin typeface="Garamond" charset="0"/>
                <a:ea typeface="宋体" charset="0"/>
              </a:rPr>
              <a:t>(</a:t>
            </a:r>
            <a:r>
              <a:rPr lang="zh-CN" altLang="en-US" dirty="0">
                <a:effectLst>
                  <a:outerShdw blurRad="38100" dist="38100" dir="2700000" algn="tl">
                    <a:srgbClr val="DDDDDD"/>
                  </a:outerShdw>
                </a:effectLst>
                <a:latin typeface="Garamond" charset="0"/>
                <a:ea typeface="宋体" charset="0"/>
              </a:rPr>
              <a:t>例</a:t>
            </a:r>
            <a:r>
              <a:rPr lang="en-US" altLang="zh-CN" dirty="0">
                <a:effectLst>
                  <a:outerShdw blurRad="38100" dist="38100" dir="2700000" algn="tl">
                    <a:srgbClr val="DDDDDD"/>
                  </a:outerShdw>
                </a:effectLst>
                <a:latin typeface="Garamond" charset="0"/>
                <a:ea typeface="宋体" charset="0"/>
              </a:rPr>
              <a:t>2)</a:t>
            </a:r>
          </a:p>
        </p:txBody>
      </p:sp>
      <p:sp>
        <p:nvSpPr>
          <p:cNvPr id="21507" name="Rectangle 3"/>
          <p:cNvSpPr>
            <a:spLocks noGrp="1" noChangeArrowheads="1"/>
          </p:cNvSpPr>
          <p:nvPr>
            <p:ph idx="1"/>
          </p:nvPr>
        </p:nvSpPr>
        <p:spPr>
          <a:xfrm>
            <a:off x="0" y="908720"/>
            <a:ext cx="9144000" cy="1447800"/>
          </a:xfrm>
        </p:spPr>
        <p:txBody>
          <a:bodyPr/>
          <a:lstStyle/>
          <a:p>
            <a:pPr>
              <a:buFontTx/>
              <a:buNone/>
              <a:defRPr/>
            </a:pPr>
            <a:r>
              <a:rPr lang="en-US" altLang="zh-CN" dirty="0">
                <a:latin typeface="宋体" charset="0"/>
                <a:ea typeface="宋体" charset="0"/>
              </a:rPr>
              <a:t>  </a:t>
            </a:r>
            <a:r>
              <a:rPr lang="zh-CN" altLang="en-US" dirty="0">
                <a:latin typeface="宋体" charset="0"/>
                <a:ea typeface="宋体" charset="0"/>
              </a:rPr>
              <a:t>设有一项工程任务被分解成了</a:t>
            </a:r>
            <a:r>
              <a:rPr lang="en-US" altLang="zh-CN" dirty="0" err="1">
                <a:latin typeface="Arial" charset="0"/>
                <a:ea typeface="宋体" charset="0"/>
              </a:rPr>
              <a:t>a,b</a:t>
            </a:r>
            <a:r>
              <a:rPr lang="en-US" altLang="zh-CN" dirty="0">
                <a:latin typeface="Arial" charset="0"/>
                <a:ea typeface="宋体" charset="0"/>
              </a:rPr>
              <a:t>,…,</a:t>
            </a:r>
            <a:r>
              <a:rPr lang="en-US" altLang="zh-CN" dirty="0" err="1">
                <a:latin typeface="Arial" charset="0"/>
                <a:ea typeface="宋体" charset="0"/>
              </a:rPr>
              <a:t>i</a:t>
            </a:r>
            <a:r>
              <a:rPr lang="zh-CN" altLang="en-US" dirty="0">
                <a:latin typeface="宋体" charset="0"/>
                <a:ea typeface="宋体" charset="0"/>
              </a:rPr>
              <a:t>等</a:t>
            </a:r>
            <a:r>
              <a:rPr lang="en-US" altLang="zh-CN" dirty="0">
                <a:latin typeface="Arial" charset="0"/>
                <a:ea typeface="宋体" charset="0"/>
              </a:rPr>
              <a:t>9</a:t>
            </a:r>
            <a:r>
              <a:rPr lang="zh-CN" altLang="en-US" dirty="0">
                <a:latin typeface="宋体" charset="0"/>
                <a:ea typeface="宋体" charset="0"/>
              </a:rPr>
              <a:t>个子任务，下表给出了完成每个子任务所需要的时间以及子任务之间的依赖关系，试找出关键路径和关键任务。</a:t>
            </a:r>
            <a:r>
              <a:rPr lang="zh-CN" altLang="en-US" dirty="0">
                <a:latin typeface="Arial" charset="0"/>
                <a:ea typeface="宋体" charset="0"/>
              </a:rPr>
              <a:t> </a:t>
            </a:r>
          </a:p>
        </p:txBody>
      </p:sp>
      <p:grpSp>
        <p:nvGrpSpPr>
          <p:cNvPr id="88067" name="Group 96"/>
          <p:cNvGrpSpPr>
            <a:grpSpLocks/>
          </p:cNvGrpSpPr>
          <p:nvPr/>
        </p:nvGrpSpPr>
        <p:grpSpPr bwMode="auto">
          <a:xfrm>
            <a:off x="899592" y="2514600"/>
            <a:ext cx="7391400" cy="4114800"/>
            <a:chOff x="-3" y="-3"/>
            <a:chExt cx="1812" cy="3846"/>
          </a:xfrm>
        </p:grpSpPr>
        <p:grpSp>
          <p:nvGrpSpPr>
            <p:cNvPr id="88068" name="Group 94"/>
            <p:cNvGrpSpPr>
              <a:grpSpLocks/>
            </p:cNvGrpSpPr>
            <p:nvPr/>
          </p:nvGrpSpPr>
          <p:grpSpPr bwMode="auto">
            <a:xfrm>
              <a:off x="0" y="0"/>
              <a:ext cx="1806" cy="3840"/>
              <a:chOff x="0" y="0"/>
              <a:chExt cx="1806" cy="3840"/>
            </a:xfrm>
          </p:grpSpPr>
          <p:grpSp>
            <p:nvGrpSpPr>
              <p:cNvPr id="88070" name="Group 35"/>
              <p:cNvGrpSpPr>
                <a:grpSpLocks/>
              </p:cNvGrpSpPr>
              <p:nvPr/>
            </p:nvGrpSpPr>
            <p:grpSpPr bwMode="auto">
              <a:xfrm>
                <a:off x="0" y="0"/>
                <a:ext cx="602" cy="384"/>
                <a:chOff x="0" y="0"/>
                <a:chExt cx="602" cy="384"/>
              </a:xfrm>
            </p:grpSpPr>
            <p:sp>
              <p:nvSpPr>
                <p:cNvPr id="21508" name="Rectangle 4"/>
                <p:cNvSpPr>
                  <a:spLocks noChangeArrowheads="1"/>
                </p:cNvSpPr>
                <p:nvPr/>
              </p:nvSpPr>
              <p:spPr bwMode="auto">
                <a:xfrm>
                  <a:off x="43" y="0"/>
                  <a:ext cx="516" cy="384"/>
                </a:xfrm>
                <a:prstGeom prst="rect">
                  <a:avLst/>
                </a:prstGeom>
                <a:noFill/>
                <a:ln w="9525">
                  <a:noFill/>
                  <a:miter lim="800000"/>
                  <a:headEnd/>
                  <a:tailEnd/>
                </a:ln>
                <a:effectLst/>
              </p:spPr>
              <p:txBody>
                <a:bodyPr/>
                <a:lstStyle/>
                <a:p>
                  <a:pPr>
                    <a:defRPr/>
                  </a:pPr>
                  <a:r>
                    <a:rPr lang="zh-CN" altLang="en-US" b="1">
                      <a:effectLst>
                        <a:outerShdw blurRad="38100" dist="38100" dir="2700000" algn="tl">
                          <a:srgbClr val="DDDDDD"/>
                        </a:outerShdw>
                      </a:effectLst>
                      <a:latin typeface="宋体" charset="0"/>
                    </a:rPr>
                    <a:t>子任务标识</a:t>
                  </a:r>
                  <a:endParaRPr lang="zh-CN" altLang="en-US" b="1">
                    <a:effectLst>
                      <a:outerShdw blurRad="38100" dist="38100" dir="2700000" algn="tl">
                        <a:srgbClr val="DDDDDD"/>
                      </a:outerShdw>
                    </a:effectLst>
                  </a:endParaRPr>
                </a:p>
                <a:p>
                  <a:pPr eaLnBrk="0" hangingPunct="0">
                    <a:defRPr/>
                  </a:pPr>
                  <a:endParaRPr lang="en-US" altLang="zh-CN" b="1">
                    <a:effectLst>
                      <a:outerShdw blurRad="38100" dist="38100" dir="2700000" algn="tl">
                        <a:srgbClr val="DDDDDD"/>
                      </a:outerShdw>
                    </a:effectLst>
                  </a:endParaRPr>
                </a:p>
              </p:txBody>
            </p:sp>
            <p:sp>
              <p:nvSpPr>
                <p:cNvPr id="88159" name="Rectangle 34"/>
                <p:cNvSpPr>
                  <a:spLocks noChangeArrowheads="1"/>
                </p:cNvSpPr>
                <p:nvPr/>
              </p:nvSpPr>
              <p:spPr bwMode="auto">
                <a:xfrm>
                  <a:off x="0" y="0"/>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1" name="Group 37"/>
              <p:cNvGrpSpPr>
                <a:grpSpLocks/>
              </p:cNvGrpSpPr>
              <p:nvPr/>
            </p:nvGrpSpPr>
            <p:grpSpPr bwMode="auto">
              <a:xfrm>
                <a:off x="602" y="0"/>
                <a:ext cx="682" cy="384"/>
                <a:chOff x="602" y="0"/>
                <a:chExt cx="682" cy="384"/>
              </a:xfrm>
            </p:grpSpPr>
            <p:sp>
              <p:nvSpPr>
                <p:cNvPr id="21509" name="Rectangle 5"/>
                <p:cNvSpPr>
                  <a:spLocks noChangeArrowheads="1"/>
                </p:cNvSpPr>
                <p:nvPr/>
              </p:nvSpPr>
              <p:spPr bwMode="auto">
                <a:xfrm>
                  <a:off x="645" y="0"/>
                  <a:ext cx="596" cy="384"/>
                </a:xfrm>
                <a:prstGeom prst="rect">
                  <a:avLst/>
                </a:prstGeom>
                <a:noFill/>
                <a:ln w="9525">
                  <a:noFill/>
                  <a:miter lim="800000"/>
                  <a:headEnd/>
                  <a:tailEnd/>
                </a:ln>
                <a:effectLst/>
              </p:spPr>
              <p:txBody>
                <a:bodyPr/>
                <a:lstStyle/>
                <a:p>
                  <a:pPr>
                    <a:defRPr/>
                  </a:pPr>
                  <a:r>
                    <a:rPr lang="zh-CN" altLang="en-US" b="1">
                      <a:effectLst>
                        <a:outerShdw blurRad="38100" dist="38100" dir="2700000" algn="tl">
                          <a:srgbClr val="DDDDDD"/>
                        </a:outerShdw>
                      </a:effectLst>
                      <a:latin typeface="宋体" charset="0"/>
                    </a:rPr>
                    <a:t>完成任务时间</a:t>
                  </a:r>
                  <a:endParaRPr lang="zh-CN" altLang="en-US" b="1">
                    <a:effectLst>
                      <a:outerShdw blurRad="38100" dist="38100" dir="2700000" algn="tl">
                        <a:srgbClr val="DDDDDD"/>
                      </a:outerShdw>
                    </a:effectLst>
                  </a:endParaRPr>
                </a:p>
                <a:p>
                  <a:pPr eaLnBrk="0" hangingPunct="0">
                    <a:defRPr/>
                  </a:pPr>
                  <a:endParaRPr lang="en-US" altLang="zh-CN" b="1">
                    <a:effectLst>
                      <a:outerShdw blurRad="38100" dist="38100" dir="2700000" algn="tl">
                        <a:srgbClr val="DDDDDD"/>
                      </a:outerShdw>
                    </a:effectLst>
                  </a:endParaRPr>
                </a:p>
              </p:txBody>
            </p:sp>
            <p:sp>
              <p:nvSpPr>
                <p:cNvPr id="88157" name="Rectangle 36"/>
                <p:cNvSpPr>
                  <a:spLocks noChangeArrowheads="1"/>
                </p:cNvSpPr>
                <p:nvPr/>
              </p:nvSpPr>
              <p:spPr bwMode="auto">
                <a:xfrm>
                  <a:off x="602" y="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2" name="Group 39"/>
              <p:cNvGrpSpPr>
                <a:grpSpLocks/>
              </p:cNvGrpSpPr>
              <p:nvPr/>
            </p:nvGrpSpPr>
            <p:grpSpPr bwMode="auto">
              <a:xfrm>
                <a:off x="1284" y="0"/>
                <a:ext cx="522" cy="384"/>
                <a:chOff x="1284" y="0"/>
                <a:chExt cx="522" cy="384"/>
              </a:xfrm>
            </p:grpSpPr>
            <p:sp>
              <p:nvSpPr>
                <p:cNvPr id="21510" name="Rectangle 6"/>
                <p:cNvSpPr>
                  <a:spLocks noChangeArrowheads="1"/>
                </p:cNvSpPr>
                <p:nvPr/>
              </p:nvSpPr>
              <p:spPr bwMode="auto">
                <a:xfrm>
                  <a:off x="1327" y="0"/>
                  <a:ext cx="436" cy="384"/>
                </a:xfrm>
                <a:prstGeom prst="rect">
                  <a:avLst/>
                </a:prstGeom>
                <a:noFill/>
                <a:ln w="9525">
                  <a:noFill/>
                  <a:miter lim="800000"/>
                  <a:headEnd/>
                  <a:tailEnd/>
                </a:ln>
                <a:effectLst/>
              </p:spPr>
              <p:txBody>
                <a:bodyPr/>
                <a:lstStyle/>
                <a:p>
                  <a:pPr>
                    <a:defRPr/>
                  </a:pPr>
                  <a:r>
                    <a:rPr lang="zh-CN" altLang="en-US" b="1">
                      <a:effectLst>
                        <a:outerShdw blurRad="38100" dist="38100" dir="2700000" algn="tl">
                          <a:srgbClr val="DDDDDD"/>
                        </a:outerShdw>
                      </a:effectLst>
                      <a:latin typeface="宋体" charset="0"/>
                    </a:rPr>
                    <a:t>依赖关系</a:t>
                  </a:r>
                  <a:endParaRPr lang="zh-CN" altLang="en-US" b="1">
                    <a:effectLst>
                      <a:outerShdw blurRad="38100" dist="38100" dir="2700000" algn="tl">
                        <a:srgbClr val="DDDDDD"/>
                      </a:outerShdw>
                    </a:effectLst>
                  </a:endParaRPr>
                </a:p>
                <a:p>
                  <a:pPr eaLnBrk="0" hangingPunct="0">
                    <a:defRPr/>
                  </a:pPr>
                  <a:endParaRPr lang="en-US" altLang="zh-CN" b="1">
                    <a:effectLst>
                      <a:outerShdw blurRad="38100" dist="38100" dir="2700000" algn="tl">
                        <a:srgbClr val="DDDDDD"/>
                      </a:outerShdw>
                    </a:effectLst>
                  </a:endParaRPr>
                </a:p>
              </p:txBody>
            </p:sp>
            <p:sp>
              <p:nvSpPr>
                <p:cNvPr id="88155" name="Rectangle 38"/>
                <p:cNvSpPr>
                  <a:spLocks noChangeArrowheads="1"/>
                </p:cNvSpPr>
                <p:nvPr/>
              </p:nvSpPr>
              <p:spPr bwMode="auto">
                <a:xfrm>
                  <a:off x="1284" y="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3" name="Group 41"/>
              <p:cNvGrpSpPr>
                <a:grpSpLocks/>
              </p:cNvGrpSpPr>
              <p:nvPr/>
            </p:nvGrpSpPr>
            <p:grpSpPr bwMode="auto">
              <a:xfrm>
                <a:off x="0" y="384"/>
                <a:ext cx="602" cy="384"/>
                <a:chOff x="0" y="384"/>
                <a:chExt cx="602" cy="384"/>
              </a:xfrm>
            </p:grpSpPr>
            <p:sp>
              <p:nvSpPr>
                <p:cNvPr id="21511" name="Rectangle 7"/>
                <p:cNvSpPr>
                  <a:spLocks noChangeArrowheads="1"/>
                </p:cNvSpPr>
                <p:nvPr/>
              </p:nvSpPr>
              <p:spPr bwMode="auto">
                <a:xfrm>
                  <a:off x="43" y="384"/>
                  <a:ext cx="51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a</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53" name="Rectangle 40"/>
                <p:cNvSpPr>
                  <a:spLocks noChangeArrowheads="1"/>
                </p:cNvSpPr>
                <p:nvPr/>
              </p:nvSpPr>
              <p:spPr bwMode="auto">
                <a:xfrm>
                  <a:off x="0" y="384"/>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4" name="Group 43"/>
              <p:cNvGrpSpPr>
                <a:grpSpLocks/>
              </p:cNvGrpSpPr>
              <p:nvPr/>
            </p:nvGrpSpPr>
            <p:grpSpPr bwMode="auto">
              <a:xfrm>
                <a:off x="602" y="384"/>
                <a:ext cx="682" cy="384"/>
                <a:chOff x="602" y="384"/>
                <a:chExt cx="682" cy="384"/>
              </a:xfrm>
            </p:grpSpPr>
            <p:sp>
              <p:nvSpPr>
                <p:cNvPr id="21512" name="Rectangle 8"/>
                <p:cNvSpPr>
                  <a:spLocks noChangeArrowheads="1"/>
                </p:cNvSpPr>
                <p:nvPr/>
              </p:nvSpPr>
              <p:spPr bwMode="auto">
                <a:xfrm>
                  <a:off x="645" y="38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8</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51" name="Rectangle 42"/>
                <p:cNvSpPr>
                  <a:spLocks noChangeArrowheads="1"/>
                </p:cNvSpPr>
                <p:nvPr/>
              </p:nvSpPr>
              <p:spPr bwMode="auto">
                <a:xfrm>
                  <a:off x="602" y="38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5" name="Group 45"/>
              <p:cNvGrpSpPr>
                <a:grpSpLocks/>
              </p:cNvGrpSpPr>
              <p:nvPr/>
            </p:nvGrpSpPr>
            <p:grpSpPr bwMode="auto">
              <a:xfrm>
                <a:off x="1284" y="384"/>
                <a:ext cx="522" cy="384"/>
                <a:chOff x="1284" y="384"/>
                <a:chExt cx="522" cy="384"/>
              </a:xfrm>
            </p:grpSpPr>
            <p:sp>
              <p:nvSpPr>
                <p:cNvPr id="21513" name="Rectangle 9"/>
                <p:cNvSpPr>
                  <a:spLocks noChangeArrowheads="1"/>
                </p:cNvSpPr>
                <p:nvPr/>
              </p:nvSpPr>
              <p:spPr bwMode="auto">
                <a:xfrm>
                  <a:off x="1327" y="384"/>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rPr>
                    <a:t> </a:t>
                  </a:r>
                </a:p>
                <a:p>
                  <a:pPr algn="ctr" eaLnBrk="0" hangingPunct="0">
                    <a:defRPr/>
                  </a:pPr>
                  <a:endParaRPr lang="en-US" altLang="zh-CN" b="1">
                    <a:effectLst>
                      <a:outerShdw blurRad="38100" dist="38100" dir="2700000" algn="tl">
                        <a:srgbClr val="DDDDDD"/>
                      </a:outerShdw>
                    </a:effectLst>
                  </a:endParaRPr>
                </a:p>
              </p:txBody>
            </p:sp>
            <p:sp>
              <p:nvSpPr>
                <p:cNvPr id="88149" name="Rectangle 44"/>
                <p:cNvSpPr>
                  <a:spLocks noChangeArrowheads="1"/>
                </p:cNvSpPr>
                <p:nvPr/>
              </p:nvSpPr>
              <p:spPr bwMode="auto">
                <a:xfrm>
                  <a:off x="1284" y="384"/>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6" name="Group 47"/>
              <p:cNvGrpSpPr>
                <a:grpSpLocks/>
              </p:cNvGrpSpPr>
              <p:nvPr/>
            </p:nvGrpSpPr>
            <p:grpSpPr bwMode="auto">
              <a:xfrm>
                <a:off x="0" y="768"/>
                <a:ext cx="602" cy="384"/>
                <a:chOff x="0" y="768"/>
                <a:chExt cx="602" cy="384"/>
              </a:xfrm>
            </p:grpSpPr>
            <p:sp>
              <p:nvSpPr>
                <p:cNvPr id="21514" name="Rectangle 10"/>
                <p:cNvSpPr>
                  <a:spLocks noChangeArrowheads="1"/>
                </p:cNvSpPr>
                <p:nvPr/>
              </p:nvSpPr>
              <p:spPr bwMode="auto">
                <a:xfrm>
                  <a:off x="43" y="770"/>
                  <a:ext cx="51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b</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47" name="Rectangle 46"/>
                <p:cNvSpPr>
                  <a:spLocks noChangeArrowheads="1"/>
                </p:cNvSpPr>
                <p:nvPr/>
              </p:nvSpPr>
              <p:spPr bwMode="auto">
                <a:xfrm>
                  <a:off x="0" y="768"/>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7" name="Group 49"/>
              <p:cNvGrpSpPr>
                <a:grpSpLocks/>
              </p:cNvGrpSpPr>
              <p:nvPr/>
            </p:nvGrpSpPr>
            <p:grpSpPr bwMode="auto">
              <a:xfrm>
                <a:off x="602" y="768"/>
                <a:ext cx="682" cy="384"/>
                <a:chOff x="602" y="768"/>
                <a:chExt cx="682" cy="384"/>
              </a:xfrm>
            </p:grpSpPr>
            <p:sp>
              <p:nvSpPr>
                <p:cNvPr id="21515" name="Rectangle 11"/>
                <p:cNvSpPr>
                  <a:spLocks noChangeArrowheads="1"/>
                </p:cNvSpPr>
                <p:nvPr/>
              </p:nvSpPr>
              <p:spPr bwMode="auto">
                <a:xfrm>
                  <a:off x="645" y="770"/>
                  <a:ext cx="59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10</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45" name="Rectangle 48"/>
                <p:cNvSpPr>
                  <a:spLocks noChangeArrowheads="1"/>
                </p:cNvSpPr>
                <p:nvPr/>
              </p:nvSpPr>
              <p:spPr bwMode="auto">
                <a:xfrm>
                  <a:off x="602" y="76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8" name="Group 51"/>
              <p:cNvGrpSpPr>
                <a:grpSpLocks/>
              </p:cNvGrpSpPr>
              <p:nvPr/>
            </p:nvGrpSpPr>
            <p:grpSpPr bwMode="auto">
              <a:xfrm>
                <a:off x="1284" y="768"/>
                <a:ext cx="522" cy="384"/>
                <a:chOff x="1284" y="768"/>
                <a:chExt cx="522" cy="384"/>
              </a:xfrm>
            </p:grpSpPr>
            <p:sp>
              <p:nvSpPr>
                <p:cNvPr id="21516" name="Rectangle 12"/>
                <p:cNvSpPr>
                  <a:spLocks noChangeArrowheads="1"/>
                </p:cNvSpPr>
                <p:nvPr/>
              </p:nvSpPr>
              <p:spPr bwMode="auto">
                <a:xfrm>
                  <a:off x="1327" y="770"/>
                  <a:ext cx="43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rPr>
                    <a:t> </a:t>
                  </a:r>
                </a:p>
                <a:p>
                  <a:pPr algn="ctr" eaLnBrk="0" hangingPunct="0">
                    <a:defRPr/>
                  </a:pPr>
                  <a:endParaRPr lang="en-US" altLang="zh-CN" b="1">
                    <a:effectLst>
                      <a:outerShdw blurRad="38100" dist="38100" dir="2700000" algn="tl">
                        <a:srgbClr val="DDDDDD"/>
                      </a:outerShdw>
                    </a:effectLst>
                  </a:endParaRPr>
                </a:p>
              </p:txBody>
            </p:sp>
            <p:sp>
              <p:nvSpPr>
                <p:cNvPr id="88143" name="Rectangle 50"/>
                <p:cNvSpPr>
                  <a:spLocks noChangeArrowheads="1"/>
                </p:cNvSpPr>
                <p:nvPr/>
              </p:nvSpPr>
              <p:spPr bwMode="auto">
                <a:xfrm>
                  <a:off x="1284" y="768"/>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79" name="Group 53"/>
              <p:cNvGrpSpPr>
                <a:grpSpLocks/>
              </p:cNvGrpSpPr>
              <p:nvPr/>
            </p:nvGrpSpPr>
            <p:grpSpPr bwMode="auto">
              <a:xfrm>
                <a:off x="0" y="1152"/>
                <a:ext cx="602" cy="384"/>
                <a:chOff x="0" y="1152"/>
                <a:chExt cx="602" cy="384"/>
              </a:xfrm>
            </p:grpSpPr>
            <p:sp>
              <p:nvSpPr>
                <p:cNvPr id="21517" name="Rectangle 13"/>
                <p:cNvSpPr>
                  <a:spLocks noChangeArrowheads="1"/>
                </p:cNvSpPr>
                <p:nvPr/>
              </p:nvSpPr>
              <p:spPr bwMode="auto">
                <a:xfrm>
                  <a:off x="43" y="1150"/>
                  <a:ext cx="51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c</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41" name="Rectangle 52"/>
                <p:cNvSpPr>
                  <a:spLocks noChangeArrowheads="1"/>
                </p:cNvSpPr>
                <p:nvPr/>
              </p:nvSpPr>
              <p:spPr bwMode="auto">
                <a:xfrm>
                  <a:off x="0" y="1152"/>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0" name="Group 55"/>
              <p:cNvGrpSpPr>
                <a:grpSpLocks/>
              </p:cNvGrpSpPr>
              <p:nvPr/>
            </p:nvGrpSpPr>
            <p:grpSpPr bwMode="auto">
              <a:xfrm>
                <a:off x="602" y="1152"/>
                <a:ext cx="682" cy="384"/>
                <a:chOff x="602" y="1152"/>
                <a:chExt cx="682" cy="384"/>
              </a:xfrm>
            </p:grpSpPr>
            <p:sp>
              <p:nvSpPr>
                <p:cNvPr id="21518" name="Rectangle 14"/>
                <p:cNvSpPr>
                  <a:spLocks noChangeArrowheads="1"/>
                </p:cNvSpPr>
                <p:nvPr/>
              </p:nvSpPr>
              <p:spPr bwMode="auto">
                <a:xfrm>
                  <a:off x="645" y="115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8</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39" name="Rectangle 54"/>
                <p:cNvSpPr>
                  <a:spLocks noChangeArrowheads="1"/>
                </p:cNvSpPr>
                <p:nvPr/>
              </p:nvSpPr>
              <p:spPr bwMode="auto">
                <a:xfrm>
                  <a:off x="602" y="115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1" name="Group 57"/>
              <p:cNvGrpSpPr>
                <a:grpSpLocks/>
              </p:cNvGrpSpPr>
              <p:nvPr/>
            </p:nvGrpSpPr>
            <p:grpSpPr bwMode="auto">
              <a:xfrm>
                <a:off x="1284" y="1152"/>
                <a:ext cx="522" cy="384"/>
                <a:chOff x="1284" y="1152"/>
                <a:chExt cx="522" cy="384"/>
              </a:xfrm>
            </p:grpSpPr>
            <p:sp>
              <p:nvSpPr>
                <p:cNvPr id="21519" name="Rectangle 15"/>
                <p:cNvSpPr>
                  <a:spLocks noChangeArrowheads="1"/>
                </p:cNvSpPr>
                <p:nvPr/>
              </p:nvSpPr>
              <p:spPr bwMode="auto">
                <a:xfrm>
                  <a:off x="1327" y="1150"/>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a,b</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37" name="Rectangle 56"/>
                <p:cNvSpPr>
                  <a:spLocks noChangeArrowheads="1"/>
                </p:cNvSpPr>
                <p:nvPr/>
              </p:nvSpPr>
              <p:spPr bwMode="auto">
                <a:xfrm>
                  <a:off x="1284" y="1152"/>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2" name="Group 59"/>
              <p:cNvGrpSpPr>
                <a:grpSpLocks/>
              </p:cNvGrpSpPr>
              <p:nvPr/>
            </p:nvGrpSpPr>
            <p:grpSpPr bwMode="auto">
              <a:xfrm>
                <a:off x="0" y="1536"/>
                <a:ext cx="602" cy="384"/>
                <a:chOff x="0" y="1536"/>
                <a:chExt cx="602" cy="384"/>
              </a:xfrm>
            </p:grpSpPr>
            <p:sp>
              <p:nvSpPr>
                <p:cNvPr id="21520" name="Rectangle 16"/>
                <p:cNvSpPr>
                  <a:spLocks noChangeArrowheads="1"/>
                </p:cNvSpPr>
                <p:nvPr/>
              </p:nvSpPr>
              <p:spPr bwMode="auto">
                <a:xfrm>
                  <a:off x="43" y="1536"/>
                  <a:ext cx="51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d</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35" name="Rectangle 58"/>
                <p:cNvSpPr>
                  <a:spLocks noChangeArrowheads="1"/>
                </p:cNvSpPr>
                <p:nvPr/>
              </p:nvSpPr>
              <p:spPr bwMode="auto">
                <a:xfrm>
                  <a:off x="0" y="1536"/>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3" name="Group 61"/>
              <p:cNvGrpSpPr>
                <a:grpSpLocks/>
              </p:cNvGrpSpPr>
              <p:nvPr/>
            </p:nvGrpSpPr>
            <p:grpSpPr bwMode="auto">
              <a:xfrm>
                <a:off x="602" y="1536"/>
                <a:ext cx="682" cy="384"/>
                <a:chOff x="602" y="1536"/>
                <a:chExt cx="682" cy="384"/>
              </a:xfrm>
            </p:grpSpPr>
            <p:sp>
              <p:nvSpPr>
                <p:cNvPr id="21521" name="Rectangle 17"/>
                <p:cNvSpPr>
                  <a:spLocks noChangeArrowheads="1"/>
                </p:cNvSpPr>
                <p:nvPr/>
              </p:nvSpPr>
              <p:spPr bwMode="auto">
                <a:xfrm>
                  <a:off x="645" y="153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9</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33" name="Rectangle 60"/>
                <p:cNvSpPr>
                  <a:spLocks noChangeArrowheads="1"/>
                </p:cNvSpPr>
                <p:nvPr/>
              </p:nvSpPr>
              <p:spPr bwMode="auto">
                <a:xfrm>
                  <a:off x="602" y="153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4" name="Group 63"/>
              <p:cNvGrpSpPr>
                <a:grpSpLocks/>
              </p:cNvGrpSpPr>
              <p:nvPr/>
            </p:nvGrpSpPr>
            <p:grpSpPr bwMode="auto">
              <a:xfrm>
                <a:off x="1284" y="1536"/>
                <a:ext cx="522" cy="384"/>
                <a:chOff x="1284" y="1536"/>
                <a:chExt cx="522" cy="384"/>
              </a:xfrm>
            </p:grpSpPr>
            <p:sp>
              <p:nvSpPr>
                <p:cNvPr id="21522" name="Rectangle 18"/>
                <p:cNvSpPr>
                  <a:spLocks noChangeArrowheads="1"/>
                </p:cNvSpPr>
                <p:nvPr/>
              </p:nvSpPr>
              <p:spPr bwMode="auto">
                <a:xfrm>
                  <a:off x="1327" y="1536"/>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a</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31" name="Rectangle 62"/>
                <p:cNvSpPr>
                  <a:spLocks noChangeArrowheads="1"/>
                </p:cNvSpPr>
                <p:nvPr/>
              </p:nvSpPr>
              <p:spPr bwMode="auto">
                <a:xfrm>
                  <a:off x="1284" y="1536"/>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5" name="Group 65"/>
              <p:cNvGrpSpPr>
                <a:grpSpLocks/>
              </p:cNvGrpSpPr>
              <p:nvPr/>
            </p:nvGrpSpPr>
            <p:grpSpPr bwMode="auto">
              <a:xfrm>
                <a:off x="0" y="1920"/>
                <a:ext cx="602" cy="384"/>
                <a:chOff x="0" y="1920"/>
                <a:chExt cx="602" cy="384"/>
              </a:xfrm>
            </p:grpSpPr>
            <p:sp>
              <p:nvSpPr>
                <p:cNvPr id="21523" name="Rectangle 19"/>
                <p:cNvSpPr>
                  <a:spLocks noChangeArrowheads="1"/>
                </p:cNvSpPr>
                <p:nvPr/>
              </p:nvSpPr>
              <p:spPr bwMode="auto">
                <a:xfrm>
                  <a:off x="43" y="1920"/>
                  <a:ext cx="51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e</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29" name="Rectangle 64"/>
                <p:cNvSpPr>
                  <a:spLocks noChangeArrowheads="1"/>
                </p:cNvSpPr>
                <p:nvPr/>
              </p:nvSpPr>
              <p:spPr bwMode="auto">
                <a:xfrm>
                  <a:off x="0" y="1920"/>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6" name="Group 67"/>
              <p:cNvGrpSpPr>
                <a:grpSpLocks/>
              </p:cNvGrpSpPr>
              <p:nvPr/>
            </p:nvGrpSpPr>
            <p:grpSpPr bwMode="auto">
              <a:xfrm>
                <a:off x="602" y="1920"/>
                <a:ext cx="682" cy="384"/>
                <a:chOff x="602" y="1920"/>
                <a:chExt cx="682" cy="384"/>
              </a:xfrm>
            </p:grpSpPr>
            <p:sp>
              <p:nvSpPr>
                <p:cNvPr id="21524" name="Rectangle 20"/>
                <p:cNvSpPr>
                  <a:spLocks noChangeArrowheads="1"/>
                </p:cNvSpPr>
                <p:nvPr/>
              </p:nvSpPr>
              <p:spPr bwMode="auto">
                <a:xfrm>
                  <a:off x="645" y="192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5</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27" name="Rectangle 66"/>
                <p:cNvSpPr>
                  <a:spLocks noChangeArrowheads="1"/>
                </p:cNvSpPr>
                <p:nvPr/>
              </p:nvSpPr>
              <p:spPr bwMode="auto">
                <a:xfrm>
                  <a:off x="602" y="1920"/>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7" name="Group 69"/>
              <p:cNvGrpSpPr>
                <a:grpSpLocks/>
              </p:cNvGrpSpPr>
              <p:nvPr/>
            </p:nvGrpSpPr>
            <p:grpSpPr bwMode="auto">
              <a:xfrm>
                <a:off x="1284" y="1920"/>
                <a:ext cx="522" cy="384"/>
                <a:chOff x="1284" y="1920"/>
                <a:chExt cx="522" cy="384"/>
              </a:xfrm>
            </p:grpSpPr>
            <p:sp>
              <p:nvSpPr>
                <p:cNvPr id="21525" name="Rectangle 21"/>
                <p:cNvSpPr>
                  <a:spLocks noChangeArrowheads="1"/>
                </p:cNvSpPr>
                <p:nvPr/>
              </p:nvSpPr>
              <p:spPr bwMode="auto">
                <a:xfrm>
                  <a:off x="1327" y="1920"/>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b</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25" name="Rectangle 68"/>
                <p:cNvSpPr>
                  <a:spLocks noChangeArrowheads="1"/>
                </p:cNvSpPr>
                <p:nvPr/>
              </p:nvSpPr>
              <p:spPr bwMode="auto">
                <a:xfrm>
                  <a:off x="1284" y="192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8" name="Group 71"/>
              <p:cNvGrpSpPr>
                <a:grpSpLocks/>
              </p:cNvGrpSpPr>
              <p:nvPr/>
            </p:nvGrpSpPr>
            <p:grpSpPr bwMode="auto">
              <a:xfrm>
                <a:off x="0" y="2304"/>
                <a:ext cx="602" cy="384"/>
                <a:chOff x="0" y="2304"/>
                <a:chExt cx="602" cy="384"/>
              </a:xfrm>
            </p:grpSpPr>
            <p:sp>
              <p:nvSpPr>
                <p:cNvPr id="21526" name="Rectangle 22"/>
                <p:cNvSpPr>
                  <a:spLocks noChangeArrowheads="1"/>
                </p:cNvSpPr>
                <p:nvPr/>
              </p:nvSpPr>
              <p:spPr bwMode="auto">
                <a:xfrm>
                  <a:off x="43" y="2304"/>
                  <a:ext cx="51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f</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23" name="Rectangle 70"/>
                <p:cNvSpPr>
                  <a:spLocks noChangeArrowheads="1"/>
                </p:cNvSpPr>
                <p:nvPr/>
              </p:nvSpPr>
              <p:spPr bwMode="auto">
                <a:xfrm>
                  <a:off x="0" y="2304"/>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89" name="Group 73"/>
              <p:cNvGrpSpPr>
                <a:grpSpLocks/>
              </p:cNvGrpSpPr>
              <p:nvPr/>
            </p:nvGrpSpPr>
            <p:grpSpPr bwMode="auto">
              <a:xfrm>
                <a:off x="602" y="2304"/>
                <a:ext cx="682" cy="384"/>
                <a:chOff x="602" y="2304"/>
                <a:chExt cx="682" cy="384"/>
              </a:xfrm>
            </p:grpSpPr>
            <p:sp>
              <p:nvSpPr>
                <p:cNvPr id="21527" name="Rectangle 23"/>
                <p:cNvSpPr>
                  <a:spLocks noChangeArrowheads="1"/>
                </p:cNvSpPr>
                <p:nvPr/>
              </p:nvSpPr>
              <p:spPr bwMode="auto">
                <a:xfrm>
                  <a:off x="645" y="2304"/>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21" name="Rectangle 72"/>
                <p:cNvSpPr>
                  <a:spLocks noChangeArrowheads="1"/>
                </p:cNvSpPr>
                <p:nvPr/>
              </p:nvSpPr>
              <p:spPr bwMode="auto">
                <a:xfrm>
                  <a:off x="602" y="2304"/>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0" name="Group 75"/>
              <p:cNvGrpSpPr>
                <a:grpSpLocks/>
              </p:cNvGrpSpPr>
              <p:nvPr/>
            </p:nvGrpSpPr>
            <p:grpSpPr bwMode="auto">
              <a:xfrm>
                <a:off x="1284" y="2304"/>
                <a:ext cx="522" cy="384"/>
                <a:chOff x="1284" y="2304"/>
                <a:chExt cx="522" cy="384"/>
              </a:xfrm>
            </p:grpSpPr>
            <p:sp>
              <p:nvSpPr>
                <p:cNvPr id="21528" name="Rectangle 24"/>
                <p:cNvSpPr>
                  <a:spLocks noChangeArrowheads="1"/>
                </p:cNvSpPr>
                <p:nvPr/>
              </p:nvSpPr>
              <p:spPr bwMode="auto">
                <a:xfrm>
                  <a:off x="1327" y="2304"/>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c,d</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19" name="Rectangle 74"/>
                <p:cNvSpPr>
                  <a:spLocks noChangeArrowheads="1"/>
                </p:cNvSpPr>
                <p:nvPr/>
              </p:nvSpPr>
              <p:spPr bwMode="auto">
                <a:xfrm>
                  <a:off x="1284" y="2304"/>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1" name="Group 77"/>
              <p:cNvGrpSpPr>
                <a:grpSpLocks/>
              </p:cNvGrpSpPr>
              <p:nvPr/>
            </p:nvGrpSpPr>
            <p:grpSpPr bwMode="auto">
              <a:xfrm>
                <a:off x="0" y="2688"/>
                <a:ext cx="602" cy="384"/>
                <a:chOff x="0" y="2688"/>
                <a:chExt cx="602" cy="384"/>
              </a:xfrm>
            </p:grpSpPr>
            <p:sp>
              <p:nvSpPr>
                <p:cNvPr id="21529" name="Rectangle 25"/>
                <p:cNvSpPr>
                  <a:spLocks noChangeArrowheads="1"/>
                </p:cNvSpPr>
                <p:nvPr/>
              </p:nvSpPr>
              <p:spPr bwMode="auto">
                <a:xfrm>
                  <a:off x="43" y="2690"/>
                  <a:ext cx="51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g</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17" name="Rectangle 76"/>
                <p:cNvSpPr>
                  <a:spLocks noChangeArrowheads="1"/>
                </p:cNvSpPr>
                <p:nvPr/>
              </p:nvSpPr>
              <p:spPr bwMode="auto">
                <a:xfrm>
                  <a:off x="0" y="2688"/>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2" name="Group 79"/>
              <p:cNvGrpSpPr>
                <a:grpSpLocks/>
              </p:cNvGrpSpPr>
              <p:nvPr/>
            </p:nvGrpSpPr>
            <p:grpSpPr bwMode="auto">
              <a:xfrm>
                <a:off x="602" y="2688"/>
                <a:ext cx="682" cy="384"/>
                <a:chOff x="602" y="2688"/>
                <a:chExt cx="682" cy="384"/>
              </a:xfrm>
            </p:grpSpPr>
            <p:sp>
              <p:nvSpPr>
                <p:cNvPr id="21530" name="Rectangle 26"/>
                <p:cNvSpPr>
                  <a:spLocks noChangeArrowheads="1"/>
                </p:cNvSpPr>
                <p:nvPr/>
              </p:nvSpPr>
              <p:spPr bwMode="auto">
                <a:xfrm>
                  <a:off x="645" y="2690"/>
                  <a:ext cx="59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2</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15" name="Rectangle 78"/>
                <p:cNvSpPr>
                  <a:spLocks noChangeArrowheads="1"/>
                </p:cNvSpPr>
                <p:nvPr/>
              </p:nvSpPr>
              <p:spPr bwMode="auto">
                <a:xfrm>
                  <a:off x="602" y="2688"/>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3" name="Group 81"/>
              <p:cNvGrpSpPr>
                <a:grpSpLocks/>
              </p:cNvGrpSpPr>
              <p:nvPr/>
            </p:nvGrpSpPr>
            <p:grpSpPr bwMode="auto">
              <a:xfrm>
                <a:off x="1284" y="2688"/>
                <a:ext cx="522" cy="384"/>
                <a:chOff x="1284" y="2688"/>
                <a:chExt cx="522" cy="384"/>
              </a:xfrm>
            </p:grpSpPr>
            <p:sp>
              <p:nvSpPr>
                <p:cNvPr id="21531" name="Rectangle 27"/>
                <p:cNvSpPr>
                  <a:spLocks noChangeArrowheads="1"/>
                </p:cNvSpPr>
                <p:nvPr/>
              </p:nvSpPr>
              <p:spPr bwMode="auto">
                <a:xfrm>
                  <a:off x="1327" y="2690"/>
                  <a:ext cx="436" cy="380"/>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d</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13" name="Rectangle 80"/>
                <p:cNvSpPr>
                  <a:spLocks noChangeArrowheads="1"/>
                </p:cNvSpPr>
                <p:nvPr/>
              </p:nvSpPr>
              <p:spPr bwMode="auto">
                <a:xfrm>
                  <a:off x="1284" y="2688"/>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4" name="Group 83"/>
              <p:cNvGrpSpPr>
                <a:grpSpLocks/>
              </p:cNvGrpSpPr>
              <p:nvPr/>
            </p:nvGrpSpPr>
            <p:grpSpPr bwMode="auto">
              <a:xfrm>
                <a:off x="0" y="3072"/>
                <a:ext cx="602" cy="384"/>
                <a:chOff x="0" y="3072"/>
                <a:chExt cx="602" cy="384"/>
              </a:xfrm>
            </p:grpSpPr>
            <p:sp>
              <p:nvSpPr>
                <p:cNvPr id="21532" name="Rectangle 28"/>
                <p:cNvSpPr>
                  <a:spLocks noChangeArrowheads="1"/>
                </p:cNvSpPr>
                <p:nvPr/>
              </p:nvSpPr>
              <p:spPr bwMode="auto">
                <a:xfrm>
                  <a:off x="43" y="3070"/>
                  <a:ext cx="51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h</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11" name="Rectangle 82"/>
                <p:cNvSpPr>
                  <a:spLocks noChangeArrowheads="1"/>
                </p:cNvSpPr>
                <p:nvPr/>
              </p:nvSpPr>
              <p:spPr bwMode="auto">
                <a:xfrm>
                  <a:off x="0" y="3072"/>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5" name="Group 85"/>
              <p:cNvGrpSpPr>
                <a:grpSpLocks/>
              </p:cNvGrpSpPr>
              <p:nvPr/>
            </p:nvGrpSpPr>
            <p:grpSpPr bwMode="auto">
              <a:xfrm>
                <a:off x="602" y="3072"/>
                <a:ext cx="682" cy="384"/>
                <a:chOff x="602" y="3072"/>
                <a:chExt cx="682" cy="384"/>
              </a:xfrm>
            </p:grpSpPr>
            <p:sp>
              <p:nvSpPr>
                <p:cNvPr id="21533" name="Rectangle 29"/>
                <p:cNvSpPr>
                  <a:spLocks noChangeArrowheads="1"/>
                </p:cNvSpPr>
                <p:nvPr/>
              </p:nvSpPr>
              <p:spPr bwMode="auto">
                <a:xfrm>
                  <a:off x="645" y="3070"/>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4</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09" name="Rectangle 84"/>
                <p:cNvSpPr>
                  <a:spLocks noChangeArrowheads="1"/>
                </p:cNvSpPr>
                <p:nvPr/>
              </p:nvSpPr>
              <p:spPr bwMode="auto">
                <a:xfrm>
                  <a:off x="602" y="3072"/>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6" name="Group 87"/>
              <p:cNvGrpSpPr>
                <a:grpSpLocks/>
              </p:cNvGrpSpPr>
              <p:nvPr/>
            </p:nvGrpSpPr>
            <p:grpSpPr bwMode="auto">
              <a:xfrm>
                <a:off x="1284" y="3072"/>
                <a:ext cx="522" cy="384"/>
                <a:chOff x="1284" y="3072"/>
                <a:chExt cx="522" cy="384"/>
              </a:xfrm>
            </p:grpSpPr>
            <p:sp>
              <p:nvSpPr>
                <p:cNvPr id="21534" name="Rectangle 30"/>
                <p:cNvSpPr>
                  <a:spLocks noChangeArrowheads="1"/>
                </p:cNvSpPr>
                <p:nvPr/>
              </p:nvSpPr>
              <p:spPr bwMode="auto">
                <a:xfrm>
                  <a:off x="1327" y="3070"/>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f,g</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07" name="Rectangle 86"/>
                <p:cNvSpPr>
                  <a:spLocks noChangeArrowheads="1"/>
                </p:cNvSpPr>
                <p:nvPr/>
              </p:nvSpPr>
              <p:spPr bwMode="auto">
                <a:xfrm>
                  <a:off x="1284" y="3072"/>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7" name="Group 89"/>
              <p:cNvGrpSpPr>
                <a:grpSpLocks/>
              </p:cNvGrpSpPr>
              <p:nvPr/>
            </p:nvGrpSpPr>
            <p:grpSpPr bwMode="auto">
              <a:xfrm>
                <a:off x="0" y="3456"/>
                <a:ext cx="602" cy="384"/>
                <a:chOff x="0" y="3456"/>
                <a:chExt cx="602" cy="384"/>
              </a:xfrm>
            </p:grpSpPr>
            <p:sp>
              <p:nvSpPr>
                <p:cNvPr id="21535" name="Rectangle 31"/>
                <p:cNvSpPr>
                  <a:spLocks noChangeArrowheads="1"/>
                </p:cNvSpPr>
                <p:nvPr/>
              </p:nvSpPr>
              <p:spPr bwMode="auto">
                <a:xfrm>
                  <a:off x="43" y="3456"/>
                  <a:ext cx="51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i</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05" name="Rectangle 88"/>
                <p:cNvSpPr>
                  <a:spLocks noChangeArrowheads="1"/>
                </p:cNvSpPr>
                <p:nvPr/>
              </p:nvSpPr>
              <p:spPr bwMode="auto">
                <a:xfrm>
                  <a:off x="0" y="3456"/>
                  <a:ext cx="6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8" name="Group 91"/>
              <p:cNvGrpSpPr>
                <a:grpSpLocks/>
              </p:cNvGrpSpPr>
              <p:nvPr/>
            </p:nvGrpSpPr>
            <p:grpSpPr bwMode="auto">
              <a:xfrm>
                <a:off x="602" y="3456"/>
                <a:ext cx="682" cy="384"/>
                <a:chOff x="602" y="3456"/>
                <a:chExt cx="682" cy="384"/>
              </a:xfrm>
            </p:grpSpPr>
            <p:sp>
              <p:nvSpPr>
                <p:cNvPr id="21536" name="Rectangle 32"/>
                <p:cNvSpPr>
                  <a:spLocks noChangeArrowheads="1"/>
                </p:cNvSpPr>
                <p:nvPr/>
              </p:nvSpPr>
              <p:spPr bwMode="auto">
                <a:xfrm>
                  <a:off x="645" y="3456"/>
                  <a:ext cx="59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3</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03" name="Rectangle 90"/>
                <p:cNvSpPr>
                  <a:spLocks noChangeArrowheads="1"/>
                </p:cNvSpPr>
                <p:nvPr/>
              </p:nvSpPr>
              <p:spPr bwMode="auto">
                <a:xfrm>
                  <a:off x="602" y="3456"/>
                  <a:ext cx="6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8099" name="Group 93"/>
              <p:cNvGrpSpPr>
                <a:grpSpLocks/>
              </p:cNvGrpSpPr>
              <p:nvPr/>
            </p:nvGrpSpPr>
            <p:grpSpPr bwMode="auto">
              <a:xfrm>
                <a:off x="1284" y="3456"/>
                <a:ext cx="522" cy="384"/>
                <a:chOff x="1284" y="3456"/>
                <a:chExt cx="522" cy="384"/>
              </a:xfrm>
            </p:grpSpPr>
            <p:sp>
              <p:nvSpPr>
                <p:cNvPr id="21537" name="Rectangle 33"/>
                <p:cNvSpPr>
                  <a:spLocks noChangeArrowheads="1"/>
                </p:cNvSpPr>
                <p:nvPr/>
              </p:nvSpPr>
              <p:spPr bwMode="auto">
                <a:xfrm>
                  <a:off x="1327" y="3456"/>
                  <a:ext cx="436" cy="384"/>
                </a:xfrm>
                <a:prstGeom prst="rect">
                  <a:avLst/>
                </a:prstGeom>
                <a:noFill/>
                <a:ln w="9525">
                  <a:noFill/>
                  <a:miter lim="800000"/>
                  <a:headEnd/>
                  <a:tailEnd/>
                </a:ln>
                <a:effectLst/>
              </p:spPr>
              <p:txBody>
                <a:bodyPr/>
                <a:lstStyle/>
                <a:p>
                  <a:pPr algn="ctr">
                    <a:defRPr/>
                  </a:pPr>
                  <a:r>
                    <a:rPr lang="en-US" altLang="zh-CN" b="1">
                      <a:effectLst>
                        <a:outerShdw blurRad="38100" dist="38100" dir="2700000" algn="tl">
                          <a:srgbClr val="DDDDDD"/>
                        </a:outerShdw>
                      </a:effectLst>
                      <a:cs typeface="Arial Unicode MS" charset="0"/>
                    </a:rPr>
                    <a:t>e,f</a:t>
                  </a:r>
                  <a:endParaRPr lang="en-US" altLang="zh-CN" b="1">
                    <a:effectLst>
                      <a:outerShdw blurRad="38100" dist="38100" dir="2700000" algn="tl">
                        <a:srgbClr val="DDDDDD"/>
                      </a:outerShdw>
                    </a:effectLst>
                  </a:endParaRPr>
                </a:p>
                <a:p>
                  <a:pPr algn="ctr" eaLnBrk="0" hangingPunct="0">
                    <a:defRPr/>
                  </a:pPr>
                  <a:endParaRPr lang="en-US" altLang="zh-CN" b="1">
                    <a:effectLst>
                      <a:outerShdw blurRad="38100" dist="38100" dir="2700000" algn="tl">
                        <a:srgbClr val="DDDDDD"/>
                      </a:outerShdw>
                    </a:effectLst>
                  </a:endParaRPr>
                </a:p>
              </p:txBody>
            </p:sp>
            <p:sp>
              <p:nvSpPr>
                <p:cNvPr id="88101" name="Rectangle 92"/>
                <p:cNvSpPr>
                  <a:spLocks noChangeArrowheads="1"/>
                </p:cNvSpPr>
                <p:nvPr/>
              </p:nvSpPr>
              <p:spPr bwMode="auto">
                <a:xfrm>
                  <a:off x="1284" y="3456"/>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88069" name="Rectangle 95"/>
            <p:cNvSpPr>
              <a:spLocks noChangeArrowheads="1"/>
            </p:cNvSpPr>
            <p:nvPr/>
          </p:nvSpPr>
          <p:spPr bwMode="auto">
            <a:xfrm>
              <a:off x="-3" y="-3"/>
              <a:ext cx="1812" cy="384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27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Oval 2050"/>
          <p:cNvSpPr>
            <a:spLocks noChangeArrowheads="1"/>
          </p:cNvSpPr>
          <p:nvPr/>
        </p:nvSpPr>
        <p:spPr bwMode="auto">
          <a:xfrm>
            <a:off x="457200" y="28194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9090" name="Group 2053"/>
          <p:cNvGrpSpPr>
            <a:grpSpLocks/>
          </p:cNvGrpSpPr>
          <p:nvPr/>
        </p:nvGrpSpPr>
        <p:grpSpPr bwMode="auto">
          <a:xfrm>
            <a:off x="1524000" y="1600200"/>
            <a:ext cx="685800" cy="685800"/>
            <a:chOff x="912" y="624"/>
            <a:chExt cx="432" cy="432"/>
          </a:xfrm>
        </p:grpSpPr>
        <p:sp>
          <p:nvSpPr>
            <p:cNvPr id="89131" name="Oval 2051"/>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48" name="Text Box 2052"/>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a</a:t>
              </a:r>
            </a:p>
          </p:txBody>
        </p:sp>
      </p:grpSp>
      <p:grpSp>
        <p:nvGrpSpPr>
          <p:cNvPr id="89091" name="Group 2054"/>
          <p:cNvGrpSpPr>
            <a:grpSpLocks/>
          </p:cNvGrpSpPr>
          <p:nvPr/>
        </p:nvGrpSpPr>
        <p:grpSpPr bwMode="auto">
          <a:xfrm>
            <a:off x="1524000" y="3657600"/>
            <a:ext cx="685800" cy="685800"/>
            <a:chOff x="912" y="624"/>
            <a:chExt cx="432" cy="432"/>
          </a:xfrm>
        </p:grpSpPr>
        <p:sp>
          <p:nvSpPr>
            <p:cNvPr id="89129" name="Oval 2055"/>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2" name="Text Box 2056"/>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b</a:t>
              </a:r>
            </a:p>
          </p:txBody>
        </p:sp>
      </p:grpSp>
      <p:grpSp>
        <p:nvGrpSpPr>
          <p:cNvPr id="89092" name="Group 2057"/>
          <p:cNvGrpSpPr>
            <a:grpSpLocks/>
          </p:cNvGrpSpPr>
          <p:nvPr/>
        </p:nvGrpSpPr>
        <p:grpSpPr bwMode="auto">
          <a:xfrm>
            <a:off x="3200400" y="1600200"/>
            <a:ext cx="685800" cy="685800"/>
            <a:chOff x="912" y="624"/>
            <a:chExt cx="432" cy="432"/>
          </a:xfrm>
        </p:grpSpPr>
        <p:sp>
          <p:nvSpPr>
            <p:cNvPr id="89127" name="Oval 2058"/>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5" name="Text Box 2059"/>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d</a:t>
              </a:r>
            </a:p>
          </p:txBody>
        </p:sp>
      </p:grpSp>
      <p:grpSp>
        <p:nvGrpSpPr>
          <p:cNvPr id="89093" name="Group 2060"/>
          <p:cNvGrpSpPr>
            <a:grpSpLocks/>
          </p:cNvGrpSpPr>
          <p:nvPr/>
        </p:nvGrpSpPr>
        <p:grpSpPr bwMode="auto">
          <a:xfrm>
            <a:off x="4876800" y="1600200"/>
            <a:ext cx="685800" cy="685800"/>
            <a:chOff x="912" y="624"/>
            <a:chExt cx="432" cy="432"/>
          </a:xfrm>
        </p:grpSpPr>
        <p:sp>
          <p:nvSpPr>
            <p:cNvPr id="89125" name="Oval 2061"/>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8" name="Text Box 2062"/>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g</a:t>
              </a:r>
            </a:p>
          </p:txBody>
        </p:sp>
      </p:grpSp>
      <p:grpSp>
        <p:nvGrpSpPr>
          <p:cNvPr id="89094" name="Group 2063"/>
          <p:cNvGrpSpPr>
            <a:grpSpLocks/>
          </p:cNvGrpSpPr>
          <p:nvPr/>
        </p:nvGrpSpPr>
        <p:grpSpPr bwMode="auto">
          <a:xfrm>
            <a:off x="6553200" y="2133600"/>
            <a:ext cx="685800" cy="685800"/>
            <a:chOff x="912" y="624"/>
            <a:chExt cx="432" cy="432"/>
          </a:xfrm>
        </p:grpSpPr>
        <p:sp>
          <p:nvSpPr>
            <p:cNvPr id="89123" name="Oval 2064"/>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1" name="Text Box 2065"/>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h</a:t>
              </a:r>
            </a:p>
          </p:txBody>
        </p:sp>
      </p:grpSp>
      <p:sp>
        <p:nvSpPr>
          <p:cNvPr id="89095" name="Oval 2066"/>
          <p:cNvSpPr>
            <a:spLocks noChangeArrowheads="1"/>
          </p:cNvSpPr>
          <p:nvPr/>
        </p:nvSpPr>
        <p:spPr bwMode="auto">
          <a:xfrm>
            <a:off x="7924800" y="30480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9096" name="Group 2067"/>
          <p:cNvGrpSpPr>
            <a:grpSpLocks/>
          </p:cNvGrpSpPr>
          <p:nvPr/>
        </p:nvGrpSpPr>
        <p:grpSpPr bwMode="auto">
          <a:xfrm>
            <a:off x="3200400" y="2743200"/>
            <a:ext cx="685800" cy="685800"/>
            <a:chOff x="912" y="624"/>
            <a:chExt cx="432" cy="432"/>
          </a:xfrm>
        </p:grpSpPr>
        <p:sp>
          <p:nvSpPr>
            <p:cNvPr id="89121" name="Oval 2068"/>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5" name="Text Box 2069"/>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c</a:t>
              </a:r>
            </a:p>
          </p:txBody>
        </p:sp>
      </p:grpSp>
      <p:grpSp>
        <p:nvGrpSpPr>
          <p:cNvPr id="89097" name="Group 2070"/>
          <p:cNvGrpSpPr>
            <a:grpSpLocks/>
          </p:cNvGrpSpPr>
          <p:nvPr/>
        </p:nvGrpSpPr>
        <p:grpSpPr bwMode="auto">
          <a:xfrm>
            <a:off x="3200400" y="4038600"/>
            <a:ext cx="685800" cy="685800"/>
            <a:chOff x="912" y="624"/>
            <a:chExt cx="432" cy="432"/>
          </a:xfrm>
        </p:grpSpPr>
        <p:sp>
          <p:nvSpPr>
            <p:cNvPr id="89119" name="Oval 2071"/>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8" name="Text Box 2072"/>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e</a:t>
              </a:r>
            </a:p>
          </p:txBody>
        </p:sp>
      </p:grpSp>
      <p:grpSp>
        <p:nvGrpSpPr>
          <p:cNvPr id="89098" name="Group 2073"/>
          <p:cNvGrpSpPr>
            <a:grpSpLocks/>
          </p:cNvGrpSpPr>
          <p:nvPr/>
        </p:nvGrpSpPr>
        <p:grpSpPr bwMode="auto">
          <a:xfrm>
            <a:off x="4800600" y="2819400"/>
            <a:ext cx="685800" cy="685800"/>
            <a:chOff x="912" y="624"/>
            <a:chExt cx="432" cy="432"/>
          </a:xfrm>
        </p:grpSpPr>
        <p:sp>
          <p:nvSpPr>
            <p:cNvPr id="89117" name="Oval 2074"/>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1" name="Text Box 2075"/>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f</a:t>
              </a:r>
            </a:p>
          </p:txBody>
        </p:sp>
      </p:grpSp>
      <p:grpSp>
        <p:nvGrpSpPr>
          <p:cNvPr id="89099" name="Group 2076"/>
          <p:cNvGrpSpPr>
            <a:grpSpLocks/>
          </p:cNvGrpSpPr>
          <p:nvPr/>
        </p:nvGrpSpPr>
        <p:grpSpPr bwMode="auto">
          <a:xfrm>
            <a:off x="6477000" y="3733800"/>
            <a:ext cx="685800" cy="685800"/>
            <a:chOff x="912" y="624"/>
            <a:chExt cx="432" cy="432"/>
          </a:xfrm>
        </p:grpSpPr>
        <p:sp>
          <p:nvSpPr>
            <p:cNvPr id="89115" name="Oval 2077"/>
            <p:cNvSpPr>
              <a:spLocks noChangeArrowheads="1"/>
            </p:cNvSpPr>
            <p:nvPr/>
          </p:nvSpPr>
          <p:spPr bwMode="auto">
            <a:xfrm>
              <a:off x="912" y="624"/>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4" name="Text Box 2078"/>
            <p:cNvSpPr txBox="1">
              <a:spLocks noChangeArrowheads="1"/>
            </p:cNvSpPr>
            <p:nvPr/>
          </p:nvSpPr>
          <p:spPr bwMode="auto">
            <a:xfrm>
              <a:off x="1008" y="672"/>
              <a:ext cx="240"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i</a:t>
              </a:r>
            </a:p>
          </p:txBody>
        </p:sp>
      </p:grpSp>
      <p:sp>
        <p:nvSpPr>
          <p:cNvPr id="89100" name="Line 2079"/>
          <p:cNvSpPr>
            <a:spLocks noChangeShapeType="1"/>
          </p:cNvSpPr>
          <p:nvPr/>
        </p:nvSpPr>
        <p:spPr bwMode="auto">
          <a:xfrm flipV="1">
            <a:off x="685800" y="21336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1" name="Line 2080"/>
          <p:cNvSpPr>
            <a:spLocks noChangeShapeType="1"/>
          </p:cNvSpPr>
          <p:nvPr/>
        </p:nvSpPr>
        <p:spPr bwMode="auto">
          <a:xfrm>
            <a:off x="685800" y="31242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2" name="Line 2081"/>
          <p:cNvSpPr>
            <a:spLocks noChangeShapeType="1"/>
          </p:cNvSpPr>
          <p:nvPr/>
        </p:nvSpPr>
        <p:spPr bwMode="auto">
          <a:xfrm>
            <a:off x="2209800" y="2133600"/>
            <a:ext cx="1066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Line 2082"/>
          <p:cNvSpPr>
            <a:spLocks noChangeShapeType="1"/>
          </p:cNvSpPr>
          <p:nvPr/>
        </p:nvSpPr>
        <p:spPr bwMode="auto">
          <a:xfrm flipV="1">
            <a:off x="2209800" y="3200400"/>
            <a:ext cx="990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4" name="Line 2083"/>
          <p:cNvSpPr>
            <a:spLocks noChangeShapeType="1"/>
          </p:cNvSpPr>
          <p:nvPr/>
        </p:nvSpPr>
        <p:spPr bwMode="auto">
          <a:xfrm>
            <a:off x="2209800" y="1981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5" name="Line 2084"/>
          <p:cNvSpPr>
            <a:spLocks noChangeShapeType="1"/>
          </p:cNvSpPr>
          <p:nvPr/>
        </p:nvSpPr>
        <p:spPr bwMode="auto">
          <a:xfrm>
            <a:off x="2209800" y="4114800"/>
            <a:ext cx="990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6" name="Line 2085"/>
          <p:cNvSpPr>
            <a:spLocks noChangeShapeType="1"/>
          </p:cNvSpPr>
          <p:nvPr/>
        </p:nvSpPr>
        <p:spPr bwMode="auto">
          <a:xfrm>
            <a:off x="3886200" y="1905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7" name="Line 2086"/>
          <p:cNvSpPr>
            <a:spLocks noChangeShapeType="1"/>
          </p:cNvSpPr>
          <p:nvPr/>
        </p:nvSpPr>
        <p:spPr bwMode="auto">
          <a:xfrm>
            <a:off x="3886200" y="20574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8" name="Line 2087"/>
          <p:cNvSpPr>
            <a:spLocks noChangeShapeType="1"/>
          </p:cNvSpPr>
          <p:nvPr/>
        </p:nvSpPr>
        <p:spPr bwMode="auto">
          <a:xfrm>
            <a:off x="3886200" y="3124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9" name="Line 2088"/>
          <p:cNvSpPr>
            <a:spLocks noChangeShapeType="1"/>
          </p:cNvSpPr>
          <p:nvPr/>
        </p:nvSpPr>
        <p:spPr bwMode="auto">
          <a:xfrm>
            <a:off x="5562600" y="1981200"/>
            <a:ext cx="1066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0" name="Line 2089"/>
          <p:cNvSpPr>
            <a:spLocks noChangeShapeType="1"/>
          </p:cNvSpPr>
          <p:nvPr/>
        </p:nvSpPr>
        <p:spPr bwMode="auto">
          <a:xfrm flipV="1">
            <a:off x="5486400" y="2590800"/>
            <a:ext cx="1066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1" name="Line 2090"/>
          <p:cNvSpPr>
            <a:spLocks noChangeShapeType="1"/>
          </p:cNvSpPr>
          <p:nvPr/>
        </p:nvSpPr>
        <p:spPr bwMode="auto">
          <a:xfrm flipV="1">
            <a:off x="3886200" y="4114800"/>
            <a:ext cx="2590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2" name="Line 2091"/>
          <p:cNvSpPr>
            <a:spLocks noChangeShapeType="1"/>
          </p:cNvSpPr>
          <p:nvPr/>
        </p:nvSpPr>
        <p:spPr bwMode="auto">
          <a:xfrm>
            <a:off x="5486400" y="33528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3" name="Line 2092"/>
          <p:cNvSpPr>
            <a:spLocks noChangeShapeType="1"/>
          </p:cNvSpPr>
          <p:nvPr/>
        </p:nvSpPr>
        <p:spPr bwMode="auto">
          <a:xfrm>
            <a:off x="7239000" y="25908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4" name="Line 2093"/>
          <p:cNvSpPr>
            <a:spLocks noChangeShapeType="1"/>
          </p:cNvSpPr>
          <p:nvPr/>
        </p:nvSpPr>
        <p:spPr bwMode="auto">
          <a:xfrm flipV="1">
            <a:off x="7162800" y="33528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幻灯片编号占位符 1"/>
          <p:cNvSpPr>
            <a:spLocks noGrp="1"/>
          </p:cNvSpPr>
          <p:nvPr>
            <p:ph type="sldNum" sz="quarter" idx="12"/>
          </p:nvPr>
        </p:nvSpPr>
        <p:spPr/>
        <p:txBody>
          <a:bodyPr/>
          <a:lstStyle/>
          <a:p>
            <a:pPr>
              <a:defRPr/>
            </a:pPr>
            <a:fld id="{709FF89B-9351-C947-9A5C-AA256480E736}" type="slidenum">
              <a:rPr lang="en-US" altLang="zh-CN" smtClean="0"/>
              <a:pPr>
                <a:defRPr/>
              </a:pPr>
              <a:t>28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034" name="Group 266"/>
          <p:cNvGraphicFramePr>
            <a:graphicFrameLocks noGrp="1"/>
          </p:cNvGraphicFramePr>
          <p:nvPr/>
        </p:nvGraphicFramePr>
        <p:xfrm>
          <a:off x="457200" y="381000"/>
          <a:ext cx="8458200" cy="5699363"/>
        </p:xfrm>
        <a:graphic>
          <a:graphicData uri="http://schemas.openxmlformats.org/drawingml/2006/table">
            <a:tbl>
              <a:tblPr/>
              <a:tblGrid>
                <a:gridCol w="1295400"/>
                <a:gridCol w="2590800"/>
                <a:gridCol w="2457450"/>
                <a:gridCol w="2114550"/>
              </a:tblGrid>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活动</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最早开始时间</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最晚开始时间</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空闲时间</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a</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c</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d</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7</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f</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g</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h</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i</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完成</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035" name="Text Box 267"/>
          <p:cNvSpPr txBox="1">
            <a:spLocks noChangeArrowheads="1"/>
          </p:cNvSpPr>
          <p:nvPr/>
        </p:nvSpPr>
        <p:spPr bwMode="auto">
          <a:xfrm>
            <a:off x="457200" y="6248400"/>
            <a:ext cx="7924800" cy="5191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zh-CN" altLang="en-US" sz="2800" b="1" smtClean="0">
                <a:effectLst>
                  <a:outerShdw blurRad="38100" dist="38100" dir="2700000" algn="tl">
                    <a:srgbClr val="DDDDDD"/>
                  </a:outerShdw>
                </a:effectLst>
              </a:rPr>
              <a:t>关键路径为：</a:t>
            </a:r>
            <a:r>
              <a:rPr lang="en-US" altLang="zh-CN" sz="2800" b="1" smtClean="0">
                <a:effectLst>
                  <a:outerShdw blurRad="38100" dist="38100" dir="2700000" algn="tl">
                    <a:srgbClr val="DDDDDD"/>
                  </a:outerShdw>
                </a:effectLst>
              </a:rPr>
              <a:t>bcfh</a:t>
            </a:r>
          </a:p>
        </p:txBody>
      </p:sp>
      <p:sp>
        <p:nvSpPr>
          <p:cNvPr id="2" name="幻灯片编号占位符 1"/>
          <p:cNvSpPr>
            <a:spLocks noGrp="1"/>
          </p:cNvSpPr>
          <p:nvPr>
            <p:ph type="sldNum" sz="quarter" idx="12"/>
          </p:nvPr>
        </p:nvSpPr>
        <p:spPr/>
        <p:txBody>
          <a:bodyPr/>
          <a:lstStyle/>
          <a:p>
            <a:pPr>
              <a:defRPr/>
            </a:pPr>
            <a:fld id="{709FF89B-9351-C947-9A5C-AA256480E736}" type="slidenum">
              <a:rPr lang="en-US" altLang="zh-CN" smtClean="0"/>
              <a:pPr>
                <a:defRPr/>
              </a:pPr>
              <a:t>29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为什么项目延期？</a:t>
            </a:r>
            <a:endParaRPr lang="zh-CN" altLang="en-US">
              <a:latin typeface="Garamond" charset="0"/>
              <a:ea typeface="宋体" charset="0"/>
            </a:endParaRPr>
          </a:p>
        </p:txBody>
      </p:sp>
      <p:sp>
        <p:nvSpPr>
          <p:cNvPr id="62466" name="内容占位符 2"/>
          <p:cNvSpPr>
            <a:spLocks noGrp="1"/>
          </p:cNvSpPr>
          <p:nvPr>
            <p:ph idx="1"/>
          </p:nvPr>
        </p:nvSpPr>
        <p:spPr>
          <a:xfrm>
            <a:off x="323528" y="1124744"/>
            <a:ext cx="8229600" cy="3925887"/>
          </a:xfrm>
        </p:spPr>
        <p:txBody>
          <a:bodyPr/>
          <a:lstStyle/>
          <a:p>
            <a:pPr>
              <a:lnSpc>
                <a:spcPct val="90000"/>
              </a:lnSpc>
            </a:pPr>
            <a:r>
              <a:rPr lang="zh-CN" altLang="en-US" dirty="0">
                <a:latin typeface="Arial" charset="0"/>
                <a:ea typeface="宋体" charset="0"/>
              </a:rPr>
              <a:t>事先无法预计的</a:t>
            </a:r>
            <a:r>
              <a:rPr lang="zh-CN" altLang="en-US" dirty="0">
                <a:solidFill>
                  <a:srgbClr val="008000"/>
                </a:solidFill>
                <a:latin typeface="Arial" charset="0"/>
                <a:ea typeface="宋体" charset="0"/>
              </a:rPr>
              <a:t>技术困难</a:t>
            </a:r>
            <a:endParaRPr lang="en-US" altLang="zh-CN" dirty="0">
              <a:solidFill>
                <a:srgbClr val="008000"/>
              </a:solidFill>
              <a:latin typeface="Arial" charset="0"/>
              <a:ea typeface="宋体" charset="0"/>
            </a:endParaRPr>
          </a:p>
          <a:p>
            <a:pPr>
              <a:lnSpc>
                <a:spcPct val="90000"/>
              </a:lnSpc>
            </a:pPr>
            <a:endParaRPr lang="zh-CN" altLang="en-US" dirty="0">
              <a:latin typeface="Arial" charset="0"/>
              <a:ea typeface="宋体" charset="0"/>
            </a:endParaRPr>
          </a:p>
          <a:p>
            <a:pPr>
              <a:lnSpc>
                <a:spcPct val="90000"/>
              </a:lnSpc>
            </a:pPr>
            <a:r>
              <a:rPr lang="zh-CN" altLang="en-US" dirty="0">
                <a:latin typeface="Arial" charset="0"/>
                <a:ea typeface="宋体" charset="0"/>
              </a:rPr>
              <a:t>事先无法预计的</a:t>
            </a:r>
            <a:r>
              <a:rPr lang="zh-CN" altLang="en-US" dirty="0">
                <a:solidFill>
                  <a:srgbClr val="008000"/>
                </a:solidFill>
                <a:latin typeface="Arial" charset="0"/>
                <a:ea typeface="宋体" charset="0"/>
              </a:rPr>
              <a:t>人力困难</a:t>
            </a:r>
            <a:endParaRPr lang="en-US" altLang="zh-CN" dirty="0">
              <a:solidFill>
                <a:srgbClr val="008000"/>
              </a:solidFill>
              <a:latin typeface="Arial" charset="0"/>
              <a:ea typeface="宋体" charset="0"/>
            </a:endParaRPr>
          </a:p>
          <a:p>
            <a:pPr>
              <a:lnSpc>
                <a:spcPct val="90000"/>
              </a:lnSpc>
            </a:pPr>
            <a:endParaRPr lang="zh-CN" altLang="en-US" dirty="0">
              <a:latin typeface="Arial" charset="0"/>
              <a:ea typeface="宋体" charset="0"/>
            </a:endParaRPr>
          </a:p>
          <a:p>
            <a:pPr>
              <a:lnSpc>
                <a:spcPct val="90000"/>
              </a:lnSpc>
            </a:pPr>
            <a:r>
              <a:rPr lang="zh-CN" altLang="en-US" dirty="0">
                <a:latin typeface="Arial" charset="0"/>
                <a:ea typeface="宋体" charset="0"/>
              </a:rPr>
              <a:t>由于项目组成员之间的</a:t>
            </a:r>
            <a:r>
              <a:rPr lang="zh-CN" altLang="en-US" dirty="0">
                <a:solidFill>
                  <a:srgbClr val="008000"/>
                </a:solidFill>
                <a:latin typeface="Arial" charset="0"/>
                <a:ea typeface="宋体" charset="0"/>
              </a:rPr>
              <a:t>交流不畅而导致的延期</a:t>
            </a:r>
            <a:endParaRPr lang="en-US" altLang="zh-CN" dirty="0">
              <a:solidFill>
                <a:srgbClr val="008000"/>
              </a:solidFill>
              <a:latin typeface="Arial" charset="0"/>
              <a:ea typeface="宋体" charset="0"/>
            </a:endParaRPr>
          </a:p>
          <a:p>
            <a:pPr>
              <a:lnSpc>
                <a:spcPct val="90000"/>
              </a:lnSpc>
            </a:pPr>
            <a:endParaRPr lang="zh-CN" altLang="en-US" dirty="0">
              <a:latin typeface="Arial" charset="0"/>
              <a:ea typeface="宋体" charset="0"/>
            </a:endParaRPr>
          </a:p>
          <a:p>
            <a:pPr>
              <a:lnSpc>
                <a:spcPct val="90000"/>
              </a:lnSpc>
            </a:pPr>
            <a:r>
              <a:rPr lang="zh-CN" altLang="en-US" dirty="0">
                <a:latin typeface="Arial" charset="0"/>
                <a:ea typeface="宋体" charset="0"/>
              </a:rPr>
              <a:t>项目管理者未能发现进度拖后，也未能采取行动解决这一问题 </a:t>
            </a:r>
          </a:p>
          <a:p>
            <a:endParaRPr lang="zh-CN" altLang="en-US" dirty="0">
              <a:latin typeface="Arial" charset="0"/>
              <a:ea typeface="宋体" charset="0"/>
            </a:endParaRPr>
          </a:p>
        </p:txBody>
      </p:sp>
      <p:sp>
        <p:nvSpPr>
          <p:cNvPr id="3" name="幻灯片编号占位符 2"/>
          <p:cNvSpPr>
            <a:spLocks noGrp="1"/>
          </p:cNvSpPr>
          <p:nvPr>
            <p:ph type="sldNum" sz="quarter" idx="11"/>
          </p:nvPr>
        </p:nvSpPr>
        <p:spPr/>
        <p:txBody>
          <a:bodyPr/>
          <a:lstStyle/>
          <a:p>
            <a:pPr>
              <a:defRPr/>
            </a:pPr>
            <a:fld id="{748BC00B-DB4F-3443-AAFA-9A8ED73F2E36}"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1520" y="-16227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资源调整</a:t>
            </a:r>
          </a:p>
        </p:txBody>
      </p:sp>
      <p:sp>
        <p:nvSpPr>
          <p:cNvPr id="25603" name="Rectangle 3"/>
          <p:cNvSpPr>
            <a:spLocks noGrp="1" noChangeArrowheads="1"/>
          </p:cNvSpPr>
          <p:nvPr>
            <p:ph idx="1"/>
          </p:nvPr>
        </p:nvSpPr>
        <p:spPr>
          <a:xfrm>
            <a:off x="0" y="908720"/>
            <a:ext cx="9144000" cy="2743200"/>
          </a:xfrm>
        </p:spPr>
        <p:txBody>
          <a:bodyPr/>
          <a:lstStyle/>
          <a:p>
            <a:pPr>
              <a:defRPr/>
            </a:pPr>
            <a:r>
              <a:rPr lang="zh-CN" altLang="en-US" dirty="0">
                <a:latin typeface="Arial" charset="0"/>
                <a:ea typeface="宋体" charset="0"/>
              </a:rPr>
              <a:t>关键路径法</a:t>
            </a:r>
            <a:r>
              <a:rPr lang="en-US" altLang="zh-CN" dirty="0">
                <a:latin typeface="Arial" charset="0"/>
                <a:ea typeface="宋体" charset="0"/>
              </a:rPr>
              <a:t>(CPM</a:t>
            </a:r>
            <a:r>
              <a:rPr lang="zh-CN" altLang="en-US" dirty="0">
                <a:latin typeface="Arial" charset="0"/>
                <a:ea typeface="宋体" charset="0"/>
              </a:rPr>
              <a:t>法</a:t>
            </a:r>
            <a:r>
              <a:rPr lang="en-US" altLang="zh-CN" dirty="0">
                <a:latin typeface="Arial" charset="0"/>
                <a:ea typeface="宋体" charset="0"/>
              </a:rPr>
              <a:t>)</a:t>
            </a:r>
            <a:r>
              <a:rPr lang="zh-CN" altLang="en-US" dirty="0">
                <a:latin typeface="Arial" charset="0"/>
                <a:ea typeface="宋体" charset="0"/>
              </a:rPr>
              <a:t>通常可以产生一个初始的进度计划，而实施这个计划需要的资源可能比实际拥有的资源多</a:t>
            </a:r>
          </a:p>
          <a:p>
            <a:pPr>
              <a:defRPr/>
            </a:pPr>
            <a:r>
              <a:rPr lang="zh-CN" altLang="en-US" dirty="0">
                <a:solidFill>
                  <a:schemeClr val="accent2"/>
                </a:solidFill>
                <a:latin typeface="Arial" charset="0"/>
                <a:ea typeface="宋体" charset="0"/>
              </a:rPr>
              <a:t>资源调整尝试法</a:t>
            </a:r>
            <a:r>
              <a:rPr lang="zh-CN" altLang="en-US" dirty="0">
                <a:latin typeface="Arial" charset="0"/>
                <a:ea typeface="宋体" charset="0"/>
              </a:rPr>
              <a:t>可在资源有约束时制定一个进度计划。</a:t>
            </a:r>
          </a:p>
        </p:txBody>
      </p:sp>
      <p:grpSp>
        <p:nvGrpSpPr>
          <p:cNvPr id="91139" name="Group 4"/>
          <p:cNvGrpSpPr>
            <a:grpSpLocks/>
          </p:cNvGrpSpPr>
          <p:nvPr/>
        </p:nvGrpSpPr>
        <p:grpSpPr bwMode="auto">
          <a:xfrm>
            <a:off x="1364704" y="3310136"/>
            <a:ext cx="609600" cy="671513"/>
            <a:chOff x="576" y="1008"/>
            <a:chExt cx="384" cy="423"/>
          </a:xfrm>
        </p:grpSpPr>
        <p:sp>
          <p:nvSpPr>
            <p:cNvPr id="91159" name="Oval 5"/>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06" name="Text Box 6"/>
            <p:cNvSpPr txBox="1">
              <a:spLocks noChangeArrowheads="1"/>
            </p:cNvSpPr>
            <p:nvPr/>
          </p:nvSpPr>
          <p:spPr bwMode="auto">
            <a:xfrm>
              <a:off x="624" y="1104"/>
              <a:ext cx="288"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S</a:t>
              </a:r>
            </a:p>
          </p:txBody>
        </p:sp>
      </p:grpSp>
      <p:grpSp>
        <p:nvGrpSpPr>
          <p:cNvPr id="91140" name="Group 7"/>
          <p:cNvGrpSpPr>
            <a:grpSpLocks/>
          </p:cNvGrpSpPr>
          <p:nvPr/>
        </p:nvGrpSpPr>
        <p:grpSpPr bwMode="auto">
          <a:xfrm>
            <a:off x="6698704" y="3386336"/>
            <a:ext cx="609600" cy="671513"/>
            <a:chOff x="576" y="1008"/>
            <a:chExt cx="384" cy="423"/>
          </a:xfrm>
        </p:grpSpPr>
        <p:sp>
          <p:nvSpPr>
            <p:cNvPr id="91157" name="Oval 8"/>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09" name="Text Box 9"/>
            <p:cNvSpPr txBox="1">
              <a:spLocks noChangeArrowheads="1"/>
            </p:cNvSpPr>
            <p:nvPr/>
          </p:nvSpPr>
          <p:spPr bwMode="auto">
            <a:xfrm>
              <a:off x="624" y="1104"/>
              <a:ext cx="288"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E</a:t>
              </a:r>
            </a:p>
          </p:txBody>
        </p:sp>
      </p:grpSp>
      <p:grpSp>
        <p:nvGrpSpPr>
          <p:cNvPr id="91141" name="Group 10"/>
          <p:cNvGrpSpPr>
            <a:grpSpLocks/>
          </p:cNvGrpSpPr>
          <p:nvPr/>
        </p:nvGrpSpPr>
        <p:grpSpPr bwMode="auto">
          <a:xfrm>
            <a:off x="3726904" y="2852936"/>
            <a:ext cx="609600" cy="671513"/>
            <a:chOff x="576" y="1008"/>
            <a:chExt cx="384" cy="423"/>
          </a:xfrm>
        </p:grpSpPr>
        <p:sp>
          <p:nvSpPr>
            <p:cNvPr id="91155" name="Oval 11"/>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2" name="Text Box 12"/>
            <p:cNvSpPr txBox="1">
              <a:spLocks noChangeArrowheads="1"/>
            </p:cNvSpPr>
            <p:nvPr/>
          </p:nvSpPr>
          <p:spPr bwMode="auto">
            <a:xfrm>
              <a:off x="624" y="1104"/>
              <a:ext cx="288"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A</a:t>
              </a:r>
            </a:p>
          </p:txBody>
        </p:sp>
      </p:grpSp>
      <p:grpSp>
        <p:nvGrpSpPr>
          <p:cNvPr id="91142" name="Group 13"/>
          <p:cNvGrpSpPr>
            <a:grpSpLocks/>
          </p:cNvGrpSpPr>
          <p:nvPr/>
        </p:nvGrpSpPr>
        <p:grpSpPr bwMode="auto">
          <a:xfrm>
            <a:off x="3726904" y="3614936"/>
            <a:ext cx="609600" cy="671513"/>
            <a:chOff x="576" y="1008"/>
            <a:chExt cx="384" cy="423"/>
          </a:xfrm>
        </p:grpSpPr>
        <p:sp>
          <p:nvSpPr>
            <p:cNvPr id="91153" name="Oval 14"/>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5" name="Text Box 15"/>
            <p:cNvSpPr txBox="1">
              <a:spLocks noChangeArrowheads="1"/>
            </p:cNvSpPr>
            <p:nvPr/>
          </p:nvSpPr>
          <p:spPr bwMode="auto">
            <a:xfrm>
              <a:off x="624" y="1104"/>
              <a:ext cx="288"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B</a:t>
              </a:r>
            </a:p>
          </p:txBody>
        </p:sp>
      </p:grpSp>
      <p:grpSp>
        <p:nvGrpSpPr>
          <p:cNvPr id="91143" name="Group 16"/>
          <p:cNvGrpSpPr>
            <a:grpSpLocks/>
          </p:cNvGrpSpPr>
          <p:nvPr/>
        </p:nvGrpSpPr>
        <p:grpSpPr bwMode="auto">
          <a:xfrm>
            <a:off x="3726904" y="4376936"/>
            <a:ext cx="609600" cy="671513"/>
            <a:chOff x="576" y="1008"/>
            <a:chExt cx="384" cy="423"/>
          </a:xfrm>
        </p:grpSpPr>
        <p:sp>
          <p:nvSpPr>
            <p:cNvPr id="91151" name="Oval 17"/>
            <p:cNvSpPr>
              <a:spLocks noChangeArrowheads="1"/>
            </p:cNvSpPr>
            <p:nvPr/>
          </p:nvSpPr>
          <p:spPr bwMode="auto">
            <a:xfrm>
              <a:off x="576" y="100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8" name="Text Box 18"/>
            <p:cNvSpPr txBox="1">
              <a:spLocks noChangeArrowheads="1"/>
            </p:cNvSpPr>
            <p:nvPr/>
          </p:nvSpPr>
          <p:spPr bwMode="auto">
            <a:xfrm>
              <a:off x="624" y="1104"/>
              <a:ext cx="288"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C</a:t>
              </a:r>
            </a:p>
          </p:txBody>
        </p:sp>
      </p:grpSp>
      <p:sp>
        <p:nvSpPr>
          <p:cNvPr id="91144" name="Line 19"/>
          <p:cNvSpPr>
            <a:spLocks noChangeShapeType="1"/>
          </p:cNvSpPr>
          <p:nvPr/>
        </p:nvSpPr>
        <p:spPr bwMode="auto">
          <a:xfrm flipV="1">
            <a:off x="1974304" y="3157736"/>
            <a:ext cx="1752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5" name="Line 20"/>
          <p:cNvSpPr>
            <a:spLocks noChangeShapeType="1"/>
          </p:cNvSpPr>
          <p:nvPr/>
        </p:nvSpPr>
        <p:spPr bwMode="auto">
          <a:xfrm>
            <a:off x="1974304" y="3614936"/>
            <a:ext cx="1752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6" name="Line 21"/>
          <p:cNvSpPr>
            <a:spLocks noChangeShapeType="1"/>
          </p:cNvSpPr>
          <p:nvPr/>
        </p:nvSpPr>
        <p:spPr bwMode="auto">
          <a:xfrm>
            <a:off x="1974304" y="3614936"/>
            <a:ext cx="1752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7" name="Line 22"/>
          <p:cNvSpPr>
            <a:spLocks noChangeShapeType="1"/>
          </p:cNvSpPr>
          <p:nvPr/>
        </p:nvSpPr>
        <p:spPr bwMode="auto">
          <a:xfrm>
            <a:off x="4336504" y="3157736"/>
            <a:ext cx="2362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8" name="Line 23"/>
          <p:cNvSpPr>
            <a:spLocks noChangeShapeType="1"/>
          </p:cNvSpPr>
          <p:nvPr/>
        </p:nvSpPr>
        <p:spPr bwMode="auto">
          <a:xfrm flipV="1">
            <a:off x="4336504" y="3767336"/>
            <a:ext cx="2362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9" name="Line 24"/>
          <p:cNvSpPr>
            <a:spLocks noChangeShapeType="1"/>
          </p:cNvSpPr>
          <p:nvPr/>
        </p:nvSpPr>
        <p:spPr bwMode="auto">
          <a:xfrm flipV="1">
            <a:off x="4336504" y="3919736"/>
            <a:ext cx="2438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5" name="Text Box 25"/>
          <p:cNvSpPr txBox="1">
            <a:spLocks noChangeArrowheads="1"/>
          </p:cNvSpPr>
          <p:nvPr/>
        </p:nvSpPr>
        <p:spPr bwMode="auto">
          <a:xfrm>
            <a:off x="108520" y="5229200"/>
            <a:ext cx="9144000" cy="9461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dirty="0" smtClean="0">
                <a:effectLst>
                  <a:outerShdw blurRad="38100" dist="38100" dir="2700000" algn="tl">
                    <a:srgbClr val="DDDDDD"/>
                  </a:outerShdw>
                </a:effectLst>
              </a:rPr>
              <a:t>A</a:t>
            </a:r>
            <a:r>
              <a:rPr lang="zh-CN" altLang="en-US" sz="2800" b="1" dirty="0" smtClean="0">
                <a:effectLst>
                  <a:outerShdw blurRad="38100" dist="38100" dir="2700000" algn="tl">
                    <a:srgbClr val="DDDDDD"/>
                  </a:outerShdw>
                </a:effectLst>
              </a:rPr>
              <a:t>需要</a:t>
            </a:r>
            <a:r>
              <a:rPr lang="en-US" altLang="zh-CN" sz="2800" b="1" dirty="0" smtClean="0">
                <a:effectLst>
                  <a:outerShdw blurRad="38100" dist="38100" dir="2700000" algn="tl">
                    <a:srgbClr val="DDDDDD"/>
                  </a:outerShdw>
                </a:effectLst>
              </a:rPr>
              <a:t>2</a:t>
            </a:r>
            <a:r>
              <a:rPr lang="zh-CN" altLang="en-US" sz="2800" b="1" dirty="0" smtClean="0">
                <a:effectLst>
                  <a:outerShdw blurRad="38100" dist="38100" dir="2700000" algn="tl">
                    <a:srgbClr val="DDDDDD"/>
                  </a:outerShdw>
                </a:effectLst>
              </a:rPr>
              <a:t>天</a:t>
            </a:r>
            <a:r>
              <a:rPr lang="en-US" altLang="zh-CN" sz="2800" b="1" dirty="0" smtClean="0">
                <a:effectLst>
                  <a:outerShdw blurRad="38100" dist="38100" dir="2700000" algn="tl">
                    <a:srgbClr val="DDDDDD"/>
                  </a:outerShdw>
                </a:effectLst>
              </a:rPr>
              <a:t>2</a:t>
            </a:r>
            <a:r>
              <a:rPr lang="zh-CN" altLang="en-US" sz="2800" b="1" dirty="0" smtClean="0">
                <a:effectLst>
                  <a:outerShdw blurRad="38100" dist="38100" dir="2700000" algn="tl">
                    <a:srgbClr val="DDDDDD"/>
                  </a:outerShdw>
                </a:effectLst>
              </a:rPr>
              <a:t>个开发人员完成，</a:t>
            </a:r>
            <a:r>
              <a:rPr lang="en-US" altLang="zh-CN" sz="2800" b="1" dirty="0" smtClean="0">
                <a:effectLst>
                  <a:outerShdw blurRad="38100" dist="38100" dir="2700000" algn="tl">
                    <a:srgbClr val="DDDDDD"/>
                  </a:outerShdw>
                </a:effectLst>
              </a:rPr>
              <a:t>B</a:t>
            </a:r>
            <a:r>
              <a:rPr lang="zh-CN" altLang="en-US" sz="2800" b="1" dirty="0" smtClean="0">
                <a:effectLst>
                  <a:outerShdw blurRad="38100" dist="38100" dir="2700000" algn="tl">
                    <a:srgbClr val="DDDDDD"/>
                  </a:outerShdw>
                </a:effectLst>
              </a:rPr>
              <a:t>需要</a:t>
            </a:r>
            <a:r>
              <a:rPr lang="en-US" altLang="zh-CN" sz="2800" b="1" dirty="0" smtClean="0">
                <a:effectLst>
                  <a:outerShdw blurRad="38100" dist="38100" dir="2700000" algn="tl">
                    <a:srgbClr val="DDDDDD"/>
                  </a:outerShdw>
                </a:effectLst>
              </a:rPr>
              <a:t>5</a:t>
            </a:r>
            <a:r>
              <a:rPr lang="zh-CN" altLang="en-US" sz="2800" b="1" dirty="0" smtClean="0">
                <a:effectLst>
                  <a:outerShdw blurRad="38100" dist="38100" dir="2700000" algn="tl">
                    <a:srgbClr val="DDDDDD"/>
                  </a:outerShdw>
                </a:effectLst>
              </a:rPr>
              <a:t>天</a:t>
            </a:r>
            <a:r>
              <a:rPr lang="en-US" altLang="zh-CN" sz="2800" b="1" dirty="0" smtClean="0">
                <a:effectLst>
                  <a:outerShdw blurRad="38100" dist="38100" dir="2700000" algn="tl">
                    <a:srgbClr val="DDDDDD"/>
                  </a:outerShdw>
                </a:effectLst>
              </a:rPr>
              <a:t>4</a:t>
            </a:r>
            <a:r>
              <a:rPr lang="zh-CN" altLang="en-US" sz="2800" b="1" dirty="0" smtClean="0">
                <a:effectLst>
                  <a:outerShdw blurRad="38100" dist="38100" dir="2700000" algn="tl">
                    <a:srgbClr val="DDDDDD"/>
                  </a:outerShdw>
                </a:effectLst>
              </a:rPr>
              <a:t>个开发人员完成，</a:t>
            </a:r>
            <a:r>
              <a:rPr lang="en-US" altLang="zh-CN" sz="2800" b="1" dirty="0" smtClean="0">
                <a:effectLst>
                  <a:outerShdw blurRad="38100" dist="38100" dir="2700000" algn="tl">
                    <a:srgbClr val="DDDDDD"/>
                  </a:outerShdw>
                </a:effectLst>
              </a:rPr>
              <a:t>C</a:t>
            </a:r>
            <a:r>
              <a:rPr lang="zh-CN" altLang="en-US" sz="2800" b="1" dirty="0" smtClean="0">
                <a:effectLst>
                  <a:outerShdw blurRad="38100" dist="38100" dir="2700000" algn="tl">
                    <a:srgbClr val="DDDDDD"/>
                  </a:outerShdw>
                </a:effectLst>
              </a:rPr>
              <a:t>需要</a:t>
            </a:r>
            <a:r>
              <a:rPr lang="en-US" altLang="zh-CN" sz="2800" b="1" dirty="0" smtClean="0">
                <a:effectLst>
                  <a:outerShdw blurRad="38100" dist="38100" dir="2700000" algn="tl">
                    <a:srgbClr val="DDDDDD"/>
                  </a:outerShdw>
                </a:effectLst>
              </a:rPr>
              <a:t>3</a:t>
            </a:r>
            <a:r>
              <a:rPr lang="zh-CN" altLang="en-US" sz="2800" b="1" dirty="0" smtClean="0">
                <a:effectLst>
                  <a:outerShdw blurRad="38100" dist="38100" dir="2700000" algn="tl">
                    <a:srgbClr val="DDDDDD"/>
                  </a:outerShdw>
                </a:effectLst>
              </a:rPr>
              <a:t>天</a:t>
            </a:r>
            <a:r>
              <a:rPr lang="en-US" altLang="zh-CN" sz="2800" b="1" dirty="0" smtClean="0">
                <a:effectLst>
                  <a:outerShdw blurRad="38100" dist="38100" dir="2700000" algn="tl">
                    <a:srgbClr val="DDDDDD"/>
                  </a:outerShdw>
                </a:effectLst>
              </a:rPr>
              <a:t>2</a:t>
            </a:r>
            <a:r>
              <a:rPr lang="zh-CN" altLang="en-US" sz="2800" b="1" dirty="0" smtClean="0">
                <a:effectLst>
                  <a:outerShdw blurRad="38100" dist="38100" dir="2700000" algn="tl">
                    <a:srgbClr val="DDDDDD"/>
                  </a:outerShdw>
                </a:effectLst>
              </a:rPr>
              <a:t>个开发人员完成</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资源调整（</a:t>
            </a:r>
            <a:r>
              <a:rPr lang="en-US" altLang="zh-CN" dirty="0">
                <a:effectLst>
                  <a:outerShdw blurRad="38100" dist="38100" dir="2700000" algn="tl">
                    <a:srgbClr val="DDDDDD"/>
                  </a:outerShdw>
                </a:effectLst>
                <a:latin typeface="Garamond" charset="0"/>
                <a:ea typeface="宋体" charset="0"/>
              </a:rPr>
              <a:t>II</a:t>
            </a:r>
            <a:r>
              <a:rPr lang="zh-CN" altLang="en-US" dirty="0">
                <a:effectLst>
                  <a:outerShdw blurRad="38100" dist="38100" dir="2700000" algn="tl">
                    <a:srgbClr val="DDDDDD"/>
                  </a:outerShdw>
                </a:effectLst>
                <a:latin typeface="Garamond" charset="0"/>
                <a:ea typeface="宋体" charset="0"/>
              </a:rPr>
              <a:t>）</a:t>
            </a:r>
          </a:p>
        </p:txBody>
      </p:sp>
      <p:sp>
        <p:nvSpPr>
          <p:cNvPr id="27652" name="Text Box 4"/>
          <p:cNvSpPr txBox="1">
            <a:spLocks noChangeArrowheads="1"/>
          </p:cNvSpPr>
          <p:nvPr/>
        </p:nvSpPr>
        <p:spPr bwMode="auto">
          <a:xfrm>
            <a:off x="0" y="5257800"/>
            <a:ext cx="9144000" cy="9461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sz="2800" b="1" smtClean="0">
                <a:effectLst>
                  <a:outerShdw blurRad="38100" dist="38100" dir="2700000" algn="tl">
                    <a:srgbClr val="DDDDDD"/>
                  </a:outerShdw>
                </a:effectLst>
              </a:rPr>
              <a:t>A</a:t>
            </a:r>
            <a:r>
              <a:rPr lang="zh-CN" altLang="en-US" sz="2800" b="1" smtClean="0">
                <a:effectLst>
                  <a:outerShdw blurRad="38100" dist="38100" dir="2700000" algn="tl">
                    <a:srgbClr val="DDDDDD"/>
                  </a:outerShdw>
                </a:effectLst>
              </a:rPr>
              <a:t>需要</a:t>
            </a:r>
            <a:r>
              <a:rPr lang="en-US" altLang="zh-CN" sz="2800" b="1" smtClean="0">
                <a:effectLst>
                  <a:outerShdw blurRad="38100" dist="38100" dir="2700000" algn="tl">
                    <a:srgbClr val="DDDDDD"/>
                  </a:outerShdw>
                </a:effectLst>
              </a:rPr>
              <a:t>2</a:t>
            </a:r>
            <a:r>
              <a:rPr lang="zh-CN" altLang="en-US" sz="2800" b="1" smtClean="0">
                <a:effectLst>
                  <a:outerShdw blurRad="38100" dist="38100" dir="2700000" algn="tl">
                    <a:srgbClr val="DDDDDD"/>
                  </a:outerShdw>
                </a:effectLst>
              </a:rPr>
              <a:t>天</a:t>
            </a:r>
            <a:r>
              <a:rPr lang="en-US" altLang="zh-CN" sz="2800" b="1" smtClean="0">
                <a:effectLst>
                  <a:outerShdw blurRad="38100" dist="38100" dir="2700000" algn="tl">
                    <a:srgbClr val="DDDDDD"/>
                  </a:outerShdw>
                </a:effectLst>
              </a:rPr>
              <a:t>2</a:t>
            </a:r>
            <a:r>
              <a:rPr lang="zh-CN" altLang="en-US" sz="2800" b="1" smtClean="0">
                <a:effectLst>
                  <a:outerShdw blurRad="38100" dist="38100" dir="2700000" algn="tl">
                    <a:srgbClr val="DDDDDD"/>
                  </a:outerShdw>
                </a:effectLst>
              </a:rPr>
              <a:t>个开发人员完成，</a:t>
            </a:r>
            <a:r>
              <a:rPr lang="en-US" altLang="zh-CN" sz="2800" b="1" smtClean="0">
                <a:effectLst>
                  <a:outerShdw blurRad="38100" dist="38100" dir="2700000" algn="tl">
                    <a:srgbClr val="DDDDDD"/>
                  </a:outerShdw>
                </a:effectLst>
              </a:rPr>
              <a:t>B</a:t>
            </a:r>
            <a:r>
              <a:rPr lang="zh-CN" altLang="en-US" sz="2800" b="1" smtClean="0">
                <a:effectLst>
                  <a:outerShdw blurRad="38100" dist="38100" dir="2700000" algn="tl">
                    <a:srgbClr val="DDDDDD"/>
                  </a:outerShdw>
                </a:effectLst>
              </a:rPr>
              <a:t>需要</a:t>
            </a:r>
            <a:r>
              <a:rPr lang="en-US" altLang="zh-CN" sz="2800" b="1" smtClean="0">
                <a:effectLst>
                  <a:outerShdw blurRad="38100" dist="38100" dir="2700000" algn="tl">
                    <a:srgbClr val="DDDDDD"/>
                  </a:outerShdw>
                </a:effectLst>
              </a:rPr>
              <a:t>5</a:t>
            </a:r>
            <a:r>
              <a:rPr lang="zh-CN" altLang="en-US" sz="2800" b="1" smtClean="0">
                <a:effectLst>
                  <a:outerShdw blurRad="38100" dist="38100" dir="2700000" algn="tl">
                    <a:srgbClr val="DDDDDD"/>
                  </a:outerShdw>
                </a:effectLst>
              </a:rPr>
              <a:t>天</a:t>
            </a:r>
            <a:r>
              <a:rPr lang="en-US" altLang="zh-CN" sz="2800" b="1" smtClean="0">
                <a:effectLst>
                  <a:outerShdw blurRad="38100" dist="38100" dir="2700000" algn="tl">
                    <a:srgbClr val="DDDDDD"/>
                  </a:outerShdw>
                </a:effectLst>
              </a:rPr>
              <a:t>4</a:t>
            </a:r>
            <a:r>
              <a:rPr lang="zh-CN" altLang="en-US" sz="2800" b="1" smtClean="0">
                <a:effectLst>
                  <a:outerShdw blurRad="38100" dist="38100" dir="2700000" algn="tl">
                    <a:srgbClr val="DDDDDD"/>
                  </a:outerShdw>
                </a:effectLst>
              </a:rPr>
              <a:t>个开发人员完成，</a:t>
            </a:r>
            <a:r>
              <a:rPr lang="en-US" altLang="zh-CN" sz="2800" b="1" smtClean="0">
                <a:effectLst>
                  <a:outerShdw blurRad="38100" dist="38100" dir="2700000" algn="tl">
                    <a:srgbClr val="DDDDDD"/>
                  </a:outerShdw>
                </a:effectLst>
              </a:rPr>
              <a:t>C</a:t>
            </a:r>
            <a:r>
              <a:rPr lang="zh-CN" altLang="en-US" sz="2800" b="1" smtClean="0">
                <a:effectLst>
                  <a:outerShdw blurRad="38100" dist="38100" dir="2700000" algn="tl">
                    <a:srgbClr val="DDDDDD"/>
                  </a:outerShdw>
                </a:effectLst>
              </a:rPr>
              <a:t>需要</a:t>
            </a:r>
            <a:r>
              <a:rPr lang="en-US" altLang="zh-CN" sz="2800" b="1" smtClean="0">
                <a:effectLst>
                  <a:outerShdw blurRad="38100" dist="38100" dir="2700000" algn="tl">
                    <a:srgbClr val="DDDDDD"/>
                  </a:outerShdw>
                </a:effectLst>
              </a:rPr>
              <a:t>3</a:t>
            </a:r>
            <a:r>
              <a:rPr lang="zh-CN" altLang="en-US" sz="2800" b="1" smtClean="0">
                <a:effectLst>
                  <a:outerShdw blurRad="38100" dist="38100" dir="2700000" algn="tl">
                    <a:srgbClr val="DDDDDD"/>
                  </a:outerShdw>
                </a:effectLst>
              </a:rPr>
              <a:t>天</a:t>
            </a:r>
            <a:r>
              <a:rPr lang="en-US" altLang="zh-CN" sz="2800" b="1" smtClean="0">
                <a:effectLst>
                  <a:outerShdw blurRad="38100" dist="38100" dir="2700000" algn="tl">
                    <a:srgbClr val="DDDDDD"/>
                  </a:outerShdw>
                </a:effectLst>
              </a:rPr>
              <a:t>2</a:t>
            </a:r>
            <a:r>
              <a:rPr lang="zh-CN" altLang="en-US" sz="2800" b="1" smtClean="0">
                <a:effectLst>
                  <a:outerShdw blurRad="38100" dist="38100" dir="2700000" algn="tl">
                    <a:srgbClr val="DDDDDD"/>
                  </a:outerShdw>
                </a:effectLst>
              </a:rPr>
              <a:t>个开发人员完成</a:t>
            </a:r>
          </a:p>
        </p:txBody>
      </p:sp>
      <p:pic>
        <p:nvPicPr>
          <p:cNvPr id="92163" name="Picture 6" descr="H:\软件工程\2009\图\chapter 20\绘图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3657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Line 7"/>
          <p:cNvSpPr>
            <a:spLocks noChangeShapeType="1"/>
          </p:cNvSpPr>
          <p:nvPr/>
        </p:nvSpPr>
        <p:spPr bwMode="auto">
          <a:xfrm>
            <a:off x="4191000" y="914400"/>
            <a:ext cx="0" cy="403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2165" name="Picture 8" descr="H:\软件工程\2009\图\chapter 20\绘图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43000"/>
            <a:ext cx="3810000"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528" y="44624"/>
            <a:ext cx="7772400" cy="647700"/>
          </a:xfrm>
        </p:spPr>
        <p:txBody>
          <a:bodyPr/>
          <a:lstStyle/>
          <a:p>
            <a:pPr>
              <a:defRPr/>
            </a:pPr>
            <a:r>
              <a:rPr lang="zh-CN" altLang="en-US" dirty="0">
                <a:effectLst>
                  <a:outerShdw blurRad="38100" dist="38100" dir="2700000" algn="tl">
                    <a:srgbClr val="DDDDDD"/>
                  </a:outerShdw>
                </a:effectLst>
                <a:latin typeface="Garamond" charset="0"/>
                <a:ea typeface="宋体" charset="0"/>
              </a:rPr>
              <a:t>甘特图</a:t>
            </a:r>
            <a:r>
              <a:rPr lang="en-US" altLang="zh-CN" dirty="0">
                <a:effectLst>
                  <a:outerShdw blurRad="38100" dist="38100" dir="2700000" algn="tl">
                    <a:srgbClr val="DDDDDD"/>
                  </a:outerShdw>
                </a:effectLst>
                <a:latin typeface="Garamond" charset="0"/>
                <a:ea typeface="宋体" charset="0"/>
              </a:rPr>
              <a:t>/</a:t>
            </a:r>
            <a:r>
              <a:rPr lang="zh-CN" altLang="en-US" dirty="0">
                <a:effectLst>
                  <a:outerShdw blurRad="38100" dist="38100" dir="2700000" algn="tl">
                    <a:srgbClr val="DDDDDD"/>
                  </a:outerShdw>
                </a:effectLst>
                <a:latin typeface="Garamond" charset="0"/>
                <a:ea typeface="宋体" charset="0"/>
              </a:rPr>
              <a:t>时序图</a:t>
            </a:r>
          </a:p>
        </p:txBody>
      </p:sp>
      <p:sp>
        <p:nvSpPr>
          <p:cNvPr id="93186" name="Rectangle 3"/>
          <p:cNvSpPr>
            <a:spLocks noChangeArrowheads="1"/>
          </p:cNvSpPr>
          <p:nvPr/>
        </p:nvSpPr>
        <p:spPr bwMode="auto">
          <a:xfrm>
            <a:off x="1084263" y="1922463"/>
            <a:ext cx="7092950" cy="4381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87" name="Rectangle 4"/>
          <p:cNvSpPr>
            <a:spLocks noChangeArrowheads="1"/>
          </p:cNvSpPr>
          <p:nvPr/>
        </p:nvSpPr>
        <p:spPr bwMode="auto">
          <a:xfrm>
            <a:off x="1084263" y="1922463"/>
            <a:ext cx="70929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88" name="Rectangle 5"/>
          <p:cNvSpPr>
            <a:spLocks noChangeArrowheads="1"/>
          </p:cNvSpPr>
          <p:nvPr/>
        </p:nvSpPr>
        <p:spPr bwMode="auto">
          <a:xfrm>
            <a:off x="1098550" y="1922463"/>
            <a:ext cx="1384300" cy="4381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89" name="Rectangle 6"/>
          <p:cNvSpPr>
            <a:spLocks noChangeArrowheads="1"/>
          </p:cNvSpPr>
          <p:nvPr/>
        </p:nvSpPr>
        <p:spPr bwMode="auto">
          <a:xfrm>
            <a:off x="2478088" y="1917700"/>
            <a:ext cx="927100" cy="4379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0" name="Rectangle 7"/>
          <p:cNvSpPr>
            <a:spLocks noChangeArrowheads="1"/>
          </p:cNvSpPr>
          <p:nvPr/>
        </p:nvSpPr>
        <p:spPr bwMode="auto">
          <a:xfrm>
            <a:off x="3414713" y="1927225"/>
            <a:ext cx="927100" cy="4381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1" name="Rectangle 8"/>
          <p:cNvSpPr>
            <a:spLocks noChangeArrowheads="1"/>
          </p:cNvSpPr>
          <p:nvPr/>
        </p:nvSpPr>
        <p:spPr bwMode="auto">
          <a:xfrm>
            <a:off x="4351338" y="1922463"/>
            <a:ext cx="927100" cy="4381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2" name="Rectangle 9"/>
          <p:cNvSpPr>
            <a:spLocks noChangeArrowheads="1"/>
          </p:cNvSpPr>
          <p:nvPr/>
        </p:nvSpPr>
        <p:spPr bwMode="auto">
          <a:xfrm>
            <a:off x="5287963" y="1917700"/>
            <a:ext cx="927100" cy="43799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3" name="Rectangle 10"/>
          <p:cNvSpPr>
            <a:spLocks noChangeArrowheads="1"/>
          </p:cNvSpPr>
          <p:nvPr/>
        </p:nvSpPr>
        <p:spPr bwMode="auto">
          <a:xfrm>
            <a:off x="6238875" y="1927225"/>
            <a:ext cx="927100" cy="4381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94" name="Line 11"/>
          <p:cNvSpPr>
            <a:spLocks noChangeShapeType="1"/>
          </p:cNvSpPr>
          <p:nvPr/>
        </p:nvSpPr>
        <p:spPr bwMode="auto">
          <a:xfrm>
            <a:off x="2425700" y="1938338"/>
            <a:ext cx="0" cy="4365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Text Box 12"/>
          <p:cNvSpPr txBox="1">
            <a:spLocks noChangeArrowheads="1"/>
          </p:cNvSpPr>
          <p:nvPr/>
        </p:nvSpPr>
        <p:spPr bwMode="auto">
          <a:xfrm>
            <a:off x="1306513" y="2009775"/>
            <a:ext cx="685800"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Helvetica" charset="0"/>
              </a:rPr>
              <a:t>Tasks</a:t>
            </a:r>
          </a:p>
        </p:txBody>
      </p:sp>
      <p:sp>
        <p:nvSpPr>
          <p:cNvPr id="12301" name="Text Box 13"/>
          <p:cNvSpPr txBox="1">
            <a:spLocks noChangeArrowheads="1"/>
          </p:cNvSpPr>
          <p:nvPr/>
        </p:nvSpPr>
        <p:spPr bwMode="auto">
          <a:xfrm>
            <a:off x="2573338" y="2036763"/>
            <a:ext cx="795337"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Helvetica" charset="0"/>
              </a:rPr>
              <a:t>Week 1</a:t>
            </a:r>
            <a:endParaRPr kumimoji="0" lang="en-US" altLang="zh-CN" sz="1600" b="1" smtClean="0">
              <a:effectLst>
                <a:outerShdw blurRad="38100" dist="38100" dir="2700000" algn="tl">
                  <a:srgbClr val="DDDDDD"/>
                </a:outerShdw>
              </a:effectLst>
              <a:latin typeface="Helvetica" charset="0"/>
            </a:endParaRPr>
          </a:p>
        </p:txBody>
      </p:sp>
      <p:sp>
        <p:nvSpPr>
          <p:cNvPr id="12302" name="Text Box 14"/>
          <p:cNvSpPr txBox="1">
            <a:spLocks noChangeArrowheads="1"/>
          </p:cNvSpPr>
          <p:nvPr/>
        </p:nvSpPr>
        <p:spPr bwMode="auto">
          <a:xfrm>
            <a:off x="3495675" y="2047875"/>
            <a:ext cx="795338"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Helvetica" charset="0"/>
              </a:rPr>
              <a:t>Week 2</a:t>
            </a:r>
            <a:endParaRPr kumimoji="0" lang="en-US" altLang="zh-CN" sz="1600" b="1" smtClean="0">
              <a:effectLst>
                <a:outerShdw blurRad="38100" dist="38100" dir="2700000" algn="tl">
                  <a:srgbClr val="DDDDDD"/>
                </a:outerShdw>
              </a:effectLst>
              <a:latin typeface="Helvetica" charset="0"/>
            </a:endParaRPr>
          </a:p>
        </p:txBody>
      </p:sp>
      <p:sp>
        <p:nvSpPr>
          <p:cNvPr id="12303" name="Text Box 15"/>
          <p:cNvSpPr txBox="1">
            <a:spLocks noChangeArrowheads="1"/>
          </p:cNvSpPr>
          <p:nvPr/>
        </p:nvSpPr>
        <p:spPr bwMode="auto">
          <a:xfrm>
            <a:off x="4418013" y="2041525"/>
            <a:ext cx="795337"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Helvetica" charset="0"/>
              </a:rPr>
              <a:t>Week 3</a:t>
            </a:r>
            <a:endParaRPr kumimoji="0" lang="en-US" altLang="zh-CN" sz="1600" b="1" smtClean="0">
              <a:effectLst>
                <a:outerShdw blurRad="38100" dist="38100" dir="2700000" algn="tl">
                  <a:srgbClr val="DDDDDD"/>
                </a:outerShdw>
              </a:effectLst>
              <a:latin typeface="Helvetica" charset="0"/>
            </a:endParaRPr>
          </a:p>
        </p:txBody>
      </p:sp>
      <p:sp>
        <p:nvSpPr>
          <p:cNvPr id="12304" name="Text Box 16"/>
          <p:cNvSpPr txBox="1">
            <a:spLocks noChangeArrowheads="1"/>
          </p:cNvSpPr>
          <p:nvPr/>
        </p:nvSpPr>
        <p:spPr bwMode="auto">
          <a:xfrm>
            <a:off x="5340350" y="2036763"/>
            <a:ext cx="795338"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Helvetica" charset="0"/>
              </a:rPr>
              <a:t>Week 4</a:t>
            </a:r>
            <a:endParaRPr kumimoji="0" lang="en-US" altLang="zh-CN" sz="1600" b="1" smtClean="0">
              <a:effectLst>
                <a:outerShdw blurRad="38100" dist="38100" dir="2700000" algn="tl">
                  <a:srgbClr val="DDDDDD"/>
                </a:outerShdw>
              </a:effectLst>
              <a:latin typeface="Helvetica" charset="0"/>
            </a:endParaRPr>
          </a:p>
        </p:txBody>
      </p:sp>
      <p:sp>
        <p:nvSpPr>
          <p:cNvPr id="12305" name="Text Box 17"/>
          <p:cNvSpPr txBox="1">
            <a:spLocks noChangeArrowheads="1"/>
          </p:cNvSpPr>
          <p:nvPr/>
        </p:nvSpPr>
        <p:spPr bwMode="auto">
          <a:xfrm>
            <a:off x="7227888" y="2041525"/>
            <a:ext cx="804862"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Helvetica" charset="0"/>
              </a:rPr>
              <a:t>Week n</a:t>
            </a:r>
            <a:endParaRPr kumimoji="0" lang="en-US" altLang="zh-CN" sz="1600" b="1" smtClean="0">
              <a:effectLst>
                <a:outerShdw blurRad="38100" dist="38100" dir="2700000" algn="tl">
                  <a:srgbClr val="DDDDDD"/>
                </a:outerShdw>
              </a:effectLst>
              <a:latin typeface="Helvetica" charset="0"/>
            </a:endParaRPr>
          </a:p>
        </p:txBody>
      </p:sp>
      <p:sp>
        <p:nvSpPr>
          <p:cNvPr id="12306" name="Text Box 18"/>
          <p:cNvSpPr txBox="1">
            <a:spLocks noChangeArrowheads="1"/>
          </p:cNvSpPr>
          <p:nvPr/>
        </p:nvSpPr>
        <p:spPr bwMode="auto">
          <a:xfrm>
            <a:off x="1422400" y="2546350"/>
            <a:ext cx="735013"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1</a:t>
            </a:r>
          </a:p>
        </p:txBody>
      </p:sp>
      <p:sp>
        <p:nvSpPr>
          <p:cNvPr id="12307" name="Text Box 19"/>
          <p:cNvSpPr txBox="1">
            <a:spLocks noChangeArrowheads="1"/>
          </p:cNvSpPr>
          <p:nvPr/>
        </p:nvSpPr>
        <p:spPr bwMode="auto">
          <a:xfrm>
            <a:off x="1422400" y="2828925"/>
            <a:ext cx="735013"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2</a:t>
            </a:r>
          </a:p>
        </p:txBody>
      </p:sp>
      <p:sp>
        <p:nvSpPr>
          <p:cNvPr id="12308" name="Text Box 20"/>
          <p:cNvSpPr txBox="1">
            <a:spLocks noChangeArrowheads="1"/>
          </p:cNvSpPr>
          <p:nvPr/>
        </p:nvSpPr>
        <p:spPr bwMode="auto">
          <a:xfrm>
            <a:off x="1422400" y="3097213"/>
            <a:ext cx="735013"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3</a:t>
            </a:r>
          </a:p>
        </p:txBody>
      </p:sp>
      <p:sp>
        <p:nvSpPr>
          <p:cNvPr id="12309" name="Text Box 21"/>
          <p:cNvSpPr txBox="1">
            <a:spLocks noChangeArrowheads="1"/>
          </p:cNvSpPr>
          <p:nvPr/>
        </p:nvSpPr>
        <p:spPr bwMode="auto">
          <a:xfrm>
            <a:off x="1422400" y="3365500"/>
            <a:ext cx="863600" cy="284163"/>
          </a:xfrm>
          <a:prstGeom prst="rect">
            <a:avLst/>
          </a:prstGeom>
          <a:noFill/>
          <a:ln w="12700">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4</a:t>
            </a:r>
          </a:p>
        </p:txBody>
      </p:sp>
      <p:sp>
        <p:nvSpPr>
          <p:cNvPr id="12310" name="Text Box 22"/>
          <p:cNvSpPr txBox="1">
            <a:spLocks noChangeArrowheads="1"/>
          </p:cNvSpPr>
          <p:nvPr/>
        </p:nvSpPr>
        <p:spPr bwMode="auto">
          <a:xfrm>
            <a:off x="1422400" y="3633788"/>
            <a:ext cx="735013"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5</a:t>
            </a:r>
          </a:p>
        </p:txBody>
      </p:sp>
      <p:sp>
        <p:nvSpPr>
          <p:cNvPr id="12311" name="Text Box 23"/>
          <p:cNvSpPr txBox="1">
            <a:spLocks noChangeArrowheads="1"/>
          </p:cNvSpPr>
          <p:nvPr/>
        </p:nvSpPr>
        <p:spPr bwMode="auto">
          <a:xfrm>
            <a:off x="1422400" y="3900488"/>
            <a:ext cx="735013"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6</a:t>
            </a:r>
          </a:p>
        </p:txBody>
      </p:sp>
      <p:sp>
        <p:nvSpPr>
          <p:cNvPr id="12312" name="Text Box 24"/>
          <p:cNvSpPr txBox="1">
            <a:spLocks noChangeArrowheads="1"/>
          </p:cNvSpPr>
          <p:nvPr/>
        </p:nvSpPr>
        <p:spPr bwMode="auto">
          <a:xfrm>
            <a:off x="1422400" y="4168775"/>
            <a:ext cx="735013"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7</a:t>
            </a:r>
          </a:p>
        </p:txBody>
      </p:sp>
      <p:sp>
        <p:nvSpPr>
          <p:cNvPr id="12313" name="Text Box 25"/>
          <p:cNvSpPr txBox="1">
            <a:spLocks noChangeArrowheads="1"/>
          </p:cNvSpPr>
          <p:nvPr/>
        </p:nvSpPr>
        <p:spPr bwMode="auto">
          <a:xfrm>
            <a:off x="1431925" y="4435475"/>
            <a:ext cx="735013" cy="284163"/>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8</a:t>
            </a:r>
          </a:p>
        </p:txBody>
      </p:sp>
      <p:sp>
        <p:nvSpPr>
          <p:cNvPr id="12314" name="Text Box 26"/>
          <p:cNvSpPr txBox="1">
            <a:spLocks noChangeArrowheads="1"/>
          </p:cNvSpPr>
          <p:nvPr/>
        </p:nvSpPr>
        <p:spPr bwMode="auto">
          <a:xfrm>
            <a:off x="1431925" y="4719638"/>
            <a:ext cx="735013"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9</a:t>
            </a:r>
          </a:p>
        </p:txBody>
      </p:sp>
      <p:sp>
        <p:nvSpPr>
          <p:cNvPr id="12315" name="Text Box 27"/>
          <p:cNvSpPr txBox="1">
            <a:spLocks noChangeArrowheads="1"/>
          </p:cNvSpPr>
          <p:nvPr/>
        </p:nvSpPr>
        <p:spPr bwMode="auto">
          <a:xfrm>
            <a:off x="1431925" y="4986338"/>
            <a:ext cx="833438"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10</a:t>
            </a:r>
          </a:p>
        </p:txBody>
      </p:sp>
      <p:sp>
        <p:nvSpPr>
          <p:cNvPr id="12316" name="Text Box 28"/>
          <p:cNvSpPr txBox="1">
            <a:spLocks noChangeArrowheads="1"/>
          </p:cNvSpPr>
          <p:nvPr/>
        </p:nvSpPr>
        <p:spPr bwMode="auto">
          <a:xfrm>
            <a:off x="1431925" y="5254625"/>
            <a:ext cx="930275" cy="284163"/>
          </a:xfrm>
          <a:prstGeom prst="rect">
            <a:avLst/>
          </a:prstGeom>
          <a:noFill/>
          <a:ln w="12700">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11</a:t>
            </a:r>
          </a:p>
        </p:txBody>
      </p:sp>
      <p:sp>
        <p:nvSpPr>
          <p:cNvPr id="12317" name="Text Box 29"/>
          <p:cNvSpPr txBox="1">
            <a:spLocks noChangeArrowheads="1"/>
          </p:cNvSpPr>
          <p:nvPr/>
        </p:nvSpPr>
        <p:spPr bwMode="auto">
          <a:xfrm>
            <a:off x="1431925" y="5522913"/>
            <a:ext cx="833438" cy="284162"/>
          </a:xfrm>
          <a:prstGeom prst="rect">
            <a:avLst/>
          </a:prstGeom>
          <a:noFill/>
          <a:ln w="12700">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90000"/>
              </a:lnSpc>
              <a:defRPr/>
            </a:pPr>
            <a:r>
              <a:rPr kumimoji="0" lang="en-US" altLang="zh-CN" sz="1400" b="1" smtClean="0">
                <a:effectLst>
                  <a:outerShdw blurRad="38100" dist="38100" dir="2700000" algn="tl">
                    <a:srgbClr val="DDDDDD"/>
                  </a:outerShdw>
                </a:effectLst>
                <a:latin typeface="Palatino" charset="0"/>
              </a:rPr>
              <a:t>Task 12</a:t>
            </a:r>
          </a:p>
        </p:txBody>
      </p:sp>
      <p:sp>
        <p:nvSpPr>
          <p:cNvPr id="93213" name="Rectangle 30"/>
          <p:cNvSpPr>
            <a:spLocks noChangeArrowheads="1"/>
          </p:cNvSpPr>
          <p:nvPr/>
        </p:nvSpPr>
        <p:spPr bwMode="auto">
          <a:xfrm>
            <a:off x="2540000" y="2611438"/>
            <a:ext cx="1198563" cy="128587"/>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14" name="Rectangle 31"/>
          <p:cNvSpPr>
            <a:spLocks noChangeArrowheads="1"/>
          </p:cNvSpPr>
          <p:nvPr/>
        </p:nvSpPr>
        <p:spPr bwMode="auto">
          <a:xfrm>
            <a:off x="3048000" y="2879725"/>
            <a:ext cx="1954213" cy="144463"/>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15" name="Rectangle 32"/>
          <p:cNvSpPr>
            <a:spLocks noChangeArrowheads="1"/>
          </p:cNvSpPr>
          <p:nvPr/>
        </p:nvSpPr>
        <p:spPr bwMode="auto">
          <a:xfrm>
            <a:off x="4625975" y="4784725"/>
            <a:ext cx="1954213" cy="144463"/>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16" name="Rectangle 33"/>
          <p:cNvSpPr>
            <a:spLocks noChangeArrowheads="1"/>
          </p:cNvSpPr>
          <p:nvPr/>
        </p:nvSpPr>
        <p:spPr bwMode="auto">
          <a:xfrm>
            <a:off x="3406775" y="5583238"/>
            <a:ext cx="1954213" cy="144462"/>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17" name="Rectangle 34"/>
          <p:cNvSpPr>
            <a:spLocks noChangeArrowheads="1"/>
          </p:cNvSpPr>
          <p:nvPr/>
        </p:nvSpPr>
        <p:spPr bwMode="auto">
          <a:xfrm>
            <a:off x="6240463" y="5113338"/>
            <a:ext cx="1954212" cy="144462"/>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18" name="Rectangle 35"/>
          <p:cNvSpPr>
            <a:spLocks noChangeArrowheads="1"/>
          </p:cNvSpPr>
          <p:nvPr/>
        </p:nvSpPr>
        <p:spPr bwMode="auto">
          <a:xfrm>
            <a:off x="3414713" y="3389313"/>
            <a:ext cx="3738562" cy="128587"/>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19" name="Rectangle 36"/>
          <p:cNvSpPr>
            <a:spLocks noChangeArrowheads="1"/>
          </p:cNvSpPr>
          <p:nvPr/>
        </p:nvSpPr>
        <p:spPr bwMode="auto">
          <a:xfrm>
            <a:off x="4348163" y="3665538"/>
            <a:ext cx="1198562" cy="128587"/>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20" name="Rectangle 37"/>
          <p:cNvSpPr>
            <a:spLocks noChangeArrowheads="1"/>
          </p:cNvSpPr>
          <p:nvPr/>
        </p:nvSpPr>
        <p:spPr bwMode="auto">
          <a:xfrm>
            <a:off x="3759200" y="3963988"/>
            <a:ext cx="728663" cy="128587"/>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21" name="Rectangle 38"/>
          <p:cNvSpPr>
            <a:spLocks noChangeArrowheads="1"/>
          </p:cNvSpPr>
          <p:nvPr/>
        </p:nvSpPr>
        <p:spPr bwMode="auto">
          <a:xfrm>
            <a:off x="5526088" y="4246563"/>
            <a:ext cx="1441450" cy="128587"/>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22" name="Rectangle 39"/>
          <p:cNvSpPr>
            <a:spLocks noChangeArrowheads="1"/>
          </p:cNvSpPr>
          <p:nvPr/>
        </p:nvSpPr>
        <p:spPr bwMode="auto">
          <a:xfrm>
            <a:off x="6221413" y="4543425"/>
            <a:ext cx="1984375" cy="112713"/>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93223" name="矩形 41"/>
          <p:cNvSpPr>
            <a:spLocks noChangeArrowheads="1"/>
          </p:cNvSpPr>
          <p:nvPr/>
        </p:nvSpPr>
        <p:spPr bwMode="auto">
          <a:xfrm>
            <a:off x="468313" y="836613"/>
            <a:ext cx="8064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FF"/>
                </a:solidFill>
              </a:rPr>
              <a:t>“时序表（</a:t>
            </a:r>
            <a:r>
              <a:rPr lang="en-US" altLang="zh-CN" b="1">
                <a:solidFill>
                  <a:srgbClr val="0000FF"/>
                </a:solidFill>
              </a:rPr>
              <a:t>Timeline Chart</a:t>
            </a:r>
            <a:r>
              <a:rPr lang="zh-CN" altLang="en-US" b="1">
                <a:solidFill>
                  <a:srgbClr val="0000FF"/>
                </a:solidFill>
              </a:rPr>
              <a:t>）”，也叫做“甘特图（</a:t>
            </a:r>
            <a:r>
              <a:rPr lang="en-US" altLang="zh-CN" b="1">
                <a:solidFill>
                  <a:srgbClr val="0000FF"/>
                </a:solidFill>
              </a:rPr>
              <a:t>Gantt Chart</a:t>
            </a:r>
            <a:r>
              <a:rPr lang="zh-CN" altLang="en-US" b="1">
                <a:solidFill>
                  <a:srgbClr val="0000FF"/>
                </a:solidFill>
              </a:rPr>
              <a:t>）”。</a:t>
            </a:r>
            <a:r>
              <a:rPr lang="zh-CN" altLang="en-US"/>
              <a:t>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a:lstStyle/>
          <a:p>
            <a:r>
              <a:rPr lang="zh-CN" altLang="en-US">
                <a:latin typeface="Garamond" charset="0"/>
                <a:ea typeface="宋体" charset="0"/>
              </a:rPr>
              <a:t>甘特图</a:t>
            </a:r>
          </a:p>
        </p:txBody>
      </p:sp>
      <p:sp>
        <p:nvSpPr>
          <p:cNvPr id="94210" name="内容占位符 2"/>
          <p:cNvSpPr>
            <a:spLocks noGrp="1"/>
          </p:cNvSpPr>
          <p:nvPr>
            <p:ph idx="1"/>
          </p:nvPr>
        </p:nvSpPr>
        <p:spPr>
          <a:xfrm>
            <a:off x="370904" y="1124744"/>
            <a:ext cx="8229600" cy="3925887"/>
          </a:xfrm>
        </p:spPr>
        <p:txBody>
          <a:bodyPr/>
          <a:lstStyle/>
          <a:p>
            <a:r>
              <a:rPr lang="zh-CN" altLang="en-US" dirty="0">
                <a:latin typeface="Arial" charset="0"/>
                <a:ea typeface="宋体" charset="0"/>
              </a:rPr>
              <a:t>水平条表示每个任务的持续时间。当日历中同一时段中存在多个水平条时，就代表任务之间存在并发。图中的菱形表示里程碑。</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102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171400"/>
            <a:ext cx="7772400" cy="1143000"/>
          </a:xfrm>
        </p:spPr>
        <p:txBody>
          <a:bodyPr/>
          <a:lstStyle/>
          <a:p>
            <a:pPr>
              <a:defRPr/>
            </a:pPr>
            <a:r>
              <a:rPr lang="zh-CN" altLang="en-US">
                <a:effectLst>
                  <a:outerShdw blurRad="38100" dist="38100" dir="2700000" algn="tl">
                    <a:srgbClr val="DDDDDD"/>
                  </a:outerShdw>
                </a:effectLst>
                <a:latin typeface="Garamond" charset="0"/>
                <a:ea typeface="宋体" charset="0"/>
              </a:rPr>
              <a:t>甘特图（</a:t>
            </a:r>
            <a:r>
              <a:rPr lang="en-US" altLang="zh-CN">
                <a:effectLst>
                  <a:outerShdw blurRad="38100" dist="38100" dir="2700000" algn="tl">
                    <a:srgbClr val="DDDDDD"/>
                  </a:outerShdw>
                </a:effectLst>
                <a:latin typeface="Garamond" charset="0"/>
                <a:ea typeface="宋体" charset="0"/>
              </a:rPr>
              <a:t>III</a:t>
            </a:r>
            <a:r>
              <a:rPr lang="zh-CN" altLang="en-US">
                <a:effectLst>
                  <a:outerShdw blurRad="38100" dist="38100" dir="2700000" algn="tl">
                    <a:srgbClr val="DDDDDD"/>
                  </a:outerShdw>
                </a:effectLst>
                <a:latin typeface="Garamond" charset="0"/>
                <a:ea typeface="宋体" charset="0"/>
              </a:rPr>
              <a:t>）</a:t>
            </a:r>
          </a:p>
        </p:txBody>
      </p:sp>
      <p:pic>
        <p:nvPicPr>
          <p:cNvPr id="96258" name="Picture 3" descr="H:\软件工程\chapter 3 planning and managing the project\fig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2696"/>
            <a:ext cx="8382000" cy="593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跟踪进度</a:t>
            </a:r>
            <a:endParaRPr lang="zh-CN" altLang="en-US">
              <a:latin typeface="Garamond" charset="0"/>
              <a:ea typeface="宋体" charset="0"/>
            </a:endParaRPr>
          </a:p>
        </p:txBody>
      </p:sp>
      <p:sp>
        <p:nvSpPr>
          <p:cNvPr id="97282" name="Rectangle 3"/>
          <p:cNvSpPr txBox="1">
            <a:spLocks noChangeArrowheads="1"/>
          </p:cNvSpPr>
          <p:nvPr/>
        </p:nvSpPr>
        <p:spPr bwMode="auto">
          <a:xfrm>
            <a:off x="539750" y="981075"/>
            <a:ext cx="80645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90000"/>
              </a:lnSpc>
              <a:spcBef>
                <a:spcPct val="20000"/>
              </a:spcBef>
              <a:buClr>
                <a:schemeClr val="accent1"/>
              </a:buClr>
              <a:buSzPct val="65000"/>
              <a:buFont typeface="Wingdings" charset="0"/>
              <a:buChar char="n"/>
              <a:defRPr/>
            </a:pPr>
            <a:r>
              <a:rPr kumimoji="0" lang="zh-CN" altLang="en-US" sz="2800" b="1" dirty="0" smtClean="0">
                <a:latin typeface="Arial" charset="0"/>
              </a:rPr>
              <a:t>项目进度为软件项目管理者提供了一张进度路线图。如果被正确制定，项目进度表中应该定义在项目进展过程中必须被跟踪和控制的任务及里程碑。项目跟踪可以通过以下方式得以实现：</a:t>
            </a:r>
          </a:p>
          <a:p>
            <a:pPr marL="0" indent="0">
              <a:lnSpc>
                <a:spcPct val="90000"/>
              </a:lnSpc>
              <a:spcBef>
                <a:spcPct val="20000"/>
              </a:spcBef>
              <a:buClr>
                <a:schemeClr val="accent1"/>
              </a:buClr>
              <a:buSzPct val="65000"/>
              <a:defRPr/>
            </a:pPr>
            <a:endParaRPr kumimoji="0" lang="zh-CN" altLang="en-US" sz="2800" b="1" dirty="0" smtClean="0">
              <a:latin typeface="Arial" charset="0"/>
            </a:endParaRPr>
          </a:p>
          <a:p>
            <a:pPr>
              <a:lnSpc>
                <a:spcPct val="90000"/>
              </a:lnSpc>
              <a:spcBef>
                <a:spcPct val="20000"/>
              </a:spcBef>
              <a:buClr>
                <a:schemeClr val="accent1"/>
              </a:buClr>
              <a:buSzPct val="65000"/>
              <a:buFont typeface="Wingdings" charset="0"/>
              <a:buChar char="n"/>
              <a:defRPr/>
            </a:pPr>
            <a:r>
              <a:rPr kumimoji="0" lang="zh-CN" altLang="en-US" sz="2800" b="1" dirty="0" smtClean="0">
                <a:solidFill>
                  <a:srgbClr val="0000FF"/>
                </a:solidFill>
                <a:latin typeface="Arial" charset="0"/>
              </a:rPr>
              <a:t>* </a:t>
            </a:r>
            <a:r>
              <a:rPr kumimoji="0" lang="zh-CN" altLang="en-US" sz="2800" b="1" dirty="0" smtClean="0">
                <a:solidFill>
                  <a:srgbClr val="008000"/>
                </a:solidFill>
                <a:latin typeface="Arial" charset="0"/>
              </a:rPr>
              <a:t>定期举行项目状态会议，由项目团队中的各个成员分别报告进度和存在问题</a:t>
            </a:r>
            <a:endParaRPr kumimoji="0" lang="zh-CN" altLang="en-US" sz="2800" b="1" dirty="0" smtClean="0">
              <a:latin typeface="Arial" charset="0"/>
            </a:endParaRPr>
          </a:p>
          <a:p>
            <a:pPr>
              <a:lnSpc>
                <a:spcPct val="90000"/>
              </a:lnSpc>
              <a:spcBef>
                <a:spcPct val="20000"/>
              </a:spcBef>
              <a:buClr>
                <a:schemeClr val="accent1"/>
              </a:buClr>
              <a:buSzPct val="65000"/>
              <a:buFont typeface="Wingdings" charset="0"/>
              <a:buChar char="n"/>
              <a:defRPr/>
            </a:pPr>
            <a:r>
              <a:rPr kumimoji="0" lang="zh-CN" altLang="en-US" sz="2800" b="1" dirty="0" smtClean="0">
                <a:solidFill>
                  <a:srgbClr val="008000"/>
                </a:solidFill>
                <a:latin typeface="Arial" charset="0"/>
              </a:rPr>
              <a:t>* 评估所有在软件工程过程中所进行的评审的结果</a:t>
            </a:r>
            <a:r>
              <a:rPr kumimoji="0" lang="zh-CN" altLang="en-US" sz="2800" b="1" dirty="0" smtClean="0">
                <a:latin typeface="Arial" charset="0"/>
              </a:rPr>
              <a:t> </a:t>
            </a:r>
          </a:p>
        </p:txBody>
      </p:sp>
      <p:sp>
        <p:nvSpPr>
          <p:cNvPr id="3" name="幻灯片编号占位符 2"/>
          <p:cNvSpPr>
            <a:spLocks noGrp="1"/>
          </p:cNvSpPr>
          <p:nvPr>
            <p:ph type="sldNum" sz="quarter" idx="11"/>
          </p:nvPr>
        </p:nvSpPr>
        <p:spPr/>
        <p:txBody>
          <a:bodyPr/>
          <a:lstStyle/>
          <a:p>
            <a:pPr>
              <a:defRPr/>
            </a:pPr>
            <a:fld id="{748BC00B-DB4F-3443-AAFA-9A8ED73F2E36}" type="slidenum">
              <a:rPr lang="en-US" altLang="zh-CN" smtClean="0"/>
              <a:pPr>
                <a:defRPr/>
              </a:pPr>
              <a:t>36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a:lstStyle/>
          <a:p>
            <a:r>
              <a:rPr lang="zh-CN" altLang="en-US">
                <a:latin typeface="Garamond" charset="0"/>
                <a:ea typeface="宋体" charset="0"/>
              </a:rPr>
              <a:t>跟踪进度</a:t>
            </a:r>
          </a:p>
        </p:txBody>
      </p:sp>
      <p:sp>
        <p:nvSpPr>
          <p:cNvPr id="98306" name="Rectangle 3"/>
          <p:cNvSpPr txBox="1">
            <a:spLocks noChangeArrowheads="1"/>
          </p:cNvSpPr>
          <p:nvPr/>
        </p:nvSpPr>
        <p:spPr bwMode="auto">
          <a:xfrm>
            <a:off x="468313" y="1052513"/>
            <a:ext cx="828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90000"/>
              </a:lnSpc>
              <a:spcBef>
                <a:spcPct val="20000"/>
              </a:spcBef>
              <a:buClr>
                <a:schemeClr val="accent1"/>
              </a:buClr>
              <a:buSzPct val="65000"/>
              <a:buFont typeface="Wingdings" charset="0"/>
              <a:buChar char="n"/>
            </a:pPr>
            <a:r>
              <a:rPr kumimoji="0" lang="en-US" altLang="zh-CN" sz="2800" b="1">
                <a:solidFill>
                  <a:srgbClr val="008000"/>
                </a:solidFill>
                <a:latin typeface="Arial" charset="0"/>
              </a:rPr>
              <a:t>* </a:t>
            </a:r>
            <a:r>
              <a:rPr kumimoji="0" lang="zh-CN" altLang="en-US" sz="2800" b="1">
                <a:solidFill>
                  <a:srgbClr val="008000"/>
                </a:solidFill>
                <a:latin typeface="Arial" charset="0"/>
              </a:rPr>
              <a:t>判断正式的项目里程碑（</a:t>
            </a:r>
            <a:r>
              <a:rPr kumimoji="0" lang="zh-CN" altLang="en-US" sz="2800" b="1">
                <a:solidFill>
                  <a:srgbClr val="FF0000"/>
                </a:solidFill>
                <a:latin typeface="Arial" charset="0"/>
              </a:rPr>
              <a:t>图</a:t>
            </a:r>
            <a:r>
              <a:rPr kumimoji="0" lang="en-US" altLang="zh-CN" sz="2800" b="1">
                <a:solidFill>
                  <a:srgbClr val="FF0000"/>
                </a:solidFill>
                <a:latin typeface="Arial" charset="0"/>
              </a:rPr>
              <a:t>21.3</a:t>
            </a:r>
            <a:r>
              <a:rPr kumimoji="0" lang="zh-CN" altLang="en-US" sz="2800" b="1">
                <a:solidFill>
                  <a:srgbClr val="008000"/>
                </a:solidFill>
                <a:latin typeface="Arial" charset="0"/>
              </a:rPr>
              <a:t>中的菱形）是否在预定日期内完成</a:t>
            </a: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rgbClr val="008000"/>
                </a:solidFill>
                <a:latin typeface="Arial" charset="0"/>
              </a:rPr>
              <a:t>* 比较项目表（</a:t>
            </a:r>
            <a:r>
              <a:rPr kumimoji="0" lang="zh-CN" altLang="en-US" sz="2800" b="1">
                <a:solidFill>
                  <a:srgbClr val="FF0000"/>
                </a:solidFill>
                <a:latin typeface="Arial" charset="0"/>
              </a:rPr>
              <a:t>图</a:t>
            </a:r>
            <a:r>
              <a:rPr kumimoji="0" lang="en-US" altLang="zh-CN" sz="2800" b="1">
                <a:solidFill>
                  <a:srgbClr val="FF0000"/>
                </a:solidFill>
                <a:latin typeface="Arial" charset="0"/>
              </a:rPr>
              <a:t>21.4</a:t>
            </a:r>
            <a:r>
              <a:rPr kumimoji="0" lang="zh-CN" altLang="en-US" sz="2800" b="1">
                <a:solidFill>
                  <a:srgbClr val="008000"/>
                </a:solidFill>
                <a:latin typeface="Arial" charset="0"/>
              </a:rPr>
              <a:t>）中列出的各项任务的实际开始日期与计划开始日期</a:t>
            </a: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rgbClr val="008000"/>
                </a:solidFill>
                <a:latin typeface="Arial" charset="0"/>
              </a:rPr>
              <a:t>* 与开发者进行非正式会谈，获取他们对项目进展及可能出现的问题的客观评估</a:t>
            </a: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chemeClr val="tx2"/>
                </a:solidFill>
                <a:latin typeface="Arial" charset="0"/>
              </a:rPr>
              <a:t> 通过分析获得值来定量地评估项目进展</a:t>
            </a:r>
            <a:endParaRPr kumimoji="0" lang="en-US" altLang="zh-CN" sz="2800" b="1">
              <a:solidFill>
                <a:schemeClr val="tx2"/>
              </a:solidFill>
              <a:latin typeface="Arial" charset="0"/>
            </a:endParaRPr>
          </a:p>
          <a:p>
            <a:pPr>
              <a:lnSpc>
                <a:spcPct val="90000"/>
              </a:lnSpc>
              <a:spcBef>
                <a:spcPct val="20000"/>
              </a:spcBef>
              <a:buClr>
                <a:schemeClr val="accent1"/>
              </a:buClr>
              <a:buSzPct val="65000"/>
            </a:pPr>
            <a:endParaRPr kumimoji="0" lang="zh-CN" altLang="en-US" sz="2800" b="1">
              <a:latin typeface="Arial" charset="0"/>
            </a:endParaRPr>
          </a:p>
          <a:p>
            <a:pPr>
              <a:lnSpc>
                <a:spcPct val="90000"/>
              </a:lnSpc>
              <a:spcBef>
                <a:spcPct val="20000"/>
              </a:spcBef>
              <a:buClr>
                <a:schemeClr val="accent1"/>
              </a:buClr>
              <a:buSzPct val="65000"/>
              <a:buFont typeface="Wingdings" charset="0"/>
              <a:buChar char="n"/>
            </a:pPr>
            <a:r>
              <a:rPr kumimoji="0" lang="zh-CN" altLang="en-US" sz="2800" b="1">
                <a:solidFill>
                  <a:srgbClr val="0000FF"/>
                </a:solidFill>
                <a:latin typeface="Arial" charset="0"/>
              </a:rPr>
              <a:t>实际上，有经验的项目管理者会使用所有这些跟踪技术。</a:t>
            </a:r>
            <a:r>
              <a:rPr kumimoji="0" lang="zh-CN" altLang="en-US" sz="2800" b="1">
                <a:latin typeface="Arial" charset="0"/>
              </a:rPr>
              <a:t>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outerShdw blurRad="38100" dist="38100" dir="2700000" algn="tl">
                    <a:srgbClr val="DDDDDD"/>
                  </a:outerShdw>
                </a:effectLst>
                <a:latin typeface="Garamond" charset="0"/>
                <a:ea typeface="宋体" charset="0"/>
              </a:rPr>
              <a:t> </a:t>
            </a:r>
            <a:r>
              <a:rPr lang="zh-CN" altLang="en-US" dirty="0" smtClean="0">
                <a:effectLst>
                  <a:outerShdw blurRad="38100" dist="38100" dir="2700000" algn="tl">
                    <a:srgbClr val="DDDDDD"/>
                  </a:outerShdw>
                </a:effectLst>
                <a:latin typeface="Garamond" charset="0"/>
                <a:ea typeface="宋体" charset="0"/>
              </a:rPr>
              <a:t>挣值分析</a:t>
            </a:r>
            <a:endParaRPr lang="zh-CN" altLang="en-US" dirty="0">
              <a:latin typeface="Garamond" charset="0"/>
              <a:ea typeface="宋体" charset="0"/>
            </a:endParaRPr>
          </a:p>
        </p:txBody>
      </p:sp>
      <p:sp>
        <p:nvSpPr>
          <p:cNvPr id="99330" name="矩形 3"/>
          <p:cNvSpPr>
            <a:spLocks noChangeArrowheads="1"/>
          </p:cNvSpPr>
          <p:nvPr/>
        </p:nvSpPr>
        <p:spPr bwMode="auto">
          <a:xfrm>
            <a:off x="611188" y="981075"/>
            <a:ext cx="8281987"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solidFill>
                  <a:schemeClr val="tx2"/>
                </a:solidFill>
              </a:rPr>
              <a:t>我们讨论了一系列项目跟踪的定性方法，每种方法为项目管理者提供了某种进展标示，但是，对提供的信息的评估在某种程度上却是主观的。询问是否存在某种定量的技术，用于当软件小组沿分配到项目进度表的工作任务进展时评估进展，是合理的。事实上，确实存在一种用于进展的定量分析的技术，称为</a:t>
            </a:r>
            <a:r>
              <a:rPr lang="zh-CN" altLang="en-US" b="1">
                <a:solidFill>
                  <a:srgbClr val="0000FF"/>
                </a:solidFill>
              </a:rPr>
              <a:t>获得值分析</a:t>
            </a:r>
            <a:r>
              <a:rPr lang="zh-CN" b="1">
                <a:solidFill>
                  <a:srgbClr val="0000FF"/>
                </a:solidFill>
              </a:rPr>
              <a:t>——</a:t>
            </a:r>
            <a:r>
              <a:rPr lang="zh-CN" altLang="en-US" b="1">
                <a:solidFill>
                  <a:srgbClr val="0000FF"/>
                </a:solidFill>
              </a:rPr>
              <a:t>挣值分析（</a:t>
            </a:r>
            <a:r>
              <a:rPr lang="en-US" altLang="zh-CN" b="1">
                <a:solidFill>
                  <a:srgbClr val="0000FF"/>
                </a:solidFill>
              </a:rPr>
              <a:t>earned value analysis, EVA</a:t>
            </a:r>
            <a:r>
              <a:rPr lang="zh-CN" altLang="en-US" b="1">
                <a:solidFill>
                  <a:srgbClr val="0000FF"/>
                </a:solidFill>
              </a:rPr>
              <a:t>）。</a:t>
            </a:r>
            <a:r>
              <a:rPr lang="zh-CN" altLang="en-US"/>
              <a:t> </a:t>
            </a:r>
          </a:p>
        </p:txBody>
      </p:sp>
      <p:sp>
        <p:nvSpPr>
          <p:cNvPr id="3" name="幻灯片编号占位符 2"/>
          <p:cNvSpPr>
            <a:spLocks noGrp="1"/>
          </p:cNvSpPr>
          <p:nvPr>
            <p:ph type="sldNum" sz="quarter" idx="11"/>
          </p:nvPr>
        </p:nvSpPr>
        <p:spPr/>
        <p:txBody>
          <a:bodyPr/>
          <a:lstStyle/>
          <a:p>
            <a:pPr>
              <a:defRPr/>
            </a:pPr>
            <a:fld id="{748BC00B-DB4F-3443-AAFA-9A8ED73F2E36}" type="slidenum">
              <a:rPr lang="en-US" altLang="zh-CN" smtClean="0"/>
              <a:pPr>
                <a:defRPr/>
              </a:pPr>
              <a:t>38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984" y="-81880"/>
            <a:ext cx="7772400" cy="990600"/>
          </a:xfrm>
        </p:spPr>
        <p:txBody>
          <a:bodyPr/>
          <a:lstStyle/>
          <a:p>
            <a:pPr>
              <a:defRPr/>
            </a:pPr>
            <a:r>
              <a:rPr lang="en-US" altLang="en-US" dirty="0" smtClean="0">
                <a:effectLst>
                  <a:outerShdw blurRad="38100" dist="38100" dir="2700000" algn="tl">
                    <a:srgbClr val="DDDDDD"/>
                  </a:outerShdw>
                </a:effectLst>
                <a:latin typeface="Garamond" charset="0"/>
                <a:ea typeface="宋体" charset="0"/>
              </a:rPr>
              <a:t>挣</a:t>
            </a:r>
            <a:r>
              <a:rPr lang="zh-CN" altLang="en-US" dirty="0" smtClean="0">
                <a:effectLst>
                  <a:outerShdw blurRad="38100" dist="38100" dir="2700000" algn="tl">
                    <a:srgbClr val="DDDDDD"/>
                  </a:outerShdw>
                </a:effectLst>
                <a:latin typeface="Garamond" charset="0"/>
                <a:ea typeface="宋体" charset="0"/>
              </a:rPr>
              <a:t>值</a:t>
            </a:r>
            <a:r>
              <a:rPr lang="zh-CN" altLang="en-US" dirty="0">
                <a:effectLst>
                  <a:outerShdw blurRad="38100" dist="38100" dir="2700000" algn="tl">
                    <a:srgbClr val="DDDDDD"/>
                  </a:outerShdw>
                </a:effectLst>
                <a:latin typeface="Garamond" charset="0"/>
                <a:ea typeface="宋体" charset="0"/>
              </a:rPr>
              <a:t>分析</a:t>
            </a:r>
          </a:p>
        </p:txBody>
      </p:sp>
      <p:sp>
        <p:nvSpPr>
          <p:cNvPr id="14339" name="Rectangle 3"/>
          <p:cNvSpPr>
            <a:spLocks noGrp="1" noChangeArrowheads="1"/>
          </p:cNvSpPr>
          <p:nvPr>
            <p:ph idx="1"/>
          </p:nvPr>
        </p:nvSpPr>
        <p:spPr>
          <a:xfrm>
            <a:off x="0" y="801960"/>
            <a:ext cx="9144000" cy="5867400"/>
          </a:xfrm>
        </p:spPr>
        <p:txBody>
          <a:bodyPr/>
          <a:lstStyle/>
          <a:p>
            <a:pPr>
              <a:lnSpc>
                <a:spcPct val="90000"/>
              </a:lnSpc>
              <a:defRPr/>
            </a:pPr>
            <a:r>
              <a:rPr lang="zh-CN" altLang="en-US" dirty="0">
                <a:latin typeface="Arial" charset="0"/>
                <a:ea typeface="宋体" charset="0"/>
              </a:rPr>
              <a:t>在软件小组按项目进度表工作时，定量分析项目进展的技术</a:t>
            </a:r>
          </a:p>
          <a:p>
            <a:pPr>
              <a:lnSpc>
                <a:spcPct val="90000"/>
              </a:lnSpc>
              <a:defRPr/>
            </a:pPr>
            <a:r>
              <a:rPr lang="zh-CN" altLang="en-US" dirty="0">
                <a:latin typeface="Arial" charset="0"/>
                <a:ea typeface="宋体" charset="0"/>
              </a:rPr>
              <a:t>步骤</a:t>
            </a:r>
          </a:p>
          <a:p>
            <a:pPr lvl="1">
              <a:lnSpc>
                <a:spcPct val="90000"/>
              </a:lnSpc>
              <a:defRPr/>
            </a:pPr>
            <a:r>
              <a:rPr lang="zh-CN" altLang="en-US" dirty="0">
                <a:latin typeface="Arial" charset="0"/>
                <a:ea typeface="宋体" charset="0"/>
              </a:rPr>
              <a:t>为每个任务确定</a:t>
            </a:r>
            <a:r>
              <a:rPr lang="zh-CN" altLang="en-US" dirty="0">
                <a:solidFill>
                  <a:schemeClr val="accent2"/>
                </a:solidFill>
                <a:latin typeface="Arial" charset="0"/>
                <a:ea typeface="宋体" charset="0"/>
              </a:rPr>
              <a:t>计划工作的预算成本</a:t>
            </a:r>
            <a:r>
              <a:rPr lang="en-US" altLang="zh-CN" dirty="0">
                <a:solidFill>
                  <a:schemeClr val="accent2"/>
                </a:solidFill>
                <a:latin typeface="Arial" charset="0"/>
                <a:ea typeface="宋体" charset="0"/>
              </a:rPr>
              <a:t>BCWS </a:t>
            </a:r>
            <a:r>
              <a:rPr lang="en-US" altLang="zh-CN" dirty="0">
                <a:latin typeface="Arial" charset="0"/>
                <a:ea typeface="宋体" charset="0"/>
              </a:rPr>
              <a:t>(</a:t>
            </a:r>
            <a:r>
              <a:rPr lang="en-US" altLang="zh-CN" dirty="0">
                <a:solidFill>
                  <a:schemeClr val="accent2"/>
                </a:solidFill>
                <a:latin typeface="Arial" charset="0"/>
                <a:ea typeface="宋体" charset="0"/>
              </a:rPr>
              <a:t>B</a:t>
            </a:r>
            <a:r>
              <a:rPr lang="en-US" altLang="zh-CN" dirty="0">
                <a:latin typeface="Arial" charset="0"/>
                <a:ea typeface="宋体" charset="0"/>
              </a:rPr>
              <a:t>udgeted </a:t>
            </a:r>
            <a:r>
              <a:rPr lang="en-US" altLang="zh-CN" dirty="0">
                <a:solidFill>
                  <a:schemeClr val="accent2"/>
                </a:solidFill>
                <a:latin typeface="Arial" charset="0"/>
                <a:ea typeface="宋体" charset="0"/>
              </a:rPr>
              <a:t>C</a:t>
            </a:r>
            <a:r>
              <a:rPr lang="en-US" altLang="zh-CN" dirty="0">
                <a:latin typeface="Arial" charset="0"/>
                <a:ea typeface="宋体" charset="0"/>
              </a:rPr>
              <a:t>ost of </a:t>
            </a:r>
            <a:r>
              <a:rPr lang="en-US" altLang="zh-CN" dirty="0">
                <a:solidFill>
                  <a:schemeClr val="accent2"/>
                </a:solidFill>
                <a:latin typeface="Arial" charset="0"/>
                <a:ea typeface="宋体" charset="0"/>
              </a:rPr>
              <a:t>W</a:t>
            </a:r>
            <a:r>
              <a:rPr lang="en-US" altLang="zh-CN" dirty="0">
                <a:latin typeface="Arial" charset="0"/>
                <a:ea typeface="宋体" charset="0"/>
              </a:rPr>
              <a:t>ork </a:t>
            </a:r>
            <a:r>
              <a:rPr lang="en-US" altLang="zh-CN" dirty="0">
                <a:solidFill>
                  <a:schemeClr val="accent2"/>
                </a:solidFill>
                <a:latin typeface="Arial" charset="0"/>
                <a:ea typeface="宋体" charset="0"/>
              </a:rPr>
              <a:t>S</a:t>
            </a:r>
            <a:r>
              <a:rPr lang="en-US" altLang="zh-CN" dirty="0">
                <a:latin typeface="Arial" charset="0"/>
                <a:ea typeface="宋体" charset="0"/>
              </a:rPr>
              <a:t>cheduled)</a:t>
            </a:r>
          </a:p>
          <a:p>
            <a:pPr lvl="2">
              <a:lnSpc>
                <a:spcPct val="90000"/>
              </a:lnSpc>
              <a:defRPr/>
            </a:pPr>
            <a:r>
              <a:rPr lang="zh-CN" altLang="en-US" dirty="0">
                <a:latin typeface="Arial" charset="0"/>
                <a:ea typeface="宋体" charset="0"/>
              </a:rPr>
              <a:t>特定时间点的</a:t>
            </a:r>
            <a:r>
              <a:rPr lang="en-US" altLang="zh-CN" dirty="0">
                <a:latin typeface="Arial" charset="0"/>
                <a:ea typeface="宋体" charset="0"/>
              </a:rPr>
              <a:t>BCWS</a:t>
            </a:r>
            <a:r>
              <a:rPr lang="zh-CN" altLang="en-US" dirty="0">
                <a:latin typeface="Arial" charset="0"/>
                <a:ea typeface="宋体" charset="0"/>
              </a:rPr>
              <a:t>值是在该时间点</a:t>
            </a:r>
            <a:r>
              <a:rPr lang="zh-CN" altLang="en-US" dirty="0">
                <a:solidFill>
                  <a:schemeClr val="accent2"/>
                </a:solidFill>
                <a:latin typeface="Arial" charset="0"/>
                <a:ea typeface="宋体" charset="0"/>
              </a:rPr>
              <a:t>应该完成</a:t>
            </a:r>
            <a:r>
              <a:rPr lang="zh-CN" altLang="en-US" dirty="0">
                <a:latin typeface="Arial" charset="0"/>
                <a:ea typeface="宋体" charset="0"/>
              </a:rPr>
              <a:t>的所有工作任务的</a:t>
            </a:r>
            <a:r>
              <a:rPr lang="en-US" altLang="zh-CN" dirty="0">
                <a:latin typeface="Arial" charset="0"/>
                <a:ea typeface="宋体" charset="0"/>
              </a:rPr>
              <a:t>BCWS</a:t>
            </a:r>
            <a:r>
              <a:rPr lang="zh-CN" altLang="en-US" dirty="0">
                <a:latin typeface="Arial" charset="0"/>
                <a:ea typeface="宋体" charset="0"/>
              </a:rPr>
              <a:t>值之和</a:t>
            </a:r>
          </a:p>
          <a:p>
            <a:pPr lvl="1">
              <a:lnSpc>
                <a:spcPct val="90000"/>
              </a:lnSpc>
              <a:defRPr/>
            </a:pPr>
            <a:r>
              <a:rPr lang="zh-CN" altLang="en-US" dirty="0">
                <a:latin typeface="Arial" charset="0"/>
                <a:ea typeface="宋体" charset="0"/>
              </a:rPr>
              <a:t>所有任务的</a:t>
            </a:r>
            <a:r>
              <a:rPr lang="en-US" altLang="zh-CN" dirty="0">
                <a:latin typeface="Arial" charset="0"/>
                <a:ea typeface="宋体" charset="0"/>
              </a:rPr>
              <a:t>BCWS</a:t>
            </a:r>
            <a:r>
              <a:rPr lang="zh-CN" altLang="en-US" dirty="0">
                <a:latin typeface="Arial" charset="0"/>
                <a:ea typeface="宋体" charset="0"/>
              </a:rPr>
              <a:t>值相加，得</a:t>
            </a:r>
            <a:r>
              <a:rPr lang="zh-CN" altLang="en-US" dirty="0">
                <a:solidFill>
                  <a:schemeClr val="accent2"/>
                </a:solidFill>
                <a:latin typeface="Arial" charset="0"/>
                <a:ea typeface="宋体" charset="0"/>
              </a:rPr>
              <a:t>工作总预算</a:t>
            </a:r>
            <a:r>
              <a:rPr lang="en-US" altLang="zh-CN" dirty="0">
                <a:solidFill>
                  <a:schemeClr val="accent2"/>
                </a:solidFill>
                <a:latin typeface="Arial" charset="0"/>
                <a:ea typeface="宋体" charset="0"/>
              </a:rPr>
              <a:t>BAC</a:t>
            </a:r>
            <a:r>
              <a:rPr lang="zh-CN" altLang="en-US" dirty="0">
                <a:latin typeface="Arial" charset="0"/>
                <a:ea typeface="宋体" charset="0"/>
              </a:rPr>
              <a:t>（</a:t>
            </a:r>
            <a:r>
              <a:rPr lang="en-US" altLang="zh-CN" dirty="0">
                <a:solidFill>
                  <a:schemeClr val="accent2"/>
                </a:solidFill>
                <a:latin typeface="Arial" charset="0"/>
                <a:ea typeface="宋体" charset="0"/>
              </a:rPr>
              <a:t>B</a:t>
            </a:r>
            <a:r>
              <a:rPr lang="en-US" altLang="zh-CN" dirty="0">
                <a:latin typeface="Arial" charset="0"/>
                <a:ea typeface="宋体" charset="0"/>
              </a:rPr>
              <a:t>udget </a:t>
            </a:r>
            <a:r>
              <a:rPr lang="en-US" altLang="zh-CN" dirty="0">
                <a:solidFill>
                  <a:schemeClr val="accent2"/>
                </a:solidFill>
                <a:latin typeface="Arial" charset="0"/>
                <a:ea typeface="宋体" charset="0"/>
              </a:rPr>
              <a:t>A</a:t>
            </a:r>
            <a:r>
              <a:rPr lang="en-US" altLang="zh-CN" dirty="0">
                <a:latin typeface="Arial" charset="0"/>
                <a:ea typeface="宋体" charset="0"/>
              </a:rPr>
              <a:t>t </a:t>
            </a:r>
            <a:r>
              <a:rPr lang="en-US" altLang="zh-CN" dirty="0">
                <a:solidFill>
                  <a:schemeClr val="accent2"/>
                </a:solidFill>
                <a:latin typeface="Arial" charset="0"/>
                <a:ea typeface="宋体" charset="0"/>
              </a:rPr>
              <a:t>C</a:t>
            </a:r>
            <a:r>
              <a:rPr lang="en-US" altLang="zh-CN" dirty="0">
                <a:latin typeface="Arial" charset="0"/>
                <a:ea typeface="宋体" charset="0"/>
              </a:rPr>
              <a:t>ompletion)</a:t>
            </a:r>
          </a:p>
          <a:p>
            <a:pPr lvl="1">
              <a:lnSpc>
                <a:spcPct val="90000"/>
              </a:lnSpc>
              <a:defRPr/>
            </a:pPr>
            <a:r>
              <a:rPr lang="zh-CN" altLang="en-US" dirty="0">
                <a:latin typeface="Arial" charset="0"/>
                <a:ea typeface="宋体" charset="0"/>
              </a:rPr>
              <a:t>计算</a:t>
            </a:r>
            <a:r>
              <a:rPr lang="zh-CN" altLang="en-US">
                <a:solidFill>
                  <a:schemeClr val="accent2"/>
                </a:solidFill>
                <a:latin typeface="Arial" charset="0"/>
                <a:ea typeface="宋体" charset="0"/>
              </a:rPr>
              <a:t>完成</a:t>
            </a:r>
            <a:r>
              <a:rPr lang="zh-CN" altLang="en-US" smtClean="0">
                <a:solidFill>
                  <a:schemeClr val="accent2"/>
                </a:solidFill>
                <a:latin typeface="Arial" charset="0"/>
                <a:ea typeface="宋体" charset="0"/>
              </a:rPr>
              <a:t>工作的</a:t>
            </a:r>
            <a:r>
              <a:rPr lang="zh-CN" altLang="en-US" smtClean="0">
                <a:solidFill>
                  <a:schemeClr val="accent2"/>
                </a:solidFill>
                <a:latin typeface="Arial" charset="0"/>
                <a:ea typeface="宋体" charset="0"/>
              </a:rPr>
              <a:t>预算</a:t>
            </a:r>
            <a:r>
              <a:rPr lang="zh-CN" altLang="en-US" smtClean="0">
                <a:solidFill>
                  <a:schemeClr val="accent2"/>
                </a:solidFill>
                <a:latin typeface="Arial" charset="0"/>
                <a:ea typeface="宋体" charset="0"/>
              </a:rPr>
              <a:t>成本</a:t>
            </a:r>
            <a:r>
              <a:rPr lang="en-US" altLang="zh-CN" dirty="0">
                <a:solidFill>
                  <a:schemeClr val="accent2"/>
                </a:solidFill>
                <a:latin typeface="Arial" charset="0"/>
                <a:ea typeface="宋体" charset="0"/>
              </a:rPr>
              <a:t>BCWP</a:t>
            </a:r>
            <a:r>
              <a:rPr lang="en-US" altLang="zh-CN" dirty="0">
                <a:latin typeface="Arial" charset="0"/>
                <a:ea typeface="宋体" charset="0"/>
              </a:rPr>
              <a:t>(</a:t>
            </a:r>
            <a:r>
              <a:rPr lang="en-US" altLang="zh-CN" dirty="0">
                <a:solidFill>
                  <a:schemeClr val="accent2"/>
                </a:solidFill>
                <a:latin typeface="Arial" charset="0"/>
                <a:ea typeface="宋体" charset="0"/>
              </a:rPr>
              <a:t>B</a:t>
            </a:r>
            <a:r>
              <a:rPr lang="en-US" altLang="zh-CN" dirty="0">
                <a:latin typeface="Arial" charset="0"/>
                <a:ea typeface="宋体" charset="0"/>
              </a:rPr>
              <a:t>udgeted </a:t>
            </a:r>
            <a:r>
              <a:rPr lang="en-US" altLang="zh-CN" dirty="0">
                <a:solidFill>
                  <a:schemeClr val="accent2"/>
                </a:solidFill>
                <a:latin typeface="Arial" charset="0"/>
                <a:ea typeface="宋体" charset="0"/>
              </a:rPr>
              <a:t>C</a:t>
            </a:r>
            <a:r>
              <a:rPr lang="en-US" altLang="zh-CN" dirty="0">
                <a:latin typeface="Arial" charset="0"/>
                <a:ea typeface="宋体" charset="0"/>
              </a:rPr>
              <a:t>ost of </a:t>
            </a:r>
            <a:r>
              <a:rPr lang="en-US" altLang="zh-CN" dirty="0">
                <a:solidFill>
                  <a:schemeClr val="accent2"/>
                </a:solidFill>
                <a:latin typeface="Arial" charset="0"/>
                <a:ea typeface="宋体" charset="0"/>
              </a:rPr>
              <a:t>W</a:t>
            </a:r>
            <a:r>
              <a:rPr lang="en-US" altLang="zh-CN" dirty="0">
                <a:latin typeface="Arial" charset="0"/>
                <a:ea typeface="宋体" charset="0"/>
              </a:rPr>
              <a:t>ork </a:t>
            </a:r>
            <a:r>
              <a:rPr lang="en-US" altLang="zh-CN" dirty="0">
                <a:solidFill>
                  <a:schemeClr val="accent2"/>
                </a:solidFill>
                <a:latin typeface="Arial" charset="0"/>
                <a:ea typeface="宋体" charset="0"/>
              </a:rPr>
              <a:t>P</a:t>
            </a:r>
            <a:r>
              <a:rPr lang="en-US" altLang="zh-CN" dirty="0">
                <a:latin typeface="Arial" charset="0"/>
                <a:ea typeface="宋体" charset="0"/>
              </a:rPr>
              <a:t>erformed</a:t>
            </a:r>
            <a:r>
              <a:rPr lang="zh-CN" altLang="en-US" dirty="0">
                <a:latin typeface="Arial" charset="0"/>
                <a:ea typeface="宋体" charset="0"/>
              </a:rPr>
              <a:t>，也称</a:t>
            </a:r>
            <a:r>
              <a:rPr lang="en-US" altLang="zh-CN" dirty="0">
                <a:latin typeface="Arial" charset="0"/>
                <a:ea typeface="simsun" charset="0"/>
                <a:cs typeface="simsun" charset="0"/>
              </a:rPr>
              <a:t>Earned Value</a:t>
            </a:r>
            <a:r>
              <a:rPr lang="en-US" altLang="zh-CN" dirty="0">
                <a:latin typeface="Arial" charset="0"/>
                <a:ea typeface="宋体" charset="0"/>
              </a:rPr>
              <a:t> </a:t>
            </a:r>
            <a:r>
              <a:rPr lang="zh-CN" altLang="en-US" dirty="0">
                <a:solidFill>
                  <a:schemeClr val="accent2"/>
                </a:solidFill>
                <a:latin typeface="Arial" charset="0"/>
                <a:ea typeface="宋体" charset="0"/>
              </a:rPr>
              <a:t>获得值</a:t>
            </a:r>
            <a:r>
              <a:rPr lang="en-US" altLang="zh-CN" dirty="0">
                <a:latin typeface="Arial" charset="0"/>
                <a:ea typeface="宋体" charset="0"/>
              </a:rPr>
              <a:t>)</a:t>
            </a:r>
          </a:p>
          <a:p>
            <a:pPr lvl="2">
              <a:lnSpc>
                <a:spcPct val="90000"/>
              </a:lnSpc>
              <a:defRPr/>
            </a:pPr>
            <a:r>
              <a:rPr lang="zh-CN" altLang="en-US" dirty="0">
                <a:latin typeface="Arial" charset="0"/>
                <a:ea typeface="宋体" charset="0"/>
              </a:rPr>
              <a:t>实际</a:t>
            </a:r>
            <a:r>
              <a:rPr lang="zh-CN" altLang="en-US" dirty="0">
                <a:solidFill>
                  <a:schemeClr val="accent2"/>
                </a:solidFill>
                <a:latin typeface="Arial" charset="0"/>
                <a:ea typeface="宋体" charset="0"/>
              </a:rPr>
              <a:t>完成</a:t>
            </a:r>
            <a:r>
              <a:rPr lang="zh-CN" altLang="en-US" dirty="0">
                <a:latin typeface="Arial" charset="0"/>
                <a:ea typeface="宋体" charset="0"/>
              </a:rPr>
              <a:t>的工作任务的</a:t>
            </a:r>
            <a:r>
              <a:rPr lang="en-US" altLang="zh-CN" dirty="0">
                <a:latin typeface="Arial" charset="0"/>
                <a:ea typeface="宋体" charset="0"/>
              </a:rPr>
              <a:t>BCWS</a:t>
            </a:r>
            <a:r>
              <a:rPr lang="zh-CN" altLang="en-US" dirty="0">
                <a:latin typeface="Arial" charset="0"/>
                <a:ea typeface="宋体" charset="0"/>
              </a:rPr>
              <a:t>值之和</a:t>
            </a:r>
          </a:p>
          <a:p>
            <a:pPr lvl="1">
              <a:lnSpc>
                <a:spcPct val="90000"/>
              </a:lnSpc>
              <a:defRPr/>
            </a:pPr>
            <a:r>
              <a:rPr lang="zh-CN" altLang="en-US" dirty="0">
                <a:latin typeface="Arial" charset="0"/>
                <a:ea typeface="宋体" charset="0"/>
              </a:rPr>
              <a:t>得相关项目进展指标</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39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lstStyle/>
          <a:p>
            <a:r>
              <a:rPr lang="zh-CN" altLang="en-US">
                <a:latin typeface="Garamond" charset="0"/>
                <a:ea typeface="宋体" charset="0"/>
              </a:rPr>
              <a:t>项目延期的示例</a:t>
            </a:r>
          </a:p>
        </p:txBody>
      </p:sp>
      <p:sp>
        <p:nvSpPr>
          <p:cNvPr id="3" name="内容占位符 2"/>
          <p:cNvSpPr>
            <a:spLocks noGrp="1"/>
          </p:cNvSpPr>
          <p:nvPr>
            <p:ph idx="1"/>
          </p:nvPr>
        </p:nvSpPr>
        <p:spPr>
          <a:xfrm>
            <a:off x="395536" y="980728"/>
            <a:ext cx="8229600" cy="3925887"/>
          </a:xfrm>
        </p:spPr>
        <p:txBody>
          <a:bodyPr/>
          <a:lstStyle/>
          <a:p>
            <a:pPr>
              <a:lnSpc>
                <a:spcPct val="90000"/>
              </a:lnSpc>
            </a:pPr>
            <a:r>
              <a:rPr lang="zh-CN" altLang="en-US" dirty="0">
                <a:latin typeface="Arial" charset="0"/>
                <a:ea typeface="宋体" charset="0"/>
              </a:rPr>
              <a:t>一个软件开发小组的任务是构造一个医疗诊断仪器的实时控制器，该控制器需要在</a:t>
            </a:r>
            <a:r>
              <a:rPr lang="en-US" altLang="zh-CN" dirty="0">
                <a:latin typeface="Arial" charset="0"/>
                <a:ea typeface="宋体" charset="0"/>
              </a:rPr>
              <a:t>9</a:t>
            </a:r>
            <a:r>
              <a:rPr lang="zh-CN" altLang="en-US" dirty="0">
                <a:latin typeface="Arial" charset="0"/>
                <a:ea typeface="宋体" charset="0"/>
              </a:rPr>
              <a:t>个月之内推向市场。在进行了仔细的估算和风险分析之后，软件项目管理者得到的结论是在现有人员条件下，需要</a:t>
            </a:r>
            <a:r>
              <a:rPr lang="en-US" altLang="zh-CN" dirty="0">
                <a:latin typeface="Arial" charset="0"/>
                <a:ea typeface="宋体" charset="0"/>
              </a:rPr>
              <a:t>14</a:t>
            </a:r>
            <a:r>
              <a:rPr lang="zh-CN" altLang="en-US" dirty="0">
                <a:latin typeface="Arial" charset="0"/>
                <a:ea typeface="宋体" charset="0"/>
              </a:rPr>
              <a:t>个月的时间才能完成这一软件。这位项目管理者下一步该怎么办</a:t>
            </a:r>
            <a:r>
              <a:rPr lang="zh-CN" altLang="en-US" dirty="0" smtClean="0">
                <a:latin typeface="Arial" charset="0"/>
                <a:ea typeface="宋体" charset="0"/>
              </a:rPr>
              <a:t>？</a:t>
            </a:r>
            <a:endParaRPr lang="en-US" altLang="zh-CN" dirty="0">
              <a:latin typeface="Arial" charset="0"/>
              <a:ea typeface="宋体" charset="0"/>
            </a:endParaRPr>
          </a:p>
          <a:p>
            <a:pPr>
              <a:lnSpc>
                <a:spcPct val="90000"/>
              </a:lnSpc>
            </a:pPr>
            <a:endParaRPr lang="zh-CN" altLang="en-US" dirty="0">
              <a:latin typeface="Arial" charset="0"/>
              <a:ea typeface="宋体" charset="0"/>
            </a:endParaRPr>
          </a:p>
          <a:p>
            <a:pPr>
              <a:lnSpc>
                <a:spcPct val="90000"/>
              </a:lnSpc>
            </a:pPr>
            <a:r>
              <a:rPr lang="zh-CN" altLang="en-US" dirty="0">
                <a:latin typeface="Arial" charset="0"/>
                <a:ea typeface="宋体" charset="0"/>
              </a:rPr>
              <a:t>闯进客户的办公室（这里的客户很可能是市场或销售人员）并要求修改交付日期似乎不太现实。外部市场压力决定了交付日期，届时必须发布产品。而（从事业前途的角度出发）拒绝这一项目同样是鲁莽的。那么应该怎么办呢？ </a:t>
            </a:r>
          </a:p>
          <a:p>
            <a:endParaRPr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4</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5984" y="-99392"/>
            <a:ext cx="7772400" cy="1143000"/>
          </a:xfrm>
        </p:spPr>
        <p:txBody>
          <a:bodyPr/>
          <a:lstStyle/>
          <a:p>
            <a:pPr>
              <a:defRPr/>
            </a:pPr>
            <a:r>
              <a:rPr lang="zh-CN" altLang="en-US" dirty="0" smtClean="0">
                <a:effectLst>
                  <a:outerShdw blurRad="38100" dist="38100" dir="2700000" algn="tl">
                    <a:srgbClr val="DDDDDD"/>
                  </a:outerShdw>
                </a:effectLst>
                <a:latin typeface="Garamond" charset="0"/>
                <a:ea typeface="宋体" charset="0"/>
              </a:rPr>
              <a:t>挣值</a:t>
            </a:r>
            <a:r>
              <a:rPr lang="zh-CN" altLang="en-US" dirty="0">
                <a:effectLst>
                  <a:outerShdw blurRad="38100" dist="38100" dir="2700000" algn="tl">
                    <a:srgbClr val="DDDDDD"/>
                  </a:outerShdw>
                </a:effectLst>
                <a:latin typeface="Garamond" charset="0"/>
                <a:ea typeface="宋体" charset="0"/>
              </a:rPr>
              <a:t>分析</a:t>
            </a:r>
            <a:r>
              <a:rPr lang="en-US" altLang="zh-CN" dirty="0">
                <a:effectLst>
                  <a:outerShdw blurRad="38100" dist="38100" dir="2700000" algn="tl">
                    <a:srgbClr val="DDDDDD"/>
                  </a:outerShdw>
                </a:effectLst>
                <a:latin typeface="Garamond" charset="0"/>
                <a:ea typeface="宋体" charset="0"/>
              </a:rPr>
              <a:t>(II)</a:t>
            </a:r>
          </a:p>
        </p:txBody>
      </p:sp>
      <p:sp>
        <p:nvSpPr>
          <p:cNvPr id="33795" name="Rectangle 3"/>
          <p:cNvSpPr>
            <a:spLocks noGrp="1" noChangeArrowheads="1"/>
          </p:cNvSpPr>
          <p:nvPr>
            <p:ph idx="1"/>
          </p:nvPr>
        </p:nvSpPr>
        <p:spPr>
          <a:xfrm>
            <a:off x="31746" y="980728"/>
            <a:ext cx="9144000" cy="5638800"/>
          </a:xfrm>
        </p:spPr>
        <p:txBody>
          <a:bodyPr/>
          <a:lstStyle/>
          <a:p>
            <a:pPr>
              <a:defRPr/>
            </a:pPr>
            <a:r>
              <a:rPr lang="zh-CN" altLang="en-US" dirty="0">
                <a:latin typeface="Arial" charset="0"/>
                <a:ea typeface="宋体" charset="0"/>
              </a:rPr>
              <a:t>进度情况评估</a:t>
            </a:r>
          </a:p>
          <a:p>
            <a:pPr lvl="1">
              <a:defRPr/>
            </a:pPr>
            <a:r>
              <a:rPr lang="zh-CN" altLang="en-US" dirty="0">
                <a:latin typeface="Arial" charset="0"/>
                <a:ea typeface="宋体" charset="0"/>
              </a:rPr>
              <a:t>进度表执行指标 </a:t>
            </a:r>
            <a:r>
              <a:rPr lang="en-US" altLang="zh-CN" dirty="0">
                <a:latin typeface="Arial" charset="0"/>
                <a:ea typeface="宋体" charset="0"/>
              </a:rPr>
              <a:t>SPI=BCWP/BCWS</a:t>
            </a:r>
          </a:p>
          <a:p>
            <a:pPr lvl="1">
              <a:defRPr/>
            </a:pPr>
            <a:r>
              <a:rPr lang="zh-CN" altLang="en-US" dirty="0">
                <a:latin typeface="Arial" charset="0"/>
                <a:ea typeface="宋体" charset="0"/>
              </a:rPr>
              <a:t>进度表偏差 </a:t>
            </a:r>
            <a:r>
              <a:rPr lang="en-US" altLang="zh-CN" dirty="0">
                <a:latin typeface="Arial" charset="0"/>
                <a:ea typeface="宋体" charset="0"/>
              </a:rPr>
              <a:t>SV=BCWP-BCWS</a:t>
            </a:r>
          </a:p>
          <a:p>
            <a:pPr lvl="1">
              <a:defRPr/>
            </a:pPr>
            <a:r>
              <a:rPr lang="zh-CN" altLang="en-US" dirty="0">
                <a:latin typeface="Arial" charset="0"/>
                <a:ea typeface="宋体" charset="0"/>
              </a:rPr>
              <a:t>预定完成百分比</a:t>
            </a:r>
            <a:r>
              <a:rPr lang="en-US" altLang="zh-CN" dirty="0">
                <a:latin typeface="Arial" charset="0"/>
                <a:ea typeface="宋体" charset="0"/>
              </a:rPr>
              <a:t>=BCWS/BAC</a:t>
            </a:r>
          </a:p>
          <a:p>
            <a:pPr lvl="1">
              <a:defRPr/>
            </a:pPr>
            <a:r>
              <a:rPr lang="zh-CN" altLang="en-US" dirty="0">
                <a:latin typeface="Arial" charset="0"/>
                <a:ea typeface="宋体" charset="0"/>
              </a:rPr>
              <a:t>完成百分比</a:t>
            </a:r>
            <a:r>
              <a:rPr lang="en-US" altLang="zh-CN" dirty="0">
                <a:latin typeface="Arial" charset="0"/>
                <a:ea typeface="宋体" charset="0"/>
              </a:rPr>
              <a:t>=BCWP/BAC</a:t>
            </a:r>
          </a:p>
          <a:p>
            <a:pPr>
              <a:defRPr/>
            </a:pPr>
            <a:r>
              <a:rPr lang="zh-CN" altLang="en-US" dirty="0">
                <a:latin typeface="Arial" charset="0"/>
                <a:ea typeface="宋体" charset="0"/>
              </a:rPr>
              <a:t>预算准确性评估</a:t>
            </a:r>
          </a:p>
          <a:p>
            <a:pPr lvl="1">
              <a:defRPr/>
            </a:pPr>
            <a:r>
              <a:rPr lang="zh-CN" altLang="en-US" dirty="0">
                <a:latin typeface="Arial" charset="0"/>
                <a:ea typeface="宋体" charset="0"/>
              </a:rPr>
              <a:t>已完成工作的</a:t>
            </a:r>
            <a:r>
              <a:rPr lang="zh-CN" altLang="en-US" dirty="0">
                <a:solidFill>
                  <a:schemeClr val="accent2"/>
                </a:solidFill>
                <a:latin typeface="Arial" charset="0"/>
                <a:ea typeface="宋体" charset="0"/>
              </a:rPr>
              <a:t>实际成本</a:t>
            </a:r>
            <a:r>
              <a:rPr lang="en-US" altLang="zh-CN" dirty="0">
                <a:solidFill>
                  <a:schemeClr val="accent2"/>
                </a:solidFill>
                <a:latin typeface="Arial" charset="0"/>
                <a:ea typeface="宋体" charset="0"/>
              </a:rPr>
              <a:t>ACWP </a:t>
            </a:r>
            <a:r>
              <a:rPr lang="en-US" altLang="zh-CN" dirty="0">
                <a:latin typeface="Arial" charset="0"/>
                <a:ea typeface="宋体" charset="0"/>
              </a:rPr>
              <a:t>(</a:t>
            </a:r>
            <a:r>
              <a:rPr lang="en-US" altLang="zh-CN" dirty="0">
                <a:solidFill>
                  <a:schemeClr val="accent2"/>
                </a:solidFill>
                <a:latin typeface="Arial" charset="0"/>
                <a:ea typeface="宋体" charset="0"/>
              </a:rPr>
              <a:t>A</a:t>
            </a:r>
            <a:r>
              <a:rPr lang="en-US" altLang="zh-CN" dirty="0">
                <a:latin typeface="Arial" charset="0"/>
                <a:ea typeface="宋体" charset="0"/>
              </a:rPr>
              <a:t>ctual </a:t>
            </a:r>
            <a:r>
              <a:rPr lang="en-US" altLang="zh-CN" dirty="0">
                <a:solidFill>
                  <a:schemeClr val="accent2"/>
                </a:solidFill>
                <a:latin typeface="Arial" charset="0"/>
                <a:ea typeface="宋体" charset="0"/>
              </a:rPr>
              <a:t>C</a:t>
            </a:r>
            <a:r>
              <a:rPr lang="en-US" altLang="zh-CN" dirty="0">
                <a:latin typeface="Arial" charset="0"/>
                <a:ea typeface="宋体" charset="0"/>
              </a:rPr>
              <a:t>ost of </a:t>
            </a:r>
            <a:r>
              <a:rPr lang="en-US" altLang="zh-CN" dirty="0">
                <a:solidFill>
                  <a:schemeClr val="accent2"/>
                </a:solidFill>
                <a:latin typeface="Arial" charset="0"/>
                <a:ea typeface="宋体" charset="0"/>
              </a:rPr>
              <a:t>W</a:t>
            </a:r>
            <a:r>
              <a:rPr lang="en-US" altLang="zh-CN" dirty="0">
                <a:latin typeface="Arial" charset="0"/>
                <a:ea typeface="宋体" charset="0"/>
              </a:rPr>
              <a:t>ork </a:t>
            </a:r>
            <a:r>
              <a:rPr lang="en-US" altLang="zh-CN" dirty="0">
                <a:solidFill>
                  <a:schemeClr val="accent2"/>
                </a:solidFill>
                <a:latin typeface="Arial" charset="0"/>
                <a:ea typeface="宋体" charset="0"/>
              </a:rPr>
              <a:t>P</a:t>
            </a:r>
            <a:r>
              <a:rPr lang="en-US" altLang="zh-CN" dirty="0">
                <a:latin typeface="Arial" charset="0"/>
                <a:ea typeface="宋体" charset="0"/>
              </a:rPr>
              <a:t>erformed)</a:t>
            </a:r>
            <a:r>
              <a:rPr lang="zh-CN" altLang="en-US" dirty="0">
                <a:latin typeface="Arial" charset="0"/>
                <a:ea typeface="宋体" charset="0"/>
              </a:rPr>
              <a:t>为已经完成工作的实际工作量之和</a:t>
            </a:r>
          </a:p>
          <a:p>
            <a:pPr lvl="1">
              <a:defRPr/>
            </a:pPr>
            <a:r>
              <a:rPr lang="zh-CN" altLang="en-US" dirty="0">
                <a:latin typeface="Arial" charset="0"/>
                <a:ea typeface="宋体" charset="0"/>
              </a:rPr>
              <a:t>成本执行指标</a:t>
            </a:r>
            <a:r>
              <a:rPr lang="en-US" altLang="zh-CN" dirty="0">
                <a:latin typeface="Arial" charset="0"/>
                <a:ea typeface="宋体" charset="0"/>
              </a:rPr>
              <a:t>CPI=BCWP/ACWP</a:t>
            </a:r>
          </a:p>
          <a:p>
            <a:pPr lvl="1">
              <a:defRPr/>
            </a:pPr>
            <a:r>
              <a:rPr lang="zh-CN" altLang="en-US" dirty="0">
                <a:latin typeface="Arial" charset="0"/>
                <a:ea typeface="宋体" charset="0"/>
              </a:rPr>
              <a:t>成本偏差</a:t>
            </a:r>
            <a:r>
              <a:rPr lang="en-US" altLang="zh-CN" dirty="0">
                <a:latin typeface="Arial" charset="0"/>
                <a:ea typeface="宋体" charset="0"/>
              </a:rPr>
              <a:t>CV=BCWP-ACWP</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40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1520" y="-243408"/>
            <a:ext cx="7772400" cy="1143000"/>
          </a:xfrm>
        </p:spPr>
        <p:txBody>
          <a:bodyPr/>
          <a:lstStyle/>
          <a:p>
            <a:pPr>
              <a:defRPr/>
            </a:pPr>
            <a:r>
              <a:rPr lang="en-US" altLang="zh-CN" dirty="0" smtClean="0">
                <a:effectLst>
                  <a:outerShdw blurRad="38100" dist="38100" dir="2700000" algn="tl">
                    <a:srgbClr val="DDDDDD"/>
                  </a:outerShdw>
                </a:effectLst>
                <a:latin typeface="Garamond" charset="0"/>
                <a:ea typeface="宋体" charset="0"/>
              </a:rPr>
              <a:t>21.12</a:t>
            </a:r>
            <a:r>
              <a:rPr lang="en-US" altLang="zh-CN" dirty="0">
                <a:effectLst>
                  <a:outerShdw blurRad="38100" dist="38100" dir="2700000" algn="tl">
                    <a:srgbClr val="DDDDDD"/>
                  </a:outerShdw>
                </a:effectLst>
                <a:latin typeface="Garamond" charset="0"/>
                <a:ea typeface="宋体" charset="0"/>
              </a:rPr>
              <a:t>(</a:t>
            </a:r>
            <a:r>
              <a:rPr lang="zh-CN" altLang="en-US" dirty="0">
                <a:effectLst>
                  <a:outerShdw blurRad="38100" dist="38100" dir="2700000" algn="tl">
                    <a:srgbClr val="DDDDDD"/>
                  </a:outerShdw>
                </a:effectLst>
                <a:latin typeface="Garamond" charset="0"/>
                <a:ea typeface="宋体" charset="0"/>
              </a:rPr>
              <a:t>例</a:t>
            </a:r>
            <a:r>
              <a:rPr lang="en-US" altLang="zh-CN" dirty="0">
                <a:effectLst>
                  <a:outerShdw blurRad="38100" dist="38100" dir="2700000" algn="tl">
                    <a:srgbClr val="DDDDDD"/>
                  </a:outerShdw>
                </a:effectLst>
                <a:latin typeface="Garamond" charset="0"/>
                <a:ea typeface="宋体" charset="0"/>
              </a:rPr>
              <a:t>)</a:t>
            </a:r>
          </a:p>
        </p:txBody>
      </p:sp>
      <p:sp>
        <p:nvSpPr>
          <p:cNvPr id="17411" name="Rectangle 3"/>
          <p:cNvSpPr>
            <a:spLocks noGrp="1" noChangeArrowheads="1"/>
          </p:cNvSpPr>
          <p:nvPr>
            <p:ph idx="1"/>
          </p:nvPr>
        </p:nvSpPr>
        <p:spPr>
          <a:xfrm>
            <a:off x="0" y="764704"/>
            <a:ext cx="9144000" cy="5867400"/>
          </a:xfrm>
        </p:spPr>
        <p:txBody>
          <a:bodyPr/>
          <a:lstStyle/>
          <a:p>
            <a:pPr>
              <a:lnSpc>
                <a:spcPct val="90000"/>
              </a:lnSpc>
              <a:buFontTx/>
              <a:buNone/>
              <a:defRPr/>
            </a:pPr>
            <a:r>
              <a:rPr lang="en-US" altLang="zh-CN" sz="2800" dirty="0">
                <a:latin typeface="Arial" charset="0"/>
                <a:ea typeface="宋体" charset="0"/>
              </a:rPr>
              <a:t>BCWS=12+15+13+8+9.5+18+10+4+12+6+5+14+16+6+8</a:t>
            </a:r>
          </a:p>
          <a:p>
            <a:pPr>
              <a:lnSpc>
                <a:spcPct val="90000"/>
              </a:lnSpc>
              <a:buFontTx/>
              <a:buNone/>
              <a:defRPr/>
            </a:pPr>
            <a:r>
              <a:rPr lang="en-US" altLang="zh-CN" sz="2800" dirty="0">
                <a:latin typeface="Arial" charset="0"/>
                <a:ea typeface="宋体" charset="0"/>
              </a:rPr>
              <a:t>=155.5</a:t>
            </a:r>
            <a:r>
              <a:rPr lang="zh-CN" altLang="en-US" sz="2800" dirty="0">
                <a:latin typeface="Arial" charset="0"/>
                <a:ea typeface="宋体" charset="0"/>
              </a:rPr>
              <a:t>（人日）</a:t>
            </a:r>
          </a:p>
          <a:p>
            <a:pPr>
              <a:lnSpc>
                <a:spcPct val="90000"/>
              </a:lnSpc>
              <a:buFontTx/>
              <a:buNone/>
              <a:defRPr/>
            </a:pPr>
            <a:r>
              <a:rPr lang="en-US" altLang="zh-CN" sz="2800" dirty="0">
                <a:latin typeface="Arial" charset="0"/>
                <a:ea typeface="宋体" charset="0"/>
              </a:rPr>
              <a:t>BCWP= 12+15+13+8+9.5+18+10+4+12+6+5+14</a:t>
            </a:r>
          </a:p>
          <a:p>
            <a:pPr>
              <a:lnSpc>
                <a:spcPct val="90000"/>
              </a:lnSpc>
              <a:buFontTx/>
              <a:buNone/>
              <a:defRPr/>
            </a:pPr>
            <a:r>
              <a:rPr lang="en-US" altLang="zh-CN" sz="2800" dirty="0">
                <a:latin typeface="Arial" charset="0"/>
                <a:ea typeface="宋体" charset="0"/>
              </a:rPr>
              <a:t>=125.5(</a:t>
            </a:r>
            <a:r>
              <a:rPr lang="zh-CN" altLang="en-US" sz="2800" dirty="0">
                <a:latin typeface="Arial" charset="0"/>
                <a:ea typeface="宋体" charset="0"/>
              </a:rPr>
              <a:t>人日</a:t>
            </a:r>
            <a:r>
              <a:rPr lang="en-US" altLang="zh-CN" sz="2800" dirty="0">
                <a:latin typeface="Arial" charset="0"/>
                <a:ea typeface="宋体" charset="0"/>
              </a:rPr>
              <a:t>)</a:t>
            </a:r>
          </a:p>
          <a:p>
            <a:pPr>
              <a:lnSpc>
                <a:spcPct val="90000"/>
              </a:lnSpc>
              <a:buFontTx/>
              <a:buNone/>
              <a:defRPr/>
            </a:pPr>
            <a:r>
              <a:rPr lang="en-US" altLang="zh-CN" sz="2800" dirty="0">
                <a:latin typeface="Arial" charset="0"/>
                <a:ea typeface="宋体" charset="0"/>
              </a:rPr>
              <a:t>SPI=BCWP/BCWS= 125.5 /155.5=0.81</a:t>
            </a:r>
          </a:p>
          <a:p>
            <a:pPr>
              <a:lnSpc>
                <a:spcPct val="90000"/>
              </a:lnSpc>
              <a:buFontTx/>
              <a:buNone/>
              <a:defRPr/>
            </a:pPr>
            <a:r>
              <a:rPr lang="en-US" altLang="zh-CN" sz="2800" dirty="0">
                <a:latin typeface="Arial" charset="0"/>
                <a:ea typeface="宋体" charset="0"/>
              </a:rPr>
              <a:t>SV=BCWP-BCWS=125.5-155.5=-30(</a:t>
            </a:r>
            <a:r>
              <a:rPr lang="zh-CN" altLang="en-US" sz="2800" dirty="0">
                <a:latin typeface="Arial" charset="0"/>
                <a:ea typeface="宋体" charset="0"/>
              </a:rPr>
              <a:t>人日</a:t>
            </a:r>
            <a:r>
              <a:rPr lang="en-US" altLang="zh-CN" sz="2800" dirty="0">
                <a:latin typeface="Arial" charset="0"/>
                <a:ea typeface="宋体" charset="0"/>
              </a:rPr>
              <a:t>)</a:t>
            </a:r>
          </a:p>
          <a:p>
            <a:pPr>
              <a:lnSpc>
                <a:spcPct val="90000"/>
              </a:lnSpc>
              <a:buFontTx/>
              <a:buNone/>
              <a:defRPr/>
            </a:pPr>
            <a:r>
              <a:rPr lang="zh-CN" altLang="en-US" sz="2800" dirty="0">
                <a:latin typeface="Arial" charset="0"/>
                <a:ea typeface="宋体" charset="0"/>
              </a:rPr>
              <a:t>预定完成百分比</a:t>
            </a:r>
            <a:r>
              <a:rPr lang="en-US" altLang="zh-CN" sz="2800" dirty="0">
                <a:latin typeface="Arial" charset="0"/>
                <a:ea typeface="宋体" charset="0"/>
              </a:rPr>
              <a:t>=BCWS/BAC=155.5/582=26.7%</a:t>
            </a:r>
          </a:p>
          <a:p>
            <a:pPr>
              <a:lnSpc>
                <a:spcPct val="90000"/>
              </a:lnSpc>
              <a:buFontTx/>
              <a:buNone/>
              <a:defRPr/>
            </a:pPr>
            <a:r>
              <a:rPr lang="zh-CN" altLang="en-US" sz="2800" dirty="0">
                <a:latin typeface="Arial" charset="0"/>
                <a:ea typeface="宋体" charset="0"/>
              </a:rPr>
              <a:t>完成百分比</a:t>
            </a:r>
            <a:r>
              <a:rPr lang="en-US" altLang="zh-CN" sz="2800" dirty="0">
                <a:latin typeface="Arial" charset="0"/>
                <a:ea typeface="宋体" charset="0"/>
              </a:rPr>
              <a:t>=BCWP/BAC=125.5/582=21.6%</a:t>
            </a:r>
          </a:p>
          <a:p>
            <a:pPr>
              <a:lnSpc>
                <a:spcPct val="90000"/>
              </a:lnSpc>
              <a:buFontTx/>
              <a:buNone/>
              <a:defRPr/>
            </a:pPr>
            <a:r>
              <a:rPr lang="en-US" altLang="zh-CN" sz="2800" dirty="0">
                <a:latin typeface="Arial" charset="0"/>
                <a:ea typeface="宋体" charset="0"/>
              </a:rPr>
              <a:t>ACWP=12.5+11+17+9.5+9+19+10+4.5+10+6.5+4+14.5</a:t>
            </a:r>
          </a:p>
          <a:p>
            <a:pPr>
              <a:lnSpc>
                <a:spcPct val="90000"/>
              </a:lnSpc>
              <a:buFontTx/>
              <a:buNone/>
              <a:defRPr/>
            </a:pPr>
            <a:r>
              <a:rPr lang="en-US" altLang="zh-CN" sz="2800" dirty="0">
                <a:latin typeface="Arial" charset="0"/>
                <a:ea typeface="宋体" charset="0"/>
              </a:rPr>
              <a:t>=127.5(</a:t>
            </a:r>
            <a:r>
              <a:rPr lang="zh-CN" altLang="en-US" sz="2800" dirty="0">
                <a:latin typeface="Arial" charset="0"/>
                <a:ea typeface="宋体" charset="0"/>
              </a:rPr>
              <a:t>人日）</a:t>
            </a:r>
          </a:p>
          <a:p>
            <a:pPr>
              <a:lnSpc>
                <a:spcPct val="90000"/>
              </a:lnSpc>
              <a:buFontTx/>
              <a:buNone/>
              <a:defRPr/>
            </a:pPr>
            <a:r>
              <a:rPr lang="en-US" altLang="zh-CN" sz="2800" dirty="0">
                <a:latin typeface="Arial" charset="0"/>
                <a:ea typeface="宋体" charset="0"/>
              </a:rPr>
              <a:t>CPI=BCWP/ACWP=125.5/127.5=0.98</a:t>
            </a:r>
          </a:p>
          <a:p>
            <a:pPr>
              <a:lnSpc>
                <a:spcPct val="90000"/>
              </a:lnSpc>
              <a:buFontTx/>
              <a:buNone/>
              <a:defRPr/>
            </a:pPr>
            <a:r>
              <a:rPr lang="en-US" altLang="zh-CN" sz="2800" dirty="0">
                <a:latin typeface="Arial" charset="0"/>
                <a:ea typeface="宋体" charset="0"/>
              </a:rPr>
              <a:t>CV=BCWP-ACWP=125.5-127.5=-2 (</a:t>
            </a:r>
            <a:r>
              <a:rPr lang="zh-CN" altLang="en-US" sz="2800" dirty="0">
                <a:latin typeface="Arial" charset="0"/>
                <a:ea typeface="宋体" charset="0"/>
              </a:rPr>
              <a:t>人日</a:t>
            </a:r>
            <a:r>
              <a:rPr lang="en-US" altLang="zh-CN" sz="2800" dirty="0">
                <a:latin typeface="Arial" charset="0"/>
                <a:ea typeface="宋体" charset="0"/>
              </a:rPr>
              <a:t>)</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41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p:txBody>
          <a:bodyPr/>
          <a:lstStyle/>
          <a:p>
            <a:r>
              <a:rPr lang="zh-CN" altLang="en-US">
                <a:latin typeface="Garamond" charset="0"/>
                <a:ea typeface="宋体" charset="0"/>
              </a:rPr>
              <a:t>小结</a:t>
            </a:r>
          </a:p>
        </p:txBody>
      </p:sp>
      <p:sp>
        <p:nvSpPr>
          <p:cNvPr id="103426" name="Rectangle 3"/>
          <p:cNvSpPr txBox="1">
            <a:spLocks noChangeArrowheads="1"/>
          </p:cNvSpPr>
          <p:nvPr/>
        </p:nvSpPr>
        <p:spPr bwMode="auto">
          <a:xfrm>
            <a:off x="294456" y="980728"/>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90000"/>
              </a:lnSpc>
              <a:spcBef>
                <a:spcPct val="20000"/>
              </a:spcBef>
              <a:buClr>
                <a:schemeClr val="accent1"/>
              </a:buClr>
              <a:buSzPct val="65000"/>
              <a:buFont typeface="Wingdings" charset="0"/>
              <a:buChar char="n"/>
            </a:pPr>
            <a:r>
              <a:rPr kumimoji="0" lang="zh-CN" altLang="en-US" sz="2800" b="1" dirty="0">
                <a:solidFill>
                  <a:srgbClr val="009900"/>
                </a:solidFill>
                <a:latin typeface="Arial" charset="0"/>
              </a:rPr>
              <a:t>进度安排</a:t>
            </a:r>
            <a:r>
              <a:rPr kumimoji="0" lang="zh-CN" altLang="en-US" sz="2800" b="1" dirty="0">
                <a:solidFill>
                  <a:schemeClr val="tx2"/>
                </a:solidFill>
                <a:latin typeface="Arial" charset="0"/>
              </a:rPr>
              <a:t>是</a:t>
            </a:r>
            <a:r>
              <a:rPr kumimoji="0" lang="zh-CN" altLang="en-US" sz="2800" b="1" dirty="0">
                <a:solidFill>
                  <a:srgbClr val="FF0066"/>
                </a:solidFill>
                <a:latin typeface="Arial" charset="0"/>
              </a:rPr>
              <a:t>计划活动</a:t>
            </a:r>
            <a:r>
              <a:rPr kumimoji="0" lang="zh-CN" altLang="en-US" sz="2800" b="1" dirty="0">
                <a:solidFill>
                  <a:schemeClr val="tx2"/>
                </a:solidFill>
                <a:latin typeface="Arial" charset="0"/>
              </a:rPr>
              <a:t>的顶峰，而计划活动则是软件项目管理的首要组成部分。与估算方法和风险分析相结合，进度安排将为项目管理者建立起一张行路图。</a:t>
            </a:r>
          </a:p>
          <a:p>
            <a:pPr>
              <a:lnSpc>
                <a:spcPct val="90000"/>
              </a:lnSpc>
              <a:spcBef>
                <a:spcPct val="20000"/>
              </a:spcBef>
              <a:buClr>
                <a:schemeClr val="accent1"/>
              </a:buClr>
              <a:buSzPct val="65000"/>
              <a:buFont typeface="Wingdings" charset="0"/>
              <a:buChar char="n"/>
            </a:pPr>
            <a:r>
              <a:rPr kumimoji="0" lang="zh-CN" altLang="en-US" sz="2800" b="1" dirty="0">
                <a:solidFill>
                  <a:srgbClr val="FF3300"/>
                </a:solidFill>
                <a:latin typeface="Arial" charset="0"/>
              </a:rPr>
              <a:t>进度安排始于过程的分解</a:t>
            </a:r>
            <a:r>
              <a:rPr kumimoji="0" lang="zh-CN" altLang="en-US" sz="2800" b="1" dirty="0">
                <a:solidFill>
                  <a:schemeClr val="tx2"/>
                </a:solidFill>
                <a:latin typeface="Arial" charset="0"/>
              </a:rPr>
              <a:t>。项目的特性被用于为需要完成的工作选择一个适当的任务集合。任务网络刻划了各项软件工程任务、各项任务与其他任务之间的依赖关系、以及任务的持续时间。任务网络可以用于计算项目的关键路径、时间表和各种项目信息。用进度表作为指导，项目管理者可以跟踪和控制软件工程过程中的每一个步骤。 </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42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3528" y="-27384"/>
            <a:ext cx="7772400" cy="838200"/>
          </a:xfrm>
        </p:spPr>
        <p:txBody>
          <a:bodyPr/>
          <a:lstStyle/>
          <a:p>
            <a:pPr>
              <a:defRPr/>
            </a:pPr>
            <a:r>
              <a:rPr lang="en-US" altLang="zh-CN" dirty="0" smtClean="0">
                <a:effectLst>
                  <a:outerShdw blurRad="38100" dist="38100" dir="2700000" algn="tl">
                    <a:srgbClr val="C0C0C0"/>
                  </a:outerShdw>
                </a:effectLst>
                <a:cs typeface="+mj-cs"/>
              </a:rPr>
              <a:t>21.4</a:t>
            </a:r>
            <a:r>
              <a:rPr lang="zh-CN" altLang="en-US" dirty="0">
                <a:effectLst>
                  <a:outerShdw blurRad="38100" dist="38100" dir="2700000" algn="tl">
                    <a:srgbClr val="C0C0C0"/>
                  </a:outerShdw>
                </a:effectLst>
                <a:cs typeface="+mj-cs"/>
              </a:rPr>
              <a:t>例</a:t>
            </a:r>
          </a:p>
        </p:txBody>
      </p:sp>
      <p:sp>
        <p:nvSpPr>
          <p:cNvPr id="28675" name="Rectangle 3"/>
          <p:cNvSpPr>
            <a:spLocks noGrp="1" noChangeArrowheads="1"/>
          </p:cNvSpPr>
          <p:nvPr>
            <p:ph idx="1"/>
          </p:nvPr>
        </p:nvSpPr>
        <p:spPr>
          <a:xfrm>
            <a:off x="0" y="990600"/>
            <a:ext cx="9144000" cy="1524000"/>
          </a:xfrm>
        </p:spPr>
        <p:txBody>
          <a:bodyPr/>
          <a:lstStyle/>
          <a:p>
            <a:pPr>
              <a:buFont typeface="Wingdings" pitchFamily="2" charset="2"/>
              <a:buChar char="n"/>
              <a:defRPr/>
            </a:pPr>
            <a:r>
              <a:rPr lang="en-US" altLang="zh-CN" dirty="0">
                <a:cs typeface="+mn-cs"/>
              </a:rPr>
              <a:t>E=L</a:t>
            </a:r>
            <a:r>
              <a:rPr lang="en-US" altLang="zh-CN" baseline="30000" dirty="0">
                <a:cs typeface="+mn-cs"/>
              </a:rPr>
              <a:t>3</a:t>
            </a:r>
            <a:r>
              <a:rPr lang="en-US" altLang="zh-CN" dirty="0">
                <a:cs typeface="+mn-cs"/>
              </a:rPr>
              <a:t>/(P</a:t>
            </a:r>
            <a:r>
              <a:rPr lang="en-US" altLang="zh-CN" baseline="30000" dirty="0">
                <a:cs typeface="+mn-cs"/>
              </a:rPr>
              <a:t>3</a:t>
            </a:r>
            <a:r>
              <a:rPr lang="en-US" altLang="zh-CN" dirty="0">
                <a:cs typeface="+mn-cs"/>
              </a:rPr>
              <a:t>t</a:t>
            </a:r>
            <a:r>
              <a:rPr lang="en-US" altLang="zh-CN" baseline="30000" dirty="0">
                <a:cs typeface="+mn-cs"/>
              </a:rPr>
              <a:t>4</a:t>
            </a:r>
            <a:r>
              <a:rPr lang="en-US" altLang="zh-CN" dirty="0">
                <a:cs typeface="+mn-cs"/>
              </a:rPr>
              <a:t>)     L=50000, P=5000</a:t>
            </a:r>
          </a:p>
          <a:p>
            <a:pPr lvl="1">
              <a:buFont typeface="Wingdings" pitchFamily="2" charset="2"/>
              <a:buChar char="q"/>
              <a:defRPr/>
            </a:pPr>
            <a:r>
              <a:rPr lang="zh-CN" altLang="en-US" dirty="0"/>
              <a:t>交付期限</a:t>
            </a:r>
            <a:r>
              <a:rPr lang="en-US" altLang="zh-CN" dirty="0"/>
              <a:t>12</a:t>
            </a:r>
            <a:r>
              <a:rPr lang="zh-CN" altLang="en-US" dirty="0"/>
              <a:t>个月  </a:t>
            </a:r>
            <a:r>
              <a:rPr lang="en-US" altLang="zh-CN" dirty="0"/>
              <a:t>t=1,  E= 50000</a:t>
            </a:r>
            <a:r>
              <a:rPr lang="en-US" altLang="zh-CN" baseline="30000" dirty="0"/>
              <a:t>3</a:t>
            </a:r>
            <a:r>
              <a:rPr lang="en-US" altLang="zh-CN" dirty="0"/>
              <a:t>/(5000</a:t>
            </a:r>
            <a:r>
              <a:rPr lang="en-US" altLang="zh-CN" baseline="30000" dirty="0"/>
              <a:t>3 </a:t>
            </a:r>
            <a:r>
              <a:rPr lang="en-US" altLang="zh-CN" dirty="0"/>
              <a:t>*1</a:t>
            </a:r>
            <a:r>
              <a:rPr lang="en-US" altLang="zh-CN" baseline="30000" dirty="0"/>
              <a:t>4</a:t>
            </a:r>
            <a:r>
              <a:rPr lang="en-US" altLang="zh-CN" dirty="0"/>
              <a:t>) =1000</a:t>
            </a:r>
            <a:r>
              <a:rPr lang="zh-CN" altLang="en-US" dirty="0"/>
              <a:t>人年， 故需要</a:t>
            </a:r>
            <a:r>
              <a:rPr lang="en-US" altLang="zh-CN" dirty="0"/>
              <a:t>1000</a:t>
            </a:r>
            <a:r>
              <a:rPr lang="zh-CN" altLang="en-US" dirty="0"/>
              <a:t>人</a:t>
            </a:r>
          </a:p>
        </p:txBody>
      </p:sp>
      <p:graphicFrame>
        <p:nvGraphicFramePr>
          <p:cNvPr id="28718" name="Group 46"/>
          <p:cNvGraphicFramePr>
            <a:graphicFrameLocks noGrp="1"/>
          </p:cNvGraphicFramePr>
          <p:nvPr/>
        </p:nvGraphicFramePr>
        <p:xfrm>
          <a:off x="1143000" y="2743200"/>
          <a:ext cx="6096000" cy="3163888"/>
        </p:xfrm>
        <a:graphic>
          <a:graphicData uri="http://schemas.openxmlformats.org/drawingml/2006/table">
            <a:tbl>
              <a:tblPr/>
              <a:tblGrid>
                <a:gridCol w="2286000"/>
                <a:gridCol w="2286000"/>
                <a:gridCol w="1524000"/>
              </a:tblGrid>
              <a:tr h="5182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交付期限</a:t>
                      </a: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a:t>
                      </a: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月</a:t>
                      </a: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工作量</a:t>
                      </a: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a:t>
                      </a: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人年</a:t>
                      </a: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人数</a:t>
                      </a: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a:t>
                      </a:r>
                      <a:r>
                        <a:rPr kumimoji="1" lang="zh-CN" altLang="en-US"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人</a:t>
                      </a: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1000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1000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18</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198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131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67</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33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30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26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36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12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DDDDDD"/>
                            </a:outerShdw>
                          </a:effectLst>
                          <a:latin typeface="Times New Roman" charset="0"/>
                          <a:ea typeface="宋体" charset="0"/>
                          <a:cs typeface="宋体" charset="0"/>
                        </a:rPr>
                        <a:t>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43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251520" y="188640"/>
            <a:ext cx="8686800" cy="6477000"/>
          </a:xfrm>
        </p:spPr>
        <p:txBody>
          <a:bodyPr/>
          <a:lstStyle/>
          <a:p>
            <a:pPr>
              <a:buFontTx/>
              <a:buNone/>
              <a:defRPr/>
            </a:pPr>
            <a:r>
              <a:rPr lang="en-US" altLang="zh-CN" dirty="0">
                <a:latin typeface="Arial" charset="0"/>
                <a:ea typeface="宋体" charset="0"/>
              </a:rPr>
              <a:t>1.</a:t>
            </a:r>
            <a:r>
              <a:rPr lang="zh-CN" altLang="en-US" dirty="0">
                <a:latin typeface="Arial" charset="0"/>
                <a:ea typeface="宋体" charset="0"/>
              </a:rPr>
              <a:t>软件计划是软件开发的早期和重要阶段，此阶段要求交互和配合的是</a:t>
            </a:r>
            <a:r>
              <a:rPr lang="en-US" altLang="zh-CN" dirty="0">
                <a:latin typeface="Arial" charset="0"/>
                <a:ea typeface="宋体" charset="0"/>
              </a:rPr>
              <a:t>_____</a:t>
            </a:r>
          </a:p>
          <a:p>
            <a:pPr>
              <a:buFontTx/>
              <a:buNone/>
              <a:defRPr/>
            </a:pPr>
            <a:r>
              <a:rPr lang="en-US" altLang="zh-CN" dirty="0">
                <a:latin typeface="Arial" charset="0"/>
                <a:ea typeface="宋体" charset="0"/>
              </a:rPr>
              <a:t>A. </a:t>
            </a:r>
            <a:r>
              <a:rPr lang="zh-CN" altLang="en-US" dirty="0">
                <a:latin typeface="Arial" charset="0"/>
                <a:ea typeface="宋体" charset="0"/>
              </a:rPr>
              <a:t>设计人员和用户           </a:t>
            </a:r>
            <a:r>
              <a:rPr lang="en-US" altLang="zh-CN" dirty="0">
                <a:latin typeface="Arial" charset="0"/>
                <a:ea typeface="宋体" charset="0"/>
              </a:rPr>
              <a:t>B.</a:t>
            </a:r>
            <a:r>
              <a:rPr lang="zh-CN" altLang="en-US" dirty="0">
                <a:latin typeface="Arial" charset="0"/>
                <a:ea typeface="宋体" charset="0"/>
              </a:rPr>
              <a:t>分析人员和用户</a:t>
            </a:r>
          </a:p>
          <a:p>
            <a:pPr>
              <a:buFontTx/>
              <a:buNone/>
              <a:defRPr/>
            </a:pPr>
            <a:r>
              <a:rPr lang="en-US" altLang="zh-CN" dirty="0">
                <a:latin typeface="Arial" charset="0"/>
                <a:ea typeface="宋体" charset="0"/>
              </a:rPr>
              <a:t>C. </a:t>
            </a:r>
            <a:r>
              <a:rPr lang="zh-CN" altLang="en-US" dirty="0">
                <a:latin typeface="Arial" charset="0"/>
                <a:ea typeface="宋体" charset="0"/>
              </a:rPr>
              <a:t>分析人员和设计人员   </a:t>
            </a:r>
            <a:r>
              <a:rPr lang="en-US" altLang="zh-CN" dirty="0">
                <a:latin typeface="Arial" charset="0"/>
                <a:ea typeface="宋体" charset="0"/>
              </a:rPr>
              <a:t>D. </a:t>
            </a:r>
            <a:r>
              <a:rPr lang="zh-CN" altLang="en-US" dirty="0">
                <a:latin typeface="Arial" charset="0"/>
                <a:ea typeface="宋体" charset="0"/>
              </a:rPr>
              <a:t>编码人员和用户</a:t>
            </a:r>
          </a:p>
          <a:p>
            <a:pPr>
              <a:buFontTx/>
              <a:buNone/>
              <a:defRPr/>
            </a:pPr>
            <a:r>
              <a:rPr lang="en-US" altLang="zh-CN" dirty="0">
                <a:latin typeface="Arial" charset="0"/>
                <a:ea typeface="宋体" charset="0"/>
              </a:rPr>
              <a:t>2. </a:t>
            </a:r>
            <a:r>
              <a:rPr lang="zh-CN" altLang="en-US" dirty="0">
                <a:latin typeface="Arial" charset="0"/>
                <a:ea typeface="宋体" charset="0"/>
              </a:rPr>
              <a:t>在软件工程项目中，不随参与人数的增加而使生产率成比例增加的主要原因是</a:t>
            </a:r>
            <a:r>
              <a:rPr lang="en-US" altLang="zh-CN" dirty="0">
                <a:latin typeface="Arial" charset="0"/>
                <a:ea typeface="宋体" charset="0"/>
              </a:rPr>
              <a:t>____</a:t>
            </a:r>
          </a:p>
          <a:p>
            <a:pPr>
              <a:buFontTx/>
              <a:buNone/>
              <a:defRPr/>
            </a:pPr>
            <a:r>
              <a:rPr lang="en-US" altLang="zh-CN" dirty="0">
                <a:latin typeface="Arial" charset="0"/>
                <a:ea typeface="宋体" charset="0"/>
              </a:rPr>
              <a:t>A.</a:t>
            </a:r>
            <a:r>
              <a:rPr lang="zh-CN" altLang="en-US" dirty="0">
                <a:latin typeface="Arial" charset="0"/>
                <a:ea typeface="宋体" charset="0"/>
              </a:rPr>
              <a:t>工作阶段的等待时间   </a:t>
            </a:r>
            <a:r>
              <a:rPr lang="en-US" altLang="zh-CN" dirty="0">
                <a:latin typeface="Arial" charset="0"/>
                <a:ea typeface="宋体" charset="0"/>
              </a:rPr>
              <a:t>B.</a:t>
            </a:r>
            <a:r>
              <a:rPr lang="zh-CN" altLang="en-US" dirty="0">
                <a:latin typeface="Arial" charset="0"/>
                <a:ea typeface="宋体" charset="0"/>
              </a:rPr>
              <a:t>产生原型的复杂性</a:t>
            </a:r>
          </a:p>
          <a:p>
            <a:pPr>
              <a:buFontTx/>
              <a:buNone/>
              <a:defRPr/>
            </a:pPr>
            <a:r>
              <a:rPr lang="en-US" altLang="zh-CN" sz="2800" dirty="0">
                <a:latin typeface="Arial" charset="0"/>
                <a:ea typeface="宋体" charset="0"/>
              </a:rPr>
              <a:t>C.</a:t>
            </a:r>
            <a:r>
              <a:rPr lang="zh-CN" altLang="en-US" sz="2800" dirty="0">
                <a:latin typeface="Arial" charset="0"/>
                <a:ea typeface="宋体" charset="0"/>
              </a:rPr>
              <a:t>参与人员所需电脑数   </a:t>
            </a:r>
            <a:r>
              <a:rPr lang="en-US" altLang="zh-CN" sz="2800" dirty="0">
                <a:latin typeface="Arial" charset="0"/>
                <a:ea typeface="宋体" charset="0"/>
              </a:rPr>
              <a:t>D.</a:t>
            </a:r>
            <a:r>
              <a:rPr lang="zh-CN" altLang="en-US" sz="2800" dirty="0">
                <a:latin typeface="Arial" charset="0"/>
                <a:ea typeface="宋体" charset="0"/>
              </a:rPr>
              <a:t>参与人员之间的通信困难</a:t>
            </a:r>
          </a:p>
          <a:p>
            <a:pPr>
              <a:buFontTx/>
              <a:buNone/>
              <a:defRPr/>
            </a:pPr>
            <a:r>
              <a:rPr lang="en-US" altLang="zh-CN" dirty="0">
                <a:latin typeface="Arial" charset="0"/>
                <a:ea typeface="宋体" charset="0"/>
              </a:rPr>
              <a:t>3.</a:t>
            </a:r>
            <a:r>
              <a:rPr lang="zh-CN" altLang="en-US" dirty="0">
                <a:latin typeface="Arial" charset="0"/>
                <a:ea typeface="宋体" charset="0"/>
              </a:rPr>
              <a:t>编写程序的工作量通常占用软件开发总工作量的</a:t>
            </a:r>
            <a:r>
              <a:rPr lang="en-US" altLang="zh-CN" dirty="0">
                <a:latin typeface="Arial" charset="0"/>
                <a:ea typeface="宋体" charset="0"/>
              </a:rPr>
              <a:t>_____</a:t>
            </a:r>
          </a:p>
          <a:p>
            <a:pPr>
              <a:buFontTx/>
              <a:buNone/>
              <a:defRPr/>
            </a:pPr>
            <a:r>
              <a:rPr lang="en-US" altLang="zh-CN" dirty="0">
                <a:latin typeface="Arial" charset="0"/>
                <a:ea typeface="宋体" charset="0"/>
              </a:rPr>
              <a:t>A. 80%	B.60%      C. 40%       D. 20%</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44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422275" y="265113"/>
            <a:ext cx="8686800" cy="6477000"/>
          </a:xfrm>
        </p:spPr>
        <p:txBody>
          <a:bodyPr/>
          <a:lstStyle/>
          <a:p>
            <a:pPr marL="609600" indent="-609600">
              <a:buFontTx/>
              <a:buNone/>
              <a:defRPr/>
            </a:pPr>
            <a:r>
              <a:rPr lang="en-US" altLang="zh-CN" dirty="0">
                <a:latin typeface="Arial" charset="0"/>
                <a:ea typeface="宋体" charset="0"/>
              </a:rPr>
              <a:t>4.</a:t>
            </a:r>
            <a:r>
              <a:rPr lang="zh-CN" altLang="en-US" dirty="0">
                <a:latin typeface="Arial" charset="0"/>
                <a:ea typeface="宋体" charset="0"/>
              </a:rPr>
              <a:t>描述软件项目进度安排的甘特图能够表示</a:t>
            </a:r>
            <a:r>
              <a:rPr lang="en-US" altLang="zh-CN" dirty="0">
                <a:latin typeface="Arial" charset="0"/>
                <a:ea typeface="宋体" charset="0"/>
              </a:rPr>
              <a:t>_____</a:t>
            </a:r>
          </a:p>
          <a:p>
            <a:pPr marL="609600" indent="-609600">
              <a:buFontTx/>
              <a:buNone/>
              <a:defRPr/>
            </a:pPr>
            <a:r>
              <a:rPr lang="en-US" altLang="zh-CN" dirty="0">
                <a:latin typeface="Arial" charset="0"/>
                <a:ea typeface="宋体" charset="0"/>
              </a:rPr>
              <a:t>A. </a:t>
            </a:r>
            <a:r>
              <a:rPr lang="zh-CN" altLang="en-US" dirty="0">
                <a:latin typeface="Arial" charset="0"/>
                <a:ea typeface="宋体" charset="0"/>
              </a:rPr>
              <a:t>多个任务之间的复杂关系           </a:t>
            </a:r>
          </a:p>
          <a:p>
            <a:pPr marL="609600" indent="-609600">
              <a:buFontTx/>
              <a:buNone/>
              <a:defRPr/>
            </a:pPr>
            <a:r>
              <a:rPr lang="en-US" altLang="zh-CN" dirty="0">
                <a:latin typeface="Arial" charset="0"/>
                <a:ea typeface="宋体" charset="0"/>
              </a:rPr>
              <a:t>B. </a:t>
            </a:r>
            <a:r>
              <a:rPr lang="zh-CN" altLang="en-US" dirty="0">
                <a:latin typeface="Arial" charset="0"/>
                <a:ea typeface="宋体" charset="0"/>
              </a:rPr>
              <a:t>任务之间的相互依赖制约关系</a:t>
            </a:r>
          </a:p>
          <a:p>
            <a:pPr marL="609600" indent="-609600">
              <a:buFontTx/>
              <a:buNone/>
              <a:defRPr/>
            </a:pPr>
            <a:r>
              <a:rPr lang="en-US" altLang="zh-CN" dirty="0">
                <a:latin typeface="Arial" charset="0"/>
                <a:ea typeface="宋体" charset="0"/>
              </a:rPr>
              <a:t>C. </a:t>
            </a:r>
            <a:r>
              <a:rPr lang="zh-CN" altLang="en-US" dirty="0">
                <a:latin typeface="Arial" charset="0"/>
                <a:ea typeface="宋体" charset="0"/>
              </a:rPr>
              <a:t>哪些任务是关键任务   </a:t>
            </a:r>
          </a:p>
          <a:p>
            <a:pPr marL="609600" indent="-609600">
              <a:buFontTx/>
              <a:buNone/>
              <a:defRPr/>
            </a:pPr>
            <a:r>
              <a:rPr lang="en-US" altLang="zh-CN" dirty="0">
                <a:latin typeface="Arial" charset="0"/>
                <a:ea typeface="宋体" charset="0"/>
              </a:rPr>
              <a:t>D. </a:t>
            </a:r>
            <a:r>
              <a:rPr lang="zh-CN" altLang="en-US" dirty="0">
                <a:latin typeface="Arial" charset="0"/>
                <a:ea typeface="宋体" charset="0"/>
              </a:rPr>
              <a:t>子任务之间的并行和串行关系</a:t>
            </a:r>
          </a:p>
          <a:p>
            <a:pPr marL="609600" indent="-609600">
              <a:buFontTx/>
              <a:buNone/>
              <a:defRPr/>
            </a:pPr>
            <a:r>
              <a:rPr lang="en-US" altLang="zh-CN" dirty="0">
                <a:latin typeface="Arial" charset="0"/>
                <a:ea typeface="宋体" charset="0"/>
              </a:rPr>
              <a:t>5. </a:t>
            </a:r>
            <a:r>
              <a:rPr lang="zh-CN" altLang="en-US" dirty="0">
                <a:latin typeface="Arial" charset="0"/>
                <a:ea typeface="宋体" charset="0"/>
              </a:rPr>
              <a:t>可行性研究要进行的需求分析和设计应是</a:t>
            </a:r>
            <a:r>
              <a:rPr lang="en-US" altLang="zh-CN" dirty="0">
                <a:latin typeface="Arial" charset="0"/>
                <a:ea typeface="宋体" charset="0"/>
              </a:rPr>
              <a:t>___</a:t>
            </a:r>
          </a:p>
          <a:p>
            <a:pPr marL="609600" indent="-609600">
              <a:buFontTx/>
              <a:buNone/>
              <a:defRPr/>
            </a:pPr>
            <a:r>
              <a:rPr lang="en-US" altLang="zh-CN" dirty="0">
                <a:latin typeface="Arial" charset="0"/>
                <a:ea typeface="宋体" charset="0"/>
              </a:rPr>
              <a:t>A. </a:t>
            </a:r>
            <a:r>
              <a:rPr lang="zh-CN" altLang="en-US" dirty="0">
                <a:latin typeface="Arial" charset="0"/>
                <a:ea typeface="宋体" charset="0"/>
              </a:rPr>
              <a:t>详细的               </a:t>
            </a:r>
            <a:r>
              <a:rPr lang="en-US" altLang="zh-CN" dirty="0">
                <a:latin typeface="Arial" charset="0"/>
                <a:ea typeface="宋体" charset="0"/>
              </a:rPr>
              <a:t>B. </a:t>
            </a:r>
            <a:r>
              <a:rPr lang="zh-CN" altLang="en-US" dirty="0">
                <a:latin typeface="Arial" charset="0"/>
                <a:ea typeface="宋体" charset="0"/>
              </a:rPr>
              <a:t>全面的   </a:t>
            </a:r>
          </a:p>
          <a:p>
            <a:pPr marL="609600" indent="-609600">
              <a:buFontTx/>
              <a:buNone/>
              <a:defRPr/>
            </a:pPr>
            <a:r>
              <a:rPr lang="en-US" altLang="zh-CN" dirty="0">
                <a:latin typeface="Arial" charset="0"/>
                <a:ea typeface="宋体" charset="0"/>
              </a:rPr>
              <a:t>C.  </a:t>
            </a:r>
            <a:r>
              <a:rPr lang="zh-CN" altLang="en-US" dirty="0">
                <a:latin typeface="Arial" charset="0"/>
                <a:ea typeface="宋体" charset="0"/>
              </a:rPr>
              <a:t>简化、压缩的  </a:t>
            </a:r>
            <a:r>
              <a:rPr lang="en-US" altLang="zh-CN" smtClean="0">
                <a:latin typeface="Arial" charset="0"/>
                <a:ea typeface="宋体" charset="0"/>
              </a:rPr>
              <a:t>           D</a:t>
            </a:r>
            <a:r>
              <a:rPr lang="en-US" altLang="zh-CN" dirty="0">
                <a:latin typeface="Arial" charset="0"/>
                <a:ea typeface="宋体" charset="0"/>
              </a:rPr>
              <a:t>. </a:t>
            </a:r>
            <a:r>
              <a:rPr lang="zh-CN" altLang="en-US" dirty="0">
                <a:latin typeface="Arial" charset="0"/>
                <a:ea typeface="宋体" charset="0"/>
              </a:rPr>
              <a:t>彻底的</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45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延期怎么办？</a:t>
            </a:r>
            <a:r>
              <a:rPr lang="zh-CN" altLang="en-US" dirty="0">
                <a:latin typeface="Garamond" charset="0"/>
                <a:ea typeface="宋体" charset="0"/>
              </a:rPr>
              <a:t> </a:t>
            </a:r>
          </a:p>
        </p:txBody>
      </p:sp>
      <p:sp>
        <p:nvSpPr>
          <p:cNvPr id="7171" name="Rectangle 2051"/>
          <p:cNvSpPr>
            <a:spLocks noGrp="1" noChangeArrowheads="1"/>
          </p:cNvSpPr>
          <p:nvPr>
            <p:ph idx="1"/>
          </p:nvPr>
        </p:nvSpPr>
        <p:spPr>
          <a:xfrm>
            <a:off x="0" y="980728"/>
            <a:ext cx="9144000" cy="5638800"/>
          </a:xfrm>
        </p:spPr>
        <p:txBody>
          <a:bodyPr/>
          <a:lstStyle/>
          <a:p>
            <a:pPr>
              <a:spcBef>
                <a:spcPct val="50000"/>
              </a:spcBef>
              <a:defRPr/>
            </a:pPr>
            <a:r>
              <a:rPr lang="zh-CN" altLang="en-US" dirty="0">
                <a:latin typeface="Arial" charset="0"/>
                <a:ea typeface="宋体" charset="0"/>
              </a:rPr>
              <a:t>按照以往项目的历史数据和本项目进展情况，</a:t>
            </a:r>
            <a:r>
              <a:rPr lang="zh-CN" altLang="en-US" dirty="0">
                <a:solidFill>
                  <a:schemeClr val="accent2"/>
                </a:solidFill>
                <a:latin typeface="Arial" charset="0"/>
                <a:ea typeface="宋体" charset="0"/>
              </a:rPr>
              <a:t>重新</a:t>
            </a:r>
            <a:r>
              <a:rPr lang="zh-CN" altLang="en-US" dirty="0">
                <a:latin typeface="Arial" charset="0"/>
                <a:ea typeface="宋体" charset="0"/>
              </a:rPr>
              <a:t>进行详细的</a:t>
            </a:r>
            <a:r>
              <a:rPr lang="zh-CN" altLang="en-US" dirty="0">
                <a:solidFill>
                  <a:schemeClr val="accent2"/>
                </a:solidFill>
                <a:latin typeface="Arial" charset="0"/>
                <a:ea typeface="宋体" charset="0"/>
              </a:rPr>
              <a:t>估算</a:t>
            </a:r>
            <a:r>
              <a:rPr lang="zh-CN" altLang="en-US" dirty="0">
                <a:latin typeface="Arial" charset="0"/>
                <a:ea typeface="宋体" charset="0"/>
              </a:rPr>
              <a:t>，确定</a:t>
            </a:r>
            <a:r>
              <a:rPr lang="zh-CN" altLang="en-US" dirty="0">
                <a:solidFill>
                  <a:schemeClr val="accent2"/>
                </a:solidFill>
                <a:latin typeface="Arial" charset="0"/>
                <a:ea typeface="宋体" charset="0"/>
              </a:rPr>
              <a:t>新</a:t>
            </a:r>
            <a:r>
              <a:rPr lang="zh-CN" altLang="en-US" dirty="0">
                <a:latin typeface="Arial" charset="0"/>
                <a:ea typeface="宋体" charset="0"/>
              </a:rPr>
              <a:t>的估算工作量和工期。 </a:t>
            </a:r>
          </a:p>
          <a:p>
            <a:pPr>
              <a:spcBef>
                <a:spcPct val="50000"/>
              </a:spcBef>
              <a:defRPr/>
            </a:pPr>
            <a:r>
              <a:rPr lang="zh-CN" altLang="en-US" dirty="0">
                <a:latin typeface="Arial" charset="0"/>
                <a:ea typeface="宋体" charset="0"/>
              </a:rPr>
              <a:t>采用</a:t>
            </a:r>
            <a:r>
              <a:rPr lang="zh-CN" altLang="en-US" dirty="0">
                <a:solidFill>
                  <a:schemeClr val="accent2"/>
                </a:solidFill>
                <a:latin typeface="Arial" charset="0"/>
                <a:ea typeface="宋体" charset="0"/>
              </a:rPr>
              <a:t>增量过程模型</a:t>
            </a:r>
            <a:r>
              <a:rPr lang="zh-CN" altLang="en-US" dirty="0">
                <a:latin typeface="Arial" charset="0"/>
                <a:ea typeface="宋体" charset="0"/>
              </a:rPr>
              <a:t>，制定一个软件过程策略，以保证能够在规定交付日期提供主要功能，而将其他功能的实现推到以后。 </a:t>
            </a:r>
          </a:p>
          <a:p>
            <a:pPr>
              <a:spcBef>
                <a:spcPct val="50000"/>
              </a:spcBef>
              <a:defRPr/>
            </a:pPr>
            <a:r>
              <a:rPr lang="zh-CN" altLang="en-US" dirty="0">
                <a:solidFill>
                  <a:schemeClr val="accent2"/>
                </a:solidFill>
                <a:latin typeface="Arial" charset="0"/>
                <a:ea typeface="宋体" charset="0"/>
              </a:rPr>
              <a:t>与客户交流</a:t>
            </a:r>
            <a:r>
              <a:rPr lang="zh-CN" altLang="en-US" dirty="0">
                <a:latin typeface="Arial" charset="0"/>
                <a:ea typeface="宋体" charset="0"/>
              </a:rPr>
              <a:t>，说明规定的交付日期是不现实的，</a:t>
            </a:r>
            <a:r>
              <a:rPr lang="zh-CN" altLang="en-US" dirty="0">
                <a:solidFill>
                  <a:srgbClr val="FF0066"/>
                </a:solidFill>
                <a:latin typeface="Arial" charset="0"/>
                <a:ea typeface="宋体" charset="0"/>
              </a:rPr>
              <a:t>一定要指出所有这些估算都是基于以往的项目实践</a:t>
            </a:r>
            <a:r>
              <a:rPr lang="zh-CN" altLang="en-US" dirty="0">
                <a:solidFill>
                  <a:srgbClr val="0000FF"/>
                </a:solidFill>
                <a:latin typeface="Arial" charset="0"/>
                <a:ea typeface="宋体" charset="0"/>
              </a:rPr>
              <a:t>。</a:t>
            </a:r>
            <a:endParaRPr lang="en-US" altLang="zh-CN" dirty="0">
              <a:latin typeface="Arial" charset="0"/>
              <a:ea typeface="宋体" charset="0"/>
            </a:endParaRPr>
          </a:p>
          <a:p>
            <a:pPr>
              <a:spcBef>
                <a:spcPct val="50000"/>
              </a:spcBef>
              <a:defRPr/>
            </a:pPr>
            <a:r>
              <a:rPr lang="zh-CN" altLang="en-US" dirty="0">
                <a:latin typeface="Arial" charset="0"/>
                <a:ea typeface="宋体" charset="0"/>
              </a:rPr>
              <a:t>并将增量开发策略作为可选计划提交给客户</a:t>
            </a: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5</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r>
              <a:rPr lang="zh-CN" altLang="en-US">
                <a:latin typeface="Garamond" charset="0"/>
                <a:ea typeface="宋体" charset="0"/>
              </a:rPr>
              <a:t>项目进度安排</a:t>
            </a:r>
          </a:p>
        </p:txBody>
      </p:sp>
      <p:sp>
        <p:nvSpPr>
          <p:cNvPr id="65538" name="内容占位符 2"/>
          <p:cNvSpPr>
            <a:spLocks noGrp="1"/>
          </p:cNvSpPr>
          <p:nvPr>
            <p:ph idx="1"/>
          </p:nvPr>
        </p:nvSpPr>
        <p:spPr>
          <a:xfrm>
            <a:off x="251520" y="1052736"/>
            <a:ext cx="8229600" cy="3925887"/>
          </a:xfrm>
        </p:spPr>
        <p:txBody>
          <a:bodyPr/>
          <a:lstStyle/>
          <a:p>
            <a:pPr>
              <a:lnSpc>
                <a:spcPct val="90000"/>
              </a:lnSpc>
            </a:pPr>
            <a:r>
              <a:rPr lang="zh-CN" altLang="en-US" dirty="0">
                <a:latin typeface="Arial" charset="0"/>
                <a:ea typeface="宋体" charset="0"/>
              </a:rPr>
              <a:t>技术性项目的现实情况是，在实现一个大目标之前必须完成数以百计的小任务。</a:t>
            </a:r>
            <a:endParaRPr lang="en-US" altLang="zh-CN" dirty="0">
              <a:latin typeface="Arial" charset="0"/>
              <a:ea typeface="宋体" charset="0"/>
            </a:endParaRPr>
          </a:p>
          <a:p>
            <a:pPr>
              <a:lnSpc>
                <a:spcPct val="90000"/>
              </a:lnSpc>
            </a:pPr>
            <a:endParaRPr lang="zh-CN" altLang="en-US" dirty="0">
              <a:latin typeface="Arial" charset="0"/>
              <a:ea typeface="宋体" charset="0"/>
            </a:endParaRPr>
          </a:p>
          <a:p>
            <a:pPr>
              <a:lnSpc>
                <a:spcPct val="90000"/>
              </a:lnSpc>
            </a:pPr>
            <a:r>
              <a:rPr lang="zh-CN" altLang="en-US" dirty="0">
                <a:latin typeface="Arial" charset="0"/>
                <a:ea typeface="宋体" charset="0"/>
              </a:rPr>
              <a:t>这些任务中有些是处于主流之外，其进度不会影响到整个项目的完成时间。其他任务则位于</a:t>
            </a:r>
            <a:r>
              <a:rPr lang="zh-CN" altLang="en-US" dirty="0">
                <a:solidFill>
                  <a:srgbClr val="0000FF"/>
                </a:solidFill>
                <a:latin typeface="Times New Roman" charset="0"/>
                <a:ea typeface="宋体" charset="0"/>
              </a:rPr>
              <a:t>“</a:t>
            </a:r>
            <a:r>
              <a:rPr lang="zh-CN" altLang="en-US" dirty="0">
                <a:solidFill>
                  <a:srgbClr val="FF0066"/>
                </a:solidFill>
                <a:latin typeface="Arial" charset="0"/>
                <a:ea typeface="宋体" charset="0"/>
              </a:rPr>
              <a:t>关键路径</a:t>
            </a:r>
            <a:r>
              <a:rPr lang="zh-CN" altLang="en-US" dirty="0">
                <a:solidFill>
                  <a:srgbClr val="0000FF"/>
                </a:solidFill>
                <a:latin typeface="Times New Roman" charset="0"/>
                <a:ea typeface="宋体" charset="0"/>
              </a:rPr>
              <a:t>”</a:t>
            </a:r>
            <a:r>
              <a:rPr lang="zh-CN" altLang="en-US" dirty="0">
                <a:latin typeface="Arial" charset="0"/>
                <a:ea typeface="宋体" charset="0"/>
              </a:rPr>
              <a:t>之上，如果这些</a:t>
            </a:r>
            <a:r>
              <a:rPr lang="zh-CN" altLang="en-US" dirty="0">
                <a:latin typeface="Times New Roman" charset="0"/>
                <a:ea typeface="宋体" charset="0"/>
              </a:rPr>
              <a:t>“</a:t>
            </a:r>
            <a:r>
              <a:rPr lang="zh-CN" altLang="en-US" dirty="0">
                <a:latin typeface="Arial" charset="0"/>
                <a:ea typeface="宋体" charset="0"/>
              </a:rPr>
              <a:t>关键</a:t>
            </a:r>
            <a:r>
              <a:rPr lang="zh-CN" altLang="en-US" dirty="0">
                <a:latin typeface="Times New Roman" charset="0"/>
                <a:ea typeface="宋体" charset="0"/>
              </a:rPr>
              <a:t>”</a:t>
            </a:r>
            <a:r>
              <a:rPr lang="zh-CN" altLang="en-US" dirty="0">
                <a:latin typeface="Arial" charset="0"/>
                <a:ea typeface="宋体" charset="0"/>
              </a:rPr>
              <a:t>任务的进度拖后，则整个项目的完成日期就会受到威胁。 </a:t>
            </a:r>
          </a:p>
          <a:p>
            <a:endParaRPr lang="en-US" altLang="zh-CN" dirty="0">
              <a:latin typeface="Arial" charset="0"/>
              <a:ea typeface="宋体" charset="0"/>
            </a:endParaRPr>
          </a:p>
          <a:p>
            <a:endParaRPr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r>
              <a:rPr lang="zh-CN" altLang="en-US">
                <a:latin typeface="Garamond" charset="0"/>
                <a:ea typeface="宋体" charset="0"/>
              </a:rPr>
              <a:t>项目进度安排</a:t>
            </a:r>
          </a:p>
        </p:txBody>
      </p:sp>
      <p:sp>
        <p:nvSpPr>
          <p:cNvPr id="66562" name="内容占位符 2"/>
          <p:cNvSpPr>
            <a:spLocks noGrp="1"/>
          </p:cNvSpPr>
          <p:nvPr>
            <p:ph idx="1"/>
          </p:nvPr>
        </p:nvSpPr>
        <p:spPr>
          <a:xfrm>
            <a:off x="395536" y="1052736"/>
            <a:ext cx="8229600" cy="3925887"/>
          </a:xfrm>
        </p:spPr>
        <p:txBody>
          <a:bodyPr/>
          <a:lstStyle/>
          <a:p>
            <a:pPr>
              <a:lnSpc>
                <a:spcPct val="150000"/>
              </a:lnSpc>
            </a:pPr>
            <a:r>
              <a:rPr lang="zh-CN" altLang="en-US" dirty="0">
                <a:latin typeface="Arial" charset="0"/>
                <a:ea typeface="宋体" charset="0"/>
              </a:rPr>
              <a:t>项目管理者的目标是定义所有项目任务，建立一个网络以描述它们之间的依赖，</a:t>
            </a:r>
            <a:r>
              <a:rPr lang="zh-CN" altLang="en-US" dirty="0">
                <a:solidFill>
                  <a:srgbClr val="FF0066"/>
                </a:solidFill>
                <a:latin typeface="Arial" charset="0"/>
                <a:ea typeface="宋体" charset="0"/>
              </a:rPr>
              <a:t>识别网络中的关键任务</a:t>
            </a:r>
            <a:r>
              <a:rPr lang="zh-CN" altLang="en-US" dirty="0">
                <a:latin typeface="Arial" charset="0"/>
                <a:ea typeface="宋体" charset="0"/>
              </a:rPr>
              <a:t>，然后跟踪关键任务的进展以保证</a:t>
            </a:r>
            <a:r>
              <a:rPr lang="zh-CN" altLang="en-US" dirty="0">
                <a:latin typeface="Times New Roman" charset="0"/>
                <a:ea typeface="宋体" charset="0"/>
              </a:rPr>
              <a:t>“</a:t>
            </a:r>
            <a:r>
              <a:rPr lang="zh-CN" altLang="en-US" dirty="0">
                <a:latin typeface="Arial" charset="0"/>
                <a:ea typeface="宋体" charset="0"/>
              </a:rPr>
              <a:t>一天一次</a:t>
            </a:r>
            <a:r>
              <a:rPr lang="zh-CN" altLang="en-US" dirty="0">
                <a:latin typeface="Times New Roman" charset="0"/>
                <a:ea typeface="宋体" charset="0"/>
              </a:rPr>
              <a:t>”</a:t>
            </a:r>
            <a:r>
              <a:rPr lang="zh-CN" altLang="en-US" dirty="0">
                <a:latin typeface="Arial" charset="0"/>
                <a:ea typeface="宋体" charset="0"/>
              </a:rPr>
              <a:t>的发现进度拖延情况</a:t>
            </a:r>
            <a:r>
              <a:rPr lang="zh-CN" altLang="en-US" dirty="0" smtClean="0">
                <a:latin typeface="Arial" charset="0"/>
                <a:ea typeface="宋体" charset="0"/>
              </a:rPr>
              <a:t>。</a:t>
            </a:r>
            <a:endParaRPr lang="en-US" altLang="zh-CN" dirty="0">
              <a:latin typeface="Arial" charset="0"/>
              <a:ea typeface="宋体" charset="0"/>
            </a:endParaRPr>
          </a:p>
          <a:p>
            <a:pPr>
              <a:lnSpc>
                <a:spcPct val="150000"/>
              </a:lnSpc>
            </a:pPr>
            <a:r>
              <a:rPr lang="zh-CN" altLang="en-US" dirty="0">
                <a:latin typeface="Arial" charset="0"/>
                <a:ea typeface="宋体" charset="0"/>
              </a:rPr>
              <a:t>为了做到这一点，管理者必须建立一个具有一定详细程度的</a:t>
            </a:r>
            <a:r>
              <a:rPr lang="zh-CN" altLang="en-US" dirty="0">
                <a:solidFill>
                  <a:srgbClr val="FF0066"/>
                </a:solidFill>
                <a:latin typeface="Arial" charset="0"/>
                <a:ea typeface="宋体" charset="0"/>
              </a:rPr>
              <a:t>进度表</a:t>
            </a:r>
            <a:r>
              <a:rPr lang="zh-CN" altLang="en-US" dirty="0">
                <a:latin typeface="Arial" charset="0"/>
                <a:ea typeface="宋体" charset="0"/>
              </a:rPr>
              <a:t>，使得项目管理者能够监督进度并控制整个项目。</a:t>
            </a:r>
          </a:p>
          <a:p>
            <a:endParaRPr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项目进度安排</a:t>
            </a:r>
          </a:p>
        </p:txBody>
      </p:sp>
      <p:sp>
        <p:nvSpPr>
          <p:cNvPr id="4099" name="Rectangle 3"/>
          <p:cNvSpPr>
            <a:spLocks noGrp="1" noChangeArrowheads="1"/>
          </p:cNvSpPr>
          <p:nvPr>
            <p:ph idx="1"/>
          </p:nvPr>
        </p:nvSpPr>
        <p:spPr>
          <a:xfrm>
            <a:off x="0" y="1066800"/>
            <a:ext cx="9144000" cy="5791200"/>
          </a:xfrm>
        </p:spPr>
        <p:txBody>
          <a:bodyPr/>
          <a:lstStyle/>
          <a:p>
            <a:pPr>
              <a:lnSpc>
                <a:spcPct val="90000"/>
              </a:lnSpc>
              <a:defRPr/>
            </a:pPr>
            <a:r>
              <a:rPr lang="zh-CN" altLang="en-US" sz="2800" dirty="0">
                <a:latin typeface="Arial" charset="0"/>
                <a:ea typeface="宋体" charset="0"/>
              </a:rPr>
              <a:t>是一种活动，通过将工作量分配给特定的软件工程任务，从而将所估算的工作量分配到计划的项目工期内</a:t>
            </a:r>
            <a:endParaRPr lang="en-US" altLang="zh-CN" sz="2800" dirty="0">
              <a:latin typeface="Arial" charset="0"/>
              <a:ea typeface="宋体" charset="0"/>
            </a:endParaRPr>
          </a:p>
          <a:p>
            <a:pPr>
              <a:lnSpc>
                <a:spcPct val="90000"/>
              </a:lnSpc>
              <a:defRPr/>
            </a:pPr>
            <a:endParaRPr lang="en-US" altLang="zh-CN" sz="2800" dirty="0">
              <a:latin typeface="Arial" charset="0"/>
              <a:ea typeface="宋体" charset="0"/>
            </a:endParaRPr>
          </a:p>
          <a:p>
            <a:pPr>
              <a:lnSpc>
                <a:spcPct val="90000"/>
              </a:lnSpc>
              <a:defRPr/>
            </a:pPr>
            <a:r>
              <a:rPr lang="zh-CN" altLang="en-US" sz="2800" dirty="0">
                <a:solidFill>
                  <a:srgbClr val="FF3300"/>
                </a:solidFill>
                <a:latin typeface="Arial" charset="0"/>
                <a:ea typeface="宋体" charset="0"/>
              </a:rPr>
              <a:t>进度是随着时间的改变而不断演化的</a:t>
            </a:r>
            <a:r>
              <a:rPr lang="zh-CN" altLang="en-US" sz="2800" dirty="0">
                <a:latin typeface="Arial" charset="0"/>
                <a:ea typeface="宋体" charset="0"/>
              </a:rPr>
              <a:t>。在项目计划的早期，首先建立一个宏观的进度安排表。该进度表标识所有主要的软件工程活动和这些活动影响到的产品功能。随着项目的进展，宏观进度表中的每个条目都被精化成一个</a:t>
            </a:r>
            <a:r>
              <a:rPr lang="zh-CN" altLang="en-US" sz="2800" dirty="0">
                <a:latin typeface="Times New Roman" charset="0"/>
                <a:ea typeface="宋体" charset="0"/>
              </a:rPr>
              <a:t>“</a:t>
            </a:r>
            <a:r>
              <a:rPr lang="zh-CN" altLang="en-US" sz="2800" dirty="0">
                <a:latin typeface="Arial" charset="0"/>
                <a:ea typeface="宋体" charset="0"/>
              </a:rPr>
              <a:t>详细进度表</a:t>
            </a:r>
            <a:r>
              <a:rPr lang="zh-CN" altLang="en-US" sz="2800" dirty="0">
                <a:latin typeface="Times New Roman" charset="0"/>
                <a:ea typeface="宋体" charset="0"/>
              </a:rPr>
              <a:t>”</a:t>
            </a:r>
            <a:r>
              <a:rPr lang="zh-CN" altLang="en-US" sz="2800" dirty="0">
                <a:latin typeface="Arial" charset="0"/>
                <a:ea typeface="宋体" charset="0"/>
              </a:rPr>
              <a:t>。</a:t>
            </a:r>
          </a:p>
          <a:p>
            <a:pPr>
              <a:lnSpc>
                <a:spcPct val="90000"/>
              </a:lnSpc>
              <a:defRPr/>
            </a:pPr>
            <a:endParaRPr lang="zh-CN" altLang="en-US" sz="2800"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lang="zh-CN" altLang="en-US">
                <a:latin typeface="Garamond" charset="0"/>
                <a:ea typeface="宋体" charset="0"/>
              </a:rPr>
              <a:t>基本原则</a:t>
            </a:r>
          </a:p>
        </p:txBody>
      </p:sp>
      <p:sp>
        <p:nvSpPr>
          <p:cNvPr id="3" name="内容占位符 2"/>
          <p:cNvSpPr>
            <a:spLocks noGrp="1"/>
          </p:cNvSpPr>
          <p:nvPr>
            <p:ph idx="1"/>
          </p:nvPr>
        </p:nvSpPr>
        <p:spPr>
          <a:xfrm>
            <a:off x="323528" y="980728"/>
            <a:ext cx="8496944" cy="3925887"/>
          </a:xfrm>
        </p:spPr>
        <p:txBody>
          <a:bodyPr/>
          <a:lstStyle/>
          <a:p>
            <a:pPr>
              <a:lnSpc>
                <a:spcPct val="90000"/>
              </a:lnSpc>
              <a:defRPr/>
            </a:pPr>
            <a:r>
              <a:rPr lang="zh-CN" altLang="en-US" sz="2800" dirty="0">
                <a:latin typeface="Arial" charset="0"/>
                <a:ea typeface="宋体" charset="0"/>
              </a:rPr>
              <a:t>基本指导原则</a:t>
            </a:r>
          </a:p>
          <a:p>
            <a:pPr lvl="1">
              <a:lnSpc>
                <a:spcPct val="90000"/>
              </a:lnSpc>
              <a:defRPr/>
            </a:pPr>
            <a:r>
              <a:rPr lang="zh-CN" altLang="en-US" dirty="0">
                <a:solidFill>
                  <a:schemeClr val="accent2"/>
                </a:solidFill>
                <a:latin typeface="Arial" charset="0"/>
                <a:ea typeface="宋体" charset="0"/>
              </a:rPr>
              <a:t>划分</a:t>
            </a:r>
            <a:r>
              <a:rPr lang="zh-CN" altLang="en-US" dirty="0">
                <a:latin typeface="Arial" charset="0"/>
                <a:ea typeface="宋体" charset="0"/>
              </a:rPr>
              <a:t>：将项目划分成多个可以管理的活动、动作和任务</a:t>
            </a:r>
          </a:p>
          <a:p>
            <a:pPr lvl="1">
              <a:lnSpc>
                <a:spcPct val="90000"/>
              </a:lnSpc>
              <a:defRPr/>
            </a:pPr>
            <a:r>
              <a:rPr lang="zh-CN" altLang="en-US" dirty="0">
                <a:latin typeface="Arial" charset="0"/>
                <a:ea typeface="宋体" charset="0"/>
              </a:rPr>
              <a:t>相互</a:t>
            </a:r>
            <a:r>
              <a:rPr lang="zh-CN" altLang="en-US" dirty="0">
                <a:solidFill>
                  <a:schemeClr val="accent2"/>
                </a:solidFill>
                <a:latin typeface="Arial" charset="0"/>
                <a:ea typeface="宋体" charset="0"/>
              </a:rPr>
              <a:t>依赖性</a:t>
            </a:r>
            <a:r>
              <a:rPr lang="zh-CN" altLang="en-US" dirty="0">
                <a:latin typeface="Arial" charset="0"/>
                <a:ea typeface="宋体" charset="0"/>
              </a:rPr>
              <a:t>：划分后的各个活动、动作或任务之间的相互依赖关系必须是明确的</a:t>
            </a:r>
          </a:p>
          <a:p>
            <a:pPr lvl="1">
              <a:lnSpc>
                <a:spcPct val="90000"/>
              </a:lnSpc>
              <a:defRPr/>
            </a:pPr>
            <a:r>
              <a:rPr lang="zh-CN" altLang="en-US" dirty="0">
                <a:solidFill>
                  <a:schemeClr val="accent2"/>
                </a:solidFill>
                <a:latin typeface="Arial" charset="0"/>
                <a:ea typeface="宋体" charset="0"/>
              </a:rPr>
              <a:t>时间分配</a:t>
            </a:r>
            <a:r>
              <a:rPr lang="zh-CN" altLang="en-US" dirty="0">
                <a:latin typeface="Arial" charset="0"/>
                <a:ea typeface="宋体" charset="0"/>
              </a:rPr>
              <a:t>：每个安排了进度计划的任务必须分配一定数量的工作单位；必须为每个任务指定开始日期和完成日期</a:t>
            </a:r>
          </a:p>
          <a:p>
            <a:pPr lvl="1">
              <a:lnSpc>
                <a:spcPct val="90000"/>
              </a:lnSpc>
              <a:defRPr/>
            </a:pPr>
            <a:r>
              <a:rPr lang="zh-CN" altLang="en-US" dirty="0">
                <a:solidFill>
                  <a:schemeClr val="accent2"/>
                </a:solidFill>
                <a:latin typeface="Arial" charset="0"/>
                <a:ea typeface="宋体" charset="0"/>
              </a:rPr>
              <a:t>工作量确认</a:t>
            </a:r>
            <a:r>
              <a:rPr lang="zh-CN" altLang="en-US" dirty="0">
                <a:latin typeface="Arial" charset="0"/>
                <a:ea typeface="宋体" charset="0"/>
              </a:rPr>
              <a:t>：必须确保在任意时段中分配的人员数量不会超过项目团队中的总人员数量</a:t>
            </a:r>
          </a:p>
          <a:p>
            <a:pPr lvl="1">
              <a:lnSpc>
                <a:spcPct val="90000"/>
              </a:lnSpc>
              <a:defRPr/>
            </a:pPr>
            <a:r>
              <a:rPr lang="zh-CN" altLang="en-US" dirty="0">
                <a:latin typeface="Arial" charset="0"/>
                <a:ea typeface="宋体" charset="0"/>
              </a:rPr>
              <a:t>确定</a:t>
            </a:r>
            <a:r>
              <a:rPr lang="zh-CN" altLang="en-US" dirty="0">
                <a:solidFill>
                  <a:schemeClr val="accent2"/>
                </a:solidFill>
                <a:latin typeface="Arial" charset="0"/>
                <a:ea typeface="宋体" charset="0"/>
              </a:rPr>
              <a:t>责任</a:t>
            </a:r>
            <a:r>
              <a:rPr lang="zh-CN" altLang="en-US" dirty="0">
                <a:latin typeface="Arial" charset="0"/>
                <a:ea typeface="宋体" charset="0"/>
              </a:rPr>
              <a:t>：每个任务都应该指定特定的团队成员来负责</a:t>
            </a:r>
          </a:p>
          <a:p>
            <a:pPr lvl="1">
              <a:lnSpc>
                <a:spcPct val="90000"/>
              </a:lnSpc>
              <a:defRPr/>
            </a:pPr>
            <a:r>
              <a:rPr lang="zh-CN" altLang="en-US" dirty="0">
                <a:latin typeface="Arial" charset="0"/>
                <a:ea typeface="宋体" charset="0"/>
              </a:rPr>
              <a:t>明确</a:t>
            </a:r>
            <a:r>
              <a:rPr lang="zh-CN" altLang="en-US" dirty="0">
                <a:solidFill>
                  <a:schemeClr val="accent2"/>
                </a:solidFill>
                <a:latin typeface="Arial" charset="0"/>
                <a:ea typeface="宋体" charset="0"/>
              </a:rPr>
              <a:t>结果</a:t>
            </a:r>
            <a:r>
              <a:rPr lang="zh-CN" altLang="en-US" dirty="0">
                <a:latin typeface="Arial" charset="0"/>
                <a:ea typeface="宋体" charset="0"/>
              </a:rPr>
              <a:t>：每个任务都应该有一个明确的输出结果</a:t>
            </a:r>
          </a:p>
          <a:p>
            <a:pPr lvl="1">
              <a:lnSpc>
                <a:spcPct val="90000"/>
              </a:lnSpc>
              <a:defRPr/>
            </a:pPr>
            <a:r>
              <a:rPr lang="zh-CN" altLang="en-US" dirty="0">
                <a:latin typeface="Arial" charset="0"/>
                <a:ea typeface="宋体" charset="0"/>
              </a:rPr>
              <a:t>确定</a:t>
            </a:r>
            <a:r>
              <a:rPr lang="zh-CN" altLang="en-US" dirty="0">
                <a:solidFill>
                  <a:schemeClr val="accent2"/>
                </a:solidFill>
                <a:latin typeface="Arial" charset="0"/>
                <a:ea typeface="宋体" charset="0"/>
              </a:rPr>
              <a:t>里程碑</a:t>
            </a:r>
            <a:r>
              <a:rPr lang="zh-CN" altLang="en-US" dirty="0">
                <a:latin typeface="Arial" charset="0"/>
                <a:ea typeface="宋体" charset="0"/>
              </a:rPr>
              <a:t>：每个任务或任务组都应该与一个项目里程碑相关联</a:t>
            </a:r>
          </a:p>
          <a:p>
            <a:pPr>
              <a:defRPr/>
            </a:pPr>
            <a:endParaRPr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748BC00B-DB4F-3443-AAFA-9A8ED73F2E36}" type="slidenum">
              <a:rPr lang="en-US" altLang="zh-CN" smtClean="0"/>
              <a:pPr>
                <a:defRPr/>
              </a:pPr>
              <a:t>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主题7">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主题">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Arial"/>
        <a:ea typeface="黑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主题7</Template>
  <TotalTime>1545</TotalTime>
  <Words>1983</Words>
  <Application>Microsoft Macintosh PowerPoint</Application>
  <PresentationFormat>全屏显示(4:3)</PresentationFormat>
  <Paragraphs>443</Paragraphs>
  <Slides>45</Slides>
  <Notes>1</Notes>
  <HiddenSlides>0</HiddenSlides>
  <MMClips>0</MMClips>
  <ScaleCrop>false</ScaleCrop>
  <HeadingPairs>
    <vt:vector size="4" baseType="variant">
      <vt:variant>
        <vt:lpstr>主题</vt:lpstr>
      </vt:variant>
      <vt:variant>
        <vt:i4>5</vt:i4>
      </vt:variant>
      <vt:variant>
        <vt:lpstr>幻灯片标题</vt:lpstr>
      </vt:variant>
      <vt:variant>
        <vt:i4>45</vt:i4>
      </vt:variant>
    </vt:vector>
  </HeadingPairs>
  <TitlesOfParts>
    <vt:vector size="50" baseType="lpstr">
      <vt:lpstr>主题7</vt:lpstr>
      <vt:lpstr>1_主题4</vt:lpstr>
      <vt:lpstr>默认主题</vt:lpstr>
      <vt:lpstr>2_主题4</vt:lpstr>
      <vt:lpstr>6</vt:lpstr>
      <vt:lpstr>第二十一章    项目进度安排</vt:lpstr>
      <vt:lpstr>为什么项目延期？</vt:lpstr>
      <vt:lpstr>为什么项目延期？</vt:lpstr>
      <vt:lpstr>项目延期的示例</vt:lpstr>
      <vt:lpstr>延期怎么办？ </vt:lpstr>
      <vt:lpstr>项目进度安排</vt:lpstr>
      <vt:lpstr>项目进度安排</vt:lpstr>
      <vt:lpstr>项目进度安排</vt:lpstr>
      <vt:lpstr>基本原则</vt:lpstr>
      <vt:lpstr>人员与工作量之间的关系</vt:lpstr>
      <vt:lpstr>PNR曲线——工作量与交付时间关系</vt:lpstr>
      <vt:lpstr>为软件项目定义任务集</vt:lpstr>
      <vt:lpstr>为软件项目定义任务集</vt:lpstr>
      <vt:lpstr>任务集举例</vt:lpstr>
      <vt:lpstr>任务集举例</vt:lpstr>
      <vt:lpstr>定义任务网络</vt:lpstr>
      <vt:lpstr>定义任务网络</vt:lpstr>
      <vt:lpstr>进度安排</vt:lpstr>
      <vt:lpstr>进度安排</vt:lpstr>
      <vt:lpstr>进度安排</vt:lpstr>
      <vt:lpstr>进度安排</vt:lpstr>
      <vt:lpstr>CPM法</vt:lpstr>
      <vt:lpstr>CPM法（II）</vt:lpstr>
      <vt:lpstr>CPM法（III）</vt:lpstr>
      <vt:lpstr>CPM法（例）</vt:lpstr>
      <vt:lpstr>PowerPoint 演示文稿</vt:lpstr>
      <vt:lpstr>CPM法(例2)</vt:lpstr>
      <vt:lpstr>PowerPoint 演示文稿</vt:lpstr>
      <vt:lpstr>PowerPoint 演示文稿</vt:lpstr>
      <vt:lpstr>资源调整</vt:lpstr>
      <vt:lpstr>资源调整（II）</vt:lpstr>
      <vt:lpstr>甘特图/时序图</vt:lpstr>
      <vt:lpstr>甘特图</vt:lpstr>
      <vt:lpstr>PowerPoint 演示文稿</vt:lpstr>
      <vt:lpstr>甘特图（III）</vt:lpstr>
      <vt:lpstr>跟踪进度</vt:lpstr>
      <vt:lpstr>跟踪进度</vt:lpstr>
      <vt:lpstr> 挣值分析</vt:lpstr>
      <vt:lpstr>挣值分析</vt:lpstr>
      <vt:lpstr>挣值分析(II)</vt:lpstr>
      <vt:lpstr>21.12(例)</vt:lpstr>
      <vt:lpstr>小结</vt:lpstr>
      <vt:lpstr>21.4例</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第十八章 项目进度安排</dc:title>
  <dc:creator>User</dc:creator>
  <cp:lastModifiedBy>dong zhang</cp:lastModifiedBy>
  <cp:revision>98</cp:revision>
  <dcterms:created xsi:type="dcterms:W3CDTF">2009-01-31T03:59:05Z</dcterms:created>
  <dcterms:modified xsi:type="dcterms:W3CDTF">2013-12-24T03:01:01Z</dcterms:modified>
</cp:coreProperties>
</file>