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58" r:id="rId3"/>
    <p:sldId id="257" r:id="rId4"/>
    <p:sldId id="279" r:id="rId5"/>
    <p:sldId id="268" r:id="rId6"/>
    <p:sldId id="264" r:id="rId7"/>
    <p:sldId id="261" r:id="rId8"/>
    <p:sldId id="262" r:id="rId9"/>
    <p:sldId id="263" r:id="rId10"/>
    <p:sldId id="265" r:id="rId11"/>
    <p:sldId id="266" r:id="rId12"/>
    <p:sldId id="272" r:id="rId13"/>
    <p:sldId id="277" r:id="rId14"/>
    <p:sldId id="278" r:id="rId15"/>
    <p:sldId id="280" r:id="rId16"/>
    <p:sldId id="269" r:id="rId17"/>
    <p:sldId id="260" r:id="rId18"/>
    <p:sldId id="275" r:id="rId19"/>
    <p:sldId id="282" r:id="rId20"/>
    <p:sldId id="276" r:id="rId21"/>
    <p:sldId id="283" r:id="rId22"/>
    <p:sldId id="286" r:id="rId23"/>
    <p:sldId id="267" r:id="rId24"/>
    <p:sldId id="285" r:id="rId25"/>
    <p:sldId id="284" r:id="rId26"/>
    <p:sldId id="287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A9D18E"/>
    <a:srgbClr val="E6AF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3882" autoAdjust="0"/>
  </p:normalViewPr>
  <p:slideViewPr>
    <p:cSldViewPr snapToGrid="0">
      <p:cViewPr varScale="1">
        <p:scale>
          <a:sx n="81" d="100"/>
          <a:sy n="81" d="100"/>
        </p:scale>
        <p:origin x="108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90796-9233-4796-A2A1-18281947C8B6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52735A89-C3AE-4CDF-8FB1-C4D6070BEE1D}">
      <dgm:prSet phldrT="[텍스트]" custT="1"/>
      <dgm:spPr/>
      <dgm:t>
        <a:bodyPr/>
        <a:lstStyle/>
        <a:p>
          <a:pPr latinLnBrk="1"/>
          <a:r>
            <a:rPr lang="ko-KR" altLang="en-US" sz="2000" b="1" dirty="0">
              <a:latin typeface="나눔스퀘어OTF ExtraBold"/>
            </a:rPr>
            <a:t>팀 매칭</a:t>
          </a:r>
        </a:p>
      </dgm:t>
    </dgm:pt>
    <dgm:pt modelId="{F277AF0D-C092-4D5C-AD6B-1CC1E570AAF7}" type="parTrans" cxnId="{A4E23179-A885-4AEA-AF94-74BC47CA33D6}">
      <dgm:prSet/>
      <dgm:spPr/>
      <dgm:t>
        <a:bodyPr/>
        <a:lstStyle/>
        <a:p>
          <a:pPr latinLnBrk="1"/>
          <a:endParaRPr lang="ko-KR" altLang="en-US" sz="2000" b="1">
            <a:latin typeface="나눔스퀘어OTF ExtraBold"/>
          </a:endParaRPr>
        </a:p>
      </dgm:t>
    </dgm:pt>
    <dgm:pt modelId="{097A7718-27E4-429E-B8F7-4AD0308D5B68}" type="sibTrans" cxnId="{A4E23179-A885-4AEA-AF94-74BC47CA33D6}">
      <dgm:prSet/>
      <dgm:spPr/>
      <dgm:t>
        <a:bodyPr/>
        <a:lstStyle/>
        <a:p>
          <a:pPr latinLnBrk="1"/>
          <a:endParaRPr lang="ko-KR" altLang="en-US" sz="2000" b="1">
            <a:latin typeface="나눔스퀘어OTF ExtraBold"/>
          </a:endParaRPr>
        </a:p>
      </dgm:t>
    </dgm:pt>
    <dgm:pt modelId="{08125CEA-6DA2-4FF4-8162-72DC6E6BC921}">
      <dgm:prSet phldrT="[텍스트]" custT="1"/>
      <dgm:spPr/>
      <dgm:t>
        <a:bodyPr/>
        <a:lstStyle/>
        <a:p>
          <a:pPr latinLnBrk="1"/>
          <a:r>
            <a:rPr lang="ko-KR" altLang="en-US" sz="2000" b="1" dirty="0">
              <a:latin typeface="나눔스퀘어OTF ExtraBold"/>
            </a:rPr>
            <a:t>게임 플레이</a:t>
          </a:r>
        </a:p>
      </dgm:t>
    </dgm:pt>
    <dgm:pt modelId="{B4923912-75F8-40F5-A8F1-97EFDE83BD5A}" type="parTrans" cxnId="{D87E0563-586A-4728-B3A5-D749511B586F}">
      <dgm:prSet/>
      <dgm:spPr/>
      <dgm:t>
        <a:bodyPr/>
        <a:lstStyle/>
        <a:p>
          <a:pPr latinLnBrk="1"/>
          <a:endParaRPr lang="ko-KR" altLang="en-US" sz="2000" b="1">
            <a:latin typeface="나눔스퀘어OTF ExtraBold"/>
          </a:endParaRPr>
        </a:p>
      </dgm:t>
    </dgm:pt>
    <dgm:pt modelId="{2A56CB92-F8DF-4478-A705-00D68932820C}" type="sibTrans" cxnId="{D87E0563-586A-4728-B3A5-D749511B586F}">
      <dgm:prSet/>
      <dgm:spPr/>
      <dgm:t>
        <a:bodyPr/>
        <a:lstStyle/>
        <a:p>
          <a:pPr latinLnBrk="1"/>
          <a:endParaRPr lang="ko-KR" altLang="en-US" sz="2000" b="1">
            <a:latin typeface="나눔스퀘어OTF ExtraBold"/>
          </a:endParaRPr>
        </a:p>
      </dgm:t>
    </dgm:pt>
    <dgm:pt modelId="{EF425AAF-D6AF-4270-AC62-A4EE5BA0D273}">
      <dgm:prSet phldrT="[텍스트]" custT="1"/>
      <dgm:spPr/>
      <dgm:t>
        <a:bodyPr/>
        <a:lstStyle/>
        <a:p>
          <a:pPr latinLnBrk="1"/>
          <a:r>
            <a:rPr lang="ko-KR" altLang="en-US" sz="2000" b="1" dirty="0">
              <a:latin typeface="나눔스퀘어OTF ExtraBold"/>
            </a:rPr>
            <a:t>랭킹 등록</a:t>
          </a:r>
        </a:p>
      </dgm:t>
    </dgm:pt>
    <dgm:pt modelId="{4BA1F3A3-6BAE-42F7-B625-E0DD873E8032}" type="parTrans" cxnId="{EBC28D22-C94B-49D7-859C-9AE4FA62C639}">
      <dgm:prSet/>
      <dgm:spPr/>
      <dgm:t>
        <a:bodyPr/>
        <a:lstStyle/>
        <a:p>
          <a:pPr latinLnBrk="1"/>
          <a:endParaRPr lang="ko-KR" altLang="en-US" sz="2000" b="1">
            <a:latin typeface="나눔스퀘어OTF ExtraBold"/>
          </a:endParaRPr>
        </a:p>
      </dgm:t>
    </dgm:pt>
    <dgm:pt modelId="{338754FE-8352-49F3-BDF6-2C80BEC36C8E}" type="sibTrans" cxnId="{EBC28D22-C94B-49D7-859C-9AE4FA62C639}">
      <dgm:prSet/>
      <dgm:spPr/>
      <dgm:t>
        <a:bodyPr/>
        <a:lstStyle/>
        <a:p>
          <a:pPr latinLnBrk="1"/>
          <a:endParaRPr lang="ko-KR" altLang="en-US" sz="2000" b="1">
            <a:latin typeface="나눔스퀘어OTF ExtraBold"/>
          </a:endParaRPr>
        </a:p>
      </dgm:t>
    </dgm:pt>
    <dgm:pt modelId="{1F0B1A10-3397-44CB-BFFE-B4A6ACC520AF}" type="pres">
      <dgm:prSet presAssocID="{C6390796-9233-4796-A2A1-18281947C8B6}" presName="Name0" presStyleCnt="0">
        <dgm:presLayoutVars>
          <dgm:dir/>
          <dgm:animLvl val="lvl"/>
          <dgm:resizeHandles val="exact"/>
        </dgm:presLayoutVars>
      </dgm:prSet>
      <dgm:spPr/>
    </dgm:pt>
    <dgm:pt modelId="{83ABA475-2F67-4F6B-BE89-A7ED4628215B}" type="pres">
      <dgm:prSet presAssocID="{52735A89-C3AE-4CDF-8FB1-C4D6070BEE1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B6AA224-7320-413C-BC56-93CA49E2E4DA}" type="pres">
      <dgm:prSet presAssocID="{097A7718-27E4-429E-B8F7-4AD0308D5B68}" presName="parTxOnlySpace" presStyleCnt="0"/>
      <dgm:spPr/>
    </dgm:pt>
    <dgm:pt modelId="{43FFBDBF-64D7-48AF-BF11-64B93F8BF50D}" type="pres">
      <dgm:prSet presAssocID="{08125CEA-6DA2-4FF4-8162-72DC6E6BC92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2A68D58-5601-45A8-A5F7-F8CCC2D6145B}" type="pres">
      <dgm:prSet presAssocID="{2A56CB92-F8DF-4478-A705-00D68932820C}" presName="parTxOnlySpace" presStyleCnt="0"/>
      <dgm:spPr/>
    </dgm:pt>
    <dgm:pt modelId="{A2B5093A-26CE-4D77-A261-09E55375D294}" type="pres">
      <dgm:prSet presAssocID="{EF425AAF-D6AF-4270-AC62-A4EE5BA0D27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BC28D22-C94B-49D7-859C-9AE4FA62C639}" srcId="{C6390796-9233-4796-A2A1-18281947C8B6}" destId="{EF425AAF-D6AF-4270-AC62-A4EE5BA0D273}" srcOrd="2" destOrd="0" parTransId="{4BA1F3A3-6BAE-42F7-B625-E0DD873E8032}" sibTransId="{338754FE-8352-49F3-BDF6-2C80BEC36C8E}"/>
    <dgm:cxn modelId="{30D5B52B-D0B6-4485-8C75-37B416FBF3BC}" type="presOf" srcId="{52735A89-C3AE-4CDF-8FB1-C4D6070BEE1D}" destId="{83ABA475-2F67-4F6B-BE89-A7ED4628215B}" srcOrd="0" destOrd="0" presId="urn:microsoft.com/office/officeart/2005/8/layout/chevron1"/>
    <dgm:cxn modelId="{D87E0563-586A-4728-B3A5-D749511B586F}" srcId="{C6390796-9233-4796-A2A1-18281947C8B6}" destId="{08125CEA-6DA2-4FF4-8162-72DC6E6BC921}" srcOrd="1" destOrd="0" parTransId="{B4923912-75F8-40F5-A8F1-97EFDE83BD5A}" sibTransId="{2A56CB92-F8DF-4478-A705-00D68932820C}"/>
    <dgm:cxn modelId="{AFE2CA66-9D6D-4A34-A34C-3CB1A35DAD04}" type="presOf" srcId="{C6390796-9233-4796-A2A1-18281947C8B6}" destId="{1F0B1A10-3397-44CB-BFFE-B4A6ACC520AF}" srcOrd="0" destOrd="0" presId="urn:microsoft.com/office/officeart/2005/8/layout/chevron1"/>
    <dgm:cxn modelId="{9ABAF649-3462-4778-8F83-C00FE57D8072}" type="presOf" srcId="{08125CEA-6DA2-4FF4-8162-72DC6E6BC921}" destId="{43FFBDBF-64D7-48AF-BF11-64B93F8BF50D}" srcOrd="0" destOrd="0" presId="urn:microsoft.com/office/officeart/2005/8/layout/chevron1"/>
    <dgm:cxn modelId="{A4E23179-A885-4AEA-AF94-74BC47CA33D6}" srcId="{C6390796-9233-4796-A2A1-18281947C8B6}" destId="{52735A89-C3AE-4CDF-8FB1-C4D6070BEE1D}" srcOrd="0" destOrd="0" parTransId="{F277AF0D-C092-4D5C-AD6B-1CC1E570AAF7}" sibTransId="{097A7718-27E4-429E-B8F7-4AD0308D5B68}"/>
    <dgm:cxn modelId="{68D3EBC4-1EDD-431D-A020-C217387BE79F}" type="presOf" srcId="{EF425AAF-D6AF-4270-AC62-A4EE5BA0D273}" destId="{A2B5093A-26CE-4D77-A261-09E55375D294}" srcOrd="0" destOrd="0" presId="urn:microsoft.com/office/officeart/2005/8/layout/chevron1"/>
    <dgm:cxn modelId="{A004F9EC-F1FC-4D36-8481-7395B1F81B95}" type="presParOf" srcId="{1F0B1A10-3397-44CB-BFFE-B4A6ACC520AF}" destId="{83ABA475-2F67-4F6B-BE89-A7ED4628215B}" srcOrd="0" destOrd="0" presId="urn:microsoft.com/office/officeart/2005/8/layout/chevron1"/>
    <dgm:cxn modelId="{131A0C77-4CC0-40C6-A926-C5E11233E3EC}" type="presParOf" srcId="{1F0B1A10-3397-44CB-BFFE-B4A6ACC520AF}" destId="{AB6AA224-7320-413C-BC56-93CA49E2E4DA}" srcOrd="1" destOrd="0" presId="urn:microsoft.com/office/officeart/2005/8/layout/chevron1"/>
    <dgm:cxn modelId="{ED11EB26-EB41-48FE-8BAA-7D1BBAC0B135}" type="presParOf" srcId="{1F0B1A10-3397-44CB-BFFE-B4A6ACC520AF}" destId="{43FFBDBF-64D7-48AF-BF11-64B93F8BF50D}" srcOrd="2" destOrd="0" presId="urn:microsoft.com/office/officeart/2005/8/layout/chevron1"/>
    <dgm:cxn modelId="{FF055084-3CE0-4748-BDDA-6CBF548C1B28}" type="presParOf" srcId="{1F0B1A10-3397-44CB-BFFE-B4A6ACC520AF}" destId="{C2A68D58-5601-45A8-A5F7-F8CCC2D6145B}" srcOrd="3" destOrd="0" presId="urn:microsoft.com/office/officeart/2005/8/layout/chevron1"/>
    <dgm:cxn modelId="{487B0FBA-9595-45AF-86EE-8E4597ECCE5F}" type="presParOf" srcId="{1F0B1A10-3397-44CB-BFFE-B4A6ACC520AF}" destId="{A2B5093A-26CE-4D77-A261-09E55375D29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BA475-2F67-4F6B-BE89-A7ED4628215B}">
      <dsp:nvSpPr>
        <dsp:cNvPr id="0" name=""/>
        <dsp:cNvSpPr/>
      </dsp:nvSpPr>
      <dsp:spPr>
        <a:xfrm>
          <a:off x="2310" y="1612663"/>
          <a:ext cx="2815028" cy="112601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>
              <a:latin typeface="나눔스퀘어OTF ExtraBold"/>
            </a:rPr>
            <a:t>팀 매칭</a:t>
          </a:r>
        </a:p>
      </dsp:txBody>
      <dsp:txXfrm>
        <a:off x="565316" y="1612663"/>
        <a:ext cx="1689017" cy="1126011"/>
      </dsp:txXfrm>
    </dsp:sp>
    <dsp:sp modelId="{43FFBDBF-64D7-48AF-BF11-64B93F8BF50D}">
      <dsp:nvSpPr>
        <dsp:cNvPr id="0" name=""/>
        <dsp:cNvSpPr/>
      </dsp:nvSpPr>
      <dsp:spPr>
        <a:xfrm>
          <a:off x="2535835" y="1612663"/>
          <a:ext cx="2815028" cy="112601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>
              <a:latin typeface="나눔스퀘어OTF ExtraBold"/>
            </a:rPr>
            <a:t>게임 플레이</a:t>
          </a:r>
        </a:p>
      </dsp:txBody>
      <dsp:txXfrm>
        <a:off x="3098841" y="1612663"/>
        <a:ext cx="1689017" cy="1126011"/>
      </dsp:txXfrm>
    </dsp:sp>
    <dsp:sp modelId="{A2B5093A-26CE-4D77-A261-09E55375D294}">
      <dsp:nvSpPr>
        <dsp:cNvPr id="0" name=""/>
        <dsp:cNvSpPr/>
      </dsp:nvSpPr>
      <dsp:spPr>
        <a:xfrm>
          <a:off x="5069361" y="1612663"/>
          <a:ext cx="2815028" cy="112601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>
              <a:latin typeface="나눔스퀘어OTF ExtraBold"/>
            </a:rPr>
            <a:t>랭킹 등록</a:t>
          </a:r>
        </a:p>
      </dsp:txBody>
      <dsp:txXfrm>
        <a:off x="5632367" y="1612663"/>
        <a:ext cx="1689017" cy="11260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2D8D-89EB-40AB-875E-012729E1223C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5FAC-508D-4FBA-A38D-EA76BAACEB3A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20A6-0DB3-4434-AFC7-E438E61513F1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6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C9EF-9CED-4EE9-9E9F-BA23C0BD25CE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C0DBE-0E4C-4088-B655-9EB33DFF1949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3B6C-38CB-4502-A547-819C438CC46A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254A-E657-469B-AA47-54C4C046F9E0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2C05-F2DD-4A49-9EF2-3C461DBD60F0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4B4F-E309-442A-B8F0-38C611EAF872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5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EE4B-25D7-4CB0-AF86-1F5A22A52D9E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0B69-9DB8-4E21-AD34-B2F92F5BE7B3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571D4-BF02-4706-BD62-AB56B52EE122}" type="datetime1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674027" y="2503761"/>
            <a:ext cx="4351869" cy="1214437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 err="1">
                <a:solidFill>
                  <a:schemeClr val="accent2"/>
                </a:solidFill>
                <a:latin typeface="+mj-ea"/>
              </a:rPr>
              <a:t>D</a:t>
            </a:r>
            <a:r>
              <a:rPr lang="en-US" altLang="ko-KR" sz="4800" b="1" dirty="0" err="1">
                <a:latin typeface="+mj-ea"/>
              </a:rPr>
              <a:t>ucky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D</a:t>
            </a:r>
            <a:r>
              <a:rPr lang="en-US" altLang="ko-KR" sz="4800" b="1" dirty="0" err="1">
                <a:latin typeface="+mj-ea"/>
              </a:rPr>
              <a:t>oggy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5930283"/>
            <a:ext cx="3703269" cy="927717"/>
          </a:xfrm>
        </p:spPr>
        <p:txBody>
          <a:bodyPr>
            <a:normAutofit/>
          </a:bodyPr>
          <a:lstStyle/>
          <a:p>
            <a:pPr algn="di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2015182016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손채영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di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2015184013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서채원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di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2015184024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지은혜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막힌 원호 7"/>
          <p:cNvSpPr/>
          <p:nvPr/>
        </p:nvSpPr>
        <p:spPr>
          <a:xfrm flipH="1">
            <a:off x="5867400" y="1242992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/>
          <p:cNvSpPr/>
          <p:nvPr/>
        </p:nvSpPr>
        <p:spPr>
          <a:xfrm flipH="1" flipV="1">
            <a:off x="5867400" y="2198115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263CEE5-34D4-4C06-95FB-0A64D3D8DE02}"/>
              </a:ext>
            </a:extLst>
          </p:cNvPr>
          <p:cNvSpPr/>
          <p:nvPr/>
        </p:nvSpPr>
        <p:spPr>
          <a:xfrm>
            <a:off x="133165" y="177552"/>
            <a:ext cx="2121763" cy="1216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E2B4616-11B1-48F4-A73E-835BE7DE245B}"/>
              </a:ext>
            </a:extLst>
          </p:cNvPr>
          <p:cNvSpPr/>
          <p:nvPr/>
        </p:nvSpPr>
        <p:spPr>
          <a:xfrm>
            <a:off x="257452" y="275208"/>
            <a:ext cx="1846556" cy="266330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지도교수 서명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0E7680-C789-4EC4-B578-AD1F9002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7CFC4E1-F238-47FC-B4DE-E7BE9500A8B7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B519E4B7-592E-4B80-A134-AAA7F52723CA}"/>
              </a:ext>
            </a:extLst>
          </p:cNvPr>
          <p:cNvSpPr/>
          <p:nvPr/>
        </p:nvSpPr>
        <p:spPr>
          <a:xfrm rot="16200000" flipV="1">
            <a:off x="4765868" y="410701"/>
            <a:ext cx="2074005" cy="4979961"/>
          </a:xfrm>
          <a:prstGeom prst="wedgeRectCallout">
            <a:avLst>
              <a:gd name="adj1" fmla="val -20434"/>
              <a:gd name="adj2" fmla="val 60386"/>
            </a:avLst>
          </a:prstGeom>
          <a:ln w="31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말풍선: 사각형 21">
            <a:extLst>
              <a:ext uri="{FF2B5EF4-FFF2-40B4-BE49-F238E27FC236}">
                <a16:creationId xmlns:a16="http://schemas.microsoft.com/office/drawing/2014/main" id="{ABF01419-35F7-43C6-A6EE-3AB6A129E5DC}"/>
              </a:ext>
            </a:extLst>
          </p:cNvPr>
          <p:cNvSpPr/>
          <p:nvPr/>
        </p:nvSpPr>
        <p:spPr>
          <a:xfrm rot="5400000" flipH="1" flipV="1">
            <a:off x="2342719" y="3240556"/>
            <a:ext cx="2240127" cy="4666284"/>
          </a:xfrm>
          <a:prstGeom prst="wedgeRectCallout">
            <a:avLst>
              <a:gd name="adj1" fmla="val -19578"/>
              <a:gd name="adj2" fmla="val 59740"/>
            </a:avLst>
          </a:prstGeom>
          <a:ln w="31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캐릭터 소개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20724D-7AFF-4B28-88A1-F3ABAC2F4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38" y="2129718"/>
            <a:ext cx="1945506" cy="19455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C545AF9-F8BB-4499-A1A1-7AEF73E24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100" y="4582136"/>
            <a:ext cx="1925043" cy="19671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0888D8A-8844-436E-AAF2-E1501A3D96EB}"/>
              </a:ext>
            </a:extLst>
          </p:cNvPr>
          <p:cNvSpPr txBox="1"/>
          <p:nvPr/>
        </p:nvSpPr>
        <p:spPr>
          <a:xfrm>
            <a:off x="3486660" y="2015231"/>
            <a:ext cx="46084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</a:t>
            </a:r>
            <a:r>
              <a:rPr lang="en-US" altLang="ko-KR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(Ducky)</a:t>
            </a:r>
          </a:p>
          <a:p>
            <a:endParaRPr lang="en-US" altLang="ko-KR" sz="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어린이 오리 모임의 우두머리 오리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</a:p>
          <a:p>
            <a:endParaRPr lang="en-US" altLang="ko-KR" sz="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자신이 오리로 태어난 것에 항상 감사하며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sz="16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오리로서의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자긍심이 있다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어린 시절을 도기와 함께 보냈고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앞으로도 언제나 함께 할 것이라는 믿음을 가지고 있다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C51A83-A4C3-419A-B4D7-9E124A41F6F4}"/>
              </a:ext>
            </a:extLst>
          </p:cNvPr>
          <p:cNvSpPr txBox="1"/>
          <p:nvPr/>
        </p:nvSpPr>
        <p:spPr>
          <a:xfrm>
            <a:off x="1324948" y="4582136"/>
            <a:ext cx="43234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도기</a:t>
            </a:r>
            <a:r>
              <a:rPr lang="en-US" altLang="ko-KR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(Doggy)</a:t>
            </a:r>
          </a:p>
          <a:p>
            <a:endParaRPr lang="en-US" altLang="ko-KR" sz="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</a:t>
            </a:r>
            <a:r>
              <a:rPr lang="ko-KR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어린이 오리 모임의 지킴이 강아지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endParaRPr lang="en-US" altLang="ko-KR" sz="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‘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지킴이 개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’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라는 명분으로 오리들을 지키고 있다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어릴 적 트라우마로 인해 수영을 너무나도 무서워한다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한 가지 단점이 있다면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귀여운 외모에 비해 분노 조절 장애가 있다는 것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분노가 끝까지 차면 아무도 말릴 수 없다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FA57EF-E3B6-4E07-B24D-3195E6C06077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322D235-A919-4411-9779-3AB6930C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62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캐릭터 설정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FFA4BB1-CE8B-4E93-BAF5-F6CBBEDE7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462594"/>
              </p:ext>
            </p:extLst>
          </p:nvPr>
        </p:nvGraphicFramePr>
        <p:xfrm>
          <a:off x="1079166" y="2125497"/>
          <a:ext cx="7175950" cy="4228451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97284">
                  <a:extLst>
                    <a:ext uri="{9D8B030D-6E8A-4147-A177-3AD203B41FA5}">
                      <a16:colId xmlns:a16="http://schemas.microsoft.com/office/drawing/2014/main" val="2104309546"/>
                    </a:ext>
                  </a:extLst>
                </a:gridCol>
                <a:gridCol w="2929276">
                  <a:extLst>
                    <a:ext uri="{9D8B030D-6E8A-4147-A177-3AD203B41FA5}">
                      <a16:colId xmlns:a16="http://schemas.microsoft.com/office/drawing/2014/main" val="1732278330"/>
                    </a:ext>
                  </a:extLst>
                </a:gridCol>
                <a:gridCol w="2949390">
                  <a:extLst>
                    <a:ext uri="{9D8B030D-6E8A-4147-A177-3AD203B41FA5}">
                      <a16:colId xmlns:a16="http://schemas.microsoft.com/office/drawing/2014/main" val="2868044861"/>
                    </a:ext>
                  </a:extLst>
                </a:gridCol>
              </a:tblGrid>
              <a:tr h="370449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더기</a:t>
                      </a:r>
                      <a:endParaRPr lang="ko-KR" altLang="en-US" sz="18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도기</a:t>
                      </a:r>
                      <a:endParaRPr lang="ko-KR" altLang="en-US" sz="18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046637"/>
                  </a:ext>
                </a:extLst>
              </a:tr>
              <a:tr h="685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궁극기</a:t>
                      </a:r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팀원의 모든 방해 효과 제거 및 치유 </a:t>
                      </a:r>
                      <a:r>
                        <a:rPr lang="en-US" altLang="ko-KR" sz="12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체력의 </a:t>
                      </a:r>
                      <a:r>
                        <a:rPr lang="en-US" altLang="ko-KR" sz="12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70%)</a:t>
                      </a:r>
                      <a:endParaRPr lang="ko-KR" altLang="en-US" sz="16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분노 효과 </a:t>
                      </a:r>
                      <a:endParaRPr lang="en-US" altLang="ko-KR" sz="16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자동 업어 주기 </a:t>
                      </a:r>
                      <a:r>
                        <a:rPr lang="en-US" altLang="ko-KR" sz="12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– </a:t>
                      </a:r>
                      <a:r>
                        <a:rPr lang="ko-KR" altLang="en-US" sz="12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무적</a:t>
                      </a:r>
                      <a:r>
                        <a:rPr lang="en-US" altLang="ko-KR" sz="12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  <a:r>
                        <a:rPr lang="ko-KR" altLang="en-US" sz="12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스피드 증가</a:t>
                      </a:r>
                      <a:r>
                        <a:rPr lang="en-US" altLang="ko-KR" sz="12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6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256924"/>
                  </a:ext>
                </a:extLst>
              </a:tr>
              <a:tr h="397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기본 공격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깃털 세례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물기</a:t>
                      </a:r>
                      <a:endParaRPr lang="ko-KR" altLang="en-US" sz="16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613034"/>
                  </a:ext>
                </a:extLst>
              </a:tr>
              <a:tr h="3917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비고 사항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원거리 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근거리 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816493"/>
                  </a:ext>
                </a:extLst>
              </a:tr>
              <a:tr h="39722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속도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Min : 3m/s, Max : 6m/s</a:t>
                      </a:r>
                      <a:endParaRPr lang="ko-KR" altLang="en-US" sz="16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111472"/>
                  </a:ext>
                </a:extLst>
              </a:tr>
              <a:tr h="39722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Min -&gt; Max </a:t>
                      </a:r>
                      <a:r>
                        <a:rPr lang="ko-KR" altLang="en-US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까지 가는데 </a:t>
                      </a:r>
                      <a:r>
                        <a:rPr lang="en-US" altLang="ko-KR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</a:t>
                      </a:r>
                      <a:r>
                        <a:rPr lang="ko-KR" altLang="en-US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초</a:t>
                      </a:r>
                      <a:r>
                        <a:rPr lang="en-US" altLang="ko-KR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가속도 </a:t>
                      </a:r>
                      <a:r>
                        <a:rPr lang="en-US" altLang="ko-KR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2m/s^2</a:t>
                      </a:r>
                      <a:endParaRPr lang="ko-KR" altLang="en-US" sz="16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768044"/>
                  </a:ext>
                </a:extLst>
              </a:tr>
              <a:tr h="39722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도기 분노 시 </a:t>
                      </a:r>
                      <a:r>
                        <a:rPr lang="en-US" altLang="ko-KR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9m/s</a:t>
                      </a:r>
                      <a:endParaRPr lang="ko-KR" altLang="en-US" sz="16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495640"/>
                  </a:ext>
                </a:extLst>
              </a:tr>
              <a:tr h="397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점프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</a:t>
                      </a:r>
                      <a:r>
                        <a:rPr lang="ko-KR" altLang="en-US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단 점프 </a:t>
                      </a:r>
                      <a:r>
                        <a:rPr lang="en-US" altLang="ko-KR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(1m)</a:t>
                      </a:r>
                      <a:endParaRPr lang="ko-KR" altLang="en-US" sz="16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</a:t>
                      </a:r>
                      <a:r>
                        <a:rPr lang="ko-KR" altLang="en-US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단 점프 </a:t>
                      </a:r>
                      <a:r>
                        <a:rPr lang="en-US" altLang="ko-KR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(2m)</a:t>
                      </a:r>
                      <a:endParaRPr lang="ko-KR" altLang="en-US" sz="16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487472"/>
                  </a:ext>
                </a:extLst>
              </a:tr>
              <a:tr h="397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수상 주행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O (5m/s)</a:t>
                      </a:r>
                      <a:endParaRPr lang="ko-KR" altLang="en-US" sz="16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X (</a:t>
                      </a:r>
                      <a:r>
                        <a:rPr lang="ko-KR" altLang="en-US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물 공포증</a:t>
                      </a:r>
                      <a:r>
                        <a:rPr lang="en-US" altLang="ko-KR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6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522110"/>
                  </a:ext>
                </a:extLst>
              </a:tr>
              <a:tr h="397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특징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가호 게이지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분노 게이지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8159185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12AAC41-9A73-41A5-836C-4C7E6A0AADCB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5C48F9C-A1B1-4802-A86E-39DF9751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899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793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맵 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산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1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1F23ED3-10CD-4EB8-B7F7-BDA9C69292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67" r="-933"/>
          <a:stretch/>
        </p:blipFill>
        <p:spPr>
          <a:xfrm>
            <a:off x="259231" y="2121960"/>
            <a:ext cx="8723902" cy="3596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B75ADE-3C05-408A-8D30-651075A9CD65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A2CB89-693E-4677-A101-9AE002FC44DE}"/>
              </a:ext>
            </a:extLst>
          </p:cNvPr>
          <p:cNvSpPr txBox="1"/>
          <p:nvPr/>
        </p:nvSpPr>
        <p:spPr>
          <a:xfrm>
            <a:off x="6897415" y="5741025"/>
            <a:ext cx="220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대략적인 맵 구상도 입니다</a:t>
            </a:r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12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F94F3D1-FFB6-410F-8907-86737494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21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793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맵 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얼음동굴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1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81BC-F9ED-4159-99E7-280787DF36D4}"/>
              </a:ext>
            </a:extLst>
          </p:cNvPr>
          <p:cNvSpPr txBox="1"/>
          <p:nvPr/>
        </p:nvSpPr>
        <p:spPr>
          <a:xfrm>
            <a:off x="465666" y="2494626"/>
            <a:ext cx="772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360A96-8C8D-47CB-843D-DB6F18F5F9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4" t="8152"/>
          <a:stretch/>
        </p:blipFill>
        <p:spPr>
          <a:xfrm>
            <a:off x="224874" y="2116675"/>
            <a:ext cx="8694252" cy="36272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A88ABB-D0FD-4436-BA93-C578313329E9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092310-02FC-4F1B-A012-323D047E8DDA}"/>
              </a:ext>
            </a:extLst>
          </p:cNvPr>
          <p:cNvSpPr txBox="1"/>
          <p:nvPr/>
        </p:nvSpPr>
        <p:spPr>
          <a:xfrm>
            <a:off x="6897415" y="5741025"/>
            <a:ext cx="220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대략적인 맵 구상도 입니다</a:t>
            </a:r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12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E049F93-AC4A-4262-B17E-B8EDCD22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983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807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장애물 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몬스터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21AA08E-0F71-46B9-958E-A420725CE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761879"/>
              </p:ext>
            </p:extLst>
          </p:nvPr>
        </p:nvGraphicFramePr>
        <p:xfrm>
          <a:off x="355601" y="2525895"/>
          <a:ext cx="2513520" cy="1249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917">
                  <a:extLst>
                    <a:ext uri="{9D8B030D-6E8A-4147-A177-3AD203B41FA5}">
                      <a16:colId xmlns:a16="http://schemas.microsoft.com/office/drawing/2014/main" val="2769159218"/>
                    </a:ext>
                  </a:extLst>
                </a:gridCol>
                <a:gridCol w="728201">
                  <a:extLst>
                    <a:ext uri="{9D8B030D-6E8A-4147-A177-3AD203B41FA5}">
                      <a16:colId xmlns:a16="http://schemas.microsoft.com/office/drawing/2014/main" val="3107749697"/>
                    </a:ext>
                  </a:extLst>
                </a:gridCol>
                <a:gridCol w="728201">
                  <a:extLst>
                    <a:ext uri="{9D8B030D-6E8A-4147-A177-3AD203B41FA5}">
                      <a16:colId xmlns:a16="http://schemas.microsoft.com/office/drawing/2014/main" val="717359489"/>
                    </a:ext>
                  </a:extLst>
                </a:gridCol>
                <a:gridCol w="728201">
                  <a:extLst>
                    <a:ext uri="{9D8B030D-6E8A-4147-A177-3AD203B41FA5}">
                      <a16:colId xmlns:a16="http://schemas.microsoft.com/office/drawing/2014/main" val="1690006197"/>
                    </a:ext>
                  </a:extLst>
                </a:gridCol>
              </a:tblGrid>
              <a:tr h="209485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길을 막음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넘어뜨림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데미지 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7309521"/>
                  </a:ext>
                </a:extLst>
              </a:tr>
              <a:tr h="317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(1)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0564799"/>
                  </a:ext>
                </a:extLst>
              </a:tr>
              <a:tr h="317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(2)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9092072"/>
                  </a:ext>
                </a:extLst>
              </a:tr>
              <a:tr h="317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(3)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78243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83E6F1-C905-4990-927E-1215CDB35AAE}"/>
              </a:ext>
            </a:extLst>
          </p:cNvPr>
          <p:cNvSpPr txBox="1"/>
          <p:nvPr/>
        </p:nvSpPr>
        <p:spPr>
          <a:xfrm>
            <a:off x="1289195" y="21217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4EC24F7-945C-4693-A04D-2E6159845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70496"/>
              </p:ext>
            </p:extLst>
          </p:nvPr>
        </p:nvGraphicFramePr>
        <p:xfrm>
          <a:off x="3308067" y="1812673"/>
          <a:ext cx="5649953" cy="1815484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06689">
                  <a:extLst>
                    <a:ext uri="{9D8B030D-6E8A-4147-A177-3AD203B41FA5}">
                      <a16:colId xmlns:a16="http://schemas.microsoft.com/office/drawing/2014/main" val="3958625455"/>
                    </a:ext>
                  </a:extLst>
                </a:gridCol>
                <a:gridCol w="976584">
                  <a:extLst>
                    <a:ext uri="{9D8B030D-6E8A-4147-A177-3AD203B41FA5}">
                      <a16:colId xmlns:a16="http://schemas.microsoft.com/office/drawing/2014/main" val="199686159"/>
                    </a:ext>
                  </a:extLst>
                </a:gridCol>
                <a:gridCol w="762956">
                  <a:extLst>
                    <a:ext uri="{9D8B030D-6E8A-4147-A177-3AD203B41FA5}">
                      <a16:colId xmlns:a16="http://schemas.microsoft.com/office/drawing/2014/main" val="135751370"/>
                    </a:ext>
                  </a:extLst>
                </a:gridCol>
                <a:gridCol w="488291">
                  <a:extLst>
                    <a:ext uri="{9D8B030D-6E8A-4147-A177-3AD203B41FA5}">
                      <a16:colId xmlns:a16="http://schemas.microsoft.com/office/drawing/2014/main" val="3941067305"/>
                    </a:ext>
                  </a:extLst>
                </a:gridCol>
                <a:gridCol w="2915433">
                  <a:extLst>
                    <a:ext uri="{9D8B030D-6E8A-4147-A177-3AD203B41FA5}">
                      <a16:colId xmlns:a16="http://schemas.microsoft.com/office/drawing/2014/main" val="2911761811"/>
                    </a:ext>
                  </a:extLst>
                </a:gridCol>
              </a:tblGrid>
              <a:tr h="312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유형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이름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공격력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HP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특징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944451"/>
                  </a:ext>
                </a:extLst>
              </a:tr>
              <a:tr h="312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ea typeface="나눔스퀘어OTF" panose="020B0600000101010101"/>
                        </a:rPr>
                        <a:t>(1)</a:t>
                      </a:r>
                      <a:endParaRPr lang="ko-KR" altLang="en-US" sz="1200" b="1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나무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0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762065"/>
                  </a:ext>
                </a:extLst>
              </a:tr>
              <a:tr h="31258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ea typeface="나눔스퀘어OTF" panose="020B0600000101010101"/>
                        </a:rPr>
                        <a:t>(2)</a:t>
                      </a:r>
                      <a:endParaRPr lang="ko-KR" altLang="en-US" sz="1200" b="1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벌집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0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a typeface="나눔스퀘어OTF" panose="020B0600000101010101"/>
                        </a:rPr>
                        <a:t>나무와 부딪힐 때 랜덤 확률로 떨어짐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515826"/>
                  </a:ext>
                </a:extLst>
              </a:tr>
              <a:tr h="3125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덫</a:t>
                      </a:r>
                    </a:p>
                  </a:txBody>
                  <a:tcPr marL="99693" marR="99693" marT="49846" marB="4984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0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a typeface="나눔스퀘어OTF" panose="020B0600000101010101"/>
                        </a:rPr>
                        <a:t>보통 장애물 바로 뒤쪽에 숨겨져 있음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064250"/>
                  </a:ext>
                </a:extLst>
              </a:tr>
              <a:tr h="15629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ea typeface="나눔스퀘어OTF" panose="020B0600000101010101"/>
                        </a:rPr>
                        <a:t>(3)</a:t>
                      </a:r>
                      <a:endParaRPr lang="ko-KR" altLang="en-US" sz="1200" b="1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구렁이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10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50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기어 다님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019499"/>
                  </a:ext>
                </a:extLst>
              </a:tr>
              <a:tr h="1562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독버섯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5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보통 장애물 바로 뒤쪽에 숨겨져 있음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44359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BA147A0-E900-4332-ADE1-884D82920908}"/>
              </a:ext>
            </a:extLst>
          </p:cNvPr>
          <p:cNvSpPr txBox="1"/>
          <p:nvPr/>
        </p:nvSpPr>
        <p:spPr>
          <a:xfrm>
            <a:off x="3186362" y="1384326"/>
            <a:ext cx="110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</a:t>
            </a:r>
            <a:r>
              <a:rPr lang="en-US" altLang="ko-KR"/>
              <a:t>) </a:t>
            </a:r>
            <a:r>
              <a:rPr lang="ko-KR" altLang="en-US" dirty="0"/>
              <a:t>산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483A030-E0CE-4C00-B785-B39B27D27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274395"/>
              </p:ext>
            </p:extLst>
          </p:nvPr>
        </p:nvGraphicFramePr>
        <p:xfrm>
          <a:off x="3267349" y="4333022"/>
          <a:ext cx="5649952" cy="2424274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06689">
                  <a:extLst>
                    <a:ext uri="{9D8B030D-6E8A-4147-A177-3AD203B41FA5}">
                      <a16:colId xmlns:a16="http://schemas.microsoft.com/office/drawing/2014/main" val="3958625455"/>
                    </a:ext>
                  </a:extLst>
                </a:gridCol>
                <a:gridCol w="1031855">
                  <a:extLst>
                    <a:ext uri="{9D8B030D-6E8A-4147-A177-3AD203B41FA5}">
                      <a16:colId xmlns:a16="http://schemas.microsoft.com/office/drawing/2014/main" val="199686159"/>
                    </a:ext>
                  </a:extLst>
                </a:gridCol>
                <a:gridCol w="707684">
                  <a:extLst>
                    <a:ext uri="{9D8B030D-6E8A-4147-A177-3AD203B41FA5}">
                      <a16:colId xmlns:a16="http://schemas.microsoft.com/office/drawing/2014/main" val="135751370"/>
                    </a:ext>
                  </a:extLst>
                </a:gridCol>
                <a:gridCol w="488291">
                  <a:extLst>
                    <a:ext uri="{9D8B030D-6E8A-4147-A177-3AD203B41FA5}">
                      <a16:colId xmlns:a16="http://schemas.microsoft.com/office/drawing/2014/main" val="3941067305"/>
                    </a:ext>
                  </a:extLst>
                </a:gridCol>
                <a:gridCol w="2915433">
                  <a:extLst>
                    <a:ext uri="{9D8B030D-6E8A-4147-A177-3AD203B41FA5}">
                      <a16:colId xmlns:a16="http://schemas.microsoft.com/office/drawing/2014/main" val="2911761811"/>
                    </a:ext>
                  </a:extLst>
                </a:gridCol>
              </a:tblGrid>
              <a:tr h="311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유형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이름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공격력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HP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특징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944451"/>
                  </a:ext>
                </a:extLst>
              </a:tr>
              <a:tr h="311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ea typeface="나눔스퀘어OTF" panose="020B0600000101010101"/>
                        </a:rPr>
                        <a:t>(1)</a:t>
                      </a:r>
                      <a:endParaRPr lang="ko-KR" altLang="en-US" sz="1200" b="1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종유석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0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길을 크게 막고 있음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762065"/>
                  </a:ext>
                </a:extLst>
              </a:tr>
              <a:tr h="31120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ea typeface="나눔스퀘어OTF" panose="020B0600000101010101"/>
                        </a:rPr>
                        <a:t>(2)</a:t>
                      </a:r>
                      <a:endParaRPr lang="ko-KR" altLang="en-US" sz="1200" b="1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ea typeface="나눔스퀘어OTF" panose="020B0600000101010101"/>
                        </a:rPr>
                        <a:t>박쥐떼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0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a typeface="나눔스퀘어OTF" panose="020B0600000101010101"/>
                        </a:rPr>
                        <a:t>떼로 날아와서 피하지 못하면 상태 이상을 줌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515826"/>
                  </a:ext>
                </a:extLst>
              </a:tr>
              <a:tr h="31120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고드름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0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a typeface="나눔스퀘어OTF" panose="020B0600000101010101"/>
                        </a:rPr>
                        <a:t>위에서 아래로 떨어짐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064250"/>
                  </a:ext>
                </a:extLst>
              </a:tr>
              <a:tr h="71401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ea typeface="나눔스퀘어OTF" panose="020B0600000101010101"/>
                        </a:rPr>
                        <a:t>(3)</a:t>
                      </a:r>
                      <a:endParaRPr lang="ko-KR" altLang="en-US" sz="1200" b="1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오리 유령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10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50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a typeface="나눔스퀘어OTF" panose="020B0600000101010101"/>
                        </a:rPr>
                        <a:t>해골 가까이에 도달하면 유령이 나옴</a:t>
                      </a:r>
                      <a:r>
                        <a:rPr lang="en-US" altLang="ko-KR" sz="1200" dirty="0">
                          <a:ea typeface="나눔스퀘어OTF" panose="020B0600000101010101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a typeface="나눔스퀘어OTF" panose="020B0600000101010101"/>
                        </a:rPr>
                        <a:t>도기만 공격함</a:t>
                      </a:r>
                      <a:endParaRPr lang="en-US" altLang="ko-KR" sz="1200" dirty="0">
                        <a:ea typeface="나눔스퀘어OTF" panose="020B0600000101010101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a typeface="나눔스퀘어OTF" panose="020B0600000101010101"/>
                        </a:rPr>
                        <a:t>공격 즉시 </a:t>
                      </a:r>
                      <a:r>
                        <a:rPr lang="ko-KR" altLang="en-US" sz="1200" dirty="0" err="1">
                          <a:ea typeface="나눔스퀘어OTF" panose="020B0600000101010101"/>
                        </a:rPr>
                        <a:t>더기가</a:t>
                      </a:r>
                      <a:r>
                        <a:rPr lang="ko-KR" altLang="en-US" sz="1200" dirty="0">
                          <a:ea typeface="나눔스퀘어OTF" panose="020B0600000101010101"/>
                        </a:rPr>
                        <a:t> 몸으로 막으면 무효화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019499"/>
                  </a:ext>
                </a:extLst>
              </a:tr>
              <a:tr h="3112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흑화 </a:t>
                      </a:r>
                      <a:r>
                        <a:rPr lang="ko-KR" altLang="en-US" sz="1200" dirty="0" err="1">
                          <a:ea typeface="나눔스퀘어OTF" panose="020B0600000101010101"/>
                        </a:rPr>
                        <a:t>더기</a:t>
                      </a:r>
                      <a:r>
                        <a:rPr lang="ko-KR" altLang="en-US" sz="1200" dirty="0">
                          <a:ea typeface="나눔스퀘어OTF" panose="020B0600000101010101"/>
                        </a:rPr>
                        <a:t> 갓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10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60</a:t>
                      </a:r>
                      <a:endParaRPr lang="ko-KR" altLang="en-US" sz="1200" dirty="0">
                        <a:ea typeface="나눔스퀘어OTF" panose="020B0600000101010101"/>
                      </a:endParaRP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a typeface="나눔스퀘어OTF" panose="020B0600000101010101"/>
                        </a:rPr>
                        <a:t>마지막 최종보스</a:t>
                      </a:r>
                    </a:p>
                  </a:txBody>
                  <a:tcPr marL="99693" marR="99693" marT="49846" marB="49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68260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D9F4577-2A13-412B-821B-40187BBBD7CA}"/>
              </a:ext>
            </a:extLst>
          </p:cNvPr>
          <p:cNvSpPr txBox="1"/>
          <p:nvPr/>
        </p:nvSpPr>
        <p:spPr>
          <a:xfrm>
            <a:off x="3145644" y="3904674"/>
            <a:ext cx="158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(2) </a:t>
            </a:r>
            <a:r>
              <a:rPr lang="ko-KR" altLang="en-US" dirty="0"/>
              <a:t>얼음동굴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81F1E2-55DC-4AA9-A473-E3829CDEB378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BFD5651-9AD1-41BD-B727-FE9AFE8D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C49CCD-797A-4F59-AA91-FF339DBDCACF}"/>
              </a:ext>
            </a:extLst>
          </p:cNvPr>
          <p:cNvSpPr txBox="1"/>
          <p:nvPr/>
        </p:nvSpPr>
        <p:spPr>
          <a:xfrm>
            <a:off x="237066" y="3963690"/>
            <a:ext cx="263205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sz="1100" dirty="0"/>
              <a:t>공격해도 없앨 수 없는 고정 타입</a:t>
            </a:r>
            <a:r>
              <a:rPr lang="en-US" altLang="ko-KR" sz="1100" dirty="0"/>
              <a:t>.</a:t>
            </a:r>
          </a:p>
          <a:p>
            <a:pPr marL="342900" indent="-342900">
              <a:buAutoNum type="arabicParenBoth"/>
            </a:pPr>
            <a:r>
              <a:rPr lang="ko-KR" altLang="en-US" sz="1100" dirty="0"/>
              <a:t>피하지 못하면 상태 이상을 주는 타입</a:t>
            </a:r>
            <a:r>
              <a:rPr lang="en-US" altLang="ko-KR" sz="1100" dirty="0"/>
              <a:t>.</a:t>
            </a:r>
          </a:p>
          <a:p>
            <a:pPr marL="342900" indent="-342900">
              <a:buAutoNum type="arabicParenBoth"/>
            </a:pPr>
            <a:r>
              <a:rPr lang="ko-KR" altLang="en-US" sz="1100" dirty="0"/>
              <a:t>데미지를 공격력만큼 주는 공격 타입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92605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조작법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E1CA0C-BB05-4B36-8B50-37A19EF1F0F0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E0AB90-4079-4332-9BCC-EBB154D3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269682-B976-4167-8EDD-9F21C2A16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83" y="2255733"/>
            <a:ext cx="7348725" cy="3490644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741BBAE-B22D-409C-BDE5-768111AF971C}"/>
              </a:ext>
            </a:extLst>
          </p:cNvPr>
          <p:cNvSpPr/>
          <p:nvPr/>
        </p:nvSpPr>
        <p:spPr>
          <a:xfrm>
            <a:off x="2137124" y="4563035"/>
            <a:ext cx="534358" cy="53788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C76DD0B-8075-49CC-96B8-5F795E2B8C2B}"/>
              </a:ext>
            </a:extLst>
          </p:cNvPr>
          <p:cNvSpPr/>
          <p:nvPr/>
        </p:nvSpPr>
        <p:spPr>
          <a:xfrm>
            <a:off x="3132206" y="5039765"/>
            <a:ext cx="2533488" cy="60800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4531638-4071-4244-B296-7B1C75090289}"/>
              </a:ext>
            </a:extLst>
          </p:cNvPr>
          <p:cNvSpPr/>
          <p:nvPr/>
        </p:nvSpPr>
        <p:spPr>
          <a:xfrm>
            <a:off x="6759388" y="5316071"/>
            <a:ext cx="1488141" cy="33169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C7CAB62-5AE6-4B77-AC6A-F36223447F73}"/>
              </a:ext>
            </a:extLst>
          </p:cNvPr>
          <p:cNvSpPr/>
          <p:nvPr/>
        </p:nvSpPr>
        <p:spPr>
          <a:xfrm>
            <a:off x="7236279" y="5039764"/>
            <a:ext cx="534358" cy="276307"/>
          </a:xfrm>
          <a:prstGeom prst="roundRect">
            <a:avLst>
              <a:gd name="adj" fmla="val 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20B947-8EE2-4809-BCE8-96BF794F8A84}"/>
              </a:ext>
            </a:extLst>
          </p:cNvPr>
          <p:cNvSpPr txBox="1"/>
          <p:nvPr/>
        </p:nvSpPr>
        <p:spPr>
          <a:xfrm>
            <a:off x="4059838" y="5177917"/>
            <a:ext cx="67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점프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F25FD4-C57C-4FE2-8A7D-B6DCD902E31F}"/>
              </a:ext>
            </a:extLst>
          </p:cNvPr>
          <p:cNvSpPr txBox="1"/>
          <p:nvPr/>
        </p:nvSpPr>
        <p:spPr>
          <a:xfrm>
            <a:off x="7163680" y="5217459"/>
            <a:ext cx="67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A18976-B3CE-45B7-801E-6E1331AE733D}"/>
              </a:ext>
            </a:extLst>
          </p:cNvPr>
          <p:cNvSpPr txBox="1"/>
          <p:nvPr/>
        </p:nvSpPr>
        <p:spPr>
          <a:xfrm>
            <a:off x="2065191" y="4673324"/>
            <a:ext cx="67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공격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C612D60-714C-4132-82FC-4562BF5ACB94}"/>
              </a:ext>
            </a:extLst>
          </p:cNvPr>
          <p:cNvSpPr/>
          <p:nvPr/>
        </p:nvSpPr>
        <p:spPr>
          <a:xfrm>
            <a:off x="2634665" y="4589048"/>
            <a:ext cx="534358" cy="53788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1CE057-2C4E-4A4E-A5EE-7DAA9366E9EF}"/>
              </a:ext>
            </a:extLst>
          </p:cNvPr>
          <p:cNvSpPr txBox="1"/>
          <p:nvPr/>
        </p:nvSpPr>
        <p:spPr>
          <a:xfrm>
            <a:off x="2527107" y="4662581"/>
            <a:ext cx="94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궁극기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90642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UI</a:t>
            </a:r>
            <a:endParaRPr lang="ko-KR" altLang="en-US" sz="1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267D01-C2FD-4C05-8ECD-F5F4B21D88EB}"/>
              </a:ext>
            </a:extLst>
          </p:cNvPr>
          <p:cNvPicPr/>
          <p:nvPr/>
        </p:nvPicPr>
        <p:blipFill rotWithShape="1">
          <a:blip r:embed="rId2"/>
          <a:srcRect l="15703" t="20833" r="17734" b="12361"/>
          <a:stretch/>
        </p:blipFill>
        <p:spPr>
          <a:xfrm>
            <a:off x="1328703" y="2549677"/>
            <a:ext cx="6784909" cy="38089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A18976-B3CE-45B7-801E-6E1331AE733D}"/>
              </a:ext>
            </a:extLst>
          </p:cNvPr>
          <p:cNvSpPr txBox="1"/>
          <p:nvPr/>
        </p:nvSpPr>
        <p:spPr>
          <a:xfrm>
            <a:off x="4169673" y="2180345"/>
            <a:ext cx="143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경과시간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475ACD-9265-4B67-B384-31D87196319E}"/>
              </a:ext>
            </a:extLst>
          </p:cNvPr>
          <p:cNvSpPr txBox="1"/>
          <p:nvPr/>
        </p:nvSpPr>
        <p:spPr>
          <a:xfrm>
            <a:off x="2245704" y="3286275"/>
            <a:ext cx="1435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스킬 게이지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4FAA68-3D24-4290-913F-F7862473EC81}"/>
              </a:ext>
            </a:extLst>
          </p:cNvPr>
          <p:cNvSpPr txBox="1"/>
          <p:nvPr/>
        </p:nvSpPr>
        <p:spPr>
          <a:xfrm>
            <a:off x="880105" y="3306518"/>
            <a:ext cx="485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HP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36DE240-B961-40F0-A676-6B2FEFE77D8C}"/>
              </a:ext>
            </a:extLst>
          </p:cNvPr>
          <p:cNvCxnSpPr/>
          <p:nvPr/>
        </p:nvCxnSpPr>
        <p:spPr>
          <a:xfrm flipH="1" flipV="1">
            <a:off x="2245704" y="3136739"/>
            <a:ext cx="312301" cy="14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5248F47-5466-450E-9D20-0516A44C86E8}"/>
              </a:ext>
            </a:extLst>
          </p:cNvPr>
          <p:cNvCxnSpPr>
            <a:cxnSpLocks/>
          </p:cNvCxnSpPr>
          <p:nvPr/>
        </p:nvCxnSpPr>
        <p:spPr>
          <a:xfrm flipH="1">
            <a:off x="2245704" y="3563274"/>
            <a:ext cx="312301" cy="14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BF403C6-C6E3-4488-898D-867B9C1407DC}"/>
              </a:ext>
            </a:extLst>
          </p:cNvPr>
          <p:cNvCxnSpPr>
            <a:cxnSpLocks/>
          </p:cNvCxnSpPr>
          <p:nvPr/>
        </p:nvCxnSpPr>
        <p:spPr>
          <a:xfrm flipV="1">
            <a:off x="1122745" y="3113769"/>
            <a:ext cx="536722" cy="172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6E489B2-35F8-45DF-A340-AAB3C631FD7F}"/>
              </a:ext>
            </a:extLst>
          </p:cNvPr>
          <p:cNvCxnSpPr>
            <a:cxnSpLocks/>
          </p:cNvCxnSpPr>
          <p:nvPr/>
        </p:nvCxnSpPr>
        <p:spPr>
          <a:xfrm>
            <a:off x="1122745" y="3571727"/>
            <a:ext cx="485280" cy="14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83AF6A5-AE49-4B03-8C0A-FFCE3FD4C98C}"/>
              </a:ext>
            </a:extLst>
          </p:cNvPr>
          <p:cNvSpPr txBox="1"/>
          <p:nvPr/>
        </p:nvSpPr>
        <p:spPr>
          <a:xfrm>
            <a:off x="7097667" y="5758851"/>
            <a:ext cx="143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미니맵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E1CA0C-BB05-4B36-8B50-37A19EF1F0F0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815626A-ACE2-42AB-B87E-B9183690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085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6FF0939-0489-44E0-AE65-853BC658BD71}"/>
              </a:ext>
            </a:extLst>
          </p:cNvPr>
          <p:cNvSpPr/>
          <p:nvPr/>
        </p:nvSpPr>
        <p:spPr>
          <a:xfrm>
            <a:off x="792671" y="3411278"/>
            <a:ext cx="2346197" cy="27752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514823"/>
              </p:ext>
            </p:extLst>
          </p:nvPr>
        </p:nvGraphicFramePr>
        <p:xfrm>
          <a:off x="628650" y="508687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막힌 원호 10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32C8BC-0E84-46C8-AA93-6E606DB28FA2}"/>
              </a:ext>
            </a:extLst>
          </p:cNvPr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29855A1-C992-454B-9FE6-88C72E36359A}"/>
              </a:ext>
            </a:extLst>
          </p:cNvPr>
          <p:cNvSpPr txBox="1">
            <a:spLocks/>
          </p:cNvSpPr>
          <p:nvPr/>
        </p:nvSpPr>
        <p:spPr>
          <a:xfrm>
            <a:off x="332317" y="1017060"/>
            <a:ext cx="3520016" cy="26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D5E94C-4D49-418B-B7DF-A57407A174EA}"/>
              </a:ext>
            </a:extLst>
          </p:cNvPr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진행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CF66F-9C4E-4ED4-B0BF-B532A56C0A64}"/>
              </a:ext>
            </a:extLst>
          </p:cNvPr>
          <p:cNvSpPr txBox="1"/>
          <p:nvPr/>
        </p:nvSpPr>
        <p:spPr>
          <a:xfrm>
            <a:off x="914590" y="4156346"/>
            <a:ext cx="21023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두 명의 클라이언트가 접속하면 각자의 역할을 정한다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Stage1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부터 시작한다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87AD94-7511-4E83-9A24-2EE45AD2F110}"/>
              </a:ext>
            </a:extLst>
          </p:cNvPr>
          <p:cNvSpPr/>
          <p:nvPr/>
        </p:nvSpPr>
        <p:spPr>
          <a:xfrm>
            <a:off x="3411093" y="3411278"/>
            <a:ext cx="2346197" cy="2775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1E3AF2-E1E2-427F-BD3F-4938094F2895}"/>
              </a:ext>
            </a:extLst>
          </p:cNvPr>
          <p:cNvSpPr txBox="1"/>
          <p:nvPr/>
        </p:nvSpPr>
        <p:spPr>
          <a:xfrm>
            <a:off x="3533012" y="3707395"/>
            <a:ext cx="21023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Game</a:t>
            </a:r>
            <a:r>
              <a:rPr lang="ko-KR" altLang="en-US" sz="14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4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Over </a:t>
            </a:r>
            <a:r>
              <a:rPr lang="ko-KR" altLang="en-US" sz="14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조건</a:t>
            </a:r>
            <a:endParaRPr lang="en-US" altLang="ko-KR" sz="14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둘 중 한 명의 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hp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가 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0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 된다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- 4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분 이내에 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Stage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하나를 완주하지 못한다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en-US" altLang="ko-KR" sz="14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Game Clear </a:t>
            </a:r>
            <a:r>
              <a:rPr lang="ko-KR" altLang="en-US" sz="14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조건</a:t>
            </a:r>
            <a:endParaRPr lang="en-US" altLang="ko-KR" sz="14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Stage2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마지막 보스를 물리친다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endParaRPr lang="ko-KR" altLang="en-US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ED81D3-05C2-4A03-B3A8-94ADD0FF44FF}"/>
              </a:ext>
            </a:extLst>
          </p:cNvPr>
          <p:cNvSpPr/>
          <p:nvPr/>
        </p:nvSpPr>
        <p:spPr>
          <a:xfrm>
            <a:off x="5978079" y="3387921"/>
            <a:ext cx="2346197" cy="27752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6ECCB5-522D-423C-963E-BE946E64AC73}"/>
              </a:ext>
            </a:extLst>
          </p:cNvPr>
          <p:cNvSpPr txBox="1"/>
          <p:nvPr/>
        </p:nvSpPr>
        <p:spPr>
          <a:xfrm>
            <a:off x="6053623" y="3940901"/>
            <a:ext cx="21023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게임이 종료될 때 자동으로 랭킹이 등록된다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</a:p>
          <a:p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Game Clear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여부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경과 시간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남은 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hp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합산하여 점수로 계산 후 랭킹에 등록한다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종료 후 랭킹 화면이 보여진다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29B7D4-9B29-427E-A9CC-43382D959CF7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CC232A-DBDA-4A33-B16F-41BE6F37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034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타 게임과의 차별성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BF335-A310-4E17-A635-70CBCEFC4D42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0EC627-70B1-4D95-8D70-F614A66B02D4}"/>
              </a:ext>
            </a:extLst>
          </p:cNvPr>
          <p:cNvSpPr/>
          <p:nvPr/>
        </p:nvSpPr>
        <p:spPr>
          <a:xfrm>
            <a:off x="1456266" y="1993581"/>
            <a:ext cx="4038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ea typeface="나눔스퀘어OTF" panose="020B0600000101010101"/>
              </a:rPr>
              <a:t>유사 게임 </a:t>
            </a:r>
            <a:r>
              <a:rPr lang="en-US" altLang="ko-KR" dirty="0">
                <a:ea typeface="나눔스퀘어OTF" panose="020B0600000101010101"/>
              </a:rPr>
              <a:t>– </a:t>
            </a:r>
            <a:r>
              <a:rPr lang="ko-KR" altLang="en-US" dirty="0" err="1">
                <a:ea typeface="나눔스퀘어OTF" panose="020B0600000101010101"/>
              </a:rPr>
              <a:t>테일즈런너</a:t>
            </a:r>
            <a:r>
              <a:rPr lang="ko-KR" altLang="en-US" dirty="0">
                <a:ea typeface="나눔스퀘어OTF" panose="020B0600000101010101"/>
              </a:rPr>
              <a:t> </a:t>
            </a:r>
            <a:r>
              <a:rPr lang="en-US" altLang="ko-KR" dirty="0">
                <a:ea typeface="나눔스퀘어OTF" panose="020B0600000101010101"/>
              </a:rPr>
              <a:t>(‘</a:t>
            </a:r>
            <a:r>
              <a:rPr lang="ko-KR" altLang="en-US" sz="1600" dirty="0">
                <a:ea typeface="나눔스퀘어OTF" panose="020B0600000101010101"/>
              </a:rPr>
              <a:t>토끼와 거북이</a:t>
            </a:r>
            <a:r>
              <a:rPr lang="en-US" altLang="ko-KR" sz="1600" dirty="0">
                <a:ea typeface="나눔스퀘어OTF" panose="020B0600000101010101"/>
              </a:rPr>
              <a:t>’</a:t>
            </a:r>
            <a:r>
              <a:rPr lang="ko-KR" altLang="en-US" sz="1600" dirty="0">
                <a:ea typeface="나눔스퀘어OTF" panose="020B0600000101010101"/>
              </a:rPr>
              <a:t> 맵</a:t>
            </a:r>
            <a:r>
              <a:rPr lang="en-US" altLang="ko-KR" sz="1600" dirty="0">
                <a:ea typeface="나눔스퀘어OTF" panose="020B0600000101010101"/>
              </a:rPr>
              <a:t>)</a:t>
            </a:r>
            <a:endParaRPr lang="ko-KR" altLang="en-US" dirty="0">
              <a:ea typeface="나눔스퀘어OTF" panose="020B0600000101010101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EAB4F7F-E950-4D78-8818-4D1310A6021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33" y="2419379"/>
            <a:ext cx="5984934" cy="336506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A7ED7C-5112-4A07-9FC4-FEEDA7535EDC}"/>
              </a:ext>
            </a:extLst>
          </p:cNvPr>
          <p:cNvSpPr/>
          <p:nvPr/>
        </p:nvSpPr>
        <p:spPr>
          <a:xfrm>
            <a:off x="1459757" y="5906579"/>
            <a:ext cx="672178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- 2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명의 플레이어가 한 팀이 되어</a:t>
            </a:r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토끼와 거북이가 같이 달리는 형태</a:t>
            </a: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sz="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선두 주자를 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‘</a:t>
            </a:r>
            <a:r>
              <a:rPr lang="ko-KR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리더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’</a:t>
            </a:r>
            <a:r>
              <a:rPr lang="ko-KR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 칭하고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지형에 따라 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‘</a:t>
            </a:r>
            <a:r>
              <a:rPr lang="ko-KR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리더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’</a:t>
            </a:r>
            <a:r>
              <a:rPr lang="ko-KR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유동적으로 </a:t>
            </a:r>
            <a:b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</a:br>
            <a:r>
              <a:rPr lang="ko-KR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바꿔가며 달려 골인 지점에 도달해야 한다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ko-KR" altLang="en-US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67BBF845-E310-4FDC-9029-847DC67A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1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타 게임과의 차별성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F3E1A-2215-4CA5-B814-F4249C553AD1}"/>
              </a:ext>
            </a:extLst>
          </p:cNvPr>
          <p:cNvSpPr txBox="1"/>
          <p:nvPr/>
        </p:nvSpPr>
        <p:spPr>
          <a:xfrm>
            <a:off x="635521" y="2528252"/>
            <a:ext cx="80792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업어주기</a:t>
            </a:r>
            <a:r>
              <a:rPr lang="ko-KR" altLang="en-US" sz="24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시스템</a:t>
            </a:r>
            <a:endParaRPr lang="en-US" altLang="ko-KR" sz="24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서로의 힘이 필요한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‘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특정 구역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’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에서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한 플레이어가 다른 플레이어를 업고 혼자 조작하며 게임을 진행할 수 있다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‘</a:t>
            </a: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업어주기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‘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중 특정 장애물에 부딪히면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속도가 떨어지거나 업혀 있던 플레이어가 떨어지면서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‘</a:t>
            </a: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업어주기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’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상태가 풀린다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endParaRPr lang="ko-KR" altLang="en-US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BF335-A310-4E17-A635-70CBCEFC4D42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913AE2-B40A-48D8-A11C-B79F073C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76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1000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4865" y="3776131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5398" y="3776132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 컨셉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398" y="377613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 소개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26922" y="3810000"/>
            <a:ext cx="1648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역할분담 및 개발 일정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01</a:t>
            </a:r>
            <a:endParaRPr lang="ko-KR" altLang="en-US" b="1" dirty="0">
              <a:solidFill>
                <a:schemeClr val="accent4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7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02</a:t>
            </a:r>
            <a:endParaRPr lang="ko-KR" altLang="en-US" b="1" dirty="0">
              <a:solidFill>
                <a:schemeClr val="accent4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5133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03</a:t>
            </a:r>
            <a:endParaRPr lang="ko-KR" altLang="en-US" b="1" dirty="0">
              <a:solidFill>
                <a:schemeClr val="accent4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5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04</a:t>
            </a:r>
            <a:endParaRPr lang="ko-KR" altLang="en-US" b="1" dirty="0">
              <a:solidFill>
                <a:schemeClr val="accent4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98533" y="4186440"/>
            <a:ext cx="18199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세계관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캐릭터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맵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장애물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조작법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UI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게임 진행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차별성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6466" y="4203374"/>
            <a:ext cx="1329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컨셉 아트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게임 컨셉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게임 특징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066" y="1405466"/>
            <a:ext cx="489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err="1">
                <a:solidFill>
                  <a:schemeClr val="accent4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DuckyDoggy</a:t>
            </a:r>
            <a:endParaRPr lang="ko-KR" altLang="en-US" sz="6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7" name="막힌 원호 16"/>
          <p:cNvSpPr/>
          <p:nvPr/>
        </p:nvSpPr>
        <p:spPr>
          <a:xfrm flipH="1">
            <a:off x="8382000" y="5762627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8" name="막힌 원호 17"/>
          <p:cNvSpPr/>
          <p:nvPr/>
        </p:nvSpPr>
        <p:spPr>
          <a:xfrm flipH="1" flipV="1">
            <a:off x="8390466" y="5906560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40D70C-CB8E-49CD-9F4C-4D864E6BED75}"/>
              </a:ext>
            </a:extLst>
          </p:cNvPr>
          <p:cNvSpPr txBox="1"/>
          <p:nvPr/>
        </p:nvSpPr>
        <p:spPr>
          <a:xfrm>
            <a:off x="914400" y="4198163"/>
            <a:ext cx="1532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연구 목적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기술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환경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C3AC64-E500-4925-BEB2-A7A8443A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</a:t>
            </a:fld>
            <a:endParaRPr lang="ko-KR" altLang="en-US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4069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타 게임과의 차별성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F3E1A-2215-4CA5-B814-F4249C553AD1}"/>
              </a:ext>
            </a:extLst>
          </p:cNvPr>
          <p:cNvSpPr txBox="1"/>
          <p:nvPr/>
        </p:nvSpPr>
        <p:spPr>
          <a:xfrm>
            <a:off x="3277954" y="1753658"/>
            <a:ext cx="80321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업어주기</a:t>
            </a:r>
            <a:r>
              <a:rPr lang="ko-KR" altLang="en-US" sz="28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시스템</a:t>
            </a:r>
            <a:endParaRPr lang="en-US" altLang="ko-KR" sz="28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8F7E1B-8B8C-4081-8768-CA20073DB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740112"/>
              </p:ext>
            </p:extLst>
          </p:nvPr>
        </p:nvGraphicFramePr>
        <p:xfrm>
          <a:off x="1085428" y="2472207"/>
          <a:ext cx="7082704" cy="4123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352">
                  <a:extLst>
                    <a:ext uri="{9D8B030D-6E8A-4147-A177-3AD203B41FA5}">
                      <a16:colId xmlns:a16="http://schemas.microsoft.com/office/drawing/2014/main" val="1788296866"/>
                    </a:ext>
                  </a:extLst>
                </a:gridCol>
                <a:gridCol w="3541352">
                  <a:extLst>
                    <a:ext uri="{9D8B030D-6E8A-4147-A177-3AD203B41FA5}">
                      <a16:colId xmlns:a16="http://schemas.microsoft.com/office/drawing/2014/main" val="3217146253"/>
                    </a:ext>
                  </a:extLst>
                </a:gridCol>
              </a:tblGrid>
              <a:tr h="732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수상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점프구간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852202"/>
                  </a:ext>
                </a:extLst>
              </a:tr>
              <a:tr h="169528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762180"/>
                  </a:ext>
                </a:extLst>
              </a:tr>
              <a:tr h="16952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‘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더기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’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‘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도기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’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를 업고 수영을 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6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-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몬스터나 장애물에 부딪히면 도기가 더기로부터 떨어지면서 일정 거리만큼 떠내려간다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‘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도기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’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‘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더기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’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를 업고 점프를 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6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- 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몬스터나 장애물에 부딪히면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더기가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밑으로 떨어질 수 있다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66639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E798DB0A-73F9-4D85-BF80-F9EC201C61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68" y="2974078"/>
            <a:ext cx="3035132" cy="19169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F961DA7-CB4F-4657-A51C-2A993248EB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240" y="2974078"/>
            <a:ext cx="3035132" cy="18845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96FE19-8B3A-49C4-A1F6-EAD3B60DB8CE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E5AEB2-ABF7-49B8-BFD4-F461023C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603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타 게임과의 차별성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BF335-A310-4E17-A635-70CBCEFC4D42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FD86E9B-6040-4E37-939B-3D71B37D021E}"/>
              </a:ext>
            </a:extLst>
          </p:cNvPr>
          <p:cNvSpPr/>
          <p:nvPr/>
        </p:nvSpPr>
        <p:spPr>
          <a:xfrm>
            <a:off x="590971" y="2227936"/>
            <a:ext cx="3331094" cy="39487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4165D8-7DD5-4B3F-9991-FB195762CF40}"/>
              </a:ext>
            </a:extLst>
          </p:cNvPr>
          <p:cNvSpPr txBox="1"/>
          <p:nvPr/>
        </p:nvSpPr>
        <p:spPr>
          <a:xfrm>
            <a:off x="979666" y="3131139"/>
            <a:ext cx="25537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>
                <a:latin typeface="나눔스퀘어OTF ExtraBold"/>
                <a:ea typeface="나눔스퀘어OTF" panose="020B0600000101010101"/>
              </a:rPr>
              <a:t>업어주기</a:t>
            </a:r>
            <a:r>
              <a:rPr lang="ko-KR" altLang="en-US" dirty="0">
                <a:latin typeface="나눔스퀘어OTF ExtraBold"/>
                <a:ea typeface="나눔스퀘어OTF" panose="020B0600000101010101"/>
              </a:rPr>
              <a:t> 시스템</a:t>
            </a:r>
            <a:endParaRPr lang="en-US" altLang="ko-KR" dirty="0">
              <a:latin typeface="나눔스퀘어OTF ExtraBold"/>
              <a:ea typeface="나눔스퀘어OTF" panose="020B060000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>
              <a:latin typeface="나눔스퀘어OTF ExtraBold"/>
              <a:ea typeface="나눔스퀘어OTF" panose="020B060000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OTF ExtraBold"/>
                <a:ea typeface="나눔스퀘어OTF" panose="020B0600000101010101"/>
              </a:rPr>
              <a:t>다양한 장애물</a:t>
            </a:r>
            <a:endParaRPr lang="en-US" altLang="ko-KR" dirty="0">
              <a:latin typeface="나눔스퀘어OTF ExtraBold"/>
              <a:ea typeface="나눔스퀘어OTF" panose="020B060000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>
              <a:latin typeface="나눔스퀘어OTF ExtraBold"/>
              <a:ea typeface="나눔스퀘어OTF" panose="020B060000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OTF ExtraBold"/>
                <a:ea typeface="나눔스퀘어OTF" panose="020B0600000101010101"/>
              </a:rPr>
              <a:t>몬스터 등장</a:t>
            </a:r>
            <a:endParaRPr lang="en-US" altLang="ko-KR" dirty="0">
              <a:latin typeface="나눔스퀘어OTF ExtraBold"/>
              <a:ea typeface="나눔스퀘어OTF" panose="020B060000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>
              <a:latin typeface="나눔스퀘어OTF ExtraBold"/>
              <a:ea typeface="나눔스퀘어OTF" panose="020B060000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OTF ExtraBold"/>
                <a:ea typeface="나눔스퀘어OTF" panose="020B0600000101010101"/>
              </a:rPr>
              <a:t>캐릭터의 공격 여부</a:t>
            </a:r>
            <a:endParaRPr lang="en-US" altLang="ko-KR" dirty="0">
              <a:latin typeface="나눔스퀘어OTF ExtraBold"/>
              <a:ea typeface="나눔스퀘어OTF" panose="020B060000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dirty="0">
              <a:latin typeface="나눔스퀘어OTF ExtraBold"/>
              <a:ea typeface="나눔스퀘어OTF" panose="020B0600000101010101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19BDD7B-DB74-4959-B9F3-7706AB790B57}"/>
              </a:ext>
            </a:extLst>
          </p:cNvPr>
          <p:cNvSpPr/>
          <p:nvPr/>
        </p:nvSpPr>
        <p:spPr>
          <a:xfrm>
            <a:off x="5164894" y="2227935"/>
            <a:ext cx="3331094" cy="394874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72CF50-B1A0-4DE2-936D-9828CEBE0422}"/>
              </a:ext>
            </a:extLst>
          </p:cNvPr>
          <p:cNvSpPr txBox="1"/>
          <p:nvPr/>
        </p:nvSpPr>
        <p:spPr>
          <a:xfrm>
            <a:off x="1405077" y="2422696"/>
            <a:ext cx="170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OTF ExtraBold"/>
                <a:ea typeface="나눔스퀘어OTF" panose="020B0600000101010101"/>
              </a:rPr>
              <a:t>차별적인 부분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961D98-3522-4F90-9E4A-BB974F63F81B}"/>
              </a:ext>
            </a:extLst>
          </p:cNvPr>
          <p:cNvSpPr txBox="1"/>
          <p:nvPr/>
        </p:nvSpPr>
        <p:spPr>
          <a:xfrm>
            <a:off x="6150896" y="2422696"/>
            <a:ext cx="149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OTF ExtraBold"/>
                <a:ea typeface="나눔스퀘어OTF" panose="020B0600000101010101"/>
              </a:rPr>
              <a:t>이로운 부분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E22169C8-9343-4795-ACA0-2657DE69AC9C}"/>
              </a:ext>
            </a:extLst>
          </p:cNvPr>
          <p:cNvSpPr/>
          <p:nvPr/>
        </p:nvSpPr>
        <p:spPr>
          <a:xfrm>
            <a:off x="4130154" y="3881889"/>
            <a:ext cx="814436" cy="40341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0D3EB6-2ABE-45AF-97B7-3B9BAACABDEB}"/>
              </a:ext>
            </a:extLst>
          </p:cNvPr>
          <p:cNvSpPr txBox="1"/>
          <p:nvPr/>
        </p:nvSpPr>
        <p:spPr>
          <a:xfrm>
            <a:off x="5553590" y="3131139"/>
            <a:ext cx="2720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OTF ExtraBold"/>
                <a:ea typeface="나눔스퀘어OTF" panose="020B0600000101010101"/>
              </a:rPr>
              <a:t>플레이어 간의 깊은 협동심</a:t>
            </a:r>
            <a:r>
              <a:rPr lang="en-US" altLang="ko-KR" dirty="0">
                <a:latin typeface="나눔스퀘어OTF ExtraBold"/>
                <a:ea typeface="나눔스퀘어OTF" panose="020B0600000101010101"/>
              </a:rPr>
              <a:t>, </a:t>
            </a:r>
            <a:r>
              <a:rPr lang="ko-KR" altLang="en-US" dirty="0">
                <a:latin typeface="나눔스퀘어OTF ExtraBold"/>
                <a:ea typeface="나눔스퀘어OTF" panose="020B0600000101010101"/>
              </a:rPr>
              <a:t>유대감 형성</a:t>
            </a:r>
            <a:br>
              <a:rPr lang="en-US" altLang="ko-KR" dirty="0">
                <a:latin typeface="나눔스퀘어OTF ExtraBold"/>
                <a:ea typeface="나눔스퀘어OTF" panose="020B0600000101010101"/>
              </a:rPr>
            </a:br>
            <a:endParaRPr lang="en-US" altLang="ko-KR" dirty="0">
              <a:latin typeface="나눔스퀘어OTF ExtraBold"/>
              <a:ea typeface="나눔스퀘어OTF" panose="020B060000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OTF ExtraBold"/>
                <a:ea typeface="나눔스퀘어OTF" panose="020B0600000101010101"/>
              </a:rPr>
              <a:t>지루하지 않은 플레이</a:t>
            </a:r>
            <a:endParaRPr lang="en-US" altLang="ko-KR" dirty="0">
              <a:latin typeface="나눔스퀘어OTF ExtraBold"/>
              <a:ea typeface="나눔스퀘어OTF" panose="020B060000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>
              <a:latin typeface="나눔스퀘어OTF ExtraBold"/>
              <a:ea typeface="나눔스퀘어OTF" panose="020B060000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OTF ExtraBold"/>
                <a:ea typeface="나눔스퀘어OTF" panose="020B0600000101010101"/>
              </a:rPr>
              <a:t>긴장감 극대화</a:t>
            </a:r>
            <a:endParaRPr lang="en-US" altLang="ko-KR" dirty="0">
              <a:latin typeface="나눔스퀘어OTF ExtraBold"/>
              <a:ea typeface="나눔스퀘어OTF" panose="020B0600000101010101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165BD1-8542-4BD6-9111-D8B43B73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075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28" name="막힌 원호 27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막힌 원호 28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6821265-E8AF-4177-A741-6BB9CB401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65797"/>
              </p:ext>
            </p:extLst>
          </p:nvPr>
        </p:nvGraphicFramePr>
        <p:xfrm>
          <a:off x="609061" y="2095500"/>
          <a:ext cx="7925877" cy="4235214"/>
        </p:xfrm>
        <a:graphic>
          <a:graphicData uri="http://schemas.openxmlformats.org/drawingml/2006/table">
            <a:tbl>
              <a:tblPr/>
              <a:tblGrid>
                <a:gridCol w="1018572">
                  <a:extLst>
                    <a:ext uri="{9D8B030D-6E8A-4147-A177-3AD203B41FA5}">
                      <a16:colId xmlns:a16="http://schemas.microsoft.com/office/drawing/2014/main" val="2893285457"/>
                    </a:ext>
                  </a:extLst>
                </a:gridCol>
                <a:gridCol w="1365812">
                  <a:extLst>
                    <a:ext uri="{9D8B030D-6E8A-4147-A177-3AD203B41FA5}">
                      <a16:colId xmlns:a16="http://schemas.microsoft.com/office/drawing/2014/main" val="271003524"/>
                    </a:ext>
                  </a:extLst>
                </a:gridCol>
                <a:gridCol w="658693">
                  <a:extLst>
                    <a:ext uri="{9D8B030D-6E8A-4147-A177-3AD203B41FA5}">
                      <a16:colId xmlns:a16="http://schemas.microsoft.com/office/drawing/2014/main" val="3358523374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58290885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10161354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45944755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4288987181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951122877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46037989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599254624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3425641560"/>
                    </a:ext>
                  </a:extLst>
                </a:gridCol>
              </a:tblGrid>
              <a:tr h="38290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항 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12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1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3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4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5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6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7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8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545688"/>
                  </a:ext>
                </a:extLst>
              </a:tr>
              <a:tr h="311432">
                <a:tc rowSpan="8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클라이언트</a:t>
                      </a:r>
                      <a:endParaRPr lang="en-US" altLang="ko-KR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서채원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프레임워크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06803"/>
                  </a:ext>
                </a:extLst>
              </a:tr>
              <a:tr h="497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쉐이더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 구현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조명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그림자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이펙트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99262"/>
                  </a:ext>
                </a:extLst>
              </a:tr>
              <a:tr h="311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오브젝트 배치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A9D18E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A9D18E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919392"/>
                  </a:ext>
                </a:extLst>
              </a:tr>
              <a:tr h="497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컨텐츠 구현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이동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스킬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업어 주기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147353"/>
                  </a:ext>
                </a:extLst>
              </a:tr>
              <a:tr h="311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테셀레이션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491354"/>
                  </a:ext>
                </a:extLst>
              </a:tr>
              <a:tr h="311432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이펙트 구현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181202"/>
                  </a:ext>
                </a:extLst>
              </a:tr>
              <a:tr h="311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캐릭터 애니메이션 적용</a:t>
                      </a:r>
                    </a:p>
                  </a:txBody>
                  <a:tcPr marL="17907" marR="17907" marT="17907" marB="1790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036898"/>
                  </a:ext>
                </a:extLst>
              </a:tr>
              <a:tr h="497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DB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 구현 및 연동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랭킹 시스템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363303"/>
                  </a:ext>
                </a:extLst>
              </a:tr>
              <a:tr h="311432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공통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디버깅 및 최적화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82405"/>
                  </a:ext>
                </a:extLst>
              </a:tr>
              <a:tr h="311432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사운드 리소스 수집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03523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72FD7F6-62A4-4974-8121-E8CBC3DAC14B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00EFB-5926-46C5-84D1-AE333580FB09}"/>
              </a:ext>
            </a:extLst>
          </p:cNvPr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역할분담 및 개발 일정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455622-7758-4AB7-911F-07B08772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027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28" name="막힌 원호 27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막힌 원호 28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6821265-E8AF-4177-A741-6BB9CB401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290350"/>
              </p:ext>
            </p:extLst>
          </p:nvPr>
        </p:nvGraphicFramePr>
        <p:xfrm>
          <a:off x="609061" y="2004391"/>
          <a:ext cx="7925877" cy="4394294"/>
        </p:xfrm>
        <a:graphic>
          <a:graphicData uri="http://schemas.openxmlformats.org/drawingml/2006/table">
            <a:tbl>
              <a:tblPr/>
              <a:tblGrid>
                <a:gridCol w="1018572">
                  <a:extLst>
                    <a:ext uri="{9D8B030D-6E8A-4147-A177-3AD203B41FA5}">
                      <a16:colId xmlns:a16="http://schemas.microsoft.com/office/drawing/2014/main" val="2893285457"/>
                    </a:ext>
                  </a:extLst>
                </a:gridCol>
                <a:gridCol w="1365812">
                  <a:extLst>
                    <a:ext uri="{9D8B030D-6E8A-4147-A177-3AD203B41FA5}">
                      <a16:colId xmlns:a16="http://schemas.microsoft.com/office/drawing/2014/main" val="271003524"/>
                    </a:ext>
                  </a:extLst>
                </a:gridCol>
                <a:gridCol w="658693">
                  <a:extLst>
                    <a:ext uri="{9D8B030D-6E8A-4147-A177-3AD203B41FA5}">
                      <a16:colId xmlns:a16="http://schemas.microsoft.com/office/drawing/2014/main" val="3358523374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58290885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10161354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45944755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4288987181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951122877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46037989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599254624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3425641560"/>
                    </a:ext>
                  </a:extLst>
                </a:gridCol>
              </a:tblGrid>
              <a:tr h="391397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항 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12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1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3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4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5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6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7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8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545688"/>
                  </a:ext>
                </a:extLst>
              </a:tr>
              <a:tr h="318336">
                <a:tc rowSpan="6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그래픽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지은혜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캐릭터 모델링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`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06803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맵 제작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99262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배경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/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장애물 모델링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A9D18E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A9D18E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919392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애니메이션 제작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147353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이펙트 제작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491354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UI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제작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181202"/>
                  </a:ext>
                </a:extLst>
              </a:tr>
              <a:tr h="261792">
                <a:tc rowSpan="7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서버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손채영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네트워크 프레임 워크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654874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네트워크 통신 처리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68624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동기화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405981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몬스터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AI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77267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물리 처리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552907"/>
                  </a:ext>
                </a:extLst>
              </a:tr>
              <a:tr h="306729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dirty="0"/>
                        <a:t>UI </a:t>
                      </a:r>
                      <a:r>
                        <a:rPr lang="ko-KR" altLang="en-US" sz="1050" dirty="0"/>
                        <a:t>구현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871130"/>
                  </a:ext>
                </a:extLst>
              </a:tr>
              <a:tr h="236010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/>
                        <a:t>사운드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3725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72FD7F6-62A4-4974-8121-E8CBC3DAC14B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00EFB-5926-46C5-84D1-AE333580FB09}"/>
              </a:ext>
            </a:extLst>
          </p:cNvPr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역할분담 및 개발 일정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455622-7758-4AB7-911F-07B08772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84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참고 문헌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F3E1A-2215-4CA5-B814-F4249C553AD1}"/>
              </a:ext>
            </a:extLst>
          </p:cNvPr>
          <p:cNvSpPr txBox="1"/>
          <p:nvPr/>
        </p:nvSpPr>
        <p:spPr>
          <a:xfrm>
            <a:off x="772061" y="2348958"/>
            <a:ext cx="807927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</a:t>
            </a:r>
            <a:endParaRPr lang="en-US" altLang="ko-KR" sz="1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https://norfolkpl.org/kids/b-t-p-programs/baby-duck-clipart-1/</a:t>
            </a:r>
          </a:p>
          <a:p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도기</a:t>
            </a:r>
            <a:endParaRPr lang="en-US" altLang="ko-KR" sz="1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</a:t>
            </a:r>
            <a:r>
              <a:rPr lang="en-US" altLang="ko-KR" sz="14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http://clipartlook.com/img-193606.html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</a:t>
            </a:r>
          </a:p>
          <a:p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조작법</a:t>
            </a:r>
            <a:endParaRPr lang="en-US" altLang="ko-KR" sz="1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</a:t>
            </a:r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https://blog.naver.com/candy8789/130187335315</a:t>
            </a:r>
          </a:p>
          <a:p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테일즈런너</a:t>
            </a:r>
            <a:endParaRPr lang="en-US" altLang="ko-KR" sz="1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https://www.youtube.com/watch?v=eWQmc0BLhPQ</a:t>
            </a:r>
          </a:p>
          <a:p>
            <a:endParaRPr lang="ko-KR" altLang="en-US" sz="1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BF335-A310-4E17-A635-70CBCEFC4D42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913AE2-B40A-48D8-A11C-B79F073C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24</a:t>
            </a:fld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922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012637" y="2521690"/>
            <a:ext cx="5003207" cy="1214437"/>
          </a:xfrm>
        </p:spPr>
        <p:txBody>
          <a:bodyPr>
            <a:noAutofit/>
          </a:bodyPr>
          <a:lstStyle/>
          <a:p>
            <a:pPr algn="l"/>
            <a:r>
              <a:rPr lang="ko-KR" altLang="en-US" sz="4800" b="1" dirty="0">
                <a:solidFill>
                  <a:srgbClr val="E6AF00"/>
                </a:solidFill>
                <a:latin typeface="+mj-ea"/>
              </a:rPr>
              <a:t>질문해 주세요 </a:t>
            </a:r>
            <a:r>
              <a:rPr lang="en-US" altLang="ko-KR" sz="4800" b="1" dirty="0">
                <a:solidFill>
                  <a:srgbClr val="E6AF00"/>
                </a:solidFill>
                <a:latin typeface="+mj-ea"/>
                <a:sym typeface="Wingdings" panose="05000000000000000000" pitchFamily="2" charset="2"/>
              </a:rPr>
              <a:t></a:t>
            </a:r>
            <a:endParaRPr lang="ko-KR" altLang="en-US" sz="4800" b="1" dirty="0">
              <a:solidFill>
                <a:srgbClr val="E6AF00"/>
              </a:solidFill>
              <a:latin typeface="+mj-ea"/>
            </a:endParaRPr>
          </a:p>
        </p:txBody>
      </p:sp>
      <p:sp>
        <p:nvSpPr>
          <p:cNvPr id="8" name="막힌 원호 7"/>
          <p:cNvSpPr/>
          <p:nvPr/>
        </p:nvSpPr>
        <p:spPr>
          <a:xfrm flipH="1">
            <a:off x="5867400" y="1242992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/>
          <p:cNvSpPr/>
          <p:nvPr/>
        </p:nvSpPr>
        <p:spPr>
          <a:xfrm flipH="1" flipV="1">
            <a:off x="5867400" y="2198115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0E7680-C789-4EC4-B578-AD1F9002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7CFC4E1-F238-47FC-B4DE-E7BE9500A8B7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517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012637" y="2521690"/>
            <a:ext cx="4385690" cy="1214437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>
                <a:solidFill>
                  <a:srgbClr val="E6AF00"/>
                </a:solidFill>
                <a:latin typeface="+mj-ea"/>
              </a:rPr>
              <a:t>THANK YOU</a:t>
            </a:r>
            <a:endParaRPr lang="ko-KR" altLang="en-US" sz="4800" b="1" dirty="0">
              <a:solidFill>
                <a:srgbClr val="E6AF00"/>
              </a:solidFill>
              <a:latin typeface="+mj-ea"/>
            </a:endParaRPr>
          </a:p>
        </p:txBody>
      </p:sp>
      <p:sp>
        <p:nvSpPr>
          <p:cNvPr id="8" name="막힌 원호 7"/>
          <p:cNvSpPr/>
          <p:nvPr/>
        </p:nvSpPr>
        <p:spPr>
          <a:xfrm flipH="1">
            <a:off x="5867400" y="1242992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/>
          <p:cNvSpPr/>
          <p:nvPr/>
        </p:nvSpPr>
        <p:spPr>
          <a:xfrm flipH="1" flipV="1">
            <a:off x="5867400" y="2198115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0E7680-C789-4EC4-B578-AD1F9002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7CFC4E1-F238-47FC-B4DE-E7BE9500A8B7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41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연구 목적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37547" y="2079913"/>
            <a:ext cx="68542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DirectX12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이용하여 게임 제작 능력을 키운다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Stencil Shadow, Skinning Animation</a:t>
            </a: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테셀레이션을 사용한 사실적인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3D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객체 표현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Overlapped IO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소켓 모델을 이용하여 서버를 구축한다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플레이어 사이의 다양한 상호작용 구현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여러 종류의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NPC AI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Z-brush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사용한 부드러운 모델링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ED0470-CC69-4E96-A454-EDECF8A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기술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5224" y="1881527"/>
            <a:ext cx="3520016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얼음과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물의 표현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8158E4-AF50-4A2D-AD37-F7A2969302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72" y="2746532"/>
            <a:ext cx="3419429" cy="1923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E74BFD-D6AF-4547-93B9-2F3BEE57F040}"/>
              </a:ext>
            </a:extLst>
          </p:cNvPr>
          <p:cNvSpPr txBox="1"/>
          <p:nvPr/>
        </p:nvSpPr>
        <p:spPr>
          <a:xfrm>
            <a:off x="465667" y="5065538"/>
            <a:ext cx="3930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Stancil Buffer + Normal map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을 이용한</a:t>
            </a: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빛의 반사와 굴절의 표현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290DD5-D80A-4C8E-8B7E-78BB1D89FB60}"/>
              </a:ext>
            </a:extLst>
          </p:cNvPr>
          <p:cNvSpPr txBox="1"/>
          <p:nvPr/>
        </p:nvSpPr>
        <p:spPr>
          <a:xfrm>
            <a:off x="4572000" y="1881527"/>
            <a:ext cx="3520016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Terrain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테셀레이션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FEEDC8-BFD7-4EC9-B6BA-C5164E3B4965}"/>
              </a:ext>
            </a:extLst>
          </p:cNvPr>
          <p:cNvSpPr txBox="1"/>
          <p:nvPr/>
        </p:nvSpPr>
        <p:spPr>
          <a:xfrm>
            <a:off x="4612443" y="5065538"/>
            <a:ext cx="3930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카메라의 위치에 따라 지형 표현의 세부도를 조절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F09EF8-5D84-4748-83D8-F001556F3EF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7" t="5057" r="14683" b="4243"/>
          <a:stretch/>
        </p:blipFill>
        <p:spPr>
          <a:xfrm>
            <a:off x="5125782" y="2568144"/>
            <a:ext cx="2664335" cy="21018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6DDDF50-2847-4290-BF52-571D5E8A2159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01A226-E654-4D48-A018-CCF3F9E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82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막힌 원호 27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막힌 원호 28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9691790-CF99-45C2-89E0-69B46043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>
              <a:ea typeface="나눔스퀘어OTF" panose="020B0600000101010101"/>
            </a:endParaRPr>
          </a:p>
          <a:p>
            <a:r>
              <a:rPr lang="en-US" altLang="ko-KR" dirty="0">
                <a:ea typeface="나눔스퀘어OTF" panose="020B0600000101010101"/>
              </a:rPr>
              <a:t>DirectX 12 SDK</a:t>
            </a:r>
          </a:p>
          <a:p>
            <a:r>
              <a:rPr lang="en-US" altLang="ko-KR" dirty="0">
                <a:ea typeface="나눔스퀘어OTF" panose="020B0600000101010101"/>
              </a:rPr>
              <a:t>Visual Studio 2017 C++</a:t>
            </a:r>
          </a:p>
          <a:p>
            <a:r>
              <a:rPr lang="en-US" altLang="ko-KR" dirty="0">
                <a:ea typeface="나눔스퀘어OTF" panose="020B0600000101010101"/>
              </a:rPr>
              <a:t>Unity</a:t>
            </a:r>
          </a:p>
          <a:p>
            <a:r>
              <a:rPr lang="en-US" altLang="ko-KR" dirty="0">
                <a:ea typeface="나눔스퀘어OTF" panose="020B0600000101010101"/>
              </a:rPr>
              <a:t>GitHub</a:t>
            </a:r>
          </a:p>
          <a:p>
            <a:r>
              <a:rPr lang="en-US" altLang="ko-KR" dirty="0">
                <a:ea typeface="나눔스퀘어OTF" panose="020B0600000101010101"/>
              </a:rPr>
              <a:t>3ds Max</a:t>
            </a:r>
          </a:p>
          <a:p>
            <a:r>
              <a:rPr lang="en-US" altLang="ko-KR" dirty="0">
                <a:ea typeface="나눔스퀘어OTF" panose="020B0600000101010101"/>
              </a:rPr>
              <a:t>Z-brush</a:t>
            </a:r>
          </a:p>
          <a:p>
            <a:r>
              <a:rPr lang="en-US" altLang="ko-KR" dirty="0">
                <a:ea typeface="나눔스퀘어OTF" panose="020B0600000101010101"/>
              </a:rPr>
              <a:t>FBX SDK</a:t>
            </a:r>
          </a:p>
          <a:p>
            <a:r>
              <a:rPr lang="en-US" altLang="ko-KR" dirty="0">
                <a:ea typeface="나눔스퀘어OTF" panose="020B0600000101010101"/>
              </a:rPr>
              <a:t>MS_SQL</a:t>
            </a:r>
          </a:p>
          <a:p>
            <a:r>
              <a:rPr lang="en-US" altLang="ko-KR" dirty="0">
                <a:ea typeface="나눔스퀘어OTF" panose="020B0600000101010101"/>
              </a:rPr>
              <a:t>Adobe Photoshop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A6D3BE-AC38-4C54-B0AE-AAE5BD0AA553}"/>
              </a:ext>
            </a:extLst>
          </p:cNvPr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894E081C-E521-4871-A317-35DB0DD5C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0DC3EC-1DB2-4FB3-8168-0F0AFE306EE9}"/>
              </a:ext>
            </a:extLst>
          </p:cNvPr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환경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FE2C3C-169D-468C-B368-B74A0AB66981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95FCA1-3CD4-4395-93DF-B721C78B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컨셉 아트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11" name="组合 35">
            <a:extLst>
              <a:ext uri="{FF2B5EF4-FFF2-40B4-BE49-F238E27FC236}">
                <a16:creationId xmlns:a16="http://schemas.microsoft.com/office/drawing/2014/main" id="{C039676F-18EF-460D-92D7-12146203BF77}"/>
              </a:ext>
            </a:extLst>
          </p:cNvPr>
          <p:cNvGrpSpPr/>
          <p:nvPr/>
        </p:nvGrpSpPr>
        <p:grpSpPr bwMode="auto">
          <a:xfrm>
            <a:off x="1350208" y="2020763"/>
            <a:ext cx="6726992" cy="4329794"/>
            <a:chOff x="0" y="0"/>
            <a:chExt cx="3883595" cy="2814641"/>
          </a:xfrm>
        </p:grpSpPr>
        <p:sp>
          <p:nvSpPr>
            <p:cNvPr id="15" name="任意多边形 158">
              <a:extLst>
                <a:ext uri="{FF2B5EF4-FFF2-40B4-BE49-F238E27FC236}">
                  <a16:creationId xmlns:a16="http://schemas.microsoft.com/office/drawing/2014/main" id="{C7EA1FDF-776C-4C83-95FB-B5EBF1FE51D5}"/>
                </a:ext>
              </a:extLst>
            </p:cNvPr>
            <p:cNvSpPr>
              <a:spLocks/>
            </p:cNvSpPr>
            <p:nvPr/>
          </p:nvSpPr>
          <p:spPr bwMode="auto">
            <a:xfrm rot="6800135">
              <a:off x="1614669" y="1617528"/>
              <a:ext cx="450298" cy="372812"/>
            </a:xfrm>
            <a:custGeom>
              <a:avLst/>
              <a:gdLst>
                <a:gd name="T0" fmla="*/ 917993 w 1688857"/>
                <a:gd name="T1" fmla="*/ 1163096 h 1436015"/>
                <a:gd name="T2" fmla="*/ 1452044 w 1688857"/>
                <a:gd name="T3" fmla="*/ 513573 h 1436015"/>
                <a:gd name="T4" fmla="*/ 1688857 w 1688857"/>
                <a:gd name="T5" fmla="*/ 1179100 h 1436015"/>
                <a:gd name="T6" fmla="*/ 917993 w 1688857"/>
                <a:gd name="T7" fmla="*/ 1163096 h 1436015"/>
                <a:gd name="T8" fmla="*/ 808669 w 1688857"/>
                <a:gd name="T9" fmla="*/ 1313015 h 1436015"/>
                <a:gd name="T10" fmla="*/ 847176 w 1688857"/>
                <a:gd name="T11" fmla="*/ 1216076 h 1436015"/>
                <a:gd name="T12" fmla="*/ 750237 w 1688857"/>
                <a:gd name="T13" fmla="*/ 1177569 h 1436015"/>
                <a:gd name="T14" fmla="*/ 750238 w 1688857"/>
                <a:gd name="T15" fmla="*/ 1177571 h 1436015"/>
                <a:gd name="T16" fmla="*/ 813315 w 1688857"/>
                <a:gd name="T17" fmla="*/ 1230685 h 1436015"/>
                <a:gd name="T18" fmla="*/ 808669 w 1688857"/>
                <a:gd name="T19" fmla="*/ 1313015 h 1436015"/>
                <a:gd name="T20" fmla="*/ 463560 w 1688857"/>
                <a:gd name="T21" fmla="*/ 779564 h 1436015"/>
                <a:gd name="T22" fmla="*/ 1165330 w 1688857"/>
                <a:gd name="T23" fmla="*/ 0 h 1436015"/>
                <a:gd name="T24" fmla="*/ 1393287 w 1688857"/>
                <a:gd name="T25" fmla="*/ 517707 h 1436015"/>
                <a:gd name="T26" fmla="*/ 1319423 w 1688857"/>
                <a:gd name="T27" fmla="*/ 563707 h 1436015"/>
                <a:gd name="T28" fmla="*/ 863874 w 1688857"/>
                <a:gd name="T29" fmla="*/ 979411 h 1436015"/>
                <a:gd name="T30" fmla="*/ 863094 w 1688857"/>
                <a:gd name="T31" fmla="*/ 997537 h 1436015"/>
                <a:gd name="T32" fmla="*/ 846416 w 1688857"/>
                <a:gd name="T33" fmla="*/ 1000013 h 1436015"/>
                <a:gd name="T34" fmla="*/ 463560 w 1688857"/>
                <a:gd name="T35" fmla="*/ 779564 h 1436015"/>
                <a:gd name="T36" fmla="*/ 581437 w 1688857"/>
                <a:gd name="T37" fmla="*/ 1361283 h 1436015"/>
                <a:gd name="T38" fmla="*/ 694651 w 1688857"/>
                <a:gd name="T39" fmla="*/ 1160340 h 1436015"/>
                <a:gd name="T40" fmla="*/ 918508 w 1688857"/>
                <a:gd name="T41" fmla="*/ 1215868 h 1436015"/>
                <a:gd name="T42" fmla="*/ 805294 w 1688857"/>
                <a:gd name="T43" fmla="*/ 1416812 h 1436015"/>
                <a:gd name="T44" fmla="*/ 581437 w 1688857"/>
                <a:gd name="T45" fmla="*/ 1361283 h 1436015"/>
                <a:gd name="T46" fmla="*/ 275262 w 1688857"/>
                <a:gd name="T47" fmla="*/ 894876 h 1436015"/>
                <a:gd name="T48" fmla="*/ 369448 w 1688857"/>
                <a:gd name="T49" fmla="*/ 974186 h 1436015"/>
                <a:gd name="T50" fmla="*/ 362511 w 1688857"/>
                <a:gd name="T51" fmla="*/ 1097120 h 1436015"/>
                <a:gd name="T52" fmla="*/ 420009 w 1688857"/>
                <a:gd name="T53" fmla="*/ 952373 h 1436015"/>
                <a:gd name="T54" fmla="*/ 275262 w 1688857"/>
                <a:gd name="T55" fmla="*/ 894876 h 1436015"/>
                <a:gd name="T56" fmla="*/ 12883 w 1688857"/>
                <a:gd name="T57" fmla="*/ 1155927 h 1436015"/>
                <a:gd name="T58" fmla="*/ 176855 w 1688857"/>
                <a:gd name="T59" fmla="*/ 864893 h 1436015"/>
                <a:gd name="T60" fmla="*/ 501077 w 1688857"/>
                <a:gd name="T61" fmla="*/ 945319 h 1436015"/>
                <a:gd name="T62" fmla="*/ 337105 w 1688857"/>
                <a:gd name="T63" fmla="*/ 1236353 h 1436015"/>
                <a:gd name="T64" fmla="*/ 12883 w 1688857"/>
                <a:gd name="T65" fmla="*/ 1155927 h 143601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688857"/>
                <a:gd name="T100" fmla="*/ 0 h 1436015"/>
                <a:gd name="T101" fmla="*/ 1688857 w 1688857"/>
                <a:gd name="T102" fmla="*/ 1436015 h 143601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688857" h="1436015">
                  <a:moveTo>
                    <a:pt x="917993" y="1163096"/>
                  </a:moveTo>
                  <a:cubicBezTo>
                    <a:pt x="834476" y="918120"/>
                    <a:pt x="1280791" y="674147"/>
                    <a:pt x="1452044" y="513573"/>
                  </a:cubicBezTo>
                  <a:lnTo>
                    <a:pt x="1688857" y="1179100"/>
                  </a:lnTo>
                  <a:cubicBezTo>
                    <a:pt x="1476408" y="1218836"/>
                    <a:pt x="1001510" y="1408071"/>
                    <a:pt x="917993" y="1163096"/>
                  </a:cubicBezTo>
                  <a:close/>
                  <a:moveTo>
                    <a:pt x="808669" y="1313015"/>
                  </a:moveTo>
                  <a:cubicBezTo>
                    <a:pt x="846071" y="1296879"/>
                    <a:pt x="863311" y="1253478"/>
                    <a:pt x="847176" y="1216076"/>
                  </a:cubicBezTo>
                  <a:cubicBezTo>
                    <a:pt x="831041" y="1178674"/>
                    <a:pt x="787639" y="1161434"/>
                    <a:pt x="750237" y="1177569"/>
                  </a:cubicBezTo>
                  <a:lnTo>
                    <a:pt x="750238" y="1177571"/>
                  </a:lnTo>
                  <a:cubicBezTo>
                    <a:pt x="778451" y="1184362"/>
                    <a:pt x="801820" y="1204040"/>
                    <a:pt x="813315" y="1230685"/>
                  </a:cubicBezTo>
                  <a:cubicBezTo>
                    <a:pt x="824810" y="1257329"/>
                    <a:pt x="823088" y="1287832"/>
                    <a:pt x="808669" y="1313015"/>
                  </a:cubicBezTo>
                  <a:close/>
                  <a:moveTo>
                    <a:pt x="463560" y="779564"/>
                  </a:moveTo>
                  <a:cubicBezTo>
                    <a:pt x="328338" y="459035"/>
                    <a:pt x="888052" y="210099"/>
                    <a:pt x="1165330" y="0"/>
                  </a:cubicBezTo>
                  <a:lnTo>
                    <a:pt x="1393287" y="517707"/>
                  </a:lnTo>
                  <a:lnTo>
                    <a:pt x="1319423" y="563707"/>
                  </a:lnTo>
                  <a:cubicBezTo>
                    <a:pt x="1123000" y="684760"/>
                    <a:pt x="891509" y="829916"/>
                    <a:pt x="863874" y="979411"/>
                  </a:cubicBezTo>
                  <a:cubicBezTo>
                    <a:pt x="863614" y="985452"/>
                    <a:pt x="863353" y="991495"/>
                    <a:pt x="863094" y="997537"/>
                  </a:cubicBezTo>
                  <a:lnTo>
                    <a:pt x="846416" y="1000013"/>
                  </a:lnTo>
                  <a:cubicBezTo>
                    <a:pt x="594288" y="1028346"/>
                    <a:pt x="531171" y="939828"/>
                    <a:pt x="463560" y="779564"/>
                  </a:cubicBezTo>
                  <a:close/>
                  <a:moveTo>
                    <a:pt x="581437" y="1361283"/>
                  </a:moveTo>
                  <a:cubicBezTo>
                    <a:pt x="550884" y="1290460"/>
                    <a:pt x="601571" y="1200495"/>
                    <a:pt x="694651" y="1160340"/>
                  </a:cubicBezTo>
                  <a:cubicBezTo>
                    <a:pt x="787731" y="1120185"/>
                    <a:pt x="887955" y="1145046"/>
                    <a:pt x="918508" y="1215868"/>
                  </a:cubicBezTo>
                  <a:cubicBezTo>
                    <a:pt x="949062" y="1286692"/>
                    <a:pt x="898374" y="1376657"/>
                    <a:pt x="805294" y="1416812"/>
                  </a:cubicBezTo>
                  <a:cubicBezTo>
                    <a:pt x="712215" y="1456967"/>
                    <a:pt x="611990" y="1432106"/>
                    <a:pt x="581437" y="1361283"/>
                  </a:cubicBezTo>
                  <a:close/>
                  <a:moveTo>
                    <a:pt x="275262" y="894876"/>
                  </a:moveTo>
                  <a:cubicBezTo>
                    <a:pt x="317390" y="905017"/>
                    <a:pt x="352284" y="934399"/>
                    <a:pt x="369448" y="974186"/>
                  </a:cubicBezTo>
                  <a:cubicBezTo>
                    <a:pt x="386612" y="1013972"/>
                    <a:pt x="384042" y="1059518"/>
                    <a:pt x="362511" y="1097120"/>
                  </a:cubicBezTo>
                  <a:cubicBezTo>
                    <a:pt x="418360" y="1073027"/>
                    <a:pt x="444102" y="1008222"/>
                    <a:pt x="420009" y="952373"/>
                  </a:cubicBezTo>
                  <a:cubicBezTo>
                    <a:pt x="395915" y="896525"/>
                    <a:pt x="331110" y="870782"/>
                    <a:pt x="275262" y="894876"/>
                  </a:cubicBezTo>
                  <a:close/>
                  <a:moveTo>
                    <a:pt x="12883" y="1155927"/>
                  </a:moveTo>
                  <a:cubicBezTo>
                    <a:pt x="-31369" y="1053353"/>
                    <a:pt x="42044" y="923051"/>
                    <a:pt x="176855" y="864893"/>
                  </a:cubicBezTo>
                  <a:cubicBezTo>
                    <a:pt x="311666" y="806735"/>
                    <a:pt x="456825" y="842743"/>
                    <a:pt x="501077" y="945319"/>
                  </a:cubicBezTo>
                  <a:cubicBezTo>
                    <a:pt x="545328" y="1047894"/>
                    <a:pt x="471915" y="1178195"/>
                    <a:pt x="337105" y="1236353"/>
                  </a:cubicBezTo>
                  <a:cubicBezTo>
                    <a:pt x="202293" y="1294511"/>
                    <a:pt x="57135" y="1258502"/>
                    <a:pt x="12883" y="11559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grpSp>
          <p:nvGrpSpPr>
            <p:cNvPr id="17" name="组合 161">
              <a:extLst>
                <a:ext uri="{FF2B5EF4-FFF2-40B4-BE49-F238E27FC236}">
                  <a16:creationId xmlns:a16="http://schemas.microsoft.com/office/drawing/2014/main" id="{7D47147F-1FFC-485B-8E90-94F1999259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0453" y="1099999"/>
              <a:ext cx="349879" cy="101873"/>
              <a:chOff x="2637189" y="1100000"/>
              <a:chExt cx="1346836" cy="382361"/>
            </a:xfrm>
          </p:grpSpPr>
          <p:sp>
            <p:nvSpPr>
              <p:cNvPr id="19" name="椭圆 165">
                <a:extLst>
                  <a:ext uri="{FF2B5EF4-FFF2-40B4-BE49-F238E27FC236}">
                    <a16:creationId xmlns:a16="http://schemas.microsoft.com/office/drawing/2014/main" id="{C286A05E-AC51-4474-9793-54F39644C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218" y="1108554"/>
                <a:ext cx="373807" cy="3738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ko-KR" altLang="en-US"/>
              </a:p>
            </p:txBody>
          </p:sp>
          <p:sp>
            <p:nvSpPr>
              <p:cNvPr id="22" name="椭圆 167">
                <a:extLst>
                  <a:ext uri="{FF2B5EF4-FFF2-40B4-BE49-F238E27FC236}">
                    <a16:creationId xmlns:a16="http://schemas.microsoft.com/office/drawing/2014/main" id="{5CA20A4A-28DA-48FF-9131-A04BD877E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189" y="1100000"/>
                <a:ext cx="373807" cy="3738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ko-KR" altLang="en-US"/>
              </a:p>
            </p:txBody>
          </p:sp>
        </p:grpSp>
        <p:sp>
          <p:nvSpPr>
            <p:cNvPr id="18" name="任意多边形 174">
              <a:extLst>
                <a:ext uri="{FF2B5EF4-FFF2-40B4-BE49-F238E27FC236}">
                  <a16:creationId xmlns:a16="http://schemas.microsoft.com/office/drawing/2014/main" id="{408ADA3E-8A9E-4A49-88E6-6B2163DDE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83595" cy="2814641"/>
            </a:xfrm>
            <a:custGeom>
              <a:avLst/>
              <a:gdLst>
                <a:gd name="T0" fmla="*/ 291392 w 5771213"/>
                <a:gd name="T1" fmla="*/ 148836 h 4077324"/>
                <a:gd name="T2" fmla="*/ 151309 w 5771213"/>
                <a:gd name="T3" fmla="*/ 292539 h 4077324"/>
                <a:gd name="T4" fmla="*/ 151309 w 5771213"/>
                <a:gd name="T5" fmla="*/ 2174237 h 4077324"/>
                <a:gd name="T6" fmla="*/ 291392 w 5771213"/>
                <a:gd name="T7" fmla="*/ 2317940 h 4077324"/>
                <a:gd name="T8" fmla="*/ 3582116 w 5771213"/>
                <a:gd name="T9" fmla="*/ 2317940 h 4077324"/>
                <a:gd name="T10" fmla="*/ 3722199 w 5771213"/>
                <a:gd name="T11" fmla="*/ 2174237 h 4077324"/>
                <a:gd name="T12" fmla="*/ 3722199 w 5771213"/>
                <a:gd name="T13" fmla="*/ 292539 h 4077324"/>
                <a:gd name="T14" fmla="*/ 3582116 w 5771213"/>
                <a:gd name="T15" fmla="*/ 148836 h 4077324"/>
                <a:gd name="T16" fmla="*/ 291392 w 5771213"/>
                <a:gd name="T17" fmla="*/ 148836 h 4077324"/>
                <a:gd name="T18" fmla="*/ 159719 w 5771213"/>
                <a:gd name="T19" fmla="*/ 0 h 4077324"/>
                <a:gd name="T20" fmla="*/ 3723876 w 5771213"/>
                <a:gd name="T21" fmla="*/ 0 h 4077324"/>
                <a:gd name="T22" fmla="*/ 3883595 w 5771213"/>
                <a:gd name="T23" fmla="*/ 163847 h 4077324"/>
                <a:gd name="T24" fmla="*/ 3883595 w 5771213"/>
                <a:gd name="T25" fmla="*/ 2309313 h 4077324"/>
                <a:gd name="T26" fmla="*/ 3723876 w 5771213"/>
                <a:gd name="T27" fmla="*/ 2473160 h 4077324"/>
                <a:gd name="T28" fmla="*/ 2471379 w 5771213"/>
                <a:gd name="T29" fmla="*/ 2473160 h 4077324"/>
                <a:gd name="T30" fmla="*/ 2541990 w 5771213"/>
                <a:gd name="T31" fmla="*/ 2762901 h 4077324"/>
                <a:gd name="T32" fmla="*/ 3147225 w 5771213"/>
                <a:gd name="T33" fmla="*/ 2762901 h 4077324"/>
                <a:gd name="T34" fmla="*/ 3147225 w 5771213"/>
                <a:gd name="T35" fmla="*/ 2814641 h 4077324"/>
                <a:gd name="T36" fmla="*/ 766631 w 5771213"/>
                <a:gd name="T37" fmla="*/ 2814641 h 4077324"/>
                <a:gd name="T38" fmla="*/ 766631 w 5771213"/>
                <a:gd name="T39" fmla="*/ 2762901 h 4077324"/>
                <a:gd name="T40" fmla="*/ 1331519 w 5771213"/>
                <a:gd name="T41" fmla="*/ 2762901 h 4077324"/>
                <a:gd name="T42" fmla="*/ 1402129 w 5771213"/>
                <a:gd name="T43" fmla="*/ 2473160 h 4077324"/>
                <a:gd name="T44" fmla="*/ 159719 w 5771213"/>
                <a:gd name="T45" fmla="*/ 2473160 h 4077324"/>
                <a:gd name="T46" fmla="*/ 0 w 5771213"/>
                <a:gd name="T47" fmla="*/ 2309313 h 4077324"/>
                <a:gd name="T48" fmla="*/ 0 w 5771213"/>
                <a:gd name="T49" fmla="*/ 163847 h 4077324"/>
                <a:gd name="T50" fmla="*/ 159719 w 5771213"/>
                <a:gd name="T51" fmla="*/ 0 h 407732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771213"/>
                <a:gd name="T79" fmla="*/ 0 h 4077324"/>
                <a:gd name="T80" fmla="*/ 5771213 w 5771213"/>
                <a:gd name="T81" fmla="*/ 4077324 h 407732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771213" h="4077324">
                  <a:moveTo>
                    <a:pt x="433023" y="215605"/>
                  </a:moveTo>
                  <a:cubicBezTo>
                    <a:pt x="318054" y="215605"/>
                    <a:pt x="224853" y="308806"/>
                    <a:pt x="224853" y="423775"/>
                  </a:cubicBezTo>
                  <a:lnTo>
                    <a:pt x="224853" y="3149627"/>
                  </a:lnTo>
                  <a:cubicBezTo>
                    <a:pt x="224853" y="3264596"/>
                    <a:pt x="318054" y="3357797"/>
                    <a:pt x="433023" y="3357797"/>
                  </a:cubicBezTo>
                  <a:lnTo>
                    <a:pt x="5323201" y="3357797"/>
                  </a:lnTo>
                  <a:cubicBezTo>
                    <a:pt x="5438170" y="3357797"/>
                    <a:pt x="5531371" y="3264596"/>
                    <a:pt x="5531371" y="3149627"/>
                  </a:cubicBezTo>
                  <a:lnTo>
                    <a:pt x="5531371" y="423775"/>
                  </a:lnTo>
                  <a:cubicBezTo>
                    <a:pt x="5531371" y="308806"/>
                    <a:pt x="5438170" y="215605"/>
                    <a:pt x="5323201" y="215605"/>
                  </a:cubicBezTo>
                  <a:lnTo>
                    <a:pt x="433023" y="215605"/>
                  </a:lnTo>
                  <a:close/>
                  <a:moveTo>
                    <a:pt x="237351" y="0"/>
                  </a:moveTo>
                  <a:lnTo>
                    <a:pt x="5533862" y="0"/>
                  </a:lnTo>
                  <a:cubicBezTo>
                    <a:pt x="5664947" y="0"/>
                    <a:pt x="5771213" y="106266"/>
                    <a:pt x="5771213" y="237351"/>
                  </a:cubicBezTo>
                  <a:lnTo>
                    <a:pt x="5771213" y="3345299"/>
                  </a:lnTo>
                  <a:cubicBezTo>
                    <a:pt x="5771213" y="3476384"/>
                    <a:pt x="5664947" y="3582650"/>
                    <a:pt x="5533862" y="3582650"/>
                  </a:cubicBezTo>
                  <a:lnTo>
                    <a:pt x="3672591" y="3582650"/>
                  </a:lnTo>
                  <a:lnTo>
                    <a:pt x="3777522" y="4002373"/>
                  </a:lnTo>
                  <a:lnTo>
                    <a:pt x="4676931" y="4002373"/>
                  </a:lnTo>
                  <a:lnTo>
                    <a:pt x="4676931" y="4077324"/>
                  </a:lnTo>
                  <a:lnTo>
                    <a:pt x="1139251" y="4077324"/>
                  </a:lnTo>
                  <a:lnTo>
                    <a:pt x="1139251" y="4002373"/>
                  </a:lnTo>
                  <a:lnTo>
                    <a:pt x="1978703" y="4002373"/>
                  </a:lnTo>
                  <a:lnTo>
                    <a:pt x="2083633" y="3582650"/>
                  </a:lnTo>
                  <a:lnTo>
                    <a:pt x="237351" y="3582650"/>
                  </a:lnTo>
                  <a:cubicBezTo>
                    <a:pt x="106266" y="3582650"/>
                    <a:pt x="0" y="3476384"/>
                    <a:pt x="0" y="3345299"/>
                  </a:cubicBezTo>
                  <a:lnTo>
                    <a:pt x="0" y="237351"/>
                  </a:lnTo>
                  <a:cubicBezTo>
                    <a:pt x="0" y="106266"/>
                    <a:pt x="106266" y="0"/>
                    <a:pt x="237351" y="0"/>
                  </a:cubicBezTo>
                  <a:close/>
                </a:path>
              </a:pathLst>
            </a:custGeom>
            <a:solidFill>
              <a:srgbClr val="000F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1805D4A1-E3C0-4B1D-9737-FF59543331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183" y="2316985"/>
            <a:ext cx="5895041" cy="316140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83AF2CC-F6B3-49DF-AB49-EEF1BEB59E12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A30789E-022B-4602-AA4F-001CB28E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81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0573" y="2075979"/>
            <a:ext cx="6854218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동물들의 유토피아를 향하여 떠나는 </a:t>
            </a:r>
            <a:r>
              <a:rPr lang="ko-KR" altLang="en-US" b="1" dirty="0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오리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와 </a:t>
            </a:r>
            <a:r>
              <a:rPr lang="ko-KR" altLang="en-US" b="1" dirty="0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강아지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모험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인칭으로 진행되는 </a:t>
            </a:r>
            <a:r>
              <a:rPr lang="ko-KR" altLang="en-US" b="1" dirty="0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협동 달리기 게임</a:t>
            </a:r>
            <a:endParaRPr lang="en-US" altLang="ko-KR" b="1" dirty="0">
              <a:solidFill>
                <a:schemeClr val="accent2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플레이 하는 유저로 하여금 동물에 대한 깊은 애정과 보호에 대한 </a:t>
            </a:r>
            <a:r>
              <a:rPr lang="ko-KR" altLang="en-US" b="1" dirty="0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책임감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을 느끼게 하는 것이 목표인 게임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기존에 만연해 있는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PVP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경쟁 플레이가 아닌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협동 플레이로 플레이어 간의 깊은 </a:t>
            </a:r>
            <a:r>
              <a:rPr lang="ko-KR" altLang="en-US" b="1" dirty="0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유대감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을 형성할 수 있는 게임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935931-D607-4FA5-B4F2-5A06D0E1C4B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1FB6DB9-D430-4D46-BCCB-5886D05F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57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특징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4891" y="2229027"/>
            <a:ext cx="6854218" cy="430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플랫폼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PC</a:t>
            </a: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장르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액션 </a:t>
            </a: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어드벤쳐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게임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진행 시점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3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인칭 </a:t>
            </a: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숄더뷰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백뷰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플레이 인원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2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7D6D6-7439-45F4-B2B5-1E8E660C4B6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7B46E02-67EB-43B8-8948-93B1C2E9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8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세계관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5903" y="2259086"/>
            <a:ext cx="7086802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lnSpc>
                <a:spcPct val="150000"/>
              </a:lnSpc>
            </a:pP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이곳은 최초의 동물들이 있는 신비한 땅 </a:t>
            </a:r>
            <a:r>
              <a:rPr lang="ko-KR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애니아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태초에 동물의 왕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b="1" dirty="0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오리의 신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‘Ducky GOD’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 있었다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빙하기가 다가오면서 동물들의 멸종을 예감한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 GOD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은 자신을 얼음 속으로 봉인하여 긴 잠에 들어갔다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</a:p>
          <a:p>
            <a:pPr lvl="0" latinLnBrk="0">
              <a:lnSpc>
                <a:spcPct val="150000"/>
              </a:lnSpc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그로부터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2000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년 후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오리 마을의 한 어린이 오리인 </a:t>
            </a:r>
            <a:r>
              <a:rPr lang="ko-KR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더기의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꿈에 </a:t>
            </a:r>
            <a:r>
              <a:rPr lang="ko-KR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갓이 나오고 </a:t>
            </a:r>
            <a:r>
              <a:rPr lang="ko-KR" altLang="ko-KR" b="1" dirty="0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가호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받게 된다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이때 젖먹이 시절 생사를 오고 갔던 자신을 거둬 준 오리 부족에게 </a:t>
            </a:r>
            <a:r>
              <a:rPr lang="ko-KR" altLang="ko-KR" b="1" dirty="0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은혜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갚고자 한 도기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와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는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함께 </a:t>
            </a:r>
            <a:r>
              <a:rPr lang="ko-KR" altLang="ko-KR" b="1" dirty="0" err="1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더기</a:t>
            </a:r>
            <a:r>
              <a:rPr lang="ko-KR" altLang="ko-KR" b="1" dirty="0">
                <a:solidFill>
                  <a:schemeClr val="accent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갓의 부활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을 위해 함께 여정을 떠난다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7E8A9-4B0B-448F-9A01-02AD1A853C3A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컨셉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소개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81AB09-3601-4338-AAC9-8AE24D5F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46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</TotalTime>
  <Words>1428</Words>
  <Application>Microsoft Office PowerPoint</Application>
  <PresentationFormat>화면 슬라이드 쇼(4:3)</PresentationFormat>
  <Paragraphs>386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8" baseType="lpstr">
      <vt:lpstr>HCI Poppy</vt:lpstr>
      <vt:lpstr>나눔스퀘어OTF</vt:lpstr>
      <vt:lpstr>나눔스퀘어OTF Bold</vt:lpstr>
      <vt:lpstr>나눔스퀘어OTF ExtraBold</vt:lpstr>
      <vt:lpstr>맑은 고딕</vt:lpstr>
      <vt:lpstr>한양신명조</vt:lpstr>
      <vt:lpstr>휴먼명조</vt:lpstr>
      <vt:lpstr>Arial</vt:lpstr>
      <vt:lpstr>Calibri</vt:lpstr>
      <vt:lpstr>Calibri Light</vt:lpstr>
      <vt:lpstr>Wingdings</vt:lpstr>
      <vt:lpstr>Office Theme</vt:lpstr>
      <vt:lpstr>DuckyDoggy</vt:lpstr>
      <vt:lpstr>PowerPoint 프레젠테이션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PowerPoint 프레젠테이션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질문해 주세요 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cy s</cp:lastModifiedBy>
  <cp:revision>74</cp:revision>
  <dcterms:created xsi:type="dcterms:W3CDTF">2016-01-11T04:43:00Z</dcterms:created>
  <dcterms:modified xsi:type="dcterms:W3CDTF">2019-05-08T14:58:00Z</dcterms:modified>
</cp:coreProperties>
</file>