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8" r:id="rId3"/>
    <p:sldId id="262" r:id="rId4"/>
    <p:sldId id="263" r:id="rId5"/>
    <p:sldId id="257" r:id="rId6"/>
    <p:sldId id="264" r:id="rId7"/>
    <p:sldId id="272" r:id="rId8"/>
    <p:sldId id="273" r:id="rId9"/>
    <p:sldId id="275" r:id="rId10"/>
    <p:sldId id="276" r:id="rId11"/>
    <p:sldId id="266" r:id="rId12"/>
    <p:sldId id="268" r:id="rId13"/>
    <p:sldId id="274" r:id="rId14"/>
    <p:sldId id="269" r:id="rId15"/>
    <p:sldId id="271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A9D18E"/>
    <a:srgbClr val="E6AF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3882" autoAdjust="0"/>
  </p:normalViewPr>
  <p:slideViewPr>
    <p:cSldViewPr snapToGrid="0">
      <p:cViewPr varScale="1">
        <p:scale>
          <a:sx n="107" d="100"/>
          <a:sy n="107" d="100"/>
        </p:scale>
        <p:origin x="18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2D8D-89EB-40AB-875E-012729E1223C}" type="datetime1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5FAC-508D-4FBA-A38D-EA76BAACEB3A}" type="datetime1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20A6-0DB3-4434-AFC7-E438E61513F1}" type="datetime1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6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C9EF-9CED-4EE9-9E9F-BA23C0BD25CE}" type="datetime1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C0DBE-0E4C-4088-B655-9EB33DFF1949}" type="datetime1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3B6C-38CB-4502-A547-819C438CC46A}" type="datetime1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254A-E657-469B-AA47-54C4C046F9E0}" type="datetime1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2C05-F2DD-4A49-9EF2-3C461DBD60F0}" type="datetime1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4B4F-E309-442A-B8F0-38C611EAF872}" type="datetime1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5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EE4B-25D7-4CB0-AF86-1F5A22A52D9E}" type="datetime1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0B69-9DB8-4E21-AD34-B2F92F5BE7B3}" type="datetime1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571D4-BF02-4706-BD62-AB56B52EE122}" type="datetime1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598828" y="2503761"/>
            <a:ext cx="4351869" cy="1225091"/>
          </a:xfrm>
        </p:spPr>
        <p:txBody>
          <a:bodyPr>
            <a:noAutofit/>
          </a:bodyPr>
          <a:lstStyle/>
          <a:p>
            <a:r>
              <a:rPr lang="en-US" altLang="ko-KR" sz="4800" b="1" dirty="0" err="1">
                <a:solidFill>
                  <a:schemeClr val="accent2"/>
                </a:solidFill>
                <a:latin typeface="+mj-ea"/>
              </a:rPr>
              <a:t>D</a:t>
            </a:r>
            <a:r>
              <a:rPr lang="en-US" altLang="ko-KR" sz="4800" b="1" dirty="0" err="1">
                <a:latin typeface="+mj-ea"/>
              </a:rPr>
              <a:t>ucky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D</a:t>
            </a:r>
            <a:r>
              <a:rPr lang="en-US" altLang="ko-KR" sz="4800" b="1" dirty="0" err="1">
                <a:latin typeface="+mj-ea"/>
              </a:rPr>
              <a:t>oggy</a:t>
            </a:r>
            <a:br>
              <a:rPr lang="en-US" altLang="ko-KR" sz="4800" b="1" dirty="0">
                <a:latin typeface="+mj-ea"/>
              </a:rPr>
            </a:br>
            <a:endParaRPr lang="ko-KR" altLang="en-US" sz="1800" b="1" dirty="0"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0" y="5930283"/>
            <a:ext cx="3703269" cy="927717"/>
          </a:xfrm>
        </p:spPr>
        <p:txBody>
          <a:bodyPr>
            <a:normAutofit/>
          </a:bodyPr>
          <a:lstStyle/>
          <a:p>
            <a:pPr algn="di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2015182016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손채영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di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2015184013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서채원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dist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2015184028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지은혜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막힌 원호 7"/>
          <p:cNvSpPr/>
          <p:nvPr/>
        </p:nvSpPr>
        <p:spPr>
          <a:xfrm flipH="1">
            <a:off x="5924550" y="865461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/>
          <p:cNvSpPr/>
          <p:nvPr/>
        </p:nvSpPr>
        <p:spPr>
          <a:xfrm flipH="1" flipV="1">
            <a:off x="5867400" y="2198115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263CEE5-34D4-4C06-95FB-0A64D3D8DE02}"/>
              </a:ext>
            </a:extLst>
          </p:cNvPr>
          <p:cNvSpPr/>
          <p:nvPr/>
        </p:nvSpPr>
        <p:spPr>
          <a:xfrm>
            <a:off x="133165" y="177552"/>
            <a:ext cx="2121763" cy="12162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E2B4616-11B1-48F4-A73E-835BE7DE245B}"/>
              </a:ext>
            </a:extLst>
          </p:cNvPr>
          <p:cNvSpPr/>
          <p:nvPr/>
        </p:nvSpPr>
        <p:spPr>
          <a:xfrm>
            <a:off x="257452" y="275208"/>
            <a:ext cx="1846556" cy="266330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지도교수 서명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0E7680-C789-4EC4-B578-AD1F9002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7CFC4E1-F238-47FC-B4DE-E7BE9500A8B7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10" name="부제목 4">
            <a:extLst>
              <a:ext uri="{FF2B5EF4-FFF2-40B4-BE49-F238E27FC236}">
                <a16:creationId xmlns:a16="http://schemas.microsoft.com/office/drawing/2014/main" id="{EA274033-99B5-46B3-8A84-DFCB3D1F5976}"/>
              </a:ext>
            </a:extLst>
          </p:cNvPr>
          <p:cNvSpPr txBox="1">
            <a:spLocks/>
          </p:cNvSpPr>
          <p:nvPr/>
        </p:nvSpPr>
        <p:spPr>
          <a:xfrm>
            <a:off x="2923128" y="3519990"/>
            <a:ext cx="3703268" cy="927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chemeClr val="accent3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졸업 작품 중간 발표</a:t>
            </a:r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구성원 역할 분담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ED0470-CC69-4E96-A454-EDECF8A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349E2-0056-431E-9990-B921FFD4D70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64CE2A-6B41-4BE2-8FBD-A728119CB1D4}"/>
              </a:ext>
            </a:extLst>
          </p:cNvPr>
          <p:cNvSpPr txBox="1"/>
          <p:nvPr/>
        </p:nvSpPr>
        <p:spPr>
          <a:xfrm>
            <a:off x="457200" y="1842558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지은혜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- 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그래픽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99DBDC-2431-4104-ABC0-76869035A665}"/>
              </a:ext>
            </a:extLst>
          </p:cNvPr>
          <p:cNvSpPr/>
          <p:nvPr/>
        </p:nvSpPr>
        <p:spPr>
          <a:xfrm>
            <a:off x="332317" y="2358912"/>
            <a:ext cx="3597460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	UI 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제작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-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버튼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- HP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바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스킬 바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28600" indent="-228600">
              <a:buAutoNum type="arabicPeriod" startAt="5"/>
            </a:pPr>
            <a:endParaRPr lang="en-US" altLang="ko-KR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	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 </a:t>
            </a: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풀 제작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그림 8" descr="식물이(가) 표시된 사진&#10;&#10;자동 생성된 설명">
            <a:extLst>
              <a:ext uri="{FF2B5EF4-FFF2-40B4-BE49-F238E27FC236}">
                <a16:creationId xmlns:a16="http://schemas.microsoft.com/office/drawing/2014/main" id="{CDC70FEE-7DEE-41D1-9B15-483C1A188F4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" t="4652" r="4652" b="2965"/>
          <a:stretch/>
        </p:blipFill>
        <p:spPr>
          <a:xfrm>
            <a:off x="4224228" y="1574688"/>
            <a:ext cx="2325375" cy="1744031"/>
          </a:xfrm>
          <a:prstGeom prst="rect">
            <a:avLst/>
          </a:prstGeom>
        </p:spPr>
      </p:pic>
      <p:pic>
        <p:nvPicPr>
          <p:cNvPr id="4" name="그림 3" descr="식물, 잔디, 녹색이(가) 표시된 사진&#10;&#10;자동 생성된 설명">
            <a:extLst>
              <a:ext uri="{FF2B5EF4-FFF2-40B4-BE49-F238E27FC236}">
                <a16:creationId xmlns:a16="http://schemas.microsoft.com/office/drawing/2014/main" id="{DE81E4FD-2337-4649-80F3-02DB065E50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001" y="2582335"/>
            <a:ext cx="2241160" cy="1680870"/>
          </a:xfrm>
          <a:prstGeom prst="rect">
            <a:avLst/>
          </a:prstGeom>
        </p:spPr>
      </p:pic>
      <p:pic>
        <p:nvPicPr>
          <p:cNvPr id="17" name="그림 16" descr="잔디, 실외, 평야이(가) 표시된 사진&#10;&#10;자동 생성된 설명">
            <a:extLst>
              <a:ext uri="{FF2B5EF4-FFF2-40B4-BE49-F238E27FC236}">
                <a16:creationId xmlns:a16="http://schemas.microsoft.com/office/drawing/2014/main" id="{D12ABDDA-EA19-405B-BDC3-9F995168ED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985" y="3709484"/>
            <a:ext cx="2241148" cy="1680861"/>
          </a:xfrm>
          <a:prstGeom prst="rect">
            <a:avLst/>
          </a:prstGeom>
        </p:spPr>
      </p:pic>
      <p:pic>
        <p:nvPicPr>
          <p:cNvPr id="19" name="그림 18" descr="식물, 벽, 실내, 나무이(가) 표시된 사진&#10;&#10;자동 생성된 설명">
            <a:extLst>
              <a:ext uri="{FF2B5EF4-FFF2-40B4-BE49-F238E27FC236}">
                <a16:creationId xmlns:a16="http://schemas.microsoft.com/office/drawing/2014/main" id="{8A643F56-83D4-4781-8757-11F6CADFAE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64" y="4922835"/>
            <a:ext cx="2166280" cy="1624710"/>
          </a:xfrm>
          <a:prstGeom prst="rect">
            <a:avLst/>
          </a:prstGeom>
        </p:spPr>
      </p:pic>
      <p:pic>
        <p:nvPicPr>
          <p:cNvPr id="23" name="그림 22" descr="식물, 나무이(가) 표시된 사진&#10;&#10;자동 생성된 설명">
            <a:extLst>
              <a:ext uri="{FF2B5EF4-FFF2-40B4-BE49-F238E27FC236}">
                <a16:creationId xmlns:a16="http://schemas.microsoft.com/office/drawing/2014/main" id="{DAE0D80D-DFB7-47A6-AF2D-5DF5BF62E9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546" y="4914203"/>
            <a:ext cx="2166280" cy="1624710"/>
          </a:xfrm>
          <a:prstGeom prst="rect">
            <a:avLst/>
          </a:prstGeom>
        </p:spPr>
      </p:pic>
      <p:pic>
        <p:nvPicPr>
          <p:cNvPr id="25" name="그림 24" descr="식물, 나무이(가) 표시된 사진&#10;&#10;자동 생성된 설명">
            <a:extLst>
              <a:ext uri="{FF2B5EF4-FFF2-40B4-BE49-F238E27FC236}">
                <a16:creationId xmlns:a16="http://schemas.microsoft.com/office/drawing/2014/main" id="{602DF481-E9BE-442A-9462-A9F0A45B604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3" r="17157"/>
          <a:stretch/>
        </p:blipFill>
        <p:spPr>
          <a:xfrm>
            <a:off x="4714920" y="4921207"/>
            <a:ext cx="1935661" cy="162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53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문제점 및 보완책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ED0470-CC69-4E96-A454-EDECF8A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349E2-0056-431E-9990-B921FFD4D70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97C825D-938D-4772-90C8-48581CC48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241006"/>
              </p:ext>
            </p:extLst>
          </p:nvPr>
        </p:nvGraphicFramePr>
        <p:xfrm>
          <a:off x="609061" y="2095497"/>
          <a:ext cx="7925877" cy="3925956"/>
        </p:xfrm>
        <a:graphic>
          <a:graphicData uri="http://schemas.openxmlformats.org/drawingml/2006/table">
            <a:tbl>
              <a:tblPr/>
              <a:tblGrid>
                <a:gridCol w="1018572">
                  <a:extLst>
                    <a:ext uri="{9D8B030D-6E8A-4147-A177-3AD203B41FA5}">
                      <a16:colId xmlns:a16="http://schemas.microsoft.com/office/drawing/2014/main" val="2893285457"/>
                    </a:ext>
                  </a:extLst>
                </a:gridCol>
                <a:gridCol w="3428461">
                  <a:extLst>
                    <a:ext uri="{9D8B030D-6E8A-4147-A177-3AD203B41FA5}">
                      <a16:colId xmlns:a16="http://schemas.microsoft.com/office/drawing/2014/main" val="271003524"/>
                    </a:ext>
                  </a:extLst>
                </a:gridCol>
                <a:gridCol w="3478844">
                  <a:extLst>
                    <a:ext uri="{9D8B030D-6E8A-4147-A177-3AD203B41FA5}">
                      <a16:colId xmlns:a16="http://schemas.microsoft.com/office/drawing/2014/main" val="3358523374"/>
                    </a:ext>
                  </a:extLst>
                </a:gridCol>
              </a:tblGrid>
              <a:tr h="3877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역할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/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이름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문제점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보완책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545688"/>
                  </a:ext>
                </a:extLst>
              </a:tr>
              <a:tr h="113187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클라이언트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서채원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1.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 물의 표현이 빈약함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2.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어색한 충돌처리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`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06803"/>
                  </a:ext>
                </a:extLst>
              </a:tr>
              <a:tr h="127696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서버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손채영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82405"/>
                  </a:ext>
                </a:extLst>
              </a:tr>
              <a:tr h="112939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그래픽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지은혜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오리 왼쪽 팔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다리 애니메이션 클라이언트에서 적용 오류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bone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으로 만든 애니메이션을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biped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로 다시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리깅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040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12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ED0470-CC69-4E96-A454-EDECF8A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349E2-0056-431E-9990-B921FFD4D70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D3D78A8-ABE8-4813-80A5-D9F297FBD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46121"/>
              </p:ext>
            </p:extLst>
          </p:nvPr>
        </p:nvGraphicFramePr>
        <p:xfrm>
          <a:off x="609061" y="2095500"/>
          <a:ext cx="7925877" cy="4235214"/>
        </p:xfrm>
        <a:graphic>
          <a:graphicData uri="http://schemas.openxmlformats.org/drawingml/2006/table">
            <a:tbl>
              <a:tblPr/>
              <a:tblGrid>
                <a:gridCol w="1018572">
                  <a:extLst>
                    <a:ext uri="{9D8B030D-6E8A-4147-A177-3AD203B41FA5}">
                      <a16:colId xmlns:a16="http://schemas.microsoft.com/office/drawing/2014/main" val="2893285457"/>
                    </a:ext>
                  </a:extLst>
                </a:gridCol>
                <a:gridCol w="1365812">
                  <a:extLst>
                    <a:ext uri="{9D8B030D-6E8A-4147-A177-3AD203B41FA5}">
                      <a16:colId xmlns:a16="http://schemas.microsoft.com/office/drawing/2014/main" val="271003524"/>
                    </a:ext>
                  </a:extLst>
                </a:gridCol>
                <a:gridCol w="658693">
                  <a:extLst>
                    <a:ext uri="{9D8B030D-6E8A-4147-A177-3AD203B41FA5}">
                      <a16:colId xmlns:a16="http://schemas.microsoft.com/office/drawing/2014/main" val="3358523374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58290885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10161354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45944755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4288987181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951122877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46037989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599254624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3425641560"/>
                    </a:ext>
                  </a:extLst>
                </a:gridCol>
              </a:tblGrid>
              <a:tr h="38290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항 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12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1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3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4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5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6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7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8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545688"/>
                  </a:ext>
                </a:extLst>
              </a:tr>
              <a:tr h="311432">
                <a:tc rowSpan="8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클라이언트</a:t>
                      </a:r>
                      <a:endParaRPr lang="en-US" altLang="ko-KR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서채원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프레임워크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06803"/>
                  </a:ext>
                </a:extLst>
              </a:tr>
              <a:tr h="497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쉐이더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 구현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조명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그림자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이펙트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99262"/>
                  </a:ext>
                </a:extLst>
              </a:tr>
              <a:tr h="311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오브젝트 배치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A9D18E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A9D18E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919392"/>
                  </a:ext>
                </a:extLst>
              </a:tr>
              <a:tr h="497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컨텐츠 구현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이동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스킬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업어 주기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147353"/>
                  </a:ext>
                </a:extLst>
              </a:tr>
              <a:tr h="311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테셀레이션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491354"/>
                  </a:ext>
                </a:extLst>
              </a:tr>
              <a:tr h="311432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이펙트 구현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181202"/>
                  </a:ext>
                </a:extLst>
              </a:tr>
              <a:tr h="311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캐릭터 애니메이션 적용</a:t>
                      </a:r>
                    </a:p>
                  </a:txBody>
                  <a:tcPr marL="17907" marR="17907" marT="17907" marB="1790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036898"/>
                  </a:ext>
                </a:extLst>
              </a:tr>
              <a:tr h="497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DB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 구현 및 연동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랭킹 시스템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363303"/>
                  </a:ext>
                </a:extLst>
              </a:tr>
              <a:tr h="311432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공통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디버깅 및 최적화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82405"/>
                  </a:ext>
                </a:extLst>
              </a:tr>
              <a:tr h="311432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사운드 리소스 수집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03523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83D222CF-09AC-4807-8712-9711B4E9F4EC}"/>
              </a:ext>
            </a:extLst>
          </p:cNvPr>
          <p:cNvSpPr/>
          <p:nvPr/>
        </p:nvSpPr>
        <p:spPr>
          <a:xfrm>
            <a:off x="2963334" y="1963111"/>
            <a:ext cx="3365748" cy="449999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616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50AC394-E910-4CEC-A7F0-58A053715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189586"/>
              </p:ext>
            </p:extLst>
          </p:nvPr>
        </p:nvGraphicFramePr>
        <p:xfrm>
          <a:off x="609061" y="2004391"/>
          <a:ext cx="7925877" cy="4394294"/>
        </p:xfrm>
        <a:graphic>
          <a:graphicData uri="http://schemas.openxmlformats.org/drawingml/2006/table">
            <a:tbl>
              <a:tblPr/>
              <a:tblGrid>
                <a:gridCol w="1018572">
                  <a:extLst>
                    <a:ext uri="{9D8B030D-6E8A-4147-A177-3AD203B41FA5}">
                      <a16:colId xmlns:a16="http://schemas.microsoft.com/office/drawing/2014/main" val="2893285457"/>
                    </a:ext>
                  </a:extLst>
                </a:gridCol>
                <a:gridCol w="1365812">
                  <a:extLst>
                    <a:ext uri="{9D8B030D-6E8A-4147-A177-3AD203B41FA5}">
                      <a16:colId xmlns:a16="http://schemas.microsoft.com/office/drawing/2014/main" val="271003524"/>
                    </a:ext>
                  </a:extLst>
                </a:gridCol>
                <a:gridCol w="658693">
                  <a:extLst>
                    <a:ext uri="{9D8B030D-6E8A-4147-A177-3AD203B41FA5}">
                      <a16:colId xmlns:a16="http://schemas.microsoft.com/office/drawing/2014/main" val="3358523374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58290885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10161354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45944755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4288987181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951122877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1460379896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599254624"/>
                    </a:ext>
                  </a:extLst>
                </a:gridCol>
                <a:gridCol w="610350">
                  <a:extLst>
                    <a:ext uri="{9D8B030D-6E8A-4147-A177-3AD203B41FA5}">
                      <a16:colId xmlns:a16="http://schemas.microsoft.com/office/drawing/2014/main" val="3425641560"/>
                    </a:ext>
                  </a:extLst>
                </a:gridCol>
              </a:tblGrid>
              <a:tr h="391397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항 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12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1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3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4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5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6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7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HCI Poppy"/>
                          <a:ea typeface="휴먼명조"/>
                        </a:rPr>
                        <a:t>8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545688"/>
                  </a:ext>
                </a:extLst>
              </a:tr>
              <a:tr h="318336">
                <a:tc rowSpan="6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그래픽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지은혜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캐릭터 모델링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`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06803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맵 제작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99262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배경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/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장애물 모델링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A9D18E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A9D18E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919392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애니메이션 제작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147353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이펙트 제작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491354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UI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</a:rPr>
                        <a:t>제작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181202"/>
                  </a:ext>
                </a:extLst>
              </a:tr>
              <a:tr h="261792">
                <a:tc rowSpan="7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서버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손채영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네트워크 프레임 워크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654874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네트워크 통신 처리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68624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동기화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405981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몬스터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AI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77267"/>
                  </a:ext>
                </a:extLst>
              </a:tr>
              <a:tr h="318336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물리 처리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552907"/>
                  </a:ext>
                </a:extLst>
              </a:tr>
              <a:tr h="306729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dirty="0"/>
                        <a:t>UI </a:t>
                      </a:r>
                      <a:r>
                        <a:rPr lang="ko-KR" altLang="en-US" sz="1050" dirty="0"/>
                        <a:t>구현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871130"/>
                  </a:ext>
                </a:extLst>
              </a:tr>
              <a:tr h="236010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50" dirty="0"/>
                        <a:t>사운드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372515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일정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ED0470-CC69-4E96-A454-EDECF8A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349E2-0056-431E-9990-B921FFD4D70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0D0C63-8631-4C8E-B816-D56F92C75451}"/>
              </a:ext>
            </a:extLst>
          </p:cNvPr>
          <p:cNvSpPr/>
          <p:nvPr/>
        </p:nvSpPr>
        <p:spPr>
          <a:xfrm>
            <a:off x="2963334" y="1963111"/>
            <a:ext cx="3365748" cy="449999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106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향후 계획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ED0470-CC69-4E96-A454-EDECF8A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349E2-0056-431E-9990-B921FFD4D70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81E0940-1E10-4CE5-B1DB-CA2D0126D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993450"/>
              </p:ext>
            </p:extLst>
          </p:nvPr>
        </p:nvGraphicFramePr>
        <p:xfrm>
          <a:off x="609061" y="2059638"/>
          <a:ext cx="7925877" cy="4396661"/>
        </p:xfrm>
        <a:graphic>
          <a:graphicData uri="http://schemas.openxmlformats.org/drawingml/2006/table">
            <a:tbl>
              <a:tblPr/>
              <a:tblGrid>
                <a:gridCol w="1390068">
                  <a:extLst>
                    <a:ext uri="{9D8B030D-6E8A-4147-A177-3AD203B41FA5}">
                      <a16:colId xmlns:a16="http://schemas.microsoft.com/office/drawing/2014/main" val="2893285457"/>
                    </a:ext>
                  </a:extLst>
                </a:gridCol>
                <a:gridCol w="6535809">
                  <a:extLst>
                    <a:ext uri="{9D8B030D-6E8A-4147-A177-3AD203B41FA5}">
                      <a16:colId xmlns:a16="http://schemas.microsoft.com/office/drawing/2014/main" val="271003524"/>
                    </a:ext>
                  </a:extLst>
                </a:gridCol>
              </a:tblGrid>
              <a:tr h="135017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클라이언트</a:t>
                      </a:r>
                      <a:endParaRPr lang="en-US" altLang="ko-KR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서채원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그림자 적용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물의 흐름 표현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주변환경 반사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전투 컨텐츠 추가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06803"/>
                  </a:ext>
                </a:extLst>
              </a:tr>
              <a:tr h="152324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서버</a:t>
                      </a:r>
                      <a:endParaRPr lang="en-US" altLang="ko-KR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손채영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몬스터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AI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구현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동기화 구현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서버에서 물리 처리가 되게끔 구현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사운드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82405"/>
                  </a:ext>
                </a:extLst>
              </a:tr>
              <a:tr h="152324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그래픽</a:t>
                      </a:r>
                      <a:endParaRPr lang="en-US" altLang="ko-KR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(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지은혜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)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장애물 제작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UI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추가 및 수정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더기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 애니메이션 수정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이펙트 제작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489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230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598828" y="2503761"/>
            <a:ext cx="4351869" cy="1214437"/>
          </a:xfrm>
        </p:spPr>
        <p:txBody>
          <a:bodyPr>
            <a:noAutofit/>
          </a:bodyPr>
          <a:lstStyle/>
          <a:p>
            <a:r>
              <a:rPr lang="ko-KR" altLang="en-US" sz="4800" b="1" dirty="0">
                <a:solidFill>
                  <a:schemeClr val="accent2"/>
                </a:solidFill>
                <a:latin typeface="+mj-ea"/>
              </a:rPr>
              <a:t>게임 시연</a:t>
            </a:r>
            <a:endParaRPr lang="ko-KR" altLang="en-US" sz="1800" b="1" dirty="0">
              <a:latin typeface="+mj-ea"/>
            </a:endParaRPr>
          </a:p>
        </p:txBody>
      </p:sp>
      <p:sp>
        <p:nvSpPr>
          <p:cNvPr id="8" name="막힌 원호 7"/>
          <p:cNvSpPr/>
          <p:nvPr/>
        </p:nvSpPr>
        <p:spPr>
          <a:xfrm flipH="1">
            <a:off x="5924550" y="865461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/>
          <p:cNvSpPr/>
          <p:nvPr/>
        </p:nvSpPr>
        <p:spPr>
          <a:xfrm flipH="1" flipV="1">
            <a:off x="5867400" y="2198115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0E7680-C789-4EC4-B578-AD1F9002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B7CFC4E1-F238-47FC-B4DE-E7BE9500A8B7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897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1000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4865" y="3776131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5398" y="3842179"/>
            <a:ext cx="200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개발 내용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01</a:t>
            </a:r>
            <a:endParaRPr lang="ko-KR" altLang="en-US" b="1" dirty="0">
              <a:solidFill>
                <a:schemeClr val="accent4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01900" y="3153320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02</a:t>
            </a:r>
            <a:endParaRPr lang="ko-KR" altLang="en-US" b="1" dirty="0">
              <a:solidFill>
                <a:schemeClr val="accent4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5133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03</a:t>
            </a:r>
            <a:endParaRPr lang="ko-KR" altLang="en-US" b="1" dirty="0">
              <a:solidFill>
                <a:schemeClr val="accent4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3800" y="4237212"/>
            <a:ext cx="1819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일정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향후 계획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데모 시연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18809" y="4203340"/>
            <a:ext cx="16086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구성원 역할 분담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문제점 및 보완책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066" y="1405466"/>
            <a:ext cx="489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err="1">
                <a:solidFill>
                  <a:schemeClr val="accent4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DuckyDoggy</a:t>
            </a:r>
            <a:endParaRPr lang="ko-KR" altLang="en-US" sz="6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7" name="막힌 원호 16"/>
          <p:cNvSpPr/>
          <p:nvPr/>
        </p:nvSpPr>
        <p:spPr>
          <a:xfrm flipH="1">
            <a:off x="8382000" y="5762627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8" name="막힌 원호 17"/>
          <p:cNvSpPr/>
          <p:nvPr/>
        </p:nvSpPr>
        <p:spPr>
          <a:xfrm flipH="1" flipV="1">
            <a:off x="8390466" y="5906560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40D70C-CB8E-49CD-9F4C-4D864E6BED75}"/>
              </a:ext>
            </a:extLst>
          </p:cNvPr>
          <p:cNvSpPr txBox="1"/>
          <p:nvPr/>
        </p:nvSpPr>
        <p:spPr>
          <a:xfrm>
            <a:off x="742278" y="4198163"/>
            <a:ext cx="1823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게임개요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게임조작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중점연구 분야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C3AC64-E500-4925-BEB2-A7A8443A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</a:t>
            </a:fld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6D384C-5F5C-4305-AE9D-4AEC76A2959C}"/>
              </a:ext>
            </a:extLst>
          </p:cNvPr>
          <p:cNvSpPr txBox="1"/>
          <p:nvPr/>
        </p:nvSpPr>
        <p:spPr>
          <a:xfrm>
            <a:off x="4572000" y="3842179"/>
            <a:ext cx="200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315406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개요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37315" y="2012904"/>
            <a:ext cx="6854218" cy="1841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인칭으로 진행되는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 협동 달리기 게임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유사 게임 </a:t>
            </a:r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200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테일즈런너</a:t>
            </a:r>
            <a:endParaRPr lang="en-US" altLang="ko-KR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endParaRPr lang="ko-KR" altLang="en-US" sz="20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7D6D6-7439-45F4-B2B5-1E8E660C4B6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7B46E02-67EB-43B8-8948-93B1C2E9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784FEF2-C306-40C7-B608-CF90CD03DA4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1" y="3671559"/>
            <a:ext cx="4464424" cy="2447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328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게임 조작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7D6D6-7439-45F4-B2B5-1E8E660C4B6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7B46E02-67EB-43B8-8948-93B1C2E9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0DAE41-019B-40D0-87E2-EFB592EDE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27" y="2697366"/>
            <a:ext cx="4014651" cy="2924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AC5864B-226F-4F8F-AA11-308A1658B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033" y="2697366"/>
            <a:ext cx="4051483" cy="2924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B7A70EA-815C-45EF-83AC-467F8C34057D}"/>
              </a:ext>
            </a:extLst>
          </p:cNvPr>
          <p:cNvSpPr txBox="1"/>
          <p:nvPr/>
        </p:nvSpPr>
        <p:spPr>
          <a:xfrm>
            <a:off x="332317" y="5621866"/>
            <a:ext cx="6854218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점프 구간에선 강아지가 오리를 업고 점프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816A5A-F141-494E-8CFB-F44C953153D0}"/>
              </a:ext>
            </a:extLst>
          </p:cNvPr>
          <p:cNvSpPr txBox="1"/>
          <p:nvPr/>
        </p:nvSpPr>
        <p:spPr>
          <a:xfrm>
            <a:off x="4775555" y="5621866"/>
            <a:ext cx="6854218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ko-KR" altLang="en-US" sz="1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물 구간에선 오리가 강아지를 업고 수영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BD2437C-31A9-447B-AEB0-DA8450D4EDD9}"/>
              </a:ext>
            </a:extLst>
          </p:cNvPr>
          <p:cNvGrpSpPr/>
          <p:nvPr/>
        </p:nvGrpSpPr>
        <p:grpSpPr>
          <a:xfrm>
            <a:off x="5403028" y="871618"/>
            <a:ext cx="3385371" cy="1608051"/>
            <a:chOff x="969183" y="2255731"/>
            <a:chExt cx="7348730" cy="349064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49B59C4-1CA6-455F-9706-8874A935B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183" y="2255731"/>
              <a:ext cx="7348730" cy="3490640"/>
            </a:xfrm>
            <a:prstGeom prst="rect">
              <a:avLst/>
            </a:prstGeom>
          </p:spPr>
        </p:pic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8A5A91C8-C53C-4360-AEA5-1E256991094E}"/>
                </a:ext>
              </a:extLst>
            </p:cNvPr>
            <p:cNvSpPr/>
            <p:nvPr/>
          </p:nvSpPr>
          <p:spPr>
            <a:xfrm>
              <a:off x="2137123" y="4563031"/>
              <a:ext cx="534358" cy="537884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98A62CC-174D-4EF7-AB90-159500365561}"/>
                </a:ext>
              </a:extLst>
            </p:cNvPr>
            <p:cNvSpPr/>
            <p:nvPr/>
          </p:nvSpPr>
          <p:spPr>
            <a:xfrm>
              <a:off x="3132208" y="5039762"/>
              <a:ext cx="2533489" cy="607999"/>
            </a:xfrm>
            <a:prstGeom prst="round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34EECBC-A5E7-42CF-ABFC-14C7CFF29535}"/>
                </a:ext>
              </a:extLst>
            </p:cNvPr>
            <p:cNvSpPr/>
            <p:nvPr/>
          </p:nvSpPr>
          <p:spPr>
            <a:xfrm>
              <a:off x="6759391" y="5316065"/>
              <a:ext cx="1488142" cy="331694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A7402AFC-803E-47FD-9B1A-6C33B9387C48}"/>
                </a:ext>
              </a:extLst>
            </p:cNvPr>
            <p:cNvSpPr/>
            <p:nvPr/>
          </p:nvSpPr>
          <p:spPr>
            <a:xfrm>
              <a:off x="7236283" y="5039759"/>
              <a:ext cx="534358" cy="276306"/>
            </a:xfrm>
            <a:prstGeom prst="roundRect">
              <a:avLst>
                <a:gd name="adj" fmla="val 0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711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중점 연구 분야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37547" y="2079913"/>
            <a:ext cx="68542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DirectX12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이용하여 게임 제작 능력을 키운다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Stencil Shadow, Skinning Animation</a:t>
            </a: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테셀레이션을 사용한 사실적인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3D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객체 표현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Overlapped IO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소켓 모델을 이용하여 서버를 구축한다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플레이어 사이의 다양한 상호작용 구현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여러 종류의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NPC AI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나눔스퀘어OTF" panose="020B0600000101010101" pitchFamily="34" charset="-127"/>
              <a:buChar char="▶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Z-brush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사용한 부드러운 모델링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ED0470-CC69-4E96-A454-EDECF8A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349E2-0056-431E-9990-B921FFD4D70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구성원 역할 분담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ED0470-CC69-4E96-A454-EDECF8A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349E2-0056-431E-9990-B921FFD4D70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64CE2A-6B41-4BE2-8FBD-A728119CB1D4}"/>
              </a:ext>
            </a:extLst>
          </p:cNvPr>
          <p:cNvSpPr txBox="1"/>
          <p:nvPr/>
        </p:nvSpPr>
        <p:spPr>
          <a:xfrm>
            <a:off x="457200" y="1842558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서채원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- 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클라이언트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F10E1D-3D18-4517-B64B-16945C16D9C8}"/>
              </a:ext>
            </a:extLst>
          </p:cNvPr>
          <p:cNvSpPr/>
          <p:nvPr/>
        </p:nvSpPr>
        <p:spPr>
          <a:xfrm>
            <a:off x="332317" y="2592818"/>
            <a:ext cx="4716035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>
              <a:buAutoNum type="arabicPeriod"/>
            </a:pPr>
            <a:r>
              <a:rPr lang="en-US" altLang="ko-KR" sz="32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스퀘어OTF" panose="020B0600000101010101"/>
              </a:rPr>
              <a:t>DirectX12 Framework</a:t>
            </a:r>
          </a:p>
          <a:p>
            <a:pPr marL="914400" indent="-914400">
              <a:buAutoNum type="arabicPeriod"/>
            </a:pPr>
            <a:r>
              <a:rPr lang="ko-KR" altLang="en-US" sz="32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스퀘어OTF" panose="020B0600000101010101"/>
              </a:rPr>
              <a:t>기본조작</a:t>
            </a:r>
            <a:endParaRPr lang="en-US" altLang="ko-KR" sz="32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나눔스퀘어OTF" panose="020B0600000101010101"/>
            </a:endParaRPr>
          </a:p>
          <a:p>
            <a:pPr marL="914400" indent="-914400">
              <a:buAutoNum type="arabicPeriod"/>
            </a:pPr>
            <a:r>
              <a:rPr lang="ko-KR" altLang="en-US" sz="32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스퀘어OTF" panose="020B0600000101010101"/>
              </a:rPr>
              <a:t>맵 배치</a:t>
            </a:r>
            <a:endParaRPr lang="en-US" altLang="ko-KR" sz="32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나눔스퀘어OTF" panose="020B0600000101010101"/>
            </a:endParaRPr>
          </a:p>
          <a:p>
            <a:pPr marL="914400" indent="-914400">
              <a:buAutoNum type="arabicPeriod"/>
            </a:pPr>
            <a:r>
              <a:rPr lang="ko-KR" altLang="en-US" sz="32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스퀘어OTF" panose="020B0600000101010101"/>
              </a:rPr>
              <a:t>조명</a:t>
            </a:r>
            <a:endParaRPr lang="en-US" altLang="ko-KR" sz="32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나눔스퀘어OTF" panose="020B0600000101010101"/>
            </a:endParaRPr>
          </a:p>
          <a:p>
            <a:pPr marL="914400" indent="-914400">
              <a:buAutoNum type="arabicPeriod"/>
            </a:pPr>
            <a:r>
              <a:rPr lang="ko-KR" altLang="en-US" sz="32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스퀘어OTF" panose="020B0600000101010101"/>
              </a:rPr>
              <a:t>애니메이션 적용</a:t>
            </a:r>
            <a:endParaRPr lang="en-US" altLang="ko-KR" sz="32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나눔스퀘어OTF" panose="020B0600000101010101"/>
            </a:endParaRPr>
          </a:p>
          <a:p>
            <a:pPr marL="914400" indent="-914400">
              <a:buAutoNum type="arabicPeriod"/>
            </a:pPr>
            <a:r>
              <a:rPr lang="ko-KR" altLang="en-US" sz="32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스퀘어OTF" panose="020B0600000101010101"/>
              </a:rPr>
              <a:t>노말매핑</a:t>
            </a:r>
            <a:endParaRPr lang="en-US" altLang="ko-KR" sz="32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나눔스퀘어OTF" panose="020B0600000101010101"/>
            </a:endParaRPr>
          </a:p>
          <a:p>
            <a:pPr marL="914400" indent="-914400">
              <a:buAutoNum type="arabicPeriod"/>
            </a:pPr>
            <a:endParaRPr lang="en-US" altLang="ko-KR" sz="32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나눔스퀘어OTF" panose="020B0600000101010101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811553-D9C5-4C26-9D52-A2598B5740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308" y="1278466"/>
            <a:ext cx="3872825" cy="262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23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구성원 역할 분담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ED0470-CC69-4E96-A454-EDECF8A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349E2-0056-431E-9990-B921FFD4D70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64CE2A-6B41-4BE2-8FBD-A728119CB1D4}"/>
              </a:ext>
            </a:extLst>
          </p:cNvPr>
          <p:cNvSpPr txBox="1"/>
          <p:nvPr/>
        </p:nvSpPr>
        <p:spPr>
          <a:xfrm>
            <a:off x="457200" y="1842558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손채영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- 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서버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E48754-87DD-4029-8662-A3BB181F5042}"/>
              </a:ext>
            </a:extLst>
          </p:cNvPr>
          <p:cNvSpPr/>
          <p:nvPr/>
        </p:nvSpPr>
        <p:spPr>
          <a:xfrm>
            <a:off x="332317" y="2592818"/>
            <a:ext cx="4820807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서버 </a:t>
            </a: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 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구성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접속 동기화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이동 동기화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애니메이션 동기화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761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구성원 역할 분담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ED0470-CC69-4E96-A454-EDECF8A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349E2-0056-431E-9990-B921FFD4D70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64CE2A-6B41-4BE2-8FBD-A728119CB1D4}"/>
              </a:ext>
            </a:extLst>
          </p:cNvPr>
          <p:cNvSpPr txBox="1"/>
          <p:nvPr/>
        </p:nvSpPr>
        <p:spPr>
          <a:xfrm>
            <a:off x="457200" y="1842558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지은혜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- 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그래픽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0A76FC-58E0-45E4-950A-D6770D111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158" y="1838076"/>
            <a:ext cx="3040318" cy="226958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99DBDC-2431-4104-ABC0-76869035A665}"/>
              </a:ext>
            </a:extLst>
          </p:cNvPr>
          <p:cNvSpPr/>
          <p:nvPr/>
        </p:nvSpPr>
        <p:spPr>
          <a:xfrm>
            <a:off x="332317" y="2358912"/>
            <a:ext cx="4928850" cy="390876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	Unity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terrain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으로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스테이지</a:t>
            </a: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제작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오리 모양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endParaRPr lang="en-US" altLang="ko-KR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	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구렁이 제작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모델링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- </a:t>
            </a:r>
            <a:r>
              <a:rPr lang="ko-KR" alt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텍스쳐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-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애니메이션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(idle, run, attack, angry, death)</a:t>
            </a:r>
          </a:p>
          <a:p>
            <a:endParaRPr lang="en-US" altLang="ko-KR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 descr="동물, 파충류이(가) 표시된 사진&#10;&#10;자동 생성된 설명">
            <a:extLst>
              <a:ext uri="{FF2B5EF4-FFF2-40B4-BE49-F238E27FC236}">
                <a16:creationId xmlns:a16="http://schemas.microsoft.com/office/drawing/2014/main" id="{DD02A580-ABCF-44AA-85DB-DEBE724D9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284" y="4162060"/>
            <a:ext cx="2948066" cy="221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5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57200" y="16647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 err="1">
                <a:solidFill>
                  <a:schemeClr val="accent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DuckyDoggy</a:t>
            </a:r>
            <a:endParaRPr lang="ko-KR" altLang="en-US" sz="2000" b="1" dirty="0">
              <a:solidFill>
                <a:schemeClr val="accent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601" y="123613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구성원 역할 분담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ED0470-CC69-4E96-A454-EDECF8A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349E2-0056-431E-9990-B921FFD4D70D}"/>
              </a:ext>
            </a:extLst>
          </p:cNvPr>
          <p:cNvSpPr txBox="1"/>
          <p:nvPr/>
        </p:nvSpPr>
        <p:spPr>
          <a:xfrm>
            <a:off x="4811697" y="262466"/>
            <a:ext cx="417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개요</a:t>
            </a:r>
            <a:r>
              <a:rPr lang="ko-KR" altLang="en-US" sz="12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  </a:t>
            </a:r>
            <a:r>
              <a:rPr lang="ko-KR" altLang="en-US" sz="12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내용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/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 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64CE2A-6B41-4BE2-8FBD-A728119CB1D4}"/>
              </a:ext>
            </a:extLst>
          </p:cNvPr>
          <p:cNvSpPr txBox="1"/>
          <p:nvPr/>
        </p:nvSpPr>
        <p:spPr>
          <a:xfrm>
            <a:off x="457200" y="1842558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지은혜</a:t>
            </a:r>
            <a:r>
              <a:rPr lang="en-US" altLang="ko-KR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- </a:t>
            </a:r>
            <a:r>
              <a:rPr lang="ko-KR" altLang="en-US" sz="16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그래픽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99DBDC-2431-4104-ABC0-76869035A665}"/>
              </a:ext>
            </a:extLst>
          </p:cNvPr>
          <p:cNvSpPr/>
          <p:nvPr/>
        </p:nvSpPr>
        <p:spPr>
          <a:xfrm>
            <a:off x="332317" y="2358912"/>
            <a:ext cx="4961358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	Doggy 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제작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모델링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2"/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텍스쳐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2"/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애니메이션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(idle, walk, jump)</a:t>
            </a:r>
          </a:p>
          <a:p>
            <a:pPr lvl="2"/>
            <a:endParaRPr lang="en-US" altLang="ko-KR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	Ducky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제작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모델링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- </a:t>
            </a:r>
            <a:r>
              <a:rPr lang="ko-KR" alt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텍스쳐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-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애니메이션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(idle, walk)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BCC289-AB4E-4123-AEFE-9CEF221DC9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7" t="16352" r="8980" b="11354"/>
          <a:stretch/>
        </p:blipFill>
        <p:spPr>
          <a:xfrm>
            <a:off x="5620871" y="4251738"/>
            <a:ext cx="2894479" cy="2170860"/>
          </a:xfrm>
          <a:prstGeom prst="rect">
            <a:avLst/>
          </a:prstGeom>
        </p:spPr>
      </p:pic>
      <p:pic>
        <p:nvPicPr>
          <p:cNvPr id="8" name="그림 7" descr="개, 실내, 검은색, 동물이(가) 표시된 사진&#10;&#10;자동 생성된 설명">
            <a:extLst>
              <a:ext uri="{FF2B5EF4-FFF2-40B4-BE49-F238E27FC236}">
                <a16:creationId xmlns:a16="http://schemas.microsoft.com/office/drawing/2014/main" id="{79694C24-2E20-445C-A782-B71B8AB44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871" y="2010467"/>
            <a:ext cx="2894479" cy="217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6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</TotalTime>
  <Words>515</Words>
  <Application>Microsoft Office PowerPoint</Application>
  <PresentationFormat>화면 슬라이드 쇼(4:3)</PresentationFormat>
  <Paragraphs>207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HCI Poppy</vt:lpstr>
      <vt:lpstr>나눔스퀘어OTF</vt:lpstr>
      <vt:lpstr>나눔스퀘어OTF Bold</vt:lpstr>
      <vt:lpstr>나눔스퀘어OTF ExtraBold</vt:lpstr>
      <vt:lpstr>맑은 고딕</vt:lpstr>
      <vt:lpstr>한양신명조</vt:lpstr>
      <vt:lpstr>휴먼명조</vt:lpstr>
      <vt:lpstr>Arial</vt:lpstr>
      <vt:lpstr>Calibri</vt:lpstr>
      <vt:lpstr>Calibri Light</vt:lpstr>
      <vt:lpstr>Office Theme</vt:lpstr>
      <vt:lpstr>DuckyDoggy </vt:lpstr>
      <vt:lpstr>PowerPoint 프레젠테이션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DuckyDoggy</vt:lpstr>
      <vt:lpstr>게임 시연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은혜 지</cp:lastModifiedBy>
  <cp:revision>95</cp:revision>
  <dcterms:created xsi:type="dcterms:W3CDTF">2016-01-11T04:43:00Z</dcterms:created>
  <dcterms:modified xsi:type="dcterms:W3CDTF">2019-05-08T18:44:42Z</dcterms:modified>
</cp:coreProperties>
</file>