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8" r:id="rId3"/>
    <p:sldId id="257" r:id="rId4"/>
    <p:sldId id="268" r:id="rId5"/>
    <p:sldId id="264" r:id="rId6"/>
    <p:sldId id="261" r:id="rId7"/>
    <p:sldId id="262" r:id="rId8"/>
    <p:sldId id="260" r:id="rId9"/>
    <p:sldId id="263" r:id="rId10"/>
    <p:sldId id="265" r:id="rId11"/>
    <p:sldId id="266" r:id="rId12"/>
    <p:sldId id="275" r:id="rId13"/>
    <p:sldId id="276" r:id="rId14"/>
    <p:sldId id="272" r:id="rId15"/>
    <p:sldId id="271" r:id="rId16"/>
    <p:sldId id="277" r:id="rId17"/>
    <p:sldId id="273" r:id="rId18"/>
    <p:sldId id="278" r:id="rId19"/>
    <p:sldId id="269" r:id="rId20"/>
    <p:sldId id="26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41" autoAdjust="0"/>
  </p:normalViewPr>
  <p:slideViewPr>
    <p:cSldViewPr snapToGrid="0">
      <p:cViewPr varScale="1">
        <p:scale>
          <a:sx n="110" d="100"/>
          <a:sy n="110" d="100"/>
        </p:scale>
        <p:origin x="16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팀 매칭</a:t>
          </a:r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8125CEA-6DA2-4FF4-8162-72DC6E6BC921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게임 플레이</a:t>
          </a:r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랭킹 등록</a:t>
          </a:r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6AA224-7320-413C-BC56-93CA49E2E4DA}" type="pres">
      <dgm:prSet presAssocID="{097A7718-27E4-429E-B8F7-4AD0308D5B68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D87E0563-586A-4728-B3A5-D749511B586F}" srcId="{C6390796-9233-4796-A2A1-18281947C8B6}" destId="{08125CEA-6DA2-4FF4-8162-72DC6E6BC921}" srcOrd="1" destOrd="0" parTransId="{B4923912-75F8-40F5-A8F1-97EFDE83BD5A}" sibTransId="{2A56CB92-F8DF-4478-A705-00D68932820C}"/>
    <dgm:cxn modelId="{EBC28D22-C94B-49D7-859C-9AE4FA62C639}" srcId="{C6390796-9233-4796-A2A1-18281947C8B6}" destId="{EF425AAF-D6AF-4270-AC62-A4EE5BA0D273}" srcOrd="2" destOrd="0" parTransId="{4BA1F3A3-6BAE-42F7-B625-E0DD873E8032}" sibTransId="{338754FE-8352-49F3-BDF6-2C80BEC36C8E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ED11EB26-EB41-48FE-8BAA-7D1BBAC0B135}" type="presParOf" srcId="{1F0B1A10-3397-44CB-BFFE-B4A6ACC520AF}" destId="{43FFBDBF-64D7-48AF-BF11-64B93F8BF50D}" srcOrd="2" destOrd="0" presId="urn:microsoft.com/office/officeart/2005/8/layout/chevron1"/>
    <dgm:cxn modelId="{FF055084-3CE0-4748-BDDA-6CBF548C1B28}" type="presParOf" srcId="{1F0B1A10-3397-44CB-BFFE-B4A6ACC520AF}" destId="{C2A68D58-5601-45A8-A5F7-F8CCC2D6145B}" srcOrd="3" destOrd="0" presId="urn:microsoft.com/office/officeart/2005/8/layout/chevron1"/>
    <dgm:cxn modelId="{487B0FBA-9595-45AF-86EE-8E4597ECCE5F}" type="presParOf" srcId="{1F0B1A10-3397-44CB-BFFE-B4A6ACC520AF}" destId="{A2B5093A-26CE-4D77-A261-09E55375D2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2310" y="1612663"/>
          <a:ext cx="2815028" cy="112601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>
              <a:latin typeface="나눔스퀘어OTF ExtraBold"/>
            </a:rPr>
            <a:t>팀 매칭</a:t>
          </a:r>
        </a:p>
      </dsp:txBody>
      <dsp:txXfrm>
        <a:off x="565316" y="1612663"/>
        <a:ext cx="1689017" cy="1126011"/>
      </dsp:txXfrm>
    </dsp:sp>
    <dsp:sp modelId="{43FFBDBF-64D7-48AF-BF11-64B93F8BF50D}">
      <dsp:nvSpPr>
        <dsp:cNvPr id="0" name=""/>
        <dsp:cNvSpPr/>
      </dsp:nvSpPr>
      <dsp:spPr>
        <a:xfrm>
          <a:off x="2535835" y="1612663"/>
          <a:ext cx="2815028" cy="11260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>
              <a:latin typeface="나눔스퀘어OTF ExtraBold"/>
            </a:rPr>
            <a:t>게임 플레이</a:t>
          </a:r>
        </a:p>
      </dsp:txBody>
      <dsp:txXfrm>
        <a:off x="3098841" y="1612663"/>
        <a:ext cx="1689017" cy="1126011"/>
      </dsp:txXfrm>
    </dsp:sp>
    <dsp:sp modelId="{A2B5093A-26CE-4D77-A261-09E55375D294}">
      <dsp:nvSpPr>
        <dsp:cNvPr id="0" name=""/>
        <dsp:cNvSpPr/>
      </dsp:nvSpPr>
      <dsp:spPr>
        <a:xfrm>
          <a:off x="5069361" y="1612663"/>
          <a:ext cx="2815028" cy="112601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>
              <a:latin typeface="나눔스퀘어OTF ExtraBold"/>
            </a:rPr>
            <a:t>랭킹 등록</a:t>
          </a:r>
        </a:p>
      </dsp:txBody>
      <dsp:txXfrm>
        <a:off x="5632367" y="1612663"/>
        <a:ext cx="1689017" cy="1126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74027" y="2503761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2015184024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DCEB7F8-049F-4AB1-9E5A-106F68857578}"/>
              </a:ext>
            </a:extLst>
          </p:cNvPr>
          <p:cNvSpPr/>
          <p:nvPr/>
        </p:nvSpPr>
        <p:spPr>
          <a:xfrm>
            <a:off x="-905522" y="1242992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519E4B7-592E-4B80-A134-AAA7F52723CA}"/>
              </a:ext>
            </a:extLst>
          </p:cNvPr>
          <p:cNvSpPr/>
          <p:nvPr/>
        </p:nvSpPr>
        <p:spPr>
          <a:xfrm rot="16200000" flipV="1">
            <a:off x="5456150" y="410701"/>
            <a:ext cx="2074005" cy="4979961"/>
          </a:xfrm>
          <a:prstGeom prst="wedgeRectCallout">
            <a:avLst>
              <a:gd name="adj1" fmla="val -20434"/>
              <a:gd name="adj2" fmla="val 60386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ABF01419-35F7-43C6-A6EE-3AB6A129E5DC}"/>
              </a:ext>
            </a:extLst>
          </p:cNvPr>
          <p:cNvSpPr/>
          <p:nvPr/>
        </p:nvSpPr>
        <p:spPr>
          <a:xfrm rot="5400000" flipH="1" flipV="1">
            <a:off x="3033001" y="3240556"/>
            <a:ext cx="2240127" cy="4666284"/>
          </a:xfrm>
          <a:prstGeom prst="wedgeRectCallout">
            <a:avLst>
              <a:gd name="adj1" fmla="val -19578"/>
              <a:gd name="adj2" fmla="val 59740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0724D-7AFF-4B28-88A1-F3ABAC2F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20" y="2129718"/>
            <a:ext cx="1945506" cy="1945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545AF9-F8BB-4499-A1A1-7AEF73E24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2" y="4582136"/>
            <a:ext cx="1925043" cy="1967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888D8A-8844-436E-AAF2-E1501A3D96EB}"/>
              </a:ext>
            </a:extLst>
          </p:cNvPr>
          <p:cNvSpPr txBox="1"/>
          <p:nvPr/>
        </p:nvSpPr>
        <p:spPr>
          <a:xfrm>
            <a:off x="4483223" y="2015231"/>
            <a:ext cx="44122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(Ducky)</a:t>
            </a: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우두머리 오리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자신이 오리로 태어난 것에 항상 감사하며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오리로서의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자긍심이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 시절을 도기와 함께 보냈고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앞으로도 언제나 함께 할 것이라는 믿음을 가지고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51A83-A4C3-419A-B4D7-9E124A41F6F4}"/>
              </a:ext>
            </a:extLst>
          </p:cNvPr>
          <p:cNvSpPr txBox="1"/>
          <p:nvPr/>
        </p:nvSpPr>
        <p:spPr>
          <a:xfrm>
            <a:off x="2015230" y="4582136"/>
            <a:ext cx="43234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(Doggy)</a:t>
            </a:r>
          </a:p>
          <a:p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지킴이 강아지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지킴이 개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라는 명분으로 오리들을 지키고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어릴 적 트라우마로 인해 수영을 너무나도 무서워한다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가지 단점이 있다면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귀여운 외모에 비해 분노 조절 장애가 있다는 것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분노가 끝까지 차면 아무도 말릴 수 없다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62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캐릭터설정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FA4BB1-CE8B-4E93-BAF5-F6CBBEDE7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42015"/>
              </p:ext>
            </p:extLst>
          </p:nvPr>
        </p:nvGraphicFramePr>
        <p:xfrm>
          <a:off x="1914263" y="2238695"/>
          <a:ext cx="6594225" cy="394717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92119">
                  <a:extLst>
                    <a:ext uri="{9D8B030D-6E8A-4147-A177-3AD203B41FA5}">
                      <a16:colId xmlns:a16="http://schemas.microsoft.com/office/drawing/2014/main" val="2104309546"/>
                    </a:ext>
                  </a:extLst>
                </a:gridCol>
                <a:gridCol w="2701053">
                  <a:extLst>
                    <a:ext uri="{9D8B030D-6E8A-4147-A177-3AD203B41FA5}">
                      <a16:colId xmlns:a16="http://schemas.microsoft.com/office/drawing/2014/main" val="1732278330"/>
                    </a:ext>
                  </a:extLst>
                </a:gridCol>
                <a:gridCol w="2701053">
                  <a:extLst>
                    <a:ext uri="{9D8B030D-6E8A-4147-A177-3AD203B41FA5}">
                      <a16:colId xmlns:a16="http://schemas.microsoft.com/office/drawing/2014/main" val="1001520656"/>
                    </a:ext>
                  </a:extLst>
                </a:gridCol>
              </a:tblGrid>
              <a:tr h="36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더기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46637"/>
                  </a:ext>
                </a:extLst>
              </a:tr>
              <a:tr h="635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궁극기</a:t>
                      </a:r>
                      <a:endParaRPr lang="ko-KR" alt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팀원의 모든 방해 효과 제거 및 치유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체력의 </a:t>
                      </a:r>
                      <a:r>
                        <a:rPr lang="en-US" altLang="ko-KR" sz="1100" dirty="0"/>
                        <a:t>70%)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분노 효과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자동 업어 주기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무적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스피드 증가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256924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기본 공격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깃털 세례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13034"/>
                  </a:ext>
                </a:extLst>
              </a:tr>
              <a:tr h="363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비고 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16493"/>
                  </a:ext>
                </a:extLst>
              </a:tr>
              <a:tr h="3684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속도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Min : 3m/s, Max : 6m/s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11472"/>
                  </a:ext>
                </a:extLst>
              </a:tr>
              <a:tr h="3684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Min -&gt; Max </a:t>
                      </a:r>
                      <a:r>
                        <a:rPr lang="ko-KR" altLang="en-US" sz="1400" dirty="0"/>
                        <a:t>까지 가는데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가속도 </a:t>
                      </a:r>
                      <a:r>
                        <a:rPr lang="en-US" altLang="ko-KR" sz="1400" dirty="0"/>
                        <a:t>: 2m/s^2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68044"/>
                  </a:ext>
                </a:extLst>
              </a:tr>
              <a:tr h="3684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도기 분노 시 </a:t>
                      </a:r>
                      <a:r>
                        <a:rPr lang="en-US" altLang="ko-KR" sz="1400" dirty="0"/>
                        <a:t>: 9m/s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5640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점프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 점프 </a:t>
                      </a:r>
                      <a:r>
                        <a:rPr lang="en-US" altLang="ko-KR" sz="1400" dirty="0"/>
                        <a:t>(1m)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단 점프 </a:t>
                      </a:r>
                      <a:r>
                        <a:rPr lang="en-US" altLang="ko-KR" sz="1400" dirty="0"/>
                        <a:t>(2m)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487472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수상 주행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 (5m/s)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 (</a:t>
                      </a:r>
                      <a:r>
                        <a:rPr lang="ko-KR" altLang="en-US" sz="1400" dirty="0"/>
                        <a:t>물 공포증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22110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159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89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635521" y="2528252"/>
            <a:ext cx="8079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OTF ExtraBold"/>
              </a:rPr>
              <a:t>업어주기</a:t>
            </a:r>
            <a:r>
              <a:rPr lang="ko-KR" altLang="en-US" sz="2400" b="1" dirty="0">
                <a:latin typeface="나눔스퀘어OTF ExtraBold"/>
              </a:rPr>
              <a:t> 시스템</a:t>
            </a:r>
            <a:endParaRPr lang="en-US" altLang="ko-KR" sz="2400" b="1" dirty="0">
              <a:latin typeface="나눔스퀘어OTF Extra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OTF Extra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OTF ExtraBold"/>
              </a:rPr>
              <a:t>서로의 힘이 필요한 </a:t>
            </a:r>
            <a:r>
              <a:rPr lang="en-US" altLang="ko-KR" sz="2000" dirty="0">
                <a:latin typeface="나눔스퀘어OTF ExtraBold"/>
              </a:rPr>
              <a:t>‘</a:t>
            </a:r>
            <a:r>
              <a:rPr lang="ko-KR" altLang="en-US" sz="2000" dirty="0">
                <a:latin typeface="나눔스퀘어OTF ExtraBold"/>
              </a:rPr>
              <a:t>특정 구역</a:t>
            </a:r>
            <a:r>
              <a:rPr lang="en-US" altLang="ko-KR" sz="2000" dirty="0">
                <a:latin typeface="나눔스퀘어OTF ExtraBold"/>
              </a:rPr>
              <a:t>’</a:t>
            </a:r>
            <a:r>
              <a:rPr lang="ko-KR" altLang="en-US" sz="2000" dirty="0">
                <a:latin typeface="나눔스퀘어OTF ExtraBold"/>
              </a:rPr>
              <a:t>에서</a:t>
            </a:r>
            <a:r>
              <a:rPr lang="en-US" altLang="ko-KR" sz="2000" dirty="0">
                <a:latin typeface="나눔스퀘어OTF ExtraBold"/>
              </a:rPr>
              <a:t>, </a:t>
            </a:r>
            <a:r>
              <a:rPr lang="ko-KR" altLang="en-US" sz="2000" dirty="0">
                <a:latin typeface="나눔스퀘어OTF ExtraBold"/>
              </a:rPr>
              <a:t>한 플레이어가 다른 플레이어를 업고 혼자 조작하며 게임을 진행할 수 있다</a:t>
            </a:r>
            <a:r>
              <a:rPr lang="en-US" altLang="ko-KR" sz="2000" dirty="0">
                <a:latin typeface="나눔스퀘어OTF ExtraBold"/>
              </a:rPr>
              <a:t>.</a:t>
            </a:r>
          </a:p>
          <a:p>
            <a:endParaRPr lang="en-US" altLang="ko-KR" sz="2000" dirty="0">
              <a:latin typeface="나눔스퀘어OTF Extra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OTF ExtraBold"/>
              </a:rPr>
              <a:t>‘</a:t>
            </a:r>
            <a:r>
              <a:rPr lang="ko-KR" altLang="en-US" sz="2000" dirty="0" err="1">
                <a:latin typeface="나눔스퀘어OTF ExtraBold"/>
              </a:rPr>
              <a:t>업어주기</a:t>
            </a:r>
            <a:r>
              <a:rPr lang="en-US" altLang="ko-KR" sz="2000" dirty="0">
                <a:latin typeface="나눔스퀘어OTF ExtraBold"/>
              </a:rPr>
              <a:t>‘ </a:t>
            </a:r>
            <a:r>
              <a:rPr lang="ko-KR" altLang="en-US" sz="2000" dirty="0">
                <a:latin typeface="나눔스퀘어OTF ExtraBold"/>
              </a:rPr>
              <a:t>중 특정 장애물에 부딪히면</a:t>
            </a:r>
            <a:r>
              <a:rPr lang="en-US" altLang="ko-KR" sz="2000" dirty="0">
                <a:latin typeface="나눔스퀘어OTF ExtraBold"/>
              </a:rPr>
              <a:t>, </a:t>
            </a:r>
            <a:r>
              <a:rPr lang="ko-KR" altLang="en-US" sz="2000" dirty="0">
                <a:latin typeface="나눔스퀘어OTF ExtraBold"/>
              </a:rPr>
              <a:t>속도가 떨어지거나 업혀 있던 플레이어가 떨어지면서 </a:t>
            </a:r>
            <a:r>
              <a:rPr lang="en-US" altLang="ko-KR" sz="2000" dirty="0">
                <a:latin typeface="나눔스퀘어OTF ExtraBold"/>
              </a:rPr>
              <a:t>‘</a:t>
            </a:r>
            <a:r>
              <a:rPr lang="ko-KR" altLang="en-US" sz="2000" dirty="0" err="1">
                <a:latin typeface="나눔스퀘어OTF ExtraBold"/>
              </a:rPr>
              <a:t>업어주기</a:t>
            </a:r>
            <a:r>
              <a:rPr lang="en-US" altLang="ko-KR" sz="2000" dirty="0">
                <a:latin typeface="나눔스퀘어OTF ExtraBold"/>
              </a:rPr>
              <a:t>’ </a:t>
            </a:r>
            <a:r>
              <a:rPr lang="ko-KR" altLang="en-US" sz="2000" dirty="0">
                <a:latin typeface="나눔스퀘어OTF ExtraBold"/>
              </a:rPr>
              <a:t>상태가 풀린다</a:t>
            </a:r>
            <a:r>
              <a:rPr lang="en-US" altLang="ko-KR" sz="2000" dirty="0">
                <a:latin typeface="나눔스퀘어OTF ExtraBold"/>
              </a:rPr>
              <a:t>.</a:t>
            </a:r>
          </a:p>
          <a:p>
            <a:endParaRPr lang="ko-KR" altLang="en-US" sz="1600" dirty="0">
              <a:latin typeface="나눔스퀘어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914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3277954" y="1753658"/>
            <a:ext cx="8032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OTF ExtraBold"/>
              </a:rPr>
              <a:t>업어주기</a:t>
            </a:r>
            <a:r>
              <a:rPr lang="ko-KR" altLang="en-US" sz="2800" b="1" dirty="0">
                <a:latin typeface="나눔스퀘어OTF ExtraBold"/>
              </a:rPr>
              <a:t> 시스템</a:t>
            </a:r>
            <a:endParaRPr lang="en-US" altLang="ko-KR" sz="2800" b="1" dirty="0">
              <a:latin typeface="나눔스퀘어OTF ExtraBold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OTF ExtraBold"/>
            </a:endParaRPr>
          </a:p>
          <a:p>
            <a:endParaRPr lang="ko-KR" altLang="en-US" dirty="0">
              <a:latin typeface="나눔스퀘어OTF ExtraBold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8F7E1B-8B8C-4081-8768-CA20073DB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26770"/>
              </p:ext>
            </p:extLst>
          </p:nvPr>
        </p:nvGraphicFramePr>
        <p:xfrm>
          <a:off x="1085428" y="2472207"/>
          <a:ext cx="7082704" cy="412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352">
                  <a:extLst>
                    <a:ext uri="{9D8B030D-6E8A-4147-A177-3AD203B41FA5}">
                      <a16:colId xmlns:a16="http://schemas.microsoft.com/office/drawing/2014/main" val="1788296866"/>
                    </a:ext>
                  </a:extLst>
                </a:gridCol>
                <a:gridCol w="3541352">
                  <a:extLst>
                    <a:ext uri="{9D8B030D-6E8A-4147-A177-3AD203B41FA5}">
                      <a16:colId xmlns:a16="http://schemas.microsoft.com/office/drawing/2014/main" val="3217146253"/>
                    </a:ext>
                  </a:extLst>
                </a:gridCol>
              </a:tblGrid>
              <a:tr h="732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점프구간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852202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762180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 ExtraBold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를 업고 수영을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 몬스터나 장애물에 부딪히면 도기가 더기로부터 떨어지면서 일정 거리만큼 떠내려간다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 ExtraBold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를 업고 점프를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 ExtraBold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-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몬스터나 장애물에 부딪히면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 ExtraBold"/>
                        </a:rPr>
                        <a:t>더기가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 밑으로 떨어질 수 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 ExtraBold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663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798DB0A-73F9-4D85-BF80-F9EC201C6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68" y="2974078"/>
            <a:ext cx="3035132" cy="1916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961DA7-CB4F-4657-A51C-2A993248E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40" y="2974078"/>
            <a:ext cx="3035132" cy="18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0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산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F23ED3-10CD-4EB8-B7F7-BDA9C6929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7" r="-933"/>
          <a:stretch/>
        </p:blipFill>
        <p:spPr>
          <a:xfrm>
            <a:off x="8466" y="2121957"/>
            <a:ext cx="9229344" cy="380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2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산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B8CA5D-59CF-4D21-92FF-77866A81D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18" y="702734"/>
            <a:ext cx="5604933" cy="28606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F93EBA-80BD-4074-8253-18FA63402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18" y="3724249"/>
            <a:ext cx="5604935" cy="27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얼음동굴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360A96-8C8D-47CB-843D-DB6F18F5F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" t="8152"/>
          <a:stretch/>
        </p:blipFill>
        <p:spPr>
          <a:xfrm>
            <a:off x="-15918" y="2116673"/>
            <a:ext cx="9159918" cy="38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8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얼음동굴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A8AA62-F907-405F-AD41-7057188F0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17" y="1115280"/>
            <a:ext cx="5923927" cy="26442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0251FE-B570-4618-881D-412FCBFA0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17" y="3972191"/>
            <a:ext cx="5923927" cy="26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2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80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장애물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몬스터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1AA08E-0F71-46B9-958E-A420725CE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30812"/>
              </p:ext>
            </p:extLst>
          </p:nvPr>
        </p:nvGraphicFramePr>
        <p:xfrm>
          <a:off x="237066" y="2267190"/>
          <a:ext cx="2513520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17">
                  <a:extLst>
                    <a:ext uri="{9D8B030D-6E8A-4147-A177-3AD203B41FA5}">
                      <a16:colId xmlns:a16="http://schemas.microsoft.com/office/drawing/2014/main" val="2769159218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3107749697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717359489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1690006197"/>
                    </a:ext>
                  </a:extLst>
                </a:gridCol>
              </a:tblGrid>
              <a:tr h="20948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길을막음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넘어뜨림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데미지 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7309521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564799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9092072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78243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83E6F1-C905-4990-927E-1215CDB35AAE}"/>
              </a:ext>
            </a:extLst>
          </p:cNvPr>
          <p:cNvSpPr txBox="1"/>
          <p:nvPr/>
        </p:nvSpPr>
        <p:spPr>
          <a:xfrm>
            <a:off x="1113008" y="1900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EC24F7-945C-4693-A04D-2E6159845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46528"/>
              </p:ext>
            </p:extLst>
          </p:nvPr>
        </p:nvGraphicFramePr>
        <p:xfrm>
          <a:off x="3676668" y="1900067"/>
          <a:ext cx="5182233" cy="15544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64744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47869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674085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(1)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21699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(2)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벌집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나무와 부딪힐 때 랜덤 확률로 떨어짐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216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독버섯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보통 장애물 바로 뒤쪽에 숨겨져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71224"/>
                  </a:ext>
                </a:extLst>
              </a:tr>
              <a:tr h="216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보통 장애물 바로 뒤쪽에 숨겨져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(3)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구렁이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기어다님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A147A0-E900-4332-ADE1-884D82920908}"/>
              </a:ext>
            </a:extLst>
          </p:cNvPr>
          <p:cNvSpPr txBox="1"/>
          <p:nvPr/>
        </p:nvSpPr>
        <p:spPr>
          <a:xfrm>
            <a:off x="3554963" y="1471718"/>
            <a:ext cx="1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</a:t>
            </a:r>
            <a:r>
              <a:rPr lang="en-US" altLang="ko-KR"/>
              <a:t>) </a:t>
            </a:r>
            <a:r>
              <a:rPr lang="ko-KR" altLang="en-US" dirty="0"/>
              <a:t>산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83A030-E0CE-4C00-B785-B39B27D27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29327"/>
              </p:ext>
            </p:extLst>
          </p:nvPr>
        </p:nvGraphicFramePr>
        <p:xfrm>
          <a:off x="3635950" y="4256283"/>
          <a:ext cx="5182233" cy="2057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64744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937837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657698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47869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674085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HP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21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(1)</a:t>
                      </a:r>
                      <a:endParaRPr lang="ko-KR" altLang="en-US" sz="1100" b="1" dirty="0"/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종유석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길을 크게 </a:t>
                      </a:r>
                      <a:r>
                        <a:rPr lang="ko-KR" altLang="en-US" sz="1100" dirty="0" err="1"/>
                        <a:t>막고있음</a:t>
                      </a:r>
                      <a:endParaRPr lang="ko-KR" altLang="en-US" sz="1100" dirty="0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2169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(2)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은신하다가 나비처럼 날아서 벌처럼 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216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고드름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(3)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오리 유령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해골 가까이에 도달하면 유령 그래픽이 나옴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도기만 공격함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공격 즉시 </a:t>
                      </a:r>
                      <a:r>
                        <a:rPr lang="ko-KR" altLang="en-US" sz="1100" dirty="0" err="1"/>
                        <a:t>더기가</a:t>
                      </a:r>
                      <a:r>
                        <a:rPr lang="ko-KR" altLang="en-US" sz="1100" dirty="0"/>
                        <a:t> 몸으로 막으면 무효화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흑화 </a:t>
                      </a:r>
                      <a:r>
                        <a:rPr lang="ko-KR" altLang="en-US" sz="1100" dirty="0" err="1"/>
                        <a:t>더기갓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마지막 최종보스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826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9F4577-2A13-412B-821B-40187BBBD7CA}"/>
              </a:ext>
            </a:extLst>
          </p:cNvPr>
          <p:cNvSpPr txBox="1"/>
          <p:nvPr/>
        </p:nvSpPr>
        <p:spPr>
          <a:xfrm>
            <a:off x="3514245" y="3827934"/>
            <a:ext cx="15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얼음동굴</a:t>
            </a:r>
          </a:p>
        </p:txBody>
      </p:sp>
    </p:spTree>
    <p:extLst>
      <p:ext uri="{BB962C8B-B14F-4D97-AF65-F5344CB8AC3E}">
        <p14:creationId xmlns:p14="http://schemas.microsoft.com/office/powerpoint/2010/main" val="59260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UI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267D01-C2FD-4C05-8ECD-F5F4B21D88EB}"/>
              </a:ext>
            </a:extLst>
          </p:cNvPr>
          <p:cNvPicPr/>
          <p:nvPr/>
        </p:nvPicPr>
        <p:blipFill rotWithShape="1">
          <a:blip r:embed="rId2"/>
          <a:srcRect l="15703" t="20833" r="17734" b="12361"/>
          <a:stretch/>
        </p:blipFill>
        <p:spPr>
          <a:xfrm>
            <a:off x="1328703" y="2549677"/>
            <a:ext cx="6784909" cy="38089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18976-B3CE-45B7-801E-6E1331AE733D}"/>
              </a:ext>
            </a:extLst>
          </p:cNvPr>
          <p:cNvSpPr txBox="1"/>
          <p:nvPr/>
        </p:nvSpPr>
        <p:spPr>
          <a:xfrm>
            <a:off x="4169673" y="2180345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경과시간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75ACD-9265-4B67-B384-31D87196319E}"/>
              </a:ext>
            </a:extLst>
          </p:cNvPr>
          <p:cNvSpPr txBox="1"/>
          <p:nvPr/>
        </p:nvSpPr>
        <p:spPr>
          <a:xfrm>
            <a:off x="2245704" y="3286275"/>
            <a:ext cx="143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스킬 게이지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FAA68-3D24-4290-913F-F7862473EC81}"/>
              </a:ext>
            </a:extLst>
          </p:cNvPr>
          <p:cNvSpPr txBox="1"/>
          <p:nvPr/>
        </p:nvSpPr>
        <p:spPr>
          <a:xfrm>
            <a:off x="810444" y="3306518"/>
            <a:ext cx="143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HP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6DE240-B961-40F0-A676-6B2FEFE77D8C}"/>
              </a:ext>
            </a:extLst>
          </p:cNvPr>
          <p:cNvCxnSpPr/>
          <p:nvPr/>
        </p:nvCxnSpPr>
        <p:spPr>
          <a:xfrm flipH="1" flipV="1">
            <a:off x="2245704" y="3136739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248F47-5466-450E-9D20-0516A44C86E8}"/>
              </a:ext>
            </a:extLst>
          </p:cNvPr>
          <p:cNvCxnSpPr>
            <a:cxnSpLocks/>
          </p:cNvCxnSpPr>
          <p:nvPr/>
        </p:nvCxnSpPr>
        <p:spPr>
          <a:xfrm flipH="1">
            <a:off x="2245704" y="3563274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F403C6-C6E3-4488-898D-867B9C1407DC}"/>
              </a:ext>
            </a:extLst>
          </p:cNvPr>
          <p:cNvCxnSpPr>
            <a:cxnSpLocks/>
          </p:cNvCxnSpPr>
          <p:nvPr/>
        </p:nvCxnSpPr>
        <p:spPr>
          <a:xfrm flipV="1">
            <a:off x="1122745" y="3113769"/>
            <a:ext cx="536722" cy="17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E489B2-35F8-45DF-A340-AAB3C631FD7F}"/>
              </a:ext>
            </a:extLst>
          </p:cNvPr>
          <p:cNvCxnSpPr>
            <a:cxnSpLocks/>
          </p:cNvCxnSpPr>
          <p:nvPr/>
        </p:nvCxnSpPr>
        <p:spPr>
          <a:xfrm>
            <a:off x="1122745" y="3571727"/>
            <a:ext cx="485280" cy="14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3AF6A5-AE49-4B03-8C0A-FFCE3FD4C98C}"/>
              </a:ext>
            </a:extLst>
          </p:cNvPr>
          <p:cNvSpPr txBox="1"/>
          <p:nvPr/>
        </p:nvSpPr>
        <p:spPr>
          <a:xfrm>
            <a:off x="7097667" y="5758851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미니맵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08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연구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계획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533" y="4080933"/>
            <a:ext cx="122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466" y="4097867"/>
            <a:ext cx="122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+mn-ea"/>
              </a:rPr>
              <a:t>DuckyDoggy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역할분담 및 개발일정</a:t>
            </a: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821265-E8AF-4177-A741-6BB9CB40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08182"/>
              </p:ext>
            </p:extLst>
          </p:nvPr>
        </p:nvGraphicFramePr>
        <p:xfrm>
          <a:off x="636608" y="1555534"/>
          <a:ext cx="7925877" cy="4932000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24000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프레임워크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10757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게임 컨텐츠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625371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7547" y="2079913"/>
            <a:ext cx="6854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툰 </a:t>
            </a:r>
            <a:r>
              <a:rPr lang="ko-KR" altLang="en-US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쉐이딩</a:t>
            </a:r>
            <a: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Stencil Shadow, Skinning Animation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테셀레이션을 사용한 사실적인 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3D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 </a:t>
            </a: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IOCP</a:t>
            </a: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소켓 모델을 이용하여 서버를 구축한다</a:t>
            </a:r>
            <a: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플레이어 사이의 다양한 상호작용 구현</a:t>
            </a:r>
            <a:endParaRPr lang="en-US" altLang="ko-KR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여러 종류의 </a:t>
            </a:r>
            <a: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NPC AI </a:t>
            </a: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ZBRUSH</a:t>
            </a: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부드러운 모델링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691790-CF99-45C2-89E0-69B46043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DirectX 12 SDK</a:t>
            </a:r>
          </a:p>
          <a:p>
            <a:r>
              <a:rPr lang="en-US" altLang="ko-KR" dirty="0"/>
              <a:t>Visual Studio 2017 C++</a:t>
            </a:r>
          </a:p>
          <a:p>
            <a:r>
              <a:rPr lang="en-US" altLang="ko-KR" dirty="0"/>
              <a:t>Unity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3D MAX</a:t>
            </a:r>
          </a:p>
          <a:p>
            <a:r>
              <a:rPr lang="en-US" altLang="ko-KR" dirty="0"/>
              <a:t>Z-brush</a:t>
            </a:r>
          </a:p>
          <a:p>
            <a:r>
              <a:rPr lang="en-US" altLang="ko-KR" dirty="0"/>
              <a:t>FBX SDK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A6D3BE-AC38-4C54-B0AE-AAE5BD0AA553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94E081C-E521-4871-A317-35DB0DD5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DC3EC-1DB2-4FB3-8168-0F0AFE306EE9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5779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컨셉아트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11" name="组合 35">
            <a:extLst>
              <a:ext uri="{FF2B5EF4-FFF2-40B4-BE49-F238E27FC236}">
                <a16:creationId xmlns:a16="http://schemas.microsoft.com/office/drawing/2014/main" id="{C039676F-18EF-460D-92D7-12146203BF77}"/>
              </a:ext>
            </a:extLst>
          </p:cNvPr>
          <p:cNvGrpSpPr/>
          <p:nvPr/>
        </p:nvGrpSpPr>
        <p:grpSpPr bwMode="auto">
          <a:xfrm>
            <a:off x="2040490" y="2151589"/>
            <a:ext cx="5860636" cy="3772168"/>
            <a:chOff x="0" y="0"/>
            <a:chExt cx="3883595" cy="2814641"/>
          </a:xfrm>
        </p:grpSpPr>
        <p:sp>
          <p:nvSpPr>
            <p:cNvPr id="15" name="任意多边形 158">
              <a:extLst>
                <a:ext uri="{FF2B5EF4-FFF2-40B4-BE49-F238E27FC236}">
                  <a16:creationId xmlns:a16="http://schemas.microsoft.com/office/drawing/2014/main" id="{C7EA1FDF-776C-4C83-95FB-B5EBF1FE51D5}"/>
                </a:ext>
              </a:extLst>
            </p:cNvPr>
            <p:cNvSpPr>
              <a:spLocks/>
            </p:cNvSpPr>
            <p:nvPr/>
          </p:nvSpPr>
          <p:spPr bwMode="auto">
            <a:xfrm rot="6800135">
              <a:off x="1614669" y="1617528"/>
              <a:ext cx="450298" cy="372812"/>
            </a:xfrm>
            <a:custGeom>
              <a:avLst/>
              <a:gdLst>
                <a:gd name="T0" fmla="*/ 917993 w 1688857"/>
                <a:gd name="T1" fmla="*/ 1163096 h 1436015"/>
                <a:gd name="T2" fmla="*/ 1452044 w 1688857"/>
                <a:gd name="T3" fmla="*/ 513573 h 1436015"/>
                <a:gd name="T4" fmla="*/ 1688857 w 1688857"/>
                <a:gd name="T5" fmla="*/ 1179100 h 1436015"/>
                <a:gd name="T6" fmla="*/ 917993 w 1688857"/>
                <a:gd name="T7" fmla="*/ 1163096 h 1436015"/>
                <a:gd name="T8" fmla="*/ 808669 w 1688857"/>
                <a:gd name="T9" fmla="*/ 1313015 h 1436015"/>
                <a:gd name="T10" fmla="*/ 847176 w 1688857"/>
                <a:gd name="T11" fmla="*/ 1216076 h 1436015"/>
                <a:gd name="T12" fmla="*/ 750237 w 1688857"/>
                <a:gd name="T13" fmla="*/ 1177569 h 1436015"/>
                <a:gd name="T14" fmla="*/ 750238 w 1688857"/>
                <a:gd name="T15" fmla="*/ 1177571 h 1436015"/>
                <a:gd name="T16" fmla="*/ 813315 w 1688857"/>
                <a:gd name="T17" fmla="*/ 1230685 h 1436015"/>
                <a:gd name="T18" fmla="*/ 808669 w 1688857"/>
                <a:gd name="T19" fmla="*/ 1313015 h 1436015"/>
                <a:gd name="T20" fmla="*/ 463560 w 1688857"/>
                <a:gd name="T21" fmla="*/ 779564 h 1436015"/>
                <a:gd name="T22" fmla="*/ 1165330 w 1688857"/>
                <a:gd name="T23" fmla="*/ 0 h 1436015"/>
                <a:gd name="T24" fmla="*/ 1393287 w 1688857"/>
                <a:gd name="T25" fmla="*/ 517707 h 1436015"/>
                <a:gd name="T26" fmla="*/ 1319423 w 1688857"/>
                <a:gd name="T27" fmla="*/ 563707 h 1436015"/>
                <a:gd name="T28" fmla="*/ 863874 w 1688857"/>
                <a:gd name="T29" fmla="*/ 979411 h 1436015"/>
                <a:gd name="T30" fmla="*/ 863094 w 1688857"/>
                <a:gd name="T31" fmla="*/ 997537 h 1436015"/>
                <a:gd name="T32" fmla="*/ 846416 w 1688857"/>
                <a:gd name="T33" fmla="*/ 1000013 h 1436015"/>
                <a:gd name="T34" fmla="*/ 463560 w 1688857"/>
                <a:gd name="T35" fmla="*/ 779564 h 1436015"/>
                <a:gd name="T36" fmla="*/ 581437 w 1688857"/>
                <a:gd name="T37" fmla="*/ 1361283 h 1436015"/>
                <a:gd name="T38" fmla="*/ 694651 w 1688857"/>
                <a:gd name="T39" fmla="*/ 1160340 h 1436015"/>
                <a:gd name="T40" fmla="*/ 918508 w 1688857"/>
                <a:gd name="T41" fmla="*/ 1215868 h 1436015"/>
                <a:gd name="T42" fmla="*/ 805294 w 1688857"/>
                <a:gd name="T43" fmla="*/ 1416812 h 1436015"/>
                <a:gd name="T44" fmla="*/ 581437 w 1688857"/>
                <a:gd name="T45" fmla="*/ 1361283 h 1436015"/>
                <a:gd name="T46" fmla="*/ 275262 w 1688857"/>
                <a:gd name="T47" fmla="*/ 894876 h 1436015"/>
                <a:gd name="T48" fmla="*/ 369448 w 1688857"/>
                <a:gd name="T49" fmla="*/ 974186 h 1436015"/>
                <a:gd name="T50" fmla="*/ 362511 w 1688857"/>
                <a:gd name="T51" fmla="*/ 1097120 h 1436015"/>
                <a:gd name="T52" fmla="*/ 420009 w 1688857"/>
                <a:gd name="T53" fmla="*/ 952373 h 1436015"/>
                <a:gd name="T54" fmla="*/ 275262 w 1688857"/>
                <a:gd name="T55" fmla="*/ 894876 h 1436015"/>
                <a:gd name="T56" fmla="*/ 12883 w 1688857"/>
                <a:gd name="T57" fmla="*/ 1155927 h 1436015"/>
                <a:gd name="T58" fmla="*/ 176855 w 1688857"/>
                <a:gd name="T59" fmla="*/ 864893 h 1436015"/>
                <a:gd name="T60" fmla="*/ 501077 w 1688857"/>
                <a:gd name="T61" fmla="*/ 945319 h 1436015"/>
                <a:gd name="T62" fmla="*/ 337105 w 1688857"/>
                <a:gd name="T63" fmla="*/ 1236353 h 1436015"/>
                <a:gd name="T64" fmla="*/ 12883 w 1688857"/>
                <a:gd name="T65" fmla="*/ 1155927 h 14360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88857"/>
                <a:gd name="T100" fmla="*/ 0 h 1436015"/>
                <a:gd name="T101" fmla="*/ 1688857 w 1688857"/>
                <a:gd name="T102" fmla="*/ 1436015 h 14360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88857" h="1436015">
                  <a:moveTo>
                    <a:pt x="917993" y="1163096"/>
                  </a:moveTo>
                  <a:cubicBezTo>
                    <a:pt x="834476" y="918120"/>
                    <a:pt x="1280791" y="674147"/>
                    <a:pt x="1452044" y="513573"/>
                  </a:cubicBezTo>
                  <a:lnTo>
                    <a:pt x="1688857" y="1179100"/>
                  </a:lnTo>
                  <a:cubicBezTo>
                    <a:pt x="1476408" y="1218836"/>
                    <a:pt x="1001510" y="1408071"/>
                    <a:pt x="917993" y="1163096"/>
                  </a:cubicBezTo>
                  <a:close/>
                  <a:moveTo>
                    <a:pt x="808669" y="1313015"/>
                  </a:moveTo>
                  <a:cubicBezTo>
                    <a:pt x="846071" y="1296879"/>
                    <a:pt x="863311" y="1253478"/>
                    <a:pt x="847176" y="1216076"/>
                  </a:cubicBezTo>
                  <a:cubicBezTo>
                    <a:pt x="831041" y="1178674"/>
                    <a:pt x="787639" y="1161434"/>
                    <a:pt x="750237" y="1177569"/>
                  </a:cubicBezTo>
                  <a:lnTo>
                    <a:pt x="750238" y="1177571"/>
                  </a:lnTo>
                  <a:cubicBezTo>
                    <a:pt x="778451" y="1184362"/>
                    <a:pt x="801820" y="1204040"/>
                    <a:pt x="813315" y="1230685"/>
                  </a:cubicBezTo>
                  <a:cubicBezTo>
                    <a:pt x="824810" y="1257329"/>
                    <a:pt x="823088" y="1287832"/>
                    <a:pt x="808669" y="1313015"/>
                  </a:cubicBezTo>
                  <a:close/>
                  <a:moveTo>
                    <a:pt x="463560" y="779564"/>
                  </a:moveTo>
                  <a:cubicBezTo>
                    <a:pt x="328338" y="459035"/>
                    <a:pt x="888052" y="210099"/>
                    <a:pt x="1165330" y="0"/>
                  </a:cubicBezTo>
                  <a:lnTo>
                    <a:pt x="1393287" y="517707"/>
                  </a:lnTo>
                  <a:lnTo>
                    <a:pt x="1319423" y="563707"/>
                  </a:lnTo>
                  <a:cubicBezTo>
                    <a:pt x="1123000" y="684760"/>
                    <a:pt x="891509" y="829916"/>
                    <a:pt x="863874" y="979411"/>
                  </a:cubicBezTo>
                  <a:cubicBezTo>
                    <a:pt x="863614" y="985452"/>
                    <a:pt x="863353" y="991495"/>
                    <a:pt x="863094" y="997537"/>
                  </a:cubicBezTo>
                  <a:lnTo>
                    <a:pt x="846416" y="1000013"/>
                  </a:lnTo>
                  <a:cubicBezTo>
                    <a:pt x="594288" y="1028346"/>
                    <a:pt x="531171" y="939828"/>
                    <a:pt x="463560" y="779564"/>
                  </a:cubicBezTo>
                  <a:close/>
                  <a:moveTo>
                    <a:pt x="581437" y="1361283"/>
                  </a:moveTo>
                  <a:cubicBezTo>
                    <a:pt x="550884" y="1290460"/>
                    <a:pt x="601571" y="1200495"/>
                    <a:pt x="694651" y="1160340"/>
                  </a:cubicBezTo>
                  <a:cubicBezTo>
                    <a:pt x="787731" y="1120185"/>
                    <a:pt x="887955" y="1145046"/>
                    <a:pt x="918508" y="1215868"/>
                  </a:cubicBezTo>
                  <a:cubicBezTo>
                    <a:pt x="949062" y="1286692"/>
                    <a:pt x="898374" y="1376657"/>
                    <a:pt x="805294" y="1416812"/>
                  </a:cubicBezTo>
                  <a:cubicBezTo>
                    <a:pt x="712215" y="1456967"/>
                    <a:pt x="611990" y="1432106"/>
                    <a:pt x="581437" y="1361283"/>
                  </a:cubicBezTo>
                  <a:close/>
                  <a:moveTo>
                    <a:pt x="275262" y="894876"/>
                  </a:moveTo>
                  <a:cubicBezTo>
                    <a:pt x="317390" y="905017"/>
                    <a:pt x="352284" y="934399"/>
                    <a:pt x="369448" y="974186"/>
                  </a:cubicBezTo>
                  <a:cubicBezTo>
                    <a:pt x="386612" y="1013972"/>
                    <a:pt x="384042" y="1059518"/>
                    <a:pt x="362511" y="1097120"/>
                  </a:cubicBezTo>
                  <a:cubicBezTo>
                    <a:pt x="418360" y="1073027"/>
                    <a:pt x="444102" y="1008222"/>
                    <a:pt x="420009" y="952373"/>
                  </a:cubicBezTo>
                  <a:cubicBezTo>
                    <a:pt x="395915" y="896525"/>
                    <a:pt x="331110" y="870782"/>
                    <a:pt x="275262" y="894876"/>
                  </a:cubicBezTo>
                  <a:close/>
                  <a:moveTo>
                    <a:pt x="12883" y="1155927"/>
                  </a:moveTo>
                  <a:cubicBezTo>
                    <a:pt x="-31369" y="1053353"/>
                    <a:pt x="42044" y="923051"/>
                    <a:pt x="176855" y="864893"/>
                  </a:cubicBezTo>
                  <a:cubicBezTo>
                    <a:pt x="311666" y="806735"/>
                    <a:pt x="456825" y="842743"/>
                    <a:pt x="501077" y="945319"/>
                  </a:cubicBezTo>
                  <a:cubicBezTo>
                    <a:pt x="545328" y="1047894"/>
                    <a:pt x="471915" y="1178195"/>
                    <a:pt x="337105" y="1236353"/>
                  </a:cubicBezTo>
                  <a:cubicBezTo>
                    <a:pt x="202293" y="1294511"/>
                    <a:pt x="57135" y="1258502"/>
                    <a:pt x="12883" y="11559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7" name="组合 161">
              <a:extLst>
                <a:ext uri="{FF2B5EF4-FFF2-40B4-BE49-F238E27FC236}">
                  <a16:creationId xmlns:a16="http://schemas.microsoft.com/office/drawing/2014/main" id="{7D47147F-1FFC-485B-8E90-94F199925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0453" y="1099999"/>
              <a:ext cx="349879" cy="101873"/>
              <a:chOff x="2637189" y="1100000"/>
              <a:chExt cx="1346836" cy="382361"/>
            </a:xfrm>
          </p:grpSpPr>
          <p:sp>
            <p:nvSpPr>
              <p:cNvPr id="19" name="椭圆 165">
                <a:extLst>
                  <a:ext uri="{FF2B5EF4-FFF2-40B4-BE49-F238E27FC236}">
                    <a16:creationId xmlns:a16="http://schemas.microsoft.com/office/drawing/2014/main" id="{C286A05E-AC51-4474-9793-54F39644C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218" y="1108554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22" name="椭圆 167">
                <a:extLst>
                  <a:ext uri="{FF2B5EF4-FFF2-40B4-BE49-F238E27FC236}">
                    <a16:creationId xmlns:a16="http://schemas.microsoft.com/office/drawing/2014/main" id="{5CA20A4A-28DA-48FF-9131-A04BD877E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189" y="1100000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sp>
          <p:nvSpPr>
            <p:cNvPr id="18" name="任意多边形 174">
              <a:extLst>
                <a:ext uri="{FF2B5EF4-FFF2-40B4-BE49-F238E27FC236}">
                  <a16:creationId xmlns:a16="http://schemas.microsoft.com/office/drawing/2014/main" id="{408ADA3E-8A9E-4A49-88E6-6B2163DD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83595" cy="2814641"/>
            </a:xfrm>
            <a:custGeom>
              <a:avLst/>
              <a:gdLst>
                <a:gd name="T0" fmla="*/ 291392 w 5771213"/>
                <a:gd name="T1" fmla="*/ 148836 h 4077324"/>
                <a:gd name="T2" fmla="*/ 151309 w 5771213"/>
                <a:gd name="T3" fmla="*/ 292539 h 4077324"/>
                <a:gd name="T4" fmla="*/ 151309 w 5771213"/>
                <a:gd name="T5" fmla="*/ 2174237 h 4077324"/>
                <a:gd name="T6" fmla="*/ 291392 w 5771213"/>
                <a:gd name="T7" fmla="*/ 2317940 h 4077324"/>
                <a:gd name="T8" fmla="*/ 3582116 w 5771213"/>
                <a:gd name="T9" fmla="*/ 2317940 h 4077324"/>
                <a:gd name="T10" fmla="*/ 3722199 w 5771213"/>
                <a:gd name="T11" fmla="*/ 2174237 h 4077324"/>
                <a:gd name="T12" fmla="*/ 3722199 w 5771213"/>
                <a:gd name="T13" fmla="*/ 292539 h 4077324"/>
                <a:gd name="T14" fmla="*/ 3582116 w 5771213"/>
                <a:gd name="T15" fmla="*/ 148836 h 4077324"/>
                <a:gd name="T16" fmla="*/ 291392 w 5771213"/>
                <a:gd name="T17" fmla="*/ 148836 h 4077324"/>
                <a:gd name="T18" fmla="*/ 159719 w 5771213"/>
                <a:gd name="T19" fmla="*/ 0 h 4077324"/>
                <a:gd name="T20" fmla="*/ 3723876 w 5771213"/>
                <a:gd name="T21" fmla="*/ 0 h 4077324"/>
                <a:gd name="T22" fmla="*/ 3883595 w 5771213"/>
                <a:gd name="T23" fmla="*/ 163847 h 4077324"/>
                <a:gd name="T24" fmla="*/ 3883595 w 5771213"/>
                <a:gd name="T25" fmla="*/ 2309313 h 4077324"/>
                <a:gd name="T26" fmla="*/ 3723876 w 5771213"/>
                <a:gd name="T27" fmla="*/ 2473160 h 4077324"/>
                <a:gd name="T28" fmla="*/ 2471379 w 5771213"/>
                <a:gd name="T29" fmla="*/ 2473160 h 4077324"/>
                <a:gd name="T30" fmla="*/ 2541990 w 5771213"/>
                <a:gd name="T31" fmla="*/ 2762901 h 4077324"/>
                <a:gd name="T32" fmla="*/ 3147225 w 5771213"/>
                <a:gd name="T33" fmla="*/ 2762901 h 4077324"/>
                <a:gd name="T34" fmla="*/ 3147225 w 5771213"/>
                <a:gd name="T35" fmla="*/ 2814641 h 4077324"/>
                <a:gd name="T36" fmla="*/ 766631 w 5771213"/>
                <a:gd name="T37" fmla="*/ 2814641 h 4077324"/>
                <a:gd name="T38" fmla="*/ 766631 w 5771213"/>
                <a:gd name="T39" fmla="*/ 2762901 h 4077324"/>
                <a:gd name="T40" fmla="*/ 1331519 w 5771213"/>
                <a:gd name="T41" fmla="*/ 2762901 h 4077324"/>
                <a:gd name="T42" fmla="*/ 1402129 w 5771213"/>
                <a:gd name="T43" fmla="*/ 2473160 h 4077324"/>
                <a:gd name="T44" fmla="*/ 159719 w 5771213"/>
                <a:gd name="T45" fmla="*/ 2473160 h 4077324"/>
                <a:gd name="T46" fmla="*/ 0 w 5771213"/>
                <a:gd name="T47" fmla="*/ 2309313 h 4077324"/>
                <a:gd name="T48" fmla="*/ 0 w 5771213"/>
                <a:gd name="T49" fmla="*/ 163847 h 4077324"/>
                <a:gd name="T50" fmla="*/ 159719 w 5771213"/>
                <a:gd name="T51" fmla="*/ 0 h 40773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71213"/>
                <a:gd name="T79" fmla="*/ 0 h 4077324"/>
                <a:gd name="T80" fmla="*/ 5771213 w 5771213"/>
                <a:gd name="T81" fmla="*/ 4077324 h 407732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71213" h="4077324">
                  <a:moveTo>
                    <a:pt x="433023" y="215605"/>
                  </a:moveTo>
                  <a:cubicBezTo>
                    <a:pt x="318054" y="215605"/>
                    <a:pt x="224853" y="308806"/>
                    <a:pt x="224853" y="423775"/>
                  </a:cubicBezTo>
                  <a:lnTo>
                    <a:pt x="224853" y="3149627"/>
                  </a:lnTo>
                  <a:cubicBezTo>
                    <a:pt x="224853" y="3264596"/>
                    <a:pt x="318054" y="3357797"/>
                    <a:pt x="433023" y="3357797"/>
                  </a:cubicBezTo>
                  <a:lnTo>
                    <a:pt x="5323201" y="3357797"/>
                  </a:lnTo>
                  <a:cubicBezTo>
                    <a:pt x="5438170" y="3357797"/>
                    <a:pt x="5531371" y="3264596"/>
                    <a:pt x="5531371" y="3149627"/>
                  </a:cubicBezTo>
                  <a:lnTo>
                    <a:pt x="5531371" y="423775"/>
                  </a:lnTo>
                  <a:cubicBezTo>
                    <a:pt x="5531371" y="308806"/>
                    <a:pt x="5438170" y="215605"/>
                    <a:pt x="5323201" y="215605"/>
                  </a:cubicBezTo>
                  <a:lnTo>
                    <a:pt x="433023" y="215605"/>
                  </a:lnTo>
                  <a:close/>
                  <a:moveTo>
                    <a:pt x="237351" y="0"/>
                  </a:moveTo>
                  <a:lnTo>
                    <a:pt x="5533862" y="0"/>
                  </a:lnTo>
                  <a:cubicBezTo>
                    <a:pt x="5664947" y="0"/>
                    <a:pt x="5771213" y="106266"/>
                    <a:pt x="5771213" y="237351"/>
                  </a:cubicBezTo>
                  <a:lnTo>
                    <a:pt x="5771213" y="3345299"/>
                  </a:lnTo>
                  <a:cubicBezTo>
                    <a:pt x="5771213" y="3476384"/>
                    <a:pt x="5664947" y="3582650"/>
                    <a:pt x="5533862" y="3582650"/>
                  </a:cubicBezTo>
                  <a:lnTo>
                    <a:pt x="3672591" y="3582650"/>
                  </a:lnTo>
                  <a:lnTo>
                    <a:pt x="3777522" y="4002373"/>
                  </a:lnTo>
                  <a:lnTo>
                    <a:pt x="4676931" y="4002373"/>
                  </a:lnTo>
                  <a:lnTo>
                    <a:pt x="4676931" y="4077324"/>
                  </a:lnTo>
                  <a:lnTo>
                    <a:pt x="1139251" y="4077324"/>
                  </a:lnTo>
                  <a:lnTo>
                    <a:pt x="1139251" y="4002373"/>
                  </a:lnTo>
                  <a:lnTo>
                    <a:pt x="1978703" y="4002373"/>
                  </a:lnTo>
                  <a:lnTo>
                    <a:pt x="2083633" y="3582650"/>
                  </a:lnTo>
                  <a:lnTo>
                    <a:pt x="237351" y="3582650"/>
                  </a:lnTo>
                  <a:cubicBezTo>
                    <a:pt x="106266" y="3582650"/>
                    <a:pt x="0" y="3476384"/>
                    <a:pt x="0" y="3345299"/>
                  </a:cubicBezTo>
                  <a:lnTo>
                    <a:pt x="0" y="237351"/>
                  </a:lnTo>
                  <a:cubicBezTo>
                    <a:pt x="0" y="106266"/>
                    <a:pt x="106266" y="0"/>
                    <a:pt x="237351" y="0"/>
                  </a:cubicBezTo>
                  <a:close/>
                </a:path>
              </a:pathLst>
            </a:custGeom>
            <a:solidFill>
              <a:srgbClr val="000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805D4A1-E3C0-4B1D-9737-FF59543331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38" y="2366723"/>
            <a:ext cx="5135830" cy="27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9467" y="2075979"/>
            <a:ext cx="6854218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동물들의 유토피아를 향하여 떠나는 오리와 강아지의 모험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협동 달리기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하는 유저로 하여금 동물에 대한 깊은 애정과 보호에 대한 책임감을 느끼게 하는 것이 목표인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기존에 만연해 있는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PVP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경쟁 플레이가 아닌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플레이로 플레이어 간의 깊은 유대감을 형성할 수 있는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게임컨셉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5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4116" y="2740015"/>
            <a:ext cx="6854218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플랫폼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PC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장르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액션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어드벤쳐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진행 시전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숄더뷰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인원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게임개요</a:t>
            </a:r>
          </a:p>
        </p:txBody>
      </p:sp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6FF0939-0489-44E0-AE65-853BC658BD71}"/>
              </a:ext>
            </a:extLst>
          </p:cNvPr>
          <p:cNvSpPr/>
          <p:nvPr/>
        </p:nvSpPr>
        <p:spPr>
          <a:xfrm>
            <a:off x="792671" y="3411278"/>
            <a:ext cx="2346197" cy="2775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514823"/>
              </p:ext>
            </p:extLst>
          </p:nvPr>
        </p:nvGraphicFramePr>
        <p:xfrm>
          <a:off x="628650" y="50868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32C8BC-0E84-46C8-AA93-6E606DB28FA2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29855A1-C992-454B-9FE6-88C72E36359A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5E94C-4D49-418B-B7DF-A57407A174EA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–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CF66F-9C4E-4ED4-B0BF-B532A56C0A64}"/>
              </a:ext>
            </a:extLst>
          </p:cNvPr>
          <p:cNvSpPr txBox="1"/>
          <p:nvPr/>
        </p:nvSpPr>
        <p:spPr>
          <a:xfrm>
            <a:off x="914590" y="4156346"/>
            <a:ext cx="2102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 ExtraBold"/>
              </a:rPr>
              <a:t>- </a:t>
            </a:r>
            <a:r>
              <a:rPr lang="ko-KR" altLang="en-US" sz="1400" dirty="0">
                <a:latin typeface="나눔스퀘어OTF ExtraBold"/>
              </a:rPr>
              <a:t>두명의 클라이언트가 접속하면 각자의 역할을 정한다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r>
              <a:rPr lang="en-US" altLang="ko-KR" sz="1400" dirty="0">
                <a:latin typeface="나눔스퀘어OTF ExtraBold"/>
              </a:rPr>
              <a:t>- Stage1 </a:t>
            </a:r>
            <a:r>
              <a:rPr lang="ko-KR" altLang="en-US" sz="1400" dirty="0">
                <a:latin typeface="나눔스퀘어OTF ExtraBold"/>
              </a:rPr>
              <a:t>부터 시작</a:t>
            </a:r>
            <a:r>
              <a:rPr lang="en-US" altLang="ko-KR" sz="1400" dirty="0">
                <a:latin typeface="나눔스퀘어OTF ExtraBold"/>
              </a:rPr>
              <a:t>.</a:t>
            </a:r>
            <a:endParaRPr lang="ko-KR" altLang="en-US" sz="1400" dirty="0">
              <a:latin typeface="나눔스퀘어OTF Extra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87AD94-7511-4E83-9A24-2EE45AD2F110}"/>
              </a:ext>
            </a:extLst>
          </p:cNvPr>
          <p:cNvSpPr/>
          <p:nvPr/>
        </p:nvSpPr>
        <p:spPr>
          <a:xfrm>
            <a:off x="3411093" y="3411278"/>
            <a:ext cx="2346197" cy="2775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E3AF2-E1E2-427F-BD3F-4938094F2895}"/>
              </a:ext>
            </a:extLst>
          </p:cNvPr>
          <p:cNvSpPr txBox="1"/>
          <p:nvPr/>
        </p:nvSpPr>
        <p:spPr>
          <a:xfrm>
            <a:off x="3533012" y="3707395"/>
            <a:ext cx="2102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OTF ExtraBold"/>
              </a:rPr>
              <a:t>Game</a:t>
            </a:r>
            <a:r>
              <a:rPr lang="ko-KR" altLang="en-US" sz="1400" b="1" dirty="0">
                <a:latin typeface="나눔스퀘어OTF ExtraBold"/>
              </a:rPr>
              <a:t> </a:t>
            </a:r>
            <a:r>
              <a:rPr lang="en-US" altLang="ko-KR" sz="1400" b="1" dirty="0">
                <a:latin typeface="나눔스퀘어OTF ExtraBold"/>
              </a:rPr>
              <a:t>Over </a:t>
            </a:r>
            <a:r>
              <a:rPr lang="ko-KR" altLang="en-US" sz="1400" b="1" dirty="0">
                <a:latin typeface="나눔스퀘어OTF ExtraBold"/>
              </a:rPr>
              <a:t>조건</a:t>
            </a:r>
            <a:endParaRPr lang="en-US" altLang="ko-KR" sz="1400" b="1" dirty="0">
              <a:latin typeface="나눔스퀘어OTF ExtraBold"/>
            </a:endParaRPr>
          </a:p>
          <a:p>
            <a:r>
              <a:rPr lang="en-US" altLang="ko-KR" sz="1400" dirty="0">
                <a:latin typeface="나눔스퀘어OTF ExtraBold"/>
              </a:rPr>
              <a:t>- </a:t>
            </a:r>
            <a:r>
              <a:rPr lang="ko-KR" altLang="en-US" sz="1400" dirty="0" err="1">
                <a:latin typeface="나눔스퀘어OTF ExtraBold"/>
              </a:rPr>
              <a:t>둘중</a:t>
            </a:r>
            <a:r>
              <a:rPr lang="ko-KR" altLang="en-US" sz="1400" dirty="0">
                <a:latin typeface="나눔스퀘어OTF ExtraBold"/>
              </a:rPr>
              <a:t> </a:t>
            </a:r>
            <a:r>
              <a:rPr lang="ko-KR" altLang="en-US" sz="1400" dirty="0" err="1">
                <a:latin typeface="나눔스퀘어OTF ExtraBold"/>
              </a:rPr>
              <a:t>한명의</a:t>
            </a:r>
            <a:r>
              <a:rPr lang="ko-KR" altLang="en-US" sz="1400" dirty="0">
                <a:latin typeface="나눔스퀘어OTF ExtraBold"/>
              </a:rPr>
              <a:t> </a:t>
            </a:r>
            <a:r>
              <a:rPr lang="en-US" altLang="ko-KR" sz="1400" dirty="0">
                <a:latin typeface="나눔스퀘어OTF ExtraBold"/>
              </a:rPr>
              <a:t>hp</a:t>
            </a:r>
            <a:r>
              <a:rPr lang="ko-KR" altLang="en-US" sz="1400" dirty="0">
                <a:latin typeface="나눔스퀘어OTF ExtraBold"/>
              </a:rPr>
              <a:t>가 </a:t>
            </a:r>
            <a:r>
              <a:rPr lang="en-US" altLang="ko-KR" sz="1400" dirty="0">
                <a:latin typeface="나눔스퀘어OTF ExtraBold"/>
              </a:rPr>
              <a:t>0</a:t>
            </a:r>
            <a:r>
              <a:rPr lang="ko-KR" altLang="en-US" sz="1400" dirty="0">
                <a:latin typeface="나눔스퀘어OTF ExtraBold"/>
              </a:rPr>
              <a:t>이 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r>
              <a:rPr lang="en-US" altLang="ko-KR" sz="1400" dirty="0">
                <a:latin typeface="나눔스퀘어OTF ExtraBold"/>
              </a:rPr>
              <a:t>- 4</a:t>
            </a:r>
            <a:r>
              <a:rPr lang="ko-KR" altLang="en-US" sz="1400" dirty="0">
                <a:latin typeface="나눔스퀘어OTF ExtraBold"/>
              </a:rPr>
              <a:t>분 이내에 </a:t>
            </a:r>
            <a:r>
              <a:rPr lang="en-US" altLang="ko-KR" sz="1400" dirty="0">
                <a:latin typeface="나눔스퀘어OTF ExtraBold"/>
              </a:rPr>
              <a:t>Stage </a:t>
            </a:r>
            <a:r>
              <a:rPr lang="ko-KR" altLang="en-US" sz="1400" dirty="0">
                <a:latin typeface="나눔스퀘어OTF ExtraBold"/>
              </a:rPr>
              <a:t>하나를 완주하지 못한다</a:t>
            </a:r>
            <a:endParaRPr lang="en-US" altLang="ko-KR" sz="1400" dirty="0">
              <a:latin typeface="나눔스퀘어OTF ExtraBold"/>
            </a:endParaRPr>
          </a:p>
          <a:p>
            <a:endParaRPr lang="en-US" altLang="ko-KR" sz="1400" dirty="0">
              <a:latin typeface="나눔스퀘어OTF ExtraBold"/>
            </a:endParaRPr>
          </a:p>
          <a:p>
            <a:pPr algn="ctr"/>
            <a:r>
              <a:rPr lang="en-US" altLang="ko-KR" sz="1400" b="1" dirty="0">
                <a:latin typeface="나눔스퀘어OTF ExtraBold"/>
              </a:rPr>
              <a:t>Game Clear </a:t>
            </a:r>
            <a:r>
              <a:rPr lang="ko-KR" altLang="en-US" sz="1400" b="1" dirty="0">
                <a:latin typeface="나눔스퀘어OTF ExtraBold"/>
              </a:rPr>
              <a:t>조건</a:t>
            </a:r>
            <a:endParaRPr lang="en-US" altLang="ko-KR" sz="1400" b="1" dirty="0">
              <a:latin typeface="나눔스퀘어OTF ExtraBold"/>
            </a:endParaRPr>
          </a:p>
          <a:p>
            <a:r>
              <a:rPr lang="en-US" altLang="ko-KR" sz="1400" dirty="0">
                <a:latin typeface="나눔스퀘어OTF ExtraBold"/>
              </a:rPr>
              <a:t>- Stage2</a:t>
            </a:r>
            <a:r>
              <a:rPr lang="ko-KR" altLang="en-US" sz="1400" dirty="0">
                <a:latin typeface="나눔스퀘어OTF ExtraBold"/>
              </a:rPr>
              <a:t>의 마지막 보스를 물리친다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endParaRPr lang="ko-KR" altLang="en-US" sz="1400" dirty="0">
              <a:latin typeface="나눔스퀘어OTF ExtraBold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ED81D3-05C2-4A03-B3A8-94ADD0FF44FF}"/>
              </a:ext>
            </a:extLst>
          </p:cNvPr>
          <p:cNvSpPr/>
          <p:nvPr/>
        </p:nvSpPr>
        <p:spPr>
          <a:xfrm>
            <a:off x="5978079" y="3387921"/>
            <a:ext cx="2346197" cy="2775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6ECCB5-522D-423C-963E-BE946E64AC73}"/>
              </a:ext>
            </a:extLst>
          </p:cNvPr>
          <p:cNvSpPr txBox="1"/>
          <p:nvPr/>
        </p:nvSpPr>
        <p:spPr>
          <a:xfrm>
            <a:off x="6053623" y="3940901"/>
            <a:ext cx="2102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 ExtraBold"/>
              </a:rPr>
              <a:t>- Game Clear </a:t>
            </a:r>
            <a:r>
              <a:rPr lang="ko-KR" altLang="en-US" sz="1400" dirty="0">
                <a:latin typeface="나눔스퀘어OTF ExtraBold"/>
              </a:rPr>
              <a:t>여부</a:t>
            </a:r>
            <a:r>
              <a:rPr lang="en-US" altLang="ko-KR" sz="1400" dirty="0">
                <a:latin typeface="나눔스퀘어OTF ExtraBold"/>
              </a:rPr>
              <a:t>, </a:t>
            </a:r>
            <a:r>
              <a:rPr lang="ko-KR" altLang="en-US" sz="1400" dirty="0">
                <a:latin typeface="나눔스퀘어OTF ExtraBold"/>
              </a:rPr>
              <a:t>경과 시간</a:t>
            </a:r>
            <a:r>
              <a:rPr lang="en-US" altLang="ko-KR" sz="1400" dirty="0">
                <a:latin typeface="나눔스퀘어OTF ExtraBold"/>
              </a:rPr>
              <a:t>, </a:t>
            </a:r>
            <a:r>
              <a:rPr lang="ko-KR" altLang="en-US" sz="1400" dirty="0">
                <a:latin typeface="나눔스퀘어OTF ExtraBold"/>
              </a:rPr>
              <a:t>남은 </a:t>
            </a:r>
            <a:r>
              <a:rPr lang="en-US" altLang="ko-KR" sz="1400" dirty="0">
                <a:latin typeface="나눔스퀘어OTF ExtraBold"/>
              </a:rPr>
              <a:t>hp</a:t>
            </a:r>
            <a:r>
              <a:rPr lang="ko-KR" altLang="en-US" sz="1400" dirty="0">
                <a:latin typeface="나눔스퀘어OTF ExtraBold"/>
              </a:rPr>
              <a:t>를 합산하여 점수로 계산 후 랭킹에 등록한다</a:t>
            </a:r>
            <a:r>
              <a:rPr lang="en-US" altLang="ko-KR" sz="1400" dirty="0">
                <a:latin typeface="나눔스퀘어OTF ExtraBold"/>
              </a:rPr>
              <a:t>.</a:t>
            </a:r>
          </a:p>
          <a:p>
            <a:endParaRPr lang="en-US" altLang="ko-KR" sz="1400" dirty="0">
              <a:latin typeface="나눔스퀘어OTF ExtraBold"/>
            </a:endParaRPr>
          </a:p>
          <a:p>
            <a:r>
              <a:rPr lang="en-US" altLang="ko-KR" sz="1400" dirty="0">
                <a:latin typeface="나눔스퀘어OTF ExtraBold"/>
              </a:rPr>
              <a:t>- </a:t>
            </a:r>
            <a:r>
              <a:rPr lang="ko-KR" altLang="en-US" sz="1400" dirty="0">
                <a:latin typeface="나눔스퀘어OTF ExtraBold"/>
              </a:rPr>
              <a:t>랭킹 화면이 보여진다</a:t>
            </a:r>
            <a:r>
              <a:rPr lang="en-US" altLang="ko-KR" sz="1400" dirty="0">
                <a:latin typeface="나눔스퀘어OTF ExtraBold"/>
              </a:rPr>
              <a:t>.</a:t>
            </a:r>
            <a:endParaRPr lang="ko-KR" altLang="en-US" sz="1400" dirty="0">
              <a:latin typeface="나눔스퀘어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9003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4116" y="2494626"/>
            <a:ext cx="6854218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이곳은 최초의 동물들이 있는 신비한 땅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애니아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태초에 동물의 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오리의 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‘Ducky GOD’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있었다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빙하기가 다가오면서 동물들의 멸종을 예감한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 GOD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자신을 얼음 속으로 봉인하여 긴 잠에 들어갔다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그로부터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2000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 마을의 한 어린이 오리인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꿈에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갓이 나오고 가호를 받게 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이때 젖먹이 시절 생사를 오고 갔던 자신을 거둬 준 오리 부족에게 은혜를 갚고자 한 도기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함께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갓의 부활을 위해 함께 여정을 떠난다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세계관</a:t>
            </a:r>
          </a:p>
        </p:txBody>
      </p:sp>
    </p:spTree>
    <p:extLst>
      <p:ext uri="{BB962C8B-B14F-4D97-AF65-F5344CB8AC3E}">
        <p14:creationId xmlns:p14="http://schemas.microsoft.com/office/powerpoint/2010/main" val="271146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1047</Words>
  <Application>Microsoft Office PowerPoint</Application>
  <PresentationFormat>화면 슬라이드 쇼(4:3)</PresentationFormat>
  <Paragraphs>255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HCI Poppy</vt:lpstr>
      <vt:lpstr>나눔스퀘어OTF</vt:lpstr>
      <vt:lpstr>나눔스퀘어OTF ExtraBold</vt:lpstr>
      <vt:lpstr>맑은 고딕</vt:lpstr>
      <vt:lpstr>한양신명조</vt:lpstr>
      <vt:lpstr>휴먼명조</vt:lpstr>
      <vt:lpstr>Arial</vt:lpstr>
      <vt:lpstr>Calibri</vt:lpstr>
      <vt:lpstr>Calibri Light</vt:lpstr>
      <vt:lpstr>Office Theme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nhjung</cp:lastModifiedBy>
  <cp:revision>33</cp:revision>
  <dcterms:created xsi:type="dcterms:W3CDTF">2016-01-11T04:43:00Z</dcterms:created>
  <dcterms:modified xsi:type="dcterms:W3CDTF">2018-12-11T08:57:17Z</dcterms:modified>
</cp:coreProperties>
</file>