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Montserrat SemiBold"/>
      <p:regular r:id="rId34"/>
      <p:bold r:id="rId35"/>
      <p:italic r:id="rId36"/>
      <p:boldItalic r:id="rId37"/>
    </p:embeddedFont>
    <p:embeddedFont>
      <p:font typeface="Montserrat"/>
      <p:regular r:id="rId38"/>
      <p:bold r:id="rId39"/>
      <p:italic r:id="rId40"/>
      <p:boldItalic r:id="rId41"/>
    </p:embeddedFont>
    <p:embeddedFont>
      <p:font typeface="Montserrat Medium"/>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85C3AC-1DC6-45C4-9AD1-39420EB75231}">
  <a:tblStyle styleId="{A985C3AC-1DC6-45C4-9AD1-39420EB7523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4.xml"/><Relationship Id="rId42" Type="http://schemas.openxmlformats.org/officeDocument/2006/relationships/font" Target="fonts/MontserratMedium-regular.fntdata"/><Relationship Id="rId41" Type="http://schemas.openxmlformats.org/officeDocument/2006/relationships/font" Target="fonts/Montserrat-boldItalic.fntdata"/><Relationship Id="rId22" Type="http://schemas.openxmlformats.org/officeDocument/2006/relationships/slide" Target="slides/slide16.xml"/><Relationship Id="rId44" Type="http://schemas.openxmlformats.org/officeDocument/2006/relationships/font" Target="fonts/MontserratMedium-italic.fntdata"/><Relationship Id="rId21" Type="http://schemas.openxmlformats.org/officeDocument/2006/relationships/slide" Target="slides/slide15.xml"/><Relationship Id="rId43" Type="http://schemas.openxmlformats.org/officeDocument/2006/relationships/font" Target="fonts/MontserratMedium-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Montserrat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SemiBold-bold.fntdata"/><Relationship Id="rId12" Type="http://schemas.openxmlformats.org/officeDocument/2006/relationships/slide" Target="slides/slide6.xml"/><Relationship Id="rId34" Type="http://schemas.openxmlformats.org/officeDocument/2006/relationships/font" Target="fonts/MontserratSemiBold-regular.fntdata"/><Relationship Id="rId15" Type="http://schemas.openxmlformats.org/officeDocument/2006/relationships/slide" Target="slides/slide9.xml"/><Relationship Id="rId37" Type="http://schemas.openxmlformats.org/officeDocument/2006/relationships/font" Target="fonts/MontserratSemiBold-boldItalic.fntdata"/><Relationship Id="rId14" Type="http://schemas.openxmlformats.org/officeDocument/2006/relationships/slide" Target="slides/slide8.xml"/><Relationship Id="rId36" Type="http://schemas.openxmlformats.org/officeDocument/2006/relationships/font" Target="fonts/MontserratSemiBold-italic.fntdata"/><Relationship Id="rId17" Type="http://schemas.openxmlformats.org/officeDocument/2006/relationships/slide" Target="slides/slide11.xml"/><Relationship Id="rId39" Type="http://schemas.openxmlformats.org/officeDocument/2006/relationships/font" Target="fonts/Montserrat-bold.fntdata"/><Relationship Id="rId16" Type="http://schemas.openxmlformats.org/officeDocument/2006/relationships/slide" Target="slides/slide10.xml"/><Relationship Id="rId38" Type="http://schemas.openxmlformats.org/officeDocument/2006/relationships/font" Target="fonts/Montserra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html.conclase.net/w3c/html401-es/interact/forms.html#:~:text=Un%20formulario%20HTML%20es%20una,(labels)%20en%20esos%20controle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html.conclase.net/w3c/html401-es/interact/forms.html#:~:text=Un%20formulario%20HTML%20es%20una,(labels)%20en%20esos%20controle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f8d3f1cc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f8d3f1cc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43a6bda3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43a6bda3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43a6bda34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43a6bda34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46193f494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46193f494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43a6bda34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43a6bda34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45d70bb0c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45d70bb0c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43a6bda342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43a6bda342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46193f494f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46193f494f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45d70bb0c3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45d70bb0c3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45d70bb0c3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45d70bb0c3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46193f494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46193f494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Fuente: </a:t>
            </a:r>
            <a:r>
              <a:rPr lang="es" u="sng">
                <a:solidFill>
                  <a:schemeClr val="hlink"/>
                </a:solidFill>
                <a:hlinkClick r:id="rId2"/>
              </a:rPr>
              <a:t>http://html.conclase.net/w3c/html401-es/interact/forms.html#:~:text=Un%20formulario%20HTML%20es%20una,(labels)%20en%20esos%20controles</a:t>
            </a:r>
            <a:r>
              <a:rPr lang="es"/>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436fa3905a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436fa3905a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46193f494f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46193f494f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46193f494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46193f494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46193f494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46193f494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46193f494f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46193f494f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3fa872340e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3fa872340e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3fa872340e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3fa872340e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3fa872340e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3fa872340e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436fa3905a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436fa3905a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36fa390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436fa390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43a6bda342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43a6bda342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Fuente: </a:t>
            </a:r>
            <a:r>
              <a:rPr lang="es" u="sng">
                <a:solidFill>
                  <a:schemeClr val="hlink"/>
                </a:solidFill>
                <a:hlinkClick r:id="rId2"/>
              </a:rPr>
              <a:t>http://html.conclase.net/w3c/html401-es/interact/forms.html#:~:text=Un%20formulario%20HTML%20es%20una,(labels)%20en%20esos%20controles</a:t>
            </a:r>
            <a:r>
              <a:rPr lang="es"/>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7f7e19f4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7f7e19f4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46193f49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46193f49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37f7e19f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37f7e19f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7f7e19f4c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7f7e19f4c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9" name="Shape 9"/>
        <p:cNvGrpSpPr/>
        <p:nvPr/>
      </p:nvGrpSpPr>
      <p:grpSpPr>
        <a:xfrm>
          <a:off x="0" y="0"/>
          <a:ext cx="0" cy="0"/>
          <a:chOff x="0" y="0"/>
          <a:chExt cx="0" cy="0"/>
        </a:xfrm>
      </p:grpSpPr>
      <p:sp>
        <p:nvSpPr>
          <p:cNvPr id="10" name="Google Shape;10;p2"/>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3" name="Google Shape;13;p2"/>
          <p:cNvPicPr preferRelativeResize="0"/>
          <p:nvPr/>
        </p:nvPicPr>
        <p:blipFill>
          <a:blip r:embed="rId2">
            <a:alphaModFix/>
          </a:blip>
          <a:stretch>
            <a:fillRect/>
          </a:stretch>
        </p:blipFill>
        <p:spPr>
          <a:xfrm>
            <a:off x="7910675" y="4073939"/>
            <a:ext cx="1365875" cy="1365875"/>
          </a:xfrm>
          <a:prstGeom prst="rect">
            <a:avLst/>
          </a:prstGeom>
          <a:noFill/>
          <a:ln>
            <a:noFill/>
          </a:ln>
        </p:spPr>
      </p:pic>
      <p:sp>
        <p:nvSpPr>
          <p:cNvPr id="14" name="Google Shape;14;p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2"/>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16" name="Google Shape;16;p2"/>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79" name="Shape 79"/>
        <p:cNvGrpSpPr/>
        <p:nvPr/>
      </p:nvGrpSpPr>
      <p:grpSpPr>
        <a:xfrm>
          <a:off x="0" y="0"/>
          <a:ext cx="0" cy="0"/>
          <a:chOff x="0" y="0"/>
          <a:chExt cx="0" cy="0"/>
        </a:xfrm>
      </p:grpSpPr>
      <p:sp>
        <p:nvSpPr>
          <p:cNvPr id="80" name="Google Shape;80;p11"/>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82" name="Google Shape;82;p11"/>
          <p:cNvPicPr preferRelativeResize="0"/>
          <p:nvPr/>
        </p:nvPicPr>
        <p:blipFill>
          <a:blip r:embed="rId2">
            <a:alphaModFix/>
          </a:blip>
          <a:stretch>
            <a:fillRect/>
          </a:stretch>
        </p:blipFill>
        <p:spPr>
          <a:xfrm>
            <a:off x="4026135" y="4508338"/>
            <a:ext cx="1091725" cy="497100"/>
          </a:xfrm>
          <a:prstGeom prst="rect">
            <a:avLst/>
          </a:prstGeom>
          <a:noFill/>
          <a:ln>
            <a:noFill/>
          </a:ln>
        </p:spPr>
      </p:pic>
      <p:pic>
        <p:nvPicPr>
          <p:cNvPr id="83" name="Google Shape;83;p11"/>
          <p:cNvPicPr preferRelativeResize="0"/>
          <p:nvPr/>
        </p:nvPicPr>
        <p:blipFill>
          <a:blip r:embed="rId3">
            <a:alphaModFix/>
          </a:blip>
          <a:stretch>
            <a:fillRect/>
          </a:stretch>
        </p:blipFill>
        <p:spPr>
          <a:xfrm>
            <a:off x="0" y="4264238"/>
            <a:ext cx="1163080" cy="792599"/>
          </a:xfrm>
          <a:prstGeom prst="rect">
            <a:avLst/>
          </a:prstGeom>
          <a:noFill/>
          <a:ln>
            <a:noFill/>
          </a:ln>
        </p:spPr>
      </p:pic>
      <p:pic>
        <p:nvPicPr>
          <p:cNvPr id="84" name="Google Shape;84;p11"/>
          <p:cNvPicPr preferRelativeResize="0"/>
          <p:nvPr/>
        </p:nvPicPr>
        <p:blipFill>
          <a:blip r:embed="rId4">
            <a:alphaModFix/>
          </a:blip>
          <a:stretch>
            <a:fillRect/>
          </a:stretch>
        </p:blipFill>
        <p:spPr>
          <a:xfrm>
            <a:off x="7910675" y="4073939"/>
            <a:ext cx="1365875" cy="1365875"/>
          </a:xfrm>
          <a:prstGeom prst="rect">
            <a:avLst/>
          </a:prstGeom>
          <a:noFill/>
          <a:ln>
            <a:noFill/>
          </a:ln>
        </p:spPr>
      </p:pic>
      <p:sp>
        <p:nvSpPr>
          <p:cNvPr id="85" name="Google Shape;85;p11"/>
          <p:cNvSpPr txBox="1"/>
          <p:nvPr>
            <p:ph type="title"/>
          </p:nvPr>
        </p:nvSpPr>
        <p:spPr>
          <a:xfrm>
            <a:off x="432025" y="187325"/>
            <a:ext cx="7982100" cy="497100"/>
          </a:xfrm>
          <a:prstGeom prst="rect">
            <a:avLst/>
          </a:prstGeom>
        </p:spPr>
        <p:txBody>
          <a:bodyPr anchorCtr="0" anchor="ctr" bIns="91425" lIns="91425" spcFirstLastPara="1" rIns="91425" wrap="square" tIns="91425">
            <a:normAutofit/>
          </a:bodyPr>
          <a:lstStyle>
            <a:lvl1pPr lvl="0" rtl="0">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6" name="Google Shape;86;p11"/>
          <p:cNvSpPr txBox="1"/>
          <p:nvPr>
            <p:ph idx="1" type="body"/>
          </p:nvPr>
        </p:nvSpPr>
        <p:spPr>
          <a:xfrm>
            <a:off x="432025" y="847675"/>
            <a:ext cx="8280000" cy="3318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Font typeface="Montserrat"/>
              <a:buChar char="●"/>
              <a:defRPr>
                <a:latin typeface="Montserrat"/>
                <a:ea typeface="Montserrat"/>
                <a:cs typeface="Montserrat"/>
                <a:sym typeface="Montserrat"/>
              </a:defRPr>
            </a:lvl1pPr>
            <a:lvl2pPr indent="-317500" lvl="1" marL="914400" rtl="0">
              <a:spcBef>
                <a:spcPts val="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87" name="Shape 87"/>
        <p:cNvGrpSpPr/>
        <p:nvPr/>
      </p:nvGrpSpPr>
      <p:grpSpPr>
        <a:xfrm>
          <a:off x="0" y="0"/>
          <a:ext cx="0" cy="0"/>
          <a:chOff x="0" y="0"/>
          <a:chExt cx="0" cy="0"/>
        </a:xfrm>
      </p:grpSpPr>
      <p:sp>
        <p:nvSpPr>
          <p:cNvPr id="88" name="Google Shape;88;p12"/>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2"/>
          <p:cNvPicPr preferRelativeResize="0"/>
          <p:nvPr/>
        </p:nvPicPr>
        <p:blipFill>
          <a:blip r:embed="rId2">
            <a:alphaModFix/>
          </a:blip>
          <a:stretch>
            <a:fillRect/>
          </a:stretch>
        </p:blipFill>
        <p:spPr>
          <a:xfrm>
            <a:off x="7910675" y="-260761"/>
            <a:ext cx="1365875" cy="1365875"/>
          </a:xfrm>
          <a:prstGeom prst="rect">
            <a:avLst/>
          </a:prstGeom>
          <a:noFill/>
          <a:ln>
            <a:noFill/>
          </a:ln>
        </p:spPr>
      </p:pic>
      <p:pic>
        <p:nvPicPr>
          <p:cNvPr id="90" name="Google Shape;90;p12"/>
          <p:cNvPicPr preferRelativeResize="0"/>
          <p:nvPr/>
        </p:nvPicPr>
        <p:blipFill>
          <a:blip r:embed="rId3">
            <a:alphaModFix/>
          </a:blip>
          <a:stretch>
            <a:fillRect/>
          </a:stretch>
        </p:blipFill>
        <p:spPr>
          <a:xfrm>
            <a:off x="0" y="5738"/>
            <a:ext cx="1163080" cy="792599"/>
          </a:xfrm>
          <a:prstGeom prst="rect">
            <a:avLst/>
          </a:prstGeom>
          <a:noFill/>
          <a:ln>
            <a:noFill/>
          </a:ln>
        </p:spPr>
      </p:pic>
      <p:pic>
        <p:nvPicPr>
          <p:cNvPr id="91" name="Google Shape;91;p12"/>
          <p:cNvPicPr preferRelativeResize="0"/>
          <p:nvPr/>
        </p:nvPicPr>
        <p:blipFill>
          <a:blip r:embed="rId4">
            <a:alphaModFix/>
          </a:blip>
          <a:stretch>
            <a:fillRect/>
          </a:stretch>
        </p:blipFill>
        <p:spPr>
          <a:xfrm>
            <a:off x="4026135" y="164938"/>
            <a:ext cx="1091725" cy="497100"/>
          </a:xfrm>
          <a:prstGeom prst="rect">
            <a:avLst/>
          </a:prstGeom>
          <a:noFill/>
          <a:ln>
            <a:noFill/>
          </a:ln>
        </p:spPr>
      </p:pic>
      <p:sp>
        <p:nvSpPr>
          <p:cNvPr id="92" name="Google Shape;92;p12"/>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lvl1pPr lvl="0" rtl="0">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93" name="Shape 93"/>
        <p:cNvGrpSpPr/>
        <p:nvPr/>
      </p:nvGrpSpPr>
      <p:grpSpPr>
        <a:xfrm>
          <a:off x="0" y="0"/>
          <a:ext cx="0" cy="0"/>
          <a:chOff x="0" y="0"/>
          <a:chExt cx="0" cy="0"/>
        </a:xfrm>
      </p:grpSpPr>
      <p:sp>
        <p:nvSpPr>
          <p:cNvPr id="94" name="Google Shape;94;p13"/>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95" name="Google Shape;95;p13"/>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3"/>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8" name="Google Shape;98;p13"/>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9" name="Google Shape;99;p13"/>
          <p:cNvSpPr txBox="1"/>
          <p:nvPr>
            <p:ph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 name="Google Shape;100;p13"/>
          <p:cNvSpPr txBox="1"/>
          <p:nvPr>
            <p:ph idx="2" type="title"/>
          </p:nvPr>
        </p:nvSpPr>
        <p:spPr>
          <a:xfrm>
            <a:off x="6134350" y="2196275"/>
            <a:ext cx="2397900" cy="20757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3"/>
          <p:cNvSpPr txBox="1"/>
          <p:nvPr>
            <p:ph idx="3" type="title"/>
          </p:nvPr>
        </p:nvSpPr>
        <p:spPr>
          <a:xfrm>
            <a:off x="4039950" y="116422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13"/>
          <p:cNvSpPr txBox="1"/>
          <p:nvPr>
            <p:ph idx="4" type="title"/>
          </p:nvPr>
        </p:nvSpPr>
        <p:spPr>
          <a:xfrm>
            <a:off x="6877450" y="116422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13"/>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05" name="Google Shape;105;p13"/>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106" name="Google Shape;106;p1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107" name="Shape 107"/>
        <p:cNvGrpSpPr/>
        <p:nvPr/>
      </p:nvGrpSpPr>
      <p:grpSpPr>
        <a:xfrm>
          <a:off x="0" y="0"/>
          <a:ext cx="0" cy="0"/>
          <a:chOff x="0" y="0"/>
          <a:chExt cx="0" cy="0"/>
        </a:xfrm>
      </p:grpSpPr>
      <p:sp>
        <p:nvSpPr>
          <p:cNvPr id="108" name="Google Shape;108;p14"/>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09" name="Google Shape;109;p14"/>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3" name="Google Shape;113;p14"/>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4" name="Google Shape;114;p14"/>
          <p:cNvSpPr txBox="1"/>
          <p:nvPr>
            <p:ph type="title"/>
          </p:nvPr>
        </p:nvSpPr>
        <p:spPr>
          <a:xfrm>
            <a:off x="1271800" y="115937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5" name="Google Shape;115;p14"/>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6" name="Google Shape;116;p14"/>
          <p:cNvSpPr txBox="1"/>
          <p:nvPr>
            <p:ph idx="3" type="title"/>
          </p:nvPr>
        </p:nvSpPr>
        <p:spPr>
          <a:xfrm>
            <a:off x="6877450" y="1159388"/>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7" name="Google Shape;117;p14"/>
          <p:cNvSpPr txBox="1"/>
          <p:nvPr>
            <p:ph idx="4" type="title"/>
          </p:nvPr>
        </p:nvSpPr>
        <p:spPr>
          <a:xfrm>
            <a:off x="532575" y="2150850"/>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14"/>
          <p:cNvSpPr txBox="1"/>
          <p:nvPr>
            <p:ph idx="5" type="title"/>
          </p:nvPr>
        </p:nvSpPr>
        <p:spPr>
          <a:xfrm>
            <a:off x="6130475" y="2159925"/>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9" name="Google Shape;119;p1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14"/>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21" name="Google Shape;121;p14"/>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22" name="Google Shape;122;p14"/>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23" name="Google Shape;123;p14"/>
          <p:cNvSpPr txBox="1"/>
          <p:nvPr>
            <p:ph idx="6"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4" name="Google Shape;124;p1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15"/>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15"/>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5"/>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5"/>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15"/>
          <p:cNvSpPr txBox="1"/>
          <p:nvPr>
            <p:ph type="title"/>
          </p:nvPr>
        </p:nvSpPr>
        <p:spPr>
          <a:xfrm>
            <a:off x="1271800" y="115937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1" name="Google Shape;131;p15"/>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2" name="Google Shape;132;p15"/>
          <p:cNvSpPr txBox="1"/>
          <p:nvPr>
            <p:ph idx="3" type="title"/>
          </p:nvPr>
        </p:nvSpPr>
        <p:spPr>
          <a:xfrm>
            <a:off x="532575" y="2150850"/>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 name="Google Shape;133;p1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15"/>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35" name="Google Shape;135;p15"/>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36" name="Google Shape;136;p15"/>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15"/>
          <p:cNvSpPr txBox="1"/>
          <p:nvPr>
            <p:ph idx="4"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38" name="Google Shape;138;p1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17" name="Shape 17"/>
        <p:cNvGrpSpPr/>
        <p:nvPr/>
      </p:nvGrpSpPr>
      <p:grpSpPr>
        <a:xfrm>
          <a:off x="0" y="0"/>
          <a:ext cx="0" cy="0"/>
          <a:chOff x="0" y="0"/>
          <a:chExt cx="0" cy="0"/>
        </a:xfrm>
      </p:grpSpPr>
      <p:sp>
        <p:nvSpPr>
          <p:cNvPr id="18" name="Google Shape;18;p3"/>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 name="Google Shape;20;p3"/>
          <p:cNvSpPr txBox="1"/>
          <p:nvPr>
            <p:ph idx="1" type="subTitle"/>
          </p:nvPr>
        </p:nvSpPr>
        <p:spPr>
          <a:xfrm>
            <a:off x="550375" y="1614925"/>
            <a:ext cx="8043300" cy="2649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21" name="Google Shape;21;p3"/>
          <p:cNvPicPr preferRelativeResize="0"/>
          <p:nvPr/>
        </p:nvPicPr>
        <p:blipFill>
          <a:blip r:embed="rId2">
            <a:alphaModFix/>
          </a:blip>
          <a:stretch>
            <a:fillRect/>
          </a:stretch>
        </p:blipFill>
        <p:spPr>
          <a:xfrm>
            <a:off x="7910675" y="4073939"/>
            <a:ext cx="1365875" cy="1365875"/>
          </a:xfrm>
          <a:prstGeom prst="rect">
            <a:avLst/>
          </a:prstGeom>
          <a:noFill/>
          <a:ln>
            <a:noFill/>
          </a:ln>
        </p:spPr>
      </p:pic>
      <p:pic>
        <p:nvPicPr>
          <p:cNvPr id="22" name="Google Shape;22;p3"/>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23" name="Google Shape;23;p3"/>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3335100" y="1617575"/>
            <a:ext cx="5497200" cy="1375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700"/>
              <a:buFont typeface="Montserrat"/>
              <a:buNone/>
              <a:defRPr b="1" sz="3700">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pic>
        <p:nvPicPr>
          <p:cNvPr id="26" name="Google Shape;26;p4"/>
          <p:cNvPicPr preferRelativeResize="0"/>
          <p:nvPr/>
        </p:nvPicPr>
        <p:blipFill>
          <a:blip r:embed="rId2">
            <a:alphaModFix/>
          </a:blip>
          <a:stretch>
            <a:fillRect/>
          </a:stretch>
        </p:blipFill>
        <p:spPr>
          <a:xfrm>
            <a:off x="0" y="1290050"/>
            <a:ext cx="3040999" cy="2072300"/>
          </a:xfrm>
          <a:prstGeom prst="rect">
            <a:avLst/>
          </a:prstGeom>
          <a:noFill/>
          <a:ln>
            <a:noFill/>
          </a:ln>
        </p:spPr>
      </p:pic>
      <p:pic>
        <p:nvPicPr>
          <p:cNvPr id="27" name="Google Shape;27;p4"/>
          <p:cNvPicPr preferRelativeResize="0"/>
          <p:nvPr/>
        </p:nvPicPr>
        <p:blipFill>
          <a:blip r:embed="rId3">
            <a:alphaModFix/>
          </a:blip>
          <a:stretch>
            <a:fillRect/>
          </a:stretch>
        </p:blipFill>
        <p:spPr>
          <a:xfrm>
            <a:off x="8222877" y="4573625"/>
            <a:ext cx="741498" cy="399274"/>
          </a:xfrm>
          <a:prstGeom prst="rect">
            <a:avLst/>
          </a:prstGeom>
          <a:noFill/>
          <a:ln>
            <a:noFill/>
          </a:ln>
        </p:spPr>
      </p:pic>
      <p:sp>
        <p:nvSpPr>
          <p:cNvPr id="28" name="Google Shape;28;p4"/>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Montserrat Medium"/>
              <a:ea typeface="Montserrat Medium"/>
              <a:cs typeface="Montserrat Medium"/>
              <a:sym typeface="Montserrat Medium"/>
            </a:endParaRPr>
          </a:p>
        </p:txBody>
      </p:sp>
      <p:sp>
        <p:nvSpPr>
          <p:cNvPr id="29" name="Google Shape;29;p4"/>
          <p:cNvSpPr txBox="1"/>
          <p:nvPr>
            <p:ph idx="1" type="subTitle"/>
          </p:nvPr>
        </p:nvSpPr>
        <p:spPr>
          <a:xfrm>
            <a:off x="3335025" y="2986525"/>
            <a:ext cx="55344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 name="Google Shape;30;p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 name="Google Shape;31;p4"/>
          <p:cNvPicPr preferRelativeResize="0"/>
          <p:nvPr/>
        </p:nvPicPr>
        <p:blipFill>
          <a:blip r:embed="rId4">
            <a:alphaModFix/>
          </a:blip>
          <a:stretch>
            <a:fillRect/>
          </a:stretch>
        </p:blipFill>
        <p:spPr>
          <a:xfrm>
            <a:off x="8155184" y="33947"/>
            <a:ext cx="876879" cy="399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5"/>
          <p:cNvSpPr txBox="1"/>
          <p:nvPr>
            <p:ph type="title"/>
          </p:nvPr>
        </p:nvSpPr>
        <p:spPr>
          <a:xfrm>
            <a:off x="311700" y="597425"/>
            <a:ext cx="85032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5"/>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Font typeface="Montserrat"/>
              <a:buChar char="●"/>
              <a:defRPr>
                <a:latin typeface="Montserrat"/>
                <a:ea typeface="Montserrat"/>
                <a:cs typeface="Montserrat"/>
                <a:sym typeface="Montserrat"/>
              </a:defRPr>
            </a:lvl1pPr>
            <a:lvl2pPr indent="-317500" lvl="1" marL="914400">
              <a:spcBef>
                <a:spcPts val="0"/>
              </a:spcBef>
              <a:spcAft>
                <a:spcPts val="0"/>
              </a:spcAft>
              <a:buSzPts val="1400"/>
              <a:buFont typeface="Montserrat"/>
              <a:buChar char="○"/>
              <a:defRPr>
                <a:latin typeface="Montserrat"/>
                <a:ea typeface="Montserrat"/>
                <a:cs typeface="Montserrat"/>
                <a:sym typeface="Montserrat"/>
              </a:defRPr>
            </a:lvl2pPr>
            <a:lvl3pPr indent="-317500" lvl="2" marL="1371600">
              <a:spcBef>
                <a:spcPts val="0"/>
              </a:spcBef>
              <a:spcAft>
                <a:spcPts val="0"/>
              </a:spcAft>
              <a:buSzPts val="1400"/>
              <a:buFont typeface="Montserrat"/>
              <a:buChar char="■"/>
              <a:defRPr>
                <a:latin typeface="Montserrat"/>
                <a:ea typeface="Montserrat"/>
                <a:cs typeface="Montserrat"/>
                <a:sym typeface="Montserrat"/>
              </a:defRPr>
            </a:lvl3pPr>
            <a:lvl4pPr indent="-317500" lvl="3" marL="1828800">
              <a:spcBef>
                <a:spcPts val="0"/>
              </a:spcBef>
              <a:spcAft>
                <a:spcPts val="0"/>
              </a:spcAft>
              <a:buSzPts val="1400"/>
              <a:buFont typeface="Montserrat"/>
              <a:buChar char="●"/>
              <a:defRPr>
                <a:latin typeface="Montserrat"/>
                <a:ea typeface="Montserrat"/>
                <a:cs typeface="Montserrat"/>
                <a:sym typeface="Montserrat"/>
              </a:defRPr>
            </a:lvl4pPr>
            <a:lvl5pPr indent="-317500" lvl="4" marL="2286000">
              <a:spcBef>
                <a:spcPts val="0"/>
              </a:spcBef>
              <a:spcAft>
                <a:spcPts val="0"/>
              </a:spcAft>
              <a:buSzPts val="1400"/>
              <a:buFont typeface="Montserrat"/>
              <a:buChar char="○"/>
              <a:defRPr>
                <a:latin typeface="Montserrat"/>
                <a:ea typeface="Montserrat"/>
                <a:cs typeface="Montserrat"/>
                <a:sym typeface="Montserrat"/>
              </a:defRPr>
            </a:lvl5pPr>
            <a:lvl6pPr indent="-317500" lvl="5" marL="2743200">
              <a:spcBef>
                <a:spcPts val="0"/>
              </a:spcBef>
              <a:spcAft>
                <a:spcPts val="0"/>
              </a:spcAft>
              <a:buSzPts val="1400"/>
              <a:buFont typeface="Montserrat"/>
              <a:buChar char="■"/>
              <a:defRPr>
                <a:latin typeface="Montserrat"/>
                <a:ea typeface="Montserrat"/>
                <a:cs typeface="Montserrat"/>
                <a:sym typeface="Montserrat"/>
              </a:defRPr>
            </a:lvl6pPr>
            <a:lvl7pPr indent="-317500" lvl="6" marL="3200400">
              <a:spcBef>
                <a:spcPts val="0"/>
              </a:spcBef>
              <a:spcAft>
                <a:spcPts val="0"/>
              </a:spcAft>
              <a:buSzPts val="1400"/>
              <a:buFont typeface="Montserrat"/>
              <a:buChar char="●"/>
              <a:defRPr>
                <a:latin typeface="Montserrat"/>
                <a:ea typeface="Montserrat"/>
                <a:cs typeface="Montserrat"/>
                <a:sym typeface="Montserrat"/>
              </a:defRPr>
            </a:lvl7pPr>
            <a:lvl8pPr indent="-317500" lvl="7" marL="3657600">
              <a:spcBef>
                <a:spcPts val="0"/>
              </a:spcBef>
              <a:spcAft>
                <a:spcPts val="0"/>
              </a:spcAft>
              <a:buSzPts val="1400"/>
              <a:buFont typeface="Montserrat"/>
              <a:buChar char="○"/>
              <a:defRPr>
                <a:latin typeface="Montserrat"/>
                <a:ea typeface="Montserrat"/>
                <a:cs typeface="Montserrat"/>
                <a:sym typeface="Montserrat"/>
              </a:defRPr>
            </a:lvl8pPr>
            <a:lvl9pPr indent="-317500" lvl="8" marL="4114800">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35" name="Google Shape;35;p5"/>
          <p:cNvPicPr preferRelativeResize="0"/>
          <p:nvPr/>
        </p:nvPicPr>
        <p:blipFill>
          <a:blip r:embed="rId2">
            <a:alphaModFix/>
          </a:blip>
          <a:stretch>
            <a:fillRect/>
          </a:stretch>
        </p:blipFill>
        <p:spPr>
          <a:xfrm>
            <a:off x="8078975" y="4699100"/>
            <a:ext cx="558475" cy="300725"/>
          </a:xfrm>
          <a:prstGeom prst="rect">
            <a:avLst/>
          </a:prstGeom>
          <a:noFill/>
          <a:ln>
            <a:noFill/>
          </a:ln>
        </p:spPr>
      </p:pic>
      <p:sp>
        <p:nvSpPr>
          <p:cNvPr id="36" name="Google Shape;36;p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 name="Google Shape;37;p5"/>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38" name="Google Shape;38;p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txBox="1"/>
          <p:nvPr>
            <p:ph type="title"/>
          </p:nvPr>
        </p:nvSpPr>
        <p:spPr>
          <a:xfrm>
            <a:off x="311700" y="5974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 name="Google Shape;42;p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43" name="Google Shape;43;p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44" name="Google Shape;44;p6"/>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45" name="Google Shape;45;p6"/>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46" name="Google Shape;46;p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311700" y="-12175"/>
            <a:ext cx="77490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49" name="Google Shape;49;p7"/>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0" name="Google Shape;50;p7"/>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51" name="Google Shape;51;p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 name="Shape 52"/>
        <p:cNvGrpSpPr/>
        <p:nvPr/>
      </p:nvGrpSpPr>
      <p:grpSpPr>
        <a:xfrm>
          <a:off x="0" y="0"/>
          <a:ext cx="0" cy="0"/>
          <a:chOff x="0" y="0"/>
          <a:chExt cx="0" cy="0"/>
        </a:xfrm>
      </p:grpSpPr>
      <p:sp>
        <p:nvSpPr>
          <p:cNvPr id="53" name="Google Shape;53;p8"/>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txBox="1"/>
          <p:nvPr>
            <p:ph type="title"/>
          </p:nvPr>
        </p:nvSpPr>
        <p:spPr>
          <a:xfrm>
            <a:off x="490250" y="450150"/>
            <a:ext cx="8061000" cy="3762900"/>
          </a:xfrm>
          <a:prstGeom prst="rect">
            <a:avLst/>
          </a:prstGeom>
        </p:spPr>
        <p:txBody>
          <a:bodyPr anchorCtr="0" anchor="ctr" bIns="91425" lIns="91425" spcFirstLastPara="1" rIns="91425" wrap="square" tIns="91425">
            <a:normAutofit/>
          </a:bodyPr>
          <a:lstStyle>
            <a:lvl1pPr lvl="0">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56" name="Google Shape;56;p8"/>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7" name="Google Shape;57;p8"/>
          <p:cNvPicPr preferRelativeResize="0"/>
          <p:nvPr/>
        </p:nvPicPr>
        <p:blipFill>
          <a:blip r:embed="rId3">
            <a:alphaModFix/>
          </a:blip>
          <a:stretch>
            <a:fillRect/>
          </a:stretch>
        </p:blipFill>
        <p:spPr>
          <a:xfrm>
            <a:off x="7910675" y="4073939"/>
            <a:ext cx="1365875" cy="1365875"/>
          </a:xfrm>
          <a:prstGeom prst="rect">
            <a:avLst/>
          </a:prstGeom>
          <a:noFill/>
          <a:ln>
            <a:noFill/>
          </a:ln>
        </p:spPr>
      </p:pic>
      <p:pic>
        <p:nvPicPr>
          <p:cNvPr id="58" name="Google Shape;58;p8"/>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txBox="1"/>
          <p:nvPr>
            <p:ph type="title"/>
          </p:nvPr>
        </p:nvSpPr>
        <p:spPr>
          <a:xfrm>
            <a:off x="265500" y="7759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Font typeface="Montserrat"/>
              <a:buNone/>
              <a:defRPr sz="3800">
                <a:latin typeface="Montserrat"/>
                <a:ea typeface="Montserrat"/>
                <a:cs typeface="Montserrat"/>
                <a:sym typeface="Montserrat"/>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2" name="Google Shape;62;p9"/>
          <p:cNvSpPr txBox="1"/>
          <p:nvPr>
            <p:ph idx="1" type="subTitle"/>
          </p:nvPr>
        </p:nvSpPr>
        <p:spPr>
          <a:xfrm>
            <a:off x="265500" y="24982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3" name="Google Shape;6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64" name="Google Shape;64;p9"/>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 name="Google Shape;65;p9"/>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66" name="Google Shape;66;p9"/>
          <p:cNvPicPr preferRelativeResize="0"/>
          <p:nvPr/>
        </p:nvPicPr>
        <p:blipFill>
          <a:blip r:embed="rId3">
            <a:alphaModFix/>
          </a:blip>
          <a:stretch>
            <a:fillRect/>
          </a:stretch>
        </p:blipFill>
        <p:spPr>
          <a:xfrm>
            <a:off x="3506975" y="4699100"/>
            <a:ext cx="558475" cy="300725"/>
          </a:xfrm>
          <a:prstGeom prst="rect">
            <a:avLst/>
          </a:prstGeom>
          <a:noFill/>
          <a:ln>
            <a:noFill/>
          </a:ln>
        </p:spPr>
      </p:pic>
      <p:pic>
        <p:nvPicPr>
          <p:cNvPr id="67" name="Google Shape;67;p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68" name="Shape 68"/>
        <p:cNvGrpSpPr/>
        <p:nvPr/>
      </p:nvGrpSpPr>
      <p:grpSpPr>
        <a:xfrm>
          <a:off x="0" y="0"/>
          <a:ext cx="0" cy="0"/>
          <a:chOff x="0" y="0"/>
          <a:chExt cx="0" cy="0"/>
        </a:xfrm>
      </p:grpSpPr>
      <p:sp>
        <p:nvSpPr>
          <p:cNvPr id="69" name="Google Shape;69;p1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txBox="1"/>
          <p:nvPr>
            <p:ph idx="1" type="body"/>
          </p:nvPr>
        </p:nvSpPr>
        <p:spPr>
          <a:xfrm>
            <a:off x="433800" y="1715975"/>
            <a:ext cx="8203800" cy="14820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71" name="Google Shape;71;p10"/>
          <p:cNvPicPr preferRelativeResize="0"/>
          <p:nvPr/>
        </p:nvPicPr>
        <p:blipFill>
          <a:blip r:embed="rId2">
            <a:alphaModFix/>
          </a:blip>
          <a:stretch>
            <a:fillRect/>
          </a:stretch>
        </p:blipFill>
        <p:spPr>
          <a:xfrm>
            <a:off x="127225" y="906000"/>
            <a:ext cx="1429649" cy="936662"/>
          </a:xfrm>
          <a:prstGeom prst="rect">
            <a:avLst/>
          </a:prstGeom>
          <a:noFill/>
          <a:ln>
            <a:noFill/>
          </a:ln>
        </p:spPr>
      </p:pic>
      <p:pic>
        <p:nvPicPr>
          <p:cNvPr id="72" name="Google Shape;72;p10"/>
          <p:cNvPicPr preferRelativeResize="0"/>
          <p:nvPr/>
        </p:nvPicPr>
        <p:blipFill>
          <a:blip r:embed="rId3">
            <a:alphaModFix/>
          </a:blip>
          <a:stretch>
            <a:fillRect/>
          </a:stretch>
        </p:blipFill>
        <p:spPr>
          <a:xfrm>
            <a:off x="7632800" y="2758064"/>
            <a:ext cx="1385650" cy="907836"/>
          </a:xfrm>
          <a:prstGeom prst="rect">
            <a:avLst/>
          </a:prstGeom>
          <a:noFill/>
          <a:ln>
            <a:noFill/>
          </a:ln>
        </p:spPr>
      </p:pic>
      <p:sp>
        <p:nvSpPr>
          <p:cNvPr id="73" name="Google Shape;73;p10"/>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s">
                <a:solidFill>
                  <a:schemeClr val="dk1"/>
                </a:solidFill>
                <a:latin typeface="Montserrat"/>
                <a:ea typeface="Montserrat"/>
                <a:cs typeface="Montserrat"/>
                <a:sym typeface="Montserrat"/>
              </a:rPr>
              <a:t>Autor/as/es:</a:t>
            </a:r>
            <a:endParaRPr b="1">
              <a:solidFill>
                <a:schemeClr val="dk1"/>
              </a:solidFill>
              <a:latin typeface="Montserrat"/>
              <a:ea typeface="Montserrat"/>
              <a:cs typeface="Montserrat"/>
              <a:sym typeface="Montserrat"/>
            </a:endParaRPr>
          </a:p>
        </p:txBody>
      </p:sp>
      <p:pic>
        <p:nvPicPr>
          <p:cNvPr id="74" name="Google Shape;74;p10"/>
          <p:cNvPicPr preferRelativeResize="0"/>
          <p:nvPr/>
        </p:nvPicPr>
        <p:blipFill>
          <a:blip r:embed="rId4">
            <a:alphaModFix/>
          </a:blip>
          <a:stretch>
            <a:fillRect/>
          </a:stretch>
        </p:blipFill>
        <p:spPr>
          <a:xfrm>
            <a:off x="8155184" y="33947"/>
            <a:ext cx="876879" cy="399275"/>
          </a:xfrm>
          <a:prstGeom prst="rect">
            <a:avLst/>
          </a:prstGeom>
          <a:noFill/>
          <a:ln>
            <a:noFill/>
          </a:ln>
        </p:spPr>
      </p:pic>
      <p:pic>
        <p:nvPicPr>
          <p:cNvPr id="75" name="Google Shape;75;p10"/>
          <p:cNvPicPr preferRelativeResize="0"/>
          <p:nvPr/>
        </p:nvPicPr>
        <p:blipFill>
          <a:blip r:embed="rId5">
            <a:alphaModFix/>
          </a:blip>
          <a:stretch>
            <a:fillRect/>
          </a:stretch>
        </p:blipFill>
        <p:spPr>
          <a:xfrm>
            <a:off x="8078975" y="4699100"/>
            <a:ext cx="558475" cy="300725"/>
          </a:xfrm>
          <a:prstGeom prst="rect">
            <a:avLst/>
          </a:prstGeom>
          <a:noFill/>
          <a:ln>
            <a:noFill/>
          </a:ln>
        </p:spPr>
      </p:pic>
      <p:sp>
        <p:nvSpPr>
          <p:cNvPr id="76" name="Google Shape;76;p10"/>
          <p:cNvSpPr txBox="1"/>
          <p:nvPr>
            <p:ph type="title"/>
          </p:nvPr>
        </p:nvSpPr>
        <p:spPr>
          <a:xfrm>
            <a:off x="1766475" y="3773600"/>
            <a:ext cx="7145100" cy="300600"/>
          </a:xfrm>
          <a:prstGeom prst="rect">
            <a:avLst/>
          </a:prstGeom>
        </p:spPr>
        <p:txBody>
          <a:bodyPr anchorCtr="0" anchor="t" bIns="91425" lIns="91425" spcFirstLastPara="1" rIns="91425" wrap="square" tIns="91425">
            <a:normAutofit/>
          </a:bodyPr>
          <a:lstStyle>
            <a:lvl1pPr lvl="0" rtl="0">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0"/>
          <p:cNvSpPr txBox="1"/>
          <p:nvPr>
            <p:ph idx="2" type="title"/>
          </p:nvPr>
        </p:nvSpPr>
        <p:spPr>
          <a:xfrm>
            <a:off x="432025" y="83275"/>
            <a:ext cx="7145100" cy="399300"/>
          </a:xfrm>
          <a:prstGeom prst="rect">
            <a:avLst/>
          </a:prstGeom>
        </p:spPr>
        <p:txBody>
          <a:bodyPr anchorCtr="0" anchor="t" bIns="91425" lIns="91425" spcFirstLastPara="1" rIns="91425" wrap="square" tIns="91425">
            <a:normAutofit/>
          </a:bodyPr>
          <a:lstStyle>
            <a:lvl1pPr lvl="0" rtl="0">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78" name="Google Shape;78;p10"/>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www.w3schools.com/tags/tag_span.asp" TargetMode="External"/><Relationship Id="rId4" Type="http://schemas.openxmlformats.org/officeDocument/2006/relationships/hyperlink" Target="https://www.w3schools.com/tags/tag_div.as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hyperlink" Target="https://www.w3schools.com/css/css_inline-block.as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www.w3schools.com/tags/att_global_style.asp" TargetMode="External"/><Relationship Id="rId4" Type="http://schemas.openxmlformats.org/officeDocument/2006/relationships/hyperlink" Target="https://www.w3schools.com/tags/att_global_class.asp" TargetMode="External"/><Relationship Id="rId5" Type="http://schemas.openxmlformats.org/officeDocument/2006/relationships/hyperlink" Target="https://www.w3schools.com/tags/att_global_id.asp" TargetMode="External"/><Relationship Id="rId6" Type="http://schemas.openxmlformats.org/officeDocument/2006/relationships/hyperlink" Target="https://www.w3schools.com/tags/att_global_title.asp" TargetMode="External"/><Relationship Id="rId7" Type="http://schemas.openxmlformats.org/officeDocument/2006/relationships/hyperlink" Target="https://www.w3schools.com/tags/att_global_hidden.as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s://www.w3schools.com/tags/att_global_tabindex.asp" TargetMode="External"/><Relationship Id="rId4" Type="http://schemas.openxmlformats.org/officeDocument/2006/relationships/hyperlink" Target="https://www.w3schools.com/tags/att_global_translate.asp" TargetMode="External"/><Relationship Id="rId5" Type="http://schemas.openxmlformats.org/officeDocument/2006/relationships/hyperlink" Target="https://www.w3schools.com/tags/att_global_lang.asp" TargetMode="External"/><Relationship Id="rId6" Type="http://schemas.openxmlformats.org/officeDocument/2006/relationships/hyperlink" Target="https://www.w3schools.com/tags/att_global_spellcheck.asp" TargetMode="External"/><Relationship Id="rId7" Type="http://schemas.openxmlformats.org/officeDocument/2006/relationships/hyperlink" Target="https://www.w3schools.com/tags/att_global_draggable.asp" TargetMode="External"/><Relationship Id="rId8" Type="http://schemas.openxmlformats.org/officeDocument/2006/relationships/hyperlink" Target="https://www.w3schools.com/tags/ref_standardattributes.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hyperlink" Target="https://developer.mozilla.org/es/docs/Web/CSS/Specificity" TargetMode="External"/><Relationship Id="rId6" Type="http://schemas.openxmlformats.org/officeDocument/2006/relationships/hyperlink" Target="https://www.w3schools.com/css/css_specificity.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s" sz="3700">
                <a:solidFill>
                  <a:srgbClr val="000000"/>
                </a:solidFill>
                <a:latin typeface="Montserrat"/>
                <a:ea typeface="Montserrat"/>
                <a:cs typeface="Montserrat"/>
                <a:sym typeface="Montserrat"/>
              </a:rPr>
              <a:t>FULL STACK PYTHON</a:t>
            </a:r>
            <a:endParaRPr b="1" sz="3700">
              <a:solidFill>
                <a:srgbClr val="000000"/>
              </a:solidFill>
              <a:latin typeface="Montserrat"/>
              <a:ea typeface="Montserrat"/>
              <a:cs typeface="Montserrat"/>
              <a:sym typeface="Montserrat"/>
            </a:endParaRPr>
          </a:p>
          <a:p>
            <a:pPr indent="0" lvl="0" marL="0" rtl="0" algn="ctr">
              <a:spcBef>
                <a:spcPts val="0"/>
              </a:spcBef>
              <a:spcAft>
                <a:spcPts val="0"/>
              </a:spcAft>
              <a:buNone/>
            </a:pPr>
            <a:r>
              <a:rPr b="1" lang="es" sz="3700">
                <a:solidFill>
                  <a:srgbClr val="000000"/>
                </a:solidFill>
                <a:latin typeface="Montserrat"/>
                <a:ea typeface="Montserrat"/>
                <a:cs typeface="Montserrat"/>
                <a:sym typeface="Montserrat"/>
              </a:rPr>
              <a:t>Clase </a:t>
            </a:r>
            <a:r>
              <a:rPr b="1" lang="es" sz="3700">
                <a:latin typeface="Montserrat"/>
                <a:ea typeface="Montserrat"/>
                <a:cs typeface="Montserrat"/>
                <a:sym typeface="Montserrat"/>
              </a:rPr>
              <a:t>5</a:t>
            </a:r>
            <a:endParaRPr b="1" sz="3700">
              <a:solidFill>
                <a:srgbClr val="000000"/>
              </a:solidFill>
              <a:latin typeface="Montserrat"/>
              <a:ea typeface="Montserrat"/>
              <a:cs typeface="Montserrat"/>
              <a:sym typeface="Montserrat"/>
            </a:endParaRPr>
          </a:p>
        </p:txBody>
      </p:sp>
      <p:sp>
        <p:nvSpPr>
          <p:cNvPr id="144" name="Google Shape;144;p16"/>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s" sz="2500">
                <a:solidFill>
                  <a:srgbClr val="595959"/>
                </a:solidFill>
                <a:latin typeface="Montserrat Medium"/>
                <a:ea typeface="Montserrat Medium"/>
                <a:cs typeface="Montserrat Medium"/>
                <a:sym typeface="Montserrat Medium"/>
              </a:rPr>
              <a:t>CSS</a:t>
            </a:r>
            <a:r>
              <a:rPr lang="es" sz="2500">
                <a:solidFill>
                  <a:srgbClr val="595959"/>
                </a:solidFill>
                <a:latin typeface="Montserrat Medium"/>
                <a:ea typeface="Montserrat Medium"/>
                <a:cs typeface="Montserrat Medium"/>
                <a:sym typeface="Montserrat Medium"/>
              </a:rPr>
              <a:t> </a:t>
            </a:r>
            <a:r>
              <a:rPr lang="es" sz="2500">
                <a:solidFill>
                  <a:srgbClr val="595959"/>
                </a:solidFill>
                <a:latin typeface="Montserrat Medium"/>
                <a:ea typeface="Montserrat Medium"/>
                <a:cs typeface="Montserrat Medium"/>
                <a:sym typeface="Montserrat Medium"/>
              </a:rPr>
              <a:t>1</a:t>
            </a:r>
            <a:endParaRPr sz="2500">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9" name="Google Shape;219;p25"/>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Selectores</a:t>
            </a:r>
            <a:endParaRPr/>
          </a:p>
        </p:txBody>
      </p:sp>
      <p:sp>
        <p:nvSpPr>
          <p:cNvPr id="220" name="Google Shape;220;p2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78571"/>
              <a:buFont typeface="Arial"/>
              <a:buNone/>
            </a:pPr>
            <a:r>
              <a:rPr lang="es"/>
              <a:t>Indican el elemento al que se debe aplicar el estilo. </a:t>
            </a:r>
            <a:r>
              <a:rPr lang="es"/>
              <a:t>La declaración indica "qué hay que hacer" y el selector indica "a quién hay que aplicarlo". Hay cuatro selectores básicos:</a:t>
            </a:r>
            <a:endParaRPr/>
          </a:p>
          <a:p>
            <a:pPr indent="-310832" lvl="0" marL="457200" rtl="0" algn="l">
              <a:spcBef>
                <a:spcPts val="1200"/>
              </a:spcBef>
              <a:spcAft>
                <a:spcPts val="0"/>
              </a:spcAft>
              <a:buSzPct val="100000"/>
              <a:buChar char="●"/>
            </a:pPr>
            <a:r>
              <a:rPr b="1" lang="es"/>
              <a:t>selector universal: </a:t>
            </a:r>
            <a:r>
              <a:rPr lang="es"/>
              <a:t>Selecciona todos los elementos de HTML.</a:t>
            </a:r>
            <a:endParaRPr/>
          </a:p>
          <a:p>
            <a:pPr indent="-310832" lvl="0" marL="457200" rtl="0" algn="l">
              <a:spcBef>
                <a:spcPts val="0"/>
              </a:spcBef>
              <a:spcAft>
                <a:spcPts val="0"/>
              </a:spcAft>
              <a:buSzPct val="100000"/>
              <a:buChar char="●"/>
            </a:pPr>
            <a:r>
              <a:rPr b="1" lang="es"/>
              <a:t>selector de etiqueta o tipo: </a:t>
            </a:r>
            <a:r>
              <a:rPr lang="es"/>
              <a:t>Se utiliza para seleccionar una etiqueta </a:t>
            </a:r>
            <a:r>
              <a:rPr lang="es"/>
              <a:t>específica</a:t>
            </a:r>
            <a:r>
              <a:rPr lang="es"/>
              <a:t>.</a:t>
            </a:r>
            <a:endParaRPr/>
          </a:p>
          <a:p>
            <a:pPr indent="-310832" lvl="0" marL="457200" rtl="0" algn="l">
              <a:spcBef>
                <a:spcPts val="0"/>
              </a:spcBef>
              <a:spcAft>
                <a:spcPts val="0"/>
              </a:spcAft>
              <a:buSzPct val="100000"/>
              <a:buChar char="●"/>
            </a:pPr>
            <a:r>
              <a:rPr b="1" lang="es"/>
              <a:t>selector de clase:</a:t>
            </a:r>
            <a:r>
              <a:rPr lang="es"/>
              <a:t> Se utiliza agregando el atributo </a:t>
            </a:r>
            <a:r>
              <a:rPr i="1" lang="es"/>
              <a:t>class</a:t>
            </a:r>
            <a:r>
              <a:rPr lang="es"/>
              <a:t> a los elementos que queramos aplicarles estilos. </a:t>
            </a:r>
            <a:endParaRPr/>
          </a:p>
          <a:p>
            <a:pPr indent="-310832" lvl="0" marL="457200" rtl="0" algn="l">
              <a:spcBef>
                <a:spcPts val="0"/>
              </a:spcBef>
              <a:spcAft>
                <a:spcPts val="0"/>
              </a:spcAft>
              <a:buSzPct val="100000"/>
              <a:buChar char="●"/>
            </a:pPr>
            <a:r>
              <a:rPr b="1" lang="es"/>
              <a:t>selector de identificador (id): </a:t>
            </a:r>
            <a:r>
              <a:rPr lang="es"/>
              <a:t>Similar a .</a:t>
            </a:r>
            <a:r>
              <a:rPr i="1" lang="es"/>
              <a:t>class</a:t>
            </a:r>
            <a:r>
              <a:rPr lang="es"/>
              <a:t> pero solo se aplica a una etiqueta individual.</a:t>
            </a:r>
            <a:endParaRPr/>
          </a:p>
        </p:txBody>
      </p:sp>
      <p:pic>
        <p:nvPicPr>
          <p:cNvPr id="221" name="Google Shape;221;p25"/>
          <p:cNvPicPr preferRelativeResize="0"/>
          <p:nvPr/>
        </p:nvPicPr>
        <p:blipFill>
          <a:blip r:embed="rId3">
            <a:alphaModFix/>
          </a:blip>
          <a:stretch>
            <a:fillRect/>
          </a:stretch>
        </p:blipFill>
        <p:spPr>
          <a:xfrm>
            <a:off x="4832400" y="1152475"/>
            <a:ext cx="3999899" cy="28363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423050" y="2117025"/>
            <a:ext cx="8205000" cy="1618200"/>
          </a:xfrm>
          <a:prstGeom prst="rect">
            <a:avLst/>
          </a:prstGeom>
          <a:solidFill>
            <a:srgbClr val="23262A"/>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550">
                <a:solidFill>
                  <a:srgbClr val="F92672"/>
                </a:solidFill>
                <a:highlight>
                  <a:srgbClr val="23262E"/>
                </a:highlight>
                <a:latin typeface="Consolas"/>
                <a:ea typeface="Consolas"/>
                <a:cs typeface="Consolas"/>
                <a:sym typeface="Consolas"/>
              </a:rPr>
              <a:t>*</a:t>
            </a:r>
            <a:r>
              <a:rPr lang="es" sz="1550">
                <a:solidFill>
                  <a:srgbClr val="D5CED9"/>
                </a:solidFill>
                <a:highlight>
                  <a:srgbClr val="23262E"/>
                </a:highlight>
                <a:latin typeface="Consolas"/>
                <a:ea typeface="Consolas"/>
                <a:cs typeface="Consolas"/>
                <a:sym typeface="Consolas"/>
              </a:rPr>
              <a:t> {</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margin: </a:t>
            </a:r>
            <a:r>
              <a:rPr lang="es" sz="1550">
                <a:solidFill>
                  <a:srgbClr val="F39C12"/>
                </a:solidFill>
                <a:highlight>
                  <a:srgbClr val="23262E"/>
                </a:highlight>
                <a:latin typeface="Consolas"/>
                <a:ea typeface="Consolas"/>
                <a:cs typeface="Consolas"/>
                <a:sym typeface="Consolas"/>
              </a:rPr>
              <a:t>10px</a:t>
            </a:r>
            <a:r>
              <a:rPr lang="es" sz="1550">
                <a:solidFill>
                  <a:srgbClr val="D5CED9"/>
                </a:solidFill>
                <a:highlight>
                  <a:srgbClr val="23262E"/>
                </a:highlight>
                <a:latin typeface="Consolas"/>
                <a:ea typeface="Consolas"/>
                <a:cs typeface="Consolas"/>
                <a:sym typeface="Consolas"/>
              </a:rPr>
              <a:t>; </a:t>
            </a:r>
            <a:r>
              <a:rPr lang="es" sz="1550">
                <a:solidFill>
                  <a:srgbClr val="5F6167"/>
                </a:solidFill>
                <a:highlight>
                  <a:srgbClr val="23262E"/>
                </a:highlight>
                <a:latin typeface="Consolas"/>
                <a:ea typeface="Consolas"/>
                <a:cs typeface="Consolas"/>
                <a:sym typeface="Consolas"/>
              </a:rPr>
              <a:t>/*margin establece el margen para los cuatro lados*/</a:t>
            </a:r>
            <a:endParaRPr sz="1550">
              <a:solidFill>
                <a:srgbClr val="5F6167"/>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padding: </a:t>
            </a:r>
            <a:r>
              <a:rPr lang="es" sz="1550">
                <a:solidFill>
                  <a:srgbClr val="F39C12"/>
                </a:solidFill>
                <a:highlight>
                  <a:srgbClr val="23262E"/>
                </a:highlight>
                <a:latin typeface="Consolas"/>
                <a:ea typeface="Consolas"/>
                <a:cs typeface="Consolas"/>
                <a:sym typeface="Consolas"/>
              </a:rPr>
              <a:t>5px</a:t>
            </a:r>
            <a:r>
              <a:rPr lang="es" sz="1550">
                <a:solidFill>
                  <a:srgbClr val="D5CED9"/>
                </a:solidFill>
                <a:highlight>
                  <a:srgbClr val="23262E"/>
                </a:highlight>
                <a:latin typeface="Consolas"/>
                <a:ea typeface="Consolas"/>
                <a:cs typeface="Consolas"/>
                <a:sym typeface="Consolas"/>
              </a:rPr>
              <a:t>; </a:t>
            </a:r>
            <a:r>
              <a:rPr lang="es" sz="1550">
                <a:solidFill>
                  <a:srgbClr val="5F6167"/>
                </a:solidFill>
                <a:highlight>
                  <a:srgbClr val="23262E"/>
                </a:highlight>
                <a:latin typeface="Consolas"/>
                <a:ea typeface="Consolas"/>
                <a:cs typeface="Consolas"/>
                <a:sym typeface="Consolas"/>
              </a:rPr>
              <a:t>/*padding establece el espacio de relleno*/</a:t>
            </a:r>
            <a:endParaRPr sz="1550">
              <a:solidFill>
                <a:srgbClr val="5F6167"/>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background-color: </a:t>
            </a:r>
            <a:r>
              <a:rPr lang="es" sz="1550">
                <a:solidFill>
                  <a:srgbClr val="EE5D43"/>
                </a:solidFill>
                <a:highlight>
                  <a:srgbClr val="23262E"/>
                </a:highlight>
                <a:latin typeface="Consolas"/>
                <a:ea typeface="Consolas"/>
                <a:cs typeface="Consolas"/>
                <a:sym typeface="Consolas"/>
              </a:rPr>
              <a:t>lightgreen</a:t>
            </a:r>
            <a:r>
              <a:rPr lang="es" sz="1550">
                <a:solidFill>
                  <a:srgbClr val="D5CED9"/>
                </a:solidFill>
                <a:highlight>
                  <a:srgbClr val="23262E"/>
                </a:highlight>
                <a:latin typeface="Consolas"/>
                <a:ea typeface="Consolas"/>
                <a:cs typeface="Consolas"/>
                <a:sym typeface="Consolas"/>
              </a:rPr>
              <a:t>; </a:t>
            </a:r>
            <a:r>
              <a:rPr lang="es" sz="1550">
                <a:solidFill>
                  <a:srgbClr val="5F6167"/>
                </a:solidFill>
                <a:highlight>
                  <a:srgbClr val="23262E"/>
                </a:highlight>
                <a:latin typeface="Consolas"/>
                <a:ea typeface="Consolas"/>
                <a:cs typeface="Consolas"/>
                <a:sym typeface="Consolas"/>
              </a:rPr>
              <a:t>/*cambia el color de relleno*/</a:t>
            </a:r>
            <a:endParaRPr sz="1550">
              <a:solidFill>
                <a:srgbClr val="5F6167"/>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font-family: </a:t>
            </a:r>
            <a:r>
              <a:rPr lang="es" sz="1550">
                <a:solidFill>
                  <a:srgbClr val="EE5D43"/>
                </a:solidFill>
                <a:highlight>
                  <a:srgbClr val="23262E"/>
                </a:highlight>
                <a:latin typeface="Consolas"/>
                <a:ea typeface="Consolas"/>
                <a:cs typeface="Consolas"/>
                <a:sym typeface="Consolas"/>
              </a:rPr>
              <a:t>Verdana</a:t>
            </a:r>
            <a:r>
              <a:rPr lang="es" sz="1550">
                <a:solidFill>
                  <a:srgbClr val="D5CED9"/>
                </a:solidFill>
                <a:highlight>
                  <a:srgbClr val="23262E"/>
                </a:highlight>
                <a:latin typeface="Consolas"/>
                <a:ea typeface="Consolas"/>
                <a:cs typeface="Consolas"/>
                <a:sym typeface="Consolas"/>
              </a:rPr>
              <a:t>; </a:t>
            </a:r>
            <a:r>
              <a:rPr lang="es" sz="1550">
                <a:solidFill>
                  <a:srgbClr val="5F6167"/>
                </a:solidFill>
                <a:highlight>
                  <a:srgbClr val="23262E"/>
                </a:highlight>
                <a:latin typeface="Consolas"/>
                <a:ea typeface="Consolas"/>
                <a:cs typeface="Consolas"/>
                <a:sym typeface="Consolas"/>
              </a:rPr>
              <a:t>/*cambia el tipo de letra*/</a:t>
            </a:r>
            <a:endParaRPr sz="1550">
              <a:solidFill>
                <a:srgbClr val="5F6167"/>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p:txBody>
      </p:sp>
      <p:sp>
        <p:nvSpPr>
          <p:cNvPr id="227" name="Google Shape;227;p26"/>
          <p:cNvSpPr txBox="1"/>
          <p:nvPr>
            <p:ph idx="1" type="body"/>
          </p:nvPr>
        </p:nvSpPr>
        <p:spPr>
          <a:xfrm>
            <a:off x="311700" y="1225675"/>
            <a:ext cx="8520600" cy="68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Se indica con un </a:t>
            </a:r>
            <a:r>
              <a:rPr b="1" lang="es" sz="1500"/>
              <a:t>*</a:t>
            </a:r>
            <a:r>
              <a:rPr lang="es" sz="1500"/>
              <a:t> (asterisco) y aplica el estilo a todos los elementos contenidos en el documento HTML. </a:t>
            </a:r>
            <a:endParaRPr sz="1500"/>
          </a:p>
        </p:txBody>
      </p:sp>
      <p:sp>
        <p:nvSpPr>
          <p:cNvPr id="228" name="Google Shape;228;p26"/>
          <p:cNvSpPr txBox="1"/>
          <p:nvPr>
            <p:ph type="title"/>
          </p:nvPr>
        </p:nvSpPr>
        <p:spPr>
          <a:xfrm>
            <a:off x="311700" y="576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Selector universal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Selector de etiqueta o tipo (&lt;tag&gt;)</a:t>
            </a:r>
            <a:endParaRPr/>
          </a:p>
        </p:txBody>
      </p:sp>
      <p:sp>
        <p:nvSpPr>
          <p:cNvPr id="234" name="Google Shape;234;p27"/>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Este selector a</a:t>
            </a:r>
            <a:r>
              <a:rPr lang="es" sz="1500"/>
              <a:t>fecta a una etiqueta específica. Esto nos permite ser </a:t>
            </a:r>
            <a:r>
              <a:rPr lang="es" sz="1500"/>
              <a:t>más</a:t>
            </a:r>
            <a:r>
              <a:rPr lang="es" sz="1500"/>
              <a:t> </a:t>
            </a:r>
            <a:r>
              <a:rPr lang="es" sz="1500"/>
              <a:t>precisos</a:t>
            </a:r>
            <a:r>
              <a:rPr lang="es" sz="1500"/>
              <a:t> a la hora de aplicar estilos a </a:t>
            </a:r>
            <a:r>
              <a:rPr lang="es" sz="1500"/>
              <a:t>elementos</a:t>
            </a:r>
            <a:r>
              <a:rPr lang="es" sz="1500"/>
              <a:t> particulares. Por ejemplo, a </a:t>
            </a:r>
            <a:r>
              <a:rPr b="1" lang="es" sz="1500"/>
              <a:t>todas</a:t>
            </a:r>
            <a:r>
              <a:rPr lang="es" sz="1500"/>
              <a:t> las etiquetas &lt;h1&gt; o &lt;p&gt; del documento.</a:t>
            </a:r>
            <a:endParaRPr sz="1500"/>
          </a:p>
        </p:txBody>
      </p:sp>
      <p:sp>
        <p:nvSpPr>
          <p:cNvPr id="235" name="Google Shape;235;p27"/>
          <p:cNvSpPr txBox="1"/>
          <p:nvPr>
            <p:ph type="title"/>
          </p:nvPr>
        </p:nvSpPr>
        <p:spPr>
          <a:xfrm>
            <a:off x="1061500" y="2567375"/>
            <a:ext cx="3146700" cy="1384800"/>
          </a:xfrm>
          <a:prstGeom prst="rect">
            <a:avLst/>
          </a:prstGeom>
          <a:solidFill>
            <a:srgbClr val="23262A"/>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550">
                <a:solidFill>
                  <a:srgbClr val="F92672"/>
                </a:solidFill>
                <a:highlight>
                  <a:srgbClr val="23262E"/>
                </a:highlight>
                <a:latin typeface="Consolas"/>
                <a:ea typeface="Consolas"/>
                <a:cs typeface="Consolas"/>
                <a:sym typeface="Consolas"/>
              </a:rPr>
              <a:t>h1</a:t>
            </a:r>
            <a:r>
              <a:rPr lang="es" sz="1550">
                <a:solidFill>
                  <a:srgbClr val="D5CED9"/>
                </a:solidFill>
                <a:highlight>
                  <a:srgbClr val="23262E"/>
                </a:highlight>
                <a:latin typeface="Consolas"/>
                <a:ea typeface="Consolas"/>
                <a:cs typeface="Consolas"/>
                <a:sym typeface="Consolas"/>
              </a:rPr>
              <a:t> {</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color: </a:t>
            </a:r>
            <a:r>
              <a:rPr lang="es" sz="1550">
                <a:solidFill>
                  <a:srgbClr val="EE5D43"/>
                </a:solidFill>
                <a:highlight>
                  <a:srgbClr val="23262E"/>
                </a:highlight>
                <a:latin typeface="Consolas"/>
                <a:ea typeface="Consolas"/>
                <a:cs typeface="Consolas"/>
                <a:sym typeface="Consolas"/>
              </a:rPr>
              <a:t>lightblue</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background-color: </a:t>
            </a:r>
            <a:r>
              <a:rPr lang="es" sz="1550">
                <a:solidFill>
                  <a:srgbClr val="EE5D43"/>
                </a:solidFill>
                <a:highlight>
                  <a:srgbClr val="23262E"/>
                </a:highlight>
                <a:latin typeface="Consolas"/>
                <a:ea typeface="Consolas"/>
                <a:cs typeface="Consolas"/>
                <a:sym typeface="Consolas"/>
              </a:rPr>
              <a:t>blue</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p:txBody>
      </p:sp>
      <p:sp>
        <p:nvSpPr>
          <p:cNvPr id="236" name="Google Shape;236;p27"/>
          <p:cNvSpPr txBox="1"/>
          <p:nvPr>
            <p:ph type="title"/>
          </p:nvPr>
        </p:nvSpPr>
        <p:spPr>
          <a:xfrm>
            <a:off x="4698175" y="2567375"/>
            <a:ext cx="3079800" cy="1384800"/>
          </a:xfrm>
          <a:prstGeom prst="rect">
            <a:avLst/>
          </a:prstGeom>
          <a:solidFill>
            <a:srgbClr val="23262A"/>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550">
                <a:solidFill>
                  <a:srgbClr val="F92672"/>
                </a:solidFill>
                <a:highlight>
                  <a:srgbClr val="23262E"/>
                </a:highlight>
                <a:latin typeface="Consolas"/>
                <a:ea typeface="Consolas"/>
                <a:cs typeface="Consolas"/>
                <a:sym typeface="Consolas"/>
              </a:rPr>
              <a:t>p</a:t>
            </a:r>
            <a:r>
              <a:rPr lang="es" sz="1550">
                <a:solidFill>
                  <a:srgbClr val="D5CED9"/>
                </a:solidFill>
                <a:highlight>
                  <a:srgbClr val="23262E"/>
                </a:highlight>
                <a:latin typeface="Consolas"/>
                <a:ea typeface="Consolas"/>
                <a:cs typeface="Consolas"/>
                <a:sym typeface="Consolas"/>
              </a:rPr>
              <a:t> {</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color: </a:t>
            </a:r>
            <a:r>
              <a:rPr lang="es" sz="1550">
                <a:solidFill>
                  <a:srgbClr val="EE5D43"/>
                </a:solidFill>
                <a:highlight>
                  <a:srgbClr val="23262E"/>
                </a:highlight>
                <a:latin typeface="Consolas"/>
                <a:ea typeface="Consolas"/>
                <a:cs typeface="Consolas"/>
                <a:sym typeface="Consolas"/>
              </a:rPr>
              <a:t>black</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font-style: </a:t>
            </a:r>
            <a:r>
              <a:rPr lang="es" sz="1550">
                <a:solidFill>
                  <a:srgbClr val="EE5D43"/>
                </a:solidFill>
                <a:highlight>
                  <a:srgbClr val="23262E"/>
                </a:highlight>
                <a:latin typeface="Consolas"/>
                <a:ea typeface="Consolas"/>
                <a:cs typeface="Consolas"/>
                <a:sym typeface="Consolas"/>
              </a:rPr>
              <a:t>italic</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font-size: </a:t>
            </a:r>
            <a:r>
              <a:rPr lang="es" sz="1550">
                <a:solidFill>
                  <a:srgbClr val="F39C12"/>
                </a:solidFill>
                <a:highlight>
                  <a:srgbClr val="23262E"/>
                </a:highlight>
                <a:latin typeface="Consolas"/>
                <a:ea typeface="Consolas"/>
                <a:cs typeface="Consolas"/>
                <a:sym typeface="Consolas"/>
              </a:rPr>
              <a:t>130%</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Selector de clase (.selector)</a:t>
            </a:r>
            <a:endParaRPr/>
          </a:p>
        </p:txBody>
      </p:sp>
      <p:sp>
        <p:nvSpPr>
          <p:cNvPr id="242" name="Google Shape;242;p28"/>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s" sz="1500"/>
              <a:t>Se aplica con un punto (.) seguido del nombre que le asignemos al selector. Dentro del documento HTML se lo referencia dentro de la </a:t>
            </a:r>
            <a:r>
              <a:rPr lang="es" sz="1500"/>
              <a:t>etiqueta</a:t>
            </a:r>
            <a:r>
              <a:rPr lang="es" sz="1500"/>
              <a:t> usando el atributo  class, con la siguiente estructura: class=“nombredelselector”:</a:t>
            </a:r>
            <a:endParaRPr sz="1500"/>
          </a:p>
        </p:txBody>
      </p:sp>
      <p:sp>
        <p:nvSpPr>
          <p:cNvPr id="243" name="Google Shape;243;p28"/>
          <p:cNvSpPr txBox="1"/>
          <p:nvPr>
            <p:ph type="title"/>
          </p:nvPr>
        </p:nvSpPr>
        <p:spPr>
          <a:xfrm>
            <a:off x="2537725" y="2253563"/>
            <a:ext cx="3806700" cy="1379100"/>
          </a:xfrm>
          <a:prstGeom prst="rect">
            <a:avLst/>
          </a:prstGeom>
          <a:solidFill>
            <a:srgbClr val="23262A"/>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550">
                <a:solidFill>
                  <a:srgbClr val="FFE66D"/>
                </a:solidFill>
                <a:highlight>
                  <a:srgbClr val="23262E"/>
                </a:highlight>
                <a:latin typeface="Consolas"/>
                <a:ea typeface="Consolas"/>
                <a:cs typeface="Consolas"/>
                <a:sym typeface="Consolas"/>
              </a:rPr>
              <a:t>.subtitulos</a:t>
            </a:r>
            <a:r>
              <a:rPr lang="es" sz="1550">
                <a:solidFill>
                  <a:srgbClr val="D5CED9"/>
                </a:solidFill>
                <a:highlight>
                  <a:srgbClr val="23262E"/>
                </a:highlight>
                <a:latin typeface="Consolas"/>
                <a:ea typeface="Consolas"/>
                <a:cs typeface="Consolas"/>
                <a:sym typeface="Consolas"/>
              </a:rPr>
              <a:t> {</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margin-left: </a:t>
            </a:r>
            <a:r>
              <a:rPr lang="es" sz="1550">
                <a:solidFill>
                  <a:srgbClr val="F39C12"/>
                </a:solidFill>
                <a:highlight>
                  <a:srgbClr val="23262E"/>
                </a:highlight>
                <a:latin typeface="Consolas"/>
                <a:ea typeface="Consolas"/>
                <a:cs typeface="Consolas"/>
                <a:sym typeface="Consolas"/>
              </a:rPr>
              <a:t>50px</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color: </a:t>
            </a:r>
            <a:r>
              <a:rPr lang="es" sz="1550">
                <a:solidFill>
                  <a:srgbClr val="EE5D43"/>
                </a:solidFill>
                <a:highlight>
                  <a:srgbClr val="23262E"/>
                </a:highlight>
                <a:latin typeface="Consolas"/>
                <a:ea typeface="Consolas"/>
                <a:cs typeface="Consolas"/>
                <a:sym typeface="Consolas"/>
              </a:rPr>
              <a:t>yellowgreen</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background-color: </a:t>
            </a:r>
            <a:r>
              <a:rPr lang="es" sz="1550">
                <a:solidFill>
                  <a:srgbClr val="EE5D43"/>
                </a:solidFill>
                <a:highlight>
                  <a:srgbClr val="23262E"/>
                </a:highlight>
                <a:latin typeface="Consolas"/>
                <a:ea typeface="Consolas"/>
                <a:cs typeface="Consolas"/>
                <a:sym typeface="Consolas"/>
              </a:rPr>
              <a:t>olivedrab</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a:t>
            </a:r>
            <a:endParaRPr sz="1750">
              <a:solidFill>
                <a:srgbClr val="D5CED9"/>
              </a:solidFill>
              <a:highlight>
                <a:srgbClr val="23262E"/>
              </a:highlight>
              <a:latin typeface="Consolas"/>
              <a:ea typeface="Consolas"/>
              <a:cs typeface="Consolas"/>
              <a:sym typeface="Consolas"/>
            </a:endParaRPr>
          </a:p>
        </p:txBody>
      </p:sp>
      <p:sp>
        <p:nvSpPr>
          <p:cNvPr id="244" name="Google Shape;244;p28"/>
          <p:cNvSpPr txBox="1"/>
          <p:nvPr>
            <p:ph type="title"/>
          </p:nvPr>
        </p:nvSpPr>
        <p:spPr>
          <a:xfrm>
            <a:off x="1840975" y="3858250"/>
            <a:ext cx="5200200" cy="408900"/>
          </a:xfrm>
          <a:prstGeom prst="rect">
            <a:avLst/>
          </a:prstGeom>
          <a:solidFill>
            <a:srgbClr val="23262A"/>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500">
                <a:solidFill>
                  <a:srgbClr val="D5CED9"/>
                </a:solidFill>
                <a:latin typeface="Consolas"/>
                <a:ea typeface="Consolas"/>
                <a:cs typeface="Consolas"/>
                <a:sym typeface="Consolas"/>
              </a:rPr>
              <a:t>&lt;</a:t>
            </a:r>
            <a:r>
              <a:rPr lang="es" sz="1500">
                <a:solidFill>
                  <a:srgbClr val="F92672"/>
                </a:solidFill>
                <a:latin typeface="Consolas"/>
                <a:ea typeface="Consolas"/>
                <a:cs typeface="Consolas"/>
                <a:sym typeface="Consolas"/>
              </a:rPr>
              <a:t>h3</a:t>
            </a:r>
            <a:r>
              <a:rPr lang="es" sz="1500">
                <a:solidFill>
                  <a:srgbClr val="D5CED9"/>
                </a:solidFill>
                <a:latin typeface="Consolas"/>
                <a:ea typeface="Consolas"/>
                <a:cs typeface="Consolas"/>
                <a:sym typeface="Consolas"/>
              </a:rPr>
              <a:t> </a:t>
            </a:r>
            <a:r>
              <a:rPr lang="es" sz="1500">
                <a:solidFill>
                  <a:srgbClr val="FFE66D"/>
                </a:solidFill>
                <a:latin typeface="Consolas"/>
                <a:ea typeface="Consolas"/>
                <a:cs typeface="Consolas"/>
                <a:sym typeface="Consolas"/>
              </a:rPr>
              <a:t>class</a:t>
            </a:r>
            <a:r>
              <a:rPr lang="es" sz="1500">
                <a:solidFill>
                  <a:srgbClr val="D5CED9"/>
                </a:solidFill>
                <a:latin typeface="Consolas"/>
                <a:ea typeface="Consolas"/>
                <a:cs typeface="Consolas"/>
                <a:sym typeface="Consolas"/>
              </a:rPr>
              <a:t>=</a:t>
            </a:r>
            <a:r>
              <a:rPr lang="es" sz="1500">
                <a:solidFill>
                  <a:srgbClr val="96E072"/>
                </a:solidFill>
                <a:latin typeface="Consolas"/>
                <a:ea typeface="Consolas"/>
                <a:cs typeface="Consolas"/>
                <a:sym typeface="Consolas"/>
              </a:rPr>
              <a:t>"subtitulos"</a:t>
            </a:r>
            <a:r>
              <a:rPr lang="es" sz="1500">
                <a:solidFill>
                  <a:srgbClr val="D5CED9"/>
                </a:solidFill>
                <a:latin typeface="Consolas"/>
                <a:ea typeface="Consolas"/>
                <a:cs typeface="Consolas"/>
                <a:sym typeface="Consolas"/>
              </a:rPr>
              <a:t>&gt;Selectores de clase&lt;/</a:t>
            </a:r>
            <a:r>
              <a:rPr lang="es" sz="1500">
                <a:solidFill>
                  <a:srgbClr val="F92672"/>
                </a:solidFill>
                <a:latin typeface="Consolas"/>
                <a:ea typeface="Consolas"/>
                <a:cs typeface="Consolas"/>
                <a:sym typeface="Consolas"/>
              </a:rPr>
              <a:t>h3</a:t>
            </a:r>
            <a:r>
              <a:rPr lang="es" sz="1500">
                <a:solidFill>
                  <a:srgbClr val="D5CED9"/>
                </a:solidFill>
                <a:latin typeface="Consolas"/>
                <a:ea typeface="Consolas"/>
                <a:cs typeface="Consolas"/>
                <a:sym typeface="Consolas"/>
              </a:rPr>
              <a:t>&gt;</a:t>
            </a:r>
            <a:endParaRPr sz="1850">
              <a:solidFill>
                <a:srgbClr val="FFE66D"/>
              </a:solidFill>
              <a:highlight>
                <a:srgbClr val="23262E"/>
              </a:highlight>
              <a:latin typeface="Consolas"/>
              <a:ea typeface="Consolas"/>
              <a:cs typeface="Consolas"/>
              <a:sym typeface="Consolas"/>
            </a:endParaRPr>
          </a:p>
        </p:txBody>
      </p:sp>
      <p:sp>
        <p:nvSpPr>
          <p:cNvPr id="245" name="Google Shape;245;p28"/>
          <p:cNvSpPr/>
          <p:nvPr/>
        </p:nvSpPr>
        <p:spPr>
          <a:xfrm>
            <a:off x="1518075" y="2442175"/>
            <a:ext cx="2127325" cy="2097344"/>
          </a:xfrm>
          <a:custGeom>
            <a:rect b="b" l="l" r="r" t="t"/>
            <a:pathLst>
              <a:path extrusionOk="0" h="90286" w="85093">
                <a:moveTo>
                  <a:pt x="85093" y="75904"/>
                </a:moveTo>
                <a:lnTo>
                  <a:pt x="85093" y="90286"/>
                </a:lnTo>
                <a:lnTo>
                  <a:pt x="0" y="90286"/>
                </a:lnTo>
                <a:lnTo>
                  <a:pt x="0" y="0"/>
                </a:lnTo>
                <a:lnTo>
                  <a:pt x="37153" y="0"/>
                </a:lnTo>
              </a:path>
            </a:pathLst>
          </a:custGeom>
          <a:noFill/>
          <a:ln cap="flat" cmpd="sng" w="19050">
            <a:solidFill>
              <a:srgbClr val="333333"/>
            </a:solidFill>
            <a:prstDash val="solid"/>
            <a:round/>
            <a:headEnd len="med" w="med" type="none"/>
            <a:tailEnd len="med" w="med" type="triangle"/>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Selector de id (#selector)</a:t>
            </a:r>
            <a:endParaRPr/>
          </a:p>
        </p:txBody>
      </p:sp>
      <p:sp>
        <p:nvSpPr>
          <p:cNvPr id="251" name="Google Shape;251;p29"/>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s" sz="1600"/>
              <a:t>Se coloca con un numeral (#) en CSS y en el documento HTML se hace referencia al selector con id=“nombredelselector”, dentro de la etiqueta a la cual se aplica:</a:t>
            </a:r>
            <a:endParaRPr sz="1600"/>
          </a:p>
        </p:txBody>
      </p:sp>
      <p:sp>
        <p:nvSpPr>
          <p:cNvPr id="252" name="Google Shape;252;p29"/>
          <p:cNvSpPr txBox="1"/>
          <p:nvPr>
            <p:ph type="title"/>
          </p:nvPr>
        </p:nvSpPr>
        <p:spPr>
          <a:xfrm>
            <a:off x="2537725" y="2028601"/>
            <a:ext cx="3806700" cy="1541700"/>
          </a:xfrm>
          <a:prstGeom prst="rect">
            <a:avLst/>
          </a:prstGeom>
          <a:solidFill>
            <a:srgbClr val="23262A"/>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550">
                <a:solidFill>
                  <a:srgbClr val="EE5D43"/>
                </a:solidFill>
                <a:latin typeface="Consolas"/>
                <a:ea typeface="Consolas"/>
                <a:cs typeface="Consolas"/>
                <a:sym typeface="Consolas"/>
              </a:rPr>
              <a:t>#texto</a:t>
            </a:r>
            <a:r>
              <a:rPr lang="es" sz="1550">
                <a:solidFill>
                  <a:srgbClr val="D5CED9"/>
                </a:solidFill>
                <a:latin typeface="Consolas"/>
                <a:ea typeface="Consolas"/>
                <a:cs typeface="Consolas"/>
                <a:sym typeface="Consolas"/>
              </a:rPr>
              <a:t> {</a:t>
            </a:r>
            <a:endParaRPr sz="155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latin typeface="Consolas"/>
                <a:ea typeface="Consolas"/>
                <a:cs typeface="Consolas"/>
                <a:sym typeface="Consolas"/>
              </a:rPr>
              <a:t>    color: </a:t>
            </a:r>
            <a:r>
              <a:rPr lang="es" sz="1550">
                <a:solidFill>
                  <a:srgbClr val="EE5D43"/>
                </a:solidFill>
                <a:latin typeface="Consolas"/>
                <a:ea typeface="Consolas"/>
                <a:cs typeface="Consolas"/>
                <a:sym typeface="Consolas"/>
              </a:rPr>
              <a:t>white</a:t>
            </a:r>
            <a:r>
              <a:rPr lang="es" sz="1550">
                <a:solidFill>
                  <a:srgbClr val="D5CED9"/>
                </a:solidFill>
                <a:latin typeface="Consolas"/>
                <a:ea typeface="Consolas"/>
                <a:cs typeface="Consolas"/>
                <a:sym typeface="Consolas"/>
              </a:rPr>
              <a:t>;</a:t>
            </a:r>
            <a:endParaRPr sz="155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latin typeface="Consolas"/>
                <a:ea typeface="Consolas"/>
                <a:cs typeface="Consolas"/>
                <a:sym typeface="Consolas"/>
              </a:rPr>
              <a:t>    background-color: </a:t>
            </a:r>
            <a:r>
              <a:rPr lang="es" sz="1550">
                <a:solidFill>
                  <a:srgbClr val="EE5D43"/>
                </a:solidFill>
                <a:latin typeface="Consolas"/>
                <a:ea typeface="Consolas"/>
                <a:cs typeface="Consolas"/>
                <a:sym typeface="Consolas"/>
              </a:rPr>
              <a:t>violet</a:t>
            </a:r>
            <a:r>
              <a:rPr lang="es" sz="1550">
                <a:solidFill>
                  <a:srgbClr val="D5CED9"/>
                </a:solidFill>
                <a:latin typeface="Consolas"/>
                <a:ea typeface="Consolas"/>
                <a:cs typeface="Consolas"/>
                <a:sym typeface="Consolas"/>
              </a:rPr>
              <a:t>;</a:t>
            </a:r>
            <a:endParaRPr sz="155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latin typeface="Consolas"/>
                <a:ea typeface="Consolas"/>
                <a:cs typeface="Consolas"/>
                <a:sym typeface="Consolas"/>
              </a:rPr>
              <a:t>    text-align: </a:t>
            </a:r>
            <a:r>
              <a:rPr lang="es" sz="1550">
                <a:solidFill>
                  <a:srgbClr val="EE5D43"/>
                </a:solidFill>
                <a:latin typeface="Consolas"/>
                <a:ea typeface="Consolas"/>
                <a:cs typeface="Consolas"/>
                <a:sym typeface="Consolas"/>
              </a:rPr>
              <a:t>center</a:t>
            </a:r>
            <a:r>
              <a:rPr lang="es" sz="1550">
                <a:solidFill>
                  <a:srgbClr val="D5CED9"/>
                </a:solidFill>
                <a:latin typeface="Consolas"/>
                <a:ea typeface="Consolas"/>
                <a:cs typeface="Consolas"/>
                <a:sym typeface="Consolas"/>
              </a:rPr>
              <a:t>;</a:t>
            </a:r>
            <a:endParaRPr sz="155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latin typeface="Consolas"/>
                <a:ea typeface="Consolas"/>
                <a:cs typeface="Consolas"/>
                <a:sym typeface="Consolas"/>
              </a:rPr>
              <a:t>    margin-left: </a:t>
            </a:r>
            <a:r>
              <a:rPr lang="es" sz="1550">
                <a:solidFill>
                  <a:srgbClr val="F39C12"/>
                </a:solidFill>
                <a:latin typeface="Consolas"/>
                <a:ea typeface="Consolas"/>
                <a:cs typeface="Consolas"/>
                <a:sym typeface="Consolas"/>
              </a:rPr>
              <a:t>100px</a:t>
            </a:r>
            <a:r>
              <a:rPr lang="es" sz="1550">
                <a:solidFill>
                  <a:srgbClr val="D5CED9"/>
                </a:solidFill>
                <a:latin typeface="Consolas"/>
                <a:ea typeface="Consolas"/>
                <a:cs typeface="Consolas"/>
                <a:sym typeface="Consolas"/>
              </a:rPr>
              <a:t>;</a:t>
            </a:r>
            <a:endParaRPr sz="155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latin typeface="Consolas"/>
                <a:ea typeface="Consolas"/>
                <a:cs typeface="Consolas"/>
                <a:sym typeface="Consolas"/>
              </a:rPr>
              <a:t>}</a:t>
            </a:r>
            <a:endParaRPr sz="155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50">
              <a:solidFill>
                <a:srgbClr val="FFE66D"/>
              </a:solidFill>
              <a:highlight>
                <a:srgbClr val="23262E"/>
              </a:highlight>
              <a:latin typeface="Consolas"/>
              <a:ea typeface="Consolas"/>
              <a:cs typeface="Consolas"/>
              <a:sym typeface="Consolas"/>
            </a:endParaRPr>
          </a:p>
        </p:txBody>
      </p:sp>
      <p:sp>
        <p:nvSpPr>
          <p:cNvPr id="253" name="Google Shape;253;p29"/>
          <p:cNvSpPr txBox="1"/>
          <p:nvPr>
            <p:ph type="title"/>
          </p:nvPr>
        </p:nvSpPr>
        <p:spPr>
          <a:xfrm>
            <a:off x="702475" y="3783075"/>
            <a:ext cx="7477200" cy="408900"/>
          </a:xfrm>
          <a:prstGeom prst="rect">
            <a:avLst/>
          </a:prstGeom>
          <a:solidFill>
            <a:srgbClr val="23262A"/>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550">
                <a:solidFill>
                  <a:srgbClr val="D5CED9"/>
                </a:solidFill>
                <a:latin typeface="Consolas"/>
                <a:ea typeface="Consolas"/>
                <a:cs typeface="Consolas"/>
                <a:sym typeface="Consolas"/>
              </a:rPr>
              <a:t>&lt;</a:t>
            </a:r>
            <a:r>
              <a:rPr lang="es" sz="1550">
                <a:solidFill>
                  <a:srgbClr val="F92672"/>
                </a:solidFill>
                <a:latin typeface="Consolas"/>
                <a:ea typeface="Consolas"/>
                <a:cs typeface="Consolas"/>
                <a:sym typeface="Consolas"/>
              </a:rPr>
              <a:t>div</a:t>
            </a:r>
            <a:r>
              <a:rPr lang="es" sz="1550">
                <a:solidFill>
                  <a:srgbClr val="D5CED9"/>
                </a:solidFill>
                <a:latin typeface="Consolas"/>
                <a:ea typeface="Consolas"/>
                <a:cs typeface="Consolas"/>
                <a:sym typeface="Consolas"/>
              </a:rPr>
              <a:t> </a:t>
            </a:r>
            <a:r>
              <a:rPr lang="es" sz="1550">
                <a:solidFill>
                  <a:srgbClr val="FFE66D"/>
                </a:solidFill>
                <a:latin typeface="Consolas"/>
                <a:ea typeface="Consolas"/>
                <a:cs typeface="Consolas"/>
                <a:sym typeface="Consolas"/>
              </a:rPr>
              <a:t>id</a:t>
            </a:r>
            <a:r>
              <a:rPr lang="es" sz="1550">
                <a:solidFill>
                  <a:srgbClr val="D5CED9"/>
                </a:solidFill>
                <a:latin typeface="Consolas"/>
                <a:ea typeface="Consolas"/>
                <a:cs typeface="Consolas"/>
                <a:sym typeface="Consolas"/>
              </a:rPr>
              <a:t>=</a:t>
            </a:r>
            <a:r>
              <a:rPr lang="es" sz="1550">
                <a:solidFill>
                  <a:srgbClr val="96E072"/>
                </a:solidFill>
                <a:latin typeface="Consolas"/>
                <a:ea typeface="Consolas"/>
                <a:cs typeface="Consolas"/>
                <a:sym typeface="Consolas"/>
              </a:rPr>
              <a:t>"texto"</a:t>
            </a:r>
            <a:r>
              <a:rPr lang="es" sz="1550">
                <a:solidFill>
                  <a:srgbClr val="D5CED9"/>
                </a:solidFill>
                <a:latin typeface="Consolas"/>
                <a:ea typeface="Consolas"/>
                <a:cs typeface="Consolas"/>
                <a:sym typeface="Consolas"/>
              </a:rPr>
              <a:t>&gt; Selector de id aplicado a una etiqueta div &lt;/</a:t>
            </a:r>
            <a:r>
              <a:rPr lang="es" sz="1550">
                <a:solidFill>
                  <a:srgbClr val="F92672"/>
                </a:solidFill>
                <a:latin typeface="Consolas"/>
                <a:ea typeface="Consolas"/>
                <a:cs typeface="Consolas"/>
                <a:sym typeface="Consolas"/>
              </a:rPr>
              <a:t>div</a:t>
            </a:r>
            <a:r>
              <a:rPr lang="es" sz="1550">
                <a:solidFill>
                  <a:srgbClr val="D5CED9"/>
                </a:solidFill>
                <a:latin typeface="Consolas"/>
                <a:ea typeface="Consolas"/>
                <a:cs typeface="Consolas"/>
                <a:sym typeface="Consolas"/>
              </a:rPr>
              <a:t>&gt;</a:t>
            </a:r>
            <a:endParaRPr sz="1500">
              <a:solidFill>
                <a:srgbClr val="D5CED9"/>
              </a:solidFill>
              <a:latin typeface="Consolas"/>
              <a:ea typeface="Consolas"/>
              <a:cs typeface="Consolas"/>
              <a:sym typeface="Consolas"/>
            </a:endParaRPr>
          </a:p>
        </p:txBody>
      </p:sp>
      <p:sp>
        <p:nvSpPr>
          <p:cNvPr id="254" name="Google Shape;254;p29"/>
          <p:cNvSpPr/>
          <p:nvPr/>
        </p:nvSpPr>
        <p:spPr>
          <a:xfrm>
            <a:off x="509350" y="2267125"/>
            <a:ext cx="2017450" cy="2263450"/>
          </a:xfrm>
          <a:custGeom>
            <a:rect b="b" l="l" r="r" t="t"/>
            <a:pathLst>
              <a:path extrusionOk="0" h="90538" w="80698">
                <a:moveTo>
                  <a:pt x="58994" y="76156"/>
                </a:moveTo>
                <a:lnTo>
                  <a:pt x="58994" y="90538"/>
                </a:lnTo>
                <a:lnTo>
                  <a:pt x="0" y="90538"/>
                </a:lnTo>
                <a:lnTo>
                  <a:pt x="0" y="252"/>
                </a:lnTo>
                <a:lnTo>
                  <a:pt x="80698" y="0"/>
                </a:lnTo>
              </a:path>
            </a:pathLst>
          </a:custGeom>
          <a:noFill/>
          <a:ln cap="flat" cmpd="sng" w="19050">
            <a:solidFill>
              <a:srgbClr val="333333"/>
            </a:solidFill>
            <a:prstDash val="solid"/>
            <a:round/>
            <a:headEnd len="med" w="med" type="none"/>
            <a:tailEnd len="med" w="med" type="triangl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Span y Div (contenedores de información)</a:t>
            </a:r>
            <a:endParaRPr/>
          </a:p>
        </p:txBody>
      </p:sp>
      <p:sp>
        <p:nvSpPr>
          <p:cNvPr id="260" name="Google Shape;260;p30"/>
          <p:cNvSpPr txBox="1"/>
          <p:nvPr>
            <p:ph idx="1" type="body"/>
          </p:nvPr>
        </p:nvSpPr>
        <p:spPr>
          <a:xfrm>
            <a:off x="432025" y="1304875"/>
            <a:ext cx="8280000" cy="331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s"/>
              <a:t>span (abarcar)</a:t>
            </a:r>
            <a:r>
              <a:rPr lang="es"/>
              <a:t>: Es un </a:t>
            </a:r>
            <a:r>
              <a:rPr lang="es"/>
              <a:t>elemento</a:t>
            </a:r>
            <a:r>
              <a:rPr lang="es"/>
              <a:t> en línea. Sirve para aplicar estilo al texto o agrupar elementos uno a continuación del otro. Sus etiquetas son </a:t>
            </a:r>
            <a:r>
              <a:rPr b="1" lang="es"/>
              <a:t>&lt;span&gt; </a:t>
            </a:r>
            <a:r>
              <a:rPr lang="es"/>
              <a:t>y </a:t>
            </a:r>
            <a:r>
              <a:rPr b="1" lang="es"/>
              <a:t>&lt;/span&gt; </a:t>
            </a:r>
            <a:r>
              <a:rPr lang="es"/>
              <a:t>(ambas obligatorias). Crea una caja que puede contener texto y/u otras etiquetas que se </a:t>
            </a:r>
            <a:r>
              <a:rPr lang="es"/>
              <a:t>adapten</a:t>
            </a:r>
            <a:r>
              <a:rPr lang="es"/>
              <a:t> al ancho del contenedor. </a:t>
            </a:r>
            <a:r>
              <a:rPr lang="es" u="sng">
                <a:solidFill>
                  <a:schemeClr val="hlink"/>
                </a:solidFill>
                <a:hlinkClick r:id="rId3"/>
              </a:rPr>
              <a:t>+info</a:t>
            </a:r>
            <a:endParaRPr/>
          </a:p>
          <a:p>
            <a:pPr indent="0" lvl="0" marL="0" rtl="0" algn="l">
              <a:spcBef>
                <a:spcPts val="1200"/>
              </a:spcBef>
              <a:spcAft>
                <a:spcPts val="1200"/>
              </a:spcAft>
              <a:buClr>
                <a:schemeClr val="dk1"/>
              </a:buClr>
              <a:buSzPts val="1100"/>
              <a:buFont typeface="Arial"/>
              <a:buNone/>
            </a:pPr>
            <a:r>
              <a:rPr b="1" lang="es"/>
              <a:t>div (división):</a:t>
            </a:r>
            <a:r>
              <a:rPr lang="es"/>
              <a:t> Es un elemento en bloque. Sirve para crear secciones o agrupar contenidos. </a:t>
            </a:r>
            <a:r>
              <a:rPr lang="es"/>
              <a:t>Sus etiquetas son </a:t>
            </a:r>
            <a:r>
              <a:rPr b="1" lang="es"/>
              <a:t>&lt;div&gt; </a:t>
            </a:r>
            <a:r>
              <a:rPr lang="es"/>
              <a:t>y </a:t>
            </a:r>
            <a:r>
              <a:rPr b="1" lang="es"/>
              <a:t>&lt;/div&gt; </a:t>
            </a:r>
            <a:r>
              <a:rPr lang="es"/>
              <a:t>(ambas obligatorias). Crea una caja, que puede contener texto y/u otras etiquetas, que se separa de la caja anterior con un salto a la línea siguiente.</a:t>
            </a:r>
            <a:r>
              <a:rPr lang="es"/>
              <a:t> </a:t>
            </a:r>
            <a:r>
              <a:rPr lang="es" u="sng">
                <a:solidFill>
                  <a:schemeClr val="hlink"/>
                </a:solidFill>
                <a:hlinkClick r:id="rId4"/>
              </a:rPr>
              <a:t>+info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Span y Div (contenedores de información)</a:t>
            </a:r>
            <a:endParaRPr/>
          </a:p>
        </p:txBody>
      </p:sp>
      <p:sp>
        <p:nvSpPr>
          <p:cNvPr id="266" name="Google Shape;266;p31"/>
          <p:cNvSpPr txBox="1"/>
          <p:nvPr>
            <p:ph type="title"/>
          </p:nvPr>
        </p:nvSpPr>
        <p:spPr>
          <a:xfrm>
            <a:off x="843950" y="1247450"/>
            <a:ext cx="7283100" cy="1112700"/>
          </a:xfrm>
          <a:prstGeom prst="rect">
            <a:avLst/>
          </a:prstGeom>
          <a:solidFill>
            <a:srgbClr val="23262A"/>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500">
                <a:solidFill>
                  <a:srgbClr val="D5CED9"/>
                </a:solidFill>
                <a:latin typeface="Consolas"/>
                <a:ea typeface="Consolas"/>
                <a:cs typeface="Consolas"/>
                <a:sym typeface="Consolas"/>
              </a:rPr>
              <a:t>&lt;</a:t>
            </a:r>
            <a:r>
              <a:rPr lang="es" sz="1500">
                <a:solidFill>
                  <a:srgbClr val="F92672"/>
                </a:solidFill>
                <a:latin typeface="Consolas"/>
                <a:ea typeface="Consolas"/>
                <a:cs typeface="Consolas"/>
                <a:sym typeface="Consolas"/>
              </a:rPr>
              <a:t>span</a:t>
            </a:r>
            <a:r>
              <a:rPr lang="es" sz="1500">
                <a:solidFill>
                  <a:srgbClr val="D5CED9"/>
                </a:solidFill>
                <a:latin typeface="Consolas"/>
                <a:ea typeface="Consolas"/>
                <a:cs typeface="Consolas"/>
                <a:sym typeface="Consolas"/>
              </a:rPr>
              <a:t> </a:t>
            </a:r>
            <a:r>
              <a:rPr lang="es" sz="1500">
                <a:solidFill>
                  <a:srgbClr val="FFE66D"/>
                </a:solidFill>
                <a:latin typeface="Consolas"/>
                <a:ea typeface="Consolas"/>
                <a:cs typeface="Consolas"/>
                <a:sym typeface="Consolas"/>
              </a:rPr>
              <a:t>style</a:t>
            </a:r>
            <a:r>
              <a:rPr lang="es" sz="1500">
                <a:solidFill>
                  <a:srgbClr val="D5CED9"/>
                </a:solidFill>
                <a:latin typeface="Consolas"/>
                <a:ea typeface="Consolas"/>
                <a:cs typeface="Consolas"/>
                <a:sym typeface="Consolas"/>
              </a:rPr>
              <a:t>=</a:t>
            </a:r>
            <a:r>
              <a:rPr lang="es" sz="1500">
                <a:solidFill>
                  <a:srgbClr val="96E072"/>
                </a:solidFill>
                <a:latin typeface="Consolas"/>
                <a:ea typeface="Consolas"/>
                <a:cs typeface="Consolas"/>
                <a:sym typeface="Consolas"/>
              </a:rPr>
              <a:t>"color:red"</a:t>
            </a:r>
            <a:r>
              <a:rPr lang="es" sz="1500">
                <a:solidFill>
                  <a:srgbClr val="D5CED9"/>
                </a:solidFill>
                <a:latin typeface="Consolas"/>
                <a:ea typeface="Consolas"/>
                <a:cs typeface="Consolas"/>
                <a:sym typeface="Consolas"/>
              </a:rPr>
              <a:t>&gt;Un texto en span &lt;/</a:t>
            </a:r>
            <a:r>
              <a:rPr lang="es" sz="1500">
                <a:solidFill>
                  <a:srgbClr val="F92672"/>
                </a:solidFill>
                <a:latin typeface="Consolas"/>
                <a:ea typeface="Consolas"/>
                <a:cs typeface="Consolas"/>
                <a:sym typeface="Consolas"/>
              </a:rPr>
              <a:t>span</a:t>
            </a:r>
            <a:r>
              <a:rPr lang="es" sz="1500">
                <a:solidFill>
                  <a:srgbClr val="D5CED9"/>
                </a:solidFill>
                <a:latin typeface="Consolas"/>
                <a:ea typeface="Consolas"/>
                <a:cs typeface="Consolas"/>
                <a:sym typeface="Consolas"/>
              </a:rPr>
              <a:t>&gt;</a:t>
            </a:r>
            <a:endParaRPr sz="150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00">
                <a:solidFill>
                  <a:srgbClr val="D5CED9"/>
                </a:solidFill>
                <a:latin typeface="Consolas"/>
                <a:ea typeface="Consolas"/>
                <a:cs typeface="Consolas"/>
                <a:sym typeface="Consolas"/>
              </a:rPr>
              <a:t>&lt;</a:t>
            </a:r>
            <a:r>
              <a:rPr lang="es" sz="1500">
                <a:solidFill>
                  <a:srgbClr val="F92672"/>
                </a:solidFill>
                <a:latin typeface="Consolas"/>
                <a:ea typeface="Consolas"/>
                <a:cs typeface="Consolas"/>
                <a:sym typeface="Consolas"/>
              </a:rPr>
              <a:t>span</a:t>
            </a:r>
            <a:r>
              <a:rPr lang="es" sz="1500">
                <a:solidFill>
                  <a:srgbClr val="D5CED9"/>
                </a:solidFill>
                <a:latin typeface="Consolas"/>
                <a:ea typeface="Consolas"/>
                <a:cs typeface="Consolas"/>
                <a:sym typeface="Consolas"/>
              </a:rPr>
              <a:t> </a:t>
            </a:r>
            <a:r>
              <a:rPr lang="es" sz="1500">
                <a:solidFill>
                  <a:srgbClr val="FFE66D"/>
                </a:solidFill>
                <a:latin typeface="Consolas"/>
                <a:ea typeface="Consolas"/>
                <a:cs typeface="Consolas"/>
                <a:sym typeface="Consolas"/>
              </a:rPr>
              <a:t>style</a:t>
            </a:r>
            <a:r>
              <a:rPr lang="es" sz="1500">
                <a:solidFill>
                  <a:srgbClr val="D5CED9"/>
                </a:solidFill>
                <a:latin typeface="Consolas"/>
                <a:ea typeface="Consolas"/>
                <a:cs typeface="Consolas"/>
                <a:sym typeface="Consolas"/>
              </a:rPr>
              <a:t>=</a:t>
            </a:r>
            <a:r>
              <a:rPr lang="es" sz="1500">
                <a:solidFill>
                  <a:srgbClr val="96E072"/>
                </a:solidFill>
                <a:latin typeface="Consolas"/>
                <a:ea typeface="Consolas"/>
                <a:cs typeface="Consolas"/>
                <a:sym typeface="Consolas"/>
              </a:rPr>
              <a:t>"color:blue"</a:t>
            </a:r>
            <a:r>
              <a:rPr lang="es" sz="1500">
                <a:solidFill>
                  <a:srgbClr val="D5CED9"/>
                </a:solidFill>
                <a:latin typeface="Consolas"/>
                <a:ea typeface="Consolas"/>
                <a:cs typeface="Consolas"/>
                <a:sym typeface="Consolas"/>
              </a:rPr>
              <a:t>&gt;Otro texto en span&lt;/</a:t>
            </a:r>
            <a:r>
              <a:rPr lang="es" sz="1500">
                <a:solidFill>
                  <a:srgbClr val="F92672"/>
                </a:solidFill>
                <a:latin typeface="Consolas"/>
                <a:ea typeface="Consolas"/>
                <a:cs typeface="Consolas"/>
                <a:sym typeface="Consolas"/>
              </a:rPr>
              <a:t>span</a:t>
            </a:r>
            <a:r>
              <a:rPr lang="es" sz="1500">
                <a:solidFill>
                  <a:srgbClr val="D5CED9"/>
                </a:solidFill>
                <a:latin typeface="Consolas"/>
                <a:ea typeface="Consolas"/>
                <a:cs typeface="Consolas"/>
                <a:sym typeface="Consolas"/>
              </a:rPr>
              <a:t>&gt;</a:t>
            </a:r>
            <a:endParaRPr sz="150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00">
                <a:solidFill>
                  <a:srgbClr val="D5CED9"/>
                </a:solidFill>
                <a:latin typeface="Consolas"/>
                <a:ea typeface="Consolas"/>
                <a:cs typeface="Consolas"/>
                <a:sym typeface="Consolas"/>
              </a:rPr>
              <a:t>&lt;</a:t>
            </a:r>
            <a:r>
              <a:rPr lang="es" sz="1500">
                <a:solidFill>
                  <a:srgbClr val="F92672"/>
                </a:solidFill>
                <a:latin typeface="Consolas"/>
                <a:ea typeface="Consolas"/>
                <a:cs typeface="Consolas"/>
                <a:sym typeface="Consolas"/>
              </a:rPr>
              <a:t>div</a:t>
            </a:r>
            <a:r>
              <a:rPr lang="es" sz="1500">
                <a:solidFill>
                  <a:srgbClr val="D5CED9"/>
                </a:solidFill>
                <a:latin typeface="Consolas"/>
                <a:ea typeface="Consolas"/>
                <a:cs typeface="Consolas"/>
                <a:sym typeface="Consolas"/>
              </a:rPr>
              <a:t> </a:t>
            </a:r>
            <a:r>
              <a:rPr lang="es" sz="1500">
                <a:solidFill>
                  <a:srgbClr val="FFE66D"/>
                </a:solidFill>
                <a:latin typeface="Consolas"/>
                <a:ea typeface="Consolas"/>
                <a:cs typeface="Consolas"/>
                <a:sym typeface="Consolas"/>
              </a:rPr>
              <a:t>style</a:t>
            </a:r>
            <a:r>
              <a:rPr lang="es" sz="1500">
                <a:solidFill>
                  <a:srgbClr val="D5CED9"/>
                </a:solidFill>
                <a:latin typeface="Consolas"/>
                <a:ea typeface="Consolas"/>
                <a:cs typeface="Consolas"/>
                <a:sym typeface="Consolas"/>
              </a:rPr>
              <a:t>=</a:t>
            </a:r>
            <a:r>
              <a:rPr lang="es" sz="1500">
                <a:solidFill>
                  <a:srgbClr val="96E072"/>
                </a:solidFill>
                <a:latin typeface="Consolas"/>
                <a:ea typeface="Consolas"/>
                <a:cs typeface="Consolas"/>
                <a:sym typeface="Consolas"/>
              </a:rPr>
              <a:t>"color:darkgreen"</a:t>
            </a:r>
            <a:r>
              <a:rPr lang="es" sz="1500">
                <a:solidFill>
                  <a:srgbClr val="D5CED9"/>
                </a:solidFill>
                <a:latin typeface="Consolas"/>
                <a:ea typeface="Consolas"/>
                <a:cs typeface="Consolas"/>
                <a:sym typeface="Consolas"/>
              </a:rPr>
              <a:t>&gt;Un texto con div&lt;/</a:t>
            </a:r>
            <a:r>
              <a:rPr lang="es" sz="1500">
                <a:solidFill>
                  <a:srgbClr val="F92672"/>
                </a:solidFill>
                <a:latin typeface="Consolas"/>
                <a:ea typeface="Consolas"/>
                <a:cs typeface="Consolas"/>
                <a:sym typeface="Consolas"/>
              </a:rPr>
              <a:t>div</a:t>
            </a:r>
            <a:r>
              <a:rPr lang="es" sz="1500">
                <a:solidFill>
                  <a:srgbClr val="D5CED9"/>
                </a:solidFill>
                <a:latin typeface="Consolas"/>
                <a:ea typeface="Consolas"/>
                <a:cs typeface="Consolas"/>
                <a:sym typeface="Consolas"/>
              </a:rPr>
              <a:t>&gt;</a:t>
            </a:r>
            <a:endParaRPr sz="150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00">
                <a:solidFill>
                  <a:srgbClr val="D5CED9"/>
                </a:solidFill>
                <a:latin typeface="Consolas"/>
                <a:ea typeface="Consolas"/>
                <a:cs typeface="Consolas"/>
                <a:sym typeface="Consolas"/>
              </a:rPr>
              <a:t>&lt;</a:t>
            </a:r>
            <a:r>
              <a:rPr lang="es" sz="1500">
                <a:solidFill>
                  <a:srgbClr val="F92672"/>
                </a:solidFill>
                <a:latin typeface="Consolas"/>
                <a:ea typeface="Consolas"/>
                <a:cs typeface="Consolas"/>
                <a:sym typeface="Consolas"/>
              </a:rPr>
              <a:t>div</a:t>
            </a:r>
            <a:r>
              <a:rPr lang="es" sz="1500">
                <a:solidFill>
                  <a:srgbClr val="D5CED9"/>
                </a:solidFill>
                <a:latin typeface="Consolas"/>
                <a:ea typeface="Consolas"/>
                <a:cs typeface="Consolas"/>
                <a:sym typeface="Consolas"/>
              </a:rPr>
              <a:t> </a:t>
            </a:r>
            <a:r>
              <a:rPr lang="es" sz="1500">
                <a:solidFill>
                  <a:srgbClr val="FFE66D"/>
                </a:solidFill>
                <a:latin typeface="Consolas"/>
                <a:ea typeface="Consolas"/>
                <a:cs typeface="Consolas"/>
                <a:sym typeface="Consolas"/>
              </a:rPr>
              <a:t>style</a:t>
            </a:r>
            <a:r>
              <a:rPr lang="es" sz="1500">
                <a:solidFill>
                  <a:srgbClr val="D5CED9"/>
                </a:solidFill>
                <a:latin typeface="Consolas"/>
                <a:ea typeface="Consolas"/>
                <a:cs typeface="Consolas"/>
                <a:sym typeface="Consolas"/>
              </a:rPr>
              <a:t>=</a:t>
            </a:r>
            <a:r>
              <a:rPr lang="es" sz="1500">
                <a:solidFill>
                  <a:srgbClr val="96E072"/>
                </a:solidFill>
                <a:latin typeface="Consolas"/>
                <a:ea typeface="Consolas"/>
                <a:cs typeface="Consolas"/>
                <a:sym typeface="Consolas"/>
              </a:rPr>
              <a:t>"background-color:lightblue"</a:t>
            </a:r>
            <a:r>
              <a:rPr lang="es" sz="1500">
                <a:solidFill>
                  <a:srgbClr val="D5CED9"/>
                </a:solidFill>
                <a:latin typeface="Consolas"/>
                <a:ea typeface="Consolas"/>
                <a:cs typeface="Consolas"/>
                <a:sym typeface="Consolas"/>
              </a:rPr>
              <a:t>&gt;Otro texto con div&lt;/</a:t>
            </a:r>
            <a:r>
              <a:rPr lang="es" sz="1500">
                <a:solidFill>
                  <a:srgbClr val="F92672"/>
                </a:solidFill>
                <a:latin typeface="Consolas"/>
                <a:ea typeface="Consolas"/>
                <a:cs typeface="Consolas"/>
                <a:sym typeface="Consolas"/>
              </a:rPr>
              <a:t>div</a:t>
            </a:r>
            <a:r>
              <a:rPr lang="es" sz="1500">
                <a:solidFill>
                  <a:srgbClr val="D5CED9"/>
                </a:solidFill>
                <a:latin typeface="Consolas"/>
                <a:ea typeface="Consolas"/>
                <a:cs typeface="Consolas"/>
                <a:sym typeface="Consolas"/>
              </a:rPr>
              <a:t>&gt;</a:t>
            </a:r>
            <a:endParaRPr sz="150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50">
              <a:solidFill>
                <a:srgbClr val="FFE66D"/>
              </a:solidFill>
              <a:highlight>
                <a:srgbClr val="23262E"/>
              </a:highlight>
              <a:latin typeface="Consolas"/>
              <a:ea typeface="Consolas"/>
              <a:cs typeface="Consolas"/>
              <a:sym typeface="Consolas"/>
            </a:endParaRPr>
          </a:p>
        </p:txBody>
      </p:sp>
      <p:pic>
        <p:nvPicPr>
          <p:cNvPr id="267" name="Google Shape;267;p31"/>
          <p:cNvPicPr preferRelativeResize="0"/>
          <p:nvPr/>
        </p:nvPicPr>
        <p:blipFill>
          <a:blip r:embed="rId3">
            <a:alphaModFix/>
          </a:blip>
          <a:stretch>
            <a:fillRect/>
          </a:stretch>
        </p:blipFill>
        <p:spPr>
          <a:xfrm>
            <a:off x="2068600" y="2360150"/>
            <a:ext cx="4042300" cy="733775"/>
          </a:xfrm>
          <a:prstGeom prst="rect">
            <a:avLst/>
          </a:prstGeom>
          <a:noFill/>
          <a:ln>
            <a:noFill/>
          </a:ln>
        </p:spPr>
      </p:pic>
      <p:sp>
        <p:nvSpPr>
          <p:cNvPr id="268" name="Google Shape;268;p31"/>
          <p:cNvSpPr txBox="1"/>
          <p:nvPr>
            <p:ph idx="1" type="body"/>
          </p:nvPr>
        </p:nvSpPr>
        <p:spPr>
          <a:xfrm>
            <a:off x="356250" y="3250875"/>
            <a:ext cx="8171700" cy="144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sz="1500">
                <a:solidFill>
                  <a:schemeClr val="dk1"/>
                </a:solidFill>
              </a:rPr>
              <a:t>Nota: </a:t>
            </a:r>
            <a:r>
              <a:rPr lang="es" sz="1500">
                <a:solidFill>
                  <a:schemeClr val="dk1"/>
                </a:solidFill>
              </a:rPr>
              <a:t>Con </a:t>
            </a:r>
            <a:r>
              <a:rPr i="1" lang="es" sz="1500">
                <a:solidFill>
                  <a:schemeClr val="dk1"/>
                </a:solidFill>
              </a:rPr>
              <a:t>display: inline</a:t>
            </a:r>
            <a:r>
              <a:rPr lang="es" sz="1500">
                <a:solidFill>
                  <a:schemeClr val="dk1"/>
                </a:solidFill>
              </a:rPr>
              <a:t> el </a:t>
            </a:r>
            <a:r>
              <a:rPr i="1" lang="es" sz="1500">
                <a:solidFill>
                  <a:schemeClr val="dk1"/>
                </a:solidFill>
              </a:rPr>
              <a:t>span</a:t>
            </a:r>
            <a:r>
              <a:rPr lang="es" sz="1500">
                <a:solidFill>
                  <a:schemeClr val="dk1"/>
                </a:solidFill>
              </a:rPr>
              <a:t> no atiende a la propiedades de alto (height) y ancho (width) ya que se adaptará al tamaño del contenido. Cambiando a </a:t>
            </a:r>
            <a:r>
              <a:rPr i="1" lang="es" sz="1500">
                <a:solidFill>
                  <a:schemeClr val="dk1"/>
                </a:solidFill>
              </a:rPr>
              <a:t>display: inline-block </a:t>
            </a:r>
            <a:r>
              <a:rPr lang="es" sz="1500">
                <a:solidFill>
                  <a:schemeClr val="dk1"/>
                </a:solidFill>
              </a:rPr>
              <a:t>se permiten estas propiedades, porque se comporta como un </a:t>
            </a:r>
            <a:r>
              <a:rPr i="1" lang="es" sz="1500">
                <a:solidFill>
                  <a:schemeClr val="dk1"/>
                </a:solidFill>
              </a:rPr>
              <a:t>div</a:t>
            </a:r>
            <a:r>
              <a:rPr lang="es" sz="1500">
                <a:solidFill>
                  <a:schemeClr val="dk1"/>
                </a:solidFill>
              </a:rPr>
              <a:t>.</a:t>
            </a:r>
            <a:endParaRPr sz="15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500">
                <a:solidFill>
                  <a:schemeClr val="dk1"/>
                </a:solidFill>
              </a:rPr>
              <a:t>Se puede hacer que un span se comporte como un div si en CSS agrego </a:t>
            </a:r>
            <a:r>
              <a:rPr i="1" lang="es" sz="1500">
                <a:solidFill>
                  <a:schemeClr val="dk1"/>
                </a:solidFill>
              </a:rPr>
              <a:t>display: block. </a:t>
            </a:r>
            <a:r>
              <a:rPr lang="es" sz="1500" u="sng">
                <a:solidFill>
                  <a:schemeClr val="hlink"/>
                </a:solidFill>
                <a:hlinkClick r:id="rId4"/>
              </a:rPr>
              <a:t>+info</a:t>
            </a:r>
            <a:endParaRPr sz="1500" u="sng">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Atributos globales</a:t>
            </a:r>
            <a:endParaRPr/>
          </a:p>
        </p:txBody>
      </p:sp>
      <p:sp>
        <p:nvSpPr>
          <p:cNvPr id="274" name="Google Shape;274;p32"/>
          <p:cNvSpPr txBox="1"/>
          <p:nvPr>
            <p:ph idx="1" type="body"/>
          </p:nvPr>
        </p:nvSpPr>
        <p:spPr>
          <a:xfrm>
            <a:off x="432025" y="1101100"/>
            <a:ext cx="8280000" cy="352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sz="1500"/>
              <a:t>Estos </a:t>
            </a:r>
            <a:r>
              <a:rPr lang="es" sz="1500"/>
              <a:t>atributos pueden utilizarse con todos los elementos HTML:</a:t>
            </a:r>
            <a:endParaRPr sz="1500"/>
          </a:p>
          <a:p>
            <a:pPr indent="-323850" lvl="0" marL="457200" rtl="0" algn="l">
              <a:spcBef>
                <a:spcPts val="1200"/>
              </a:spcBef>
              <a:spcAft>
                <a:spcPts val="0"/>
              </a:spcAft>
              <a:buSzPts val="1500"/>
              <a:buChar char="●"/>
            </a:pPr>
            <a:r>
              <a:rPr b="1" lang="es" sz="1500"/>
              <a:t>style="estilo CSS":</a:t>
            </a:r>
            <a:r>
              <a:rPr lang="es" sz="1500"/>
              <a:t> Especifica un estilo CSS conforme al elemento. </a:t>
            </a:r>
            <a:r>
              <a:rPr lang="es" sz="1500" u="sng">
                <a:solidFill>
                  <a:schemeClr val="hlink"/>
                </a:solidFill>
                <a:hlinkClick r:id="rId3"/>
              </a:rPr>
              <a:t>+info</a:t>
            </a:r>
            <a:endParaRPr sz="1500"/>
          </a:p>
          <a:p>
            <a:pPr indent="-323850" lvl="0" marL="457200" rtl="0" algn="l">
              <a:spcBef>
                <a:spcPts val="0"/>
              </a:spcBef>
              <a:spcAft>
                <a:spcPts val="0"/>
              </a:spcAft>
              <a:buSzPts val="1500"/>
              <a:buChar char="●"/>
            </a:pPr>
            <a:r>
              <a:rPr b="1" lang="es" sz="1500"/>
              <a:t>class="texto":</a:t>
            </a:r>
            <a:r>
              <a:rPr lang="es" sz="1500"/>
              <a:t> Especifica uno o más nombres de clases para un elemento (haciendo referencia a una clase en una hoja de estilo) </a:t>
            </a:r>
            <a:r>
              <a:rPr lang="es" sz="1500" u="sng">
                <a:solidFill>
                  <a:schemeClr val="hlink"/>
                </a:solidFill>
                <a:hlinkClick r:id="rId4"/>
              </a:rPr>
              <a:t>+info</a:t>
            </a:r>
            <a:endParaRPr sz="1500"/>
          </a:p>
          <a:p>
            <a:pPr indent="-323850" lvl="0" marL="457200" rtl="0" algn="l">
              <a:spcBef>
                <a:spcPts val="0"/>
              </a:spcBef>
              <a:spcAft>
                <a:spcPts val="0"/>
              </a:spcAft>
              <a:buSzPts val="1500"/>
              <a:buChar char="●"/>
            </a:pPr>
            <a:r>
              <a:rPr b="1" lang="es" sz="1500"/>
              <a:t>id="texto":</a:t>
            </a:r>
            <a:r>
              <a:rPr lang="es" sz="1500"/>
              <a:t> Especifica un id único por cada </a:t>
            </a:r>
            <a:r>
              <a:rPr lang="es" sz="1500"/>
              <a:t>página</a:t>
            </a:r>
            <a:r>
              <a:rPr lang="es" sz="1500"/>
              <a:t>. </a:t>
            </a:r>
            <a:r>
              <a:rPr lang="es" sz="1500" u="sng">
                <a:solidFill>
                  <a:schemeClr val="hlink"/>
                </a:solidFill>
                <a:hlinkClick r:id="rId5"/>
              </a:rPr>
              <a:t>+info</a:t>
            </a:r>
            <a:endParaRPr sz="1500"/>
          </a:p>
          <a:p>
            <a:pPr indent="-323850" lvl="0" marL="457200" rtl="0" algn="l">
              <a:spcBef>
                <a:spcPts val="0"/>
              </a:spcBef>
              <a:spcAft>
                <a:spcPts val="0"/>
              </a:spcAft>
              <a:buSzPts val="1500"/>
              <a:buChar char="●"/>
            </a:pPr>
            <a:r>
              <a:rPr b="1" lang="es" sz="1500"/>
              <a:t>title="texto": </a:t>
            </a:r>
            <a:r>
              <a:rPr lang="es" sz="1500"/>
              <a:t>Especifica información extra sobre un elemento (Tooltip Text). </a:t>
            </a:r>
            <a:r>
              <a:rPr lang="es" sz="1500" u="sng">
                <a:solidFill>
                  <a:schemeClr val="hlink"/>
                </a:solidFill>
                <a:hlinkClick r:id="rId6"/>
              </a:rPr>
              <a:t>+info</a:t>
            </a:r>
            <a:r>
              <a:rPr lang="es" sz="1500"/>
              <a:t> </a:t>
            </a:r>
            <a:endParaRPr sz="1500"/>
          </a:p>
          <a:p>
            <a:pPr indent="-323850" lvl="0" marL="457200" rtl="0" algn="l">
              <a:spcBef>
                <a:spcPts val="0"/>
              </a:spcBef>
              <a:spcAft>
                <a:spcPts val="0"/>
              </a:spcAft>
              <a:buSzPts val="1500"/>
              <a:buChar char="●"/>
            </a:pPr>
            <a:r>
              <a:rPr b="1" lang="es" sz="1500"/>
              <a:t>hidden: </a:t>
            </a:r>
            <a:r>
              <a:rPr lang="es" sz="1500"/>
              <a:t>Evita que el elemento y sus descendientes se </a:t>
            </a:r>
            <a:r>
              <a:rPr lang="es" sz="1500"/>
              <a:t>muestran</a:t>
            </a:r>
            <a:r>
              <a:rPr lang="es" sz="1500"/>
              <a:t> en el navegador. Cualquier control de formulario o de script dentro de la sección hidden será ejecutado, aunque no se muestra al usuario. </a:t>
            </a:r>
            <a:r>
              <a:rPr lang="es" sz="1500" u="sng">
                <a:solidFill>
                  <a:schemeClr val="hlink"/>
                </a:solidFill>
                <a:hlinkClick r:id="rId7"/>
              </a:rPr>
              <a:t>+info</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3"/>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Atributos globales</a:t>
            </a:r>
            <a:endParaRPr/>
          </a:p>
        </p:txBody>
      </p:sp>
      <p:sp>
        <p:nvSpPr>
          <p:cNvPr id="280" name="Google Shape;280;p33"/>
          <p:cNvSpPr txBox="1"/>
          <p:nvPr>
            <p:ph idx="1" type="body"/>
          </p:nvPr>
        </p:nvSpPr>
        <p:spPr>
          <a:xfrm>
            <a:off x="432025" y="1101100"/>
            <a:ext cx="8280000" cy="35217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Char char="●"/>
            </a:pPr>
            <a:r>
              <a:rPr b="1" lang="es" sz="1500"/>
              <a:t>tabindex="número":</a:t>
            </a:r>
            <a:r>
              <a:rPr lang="es" sz="1500"/>
              <a:t> Especifica la posición del elemento en el orden de tabulación del documento. Se usa para tabular a través de los links de la página (o campos de un formulario). </a:t>
            </a:r>
            <a:r>
              <a:rPr lang="es" sz="1500" u="sng">
                <a:solidFill>
                  <a:schemeClr val="hlink"/>
                </a:solidFill>
                <a:hlinkClick r:id="rId3"/>
              </a:rPr>
              <a:t>+info</a:t>
            </a:r>
            <a:endParaRPr sz="1500"/>
          </a:p>
          <a:p>
            <a:pPr indent="-323850" lvl="0" marL="457200" rtl="0" algn="l">
              <a:lnSpc>
                <a:spcPct val="115000"/>
              </a:lnSpc>
              <a:spcBef>
                <a:spcPts val="0"/>
              </a:spcBef>
              <a:spcAft>
                <a:spcPts val="0"/>
              </a:spcAft>
              <a:buSzPts val="1500"/>
              <a:buChar char="●"/>
            </a:pPr>
            <a:r>
              <a:rPr b="1" lang="es" sz="1500"/>
              <a:t>translate="yes|no":</a:t>
            </a:r>
            <a:r>
              <a:rPr lang="es" sz="1500"/>
              <a:t> Indica si el texto del contenido del elemento y los valores del atributo deben ser traducidos o no. La opción por defecto es </a:t>
            </a:r>
            <a:r>
              <a:rPr lang="es" sz="1500"/>
              <a:t>yes. </a:t>
            </a:r>
            <a:r>
              <a:rPr lang="es" sz="1500" u="sng">
                <a:solidFill>
                  <a:schemeClr val="hlink"/>
                </a:solidFill>
                <a:hlinkClick r:id="rId4"/>
              </a:rPr>
              <a:t>+info</a:t>
            </a:r>
            <a:endParaRPr sz="1500"/>
          </a:p>
          <a:p>
            <a:pPr indent="-323850" lvl="0" marL="457200" rtl="0" algn="l">
              <a:lnSpc>
                <a:spcPct val="115000"/>
              </a:lnSpc>
              <a:spcBef>
                <a:spcPts val="0"/>
              </a:spcBef>
              <a:spcAft>
                <a:spcPts val="0"/>
              </a:spcAft>
              <a:buSzPts val="1500"/>
              <a:buChar char="●"/>
            </a:pPr>
            <a:r>
              <a:rPr b="1" lang="es" sz="1500"/>
              <a:t>lang=”es”:</a:t>
            </a:r>
            <a:r>
              <a:rPr lang="es" sz="1500"/>
              <a:t> Especifica el idioma del contenido del elemento. </a:t>
            </a:r>
            <a:r>
              <a:rPr lang="es" sz="1500" u="sng">
                <a:solidFill>
                  <a:schemeClr val="hlink"/>
                </a:solidFill>
                <a:hlinkClick r:id="rId5"/>
              </a:rPr>
              <a:t>+info</a:t>
            </a:r>
            <a:endParaRPr sz="1500"/>
          </a:p>
          <a:p>
            <a:pPr indent="-323850" lvl="0" marL="457200" rtl="0" algn="l">
              <a:lnSpc>
                <a:spcPct val="115000"/>
              </a:lnSpc>
              <a:spcBef>
                <a:spcPts val="0"/>
              </a:spcBef>
              <a:spcAft>
                <a:spcPts val="0"/>
              </a:spcAft>
              <a:buSzPts val="1500"/>
              <a:buChar char="●"/>
            </a:pPr>
            <a:r>
              <a:rPr b="1" lang="es" sz="1500"/>
              <a:t>spellcheck="true|false": </a:t>
            </a:r>
            <a:r>
              <a:rPr lang="es" sz="1500"/>
              <a:t>Especifica si se debe corregir o no la gramática y la ortografía del elemento. </a:t>
            </a:r>
            <a:r>
              <a:rPr lang="es" sz="1500" u="sng">
                <a:solidFill>
                  <a:schemeClr val="hlink"/>
                </a:solidFill>
                <a:hlinkClick r:id="rId6"/>
              </a:rPr>
              <a:t>+info</a:t>
            </a:r>
            <a:endParaRPr sz="1500"/>
          </a:p>
          <a:p>
            <a:pPr indent="-323850" lvl="0" marL="457200" rtl="0" algn="l">
              <a:lnSpc>
                <a:spcPct val="115000"/>
              </a:lnSpc>
              <a:spcBef>
                <a:spcPts val="0"/>
              </a:spcBef>
              <a:spcAft>
                <a:spcPts val="0"/>
              </a:spcAft>
              <a:buSzPts val="1500"/>
              <a:buChar char="●"/>
            </a:pPr>
            <a:r>
              <a:rPr b="1" lang="es" sz="1500"/>
              <a:t>draggable="true|false":</a:t>
            </a:r>
            <a:r>
              <a:rPr lang="es" sz="1500"/>
              <a:t> Indica si el elemento es arrastrable; se puede mover haciendo click sin soltar, moviéndolo a una nueva posición en la ventana. </a:t>
            </a:r>
            <a:r>
              <a:rPr lang="es" sz="1500" u="sng">
                <a:solidFill>
                  <a:schemeClr val="hlink"/>
                </a:solidFill>
                <a:hlinkClick r:id="rId7"/>
              </a:rPr>
              <a:t>+info</a:t>
            </a:r>
            <a:endParaRPr sz="1500"/>
          </a:p>
        </p:txBody>
      </p:sp>
      <p:sp>
        <p:nvSpPr>
          <p:cNvPr id="281" name="Google Shape;281;p33"/>
          <p:cNvSpPr txBox="1"/>
          <p:nvPr>
            <p:ph idx="1" type="body"/>
          </p:nvPr>
        </p:nvSpPr>
        <p:spPr>
          <a:xfrm>
            <a:off x="5995475" y="3953950"/>
            <a:ext cx="2716500" cy="374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Clr>
                <a:schemeClr val="dk1"/>
              </a:buClr>
              <a:buSzPts val="770"/>
              <a:buFont typeface="Arial"/>
              <a:buNone/>
            </a:pPr>
            <a:r>
              <a:rPr lang="es" sz="1560"/>
              <a:t> </a:t>
            </a:r>
            <a:r>
              <a:rPr lang="es" sz="1560" u="sng">
                <a:solidFill>
                  <a:schemeClr val="hlink"/>
                </a:solidFill>
                <a:hlinkClick r:id="rId8"/>
              </a:rPr>
              <a:t>otros atributos globales</a:t>
            </a:r>
            <a:endParaRPr sz="156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Especificidad</a:t>
            </a:r>
            <a:endParaRPr/>
          </a:p>
        </p:txBody>
      </p:sp>
      <p:sp>
        <p:nvSpPr>
          <p:cNvPr id="287" name="Google Shape;287;p34"/>
          <p:cNvSpPr txBox="1"/>
          <p:nvPr>
            <p:ph idx="1" type="subTitle"/>
          </p:nvPr>
        </p:nvSpPr>
        <p:spPr>
          <a:xfrm>
            <a:off x="550375" y="1578100"/>
            <a:ext cx="8043300" cy="2649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935"/>
              <a:buFont typeface="Arial"/>
              <a:buNone/>
            </a:pPr>
            <a:r>
              <a:rPr lang="es" sz="1445">
                <a:latin typeface="Montserrat"/>
                <a:ea typeface="Montserrat"/>
                <a:cs typeface="Montserrat"/>
                <a:sym typeface="Montserrat"/>
              </a:rPr>
              <a:t>La </a:t>
            </a:r>
            <a:r>
              <a:rPr b="1" lang="es" sz="1445">
                <a:latin typeface="Montserrat"/>
                <a:ea typeface="Montserrat"/>
                <a:cs typeface="Montserrat"/>
                <a:sym typeface="Montserrat"/>
              </a:rPr>
              <a:t>especificidad</a:t>
            </a:r>
            <a:r>
              <a:rPr lang="es" sz="1445">
                <a:latin typeface="Montserrat"/>
                <a:ea typeface="Montserrat"/>
                <a:cs typeface="Montserrat"/>
                <a:sym typeface="Montserrat"/>
              </a:rPr>
              <a:t> es el mecanismo mediante el cual los navegadores deciden qué valores de una propiedad CSS son más relevantes para un elemento. Esto influye en la manera en que los estilos son aplicados. La especificidad está basada en las reglas de coincidencia que están compuestas por diferentes tipos de selectores CSS.</a:t>
            </a:r>
            <a:endParaRPr sz="1445">
              <a:latin typeface="Montserrat"/>
              <a:ea typeface="Montserrat"/>
              <a:cs typeface="Montserrat"/>
              <a:sym typeface="Montserrat"/>
            </a:endParaRPr>
          </a:p>
          <a:p>
            <a:pPr indent="0" lvl="0" marL="0" rtl="0" algn="l">
              <a:lnSpc>
                <a:spcPct val="80000"/>
              </a:lnSpc>
              <a:spcBef>
                <a:spcPts val="0"/>
              </a:spcBef>
              <a:spcAft>
                <a:spcPts val="0"/>
              </a:spcAft>
              <a:buClr>
                <a:schemeClr val="dk1"/>
              </a:buClr>
              <a:buSzPts val="935"/>
              <a:buFont typeface="Arial"/>
              <a:buNone/>
            </a:pPr>
            <a:r>
              <a:t/>
            </a:r>
            <a:endParaRPr sz="1445">
              <a:latin typeface="Montserrat"/>
              <a:ea typeface="Montserrat"/>
              <a:cs typeface="Montserrat"/>
              <a:sym typeface="Montserrat"/>
            </a:endParaRPr>
          </a:p>
          <a:p>
            <a:pPr indent="0" lvl="0" marL="0" rtl="0" algn="l">
              <a:lnSpc>
                <a:spcPct val="80000"/>
              </a:lnSpc>
              <a:spcBef>
                <a:spcPts val="0"/>
              </a:spcBef>
              <a:spcAft>
                <a:spcPts val="0"/>
              </a:spcAft>
              <a:buClr>
                <a:schemeClr val="dk1"/>
              </a:buClr>
              <a:buSzPts val="935"/>
              <a:buFont typeface="Arial"/>
              <a:buNone/>
            </a:pPr>
            <a:r>
              <a:rPr lang="es" sz="1445">
                <a:latin typeface="Montserrat"/>
                <a:ea typeface="Montserrat"/>
                <a:cs typeface="Montserrat"/>
                <a:sym typeface="Montserrat"/>
              </a:rPr>
              <a:t>La especificidad </a:t>
            </a:r>
            <a:r>
              <a:rPr lang="es" sz="1445">
                <a:latin typeface="Montserrat"/>
                <a:ea typeface="Montserrat"/>
                <a:cs typeface="Montserrat"/>
                <a:sym typeface="Montserrat"/>
              </a:rPr>
              <a:t>sólo</a:t>
            </a:r>
            <a:r>
              <a:rPr lang="es" sz="1445">
                <a:latin typeface="Montserrat"/>
                <a:ea typeface="Montserrat"/>
                <a:cs typeface="Montserrat"/>
                <a:sym typeface="Montserrat"/>
              </a:rPr>
              <a:t> se aplica cuando el mismo elemento es objetivo de múltiples declaraciones. Según las reglas de CSS, en caso de que un elemento sea objeto de una declaración directa, </a:t>
            </a:r>
            <a:r>
              <a:rPr lang="es" sz="1445">
                <a:latin typeface="Montserrat"/>
                <a:ea typeface="Montserrat"/>
                <a:cs typeface="Montserrat"/>
                <a:sym typeface="Montserrat"/>
              </a:rPr>
              <a:t>está</a:t>
            </a:r>
            <a:r>
              <a:rPr lang="es" sz="1445">
                <a:latin typeface="Montserrat"/>
                <a:ea typeface="Montserrat"/>
                <a:cs typeface="Montserrat"/>
                <a:sym typeface="Montserrat"/>
              </a:rPr>
              <a:t> siempre tendrá preferencia sobre las reglas heredadas de su ancestro.</a:t>
            </a:r>
            <a:endParaRPr sz="1445">
              <a:latin typeface="Montserrat"/>
              <a:ea typeface="Montserrat"/>
              <a:cs typeface="Montserrat"/>
              <a:sym typeface="Montserrat"/>
            </a:endParaRPr>
          </a:p>
          <a:p>
            <a:pPr indent="0" lvl="0" marL="0" rtl="0" algn="l">
              <a:lnSpc>
                <a:spcPct val="80000"/>
              </a:lnSpc>
              <a:spcBef>
                <a:spcPts val="0"/>
              </a:spcBef>
              <a:spcAft>
                <a:spcPts val="0"/>
              </a:spcAft>
              <a:buClr>
                <a:schemeClr val="dk1"/>
              </a:buClr>
              <a:buSzPts val="935"/>
              <a:buFont typeface="Arial"/>
              <a:buNone/>
            </a:pPr>
            <a:r>
              <a:t/>
            </a:r>
            <a:endParaRPr sz="1445">
              <a:latin typeface="Montserrat"/>
              <a:ea typeface="Montserrat"/>
              <a:cs typeface="Montserrat"/>
              <a:sym typeface="Montserrat"/>
            </a:endParaRPr>
          </a:p>
          <a:p>
            <a:pPr indent="0" lvl="0" marL="0" rtl="0" algn="l">
              <a:lnSpc>
                <a:spcPct val="80000"/>
              </a:lnSpc>
              <a:spcBef>
                <a:spcPts val="0"/>
              </a:spcBef>
              <a:spcAft>
                <a:spcPts val="0"/>
              </a:spcAft>
              <a:buClr>
                <a:schemeClr val="dk1"/>
              </a:buClr>
              <a:buSzPts val="935"/>
              <a:buFont typeface="Arial"/>
              <a:buNone/>
            </a:pPr>
            <a:r>
              <a:rPr lang="es" sz="1445">
                <a:latin typeface="Montserrat"/>
                <a:ea typeface="Montserrat"/>
                <a:cs typeface="Montserrat"/>
                <a:sym typeface="Montserrat"/>
              </a:rPr>
              <a:t>La especificidad hace referencia a la relevancia que tiene un estilo sobre un elemento de la página al cual le están afectando varios estilos de CSS al mismo tiempo. Es decir, hace referencia al grado de importancia de un estilo sobre otro.</a:t>
            </a:r>
            <a:endParaRPr sz="1445">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ctrTitle"/>
          </p:nvPr>
        </p:nvSpPr>
        <p:spPr>
          <a:xfrm>
            <a:off x="311700" y="1226800"/>
            <a:ext cx="8520600" cy="157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s"/>
              <a:t>Introducción a CSS</a:t>
            </a:r>
            <a:endParaRPr b="0"/>
          </a:p>
        </p:txBody>
      </p:sp>
      <p:sp>
        <p:nvSpPr>
          <p:cNvPr id="150" name="Google Shape;150;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51" name="Google Shape;151;p17"/>
          <p:cNvPicPr preferRelativeResize="0"/>
          <p:nvPr/>
        </p:nvPicPr>
        <p:blipFill>
          <a:blip r:embed="rId3">
            <a:alphaModFix/>
          </a:blip>
          <a:stretch>
            <a:fillRect/>
          </a:stretch>
        </p:blipFill>
        <p:spPr>
          <a:xfrm>
            <a:off x="4187713" y="2834124"/>
            <a:ext cx="768596" cy="79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Especificidad</a:t>
            </a:r>
            <a:endParaRPr/>
          </a:p>
        </p:txBody>
      </p:sp>
      <p:sp>
        <p:nvSpPr>
          <p:cNvPr id="293" name="Google Shape;293;p35"/>
          <p:cNvSpPr txBox="1"/>
          <p:nvPr>
            <p:ph idx="1" type="body"/>
          </p:nvPr>
        </p:nvSpPr>
        <p:spPr>
          <a:xfrm>
            <a:off x="432025" y="1101100"/>
            <a:ext cx="8280000" cy="6267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1200"/>
              </a:spcAft>
              <a:buNone/>
            </a:pPr>
            <a:r>
              <a:rPr lang="es" sz="1500"/>
              <a:t>La siguiente tabla muestra los niveles de especificidad, desde los más específicos a los más generales:</a:t>
            </a:r>
            <a:endParaRPr sz="1500"/>
          </a:p>
        </p:txBody>
      </p:sp>
      <p:graphicFrame>
        <p:nvGraphicFramePr>
          <p:cNvPr id="294" name="Google Shape;294;p35"/>
          <p:cNvGraphicFramePr/>
          <p:nvPr/>
        </p:nvGraphicFramePr>
        <p:xfrm>
          <a:off x="777925" y="1780350"/>
          <a:ext cx="3000000" cy="3000000"/>
        </p:xfrm>
        <a:graphic>
          <a:graphicData uri="http://schemas.openxmlformats.org/drawingml/2006/table">
            <a:tbl>
              <a:tblPr>
                <a:noFill/>
                <a:tableStyleId>{A985C3AC-1DC6-45C4-9AD1-39420EB75231}</a:tableStyleId>
              </a:tblPr>
              <a:tblGrid>
                <a:gridCol w="1771650"/>
                <a:gridCol w="4086225"/>
                <a:gridCol w="1495425"/>
              </a:tblGrid>
              <a:tr h="171450">
                <a:tc>
                  <a:txBody>
                    <a:bodyPr/>
                    <a:lstStyle/>
                    <a:p>
                      <a:pPr indent="0" lvl="0" marL="0" rtl="0" algn="ctr">
                        <a:lnSpc>
                          <a:spcPct val="115000"/>
                        </a:lnSpc>
                        <a:spcBef>
                          <a:spcPts val="0"/>
                        </a:spcBef>
                        <a:spcAft>
                          <a:spcPts val="0"/>
                        </a:spcAft>
                        <a:buNone/>
                      </a:pPr>
                      <a:r>
                        <a:rPr b="1" lang="es" sz="1200">
                          <a:latin typeface="Montserrat"/>
                          <a:ea typeface="Montserrat"/>
                          <a:cs typeface="Montserrat"/>
                          <a:sym typeface="Montserrat"/>
                        </a:rPr>
                        <a:t>Estilo</a:t>
                      </a:r>
                      <a:endParaRPr b="1" sz="1200">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66D"/>
                    </a:solidFill>
                  </a:tcPr>
                </a:tc>
                <a:tc>
                  <a:txBody>
                    <a:bodyPr/>
                    <a:lstStyle/>
                    <a:p>
                      <a:pPr indent="0" lvl="0" marL="0" rtl="0" algn="ctr">
                        <a:lnSpc>
                          <a:spcPct val="115000"/>
                        </a:lnSpc>
                        <a:spcBef>
                          <a:spcPts val="0"/>
                        </a:spcBef>
                        <a:spcAft>
                          <a:spcPts val="0"/>
                        </a:spcAft>
                        <a:buNone/>
                      </a:pPr>
                      <a:r>
                        <a:rPr b="1" lang="es" sz="1200">
                          <a:latin typeface="Montserrat"/>
                          <a:ea typeface="Montserrat"/>
                          <a:cs typeface="Montserrat"/>
                          <a:sym typeface="Montserrat"/>
                        </a:rPr>
                        <a:t>Ejemplo</a:t>
                      </a:r>
                      <a:endParaRPr sz="1200">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66D"/>
                    </a:solidFill>
                  </a:tcPr>
                </a:tc>
                <a:tc>
                  <a:txBody>
                    <a:bodyPr/>
                    <a:lstStyle/>
                    <a:p>
                      <a:pPr indent="0" lvl="0" marL="0" rtl="0" algn="ctr">
                        <a:lnSpc>
                          <a:spcPct val="115000"/>
                        </a:lnSpc>
                        <a:spcBef>
                          <a:spcPts val="0"/>
                        </a:spcBef>
                        <a:spcAft>
                          <a:spcPts val="0"/>
                        </a:spcAft>
                        <a:buNone/>
                      </a:pPr>
                      <a:r>
                        <a:rPr b="1" lang="es" sz="1200">
                          <a:latin typeface="Montserrat"/>
                          <a:ea typeface="Montserrat"/>
                          <a:cs typeface="Montserrat"/>
                          <a:sym typeface="Montserrat"/>
                        </a:rPr>
                        <a:t>Nivel (peso)</a:t>
                      </a:r>
                      <a:endParaRPr b="1" sz="1200">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66D"/>
                    </a:solidFill>
                  </a:tcPr>
                </a:tc>
              </a:tr>
              <a:tr h="171450">
                <a:tc>
                  <a:txBody>
                    <a:bodyPr/>
                    <a:lstStyle/>
                    <a:p>
                      <a:pPr indent="0" lvl="0" marL="0" rtl="0" algn="ctr">
                        <a:lnSpc>
                          <a:spcPct val="115000"/>
                        </a:lnSpc>
                        <a:spcBef>
                          <a:spcPts val="0"/>
                        </a:spcBef>
                        <a:spcAft>
                          <a:spcPts val="0"/>
                        </a:spcAft>
                        <a:buNone/>
                      </a:pPr>
                      <a:r>
                        <a:rPr b="1" lang="es" sz="1200">
                          <a:latin typeface="Montserrat"/>
                          <a:ea typeface="Montserrat"/>
                          <a:cs typeface="Montserrat"/>
                          <a:sym typeface="Montserrat"/>
                        </a:rPr>
                        <a:t>!important</a:t>
                      </a:r>
                      <a:endParaRPr b="1" sz="1200">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66D"/>
                    </a:solidFill>
                  </a:tcPr>
                </a:tc>
                <a:tc>
                  <a:txBody>
                    <a:bodyPr/>
                    <a:lstStyle/>
                    <a:p>
                      <a:pPr indent="0" lvl="0" marL="0" rtl="0" algn="ctr">
                        <a:lnSpc>
                          <a:spcPct val="115000"/>
                        </a:lnSpc>
                        <a:spcBef>
                          <a:spcPts val="0"/>
                        </a:spcBef>
                        <a:spcAft>
                          <a:spcPts val="0"/>
                        </a:spcAft>
                        <a:buNone/>
                      </a:pPr>
                      <a:r>
                        <a:rPr lang="es" sz="1200">
                          <a:latin typeface="Montserrat"/>
                          <a:ea typeface="Montserrat"/>
                          <a:cs typeface="Montserrat"/>
                          <a:sym typeface="Montserrat"/>
                        </a:rPr>
                        <a:t>cualquier-selector { color: #FF0000!important; }</a:t>
                      </a:r>
                      <a:endParaRPr sz="1200">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s" sz="1200">
                          <a:latin typeface="Montserrat"/>
                          <a:ea typeface="Montserrat"/>
                          <a:cs typeface="Montserrat"/>
                          <a:sym typeface="Montserrat"/>
                        </a:rPr>
                        <a:t>1</a:t>
                      </a:r>
                      <a:r>
                        <a:rPr lang="es" sz="1200">
                          <a:latin typeface="Montserrat"/>
                          <a:ea typeface="Montserrat"/>
                          <a:cs typeface="Montserrat"/>
                          <a:sym typeface="Montserrat"/>
                        </a:rPr>
                        <a:t>, 0, 0, 0, 0</a:t>
                      </a:r>
                      <a:endParaRPr sz="1200">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1450">
                <a:tc>
                  <a:txBody>
                    <a:bodyPr/>
                    <a:lstStyle/>
                    <a:p>
                      <a:pPr indent="0" lvl="0" marL="0" rtl="0" algn="ctr">
                        <a:lnSpc>
                          <a:spcPct val="115000"/>
                        </a:lnSpc>
                        <a:spcBef>
                          <a:spcPts val="0"/>
                        </a:spcBef>
                        <a:spcAft>
                          <a:spcPts val="0"/>
                        </a:spcAft>
                        <a:buNone/>
                      </a:pPr>
                      <a:r>
                        <a:rPr b="1" lang="es" sz="1200">
                          <a:latin typeface="Montserrat"/>
                          <a:ea typeface="Montserrat"/>
                          <a:cs typeface="Montserrat"/>
                          <a:sym typeface="Montserrat"/>
                        </a:rPr>
                        <a:t>inline</a:t>
                      </a:r>
                      <a:endParaRPr b="1" sz="1200">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66D"/>
                    </a:solidFill>
                  </a:tcPr>
                </a:tc>
                <a:tc>
                  <a:txBody>
                    <a:bodyPr/>
                    <a:lstStyle/>
                    <a:p>
                      <a:pPr indent="0" lvl="0" marL="0" rtl="0" algn="ctr">
                        <a:lnSpc>
                          <a:spcPct val="115000"/>
                        </a:lnSpc>
                        <a:spcBef>
                          <a:spcPts val="0"/>
                        </a:spcBef>
                        <a:spcAft>
                          <a:spcPts val="0"/>
                        </a:spcAft>
                        <a:buNone/>
                      </a:pPr>
                      <a:r>
                        <a:rPr lang="es" sz="1200">
                          <a:latin typeface="Montserrat"/>
                          <a:ea typeface="Montserrat"/>
                          <a:cs typeface="Montserrat"/>
                          <a:sym typeface="Montserrat"/>
                        </a:rPr>
                        <a:t>&lt;p style=“color:#FF0000;”&gt;Lorem Ipsum&lt;/p&gt;</a:t>
                      </a:r>
                      <a:endParaRPr sz="1200">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200">
                          <a:latin typeface="Montserrat"/>
                          <a:ea typeface="Montserrat"/>
                          <a:cs typeface="Montserrat"/>
                          <a:sym typeface="Montserrat"/>
                        </a:rPr>
                        <a:t>0, </a:t>
                      </a:r>
                      <a:r>
                        <a:rPr b="1" lang="es" sz="1200">
                          <a:latin typeface="Montserrat"/>
                          <a:ea typeface="Montserrat"/>
                          <a:cs typeface="Montserrat"/>
                          <a:sym typeface="Montserrat"/>
                        </a:rPr>
                        <a:t>1</a:t>
                      </a:r>
                      <a:r>
                        <a:rPr lang="es" sz="1200">
                          <a:latin typeface="Montserrat"/>
                          <a:ea typeface="Montserrat"/>
                          <a:cs typeface="Montserrat"/>
                          <a:sym typeface="Montserrat"/>
                        </a:rPr>
                        <a:t>, 0, 0, 0</a:t>
                      </a:r>
                      <a:endParaRPr sz="1200">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1450">
                <a:tc>
                  <a:txBody>
                    <a:bodyPr/>
                    <a:lstStyle/>
                    <a:p>
                      <a:pPr indent="0" lvl="0" marL="0" rtl="0" algn="ctr">
                        <a:lnSpc>
                          <a:spcPct val="115000"/>
                        </a:lnSpc>
                        <a:spcBef>
                          <a:spcPts val="0"/>
                        </a:spcBef>
                        <a:spcAft>
                          <a:spcPts val="0"/>
                        </a:spcAft>
                        <a:buNone/>
                      </a:pPr>
                      <a:r>
                        <a:rPr b="1" lang="es" sz="1200">
                          <a:latin typeface="Montserrat"/>
                          <a:ea typeface="Montserrat"/>
                          <a:cs typeface="Montserrat"/>
                          <a:sym typeface="Montserrat"/>
                        </a:rPr>
                        <a:t>ID</a:t>
                      </a:r>
                      <a:endParaRPr b="1" sz="1200">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66D"/>
                    </a:solidFill>
                  </a:tcPr>
                </a:tc>
                <a:tc>
                  <a:txBody>
                    <a:bodyPr/>
                    <a:lstStyle/>
                    <a:p>
                      <a:pPr indent="0" lvl="0" marL="0" rtl="0" algn="ctr">
                        <a:lnSpc>
                          <a:spcPct val="115000"/>
                        </a:lnSpc>
                        <a:spcBef>
                          <a:spcPts val="0"/>
                        </a:spcBef>
                        <a:spcAft>
                          <a:spcPts val="0"/>
                        </a:spcAft>
                        <a:buNone/>
                      </a:pPr>
                      <a:r>
                        <a:rPr lang="es" sz="1200">
                          <a:latin typeface="Montserrat"/>
                          <a:ea typeface="Montserrat"/>
                          <a:cs typeface="Montserrat"/>
                          <a:sym typeface="Montserrat"/>
                        </a:rPr>
                        <a:t>#parrafo { color: #FF0000; }</a:t>
                      </a:r>
                      <a:endParaRPr sz="1200">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200">
                          <a:latin typeface="Montserrat"/>
                          <a:ea typeface="Montserrat"/>
                          <a:cs typeface="Montserrat"/>
                          <a:sym typeface="Montserrat"/>
                        </a:rPr>
                        <a:t>0, 0, </a:t>
                      </a:r>
                      <a:r>
                        <a:rPr b="1" lang="es" sz="1200">
                          <a:latin typeface="Montserrat"/>
                          <a:ea typeface="Montserrat"/>
                          <a:cs typeface="Montserrat"/>
                          <a:sym typeface="Montserrat"/>
                        </a:rPr>
                        <a:t>1</a:t>
                      </a:r>
                      <a:r>
                        <a:rPr lang="es" sz="1200">
                          <a:latin typeface="Montserrat"/>
                          <a:ea typeface="Montserrat"/>
                          <a:cs typeface="Montserrat"/>
                          <a:sym typeface="Montserrat"/>
                        </a:rPr>
                        <a:t>, 0, 0</a:t>
                      </a:r>
                      <a:endParaRPr sz="1200">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2900">
                <a:tc>
                  <a:txBody>
                    <a:bodyPr/>
                    <a:lstStyle/>
                    <a:p>
                      <a:pPr indent="0" lvl="0" marL="0" rtl="0" algn="ctr">
                        <a:lnSpc>
                          <a:spcPct val="115000"/>
                        </a:lnSpc>
                        <a:spcBef>
                          <a:spcPts val="0"/>
                        </a:spcBef>
                        <a:spcAft>
                          <a:spcPts val="0"/>
                        </a:spcAft>
                        <a:buNone/>
                      </a:pPr>
                      <a:r>
                        <a:rPr b="1" lang="es" sz="1200">
                          <a:latin typeface="Montserrat"/>
                          <a:ea typeface="Montserrat"/>
                          <a:cs typeface="Montserrat"/>
                          <a:sym typeface="Montserrat"/>
                        </a:rPr>
                        <a:t>Clases, atributos y pseudoclases</a:t>
                      </a:r>
                      <a:endParaRPr b="1" sz="1200">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66D"/>
                    </a:solidFill>
                  </a:tcPr>
                </a:tc>
                <a:tc>
                  <a:txBody>
                    <a:bodyPr/>
                    <a:lstStyle/>
                    <a:p>
                      <a:pPr indent="0" lvl="0" marL="0" rtl="0" algn="ctr">
                        <a:lnSpc>
                          <a:spcPct val="115000"/>
                        </a:lnSpc>
                        <a:spcBef>
                          <a:spcPts val="0"/>
                        </a:spcBef>
                        <a:spcAft>
                          <a:spcPts val="0"/>
                        </a:spcAft>
                        <a:buNone/>
                      </a:pPr>
                      <a:r>
                        <a:rPr lang="es" sz="1200">
                          <a:latin typeface="Montserrat"/>
                          <a:ea typeface="Montserrat"/>
                          <a:cs typeface="Montserrat"/>
                          <a:sym typeface="Montserrat"/>
                        </a:rPr>
                        <a:t>.parrafo { color: #FF0000; }</a:t>
                      </a:r>
                      <a:endParaRPr sz="1200">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200">
                          <a:latin typeface="Montserrat"/>
                          <a:ea typeface="Montserrat"/>
                          <a:cs typeface="Montserrat"/>
                          <a:sym typeface="Montserrat"/>
                        </a:rPr>
                        <a:t>0, 0, 0, </a:t>
                      </a:r>
                      <a:r>
                        <a:rPr b="1" lang="es" sz="1200">
                          <a:latin typeface="Montserrat"/>
                          <a:ea typeface="Montserrat"/>
                          <a:cs typeface="Montserrat"/>
                          <a:sym typeface="Montserrat"/>
                        </a:rPr>
                        <a:t>1</a:t>
                      </a:r>
                      <a:r>
                        <a:rPr lang="es" sz="1200">
                          <a:latin typeface="Montserrat"/>
                          <a:ea typeface="Montserrat"/>
                          <a:cs typeface="Montserrat"/>
                          <a:sym typeface="Montserrat"/>
                        </a:rPr>
                        <a:t>, 0</a:t>
                      </a:r>
                      <a:endParaRPr sz="1200">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2900">
                <a:tc>
                  <a:txBody>
                    <a:bodyPr/>
                    <a:lstStyle/>
                    <a:p>
                      <a:pPr indent="0" lvl="0" marL="0" rtl="0" algn="ctr">
                        <a:lnSpc>
                          <a:spcPct val="115000"/>
                        </a:lnSpc>
                        <a:spcBef>
                          <a:spcPts val="0"/>
                        </a:spcBef>
                        <a:spcAft>
                          <a:spcPts val="0"/>
                        </a:spcAft>
                        <a:buNone/>
                      </a:pPr>
                      <a:r>
                        <a:rPr b="1" lang="es" sz="1200">
                          <a:latin typeface="Montserrat"/>
                          <a:ea typeface="Montserrat"/>
                          <a:cs typeface="Montserrat"/>
                          <a:sym typeface="Montserrat"/>
                        </a:rPr>
                        <a:t>Etiquetas y pseudoelementos</a:t>
                      </a:r>
                      <a:endParaRPr b="1" sz="1200">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66D"/>
                    </a:solidFill>
                  </a:tcPr>
                </a:tc>
                <a:tc>
                  <a:txBody>
                    <a:bodyPr/>
                    <a:lstStyle/>
                    <a:p>
                      <a:pPr indent="0" lvl="0" marL="0" rtl="0" algn="ctr">
                        <a:lnSpc>
                          <a:spcPct val="115000"/>
                        </a:lnSpc>
                        <a:spcBef>
                          <a:spcPts val="0"/>
                        </a:spcBef>
                        <a:spcAft>
                          <a:spcPts val="0"/>
                        </a:spcAft>
                        <a:buNone/>
                      </a:pPr>
                      <a:r>
                        <a:rPr lang="es" sz="1200">
                          <a:latin typeface="Montserrat"/>
                          <a:ea typeface="Montserrat"/>
                          <a:cs typeface="Montserrat"/>
                          <a:sym typeface="Montserrat"/>
                        </a:rPr>
                        <a:t>p { color: #FF0000; }</a:t>
                      </a:r>
                      <a:endParaRPr sz="1200">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200">
                          <a:latin typeface="Montserrat"/>
                          <a:ea typeface="Montserrat"/>
                          <a:cs typeface="Montserrat"/>
                          <a:sym typeface="Montserrat"/>
                        </a:rPr>
                        <a:t>0, 0, 0, 0, </a:t>
                      </a:r>
                      <a:r>
                        <a:rPr b="1" lang="es" sz="1200">
                          <a:latin typeface="Montserrat"/>
                          <a:ea typeface="Montserrat"/>
                          <a:cs typeface="Montserrat"/>
                          <a:sym typeface="Montserrat"/>
                        </a:rPr>
                        <a:t>1</a:t>
                      </a:r>
                      <a:endParaRPr b="1" sz="1200">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6"/>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Orden de las reglas en CSS</a:t>
            </a:r>
            <a:endParaRPr/>
          </a:p>
        </p:txBody>
      </p:sp>
      <p:pic>
        <p:nvPicPr>
          <p:cNvPr id="300" name="Google Shape;300;p36"/>
          <p:cNvPicPr preferRelativeResize="0"/>
          <p:nvPr/>
        </p:nvPicPr>
        <p:blipFill>
          <a:blip r:embed="rId3">
            <a:alphaModFix/>
          </a:blip>
          <a:stretch>
            <a:fillRect/>
          </a:stretch>
        </p:blipFill>
        <p:spPr>
          <a:xfrm>
            <a:off x="1016625" y="1158500"/>
            <a:ext cx="6921274" cy="3001050"/>
          </a:xfrm>
          <a:prstGeom prst="rect">
            <a:avLst/>
          </a:prstGeom>
          <a:noFill/>
          <a:ln>
            <a:noFill/>
          </a:ln>
        </p:spPr>
      </p:pic>
      <p:sp>
        <p:nvSpPr>
          <p:cNvPr id="301" name="Google Shape;301;p36"/>
          <p:cNvSpPr txBox="1"/>
          <p:nvPr>
            <p:ph idx="1" type="body"/>
          </p:nvPr>
        </p:nvSpPr>
        <p:spPr>
          <a:xfrm>
            <a:off x="311700" y="4150325"/>
            <a:ext cx="8280000" cy="6267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1200"/>
              </a:spcAft>
              <a:buNone/>
            </a:pPr>
            <a:r>
              <a:rPr b="1" lang="es" sz="1300"/>
              <a:t>IMPORTANTE:</a:t>
            </a:r>
            <a:r>
              <a:rPr lang="es" sz="1300"/>
              <a:t> </a:t>
            </a:r>
            <a:r>
              <a:rPr lang="es" sz="1300"/>
              <a:t>Cuando varias declaracione</a:t>
            </a:r>
            <a:r>
              <a:rPr lang="es" sz="1300"/>
              <a:t>s tienen igual especificidad, se aplicará al elemento la última declaración encontrada en el C</a:t>
            </a:r>
            <a:r>
              <a:rPr lang="es" sz="1300"/>
              <a:t>SS.</a:t>
            </a:r>
            <a:endParaRPr sz="1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explicado:</a:t>
            </a:r>
            <a:endParaRPr/>
          </a:p>
        </p:txBody>
      </p:sp>
      <p:sp>
        <p:nvSpPr>
          <p:cNvPr id="307" name="Google Shape;307;p37"/>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1. Resultado inicial:</a:t>
            </a:r>
            <a:endParaRPr sz="1500"/>
          </a:p>
        </p:txBody>
      </p:sp>
      <p:pic>
        <p:nvPicPr>
          <p:cNvPr id="308" name="Google Shape;308;p37"/>
          <p:cNvPicPr preferRelativeResize="0"/>
          <p:nvPr/>
        </p:nvPicPr>
        <p:blipFill rotWithShape="1">
          <a:blip r:embed="rId3">
            <a:alphaModFix/>
          </a:blip>
          <a:srcRect b="0" l="26959" r="0" t="0"/>
          <a:stretch/>
        </p:blipFill>
        <p:spPr>
          <a:xfrm>
            <a:off x="2336875" y="1381075"/>
            <a:ext cx="6290223" cy="292625"/>
          </a:xfrm>
          <a:prstGeom prst="rect">
            <a:avLst/>
          </a:prstGeom>
          <a:noFill/>
          <a:ln>
            <a:noFill/>
          </a:ln>
        </p:spPr>
      </p:pic>
      <p:sp>
        <p:nvSpPr>
          <p:cNvPr id="309" name="Google Shape;309;p37"/>
          <p:cNvSpPr txBox="1"/>
          <p:nvPr>
            <p:ph idx="1" type="body"/>
          </p:nvPr>
        </p:nvSpPr>
        <p:spPr>
          <a:xfrm>
            <a:off x="423300" y="1674850"/>
            <a:ext cx="8280000" cy="42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s" sz="1500"/>
              <a:t>Si comentamos esta </a:t>
            </a:r>
            <a:r>
              <a:rPr lang="es" sz="1500"/>
              <a:t>línea</a:t>
            </a:r>
            <a:r>
              <a:rPr lang="es" sz="1500"/>
              <a:t>:</a:t>
            </a:r>
            <a:endParaRPr sz="1500"/>
          </a:p>
        </p:txBody>
      </p:sp>
      <p:sp>
        <p:nvSpPr>
          <p:cNvPr id="310" name="Google Shape;310;p37"/>
          <p:cNvSpPr txBox="1"/>
          <p:nvPr>
            <p:ph type="title"/>
          </p:nvPr>
        </p:nvSpPr>
        <p:spPr>
          <a:xfrm>
            <a:off x="3140625" y="1683850"/>
            <a:ext cx="2363700" cy="408900"/>
          </a:xfrm>
          <a:prstGeom prst="rect">
            <a:avLst/>
          </a:prstGeom>
          <a:solidFill>
            <a:srgbClr val="23262A"/>
          </a:solidFill>
        </p:spPr>
        <p:txBody>
          <a:bodyPr anchorCtr="0" anchor="t" bIns="91425" lIns="91425" spcFirstLastPara="1" rIns="91425" wrap="square" tIns="91425">
            <a:noAutofit/>
          </a:bodyPr>
          <a:lstStyle/>
          <a:p>
            <a:pPr indent="0" lvl="0" marL="0" rtl="0" algn="l">
              <a:lnSpc>
                <a:spcPct val="129545"/>
              </a:lnSpc>
              <a:spcBef>
                <a:spcPts val="0"/>
              </a:spcBef>
              <a:spcAft>
                <a:spcPts val="0"/>
              </a:spcAft>
              <a:buClr>
                <a:schemeClr val="dk1"/>
              </a:buClr>
              <a:buSzPts val="1100"/>
              <a:buFont typeface="Arial"/>
              <a:buNone/>
            </a:pPr>
            <a:r>
              <a:rPr lang="es" sz="1400">
                <a:solidFill>
                  <a:srgbClr val="D5CED9"/>
                </a:solidFill>
                <a:latin typeface="Consolas"/>
                <a:ea typeface="Consolas"/>
                <a:cs typeface="Consolas"/>
                <a:sym typeface="Consolas"/>
              </a:rPr>
              <a:t>color: </a:t>
            </a:r>
            <a:r>
              <a:rPr lang="es" sz="1400">
                <a:solidFill>
                  <a:srgbClr val="EE5D43"/>
                </a:solidFill>
                <a:latin typeface="Consolas"/>
                <a:ea typeface="Consolas"/>
                <a:cs typeface="Consolas"/>
                <a:sym typeface="Consolas"/>
              </a:rPr>
              <a:t>red</a:t>
            </a:r>
            <a:r>
              <a:rPr lang="es" sz="1400">
                <a:solidFill>
                  <a:srgbClr val="C74DED"/>
                </a:solidFill>
                <a:latin typeface="Consolas"/>
                <a:ea typeface="Consolas"/>
                <a:cs typeface="Consolas"/>
                <a:sym typeface="Consolas"/>
              </a:rPr>
              <a:t>!important</a:t>
            </a:r>
            <a:r>
              <a:rPr lang="es" sz="1400">
                <a:solidFill>
                  <a:srgbClr val="D5CED9"/>
                </a:solidFill>
                <a:latin typeface="Consolas"/>
                <a:ea typeface="Consolas"/>
                <a:cs typeface="Consolas"/>
                <a:sym typeface="Consolas"/>
              </a:rPr>
              <a:t>;</a:t>
            </a:r>
            <a:endParaRPr sz="1400">
              <a:solidFill>
                <a:srgbClr val="D5CED9"/>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550">
              <a:solidFill>
                <a:srgbClr val="D5CED9"/>
              </a:solidFill>
              <a:latin typeface="Consolas"/>
              <a:ea typeface="Consolas"/>
              <a:cs typeface="Consolas"/>
              <a:sym typeface="Consolas"/>
            </a:endParaRPr>
          </a:p>
        </p:txBody>
      </p:sp>
      <p:sp>
        <p:nvSpPr>
          <p:cNvPr id="311" name="Google Shape;311;p37"/>
          <p:cNvSpPr txBox="1"/>
          <p:nvPr>
            <p:ph idx="1" type="body"/>
          </p:nvPr>
        </p:nvSpPr>
        <p:spPr>
          <a:xfrm>
            <a:off x="432025" y="2096200"/>
            <a:ext cx="8280000" cy="42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2. Se aplica el estilo en línea, que es el siguiente en el nivel de jerarquía:</a:t>
            </a:r>
            <a:endParaRPr sz="1500"/>
          </a:p>
        </p:txBody>
      </p:sp>
      <p:sp>
        <p:nvSpPr>
          <p:cNvPr id="312" name="Google Shape;312;p37"/>
          <p:cNvSpPr txBox="1"/>
          <p:nvPr>
            <p:ph type="title"/>
          </p:nvPr>
        </p:nvSpPr>
        <p:spPr>
          <a:xfrm>
            <a:off x="512000" y="2593750"/>
            <a:ext cx="5952600" cy="408900"/>
          </a:xfrm>
          <a:prstGeom prst="rect">
            <a:avLst/>
          </a:prstGeom>
          <a:solidFill>
            <a:srgbClr val="23262A"/>
          </a:solidFill>
        </p:spPr>
        <p:txBody>
          <a:bodyPr anchorCtr="0" anchor="t" bIns="91425" lIns="91425" spcFirstLastPara="1" rIns="91425" wrap="square" tIns="91425">
            <a:noAutofit/>
          </a:bodyPr>
          <a:lstStyle/>
          <a:p>
            <a:pPr indent="0" lvl="0" marL="0" rtl="0" algn="l">
              <a:lnSpc>
                <a:spcPct val="129545"/>
              </a:lnSpc>
              <a:spcBef>
                <a:spcPts val="0"/>
              </a:spcBef>
              <a:spcAft>
                <a:spcPts val="0"/>
              </a:spcAft>
              <a:buClr>
                <a:schemeClr val="dk1"/>
              </a:buClr>
              <a:buSzPts val="1100"/>
              <a:buFont typeface="Arial"/>
              <a:buNone/>
            </a:pPr>
            <a:r>
              <a:rPr lang="es" sz="1400">
                <a:solidFill>
                  <a:srgbClr val="D5CED9"/>
                </a:solidFill>
                <a:latin typeface="Consolas"/>
                <a:ea typeface="Consolas"/>
                <a:cs typeface="Consolas"/>
                <a:sym typeface="Consolas"/>
              </a:rPr>
              <a:t>&lt;</a:t>
            </a:r>
            <a:r>
              <a:rPr lang="es" sz="1400">
                <a:solidFill>
                  <a:srgbClr val="F92672"/>
                </a:solidFill>
                <a:latin typeface="Consolas"/>
                <a:ea typeface="Consolas"/>
                <a:cs typeface="Consolas"/>
                <a:sym typeface="Consolas"/>
              </a:rPr>
              <a:t>p</a:t>
            </a:r>
            <a:r>
              <a:rPr lang="es" sz="1400">
                <a:solidFill>
                  <a:srgbClr val="D5CED9"/>
                </a:solidFill>
                <a:latin typeface="Consolas"/>
                <a:ea typeface="Consolas"/>
                <a:cs typeface="Consolas"/>
                <a:sym typeface="Consolas"/>
              </a:rPr>
              <a:t> </a:t>
            </a:r>
            <a:r>
              <a:rPr lang="es" sz="1400">
                <a:solidFill>
                  <a:srgbClr val="FFE66D"/>
                </a:solidFill>
                <a:latin typeface="Consolas"/>
                <a:ea typeface="Consolas"/>
                <a:cs typeface="Consolas"/>
                <a:sym typeface="Consolas"/>
              </a:rPr>
              <a:t>id</a:t>
            </a:r>
            <a:r>
              <a:rPr lang="es" sz="1400">
                <a:solidFill>
                  <a:srgbClr val="D5CED9"/>
                </a:solidFill>
                <a:latin typeface="Consolas"/>
                <a:ea typeface="Consolas"/>
                <a:cs typeface="Consolas"/>
                <a:sym typeface="Consolas"/>
              </a:rPr>
              <a:t>=</a:t>
            </a:r>
            <a:r>
              <a:rPr lang="es" sz="1400">
                <a:solidFill>
                  <a:srgbClr val="96E072"/>
                </a:solidFill>
                <a:latin typeface="Consolas"/>
                <a:ea typeface="Consolas"/>
                <a:cs typeface="Consolas"/>
                <a:sym typeface="Consolas"/>
              </a:rPr>
              <a:t>"primer-parrafo"</a:t>
            </a:r>
            <a:r>
              <a:rPr lang="es" sz="1400">
                <a:solidFill>
                  <a:srgbClr val="D5CED9"/>
                </a:solidFill>
                <a:latin typeface="Consolas"/>
                <a:ea typeface="Consolas"/>
                <a:cs typeface="Consolas"/>
                <a:sym typeface="Consolas"/>
              </a:rPr>
              <a:t> </a:t>
            </a:r>
            <a:r>
              <a:rPr lang="es" sz="1400">
                <a:solidFill>
                  <a:srgbClr val="FFE66D"/>
                </a:solidFill>
                <a:latin typeface="Consolas"/>
                <a:ea typeface="Consolas"/>
                <a:cs typeface="Consolas"/>
                <a:sym typeface="Consolas"/>
              </a:rPr>
              <a:t>class</a:t>
            </a:r>
            <a:r>
              <a:rPr lang="es" sz="1400">
                <a:solidFill>
                  <a:srgbClr val="D5CED9"/>
                </a:solidFill>
                <a:latin typeface="Consolas"/>
                <a:ea typeface="Consolas"/>
                <a:cs typeface="Consolas"/>
                <a:sym typeface="Consolas"/>
              </a:rPr>
              <a:t>=</a:t>
            </a:r>
            <a:r>
              <a:rPr lang="es" sz="1400">
                <a:solidFill>
                  <a:srgbClr val="96E072"/>
                </a:solidFill>
                <a:latin typeface="Consolas"/>
                <a:ea typeface="Consolas"/>
                <a:cs typeface="Consolas"/>
                <a:sym typeface="Consolas"/>
              </a:rPr>
              <a:t>"parrafo"</a:t>
            </a:r>
            <a:r>
              <a:rPr lang="es" sz="1400">
                <a:solidFill>
                  <a:srgbClr val="D5CED9"/>
                </a:solidFill>
                <a:latin typeface="Consolas"/>
                <a:ea typeface="Consolas"/>
                <a:cs typeface="Consolas"/>
                <a:sym typeface="Consolas"/>
              </a:rPr>
              <a:t> </a:t>
            </a:r>
            <a:r>
              <a:rPr lang="es" sz="1400">
                <a:solidFill>
                  <a:srgbClr val="FF0000"/>
                </a:solidFill>
                <a:highlight>
                  <a:srgbClr val="FFFF00"/>
                </a:highlight>
                <a:latin typeface="Consolas"/>
                <a:ea typeface="Consolas"/>
                <a:cs typeface="Consolas"/>
                <a:sym typeface="Consolas"/>
              </a:rPr>
              <a:t>style="color:pink"&gt;</a:t>
            </a:r>
            <a:endParaRPr sz="1400">
              <a:solidFill>
                <a:srgbClr val="FF0000"/>
              </a:solidFill>
              <a:highlight>
                <a:srgbClr val="FFFF00"/>
              </a:highlight>
              <a:latin typeface="Consolas"/>
              <a:ea typeface="Consolas"/>
              <a:cs typeface="Consolas"/>
              <a:sym typeface="Consolas"/>
            </a:endParaRPr>
          </a:p>
          <a:p>
            <a:pPr indent="0" lvl="0" marL="0" rtl="0" algn="l">
              <a:lnSpc>
                <a:spcPct val="129545"/>
              </a:lnSpc>
              <a:spcBef>
                <a:spcPts val="0"/>
              </a:spcBef>
              <a:spcAft>
                <a:spcPts val="0"/>
              </a:spcAft>
              <a:buClr>
                <a:schemeClr val="dk1"/>
              </a:buClr>
              <a:buSzPts val="1100"/>
              <a:buFont typeface="Arial"/>
              <a:buNone/>
            </a:pPr>
            <a:r>
              <a:t/>
            </a:r>
            <a:endParaRPr sz="1400">
              <a:solidFill>
                <a:srgbClr val="D5CED9"/>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550">
              <a:solidFill>
                <a:srgbClr val="D5CED9"/>
              </a:solidFill>
              <a:latin typeface="Consolas"/>
              <a:ea typeface="Consolas"/>
              <a:cs typeface="Consolas"/>
              <a:sym typeface="Consolas"/>
            </a:endParaRPr>
          </a:p>
        </p:txBody>
      </p:sp>
      <p:pic>
        <p:nvPicPr>
          <p:cNvPr id="313" name="Google Shape;313;p37"/>
          <p:cNvPicPr preferRelativeResize="0"/>
          <p:nvPr/>
        </p:nvPicPr>
        <p:blipFill>
          <a:blip r:embed="rId4">
            <a:alphaModFix/>
          </a:blip>
          <a:stretch>
            <a:fillRect/>
          </a:stretch>
        </p:blipFill>
        <p:spPr>
          <a:xfrm>
            <a:off x="6464600" y="2651888"/>
            <a:ext cx="2012689" cy="292625"/>
          </a:xfrm>
          <a:prstGeom prst="rect">
            <a:avLst/>
          </a:prstGeom>
          <a:noFill/>
          <a:ln>
            <a:noFill/>
          </a:ln>
        </p:spPr>
      </p:pic>
      <p:sp>
        <p:nvSpPr>
          <p:cNvPr id="314" name="Google Shape;314;p37"/>
          <p:cNvSpPr txBox="1"/>
          <p:nvPr>
            <p:ph idx="1" type="body"/>
          </p:nvPr>
        </p:nvSpPr>
        <p:spPr>
          <a:xfrm>
            <a:off x="432025" y="3122325"/>
            <a:ext cx="8280000" cy="42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3. Si quitamos el estilo en línea, se aplica el estilo del ID (#primer-parrafo):</a:t>
            </a:r>
            <a:endParaRPr sz="1500"/>
          </a:p>
        </p:txBody>
      </p:sp>
      <p:sp>
        <p:nvSpPr>
          <p:cNvPr id="315" name="Google Shape;315;p37"/>
          <p:cNvSpPr txBox="1"/>
          <p:nvPr>
            <p:ph type="title"/>
          </p:nvPr>
        </p:nvSpPr>
        <p:spPr>
          <a:xfrm>
            <a:off x="559800" y="3591088"/>
            <a:ext cx="4012200" cy="408900"/>
          </a:xfrm>
          <a:prstGeom prst="rect">
            <a:avLst/>
          </a:prstGeom>
          <a:solidFill>
            <a:srgbClr val="23262A"/>
          </a:solidFill>
        </p:spPr>
        <p:txBody>
          <a:bodyPr anchorCtr="0" anchor="t" bIns="91425" lIns="91425" spcFirstLastPara="1" rIns="91425" wrap="square" tIns="91425">
            <a:noAutofit/>
          </a:bodyPr>
          <a:lstStyle/>
          <a:p>
            <a:pPr indent="0" lvl="0" marL="0" rtl="0" algn="l">
              <a:lnSpc>
                <a:spcPct val="129545"/>
              </a:lnSpc>
              <a:spcBef>
                <a:spcPts val="0"/>
              </a:spcBef>
              <a:spcAft>
                <a:spcPts val="0"/>
              </a:spcAft>
              <a:buClr>
                <a:schemeClr val="dk1"/>
              </a:buClr>
              <a:buSzPts val="1100"/>
              <a:buFont typeface="Arial"/>
              <a:buNone/>
            </a:pPr>
            <a:r>
              <a:rPr lang="es" sz="1400">
                <a:solidFill>
                  <a:srgbClr val="D5CED9"/>
                </a:solidFill>
                <a:latin typeface="Consolas"/>
                <a:ea typeface="Consolas"/>
                <a:cs typeface="Consolas"/>
                <a:sym typeface="Consolas"/>
              </a:rPr>
              <a:t>&lt;</a:t>
            </a:r>
            <a:r>
              <a:rPr lang="es" sz="1400">
                <a:solidFill>
                  <a:srgbClr val="F92672"/>
                </a:solidFill>
                <a:latin typeface="Consolas"/>
                <a:ea typeface="Consolas"/>
                <a:cs typeface="Consolas"/>
                <a:sym typeface="Consolas"/>
              </a:rPr>
              <a:t>p</a:t>
            </a:r>
            <a:r>
              <a:rPr lang="es" sz="1400">
                <a:solidFill>
                  <a:srgbClr val="D5CED9"/>
                </a:solidFill>
                <a:latin typeface="Consolas"/>
                <a:ea typeface="Consolas"/>
                <a:cs typeface="Consolas"/>
                <a:sym typeface="Consolas"/>
              </a:rPr>
              <a:t> </a:t>
            </a:r>
            <a:r>
              <a:rPr lang="es" sz="1400">
                <a:solidFill>
                  <a:srgbClr val="FF0000"/>
                </a:solidFill>
                <a:highlight>
                  <a:srgbClr val="FFFF00"/>
                </a:highlight>
                <a:latin typeface="Consolas"/>
                <a:ea typeface="Consolas"/>
                <a:cs typeface="Consolas"/>
                <a:sym typeface="Consolas"/>
              </a:rPr>
              <a:t>id="primer-parrafo"</a:t>
            </a:r>
            <a:r>
              <a:rPr lang="es" sz="1400">
                <a:solidFill>
                  <a:srgbClr val="FF0000"/>
                </a:solidFill>
                <a:latin typeface="Consolas"/>
                <a:ea typeface="Consolas"/>
                <a:cs typeface="Consolas"/>
                <a:sym typeface="Consolas"/>
              </a:rPr>
              <a:t> </a:t>
            </a:r>
            <a:r>
              <a:rPr lang="es" sz="1400">
                <a:solidFill>
                  <a:srgbClr val="FFE66D"/>
                </a:solidFill>
                <a:latin typeface="Consolas"/>
                <a:ea typeface="Consolas"/>
                <a:cs typeface="Consolas"/>
                <a:sym typeface="Consolas"/>
              </a:rPr>
              <a:t>class</a:t>
            </a:r>
            <a:r>
              <a:rPr lang="es" sz="1400">
                <a:solidFill>
                  <a:srgbClr val="D5CED9"/>
                </a:solidFill>
                <a:latin typeface="Consolas"/>
                <a:ea typeface="Consolas"/>
                <a:cs typeface="Consolas"/>
                <a:sym typeface="Consolas"/>
              </a:rPr>
              <a:t>=</a:t>
            </a:r>
            <a:r>
              <a:rPr lang="es" sz="1400">
                <a:solidFill>
                  <a:srgbClr val="96E072"/>
                </a:solidFill>
                <a:latin typeface="Consolas"/>
                <a:ea typeface="Consolas"/>
                <a:cs typeface="Consolas"/>
                <a:sym typeface="Consolas"/>
              </a:rPr>
              <a:t>"parrafo"</a:t>
            </a:r>
            <a:r>
              <a:rPr lang="es" sz="1400">
                <a:solidFill>
                  <a:srgbClr val="D5CED9"/>
                </a:solidFill>
                <a:latin typeface="Consolas"/>
                <a:ea typeface="Consolas"/>
                <a:cs typeface="Consolas"/>
                <a:sym typeface="Consolas"/>
              </a:rPr>
              <a:t>&gt;</a:t>
            </a:r>
            <a:endParaRPr sz="1400">
              <a:solidFill>
                <a:srgbClr val="D5CED9"/>
              </a:solidFill>
              <a:latin typeface="Consolas"/>
              <a:ea typeface="Consolas"/>
              <a:cs typeface="Consolas"/>
              <a:sym typeface="Consolas"/>
            </a:endParaRPr>
          </a:p>
          <a:p>
            <a:pPr indent="0" lvl="0" marL="0" rtl="0" algn="l">
              <a:lnSpc>
                <a:spcPct val="129545"/>
              </a:lnSpc>
              <a:spcBef>
                <a:spcPts val="0"/>
              </a:spcBef>
              <a:spcAft>
                <a:spcPts val="0"/>
              </a:spcAft>
              <a:buClr>
                <a:schemeClr val="dk1"/>
              </a:buClr>
              <a:buSzPts val="1100"/>
              <a:buFont typeface="Arial"/>
              <a:buNone/>
            </a:pPr>
            <a:r>
              <a:t/>
            </a:r>
            <a:endParaRPr sz="1400">
              <a:solidFill>
                <a:srgbClr val="D5CED9"/>
              </a:solidFill>
              <a:latin typeface="Consolas"/>
              <a:ea typeface="Consolas"/>
              <a:cs typeface="Consolas"/>
              <a:sym typeface="Consolas"/>
            </a:endParaRPr>
          </a:p>
          <a:p>
            <a:pPr indent="0" lvl="0" marL="0" rtl="0" algn="l">
              <a:lnSpc>
                <a:spcPct val="129545"/>
              </a:lnSpc>
              <a:spcBef>
                <a:spcPts val="0"/>
              </a:spcBef>
              <a:spcAft>
                <a:spcPts val="0"/>
              </a:spcAft>
              <a:buClr>
                <a:schemeClr val="dk1"/>
              </a:buClr>
              <a:buSzPts val="1100"/>
              <a:buFont typeface="Arial"/>
              <a:buNone/>
            </a:pPr>
            <a:r>
              <a:t/>
            </a:r>
            <a:endParaRPr sz="1400">
              <a:solidFill>
                <a:srgbClr val="D5CED9"/>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550">
              <a:solidFill>
                <a:srgbClr val="D5CED9"/>
              </a:solidFill>
              <a:latin typeface="Consolas"/>
              <a:ea typeface="Consolas"/>
              <a:cs typeface="Consolas"/>
              <a:sym typeface="Consolas"/>
            </a:endParaRPr>
          </a:p>
        </p:txBody>
      </p:sp>
      <p:pic>
        <p:nvPicPr>
          <p:cNvPr id="316" name="Google Shape;316;p37"/>
          <p:cNvPicPr preferRelativeResize="0"/>
          <p:nvPr/>
        </p:nvPicPr>
        <p:blipFill rotWithShape="1">
          <a:blip r:embed="rId5">
            <a:alphaModFix/>
          </a:blip>
          <a:srcRect b="0" l="53759" r="0" t="0"/>
          <a:stretch/>
        </p:blipFill>
        <p:spPr>
          <a:xfrm>
            <a:off x="4805825" y="3617038"/>
            <a:ext cx="3071274" cy="357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8"/>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explicado:</a:t>
            </a:r>
            <a:endParaRPr/>
          </a:p>
        </p:txBody>
      </p:sp>
      <p:sp>
        <p:nvSpPr>
          <p:cNvPr id="322" name="Google Shape;322;p38"/>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018"/>
              <a:buFont typeface="Arial"/>
              <a:buNone/>
            </a:pPr>
            <a:r>
              <a:rPr lang="es" sz="1587"/>
              <a:t>4. Si le quitamos el estilo del ID, se aplica el estilo de clase, que es el siguiente en jerarquía:</a:t>
            </a:r>
            <a:endParaRPr sz="1587"/>
          </a:p>
        </p:txBody>
      </p:sp>
      <p:pic>
        <p:nvPicPr>
          <p:cNvPr id="323" name="Google Shape;323;p38"/>
          <p:cNvPicPr preferRelativeResize="0"/>
          <p:nvPr/>
        </p:nvPicPr>
        <p:blipFill>
          <a:blip r:embed="rId3">
            <a:alphaModFix/>
          </a:blip>
          <a:stretch>
            <a:fillRect/>
          </a:stretch>
        </p:blipFill>
        <p:spPr>
          <a:xfrm>
            <a:off x="432025" y="2029525"/>
            <a:ext cx="8382876" cy="358849"/>
          </a:xfrm>
          <a:prstGeom prst="rect">
            <a:avLst/>
          </a:prstGeom>
          <a:noFill/>
          <a:ln>
            <a:noFill/>
          </a:ln>
        </p:spPr>
      </p:pic>
      <p:sp>
        <p:nvSpPr>
          <p:cNvPr id="324" name="Google Shape;324;p38"/>
          <p:cNvSpPr txBox="1"/>
          <p:nvPr>
            <p:ph idx="1" type="body"/>
          </p:nvPr>
        </p:nvSpPr>
        <p:spPr>
          <a:xfrm>
            <a:off x="432025" y="2438075"/>
            <a:ext cx="8280000" cy="645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s" sz="1550"/>
              <a:t>5. Y si, finalmente, quitamos el estilo de clase se </a:t>
            </a:r>
            <a:r>
              <a:rPr lang="es" sz="1550"/>
              <a:t>aplicará</a:t>
            </a:r>
            <a:r>
              <a:rPr lang="es" sz="1550"/>
              <a:t> el estilo de la etiqueta, que es el último en </a:t>
            </a:r>
            <a:r>
              <a:rPr lang="es" sz="1550"/>
              <a:t>jerarquía</a:t>
            </a:r>
            <a:r>
              <a:rPr lang="es" sz="1550"/>
              <a:t>:</a:t>
            </a:r>
            <a:endParaRPr sz="1550"/>
          </a:p>
        </p:txBody>
      </p:sp>
      <p:pic>
        <p:nvPicPr>
          <p:cNvPr id="325" name="Google Shape;325;p38"/>
          <p:cNvPicPr preferRelativeResize="0"/>
          <p:nvPr/>
        </p:nvPicPr>
        <p:blipFill>
          <a:blip r:embed="rId4">
            <a:alphaModFix/>
          </a:blip>
          <a:stretch>
            <a:fillRect/>
          </a:stretch>
        </p:blipFill>
        <p:spPr>
          <a:xfrm>
            <a:off x="432025" y="3122788"/>
            <a:ext cx="8016000" cy="420675"/>
          </a:xfrm>
          <a:prstGeom prst="rect">
            <a:avLst/>
          </a:prstGeom>
          <a:noFill/>
          <a:ln>
            <a:noFill/>
          </a:ln>
        </p:spPr>
      </p:pic>
      <p:sp>
        <p:nvSpPr>
          <p:cNvPr id="326" name="Google Shape;326;p38"/>
          <p:cNvSpPr txBox="1"/>
          <p:nvPr>
            <p:ph idx="1" type="body"/>
          </p:nvPr>
        </p:nvSpPr>
        <p:spPr>
          <a:xfrm>
            <a:off x="432000" y="3659375"/>
            <a:ext cx="8280000" cy="983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 sz="1500"/>
              <a:t>Más información: </a:t>
            </a:r>
            <a:endParaRPr b="1" sz="1500"/>
          </a:p>
          <a:p>
            <a:pPr indent="0" lvl="0" marL="0" rtl="0" algn="l">
              <a:lnSpc>
                <a:spcPct val="100000"/>
              </a:lnSpc>
              <a:spcBef>
                <a:spcPts val="0"/>
              </a:spcBef>
              <a:spcAft>
                <a:spcPts val="0"/>
              </a:spcAft>
              <a:buClr>
                <a:schemeClr val="dk1"/>
              </a:buClr>
              <a:buSzPts val="1100"/>
              <a:buFont typeface="Arial"/>
              <a:buNone/>
            </a:pPr>
            <a:r>
              <a:rPr lang="es" sz="1500" u="sng">
                <a:solidFill>
                  <a:schemeClr val="hlink"/>
                </a:solidFill>
                <a:hlinkClick r:id="rId5"/>
              </a:rPr>
              <a:t>https://developer.mozilla.org/es/docs/Web/CSS/Specificity</a:t>
            </a:r>
            <a:endParaRPr sz="1500"/>
          </a:p>
          <a:p>
            <a:pPr indent="0" lvl="0" marL="0" rtl="0" algn="l">
              <a:lnSpc>
                <a:spcPct val="100000"/>
              </a:lnSpc>
              <a:spcBef>
                <a:spcPts val="0"/>
              </a:spcBef>
              <a:spcAft>
                <a:spcPts val="0"/>
              </a:spcAft>
              <a:buClr>
                <a:schemeClr val="dk1"/>
              </a:buClr>
              <a:buSzPts val="1100"/>
              <a:buFont typeface="Arial"/>
              <a:buNone/>
            </a:pPr>
            <a:r>
              <a:rPr lang="es" sz="1500" u="sng">
                <a:solidFill>
                  <a:schemeClr val="hlink"/>
                </a:solidFill>
                <a:hlinkClick r:id="rId6"/>
              </a:rPr>
              <a:t>https://www.w3schools.com/css/css_specificity.asp</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9"/>
          <p:cNvSpPr txBox="1"/>
          <p:nvPr>
            <p:ph type="title"/>
          </p:nvPr>
        </p:nvSpPr>
        <p:spPr>
          <a:xfrm>
            <a:off x="432025" y="187325"/>
            <a:ext cx="7982100" cy="497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s"/>
              <a:t>Tarea para el Proyecto:</a:t>
            </a:r>
            <a:endParaRPr/>
          </a:p>
        </p:txBody>
      </p:sp>
      <p:sp>
        <p:nvSpPr>
          <p:cNvPr id="332" name="Google Shape;332;p39"/>
          <p:cNvSpPr txBox="1"/>
          <p:nvPr>
            <p:ph idx="1" type="body"/>
          </p:nvPr>
        </p:nvSpPr>
        <p:spPr>
          <a:xfrm>
            <a:off x="432025" y="847675"/>
            <a:ext cx="8280000" cy="331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Utilizar CSS para aplicar formatos a los párrafos, </a:t>
            </a:r>
            <a:r>
              <a:rPr lang="es"/>
              <a:t>títulos</a:t>
            </a:r>
            <a:r>
              <a:rPr lang="es"/>
              <a:t> y demás elementos de las páginas HTML de nuestro proyecto.</a:t>
            </a:r>
            <a:endParaRPr/>
          </a:p>
          <a:p>
            <a:pPr indent="-342900" lvl="0" marL="457200" rtl="0" algn="l">
              <a:spcBef>
                <a:spcPts val="0"/>
              </a:spcBef>
              <a:spcAft>
                <a:spcPts val="0"/>
              </a:spcAft>
              <a:buSzPts val="1800"/>
              <a:buChar char="●"/>
            </a:pPr>
            <a:r>
              <a:rPr lang="es"/>
              <a:t>Utilizar CSS en el formulario.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0"/>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No te olvides de dar el presente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1"/>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Recordá: </a:t>
            </a:r>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a:t>
            </a:r>
            <a:r>
              <a:rPr b="0" lang="es" sz="3200">
                <a:latin typeface="Montserrat SemiBold"/>
                <a:ea typeface="Montserrat SemiBold"/>
                <a:cs typeface="Montserrat SemiBold"/>
                <a:sym typeface="Montserrat SemiBold"/>
              </a:rPr>
              <a:t>evisar la Cartelera de Novedades.</a:t>
            </a:r>
            <a:endParaRPr b="0" sz="3200">
              <a:latin typeface="Montserrat SemiBold"/>
              <a:ea typeface="Montserrat SemiBold"/>
              <a:cs typeface="Montserrat SemiBold"/>
              <a:sym typeface="Montserrat SemiBold"/>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t>
            </a:r>
            <a:r>
              <a:rPr b="0" lang="es" sz="3200">
                <a:latin typeface="Montserrat SemiBold"/>
                <a:ea typeface="Montserrat SemiBold"/>
                <a:cs typeface="Montserrat SemiBold"/>
                <a:sym typeface="Montserrat SemiBold"/>
              </a:rPr>
              <a:t>acer tus consultas en el Foro.</a:t>
            </a:r>
            <a:endParaRPr b="0" sz="3200">
              <a:latin typeface="Montserrat SemiBold"/>
              <a:ea typeface="Montserrat SemiBold"/>
              <a:cs typeface="Montserrat SemiBold"/>
              <a:sym typeface="Montserrat SemiBold"/>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obligatorios.</a:t>
            </a:r>
            <a:endParaRPr b="0" sz="3200">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3200"/>
          </a:p>
          <a:p>
            <a:pPr indent="0" lvl="0" marL="0" rtl="0" algn="l">
              <a:spcBef>
                <a:spcPts val="0"/>
              </a:spcBef>
              <a:spcAft>
                <a:spcPts val="0"/>
              </a:spcAft>
              <a:buNone/>
            </a:pPr>
            <a:r>
              <a:rPr lang="es" sz="3200"/>
              <a:t>Todo en el Aula Virtual.</a:t>
            </a:r>
            <a:endParaRPr sz="3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2"/>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lnSpc>
                <a:spcPct val="115000"/>
              </a:lnSpc>
              <a:spcBef>
                <a:spcPts val="1200"/>
              </a:spcBef>
              <a:spcAft>
                <a:spcPts val="0"/>
              </a:spcAft>
              <a:buNone/>
            </a:pPr>
            <a:r>
              <a:rPr lang="es"/>
              <a:t>Muchas gracias por tu atención.</a:t>
            </a:r>
            <a:endParaRPr/>
          </a:p>
          <a:p>
            <a:pPr indent="0" lvl="0" marL="0" rtl="0" algn="l">
              <a:lnSpc>
                <a:spcPct val="115000"/>
              </a:lnSpc>
              <a:spcBef>
                <a:spcPts val="1200"/>
              </a:spcBef>
              <a:spcAft>
                <a:spcPts val="1200"/>
              </a:spcAft>
              <a:buNone/>
            </a:pPr>
            <a:r>
              <a:rPr lang="es"/>
              <a:t>Nos vemos pronto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s"/>
              <a:t>Les damos la bienvenida</a:t>
            </a:r>
            <a:endParaRPr/>
          </a:p>
        </p:txBody>
      </p:sp>
      <p:sp>
        <p:nvSpPr>
          <p:cNvPr id="157" name="Google Shape;157;p1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Vamos a comenzar a grabar la clase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Clase 05</a:t>
            </a:r>
            <a:endParaRPr/>
          </a:p>
        </p:txBody>
      </p:sp>
      <p:sp>
        <p:nvSpPr>
          <p:cNvPr id="163" name="Google Shape;163;p19"/>
          <p:cNvSpPr txBox="1"/>
          <p:nvPr>
            <p:ph type="title"/>
          </p:nvPr>
        </p:nvSpPr>
        <p:spPr>
          <a:xfrm>
            <a:off x="1275675" y="1159375"/>
            <a:ext cx="911700" cy="3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Clase 04</a:t>
            </a:r>
            <a:endParaRPr/>
          </a:p>
        </p:txBody>
      </p:sp>
      <p:sp>
        <p:nvSpPr>
          <p:cNvPr id="164" name="Google Shape;164;p19"/>
          <p:cNvSpPr txBox="1"/>
          <p:nvPr>
            <p:ph idx="3" type="title"/>
          </p:nvPr>
        </p:nvSpPr>
        <p:spPr>
          <a:xfrm>
            <a:off x="6877450" y="1159388"/>
            <a:ext cx="911700" cy="3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78571"/>
              <a:buFont typeface="Arial"/>
              <a:buNone/>
            </a:pPr>
            <a:r>
              <a:rPr lang="es"/>
              <a:t>Clase 06</a:t>
            </a:r>
            <a:endParaRPr/>
          </a:p>
        </p:txBody>
      </p:sp>
      <p:sp>
        <p:nvSpPr>
          <p:cNvPr id="165" name="Google Shape;165;p19"/>
          <p:cNvSpPr txBox="1"/>
          <p:nvPr>
            <p:ph idx="4" type="title"/>
          </p:nvPr>
        </p:nvSpPr>
        <p:spPr>
          <a:xfrm>
            <a:off x="532575" y="2150850"/>
            <a:ext cx="2397900" cy="211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HTML 4 - Formularios y subida al servidor</a:t>
            </a:r>
            <a:endParaRPr b="1"/>
          </a:p>
          <a:p>
            <a:pPr indent="0" lvl="0" marL="0" rtl="0" algn="l">
              <a:spcBef>
                <a:spcPts val="0"/>
              </a:spcBef>
              <a:spcAft>
                <a:spcPts val="0"/>
              </a:spcAft>
              <a:buNone/>
            </a:pPr>
            <a:r>
              <a:t/>
            </a:r>
            <a:endParaRPr b="1"/>
          </a:p>
          <a:p>
            <a:pPr indent="-292100" lvl="0" marL="457200" rtl="0" algn="l">
              <a:spcBef>
                <a:spcPts val="0"/>
              </a:spcBef>
              <a:spcAft>
                <a:spcPts val="0"/>
              </a:spcAft>
              <a:buSzPts val="1000"/>
              <a:buChar char="●"/>
            </a:pPr>
            <a:r>
              <a:rPr lang="es"/>
              <a:t>Formularios.</a:t>
            </a:r>
            <a:endParaRPr/>
          </a:p>
          <a:p>
            <a:pPr indent="-292100" lvl="0" marL="457200" rtl="0" algn="l">
              <a:spcBef>
                <a:spcPts val="0"/>
              </a:spcBef>
              <a:spcAft>
                <a:spcPts val="0"/>
              </a:spcAft>
              <a:buSzPts val="1000"/>
              <a:buChar char="●"/>
            </a:pPr>
            <a:r>
              <a:rPr lang="es"/>
              <a:t>Etiquetas semánticas.</a:t>
            </a:r>
            <a:endParaRPr/>
          </a:p>
          <a:p>
            <a:pPr indent="-292100" lvl="0" marL="457200" rtl="0" algn="l">
              <a:spcBef>
                <a:spcPts val="0"/>
              </a:spcBef>
              <a:spcAft>
                <a:spcPts val="0"/>
              </a:spcAft>
              <a:buSzPts val="1000"/>
              <a:buChar char="●"/>
            </a:pPr>
            <a:r>
              <a:rPr lang="es"/>
              <a:t>Subida a un hosting gratuito.</a:t>
            </a:r>
            <a:endParaRPr/>
          </a:p>
          <a:p>
            <a:pPr indent="-292100" lvl="0" marL="457200" rtl="0" algn="l">
              <a:spcBef>
                <a:spcPts val="0"/>
              </a:spcBef>
              <a:spcAft>
                <a:spcPts val="0"/>
              </a:spcAft>
              <a:buSzPts val="1000"/>
              <a:buChar char="●"/>
            </a:pPr>
            <a:r>
              <a:rPr lang="es"/>
              <a:t>Cómo pensar un proyecto web.</a:t>
            </a:r>
            <a:endParaRPr/>
          </a:p>
        </p:txBody>
      </p:sp>
      <p:sp>
        <p:nvSpPr>
          <p:cNvPr id="166" name="Google Shape;166;p19"/>
          <p:cNvSpPr txBox="1"/>
          <p:nvPr>
            <p:ph idx="5" type="title"/>
          </p:nvPr>
        </p:nvSpPr>
        <p:spPr>
          <a:xfrm>
            <a:off x="6130475" y="2159925"/>
            <a:ext cx="2397900" cy="211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s"/>
              <a:t>CSS 2 - Medidas, colores, fondos, fuentes e íconos</a:t>
            </a:r>
            <a:endParaRPr b="1"/>
          </a:p>
          <a:p>
            <a:pPr indent="0" lvl="0" marL="0" rtl="0" algn="l">
              <a:spcBef>
                <a:spcPts val="0"/>
              </a:spcBef>
              <a:spcAft>
                <a:spcPts val="0"/>
              </a:spcAft>
              <a:buClr>
                <a:schemeClr val="dk1"/>
              </a:buClr>
              <a:buSzPts val="1100"/>
              <a:buFont typeface="Arial"/>
              <a:buNone/>
            </a:pPr>
            <a:r>
              <a:t/>
            </a:r>
            <a:endParaRPr b="1"/>
          </a:p>
          <a:p>
            <a:pPr indent="-292100" lvl="0" marL="457200" rtl="0" algn="l">
              <a:spcBef>
                <a:spcPts val="0"/>
              </a:spcBef>
              <a:spcAft>
                <a:spcPts val="0"/>
              </a:spcAft>
              <a:buSzPts val="1000"/>
              <a:buChar char="●"/>
            </a:pPr>
            <a:r>
              <a:rPr lang="es"/>
              <a:t>Unidades de medida.</a:t>
            </a:r>
            <a:endParaRPr/>
          </a:p>
          <a:p>
            <a:pPr indent="-292100" lvl="0" marL="457200" rtl="0" algn="l">
              <a:spcBef>
                <a:spcPts val="0"/>
              </a:spcBef>
              <a:spcAft>
                <a:spcPts val="0"/>
              </a:spcAft>
              <a:buSzPts val="1000"/>
              <a:buChar char="●"/>
            </a:pPr>
            <a:r>
              <a:rPr lang="es"/>
              <a:t>Colores CSS.</a:t>
            </a:r>
            <a:endParaRPr/>
          </a:p>
          <a:p>
            <a:pPr indent="-292100" lvl="0" marL="457200" rtl="0" algn="l">
              <a:spcBef>
                <a:spcPts val="0"/>
              </a:spcBef>
              <a:spcAft>
                <a:spcPts val="0"/>
              </a:spcAft>
              <a:buSzPts val="1000"/>
              <a:buChar char="●"/>
            </a:pPr>
            <a:r>
              <a:rPr lang="es"/>
              <a:t>Fondos en CSS.</a:t>
            </a:r>
            <a:endParaRPr/>
          </a:p>
          <a:p>
            <a:pPr indent="-292100" lvl="0" marL="457200" rtl="0" algn="l">
              <a:spcBef>
                <a:spcPts val="0"/>
              </a:spcBef>
              <a:spcAft>
                <a:spcPts val="0"/>
              </a:spcAft>
              <a:buSzPts val="1000"/>
              <a:buChar char="●"/>
            </a:pPr>
            <a:r>
              <a:rPr lang="es"/>
              <a:t>Fuentes y tipografías.</a:t>
            </a:r>
            <a:endParaRPr/>
          </a:p>
          <a:p>
            <a:pPr indent="-292100" lvl="0" marL="457200" rtl="0" algn="l">
              <a:spcBef>
                <a:spcPts val="0"/>
              </a:spcBef>
              <a:spcAft>
                <a:spcPts val="0"/>
              </a:spcAft>
              <a:buSzPts val="1000"/>
              <a:buChar char="●"/>
            </a:pPr>
            <a:r>
              <a:rPr lang="es"/>
              <a:t>Estilos para textos y listas.</a:t>
            </a:r>
            <a:endParaRPr/>
          </a:p>
          <a:p>
            <a:pPr indent="-292100" lvl="0" marL="457200" rtl="0" algn="l">
              <a:spcBef>
                <a:spcPts val="0"/>
              </a:spcBef>
              <a:spcAft>
                <a:spcPts val="0"/>
              </a:spcAft>
              <a:buSzPts val="1000"/>
              <a:buChar char="●"/>
            </a:pPr>
            <a:r>
              <a:rPr lang="es"/>
              <a:t>Íconos</a:t>
            </a:r>
            <a:endParaRPr/>
          </a:p>
          <a:p>
            <a:pPr indent="0" lvl="0" marL="0" rtl="0" algn="l">
              <a:spcBef>
                <a:spcPts val="0"/>
              </a:spcBef>
              <a:spcAft>
                <a:spcPts val="0"/>
              </a:spcAft>
              <a:buNone/>
            </a:pPr>
            <a:r>
              <a:t/>
            </a:r>
            <a:endParaRPr/>
          </a:p>
        </p:txBody>
      </p:sp>
      <p:sp>
        <p:nvSpPr>
          <p:cNvPr id="167" name="Google Shape;167;p19"/>
          <p:cNvSpPr txBox="1"/>
          <p:nvPr>
            <p:ph idx="6" type="title"/>
          </p:nvPr>
        </p:nvSpPr>
        <p:spPr>
          <a:xfrm>
            <a:off x="3331525" y="2159925"/>
            <a:ext cx="2397900" cy="212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CSS 1 - Introducción a CSS</a:t>
            </a:r>
            <a:endParaRPr b="1"/>
          </a:p>
          <a:p>
            <a:pPr indent="0" lvl="0" marL="0" rtl="0" algn="l">
              <a:spcBef>
                <a:spcPts val="0"/>
              </a:spcBef>
              <a:spcAft>
                <a:spcPts val="0"/>
              </a:spcAft>
              <a:buNone/>
            </a:pPr>
            <a:r>
              <a:t/>
            </a:r>
            <a:endParaRPr b="1"/>
          </a:p>
          <a:p>
            <a:pPr indent="-292100" lvl="0" marL="457200" rtl="0" algn="l">
              <a:spcBef>
                <a:spcPts val="0"/>
              </a:spcBef>
              <a:spcAft>
                <a:spcPts val="0"/>
              </a:spcAft>
              <a:buSzPts val="1000"/>
              <a:buChar char="●"/>
            </a:pPr>
            <a:r>
              <a:rPr lang="es"/>
              <a:t>Bases del CSS y atributo class.</a:t>
            </a:r>
            <a:endParaRPr/>
          </a:p>
          <a:p>
            <a:pPr indent="-292100" lvl="0" marL="457200" rtl="0" algn="l">
              <a:spcBef>
                <a:spcPts val="0"/>
              </a:spcBef>
              <a:spcAft>
                <a:spcPts val="0"/>
              </a:spcAft>
              <a:buSzPts val="1000"/>
              <a:buChar char="●"/>
            </a:pPr>
            <a:r>
              <a:rPr lang="es"/>
              <a:t>CSS externo, interno y en línea.</a:t>
            </a:r>
            <a:endParaRPr/>
          </a:p>
          <a:p>
            <a:pPr indent="-292100" lvl="0" marL="457200" rtl="0" algn="l">
              <a:spcBef>
                <a:spcPts val="0"/>
              </a:spcBef>
              <a:spcAft>
                <a:spcPts val="0"/>
              </a:spcAft>
              <a:buSzPts val="1000"/>
              <a:buChar char="●"/>
            </a:pPr>
            <a:r>
              <a:rPr lang="es"/>
              <a:t>Selectores básicos (id, clase, etiqueta, universal).</a:t>
            </a:r>
            <a:endParaRPr/>
          </a:p>
          <a:p>
            <a:pPr indent="-292100" lvl="0" marL="457200" rtl="0" algn="l">
              <a:spcBef>
                <a:spcPts val="0"/>
              </a:spcBef>
              <a:spcAft>
                <a:spcPts val="0"/>
              </a:spcAft>
              <a:buSzPts val="1000"/>
              <a:buChar char="●"/>
            </a:pPr>
            <a:r>
              <a:rPr lang="es"/>
              <a:t>Especificidad, Herencia, Cascada y Orden de las reglas en CSS.</a:t>
            </a:r>
            <a:endParaRPr b="1"/>
          </a:p>
          <a:p>
            <a:pPr indent="0" lvl="0" marL="457200" rtl="0" algn="l">
              <a:spcBef>
                <a:spcPts val="0"/>
              </a:spcBef>
              <a:spcAft>
                <a:spcPts val="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CSS</a:t>
            </a:r>
            <a:endParaRPr/>
          </a:p>
        </p:txBody>
      </p:sp>
      <p:sp>
        <p:nvSpPr>
          <p:cNvPr id="173" name="Google Shape;173;p20"/>
          <p:cNvSpPr txBox="1"/>
          <p:nvPr>
            <p:ph idx="1" type="subTitle"/>
          </p:nvPr>
        </p:nvSpPr>
        <p:spPr>
          <a:xfrm>
            <a:off x="550375" y="1578100"/>
            <a:ext cx="8043300" cy="2649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latin typeface="Montserrat"/>
                <a:ea typeface="Montserrat"/>
                <a:cs typeface="Montserrat"/>
                <a:sym typeface="Montserrat"/>
              </a:rPr>
              <a:t>Es un lenguaje de diseño que nos permite darle </a:t>
            </a:r>
            <a:r>
              <a:rPr b="1" i="1" lang="es">
                <a:latin typeface="Montserrat"/>
                <a:ea typeface="Montserrat"/>
                <a:cs typeface="Montserrat"/>
                <a:sym typeface="Montserrat"/>
              </a:rPr>
              <a:t>estilos </a:t>
            </a:r>
            <a:r>
              <a:rPr lang="es">
                <a:latin typeface="Montserrat"/>
                <a:ea typeface="Montserrat"/>
                <a:cs typeface="Montserrat"/>
                <a:sym typeface="Montserrat"/>
              </a:rPr>
              <a:t>a los componentes de un documento en función de una jerarquía. Se ocupa de la estética, el aspecto.</a:t>
            </a:r>
            <a:endParaRPr>
              <a:latin typeface="Montserrat"/>
              <a:ea typeface="Montserrat"/>
              <a:cs typeface="Montserrat"/>
              <a:sym typeface="Montserrat"/>
            </a:endParaRPr>
          </a:p>
          <a:p>
            <a:pPr indent="0" lvl="0" marL="0" rtl="0" algn="l">
              <a:spcBef>
                <a:spcPts val="0"/>
              </a:spcBef>
              <a:spcAft>
                <a:spcPts val="0"/>
              </a:spcAft>
              <a:buNone/>
            </a:pPr>
            <a:r>
              <a:rPr b="1" i="1" lang="es">
                <a:latin typeface="Montserrat"/>
                <a:ea typeface="Montserrat"/>
                <a:cs typeface="Montserrat"/>
                <a:sym typeface="Montserrat"/>
              </a:rPr>
              <a:t>CSS</a:t>
            </a:r>
            <a:r>
              <a:rPr lang="es">
                <a:latin typeface="Montserrat"/>
                <a:ea typeface="Montserrat"/>
                <a:cs typeface="Montserrat"/>
                <a:sym typeface="Montserrat"/>
              </a:rPr>
              <a:t> es una sigla que proviene de </a:t>
            </a:r>
            <a:r>
              <a:rPr b="1" i="1" lang="es">
                <a:latin typeface="Montserrat"/>
                <a:ea typeface="Montserrat"/>
                <a:cs typeface="Montserrat"/>
                <a:sym typeface="Montserrat"/>
              </a:rPr>
              <a:t>C</a:t>
            </a:r>
            <a:r>
              <a:rPr i="1" lang="es">
                <a:latin typeface="Montserrat"/>
                <a:ea typeface="Montserrat"/>
                <a:cs typeface="Montserrat"/>
                <a:sym typeface="Montserrat"/>
              </a:rPr>
              <a:t>ascading </a:t>
            </a:r>
            <a:r>
              <a:rPr b="1" i="1" lang="es">
                <a:latin typeface="Montserrat"/>
                <a:ea typeface="Montserrat"/>
                <a:cs typeface="Montserrat"/>
                <a:sym typeface="Montserrat"/>
              </a:rPr>
              <a:t>S</a:t>
            </a:r>
            <a:r>
              <a:rPr i="1" lang="es">
                <a:latin typeface="Montserrat"/>
                <a:ea typeface="Montserrat"/>
                <a:cs typeface="Montserrat"/>
                <a:sym typeface="Montserrat"/>
              </a:rPr>
              <a:t>tyle</a:t>
            </a:r>
            <a:r>
              <a:rPr b="1" i="1" lang="es">
                <a:latin typeface="Montserrat"/>
                <a:ea typeface="Montserrat"/>
                <a:cs typeface="Montserrat"/>
                <a:sym typeface="Montserrat"/>
              </a:rPr>
              <a:t>S</a:t>
            </a:r>
            <a:r>
              <a:rPr i="1" lang="es">
                <a:latin typeface="Montserrat"/>
                <a:ea typeface="Montserrat"/>
                <a:cs typeface="Montserrat"/>
                <a:sym typeface="Montserrat"/>
              </a:rPr>
              <a:t>heets (</a:t>
            </a:r>
            <a:r>
              <a:rPr lang="es">
                <a:latin typeface="Montserrat"/>
                <a:ea typeface="Montserrat"/>
                <a:cs typeface="Montserrat"/>
                <a:sym typeface="Montserrat"/>
              </a:rPr>
              <a:t>Hojas de Estilo en Cascada, en español). La palabra cascada hace referencia a una propiedad muy importante de CSS, </a:t>
            </a:r>
            <a:r>
              <a:rPr lang="es">
                <a:latin typeface="Montserrat"/>
                <a:ea typeface="Montserrat"/>
                <a:cs typeface="Montserrat"/>
                <a:sym typeface="Montserrat"/>
              </a:rPr>
              <a:t>y es la forma en que se comporta cuando entran en conflicto dos o más reglas</a:t>
            </a:r>
            <a:r>
              <a:rPr lang="es">
                <a:latin typeface="Montserrat"/>
                <a:ea typeface="Montserrat"/>
                <a:cs typeface="Montserrat"/>
                <a:sym typeface="Montserrat"/>
              </a:rPr>
              <a:t> de estilo.</a:t>
            </a:r>
            <a:endParaRPr>
              <a:latin typeface="Montserrat"/>
              <a:ea typeface="Montserrat"/>
              <a:cs typeface="Montserrat"/>
              <a:sym typeface="Montserrat"/>
            </a:endParaRPr>
          </a:p>
          <a:p>
            <a:pPr indent="0" lvl="0" marL="0" rtl="0" algn="l">
              <a:spcBef>
                <a:spcPts val="0"/>
              </a:spcBef>
              <a:spcAft>
                <a:spcPts val="0"/>
              </a:spcAft>
              <a:buNone/>
            </a:pPr>
            <a:r>
              <a:rPr lang="es">
                <a:latin typeface="Montserrat"/>
                <a:ea typeface="Montserrat"/>
                <a:cs typeface="Montserrat"/>
                <a:sym typeface="Montserrat"/>
              </a:rPr>
              <a:t>Cuando diseñamos un sitio web profesional, con un equipo de trabajo, mantener los estilos separados de la estructura y contenido (HTML) </a:t>
            </a:r>
            <a:r>
              <a:rPr lang="es">
                <a:latin typeface="Montserrat"/>
                <a:ea typeface="Montserrat"/>
                <a:cs typeface="Montserrat"/>
                <a:sym typeface="Montserrat"/>
              </a:rPr>
              <a:t>facilita</a:t>
            </a:r>
            <a:r>
              <a:rPr lang="es">
                <a:latin typeface="Montserrat"/>
                <a:ea typeface="Montserrat"/>
                <a:cs typeface="Montserrat"/>
                <a:sym typeface="Montserrat"/>
              </a:rPr>
              <a:t> la división de tareas entre los desarrolladores.</a:t>
            </a:r>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 incorporamos CSS?</a:t>
            </a:r>
            <a:endParaRPr/>
          </a:p>
        </p:txBody>
      </p:sp>
      <p:sp>
        <p:nvSpPr>
          <p:cNvPr id="179" name="Google Shape;179;p21"/>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Clr>
                <a:schemeClr val="dk1"/>
              </a:buClr>
              <a:buSzPts val="1100"/>
              <a:buFont typeface="Arial"/>
              <a:buNone/>
            </a:pPr>
            <a:r>
              <a:rPr b="1" lang="es" sz="1500"/>
              <a:t>CSS en Línea</a:t>
            </a:r>
            <a:r>
              <a:rPr lang="es" sz="1500"/>
              <a:t>: Dentro del atributo </a:t>
            </a:r>
            <a:r>
              <a:rPr b="1" lang="es" sz="1500"/>
              <a:t>style=””</a:t>
            </a:r>
            <a:r>
              <a:rPr lang="es" sz="1500"/>
              <a:t> incorporamos los estilos que se van a aplicar solo en esa misma etiqueta. Opción no recomendable.</a:t>
            </a:r>
            <a:endParaRPr sz="1500"/>
          </a:p>
        </p:txBody>
      </p:sp>
      <p:pic>
        <p:nvPicPr>
          <p:cNvPr id="180" name="Google Shape;180;p21"/>
          <p:cNvPicPr preferRelativeResize="0"/>
          <p:nvPr/>
        </p:nvPicPr>
        <p:blipFill rotWithShape="1">
          <a:blip r:embed="rId3">
            <a:alphaModFix/>
          </a:blip>
          <a:srcRect b="23839" l="0" r="0" t="33626"/>
          <a:stretch/>
        </p:blipFill>
        <p:spPr>
          <a:xfrm>
            <a:off x="3126050" y="2594397"/>
            <a:ext cx="2309869" cy="364088"/>
          </a:xfrm>
          <a:prstGeom prst="rect">
            <a:avLst/>
          </a:prstGeom>
          <a:noFill/>
          <a:ln>
            <a:noFill/>
          </a:ln>
        </p:spPr>
      </p:pic>
      <p:sp>
        <p:nvSpPr>
          <p:cNvPr id="181" name="Google Shape;181;p21"/>
          <p:cNvSpPr txBox="1"/>
          <p:nvPr>
            <p:ph idx="1" type="body"/>
          </p:nvPr>
        </p:nvSpPr>
        <p:spPr>
          <a:xfrm>
            <a:off x="512125" y="3082050"/>
            <a:ext cx="7960200" cy="642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Clr>
                <a:schemeClr val="dk1"/>
              </a:buClr>
              <a:buSzPts val="1100"/>
              <a:buFont typeface="Arial"/>
              <a:buNone/>
            </a:pPr>
            <a:r>
              <a:rPr lang="es" sz="1500"/>
              <a:t>Utilizando el </a:t>
            </a:r>
            <a:r>
              <a:rPr lang="es" sz="1500"/>
              <a:t>atributo</a:t>
            </a:r>
            <a:r>
              <a:rPr lang="es" sz="1500"/>
              <a:t> </a:t>
            </a:r>
            <a:r>
              <a:rPr b="1" lang="es" sz="1500"/>
              <a:t>style </a:t>
            </a:r>
            <a:r>
              <a:rPr lang="es" sz="1500"/>
              <a:t>dentro de la etiqueta le proporcionamos estilo al párrafo. Se pueden utilizar a la vez varias parejas de: </a:t>
            </a:r>
            <a:r>
              <a:rPr b="1" lang="es" sz="1500"/>
              <a:t>propiedad: valor</a:t>
            </a:r>
            <a:endParaRPr b="1" sz="1500"/>
          </a:p>
        </p:txBody>
      </p:sp>
      <p:pic>
        <p:nvPicPr>
          <p:cNvPr id="182" name="Google Shape;182;p21"/>
          <p:cNvPicPr preferRelativeResize="0"/>
          <p:nvPr/>
        </p:nvPicPr>
        <p:blipFill>
          <a:blip r:embed="rId4">
            <a:alphaModFix/>
          </a:blip>
          <a:stretch>
            <a:fillRect/>
          </a:stretch>
        </p:blipFill>
        <p:spPr>
          <a:xfrm>
            <a:off x="512125" y="2077550"/>
            <a:ext cx="7960201" cy="311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 incorporamos CSS?</a:t>
            </a:r>
            <a:endParaRPr/>
          </a:p>
        </p:txBody>
      </p:sp>
      <p:sp>
        <p:nvSpPr>
          <p:cNvPr id="188" name="Google Shape;188;p22"/>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Clr>
                <a:schemeClr val="dk1"/>
              </a:buClr>
              <a:buSzPts val="1100"/>
              <a:buFont typeface="Arial"/>
              <a:buNone/>
            </a:pPr>
            <a:r>
              <a:rPr b="1" lang="es" sz="1500"/>
              <a:t>CSS Interno</a:t>
            </a:r>
            <a:r>
              <a:rPr lang="es" sz="1500"/>
              <a:t>: Incluimos la etiqueta </a:t>
            </a:r>
            <a:r>
              <a:rPr b="1" lang="es" sz="1500"/>
              <a:t>&lt;style&gt;</a:t>
            </a:r>
            <a:r>
              <a:rPr lang="es" sz="1500"/>
              <a:t> dentro del </a:t>
            </a:r>
            <a:r>
              <a:rPr b="1" lang="es" sz="1500"/>
              <a:t>&lt;head&gt;</a:t>
            </a:r>
            <a:r>
              <a:rPr lang="es" sz="1500"/>
              <a:t> en nuestro documento. Opción menos recomendable:</a:t>
            </a:r>
            <a:endParaRPr sz="1500"/>
          </a:p>
        </p:txBody>
      </p:sp>
      <p:pic>
        <p:nvPicPr>
          <p:cNvPr id="189" name="Google Shape;189;p22"/>
          <p:cNvPicPr preferRelativeResize="0"/>
          <p:nvPr/>
        </p:nvPicPr>
        <p:blipFill>
          <a:blip r:embed="rId3">
            <a:alphaModFix/>
          </a:blip>
          <a:stretch>
            <a:fillRect/>
          </a:stretch>
        </p:blipFill>
        <p:spPr>
          <a:xfrm>
            <a:off x="723075" y="2060025"/>
            <a:ext cx="2767900" cy="1442275"/>
          </a:xfrm>
          <a:prstGeom prst="rect">
            <a:avLst/>
          </a:prstGeom>
          <a:noFill/>
          <a:ln>
            <a:noFill/>
          </a:ln>
        </p:spPr>
      </p:pic>
      <p:pic>
        <p:nvPicPr>
          <p:cNvPr id="190" name="Google Shape;190;p22"/>
          <p:cNvPicPr preferRelativeResize="0"/>
          <p:nvPr/>
        </p:nvPicPr>
        <p:blipFill rotWithShape="1">
          <a:blip r:embed="rId4">
            <a:alphaModFix/>
          </a:blip>
          <a:srcRect b="23750" l="0" r="0" t="17182"/>
          <a:stretch/>
        </p:blipFill>
        <p:spPr>
          <a:xfrm>
            <a:off x="4066950" y="2494801"/>
            <a:ext cx="3940350" cy="527575"/>
          </a:xfrm>
          <a:prstGeom prst="rect">
            <a:avLst/>
          </a:prstGeom>
          <a:noFill/>
          <a:ln>
            <a:noFill/>
          </a:ln>
        </p:spPr>
      </p:pic>
      <p:sp>
        <p:nvSpPr>
          <p:cNvPr id="191" name="Google Shape;191;p22"/>
          <p:cNvSpPr txBox="1"/>
          <p:nvPr>
            <p:ph idx="1" type="body"/>
          </p:nvPr>
        </p:nvSpPr>
        <p:spPr>
          <a:xfrm>
            <a:off x="434700" y="3750525"/>
            <a:ext cx="8104800" cy="642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Clr>
                <a:schemeClr val="dk1"/>
              </a:buClr>
              <a:buSzPts val="1100"/>
              <a:buFont typeface="Arial"/>
              <a:buNone/>
            </a:pPr>
            <a:r>
              <a:rPr lang="es" sz="1500"/>
              <a:t>En el ejemplo anterior t</a:t>
            </a:r>
            <a:r>
              <a:rPr lang="es" sz="1500"/>
              <a:t>odas las etiquetas </a:t>
            </a:r>
            <a:r>
              <a:rPr b="1" lang="es" sz="1500"/>
              <a:t>&lt;h1&gt;</a:t>
            </a:r>
            <a:r>
              <a:rPr lang="es" sz="1500"/>
              <a:t> tendrán color de fuente blanco y  fondo de color rojo.</a:t>
            </a:r>
            <a:endParaRPr i="1"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 incorporamos CSS?</a:t>
            </a:r>
            <a:endParaRPr/>
          </a:p>
        </p:txBody>
      </p:sp>
      <p:sp>
        <p:nvSpPr>
          <p:cNvPr id="197" name="Google Shape;197;p23"/>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Clr>
                <a:schemeClr val="dk1"/>
              </a:buClr>
              <a:buSzPts val="1100"/>
              <a:buFont typeface="Arial"/>
              <a:buNone/>
            </a:pPr>
            <a:r>
              <a:rPr b="1" lang="es" sz="1500"/>
              <a:t>CSS Externo</a:t>
            </a:r>
            <a:r>
              <a:rPr lang="es" sz="1500"/>
              <a:t>: En el </a:t>
            </a:r>
            <a:r>
              <a:rPr b="1" i="1" lang="es" sz="1500"/>
              <a:t>head </a:t>
            </a:r>
            <a:r>
              <a:rPr lang="es" sz="1500"/>
              <a:t>del documento HTML tenemos que incluir una referencia al archivo .css dentro del elemento </a:t>
            </a:r>
            <a:r>
              <a:rPr i="1" lang="es" sz="1500"/>
              <a:t>&lt;link&gt;</a:t>
            </a:r>
            <a:r>
              <a:rPr lang="es" sz="1500"/>
              <a:t>. Es la forma más recomendada.</a:t>
            </a:r>
            <a:endParaRPr sz="1500"/>
          </a:p>
        </p:txBody>
      </p:sp>
      <p:pic>
        <p:nvPicPr>
          <p:cNvPr id="198" name="Google Shape;198;p23"/>
          <p:cNvPicPr preferRelativeResize="0"/>
          <p:nvPr/>
        </p:nvPicPr>
        <p:blipFill>
          <a:blip r:embed="rId3">
            <a:alphaModFix/>
          </a:blip>
          <a:stretch>
            <a:fillRect/>
          </a:stretch>
        </p:blipFill>
        <p:spPr>
          <a:xfrm>
            <a:off x="2292438" y="1914676"/>
            <a:ext cx="4861275" cy="419775"/>
          </a:xfrm>
          <a:prstGeom prst="rect">
            <a:avLst/>
          </a:prstGeom>
          <a:noFill/>
          <a:ln>
            <a:noFill/>
          </a:ln>
        </p:spPr>
      </p:pic>
      <p:sp>
        <p:nvSpPr>
          <p:cNvPr id="199" name="Google Shape;199;p23"/>
          <p:cNvSpPr txBox="1"/>
          <p:nvPr>
            <p:ph idx="1" type="body"/>
          </p:nvPr>
        </p:nvSpPr>
        <p:spPr>
          <a:xfrm>
            <a:off x="423300" y="2261850"/>
            <a:ext cx="8280000" cy="233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s" sz="1500"/>
              <a:t>La referencia al archivo externo debe incluir </a:t>
            </a:r>
            <a:r>
              <a:rPr b="1" i="1" lang="es" sz="1500"/>
              <a:t>la ruta completa, el nombre del archivo y su extensión</a:t>
            </a:r>
            <a:r>
              <a:rPr lang="es" sz="1500"/>
              <a:t> si se encuentra en alguna subcarpeta dentro del proyecto.</a:t>
            </a:r>
            <a:endParaRPr sz="1500"/>
          </a:p>
          <a:p>
            <a:pPr indent="0" lvl="0" marL="0" rtl="0" algn="l">
              <a:lnSpc>
                <a:spcPct val="95000"/>
              </a:lnSpc>
              <a:spcBef>
                <a:spcPts val="1200"/>
              </a:spcBef>
              <a:spcAft>
                <a:spcPts val="0"/>
              </a:spcAft>
              <a:buClr>
                <a:schemeClr val="dk1"/>
              </a:buClr>
              <a:buSzPts val="1100"/>
              <a:buFont typeface="Arial"/>
              <a:buNone/>
            </a:pPr>
            <a:r>
              <a:rPr lang="es" sz="1500"/>
              <a:t>En caso de que el archivo de estilos se encuentre en la misma carpeta que el documento HTML, </a:t>
            </a:r>
            <a:r>
              <a:rPr lang="es" sz="1500"/>
              <a:t>únicamente</a:t>
            </a:r>
            <a:r>
              <a:rPr lang="es" sz="1500"/>
              <a:t> se debe </a:t>
            </a:r>
            <a:r>
              <a:rPr lang="es" sz="1500"/>
              <a:t>incluir el</a:t>
            </a:r>
            <a:r>
              <a:rPr b="1" i="1" lang="es" sz="1500"/>
              <a:t> nombre del archivo y su extensión.</a:t>
            </a:r>
            <a:r>
              <a:rPr lang="es" sz="1500"/>
              <a:t> </a:t>
            </a:r>
            <a:r>
              <a:rPr b="1" i="1" lang="es" sz="1500"/>
              <a:t> </a:t>
            </a:r>
            <a:r>
              <a:rPr lang="es" sz="1500"/>
              <a:t>Recordemos que es aconsejable mantener estos archivos (CSS y HTML) en carpetas separadas.</a:t>
            </a:r>
            <a:endParaRPr sz="1500"/>
          </a:p>
          <a:p>
            <a:pPr indent="0" lvl="0" marL="0" rtl="0" algn="l">
              <a:lnSpc>
                <a:spcPct val="95000"/>
              </a:lnSpc>
              <a:spcBef>
                <a:spcPts val="1200"/>
              </a:spcBef>
              <a:spcAft>
                <a:spcPts val="1200"/>
              </a:spcAft>
              <a:buClr>
                <a:schemeClr val="dk1"/>
              </a:buClr>
              <a:buSzPts val="1100"/>
              <a:buFont typeface="Arial"/>
              <a:buNone/>
            </a:pPr>
            <a:r>
              <a:rPr lang="es" sz="1500"/>
              <a:t>Por e</a:t>
            </a:r>
            <a:r>
              <a:rPr lang="es" sz="1500"/>
              <a:t>jemplo: </a:t>
            </a:r>
            <a:r>
              <a:rPr lang="es" sz="1500">
                <a:latin typeface="Consolas"/>
                <a:ea typeface="Consolas"/>
                <a:cs typeface="Consolas"/>
                <a:sym typeface="Consolas"/>
              </a:rPr>
              <a:t>href="css/estilos.css"</a:t>
            </a:r>
            <a:r>
              <a:rPr lang="es" sz="1500"/>
              <a:t> o </a:t>
            </a:r>
            <a:r>
              <a:rPr lang="es" sz="1500">
                <a:latin typeface="Consolas"/>
                <a:ea typeface="Consolas"/>
                <a:cs typeface="Consolas"/>
                <a:sym typeface="Consolas"/>
              </a:rPr>
              <a:t>href="estilos.css"</a:t>
            </a:r>
            <a:endParaRPr sz="15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Estructura</a:t>
            </a:r>
            <a:endParaRPr/>
          </a:p>
        </p:txBody>
      </p:sp>
      <p:sp>
        <p:nvSpPr>
          <p:cNvPr id="205" name="Google Shape;205;p24"/>
          <p:cNvSpPr txBox="1"/>
          <p:nvPr>
            <p:ph idx="1" type="body"/>
          </p:nvPr>
        </p:nvSpPr>
        <p:spPr>
          <a:xfrm>
            <a:off x="432025" y="1170125"/>
            <a:ext cx="8280000" cy="3452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b="1" lang="es" sz="1500"/>
              <a:t>Selector (1): </a:t>
            </a:r>
            <a:r>
              <a:rPr lang="es" sz="1500"/>
              <a:t>Indica el elemento al cual vamos a aplicar una regla de estilo.</a:t>
            </a:r>
            <a:endParaRPr sz="1500"/>
          </a:p>
          <a:p>
            <a:pPr indent="0" lvl="0" marL="0" rtl="0" algn="l">
              <a:lnSpc>
                <a:spcPct val="95000"/>
              </a:lnSpc>
              <a:spcBef>
                <a:spcPts val="0"/>
              </a:spcBef>
              <a:spcAft>
                <a:spcPts val="0"/>
              </a:spcAft>
              <a:buClr>
                <a:schemeClr val="dk1"/>
              </a:buClr>
              <a:buSzPts val="1100"/>
              <a:buFont typeface="Arial"/>
              <a:buNone/>
            </a:pPr>
            <a:r>
              <a:rPr b="1" lang="es" sz="1500"/>
              <a:t>Propiedad (2) </a:t>
            </a:r>
            <a:r>
              <a:rPr b="1" lang="es" sz="1500"/>
              <a:t>y Valor (3)</a:t>
            </a:r>
            <a:r>
              <a:rPr b="1" lang="es" sz="1500"/>
              <a:t>: </a:t>
            </a:r>
            <a:r>
              <a:rPr lang="es" sz="1500"/>
              <a:t>Especifica qué característica voy a afectar de un elemento y qué valor tomará.</a:t>
            </a:r>
            <a:endParaRPr sz="1500"/>
          </a:p>
          <a:p>
            <a:pPr indent="0" lvl="0" marL="0" rtl="0" algn="l">
              <a:lnSpc>
                <a:spcPct val="95000"/>
              </a:lnSpc>
              <a:spcBef>
                <a:spcPts val="0"/>
              </a:spcBef>
              <a:spcAft>
                <a:spcPts val="0"/>
              </a:spcAft>
              <a:buClr>
                <a:schemeClr val="dk1"/>
              </a:buClr>
              <a:buSzPts val="1100"/>
              <a:buFont typeface="Arial"/>
              <a:buNone/>
            </a:pPr>
            <a:r>
              <a:rPr b="1" lang="es" sz="1500"/>
              <a:t>Bloque de declaración (4): </a:t>
            </a:r>
            <a:r>
              <a:rPr lang="es" sz="1500"/>
              <a:t>Indica el estilo que le daremos al selector.</a:t>
            </a:r>
            <a:endParaRPr sz="1500"/>
          </a:p>
        </p:txBody>
      </p:sp>
      <p:pic>
        <p:nvPicPr>
          <p:cNvPr id="206" name="Google Shape;206;p24"/>
          <p:cNvPicPr preferRelativeResize="0"/>
          <p:nvPr/>
        </p:nvPicPr>
        <p:blipFill>
          <a:blip r:embed="rId3">
            <a:alphaModFix/>
          </a:blip>
          <a:stretch>
            <a:fillRect/>
          </a:stretch>
        </p:blipFill>
        <p:spPr>
          <a:xfrm>
            <a:off x="1251025" y="2383000"/>
            <a:ext cx="3438525" cy="1590675"/>
          </a:xfrm>
          <a:prstGeom prst="rect">
            <a:avLst/>
          </a:prstGeom>
          <a:noFill/>
          <a:ln>
            <a:noFill/>
          </a:ln>
        </p:spPr>
      </p:pic>
      <p:pic>
        <p:nvPicPr>
          <p:cNvPr id="207" name="Google Shape;207;p24"/>
          <p:cNvPicPr preferRelativeResize="0"/>
          <p:nvPr/>
        </p:nvPicPr>
        <p:blipFill>
          <a:blip r:embed="rId4">
            <a:alphaModFix/>
          </a:blip>
          <a:stretch>
            <a:fillRect/>
          </a:stretch>
        </p:blipFill>
        <p:spPr>
          <a:xfrm>
            <a:off x="4981775" y="2452913"/>
            <a:ext cx="3009900" cy="1219200"/>
          </a:xfrm>
          <a:prstGeom prst="rect">
            <a:avLst/>
          </a:prstGeom>
          <a:noFill/>
          <a:ln>
            <a:noFill/>
          </a:ln>
        </p:spPr>
      </p:pic>
      <p:sp>
        <p:nvSpPr>
          <p:cNvPr id="208" name="Google Shape;208;p24"/>
          <p:cNvSpPr txBox="1"/>
          <p:nvPr>
            <p:ph idx="1" type="body"/>
          </p:nvPr>
        </p:nvSpPr>
        <p:spPr>
          <a:xfrm>
            <a:off x="1303375" y="2021200"/>
            <a:ext cx="546900" cy="3618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Clr>
                <a:schemeClr val="dk1"/>
              </a:buClr>
              <a:buSzPts val="1100"/>
              <a:buFont typeface="Arial"/>
              <a:buNone/>
            </a:pPr>
            <a:r>
              <a:rPr b="1" lang="es" sz="1500"/>
              <a:t>(1)</a:t>
            </a:r>
            <a:endParaRPr b="1" sz="1500"/>
          </a:p>
        </p:txBody>
      </p:sp>
      <p:sp>
        <p:nvSpPr>
          <p:cNvPr id="209" name="Google Shape;209;p24"/>
          <p:cNvSpPr txBox="1"/>
          <p:nvPr>
            <p:ph idx="1" type="body"/>
          </p:nvPr>
        </p:nvSpPr>
        <p:spPr>
          <a:xfrm>
            <a:off x="2112375" y="2390850"/>
            <a:ext cx="546900" cy="3618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Clr>
                <a:schemeClr val="dk1"/>
              </a:buClr>
              <a:buSzPts val="1100"/>
              <a:buFont typeface="Arial"/>
              <a:buNone/>
            </a:pPr>
            <a:r>
              <a:rPr b="1" lang="es" sz="1500">
                <a:solidFill>
                  <a:schemeClr val="lt1"/>
                </a:solidFill>
              </a:rPr>
              <a:t>(2)</a:t>
            </a:r>
            <a:endParaRPr b="1" sz="1500">
              <a:solidFill>
                <a:schemeClr val="lt1"/>
              </a:solidFill>
            </a:endParaRPr>
          </a:p>
        </p:txBody>
      </p:sp>
      <p:sp>
        <p:nvSpPr>
          <p:cNvPr id="210" name="Google Shape;210;p24"/>
          <p:cNvSpPr txBox="1"/>
          <p:nvPr>
            <p:ph idx="1" type="body"/>
          </p:nvPr>
        </p:nvSpPr>
        <p:spPr>
          <a:xfrm>
            <a:off x="3091150" y="2390850"/>
            <a:ext cx="546900" cy="3618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Clr>
                <a:schemeClr val="dk1"/>
              </a:buClr>
              <a:buSzPts val="1100"/>
              <a:buFont typeface="Arial"/>
              <a:buNone/>
            </a:pPr>
            <a:r>
              <a:rPr b="1" lang="es" sz="1500">
                <a:solidFill>
                  <a:schemeClr val="lt1"/>
                </a:solidFill>
              </a:rPr>
              <a:t>(3)</a:t>
            </a:r>
            <a:endParaRPr b="1" sz="1500">
              <a:solidFill>
                <a:schemeClr val="lt1"/>
              </a:solidFill>
            </a:endParaRPr>
          </a:p>
        </p:txBody>
      </p:sp>
      <p:sp>
        <p:nvSpPr>
          <p:cNvPr id="211" name="Google Shape;211;p24"/>
          <p:cNvSpPr txBox="1"/>
          <p:nvPr>
            <p:ph idx="1" type="body"/>
          </p:nvPr>
        </p:nvSpPr>
        <p:spPr>
          <a:xfrm>
            <a:off x="3023825" y="3535675"/>
            <a:ext cx="546900" cy="3618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Clr>
                <a:schemeClr val="dk1"/>
              </a:buClr>
              <a:buSzPts val="1100"/>
              <a:buFont typeface="Arial"/>
              <a:buNone/>
            </a:pPr>
            <a:r>
              <a:rPr b="1" lang="es" sz="1500">
                <a:solidFill>
                  <a:schemeClr val="lt1"/>
                </a:solidFill>
              </a:rPr>
              <a:t>(4)</a:t>
            </a:r>
            <a:endParaRPr b="1" sz="1500">
              <a:solidFill>
                <a:schemeClr val="lt1"/>
              </a:solidFill>
            </a:endParaRPr>
          </a:p>
        </p:txBody>
      </p:sp>
      <p:sp>
        <p:nvSpPr>
          <p:cNvPr id="212" name="Google Shape;212;p24"/>
          <p:cNvSpPr/>
          <p:nvPr/>
        </p:nvSpPr>
        <p:spPr>
          <a:xfrm rot="5400000">
            <a:off x="3186000" y="2237675"/>
            <a:ext cx="159900" cy="2556600"/>
          </a:xfrm>
          <a:prstGeom prst="rightBrace">
            <a:avLst>
              <a:gd fmla="val 50000" name="adj1"/>
              <a:gd fmla="val 5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txBox="1"/>
          <p:nvPr>
            <p:ph idx="1" type="body"/>
          </p:nvPr>
        </p:nvSpPr>
        <p:spPr>
          <a:xfrm>
            <a:off x="432025" y="3881125"/>
            <a:ext cx="8382900" cy="818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s" sz="1500"/>
              <a:t>Los estilos se </a:t>
            </a:r>
            <a:r>
              <a:rPr b="1" lang="es" sz="1500"/>
              <a:t>heredan</a:t>
            </a:r>
            <a:r>
              <a:rPr b="1" lang="es" sz="1500"/>
              <a:t> </a:t>
            </a:r>
            <a:r>
              <a:rPr lang="es" sz="1500"/>
              <a:t>de una etiqueta a otra. Si tenemos declarado en el </a:t>
            </a:r>
            <a:r>
              <a:rPr b="1" lang="es" sz="1500"/>
              <a:t>&lt;body&gt;</a:t>
            </a:r>
            <a:r>
              <a:rPr lang="es" sz="1500"/>
              <a:t> unos estilos, en muchos casos, estas declaraciones también afectarán a etiquetas que estén dentro del </a:t>
            </a:r>
            <a:r>
              <a:rPr b="1" lang="es" sz="1500"/>
              <a:t>body</a:t>
            </a:r>
            <a:r>
              <a:rPr lang="es" sz="1500"/>
              <a:t>.</a:t>
            </a:r>
            <a:endParaRPr sz="1500"/>
          </a:p>
          <a:p>
            <a:pPr indent="0" lvl="0" marL="0" rtl="0" algn="l">
              <a:lnSpc>
                <a:spcPct val="95000"/>
              </a:lnSpc>
              <a:spcBef>
                <a:spcPts val="0"/>
              </a:spcBef>
              <a:spcAft>
                <a:spcPts val="0"/>
              </a:spcAft>
              <a:buClr>
                <a:schemeClr val="dk1"/>
              </a:buClr>
              <a:buSzPts val="1100"/>
              <a:buFont typeface="Arial"/>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