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 SemiBold"/>
      <p:regular r:id="rId28"/>
      <p:bold r:id="rId29"/>
      <p:italic r:id="rId30"/>
      <p:boldItalic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Montserrat Medium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Medium-italic.fntdata"/><Relationship Id="rId41" Type="http://schemas.openxmlformats.org/officeDocument/2006/relationships/font" Target="fonts/MontserratMedium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Medium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SemiBold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SemiBold-boldItalic.fntdata"/><Relationship Id="rId30" Type="http://schemas.openxmlformats.org/officeDocument/2006/relationships/font" Target="fonts/MontserratSemiBold-italic.fntdata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schools.com/tags/tryit.asp?filename=tryhtml_table_test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schools.com/html/html_favicon.asp" TargetMode="External"/><Relationship Id="rId3" Type="http://schemas.openxmlformats.org/officeDocument/2006/relationships/hyperlink" Target="https://favicon.io/emoji-favicons/avocado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f8d3f1cc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f8d3f1cc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29d2be20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429d2be20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429d2be20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429d2be20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29d2be202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429d2be202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7138eaea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37138eaea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https://www.w3schools.com/tags/tryit.asp?filename=tryhtml_table_test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ddf4f3d8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fddf4f3d8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ddf4f3d8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fddf4f3d8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29d2be202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429d2be202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429d2be202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429d2be202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429d2be202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429d2be202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3fa872340e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3fa872340e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36fa3905a_1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436fa3905a_1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36fa3905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436fa3905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36fa3905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36fa3905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23fdbe0d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423fdbe0d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429d2be20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429d2be20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429d2be20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429d2be20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https://www.w3schools.com/html/html_favicon.asp</a:t>
            </a:r>
            <a:r>
              <a:rPr lang="es"/>
              <a:t> </a:t>
            </a:r>
            <a:br>
              <a:rPr lang="es"/>
            </a:br>
            <a:r>
              <a:rPr lang="es" sz="1000" u="sng">
                <a:solidFill>
                  <a:srgbClr val="1967D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https://favicon.io/emoji-favicons/avocado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29d2be20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429d2be20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f8d3f1cc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f8d3f1cc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google.com.ar/maps" TargetMode="External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validator.w3.org/#validate_by_input" TargetMode="External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validator.w3.or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3.png"/><Relationship Id="rId5" Type="http://schemas.openxmlformats.org/officeDocument/2006/relationships/image" Target="../media/image19.png"/><Relationship Id="rId6" Type="http://schemas.openxmlformats.org/officeDocument/2006/relationships/hyperlink" Target="https://convertico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w3schools.com/tags/att_audio_preload.asp" TargetMode="External"/><Relationship Id="rId4" Type="http://schemas.openxmlformats.org/officeDocument/2006/relationships/hyperlink" Target="https://www.w3schools.com/tags/att_audio_src.asp" TargetMode="External"/><Relationship Id="rId9" Type="http://schemas.openxmlformats.org/officeDocument/2006/relationships/hyperlink" Target="https://www.w3schools.com/tags/tag_audio.asp" TargetMode="External"/><Relationship Id="rId5" Type="http://schemas.openxmlformats.org/officeDocument/2006/relationships/hyperlink" Target="https://www.w3schools.com/tags/att_audio_controls.asp" TargetMode="External"/><Relationship Id="rId6" Type="http://schemas.openxmlformats.org/officeDocument/2006/relationships/hyperlink" Target="https://www.w3schools.com/tags/att_audio_autoplay.asp" TargetMode="External"/><Relationship Id="rId7" Type="http://schemas.openxmlformats.org/officeDocument/2006/relationships/hyperlink" Target="https://www.w3schools.com/tags/att_audio_loop.asp" TargetMode="External"/><Relationship Id="rId8" Type="http://schemas.openxmlformats.org/officeDocument/2006/relationships/hyperlink" Target="https://www.w3schools.com/tags/att_audio_muted.as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w3schools.com/tags/att_video_controls.asp" TargetMode="External"/><Relationship Id="rId4" Type="http://schemas.openxmlformats.org/officeDocument/2006/relationships/hyperlink" Target="https://www.w3schools.com/tags/att_video_poster.asp" TargetMode="External"/><Relationship Id="rId5" Type="http://schemas.openxmlformats.org/officeDocument/2006/relationships/hyperlink" Target="https://www.w3schools.com/tags/att_video_height.asp" TargetMode="External"/><Relationship Id="rId6" Type="http://schemas.openxmlformats.org/officeDocument/2006/relationships/hyperlink" Target="https://www.w3schools.com/tags/att_video_width.asp" TargetMode="External"/><Relationship Id="rId7" Type="http://schemas.openxmlformats.org/officeDocument/2006/relationships/hyperlink" Target="https://www.w3schools.com/tags/tag_video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/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FULL STACK PYTHON</a:t>
            </a:r>
            <a:endParaRPr b="1" sz="3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Clase </a:t>
            </a:r>
            <a:r>
              <a:rPr b="1" lang="es" sz="3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sz="3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HTML </a:t>
            </a:r>
            <a:r>
              <a:rPr lang="es" sz="25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</a:t>
            </a:r>
            <a:endParaRPr sz="2500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Iframe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432025" y="1152475"/>
            <a:ext cx="8280000" cy="13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Se utiliza para incrustar otro documento HTML que se cargará en forma independiente en la página actual. Podemos agregar: contenidos de terceros, interfaces de usuario, videos de YouTube, mapas de Google Maps y banners de publicidad desde otro sitio.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00" y="2470375"/>
            <a:ext cx="8420200" cy="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432025" y="3152150"/>
            <a:ext cx="8280000" cy="13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width</a:t>
            </a:r>
            <a:r>
              <a:rPr b="1" lang="es"/>
              <a:t> y height</a:t>
            </a:r>
            <a:r>
              <a:rPr lang="es"/>
              <a:t>: ancho y alto.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frameborder</a:t>
            </a:r>
            <a:r>
              <a:rPr lang="es"/>
              <a:t>: 0: sin borde y 1: con borde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scrolling</a:t>
            </a:r>
            <a:r>
              <a:rPr lang="es"/>
              <a:t>: habilita las barras de desplazamiento si el contenido no cabe en el iframe. Con “yes” aparecen siempre, con “auto” aparecen sólo si es necesario y con “no” no aparecerán nunca.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Iframe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311700" y="1152475"/>
            <a:ext cx="516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Mapas de Google:</a:t>
            </a:r>
            <a:endParaRPr b="1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Ingresar a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https://www.google.com.ar/maps</a:t>
            </a:r>
            <a:r>
              <a:rPr lang="es"/>
              <a:t> </a:t>
            </a:r>
            <a:endParaRPr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Buscar una dirección (ej: Pueyrredón 400).</a:t>
            </a:r>
            <a:endParaRPr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Compartir – Insertar un mapa – Copiar HTML.</a:t>
            </a:r>
            <a:endParaRPr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Pegar el código en nuestro editor.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Videos de YouTube:</a:t>
            </a:r>
            <a:endParaRPr b="1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Buscar un video en YouTube</a:t>
            </a:r>
            <a:endParaRPr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Clic derecho en el video - Copiar código de inserción.</a:t>
            </a:r>
            <a:endParaRPr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Pegar el código en nuestro editor.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También podremos colocar otros mapas gratuitos, contenido de Spotify, Vimeo e inclusive incrustar otras páginas web,</a:t>
            </a:r>
            <a:endParaRPr/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2925" y="1081375"/>
            <a:ext cx="1553250" cy="348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Tablas</a:t>
            </a:r>
            <a:endParaRPr/>
          </a:p>
        </p:txBody>
      </p:sp>
      <p:sp>
        <p:nvSpPr>
          <p:cNvPr id="226" name="Google Shape;226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Tablas</a:t>
            </a:r>
            <a:endParaRPr/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00" y="2369450"/>
            <a:ext cx="3820175" cy="180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311700" y="1152475"/>
            <a:ext cx="8046600" cy="10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Las tablas se usan </a:t>
            </a:r>
            <a:r>
              <a:rPr b="1" lang="es" sz="1400"/>
              <a:t>para representar datos</a:t>
            </a:r>
            <a:r>
              <a:rPr lang="es" sz="1400"/>
              <a:t>.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El ejemplo más común de tablas son los documentos de Excel.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En HTML hay que definir una etiqueta para cada parte de la tabla.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Las tablas no se usan para maquetar (hoy se maqueta por CSS).</a:t>
            </a:r>
            <a:endParaRPr sz="1400"/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4402100" y="2669875"/>
            <a:ext cx="4349700" cy="12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&lt;table&gt;</a:t>
            </a:r>
            <a:r>
              <a:rPr lang="es" sz="1400"/>
              <a:t>: Representa a todo el elemento tabla.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&lt;tr&gt;</a:t>
            </a:r>
            <a:r>
              <a:rPr lang="es" sz="1400"/>
              <a:t>: </a:t>
            </a:r>
            <a:r>
              <a:rPr i="1" lang="es" sz="1400"/>
              <a:t>Table row</a:t>
            </a:r>
            <a:r>
              <a:rPr lang="es" sz="1400"/>
              <a:t>: representa una fila o registro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&lt;td&gt;</a:t>
            </a:r>
            <a:r>
              <a:rPr lang="es" sz="1400"/>
              <a:t>: </a:t>
            </a:r>
            <a:r>
              <a:rPr i="1" lang="es" sz="1400"/>
              <a:t>Table data cell</a:t>
            </a:r>
            <a:r>
              <a:rPr lang="es" sz="1400"/>
              <a:t>: representa a cada celda.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&lt;th&gt;</a:t>
            </a:r>
            <a:r>
              <a:rPr lang="es" sz="1400"/>
              <a:t>: </a:t>
            </a:r>
            <a:r>
              <a:rPr i="1" lang="es" sz="1400"/>
              <a:t>Table header</a:t>
            </a:r>
            <a:r>
              <a:rPr lang="es" sz="1400"/>
              <a:t>: representa a una celda de encabezado.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Tablas | Estructura básica</a:t>
            </a:r>
            <a:endParaRPr/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663" y="1178575"/>
            <a:ext cx="2785978" cy="336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6016" y="1460150"/>
            <a:ext cx="2352675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5599363" y="3107975"/>
            <a:ext cx="2466000" cy="13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Tabla de 3 </a:t>
            </a:r>
            <a:r>
              <a:rPr b="1" lang="es"/>
              <a:t>&lt;tr&gt;</a:t>
            </a:r>
            <a:r>
              <a:rPr lang="es"/>
              <a:t> (filas), de las cuales una de ellas tiene encabezado </a:t>
            </a:r>
            <a:r>
              <a:rPr b="1" lang="es"/>
              <a:t>&lt;th&gt;</a:t>
            </a:r>
            <a:r>
              <a:rPr lang="es"/>
              <a:t> y dos columnas, dadas por los </a:t>
            </a:r>
            <a:r>
              <a:rPr b="1" lang="es"/>
              <a:t>&lt;td&gt;</a:t>
            </a:r>
            <a:endParaRPr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Tablas | Colspan y Rowspan</a:t>
            </a:r>
            <a:endParaRPr/>
          </a:p>
        </p:txBody>
      </p:sp>
      <p:sp>
        <p:nvSpPr>
          <p:cNvPr id="248" name="Google Shape;248;p30"/>
          <p:cNvSpPr txBox="1"/>
          <p:nvPr>
            <p:ph idx="1" type="body"/>
          </p:nvPr>
        </p:nvSpPr>
        <p:spPr>
          <a:xfrm>
            <a:off x="357750" y="1095600"/>
            <a:ext cx="4326600" cy="3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Son atributos que permiten que una celda ocupe más de una columna o más de una fila. Es lo que comúnmente llamamos “combinar celdas”.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Las columnas (td) siempre van dentro de las filas (tr). Si queremos agrupar celdas de una misma celda o columna hay que agregar los siguientes atributos: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 sz="1400"/>
              <a:t>colspan </a:t>
            </a:r>
            <a:r>
              <a:rPr lang="es" sz="1400"/>
              <a:t>(column span = número de celdas a abarcar)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 sz="1400"/>
              <a:t>rowspan </a:t>
            </a:r>
            <a:r>
              <a:rPr lang="es" sz="1400"/>
              <a:t>(row span = número de celdas a abarcar).</a:t>
            </a:r>
            <a:endParaRPr sz="1400"/>
          </a:p>
        </p:txBody>
      </p:sp>
      <p:pic>
        <p:nvPicPr>
          <p:cNvPr id="249" name="Google Shape;2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775" y="1227400"/>
            <a:ext cx="2911391" cy="117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450" y="2487500"/>
            <a:ext cx="2488756" cy="22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4625" y="3478750"/>
            <a:ext cx="1617349" cy="11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Tablas | Colspan y </a:t>
            </a:r>
            <a:r>
              <a:rPr lang="es"/>
              <a:t>Rowspan</a:t>
            </a:r>
            <a:endParaRPr/>
          </a:p>
        </p:txBody>
      </p:sp>
      <p:pic>
        <p:nvPicPr>
          <p:cNvPr id="257" name="Google Shape;2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935" y="1178725"/>
            <a:ext cx="7132131" cy="352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Validar código HTML</a:t>
            </a:r>
            <a:endParaRPr/>
          </a:p>
        </p:txBody>
      </p:sp>
      <p:sp>
        <p:nvSpPr>
          <p:cNvPr id="263" name="Google Shape;263;p32"/>
          <p:cNvSpPr txBox="1"/>
          <p:nvPr>
            <p:ph idx="1" type="body"/>
          </p:nvPr>
        </p:nvSpPr>
        <p:spPr>
          <a:xfrm>
            <a:off x="432025" y="1304875"/>
            <a:ext cx="4022700" cy="32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Existen sitios para validar las páginas HTML. Ejemplo: </a:t>
            </a:r>
            <a:r>
              <a:rPr lang="es" u="sng">
                <a:solidFill>
                  <a:schemeClr val="hlink"/>
                </a:solidFill>
                <a:hlinkClick r:id="rId3"/>
              </a:rPr>
              <a:t>validator.w3.org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</a:t>
            </a:r>
            <a:r>
              <a:rPr lang="es"/>
              <a:t>opian el contenido de la página, la chequean, verifican los errores y corrigen.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Ahí se </a:t>
            </a:r>
            <a:r>
              <a:rPr lang="es"/>
              <a:t>usó</a:t>
            </a:r>
            <a:r>
              <a:rPr lang="es"/>
              <a:t> una etiqueta &lt;h7&gt; que no existe y aquí marca el error. Las advertencias se muestran en amarillo y los errores en rojo.</a:t>
            </a:r>
            <a:endParaRPr/>
          </a:p>
        </p:txBody>
      </p:sp>
      <p:pic>
        <p:nvPicPr>
          <p:cNvPr id="264" name="Google Shape;264;p32"/>
          <p:cNvPicPr preferRelativeResize="0"/>
          <p:nvPr/>
        </p:nvPicPr>
        <p:blipFill rotWithShape="1">
          <a:blip r:embed="rId4">
            <a:alphaModFix/>
          </a:blip>
          <a:srcRect b="0" l="0" r="31455" t="0"/>
          <a:stretch/>
        </p:blipFill>
        <p:spPr>
          <a:xfrm>
            <a:off x="4792200" y="1449925"/>
            <a:ext cx="4022700" cy="2952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Inspeccionar páginas</a:t>
            </a:r>
            <a:endParaRPr/>
          </a:p>
        </p:txBody>
      </p:sp>
      <p:sp>
        <p:nvSpPr>
          <p:cNvPr id="270" name="Google Shape;270;p33"/>
          <p:cNvSpPr txBox="1"/>
          <p:nvPr>
            <p:ph idx="1" type="body"/>
          </p:nvPr>
        </p:nvSpPr>
        <p:spPr>
          <a:xfrm>
            <a:off x="432025" y="1304875"/>
            <a:ext cx="3379800" cy="32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Se puede inspeccionar sitios web para corregir errores. Para hacer eso, se debe hacer clic con el botón derecho en la web y seleccionar Inspeccionar o presionar F12.</a:t>
            </a:r>
            <a:endParaRPr/>
          </a:p>
        </p:txBody>
      </p:sp>
      <p:pic>
        <p:nvPicPr>
          <p:cNvPr id="271" name="Google Shape;271;p33"/>
          <p:cNvPicPr preferRelativeResize="0"/>
          <p:nvPr/>
        </p:nvPicPr>
        <p:blipFill rotWithShape="1">
          <a:blip r:embed="rId3">
            <a:alphaModFix/>
          </a:blip>
          <a:srcRect b="0" l="0" r="50772" t="0"/>
          <a:stretch/>
        </p:blipFill>
        <p:spPr>
          <a:xfrm>
            <a:off x="4982575" y="1170125"/>
            <a:ext cx="3597499" cy="319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 para el </a:t>
            </a:r>
            <a:r>
              <a:rPr lang="es"/>
              <a:t>Proyecto</a:t>
            </a:r>
            <a:r>
              <a:rPr lang="es"/>
              <a:t>:</a:t>
            </a:r>
            <a:endParaRPr/>
          </a:p>
        </p:txBody>
      </p:sp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Familiarizarse con el uso de servicios hosting gratuitos.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Buscar e incorporar elementos necesarios mediante iframe.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Comprobar el código escrito en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https://validator.w3.org</a:t>
            </a:r>
            <a:r>
              <a:rPr lang="es"/>
              <a:t> o </a:t>
            </a:r>
            <a:r>
              <a:rPr lang="es"/>
              <a:t>similares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/>
              <a:t>Multimedia y Tablas</a:t>
            </a:r>
            <a:endParaRPr b="0"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813" y="2868475"/>
            <a:ext cx="71437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Realizar los Ejercicios obligatorios.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Muchas gracias por tu atención.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Nos vemos pronto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7" name="Google Shape;157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03</a:t>
            </a:r>
            <a:endParaRPr/>
          </a:p>
        </p:txBody>
      </p:sp>
      <p:sp>
        <p:nvSpPr>
          <p:cNvPr id="163" name="Google Shape;163;p19"/>
          <p:cNvSpPr txBox="1"/>
          <p:nvPr>
            <p:ph type="title"/>
          </p:nvPr>
        </p:nvSpPr>
        <p:spPr>
          <a:xfrm>
            <a:off x="1275675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02</a:t>
            </a:r>
            <a:endParaRPr/>
          </a:p>
        </p:txBody>
      </p:sp>
      <p:sp>
        <p:nvSpPr>
          <p:cNvPr id="164" name="Google Shape;164;p19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Clase 04</a:t>
            </a:r>
            <a:endParaRPr/>
          </a:p>
        </p:txBody>
      </p:sp>
      <p:sp>
        <p:nvSpPr>
          <p:cNvPr id="165" name="Google Shape;165;p19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HTML 2 - Continuando con HTML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Listas y enlaces.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Rutas absolutas y relativas.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Elementos en bloque y en línea.</a:t>
            </a:r>
            <a:endParaRPr b="1"/>
          </a:p>
        </p:txBody>
      </p:sp>
      <p:sp>
        <p:nvSpPr>
          <p:cNvPr id="166" name="Google Shape;166;p19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HTML 4 - </a:t>
            </a:r>
            <a:r>
              <a:rPr b="1" lang="es"/>
              <a:t>Formularios y subida al servidor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Formularios.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Etiquetas semánticas.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Subida a un hosting gratuito.</a:t>
            </a:r>
            <a:endParaRPr/>
          </a:p>
        </p:txBody>
      </p:sp>
      <p:sp>
        <p:nvSpPr>
          <p:cNvPr id="167" name="Google Shape;167;p19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HTML 3 - Multimedia y Tablas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Multimedia con HTML: imágenes, video, audio, iframes.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Tablas.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Herramienta de inspección.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Validación de nuestro HTML.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Multimedia con HTML </a:t>
            </a:r>
            <a:endParaRPr/>
          </a:p>
        </p:txBody>
      </p:sp>
      <p:sp>
        <p:nvSpPr>
          <p:cNvPr id="173" name="Google Shape;173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Imágenes, video, audio, iframes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Imágenes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320400" y="1095600"/>
            <a:ext cx="8503200" cy="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Para mostrar una imagen en una página tenemos dos formas de hacerlo. Una es usando el elemento </a:t>
            </a:r>
            <a:r>
              <a:rPr b="1" lang="es" sz="1400"/>
              <a:t>&lt;img/&gt;</a:t>
            </a:r>
            <a:r>
              <a:rPr lang="es" sz="1400"/>
              <a:t> y otras es mediante CSS (que veremos más adelante).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Esta etiqueta requiere de dos atributos obligatorios:  </a:t>
            </a:r>
            <a:r>
              <a:rPr b="1" lang="es" sz="1400"/>
              <a:t>src </a:t>
            </a:r>
            <a:r>
              <a:rPr lang="es" sz="1400"/>
              <a:t>(de </a:t>
            </a:r>
            <a:r>
              <a:rPr i="1" lang="es" sz="1400"/>
              <a:t>source</a:t>
            </a:r>
            <a:r>
              <a:rPr lang="es" sz="1400"/>
              <a:t>) y </a:t>
            </a:r>
            <a:r>
              <a:rPr b="1" lang="es" sz="1400"/>
              <a:t>alt </a:t>
            </a:r>
            <a:r>
              <a:rPr lang="es" sz="1400"/>
              <a:t>(de </a:t>
            </a:r>
            <a:r>
              <a:rPr i="1" lang="es" sz="1400"/>
              <a:t>alternative</a:t>
            </a:r>
            <a:r>
              <a:rPr lang="es" sz="1400"/>
              <a:t>).</a:t>
            </a:r>
            <a:endParaRPr sz="1400"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320400" y="2319575"/>
            <a:ext cx="8503200" cy="16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Utilizamos </a:t>
            </a:r>
            <a:r>
              <a:rPr b="1" lang="es" sz="1400"/>
              <a:t>alt</a:t>
            </a:r>
            <a:r>
              <a:rPr lang="es" sz="1400"/>
              <a:t> para: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Posicionamiento en buscadores (extrayendo palabras clave).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Personas con dificultades visuales (lectores de páginas Web).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Cuando la imagen no se encuentra disponible.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Con height y width podemos definir el alto y el ancho de la imagen:</a:t>
            </a:r>
            <a:endParaRPr sz="1400"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398" y="2008400"/>
            <a:ext cx="6654325" cy="38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/>
          <p:nvPr/>
        </p:nvSpPr>
        <p:spPr>
          <a:xfrm>
            <a:off x="349350" y="4190650"/>
            <a:ext cx="84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Podemos utilizar una imagen como enlace combinando las etiquetas </a:t>
            </a:r>
            <a:r>
              <a:rPr b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&lt;a&gt;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b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&lt;img&gt;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025" y="3727075"/>
            <a:ext cx="4892100" cy="3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Favicon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376200" y="1095625"/>
            <a:ext cx="8391600" cy="13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Un favicon es la pequeña imagen que se muestra en la pestaña del navegador o en la lista de marcadores (favoritos). El tamaño en la barra de direcciones es de 16x16 píxeles.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Para agregarlo debemos tener la imagen .png que deseamos colocar como ícono en formato .ico, que se puede convertir desde https://convertico.com/ y luego agregar en el head de nuestro documento HTML lo siguiente:</a:t>
            </a:r>
            <a:endParaRPr sz="1400"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25" y="2518800"/>
            <a:ext cx="4027275" cy="4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9575" y="2724663"/>
            <a:ext cx="1931575" cy="4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32625" y="2364313"/>
            <a:ext cx="902050" cy="12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280150" y="2996800"/>
            <a:ext cx="7841700" cy="15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Los pasos para colocarlo son los siguientes: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Buscar o crear una imagen .png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Ingresar en </a:t>
            </a:r>
            <a:r>
              <a:rPr lang="es" sz="1400" u="sng">
                <a:solidFill>
                  <a:schemeClr val="hlink"/>
                </a:solidFill>
                <a:hlinkClick r:id="rId6"/>
              </a:rPr>
              <a:t>https://convertico.com/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Seleccionar el archivo, convertirlo y descargarlo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En el head colocar la referencia con: link rel="icon" </a:t>
            </a:r>
            <a:r>
              <a:rPr b="1" lang="es" sz="1400"/>
              <a:t>href="nombredelarchivo.ico"</a:t>
            </a:r>
            <a:endParaRPr b="1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Audio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432025" y="1152475"/>
            <a:ext cx="82800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etiqueta </a:t>
            </a:r>
            <a:r>
              <a:rPr b="1" lang="es"/>
              <a:t>&lt;audio&gt; </a:t>
            </a:r>
            <a:r>
              <a:rPr lang="es"/>
              <a:t>acepta como atributos:</a:t>
            </a:r>
            <a:endParaRPr/>
          </a:p>
          <a:p>
            <a:pPr indent="-334327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preload</a:t>
            </a:r>
            <a:r>
              <a:rPr lang="es"/>
              <a:t>: es usado en el elemento audio para almacenar temporalmente (buffering) archivos de gran tamaño. </a:t>
            </a:r>
            <a:r>
              <a:rPr lang="es" u="sng">
                <a:solidFill>
                  <a:schemeClr val="hlink"/>
                </a:solidFill>
                <a:hlinkClick r:id="rId3"/>
              </a:rPr>
              <a:t>+ info</a:t>
            </a:r>
            <a:endParaRPr/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src</a:t>
            </a:r>
            <a:r>
              <a:rPr lang="es"/>
              <a:t>: puede ser una URL del archivo de audio o la ruta al archivo local </a:t>
            </a:r>
            <a:r>
              <a:rPr lang="es" u="sng">
                <a:solidFill>
                  <a:schemeClr val="hlink"/>
                </a:solidFill>
                <a:hlinkClick r:id="rId4"/>
              </a:rPr>
              <a:t>+ info</a:t>
            </a:r>
            <a:endParaRPr/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controls</a:t>
            </a:r>
            <a:r>
              <a:rPr lang="es"/>
              <a:t>: muestra los controles estándar para audio en una página web </a:t>
            </a:r>
            <a:r>
              <a:rPr lang="es" u="sng">
                <a:solidFill>
                  <a:schemeClr val="hlink"/>
                </a:solidFill>
                <a:hlinkClick r:id="rId5"/>
              </a:rPr>
              <a:t>+ info</a:t>
            </a:r>
            <a:endParaRPr/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autoplay</a:t>
            </a:r>
            <a:r>
              <a:rPr lang="es"/>
              <a:t>: hace que el audio se reproduzca automáticamente </a:t>
            </a:r>
            <a:r>
              <a:rPr lang="es" u="sng">
                <a:solidFill>
                  <a:schemeClr val="hlink"/>
                </a:solidFill>
                <a:hlinkClick r:id="rId6"/>
              </a:rPr>
              <a:t>+ info</a:t>
            </a:r>
            <a:endParaRPr/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loop</a:t>
            </a:r>
            <a:r>
              <a:rPr lang="es"/>
              <a:t>: hace que el audio se repita automáticamente </a:t>
            </a:r>
            <a:r>
              <a:rPr lang="es" u="sng">
                <a:solidFill>
                  <a:schemeClr val="hlink"/>
                </a:solidFill>
                <a:hlinkClick r:id="rId7"/>
              </a:rPr>
              <a:t>+ info</a:t>
            </a:r>
            <a:endParaRPr/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muted</a:t>
            </a:r>
            <a:r>
              <a:rPr lang="es"/>
              <a:t>: especifica que la salida de audio debe estar silenciada </a:t>
            </a:r>
            <a:r>
              <a:rPr lang="es" u="sng">
                <a:solidFill>
                  <a:schemeClr val="hlink"/>
                </a:solidFill>
                <a:hlinkClick r:id="rId8"/>
              </a:rPr>
              <a:t>+ info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/>
              <a:t>Más información:</a:t>
            </a:r>
            <a:r>
              <a:rPr lang="es"/>
              <a:t> </a:t>
            </a:r>
            <a:r>
              <a:rPr lang="es" u="sng">
                <a:solidFill>
                  <a:schemeClr val="hlink"/>
                </a:solidFill>
                <a:hlinkClick r:id="rId9"/>
              </a:rPr>
              <a:t>https://www.w3schools.com/tags/tag_audio.asp</a:t>
            </a:r>
            <a:r>
              <a:rPr lang="es"/>
              <a:t> 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Video</a:t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432025" y="1152475"/>
            <a:ext cx="82800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etiqueta </a:t>
            </a:r>
            <a:r>
              <a:rPr b="1" lang="es"/>
              <a:t>&lt;video&gt; </a:t>
            </a:r>
            <a:r>
              <a:rPr lang="es"/>
              <a:t>acepta como atributos: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controls</a:t>
            </a:r>
            <a:r>
              <a:rPr lang="es"/>
              <a:t>: permite activar los controles del player </a:t>
            </a:r>
            <a:r>
              <a:rPr lang="es" u="sng">
                <a:solidFill>
                  <a:schemeClr val="hlink"/>
                </a:solidFill>
                <a:hlinkClick r:id="rId3"/>
              </a:rPr>
              <a:t>+ info</a:t>
            </a:r>
            <a:r>
              <a:rPr lang="es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poster</a:t>
            </a:r>
            <a:r>
              <a:rPr lang="es"/>
              <a:t>: muestra una imagen a modo de presentación </a:t>
            </a:r>
            <a:r>
              <a:rPr lang="es" u="sng">
                <a:solidFill>
                  <a:schemeClr val="hlink"/>
                </a:solidFill>
                <a:hlinkClick r:id="rId4"/>
              </a:rPr>
              <a:t>+ info</a:t>
            </a:r>
            <a:r>
              <a:rPr lang="es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autoplay, loop, muted, preload y src: </a:t>
            </a:r>
            <a:r>
              <a:rPr lang="es"/>
              <a:t>misma función que en audio.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height</a:t>
            </a:r>
            <a:r>
              <a:rPr lang="es"/>
              <a:t>: establece la altura del reproductor de video (pixeles) </a:t>
            </a:r>
            <a:r>
              <a:rPr lang="es" u="sng">
                <a:solidFill>
                  <a:schemeClr val="hlink"/>
                </a:solidFill>
                <a:hlinkClick r:id="rId5"/>
              </a:rPr>
              <a:t>+ info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width</a:t>
            </a:r>
            <a:r>
              <a:rPr lang="es"/>
              <a:t>: establece el ancho del reproductor de video (pixeles) </a:t>
            </a:r>
            <a:r>
              <a:rPr lang="es" u="sng">
                <a:solidFill>
                  <a:schemeClr val="hlink"/>
                </a:solidFill>
                <a:hlinkClick r:id="rId6"/>
              </a:rPr>
              <a:t>+ info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/>
              <a:t>Más información:</a:t>
            </a:r>
            <a:r>
              <a:rPr lang="es"/>
              <a:t> </a:t>
            </a:r>
            <a:r>
              <a:rPr lang="es" u="sng">
                <a:solidFill>
                  <a:schemeClr val="hlink"/>
                </a:solidFill>
                <a:hlinkClick r:id="rId7"/>
              </a:rPr>
              <a:t>https://www.w3schools.com/tags/tag_video.asp</a:t>
            </a:r>
            <a:r>
              <a:rPr lang="es"/>
              <a:t> 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